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61"/>
  </p:notesMasterIdLst>
  <p:sldIdLst>
    <p:sldId id="256" r:id="rId6"/>
    <p:sldId id="2147470329" r:id="rId7"/>
    <p:sldId id="2147470330" r:id="rId8"/>
    <p:sldId id="2147470215" r:id="rId9"/>
    <p:sldId id="2147470269" r:id="rId10"/>
    <p:sldId id="2147470218" r:id="rId11"/>
    <p:sldId id="2147470216" r:id="rId12"/>
    <p:sldId id="2147470331" r:id="rId13"/>
    <p:sldId id="2147470253" r:id="rId14"/>
    <p:sldId id="2147470219" r:id="rId15"/>
    <p:sldId id="2147470307" r:id="rId16"/>
    <p:sldId id="2147470248" r:id="rId17"/>
    <p:sldId id="2147470249" r:id="rId18"/>
    <p:sldId id="2147470309" r:id="rId19"/>
    <p:sldId id="2147470250" r:id="rId20"/>
    <p:sldId id="2147470247" r:id="rId21"/>
    <p:sldId id="2147470251" r:id="rId22"/>
    <p:sldId id="2147470256" r:id="rId23"/>
    <p:sldId id="2147470345" r:id="rId24"/>
    <p:sldId id="2147470231" r:id="rId25"/>
    <p:sldId id="2147470346" r:id="rId26"/>
    <p:sldId id="2147470257" r:id="rId27"/>
    <p:sldId id="2147470344" r:id="rId28"/>
    <p:sldId id="2147470341" r:id="rId29"/>
    <p:sldId id="2147470239" r:id="rId30"/>
    <p:sldId id="2147470326" r:id="rId31"/>
    <p:sldId id="2147470288" r:id="rId32"/>
    <p:sldId id="2147470339" r:id="rId33"/>
    <p:sldId id="2147470262" r:id="rId34"/>
    <p:sldId id="2147470316" r:id="rId35"/>
    <p:sldId id="2147470332" r:id="rId36"/>
    <p:sldId id="2147470221" r:id="rId37"/>
    <p:sldId id="2147470347" r:id="rId38"/>
    <p:sldId id="2147470337" r:id="rId39"/>
    <p:sldId id="2147470338" r:id="rId40"/>
    <p:sldId id="2147470349" r:id="rId41"/>
    <p:sldId id="2147470350" r:id="rId42"/>
    <p:sldId id="2147470276" r:id="rId43"/>
    <p:sldId id="2147470230" r:id="rId44"/>
    <p:sldId id="2147470333" r:id="rId45"/>
    <p:sldId id="2147470295" r:id="rId46"/>
    <p:sldId id="2147470223" r:id="rId47"/>
    <p:sldId id="2147470334" r:id="rId48"/>
    <p:sldId id="2147470272" r:id="rId49"/>
    <p:sldId id="2147470278" r:id="rId50"/>
    <p:sldId id="2147470335" r:id="rId51"/>
    <p:sldId id="2147470342" r:id="rId52"/>
    <p:sldId id="2147470271" r:id="rId53"/>
    <p:sldId id="2147470318" r:id="rId54"/>
    <p:sldId id="2147470320" r:id="rId55"/>
    <p:sldId id="2147470319" r:id="rId56"/>
    <p:sldId id="2147470321" r:id="rId57"/>
    <p:sldId id="2147470322" r:id="rId58"/>
    <p:sldId id="2147470323" r:id="rId59"/>
    <p:sldId id="2147470324" r:id="rId60"/>
  </p:sldIdLst>
  <p:sldSz cx="12192000" cy="6858000"/>
  <p:notesSz cx="6797675" cy="9926638"/>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Section par défaut" id="{4778CFD2-715E-40C5-B977-877CD33EA342}">
          <p14:sldIdLst>
            <p14:sldId id="256"/>
            <p14:sldId id="2147470329"/>
          </p14:sldIdLst>
        </p14:section>
        <p14:section name="Raison et objectifs du projet pilote" id="{8E360F4B-D922-4A42-B906-26FDDA3CA3C9}">
          <p14:sldIdLst>
            <p14:sldId id="2147470330"/>
            <p14:sldId id="2147470215"/>
            <p14:sldId id="2147470269"/>
            <p14:sldId id="2147470218"/>
            <p14:sldId id="2147470216"/>
          </p14:sldIdLst>
        </p14:section>
        <p14:section name="En quoi consiste la nouvelle façon de travailler et de financer ?" id="{CE18107A-B078-4D24-860C-5F3BCE27E18E}">
          <p14:sldIdLst>
            <p14:sldId id="2147470331"/>
            <p14:sldId id="2147470253"/>
            <p14:sldId id="2147470219"/>
            <p14:sldId id="2147470307"/>
            <p14:sldId id="2147470248"/>
            <p14:sldId id="2147470249"/>
            <p14:sldId id="2147470309"/>
            <p14:sldId id="2147470250"/>
            <p14:sldId id="2147470247"/>
            <p14:sldId id="2147470251"/>
            <p14:sldId id="2147470256"/>
            <p14:sldId id="2147470345"/>
            <p14:sldId id="2147470231"/>
            <p14:sldId id="2147470346"/>
            <p14:sldId id="2147470257"/>
            <p14:sldId id="2147470344"/>
            <p14:sldId id="2147470341"/>
            <p14:sldId id="2147470239"/>
            <p14:sldId id="2147470326"/>
            <p14:sldId id="2147470288"/>
            <p14:sldId id="2147470339"/>
            <p14:sldId id="2147470262"/>
            <p14:sldId id="2147470316"/>
          </p14:sldIdLst>
        </p14:section>
        <p14:section name="Comment se déroule le processus de sélection ?" id="{1ECAC23A-8709-46FD-B49F-3C9CBCF65B57}">
          <p14:sldIdLst>
            <p14:sldId id="2147470332"/>
            <p14:sldId id="2147470221"/>
            <p14:sldId id="2147470347"/>
            <p14:sldId id="2147470337"/>
            <p14:sldId id="2147470338"/>
            <p14:sldId id="2147470349"/>
            <p14:sldId id="2147470350"/>
            <p14:sldId id="2147470276"/>
            <p14:sldId id="2147470230"/>
          </p14:sldIdLst>
        </p14:section>
        <p14:section name="Que se passe-t-il si ma candidature est retenue ?" id="{08FEEE35-27C5-4D2E-BD50-70061EBC541B}">
          <p14:sldIdLst>
            <p14:sldId id="2147470333"/>
            <p14:sldId id="2147470295"/>
            <p14:sldId id="2147470223"/>
          </p14:sldIdLst>
        </p14:section>
        <p14:section name="Annexes" id="{68EEA551-1210-4D63-BDC2-F0F0AD51827A}">
          <p14:sldIdLst>
            <p14:sldId id="2147470334"/>
            <p14:sldId id="2147470272"/>
            <p14:sldId id="2147470278"/>
            <p14:sldId id="2147470335"/>
            <p14:sldId id="2147470342"/>
            <p14:sldId id="2147470271"/>
            <p14:sldId id="2147470318"/>
            <p14:sldId id="2147470320"/>
            <p14:sldId id="2147470319"/>
            <p14:sldId id="2147470321"/>
            <p14:sldId id="2147470322"/>
            <p14:sldId id="2147470323"/>
            <p14:sldId id="2147470324"/>
          </p14:sldIdLst>
        </p14:section>
        <p14:section name="Diapositives inutilisées" id="{78C9344F-6E1B-4C03-A60E-51887C092810}">
          <p14:sldIdLst/>
        </p14:section>
      </p14:sectionLst>
    </p:ext>
    <p:ext uri="{EFAFB233-063F-42B5-8137-9DF3F51BA10A}">
      <p15:sldGuideLst xmlns:p15="http://schemas.microsoft.com/office/powerpoint/2012/main">
        <p15:guide id="1" orient="horz" pos="1434" userDrawn="1">
          <p15:clr>
            <a:srgbClr val="A4A3A4"/>
          </p15:clr>
        </p15:guide>
        <p15:guide id="2" pos="1028" userDrawn="1">
          <p15:clr>
            <a:srgbClr val="A4A3A4"/>
          </p15:clr>
        </p15:guide>
        <p15:guide id="3" pos="1799" userDrawn="1">
          <p15:clr>
            <a:srgbClr val="A4A3A4"/>
          </p15:clr>
        </p15:guide>
        <p15:guide id="4" pos="393" userDrawn="1">
          <p15:clr>
            <a:srgbClr val="A4A3A4"/>
          </p15:clr>
        </p15:guide>
        <p15:guide id="5" orient="horz" pos="777" userDrawn="1">
          <p15:clr>
            <a:srgbClr val="A4A3A4"/>
          </p15:clr>
        </p15:guide>
        <p15:guide id="6" orient="horz" pos="1570" userDrawn="1">
          <p15:clr>
            <a:srgbClr val="A4A3A4"/>
          </p15:clr>
        </p15:guide>
        <p15:guide id="7" pos="7015" userDrawn="1">
          <p15:clr>
            <a:srgbClr val="A4A3A4"/>
          </p15:clr>
        </p15:guide>
        <p15:guide id="8" orient="horz" pos="1888" userDrawn="1">
          <p15:clr>
            <a:srgbClr val="A4A3A4"/>
          </p15:clr>
        </p15:guide>
        <p15:guide id="9" orient="horz" pos="1774" userDrawn="1">
          <p15:clr>
            <a:srgbClr val="A4A3A4"/>
          </p15:clr>
        </p15:guide>
        <p15:guide id="10" orient="horz" pos="21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0B4C317-8906-66F4-D7CC-BD20903EE9D3}" name="Christine van Cante" initials="Cv" userId="S::vancantec@mederi.be::8681486a-e458-4b64-a3bd-71dc383abd5f" providerId="AD"/>
  <p188:author id="{3F29441A-C704-F6D4-DC9C-637DB4015DDF}" name="Christine van Cante" initials="CC" userId="S::vancantec_mederi.be#ext#@mobiusgroup.onmicrosoft.com::a673e7fe-0fe9-4d00-a52f-fcc1f7bfec52" providerId="AD"/>
  <p188:author id="{224E4638-7576-BF35-7668-384034209BD1}" name="Charlotte Comté (RIZIV-INAMI)" initials="C(" userId="S::charlotte.comte@riziv-inami.fgov.be::0c7e82bb-ed27-469b-be7d-ac38ccb60d30" providerId="AD"/>
  <p188:author id="{0293563D-78A4-3C1D-5C9E-8D6409F2E706}" name="Van Hoecke, Severine" initials="SV" userId="S::svanhoecke@kpmg.com::6b1512bc-534d-42e2-8343-4e609392c4f2" providerId="AD"/>
  <p188:author id="{3E40563F-E781-6D4F-95BB-C8D6995A86AC}" name="Huysveld, Stijn" initials="SH" userId="S::shuysveld@kpmg.com::4fe5e89e-485d-4654-97a4-4a86a1797329" providerId="AD"/>
  <p188:author id="{79ED487A-40C6-BCA6-D766-F1B52C1FDB62}" name="Maret, Tiffany" initials="TM" userId="S::tmaret@kpmg.com::824bfe88-33bb-41c4-ac6b-175d68a5469c" providerId="AD"/>
  <p188:author id="{EAB7267C-6454-2E92-67EF-407FAF271E04}" name="Bernaerts, Tine" initials="TB" userId="S::tbernaerts@kpmg.com::5c216e70-16dd-4646-bd49-5c169e7af324" providerId="AD"/>
  <p188:author id="{C6E7CD7F-8658-BF3E-836A-81B8C0311F2D}" name="Lore Malfait (RIZIV-INAMI)" initials="LM" userId="S::lore.malfait@riziv-inami.fgov.be::5ddbac56-aadd-46f6-a0df-f888a74b1490" providerId="AD"/>
  <p188:author id="{CB581A80-B8B9-9C9F-2A77-DBCC6127EFF6}" name="Marijke Borghgraef" initials="MB" userId="S::Marijke.Borghgraef@mobius.eu::45be53f7-4b27-4fa1-a4c1-436943d20dde" providerId="AD"/>
  <p188:author id="{E46C7D85-5E50-9FB8-2E7D-0A9C946B7DAE}" name="Marleen Louagie (RIZIV-INAMI)" initials="ML" userId="S::Marleen.Louagie@riziv-inami.fgov.be::fc095369-e026-480f-9b5e-a8503fbf108d" providerId="AD"/>
  <p188:author id="{97B0F385-35A7-4D34-E23A-A0163789E658}" name="Sandrina Peeters" initials="SP" userId="S::sandrina_vbzv.be#ext#@mobiusgroup.onmicrosoft.com::677bfab1-cc39-4442-ba9a-f9e02c3e515f" providerId="AD"/>
  <p188:author id="{DA334F9A-F5F3-3417-C5B4-CACB621F07D7}" name="Van de Voorde Carine" initials="CV" userId="S::carine.vandevoorde@kce.fgov.be::013193bc-976b-4a20-914d-4b8f13e8182b" providerId="AD"/>
  <p188:author id="{F170F9B8-C9B6-7F85-1EFB-8919AA1C9C78}" name="Uschi De Coster" initials="UC" userId="S::uschi.de.coster_vlaanderen.wgk.be#ext#@mobiusgroup.onmicrosoft.com::16b15ae7-4dbb-44eb-82ef-898227bc0b55" providerId="AD"/>
  <p188:author id="{9D875CC5-94C8-6AFD-B416-5544637C8182}" name="Hendrik Meij (RIZIV-INAMI)" initials="H(" userId="S::hendrik.meij@riziv-inami.fgov.be::2d5c4d5e-df62-40cc-8efc-555f12cf0377" providerId="AD"/>
  <p188:author id="{82B1E4CA-0E9D-13C4-0217-5AA3AD5A8054}" name="Vandenbroucke, Mathijs" initials="MV" userId="S::mvandenbroucke@kpmg.com::f9e48d75-dfb3-4350-9b56-a88a8ab29014" providerId="AD"/>
  <p188:author id="{E2DADEDA-DA77-20D6-921B-06B5653DE579}" name="koen.vandenheede@kce.fgov.be" initials="ko" userId="S::koen.vandenheede_kce.fgov.be#ext#@kpmg.onmicrosoft.com::37204b06-d979-4756-abdd-9b62bf715eb5" providerId="AD"/>
  <p188:author id="{6D28B2DD-131C-E72A-4FEB-6207D1088796}" name="Vera Beeken (RIZIV-INAMI)" initials="VB(I" userId="S::Vera.Beeken@riziv-inami.fgov.be::7c6e029d-bf2d-411c-901d-73f854921e22" providerId="AD"/>
  <p188:author id="{38564DEC-B716-0895-20A4-220AE4F8408D}" name="Van den Heede Koen" initials="KOV" userId="Van den Heede Koen" providerId="None"/>
  <p188:author id="{63D0C3FA-4B20-C934-AA75-947ECD71BE19}" name="Annick Mertens (RIZIV-INAMI)" initials="AM(I" userId="S::Annick.Mertens@riziv-inami.fgov.be::d4e23d35-fd80-450c-a487-95bc6beccb0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C92"/>
    <a:srgbClr val="DAEDEF"/>
    <a:srgbClr val="54939C"/>
    <a:srgbClr val="6CB8C0"/>
    <a:srgbClr val="E6A400"/>
    <a:srgbClr val="FFCD2D"/>
    <a:srgbClr val="D2A000"/>
    <a:srgbClr val="B1BB2B"/>
    <a:srgbClr val="E1E5AE"/>
    <a:srgbClr val="AF71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3B86A3-7C86-46FA-A2BD-BA1D33982357}" v="454" dt="2025-11-13T17:01:33.0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1068" y="264"/>
      </p:cViewPr>
      <p:guideLst>
        <p:guide orient="horz" pos="1434"/>
        <p:guide pos="1028"/>
        <p:guide pos="1799"/>
        <p:guide pos="393"/>
        <p:guide orient="horz" pos="777"/>
        <p:guide orient="horz" pos="1570"/>
        <p:guide pos="7015"/>
        <p:guide orient="horz" pos="1888"/>
        <p:guide orient="horz" pos="1774"/>
        <p:guide orient="horz"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viewProps" Target="viewProps.xml"/><Relationship Id="rId68" Type="http://schemas.microsoft.com/office/2018/10/relationships/authors" Target="author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microsoft.com/office/2016/11/relationships/changesInfo" Target="changesInfos/changesInfo1.xml"/><Relationship Id="rId5" Type="http://schemas.openxmlformats.org/officeDocument/2006/relationships/slideMaster" Target="slideMasters/slideMaster2.xml"/><Relationship Id="rId61" Type="http://schemas.openxmlformats.org/officeDocument/2006/relationships/notesMaster" Target="notesMasters/notesMaster1.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theme" Target="theme/theme1.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microsoft.com/office/2015/10/relationships/revisionInfo" Target="revisionInfo.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n Hoecke, Severine" userId="6b1512bc-534d-42e2-8343-4e609392c4f2" providerId="ADAL" clId="{960CA256-AB96-4652-A05F-2BE6C575BE48}"/>
    <pc:docChg chg="undo redo custSel delSld modSld modSection">
      <pc:chgData name="Van Hoecke, Severine" userId="6b1512bc-534d-42e2-8343-4e609392c4f2" providerId="ADAL" clId="{960CA256-AB96-4652-A05F-2BE6C575BE48}" dt="2025-11-13T17:01:33.010" v="1078" actId="1036"/>
      <pc:docMkLst>
        <pc:docMk/>
      </pc:docMkLst>
      <pc:sldChg chg="modSp mod">
        <pc:chgData name="Van Hoecke, Severine" userId="6b1512bc-534d-42e2-8343-4e609392c4f2" providerId="ADAL" clId="{960CA256-AB96-4652-A05F-2BE6C575BE48}" dt="2025-11-12T10:05:36.042" v="721" actId="790"/>
        <pc:sldMkLst>
          <pc:docMk/>
          <pc:sldMk cId="0" sldId="256"/>
        </pc:sldMkLst>
        <pc:spChg chg="mod">
          <ac:chgData name="Van Hoecke, Severine" userId="6b1512bc-534d-42e2-8343-4e609392c4f2" providerId="ADAL" clId="{960CA256-AB96-4652-A05F-2BE6C575BE48}" dt="2025-11-12T10:05:36.042" v="721" actId="790"/>
          <ac:spMkLst>
            <pc:docMk/>
            <pc:sldMk cId="0" sldId="256"/>
            <ac:spMk id="2" creationId="{BE08B210-6439-AADE-355C-49BEE114AA2E}"/>
          </ac:spMkLst>
        </pc:spChg>
        <pc:spChg chg="mod">
          <ac:chgData name="Van Hoecke, Severine" userId="6b1512bc-534d-42e2-8343-4e609392c4f2" providerId="ADAL" clId="{960CA256-AB96-4652-A05F-2BE6C575BE48}" dt="2025-11-12T10:05:36.042" v="721" actId="790"/>
          <ac:spMkLst>
            <pc:docMk/>
            <pc:sldMk cId="0" sldId="256"/>
            <ac:spMk id="4" creationId="{120C2F72-38D4-58B1-294D-8A47CB29B3A5}"/>
          </ac:spMkLst>
        </pc:spChg>
        <pc:spChg chg="mod">
          <ac:chgData name="Van Hoecke, Severine" userId="6b1512bc-534d-42e2-8343-4e609392c4f2" providerId="ADAL" clId="{960CA256-AB96-4652-A05F-2BE6C575BE48}" dt="2025-11-12T10:05:36.042" v="721" actId="790"/>
          <ac:spMkLst>
            <pc:docMk/>
            <pc:sldMk cId="0" sldId="256"/>
            <ac:spMk id="5" creationId="{3F9D9E91-97E6-C20A-08EC-882432CB4336}"/>
          </ac:spMkLst>
        </pc:spChg>
        <pc:spChg chg="mod">
          <ac:chgData name="Van Hoecke, Severine" userId="6b1512bc-534d-42e2-8343-4e609392c4f2" providerId="ADAL" clId="{960CA256-AB96-4652-A05F-2BE6C575BE48}" dt="2025-11-12T10:05:36.042" v="721" actId="790"/>
          <ac:spMkLst>
            <pc:docMk/>
            <pc:sldMk cId="0" sldId="256"/>
            <ac:spMk id="7" creationId="{F7DF0FD1-C506-B0A6-6EBC-97A29B431190}"/>
          </ac:spMkLst>
        </pc:spChg>
      </pc:sldChg>
      <pc:sldChg chg="modSp mod">
        <pc:chgData name="Van Hoecke, Severine" userId="6b1512bc-534d-42e2-8343-4e609392c4f2" providerId="ADAL" clId="{960CA256-AB96-4652-A05F-2BE6C575BE48}" dt="2025-11-12T10:05:45.987" v="723" actId="20577"/>
        <pc:sldMkLst>
          <pc:docMk/>
          <pc:sldMk cId="3106100815" sldId="2147470215"/>
        </pc:sldMkLst>
        <pc:spChg chg="mod">
          <ac:chgData name="Van Hoecke, Severine" userId="6b1512bc-534d-42e2-8343-4e609392c4f2" providerId="ADAL" clId="{960CA256-AB96-4652-A05F-2BE6C575BE48}" dt="2025-11-12T10:05:36.042" v="721" actId="790"/>
          <ac:spMkLst>
            <pc:docMk/>
            <pc:sldMk cId="3106100815" sldId="2147470215"/>
            <ac:spMk id="4" creationId="{74BA8BAC-4EB3-C691-9484-490456079E42}"/>
          </ac:spMkLst>
        </pc:spChg>
        <pc:spChg chg="mod">
          <ac:chgData name="Van Hoecke, Severine" userId="6b1512bc-534d-42e2-8343-4e609392c4f2" providerId="ADAL" clId="{960CA256-AB96-4652-A05F-2BE6C575BE48}" dt="2025-11-12T10:05:36.042" v="721" actId="790"/>
          <ac:spMkLst>
            <pc:docMk/>
            <pc:sldMk cId="3106100815" sldId="2147470215"/>
            <ac:spMk id="5" creationId="{83C7DC36-C04A-E635-7ECA-FDEE4053101A}"/>
          </ac:spMkLst>
        </pc:spChg>
        <pc:spChg chg="mod">
          <ac:chgData name="Van Hoecke, Severine" userId="6b1512bc-534d-42e2-8343-4e609392c4f2" providerId="ADAL" clId="{960CA256-AB96-4652-A05F-2BE6C575BE48}" dt="2025-11-12T10:05:36.042" v="721" actId="790"/>
          <ac:spMkLst>
            <pc:docMk/>
            <pc:sldMk cId="3106100815" sldId="2147470215"/>
            <ac:spMk id="6" creationId="{D795542B-2433-C3C2-49A8-0BD6E4DC3A9D}"/>
          </ac:spMkLst>
        </pc:spChg>
        <pc:spChg chg="mod">
          <ac:chgData name="Van Hoecke, Severine" userId="6b1512bc-534d-42e2-8343-4e609392c4f2" providerId="ADAL" clId="{960CA256-AB96-4652-A05F-2BE6C575BE48}" dt="2025-11-12T10:05:36.042" v="721" actId="790"/>
          <ac:spMkLst>
            <pc:docMk/>
            <pc:sldMk cId="3106100815" sldId="2147470215"/>
            <ac:spMk id="7" creationId="{4CC5137E-BEDF-7531-33C3-2D417AB33852}"/>
          </ac:spMkLst>
        </pc:spChg>
        <pc:spChg chg="mod">
          <ac:chgData name="Van Hoecke, Severine" userId="6b1512bc-534d-42e2-8343-4e609392c4f2" providerId="ADAL" clId="{960CA256-AB96-4652-A05F-2BE6C575BE48}" dt="2025-11-12T10:05:36.042" v="721" actId="790"/>
          <ac:spMkLst>
            <pc:docMk/>
            <pc:sldMk cId="3106100815" sldId="2147470215"/>
            <ac:spMk id="9" creationId="{CFEF7C9F-30F7-62F4-5BD8-16C88A9E9003}"/>
          </ac:spMkLst>
        </pc:spChg>
        <pc:spChg chg="mod">
          <ac:chgData name="Van Hoecke, Severine" userId="6b1512bc-534d-42e2-8343-4e609392c4f2" providerId="ADAL" clId="{960CA256-AB96-4652-A05F-2BE6C575BE48}" dt="2025-11-12T10:05:36.042" v="721" actId="790"/>
          <ac:spMkLst>
            <pc:docMk/>
            <pc:sldMk cId="3106100815" sldId="2147470215"/>
            <ac:spMk id="11" creationId="{219C1F83-CC07-0FCF-4240-ED39A362C3F9}"/>
          </ac:spMkLst>
        </pc:spChg>
        <pc:spChg chg="mod">
          <ac:chgData name="Van Hoecke, Severine" userId="6b1512bc-534d-42e2-8343-4e609392c4f2" providerId="ADAL" clId="{960CA256-AB96-4652-A05F-2BE6C575BE48}" dt="2025-11-12T10:05:36.042" v="721" actId="790"/>
          <ac:spMkLst>
            <pc:docMk/>
            <pc:sldMk cId="3106100815" sldId="2147470215"/>
            <ac:spMk id="12" creationId="{B3822E75-BA2A-DEC3-04A8-2C1299553320}"/>
          </ac:spMkLst>
        </pc:spChg>
        <pc:spChg chg="mod">
          <ac:chgData name="Van Hoecke, Severine" userId="6b1512bc-534d-42e2-8343-4e609392c4f2" providerId="ADAL" clId="{960CA256-AB96-4652-A05F-2BE6C575BE48}" dt="2025-11-12T10:05:36.042" v="721" actId="790"/>
          <ac:spMkLst>
            <pc:docMk/>
            <pc:sldMk cId="3106100815" sldId="2147470215"/>
            <ac:spMk id="13" creationId="{04DACE81-4CCC-190C-15F7-B0B14DD8480E}"/>
          </ac:spMkLst>
        </pc:spChg>
        <pc:spChg chg="mod">
          <ac:chgData name="Van Hoecke, Severine" userId="6b1512bc-534d-42e2-8343-4e609392c4f2" providerId="ADAL" clId="{960CA256-AB96-4652-A05F-2BE6C575BE48}" dt="2025-11-12T10:05:36.042" v="721" actId="790"/>
          <ac:spMkLst>
            <pc:docMk/>
            <pc:sldMk cId="3106100815" sldId="2147470215"/>
            <ac:spMk id="22" creationId="{7021B0DE-D98B-5DFB-97E6-32CD0C9597E3}"/>
          </ac:spMkLst>
        </pc:spChg>
        <pc:spChg chg="mod">
          <ac:chgData name="Van Hoecke, Severine" userId="6b1512bc-534d-42e2-8343-4e609392c4f2" providerId="ADAL" clId="{960CA256-AB96-4652-A05F-2BE6C575BE48}" dt="2025-11-12T10:05:45.987" v="723" actId="20577"/>
          <ac:spMkLst>
            <pc:docMk/>
            <pc:sldMk cId="3106100815" sldId="2147470215"/>
            <ac:spMk id="30" creationId="{372A4FC7-3B75-7C69-607F-D61079F02B6E}"/>
          </ac:spMkLst>
        </pc:spChg>
      </pc:sldChg>
      <pc:sldChg chg="modSp mod">
        <pc:chgData name="Van Hoecke, Severine" userId="6b1512bc-534d-42e2-8343-4e609392c4f2" providerId="ADAL" clId="{960CA256-AB96-4652-A05F-2BE6C575BE48}" dt="2025-11-12T10:05:36.042" v="721" actId="790"/>
        <pc:sldMkLst>
          <pc:docMk/>
          <pc:sldMk cId="3237536068" sldId="2147470216"/>
        </pc:sldMkLst>
        <pc:spChg chg="mod">
          <ac:chgData name="Van Hoecke, Severine" userId="6b1512bc-534d-42e2-8343-4e609392c4f2" providerId="ADAL" clId="{960CA256-AB96-4652-A05F-2BE6C575BE48}" dt="2025-11-12T10:05:36.042" v="721" actId="790"/>
          <ac:spMkLst>
            <pc:docMk/>
            <pc:sldMk cId="3237536068" sldId="2147470216"/>
            <ac:spMk id="4" creationId="{74BA8BAC-4EB3-C691-9484-490456079E42}"/>
          </ac:spMkLst>
        </pc:spChg>
        <pc:spChg chg="mod">
          <ac:chgData name="Van Hoecke, Severine" userId="6b1512bc-534d-42e2-8343-4e609392c4f2" providerId="ADAL" clId="{960CA256-AB96-4652-A05F-2BE6C575BE48}" dt="2025-11-12T10:05:36.042" v="721" actId="790"/>
          <ac:spMkLst>
            <pc:docMk/>
            <pc:sldMk cId="3237536068" sldId="2147470216"/>
            <ac:spMk id="9" creationId="{CFEF7C9F-30F7-62F4-5BD8-16C88A9E9003}"/>
          </ac:spMkLst>
        </pc:spChg>
        <pc:spChg chg="mod">
          <ac:chgData name="Van Hoecke, Severine" userId="6b1512bc-534d-42e2-8343-4e609392c4f2" providerId="ADAL" clId="{960CA256-AB96-4652-A05F-2BE6C575BE48}" dt="2025-11-12T10:05:36.042" v="721" actId="790"/>
          <ac:spMkLst>
            <pc:docMk/>
            <pc:sldMk cId="3237536068" sldId="2147470216"/>
            <ac:spMk id="18" creationId="{AD911CC0-9980-D1D2-D00E-FFDF8781E892}"/>
          </ac:spMkLst>
        </pc:spChg>
        <pc:spChg chg="mod">
          <ac:chgData name="Van Hoecke, Severine" userId="6b1512bc-534d-42e2-8343-4e609392c4f2" providerId="ADAL" clId="{960CA256-AB96-4652-A05F-2BE6C575BE48}" dt="2025-11-12T10:05:36.042" v="721" actId="790"/>
          <ac:spMkLst>
            <pc:docMk/>
            <pc:sldMk cId="3237536068" sldId="2147470216"/>
            <ac:spMk id="33" creationId="{DB9F7010-1A26-8E7A-E748-66F0D6B4E731}"/>
          </ac:spMkLst>
        </pc:spChg>
        <pc:spChg chg="mod">
          <ac:chgData name="Van Hoecke, Severine" userId="6b1512bc-534d-42e2-8343-4e609392c4f2" providerId="ADAL" clId="{960CA256-AB96-4652-A05F-2BE6C575BE48}" dt="2025-11-12T10:05:36.042" v="721" actId="790"/>
          <ac:spMkLst>
            <pc:docMk/>
            <pc:sldMk cId="3237536068" sldId="2147470216"/>
            <ac:spMk id="37" creationId="{604FA84F-58F6-E2CF-E962-D53075FCAC52}"/>
          </ac:spMkLst>
        </pc:spChg>
        <pc:spChg chg="mod">
          <ac:chgData name="Van Hoecke, Severine" userId="6b1512bc-534d-42e2-8343-4e609392c4f2" providerId="ADAL" clId="{960CA256-AB96-4652-A05F-2BE6C575BE48}" dt="2025-11-12T10:05:36.042" v="721" actId="790"/>
          <ac:spMkLst>
            <pc:docMk/>
            <pc:sldMk cId="3237536068" sldId="2147470216"/>
            <ac:spMk id="48" creationId="{83BE794D-6936-21EC-BC03-948EDFCDA04E}"/>
          </ac:spMkLst>
        </pc:spChg>
        <pc:spChg chg="mod">
          <ac:chgData name="Van Hoecke, Severine" userId="6b1512bc-534d-42e2-8343-4e609392c4f2" providerId="ADAL" clId="{960CA256-AB96-4652-A05F-2BE6C575BE48}" dt="2025-11-12T10:05:36.042" v="721" actId="790"/>
          <ac:spMkLst>
            <pc:docMk/>
            <pc:sldMk cId="3237536068" sldId="2147470216"/>
            <ac:spMk id="50" creationId="{BD30BAAA-11E7-996D-85C5-B56A1E5D2363}"/>
          </ac:spMkLst>
        </pc:spChg>
        <pc:spChg chg="mod">
          <ac:chgData name="Van Hoecke, Severine" userId="6b1512bc-534d-42e2-8343-4e609392c4f2" providerId="ADAL" clId="{960CA256-AB96-4652-A05F-2BE6C575BE48}" dt="2025-11-12T10:05:36.042" v="721" actId="790"/>
          <ac:spMkLst>
            <pc:docMk/>
            <pc:sldMk cId="3237536068" sldId="2147470216"/>
            <ac:spMk id="52" creationId="{B0B477F9-5C79-71E1-6D5D-C61F24C192A7}"/>
          </ac:spMkLst>
        </pc:spChg>
        <pc:spChg chg="mod">
          <ac:chgData name="Van Hoecke, Severine" userId="6b1512bc-534d-42e2-8343-4e609392c4f2" providerId="ADAL" clId="{960CA256-AB96-4652-A05F-2BE6C575BE48}" dt="2025-11-12T10:05:36.042" v="721" actId="790"/>
          <ac:spMkLst>
            <pc:docMk/>
            <pc:sldMk cId="3237536068" sldId="2147470216"/>
            <ac:spMk id="56" creationId="{8F6BAB69-44AB-5E2D-6659-06D4EEB8A5E5}"/>
          </ac:spMkLst>
        </pc:spChg>
        <pc:spChg chg="mod">
          <ac:chgData name="Van Hoecke, Severine" userId="6b1512bc-534d-42e2-8343-4e609392c4f2" providerId="ADAL" clId="{960CA256-AB96-4652-A05F-2BE6C575BE48}" dt="2025-11-12T10:05:36.042" v="721" actId="790"/>
          <ac:spMkLst>
            <pc:docMk/>
            <pc:sldMk cId="3237536068" sldId="2147470216"/>
            <ac:spMk id="71" creationId="{6D6E928B-5517-3095-7499-96874B6FE028}"/>
          </ac:spMkLst>
        </pc:spChg>
      </pc:sldChg>
      <pc:sldChg chg="modSp mod">
        <pc:chgData name="Van Hoecke, Severine" userId="6b1512bc-534d-42e2-8343-4e609392c4f2" providerId="ADAL" clId="{960CA256-AB96-4652-A05F-2BE6C575BE48}" dt="2025-11-12T10:05:36.042" v="721" actId="790"/>
        <pc:sldMkLst>
          <pc:docMk/>
          <pc:sldMk cId="3053750965" sldId="2147470218"/>
        </pc:sldMkLst>
        <pc:spChg chg="mod">
          <ac:chgData name="Van Hoecke, Severine" userId="6b1512bc-534d-42e2-8343-4e609392c4f2" providerId="ADAL" clId="{960CA256-AB96-4652-A05F-2BE6C575BE48}" dt="2025-11-12T10:05:36.042" v="721" actId="790"/>
          <ac:spMkLst>
            <pc:docMk/>
            <pc:sldMk cId="3053750965" sldId="2147470218"/>
            <ac:spMk id="2" creationId="{FD5D62E4-7BBB-CEF7-9A63-9005B5B955D6}"/>
          </ac:spMkLst>
        </pc:spChg>
        <pc:spChg chg="mod">
          <ac:chgData name="Van Hoecke, Severine" userId="6b1512bc-534d-42e2-8343-4e609392c4f2" providerId="ADAL" clId="{960CA256-AB96-4652-A05F-2BE6C575BE48}" dt="2025-11-12T10:05:36.042" v="721" actId="790"/>
          <ac:spMkLst>
            <pc:docMk/>
            <pc:sldMk cId="3053750965" sldId="2147470218"/>
            <ac:spMk id="3" creationId="{45EAABAC-25CB-4720-3B4C-41797A5A987B}"/>
          </ac:spMkLst>
        </pc:spChg>
        <pc:spChg chg="mod">
          <ac:chgData name="Van Hoecke, Severine" userId="6b1512bc-534d-42e2-8343-4e609392c4f2" providerId="ADAL" clId="{960CA256-AB96-4652-A05F-2BE6C575BE48}" dt="2025-11-12T10:05:36.042" v="721" actId="790"/>
          <ac:spMkLst>
            <pc:docMk/>
            <pc:sldMk cId="3053750965" sldId="2147470218"/>
            <ac:spMk id="4" creationId="{74BA8BAC-4EB3-C691-9484-490456079E42}"/>
          </ac:spMkLst>
        </pc:spChg>
        <pc:spChg chg="mod">
          <ac:chgData name="Van Hoecke, Severine" userId="6b1512bc-534d-42e2-8343-4e609392c4f2" providerId="ADAL" clId="{960CA256-AB96-4652-A05F-2BE6C575BE48}" dt="2025-11-12T10:05:36.042" v="721" actId="790"/>
          <ac:spMkLst>
            <pc:docMk/>
            <pc:sldMk cId="3053750965" sldId="2147470218"/>
            <ac:spMk id="8" creationId="{C14DD781-7248-36BB-FD53-3CEFD5C08645}"/>
          </ac:spMkLst>
        </pc:spChg>
        <pc:spChg chg="mod">
          <ac:chgData name="Van Hoecke, Severine" userId="6b1512bc-534d-42e2-8343-4e609392c4f2" providerId="ADAL" clId="{960CA256-AB96-4652-A05F-2BE6C575BE48}" dt="2025-11-12T10:05:36.042" v="721" actId="790"/>
          <ac:spMkLst>
            <pc:docMk/>
            <pc:sldMk cId="3053750965" sldId="2147470218"/>
            <ac:spMk id="9" creationId="{CFEF7C9F-30F7-62F4-5BD8-16C88A9E9003}"/>
          </ac:spMkLst>
        </pc:spChg>
        <pc:spChg chg="mod">
          <ac:chgData name="Van Hoecke, Severine" userId="6b1512bc-534d-42e2-8343-4e609392c4f2" providerId="ADAL" clId="{960CA256-AB96-4652-A05F-2BE6C575BE48}" dt="2025-11-12T10:05:36.042" v="721" actId="790"/>
          <ac:spMkLst>
            <pc:docMk/>
            <pc:sldMk cId="3053750965" sldId="2147470218"/>
            <ac:spMk id="21" creationId="{EF411187-59DD-0D6A-2445-8EE8A95E12F7}"/>
          </ac:spMkLst>
        </pc:spChg>
        <pc:spChg chg="mod">
          <ac:chgData name="Van Hoecke, Severine" userId="6b1512bc-534d-42e2-8343-4e609392c4f2" providerId="ADAL" clId="{960CA256-AB96-4652-A05F-2BE6C575BE48}" dt="2025-11-07T15:30:37.409" v="454" actId="20577"/>
          <ac:spMkLst>
            <pc:docMk/>
            <pc:sldMk cId="3053750965" sldId="2147470218"/>
            <ac:spMk id="22" creationId="{A1EFF968-11E6-E0DA-3341-198A821AA1C9}"/>
          </ac:spMkLst>
        </pc:spChg>
        <pc:spChg chg="mod">
          <ac:chgData name="Van Hoecke, Severine" userId="6b1512bc-534d-42e2-8343-4e609392c4f2" providerId="ADAL" clId="{960CA256-AB96-4652-A05F-2BE6C575BE48}" dt="2025-11-12T10:05:36.042" v="721" actId="790"/>
          <ac:spMkLst>
            <pc:docMk/>
            <pc:sldMk cId="3053750965" sldId="2147470218"/>
            <ac:spMk id="23" creationId="{264B43B5-6D1C-22DB-0026-525F27E89AA0}"/>
          </ac:spMkLst>
        </pc:spChg>
        <pc:spChg chg="mod">
          <ac:chgData name="Van Hoecke, Severine" userId="6b1512bc-534d-42e2-8343-4e609392c4f2" providerId="ADAL" clId="{960CA256-AB96-4652-A05F-2BE6C575BE48}" dt="2025-11-12T10:05:36.042" v="721" actId="790"/>
          <ac:spMkLst>
            <pc:docMk/>
            <pc:sldMk cId="3053750965" sldId="2147470218"/>
            <ac:spMk id="24" creationId="{615C5D1C-055C-C180-C7BC-4C6341D7F2C2}"/>
          </ac:spMkLst>
        </pc:spChg>
        <pc:spChg chg="mod">
          <ac:chgData name="Van Hoecke, Severine" userId="6b1512bc-534d-42e2-8343-4e609392c4f2" providerId="ADAL" clId="{960CA256-AB96-4652-A05F-2BE6C575BE48}" dt="2025-11-12T10:05:36.042" v="721" actId="790"/>
          <ac:spMkLst>
            <pc:docMk/>
            <pc:sldMk cId="3053750965" sldId="2147470218"/>
            <ac:spMk id="26" creationId="{A10C03EB-167B-6B49-D38D-0BA2C1A8E110}"/>
          </ac:spMkLst>
        </pc:spChg>
        <pc:spChg chg="mod">
          <ac:chgData name="Van Hoecke, Severine" userId="6b1512bc-534d-42e2-8343-4e609392c4f2" providerId="ADAL" clId="{960CA256-AB96-4652-A05F-2BE6C575BE48}" dt="2025-11-12T10:05:36.042" v="721" actId="790"/>
          <ac:spMkLst>
            <pc:docMk/>
            <pc:sldMk cId="3053750965" sldId="2147470218"/>
            <ac:spMk id="27" creationId="{9BC285E0-AACD-7AE1-C139-78487377CAE5}"/>
          </ac:spMkLst>
        </pc:spChg>
      </pc:sldChg>
      <pc:sldChg chg="modSp mod">
        <pc:chgData name="Van Hoecke, Severine" userId="6b1512bc-534d-42e2-8343-4e609392c4f2" providerId="ADAL" clId="{960CA256-AB96-4652-A05F-2BE6C575BE48}" dt="2025-11-12T10:05:36.042" v="721" actId="790"/>
        <pc:sldMkLst>
          <pc:docMk/>
          <pc:sldMk cId="2864139972" sldId="2147470219"/>
        </pc:sldMkLst>
        <pc:spChg chg="mod">
          <ac:chgData name="Van Hoecke, Severine" userId="6b1512bc-534d-42e2-8343-4e609392c4f2" providerId="ADAL" clId="{960CA256-AB96-4652-A05F-2BE6C575BE48}" dt="2025-11-12T10:05:36.042" v="721" actId="790"/>
          <ac:spMkLst>
            <pc:docMk/>
            <pc:sldMk cId="2864139972" sldId="2147470219"/>
            <ac:spMk id="2" creationId="{FD5D62E4-7BBB-CEF7-9A63-9005B5B955D6}"/>
          </ac:spMkLst>
        </pc:spChg>
        <pc:spChg chg="mod">
          <ac:chgData name="Van Hoecke, Severine" userId="6b1512bc-534d-42e2-8343-4e609392c4f2" providerId="ADAL" clId="{960CA256-AB96-4652-A05F-2BE6C575BE48}" dt="2025-11-12T10:05:36.042" v="721" actId="790"/>
          <ac:spMkLst>
            <pc:docMk/>
            <pc:sldMk cId="2864139972" sldId="2147470219"/>
            <ac:spMk id="21" creationId="{00000000-0000-0000-0000-000000000000}"/>
          </ac:spMkLst>
        </pc:spChg>
        <pc:spChg chg="mod">
          <ac:chgData name="Van Hoecke, Severine" userId="6b1512bc-534d-42e2-8343-4e609392c4f2" providerId="ADAL" clId="{960CA256-AB96-4652-A05F-2BE6C575BE48}" dt="2025-11-05T13:34:53.254" v="30" actId="20577"/>
          <ac:spMkLst>
            <pc:docMk/>
            <pc:sldMk cId="2864139972" sldId="2147470219"/>
            <ac:spMk id="24" creationId="{00000000-0000-0000-0000-000000000000}"/>
          </ac:spMkLst>
        </pc:spChg>
        <pc:spChg chg="mod">
          <ac:chgData name="Van Hoecke, Severine" userId="6b1512bc-534d-42e2-8343-4e609392c4f2" providerId="ADAL" clId="{960CA256-AB96-4652-A05F-2BE6C575BE48}" dt="2025-11-12T10:05:36.042" v="721" actId="790"/>
          <ac:spMkLst>
            <pc:docMk/>
            <pc:sldMk cId="2864139972" sldId="2147470219"/>
            <ac:spMk id="26" creationId="{00000000-0000-0000-0000-000000000000}"/>
          </ac:spMkLst>
        </pc:spChg>
        <pc:spChg chg="mod">
          <ac:chgData name="Van Hoecke, Severine" userId="6b1512bc-534d-42e2-8343-4e609392c4f2" providerId="ADAL" clId="{960CA256-AB96-4652-A05F-2BE6C575BE48}" dt="2025-11-12T10:05:36.042" v="721" actId="790"/>
          <ac:spMkLst>
            <pc:docMk/>
            <pc:sldMk cId="2864139972" sldId="2147470219"/>
            <ac:spMk id="28" creationId="{00000000-0000-0000-0000-000000000000}"/>
          </ac:spMkLst>
        </pc:spChg>
        <pc:spChg chg="mod">
          <ac:chgData name="Van Hoecke, Severine" userId="6b1512bc-534d-42e2-8343-4e609392c4f2" providerId="ADAL" clId="{960CA256-AB96-4652-A05F-2BE6C575BE48}" dt="2025-11-12T10:05:36.042" v="721" actId="790"/>
          <ac:spMkLst>
            <pc:docMk/>
            <pc:sldMk cId="2864139972" sldId="2147470219"/>
            <ac:spMk id="29" creationId="{A21DF035-CC29-F719-AFAD-7EFC534DA352}"/>
          </ac:spMkLst>
        </pc:spChg>
        <pc:spChg chg="mod">
          <ac:chgData name="Van Hoecke, Severine" userId="6b1512bc-534d-42e2-8343-4e609392c4f2" providerId="ADAL" clId="{960CA256-AB96-4652-A05F-2BE6C575BE48}" dt="2025-11-12T10:05:36.042" v="721" actId="790"/>
          <ac:spMkLst>
            <pc:docMk/>
            <pc:sldMk cId="2864139972" sldId="2147470219"/>
            <ac:spMk id="36" creationId="{3C9746CD-244F-9F66-ABFC-DEBB6FDAAF58}"/>
          </ac:spMkLst>
        </pc:spChg>
        <pc:spChg chg="mod">
          <ac:chgData name="Van Hoecke, Severine" userId="6b1512bc-534d-42e2-8343-4e609392c4f2" providerId="ADAL" clId="{960CA256-AB96-4652-A05F-2BE6C575BE48}" dt="2025-11-12T10:05:36.042" v="721" actId="790"/>
          <ac:spMkLst>
            <pc:docMk/>
            <pc:sldMk cId="2864139972" sldId="2147470219"/>
            <ac:spMk id="44" creationId="{7A2F9129-5167-4170-06F7-161579A6D212}"/>
          </ac:spMkLst>
        </pc:spChg>
        <pc:spChg chg="mod">
          <ac:chgData name="Van Hoecke, Severine" userId="6b1512bc-534d-42e2-8343-4e609392c4f2" providerId="ADAL" clId="{960CA256-AB96-4652-A05F-2BE6C575BE48}" dt="2025-11-12T10:05:36.042" v="721" actId="790"/>
          <ac:spMkLst>
            <pc:docMk/>
            <pc:sldMk cId="2864139972" sldId="2147470219"/>
            <ac:spMk id="55" creationId="{EDA6380E-45E5-AA61-772B-7A2B090FF759}"/>
          </ac:spMkLst>
        </pc:spChg>
        <pc:spChg chg="mod">
          <ac:chgData name="Van Hoecke, Severine" userId="6b1512bc-534d-42e2-8343-4e609392c4f2" providerId="ADAL" clId="{960CA256-AB96-4652-A05F-2BE6C575BE48}" dt="2025-11-12T10:05:36.042" v="721" actId="790"/>
          <ac:spMkLst>
            <pc:docMk/>
            <pc:sldMk cId="2864139972" sldId="2147470219"/>
            <ac:spMk id="57" creationId="{BB891F30-3989-3726-2F42-325F902CF5E5}"/>
          </ac:spMkLst>
        </pc:spChg>
        <pc:spChg chg="mod">
          <ac:chgData name="Van Hoecke, Severine" userId="6b1512bc-534d-42e2-8343-4e609392c4f2" providerId="ADAL" clId="{960CA256-AB96-4652-A05F-2BE6C575BE48}" dt="2025-11-12T10:05:36.042" v="721" actId="790"/>
          <ac:spMkLst>
            <pc:docMk/>
            <pc:sldMk cId="2864139972" sldId="2147470219"/>
            <ac:spMk id="59" creationId="{22FF1233-CE76-18A5-49DA-0D7AFB528673}"/>
          </ac:spMkLst>
        </pc:spChg>
        <pc:spChg chg="mod">
          <ac:chgData name="Van Hoecke, Severine" userId="6b1512bc-534d-42e2-8343-4e609392c4f2" providerId="ADAL" clId="{960CA256-AB96-4652-A05F-2BE6C575BE48}" dt="2025-11-07T15:29:26.668" v="408" actId="313"/>
          <ac:spMkLst>
            <pc:docMk/>
            <pc:sldMk cId="2864139972" sldId="2147470219"/>
            <ac:spMk id="64" creationId="{3718A22D-8868-E72C-87D3-AEC395E4AC08}"/>
          </ac:spMkLst>
        </pc:spChg>
        <pc:spChg chg="mod">
          <ac:chgData name="Van Hoecke, Severine" userId="6b1512bc-534d-42e2-8343-4e609392c4f2" providerId="ADAL" clId="{960CA256-AB96-4652-A05F-2BE6C575BE48}" dt="2025-11-07T15:33:34.164" v="474" actId="6549"/>
          <ac:spMkLst>
            <pc:docMk/>
            <pc:sldMk cId="2864139972" sldId="2147470219"/>
            <ac:spMk id="65" creationId="{E4518C6A-4F04-25B6-57AF-18961A866A9D}"/>
          </ac:spMkLst>
        </pc:spChg>
      </pc:sldChg>
      <pc:sldChg chg="modSp mod">
        <pc:chgData name="Van Hoecke, Severine" userId="6b1512bc-534d-42e2-8343-4e609392c4f2" providerId="ADAL" clId="{960CA256-AB96-4652-A05F-2BE6C575BE48}" dt="2025-11-12T13:08:37.182" v="845" actId="6549"/>
        <pc:sldMkLst>
          <pc:docMk/>
          <pc:sldMk cId="4178176826" sldId="2147470221"/>
        </pc:sldMkLst>
        <pc:spChg chg="mod">
          <ac:chgData name="Van Hoecke, Severine" userId="6b1512bc-534d-42e2-8343-4e609392c4f2" providerId="ADAL" clId="{960CA256-AB96-4652-A05F-2BE6C575BE48}" dt="2025-11-12T10:05:36.042" v="721" actId="790"/>
          <ac:spMkLst>
            <pc:docMk/>
            <pc:sldMk cId="4178176826" sldId="2147470221"/>
            <ac:spMk id="2" creationId="{FD5D62E4-7BBB-CEF7-9A63-9005B5B955D6}"/>
          </ac:spMkLst>
        </pc:spChg>
        <pc:spChg chg="mod">
          <ac:chgData name="Van Hoecke, Severine" userId="6b1512bc-534d-42e2-8343-4e609392c4f2" providerId="ADAL" clId="{960CA256-AB96-4652-A05F-2BE6C575BE48}" dt="2025-11-12T10:05:36.042" v="721" actId="790"/>
          <ac:spMkLst>
            <pc:docMk/>
            <pc:sldMk cId="4178176826" sldId="2147470221"/>
            <ac:spMk id="3" creationId="{3EDC2232-625F-4404-E342-506491B65CC3}"/>
          </ac:spMkLst>
        </pc:spChg>
        <pc:spChg chg="mod">
          <ac:chgData name="Van Hoecke, Severine" userId="6b1512bc-534d-42e2-8343-4e609392c4f2" providerId="ADAL" clId="{960CA256-AB96-4652-A05F-2BE6C575BE48}" dt="2025-11-12T10:05:36.042" v="721" actId="790"/>
          <ac:spMkLst>
            <pc:docMk/>
            <pc:sldMk cId="4178176826" sldId="2147470221"/>
            <ac:spMk id="4" creationId="{74BA8BAC-4EB3-C691-9484-490456079E42}"/>
          </ac:spMkLst>
        </pc:spChg>
        <pc:spChg chg="mod">
          <ac:chgData name="Van Hoecke, Severine" userId="6b1512bc-534d-42e2-8343-4e609392c4f2" providerId="ADAL" clId="{960CA256-AB96-4652-A05F-2BE6C575BE48}" dt="2025-11-12T10:05:36.042" v="721" actId="790"/>
          <ac:spMkLst>
            <pc:docMk/>
            <pc:sldMk cId="4178176826" sldId="2147470221"/>
            <ac:spMk id="5" creationId="{37DD72E1-4229-DE2E-D158-238A67D0B2F9}"/>
          </ac:spMkLst>
        </pc:spChg>
        <pc:spChg chg="mod">
          <ac:chgData name="Van Hoecke, Severine" userId="6b1512bc-534d-42e2-8343-4e609392c4f2" providerId="ADAL" clId="{960CA256-AB96-4652-A05F-2BE6C575BE48}" dt="2025-11-12T10:05:36.042" v="721" actId="790"/>
          <ac:spMkLst>
            <pc:docMk/>
            <pc:sldMk cId="4178176826" sldId="2147470221"/>
            <ac:spMk id="9" creationId="{CFEF7C9F-30F7-62F4-5BD8-16C88A9E9003}"/>
          </ac:spMkLst>
        </pc:spChg>
        <pc:spChg chg="mod">
          <ac:chgData name="Van Hoecke, Severine" userId="6b1512bc-534d-42e2-8343-4e609392c4f2" providerId="ADAL" clId="{960CA256-AB96-4652-A05F-2BE6C575BE48}" dt="2025-11-12T10:05:36.042" v="721" actId="790"/>
          <ac:spMkLst>
            <pc:docMk/>
            <pc:sldMk cId="4178176826" sldId="2147470221"/>
            <ac:spMk id="11" creationId="{EC9995A9-DF57-F20B-415D-F11058384A38}"/>
          </ac:spMkLst>
        </pc:spChg>
        <pc:spChg chg="mod">
          <ac:chgData name="Van Hoecke, Severine" userId="6b1512bc-534d-42e2-8343-4e609392c4f2" providerId="ADAL" clId="{960CA256-AB96-4652-A05F-2BE6C575BE48}" dt="2025-11-12T10:05:36.042" v="721" actId="790"/>
          <ac:spMkLst>
            <pc:docMk/>
            <pc:sldMk cId="4178176826" sldId="2147470221"/>
            <ac:spMk id="15" creationId="{23C6AA6D-E169-AD8A-500B-C693C09A854B}"/>
          </ac:spMkLst>
        </pc:spChg>
        <pc:spChg chg="mod">
          <ac:chgData name="Van Hoecke, Severine" userId="6b1512bc-534d-42e2-8343-4e609392c4f2" providerId="ADAL" clId="{960CA256-AB96-4652-A05F-2BE6C575BE48}" dt="2025-11-12T13:08:37.182" v="845" actId="6549"/>
          <ac:spMkLst>
            <pc:docMk/>
            <pc:sldMk cId="4178176826" sldId="2147470221"/>
            <ac:spMk id="23" creationId="{9565AE8C-3FFA-2FB6-3E8D-D4E72A3FF36E}"/>
          </ac:spMkLst>
        </pc:spChg>
      </pc:sldChg>
      <pc:sldChg chg="delSp modSp mod">
        <pc:chgData name="Van Hoecke, Severine" userId="6b1512bc-534d-42e2-8343-4e609392c4f2" providerId="ADAL" clId="{960CA256-AB96-4652-A05F-2BE6C575BE48}" dt="2025-11-12T10:05:36.042" v="721" actId="790"/>
        <pc:sldMkLst>
          <pc:docMk/>
          <pc:sldMk cId="3073538359" sldId="2147470223"/>
        </pc:sldMkLst>
        <pc:spChg chg="mod">
          <ac:chgData name="Van Hoecke, Severine" userId="6b1512bc-534d-42e2-8343-4e609392c4f2" providerId="ADAL" clId="{960CA256-AB96-4652-A05F-2BE6C575BE48}" dt="2025-11-12T10:05:36.042" v="721" actId="790"/>
          <ac:spMkLst>
            <pc:docMk/>
            <pc:sldMk cId="3073538359" sldId="2147470223"/>
            <ac:spMk id="2" creationId="{FD5D62E4-7BBB-CEF7-9A63-9005B5B955D6}"/>
          </ac:spMkLst>
        </pc:spChg>
        <pc:spChg chg="mod">
          <ac:chgData name="Van Hoecke, Severine" userId="6b1512bc-534d-42e2-8343-4e609392c4f2" providerId="ADAL" clId="{960CA256-AB96-4652-A05F-2BE6C575BE48}" dt="2025-11-12T10:05:36.042" v="721" actId="790"/>
          <ac:spMkLst>
            <pc:docMk/>
            <pc:sldMk cId="3073538359" sldId="2147470223"/>
            <ac:spMk id="5" creationId="{F1D67C40-5608-DE67-A4E2-77B78E9DB44E}"/>
          </ac:spMkLst>
        </pc:spChg>
        <pc:spChg chg="mod">
          <ac:chgData name="Van Hoecke, Severine" userId="6b1512bc-534d-42e2-8343-4e609392c4f2" providerId="ADAL" clId="{960CA256-AB96-4652-A05F-2BE6C575BE48}" dt="2025-11-12T10:05:36.042" v="721" actId="790"/>
          <ac:spMkLst>
            <pc:docMk/>
            <pc:sldMk cId="3073538359" sldId="2147470223"/>
            <ac:spMk id="7" creationId="{9B36E57F-8A71-2073-D595-B8DBF7F59676}"/>
          </ac:spMkLst>
        </pc:spChg>
        <pc:spChg chg="mod">
          <ac:chgData name="Van Hoecke, Severine" userId="6b1512bc-534d-42e2-8343-4e609392c4f2" providerId="ADAL" clId="{960CA256-AB96-4652-A05F-2BE6C575BE48}" dt="2025-11-12T10:05:36.042" v="721" actId="790"/>
          <ac:spMkLst>
            <pc:docMk/>
            <pc:sldMk cId="3073538359" sldId="2147470223"/>
            <ac:spMk id="8" creationId="{ADBF2697-CD68-6E0B-54B7-4E77E2DE63F2}"/>
          </ac:spMkLst>
        </pc:spChg>
        <pc:spChg chg="mod">
          <ac:chgData name="Van Hoecke, Severine" userId="6b1512bc-534d-42e2-8343-4e609392c4f2" providerId="ADAL" clId="{960CA256-AB96-4652-A05F-2BE6C575BE48}" dt="2025-11-12T10:05:36.042" v="721" actId="790"/>
          <ac:spMkLst>
            <pc:docMk/>
            <pc:sldMk cId="3073538359" sldId="2147470223"/>
            <ac:spMk id="10" creationId="{B86B095E-8BCA-2961-9F44-1DCA195DD82D}"/>
          </ac:spMkLst>
        </pc:spChg>
        <pc:spChg chg="mod">
          <ac:chgData name="Van Hoecke, Severine" userId="6b1512bc-534d-42e2-8343-4e609392c4f2" providerId="ADAL" clId="{960CA256-AB96-4652-A05F-2BE6C575BE48}" dt="2025-11-12T10:05:36.042" v="721" actId="790"/>
          <ac:spMkLst>
            <pc:docMk/>
            <pc:sldMk cId="3073538359" sldId="2147470223"/>
            <ac:spMk id="11" creationId="{2E13F7DE-FA29-BD09-4DBB-D4E2DC859B4C}"/>
          </ac:spMkLst>
        </pc:spChg>
        <pc:spChg chg="mod">
          <ac:chgData name="Van Hoecke, Severine" userId="6b1512bc-534d-42e2-8343-4e609392c4f2" providerId="ADAL" clId="{960CA256-AB96-4652-A05F-2BE6C575BE48}" dt="2025-11-12T10:05:36.042" v="721" actId="790"/>
          <ac:spMkLst>
            <pc:docMk/>
            <pc:sldMk cId="3073538359" sldId="2147470223"/>
            <ac:spMk id="13" creationId="{7F7AABFD-33E3-5AC3-C1B1-92EE17B3BDDD}"/>
          </ac:spMkLst>
        </pc:spChg>
        <pc:spChg chg="mod">
          <ac:chgData name="Van Hoecke, Severine" userId="6b1512bc-534d-42e2-8343-4e609392c4f2" providerId="ADAL" clId="{960CA256-AB96-4652-A05F-2BE6C575BE48}" dt="2025-11-12T10:05:36.042" v="721" actId="790"/>
          <ac:spMkLst>
            <pc:docMk/>
            <pc:sldMk cId="3073538359" sldId="2147470223"/>
            <ac:spMk id="14" creationId="{A99798D5-08A3-76E5-8FD4-BE51F343959F}"/>
          </ac:spMkLst>
        </pc:spChg>
        <pc:spChg chg="mod">
          <ac:chgData name="Van Hoecke, Severine" userId="6b1512bc-534d-42e2-8343-4e609392c4f2" providerId="ADAL" clId="{960CA256-AB96-4652-A05F-2BE6C575BE48}" dt="2025-11-12T10:05:36.042" v="721" actId="790"/>
          <ac:spMkLst>
            <pc:docMk/>
            <pc:sldMk cId="3073538359" sldId="2147470223"/>
            <ac:spMk id="15" creationId="{49C47705-B7D1-C62F-2F75-60C66592077D}"/>
          </ac:spMkLst>
        </pc:spChg>
        <pc:spChg chg="mod">
          <ac:chgData name="Van Hoecke, Severine" userId="6b1512bc-534d-42e2-8343-4e609392c4f2" providerId="ADAL" clId="{960CA256-AB96-4652-A05F-2BE6C575BE48}" dt="2025-11-12T10:05:36.042" v="721" actId="790"/>
          <ac:spMkLst>
            <pc:docMk/>
            <pc:sldMk cId="3073538359" sldId="2147470223"/>
            <ac:spMk id="16" creationId="{EFEE3080-AD76-9973-4BDE-0CE5DA7DD8AE}"/>
          </ac:spMkLst>
        </pc:spChg>
      </pc:sldChg>
      <pc:sldChg chg="modSp mod">
        <pc:chgData name="Van Hoecke, Severine" userId="6b1512bc-534d-42e2-8343-4e609392c4f2" providerId="ADAL" clId="{960CA256-AB96-4652-A05F-2BE6C575BE48}" dt="2025-11-12T10:05:36.042" v="721" actId="790"/>
        <pc:sldMkLst>
          <pc:docMk/>
          <pc:sldMk cId="3226966439" sldId="2147470230"/>
        </pc:sldMkLst>
        <pc:spChg chg="mod">
          <ac:chgData name="Van Hoecke, Severine" userId="6b1512bc-534d-42e2-8343-4e609392c4f2" providerId="ADAL" clId="{960CA256-AB96-4652-A05F-2BE6C575BE48}" dt="2025-11-12T10:05:36.042" v="721" actId="790"/>
          <ac:spMkLst>
            <pc:docMk/>
            <pc:sldMk cId="3226966439" sldId="2147470230"/>
            <ac:spMk id="7" creationId="{584626B3-2B45-2B08-01A1-91AFB7F9F18E}"/>
          </ac:spMkLst>
        </pc:spChg>
        <pc:spChg chg="mod">
          <ac:chgData name="Van Hoecke, Severine" userId="6b1512bc-534d-42e2-8343-4e609392c4f2" providerId="ADAL" clId="{960CA256-AB96-4652-A05F-2BE6C575BE48}" dt="2025-11-12T10:05:36.042" v="721" actId="790"/>
          <ac:spMkLst>
            <pc:docMk/>
            <pc:sldMk cId="3226966439" sldId="2147470230"/>
            <ac:spMk id="8" creationId="{ADBF2697-CD68-6E0B-54B7-4E77E2DE63F2}"/>
          </ac:spMkLst>
        </pc:spChg>
        <pc:spChg chg="mod">
          <ac:chgData name="Van Hoecke, Severine" userId="6b1512bc-534d-42e2-8343-4e609392c4f2" providerId="ADAL" clId="{960CA256-AB96-4652-A05F-2BE6C575BE48}" dt="2025-11-05T13:44:01.909" v="161" actId="1076"/>
          <ac:spMkLst>
            <pc:docMk/>
            <pc:sldMk cId="3226966439" sldId="2147470230"/>
            <ac:spMk id="14" creationId="{6228A602-CD92-D512-8157-EAEBA98C0635}"/>
          </ac:spMkLst>
        </pc:spChg>
        <pc:spChg chg="mod">
          <ac:chgData name="Van Hoecke, Severine" userId="6b1512bc-534d-42e2-8343-4e609392c4f2" providerId="ADAL" clId="{960CA256-AB96-4652-A05F-2BE6C575BE48}" dt="2025-11-12T10:05:36.042" v="721" actId="790"/>
          <ac:spMkLst>
            <pc:docMk/>
            <pc:sldMk cId="3226966439" sldId="2147470230"/>
            <ac:spMk id="18" creationId="{3DF3676F-4BD9-CE94-D6E3-2D82D6819E3D}"/>
          </ac:spMkLst>
        </pc:spChg>
        <pc:spChg chg="mod">
          <ac:chgData name="Van Hoecke, Severine" userId="6b1512bc-534d-42e2-8343-4e609392c4f2" providerId="ADAL" clId="{960CA256-AB96-4652-A05F-2BE6C575BE48}" dt="2025-11-12T10:05:36.042" v="721" actId="790"/>
          <ac:spMkLst>
            <pc:docMk/>
            <pc:sldMk cId="3226966439" sldId="2147470230"/>
            <ac:spMk id="22" creationId="{CF6E0805-8E83-8C70-938A-2AFE2C3B0651}"/>
          </ac:spMkLst>
        </pc:spChg>
        <pc:spChg chg="mod">
          <ac:chgData name="Van Hoecke, Severine" userId="6b1512bc-534d-42e2-8343-4e609392c4f2" providerId="ADAL" clId="{960CA256-AB96-4652-A05F-2BE6C575BE48}" dt="2025-11-12T10:05:36.042" v="721" actId="790"/>
          <ac:spMkLst>
            <pc:docMk/>
            <pc:sldMk cId="3226966439" sldId="2147470230"/>
            <ac:spMk id="24" creationId="{2F5BCAFD-ABCF-7639-1099-EB7B6AF4FF5D}"/>
          </ac:spMkLst>
        </pc:spChg>
        <pc:spChg chg="mod">
          <ac:chgData name="Van Hoecke, Severine" userId="6b1512bc-534d-42e2-8343-4e609392c4f2" providerId="ADAL" clId="{960CA256-AB96-4652-A05F-2BE6C575BE48}" dt="2025-11-12T10:05:36.042" v="721" actId="790"/>
          <ac:spMkLst>
            <pc:docMk/>
            <pc:sldMk cId="3226966439" sldId="2147470230"/>
            <ac:spMk id="25" creationId="{53823D97-5092-74F2-0650-8FB69EF69C4F}"/>
          </ac:spMkLst>
        </pc:spChg>
        <pc:spChg chg="mod">
          <ac:chgData name="Van Hoecke, Severine" userId="6b1512bc-534d-42e2-8343-4e609392c4f2" providerId="ADAL" clId="{960CA256-AB96-4652-A05F-2BE6C575BE48}" dt="2025-11-05T13:44:54.338" v="276" actId="1076"/>
          <ac:spMkLst>
            <pc:docMk/>
            <pc:sldMk cId="3226966439" sldId="2147470230"/>
            <ac:spMk id="26" creationId="{563B6EC9-08AD-B0F3-2DD7-30FFA0222BC5}"/>
          </ac:spMkLst>
        </pc:spChg>
        <pc:spChg chg="mod">
          <ac:chgData name="Van Hoecke, Severine" userId="6b1512bc-534d-42e2-8343-4e609392c4f2" providerId="ADAL" clId="{960CA256-AB96-4652-A05F-2BE6C575BE48}" dt="2025-11-12T10:05:36.042" v="721" actId="790"/>
          <ac:spMkLst>
            <pc:docMk/>
            <pc:sldMk cId="3226966439" sldId="2147470230"/>
            <ac:spMk id="27" creationId="{5A6DB52D-6A86-117E-E87F-3802C5635E91}"/>
          </ac:spMkLst>
        </pc:spChg>
        <pc:spChg chg="mod">
          <ac:chgData name="Van Hoecke, Severine" userId="6b1512bc-534d-42e2-8343-4e609392c4f2" providerId="ADAL" clId="{960CA256-AB96-4652-A05F-2BE6C575BE48}" dt="2025-11-12T10:05:36.042" v="721" actId="790"/>
          <ac:spMkLst>
            <pc:docMk/>
            <pc:sldMk cId="3226966439" sldId="2147470230"/>
            <ac:spMk id="29" creationId="{BD8E0883-386E-1560-EB78-2C93A432BD84}"/>
          </ac:spMkLst>
        </pc:spChg>
        <pc:spChg chg="mod">
          <ac:chgData name="Van Hoecke, Severine" userId="6b1512bc-534d-42e2-8343-4e609392c4f2" providerId="ADAL" clId="{960CA256-AB96-4652-A05F-2BE6C575BE48}" dt="2025-11-05T13:44:54.338" v="276" actId="1076"/>
          <ac:spMkLst>
            <pc:docMk/>
            <pc:sldMk cId="3226966439" sldId="2147470230"/>
            <ac:spMk id="30" creationId="{F8A18817-62C3-2349-2DD6-F106B38E9096}"/>
          </ac:spMkLst>
        </pc:spChg>
        <pc:spChg chg="mod">
          <ac:chgData name="Van Hoecke, Severine" userId="6b1512bc-534d-42e2-8343-4e609392c4f2" providerId="ADAL" clId="{960CA256-AB96-4652-A05F-2BE6C575BE48}" dt="2025-11-12T10:05:36.042" v="721" actId="790"/>
          <ac:spMkLst>
            <pc:docMk/>
            <pc:sldMk cId="3226966439" sldId="2147470230"/>
            <ac:spMk id="31" creationId="{01641168-F69E-A482-36AD-CEA8E35CA034}"/>
          </ac:spMkLst>
        </pc:spChg>
        <pc:spChg chg="mod">
          <ac:chgData name="Van Hoecke, Severine" userId="6b1512bc-534d-42e2-8343-4e609392c4f2" providerId="ADAL" clId="{960CA256-AB96-4652-A05F-2BE6C575BE48}" dt="2025-11-05T13:44:54.338" v="276" actId="1076"/>
          <ac:spMkLst>
            <pc:docMk/>
            <pc:sldMk cId="3226966439" sldId="2147470230"/>
            <ac:spMk id="34" creationId="{30574DAE-AF32-8774-B4B8-773152E2CAA4}"/>
          </ac:spMkLst>
        </pc:spChg>
        <pc:spChg chg="mod">
          <ac:chgData name="Van Hoecke, Severine" userId="6b1512bc-534d-42e2-8343-4e609392c4f2" providerId="ADAL" clId="{960CA256-AB96-4652-A05F-2BE6C575BE48}" dt="2025-11-05T13:44:54.338" v="276" actId="1076"/>
          <ac:spMkLst>
            <pc:docMk/>
            <pc:sldMk cId="3226966439" sldId="2147470230"/>
            <ac:spMk id="35" creationId="{87590CFA-7C9D-7C00-5CE8-992C6AF3DA54}"/>
          </ac:spMkLst>
        </pc:spChg>
        <pc:spChg chg="mod">
          <ac:chgData name="Van Hoecke, Severine" userId="6b1512bc-534d-42e2-8343-4e609392c4f2" providerId="ADAL" clId="{960CA256-AB96-4652-A05F-2BE6C575BE48}" dt="2025-11-05T13:44:54.338" v="276" actId="1076"/>
          <ac:spMkLst>
            <pc:docMk/>
            <pc:sldMk cId="3226966439" sldId="2147470230"/>
            <ac:spMk id="36" creationId="{D117DE3B-BCD8-8ABB-A53E-6FB8C68573BF}"/>
          </ac:spMkLst>
        </pc:spChg>
        <pc:spChg chg="mod">
          <ac:chgData name="Van Hoecke, Severine" userId="6b1512bc-534d-42e2-8343-4e609392c4f2" providerId="ADAL" clId="{960CA256-AB96-4652-A05F-2BE6C575BE48}" dt="2025-11-05T13:44:54.338" v="276" actId="1076"/>
          <ac:spMkLst>
            <pc:docMk/>
            <pc:sldMk cId="3226966439" sldId="2147470230"/>
            <ac:spMk id="37" creationId="{A7F1B39A-A965-05D0-D840-9DA099C6324C}"/>
          </ac:spMkLst>
        </pc:spChg>
        <pc:spChg chg="mod">
          <ac:chgData name="Van Hoecke, Severine" userId="6b1512bc-534d-42e2-8343-4e609392c4f2" providerId="ADAL" clId="{960CA256-AB96-4652-A05F-2BE6C575BE48}" dt="2025-11-12T10:05:36.042" v="721" actId="790"/>
          <ac:spMkLst>
            <pc:docMk/>
            <pc:sldMk cId="3226966439" sldId="2147470230"/>
            <ac:spMk id="41" creationId="{F83C2797-3986-F187-E0D8-13C205AAABB1}"/>
          </ac:spMkLst>
        </pc:spChg>
        <pc:grpChg chg="mod">
          <ac:chgData name="Van Hoecke, Severine" userId="6b1512bc-534d-42e2-8343-4e609392c4f2" providerId="ADAL" clId="{960CA256-AB96-4652-A05F-2BE6C575BE48}" dt="2025-11-05T13:43:01.208" v="143"/>
          <ac:grpSpMkLst>
            <pc:docMk/>
            <pc:sldMk cId="3226966439" sldId="2147470230"/>
            <ac:grpSpMk id="33" creationId="{F47B820F-9D98-750E-63BE-BB544F3FDA1A}"/>
          </ac:grpSpMkLst>
        </pc:grpChg>
        <pc:grpChg chg="mod">
          <ac:chgData name="Van Hoecke, Severine" userId="6b1512bc-534d-42e2-8343-4e609392c4f2" providerId="ADAL" clId="{960CA256-AB96-4652-A05F-2BE6C575BE48}" dt="2025-11-05T13:43:01.208" v="143"/>
          <ac:grpSpMkLst>
            <pc:docMk/>
            <pc:sldMk cId="3226966439" sldId="2147470230"/>
            <ac:grpSpMk id="49" creationId="{35DFEF99-16A4-1B1D-77C6-DE5BF36CD93C}"/>
          </ac:grpSpMkLst>
        </pc:grpChg>
      </pc:sldChg>
      <pc:sldChg chg="modSp mod">
        <pc:chgData name="Van Hoecke, Severine" userId="6b1512bc-534d-42e2-8343-4e609392c4f2" providerId="ADAL" clId="{960CA256-AB96-4652-A05F-2BE6C575BE48}" dt="2025-11-13T16:51:51.061" v="855" actId="20577"/>
        <pc:sldMkLst>
          <pc:docMk/>
          <pc:sldMk cId="3156586984" sldId="2147470231"/>
        </pc:sldMkLst>
        <pc:spChg chg="mod">
          <ac:chgData name="Van Hoecke, Severine" userId="6b1512bc-534d-42e2-8343-4e609392c4f2" providerId="ADAL" clId="{960CA256-AB96-4652-A05F-2BE6C575BE48}" dt="2025-11-12T10:05:36.042" v="721" actId="790"/>
          <ac:spMkLst>
            <pc:docMk/>
            <pc:sldMk cId="3156586984" sldId="2147470231"/>
            <ac:spMk id="2" creationId="{FD5D62E4-7BBB-CEF7-9A63-9005B5B955D6}"/>
          </ac:spMkLst>
        </pc:spChg>
        <pc:spChg chg="mod">
          <ac:chgData name="Van Hoecke, Severine" userId="6b1512bc-534d-42e2-8343-4e609392c4f2" providerId="ADAL" clId="{960CA256-AB96-4652-A05F-2BE6C575BE48}" dt="2025-11-12T10:05:36.042" v="721" actId="790"/>
          <ac:spMkLst>
            <pc:docMk/>
            <pc:sldMk cId="3156586984" sldId="2147470231"/>
            <ac:spMk id="3" creationId="{287716DC-CCAA-386B-B02B-68423E676DD0}"/>
          </ac:spMkLst>
        </pc:spChg>
        <pc:spChg chg="mod">
          <ac:chgData name="Van Hoecke, Severine" userId="6b1512bc-534d-42e2-8343-4e609392c4f2" providerId="ADAL" clId="{960CA256-AB96-4652-A05F-2BE6C575BE48}" dt="2025-11-12T10:05:36.042" v="721" actId="790"/>
          <ac:spMkLst>
            <pc:docMk/>
            <pc:sldMk cId="3156586984" sldId="2147470231"/>
            <ac:spMk id="4" creationId="{74BA8BAC-4EB3-C691-9484-490456079E42}"/>
          </ac:spMkLst>
        </pc:spChg>
        <pc:spChg chg="mod">
          <ac:chgData name="Van Hoecke, Severine" userId="6b1512bc-534d-42e2-8343-4e609392c4f2" providerId="ADAL" clId="{960CA256-AB96-4652-A05F-2BE6C575BE48}" dt="2025-11-12T13:07:27.702" v="844" actId="20577"/>
          <ac:spMkLst>
            <pc:docMk/>
            <pc:sldMk cId="3156586984" sldId="2147470231"/>
            <ac:spMk id="5" creationId="{090EEA70-C1C0-58F5-8660-C1FA2CAB4BED}"/>
          </ac:spMkLst>
        </pc:spChg>
        <pc:spChg chg="mod">
          <ac:chgData name="Van Hoecke, Severine" userId="6b1512bc-534d-42e2-8343-4e609392c4f2" providerId="ADAL" clId="{960CA256-AB96-4652-A05F-2BE6C575BE48}" dt="2025-11-12T10:05:36.042" v="721" actId="790"/>
          <ac:spMkLst>
            <pc:docMk/>
            <pc:sldMk cId="3156586984" sldId="2147470231"/>
            <ac:spMk id="7" creationId="{5F76A908-BED3-CC04-7A73-0FBC0745B88D}"/>
          </ac:spMkLst>
        </pc:spChg>
        <pc:spChg chg="mod">
          <ac:chgData name="Van Hoecke, Severine" userId="6b1512bc-534d-42e2-8343-4e609392c4f2" providerId="ADAL" clId="{960CA256-AB96-4652-A05F-2BE6C575BE48}" dt="2025-11-13T16:51:51.061" v="855" actId="20577"/>
          <ac:spMkLst>
            <pc:docMk/>
            <pc:sldMk cId="3156586984" sldId="2147470231"/>
            <ac:spMk id="8" creationId="{ADBF2697-CD68-6E0B-54B7-4E77E2DE63F2}"/>
          </ac:spMkLst>
        </pc:spChg>
        <pc:spChg chg="mod">
          <ac:chgData name="Van Hoecke, Severine" userId="6b1512bc-534d-42e2-8343-4e609392c4f2" providerId="ADAL" clId="{960CA256-AB96-4652-A05F-2BE6C575BE48}" dt="2025-11-12T10:05:36.042" v="721" actId="790"/>
          <ac:spMkLst>
            <pc:docMk/>
            <pc:sldMk cId="3156586984" sldId="2147470231"/>
            <ac:spMk id="9" creationId="{CFEF7C9F-30F7-62F4-5BD8-16C88A9E9003}"/>
          </ac:spMkLst>
        </pc:spChg>
        <pc:spChg chg="mod">
          <ac:chgData name="Van Hoecke, Severine" userId="6b1512bc-534d-42e2-8343-4e609392c4f2" providerId="ADAL" clId="{960CA256-AB96-4652-A05F-2BE6C575BE48}" dt="2025-11-12T10:05:36.042" v="721" actId="790"/>
          <ac:spMkLst>
            <pc:docMk/>
            <pc:sldMk cId="3156586984" sldId="2147470231"/>
            <ac:spMk id="12" creationId="{AA780A76-1469-F5C8-F8D9-61C7A0949579}"/>
          </ac:spMkLst>
        </pc:spChg>
        <pc:spChg chg="mod">
          <ac:chgData name="Van Hoecke, Severine" userId="6b1512bc-534d-42e2-8343-4e609392c4f2" providerId="ADAL" clId="{960CA256-AB96-4652-A05F-2BE6C575BE48}" dt="2025-11-12T10:05:36.042" v="721" actId="790"/>
          <ac:spMkLst>
            <pc:docMk/>
            <pc:sldMk cId="3156586984" sldId="2147470231"/>
            <ac:spMk id="13" creationId="{E6AE2F46-0371-928F-4771-CA4ACA584D3A}"/>
          </ac:spMkLst>
        </pc:spChg>
      </pc:sldChg>
      <pc:sldChg chg="modSp mod">
        <pc:chgData name="Van Hoecke, Severine" userId="6b1512bc-534d-42e2-8343-4e609392c4f2" providerId="ADAL" clId="{960CA256-AB96-4652-A05F-2BE6C575BE48}" dt="2025-11-12T13:07:16.027" v="839" actId="20577"/>
        <pc:sldMkLst>
          <pc:docMk/>
          <pc:sldMk cId="1573155531" sldId="2147470239"/>
        </pc:sldMkLst>
        <pc:spChg chg="mod">
          <ac:chgData name="Van Hoecke, Severine" userId="6b1512bc-534d-42e2-8343-4e609392c4f2" providerId="ADAL" clId="{960CA256-AB96-4652-A05F-2BE6C575BE48}" dt="2025-11-12T10:05:36.042" v="721" actId="790"/>
          <ac:spMkLst>
            <pc:docMk/>
            <pc:sldMk cId="1573155531" sldId="2147470239"/>
            <ac:spMk id="2" creationId="{FD5D62E4-7BBB-CEF7-9A63-9005B5B955D6}"/>
          </ac:spMkLst>
        </pc:spChg>
        <pc:spChg chg="mod">
          <ac:chgData name="Van Hoecke, Severine" userId="6b1512bc-534d-42e2-8343-4e609392c4f2" providerId="ADAL" clId="{960CA256-AB96-4652-A05F-2BE6C575BE48}" dt="2025-11-12T10:05:36.042" v="721" actId="790"/>
          <ac:spMkLst>
            <pc:docMk/>
            <pc:sldMk cId="1573155531" sldId="2147470239"/>
            <ac:spMk id="3" creationId="{638777F8-498D-5813-88C6-22408DF9555C}"/>
          </ac:spMkLst>
        </pc:spChg>
        <pc:spChg chg="mod">
          <ac:chgData name="Van Hoecke, Severine" userId="6b1512bc-534d-42e2-8343-4e609392c4f2" providerId="ADAL" clId="{960CA256-AB96-4652-A05F-2BE6C575BE48}" dt="2025-11-12T10:05:36.042" v="721" actId="790"/>
          <ac:spMkLst>
            <pc:docMk/>
            <pc:sldMk cId="1573155531" sldId="2147470239"/>
            <ac:spMk id="4" creationId="{74BA8BAC-4EB3-C691-9484-490456079E42}"/>
          </ac:spMkLst>
        </pc:spChg>
        <pc:spChg chg="mod">
          <ac:chgData name="Van Hoecke, Severine" userId="6b1512bc-534d-42e2-8343-4e609392c4f2" providerId="ADAL" clId="{960CA256-AB96-4652-A05F-2BE6C575BE48}" dt="2025-11-12T10:05:36.042" v="721" actId="790"/>
          <ac:spMkLst>
            <pc:docMk/>
            <pc:sldMk cId="1573155531" sldId="2147470239"/>
            <ac:spMk id="5" creationId="{32AFDA63-8347-AE74-357C-6C789763F14D}"/>
          </ac:spMkLst>
        </pc:spChg>
        <pc:spChg chg="mod">
          <ac:chgData name="Van Hoecke, Severine" userId="6b1512bc-534d-42e2-8343-4e609392c4f2" providerId="ADAL" clId="{960CA256-AB96-4652-A05F-2BE6C575BE48}" dt="2025-11-12T13:07:16.027" v="839" actId="20577"/>
          <ac:spMkLst>
            <pc:docMk/>
            <pc:sldMk cId="1573155531" sldId="2147470239"/>
            <ac:spMk id="6" creationId="{EA787427-251A-970D-4EA6-261D220F91AA}"/>
          </ac:spMkLst>
        </pc:spChg>
        <pc:spChg chg="mod">
          <ac:chgData name="Van Hoecke, Severine" userId="6b1512bc-534d-42e2-8343-4e609392c4f2" providerId="ADAL" clId="{960CA256-AB96-4652-A05F-2BE6C575BE48}" dt="2025-11-12T12:32:47.544" v="836"/>
          <ac:spMkLst>
            <pc:docMk/>
            <pc:sldMk cId="1573155531" sldId="2147470239"/>
            <ac:spMk id="8" creationId="{ADBF2697-CD68-6E0B-54B7-4E77E2DE63F2}"/>
          </ac:spMkLst>
        </pc:spChg>
        <pc:spChg chg="mod">
          <ac:chgData name="Van Hoecke, Severine" userId="6b1512bc-534d-42e2-8343-4e609392c4f2" providerId="ADAL" clId="{960CA256-AB96-4652-A05F-2BE6C575BE48}" dt="2025-11-12T10:05:36.042" v="721" actId="790"/>
          <ac:spMkLst>
            <pc:docMk/>
            <pc:sldMk cId="1573155531" sldId="2147470239"/>
            <ac:spMk id="9" creationId="{CFEF7C9F-30F7-62F4-5BD8-16C88A9E9003}"/>
          </ac:spMkLst>
        </pc:spChg>
        <pc:spChg chg="mod">
          <ac:chgData name="Van Hoecke, Severine" userId="6b1512bc-534d-42e2-8343-4e609392c4f2" providerId="ADAL" clId="{960CA256-AB96-4652-A05F-2BE6C575BE48}" dt="2025-11-12T10:05:36.042" v="721" actId="790"/>
          <ac:spMkLst>
            <pc:docMk/>
            <pc:sldMk cId="1573155531" sldId="2147470239"/>
            <ac:spMk id="10" creationId="{BC42FE41-1487-3AF6-7D7F-34F815A4CA1D}"/>
          </ac:spMkLst>
        </pc:spChg>
      </pc:sldChg>
      <pc:sldChg chg="modSp mod">
        <pc:chgData name="Van Hoecke, Severine" userId="6b1512bc-534d-42e2-8343-4e609392c4f2" providerId="ADAL" clId="{960CA256-AB96-4652-A05F-2BE6C575BE48}" dt="2025-11-13T16:56:38.356" v="975" actId="1076"/>
        <pc:sldMkLst>
          <pc:docMk/>
          <pc:sldMk cId="2049280968" sldId="2147470247"/>
        </pc:sldMkLst>
        <pc:spChg chg="mod">
          <ac:chgData name="Van Hoecke, Severine" userId="6b1512bc-534d-42e2-8343-4e609392c4f2" providerId="ADAL" clId="{960CA256-AB96-4652-A05F-2BE6C575BE48}" dt="2025-11-12T10:05:36.042" v="721" actId="790"/>
          <ac:spMkLst>
            <pc:docMk/>
            <pc:sldMk cId="2049280968" sldId="2147470247"/>
            <ac:spMk id="2" creationId="{FD5D62E4-7BBB-CEF7-9A63-9005B5B955D6}"/>
          </ac:spMkLst>
        </pc:spChg>
        <pc:spChg chg="mod">
          <ac:chgData name="Van Hoecke, Severine" userId="6b1512bc-534d-42e2-8343-4e609392c4f2" providerId="ADAL" clId="{960CA256-AB96-4652-A05F-2BE6C575BE48}" dt="2025-11-12T10:05:36.042" v="721" actId="790"/>
          <ac:spMkLst>
            <pc:docMk/>
            <pc:sldMk cId="2049280968" sldId="2147470247"/>
            <ac:spMk id="3" creationId="{53DFF017-B824-76F3-9A8E-EEC9E501E23A}"/>
          </ac:spMkLst>
        </pc:spChg>
        <pc:spChg chg="mod">
          <ac:chgData name="Van Hoecke, Severine" userId="6b1512bc-534d-42e2-8343-4e609392c4f2" providerId="ADAL" clId="{960CA256-AB96-4652-A05F-2BE6C575BE48}" dt="2025-11-13T16:56:38.356" v="975" actId="1076"/>
          <ac:spMkLst>
            <pc:docMk/>
            <pc:sldMk cId="2049280968" sldId="2147470247"/>
            <ac:spMk id="4" creationId="{74BA8BAC-4EB3-C691-9484-490456079E42}"/>
          </ac:spMkLst>
        </pc:spChg>
        <pc:spChg chg="mod">
          <ac:chgData name="Van Hoecke, Severine" userId="6b1512bc-534d-42e2-8343-4e609392c4f2" providerId="ADAL" clId="{960CA256-AB96-4652-A05F-2BE6C575BE48}" dt="2025-11-13T16:55:10.460" v="951" actId="1076"/>
          <ac:spMkLst>
            <pc:docMk/>
            <pc:sldMk cId="2049280968" sldId="2147470247"/>
            <ac:spMk id="8" creationId="{A8C1D905-0CF4-4BD9-9CF6-80B468806604}"/>
          </ac:spMkLst>
        </pc:spChg>
        <pc:spChg chg="mod">
          <ac:chgData name="Van Hoecke, Severine" userId="6b1512bc-534d-42e2-8343-4e609392c4f2" providerId="ADAL" clId="{960CA256-AB96-4652-A05F-2BE6C575BE48}" dt="2025-11-12T10:05:36.042" v="721" actId="790"/>
          <ac:spMkLst>
            <pc:docMk/>
            <pc:sldMk cId="2049280968" sldId="2147470247"/>
            <ac:spMk id="9" creationId="{CFEF7C9F-30F7-62F4-5BD8-16C88A9E9003}"/>
          </ac:spMkLst>
        </pc:spChg>
        <pc:spChg chg="mod">
          <ac:chgData name="Van Hoecke, Severine" userId="6b1512bc-534d-42e2-8343-4e609392c4f2" providerId="ADAL" clId="{960CA256-AB96-4652-A05F-2BE6C575BE48}" dt="2025-11-13T16:56:25.911" v="973" actId="14100"/>
          <ac:spMkLst>
            <pc:docMk/>
            <pc:sldMk cId="2049280968" sldId="2147470247"/>
            <ac:spMk id="13" creationId="{FBFD629E-ACFC-6441-CE2E-3E8B6FD39255}"/>
          </ac:spMkLst>
        </pc:spChg>
        <pc:spChg chg="mod">
          <ac:chgData name="Van Hoecke, Severine" userId="6b1512bc-534d-42e2-8343-4e609392c4f2" providerId="ADAL" clId="{960CA256-AB96-4652-A05F-2BE6C575BE48}" dt="2025-11-13T16:55:58.297" v="966" actId="1076"/>
          <ac:spMkLst>
            <pc:docMk/>
            <pc:sldMk cId="2049280968" sldId="2147470247"/>
            <ac:spMk id="15" creationId="{3E282AC4-BDA0-65B7-B10F-736D3A0EDF05}"/>
          </ac:spMkLst>
        </pc:spChg>
        <pc:spChg chg="mod">
          <ac:chgData name="Van Hoecke, Severine" userId="6b1512bc-534d-42e2-8343-4e609392c4f2" providerId="ADAL" clId="{960CA256-AB96-4652-A05F-2BE6C575BE48}" dt="2025-11-13T16:54:57.075" v="949" actId="14100"/>
          <ac:spMkLst>
            <pc:docMk/>
            <pc:sldMk cId="2049280968" sldId="2147470247"/>
            <ac:spMk id="19" creationId="{3EF14369-4033-5FD9-6188-2527CCE56D7D}"/>
          </ac:spMkLst>
        </pc:spChg>
        <pc:spChg chg="mod">
          <ac:chgData name="Van Hoecke, Severine" userId="6b1512bc-534d-42e2-8343-4e609392c4f2" providerId="ADAL" clId="{960CA256-AB96-4652-A05F-2BE6C575BE48}" dt="2025-11-13T16:56:09.564" v="970" actId="14100"/>
          <ac:spMkLst>
            <pc:docMk/>
            <pc:sldMk cId="2049280968" sldId="2147470247"/>
            <ac:spMk id="21" creationId="{AB0A0F88-8AF3-223E-D183-6CE50866C00F}"/>
          </ac:spMkLst>
        </pc:spChg>
        <pc:spChg chg="mod">
          <ac:chgData name="Van Hoecke, Severine" userId="6b1512bc-534d-42e2-8343-4e609392c4f2" providerId="ADAL" clId="{960CA256-AB96-4652-A05F-2BE6C575BE48}" dt="2025-11-12T10:05:36.042" v="721" actId="790"/>
          <ac:spMkLst>
            <pc:docMk/>
            <pc:sldMk cId="2049280968" sldId="2147470247"/>
            <ac:spMk id="22" creationId="{166F57C3-82E5-7E16-0262-7EE8A4094B61}"/>
          </ac:spMkLst>
        </pc:spChg>
        <pc:spChg chg="mod">
          <ac:chgData name="Van Hoecke, Severine" userId="6b1512bc-534d-42e2-8343-4e609392c4f2" providerId="ADAL" clId="{960CA256-AB96-4652-A05F-2BE6C575BE48}" dt="2025-11-13T16:55:10.460" v="951" actId="1076"/>
          <ac:spMkLst>
            <pc:docMk/>
            <pc:sldMk cId="2049280968" sldId="2147470247"/>
            <ac:spMk id="24" creationId="{6C8260A0-6BF0-828E-3DCC-D2529D611EDA}"/>
          </ac:spMkLst>
        </pc:spChg>
        <pc:spChg chg="mod">
          <ac:chgData name="Van Hoecke, Severine" userId="6b1512bc-534d-42e2-8343-4e609392c4f2" providerId="ADAL" clId="{960CA256-AB96-4652-A05F-2BE6C575BE48}" dt="2025-11-12T10:05:36.042" v="721" actId="790"/>
          <ac:spMkLst>
            <pc:docMk/>
            <pc:sldMk cId="2049280968" sldId="2147470247"/>
            <ac:spMk id="26" creationId="{FAE77844-5258-D37D-414A-3B552E51ACD3}"/>
          </ac:spMkLst>
        </pc:spChg>
        <pc:spChg chg="mod">
          <ac:chgData name="Van Hoecke, Severine" userId="6b1512bc-534d-42e2-8343-4e609392c4f2" providerId="ADAL" clId="{960CA256-AB96-4652-A05F-2BE6C575BE48}" dt="2025-11-13T16:56:05.300" v="969" actId="14100"/>
          <ac:spMkLst>
            <pc:docMk/>
            <pc:sldMk cId="2049280968" sldId="2147470247"/>
            <ac:spMk id="31" creationId="{E36B3361-EFD6-6C46-3EE9-FBB355439EAD}"/>
          </ac:spMkLst>
        </pc:spChg>
        <pc:spChg chg="mod">
          <ac:chgData name="Van Hoecke, Severine" userId="6b1512bc-534d-42e2-8343-4e609392c4f2" providerId="ADAL" clId="{960CA256-AB96-4652-A05F-2BE6C575BE48}" dt="2025-11-13T16:56:32.324" v="974" actId="1076"/>
          <ac:spMkLst>
            <pc:docMk/>
            <pc:sldMk cId="2049280968" sldId="2147470247"/>
            <ac:spMk id="42" creationId="{0CD933FB-8FA7-2902-EA35-1C1E06B25F0C}"/>
          </ac:spMkLst>
        </pc:spChg>
        <pc:spChg chg="mod">
          <ac:chgData name="Van Hoecke, Severine" userId="6b1512bc-534d-42e2-8343-4e609392c4f2" providerId="ADAL" clId="{960CA256-AB96-4652-A05F-2BE6C575BE48}" dt="2025-11-13T16:54:59.156" v="950" actId="14100"/>
          <ac:spMkLst>
            <pc:docMk/>
            <pc:sldMk cId="2049280968" sldId="2147470247"/>
            <ac:spMk id="95" creationId="{4454B617-1348-C602-7967-EC7DE9C3E838}"/>
          </ac:spMkLst>
        </pc:spChg>
        <pc:spChg chg="mod">
          <ac:chgData name="Van Hoecke, Severine" userId="6b1512bc-534d-42e2-8343-4e609392c4f2" providerId="ADAL" clId="{960CA256-AB96-4652-A05F-2BE6C575BE48}" dt="2025-11-12T10:05:36.042" v="721" actId="790"/>
          <ac:spMkLst>
            <pc:docMk/>
            <pc:sldMk cId="2049280968" sldId="2147470247"/>
            <ac:spMk id="112" creationId="{254CF122-8145-A5C4-C8A4-C3849A881DAB}"/>
          </ac:spMkLst>
        </pc:spChg>
        <pc:grpChg chg="mod">
          <ac:chgData name="Van Hoecke, Severine" userId="6b1512bc-534d-42e2-8343-4e609392c4f2" providerId="ADAL" clId="{960CA256-AB96-4652-A05F-2BE6C575BE48}" dt="2025-11-13T16:56:11.518" v="971" actId="1076"/>
          <ac:grpSpMkLst>
            <pc:docMk/>
            <pc:sldMk cId="2049280968" sldId="2147470247"/>
            <ac:grpSpMk id="10" creationId="{9C9B8453-1B28-2979-25F2-F58068D9D5C2}"/>
          </ac:grpSpMkLst>
        </pc:grpChg>
      </pc:sldChg>
      <pc:sldChg chg="modSp mod">
        <pc:chgData name="Van Hoecke, Severine" userId="6b1512bc-534d-42e2-8343-4e609392c4f2" providerId="ADAL" clId="{960CA256-AB96-4652-A05F-2BE6C575BE48}" dt="2025-11-12T10:05:36.042" v="721" actId="790"/>
        <pc:sldMkLst>
          <pc:docMk/>
          <pc:sldMk cId="2127886772" sldId="2147470248"/>
        </pc:sldMkLst>
        <pc:spChg chg="mod">
          <ac:chgData name="Van Hoecke, Severine" userId="6b1512bc-534d-42e2-8343-4e609392c4f2" providerId="ADAL" clId="{960CA256-AB96-4652-A05F-2BE6C575BE48}" dt="2025-11-12T10:05:36.042" v="721" actId="790"/>
          <ac:spMkLst>
            <pc:docMk/>
            <pc:sldMk cId="2127886772" sldId="2147470248"/>
            <ac:spMk id="5" creationId="{BF0863EC-5DF3-9D01-4C68-DA44988F9ED6}"/>
          </ac:spMkLst>
        </pc:spChg>
        <pc:spChg chg="mod">
          <ac:chgData name="Van Hoecke, Severine" userId="6b1512bc-534d-42e2-8343-4e609392c4f2" providerId="ADAL" clId="{960CA256-AB96-4652-A05F-2BE6C575BE48}" dt="2025-11-12T10:05:36.042" v="721" actId="790"/>
          <ac:spMkLst>
            <pc:docMk/>
            <pc:sldMk cId="2127886772" sldId="2147470248"/>
            <ac:spMk id="6" creationId="{F101B309-2E32-6593-D8EC-583D106C0BED}"/>
          </ac:spMkLst>
        </pc:spChg>
        <pc:spChg chg="mod">
          <ac:chgData name="Van Hoecke, Severine" userId="6b1512bc-534d-42e2-8343-4e609392c4f2" providerId="ADAL" clId="{960CA256-AB96-4652-A05F-2BE6C575BE48}" dt="2025-11-12T10:05:36.042" v="721" actId="790"/>
          <ac:spMkLst>
            <pc:docMk/>
            <pc:sldMk cId="2127886772" sldId="2147470248"/>
            <ac:spMk id="20" creationId="{265E43EE-4F1E-46CE-4793-2C2C4961BE64}"/>
          </ac:spMkLst>
        </pc:spChg>
        <pc:spChg chg="mod">
          <ac:chgData name="Van Hoecke, Severine" userId="6b1512bc-534d-42e2-8343-4e609392c4f2" providerId="ADAL" clId="{960CA256-AB96-4652-A05F-2BE6C575BE48}" dt="2025-11-12T10:05:36.042" v="721" actId="790"/>
          <ac:spMkLst>
            <pc:docMk/>
            <pc:sldMk cId="2127886772" sldId="2147470248"/>
            <ac:spMk id="27" creationId="{0961EE54-ABE2-FD23-D3BB-64A450231D03}"/>
          </ac:spMkLst>
        </pc:spChg>
        <pc:spChg chg="mod">
          <ac:chgData name="Van Hoecke, Severine" userId="6b1512bc-534d-42e2-8343-4e609392c4f2" providerId="ADAL" clId="{960CA256-AB96-4652-A05F-2BE6C575BE48}" dt="2025-11-12T10:05:36.042" v="721" actId="790"/>
          <ac:spMkLst>
            <pc:docMk/>
            <pc:sldMk cId="2127886772" sldId="2147470248"/>
            <ac:spMk id="28" creationId="{2883329A-77F3-1722-8E65-18DEC12D0B4D}"/>
          </ac:spMkLst>
        </pc:spChg>
        <pc:spChg chg="mod">
          <ac:chgData name="Van Hoecke, Severine" userId="6b1512bc-534d-42e2-8343-4e609392c4f2" providerId="ADAL" clId="{960CA256-AB96-4652-A05F-2BE6C575BE48}" dt="2025-11-12T10:05:36.042" v="721" actId="790"/>
          <ac:spMkLst>
            <pc:docMk/>
            <pc:sldMk cId="2127886772" sldId="2147470248"/>
            <ac:spMk id="79" creationId="{9B26FAA7-AD1C-75B9-A29C-C343D5C6A7B9}"/>
          </ac:spMkLst>
        </pc:spChg>
        <pc:spChg chg="mod">
          <ac:chgData name="Van Hoecke, Severine" userId="6b1512bc-534d-42e2-8343-4e609392c4f2" providerId="ADAL" clId="{960CA256-AB96-4652-A05F-2BE6C575BE48}" dt="2025-11-12T10:05:36.042" v="721" actId="790"/>
          <ac:spMkLst>
            <pc:docMk/>
            <pc:sldMk cId="2127886772" sldId="2147470248"/>
            <ac:spMk id="81" creationId="{D6897A12-2120-5482-97BE-C5A3EDE720CF}"/>
          </ac:spMkLst>
        </pc:spChg>
        <pc:spChg chg="mod">
          <ac:chgData name="Van Hoecke, Severine" userId="6b1512bc-534d-42e2-8343-4e609392c4f2" providerId="ADAL" clId="{960CA256-AB96-4652-A05F-2BE6C575BE48}" dt="2025-11-12T10:05:36.042" v="721" actId="790"/>
          <ac:spMkLst>
            <pc:docMk/>
            <pc:sldMk cId="2127886772" sldId="2147470248"/>
            <ac:spMk id="82" creationId="{2C518501-A7F7-71A9-1A51-2BE6D62FAB36}"/>
          </ac:spMkLst>
        </pc:spChg>
        <pc:spChg chg="mod">
          <ac:chgData name="Van Hoecke, Severine" userId="6b1512bc-534d-42e2-8343-4e609392c4f2" providerId="ADAL" clId="{960CA256-AB96-4652-A05F-2BE6C575BE48}" dt="2025-11-12T10:05:36.042" v="721" actId="790"/>
          <ac:spMkLst>
            <pc:docMk/>
            <pc:sldMk cId="2127886772" sldId="2147470248"/>
            <ac:spMk id="85" creationId="{24FBD1C3-F190-9415-161C-22E226A6EDF2}"/>
          </ac:spMkLst>
        </pc:spChg>
        <pc:spChg chg="mod">
          <ac:chgData name="Van Hoecke, Severine" userId="6b1512bc-534d-42e2-8343-4e609392c4f2" providerId="ADAL" clId="{960CA256-AB96-4652-A05F-2BE6C575BE48}" dt="2025-11-12T10:05:36.042" v="721" actId="790"/>
          <ac:spMkLst>
            <pc:docMk/>
            <pc:sldMk cId="2127886772" sldId="2147470248"/>
            <ac:spMk id="93" creationId="{B9F85E57-ED98-AB72-1F28-0AEE920F570F}"/>
          </ac:spMkLst>
        </pc:spChg>
      </pc:sldChg>
      <pc:sldChg chg="modSp mod">
        <pc:chgData name="Van Hoecke, Severine" userId="6b1512bc-534d-42e2-8343-4e609392c4f2" providerId="ADAL" clId="{960CA256-AB96-4652-A05F-2BE6C575BE48}" dt="2025-11-12T10:05:36.042" v="721" actId="790"/>
        <pc:sldMkLst>
          <pc:docMk/>
          <pc:sldMk cId="477053385" sldId="2147470249"/>
        </pc:sldMkLst>
        <pc:spChg chg="mod">
          <ac:chgData name="Van Hoecke, Severine" userId="6b1512bc-534d-42e2-8343-4e609392c4f2" providerId="ADAL" clId="{960CA256-AB96-4652-A05F-2BE6C575BE48}" dt="2025-11-12T10:05:36.042" v="721" actId="790"/>
          <ac:spMkLst>
            <pc:docMk/>
            <pc:sldMk cId="477053385" sldId="2147470249"/>
            <ac:spMk id="2" creationId="{FD5D62E4-7BBB-CEF7-9A63-9005B5B955D6}"/>
          </ac:spMkLst>
        </pc:spChg>
        <pc:spChg chg="mod">
          <ac:chgData name="Van Hoecke, Severine" userId="6b1512bc-534d-42e2-8343-4e609392c4f2" providerId="ADAL" clId="{960CA256-AB96-4652-A05F-2BE6C575BE48}" dt="2025-11-12T10:05:36.042" v="721" actId="790"/>
          <ac:spMkLst>
            <pc:docMk/>
            <pc:sldMk cId="477053385" sldId="2147470249"/>
            <ac:spMk id="4" creationId="{74BA8BAC-4EB3-C691-9484-490456079E42}"/>
          </ac:spMkLst>
        </pc:spChg>
        <pc:spChg chg="mod">
          <ac:chgData name="Van Hoecke, Severine" userId="6b1512bc-534d-42e2-8343-4e609392c4f2" providerId="ADAL" clId="{960CA256-AB96-4652-A05F-2BE6C575BE48}" dt="2025-11-12T10:05:36.042" v="721" actId="790"/>
          <ac:spMkLst>
            <pc:docMk/>
            <pc:sldMk cId="477053385" sldId="2147470249"/>
            <ac:spMk id="10" creationId="{0D0C63B2-1019-726F-E201-8D3DFE573EBD}"/>
          </ac:spMkLst>
        </pc:spChg>
        <pc:spChg chg="mod">
          <ac:chgData name="Van Hoecke, Severine" userId="6b1512bc-534d-42e2-8343-4e609392c4f2" providerId="ADAL" clId="{960CA256-AB96-4652-A05F-2BE6C575BE48}" dt="2025-11-12T10:05:36.042" v="721" actId="790"/>
          <ac:spMkLst>
            <pc:docMk/>
            <pc:sldMk cId="477053385" sldId="2147470249"/>
            <ac:spMk id="13" creationId="{3EF47DBA-20B7-1A74-CB71-53A11D86BF19}"/>
          </ac:spMkLst>
        </pc:spChg>
        <pc:spChg chg="mod">
          <ac:chgData name="Van Hoecke, Severine" userId="6b1512bc-534d-42e2-8343-4e609392c4f2" providerId="ADAL" clId="{960CA256-AB96-4652-A05F-2BE6C575BE48}" dt="2025-11-12T10:05:36.042" v="721" actId="790"/>
          <ac:spMkLst>
            <pc:docMk/>
            <pc:sldMk cId="477053385" sldId="2147470249"/>
            <ac:spMk id="14" creationId="{66930F31-A27D-CCC0-0E89-D4B788A71553}"/>
          </ac:spMkLst>
        </pc:spChg>
        <pc:spChg chg="mod">
          <ac:chgData name="Van Hoecke, Severine" userId="6b1512bc-534d-42e2-8343-4e609392c4f2" providerId="ADAL" clId="{960CA256-AB96-4652-A05F-2BE6C575BE48}" dt="2025-11-12T10:05:36.042" v="721" actId="790"/>
          <ac:spMkLst>
            <pc:docMk/>
            <pc:sldMk cId="477053385" sldId="2147470249"/>
            <ac:spMk id="18" creationId="{E95971AC-6A0F-BA7D-F2A4-224104AF825F}"/>
          </ac:spMkLst>
        </pc:spChg>
        <pc:spChg chg="mod">
          <ac:chgData name="Van Hoecke, Severine" userId="6b1512bc-534d-42e2-8343-4e609392c4f2" providerId="ADAL" clId="{960CA256-AB96-4652-A05F-2BE6C575BE48}" dt="2025-11-12T10:05:36.042" v="721" actId="790"/>
          <ac:spMkLst>
            <pc:docMk/>
            <pc:sldMk cId="477053385" sldId="2147470249"/>
            <ac:spMk id="23" creationId="{4FCF010F-895B-ADF5-C071-B59612286B3E}"/>
          </ac:spMkLst>
        </pc:spChg>
        <pc:spChg chg="mod">
          <ac:chgData name="Van Hoecke, Severine" userId="6b1512bc-534d-42e2-8343-4e609392c4f2" providerId="ADAL" clId="{960CA256-AB96-4652-A05F-2BE6C575BE48}" dt="2025-11-12T10:05:36.042" v="721" actId="790"/>
          <ac:spMkLst>
            <pc:docMk/>
            <pc:sldMk cId="477053385" sldId="2147470249"/>
            <ac:spMk id="25" creationId="{83F7EC8B-4AA6-86FD-ED96-9B643673D8D2}"/>
          </ac:spMkLst>
        </pc:spChg>
        <pc:spChg chg="mod">
          <ac:chgData name="Van Hoecke, Severine" userId="6b1512bc-534d-42e2-8343-4e609392c4f2" providerId="ADAL" clId="{960CA256-AB96-4652-A05F-2BE6C575BE48}" dt="2025-11-12T10:05:36.042" v="721" actId="790"/>
          <ac:spMkLst>
            <pc:docMk/>
            <pc:sldMk cId="477053385" sldId="2147470249"/>
            <ac:spMk id="27" creationId="{1CEE5429-1454-AC6F-1F9F-6A7C1B97CBC8}"/>
          </ac:spMkLst>
        </pc:spChg>
        <pc:spChg chg="mod">
          <ac:chgData name="Van Hoecke, Severine" userId="6b1512bc-534d-42e2-8343-4e609392c4f2" providerId="ADAL" clId="{960CA256-AB96-4652-A05F-2BE6C575BE48}" dt="2025-11-12T10:05:36.042" v="721" actId="790"/>
          <ac:spMkLst>
            <pc:docMk/>
            <pc:sldMk cId="477053385" sldId="2147470249"/>
            <ac:spMk id="62" creationId="{82E5F63F-8ADC-AAF4-212D-F442A3608A97}"/>
          </ac:spMkLst>
        </pc:spChg>
      </pc:sldChg>
      <pc:sldChg chg="modSp mod">
        <pc:chgData name="Van Hoecke, Severine" userId="6b1512bc-534d-42e2-8343-4e609392c4f2" providerId="ADAL" clId="{960CA256-AB96-4652-A05F-2BE6C575BE48}" dt="2025-11-12T10:42:45.089" v="769" actId="20577"/>
        <pc:sldMkLst>
          <pc:docMk/>
          <pc:sldMk cId="2914955467" sldId="2147470250"/>
        </pc:sldMkLst>
        <pc:spChg chg="mod">
          <ac:chgData name="Van Hoecke, Severine" userId="6b1512bc-534d-42e2-8343-4e609392c4f2" providerId="ADAL" clId="{960CA256-AB96-4652-A05F-2BE6C575BE48}" dt="2025-11-12T10:05:36.042" v="721" actId="790"/>
          <ac:spMkLst>
            <pc:docMk/>
            <pc:sldMk cId="2914955467" sldId="2147470250"/>
            <ac:spMk id="2" creationId="{FD5D62E4-7BBB-CEF7-9A63-9005B5B955D6}"/>
          </ac:spMkLst>
        </pc:spChg>
        <pc:spChg chg="mod">
          <ac:chgData name="Van Hoecke, Severine" userId="6b1512bc-534d-42e2-8343-4e609392c4f2" providerId="ADAL" clId="{960CA256-AB96-4652-A05F-2BE6C575BE48}" dt="2025-11-12T10:05:36.042" v="721" actId="790"/>
          <ac:spMkLst>
            <pc:docMk/>
            <pc:sldMk cId="2914955467" sldId="2147470250"/>
            <ac:spMk id="4" creationId="{74BA8BAC-4EB3-C691-9484-490456079E42}"/>
          </ac:spMkLst>
        </pc:spChg>
        <pc:spChg chg="mod">
          <ac:chgData name="Van Hoecke, Severine" userId="6b1512bc-534d-42e2-8343-4e609392c4f2" providerId="ADAL" clId="{960CA256-AB96-4652-A05F-2BE6C575BE48}" dt="2025-11-12T10:42:06.269" v="768"/>
          <ac:spMkLst>
            <pc:docMk/>
            <pc:sldMk cId="2914955467" sldId="2147470250"/>
            <ac:spMk id="9" creationId="{CFEF7C9F-30F7-62F4-5BD8-16C88A9E9003}"/>
          </ac:spMkLst>
        </pc:spChg>
        <pc:spChg chg="mod">
          <ac:chgData name="Van Hoecke, Severine" userId="6b1512bc-534d-42e2-8343-4e609392c4f2" providerId="ADAL" clId="{960CA256-AB96-4652-A05F-2BE6C575BE48}" dt="2025-11-12T10:05:36.042" v="721" actId="790"/>
          <ac:spMkLst>
            <pc:docMk/>
            <pc:sldMk cId="2914955467" sldId="2147470250"/>
            <ac:spMk id="11" creationId="{5E98FC4F-ED5E-C071-61ED-63B32796CBBB}"/>
          </ac:spMkLst>
        </pc:spChg>
        <pc:spChg chg="mod">
          <ac:chgData name="Van Hoecke, Severine" userId="6b1512bc-534d-42e2-8343-4e609392c4f2" providerId="ADAL" clId="{960CA256-AB96-4652-A05F-2BE6C575BE48}" dt="2025-11-12T10:05:36.042" v="721" actId="790"/>
          <ac:spMkLst>
            <pc:docMk/>
            <pc:sldMk cId="2914955467" sldId="2147470250"/>
            <ac:spMk id="12" creationId="{291847B9-AC99-F9A6-A73A-029C857B284D}"/>
          </ac:spMkLst>
        </pc:spChg>
        <pc:spChg chg="mod">
          <ac:chgData name="Van Hoecke, Severine" userId="6b1512bc-534d-42e2-8343-4e609392c4f2" providerId="ADAL" clId="{960CA256-AB96-4652-A05F-2BE6C575BE48}" dt="2025-11-12T10:05:36.042" v="721" actId="790"/>
          <ac:spMkLst>
            <pc:docMk/>
            <pc:sldMk cId="2914955467" sldId="2147470250"/>
            <ac:spMk id="14" creationId="{2F521E99-CD35-FC0A-A4C4-A3C89039F295}"/>
          </ac:spMkLst>
        </pc:spChg>
        <pc:spChg chg="mod">
          <ac:chgData name="Van Hoecke, Severine" userId="6b1512bc-534d-42e2-8343-4e609392c4f2" providerId="ADAL" clId="{960CA256-AB96-4652-A05F-2BE6C575BE48}" dt="2025-11-12T10:05:36.042" v="721" actId="790"/>
          <ac:spMkLst>
            <pc:docMk/>
            <pc:sldMk cId="2914955467" sldId="2147470250"/>
            <ac:spMk id="16" creationId="{A6528389-F599-0107-63EF-597866DB4E89}"/>
          </ac:spMkLst>
        </pc:spChg>
        <pc:spChg chg="mod">
          <ac:chgData name="Van Hoecke, Severine" userId="6b1512bc-534d-42e2-8343-4e609392c4f2" providerId="ADAL" clId="{960CA256-AB96-4652-A05F-2BE6C575BE48}" dt="2025-11-12T10:05:36.042" v="721" actId="790"/>
          <ac:spMkLst>
            <pc:docMk/>
            <pc:sldMk cId="2914955467" sldId="2147470250"/>
            <ac:spMk id="17" creationId="{C1580629-F429-7F33-95B0-E845BC437C46}"/>
          </ac:spMkLst>
        </pc:spChg>
        <pc:spChg chg="mod">
          <ac:chgData name="Van Hoecke, Severine" userId="6b1512bc-534d-42e2-8343-4e609392c4f2" providerId="ADAL" clId="{960CA256-AB96-4652-A05F-2BE6C575BE48}" dt="2025-11-12T10:05:36.042" v="721" actId="790"/>
          <ac:spMkLst>
            <pc:docMk/>
            <pc:sldMk cId="2914955467" sldId="2147470250"/>
            <ac:spMk id="18" creationId="{661A2681-D059-051C-F149-603A163EA757}"/>
          </ac:spMkLst>
        </pc:spChg>
        <pc:spChg chg="mod">
          <ac:chgData name="Van Hoecke, Severine" userId="6b1512bc-534d-42e2-8343-4e609392c4f2" providerId="ADAL" clId="{960CA256-AB96-4652-A05F-2BE6C575BE48}" dt="2025-11-12T10:42:45.089" v="769" actId="20577"/>
          <ac:spMkLst>
            <pc:docMk/>
            <pc:sldMk cId="2914955467" sldId="2147470250"/>
            <ac:spMk id="30" creationId="{A144B27A-0522-F202-84D4-9A41B3B006D0}"/>
          </ac:spMkLst>
        </pc:spChg>
        <pc:spChg chg="mod">
          <ac:chgData name="Van Hoecke, Severine" userId="6b1512bc-534d-42e2-8343-4e609392c4f2" providerId="ADAL" clId="{960CA256-AB96-4652-A05F-2BE6C575BE48}" dt="2025-11-12T10:05:36.042" v="721" actId="790"/>
          <ac:spMkLst>
            <pc:docMk/>
            <pc:sldMk cId="2914955467" sldId="2147470250"/>
            <ac:spMk id="55" creationId="{17407AB5-3413-1322-7198-B307AF5725DC}"/>
          </ac:spMkLst>
        </pc:spChg>
      </pc:sldChg>
      <pc:sldChg chg="modSp mod">
        <pc:chgData name="Van Hoecke, Severine" userId="6b1512bc-534d-42e2-8343-4e609392c4f2" providerId="ADAL" clId="{960CA256-AB96-4652-A05F-2BE6C575BE48}" dt="2025-11-13T16:52:52.084" v="873" actId="1076"/>
        <pc:sldMkLst>
          <pc:docMk/>
          <pc:sldMk cId="3935543069" sldId="2147470251"/>
        </pc:sldMkLst>
        <pc:spChg chg="mod">
          <ac:chgData name="Van Hoecke, Severine" userId="6b1512bc-534d-42e2-8343-4e609392c4f2" providerId="ADAL" clId="{960CA256-AB96-4652-A05F-2BE6C575BE48}" dt="2025-11-12T10:05:36.042" v="721" actId="790"/>
          <ac:spMkLst>
            <pc:docMk/>
            <pc:sldMk cId="3935543069" sldId="2147470251"/>
            <ac:spMk id="8" creationId="{8CEC428E-B0A5-8450-43DE-77D6789A51EA}"/>
          </ac:spMkLst>
        </pc:spChg>
        <pc:spChg chg="mod">
          <ac:chgData name="Van Hoecke, Severine" userId="6b1512bc-534d-42e2-8343-4e609392c4f2" providerId="ADAL" clId="{960CA256-AB96-4652-A05F-2BE6C575BE48}" dt="2025-11-12T10:05:36.042" v="721" actId="790"/>
          <ac:spMkLst>
            <pc:docMk/>
            <pc:sldMk cId="3935543069" sldId="2147470251"/>
            <ac:spMk id="9" creationId="{A3A8CA82-F35E-F45F-6205-381DCABA53F3}"/>
          </ac:spMkLst>
        </pc:spChg>
        <pc:spChg chg="mod">
          <ac:chgData name="Van Hoecke, Severine" userId="6b1512bc-534d-42e2-8343-4e609392c4f2" providerId="ADAL" clId="{960CA256-AB96-4652-A05F-2BE6C575BE48}" dt="2025-11-12T10:05:36.042" v="721" actId="790"/>
          <ac:spMkLst>
            <pc:docMk/>
            <pc:sldMk cId="3935543069" sldId="2147470251"/>
            <ac:spMk id="11" creationId="{2503ADD9-4720-D55D-4D84-776BAEA9F74C}"/>
          </ac:spMkLst>
        </pc:spChg>
        <pc:spChg chg="mod">
          <ac:chgData name="Van Hoecke, Severine" userId="6b1512bc-534d-42e2-8343-4e609392c4f2" providerId="ADAL" clId="{960CA256-AB96-4652-A05F-2BE6C575BE48}" dt="2025-11-12T10:05:36.042" v="721" actId="790"/>
          <ac:spMkLst>
            <pc:docMk/>
            <pc:sldMk cId="3935543069" sldId="2147470251"/>
            <ac:spMk id="12" creationId="{7D93C9B7-22E5-468D-16BA-A16982E8F595}"/>
          </ac:spMkLst>
        </pc:spChg>
        <pc:spChg chg="mod">
          <ac:chgData name="Van Hoecke, Severine" userId="6b1512bc-534d-42e2-8343-4e609392c4f2" providerId="ADAL" clId="{960CA256-AB96-4652-A05F-2BE6C575BE48}" dt="2025-11-12T10:05:36.042" v="721" actId="790"/>
          <ac:spMkLst>
            <pc:docMk/>
            <pc:sldMk cId="3935543069" sldId="2147470251"/>
            <ac:spMk id="13" creationId="{AB0F34DA-AC19-4F8C-3A0D-635676C34765}"/>
          </ac:spMkLst>
        </pc:spChg>
        <pc:spChg chg="mod">
          <ac:chgData name="Van Hoecke, Severine" userId="6b1512bc-534d-42e2-8343-4e609392c4f2" providerId="ADAL" clId="{960CA256-AB96-4652-A05F-2BE6C575BE48}" dt="2025-11-13T16:52:38.047" v="869" actId="20577"/>
          <ac:spMkLst>
            <pc:docMk/>
            <pc:sldMk cId="3935543069" sldId="2147470251"/>
            <ac:spMk id="14" creationId="{D6744830-F568-B986-2AD0-111FCA116004}"/>
          </ac:spMkLst>
        </pc:spChg>
        <pc:spChg chg="mod">
          <ac:chgData name="Van Hoecke, Severine" userId="6b1512bc-534d-42e2-8343-4e609392c4f2" providerId="ADAL" clId="{960CA256-AB96-4652-A05F-2BE6C575BE48}" dt="2025-11-12T10:05:36.042" v="721" actId="790"/>
          <ac:spMkLst>
            <pc:docMk/>
            <pc:sldMk cId="3935543069" sldId="2147470251"/>
            <ac:spMk id="16" creationId="{2A25A6FA-B060-32BA-FC88-C5B306BB3B8C}"/>
          </ac:spMkLst>
        </pc:spChg>
        <pc:spChg chg="mod">
          <ac:chgData name="Van Hoecke, Severine" userId="6b1512bc-534d-42e2-8343-4e609392c4f2" providerId="ADAL" clId="{960CA256-AB96-4652-A05F-2BE6C575BE48}" dt="2025-11-13T16:52:44.691" v="870"/>
          <ac:spMkLst>
            <pc:docMk/>
            <pc:sldMk cId="3935543069" sldId="2147470251"/>
            <ac:spMk id="17" creationId="{C6884C1F-B53B-DD6E-E087-8A51604072ED}"/>
          </ac:spMkLst>
        </pc:spChg>
        <pc:spChg chg="mod">
          <ac:chgData name="Van Hoecke, Severine" userId="6b1512bc-534d-42e2-8343-4e609392c4f2" providerId="ADAL" clId="{960CA256-AB96-4652-A05F-2BE6C575BE48}" dt="2025-11-12T10:46:55.274" v="771" actId="20577"/>
          <ac:spMkLst>
            <pc:docMk/>
            <pc:sldMk cId="3935543069" sldId="2147470251"/>
            <ac:spMk id="62" creationId="{0BD7E44F-A0B4-42FE-6590-01E9D3E62175}"/>
          </ac:spMkLst>
        </pc:spChg>
        <pc:spChg chg="mod">
          <ac:chgData name="Van Hoecke, Severine" userId="6b1512bc-534d-42e2-8343-4e609392c4f2" providerId="ADAL" clId="{960CA256-AB96-4652-A05F-2BE6C575BE48}" dt="2025-11-13T16:52:44.691" v="870"/>
          <ac:spMkLst>
            <pc:docMk/>
            <pc:sldMk cId="3935543069" sldId="2147470251"/>
            <ac:spMk id="63" creationId="{BFF9C1E9-7C11-B20F-429F-5317D898B386}"/>
          </ac:spMkLst>
        </pc:spChg>
        <pc:spChg chg="mod">
          <ac:chgData name="Van Hoecke, Severine" userId="6b1512bc-534d-42e2-8343-4e609392c4f2" providerId="ADAL" clId="{960CA256-AB96-4652-A05F-2BE6C575BE48}" dt="2025-11-13T16:52:44.691" v="870"/>
          <ac:spMkLst>
            <pc:docMk/>
            <pc:sldMk cId="3935543069" sldId="2147470251"/>
            <ac:spMk id="64" creationId="{B52F8A11-1786-F2F9-8EEF-8FA71AD0C8A2}"/>
          </ac:spMkLst>
        </pc:spChg>
        <pc:spChg chg="mod">
          <ac:chgData name="Van Hoecke, Severine" userId="6b1512bc-534d-42e2-8343-4e609392c4f2" providerId="ADAL" clId="{960CA256-AB96-4652-A05F-2BE6C575BE48}" dt="2025-11-13T16:52:46.362" v="872" actId="20577"/>
          <ac:spMkLst>
            <pc:docMk/>
            <pc:sldMk cId="3935543069" sldId="2147470251"/>
            <ac:spMk id="65" creationId="{BB58F977-7F8A-E3E7-845A-29B82BF6B2D3}"/>
          </ac:spMkLst>
        </pc:spChg>
        <pc:spChg chg="mod">
          <ac:chgData name="Van Hoecke, Severine" userId="6b1512bc-534d-42e2-8343-4e609392c4f2" providerId="ADAL" clId="{960CA256-AB96-4652-A05F-2BE6C575BE48}" dt="2025-11-13T16:52:52.084" v="873" actId="1076"/>
          <ac:spMkLst>
            <pc:docMk/>
            <pc:sldMk cId="3935543069" sldId="2147470251"/>
            <ac:spMk id="67" creationId="{632F83BD-277E-0D5E-B23A-E5C96E0B1861}"/>
          </ac:spMkLst>
        </pc:spChg>
        <pc:spChg chg="mod">
          <ac:chgData name="Van Hoecke, Severine" userId="6b1512bc-534d-42e2-8343-4e609392c4f2" providerId="ADAL" clId="{960CA256-AB96-4652-A05F-2BE6C575BE48}" dt="2025-11-13T16:52:44.691" v="870"/>
          <ac:spMkLst>
            <pc:docMk/>
            <pc:sldMk cId="3935543069" sldId="2147470251"/>
            <ac:spMk id="68" creationId="{2AEB2D0F-0761-E609-70DA-0C346D84E169}"/>
          </ac:spMkLst>
        </pc:spChg>
        <pc:grpChg chg="mod">
          <ac:chgData name="Van Hoecke, Severine" userId="6b1512bc-534d-42e2-8343-4e609392c4f2" providerId="ADAL" clId="{960CA256-AB96-4652-A05F-2BE6C575BE48}" dt="2025-11-13T16:52:44.691" v="870"/>
          <ac:grpSpMkLst>
            <pc:docMk/>
            <pc:sldMk cId="3935543069" sldId="2147470251"/>
            <ac:grpSpMk id="18" creationId="{E00BBE5F-2D7E-661B-CD22-EF1EEF1A82B7}"/>
          </ac:grpSpMkLst>
        </pc:grpChg>
      </pc:sldChg>
      <pc:sldChg chg="modSp mod">
        <pc:chgData name="Van Hoecke, Severine" userId="6b1512bc-534d-42e2-8343-4e609392c4f2" providerId="ADAL" clId="{960CA256-AB96-4652-A05F-2BE6C575BE48}" dt="2025-11-12T10:05:36.042" v="721" actId="790"/>
        <pc:sldMkLst>
          <pc:docMk/>
          <pc:sldMk cId="500266514" sldId="2147470253"/>
        </pc:sldMkLst>
        <pc:spChg chg="mod">
          <ac:chgData name="Van Hoecke, Severine" userId="6b1512bc-534d-42e2-8343-4e609392c4f2" providerId="ADAL" clId="{960CA256-AB96-4652-A05F-2BE6C575BE48}" dt="2025-11-12T10:05:36.042" v="721" actId="790"/>
          <ac:spMkLst>
            <pc:docMk/>
            <pc:sldMk cId="500266514" sldId="2147470253"/>
            <ac:spMk id="2" creationId="{FD5D62E4-7BBB-CEF7-9A63-9005B5B955D6}"/>
          </ac:spMkLst>
        </pc:spChg>
        <pc:spChg chg="mod">
          <ac:chgData name="Van Hoecke, Severine" userId="6b1512bc-534d-42e2-8343-4e609392c4f2" providerId="ADAL" clId="{960CA256-AB96-4652-A05F-2BE6C575BE48}" dt="2025-11-12T10:05:36.042" v="721" actId="790"/>
          <ac:spMkLst>
            <pc:docMk/>
            <pc:sldMk cId="500266514" sldId="2147470253"/>
            <ac:spMk id="4" creationId="{74BA8BAC-4EB3-C691-9484-490456079E42}"/>
          </ac:spMkLst>
        </pc:spChg>
        <pc:spChg chg="mod">
          <ac:chgData name="Van Hoecke, Severine" userId="6b1512bc-534d-42e2-8343-4e609392c4f2" providerId="ADAL" clId="{960CA256-AB96-4652-A05F-2BE6C575BE48}" dt="2025-11-12T10:05:36.042" v="721" actId="790"/>
          <ac:spMkLst>
            <pc:docMk/>
            <pc:sldMk cId="500266514" sldId="2147470253"/>
            <ac:spMk id="7" creationId="{CA216A28-ACDD-0D77-2879-E040FBD0A7BF}"/>
          </ac:spMkLst>
        </pc:spChg>
        <pc:spChg chg="mod">
          <ac:chgData name="Van Hoecke, Severine" userId="6b1512bc-534d-42e2-8343-4e609392c4f2" providerId="ADAL" clId="{960CA256-AB96-4652-A05F-2BE6C575BE48}" dt="2025-11-12T10:05:36.042" v="721" actId="790"/>
          <ac:spMkLst>
            <pc:docMk/>
            <pc:sldMk cId="500266514" sldId="2147470253"/>
            <ac:spMk id="8" creationId="{131A79F3-22A6-360E-F1EA-259F273E39CA}"/>
          </ac:spMkLst>
        </pc:spChg>
        <pc:spChg chg="mod">
          <ac:chgData name="Van Hoecke, Severine" userId="6b1512bc-534d-42e2-8343-4e609392c4f2" providerId="ADAL" clId="{960CA256-AB96-4652-A05F-2BE6C575BE48}" dt="2025-11-12T10:05:36.042" v="721" actId="790"/>
          <ac:spMkLst>
            <pc:docMk/>
            <pc:sldMk cId="500266514" sldId="2147470253"/>
            <ac:spMk id="10" creationId="{22A37CBF-458E-B70C-6CCE-1FA9B3BEFB44}"/>
          </ac:spMkLst>
        </pc:spChg>
        <pc:spChg chg="mod">
          <ac:chgData name="Van Hoecke, Severine" userId="6b1512bc-534d-42e2-8343-4e609392c4f2" providerId="ADAL" clId="{960CA256-AB96-4652-A05F-2BE6C575BE48}" dt="2025-11-12T10:05:36.042" v="721" actId="790"/>
          <ac:spMkLst>
            <pc:docMk/>
            <pc:sldMk cId="500266514" sldId="2147470253"/>
            <ac:spMk id="13" creationId="{6D3A70E0-51E0-1EE4-E407-19581A70CDB2}"/>
          </ac:spMkLst>
        </pc:spChg>
        <pc:spChg chg="mod">
          <ac:chgData name="Van Hoecke, Severine" userId="6b1512bc-534d-42e2-8343-4e609392c4f2" providerId="ADAL" clId="{960CA256-AB96-4652-A05F-2BE6C575BE48}" dt="2025-11-12T10:05:36.042" v="721" actId="790"/>
          <ac:spMkLst>
            <pc:docMk/>
            <pc:sldMk cId="500266514" sldId="2147470253"/>
            <ac:spMk id="14" creationId="{717E6E61-C064-FBAF-AE0B-971E90DC72CE}"/>
          </ac:spMkLst>
        </pc:spChg>
        <pc:spChg chg="mod">
          <ac:chgData name="Van Hoecke, Severine" userId="6b1512bc-534d-42e2-8343-4e609392c4f2" providerId="ADAL" clId="{960CA256-AB96-4652-A05F-2BE6C575BE48}" dt="2025-11-12T10:05:36.042" v="721" actId="790"/>
          <ac:spMkLst>
            <pc:docMk/>
            <pc:sldMk cId="500266514" sldId="2147470253"/>
            <ac:spMk id="17" creationId="{D46ED4E5-DC7E-1FB1-A255-19C188B276F0}"/>
          </ac:spMkLst>
        </pc:spChg>
        <pc:spChg chg="mod">
          <ac:chgData name="Van Hoecke, Severine" userId="6b1512bc-534d-42e2-8343-4e609392c4f2" providerId="ADAL" clId="{960CA256-AB96-4652-A05F-2BE6C575BE48}" dt="2025-11-12T10:05:36.042" v="721" actId="790"/>
          <ac:spMkLst>
            <pc:docMk/>
            <pc:sldMk cId="500266514" sldId="2147470253"/>
            <ac:spMk id="19" creationId="{F7EA761C-C340-3F50-3F3B-98FF939D2CBF}"/>
          </ac:spMkLst>
        </pc:spChg>
        <pc:spChg chg="mod">
          <ac:chgData name="Van Hoecke, Severine" userId="6b1512bc-534d-42e2-8343-4e609392c4f2" providerId="ADAL" clId="{960CA256-AB96-4652-A05F-2BE6C575BE48}" dt="2025-11-12T10:05:36.042" v="721" actId="790"/>
          <ac:spMkLst>
            <pc:docMk/>
            <pc:sldMk cId="500266514" sldId="2147470253"/>
            <ac:spMk id="20" creationId="{2F7C5900-7A2F-7F89-0DDF-40C2993D0EFB}"/>
          </ac:spMkLst>
        </pc:spChg>
      </pc:sldChg>
      <pc:sldChg chg="modSp mod">
        <pc:chgData name="Van Hoecke, Severine" userId="6b1512bc-534d-42e2-8343-4e609392c4f2" providerId="ADAL" clId="{960CA256-AB96-4652-A05F-2BE6C575BE48}" dt="2025-11-12T10:05:36.042" v="721" actId="790"/>
        <pc:sldMkLst>
          <pc:docMk/>
          <pc:sldMk cId="2517371820" sldId="2147470256"/>
        </pc:sldMkLst>
        <pc:spChg chg="mod">
          <ac:chgData name="Van Hoecke, Severine" userId="6b1512bc-534d-42e2-8343-4e609392c4f2" providerId="ADAL" clId="{960CA256-AB96-4652-A05F-2BE6C575BE48}" dt="2025-11-12T10:05:36.042" v="721" actId="790"/>
          <ac:spMkLst>
            <pc:docMk/>
            <pc:sldMk cId="2517371820" sldId="2147470256"/>
            <ac:spMk id="2" creationId="{FD5D62E4-7BBB-CEF7-9A63-9005B5B955D6}"/>
          </ac:spMkLst>
        </pc:spChg>
        <pc:spChg chg="mod">
          <ac:chgData name="Van Hoecke, Severine" userId="6b1512bc-534d-42e2-8343-4e609392c4f2" providerId="ADAL" clId="{960CA256-AB96-4652-A05F-2BE6C575BE48}" dt="2025-11-12T10:05:36.042" v="721" actId="790"/>
          <ac:spMkLst>
            <pc:docMk/>
            <pc:sldMk cId="2517371820" sldId="2147470256"/>
            <ac:spMk id="4" creationId="{74BA8BAC-4EB3-C691-9484-490456079E42}"/>
          </ac:spMkLst>
        </pc:spChg>
        <pc:spChg chg="mod">
          <ac:chgData name="Van Hoecke, Severine" userId="6b1512bc-534d-42e2-8343-4e609392c4f2" providerId="ADAL" clId="{960CA256-AB96-4652-A05F-2BE6C575BE48}" dt="2025-11-12T10:05:36.042" v="721" actId="790"/>
          <ac:spMkLst>
            <pc:docMk/>
            <pc:sldMk cId="2517371820" sldId="2147470256"/>
            <ac:spMk id="7" creationId="{275124D6-26FE-2372-D48D-AAF848A4BDDF}"/>
          </ac:spMkLst>
        </pc:spChg>
        <pc:spChg chg="mod">
          <ac:chgData name="Van Hoecke, Severine" userId="6b1512bc-534d-42e2-8343-4e609392c4f2" providerId="ADAL" clId="{960CA256-AB96-4652-A05F-2BE6C575BE48}" dt="2025-11-12T10:05:36.042" v="721" actId="790"/>
          <ac:spMkLst>
            <pc:docMk/>
            <pc:sldMk cId="2517371820" sldId="2147470256"/>
            <ac:spMk id="8" creationId="{ADBF2697-CD68-6E0B-54B7-4E77E2DE63F2}"/>
          </ac:spMkLst>
        </pc:spChg>
        <pc:spChg chg="mod">
          <ac:chgData name="Van Hoecke, Severine" userId="6b1512bc-534d-42e2-8343-4e609392c4f2" providerId="ADAL" clId="{960CA256-AB96-4652-A05F-2BE6C575BE48}" dt="2025-11-12T10:05:36.042" v="721" actId="790"/>
          <ac:spMkLst>
            <pc:docMk/>
            <pc:sldMk cId="2517371820" sldId="2147470256"/>
            <ac:spMk id="10" creationId="{0BB377A9-E092-39FC-75C8-28D2DE3B0D62}"/>
          </ac:spMkLst>
        </pc:spChg>
        <pc:spChg chg="mod">
          <ac:chgData name="Van Hoecke, Severine" userId="6b1512bc-534d-42e2-8343-4e609392c4f2" providerId="ADAL" clId="{960CA256-AB96-4652-A05F-2BE6C575BE48}" dt="2025-11-12T10:05:36.042" v="721" actId="790"/>
          <ac:spMkLst>
            <pc:docMk/>
            <pc:sldMk cId="2517371820" sldId="2147470256"/>
            <ac:spMk id="11" creationId="{2637348F-50B2-32DF-FAC5-4F76354E6693}"/>
          </ac:spMkLst>
        </pc:spChg>
        <pc:spChg chg="mod">
          <ac:chgData name="Van Hoecke, Severine" userId="6b1512bc-534d-42e2-8343-4e609392c4f2" providerId="ADAL" clId="{960CA256-AB96-4652-A05F-2BE6C575BE48}" dt="2025-11-12T10:05:36.042" v="721" actId="790"/>
          <ac:spMkLst>
            <pc:docMk/>
            <pc:sldMk cId="2517371820" sldId="2147470256"/>
            <ac:spMk id="36" creationId="{323BA311-18B7-9C91-603D-6BC410935817}"/>
          </ac:spMkLst>
        </pc:spChg>
        <pc:spChg chg="mod">
          <ac:chgData name="Van Hoecke, Severine" userId="6b1512bc-534d-42e2-8343-4e609392c4f2" providerId="ADAL" clId="{960CA256-AB96-4652-A05F-2BE6C575BE48}" dt="2025-11-12T10:05:36.042" v="721" actId="790"/>
          <ac:spMkLst>
            <pc:docMk/>
            <pc:sldMk cId="2517371820" sldId="2147470256"/>
            <ac:spMk id="37" creationId="{1D4C370F-758A-C4F4-7C0B-072C579ECB05}"/>
          </ac:spMkLst>
        </pc:spChg>
        <pc:spChg chg="mod">
          <ac:chgData name="Van Hoecke, Severine" userId="6b1512bc-534d-42e2-8343-4e609392c4f2" providerId="ADAL" clId="{960CA256-AB96-4652-A05F-2BE6C575BE48}" dt="2025-11-12T10:05:36.042" v="721" actId="790"/>
          <ac:spMkLst>
            <pc:docMk/>
            <pc:sldMk cId="2517371820" sldId="2147470256"/>
            <ac:spMk id="38" creationId="{DE068DD9-F0C8-C419-D9F7-836A75EF1B39}"/>
          </ac:spMkLst>
        </pc:spChg>
        <pc:spChg chg="mod">
          <ac:chgData name="Van Hoecke, Severine" userId="6b1512bc-534d-42e2-8343-4e609392c4f2" providerId="ADAL" clId="{960CA256-AB96-4652-A05F-2BE6C575BE48}" dt="2025-11-12T10:05:36.042" v="721" actId="790"/>
          <ac:spMkLst>
            <pc:docMk/>
            <pc:sldMk cId="2517371820" sldId="2147470256"/>
            <ac:spMk id="39" creationId="{F7B3FB2D-4218-F735-878B-4D764993F6FF}"/>
          </ac:spMkLst>
        </pc:spChg>
      </pc:sldChg>
      <pc:sldChg chg="modSp mod">
        <pc:chgData name="Van Hoecke, Severine" userId="6b1512bc-534d-42e2-8343-4e609392c4f2" providerId="ADAL" clId="{960CA256-AB96-4652-A05F-2BE6C575BE48}" dt="2025-11-12T13:07:21.408" v="842" actId="20577"/>
        <pc:sldMkLst>
          <pc:docMk/>
          <pc:sldMk cId="2840356413" sldId="2147470257"/>
        </pc:sldMkLst>
        <pc:spChg chg="mod">
          <ac:chgData name="Van Hoecke, Severine" userId="6b1512bc-534d-42e2-8343-4e609392c4f2" providerId="ADAL" clId="{960CA256-AB96-4652-A05F-2BE6C575BE48}" dt="2025-11-12T10:05:36.042" v="721" actId="790"/>
          <ac:spMkLst>
            <pc:docMk/>
            <pc:sldMk cId="2840356413" sldId="2147470257"/>
            <ac:spMk id="2" creationId="{FD5D62E4-7BBB-CEF7-9A63-9005B5B955D6}"/>
          </ac:spMkLst>
        </pc:spChg>
        <pc:spChg chg="mod">
          <ac:chgData name="Van Hoecke, Severine" userId="6b1512bc-534d-42e2-8343-4e609392c4f2" providerId="ADAL" clId="{960CA256-AB96-4652-A05F-2BE6C575BE48}" dt="2025-11-12T10:05:36.042" v="721" actId="790"/>
          <ac:spMkLst>
            <pc:docMk/>
            <pc:sldMk cId="2840356413" sldId="2147470257"/>
            <ac:spMk id="4" creationId="{74BA8BAC-4EB3-C691-9484-490456079E42}"/>
          </ac:spMkLst>
        </pc:spChg>
        <pc:spChg chg="mod">
          <ac:chgData name="Van Hoecke, Severine" userId="6b1512bc-534d-42e2-8343-4e609392c4f2" providerId="ADAL" clId="{960CA256-AB96-4652-A05F-2BE6C575BE48}" dt="2025-11-12T10:05:36.042" v="721" actId="790"/>
          <ac:spMkLst>
            <pc:docMk/>
            <pc:sldMk cId="2840356413" sldId="2147470257"/>
            <ac:spMk id="5" creationId="{391E097B-86CB-1D9E-190B-FD7AB173D66A}"/>
          </ac:spMkLst>
        </pc:spChg>
        <pc:spChg chg="mod">
          <ac:chgData name="Van Hoecke, Severine" userId="6b1512bc-534d-42e2-8343-4e609392c4f2" providerId="ADAL" clId="{960CA256-AB96-4652-A05F-2BE6C575BE48}" dt="2025-11-12T13:07:21.408" v="842" actId="20577"/>
          <ac:spMkLst>
            <pc:docMk/>
            <pc:sldMk cId="2840356413" sldId="2147470257"/>
            <ac:spMk id="6" creationId="{2BEBE19F-7547-94D1-E38A-E7154DA09C98}"/>
          </ac:spMkLst>
        </pc:spChg>
        <pc:spChg chg="mod">
          <ac:chgData name="Van Hoecke, Severine" userId="6b1512bc-534d-42e2-8343-4e609392c4f2" providerId="ADAL" clId="{960CA256-AB96-4652-A05F-2BE6C575BE48}" dt="2025-11-12T10:05:36.042" v="721" actId="790"/>
          <ac:spMkLst>
            <pc:docMk/>
            <pc:sldMk cId="2840356413" sldId="2147470257"/>
            <ac:spMk id="7" creationId="{02B82DF2-2F85-475C-0FBB-EF044265ED36}"/>
          </ac:spMkLst>
        </pc:spChg>
        <pc:spChg chg="mod">
          <ac:chgData name="Van Hoecke, Severine" userId="6b1512bc-534d-42e2-8343-4e609392c4f2" providerId="ADAL" clId="{960CA256-AB96-4652-A05F-2BE6C575BE48}" dt="2025-11-12T10:05:36.042" v="721" actId="790"/>
          <ac:spMkLst>
            <pc:docMk/>
            <pc:sldMk cId="2840356413" sldId="2147470257"/>
            <ac:spMk id="8" creationId="{ADBF2697-CD68-6E0B-54B7-4E77E2DE63F2}"/>
          </ac:spMkLst>
        </pc:spChg>
        <pc:spChg chg="mod">
          <ac:chgData name="Van Hoecke, Severine" userId="6b1512bc-534d-42e2-8343-4e609392c4f2" providerId="ADAL" clId="{960CA256-AB96-4652-A05F-2BE6C575BE48}" dt="2025-11-12T10:05:36.042" v="721" actId="790"/>
          <ac:spMkLst>
            <pc:docMk/>
            <pc:sldMk cId="2840356413" sldId="2147470257"/>
            <ac:spMk id="9" creationId="{223A7320-E7A4-EDAC-1B5E-E00F52DF73A4}"/>
          </ac:spMkLst>
        </pc:spChg>
        <pc:spChg chg="mod">
          <ac:chgData name="Van Hoecke, Severine" userId="6b1512bc-534d-42e2-8343-4e609392c4f2" providerId="ADAL" clId="{960CA256-AB96-4652-A05F-2BE6C575BE48}" dt="2025-11-12T10:05:36.042" v="721" actId="790"/>
          <ac:spMkLst>
            <pc:docMk/>
            <pc:sldMk cId="2840356413" sldId="2147470257"/>
            <ac:spMk id="10" creationId="{EAE52BE8-248A-AEF2-2EC6-3A3C68DC2E07}"/>
          </ac:spMkLst>
        </pc:spChg>
        <pc:spChg chg="mod">
          <ac:chgData name="Van Hoecke, Severine" userId="6b1512bc-534d-42e2-8343-4e609392c4f2" providerId="ADAL" clId="{960CA256-AB96-4652-A05F-2BE6C575BE48}" dt="2025-11-12T10:05:36.042" v="721" actId="790"/>
          <ac:spMkLst>
            <pc:docMk/>
            <pc:sldMk cId="2840356413" sldId="2147470257"/>
            <ac:spMk id="11" creationId="{1534AF6F-DF59-FA55-9464-38A3248FFEE7}"/>
          </ac:spMkLst>
        </pc:spChg>
      </pc:sldChg>
      <pc:sldChg chg="modSp mod">
        <pc:chgData name="Van Hoecke, Severine" userId="6b1512bc-534d-42e2-8343-4e609392c4f2" providerId="ADAL" clId="{960CA256-AB96-4652-A05F-2BE6C575BE48}" dt="2025-11-12T13:06:55.884" v="837" actId="20577"/>
        <pc:sldMkLst>
          <pc:docMk/>
          <pc:sldMk cId="3338687372" sldId="2147470262"/>
        </pc:sldMkLst>
        <pc:spChg chg="mod">
          <ac:chgData name="Van Hoecke, Severine" userId="6b1512bc-534d-42e2-8343-4e609392c4f2" providerId="ADAL" clId="{960CA256-AB96-4652-A05F-2BE6C575BE48}" dt="2025-11-12T10:05:36.042" v="721" actId="790"/>
          <ac:spMkLst>
            <pc:docMk/>
            <pc:sldMk cId="3338687372" sldId="2147470262"/>
            <ac:spMk id="2" creationId="{FD5D62E4-7BBB-CEF7-9A63-9005B5B955D6}"/>
          </ac:spMkLst>
        </pc:spChg>
        <pc:spChg chg="mod">
          <ac:chgData name="Van Hoecke, Severine" userId="6b1512bc-534d-42e2-8343-4e609392c4f2" providerId="ADAL" clId="{960CA256-AB96-4652-A05F-2BE6C575BE48}" dt="2025-11-12T10:05:36.042" v="721" actId="790"/>
          <ac:spMkLst>
            <pc:docMk/>
            <pc:sldMk cId="3338687372" sldId="2147470262"/>
            <ac:spMk id="4" creationId="{74BA8BAC-4EB3-C691-9484-490456079E42}"/>
          </ac:spMkLst>
        </pc:spChg>
        <pc:spChg chg="mod">
          <ac:chgData name="Van Hoecke, Severine" userId="6b1512bc-534d-42e2-8343-4e609392c4f2" providerId="ADAL" clId="{960CA256-AB96-4652-A05F-2BE6C575BE48}" dt="2025-11-12T13:06:55.884" v="837" actId="20577"/>
          <ac:spMkLst>
            <pc:docMk/>
            <pc:sldMk cId="3338687372" sldId="2147470262"/>
            <ac:spMk id="5" creationId="{C0A6459B-DE33-AF4D-F68F-10E4C772CF18}"/>
          </ac:spMkLst>
        </pc:spChg>
        <pc:spChg chg="mod">
          <ac:chgData name="Van Hoecke, Severine" userId="6b1512bc-534d-42e2-8343-4e609392c4f2" providerId="ADAL" clId="{960CA256-AB96-4652-A05F-2BE6C575BE48}" dt="2025-11-12T10:05:36.042" v="721" actId="790"/>
          <ac:spMkLst>
            <pc:docMk/>
            <pc:sldMk cId="3338687372" sldId="2147470262"/>
            <ac:spMk id="7" creationId="{811E5597-3E82-9CF4-04BD-026DCB79CBD1}"/>
          </ac:spMkLst>
        </pc:spChg>
        <pc:spChg chg="mod">
          <ac:chgData name="Van Hoecke, Severine" userId="6b1512bc-534d-42e2-8343-4e609392c4f2" providerId="ADAL" clId="{960CA256-AB96-4652-A05F-2BE6C575BE48}" dt="2025-11-12T11:04:33.988" v="834" actId="114"/>
          <ac:spMkLst>
            <pc:docMk/>
            <pc:sldMk cId="3338687372" sldId="2147470262"/>
            <ac:spMk id="8" creationId="{ADBF2697-CD68-6E0B-54B7-4E77E2DE63F2}"/>
          </ac:spMkLst>
        </pc:spChg>
        <pc:spChg chg="mod">
          <ac:chgData name="Van Hoecke, Severine" userId="6b1512bc-534d-42e2-8343-4e609392c4f2" providerId="ADAL" clId="{960CA256-AB96-4652-A05F-2BE6C575BE48}" dt="2025-11-12T10:05:36.042" v="721" actId="790"/>
          <ac:spMkLst>
            <pc:docMk/>
            <pc:sldMk cId="3338687372" sldId="2147470262"/>
            <ac:spMk id="9" creationId="{CFEF7C9F-30F7-62F4-5BD8-16C88A9E9003}"/>
          </ac:spMkLst>
        </pc:spChg>
        <pc:spChg chg="mod">
          <ac:chgData name="Van Hoecke, Severine" userId="6b1512bc-534d-42e2-8343-4e609392c4f2" providerId="ADAL" clId="{960CA256-AB96-4652-A05F-2BE6C575BE48}" dt="2025-11-12T10:05:36.042" v="721" actId="790"/>
          <ac:spMkLst>
            <pc:docMk/>
            <pc:sldMk cId="3338687372" sldId="2147470262"/>
            <ac:spMk id="10" creationId="{6E93C348-5ACF-AFF1-ABD4-0C82B4F4A2C8}"/>
          </ac:spMkLst>
        </pc:spChg>
        <pc:spChg chg="mod">
          <ac:chgData name="Van Hoecke, Severine" userId="6b1512bc-534d-42e2-8343-4e609392c4f2" providerId="ADAL" clId="{960CA256-AB96-4652-A05F-2BE6C575BE48}" dt="2025-11-12T10:05:36.042" v="721" actId="790"/>
          <ac:spMkLst>
            <pc:docMk/>
            <pc:sldMk cId="3338687372" sldId="2147470262"/>
            <ac:spMk id="11" creationId="{3DECD5A9-0FE3-7B7F-120F-F579ABDC63F6}"/>
          </ac:spMkLst>
        </pc:spChg>
        <pc:spChg chg="mod">
          <ac:chgData name="Van Hoecke, Severine" userId="6b1512bc-534d-42e2-8343-4e609392c4f2" providerId="ADAL" clId="{960CA256-AB96-4652-A05F-2BE6C575BE48}" dt="2025-11-12T10:05:36.042" v="721" actId="790"/>
          <ac:spMkLst>
            <pc:docMk/>
            <pc:sldMk cId="3338687372" sldId="2147470262"/>
            <ac:spMk id="12" creationId="{C51FEADA-44AB-C8C0-CD1A-AEB53AEF3C0B}"/>
          </ac:spMkLst>
        </pc:spChg>
      </pc:sldChg>
      <pc:sldChg chg="modSp mod">
        <pc:chgData name="Van Hoecke, Severine" userId="6b1512bc-534d-42e2-8343-4e609392c4f2" providerId="ADAL" clId="{960CA256-AB96-4652-A05F-2BE6C575BE48}" dt="2025-11-12T10:06:49.516" v="726" actId="20577"/>
        <pc:sldMkLst>
          <pc:docMk/>
          <pc:sldMk cId="3362405916" sldId="2147470269"/>
        </pc:sldMkLst>
        <pc:spChg chg="mod">
          <ac:chgData name="Van Hoecke, Severine" userId="6b1512bc-534d-42e2-8343-4e609392c4f2" providerId="ADAL" clId="{960CA256-AB96-4652-A05F-2BE6C575BE48}" dt="2025-11-12T10:05:36.042" v="721" actId="790"/>
          <ac:spMkLst>
            <pc:docMk/>
            <pc:sldMk cId="3362405916" sldId="2147470269"/>
            <ac:spMk id="2" creationId="{E6BDC1FC-7F81-1EBA-CC9B-71D45A66B1B5}"/>
          </ac:spMkLst>
        </pc:spChg>
        <pc:spChg chg="mod">
          <ac:chgData name="Van Hoecke, Severine" userId="6b1512bc-534d-42e2-8343-4e609392c4f2" providerId="ADAL" clId="{960CA256-AB96-4652-A05F-2BE6C575BE48}" dt="2025-11-12T10:05:36.042" v="721" actId="790"/>
          <ac:spMkLst>
            <pc:docMk/>
            <pc:sldMk cId="3362405916" sldId="2147470269"/>
            <ac:spMk id="4" creationId="{0DC911B4-0C10-FF25-9E6F-58707E2756BD}"/>
          </ac:spMkLst>
        </pc:spChg>
        <pc:spChg chg="mod">
          <ac:chgData name="Van Hoecke, Severine" userId="6b1512bc-534d-42e2-8343-4e609392c4f2" providerId="ADAL" clId="{960CA256-AB96-4652-A05F-2BE6C575BE48}" dt="2025-11-12T10:06:49.516" v="726" actId="20577"/>
          <ac:spMkLst>
            <pc:docMk/>
            <pc:sldMk cId="3362405916" sldId="2147470269"/>
            <ac:spMk id="7" creationId="{3FACE0F7-63B5-A95B-F1AE-702BAB859FB3}"/>
          </ac:spMkLst>
        </pc:spChg>
        <pc:spChg chg="mod">
          <ac:chgData name="Van Hoecke, Severine" userId="6b1512bc-534d-42e2-8343-4e609392c4f2" providerId="ADAL" clId="{960CA256-AB96-4652-A05F-2BE6C575BE48}" dt="2025-11-12T10:05:36.042" v="721" actId="790"/>
          <ac:spMkLst>
            <pc:docMk/>
            <pc:sldMk cId="3362405916" sldId="2147470269"/>
            <ac:spMk id="9" creationId="{7260D726-24A9-3042-431A-B87E9DE9A6DC}"/>
          </ac:spMkLst>
        </pc:spChg>
        <pc:spChg chg="mod">
          <ac:chgData name="Van Hoecke, Severine" userId="6b1512bc-534d-42e2-8343-4e609392c4f2" providerId="ADAL" clId="{960CA256-AB96-4652-A05F-2BE6C575BE48}" dt="2025-11-07T15:31:55.879" v="466" actId="6549"/>
          <ac:spMkLst>
            <pc:docMk/>
            <pc:sldMk cId="3362405916" sldId="2147470269"/>
            <ac:spMk id="21" creationId="{D33ADE2C-76B8-0A7F-739B-A71CC950E77D}"/>
          </ac:spMkLst>
        </pc:spChg>
        <pc:spChg chg="mod">
          <ac:chgData name="Van Hoecke, Severine" userId="6b1512bc-534d-42e2-8343-4e609392c4f2" providerId="ADAL" clId="{960CA256-AB96-4652-A05F-2BE6C575BE48}" dt="2025-11-12T10:05:36.042" v="721" actId="790"/>
          <ac:spMkLst>
            <pc:docMk/>
            <pc:sldMk cId="3362405916" sldId="2147470269"/>
            <ac:spMk id="48" creationId="{9DBFCF77-B030-6F30-783E-3797E0B80452}"/>
          </ac:spMkLst>
        </pc:spChg>
        <pc:spChg chg="mod">
          <ac:chgData name="Van Hoecke, Severine" userId="6b1512bc-534d-42e2-8343-4e609392c4f2" providerId="ADAL" clId="{960CA256-AB96-4652-A05F-2BE6C575BE48}" dt="2025-11-12T10:05:36.042" v="721" actId="790"/>
          <ac:spMkLst>
            <pc:docMk/>
            <pc:sldMk cId="3362405916" sldId="2147470269"/>
            <ac:spMk id="52" creationId="{3E1DC1F9-3968-2EB2-AC23-20F031430178}"/>
          </ac:spMkLst>
        </pc:spChg>
        <pc:spChg chg="mod">
          <ac:chgData name="Van Hoecke, Severine" userId="6b1512bc-534d-42e2-8343-4e609392c4f2" providerId="ADAL" clId="{960CA256-AB96-4652-A05F-2BE6C575BE48}" dt="2025-11-12T10:05:36.042" v="721" actId="790"/>
          <ac:spMkLst>
            <pc:docMk/>
            <pc:sldMk cId="3362405916" sldId="2147470269"/>
            <ac:spMk id="53" creationId="{6C3BE48B-34D1-C465-B526-BA7974B24653}"/>
          </ac:spMkLst>
        </pc:spChg>
        <pc:spChg chg="mod">
          <ac:chgData name="Van Hoecke, Severine" userId="6b1512bc-534d-42e2-8343-4e609392c4f2" providerId="ADAL" clId="{960CA256-AB96-4652-A05F-2BE6C575BE48}" dt="2025-11-12T10:05:36.042" v="721" actId="790"/>
          <ac:spMkLst>
            <pc:docMk/>
            <pc:sldMk cId="3362405916" sldId="2147470269"/>
            <ac:spMk id="54" creationId="{DC3DA881-934C-4ECD-9FD6-53201C68481E}"/>
          </ac:spMkLst>
        </pc:spChg>
        <pc:spChg chg="mod">
          <ac:chgData name="Van Hoecke, Severine" userId="6b1512bc-534d-42e2-8343-4e609392c4f2" providerId="ADAL" clId="{960CA256-AB96-4652-A05F-2BE6C575BE48}" dt="2025-11-12T10:05:36.042" v="721" actId="790"/>
          <ac:spMkLst>
            <pc:docMk/>
            <pc:sldMk cId="3362405916" sldId="2147470269"/>
            <ac:spMk id="56" creationId="{57F7B822-3806-CE32-9309-0144FB615AF8}"/>
          </ac:spMkLst>
        </pc:spChg>
        <pc:spChg chg="mod">
          <ac:chgData name="Van Hoecke, Severine" userId="6b1512bc-534d-42e2-8343-4e609392c4f2" providerId="ADAL" clId="{960CA256-AB96-4652-A05F-2BE6C575BE48}" dt="2025-11-12T10:05:36.042" v="721" actId="790"/>
          <ac:spMkLst>
            <pc:docMk/>
            <pc:sldMk cId="3362405916" sldId="2147470269"/>
            <ac:spMk id="60" creationId="{5E14FA01-72DE-5B23-DF53-DEA795D47EBA}"/>
          </ac:spMkLst>
        </pc:spChg>
      </pc:sldChg>
      <pc:sldChg chg="addSp delSp modSp mod">
        <pc:chgData name="Van Hoecke, Severine" userId="6b1512bc-534d-42e2-8343-4e609392c4f2" providerId="ADAL" clId="{960CA256-AB96-4652-A05F-2BE6C575BE48}" dt="2025-11-12T10:05:36.042" v="721" actId="790"/>
        <pc:sldMkLst>
          <pc:docMk/>
          <pc:sldMk cId="2650364913" sldId="2147470271"/>
        </pc:sldMkLst>
        <pc:spChg chg="mod">
          <ac:chgData name="Van Hoecke, Severine" userId="6b1512bc-534d-42e2-8343-4e609392c4f2" providerId="ADAL" clId="{960CA256-AB96-4652-A05F-2BE6C575BE48}" dt="2025-11-12T10:05:36.042" v="721" actId="790"/>
          <ac:spMkLst>
            <pc:docMk/>
            <pc:sldMk cId="2650364913" sldId="2147470271"/>
            <ac:spMk id="2" creationId="{223BBA12-93AC-4321-A79E-EA5C58A7B90C}"/>
          </ac:spMkLst>
        </pc:spChg>
        <pc:spChg chg="mod">
          <ac:chgData name="Van Hoecke, Severine" userId="6b1512bc-534d-42e2-8343-4e609392c4f2" providerId="ADAL" clId="{960CA256-AB96-4652-A05F-2BE6C575BE48}" dt="2025-11-12T10:05:36.042" v="721" actId="790"/>
          <ac:spMkLst>
            <pc:docMk/>
            <pc:sldMk cId="2650364913" sldId="2147470271"/>
            <ac:spMk id="3" creationId="{10F7A3A3-9CE2-12FB-1399-E5FB4D3CC19A}"/>
          </ac:spMkLst>
        </pc:spChg>
        <pc:spChg chg="mod">
          <ac:chgData name="Van Hoecke, Severine" userId="6b1512bc-534d-42e2-8343-4e609392c4f2" providerId="ADAL" clId="{960CA256-AB96-4652-A05F-2BE6C575BE48}" dt="2025-11-12T10:05:36.042" v="721" actId="790"/>
          <ac:spMkLst>
            <pc:docMk/>
            <pc:sldMk cId="2650364913" sldId="2147470271"/>
            <ac:spMk id="4" creationId="{65ECC703-50D6-B32E-92AE-7041FEFCC350}"/>
          </ac:spMkLst>
        </pc:spChg>
        <pc:spChg chg="mod">
          <ac:chgData name="Van Hoecke, Severine" userId="6b1512bc-534d-42e2-8343-4e609392c4f2" providerId="ADAL" clId="{960CA256-AB96-4652-A05F-2BE6C575BE48}" dt="2025-11-12T10:05:36.042" v="721" actId="790"/>
          <ac:spMkLst>
            <pc:docMk/>
            <pc:sldMk cId="2650364913" sldId="2147470271"/>
            <ac:spMk id="5" creationId="{E90BF467-DE49-3584-DB3F-95376A6287A5}"/>
          </ac:spMkLst>
        </pc:spChg>
        <pc:spChg chg="mod">
          <ac:chgData name="Van Hoecke, Severine" userId="6b1512bc-534d-42e2-8343-4e609392c4f2" providerId="ADAL" clId="{960CA256-AB96-4652-A05F-2BE6C575BE48}" dt="2025-11-12T10:05:36.042" v="721" actId="790"/>
          <ac:spMkLst>
            <pc:docMk/>
            <pc:sldMk cId="2650364913" sldId="2147470271"/>
            <ac:spMk id="11" creationId="{71369301-C3A2-4E8E-50CA-925E2214323A}"/>
          </ac:spMkLst>
        </pc:spChg>
        <pc:spChg chg="add mod">
          <ac:chgData name="Van Hoecke, Severine" userId="6b1512bc-534d-42e2-8343-4e609392c4f2" providerId="ADAL" clId="{960CA256-AB96-4652-A05F-2BE6C575BE48}" dt="2025-11-12T10:05:36.042" v="721" actId="790"/>
          <ac:spMkLst>
            <pc:docMk/>
            <pc:sldMk cId="2650364913" sldId="2147470271"/>
            <ac:spMk id="15" creationId="{750F820F-7F6B-03B3-AC0B-68824D52C906}"/>
          </ac:spMkLst>
        </pc:spChg>
        <pc:spChg chg="add mod">
          <ac:chgData name="Van Hoecke, Severine" userId="6b1512bc-534d-42e2-8343-4e609392c4f2" providerId="ADAL" clId="{960CA256-AB96-4652-A05F-2BE6C575BE48}" dt="2025-11-12T10:05:36.042" v="721" actId="790"/>
          <ac:spMkLst>
            <pc:docMk/>
            <pc:sldMk cId="2650364913" sldId="2147470271"/>
            <ac:spMk id="16" creationId="{6B2A5606-4F0A-4978-0A17-B6DDBE0A52FE}"/>
          </ac:spMkLst>
        </pc:spChg>
        <pc:spChg chg="mod">
          <ac:chgData name="Van Hoecke, Severine" userId="6b1512bc-534d-42e2-8343-4e609392c4f2" providerId="ADAL" clId="{960CA256-AB96-4652-A05F-2BE6C575BE48}" dt="2025-11-12T10:05:36.042" v="721" actId="790"/>
          <ac:spMkLst>
            <pc:docMk/>
            <pc:sldMk cId="2650364913" sldId="2147470271"/>
            <ac:spMk id="20" creationId="{BABB8011-B5FB-218B-5AD8-93F9F050902A}"/>
          </ac:spMkLst>
        </pc:spChg>
        <pc:spChg chg="mod">
          <ac:chgData name="Van Hoecke, Severine" userId="6b1512bc-534d-42e2-8343-4e609392c4f2" providerId="ADAL" clId="{960CA256-AB96-4652-A05F-2BE6C575BE48}" dt="2025-11-12T10:05:36.042" v="721" actId="790"/>
          <ac:spMkLst>
            <pc:docMk/>
            <pc:sldMk cId="2650364913" sldId="2147470271"/>
            <ac:spMk id="22" creationId="{B6AFE402-B64A-ACC8-FFA8-F2B55A3392A2}"/>
          </ac:spMkLst>
        </pc:spChg>
        <pc:grpChg chg="mod">
          <ac:chgData name="Van Hoecke, Severine" userId="6b1512bc-534d-42e2-8343-4e609392c4f2" providerId="ADAL" clId="{960CA256-AB96-4652-A05F-2BE6C575BE48}" dt="2025-11-05T13:41:36.920" v="137" actId="1076"/>
          <ac:grpSpMkLst>
            <pc:docMk/>
            <pc:sldMk cId="2650364913" sldId="2147470271"/>
            <ac:grpSpMk id="7" creationId="{22BF3621-B9BE-B2BB-9468-19A6690B654D}"/>
          </ac:grpSpMkLst>
        </pc:grpChg>
        <pc:grpChg chg="mod">
          <ac:chgData name="Van Hoecke, Severine" userId="6b1512bc-534d-42e2-8343-4e609392c4f2" providerId="ADAL" clId="{960CA256-AB96-4652-A05F-2BE6C575BE48}" dt="2025-11-05T13:41:36.920" v="137" actId="1076"/>
          <ac:grpSpMkLst>
            <pc:docMk/>
            <pc:sldMk cId="2650364913" sldId="2147470271"/>
            <ac:grpSpMk id="8" creationId="{7B744D87-0100-6C30-B9A3-933B745942CD}"/>
          </ac:grpSpMkLst>
        </pc:grpChg>
        <pc:cxnChg chg="mod">
          <ac:chgData name="Van Hoecke, Severine" userId="6b1512bc-534d-42e2-8343-4e609392c4f2" providerId="ADAL" clId="{960CA256-AB96-4652-A05F-2BE6C575BE48}" dt="2025-11-05T13:41:36.920" v="137" actId="1076"/>
          <ac:cxnSpMkLst>
            <pc:docMk/>
            <pc:sldMk cId="2650364913" sldId="2147470271"/>
            <ac:cxnSpMk id="13" creationId="{B3F6D635-3E3C-E54E-6872-A66E665AED2B}"/>
          </ac:cxnSpMkLst>
        </pc:cxnChg>
        <pc:cxnChg chg="mod">
          <ac:chgData name="Van Hoecke, Severine" userId="6b1512bc-534d-42e2-8343-4e609392c4f2" providerId="ADAL" clId="{960CA256-AB96-4652-A05F-2BE6C575BE48}" dt="2025-11-05T13:41:36.920" v="137" actId="1076"/>
          <ac:cxnSpMkLst>
            <pc:docMk/>
            <pc:sldMk cId="2650364913" sldId="2147470271"/>
            <ac:cxnSpMk id="21" creationId="{66331F3E-4AE7-1C55-21F3-A5787E5AFAA7}"/>
          </ac:cxnSpMkLst>
        </pc:cxnChg>
      </pc:sldChg>
      <pc:sldChg chg="modSp mod">
        <pc:chgData name="Van Hoecke, Severine" userId="6b1512bc-534d-42e2-8343-4e609392c4f2" providerId="ADAL" clId="{960CA256-AB96-4652-A05F-2BE6C575BE48}" dt="2025-11-12T11:03:31.281" v="833" actId="14100"/>
        <pc:sldMkLst>
          <pc:docMk/>
          <pc:sldMk cId="3500412659" sldId="2147470272"/>
        </pc:sldMkLst>
        <pc:spChg chg="mod">
          <ac:chgData name="Van Hoecke, Severine" userId="6b1512bc-534d-42e2-8343-4e609392c4f2" providerId="ADAL" clId="{960CA256-AB96-4652-A05F-2BE6C575BE48}" dt="2025-11-12T10:05:36.042" v="721" actId="790"/>
          <ac:spMkLst>
            <pc:docMk/>
            <pc:sldMk cId="3500412659" sldId="2147470272"/>
            <ac:spMk id="2" creationId="{FD5D62E4-7BBB-CEF7-9A63-9005B5B955D6}"/>
          </ac:spMkLst>
        </pc:spChg>
        <pc:spChg chg="mod">
          <ac:chgData name="Van Hoecke, Severine" userId="6b1512bc-534d-42e2-8343-4e609392c4f2" providerId="ADAL" clId="{960CA256-AB96-4652-A05F-2BE6C575BE48}" dt="2025-11-12T10:05:36.042" v="721" actId="790"/>
          <ac:spMkLst>
            <pc:docMk/>
            <pc:sldMk cId="3500412659" sldId="2147470272"/>
            <ac:spMk id="4" creationId="{74BA8BAC-4EB3-C691-9484-490456079E42}"/>
          </ac:spMkLst>
        </pc:spChg>
        <pc:spChg chg="mod">
          <ac:chgData name="Van Hoecke, Severine" userId="6b1512bc-534d-42e2-8343-4e609392c4f2" providerId="ADAL" clId="{960CA256-AB96-4652-A05F-2BE6C575BE48}" dt="2025-11-12T10:05:36.042" v="721" actId="790"/>
          <ac:spMkLst>
            <pc:docMk/>
            <pc:sldMk cId="3500412659" sldId="2147470272"/>
            <ac:spMk id="16" creationId="{0F166D8A-DD0B-48D1-13E2-561F6C319F37}"/>
          </ac:spMkLst>
        </pc:spChg>
        <pc:graphicFrameChg chg="mod modGraphic">
          <ac:chgData name="Van Hoecke, Severine" userId="6b1512bc-534d-42e2-8343-4e609392c4f2" providerId="ADAL" clId="{960CA256-AB96-4652-A05F-2BE6C575BE48}" dt="2025-11-12T11:03:31.281" v="833" actId="14100"/>
          <ac:graphicFrameMkLst>
            <pc:docMk/>
            <pc:sldMk cId="3500412659" sldId="2147470272"/>
            <ac:graphicFrameMk id="19" creationId="{E5A52FE4-53C8-6410-64FB-8CFE6D599A8D}"/>
          </ac:graphicFrameMkLst>
        </pc:graphicFrameChg>
      </pc:sldChg>
      <pc:sldChg chg="delSp modSp mod">
        <pc:chgData name="Van Hoecke, Severine" userId="6b1512bc-534d-42e2-8343-4e609392c4f2" providerId="ADAL" clId="{960CA256-AB96-4652-A05F-2BE6C575BE48}" dt="2025-11-12T10:05:36.042" v="721" actId="790"/>
        <pc:sldMkLst>
          <pc:docMk/>
          <pc:sldMk cId="2179459235" sldId="2147470276"/>
        </pc:sldMkLst>
        <pc:spChg chg="mod">
          <ac:chgData name="Van Hoecke, Severine" userId="6b1512bc-534d-42e2-8343-4e609392c4f2" providerId="ADAL" clId="{960CA256-AB96-4652-A05F-2BE6C575BE48}" dt="2025-11-12T10:05:36.042" v="721" actId="790"/>
          <ac:spMkLst>
            <pc:docMk/>
            <pc:sldMk cId="2179459235" sldId="2147470276"/>
            <ac:spMk id="2" creationId="{FD5D62E4-7BBB-CEF7-9A63-9005B5B955D6}"/>
          </ac:spMkLst>
        </pc:spChg>
        <pc:spChg chg="mod">
          <ac:chgData name="Van Hoecke, Severine" userId="6b1512bc-534d-42e2-8343-4e609392c4f2" providerId="ADAL" clId="{960CA256-AB96-4652-A05F-2BE6C575BE48}" dt="2025-11-12T10:05:36.042" v="721" actId="790"/>
          <ac:spMkLst>
            <pc:docMk/>
            <pc:sldMk cId="2179459235" sldId="2147470276"/>
            <ac:spMk id="7" creationId="{A21DBC9D-3D39-3E7C-7148-CAB5468A1164}"/>
          </ac:spMkLst>
        </pc:spChg>
        <pc:spChg chg="mod">
          <ac:chgData name="Van Hoecke, Severine" userId="6b1512bc-534d-42e2-8343-4e609392c4f2" providerId="ADAL" clId="{960CA256-AB96-4652-A05F-2BE6C575BE48}" dt="2025-11-12T10:05:36.042" v="721" actId="790"/>
          <ac:spMkLst>
            <pc:docMk/>
            <pc:sldMk cId="2179459235" sldId="2147470276"/>
            <ac:spMk id="14" creationId="{7F53EA9B-B2C9-FB54-9F69-E4306FB44BF5}"/>
          </ac:spMkLst>
        </pc:spChg>
        <pc:spChg chg="mod">
          <ac:chgData name="Van Hoecke, Severine" userId="6b1512bc-534d-42e2-8343-4e609392c4f2" providerId="ADAL" clId="{960CA256-AB96-4652-A05F-2BE6C575BE48}" dt="2025-11-12T10:05:36.042" v="721" actId="790"/>
          <ac:spMkLst>
            <pc:docMk/>
            <pc:sldMk cId="2179459235" sldId="2147470276"/>
            <ac:spMk id="15" creationId="{CAC19044-B63F-539C-A94A-6E285E44964F}"/>
          </ac:spMkLst>
        </pc:spChg>
        <pc:spChg chg="mod">
          <ac:chgData name="Van Hoecke, Severine" userId="6b1512bc-534d-42e2-8343-4e609392c4f2" providerId="ADAL" clId="{960CA256-AB96-4652-A05F-2BE6C575BE48}" dt="2025-11-12T10:05:36.042" v="721" actId="790"/>
          <ac:spMkLst>
            <pc:docMk/>
            <pc:sldMk cId="2179459235" sldId="2147470276"/>
            <ac:spMk id="17" creationId="{46AA5C88-3EDF-A488-B1AB-D9AC21B6BCED}"/>
          </ac:spMkLst>
        </pc:spChg>
        <pc:spChg chg="mod">
          <ac:chgData name="Van Hoecke, Severine" userId="6b1512bc-534d-42e2-8343-4e609392c4f2" providerId="ADAL" clId="{960CA256-AB96-4652-A05F-2BE6C575BE48}" dt="2025-11-12T10:05:36.042" v="721" actId="790"/>
          <ac:spMkLst>
            <pc:docMk/>
            <pc:sldMk cId="2179459235" sldId="2147470276"/>
            <ac:spMk id="18" creationId="{9F57C2CD-0A26-A5F8-823F-9B642E3377C9}"/>
          </ac:spMkLst>
        </pc:spChg>
        <pc:spChg chg="mod">
          <ac:chgData name="Van Hoecke, Severine" userId="6b1512bc-534d-42e2-8343-4e609392c4f2" providerId="ADAL" clId="{960CA256-AB96-4652-A05F-2BE6C575BE48}" dt="2025-11-12T10:05:36.042" v="721" actId="790"/>
          <ac:spMkLst>
            <pc:docMk/>
            <pc:sldMk cId="2179459235" sldId="2147470276"/>
            <ac:spMk id="22" creationId="{A5247492-9E5A-1B42-C590-24E8644A8094}"/>
          </ac:spMkLst>
        </pc:spChg>
        <pc:spChg chg="mod">
          <ac:chgData name="Van Hoecke, Severine" userId="6b1512bc-534d-42e2-8343-4e609392c4f2" providerId="ADAL" clId="{960CA256-AB96-4652-A05F-2BE6C575BE48}" dt="2025-11-12T10:05:36.042" v="721" actId="790"/>
          <ac:spMkLst>
            <pc:docMk/>
            <pc:sldMk cId="2179459235" sldId="2147470276"/>
            <ac:spMk id="23" creationId="{506D9058-618C-C539-89A2-F7ADFEA65332}"/>
          </ac:spMkLst>
        </pc:spChg>
        <pc:spChg chg="mod">
          <ac:chgData name="Van Hoecke, Severine" userId="6b1512bc-534d-42e2-8343-4e609392c4f2" providerId="ADAL" clId="{960CA256-AB96-4652-A05F-2BE6C575BE48}" dt="2025-11-12T10:05:36.042" v="721" actId="790"/>
          <ac:spMkLst>
            <pc:docMk/>
            <pc:sldMk cId="2179459235" sldId="2147470276"/>
            <ac:spMk id="24" creationId="{570AC7BD-3F6B-BF11-DE2D-10DB324092F8}"/>
          </ac:spMkLst>
        </pc:spChg>
        <pc:spChg chg="mod">
          <ac:chgData name="Van Hoecke, Severine" userId="6b1512bc-534d-42e2-8343-4e609392c4f2" providerId="ADAL" clId="{960CA256-AB96-4652-A05F-2BE6C575BE48}" dt="2025-11-12T10:05:36.042" v="721" actId="790"/>
          <ac:spMkLst>
            <pc:docMk/>
            <pc:sldMk cId="2179459235" sldId="2147470276"/>
            <ac:spMk id="25" creationId="{8FFDEB3E-AC21-4883-C530-7E54BB67B618}"/>
          </ac:spMkLst>
        </pc:spChg>
        <pc:grpChg chg="mod">
          <ac:chgData name="Van Hoecke, Severine" userId="6b1512bc-534d-42e2-8343-4e609392c4f2" providerId="ADAL" clId="{960CA256-AB96-4652-A05F-2BE6C575BE48}" dt="2025-11-05T13:36:15.481" v="61" actId="14100"/>
          <ac:grpSpMkLst>
            <pc:docMk/>
            <pc:sldMk cId="2179459235" sldId="2147470276"/>
            <ac:grpSpMk id="16" creationId="{A3CF3F58-68E4-3D91-A739-8CB2870B0B2C}"/>
          </ac:grpSpMkLst>
        </pc:grpChg>
      </pc:sldChg>
      <pc:sldChg chg="modSp mod">
        <pc:chgData name="Van Hoecke, Severine" userId="6b1512bc-534d-42e2-8343-4e609392c4f2" providerId="ADAL" clId="{960CA256-AB96-4652-A05F-2BE6C575BE48}" dt="2025-11-12T10:05:36.042" v="721" actId="790"/>
        <pc:sldMkLst>
          <pc:docMk/>
          <pc:sldMk cId="228610025" sldId="2147470278"/>
        </pc:sldMkLst>
        <pc:spChg chg="mod">
          <ac:chgData name="Van Hoecke, Severine" userId="6b1512bc-534d-42e2-8343-4e609392c4f2" providerId="ADAL" clId="{960CA256-AB96-4652-A05F-2BE6C575BE48}" dt="2025-11-12T10:05:36.042" v="721" actId="790"/>
          <ac:spMkLst>
            <pc:docMk/>
            <pc:sldMk cId="228610025" sldId="2147470278"/>
            <ac:spMk id="2" creationId="{FD5D62E4-7BBB-CEF7-9A63-9005B5B955D6}"/>
          </ac:spMkLst>
        </pc:spChg>
        <pc:spChg chg="mod">
          <ac:chgData name="Van Hoecke, Severine" userId="6b1512bc-534d-42e2-8343-4e609392c4f2" providerId="ADAL" clId="{960CA256-AB96-4652-A05F-2BE6C575BE48}" dt="2025-11-12T10:05:36.042" v="721" actId="790"/>
          <ac:spMkLst>
            <pc:docMk/>
            <pc:sldMk cId="228610025" sldId="2147470278"/>
            <ac:spMk id="3" creationId="{574A3A08-C490-DA98-CC41-4B0455CDE72B}"/>
          </ac:spMkLst>
        </pc:spChg>
        <pc:spChg chg="mod">
          <ac:chgData name="Van Hoecke, Severine" userId="6b1512bc-534d-42e2-8343-4e609392c4f2" providerId="ADAL" clId="{960CA256-AB96-4652-A05F-2BE6C575BE48}" dt="2025-11-12T10:05:36.042" v="721" actId="790"/>
          <ac:spMkLst>
            <pc:docMk/>
            <pc:sldMk cId="228610025" sldId="2147470278"/>
            <ac:spMk id="4" creationId="{74BA8BAC-4EB3-C691-9484-490456079E42}"/>
          </ac:spMkLst>
        </pc:spChg>
        <pc:graphicFrameChg chg="mod modGraphic">
          <ac:chgData name="Van Hoecke, Severine" userId="6b1512bc-534d-42e2-8343-4e609392c4f2" providerId="ADAL" clId="{960CA256-AB96-4652-A05F-2BE6C575BE48}" dt="2025-11-12T10:05:36.042" v="721" actId="790"/>
          <ac:graphicFrameMkLst>
            <pc:docMk/>
            <pc:sldMk cId="228610025" sldId="2147470278"/>
            <ac:graphicFrameMk id="19" creationId="{E5A52FE4-53C8-6410-64FB-8CFE6D599A8D}"/>
          </ac:graphicFrameMkLst>
        </pc:graphicFrameChg>
      </pc:sldChg>
      <pc:sldChg chg="modSp mod">
        <pc:chgData name="Van Hoecke, Severine" userId="6b1512bc-534d-42e2-8343-4e609392c4f2" providerId="ADAL" clId="{960CA256-AB96-4652-A05F-2BE6C575BE48}" dt="2025-11-12T10:05:36.042" v="721" actId="790"/>
        <pc:sldMkLst>
          <pc:docMk/>
          <pc:sldMk cId="254259327" sldId="2147470288"/>
        </pc:sldMkLst>
        <pc:spChg chg="mod">
          <ac:chgData name="Van Hoecke, Severine" userId="6b1512bc-534d-42e2-8343-4e609392c4f2" providerId="ADAL" clId="{960CA256-AB96-4652-A05F-2BE6C575BE48}" dt="2025-11-12T10:05:36.042" v="721" actId="790"/>
          <ac:spMkLst>
            <pc:docMk/>
            <pc:sldMk cId="254259327" sldId="2147470288"/>
            <ac:spMk id="2" creationId="{FD5D62E4-7BBB-CEF7-9A63-9005B5B955D6}"/>
          </ac:spMkLst>
        </pc:spChg>
        <pc:spChg chg="mod">
          <ac:chgData name="Van Hoecke, Severine" userId="6b1512bc-534d-42e2-8343-4e609392c4f2" providerId="ADAL" clId="{960CA256-AB96-4652-A05F-2BE6C575BE48}" dt="2025-11-12T10:05:36.042" v="721" actId="790"/>
          <ac:spMkLst>
            <pc:docMk/>
            <pc:sldMk cId="254259327" sldId="2147470288"/>
            <ac:spMk id="4" creationId="{74BA8BAC-4EB3-C691-9484-490456079E42}"/>
          </ac:spMkLst>
        </pc:spChg>
        <pc:spChg chg="mod">
          <ac:chgData name="Van Hoecke, Severine" userId="6b1512bc-534d-42e2-8343-4e609392c4f2" providerId="ADAL" clId="{960CA256-AB96-4652-A05F-2BE6C575BE48}" dt="2025-11-12T10:05:36.042" v="721" actId="790"/>
          <ac:spMkLst>
            <pc:docMk/>
            <pc:sldMk cId="254259327" sldId="2147470288"/>
            <ac:spMk id="5" creationId="{07DE00A0-B1F8-43AF-5D3A-A9993BD1445F}"/>
          </ac:spMkLst>
        </pc:spChg>
        <pc:spChg chg="mod">
          <ac:chgData name="Van Hoecke, Severine" userId="6b1512bc-534d-42e2-8343-4e609392c4f2" providerId="ADAL" clId="{960CA256-AB96-4652-A05F-2BE6C575BE48}" dt="2025-11-12T10:05:36.042" v="721" actId="790"/>
          <ac:spMkLst>
            <pc:docMk/>
            <pc:sldMk cId="254259327" sldId="2147470288"/>
            <ac:spMk id="33" creationId="{4E12F72B-5134-BA59-A83C-F3B53CCC38B2}"/>
          </ac:spMkLst>
        </pc:spChg>
        <pc:spChg chg="mod">
          <ac:chgData name="Van Hoecke, Severine" userId="6b1512bc-534d-42e2-8343-4e609392c4f2" providerId="ADAL" clId="{960CA256-AB96-4652-A05F-2BE6C575BE48}" dt="2025-11-12T10:05:36.042" v="721" actId="790"/>
          <ac:spMkLst>
            <pc:docMk/>
            <pc:sldMk cId="254259327" sldId="2147470288"/>
            <ac:spMk id="44" creationId="{C90EB654-4273-66CF-EF32-BC874073DD0B}"/>
          </ac:spMkLst>
        </pc:spChg>
      </pc:sldChg>
      <pc:sldChg chg="modSp mod">
        <pc:chgData name="Van Hoecke, Severine" userId="6b1512bc-534d-42e2-8343-4e609392c4f2" providerId="ADAL" clId="{960CA256-AB96-4652-A05F-2BE6C575BE48}" dt="2025-11-12T10:05:36.042" v="721" actId="790"/>
        <pc:sldMkLst>
          <pc:docMk/>
          <pc:sldMk cId="1357950214" sldId="2147470295"/>
        </pc:sldMkLst>
        <pc:spChg chg="mod">
          <ac:chgData name="Van Hoecke, Severine" userId="6b1512bc-534d-42e2-8343-4e609392c4f2" providerId="ADAL" clId="{960CA256-AB96-4652-A05F-2BE6C575BE48}" dt="2025-11-12T10:05:36.042" v="721" actId="790"/>
          <ac:spMkLst>
            <pc:docMk/>
            <pc:sldMk cId="1357950214" sldId="2147470295"/>
            <ac:spMk id="2" creationId="{FD5D62E4-7BBB-CEF7-9A63-9005B5B955D6}"/>
          </ac:spMkLst>
        </pc:spChg>
        <pc:spChg chg="mod">
          <ac:chgData name="Van Hoecke, Severine" userId="6b1512bc-534d-42e2-8343-4e609392c4f2" providerId="ADAL" clId="{960CA256-AB96-4652-A05F-2BE6C575BE48}" dt="2025-11-12T10:05:36.042" v="721" actId="790"/>
          <ac:spMkLst>
            <pc:docMk/>
            <pc:sldMk cId="1357950214" sldId="2147470295"/>
            <ac:spMk id="4" creationId="{1618D554-3C89-F9E2-4DE0-2073A79B1B18}"/>
          </ac:spMkLst>
        </pc:spChg>
        <pc:spChg chg="mod">
          <ac:chgData name="Van Hoecke, Severine" userId="6b1512bc-534d-42e2-8343-4e609392c4f2" providerId="ADAL" clId="{960CA256-AB96-4652-A05F-2BE6C575BE48}" dt="2025-11-05T13:34:18.954" v="18" actId="20577"/>
          <ac:spMkLst>
            <pc:docMk/>
            <pc:sldMk cId="1357950214" sldId="2147470295"/>
            <ac:spMk id="5" creationId="{1795BDDA-49E2-E103-2E11-66FA018EC1A1}"/>
          </ac:spMkLst>
        </pc:spChg>
        <pc:spChg chg="mod">
          <ac:chgData name="Van Hoecke, Severine" userId="6b1512bc-534d-42e2-8343-4e609392c4f2" providerId="ADAL" clId="{960CA256-AB96-4652-A05F-2BE6C575BE48}" dt="2025-11-12T10:05:36.042" v="721" actId="790"/>
          <ac:spMkLst>
            <pc:docMk/>
            <pc:sldMk cId="1357950214" sldId="2147470295"/>
            <ac:spMk id="7" creationId="{6657F010-1726-A3A4-495D-F8DD81F72B66}"/>
          </ac:spMkLst>
        </pc:spChg>
        <pc:spChg chg="mod">
          <ac:chgData name="Van Hoecke, Severine" userId="6b1512bc-534d-42e2-8343-4e609392c4f2" providerId="ADAL" clId="{960CA256-AB96-4652-A05F-2BE6C575BE48}" dt="2025-11-12T10:05:36.042" v="721" actId="790"/>
          <ac:spMkLst>
            <pc:docMk/>
            <pc:sldMk cId="1357950214" sldId="2147470295"/>
            <ac:spMk id="9" creationId="{3390B970-1412-DDBB-B44B-963523C4F90D}"/>
          </ac:spMkLst>
        </pc:spChg>
        <pc:spChg chg="mod">
          <ac:chgData name="Van Hoecke, Severine" userId="6b1512bc-534d-42e2-8343-4e609392c4f2" providerId="ADAL" clId="{960CA256-AB96-4652-A05F-2BE6C575BE48}" dt="2025-11-12T10:05:36.042" v="721" actId="790"/>
          <ac:spMkLst>
            <pc:docMk/>
            <pc:sldMk cId="1357950214" sldId="2147470295"/>
            <ac:spMk id="26" creationId="{D7D0E2A5-0AFE-9916-9E57-E22D774DD6CA}"/>
          </ac:spMkLst>
        </pc:spChg>
        <pc:spChg chg="mod">
          <ac:chgData name="Van Hoecke, Severine" userId="6b1512bc-534d-42e2-8343-4e609392c4f2" providerId="ADAL" clId="{960CA256-AB96-4652-A05F-2BE6C575BE48}" dt="2025-11-12T10:05:36.042" v="721" actId="790"/>
          <ac:spMkLst>
            <pc:docMk/>
            <pc:sldMk cId="1357950214" sldId="2147470295"/>
            <ac:spMk id="27" creationId="{A21DBC9D-3D39-3E7C-7148-CAB5468A1164}"/>
          </ac:spMkLst>
        </pc:spChg>
        <pc:spChg chg="mod">
          <ac:chgData name="Van Hoecke, Severine" userId="6b1512bc-534d-42e2-8343-4e609392c4f2" providerId="ADAL" clId="{960CA256-AB96-4652-A05F-2BE6C575BE48}" dt="2025-11-12T10:05:36.042" v="721" actId="790"/>
          <ac:spMkLst>
            <pc:docMk/>
            <pc:sldMk cId="1357950214" sldId="2147470295"/>
            <ac:spMk id="33" creationId="{4C440CB2-9707-5052-9FC1-A090A4C09311}"/>
          </ac:spMkLst>
        </pc:spChg>
        <pc:spChg chg="mod">
          <ac:chgData name="Van Hoecke, Severine" userId="6b1512bc-534d-42e2-8343-4e609392c4f2" providerId="ADAL" clId="{960CA256-AB96-4652-A05F-2BE6C575BE48}" dt="2025-11-12T10:05:36.042" v="721" actId="790"/>
          <ac:spMkLst>
            <pc:docMk/>
            <pc:sldMk cId="1357950214" sldId="2147470295"/>
            <ac:spMk id="34" creationId="{D1BBEFD7-FFF2-DDA0-9C14-16AD2E1BFB47}"/>
          </ac:spMkLst>
        </pc:spChg>
        <pc:spChg chg="mod">
          <ac:chgData name="Van Hoecke, Severine" userId="6b1512bc-534d-42e2-8343-4e609392c4f2" providerId="ADAL" clId="{960CA256-AB96-4652-A05F-2BE6C575BE48}" dt="2025-11-12T10:05:36.042" v="721" actId="790"/>
          <ac:spMkLst>
            <pc:docMk/>
            <pc:sldMk cId="1357950214" sldId="2147470295"/>
            <ac:spMk id="35" creationId="{4AEBFEE0-75B7-0787-1349-0682D4D5D0ED}"/>
          </ac:spMkLst>
        </pc:spChg>
        <pc:spChg chg="mod">
          <ac:chgData name="Van Hoecke, Severine" userId="6b1512bc-534d-42e2-8343-4e609392c4f2" providerId="ADAL" clId="{960CA256-AB96-4652-A05F-2BE6C575BE48}" dt="2025-11-12T10:05:36.042" v="721" actId="790"/>
          <ac:spMkLst>
            <pc:docMk/>
            <pc:sldMk cId="1357950214" sldId="2147470295"/>
            <ac:spMk id="56" creationId="{8FFDEB3E-AC21-4883-C530-7E54BB67B618}"/>
          </ac:spMkLst>
        </pc:spChg>
        <pc:grpChg chg="mod">
          <ac:chgData name="Van Hoecke, Severine" userId="6b1512bc-534d-42e2-8343-4e609392c4f2" providerId="ADAL" clId="{960CA256-AB96-4652-A05F-2BE6C575BE48}" dt="2025-11-05T13:36:36.984" v="64" actId="14100"/>
          <ac:grpSpMkLst>
            <pc:docMk/>
            <pc:sldMk cId="1357950214" sldId="2147470295"/>
            <ac:grpSpMk id="6" creationId="{5164F1DB-C13F-4C40-A46B-647051897E0D}"/>
          </ac:grpSpMkLst>
        </pc:grpChg>
      </pc:sldChg>
      <pc:sldChg chg="modSp mod">
        <pc:chgData name="Van Hoecke, Severine" userId="6b1512bc-534d-42e2-8343-4e609392c4f2" providerId="ADAL" clId="{960CA256-AB96-4652-A05F-2BE6C575BE48}" dt="2025-11-12T10:09:14.161" v="729" actId="400"/>
        <pc:sldMkLst>
          <pc:docMk/>
          <pc:sldMk cId="3666127720" sldId="2147470307"/>
        </pc:sldMkLst>
        <pc:spChg chg="mod">
          <ac:chgData name="Van Hoecke, Severine" userId="6b1512bc-534d-42e2-8343-4e609392c4f2" providerId="ADAL" clId="{960CA256-AB96-4652-A05F-2BE6C575BE48}" dt="2025-11-12T10:05:36.042" v="721" actId="790"/>
          <ac:spMkLst>
            <pc:docMk/>
            <pc:sldMk cId="3666127720" sldId="2147470307"/>
            <ac:spMk id="6" creationId="{AF30789B-64A1-5776-83A3-8483A52C4973}"/>
          </ac:spMkLst>
        </pc:spChg>
        <pc:spChg chg="mod">
          <ac:chgData name="Van Hoecke, Severine" userId="6b1512bc-534d-42e2-8343-4e609392c4f2" providerId="ADAL" clId="{960CA256-AB96-4652-A05F-2BE6C575BE48}" dt="2025-11-12T10:09:14.161" v="729" actId="400"/>
          <ac:spMkLst>
            <pc:docMk/>
            <pc:sldMk cId="3666127720" sldId="2147470307"/>
            <ac:spMk id="8" creationId="{ADBF2697-CD68-6E0B-54B7-4E77E2DE63F2}"/>
          </ac:spMkLst>
        </pc:spChg>
        <pc:spChg chg="mod">
          <ac:chgData name="Van Hoecke, Severine" userId="6b1512bc-534d-42e2-8343-4e609392c4f2" providerId="ADAL" clId="{960CA256-AB96-4652-A05F-2BE6C575BE48}" dt="2025-11-12T10:05:36.042" v="721" actId="790"/>
          <ac:spMkLst>
            <pc:docMk/>
            <pc:sldMk cId="3666127720" sldId="2147470307"/>
            <ac:spMk id="14" creationId="{251B87DD-3CB8-DF72-71B8-908019AEEE4E}"/>
          </ac:spMkLst>
        </pc:spChg>
        <pc:spChg chg="mod">
          <ac:chgData name="Van Hoecke, Severine" userId="6b1512bc-534d-42e2-8343-4e609392c4f2" providerId="ADAL" clId="{960CA256-AB96-4652-A05F-2BE6C575BE48}" dt="2025-11-12T10:05:36.042" v="721" actId="790"/>
          <ac:spMkLst>
            <pc:docMk/>
            <pc:sldMk cId="3666127720" sldId="2147470307"/>
            <ac:spMk id="24" creationId="{AC7A393D-7972-208E-9C18-6029A8BAF195}"/>
          </ac:spMkLst>
        </pc:spChg>
        <pc:spChg chg="mod">
          <ac:chgData name="Van Hoecke, Severine" userId="6b1512bc-534d-42e2-8343-4e609392c4f2" providerId="ADAL" clId="{960CA256-AB96-4652-A05F-2BE6C575BE48}" dt="2025-11-12T10:05:36.042" v="721" actId="790"/>
          <ac:spMkLst>
            <pc:docMk/>
            <pc:sldMk cId="3666127720" sldId="2147470307"/>
            <ac:spMk id="25" creationId="{3AF5DE99-25CD-C807-5B41-7742336AD37A}"/>
          </ac:spMkLst>
        </pc:spChg>
        <pc:spChg chg="mod">
          <ac:chgData name="Van Hoecke, Severine" userId="6b1512bc-534d-42e2-8343-4e609392c4f2" providerId="ADAL" clId="{960CA256-AB96-4652-A05F-2BE6C575BE48}" dt="2025-11-12T10:05:36.042" v="721" actId="790"/>
          <ac:spMkLst>
            <pc:docMk/>
            <pc:sldMk cId="3666127720" sldId="2147470307"/>
            <ac:spMk id="26" creationId="{24D6C884-6748-9F18-AFB6-A971C26DA356}"/>
          </ac:spMkLst>
        </pc:spChg>
        <pc:spChg chg="mod">
          <ac:chgData name="Van Hoecke, Severine" userId="6b1512bc-534d-42e2-8343-4e609392c4f2" providerId="ADAL" clId="{960CA256-AB96-4652-A05F-2BE6C575BE48}" dt="2025-11-12T10:05:36.042" v="721" actId="790"/>
          <ac:spMkLst>
            <pc:docMk/>
            <pc:sldMk cId="3666127720" sldId="2147470307"/>
            <ac:spMk id="39" creationId="{7B520183-BA89-8440-F2A8-5F24557E603E}"/>
          </ac:spMkLst>
        </pc:spChg>
        <pc:spChg chg="mod">
          <ac:chgData name="Van Hoecke, Severine" userId="6b1512bc-534d-42e2-8343-4e609392c4f2" providerId="ADAL" clId="{960CA256-AB96-4652-A05F-2BE6C575BE48}" dt="2025-11-12T10:05:36.042" v="721" actId="790"/>
          <ac:spMkLst>
            <pc:docMk/>
            <pc:sldMk cId="3666127720" sldId="2147470307"/>
            <ac:spMk id="43" creationId="{A9D46A05-32CD-CD86-8140-873F0D9E9EB1}"/>
          </ac:spMkLst>
        </pc:spChg>
        <pc:spChg chg="mod">
          <ac:chgData name="Van Hoecke, Severine" userId="6b1512bc-534d-42e2-8343-4e609392c4f2" providerId="ADAL" clId="{960CA256-AB96-4652-A05F-2BE6C575BE48}" dt="2025-11-12T10:05:36.042" v="721" actId="790"/>
          <ac:spMkLst>
            <pc:docMk/>
            <pc:sldMk cId="3666127720" sldId="2147470307"/>
            <ac:spMk id="45" creationId="{87A2CC0D-2EC3-79D5-4697-C55C49B07986}"/>
          </ac:spMkLst>
        </pc:spChg>
        <pc:spChg chg="mod">
          <ac:chgData name="Van Hoecke, Severine" userId="6b1512bc-534d-42e2-8343-4e609392c4f2" providerId="ADAL" clId="{960CA256-AB96-4652-A05F-2BE6C575BE48}" dt="2025-11-12T10:05:36.042" v="721" actId="790"/>
          <ac:spMkLst>
            <pc:docMk/>
            <pc:sldMk cId="3666127720" sldId="2147470307"/>
            <ac:spMk id="60" creationId="{4BE97ED8-56EE-ABE2-CA43-7F2A8B6C55E5}"/>
          </ac:spMkLst>
        </pc:spChg>
      </pc:sldChg>
      <pc:sldChg chg="modSp mod">
        <pc:chgData name="Van Hoecke, Severine" userId="6b1512bc-534d-42e2-8343-4e609392c4f2" providerId="ADAL" clId="{960CA256-AB96-4652-A05F-2BE6C575BE48}" dt="2025-11-12T10:05:36.042" v="721" actId="790"/>
        <pc:sldMkLst>
          <pc:docMk/>
          <pc:sldMk cId="2846670841" sldId="2147470309"/>
        </pc:sldMkLst>
        <pc:spChg chg="mod">
          <ac:chgData name="Van Hoecke, Severine" userId="6b1512bc-534d-42e2-8343-4e609392c4f2" providerId="ADAL" clId="{960CA256-AB96-4652-A05F-2BE6C575BE48}" dt="2025-11-12T10:05:36.042" v="721" actId="790"/>
          <ac:spMkLst>
            <pc:docMk/>
            <pc:sldMk cId="2846670841" sldId="2147470309"/>
            <ac:spMk id="2" creationId="{FD5D62E4-7BBB-CEF7-9A63-9005B5B955D6}"/>
          </ac:spMkLst>
        </pc:spChg>
        <pc:spChg chg="mod">
          <ac:chgData name="Van Hoecke, Severine" userId="6b1512bc-534d-42e2-8343-4e609392c4f2" providerId="ADAL" clId="{960CA256-AB96-4652-A05F-2BE6C575BE48}" dt="2025-11-12T10:05:36.042" v="721" actId="790"/>
          <ac:spMkLst>
            <pc:docMk/>
            <pc:sldMk cId="2846670841" sldId="2147470309"/>
            <ac:spMk id="3" creationId="{E610404B-C226-AF33-6BF7-107035CAC3C1}"/>
          </ac:spMkLst>
        </pc:spChg>
        <pc:spChg chg="mod">
          <ac:chgData name="Van Hoecke, Severine" userId="6b1512bc-534d-42e2-8343-4e609392c4f2" providerId="ADAL" clId="{960CA256-AB96-4652-A05F-2BE6C575BE48}" dt="2025-11-12T10:05:36.042" v="721" actId="790"/>
          <ac:spMkLst>
            <pc:docMk/>
            <pc:sldMk cId="2846670841" sldId="2147470309"/>
            <ac:spMk id="4" creationId="{74BA8BAC-4EB3-C691-9484-490456079E42}"/>
          </ac:spMkLst>
        </pc:spChg>
        <pc:spChg chg="mod">
          <ac:chgData name="Van Hoecke, Severine" userId="6b1512bc-534d-42e2-8343-4e609392c4f2" providerId="ADAL" clId="{960CA256-AB96-4652-A05F-2BE6C575BE48}" dt="2025-11-12T10:05:36.042" v="721" actId="790"/>
          <ac:spMkLst>
            <pc:docMk/>
            <pc:sldMk cId="2846670841" sldId="2147470309"/>
            <ac:spMk id="6" creationId="{9C64C414-BC85-E68C-9BB1-E8EF510E4E05}"/>
          </ac:spMkLst>
        </pc:spChg>
        <pc:spChg chg="mod">
          <ac:chgData name="Van Hoecke, Severine" userId="6b1512bc-534d-42e2-8343-4e609392c4f2" providerId="ADAL" clId="{960CA256-AB96-4652-A05F-2BE6C575BE48}" dt="2025-11-12T10:05:36.042" v="721" actId="790"/>
          <ac:spMkLst>
            <pc:docMk/>
            <pc:sldMk cId="2846670841" sldId="2147470309"/>
            <ac:spMk id="9" creationId="{A0F13E04-9650-CD07-8FB3-E9BF9B55D4BB}"/>
          </ac:spMkLst>
        </pc:spChg>
        <pc:spChg chg="mod">
          <ac:chgData name="Van Hoecke, Severine" userId="6b1512bc-534d-42e2-8343-4e609392c4f2" providerId="ADAL" clId="{960CA256-AB96-4652-A05F-2BE6C575BE48}" dt="2025-11-12T10:05:36.042" v="721" actId="790"/>
          <ac:spMkLst>
            <pc:docMk/>
            <pc:sldMk cId="2846670841" sldId="2147470309"/>
            <ac:spMk id="31" creationId="{29415E8C-918D-FB20-1384-BBD51F6018C3}"/>
          </ac:spMkLst>
        </pc:spChg>
        <pc:spChg chg="mod">
          <ac:chgData name="Van Hoecke, Severine" userId="6b1512bc-534d-42e2-8343-4e609392c4f2" providerId="ADAL" clId="{960CA256-AB96-4652-A05F-2BE6C575BE48}" dt="2025-11-12T10:05:36.042" v="721" actId="790"/>
          <ac:spMkLst>
            <pc:docMk/>
            <pc:sldMk cId="2846670841" sldId="2147470309"/>
            <ac:spMk id="53" creationId="{70B43D42-448B-63D6-AE80-DEEAE134C2DE}"/>
          </ac:spMkLst>
        </pc:spChg>
        <pc:spChg chg="mod">
          <ac:chgData name="Van Hoecke, Severine" userId="6b1512bc-534d-42e2-8343-4e609392c4f2" providerId="ADAL" clId="{960CA256-AB96-4652-A05F-2BE6C575BE48}" dt="2025-11-12T10:05:36.042" v="721" actId="790"/>
          <ac:spMkLst>
            <pc:docMk/>
            <pc:sldMk cId="2846670841" sldId="2147470309"/>
            <ac:spMk id="58" creationId="{C118A118-EA9A-B345-721B-305B36A4F2A6}"/>
          </ac:spMkLst>
        </pc:spChg>
        <pc:spChg chg="mod">
          <ac:chgData name="Van Hoecke, Severine" userId="6b1512bc-534d-42e2-8343-4e609392c4f2" providerId="ADAL" clId="{960CA256-AB96-4652-A05F-2BE6C575BE48}" dt="2025-11-12T10:05:36.042" v="721" actId="790"/>
          <ac:spMkLst>
            <pc:docMk/>
            <pc:sldMk cId="2846670841" sldId="2147470309"/>
            <ac:spMk id="60" creationId="{22430AA0-87C0-BDF5-9637-2CCDA332AAAB}"/>
          </ac:spMkLst>
        </pc:spChg>
        <pc:spChg chg="mod">
          <ac:chgData name="Van Hoecke, Severine" userId="6b1512bc-534d-42e2-8343-4e609392c4f2" providerId="ADAL" clId="{960CA256-AB96-4652-A05F-2BE6C575BE48}" dt="2025-11-12T10:05:36.042" v="721" actId="790"/>
          <ac:spMkLst>
            <pc:docMk/>
            <pc:sldMk cId="2846670841" sldId="2147470309"/>
            <ac:spMk id="61" creationId="{B9E317C9-2643-4711-BEDB-4CEE6F659F6D}"/>
          </ac:spMkLst>
        </pc:spChg>
      </pc:sldChg>
      <pc:sldChg chg="modSp mod">
        <pc:chgData name="Van Hoecke, Severine" userId="6b1512bc-534d-42e2-8343-4e609392c4f2" providerId="ADAL" clId="{960CA256-AB96-4652-A05F-2BE6C575BE48}" dt="2025-11-12T10:05:36.042" v="721" actId="790"/>
        <pc:sldMkLst>
          <pc:docMk/>
          <pc:sldMk cId="2486338248" sldId="2147470316"/>
        </pc:sldMkLst>
        <pc:spChg chg="mod">
          <ac:chgData name="Van Hoecke, Severine" userId="6b1512bc-534d-42e2-8343-4e609392c4f2" providerId="ADAL" clId="{960CA256-AB96-4652-A05F-2BE6C575BE48}" dt="2025-11-12T10:05:36.042" v="721" actId="790"/>
          <ac:spMkLst>
            <pc:docMk/>
            <pc:sldMk cId="2486338248" sldId="2147470316"/>
            <ac:spMk id="4" creationId="{74BA8BAC-4EB3-C691-9484-490456079E42}"/>
          </ac:spMkLst>
        </pc:spChg>
        <pc:spChg chg="mod">
          <ac:chgData name="Van Hoecke, Severine" userId="6b1512bc-534d-42e2-8343-4e609392c4f2" providerId="ADAL" clId="{960CA256-AB96-4652-A05F-2BE6C575BE48}" dt="2025-11-12T10:05:36.042" v="721" actId="790"/>
          <ac:spMkLst>
            <pc:docMk/>
            <pc:sldMk cId="2486338248" sldId="2147470316"/>
            <ac:spMk id="6" creationId="{9EA54785-DCEF-A9D3-CB91-DCFE009CD8B0}"/>
          </ac:spMkLst>
        </pc:spChg>
        <pc:spChg chg="mod">
          <ac:chgData name="Van Hoecke, Severine" userId="6b1512bc-534d-42e2-8343-4e609392c4f2" providerId="ADAL" clId="{960CA256-AB96-4652-A05F-2BE6C575BE48}" dt="2025-11-07T15:41:21.741" v="654" actId="20577"/>
          <ac:spMkLst>
            <pc:docMk/>
            <pc:sldMk cId="2486338248" sldId="2147470316"/>
            <ac:spMk id="8" creationId="{ADBF2697-CD68-6E0B-54B7-4E77E2DE63F2}"/>
          </ac:spMkLst>
        </pc:spChg>
        <pc:spChg chg="mod">
          <ac:chgData name="Van Hoecke, Severine" userId="6b1512bc-534d-42e2-8343-4e609392c4f2" providerId="ADAL" clId="{960CA256-AB96-4652-A05F-2BE6C575BE48}" dt="2025-11-12T10:05:36.042" v="721" actId="790"/>
          <ac:spMkLst>
            <pc:docMk/>
            <pc:sldMk cId="2486338248" sldId="2147470316"/>
            <ac:spMk id="10" creationId="{0BB377A9-E092-39FC-75C8-28D2DE3B0D62}"/>
          </ac:spMkLst>
        </pc:spChg>
        <pc:spChg chg="mod">
          <ac:chgData name="Van Hoecke, Severine" userId="6b1512bc-534d-42e2-8343-4e609392c4f2" providerId="ADAL" clId="{960CA256-AB96-4652-A05F-2BE6C575BE48}" dt="2025-11-12T10:05:36.042" v="721" actId="790"/>
          <ac:spMkLst>
            <pc:docMk/>
            <pc:sldMk cId="2486338248" sldId="2147470316"/>
            <ac:spMk id="11" creationId="{54EEDD21-C2FA-3E88-9402-9DEC956D9328}"/>
          </ac:spMkLst>
        </pc:spChg>
        <pc:spChg chg="mod">
          <ac:chgData name="Van Hoecke, Severine" userId="6b1512bc-534d-42e2-8343-4e609392c4f2" providerId="ADAL" clId="{960CA256-AB96-4652-A05F-2BE6C575BE48}" dt="2025-11-12T10:05:36.042" v="721" actId="790"/>
          <ac:spMkLst>
            <pc:docMk/>
            <pc:sldMk cId="2486338248" sldId="2147470316"/>
            <ac:spMk id="15" creationId="{9ED0208F-F519-7788-517E-CF1ABADC9CAD}"/>
          </ac:spMkLst>
        </pc:spChg>
        <pc:spChg chg="mod">
          <ac:chgData name="Van Hoecke, Severine" userId="6b1512bc-534d-42e2-8343-4e609392c4f2" providerId="ADAL" clId="{960CA256-AB96-4652-A05F-2BE6C575BE48}" dt="2025-11-12T10:05:36.042" v="721" actId="790"/>
          <ac:spMkLst>
            <pc:docMk/>
            <pc:sldMk cId="2486338248" sldId="2147470316"/>
            <ac:spMk id="29" creationId="{8E310492-3B36-C15B-AA1E-FDB6CFDC4710}"/>
          </ac:spMkLst>
        </pc:spChg>
        <pc:spChg chg="mod">
          <ac:chgData name="Van Hoecke, Severine" userId="6b1512bc-534d-42e2-8343-4e609392c4f2" providerId="ADAL" clId="{960CA256-AB96-4652-A05F-2BE6C575BE48}" dt="2025-11-12T10:05:36.042" v="721" actId="790"/>
          <ac:spMkLst>
            <pc:docMk/>
            <pc:sldMk cId="2486338248" sldId="2147470316"/>
            <ac:spMk id="36" creationId="{8CA505C9-59E4-6D6C-185D-900987ABFBD5}"/>
          </ac:spMkLst>
        </pc:spChg>
        <pc:spChg chg="mod">
          <ac:chgData name="Van Hoecke, Severine" userId="6b1512bc-534d-42e2-8343-4e609392c4f2" providerId="ADAL" clId="{960CA256-AB96-4652-A05F-2BE6C575BE48}" dt="2025-11-12T10:05:36.042" v="721" actId="790"/>
          <ac:spMkLst>
            <pc:docMk/>
            <pc:sldMk cId="2486338248" sldId="2147470316"/>
            <ac:spMk id="37" creationId="{C2009B7D-B28F-21BC-0C3D-9A0E884FA46F}"/>
          </ac:spMkLst>
        </pc:spChg>
        <pc:spChg chg="mod">
          <ac:chgData name="Van Hoecke, Severine" userId="6b1512bc-534d-42e2-8343-4e609392c4f2" providerId="ADAL" clId="{960CA256-AB96-4652-A05F-2BE6C575BE48}" dt="2025-11-12T10:05:36.042" v="721" actId="790"/>
          <ac:spMkLst>
            <pc:docMk/>
            <pc:sldMk cId="2486338248" sldId="2147470316"/>
            <ac:spMk id="40" creationId="{1820131A-225F-C76A-DFFF-1A205156C0DB}"/>
          </ac:spMkLst>
        </pc:spChg>
        <pc:spChg chg="mod">
          <ac:chgData name="Van Hoecke, Severine" userId="6b1512bc-534d-42e2-8343-4e609392c4f2" providerId="ADAL" clId="{960CA256-AB96-4652-A05F-2BE6C575BE48}" dt="2025-11-12T10:05:36.042" v="721" actId="790"/>
          <ac:spMkLst>
            <pc:docMk/>
            <pc:sldMk cId="2486338248" sldId="2147470316"/>
            <ac:spMk id="42" creationId="{5859B3C0-23A2-CC3A-8BBB-8272775A17B6}"/>
          </ac:spMkLst>
        </pc:spChg>
      </pc:sldChg>
      <pc:sldChg chg="del">
        <pc:chgData name="Van Hoecke, Severine" userId="6b1512bc-534d-42e2-8343-4e609392c4f2" providerId="ADAL" clId="{960CA256-AB96-4652-A05F-2BE6C575BE48}" dt="2025-11-05T13:41:19.907" v="132" actId="47"/>
        <pc:sldMkLst>
          <pc:docMk/>
          <pc:sldMk cId="968813398" sldId="2147470317"/>
        </pc:sldMkLst>
      </pc:sldChg>
      <pc:sldChg chg="delSp modSp mod">
        <pc:chgData name="Van Hoecke, Severine" userId="6b1512bc-534d-42e2-8343-4e609392c4f2" providerId="ADAL" clId="{960CA256-AB96-4652-A05F-2BE6C575BE48}" dt="2025-11-13T17:00:47.804" v="1065" actId="20577"/>
        <pc:sldMkLst>
          <pc:docMk/>
          <pc:sldMk cId="2607418139" sldId="2147470318"/>
        </pc:sldMkLst>
        <pc:spChg chg="mod">
          <ac:chgData name="Van Hoecke, Severine" userId="6b1512bc-534d-42e2-8343-4e609392c4f2" providerId="ADAL" clId="{960CA256-AB96-4652-A05F-2BE6C575BE48}" dt="2025-11-12T10:05:36.042" v="721" actId="790"/>
          <ac:spMkLst>
            <pc:docMk/>
            <pc:sldMk cId="2607418139" sldId="2147470318"/>
            <ac:spMk id="2" creationId="{223BBA12-93AC-4321-A79E-EA5C58A7B90C}"/>
          </ac:spMkLst>
        </pc:spChg>
        <pc:spChg chg="mod">
          <ac:chgData name="Van Hoecke, Severine" userId="6b1512bc-534d-42e2-8343-4e609392c4f2" providerId="ADAL" clId="{960CA256-AB96-4652-A05F-2BE6C575BE48}" dt="2025-11-12T10:05:36.042" v="721" actId="790"/>
          <ac:spMkLst>
            <pc:docMk/>
            <pc:sldMk cId="2607418139" sldId="2147470318"/>
            <ac:spMk id="3" creationId="{09FB9A23-9EA4-B8F7-EAE5-91F973DFF4C2}"/>
          </ac:spMkLst>
        </pc:spChg>
        <pc:spChg chg="mod">
          <ac:chgData name="Van Hoecke, Severine" userId="6b1512bc-534d-42e2-8343-4e609392c4f2" providerId="ADAL" clId="{960CA256-AB96-4652-A05F-2BE6C575BE48}" dt="2025-11-12T10:05:36.042" v="721" actId="790"/>
          <ac:spMkLst>
            <pc:docMk/>
            <pc:sldMk cId="2607418139" sldId="2147470318"/>
            <ac:spMk id="4" creationId="{65ECC703-50D6-B32E-92AE-7041FEFCC350}"/>
          </ac:spMkLst>
        </pc:spChg>
        <pc:graphicFrameChg chg="mod modGraphic">
          <ac:chgData name="Van Hoecke, Severine" userId="6b1512bc-534d-42e2-8343-4e609392c4f2" providerId="ADAL" clId="{960CA256-AB96-4652-A05F-2BE6C575BE48}" dt="2025-11-13T17:00:47.804" v="1065" actId="20577"/>
          <ac:graphicFrameMkLst>
            <pc:docMk/>
            <pc:sldMk cId="2607418139" sldId="2147470318"/>
            <ac:graphicFrameMk id="5" creationId="{191D5111-491E-8C9B-321A-35BD358E9A48}"/>
          </ac:graphicFrameMkLst>
        </pc:graphicFrameChg>
        <pc:graphicFrameChg chg="modGraphic">
          <ac:chgData name="Van Hoecke, Severine" userId="6b1512bc-534d-42e2-8343-4e609392c4f2" providerId="ADAL" clId="{960CA256-AB96-4652-A05F-2BE6C575BE48}" dt="2025-11-12T10:05:36.042" v="721" actId="790"/>
          <ac:graphicFrameMkLst>
            <pc:docMk/>
            <pc:sldMk cId="2607418139" sldId="2147470318"/>
            <ac:graphicFrameMk id="7" creationId="{112512C3-0DA4-D505-641B-A3E2559435EB}"/>
          </ac:graphicFrameMkLst>
        </pc:graphicFrameChg>
      </pc:sldChg>
      <pc:sldChg chg="delSp modSp mod">
        <pc:chgData name="Van Hoecke, Severine" userId="6b1512bc-534d-42e2-8343-4e609392c4f2" providerId="ADAL" clId="{960CA256-AB96-4652-A05F-2BE6C575BE48}" dt="2025-11-13T17:01:12.118" v="1067"/>
        <pc:sldMkLst>
          <pc:docMk/>
          <pc:sldMk cId="2585227501" sldId="2147470319"/>
        </pc:sldMkLst>
        <pc:spChg chg="mod">
          <ac:chgData name="Van Hoecke, Severine" userId="6b1512bc-534d-42e2-8343-4e609392c4f2" providerId="ADAL" clId="{960CA256-AB96-4652-A05F-2BE6C575BE48}" dt="2025-11-12T10:05:36.042" v="721" actId="790"/>
          <ac:spMkLst>
            <pc:docMk/>
            <pc:sldMk cId="2585227501" sldId="2147470319"/>
            <ac:spMk id="2" creationId="{223BBA12-93AC-4321-A79E-EA5C58A7B90C}"/>
          </ac:spMkLst>
        </pc:spChg>
        <pc:spChg chg="mod">
          <ac:chgData name="Van Hoecke, Severine" userId="6b1512bc-534d-42e2-8343-4e609392c4f2" providerId="ADAL" clId="{960CA256-AB96-4652-A05F-2BE6C575BE48}" dt="2025-11-12T10:05:36.042" v="721" actId="790"/>
          <ac:spMkLst>
            <pc:docMk/>
            <pc:sldMk cId="2585227501" sldId="2147470319"/>
            <ac:spMk id="4" creationId="{65ECC703-50D6-B32E-92AE-7041FEFCC350}"/>
          </ac:spMkLst>
        </pc:spChg>
        <pc:spChg chg="mod">
          <ac:chgData name="Van Hoecke, Severine" userId="6b1512bc-534d-42e2-8343-4e609392c4f2" providerId="ADAL" clId="{960CA256-AB96-4652-A05F-2BE6C575BE48}" dt="2025-11-12T10:05:36.042" v="721" actId="790"/>
          <ac:spMkLst>
            <pc:docMk/>
            <pc:sldMk cId="2585227501" sldId="2147470319"/>
            <ac:spMk id="5" creationId="{BFEA4772-E5D0-807A-7E75-3FBD3E60ED9B}"/>
          </ac:spMkLst>
        </pc:spChg>
        <pc:graphicFrameChg chg="modGraphic">
          <ac:chgData name="Van Hoecke, Severine" userId="6b1512bc-534d-42e2-8343-4e609392c4f2" providerId="ADAL" clId="{960CA256-AB96-4652-A05F-2BE6C575BE48}" dt="2025-11-12T10:05:36.042" v="721" actId="790"/>
          <ac:graphicFrameMkLst>
            <pc:docMk/>
            <pc:sldMk cId="2585227501" sldId="2147470319"/>
            <ac:graphicFrameMk id="3" creationId="{941A87E4-25EE-BF62-C59D-7FAFFE2B53FE}"/>
          </ac:graphicFrameMkLst>
        </pc:graphicFrameChg>
        <pc:graphicFrameChg chg="mod">
          <ac:chgData name="Van Hoecke, Severine" userId="6b1512bc-534d-42e2-8343-4e609392c4f2" providerId="ADAL" clId="{960CA256-AB96-4652-A05F-2BE6C575BE48}" dt="2025-11-13T17:01:12.118" v="1067"/>
          <ac:graphicFrameMkLst>
            <pc:docMk/>
            <pc:sldMk cId="2585227501" sldId="2147470319"/>
            <ac:graphicFrameMk id="6" creationId="{AC678EA6-A92D-64E0-C829-7BE4A65705B5}"/>
          </ac:graphicFrameMkLst>
        </pc:graphicFrameChg>
      </pc:sldChg>
      <pc:sldChg chg="delSp modSp mod">
        <pc:chgData name="Van Hoecke, Severine" userId="6b1512bc-534d-42e2-8343-4e609392c4f2" providerId="ADAL" clId="{960CA256-AB96-4652-A05F-2BE6C575BE48}" dt="2025-11-13T17:01:06.725" v="1066"/>
        <pc:sldMkLst>
          <pc:docMk/>
          <pc:sldMk cId="1531064150" sldId="2147470320"/>
        </pc:sldMkLst>
        <pc:spChg chg="mod">
          <ac:chgData name="Van Hoecke, Severine" userId="6b1512bc-534d-42e2-8343-4e609392c4f2" providerId="ADAL" clId="{960CA256-AB96-4652-A05F-2BE6C575BE48}" dt="2025-11-12T10:05:36.042" v="721" actId="790"/>
          <ac:spMkLst>
            <pc:docMk/>
            <pc:sldMk cId="1531064150" sldId="2147470320"/>
            <ac:spMk id="2" creationId="{223BBA12-93AC-4321-A79E-EA5C58A7B90C}"/>
          </ac:spMkLst>
        </pc:spChg>
        <pc:spChg chg="mod">
          <ac:chgData name="Van Hoecke, Severine" userId="6b1512bc-534d-42e2-8343-4e609392c4f2" providerId="ADAL" clId="{960CA256-AB96-4652-A05F-2BE6C575BE48}" dt="2025-11-12T10:05:36.042" v="721" actId="790"/>
          <ac:spMkLst>
            <pc:docMk/>
            <pc:sldMk cId="1531064150" sldId="2147470320"/>
            <ac:spMk id="4" creationId="{EB1A2210-1923-54CE-265D-6E5A31F88EBF}"/>
          </ac:spMkLst>
        </pc:spChg>
        <pc:graphicFrameChg chg="modGraphic">
          <ac:chgData name="Van Hoecke, Severine" userId="6b1512bc-534d-42e2-8343-4e609392c4f2" providerId="ADAL" clId="{960CA256-AB96-4652-A05F-2BE6C575BE48}" dt="2025-11-12T10:05:36.042" v="721" actId="790"/>
          <ac:graphicFrameMkLst>
            <pc:docMk/>
            <pc:sldMk cId="1531064150" sldId="2147470320"/>
            <ac:graphicFrameMk id="3" creationId="{941A87E4-25EE-BF62-C59D-7FAFFE2B53FE}"/>
          </ac:graphicFrameMkLst>
        </pc:graphicFrameChg>
        <pc:graphicFrameChg chg="mod">
          <ac:chgData name="Van Hoecke, Severine" userId="6b1512bc-534d-42e2-8343-4e609392c4f2" providerId="ADAL" clId="{960CA256-AB96-4652-A05F-2BE6C575BE48}" dt="2025-11-13T17:01:06.725" v="1066"/>
          <ac:graphicFrameMkLst>
            <pc:docMk/>
            <pc:sldMk cId="1531064150" sldId="2147470320"/>
            <ac:graphicFrameMk id="6" creationId="{311E9744-97F8-3EAD-D92A-8E413904F127}"/>
          </ac:graphicFrameMkLst>
        </pc:graphicFrameChg>
      </pc:sldChg>
      <pc:sldChg chg="delSp modSp mod">
        <pc:chgData name="Van Hoecke, Severine" userId="6b1512bc-534d-42e2-8343-4e609392c4f2" providerId="ADAL" clId="{960CA256-AB96-4652-A05F-2BE6C575BE48}" dt="2025-11-13T17:01:17.459" v="1068"/>
        <pc:sldMkLst>
          <pc:docMk/>
          <pc:sldMk cId="1709247955" sldId="2147470321"/>
        </pc:sldMkLst>
        <pc:spChg chg="mod">
          <ac:chgData name="Van Hoecke, Severine" userId="6b1512bc-534d-42e2-8343-4e609392c4f2" providerId="ADAL" clId="{960CA256-AB96-4652-A05F-2BE6C575BE48}" dt="2025-11-12T10:05:36.042" v="721" actId="790"/>
          <ac:spMkLst>
            <pc:docMk/>
            <pc:sldMk cId="1709247955" sldId="2147470321"/>
            <ac:spMk id="2" creationId="{223BBA12-93AC-4321-A79E-EA5C58A7B90C}"/>
          </ac:spMkLst>
        </pc:spChg>
        <pc:spChg chg="mod">
          <ac:chgData name="Van Hoecke, Severine" userId="6b1512bc-534d-42e2-8343-4e609392c4f2" providerId="ADAL" clId="{960CA256-AB96-4652-A05F-2BE6C575BE48}" dt="2025-11-12T10:05:36.042" v="721" actId="790"/>
          <ac:spMkLst>
            <pc:docMk/>
            <pc:sldMk cId="1709247955" sldId="2147470321"/>
            <ac:spMk id="4" creationId="{A2D6E997-C2E9-9BCF-C3EF-B0E0B1F223F7}"/>
          </ac:spMkLst>
        </pc:spChg>
        <pc:graphicFrameChg chg="modGraphic">
          <ac:chgData name="Van Hoecke, Severine" userId="6b1512bc-534d-42e2-8343-4e609392c4f2" providerId="ADAL" clId="{960CA256-AB96-4652-A05F-2BE6C575BE48}" dt="2025-11-12T10:05:36.042" v="721" actId="790"/>
          <ac:graphicFrameMkLst>
            <pc:docMk/>
            <pc:sldMk cId="1709247955" sldId="2147470321"/>
            <ac:graphicFrameMk id="3" creationId="{941A87E4-25EE-BF62-C59D-7FAFFE2B53FE}"/>
          </ac:graphicFrameMkLst>
        </pc:graphicFrameChg>
        <pc:graphicFrameChg chg="mod">
          <ac:chgData name="Van Hoecke, Severine" userId="6b1512bc-534d-42e2-8343-4e609392c4f2" providerId="ADAL" clId="{960CA256-AB96-4652-A05F-2BE6C575BE48}" dt="2025-11-13T17:01:17.459" v="1068"/>
          <ac:graphicFrameMkLst>
            <pc:docMk/>
            <pc:sldMk cId="1709247955" sldId="2147470321"/>
            <ac:graphicFrameMk id="5" creationId="{D09F5B45-1B84-E8E0-E142-169F2F310918}"/>
          </ac:graphicFrameMkLst>
        </pc:graphicFrameChg>
      </pc:sldChg>
      <pc:sldChg chg="delSp modSp mod">
        <pc:chgData name="Van Hoecke, Severine" userId="6b1512bc-534d-42e2-8343-4e609392c4f2" providerId="ADAL" clId="{960CA256-AB96-4652-A05F-2BE6C575BE48}" dt="2025-11-13T17:01:20.683" v="1069"/>
        <pc:sldMkLst>
          <pc:docMk/>
          <pc:sldMk cId="3547318443" sldId="2147470322"/>
        </pc:sldMkLst>
        <pc:spChg chg="mod">
          <ac:chgData name="Van Hoecke, Severine" userId="6b1512bc-534d-42e2-8343-4e609392c4f2" providerId="ADAL" clId="{960CA256-AB96-4652-A05F-2BE6C575BE48}" dt="2025-11-12T10:05:36.042" v="721" actId="790"/>
          <ac:spMkLst>
            <pc:docMk/>
            <pc:sldMk cId="3547318443" sldId="2147470322"/>
            <ac:spMk id="2" creationId="{223BBA12-93AC-4321-A79E-EA5C58A7B90C}"/>
          </ac:spMkLst>
        </pc:spChg>
        <pc:spChg chg="mod">
          <ac:chgData name="Van Hoecke, Severine" userId="6b1512bc-534d-42e2-8343-4e609392c4f2" providerId="ADAL" clId="{960CA256-AB96-4652-A05F-2BE6C575BE48}" dt="2025-11-12T10:05:36.042" v="721" actId="790"/>
          <ac:spMkLst>
            <pc:docMk/>
            <pc:sldMk cId="3547318443" sldId="2147470322"/>
            <ac:spMk id="4" creationId="{F2369A04-72C7-3D5F-6FB4-8D21525E0D78}"/>
          </ac:spMkLst>
        </pc:spChg>
        <pc:graphicFrameChg chg="modGraphic">
          <ac:chgData name="Van Hoecke, Severine" userId="6b1512bc-534d-42e2-8343-4e609392c4f2" providerId="ADAL" clId="{960CA256-AB96-4652-A05F-2BE6C575BE48}" dt="2025-11-12T10:05:36.042" v="721" actId="790"/>
          <ac:graphicFrameMkLst>
            <pc:docMk/>
            <pc:sldMk cId="3547318443" sldId="2147470322"/>
            <ac:graphicFrameMk id="3" creationId="{941A87E4-25EE-BF62-C59D-7FAFFE2B53FE}"/>
          </ac:graphicFrameMkLst>
        </pc:graphicFrameChg>
        <pc:graphicFrameChg chg="mod">
          <ac:chgData name="Van Hoecke, Severine" userId="6b1512bc-534d-42e2-8343-4e609392c4f2" providerId="ADAL" clId="{960CA256-AB96-4652-A05F-2BE6C575BE48}" dt="2025-11-13T17:01:20.683" v="1069"/>
          <ac:graphicFrameMkLst>
            <pc:docMk/>
            <pc:sldMk cId="3547318443" sldId="2147470322"/>
            <ac:graphicFrameMk id="6" creationId="{3C45FF9E-D758-AB86-7CFF-0077BC349E53}"/>
          </ac:graphicFrameMkLst>
        </pc:graphicFrameChg>
      </pc:sldChg>
      <pc:sldChg chg="delSp modSp mod">
        <pc:chgData name="Van Hoecke, Severine" userId="6b1512bc-534d-42e2-8343-4e609392c4f2" providerId="ADAL" clId="{960CA256-AB96-4652-A05F-2BE6C575BE48}" dt="2025-11-13T17:01:23.582" v="1070"/>
        <pc:sldMkLst>
          <pc:docMk/>
          <pc:sldMk cId="3161149088" sldId="2147470323"/>
        </pc:sldMkLst>
        <pc:spChg chg="mod">
          <ac:chgData name="Van Hoecke, Severine" userId="6b1512bc-534d-42e2-8343-4e609392c4f2" providerId="ADAL" clId="{960CA256-AB96-4652-A05F-2BE6C575BE48}" dt="2025-11-12T10:05:36.042" v="721" actId="790"/>
          <ac:spMkLst>
            <pc:docMk/>
            <pc:sldMk cId="3161149088" sldId="2147470323"/>
            <ac:spMk id="2" creationId="{223BBA12-93AC-4321-A79E-EA5C58A7B90C}"/>
          </ac:spMkLst>
        </pc:spChg>
        <pc:spChg chg="mod">
          <ac:chgData name="Van Hoecke, Severine" userId="6b1512bc-534d-42e2-8343-4e609392c4f2" providerId="ADAL" clId="{960CA256-AB96-4652-A05F-2BE6C575BE48}" dt="2025-11-12T10:05:36.042" v="721" actId="790"/>
          <ac:spMkLst>
            <pc:docMk/>
            <pc:sldMk cId="3161149088" sldId="2147470323"/>
            <ac:spMk id="4" creationId="{18EA27E5-48B7-0234-ACD4-892DF24341F9}"/>
          </ac:spMkLst>
        </pc:spChg>
        <pc:graphicFrameChg chg="modGraphic">
          <ac:chgData name="Van Hoecke, Severine" userId="6b1512bc-534d-42e2-8343-4e609392c4f2" providerId="ADAL" clId="{960CA256-AB96-4652-A05F-2BE6C575BE48}" dt="2025-11-12T10:05:36.042" v="721" actId="790"/>
          <ac:graphicFrameMkLst>
            <pc:docMk/>
            <pc:sldMk cId="3161149088" sldId="2147470323"/>
            <ac:graphicFrameMk id="3" creationId="{941A87E4-25EE-BF62-C59D-7FAFFE2B53FE}"/>
          </ac:graphicFrameMkLst>
        </pc:graphicFrameChg>
        <pc:graphicFrameChg chg="mod">
          <ac:chgData name="Van Hoecke, Severine" userId="6b1512bc-534d-42e2-8343-4e609392c4f2" providerId="ADAL" clId="{960CA256-AB96-4652-A05F-2BE6C575BE48}" dt="2025-11-13T17:01:23.582" v="1070"/>
          <ac:graphicFrameMkLst>
            <pc:docMk/>
            <pc:sldMk cId="3161149088" sldId="2147470323"/>
            <ac:graphicFrameMk id="5" creationId="{BC6EE8C9-74A9-0D64-FA71-76984E6C64B5}"/>
          </ac:graphicFrameMkLst>
        </pc:graphicFrameChg>
      </pc:sldChg>
      <pc:sldChg chg="delSp modSp mod">
        <pc:chgData name="Van Hoecke, Severine" userId="6b1512bc-534d-42e2-8343-4e609392c4f2" providerId="ADAL" clId="{960CA256-AB96-4652-A05F-2BE6C575BE48}" dt="2025-11-13T17:01:33.010" v="1078" actId="1036"/>
        <pc:sldMkLst>
          <pc:docMk/>
          <pc:sldMk cId="2116450511" sldId="2147470324"/>
        </pc:sldMkLst>
        <pc:spChg chg="mod">
          <ac:chgData name="Van Hoecke, Severine" userId="6b1512bc-534d-42e2-8343-4e609392c4f2" providerId="ADAL" clId="{960CA256-AB96-4652-A05F-2BE6C575BE48}" dt="2025-11-12T10:05:36.042" v="721" actId="790"/>
          <ac:spMkLst>
            <pc:docMk/>
            <pc:sldMk cId="2116450511" sldId="2147470324"/>
            <ac:spMk id="2" creationId="{223BBA12-93AC-4321-A79E-EA5C58A7B90C}"/>
          </ac:spMkLst>
        </pc:spChg>
        <pc:spChg chg="mod">
          <ac:chgData name="Van Hoecke, Severine" userId="6b1512bc-534d-42e2-8343-4e609392c4f2" providerId="ADAL" clId="{960CA256-AB96-4652-A05F-2BE6C575BE48}" dt="2025-11-12T10:05:36.042" v="721" actId="790"/>
          <ac:spMkLst>
            <pc:docMk/>
            <pc:sldMk cId="2116450511" sldId="2147470324"/>
            <ac:spMk id="4" creationId="{04B4D73B-530B-2D65-7F9A-C25620D316F4}"/>
          </ac:spMkLst>
        </pc:spChg>
        <pc:spChg chg="mod">
          <ac:chgData name="Van Hoecke, Severine" userId="6b1512bc-534d-42e2-8343-4e609392c4f2" providerId="ADAL" clId="{960CA256-AB96-4652-A05F-2BE6C575BE48}" dt="2025-11-13T17:01:33.010" v="1078" actId="1036"/>
          <ac:spMkLst>
            <pc:docMk/>
            <pc:sldMk cId="2116450511" sldId="2147470324"/>
            <ac:spMk id="6" creationId="{23F5C48D-3413-137C-C814-E4C7F445CF8B}"/>
          </ac:spMkLst>
        </pc:spChg>
        <pc:spChg chg="mod">
          <ac:chgData name="Van Hoecke, Severine" userId="6b1512bc-534d-42e2-8343-4e609392c4f2" providerId="ADAL" clId="{960CA256-AB96-4652-A05F-2BE6C575BE48}" dt="2025-11-12T10:05:36.042" v="721" actId="790"/>
          <ac:spMkLst>
            <pc:docMk/>
            <pc:sldMk cId="2116450511" sldId="2147470324"/>
            <ac:spMk id="7" creationId="{C852F7E8-B75A-F1E3-3B63-2744CA86D599}"/>
          </ac:spMkLst>
        </pc:spChg>
        <pc:graphicFrameChg chg="modGraphic">
          <ac:chgData name="Van Hoecke, Severine" userId="6b1512bc-534d-42e2-8343-4e609392c4f2" providerId="ADAL" clId="{960CA256-AB96-4652-A05F-2BE6C575BE48}" dt="2025-11-12T10:05:36.042" v="721" actId="790"/>
          <ac:graphicFrameMkLst>
            <pc:docMk/>
            <pc:sldMk cId="2116450511" sldId="2147470324"/>
            <ac:graphicFrameMk id="3" creationId="{941A87E4-25EE-BF62-C59D-7FAFFE2B53FE}"/>
          </ac:graphicFrameMkLst>
        </pc:graphicFrameChg>
        <pc:graphicFrameChg chg="mod">
          <ac:chgData name="Van Hoecke, Severine" userId="6b1512bc-534d-42e2-8343-4e609392c4f2" providerId="ADAL" clId="{960CA256-AB96-4652-A05F-2BE6C575BE48}" dt="2025-11-13T17:01:26.065" v="1071"/>
          <ac:graphicFrameMkLst>
            <pc:docMk/>
            <pc:sldMk cId="2116450511" sldId="2147470324"/>
            <ac:graphicFrameMk id="5" creationId="{699B10B3-F101-9647-3858-CB6F73D18416}"/>
          </ac:graphicFrameMkLst>
        </pc:graphicFrameChg>
        <pc:graphicFrameChg chg="modGraphic">
          <ac:chgData name="Van Hoecke, Severine" userId="6b1512bc-534d-42e2-8343-4e609392c4f2" providerId="ADAL" clId="{960CA256-AB96-4652-A05F-2BE6C575BE48}" dt="2025-11-12T10:05:36.042" v="721" actId="790"/>
          <ac:graphicFrameMkLst>
            <pc:docMk/>
            <pc:sldMk cId="2116450511" sldId="2147470324"/>
            <ac:graphicFrameMk id="8" creationId="{D23F3C8D-00E0-6E68-25C8-977ACE69E9F2}"/>
          </ac:graphicFrameMkLst>
        </pc:graphicFrameChg>
        <pc:graphicFrameChg chg="mod">
          <ac:chgData name="Van Hoecke, Severine" userId="6b1512bc-534d-42e2-8343-4e609392c4f2" providerId="ADAL" clId="{960CA256-AB96-4652-A05F-2BE6C575BE48}" dt="2025-11-13T17:01:33.010" v="1078" actId="1036"/>
          <ac:graphicFrameMkLst>
            <pc:docMk/>
            <pc:sldMk cId="2116450511" sldId="2147470324"/>
            <ac:graphicFrameMk id="9" creationId="{6A1630A9-CE2D-D732-39F4-85973315027F}"/>
          </ac:graphicFrameMkLst>
        </pc:graphicFrameChg>
      </pc:sldChg>
      <pc:sldChg chg="modSp mod">
        <pc:chgData name="Van Hoecke, Severine" userId="6b1512bc-534d-42e2-8343-4e609392c4f2" providerId="ADAL" clId="{960CA256-AB96-4652-A05F-2BE6C575BE48}" dt="2025-11-12T13:07:11.261" v="838" actId="20577"/>
        <pc:sldMkLst>
          <pc:docMk/>
          <pc:sldMk cId="3425617361" sldId="2147470326"/>
        </pc:sldMkLst>
        <pc:spChg chg="mod">
          <ac:chgData name="Van Hoecke, Severine" userId="6b1512bc-534d-42e2-8343-4e609392c4f2" providerId="ADAL" clId="{960CA256-AB96-4652-A05F-2BE6C575BE48}" dt="2025-11-12T10:05:36.042" v="721" actId="790"/>
          <ac:spMkLst>
            <pc:docMk/>
            <pc:sldMk cId="3425617361" sldId="2147470326"/>
            <ac:spMk id="3" creationId="{638777F8-498D-5813-88C6-22408DF9555C}"/>
          </ac:spMkLst>
        </pc:spChg>
        <pc:spChg chg="mod">
          <ac:chgData name="Van Hoecke, Severine" userId="6b1512bc-534d-42e2-8343-4e609392c4f2" providerId="ADAL" clId="{960CA256-AB96-4652-A05F-2BE6C575BE48}" dt="2025-11-12T13:07:11.261" v="838" actId="20577"/>
          <ac:spMkLst>
            <pc:docMk/>
            <pc:sldMk cId="3425617361" sldId="2147470326"/>
            <ac:spMk id="6" creationId="{EA787427-251A-970D-4EA6-261D220F91AA}"/>
          </ac:spMkLst>
        </pc:spChg>
        <pc:spChg chg="mod">
          <ac:chgData name="Van Hoecke, Severine" userId="6b1512bc-534d-42e2-8343-4e609392c4f2" providerId="ADAL" clId="{960CA256-AB96-4652-A05F-2BE6C575BE48}" dt="2025-11-12T10:05:36.042" v="721" actId="790"/>
          <ac:spMkLst>
            <pc:docMk/>
            <pc:sldMk cId="3425617361" sldId="2147470326"/>
            <ac:spMk id="7" creationId="{15E6077E-E8B3-5018-2846-6F1FB6CA64F5}"/>
          </ac:spMkLst>
        </pc:spChg>
        <pc:spChg chg="mod">
          <ac:chgData name="Van Hoecke, Severine" userId="6b1512bc-534d-42e2-8343-4e609392c4f2" providerId="ADAL" clId="{960CA256-AB96-4652-A05F-2BE6C575BE48}" dt="2025-11-07T15:38:25.238" v="565" actId="20577"/>
          <ac:spMkLst>
            <pc:docMk/>
            <pc:sldMk cId="3425617361" sldId="2147470326"/>
            <ac:spMk id="8" creationId="{ADBF2697-CD68-6E0B-54B7-4E77E2DE63F2}"/>
          </ac:spMkLst>
        </pc:spChg>
        <pc:spChg chg="mod">
          <ac:chgData name="Van Hoecke, Severine" userId="6b1512bc-534d-42e2-8343-4e609392c4f2" providerId="ADAL" clId="{960CA256-AB96-4652-A05F-2BE6C575BE48}" dt="2025-11-12T10:05:36.042" v="721" actId="790"/>
          <ac:spMkLst>
            <pc:docMk/>
            <pc:sldMk cId="3425617361" sldId="2147470326"/>
            <ac:spMk id="9" creationId="{CFEF7C9F-30F7-62F4-5BD8-16C88A9E9003}"/>
          </ac:spMkLst>
        </pc:spChg>
        <pc:spChg chg="mod">
          <ac:chgData name="Van Hoecke, Severine" userId="6b1512bc-534d-42e2-8343-4e609392c4f2" providerId="ADAL" clId="{960CA256-AB96-4652-A05F-2BE6C575BE48}" dt="2025-11-12T10:05:36.042" v="721" actId="790"/>
          <ac:spMkLst>
            <pc:docMk/>
            <pc:sldMk cId="3425617361" sldId="2147470326"/>
            <ac:spMk id="12" creationId="{74163F94-191A-C199-3DA4-AF6022598304}"/>
          </ac:spMkLst>
        </pc:spChg>
        <pc:spChg chg="mod">
          <ac:chgData name="Van Hoecke, Severine" userId="6b1512bc-534d-42e2-8343-4e609392c4f2" providerId="ADAL" clId="{960CA256-AB96-4652-A05F-2BE6C575BE48}" dt="2025-11-12T10:05:36.042" v="721" actId="790"/>
          <ac:spMkLst>
            <pc:docMk/>
            <pc:sldMk cId="3425617361" sldId="2147470326"/>
            <ac:spMk id="14" creationId="{72FA814B-BA19-13C6-1820-9A57EE8DEB93}"/>
          </ac:spMkLst>
        </pc:spChg>
        <pc:spChg chg="mod">
          <ac:chgData name="Van Hoecke, Severine" userId="6b1512bc-534d-42e2-8343-4e609392c4f2" providerId="ADAL" clId="{960CA256-AB96-4652-A05F-2BE6C575BE48}" dt="2025-11-12T10:05:36.042" v="721" actId="790"/>
          <ac:spMkLst>
            <pc:docMk/>
            <pc:sldMk cId="3425617361" sldId="2147470326"/>
            <ac:spMk id="20" creationId="{4E1BEB77-7C6C-6C8B-1FAE-1EB54970B759}"/>
          </ac:spMkLst>
        </pc:spChg>
        <pc:spChg chg="mod">
          <ac:chgData name="Van Hoecke, Severine" userId="6b1512bc-534d-42e2-8343-4e609392c4f2" providerId="ADAL" clId="{960CA256-AB96-4652-A05F-2BE6C575BE48}" dt="2025-11-12T10:05:36.042" v="721" actId="790"/>
          <ac:spMkLst>
            <pc:docMk/>
            <pc:sldMk cId="3425617361" sldId="2147470326"/>
            <ac:spMk id="21" creationId="{179BC745-4A5C-BEB4-A957-753DCC3394C8}"/>
          </ac:spMkLst>
        </pc:spChg>
        <pc:spChg chg="mod">
          <ac:chgData name="Van Hoecke, Severine" userId="6b1512bc-534d-42e2-8343-4e609392c4f2" providerId="ADAL" clId="{960CA256-AB96-4652-A05F-2BE6C575BE48}" dt="2025-11-12T10:05:36.042" v="721" actId="790"/>
          <ac:spMkLst>
            <pc:docMk/>
            <pc:sldMk cId="3425617361" sldId="2147470326"/>
            <ac:spMk id="26" creationId="{592206D5-8B55-101D-FE9A-DF7FB1FC67FB}"/>
          </ac:spMkLst>
        </pc:spChg>
        <pc:spChg chg="mod">
          <ac:chgData name="Van Hoecke, Severine" userId="6b1512bc-534d-42e2-8343-4e609392c4f2" providerId="ADAL" clId="{960CA256-AB96-4652-A05F-2BE6C575BE48}" dt="2025-11-12T10:05:36.042" v="721" actId="790"/>
          <ac:spMkLst>
            <pc:docMk/>
            <pc:sldMk cId="3425617361" sldId="2147470326"/>
            <ac:spMk id="27" creationId="{0A05E148-4FF5-1B3E-AACF-91A9D604E9EF}"/>
          </ac:spMkLst>
        </pc:spChg>
        <pc:spChg chg="mod">
          <ac:chgData name="Van Hoecke, Severine" userId="6b1512bc-534d-42e2-8343-4e609392c4f2" providerId="ADAL" clId="{960CA256-AB96-4652-A05F-2BE6C575BE48}" dt="2025-11-12T10:05:36.042" v="721" actId="790"/>
          <ac:spMkLst>
            <pc:docMk/>
            <pc:sldMk cId="3425617361" sldId="2147470326"/>
            <ac:spMk id="32" creationId="{9D338AB1-10E8-AD7E-3797-881698D16AC6}"/>
          </ac:spMkLst>
        </pc:spChg>
      </pc:sldChg>
      <pc:sldChg chg="modSp mod">
        <pc:chgData name="Van Hoecke, Severine" userId="6b1512bc-534d-42e2-8343-4e609392c4f2" providerId="ADAL" clId="{960CA256-AB96-4652-A05F-2BE6C575BE48}" dt="2025-11-12T10:05:36.042" v="721" actId="790"/>
        <pc:sldMkLst>
          <pc:docMk/>
          <pc:sldMk cId="2573597344" sldId="2147470329"/>
        </pc:sldMkLst>
        <pc:spChg chg="mod">
          <ac:chgData name="Van Hoecke, Severine" userId="6b1512bc-534d-42e2-8343-4e609392c4f2" providerId="ADAL" clId="{960CA256-AB96-4652-A05F-2BE6C575BE48}" dt="2025-11-12T10:05:36.042" v="721" actId="790"/>
          <ac:spMkLst>
            <pc:docMk/>
            <pc:sldMk cId="2573597344" sldId="2147470329"/>
            <ac:spMk id="3" creationId="{6E864514-59A7-4300-4BA6-A37CA609DBA9}"/>
          </ac:spMkLst>
        </pc:spChg>
        <pc:spChg chg="mod">
          <ac:chgData name="Van Hoecke, Severine" userId="6b1512bc-534d-42e2-8343-4e609392c4f2" providerId="ADAL" clId="{960CA256-AB96-4652-A05F-2BE6C575BE48}" dt="2025-11-12T10:05:36.042" v="721" actId="790"/>
          <ac:spMkLst>
            <pc:docMk/>
            <pc:sldMk cId="2573597344" sldId="2147470329"/>
            <ac:spMk id="8" creationId="{4A1A22F6-9213-B66F-EF4D-C7E0FD23245F}"/>
          </ac:spMkLst>
        </pc:spChg>
        <pc:spChg chg="mod">
          <ac:chgData name="Van Hoecke, Severine" userId="6b1512bc-534d-42e2-8343-4e609392c4f2" providerId="ADAL" clId="{960CA256-AB96-4652-A05F-2BE6C575BE48}" dt="2025-11-12T10:05:36.042" v="721" actId="790"/>
          <ac:spMkLst>
            <pc:docMk/>
            <pc:sldMk cId="2573597344" sldId="2147470329"/>
            <ac:spMk id="20" creationId="{A3C13EFF-B6EC-A117-6618-94B1D2D60816}"/>
          </ac:spMkLst>
        </pc:spChg>
        <pc:spChg chg="mod">
          <ac:chgData name="Van Hoecke, Severine" userId="6b1512bc-534d-42e2-8343-4e609392c4f2" providerId="ADAL" clId="{960CA256-AB96-4652-A05F-2BE6C575BE48}" dt="2025-11-12T10:05:36.042" v="721" actId="790"/>
          <ac:spMkLst>
            <pc:docMk/>
            <pc:sldMk cId="2573597344" sldId="2147470329"/>
            <ac:spMk id="21" creationId="{BF9A2607-CDB1-99A5-4546-8B980EC51CA8}"/>
          </ac:spMkLst>
        </pc:spChg>
      </pc:sldChg>
      <pc:sldChg chg="modSp mod">
        <pc:chgData name="Van Hoecke, Severine" userId="6b1512bc-534d-42e2-8343-4e609392c4f2" providerId="ADAL" clId="{960CA256-AB96-4652-A05F-2BE6C575BE48}" dt="2025-11-12T10:05:36.042" v="721" actId="790"/>
        <pc:sldMkLst>
          <pc:docMk/>
          <pc:sldMk cId="4005095709" sldId="2147470330"/>
        </pc:sldMkLst>
        <pc:spChg chg="mod">
          <ac:chgData name="Van Hoecke, Severine" userId="6b1512bc-534d-42e2-8343-4e609392c4f2" providerId="ADAL" clId="{960CA256-AB96-4652-A05F-2BE6C575BE48}" dt="2025-11-12T10:05:36.042" v="721" actId="790"/>
          <ac:spMkLst>
            <pc:docMk/>
            <pc:sldMk cId="4005095709" sldId="2147470330"/>
            <ac:spMk id="3" creationId="{6E864514-59A7-4300-4BA6-A37CA609DBA9}"/>
          </ac:spMkLst>
        </pc:spChg>
        <pc:spChg chg="mod">
          <ac:chgData name="Van Hoecke, Severine" userId="6b1512bc-534d-42e2-8343-4e609392c4f2" providerId="ADAL" clId="{960CA256-AB96-4652-A05F-2BE6C575BE48}" dt="2025-11-12T10:05:36.042" v="721" actId="790"/>
          <ac:spMkLst>
            <pc:docMk/>
            <pc:sldMk cId="4005095709" sldId="2147470330"/>
            <ac:spMk id="8" creationId="{4A1A22F6-9213-B66F-EF4D-C7E0FD23245F}"/>
          </ac:spMkLst>
        </pc:spChg>
        <pc:spChg chg="mod">
          <ac:chgData name="Van Hoecke, Severine" userId="6b1512bc-534d-42e2-8343-4e609392c4f2" providerId="ADAL" clId="{960CA256-AB96-4652-A05F-2BE6C575BE48}" dt="2025-11-12T10:05:36.042" v="721" actId="790"/>
          <ac:spMkLst>
            <pc:docMk/>
            <pc:sldMk cId="4005095709" sldId="2147470330"/>
            <ac:spMk id="21" creationId="{BF9A2607-CDB1-99A5-4546-8B980EC51CA8}"/>
          </ac:spMkLst>
        </pc:spChg>
      </pc:sldChg>
      <pc:sldChg chg="modSp mod">
        <pc:chgData name="Van Hoecke, Severine" userId="6b1512bc-534d-42e2-8343-4e609392c4f2" providerId="ADAL" clId="{960CA256-AB96-4652-A05F-2BE6C575BE48}" dt="2025-11-12T10:05:36.042" v="721" actId="790"/>
        <pc:sldMkLst>
          <pc:docMk/>
          <pc:sldMk cId="1029886337" sldId="2147470331"/>
        </pc:sldMkLst>
        <pc:spChg chg="mod">
          <ac:chgData name="Van Hoecke, Severine" userId="6b1512bc-534d-42e2-8343-4e609392c4f2" providerId="ADAL" clId="{960CA256-AB96-4652-A05F-2BE6C575BE48}" dt="2025-11-12T10:05:36.042" v="721" actId="790"/>
          <ac:spMkLst>
            <pc:docMk/>
            <pc:sldMk cId="1029886337" sldId="2147470331"/>
            <ac:spMk id="3" creationId="{6E864514-59A7-4300-4BA6-A37CA609DBA9}"/>
          </ac:spMkLst>
        </pc:spChg>
        <pc:spChg chg="mod">
          <ac:chgData name="Van Hoecke, Severine" userId="6b1512bc-534d-42e2-8343-4e609392c4f2" providerId="ADAL" clId="{960CA256-AB96-4652-A05F-2BE6C575BE48}" dt="2025-11-12T10:05:36.042" v="721" actId="790"/>
          <ac:spMkLst>
            <pc:docMk/>
            <pc:sldMk cId="1029886337" sldId="2147470331"/>
            <ac:spMk id="8" creationId="{4A1A22F6-9213-B66F-EF4D-C7E0FD23245F}"/>
          </ac:spMkLst>
        </pc:spChg>
        <pc:spChg chg="mod">
          <ac:chgData name="Van Hoecke, Severine" userId="6b1512bc-534d-42e2-8343-4e609392c4f2" providerId="ADAL" clId="{960CA256-AB96-4652-A05F-2BE6C575BE48}" dt="2025-11-12T10:05:36.042" v="721" actId="790"/>
          <ac:spMkLst>
            <pc:docMk/>
            <pc:sldMk cId="1029886337" sldId="2147470331"/>
            <ac:spMk id="21" creationId="{BF9A2607-CDB1-99A5-4546-8B980EC51CA8}"/>
          </ac:spMkLst>
        </pc:spChg>
      </pc:sldChg>
      <pc:sldChg chg="modSp mod">
        <pc:chgData name="Van Hoecke, Severine" userId="6b1512bc-534d-42e2-8343-4e609392c4f2" providerId="ADAL" clId="{960CA256-AB96-4652-A05F-2BE6C575BE48}" dt="2025-11-12T10:05:36.042" v="721" actId="790"/>
        <pc:sldMkLst>
          <pc:docMk/>
          <pc:sldMk cId="3858193289" sldId="2147470332"/>
        </pc:sldMkLst>
        <pc:spChg chg="mod">
          <ac:chgData name="Van Hoecke, Severine" userId="6b1512bc-534d-42e2-8343-4e609392c4f2" providerId="ADAL" clId="{960CA256-AB96-4652-A05F-2BE6C575BE48}" dt="2025-11-12T10:05:36.042" v="721" actId="790"/>
          <ac:spMkLst>
            <pc:docMk/>
            <pc:sldMk cId="3858193289" sldId="2147470332"/>
            <ac:spMk id="3" creationId="{6E864514-59A7-4300-4BA6-A37CA609DBA9}"/>
          </ac:spMkLst>
        </pc:spChg>
        <pc:spChg chg="mod">
          <ac:chgData name="Van Hoecke, Severine" userId="6b1512bc-534d-42e2-8343-4e609392c4f2" providerId="ADAL" clId="{960CA256-AB96-4652-A05F-2BE6C575BE48}" dt="2025-11-12T10:05:36.042" v="721" actId="790"/>
          <ac:spMkLst>
            <pc:docMk/>
            <pc:sldMk cId="3858193289" sldId="2147470332"/>
            <ac:spMk id="8" creationId="{4A1A22F6-9213-B66F-EF4D-C7E0FD23245F}"/>
          </ac:spMkLst>
        </pc:spChg>
        <pc:spChg chg="mod">
          <ac:chgData name="Van Hoecke, Severine" userId="6b1512bc-534d-42e2-8343-4e609392c4f2" providerId="ADAL" clId="{960CA256-AB96-4652-A05F-2BE6C575BE48}" dt="2025-11-12T10:05:36.042" v="721" actId="790"/>
          <ac:spMkLst>
            <pc:docMk/>
            <pc:sldMk cId="3858193289" sldId="2147470332"/>
            <ac:spMk id="21" creationId="{BF9A2607-CDB1-99A5-4546-8B980EC51CA8}"/>
          </ac:spMkLst>
        </pc:spChg>
      </pc:sldChg>
      <pc:sldChg chg="modSp mod">
        <pc:chgData name="Van Hoecke, Severine" userId="6b1512bc-534d-42e2-8343-4e609392c4f2" providerId="ADAL" clId="{960CA256-AB96-4652-A05F-2BE6C575BE48}" dt="2025-11-12T10:05:36.042" v="721" actId="790"/>
        <pc:sldMkLst>
          <pc:docMk/>
          <pc:sldMk cId="2966296132" sldId="2147470333"/>
        </pc:sldMkLst>
        <pc:spChg chg="mod">
          <ac:chgData name="Van Hoecke, Severine" userId="6b1512bc-534d-42e2-8343-4e609392c4f2" providerId="ADAL" clId="{960CA256-AB96-4652-A05F-2BE6C575BE48}" dt="2025-11-12T10:05:36.042" v="721" actId="790"/>
          <ac:spMkLst>
            <pc:docMk/>
            <pc:sldMk cId="2966296132" sldId="2147470333"/>
            <ac:spMk id="3" creationId="{6E864514-59A7-4300-4BA6-A37CA609DBA9}"/>
          </ac:spMkLst>
        </pc:spChg>
        <pc:spChg chg="mod">
          <ac:chgData name="Van Hoecke, Severine" userId="6b1512bc-534d-42e2-8343-4e609392c4f2" providerId="ADAL" clId="{960CA256-AB96-4652-A05F-2BE6C575BE48}" dt="2025-11-12T10:05:36.042" v="721" actId="790"/>
          <ac:spMkLst>
            <pc:docMk/>
            <pc:sldMk cId="2966296132" sldId="2147470333"/>
            <ac:spMk id="8" creationId="{4A1A22F6-9213-B66F-EF4D-C7E0FD23245F}"/>
          </ac:spMkLst>
        </pc:spChg>
        <pc:spChg chg="mod">
          <ac:chgData name="Van Hoecke, Severine" userId="6b1512bc-534d-42e2-8343-4e609392c4f2" providerId="ADAL" clId="{960CA256-AB96-4652-A05F-2BE6C575BE48}" dt="2025-11-12T10:05:36.042" v="721" actId="790"/>
          <ac:spMkLst>
            <pc:docMk/>
            <pc:sldMk cId="2966296132" sldId="2147470333"/>
            <ac:spMk id="21" creationId="{BF9A2607-CDB1-99A5-4546-8B980EC51CA8}"/>
          </ac:spMkLst>
        </pc:spChg>
      </pc:sldChg>
      <pc:sldChg chg="modSp mod">
        <pc:chgData name="Van Hoecke, Severine" userId="6b1512bc-534d-42e2-8343-4e609392c4f2" providerId="ADAL" clId="{960CA256-AB96-4652-A05F-2BE6C575BE48}" dt="2025-11-12T10:05:36.042" v="721" actId="790"/>
        <pc:sldMkLst>
          <pc:docMk/>
          <pc:sldMk cId="1790770163" sldId="2147470334"/>
        </pc:sldMkLst>
        <pc:spChg chg="mod">
          <ac:chgData name="Van Hoecke, Severine" userId="6b1512bc-534d-42e2-8343-4e609392c4f2" providerId="ADAL" clId="{960CA256-AB96-4652-A05F-2BE6C575BE48}" dt="2025-11-12T10:05:36.042" v="721" actId="790"/>
          <ac:spMkLst>
            <pc:docMk/>
            <pc:sldMk cId="1790770163" sldId="2147470334"/>
            <ac:spMk id="3" creationId="{6E864514-59A7-4300-4BA6-A37CA609DBA9}"/>
          </ac:spMkLst>
        </pc:spChg>
        <pc:spChg chg="mod">
          <ac:chgData name="Van Hoecke, Severine" userId="6b1512bc-534d-42e2-8343-4e609392c4f2" providerId="ADAL" clId="{960CA256-AB96-4652-A05F-2BE6C575BE48}" dt="2025-11-12T10:05:36.042" v="721" actId="790"/>
          <ac:spMkLst>
            <pc:docMk/>
            <pc:sldMk cId="1790770163" sldId="2147470334"/>
            <ac:spMk id="8" creationId="{4A1A22F6-9213-B66F-EF4D-C7E0FD23245F}"/>
          </ac:spMkLst>
        </pc:spChg>
        <pc:spChg chg="mod">
          <ac:chgData name="Van Hoecke, Severine" userId="6b1512bc-534d-42e2-8343-4e609392c4f2" providerId="ADAL" clId="{960CA256-AB96-4652-A05F-2BE6C575BE48}" dt="2025-11-12T10:05:36.042" v="721" actId="790"/>
          <ac:spMkLst>
            <pc:docMk/>
            <pc:sldMk cId="1790770163" sldId="2147470334"/>
            <ac:spMk id="20" creationId="{43F7AF6B-ECEA-EA12-4ECF-D4ABE8D1F4B5}"/>
          </ac:spMkLst>
        </pc:spChg>
        <pc:spChg chg="mod">
          <ac:chgData name="Van Hoecke, Severine" userId="6b1512bc-534d-42e2-8343-4e609392c4f2" providerId="ADAL" clId="{960CA256-AB96-4652-A05F-2BE6C575BE48}" dt="2025-11-12T10:05:36.042" v="721" actId="790"/>
          <ac:spMkLst>
            <pc:docMk/>
            <pc:sldMk cId="1790770163" sldId="2147470334"/>
            <ac:spMk id="21" creationId="{BF9A2607-CDB1-99A5-4546-8B980EC51CA8}"/>
          </ac:spMkLst>
        </pc:spChg>
      </pc:sldChg>
      <pc:sldChg chg="modSp mod">
        <pc:chgData name="Van Hoecke, Severine" userId="6b1512bc-534d-42e2-8343-4e609392c4f2" providerId="ADAL" clId="{960CA256-AB96-4652-A05F-2BE6C575BE48}" dt="2025-11-12T10:05:36.042" v="721" actId="790"/>
        <pc:sldMkLst>
          <pc:docMk/>
          <pc:sldMk cId="2938268904" sldId="2147470335"/>
        </pc:sldMkLst>
        <pc:spChg chg="mod">
          <ac:chgData name="Van Hoecke, Severine" userId="6b1512bc-534d-42e2-8343-4e609392c4f2" providerId="ADAL" clId="{960CA256-AB96-4652-A05F-2BE6C575BE48}" dt="2025-11-12T10:05:36.042" v="721" actId="790"/>
          <ac:spMkLst>
            <pc:docMk/>
            <pc:sldMk cId="2938268904" sldId="2147470335"/>
            <ac:spMk id="2" creationId="{FD5D62E4-7BBB-CEF7-9A63-9005B5B955D6}"/>
          </ac:spMkLst>
        </pc:spChg>
        <pc:spChg chg="mod">
          <ac:chgData name="Van Hoecke, Severine" userId="6b1512bc-534d-42e2-8343-4e609392c4f2" providerId="ADAL" clId="{960CA256-AB96-4652-A05F-2BE6C575BE48}" dt="2025-11-12T10:05:36.042" v="721" actId="790"/>
          <ac:spMkLst>
            <pc:docMk/>
            <pc:sldMk cId="2938268904" sldId="2147470335"/>
            <ac:spMk id="3" creationId="{574A3A08-C490-DA98-CC41-4B0455CDE72B}"/>
          </ac:spMkLst>
        </pc:spChg>
        <pc:spChg chg="mod">
          <ac:chgData name="Van Hoecke, Severine" userId="6b1512bc-534d-42e2-8343-4e609392c4f2" providerId="ADAL" clId="{960CA256-AB96-4652-A05F-2BE6C575BE48}" dt="2025-11-12T10:05:36.042" v="721" actId="790"/>
          <ac:spMkLst>
            <pc:docMk/>
            <pc:sldMk cId="2938268904" sldId="2147470335"/>
            <ac:spMk id="4" creationId="{74BA8BAC-4EB3-C691-9484-490456079E42}"/>
          </ac:spMkLst>
        </pc:spChg>
        <pc:graphicFrameChg chg="modGraphic">
          <ac:chgData name="Van Hoecke, Severine" userId="6b1512bc-534d-42e2-8343-4e609392c4f2" providerId="ADAL" clId="{960CA256-AB96-4652-A05F-2BE6C575BE48}" dt="2025-11-12T10:05:36.042" v="721" actId="790"/>
          <ac:graphicFrameMkLst>
            <pc:docMk/>
            <pc:sldMk cId="2938268904" sldId="2147470335"/>
            <ac:graphicFrameMk id="19" creationId="{E5A52FE4-53C8-6410-64FB-8CFE6D599A8D}"/>
          </ac:graphicFrameMkLst>
        </pc:graphicFrameChg>
      </pc:sldChg>
      <pc:sldChg chg="modSp mod">
        <pc:chgData name="Van Hoecke, Severine" userId="6b1512bc-534d-42e2-8343-4e609392c4f2" providerId="ADAL" clId="{960CA256-AB96-4652-A05F-2BE6C575BE48}" dt="2025-11-12T10:05:36.042" v="721" actId="790"/>
        <pc:sldMkLst>
          <pc:docMk/>
          <pc:sldMk cId="3294184727" sldId="2147470337"/>
        </pc:sldMkLst>
        <pc:spChg chg="mod">
          <ac:chgData name="Van Hoecke, Severine" userId="6b1512bc-534d-42e2-8343-4e609392c4f2" providerId="ADAL" clId="{960CA256-AB96-4652-A05F-2BE6C575BE48}" dt="2025-11-12T10:05:36.042" v="721" actId="790"/>
          <ac:spMkLst>
            <pc:docMk/>
            <pc:sldMk cId="3294184727" sldId="2147470337"/>
            <ac:spMk id="2" creationId="{FD5D62E4-7BBB-CEF7-9A63-9005B5B955D6}"/>
          </ac:spMkLst>
        </pc:spChg>
        <pc:spChg chg="mod">
          <ac:chgData name="Van Hoecke, Severine" userId="6b1512bc-534d-42e2-8343-4e609392c4f2" providerId="ADAL" clId="{960CA256-AB96-4652-A05F-2BE6C575BE48}" dt="2025-11-12T10:05:36.042" v="721" actId="790"/>
          <ac:spMkLst>
            <pc:docMk/>
            <pc:sldMk cId="3294184727" sldId="2147470337"/>
            <ac:spMk id="3" creationId="{3EDC2232-625F-4404-E342-506491B65CC3}"/>
          </ac:spMkLst>
        </pc:spChg>
        <pc:spChg chg="mod">
          <ac:chgData name="Van Hoecke, Severine" userId="6b1512bc-534d-42e2-8343-4e609392c4f2" providerId="ADAL" clId="{960CA256-AB96-4652-A05F-2BE6C575BE48}" dt="2025-11-12T10:05:36.042" v="721" actId="790"/>
          <ac:spMkLst>
            <pc:docMk/>
            <pc:sldMk cId="3294184727" sldId="2147470337"/>
            <ac:spMk id="4" creationId="{74BA8BAC-4EB3-C691-9484-490456079E42}"/>
          </ac:spMkLst>
        </pc:spChg>
        <pc:spChg chg="mod">
          <ac:chgData name="Van Hoecke, Severine" userId="6b1512bc-534d-42e2-8343-4e609392c4f2" providerId="ADAL" clId="{960CA256-AB96-4652-A05F-2BE6C575BE48}" dt="2025-11-12T10:05:36.042" v="721" actId="790"/>
          <ac:spMkLst>
            <pc:docMk/>
            <pc:sldMk cId="3294184727" sldId="2147470337"/>
            <ac:spMk id="9" creationId="{CFEF7C9F-30F7-62F4-5BD8-16C88A9E9003}"/>
          </ac:spMkLst>
        </pc:spChg>
      </pc:sldChg>
      <pc:sldChg chg="addSp delSp modSp mod">
        <pc:chgData name="Van Hoecke, Severine" userId="6b1512bc-534d-42e2-8343-4e609392c4f2" providerId="ADAL" clId="{960CA256-AB96-4652-A05F-2BE6C575BE48}" dt="2025-11-12T10:05:36.042" v="721" actId="790"/>
        <pc:sldMkLst>
          <pc:docMk/>
          <pc:sldMk cId="1835179846" sldId="2147470338"/>
        </pc:sldMkLst>
        <pc:spChg chg="mod">
          <ac:chgData name="Van Hoecke, Severine" userId="6b1512bc-534d-42e2-8343-4e609392c4f2" providerId="ADAL" clId="{960CA256-AB96-4652-A05F-2BE6C575BE48}" dt="2025-11-12T10:05:36.042" v="721" actId="790"/>
          <ac:spMkLst>
            <pc:docMk/>
            <pc:sldMk cId="1835179846" sldId="2147470338"/>
            <ac:spMk id="2" creationId="{FD5D62E4-7BBB-CEF7-9A63-9005B5B955D6}"/>
          </ac:spMkLst>
        </pc:spChg>
        <pc:spChg chg="mod">
          <ac:chgData name="Van Hoecke, Severine" userId="6b1512bc-534d-42e2-8343-4e609392c4f2" providerId="ADAL" clId="{960CA256-AB96-4652-A05F-2BE6C575BE48}" dt="2025-11-12T10:05:36.042" v="721" actId="790"/>
          <ac:spMkLst>
            <pc:docMk/>
            <pc:sldMk cId="1835179846" sldId="2147470338"/>
            <ac:spMk id="3" creationId="{3EDC2232-625F-4404-E342-506491B65CC3}"/>
          </ac:spMkLst>
        </pc:spChg>
        <pc:spChg chg="mod">
          <ac:chgData name="Van Hoecke, Severine" userId="6b1512bc-534d-42e2-8343-4e609392c4f2" providerId="ADAL" clId="{960CA256-AB96-4652-A05F-2BE6C575BE48}" dt="2025-11-12T10:05:36.042" v="721" actId="790"/>
          <ac:spMkLst>
            <pc:docMk/>
            <pc:sldMk cId="1835179846" sldId="2147470338"/>
            <ac:spMk id="4" creationId="{74BA8BAC-4EB3-C691-9484-490456079E42}"/>
          </ac:spMkLst>
        </pc:spChg>
        <pc:spChg chg="mod">
          <ac:chgData name="Van Hoecke, Severine" userId="6b1512bc-534d-42e2-8343-4e609392c4f2" providerId="ADAL" clId="{960CA256-AB96-4652-A05F-2BE6C575BE48}" dt="2025-11-12T10:05:36.042" v="721" actId="790"/>
          <ac:spMkLst>
            <pc:docMk/>
            <pc:sldMk cId="1835179846" sldId="2147470338"/>
            <ac:spMk id="9" creationId="{CFEF7C9F-30F7-62F4-5BD8-16C88A9E9003}"/>
          </ac:spMkLst>
        </pc:spChg>
      </pc:sldChg>
      <pc:sldChg chg="modSp mod">
        <pc:chgData name="Van Hoecke, Severine" userId="6b1512bc-534d-42e2-8343-4e609392c4f2" providerId="ADAL" clId="{960CA256-AB96-4652-A05F-2BE6C575BE48}" dt="2025-11-12T10:05:36.042" v="721" actId="790"/>
        <pc:sldMkLst>
          <pc:docMk/>
          <pc:sldMk cId="2900017504" sldId="2147470339"/>
        </pc:sldMkLst>
        <pc:spChg chg="mod">
          <ac:chgData name="Van Hoecke, Severine" userId="6b1512bc-534d-42e2-8343-4e609392c4f2" providerId="ADAL" clId="{960CA256-AB96-4652-A05F-2BE6C575BE48}" dt="2025-11-12T10:05:36.042" v="721" actId="790"/>
          <ac:spMkLst>
            <pc:docMk/>
            <pc:sldMk cId="2900017504" sldId="2147470339"/>
            <ac:spMk id="2" creationId="{FD5D62E4-7BBB-CEF7-9A63-9005B5B955D6}"/>
          </ac:spMkLst>
        </pc:spChg>
        <pc:spChg chg="mod">
          <ac:chgData name="Van Hoecke, Severine" userId="6b1512bc-534d-42e2-8343-4e609392c4f2" providerId="ADAL" clId="{960CA256-AB96-4652-A05F-2BE6C575BE48}" dt="2025-11-12T10:05:36.042" v="721" actId="790"/>
          <ac:spMkLst>
            <pc:docMk/>
            <pc:sldMk cId="2900017504" sldId="2147470339"/>
            <ac:spMk id="7" creationId="{1C0F2945-00C6-D50D-3CA3-C5EEC8E92923}"/>
          </ac:spMkLst>
        </pc:spChg>
        <pc:spChg chg="mod">
          <ac:chgData name="Van Hoecke, Severine" userId="6b1512bc-534d-42e2-8343-4e609392c4f2" providerId="ADAL" clId="{960CA256-AB96-4652-A05F-2BE6C575BE48}" dt="2025-11-05T13:35:29.745" v="45" actId="20577"/>
          <ac:spMkLst>
            <pc:docMk/>
            <pc:sldMk cId="2900017504" sldId="2147470339"/>
            <ac:spMk id="10" creationId="{E0A2F455-40E9-EE8E-0AF6-F3302C3EFDC7}"/>
          </ac:spMkLst>
        </pc:spChg>
        <pc:spChg chg="mod">
          <ac:chgData name="Van Hoecke, Severine" userId="6b1512bc-534d-42e2-8343-4e609392c4f2" providerId="ADAL" clId="{960CA256-AB96-4652-A05F-2BE6C575BE48}" dt="2025-11-12T10:05:36.042" v="721" actId="790"/>
          <ac:spMkLst>
            <pc:docMk/>
            <pc:sldMk cId="2900017504" sldId="2147470339"/>
            <ac:spMk id="12" creationId="{E0759398-5879-8892-7422-CEB0365752DA}"/>
          </ac:spMkLst>
        </pc:spChg>
        <pc:spChg chg="mod">
          <ac:chgData name="Van Hoecke, Severine" userId="6b1512bc-534d-42e2-8343-4e609392c4f2" providerId="ADAL" clId="{960CA256-AB96-4652-A05F-2BE6C575BE48}" dt="2025-11-12T10:05:36.042" v="721" actId="790"/>
          <ac:spMkLst>
            <pc:docMk/>
            <pc:sldMk cId="2900017504" sldId="2147470339"/>
            <ac:spMk id="14" creationId="{1BDBF615-1F9C-8A3C-3F28-472528CE0DF9}"/>
          </ac:spMkLst>
        </pc:spChg>
        <pc:spChg chg="mod">
          <ac:chgData name="Van Hoecke, Severine" userId="6b1512bc-534d-42e2-8343-4e609392c4f2" providerId="ADAL" clId="{960CA256-AB96-4652-A05F-2BE6C575BE48}" dt="2025-11-12T10:05:36.042" v="721" actId="790"/>
          <ac:spMkLst>
            <pc:docMk/>
            <pc:sldMk cId="2900017504" sldId="2147470339"/>
            <ac:spMk id="29" creationId="{A21DF035-CC29-F719-AFAD-7EFC534DA352}"/>
          </ac:spMkLst>
        </pc:spChg>
        <pc:spChg chg="mod">
          <ac:chgData name="Van Hoecke, Severine" userId="6b1512bc-534d-42e2-8343-4e609392c4f2" providerId="ADAL" clId="{960CA256-AB96-4652-A05F-2BE6C575BE48}" dt="2025-11-12T10:05:36.042" v="721" actId="790"/>
          <ac:spMkLst>
            <pc:docMk/>
            <pc:sldMk cId="2900017504" sldId="2147470339"/>
            <ac:spMk id="31" creationId="{B72E3DF2-610D-433F-BD28-A9AACFE36888}"/>
          </ac:spMkLst>
        </pc:spChg>
        <pc:spChg chg="mod">
          <ac:chgData name="Van Hoecke, Severine" userId="6b1512bc-534d-42e2-8343-4e609392c4f2" providerId="ADAL" clId="{960CA256-AB96-4652-A05F-2BE6C575BE48}" dt="2025-11-12T10:05:36.042" v="721" actId="790"/>
          <ac:spMkLst>
            <pc:docMk/>
            <pc:sldMk cId="2900017504" sldId="2147470339"/>
            <ac:spMk id="35" creationId="{DC5D5213-3ACA-7D18-1609-9619B658580C}"/>
          </ac:spMkLst>
        </pc:spChg>
        <pc:spChg chg="mod">
          <ac:chgData name="Van Hoecke, Severine" userId="6b1512bc-534d-42e2-8343-4e609392c4f2" providerId="ADAL" clId="{960CA256-AB96-4652-A05F-2BE6C575BE48}" dt="2025-11-07T15:29:33.481" v="415" actId="313"/>
          <ac:spMkLst>
            <pc:docMk/>
            <pc:sldMk cId="2900017504" sldId="2147470339"/>
            <ac:spMk id="37" creationId="{00000000-0000-0000-0000-000000000000}"/>
          </ac:spMkLst>
        </pc:spChg>
        <pc:spChg chg="mod">
          <ac:chgData name="Van Hoecke, Severine" userId="6b1512bc-534d-42e2-8343-4e609392c4f2" providerId="ADAL" clId="{960CA256-AB96-4652-A05F-2BE6C575BE48}" dt="2025-11-12T10:05:36.042" v="721" actId="790"/>
          <ac:spMkLst>
            <pc:docMk/>
            <pc:sldMk cId="2900017504" sldId="2147470339"/>
            <ac:spMk id="40" creationId="{D72BE713-DAB8-2965-5303-74445F73A764}"/>
          </ac:spMkLst>
        </pc:spChg>
        <pc:spChg chg="mod">
          <ac:chgData name="Van Hoecke, Severine" userId="6b1512bc-534d-42e2-8343-4e609392c4f2" providerId="ADAL" clId="{960CA256-AB96-4652-A05F-2BE6C575BE48}" dt="2025-11-12T10:05:36.042" v="721" actId="790"/>
          <ac:spMkLst>
            <pc:docMk/>
            <pc:sldMk cId="2900017504" sldId="2147470339"/>
            <ac:spMk id="43" creationId="{E39C2CFA-3AAF-876A-D966-9755CA27D798}"/>
          </ac:spMkLst>
        </pc:spChg>
        <pc:spChg chg="mod">
          <ac:chgData name="Van Hoecke, Severine" userId="6b1512bc-534d-42e2-8343-4e609392c4f2" providerId="ADAL" clId="{960CA256-AB96-4652-A05F-2BE6C575BE48}" dt="2025-11-12T10:05:36.042" v="721" actId="790"/>
          <ac:spMkLst>
            <pc:docMk/>
            <pc:sldMk cId="2900017504" sldId="2147470339"/>
            <ac:spMk id="44" creationId="{7A2F9129-5167-4170-06F7-161579A6D212}"/>
          </ac:spMkLst>
        </pc:spChg>
        <pc:spChg chg="mod">
          <ac:chgData name="Van Hoecke, Severine" userId="6b1512bc-534d-42e2-8343-4e609392c4f2" providerId="ADAL" clId="{960CA256-AB96-4652-A05F-2BE6C575BE48}" dt="2025-11-07T15:29:35.598" v="416" actId="313"/>
          <ac:spMkLst>
            <pc:docMk/>
            <pc:sldMk cId="2900017504" sldId="2147470339"/>
            <ac:spMk id="59" creationId="{22FF1233-CE76-18A5-49DA-0D7AFB528673}"/>
          </ac:spMkLst>
        </pc:spChg>
        <pc:spChg chg="mod">
          <ac:chgData name="Van Hoecke, Severine" userId="6b1512bc-534d-42e2-8343-4e609392c4f2" providerId="ADAL" clId="{960CA256-AB96-4652-A05F-2BE6C575BE48}" dt="2025-11-07T15:41:04.397" v="651" actId="20577"/>
          <ac:spMkLst>
            <pc:docMk/>
            <pc:sldMk cId="2900017504" sldId="2147470339"/>
            <ac:spMk id="65" creationId="{E4518C6A-4F04-25B6-57AF-18961A866A9D}"/>
          </ac:spMkLst>
        </pc:spChg>
      </pc:sldChg>
      <pc:sldChg chg="addSp modSp mod">
        <pc:chgData name="Van Hoecke, Severine" userId="6b1512bc-534d-42e2-8343-4e609392c4f2" providerId="ADAL" clId="{960CA256-AB96-4652-A05F-2BE6C575BE48}" dt="2025-11-12T13:07:17.798" v="840" actId="20577"/>
        <pc:sldMkLst>
          <pc:docMk/>
          <pc:sldMk cId="2630603762" sldId="2147470341"/>
        </pc:sldMkLst>
        <pc:spChg chg="mod">
          <ac:chgData name="Van Hoecke, Severine" userId="6b1512bc-534d-42e2-8343-4e609392c4f2" providerId="ADAL" clId="{960CA256-AB96-4652-A05F-2BE6C575BE48}" dt="2025-11-12T10:05:36.042" v="721" actId="790"/>
          <ac:spMkLst>
            <pc:docMk/>
            <pc:sldMk cId="2630603762" sldId="2147470341"/>
            <ac:spMk id="2" creationId="{FD5D62E4-7BBB-CEF7-9A63-9005B5B955D6}"/>
          </ac:spMkLst>
        </pc:spChg>
        <pc:spChg chg="mod">
          <ac:chgData name="Van Hoecke, Severine" userId="6b1512bc-534d-42e2-8343-4e609392c4f2" providerId="ADAL" clId="{960CA256-AB96-4652-A05F-2BE6C575BE48}" dt="2025-11-12T10:05:36.042" v="721" actId="790"/>
          <ac:spMkLst>
            <pc:docMk/>
            <pc:sldMk cId="2630603762" sldId="2147470341"/>
            <ac:spMk id="3" creationId="{638777F8-498D-5813-88C6-22408DF9555C}"/>
          </ac:spMkLst>
        </pc:spChg>
        <pc:spChg chg="mod">
          <ac:chgData name="Van Hoecke, Severine" userId="6b1512bc-534d-42e2-8343-4e609392c4f2" providerId="ADAL" clId="{960CA256-AB96-4652-A05F-2BE6C575BE48}" dt="2025-11-12T10:05:36.042" v="721" actId="790"/>
          <ac:spMkLst>
            <pc:docMk/>
            <pc:sldMk cId="2630603762" sldId="2147470341"/>
            <ac:spMk id="4" creationId="{74BA8BAC-4EB3-C691-9484-490456079E42}"/>
          </ac:spMkLst>
        </pc:spChg>
        <pc:spChg chg="mod">
          <ac:chgData name="Van Hoecke, Severine" userId="6b1512bc-534d-42e2-8343-4e609392c4f2" providerId="ADAL" clId="{960CA256-AB96-4652-A05F-2BE6C575BE48}" dt="2025-11-12T10:05:36.042" v="721" actId="790"/>
          <ac:spMkLst>
            <pc:docMk/>
            <pc:sldMk cId="2630603762" sldId="2147470341"/>
            <ac:spMk id="5" creationId="{32AFDA63-8347-AE74-357C-6C789763F14D}"/>
          </ac:spMkLst>
        </pc:spChg>
        <pc:spChg chg="mod">
          <ac:chgData name="Van Hoecke, Severine" userId="6b1512bc-534d-42e2-8343-4e609392c4f2" providerId="ADAL" clId="{960CA256-AB96-4652-A05F-2BE6C575BE48}" dt="2025-11-12T13:07:17.798" v="840" actId="20577"/>
          <ac:spMkLst>
            <pc:docMk/>
            <pc:sldMk cId="2630603762" sldId="2147470341"/>
            <ac:spMk id="6" creationId="{EA787427-251A-970D-4EA6-261D220F91AA}"/>
          </ac:spMkLst>
        </pc:spChg>
        <pc:spChg chg="add mod">
          <ac:chgData name="Van Hoecke, Severine" userId="6b1512bc-534d-42e2-8343-4e609392c4f2" providerId="ADAL" clId="{960CA256-AB96-4652-A05F-2BE6C575BE48}" dt="2025-11-12T11:02:50.018" v="801" actId="20577"/>
          <ac:spMkLst>
            <pc:docMk/>
            <pc:sldMk cId="2630603762" sldId="2147470341"/>
            <ac:spMk id="7" creationId="{9CE7DA20-BFAE-56CC-E2C6-2A2D5F2AB821}"/>
          </ac:spMkLst>
        </pc:spChg>
        <pc:spChg chg="mod">
          <ac:chgData name="Van Hoecke, Severine" userId="6b1512bc-534d-42e2-8343-4e609392c4f2" providerId="ADAL" clId="{960CA256-AB96-4652-A05F-2BE6C575BE48}" dt="2025-11-12T11:02:35.138" v="796" actId="20577"/>
          <ac:spMkLst>
            <pc:docMk/>
            <pc:sldMk cId="2630603762" sldId="2147470341"/>
            <ac:spMk id="8" creationId="{ADBF2697-CD68-6E0B-54B7-4E77E2DE63F2}"/>
          </ac:spMkLst>
        </pc:spChg>
        <pc:spChg chg="mod">
          <ac:chgData name="Van Hoecke, Severine" userId="6b1512bc-534d-42e2-8343-4e609392c4f2" providerId="ADAL" clId="{960CA256-AB96-4652-A05F-2BE6C575BE48}" dt="2025-11-12T10:05:36.042" v="721" actId="790"/>
          <ac:spMkLst>
            <pc:docMk/>
            <pc:sldMk cId="2630603762" sldId="2147470341"/>
            <ac:spMk id="9" creationId="{CFEF7C9F-30F7-62F4-5BD8-16C88A9E9003}"/>
          </ac:spMkLst>
        </pc:spChg>
        <pc:spChg chg="mod">
          <ac:chgData name="Van Hoecke, Severine" userId="6b1512bc-534d-42e2-8343-4e609392c4f2" providerId="ADAL" clId="{960CA256-AB96-4652-A05F-2BE6C575BE48}" dt="2025-11-12T10:05:36.042" v="721" actId="790"/>
          <ac:spMkLst>
            <pc:docMk/>
            <pc:sldMk cId="2630603762" sldId="2147470341"/>
            <ac:spMk id="10" creationId="{BC42FE41-1487-3AF6-7D7F-34F815A4CA1D}"/>
          </ac:spMkLst>
        </pc:spChg>
      </pc:sldChg>
      <pc:sldChg chg="addSp delSp modSp mod">
        <pc:chgData name="Van Hoecke, Severine" userId="6b1512bc-534d-42e2-8343-4e609392c4f2" providerId="ADAL" clId="{960CA256-AB96-4652-A05F-2BE6C575BE48}" dt="2025-11-12T10:05:36.042" v="721" actId="790"/>
        <pc:sldMkLst>
          <pc:docMk/>
          <pc:sldMk cId="3912107625" sldId="2147470342"/>
        </pc:sldMkLst>
        <pc:spChg chg="mod">
          <ac:chgData name="Van Hoecke, Severine" userId="6b1512bc-534d-42e2-8343-4e609392c4f2" providerId="ADAL" clId="{960CA256-AB96-4652-A05F-2BE6C575BE48}" dt="2025-11-12T10:05:36.042" v="721" actId="790"/>
          <ac:spMkLst>
            <pc:docMk/>
            <pc:sldMk cId="3912107625" sldId="2147470342"/>
            <ac:spMk id="2" creationId="{223BBA12-93AC-4321-A79E-EA5C58A7B90C}"/>
          </ac:spMkLst>
        </pc:spChg>
        <pc:spChg chg="add mod">
          <ac:chgData name="Van Hoecke, Severine" userId="6b1512bc-534d-42e2-8343-4e609392c4f2" providerId="ADAL" clId="{960CA256-AB96-4652-A05F-2BE6C575BE48}" dt="2025-11-12T10:05:36.042" v="721" actId="790"/>
          <ac:spMkLst>
            <pc:docMk/>
            <pc:sldMk cId="3912107625" sldId="2147470342"/>
            <ac:spMk id="3" creationId="{106E8071-01C7-5BCF-C9FE-BD9A6041FFDE}"/>
          </ac:spMkLst>
        </pc:spChg>
        <pc:spChg chg="mod">
          <ac:chgData name="Van Hoecke, Severine" userId="6b1512bc-534d-42e2-8343-4e609392c4f2" providerId="ADAL" clId="{960CA256-AB96-4652-A05F-2BE6C575BE48}" dt="2025-11-05T15:06:43.663" v="355" actId="20577"/>
          <ac:spMkLst>
            <pc:docMk/>
            <pc:sldMk cId="3912107625" sldId="2147470342"/>
            <ac:spMk id="4" creationId="{DC56E108-16CB-497C-1E9D-644B5654F80F}"/>
          </ac:spMkLst>
        </pc:spChg>
        <pc:spChg chg="add mod">
          <ac:chgData name="Van Hoecke, Severine" userId="6b1512bc-534d-42e2-8343-4e609392c4f2" providerId="ADAL" clId="{960CA256-AB96-4652-A05F-2BE6C575BE48}" dt="2025-11-05T15:08:46.344" v="374"/>
          <ac:spMkLst>
            <pc:docMk/>
            <pc:sldMk cId="3912107625" sldId="2147470342"/>
            <ac:spMk id="6" creationId="{A05AA7C5-7303-968C-7C93-1478C6984D9F}"/>
          </ac:spMkLst>
        </pc:spChg>
        <pc:spChg chg="mod">
          <ac:chgData name="Van Hoecke, Severine" userId="6b1512bc-534d-42e2-8343-4e609392c4f2" providerId="ADAL" clId="{960CA256-AB96-4652-A05F-2BE6C575BE48}" dt="2025-11-12T10:05:36.042" v="721" actId="790"/>
          <ac:spMkLst>
            <pc:docMk/>
            <pc:sldMk cId="3912107625" sldId="2147470342"/>
            <ac:spMk id="8" creationId="{B49DEE69-DA48-4DEC-04EC-F525E8412A1E}"/>
          </ac:spMkLst>
        </pc:spChg>
        <pc:spChg chg="mod">
          <ac:chgData name="Van Hoecke, Severine" userId="6b1512bc-534d-42e2-8343-4e609392c4f2" providerId="ADAL" clId="{960CA256-AB96-4652-A05F-2BE6C575BE48}" dt="2025-11-12T10:05:36.042" v="721" actId="790"/>
          <ac:spMkLst>
            <pc:docMk/>
            <pc:sldMk cId="3912107625" sldId="2147470342"/>
            <ac:spMk id="11" creationId="{71369301-C3A2-4E8E-50CA-925E2214323A}"/>
          </ac:spMkLst>
        </pc:spChg>
        <pc:spChg chg="mod">
          <ac:chgData name="Van Hoecke, Severine" userId="6b1512bc-534d-42e2-8343-4e609392c4f2" providerId="ADAL" clId="{960CA256-AB96-4652-A05F-2BE6C575BE48}" dt="2025-11-12T10:05:36.042" v="721" actId="790"/>
          <ac:spMkLst>
            <pc:docMk/>
            <pc:sldMk cId="3912107625" sldId="2147470342"/>
            <ac:spMk id="16" creationId="{0AAA3310-BAEE-B323-BF3A-AA34473022DE}"/>
          </ac:spMkLst>
        </pc:spChg>
        <pc:spChg chg="mod">
          <ac:chgData name="Van Hoecke, Severine" userId="6b1512bc-534d-42e2-8343-4e609392c4f2" providerId="ADAL" clId="{960CA256-AB96-4652-A05F-2BE6C575BE48}" dt="2025-11-12T10:05:36.042" v="721" actId="790"/>
          <ac:spMkLst>
            <pc:docMk/>
            <pc:sldMk cId="3912107625" sldId="2147470342"/>
            <ac:spMk id="20" creationId="{92E57081-300E-1029-25D9-B227FED5C747}"/>
          </ac:spMkLst>
        </pc:spChg>
        <pc:spChg chg="mod">
          <ac:chgData name="Van Hoecke, Severine" userId="6b1512bc-534d-42e2-8343-4e609392c4f2" providerId="ADAL" clId="{960CA256-AB96-4652-A05F-2BE6C575BE48}" dt="2025-11-12T10:05:36.042" v="721" actId="790"/>
          <ac:spMkLst>
            <pc:docMk/>
            <pc:sldMk cId="3912107625" sldId="2147470342"/>
            <ac:spMk id="22" creationId="{80DEF93F-E0D4-7E66-6DCD-A3DAD2271601}"/>
          </ac:spMkLst>
        </pc:spChg>
        <pc:spChg chg="mod">
          <ac:chgData name="Van Hoecke, Severine" userId="6b1512bc-534d-42e2-8343-4e609392c4f2" providerId="ADAL" clId="{960CA256-AB96-4652-A05F-2BE6C575BE48}" dt="2025-11-12T10:05:36.042" v="721" actId="790"/>
          <ac:spMkLst>
            <pc:docMk/>
            <pc:sldMk cId="3912107625" sldId="2147470342"/>
            <ac:spMk id="24" creationId="{E8A4FF94-0C0C-30FA-BC4C-9A52529F107C}"/>
          </ac:spMkLst>
        </pc:spChg>
        <pc:spChg chg="mod">
          <ac:chgData name="Van Hoecke, Severine" userId="6b1512bc-534d-42e2-8343-4e609392c4f2" providerId="ADAL" clId="{960CA256-AB96-4652-A05F-2BE6C575BE48}" dt="2025-11-12T10:05:36.042" v="721" actId="790"/>
          <ac:spMkLst>
            <pc:docMk/>
            <pc:sldMk cId="3912107625" sldId="2147470342"/>
            <ac:spMk id="25" creationId="{06B21CEE-B2DC-984B-D03A-7D4D2D1A5BA3}"/>
          </ac:spMkLst>
        </pc:spChg>
        <pc:spChg chg="mod">
          <ac:chgData name="Van Hoecke, Severine" userId="6b1512bc-534d-42e2-8343-4e609392c4f2" providerId="ADAL" clId="{960CA256-AB96-4652-A05F-2BE6C575BE48}" dt="2025-11-12T10:05:36.042" v="721" actId="790"/>
          <ac:spMkLst>
            <pc:docMk/>
            <pc:sldMk cId="3912107625" sldId="2147470342"/>
            <ac:spMk id="29" creationId="{E3D83C0D-1E49-E78E-2B75-ADCDBE2DC88D}"/>
          </ac:spMkLst>
        </pc:spChg>
      </pc:sldChg>
      <pc:sldChg chg="modSp mod">
        <pc:chgData name="Van Hoecke, Severine" userId="6b1512bc-534d-42e2-8343-4e609392c4f2" providerId="ADAL" clId="{960CA256-AB96-4652-A05F-2BE6C575BE48}" dt="2025-11-12T13:07:19.696" v="841" actId="20577"/>
        <pc:sldMkLst>
          <pc:docMk/>
          <pc:sldMk cId="2548563623" sldId="2147470344"/>
        </pc:sldMkLst>
        <pc:spChg chg="mod">
          <ac:chgData name="Van Hoecke, Severine" userId="6b1512bc-534d-42e2-8343-4e609392c4f2" providerId="ADAL" clId="{960CA256-AB96-4652-A05F-2BE6C575BE48}" dt="2025-11-12T10:05:36.042" v="721" actId="790"/>
          <ac:spMkLst>
            <pc:docMk/>
            <pc:sldMk cId="2548563623" sldId="2147470344"/>
            <ac:spMk id="2" creationId="{7AB2BA2F-EE6B-0DC7-683D-B7563D90D9D4}"/>
          </ac:spMkLst>
        </pc:spChg>
        <pc:spChg chg="mod">
          <ac:chgData name="Van Hoecke, Severine" userId="6b1512bc-534d-42e2-8343-4e609392c4f2" providerId="ADAL" clId="{960CA256-AB96-4652-A05F-2BE6C575BE48}" dt="2025-11-12T10:05:36.042" v="721" actId="790"/>
          <ac:spMkLst>
            <pc:docMk/>
            <pc:sldMk cId="2548563623" sldId="2147470344"/>
            <ac:spMk id="3" creationId="{04792049-89E0-142B-2C9A-CD3893282631}"/>
          </ac:spMkLst>
        </pc:spChg>
        <pc:spChg chg="mod">
          <ac:chgData name="Van Hoecke, Severine" userId="6b1512bc-534d-42e2-8343-4e609392c4f2" providerId="ADAL" clId="{960CA256-AB96-4652-A05F-2BE6C575BE48}" dt="2025-11-12T10:05:36.042" v="721" actId="790"/>
          <ac:spMkLst>
            <pc:docMk/>
            <pc:sldMk cId="2548563623" sldId="2147470344"/>
            <ac:spMk id="4" creationId="{8B678AC6-30A2-7BA3-76B9-B019A460E56B}"/>
          </ac:spMkLst>
        </pc:spChg>
        <pc:spChg chg="mod">
          <ac:chgData name="Van Hoecke, Severine" userId="6b1512bc-534d-42e2-8343-4e609392c4f2" providerId="ADAL" clId="{960CA256-AB96-4652-A05F-2BE6C575BE48}" dt="2025-11-12T10:05:36.042" v="721" actId="790"/>
          <ac:spMkLst>
            <pc:docMk/>
            <pc:sldMk cId="2548563623" sldId="2147470344"/>
            <ac:spMk id="5" creationId="{16125127-C074-6A44-7D82-870178186BF6}"/>
          </ac:spMkLst>
        </pc:spChg>
        <pc:spChg chg="mod">
          <ac:chgData name="Van Hoecke, Severine" userId="6b1512bc-534d-42e2-8343-4e609392c4f2" providerId="ADAL" clId="{960CA256-AB96-4652-A05F-2BE6C575BE48}" dt="2025-11-12T13:07:19.696" v="841" actId="20577"/>
          <ac:spMkLst>
            <pc:docMk/>
            <pc:sldMk cId="2548563623" sldId="2147470344"/>
            <ac:spMk id="6" creationId="{D26B17A1-B701-07B3-AEC5-D00B77C10617}"/>
          </ac:spMkLst>
        </pc:spChg>
        <pc:spChg chg="mod">
          <ac:chgData name="Van Hoecke, Severine" userId="6b1512bc-534d-42e2-8343-4e609392c4f2" providerId="ADAL" clId="{960CA256-AB96-4652-A05F-2BE6C575BE48}" dt="2025-11-12T10:05:36.042" v="721" actId="790"/>
          <ac:spMkLst>
            <pc:docMk/>
            <pc:sldMk cId="2548563623" sldId="2147470344"/>
            <ac:spMk id="8" creationId="{A86A9117-84AB-62B6-C3AD-07F174C5D65D}"/>
          </ac:spMkLst>
        </pc:spChg>
        <pc:spChg chg="mod">
          <ac:chgData name="Van Hoecke, Severine" userId="6b1512bc-534d-42e2-8343-4e609392c4f2" providerId="ADAL" clId="{960CA256-AB96-4652-A05F-2BE6C575BE48}" dt="2025-11-12T10:05:36.042" v="721" actId="790"/>
          <ac:spMkLst>
            <pc:docMk/>
            <pc:sldMk cId="2548563623" sldId="2147470344"/>
            <ac:spMk id="9" creationId="{18141C96-1203-14BA-D1AA-A46C637F776C}"/>
          </ac:spMkLst>
        </pc:spChg>
        <pc:spChg chg="mod">
          <ac:chgData name="Van Hoecke, Severine" userId="6b1512bc-534d-42e2-8343-4e609392c4f2" providerId="ADAL" clId="{960CA256-AB96-4652-A05F-2BE6C575BE48}" dt="2025-11-12T10:05:36.042" v="721" actId="790"/>
          <ac:spMkLst>
            <pc:docMk/>
            <pc:sldMk cId="2548563623" sldId="2147470344"/>
            <ac:spMk id="10" creationId="{A69DC126-B3D9-6D0D-B341-9802351C587E}"/>
          </ac:spMkLst>
        </pc:spChg>
      </pc:sldChg>
      <pc:sldChg chg="modSp mod">
        <pc:chgData name="Van Hoecke, Severine" userId="6b1512bc-534d-42e2-8343-4e609392c4f2" providerId="ADAL" clId="{960CA256-AB96-4652-A05F-2BE6C575BE48}" dt="2025-11-12T10:52:21.422" v="781" actId="5793"/>
        <pc:sldMkLst>
          <pc:docMk/>
          <pc:sldMk cId="4080534525" sldId="2147470345"/>
        </pc:sldMkLst>
        <pc:spChg chg="mod">
          <ac:chgData name="Van Hoecke, Severine" userId="6b1512bc-534d-42e2-8343-4e609392c4f2" providerId="ADAL" clId="{960CA256-AB96-4652-A05F-2BE6C575BE48}" dt="2025-11-12T10:05:36.042" v="721" actId="790"/>
          <ac:spMkLst>
            <pc:docMk/>
            <pc:sldMk cId="4080534525" sldId="2147470345"/>
            <ac:spMk id="2" creationId="{03D7FFE4-DCC3-9BBD-0F94-2E8B70096788}"/>
          </ac:spMkLst>
        </pc:spChg>
        <pc:spChg chg="mod">
          <ac:chgData name="Van Hoecke, Severine" userId="6b1512bc-534d-42e2-8343-4e609392c4f2" providerId="ADAL" clId="{960CA256-AB96-4652-A05F-2BE6C575BE48}" dt="2025-11-12T10:05:36.042" v="721" actId="790"/>
          <ac:spMkLst>
            <pc:docMk/>
            <pc:sldMk cId="4080534525" sldId="2147470345"/>
            <ac:spMk id="3" creationId="{1DF412C2-DED9-6050-6C88-2948C1D18468}"/>
          </ac:spMkLst>
        </pc:spChg>
        <pc:spChg chg="mod">
          <ac:chgData name="Van Hoecke, Severine" userId="6b1512bc-534d-42e2-8343-4e609392c4f2" providerId="ADAL" clId="{960CA256-AB96-4652-A05F-2BE6C575BE48}" dt="2025-11-12T10:05:36.042" v="721" actId="790"/>
          <ac:spMkLst>
            <pc:docMk/>
            <pc:sldMk cId="4080534525" sldId="2147470345"/>
            <ac:spMk id="5" creationId="{13D73874-8749-5A63-97B2-B5B310E75120}"/>
          </ac:spMkLst>
        </pc:spChg>
        <pc:spChg chg="mod">
          <ac:chgData name="Van Hoecke, Severine" userId="6b1512bc-534d-42e2-8343-4e609392c4f2" providerId="ADAL" clId="{960CA256-AB96-4652-A05F-2BE6C575BE48}" dt="2025-11-12T10:52:21.422" v="781" actId="5793"/>
          <ac:spMkLst>
            <pc:docMk/>
            <pc:sldMk cId="4080534525" sldId="2147470345"/>
            <ac:spMk id="10" creationId="{E4B71AF0-D27E-4335-FFC5-704ED46B9E2E}"/>
          </ac:spMkLst>
        </pc:spChg>
        <pc:spChg chg="mod">
          <ac:chgData name="Van Hoecke, Severine" userId="6b1512bc-534d-42e2-8343-4e609392c4f2" providerId="ADAL" clId="{960CA256-AB96-4652-A05F-2BE6C575BE48}" dt="2025-11-12T10:05:36.042" v="721" actId="790"/>
          <ac:spMkLst>
            <pc:docMk/>
            <pc:sldMk cId="4080534525" sldId="2147470345"/>
            <ac:spMk id="16" creationId="{91B24FA0-8554-2507-552F-AB9FB795173B}"/>
          </ac:spMkLst>
        </pc:spChg>
        <pc:spChg chg="mod">
          <ac:chgData name="Van Hoecke, Severine" userId="6b1512bc-534d-42e2-8343-4e609392c4f2" providerId="ADAL" clId="{960CA256-AB96-4652-A05F-2BE6C575BE48}" dt="2025-11-12T10:05:36.042" v="721" actId="790"/>
          <ac:spMkLst>
            <pc:docMk/>
            <pc:sldMk cId="4080534525" sldId="2147470345"/>
            <ac:spMk id="17" creationId="{4E884855-E0ED-D520-A959-BB46149AB354}"/>
          </ac:spMkLst>
        </pc:spChg>
        <pc:spChg chg="mod">
          <ac:chgData name="Van Hoecke, Severine" userId="6b1512bc-534d-42e2-8343-4e609392c4f2" providerId="ADAL" clId="{960CA256-AB96-4652-A05F-2BE6C575BE48}" dt="2025-11-12T10:05:36.042" v="721" actId="790"/>
          <ac:spMkLst>
            <pc:docMk/>
            <pc:sldMk cId="4080534525" sldId="2147470345"/>
            <ac:spMk id="19" creationId="{123F2843-5831-DBED-8C78-99FC178644F5}"/>
          </ac:spMkLst>
        </pc:spChg>
        <pc:spChg chg="mod">
          <ac:chgData name="Van Hoecke, Severine" userId="6b1512bc-534d-42e2-8343-4e609392c4f2" providerId="ADAL" clId="{960CA256-AB96-4652-A05F-2BE6C575BE48}" dt="2025-11-12T10:05:36.042" v="721" actId="790"/>
          <ac:spMkLst>
            <pc:docMk/>
            <pc:sldMk cId="4080534525" sldId="2147470345"/>
            <ac:spMk id="20" creationId="{3316EF1C-9570-AF97-BD33-E45EFBC2E989}"/>
          </ac:spMkLst>
        </pc:spChg>
        <pc:spChg chg="mod">
          <ac:chgData name="Van Hoecke, Severine" userId="6b1512bc-534d-42e2-8343-4e609392c4f2" providerId="ADAL" clId="{960CA256-AB96-4652-A05F-2BE6C575BE48}" dt="2025-11-12T10:05:36.042" v="721" actId="790"/>
          <ac:spMkLst>
            <pc:docMk/>
            <pc:sldMk cId="4080534525" sldId="2147470345"/>
            <ac:spMk id="22" creationId="{EC3F4BD1-264F-AE6A-C867-0ECDF17D14C4}"/>
          </ac:spMkLst>
        </pc:spChg>
        <pc:spChg chg="mod">
          <ac:chgData name="Van Hoecke, Severine" userId="6b1512bc-534d-42e2-8343-4e609392c4f2" providerId="ADAL" clId="{960CA256-AB96-4652-A05F-2BE6C575BE48}" dt="2025-11-12T10:05:36.042" v="721" actId="790"/>
          <ac:spMkLst>
            <pc:docMk/>
            <pc:sldMk cId="4080534525" sldId="2147470345"/>
            <ac:spMk id="23" creationId="{C2940B8A-A751-093A-4E52-3D318C8FB9C6}"/>
          </ac:spMkLst>
        </pc:spChg>
      </pc:sldChg>
      <pc:sldChg chg="modSp mod">
        <pc:chgData name="Van Hoecke, Severine" userId="6b1512bc-534d-42e2-8343-4e609392c4f2" providerId="ADAL" clId="{960CA256-AB96-4652-A05F-2BE6C575BE48}" dt="2025-11-12T13:07:25.413" v="843" actId="20577"/>
        <pc:sldMkLst>
          <pc:docMk/>
          <pc:sldMk cId="2914985433" sldId="2147470346"/>
        </pc:sldMkLst>
        <pc:spChg chg="mod">
          <ac:chgData name="Van Hoecke, Severine" userId="6b1512bc-534d-42e2-8343-4e609392c4f2" providerId="ADAL" clId="{960CA256-AB96-4652-A05F-2BE6C575BE48}" dt="2025-11-12T10:05:36.042" v="721" actId="790"/>
          <ac:spMkLst>
            <pc:docMk/>
            <pc:sldMk cId="2914985433" sldId="2147470346"/>
            <ac:spMk id="2" creationId="{54040C15-086C-7221-9741-5208833D6CDA}"/>
          </ac:spMkLst>
        </pc:spChg>
        <pc:spChg chg="mod">
          <ac:chgData name="Van Hoecke, Severine" userId="6b1512bc-534d-42e2-8343-4e609392c4f2" providerId="ADAL" clId="{960CA256-AB96-4652-A05F-2BE6C575BE48}" dt="2025-11-12T10:05:36.042" v="721" actId="790"/>
          <ac:spMkLst>
            <pc:docMk/>
            <pc:sldMk cId="2914985433" sldId="2147470346"/>
            <ac:spMk id="3" creationId="{AB4A2E08-A73B-9774-22B6-96518C19408B}"/>
          </ac:spMkLst>
        </pc:spChg>
        <pc:spChg chg="mod">
          <ac:chgData name="Van Hoecke, Severine" userId="6b1512bc-534d-42e2-8343-4e609392c4f2" providerId="ADAL" clId="{960CA256-AB96-4652-A05F-2BE6C575BE48}" dt="2025-11-12T10:05:36.042" v="721" actId="790"/>
          <ac:spMkLst>
            <pc:docMk/>
            <pc:sldMk cId="2914985433" sldId="2147470346"/>
            <ac:spMk id="4" creationId="{7E050329-DB6F-AE87-A737-B740883554B0}"/>
          </ac:spMkLst>
        </pc:spChg>
        <pc:spChg chg="mod">
          <ac:chgData name="Van Hoecke, Severine" userId="6b1512bc-534d-42e2-8343-4e609392c4f2" providerId="ADAL" clId="{960CA256-AB96-4652-A05F-2BE6C575BE48}" dt="2025-11-12T13:07:25.413" v="843" actId="20577"/>
          <ac:spMkLst>
            <pc:docMk/>
            <pc:sldMk cId="2914985433" sldId="2147470346"/>
            <ac:spMk id="5" creationId="{40604FEF-0F78-3B08-A6FB-4364D3E37480}"/>
          </ac:spMkLst>
        </pc:spChg>
        <pc:spChg chg="mod">
          <ac:chgData name="Van Hoecke, Severine" userId="6b1512bc-534d-42e2-8343-4e609392c4f2" providerId="ADAL" clId="{960CA256-AB96-4652-A05F-2BE6C575BE48}" dt="2025-11-12T10:05:36.042" v="721" actId="790"/>
          <ac:spMkLst>
            <pc:docMk/>
            <pc:sldMk cId="2914985433" sldId="2147470346"/>
            <ac:spMk id="6" creationId="{F777756F-C347-7049-50FE-C86CFFB4390F}"/>
          </ac:spMkLst>
        </pc:spChg>
        <pc:spChg chg="mod">
          <ac:chgData name="Van Hoecke, Severine" userId="6b1512bc-534d-42e2-8343-4e609392c4f2" providerId="ADAL" clId="{960CA256-AB96-4652-A05F-2BE6C575BE48}" dt="2025-11-12T10:05:36.042" v="721" actId="790"/>
          <ac:spMkLst>
            <pc:docMk/>
            <pc:sldMk cId="2914985433" sldId="2147470346"/>
            <ac:spMk id="8" creationId="{06BE18DA-CFAD-3741-52EC-C1C84533467C}"/>
          </ac:spMkLst>
        </pc:spChg>
        <pc:spChg chg="mod">
          <ac:chgData name="Van Hoecke, Severine" userId="6b1512bc-534d-42e2-8343-4e609392c4f2" providerId="ADAL" clId="{960CA256-AB96-4652-A05F-2BE6C575BE48}" dt="2025-11-12T10:05:36.042" v="721" actId="790"/>
          <ac:spMkLst>
            <pc:docMk/>
            <pc:sldMk cId="2914985433" sldId="2147470346"/>
            <ac:spMk id="9" creationId="{621025A7-7619-6360-EA41-7DDA2E13027B}"/>
          </ac:spMkLst>
        </pc:spChg>
        <pc:spChg chg="mod">
          <ac:chgData name="Van Hoecke, Severine" userId="6b1512bc-534d-42e2-8343-4e609392c4f2" providerId="ADAL" clId="{960CA256-AB96-4652-A05F-2BE6C575BE48}" dt="2025-11-12T10:05:36.042" v="721" actId="790"/>
          <ac:spMkLst>
            <pc:docMk/>
            <pc:sldMk cId="2914985433" sldId="2147470346"/>
            <ac:spMk id="11" creationId="{308CB088-A268-39E9-5303-C71C4B779E14}"/>
          </ac:spMkLst>
        </pc:spChg>
        <pc:spChg chg="mod">
          <ac:chgData name="Van Hoecke, Severine" userId="6b1512bc-534d-42e2-8343-4e609392c4f2" providerId="ADAL" clId="{960CA256-AB96-4652-A05F-2BE6C575BE48}" dt="2025-11-12T10:05:36.042" v="721" actId="790"/>
          <ac:spMkLst>
            <pc:docMk/>
            <pc:sldMk cId="2914985433" sldId="2147470346"/>
            <ac:spMk id="12" creationId="{E107F1AD-0147-8912-7526-2C5EEEE22C66}"/>
          </ac:spMkLst>
        </pc:spChg>
        <pc:spChg chg="mod">
          <ac:chgData name="Van Hoecke, Severine" userId="6b1512bc-534d-42e2-8343-4e609392c4f2" providerId="ADAL" clId="{960CA256-AB96-4652-A05F-2BE6C575BE48}" dt="2025-11-12T10:05:36.042" v="721" actId="790"/>
          <ac:spMkLst>
            <pc:docMk/>
            <pc:sldMk cId="2914985433" sldId="2147470346"/>
            <ac:spMk id="13" creationId="{8B03AF86-54B8-5F35-39D0-6B46BA24EB55}"/>
          </ac:spMkLst>
        </pc:spChg>
      </pc:sldChg>
      <pc:sldChg chg="modSp mod">
        <pc:chgData name="Van Hoecke, Severine" userId="6b1512bc-534d-42e2-8343-4e609392c4f2" providerId="ADAL" clId="{960CA256-AB96-4652-A05F-2BE6C575BE48}" dt="2025-11-12T10:05:36.042" v="721" actId="790"/>
        <pc:sldMkLst>
          <pc:docMk/>
          <pc:sldMk cId="4152028708" sldId="2147470347"/>
        </pc:sldMkLst>
        <pc:spChg chg="mod">
          <ac:chgData name="Van Hoecke, Severine" userId="6b1512bc-534d-42e2-8343-4e609392c4f2" providerId="ADAL" clId="{960CA256-AB96-4652-A05F-2BE6C575BE48}" dt="2025-11-12T10:05:36.042" v="721" actId="790"/>
          <ac:spMkLst>
            <pc:docMk/>
            <pc:sldMk cId="4152028708" sldId="2147470347"/>
            <ac:spMk id="2" creationId="{FD5D62E4-7BBB-CEF7-9A63-9005B5B955D6}"/>
          </ac:spMkLst>
        </pc:spChg>
        <pc:spChg chg="mod">
          <ac:chgData name="Van Hoecke, Severine" userId="6b1512bc-534d-42e2-8343-4e609392c4f2" providerId="ADAL" clId="{960CA256-AB96-4652-A05F-2BE6C575BE48}" dt="2025-11-12T10:05:36.042" v="721" actId="790"/>
          <ac:spMkLst>
            <pc:docMk/>
            <pc:sldMk cId="4152028708" sldId="2147470347"/>
            <ac:spMk id="3" creationId="{3EDC2232-625F-4404-E342-506491B65CC3}"/>
          </ac:spMkLst>
        </pc:spChg>
        <pc:spChg chg="mod">
          <ac:chgData name="Van Hoecke, Severine" userId="6b1512bc-534d-42e2-8343-4e609392c4f2" providerId="ADAL" clId="{960CA256-AB96-4652-A05F-2BE6C575BE48}" dt="2025-11-12T10:05:36.042" v="721" actId="790"/>
          <ac:spMkLst>
            <pc:docMk/>
            <pc:sldMk cId="4152028708" sldId="2147470347"/>
            <ac:spMk id="4" creationId="{74BA8BAC-4EB3-C691-9484-490456079E42}"/>
          </ac:spMkLst>
        </pc:spChg>
        <pc:spChg chg="mod">
          <ac:chgData name="Van Hoecke, Severine" userId="6b1512bc-534d-42e2-8343-4e609392c4f2" providerId="ADAL" clId="{960CA256-AB96-4652-A05F-2BE6C575BE48}" dt="2025-11-12T10:05:36.042" v="721" actId="790"/>
          <ac:spMkLst>
            <pc:docMk/>
            <pc:sldMk cId="4152028708" sldId="2147470347"/>
            <ac:spMk id="9" creationId="{CFEF7C9F-30F7-62F4-5BD8-16C88A9E9003}"/>
          </ac:spMkLst>
        </pc:spChg>
      </pc:sldChg>
      <pc:sldChg chg="modSp mod">
        <pc:chgData name="Van Hoecke, Severine" userId="6b1512bc-534d-42e2-8343-4e609392c4f2" providerId="ADAL" clId="{960CA256-AB96-4652-A05F-2BE6C575BE48}" dt="2025-11-12T10:05:36.042" v="721" actId="790"/>
        <pc:sldMkLst>
          <pc:docMk/>
          <pc:sldMk cId="922824884" sldId="2147470349"/>
        </pc:sldMkLst>
        <pc:spChg chg="mod">
          <ac:chgData name="Van Hoecke, Severine" userId="6b1512bc-534d-42e2-8343-4e609392c4f2" providerId="ADAL" clId="{960CA256-AB96-4652-A05F-2BE6C575BE48}" dt="2025-11-12T10:05:36.042" v="721" actId="790"/>
          <ac:spMkLst>
            <pc:docMk/>
            <pc:sldMk cId="922824884" sldId="2147470349"/>
            <ac:spMk id="2" creationId="{FD5D62E4-7BBB-CEF7-9A63-9005B5B955D6}"/>
          </ac:spMkLst>
        </pc:spChg>
        <pc:spChg chg="mod">
          <ac:chgData name="Van Hoecke, Severine" userId="6b1512bc-534d-42e2-8343-4e609392c4f2" providerId="ADAL" clId="{960CA256-AB96-4652-A05F-2BE6C575BE48}" dt="2025-11-12T10:05:36.042" v="721" actId="790"/>
          <ac:spMkLst>
            <pc:docMk/>
            <pc:sldMk cId="922824884" sldId="2147470349"/>
            <ac:spMk id="4" creationId="{74BA8BAC-4EB3-C691-9484-490456079E42}"/>
          </ac:spMkLst>
        </pc:spChg>
        <pc:spChg chg="mod">
          <ac:chgData name="Van Hoecke, Severine" userId="6b1512bc-534d-42e2-8343-4e609392c4f2" providerId="ADAL" clId="{960CA256-AB96-4652-A05F-2BE6C575BE48}" dt="2025-11-12T10:05:36.042" v="721" actId="790"/>
          <ac:spMkLst>
            <pc:docMk/>
            <pc:sldMk cId="922824884" sldId="2147470349"/>
            <ac:spMk id="7" creationId="{F7939EAB-5D4D-316E-AB91-49C31981651F}"/>
          </ac:spMkLst>
        </pc:spChg>
        <pc:spChg chg="mod">
          <ac:chgData name="Van Hoecke, Severine" userId="6b1512bc-534d-42e2-8343-4e609392c4f2" providerId="ADAL" clId="{960CA256-AB96-4652-A05F-2BE6C575BE48}" dt="2025-11-12T10:05:36.042" v="721" actId="790"/>
          <ac:spMkLst>
            <pc:docMk/>
            <pc:sldMk cId="922824884" sldId="2147470349"/>
            <ac:spMk id="8" creationId="{43904C26-156C-0C1B-A48C-89221E64338D}"/>
          </ac:spMkLst>
        </pc:spChg>
        <pc:spChg chg="mod">
          <ac:chgData name="Van Hoecke, Severine" userId="6b1512bc-534d-42e2-8343-4e609392c4f2" providerId="ADAL" clId="{960CA256-AB96-4652-A05F-2BE6C575BE48}" dt="2025-11-12T10:05:36.042" v="721" actId="790"/>
          <ac:spMkLst>
            <pc:docMk/>
            <pc:sldMk cId="922824884" sldId="2147470349"/>
            <ac:spMk id="11" creationId="{7724C573-1BC3-0B75-14EA-561BDFD587C4}"/>
          </ac:spMkLst>
        </pc:spChg>
      </pc:sldChg>
      <pc:sldChg chg="addSp delSp modSp mod">
        <pc:chgData name="Van Hoecke, Severine" userId="6b1512bc-534d-42e2-8343-4e609392c4f2" providerId="ADAL" clId="{960CA256-AB96-4652-A05F-2BE6C575BE48}" dt="2025-11-12T10:05:36.042" v="721" actId="790"/>
        <pc:sldMkLst>
          <pc:docMk/>
          <pc:sldMk cId="167909042" sldId="2147470350"/>
        </pc:sldMkLst>
        <pc:spChg chg="mod">
          <ac:chgData name="Van Hoecke, Severine" userId="6b1512bc-534d-42e2-8343-4e609392c4f2" providerId="ADAL" clId="{960CA256-AB96-4652-A05F-2BE6C575BE48}" dt="2025-11-12T10:05:36.042" v="721" actId="790"/>
          <ac:spMkLst>
            <pc:docMk/>
            <pc:sldMk cId="167909042" sldId="2147470350"/>
            <ac:spMk id="2" creationId="{FD5D62E4-7BBB-CEF7-9A63-9005B5B955D6}"/>
          </ac:spMkLst>
        </pc:spChg>
        <pc:spChg chg="mod">
          <ac:chgData name="Van Hoecke, Severine" userId="6b1512bc-534d-42e2-8343-4e609392c4f2" providerId="ADAL" clId="{960CA256-AB96-4652-A05F-2BE6C575BE48}" dt="2025-11-12T10:05:36.042" v="721" actId="790"/>
          <ac:spMkLst>
            <pc:docMk/>
            <pc:sldMk cId="167909042" sldId="2147470350"/>
            <ac:spMk id="4" creationId="{74BA8BAC-4EB3-C691-9484-490456079E42}"/>
          </ac:spMkLst>
        </pc:spChg>
        <pc:spChg chg="add mod">
          <ac:chgData name="Van Hoecke, Severine" userId="6b1512bc-534d-42e2-8343-4e609392c4f2" providerId="ADAL" clId="{960CA256-AB96-4652-A05F-2BE6C575BE48}" dt="2025-11-12T10:05:36.042" v="721" actId="790"/>
          <ac:spMkLst>
            <pc:docMk/>
            <pc:sldMk cId="167909042" sldId="2147470350"/>
            <ac:spMk id="5" creationId="{6E44F9E3-C0CB-DAD7-055B-EB7187431429}"/>
          </ac:spMkLst>
        </pc:spChg>
        <pc:spChg chg="mod">
          <ac:chgData name="Van Hoecke, Severine" userId="6b1512bc-534d-42e2-8343-4e609392c4f2" providerId="ADAL" clId="{960CA256-AB96-4652-A05F-2BE6C575BE48}" dt="2025-11-12T10:05:36.042" v="721" actId="790"/>
          <ac:spMkLst>
            <pc:docMk/>
            <pc:sldMk cId="167909042" sldId="2147470350"/>
            <ac:spMk id="8" creationId="{43904C26-156C-0C1B-A48C-89221E64338D}"/>
          </ac:spMkLst>
        </pc:spChg>
        <pc:spChg chg="mod">
          <ac:chgData name="Van Hoecke, Severine" userId="6b1512bc-534d-42e2-8343-4e609392c4f2" providerId="ADAL" clId="{960CA256-AB96-4652-A05F-2BE6C575BE48}" dt="2025-11-12T10:05:36.042" v="721" actId="790"/>
          <ac:spMkLst>
            <pc:docMk/>
            <pc:sldMk cId="167909042" sldId="2147470350"/>
            <ac:spMk id="9" creationId="{DB0BE734-DCEB-1316-483D-8851378F3828}"/>
          </ac:spMkLst>
        </pc:spChg>
        <pc:spChg chg="mod">
          <ac:chgData name="Van Hoecke, Severine" userId="6b1512bc-534d-42e2-8343-4e609392c4f2" providerId="ADAL" clId="{960CA256-AB96-4652-A05F-2BE6C575BE48}" dt="2025-11-12T10:05:36.042" v="721" actId="790"/>
          <ac:spMkLst>
            <pc:docMk/>
            <pc:sldMk cId="167909042" sldId="2147470350"/>
            <ac:spMk id="11" creationId="{7724C573-1BC3-0B75-14EA-561BDFD587C4}"/>
          </ac:spMkLst>
        </pc:spChg>
        <pc:spChg chg="mod">
          <ac:chgData name="Van Hoecke, Severine" userId="6b1512bc-534d-42e2-8343-4e609392c4f2" providerId="ADAL" clId="{960CA256-AB96-4652-A05F-2BE6C575BE48}" dt="2025-11-12T10:05:36.042" v="721" actId="790"/>
          <ac:spMkLst>
            <pc:docMk/>
            <pc:sldMk cId="167909042" sldId="2147470350"/>
            <ac:spMk id="13" creationId="{771A7D80-D2D9-8000-A865-F701B75C45BC}"/>
          </ac:spMkLst>
        </pc:spChg>
        <pc:spChg chg="mod">
          <ac:chgData name="Van Hoecke, Severine" userId="6b1512bc-534d-42e2-8343-4e609392c4f2" providerId="ADAL" clId="{960CA256-AB96-4652-A05F-2BE6C575BE48}" dt="2025-11-12T10:05:36.042" v="721" actId="790"/>
          <ac:spMkLst>
            <pc:docMk/>
            <pc:sldMk cId="167909042" sldId="2147470350"/>
            <ac:spMk id="15" creationId="{827DA73D-985D-769D-F85B-E5225BB67745}"/>
          </ac:spMkLst>
        </pc:spChg>
      </pc:sldChg>
    </pc:docChg>
  </pc:docChgLst>
  <pc:docChgLst>
    <pc:chgData name="Vandenbroucke, Mathijs" userId="f9e48d75-dfb3-4350-9b56-a88a8ab29014" providerId="ADAL" clId="{1B820CFB-1776-4A1C-AF2E-1C6CF91707CC}"/>
    <pc:docChg chg="undo custSel modSld">
      <pc:chgData name="Vandenbroucke, Mathijs" userId="f9e48d75-dfb3-4350-9b56-a88a8ab29014" providerId="ADAL" clId="{1B820CFB-1776-4A1C-AF2E-1C6CF91707CC}" dt="2025-11-13T16:27:47.299" v="85" actId="13926"/>
      <pc:docMkLst>
        <pc:docMk/>
      </pc:docMkLst>
      <pc:sldChg chg="modSp mod">
        <pc:chgData name="Vandenbroucke, Mathijs" userId="f9e48d75-dfb3-4350-9b56-a88a8ab29014" providerId="ADAL" clId="{1B820CFB-1776-4A1C-AF2E-1C6CF91707CC}" dt="2025-11-13T16:27:47.299" v="85" actId="13926"/>
        <pc:sldMkLst>
          <pc:docMk/>
          <pc:sldMk cId="922824884" sldId="2147470349"/>
        </pc:sldMkLst>
        <pc:spChg chg="mod">
          <ac:chgData name="Vandenbroucke, Mathijs" userId="f9e48d75-dfb3-4350-9b56-a88a8ab29014" providerId="ADAL" clId="{1B820CFB-1776-4A1C-AF2E-1C6CF91707CC}" dt="2025-11-13T16:27:47.299" v="85" actId="13926"/>
          <ac:spMkLst>
            <pc:docMk/>
            <pc:sldMk cId="922824884" sldId="2147470349"/>
            <ac:spMk id="7" creationId="{F7939EAB-5D4D-316E-AB91-49C31981651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2"/>
            <a:ext cx="2945660"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60" tIns="45730" rIns="91460" bIns="45730" numCol="1" anchor="t" anchorCtr="0" compatLnSpc="1">
            <a:prstTxWarp prst="textNoShape">
              <a:avLst/>
            </a:prstTxWarp>
          </a:bodyPr>
          <a:lstStyle>
            <a:lvl1pPr>
              <a:defRPr sz="1200"/>
            </a:lvl1pPr>
          </a:lstStyle>
          <a:p>
            <a:endParaRPr lang="nl-BE"/>
          </a:p>
        </p:txBody>
      </p:sp>
      <p:sp>
        <p:nvSpPr>
          <p:cNvPr id="21507" name="Rectangle 3"/>
          <p:cNvSpPr>
            <a:spLocks noGrp="1" noChangeArrowheads="1"/>
          </p:cNvSpPr>
          <p:nvPr>
            <p:ph type="dt" idx="1"/>
          </p:nvPr>
        </p:nvSpPr>
        <p:spPr bwMode="auto">
          <a:xfrm>
            <a:off x="3850442" y="2"/>
            <a:ext cx="2945660"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60" tIns="45730" rIns="91460" bIns="45730" numCol="1" anchor="t" anchorCtr="0" compatLnSpc="1">
            <a:prstTxWarp prst="textNoShape">
              <a:avLst/>
            </a:prstTxWarp>
          </a:bodyPr>
          <a:lstStyle>
            <a:lvl1pPr algn="r">
              <a:defRPr sz="1200"/>
            </a:lvl1pPr>
          </a:lstStyle>
          <a:p>
            <a:endParaRPr lang="nl-BE"/>
          </a:p>
        </p:txBody>
      </p:sp>
      <p:sp>
        <p:nvSpPr>
          <p:cNvPr id="21508" name="Rectangle 4"/>
          <p:cNvSpPr>
            <a:spLocks noGrp="1" noRot="1" noChangeAspect="1" noChangeArrowheads="1" noTextEdit="1"/>
          </p:cNvSpPr>
          <p:nvPr>
            <p:ph type="sldImg" idx="2"/>
          </p:nvPr>
        </p:nvSpPr>
        <p:spPr bwMode="auto">
          <a:xfrm>
            <a:off x="92075" y="744538"/>
            <a:ext cx="6613525" cy="37211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509" name="Rectangle 5"/>
          <p:cNvSpPr>
            <a:spLocks noGrp="1" noChangeArrowheads="1"/>
          </p:cNvSpPr>
          <p:nvPr>
            <p:ph type="body" sz="quarter" idx="3"/>
          </p:nvPr>
        </p:nvSpPr>
        <p:spPr bwMode="auto">
          <a:xfrm>
            <a:off x="679768" y="4715155"/>
            <a:ext cx="5438140"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60" tIns="45730" rIns="91460" bIns="45730" numCol="1" anchor="t" anchorCtr="0" compatLnSpc="1">
            <a:prstTxWarp prst="textNoShape">
              <a:avLst/>
            </a:prstTxWarp>
          </a:bodyPr>
          <a:lstStyle/>
          <a:p>
            <a:pPr lvl="0"/>
            <a:r>
              <a:rPr lang="fr"/>
              <a:t>Cliquez pour modifier les styles du texte du modèle</a:t>
            </a:r>
          </a:p>
          <a:p>
            <a:pPr lvl="1"/>
            <a:r>
              <a:rPr lang="fr"/>
              <a:t>Deuxième niveau</a:t>
            </a:r>
          </a:p>
          <a:p>
            <a:pPr lvl="2"/>
            <a:r>
              <a:rPr lang="fr"/>
              <a:t>Troisième niveau</a:t>
            </a:r>
          </a:p>
          <a:p>
            <a:pPr lvl="3"/>
            <a:r>
              <a:rPr lang="fr"/>
              <a:t>Quatrième niveau</a:t>
            </a:r>
          </a:p>
          <a:p>
            <a:pPr lvl="4"/>
            <a:r>
              <a:rPr lang="fr"/>
              <a:t>Cinquième niveau</a:t>
            </a:r>
          </a:p>
        </p:txBody>
      </p:sp>
      <p:sp>
        <p:nvSpPr>
          <p:cNvPr id="21510" name="Rectangle 6"/>
          <p:cNvSpPr>
            <a:spLocks noGrp="1" noChangeArrowheads="1"/>
          </p:cNvSpPr>
          <p:nvPr>
            <p:ph type="ftr" sz="quarter" idx="4"/>
          </p:nvPr>
        </p:nvSpPr>
        <p:spPr bwMode="auto">
          <a:xfrm>
            <a:off x="0" y="9428584"/>
            <a:ext cx="2945660"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60" tIns="45730" rIns="91460" bIns="45730" numCol="1" anchor="b" anchorCtr="0" compatLnSpc="1">
            <a:prstTxWarp prst="textNoShape">
              <a:avLst/>
            </a:prstTxWarp>
          </a:bodyPr>
          <a:lstStyle>
            <a:lvl1pPr>
              <a:defRPr sz="1200"/>
            </a:lvl1pPr>
          </a:lstStyle>
          <a:p>
            <a:endParaRPr lang="nl-BE"/>
          </a:p>
        </p:txBody>
      </p:sp>
      <p:sp>
        <p:nvSpPr>
          <p:cNvPr id="21511" name="Rectangle 7"/>
          <p:cNvSpPr>
            <a:spLocks noGrp="1" noChangeArrowheads="1"/>
          </p:cNvSpPr>
          <p:nvPr>
            <p:ph type="sldNum" sz="quarter" idx="5"/>
          </p:nvPr>
        </p:nvSpPr>
        <p:spPr bwMode="auto">
          <a:xfrm>
            <a:off x="3850442" y="9428584"/>
            <a:ext cx="2945660"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60" tIns="45730" rIns="91460" bIns="45730" numCol="1" anchor="b" anchorCtr="0" compatLnSpc="1">
            <a:prstTxWarp prst="textNoShape">
              <a:avLst/>
            </a:prstTxWarp>
          </a:bodyPr>
          <a:lstStyle>
            <a:lvl1pPr algn="r">
              <a:defRPr sz="1200"/>
            </a:lvl1pPr>
          </a:lstStyle>
          <a:p>
            <a:fld id="{77A19C76-9576-4CF7-B9ED-98079AE38951}" type="slidenum">
              <a:rPr lang="nl-BE"/>
              <a:pPr/>
              <a:t>‹#›</a:t>
            </a:fld>
            <a:endParaRPr lang="nl-BE"/>
          </a:p>
        </p:txBody>
      </p:sp>
    </p:spTree>
    <p:extLst>
      <p:ext uri="{BB962C8B-B14F-4D97-AF65-F5344CB8AC3E}">
        <p14:creationId xmlns:p14="http://schemas.microsoft.com/office/powerpoint/2010/main" val="69041622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075" y="744538"/>
            <a:ext cx="6613525" cy="3721100"/>
          </a:xfrm>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1</a:t>
            </a:fld>
            <a:endParaRPr lang="nl-BE"/>
          </a:p>
        </p:txBody>
      </p:sp>
    </p:spTree>
    <p:extLst>
      <p:ext uri="{BB962C8B-B14F-4D97-AF65-F5344CB8AC3E}">
        <p14:creationId xmlns:p14="http://schemas.microsoft.com/office/powerpoint/2010/main" val="26300645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14</a:t>
            </a:fld>
            <a:endParaRPr lang="nl-BE"/>
          </a:p>
        </p:txBody>
      </p:sp>
    </p:spTree>
    <p:extLst>
      <p:ext uri="{BB962C8B-B14F-4D97-AF65-F5344CB8AC3E}">
        <p14:creationId xmlns:p14="http://schemas.microsoft.com/office/powerpoint/2010/main" val="7599507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17</a:t>
            </a:fld>
            <a:endParaRPr lang="nl-BE"/>
          </a:p>
        </p:txBody>
      </p:sp>
    </p:spTree>
    <p:extLst>
      <p:ext uri="{BB962C8B-B14F-4D97-AF65-F5344CB8AC3E}">
        <p14:creationId xmlns:p14="http://schemas.microsoft.com/office/powerpoint/2010/main" val="41265997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20</a:t>
            </a:fld>
            <a:endParaRPr lang="nl-BE"/>
          </a:p>
        </p:txBody>
      </p:sp>
    </p:spTree>
    <p:extLst>
      <p:ext uri="{BB962C8B-B14F-4D97-AF65-F5344CB8AC3E}">
        <p14:creationId xmlns:p14="http://schemas.microsoft.com/office/powerpoint/2010/main" val="14118203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31076-B9F2-9590-62CA-2C66E1F067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84258C-8A0A-8AF6-E866-6FFAB24BE7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FEB39F-D431-552A-55A8-AADC06D72E71}"/>
              </a:ext>
            </a:extLst>
          </p:cNvPr>
          <p:cNvSpPr>
            <a:spLocks noGrp="1"/>
          </p:cNvSpPr>
          <p:nvPr>
            <p:ph type="body" idx="1"/>
          </p:nvPr>
        </p:nvSpPr>
        <p:spPr/>
        <p:txBody>
          <a:bodyPr/>
          <a:lstStyle/>
          <a:p>
            <a:endParaRPr lang="nl-BE"/>
          </a:p>
        </p:txBody>
      </p:sp>
      <p:sp>
        <p:nvSpPr>
          <p:cNvPr id="4" name="Slide Number Placeholder 3">
            <a:extLst>
              <a:ext uri="{FF2B5EF4-FFF2-40B4-BE49-F238E27FC236}">
                <a16:creationId xmlns:a16="http://schemas.microsoft.com/office/drawing/2014/main" id="{033E8BEF-06C2-7E94-8B0A-10D50D2E6228}"/>
              </a:ext>
            </a:extLst>
          </p:cNvPr>
          <p:cNvSpPr>
            <a:spLocks noGrp="1"/>
          </p:cNvSpPr>
          <p:nvPr>
            <p:ph type="sldNum" sz="quarter" idx="5"/>
          </p:nvPr>
        </p:nvSpPr>
        <p:spPr/>
        <p:txBody>
          <a:bodyPr/>
          <a:lstStyle/>
          <a:p>
            <a:fld id="{77A19C76-9576-4CF7-B9ED-98079AE38951}" type="slidenum">
              <a:rPr lang="nl-BE" smtClean="0"/>
              <a:pPr/>
              <a:t>21</a:t>
            </a:fld>
            <a:endParaRPr lang="nl-BE"/>
          </a:p>
        </p:txBody>
      </p:sp>
    </p:spTree>
    <p:extLst>
      <p:ext uri="{BB962C8B-B14F-4D97-AF65-F5344CB8AC3E}">
        <p14:creationId xmlns:p14="http://schemas.microsoft.com/office/powerpoint/2010/main" val="39709447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7C0AC-256B-6AF0-A4F7-F8CE6C01ED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1C5748-CA55-A5A9-32FC-175DD1218C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E23C17-956F-F4E0-1648-E078073C600C}"/>
              </a:ext>
            </a:extLst>
          </p:cNvPr>
          <p:cNvSpPr>
            <a:spLocks noGrp="1"/>
          </p:cNvSpPr>
          <p:nvPr>
            <p:ph type="body" idx="1"/>
          </p:nvPr>
        </p:nvSpPr>
        <p:spPr/>
        <p:txBody>
          <a:bodyPr/>
          <a:lstStyle/>
          <a:p>
            <a:endParaRPr lang="nl-BE"/>
          </a:p>
        </p:txBody>
      </p:sp>
      <p:sp>
        <p:nvSpPr>
          <p:cNvPr id="4" name="Slide Number Placeholder 3">
            <a:extLst>
              <a:ext uri="{FF2B5EF4-FFF2-40B4-BE49-F238E27FC236}">
                <a16:creationId xmlns:a16="http://schemas.microsoft.com/office/drawing/2014/main" id="{90E6FE6F-A004-EBE4-808C-D90E8AB403A7}"/>
              </a:ext>
            </a:extLst>
          </p:cNvPr>
          <p:cNvSpPr>
            <a:spLocks noGrp="1"/>
          </p:cNvSpPr>
          <p:nvPr>
            <p:ph type="sldNum" sz="quarter" idx="5"/>
          </p:nvPr>
        </p:nvSpPr>
        <p:spPr/>
        <p:txBody>
          <a:bodyPr/>
          <a:lstStyle/>
          <a:p>
            <a:fld id="{77A19C76-9576-4CF7-B9ED-98079AE38951}" type="slidenum">
              <a:rPr lang="nl-BE" smtClean="0"/>
              <a:pPr/>
              <a:t>23</a:t>
            </a:fld>
            <a:endParaRPr lang="nl-BE"/>
          </a:p>
        </p:txBody>
      </p:sp>
    </p:spTree>
    <p:extLst>
      <p:ext uri="{BB962C8B-B14F-4D97-AF65-F5344CB8AC3E}">
        <p14:creationId xmlns:p14="http://schemas.microsoft.com/office/powerpoint/2010/main" val="8736901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24</a:t>
            </a:fld>
            <a:endParaRPr lang="nl-BE"/>
          </a:p>
        </p:txBody>
      </p:sp>
    </p:spTree>
    <p:extLst>
      <p:ext uri="{BB962C8B-B14F-4D97-AF65-F5344CB8AC3E}">
        <p14:creationId xmlns:p14="http://schemas.microsoft.com/office/powerpoint/2010/main" val="35682115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25</a:t>
            </a:fld>
            <a:endParaRPr lang="nl-BE"/>
          </a:p>
        </p:txBody>
      </p:sp>
    </p:spTree>
    <p:extLst>
      <p:ext uri="{BB962C8B-B14F-4D97-AF65-F5344CB8AC3E}">
        <p14:creationId xmlns:p14="http://schemas.microsoft.com/office/powerpoint/2010/main" val="19714774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26</a:t>
            </a:fld>
            <a:endParaRPr lang="nl-BE"/>
          </a:p>
        </p:txBody>
      </p:sp>
    </p:spTree>
    <p:extLst>
      <p:ext uri="{BB962C8B-B14F-4D97-AF65-F5344CB8AC3E}">
        <p14:creationId xmlns:p14="http://schemas.microsoft.com/office/powerpoint/2010/main" val="20483160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29</a:t>
            </a:fld>
            <a:endParaRPr lang="nl-BE"/>
          </a:p>
        </p:txBody>
      </p:sp>
    </p:spTree>
    <p:extLst>
      <p:ext uri="{BB962C8B-B14F-4D97-AF65-F5344CB8AC3E}">
        <p14:creationId xmlns:p14="http://schemas.microsoft.com/office/powerpoint/2010/main" val="38287014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31</a:t>
            </a:fld>
            <a:endParaRPr lang="nl-BE"/>
          </a:p>
        </p:txBody>
      </p:sp>
    </p:spTree>
    <p:extLst>
      <p:ext uri="{BB962C8B-B14F-4D97-AF65-F5344CB8AC3E}">
        <p14:creationId xmlns:p14="http://schemas.microsoft.com/office/powerpoint/2010/main" val="4255890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2</a:t>
            </a:fld>
            <a:endParaRPr lang="nl-BE"/>
          </a:p>
        </p:txBody>
      </p:sp>
    </p:spTree>
    <p:extLst>
      <p:ext uri="{BB962C8B-B14F-4D97-AF65-F5344CB8AC3E}">
        <p14:creationId xmlns:p14="http://schemas.microsoft.com/office/powerpoint/2010/main" val="12984408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35</a:t>
            </a:fld>
            <a:endParaRPr lang="nl-BE"/>
          </a:p>
        </p:txBody>
      </p:sp>
    </p:spTree>
    <p:extLst>
      <p:ext uri="{BB962C8B-B14F-4D97-AF65-F5344CB8AC3E}">
        <p14:creationId xmlns:p14="http://schemas.microsoft.com/office/powerpoint/2010/main" val="21423079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36</a:t>
            </a:fld>
            <a:endParaRPr lang="nl-BE"/>
          </a:p>
        </p:txBody>
      </p:sp>
    </p:spTree>
    <p:extLst>
      <p:ext uri="{BB962C8B-B14F-4D97-AF65-F5344CB8AC3E}">
        <p14:creationId xmlns:p14="http://schemas.microsoft.com/office/powerpoint/2010/main" val="3454806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37</a:t>
            </a:fld>
            <a:endParaRPr lang="nl-BE"/>
          </a:p>
        </p:txBody>
      </p:sp>
    </p:spTree>
    <p:extLst>
      <p:ext uri="{BB962C8B-B14F-4D97-AF65-F5344CB8AC3E}">
        <p14:creationId xmlns:p14="http://schemas.microsoft.com/office/powerpoint/2010/main" val="41822927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39</a:t>
            </a:fld>
            <a:endParaRPr lang="nl-BE"/>
          </a:p>
        </p:txBody>
      </p:sp>
    </p:spTree>
    <p:extLst>
      <p:ext uri="{BB962C8B-B14F-4D97-AF65-F5344CB8AC3E}">
        <p14:creationId xmlns:p14="http://schemas.microsoft.com/office/powerpoint/2010/main" val="5013498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40</a:t>
            </a:fld>
            <a:endParaRPr lang="nl-BE"/>
          </a:p>
        </p:txBody>
      </p:sp>
    </p:spTree>
    <p:extLst>
      <p:ext uri="{BB962C8B-B14F-4D97-AF65-F5344CB8AC3E}">
        <p14:creationId xmlns:p14="http://schemas.microsoft.com/office/powerpoint/2010/main" val="254935790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42</a:t>
            </a:fld>
            <a:endParaRPr lang="nl-BE"/>
          </a:p>
        </p:txBody>
      </p:sp>
    </p:spTree>
    <p:extLst>
      <p:ext uri="{BB962C8B-B14F-4D97-AF65-F5344CB8AC3E}">
        <p14:creationId xmlns:p14="http://schemas.microsoft.com/office/powerpoint/2010/main" val="194301897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43</a:t>
            </a:fld>
            <a:endParaRPr lang="nl-BE"/>
          </a:p>
        </p:txBody>
      </p:sp>
    </p:spTree>
    <p:extLst>
      <p:ext uri="{BB962C8B-B14F-4D97-AF65-F5344CB8AC3E}">
        <p14:creationId xmlns:p14="http://schemas.microsoft.com/office/powerpoint/2010/main" val="415243177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45</a:t>
            </a:fld>
            <a:endParaRPr lang="nl-BE"/>
          </a:p>
        </p:txBody>
      </p:sp>
    </p:spTree>
    <p:extLst>
      <p:ext uri="{BB962C8B-B14F-4D97-AF65-F5344CB8AC3E}">
        <p14:creationId xmlns:p14="http://schemas.microsoft.com/office/powerpoint/2010/main" val="284803319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46</a:t>
            </a:fld>
            <a:endParaRPr lang="nl-BE"/>
          </a:p>
        </p:txBody>
      </p:sp>
    </p:spTree>
    <p:extLst>
      <p:ext uri="{BB962C8B-B14F-4D97-AF65-F5344CB8AC3E}">
        <p14:creationId xmlns:p14="http://schemas.microsoft.com/office/powerpoint/2010/main" val="357080032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47</a:t>
            </a:fld>
            <a:endParaRPr lang="nl-BE"/>
          </a:p>
        </p:txBody>
      </p:sp>
    </p:spTree>
    <p:extLst>
      <p:ext uri="{BB962C8B-B14F-4D97-AF65-F5344CB8AC3E}">
        <p14:creationId xmlns:p14="http://schemas.microsoft.com/office/powerpoint/2010/main" val="24293010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3</a:t>
            </a:fld>
            <a:endParaRPr lang="nl-BE"/>
          </a:p>
        </p:txBody>
      </p:sp>
    </p:spTree>
    <p:extLst>
      <p:ext uri="{BB962C8B-B14F-4D97-AF65-F5344CB8AC3E}">
        <p14:creationId xmlns:p14="http://schemas.microsoft.com/office/powerpoint/2010/main" val="26307815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8</a:t>
            </a:fld>
            <a:endParaRPr lang="nl-BE"/>
          </a:p>
        </p:txBody>
      </p:sp>
    </p:spTree>
    <p:extLst>
      <p:ext uri="{BB962C8B-B14F-4D97-AF65-F5344CB8AC3E}">
        <p14:creationId xmlns:p14="http://schemas.microsoft.com/office/powerpoint/2010/main" val="30250140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9</a:t>
            </a:fld>
            <a:endParaRPr lang="nl-BE"/>
          </a:p>
        </p:txBody>
      </p:sp>
    </p:spTree>
    <p:extLst>
      <p:ext uri="{BB962C8B-B14F-4D97-AF65-F5344CB8AC3E}">
        <p14:creationId xmlns:p14="http://schemas.microsoft.com/office/powerpoint/2010/main" val="15070934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10</a:t>
            </a:fld>
            <a:endParaRPr lang="nl-BE"/>
          </a:p>
        </p:txBody>
      </p:sp>
    </p:spTree>
    <p:extLst>
      <p:ext uri="{BB962C8B-B14F-4D97-AF65-F5344CB8AC3E}">
        <p14:creationId xmlns:p14="http://schemas.microsoft.com/office/powerpoint/2010/main" val="30642821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11</a:t>
            </a:fld>
            <a:endParaRPr lang="nl-BE"/>
          </a:p>
        </p:txBody>
      </p:sp>
    </p:spTree>
    <p:extLst>
      <p:ext uri="{BB962C8B-B14F-4D97-AF65-F5344CB8AC3E}">
        <p14:creationId xmlns:p14="http://schemas.microsoft.com/office/powerpoint/2010/main" val="40157788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12</a:t>
            </a:fld>
            <a:endParaRPr lang="nl-BE"/>
          </a:p>
        </p:txBody>
      </p:sp>
    </p:spTree>
    <p:extLst>
      <p:ext uri="{BB962C8B-B14F-4D97-AF65-F5344CB8AC3E}">
        <p14:creationId xmlns:p14="http://schemas.microsoft.com/office/powerpoint/2010/main" val="22986175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a:p>
        </p:txBody>
      </p:sp>
      <p:sp>
        <p:nvSpPr>
          <p:cNvPr id="4" name="Slide Number Placeholder 3"/>
          <p:cNvSpPr>
            <a:spLocks noGrp="1"/>
          </p:cNvSpPr>
          <p:nvPr>
            <p:ph type="sldNum" sz="quarter" idx="5"/>
          </p:nvPr>
        </p:nvSpPr>
        <p:spPr/>
        <p:txBody>
          <a:bodyPr/>
          <a:lstStyle/>
          <a:p>
            <a:fld id="{77A19C76-9576-4CF7-B9ED-98079AE38951}" type="slidenum">
              <a:rPr lang="nl-BE" smtClean="0"/>
              <a:pPr/>
              <a:t>13</a:t>
            </a:fld>
            <a:endParaRPr lang="nl-BE"/>
          </a:p>
        </p:txBody>
      </p:sp>
    </p:spTree>
    <p:extLst>
      <p:ext uri="{BB962C8B-B14F-4D97-AF65-F5344CB8AC3E}">
        <p14:creationId xmlns:p14="http://schemas.microsoft.com/office/powerpoint/2010/main" val="32612225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8.svg"/><Relationship Id="rId7"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Master" Target="../slideMasters/slideMaster2.xml"/><Relationship Id="rId6" Type="http://schemas.openxmlformats.org/officeDocument/2006/relationships/image" Target="../media/image11.png"/><Relationship Id="rId5" Type="http://schemas.openxmlformats.org/officeDocument/2006/relationships/image" Target="../media/image10.svg"/><Relationship Id="rId4" Type="http://schemas.openxmlformats.org/officeDocument/2006/relationships/image" Target="../media/image9.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2.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914400" y="2130428"/>
            <a:ext cx="10363200" cy="1082675"/>
          </a:xfrm>
        </p:spPr>
        <p:txBody>
          <a:bodyPr/>
          <a:lstStyle>
            <a:lvl1pPr algn="l">
              <a:defRPr sz="2400">
                <a:solidFill>
                  <a:schemeClr val="tx1"/>
                </a:solidFill>
              </a:defRPr>
            </a:lvl1pPr>
          </a:lstStyle>
          <a:p>
            <a:pPr lvl="0"/>
            <a:r>
              <a:rPr lang="fr" noProof="0"/>
              <a:t>Cliquez pour modifier le style de titre du gabarit</a:t>
            </a:r>
            <a:endParaRPr lang="nl-BE" noProof="0"/>
          </a:p>
        </p:txBody>
      </p:sp>
      <p:sp>
        <p:nvSpPr>
          <p:cNvPr id="11267" name="Rectangle 3"/>
          <p:cNvSpPr>
            <a:spLocks noGrp="1" noChangeArrowheads="1"/>
          </p:cNvSpPr>
          <p:nvPr>
            <p:ph type="subTitle" idx="1"/>
          </p:nvPr>
        </p:nvSpPr>
        <p:spPr>
          <a:xfrm>
            <a:off x="912286" y="3429000"/>
            <a:ext cx="9450916" cy="720725"/>
          </a:xfrm>
        </p:spPr>
        <p:txBody>
          <a:bodyPr/>
          <a:lstStyle>
            <a:lvl1pPr marL="0" indent="0">
              <a:buFontTx/>
              <a:buNone/>
              <a:defRPr sz="1800" b="1">
                <a:solidFill>
                  <a:srgbClr val="006F82"/>
                </a:solidFill>
                <a:latin typeface="Verdana" pitchFamily="34" charset="0"/>
              </a:defRPr>
            </a:lvl1pPr>
          </a:lstStyle>
          <a:p>
            <a:pPr lvl="0"/>
            <a:r>
              <a:rPr lang="fr" noProof="0"/>
              <a:t>Cliquez pour modifier le style de sous-titres du masque</a:t>
            </a:r>
            <a:endParaRPr lang="nl-BE" noProof="0"/>
          </a:p>
        </p:txBody>
      </p:sp>
      <p:sp>
        <p:nvSpPr>
          <p:cNvPr id="11268" name="Rectangle 4"/>
          <p:cNvSpPr>
            <a:spLocks noGrp="1" noChangeArrowheads="1"/>
          </p:cNvSpPr>
          <p:nvPr>
            <p:ph type="dt" sz="half" idx="2"/>
          </p:nvPr>
        </p:nvSpPr>
        <p:spPr/>
        <p:txBody>
          <a:bodyPr/>
          <a:lstStyle>
            <a:lvl1pPr>
              <a:defRPr/>
            </a:lvl1pPr>
          </a:lstStyle>
          <a:p>
            <a:endParaRPr lang="en-US"/>
          </a:p>
        </p:txBody>
      </p:sp>
      <p:sp>
        <p:nvSpPr>
          <p:cNvPr id="11269" name="Rectangle 5"/>
          <p:cNvSpPr>
            <a:spLocks noGrp="1" noChangeArrowheads="1"/>
          </p:cNvSpPr>
          <p:nvPr>
            <p:ph type="ftr" sz="quarter" idx="3"/>
          </p:nvPr>
        </p:nvSpPr>
        <p:spPr/>
        <p:txBody>
          <a:bodyPr/>
          <a:lstStyle>
            <a:lvl1pPr>
              <a:defRPr/>
            </a:lvl1pPr>
          </a:lstStyle>
          <a:p>
            <a:endParaRPr lang="en-US"/>
          </a:p>
        </p:txBody>
      </p:sp>
      <p:sp>
        <p:nvSpPr>
          <p:cNvPr id="11270" name="Rectangle 6"/>
          <p:cNvSpPr>
            <a:spLocks noGrp="1" noChangeArrowheads="1"/>
          </p:cNvSpPr>
          <p:nvPr>
            <p:ph type="sldNum" sz="quarter" idx="4"/>
          </p:nvPr>
        </p:nvSpPr>
        <p:spPr/>
        <p:txBody>
          <a:bodyPr/>
          <a:lstStyle>
            <a:lvl1pPr>
              <a:defRPr/>
            </a:lvl1pPr>
          </a:lstStyle>
          <a:p>
            <a:fld id="{CD27FBDA-86E1-4AC7-AC90-48D9DCB0D76C}" type="slidenum">
              <a:rPr lang="en-US"/>
              <a:pPr/>
              <a:t>‹#›</a:t>
            </a:fld>
            <a:endParaRPr lang="en-US"/>
          </a:p>
        </p:txBody>
      </p:sp>
      <p:pic>
        <p:nvPicPr>
          <p:cNvPr id="9" name="Picture 9" descr="Logo L INAMI "/>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05940" y="65549"/>
            <a:ext cx="1381296" cy="10067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6A3BB45-F483-43F1-A84A-ABCB13DAF03D}" type="slidenum">
              <a:rPr lang="en-US"/>
              <a:pPr/>
              <a:t>‹#›</a:t>
            </a:fld>
            <a:endParaRPr lang="en-US"/>
          </a:p>
        </p:txBody>
      </p:sp>
    </p:spTree>
    <p:extLst>
      <p:ext uri="{BB962C8B-B14F-4D97-AF65-F5344CB8AC3E}">
        <p14:creationId xmlns:p14="http://schemas.microsoft.com/office/powerpoint/2010/main" val="1770405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fr"/>
              <a:t>Cliquez pour modifier le style de titre du gabarit</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
              <a:t>Cliquez pour modifier les styles de texte du modèle</a:t>
            </a:r>
          </a:p>
          <a:p>
            <a:pPr lvl="1"/>
            <a:r>
              <a:rPr lang="fr"/>
              <a:t>Deuxième niveau</a:t>
            </a:r>
          </a:p>
          <a:p>
            <a:pPr lvl="2"/>
            <a:r>
              <a:rPr lang="fr"/>
              <a:t>Troisième niveau</a:t>
            </a:r>
          </a:p>
          <a:p>
            <a:pPr lvl="3"/>
            <a:r>
              <a:rPr lang="fr"/>
              <a:t>Quatrième niveau</a:t>
            </a:r>
          </a:p>
          <a:p>
            <a:pPr lvl="4"/>
            <a:r>
              <a:rPr lang="fr"/>
              <a:t>Cinquième niveau</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
              <a:t>Cliquez pour modifier les styles de texte du modèle</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E22CA60-E283-4B37-A934-541B90911D4A}" type="slidenum">
              <a:rPr lang="en-US"/>
              <a:pPr/>
              <a:t>‹#›</a:t>
            </a:fld>
            <a:endParaRPr lang="en-US"/>
          </a:p>
        </p:txBody>
      </p:sp>
    </p:spTree>
    <p:extLst>
      <p:ext uri="{BB962C8B-B14F-4D97-AF65-F5344CB8AC3E}">
        <p14:creationId xmlns:p14="http://schemas.microsoft.com/office/powerpoint/2010/main" val="17556529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fr"/>
              <a:t>Cliquez pour modifier le style de titre du gabarit</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
              <a:t>Cliquez sur l'icône pour ajouter une image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
              <a:t>Cliquez pour modifier les styles de texte du modèle</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6FB2311-2DA7-47E3-965C-293C2705AF72}" type="slidenum">
              <a:rPr lang="en-US"/>
              <a:pPr/>
              <a:t>‹#›</a:t>
            </a:fld>
            <a:endParaRPr lang="en-US"/>
          </a:p>
        </p:txBody>
      </p:sp>
    </p:spTree>
    <p:extLst>
      <p:ext uri="{BB962C8B-B14F-4D97-AF65-F5344CB8AC3E}">
        <p14:creationId xmlns:p14="http://schemas.microsoft.com/office/powerpoint/2010/main" val="10268928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
              <a:t>Cliquez pour modifier le style de titre du gabarit</a:t>
            </a:r>
          </a:p>
        </p:txBody>
      </p:sp>
      <p:sp>
        <p:nvSpPr>
          <p:cNvPr id="3" name="Vertical Text Placeholder 2"/>
          <p:cNvSpPr>
            <a:spLocks noGrp="1"/>
          </p:cNvSpPr>
          <p:nvPr>
            <p:ph type="body" orient="vert" idx="1"/>
          </p:nvPr>
        </p:nvSpPr>
        <p:spPr/>
        <p:txBody>
          <a:bodyPr vert="eaVert"/>
          <a:lstStyle/>
          <a:p>
            <a:pPr lvl="0"/>
            <a:r>
              <a:rPr lang="fr"/>
              <a:t>Cliquez pour modifier les styles de texte du modèle</a:t>
            </a:r>
          </a:p>
          <a:p>
            <a:pPr lvl="1"/>
            <a:r>
              <a:rPr lang="fr"/>
              <a:t>Deuxième niveau</a:t>
            </a:r>
          </a:p>
          <a:p>
            <a:pPr lvl="2"/>
            <a:r>
              <a:rPr lang="fr"/>
              <a:t>Troisième niveau</a:t>
            </a:r>
          </a:p>
          <a:p>
            <a:pPr lvl="3"/>
            <a:r>
              <a:rPr lang="fr"/>
              <a:t>Quatrième niveau</a:t>
            </a:r>
          </a:p>
          <a:p>
            <a:pPr lvl="4"/>
            <a:r>
              <a:rPr lang="fr"/>
              <a:t>Cinquième niveau</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95DE252-6D5E-46F6-A69C-E56B227F34B2}" type="slidenum">
              <a:rPr lang="en-US"/>
              <a:pPr/>
              <a:t>‹#›</a:t>
            </a:fld>
            <a:endParaRPr lang="en-US"/>
          </a:p>
        </p:txBody>
      </p:sp>
    </p:spTree>
    <p:extLst>
      <p:ext uri="{BB962C8B-B14F-4D97-AF65-F5344CB8AC3E}">
        <p14:creationId xmlns:p14="http://schemas.microsoft.com/office/powerpoint/2010/main" val="20016666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fr"/>
              <a:t>Cliquez pour modifier le style de titre du gabarit</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fr"/>
              <a:t>Cliquez pour modifier les styles de texte du modèle</a:t>
            </a:r>
          </a:p>
          <a:p>
            <a:pPr lvl="1"/>
            <a:r>
              <a:rPr lang="fr"/>
              <a:t>Deuxième niveau</a:t>
            </a:r>
          </a:p>
          <a:p>
            <a:pPr lvl="2"/>
            <a:r>
              <a:rPr lang="fr"/>
              <a:t>Troisième niveau</a:t>
            </a:r>
          </a:p>
          <a:p>
            <a:pPr lvl="3"/>
            <a:r>
              <a:rPr lang="fr"/>
              <a:t>Quatrième niveau</a:t>
            </a:r>
          </a:p>
          <a:p>
            <a:pPr lvl="4"/>
            <a:r>
              <a:rPr lang="fr"/>
              <a:t>Cinquième niveau</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9AEC426-A2BE-4AD7-BDD4-DDBBAAC99EFF}" type="slidenum">
              <a:rPr lang="en-US"/>
              <a:pPr/>
              <a:t>‹#›</a:t>
            </a:fld>
            <a:endParaRPr lang="en-US"/>
          </a:p>
        </p:txBody>
      </p:sp>
    </p:spTree>
    <p:extLst>
      <p:ext uri="{BB962C8B-B14F-4D97-AF65-F5344CB8AC3E}">
        <p14:creationId xmlns:p14="http://schemas.microsoft.com/office/powerpoint/2010/main" val="7410008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581F6-020B-4130-9258-78653AA23AD9}"/>
              </a:ext>
            </a:extLst>
          </p:cNvPr>
          <p:cNvSpPr>
            <a:spLocks noGrp="1"/>
          </p:cNvSpPr>
          <p:nvPr>
            <p:ph type="ctrTitle"/>
          </p:nvPr>
        </p:nvSpPr>
        <p:spPr>
          <a:xfrm>
            <a:off x="2692400" y="1122363"/>
            <a:ext cx="7975600" cy="2387600"/>
          </a:xfrm>
          <a:ln>
            <a:noFill/>
          </a:ln>
        </p:spPr>
        <p:txBody>
          <a:bodyPr anchor="b"/>
          <a:lstStyle>
            <a:lvl1pPr algn="l">
              <a:defRPr sz="6000">
                <a:solidFill>
                  <a:schemeClr val="bg1"/>
                </a:solidFill>
              </a:defRPr>
            </a:lvl1pPr>
          </a:lstStyle>
          <a:p>
            <a:r>
              <a:rPr lang="fr"/>
              <a:t>Modifiez le style du titre</a:t>
            </a:r>
            <a:endParaRPr lang="nl-BE"/>
          </a:p>
        </p:txBody>
      </p:sp>
      <p:sp>
        <p:nvSpPr>
          <p:cNvPr id="3" name="Subtitle 2">
            <a:extLst>
              <a:ext uri="{FF2B5EF4-FFF2-40B4-BE49-F238E27FC236}">
                <a16:creationId xmlns:a16="http://schemas.microsoft.com/office/drawing/2014/main" id="{7EAB7778-6D79-4DF6-A6C4-F669A2F95E01}"/>
              </a:ext>
            </a:extLst>
          </p:cNvPr>
          <p:cNvSpPr>
            <a:spLocks noGrp="1"/>
          </p:cNvSpPr>
          <p:nvPr>
            <p:ph type="subTitle" idx="1"/>
          </p:nvPr>
        </p:nvSpPr>
        <p:spPr>
          <a:xfrm>
            <a:off x="2692399" y="3602038"/>
            <a:ext cx="7975600" cy="1655762"/>
          </a:xfrm>
        </p:spPr>
        <p:txBody>
          <a:bodyPr>
            <a:normAutofit/>
          </a:bodyPr>
          <a:lstStyle>
            <a:lvl1pPr marL="0" indent="0" algn="l">
              <a:buNone/>
              <a:defRPr sz="2800" b="1">
                <a:solidFill>
                  <a:schemeClr val="bg2"/>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
              <a:t>Modifiez le style des sous-titres du masque</a:t>
            </a:r>
            <a:endParaRPr lang="nl-BE"/>
          </a:p>
        </p:txBody>
      </p:sp>
      <p:cxnSp>
        <p:nvCxnSpPr>
          <p:cNvPr id="12" name="Straight Connector 11">
            <a:extLst>
              <a:ext uri="{FF2B5EF4-FFF2-40B4-BE49-F238E27FC236}">
                <a16:creationId xmlns:a16="http://schemas.microsoft.com/office/drawing/2014/main" id="{ECFEAA23-DDAF-4ECF-8706-562D6DF86456}"/>
              </a:ext>
            </a:extLst>
          </p:cNvPr>
          <p:cNvCxnSpPr>
            <a:cxnSpLocks/>
          </p:cNvCxnSpPr>
          <p:nvPr userDrawn="1"/>
        </p:nvCxnSpPr>
        <p:spPr>
          <a:xfrm>
            <a:off x="1769533" y="1828800"/>
            <a:ext cx="0" cy="5029200"/>
          </a:xfrm>
          <a:prstGeom prst="line">
            <a:avLst/>
          </a:prstGeom>
          <a:ln w="5080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5" name="Graphic 4">
            <a:extLst>
              <a:ext uri="{FF2B5EF4-FFF2-40B4-BE49-F238E27FC236}">
                <a16:creationId xmlns:a16="http://schemas.microsoft.com/office/drawing/2014/main" id="{1BDACAD1-6D81-4C4C-A2D4-CDF9E180DD7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3487103" cy="1173480"/>
          </a:xfrm>
          <a:prstGeom prst="rect">
            <a:avLst/>
          </a:prstGeom>
        </p:spPr>
      </p:pic>
    </p:spTree>
    <p:extLst>
      <p:ext uri="{BB962C8B-B14F-4D97-AF65-F5344CB8AC3E}">
        <p14:creationId xmlns:p14="http://schemas.microsoft.com/office/powerpoint/2010/main" val="5345101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Alt">
    <p:spTree>
      <p:nvGrpSpPr>
        <p:cNvPr id="1" name=""/>
        <p:cNvGrpSpPr/>
        <p:nvPr/>
      </p:nvGrpSpPr>
      <p:grpSpPr>
        <a:xfrm>
          <a:off x="0" y="0"/>
          <a:ext cx="0" cy="0"/>
          <a:chOff x="0" y="0"/>
          <a:chExt cx="0" cy="0"/>
        </a:xfrm>
      </p:grpSpPr>
      <p:pic>
        <p:nvPicPr>
          <p:cNvPr id="15" name="Graphic 14">
            <a:extLst>
              <a:ext uri="{FF2B5EF4-FFF2-40B4-BE49-F238E27FC236}">
                <a16:creationId xmlns:a16="http://schemas.microsoft.com/office/drawing/2014/main" id="{FA6F8242-4BB9-4292-937E-562A121F545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0"/>
            <a:ext cx="3487103" cy="1173480"/>
          </a:xfrm>
          <a:prstGeom prst="rect">
            <a:avLst/>
          </a:prstGeom>
        </p:spPr>
      </p:pic>
      <p:pic>
        <p:nvPicPr>
          <p:cNvPr id="7" name="Graphic 6">
            <a:extLst>
              <a:ext uri="{FF2B5EF4-FFF2-40B4-BE49-F238E27FC236}">
                <a16:creationId xmlns:a16="http://schemas.microsoft.com/office/drawing/2014/main" id="{E3E8BA1A-D532-4BB0-95AC-828E6AD91651}"/>
              </a:ext>
            </a:extLst>
          </p:cNvPr>
          <p:cNvPicPr>
            <a:picLocks noChangeAspect="1"/>
          </p:cNvPicPr>
          <p:nvPr userDrawn="1"/>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16139" b="51180"/>
          <a:stretch/>
        </p:blipFill>
        <p:spPr>
          <a:xfrm>
            <a:off x="0" y="3509963"/>
            <a:ext cx="5745441" cy="3348037"/>
          </a:xfrm>
          <a:prstGeom prst="rect">
            <a:avLst/>
          </a:prstGeom>
        </p:spPr>
      </p:pic>
      <p:pic>
        <p:nvPicPr>
          <p:cNvPr id="10" name="Graphic 9">
            <a:extLst>
              <a:ext uri="{FF2B5EF4-FFF2-40B4-BE49-F238E27FC236}">
                <a16:creationId xmlns:a16="http://schemas.microsoft.com/office/drawing/2014/main" id="{4BA03052-2DBD-45CD-8AA4-36802A11A87D}"/>
              </a:ext>
            </a:extLst>
          </p:cNvPr>
          <p:cNvPicPr>
            <a:picLocks noChangeAspect="1"/>
          </p:cNvPicPr>
          <p:nvPr userDrawn="1"/>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16139" b="29877"/>
          <a:stretch/>
        </p:blipFill>
        <p:spPr>
          <a:xfrm rot="10800000">
            <a:off x="6446561" y="0"/>
            <a:ext cx="5745438" cy="4809068"/>
          </a:xfrm>
          <a:prstGeom prst="rect">
            <a:avLst/>
          </a:prstGeom>
        </p:spPr>
      </p:pic>
      <p:pic>
        <p:nvPicPr>
          <p:cNvPr id="11" name="Graphic 10">
            <a:extLst>
              <a:ext uri="{FF2B5EF4-FFF2-40B4-BE49-F238E27FC236}">
                <a16:creationId xmlns:a16="http://schemas.microsoft.com/office/drawing/2014/main" id="{788B7EA4-D0C8-4CD4-BFFC-71BE0A5A16D6}"/>
              </a:ext>
            </a:extLst>
          </p:cNvPr>
          <p:cNvPicPr>
            <a:picLocks noChangeAspect="1"/>
          </p:cNvPicPr>
          <p:nvPr userDrawn="1"/>
        </p:nvPicPr>
        <p:blipFill rotWithShape="1">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l="81513" b="16223"/>
          <a:stretch/>
        </p:blipFill>
        <p:spPr>
          <a:xfrm rot="16200000">
            <a:off x="8685997" y="3351994"/>
            <a:ext cx="1266571" cy="5745438"/>
          </a:xfrm>
          <a:prstGeom prst="rect">
            <a:avLst/>
          </a:prstGeom>
        </p:spPr>
      </p:pic>
      <p:sp>
        <p:nvSpPr>
          <p:cNvPr id="2" name="Title 1">
            <a:extLst>
              <a:ext uri="{FF2B5EF4-FFF2-40B4-BE49-F238E27FC236}">
                <a16:creationId xmlns:a16="http://schemas.microsoft.com/office/drawing/2014/main" id="{9EE581F6-020B-4130-9258-78653AA23AD9}"/>
              </a:ext>
            </a:extLst>
          </p:cNvPr>
          <p:cNvSpPr>
            <a:spLocks noGrp="1"/>
          </p:cNvSpPr>
          <p:nvPr>
            <p:ph type="ctrTitle"/>
          </p:nvPr>
        </p:nvSpPr>
        <p:spPr>
          <a:xfrm>
            <a:off x="2692400" y="1122363"/>
            <a:ext cx="7975600" cy="2387600"/>
          </a:xfrm>
          <a:ln>
            <a:noFill/>
          </a:ln>
        </p:spPr>
        <p:txBody>
          <a:bodyPr anchor="b"/>
          <a:lstStyle>
            <a:lvl1pPr algn="l">
              <a:defRPr sz="6000">
                <a:solidFill>
                  <a:schemeClr val="bg1"/>
                </a:solidFill>
              </a:defRPr>
            </a:lvl1pPr>
          </a:lstStyle>
          <a:p>
            <a:r>
              <a:rPr lang="fr"/>
              <a:t>Modifiez le style du titre</a:t>
            </a:r>
            <a:endParaRPr lang="nl-BE"/>
          </a:p>
        </p:txBody>
      </p:sp>
      <p:sp>
        <p:nvSpPr>
          <p:cNvPr id="3" name="Subtitle 2">
            <a:extLst>
              <a:ext uri="{FF2B5EF4-FFF2-40B4-BE49-F238E27FC236}">
                <a16:creationId xmlns:a16="http://schemas.microsoft.com/office/drawing/2014/main" id="{7EAB7778-6D79-4DF6-A6C4-F669A2F95E01}"/>
              </a:ext>
            </a:extLst>
          </p:cNvPr>
          <p:cNvSpPr>
            <a:spLocks noGrp="1"/>
          </p:cNvSpPr>
          <p:nvPr>
            <p:ph type="subTitle" idx="1"/>
          </p:nvPr>
        </p:nvSpPr>
        <p:spPr>
          <a:xfrm>
            <a:off x="2692399" y="3602038"/>
            <a:ext cx="7975600" cy="1655762"/>
          </a:xfrm>
        </p:spPr>
        <p:txBody>
          <a:bodyPr>
            <a:normAutofit/>
          </a:bodyPr>
          <a:lstStyle>
            <a:lvl1pPr marL="0" indent="0" algn="l">
              <a:buNone/>
              <a:defRPr sz="2800" b="1">
                <a:solidFill>
                  <a:schemeClr val="bg2"/>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
              <a:t>Modifiez le style des sous-titres du masque</a:t>
            </a:r>
            <a:endParaRPr lang="nl-BE"/>
          </a:p>
        </p:txBody>
      </p:sp>
    </p:spTree>
    <p:extLst>
      <p:ext uri="{BB962C8B-B14F-4D97-AF65-F5344CB8AC3E}">
        <p14:creationId xmlns:p14="http://schemas.microsoft.com/office/powerpoint/2010/main" val="26134591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6D8CF-CC50-45AF-B893-788C9B5CF1A0}"/>
              </a:ext>
            </a:extLst>
          </p:cNvPr>
          <p:cNvSpPr>
            <a:spLocks noGrp="1"/>
          </p:cNvSpPr>
          <p:nvPr>
            <p:ph type="title"/>
          </p:nvPr>
        </p:nvSpPr>
        <p:spPr/>
        <p:txBody>
          <a:bodyPr/>
          <a:lstStyle/>
          <a:p>
            <a:r>
              <a:rPr lang="fr"/>
              <a:t>Modifiez le style du titre</a:t>
            </a:r>
            <a:endParaRPr lang="nl-BE"/>
          </a:p>
        </p:txBody>
      </p:sp>
      <p:sp>
        <p:nvSpPr>
          <p:cNvPr id="3" name="Content Placeholder 2">
            <a:extLst>
              <a:ext uri="{FF2B5EF4-FFF2-40B4-BE49-F238E27FC236}">
                <a16:creationId xmlns:a16="http://schemas.microsoft.com/office/drawing/2014/main" id="{19BF5ED4-3321-43A2-BF8F-CC9F5E7CEF48}"/>
              </a:ext>
            </a:extLst>
          </p:cNvPr>
          <p:cNvSpPr>
            <a:spLocks noGrp="1"/>
          </p:cNvSpPr>
          <p:nvPr>
            <p:ph idx="1"/>
          </p:nvPr>
        </p:nvSpPr>
        <p:spPr>
          <a:xfrm>
            <a:off x="838200" y="1825625"/>
            <a:ext cx="10515600" cy="3948642"/>
          </a:xfrm>
        </p:spPr>
        <p:txBody>
          <a:bodyPr/>
          <a:lstStyle/>
          <a:p>
            <a:pPr lvl="0"/>
            <a:r>
              <a:rPr lang="fr"/>
              <a:t>Cliquez pour modifier les styles du texte du masque</a:t>
            </a:r>
          </a:p>
          <a:p>
            <a:pPr lvl="1"/>
            <a:r>
              <a:rPr lang="fr"/>
              <a:t>Deuxième niveau</a:t>
            </a:r>
          </a:p>
          <a:p>
            <a:pPr lvl="2"/>
            <a:r>
              <a:rPr lang="fr"/>
              <a:t>Troisième niveau</a:t>
            </a:r>
          </a:p>
          <a:p>
            <a:pPr lvl="3"/>
            <a:r>
              <a:rPr lang="fr"/>
              <a:t>Quatrième niveau</a:t>
            </a:r>
          </a:p>
          <a:p>
            <a:pPr lvl="4"/>
            <a:r>
              <a:rPr lang="fr"/>
              <a:t>Cinquième niveau</a:t>
            </a:r>
            <a:endParaRPr lang="nl-BE"/>
          </a:p>
        </p:txBody>
      </p:sp>
      <p:sp>
        <p:nvSpPr>
          <p:cNvPr id="4" name="Date Placeholder 3">
            <a:extLst>
              <a:ext uri="{FF2B5EF4-FFF2-40B4-BE49-F238E27FC236}">
                <a16:creationId xmlns:a16="http://schemas.microsoft.com/office/drawing/2014/main" id="{7B736B28-74B1-4F52-849F-4513B32A2BC2}"/>
              </a:ext>
            </a:extLst>
          </p:cNvPr>
          <p:cNvSpPr>
            <a:spLocks noGrp="1"/>
          </p:cNvSpPr>
          <p:nvPr>
            <p:ph type="dt" sz="half" idx="10"/>
          </p:nvPr>
        </p:nvSpPr>
        <p:spPr/>
        <p:txBody>
          <a:bodyPr/>
          <a:lstStyle/>
          <a:p>
            <a:r>
              <a:rPr lang="fr"/>
              <a:t>20.08.21</a:t>
            </a:r>
          </a:p>
        </p:txBody>
      </p:sp>
      <p:sp>
        <p:nvSpPr>
          <p:cNvPr id="5" name="Footer Placeholder 4">
            <a:extLst>
              <a:ext uri="{FF2B5EF4-FFF2-40B4-BE49-F238E27FC236}">
                <a16:creationId xmlns:a16="http://schemas.microsoft.com/office/drawing/2014/main" id="{02FA7C6B-8B0F-4AD6-AA84-F354571E8B76}"/>
              </a:ext>
            </a:extLst>
          </p:cNvPr>
          <p:cNvSpPr>
            <a:spLocks noGrp="1"/>
          </p:cNvSpPr>
          <p:nvPr>
            <p:ph type="ftr" sz="quarter" idx="11"/>
          </p:nvPr>
        </p:nvSpPr>
        <p:spPr/>
        <p:txBody>
          <a:bodyPr/>
          <a:lstStyle/>
          <a:p>
            <a:endParaRPr lang="nl-BE"/>
          </a:p>
        </p:txBody>
      </p:sp>
      <p:sp>
        <p:nvSpPr>
          <p:cNvPr id="6" name="Slide Number Placeholder 5">
            <a:extLst>
              <a:ext uri="{FF2B5EF4-FFF2-40B4-BE49-F238E27FC236}">
                <a16:creationId xmlns:a16="http://schemas.microsoft.com/office/drawing/2014/main" id="{D12BD542-D6E5-405E-A8FD-3237DD403372}"/>
              </a:ext>
            </a:extLst>
          </p:cNvPr>
          <p:cNvSpPr>
            <a:spLocks noGrp="1"/>
          </p:cNvSpPr>
          <p:nvPr>
            <p:ph type="sldNum" sz="quarter" idx="12"/>
          </p:nvPr>
        </p:nvSpPr>
        <p:spPr/>
        <p:txBody>
          <a:bodyPr/>
          <a:lstStyle/>
          <a:p>
            <a:fld id="{3A93BCF5-A822-4033-88D0-CE017647B4F5}" type="slidenum">
              <a:rPr lang="nl-BE" smtClean="0"/>
              <a:t>‹#›</a:t>
            </a:fld>
            <a:endParaRPr lang="nl-BE"/>
          </a:p>
        </p:txBody>
      </p:sp>
    </p:spTree>
    <p:extLst>
      <p:ext uri="{BB962C8B-B14F-4D97-AF65-F5344CB8AC3E}">
        <p14:creationId xmlns:p14="http://schemas.microsoft.com/office/powerpoint/2010/main" val="39765528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E9A7E-1032-436E-9F71-B93878F4E832}"/>
              </a:ext>
            </a:extLst>
          </p:cNvPr>
          <p:cNvSpPr>
            <a:spLocks noGrp="1"/>
          </p:cNvSpPr>
          <p:nvPr>
            <p:ph type="title"/>
          </p:nvPr>
        </p:nvSpPr>
        <p:spPr>
          <a:xfrm>
            <a:off x="831850" y="1709738"/>
            <a:ext cx="10515600" cy="2852737"/>
          </a:xfrm>
        </p:spPr>
        <p:txBody>
          <a:bodyPr anchor="b"/>
          <a:lstStyle>
            <a:lvl1pPr>
              <a:defRPr sz="6000">
                <a:solidFill>
                  <a:schemeClr val="bg2"/>
                </a:solidFill>
              </a:defRPr>
            </a:lvl1pPr>
          </a:lstStyle>
          <a:p>
            <a:r>
              <a:rPr lang="fr"/>
              <a:t>Modifiez le style du titre</a:t>
            </a:r>
            <a:endParaRPr lang="nl-BE"/>
          </a:p>
        </p:txBody>
      </p:sp>
      <p:sp>
        <p:nvSpPr>
          <p:cNvPr id="3" name="Text Placeholder 2">
            <a:extLst>
              <a:ext uri="{FF2B5EF4-FFF2-40B4-BE49-F238E27FC236}">
                <a16:creationId xmlns:a16="http://schemas.microsoft.com/office/drawing/2014/main" id="{DD4F41FB-FBC7-4B45-BB62-7FFB37619F98}"/>
              </a:ext>
            </a:extLst>
          </p:cNvPr>
          <p:cNvSpPr>
            <a:spLocks noGrp="1"/>
          </p:cNvSpPr>
          <p:nvPr>
            <p:ph type="body" idx="1"/>
          </p:nvPr>
        </p:nvSpPr>
        <p:spPr>
          <a:xfrm>
            <a:off x="831850" y="4589464"/>
            <a:ext cx="10515600" cy="1396470"/>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
              <a:t>Cliquez pour modifier les styles du texte du masque</a:t>
            </a:r>
          </a:p>
        </p:txBody>
      </p:sp>
      <p:sp>
        <p:nvSpPr>
          <p:cNvPr id="4" name="Date Placeholder 3">
            <a:extLst>
              <a:ext uri="{FF2B5EF4-FFF2-40B4-BE49-F238E27FC236}">
                <a16:creationId xmlns:a16="http://schemas.microsoft.com/office/drawing/2014/main" id="{12BFBC5B-CF5F-4F8C-BEA1-FC5F52EC1014}"/>
              </a:ext>
            </a:extLst>
          </p:cNvPr>
          <p:cNvSpPr>
            <a:spLocks noGrp="1"/>
          </p:cNvSpPr>
          <p:nvPr>
            <p:ph type="dt" sz="half" idx="10"/>
          </p:nvPr>
        </p:nvSpPr>
        <p:spPr/>
        <p:txBody>
          <a:bodyPr/>
          <a:lstStyle/>
          <a:p>
            <a:r>
              <a:rPr lang="fr"/>
              <a:t>20.08.21</a:t>
            </a:r>
          </a:p>
        </p:txBody>
      </p:sp>
      <p:sp>
        <p:nvSpPr>
          <p:cNvPr id="5" name="Footer Placeholder 4">
            <a:extLst>
              <a:ext uri="{FF2B5EF4-FFF2-40B4-BE49-F238E27FC236}">
                <a16:creationId xmlns:a16="http://schemas.microsoft.com/office/drawing/2014/main" id="{5FEE0626-8A08-4071-87E4-EED8E8A2864D}"/>
              </a:ext>
            </a:extLst>
          </p:cNvPr>
          <p:cNvSpPr>
            <a:spLocks noGrp="1"/>
          </p:cNvSpPr>
          <p:nvPr>
            <p:ph type="ftr" sz="quarter" idx="11"/>
          </p:nvPr>
        </p:nvSpPr>
        <p:spPr/>
        <p:txBody>
          <a:bodyPr/>
          <a:lstStyle/>
          <a:p>
            <a:endParaRPr lang="nl-BE"/>
          </a:p>
        </p:txBody>
      </p:sp>
      <p:sp>
        <p:nvSpPr>
          <p:cNvPr id="6" name="Slide Number Placeholder 5">
            <a:extLst>
              <a:ext uri="{FF2B5EF4-FFF2-40B4-BE49-F238E27FC236}">
                <a16:creationId xmlns:a16="http://schemas.microsoft.com/office/drawing/2014/main" id="{657BCCF1-8FCF-4954-841C-43BDDE6401D0}"/>
              </a:ext>
            </a:extLst>
          </p:cNvPr>
          <p:cNvSpPr>
            <a:spLocks noGrp="1"/>
          </p:cNvSpPr>
          <p:nvPr>
            <p:ph type="sldNum" sz="quarter" idx="12"/>
          </p:nvPr>
        </p:nvSpPr>
        <p:spPr/>
        <p:txBody>
          <a:bodyPr/>
          <a:lstStyle/>
          <a:p>
            <a:fld id="{3A93BCF5-A822-4033-88D0-CE017647B4F5}" type="slidenum">
              <a:rPr lang="nl-BE" smtClean="0"/>
              <a:t>‹#›</a:t>
            </a:fld>
            <a:endParaRPr lang="nl-BE"/>
          </a:p>
        </p:txBody>
      </p:sp>
      <p:pic>
        <p:nvPicPr>
          <p:cNvPr id="7" name="Graphic 6">
            <a:extLst>
              <a:ext uri="{FF2B5EF4-FFF2-40B4-BE49-F238E27FC236}">
                <a16:creationId xmlns:a16="http://schemas.microsoft.com/office/drawing/2014/main" id="{06C68D71-CCBC-4DD4-B206-E42106D07DB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0"/>
            <a:ext cx="3487103" cy="1173480"/>
          </a:xfrm>
          <a:prstGeom prst="rect">
            <a:avLst/>
          </a:prstGeom>
        </p:spPr>
      </p:pic>
      <p:cxnSp>
        <p:nvCxnSpPr>
          <p:cNvPr id="8" name="Straight Connector 7">
            <a:extLst>
              <a:ext uri="{FF2B5EF4-FFF2-40B4-BE49-F238E27FC236}">
                <a16:creationId xmlns:a16="http://schemas.microsoft.com/office/drawing/2014/main" id="{9568891C-828A-4DB5-B4B5-38076DFA3B2A}"/>
              </a:ext>
            </a:extLst>
          </p:cNvPr>
          <p:cNvCxnSpPr>
            <a:cxnSpLocks/>
          </p:cNvCxnSpPr>
          <p:nvPr userDrawn="1"/>
        </p:nvCxnSpPr>
        <p:spPr>
          <a:xfrm flipH="1">
            <a:off x="0" y="804970"/>
            <a:ext cx="3699933" cy="0"/>
          </a:xfrm>
          <a:prstGeom prst="line">
            <a:avLst/>
          </a:prstGeom>
          <a:ln w="5080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 name="Graphic 8">
            <a:extLst>
              <a:ext uri="{FF2B5EF4-FFF2-40B4-BE49-F238E27FC236}">
                <a16:creationId xmlns:a16="http://schemas.microsoft.com/office/drawing/2014/main" id="{39BA7C7A-819C-4BED-A6A2-346B3180C16C}"/>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353800" y="5989954"/>
            <a:ext cx="731520" cy="731520"/>
          </a:xfrm>
          <a:prstGeom prst="rect">
            <a:avLst/>
          </a:prstGeom>
        </p:spPr>
      </p:pic>
    </p:spTree>
    <p:extLst>
      <p:ext uri="{BB962C8B-B14F-4D97-AF65-F5344CB8AC3E}">
        <p14:creationId xmlns:p14="http://schemas.microsoft.com/office/powerpoint/2010/main" val="19799831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6A5F2-C20F-48CD-B3EC-F35C10A6889F}"/>
              </a:ext>
            </a:extLst>
          </p:cNvPr>
          <p:cNvSpPr>
            <a:spLocks noGrp="1"/>
          </p:cNvSpPr>
          <p:nvPr>
            <p:ph type="title"/>
          </p:nvPr>
        </p:nvSpPr>
        <p:spPr/>
        <p:txBody>
          <a:bodyPr/>
          <a:lstStyle/>
          <a:p>
            <a:r>
              <a:rPr lang="fr"/>
              <a:t>Modifiez le style du titre</a:t>
            </a:r>
            <a:endParaRPr lang="nl-BE"/>
          </a:p>
        </p:txBody>
      </p:sp>
      <p:sp>
        <p:nvSpPr>
          <p:cNvPr id="3" name="Content Placeholder 2">
            <a:extLst>
              <a:ext uri="{FF2B5EF4-FFF2-40B4-BE49-F238E27FC236}">
                <a16:creationId xmlns:a16="http://schemas.microsoft.com/office/drawing/2014/main" id="{40379C4C-C84B-46D5-8B77-9B5C3B92A3AD}"/>
              </a:ext>
            </a:extLst>
          </p:cNvPr>
          <p:cNvSpPr>
            <a:spLocks noGrp="1"/>
          </p:cNvSpPr>
          <p:nvPr>
            <p:ph sz="half" idx="1"/>
          </p:nvPr>
        </p:nvSpPr>
        <p:spPr>
          <a:xfrm>
            <a:off x="838200" y="1825625"/>
            <a:ext cx="5181600" cy="3974041"/>
          </a:xfrm>
        </p:spPr>
        <p:txBody>
          <a:bodyPr/>
          <a:lstStyle/>
          <a:p>
            <a:pPr lvl="0"/>
            <a:r>
              <a:rPr lang="fr"/>
              <a:t>Cliquez pour modifier les styles du texte du masque</a:t>
            </a:r>
          </a:p>
          <a:p>
            <a:pPr lvl="1"/>
            <a:r>
              <a:rPr lang="fr"/>
              <a:t>Deuxième niveau</a:t>
            </a:r>
          </a:p>
          <a:p>
            <a:pPr lvl="2"/>
            <a:r>
              <a:rPr lang="fr"/>
              <a:t>Troisième niveau</a:t>
            </a:r>
          </a:p>
          <a:p>
            <a:pPr lvl="3"/>
            <a:r>
              <a:rPr lang="fr"/>
              <a:t>Quatrième niveau</a:t>
            </a:r>
          </a:p>
          <a:p>
            <a:pPr lvl="4"/>
            <a:r>
              <a:rPr lang="fr"/>
              <a:t>Cinquième niveau</a:t>
            </a:r>
            <a:endParaRPr lang="nl-BE"/>
          </a:p>
        </p:txBody>
      </p:sp>
      <p:sp>
        <p:nvSpPr>
          <p:cNvPr id="4" name="Content Placeholder 3">
            <a:extLst>
              <a:ext uri="{FF2B5EF4-FFF2-40B4-BE49-F238E27FC236}">
                <a16:creationId xmlns:a16="http://schemas.microsoft.com/office/drawing/2014/main" id="{F0CD97BA-7BBB-47F2-9790-0583C8D41FE9}"/>
              </a:ext>
            </a:extLst>
          </p:cNvPr>
          <p:cNvSpPr>
            <a:spLocks noGrp="1"/>
          </p:cNvSpPr>
          <p:nvPr>
            <p:ph sz="half" idx="2"/>
          </p:nvPr>
        </p:nvSpPr>
        <p:spPr>
          <a:xfrm>
            <a:off x="6172200" y="1825625"/>
            <a:ext cx="5181600" cy="3974041"/>
          </a:xfrm>
        </p:spPr>
        <p:txBody>
          <a:bodyPr/>
          <a:lstStyle/>
          <a:p>
            <a:pPr lvl="0"/>
            <a:r>
              <a:rPr lang="fr"/>
              <a:t>Cliquez pour modifier les styles du texte du masque</a:t>
            </a:r>
          </a:p>
          <a:p>
            <a:pPr lvl="1"/>
            <a:r>
              <a:rPr lang="fr"/>
              <a:t>Deuxième niveau</a:t>
            </a:r>
          </a:p>
          <a:p>
            <a:pPr lvl="2"/>
            <a:r>
              <a:rPr lang="fr"/>
              <a:t>Troisième niveau</a:t>
            </a:r>
          </a:p>
          <a:p>
            <a:pPr lvl="3"/>
            <a:r>
              <a:rPr lang="fr"/>
              <a:t>Quatrième niveau</a:t>
            </a:r>
          </a:p>
          <a:p>
            <a:pPr lvl="4"/>
            <a:r>
              <a:rPr lang="fr"/>
              <a:t>Cinquième niveau</a:t>
            </a:r>
            <a:endParaRPr lang="nl-BE"/>
          </a:p>
        </p:txBody>
      </p:sp>
      <p:sp>
        <p:nvSpPr>
          <p:cNvPr id="5" name="Date Placeholder 4">
            <a:extLst>
              <a:ext uri="{FF2B5EF4-FFF2-40B4-BE49-F238E27FC236}">
                <a16:creationId xmlns:a16="http://schemas.microsoft.com/office/drawing/2014/main" id="{D7D50040-D1DC-43C9-878C-3EB5B5D5E550}"/>
              </a:ext>
            </a:extLst>
          </p:cNvPr>
          <p:cNvSpPr>
            <a:spLocks noGrp="1"/>
          </p:cNvSpPr>
          <p:nvPr>
            <p:ph type="dt" sz="half" idx="10"/>
          </p:nvPr>
        </p:nvSpPr>
        <p:spPr/>
        <p:txBody>
          <a:bodyPr/>
          <a:lstStyle/>
          <a:p>
            <a:r>
              <a:rPr lang="fr"/>
              <a:t>20.08.21</a:t>
            </a:r>
          </a:p>
        </p:txBody>
      </p:sp>
      <p:sp>
        <p:nvSpPr>
          <p:cNvPr id="6" name="Footer Placeholder 5">
            <a:extLst>
              <a:ext uri="{FF2B5EF4-FFF2-40B4-BE49-F238E27FC236}">
                <a16:creationId xmlns:a16="http://schemas.microsoft.com/office/drawing/2014/main" id="{AD901A94-9617-4146-9325-AC19BA83FEB5}"/>
              </a:ext>
            </a:extLst>
          </p:cNvPr>
          <p:cNvSpPr>
            <a:spLocks noGrp="1"/>
          </p:cNvSpPr>
          <p:nvPr>
            <p:ph type="ftr" sz="quarter" idx="11"/>
          </p:nvPr>
        </p:nvSpPr>
        <p:spPr/>
        <p:txBody>
          <a:bodyPr/>
          <a:lstStyle/>
          <a:p>
            <a:endParaRPr lang="nl-BE"/>
          </a:p>
        </p:txBody>
      </p:sp>
      <p:sp>
        <p:nvSpPr>
          <p:cNvPr id="7" name="Slide Number Placeholder 6">
            <a:extLst>
              <a:ext uri="{FF2B5EF4-FFF2-40B4-BE49-F238E27FC236}">
                <a16:creationId xmlns:a16="http://schemas.microsoft.com/office/drawing/2014/main" id="{3AF3FD32-71D0-4681-82CF-AA49431AB9DC}"/>
              </a:ext>
            </a:extLst>
          </p:cNvPr>
          <p:cNvSpPr>
            <a:spLocks noGrp="1"/>
          </p:cNvSpPr>
          <p:nvPr>
            <p:ph type="sldNum" sz="quarter" idx="12"/>
          </p:nvPr>
        </p:nvSpPr>
        <p:spPr/>
        <p:txBody>
          <a:bodyPr/>
          <a:lstStyle/>
          <a:p>
            <a:fld id="{3A93BCF5-A822-4033-88D0-CE017647B4F5}" type="slidenum">
              <a:rPr lang="nl-BE" smtClean="0"/>
              <a:t>‹#›</a:t>
            </a:fld>
            <a:endParaRPr lang="nl-BE"/>
          </a:p>
        </p:txBody>
      </p:sp>
    </p:spTree>
    <p:extLst>
      <p:ext uri="{BB962C8B-B14F-4D97-AF65-F5344CB8AC3E}">
        <p14:creationId xmlns:p14="http://schemas.microsoft.com/office/powerpoint/2010/main" val="2955101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
              <a:t>Cliquez pour modifier le style de titre du gabarit</a:t>
            </a:r>
          </a:p>
        </p:txBody>
      </p:sp>
      <p:sp>
        <p:nvSpPr>
          <p:cNvPr id="3" name="Content Placeholder 2"/>
          <p:cNvSpPr>
            <a:spLocks noGrp="1"/>
          </p:cNvSpPr>
          <p:nvPr>
            <p:ph idx="1"/>
          </p:nvPr>
        </p:nvSpPr>
        <p:spPr/>
        <p:txBody>
          <a:bodyPr/>
          <a:lstStyle/>
          <a:p>
            <a:pPr lvl="0"/>
            <a:r>
              <a:rPr lang="fr"/>
              <a:t>Cliquez pour modifier les styles de texte du modèle</a:t>
            </a:r>
          </a:p>
          <a:p>
            <a:pPr lvl="1"/>
            <a:r>
              <a:rPr lang="fr"/>
              <a:t>Deuxième niveau</a:t>
            </a:r>
          </a:p>
          <a:p>
            <a:pPr lvl="2"/>
            <a:r>
              <a:rPr lang="fr"/>
              <a:t>Troisième niveau</a:t>
            </a:r>
          </a:p>
          <a:p>
            <a:pPr lvl="3"/>
            <a:r>
              <a:rPr lang="fr"/>
              <a:t>Quatrième niveau</a:t>
            </a:r>
          </a:p>
          <a:p>
            <a:pPr lvl="4"/>
            <a:r>
              <a:rPr lang="fr"/>
              <a:t>Cinquième niveau</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199B626-B856-464E-A5E3-487988D7D9F4}" type="slidenum">
              <a:rPr lang="en-US"/>
              <a:pPr/>
              <a:t>‹#›</a:t>
            </a:fld>
            <a:endParaRPr lang="en-US"/>
          </a:p>
        </p:txBody>
      </p:sp>
    </p:spTree>
    <p:extLst>
      <p:ext uri="{BB962C8B-B14F-4D97-AF65-F5344CB8AC3E}">
        <p14:creationId xmlns:p14="http://schemas.microsoft.com/office/powerpoint/2010/main" val="264381425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F5008-2B77-4B5C-9D76-9CB4C19FD2CA}"/>
              </a:ext>
            </a:extLst>
          </p:cNvPr>
          <p:cNvSpPr>
            <a:spLocks noGrp="1"/>
          </p:cNvSpPr>
          <p:nvPr>
            <p:ph type="title"/>
          </p:nvPr>
        </p:nvSpPr>
        <p:spPr>
          <a:xfrm>
            <a:off x="839788" y="365125"/>
            <a:ext cx="10515600" cy="1325563"/>
          </a:xfrm>
        </p:spPr>
        <p:txBody>
          <a:bodyPr/>
          <a:lstStyle/>
          <a:p>
            <a:r>
              <a:rPr lang="fr"/>
              <a:t>Modifiez le style du titre</a:t>
            </a:r>
            <a:endParaRPr lang="nl-BE"/>
          </a:p>
        </p:txBody>
      </p:sp>
      <p:sp>
        <p:nvSpPr>
          <p:cNvPr id="3" name="Text Placeholder 2">
            <a:extLst>
              <a:ext uri="{FF2B5EF4-FFF2-40B4-BE49-F238E27FC236}">
                <a16:creationId xmlns:a16="http://schemas.microsoft.com/office/drawing/2014/main" id="{7A6C3D5A-9068-4598-BBB8-9C5EF4AB16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
              <a:t>Cliquez pour modifier les styles du texte du masque</a:t>
            </a:r>
          </a:p>
        </p:txBody>
      </p:sp>
      <p:sp>
        <p:nvSpPr>
          <p:cNvPr id="4" name="Content Placeholder 3">
            <a:extLst>
              <a:ext uri="{FF2B5EF4-FFF2-40B4-BE49-F238E27FC236}">
                <a16:creationId xmlns:a16="http://schemas.microsoft.com/office/drawing/2014/main" id="{63DAA334-072A-45CA-A31F-CBA3BE340752}"/>
              </a:ext>
            </a:extLst>
          </p:cNvPr>
          <p:cNvSpPr>
            <a:spLocks noGrp="1"/>
          </p:cNvSpPr>
          <p:nvPr>
            <p:ph sz="half" idx="2"/>
          </p:nvPr>
        </p:nvSpPr>
        <p:spPr>
          <a:xfrm>
            <a:off x="839788" y="2505075"/>
            <a:ext cx="5157787" cy="3269192"/>
          </a:xfrm>
        </p:spPr>
        <p:txBody>
          <a:bodyPr/>
          <a:lstStyle/>
          <a:p>
            <a:pPr lvl="0"/>
            <a:r>
              <a:rPr lang="fr"/>
              <a:t>Cliquez pour modifier les styles du texte du masque</a:t>
            </a:r>
          </a:p>
          <a:p>
            <a:pPr lvl="1"/>
            <a:r>
              <a:rPr lang="fr"/>
              <a:t>Deuxième niveau</a:t>
            </a:r>
          </a:p>
          <a:p>
            <a:pPr lvl="2"/>
            <a:r>
              <a:rPr lang="fr"/>
              <a:t>Troisième niveau</a:t>
            </a:r>
          </a:p>
          <a:p>
            <a:pPr lvl="3"/>
            <a:r>
              <a:rPr lang="fr"/>
              <a:t>Quatrième niveau</a:t>
            </a:r>
          </a:p>
          <a:p>
            <a:pPr lvl="4"/>
            <a:r>
              <a:rPr lang="fr"/>
              <a:t>Cinquième niveau</a:t>
            </a:r>
            <a:endParaRPr lang="nl-BE"/>
          </a:p>
        </p:txBody>
      </p:sp>
      <p:sp>
        <p:nvSpPr>
          <p:cNvPr id="5" name="Text Placeholder 4">
            <a:extLst>
              <a:ext uri="{FF2B5EF4-FFF2-40B4-BE49-F238E27FC236}">
                <a16:creationId xmlns:a16="http://schemas.microsoft.com/office/drawing/2014/main" id="{4C9AA62D-2053-4986-8911-AFF0F9ABE5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
              <a:t>Cliquez pour modifier les styles du texte du masque</a:t>
            </a:r>
          </a:p>
        </p:txBody>
      </p:sp>
      <p:sp>
        <p:nvSpPr>
          <p:cNvPr id="6" name="Content Placeholder 5">
            <a:extLst>
              <a:ext uri="{FF2B5EF4-FFF2-40B4-BE49-F238E27FC236}">
                <a16:creationId xmlns:a16="http://schemas.microsoft.com/office/drawing/2014/main" id="{3E9B9279-DE26-4013-A7D6-7BBDC1945BF4}"/>
              </a:ext>
            </a:extLst>
          </p:cNvPr>
          <p:cNvSpPr>
            <a:spLocks noGrp="1"/>
          </p:cNvSpPr>
          <p:nvPr>
            <p:ph sz="quarter" idx="4"/>
          </p:nvPr>
        </p:nvSpPr>
        <p:spPr>
          <a:xfrm>
            <a:off x="6172200" y="2505075"/>
            <a:ext cx="5183188" cy="3269192"/>
          </a:xfrm>
        </p:spPr>
        <p:txBody>
          <a:bodyPr/>
          <a:lstStyle/>
          <a:p>
            <a:pPr lvl="0"/>
            <a:r>
              <a:rPr lang="fr"/>
              <a:t>Cliquez pour modifier les styles du texte du masque</a:t>
            </a:r>
          </a:p>
          <a:p>
            <a:pPr lvl="1"/>
            <a:r>
              <a:rPr lang="fr"/>
              <a:t>Deuxième niveau</a:t>
            </a:r>
          </a:p>
          <a:p>
            <a:pPr lvl="2"/>
            <a:r>
              <a:rPr lang="fr"/>
              <a:t>Troisième niveau</a:t>
            </a:r>
          </a:p>
          <a:p>
            <a:pPr lvl="3"/>
            <a:r>
              <a:rPr lang="fr"/>
              <a:t>Quatrième niveau</a:t>
            </a:r>
          </a:p>
          <a:p>
            <a:pPr lvl="4"/>
            <a:r>
              <a:rPr lang="fr"/>
              <a:t>Cinquième niveau</a:t>
            </a:r>
            <a:endParaRPr lang="nl-BE"/>
          </a:p>
        </p:txBody>
      </p:sp>
      <p:sp>
        <p:nvSpPr>
          <p:cNvPr id="7" name="Date Placeholder 6">
            <a:extLst>
              <a:ext uri="{FF2B5EF4-FFF2-40B4-BE49-F238E27FC236}">
                <a16:creationId xmlns:a16="http://schemas.microsoft.com/office/drawing/2014/main" id="{D234DA17-97DD-4E0B-BBD4-30C5B58019D2}"/>
              </a:ext>
            </a:extLst>
          </p:cNvPr>
          <p:cNvSpPr>
            <a:spLocks noGrp="1"/>
          </p:cNvSpPr>
          <p:nvPr>
            <p:ph type="dt" sz="half" idx="10"/>
          </p:nvPr>
        </p:nvSpPr>
        <p:spPr/>
        <p:txBody>
          <a:bodyPr/>
          <a:lstStyle/>
          <a:p>
            <a:r>
              <a:rPr lang="fr"/>
              <a:t>20.08.21</a:t>
            </a:r>
          </a:p>
        </p:txBody>
      </p:sp>
      <p:sp>
        <p:nvSpPr>
          <p:cNvPr id="8" name="Footer Placeholder 7">
            <a:extLst>
              <a:ext uri="{FF2B5EF4-FFF2-40B4-BE49-F238E27FC236}">
                <a16:creationId xmlns:a16="http://schemas.microsoft.com/office/drawing/2014/main" id="{12757E49-B1DA-4769-B1F6-EAD0D85ED421}"/>
              </a:ext>
            </a:extLst>
          </p:cNvPr>
          <p:cNvSpPr>
            <a:spLocks noGrp="1"/>
          </p:cNvSpPr>
          <p:nvPr>
            <p:ph type="ftr" sz="quarter" idx="11"/>
          </p:nvPr>
        </p:nvSpPr>
        <p:spPr/>
        <p:txBody>
          <a:bodyPr/>
          <a:lstStyle/>
          <a:p>
            <a:endParaRPr lang="nl-BE"/>
          </a:p>
        </p:txBody>
      </p:sp>
      <p:sp>
        <p:nvSpPr>
          <p:cNvPr id="9" name="Slide Number Placeholder 8">
            <a:extLst>
              <a:ext uri="{FF2B5EF4-FFF2-40B4-BE49-F238E27FC236}">
                <a16:creationId xmlns:a16="http://schemas.microsoft.com/office/drawing/2014/main" id="{B4ED28B2-4D01-4F8B-BC6D-F284E62CD93B}"/>
              </a:ext>
            </a:extLst>
          </p:cNvPr>
          <p:cNvSpPr>
            <a:spLocks noGrp="1"/>
          </p:cNvSpPr>
          <p:nvPr>
            <p:ph type="sldNum" sz="quarter" idx="12"/>
          </p:nvPr>
        </p:nvSpPr>
        <p:spPr/>
        <p:txBody>
          <a:bodyPr/>
          <a:lstStyle/>
          <a:p>
            <a:fld id="{3A93BCF5-A822-4033-88D0-CE017647B4F5}" type="slidenum">
              <a:rPr lang="nl-BE" smtClean="0"/>
              <a:t>‹#›</a:t>
            </a:fld>
            <a:endParaRPr lang="nl-BE"/>
          </a:p>
        </p:txBody>
      </p:sp>
    </p:spTree>
    <p:extLst>
      <p:ext uri="{BB962C8B-B14F-4D97-AF65-F5344CB8AC3E}">
        <p14:creationId xmlns:p14="http://schemas.microsoft.com/office/powerpoint/2010/main" val="4167125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68542-7177-47D4-A03D-FAD8A9F13323}"/>
              </a:ext>
            </a:extLst>
          </p:cNvPr>
          <p:cNvSpPr>
            <a:spLocks noGrp="1"/>
          </p:cNvSpPr>
          <p:nvPr>
            <p:ph type="title"/>
          </p:nvPr>
        </p:nvSpPr>
        <p:spPr/>
        <p:txBody>
          <a:bodyPr/>
          <a:lstStyle/>
          <a:p>
            <a:r>
              <a:rPr lang="fr"/>
              <a:t>Modifiez le style du titre</a:t>
            </a:r>
            <a:endParaRPr lang="nl-BE"/>
          </a:p>
        </p:txBody>
      </p:sp>
      <p:sp>
        <p:nvSpPr>
          <p:cNvPr id="3" name="Date Placeholder 2">
            <a:extLst>
              <a:ext uri="{FF2B5EF4-FFF2-40B4-BE49-F238E27FC236}">
                <a16:creationId xmlns:a16="http://schemas.microsoft.com/office/drawing/2014/main" id="{C02D0216-A650-4C2D-97A8-108271D401DD}"/>
              </a:ext>
            </a:extLst>
          </p:cNvPr>
          <p:cNvSpPr>
            <a:spLocks noGrp="1"/>
          </p:cNvSpPr>
          <p:nvPr>
            <p:ph type="dt" sz="half" idx="10"/>
          </p:nvPr>
        </p:nvSpPr>
        <p:spPr/>
        <p:txBody>
          <a:bodyPr/>
          <a:lstStyle/>
          <a:p>
            <a:r>
              <a:rPr lang="fr"/>
              <a:t>20.08.21</a:t>
            </a:r>
          </a:p>
        </p:txBody>
      </p:sp>
      <p:sp>
        <p:nvSpPr>
          <p:cNvPr id="4" name="Footer Placeholder 3">
            <a:extLst>
              <a:ext uri="{FF2B5EF4-FFF2-40B4-BE49-F238E27FC236}">
                <a16:creationId xmlns:a16="http://schemas.microsoft.com/office/drawing/2014/main" id="{76A4C747-7DED-4CEF-9C8A-5178A125ECBC}"/>
              </a:ext>
            </a:extLst>
          </p:cNvPr>
          <p:cNvSpPr>
            <a:spLocks noGrp="1"/>
          </p:cNvSpPr>
          <p:nvPr>
            <p:ph type="ftr" sz="quarter" idx="11"/>
          </p:nvPr>
        </p:nvSpPr>
        <p:spPr/>
        <p:txBody>
          <a:bodyPr/>
          <a:lstStyle/>
          <a:p>
            <a:endParaRPr lang="nl-BE"/>
          </a:p>
        </p:txBody>
      </p:sp>
      <p:sp>
        <p:nvSpPr>
          <p:cNvPr id="5" name="Slide Number Placeholder 4">
            <a:extLst>
              <a:ext uri="{FF2B5EF4-FFF2-40B4-BE49-F238E27FC236}">
                <a16:creationId xmlns:a16="http://schemas.microsoft.com/office/drawing/2014/main" id="{333AD754-E594-4BD6-B086-1D871DE909E1}"/>
              </a:ext>
            </a:extLst>
          </p:cNvPr>
          <p:cNvSpPr>
            <a:spLocks noGrp="1"/>
          </p:cNvSpPr>
          <p:nvPr>
            <p:ph type="sldNum" sz="quarter" idx="12"/>
          </p:nvPr>
        </p:nvSpPr>
        <p:spPr/>
        <p:txBody>
          <a:bodyPr/>
          <a:lstStyle/>
          <a:p>
            <a:fld id="{3A93BCF5-A822-4033-88D0-CE017647B4F5}" type="slidenum">
              <a:rPr lang="nl-BE" smtClean="0"/>
              <a:t>‹#›</a:t>
            </a:fld>
            <a:endParaRPr lang="nl-BE"/>
          </a:p>
        </p:txBody>
      </p:sp>
    </p:spTree>
    <p:extLst>
      <p:ext uri="{BB962C8B-B14F-4D97-AF65-F5344CB8AC3E}">
        <p14:creationId xmlns:p14="http://schemas.microsoft.com/office/powerpoint/2010/main" val="38124600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FC3AFD-877F-46F5-85F8-F1897CDDFF75}"/>
              </a:ext>
            </a:extLst>
          </p:cNvPr>
          <p:cNvSpPr>
            <a:spLocks noGrp="1"/>
          </p:cNvSpPr>
          <p:nvPr>
            <p:ph type="dt" sz="half" idx="10"/>
          </p:nvPr>
        </p:nvSpPr>
        <p:spPr/>
        <p:txBody>
          <a:bodyPr/>
          <a:lstStyle/>
          <a:p>
            <a:r>
              <a:rPr lang="fr"/>
              <a:t>20.08.21</a:t>
            </a:r>
          </a:p>
        </p:txBody>
      </p:sp>
      <p:sp>
        <p:nvSpPr>
          <p:cNvPr id="3" name="Footer Placeholder 2">
            <a:extLst>
              <a:ext uri="{FF2B5EF4-FFF2-40B4-BE49-F238E27FC236}">
                <a16:creationId xmlns:a16="http://schemas.microsoft.com/office/drawing/2014/main" id="{1B69C332-6AE6-4DDD-808A-B0C1F1B04A01}"/>
              </a:ext>
            </a:extLst>
          </p:cNvPr>
          <p:cNvSpPr>
            <a:spLocks noGrp="1"/>
          </p:cNvSpPr>
          <p:nvPr>
            <p:ph type="ftr" sz="quarter" idx="11"/>
          </p:nvPr>
        </p:nvSpPr>
        <p:spPr/>
        <p:txBody>
          <a:bodyPr/>
          <a:lstStyle/>
          <a:p>
            <a:endParaRPr lang="nl-BE"/>
          </a:p>
        </p:txBody>
      </p:sp>
      <p:sp>
        <p:nvSpPr>
          <p:cNvPr id="4" name="Slide Number Placeholder 3">
            <a:extLst>
              <a:ext uri="{FF2B5EF4-FFF2-40B4-BE49-F238E27FC236}">
                <a16:creationId xmlns:a16="http://schemas.microsoft.com/office/drawing/2014/main" id="{6FACCC55-E3D8-4C6F-BBBF-E6E534EC436C}"/>
              </a:ext>
            </a:extLst>
          </p:cNvPr>
          <p:cNvSpPr>
            <a:spLocks noGrp="1"/>
          </p:cNvSpPr>
          <p:nvPr>
            <p:ph type="sldNum" sz="quarter" idx="12"/>
          </p:nvPr>
        </p:nvSpPr>
        <p:spPr/>
        <p:txBody>
          <a:bodyPr/>
          <a:lstStyle/>
          <a:p>
            <a:fld id="{3A93BCF5-A822-4033-88D0-CE017647B4F5}" type="slidenum">
              <a:rPr lang="nl-BE" smtClean="0"/>
              <a:t>‹#›</a:t>
            </a:fld>
            <a:endParaRPr lang="nl-BE"/>
          </a:p>
        </p:txBody>
      </p:sp>
    </p:spTree>
    <p:extLst>
      <p:ext uri="{BB962C8B-B14F-4D97-AF65-F5344CB8AC3E}">
        <p14:creationId xmlns:p14="http://schemas.microsoft.com/office/powerpoint/2010/main" val="10911827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2BD85-F79C-4DB3-8BC2-B0A5587A1182}"/>
              </a:ext>
            </a:extLst>
          </p:cNvPr>
          <p:cNvSpPr>
            <a:spLocks noGrp="1"/>
          </p:cNvSpPr>
          <p:nvPr>
            <p:ph type="title"/>
          </p:nvPr>
        </p:nvSpPr>
        <p:spPr>
          <a:xfrm>
            <a:off x="839788" y="457200"/>
            <a:ext cx="3932237" cy="1600200"/>
          </a:xfrm>
        </p:spPr>
        <p:txBody>
          <a:bodyPr anchor="b"/>
          <a:lstStyle>
            <a:lvl1pPr>
              <a:defRPr sz="3200"/>
            </a:lvl1pPr>
          </a:lstStyle>
          <a:p>
            <a:r>
              <a:rPr lang="fr"/>
              <a:t>Modifiez le style du titre</a:t>
            </a:r>
            <a:endParaRPr lang="nl-BE"/>
          </a:p>
        </p:txBody>
      </p:sp>
      <p:sp>
        <p:nvSpPr>
          <p:cNvPr id="3" name="Content Placeholder 2">
            <a:extLst>
              <a:ext uri="{FF2B5EF4-FFF2-40B4-BE49-F238E27FC236}">
                <a16:creationId xmlns:a16="http://schemas.microsoft.com/office/drawing/2014/main" id="{666D9B68-1F19-42A0-BF4A-AAB4D97F81FF}"/>
              </a:ext>
            </a:extLst>
          </p:cNvPr>
          <p:cNvSpPr>
            <a:spLocks noGrp="1"/>
          </p:cNvSpPr>
          <p:nvPr>
            <p:ph idx="1"/>
          </p:nvPr>
        </p:nvSpPr>
        <p:spPr>
          <a:xfrm>
            <a:off x="5183188" y="987426"/>
            <a:ext cx="6169024" cy="478684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
              <a:t>Cliquez pour modifier les styles du texte du masque</a:t>
            </a:r>
          </a:p>
          <a:p>
            <a:pPr lvl="1"/>
            <a:r>
              <a:rPr lang="fr"/>
              <a:t>Deuxième niveau</a:t>
            </a:r>
          </a:p>
          <a:p>
            <a:pPr lvl="2"/>
            <a:r>
              <a:rPr lang="fr"/>
              <a:t>Troisième niveau</a:t>
            </a:r>
          </a:p>
          <a:p>
            <a:pPr lvl="3"/>
            <a:r>
              <a:rPr lang="fr"/>
              <a:t>Quatrième niveau</a:t>
            </a:r>
          </a:p>
          <a:p>
            <a:pPr lvl="4"/>
            <a:r>
              <a:rPr lang="fr"/>
              <a:t>Cinquième niveau</a:t>
            </a:r>
            <a:endParaRPr lang="nl-BE"/>
          </a:p>
        </p:txBody>
      </p:sp>
      <p:sp>
        <p:nvSpPr>
          <p:cNvPr id="4" name="Text Placeholder 3">
            <a:extLst>
              <a:ext uri="{FF2B5EF4-FFF2-40B4-BE49-F238E27FC236}">
                <a16:creationId xmlns:a16="http://schemas.microsoft.com/office/drawing/2014/main" id="{43B448F8-DFC3-4173-89CA-C5A131FABB42}"/>
              </a:ext>
            </a:extLst>
          </p:cNvPr>
          <p:cNvSpPr>
            <a:spLocks noGrp="1"/>
          </p:cNvSpPr>
          <p:nvPr>
            <p:ph type="body" sz="half" idx="2"/>
          </p:nvPr>
        </p:nvSpPr>
        <p:spPr>
          <a:xfrm>
            <a:off x="839788" y="2057400"/>
            <a:ext cx="3932237" cy="371686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
              <a:t>Cliquez pour modifier les styles du texte du masque</a:t>
            </a:r>
          </a:p>
        </p:txBody>
      </p:sp>
      <p:sp>
        <p:nvSpPr>
          <p:cNvPr id="5" name="Date Placeholder 4">
            <a:extLst>
              <a:ext uri="{FF2B5EF4-FFF2-40B4-BE49-F238E27FC236}">
                <a16:creationId xmlns:a16="http://schemas.microsoft.com/office/drawing/2014/main" id="{49108B59-8EB2-4E61-91FF-A23996DF2EE3}"/>
              </a:ext>
            </a:extLst>
          </p:cNvPr>
          <p:cNvSpPr>
            <a:spLocks noGrp="1"/>
          </p:cNvSpPr>
          <p:nvPr>
            <p:ph type="dt" sz="half" idx="10"/>
          </p:nvPr>
        </p:nvSpPr>
        <p:spPr/>
        <p:txBody>
          <a:bodyPr/>
          <a:lstStyle/>
          <a:p>
            <a:r>
              <a:rPr lang="fr"/>
              <a:t>20.08.21</a:t>
            </a:r>
          </a:p>
        </p:txBody>
      </p:sp>
      <p:sp>
        <p:nvSpPr>
          <p:cNvPr id="6" name="Footer Placeholder 5">
            <a:extLst>
              <a:ext uri="{FF2B5EF4-FFF2-40B4-BE49-F238E27FC236}">
                <a16:creationId xmlns:a16="http://schemas.microsoft.com/office/drawing/2014/main" id="{1BA6B842-4926-4521-87C9-6BA723E23705}"/>
              </a:ext>
            </a:extLst>
          </p:cNvPr>
          <p:cNvSpPr>
            <a:spLocks noGrp="1"/>
          </p:cNvSpPr>
          <p:nvPr>
            <p:ph type="ftr" sz="quarter" idx="11"/>
          </p:nvPr>
        </p:nvSpPr>
        <p:spPr/>
        <p:txBody>
          <a:bodyPr/>
          <a:lstStyle/>
          <a:p>
            <a:endParaRPr lang="nl-BE"/>
          </a:p>
        </p:txBody>
      </p:sp>
      <p:sp>
        <p:nvSpPr>
          <p:cNvPr id="7" name="Slide Number Placeholder 6">
            <a:extLst>
              <a:ext uri="{FF2B5EF4-FFF2-40B4-BE49-F238E27FC236}">
                <a16:creationId xmlns:a16="http://schemas.microsoft.com/office/drawing/2014/main" id="{23731CB4-2170-4762-9447-6851D4702AF6}"/>
              </a:ext>
            </a:extLst>
          </p:cNvPr>
          <p:cNvSpPr>
            <a:spLocks noGrp="1"/>
          </p:cNvSpPr>
          <p:nvPr>
            <p:ph type="sldNum" sz="quarter" idx="12"/>
          </p:nvPr>
        </p:nvSpPr>
        <p:spPr/>
        <p:txBody>
          <a:bodyPr/>
          <a:lstStyle/>
          <a:p>
            <a:fld id="{3A93BCF5-A822-4033-88D0-CE017647B4F5}" type="slidenum">
              <a:rPr lang="nl-BE" smtClean="0"/>
              <a:t>‹#›</a:t>
            </a:fld>
            <a:endParaRPr lang="nl-BE"/>
          </a:p>
        </p:txBody>
      </p:sp>
    </p:spTree>
    <p:extLst>
      <p:ext uri="{BB962C8B-B14F-4D97-AF65-F5344CB8AC3E}">
        <p14:creationId xmlns:p14="http://schemas.microsoft.com/office/powerpoint/2010/main" val="125188272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D7574-D5C0-450E-9FD7-EE94BB226B52}"/>
              </a:ext>
            </a:extLst>
          </p:cNvPr>
          <p:cNvSpPr>
            <a:spLocks noGrp="1"/>
          </p:cNvSpPr>
          <p:nvPr>
            <p:ph type="title"/>
          </p:nvPr>
        </p:nvSpPr>
        <p:spPr>
          <a:xfrm>
            <a:off x="839788" y="457200"/>
            <a:ext cx="3932237" cy="1600200"/>
          </a:xfrm>
        </p:spPr>
        <p:txBody>
          <a:bodyPr anchor="b"/>
          <a:lstStyle>
            <a:lvl1pPr>
              <a:defRPr sz="3200"/>
            </a:lvl1pPr>
          </a:lstStyle>
          <a:p>
            <a:r>
              <a:rPr lang="fr"/>
              <a:t>Modifiez le style du titre</a:t>
            </a:r>
            <a:endParaRPr lang="nl-BE"/>
          </a:p>
        </p:txBody>
      </p:sp>
      <p:sp>
        <p:nvSpPr>
          <p:cNvPr id="3" name="Picture Placeholder 2">
            <a:extLst>
              <a:ext uri="{FF2B5EF4-FFF2-40B4-BE49-F238E27FC236}">
                <a16:creationId xmlns:a16="http://schemas.microsoft.com/office/drawing/2014/main" id="{F4129843-8BBE-4F31-A779-81DBD546B80D}"/>
              </a:ext>
            </a:extLst>
          </p:cNvPr>
          <p:cNvSpPr>
            <a:spLocks noGrp="1"/>
          </p:cNvSpPr>
          <p:nvPr>
            <p:ph type="pic" idx="1"/>
          </p:nvPr>
        </p:nvSpPr>
        <p:spPr>
          <a:xfrm>
            <a:off x="5494867" y="770467"/>
            <a:ext cx="5300134" cy="4560358"/>
          </a:xfrm>
          <a:noFill/>
          <a:ln>
            <a:noFill/>
          </a:ln>
          <a:effectLst>
            <a:outerShdw dist="381000" dir="2700000" algn="tl" rotWithShape="0">
              <a:schemeClr val="tx2"/>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
              <a:t>Cliquez sur l'icône pour ajouter une image</a:t>
            </a:r>
            <a:endParaRPr lang="nl-BE"/>
          </a:p>
        </p:txBody>
      </p:sp>
      <p:sp>
        <p:nvSpPr>
          <p:cNvPr id="4" name="Text Placeholder 3">
            <a:extLst>
              <a:ext uri="{FF2B5EF4-FFF2-40B4-BE49-F238E27FC236}">
                <a16:creationId xmlns:a16="http://schemas.microsoft.com/office/drawing/2014/main" id="{DFC22698-3703-4ACD-BAC2-DCE64ED42D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
              <a:t>Cliquez pour modifier les styles du texte du masque</a:t>
            </a:r>
          </a:p>
        </p:txBody>
      </p:sp>
      <p:sp>
        <p:nvSpPr>
          <p:cNvPr id="5" name="Date Placeholder 4">
            <a:extLst>
              <a:ext uri="{FF2B5EF4-FFF2-40B4-BE49-F238E27FC236}">
                <a16:creationId xmlns:a16="http://schemas.microsoft.com/office/drawing/2014/main" id="{DE8C9371-0967-4736-BD9E-06397624B609}"/>
              </a:ext>
            </a:extLst>
          </p:cNvPr>
          <p:cNvSpPr>
            <a:spLocks noGrp="1"/>
          </p:cNvSpPr>
          <p:nvPr>
            <p:ph type="dt" sz="half" idx="10"/>
          </p:nvPr>
        </p:nvSpPr>
        <p:spPr/>
        <p:txBody>
          <a:bodyPr/>
          <a:lstStyle/>
          <a:p>
            <a:r>
              <a:rPr lang="fr"/>
              <a:t>20.08.21</a:t>
            </a:r>
          </a:p>
        </p:txBody>
      </p:sp>
      <p:sp>
        <p:nvSpPr>
          <p:cNvPr id="6" name="Footer Placeholder 5">
            <a:extLst>
              <a:ext uri="{FF2B5EF4-FFF2-40B4-BE49-F238E27FC236}">
                <a16:creationId xmlns:a16="http://schemas.microsoft.com/office/drawing/2014/main" id="{F24923DA-D423-4EC0-99E1-BC1D02C9C3AF}"/>
              </a:ext>
            </a:extLst>
          </p:cNvPr>
          <p:cNvSpPr>
            <a:spLocks noGrp="1"/>
          </p:cNvSpPr>
          <p:nvPr>
            <p:ph type="ftr" sz="quarter" idx="11"/>
          </p:nvPr>
        </p:nvSpPr>
        <p:spPr/>
        <p:txBody>
          <a:bodyPr/>
          <a:lstStyle/>
          <a:p>
            <a:endParaRPr lang="nl-BE"/>
          </a:p>
        </p:txBody>
      </p:sp>
      <p:sp>
        <p:nvSpPr>
          <p:cNvPr id="7" name="Slide Number Placeholder 6">
            <a:extLst>
              <a:ext uri="{FF2B5EF4-FFF2-40B4-BE49-F238E27FC236}">
                <a16:creationId xmlns:a16="http://schemas.microsoft.com/office/drawing/2014/main" id="{32140468-A184-4BFC-965A-AC8C461044B2}"/>
              </a:ext>
            </a:extLst>
          </p:cNvPr>
          <p:cNvSpPr>
            <a:spLocks noGrp="1"/>
          </p:cNvSpPr>
          <p:nvPr>
            <p:ph type="sldNum" sz="quarter" idx="12"/>
          </p:nvPr>
        </p:nvSpPr>
        <p:spPr/>
        <p:txBody>
          <a:bodyPr/>
          <a:lstStyle/>
          <a:p>
            <a:fld id="{3A93BCF5-A822-4033-88D0-CE017647B4F5}" type="slidenum">
              <a:rPr lang="nl-BE" smtClean="0"/>
              <a:t>‹#›</a:t>
            </a:fld>
            <a:endParaRPr lang="nl-BE"/>
          </a:p>
        </p:txBody>
      </p:sp>
    </p:spTree>
    <p:extLst>
      <p:ext uri="{BB962C8B-B14F-4D97-AF65-F5344CB8AC3E}">
        <p14:creationId xmlns:p14="http://schemas.microsoft.com/office/powerpoint/2010/main" val="12047134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Sous-titre et texte">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0"/>
          </p:nvPr>
        </p:nvSpPr>
        <p:spPr/>
        <p:txBody>
          <a:bodyPr/>
          <a:lstStyle/>
          <a:p>
            <a:fld id="{DF1FBB3B-0B1B-4319-9DD0-891705888316}" type="slidenum">
              <a:rPr lang="fr-BE" smtClean="0"/>
              <a:pPr/>
              <a:t>‹#›</a:t>
            </a:fld>
            <a:endParaRPr lang="fr-BE"/>
          </a:p>
        </p:txBody>
      </p:sp>
      <p:sp>
        <p:nvSpPr>
          <p:cNvPr id="10" name="Espace réservé du texte 9"/>
          <p:cNvSpPr>
            <a:spLocks noGrp="1"/>
          </p:cNvSpPr>
          <p:nvPr>
            <p:ph type="body" sz="quarter" idx="11"/>
          </p:nvPr>
        </p:nvSpPr>
        <p:spPr>
          <a:xfrm>
            <a:off x="911424" y="1268760"/>
            <a:ext cx="10273141" cy="4968552"/>
          </a:xfrm>
        </p:spPr>
        <p:txBody>
          <a:bodyPr/>
          <a:lstStyle/>
          <a:p>
            <a:pPr lvl="0"/>
            <a:r>
              <a:rPr lang="fr"/>
              <a:t>Cliquez pour modifier les styles du texte du masque</a:t>
            </a:r>
          </a:p>
          <a:p>
            <a:pPr lvl="1"/>
            <a:r>
              <a:rPr lang="fr"/>
              <a:t>Deuxième niveau</a:t>
            </a:r>
          </a:p>
          <a:p>
            <a:pPr lvl="2"/>
            <a:r>
              <a:rPr lang="fr"/>
              <a:t>Troisième niveau</a:t>
            </a:r>
          </a:p>
          <a:p>
            <a:pPr lvl="3"/>
            <a:r>
              <a:rPr lang="fr"/>
              <a:t>Quatrième niveau</a:t>
            </a:r>
          </a:p>
          <a:p>
            <a:pPr lvl="4"/>
            <a:r>
              <a:rPr lang="fr"/>
              <a:t>Cinquième niveau</a:t>
            </a:r>
            <a:endParaRPr lang="fr-BE"/>
          </a:p>
        </p:txBody>
      </p:sp>
      <p:sp>
        <p:nvSpPr>
          <p:cNvPr id="2" name="Titre 1"/>
          <p:cNvSpPr>
            <a:spLocks noGrp="1"/>
          </p:cNvSpPr>
          <p:nvPr>
            <p:ph type="title"/>
          </p:nvPr>
        </p:nvSpPr>
        <p:spPr/>
        <p:txBody>
          <a:bodyPr/>
          <a:lstStyle/>
          <a:p>
            <a:r>
              <a:rPr lang="fr"/>
              <a:t>Modifiez le style du titre</a:t>
            </a:r>
            <a:endParaRPr lang="fr-BE"/>
          </a:p>
        </p:txBody>
      </p:sp>
      <p:sp>
        <p:nvSpPr>
          <p:cNvPr id="3" name="Espace réservé du pied de page 2"/>
          <p:cNvSpPr>
            <a:spLocks noGrp="1"/>
          </p:cNvSpPr>
          <p:nvPr>
            <p:ph type="ftr" sz="quarter" idx="12"/>
          </p:nvPr>
        </p:nvSpPr>
        <p:spPr/>
        <p:txBody>
          <a:bodyPr/>
          <a:lstStyle/>
          <a:p>
            <a:endParaRPr lang="fr-BE"/>
          </a:p>
        </p:txBody>
      </p:sp>
    </p:spTree>
    <p:extLst>
      <p:ext uri="{BB962C8B-B14F-4D97-AF65-F5344CB8AC3E}">
        <p14:creationId xmlns:p14="http://schemas.microsoft.com/office/powerpoint/2010/main" val="349372741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Ondertitel - Blauw">
    <p:bg>
      <p:bgPr>
        <a:solidFill>
          <a:srgbClr val="108FAC"/>
        </a:solidFill>
        <a:effectLst/>
      </p:bgPr>
    </p:bg>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0"/>
          </p:nvPr>
        </p:nvSpPr>
        <p:spPr/>
        <p:txBody>
          <a:bodyPr/>
          <a:lstStyle>
            <a:lvl1pPr>
              <a:defRPr>
                <a:solidFill>
                  <a:schemeClr val="bg1"/>
                </a:solidFill>
              </a:defRPr>
            </a:lvl1pPr>
          </a:lstStyle>
          <a:p>
            <a:fld id="{DF1FBB3B-0B1B-4319-9DD0-891705888316}" type="slidenum">
              <a:rPr lang="fr-BE" smtClean="0"/>
              <a:pPr/>
              <a:t>‹#›</a:t>
            </a:fld>
            <a:endParaRPr lang="fr-BE"/>
          </a:p>
        </p:txBody>
      </p:sp>
      <p:sp>
        <p:nvSpPr>
          <p:cNvPr id="4" name="Espace réservé du titre 40"/>
          <p:cNvSpPr txBox="1">
            <a:spLocks/>
          </p:cNvSpPr>
          <p:nvPr userDrawn="1"/>
        </p:nvSpPr>
        <p:spPr>
          <a:xfrm>
            <a:off x="623392" y="332658"/>
            <a:ext cx="10945216" cy="720909"/>
          </a:xfrm>
          <a:prstGeom prst="rect">
            <a:avLst/>
          </a:prstGeom>
        </p:spPr>
        <p:txBody>
          <a:bodyPr vert="horz" lIns="68580" tIns="34290" rIns="68580" bIns="34290" rtlCol="0" anchor="ctr">
            <a:normAutofit/>
          </a:bodyPr>
          <a:lstStyle>
            <a:lvl1pPr algn="l" rtl="0" eaLnBrk="1" fontAlgn="base" hangingPunct="1">
              <a:lnSpc>
                <a:spcPts val="2800"/>
              </a:lnSpc>
              <a:spcBef>
                <a:spcPct val="0"/>
              </a:spcBef>
              <a:spcAft>
                <a:spcPct val="0"/>
              </a:spcAft>
              <a:defRPr sz="2800" b="1">
                <a:solidFill>
                  <a:srgbClr val="008BAC"/>
                </a:solidFill>
                <a:latin typeface="+mj-lt"/>
                <a:ea typeface="+mj-ea"/>
                <a:cs typeface="+mj-cs"/>
              </a:defRPr>
            </a:lvl1pPr>
            <a:lvl2pPr algn="l" rtl="0" eaLnBrk="1" fontAlgn="base" hangingPunct="1">
              <a:lnSpc>
                <a:spcPts val="2800"/>
              </a:lnSpc>
              <a:spcBef>
                <a:spcPct val="0"/>
              </a:spcBef>
              <a:spcAft>
                <a:spcPct val="0"/>
              </a:spcAft>
              <a:defRPr sz="2500">
                <a:solidFill>
                  <a:srgbClr val="97203D"/>
                </a:solidFill>
                <a:latin typeface="Verdana" pitchFamily="34" charset="0"/>
              </a:defRPr>
            </a:lvl2pPr>
            <a:lvl3pPr algn="l" rtl="0" eaLnBrk="1" fontAlgn="base" hangingPunct="1">
              <a:lnSpc>
                <a:spcPts val="2800"/>
              </a:lnSpc>
              <a:spcBef>
                <a:spcPct val="0"/>
              </a:spcBef>
              <a:spcAft>
                <a:spcPct val="0"/>
              </a:spcAft>
              <a:defRPr sz="2500">
                <a:solidFill>
                  <a:srgbClr val="97203D"/>
                </a:solidFill>
                <a:latin typeface="Verdana" pitchFamily="34" charset="0"/>
              </a:defRPr>
            </a:lvl3pPr>
            <a:lvl4pPr algn="l" rtl="0" eaLnBrk="1" fontAlgn="base" hangingPunct="1">
              <a:lnSpc>
                <a:spcPts val="2800"/>
              </a:lnSpc>
              <a:spcBef>
                <a:spcPct val="0"/>
              </a:spcBef>
              <a:spcAft>
                <a:spcPct val="0"/>
              </a:spcAft>
              <a:defRPr sz="2500">
                <a:solidFill>
                  <a:srgbClr val="97203D"/>
                </a:solidFill>
                <a:latin typeface="Verdana" pitchFamily="34" charset="0"/>
              </a:defRPr>
            </a:lvl4pPr>
            <a:lvl5pPr algn="l" rtl="0" eaLnBrk="1" fontAlgn="base" hangingPunct="1">
              <a:lnSpc>
                <a:spcPts val="2800"/>
              </a:lnSpc>
              <a:spcBef>
                <a:spcPct val="0"/>
              </a:spcBef>
              <a:spcAft>
                <a:spcPct val="0"/>
              </a:spcAft>
              <a:defRPr sz="2500">
                <a:solidFill>
                  <a:srgbClr val="97203D"/>
                </a:solidFill>
                <a:latin typeface="Verdana" pitchFamily="34" charset="0"/>
              </a:defRPr>
            </a:lvl5pPr>
            <a:lvl6pPr marL="457200" algn="l" rtl="0" eaLnBrk="1" fontAlgn="base" hangingPunct="1">
              <a:lnSpc>
                <a:spcPts val="2800"/>
              </a:lnSpc>
              <a:spcBef>
                <a:spcPct val="0"/>
              </a:spcBef>
              <a:spcAft>
                <a:spcPct val="0"/>
              </a:spcAft>
              <a:defRPr sz="2500">
                <a:solidFill>
                  <a:srgbClr val="97203D"/>
                </a:solidFill>
                <a:latin typeface="Verdana" pitchFamily="34" charset="0"/>
              </a:defRPr>
            </a:lvl6pPr>
            <a:lvl7pPr marL="914400" algn="l" rtl="0" eaLnBrk="1" fontAlgn="base" hangingPunct="1">
              <a:lnSpc>
                <a:spcPts val="2800"/>
              </a:lnSpc>
              <a:spcBef>
                <a:spcPct val="0"/>
              </a:spcBef>
              <a:spcAft>
                <a:spcPct val="0"/>
              </a:spcAft>
              <a:defRPr sz="2500">
                <a:solidFill>
                  <a:srgbClr val="97203D"/>
                </a:solidFill>
                <a:latin typeface="Verdana" pitchFamily="34" charset="0"/>
              </a:defRPr>
            </a:lvl7pPr>
            <a:lvl8pPr marL="1371600" algn="l" rtl="0" eaLnBrk="1" fontAlgn="base" hangingPunct="1">
              <a:lnSpc>
                <a:spcPts val="2800"/>
              </a:lnSpc>
              <a:spcBef>
                <a:spcPct val="0"/>
              </a:spcBef>
              <a:spcAft>
                <a:spcPct val="0"/>
              </a:spcAft>
              <a:defRPr sz="2500">
                <a:solidFill>
                  <a:srgbClr val="97203D"/>
                </a:solidFill>
                <a:latin typeface="Verdana" pitchFamily="34" charset="0"/>
              </a:defRPr>
            </a:lvl8pPr>
            <a:lvl9pPr marL="1828800" algn="l" rtl="0" eaLnBrk="1" fontAlgn="base" hangingPunct="1">
              <a:lnSpc>
                <a:spcPts val="2800"/>
              </a:lnSpc>
              <a:spcBef>
                <a:spcPct val="0"/>
              </a:spcBef>
              <a:spcAft>
                <a:spcPct val="0"/>
              </a:spcAft>
              <a:defRPr sz="2500">
                <a:solidFill>
                  <a:srgbClr val="97203D"/>
                </a:solidFill>
                <a:latin typeface="Verdana" pitchFamily="34" charset="0"/>
              </a:defRPr>
            </a:lvl9pPr>
          </a:lstStyle>
          <a:p>
            <a:endParaRPr lang="fr-BE" sz="2100" kern="0">
              <a:solidFill>
                <a:schemeClr val="bg1"/>
              </a:solidFill>
            </a:endParaRPr>
          </a:p>
        </p:txBody>
      </p:sp>
      <p:sp>
        <p:nvSpPr>
          <p:cNvPr id="6" name="Espace réservé du contenu 7"/>
          <p:cNvSpPr>
            <a:spLocks noGrp="1"/>
          </p:cNvSpPr>
          <p:nvPr>
            <p:ph sz="quarter" idx="11" hasCustomPrompt="1"/>
          </p:nvPr>
        </p:nvSpPr>
        <p:spPr>
          <a:xfrm>
            <a:off x="623392" y="1053568"/>
            <a:ext cx="10945216" cy="5178663"/>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r"/>
              <a:t>Cliquez ici pour modifier le texte</a:t>
            </a:r>
          </a:p>
          <a:p>
            <a:pPr lvl="1"/>
            <a:r>
              <a:rPr lang="fr" err="1"/>
              <a:t>Deuxième niveau</a:t>
            </a:r>
          </a:p>
          <a:p>
            <a:pPr lvl="2"/>
            <a:r>
              <a:rPr lang="fr" err="1"/>
              <a:t>Troisième niveau</a:t>
            </a:r>
          </a:p>
          <a:p>
            <a:pPr lvl="3"/>
            <a:r>
              <a:rPr lang="fr" err="1"/>
              <a:t>Quatrième niveau</a:t>
            </a:r>
          </a:p>
          <a:p>
            <a:pPr lvl="4"/>
            <a:r>
              <a:rPr lang="fr" err="1"/>
              <a:t>Cinquième niveau</a:t>
            </a:r>
            <a:endParaRPr lang="fr-BE"/>
          </a:p>
        </p:txBody>
      </p:sp>
      <p:pic>
        <p:nvPicPr>
          <p:cNvPr id="5" name="Picture 2" descr="S:\BOSA\ppt\inspirations et bases\formes\BOSA_PPT_Calibri Light3png.png"/>
          <p:cNvPicPr>
            <a:picLocks noChangeAspect="1" noChangeArrowheads="1"/>
          </p:cNvPicPr>
          <p:nvPr userDrawn="1"/>
        </p:nvPicPr>
        <p:blipFill>
          <a:blip r:embed="rId2" cstate="print">
            <a:biLevel thresh="25000"/>
            <a:extLst>
              <a:ext uri="{28A0092B-C50C-407E-A947-70E740481C1C}">
                <a14:useLocalDpi xmlns:a14="http://schemas.microsoft.com/office/drawing/2010/main" val="0"/>
              </a:ext>
            </a:extLst>
          </a:blip>
          <a:srcRect/>
          <a:stretch>
            <a:fillRect/>
          </a:stretch>
        </p:blipFill>
        <p:spPr bwMode="auto">
          <a:xfrm>
            <a:off x="2" y="3"/>
            <a:ext cx="537684" cy="1062905"/>
          </a:xfrm>
          <a:prstGeom prst="rect">
            <a:avLst/>
          </a:prstGeom>
          <a:solidFill>
            <a:srgbClr val="108FAC"/>
          </a:solidFill>
        </p:spPr>
      </p:pic>
      <p:pic>
        <p:nvPicPr>
          <p:cNvPr id="7" name="Picture 3" descr="S:\BOSA\ppt\inspirations et bases\formes\BOSA_PPT_Calibri Light.png"/>
          <p:cNvPicPr>
            <a:picLocks noChangeAspect="1" noChangeArrowheads="1"/>
          </p:cNvPicPr>
          <p:nvPr userDrawn="1"/>
        </p:nvPicPr>
        <p:blipFill>
          <a:blip r:embed="rId3" cstate="print">
            <a:biLevel thresh="25000"/>
            <a:extLst>
              <a:ext uri="{28A0092B-C50C-407E-A947-70E740481C1C}">
                <a14:useLocalDpi xmlns:a14="http://schemas.microsoft.com/office/drawing/2010/main" val="0"/>
              </a:ext>
            </a:extLst>
          </a:blip>
          <a:srcRect/>
          <a:stretch>
            <a:fillRect/>
          </a:stretch>
        </p:blipFill>
        <p:spPr bwMode="auto">
          <a:xfrm>
            <a:off x="11637675" y="5841061"/>
            <a:ext cx="554327" cy="1022382"/>
          </a:xfrm>
          <a:prstGeom prst="rect">
            <a:avLst/>
          </a:prstGeom>
          <a:noFill/>
          <a:extLst>
            <a:ext uri="{909E8E84-426E-40DD-AFC4-6F175D3DCCD1}">
              <a14:hiddenFill xmlns:a14="http://schemas.microsoft.com/office/drawing/2010/main">
                <a:solidFill>
                  <a:srgbClr val="FFFFFF"/>
                </a:solidFill>
              </a14:hiddenFill>
            </a:ext>
          </a:extLst>
        </p:spPr>
      </p:pic>
      <p:sp>
        <p:nvSpPr>
          <p:cNvPr id="8" name="Espace réservé du titre 40"/>
          <p:cNvSpPr>
            <a:spLocks noGrp="1"/>
          </p:cNvSpPr>
          <p:nvPr>
            <p:ph type="title"/>
          </p:nvPr>
        </p:nvSpPr>
        <p:spPr>
          <a:xfrm>
            <a:off x="619434" y="331902"/>
            <a:ext cx="10949175" cy="721665"/>
          </a:xfrm>
          <a:prstGeom prst="rect">
            <a:avLst/>
          </a:prstGeom>
        </p:spPr>
        <p:txBody>
          <a:bodyPr vert="horz" lIns="91440" tIns="45720" rIns="91440" bIns="45720" rtlCol="0" anchor="ctr">
            <a:normAutofit/>
          </a:bodyPr>
          <a:lstStyle>
            <a:lvl1pPr>
              <a:defRPr>
                <a:solidFill>
                  <a:schemeClr val="bg1"/>
                </a:solidFill>
              </a:defRPr>
            </a:lvl1pPr>
          </a:lstStyle>
          <a:p>
            <a:r>
              <a:rPr lang="fr"/>
              <a:t>Cliquez pour modifier le style de titre du gabarit</a:t>
            </a:r>
            <a:endParaRPr lang="fr-BE"/>
          </a:p>
        </p:txBody>
      </p:sp>
    </p:spTree>
    <p:extLst>
      <p:ext uri="{BB962C8B-B14F-4D97-AF65-F5344CB8AC3E}">
        <p14:creationId xmlns:p14="http://schemas.microsoft.com/office/powerpoint/2010/main" val="360331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
              <a:t>Cliquez pour modifier le style de titre du gabarit</a:t>
            </a:r>
          </a:p>
        </p:txBody>
      </p:sp>
      <p:sp>
        <p:nvSpPr>
          <p:cNvPr id="3" name="Content Placeholder 2"/>
          <p:cNvSpPr>
            <a:spLocks noGrp="1"/>
          </p:cNvSpPr>
          <p:nvPr>
            <p:ph idx="1"/>
          </p:nvPr>
        </p:nvSpPr>
        <p:spPr>
          <a:xfrm>
            <a:off x="2279650" y="2243491"/>
            <a:ext cx="9302750" cy="3882675"/>
          </a:xfrm>
        </p:spPr>
        <p:txBody>
          <a:bodyPr/>
          <a:lstStyle/>
          <a:p>
            <a:pPr lvl="0"/>
            <a:r>
              <a:rPr lang="fr"/>
              <a:t>Cliquez pour modifier les styles de texte du modèle</a:t>
            </a:r>
          </a:p>
          <a:p>
            <a:pPr lvl="1"/>
            <a:r>
              <a:rPr lang="fr"/>
              <a:t>Deuxième niveau</a:t>
            </a:r>
          </a:p>
          <a:p>
            <a:pPr lvl="2"/>
            <a:r>
              <a:rPr lang="fr"/>
              <a:t>Troisième niveau</a:t>
            </a:r>
          </a:p>
          <a:p>
            <a:pPr lvl="3"/>
            <a:r>
              <a:rPr lang="fr"/>
              <a:t>Quatrième niveau</a:t>
            </a:r>
          </a:p>
          <a:p>
            <a:pPr lvl="4"/>
            <a:r>
              <a:rPr lang="fr"/>
              <a:t>Cinquième niveau</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199B626-B856-464E-A5E3-487988D7D9F4}" type="slidenum">
              <a:rPr lang="en-US"/>
              <a:pPr/>
              <a:t>‹#›</a:t>
            </a:fld>
            <a:endParaRPr lang="en-US"/>
          </a:p>
        </p:txBody>
      </p:sp>
      <p:sp>
        <p:nvSpPr>
          <p:cNvPr id="7" name="TextBox 6">
            <a:extLst>
              <a:ext uri="{FF2B5EF4-FFF2-40B4-BE49-F238E27FC236}">
                <a16:creationId xmlns:a16="http://schemas.microsoft.com/office/drawing/2014/main" id="{696C40FC-5937-642C-A8DD-984002D12663}"/>
              </a:ext>
            </a:extLst>
          </p:cNvPr>
          <p:cNvSpPr txBox="1"/>
          <p:nvPr userDrawn="1"/>
        </p:nvSpPr>
        <p:spPr>
          <a:xfrm>
            <a:off x="0" y="1415492"/>
            <a:ext cx="12192000" cy="828000"/>
          </a:xfrm>
          <a:prstGeom prst="rect">
            <a:avLst/>
          </a:prstGeom>
          <a:solidFill>
            <a:srgbClr val="DAEDEF"/>
          </a:solidFill>
        </p:spPr>
        <p:txBody>
          <a:bodyPr wrap="square" lIns="576000" rtlCol="0">
            <a:spAutoFit/>
          </a:bodyPr>
          <a:lstStyle/>
          <a:p>
            <a:endParaRPr lang="nl-BE" sz="2400">
              <a:solidFill>
                <a:srgbClr val="007C92"/>
              </a:solidFill>
              <a:latin typeface="+mj-lt"/>
            </a:endParaRPr>
          </a:p>
        </p:txBody>
      </p:sp>
      <p:pic>
        <p:nvPicPr>
          <p:cNvPr id="8" name="Picture 8" descr="électrogramme">
            <a:extLst>
              <a:ext uri="{FF2B5EF4-FFF2-40B4-BE49-F238E27FC236}">
                <a16:creationId xmlns:a16="http://schemas.microsoft.com/office/drawing/2014/main" id="{1E6A9520-F365-C4BD-3601-178C456149B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1800" y="836616"/>
            <a:ext cx="11760200" cy="714375"/>
          </a:xfrm>
          <a:prstGeom prst="rect">
            <a:avLst/>
          </a:prstGeom>
          <a:noFill/>
          <a:extLst>
            <a:ext uri="{909E8E84-426E-40DD-AFC4-6F175D3DCCD1}">
              <a14:hiddenFill xmlns:a14="http://schemas.microsoft.com/office/drawing/2010/main">
                <a:solidFill>
                  <a:srgbClr val="FFFFFF"/>
                </a:solidFill>
              </a14:hiddenFill>
            </a:ext>
          </a:extLst>
        </p:spPr>
      </p:pic>
      <p:sp>
        <p:nvSpPr>
          <p:cNvPr id="10" name="Text Placeholder 9">
            <a:extLst>
              <a:ext uri="{FF2B5EF4-FFF2-40B4-BE49-F238E27FC236}">
                <a16:creationId xmlns:a16="http://schemas.microsoft.com/office/drawing/2014/main" id="{17889F60-0CCD-314E-E38E-989EE320E928}"/>
              </a:ext>
            </a:extLst>
          </p:cNvPr>
          <p:cNvSpPr>
            <a:spLocks noGrp="1"/>
          </p:cNvSpPr>
          <p:nvPr>
            <p:ph type="body" sz="quarter" idx="13" hasCustomPrompt="1"/>
          </p:nvPr>
        </p:nvSpPr>
        <p:spPr>
          <a:xfrm>
            <a:off x="2279650" y="1598925"/>
            <a:ext cx="9135531" cy="461133"/>
          </a:xfrm>
        </p:spPr>
        <p:txBody>
          <a:bodyPr/>
          <a:lstStyle>
            <a:lvl1pPr marL="0" indent="0">
              <a:buNone/>
              <a:defRPr sz="2400">
                <a:solidFill>
                  <a:srgbClr val="007C92"/>
                </a:solidFill>
                <a:latin typeface="+mj-lt"/>
              </a:defRPr>
            </a:lvl1pPr>
          </a:lstStyle>
          <a:p>
            <a:pPr lvl="0"/>
            <a:r>
              <a:rPr lang="fr" err="1"/>
              <a:t>Sous-titre</a:t>
            </a:r>
            <a:endParaRPr lang="nl-BE"/>
          </a:p>
        </p:txBody>
      </p:sp>
    </p:spTree>
    <p:extLst>
      <p:ext uri="{BB962C8B-B14F-4D97-AF65-F5344CB8AC3E}">
        <p14:creationId xmlns:p14="http://schemas.microsoft.com/office/powerpoint/2010/main" val="73089708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1436" userDrawn="1">
          <p15:clr>
            <a:srgbClr val="FBAE40"/>
          </p15:clr>
        </p15:guide>
        <p15:guide id="4" orient="horz" pos="116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_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
              <a:t>Cliquez pour modifier le style de titre du gabarit</a:t>
            </a:r>
          </a:p>
        </p:txBody>
      </p:sp>
      <p:sp>
        <p:nvSpPr>
          <p:cNvPr id="3" name="Content Placeholder 2"/>
          <p:cNvSpPr>
            <a:spLocks noGrp="1"/>
          </p:cNvSpPr>
          <p:nvPr>
            <p:ph idx="1"/>
          </p:nvPr>
        </p:nvSpPr>
        <p:spPr>
          <a:xfrm>
            <a:off x="2279650" y="1913967"/>
            <a:ext cx="9302750" cy="4212199"/>
          </a:xfrm>
        </p:spPr>
        <p:txBody>
          <a:bodyPr/>
          <a:lstStyle/>
          <a:p>
            <a:pPr lvl="0"/>
            <a:r>
              <a:rPr lang="fr"/>
              <a:t>Cliquez pour modifier les styles de texte du modèle</a:t>
            </a:r>
          </a:p>
          <a:p>
            <a:pPr lvl="1"/>
            <a:r>
              <a:rPr lang="fr"/>
              <a:t>Deuxième niveau</a:t>
            </a:r>
          </a:p>
          <a:p>
            <a:pPr lvl="2"/>
            <a:r>
              <a:rPr lang="fr"/>
              <a:t>Troisième niveau</a:t>
            </a:r>
          </a:p>
          <a:p>
            <a:pPr lvl="3"/>
            <a:r>
              <a:rPr lang="fr"/>
              <a:t>Quatrième niveau</a:t>
            </a:r>
          </a:p>
          <a:p>
            <a:pPr lvl="4"/>
            <a:r>
              <a:rPr lang="fr"/>
              <a:t>Cinquième niveau</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199B626-B856-464E-A5E3-487988D7D9F4}" type="slidenum">
              <a:rPr lang="en-US"/>
              <a:pPr/>
              <a:t>‹#›</a:t>
            </a:fld>
            <a:endParaRPr lang="en-US"/>
          </a:p>
        </p:txBody>
      </p:sp>
      <p:sp>
        <p:nvSpPr>
          <p:cNvPr id="7" name="TextBox 6">
            <a:extLst>
              <a:ext uri="{FF2B5EF4-FFF2-40B4-BE49-F238E27FC236}">
                <a16:creationId xmlns:a16="http://schemas.microsoft.com/office/drawing/2014/main" id="{696C40FC-5937-642C-A8DD-984002D12663}"/>
              </a:ext>
            </a:extLst>
          </p:cNvPr>
          <p:cNvSpPr txBox="1"/>
          <p:nvPr userDrawn="1"/>
        </p:nvSpPr>
        <p:spPr>
          <a:xfrm>
            <a:off x="0" y="1415492"/>
            <a:ext cx="12192000" cy="400110"/>
          </a:xfrm>
          <a:prstGeom prst="rect">
            <a:avLst/>
          </a:prstGeom>
          <a:solidFill>
            <a:schemeClr val="accent5"/>
          </a:solidFill>
        </p:spPr>
        <p:txBody>
          <a:bodyPr wrap="square" lIns="576000" rtlCol="0">
            <a:spAutoFit/>
          </a:bodyPr>
          <a:lstStyle/>
          <a:p>
            <a:endParaRPr lang="nl-BE" sz="2000">
              <a:solidFill>
                <a:srgbClr val="007C92"/>
              </a:solidFill>
              <a:latin typeface="+mj-lt"/>
            </a:endParaRPr>
          </a:p>
        </p:txBody>
      </p:sp>
      <p:pic>
        <p:nvPicPr>
          <p:cNvPr id="8" name="Picture 8" descr="électrogramme">
            <a:extLst>
              <a:ext uri="{FF2B5EF4-FFF2-40B4-BE49-F238E27FC236}">
                <a16:creationId xmlns:a16="http://schemas.microsoft.com/office/drawing/2014/main" id="{1E6A9520-F365-C4BD-3601-178C456149B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1800" y="836616"/>
            <a:ext cx="11760200" cy="714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005123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1436" userDrawn="1">
          <p15:clr>
            <a:srgbClr val="FBAE40"/>
          </p15:clr>
        </p15:guide>
        <p15:guide id="4" orient="horz" pos="116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
              <a:t>Cliquez pour modifier le style de titre du gabarit</a:t>
            </a:r>
          </a:p>
        </p:txBody>
      </p:sp>
      <p:sp>
        <p:nvSpPr>
          <p:cNvPr id="3" name="Content Placeholder 2"/>
          <p:cNvSpPr>
            <a:spLocks noGrp="1"/>
          </p:cNvSpPr>
          <p:nvPr>
            <p:ph idx="1"/>
          </p:nvPr>
        </p:nvSpPr>
        <p:spPr>
          <a:xfrm>
            <a:off x="609600" y="2243491"/>
            <a:ext cx="10972800" cy="3882675"/>
          </a:xfrm>
        </p:spPr>
        <p:txBody>
          <a:bodyPr/>
          <a:lstStyle/>
          <a:p>
            <a:pPr lvl="0"/>
            <a:r>
              <a:rPr lang="fr"/>
              <a:t>Cliquez pour modifier les styles de texte du modèle</a:t>
            </a:r>
          </a:p>
          <a:p>
            <a:pPr lvl="1"/>
            <a:r>
              <a:rPr lang="fr"/>
              <a:t>Deuxième niveau</a:t>
            </a:r>
          </a:p>
          <a:p>
            <a:pPr lvl="2"/>
            <a:r>
              <a:rPr lang="fr"/>
              <a:t>Troisième niveau</a:t>
            </a:r>
          </a:p>
          <a:p>
            <a:pPr lvl="3"/>
            <a:r>
              <a:rPr lang="fr"/>
              <a:t>Quatrième niveau</a:t>
            </a:r>
          </a:p>
          <a:p>
            <a:pPr lvl="4"/>
            <a:r>
              <a:rPr lang="fr"/>
              <a:t>Cinquième niveau</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199B626-B856-464E-A5E3-487988D7D9F4}" type="slidenum">
              <a:rPr lang="en-US"/>
              <a:pPr/>
              <a:t>‹#›</a:t>
            </a:fld>
            <a:endParaRPr lang="en-US"/>
          </a:p>
        </p:txBody>
      </p:sp>
      <p:sp>
        <p:nvSpPr>
          <p:cNvPr id="7" name="TextBox 6">
            <a:extLst>
              <a:ext uri="{FF2B5EF4-FFF2-40B4-BE49-F238E27FC236}">
                <a16:creationId xmlns:a16="http://schemas.microsoft.com/office/drawing/2014/main" id="{696C40FC-5937-642C-A8DD-984002D12663}"/>
              </a:ext>
            </a:extLst>
          </p:cNvPr>
          <p:cNvSpPr txBox="1"/>
          <p:nvPr userDrawn="1"/>
        </p:nvSpPr>
        <p:spPr>
          <a:xfrm>
            <a:off x="0" y="1415492"/>
            <a:ext cx="12192000" cy="828000"/>
          </a:xfrm>
          <a:prstGeom prst="rect">
            <a:avLst/>
          </a:prstGeom>
          <a:solidFill>
            <a:schemeClr val="accent5"/>
          </a:solidFill>
        </p:spPr>
        <p:txBody>
          <a:bodyPr wrap="square" lIns="576000" rtlCol="0">
            <a:spAutoFit/>
          </a:bodyPr>
          <a:lstStyle/>
          <a:p>
            <a:endParaRPr lang="nl-BE" sz="2400">
              <a:solidFill>
                <a:srgbClr val="007C92"/>
              </a:solidFill>
              <a:latin typeface="+mj-lt"/>
            </a:endParaRPr>
          </a:p>
        </p:txBody>
      </p:sp>
      <p:pic>
        <p:nvPicPr>
          <p:cNvPr id="8" name="Picture 8" descr="électrogramme">
            <a:extLst>
              <a:ext uri="{FF2B5EF4-FFF2-40B4-BE49-F238E27FC236}">
                <a16:creationId xmlns:a16="http://schemas.microsoft.com/office/drawing/2014/main" id="{1E6A9520-F365-C4BD-3601-178C456149B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1800" y="836616"/>
            <a:ext cx="11760200" cy="714375"/>
          </a:xfrm>
          <a:prstGeom prst="rect">
            <a:avLst/>
          </a:prstGeom>
          <a:noFill/>
          <a:extLst>
            <a:ext uri="{909E8E84-426E-40DD-AFC4-6F175D3DCCD1}">
              <a14:hiddenFill xmlns:a14="http://schemas.microsoft.com/office/drawing/2010/main">
                <a:solidFill>
                  <a:srgbClr val="FFFFFF"/>
                </a:solidFill>
              </a14:hiddenFill>
            </a:ext>
          </a:extLst>
        </p:spPr>
      </p:pic>
      <p:sp>
        <p:nvSpPr>
          <p:cNvPr id="10" name="Text Placeholder 9">
            <a:extLst>
              <a:ext uri="{FF2B5EF4-FFF2-40B4-BE49-F238E27FC236}">
                <a16:creationId xmlns:a16="http://schemas.microsoft.com/office/drawing/2014/main" id="{17889F60-0CCD-314E-E38E-989EE320E928}"/>
              </a:ext>
            </a:extLst>
          </p:cNvPr>
          <p:cNvSpPr>
            <a:spLocks noGrp="1"/>
          </p:cNvSpPr>
          <p:nvPr>
            <p:ph type="body" sz="quarter" idx="13" hasCustomPrompt="1"/>
          </p:nvPr>
        </p:nvSpPr>
        <p:spPr>
          <a:xfrm>
            <a:off x="609600" y="1598925"/>
            <a:ext cx="10805581" cy="461133"/>
          </a:xfrm>
        </p:spPr>
        <p:txBody>
          <a:bodyPr/>
          <a:lstStyle>
            <a:lvl1pPr marL="0" indent="0">
              <a:buNone/>
              <a:defRPr sz="2400">
                <a:solidFill>
                  <a:srgbClr val="007C92"/>
                </a:solidFill>
                <a:latin typeface="+mj-lt"/>
              </a:defRPr>
            </a:lvl1pPr>
          </a:lstStyle>
          <a:p>
            <a:pPr lvl="0"/>
            <a:r>
              <a:rPr lang="fr" err="1"/>
              <a:t>Sous-titre</a:t>
            </a:r>
            <a:endParaRPr lang="nl-BE"/>
          </a:p>
        </p:txBody>
      </p:sp>
    </p:spTree>
    <p:extLst>
      <p:ext uri="{BB962C8B-B14F-4D97-AF65-F5344CB8AC3E}">
        <p14:creationId xmlns:p14="http://schemas.microsoft.com/office/powerpoint/2010/main" val="65922018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1436" userDrawn="1">
          <p15:clr>
            <a:srgbClr val="FBAE40"/>
          </p15:clr>
        </p15:guide>
        <p15:guide id="4" orient="horz" pos="1162"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fr"/>
              <a:t>Cliquez pour modifier le style de titre du gabarit</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
              <a:t>Cliquez pour modifier les styles de texte du modèle</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6B097C9-B1CF-4D92-8D1B-B15C857B1F42}" type="slidenum">
              <a:rPr lang="en-US"/>
              <a:pPr/>
              <a:t>‹#›</a:t>
            </a:fld>
            <a:endParaRPr lang="en-US"/>
          </a:p>
        </p:txBody>
      </p:sp>
    </p:spTree>
    <p:extLst>
      <p:ext uri="{BB962C8B-B14F-4D97-AF65-F5344CB8AC3E}">
        <p14:creationId xmlns:p14="http://schemas.microsoft.com/office/powerpoint/2010/main" val="3662202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
              <a:t>Cliquez pour modifier le style de titre du gabarit</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
              <a:t>Cliquez pour modifier les styles de texte du modèle</a:t>
            </a:r>
          </a:p>
          <a:p>
            <a:pPr lvl="1"/>
            <a:r>
              <a:rPr lang="fr"/>
              <a:t>Deuxième niveau</a:t>
            </a:r>
          </a:p>
          <a:p>
            <a:pPr lvl="2"/>
            <a:r>
              <a:rPr lang="fr"/>
              <a:t>Troisième niveau</a:t>
            </a:r>
          </a:p>
          <a:p>
            <a:pPr lvl="3"/>
            <a:r>
              <a:rPr lang="fr"/>
              <a:t>Quatrième niveau</a:t>
            </a:r>
          </a:p>
          <a:p>
            <a:pPr lvl="4"/>
            <a:r>
              <a:rPr lang="fr"/>
              <a:t>Cinquième niveau</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
              <a:t>Cliquez pour modifier les styles de texte du modèle</a:t>
            </a:r>
          </a:p>
          <a:p>
            <a:pPr lvl="1"/>
            <a:r>
              <a:rPr lang="fr"/>
              <a:t>Deuxième niveau</a:t>
            </a:r>
          </a:p>
          <a:p>
            <a:pPr lvl="2"/>
            <a:r>
              <a:rPr lang="fr"/>
              <a:t>Troisième niveau</a:t>
            </a:r>
          </a:p>
          <a:p>
            <a:pPr lvl="3"/>
            <a:r>
              <a:rPr lang="fr"/>
              <a:t>Quatrième niveau</a:t>
            </a:r>
          </a:p>
          <a:p>
            <a:pPr lvl="4"/>
            <a:r>
              <a:rPr lang="fr"/>
              <a:t>Cinquième niveau</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4918B80-270F-4ACE-8A19-17CA6372F802}" type="slidenum">
              <a:rPr lang="en-US"/>
              <a:pPr/>
              <a:t>‹#›</a:t>
            </a:fld>
            <a:endParaRPr lang="en-US"/>
          </a:p>
        </p:txBody>
      </p:sp>
    </p:spTree>
    <p:extLst>
      <p:ext uri="{BB962C8B-B14F-4D97-AF65-F5344CB8AC3E}">
        <p14:creationId xmlns:p14="http://schemas.microsoft.com/office/powerpoint/2010/main" val="63205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fr"/>
              <a:t>Cliquez pour modifier le style de titre du gabarit</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
              <a:t>Cliquez pour modifier les styles de texte du modèle</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
              <a:t>Cliquez pour modifier les styles de texte du modèle</a:t>
            </a:r>
          </a:p>
          <a:p>
            <a:pPr lvl="1"/>
            <a:r>
              <a:rPr lang="fr"/>
              <a:t>Deuxième niveau</a:t>
            </a:r>
          </a:p>
          <a:p>
            <a:pPr lvl="2"/>
            <a:r>
              <a:rPr lang="fr"/>
              <a:t>Troisième niveau</a:t>
            </a:r>
          </a:p>
          <a:p>
            <a:pPr lvl="3"/>
            <a:r>
              <a:rPr lang="fr"/>
              <a:t>Quatrième niveau</a:t>
            </a:r>
          </a:p>
          <a:p>
            <a:pPr lvl="4"/>
            <a:r>
              <a:rPr lang="fr"/>
              <a:t>Cinquième niveau</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
              <a:t>Cliquez pour modifier les styles de texte du modèle</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
              <a:t>Cliquez pour modifier les styles de texte du modèle</a:t>
            </a:r>
          </a:p>
          <a:p>
            <a:pPr lvl="1"/>
            <a:r>
              <a:rPr lang="fr"/>
              <a:t>Deuxième niveau</a:t>
            </a:r>
          </a:p>
          <a:p>
            <a:pPr lvl="2"/>
            <a:r>
              <a:rPr lang="fr"/>
              <a:t>Troisième niveau</a:t>
            </a:r>
          </a:p>
          <a:p>
            <a:pPr lvl="3"/>
            <a:r>
              <a:rPr lang="fr"/>
              <a:t>Quatrième niveau</a:t>
            </a:r>
          </a:p>
          <a:p>
            <a:pPr lvl="4"/>
            <a:r>
              <a:rPr lang="fr"/>
              <a:t>Cinquième niveau</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B1E2DBA-6D01-4796-AE0C-6E62631F6032}" type="slidenum">
              <a:rPr lang="en-US"/>
              <a:pPr/>
              <a:t>‹#›</a:t>
            </a:fld>
            <a:endParaRPr lang="en-US"/>
          </a:p>
        </p:txBody>
      </p:sp>
    </p:spTree>
    <p:extLst>
      <p:ext uri="{BB962C8B-B14F-4D97-AF65-F5344CB8AC3E}">
        <p14:creationId xmlns:p14="http://schemas.microsoft.com/office/powerpoint/2010/main" val="2256244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
              <a:t>Cliquez pour modifier le style de titre du gabarit</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F8BFBED-6579-4CFA-BFCB-87D0BCE9CDFE}" type="slidenum">
              <a:rPr lang="en-US"/>
              <a:pPr/>
              <a:t>‹#›</a:t>
            </a:fld>
            <a:endParaRPr lang="en-US"/>
          </a:p>
        </p:txBody>
      </p:sp>
    </p:spTree>
    <p:extLst>
      <p:ext uri="{BB962C8B-B14F-4D97-AF65-F5344CB8AC3E}">
        <p14:creationId xmlns:p14="http://schemas.microsoft.com/office/powerpoint/2010/main" val="1718346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theme" Target="../theme/theme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image" Target="../media/image4.svg"/><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46868" y="274641"/>
            <a:ext cx="9135533"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r"/>
              <a:t>CLIQUEZ POUR MODIFIER LE STYLE</a:t>
            </a:r>
          </a:p>
        </p:txBody>
      </p:sp>
      <p:sp>
        <p:nvSpPr>
          <p:cNvPr id="1027" name="Rectangle 3"/>
          <p:cNvSpPr>
            <a:spLocks noGrp="1" noChangeArrowheads="1"/>
          </p:cNvSpPr>
          <p:nvPr>
            <p:ph type="body" idx="1"/>
          </p:nvPr>
        </p:nvSpPr>
        <p:spPr bwMode="auto">
          <a:xfrm>
            <a:off x="609600" y="1600203"/>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
              <a:t>Cliquez pour modifier les styles du texte du modèle</a:t>
            </a:r>
          </a:p>
          <a:p>
            <a:pPr lvl="1"/>
            <a:r>
              <a:rPr lang="fr"/>
              <a:t>Deuxième niveau</a:t>
            </a:r>
          </a:p>
          <a:p>
            <a:pPr lvl="2"/>
            <a:r>
              <a:rPr lang="fr"/>
              <a:t>Troisième niveau</a:t>
            </a:r>
          </a:p>
          <a:p>
            <a:pPr lvl="3"/>
            <a:r>
              <a:rPr lang="fr"/>
              <a:t>Quatrième niveau</a:t>
            </a:r>
          </a:p>
          <a:p>
            <a:pPr lvl="4"/>
            <a:r>
              <a:rPr lang="fr"/>
              <a:t>Cinquième niveau</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C811F862-4FAC-4F3E-8DF8-D3C95260B2AC}" type="slidenum">
              <a:rPr lang="en-US"/>
              <a:pPr/>
              <a:t>‹#›</a:t>
            </a:fld>
            <a:endParaRPr lang="en-US"/>
          </a:p>
        </p:txBody>
      </p:sp>
      <p:pic>
        <p:nvPicPr>
          <p:cNvPr id="1032" name="Picture 8" descr="électrogram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31800" y="836616"/>
            <a:ext cx="11760200" cy="7143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9" descr="Logo L INAMI "/>
          <p:cNvPicPr>
            <a:picLocks noChangeAspect="1" noChangeArrowheads="1"/>
          </p:cNvPicPr>
          <p:nvPr userDrawn="1"/>
        </p:nvPicPr>
        <p:blipFill rotWithShape="1">
          <a:blip r:embed="rId17" cstate="print">
            <a:extLst>
              <a:ext uri="{28A0092B-C50C-407E-A947-70E740481C1C}">
                <a14:useLocalDpi xmlns:a14="http://schemas.microsoft.com/office/drawing/2010/main" val="0"/>
              </a:ext>
            </a:extLst>
          </a:blip>
          <a:srcRect r="13291"/>
          <a:stretch/>
        </p:blipFill>
        <p:spPr bwMode="auto">
          <a:xfrm>
            <a:off x="431800" y="115943"/>
            <a:ext cx="1513378" cy="13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74" r:id="rId3"/>
    <p:sldLayoutId id="2147483676" r:id="rId4"/>
    <p:sldLayoutId id="2147483675"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hf hdr="0" ftr="0" dt="0"/>
  <p:txStyles>
    <p:titleStyle>
      <a:lvl1pPr algn="ctr" rtl="0" eaLnBrk="1" fontAlgn="base" hangingPunct="1">
        <a:spcBef>
          <a:spcPct val="0"/>
        </a:spcBef>
        <a:spcAft>
          <a:spcPct val="0"/>
        </a:spcAft>
        <a:defRPr sz="2000" b="1">
          <a:solidFill>
            <a:srgbClr val="006F82"/>
          </a:solidFill>
          <a:latin typeface="+mj-lt"/>
          <a:ea typeface="+mj-ea"/>
          <a:cs typeface="+mj-cs"/>
        </a:defRPr>
      </a:lvl1pPr>
      <a:lvl2pPr algn="ctr" rtl="0" eaLnBrk="1" fontAlgn="base" hangingPunct="1">
        <a:spcBef>
          <a:spcPct val="0"/>
        </a:spcBef>
        <a:spcAft>
          <a:spcPct val="0"/>
        </a:spcAft>
        <a:defRPr sz="2000" b="1">
          <a:solidFill>
            <a:srgbClr val="006F82"/>
          </a:solidFill>
          <a:latin typeface="Verdana" pitchFamily="34" charset="0"/>
        </a:defRPr>
      </a:lvl2pPr>
      <a:lvl3pPr algn="ctr" rtl="0" eaLnBrk="1" fontAlgn="base" hangingPunct="1">
        <a:spcBef>
          <a:spcPct val="0"/>
        </a:spcBef>
        <a:spcAft>
          <a:spcPct val="0"/>
        </a:spcAft>
        <a:defRPr sz="2000" b="1">
          <a:solidFill>
            <a:srgbClr val="006F82"/>
          </a:solidFill>
          <a:latin typeface="Verdana" pitchFamily="34" charset="0"/>
        </a:defRPr>
      </a:lvl3pPr>
      <a:lvl4pPr algn="ctr" rtl="0" eaLnBrk="1" fontAlgn="base" hangingPunct="1">
        <a:spcBef>
          <a:spcPct val="0"/>
        </a:spcBef>
        <a:spcAft>
          <a:spcPct val="0"/>
        </a:spcAft>
        <a:defRPr sz="2000" b="1">
          <a:solidFill>
            <a:srgbClr val="006F82"/>
          </a:solidFill>
          <a:latin typeface="Verdana" pitchFamily="34" charset="0"/>
        </a:defRPr>
      </a:lvl4pPr>
      <a:lvl5pPr algn="ctr" rtl="0" eaLnBrk="1" fontAlgn="base" hangingPunct="1">
        <a:spcBef>
          <a:spcPct val="0"/>
        </a:spcBef>
        <a:spcAft>
          <a:spcPct val="0"/>
        </a:spcAft>
        <a:defRPr sz="2000" b="1">
          <a:solidFill>
            <a:srgbClr val="006F82"/>
          </a:solidFill>
          <a:latin typeface="Verdana" pitchFamily="34" charset="0"/>
        </a:defRPr>
      </a:lvl5pPr>
      <a:lvl6pPr marL="457200" algn="ctr" rtl="0" eaLnBrk="1" fontAlgn="base" hangingPunct="1">
        <a:spcBef>
          <a:spcPct val="0"/>
        </a:spcBef>
        <a:spcAft>
          <a:spcPct val="0"/>
        </a:spcAft>
        <a:defRPr sz="2000" b="1">
          <a:solidFill>
            <a:srgbClr val="006F82"/>
          </a:solidFill>
          <a:latin typeface="Verdana" pitchFamily="34" charset="0"/>
        </a:defRPr>
      </a:lvl6pPr>
      <a:lvl7pPr marL="914400" algn="ctr" rtl="0" eaLnBrk="1" fontAlgn="base" hangingPunct="1">
        <a:spcBef>
          <a:spcPct val="0"/>
        </a:spcBef>
        <a:spcAft>
          <a:spcPct val="0"/>
        </a:spcAft>
        <a:defRPr sz="2000" b="1">
          <a:solidFill>
            <a:srgbClr val="006F82"/>
          </a:solidFill>
          <a:latin typeface="Verdana" pitchFamily="34" charset="0"/>
        </a:defRPr>
      </a:lvl7pPr>
      <a:lvl8pPr marL="1371600" algn="ctr" rtl="0" eaLnBrk="1" fontAlgn="base" hangingPunct="1">
        <a:spcBef>
          <a:spcPct val="0"/>
        </a:spcBef>
        <a:spcAft>
          <a:spcPct val="0"/>
        </a:spcAft>
        <a:defRPr sz="2000" b="1">
          <a:solidFill>
            <a:srgbClr val="006F82"/>
          </a:solidFill>
          <a:latin typeface="Verdana" pitchFamily="34" charset="0"/>
        </a:defRPr>
      </a:lvl8pPr>
      <a:lvl9pPr marL="1828800" algn="ctr" rtl="0" eaLnBrk="1" fontAlgn="base" hangingPunct="1">
        <a:spcBef>
          <a:spcPct val="0"/>
        </a:spcBef>
        <a:spcAft>
          <a:spcPct val="0"/>
        </a:spcAft>
        <a:defRPr sz="2000" b="1">
          <a:solidFill>
            <a:srgbClr val="006F82"/>
          </a:solidFill>
          <a:latin typeface="Verdana" pitchFamily="34" charset="0"/>
        </a:defRPr>
      </a:lvl9pPr>
    </p:titleStyle>
    <p:bodyStyle>
      <a:lvl1pPr marL="342900" indent="-342900" algn="l" rtl="0" eaLnBrk="1" fontAlgn="base" hangingPunct="1">
        <a:spcBef>
          <a:spcPct val="20000"/>
        </a:spcBef>
        <a:spcAft>
          <a:spcPct val="0"/>
        </a:spcAft>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3E7B2537-7D3A-437D-82B8-DC2DDA076D72}"/>
              </a:ext>
            </a:extLst>
          </p:cNvPr>
          <p:cNvPicPr>
            <a:picLocks noChangeAspect="1"/>
          </p:cNvPicPr>
          <p:nvPr userDrawn="1"/>
        </p:nvPicPr>
        <p:blipFill>
          <a:blip r:embed="rId14" cstate="print">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1353800" y="5989954"/>
            <a:ext cx="731520" cy="731520"/>
          </a:xfrm>
          <a:prstGeom prst="rect">
            <a:avLst/>
          </a:prstGeom>
        </p:spPr>
      </p:pic>
      <p:sp>
        <p:nvSpPr>
          <p:cNvPr id="2" name="Title Placeholder 1">
            <a:extLst>
              <a:ext uri="{FF2B5EF4-FFF2-40B4-BE49-F238E27FC236}">
                <a16:creationId xmlns:a16="http://schemas.microsoft.com/office/drawing/2014/main" id="{7A3DD26B-B914-4EAC-9939-B47F6EF27F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
              <a:t>Modifiez le style du titre</a:t>
            </a:r>
            <a:endParaRPr lang="nl-BE"/>
          </a:p>
        </p:txBody>
      </p:sp>
      <p:sp>
        <p:nvSpPr>
          <p:cNvPr id="3" name="Text Placeholder 2">
            <a:extLst>
              <a:ext uri="{FF2B5EF4-FFF2-40B4-BE49-F238E27FC236}">
                <a16:creationId xmlns:a16="http://schemas.microsoft.com/office/drawing/2014/main" id="{0B9798BA-32B7-4CA1-AFA2-6A8584CC9112}"/>
              </a:ext>
            </a:extLst>
          </p:cNvPr>
          <p:cNvSpPr>
            <a:spLocks noGrp="1"/>
          </p:cNvSpPr>
          <p:nvPr>
            <p:ph type="body" idx="1"/>
          </p:nvPr>
        </p:nvSpPr>
        <p:spPr>
          <a:xfrm>
            <a:off x="838200" y="1825625"/>
            <a:ext cx="10515600" cy="4164964"/>
          </a:xfrm>
          <a:prstGeom prst="rect">
            <a:avLst/>
          </a:prstGeom>
        </p:spPr>
        <p:txBody>
          <a:bodyPr vert="horz" lIns="91440" tIns="45720" rIns="91440" bIns="45720" rtlCol="0">
            <a:normAutofit/>
          </a:bodyPr>
          <a:lstStyle/>
          <a:p>
            <a:pPr lvl="0"/>
            <a:r>
              <a:rPr lang="fr"/>
              <a:t>Cliquez pour modifier les styles du texte du masque</a:t>
            </a:r>
          </a:p>
          <a:p>
            <a:pPr lvl="1"/>
            <a:r>
              <a:rPr lang="fr"/>
              <a:t>Deuxième niveau</a:t>
            </a:r>
          </a:p>
          <a:p>
            <a:pPr lvl="2"/>
            <a:r>
              <a:rPr lang="fr"/>
              <a:t>Troisième niveau</a:t>
            </a:r>
          </a:p>
          <a:p>
            <a:pPr lvl="3"/>
            <a:r>
              <a:rPr lang="fr"/>
              <a:t>Quatrième niveau</a:t>
            </a:r>
          </a:p>
          <a:p>
            <a:pPr lvl="4"/>
            <a:r>
              <a:rPr lang="fr"/>
              <a:t>Cinquième niveau</a:t>
            </a:r>
            <a:endParaRPr lang="nl-BE"/>
          </a:p>
        </p:txBody>
      </p:sp>
      <p:sp>
        <p:nvSpPr>
          <p:cNvPr id="4" name="Date Placeholder 3">
            <a:extLst>
              <a:ext uri="{FF2B5EF4-FFF2-40B4-BE49-F238E27FC236}">
                <a16:creationId xmlns:a16="http://schemas.microsoft.com/office/drawing/2014/main" id="{50ED21A8-457C-4FDB-982B-D5550630CA06}"/>
              </a:ext>
            </a:extLst>
          </p:cNvPr>
          <p:cNvSpPr>
            <a:spLocks noGrp="1"/>
          </p:cNvSpPr>
          <p:nvPr>
            <p:ph type="dt" sz="half" idx="2"/>
          </p:nvPr>
        </p:nvSpPr>
        <p:spPr>
          <a:xfrm>
            <a:off x="9766913" y="6356349"/>
            <a:ext cx="715229" cy="365125"/>
          </a:xfrm>
          <a:prstGeom prst="rect">
            <a:avLst/>
          </a:prstGeom>
        </p:spPr>
        <p:txBody>
          <a:bodyPr vert="horz" lIns="91440" tIns="45720" rIns="91440" bIns="45720" rtlCol="0" anchor="ctr"/>
          <a:lstStyle>
            <a:lvl1pPr algn="r">
              <a:defRPr sz="1050">
                <a:solidFill>
                  <a:schemeClr val="bg1"/>
                </a:solidFill>
              </a:defRPr>
            </a:lvl1pPr>
          </a:lstStyle>
          <a:p>
            <a:fld id="{AE753531-74F9-46DB-8226-2C37E7D3FBBB}" type="datetime3">
              <a:rPr lang="nl-BE" smtClean="0"/>
              <a:pPr/>
              <a:t>13.11.25</a:t>
            </a:fld>
            <a:endParaRPr lang="nl-BE"/>
          </a:p>
        </p:txBody>
      </p:sp>
      <p:sp>
        <p:nvSpPr>
          <p:cNvPr id="5" name="Footer Placeholder 4">
            <a:extLst>
              <a:ext uri="{FF2B5EF4-FFF2-40B4-BE49-F238E27FC236}">
                <a16:creationId xmlns:a16="http://schemas.microsoft.com/office/drawing/2014/main" id="{5CB302D5-6185-4C20-ABA8-233BA23F7405}"/>
              </a:ext>
            </a:extLst>
          </p:cNvPr>
          <p:cNvSpPr>
            <a:spLocks noGrp="1"/>
          </p:cNvSpPr>
          <p:nvPr>
            <p:ph type="ftr" sz="quarter" idx="3"/>
          </p:nvPr>
        </p:nvSpPr>
        <p:spPr>
          <a:xfrm>
            <a:off x="838200" y="6356350"/>
            <a:ext cx="7366000" cy="365125"/>
          </a:xfrm>
          <a:prstGeom prst="rect">
            <a:avLst/>
          </a:prstGeom>
        </p:spPr>
        <p:txBody>
          <a:bodyPr vert="horz" lIns="91440" tIns="45720" rIns="91440" bIns="45720" rtlCol="0" anchor="ctr"/>
          <a:lstStyle>
            <a:lvl1pPr algn="l">
              <a:defRPr sz="1200">
                <a:solidFill>
                  <a:schemeClr val="bg1"/>
                </a:solidFill>
              </a:defRPr>
            </a:lvl1pPr>
          </a:lstStyle>
          <a:p>
            <a:endParaRPr lang="nl-BE"/>
          </a:p>
        </p:txBody>
      </p:sp>
      <p:sp>
        <p:nvSpPr>
          <p:cNvPr id="6" name="Slide Number Placeholder 5">
            <a:extLst>
              <a:ext uri="{FF2B5EF4-FFF2-40B4-BE49-F238E27FC236}">
                <a16:creationId xmlns:a16="http://schemas.microsoft.com/office/drawing/2014/main" id="{FCF30EE3-729E-4E77-8DE2-9A17D5759354}"/>
              </a:ext>
            </a:extLst>
          </p:cNvPr>
          <p:cNvSpPr>
            <a:spLocks noGrp="1"/>
          </p:cNvSpPr>
          <p:nvPr>
            <p:ph type="sldNum" sz="quarter" idx="4"/>
          </p:nvPr>
        </p:nvSpPr>
        <p:spPr>
          <a:xfrm>
            <a:off x="10482142" y="6356350"/>
            <a:ext cx="715229" cy="365125"/>
          </a:xfrm>
          <a:prstGeom prst="rect">
            <a:avLst/>
          </a:prstGeom>
        </p:spPr>
        <p:txBody>
          <a:bodyPr vert="horz" lIns="91440" tIns="45720" rIns="91440" bIns="45720" rtlCol="0" anchor="ctr"/>
          <a:lstStyle>
            <a:lvl1pPr algn="r">
              <a:defRPr sz="1200">
                <a:solidFill>
                  <a:schemeClr val="bg1"/>
                </a:solidFill>
              </a:defRPr>
            </a:lvl1pPr>
          </a:lstStyle>
          <a:p>
            <a:fld id="{19EDAD88-78F8-43C4-9AF1-FA54ECAE1AE2}" type="slidenum">
              <a:rPr lang="nl-BE" smtClean="0"/>
              <a:pPr/>
              <a:t>‹#›</a:t>
            </a:fld>
            <a:endParaRPr lang="nl-BE"/>
          </a:p>
        </p:txBody>
      </p:sp>
      <p:cxnSp>
        <p:nvCxnSpPr>
          <p:cNvPr id="9" name="Straight Connector 8">
            <a:extLst>
              <a:ext uri="{FF2B5EF4-FFF2-40B4-BE49-F238E27FC236}">
                <a16:creationId xmlns:a16="http://schemas.microsoft.com/office/drawing/2014/main" id="{468B8C69-F25E-494C-A21B-E10A8020476C}"/>
              </a:ext>
            </a:extLst>
          </p:cNvPr>
          <p:cNvCxnSpPr>
            <a:cxnSpLocks/>
          </p:cNvCxnSpPr>
          <p:nvPr userDrawn="1"/>
        </p:nvCxnSpPr>
        <p:spPr>
          <a:xfrm>
            <a:off x="179243" y="-69574"/>
            <a:ext cx="0" cy="7007087"/>
          </a:xfrm>
          <a:prstGeom prst="line">
            <a:avLst/>
          </a:prstGeom>
          <a:ln w="381000">
            <a:solidFill>
              <a:schemeClr val="bg2"/>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430102415"/>
      </p:ext>
    </p:extLst>
  </p:cSld>
  <p:clrMap bg1="dk1" tx1="lt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000" b="1"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0.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E08B210-6439-AADE-355C-49BEE114AA2E}"/>
              </a:ext>
            </a:extLst>
          </p:cNvPr>
          <p:cNvSpPr/>
          <p:nvPr/>
        </p:nvSpPr>
        <p:spPr>
          <a:xfrm>
            <a:off x="0" y="1545995"/>
            <a:ext cx="12192000" cy="363403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noProof="0"/>
          </a:p>
        </p:txBody>
      </p:sp>
      <p:sp>
        <p:nvSpPr>
          <p:cNvPr id="5" name="Rectangle 2">
            <a:extLst>
              <a:ext uri="{FF2B5EF4-FFF2-40B4-BE49-F238E27FC236}">
                <a16:creationId xmlns:a16="http://schemas.microsoft.com/office/drawing/2014/main" id="{3F9D9E91-97E6-C20A-08EC-882432CB4336}"/>
              </a:ext>
            </a:extLst>
          </p:cNvPr>
          <p:cNvSpPr>
            <a:spLocks noGrp="1" noChangeArrowheads="1"/>
          </p:cNvSpPr>
          <p:nvPr>
            <p:ph type="ctrTitle"/>
          </p:nvPr>
        </p:nvSpPr>
        <p:spPr>
          <a:xfrm>
            <a:off x="1223979" y="2038518"/>
            <a:ext cx="9583721" cy="1753150"/>
          </a:xfrm>
        </p:spPr>
        <p:txBody>
          <a:bodyPr/>
          <a:lstStyle/>
          <a:p>
            <a:pPr>
              <a:spcBef>
                <a:spcPts val="1800"/>
              </a:spcBef>
              <a:spcAft>
                <a:spcPts val="1800"/>
              </a:spcAft>
            </a:pPr>
            <a:r>
              <a:rPr lang="fr-BE" sz="3600" b="1" noProof="0">
                <a:solidFill>
                  <a:srgbClr val="007C92"/>
                </a:solidFill>
              </a:rPr>
              <a:t>Projet pilote </a:t>
            </a:r>
            <a:br>
              <a:rPr lang="fr-BE" sz="3600" b="1" noProof="0">
                <a:solidFill>
                  <a:srgbClr val="007C92"/>
                </a:solidFill>
              </a:rPr>
            </a:br>
            <a:r>
              <a:rPr lang="fr-BE" sz="3200" noProof="0">
                <a:solidFill>
                  <a:srgbClr val="007C92"/>
                </a:solidFill>
              </a:rPr>
              <a:t>Nouveau </a:t>
            </a:r>
            <a:r>
              <a:rPr lang="fr-BE" sz="3200" b="1" noProof="0">
                <a:solidFill>
                  <a:srgbClr val="007C92"/>
                </a:solidFill>
              </a:rPr>
              <a:t>financement des soins à domicile</a:t>
            </a:r>
            <a:endParaRPr lang="fr-BE" sz="2800" b="0" noProof="0"/>
          </a:p>
        </p:txBody>
      </p:sp>
      <p:sp>
        <p:nvSpPr>
          <p:cNvPr id="7" name="Rectangle 3">
            <a:extLst>
              <a:ext uri="{FF2B5EF4-FFF2-40B4-BE49-F238E27FC236}">
                <a16:creationId xmlns:a16="http://schemas.microsoft.com/office/drawing/2014/main" id="{F7DF0FD1-C506-B0A6-6EBC-97A29B431190}"/>
              </a:ext>
            </a:extLst>
          </p:cNvPr>
          <p:cNvSpPr>
            <a:spLocks noGrp="1" noChangeArrowheads="1"/>
          </p:cNvSpPr>
          <p:nvPr>
            <p:ph type="subTitle" idx="1"/>
          </p:nvPr>
        </p:nvSpPr>
        <p:spPr>
          <a:xfrm>
            <a:off x="8402782" y="5616208"/>
            <a:ext cx="2828797" cy="466558"/>
          </a:xfrm>
        </p:spPr>
        <p:txBody>
          <a:bodyPr/>
          <a:lstStyle/>
          <a:p>
            <a:pPr algn="r"/>
            <a:r>
              <a:rPr lang="fr-BE" sz="2800" b="0" noProof="0">
                <a:solidFill>
                  <a:srgbClr val="B6BF00"/>
                </a:solidFill>
              </a:rPr>
              <a:t>Nov. 17, 2025</a:t>
            </a:r>
            <a:endParaRPr lang="fr-BE" sz="2400" b="0" noProof="0">
              <a:solidFill>
                <a:srgbClr val="B6BF00"/>
              </a:solidFill>
            </a:endParaRPr>
          </a:p>
        </p:txBody>
      </p:sp>
      <p:sp>
        <p:nvSpPr>
          <p:cNvPr id="4" name="TextBox 3">
            <a:extLst>
              <a:ext uri="{FF2B5EF4-FFF2-40B4-BE49-F238E27FC236}">
                <a16:creationId xmlns:a16="http://schemas.microsoft.com/office/drawing/2014/main" id="{120C2F72-38D4-58B1-294D-8A47CB29B3A5}"/>
              </a:ext>
            </a:extLst>
          </p:cNvPr>
          <p:cNvSpPr txBox="1"/>
          <p:nvPr/>
        </p:nvSpPr>
        <p:spPr>
          <a:xfrm>
            <a:off x="1223979" y="3942907"/>
            <a:ext cx="10329846" cy="646331"/>
          </a:xfrm>
          <a:prstGeom prst="rect">
            <a:avLst/>
          </a:prstGeom>
          <a:noFill/>
        </p:spPr>
        <p:txBody>
          <a:bodyPr wrap="square">
            <a:spAutoFit/>
          </a:bodyPr>
          <a:lstStyle/>
          <a:p>
            <a:r>
              <a:rPr lang="fr-BE" sz="3600" b="0" noProof="0">
                <a:solidFill>
                  <a:srgbClr val="007C92"/>
                </a:solidFill>
                <a:latin typeface="+mj-lt"/>
              </a:rPr>
              <a:t>Guide </a:t>
            </a:r>
            <a:r>
              <a:rPr lang="fr-BE" sz="3600" noProof="0">
                <a:solidFill>
                  <a:srgbClr val="007C92"/>
                </a:solidFill>
                <a:latin typeface="+mj-lt"/>
              </a:rPr>
              <a:t>pour les pratiques</a:t>
            </a:r>
            <a:r>
              <a:rPr lang="fr-BE" sz="3600" b="0" noProof="0">
                <a:solidFill>
                  <a:srgbClr val="007C92"/>
                </a:solidFill>
                <a:latin typeface="+mj-lt"/>
              </a:rPr>
              <a:t> candidats </a:t>
            </a:r>
            <a:endParaRPr lang="fr-BE" sz="3600" noProof="0">
              <a:latin typeface="+mj-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bject 5"/>
          <p:cNvSpPr/>
          <p:nvPr/>
        </p:nvSpPr>
        <p:spPr>
          <a:xfrm>
            <a:off x="1355305" y="2532866"/>
            <a:ext cx="0" cy="0"/>
          </a:xfrm>
          <a:custGeom>
            <a:avLst/>
            <a:gdLst/>
            <a:ahLst/>
            <a:cxnLst/>
            <a:rect l="l" t="t" r="r" b="b"/>
            <a:pathLst>
              <a:path>
                <a:moveTo>
                  <a:pt x="0" y="0"/>
                </a:moveTo>
                <a:lnTo>
                  <a:pt x="0" y="0"/>
                </a:lnTo>
              </a:path>
            </a:pathLst>
          </a:custGeom>
          <a:ln w="25400">
            <a:solidFill>
              <a:srgbClr val="B2B2B2"/>
            </a:solidFill>
          </a:ln>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BE" sz="1800" b="0" i="0" u="none" strike="noStrike" kern="1200" cap="none" spc="0" normalizeH="0" baseline="0" noProof="0">
              <a:ln>
                <a:noFill/>
              </a:ln>
              <a:solidFill>
                <a:srgbClr val="000000"/>
              </a:solidFill>
              <a:effectLst/>
              <a:uLnTx/>
              <a:uFillTx/>
              <a:latin typeface="+mj-lt"/>
              <a:ea typeface="+mn-ea"/>
              <a:cs typeface="+mn-cs"/>
            </a:endParaRPr>
          </a:p>
        </p:txBody>
      </p:sp>
      <p:sp>
        <p:nvSpPr>
          <p:cNvPr id="23" name="object 8"/>
          <p:cNvSpPr/>
          <p:nvPr/>
        </p:nvSpPr>
        <p:spPr>
          <a:xfrm>
            <a:off x="1447651" y="2419564"/>
            <a:ext cx="3422171" cy="475615"/>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B5BF35"/>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BE" sz="1800" b="0" i="0" u="none" strike="noStrike" kern="1200" cap="none" spc="0" normalizeH="0" baseline="0" noProof="0">
              <a:ln>
                <a:noFill/>
              </a:ln>
              <a:solidFill>
                <a:srgbClr val="000000"/>
              </a:solidFill>
              <a:effectLst/>
              <a:uLnTx/>
              <a:uFillTx/>
              <a:latin typeface="+mj-lt"/>
              <a:ea typeface="+mn-ea"/>
              <a:cs typeface="+mn-cs"/>
            </a:endParaRPr>
          </a:p>
        </p:txBody>
      </p:sp>
      <p:sp>
        <p:nvSpPr>
          <p:cNvPr id="24" name="object 9"/>
          <p:cNvSpPr txBox="1"/>
          <p:nvPr/>
        </p:nvSpPr>
        <p:spPr>
          <a:xfrm>
            <a:off x="1468244" y="2483703"/>
            <a:ext cx="3323918" cy="330200"/>
          </a:xfrm>
          <a:prstGeom prst="rect">
            <a:avLst/>
          </a:prstGeom>
        </p:spPr>
        <p:txBody>
          <a:bodyPr vert="horz" wrap="square" lIns="0" tIns="20320" rIns="0" bIns="0" rtlCol="0" anchor="t">
            <a:noAutofit/>
          </a:bodyPr>
          <a:lstStyle/>
          <a:p>
            <a:pPr marL="1905" marR="0" lvl="0" indent="0" algn="ctr" defTabSz="914400" rtl="0" eaLnBrk="1" fontAlgn="auto" latinLnBrk="0" hangingPunct="1">
              <a:lnSpc>
                <a:spcPct val="100000"/>
              </a:lnSpc>
              <a:spcBef>
                <a:spcPts val="160"/>
              </a:spcBef>
              <a:spcAft>
                <a:spcPts val="0"/>
              </a:spcAft>
              <a:buClrTx/>
              <a:buSzTx/>
              <a:buFontTx/>
              <a:buNone/>
              <a:tabLst/>
              <a:defRPr/>
            </a:pPr>
            <a:r>
              <a:rPr kumimoji="0" lang="fr-BE" sz="1050" b="1" i="0" u="none" strike="noStrike" kern="1200" cap="none" spc="10" normalizeH="0" baseline="0" noProof="0">
                <a:ln>
                  <a:noFill/>
                </a:ln>
                <a:solidFill>
                  <a:srgbClr val="FFFFFF"/>
                </a:solidFill>
                <a:effectLst/>
                <a:uLnTx/>
                <a:uFillTx/>
                <a:latin typeface="+mj-lt"/>
                <a:ea typeface="+mn-ea"/>
                <a:cs typeface="Arial" panose="020B0604020202020204" pitchFamily="34" charset="0"/>
              </a:rPr>
              <a:t>Phase préparatoire</a:t>
            </a:r>
            <a:endParaRPr kumimoji="0" lang="fr-BE" sz="950" b="0" i="0" u="none" strike="noStrike" kern="1200" cap="none" spc="0" normalizeH="0" baseline="0" noProof="0">
              <a:ln>
                <a:noFill/>
              </a:ln>
              <a:solidFill>
                <a:srgbClr val="000000"/>
              </a:solidFill>
              <a:effectLst/>
              <a:uLnTx/>
              <a:uFillTx/>
              <a:latin typeface="+mj-lt"/>
              <a:ea typeface="+mn-ea"/>
              <a:cs typeface="Arial" panose="020B0604020202020204" pitchFamily="34" charset="0"/>
            </a:endParaRPr>
          </a:p>
          <a:p>
            <a:pPr algn="ctr" fontAlgn="auto">
              <a:spcBef>
                <a:spcPts val="60"/>
              </a:spcBef>
              <a:spcAft>
                <a:spcPts val="0"/>
              </a:spcAft>
              <a:defRPr/>
            </a:pPr>
            <a:r>
              <a:rPr lang="fr-BE" sz="950" spc="10" noProof="0">
                <a:solidFill>
                  <a:srgbClr val="FFFFFF"/>
                </a:solidFill>
                <a:latin typeface="+mj-lt"/>
                <a:ea typeface="Verdana"/>
                <a:cs typeface="Arial"/>
              </a:rPr>
              <a:t>Mars 2026 – mai 2026</a:t>
            </a:r>
            <a:endParaRPr lang="fr-BE" sz="950" b="0" i="0" u="none" strike="noStrike" kern="1200" cap="none" spc="10" normalizeH="0" baseline="0" noProof="0">
              <a:ln>
                <a:noFill/>
              </a:ln>
              <a:solidFill>
                <a:srgbClr val="FFFFFF"/>
              </a:solidFill>
              <a:effectLst/>
              <a:uLnTx/>
              <a:uFillTx/>
              <a:latin typeface="+mj-lt"/>
              <a:ea typeface="Verdana"/>
              <a:cs typeface="Arial"/>
            </a:endParaRPr>
          </a:p>
        </p:txBody>
      </p:sp>
      <p:sp>
        <p:nvSpPr>
          <p:cNvPr id="25" name="object 10"/>
          <p:cNvSpPr/>
          <p:nvPr/>
        </p:nvSpPr>
        <p:spPr>
          <a:xfrm>
            <a:off x="4879749" y="2416566"/>
            <a:ext cx="3255011" cy="475200"/>
          </a:xfrm>
          <a:custGeom>
            <a:avLst/>
            <a:gdLst/>
            <a:ahLst/>
            <a:cxnLst/>
            <a:rect l="l" t="t" r="r" b="b"/>
            <a:pathLst>
              <a:path w="3359784" h="504189">
                <a:moveTo>
                  <a:pt x="3245497" y="0"/>
                </a:moveTo>
                <a:lnTo>
                  <a:pt x="0" y="0"/>
                </a:lnTo>
                <a:lnTo>
                  <a:pt x="113715" y="236880"/>
                </a:lnTo>
                <a:lnTo>
                  <a:pt x="0" y="504012"/>
                </a:lnTo>
                <a:lnTo>
                  <a:pt x="3245497" y="504012"/>
                </a:lnTo>
                <a:lnTo>
                  <a:pt x="3359226" y="252006"/>
                </a:lnTo>
                <a:lnTo>
                  <a:pt x="3245497" y="0"/>
                </a:lnTo>
                <a:close/>
              </a:path>
            </a:pathLst>
          </a:custGeom>
          <a:solidFill>
            <a:schemeClr val="accent5">
              <a:lumMod val="50000"/>
            </a:schemeClr>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BE" sz="1800" b="0" i="0" u="none" strike="noStrike" kern="1200" cap="none" spc="0" normalizeH="0" baseline="0" noProof="0">
              <a:ln>
                <a:noFill/>
              </a:ln>
              <a:solidFill>
                <a:srgbClr val="000000"/>
              </a:solidFill>
              <a:effectLst/>
              <a:uLnTx/>
              <a:uFillTx/>
              <a:latin typeface="+mj-lt"/>
              <a:ea typeface="+mn-ea"/>
              <a:cs typeface="+mn-cs"/>
            </a:endParaRPr>
          </a:p>
        </p:txBody>
      </p:sp>
      <p:sp>
        <p:nvSpPr>
          <p:cNvPr id="26" name="object 11"/>
          <p:cNvSpPr txBox="1"/>
          <p:nvPr/>
        </p:nvSpPr>
        <p:spPr>
          <a:xfrm>
            <a:off x="4768604" y="2490372"/>
            <a:ext cx="3323919" cy="330200"/>
          </a:xfrm>
          <a:prstGeom prst="rect">
            <a:avLst/>
          </a:prstGeom>
        </p:spPr>
        <p:txBody>
          <a:bodyPr vert="horz" wrap="square" lIns="0" tIns="20320" rIns="0" bIns="0" rtlCol="0" anchor="t">
            <a:noAutofit/>
          </a:bodyPr>
          <a:lstStyle/>
          <a:p>
            <a:pPr marL="0" marR="0" lvl="0" indent="0" algn="ctr" defTabSz="914400" rtl="0" eaLnBrk="1" fontAlgn="auto" latinLnBrk="0" hangingPunct="1">
              <a:lnSpc>
                <a:spcPct val="100000"/>
              </a:lnSpc>
              <a:spcBef>
                <a:spcPts val="160"/>
              </a:spcBef>
              <a:spcAft>
                <a:spcPts val="0"/>
              </a:spcAft>
              <a:buClrTx/>
              <a:buSzTx/>
              <a:buFontTx/>
              <a:buNone/>
              <a:tabLst/>
              <a:defRPr/>
            </a:pPr>
            <a:r>
              <a:rPr lang="fr-BE" sz="1050" b="1" spc="5" noProof="0">
                <a:solidFill>
                  <a:srgbClr val="FFFFFF"/>
                </a:solidFill>
                <a:latin typeface="+mj-lt"/>
                <a:cs typeface="Arial"/>
              </a:rPr>
              <a:t>Projet pilote année 1</a:t>
            </a:r>
            <a:endParaRPr kumimoji="0" lang="fr-BE" sz="1050" b="0" i="0" u="none" strike="noStrike" kern="1200" cap="none" spc="0" normalizeH="0" baseline="0" noProof="0">
              <a:ln>
                <a:noFill/>
              </a:ln>
              <a:solidFill>
                <a:srgbClr val="000000"/>
              </a:solidFill>
              <a:effectLst/>
              <a:uLnTx/>
              <a:uFillTx/>
              <a:latin typeface="+mj-lt"/>
              <a:ea typeface="+mn-ea"/>
              <a:cs typeface="Arial"/>
            </a:endParaRPr>
          </a:p>
          <a:p>
            <a:pPr algn="ctr" fontAlgn="auto">
              <a:spcBef>
                <a:spcPts val="60"/>
              </a:spcBef>
              <a:spcAft>
                <a:spcPts val="0"/>
              </a:spcAft>
              <a:defRPr/>
            </a:pPr>
            <a:r>
              <a:rPr lang="fr-BE" sz="950" spc="10" noProof="0">
                <a:solidFill>
                  <a:srgbClr val="FFFFFF"/>
                </a:solidFill>
                <a:latin typeface="+mj-lt"/>
                <a:ea typeface="Verdana"/>
                <a:cs typeface="Arial"/>
              </a:rPr>
              <a:t>Juin 2026 – mai 2027</a:t>
            </a:r>
            <a:endParaRPr lang="fr-BE" sz="950" b="0" i="0" u="none" strike="noStrike" kern="1200" cap="none" spc="10" normalizeH="0" baseline="0" noProof="0">
              <a:ln>
                <a:noFill/>
              </a:ln>
              <a:solidFill>
                <a:srgbClr val="FFFFFF"/>
              </a:solidFill>
              <a:effectLst/>
              <a:uLnTx/>
              <a:uFillTx/>
              <a:latin typeface="+mj-lt"/>
              <a:ea typeface="Verdana"/>
              <a:cs typeface="Arial" panose="020B0604020202020204" pitchFamily="34" charset="0"/>
            </a:endParaRPr>
          </a:p>
        </p:txBody>
      </p:sp>
      <p:sp>
        <p:nvSpPr>
          <p:cNvPr id="27" name="object 12"/>
          <p:cNvSpPr/>
          <p:nvPr/>
        </p:nvSpPr>
        <p:spPr>
          <a:xfrm>
            <a:off x="8106832" y="2419564"/>
            <a:ext cx="3255009" cy="475615"/>
          </a:xfrm>
          <a:custGeom>
            <a:avLst/>
            <a:gdLst/>
            <a:ahLst/>
            <a:cxnLst/>
            <a:rect l="l" t="t" r="r" b="b"/>
            <a:pathLst>
              <a:path w="3359784" h="475614">
                <a:moveTo>
                  <a:pt x="3245510" y="0"/>
                </a:moveTo>
                <a:lnTo>
                  <a:pt x="0" y="0"/>
                </a:lnTo>
                <a:lnTo>
                  <a:pt x="113715" y="223354"/>
                </a:lnTo>
                <a:lnTo>
                  <a:pt x="0" y="475234"/>
                </a:lnTo>
                <a:lnTo>
                  <a:pt x="3245510" y="475234"/>
                </a:lnTo>
                <a:lnTo>
                  <a:pt x="3359226" y="237629"/>
                </a:lnTo>
                <a:lnTo>
                  <a:pt x="3245510" y="0"/>
                </a:lnTo>
                <a:close/>
              </a:path>
            </a:pathLst>
          </a:custGeom>
          <a:solidFill>
            <a:schemeClr val="accent5">
              <a:lumMod val="50000"/>
            </a:schemeClr>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BE" sz="1800" b="0" i="0" u="none" strike="noStrike" kern="1200" cap="none" spc="0" normalizeH="0" baseline="0" noProof="0">
              <a:ln>
                <a:noFill/>
              </a:ln>
              <a:solidFill>
                <a:srgbClr val="000000"/>
              </a:solidFill>
              <a:effectLst/>
              <a:uLnTx/>
              <a:uFillTx/>
              <a:latin typeface="+mj-lt"/>
              <a:ea typeface="+mn-ea"/>
              <a:cs typeface="+mn-cs"/>
            </a:endParaRPr>
          </a:p>
        </p:txBody>
      </p:sp>
      <p:sp>
        <p:nvSpPr>
          <p:cNvPr id="51" name="object 26">
            <a:extLst>
              <a:ext uri="{FF2B5EF4-FFF2-40B4-BE49-F238E27FC236}">
                <a16:creationId xmlns:a16="http://schemas.microsoft.com/office/drawing/2014/main" id="{0DB99369-12FC-1C5B-0852-02B7199B99F8}"/>
              </a:ext>
            </a:extLst>
          </p:cNvPr>
          <p:cNvSpPr txBox="1"/>
          <p:nvPr/>
        </p:nvSpPr>
        <p:spPr>
          <a:xfrm>
            <a:off x="1443987" y="4579028"/>
            <a:ext cx="1595910" cy="124461"/>
          </a:xfrm>
          <a:prstGeom prst="rect">
            <a:avLst/>
          </a:prstGeom>
        </p:spPr>
        <p:txBody>
          <a:bodyPr vert="horz" wrap="square" lIns="0" tIns="12700" rIns="0" bIns="0" rtlCol="0" anchor="b">
            <a:noAutofit/>
          </a:bodyPr>
          <a:lstStyle/>
          <a:p>
            <a:pPr marL="12700" marR="0" lvl="0" indent="0" defTabSz="914400" rtl="0" eaLnBrk="1" fontAlgn="auto" latinLnBrk="0" hangingPunct="1">
              <a:lnSpc>
                <a:spcPct val="100000"/>
              </a:lnSpc>
              <a:spcBef>
                <a:spcPts val="100"/>
              </a:spcBef>
              <a:spcAft>
                <a:spcPts val="0"/>
              </a:spcAft>
              <a:buClrTx/>
              <a:buSzTx/>
              <a:buFontTx/>
              <a:buNone/>
              <a:tabLst/>
              <a:defRPr/>
            </a:pPr>
            <a:r>
              <a:rPr kumimoji="0" lang="fr-BE" sz="1200" b="1" i="0" u="none" strike="noStrike" kern="1200" cap="none" spc="10" normalizeH="0" baseline="0" noProof="0">
                <a:ln>
                  <a:noFill/>
                </a:ln>
                <a:solidFill>
                  <a:schemeClr val="accent5">
                    <a:lumMod val="10000"/>
                  </a:schemeClr>
                </a:solidFill>
                <a:effectLst/>
                <a:uLnTx/>
                <a:uFillTx/>
                <a:latin typeface="+mj-lt"/>
                <a:ea typeface="+mn-ea"/>
                <a:cs typeface="Arial" panose="020B0604020202020204" pitchFamily="34" charset="0"/>
              </a:rPr>
              <a:t>Financement</a:t>
            </a:r>
            <a:endParaRPr kumimoji="0" lang="fr-BE" sz="1200" b="1" i="0" u="none" strike="noStrike" kern="1200" cap="none" spc="0" normalizeH="0" baseline="0" noProof="0">
              <a:ln>
                <a:noFill/>
              </a:ln>
              <a:solidFill>
                <a:schemeClr val="accent5">
                  <a:lumMod val="10000"/>
                </a:schemeClr>
              </a:solidFill>
              <a:effectLst/>
              <a:uLnTx/>
              <a:uFillTx/>
              <a:latin typeface="+mj-lt"/>
              <a:ea typeface="+mn-ea"/>
              <a:cs typeface="Arial" panose="020B0604020202020204" pitchFamily="34" charset="0"/>
            </a:endParaRPr>
          </a:p>
        </p:txBody>
      </p:sp>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Introduction</a:t>
            </a:r>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p:txBody>
          <a:bodyPr/>
          <a:lstStyle/>
          <a:p>
            <a:r>
              <a:rPr lang="fr-BE" noProof="0"/>
              <a:t>Le projet pilote comprend deux phases</a:t>
            </a:r>
          </a:p>
        </p:txBody>
      </p:sp>
      <p:sp>
        <p:nvSpPr>
          <p:cNvPr id="22" name="object 6"/>
          <p:cNvSpPr/>
          <p:nvPr/>
        </p:nvSpPr>
        <p:spPr>
          <a:xfrm>
            <a:off x="11609388" y="3429753"/>
            <a:ext cx="0" cy="0"/>
          </a:xfrm>
          <a:custGeom>
            <a:avLst/>
            <a:gdLst/>
            <a:ahLst/>
            <a:cxnLst/>
            <a:rect l="l" t="t" r="r" b="b"/>
            <a:pathLst>
              <a:path>
                <a:moveTo>
                  <a:pt x="0" y="0"/>
                </a:moveTo>
                <a:lnTo>
                  <a:pt x="0" y="0"/>
                </a:lnTo>
              </a:path>
            </a:pathLst>
          </a:custGeom>
          <a:ln w="25400">
            <a:solidFill>
              <a:srgbClr val="B2B2B2"/>
            </a:solidFill>
          </a:ln>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BE" sz="1800" b="0" i="0" u="none" strike="noStrike" kern="1200" cap="none" spc="0" normalizeH="0" baseline="0" noProof="0">
              <a:ln>
                <a:noFill/>
              </a:ln>
              <a:solidFill>
                <a:srgbClr val="000000"/>
              </a:solidFill>
              <a:effectLst/>
              <a:uLnTx/>
              <a:uFillTx/>
              <a:latin typeface="+mj-lt"/>
              <a:ea typeface="+mn-ea"/>
              <a:cs typeface="+mn-cs"/>
            </a:endParaRPr>
          </a:p>
        </p:txBody>
      </p:sp>
      <p:sp>
        <p:nvSpPr>
          <p:cNvPr id="28" name="object 13"/>
          <p:cNvSpPr txBox="1"/>
          <p:nvPr/>
        </p:nvSpPr>
        <p:spPr>
          <a:xfrm>
            <a:off x="8034960" y="2498089"/>
            <a:ext cx="3323919" cy="330200"/>
          </a:xfrm>
          <a:prstGeom prst="rect">
            <a:avLst/>
          </a:prstGeom>
        </p:spPr>
        <p:txBody>
          <a:bodyPr vert="horz" wrap="square" lIns="0" tIns="20320" rIns="0" bIns="0" rtlCol="0" anchor="t">
            <a:noAutofit/>
          </a:bodyPr>
          <a:lstStyle/>
          <a:p>
            <a:pPr marL="0" marR="0" lvl="0" indent="0" algn="ctr" defTabSz="914400" rtl="0" eaLnBrk="1" fontAlgn="auto" latinLnBrk="0" hangingPunct="1">
              <a:lnSpc>
                <a:spcPct val="100000"/>
              </a:lnSpc>
              <a:spcBef>
                <a:spcPts val="160"/>
              </a:spcBef>
              <a:spcAft>
                <a:spcPts val="0"/>
              </a:spcAft>
              <a:buClrTx/>
              <a:buSzTx/>
              <a:buFontTx/>
              <a:buNone/>
              <a:tabLst/>
              <a:defRPr/>
            </a:pPr>
            <a:r>
              <a:rPr lang="fr-BE" sz="1050" b="1" spc="5" noProof="0">
                <a:solidFill>
                  <a:srgbClr val="FFFFFF"/>
                </a:solidFill>
                <a:latin typeface="+mj-lt"/>
                <a:cs typeface="Arial"/>
              </a:rPr>
              <a:t>Projet pilote année 2</a:t>
            </a:r>
            <a:endParaRPr kumimoji="0" lang="fr-BE" sz="1050" b="0" i="0" u="none" strike="noStrike" kern="1200" cap="none" spc="0" normalizeH="0" baseline="0" noProof="0">
              <a:ln>
                <a:noFill/>
              </a:ln>
              <a:solidFill>
                <a:srgbClr val="000000"/>
              </a:solidFill>
              <a:effectLst/>
              <a:uLnTx/>
              <a:uFillTx/>
              <a:latin typeface="+mj-lt"/>
              <a:ea typeface="+mn-ea"/>
              <a:cs typeface="Arial"/>
            </a:endParaRPr>
          </a:p>
          <a:p>
            <a:pPr algn="ctr" fontAlgn="auto">
              <a:spcBef>
                <a:spcPts val="60"/>
              </a:spcBef>
              <a:spcAft>
                <a:spcPts val="0"/>
              </a:spcAft>
              <a:defRPr/>
            </a:pPr>
            <a:r>
              <a:rPr lang="fr-BE" sz="950" spc="10" noProof="0">
                <a:solidFill>
                  <a:srgbClr val="FFFFFF"/>
                </a:solidFill>
                <a:latin typeface="+mj-lt"/>
                <a:cs typeface="Arial"/>
              </a:rPr>
              <a:t>Juin 2027 – mai 2028</a:t>
            </a:r>
            <a:endParaRPr kumimoji="0" lang="fr-BE" sz="950" b="0" i="0" u="none" strike="noStrike" kern="1200" cap="none" spc="0" normalizeH="0" baseline="0" noProof="0">
              <a:ln>
                <a:noFill/>
              </a:ln>
              <a:solidFill>
                <a:srgbClr val="000000"/>
              </a:solidFill>
              <a:effectLst/>
              <a:uLnTx/>
              <a:uFillTx/>
              <a:latin typeface="+mj-lt"/>
              <a:ea typeface="+mn-ea"/>
              <a:cs typeface="Arial"/>
            </a:endParaRPr>
          </a:p>
        </p:txBody>
      </p:sp>
      <p:grpSp>
        <p:nvGrpSpPr>
          <p:cNvPr id="5" name="Group 4">
            <a:extLst>
              <a:ext uri="{FF2B5EF4-FFF2-40B4-BE49-F238E27FC236}">
                <a16:creationId xmlns:a16="http://schemas.microsoft.com/office/drawing/2014/main" id="{6C6F66F5-8A8B-FC5E-BEB2-D65961EA16C4}"/>
              </a:ext>
            </a:extLst>
          </p:cNvPr>
          <p:cNvGrpSpPr/>
          <p:nvPr/>
        </p:nvGrpSpPr>
        <p:grpSpPr>
          <a:xfrm>
            <a:off x="1444858" y="2988476"/>
            <a:ext cx="9847981" cy="1523662"/>
            <a:chOff x="1444858" y="3005283"/>
            <a:chExt cx="9847981" cy="1481539"/>
          </a:xfrm>
        </p:grpSpPr>
        <p:sp>
          <p:nvSpPr>
            <p:cNvPr id="37" name="object 21"/>
            <p:cNvSpPr txBox="1"/>
            <p:nvPr/>
          </p:nvSpPr>
          <p:spPr>
            <a:xfrm>
              <a:off x="1465759" y="3274639"/>
              <a:ext cx="3274761" cy="1168674"/>
            </a:xfrm>
            <a:prstGeom prst="rect">
              <a:avLst/>
            </a:prstGeom>
          </p:spPr>
          <p:txBody>
            <a:bodyPr vert="horz" wrap="square" lIns="0" tIns="12700" rIns="0" bIns="0" rtlCol="0" anchor="t">
              <a:noAutofit/>
            </a:bodyPr>
            <a:lstStyle/>
            <a:p>
              <a:pPr marL="120650" indent="-108585" fontAlgn="auto">
                <a:spcBef>
                  <a:spcPts val="100"/>
                </a:spcBef>
                <a:spcAft>
                  <a:spcPts val="0"/>
                </a:spcAft>
                <a:buFont typeface="Calibri"/>
                <a:buChar char="•"/>
                <a:tabLst>
                  <a:tab pos="121285" algn="l"/>
                </a:tabLst>
                <a:defRPr/>
              </a:pPr>
              <a:r>
                <a:rPr lang="fr-BE" sz="950" spc="5" noProof="0">
                  <a:solidFill>
                    <a:srgbClr val="000000"/>
                  </a:solidFill>
                  <a:latin typeface="+mj-lt"/>
                  <a:cs typeface="Arial"/>
                </a:rPr>
                <a:t>Les infirmiers sont formés à une nouvelle méthode de prestations de soins avec l'utilisation de BelRAI, l'utilisation de codes d'intervention, l'enregistrement du temps... </a:t>
              </a:r>
            </a:p>
            <a:p>
              <a:pPr marL="120650" marR="0" lvl="0" indent="-108585" algn="l" defTabSz="914400" rtl="0" eaLnBrk="1" fontAlgn="auto" latinLnBrk="0" hangingPunct="1">
                <a:lnSpc>
                  <a:spcPct val="100000"/>
                </a:lnSpc>
                <a:spcBef>
                  <a:spcPts val="100"/>
                </a:spcBef>
                <a:spcAft>
                  <a:spcPts val="0"/>
                </a:spcAft>
                <a:buClrTx/>
                <a:buSzTx/>
                <a:buFont typeface="Calibri"/>
                <a:buChar char="•"/>
                <a:tabLst>
                  <a:tab pos="121285" algn="l"/>
                </a:tabLst>
                <a:defRPr/>
              </a:pPr>
              <a:r>
                <a:rPr kumimoji="0" lang="fr-BE" sz="950" b="0" i="0" u="none" strike="noStrike" kern="1200" cap="none" spc="5" normalizeH="0" baseline="0" noProof="0">
                  <a:ln>
                    <a:noFill/>
                  </a:ln>
                  <a:solidFill>
                    <a:srgbClr val="000000"/>
                  </a:solidFill>
                  <a:effectLst/>
                  <a:uLnTx/>
                  <a:uFillTx/>
                  <a:latin typeface="+mj-lt"/>
                  <a:ea typeface="+mn-ea"/>
                  <a:cs typeface="Arial" panose="020B0604020202020204" pitchFamily="34" charset="0"/>
                </a:rPr>
                <a:t>La pratique enregistre la composition et les caractéristiques de la pratique</a:t>
              </a:r>
            </a:p>
            <a:p>
              <a:pPr marL="120650" lvl="0" indent="-108585" fontAlgn="auto">
                <a:spcBef>
                  <a:spcPts val="100"/>
                </a:spcBef>
                <a:spcAft>
                  <a:spcPts val="0"/>
                </a:spcAft>
                <a:buFont typeface="Calibri"/>
                <a:buChar char="•"/>
                <a:tabLst>
                  <a:tab pos="121285" algn="l"/>
                </a:tabLst>
                <a:defRPr/>
              </a:pPr>
              <a:r>
                <a:rPr lang="fr-BE" sz="950" spc="5" noProof="0">
                  <a:solidFill>
                    <a:srgbClr val="000000"/>
                  </a:solidFill>
                  <a:latin typeface="+mj-lt"/>
                  <a:cs typeface="Arial" panose="020B0604020202020204" pitchFamily="34" charset="0"/>
                </a:rPr>
                <a:t>Participer à des tâches de recherche scientifique</a:t>
              </a:r>
            </a:p>
          </p:txBody>
        </p:sp>
        <p:sp>
          <p:nvSpPr>
            <p:cNvPr id="38" name="object 26"/>
            <p:cNvSpPr txBox="1"/>
            <p:nvPr/>
          </p:nvSpPr>
          <p:spPr>
            <a:xfrm>
              <a:off x="1444858" y="3005283"/>
              <a:ext cx="4032000" cy="147364"/>
            </a:xfrm>
            <a:prstGeom prst="rect">
              <a:avLst/>
            </a:prstGeom>
          </p:spPr>
          <p:txBody>
            <a:bodyPr vert="horz" wrap="square" lIns="0" tIns="12700" rIns="0" bIns="0" rtlCol="0" anchor="b">
              <a:noAutofit/>
            </a:bodyPr>
            <a:lstStyle/>
            <a:p>
              <a:pPr marL="12700" marR="0" lvl="0" indent="0" defTabSz="914400" rtl="0" eaLnBrk="1" fontAlgn="auto" latinLnBrk="0" hangingPunct="1">
                <a:lnSpc>
                  <a:spcPct val="100000"/>
                </a:lnSpc>
                <a:spcBef>
                  <a:spcPts val="100"/>
                </a:spcBef>
                <a:spcAft>
                  <a:spcPts val="0"/>
                </a:spcAft>
                <a:buClrTx/>
                <a:buSzTx/>
                <a:buFontTx/>
                <a:buNone/>
                <a:tabLst/>
                <a:defRPr/>
              </a:pPr>
              <a:r>
                <a:rPr kumimoji="0" lang="fr-BE" sz="1200" b="1" i="0" u="none" strike="noStrike" kern="1200" cap="none" spc="10" normalizeH="0" baseline="0" noProof="0">
                  <a:ln>
                    <a:noFill/>
                  </a:ln>
                  <a:solidFill>
                    <a:schemeClr val="accent5">
                      <a:lumMod val="10000"/>
                    </a:schemeClr>
                  </a:solidFill>
                  <a:effectLst/>
                  <a:uLnTx/>
                  <a:uFillTx/>
                  <a:latin typeface="+mj-lt"/>
                  <a:ea typeface="+mn-ea"/>
                  <a:cs typeface="Arial" panose="020B0604020202020204" pitchFamily="34" charset="0"/>
                </a:rPr>
                <a:t>Activités des pratiques pilotes </a:t>
              </a:r>
              <a:endParaRPr kumimoji="0" lang="fr-BE" sz="1200" b="1" i="0" u="none" strike="noStrike" kern="1200" cap="none" spc="0" normalizeH="0" baseline="0" noProof="0">
                <a:ln>
                  <a:noFill/>
                </a:ln>
                <a:solidFill>
                  <a:schemeClr val="accent5">
                    <a:lumMod val="10000"/>
                  </a:schemeClr>
                </a:solidFill>
                <a:effectLst/>
                <a:uLnTx/>
                <a:uFillTx/>
                <a:latin typeface="+mj-lt"/>
                <a:ea typeface="+mn-ea"/>
                <a:cs typeface="Arial" panose="020B0604020202020204" pitchFamily="34" charset="0"/>
              </a:endParaRPr>
            </a:p>
          </p:txBody>
        </p:sp>
        <p:sp>
          <p:nvSpPr>
            <p:cNvPr id="54" name="Rectangle 53">
              <a:extLst>
                <a:ext uri="{FF2B5EF4-FFF2-40B4-BE49-F238E27FC236}">
                  <a16:creationId xmlns:a16="http://schemas.microsoft.com/office/drawing/2014/main" id="{B551A9AB-975F-3FE8-9F76-EF47D2AE91F8}"/>
                </a:ext>
              </a:extLst>
            </p:cNvPr>
            <p:cNvSpPr/>
            <p:nvPr/>
          </p:nvSpPr>
          <p:spPr>
            <a:xfrm>
              <a:off x="1447649" y="3222878"/>
              <a:ext cx="3320955" cy="1263944"/>
            </a:xfrm>
            <a:prstGeom prst="rect">
              <a:avLst/>
            </a:prstGeom>
            <a:noFill/>
            <a:ln w="19050">
              <a:solidFill>
                <a:srgbClr val="B5BF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noProof="0"/>
            </a:p>
          </p:txBody>
        </p:sp>
        <p:sp>
          <p:nvSpPr>
            <p:cNvPr id="55" name="Rectangle 54">
              <a:extLst>
                <a:ext uri="{FF2B5EF4-FFF2-40B4-BE49-F238E27FC236}">
                  <a16:creationId xmlns:a16="http://schemas.microsoft.com/office/drawing/2014/main" id="{EDA6380E-45E5-AA61-772B-7A2B090FF759}"/>
                </a:ext>
              </a:extLst>
            </p:cNvPr>
            <p:cNvSpPr/>
            <p:nvPr/>
          </p:nvSpPr>
          <p:spPr>
            <a:xfrm>
              <a:off x="4869822" y="3222878"/>
              <a:ext cx="6423017" cy="1263944"/>
            </a:xfrm>
            <a:prstGeom prst="rect">
              <a:avLst/>
            </a:prstGeom>
            <a:noFill/>
            <a:ln w="19050">
              <a:solidFill>
                <a:srgbClr val="007C9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noProof="0"/>
            </a:p>
          </p:txBody>
        </p:sp>
        <p:sp>
          <p:nvSpPr>
            <p:cNvPr id="59" name="object 21">
              <a:extLst>
                <a:ext uri="{FF2B5EF4-FFF2-40B4-BE49-F238E27FC236}">
                  <a16:creationId xmlns:a16="http://schemas.microsoft.com/office/drawing/2014/main" id="{22FF1233-CE76-18A5-49DA-0D7AFB528673}"/>
                </a:ext>
              </a:extLst>
            </p:cNvPr>
            <p:cNvSpPr txBox="1"/>
            <p:nvPr/>
          </p:nvSpPr>
          <p:spPr>
            <a:xfrm>
              <a:off x="4931998" y="3277007"/>
              <a:ext cx="6209767" cy="1166306"/>
            </a:xfrm>
            <a:prstGeom prst="rect">
              <a:avLst/>
            </a:prstGeom>
          </p:spPr>
          <p:txBody>
            <a:bodyPr vert="horz" wrap="square" lIns="0" tIns="12700" rIns="0" bIns="0" rtlCol="0" anchor="t">
              <a:noAutofit/>
            </a:bodyPr>
            <a:lstStyle/>
            <a:p>
              <a:pPr marL="12065" fontAlgn="auto">
                <a:spcBef>
                  <a:spcPts val="100"/>
                </a:spcBef>
                <a:spcAft>
                  <a:spcPts val="0"/>
                </a:spcAft>
                <a:tabLst>
                  <a:tab pos="121285" algn="l"/>
                </a:tabLst>
                <a:defRPr/>
              </a:pPr>
              <a:r>
                <a:rPr lang="fr-BE" sz="950" spc="5" noProof="0">
                  <a:solidFill>
                    <a:srgbClr val="000000"/>
                  </a:solidFill>
                  <a:latin typeface="+mj-lt"/>
                  <a:cs typeface="Arial" panose="020B0604020202020204" pitchFamily="34" charset="0"/>
                </a:rPr>
                <a:t>Les infirmiers font, comme aujourd'hui, leurs tournées infirmières, mais :</a:t>
              </a:r>
            </a:p>
            <a:p>
              <a:pPr marL="120650" indent="-108585" fontAlgn="auto">
                <a:spcBef>
                  <a:spcPts val="100"/>
                </a:spcBef>
                <a:spcAft>
                  <a:spcPts val="0"/>
                </a:spcAft>
                <a:buFont typeface="Calibri"/>
                <a:buChar char="•"/>
                <a:tabLst>
                  <a:tab pos="121285" algn="l"/>
                </a:tabLst>
                <a:defRPr/>
              </a:pPr>
              <a:r>
                <a:rPr lang="fr-BE" sz="950" spc="5" noProof="0">
                  <a:solidFill>
                    <a:srgbClr val="000000"/>
                  </a:solidFill>
                  <a:latin typeface="+mj-lt"/>
                  <a:cs typeface="Arial" panose="020B0604020202020204" pitchFamily="34" charset="0"/>
                </a:rPr>
                <a:t>les soins prestés sont enregistrés d'une manière différente (à savoir au moyen de codes d'intervention);</a:t>
              </a:r>
            </a:p>
            <a:p>
              <a:pPr marL="120650" indent="-108585" fontAlgn="auto">
                <a:spcBef>
                  <a:spcPts val="100"/>
                </a:spcBef>
                <a:spcAft>
                  <a:spcPts val="0"/>
                </a:spcAft>
                <a:buFont typeface="Calibri"/>
                <a:buChar char="•"/>
                <a:tabLst>
                  <a:tab pos="121285" algn="l"/>
                </a:tabLst>
                <a:defRPr/>
              </a:pPr>
              <a:r>
                <a:rPr lang="fr-BE" sz="950" spc="5" noProof="0">
                  <a:solidFill>
                    <a:srgbClr val="000000"/>
                  </a:solidFill>
                  <a:latin typeface="+mj-lt"/>
                  <a:cs typeface="Arial" panose="020B0604020202020204" pitchFamily="34" charset="0"/>
                </a:rPr>
                <a:t>les besoins en soins du patient sont évalués à l'aide des instruments BelRAI ;</a:t>
              </a:r>
            </a:p>
            <a:p>
              <a:pPr marL="120650" indent="-108585" fontAlgn="auto">
                <a:spcBef>
                  <a:spcPts val="100"/>
                </a:spcBef>
                <a:spcAft>
                  <a:spcPts val="0"/>
                </a:spcAft>
                <a:buFont typeface="Calibri"/>
                <a:buChar char="•"/>
                <a:tabLst>
                  <a:tab pos="121285" algn="l"/>
                </a:tabLst>
                <a:defRPr/>
              </a:pPr>
              <a:r>
                <a:rPr lang="fr-BE" sz="950" spc="5" noProof="0">
                  <a:solidFill>
                    <a:srgbClr val="000000"/>
                  </a:solidFill>
                  <a:latin typeface="+mj-lt"/>
                  <a:cs typeface="Arial" panose="020B0604020202020204" pitchFamily="34" charset="0"/>
                </a:rPr>
                <a:t>La pratique participe à la recherche scientifique </a:t>
              </a:r>
            </a:p>
            <a:p>
              <a:pPr marL="120650" indent="-108585" fontAlgn="auto">
                <a:spcBef>
                  <a:spcPts val="100"/>
                </a:spcBef>
                <a:spcAft>
                  <a:spcPts val="0"/>
                </a:spcAft>
                <a:buFont typeface="Calibri"/>
                <a:buChar char="•"/>
                <a:tabLst>
                  <a:tab pos="121285" algn="l"/>
                </a:tabLst>
                <a:defRPr/>
              </a:pPr>
              <a:r>
                <a:rPr lang="fr-BE" sz="950" spc="5" noProof="0">
                  <a:solidFill>
                    <a:srgbClr val="000000"/>
                  </a:solidFill>
                  <a:latin typeface="+mj-lt"/>
                  <a:cs typeface="Arial" panose="020B0604020202020204" pitchFamily="34" charset="0"/>
                </a:rPr>
                <a:t>La pratique tient à jour l’enregistrement de la pratique</a:t>
              </a:r>
            </a:p>
            <a:p>
              <a:pPr marL="120650" indent="-108585" fontAlgn="auto">
                <a:spcBef>
                  <a:spcPts val="100"/>
                </a:spcBef>
                <a:spcAft>
                  <a:spcPts val="0"/>
                </a:spcAft>
                <a:buFont typeface="Calibri"/>
                <a:buChar char="•"/>
                <a:tabLst>
                  <a:tab pos="121285" algn="l"/>
                </a:tabLst>
                <a:defRPr/>
              </a:pPr>
              <a:r>
                <a:rPr lang="fr-FR" sz="950" spc="5">
                  <a:solidFill>
                    <a:srgbClr val="000000"/>
                  </a:solidFill>
                  <a:latin typeface="+mj-lt"/>
                  <a:cs typeface="Arial" panose="020B0604020202020204" pitchFamily="34" charset="0"/>
                </a:rPr>
                <a:t>Pour les patients, rien ne change en termes de droits dérivés liés aux soins qu'ils reçoivent. Les patients ne subissent également aucune conséquence financière liée au projet pilote. </a:t>
              </a:r>
              <a:endParaRPr lang="fr-BE" sz="950" spc="5" noProof="0">
                <a:solidFill>
                  <a:srgbClr val="000000"/>
                </a:solidFill>
                <a:latin typeface="+mj-lt"/>
                <a:cs typeface="Arial" panose="020B0604020202020204" pitchFamily="34" charset="0"/>
              </a:endParaRPr>
            </a:p>
          </p:txBody>
        </p:sp>
      </p:grpSp>
      <p:sp>
        <p:nvSpPr>
          <p:cNvPr id="57" name="Rectangle 56">
            <a:extLst>
              <a:ext uri="{FF2B5EF4-FFF2-40B4-BE49-F238E27FC236}">
                <a16:creationId xmlns:a16="http://schemas.microsoft.com/office/drawing/2014/main" id="{BB891F30-3989-3726-2F42-325F902CF5E5}"/>
              </a:ext>
            </a:extLst>
          </p:cNvPr>
          <p:cNvSpPr/>
          <p:nvPr/>
        </p:nvSpPr>
        <p:spPr>
          <a:xfrm>
            <a:off x="4867153" y="4719301"/>
            <a:ext cx="6551076" cy="1890000"/>
          </a:xfrm>
          <a:prstGeom prst="rect">
            <a:avLst/>
          </a:prstGeom>
          <a:solidFill>
            <a:srgbClr val="D5EB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noProof="0"/>
          </a:p>
        </p:txBody>
      </p:sp>
      <p:sp>
        <p:nvSpPr>
          <p:cNvPr id="56" name="Rectangle 55">
            <a:extLst>
              <a:ext uri="{FF2B5EF4-FFF2-40B4-BE49-F238E27FC236}">
                <a16:creationId xmlns:a16="http://schemas.microsoft.com/office/drawing/2014/main" id="{9ED37464-B91B-DBC6-12C0-56DDE9EF59C7}"/>
              </a:ext>
            </a:extLst>
          </p:cNvPr>
          <p:cNvSpPr/>
          <p:nvPr/>
        </p:nvSpPr>
        <p:spPr>
          <a:xfrm>
            <a:off x="1443987" y="4722535"/>
            <a:ext cx="3318663" cy="1890000"/>
          </a:xfrm>
          <a:prstGeom prst="rect">
            <a:avLst/>
          </a:prstGeom>
          <a:solidFill>
            <a:srgbClr val="F0F2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noProof="0"/>
          </a:p>
        </p:txBody>
      </p:sp>
      <p:sp>
        <p:nvSpPr>
          <p:cNvPr id="60" name="object 21">
            <a:extLst>
              <a:ext uri="{FF2B5EF4-FFF2-40B4-BE49-F238E27FC236}">
                <a16:creationId xmlns:a16="http://schemas.microsoft.com/office/drawing/2014/main" id="{7438CE70-A9EF-7E42-B547-84DCC9CC90D6}"/>
              </a:ext>
            </a:extLst>
          </p:cNvPr>
          <p:cNvSpPr txBox="1"/>
          <p:nvPr/>
        </p:nvSpPr>
        <p:spPr>
          <a:xfrm>
            <a:off x="1525914" y="4775729"/>
            <a:ext cx="3109247" cy="1130585"/>
          </a:xfrm>
          <a:prstGeom prst="rect">
            <a:avLst/>
          </a:prstGeom>
        </p:spPr>
        <p:txBody>
          <a:bodyPr vert="horz" wrap="square" lIns="0" tIns="12700" rIns="0" bIns="0" rtlCol="0" anchor="t">
            <a:noAutofit/>
          </a:bodyPr>
          <a:lstStyle/>
          <a:p>
            <a:pPr marL="12065" marR="0" lvl="0" algn="l" defTabSz="914400" rtl="0" eaLnBrk="1" fontAlgn="auto" latinLnBrk="0" hangingPunct="1">
              <a:lnSpc>
                <a:spcPct val="100000"/>
              </a:lnSpc>
              <a:spcBef>
                <a:spcPts val="0"/>
              </a:spcBef>
              <a:spcAft>
                <a:spcPts val="300"/>
              </a:spcAft>
              <a:buClrTx/>
              <a:buSzTx/>
              <a:tabLst>
                <a:tab pos="121285" algn="l"/>
              </a:tabLst>
              <a:defRPr/>
            </a:pPr>
            <a:r>
              <a:rPr kumimoji="0" lang="fr-BE" sz="950" b="1" i="0" u="none" strike="noStrike" kern="1200" cap="none" spc="5" normalizeH="0" baseline="0" noProof="0">
                <a:ln>
                  <a:noFill/>
                </a:ln>
                <a:solidFill>
                  <a:srgbClr val="000000"/>
                </a:solidFill>
                <a:effectLst/>
                <a:uLnTx/>
                <a:uFillTx/>
                <a:latin typeface="+mj-lt"/>
                <a:ea typeface="+mn-ea"/>
                <a:cs typeface="Arial" panose="020B0604020202020204" pitchFamily="34" charset="0"/>
              </a:rPr>
              <a:t>Indemnité de démarrage de la pratique</a:t>
            </a:r>
            <a:endParaRPr lang="fr-BE" sz="950" spc="5" noProof="0">
              <a:solidFill>
                <a:srgbClr val="000000"/>
              </a:solidFill>
              <a:latin typeface="+mj-lt"/>
              <a:cs typeface="Arial" panose="020B0604020202020204" pitchFamily="34" charset="0"/>
            </a:endParaRPr>
          </a:p>
          <a:p>
            <a:pPr marL="12065" fontAlgn="auto">
              <a:spcBef>
                <a:spcPts val="0"/>
              </a:spcBef>
              <a:spcAft>
                <a:spcPts val="300"/>
              </a:spcAft>
              <a:tabLst>
                <a:tab pos="121285" algn="l"/>
              </a:tabLst>
              <a:defRPr/>
            </a:pPr>
            <a:r>
              <a:rPr lang="fr-BE" sz="950" spc="5" noProof="0">
                <a:solidFill>
                  <a:srgbClr val="000000"/>
                </a:solidFill>
                <a:latin typeface="+mj-lt"/>
                <a:cs typeface="Arial"/>
              </a:rPr>
              <a:t>Il s'agit d'une compensation </a:t>
            </a:r>
            <a:r>
              <a:rPr kumimoji="0" lang="fr-BE" sz="950" b="0" u="none" strike="noStrike" kern="1200" cap="none" spc="5" normalizeH="0" baseline="0" noProof="0">
                <a:ln>
                  <a:noFill/>
                </a:ln>
                <a:solidFill>
                  <a:srgbClr val="000000"/>
                </a:solidFill>
                <a:effectLst/>
                <a:uLnTx/>
                <a:uFillTx/>
                <a:latin typeface="+mj-lt"/>
                <a:ea typeface="+mn-ea"/>
                <a:cs typeface="Arial"/>
              </a:rPr>
              <a:t>pour le travail préparatoire.</a:t>
            </a:r>
            <a:endParaRPr lang="fr-BE" sz="950" spc="5" noProof="0">
              <a:solidFill>
                <a:srgbClr val="000000"/>
              </a:solidFill>
              <a:latin typeface="+mj-lt"/>
              <a:ea typeface="Verdana"/>
              <a:cs typeface="Arial"/>
            </a:endParaRPr>
          </a:p>
          <a:p>
            <a:pPr marL="12065" fontAlgn="auto">
              <a:spcBef>
                <a:spcPts val="0"/>
              </a:spcBef>
              <a:spcAft>
                <a:spcPts val="300"/>
              </a:spcAft>
              <a:tabLst>
                <a:tab pos="121285" algn="l"/>
              </a:tabLst>
              <a:defRPr/>
            </a:pPr>
            <a:r>
              <a:rPr lang="fr-BE" sz="950" b="1" spc="5" noProof="0">
                <a:solidFill>
                  <a:srgbClr val="000000"/>
                </a:solidFill>
                <a:latin typeface="+mj-lt"/>
                <a:cs typeface="Arial" panose="020B0604020202020204" pitchFamily="34" charset="0"/>
              </a:rPr>
              <a:t>Compensation des tâches liées à l'évaluation scientifique</a:t>
            </a:r>
          </a:p>
          <a:p>
            <a:pPr marL="183515" indent="-171450" fontAlgn="auto">
              <a:spcBef>
                <a:spcPts val="0"/>
              </a:spcBef>
              <a:spcAft>
                <a:spcPts val="300"/>
              </a:spcAft>
              <a:buFont typeface="Wingdings" panose="05000000000000000000" pitchFamily="2" charset="2"/>
              <a:buChar char="ü"/>
              <a:tabLst>
                <a:tab pos="121285" algn="l"/>
              </a:tabLst>
              <a:defRPr/>
            </a:pPr>
            <a:r>
              <a:rPr lang="fr-BE" sz="950" spc="5" noProof="0">
                <a:solidFill>
                  <a:srgbClr val="000000"/>
                </a:solidFill>
                <a:latin typeface="Verdana"/>
                <a:cs typeface="Arial" panose="020B0604020202020204" pitchFamily="34" charset="0"/>
              </a:rPr>
              <a:t>20 € par enquête complète soumise par des infirmiers et des aides-soignants</a:t>
            </a:r>
          </a:p>
          <a:p>
            <a:pPr marL="183515" indent="-171450" fontAlgn="auto">
              <a:spcBef>
                <a:spcPts val="0"/>
              </a:spcBef>
              <a:spcAft>
                <a:spcPts val="300"/>
              </a:spcAft>
              <a:buFont typeface="Wingdings" panose="05000000000000000000" pitchFamily="2" charset="2"/>
              <a:buChar char="ü"/>
              <a:tabLst>
                <a:tab pos="121285" algn="l"/>
              </a:tabLst>
              <a:defRPr/>
            </a:pPr>
            <a:r>
              <a:rPr lang="fr-BE" sz="950" spc="5" noProof="0">
                <a:solidFill>
                  <a:srgbClr val="000000"/>
                </a:solidFill>
                <a:latin typeface="Verdana"/>
                <a:cs typeface="Arial" panose="020B0604020202020204" pitchFamily="34" charset="0"/>
              </a:rPr>
              <a:t>60 €/h par participation à une interview ou à un focus groupe</a:t>
            </a:r>
          </a:p>
          <a:p>
            <a:pPr marL="183515" indent="-171450" fontAlgn="auto">
              <a:spcBef>
                <a:spcPts val="0"/>
              </a:spcBef>
              <a:spcAft>
                <a:spcPts val="300"/>
              </a:spcAft>
              <a:buFont typeface="Wingdings" panose="05000000000000000000" pitchFamily="2" charset="2"/>
              <a:buChar char="ü"/>
              <a:tabLst>
                <a:tab pos="121285" algn="l"/>
              </a:tabLst>
              <a:defRPr/>
            </a:pPr>
            <a:r>
              <a:rPr lang="fr-BE" sz="950" spc="5" noProof="0">
                <a:solidFill>
                  <a:srgbClr val="000000"/>
                </a:solidFill>
                <a:latin typeface="Verdana"/>
                <a:cs typeface="Arial"/>
              </a:rPr>
              <a:t>50 € par transfert de données</a:t>
            </a:r>
            <a:endParaRPr lang="fr-BE" sz="950" b="1" spc="5" noProof="0">
              <a:solidFill>
                <a:srgbClr val="000000"/>
              </a:solidFill>
              <a:cs typeface="Arial"/>
            </a:endParaRPr>
          </a:p>
          <a:p>
            <a:pPr marL="120650" indent="-108585" fontAlgn="auto">
              <a:spcBef>
                <a:spcPts val="0"/>
              </a:spcBef>
              <a:spcAft>
                <a:spcPts val="300"/>
              </a:spcAft>
              <a:buFont typeface="Calibri"/>
              <a:buChar char="•"/>
              <a:tabLst>
                <a:tab pos="121285" algn="l"/>
              </a:tabLst>
              <a:defRPr/>
            </a:pPr>
            <a:endParaRPr lang="fr-BE" sz="950" b="1" spc="5" noProof="0">
              <a:solidFill>
                <a:srgbClr val="000000"/>
              </a:solidFill>
              <a:latin typeface="+mj-lt"/>
              <a:cs typeface="Arial" panose="020B0604020202020204" pitchFamily="34" charset="0"/>
            </a:endParaRPr>
          </a:p>
        </p:txBody>
      </p:sp>
      <p:sp>
        <p:nvSpPr>
          <p:cNvPr id="64" name="object 21">
            <a:extLst>
              <a:ext uri="{FF2B5EF4-FFF2-40B4-BE49-F238E27FC236}">
                <a16:creationId xmlns:a16="http://schemas.microsoft.com/office/drawing/2014/main" id="{3718A22D-8868-E72C-87D3-AEC395E4AC08}"/>
              </a:ext>
            </a:extLst>
          </p:cNvPr>
          <p:cNvSpPr txBox="1"/>
          <p:nvPr/>
        </p:nvSpPr>
        <p:spPr>
          <a:xfrm>
            <a:off x="4867153" y="4711584"/>
            <a:ext cx="3568924" cy="1861609"/>
          </a:xfrm>
          <a:prstGeom prst="rect">
            <a:avLst/>
          </a:prstGeom>
        </p:spPr>
        <p:txBody>
          <a:bodyPr vert="horz" wrap="square" lIns="0" tIns="12700" rIns="0" bIns="0" rtlCol="0" anchor="t">
            <a:noAutofit/>
          </a:bodyPr>
          <a:lstStyle/>
          <a:p>
            <a:pPr marL="12065" marR="0" lvl="0" algn="l" defTabSz="914400" rtl="0" eaLnBrk="1" fontAlgn="auto" latinLnBrk="0" hangingPunct="1">
              <a:lnSpc>
                <a:spcPct val="100000"/>
              </a:lnSpc>
              <a:spcBef>
                <a:spcPts val="0"/>
              </a:spcBef>
              <a:spcAft>
                <a:spcPts val="300"/>
              </a:spcAft>
              <a:buClrTx/>
              <a:buSzTx/>
              <a:tabLst>
                <a:tab pos="121285" algn="l"/>
              </a:tabLst>
              <a:defRPr/>
            </a:pPr>
            <a:r>
              <a:rPr lang="fr-BE" sz="950" b="1" spc="5" noProof="0">
                <a:solidFill>
                  <a:srgbClr val="000000"/>
                </a:solidFill>
                <a:latin typeface="+mj-lt"/>
                <a:cs typeface="Arial"/>
              </a:rPr>
              <a:t>Compensation de l'activité de soins</a:t>
            </a:r>
            <a:endParaRPr lang="fr-BE" noProof="0">
              <a:cs typeface="Arial"/>
            </a:endParaRPr>
          </a:p>
          <a:p>
            <a:pPr marL="183515" indent="-171450" fontAlgn="auto">
              <a:spcBef>
                <a:spcPts val="0"/>
              </a:spcBef>
              <a:spcAft>
                <a:spcPts val="100"/>
              </a:spcAft>
              <a:buFont typeface="Wingdings" panose="05000000000000000000" pitchFamily="2" charset="2"/>
              <a:buChar char="ü"/>
              <a:tabLst>
                <a:tab pos="121285" algn="l"/>
              </a:tabLst>
              <a:defRPr/>
            </a:pPr>
            <a:r>
              <a:rPr lang="fr-BE" sz="950" spc="5" noProof="0">
                <a:solidFill>
                  <a:srgbClr val="000000"/>
                </a:solidFill>
                <a:latin typeface="+mj-lt"/>
                <a:cs typeface="Arial"/>
              </a:rPr>
              <a:t>Un tarif horaire pour les soins et un tarif horaire pour les déplacements</a:t>
            </a:r>
            <a:endParaRPr lang="fr-BE" sz="950" spc="5" noProof="0">
              <a:solidFill>
                <a:srgbClr val="000000"/>
              </a:solidFill>
              <a:latin typeface="+mj-lt"/>
              <a:ea typeface="Verdana"/>
              <a:cs typeface="Arial"/>
            </a:endParaRPr>
          </a:p>
          <a:p>
            <a:pPr marL="183515" marR="0" lvl="0" indent="-171450" algn="l" defTabSz="914400" rtl="0" eaLnBrk="1" fontAlgn="auto" latinLnBrk="0" hangingPunct="1">
              <a:lnSpc>
                <a:spcPct val="100000"/>
              </a:lnSpc>
              <a:spcBef>
                <a:spcPts val="0"/>
              </a:spcBef>
              <a:spcAft>
                <a:spcPts val="100"/>
              </a:spcAft>
              <a:buClrTx/>
              <a:buSzTx/>
              <a:buFont typeface="Wingdings" panose="05000000000000000000" pitchFamily="2" charset="2"/>
              <a:buChar char="ü"/>
              <a:tabLst>
                <a:tab pos="121285" algn="l"/>
              </a:tabLst>
              <a:defRPr/>
            </a:pPr>
            <a:r>
              <a:rPr lang="fr-BE" sz="950" spc="5" noProof="0">
                <a:solidFill>
                  <a:srgbClr val="000000"/>
                </a:solidFill>
                <a:latin typeface="+mj-lt"/>
                <a:cs typeface="Arial"/>
              </a:rPr>
              <a:t>Compensation de permanence</a:t>
            </a:r>
            <a:endParaRPr lang="fr-BE" sz="950" spc="5" noProof="0">
              <a:solidFill>
                <a:srgbClr val="000000"/>
              </a:solidFill>
              <a:latin typeface="+mj-lt"/>
              <a:ea typeface="Verdana"/>
              <a:cs typeface="Arial"/>
            </a:endParaRPr>
          </a:p>
          <a:p>
            <a:pPr marL="183515" marR="0" lvl="0" indent="-171450" algn="l" defTabSz="914400" rtl="0" eaLnBrk="1" fontAlgn="auto" latinLnBrk="0" hangingPunct="1">
              <a:lnSpc>
                <a:spcPct val="100000"/>
              </a:lnSpc>
              <a:spcBef>
                <a:spcPts val="0"/>
              </a:spcBef>
              <a:spcAft>
                <a:spcPts val="300"/>
              </a:spcAft>
              <a:buClrTx/>
              <a:buSzTx/>
              <a:buFont typeface="Wingdings" panose="05000000000000000000" pitchFamily="2" charset="2"/>
              <a:buChar char="ü"/>
              <a:tabLst>
                <a:tab pos="121285" algn="l"/>
              </a:tabLst>
              <a:defRPr/>
            </a:pPr>
            <a:r>
              <a:rPr lang="fr-BE" sz="950" spc="5" noProof="0">
                <a:solidFill>
                  <a:srgbClr val="000000"/>
                </a:solidFill>
                <a:latin typeface="+mj-lt"/>
                <a:cs typeface="Arial"/>
              </a:rPr>
              <a:t>Compensation rurale</a:t>
            </a:r>
            <a:endParaRPr lang="fr-BE" sz="950" spc="5" noProof="0">
              <a:solidFill>
                <a:srgbClr val="000000"/>
              </a:solidFill>
              <a:latin typeface="+mj-lt"/>
              <a:ea typeface="Verdana"/>
              <a:cs typeface="Arial"/>
            </a:endParaRPr>
          </a:p>
          <a:p>
            <a:pPr marL="12065" fontAlgn="auto">
              <a:spcBef>
                <a:spcPts val="0"/>
              </a:spcBef>
              <a:spcAft>
                <a:spcPts val="0"/>
              </a:spcAft>
              <a:tabLst>
                <a:tab pos="121285" algn="l"/>
              </a:tabLst>
              <a:defRPr/>
            </a:pPr>
            <a:r>
              <a:rPr lang="fr-BE" sz="950" b="1" spc="5" noProof="0">
                <a:solidFill>
                  <a:srgbClr val="000000"/>
                </a:solidFill>
                <a:latin typeface="+mj-lt"/>
                <a:cs typeface="Arial"/>
              </a:rPr>
              <a:t>Compensation des tâches liées à la participation à l’étude</a:t>
            </a:r>
            <a:endParaRPr lang="fr-BE" sz="950" b="1" spc="5" noProof="0">
              <a:solidFill>
                <a:srgbClr val="000000"/>
              </a:solidFill>
              <a:latin typeface="+mj-lt"/>
              <a:ea typeface="Verdana"/>
              <a:cs typeface="Arial"/>
            </a:endParaRPr>
          </a:p>
          <a:p>
            <a:pPr marL="171450" indent="-171450" fontAlgn="auto">
              <a:spcBef>
                <a:spcPts val="0"/>
              </a:spcBef>
              <a:spcAft>
                <a:spcPts val="0"/>
              </a:spcAft>
              <a:buFont typeface="Wingdings" panose="05000000000000000000" pitchFamily="2" charset="2"/>
              <a:buChar char="ü"/>
              <a:tabLst>
                <a:tab pos="121285" algn="l"/>
              </a:tabLst>
              <a:defRPr/>
            </a:pPr>
            <a:r>
              <a:rPr lang="fr-BE" sz="950" spc="5" noProof="0">
                <a:solidFill>
                  <a:srgbClr val="000000"/>
                </a:solidFill>
                <a:latin typeface="+mj-lt"/>
                <a:cs typeface="Arial"/>
              </a:rPr>
              <a:t>20 € par enquête complète soumise par des dispensateurs de soins</a:t>
            </a:r>
          </a:p>
          <a:p>
            <a:pPr marL="171450" indent="-171450">
              <a:spcBef>
                <a:spcPts val="0"/>
              </a:spcBef>
              <a:spcAft>
                <a:spcPts val="0"/>
              </a:spcAft>
              <a:buFont typeface="Wingdings" panose="05000000000000000000" pitchFamily="2" charset="2"/>
              <a:buChar char="ü"/>
              <a:tabLst>
                <a:tab pos="121285" algn="l"/>
              </a:tabLst>
              <a:defRPr/>
            </a:pPr>
            <a:r>
              <a:rPr lang="fr-BE" sz="950" spc="5" noProof="0">
                <a:solidFill>
                  <a:srgbClr val="000000"/>
                </a:solidFill>
                <a:latin typeface="+mj-lt"/>
                <a:cs typeface="Arial"/>
              </a:rPr>
              <a:t>60 €/h par participation à une interview ou à un focus group </a:t>
            </a:r>
            <a:endParaRPr lang="fr-BE" sz="950" spc="5" noProof="0">
              <a:solidFill>
                <a:srgbClr val="000000"/>
              </a:solidFill>
              <a:latin typeface="+mj-lt"/>
              <a:cs typeface="Arial" panose="020B0604020202020204" pitchFamily="34" charset="0"/>
            </a:endParaRPr>
          </a:p>
          <a:p>
            <a:pPr marL="171450" indent="-171450">
              <a:spcBef>
                <a:spcPts val="0"/>
              </a:spcBef>
              <a:spcAft>
                <a:spcPts val="100"/>
              </a:spcAft>
              <a:buFont typeface="Wingdings" panose="05000000000000000000" pitchFamily="2" charset="2"/>
              <a:buChar char="ü"/>
              <a:tabLst>
                <a:tab pos="121285" algn="l"/>
              </a:tabLst>
              <a:defRPr/>
            </a:pPr>
            <a:r>
              <a:rPr lang="fr-BE" sz="950" spc="5" noProof="0">
                <a:solidFill>
                  <a:srgbClr val="000000"/>
                </a:solidFill>
                <a:latin typeface="+mj-lt"/>
                <a:cs typeface="Arial"/>
              </a:rPr>
              <a:t>50 € par transfert de données</a:t>
            </a:r>
            <a:endParaRPr lang="fr-BE" sz="950" spc="5" noProof="0">
              <a:solidFill>
                <a:srgbClr val="000000"/>
              </a:solidFill>
              <a:latin typeface="+mj-lt"/>
              <a:cs typeface="Arial" panose="020B0604020202020204" pitchFamily="34" charset="0"/>
            </a:endParaRPr>
          </a:p>
        </p:txBody>
      </p:sp>
      <p:sp>
        <p:nvSpPr>
          <p:cNvPr id="65" name="object 21">
            <a:extLst>
              <a:ext uri="{FF2B5EF4-FFF2-40B4-BE49-F238E27FC236}">
                <a16:creationId xmlns:a16="http://schemas.microsoft.com/office/drawing/2014/main" id="{E4518C6A-4F04-25B6-57AF-18961A866A9D}"/>
              </a:ext>
            </a:extLst>
          </p:cNvPr>
          <p:cNvSpPr txBox="1"/>
          <p:nvPr/>
        </p:nvSpPr>
        <p:spPr>
          <a:xfrm>
            <a:off x="8384345" y="4703489"/>
            <a:ext cx="2846232" cy="1130584"/>
          </a:xfrm>
          <a:prstGeom prst="rect">
            <a:avLst/>
          </a:prstGeom>
        </p:spPr>
        <p:txBody>
          <a:bodyPr vert="horz" wrap="square" lIns="0" tIns="12700" rIns="0" bIns="0" rtlCol="0" anchor="t">
            <a:noAutofit/>
          </a:bodyPr>
          <a:lstStyle/>
          <a:p>
            <a:pPr marL="12065" marR="0" lvl="0" algn="l" defTabSz="914400" rtl="0" eaLnBrk="1" fontAlgn="auto" latinLnBrk="0" hangingPunct="1">
              <a:lnSpc>
                <a:spcPct val="100000"/>
              </a:lnSpc>
              <a:spcBef>
                <a:spcPts val="0"/>
              </a:spcBef>
              <a:spcAft>
                <a:spcPts val="300"/>
              </a:spcAft>
              <a:buClrTx/>
              <a:buSzTx/>
              <a:tabLst>
                <a:tab pos="121285" algn="l"/>
              </a:tabLst>
              <a:defRPr/>
            </a:pPr>
            <a:r>
              <a:rPr lang="fr-BE" sz="950" b="1" spc="5" noProof="0">
                <a:solidFill>
                  <a:srgbClr val="000000"/>
                </a:solidFill>
                <a:latin typeface="+mj-lt"/>
                <a:cs typeface="Arial" panose="020B0604020202020204" pitchFamily="34" charset="0"/>
              </a:rPr>
              <a:t>Compensation des bonnes pratiques</a:t>
            </a:r>
            <a:endParaRPr lang="fr-BE" sz="950" spc="5" noProof="0">
              <a:solidFill>
                <a:srgbClr val="000000"/>
              </a:solidFill>
              <a:latin typeface="+mj-lt"/>
              <a:cs typeface="Arial" panose="020B0604020202020204" pitchFamily="34" charset="0"/>
            </a:endParaRPr>
          </a:p>
          <a:p>
            <a:pPr marL="183515" indent="-171450" fontAlgn="auto">
              <a:spcBef>
                <a:spcPts val="0"/>
              </a:spcBef>
              <a:spcAft>
                <a:spcPts val="300"/>
              </a:spcAft>
              <a:buFont typeface="Wingdings" panose="05000000000000000000" pitchFamily="2" charset="2"/>
              <a:buChar char="ü"/>
              <a:tabLst>
                <a:tab pos="121285" algn="l"/>
              </a:tabLst>
              <a:defRPr/>
            </a:pPr>
            <a:r>
              <a:rPr lang="fr-BE" sz="950" spc="5" noProof="0">
                <a:solidFill>
                  <a:srgbClr val="000000"/>
                </a:solidFill>
                <a:latin typeface="+mj-lt"/>
                <a:cs typeface="Arial" panose="020B0604020202020204" pitchFamily="34" charset="0"/>
              </a:rPr>
              <a:t>La </a:t>
            </a:r>
            <a:r>
              <a:rPr kumimoji="0" lang="fr-BE" sz="950" b="0" u="none" strike="noStrike" kern="1200" cap="none" spc="5" normalizeH="0" baseline="0" noProof="0">
                <a:ln>
                  <a:noFill/>
                </a:ln>
                <a:solidFill>
                  <a:srgbClr val="000000"/>
                </a:solidFill>
                <a:effectLst/>
                <a:uLnTx/>
                <a:uFillTx/>
                <a:latin typeface="+mj-lt"/>
                <a:ea typeface="+mn-ea"/>
                <a:cs typeface="Arial" panose="020B0604020202020204" pitchFamily="34" charset="0"/>
              </a:rPr>
              <a:t>prime télématique, la prime de formation et l’intervention forfaitaire pour les coûts spécifiques </a:t>
            </a:r>
            <a:r>
              <a:rPr lang="fr-BE" sz="950" spc="5" noProof="0">
                <a:solidFill>
                  <a:srgbClr val="000000"/>
                </a:solidFill>
                <a:latin typeface="+mj-lt"/>
                <a:cs typeface="Arial" panose="020B0604020202020204" pitchFamily="34" charset="0"/>
              </a:rPr>
              <a:t>liés aux</a:t>
            </a:r>
            <a:r>
              <a:rPr kumimoji="0" lang="fr-BE" sz="950" b="0" u="none" strike="noStrike" kern="1200" cap="none" spc="5" normalizeH="0" baseline="0" noProof="0">
                <a:ln>
                  <a:noFill/>
                </a:ln>
                <a:solidFill>
                  <a:srgbClr val="000000"/>
                </a:solidFill>
                <a:effectLst/>
                <a:uLnTx/>
                <a:uFillTx/>
                <a:latin typeface="+mj-lt"/>
                <a:ea typeface="+mn-ea"/>
                <a:cs typeface="Arial" panose="020B0604020202020204" pitchFamily="34" charset="0"/>
              </a:rPr>
              <a:t> soins à domicile sont maintenues.</a:t>
            </a:r>
          </a:p>
          <a:p>
            <a:pPr marL="183515" indent="-171450" fontAlgn="auto">
              <a:spcBef>
                <a:spcPts val="0"/>
              </a:spcBef>
              <a:spcAft>
                <a:spcPts val="300"/>
              </a:spcAft>
              <a:buFont typeface="Wingdings" panose="05000000000000000000" pitchFamily="2" charset="2"/>
              <a:buChar char="ü"/>
              <a:tabLst>
                <a:tab pos="121285" algn="l"/>
              </a:tabLst>
              <a:defRPr/>
            </a:pPr>
            <a:r>
              <a:rPr lang="fr-BE" sz="950" spc="5" noProof="0">
                <a:solidFill>
                  <a:srgbClr val="000000"/>
                </a:solidFill>
                <a:latin typeface="+mj-lt"/>
                <a:cs typeface="Arial"/>
              </a:rPr>
              <a:t>Les pratiques participantes peuvent en outre demander un (nouveau) financement incitatif de la pratique, qui encourage et valorise la qualité des pratiques. </a:t>
            </a:r>
            <a:endParaRPr lang="fr-BE" sz="950" spc="5" noProof="0">
              <a:solidFill>
                <a:srgbClr val="000000"/>
              </a:solidFill>
              <a:latin typeface="+mj-lt"/>
              <a:ea typeface="Verdana"/>
              <a:cs typeface="Arial"/>
            </a:endParaRPr>
          </a:p>
          <a:p>
            <a:pPr marL="183515" marR="0" lvl="0" indent="-171450" algn="l" defTabSz="914400" rtl="0" eaLnBrk="1" fontAlgn="auto" latinLnBrk="0" hangingPunct="1">
              <a:lnSpc>
                <a:spcPct val="100000"/>
              </a:lnSpc>
              <a:spcBef>
                <a:spcPts val="0"/>
              </a:spcBef>
              <a:spcAft>
                <a:spcPts val="300"/>
              </a:spcAft>
              <a:buClrTx/>
              <a:buSzTx/>
              <a:buFont typeface="Wingdings" panose="05000000000000000000" pitchFamily="2" charset="2"/>
              <a:buChar char="ü"/>
              <a:tabLst>
                <a:tab pos="121285" algn="l"/>
              </a:tabLst>
              <a:defRPr/>
            </a:pPr>
            <a:endParaRPr kumimoji="0" lang="fr-BE" sz="950" b="0" u="none" strike="noStrike" kern="1200" cap="none" spc="0" normalizeH="0" baseline="0" noProof="0">
              <a:ln>
                <a:noFill/>
              </a:ln>
              <a:solidFill>
                <a:srgbClr val="000000"/>
              </a:solidFill>
              <a:effectLst/>
              <a:uLnTx/>
              <a:uFillTx/>
              <a:latin typeface="+mj-lt"/>
              <a:ea typeface="+mn-ea"/>
              <a:cs typeface="Arial" panose="020B0604020202020204" pitchFamily="34" charset="0"/>
            </a:endParaRPr>
          </a:p>
        </p:txBody>
      </p:sp>
      <p:grpSp>
        <p:nvGrpSpPr>
          <p:cNvPr id="8" name="Group 7">
            <a:extLst>
              <a:ext uri="{FF2B5EF4-FFF2-40B4-BE49-F238E27FC236}">
                <a16:creationId xmlns:a16="http://schemas.microsoft.com/office/drawing/2014/main" id="{7DFEA6DF-13DC-02DD-6F3B-C25A85D22402}"/>
              </a:ext>
            </a:extLst>
          </p:cNvPr>
          <p:cNvGrpSpPr/>
          <p:nvPr/>
        </p:nvGrpSpPr>
        <p:grpSpPr>
          <a:xfrm>
            <a:off x="623025" y="1233488"/>
            <a:ext cx="1116000" cy="1116000"/>
            <a:chOff x="3144838" y="1436688"/>
            <a:chExt cx="1112838" cy="1112838"/>
          </a:xfrm>
        </p:grpSpPr>
        <p:sp>
          <p:nvSpPr>
            <p:cNvPr id="29" name="Freeform 13">
              <a:extLst>
                <a:ext uri="{FF2B5EF4-FFF2-40B4-BE49-F238E27FC236}">
                  <a16:creationId xmlns:a16="http://schemas.microsoft.com/office/drawing/2014/main" id="{A21DF035-CC29-F719-AFAD-7EFC534DA352}"/>
                </a:ext>
              </a:extLst>
            </p:cNvPr>
            <p:cNvSpPr>
              <a:spLocks/>
            </p:cNvSpPr>
            <p:nvPr/>
          </p:nvSpPr>
          <p:spPr bwMode="auto">
            <a:xfrm>
              <a:off x="3144838" y="1436688"/>
              <a:ext cx="1112838" cy="1112838"/>
            </a:xfrm>
            <a:custGeom>
              <a:avLst/>
              <a:gdLst>
                <a:gd name="T0" fmla="*/ 368 w 701"/>
                <a:gd name="T1" fmla="*/ 0 h 701"/>
                <a:gd name="T2" fmla="*/ 421 w 701"/>
                <a:gd name="T3" fmla="*/ 7 h 701"/>
                <a:gd name="T4" fmla="*/ 470 w 701"/>
                <a:gd name="T5" fmla="*/ 21 h 701"/>
                <a:gd name="T6" fmla="*/ 517 w 701"/>
                <a:gd name="T7" fmla="*/ 42 h 701"/>
                <a:gd name="T8" fmla="*/ 560 w 701"/>
                <a:gd name="T9" fmla="*/ 70 h 701"/>
                <a:gd name="T10" fmla="*/ 599 w 701"/>
                <a:gd name="T11" fmla="*/ 103 h 701"/>
                <a:gd name="T12" fmla="*/ 631 w 701"/>
                <a:gd name="T13" fmla="*/ 141 h 701"/>
                <a:gd name="T14" fmla="*/ 659 w 701"/>
                <a:gd name="T15" fmla="*/ 183 h 701"/>
                <a:gd name="T16" fmla="*/ 680 w 701"/>
                <a:gd name="T17" fmla="*/ 230 h 701"/>
                <a:gd name="T18" fmla="*/ 693 w 701"/>
                <a:gd name="T19" fmla="*/ 280 h 701"/>
                <a:gd name="T20" fmla="*/ 701 w 701"/>
                <a:gd name="T21" fmla="*/ 332 h 701"/>
                <a:gd name="T22" fmla="*/ 701 w 701"/>
                <a:gd name="T23" fmla="*/ 368 h 701"/>
                <a:gd name="T24" fmla="*/ 693 w 701"/>
                <a:gd name="T25" fmla="*/ 421 h 701"/>
                <a:gd name="T26" fmla="*/ 680 w 701"/>
                <a:gd name="T27" fmla="*/ 470 h 701"/>
                <a:gd name="T28" fmla="*/ 659 w 701"/>
                <a:gd name="T29" fmla="*/ 517 h 701"/>
                <a:gd name="T30" fmla="*/ 631 w 701"/>
                <a:gd name="T31" fmla="*/ 560 h 701"/>
                <a:gd name="T32" fmla="*/ 599 w 701"/>
                <a:gd name="T33" fmla="*/ 599 h 701"/>
                <a:gd name="T34" fmla="*/ 560 w 701"/>
                <a:gd name="T35" fmla="*/ 631 h 701"/>
                <a:gd name="T36" fmla="*/ 517 w 701"/>
                <a:gd name="T37" fmla="*/ 659 h 701"/>
                <a:gd name="T38" fmla="*/ 470 w 701"/>
                <a:gd name="T39" fmla="*/ 680 h 701"/>
                <a:gd name="T40" fmla="*/ 421 w 701"/>
                <a:gd name="T41" fmla="*/ 694 h 701"/>
                <a:gd name="T42" fmla="*/ 368 w 701"/>
                <a:gd name="T43" fmla="*/ 701 h 701"/>
                <a:gd name="T44" fmla="*/ 332 w 701"/>
                <a:gd name="T45" fmla="*/ 701 h 701"/>
                <a:gd name="T46" fmla="*/ 280 w 701"/>
                <a:gd name="T47" fmla="*/ 694 h 701"/>
                <a:gd name="T48" fmla="*/ 230 w 701"/>
                <a:gd name="T49" fmla="*/ 680 h 701"/>
                <a:gd name="T50" fmla="*/ 183 w 701"/>
                <a:gd name="T51" fmla="*/ 659 h 701"/>
                <a:gd name="T52" fmla="*/ 141 w 701"/>
                <a:gd name="T53" fmla="*/ 631 h 701"/>
                <a:gd name="T54" fmla="*/ 103 w 701"/>
                <a:gd name="T55" fmla="*/ 599 h 701"/>
                <a:gd name="T56" fmla="*/ 69 w 701"/>
                <a:gd name="T57" fmla="*/ 560 h 701"/>
                <a:gd name="T58" fmla="*/ 42 w 701"/>
                <a:gd name="T59" fmla="*/ 517 h 701"/>
                <a:gd name="T60" fmla="*/ 21 w 701"/>
                <a:gd name="T61" fmla="*/ 470 h 701"/>
                <a:gd name="T62" fmla="*/ 7 w 701"/>
                <a:gd name="T63" fmla="*/ 421 h 701"/>
                <a:gd name="T64" fmla="*/ 0 w 701"/>
                <a:gd name="T65" fmla="*/ 368 h 701"/>
                <a:gd name="T66" fmla="*/ 0 w 701"/>
                <a:gd name="T67" fmla="*/ 332 h 701"/>
                <a:gd name="T68" fmla="*/ 7 w 701"/>
                <a:gd name="T69" fmla="*/ 280 h 701"/>
                <a:gd name="T70" fmla="*/ 21 w 701"/>
                <a:gd name="T71" fmla="*/ 230 h 701"/>
                <a:gd name="T72" fmla="*/ 42 w 701"/>
                <a:gd name="T73" fmla="*/ 183 h 701"/>
                <a:gd name="T74" fmla="*/ 69 w 701"/>
                <a:gd name="T75" fmla="*/ 141 h 701"/>
                <a:gd name="T76" fmla="*/ 103 w 701"/>
                <a:gd name="T77" fmla="*/ 103 h 701"/>
                <a:gd name="T78" fmla="*/ 141 w 701"/>
                <a:gd name="T79" fmla="*/ 70 h 701"/>
                <a:gd name="T80" fmla="*/ 183 w 701"/>
                <a:gd name="T81" fmla="*/ 42 h 701"/>
                <a:gd name="T82" fmla="*/ 230 w 701"/>
                <a:gd name="T83" fmla="*/ 21 h 701"/>
                <a:gd name="T84" fmla="*/ 280 w 701"/>
                <a:gd name="T85" fmla="*/ 7 h 701"/>
                <a:gd name="T86" fmla="*/ 332 w 701"/>
                <a:gd name="T87" fmla="*/ 0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1">
                  <a:moveTo>
                    <a:pt x="351" y="0"/>
                  </a:moveTo>
                  <a:lnTo>
                    <a:pt x="351" y="0"/>
                  </a:lnTo>
                  <a:lnTo>
                    <a:pt x="368" y="0"/>
                  </a:lnTo>
                  <a:lnTo>
                    <a:pt x="386" y="2"/>
                  </a:lnTo>
                  <a:lnTo>
                    <a:pt x="404" y="4"/>
                  </a:lnTo>
                  <a:lnTo>
                    <a:pt x="421" y="7"/>
                  </a:lnTo>
                  <a:lnTo>
                    <a:pt x="438" y="12"/>
                  </a:lnTo>
                  <a:lnTo>
                    <a:pt x="454" y="15"/>
                  </a:lnTo>
                  <a:lnTo>
                    <a:pt x="470" y="21"/>
                  </a:lnTo>
                  <a:lnTo>
                    <a:pt x="486" y="28"/>
                  </a:lnTo>
                  <a:lnTo>
                    <a:pt x="502" y="35"/>
                  </a:lnTo>
                  <a:lnTo>
                    <a:pt x="517" y="42"/>
                  </a:lnTo>
                  <a:lnTo>
                    <a:pt x="532" y="51"/>
                  </a:lnTo>
                  <a:lnTo>
                    <a:pt x="547" y="60"/>
                  </a:lnTo>
                  <a:lnTo>
                    <a:pt x="560" y="70"/>
                  </a:lnTo>
                  <a:lnTo>
                    <a:pt x="574" y="81"/>
                  </a:lnTo>
                  <a:lnTo>
                    <a:pt x="586" y="90"/>
                  </a:lnTo>
                  <a:lnTo>
                    <a:pt x="599" y="103"/>
                  </a:lnTo>
                  <a:lnTo>
                    <a:pt x="610" y="115"/>
                  </a:lnTo>
                  <a:lnTo>
                    <a:pt x="621" y="128"/>
                  </a:lnTo>
                  <a:lnTo>
                    <a:pt x="631" y="141"/>
                  </a:lnTo>
                  <a:lnTo>
                    <a:pt x="640" y="155"/>
                  </a:lnTo>
                  <a:lnTo>
                    <a:pt x="650" y="168"/>
                  </a:lnTo>
                  <a:lnTo>
                    <a:pt x="659" y="183"/>
                  </a:lnTo>
                  <a:lnTo>
                    <a:pt x="666" y="199"/>
                  </a:lnTo>
                  <a:lnTo>
                    <a:pt x="674" y="214"/>
                  </a:lnTo>
                  <a:lnTo>
                    <a:pt x="680" y="230"/>
                  </a:lnTo>
                  <a:lnTo>
                    <a:pt x="685" y="246"/>
                  </a:lnTo>
                  <a:lnTo>
                    <a:pt x="690" y="263"/>
                  </a:lnTo>
                  <a:lnTo>
                    <a:pt x="693" y="280"/>
                  </a:lnTo>
                  <a:lnTo>
                    <a:pt x="697" y="298"/>
                  </a:lnTo>
                  <a:lnTo>
                    <a:pt x="698" y="315"/>
                  </a:lnTo>
                  <a:lnTo>
                    <a:pt x="701" y="332"/>
                  </a:lnTo>
                  <a:lnTo>
                    <a:pt x="701" y="351"/>
                  </a:lnTo>
                  <a:lnTo>
                    <a:pt x="701" y="351"/>
                  </a:lnTo>
                  <a:lnTo>
                    <a:pt x="701" y="368"/>
                  </a:lnTo>
                  <a:lnTo>
                    <a:pt x="698" y="387"/>
                  </a:lnTo>
                  <a:lnTo>
                    <a:pt x="697" y="404"/>
                  </a:lnTo>
                  <a:lnTo>
                    <a:pt x="693" y="421"/>
                  </a:lnTo>
                  <a:lnTo>
                    <a:pt x="690" y="438"/>
                  </a:lnTo>
                  <a:lnTo>
                    <a:pt x="685" y="454"/>
                  </a:lnTo>
                  <a:lnTo>
                    <a:pt x="680" y="470"/>
                  </a:lnTo>
                  <a:lnTo>
                    <a:pt x="674" y="486"/>
                  </a:lnTo>
                  <a:lnTo>
                    <a:pt x="666" y="503"/>
                  </a:lnTo>
                  <a:lnTo>
                    <a:pt x="659" y="517"/>
                  </a:lnTo>
                  <a:lnTo>
                    <a:pt x="650" y="532"/>
                  </a:lnTo>
                  <a:lnTo>
                    <a:pt x="640" y="547"/>
                  </a:lnTo>
                  <a:lnTo>
                    <a:pt x="631" y="560"/>
                  </a:lnTo>
                  <a:lnTo>
                    <a:pt x="621" y="574"/>
                  </a:lnTo>
                  <a:lnTo>
                    <a:pt x="610" y="586"/>
                  </a:lnTo>
                  <a:lnTo>
                    <a:pt x="599" y="599"/>
                  </a:lnTo>
                  <a:lnTo>
                    <a:pt x="586" y="610"/>
                  </a:lnTo>
                  <a:lnTo>
                    <a:pt x="574" y="621"/>
                  </a:lnTo>
                  <a:lnTo>
                    <a:pt x="560" y="631"/>
                  </a:lnTo>
                  <a:lnTo>
                    <a:pt x="547" y="641"/>
                  </a:lnTo>
                  <a:lnTo>
                    <a:pt x="532" y="651"/>
                  </a:lnTo>
                  <a:lnTo>
                    <a:pt x="517" y="659"/>
                  </a:lnTo>
                  <a:lnTo>
                    <a:pt x="502" y="667"/>
                  </a:lnTo>
                  <a:lnTo>
                    <a:pt x="486" y="674"/>
                  </a:lnTo>
                  <a:lnTo>
                    <a:pt x="470" y="680"/>
                  </a:lnTo>
                  <a:lnTo>
                    <a:pt x="454" y="685"/>
                  </a:lnTo>
                  <a:lnTo>
                    <a:pt x="438" y="690"/>
                  </a:lnTo>
                  <a:lnTo>
                    <a:pt x="421" y="694"/>
                  </a:lnTo>
                  <a:lnTo>
                    <a:pt x="404" y="697"/>
                  </a:lnTo>
                  <a:lnTo>
                    <a:pt x="386" y="699"/>
                  </a:lnTo>
                  <a:lnTo>
                    <a:pt x="368" y="701"/>
                  </a:lnTo>
                  <a:lnTo>
                    <a:pt x="351" y="701"/>
                  </a:lnTo>
                  <a:lnTo>
                    <a:pt x="351" y="701"/>
                  </a:lnTo>
                  <a:lnTo>
                    <a:pt x="332" y="701"/>
                  </a:lnTo>
                  <a:lnTo>
                    <a:pt x="315" y="699"/>
                  </a:lnTo>
                  <a:lnTo>
                    <a:pt x="298" y="697"/>
                  </a:lnTo>
                  <a:lnTo>
                    <a:pt x="280" y="694"/>
                  </a:lnTo>
                  <a:lnTo>
                    <a:pt x="263" y="690"/>
                  </a:lnTo>
                  <a:lnTo>
                    <a:pt x="246" y="685"/>
                  </a:lnTo>
                  <a:lnTo>
                    <a:pt x="230" y="680"/>
                  </a:lnTo>
                  <a:lnTo>
                    <a:pt x="214" y="674"/>
                  </a:lnTo>
                  <a:lnTo>
                    <a:pt x="199" y="667"/>
                  </a:lnTo>
                  <a:lnTo>
                    <a:pt x="183" y="659"/>
                  </a:lnTo>
                  <a:lnTo>
                    <a:pt x="168" y="651"/>
                  </a:lnTo>
                  <a:lnTo>
                    <a:pt x="155" y="641"/>
                  </a:lnTo>
                  <a:lnTo>
                    <a:pt x="141" y="631"/>
                  </a:lnTo>
                  <a:lnTo>
                    <a:pt x="127" y="621"/>
                  </a:lnTo>
                  <a:lnTo>
                    <a:pt x="115" y="610"/>
                  </a:lnTo>
                  <a:lnTo>
                    <a:pt x="103" y="599"/>
                  </a:lnTo>
                  <a:lnTo>
                    <a:pt x="90" y="586"/>
                  </a:lnTo>
                  <a:lnTo>
                    <a:pt x="81" y="574"/>
                  </a:lnTo>
                  <a:lnTo>
                    <a:pt x="69" y="560"/>
                  </a:lnTo>
                  <a:lnTo>
                    <a:pt x="60" y="547"/>
                  </a:lnTo>
                  <a:lnTo>
                    <a:pt x="51" y="532"/>
                  </a:lnTo>
                  <a:lnTo>
                    <a:pt x="42" y="517"/>
                  </a:lnTo>
                  <a:lnTo>
                    <a:pt x="35" y="503"/>
                  </a:lnTo>
                  <a:lnTo>
                    <a:pt x="27" y="486"/>
                  </a:lnTo>
                  <a:lnTo>
                    <a:pt x="21" y="470"/>
                  </a:lnTo>
                  <a:lnTo>
                    <a:pt x="15" y="454"/>
                  </a:lnTo>
                  <a:lnTo>
                    <a:pt x="11" y="438"/>
                  </a:lnTo>
                  <a:lnTo>
                    <a:pt x="7" y="421"/>
                  </a:lnTo>
                  <a:lnTo>
                    <a:pt x="4" y="404"/>
                  </a:lnTo>
                  <a:lnTo>
                    <a:pt x="2" y="387"/>
                  </a:lnTo>
                  <a:lnTo>
                    <a:pt x="0" y="368"/>
                  </a:lnTo>
                  <a:lnTo>
                    <a:pt x="0" y="351"/>
                  </a:lnTo>
                  <a:lnTo>
                    <a:pt x="0" y="351"/>
                  </a:lnTo>
                  <a:lnTo>
                    <a:pt x="0" y="332"/>
                  </a:lnTo>
                  <a:lnTo>
                    <a:pt x="2" y="315"/>
                  </a:lnTo>
                  <a:lnTo>
                    <a:pt x="4" y="298"/>
                  </a:lnTo>
                  <a:lnTo>
                    <a:pt x="7" y="280"/>
                  </a:lnTo>
                  <a:lnTo>
                    <a:pt x="11" y="263"/>
                  </a:lnTo>
                  <a:lnTo>
                    <a:pt x="15" y="246"/>
                  </a:lnTo>
                  <a:lnTo>
                    <a:pt x="21" y="230"/>
                  </a:lnTo>
                  <a:lnTo>
                    <a:pt x="27" y="214"/>
                  </a:lnTo>
                  <a:lnTo>
                    <a:pt x="35" y="199"/>
                  </a:lnTo>
                  <a:lnTo>
                    <a:pt x="42" y="183"/>
                  </a:lnTo>
                  <a:lnTo>
                    <a:pt x="51" y="168"/>
                  </a:lnTo>
                  <a:lnTo>
                    <a:pt x="60" y="155"/>
                  </a:lnTo>
                  <a:lnTo>
                    <a:pt x="69" y="141"/>
                  </a:lnTo>
                  <a:lnTo>
                    <a:pt x="81" y="128"/>
                  </a:lnTo>
                  <a:lnTo>
                    <a:pt x="90" y="115"/>
                  </a:lnTo>
                  <a:lnTo>
                    <a:pt x="103" y="103"/>
                  </a:lnTo>
                  <a:lnTo>
                    <a:pt x="115" y="90"/>
                  </a:lnTo>
                  <a:lnTo>
                    <a:pt x="127" y="81"/>
                  </a:lnTo>
                  <a:lnTo>
                    <a:pt x="141" y="70"/>
                  </a:lnTo>
                  <a:lnTo>
                    <a:pt x="155" y="60"/>
                  </a:lnTo>
                  <a:lnTo>
                    <a:pt x="168" y="51"/>
                  </a:lnTo>
                  <a:lnTo>
                    <a:pt x="183" y="42"/>
                  </a:lnTo>
                  <a:lnTo>
                    <a:pt x="199" y="35"/>
                  </a:lnTo>
                  <a:lnTo>
                    <a:pt x="214" y="28"/>
                  </a:lnTo>
                  <a:lnTo>
                    <a:pt x="230" y="21"/>
                  </a:lnTo>
                  <a:lnTo>
                    <a:pt x="246" y="15"/>
                  </a:lnTo>
                  <a:lnTo>
                    <a:pt x="263" y="12"/>
                  </a:lnTo>
                  <a:lnTo>
                    <a:pt x="280" y="7"/>
                  </a:lnTo>
                  <a:lnTo>
                    <a:pt x="298" y="4"/>
                  </a:lnTo>
                  <a:lnTo>
                    <a:pt x="315" y="2"/>
                  </a:lnTo>
                  <a:lnTo>
                    <a:pt x="332" y="0"/>
                  </a:lnTo>
                  <a:lnTo>
                    <a:pt x="351" y="0"/>
                  </a:lnTo>
                  <a:lnTo>
                    <a:pt x="351" y="0"/>
                  </a:lnTo>
                  <a:close/>
                </a:path>
              </a:pathLst>
            </a:custGeom>
            <a:solidFill>
              <a:srgbClr val="15B0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0" name="Freeform 113">
              <a:extLst>
                <a:ext uri="{FF2B5EF4-FFF2-40B4-BE49-F238E27FC236}">
                  <a16:creationId xmlns:a16="http://schemas.microsoft.com/office/drawing/2014/main" id="{F2E98724-6034-4E95-C2CB-4090E34A0E2A}"/>
                </a:ext>
              </a:extLst>
            </p:cNvPr>
            <p:cNvSpPr>
              <a:spLocks/>
            </p:cNvSpPr>
            <p:nvPr/>
          </p:nvSpPr>
          <p:spPr bwMode="auto">
            <a:xfrm>
              <a:off x="3479800" y="1633538"/>
              <a:ext cx="744538" cy="909638"/>
            </a:xfrm>
            <a:custGeom>
              <a:avLst/>
              <a:gdLst>
                <a:gd name="T0" fmla="*/ 141 w 469"/>
                <a:gd name="T1" fmla="*/ 16 h 573"/>
                <a:gd name="T2" fmla="*/ 136 w 469"/>
                <a:gd name="T3" fmla="*/ 11 h 573"/>
                <a:gd name="T4" fmla="*/ 135 w 469"/>
                <a:gd name="T5" fmla="*/ 8 h 573"/>
                <a:gd name="T6" fmla="*/ 126 w 469"/>
                <a:gd name="T7" fmla="*/ 0 h 573"/>
                <a:gd name="T8" fmla="*/ 126 w 469"/>
                <a:gd name="T9" fmla="*/ 1 h 573"/>
                <a:gd name="T10" fmla="*/ 117 w 469"/>
                <a:gd name="T11" fmla="*/ 8 h 573"/>
                <a:gd name="T12" fmla="*/ 116 w 469"/>
                <a:gd name="T13" fmla="*/ 10 h 573"/>
                <a:gd name="T14" fmla="*/ 109 w 469"/>
                <a:gd name="T15" fmla="*/ 18 h 573"/>
                <a:gd name="T16" fmla="*/ 108 w 469"/>
                <a:gd name="T17" fmla="*/ 20 h 573"/>
                <a:gd name="T18" fmla="*/ 101 w 469"/>
                <a:gd name="T19" fmla="*/ 28 h 573"/>
                <a:gd name="T20" fmla="*/ 100 w 469"/>
                <a:gd name="T21" fmla="*/ 28 h 573"/>
                <a:gd name="T22" fmla="*/ 94 w 469"/>
                <a:gd name="T23" fmla="*/ 39 h 573"/>
                <a:gd name="T24" fmla="*/ 94 w 469"/>
                <a:gd name="T25" fmla="*/ 39 h 573"/>
                <a:gd name="T26" fmla="*/ 84 w 469"/>
                <a:gd name="T27" fmla="*/ 57 h 573"/>
                <a:gd name="T28" fmla="*/ 67 w 469"/>
                <a:gd name="T29" fmla="*/ 96 h 573"/>
                <a:gd name="T30" fmla="*/ 56 w 469"/>
                <a:gd name="T31" fmla="*/ 140 h 573"/>
                <a:gd name="T32" fmla="*/ 50 w 469"/>
                <a:gd name="T33" fmla="*/ 190 h 573"/>
                <a:gd name="T34" fmla="*/ 48 w 469"/>
                <a:gd name="T35" fmla="*/ 216 h 573"/>
                <a:gd name="T36" fmla="*/ 53 w 469"/>
                <a:gd name="T37" fmla="*/ 280 h 573"/>
                <a:gd name="T38" fmla="*/ 42 w 469"/>
                <a:gd name="T39" fmla="*/ 288 h 573"/>
                <a:gd name="T40" fmla="*/ 22 w 469"/>
                <a:gd name="T41" fmla="*/ 311 h 573"/>
                <a:gd name="T42" fmla="*/ 9 w 469"/>
                <a:gd name="T43" fmla="*/ 337 h 573"/>
                <a:gd name="T44" fmla="*/ 1 w 469"/>
                <a:gd name="T45" fmla="*/ 366 h 573"/>
                <a:gd name="T46" fmla="*/ 0 w 469"/>
                <a:gd name="T47" fmla="*/ 382 h 573"/>
                <a:gd name="T48" fmla="*/ 3 w 469"/>
                <a:gd name="T49" fmla="*/ 406 h 573"/>
                <a:gd name="T50" fmla="*/ 9 w 469"/>
                <a:gd name="T51" fmla="*/ 428 h 573"/>
                <a:gd name="T52" fmla="*/ 9 w 469"/>
                <a:gd name="T53" fmla="*/ 427 h 573"/>
                <a:gd name="T54" fmla="*/ 156 w 469"/>
                <a:gd name="T55" fmla="*/ 573 h 573"/>
                <a:gd name="T56" fmla="*/ 209 w 469"/>
                <a:gd name="T57" fmla="*/ 567 h 573"/>
                <a:gd name="T58" fmla="*/ 259 w 469"/>
                <a:gd name="T59" fmla="*/ 552 h 573"/>
                <a:gd name="T60" fmla="*/ 306 w 469"/>
                <a:gd name="T61" fmla="*/ 531 h 573"/>
                <a:gd name="T62" fmla="*/ 349 w 469"/>
                <a:gd name="T63" fmla="*/ 504 h 573"/>
                <a:gd name="T64" fmla="*/ 388 w 469"/>
                <a:gd name="T65" fmla="*/ 471 h 573"/>
                <a:gd name="T66" fmla="*/ 421 w 469"/>
                <a:gd name="T67" fmla="*/ 433 h 573"/>
                <a:gd name="T68" fmla="*/ 448 w 469"/>
                <a:gd name="T69" fmla="*/ 390 h 573"/>
                <a:gd name="T70" fmla="*/ 469 w 469"/>
                <a:gd name="T71" fmla="*/ 343 h 573"/>
                <a:gd name="T72" fmla="*/ 141 w 469"/>
                <a:gd name="T73" fmla="*/ 16 h 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69" h="573">
                  <a:moveTo>
                    <a:pt x="141" y="16"/>
                  </a:moveTo>
                  <a:lnTo>
                    <a:pt x="141" y="16"/>
                  </a:lnTo>
                  <a:lnTo>
                    <a:pt x="136" y="11"/>
                  </a:lnTo>
                  <a:lnTo>
                    <a:pt x="136" y="11"/>
                  </a:lnTo>
                  <a:lnTo>
                    <a:pt x="135" y="8"/>
                  </a:lnTo>
                  <a:lnTo>
                    <a:pt x="135" y="8"/>
                  </a:lnTo>
                  <a:lnTo>
                    <a:pt x="126" y="0"/>
                  </a:lnTo>
                  <a:lnTo>
                    <a:pt x="126" y="0"/>
                  </a:lnTo>
                  <a:lnTo>
                    <a:pt x="126" y="1"/>
                  </a:lnTo>
                  <a:lnTo>
                    <a:pt x="126" y="1"/>
                  </a:lnTo>
                  <a:lnTo>
                    <a:pt x="126" y="1"/>
                  </a:lnTo>
                  <a:lnTo>
                    <a:pt x="117" y="8"/>
                  </a:lnTo>
                  <a:lnTo>
                    <a:pt x="117" y="8"/>
                  </a:lnTo>
                  <a:lnTo>
                    <a:pt x="116" y="10"/>
                  </a:lnTo>
                  <a:lnTo>
                    <a:pt x="116" y="10"/>
                  </a:lnTo>
                  <a:lnTo>
                    <a:pt x="109" y="18"/>
                  </a:lnTo>
                  <a:lnTo>
                    <a:pt x="109" y="18"/>
                  </a:lnTo>
                  <a:lnTo>
                    <a:pt x="108" y="20"/>
                  </a:lnTo>
                  <a:lnTo>
                    <a:pt x="108" y="20"/>
                  </a:lnTo>
                  <a:lnTo>
                    <a:pt x="101" y="28"/>
                  </a:lnTo>
                  <a:lnTo>
                    <a:pt x="101" y="28"/>
                  </a:lnTo>
                  <a:lnTo>
                    <a:pt x="100" y="28"/>
                  </a:lnTo>
                  <a:lnTo>
                    <a:pt x="100" y="28"/>
                  </a:lnTo>
                  <a:lnTo>
                    <a:pt x="94" y="39"/>
                  </a:lnTo>
                  <a:lnTo>
                    <a:pt x="94" y="39"/>
                  </a:lnTo>
                  <a:lnTo>
                    <a:pt x="94" y="39"/>
                  </a:lnTo>
                  <a:lnTo>
                    <a:pt x="94" y="39"/>
                  </a:lnTo>
                  <a:lnTo>
                    <a:pt x="84" y="57"/>
                  </a:lnTo>
                  <a:lnTo>
                    <a:pt x="74" y="75"/>
                  </a:lnTo>
                  <a:lnTo>
                    <a:pt x="67" y="96"/>
                  </a:lnTo>
                  <a:lnTo>
                    <a:pt x="61" y="118"/>
                  </a:lnTo>
                  <a:lnTo>
                    <a:pt x="56" y="140"/>
                  </a:lnTo>
                  <a:lnTo>
                    <a:pt x="52" y="165"/>
                  </a:lnTo>
                  <a:lnTo>
                    <a:pt x="50" y="190"/>
                  </a:lnTo>
                  <a:lnTo>
                    <a:pt x="48" y="216"/>
                  </a:lnTo>
                  <a:lnTo>
                    <a:pt x="48" y="216"/>
                  </a:lnTo>
                  <a:lnTo>
                    <a:pt x="50" y="248"/>
                  </a:lnTo>
                  <a:lnTo>
                    <a:pt x="53" y="280"/>
                  </a:lnTo>
                  <a:lnTo>
                    <a:pt x="53" y="280"/>
                  </a:lnTo>
                  <a:lnTo>
                    <a:pt x="42" y="288"/>
                  </a:lnTo>
                  <a:lnTo>
                    <a:pt x="31" y="300"/>
                  </a:lnTo>
                  <a:lnTo>
                    <a:pt x="22" y="311"/>
                  </a:lnTo>
                  <a:lnTo>
                    <a:pt x="15" y="323"/>
                  </a:lnTo>
                  <a:lnTo>
                    <a:pt x="9" y="337"/>
                  </a:lnTo>
                  <a:lnTo>
                    <a:pt x="4" y="351"/>
                  </a:lnTo>
                  <a:lnTo>
                    <a:pt x="1" y="366"/>
                  </a:lnTo>
                  <a:lnTo>
                    <a:pt x="0" y="382"/>
                  </a:lnTo>
                  <a:lnTo>
                    <a:pt x="0" y="382"/>
                  </a:lnTo>
                  <a:lnTo>
                    <a:pt x="1" y="393"/>
                  </a:lnTo>
                  <a:lnTo>
                    <a:pt x="3" y="406"/>
                  </a:lnTo>
                  <a:lnTo>
                    <a:pt x="5" y="417"/>
                  </a:lnTo>
                  <a:lnTo>
                    <a:pt x="9" y="428"/>
                  </a:lnTo>
                  <a:lnTo>
                    <a:pt x="9" y="428"/>
                  </a:lnTo>
                  <a:lnTo>
                    <a:pt x="9" y="427"/>
                  </a:lnTo>
                  <a:lnTo>
                    <a:pt x="156" y="573"/>
                  </a:lnTo>
                  <a:lnTo>
                    <a:pt x="156" y="573"/>
                  </a:lnTo>
                  <a:lnTo>
                    <a:pt x="183" y="571"/>
                  </a:lnTo>
                  <a:lnTo>
                    <a:pt x="209" y="567"/>
                  </a:lnTo>
                  <a:lnTo>
                    <a:pt x="235" y="561"/>
                  </a:lnTo>
                  <a:lnTo>
                    <a:pt x="259" y="552"/>
                  </a:lnTo>
                  <a:lnTo>
                    <a:pt x="283" y="544"/>
                  </a:lnTo>
                  <a:lnTo>
                    <a:pt x="306" y="531"/>
                  </a:lnTo>
                  <a:lnTo>
                    <a:pt x="328" y="519"/>
                  </a:lnTo>
                  <a:lnTo>
                    <a:pt x="349" y="504"/>
                  </a:lnTo>
                  <a:lnTo>
                    <a:pt x="369" y="488"/>
                  </a:lnTo>
                  <a:lnTo>
                    <a:pt x="388" y="471"/>
                  </a:lnTo>
                  <a:lnTo>
                    <a:pt x="405" y="453"/>
                  </a:lnTo>
                  <a:lnTo>
                    <a:pt x="421" y="433"/>
                  </a:lnTo>
                  <a:lnTo>
                    <a:pt x="436" y="412"/>
                  </a:lnTo>
                  <a:lnTo>
                    <a:pt x="448" y="390"/>
                  </a:lnTo>
                  <a:lnTo>
                    <a:pt x="459" y="367"/>
                  </a:lnTo>
                  <a:lnTo>
                    <a:pt x="469" y="343"/>
                  </a:lnTo>
                  <a:lnTo>
                    <a:pt x="142" y="16"/>
                  </a:lnTo>
                  <a:lnTo>
                    <a:pt x="141" y="16"/>
                  </a:lnTo>
                  <a:close/>
                </a:path>
              </a:pathLst>
            </a:custGeom>
            <a:solidFill>
              <a:srgbClr val="1695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1" name="Freeform 114">
              <a:extLst>
                <a:ext uri="{FF2B5EF4-FFF2-40B4-BE49-F238E27FC236}">
                  <a16:creationId xmlns:a16="http://schemas.microsoft.com/office/drawing/2014/main" id="{B72E3DF2-610D-433F-BD28-A9AACFE36888}"/>
                </a:ext>
              </a:extLst>
            </p:cNvPr>
            <p:cNvSpPr>
              <a:spLocks/>
            </p:cNvSpPr>
            <p:nvPr/>
          </p:nvSpPr>
          <p:spPr bwMode="auto">
            <a:xfrm>
              <a:off x="3479800" y="2039938"/>
              <a:ext cx="400050" cy="273050"/>
            </a:xfrm>
            <a:custGeom>
              <a:avLst/>
              <a:gdLst>
                <a:gd name="T0" fmla="*/ 126 w 252"/>
                <a:gd name="T1" fmla="*/ 92 h 172"/>
                <a:gd name="T2" fmla="*/ 146 w 252"/>
                <a:gd name="T3" fmla="*/ 93 h 172"/>
                <a:gd name="T4" fmla="*/ 164 w 252"/>
                <a:gd name="T5" fmla="*/ 98 h 172"/>
                <a:gd name="T6" fmla="*/ 198 w 252"/>
                <a:gd name="T7" fmla="*/ 114 h 172"/>
                <a:gd name="T8" fmla="*/ 225 w 252"/>
                <a:gd name="T9" fmla="*/ 140 h 172"/>
                <a:gd name="T10" fmla="*/ 243 w 252"/>
                <a:gd name="T11" fmla="*/ 172 h 172"/>
                <a:gd name="T12" fmla="*/ 247 w 252"/>
                <a:gd name="T13" fmla="*/ 161 h 172"/>
                <a:gd name="T14" fmla="*/ 251 w 252"/>
                <a:gd name="T15" fmla="*/ 137 h 172"/>
                <a:gd name="T16" fmla="*/ 252 w 252"/>
                <a:gd name="T17" fmla="*/ 126 h 172"/>
                <a:gd name="T18" fmla="*/ 249 w 252"/>
                <a:gd name="T19" fmla="*/ 100 h 172"/>
                <a:gd name="T20" fmla="*/ 242 w 252"/>
                <a:gd name="T21" fmla="*/ 77 h 172"/>
                <a:gd name="T22" fmla="*/ 230 w 252"/>
                <a:gd name="T23" fmla="*/ 56 h 172"/>
                <a:gd name="T24" fmla="*/ 215 w 252"/>
                <a:gd name="T25" fmla="*/ 37 h 172"/>
                <a:gd name="T26" fmla="*/ 196 w 252"/>
                <a:gd name="T27" fmla="*/ 21 h 172"/>
                <a:gd name="T28" fmla="*/ 174 w 252"/>
                <a:gd name="T29" fmla="*/ 10 h 172"/>
                <a:gd name="T30" fmla="*/ 151 w 252"/>
                <a:gd name="T31" fmla="*/ 3 h 172"/>
                <a:gd name="T32" fmla="*/ 126 w 252"/>
                <a:gd name="T33" fmla="*/ 0 h 172"/>
                <a:gd name="T34" fmla="*/ 114 w 252"/>
                <a:gd name="T35" fmla="*/ 2 h 172"/>
                <a:gd name="T36" fmla="*/ 89 w 252"/>
                <a:gd name="T37" fmla="*/ 7 h 172"/>
                <a:gd name="T38" fmla="*/ 66 w 252"/>
                <a:gd name="T39" fmla="*/ 15 h 172"/>
                <a:gd name="T40" fmla="*/ 46 w 252"/>
                <a:gd name="T41" fmla="*/ 29 h 172"/>
                <a:gd name="T42" fmla="*/ 29 w 252"/>
                <a:gd name="T43" fmla="*/ 46 h 172"/>
                <a:gd name="T44" fmla="*/ 15 w 252"/>
                <a:gd name="T45" fmla="*/ 66 h 172"/>
                <a:gd name="T46" fmla="*/ 6 w 252"/>
                <a:gd name="T47" fmla="*/ 88 h 172"/>
                <a:gd name="T48" fmla="*/ 1 w 252"/>
                <a:gd name="T49" fmla="*/ 113 h 172"/>
                <a:gd name="T50" fmla="*/ 0 w 252"/>
                <a:gd name="T51" fmla="*/ 126 h 172"/>
                <a:gd name="T52" fmla="*/ 3 w 252"/>
                <a:gd name="T53" fmla="*/ 150 h 172"/>
                <a:gd name="T54" fmla="*/ 9 w 252"/>
                <a:gd name="T55" fmla="*/ 172 h 172"/>
                <a:gd name="T56" fmla="*/ 18 w 252"/>
                <a:gd name="T57" fmla="*/ 155 h 172"/>
                <a:gd name="T58" fmla="*/ 40 w 252"/>
                <a:gd name="T59" fmla="*/ 126 h 172"/>
                <a:gd name="T60" fmla="*/ 71 w 252"/>
                <a:gd name="T61" fmla="*/ 104 h 172"/>
                <a:gd name="T62" fmla="*/ 96 w 252"/>
                <a:gd name="T63" fmla="*/ 95 h 172"/>
                <a:gd name="T64" fmla="*/ 116 w 252"/>
                <a:gd name="T65" fmla="*/ 92 h 172"/>
                <a:gd name="T66" fmla="*/ 126 w 252"/>
                <a:gd name="T67" fmla="*/ 9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52" h="172">
                  <a:moveTo>
                    <a:pt x="126" y="92"/>
                  </a:moveTo>
                  <a:lnTo>
                    <a:pt x="126" y="92"/>
                  </a:lnTo>
                  <a:lnTo>
                    <a:pt x="136" y="92"/>
                  </a:lnTo>
                  <a:lnTo>
                    <a:pt x="146" y="93"/>
                  </a:lnTo>
                  <a:lnTo>
                    <a:pt x="154" y="95"/>
                  </a:lnTo>
                  <a:lnTo>
                    <a:pt x="164" y="98"/>
                  </a:lnTo>
                  <a:lnTo>
                    <a:pt x="182" y="104"/>
                  </a:lnTo>
                  <a:lnTo>
                    <a:pt x="198" y="114"/>
                  </a:lnTo>
                  <a:lnTo>
                    <a:pt x="212" y="126"/>
                  </a:lnTo>
                  <a:lnTo>
                    <a:pt x="225" y="140"/>
                  </a:lnTo>
                  <a:lnTo>
                    <a:pt x="235" y="155"/>
                  </a:lnTo>
                  <a:lnTo>
                    <a:pt x="243" y="172"/>
                  </a:lnTo>
                  <a:lnTo>
                    <a:pt x="243" y="172"/>
                  </a:lnTo>
                  <a:lnTo>
                    <a:pt x="247" y="161"/>
                  </a:lnTo>
                  <a:lnTo>
                    <a:pt x="249" y="150"/>
                  </a:lnTo>
                  <a:lnTo>
                    <a:pt x="251" y="137"/>
                  </a:lnTo>
                  <a:lnTo>
                    <a:pt x="252" y="126"/>
                  </a:lnTo>
                  <a:lnTo>
                    <a:pt x="252" y="126"/>
                  </a:lnTo>
                  <a:lnTo>
                    <a:pt x="251" y="113"/>
                  </a:lnTo>
                  <a:lnTo>
                    <a:pt x="249" y="100"/>
                  </a:lnTo>
                  <a:lnTo>
                    <a:pt x="246" y="88"/>
                  </a:lnTo>
                  <a:lnTo>
                    <a:pt x="242" y="77"/>
                  </a:lnTo>
                  <a:lnTo>
                    <a:pt x="236" y="66"/>
                  </a:lnTo>
                  <a:lnTo>
                    <a:pt x="230" y="56"/>
                  </a:lnTo>
                  <a:lnTo>
                    <a:pt x="222" y="46"/>
                  </a:lnTo>
                  <a:lnTo>
                    <a:pt x="215" y="37"/>
                  </a:lnTo>
                  <a:lnTo>
                    <a:pt x="206" y="29"/>
                  </a:lnTo>
                  <a:lnTo>
                    <a:pt x="196" y="21"/>
                  </a:lnTo>
                  <a:lnTo>
                    <a:pt x="185" y="15"/>
                  </a:lnTo>
                  <a:lnTo>
                    <a:pt x="174" y="10"/>
                  </a:lnTo>
                  <a:lnTo>
                    <a:pt x="163" y="7"/>
                  </a:lnTo>
                  <a:lnTo>
                    <a:pt x="151" y="3"/>
                  </a:lnTo>
                  <a:lnTo>
                    <a:pt x="138" y="2"/>
                  </a:lnTo>
                  <a:lnTo>
                    <a:pt x="126" y="0"/>
                  </a:lnTo>
                  <a:lnTo>
                    <a:pt x="126" y="0"/>
                  </a:lnTo>
                  <a:lnTo>
                    <a:pt x="114" y="2"/>
                  </a:lnTo>
                  <a:lnTo>
                    <a:pt x="100" y="3"/>
                  </a:lnTo>
                  <a:lnTo>
                    <a:pt x="89" y="7"/>
                  </a:lnTo>
                  <a:lnTo>
                    <a:pt x="77" y="10"/>
                  </a:lnTo>
                  <a:lnTo>
                    <a:pt x="66" y="15"/>
                  </a:lnTo>
                  <a:lnTo>
                    <a:pt x="56" y="21"/>
                  </a:lnTo>
                  <a:lnTo>
                    <a:pt x="46" y="29"/>
                  </a:lnTo>
                  <a:lnTo>
                    <a:pt x="37" y="37"/>
                  </a:lnTo>
                  <a:lnTo>
                    <a:pt x="29" y="46"/>
                  </a:lnTo>
                  <a:lnTo>
                    <a:pt x="22" y="56"/>
                  </a:lnTo>
                  <a:lnTo>
                    <a:pt x="15" y="66"/>
                  </a:lnTo>
                  <a:lnTo>
                    <a:pt x="10" y="77"/>
                  </a:lnTo>
                  <a:lnTo>
                    <a:pt x="6" y="88"/>
                  </a:lnTo>
                  <a:lnTo>
                    <a:pt x="3" y="100"/>
                  </a:lnTo>
                  <a:lnTo>
                    <a:pt x="1" y="113"/>
                  </a:lnTo>
                  <a:lnTo>
                    <a:pt x="0" y="126"/>
                  </a:lnTo>
                  <a:lnTo>
                    <a:pt x="0" y="126"/>
                  </a:lnTo>
                  <a:lnTo>
                    <a:pt x="1" y="137"/>
                  </a:lnTo>
                  <a:lnTo>
                    <a:pt x="3" y="150"/>
                  </a:lnTo>
                  <a:lnTo>
                    <a:pt x="5" y="161"/>
                  </a:lnTo>
                  <a:lnTo>
                    <a:pt x="9" y="172"/>
                  </a:lnTo>
                  <a:lnTo>
                    <a:pt x="9" y="172"/>
                  </a:lnTo>
                  <a:lnTo>
                    <a:pt x="18" y="155"/>
                  </a:lnTo>
                  <a:lnTo>
                    <a:pt x="27" y="140"/>
                  </a:lnTo>
                  <a:lnTo>
                    <a:pt x="40" y="126"/>
                  </a:lnTo>
                  <a:lnTo>
                    <a:pt x="55" y="114"/>
                  </a:lnTo>
                  <a:lnTo>
                    <a:pt x="71" y="104"/>
                  </a:lnTo>
                  <a:lnTo>
                    <a:pt x="88" y="98"/>
                  </a:lnTo>
                  <a:lnTo>
                    <a:pt x="96" y="95"/>
                  </a:lnTo>
                  <a:lnTo>
                    <a:pt x="106" y="93"/>
                  </a:lnTo>
                  <a:lnTo>
                    <a:pt x="116" y="92"/>
                  </a:lnTo>
                  <a:lnTo>
                    <a:pt x="126" y="92"/>
                  </a:lnTo>
                  <a:lnTo>
                    <a:pt x="126" y="92"/>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2" name="Freeform 115">
              <a:extLst>
                <a:ext uri="{FF2B5EF4-FFF2-40B4-BE49-F238E27FC236}">
                  <a16:creationId xmlns:a16="http://schemas.microsoft.com/office/drawing/2014/main" id="{68775AEB-4CCF-DFC4-E668-980925FE1520}"/>
                </a:ext>
              </a:extLst>
            </p:cNvPr>
            <p:cNvSpPr>
              <a:spLocks/>
            </p:cNvSpPr>
            <p:nvPr/>
          </p:nvSpPr>
          <p:spPr bwMode="auto">
            <a:xfrm>
              <a:off x="3730625" y="2046288"/>
              <a:ext cx="149225" cy="266700"/>
            </a:xfrm>
            <a:custGeom>
              <a:avLst/>
              <a:gdLst>
                <a:gd name="T0" fmla="*/ 0 w 94"/>
                <a:gd name="T1" fmla="*/ 0 h 168"/>
                <a:gd name="T2" fmla="*/ 0 w 94"/>
                <a:gd name="T3" fmla="*/ 91 h 168"/>
                <a:gd name="T4" fmla="*/ 0 w 94"/>
                <a:gd name="T5" fmla="*/ 91 h 168"/>
                <a:gd name="T6" fmla="*/ 14 w 94"/>
                <a:gd name="T7" fmla="*/ 96 h 168"/>
                <a:gd name="T8" fmla="*/ 27 w 94"/>
                <a:gd name="T9" fmla="*/ 102 h 168"/>
                <a:gd name="T10" fmla="*/ 40 w 94"/>
                <a:gd name="T11" fmla="*/ 110 h 168"/>
                <a:gd name="T12" fmla="*/ 52 w 94"/>
                <a:gd name="T13" fmla="*/ 120 h 168"/>
                <a:gd name="T14" fmla="*/ 62 w 94"/>
                <a:gd name="T15" fmla="*/ 130 h 168"/>
                <a:gd name="T16" fmla="*/ 70 w 94"/>
                <a:gd name="T17" fmla="*/ 142 h 168"/>
                <a:gd name="T18" fmla="*/ 79 w 94"/>
                <a:gd name="T19" fmla="*/ 154 h 168"/>
                <a:gd name="T20" fmla="*/ 85 w 94"/>
                <a:gd name="T21" fmla="*/ 168 h 168"/>
                <a:gd name="T22" fmla="*/ 85 w 94"/>
                <a:gd name="T23" fmla="*/ 168 h 168"/>
                <a:gd name="T24" fmla="*/ 89 w 94"/>
                <a:gd name="T25" fmla="*/ 157 h 168"/>
                <a:gd name="T26" fmla="*/ 91 w 94"/>
                <a:gd name="T27" fmla="*/ 146 h 168"/>
                <a:gd name="T28" fmla="*/ 93 w 94"/>
                <a:gd name="T29" fmla="*/ 133 h 168"/>
                <a:gd name="T30" fmla="*/ 94 w 94"/>
                <a:gd name="T31" fmla="*/ 122 h 168"/>
                <a:gd name="T32" fmla="*/ 94 w 94"/>
                <a:gd name="T33" fmla="*/ 122 h 168"/>
                <a:gd name="T34" fmla="*/ 93 w 94"/>
                <a:gd name="T35" fmla="*/ 111 h 168"/>
                <a:gd name="T36" fmla="*/ 91 w 94"/>
                <a:gd name="T37" fmla="*/ 100 h 168"/>
                <a:gd name="T38" fmla="*/ 89 w 94"/>
                <a:gd name="T39" fmla="*/ 90 h 168"/>
                <a:gd name="T40" fmla="*/ 86 w 94"/>
                <a:gd name="T41" fmla="*/ 80 h 168"/>
                <a:gd name="T42" fmla="*/ 83 w 94"/>
                <a:gd name="T43" fmla="*/ 70 h 168"/>
                <a:gd name="T44" fmla="*/ 78 w 94"/>
                <a:gd name="T45" fmla="*/ 62 h 168"/>
                <a:gd name="T46" fmla="*/ 73 w 94"/>
                <a:gd name="T47" fmla="*/ 53 h 168"/>
                <a:gd name="T48" fmla="*/ 67 w 94"/>
                <a:gd name="T49" fmla="*/ 45 h 168"/>
                <a:gd name="T50" fmla="*/ 61 w 94"/>
                <a:gd name="T51" fmla="*/ 37 h 168"/>
                <a:gd name="T52" fmla="*/ 53 w 94"/>
                <a:gd name="T53" fmla="*/ 30 h 168"/>
                <a:gd name="T54" fmla="*/ 46 w 94"/>
                <a:gd name="T55" fmla="*/ 24 h 168"/>
                <a:gd name="T56" fmla="*/ 37 w 94"/>
                <a:gd name="T57" fmla="*/ 17 h 168"/>
                <a:gd name="T58" fmla="*/ 28 w 94"/>
                <a:gd name="T59" fmla="*/ 12 h 168"/>
                <a:gd name="T60" fmla="*/ 20 w 94"/>
                <a:gd name="T61" fmla="*/ 7 h 168"/>
                <a:gd name="T62" fmla="*/ 10 w 94"/>
                <a:gd name="T63" fmla="*/ 4 h 168"/>
                <a:gd name="T64" fmla="*/ 0 w 94"/>
                <a:gd name="T65" fmla="*/ 0 h 168"/>
                <a:gd name="T66" fmla="*/ 0 w 94"/>
                <a:gd name="T67" fmla="*/ 0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4" h="168">
                  <a:moveTo>
                    <a:pt x="0" y="0"/>
                  </a:moveTo>
                  <a:lnTo>
                    <a:pt x="0" y="91"/>
                  </a:lnTo>
                  <a:lnTo>
                    <a:pt x="0" y="91"/>
                  </a:lnTo>
                  <a:lnTo>
                    <a:pt x="14" y="96"/>
                  </a:lnTo>
                  <a:lnTo>
                    <a:pt x="27" y="102"/>
                  </a:lnTo>
                  <a:lnTo>
                    <a:pt x="40" y="110"/>
                  </a:lnTo>
                  <a:lnTo>
                    <a:pt x="52" y="120"/>
                  </a:lnTo>
                  <a:lnTo>
                    <a:pt x="62" y="130"/>
                  </a:lnTo>
                  <a:lnTo>
                    <a:pt x="70" y="142"/>
                  </a:lnTo>
                  <a:lnTo>
                    <a:pt x="79" y="154"/>
                  </a:lnTo>
                  <a:lnTo>
                    <a:pt x="85" y="168"/>
                  </a:lnTo>
                  <a:lnTo>
                    <a:pt x="85" y="168"/>
                  </a:lnTo>
                  <a:lnTo>
                    <a:pt x="89" y="157"/>
                  </a:lnTo>
                  <a:lnTo>
                    <a:pt x="91" y="146"/>
                  </a:lnTo>
                  <a:lnTo>
                    <a:pt x="93" y="133"/>
                  </a:lnTo>
                  <a:lnTo>
                    <a:pt x="94" y="122"/>
                  </a:lnTo>
                  <a:lnTo>
                    <a:pt x="94" y="122"/>
                  </a:lnTo>
                  <a:lnTo>
                    <a:pt x="93" y="111"/>
                  </a:lnTo>
                  <a:lnTo>
                    <a:pt x="91" y="100"/>
                  </a:lnTo>
                  <a:lnTo>
                    <a:pt x="89" y="90"/>
                  </a:lnTo>
                  <a:lnTo>
                    <a:pt x="86" y="80"/>
                  </a:lnTo>
                  <a:lnTo>
                    <a:pt x="83" y="70"/>
                  </a:lnTo>
                  <a:lnTo>
                    <a:pt x="78" y="62"/>
                  </a:lnTo>
                  <a:lnTo>
                    <a:pt x="73" y="53"/>
                  </a:lnTo>
                  <a:lnTo>
                    <a:pt x="67" y="45"/>
                  </a:lnTo>
                  <a:lnTo>
                    <a:pt x="61" y="37"/>
                  </a:lnTo>
                  <a:lnTo>
                    <a:pt x="53" y="30"/>
                  </a:lnTo>
                  <a:lnTo>
                    <a:pt x="46" y="24"/>
                  </a:lnTo>
                  <a:lnTo>
                    <a:pt x="37" y="17"/>
                  </a:lnTo>
                  <a:lnTo>
                    <a:pt x="28" y="12"/>
                  </a:lnTo>
                  <a:lnTo>
                    <a:pt x="20" y="7"/>
                  </a:lnTo>
                  <a:lnTo>
                    <a:pt x="10" y="4"/>
                  </a:lnTo>
                  <a:lnTo>
                    <a:pt x="0" y="0"/>
                  </a:lnTo>
                  <a:lnTo>
                    <a:pt x="0" y="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3" name="Freeform 116">
              <a:extLst>
                <a:ext uri="{FF2B5EF4-FFF2-40B4-BE49-F238E27FC236}">
                  <a16:creationId xmlns:a16="http://schemas.microsoft.com/office/drawing/2014/main" id="{A63BC9B8-32EA-9B3B-F679-23F4B5B971BE}"/>
                </a:ext>
              </a:extLst>
            </p:cNvPr>
            <p:cNvSpPr>
              <a:spLocks/>
            </p:cNvSpPr>
            <p:nvPr/>
          </p:nvSpPr>
          <p:spPr bwMode="auto">
            <a:xfrm>
              <a:off x="3556000" y="1633538"/>
              <a:ext cx="247650" cy="588963"/>
            </a:xfrm>
            <a:custGeom>
              <a:avLst/>
              <a:gdLst>
                <a:gd name="T0" fmla="*/ 78 w 156"/>
                <a:gd name="T1" fmla="*/ 364 h 371"/>
                <a:gd name="T2" fmla="*/ 78 w 156"/>
                <a:gd name="T3" fmla="*/ 364 h 371"/>
                <a:gd name="T4" fmla="*/ 89 w 156"/>
                <a:gd name="T5" fmla="*/ 365 h 371"/>
                <a:gd name="T6" fmla="*/ 100 w 156"/>
                <a:gd name="T7" fmla="*/ 366 h 371"/>
                <a:gd name="T8" fmla="*/ 111 w 156"/>
                <a:gd name="T9" fmla="*/ 367 h 371"/>
                <a:gd name="T10" fmla="*/ 122 w 156"/>
                <a:gd name="T11" fmla="*/ 371 h 371"/>
                <a:gd name="T12" fmla="*/ 122 w 156"/>
                <a:gd name="T13" fmla="*/ 371 h 371"/>
                <a:gd name="T14" fmla="*/ 130 w 156"/>
                <a:gd name="T15" fmla="*/ 354 h 371"/>
                <a:gd name="T16" fmla="*/ 136 w 156"/>
                <a:gd name="T17" fmla="*/ 337 h 371"/>
                <a:gd name="T18" fmla="*/ 142 w 156"/>
                <a:gd name="T19" fmla="*/ 319 h 371"/>
                <a:gd name="T20" fmla="*/ 147 w 156"/>
                <a:gd name="T21" fmla="*/ 300 h 371"/>
                <a:gd name="T22" fmla="*/ 151 w 156"/>
                <a:gd name="T23" fmla="*/ 280 h 371"/>
                <a:gd name="T24" fmla="*/ 153 w 156"/>
                <a:gd name="T25" fmla="*/ 259 h 371"/>
                <a:gd name="T26" fmla="*/ 155 w 156"/>
                <a:gd name="T27" fmla="*/ 238 h 371"/>
                <a:gd name="T28" fmla="*/ 156 w 156"/>
                <a:gd name="T29" fmla="*/ 216 h 371"/>
                <a:gd name="T30" fmla="*/ 156 w 156"/>
                <a:gd name="T31" fmla="*/ 216 h 371"/>
                <a:gd name="T32" fmla="*/ 155 w 156"/>
                <a:gd name="T33" fmla="*/ 181 h 371"/>
                <a:gd name="T34" fmla="*/ 150 w 156"/>
                <a:gd name="T35" fmla="*/ 148 h 371"/>
                <a:gd name="T36" fmla="*/ 143 w 156"/>
                <a:gd name="T37" fmla="*/ 117 h 371"/>
                <a:gd name="T38" fmla="*/ 134 w 156"/>
                <a:gd name="T39" fmla="*/ 87 h 371"/>
                <a:gd name="T40" fmla="*/ 122 w 156"/>
                <a:gd name="T41" fmla="*/ 61 h 371"/>
                <a:gd name="T42" fmla="*/ 116 w 156"/>
                <a:gd name="T43" fmla="*/ 49 h 371"/>
                <a:gd name="T44" fmla="*/ 109 w 156"/>
                <a:gd name="T45" fmla="*/ 38 h 371"/>
                <a:gd name="T46" fmla="*/ 103 w 156"/>
                <a:gd name="T47" fmla="*/ 27 h 371"/>
                <a:gd name="T48" fmla="*/ 94 w 156"/>
                <a:gd name="T49" fmla="*/ 17 h 371"/>
                <a:gd name="T50" fmla="*/ 87 w 156"/>
                <a:gd name="T51" fmla="*/ 8 h 371"/>
                <a:gd name="T52" fmla="*/ 78 w 156"/>
                <a:gd name="T53" fmla="*/ 0 h 371"/>
                <a:gd name="T54" fmla="*/ 78 w 156"/>
                <a:gd name="T55" fmla="*/ 0 h 371"/>
                <a:gd name="T56" fmla="*/ 69 w 156"/>
                <a:gd name="T57" fmla="*/ 8 h 371"/>
                <a:gd name="T58" fmla="*/ 62 w 156"/>
                <a:gd name="T59" fmla="*/ 17 h 371"/>
                <a:gd name="T60" fmla="*/ 53 w 156"/>
                <a:gd name="T61" fmla="*/ 27 h 371"/>
                <a:gd name="T62" fmla="*/ 46 w 156"/>
                <a:gd name="T63" fmla="*/ 38 h 371"/>
                <a:gd name="T64" fmla="*/ 40 w 156"/>
                <a:gd name="T65" fmla="*/ 49 h 371"/>
                <a:gd name="T66" fmla="*/ 34 w 156"/>
                <a:gd name="T67" fmla="*/ 61 h 371"/>
                <a:gd name="T68" fmla="*/ 23 w 156"/>
                <a:gd name="T69" fmla="*/ 87 h 371"/>
                <a:gd name="T70" fmla="*/ 13 w 156"/>
                <a:gd name="T71" fmla="*/ 117 h 371"/>
                <a:gd name="T72" fmla="*/ 7 w 156"/>
                <a:gd name="T73" fmla="*/ 148 h 371"/>
                <a:gd name="T74" fmla="*/ 2 w 156"/>
                <a:gd name="T75" fmla="*/ 181 h 371"/>
                <a:gd name="T76" fmla="*/ 0 w 156"/>
                <a:gd name="T77" fmla="*/ 216 h 371"/>
                <a:gd name="T78" fmla="*/ 0 w 156"/>
                <a:gd name="T79" fmla="*/ 216 h 371"/>
                <a:gd name="T80" fmla="*/ 2 w 156"/>
                <a:gd name="T81" fmla="*/ 238 h 371"/>
                <a:gd name="T82" fmla="*/ 3 w 156"/>
                <a:gd name="T83" fmla="*/ 259 h 371"/>
                <a:gd name="T84" fmla="*/ 5 w 156"/>
                <a:gd name="T85" fmla="*/ 280 h 371"/>
                <a:gd name="T86" fmla="*/ 9 w 156"/>
                <a:gd name="T87" fmla="*/ 300 h 371"/>
                <a:gd name="T88" fmla="*/ 14 w 156"/>
                <a:gd name="T89" fmla="*/ 319 h 371"/>
                <a:gd name="T90" fmla="*/ 20 w 156"/>
                <a:gd name="T91" fmla="*/ 337 h 371"/>
                <a:gd name="T92" fmla="*/ 26 w 156"/>
                <a:gd name="T93" fmla="*/ 354 h 371"/>
                <a:gd name="T94" fmla="*/ 34 w 156"/>
                <a:gd name="T95" fmla="*/ 371 h 371"/>
                <a:gd name="T96" fmla="*/ 34 w 156"/>
                <a:gd name="T97" fmla="*/ 371 h 371"/>
                <a:gd name="T98" fmla="*/ 45 w 156"/>
                <a:gd name="T99" fmla="*/ 367 h 371"/>
                <a:gd name="T100" fmla="*/ 56 w 156"/>
                <a:gd name="T101" fmla="*/ 366 h 371"/>
                <a:gd name="T102" fmla="*/ 67 w 156"/>
                <a:gd name="T103" fmla="*/ 365 h 371"/>
                <a:gd name="T104" fmla="*/ 78 w 156"/>
                <a:gd name="T105" fmla="*/ 364 h 371"/>
                <a:gd name="T106" fmla="*/ 78 w 156"/>
                <a:gd name="T107" fmla="*/ 364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6" h="371">
                  <a:moveTo>
                    <a:pt x="78" y="364"/>
                  </a:moveTo>
                  <a:lnTo>
                    <a:pt x="78" y="364"/>
                  </a:lnTo>
                  <a:lnTo>
                    <a:pt x="89" y="365"/>
                  </a:lnTo>
                  <a:lnTo>
                    <a:pt x="100" y="366"/>
                  </a:lnTo>
                  <a:lnTo>
                    <a:pt x="111" y="367"/>
                  </a:lnTo>
                  <a:lnTo>
                    <a:pt x="122" y="371"/>
                  </a:lnTo>
                  <a:lnTo>
                    <a:pt x="122" y="371"/>
                  </a:lnTo>
                  <a:lnTo>
                    <a:pt x="130" y="354"/>
                  </a:lnTo>
                  <a:lnTo>
                    <a:pt x="136" y="337"/>
                  </a:lnTo>
                  <a:lnTo>
                    <a:pt x="142" y="319"/>
                  </a:lnTo>
                  <a:lnTo>
                    <a:pt x="147" y="300"/>
                  </a:lnTo>
                  <a:lnTo>
                    <a:pt x="151" y="280"/>
                  </a:lnTo>
                  <a:lnTo>
                    <a:pt x="153" y="259"/>
                  </a:lnTo>
                  <a:lnTo>
                    <a:pt x="155" y="238"/>
                  </a:lnTo>
                  <a:lnTo>
                    <a:pt x="156" y="216"/>
                  </a:lnTo>
                  <a:lnTo>
                    <a:pt x="156" y="216"/>
                  </a:lnTo>
                  <a:lnTo>
                    <a:pt x="155" y="181"/>
                  </a:lnTo>
                  <a:lnTo>
                    <a:pt x="150" y="148"/>
                  </a:lnTo>
                  <a:lnTo>
                    <a:pt x="143" y="117"/>
                  </a:lnTo>
                  <a:lnTo>
                    <a:pt x="134" y="87"/>
                  </a:lnTo>
                  <a:lnTo>
                    <a:pt x="122" y="61"/>
                  </a:lnTo>
                  <a:lnTo>
                    <a:pt x="116" y="49"/>
                  </a:lnTo>
                  <a:lnTo>
                    <a:pt x="109" y="38"/>
                  </a:lnTo>
                  <a:lnTo>
                    <a:pt x="103" y="27"/>
                  </a:lnTo>
                  <a:lnTo>
                    <a:pt x="94" y="17"/>
                  </a:lnTo>
                  <a:lnTo>
                    <a:pt x="87" y="8"/>
                  </a:lnTo>
                  <a:lnTo>
                    <a:pt x="78" y="0"/>
                  </a:lnTo>
                  <a:lnTo>
                    <a:pt x="78" y="0"/>
                  </a:lnTo>
                  <a:lnTo>
                    <a:pt x="69" y="8"/>
                  </a:lnTo>
                  <a:lnTo>
                    <a:pt x="62" y="17"/>
                  </a:lnTo>
                  <a:lnTo>
                    <a:pt x="53" y="27"/>
                  </a:lnTo>
                  <a:lnTo>
                    <a:pt x="46" y="38"/>
                  </a:lnTo>
                  <a:lnTo>
                    <a:pt x="40" y="49"/>
                  </a:lnTo>
                  <a:lnTo>
                    <a:pt x="34" y="61"/>
                  </a:lnTo>
                  <a:lnTo>
                    <a:pt x="23" y="87"/>
                  </a:lnTo>
                  <a:lnTo>
                    <a:pt x="13" y="117"/>
                  </a:lnTo>
                  <a:lnTo>
                    <a:pt x="7" y="148"/>
                  </a:lnTo>
                  <a:lnTo>
                    <a:pt x="2" y="181"/>
                  </a:lnTo>
                  <a:lnTo>
                    <a:pt x="0" y="216"/>
                  </a:lnTo>
                  <a:lnTo>
                    <a:pt x="0" y="216"/>
                  </a:lnTo>
                  <a:lnTo>
                    <a:pt x="2" y="238"/>
                  </a:lnTo>
                  <a:lnTo>
                    <a:pt x="3" y="259"/>
                  </a:lnTo>
                  <a:lnTo>
                    <a:pt x="5" y="280"/>
                  </a:lnTo>
                  <a:lnTo>
                    <a:pt x="9" y="300"/>
                  </a:lnTo>
                  <a:lnTo>
                    <a:pt x="14" y="319"/>
                  </a:lnTo>
                  <a:lnTo>
                    <a:pt x="20" y="337"/>
                  </a:lnTo>
                  <a:lnTo>
                    <a:pt x="26" y="354"/>
                  </a:lnTo>
                  <a:lnTo>
                    <a:pt x="34" y="371"/>
                  </a:lnTo>
                  <a:lnTo>
                    <a:pt x="34" y="371"/>
                  </a:lnTo>
                  <a:lnTo>
                    <a:pt x="45" y="367"/>
                  </a:lnTo>
                  <a:lnTo>
                    <a:pt x="56" y="366"/>
                  </a:lnTo>
                  <a:lnTo>
                    <a:pt x="67" y="365"/>
                  </a:lnTo>
                  <a:lnTo>
                    <a:pt x="78" y="364"/>
                  </a:lnTo>
                  <a:lnTo>
                    <a:pt x="78" y="364"/>
                  </a:lnTo>
                  <a:close/>
                </a:path>
              </a:pathLst>
            </a:custGeom>
            <a:solidFill>
              <a:srgbClr val="FEC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4" name="Freeform 117">
              <a:extLst>
                <a:ext uri="{FF2B5EF4-FFF2-40B4-BE49-F238E27FC236}">
                  <a16:creationId xmlns:a16="http://schemas.microsoft.com/office/drawing/2014/main" id="{41688FB6-4B40-E571-FF33-21CE7CF8515D}"/>
                </a:ext>
              </a:extLst>
            </p:cNvPr>
            <p:cNvSpPr>
              <a:spLocks/>
            </p:cNvSpPr>
            <p:nvPr/>
          </p:nvSpPr>
          <p:spPr bwMode="auto">
            <a:xfrm>
              <a:off x="3679825" y="1633538"/>
              <a:ext cx="123825" cy="588963"/>
            </a:xfrm>
            <a:custGeom>
              <a:avLst/>
              <a:gdLst>
                <a:gd name="T0" fmla="*/ 0 w 78"/>
                <a:gd name="T1" fmla="*/ 0 h 371"/>
                <a:gd name="T2" fmla="*/ 0 w 78"/>
                <a:gd name="T3" fmla="*/ 0 h 371"/>
                <a:gd name="T4" fmla="*/ 0 w 78"/>
                <a:gd name="T5" fmla="*/ 1 h 371"/>
                <a:gd name="T6" fmla="*/ 0 w 78"/>
                <a:gd name="T7" fmla="*/ 364 h 371"/>
                <a:gd name="T8" fmla="*/ 0 w 78"/>
                <a:gd name="T9" fmla="*/ 364 h 371"/>
                <a:gd name="T10" fmla="*/ 0 w 78"/>
                <a:gd name="T11" fmla="*/ 364 h 371"/>
                <a:gd name="T12" fmla="*/ 0 w 78"/>
                <a:gd name="T13" fmla="*/ 364 h 371"/>
                <a:gd name="T14" fmla="*/ 11 w 78"/>
                <a:gd name="T15" fmla="*/ 365 h 371"/>
                <a:gd name="T16" fmla="*/ 22 w 78"/>
                <a:gd name="T17" fmla="*/ 366 h 371"/>
                <a:gd name="T18" fmla="*/ 33 w 78"/>
                <a:gd name="T19" fmla="*/ 367 h 371"/>
                <a:gd name="T20" fmla="*/ 44 w 78"/>
                <a:gd name="T21" fmla="*/ 371 h 371"/>
                <a:gd name="T22" fmla="*/ 44 w 78"/>
                <a:gd name="T23" fmla="*/ 371 h 371"/>
                <a:gd name="T24" fmla="*/ 52 w 78"/>
                <a:gd name="T25" fmla="*/ 354 h 371"/>
                <a:gd name="T26" fmla="*/ 58 w 78"/>
                <a:gd name="T27" fmla="*/ 337 h 371"/>
                <a:gd name="T28" fmla="*/ 64 w 78"/>
                <a:gd name="T29" fmla="*/ 319 h 371"/>
                <a:gd name="T30" fmla="*/ 69 w 78"/>
                <a:gd name="T31" fmla="*/ 300 h 371"/>
                <a:gd name="T32" fmla="*/ 73 w 78"/>
                <a:gd name="T33" fmla="*/ 280 h 371"/>
                <a:gd name="T34" fmla="*/ 75 w 78"/>
                <a:gd name="T35" fmla="*/ 259 h 371"/>
                <a:gd name="T36" fmla="*/ 77 w 78"/>
                <a:gd name="T37" fmla="*/ 238 h 371"/>
                <a:gd name="T38" fmla="*/ 78 w 78"/>
                <a:gd name="T39" fmla="*/ 216 h 371"/>
                <a:gd name="T40" fmla="*/ 78 w 78"/>
                <a:gd name="T41" fmla="*/ 216 h 371"/>
                <a:gd name="T42" fmla="*/ 77 w 78"/>
                <a:gd name="T43" fmla="*/ 181 h 371"/>
                <a:gd name="T44" fmla="*/ 72 w 78"/>
                <a:gd name="T45" fmla="*/ 148 h 371"/>
                <a:gd name="T46" fmla="*/ 65 w 78"/>
                <a:gd name="T47" fmla="*/ 117 h 371"/>
                <a:gd name="T48" fmla="*/ 56 w 78"/>
                <a:gd name="T49" fmla="*/ 87 h 371"/>
                <a:gd name="T50" fmla="*/ 44 w 78"/>
                <a:gd name="T51" fmla="*/ 61 h 371"/>
                <a:gd name="T52" fmla="*/ 38 w 78"/>
                <a:gd name="T53" fmla="*/ 49 h 371"/>
                <a:gd name="T54" fmla="*/ 31 w 78"/>
                <a:gd name="T55" fmla="*/ 38 h 371"/>
                <a:gd name="T56" fmla="*/ 25 w 78"/>
                <a:gd name="T57" fmla="*/ 27 h 371"/>
                <a:gd name="T58" fmla="*/ 16 w 78"/>
                <a:gd name="T59" fmla="*/ 17 h 371"/>
                <a:gd name="T60" fmla="*/ 9 w 78"/>
                <a:gd name="T61" fmla="*/ 8 h 371"/>
                <a:gd name="T62" fmla="*/ 0 w 78"/>
                <a:gd name="T63" fmla="*/ 0 h 371"/>
                <a:gd name="T64" fmla="*/ 0 w 78"/>
                <a:gd name="T65" fmla="*/ 0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371">
                  <a:moveTo>
                    <a:pt x="0" y="0"/>
                  </a:moveTo>
                  <a:lnTo>
                    <a:pt x="0" y="0"/>
                  </a:lnTo>
                  <a:lnTo>
                    <a:pt x="0" y="1"/>
                  </a:lnTo>
                  <a:lnTo>
                    <a:pt x="0" y="364"/>
                  </a:lnTo>
                  <a:lnTo>
                    <a:pt x="0" y="364"/>
                  </a:lnTo>
                  <a:lnTo>
                    <a:pt x="0" y="364"/>
                  </a:lnTo>
                  <a:lnTo>
                    <a:pt x="0" y="364"/>
                  </a:lnTo>
                  <a:lnTo>
                    <a:pt x="11" y="365"/>
                  </a:lnTo>
                  <a:lnTo>
                    <a:pt x="22" y="366"/>
                  </a:lnTo>
                  <a:lnTo>
                    <a:pt x="33" y="367"/>
                  </a:lnTo>
                  <a:lnTo>
                    <a:pt x="44" y="371"/>
                  </a:lnTo>
                  <a:lnTo>
                    <a:pt x="44" y="371"/>
                  </a:lnTo>
                  <a:lnTo>
                    <a:pt x="52" y="354"/>
                  </a:lnTo>
                  <a:lnTo>
                    <a:pt x="58" y="337"/>
                  </a:lnTo>
                  <a:lnTo>
                    <a:pt x="64" y="319"/>
                  </a:lnTo>
                  <a:lnTo>
                    <a:pt x="69" y="300"/>
                  </a:lnTo>
                  <a:lnTo>
                    <a:pt x="73" y="280"/>
                  </a:lnTo>
                  <a:lnTo>
                    <a:pt x="75" y="259"/>
                  </a:lnTo>
                  <a:lnTo>
                    <a:pt x="77" y="238"/>
                  </a:lnTo>
                  <a:lnTo>
                    <a:pt x="78" y="216"/>
                  </a:lnTo>
                  <a:lnTo>
                    <a:pt x="78" y="216"/>
                  </a:lnTo>
                  <a:lnTo>
                    <a:pt x="77" y="181"/>
                  </a:lnTo>
                  <a:lnTo>
                    <a:pt x="72" y="148"/>
                  </a:lnTo>
                  <a:lnTo>
                    <a:pt x="65" y="117"/>
                  </a:lnTo>
                  <a:lnTo>
                    <a:pt x="56" y="87"/>
                  </a:lnTo>
                  <a:lnTo>
                    <a:pt x="44" y="61"/>
                  </a:lnTo>
                  <a:lnTo>
                    <a:pt x="38" y="49"/>
                  </a:lnTo>
                  <a:lnTo>
                    <a:pt x="31" y="38"/>
                  </a:lnTo>
                  <a:lnTo>
                    <a:pt x="25" y="27"/>
                  </a:lnTo>
                  <a:lnTo>
                    <a:pt x="16" y="17"/>
                  </a:lnTo>
                  <a:lnTo>
                    <a:pt x="9" y="8"/>
                  </a:lnTo>
                  <a:lnTo>
                    <a:pt x="0" y="0"/>
                  </a:lnTo>
                  <a:lnTo>
                    <a:pt x="0" y="0"/>
                  </a:lnTo>
                  <a:close/>
                </a:path>
              </a:pathLst>
            </a:custGeom>
            <a:solidFill>
              <a:srgbClr val="F99B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5" name="Freeform 118">
              <a:extLst>
                <a:ext uri="{FF2B5EF4-FFF2-40B4-BE49-F238E27FC236}">
                  <a16:creationId xmlns:a16="http://schemas.microsoft.com/office/drawing/2014/main" id="{DC5D5213-3ACA-7D18-1609-9619B658580C}"/>
                </a:ext>
              </a:extLst>
            </p:cNvPr>
            <p:cNvSpPr>
              <a:spLocks/>
            </p:cNvSpPr>
            <p:nvPr/>
          </p:nvSpPr>
          <p:spPr bwMode="auto">
            <a:xfrm>
              <a:off x="3589338" y="1633538"/>
              <a:ext cx="180975" cy="144463"/>
            </a:xfrm>
            <a:custGeom>
              <a:avLst/>
              <a:gdLst>
                <a:gd name="T0" fmla="*/ 57 w 114"/>
                <a:gd name="T1" fmla="*/ 90 h 91"/>
                <a:gd name="T2" fmla="*/ 57 w 114"/>
                <a:gd name="T3" fmla="*/ 90 h 91"/>
                <a:gd name="T4" fmla="*/ 85 w 114"/>
                <a:gd name="T5" fmla="*/ 90 h 91"/>
                <a:gd name="T6" fmla="*/ 114 w 114"/>
                <a:gd name="T7" fmla="*/ 91 h 91"/>
                <a:gd name="T8" fmla="*/ 114 w 114"/>
                <a:gd name="T9" fmla="*/ 91 h 91"/>
                <a:gd name="T10" fmla="*/ 109 w 114"/>
                <a:gd name="T11" fmla="*/ 78 h 91"/>
                <a:gd name="T12" fmla="*/ 103 w 114"/>
                <a:gd name="T13" fmla="*/ 64 h 91"/>
                <a:gd name="T14" fmla="*/ 97 w 114"/>
                <a:gd name="T15" fmla="*/ 50 h 91"/>
                <a:gd name="T16" fmla="*/ 89 w 114"/>
                <a:gd name="T17" fmla="*/ 39 h 91"/>
                <a:gd name="T18" fmla="*/ 82 w 114"/>
                <a:gd name="T19" fmla="*/ 28 h 91"/>
                <a:gd name="T20" fmla="*/ 74 w 114"/>
                <a:gd name="T21" fmla="*/ 18 h 91"/>
                <a:gd name="T22" fmla="*/ 66 w 114"/>
                <a:gd name="T23" fmla="*/ 8 h 91"/>
                <a:gd name="T24" fmla="*/ 57 w 114"/>
                <a:gd name="T25" fmla="*/ 0 h 91"/>
                <a:gd name="T26" fmla="*/ 57 w 114"/>
                <a:gd name="T27" fmla="*/ 0 h 91"/>
                <a:gd name="T28" fmla="*/ 48 w 114"/>
                <a:gd name="T29" fmla="*/ 8 h 91"/>
                <a:gd name="T30" fmla="*/ 40 w 114"/>
                <a:gd name="T31" fmla="*/ 18 h 91"/>
                <a:gd name="T32" fmla="*/ 32 w 114"/>
                <a:gd name="T33" fmla="*/ 28 h 91"/>
                <a:gd name="T34" fmla="*/ 25 w 114"/>
                <a:gd name="T35" fmla="*/ 39 h 91"/>
                <a:gd name="T36" fmla="*/ 18 w 114"/>
                <a:gd name="T37" fmla="*/ 50 h 91"/>
                <a:gd name="T38" fmla="*/ 11 w 114"/>
                <a:gd name="T39" fmla="*/ 64 h 91"/>
                <a:gd name="T40" fmla="*/ 5 w 114"/>
                <a:gd name="T41" fmla="*/ 78 h 91"/>
                <a:gd name="T42" fmla="*/ 0 w 114"/>
                <a:gd name="T43" fmla="*/ 91 h 91"/>
                <a:gd name="T44" fmla="*/ 0 w 114"/>
                <a:gd name="T45" fmla="*/ 91 h 91"/>
                <a:gd name="T46" fmla="*/ 27 w 114"/>
                <a:gd name="T47" fmla="*/ 90 h 91"/>
                <a:gd name="T48" fmla="*/ 57 w 114"/>
                <a:gd name="T49" fmla="*/ 90 h 91"/>
                <a:gd name="T50" fmla="*/ 57 w 114"/>
                <a:gd name="T51" fmla="*/ 9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14" h="91">
                  <a:moveTo>
                    <a:pt x="57" y="90"/>
                  </a:moveTo>
                  <a:lnTo>
                    <a:pt x="57" y="90"/>
                  </a:lnTo>
                  <a:lnTo>
                    <a:pt x="85" y="90"/>
                  </a:lnTo>
                  <a:lnTo>
                    <a:pt x="114" y="91"/>
                  </a:lnTo>
                  <a:lnTo>
                    <a:pt x="114" y="91"/>
                  </a:lnTo>
                  <a:lnTo>
                    <a:pt x="109" y="78"/>
                  </a:lnTo>
                  <a:lnTo>
                    <a:pt x="103" y="64"/>
                  </a:lnTo>
                  <a:lnTo>
                    <a:pt x="97" y="50"/>
                  </a:lnTo>
                  <a:lnTo>
                    <a:pt x="89" y="39"/>
                  </a:lnTo>
                  <a:lnTo>
                    <a:pt x="82" y="28"/>
                  </a:lnTo>
                  <a:lnTo>
                    <a:pt x="74" y="18"/>
                  </a:lnTo>
                  <a:lnTo>
                    <a:pt x="66" y="8"/>
                  </a:lnTo>
                  <a:lnTo>
                    <a:pt x="57" y="0"/>
                  </a:lnTo>
                  <a:lnTo>
                    <a:pt x="57" y="0"/>
                  </a:lnTo>
                  <a:lnTo>
                    <a:pt x="48" y="8"/>
                  </a:lnTo>
                  <a:lnTo>
                    <a:pt x="40" y="18"/>
                  </a:lnTo>
                  <a:lnTo>
                    <a:pt x="32" y="28"/>
                  </a:lnTo>
                  <a:lnTo>
                    <a:pt x="25" y="39"/>
                  </a:lnTo>
                  <a:lnTo>
                    <a:pt x="18" y="50"/>
                  </a:lnTo>
                  <a:lnTo>
                    <a:pt x="11" y="64"/>
                  </a:lnTo>
                  <a:lnTo>
                    <a:pt x="5" y="78"/>
                  </a:lnTo>
                  <a:lnTo>
                    <a:pt x="0" y="91"/>
                  </a:lnTo>
                  <a:lnTo>
                    <a:pt x="0" y="91"/>
                  </a:lnTo>
                  <a:lnTo>
                    <a:pt x="27" y="90"/>
                  </a:lnTo>
                  <a:lnTo>
                    <a:pt x="57" y="90"/>
                  </a:lnTo>
                  <a:lnTo>
                    <a:pt x="57" y="90"/>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6" name="Freeform 119">
              <a:extLst>
                <a:ext uri="{FF2B5EF4-FFF2-40B4-BE49-F238E27FC236}">
                  <a16:creationId xmlns:a16="http://schemas.microsoft.com/office/drawing/2014/main" id="{3C9746CD-244F-9F66-ABFC-DEBB6FDAAF58}"/>
                </a:ext>
              </a:extLst>
            </p:cNvPr>
            <p:cNvSpPr>
              <a:spLocks/>
            </p:cNvSpPr>
            <p:nvPr/>
          </p:nvSpPr>
          <p:spPr bwMode="auto">
            <a:xfrm>
              <a:off x="3679825" y="1633538"/>
              <a:ext cx="90488" cy="144463"/>
            </a:xfrm>
            <a:custGeom>
              <a:avLst/>
              <a:gdLst>
                <a:gd name="T0" fmla="*/ 0 w 57"/>
                <a:gd name="T1" fmla="*/ 1 h 91"/>
                <a:gd name="T2" fmla="*/ 0 w 57"/>
                <a:gd name="T3" fmla="*/ 90 h 91"/>
                <a:gd name="T4" fmla="*/ 0 w 57"/>
                <a:gd name="T5" fmla="*/ 90 h 91"/>
                <a:gd name="T6" fmla="*/ 0 w 57"/>
                <a:gd name="T7" fmla="*/ 90 h 91"/>
                <a:gd name="T8" fmla="*/ 0 w 57"/>
                <a:gd name="T9" fmla="*/ 90 h 91"/>
                <a:gd name="T10" fmla="*/ 28 w 57"/>
                <a:gd name="T11" fmla="*/ 90 h 91"/>
                <a:gd name="T12" fmla="*/ 57 w 57"/>
                <a:gd name="T13" fmla="*/ 91 h 91"/>
                <a:gd name="T14" fmla="*/ 57 w 57"/>
                <a:gd name="T15" fmla="*/ 91 h 91"/>
                <a:gd name="T16" fmla="*/ 52 w 57"/>
                <a:gd name="T17" fmla="*/ 78 h 91"/>
                <a:gd name="T18" fmla="*/ 46 w 57"/>
                <a:gd name="T19" fmla="*/ 64 h 91"/>
                <a:gd name="T20" fmla="*/ 40 w 57"/>
                <a:gd name="T21" fmla="*/ 50 h 91"/>
                <a:gd name="T22" fmla="*/ 32 w 57"/>
                <a:gd name="T23" fmla="*/ 39 h 91"/>
                <a:gd name="T24" fmla="*/ 25 w 57"/>
                <a:gd name="T25" fmla="*/ 28 h 91"/>
                <a:gd name="T26" fmla="*/ 17 w 57"/>
                <a:gd name="T27" fmla="*/ 18 h 91"/>
                <a:gd name="T28" fmla="*/ 9 w 57"/>
                <a:gd name="T29" fmla="*/ 8 h 91"/>
                <a:gd name="T30" fmla="*/ 0 w 57"/>
                <a:gd name="T31" fmla="*/ 0 h 91"/>
                <a:gd name="T32" fmla="*/ 0 w 57"/>
                <a:gd name="T33" fmla="*/ 0 h 91"/>
                <a:gd name="T34" fmla="*/ 0 w 57"/>
                <a:gd name="T35" fmla="*/ 1 h 91"/>
                <a:gd name="T36" fmla="*/ 0 w 57"/>
                <a:gd name="T37" fmla="*/ 1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7" h="91">
                  <a:moveTo>
                    <a:pt x="0" y="1"/>
                  </a:moveTo>
                  <a:lnTo>
                    <a:pt x="0" y="90"/>
                  </a:lnTo>
                  <a:lnTo>
                    <a:pt x="0" y="90"/>
                  </a:lnTo>
                  <a:lnTo>
                    <a:pt x="0" y="90"/>
                  </a:lnTo>
                  <a:lnTo>
                    <a:pt x="0" y="90"/>
                  </a:lnTo>
                  <a:lnTo>
                    <a:pt x="28" y="90"/>
                  </a:lnTo>
                  <a:lnTo>
                    <a:pt x="57" y="91"/>
                  </a:lnTo>
                  <a:lnTo>
                    <a:pt x="57" y="91"/>
                  </a:lnTo>
                  <a:lnTo>
                    <a:pt x="52" y="78"/>
                  </a:lnTo>
                  <a:lnTo>
                    <a:pt x="46" y="64"/>
                  </a:lnTo>
                  <a:lnTo>
                    <a:pt x="40" y="50"/>
                  </a:lnTo>
                  <a:lnTo>
                    <a:pt x="32" y="39"/>
                  </a:lnTo>
                  <a:lnTo>
                    <a:pt x="25" y="28"/>
                  </a:lnTo>
                  <a:lnTo>
                    <a:pt x="17" y="18"/>
                  </a:lnTo>
                  <a:lnTo>
                    <a:pt x="9" y="8"/>
                  </a:lnTo>
                  <a:lnTo>
                    <a:pt x="0" y="0"/>
                  </a:lnTo>
                  <a:lnTo>
                    <a:pt x="0" y="0"/>
                  </a:lnTo>
                  <a:lnTo>
                    <a:pt x="0" y="1"/>
                  </a:lnTo>
                  <a:lnTo>
                    <a:pt x="0" y="1"/>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9" name="Freeform 120">
              <a:extLst>
                <a:ext uri="{FF2B5EF4-FFF2-40B4-BE49-F238E27FC236}">
                  <a16:creationId xmlns:a16="http://schemas.microsoft.com/office/drawing/2014/main" id="{53E3BE63-0CD4-12AE-EA5A-180094FE2150}"/>
                </a:ext>
              </a:extLst>
            </p:cNvPr>
            <p:cNvSpPr>
              <a:spLocks/>
            </p:cNvSpPr>
            <p:nvPr/>
          </p:nvSpPr>
          <p:spPr bwMode="auto">
            <a:xfrm>
              <a:off x="3652838" y="2028825"/>
              <a:ext cx="52388" cy="284163"/>
            </a:xfrm>
            <a:custGeom>
              <a:avLst/>
              <a:gdLst>
                <a:gd name="T0" fmla="*/ 17 w 33"/>
                <a:gd name="T1" fmla="*/ 0 h 179"/>
                <a:gd name="T2" fmla="*/ 17 w 33"/>
                <a:gd name="T3" fmla="*/ 0 h 179"/>
                <a:gd name="T4" fmla="*/ 13 w 33"/>
                <a:gd name="T5" fmla="*/ 6 h 179"/>
                <a:gd name="T6" fmla="*/ 10 w 33"/>
                <a:gd name="T7" fmla="*/ 15 h 179"/>
                <a:gd name="T8" fmla="*/ 5 w 33"/>
                <a:gd name="T9" fmla="*/ 36 h 179"/>
                <a:gd name="T10" fmla="*/ 1 w 33"/>
                <a:gd name="T11" fmla="*/ 62 h 179"/>
                <a:gd name="T12" fmla="*/ 0 w 33"/>
                <a:gd name="T13" fmla="*/ 89 h 179"/>
                <a:gd name="T14" fmla="*/ 0 w 33"/>
                <a:gd name="T15" fmla="*/ 89 h 179"/>
                <a:gd name="T16" fmla="*/ 1 w 33"/>
                <a:gd name="T17" fmla="*/ 117 h 179"/>
                <a:gd name="T18" fmla="*/ 5 w 33"/>
                <a:gd name="T19" fmla="*/ 142 h 179"/>
                <a:gd name="T20" fmla="*/ 10 w 33"/>
                <a:gd name="T21" fmla="*/ 163 h 179"/>
                <a:gd name="T22" fmla="*/ 13 w 33"/>
                <a:gd name="T23" fmla="*/ 171 h 179"/>
                <a:gd name="T24" fmla="*/ 17 w 33"/>
                <a:gd name="T25" fmla="*/ 179 h 179"/>
                <a:gd name="T26" fmla="*/ 17 w 33"/>
                <a:gd name="T27" fmla="*/ 179 h 179"/>
                <a:gd name="T28" fmla="*/ 21 w 33"/>
                <a:gd name="T29" fmla="*/ 171 h 179"/>
                <a:gd name="T30" fmla="*/ 23 w 33"/>
                <a:gd name="T31" fmla="*/ 163 h 179"/>
                <a:gd name="T32" fmla="*/ 29 w 33"/>
                <a:gd name="T33" fmla="*/ 142 h 179"/>
                <a:gd name="T34" fmla="*/ 32 w 33"/>
                <a:gd name="T35" fmla="*/ 117 h 179"/>
                <a:gd name="T36" fmla="*/ 33 w 33"/>
                <a:gd name="T37" fmla="*/ 89 h 179"/>
                <a:gd name="T38" fmla="*/ 33 w 33"/>
                <a:gd name="T39" fmla="*/ 89 h 179"/>
                <a:gd name="T40" fmla="*/ 32 w 33"/>
                <a:gd name="T41" fmla="*/ 62 h 179"/>
                <a:gd name="T42" fmla="*/ 29 w 33"/>
                <a:gd name="T43" fmla="*/ 36 h 179"/>
                <a:gd name="T44" fmla="*/ 23 w 33"/>
                <a:gd name="T45" fmla="*/ 15 h 179"/>
                <a:gd name="T46" fmla="*/ 21 w 33"/>
                <a:gd name="T47" fmla="*/ 6 h 179"/>
                <a:gd name="T48" fmla="*/ 17 w 33"/>
                <a:gd name="T49" fmla="*/ 0 h 179"/>
                <a:gd name="T50" fmla="*/ 17 w 33"/>
                <a:gd name="T51"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3" h="179">
                  <a:moveTo>
                    <a:pt x="17" y="0"/>
                  </a:moveTo>
                  <a:lnTo>
                    <a:pt x="17" y="0"/>
                  </a:lnTo>
                  <a:lnTo>
                    <a:pt x="13" y="6"/>
                  </a:lnTo>
                  <a:lnTo>
                    <a:pt x="10" y="15"/>
                  </a:lnTo>
                  <a:lnTo>
                    <a:pt x="5" y="36"/>
                  </a:lnTo>
                  <a:lnTo>
                    <a:pt x="1" y="62"/>
                  </a:lnTo>
                  <a:lnTo>
                    <a:pt x="0" y="89"/>
                  </a:lnTo>
                  <a:lnTo>
                    <a:pt x="0" y="89"/>
                  </a:lnTo>
                  <a:lnTo>
                    <a:pt x="1" y="117"/>
                  </a:lnTo>
                  <a:lnTo>
                    <a:pt x="5" y="142"/>
                  </a:lnTo>
                  <a:lnTo>
                    <a:pt x="10" y="163"/>
                  </a:lnTo>
                  <a:lnTo>
                    <a:pt x="13" y="171"/>
                  </a:lnTo>
                  <a:lnTo>
                    <a:pt x="17" y="179"/>
                  </a:lnTo>
                  <a:lnTo>
                    <a:pt x="17" y="179"/>
                  </a:lnTo>
                  <a:lnTo>
                    <a:pt x="21" y="171"/>
                  </a:lnTo>
                  <a:lnTo>
                    <a:pt x="23" y="163"/>
                  </a:lnTo>
                  <a:lnTo>
                    <a:pt x="29" y="142"/>
                  </a:lnTo>
                  <a:lnTo>
                    <a:pt x="32" y="117"/>
                  </a:lnTo>
                  <a:lnTo>
                    <a:pt x="33" y="89"/>
                  </a:lnTo>
                  <a:lnTo>
                    <a:pt x="33" y="89"/>
                  </a:lnTo>
                  <a:lnTo>
                    <a:pt x="32" y="62"/>
                  </a:lnTo>
                  <a:lnTo>
                    <a:pt x="29" y="36"/>
                  </a:lnTo>
                  <a:lnTo>
                    <a:pt x="23" y="15"/>
                  </a:lnTo>
                  <a:lnTo>
                    <a:pt x="21" y="6"/>
                  </a:lnTo>
                  <a:lnTo>
                    <a:pt x="17" y="0"/>
                  </a:lnTo>
                  <a:lnTo>
                    <a:pt x="17" y="0"/>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40" name="Freeform 121">
              <a:extLst>
                <a:ext uri="{FF2B5EF4-FFF2-40B4-BE49-F238E27FC236}">
                  <a16:creationId xmlns:a16="http://schemas.microsoft.com/office/drawing/2014/main" id="{D72BE713-DAB8-2965-5303-74445F73A764}"/>
                </a:ext>
              </a:extLst>
            </p:cNvPr>
            <p:cNvSpPr>
              <a:spLocks/>
            </p:cNvSpPr>
            <p:nvPr/>
          </p:nvSpPr>
          <p:spPr bwMode="auto">
            <a:xfrm>
              <a:off x="3679825" y="2028825"/>
              <a:ext cx="25400" cy="284163"/>
            </a:xfrm>
            <a:custGeom>
              <a:avLst/>
              <a:gdLst>
                <a:gd name="T0" fmla="*/ 0 w 16"/>
                <a:gd name="T1" fmla="*/ 0 h 179"/>
                <a:gd name="T2" fmla="*/ 0 w 16"/>
                <a:gd name="T3" fmla="*/ 178 h 179"/>
                <a:gd name="T4" fmla="*/ 0 w 16"/>
                <a:gd name="T5" fmla="*/ 178 h 179"/>
                <a:gd name="T6" fmla="*/ 0 w 16"/>
                <a:gd name="T7" fmla="*/ 179 h 179"/>
                <a:gd name="T8" fmla="*/ 0 w 16"/>
                <a:gd name="T9" fmla="*/ 179 h 179"/>
                <a:gd name="T10" fmla="*/ 4 w 16"/>
                <a:gd name="T11" fmla="*/ 171 h 179"/>
                <a:gd name="T12" fmla="*/ 6 w 16"/>
                <a:gd name="T13" fmla="*/ 163 h 179"/>
                <a:gd name="T14" fmla="*/ 12 w 16"/>
                <a:gd name="T15" fmla="*/ 142 h 179"/>
                <a:gd name="T16" fmla="*/ 15 w 16"/>
                <a:gd name="T17" fmla="*/ 117 h 179"/>
                <a:gd name="T18" fmla="*/ 16 w 16"/>
                <a:gd name="T19" fmla="*/ 89 h 179"/>
                <a:gd name="T20" fmla="*/ 16 w 16"/>
                <a:gd name="T21" fmla="*/ 89 h 179"/>
                <a:gd name="T22" fmla="*/ 15 w 16"/>
                <a:gd name="T23" fmla="*/ 62 h 179"/>
                <a:gd name="T24" fmla="*/ 12 w 16"/>
                <a:gd name="T25" fmla="*/ 36 h 179"/>
                <a:gd name="T26" fmla="*/ 6 w 16"/>
                <a:gd name="T27" fmla="*/ 15 h 179"/>
                <a:gd name="T28" fmla="*/ 4 w 16"/>
                <a:gd name="T29" fmla="*/ 6 h 179"/>
                <a:gd name="T30" fmla="*/ 0 w 16"/>
                <a:gd name="T31" fmla="*/ 0 h 179"/>
                <a:gd name="T32" fmla="*/ 0 w 16"/>
                <a:gd name="T33" fmla="*/ 0 h 179"/>
                <a:gd name="T34" fmla="*/ 0 w 16"/>
                <a:gd name="T35" fmla="*/ 0 h 179"/>
                <a:gd name="T36" fmla="*/ 0 w 16"/>
                <a:gd name="T37"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 h="179">
                  <a:moveTo>
                    <a:pt x="0" y="0"/>
                  </a:moveTo>
                  <a:lnTo>
                    <a:pt x="0" y="178"/>
                  </a:lnTo>
                  <a:lnTo>
                    <a:pt x="0" y="178"/>
                  </a:lnTo>
                  <a:lnTo>
                    <a:pt x="0" y="179"/>
                  </a:lnTo>
                  <a:lnTo>
                    <a:pt x="0" y="179"/>
                  </a:lnTo>
                  <a:lnTo>
                    <a:pt x="4" y="171"/>
                  </a:lnTo>
                  <a:lnTo>
                    <a:pt x="6" y="163"/>
                  </a:lnTo>
                  <a:lnTo>
                    <a:pt x="12" y="142"/>
                  </a:lnTo>
                  <a:lnTo>
                    <a:pt x="15" y="117"/>
                  </a:lnTo>
                  <a:lnTo>
                    <a:pt x="16" y="89"/>
                  </a:lnTo>
                  <a:lnTo>
                    <a:pt x="16" y="89"/>
                  </a:lnTo>
                  <a:lnTo>
                    <a:pt x="15" y="62"/>
                  </a:lnTo>
                  <a:lnTo>
                    <a:pt x="12" y="36"/>
                  </a:lnTo>
                  <a:lnTo>
                    <a:pt x="6" y="15"/>
                  </a:lnTo>
                  <a:lnTo>
                    <a:pt x="4" y="6"/>
                  </a:lnTo>
                  <a:lnTo>
                    <a:pt x="0" y="0"/>
                  </a:lnTo>
                  <a:lnTo>
                    <a:pt x="0" y="0"/>
                  </a:lnTo>
                  <a:lnTo>
                    <a:pt x="0" y="0"/>
                  </a:lnTo>
                  <a:lnTo>
                    <a:pt x="0" y="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41" name="Freeform 122">
              <a:extLst>
                <a:ext uri="{FF2B5EF4-FFF2-40B4-BE49-F238E27FC236}">
                  <a16:creationId xmlns:a16="http://schemas.microsoft.com/office/drawing/2014/main" id="{7705EE9C-238A-23F8-137F-89824E76DB2E}"/>
                </a:ext>
              </a:extLst>
            </p:cNvPr>
            <p:cNvSpPr>
              <a:spLocks/>
            </p:cNvSpPr>
            <p:nvPr/>
          </p:nvSpPr>
          <p:spPr bwMode="auto">
            <a:xfrm>
              <a:off x="3611563" y="1836738"/>
              <a:ext cx="136525" cy="139700"/>
            </a:xfrm>
            <a:custGeom>
              <a:avLst/>
              <a:gdLst>
                <a:gd name="T0" fmla="*/ 43 w 86"/>
                <a:gd name="T1" fmla="*/ 88 h 88"/>
                <a:gd name="T2" fmla="*/ 43 w 86"/>
                <a:gd name="T3" fmla="*/ 88 h 88"/>
                <a:gd name="T4" fmla="*/ 34 w 86"/>
                <a:gd name="T5" fmla="*/ 86 h 88"/>
                <a:gd name="T6" fmla="*/ 26 w 86"/>
                <a:gd name="T7" fmla="*/ 84 h 88"/>
                <a:gd name="T8" fmla="*/ 18 w 86"/>
                <a:gd name="T9" fmla="*/ 80 h 88"/>
                <a:gd name="T10" fmla="*/ 12 w 86"/>
                <a:gd name="T11" fmla="*/ 75 h 88"/>
                <a:gd name="T12" fmla="*/ 7 w 86"/>
                <a:gd name="T13" fmla="*/ 68 h 88"/>
                <a:gd name="T14" fmla="*/ 2 w 86"/>
                <a:gd name="T15" fmla="*/ 61 h 88"/>
                <a:gd name="T16" fmla="*/ 0 w 86"/>
                <a:gd name="T17" fmla="*/ 53 h 88"/>
                <a:gd name="T18" fmla="*/ 0 w 86"/>
                <a:gd name="T19" fmla="*/ 45 h 88"/>
                <a:gd name="T20" fmla="*/ 0 w 86"/>
                <a:gd name="T21" fmla="*/ 45 h 88"/>
                <a:gd name="T22" fmla="*/ 0 w 86"/>
                <a:gd name="T23" fmla="*/ 35 h 88"/>
                <a:gd name="T24" fmla="*/ 2 w 86"/>
                <a:gd name="T25" fmla="*/ 27 h 88"/>
                <a:gd name="T26" fmla="*/ 7 w 86"/>
                <a:gd name="T27" fmla="*/ 20 h 88"/>
                <a:gd name="T28" fmla="*/ 12 w 86"/>
                <a:gd name="T29" fmla="*/ 14 h 88"/>
                <a:gd name="T30" fmla="*/ 18 w 86"/>
                <a:gd name="T31" fmla="*/ 8 h 88"/>
                <a:gd name="T32" fmla="*/ 26 w 86"/>
                <a:gd name="T33" fmla="*/ 4 h 88"/>
                <a:gd name="T34" fmla="*/ 34 w 86"/>
                <a:gd name="T35" fmla="*/ 1 h 88"/>
                <a:gd name="T36" fmla="*/ 43 w 86"/>
                <a:gd name="T37" fmla="*/ 0 h 88"/>
                <a:gd name="T38" fmla="*/ 43 w 86"/>
                <a:gd name="T39" fmla="*/ 0 h 88"/>
                <a:gd name="T40" fmla="*/ 52 w 86"/>
                <a:gd name="T41" fmla="*/ 1 h 88"/>
                <a:gd name="T42" fmla="*/ 60 w 86"/>
                <a:gd name="T43" fmla="*/ 4 h 88"/>
                <a:gd name="T44" fmla="*/ 68 w 86"/>
                <a:gd name="T45" fmla="*/ 8 h 88"/>
                <a:gd name="T46" fmla="*/ 74 w 86"/>
                <a:gd name="T47" fmla="*/ 14 h 88"/>
                <a:gd name="T48" fmla="*/ 79 w 86"/>
                <a:gd name="T49" fmla="*/ 20 h 88"/>
                <a:gd name="T50" fmla="*/ 83 w 86"/>
                <a:gd name="T51" fmla="*/ 27 h 88"/>
                <a:gd name="T52" fmla="*/ 85 w 86"/>
                <a:gd name="T53" fmla="*/ 35 h 88"/>
                <a:gd name="T54" fmla="*/ 86 w 86"/>
                <a:gd name="T55" fmla="*/ 45 h 88"/>
                <a:gd name="T56" fmla="*/ 86 w 86"/>
                <a:gd name="T57" fmla="*/ 45 h 88"/>
                <a:gd name="T58" fmla="*/ 85 w 86"/>
                <a:gd name="T59" fmla="*/ 53 h 88"/>
                <a:gd name="T60" fmla="*/ 83 w 86"/>
                <a:gd name="T61" fmla="*/ 61 h 88"/>
                <a:gd name="T62" fmla="*/ 79 w 86"/>
                <a:gd name="T63" fmla="*/ 68 h 88"/>
                <a:gd name="T64" fmla="*/ 74 w 86"/>
                <a:gd name="T65" fmla="*/ 75 h 88"/>
                <a:gd name="T66" fmla="*/ 68 w 86"/>
                <a:gd name="T67" fmla="*/ 80 h 88"/>
                <a:gd name="T68" fmla="*/ 60 w 86"/>
                <a:gd name="T69" fmla="*/ 84 h 88"/>
                <a:gd name="T70" fmla="*/ 52 w 86"/>
                <a:gd name="T71" fmla="*/ 86 h 88"/>
                <a:gd name="T72" fmla="*/ 43 w 86"/>
                <a:gd name="T73" fmla="*/ 88 h 88"/>
                <a:gd name="T74" fmla="*/ 43 w 86"/>
                <a:gd name="T7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6" h="88">
                  <a:moveTo>
                    <a:pt x="43" y="88"/>
                  </a:moveTo>
                  <a:lnTo>
                    <a:pt x="43" y="88"/>
                  </a:lnTo>
                  <a:lnTo>
                    <a:pt x="34" y="86"/>
                  </a:lnTo>
                  <a:lnTo>
                    <a:pt x="26" y="84"/>
                  </a:lnTo>
                  <a:lnTo>
                    <a:pt x="18" y="80"/>
                  </a:lnTo>
                  <a:lnTo>
                    <a:pt x="12" y="75"/>
                  </a:lnTo>
                  <a:lnTo>
                    <a:pt x="7" y="68"/>
                  </a:lnTo>
                  <a:lnTo>
                    <a:pt x="2" y="61"/>
                  </a:lnTo>
                  <a:lnTo>
                    <a:pt x="0" y="53"/>
                  </a:lnTo>
                  <a:lnTo>
                    <a:pt x="0" y="45"/>
                  </a:lnTo>
                  <a:lnTo>
                    <a:pt x="0" y="45"/>
                  </a:lnTo>
                  <a:lnTo>
                    <a:pt x="0" y="35"/>
                  </a:lnTo>
                  <a:lnTo>
                    <a:pt x="2" y="27"/>
                  </a:lnTo>
                  <a:lnTo>
                    <a:pt x="7" y="20"/>
                  </a:lnTo>
                  <a:lnTo>
                    <a:pt x="12" y="14"/>
                  </a:lnTo>
                  <a:lnTo>
                    <a:pt x="18" y="8"/>
                  </a:lnTo>
                  <a:lnTo>
                    <a:pt x="26" y="4"/>
                  </a:lnTo>
                  <a:lnTo>
                    <a:pt x="34" y="1"/>
                  </a:lnTo>
                  <a:lnTo>
                    <a:pt x="43" y="0"/>
                  </a:lnTo>
                  <a:lnTo>
                    <a:pt x="43" y="0"/>
                  </a:lnTo>
                  <a:lnTo>
                    <a:pt x="52" y="1"/>
                  </a:lnTo>
                  <a:lnTo>
                    <a:pt x="60" y="4"/>
                  </a:lnTo>
                  <a:lnTo>
                    <a:pt x="68" y="8"/>
                  </a:lnTo>
                  <a:lnTo>
                    <a:pt x="74" y="14"/>
                  </a:lnTo>
                  <a:lnTo>
                    <a:pt x="79" y="20"/>
                  </a:lnTo>
                  <a:lnTo>
                    <a:pt x="83" y="27"/>
                  </a:lnTo>
                  <a:lnTo>
                    <a:pt x="85" y="35"/>
                  </a:lnTo>
                  <a:lnTo>
                    <a:pt x="86" y="45"/>
                  </a:lnTo>
                  <a:lnTo>
                    <a:pt x="86" y="45"/>
                  </a:lnTo>
                  <a:lnTo>
                    <a:pt x="85" y="53"/>
                  </a:lnTo>
                  <a:lnTo>
                    <a:pt x="83" y="61"/>
                  </a:lnTo>
                  <a:lnTo>
                    <a:pt x="79" y="68"/>
                  </a:lnTo>
                  <a:lnTo>
                    <a:pt x="74" y="75"/>
                  </a:lnTo>
                  <a:lnTo>
                    <a:pt x="68" y="80"/>
                  </a:lnTo>
                  <a:lnTo>
                    <a:pt x="60" y="84"/>
                  </a:lnTo>
                  <a:lnTo>
                    <a:pt x="52" y="86"/>
                  </a:lnTo>
                  <a:lnTo>
                    <a:pt x="43" y="88"/>
                  </a:lnTo>
                  <a:lnTo>
                    <a:pt x="43" y="88"/>
                  </a:lnTo>
                  <a:close/>
                </a:path>
              </a:pathLst>
            </a:custGeom>
            <a:solidFill>
              <a:srgbClr val="174F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42" name="Freeform 123">
              <a:extLst>
                <a:ext uri="{FF2B5EF4-FFF2-40B4-BE49-F238E27FC236}">
                  <a16:creationId xmlns:a16="http://schemas.microsoft.com/office/drawing/2014/main" id="{C56D8F0E-033B-FC56-E2EB-FC7FA5845C57}"/>
                </a:ext>
              </a:extLst>
            </p:cNvPr>
            <p:cNvSpPr>
              <a:spLocks/>
            </p:cNvSpPr>
            <p:nvPr/>
          </p:nvSpPr>
          <p:spPr bwMode="auto">
            <a:xfrm>
              <a:off x="3630613" y="1858963"/>
              <a:ext cx="96838" cy="95250"/>
            </a:xfrm>
            <a:custGeom>
              <a:avLst/>
              <a:gdLst>
                <a:gd name="T0" fmla="*/ 31 w 61"/>
                <a:gd name="T1" fmla="*/ 0 h 60"/>
                <a:gd name="T2" fmla="*/ 31 w 61"/>
                <a:gd name="T3" fmla="*/ 0 h 60"/>
                <a:gd name="T4" fmla="*/ 25 w 61"/>
                <a:gd name="T5" fmla="*/ 1 h 60"/>
                <a:gd name="T6" fmla="*/ 19 w 61"/>
                <a:gd name="T7" fmla="*/ 2 h 60"/>
                <a:gd name="T8" fmla="*/ 14 w 61"/>
                <a:gd name="T9" fmla="*/ 5 h 60"/>
                <a:gd name="T10" fmla="*/ 10 w 61"/>
                <a:gd name="T11" fmla="*/ 8 h 60"/>
                <a:gd name="T12" fmla="*/ 6 w 61"/>
                <a:gd name="T13" fmla="*/ 13 h 60"/>
                <a:gd name="T14" fmla="*/ 3 w 61"/>
                <a:gd name="T15" fmla="*/ 18 h 60"/>
                <a:gd name="T16" fmla="*/ 1 w 61"/>
                <a:gd name="T17" fmla="*/ 24 h 60"/>
                <a:gd name="T18" fmla="*/ 0 w 61"/>
                <a:gd name="T19" fmla="*/ 31 h 60"/>
                <a:gd name="T20" fmla="*/ 0 w 61"/>
                <a:gd name="T21" fmla="*/ 31 h 60"/>
                <a:gd name="T22" fmla="*/ 1 w 61"/>
                <a:gd name="T23" fmla="*/ 37 h 60"/>
                <a:gd name="T24" fmla="*/ 3 w 61"/>
                <a:gd name="T25" fmla="*/ 42 h 60"/>
                <a:gd name="T26" fmla="*/ 6 w 61"/>
                <a:gd name="T27" fmla="*/ 47 h 60"/>
                <a:gd name="T28" fmla="*/ 10 w 61"/>
                <a:gd name="T29" fmla="*/ 51 h 60"/>
                <a:gd name="T30" fmla="*/ 14 w 61"/>
                <a:gd name="T31" fmla="*/ 55 h 60"/>
                <a:gd name="T32" fmla="*/ 19 w 61"/>
                <a:gd name="T33" fmla="*/ 58 h 60"/>
                <a:gd name="T34" fmla="*/ 25 w 61"/>
                <a:gd name="T35" fmla="*/ 60 h 60"/>
                <a:gd name="T36" fmla="*/ 31 w 61"/>
                <a:gd name="T37" fmla="*/ 60 h 60"/>
                <a:gd name="T38" fmla="*/ 31 w 61"/>
                <a:gd name="T39" fmla="*/ 60 h 60"/>
                <a:gd name="T40" fmla="*/ 37 w 61"/>
                <a:gd name="T41" fmla="*/ 60 h 60"/>
                <a:gd name="T42" fmla="*/ 42 w 61"/>
                <a:gd name="T43" fmla="*/ 58 h 60"/>
                <a:gd name="T44" fmla="*/ 48 w 61"/>
                <a:gd name="T45" fmla="*/ 55 h 60"/>
                <a:gd name="T46" fmla="*/ 52 w 61"/>
                <a:gd name="T47" fmla="*/ 51 h 60"/>
                <a:gd name="T48" fmla="*/ 56 w 61"/>
                <a:gd name="T49" fmla="*/ 47 h 60"/>
                <a:gd name="T50" fmla="*/ 59 w 61"/>
                <a:gd name="T51" fmla="*/ 42 h 60"/>
                <a:gd name="T52" fmla="*/ 61 w 61"/>
                <a:gd name="T53" fmla="*/ 37 h 60"/>
                <a:gd name="T54" fmla="*/ 61 w 61"/>
                <a:gd name="T55" fmla="*/ 31 h 60"/>
                <a:gd name="T56" fmla="*/ 61 w 61"/>
                <a:gd name="T57" fmla="*/ 31 h 60"/>
                <a:gd name="T58" fmla="*/ 61 w 61"/>
                <a:gd name="T59" fmla="*/ 24 h 60"/>
                <a:gd name="T60" fmla="*/ 59 w 61"/>
                <a:gd name="T61" fmla="*/ 18 h 60"/>
                <a:gd name="T62" fmla="*/ 56 w 61"/>
                <a:gd name="T63" fmla="*/ 13 h 60"/>
                <a:gd name="T64" fmla="*/ 52 w 61"/>
                <a:gd name="T65" fmla="*/ 8 h 60"/>
                <a:gd name="T66" fmla="*/ 48 w 61"/>
                <a:gd name="T67" fmla="*/ 5 h 60"/>
                <a:gd name="T68" fmla="*/ 42 w 61"/>
                <a:gd name="T69" fmla="*/ 2 h 60"/>
                <a:gd name="T70" fmla="*/ 37 w 61"/>
                <a:gd name="T71" fmla="*/ 1 h 60"/>
                <a:gd name="T72" fmla="*/ 31 w 61"/>
                <a:gd name="T73" fmla="*/ 0 h 60"/>
                <a:gd name="T74" fmla="*/ 31 w 61"/>
                <a:gd name="T75"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1" h="60">
                  <a:moveTo>
                    <a:pt x="31" y="0"/>
                  </a:moveTo>
                  <a:lnTo>
                    <a:pt x="31" y="0"/>
                  </a:lnTo>
                  <a:lnTo>
                    <a:pt x="25" y="1"/>
                  </a:lnTo>
                  <a:lnTo>
                    <a:pt x="19" y="2"/>
                  </a:lnTo>
                  <a:lnTo>
                    <a:pt x="14" y="5"/>
                  </a:lnTo>
                  <a:lnTo>
                    <a:pt x="10" y="8"/>
                  </a:lnTo>
                  <a:lnTo>
                    <a:pt x="6" y="13"/>
                  </a:lnTo>
                  <a:lnTo>
                    <a:pt x="3" y="18"/>
                  </a:lnTo>
                  <a:lnTo>
                    <a:pt x="1" y="24"/>
                  </a:lnTo>
                  <a:lnTo>
                    <a:pt x="0" y="31"/>
                  </a:lnTo>
                  <a:lnTo>
                    <a:pt x="0" y="31"/>
                  </a:lnTo>
                  <a:lnTo>
                    <a:pt x="1" y="37"/>
                  </a:lnTo>
                  <a:lnTo>
                    <a:pt x="3" y="42"/>
                  </a:lnTo>
                  <a:lnTo>
                    <a:pt x="6" y="47"/>
                  </a:lnTo>
                  <a:lnTo>
                    <a:pt x="10" y="51"/>
                  </a:lnTo>
                  <a:lnTo>
                    <a:pt x="14" y="55"/>
                  </a:lnTo>
                  <a:lnTo>
                    <a:pt x="19" y="58"/>
                  </a:lnTo>
                  <a:lnTo>
                    <a:pt x="25" y="60"/>
                  </a:lnTo>
                  <a:lnTo>
                    <a:pt x="31" y="60"/>
                  </a:lnTo>
                  <a:lnTo>
                    <a:pt x="31" y="60"/>
                  </a:lnTo>
                  <a:lnTo>
                    <a:pt x="37" y="60"/>
                  </a:lnTo>
                  <a:lnTo>
                    <a:pt x="42" y="58"/>
                  </a:lnTo>
                  <a:lnTo>
                    <a:pt x="48" y="55"/>
                  </a:lnTo>
                  <a:lnTo>
                    <a:pt x="52" y="51"/>
                  </a:lnTo>
                  <a:lnTo>
                    <a:pt x="56" y="47"/>
                  </a:lnTo>
                  <a:lnTo>
                    <a:pt x="59" y="42"/>
                  </a:lnTo>
                  <a:lnTo>
                    <a:pt x="61" y="37"/>
                  </a:lnTo>
                  <a:lnTo>
                    <a:pt x="61" y="31"/>
                  </a:lnTo>
                  <a:lnTo>
                    <a:pt x="61" y="31"/>
                  </a:lnTo>
                  <a:lnTo>
                    <a:pt x="61" y="24"/>
                  </a:lnTo>
                  <a:lnTo>
                    <a:pt x="59" y="18"/>
                  </a:lnTo>
                  <a:lnTo>
                    <a:pt x="56" y="13"/>
                  </a:lnTo>
                  <a:lnTo>
                    <a:pt x="52" y="8"/>
                  </a:lnTo>
                  <a:lnTo>
                    <a:pt x="48" y="5"/>
                  </a:lnTo>
                  <a:lnTo>
                    <a:pt x="42" y="2"/>
                  </a:lnTo>
                  <a:lnTo>
                    <a:pt x="37" y="1"/>
                  </a:lnTo>
                  <a:lnTo>
                    <a:pt x="31" y="0"/>
                  </a:lnTo>
                  <a:lnTo>
                    <a:pt x="3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43" name="Freeform 124">
              <a:extLst>
                <a:ext uri="{FF2B5EF4-FFF2-40B4-BE49-F238E27FC236}">
                  <a16:creationId xmlns:a16="http://schemas.microsoft.com/office/drawing/2014/main" id="{E39C2CFA-3AAF-876A-D966-9755CA27D798}"/>
                </a:ext>
              </a:extLst>
            </p:cNvPr>
            <p:cNvSpPr>
              <a:spLocks/>
            </p:cNvSpPr>
            <p:nvPr/>
          </p:nvSpPr>
          <p:spPr bwMode="auto">
            <a:xfrm>
              <a:off x="3679825" y="1836738"/>
              <a:ext cx="68263" cy="139700"/>
            </a:xfrm>
            <a:custGeom>
              <a:avLst/>
              <a:gdLst>
                <a:gd name="T0" fmla="*/ 0 w 43"/>
                <a:gd name="T1" fmla="*/ 0 h 88"/>
                <a:gd name="T2" fmla="*/ 0 w 43"/>
                <a:gd name="T3" fmla="*/ 0 h 88"/>
                <a:gd name="T4" fmla="*/ 0 w 43"/>
                <a:gd name="T5" fmla="*/ 0 h 88"/>
                <a:gd name="T6" fmla="*/ 0 w 43"/>
                <a:gd name="T7" fmla="*/ 14 h 88"/>
                <a:gd name="T8" fmla="*/ 0 w 43"/>
                <a:gd name="T9" fmla="*/ 14 h 88"/>
                <a:gd name="T10" fmla="*/ 0 w 43"/>
                <a:gd name="T11" fmla="*/ 14 h 88"/>
                <a:gd name="T12" fmla="*/ 0 w 43"/>
                <a:gd name="T13" fmla="*/ 14 h 88"/>
                <a:gd name="T14" fmla="*/ 6 w 43"/>
                <a:gd name="T15" fmla="*/ 15 h 88"/>
                <a:gd name="T16" fmla="*/ 11 w 43"/>
                <a:gd name="T17" fmla="*/ 16 h 88"/>
                <a:gd name="T18" fmla="*/ 17 w 43"/>
                <a:gd name="T19" fmla="*/ 19 h 88"/>
                <a:gd name="T20" fmla="*/ 21 w 43"/>
                <a:gd name="T21" fmla="*/ 22 h 88"/>
                <a:gd name="T22" fmla="*/ 25 w 43"/>
                <a:gd name="T23" fmla="*/ 27 h 88"/>
                <a:gd name="T24" fmla="*/ 28 w 43"/>
                <a:gd name="T25" fmla="*/ 32 h 88"/>
                <a:gd name="T26" fmla="*/ 30 w 43"/>
                <a:gd name="T27" fmla="*/ 38 h 88"/>
                <a:gd name="T28" fmla="*/ 30 w 43"/>
                <a:gd name="T29" fmla="*/ 45 h 88"/>
                <a:gd name="T30" fmla="*/ 30 w 43"/>
                <a:gd name="T31" fmla="*/ 45 h 88"/>
                <a:gd name="T32" fmla="*/ 30 w 43"/>
                <a:gd name="T33" fmla="*/ 51 h 88"/>
                <a:gd name="T34" fmla="*/ 28 w 43"/>
                <a:gd name="T35" fmla="*/ 56 h 88"/>
                <a:gd name="T36" fmla="*/ 25 w 43"/>
                <a:gd name="T37" fmla="*/ 61 h 88"/>
                <a:gd name="T38" fmla="*/ 21 w 43"/>
                <a:gd name="T39" fmla="*/ 65 h 88"/>
                <a:gd name="T40" fmla="*/ 17 w 43"/>
                <a:gd name="T41" fmla="*/ 69 h 88"/>
                <a:gd name="T42" fmla="*/ 11 w 43"/>
                <a:gd name="T43" fmla="*/ 72 h 88"/>
                <a:gd name="T44" fmla="*/ 6 w 43"/>
                <a:gd name="T45" fmla="*/ 74 h 88"/>
                <a:gd name="T46" fmla="*/ 0 w 43"/>
                <a:gd name="T47" fmla="*/ 74 h 88"/>
                <a:gd name="T48" fmla="*/ 0 w 43"/>
                <a:gd name="T49" fmla="*/ 74 h 88"/>
                <a:gd name="T50" fmla="*/ 0 w 43"/>
                <a:gd name="T51" fmla="*/ 74 h 88"/>
                <a:gd name="T52" fmla="*/ 0 w 43"/>
                <a:gd name="T53" fmla="*/ 88 h 88"/>
                <a:gd name="T54" fmla="*/ 0 w 43"/>
                <a:gd name="T55" fmla="*/ 88 h 88"/>
                <a:gd name="T56" fmla="*/ 0 w 43"/>
                <a:gd name="T57" fmla="*/ 88 h 88"/>
                <a:gd name="T58" fmla="*/ 0 w 43"/>
                <a:gd name="T59" fmla="*/ 88 h 88"/>
                <a:gd name="T60" fmla="*/ 9 w 43"/>
                <a:gd name="T61" fmla="*/ 86 h 88"/>
                <a:gd name="T62" fmla="*/ 17 w 43"/>
                <a:gd name="T63" fmla="*/ 84 h 88"/>
                <a:gd name="T64" fmla="*/ 25 w 43"/>
                <a:gd name="T65" fmla="*/ 80 h 88"/>
                <a:gd name="T66" fmla="*/ 31 w 43"/>
                <a:gd name="T67" fmla="*/ 75 h 88"/>
                <a:gd name="T68" fmla="*/ 36 w 43"/>
                <a:gd name="T69" fmla="*/ 68 h 88"/>
                <a:gd name="T70" fmla="*/ 40 w 43"/>
                <a:gd name="T71" fmla="*/ 61 h 88"/>
                <a:gd name="T72" fmla="*/ 42 w 43"/>
                <a:gd name="T73" fmla="*/ 53 h 88"/>
                <a:gd name="T74" fmla="*/ 43 w 43"/>
                <a:gd name="T75" fmla="*/ 45 h 88"/>
                <a:gd name="T76" fmla="*/ 43 w 43"/>
                <a:gd name="T77" fmla="*/ 45 h 88"/>
                <a:gd name="T78" fmla="*/ 42 w 43"/>
                <a:gd name="T79" fmla="*/ 35 h 88"/>
                <a:gd name="T80" fmla="*/ 40 w 43"/>
                <a:gd name="T81" fmla="*/ 27 h 88"/>
                <a:gd name="T82" fmla="*/ 36 w 43"/>
                <a:gd name="T83" fmla="*/ 20 h 88"/>
                <a:gd name="T84" fmla="*/ 31 w 43"/>
                <a:gd name="T85" fmla="*/ 14 h 88"/>
                <a:gd name="T86" fmla="*/ 25 w 43"/>
                <a:gd name="T87" fmla="*/ 8 h 88"/>
                <a:gd name="T88" fmla="*/ 17 w 43"/>
                <a:gd name="T89" fmla="*/ 4 h 88"/>
                <a:gd name="T90" fmla="*/ 9 w 43"/>
                <a:gd name="T91" fmla="*/ 1 h 88"/>
                <a:gd name="T92" fmla="*/ 0 w 43"/>
                <a:gd name="T93" fmla="*/ 0 h 88"/>
                <a:gd name="T94" fmla="*/ 0 w 43"/>
                <a:gd name="T95" fmla="*/ 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3" h="88">
                  <a:moveTo>
                    <a:pt x="0" y="0"/>
                  </a:moveTo>
                  <a:lnTo>
                    <a:pt x="0" y="0"/>
                  </a:lnTo>
                  <a:lnTo>
                    <a:pt x="0" y="0"/>
                  </a:lnTo>
                  <a:lnTo>
                    <a:pt x="0" y="14"/>
                  </a:lnTo>
                  <a:lnTo>
                    <a:pt x="0" y="14"/>
                  </a:lnTo>
                  <a:lnTo>
                    <a:pt x="0" y="14"/>
                  </a:lnTo>
                  <a:lnTo>
                    <a:pt x="0" y="14"/>
                  </a:lnTo>
                  <a:lnTo>
                    <a:pt x="6" y="15"/>
                  </a:lnTo>
                  <a:lnTo>
                    <a:pt x="11" y="16"/>
                  </a:lnTo>
                  <a:lnTo>
                    <a:pt x="17" y="19"/>
                  </a:lnTo>
                  <a:lnTo>
                    <a:pt x="21" y="22"/>
                  </a:lnTo>
                  <a:lnTo>
                    <a:pt x="25" y="27"/>
                  </a:lnTo>
                  <a:lnTo>
                    <a:pt x="28" y="32"/>
                  </a:lnTo>
                  <a:lnTo>
                    <a:pt x="30" y="38"/>
                  </a:lnTo>
                  <a:lnTo>
                    <a:pt x="30" y="45"/>
                  </a:lnTo>
                  <a:lnTo>
                    <a:pt x="30" y="45"/>
                  </a:lnTo>
                  <a:lnTo>
                    <a:pt x="30" y="51"/>
                  </a:lnTo>
                  <a:lnTo>
                    <a:pt x="28" y="56"/>
                  </a:lnTo>
                  <a:lnTo>
                    <a:pt x="25" y="61"/>
                  </a:lnTo>
                  <a:lnTo>
                    <a:pt x="21" y="65"/>
                  </a:lnTo>
                  <a:lnTo>
                    <a:pt x="17" y="69"/>
                  </a:lnTo>
                  <a:lnTo>
                    <a:pt x="11" y="72"/>
                  </a:lnTo>
                  <a:lnTo>
                    <a:pt x="6" y="74"/>
                  </a:lnTo>
                  <a:lnTo>
                    <a:pt x="0" y="74"/>
                  </a:lnTo>
                  <a:lnTo>
                    <a:pt x="0" y="74"/>
                  </a:lnTo>
                  <a:lnTo>
                    <a:pt x="0" y="74"/>
                  </a:lnTo>
                  <a:lnTo>
                    <a:pt x="0" y="88"/>
                  </a:lnTo>
                  <a:lnTo>
                    <a:pt x="0" y="88"/>
                  </a:lnTo>
                  <a:lnTo>
                    <a:pt x="0" y="88"/>
                  </a:lnTo>
                  <a:lnTo>
                    <a:pt x="0" y="88"/>
                  </a:lnTo>
                  <a:lnTo>
                    <a:pt x="9" y="86"/>
                  </a:lnTo>
                  <a:lnTo>
                    <a:pt x="17" y="84"/>
                  </a:lnTo>
                  <a:lnTo>
                    <a:pt x="25" y="80"/>
                  </a:lnTo>
                  <a:lnTo>
                    <a:pt x="31" y="75"/>
                  </a:lnTo>
                  <a:lnTo>
                    <a:pt x="36" y="68"/>
                  </a:lnTo>
                  <a:lnTo>
                    <a:pt x="40" y="61"/>
                  </a:lnTo>
                  <a:lnTo>
                    <a:pt x="42" y="53"/>
                  </a:lnTo>
                  <a:lnTo>
                    <a:pt x="43" y="45"/>
                  </a:lnTo>
                  <a:lnTo>
                    <a:pt x="43" y="45"/>
                  </a:lnTo>
                  <a:lnTo>
                    <a:pt x="42" y="35"/>
                  </a:lnTo>
                  <a:lnTo>
                    <a:pt x="40" y="27"/>
                  </a:lnTo>
                  <a:lnTo>
                    <a:pt x="36" y="20"/>
                  </a:lnTo>
                  <a:lnTo>
                    <a:pt x="31" y="14"/>
                  </a:lnTo>
                  <a:lnTo>
                    <a:pt x="25" y="8"/>
                  </a:lnTo>
                  <a:lnTo>
                    <a:pt x="17" y="4"/>
                  </a:lnTo>
                  <a:lnTo>
                    <a:pt x="9" y="1"/>
                  </a:lnTo>
                  <a:lnTo>
                    <a:pt x="0" y="0"/>
                  </a:lnTo>
                  <a:lnTo>
                    <a:pt x="0" y="0"/>
                  </a:lnTo>
                  <a:close/>
                </a:path>
              </a:pathLst>
            </a:custGeom>
            <a:solidFill>
              <a:srgbClr val="1037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44" name="Freeform 125">
              <a:extLst>
                <a:ext uri="{FF2B5EF4-FFF2-40B4-BE49-F238E27FC236}">
                  <a16:creationId xmlns:a16="http://schemas.microsoft.com/office/drawing/2014/main" id="{7A2F9129-5167-4170-06F7-161579A6D212}"/>
                </a:ext>
              </a:extLst>
            </p:cNvPr>
            <p:cNvSpPr>
              <a:spLocks/>
            </p:cNvSpPr>
            <p:nvPr/>
          </p:nvSpPr>
          <p:spPr bwMode="auto">
            <a:xfrm>
              <a:off x="3679825" y="1858963"/>
              <a:ext cx="47625" cy="95250"/>
            </a:xfrm>
            <a:custGeom>
              <a:avLst/>
              <a:gdLst>
                <a:gd name="T0" fmla="*/ 30 w 30"/>
                <a:gd name="T1" fmla="*/ 31 h 60"/>
                <a:gd name="T2" fmla="*/ 30 w 30"/>
                <a:gd name="T3" fmla="*/ 31 h 60"/>
                <a:gd name="T4" fmla="*/ 30 w 30"/>
                <a:gd name="T5" fmla="*/ 24 h 60"/>
                <a:gd name="T6" fmla="*/ 28 w 30"/>
                <a:gd name="T7" fmla="*/ 18 h 60"/>
                <a:gd name="T8" fmla="*/ 25 w 30"/>
                <a:gd name="T9" fmla="*/ 13 h 60"/>
                <a:gd name="T10" fmla="*/ 21 w 30"/>
                <a:gd name="T11" fmla="*/ 8 h 60"/>
                <a:gd name="T12" fmla="*/ 17 w 30"/>
                <a:gd name="T13" fmla="*/ 5 h 60"/>
                <a:gd name="T14" fmla="*/ 11 w 30"/>
                <a:gd name="T15" fmla="*/ 2 h 60"/>
                <a:gd name="T16" fmla="*/ 6 w 30"/>
                <a:gd name="T17" fmla="*/ 1 h 60"/>
                <a:gd name="T18" fmla="*/ 0 w 30"/>
                <a:gd name="T19" fmla="*/ 0 h 60"/>
                <a:gd name="T20" fmla="*/ 0 w 30"/>
                <a:gd name="T21" fmla="*/ 0 h 60"/>
                <a:gd name="T22" fmla="*/ 0 w 30"/>
                <a:gd name="T23" fmla="*/ 0 h 60"/>
                <a:gd name="T24" fmla="*/ 0 w 30"/>
                <a:gd name="T25" fmla="*/ 60 h 60"/>
                <a:gd name="T26" fmla="*/ 0 w 30"/>
                <a:gd name="T27" fmla="*/ 60 h 60"/>
                <a:gd name="T28" fmla="*/ 0 w 30"/>
                <a:gd name="T29" fmla="*/ 60 h 60"/>
                <a:gd name="T30" fmla="*/ 0 w 30"/>
                <a:gd name="T31" fmla="*/ 60 h 60"/>
                <a:gd name="T32" fmla="*/ 6 w 30"/>
                <a:gd name="T33" fmla="*/ 60 h 60"/>
                <a:gd name="T34" fmla="*/ 11 w 30"/>
                <a:gd name="T35" fmla="*/ 58 h 60"/>
                <a:gd name="T36" fmla="*/ 17 w 30"/>
                <a:gd name="T37" fmla="*/ 55 h 60"/>
                <a:gd name="T38" fmla="*/ 21 w 30"/>
                <a:gd name="T39" fmla="*/ 51 h 60"/>
                <a:gd name="T40" fmla="*/ 25 w 30"/>
                <a:gd name="T41" fmla="*/ 47 h 60"/>
                <a:gd name="T42" fmla="*/ 28 w 30"/>
                <a:gd name="T43" fmla="*/ 42 h 60"/>
                <a:gd name="T44" fmla="*/ 30 w 30"/>
                <a:gd name="T45" fmla="*/ 37 h 60"/>
                <a:gd name="T46" fmla="*/ 30 w 30"/>
                <a:gd name="T47" fmla="*/ 31 h 60"/>
                <a:gd name="T48" fmla="*/ 30 w 30"/>
                <a:gd name="T49" fmla="*/ 31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0" h="60">
                  <a:moveTo>
                    <a:pt x="30" y="31"/>
                  </a:moveTo>
                  <a:lnTo>
                    <a:pt x="30" y="31"/>
                  </a:lnTo>
                  <a:lnTo>
                    <a:pt x="30" y="24"/>
                  </a:lnTo>
                  <a:lnTo>
                    <a:pt x="28" y="18"/>
                  </a:lnTo>
                  <a:lnTo>
                    <a:pt x="25" y="13"/>
                  </a:lnTo>
                  <a:lnTo>
                    <a:pt x="21" y="8"/>
                  </a:lnTo>
                  <a:lnTo>
                    <a:pt x="17" y="5"/>
                  </a:lnTo>
                  <a:lnTo>
                    <a:pt x="11" y="2"/>
                  </a:lnTo>
                  <a:lnTo>
                    <a:pt x="6" y="1"/>
                  </a:lnTo>
                  <a:lnTo>
                    <a:pt x="0" y="0"/>
                  </a:lnTo>
                  <a:lnTo>
                    <a:pt x="0" y="0"/>
                  </a:lnTo>
                  <a:lnTo>
                    <a:pt x="0" y="0"/>
                  </a:lnTo>
                  <a:lnTo>
                    <a:pt x="0" y="60"/>
                  </a:lnTo>
                  <a:lnTo>
                    <a:pt x="0" y="60"/>
                  </a:lnTo>
                  <a:lnTo>
                    <a:pt x="0" y="60"/>
                  </a:lnTo>
                  <a:lnTo>
                    <a:pt x="0" y="60"/>
                  </a:lnTo>
                  <a:lnTo>
                    <a:pt x="6" y="60"/>
                  </a:lnTo>
                  <a:lnTo>
                    <a:pt x="11" y="58"/>
                  </a:lnTo>
                  <a:lnTo>
                    <a:pt x="17" y="55"/>
                  </a:lnTo>
                  <a:lnTo>
                    <a:pt x="21" y="51"/>
                  </a:lnTo>
                  <a:lnTo>
                    <a:pt x="25" y="47"/>
                  </a:lnTo>
                  <a:lnTo>
                    <a:pt x="28" y="42"/>
                  </a:lnTo>
                  <a:lnTo>
                    <a:pt x="30" y="37"/>
                  </a:lnTo>
                  <a:lnTo>
                    <a:pt x="30" y="31"/>
                  </a:lnTo>
                  <a:lnTo>
                    <a:pt x="30" y="31"/>
                  </a:lnTo>
                  <a:close/>
                </a:path>
              </a:pathLst>
            </a:custGeom>
            <a:solidFill>
              <a:srgbClr val="D1E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gr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a:xfrm>
            <a:off x="8767096" y="6245225"/>
            <a:ext cx="2844800" cy="476250"/>
          </a:xfrm>
        </p:spPr>
        <p:txBody>
          <a:bodyPr/>
          <a:lstStyle/>
          <a:p>
            <a:fld id="{C199B626-B856-464E-A5E3-487988D7D9F4}" type="slidenum">
              <a:rPr lang="fr-BE" noProof="0" smtClean="0"/>
              <a:pPr/>
              <a:t>10</a:t>
            </a:fld>
            <a:endParaRPr lang="fr-BE" noProof="0"/>
          </a:p>
        </p:txBody>
      </p:sp>
    </p:spTree>
    <p:extLst>
      <p:ext uri="{BB962C8B-B14F-4D97-AF65-F5344CB8AC3E}">
        <p14:creationId xmlns:p14="http://schemas.microsoft.com/office/powerpoint/2010/main" val="2864139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Nouveau système de financement</a:t>
            </a: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5010993" y="2284095"/>
            <a:ext cx="6649987" cy="3968750"/>
          </a:xfrm>
        </p:spPr>
        <p:txBody>
          <a:bodyPr/>
          <a:lstStyle/>
          <a:p>
            <a:pPr marL="0" indent="0">
              <a:spcBef>
                <a:spcPts val="0"/>
              </a:spcBef>
              <a:spcAft>
                <a:spcPts val="600"/>
              </a:spcAft>
              <a:buNone/>
            </a:pPr>
            <a:r>
              <a:rPr lang="fr-BE" sz="1200" noProof="0">
                <a:latin typeface="+mj-lt"/>
              </a:rPr>
              <a:t>La nouvelle méthode de travail est possible grâce à un système de financement réformé, qui comprend deux composantes principales: </a:t>
            </a:r>
          </a:p>
          <a:p>
            <a:pPr marL="400050">
              <a:spcBef>
                <a:spcPts val="0"/>
              </a:spcBef>
              <a:buFont typeface="+mj-lt"/>
              <a:buAutoNum type="arabicPeriod"/>
            </a:pPr>
            <a:r>
              <a:rPr lang="fr-BE" sz="1200" b="1" noProof="0">
                <a:latin typeface="+mj-lt"/>
              </a:rPr>
              <a:t>Financement d'activités</a:t>
            </a:r>
          </a:p>
          <a:p>
            <a:pPr marL="514350" lvl="1" indent="0">
              <a:spcBef>
                <a:spcPts val="0"/>
              </a:spcBef>
              <a:spcAft>
                <a:spcPts val="200"/>
              </a:spcAft>
              <a:buNone/>
            </a:pPr>
            <a:r>
              <a:rPr lang="fr-BE" sz="1200" noProof="0">
                <a:latin typeface="+mj-lt"/>
              </a:rPr>
              <a:t>La compensation basé sur une prestation réalisée (facturation d'un code de nomenclature exécuté) est remplacé par une compensation basé sur le temps passé avec un patient. Cela se traduit par un tarif horaire. La compensation rurale sera maintenu et une compensation de permanence pour des patients palliatifs sera prévue.</a:t>
            </a:r>
            <a:endParaRPr lang="fr-BE" sz="1200" noProof="0">
              <a:latin typeface="+mj-lt"/>
              <a:ea typeface="Verdana"/>
            </a:endParaRPr>
          </a:p>
          <a:p>
            <a:pPr marL="400050">
              <a:spcBef>
                <a:spcPts val="0"/>
              </a:spcBef>
              <a:buFont typeface="+mj-lt"/>
              <a:buAutoNum type="arabicPeriod"/>
            </a:pPr>
            <a:r>
              <a:rPr lang="fr-BE" sz="1200" b="1" noProof="0">
                <a:latin typeface="+mj-lt"/>
              </a:rPr>
              <a:t>Financement de la pratique</a:t>
            </a:r>
          </a:p>
          <a:p>
            <a:pPr marL="514350" lvl="1" indent="0">
              <a:spcBef>
                <a:spcPts val="0"/>
              </a:spcBef>
              <a:spcAft>
                <a:spcPts val="1000"/>
              </a:spcAft>
              <a:buNone/>
            </a:pPr>
            <a:r>
              <a:rPr lang="fr-BE" sz="1200" noProof="0">
                <a:latin typeface="+mj-lt"/>
              </a:rPr>
              <a:t>Les primes actuelles seront maintenues. De plus, il y a un financement incitatif de la pratique, ce qui stimule et valorise la qualité de la pratique. </a:t>
            </a:r>
            <a:endParaRPr lang="fr-BE" sz="1200" noProof="0">
              <a:latin typeface="+mj-lt"/>
              <a:ea typeface="Verdana"/>
            </a:endParaRPr>
          </a:p>
          <a:p>
            <a:pPr marL="0" indent="0">
              <a:spcBef>
                <a:spcPts val="0"/>
              </a:spcBef>
              <a:spcAft>
                <a:spcPts val="600"/>
              </a:spcAft>
              <a:buNone/>
            </a:pPr>
            <a:r>
              <a:rPr lang="fr-BE" sz="1200" b="1" noProof="0">
                <a:latin typeface="+mj-lt"/>
              </a:rPr>
              <a:t>Rémunérations supplémentaires</a:t>
            </a:r>
          </a:p>
          <a:p>
            <a:pPr marL="285750" indent="-228600">
              <a:spcBef>
                <a:spcPts val="0"/>
              </a:spcBef>
              <a:spcAft>
                <a:spcPts val="200"/>
              </a:spcAft>
              <a:buFont typeface="+mj-lt"/>
              <a:buAutoNum type="arabicPeriod"/>
            </a:pPr>
            <a:r>
              <a:rPr lang="fr-BE" sz="1200" noProof="0">
                <a:latin typeface="+mj-lt"/>
              </a:rPr>
              <a:t>Pour compenser les travaux préparatoires pendant la phase de démarrage (voir diapositives 20-22), la pratique pilote reçoit une indemnité de démarrage.</a:t>
            </a:r>
          </a:p>
          <a:p>
            <a:pPr marL="285750" indent="-228600">
              <a:spcBef>
                <a:spcPts val="0"/>
              </a:spcBef>
              <a:spcAft>
                <a:spcPts val="600"/>
              </a:spcAft>
              <a:buFont typeface="+mj-lt"/>
              <a:buAutoNum type="arabicPeriod"/>
            </a:pPr>
            <a:r>
              <a:rPr lang="fr-BE" sz="1200" noProof="0">
                <a:latin typeface="+mj-lt"/>
              </a:rPr>
              <a:t>Pour compenser leur participation à l'évaluation scientifique, les pratiques pilotes et les pratiques de contrôle reçoivent une compensation via le KCE (voir diapositive 30).</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11</a:t>
            </a:fld>
            <a:endParaRPr lang="fr-BE" noProof="0"/>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p:txBody>
          <a:bodyPr/>
          <a:lstStyle/>
          <a:p>
            <a:r>
              <a:rPr lang="fr-BE" noProof="0"/>
              <a:t>Aperçu</a:t>
            </a:r>
          </a:p>
        </p:txBody>
      </p:sp>
      <p:sp>
        <p:nvSpPr>
          <p:cNvPr id="14" name="Rectangle 13">
            <a:extLst>
              <a:ext uri="{FF2B5EF4-FFF2-40B4-BE49-F238E27FC236}">
                <a16:creationId xmlns:a16="http://schemas.microsoft.com/office/drawing/2014/main" id="{251B87DD-3CB8-DF72-71B8-908019AEEE4E}"/>
              </a:ext>
            </a:extLst>
          </p:cNvPr>
          <p:cNvSpPr/>
          <p:nvPr/>
        </p:nvSpPr>
        <p:spPr>
          <a:xfrm>
            <a:off x="612167" y="2265131"/>
            <a:ext cx="4721833" cy="332213"/>
          </a:xfrm>
          <a:prstGeom prst="rect">
            <a:avLst/>
          </a:prstGeom>
          <a:noFill/>
          <a:ln w="9525">
            <a:noFill/>
          </a:ln>
        </p:spPr>
        <p:style>
          <a:lnRef idx="2">
            <a:schemeClr val="accent1">
              <a:shade val="15000"/>
            </a:schemeClr>
          </a:lnRef>
          <a:fillRef idx="1">
            <a:schemeClr val="accent1"/>
          </a:fillRef>
          <a:effectRef idx="0">
            <a:schemeClr val="accent1"/>
          </a:effectRef>
          <a:fontRef idx="minor">
            <a:schemeClr val="lt1"/>
          </a:fontRef>
        </p:style>
        <p:txBody>
          <a:bodyPr tIns="108000" rtlCol="0" anchor="t"/>
          <a:lstStyle/>
          <a:p>
            <a:r>
              <a:rPr lang="fr-BE" sz="1100" b="1" noProof="0">
                <a:solidFill>
                  <a:srgbClr val="007C92"/>
                </a:solidFill>
                <a:latin typeface="+mj-lt"/>
              </a:rPr>
              <a:t>Système de financement</a:t>
            </a:r>
          </a:p>
        </p:txBody>
      </p:sp>
      <p:sp>
        <p:nvSpPr>
          <p:cNvPr id="13" name="Rectangle 12">
            <a:extLst>
              <a:ext uri="{FF2B5EF4-FFF2-40B4-BE49-F238E27FC236}">
                <a16:creationId xmlns:a16="http://schemas.microsoft.com/office/drawing/2014/main" id="{C04DE4B4-915B-FF3E-9FEC-B6018AD3ACE8}"/>
              </a:ext>
            </a:extLst>
          </p:cNvPr>
          <p:cNvSpPr/>
          <p:nvPr/>
        </p:nvSpPr>
        <p:spPr>
          <a:xfrm>
            <a:off x="723754" y="3566124"/>
            <a:ext cx="1882285" cy="735758"/>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Ins="216000" rtlCol="0" anchor="ctr"/>
          <a:lstStyle/>
          <a:p>
            <a:pPr algn="r"/>
            <a:r>
              <a:rPr lang="fr-BE" sz="1100" noProof="0">
                <a:solidFill>
                  <a:srgbClr val="007C92"/>
                </a:solidFill>
                <a:latin typeface="+mj-lt"/>
              </a:rPr>
              <a:t>Financement </a:t>
            </a:r>
            <a:br>
              <a:rPr lang="fr-BE" sz="1100" noProof="0">
                <a:solidFill>
                  <a:srgbClr val="007C92"/>
                </a:solidFill>
                <a:latin typeface="+mj-lt"/>
              </a:rPr>
            </a:br>
            <a:r>
              <a:rPr lang="fr-BE" sz="1100" noProof="0">
                <a:solidFill>
                  <a:srgbClr val="007C92"/>
                </a:solidFill>
                <a:latin typeface="+mj-lt"/>
              </a:rPr>
              <a:t>de la pratique</a:t>
            </a:r>
          </a:p>
        </p:txBody>
      </p:sp>
      <p:sp>
        <p:nvSpPr>
          <p:cNvPr id="54" name="Rectangle 53">
            <a:extLst>
              <a:ext uri="{FF2B5EF4-FFF2-40B4-BE49-F238E27FC236}">
                <a16:creationId xmlns:a16="http://schemas.microsoft.com/office/drawing/2014/main" id="{919D6196-FE9F-5156-2435-6127CAB0E101}"/>
              </a:ext>
            </a:extLst>
          </p:cNvPr>
          <p:cNvSpPr/>
          <p:nvPr/>
        </p:nvSpPr>
        <p:spPr>
          <a:xfrm>
            <a:off x="2667047" y="3566865"/>
            <a:ext cx="1801013" cy="332213"/>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BE" sz="1000" noProof="0">
                <a:solidFill>
                  <a:srgbClr val="007C92"/>
                </a:solidFill>
                <a:latin typeface="+mj-lt"/>
              </a:rPr>
              <a:t>La poursuite des primes actuelles</a:t>
            </a:r>
          </a:p>
        </p:txBody>
      </p:sp>
      <p:sp>
        <p:nvSpPr>
          <p:cNvPr id="55" name="Rectangle 54">
            <a:extLst>
              <a:ext uri="{FF2B5EF4-FFF2-40B4-BE49-F238E27FC236}">
                <a16:creationId xmlns:a16="http://schemas.microsoft.com/office/drawing/2014/main" id="{8DA4671C-B37C-3FE8-81EC-FEB2074EB63C}"/>
              </a:ext>
            </a:extLst>
          </p:cNvPr>
          <p:cNvSpPr/>
          <p:nvPr/>
        </p:nvSpPr>
        <p:spPr>
          <a:xfrm>
            <a:off x="2667047" y="3944314"/>
            <a:ext cx="1801013" cy="356443"/>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BE" sz="1000" noProof="0">
                <a:solidFill>
                  <a:srgbClr val="007C92"/>
                </a:solidFill>
                <a:latin typeface="+mj-lt"/>
              </a:rPr>
              <a:t>Nouveau: financement incitatif de la pratique</a:t>
            </a:r>
          </a:p>
        </p:txBody>
      </p:sp>
      <p:sp>
        <p:nvSpPr>
          <p:cNvPr id="57" name="Oval 56">
            <a:extLst>
              <a:ext uri="{FF2B5EF4-FFF2-40B4-BE49-F238E27FC236}">
                <a16:creationId xmlns:a16="http://schemas.microsoft.com/office/drawing/2014/main" id="{DFD323EB-FB31-6D2B-2577-EA6FE2630139}"/>
              </a:ext>
            </a:extLst>
          </p:cNvPr>
          <p:cNvSpPr/>
          <p:nvPr/>
        </p:nvSpPr>
        <p:spPr>
          <a:xfrm>
            <a:off x="531020" y="3727581"/>
            <a:ext cx="421455" cy="433464"/>
          </a:xfrm>
          <a:prstGeom prst="ellipse">
            <a:avLst/>
          </a:prstGeom>
          <a:solidFill>
            <a:schemeClr val="bg1"/>
          </a:solidFill>
          <a:ln>
            <a:solidFill>
              <a:srgbClr val="DAEDE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b="1" noProof="0">
                <a:solidFill>
                  <a:schemeClr val="accent5">
                    <a:lumMod val="75000"/>
                  </a:schemeClr>
                </a:solidFill>
                <a:latin typeface="+mj-lt"/>
              </a:rPr>
              <a:t>2</a:t>
            </a:r>
          </a:p>
        </p:txBody>
      </p:sp>
      <p:sp>
        <p:nvSpPr>
          <p:cNvPr id="11" name="Rectangle 10">
            <a:extLst>
              <a:ext uri="{FF2B5EF4-FFF2-40B4-BE49-F238E27FC236}">
                <a16:creationId xmlns:a16="http://schemas.microsoft.com/office/drawing/2014/main" id="{96236DC0-21C6-BBCF-913F-2CC0948AE2AA}"/>
              </a:ext>
            </a:extLst>
          </p:cNvPr>
          <p:cNvSpPr/>
          <p:nvPr/>
        </p:nvSpPr>
        <p:spPr>
          <a:xfrm>
            <a:off x="723758" y="2566828"/>
            <a:ext cx="1882285" cy="894240"/>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Ins="216000" rtlCol="0" anchor="ctr"/>
          <a:lstStyle/>
          <a:p>
            <a:pPr algn="r"/>
            <a:r>
              <a:rPr lang="fr-BE" sz="1100" noProof="0">
                <a:solidFill>
                  <a:srgbClr val="007C92"/>
                </a:solidFill>
                <a:latin typeface="+mj-lt"/>
              </a:rPr>
              <a:t>Financement</a:t>
            </a:r>
          </a:p>
          <a:p>
            <a:pPr algn="r"/>
            <a:r>
              <a:rPr lang="fr-BE" sz="1100" noProof="0">
                <a:solidFill>
                  <a:srgbClr val="007C92"/>
                </a:solidFill>
                <a:latin typeface="+mj-lt"/>
              </a:rPr>
              <a:t>des activités</a:t>
            </a:r>
          </a:p>
        </p:txBody>
      </p:sp>
      <p:sp>
        <p:nvSpPr>
          <p:cNvPr id="51" name="Rectangle 50">
            <a:extLst>
              <a:ext uri="{FF2B5EF4-FFF2-40B4-BE49-F238E27FC236}">
                <a16:creationId xmlns:a16="http://schemas.microsoft.com/office/drawing/2014/main" id="{D79BA0F7-1BC9-96DD-892E-D21363357ABA}"/>
              </a:ext>
            </a:extLst>
          </p:cNvPr>
          <p:cNvSpPr/>
          <p:nvPr/>
        </p:nvSpPr>
        <p:spPr>
          <a:xfrm>
            <a:off x="2667050" y="2567828"/>
            <a:ext cx="1801012" cy="238169"/>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BE" sz="1000" noProof="0">
                <a:solidFill>
                  <a:srgbClr val="007C92"/>
                </a:solidFill>
                <a:latin typeface="+mj-lt"/>
              </a:rPr>
              <a:t>Tarif horaire</a:t>
            </a:r>
          </a:p>
        </p:txBody>
      </p:sp>
      <p:sp>
        <p:nvSpPr>
          <p:cNvPr id="52" name="Rectangle 51">
            <a:extLst>
              <a:ext uri="{FF2B5EF4-FFF2-40B4-BE49-F238E27FC236}">
                <a16:creationId xmlns:a16="http://schemas.microsoft.com/office/drawing/2014/main" id="{ABD5716B-3404-4336-3C00-0CA8E78681C4}"/>
              </a:ext>
            </a:extLst>
          </p:cNvPr>
          <p:cNvSpPr/>
          <p:nvPr/>
        </p:nvSpPr>
        <p:spPr>
          <a:xfrm>
            <a:off x="2661426" y="2842185"/>
            <a:ext cx="1801012" cy="335478"/>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BE" sz="1000" noProof="0">
                <a:solidFill>
                  <a:srgbClr val="007C92"/>
                </a:solidFill>
                <a:latin typeface="+mj-lt"/>
              </a:rPr>
              <a:t>Compensation de permanence</a:t>
            </a:r>
          </a:p>
        </p:txBody>
      </p:sp>
      <p:sp>
        <p:nvSpPr>
          <p:cNvPr id="53" name="Rectangle 52">
            <a:extLst>
              <a:ext uri="{FF2B5EF4-FFF2-40B4-BE49-F238E27FC236}">
                <a16:creationId xmlns:a16="http://schemas.microsoft.com/office/drawing/2014/main" id="{875ECD77-F5C8-FF05-0669-E3FD82457CE5}"/>
              </a:ext>
            </a:extLst>
          </p:cNvPr>
          <p:cNvSpPr/>
          <p:nvPr/>
        </p:nvSpPr>
        <p:spPr>
          <a:xfrm>
            <a:off x="2667050" y="3222899"/>
            <a:ext cx="1801012" cy="238169"/>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BE" sz="1000" noProof="0">
                <a:solidFill>
                  <a:srgbClr val="007C92"/>
                </a:solidFill>
                <a:latin typeface="+mj-lt"/>
              </a:rPr>
              <a:t>Compensation rurale</a:t>
            </a:r>
          </a:p>
        </p:txBody>
      </p:sp>
      <p:sp>
        <p:nvSpPr>
          <p:cNvPr id="56" name="Oval 55">
            <a:extLst>
              <a:ext uri="{FF2B5EF4-FFF2-40B4-BE49-F238E27FC236}">
                <a16:creationId xmlns:a16="http://schemas.microsoft.com/office/drawing/2014/main" id="{E5909CE3-B03E-1965-7CFE-C716FA48FF87}"/>
              </a:ext>
            </a:extLst>
          </p:cNvPr>
          <p:cNvSpPr/>
          <p:nvPr/>
        </p:nvSpPr>
        <p:spPr>
          <a:xfrm>
            <a:off x="528567" y="2798377"/>
            <a:ext cx="421455" cy="433464"/>
          </a:xfrm>
          <a:prstGeom prst="ellipse">
            <a:avLst/>
          </a:prstGeom>
          <a:solidFill>
            <a:schemeClr val="bg1"/>
          </a:solidFill>
          <a:ln>
            <a:solidFill>
              <a:srgbClr val="DAEDE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b="1" noProof="0">
                <a:solidFill>
                  <a:schemeClr val="accent5">
                    <a:lumMod val="75000"/>
                  </a:schemeClr>
                </a:solidFill>
                <a:latin typeface="+mj-lt"/>
              </a:rPr>
              <a:t>1</a:t>
            </a:r>
          </a:p>
        </p:txBody>
      </p:sp>
      <p:grpSp>
        <p:nvGrpSpPr>
          <p:cNvPr id="17" name="Group 16">
            <a:extLst>
              <a:ext uri="{FF2B5EF4-FFF2-40B4-BE49-F238E27FC236}">
                <a16:creationId xmlns:a16="http://schemas.microsoft.com/office/drawing/2014/main" id="{DFD99838-9618-70FE-FDEA-B8413DBE6CFD}"/>
              </a:ext>
            </a:extLst>
          </p:cNvPr>
          <p:cNvGrpSpPr/>
          <p:nvPr/>
        </p:nvGrpSpPr>
        <p:grpSpPr>
          <a:xfrm>
            <a:off x="994646" y="2797326"/>
            <a:ext cx="369870" cy="1306770"/>
            <a:chOff x="985243" y="2764476"/>
            <a:chExt cx="388768" cy="1373536"/>
          </a:xfrm>
        </p:grpSpPr>
        <p:sp>
          <p:nvSpPr>
            <p:cNvPr id="29" name="Freeform 16">
              <a:extLst>
                <a:ext uri="{FF2B5EF4-FFF2-40B4-BE49-F238E27FC236}">
                  <a16:creationId xmlns:a16="http://schemas.microsoft.com/office/drawing/2014/main" id="{EA09402E-0251-E971-EB37-CA65F2838CB9}"/>
                </a:ext>
              </a:extLst>
            </p:cNvPr>
            <p:cNvSpPr>
              <a:spLocks noEditPoints="1"/>
            </p:cNvSpPr>
            <p:nvPr/>
          </p:nvSpPr>
          <p:spPr bwMode="auto">
            <a:xfrm>
              <a:off x="985243" y="3779242"/>
              <a:ext cx="388768" cy="358770"/>
            </a:xfrm>
            <a:custGeom>
              <a:avLst/>
              <a:gdLst>
                <a:gd name="T0" fmla="*/ 158 w 201"/>
                <a:gd name="T1" fmla="*/ 155 h 180"/>
                <a:gd name="T2" fmla="*/ 122 w 201"/>
                <a:gd name="T3" fmla="*/ 155 h 180"/>
                <a:gd name="T4" fmla="*/ 122 w 201"/>
                <a:gd name="T5" fmla="*/ 108 h 180"/>
                <a:gd name="T6" fmla="*/ 79 w 201"/>
                <a:gd name="T7" fmla="*/ 108 h 180"/>
                <a:gd name="T8" fmla="*/ 79 w 201"/>
                <a:gd name="T9" fmla="*/ 155 h 180"/>
                <a:gd name="T10" fmla="*/ 43 w 201"/>
                <a:gd name="T11" fmla="*/ 155 h 180"/>
                <a:gd name="T12" fmla="*/ 43 w 201"/>
                <a:gd name="T13" fmla="*/ 26 h 180"/>
                <a:gd name="T14" fmla="*/ 79 w 201"/>
                <a:gd name="T15" fmla="*/ 26 h 180"/>
                <a:gd name="T16" fmla="*/ 79 w 201"/>
                <a:gd name="T17" fmla="*/ 72 h 180"/>
                <a:gd name="T18" fmla="*/ 122 w 201"/>
                <a:gd name="T19" fmla="*/ 72 h 180"/>
                <a:gd name="T20" fmla="*/ 122 w 201"/>
                <a:gd name="T21" fmla="*/ 26 h 180"/>
                <a:gd name="T22" fmla="*/ 158 w 201"/>
                <a:gd name="T23" fmla="*/ 26 h 180"/>
                <a:gd name="T24" fmla="*/ 158 w 201"/>
                <a:gd name="T25" fmla="*/ 155 h 180"/>
                <a:gd name="T26" fmla="*/ 176 w 201"/>
                <a:gd name="T27" fmla="*/ 0 h 180"/>
                <a:gd name="T28" fmla="*/ 25 w 201"/>
                <a:gd name="T29" fmla="*/ 0 h 180"/>
                <a:gd name="T30" fmla="*/ 0 w 201"/>
                <a:gd name="T31" fmla="*/ 26 h 180"/>
                <a:gd name="T32" fmla="*/ 0 w 201"/>
                <a:gd name="T33" fmla="*/ 155 h 180"/>
                <a:gd name="T34" fmla="*/ 25 w 201"/>
                <a:gd name="T35" fmla="*/ 180 h 180"/>
                <a:gd name="T36" fmla="*/ 176 w 201"/>
                <a:gd name="T37" fmla="*/ 180 h 180"/>
                <a:gd name="T38" fmla="*/ 201 w 201"/>
                <a:gd name="T39" fmla="*/ 155 h 180"/>
                <a:gd name="T40" fmla="*/ 201 w 201"/>
                <a:gd name="T41" fmla="*/ 26 h 180"/>
                <a:gd name="T42" fmla="*/ 176 w 201"/>
                <a:gd name="T43" fmla="*/ 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1" h="180">
                  <a:moveTo>
                    <a:pt x="158" y="155"/>
                  </a:moveTo>
                  <a:cubicBezTo>
                    <a:pt x="122" y="155"/>
                    <a:pt x="122" y="155"/>
                    <a:pt x="122" y="155"/>
                  </a:cubicBezTo>
                  <a:cubicBezTo>
                    <a:pt x="122" y="108"/>
                    <a:pt x="122" y="108"/>
                    <a:pt x="122" y="108"/>
                  </a:cubicBezTo>
                  <a:cubicBezTo>
                    <a:pt x="79" y="108"/>
                    <a:pt x="79" y="108"/>
                    <a:pt x="79" y="108"/>
                  </a:cubicBezTo>
                  <a:cubicBezTo>
                    <a:pt x="79" y="155"/>
                    <a:pt x="79" y="155"/>
                    <a:pt x="79" y="155"/>
                  </a:cubicBezTo>
                  <a:cubicBezTo>
                    <a:pt x="43" y="155"/>
                    <a:pt x="43" y="155"/>
                    <a:pt x="43" y="155"/>
                  </a:cubicBezTo>
                  <a:cubicBezTo>
                    <a:pt x="43" y="26"/>
                    <a:pt x="43" y="26"/>
                    <a:pt x="43" y="26"/>
                  </a:cubicBezTo>
                  <a:cubicBezTo>
                    <a:pt x="79" y="26"/>
                    <a:pt x="79" y="26"/>
                    <a:pt x="79" y="26"/>
                  </a:cubicBezTo>
                  <a:cubicBezTo>
                    <a:pt x="79" y="72"/>
                    <a:pt x="79" y="72"/>
                    <a:pt x="79" y="72"/>
                  </a:cubicBezTo>
                  <a:cubicBezTo>
                    <a:pt x="122" y="72"/>
                    <a:pt x="122" y="72"/>
                    <a:pt x="122" y="72"/>
                  </a:cubicBezTo>
                  <a:cubicBezTo>
                    <a:pt x="122" y="26"/>
                    <a:pt x="122" y="26"/>
                    <a:pt x="122" y="26"/>
                  </a:cubicBezTo>
                  <a:cubicBezTo>
                    <a:pt x="158" y="26"/>
                    <a:pt x="158" y="26"/>
                    <a:pt x="158" y="26"/>
                  </a:cubicBezTo>
                  <a:lnTo>
                    <a:pt x="158" y="155"/>
                  </a:lnTo>
                  <a:close/>
                  <a:moveTo>
                    <a:pt x="176" y="0"/>
                  </a:moveTo>
                  <a:cubicBezTo>
                    <a:pt x="25" y="0"/>
                    <a:pt x="25" y="0"/>
                    <a:pt x="25" y="0"/>
                  </a:cubicBezTo>
                  <a:cubicBezTo>
                    <a:pt x="12" y="0"/>
                    <a:pt x="0" y="12"/>
                    <a:pt x="0" y="26"/>
                  </a:cubicBezTo>
                  <a:cubicBezTo>
                    <a:pt x="0" y="155"/>
                    <a:pt x="0" y="155"/>
                    <a:pt x="0" y="155"/>
                  </a:cubicBezTo>
                  <a:cubicBezTo>
                    <a:pt x="0" y="169"/>
                    <a:pt x="12" y="180"/>
                    <a:pt x="25" y="180"/>
                  </a:cubicBezTo>
                  <a:cubicBezTo>
                    <a:pt x="176" y="180"/>
                    <a:pt x="176" y="180"/>
                    <a:pt x="176" y="180"/>
                  </a:cubicBezTo>
                  <a:cubicBezTo>
                    <a:pt x="190" y="180"/>
                    <a:pt x="201" y="169"/>
                    <a:pt x="201" y="155"/>
                  </a:cubicBezTo>
                  <a:cubicBezTo>
                    <a:pt x="201" y="26"/>
                    <a:pt x="201" y="26"/>
                    <a:pt x="201" y="26"/>
                  </a:cubicBezTo>
                  <a:cubicBezTo>
                    <a:pt x="201" y="12"/>
                    <a:pt x="190" y="0"/>
                    <a:pt x="176" y="0"/>
                  </a:cubicBezTo>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r-BE" sz="1200" noProof="0"/>
            </a:p>
          </p:txBody>
        </p:sp>
        <p:grpSp>
          <p:nvGrpSpPr>
            <p:cNvPr id="66" name="Group 65">
              <a:extLst>
                <a:ext uri="{FF2B5EF4-FFF2-40B4-BE49-F238E27FC236}">
                  <a16:creationId xmlns:a16="http://schemas.microsoft.com/office/drawing/2014/main" id="{67A15F9C-086D-3D41-E094-817248E19A54}"/>
                </a:ext>
              </a:extLst>
            </p:cNvPr>
            <p:cNvGrpSpPr/>
            <p:nvPr/>
          </p:nvGrpSpPr>
          <p:grpSpPr>
            <a:xfrm>
              <a:off x="1047110" y="2764476"/>
              <a:ext cx="266515" cy="476122"/>
              <a:chOff x="7091912" y="2972255"/>
              <a:chExt cx="305522" cy="530692"/>
            </a:xfrm>
          </p:grpSpPr>
          <p:sp>
            <p:nvSpPr>
              <p:cNvPr id="23" name="Freeform 98">
                <a:extLst>
                  <a:ext uri="{FF2B5EF4-FFF2-40B4-BE49-F238E27FC236}">
                    <a16:creationId xmlns:a16="http://schemas.microsoft.com/office/drawing/2014/main" id="{6C05E3BA-6313-4FCD-C2BC-EE44FA3E868C}"/>
                  </a:ext>
                </a:extLst>
              </p:cNvPr>
              <p:cNvSpPr>
                <a:spLocks/>
              </p:cNvSpPr>
              <p:nvPr/>
            </p:nvSpPr>
            <p:spPr bwMode="auto">
              <a:xfrm>
                <a:off x="7122744" y="3449691"/>
                <a:ext cx="245726" cy="53256"/>
              </a:xfrm>
              <a:custGeom>
                <a:avLst/>
                <a:gdLst>
                  <a:gd name="T0" fmla="*/ 99 w 111"/>
                  <a:gd name="T1" fmla="*/ 24 h 24"/>
                  <a:gd name="T2" fmla="*/ 12 w 111"/>
                  <a:gd name="T3" fmla="*/ 24 h 24"/>
                  <a:gd name="T4" fmla="*/ 0 w 111"/>
                  <a:gd name="T5" fmla="*/ 12 h 24"/>
                  <a:gd name="T6" fmla="*/ 0 w 111"/>
                  <a:gd name="T7" fmla="*/ 12 h 24"/>
                  <a:gd name="T8" fmla="*/ 12 w 111"/>
                  <a:gd name="T9" fmla="*/ 0 h 24"/>
                  <a:gd name="T10" fmla="*/ 99 w 111"/>
                  <a:gd name="T11" fmla="*/ 0 h 24"/>
                  <a:gd name="T12" fmla="*/ 111 w 111"/>
                  <a:gd name="T13" fmla="*/ 12 h 24"/>
                  <a:gd name="T14" fmla="*/ 111 w 111"/>
                  <a:gd name="T15" fmla="*/ 12 h 24"/>
                  <a:gd name="T16" fmla="*/ 99 w 111"/>
                  <a:gd name="T17"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 h="24">
                    <a:moveTo>
                      <a:pt x="99" y="24"/>
                    </a:moveTo>
                    <a:cubicBezTo>
                      <a:pt x="12" y="24"/>
                      <a:pt x="12" y="24"/>
                      <a:pt x="12" y="24"/>
                    </a:cubicBezTo>
                    <a:cubicBezTo>
                      <a:pt x="5" y="24"/>
                      <a:pt x="0" y="18"/>
                      <a:pt x="0" y="12"/>
                    </a:cubicBezTo>
                    <a:cubicBezTo>
                      <a:pt x="0" y="12"/>
                      <a:pt x="0" y="12"/>
                      <a:pt x="0" y="12"/>
                    </a:cubicBezTo>
                    <a:cubicBezTo>
                      <a:pt x="0" y="5"/>
                      <a:pt x="5" y="0"/>
                      <a:pt x="12" y="0"/>
                    </a:cubicBezTo>
                    <a:cubicBezTo>
                      <a:pt x="99" y="0"/>
                      <a:pt x="99" y="0"/>
                      <a:pt x="99" y="0"/>
                    </a:cubicBezTo>
                    <a:cubicBezTo>
                      <a:pt x="105" y="0"/>
                      <a:pt x="111" y="5"/>
                      <a:pt x="111" y="12"/>
                    </a:cubicBezTo>
                    <a:cubicBezTo>
                      <a:pt x="111" y="12"/>
                      <a:pt x="111" y="12"/>
                      <a:pt x="111" y="12"/>
                    </a:cubicBezTo>
                    <a:cubicBezTo>
                      <a:pt x="111" y="18"/>
                      <a:pt x="105" y="24"/>
                      <a:pt x="99" y="24"/>
                    </a:cubicBezTo>
                    <a:close/>
                  </a:path>
                </a:pathLst>
              </a:custGeom>
              <a:solidFill>
                <a:schemeClr val="accent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fr-BE" sz="1200" noProof="0"/>
              </a:p>
            </p:txBody>
          </p:sp>
          <p:sp>
            <p:nvSpPr>
              <p:cNvPr id="24" name="Rectangle 99">
                <a:extLst>
                  <a:ext uri="{FF2B5EF4-FFF2-40B4-BE49-F238E27FC236}">
                    <a16:creationId xmlns:a16="http://schemas.microsoft.com/office/drawing/2014/main" id="{AC7A393D-7972-208E-9C18-6029A8BAF195}"/>
                  </a:ext>
                </a:extLst>
              </p:cNvPr>
              <p:cNvSpPr>
                <a:spLocks noChangeArrowheads="1"/>
              </p:cNvSpPr>
              <p:nvPr/>
            </p:nvSpPr>
            <p:spPr bwMode="auto">
              <a:xfrm>
                <a:off x="7184409" y="3402975"/>
                <a:ext cx="122396" cy="46716"/>
              </a:xfrm>
              <a:prstGeom prst="rect">
                <a:avLst/>
              </a:prstGeom>
              <a:solidFill>
                <a:schemeClr val="accent1">
                  <a:lumMod val="75000"/>
                </a:schemeClr>
              </a:solidFill>
              <a:ln w="9525">
                <a:noFill/>
                <a:miter lim="800000"/>
                <a:headEnd/>
                <a:tailEnd/>
              </a:ln>
            </p:spPr>
            <p:txBody>
              <a:bodyPr vert="horz" wrap="square" lIns="91440" tIns="45720" rIns="91440" bIns="45720" numCol="1" anchor="t" anchorCtr="0" compatLnSpc="1">
                <a:prstTxWarp prst="textNoShape">
                  <a:avLst/>
                </a:prstTxWarp>
              </a:bodyPr>
              <a:lstStyle/>
              <a:p>
                <a:endParaRPr lang="fr-BE" sz="1200" noProof="0"/>
              </a:p>
            </p:txBody>
          </p:sp>
          <p:sp>
            <p:nvSpPr>
              <p:cNvPr id="25" name="Freeform 100">
                <a:extLst>
                  <a:ext uri="{FF2B5EF4-FFF2-40B4-BE49-F238E27FC236}">
                    <a16:creationId xmlns:a16="http://schemas.microsoft.com/office/drawing/2014/main" id="{3AF5DE99-25CD-C807-5B41-7742336AD37A}"/>
                  </a:ext>
                </a:extLst>
              </p:cNvPr>
              <p:cNvSpPr>
                <a:spLocks noEditPoints="1"/>
              </p:cNvSpPr>
              <p:nvPr/>
            </p:nvSpPr>
            <p:spPr bwMode="auto">
              <a:xfrm>
                <a:off x="7091912" y="2972255"/>
                <a:ext cx="305522" cy="414837"/>
              </a:xfrm>
              <a:custGeom>
                <a:avLst/>
                <a:gdLst>
                  <a:gd name="T0" fmla="*/ 126 w 138"/>
                  <a:gd name="T1" fmla="*/ 163 h 187"/>
                  <a:gd name="T2" fmla="*/ 122 w 138"/>
                  <a:gd name="T3" fmla="*/ 163 h 187"/>
                  <a:gd name="T4" fmla="*/ 122 w 138"/>
                  <a:gd name="T5" fmla="*/ 81 h 187"/>
                  <a:gd name="T6" fmla="*/ 119 w 138"/>
                  <a:gd name="T7" fmla="*/ 74 h 187"/>
                  <a:gd name="T8" fmla="*/ 78 w 138"/>
                  <a:gd name="T9" fmla="*/ 49 h 187"/>
                  <a:gd name="T10" fmla="*/ 78 w 138"/>
                  <a:gd name="T11" fmla="*/ 8 h 187"/>
                  <a:gd name="T12" fmla="*/ 70 w 138"/>
                  <a:gd name="T13" fmla="*/ 0 h 187"/>
                  <a:gd name="T14" fmla="*/ 62 w 138"/>
                  <a:gd name="T15" fmla="*/ 8 h 187"/>
                  <a:gd name="T16" fmla="*/ 62 w 138"/>
                  <a:gd name="T17" fmla="*/ 49 h 187"/>
                  <a:gd name="T18" fmla="*/ 20 w 138"/>
                  <a:gd name="T19" fmla="*/ 74 h 187"/>
                  <a:gd name="T20" fmla="*/ 16 w 138"/>
                  <a:gd name="T21" fmla="*/ 81 h 187"/>
                  <a:gd name="T22" fmla="*/ 16 w 138"/>
                  <a:gd name="T23" fmla="*/ 163 h 187"/>
                  <a:gd name="T24" fmla="*/ 12 w 138"/>
                  <a:gd name="T25" fmla="*/ 163 h 187"/>
                  <a:gd name="T26" fmla="*/ 0 w 138"/>
                  <a:gd name="T27" fmla="*/ 175 h 187"/>
                  <a:gd name="T28" fmla="*/ 12 w 138"/>
                  <a:gd name="T29" fmla="*/ 187 h 187"/>
                  <a:gd name="T30" fmla="*/ 126 w 138"/>
                  <a:gd name="T31" fmla="*/ 187 h 187"/>
                  <a:gd name="T32" fmla="*/ 138 w 138"/>
                  <a:gd name="T33" fmla="*/ 175 h 187"/>
                  <a:gd name="T34" fmla="*/ 126 w 138"/>
                  <a:gd name="T35" fmla="*/ 163 h 187"/>
                  <a:gd name="T36" fmla="*/ 33 w 138"/>
                  <a:gd name="T37" fmla="*/ 86 h 187"/>
                  <a:gd name="T38" fmla="*/ 70 w 138"/>
                  <a:gd name="T39" fmla="*/ 63 h 187"/>
                  <a:gd name="T40" fmla="*/ 106 w 138"/>
                  <a:gd name="T41" fmla="*/ 85 h 187"/>
                  <a:gd name="T42" fmla="*/ 106 w 138"/>
                  <a:gd name="T43" fmla="*/ 163 h 187"/>
                  <a:gd name="T44" fmla="*/ 33 w 138"/>
                  <a:gd name="T45" fmla="*/ 163 h 187"/>
                  <a:gd name="T46" fmla="*/ 33 w 138"/>
                  <a:gd name="T47" fmla="*/ 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38" h="187">
                    <a:moveTo>
                      <a:pt x="126" y="163"/>
                    </a:moveTo>
                    <a:cubicBezTo>
                      <a:pt x="122" y="163"/>
                      <a:pt x="122" y="163"/>
                      <a:pt x="122" y="163"/>
                    </a:cubicBezTo>
                    <a:cubicBezTo>
                      <a:pt x="122" y="81"/>
                      <a:pt x="122" y="81"/>
                      <a:pt x="122" y="81"/>
                    </a:cubicBezTo>
                    <a:cubicBezTo>
                      <a:pt x="122" y="78"/>
                      <a:pt x="121" y="75"/>
                      <a:pt x="119" y="74"/>
                    </a:cubicBezTo>
                    <a:cubicBezTo>
                      <a:pt x="78" y="49"/>
                      <a:pt x="78" y="49"/>
                      <a:pt x="78" y="49"/>
                    </a:cubicBezTo>
                    <a:cubicBezTo>
                      <a:pt x="78" y="8"/>
                      <a:pt x="78" y="8"/>
                      <a:pt x="78" y="8"/>
                    </a:cubicBezTo>
                    <a:cubicBezTo>
                      <a:pt x="78" y="4"/>
                      <a:pt x="75" y="0"/>
                      <a:pt x="70" y="0"/>
                    </a:cubicBezTo>
                    <a:cubicBezTo>
                      <a:pt x="66" y="0"/>
                      <a:pt x="62" y="4"/>
                      <a:pt x="62" y="8"/>
                    </a:cubicBezTo>
                    <a:cubicBezTo>
                      <a:pt x="62" y="49"/>
                      <a:pt x="62" y="49"/>
                      <a:pt x="62" y="49"/>
                    </a:cubicBezTo>
                    <a:cubicBezTo>
                      <a:pt x="20" y="74"/>
                      <a:pt x="20" y="74"/>
                      <a:pt x="20" y="74"/>
                    </a:cubicBezTo>
                    <a:cubicBezTo>
                      <a:pt x="18" y="75"/>
                      <a:pt x="16" y="78"/>
                      <a:pt x="16" y="81"/>
                    </a:cubicBezTo>
                    <a:cubicBezTo>
                      <a:pt x="16" y="163"/>
                      <a:pt x="16" y="163"/>
                      <a:pt x="16" y="163"/>
                    </a:cubicBezTo>
                    <a:cubicBezTo>
                      <a:pt x="12" y="163"/>
                      <a:pt x="12" y="163"/>
                      <a:pt x="12" y="163"/>
                    </a:cubicBezTo>
                    <a:cubicBezTo>
                      <a:pt x="6" y="163"/>
                      <a:pt x="0" y="168"/>
                      <a:pt x="0" y="175"/>
                    </a:cubicBezTo>
                    <a:cubicBezTo>
                      <a:pt x="0" y="181"/>
                      <a:pt x="6" y="187"/>
                      <a:pt x="12" y="187"/>
                    </a:cubicBezTo>
                    <a:cubicBezTo>
                      <a:pt x="126" y="187"/>
                      <a:pt x="126" y="187"/>
                      <a:pt x="126" y="187"/>
                    </a:cubicBezTo>
                    <a:cubicBezTo>
                      <a:pt x="133" y="187"/>
                      <a:pt x="138" y="181"/>
                      <a:pt x="138" y="175"/>
                    </a:cubicBezTo>
                    <a:cubicBezTo>
                      <a:pt x="138" y="168"/>
                      <a:pt x="133" y="163"/>
                      <a:pt x="126" y="163"/>
                    </a:cubicBezTo>
                    <a:close/>
                    <a:moveTo>
                      <a:pt x="33" y="86"/>
                    </a:moveTo>
                    <a:cubicBezTo>
                      <a:pt x="70" y="63"/>
                      <a:pt x="70" y="63"/>
                      <a:pt x="70" y="63"/>
                    </a:cubicBezTo>
                    <a:cubicBezTo>
                      <a:pt x="106" y="85"/>
                      <a:pt x="106" y="85"/>
                      <a:pt x="106" y="85"/>
                    </a:cubicBezTo>
                    <a:cubicBezTo>
                      <a:pt x="106" y="163"/>
                      <a:pt x="106" y="163"/>
                      <a:pt x="106" y="163"/>
                    </a:cubicBezTo>
                    <a:cubicBezTo>
                      <a:pt x="33" y="163"/>
                      <a:pt x="33" y="163"/>
                      <a:pt x="33" y="163"/>
                    </a:cubicBezTo>
                    <a:lnTo>
                      <a:pt x="33" y="86"/>
                    </a:lnTo>
                    <a:close/>
                  </a:path>
                </a:pathLst>
              </a:custGeom>
              <a:solidFill>
                <a:schemeClr val="accent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fr-BE" sz="1200" noProof="0"/>
              </a:p>
            </p:txBody>
          </p:sp>
          <p:sp>
            <p:nvSpPr>
              <p:cNvPr id="26" name="Freeform 101">
                <a:extLst>
                  <a:ext uri="{FF2B5EF4-FFF2-40B4-BE49-F238E27FC236}">
                    <a16:creationId xmlns:a16="http://schemas.microsoft.com/office/drawing/2014/main" id="{24D6C884-6748-9F18-AFB6-A971C26DA356}"/>
                  </a:ext>
                </a:extLst>
              </p:cNvPr>
              <p:cNvSpPr>
                <a:spLocks/>
              </p:cNvSpPr>
              <p:nvPr/>
            </p:nvSpPr>
            <p:spPr bwMode="auto">
              <a:xfrm>
                <a:off x="7177869" y="3187148"/>
                <a:ext cx="56059" cy="22423"/>
              </a:xfrm>
              <a:custGeom>
                <a:avLst/>
                <a:gdLst>
                  <a:gd name="T0" fmla="*/ 20 w 25"/>
                  <a:gd name="T1" fmla="*/ 10 h 10"/>
                  <a:gd name="T2" fmla="*/ 0 w 25"/>
                  <a:gd name="T3" fmla="*/ 10 h 10"/>
                  <a:gd name="T4" fmla="*/ 0 w 25"/>
                  <a:gd name="T5" fmla="*/ 0 h 10"/>
                  <a:gd name="T6" fmla="*/ 20 w 25"/>
                  <a:gd name="T7" fmla="*/ 0 h 10"/>
                  <a:gd name="T8" fmla="*/ 25 w 25"/>
                  <a:gd name="T9" fmla="*/ 5 h 10"/>
                  <a:gd name="T10" fmla="*/ 25 w 25"/>
                  <a:gd name="T11" fmla="*/ 5 h 10"/>
                  <a:gd name="T12" fmla="*/ 20 w 2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5" h="10">
                    <a:moveTo>
                      <a:pt x="20" y="10"/>
                    </a:moveTo>
                    <a:cubicBezTo>
                      <a:pt x="0" y="10"/>
                      <a:pt x="0" y="10"/>
                      <a:pt x="0" y="10"/>
                    </a:cubicBezTo>
                    <a:cubicBezTo>
                      <a:pt x="0" y="0"/>
                      <a:pt x="0" y="0"/>
                      <a:pt x="0" y="0"/>
                    </a:cubicBezTo>
                    <a:cubicBezTo>
                      <a:pt x="20" y="0"/>
                      <a:pt x="20" y="0"/>
                      <a:pt x="20" y="0"/>
                    </a:cubicBezTo>
                    <a:cubicBezTo>
                      <a:pt x="23" y="0"/>
                      <a:pt x="25" y="2"/>
                      <a:pt x="25" y="5"/>
                    </a:cubicBezTo>
                    <a:cubicBezTo>
                      <a:pt x="25" y="5"/>
                      <a:pt x="25" y="5"/>
                      <a:pt x="25" y="5"/>
                    </a:cubicBezTo>
                    <a:cubicBezTo>
                      <a:pt x="25" y="8"/>
                      <a:pt x="23" y="10"/>
                      <a:pt x="20" y="10"/>
                    </a:cubicBezTo>
                    <a:close/>
                  </a:path>
                </a:pathLst>
              </a:custGeom>
              <a:solidFill>
                <a:schemeClr val="accent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fr-BE" sz="1200" noProof="0"/>
              </a:p>
            </p:txBody>
          </p:sp>
          <p:sp>
            <p:nvSpPr>
              <p:cNvPr id="27" name="Freeform 102">
                <a:extLst>
                  <a:ext uri="{FF2B5EF4-FFF2-40B4-BE49-F238E27FC236}">
                    <a16:creationId xmlns:a16="http://schemas.microsoft.com/office/drawing/2014/main" id="{2289C537-1A30-5CD6-0643-2050D317E025}"/>
                  </a:ext>
                </a:extLst>
              </p:cNvPr>
              <p:cNvSpPr>
                <a:spLocks/>
              </p:cNvSpPr>
              <p:nvPr/>
            </p:nvSpPr>
            <p:spPr bwMode="auto">
              <a:xfrm>
                <a:off x="7177869" y="3231995"/>
                <a:ext cx="56059" cy="22423"/>
              </a:xfrm>
              <a:custGeom>
                <a:avLst/>
                <a:gdLst>
                  <a:gd name="T0" fmla="*/ 20 w 25"/>
                  <a:gd name="T1" fmla="*/ 10 h 10"/>
                  <a:gd name="T2" fmla="*/ 0 w 25"/>
                  <a:gd name="T3" fmla="*/ 10 h 10"/>
                  <a:gd name="T4" fmla="*/ 0 w 25"/>
                  <a:gd name="T5" fmla="*/ 0 h 10"/>
                  <a:gd name="T6" fmla="*/ 20 w 25"/>
                  <a:gd name="T7" fmla="*/ 0 h 10"/>
                  <a:gd name="T8" fmla="*/ 25 w 25"/>
                  <a:gd name="T9" fmla="*/ 5 h 10"/>
                  <a:gd name="T10" fmla="*/ 25 w 25"/>
                  <a:gd name="T11" fmla="*/ 5 h 10"/>
                  <a:gd name="T12" fmla="*/ 20 w 2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5" h="10">
                    <a:moveTo>
                      <a:pt x="20" y="10"/>
                    </a:moveTo>
                    <a:cubicBezTo>
                      <a:pt x="0" y="10"/>
                      <a:pt x="0" y="10"/>
                      <a:pt x="0" y="10"/>
                    </a:cubicBezTo>
                    <a:cubicBezTo>
                      <a:pt x="0" y="0"/>
                      <a:pt x="0" y="0"/>
                      <a:pt x="0" y="0"/>
                    </a:cubicBezTo>
                    <a:cubicBezTo>
                      <a:pt x="20" y="0"/>
                      <a:pt x="20" y="0"/>
                      <a:pt x="20" y="0"/>
                    </a:cubicBezTo>
                    <a:cubicBezTo>
                      <a:pt x="23" y="0"/>
                      <a:pt x="25" y="2"/>
                      <a:pt x="25" y="5"/>
                    </a:cubicBezTo>
                    <a:cubicBezTo>
                      <a:pt x="25" y="5"/>
                      <a:pt x="25" y="5"/>
                      <a:pt x="25" y="5"/>
                    </a:cubicBezTo>
                    <a:cubicBezTo>
                      <a:pt x="25" y="8"/>
                      <a:pt x="23" y="10"/>
                      <a:pt x="20" y="10"/>
                    </a:cubicBezTo>
                    <a:close/>
                  </a:path>
                </a:pathLst>
              </a:custGeom>
              <a:solidFill>
                <a:schemeClr val="accent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fr-BE" sz="1200" noProof="0"/>
              </a:p>
            </p:txBody>
          </p:sp>
          <p:sp>
            <p:nvSpPr>
              <p:cNvPr id="28" name="Freeform 103">
                <a:extLst>
                  <a:ext uri="{FF2B5EF4-FFF2-40B4-BE49-F238E27FC236}">
                    <a16:creationId xmlns:a16="http://schemas.microsoft.com/office/drawing/2014/main" id="{34BE400E-AA86-CEDE-043A-59845C403105}"/>
                  </a:ext>
                </a:extLst>
              </p:cNvPr>
              <p:cNvSpPr>
                <a:spLocks/>
              </p:cNvSpPr>
              <p:nvPr/>
            </p:nvSpPr>
            <p:spPr bwMode="auto">
              <a:xfrm>
                <a:off x="7177869" y="3275908"/>
                <a:ext cx="56059" cy="24293"/>
              </a:xfrm>
              <a:custGeom>
                <a:avLst/>
                <a:gdLst>
                  <a:gd name="T0" fmla="*/ 20 w 25"/>
                  <a:gd name="T1" fmla="*/ 11 h 11"/>
                  <a:gd name="T2" fmla="*/ 0 w 25"/>
                  <a:gd name="T3" fmla="*/ 11 h 11"/>
                  <a:gd name="T4" fmla="*/ 0 w 25"/>
                  <a:gd name="T5" fmla="*/ 0 h 11"/>
                  <a:gd name="T6" fmla="*/ 20 w 25"/>
                  <a:gd name="T7" fmla="*/ 0 h 11"/>
                  <a:gd name="T8" fmla="*/ 25 w 25"/>
                  <a:gd name="T9" fmla="*/ 6 h 11"/>
                  <a:gd name="T10" fmla="*/ 25 w 25"/>
                  <a:gd name="T11" fmla="*/ 6 h 11"/>
                  <a:gd name="T12" fmla="*/ 20 w 25"/>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25" h="11">
                    <a:moveTo>
                      <a:pt x="20" y="11"/>
                    </a:moveTo>
                    <a:cubicBezTo>
                      <a:pt x="0" y="11"/>
                      <a:pt x="0" y="11"/>
                      <a:pt x="0" y="11"/>
                    </a:cubicBezTo>
                    <a:cubicBezTo>
                      <a:pt x="0" y="0"/>
                      <a:pt x="0" y="0"/>
                      <a:pt x="0" y="0"/>
                    </a:cubicBezTo>
                    <a:cubicBezTo>
                      <a:pt x="20" y="0"/>
                      <a:pt x="20" y="0"/>
                      <a:pt x="20" y="0"/>
                    </a:cubicBezTo>
                    <a:cubicBezTo>
                      <a:pt x="23" y="0"/>
                      <a:pt x="25" y="3"/>
                      <a:pt x="25" y="6"/>
                    </a:cubicBezTo>
                    <a:cubicBezTo>
                      <a:pt x="25" y="6"/>
                      <a:pt x="25" y="6"/>
                      <a:pt x="25" y="6"/>
                    </a:cubicBezTo>
                    <a:cubicBezTo>
                      <a:pt x="25" y="8"/>
                      <a:pt x="23" y="11"/>
                      <a:pt x="20" y="11"/>
                    </a:cubicBezTo>
                    <a:close/>
                  </a:path>
                </a:pathLst>
              </a:custGeom>
              <a:solidFill>
                <a:schemeClr val="accent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fr-BE" sz="1200" noProof="0"/>
              </a:p>
            </p:txBody>
          </p:sp>
        </p:grpSp>
      </p:grpSp>
      <p:grpSp>
        <p:nvGrpSpPr>
          <p:cNvPr id="71" name="Group 70">
            <a:extLst>
              <a:ext uri="{FF2B5EF4-FFF2-40B4-BE49-F238E27FC236}">
                <a16:creationId xmlns:a16="http://schemas.microsoft.com/office/drawing/2014/main" id="{6729C133-5D59-3A73-EC7C-DA4A1CFA0895}"/>
              </a:ext>
            </a:extLst>
          </p:cNvPr>
          <p:cNvGrpSpPr/>
          <p:nvPr/>
        </p:nvGrpSpPr>
        <p:grpSpPr>
          <a:xfrm>
            <a:off x="4517821" y="2566828"/>
            <a:ext cx="363362" cy="1733928"/>
            <a:chOff x="4883829" y="2566828"/>
            <a:chExt cx="363362" cy="1733928"/>
          </a:xfrm>
        </p:grpSpPr>
        <p:sp>
          <p:nvSpPr>
            <p:cNvPr id="49" name="Rectangle 48">
              <a:extLst>
                <a:ext uri="{FF2B5EF4-FFF2-40B4-BE49-F238E27FC236}">
                  <a16:creationId xmlns:a16="http://schemas.microsoft.com/office/drawing/2014/main" id="{6A21A436-85C7-F262-F062-A6A4272019E5}"/>
                </a:ext>
              </a:extLst>
            </p:cNvPr>
            <p:cNvSpPr/>
            <p:nvPr/>
          </p:nvSpPr>
          <p:spPr>
            <a:xfrm>
              <a:off x="4883829" y="2566828"/>
              <a:ext cx="363362" cy="1733928"/>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Ins="216000" rtlCol="0" anchor="ctr"/>
            <a:lstStyle/>
            <a:p>
              <a:pPr algn="r"/>
              <a:endParaRPr lang="fr-BE" sz="1100" noProof="0">
                <a:solidFill>
                  <a:srgbClr val="007C92"/>
                </a:solidFill>
                <a:latin typeface="+mj-lt"/>
              </a:endParaRPr>
            </a:p>
          </p:txBody>
        </p:sp>
        <p:sp>
          <p:nvSpPr>
            <p:cNvPr id="33" name="Freeform 86">
              <a:extLst>
                <a:ext uri="{FF2B5EF4-FFF2-40B4-BE49-F238E27FC236}">
                  <a16:creationId xmlns:a16="http://schemas.microsoft.com/office/drawing/2014/main" id="{81D4C954-F7B9-7CA3-B3F0-A007E49C0358}"/>
                </a:ext>
              </a:extLst>
            </p:cNvPr>
            <p:cNvSpPr>
              <a:spLocks/>
            </p:cNvSpPr>
            <p:nvPr/>
          </p:nvSpPr>
          <p:spPr bwMode="auto">
            <a:xfrm>
              <a:off x="4966575" y="3321667"/>
              <a:ext cx="199068" cy="224250"/>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chemeClr val="accent5">
                <a:lumMod val="50000"/>
              </a:schemeClr>
            </a:solidFill>
            <a:ln>
              <a:noFill/>
            </a:ln>
          </p:spPr>
          <p:txBody>
            <a:bodyPr vert="horz" wrap="square" lIns="91440" tIns="45720" rIns="91440" bIns="45720" numCol="1" anchor="t" anchorCtr="0" compatLnSpc="1">
              <a:prstTxWarp prst="textNoShape">
                <a:avLst/>
              </a:prstTxWarp>
            </a:bodyPr>
            <a:lstStyle/>
            <a:p>
              <a:endParaRPr lang="fr-BE" noProof="0"/>
            </a:p>
          </p:txBody>
        </p:sp>
      </p:grpSp>
      <p:sp>
        <p:nvSpPr>
          <p:cNvPr id="41" name="Rectangle 40">
            <a:extLst>
              <a:ext uri="{FF2B5EF4-FFF2-40B4-BE49-F238E27FC236}">
                <a16:creationId xmlns:a16="http://schemas.microsoft.com/office/drawing/2014/main" id="{D9AC1E0D-6AB7-434A-F25F-5DC8D0F2DC2E}"/>
              </a:ext>
            </a:extLst>
          </p:cNvPr>
          <p:cNvSpPr/>
          <p:nvPr/>
        </p:nvSpPr>
        <p:spPr>
          <a:xfrm>
            <a:off x="623888" y="4307269"/>
            <a:ext cx="4721833" cy="323074"/>
          </a:xfrm>
          <a:prstGeom prst="rect">
            <a:avLst/>
          </a:prstGeom>
          <a:noFill/>
          <a:ln w="9525">
            <a:noFill/>
          </a:ln>
        </p:spPr>
        <p:style>
          <a:lnRef idx="2">
            <a:schemeClr val="accent1">
              <a:shade val="15000"/>
            </a:schemeClr>
          </a:lnRef>
          <a:fillRef idx="1">
            <a:schemeClr val="accent1"/>
          </a:fillRef>
          <a:effectRef idx="0">
            <a:schemeClr val="accent1"/>
          </a:effectRef>
          <a:fontRef idx="minor">
            <a:schemeClr val="lt1"/>
          </a:fontRef>
        </p:style>
        <p:txBody>
          <a:bodyPr tIns="108000" rtlCol="0" anchor="t"/>
          <a:lstStyle/>
          <a:p>
            <a:r>
              <a:rPr lang="fr-BE" sz="1100" b="1" noProof="0">
                <a:solidFill>
                  <a:srgbClr val="868D27"/>
                </a:solidFill>
                <a:latin typeface="+mj-lt"/>
              </a:rPr>
              <a:t>Rémunérations supplémentaires</a:t>
            </a:r>
          </a:p>
        </p:txBody>
      </p:sp>
      <p:grpSp>
        <p:nvGrpSpPr>
          <p:cNvPr id="18" name="Group 17">
            <a:extLst>
              <a:ext uri="{FF2B5EF4-FFF2-40B4-BE49-F238E27FC236}">
                <a16:creationId xmlns:a16="http://schemas.microsoft.com/office/drawing/2014/main" id="{48EE75CE-9157-C8CD-A3BE-15262C0E654F}"/>
              </a:ext>
            </a:extLst>
          </p:cNvPr>
          <p:cNvGrpSpPr/>
          <p:nvPr/>
        </p:nvGrpSpPr>
        <p:grpSpPr>
          <a:xfrm>
            <a:off x="723758" y="4630021"/>
            <a:ext cx="4155542" cy="479755"/>
            <a:chOff x="723758" y="4630021"/>
            <a:chExt cx="4155542" cy="479755"/>
          </a:xfrm>
        </p:grpSpPr>
        <p:sp>
          <p:nvSpPr>
            <p:cNvPr id="39" name="Rectangle 38">
              <a:extLst>
                <a:ext uri="{FF2B5EF4-FFF2-40B4-BE49-F238E27FC236}">
                  <a16:creationId xmlns:a16="http://schemas.microsoft.com/office/drawing/2014/main" id="{7B520183-BA89-8440-F2A8-5F24557E603E}"/>
                </a:ext>
              </a:extLst>
            </p:cNvPr>
            <p:cNvSpPr/>
            <p:nvPr/>
          </p:nvSpPr>
          <p:spPr>
            <a:xfrm>
              <a:off x="723758" y="4630021"/>
              <a:ext cx="4155542" cy="479755"/>
            </a:xfrm>
            <a:prstGeom prst="rect">
              <a:avLst/>
            </a:prstGeom>
            <a:solidFill>
              <a:srgbClr val="B5BF35">
                <a:alpha val="40000"/>
              </a:srgbClr>
            </a:solidFill>
            <a:ln w="12700">
              <a:noFill/>
            </a:ln>
          </p:spPr>
          <p:style>
            <a:lnRef idx="2">
              <a:schemeClr val="accent1">
                <a:shade val="15000"/>
              </a:schemeClr>
            </a:lnRef>
            <a:fillRef idx="1">
              <a:schemeClr val="accent1"/>
            </a:fillRef>
            <a:effectRef idx="0">
              <a:schemeClr val="accent1"/>
            </a:effectRef>
            <a:fontRef idx="minor">
              <a:schemeClr val="lt1"/>
            </a:fontRef>
          </p:style>
          <p:txBody>
            <a:bodyPr rIns="576000" rtlCol="0" anchor="ctr"/>
            <a:lstStyle/>
            <a:p>
              <a:pPr algn="r"/>
              <a:r>
                <a:rPr lang="fr-BE" sz="1100" noProof="0">
                  <a:solidFill>
                    <a:srgbClr val="868D27"/>
                  </a:solidFill>
                  <a:latin typeface="+mj-lt"/>
                </a:rPr>
                <a:t>Indemnité de démarrage</a:t>
              </a:r>
            </a:p>
          </p:txBody>
        </p:sp>
        <p:grpSp>
          <p:nvGrpSpPr>
            <p:cNvPr id="42" name="Grupo 683">
              <a:extLst>
                <a:ext uri="{FF2B5EF4-FFF2-40B4-BE49-F238E27FC236}">
                  <a16:creationId xmlns:a16="http://schemas.microsoft.com/office/drawing/2014/main" id="{37A07FBF-3D80-F5EE-5B2D-C1AAA2334A28}"/>
                </a:ext>
              </a:extLst>
            </p:cNvPr>
            <p:cNvGrpSpPr/>
            <p:nvPr/>
          </p:nvGrpSpPr>
          <p:grpSpPr>
            <a:xfrm>
              <a:off x="1052996" y="4717356"/>
              <a:ext cx="368553" cy="323075"/>
              <a:chOff x="8258176" y="5403850"/>
              <a:chExt cx="709613" cy="628651"/>
            </a:xfrm>
            <a:solidFill>
              <a:srgbClr val="B1BB2B"/>
            </a:solidFill>
          </p:grpSpPr>
          <p:sp>
            <p:nvSpPr>
              <p:cNvPr id="43" name="Freeform 163">
                <a:extLst>
                  <a:ext uri="{FF2B5EF4-FFF2-40B4-BE49-F238E27FC236}">
                    <a16:creationId xmlns:a16="http://schemas.microsoft.com/office/drawing/2014/main" id="{A9D46A05-32CD-CD86-8140-873F0D9E9EB1}"/>
                  </a:ext>
                </a:extLst>
              </p:cNvPr>
              <p:cNvSpPr>
                <a:spLocks noEditPoints="1"/>
              </p:cNvSpPr>
              <p:nvPr/>
            </p:nvSpPr>
            <p:spPr bwMode="auto">
              <a:xfrm>
                <a:off x="8545513" y="5489575"/>
                <a:ext cx="134938" cy="246063"/>
              </a:xfrm>
              <a:custGeom>
                <a:avLst/>
                <a:gdLst>
                  <a:gd name="T0" fmla="*/ 21 w 36"/>
                  <a:gd name="T1" fmla="*/ 65 h 65"/>
                  <a:gd name="T2" fmla="*/ 21 w 36"/>
                  <a:gd name="T3" fmla="*/ 58 h 65"/>
                  <a:gd name="T4" fmla="*/ 32 w 36"/>
                  <a:gd name="T5" fmla="*/ 53 h 65"/>
                  <a:gd name="T6" fmla="*/ 36 w 36"/>
                  <a:gd name="T7" fmla="*/ 42 h 65"/>
                  <a:gd name="T8" fmla="*/ 33 w 36"/>
                  <a:gd name="T9" fmla="*/ 32 h 65"/>
                  <a:gd name="T10" fmla="*/ 21 w 36"/>
                  <a:gd name="T11" fmla="*/ 26 h 65"/>
                  <a:gd name="T12" fmla="*/ 21 w 36"/>
                  <a:gd name="T13" fmla="*/ 12 h 65"/>
                  <a:gd name="T14" fmla="*/ 25 w 36"/>
                  <a:gd name="T15" fmla="*/ 18 h 65"/>
                  <a:gd name="T16" fmla="*/ 34 w 36"/>
                  <a:gd name="T17" fmla="*/ 16 h 65"/>
                  <a:gd name="T18" fmla="*/ 30 w 36"/>
                  <a:gd name="T19" fmla="*/ 8 h 65"/>
                  <a:gd name="T20" fmla="*/ 21 w 36"/>
                  <a:gd name="T21" fmla="*/ 4 h 65"/>
                  <a:gd name="T22" fmla="*/ 21 w 36"/>
                  <a:gd name="T23" fmla="*/ 0 h 65"/>
                  <a:gd name="T24" fmla="*/ 15 w 36"/>
                  <a:gd name="T25" fmla="*/ 0 h 65"/>
                  <a:gd name="T26" fmla="*/ 15 w 36"/>
                  <a:gd name="T27" fmla="*/ 4 h 65"/>
                  <a:gd name="T28" fmla="*/ 5 w 36"/>
                  <a:gd name="T29" fmla="*/ 8 h 65"/>
                  <a:gd name="T30" fmla="*/ 2 w 36"/>
                  <a:gd name="T31" fmla="*/ 18 h 65"/>
                  <a:gd name="T32" fmla="*/ 5 w 36"/>
                  <a:gd name="T33" fmla="*/ 28 h 65"/>
                  <a:gd name="T34" fmla="*/ 15 w 36"/>
                  <a:gd name="T35" fmla="*/ 35 h 65"/>
                  <a:gd name="T36" fmla="*/ 15 w 36"/>
                  <a:gd name="T37" fmla="*/ 50 h 65"/>
                  <a:gd name="T38" fmla="*/ 12 w 36"/>
                  <a:gd name="T39" fmla="*/ 47 h 65"/>
                  <a:gd name="T40" fmla="*/ 10 w 36"/>
                  <a:gd name="T41" fmla="*/ 42 h 65"/>
                  <a:gd name="T42" fmla="*/ 0 w 36"/>
                  <a:gd name="T43" fmla="*/ 43 h 65"/>
                  <a:gd name="T44" fmla="*/ 5 w 36"/>
                  <a:gd name="T45" fmla="*/ 54 h 65"/>
                  <a:gd name="T46" fmla="*/ 15 w 36"/>
                  <a:gd name="T47" fmla="*/ 58 h 65"/>
                  <a:gd name="T48" fmla="*/ 15 w 36"/>
                  <a:gd name="T49" fmla="*/ 65 h 65"/>
                  <a:gd name="T50" fmla="*/ 21 w 36"/>
                  <a:gd name="T51" fmla="*/ 65 h 65"/>
                  <a:gd name="T52" fmla="*/ 21 w 36"/>
                  <a:gd name="T53" fmla="*/ 36 h 65"/>
                  <a:gd name="T54" fmla="*/ 25 w 36"/>
                  <a:gd name="T55" fmla="*/ 39 h 65"/>
                  <a:gd name="T56" fmla="*/ 27 w 36"/>
                  <a:gd name="T57" fmla="*/ 43 h 65"/>
                  <a:gd name="T58" fmla="*/ 25 w 36"/>
                  <a:gd name="T59" fmla="*/ 48 h 65"/>
                  <a:gd name="T60" fmla="*/ 21 w 36"/>
                  <a:gd name="T61" fmla="*/ 50 h 65"/>
                  <a:gd name="T62" fmla="*/ 21 w 36"/>
                  <a:gd name="T63" fmla="*/ 36 h 65"/>
                  <a:gd name="T64" fmla="*/ 12 w 36"/>
                  <a:gd name="T65" fmla="*/ 22 h 65"/>
                  <a:gd name="T66" fmla="*/ 11 w 36"/>
                  <a:gd name="T67" fmla="*/ 18 h 65"/>
                  <a:gd name="T68" fmla="*/ 12 w 36"/>
                  <a:gd name="T69" fmla="*/ 14 h 65"/>
                  <a:gd name="T70" fmla="*/ 15 w 36"/>
                  <a:gd name="T71" fmla="*/ 12 h 65"/>
                  <a:gd name="T72" fmla="*/ 15 w 36"/>
                  <a:gd name="T73" fmla="*/ 24 h 65"/>
                  <a:gd name="T74" fmla="*/ 12 w 36"/>
                  <a:gd name="T75" fmla="*/ 22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6" h="65">
                    <a:moveTo>
                      <a:pt x="21" y="65"/>
                    </a:moveTo>
                    <a:cubicBezTo>
                      <a:pt x="21" y="58"/>
                      <a:pt x="21" y="58"/>
                      <a:pt x="21" y="58"/>
                    </a:cubicBezTo>
                    <a:cubicBezTo>
                      <a:pt x="25" y="58"/>
                      <a:pt x="29" y="56"/>
                      <a:pt x="32" y="53"/>
                    </a:cubicBezTo>
                    <a:cubicBezTo>
                      <a:pt x="34" y="50"/>
                      <a:pt x="36" y="46"/>
                      <a:pt x="36" y="42"/>
                    </a:cubicBezTo>
                    <a:cubicBezTo>
                      <a:pt x="36" y="38"/>
                      <a:pt x="35" y="35"/>
                      <a:pt x="33" y="32"/>
                    </a:cubicBezTo>
                    <a:cubicBezTo>
                      <a:pt x="30" y="30"/>
                      <a:pt x="26" y="28"/>
                      <a:pt x="21" y="26"/>
                    </a:cubicBezTo>
                    <a:cubicBezTo>
                      <a:pt x="21" y="12"/>
                      <a:pt x="21" y="12"/>
                      <a:pt x="21" y="12"/>
                    </a:cubicBezTo>
                    <a:cubicBezTo>
                      <a:pt x="23" y="13"/>
                      <a:pt x="24" y="15"/>
                      <a:pt x="25" y="18"/>
                    </a:cubicBezTo>
                    <a:cubicBezTo>
                      <a:pt x="34" y="16"/>
                      <a:pt x="34" y="16"/>
                      <a:pt x="34" y="16"/>
                    </a:cubicBezTo>
                    <a:cubicBezTo>
                      <a:pt x="34" y="13"/>
                      <a:pt x="32" y="10"/>
                      <a:pt x="30" y="8"/>
                    </a:cubicBezTo>
                    <a:cubicBezTo>
                      <a:pt x="28" y="6"/>
                      <a:pt x="25" y="4"/>
                      <a:pt x="21" y="4"/>
                    </a:cubicBezTo>
                    <a:cubicBezTo>
                      <a:pt x="21" y="0"/>
                      <a:pt x="21" y="0"/>
                      <a:pt x="21" y="0"/>
                    </a:cubicBezTo>
                    <a:cubicBezTo>
                      <a:pt x="15" y="0"/>
                      <a:pt x="15" y="0"/>
                      <a:pt x="15" y="0"/>
                    </a:cubicBezTo>
                    <a:cubicBezTo>
                      <a:pt x="15" y="4"/>
                      <a:pt x="15" y="4"/>
                      <a:pt x="15" y="4"/>
                    </a:cubicBezTo>
                    <a:cubicBezTo>
                      <a:pt x="11" y="4"/>
                      <a:pt x="8" y="6"/>
                      <a:pt x="5" y="8"/>
                    </a:cubicBezTo>
                    <a:cubicBezTo>
                      <a:pt x="3" y="11"/>
                      <a:pt x="2" y="14"/>
                      <a:pt x="2" y="18"/>
                    </a:cubicBezTo>
                    <a:cubicBezTo>
                      <a:pt x="2" y="22"/>
                      <a:pt x="3" y="26"/>
                      <a:pt x="5" y="28"/>
                    </a:cubicBezTo>
                    <a:cubicBezTo>
                      <a:pt x="7" y="31"/>
                      <a:pt x="11" y="33"/>
                      <a:pt x="15" y="35"/>
                    </a:cubicBezTo>
                    <a:cubicBezTo>
                      <a:pt x="15" y="50"/>
                      <a:pt x="15" y="50"/>
                      <a:pt x="15" y="50"/>
                    </a:cubicBezTo>
                    <a:cubicBezTo>
                      <a:pt x="14" y="49"/>
                      <a:pt x="13" y="48"/>
                      <a:pt x="12" y="47"/>
                    </a:cubicBezTo>
                    <a:cubicBezTo>
                      <a:pt x="11" y="45"/>
                      <a:pt x="10" y="44"/>
                      <a:pt x="10" y="42"/>
                    </a:cubicBezTo>
                    <a:cubicBezTo>
                      <a:pt x="0" y="43"/>
                      <a:pt x="0" y="43"/>
                      <a:pt x="0" y="43"/>
                    </a:cubicBezTo>
                    <a:cubicBezTo>
                      <a:pt x="1" y="48"/>
                      <a:pt x="3" y="51"/>
                      <a:pt x="5" y="54"/>
                    </a:cubicBezTo>
                    <a:cubicBezTo>
                      <a:pt x="8" y="56"/>
                      <a:pt x="11" y="58"/>
                      <a:pt x="15" y="58"/>
                    </a:cubicBezTo>
                    <a:cubicBezTo>
                      <a:pt x="15" y="65"/>
                      <a:pt x="15" y="65"/>
                      <a:pt x="15" y="65"/>
                    </a:cubicBezTo>
                    <a:lnTo>
                      <a:pt x="21" y="65"/>
                    </a:lnTo>
                    <a:close/>
                    <a:moveTo>
                      <a:pt x="21" y="36"/>
                    </a:moveTo>
                    <a:cubicBezTo>
                      <a:pt x="23" y="37"/>
                      <a:pt x="24" y="38"/>
                      <a:pt x="25" y="39"/>
                    </a:cubicBezTo>
                    <a:cubicBezTo>
                      <a:pt x="26" y="40"/>
                      <a:pt x="27" y="41"/>
                      <a:pt x="27" y="43"/>
                    </a:cubicBezTo>
                    <a:cubicBezTo>
                      <a:pt x="27" y="45"/>
                      <a:pt x="26" y="46"/>
                      <a:pt x="25" y="48"/>
                    </a:cubicBezTo>
                    <a:cubicBezTo>
                      <a:pt x="24" y="49"/>
                      <a:pt x="22" y="50"/>
                      <a:pt x="21" y="50"/>
                    </a:cubicBezTo>
                    <a:lnTo>
                      <a:pt x="21" y="36"/>
                    </a:lnTo>
                    <a:close/>
                    <a:moveTo>
                      <a:pt x="12" y="22"/>
                    </a:moveTo>
                    <a:cubicBezTo>
                      <a:pt x="11" y="20"/>
                      <a:pt x="11" y="19"/>
                      <a:pt x="11" y="18"/>
                    </a:cubicBezTo>
                    <a:cubicBezTo>
                      <a:pt x="11" y="17"/>
                      <a:pt x="11" y="15"/>
                      <a:pt x="12" y="14"/>
                    </a:cubicBezTo>
                    <a:cubicBezTo>
                      <a:pt x="13" y="13"/>
                      <a:pt x="14" y="12"/>
                      <a:pt x="15" y="12"/>
                    </a:cubicBezTo>
                    <a:cubicBezTo>
                      <a:pt x="15" y="24"/>
                      <a:pt x="15" y="24"/>
                      <a:pt x="15" y="24"/>
                    </a:cubicBezTo>
                    <a:cubicBezTo>
                      <a:pt x="14" y="24"/>
                      <a:pt x="13" y="23"/>
                      <a:pt x="12"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sz="1200" noProof="0"/>
              </a:p>
            </p:txBody>
          </p:sp>
          <p:sp>
            <p:nvSpPr>
              <p:cNvPr id="44" name="Freeform 164">
                <a:extLst>
                  <a:ext uri="{FF2B5EF4-FFF2-40B4-BE49-F238E27FC236}">
                    <a16:creationId xmlns:a16="http://schemas.microsoft.com/office/drawing/2014/main" id="{641FFA60-1314-00FD-A990-B40E4844F5FE}"/>
                  </a:ext>
                </a:extLst>
              </p:cNvPr>
              <p:cNvSpPr>
                <a:spLocks/>
              </p:cNvSpPr>
              <p:nvPr/>
            </p:nvSpPr>
            <p:spPr bwMode="auto">
              <a:xfrm>
                <a:off x="8288338" y="5403850"/>
                <a:ext cx="641350" cy="200025"/>
              </a:xfrm>
              <a:custGeom>
                <a:avLst/>
                <a:gdLst>
                  <a:gd name="T0" fmla="*/ 174 w 404"/>
                  <a:gd name="T1" fmla="*/ 38 h 126"/>
                  <a:gd name="T2" fmla="*/ 174 w 404"/>
                  <a:gd name="T3" fmla="*/ 38 h 126"/>
                  <a:gd name="T4" fmla="*/ 176 w 404"/>
                  <a:gd name="T5" fmla="*/ 38 h 126"/>
                  <a:gd name="T6" fmla="*/ 202 w 404"/>
                  <a:gd name="T7" fmla="*/ 21 h 126"/>
                  <a:gd name="T8" fmla="*/ 371 w 404"/>
                  <a:gd name="T9" fmla="*/ 126 h 126"/>
                  <a:gd name="T10" fmla="*/ 404 w 404"/>
                  <a:gd name="T11" fmla="*/ 126 h 126"/>
                  <a:gd name="T12" fmla="*/ 202 w 404"/>
                  <a:gd name="T13" fmla="*/ 0 h 126"/>
                  <a:gd name="T14" fmla="*/ 0 w 404"/>
                  <a:gd name="T15" fmla="*/ 126 h 126"/>
                  <a:gd name="T16" fmla="*/ 34 w 404"/>
                  <a:gd name="T17" fmla="*/ 126 h 126"/>
                  <a:gd name="T18" fmla="*/ 174 w 404"/>
                  <a:gd name="T19" fmla="*/ 38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4" h="126">
                    <a:moveTo>
                      <a:pt x="174" y="38"/>
                    </a:moveTo>
                    <a:lnTo>
                      <a:pt x="174" y="38"/>
                    </a:lnTo>
                    <a:lnTo>
                      <a:pt x="176" y="38"/>
                    </a:lnTo>
                    <a:lnTo>
                      <a:pt x="202" y="21"/>
                    </a:lnTo>
                    <a:lnTo>
                      <a:pt x="371" y="126"/>
                    </a:lnTo>
                    <a:lnTo>
                      <a:pt x="404" y="126"/>
                    </a:lnTo>
                    <a:lnTo>
                      <a:pt x="202" y="0"/>
                    </a:lnTo>
                    <a:lnTo>
                      <a:pt x="0" y="126"/>
                    </a:lnTo>
                    <a:lnTo>
                      <a:pt x="34" y="126"/>
                    </a:lnTo>
                    <a:lnTo>
                      <a:pt x="174" y="3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sz="1200" noProof="0"/>
              </a:p>
            </p:txBody>
          </p:sp>
          <p:sp>
            <p:nvSpPr>
              <p:cNvPr id="45" name="Freeform 165">
                <a:extLst>
                  <a:ext uri="{FF2B5EF4-FFF2-40B4-BE49-F238E27FC236}">
                    <a16:creationId xmlns:a16="http://schemas.microsoft.com/office/drawing/2014/main" id="{87A2CC0D-2EC3-79D5-4697-C55C49B07986}"/>
                  </a:ext>
                </a:extLst>
              </p:cNvPr>
              <p:cNvSpPr>
                <a:spLocks/>
              </p:cNvSpPr>
              <p:nvPr/>
            </p:nvSpPr>
            <p:spPr bwMode="auto">
              <a:xfrm>
                <a:off x="8258176" y="5640388"/>
                <a:ext cx="287338" cy="361950"/>
              </a:xfrm>
              <a:custGeom>
                <a:avLst/>
                <a:gdLst>
                  <a:gd name="T0" fmla="*/ 3 w 181"/>
                  <a:gd name="T1" fmla="*/ 0 h 228"/>
                  <a:gd name="T2" fmla="*/ 0 w 181"/>
                  <a:gd name="T3" fmla="*/ 0 h 228"/>
                  <a:gd name="T4" fmla="*/ 0 w 181"/>
                  <a:gd name="T5" fmla="*/ 228 h 228"/>
                  <a:gd name="T6" fmla="*/ 181 w 181"/>
                  <a:gd name="T7" fmla="*/ 117 h 228"/>
                  <a:gd name="T8" fmla="*/ 3 w 181"/>
                  <a:gd name="T9" fmla="*/ 0 h 228"/>
                </a:gdLst>
                <a:ahLst/>
                <a:cxnLst>
                  <a:cxn ang="0">
                    <a:pos x="T0" y="T1"/>
                  </a:cxn>
                  <a:cxn ang="0">
                    <a:pos x="T2" y="T3"/>
                  </a:cxn>
                  <a:cxn ang="0">
                    <a:pos x="T4" y="T5"/>
                  </a:cxn>
                  <a:cxn ang="0">
                    <a:pos x="T6" y="T7"/>
                  </a:cxn>
                  <a:cxn ang="0">
                    <a:pos x="T8" y="T9"/>
                  </a:cxn>
                </a:cxnLst>
                <a:rect l="0" t="0" r="r" b="b"/>
                <a:pathLst>
                  <a:path w="181" h="228">
                    <a:moveTo>
                      <a:pt x="3" y="0"/>
                    </a:moveTo>
                    <a:lnTo>
                      <a:pt x="0" y="0"/>
                    </a:lnTo>
                    <a:lnTo>
                      <a:pt x="0" y="228"/>
                    </a:lnTo>
                    <a:lnTo>
                      <a:pt x="181" y="117"/>
                    </a:lnTo>
                    <a:lnTo>
                      <a:pt x="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sz="1200" noProof="0"/>
              </a:p>
            </p:txBody>
          </p:sp>
          <p:sp>
            <p:nvSpPr>
              <p:cNvPr id="46" name="Freeform 166">
                <a:extLst>
                  <a:ext uri="{FF2B5EF4-FFF2-40B4-BE49-F238E27FC236}">
                    <a16:creationId xmlns:a16="http://schemas.microsoft.com/office/drawing/2014/main" id="{68B2F15B-8702-2942-7994-38C7867F0661}"/>
                  </a:ext>
                </a:extLst>
              </p:cNvPr>
              <p:cNvSpPr>
                <a:spLocks/>
              </p:cNvSpPr>
              <p:nvPr/>
            </p:nvSpPr>
            <p:spPr bwMode="auto">
              <a:xfrm>
                <a:off x="8680451" y="5640388"/>
                <a:ext cx="287338" cy="361950"/>
              </a:xfrm>
              <a:custGeom>
                <a:avLst/>
                <a:gdLst>
                  <a:gd name="T0" fmla="*/ 0 w 181"/>
                  <a:gd name="T1" fmla="*/ 117 h 228"/>
                  <a:gd name="T2" fmla="*/ 181 w 181"/>
                  <a:gd name="T3" fmla="*/ 228 h 228"/>
                  <a:gd name="T4" fmla="*/ 181 w 181"/>
                  <a:gd name="T5" fmla="*/ 0 h 228"/>
                  <a:gd name="T6" fmla="*/ 0 w 181"/>
                  <a:gd name="T7" fmla="*/ 117 h 228"/>
                </a:gdLst>
                <a:ahLst/>
                <a:cxnLst>
                  <a:cxn ang="0">
                    <a:pos x="T0" y="T1"/>
                  </a:cxn>
                  <a:cxn ang="0">
                    <a:pos x="T2" y="T3"/>
                  </a:cxn>
                  <a:cxn ang="0">
                    <a:pos x="T4" y="T5"/>
                  </a:cxn>
                  <a:cxn ang="0">
                    <a:pos x="T6" y="T7"/>
                  </a:cxn>
                </a:cxnLst>
                <a:rect l="0" t="0" r="r" b="b"/>
                <a:pathLst>
                  <a:path w="181" h="228">
                    <a:moveTo>
                      <a:pt x="0" y="117"/>
                    </a:moveTo>
                    <a:lnTo>
                      <a:pt x="181" y="228"/>
                    </a:lnTo>
                    <a:lnTo>
                      <a:pt x="181" y="0"/>
                    </a:lnTo>
                    <a:lnTo>
                      <a:pt x="0" y="1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sz="1200" noProof="0"/>
              </a:p>
            </p:txBody>
          </p:sp>
          <p:sp>
            <p:nvSpPr>
              <p:cNvPr id="47" name="Freeform 167">
                <a:extLst>
                  <a:ext uri="{FF2B5EF4-FFF2-40B4-BE49-F238E27FC236}">
                    <a16:creationId xmlns:a16="http://schemas.microsoft.com/office/drawing/2014/main" id="{101CB5F0-8786-4907-FF34-5012EED7F1B8}"/>
                  </a:ext>
                </a:extLst>
              </p:cNvPr>
              <p:cNvSpPr>
                <a:spLocks/>
              </p:cNvSpPr>
              <p:nvPr/>
            </p:nvSpPr>
            <p:spPr bwMode="auto">
              <a:xfrm>
                <a:off x="8258176" y="5815013"/>
                <a:ext cx="709613" cy="217488"/>
              </a:xfrm>
              <a:custGeom>
                <a:avLst/>
                <a:gdLst>
                  <a:gd name="T0" fmla="*/ 0 w 447"/>
                  <a:gd name="T1" fmla="*/ 137 h 137"/>
                  <a:gd name="T2" fmla="*/ 447 w 447"/>
                  <a:gd name="T3" fmla="*/ 137 h 137"/>
                  <a:gd name="T4" fmla="*/ 224 w 447"/>
                  <a:gd name="T5" fmla="*/ 0 h 137"/>
                  <a:gd name="T6" fmla="*/ 0 w 447"/>
                  <a:gd name="T7" fmla="*/ 137 h 137"/>
                </a:gdLst>
                <a:ahLst/>
                <a:cxnLst>
                  <a:cxn ang="0">
                    <a:pos x="T0" y="T1"/>
                  </a:cxn>
                  <a:cxn ang="0">
                    <a:pos x="T2" y="T3"/>
                  </a:cxn>
                  <a:cxn ang="0">
                    <a:pos x="T4" y="T5"/>
                  </a:cxn>
                  <a:cxn ang="0">
                    <a:pos x="T6" y="T7"/>
                  </a:cxn>
                </a:cxnLst>
                <a:rect l="0" t="0" r="r" b="b"/>
                <a:pathLst>
                  <a:path w="447" h="137">
                    <a:moveTo>
                      <a:pt x="0" y="137"/>
                    </a:moveTo>
                    <a:lnTo>
                      <a:pt x="447" y="137"/>
                    </a:lnTo>
                    <a:lnTo>
                      <a:pt x="224" y="0"/>
                    </a:lnTo>
                    <a:lnTo>
                      <a:pt x="0" y="1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sz="1200" noProof="0"/>
              </a:p>
            </p:txBody>
          </p:sp>
        </p:grpSp>
        <p:sp>
          <p:nvSpPr>
            <p:cNvPr id="31" name="Freeform 86">
              <a:extLst>
                <a:ext uri="{FF2B5EF4-FFF2-40B4-BE49-F238E27FC236}">
                  <a16:creationId xmlns:a16="http://schemas.microsoft.com/office/drawing/2014/main" id="{2F22672F-47A0-A39C-3DCC-6627BBDF41C6}"/>
                </a:ext>
              </a:extLst>
            </p:cNvPr>
            <p:cNvSpPr>
              <a:spLocks/>
            </p:cNvSpPr>
            <p:nvPr/>
          </p:nvSpPr>
          <p:spPr bwMode="auto">
            <a:xfrm>
              <a:off x="4578761" y="4757935"/>
              <a:ext cx="199068" cy="224249"/>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rgbClr val="B1BB2B"/>
            </a:solidFill>
            <a:ln>
              <a:noFill/>
            </a:ln>
          </p:spPr>
          <p:txBody>
            <a:bodyPr vert="horz" wrap="square" lIns="91440" tIns="45720" rIns="91440" bIns="45720" numCol="1" anchor="t" anchorCtr="0" compatLnSpc="1">
              <a:prstTxWarp prst="textNoShape">
                <a:avLst/>
              </a:prstTxWarp>
            </a:bodyPr>
            <a:lstStyle/>
            <a:p>
              <a:endParaRPr lang="fr-BE" noProof="0"/>
            </a:p>
          </p:txBody>
        </p:sp>
        <p:cxnSp>
          <p:nvCxnSpPr>
            <p:cNvPr id="35" name="Straight Connector 34">
              <a:extLst>
                <a:ext uri="{FF2B5EF4-FFF2-40B4-BE49-F238E27FC236}">
                  <a16:creationId xmlns:a16="http://schemas.microsoft.com/office/drawing/2014/main" id="{DB1816C7-7C7D-5CA1-FA7C-1D7928BDD2E6}"/>
                </a:ext>
              </a:extLst>
            </p:cNvPr>
            <p:cNvCxnSpPr>
              <a:cxnSpLocks/>
            </p:cNvCxnSpPr>
            <p:nvPr/>
          </p:nvCxnSpPr>
          <p:spPr>
            <a:xfrm>
              <a:off x="4462438" y="4630021"/>
              <a:ext cx="0" cy="479755"/>
            </a:xfrm>
            <a:prstGeom prst="line">
              <a:avLst/>
            </a:prstGeom>
            <a:ln>
              <a:solidFill>
                <a:srgbClr val="868D27"/>
              </a:solidFill>
            </a:ln>
          </p:spPr>
          <p:style>
            <a:lnRef idx="1">
              <a:schemeClr val="accent6"/>
            </a:lnRef>
            <a:fillRef idx="0">
              <a:schemeClr val="accent6"/>
            </a:fillRef>
            <a:effectRef idx="0">
              <a:schemeClr val="accent6"/>
            </a:effectRef>
            <a:fontRef idx="minor">
              <a:schemeClr val="tx1"/>
            </a:fontRef>
          </p:style>
        </p:cxnSp>
      </p:grpSp>
      <p:sp>
        <p:nvSpPr>
          <p:cNvPr id="3" name="Rectangle 2">
            <a:extLst>
              <a:ext uri="{FF2B5EF4-FFF2-40B4-BE49-F238E27FC236}">
                <a16:creationId xmlns:a16="http://schemas.microsoft.com/office/drawing/2014/main" id="{949C1118-C43B-048F-4C41-7BD3E9FAD671}"/>
              </a:ext>
            </a:extLst>
          </p:cNvPr>
          <p:cNvSpPr/>
          <p:nvPr/>
        </p:nvSpPr>
        <p:spPr>
          <a:xfrm>
            <a:off x="723758" y="5153832"/>
            <a:ext cx="4155542" cy="602973"/>
          </a:xfrm>
          <a:prstGeom prst="rect">
            <a:avLst/>
          </a:prstGeom>
          <a:solidFill>
            <a:srgbClr val="F2E8F6"/>
          </a:solidFill>
          <a:ln w="12700">
            <a:noFill/>
          </a:ln>
        </p:spPr>
        <p:style>
          <a:lnRef idx="2">
            <a:schemeClr val="accent1">
              <a:shade val="15000"/>
            </a:schemeClr>
          </a:lnRef>
          <a:fillRef idx="1">
            <a:schemeClr val="accent1"/>
          </a:fillRef>
          <a:effectRef idx="0">
            <a:schemeClr val="accent1"/>
          </a:effectRef>
          <a:fontRef idx="minor">
            <a:schemeClr val="lt1"/>
          </a:fontRef>
        </p:style>
        <p:txBody>
          <a:bodyPr rIns="576000" rtlCol="0" anchor="ctr"/>
          <a:lstStyle/>
          <a:p>
            <a:pPr algn="r"/>
            <a:r>
              <a:rPr lang="fr-BE" sz="1100" noProof="0">
                <a:solidFill>
                  <a:srgbClr val="AF71C5"/>
                </a:solidFill>
                <a:latin typeface="+mj-lt"/>
              </a:rPr>
              <a:t>Compensation des tâches </a:t>
            </a:r>
            <a:br>
              <a:rPr lang="fr-BE" sz="1100" noProof="0">
                <a:solidFill>
                  <a:srgbClr val="AF71C5"/>
                </a:solidFill>
                <a:latin typeface="+mj-lt"/>
              </a:rPr>
            </a:br>
            <a:r>
              <a:rPr lang="fr-BE" sz="1100" noProof="0">
                <a:solidFill>
                  <a:srgbClr val="AF71C5"/>
                </a:solidFill>
                <a:latin typeface="+mj-lt"/>
              </a:rPr>
              <a:t>liées à la participation à l'étude</a:t>
            </a:r>
          </a:p>
        </p:txBody>
      </p:sp>
      <p:sp>
        <p:nvSpPr>
          <p:cNvPr id="76" name="Freeform 9">
            <a:extLst>
              <a:ext uri="{FF2B5EF4-FFF2-40B4-BE49-F238E27FC236}">
                <a16:creationId xmlns:a16="http://schemas.microsoft.com/office/drawing/2014/main" id="{4F0E780B-A1DB-57E4-B45B-B43D3DAB5E57}"/>
              </a:ext>
            </a:extLst>
          </p:cNvPr>
          <p:cNvSpPr>
            <a:spLocks noEditPoints="1"/>
          </p:cNvSpPr>
          <p:nvPr/>
        </p:nvSpPr>
        <p:spPr bwMode="auto">
          <a:xfrm>
            <a:off x="1070664" y="5261999"/>
            <a:ext cx="346567" cy="366995"/>
          </a:xfrm>
          <a:custGeom>
            <a:avLst/>
            <a:gdLst>
              <a:gd name="T0" fmla="*/ 142 w 185"/>
              <a:gd name="T1" fmla="*/ 178 h 190"/>
              <a:gd name="T2" fmla="*/ 134 w 185"/>
              <a:gd name="T3" fmla="*/ 178 h 190"/>
              <a:gd name="T4" fmla="*/ 115 w 185"/>
              <a:gd name="T5" fmla="*/ 51 h 190"/>
              <a:gd name="T6" fmla="*/ 112 w 185"/>
              <a:gd name="T7" fmla="*/ 50 h 190"/>
              <a:gd name="T8" fmla="*/ 126 w 185"/>
              <a:gd name="T9" fmla="*/ 25 h 190"/>
              <a:gd name="T10" fmla="*/ 126 w 185"/>
              <a:gd name="T11" fmla="*/ 24 h 190"/>
              <a:gd name="T12" fmla="*/ 124 w 185"/>
              <a:gd name="T13" fmla="*/ 17 h 190"/>
              <a:gd name="T14" fmla="*/ 123 w 185"/>
              <a:gd name="T15" fmla="*/ 16 h 190"/>
              <a:gd name="T16" fmla="*/ 91 w 185"/>
              <a:gd name="T17" fmla="*/ 1 h 190"/>
              <a:gd name="T18" fmla="*/ 90 w 185"/>
              <a:gd name="T19" fmla="*/ 1 h 190"/>
              <a:gd name="T20" fmla="*/ 83 w 185"/>
              <a:gd name="T21" fmla="*/ 3 h 190"/>
              <a:gd name="T22" fmla="*/ 83 w 185"/>
              <a:gd name="T23" fmla="*/ 4 h 190"/>
              <a:gd name="T24" fmla="*/ 45 w 185"/>
              <a:gd name="T25" fmla="*/ 76 h 190"/>
              <a:gd name="T26" fmla="*/ 44 w 185"/>
              <a:gd name="T27" fmla="*/ 77 h 190"/>
              <a:gd name="T28" fmla="*/ 49 w 185"/>
              <a:gd name="T29" fmla="*/ 92 h 190"/>
              <a:gd name="T30" fmla="*/ 50 w 185"/>
              <a:gd name="T31" fmla="*/ 92 h 190"/>
              <a:gd name="T32" fmla="*/ 45 w 185"/>
              <a:gd name="T33" fmla="*/ 103 h 190"/>
              <a:gd name="T34" fmla="*/ 66 w 185"/>
              <a:gd name="T35" fmla="*/ 113 h 190"/>
              <a:gd name="T36" fmla="*/ 71 w 185"/>
              <a:gd name="T37" fmla="*/ 103 h 190"/>
              <a:gd name="T38" fmla="*/ 73 w 185"/>
              <a:gd name="T39" fmla="*/ 103 h 190"/>
              <a:gd name="T40" fmla="*/ 87 w 185"/>
              <a:gd name="T41" fmla="*/ 98 h 190"/>
              <a:gd name="T42" fmla="*/ 88 w 185"/>
              <a:gd name="T43" fmla="*/ 97 h 190"/>
              <a:gd name="T44" fmla="*/ 101 w 185"/>
              <a:gd name="T45" fmla="*/ 72 h 190"/>
              <a:gd name="T46" fmla="*/ 103 w 185"/>
              <a:gd name="T47" fmla="*/ 72 h 190"/>
              <a:gd name="T48" fmla="*/ 140 w 185"/>
              <a:gd name="T49" fmla="*/ 133 h 190"/>
              <a:gd name="T50" fmla="*/ 59 w 185"/>
              <a:gd name="T51" fmla="*/ 155 h 190"/>
              <a:gd name="T52" fmla="*/ 63 w 185"/>
              <a:gd name="T53" fmla="*/ 143 h 190"/>
              <a:gd name="T54" fmla="*/ 95 w 185"/>
              <a:gd name="T55" fmla="*/ 143 h 190"/>
              <a:gd name="T56" fmla="*/ 95 w 185"/>
              <a:gd name="T57" fmla="*/ 131 h 190"/>
              <a:gd name="T58" fmla="*/ 0 w 185"/>
              <a:gd name="T59" fmla="*/ 131 h 190"/>
              <a:gd name="T60" fmla="*/ 0 w 185"/>
              <a:gd name="T61" fmla="*/ 143 h 190"/>
              <a:gd name="T62" fmla="*/ 35 w 185"/>
              <a:gd name="T63" fmla="*/ 178 h 190"/>
              <a:gd name="T64" fmla="*/ 11 w 185"/>
              <a:gd name="T65" fmla="*/ 190 h 190"/>
              <a:gd name="T66" fmla="*/ 166 w 185"/>
              <a:gd name="T67" fmla="*/ 190 h 190"/>
              <a:gd name="T68" fmla="*/ 142 w 185"/>
              <a:gd name="T69" fmla="*/ 178 h 190"/>
              <a:gd name="T70" fmla="*/ 142 w 185"/>
              <a:gd name="T71" fmla="*/ 178 h 190"/>
              <a:gd name="T72" fmla="*/ 101 w 185"/>
              <a:gd name="T73" fmla="*/ 16 h 190"/>
              <a:gd name="T74" fmla="*/ 97 w 185"/>
              <a:gd name="T75" fmla="*/ 20 h 190"/>
              <a:gd name="T76" fmla="*/ 70 w 185"/>
              <a:gd name="T77" fmla="*/ 72 h 190"/>
              <a:gd name="T78" fmla="*/ 59 w 185"/>
              <a:gd name="T79" fmla="*/ 66 h 190"/>
              <a:gd name="T80" fmla="*/ 59 w 185"/>
              <a:gd name="T81" fmla="*/ 65 h 190"/>
              <a:gd name="T82" fmla="*/ 86 w 185"/>
              <a:gd name="T83" fmla="*/ 16 h 190"/>
              <a:gd name="T84" fmla="*/ 87 w 185"/>
              <a:gd name="T85" fmla="*/ 14 h 190"/>
              <a:gd name="T86" fmla="*/ 93 w 185"/>
              <a:gd name="T87" fmla="*/ 13 h 190"/>
              <a:gd name="T88" fmla="*/ 94 w 185"/>
              <a:gd name="T89" fmla="*/ 13 h 190"/>
              <a:gd name="T90" fmla="*/ 101 w 185"/>
              <a:gd name="T91" fmla="*/ 16 h 190"/>
              <a:gd name="T92" fmla="*/ 101 w 185"/>
              <a:gd name="T93" fmla="*/ 16 h 190"/>
              <a:gd name="T94" fmla="*/ 101 w 185"/>
              <a:gd name="T95" fmla="*/ 16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85" h="190">
                <a:moveTo>
                  <a:pt x="142" y="178"/>
                </a:moveTo>
                <a:cubicBezTo>
                  <a:pt x="134" y="178"/>
                  <a:pt x="134" y="178"/>
                  <a:pt x="134" y="178"/>
                </a:cubicBezTo>
                <a:cubicBezTo>
                  <a:pt x="185" y="145"/>
                  <a:pt x="173" y="68"/>
                  <a:pt x="115" y="51"/>
                </a:cubicBezTo>
                <a:cubicBezTo>
                  <a:pt x="112" y="50"/>
                  <a:pt x="112" y="50"/>
                  <a:pt x="112" y="50"/>
                </a:cubicBezTo>
                <a:cubicBezTo>
                  <a:pt x="126" y="25"/>
                  <a:pt x="126" y="25"/>
                  <a:pt x="126" y="25"/>
                </a:cubicBezTo>
                <a:cubicBezTo>
                  <a:pt x="126" y="24"/>
                  <a:pt x="126" y="24"/>
                  <a:pt x="126" y="24"/>
                </a:cubicBezTo>
                <a:cubicBezTo>
                  <a:pt x="127" y="21"/>
                  <a:pt x="126" y="18"/>
                  <a:pt x="124" y="17"/>
                </a:cubicBezTo>
                <a:cubicBezTo>
                  <a:pt x="123" y="16"/>
                  <a:pt x="123" y="16"/>
                  <a:pt x="123" y="16"/>
                </a:cubicBezTo>
                <a:cubicBezTo>
                  <a:pt x="91" y="1"/>
                  <a:pt x="91" y="1"/>
                  <a:pt x="91" y="1"/>
                </a:cubicBezTo>
                <a:cubicBezTo>
                  <a:pt x="90" y="1"/>
                  <a:pt x="90" y="1"/>
                  <a:pt x="90" y="1"/>
                </a:cubicBezTo>
                <a:cubicBezTo>
                  <a:pt x="88" y="0"/>
                  <a:pt x="85" y="1"/>
                  <a:pt x="83" y="3"/>
                </a:cubicBezTo>
                <a:cubicBezTo>
                  <a:pt x="83" y="4"/>
                  <a:pt x="83" y="4"/>
                  <a:pt x="83" y="4"/>
                </a:cubicBezTo>
                <a:cubicBezTo>
                  <a:pt x="45" y="76"/>
                  <a:pt x="45" y="76"/>
                  <a:pt x="45" y="76"/>
                </a:cubicBezTo>
                <a:cubicBezTo>
                  <a:pt x="44" y="77"/>
                  <a:pt x="44" y="77"/>
                  <a:pt x="44" y="77"/>
                </a:cubicBezTo>
                <a:cubicBezTo>
                  <a:pt x="42" y="82"/>
                  <a:pt x="44" y="89"/>
                  <a:pt x="49" y="92"/>
                </a:cubicBezTo>
                <a:cubicBezTo>
                  <a:pt x="50" y="92"/>
                  <a:pt x="50" y="92"/>
                  <a:pt x="50" y="92"/>
                </a:cubicBezTo>
                <a:cubicBezTo>
                  <a:pt x="45" y="103"/>
                  <a:pt x="45" y="103"/>
                  <a:pt x="45" y="103"/>
                </a:cubicBezTo>
                <a:cubicBezTo>
                  <a:pt x="66" y="113"/>
                  <a:pt x="66" y="113"/>
                  <a:pt x="66" y="113"/>
                </a:cubicBezTo>
                <a:cubicBezTo>
                  <a:pt x="71" y="103"/>
                  <a:pt x="71" y="103"/>
                  <a:pt x="71" y="103"/>
                </a:cubicBezTo>
                <a:cubicBezTo>
                  <a:pt x="73" y="103"/>
                  <a:pt x="73" y="103"/>
                  <a:pt x="73" y="103"/>
                </a:cubicBezTo>
                <a:cubicBezTo>
                  <a:pt x="78" y="105"/>
                  <a:pt x="84" y="102"/>
                  <a:pt x="87" y="98"/>
                </a:cubicBezTo>
                <a:cubicBezTo>
                  <a:pt x="88" y="97"/>
                  <a:pt x="88" y="97"/>
                  <a:pt x="88" y="97"/>
                </a:cubicBezTo>
                <a:cubicBezTo>
                  <a:pt x="101" y="72"/>
                  <a:pt x="101" y="72"/>
                  <a:pt x="101" y="72"/>
                </a:cubicBezTo>
                <a:cubicBezTo>
                  <a:pt x="103" y="72"/>
                  <a:pt x="103" y="72"/>
                  <a:pt x="103" y="72"/>
                </a:cubicBezTo>
                <a:cubicBezTo>
                  <a:pt x="131" y="77"/>
                  <a:pt x="149" y="106"/>
                  <a:pt x="140" y="133"/>
                </a:cubicBezTo>
                <a:cubicBezTo>
                  <a:pt x="129" y="168"/>
                  <a:pt x="87" y="176"/>
                  <a:pt x="59" y="155"/>
                </a:cubicBezTo>
                <a:cubicBezTo>
                  <a:pt x="59" y="151"/>
                  <a:pt x="58" y="145"/>
                  <a:pt x="63" y="143"/>
                </a:cubicBezTo>
                <a:cubicBezTo>
                  <a:pt x="63" y="142"/>
                  <a:pt x="94" y="143"/>
                  <a:pt x="95" y="143"/>
                </a:cubicBezTo>
                <a:cubicBezTo>
                  <a:pt x="95" y="131"/>
                  <a:pt x="95" y="131"/>
                  <a:pt x="95" y="131"/>
                </a:cubicBezTo>
                <a:cubicBezTo>
                  <a:pt x="67" y="131"/>
                  <a:pt x="27" y="131"/>
                  <a:pt x="0" y="131"/>
                </a:cubicBezTo>
                <a:cubicBezTo>
                  <a:pt x="0" y="143"/>
                  <a:pt x="0" y="143"/>
                  <a:pt x="0" y="143"/>
                </a:cubicBezTo>
                <a:cubicBezTo>
                  <a:pt x="43" y="144"/>
                  <a:pt x="34" y="135"/>
                  <a:pt x="35" y="178"/>
                </a:cubicBezTo>
                <a:cubicBezTo>
                  <a:pt x="26" y="178"/>
                  <a:pt x="11" y="176"/>
                  <a:pt x="11" y="190"/>
                </a:cubicBezTo>
                <a:cubicBezTo>
                  <a:pt x="166" y="190"/>
                  <a:pt x="166" y="190"/>
                  <a:pt x="166" y="190"/>
                </a:cubicBezTo>
                <a:cubicBezTo>
                  <a:pt x="167" y="176"/>
                  <a:pt x="152" y="178"/>
                  <a:pt x="142" y="178"/>
                </a:cubicBezTo>
                <a:cubicBezTo>
                  <a:pt x="142" y="178"/>
                  <a:pt x="142" y="178"/>
                  <a:pt x="142" y="178"/>
                </a:cubicBezTo>
                <a:close/>
                <a:moveTo>
                  <a:pt x="101" y="16"/>
                </a:moveTo>
                <a:cubicBezTo>
                  <a:pt x="99" y="17"/>
                  <a:pt x="98" y="18"/>
                  <a:pt x="97" y="20"/>
                </a:cubicBezTo>
                <a:cubicBezTo>
                  <a:pt x="70" y="72"/>
                  <a:pt x="70" y="72"/>
                  <a:pt x="70" y="72"/>
                </a:cubicBezTo>
                <a:cubicBezTo>
                  <a:pt x="59" y="66"/>
                  <a:pt x="59" y="66"/>
                  <a:pt x="59" y="66"/>
                </a:cubicBezTo>
                <a:cubicBezTo>
                  <a:pt x="59" y="65"/>
                  <a:pt x="59" y="65"/>
                  <a:pt x="59" y="65"/>
                </a:cubicBezTo>
                <a:cubicBezTo>
                  <a:pt x="59" y="64"/>
                  <a:pt x="85" y="17"/>
                  <a:pt x="86" y="16"/>
                </a:cubicBezTo>
                <a:cubicBezTo>
                  <a:pt x="86" y="15"/>
                  <a:pt x="87" y="15"/>
                  <a:pt x="87" y="14"/>
                </a:cubicBezTo>
                <a:cubicBezTo>
                  <a:pt x="88" y="13"/>
                  <a:pt x="91" y="12"/>
                  <a:pt x="93" y="13"/>
                </a:cubicBezTo>
                <a:cubicBezTo>
                  <a:pt x="94" y="13"/>
                  <a:pt x="94" y="13"/>
                  <a:pt x="94" y="13"/>
                </a:cubicBezTo>
                <a:cubicBezTo>
                  <a:pt x="101" y="16"/>
                  <a:pt x="101" y="16"/>
                  <a:pt x="101" y="16"/>
                </a:cubicBezTo>
                <a:cubicBezTo>
                  <a:pt x="101" y="16"/>
                  <a:pt x="101" y="16"/>
                  <a:pt x="101" y="16"/>
                </a:cubicBezTo>
                <a:cubicBezTo>
                  <a:pt x="101" y="16"/>
                  <a:pt x="101" y="16"/>
                  <a:pt x="101" y="16"/>
                </a:cubicBezTo>
                <a:close/>
              </a:path>
            </a:pathLst>
          </a:custGeom>
          <a:solidFill>
            <a:srgbClr val="D8B8EE"/>
          </a:solid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fr-BE" noProof="0"/>
          </a:p>
        </p:txBody>
      </p:sp>
      <p:grpSp>
        <p:nvGrpSpPr>
          <p:cNvPr id="20" name="Grupo 284">
            <a:extLst>
              <a:ext uri="{FF2B5EF4-FFF2-40B4-BE49-F238E27FC236}">
                <a16:creationId xmlns:a16="http://schemas.microsoft.com/office/drawing/2014/main" id="{61D33596-5138-DCB6-B973-6933B65E3DAB}"/>
              </a:ext>
            </a:extLst>
          </p:cNvPr>
          <p:cNvGrpSpPr>
            <a:grpSpLocks/>
          </p:cNvGrpSpPr>
          <p:nvPr/>
        </p:nvGrpSpPr>
        <p:grpSpPr>
          <a:xfrm>
            <a:off x="4571524" y="5494722"/>
            <a:ext cx="213544" cy="186978"/>
            <a:chOff x="6942138" y="3711575"/>
            <a:chExt cx="663576" cy="581026"/>
          </a:xfrm>
          <a:solidFill>
            <a:srgbClr val="C798E6"/>
          </a:solidFill>
        </p:grpSpPr>
        <p:sp>
          <p:nvSpPr>
            <p:cNvPr id="21" name="Freeform 5">
              <a:extLst>
                <a:ext uri="{FF2B5EF4-FFF2-40B4-BE49-F238E27FC236}">
                  <a16:creationId xmlns:a16="http://schemas.microsoft.com/office/drawing/2014/main" id="{BDA457C3-0C93-C911-D1B7-5D5C0C03A514}"/>
                </a:ext>
              </a:extLst>
            </p:cNvPr>
            <p:cNvSpPr>
              <a:spLocks/>
            </p:cNvSpPr>
            <p:nvPr/>
          </p:nvSpPr>
          <p:spPr bwMode="auto">
            <a:xfrm>
              <a:off x="7191376" y="3919538"/>
              <a:ext cx="414338" cy="373063"/>
            </a:xfrm>
            <a:custGeom>
              <a:avLst/>
              <a:gdLst>
                <a:gd name="T0" fmla="*/ 261 w 261"/>
                <a:gd name="T1" fmla="*/ 117 h 235"/>
                <a:gd name="T2" fmla="*/ 137 w 261"/>
                <a:gd name="T3" fmla="*/ 0 h 235"/>
                <a:gd name="T4" fmla="*/ 137 w 261"/>
                <a:gd name="T5" fmla="*/ 69 h 235"/>
                <a:gd name="T6" fmla="*/ 0 w 261"/>
                <a:gd name="T7" fmla="*/ 69 h 235"/>
                <a:gd name="T8" fmla="*/ 0 w 261"/>
                <a:gd name="T9" fmla="*/ 166 h 235"/>
                <a:gd name="T10" fmla="*/ 137 w 261"/>
                <a:gd name="T11" fmla="*/ 166 h 235"/>
                <a:gd name="T12" fmla="*/ 137 w 261"/>
                <a:gd name="T13" fmla="*/ 235 h 235"/>
                <a:gd name="T14" fmla="*/ 261 w 261"/>
                <a:gd name="T15" fmla="*/ 117 h 2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1" h="235">
                  <a:moveTo>
                    <a:pt x="261" y="117"/>
                  </a:moveTo>
                  <a:lnTo>
                    <a:pt x="137" y="0"/>
                  </a:lnTo>
                  <a:lnTo>
                    <a:pt x="137" y="69"/>
                  </a:lnTo>
                  <a:lnTo>
                    <a:pt x="0" y="69"/>
                  </a:lnTo>
                  <a:lnTo>
                    <a:pt x="0" y="166"/>
                  </a:lnTo>
                  <a:lnTo>
                    <a:pt x="137" y="166"/>
                  </a:lnTo>
                  <a:lnTo>
                    <a:pt x="137" y="235"/>
                  </a:lnTo>
                  <a:lnTo>
                    <a:pt x="261" y="117"/>
                  </a:lnTo>
                  <a:close/>
                </a:path>
              </a:pathLst>
            </a:custGeom>
            <a:grp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fr-BE" noProof="0"/>
            </a:p>
          </p:txBody>
        </p:sp>
        <p:sp>
          <p:nvSpPr>
            <p:cNvPr id="22" name="Freeform 6">
              <a:extLst>
                <a:ext uri="{FF2B5EF4-FFF2-40B4-BE49-F238E27FC236}">
                  <a16:creationId xmlns:a16="http://schemas.microsoft.com/office/drawing/2014/main" id="{BCB1E45F-1A97-D5AD-5298-B7A1F729B660}"/>
                </a:ext>
              </a:extLst>
            </p:cNvPr>
            <p:cNvSpPr>
              <a:spLocks/>
            </p:cNvSpPr>
            <p:nvPr/>
          </p:nvSpPr>
          <p:spPr bwMode="auto">
            <a:xfrm>
              <a:off x="6942138" y="3711575"/>
              <a:ext cx="414338" cy="374650"/>
            </a:xfrm>
            <a:custGeom>
              <a:avLst/>
              <a:gdLst>
                <a:gd name="T0" fmla="*/ 261 w 261"/>
                <a:gd name="T1" fmla="*/ 167 h 236"/>
                <a:gd name="T2" fmla="*/ 261 w 261"/>
                <a:gd name="T3" fmla="*/ 69 h 236"/>
                <a:gd name="T4" fmla="*/ 121 w 261"/>
                <a:gd name="T5" fmla="*/ 69 h 236"/>
                <a:gd name="T6" fmla="*/ 121 w 261"/>
                <a:gd name="T7" fmla="*/ 0 h 236"/>
                <a:gd name="T8" fmla="*/ 0 w 261"/>
                <a:gd name="T9" fmla="*/ 117 h 236"/>
                <a:gd name="T10" fmla="*/ 121 w 261"/>
                <a:gd name="T11" fmla="*/ 236 h 236"/>
                <a:gd name="T12" fmla="*/ 121 w 261"/>
                <a:gd name="T13" fmla="*/ 167 h 236"/>
                <a:gd name="T14" fmla="*/ 261 w 261"/>
                <a:gd name="T15" fmla="*/ 167 h 2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1" h="236">
                  <a:moveTo>
                    <a:pt x="261" y="167"/>
                  </a:moveTo>
                  <a:lnTo>
                    <a:pt x="261" y="69"/>
                  </a:lnTo>
                  <a:lnTo>
                    <a:pt x="121" y="69"/>
                  </a:lnTo>
                  <a:lnTo>
                    <a:pt x="121" y="0"/>
                  </a:lnTo>
                  <a:lnTo>
                    <a:pt x="0" y="117"/>
                  </a:lnTo>
                  <a:lnTo>
                    <a:pt x="121" y="236"/>
                  </a:lnTo>
                  <a:lnTo>
                    <a:pt x="121" y="167"/>
                  </a:lnTo>
                  <a:lnTo>
                    <a:pt x="261" y="167"/>
                  </a:lnTo>
                  <a:close/>
                </a:path>
              </a:pathLst>
            </a:custGeom>
            <a:grp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fr-BE" noProof="0"/>
            </a:p>
          </p:txBody>
        </p:sp>
      </p:grpSp>
      <p:sp>
        <p:nvSpPr>
          <p:cNvPr id="30" name="Freeform 86">
            <a:extLst>
              <a:ext uri="{FF2B5EF4-FFF2-40B4-BE49-F238E27FC236}">
                <a16:creationId xmlns:a16="http://schemas.microsoft.com/office/drawing/2014/main" id="{F40F859F-713A-9BA6-6297-ECA113D235F3}"/>
              </a:ext>
            </a:extLst>
          </p:cNvPr>
          <p:cNvSpPr>
            <a:spLocks/>
          </p:cNvSpPr>
          <p:nvPr/>
        </p:nvSpPr>
        <p:spPr bwMode="auto">
          <a:xfrm>
            <a:off x="4588326" y="5211836"/>
            <a:ext cx="179938" cy="202700"/>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rgbClr val="C798E6"/>
          </a:solidFill>
          <a:ln>
            <a:noFill/>
          </a:ln>
        </p:spPr>
        <p:txBody>
          <a:bodyPr vert="horz" wrap="square" lIns="91440" tIns="45720" rIns="91440" bIns="45720" numCol="1" anchor="t" anchorCtr="0" compatLnSpc="1">
            <a:prstTxWarp prst="textNoShape">
              <a:avLst/>
            </a:prstTxWarp>
          </a:bodyPr>
          <a:lstStyle/>
          <a:p>
            <a:endParaRPr lang="fr-BE" noProof="0"/>
          </a:p>
        </p:txBody>
      </p:sp>
      <p:cxnSp>
        <p:nvCxnSpPr>
          <p:cNvPr id="37" name="Straight Connector 36">
            <a:extLst>
              <a:ext uri="{FF2B5EF4-FFF2-40B4-BE49-F238E27FC236}">
                <a16:creationId xmlns:a16="http://schemas.microsoft.com/office/drawing/2014/main" id="{4C4C7FEA-1F87-A60D-A3C5-E33E787C6AB7}"/>
              </a:ext>
            </a:extLst>
          </p:cNvPr>
          <p:cNvCxnSpPr>
            <a:cxnSpLocks/>
          </p:cNvCxnSpPr>
          <p:nvPr/>
        </p:nvCxnSpPr>
        <p:spPr>
          <a:xfrm>
            <a:off x="4462438" y="5155582"/>
            <a:ext cx="0" cy="579830"/>
          </a:xfrm>
          <a:prstGeom prst="line">
            <a:avLst/>
          </a:prstGeom>
          <a:ln>
            <a:solidFill>
              <a:srgbClr val="C798E6"/>
            </a:solidFill>
          </a:ln>
        </p:spPr>
        <p:style>
          <a:lnRef idx="1">
            <a:schemeClr val="accent6"/>
          </a:lnRef>
          <a:fillRef idx="0">
            <a:schemeClr val="accent6"/>
          </a:fillRef>
          <a:effectRef idx="0">
            <a:schemeClr val="accent6"/>
          </a:effectRef>
          <a:fontRef idx="minor">
            <a:schemeClr val="tx1"/>
          </a:fontRef>
        </p:style>
      </p:cxnSp>
      <p:cxnSp>
        <p:nvCxnSpPr>
          <p:cNvPr id="38" name="Straight Connector 37">
            <a:extLst>
              <a:ext uri="{FF2B5EF4-FFF2-40B4-BE49-F238E27FC236}">
                <a16:creationId xmlns:a16="http://schemas.microsoft.com/office/drawing/2014/main" id="{2D54A6B2-ACDC-3F52-4605-29F959132178}"/>
              </a:ext>
            </a:extLst>
          </p:cNvPr>
          <p:cNvCxnSpPr>
            <a:cxnSpLocks/>
          </p:cNvCxnSpPr>
          <p:nvPr/>
        </p:nvCxnSpPr>
        <p:spPr>
          <a:xfrm>
            <a:off x="4468193" y="2566828"/>
            <a:ext cx="0" cy="1733929"/>
          </a:xfrm>
          <a:prstGeom prst="line">
            <a:avLst/>
          </a:prstGeom>
          <a:ln>
            <a:solidFill>
              <a:schemeClr val="accent5">
                <a:lumMod val="50000"/>
              </a:schemeClr>
            </a:solidFill>
          </a:ln>
        </p:spPr>
        <p:style>
          <a:lnRef idx="1">
            <a:schemeClr val="accent6"/>
          </a:lnRef>
          <a:fillRef idx="0">
            <a:schemeClr val="accent6"/>
          </a:fillRef>
          <a:effectRef idx="0">
            <a:schemeClr val="accent6"/>
          </a:effectRef>
          <a:fontRef idx="minor">
            <a:schemeClr val="tx1"/>
          </a:fontRef>
        </p:style>
      </p:cxnSp>
      <p:grpSp>
        <p:nvGrpSpPr>
          <p:cNvPr id="69" name="Group 68">
            <a:extLst>
              <a:ext uri="{FF2B5EF4-FFF2-40B4-BE49-F238E27FC236}">
                <a16:creationId xmlns:a16="http://schemas.microsoft.com/office/drawing/2014/main" id="{1CE3AEB9-E2F6-08B3-0F58-A6E113258D8D}"/>
              </a:ext>
            </a:extLst>
          </p:cNvPr>
          <p:cNvGrpSpPr/>
          <p:nvPr/>
        </p:nvGrpSpPr>
        <p:grpSpPr>
          <a:xfrm>
            <a:off x="528567" y="5878592"/>
            <a:ext cx="1431732" cy="462220"/>
            <a:chOff x="726540" y="6100051"/>
            <a:chExt cx="1431732" cy="462220"/>
          </a:xfrm>
        </p:grpSpPr>
        <p:grpSp>
          <p:nvGrpSpPr>
            <p:cNvPr id="62" name="Group 61">
              <a:extLst>
                <a:ext uri="{FF2B5EF4-FFF2-40B4-BE49-F238E27FC236}">
                  <a16:creationId xmlns:a16="http://schemas.microsoft.com/office/drawing/2014/main" id="{ECFE8906-775D-ACB1-AD9E-C55B493AD444}"/>
                </a:ext>
              </a:extLst>
            </p:cNvPr>
            <p:cNvGrpSpPr/>
            <p:nvPr/>
          </p:nvGrpSpPr>
          <p:grpSpPr>
            <a:xfrm>
              <a:off x="726540" y="6298490"/>
              <a:ext cx="1431732" cy="263781"/>
              <a:chOff x="726540" y="6346225"/>
              <a:chExt cx="1431732" cy="263781"/>
            </a:xfrm>
          </p:grpSpPr>
          <p:sp>
            <p:nvSpPr>
              <p:cNvPr id="16" name="Content Placeholder 7">
                <a:extLst>
                  <a:ext uri="{FF2B5EF4-FFF2-40B4-BE49-F238E27FC236}">
                    <a16:creationId xmlns:a16="http://schemas.microsoft.com/office/drawing/2014/main" id="{5862172B-7674-C102-B9F7-9D237D1E9B2D}"/>
                  </a:ext>
                </a:extLst>
              </p:cNvPr>
              <p:cNvSpPr txBox="1">
                <a:spLocks/>
              </p:cNvSpPr>
              <p:nvPr/>
            </p:nvSpPr>
            <p:spPr bwMode="auto">
              <a:xfrm>
                <a:off x="881083" y="6346225"/>
                <a:ext cx="1277189" cy="2637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spcBef>
                    <a:spcPts val="0"/>
                  </a:spcBef>
                  <a:spcAft>
                    <a:spcPts val="600"/>
                  </a:spcAft>
                  <a:buFontTx/>
                  <a:buNone/>
                </a:pPr>
                <a:r>
                  <a:rPr lang="fr-BE" sz="700" i="1" kern="0" noProof="0">
                    <a:solidFill>
                      <a:schemeClr val="tx1">
                        <a:lumMod val="75000"/>
                        <a:lumOff val="25000"/>
                      </a:schemeClr>
                    </a:solidFill>
                    <a:latin typeface="+mj-lt"/>
                  </a:rPr>
                  <a:t>Pour la pratique de contrôle</a:t>
                </a:r>
              </a:p>
            </p:txBody>
          </p:sp>
          <p:grpSp>
            <p:nvGrpSpPr>
              <p:cNvPr id="50" name="Grupo 284">
                <a:extLst>
                  <a:ext uri="{FF2B5EF4-FFF2-40B4-BE49-F238E27FC236}">
                    <a16:creationId xmlns:a16="http://schemas.microsoft.com/office/drawing/2014/main" id="{955E3F02-A971-80A2-D063-2C708A39525A}"/>
                  </a:ext>
                </a:extLst>
              </p:cNvPr>
              <p:cNvGrpSpPr>
                <a:grpSpLocks/>
              </p:cNvGrpSpPr>
              <p:nvPr/>
            </p:nvGrpSpPr>
            <p:grpSpPr>
              <a:xfrm>
                <a:off x="726540" y="6388472"/>
                <a:ext cx="213544" cy="193835"/>
                <a:chOff x="6942138" y="3690266"/>
                <a:chExt cx="663576" cy="602335"/>
              </a:xfrm>
              <a:solidFill>
                <a:schemeClr val="bg2">
                  <a:lumMod val="60000"/>
                  <a:lumOff val="40000"/>
                </a:schemeClr>
              </a:solidFill>
            </p:grpSpPr>
            <p:sp>
              <p:nvSpPr>
                <p:cNvPr id="58" name="Freeform 5">
                  <a:extLst>
                    <a:ext uri="{FF2B5EF4-FFF2-40B4-BE49-F238E27FC236}">
                      <a16:creationId xmlns:a16="http://schemas.microsoft.com/office/drawing/2014/main" id="{8C497232-9484-2256-A89B-A54A3B530B90}"/>
                    </a:ext>
                  </a:extLst>
                </p:cNvPr>
                <p:cNvSpPr>
                  <a:spLocks/>
                </p:cNvSpPr>
                <p:nvPr/>
              </p:nvSpPr>
              <p:spPr bwMode="auto">
                <a:xfrm>
                  <a:off x="7191376" y="3919538"/>
                  <a:ext cx="414338" cy="373063"/>
                </a:xfrm>
                <a:custGeom>
                  <a:avLst/>
                  <a:gdLst>
                    <a:gd name="T0" fmla="*/ 261 w 261"/>
                    <a:gd name="T1" fmla="*/ 117 h 235"/>
                    <a:gd name="T2" fmla="*/ 137 w 261"/>
                    <a:gd name="T3" fmla="*/ 0 h 235"/>
                    <a:gd name="T4" fmla="*/ 137 w 261"/>
                    <a:gd name="T5" fmla="*/ 69 h 235"/>
                    <a:gd name="T6" fmla="*/ 0 w 261"/>
                    <a:gd name="T7" fmla="*/ 69 h 235"/>
                    <a:gd name="T8" fmla="*/ 0 w 261"/>
                    <a:gd name="T9" fmla="*/ 166 h 235"/>
                    <a:gd name="T10" fmla="*/ 137 w 261"/>
                    <a:gd name="T11" fmla="*/ 166 h 235"/>
                    <a:gd name="T12" fmla="*/ 137 w 261"/>
                    <a:gd name="T13" fmla="*/ 235 h 235"/>
                    <a:gd name="T14" fmla="*/ 261 w 261"/>
                    <a:gd name="T15" fmla="*/ 117 h 2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1" h="235">
                      <a:moveTo>
                        <a:pt x="261" y="117"/>
                      </a:moveTo>
                      <a:lnTo>
                        <a:pt x="137" y="0"/>
                      </a:lnTo>
                      <a:lnTo>
                        <a:pt x="137" y="69"/>
                      </a:lnTo>
                      <a:lnTo>
                        <a:pt x="0" y="69"/>
                      </a:lnTo>
                      <a:lnTo>
                        <a:pt x="0" y="166"/>
                      </a:lnTo>
                      <a:lnTo>
                        <a:pt x="137" y="166"/>
                      </a:lnTo>
                      <a:lnTo>
                        <a:pt x="137" y="235"/>
                      </a:lnTo>
                      <a:lnTo>
                        <a:pt x="261" y="117"/>
                      </a:lnTo>
                      <a:close/>
                    </a:path>
                  </a:pathLst>
                </a:custGeom>
                <a:grp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fr-BE" sz="1400" noProof="0"/>
                </a:p>
              </p:txBody>
            </p:sp>
            <p:sp>
              <p:nvSpPr>
                <p:cNvPr id="59" name="Freeform 6">
                  <a:extLst>
                    <a:ext uri="{FF2B5EF4-FFF2-40B4-BE49-F238E27FC236}">
                      <a16:creationId xmlns:a16="http://schemas.microsoft.com/office/drawing/2014/main" id="{396BF6B7-ECA5-57FB-673E-E4060AFCC662}"/>
                    </a:ext>
                  </a:extLst>
                </p:cNvPr>
                <p:cNvSpPr>
                  <a:spLocks/>
                </p:cNvSpPr>
                <p:nvPr/>
              </p:nvSpPr>
              <p:spPr bwMode="auto">
                <a:xfrm>
                  <a:off x="6942138" y="3690266"/>
                  <a:ext cx="414337" cy="374651"/>
                </a:xfrm>
                <a:custGeom>
                  <a:avLst/>
                  <a:gdLst>
                    <a:gd name="T0" fmla="*/ 261 w 261"/>
                    <a:gd name="T1" fmla="*/ 167 h 236"/>
                    <a:gd name="T2" fmla="*/ 261 w 261"/>
                    <a:gd name="T3" fmla="*/ 69 h 236"/>
                    <a:gd name="T4" fmla="*/ 121 w 261"/>
                    <a:gd name="T5" fmla="*/ 69 h 236"/>
                    <a:gd name="T6" fmla="*/ 121 w 261"/>
                    <a:gd name="T7" fmla="*/ 0 h 236"/>
                    <a:gd name="T8" fmla="*/ 0 w 261"/>
                    <a:gd name="T9" fmla="*/ 117 h 236"/>
                    <a:gd name="T10" fmla="*/ 121 w 261"/>
                    <a:gd name="T11" fmla="*/ 236 h 236"/>
                    <a:gd name="T12" fmla="*/ 121 w 261"/>
                    <a:gd name="T13" fmla="*/ 167 h 236"/>
                    <a:gd name="T14" fmla="*/ 261 w 261"/>
                    <a:gd name="T15" fmla="*/ 167 h 2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1" h="236">
                      <a:moveTo>
                        <a:pt x="261" y="167"/>
                      </a:moveTo>
                      <a:lnTo>
                        <a:pt x="261" y="69"/>
                      </a:lnTo>
                      <a:lnTo>
                        <a:pt x="121" y="69"/>
                      </a:lnTo>
                      <a:lnTo>
                        <a:pt x="121" y="0"/>
                      </a:lnTo>
                      <a:lnTo>
                        <a:pt x="0" y="117"/>
                      </a:lnTo>
                      <a:lnTo>
                        <a:pt x="121" y="236"/>
                      </a:lnTo>
                      <a:lnTo>
                        <a:pt x="121" y="167"/>
                      </a:lnTo>
                      <a:lnTo>
                        <a:pt x="261" y="167"/>
                      </a:lnTo>
                      <a:close/>
                    </a:path>
                  </a:pathLst>
                </a:custGeom>
                <a:grp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fr-BE" sz="1400" noProof="0"/>
                </a:p>
              </p:txBody>
            </p:sp>
          </p:grpSp>
        </p:grpSp>
        <p:grpSp>
          <p:nvGrpSpPr>
            <p:cNvPr id="61" name="Group 60">
              <a:extLst>
                <a:ext uri="{FF2B5EF4-FFF2-40B4-BE49-F238E27FC236}">
                  <a16:creationId xmlns:a16="http://schemas.microsoft.com/office/drawing/2014/main" id="{93F91F77-0A99-44DC-42B7-3D0C73C1A60E}"/>
                </a:ext>
              </a:extLst>
            </p:cNvPr>
            <p:cNvGrpSpPr/>
            <p:nvPr/>
          </p:nvGrpSpPr>
          <p:grpSpPr>
            <a:xfrm>
              <a:off x="743342" y="6100051"/>
              <a:ext cx="1414930" cy="275350"/>
              <a:chOff x="743342" y="6079948"/>
              <a:chExt cx="1414930" cy="275350"/>
            </a:xfrm>
          </p:grpSpPr>
          <p:sp>
            <p:nvSpPr>
              <p:cNvPr id="12" name="Content Placeholder 7">
                <a:extLst>
                  <a:ext uri="{FF2B5EF4-FFF2-40B4-BE49-F238E27FC236}">
                    <a16:creationId xmlns:a16="http://schemas.microsoft.com/office/drawing/2014/main" id="{7C74DBF5-132A-B662-5339-3CABF666D86E}"/>
                  </a:ext>
                </a:extLst>
              </p:cNvPr>
              <p:cNvSpPr txBox="1">
                <a:spLocks/>
              </p:cNvSpPr>
              <p:nvPr/>
            </p:nvSpPr>
            <p:spPr bwMode="auto">
              <a:xfrm>
                <a:off x="881083" y="6091517"/>
                <a:ext cx="1277189" cy="2637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spcBef>
                    <a:spcPts val="0"/>
                  </a:spcBef>
                  <a:spcAft>
                    <a:spcPts val="600"/>
                  </a:spcAft>
                  <a:buFontTx/>
                  <a:buNone/>
                </a:pPr>
                <a:r>
                  <a:rPr lang="fr-BE" sz="700" i="1" kern="0" noProof="0">
                    <a:latin typeface="+mj-lt"/>
                  </a:rPr>
                  <a:t>Pour la pratique pilote</a:t>
                </a:r>
              </a:p>
            </p:txBody>
          </p:sp>
          <p:sp>
            <p:nvSpPr>
              <p:cNvPr id="60" name="Freeform 86">
                <a:extLst>
                  <a:ext uri="{FF2B5EF4-FFF2-40B4-BE49-F238E27FC236}">
                    <a16:creationId xmlns:a16="http://schemas.microsoft.com/office/drawing/2014/main" id="{4BE97ED8-56EE-ABE2-CA43-7F2A8B6C55E5}"/>
                  </a:ext>
                </a:extLst>
              </p:cNvPr>
              <p:cNvSpPr>
                <a:spLocks/>
              </p:cNvSpPr>
              <p:nvPr/>
            </p:nvSpPr>
            <p:spPr bwMode="auto">
              <a:xfrm>
                <a:off x="743342" y="6079948"/>
                <a:ext cx="179938" cy="202700"/>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chemeClr val="bg2">
                  <a:lumMod val="60000"/>
                  <a:lumOff val="40000"/>
                </a:schemeClr>
              </a:solidFill>
              <a:ln>
                <a:noFill/>
              </a:ln>
            </p:spPr>
            <p:txBody>
              <a:bodyPr vert="horz" wrap="square" lIns="91440" tIns="45720" rIns="91440" bIns="45720" numCol="1" anchor="t" anchorCtr="0" compatLnSpc="1">
                <a:prstTxWarp prst="textNoShape">
                  <a:avLst/>
                </a:prstTxWarp>
              </a:bodyPr>
              <a:lstStyle/>
              <a:p>
                <a:endParaRPr lang="fr-BE" sz="1400" noProof="0"/>
              </a:p>
            </p:txBody>
          </p:sp>
        </p:grpSp>
      </p:grpSp>
      <p:grpSp>
        <p:nvGrpSpPr>
          <p:cNvPr id="15" name="Group 14">
            <a:extLst>
              <a:ext uri="{FF2B5EF4-FFF2-40B4-BE49-F238E27FC236}">
                <a16:creationId xmlns:a16="http://schemas.microsoft.com/office/drawing/2014/main" id="{50CD6C9D-9F6C-985E-53E8-01181D9B24F4}"/>
              </a:ext>
            </a:extLst>
          </p:cNvPr>
          <p:cNvGrpSpPr/>
          <p:nvPr/>
        </p:nvGrpSpPr>
        <p:grpSpPr>
          <a:xfrm>
            <a:off x="1911350" y="5943995"/>
            <a:ext cx="2974633" cy="277446"/>
            <a:chOff x="2099506" y="6051191"/>
            <a:chExt cx="2786477" cy="277446"/>
          </a:xfrm>
        </p:grpSpPr>
        <p:sp>
          <p:nvSpPr>
            <p:cNvPr id="5" name="Rectangle 4">
              <a:extLst>
                <a:ext uri="{FF2B5EF4-FFF2-40B4-BE49-F238E27FC236}">
                  <a16:creationId xmlns:a16="http://schemas.microsoft.com/office/drawing/2014/main" id="{CEFF5875-1F2D-3291-29CE-DF7A34E0B43B}"/>
                </a:ext>
              </a:extLst>
            </p:cNvPr>
            <p:cNvSpPr/>
            <p:nvPr/>
          </p:nvSpPr>
          <p:spPr>
            <a:xfrm>
              <a:off x="2101280" y="6051191"/>
              <a:ext cx="1400498" cy="125847"/>
            </a:xfrm>
            <a:prstGeom prst="chevron">
              <a:avLst/>
            </a:prstGeom>
            <a:solidFill>
              <a:srgbClr val="B5BF35">
                <a:alpha val="40000"/>
              </a:srgbClr>
            </a:solidFill>
            <a:ln w="12700">
              <a:noFill/>
            </a:ln>
          </p:spPr>
          <p:style>
            <a:lnRef idx="2">
              <a:schemeClr val="accent1">
                <a:shade val="15000"/>
              </a:schemeClr>
            </a:lnRef>
            <a:fillRef idx="1">
              <a:schemeClr val="accent1"/>
            </a:fillRef>
            <a:effectRef idx="0">
              <a:schemeClr val="accent1"/>
            </a:effectRef>
            <a:fontRef idx="minor">
              <a:schemeClr val="lt1"/>
            </a:fontRef>
          </p:style>
          <p:txBody>
            <a:bodyPr lIns="72000" rIns="72000" rtlCol="0" anchor="ctr"/>
            <a:lstStyle/>
            <a:p>
              <a:endParaRPr lang="fr-BE" sz="700" noProof="0">
                <a:solidFill>
                  <a:srgbClr val="868D27"/>
                </a:solidFill>
                <a:latin typeface="+mj-lt"/>
              </a:endParaRPr>
            </a:p>
          </p:txBody>
        </p:sp>
        <p:sp>
          <p:nvSpPr>
            <p:cNvPr id="6" name="Rectangle 5">
              <a:extLst>
                <a:ext uri="{FF2B5EF4-FFF2-40B4-BE49-F238E27FC236}">
                  <a16:creationId xmlns:a16="http://schemas.microsoft.com/office/drawing/2014/main" id="{AF30789B-64A1-5776-83A3-8483A52C4973}"/>
                </a:ext>
              </a:extLst>
            </p:cNvPr>
            <p:cNvSpPr/>
            <p:nvPr/>
          </p:nvSpPr>
          <p:spPr>
            <a:xfrm>
              <a:off x="2099506" y="6202790"/>
              <a:ext cx="2779793" cy="125847"/>
            </a:xfrm>
            <a:prstGeom prst="chevron">
              <a:avLst/>
            </a:prstGeom>
            <a:solidFill>
              <a:srgbClr val="F2E8F6"/>
            </a:solidFill>
            <a:ln w="12700">
              <a:noFill/>
            </a:ln>
          </p:spPr>
          <p:style>
            <a:lnRef idx="2">
              <a:schemeClr val="accent1">
                <a:shade val="15000"/>
              </a:schemeClr>
            </a:lnRef>
            <a:fillRef idx="1">
              <a:schemeClr val="accent1"/>
            </a:fillRef>
            <a:effectRef idx="0">
              <a:schemeClr val="accent1"/>
            </a:effectRef>
            <a:fontRef idx="minor">
              <a:schemeClr val="lt1"/>
            </a:fontRef>
          </p:style>
          <p:txBody>
            <a:bodyPr lIns="72000" rIns="72000" rtlCol="0" anchor="ctr"/>
            <a:lstStyle/>
            <a:p>
              <a:r>
                <a:rPr lang="fr-BE" sz="700" noProof="0">
                  <a:solidFill>
                    <a:srgbClr val="AF71C5"/>
                  </a:solidFill>
                  <a:latin typeface="+mj-lt"/>
                </a:rPr>
                <a:t>Pour la participation à l’étude</a:t>
              </a:r>
            </a:p>
          </p:txBody>
        </p:sp>
        <p:sp>
          <p:nvSpPr>
            <p:cNvPr id="7" name="Rectangle 6">
              <a:extLst>
                <a:ext uri="{FF2B5EF4-FFF2-40B4-BE49-F238E27FC236}">
                  <a16:creationId xmlns:a16="http://schemas.microsoft.com/office/drawing/2014/main" id="{3C8AA7DD-0187-4284-0C9F-0B72A687F2BD}"/>
                </a:ext>
              </a:extLst>
            </p:cNvPr>
            <p:cNvSpPr/>
            <p:nvPr/>
          </p:nvSpPr>
          <p:spPr>
            <a:xfrm>
              <a:off x="3485485" y="6051191"/>
              <a:ext cx="1400498" cy="125847"/>
            </a:xfrm>
            <a:prstGeom prst="chevron">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lIns="72000" rIns="72000" rtlCol="0" anchor="ctr"/>
            <a:lstStyle/>
            <a:p>
              <a:r>
                <a:rPr lang="fr-BE" sz="700" noProof="0">
                  <a:solidFill>
                    <a:srgbClr val="007C92"/>
                  </a:solidFill>
                  <a:latin typeface="+mj-lt"/>
                </a:rPr>
                <a:t>Pendant l'intervention</a:t>
              </a:r>
            </a:p>
          </p:txBody>
        </p:sp>
      </p:grpSp>
      <p:sp>
        <p:nvSpPr>
          <p:cNvPr id="10" name="TextBox 9">
            <a:extLst>
              <a:ext uri="{FF2B5EF4-FFF2-40B4-BE49-F238E27FC236}">
                <a16:creationId xmlns:a16="http://schemas.microsoft.com/office/drawing/2014/main" id="{AE8AEC2D-D99E-B73B-7EEB-543715D4DD37}"/>
              </a:ext>
            </a:extLst>
          </p:cNvPr>
          <p:cNvSpPr txBox="1"/>
          <p:nvPr/>
        </p:nvSpPr>
        <p:spPr>
          <a:xfrm>
            <a:off x="1911350" y="5906890"/>
            <a:ext cx="1621970" cy="200055"/>
          </a:xfrm>
          <a:prstGeom prst="rect">
            <a:avLst/>
          </a:prstGeom>
          <a:noFill/>
        </p:spPr>
        <p:txBody>
          <a:bodyPr wrap="square" rtlCol="0">
            <a:spAutoFit/>
          </a:bodyPr>
          <a:lstStyle/>
          <a:p>
            <a:r>
              <a:rPr lang="fr-BE" sz="700" noProof="0">
                <a:solidFill>
                  <a:srgbClr val="868D27"/>
                </a:solidFill>
              </a:rPr>
              <a:t>Pendant la phase de préparation</a:t>
            </a:r>
          </a:p>
        </p:txBody>
      </p:sp>
    </p:spTree>
    <p:extLst>
      <p:ext uri="{BB962C8B-B14F-4D97-AF65-F5344CB8AC3E}">
        <p14:creationId xmlns:p14="http://schemas.microsoft.com/office/powerpoint/2010/main" val="3666127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Nouveau système de financement</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12</a:t>
            </a:fld>
            <a:endParaRPr lang="fr-BE" noProof="0"/>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p:txBody>
          <a:bodyPr/>
          <a:lstStyle/>
          <a:p>
            <a:r>
              <a:rPr lang="fr-BE" noProof="0"/>
              <a:t>Aperçu du financement des activités</a:t>
            </a:r>
          </a:p>
        </p:txBody>
      </p:sp>
      <p:grpSp>
        <p:nvGrpSpPr>
          <p:cNvPr id="95" name="Group 94">
            <a:extLst>
              <a:ext uri="{FF2B5EF4-FFF2-40B4-BE49-F238E27FC236}">
                <a16:creationId xmlns:a16="http://schemas.microsoft.com/office/drawing/2014/main" id="{03B890FE-5EE9-AEA6-0439-BDD7C4CDFA33}"/>
              </a:ext>
            </a:extLst>
          </p:cNvPr>
          <p:cNvGrpSpPr/>
          <p:nvPr/>
        </p:nvGrpSpPr>
        <p:grpSpPr>
          <a:xfrm>
            <a:off x="2929301" y="3849063"/>
            <a:ext cx="2144974" cy="1012502"/>
            <a:chOff x="8201063" y="2826059"/>
            <a:chExt cx="2653048" cy="1012502"/>
          </a:xfrm>
        </p:grpSpPr>
        <p:sp>
          <p:nvSpPr>
            <p:cNvPr id="17" name="Rectangle 16">
              <a:extLst>
                <a:ext uri="{FF2B5EF4-FFF2-40B4-BE49-F238E27FC236}">
                  <a16:creationId xmlns:a16="http://schemas.microsoft.com/office/drawing/2014/main" id="{C00FA0DD-70B2-ACB8-F3B6-8A716689DE69}"/>
                </a:ext>
              </a:extLst>
            </p:cNvPr>
            <p:cNvSpPr/>
            <p:nvPr/>
          </p:nvSpPr>
          <p:spPr>
            <a:xfrm>
              <a:off x="8201063" y="2826059"/>
              <a:ext cx="2653048" cy="304705"/>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1100" noProof="0">
                  <a:solidFill>
                    <a:srgbClr val="007C92"/>
                  </a:solidFill>
                  <a:latin typeface="+mj-lt"/>
                </a:rPr>
                <a:t>Compensation rurale</a:t>
              </a:r>
            </a:p>
          </p:txBody>
        </p:sp>
        <p:sp>
          <p:nvSpPr>
            <p:cNvPr id="22" name="Rectangle 21">
              <a:extLst>
                <a:ext uri="{FF2B5EF4-FFF2-40B4-BE49-F238E27FC236}">
                  <a16:creationId xmlns:a16="http://schemas.microsoft.com/office/drawing/2014/main" id="{80304A0D-3E6A-BCCD-2C93-E996131FA23C}"/>
                </a:ext>
              </a:extLst>
            </p:cNvPr>
            <p:cNvSpPr/>
            <p:nvPr/>
          </p:nvSpPr>
          <p:spPr>
            <a:xfrm>
              <a:off x="8201063" y="3191398"/>
              <a:ext cx="2653048" cy="647163"/>
            </a:xfrm>
            <a:prstGeom prst="rect">
              <a:avLst/>
            </a:prstGeom>
            <a:noFill/>
            <a:ln w="1905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72000" tIns="108000" rIns="72000" bIns="108000" rtlCol="0" anchor="t"/>
            <a:lstStyle/>
            <a:p>
              <a:pPr algn="ctr"/>
              <a:r>
                <a:rPr lang="fr-BE" sz="1050" b="1" noProof="0">
                  <a:solidFill>
                    <a:srgbClr val="007C92"/>
                  </a:solidFill>
                  <a:latin typeface="+mj-lt"/>
                </a:rPr>
                <a:t>3,13 € </a:t>
              </a:r>
            </a:p>
            <a:p>
              <a:pPr algn="ctr"/>
              <a:r>
                <a:rPr lang="fr-BE" sz="1050" i="1" noProof="0">
                  <a:solidFill>
                    <a:schemeClr val="accent5">
                      <a:lumMod val="50000"/>
                    </a:schemeClr>
                  </a:solidFill>
                  <a:latin typeface="+mj-lt"/>
                </a:rPr>
                <a:t>Par séance de soins**</a:t>
              </a:r>
            </a:p>
          </p:txBody>
        </p:sp>
      </p:grpSp>
      <p:grpSp>
        <p:nvGrpSpPr>
          <p:cNvPr id="10" name="Group 9">
            <a:extLst>
              <a:ext uri="{FF2B5EF4-FFF2-40B4-BE49-F238E27FC236}">
                <a16:creationId xmlns:a16="http://schemas.microsoft.com/office/drawing/2014/main" id="{CB4C04E3-8864-80A1-80CE-D691B7F03C2D}"/>
              </a:ext>
            </a:extLst>
          </p:cNvPr>
          <p:cNvGrpSpPr/>
          <p:nvPr/>
        </p:nvGrpSpPr>
        <p:grpSpPr>
          <a:xfrm>
            <a:off x="623025" y="2506971"/>
            <a:ext cx="2144975" cy="2509404"/>
            <a:chOff x="623025" y="2506971"/>
            <a:chExt cx="2144975" cy="2509404"/>
          </a:xfrm>
        </p:grpSpPr>
        <p:sp>
          <p:nvSpPr>
            <p:cNvPr id="26" name="TextBox 25">
              <a:extLst>
                <a:ext uri="{FF2B5EF4-FFF2-40B4-BE49-F238E27FC236}">
                  <a16:creationId xmlns:a16="http://schemas.microsoft.com/office/drawing/2014/main" id="{04DC9077-00B7-37DE-4BED-559F52E7BE66}"/>
                </a:ext>
              </a:extLst>
            </p:cNvPr>
            <p:cNvSpPr txBox="1"/>
            <p:nvPr/>
          </p:nvSpPr>
          <p:spPr>
            <a:xfrm>
              <a:off x="623025" y="4229395"/>
              <a:ext cx="2144973" cy="261610"/>
            </a:xfrm>
            <a:prstGeom prst="rect">
              <a:avLst/>
            </a:prstGeom>
            <a:solidFill>
              <a:schemeClr val="accent5"/>
            </a:solidFill>
          </p:spPr>
          <p:txBody>
            <a:bodyPr wrap="square">
              <a:spAutoFit/>
            </a:bodyPr>
            <a:lstStyle>
              <a:defPPr>
                <a:defRPr lang="en-US"/>
              </a:defPPr>
              <a:lvl1pPr algn="ctr">
                <a:defRPr b="1">
                  <a:solidFill>
                    <a:srgbClr val="007C92"/>
                  </a:solidFill>
                </a:defRPr>
              </a:lvl1pPr>
            </a:lstStyle>
            <a:p>
              <a:r>
                <a:rPr lang="fr-BE" sz="1050" noProof="0">
                  <a:latin typeface="+mj-lt"/>
                </a:rPr>
                <a:t>Déplacement</a:t>
              </a:r>
            </a:p>
          </p:txBody>
        </p:sp>
        <p:sp>
          <p:nvSpPr>
            <p:cNvPr id="24" name="TextBox 23">
              <a:extLst>
                <a:ext uri="{FF2B5EF4-FFF2-40B4-BE49-F238E27FC236}">
                  <a16:creationId xmlns:a16="http://schemas.microsoft.com/office/drawing/2014/main" id="{D57CA394-5E90-C70B-4A62-2B4DDACF2099}"/>
                </a:ext>
              </a:extLst>
            </p:cNvPr>
            <p:cNvSpPr txBox="1"/>
            <p:nvPr/>
          </p:nvSpPr>
          <p:spPr>
            <a:xfrm>
              <a:off x="623027" y="2883498"/>
              <a:ext cx="2144973" cy="261610"/>
            </a:xfrm>
            <a:prstGeom prst="rect">
              <a:avLst/>
            </a:prstGeom>
            <a:solidFill>
              <a:schemeClr val="accent5"/>
            </a:solidFill>
          </p:spPr>
          <p:txBody>
            <a:bodyPr wrap="square">
              <a:spAutoFit/>
            </a:bodyPr>
            <a:lstStyle/>
            <a:p>
              <a:pPr algn="ctr"/>
              <a:r>
                <a:rPr lang="fr-BE" sz="1050" b="1" noProof="0">
                  <a:solidFill>
                    <a:srgbClr val="007C92"/>
                  </a:solidFill>
                  <a:latin typeface="+mj-lt"/>
                </a:rPr>
                <a:t>Pour les soins</a:t>
              </a:r>
            </a:p>
          </p:txBody>
        </p:sp>
        <p:sp>
          <p:nvSpPr>
            <p:cNvPr id="15" name="Rectangle 14">
              <a:extLst>
                <a:ext uri="{FF2B5EF4-FFF2-40B4-BE49-F238E27FC236}">
                  <a16:creationId xmlns:a16="http://schemas.microsoft.com/office/drawing/2014/main" id="{7D16AF72-E9DC-A140-FF55-F7055D513584}"/>
                </a:ext>
              </a:extLst>
            </p:cNvPr>
            <p:cNvSpPr/>
            <p:nvPr/>
          </p:nvSpPr>
          <p:spPr>
            <a:xfrm>
              <a:off x="623025" y="2506971"/>
              <a:ext cx="2144974" cy="304705"/>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1100" noProof="0">
                  <a:solidFill>
                    <a:srgbClr val="007C92"/>
                  </a:solidFill>
                  <a:latin typeface="+mj-lt"/>
                </a:rPr>
                <a:t>Tarif horaire*</a:t>
              </a:r>
            </a:p>
          </p:txBody>
        </p:sp>
        <p:sp>
          <p:nvSpPr>
            <p:cNvPr id="20" name="Rectangle 19">
              <a:extLst>
                <a:ext uri="{FF2B5EF4-FFF2-40B4-BE49-F238E27FC236}">
                  <a16:creationId xmlns:a16="http://schemas.microsoft.com/office/drawing/2014/main" id="{265E43EE-4F1E-46CE-4793-2C2C4961BE64}"/>
                </a:ext>
              </a:extLst>
            </p:cNvPr>
            <p:cNvSpPr/>
            <p:nvPr/>
          </p:nvSpPr>
          <p:spPr>
            <a:xfrm>
              <a:off x="623026" y="2869860"/>
              <a:ext cx="2144974" cy="2146515"/>
            </a:xfrm>
            <a:prstGeom prst="rect">
              <a:avLst/>
            </a:prstGeom>
            <a:noFill/>
            <a:ln w="1905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72000" tIns="108000" rIns="72000" bIns="108000" rtlCol="0" anchor="t"/>
            <a:lstStyle/>
            <a:p>
              <a:pPr algn="ctr"/>
              <a:endParaRPr lang="fr-BE" sz="1050" noProof="0">
                <a:solidFill>
                  <a:srgbClr val="007C92"/>
                </a:solidFill>
                <a:latin typeface="+mj-lt"/>
              </a:endParaRPr>
            </a:p>
          </p:txBody>
        </p:sp>
        <p:sp>
          <p:nvSpPr>
            <p:cNvPr id="27" name="TextBox 26">
              <a:extLst>
                <a:ext uri="{FF2B5EF4-FFF2-40B4-BE49-F238E27FC236}">
                  <a16:creationId xmlns:a16="http://schemas.microsoft.com/office/drawing/2014/main" id="{0961EE54-ABE2-FD23-D3BB-64A450231D03}"/>
                </a:ext>
              </a:extLst>
            </p:cNvPr>
            <p:cNvSpPr txBox="1"/>
            <p:nvPr/>
          </p:nvSpPr>
          <p:spPr>
            <a:xfrm>
              <a:off x="623027" y="3186498"/>
              <a:ext cx="2144973" cy="841256"/>
            </a:xfrm>
            <a:prstGeom prst="rect">
              <a:avLst/>
            </a:prstGeom>
            <a:noFill/>
          </p:spPr>
          <p:txBody>
            <a:bodyPr wrap="square" lIns="72000" rIns="72000">
              <a:spAutoFit/>
            </a:bodyPr>
            <a:lstStyle/>
            <a:p>
              <a:pPr algn="ctr"/>
              <a:r>
                <a:rPr lang="fr-BE" sz="1050" noProof="0">
                  <a:solidFill>
                    <a:srgbClr val="007C92"/>
                  </a:solidFill>
                  <a:latin typeface="+mj-lt"/>
                </a:rPr>
                <a:t> </a:t>
              </a:r>
              <a:r>
                <a:rPr lang="fr-BE" sz="1050" b="1" noProof="0">
                  <a:solidFill>
                    <a:srgbClr val="007C92"/>
                  </a:solidFill>
                  <a:latin typeface="+mj-lt"/>
                </a:rPr>
                <a:t>59,10 € </a:t>
              </a:r>
              <a:r>
                <a:rPr lang="fr-BE" sz="1050" noProof="0">
                  <a:solidFill>
                    <a:srgbClr val="007C92"/>
                  </a:solidFill>
                  <a:latin typeface="+mj-lt"/>
                </a:rPr>
                <a:t>par heure*</a:t>
              </a:r>
            </a:p>
            <a:p>
              <a:pPr algn="ctr">
                <a:spcAft>
                  <a:spcPts val="800"/>
                </a:spcAft>
              </a:pPr>
              <a:r>
                <a:rPr lang="fr-BE" sz="1050" i="1" noProof="0">
                  <a:solidFill>
                    <a:schemeClr val="accent5">
                      <a:lumMod val="50000"/>
                    </a:schemeClr>
                  </a:solidFill>
                  <a:latin typeface="+mj-lt"/>
                </a:rPr>
                <a:t>Jours ouvrables</a:t>
              </a:r>
            </a:p>
            <a:p>
              <a:pPr algn="ctr"/>
              <a:r>
                <a:rPr lang="fr-BE" sz="1050" noProof="0">
                  <a:solidFill>
                    <a:srgbClr val="007C92"/>
                  </a:solidFill>
                  <a:latin typeface="+mj-lt"/>
                </a:rPr>
                <a:t> </a:t>
              </a:r>
              <a:r>
                <a:rPr lang="fr-BE" sz="1050" b="1" noProof="0">
                  <a:solidFill>
                    <a:srgbClr val="007C92"/>
                  </a:solidFill>
                  <a:latin typeface="+mj-lt"/>
                </a:rPr>
                <a:t>79,10 € </a:t>
              </a:r>
              <a:r>
                <a:rPr lang="fr-BE" sz="1050" noProof="0">
                  <a:solidFill>
                    <a:srgbClr val="007C92"/>
                  </a:solidFill>
                  <a:latin typeface="+mj-lt"/>
                </a:rPr>
                <a:t> par heure*</a:t>
              </a:r>
            </a:p>
            <a:p>
              <a:pPr algn="ctr"/>
              <a:r>
                <a:rPr lang="fr-BE" sz="1050" i="1" noProof="0">
                  <a:solidFill>
                    <a:schemeClr val="accent5">
                      <a:lumMod val="50000"/>
                    </a:schemeClr>
                  </a:solidFill>
                  <a:latin typeface="+mj-lt"/>
                </a:rPr>
                <a:t>Pendant le week-end</a:t>
              </a:r>
            </a:p>
          </p:txBody>
        </p:sp>
        <p:sp>
          <p:nvSpPr>
            <p:cNvPr id="28" name="TextBox 27">
              <a:extLst>
                <a:ext uri="{FF2B5EF4-FFF2-40B4-BE49-F238E27FC236}">
                  <a16:creationId xmlns:a16="http://schemas.microsoft.com/office/drawing/2014/main" id="{2883329A-77F3-1722-8E65-18DEC12D0B4D}"/>
                </a:ext>
              </a:extLst>
            </p:cNvPr>
            <p:cNvSpPr txBox="1"/>
            <p:nvPr/>
          </p:nvSpPr>
          <p:spPr>
            <a:xfrm>
              <a:off x="623027" y="4566082"/>
              <a:ext cx="2144973" cy="415498"/>
            </a:xfrm>
            <a:prstGeom prst="rect">
              <a:avLst/>
            </a:prstGeom>
            <a:noFill/>
          </p:spPr>
          <p:txBody>
            <a:bodyPr wrap="square" lIns="72000" rIns="72000">
              <a:spAutoFit/>
            </a:bodyPr>
            <a:lstStyle>
              <a:defPPr>
                <a:defRPr lang="en-US"/>
              </a:defPPr>
              <a:lvl1pPr algn="ctr">
                <a:defRPr sz="1400">
                  <a:solidFill>
                    <a:srgbClr val="007C92"/>
                  </a:solidFill>
                  <a:latin typeface="+mj-lt"/>
                </a:defRPr>
              </a:lvl1pPr>
            </a:lstStyle>
            <a:p>
              <a:r>
                <a:rPr lang="fr-BE" sz="1050" noProof="0"/>
                <a:t> </a:t>
              </a:r>
              <a:r>
                <a:rPr lang="fr-BE" sz="1050" b="1" noProof="0"/>
                <a:t>39,10 € </a:t>
              </a:r>
              <a:r>
                <a:rPr lang="fr-BE" sz="1050" noProof="0"/>
                <a:t>par heure*</a:t>
              </a:r>
            </a:p>
            <a:p>
              <a:r>
                <a:rPr lang="fr-BE" sz="1050" i="1" noProof="0">
                  <a:solidFill>
                    <a:schemeClr val="accent5">
                      <a:lumMod val="50000"/>
                    </a:schemeClr>
                  </a:solidFill>
                </a:rPr>
                <a:t>Jours ouvrables &amp; week-end</a:t>
              </a:r>
            </a:p>
          </p:txBody>
        </p:sp>
      </p:grpSp>
      <p:grpSp>
        <p:nvGrpSpPr>
          <p:cNvPr id="94" name="Group 93">
            <a:extLst>
              <a:ext uri="{FF2B5EF4-FFF2-40B4-BE49-F238E27FC236}">
                <a16:creationId xmlns:a16="http://schemas.microsoft.com/office/drawing/2014/main" id="{B59598A7-17BD-4F09-426F-99A513506157}"/>
              </a:ext>
            </a:extLst>
          </p:cNvPr>
          <p:cNvGrpSpPr/>
          <p:nvPr/>
        </p:nvGrpSpPr>
        <p:grpSpPr>
          <a:xfrm>
            <a:off x="2929301" y="2508753"/>
            <a:ext cx="2144975" cy="1094811"/>
            <a:chOff x="5019935" y="2826059"/>
            <a:chExt cx="2653049" cy="1094811"/>
          </a:xfrm>
        </p:grpSpPr>
        <p:sp>
          <p:nvSpPr>
            <p:cNvPr id="16" name="Rectangle 15">
              <a:extLst>
                <a:ext uri="{FF2B5EF4-FFF2-40B4-BE49-F238E27FC236}">
                  <a16:creationId xmlns:a16="http://schemas.microsoft.com/office/drawing/2014/main" id="{B5B45EB3-C9FA-7AFE-DFC4-BDD2737E37DF}"/>
                </a:ext>
              </a:extLst>
            </p:cNvPr>
            <p:cNvSpPr/>
            <p:nvPr/>
          </p:nvSpPr>
          <p:spPr>
            <a:xfrm>
              <a:off x="5019936" y="2826059"/>
              <a:ext cx="2653048" cy="400334"/>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1100" noProof="0">
                  <a:solidFill>
                    <a:srgbClr val="007C92"/>
                  </a:solidFill>
                  <a:latin typeface="+mj-lt"/>
                </a:rPr>
                <a:t>Compensation de permanence</a:t>
              </a:r>
            </a:p>
          </p:txBody>
        </p:sp>
        <p:sp>
          <p:nvSpPr>
            <p:cNvPr id="21" name="Rectangle 20">
              <a:extLst>
                <a:ext uri="{FF2B5EF4-FFF2-40B4-BE49-F238E27FC236}">
                  <a16:creationId xmlns:a16="http://schemas.microsoft.com/office/drawing/2014/main" id="{F7F2D225-C9B9-B0AC-B39B-BB321AAAAC77}"/>
                </a:ext>
              </a:extLst>
            </p:cNvPr>
            <p:cNvSpPr/>
            <p:nvPr/>
          </p:nvSpPr>
          <p:spPr>
            <a:xfrm>
              <a:off x="5019936" y="3273706"/>
              <a:ext cx="2653048" cy="647164"/>
            </a:xfrm>
            <a:prstGeom prst="rect">
              <a:avLst/>
            </a:prstGeom>
            <a:noFill/>
            <a:ln w="1905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72000" tIns="108000" rIns="72000" bIns="108000" rtlCol="0" anchor="t"/>
            <a:lstStyle/>
            <a:p>
              <a:pPr algn="ctr"/>
              <a:endParaRPr lang="fr-BE" sz="1050" noProof="0">
                <a:solidFill>
                  <a:srgbClr val="007C92"/>
                </a:solidFill>
                <a:latin typeface="+mj-lt"/>
              </a:endParaRPr>
            </a:p>
          </p:txBody>
        </p:sp>
        <p:sp>
          <p:nvSpPr>
            <p:cNvPr id="29" name="TextBox 28">
              <a:extLst>
                <a:ext uri="{FF2B5EF4-FFF2-40B4-BE49-F238E27FC236}">
                  <a16:creationId xmlns:a16="http://schemas.microsoft.com/office/drawing/2014/main" id="{AC6D95EE-B66A-443E-988A-6DEFAD5792F2}"/>
                </a:ext>
              </a:extLst>
            </p:cNvPr>
            <p:cNvSpPr txBox="1"/>
            <p:nvPr/>
          </p:nvSpPr>
          <p:spPr>
            <a:xfrm>
              <a:off x="5019935" y="3351066"/>
              <a:ext cx="2653047" cy="430887"/>
            </a:xfrm>
            <a:prstGeom prst="rect">
              <a:avLst/>
            </a:prstGeom>
            <a:noFill/>
          </p:spPr>
          <p:txBody>
            <a:bodyPr wrap="square" lIns="72000" rIns="72000">
              <a:spAutoFit/>
            </a:bodyPr>
            <a:lstStyle/>
            <a:p>
              <a:pPr algn="ctr"/>
              <a:r>
                <a:rPr lang="fr-BE" sz="1050" b="1" noProof="0">
                  <a:solidFill>
                    <a:srgbClr val="007C92"/>
                  </a:solidFill>
                  <a:latin typeface="+mj-lt"/>
                </a:rPr>
                <a:t>37,30 €</a:t>
              </a:r>
              <a:endParaRPr lang="fr-BE" sz="1050" noProof="0">
                <a:solidFill>
                  <a:srgbClr val="007C92"/>
                </a:solidFill>
                <a:latin typeface="+mj-lt"/>
              </a:endParaRPr>
            </a:p>
            <a:p>
              <a:pPr algn="ctr">
                <a:spcAft>
                  <a:spcPts val="1200"/>
                </a:spcAft>
              </a:pPr>
              <a:r>
                <a:rPr lang="fr-BE" sz="1050" i="1" noProof="0">
                  <a:solidFill>
                    <a:schemeClr val="accent5">
                      <a:lumMod val="50000"/>
                    </a:schemeClr>
                  </a:solidFill>
                  <a:latin typeface="+mj-lt"/>
                </a:rPr>
                <a:t>Par jour de soins</a:t>
              </a:r>
            </a:p>
          </p:txBody>
        </p:sp>
      </p:grpSp>
      <p:grpSp>
        <p:nvGrpSpPr>
          <p:cNvPr id="3" name="Group 2">
            <a:extLst>
              <a:ext uri="{FF2B5EF4-FFF2-40B4-BE49-F238E27FC236}">
                <a16:creationId xmlns:a16="http://schemas.microsoft.com/office/drawing/2014/main" id="{1B56483A-FDBA-96BF-A952-A84B1F1AE6F8}"/>
              </a:ext>
            </a:extLst>
          </p:cNvPr>
          <p:cNvGrpSpPr/>
          <p:nvPr/>
        </p:nvGrpSpPr>
        <p:grpSpPr>
          <a:xfrm>
            <a:off x="520637" y="1233408"/>
            <a:ext cx="1317726" cy="1116000"/>
            <a:chOff x="520637" y="1233408"/>
            <a:chExt cx="1317726" cy="1116000"/>
          </a:xfrm>
        </p:grpSpPr>
        <p:grpSp>
          <p:nvGrpSpPr>
            <p:cNvPr id="78" name="Group 77">
              <a:extLst>
                <a:ext uri="{FF2B5EF4-FFF2-40B4-BE49-F238E27FC236}">
                  <a16:creationId xmlns:a16="http://schemas.microsoft.com/office/drawing/2014/main" id="{8F2033A6-043B-B72F-A73F-E5A042EAE207}"/>
                </a:ext>
              </a:extLst>
            </p:cNvPr>
            <p:cNvGrpSpPr/>
            <p:nvPr/>
          </p:nvGrpSpPr>
          <p:grpSpPr>
            <a:xfrm>
              <a:off x="623888" y="1233408"/>
              <a:ext cx="1116000" cy="1116000"/>
              <a:chOff x="6015038" y="5743575"/>
              <a:chExt cx="1112838" cy="1114425"/>
            </a:xfrm>
            <a:solidFill>
              <a:srgbClr val="007C92"/>
            </a:solidFill>
          </p:grpSpPr>
          <p:sp>
            <p:nvSpPr>
              <p:cNvPr id="87" name="Freeform 29">
                <a:extLst>
                  <a:ext uri="{FF2B5EF4-FFF2-40B4-BE49-F238E27FC236}">
                    <a16:creationId xmlns:a16="http://schemas.microsoft.com/office/drawing/2014/main" id="{BAAC298C-281F-DE63-7856-CA36C05DD2A7}"/>
                  </a:ext>
                </a:extLst>
              </p:cNvPr>
              <p:cNvSpPr>
                <a:spLocks/>
              </p:cNvSpPr>
              <p:nvPr/>
            </p:nvSpPr>
            <p:spPr bwMode="auto">
              <a:xfrm>
                <a:off x="6015038" y="5743575"/>
                <a:ext cx="1112838" cy="1114425"/>
              </a:xfrm>
              <a:custGeom>
                <a:avLst/>
                <a:gdLst>
                  <a:gd name="T0" fmla="*/ 333 w 701"/>
                  <a:gd name="T1" fmla="*/ 701 h 702"/>
                  <a:gd name="T2" fmla="*/ 280 w 701"/>
                  <a:gd name="T3" fmla="*/ 695 h 702"/>
                  <a:gd name="T4" fmla="*/ 231 w 701"/>
                  <a:gd name="T5" fmla="*/ 680 h 702"/>
                  <a:gd name="T6" fmla="*/ 184 w 701"/>
                  <a:gd name="T7" fmla="*/ 659 h 702"/>
                  <a:gd name="T8" fmla="*/ 141 w 701"/>
                  <a:gd name="T9" fmla="*/ 632 h 702"/>
                  <a:gd name="T10" fmla="*/ 103 w 701"/>
                  <a:gd name="T11" fmla="*/ 598 h 702"/>
                  <a:gd name="T12" fmla="*/ 71 w 701"/>
                  <a:gd name="T13" fmla="*/ 560 h 702"/>
                  <a:gd name="T14" fmla="*/ 42 w 701"/>
                  <a:gd name="T15" fmla="*/ 518 h 702"/>
                  <a:gd name="T16" fmla="*/ 21 w 701"/>
                  <a:gd name="T17" fmla="*/ 471 h 702"/>
                  <a:gd name="T18" fmla="*/ 8 w 701"/>
                  <a:gd name="T19" fmla="*/ 422 h 702"/>
                  <a:gd name="T20" fmla="*/ 0 w 701"/>
                  <a:gd name="T21" fmla="*/ 369 h 702"/>
                  <a:gd name="T22" fmla="*/ 0 w 701"/>
                  <a:gd name="T23" fmla="*/ 333 h 702"/>
                  <a:gd name="T24" fmla="*/ 8 w 701"/>
                  <a:gd name="T25" fmla="*/ 280 h 702"/>
                  <a:gd name="T26" fmla="*/ 21 w 701"/>
                  <a:gd name="T27" fmla="*/ 231 h 702"/>
                  <a:gd name="T28" fmla="*/ 42 w 701"/>
                  <a:gd name="T29" fmla="*/ 184 h 702"/>
                  <a:gd name="T30" fmla="*/ 71 w 701"/>
                  <a:gd name="T31" fmla="*/ 141 h 702"/>
                  <a:gd name="T32" fmla="*/ 103 w 701"/>
                  <a:gd name="T33" fmla="*/ 104 h 702"/>
                  <a:gd name="T34" fmla="*/ 141 w 701"/>
                  <a:gd name="T35" fmla="*/ 70 h 702"/>
                  <a:gd name="T36" fmla="*/ 184 w 701"/>
                  <a:gd name="T37" fmla="*/ 43 h 702"/>
                  <a:gd name="T38" fmla="*/ 231 w 701"/>
                  <a:gd name="T39" fmla="*/ 22 h 702"/>
                  <a:gd name="T40" fmla="*/ 280 w 701"/>
                  <a:gd name="T41" fmla="*/ 7 h 702"/>
                  <a:gd name="T42" fmla="*/ 333 w 701"/>
                  <a:gd name="T43" fmla="*/ 1 h 702"/>
                  <a:gd name="T44" fmla="*/ 369 w 701"/>
                  <a:gd name="T45" fmla="*/ 1 h 702"/>
                  <a:gd name="T46" fmla="*/ 421 w 701"/>
                  <a:gd name="T47" fmla="*/ 7 h 702"/>
                  <a:gd name="T48" fmla="*/ 472 w 701"/>
                  <a:gd name="T49" fmla="*/ 22 h 702"/>
                  <a:gd name="T50" fmla="*/ 518 w 701"/>
                  <a:gd name="T51" fmla="*/ 43 h 702"/>
                  <a:gd name="T52" fmla="*/ 560 w 701"/>
                  <a:gd name="T53" fmla="*/ 70 h 702"/>
                  <a:gd name="T54" fmla="*/ 599 w 701"/>
                  <a:gd name="T55" fmla="*/ 104 h 702"/>
                  <a:gd name="T56" fmla="*/ 632 w 701"/>
                  <a:gd name="T57" fmla="*/ 141 h 702"/>
                  <a:gd name="T58" fmla="*/ 659 w 701"/>
                  <a:gd name="T59" fmla="*/ 184 h 702"/>
                  <a:gd name="T60" fmla="*/ 680 w 701"/>
                  <a:gd name="T61" fmla="*/ 231 h 702"/>
                  <a:gd name="T62" fmla="*/ 695 w 701"/>
                  <a:gd name="T63" fmla="*/ 280 h 702"/>
                  <a:gd name="T64" fmla="*/ 701 w 701"/>
                  <a:gd name="T65" fmla="*/ 333 h 702"/>
                  <a:gd name="T66" fmla="*/ 701 w 701"/>
                  <a:gd name="T67" fmla="*/ 369 h 702"/>
                  <a:gd name="T68" fmla="*/ 695 w 701"/>
                  <a:gd name="T69" fmla="*/ 422 h 702"/>
                  <a:gd name="T70" fmla="*/ 680 w 701"/>
                  <a:gd name="T71" fmla="*/ 471 h 702"/>
                  <a:gd name="T72" fmla="*/ 659 w 701"/>
                  <a:gd name="T73" fmla="*/ 518 h 702"/>
                  <a:gd name="T74" fmla="*/ 632 w 701"/>
                  <a:gd name="T75" fmla="*/ 560 h 702"/>
                  <a:gd name="T76" fmla="*/ 599 w 701"/>
                  <a:gd name="T77" fmla="*/ 598 h 702"/>
                  <a:gd name="T78" fmla="*/ 560 w 701"/>
                  <a:gd name="T79" fmla="*/ 632 h 702"/>
                  <a:gd name="T80" fmla="*/ 518 w 701"/>
                  <a:gd name="T81" fmla="*/ 659 h 702"/>
                  <a:gd name="T82" fmla="*/ 472 w 701"/>
                  <a:gd name="T83" fmla="*/ 680 h 702"/>
                  <a:gd name="T84" fmla="*/ 421 w 701"/>
                  <a:gd name="T85" fmla="*/ 695 h 702"/>
                  <a:gd name="T86" fmla="*/ 369 w 701"/>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2">
                    <a:moveTo>
                      <a:pt x="351" y="702"/>
                    </a:moveTo>
                    <a:lnTo>
                      <a:pt x="351" y="702"/>
                    </a:lnTo>
                    <a:lnTo>
                      <a:pt x="333" y="701"/>
                    </a:lnTo>
                    <a:lnTo>
                      <a:pt x="315" y="700"/>
                    </a:lnTo>
                    <a:lnTo>
                      <a:pt x="298" y="697"/>
                    </a:lnTo>
                    <a:lnTo>
                      <a:pt x="280" y="695"/>
                    </a:lnTo>
                    <a:lnTo>
                      <a:pt x="263" y="691"/>
                    </a:lnTo>
                    <a:lnTo>
                      <a:pt x="247" y="686"/>
                    </a:lnTo>
                    <a:lnTo>
                      <a:pt x="231" y="680"/>
                    </a:lnTo>
                    <a:lnTo>
                      <a:pt x="215" y="674"/>
                    </a:lnTo>
                    <a:lnTo>
                      <a:pt x="199" y="667"/>
                    </a:lnTo>
                    <a:lnTo>
                      <a:pt x="184" y="659"/>
                    </a:lnTo>
                    <a:lnTo>
                      <a:pt x="169" y="650"/>
                    </a:lnTo>
                    <a:lnTo>
                      <a:pt x="155" y="642"/>
                    </a:lnTo>
                    <a:lnTo>
                      <a:pt x="141" y="632"/>
                    </a:lnTo>
                    <a:lnTo>
                      <a:pt x="129" y="622"/>
                    </a:lnTo>
                    <a:lnTo>
                      <a:pt x="115" y="611"/>
                    </a:lnTo>
                    <a:lnTo>
                      <a:pt x="103" y="598"/>
                    </a:lnTo>
                    <a:lnTo>
                      <a:pt x="92" y="586"/>
                    </a:lnTo>
                    <a:lnTo>
                      <a:pt x="81" y="574"/>
                    </a:lnTo>
                    <a:lnTo>
                      <a:pt x="71" y="560"/>
                    </a:lnTo>
                    <a:lnTo>
                      <a:pt x="61" y="547"/>
                    </a:lnTo>
                    <a:lnTo>
                      <a:pt x="51" y="533"/>
                    </a:lnTo>
                    <a:lnTo>
                      <a:pt x="42" y="518"/>
                    </a:lnTo>
                    <a:lnTo>
                      <a:pt x="35" y="503"/>
                    </a:lnTo>
                    <a:lnTo>
                      <a:pt x="28" y="487"/>
                    </a:lnTo>
                    <a:lnTo>
                      <a:pt x="21" y="471"/>
                    </a:lnTo>
                    <a:lnTo>
                      <a:pt x="16" y="455"/>
                    </a:lnTo>
                    <a:lnTo>
                      <a:pt x="12" y="438"/>
                    </a:lnTo>
                    <a:lnTo>
                      <a:pt x="8" y="422"/>
                    </a:lnTo>
                    <a:lnTo>
                      <a:pt x="4" y="405"/>
                    </a:lnTo>
                    <a:lnTo>
                      <a:pt x="3" y="386"/>
                    </a:lnTo>
                    <a:lnTo>
                      <a:pt x="0" y="369"/>
                    </a:lnTo>
                    <a:lnTo>
                      <a:pt x="0" y="350"/>
                    </a:lnTo>
                    <a:lnTo>
                      <a:pt x="0" y="350"/>
                    </a:lnTo>
                    <a:lnTo>
                      <a:pt x="0" y="333"/>
                    </a:lnTo>
                    <a:lnTo>
                      <a:pt x="3" y="315"/>
                    </a:lnTo>
                    <a:lnTo>
                      <a:pt x="4" y="297"/>
                    </a:lnTo>
                    <a:lnTo>
                      <a:pt x="8" y="280"/>
                    </a:lnTo>
                    <a:lnTo>
                      <a:pt x="12" y="263"/>
                    </a:lnTo>
                    <a:lnTo>
                      <a:pt x="16" y="247"/>
                    </a:lnTo>
                    <a:lnTo>
                      <a:pt x="21" y="231"/>
                    </a:lnTo>
                    <a:lnTo>
                      <a:pt x="28" y="215"/>
                    </a:lnTo>
                    <a:lnTo>
                      <a:pt x="35" y="199"/>
                    </a:lnTo>
                    <a:lnTo>
                      <a:pt x="42" y="184"/>
                    </a:lnTo>
                    <a:lnTo>
                      <a:pt x="51" y="169"/>
                    </a:lnTo>
                    <a:lnTo>
                      <a:pt x="61" y="156"/>
                    </a:lnTo>
                    <a:lnTo>
                      <a:pt x="71" y="141"/>
                    </a:lnTo>
                    <a:lnTo>
                      <a:pt x="81" y="128"/>
                    </a:lnTo>
                    <a:lnTo>
                      <a:pt x="92" y="115"/>
                    </a:lnTo>
                    <a:lnTo>
                      <a:pt x="103" y="104"/>
                    </a:lnTo>
                    <a:lnTo>
                      <a:pt x="115" y="91"/>
                    </a:lnTo>
                    <a:lnTo>
                      <a:pt x="129" y="80"/>
                    </a:lnTo>
                    <a:lnTo>
                      <a:pt x="141" y="70"/>
                    </a:lnTo>
                    <a:lnTo>
                      <a:pt x="155" y="61"/>
                    </a:lnTo>
                    <a:lnTo>
                      <a:pt x="169" y="51"/>
                    </a:lnTo>
                    <a:lnTo>
                      <a:pt x="184" y="43"/>
                    </a:lnTo>
                    <a:lnTo>
                      <a:pt x="199" y="35"/>
                    </a:lnTo>
                    <a:lnTo>
                      <a:pt x="215" y="28"/>
                    </a:lnTo>
                    <a:lnTo>
                      <a:pt x="231" y="22"/>
                    </a:lnTo>
                    <a:lnTo>
                      <a:pt x="247" y="16"/>
                    </a:lnTo>
                    <a:lnTo>
                      <a:pt x="263" y="11"/>
                    </a:lnTo>
                    <a:lnTo>
                      <a:pt x="280" y="7"/>
                    </a:lnTo>
                    <a:lnTo>
                      <a:pt x="298" y="5"/>
                    </a:lnTo>
                    <a:lnTo>
                      <a:pt x="315" y="3"/>
                    </a:lnTo>
                    <a:lnTo>
                      <a:pt x="333" y="1"/>
                    </a:lnTo>
                    <a:lnTo>
                      <a:pt x="351" y="0"/>
                    </a:lnTo>
                    <a:lnTo>
                      <a:pt x="351" y="0"/>
                    </a:lnTo>
                    <a:lnTo>
                      <a:pt x="369" y="1"/>
                    </a:lnTo>
                    <a:lnTo>
                      <a:pt x="386" y="3"/>
                    </a:lnTo>
                    <a:lnTo>
                      <a:pt x="404" y="5"/>
                    </a:lnTo>
                    <a:lnTo>
                      <a:pt x="421" y="7"/>
                    </a:lnTo>
                    <a:lnTo>
                      <a:pt x="438" y="11"/>
                    </a:lnTo>
                    <a:lnTo>
                      <a:pt x="456" y="16"/>
                    </a:lnTo>
                    <a:lnTo>
                      <a:pt x="472" y="22"/>
                    </a:lnTo>
                    <a:lnTo>
                      <a:pt x="488" y="28"/>
                    </a:lnTo>
                    <a:lnTo>
                      <a:pt x="502" y="35"/>
                    </a:lnTo>
                    <a:lnTo>
                      <a:pt x="518" y="43"/>
                    </a:lnTo>
                    <a:lnTo>
                      <a:pt x="533" y="51"/>
                    </a:lnTo>
                    <a:lnTo>
                      <a:pt x="547" y="61"/>
                    </a:lnTo>
                    <a:lnTo>
                      <a:pt x="560" y="70"/>
                    </a:lnTo>
                    <a:lnTo>
                      <a:pt x="574" y="80"/>
                    </a:lnTo>
                    <a:lnTo>
                      <a:pt x="586" y="91"/>
                    </a:lnTo>
                    <a:lnTo>
                      <a:pt x="599" y="104"/>
                    </a:lnTo>
                    <a:lnTo>
                      <a:pt x="611" y="115"/>
                    </a:lnTo>
                    <a:lnTo>
                      <a:pt x="621" y="128"/>
                    </a:lnTo>
                    <a:lnTo>
                      <a:pt x="632" y="141"/>
                    </a:lnTo>
                    <a:lnTo>
                      <a:pt x="642" y="156"/>
                    </a:lnTo>
                    <a:lnTo>
                      <a:pt x="650" y="169"/>
                    </a:lnTo>
                    <a:lnTo>
                      <a:pt x="659" y="184"/>
                    </a:lnTo>
                    <a:lnTo>
                      <a:pt x="666" y="199"/>
                    </a:lnTo>
                    <a:lnTo>
                      <a:pt x="674" y="215"/>
                    </a:lnTo>
                    <a:lnTo>
                      <a:pt x="680" y="231"/>
                    </a:lnTo>
                    <a:lnTo>
                      <a:pt x="686" y="247"/>
                    </a:lnTo>
                    <a:lnTo>
                      <a:pt x="690" y="263"/>
                    </a:lnTo>
                    <a:lnTo>
                      <a:pt x="695" y="280"/>
                    </a:lnTo>
                    <a:lnTo>
                      <a:pt x="697" y="297"/>
                    </a:lnTo>
                    <a:lnTo>
                      <a:pt x="700" y="315"/>
                    </a:lnTo>
                    <a:lnTo>
                      <a:pt x="701" y="333"/>
                    </a:lnTo>
                    <a:lnTo>
                      <a:pt x="701" y="350"/>
                    </a:lnTo>
                    <a:lnTo>
                      <a:pt x="701" y="350"/>
                    </a:lnTo>
                    <a:lnTo>
                      <a:pt x="701" y="369"/>
                    </a:lnTo>
                    <a:lnTo>
                      <a:pt x="700" y="386"/>
                    </a:lnTo>
                    <a:lnTo>
                      <a:pt x="697" y="405"/>
                    </a:lnTo>
                    <a:lnTo>
                      <a:pt x="695" y="422"/>
                    </a:lnTo>
                    <a:lnTo>
                      <a:pt x="690" y="438"/>
                    </a:lnTo>
                    <a:lnTo>
                      <a:pt x="686" y="455"/>
                    </a:lnTo>
                    <a:lnTo>
                      <a:pt x="680" y="471"/>
                    </a:lnTo>
                    <a:lnTo>
                      <a:pt x="674" y="487"/>
                    </a:lnTo>
                    <a:lnTo>
                      <a:pt x="666" y="503"/>
                    </a:lnTo>
                    <a:lnTo>
                      <a:pt x="659" y="518"/>
                    </a:lnTo>
                    <a:lnTo>
                      <a:pt x="650" y="533"/>
                    </a:lnTo>
                    <a:lnTo>
                      <a:pt x="642" y="547"/>
                    </a:lnTo>
                    <a:lnTo>
                      <a:pt x="632" y="560"/>
                    </a:lnTo>
                    <a:lnTo>
                      <a:pt x="621" y="574"/>
                    </a:lnTo>
                    <a:lnTo>
                      <a:pt x="611" y="586"/>
                    </a:lnTo>
                    <a:lnTo>
                      <a:pt x="599" y="598"/>
                    </a:lnTo>
                    <a:lnTo>
                      <a:pt x="586" y="611"/>
                    </a:lnTo>
                    <a:lnTo>
                      <a:pt x="574" y="622"/>
                    </a:lnTo>
                    <a:lnTo>
                      <a:pt x="560" y="632"/>
                    </a:lnTo>
                    <a:lnTo>
                      <a:pt x="547" y="642"/>
                    </a:lnTo>
                    <a:lnTo>
                      <a:pt x="533" y="650"/>
                    </a:lnTo>
                    <a:lnTo>
                      <a:pt x="518" y="659"/>
                    </a:lnTo>
                    <a:lnTo>
                      <a:pt x="502" y="667"/>
                    </a:lnTo>
                    <a:lnTo>
                      <a:pt x="488" y="674"/>
                    </a:lnTo>
                    <a:lnTo>
                      <a:pt x="472" y="680"/>
                    </a:lnTo>
                    <a:lnTo>
                      <a:pt x="456" y="686"/>
                    </a:lnTo>
                    <a:lnTo>
                      <a:pt x="438" y="691"/>
                    </a:lnTo>
                    <a:lnTo>
                      <a:pt x="421" y="695"/>
                    </a:lnTo>
                    <a:lnTo>
                      <a:pt x="404" y="697"/>
                    </a:lnTo>
                    <a:lnTo>
                      <a:pt x="386" y="700"/>
                    </a:lnTo>
                    <a:lnTo>
                      <a:pt x="369" y="701"/>
                    </a:lnTo>
                    <a:lnTo>
                      <a:pt x="351" y="702"/>
                    </a:lnTo>
                    <a:lnTo>
                      <a:pt x="351" y="7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88" name="Freeform 33">
                <a:extLst>
                  <a:ext uri="{FF2B5EF4-FFF2-40B4-BE49-F238E27FC236}">
                    <a16:creationId xmlns:a16="http://schemas.microsoft.com/office/drawing/2014/main" id="{9F3C7BCF-6735-F55C-602D-7DB349E35F9D}"/>
                  </a:ext>
                </a:extLst>
              </p:cNvPr>
              <p:cNvSpPr>
                <a:spLocks/>
              </p:cNvSpPr>
              <p:nvPr/>
            </p:nvSpPr>
            <p:spPr bwMode="auto">
              <a:xfrm>
                <a:off x="6275388" y="5991225"/>
                <a:ext cx="841375" cy="866775"/>
              </a:xfrm>
              <a:custGeom>
                <a:avLst/>
                <a:gdLst>
                  <a:gd name="T0" fmla="*/ 530 w 530"/>
                  <a:gd name="T1" fmla="*/ 267 h 546"/>
                  <a:gd name="T2" fmla="*/ 319 w 530"/>
                  <a:gd name="T3" fmla="*/ 55 h 546"/>
                  <a:gd name="T4" fmla="*/ 317 w 530"/>
                  <a:gd name="T5" fmla="*/ 55 h 546"/>
                  <a:gd name="T6" fmla="*/ 317 w 530"/>
                  <a:gd name="T7" fmla="*/ 55 h 546"/>
                  <a:gd name="T8" fmla="*/ 305 w 530"/>
                  <a:gd name="T9" fmla="*/ 44 h 546"/>
                  <a:gd name="T10" fmla="*/ 290 w 530"/>
                  <a:gd name="T11" fmla="*/ 33 h 546"/>
                  <a:gd name="T12" fmla="*/ 276 w 530"/>
                  <a:gd name="T13" fmla="*/ 23 h 546"/>
                  <a:gd name="T14" fmla="*/ 258 w 530"/>
                  <a:gd name="T15" fmla="*/ 16 h 546"/>
                  <a:gd name="T16" fmla="*/ 242 w 530"/>
                  <a:gd name="T17" fmla="*/ 8 h 546"/>
                  <a:gd name="T18" fmla="*/ 224 w 530"/>
                  <a:gd name="T19" fmla="*/ 4 h 546"/>
                  <a:gd name="T20" fmla="*/ 205 w 530"/>
                  <a:gd name="T21" fmla="*/ 1 h 546"/>
                  <a:gd name="T22" fmla="*/ 185 w 530"/>
                  <a:gd name="T23" fmla="*/ 0 h 546"/>
                  <a:gd name="T24" fmla="*/ 185 w 530"/>
                  <a:gd name="T25" fmla="*/ 0 h 546"/>
                  <a:gd name="T26" fmla="*/ 167 w 530"/>
                  <a:gd name="T27" fmla="*/ 1 h 546"/>
                  <a:gd name="T28" fmla="*/ 148 w 530"/>
                  <a:gd name="T29" fmla="*/ 3 h 546"/>
                  <a:gd name="T30" fmla="*/ 131 w 530"/>
                  <a:gd name="T31" fmla="*/ 8 h 546"/>
                  <a:gd name="T32" fmla="*/ 114 w 530"/>
                  <a:gd name="T33" fmla="*/ 14 h 546"/>
                  <a:gd name="T34" fmla="*/ 98 w 530"/>
                  <a:gd name="T35" fmla="*/ 23 h 546"/>
                  <a:gd name="T36" fmla="*/ 83 w 530"/>
                  <a:gd name="T37" fmla="*/ 32 h 546"/>
                  <a:gd name="T38" fmla="*/ 68 w 530"/>
                  <a:gd name="T39" fmla="*/ 43 h 546"/>
                  <a:gd name="T40" fmla="*/ 55 w 530"/>
                  <a:gd name="T41" fmla="*/ 54 h 546"/>
                  <a:gd name="T42" fmla="*/ 44 w 530"/>
                  <a:gd name="T43" fmla="*/ 67 h 546"/>
                  <a:gd name="T44" fmla="*/ 33 w 530"/>
                  <a:gd name="T45" fmla="*/ 82 h 546"/>
                  <a:gd name="T46" fmla="*/ 24 w 530"/>
                  <a:gd name="T47" fmla="*/ 97 h 546"/>
                  <a:gd name="T48" fmla="*/ 15 w 530"/>
                  <a:gd name="T49" fmla="*/ 113 h 546"/>
                  <a:gd name="T50" fmla="*/ 9 w 530"/>
                  <a:gd name="T51" fmla="*/ 130 h 546"/>
                  <a:gd name="T52" fmla="*/ 4 w 530"/>
                  <a:gd name="T53" fmla="*/ 148 h 546"/>
                  <a:gd name="T54" fmla="*/ 2 w 530"/>
                  <a:gd name="T55" fmla="*/ 166 h 546"/>
                  <a:gd name="T56" fmla="*/ 0 w 530"/>
                  <a:gd name="T57" fmla="*/ 185 h 546"/>
                  <a:gd name="T58" fmla="*/ 0 w 530"/>
                  <a:gd name="T59" fmla="*/ 185 h 546"/>
                  <a:gd name="T60" fmla="*/ 2 w 530"/>
                  <a:gd name="T61" fmla="*/ 202 h 546"/>
                  <a:gd name="T62" fmla="*/ 4 w 530"/>
                  <a:gd name="T63" fmla="*/ 218 h 546"/>
                  <a:gd name="T64" fmla="*/ 8 w 530"/>
                  <a:gd name="T65" fmla="*/ 234 h 546"/>
                  <a:gd name="T66" fmla="*/ 13 w 530"/>
                  <a:gd name="T67" fmla="*/ 250 h 546"/>
                  <a:gd name="T68" fmla="*/ 19 w 530"/>
                  <a:gd name="T69" fmla="*/ 265 h 546"/>
                  <a:gd name="T70" fmla="*/ 26 w 530"/>
                  <a:gd name="T71" fmla="*/ 278 h 546"/>
                  <a:gd name="T72" fmla="*/ 35 w 530"/>
                  <a:gd name="T73" fmla="*/ 292 h 546"/>
                  <a:gd name="T74" fmla="*/ 45 w 530"/>
                  <a:gd name="T75" fmla="*/ 304 h 546"/>
                  <a:gd name="T76" fmla="*/ 2 w 530"/>
                  <a:gd name="T77" fmla="*/ 386 h 546"/>
                  <a:gd name="T78" fmla="*/ 2 w 530"/>
                  <a:gd name="T79" fmla="*/ 387 h 546"/>
                  <a:gd name="T80" fmla="*/ 158 w 530"/>
                  <a:gd name="T81" fmla="*/ 545 h 546"/>
                  <a:gd name="T82" fmla="*/ 158 w 530"/>
                  <a:gd name="T83" fmla="*/ 545 h 546"/>
                  <a:gd name="T84" fmla="*/ 187 w 530"/>
                  <a:gd name="T85" fmla="*/ 546 h 546"/>
                  <a:gd name="T86" fmla="*/ 187 w 530"/>
                  <a:gd name="T87" fmla="*/ 546 h 546"/>
                  <a:gd name="T88" fmla="*/ 219 w 530"/>
                  <a:gd name="T89" fmla="*/ 544 h 546"/>
                  <a:gd name="T90" fmla="*/ 248 w 530"/>
                  <a:gd name="T91" fmla="*/ 540 h 546"/>
                  <a:gd name="T92" fmla="*/ 278 w 530"/>
                  <a:gd name="T93" fmla="*/ 534 h 546"/>
                  <a:gd name="T94" fmla="*/ 308 w 530"/>
                  <a:gd name="T95" fmla="*/ 524 h 546"/>
                  <a:gd name="T96" fmla="*/ 335 w 530"/>
                  <a:gd name="T97" fmla="*/ 513 h 546"/>
                  <a:gd name="T98" fmla="*/ 361 w 530"/>
                  <a:gd name="T99" fmla="*/ 499 h 546"/>
                  <a:gd name="T100" fmla="*/ 385 w 530"/>
                  <a:gd name="T101" fmla="*/ 483 h 546"/>
                  <a:gd name="T102" fmla="*/ 409 w 530"/>
                  <a:gd name="T103" fmla="*/ 466 h 546"/>
                  <a:gd name="T104" fmla="*/ 431 w 530"/>
                  <a:gd name="T105" fmla="*/ 446 h 546"/>
                  <a:gd name="T106" fmla="*/ 452 w 530"/>
                  <a:gd name="T107" fmla="*/ 425 h 546"/>
                  <a:gd name="T108" fmla="*/ 469 w 530"/>
                  <a:gd name="T109" fmla="*/ 402 h 546"/>
                  <a:gd name="T110" fmla="*/ 486 w 530"/>
                  <a:gd name="T111" fmla="*/ 378 h 546"/>
                  <a:gd name="T112" fmla="*/ 500 w 530"/>
                  <a:gd name="T113" fmla="*/ 352 h 546"/>
                  <a:gd name="T114" fmla="*/ 512 w 530"/>
                  <a:gd name="T115" fmla="*/ 325 h 546"/>
                  <a:gd name="T116" fmla="*/ 522 w 530"/>
                  <a:gd name="T117" fmla="*/ 297 h 546"/>
                  <a:gd name="T118" fmla="*/ 530 w 530"/>
                  <a:gd name="T119" fmla="*/ 267 h 546"/>
                  <a:gd name="T120" fmla="*/ 530 w 530"/>
                  <a:gd name="T121" fmla="*/ 267 h 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30" h="546">
                    <a:moveTo>
                      <a:pt x="530" y="267"/>
                    </a:moveTo>
                    <a:lnTo>
                      <a:pt x="319" y="55"/>
                    </a:lnTo>
                    <a:lnTo>
                      <a:pt x="317" y="55"/>
                    </a:lnTo>
                    <a:lnTo>
                      <a:pt x="317" y="55"/>
                    </a:lnTo>
                    <a:lnTo>
                      <a:pt x="305" y="44"/>
                    </a:lnTo>
                    <a:lnTo>
                      <a:pt x="290" y="33"/>
                    </a:lnTo>
                    <a:lnTo>
                      <a:pt x="276" y="23"/>
                    </a:lnTo>
                    <a:lnTo>
                      <a:pt x="258" y="16"/>
                    </a:lnTo>
                    <a:lnTo>
                      <a:pt x="242" y="8"/>
                    </a:lnTo>
                    <a:lnTo>
                      <a:pt x="224" y="4"/>
                    </a:lnTo>
                    <a:lnTo>
                      <a:pt x="205" y="1"/>
                    </a:lnTo>
                    <a:lnTo>
                      <a:pt x="185" y="0"/>
                    </a:ln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6"/>
                    </a:lnTo>
                    <a:lnTo>
                      <a:pt x="2" y="387"/>
                    </a:lnTo>
                    <a:lnTo>
                      <a:pt x="158" y="545"/>
                    </a:lnTo>
                    <a:lnTo>
                      <a:pt x="158" y="545"/>
                    </a:lnTo>
                    <a:lnTo>
                      <a:pt x="187" y="546"/>
                    </a:lnTo>
                    <a:lnTo>
                      <a:pt x="187" y="546"/>
                    </a:lnTo>
                    <a:lnTo>
                      <a:pt x="219" y="544"/>
                    </a:lnTo>
                    <a:lnTo>
                      <a:pt x="248" y="540"/>
                    </a:lnTo>
                    <a:lnTo>
                      <a:pt x="278" y="534"/>
                    </a:lnTo>
                    <a:lnTo>
                      <a:pt x="308" y="524"/>
                    </a:lnTo>
                    <a:lnTo>
                      <a:pt x="335" y="513"/>
                    </a:lnTo>
                    <a:lnTo>
                      <a:pt x="361" y="499"/>
                    </a:lnTo>
                    <a:lnTo>
                      <a:pt x="385" y="483"/>
                    </a:lnTo>
                    <a:lnTo>
                      <a:pt x="409" y="466"/>
                    </a:lnTo>
                    <a:lnTo>
                      <a:pt x="431" y="446"/>
                    </a:lnTo>
                    <a:lnTo>
                      <a:pt x="452" y="425"/>
                    </a:lnTo>
                    <a:lnTo>
                      <a:pt x="469" y="402"/>
                    </a:lnTo>
                    <a:lnTo>
                      <a:pt x="486" y="378"/>
                    </a:lnTo>
                    <a:lnTo>
                      <a:pt x="500" y="352"/>
                    </a:lnTo>
                    <a:lnTo>
                      <a:pt x="512" y="325"/>
                    </a:lnTo>
                    <a:lnTo>
                      <a:pt x="522" y="297"/>
                    </a:lnTo>
                    <a:lnTo>
                      <a:pt x="530" y="267"/>
                    </a:lnTo>
                    <a:lnTo>
                      <a:pt x="530" y="26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89" name="Freeform 247">
                <a:extLst>
                  <a:ext uri="{FF2B5EF4-FFF2-40B4-BE49-F238E27FC236}">
                    <a16:creationId xmlns:a16="http://schemas.microsoft.com/office/drawing/2014/main" id="{ADF4DA91-B58A-F7D9-D9FB-0A82B0AC1F5B}"/>
                  </a:ext>
                </a:extLst>
              </p:cNvPr>
              <p:cNvSpPr>
                <a:spLocks/>
              </p:cNvSpPr>
              <p:nvPr/>
            </p:nvSpPr>
            <p:spPr bwMode="auto">
              <a:xfrm>
                <a:off x="6275388" y="5991225"/>
                <a:ext cx="587375" cy="614363"/>
              </a:xfrm>
              <a:custGeom>
                <a:avLst/>
                <a:gdLst>
                  <a:gd name="T0" fmla="*/ 185 w 370"/>
                  <a:gd name="T1" fmla="*/ 0 h 387"/>
                  <a:gd name="T2" fmla="*/ 148 w 370"/>
                  <a:gd name="T3" fmla="*/ 3 h 387"/>
                  <a:gd name="T4" fmla="*/ 114 w 370"/>
                  <a:gd name="T5" fmla="*/ 14 h 387"/>
                  <a:gd name="T6" fmla="*/ 83 w 370"/>
                  <a:gd name="T7" fmla="*/ 32 h 387"/>
                  <a:gd name="T8" fmla="*/ 55 w 370"/>
                  <a:gd name="T9" fmla="*/ 54 h 387"/>
                  <a:gd name="T10" fmla="*/ 33 w 370"/>
                  <a:gd name="T11" fmla="*/ 82 h 387"/>
                  <a:gd name="T12" fmla="*/ 15 w 370"/>
                  <a:gd name="T13" fmla="*/ 113 h 387"/>
                  <a:gd name="T14" fmla="*/ 4 w 370"/>
                  <a:gd name="T15" fmla="*/ 148 h 387"/>
                  <a:gd name="T16" fmla="*/ 0 w 370"/>
                  <a:gd name="T17" fmla="*/ 185 h 387"/>
                  <a:gd name="T18" fmla="*/ 2 w 370"/>
                  <a:gd name="T19" fmla="*/ 202 h 387"/>
                  <a:gd name="T20" fmla="*/ 8 w 370"/>
                  <a:gd name="T21" fmla="*/ 234 h 387"/>
                  <a:gd name="T22" fmla="*/ 19 w 370"/>
                  <a:gd name="T23" fmla="*/ 265 h 387"/>
                  <a:gd name="T24" fmla="*/ 35 w 370"/>
                  <a:gd name="T25" fmla="*/ 292 h 387"/>
                  <a:gd name="T26" fmla="*/ 2 w 370"/>
                  <a:gd name="T27" fmla="*/ 387 h 387"/>
                  <a:gd name="T28" fmla="*/ 81 w 370"/>
                  <a:gd name="T29" fmla="*/ 336 h 387"/>
                  <a:gd name="T30" fmla="*/ 104 w 370"/>
                  <a:gd name="T31" fmla="*/ 351 h 387"/>
                  <a:gd name="T32" fmla="*/ 130 w 370"/>
                  <a:gd name="T33" fmla="*/ 361 h 387"/>
                  <a:gd name="T34" fmla="*/ 157 w 370"/>
                  <a:gd name="T35" fmla="*/ 367 h 387"/>
                  <a:gd name="T36" fmla="*/ 185 w 370"/>
                  <a:gd name="T37" fmla="*/ 370 h 387"/>
                  <a:gd name="T38" fmla="*/ 205 w 370"/>
                  <a:gd name="T39" fmla="*/ 368 h 387"/>
                  <a:gd name="T40" fmla="*/ 241 w 370"/>
                  <a:gd name="T41" fmla="*/ 362 h 387"/>
                  <a:gd name="T42" fmla="*/ 274 w 370"/>
                  <a:gd name="T43" fmla="*/ 347 h 387"/>
                  <a:gd name="T44" fmla="*/ 304 w 370"/>
                  <a:gd name="T45" fmla="*/ 328 h 387"/>
                  <a:gd name="T46" fmla="*/ 329 w 370"/>
                  <a:gd name="T47" fmla="*/ 303 h 387"/>
                  <a:gd name="T48" fmla="*/ 348 w 370"/>
                  <a:gd name="T49" fmla="*/ 273 h 387"/>
                  <a:gd name="T50" fmla="*/ 362 w 370"/>
                  <a:gd name="T51" fmla="*/ 240 h 387"/>
                  <a:gd name="T52" fmla="*/ 369 w 370"/>
                  <a:gd name="T53" fmla="*/ 204 h 387"/>
                  <a:gd name="T54" fmla="*/ 370 w 370"/>
                  <a:gd name="T55" fmla="*/ 185 h 387"/>
                  <a:gd name="T56" fmla="*/ 367 w 370"/>
                  <a:gd name="T57" fmla="*/ 148 h 387"/>
                  <a:gd name="T58" fmla="*/ 356 w 370"/>
                  <a:gd name="T59" fmla="*/ 113 h 387"/>
                  <a:gd name="T60" fmla="*/ 340 w 370"/>
                  <a:gd name="T61" fmla="*/ 82 h 387"/>
                  <a:gd name="T62" fmla="*/ 316 w 370"/>
                  <a:gd name="T63" fmla="*/ 54 h 387"/>
                  <a:gd name="T64" fmla="*/ 289 w 370"/>
                  <a:gd name="T65" fmla="*/ 32 h 387"/>
                  <a:gd name="T66" fmla="*/ 258 w 370"/>
                  <a:gd name="T67" fmla="*/ 14 h 387"/>
                  <a:gd name="T68" fmla="*/ 224 w 370"/>
                  <a:gd name="T69" fmla="*/ 3 h 387"/>
                  <a:gd name="T70" fmla="*/ 185 w 370"/>
                  <a:gd name="T71" fmla="*/ 0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70" h="387">
                    <a:moveTo>
                      <a:pt x="185" y="0"/>
                    </a:move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7"/>
                    </a:lnTo>
                    <a:lnTo>
                      <a:pt x="81" y="336"/>
                    </a:lnTo>
                    <a:lnTo>
                      <a:pt x="81" y="336"/>
                    </a:lnTo>
                    <a:lnTo>
                      <a:pt x="92" y="344"/>
                    </a:lnTo>
                    <a:lnTo>
                      <a:pt x="104" y="351"/>
                    </a:lnTo>
                    <a:lnTo>
                      <a:pt x="116" y="356"/>
                    </a:lnTo>
                    <a:lnTo>
                      <a:pt x="130" y="361"/>
                    </a:lnTo>
                    <a:lnTo>
                      <a:pt x="144" y="365"/>
                    </a:lnTo>
                    <a:lnTo>
                      <a:pt x="157" y="367"/>
                    </a:lnTo>
                    <a:lnTo>
                      <a:pt x="172" y="370"/>
                    </a:lnTo>
                    <a:lnTo>
                      <a:pt x="185" y="370"/>
                    </a:lnTo>
                    <a:lnTo>
                      <a:pt x="185" y="370"/>
                    </a:lnTo>
                    <a:lnTo>
                      <a:pt x="205" y="368"/>
                    </a:lnTo>
                    <a:lnTo>
                      <a:pt x="224" y="366"/>
                    </a:lnTo>
                    <a:lnTo>
                      <a:pt x="241" y="362"/>
                    </a:lnTo>
                    <a:lnTo>
                      <a:pt x="258" y="355"/>
                    </a:lnTo>
                    <a:lnTo>
                      <a:pt x="274" y="347"/>
                    </a:lnTo>
                    <a:lnTo>
                      <a:pt x="289" y="339"/>
                    </a:lnTo>
                    <a:lnTo>
                      <a:pt x="304" y="328"/>
                    </a:lnTo>
                    <a:lnTo>
                      <a:pt x="316" y="315"/>
                    </a:lnTo>
                    <a:lnTo>
                      <a:pt x="329" y="303"/>
                    </a:lnTo>
                    <a:lnTo>
                      <a:pt x="340" y="288"/>
                    </a:lnTo>
                    <a:lnTo>
                      <a:pt x="348" y="273"/>
                    </a:lnTo>
                    <a:lnTo>
                      <a:pt x="356" y="257"/>
                    </a:lnTo>
                    <a:lnTo>
                      <a:pt x="362" y="240"/>
                    </a:lnTo>
                    <a:lnTo>
                      <a:pt x="367" y="223"/>
                    </a:lnTo>
                    <a:lnTo>
                      <a:pt x="369" y="204"/>
                    </a:lnTo>
                    <a:lnTo>
                      <a:pt x="370" y="185"/>
                    </a:lnTo>
                    <a:lnTo>
                      <a:pt x="370" y="185"/>
                    </a:lnTo>
                    <a:lnTo>
                      <a:pt x="369" y="166"/>
                    </a:lnTo>
                    <a:lnTo>
                      <a:pt x="367" y="148"/>
                    </a:lnTo>
                    <a:lnTo>
                      <a:pt x="362" y="130"/>
                    </a:lnTo>
                    <a:lnTo>
                      <a:pt x="356" y="113"/>
                    </a:lnTo>
                    <a:lnTo>
                      <a:pt x="348" y="97"/>
                    </a:lnTo>
                    <a:lnTo>
                      <a:pt x="340" y="82"/>
                    </a:lnTo>
                    <a:lnTo>
                      <a:pt x="329" y="67"/>
                    </a:lnTo>
                    <a:lnTo>
                      <a:pt x="316" y="54"/>
                    </a:lnTo>
                    <a:lnTo>
                      <a:pt x="304" y="43"/>
                    </a:lnTo>
                    <a:lnTo>
                      <a:pt x="289" y="32"/>
                    </a:lnTo>
                    <a:lnTo>
                      <a:pt x="274" y="23"/>
                    </a:lnTo>
                    <a:lnTo>
                      <a:pt x="258" y="14"/>
                    </a:lnTo>
                    <a:lnTo>
                      <a:pt x="241" y="8"/>
                    </a:lnTo>
                    <a:lnTo>
                      <a:pt x="224" y="3"/>
                    </a:lnTo>
                    <a:lnTo>
                      <a:pt x="205" y="1"/>
                    </a:lnTo>
                    <a:lnTo>
                      <a:pt x="185" y="0"/>
                    </a:lnTo>
                    <a:lnTo>
                      <a:pt x="18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90" name="Freeform 248">
                <a:extLst>
                  <a:ext uri="{FF2B5EF4-FFF2-40B4-BE49-F238E27FC236}">
                    <a16:creationId xmlns:a16="http://schemas.microsoft.com/office/drawing/2014/main" id="{0F0EA884-F81F-D067-61BB-7D9063C5037F}"/>
                  </a:ext>
                </a:extLst>
              </p:cNvPr>
              <p:cNvSpPr>
                <a:spLocks/>
              </p:cNvSpPr>
              <p:nvPr/>
            </p:nvSpPr>
            <p:spPr bwMode="auto">
              <a:xfrm>
                <a:off x="6567488" y="5991225"/>
                <a:ext cx="295275" cy="587375"/>
              </a:xfrm>
              <a:custGeom>
                <a:avLst/>
                <a:gdLst>
                  <a:gd name="T0" fmla="*/ 1 w 186"/>
                  <a:gd name="T1" fmla="*/ 0 h 370"/>
                  <a:gd name="T2" fmla="*/ 1 w 186"/>
                  <a:gd name="T3" fmla="*/ 0 h 370"/>
                  <a:gd name="T4" fmla="*/ 0 w 186"/>
                  <a:gd name="T5" fmla="*/ 0 h 370"/>
                  <a:gd name="T6" fmla="*/ 0 w 186"/>
                  <a:gd name="T7" fmla="*/ 370 h 370"/>
                  <a:gd name="T8" fmla="*/ 0 w 186"/>
                  <a:gd name="T9" fmla="*/ 370 h 370"/>
                  <a:gd name="T10" fmla="*/ 1 w 186"/>
                  <a:gd name="T11" fmla="*/ 370 h 370"/>
                  <a:gd name="T12" fmla="*/ 1 w 186"/>
                  <a:gd name="T13" fmla="*/ 370 h 370"/>
                  <a:gd name="T14" fmla="*/ 21 w 186"/>
                  <a:gd name="T15" fmla="*/ 368 h 370"/>
                  <a:gd name="T16" fmla="*/ 40 w 186"/>
                  <a:gd name="T17" fmla="*/ 366 h 370"/>
                  <a:gd name="T18" fmla="*/ 57 w 186"/>
                  <a:gd name="T19" fmla="*/ 362 h 370"/>
                  <a:gd name="T20" fmla="*/ 74 w 186"/>
                  <a:gd name="T21" fmla="*/ 355 h 370"/>
                  <a:gd name="T22" fmla="*/ 90 w 186"/>
                  <a:gd name="T23" fmla="*/ 347 h 370"/>
                  <a:gd name="T24" fmla="*/ 105 w 186"/>
                  <a:gd name="T25" fmla="*/ 339 h 370"/>
                  <a:gd name="T26" fmla="*/ 120 w 186"/>
                  <a:gd name="T27" fmla="*/ 328 h 370"/>
                  <a:gd name="T28" fmla="*/ 132 w 186"/>
                  <a:gd name="T29" fmla="*/ 315 h 370"/>
                  <a:gd name="T30" fmla="*/ 145 w 186"/>
                  <a:gd name="T31" fmla="*/ 303 h 370"/>
                  <a:gd name="T32" fmla="*/ 156 w 186"/>
                  <a:gd name="T33" fmla="*/ 288 h 370"/>
                  <a:gd name="T34" fmla="*/ 164 w 186"/>
                  <a:gd name="T35" fmla="*/ 273 h 370"/>
                  <a:gd name="T36" fmla="*/ 172 w 186"/>
                  <a:gd name="T37" fmla="*/ 257 h 370"/>
                  <a:gd name="T38" fmla="*/ 178 w 186"/>
                  <a:gd name="T39" fmla="*/ 240 h 370"/>
                  <a:gd name="T40" fmla="*/ 183 w 186"/>
                  <a:gd name="T41" fmla="*/ 223 h 370"/>
                  <a:gd name="T42" fmla="*/ 185 w 186"/>
                  <a:gd name="T43" fmla="*/ 204 h 370"/>
                  <a:gd name="T44" fmla="*/ 186 w 186"/>
                  <a:gd name="T45" fmla="*/ 185 h 370"/>
                  <a:gd name="T46" fmla="*/ 186 w 186"/>
                  <a:gd name="T47" fmla="*/ 185 h 370"/>
                  <a:gd name="T48" fmla="*/ 185 w 186"/>
                  <a:gd name="T49" fmla="*/ 166 h 370"/>
                  <a:gd name="T50" fmla="*/ 183 w 186"/>
                  <a:gd name="T51" fmla="*/ 148 h 370"/>
                  <a:gd name="T52" fmla="*/ 178 w 186"/>
                  <a:gd name="T53" fmla="*/ 130 h 370"/>
                  <a:gd name="T54" fmla="*/ 172 w 186"/>
                  <a:gd name="T55" fmla="*/ 113 h 370"/>
                  <a:gd name="T56" fmla="*/ 164 w 186"/>
                  <a:gd name="T57" fmla="*/ 97 h 370"/>
                  <a:gd name="T58" fmla="*/ 156 w 186"/>
                  <a:gd name="T59" fmla="*/ 82 h 370"/>
                  <a:gd name="T60" fmla="*/ 145 w 186"/>
                  <a:gd name="T61" fmla="*/ 67 h 370"/>
                  <a:gd name="T62" fmla="*/ 132 w 186"/>
                  <a:gd name="T63" fmla="*/ 54 h 370"/>
                  <a:gd name="T64" fmla="*/ 120 w 186"/>
                  <a:gd name="T65" fmla="*/ 43 h 370"/>
                  <a:gd name="T66" fmla="*/ 105 w 186"/>
                  <a:gd name="T67" fmla="*/ 32 h 370"/>
                  <a:gd name="T68" fmla="*/ 90 w 186"/>
                  <a:gd name="T69" fmla="*/ 23 h 370"/>
                  <a:gd name="T70" fmla="*/ 74 w 186"/>
                  <a:gd name="T71" fmla="*/ 14 h 370"/>
                  <a:gd name="T72" fmla="*/ 57 w 186"/>
                  <a:gd name="T73" fmla="*/ 8 h 370"/>
                  <a:gd name="T74" fmla="*/ 40 w 186"/>
                  <a:gd name="T75" fmla="*/ 3 h 370"/>
                  <a:gd name="T76" fmla="*/ 21 w 186"/>
                  <a:gd name="T77" fmla="*/ 1 h 370"/>
                  <a:gd name="T78" fmla="*/ 1 w 186"/>
                  <a:gd name="T79" fmla="*/ 0 h 370"/>
                  <a:gd name="T80" fmla="*/ 1 w 186"/>
                  <a:gd name="T81" fmla="*/ 0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86" h="370">
                    <a:moveTo>
                      <a:pt x="1" y="0"/>
                    </a:moveTo>
                    <a:lnTo>
                      <a:pt x="1" y="0"/>
                    </a:lnTo>
                    <a:lnTo>
                      <a:pt x="0" y="0"/>
                    </a:lnTo>
                    <a:lnTo>
                      <a:pt x="0" y="370"/>
                    </a:lnTo>
                    <a:lnTo>
                      <a:pt x="0" y="370"/>
                    </a:lnTo>
                    <a:lnTo>
                      <a:pt x="1" y="370"/>
                    </a:lnTo>
                    <a:lnTo>
                      <a:pt x="1" y="370"/>
                    </a:lnTo>
                    <a:lnTo>
                      <a:pt x="21" y="368"/>
                    </a:lnTo>
                    <a:lnTo>
                      <a:pt x="40" y="366"/>
                    </a:lnTo>
                    <a:lnTo>
                      <a:pt x="57" y="362"/>
                    </a:lnTo>
                    <a:lnTo>
                      <a:pt x="74" y="355"/>
                    </a:lnTo>
                    <a:lnTo>
                      <a:pt x="90" y="347"/>
                    </a:lnTo>
                    <a:lnTo>
                      <a:pt x="105" y="339"/>
                    </a:lnTo>
                    <a:lnTo>
                      <a:pt x="120" y="328"/>
                    </a:lnTo>
                    <a:lnTo>
                      <a:pt x="132" y="315"/>
                    </a:lnTo>
                    <a:lnTo>
                      <a:pt x="145" y="303"/>
                    </a:lnTo>
                    <a:lnTo>
                      <a:pt x="156" y="288"/>
                    </a:lnTo>
                    <a:lnTo>
                      <a:pt x="164" y="273"/>
                    </a:lnTo>
                    <a:lnTo>
                      <a:pt x="172" y="257"/>
                    </a:lnTo>
                    <a:lnTo>
                      <a:pt x="178" y="240"/>
                    </a:lnTo>
                    <a:lnTo>
                      <a:pt x="183" y="223"/>
                    </a:lnTo>
                    <a:lnTo>
                      <a:pt x="185" y="204"/>
                    </a:lnTo>
                    <a:lnTo>
                      <a:pt x="186" y="185"/>
                    </a:lnTo>
                    <a:lnTo>
                      <a:pt x="186" y="185"/>
                    </a:lnTo>
                    <a:lnTo>
                      <a:pt x="185" y="166"/>
                    </a:lnTo>
                    <a:lnTo>
                      <a:pt x="183" y="148"/>
                    </a:lnTo>
                    <a:lnTo>
                      <a:pt x="178" y="130"/>
                    </a:lnTo>
                    <a:lnTo>
                      <a:pt x="172" y="113"/>
                    </a:lnTo>
                    <a:lnTo>
                      <a:pt x="164" y="97"/>
                    </a:lnTo>
                    <a:lnTo>
                      <a:pt x="156" y="82"/>
                    </a:lnTo>
                    <a:lnTo>
                      <a:pt x="145" y="67"/>
                    </a:lnTo>
                    <a:lnTo>
                      <a:pt x="132" y="54"/>
                    </a:lnTo>
                    <a:lnTo>
                      <a:pt x="120" y="43"/>
                    </a:lnTo>
                    <a:lnTo>
                      <a:pt x="105" y="32"/>
                    </a:lnTo>
                    <a:lnTo>
                      <a:pt x="90" y="23"/>
                    </a:lnTo>
                    <a:lnTo>
                      <a:pt x="74" y="14"/>
                    </a:lnTo>
                    <a:lnTo>
                      <a:pt x="57" y="8"/>
                    </a:lnTo>
                    <a:lnTo>
                      <a:pt x="40" y="3"/>
                    </a:lnTo>
                    <a:lnTo>
                      <a:pt x="21" y="1"/>
                    </a:lnTo>
                    <a:lnTo>
                      <a:pt x="1" y="0"/>
                    </a:lnTo>
                    <a:lnTo>
                      <a:pt x="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92" name="Freeform 250">
                <a:extLst>
                  <a:ext uri="{FF2B5EF4-FFF2-40B4-BE49-F238E27FC236}">
                    <a16:creationId xmlns:a16="http://schemas.microsoft.com/office/drawing/2014/main" id="{33AF2BA6-6595-69B3-5CAB-18FFE420776D}"/>
                  </a:ext>
                </a:extLst>
              </p:cNvPr>
              <p:cNvSpPr>
                <a:spLocks/>
              </p:cNvSpPr>
              <p:nvPr/>
            </p:nvSpPr>
            <p:spPr bwMode="auto">
              <a:xfrm>
                <a:off x="6567488" y="6238875"/>
                <a:ext cx="114300" cy="249238"/>
              </a:xfrm>
              <a:custGeom>
                <a:avLst/>
                <a:gdLst>
                  <a:gd name="T0" fmla="*/ 20 w 72"/>
                  <a:gd name="T1" fmla="*/ 8 h 157"/>
                  <a:gd name="T2" fmla="*/ 20 w 72"/>
                  <a:gd name="T3" fmla="*/ 8 h 157"/>
                  <a:gd name="T4" fmla="*/ 0 w 72"/>
                  <a:gd name="T5" fmla="*/ 0 h 157"/>
                  <a:gd name="T6" fmla="*/ 0 w 72"/>
                  <a:gd name="T7" fmla="*/ 47 h 157"/>
                  <a:gd name="T8" fmla="*/ 0 w 72"/>
                  <a:gd name="T9" fmla="*/ 47 h 157"/>
                  <a:gd name="T10" fmla="*/ 11 w 72"/>
                  <a:gd name="T11" fmla="*/ 53 h 157"/>
                  <a:gd name="T12" fmla="*/ 18 w 72"/>
                  <a:gd name="T13" fmla="*/ 58 h 157"/>
                  <a:gd name="T14" fmla="*/ 22 w 72"/>
                  <a:gd name="T15" fmla="*/ 64 h 157"/>
                  <a:gd name="T16" fmla="*/ 24 w 72"/>
                  <a:gd name="T17" fmla="*/ 68 h 157"/>
                  <a:gd name="T18" fmla="*/ 24 w 72"/>
                  <a:gd name="T19" fmla="*/ 72 h 157"/>
                  <a:gd name="T20" fmla="*/ 24 w 72"/>
                  <a:gd name="T21" fmla="*/ 72 h 157"/>
                  <a:gd name="T22" fmla="*/ 24 w 72"/>
                  <a:gd name="T23" fmla="*/ 75 h 157"/>
                  <a:gd name="T24" fmla="*/ 22 w 72"/>
                  <a:gd name="T25" fmla="*/ 78 h 157"/>
                  <a:gd name="T26" fmla="*/ 20 w 72"/>
                  <a:gd name="T27" fmla="*/ 82 h 157"/>
                  <a:gd name="T28" fmla="*/ 18 w 72"/>
                  <a:gd name="T29" fmla="*/ 84 h 157"/>
                  <a:gd name="T30" fmla="*/ 10 w 72"/>
                  <a:gd name="T31" fmla="*/ 88 h 157"/>
                  <a:gd name="T32" fmla="*/ 0 w 72"/>
                  <a:gd name="T33" fmla="*/ 90 h 157"/>
                  <a:gd name="T34" fmla="*/ 0 w 72"/>
                  <a:gd name="T35" fmla="*/ 157 h 157"/>
                  <a:gd name="T36" fmla="*/ 16 w 72"/>
                  <a:gd name="T37" fmla="*/ 157 h 157"/>
                  <a:gd name="T38" fmla="*/ 16 w 72"/>
                  <a:gd name="T39" fmla="*/ 125 h 157"/>
                  <a:gd name="T40" fmla="*/ 16 w 72"/>
                  <a:gd name="T41" fmla="*/ 125 h 157"/>
                  <a:gd name="T42" fmla="*/ 29 w 72"/>
                  <a:gd name="T43" fmla="*/ 121 h 157"/>
                  <a:gd name="T44" fmla="*/ 40 w 72"/>
                  <a:gd name="T45" fmla="*/ 117 h 157"/>
                  <a:gd name="T46" fmla="*/ 50 w 72"/>
                  <a:gd name="T47" fmla="*/ 111 h 157"/>
                  <a:gd name="T48" fmla="*/ 57 w 72"/>
                  <a:gd name="T49" fmla="*/ 104 h 157"/>
                  <a:gd name="T50" fmla="*/ 63 w 72"/>
                  <a:gd name="T51" fmla="*/ 95 h 157"/>
                  <a:gd name="T52" fmla="*/ 68 w 72"/>
                  <a:gd name="T53" fmla="*/ 87 h 157"/>
                  <a:gd name="T54" fmla="*/ 71 w 72"/>
                  <a:gd name="T55" fmla="*/ 77 h 157"/>
                  <a:gd name="T56" fmla="*/ 72 w 72"/>
                  <a:gd name="T57" fmla="*/ 67 h 157"/>
                  <a:gd name="T58" fmla="*/ 72 w 72"/>
                  <a:gd name="T59" fmla="*/ 67 h 157"/>
                  <a:gd name="T60" fmla="*/ 71 w 72"/>
                  <a:gd name="T61" fmla="*/ 57 h 157"/>
                  <a:gd name="T62" fmla="*/ 69 w 72"/>
                  <a:gd name="T63" fmla="*/ 47 h 157"/>
                  <a:gd name="T64" fmla="*/ 66 w 72"/>
                  <a:gd name="T65" fmla="*/ 40 h 157"/>
                  <a:gd name="T66" fmla="*/ 59 w 72"/>
                  <a:gd name="T67" fmla="*/ 32 h 157"/>
                  <a:gd name="T68" fmla="*/ 52 w 72"/>
                  <a:gd name="T69" fmla="*/ 25 h 157"/>
                  <a:gd name="T70" fmla="*/ 43 w 72"/>
                  <a:gd name="T71" fmla="*/ 19 h 157"/>
                  <a:gd name="T72" fmla="*/ 32 w 72"/>
                  <a:gd name="T73" fmla="*/ 13 h 157"/>
                  <a:gd name="T74" fmla="*/ 20 w 72"/>
                  <a:gd name="T75" fmla="*/ 8 h 157"/>
                  <a:gd name="T76" fmla="*/ 20 w 72"/>
                  <a:gd name="T77" fmla="*/ 8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2" h="157">
                    <a:moveTo>
                      <a:pt x="20" y="8"/>
                    </a:moveTo>
                    <a:lnTo>
                      <a:pt x="20" y="8"/>
                    </a:lnTo>
                    <a:lnTo>
                      <a:pt x="0" y="0"/>
                    </a:lnTo>
                    <a:lnTo>
                      <a:pt x="0" y="47"/>
                    </a:lnTo>
                    <a:lnTo>
                      <a:pt x="0" y="47"/>
                    </a:lnTo>
                    <a:lnTo>
                      <a:pt x="11" y="53"/>
                    </a:lnTo>
                    <a:lnTo>
                      <a:pt x="18" y="58"/>
                    </a:lnTo>
                    <a:lnTo>
                      <a:pt x="22" y="64"/>
                    </a:lnTo>
                    <a:lnTo>
                      <a:pt x="24" y="68"/>
                    </a:lnTo>
                    <a:lnTo>
                      <a:pt x="24" y="72"/>
                    </a:lnTo>
                    <a:lnTo>
                      <a:pt x="24" y="72"/>
                    </a:lnTo>
                    <a:lnTo>
                      <a:pt x="24" y="75"/>
                    </a:lnTo>
                    <a:lnTo>
                      <a:pt x="22" y="78"/>
                    </a:lnTo>
                    <a:lnTo>
                      <a:pt x="20" y="82"/>
                    </a:lnTo>
                    <a:lnTo>
                      <a:pt x="18" y="84"/>
                    </a:lnTo>
                    <a:lnTo>
                      <a:pt x="10" y="88"/>
                    </a:lnTo>
                    <a:lnTo>
                      <a:pt x="0" y="90"/>
                    </a:lnTo>
                    <a:lnTo>
                      <a:pt x="0" y="157"/>
                    </a:lnTo>
                    <a:lnTo>
                      <a:pt x="16" y="157"/>
                    </a:lnTo>
                    <a:lnTo>
                      <a:pt x="16" y="125"/>
                    </a:lnTo>
                    <a:lnTo>
                      <a:pt x="16" y="125"/>
                    </a:lnTo>
                    <a:lnTo>
                      <a:pt x="29" y="121"/>
                    </a:lnTo>
                    <a:lnTo>
                      <a:pt x="40" y="117"/>
                    </a:lnTo>
                    <a:lnTo>
                      <a:pt x="50" y="111"/>
                    </a:lnTo>
                    <a:lnTo>
                      <a:pt x="57" y="104"/>
                    </a:lnTo>
                    <a:lnTo>
                      <a:pt x="63" y="95"/>
                    </a:lnTo>
                    <a:lnTo>
                      <a:pt x="68" y="87"/>
                    </a:lnTo>
                    <a:lnTo>
                      <a:pt x="71" y="77"/>
                    </a:lnTo>
                    <a:lnTo>
                      <a:pt x="72" y="67"/>
                    </a:lnTo>
                    <a:lnTo>
                      <a:pt x="72" y="67"/>
                    </a:lnTo>
                    <a:lnTo>
                      <a:pt x="71" y="57"/>
                    </a:lnTo>
                    <a:lnTo>
                      <a:pt x="69" y="47"/>
                    </a:lnTo>
                    <a:lnTo>
                      <a:pt x="66" y="40"/>
                    </a:lnTo>
                    <a:lnTo>
                      <a:pt x="59" y="32"/>
                    </a:lnTo>
                    <a:lnTo>
                      <a:pt x="52" y="25"/>
                    </a:lnTo>
                    <a:lnTo>
                      <a:pt x="43" y="19"/>
                    </a:lnTo>
                    <a:lnTo>
                      <a:pt x="32" y="13"/>
                    </a:lnTo>
                    <a:lnTo>
                      <a:pt x="20" y="8"/>
                    </a:lnTo>
                    <a:lnTo>
                      <a:pt x="20"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93" name="Freeform 251">
                <a:extLst>
                  <a:ext uri="{FF2B5EF4-FFF2-40B4-BE49-F238E27FC236}">
                    <a16:creationId xmlns:a16="http://schemas.microsoft.com/office/drawing/2014/main" id="{B9F85E57-ED98-AB72-1F28-0AEE920F570F}"/>
                  </a:ext>
                </a:extLst>
              </p:cNvPr>
              <p:cNvSpPr>
                <a:spLocks/>
              </p:cNvSpPr>
              <p:nvPr/>
            </p:nvSpPr>
            <p:spPr bwMode="auto">
              <a:xfrm>
                <a:off x="6567488" y="6083300"/>
                <a:ext cx="100013" cy="114300"/>
              </a:xfrm>
              <a:custGeom>
                <a:avLst/>
                <a:gdLst>
                  <a:gd name="T0" fmla="*/ 0 w 63"/>
                  <a:gd name="T1" fmla="*/ 0 h 72"/>
                  <a:gd name="T2" fmla="*/ 0 w 63"/>
                  <a:gd name="T3" fmla="*/ 62 h 72"/>
                  <a:gd name="T4" fmla="*/ 0 w 63"/>
                  <a:gd name="T5" fmla="*/ 62 h 72"/>
                  <a:gd name="T6" fmla="*/ 9 w 63"/>
                  <a:gd name="T7" fmla="*/ 61 h 72"/>
                  <a:gd name="T8" fmla="*/ 9 w 63"/>
                  <a:gd name="T9" fmla="*/ 61 h 72"/>
                  <a:gd name="T10" fmla="*/ 24 w 63"/>
                  <a:gd name="T11" fmla="*/ 62 h 72"/>
                  <a:gd name="T12" fmla="*/ 37 w 63"/>
                  <a:gd name="T13" fmla="*/ 66 h 72"/>
                  <a:gd name="T14" fmla="*/ 47 w 63"/>
                  <a:gd name="T15" fmla="*/ 70 h 72"/>
                  <a:gd name="T16" fmla="*/ 53 w 63"/>
                  <a:gd name="T17" fmla="*/ 72 h 72"/>
                  <a:gd name="T18" fmla="*/ 63 w 63"/>
                  <a:gd name="T19" fmla="*/ 38 h 72"/>
                  <a:gd name="T20" fmla="*/ 63 w 63"/>
                  <a:gd name="T21" fmla="*/ 38 h 72"/>
                  <a:gd name="T22" fmla="*/ 55 w 63"/>
                  <a:gd name="T23" fmla="*/ 34 h 72"/>
                  <a:gd name="T24" fmla="*/ 43 w 63"/>
                  <a:gd name="T25" fmla="*/ 30 h 72"/>
                  <a:gd name="T26" fmla="*/ 32 w 63"/>
                  <a:gd name="T27" fmla="*/ 28 h 72"/>
                  <a:gd name="T28" fmla="*/ 18 w 63"/>
                  <a:gd name="T29" fmla="*/ 27 h 72"/>
                  <a:gd name="T30" fmla="*/ 18 w 63"/>
                  <a:gd name="T31" fmla="*/ 0 h 72"/>
                  <a:gd name="T32" fmla="*/ 0 w 63"/>
                  <a:gd name="T33" fmla="*/ 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72">
                    <a:moveTo>
                      <a:pt x="0" y="0"/>
                    </a:moveTo>
                    <a:lnTo>
                      <a:pt x="0" y="62"/>
                    </a:lnTo>
                    <a:lnTo>
                      <a:pt x="0" y="62"/>
                    </a:lnTo>
                    <a:lnTo>
                      <a:pt x="9" y="61"/>
                    </a:lnTo>
                    <a:lnTo>
                      <a:pt x="9" y="61"/>
                    </a:lnTo>
                    <a:lnTo>
                      <a:pt x="24" y="62"/>
                    </a:lnTo>
                    <a:lnTo>
                      <a:pt x="37" y="66"/>
                    </a:lnTo>
                    <a:lnTo>
                      <a:pt x="47" y="70"/>
                    </a:lnTo>
                    <a:lnTo>
                      <a:pt x="53" y="72"/>
                    </a:lnTo>
                    <a:lnTo>
                      <a:pt x="63" y="38"/>
                    </a:lnTo>
                    <a:lnTo>
                      <a:pt x="63" y="38"/>
                    </a:lnTo>
                    <a:lnTo>
                      <a:pt x="55" y="34"/>
                    </a:lnTo>
                    <a:lnTo>
                      <a:pt x="43" y="30"/>
                    </a:lnTo>
                    <a:lnTo>
                      <a:pt x="32" y="28"/>
                    </a:lnTo>
                    <a:lnTo>
                      <a:pt x="18" y="27"/>
                    </a:lnTo>
                    <a:lnTo>
                      <a:pt x="1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grpSp>
        <p:sp>
          <p:nvSpPr>
            <p:cNvPr id="79" name="Rectangle 78">
              <a:extLst>
                <a:ext uri="{FF2B5EF4-FFF2-40B4-BE49-F238E27FC236}">
                  <a16:creationId xmlns:a16="http://schemas.microsoft.com/office/drawing/2014/main" id="{9B26FAA7-AD1C-75B9-A29C-C343D5C6A7B9}"/>
                </a:ext>
              </a:extLst>
            </p:cNvPr>
            <p:cNvSpPr/>
            <p:nvPr/>
          </p:nvSpPr>
          <p:spPr>
            <a:xfrm>
              <a:off x="520637" y="1745521"/>
              <a:ext cx="1317726" cy="362099"/>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fr-BE" sz="1050" b="1" kern="0" spc="-20" noProof="0">
                  <a:solidFill>
                    <a:schemeClr val="bg1"/>
                  </a:solidFill>
                  <a:latin typeface="+mj-lt"/>
                </a:rPr>
                <a:t>Activités de financement</a:t>
              </a:r>
              <a:br>
                <a:rPr lang="fr-BE" sz="1050" b="1" kern="0" spc="-20" noProof="0">
                  <a:solidFill>
                    <a:schemeClr val="bg1"/>
                  </a:solidFill>
                  <a:latin typeface="+mj-lt"/>
                </a:rPr>
              </a:br>
              <a:endParaRPr lang="fr-BE" sz="1050" b="1" kern="0" spc="-20" noProof="0">
                <a:solidFill>
                  <a:schemeClr val="bg1"/>
                </a:solidFill>
                <a:latin typeface="+mj-lt"/>
              </a:endParaRPr>
            </a:p>
          </p:txBody>
        </p:sp>
        <p:grpSp>
          <p:nvGrpSpPr>
            <p:cNvPr id="80" name="Group 79">
              <a:extLst>
                <a:ext uri="{FF2B5EF4-FFF2-40B4-BE49-F238E27FC236}">
                  <a16:creationId xmlns:a16="http://schemas.microsoft.com/office/drawing/2014/main" id="{4B218E5D-46BC-B8C3-70F8-259328CE5F56}"/>
                </a:ext>
              </a:extLst>
            </p:cNvPr>
            <p:cNvGrpSpPr/>
            <p:nvPr/>
          </p:nvGrpSpPr>
          <p:grpSpPr>
            <a:xfrm>
              <a:off x="1072455" y="1336621"/>
              <a:ext cx="215288" cy="373962"/>
              <a:chOff x="8827345" y="3069912"/>
              <a:chExt cx="391288" cy="679668"/>
            </a:xfrm>
            <a:solidFill>
              <a:schemeClr val="bg1"/>
            </a:solidFill>
          </p:grpSpPr>
          <p:sp>
            <p:nvSpPr>
              <p:cNvPr id="81" name="Freeform 98">
                <a:extLst>
                  <a:ext uri="{FF2B5EF4-FFF2-40B4-BE49-F238E27FC236}">
                    <a16:creationId xmlns:a16="http://schemas.microsoft.com/office/drawing/2014/main" id="{D6897A12-2120-5482-97BE-C5A3EDE720CF}"/>
                  </a:ext>
                </a:extLst>
              </p:cNvPr>
              <p:cNvSpPr>
                <a:spLocks/>
              </p:cNvSpPr>
              <p:nvPr/>
            </p:nvSpPr>
            <p:spPr bwMode="auto">
              <a:xfrm>
                <a:off x="8866832" y="3681374"/>
                <a:ext cx="314706" cy="68206"/>
              </a:xfrm>
              <a:custGeom>
                <a:avLst/>
                <a:gdLst>
                  <a:gd name="T0" fmla="*/ 99 w 111"/>
                  <a:gd name="T1" fmla="*/ 24 h 24"/>
                  <a:gd name="T2" fmla="*/ 12 w 111"/>
                  <a:gd name="T3" fmla="*/ 24 h 24"/>
                  <a:gd name="T4" fmla="*/ 0 w 111"/>
                  <a:gd name="T5" fmla="*/ 12 h 24"/>
                  <a:gd name="T6" fmla="*/ 0 w 111"/>
                  <a:gd name="T7" fmla="*/ 12 h 24"/>
                  <a:gd name="T8" fmla="*/ 12 w 111"/>
                  <a:gd name="T9" fmla="*/ 0 h 24"/>
                  <a:gd name="T10" fmla="*/ 99 w 111"/>
                  <a:gd name="T11" fmla="*/ 0 h 24"/>
                  <a:gd name="T12" fmla="*/ 111 w 111"/>
                  <a:gd name="T13" fmla="*/ 12 h 24"/>
                  <a:gd name="T14" fmla="*/ 111 w 111"/>
                  <a:gd name="T15" fmla="*/ 12 h 24"/>
                  <a:gd name="T16" fmla="*/ 99 w 111"/>
                  <a:gd name="T17"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 h="24">
                    <a:moveTo>
                      <a:pt x="99" y="24"/>
                    </a:moveTo>
                    <a:cubicBezTo>
                      <a:pt x="12" y="24"/>
                      <a:pt x="12" y="24"/>
                      <a:pt x="12" y="24"/>
                    </a:cubicBezTo>
                    <a:cubicBezTo>
                      <a:pt x="5" y="24"/>
                      <a:pt x="0" y="18"/>
                      <a:pt x="0" y="12"/>
                    </a:cubicBezTo>
                    <a:cubicBezTo>
                      <a:pt x="0" y="12"/>
                      <a:pt x="0" y="12"/>
                      <a:pt x="0" y="12"/>
                    </a:cubicBezTo>
                    <a:cubicBezTo>
                      <a:pt x="0" y="5"/>
                      <a:pt x="5" y="0"/>
                      <a:pt x="12" y="0"/>
                    </a:cubicBezTo>
                    <a:cubicBezTo>
                      <a:pt x="99" y="0"/>
                      <a:pt x="99" y="0"/>
                      <a:pt x="99" y="0"/>
                    </a:cubicBezTo>
                    <a:cubicBezTo>
                      <a:pt x="105" y="0"/>
                      <a:pt x="111" y="5"/>
                      <a:pt x="111" y="12"/>
                    </a:cubicBezTo>
                    <a:cubicBezTo>
                      <a:pt x="111" y="12"/>
                      <a:pt x="111" y="12"/>
                      <a:pt x="111" y="12"/>
                    </a:cubicBezTo>
                    <a:cubicBezTo>
                      <a:pt x="111" y="18"/>
                      <a:pt x="105" y="24"/>
                      <a:pt x="99" y="24"/>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fr-BE" noProof="0"/>
              </a:p>
            </p:txBody>
          </p:sp>
          <p:sp>
            <p:nvSpPr>
              <p:cNvPr id="82" name="Rectangle 99">
                <a:extLst>
                  <a:ext uri="{FF2B5EF4-FFF2-40B4-BE49-F238E27FC236}">
                    <a16:creationId xmlns:a16="http://schemas.microsoft.com/office/drawing/2014/main" id="{2C518501-A7F7-71A9-1A51-2BE6D62FAB36}"/>
                  </a:ext>
                </a:extLst>
              </p:cNvPr>
              <p:cNvSpPr>
                <a:spLocks noChangeArrowheads="1"/>
              </p:cNvSpPr>
              <p:nvPr/>
            </p:nvSpPr>
            <p:spPr bwMode="auto">
              <a:xfrm>
                <a:off x="8945808" y="3621544"/>
                <a:ext cx="156755" cy="59830"/>
              </a:xfrm>
              <a:prstGeom prst="rect">
                <a:avLst/>
              </a:prstGeom>
              <a:grpFill/>
              <a:ln w="9525">
                <a:noFill/>
                <a:miter lim="800000"/>
                <a:headEnd/>
                <a:tailEnd/>
              </a:ln>
            </p:spPr>
            <p:txBody>
              <a:bodyPr vert="horz" wrap="square" lIns="91440" tIns="45720" rIns="91440" bIns="45720" numCol="1" anchor="t" anchorCtr="0" compatLnSpc="1">
                <a:prstTxWarp prst="textNoShape">
                  <a:avLst/>
                </a:prstTxWarp>
              </a:bodyPr>
              <a:lstStyle/>
              <a:p>
                <a:endParaRPr lang="fr-BE" noProof="0"/>
              </a:p>
            </p:txBody>
          </p:sp>
          <p:sp>
            <p:nvSpPr>
              <p:cNvPr id="83" name="Freeform 100">
                <a:extLst>
                  <a:ext uri="{FF2B5EF4-FFF2-40B4-BE49-F238E27FC236}">
                    <a16:creationId xmlns:a16="http://schemas.microsoft.com/office/drawing/2014/main" id="{E9F98E5F-6C72-7918-42ED-C7B897B44F0C}"/>
                  </a:ext>
                </a:extLst>
              </p:cNvPr>
              <p:cNvSpPr>
                <a:spLocks noEditPoints="1"/>
              </p:cNvSpPr>
              <p:nvPr/>
            </p:nvSpPr>
            <p:spPr bwMode="auto">
              <a:xfrm>
                <a:off x="8827345" y="3069912"/>
                <a:ext cx="391288" cy="531290"/>
              </a:xfrm>
              <a:custGeom>
                <a:avLst/>
                <a:gdLst>
                  <a:gd name="T0" fmla="*/ 126 w 138"/>
                  <a:gd name="T1" fmla="*/ 163 h 187"/>
                  <a:gd name="T2" fmla="*/ 122 w 138"/>
                  <a:gd name="T3" fmla="*/ 163 h 187"/>
                  <a:gd name="T4" fmla="*/ 122 w 138"/>
                  <a:gd name="T5" fmla="*/ 81 h 187"/>
                  <a:gd name="T6" fmla="*/ 119 w 138"/>
                  <a:gd name="T7" fmla="*/ 74 h 187"/>
                  <a:gd name="T8" fmla="*/ 78 w 138"/>
                  <a:gd name="T9" fmla="*/ 49 h 187"/>
                  <a:gd name="T10" fmla="*/ 78 w 138"/>
                  <a:gd name="T11" fmla="*/ 8 h 187"/>
                  <a:gd name="T12" fmla="*/ 70 w 138"/>
                  <a:gd name="T13" fmla="*/ 0 h 187"/>
                  <a:gd name="T14" fmla="*/ 62 w 138"/>
                  <a:gd name="T15" fmla="*/ 8 h 187"/>
                  <a:gd name="T16" fmla="*/ 62 w 138"/>
                  <a:gd name="T17" fmla="*/ 49 h 187"/>
                  <a:gd name="T18" fmla="*/ 20 w 138"/>
                  <a:gd name="T19" fmla="*/ 74 h 187"/>
                  <a:gd name="T20" fmla="*/ 16 w 138"/>
                  <a:gd name="T21" fmla="*/ 81 h 187"/>
                  <a:gd name="T22" fmla="*/ 16 w 138"/>
                  <a:gd name="T23" fmla="*/ 163 h 187"/>
                  <a:gd name="T24" fmla="*/ 12 w 138"/>
                  <a:gd name="T25" fmla="*/ 163 h 187"/>
                  <a:gd name="T26" fmla="*/ 0 w 138"/>
                  <a:gd name="T27" fmla="*/ 175 h 187"/>
                  <a:gd name="T28" fmla="*/ 12 w 138"/>
                  <a:gd name="T29" fmla="*/ 187 h 187"/>
                  <a:gd name="T30" fmla="*/ 126 w 138"/>
                  <a:gd name="T31" fmla="*/ 187 h 187"/>
                  <a:gd name="T32" fmla="*/ 138 w 138"/>
                  <a:gd name="T33" fmla="*/ 175 h 187"/>
                  <a:gd name="T34" fmla="*/ 126 w 138"/>
                  <a:gd name="T35" fmla="*/ 163 h 187"/>
                  <a:gd name="T36" fmla="*/ 33 w 138"/>
                  <a:gd name="T37" fmla="*/ 86 h 187"/>
                  <a:gd name="T38" fmla="*/ 70 w 138"/>
                  <a:gd name="T39" fmla="*/ 63 h 187"/>
                  <a:gd name="T40" fmla="*/ 106 w 138"/>
                  <a:gd name="T41" fmla="*/ 85 h 187"/>
                  <a:gd name="T42" fmla="*/ 106 w 138"/>
                  <a:gd name="T43" fmla="*/ 163 h 187"/>
                  <a:gd name="T44" fmla="*/ 33 w 138"/>
                  <a:gd name="T45" fmla="*/ 163 h 187"/>
                  <a:gd name="T46" fmla="*/ 33 w 138"/>
                  <a:gd name="T47" fmla="*/ 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38" h="187">
                    <a:moveTo>
                      <a:pt x="126" y="163"/>
                    </a:moveTo>
                    <a:cubicBezTo>
                      <a:pt x="122" y="163"/>
                      <a:pt x="122" y="163"/>
                      <a:pt x="122" y="163"/>
                    </a:cubicBezTo>
                    <a:cubicBezTo>
                      <a:pt x="122" y="81"/>
                      <a:pt x="122" y="81"/>
                      <a:pt x="122" y="81"/>
                    </a:cubicBezTo>
                    <a:cubicBezTo>
                      <a:pt x="122" y="78"/>
                      <a:pt x="121" y="75"/>
                      <a:pt x="119" y="74"/>
                    </a:cubicBezTo>
                    <a:cubicBezTo>
                      <a:pt x="78" y="49"/>
                      <a:pt x="78" y="49"/>
                      <a:pt x="78" y="49"/>
                    </a:cubicBezTo>
                    <a:cubicBezTo>
                      <a:pt x="78" y="8"/>
                      <a:pt x="78" y="8"/>
                      <a:pt x="78" y="8"/>
                    </a:cubicBezTo>
                    <a:cubicBezTo>
                      <a:pt x="78" y="4"/>
                      <a:pt x="75" y="0"/>
                      <a:pt x="70" y="0"/>
                    </a:cubicBezTo>
                    <a:cubicBezTo>
                      <a:pt x="66" y="0"/>
                      <a:pt x="62" y="4"/>
                      <a:pt x="62" y="8"/>
                    </a:cubicBezTo>
                    <a:cubicBezTo>
                      <a:pt x="62" y="49"/>
                      <a:pt x="62" y="49"/>
                      <a:pt x="62" y="49"/>
                    </a:cubicBezTo>
                    <a:cubicBezTo>
                      <a:pt x="20" y="74"/>
                      <a:pt x="20" y="74"/>
                      <a:pt x="20" y="74"/>
                    </a:cubicBezTo>
                    <a:cubicBezTo>
                      <a:pt x="18" y="75"/>
                      <a:pt x="16" y="78"/>
                      <a:pt x="16" y="81"/>
                    </a:cubicBezTo>
                    <a:cubicBezTo>
                      <a:pt x="16" y="163"/>
                      <a:pt x="16" y="163"/>
                      <a:pt x="16" y="163"/>
                    </a:cubicBezTo>
                    <a:cubicBezTo>
                      <a:pt x="12" y="163"/>
                      <a:pt x="12" y="163"/>
                      <a:pt x="12" y="163"/>
                    </a:cubicBezTo>
                    <a:cubicBezTo>
                      <a:pt x="6" y="163"/>
                      <a:pt x="0" y="168"/>
                      <a:pt x="0" y="175"/>
                    </a:cubicBezTo>
                    <a:cubicBezTo>
                      <a:pt x="0" y="181"/>
                      <a:pt x="6" y="187"/>
                      <a:pt x="12" y="187"/>
                    </a:cubicBezTo>
                    <a:cubicBezTo>
                      <a:pt x="126" y="187"/>
                      <a:pt x="126" y="187"/>
                      <a:pt x="126" y="187"/>
                    </a:cubicBezTo>
                    <a:cubicBezTo>
                      <a:pt x="133" y="187"/>
                      <a:pt x="138" y="181"/>
                      <a:pt x="138" y="175"/>
                    </a:cubicBezTo>
                    <a:cubicBezTo>
                      <a:pt x="138" y="168"/>
                      <a:pt x="133" y="163"/>
                      <a:pt x="126" y="163"/>
                    </a:cubicBezTo>
                    <a:close/>
                    <a:moveTo>
                      <a:pt x="33" y="86"/>
                    </a:moveTo>
                    <a:cubicBezTo>
                      <a:pt x="70" y="63"/>
                      <a:pt x="70" y="63"/>
                      <a:pt x="70" y="63"/>
                    </a:cubicBezTo>
                    <a:cubicBezTo>
                      <a:pt x="106" y="85"/>
                      <a:pt x="106" y="85"/>
                      <a:pt x="106" y="85"/>
                    </a:cubicBezTo>
                    <a:cubicBezTo>
                      <a:pt x="106" y="163"/>
                      <a:pt x="106" y="163"/>
                      <a:pt x="106" y="163"/>
                    </a:cubicBezTo>
                    <a:cubicBezTo>
                      <a:pt x="33" y="163"/>
                      <a:pt x="33" y="163"/>
                      <a:pt x="33" y="163"/>
                    </a:cubicBezTo>
                    <a:lnTo>
                      <a:pt x="33" y="8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fr-BE" noProof="0"/>
              </a:p>
            </p:txBody>
          </p:sp>
          <p:sp>
            <p:nvSpPr>
              <p:cNvPr id="84" name="Freeform 101">
                <a:extLst>
                  <a:ext uri="{FF2B5EF4-FFF2-40B4-BE49-F238E27FC236}">
                    <a16:creationId xmlns:a16="http://schemas.microsoft.com/office/drawing/2014/main" id="{836241B3-1166-9C14-46D2-A5ED91F45467}"/>
                  </a:ext>
                </a:extLst>
              </p:cNvPr>
              <p:cNvSpPr>
                <a:spLocks/>
              </p:cNvSpPr>
              <p:nvPr/>
            </p:nvSpPr>
            <p:spPr bwMode="auto">
              <a:xfrm>
                <a:off x="8937432" y="3345130"/>
                <a:ext cx="71796" cy="28718"/>
              </a:xfrm>
              <a:custGeom>
                <a:avLst/>
                <a:gdLst>
                  <a:gd name="T0" fmla="*/ 20 w 25"/>
                  <a:gd name="T1" fmla="*/ 10 h 10"/>
                  <a:gd name="T2" fmla="*/ 0 w 25"/>
                  <a:gd name="T3" fmla="*/ 10 h 10"/>
                  <a:gd name="T4" fmla="*/ 0 w 25"/>
                  <a:gd name="T5" fmla="*/ 0 h 10"/>
                  <a:gd name="T6" fmla="*/ 20 w 25"/>
                  <a:gd name="T7" fmla="*/ 0 h 10"/>
                  <a:gd name="T8" fmla="*/ 25 w 25"/>
                  <a:gd name="T9" fmla="*/ 5 h 10"/>
                  <a:gd name="T10" fmla="*/ 25 w 25"/>
                  <a:gd name="T11" fmla="*/ 5 h 10"/>
                  <a:gd name="T12" fmla="*/ 20 w 2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5" h="10">
                    <a:moveTo>
                      <a:pt x="20" y="10"/>
                    </a:moveTo>
                    <a:cubicBezTo>
                      <a:pt x="0" y="10"/>
                      <a:pt x="0" y="10"/>
                      <a:pt x="0" y="10"/>
                    </a:cubicBezTo>
                    <a:cubicBezTo>
                      <a:pt x="0" y="0"/>
                      <a:pt x="0" y="0"/>
                      <a:pt x="0" y="0"/>
                    </a:cubicBezTo>
                    <a:cubicBezTo>
                      <a:pt x="20" y="0"/>
                      <a:pt x="20" y="0"/>
                      <a:pt x="20" y="0"/>
                    </a:cubicBezTo>
                    <a:cubicBezTo>
                      <a:pt x="23" y="0"/>
                      <a:pt x="25" y="2"/>
                      <a:pt x="25" y="5"/>
                    </a:cubicBezTo>
                    <a:cubicBezTo>
                      <a:pt x="25" y="5"/>
                      <a:pt x="25" y="5"/>
                      <a:pt x="25" y="5"/>
                    </a:cubicBezTo>
                    <a:cubicBezTo>
                      <a:pt x="25" y="8"/>
                      <a:pt x="23" y="10"/>
                      <a:pt x="20" y="1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fr-BE" noProof="0"/>
              </a:p>
            </p:txBody>
          </p:sp>
          <p:sp>
            <p:nvSpPr>
              <p:cNvPr id="85" name="Freeform 102">
                <a:extLst>
                  <a:ext uri="{FF2B5EF4-FFF2-40B4-BE49-F238E27FC236}">
                    <a16:creationId xmlns:a16="http://schemas.microsoft.com/office/drawing/2014/main" id="{24FBD1C3-F190-9415-161C-22E226A6EDF2}"/>
                  </a:ext>
                </a:extLst>
              </p:cNvPr>
              <p:cNvSpPr>
                <a:spLocks/>
              </p:cNvSpPr>
              <p:nvPr/>
            </p:nvSpPr>
            <p:spPr bwMode="auto">
              <a:xfrm>
                <a:off x="8937432" y="3402566"/>
                <a:ext cx="71796" cy="28718"/>
              </a:xfrm>
              <a:custGeom>
                <a:avLst/>
                <a:gdLst>
                  <a:gd name="T0" fmla="*/ 20 w 25"/>
                  <a:gd name="T1" fmla="*/ 10 h 10"/>
                  <a:gd name="T2" fmla="*/ 0 w 25"/>
                  <a:gd name="T3" fmla="*/ 10 h 10"/>
                  <a:gd name="T4" fmla="*/ 0 w 25"/>
                  <a:gd name="T5" fmla="*/ 0 h 10"/>
                  <a:gd name="T6" fmla="*/ 20 w 25"/>
                  <a:gd name="T7" fmla="*/ 0 h 10"/>
                  <a:gd name="T8" fmla="*/ 25 w 25"/>
                  <a:gd name="T9" fmla="*/ 5 h 10"/>
                  <a:gd name="T10" fmla="*/ 25 w 25"/>
                  <a:gd name="T11" fmla="*/ 5 h 10"/>
                  <a:gd name="T12" fmla="*/ 20 w 2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5" h="10">
                    <a:moveTo>
                      <a:pt x="20" y="10"/>
                    </a:moveTo>
                    <a:cubicBezTo>
                      <a:pt x="0" y="10"/>
                      <a:pt x="0" y="10"/>
                      <a:pt x="0" y="10"/>
                    </a:cubicBezTo>
                    <a:cubicBezTo>
                      <a:pt x="0" y="0"/>
                      <a:pt x="0" y="0"/>
                      <a:pt x="0" y="0"/>
                    </a:cubicBezTo>
                    <a:cubicBezTo>
                      <a:pt x="20" y="0"/>
                      <a:pt x="20" y="0"/>
                      <a:pt x="20" y="0"/>
                    </a:cubicBezTo>
                    <a:cubicBezTo>
                      <a:pt x="23" y="0"/>
                      <a:pt x="25" y="2"/>
                      <a:pt x="25" y="5"/>
                    </a:cubicBezTo>
                    <a:cubicBezTo>
                      <a:pt x="25" y="5"/>
                      <a:pt x="25" y="5"/>
                      <a:pt x="25" y="5"/>
                    </a:cubicBezTo>
                    <a:cubicBezTo>
                      <a:pt x="25" y="8"/>
                      <a:pt x="23" y="10"/>
                      <a:pt x="20" y="1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fr-BE" noProof="0"/>
              </a:p>
            </p:txBody>
          </p:sp>
          <p:sp>
            <p:nvSpPr>
              <p:cNvPr id="86" name="Freeform 103">
                <a:extLst>
                  <a:ext uri="{FF2B5EF4-FFF2-40B4-BE49-F238E27FC236}">
                    <a16:creationId xmlns:a16="http://schemas.microsoft.com/office/drawing/2014/main" id="{87F3C3BA-CAED-08B6-3EEB-E408DCDA2123}"/>
                  </a:ext>
                </a:extLst>
              </p:cNvPr>
              <p:cNvSpPr>
                <a:spLocks/>
              </p:cNvSpPr>
              <p:nvPr/>
            </p:nvSpPr>
            <p:spPr bwMode="auto">
              <a:xfrm>
                <a:off x="8937432" y="3458806"/>
                <a:ext cx="71796" cy="31112"/>
              </a:xfrm>
              <a:custGeom>
                <a:avLst/>
                <a:gdLst>
                  <a:gd name="T0" fmla="*/ 20 w 25"/>
                  <a:gd name="T1" fmla="*/ 11 h 11"/>
                  <a:gd name="T2" fmla="*/ 0 w 25"/>
                  <a:gd name="T3" fmla="*/ 11 h 11"/>
                  <a:gd name="T4" fmla="*/ 0 w 25"/>
                  <a:gd name="T5" fmla="*/ 0 h 11"/>
                  <a:gd name="T6" fmla="*/ 20 w 25"/>
                  <a:gd name="T7" fmla="*/ 0 h 11"/>
                  <a:gd name="T8" fmla="*/ 25 w 25"/>
                  <a:gd name="T9" fmla="*/ 6 h 11"/>
                  <a:gd name="T10" fmla="*/ 25 w 25"/>
                  <a:gd name="T11" fmla="*/ 6 h 11"/>
                  <a:gd name="T12" fmla="*/ 20 w 25"/>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25" h="11">
                    <a:moveTo>
                      <a:pt x="20" y="11"/>
                    </a:moveTo>
                    <a:cubicBezTo>
                      <a:pt x="0" y="11"/>
                      <a:pt x="0" y="11"/>
                      <a:pt x="0" y="11"/>
                    </a:cubicBezTo>
                    <a:cubicBezTo>
                      <a:pt x="0" y="0"/>
                      <a:pt x="0" y="0"/>
                      <a:pt x="0" y="0"/>
                    </a:cubicBezTo>
                    <a:cubicBezTo>
                      <a:pt x="20" y="0"/>
                      <a:pt x="20" y="0"/>
                      <a:pt x="20" y="0"/>
                    </a:cubicBezTo>
                    <a:cubicBezTo>
                      <a:pt x="23" y="0"/>
                      <a:pt x="25" y="3"/>
                      <a:pt x="25" y="6"/>
                    </a:cubicBezTo>
                    <a:cubicBezTo>
                      <a:pt x="25" y="6"/>
                      <a:pt x="25" y="6"/>
                      <a:pt x="25" y="6"/>
                    </a:cubicBezTo>
                    <a:cubicBezTo>
                      <a:pt x="25" y="8"/>
                      <a:pt x="23" y="11"/>
                      <a:pt x="20" y="11"/>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fr-BE" noProof="0"/>
              </a:p>
            </p:txBody>
          </p:sp>
        </p:grpSp>
      </p:grpSp>
      <p:sp>
        <p:nvSpPr>
          <p:cNvPr id="98" name="TextBox 97">
            <a:extLst>
              <a:ext uri="{FF2B5EF4-FFF2-40B4-BE49-F238E27FC236}">
                <a16:creationId xmlns:a16="http://schemas.microsoft.com/office/drawing/2014/main" id="{DB7588F3-32FF-C271-D18E-EFFD6DCA1D87}"/>
              </a:ext>
            </a:extLst>
          </p:cNvPr>
          <p:cNvSpPr txBox="1"/>
          <p:nvPr/>
        </p:nvSpPr>
        <p:spPr>
          <a:xfrm>
            <a:off x="5235576" y="2507616"/>
            <a:ext cx="5990606" cy="3308598"/>
          </a:xfrm>
          <a:prstGeom prst="rect">
            <a:avLst/>
          </a:prstGeom>
          <a:noFill/>
        </p:spPr>
        <p:txBody>
          <a:bodyPr wrap="square" lIns="91440" tIns="45720" rIns="91440" bIns="45720" rtlCol="0" anchor="t">
            <a:spAutoFit/>
          </a:bodyPr>
          <a:lstStyle/>
          <a:p>
            <a:pPr>
              <a:spcAft>
                <a:spcPts val="600"/>
              </a:spcAft>
            </a:pPr>
            <a:r>
              <a:rPr lang="fr-BE" sz="1200" noProof="0">
                <a:latin typeface="+mj-lt"/>
              </a:rPr>
              <a:t>Le financement des activités consiste en un tarif horaire qui sera complété par une compensation de permanence pour des patients palliatifs. Cette compensation de permanence est un montant forfaitaire par jour de soins qui s'ajoute au tarif horaire qui rembourse le temps consacré aux soins du patient en soins palliatifs.</a:t>
            </a:r>
          </a:p>
          <a:p>
            <a:pPr marL="0" marR="0" lvl="0" indent="0" algn="l" defTabSz="914400" rtl="0" eaLnBrk="1" fontAlgn="base" latinLnBrk="0" hangingPunct="1">
              <a:lnSpc>
                <a:spcPct val="100000"/>
              </a:lnSpc>
              <a:spcBef>
                <a:spcPct val="0"/>
              </a:spcBef>
              <a:spcAft>
                <a:spcPts val="600"/>
              </a:spcAft>
              <a:buClrTx/>
              <a:buSzTx/>
              <a:buFontTx/>
              <a:buNone/>
              <a:tabLst/>
              <a:defRPr/>
            </a:pPr>
            <a:r>
              <a:rPr kumimoji="0" lang="fr-BE" sz="1200" b="1" i="0" u="none" strike="noStrike" kern="1200" cap="none" spc="0" normalizeH="0" baseline="0" noProof="0">
                <a:ln>
                  <a:noFill/>
                </a:ln>
                <a:solidFill>
                  <a:srgbClr val="000000"/>
                </a:solidFill>
                <a:effectLst/>
                <a:uLnTx/>
                <a:uFillTx/>
                <a:latin typeface="Verdana"/>
                <a:ea typeface="+mn-ea"/>
                <a:cs typeface="+mn-cs"/>
              </a:rPr>
              <a:t>Tarifs</a:t>
            </a:r>
          </a:p>
          <a:p>
            <a:pPr marL="0" marR="0" lvl="0" indent="0" algn="l" defTabSz="914400" rtl="0" eaLnBrk="1" fontAlgn="base" latinLnBrk="0" hangingPunct="1">
              <a:lnSpc>
                <a:spcPct val="100000"/>
              </a:lnSpc>
              <a:spcBef>
                <a:spcPct val="0"/>
              </a:spcBef>
              <a:spcAft>
                <a:spcPts val="600"/>
              </a:spcAft>
              <a:buClrTx/>
              <a:buSzTx/>
              <a:buFontTx/>
              <a:buNone/>
              <a:tabLst/>
              <a:defRPr/>
            </a:pPr>
            <a:r>
              <a:rPr kumimoji="0" lang="fr-BE" sz="1200" b="0" i="0" u="none" strike="noStrike" kern="1200" cap="none" spc="0" normalizeH="0" baseline="0" noProof="0">
                <a:ln>
                  <a:noFill/>
                </a:ln>
                <a:solidFill>
                  <a:srgbClr val="000000"/>
                </a:solidFill>
                <a:effectLst/>
                <a:uLnTx/>
                <a:uFillTx/>
                <a:latin typeface="Verdana"/>
                <a:ea typeface="+mn-ea"/>
                <a:cs typeface="+mn-cs"/>
              </a:rPr>
              <a:t>Le tarif horaire rembourse le temps passé par le prestataire de soins sur la prise en charge des patients à hauteur de 59,10 € par heure. </a:t>
            </a:r>
            <a:r>
              <a:rPr lang="fr-BE" sz="1200" noProof="0">
                <a:solidFill>
                  <a:srgbClr val="000000"/>
                </a:solidFill>
                <a:latin typeface="Verdana"/>
              </a:rPr>
              <a:t>Pendant le</a:t>
            </a:r>
            <a:r>
              <a:rPr kumimoji="0" lang="fr-BE" sz="1200" b="0" i="0" u="none" strike="noStrike" kern="1200" cap="none" spc="0" normalizeH="0" baseline="0" noProof="0">
                <a:ln>
                  <a:noFill/>
                </a:ln>
                <a:solidFill>
                  <a:srgbClr val="000000"/>
                </a:solidFill>
                <a:effectLst/>
                <a:uLnTx/>
                <a:uFillTx/>
                <a:latin typeface="Verdana"/>
                <a:ea typeface="+mn-ea"/>
                <a:cs typeface="+mn-cs"/>
              </a:rPr>
              <a:t> week-end, ce sera 79,10 €. Le temps de déplacement est remboursé à 39,10 € (montants 2025).</a:t>
            </a:r>
          </a:p>
          <a:p>
            <a:pPr marL="0" marR="0" lvl="0" indent="0" algn="l" defTabSz="914400" rtl="0" eaLnBrk="1" fontAlgn="base" latinLnBrk="0" hangingPunct="1">
              <a:lnSpc>
                <a:spcPct val="100000"/>
              </a:lnSpc>
              <a:spcBef>
                <a:spcPct val="0"/>
              </a:spcBef>
              <a:spcAft>
                <a:spcPts val="600"/>
              </a:spcAft>
              <a:buClrTx/>
              <a:buSzTx/>
              <a:buFontTx/>
              <a:buNone/>
              <a:tabLst/>
              <a:defRPr/>
            </a:pPr>
            <a:r>
              <a:rPr kumimoji="0" lang="fr-BE" sz="1200" b="1" i="0" u="none" strike="noStrike" kern="1200" cap="none" spc="0" normalizeH="0" baseline="0" noProof="0">
                <a:ln>
                  <a:noFill/>
                </a:ln>
                <a:solidFill>
                  <a:srgbClr val="000000"/>
                </a:solidFill>
                <a:effectLst/>
                <a:uLnTx/>
                <a:uFillTx/>
                <a:latin typeface="Verdana"/>
                <a:ea typeface="Verdana"/>
                <a:cs typeface="+mn-cs"/>
              </a:rPr>
              <a:t>Indexation</a:t>
            </a:r>
          </a:p>
          <a:p>
            <a:pPr marL="0" marR="0" lvl="0" indent="0" algn="l" defTabSz="914400" rtl="0" eaLnBrk="1" fontAlgn="base" latinLnBrk="0" hangingPunct="1">
              <a:lnSpc>
                <a:spcPct val="100000"/>
              </a:lnSpc>
              <a:spcBef>
                <a:spcPct val="0"/>
              </a:spcBef>
              <a:spcAft>
                <a:spcPts val="600"/>
              </a:spcAft>
              <a:buClrTx/>
              <a:buSzTx/>
              <a:buFontTx/>
              <a:buNone/>
              <a:tabLst/>
              <a:defRPr/>
            </a:pPr>
            <a:r>
              <a:rPr kumimoji="0" lang="fr-BE" sz="1200" b="0" i="0" u="none" strike="noStrike" kern="1200" cap="none" spc="0" normalizeH="0" baseline="0" noProof="0">
                <a:ln>
                  <a:noFill/>
                </a:ln>
                <a:solidFill>
                  <a:srgbClr val="000000"/>
                </a:solidFill>
                <a:effectLst/>
                <a:uLnTx/>
                <a:uFillTx/>
                <a:latin typeface="Verdana"/>
                <a:ea typeface="Verdana"/>
                <a:cs typeface="+mn-cs"/>
              </a:rPr>
              <a:t>La même indexation est appliquée au financement horaire qu'aux prestations de soins en fonction de l'indice de santé. La compensation de permanence est également indexé.</a:t>
            </a:r>
          </a:p>
          <a:p>
            <a:pPr>
              <a:spcAft>
                <a:spcPts val="600"/>
              </a:spcAft>
            </a:pPr>
            <a:endParaRPr lang="fr-BE" noProof="0"/>
          </a:p>
        </p:txBody>
      </p:sp>
      <p:sp>
        <p:nvSpPr>
          <p:cNvPr id="11" name="TextBox 10">
            <a:extLst>
              <a:ext uri="{FF2B5EF4-FFF2-40B4-BE49-F238E27FC236}">
                <a16:creationId xmlns:a16="http://schemas.microsoft.com/office/drawing/2014/main" id="{142A3CD1-8CB0-CF01-C820-F67AEDBDA0B0}"/>
              </a:ext>
            </a:extLst>
          </p:cNvPr>
          <p:cNvSpPr txBox="1"/>
          <p:nvPr/>
        </p:nvSpPr>
        <p:spPr>
          <a:xfrm>
            <a:off x="623888" y="5852283"/>
            <a:ext cx="5438291" cy="246221"/>
          </a:xfrm>
          <a:prstGeom prst="rect">
            <a:avLst/>
          </a:prstGeom>
          <a:noFill/>
        </p:spPr>
        <p:txBody>
          <a:bodyPr wrap="square" rtlCol="0">
            <a:spAutoFit/>
          </a:bodyPr>
          <a:lstStyle/>
          <a:p>
            <a:r>
              <a:rPr lang="fr-BE" sz="1000" i="1" noProof="0">
                <a:latin typeface="+mj-lt"/>
              </a:rPr>
              <a:t>** Voir l'explication dans le glossaire à la diapositive 45. </a:t>
            </a:r>
          </a:p>
        </p:txBody>
      </p:sp>
      <p:sp>
        <p:nvSpPr>
          <p:cNvPr id="5" name="TextBox 4">
            <a:extLst>
              <a:ext uri="{FF2B5EF4-FFF2-40B4-BE49-F238E27FC236}">
                <a16:creationId xmlns:a16="http://schemas.microsoft.com/office/drawing/2014/main" id="{BF0863EC-5DF3-9D01-4C68-DA44988F9ED6}"/>
              </a:ext>
            </a:extLst>
          </p:cNvPr>
          <p:cNvSpPr txBox="1"/>
          <p:nvPr/>
        </p:nvSpPr>
        <p:spPr>
          <a:xfrm>
            <a:off x="623888" y="6128511"/>
            <a:ext cx="10602294" cy="400110"/>
          </a:xfrm>
          <a:prstGeom prst="rect">
            <a:avLst/>
          </a:prstGeom>
          <a:noFill/>
        </p:spPr>
        <p:txBody>
          <a:bodyPr wrap="square" rtlCol="0">
            <a:spAutoFit/>
          </a:bodyPr>
          <a:lstStyle/>
          <a:p>
            <a:r>
              <a:rPr lang="fr-BE" sz="1000" i="1" noProof="0">
                <a:latin typeface="+mj-lt"/>
              </a:rPr>
              <a:t>En cas de dépassement du budget, des mesures seront prises pour continuer à garantir l'offre de soins à l'intérieur et à l'extérieur du projet. Toute mesure peut avoir un impact sur les tarifs.</a:t>
            </a:r>
            <a:endParaRPr lang="fr-BE" sz="1000" i="1" noProof="0">
              <a:highlight>
                <a:srgbClr val="FFFF00"/>
              </a:highlight>
              <a:latin typeface="+mj-lt"/>
            </a:endParaRPr>
          </a:p>
        </p:txBody>
      </p:sp>
      <p:sp>
        <p:nvSpPr>
          <p:cNvPr id="6" name="TextBox 10">
            <a:extLst>
              <a:ext uri="{FF2B5EF4-FFF2-40B4-BE49-F238E27FC236}">
                <a16:creationId xmlns:a16="http://schemas.microsoft.com/office/drawing/2014/main" id="{F101B309-2E32-6593-D8EC-583D106C0BED}"/>
              </a:ext>
            </a:extLst>
          </p:cNvPr>
          <p:cNvSpPr txBox="1"/>
          <p:nvPr/>
        </p:nvSpPr>
        <p:spPr>
          <a:xfrm>
            <a:off x="648469" y="5576055"/>
            <a:ext cx="5438291" cy="246221"/>
          </a:xfrm>
          <a:prstGeom prst="rect">
            <a:avLst/>
          </a:prstGeom>
          <a:noFill/>
        </p:spPr>
        <p:txBody>
          <a:bodyPr wrap="square" rtlCol="0">
            <a:spAutoFit/>
          </a:bodyPr>
          <a:lstStyle/>
          <a:p>
            <a:r>
              <a:rPr lang="fr-BE" sz="1000" i="1" noProof="0">
                <a:latin typeface="+mj-lt"/>
              </a:rPr>
              <a:t>* Montants 2025. </a:t>
            </a:r>
          </a:p>
        </p:txBody>
      </p:sp>
    </p:spTree>
    <p:extLst>
      <p:ext uri="{BB962C8B-B14F-4D97-AF65-F5344CB8AC3E}">
        <p14:creationId xmlns:p14="http://schemas.microsoft.com/office/powerpoint/2010/main" val="21278867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Nouveau système de financement</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13</a:t>
            </a:fld>
            <a:endParaRPr lang="fr-BE" noProof="0"/>
          </a:p>
        </p:txBody>
      </p:sp>
      <p:sp>
        <p:nvSpPr>
          <p:cNvPr id="8" name="Text Placeholder 7">
            <a:extLst>
              <a:ext uri="{FF2B5EF4-FFF2-40B4-BE49-F238E27FC236}">
                <a16:creationId xmlns:a16="http://schemas.microsoft.com/office/drawing/2014/main" id="{F29883CE-EDDE-0944-5FF3-A37FC822E774}"/>
              </a:ext>
            </a:extLst>
          </p:cNvPr>
          <p:cNvSpPr>
            <a:spLocks noGrp="1"/>
          </p:cNvSpPr>
          <p:nvPr>
            <p:ph type="body" sz="quarter" idx="13"/>
          </p:nvPr>
        </p:nvSpPr>
        <p:spPr/>
        <p:txBody>
          <a:bodyPr/>
          <a:lstStyle/>
          <a:p>
            <a:r>
              <a:rPr lang="fr-BE" noProof="0"/>
              <a:t>Tarif horaire</a:t>
            </a:r>
          </a:p>
        </p:txBody>
      </p:sp>
      <p:sp>
        <p:nvSpPr>
          <p:cNvPr id="62" name="TextBox 61">
            <a:extLst>
              <a:ext uri="{FF2B5EF4-FFF2-40B4-BE49-F238E27FC236}">
                <a16:creationId xmlns:a16="http://schemas.microsoft.com/office/drawing/2014/main" id="{82E5F63F-8ADC-AAF4-212D-F442A3608A97}"/>
              </a:ext>
            </a:extLst>
          </p:cNvPr>
          <p:cNvSpPr txBox="1"/>
          <p:nvPr/>
        </p:nvSpPr>
        <p:spPr>
          <a:xfrm>
            <a:off x="2886075" y="2478265"/>
            <a:ext cx="8753546" cy="4131900"/>
          </a:xfrm>
          <a:prstGeom prst="rect">
            <a:avLst/>
          </a:prstGeom>
          <a:noFill/>
        </p:spPr>
        <p:txBody>
          <a:bodyPr wrap="square" lIns="91440" tIns="45720" rIns="91440" bIns="45720" anchor="t">
            <a:spAutoFit/>
          </a:bodyPr>
          <a:lstStyle/>
          <a:p>
            <a:pPr marL="0" marR="0" lvl="0" indent="0" algn="l" defTabSz="914400" rtl="0" eaLnBrk="1" fontAlgn="base" latinLnBrk="0" hangingPunct="1">
              <a:lnSpc>
                <a:spcPct val="100000"/>
              </a:lnSpc>
              <a:spcBef>
                <a:spcPct val="0"/>
              </a:spcBef>
              <a:spcAft>
                <a:spcPts val="200"/>
              </a:spcAft>
              <a:buClrTx/>
              <a:buSzTx/>
              <a:buFontTx/>
              <a:buNone/>
              <a:tabLst/>
              <a:defRPr/>
            </a:pPr>
            <a:r>
              <a:rPr kumimoji="0" lang="fr-BE" sz="1200" b="1" i="0" u="none" strike="noStrike" kern="1200" cap="none" spc="0" normalizeH="0" baseline="0" noProof="0">
                <a:ln>
                  <a:noFill/>
                </a:ln>
                <a:solidFill>
                  <a:srgbClr val="000000"/>
                </a:solidFill>
                <a:effectLst/>
                <a:uLnTx/>
                <a:uFillTx/>
                <a:latin typeface="+mj-lt"/>
                <a:ea typeface="+mn-ea"/>
                <a:cs typeface="+mn-cs"/>
              </a:rPr>
              <a:t>L'objet du tarif horaire</a:t>
            </a:r>
          </a:p>
          <a:p>
            <a:pPr marL="0" marR="0" lvl="0" indent="0" algn="l" defTabSz="914400" rtl="0" eaLnBrk="1" fontAlgn="base" latinLnBrk="0" hangingPunct="1">
              <a:lnSpc>
                <a:spcPct val="100000"/>
              </a:lnSpc>
              <a:spcBef>
                <a:spcPct val="0"/>
              </a:spcBef>
              <a:spcAft>
                <a:spcPts val="600"/>
              </a:spcAft>
              <a:buClrTx/>
              <a:buSzTx/>
              <a:buFontTx/>
              <a:buNone/>
              <a:tabLst/>
              <a:defRPr/>
            </a:pPr>
            <a:r>
              <a:rPr kumimoji="0" lang="fr-BE" sz="1200" b="0" i="0" u="none" strike="noStrike" kern="1200" cap="none" spc="0" normalizeH="0" baseline="0" noProof="0">
                <a:ln>
                  <a:noFill/>
                </a:ln>
                <a:solidFill>
                  <a:srgbClr val="000000"/>
                </a:solidFill>
                <a:effectLst/>
                <a:uLnTx/>
                <a:uFillTx/>
                <a:latin typeface="+mj-lt"/>
                <a:ea typeface="+mn-ea"/>
                <a:cs typeface="+mn-cs"/>
              </a:rPr>
              <a:t>En récompensant l’emploi du temps pendant le projet pilote plutôt que la performance individuelle, nous donnons aux infirmiers l'espace nécessaire pour fournir aux patients les soins qu’ils jugent nécessaires, en fonction de leur expertise en soins infirmiers et d'une vision holistique des soins. Cela donnera un aperçu du type de soins nécessaires pour des soins à domicile de qualité, et de la durée de ces soins. Il s'agit d'informations précieuses pour proposer, sur la base des résultats de l'étude, un nouveau financement pour les soins à domicile, ce qui permet d'obtenir de meilleurs résultats en matière de soins et d'accroître la satisfaction des patients et des </a:t>
            </a:r>
            <a:r>
              <a:rPr lang="fr-BE" sz="1200" noProof="0">
                <a:solidFill>
                  <a:srgbClr val="000000"/>
                </a:solidFill>
                <a:latin typeface="+mj-lt"/>
              </a:rPr>
              <a:t>dispensateurs de soins</a:t>
            </a:r>
            <a:r>
              <a:rPr kumimoji="0" lang="fr-BE" sz="1200" b="0" i="0" u="none" strike="noStrike" kern="1200" cap="none" spc="0" normalizeH="0" baseline="0" noProof="0">
                <a:ln>
                  <a:noFill/>
                </a:ln>
                <a:solidFill>
                  <a:srgbClr val="000000"/>
                </a:solidFill>
                <a:effectLst/>
                <a:uLnTx/>
                <a:uFillTx/>
                <a:latin typeface="+mj-lt"/>
                <a:ea typeface="+mn-ea"/>
                <a:cs typeface="+mn-cs"/>
              </a:rPr>
              <a:t>.</a:t>
            </a:r>
          </a:p>
          <a:p>
            <a:pPr marL="0" marR="0" lvl="0" indent="0" algn="l" defTabSz="914400" rtl="0" eaLnBrk="1" fontAlgn="base" latinLnBrk="0" hangingPunct="1">
              <a:lnSpc>
                <a:spcPct val="100000"/>
              </a:lnSpc>
              <a:spcBef>
                <a:spcPts val="0"/>
              </a:spcBef>
              <a:spcAft>
                <a:spcPts val="200"/>
              </a:spcAft>
              <a:buClrTx/>
              <a:buSzTx/>
              <a:buFontTx/>
              <a:buNone/>
              <a:tabLst/>
              <a:defRPr/>
            </a:pPr>
            <a:r>
              <a:rPr kumimoji="0" lang="fr-BE" sz="1200" b="1" i="0" u="none" strike="noStrike" kern="1200" cap="none" spc="0" normalizeH="0" baseline="0" noProof="0">
                <a:ln>
                  <a:noFill/>
                </a:ln>
                <a:solidFill>
                  <a:srgbClr val="000000"/>
                </a:solidFill>
                <a:effectLst/>
                <a:uLnTx/>
                <a:uFillTx/>
                <a:latin typeface="+mj-lt"/>
                <a:ea typeface="Verdana"/>
                <a:cs typeface="+mn-cs"/>
              </a:rPr>
              <a:t>Temps de soins directs et indirects</a:t>
            </a:r>
          </a:p>
          <a:p>
            <a:pPr marL="0" marR="0" lvl="0" indent="0" algn="l" defTabSz="914400" rtl="0" eaLnBrk="1" fontAlgn="base" latinLnBrk="0" hangingPunct="1">
              <a:lnSpc>
                <a:spcPct val="100000"/>
              </a:lnSpc>
              <a:spcBef>
                <a:spcPts val="100"/>
              </a:spcBef>
              <a:spcAft>
                <a:spcPts val="600"/>
              </a:spcAft>
              <a:buClrTx/>
              <a:buSzTx/>
              <a:buFontTx/>
              <a:buNone/>
              <a:tabLst/>
              <a:defRPr/>
            </a:pPr>
            <a:r>
              <a:rPr kumimoji="0" lang="fr-BE" sz="1200" b="0" i="0" u="none" strike="noStrike" kern="1200" cap="none" spc="0" normalizeH="0" baseline="0" noProof="0">
                <a:ln>
                  <a:noFill/>
                </a:ln>
                <a:solidFill>
                  <a:srgbClr val="000000"/>
                </a:solidFill>
                <a:effectLst/>
                <a:uLnTx/>
                <a:uFillTx/>
                <a:latin typeface="+mj-lt"/>
                <a:ea typeface="Verdana"/>
                <a:cs typeface="Arial"/>
              </a:rPr>
              <a:t>Les soins directs et indirects seront enregistrés et remboursés. </a:t>
            </a:r>
            <a:r>
              <a:rPr kumimoji="0" lang="fr-BE" sz="1200" b="1" i="0" u="none" strike="noStrike" kern="1200" cap="none" spc="0" normalizeH="0" baseline="0" noProof="0">
                <a:ln>
                  <a:noFill/>
                </a:ln>
                <a:solidFill>
                  <a:srgbClr val="000000"/>
                </a:solidFill>
                <a:effectLst/>
                <a:uLnTx/>
                <a:uFillTx/>
                <a:latin typeface="+mj-lt"/>
                <a:ea typeface="Verdana"/>
                <a:cs typeface="Arial"/>
              </a:rPr>
              <a:t>Les soins directs</a:t>
            </a:r>
            <a:r>
              <a:rPr kumimoji="0" lang="fr-BE" sz="1200" b="0" i="0" u="none" strike="noStrike" kern="1200" cap="none" spc="0" normalizeH="0" baseline="0" noProof="0">
                <a:ln>
                  <a:noFill/>
                </a:ln>
                <a:solidFill>
                  <a:srgbClr val="000000"/>
                </a:solidFill>
                <a:effectLst/>
                <a:uLnTx/>
                <a:uFillTx/>
                <a:latin typeface="+mj-lt"/>
                <a:ea typeface="Verdana"/>
                <a:cs typeface="Arial"/>
              </a:rPr>
              <a:t> sont des soins dans lesquels le </a:t>
            </a:r>
            <a:r>
              <a:rPr lang="fr-BE" sz="1200" noProof="0">
                <a:solidFill>
                  <a:srgbClr val="000000"/>
                </a:solidFill>
                <a:latin typeface="+mj-lt"/>
                <a:ea typeface="Verdana"/>
                <a:cs typeface="Arial"/>
              </a:rPr>
              <a:t>prestataire</a:t>
            </a:r>
            <a:r>
              <a:rPr kumimoji="0" lang="fr-BE" sz="1200" b="0" i="0" u="none" strike="noStrike" kern="1200" cap="none" spc="0" normalizeH="0" baseline="0" noProof="0">
                <a:ln>
                  <a:noFill/>
                </a:ln>
                <a:solidFill>
                  <a:srgbClr val="000000"/>
                </a:solidFill>
                <a:effectLst/>
                <a:uLnTx/>
                <a:uFillTx/>
                <a:latin typeface="+mj-lt"/>
                <a:ea typeface="Verdana"/>
                <a:cs typeface="Arial"/>
              </a:rPr>
              <a:t> de soins </a:t>
            </a:r>
            <a:r>
              <a:rPr kumimoji="0" lang="fr-BE" sz="1200" b="1" i="0" u="none" strike="noStrike" kern="1200" cap="none" spc="0" normalizeH="0" baseline="0" noProof="0">
                <a:ln>
                  <a:noFill/>
                </a:ln>
                <a:solidFill>
                  <a:srgbClr val="000000"/>
                </a:solidFill>
                <a:effectLst/>
                <a:uLnTx/>
                <a:uFillTx/>
                <a:latin typeface="+mj-lt"/>
                <a:ea typeface="Verdana"/>
                <a:cs typeface="Arial"/>
              </a:rPr>
              <a:t>interagit directement</a:t>
            </a:r>
            <a:r>
              <a:rPr kumimoji="0" lang="fr-BE" sz="1200" b="0" i="0" u="none" strike="noStrike" kern="1200" cap="none" spc="0" normalizeH="0" baseline="0" noProof="0">
                <a:ln>
                  <a:noFill/>
                </a:ln>
                <a:solidFill>
                  <a:srgbClr val="000000"/>
                </a:solidFill>
                <a:effectLst/>
                <a:uLnTx/>
                <a:uFillTx/>
                <a:latin typeface="+mj-lt"/>
                <a:ea typeface="Verdana"/>
                <a:cs typeface="Arial"/>
              </a:rPr>
              <a:t> avec le patient au moment des soins. Les soins directs sont généralement dispensés en présence physique du patient, mais ils peuvent également être dispensés à distance. Dans </a:t>
            </a:r>
            <a:r>
              <a:rPr kumimoji="0" lang="fr-BE" sz="1200" b="1" i="0" u="none" strike="noStrike" kern="1200" cap="none" spc="0" normalizeH="0" baseline="0" noProof="0">
                <a:ln>
                  <a:noFill/>
                </a:ln>
                <a:solidFill>
                  <a:srgbClr val="000000"/>
                </a:solidFill>
                <a:effectLst/>
                <a:uLnTx/>
                <a:uFillTx/>
                <a:latin typeface="+mj-lt"/>
                <a:ea typeface="Verdana"/>
                <a:cs typeface="Arial"/>
              </a:rPr>
              <a:t>les soins indirects</a:t>
            </a:r>
            <a:r>
              <a:rPr kumimoji="0" lang="fr-BE" sz="1200" b="0" i="0" u="none" strike="noStrike" kern="1200" cap="none" spc="0" normalizeH="0" baseline="0" noProof="0">
                <a:ln>
                  <a:noFill/>
                </a:ln>
                <a:solidFill>
                  <a:srgbClr val="000000"/>
                </a:solidFill>
                <a:effectLst/>
                <a:uLnTx/>
                <a:uFillTx/>
                <a:latin typeface="+mj-lt"/>
                <a:ea typeface="Verdana"/>
                <a:cs typeface="Arial"/>
              </a:rPr>
              <a:t>, l</a:t>
            </a:r>
            <a:r>
              <a:rPr kumimoji="0" lang="fr-BE" sz="1200" b="1" i="0" u="none" strike="noStrike" kern="1200" cap="none" spc="0" normalizeH="0" baseline="0" noProof="0">
                <a:ln>
                  <a:noFill/>
                </a:ln>
                <a:solidFill>
                  <a:srgbClr val="000000"/>
                </a:solidFill>
                <a:effectLst/>
                <a:uLnTx/>
                <a:uFillTx/>
                <a:latin typeface="+mj-lt"/>
                <a:ea typeface="Verdana"/>
                <a:cs typeface="Arial"/>
              </a:rPr>
              <a:t>'interaction directe</a:t>
            </a:r>
            <a:r>
              <a:rPr kumimoji="0" lang="fr-BE" sz="1200" b="0" i="0" u="none" strike="noStrike" kern="1200" cap="none" spc="0" normalizeH="0" baseline="0" noProof="0">
                <a:ln>
                  <a:noFill/>
                </a:ln>
                <a:solidFill>
                  <a:srgbClr val="000000"/>
                </a:solidFill>
                <a:effectLst/>
                <a:uLnTx/>
                <a:uFillTx/>
                <a:latin typeface="+mj-lt"/>
                <a:ea typeface="Verdana"/>
                <a:cs typeface="Arial"/>
              </a:rPr>
              <a:t> avec le </a:t>
            </a:r>
            <a:r>
              <a:rPr kumimoji="0" lang="fr-BE" sz="1200" b="1" i="0" u="none" strike="noStrike" kern="1200" cap="none" spc="0" normalizeH="0" baseline="0" noProof="0">
                <a:ln>
                  <a:noFill/>
                </a:ln>
                <a:solidFill>
                  <a:srgbClr val="000000"/>
                </a:solidFill>
                <a:effectLst/>
                <a:uLnTx/>
                <a:uFillTx/>
                <a:latin typeface="+mj-lt"/>
                <a:ea typeface="Verdana"/>
                <a:cs typeface="Arial"/>
              </a:rPr>
              <a:t>patient</a:t>
            </a:r>
            <a:r>
              <a:rPr kumimoji="0" lang="fr-BE" sz="1200" b="0" i="0" u="none" strike="noStrike" kern="1200" cap="none" spc="0" normalizeH="0" baseline="0" noProof="0">
                <a:ln>
                  <a:noFill/>
                </a:ln>
                <a:solidFill>
                  <a:srgbClr val="000000"/>
                </a:solidFill>
                <a:effectLst/>
                <a:uLnTx/>
                <a:uFillTx/>
                <a:latin typeface="+mj-lt"/>
                <a:ea typeface="Verdana"/>
                <a:cs typeface="Arial"/>
              </a:rPr>
              <a:t> n'est </a:t>
            </a:r>
            <a:r>
              <a:rPr kumimoji="0" lang="fr-BE" sz="1200" b="1" i="0" u="none" strike="noStrike" kern="1200" cap="none" spc="0" normalizeH="0" baseline="0" noProof="0">
                <a:ln>
                  <a:noFill/>
                </a:ln>
                <a:solidFill>
                  <a:srgbClr val="000000"/>
                </a:solidFill>
                <a:effectLst/>
                <a:uLnTx/>
                <a:uFillTx/>
                <a:latin typeface="+mj-lt"/>
                <a:ea typeface="Verdana"/>
                <a:cs typeface="Arial"/>
              </a:rPr>
              <a:t>pas nécessaire</a:t>
            </a:r>
            <a:r>
              <a:rPr kumimoji="0" lang="fr-BE" sz="1200" b="0" i="0" u="none" strike="noStrike" kern="1200" cap="none" spc="0" normalizeH="0" baseline="0" noProof="0">
                <a:ln>
                  <a:noFill/>
                </a:ln>
                <a:solidFill>
                  <a:srgbClr val="000000"/>
                </a:solidFill>
                <a:effectLst/>
                <a:uLnTx/>
                <a:uFillTx/>
                <a:latin typeface="+mj-lt"/>
                <a:ea typeface="Verdana"/>
                <a:cs typeface="Arial"/>
              </a:rPr>
              <a:t>, mais </a:t>
            </a:r>
            <a:r>
              <a:rPr kumimoji="0" lang="fr-BE" sz="1200" b="1" i="0" u="none" strike="noStrike" kern="1200" cap="none" spc="0" normalizeH="0" baseline="0" noProof="0">
                <a:ln>
                  <a:noFill/>
                </a:ln>
                <a:solidFill>
                  <a:srgbClr val="000000"/>
                </a:solidFill>
                <a:effectLst/>
                <a:uLnTx/>
                <a:uFillTx/>
                <a:latin typeface="+mj-lt"/>
                <a:ea typeface="Verdana"/>
                <a:cs typeface="Arial"/>
              </a:rPr>
              <a:t>elle est possible</a:t>
            </a:r>
            <a:r>
              <a:rPr kumimoji="0" lang="fr-BE" sz="1200" b="0" i="0" u="none" strike="noStrike" kern="1200" cap="none" spc="0" normalizeH="0" baseline="0" noProof="0">
                <a:ln>
                  <a:noFill/>
                </a:ln>
                <a:solidFill>
                  <a:srgbClr val="000000"/>
                </a:solidFill>
                <a:effectLst/>
                <a:uLnTx/>
                <a:uFillTx/>
                <a:latin typeface="+mj-lt"/>
                <a:ea typeface="+mn-lt"/>
                <a:cs typeface="Arial"/>
              </a:rPr>
              <a:t>.</a:t>
            </a:r>
            <a:endParaRPr lang="fr-BE" sz="1200" b="0" i="0" u="none" kern="0" cap="none" spc="0" normalizeH="0" baseline="0" noProof="0">
              <a:ln>
                <a:noFill/>
              </a:ln>
              <a:solidFill>
                <a:srgbClr val="DAEDEF">
                  <a:lumMod val="10000"/>
                </a:srgbClr>
              </a:solidFill>
              <a:effectLst/>
              <a:highlight>
                <a:srgbClr val="00FFFF"/>
              </a:highlight>
              <a:uLnTx/>
              <a:uFillTx/>
              <a:latin typeface="+mj-lt"/>
              <a:ea typeface="Verdana"/>
              <a:cs typeface="Arial"/>
            </a:endParaRPr>
          </a:p>
          <a:p>
            <a:pPr>
              <a:spcAft>
                <a:spcPts val="200"/>
              </a:spcAft>
              <a:defRPr/>
            </a:pPr>
            <a:r>
              <a:rPr lang="fr-BE" sz="1200" b="1" kern="0" noProof="0">
                <a:solidFill>
                  <a:srgbClr val="DAEDEF">
                    <a:lumMod val="10000"/>
                  </a:srgbClr>
                </a:solidFill>
                <a:latin typeface="+mj-lt"/>
              </a:rPr>
              <a:t>Pas de contribution personnelle</a:t>
            </a:r>
            <a:endParaRPr lang="fr-BE" sz="1200" b="1" i="0" u="none" strike="noStrike" kern="0" cap="none" spc="0" normalizeH="0" baseline="0" noProof="0">
              <a:ln>
                <a:noFill/>
              </a:ln>
              <a:solidFill>
                <a:srgbClr val="DAEDEF">
                  <a:lumMod val="10000"/>
                </a:srgbClr>
              </a:solidFill>
              <a:effectLst/>
              <a:uLnTx/>
              <a:uFillTx/>
              <a:latin typeface="+mj-lt"/>
              <a:ea typeface="Verdana"/>
            </a:endParaRPr>
          </a:p>
          <a:p>
            <a:pPr>
              <a:spcAft>
                <a:spcPts val="600"/>
              </a:spcAft>
              <a:defRPr/>
            </a:pPr>
            <a:r>
              <a:rPr lang="fr-BE" sz="1200" noProof="0">
                <a:solidFill>
                  <a:srgbClr val="000000"/>
                </a:solidFill>
                <a:latin typeface="+mj-lt"/>
              </a:rPr>
              <a:t>Aucun coût supplémentaire ne sera facturé au patient pour les soins dispensés dans le cadre du projet pilote.</a:t>
            </a:r>
          </a:p>
          <a:p>
            <a:pPr>
              <a:spcAft>
                <a:spcPts val="200"/>
              </a:spcAft>
              <a:defRPr/>
            </a:pPr>
            <a:r>
              <a:rPr lang="fr-BE" sz="1200" b="1" noProof="0">
                <a:solidFill>
                  <a:srgbClr val="0E1E20"/>
                </a:solidFill>
                <a:latin typeface="+mj-lt"/>
                <a:ea typeface="Verdana"/>
              </a:rPr>
              <a:t>Compensation du matériel</a:t>
            </a:r>
            <a:endParaRPr lang="fr-BE" sz="1200" noProof="0">
              <a:latin typeface="+mj-lt"/>
            </a:endParaRPr>
          </a:p>
          <a:p>
            <a:pPr marL="0" marR="0" lvl="0" indent="0" defTabSz="914400">
              <a:lnSpc>
                <a:spcPct val="100000"/>
              </a:lnSpc>
              <a:spcAft>
                <a:spcPts val="600"/>
              </a:spcAft>
              <a:buClrTx/>
              <a:buSzTx/>
              <a:buFontTx/>
              <a:buNone/>
              <a:tabLst/>
              <a:defRPr/>
            </a:pPr>
            <a:r>
              <a:rPr lang="fr-BE" sz="1200" noProof="0">
                <a:solidFill>
                  <a:srgbClr val="000000"/>
                </a:solidFill>
                <a:latin typeface="+mj-lt"/>
              </a:rPr>
              <a:t>Dans le système actuel, l'article 8 ne prévoit pas la compensation intégrale de l'équipement nécessaire dans certains cas spécifiques, de sorte que les coûts sont à la charge du patient dans de telles situations. Cette méthode restera permise dans le cadre du projet pilote.</a:t>
            </a:r>
          </a:p>
        </p:txBody>
      </p:sp>
      <p:grpSp>
        <p:nvGrpSpPr>
          <p:cNvPr id="3" name="Group 2">
            <a:extLst>
              <a:ext uri="{FF2B5EF4-FFF2-40B4-BE49-F238E27FC236}">
                <a16:creationId xmlns:a16="http://schemas.microsoft.com/office/drawing/2014/main" id="{8AFD5433-9524-9A35-39B7-D61B53E84B5D}"/>
              </a:ext>
            </a:extLst>
          </p:cNvPr>
          <p:cNvGrpSpPr/>
          <p:nvPr/>
        </p:nvGrpSpPr>
        <p:grpSpPr>
          <a:xfrm>
            <a:off x="520637" y="1233408"/>
            <a:ext cx="1317726" cy="1116000"/>
            <a:chOff x="520637" y="1233408"/>
            <a:chExt cx="1317726" cy="1116000"/>
          </a:xfrm>
        </p:grpSpPr>
        <p:grpSp>
          <p:nvGrpSpPr>
            <p:cNvPr id="5" name="Group 4">
              <a:extLst>
                <a:ext uri="{FF2B5EF4-FFF2-40B4-BE49-F238E27FC236}">
                  <a16:creationId xmlns:a16="http://schemas.microsoft.com/office/drawing/2014/main" id="{178A8653-95C9-5AF9-73B1-E20D1146628F}"/>
                </a:ext>
              </a:extLst>
            </p:cNvPr>
            <p:cNvGrpSpPr/>
            <p:nvPr/>
          </p:nvGrpSpPr>
          <p:grpSpPr>
            <a:xfrm>
              <a:off x="623888" y="1233408"/>
              <a:ext cx="1116000" cy="1116000"/>
              <a:chOff x="6015038" y="5743575"/>
              <a:chExt cx="1112838" cy="1114425"/>
            </a:xfrm>
            <a:solidFill>
              <a:srgbClr val="007C92"/>
            </a:solidFill>
          </p:grpSpPr>
          <p:sp>
            <p:nvSpPr>
              <p:cNvPr id="16" name="Freeform 29">
                <a:extLst>
                  <a:ext uri="{FF2B5EF4-FFF2-40B4-BE49-F238E27FC236}">
                    <a16:creationId xmlns:a16="http://schemas.microsoft.com/office/drawing/2014/main" id="{7580B7D6-D392-4283-E887-5F415DCB9DCA}"/>
                  </a:ext>
                </a:extLst>
              </p:cNvPr>
              <p:cNvSpPr>
                <a:spLocks/>
              </p:cNvSpPr>
              <p:nvPr/>
            </p:nvSpPr>
            <p:spPr bwMode="auto">
              <a:xfrm>
                <a:off x="6015038" y="5743575"/>
                <a:ext cx="1112838" cy="1114425"/>
              </a:xfrm>
              <a:custGeom>
                <a:avLst/>
                <a:gdLst>
                  <a:gd name="T0" fmla="*/ 333 w 701"/>
                  <a:gd name="T1" fmla="*/ 701 h 702"/>
                  <a:gd name="T2" fmla="*/ 280 w 701"/>
                  <a:gd name="T3" fmla="*/ 695 h 702"/>
                  <a:gd name="T4" fmla="*/ 231 w 701"/>
                  <a:gd name="T5" fmla="*/ 680 h 702"/>
                  <a:gd name="T6" fmla="*/ 184 w 701"/>
                  <a:gd name="T7" fmla="*/ 659 h 702"/>
                  <a:gd name="T8" fmla="*/ 141 w 701"/>
                  <a:gd name="T9" fmla="*/ 632 h 702"/>
                  <a:gd name="T10" fmla="*/ 103 w 701"/>
                  <a:gd name="T11" fmla="*/ 598 h 702"/>
                  <a:gd name="T12" fmla="*/ 71 w 701"/>
                  <a:gd name="T13" fmla="*/ 560 h 702"/>
                  <a:gd name="T14" fmla="*/ 42 w 701"/>
                  <a:gd name="T15" fmla="*/ 518 h 702"/>
                  <a:gd name="T16" fmla="*/ 21 w 701"/>
                  <a:gd name="T17" fmla="*/ 471 h 702"/>
                  <a:gd name="T18" fmla="*/ 8 w 701"/>
                  <a:gd name="T19" fmla="*/ 422 h 702"/>
                  <a:gd name="T20" fmla="*/ 0 w 701"/>
                  <a:gd name="T21" fmla="*/ 369 h 702"/>
                  <a:gd name="T22" fmla="*/ 0 w 701"/>
                  <a:gd name="T23" fmla="*/ 333 h 702"/>
                  <a:gd name="T24" fmla="*/ 8 w 701"/>
                  <a:gd name="T25" fmla="*/ 280 h 702"/>
                  <a:gd name="T26" fmla="*/ 21 w 701"/>
                  <a:gd name="T27" fmla="*/ 231 h 702"/>
                  <a:gd name="T28" fmla="*/ 42 w 701"/>
                  <a:gd name="T29" fmla="*/ 184 h 702"/>
                  <a:gd name="T30" fmla="*/ 71 w 701"/>
                  <a:gd name="T31" fmla="*/ 141 h 702"/>
                  <a:gd name="T32" fmla="*/ 103 w 701"/>
                  <a:gd name="T33" fmla="*/ 104 h 702"/>
                  <a:gd name="T34" fmla="*/ 141 w 701"/>
                  <a:gd name="T35" fmla="*/ 70 h 702"/>
                  <a:gd name="T36" fmla="*/ 184 w 701"/>
                  <a:gd name="T37" fmla="*/ 43 h 702"/>
                  <a:gd name="T38" fmla="*/ 231 w 701"/>
                  <a:gd name="T39" fmla="*/ 22 h 702"/>
                  <a:gd name="T40" fmla="*/ 280 w 701"/>
                  <a:gd name="T41" fmla="*/ 7 h 702"/>
                  <a:gd name="T42" fmla="*/ 333 w 701"/>
                  <a:gd name="T43" fmla="*/ 1 h 702"/>
                  <a:gd name="T44" fmla="*/ 369 w 701"/>
                  <a:gd name="T45" fmla="*/ 1 h 702"/>
                  <a:gd name="T46" fmla="*/ 421 w 701"/>
                  <a:gd name="T47" fmla="*/ 7 h 702"/>
                  <a:gd name="T48" fmla="*/ 472 w 701"/>
                  <a:gd name="T49" fmla="*/ 22 h 702"/>
                  <a:gd name="T50" fmla="*/ 518 w 701"/>
                  <a:gd name="T51" fmla="*/ 43 h 702"/>
                  <a:gd name="T52" fmla="*/ 560 w 701"/>
                  <a:gd name="T53" fmla="*/ 70 h 702"/>
                  <a:gd name="T54" fmla="*/ 599 w 701"/>
                  <a:gd name="T55" fmla="*/ 104 h 702"/>
                  <a:gd name="T56" fmla="*/ 632 w 701"/>
                  <a:gd name="T57" fmla="*/ 141 h 702"/>
                  <a:gd name="T58" fmla="*/ 659 w 701"/>
                  <a:gd name="T59" fmla="*/ 184 h 702"/>
                  <a:gd name="T60" fmla="*/ 680 w 701"/>
                  <a:gd name="T61" fmla="*/ 231 h 702"/>
                  <a:gd name="T62" fmla="*/ 695 w 701"/>
                  <a:gd name="T63" fmla="*/ 280 h 702"/>
                  <a:gd name="T64" fmla="*/ 701 w 701"/>
                  <a:gd name="T65" fmla="*/ 333 h 702"/>
                  <a:gd name="T66" fmla="*/ 701 w 701"/>
                  <a:gd name="T67" fmla="*/ 369 h 702"/>
                  <a:gd name="T68" fmla="*/ 695 w 701"/>
                  <a:gd name="T69" fmla="*/ 422 h 702"/>
                  <a:gd name="T70" fmla="*/ 680 w 701"/>
                  <a:gd name="T71" fmla="*/ 471 h 702"/>
                  <a:gd name="T72" fmla="*/ 659 w 701"/>
                  <a:gd name="T73" fmla="*/ 518 h 702"/>
                  <a:gd name="T74" fmla="*/ 632 w 701"/>
                  <a:gd name="T75" fmla="*/ 560 h 702"/>
                  <a:gd name="T76" fmla="*/ 599 w 701"/>
                  <a:gd name="T77" fmla="*/ 598 h 702"/>
                  <a:gd name="T78" fmla="*/ 560 w 701"/>
                  <a:gd name="T79" fmla="*/ 632 h 702"/>
                  <a:gd name="T80" fmla="*/ 518 w 701"/>
                  <a:gd name="T81" fmla="*/ 659 h 702"/>
                  <a:gd name="T82" fmla="*/ 472 w 701"/>
                  <a:gd name="T83" fmla="*/ 680 h 702"/>
                  <a:gd name="T84" fmla="*/ 421 w 701"/>
                  <a:gd name="T85" fmla="*/ 695 h 702"/>
                  <a:gd name="T86" fmla="*/ 369 w 701"/>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2">
                    <a:moveTo>
                      <a:pt x="351" y="702"/>
                    </a:moveTo>
                    <a:lnTo>
                      <a:pt x="351" y="702"/>
                    </a:lnTo>
                    <a:lnTo>
                      <a:pt x="333" y="701"/>
                    </a:lnTo>
                    <a:lnTo>
                      <a:pt x="315" y="700"/>
                    </a:lnTo>
                    <a:lnTo>
                      <a:pt x="298" y="697"/>
                    </a:lnTo>
                    <a:lnTo>
                      <a:pt x="280" y="695"/>
                    </a:lnTo>
                    <a:lnTo>
                      <a:pt x="263" y="691"/>
                    </a:lnTo>
                    <a:lnTo>
                      <a:pt x="247" y="686"/>
                    </a:lnTo>
                    <a:lnTo>
                      <a:pt x="231" y="680"/>
                    </a:lnTo>
                    <a:lnTo>
                      <a:pt x="215" y="674"/>
                    </a:lnTo>
                    <a:lnTo>
                      <a:pt x="199" y="667"/>
                    </a:lnTo>
                    <a:lnTo>
                      <a:pt x="184" y="659"/>
                    </a:lnTo>
                    <a:lnTo>
                      <a:pt x="169" y="650"/>
                    </a:lnTo>
                    <a:lnTo>
                      <a:pt x="155" y="642"/>
                    </a:lnTo>
                    <a:lnTo>
                      <a:pt x="141" y="632"/>
                    </a:lnTo>
                    <a:lnTo>
                      <a:pt x="129" y="622"/>
                    </a:lnTo>
                    <a:lnTo>
                      <a:pt x="115" y="611"/>
                    </a:lnTo>
                    <a:lnTo>
                      <a:pt x="103" y="598"/>
                    </a:lnTo>
                    <a:lnTo>
                      <a:pt x="92" y="586"/>
                    </a:lnTo>
                    <a:lnTo>
                      <a:pt x="81" y="574"/>
                    </a:lnTo>
                    <a:lnTo>
                      <a:pt x="71" y="560"/>
                    </a:lnTo>
                    <a:lnTo>
                      <a:pt x="61" y="547"/>
                    </a:lnTo>
                    <a:lnTo>
                      <a:pt x="51" y="533"/>
                    </a:lnTo>
                    <a:lnTo>
                      <a:pt x="42" y="518"/>
                    </a:lnTo>
                    <a:lnTo>
                      <a:pt x="35" y="503"/>
                    </a:lnTo>
                    <a:lnTo>
                      <a:pt x="28" y="487"/>
                    </a:lnTo>
                    <a:lnTo>
                      <a:pt x="21" y="471"/>
                    </a:lnTo>
                    <a:lnTo>
                      <a:pt x="16" y="455"/>
                    </a:lnTo>
                    <a:lnTo>
                      <a:pt x="12" y="438"/>
                    </a:lnTo>
                    <a:lnTo>
                      <a:pt x="8" y="422"/>
                    </a:lnTo>
                    <a:lnTo>
                      <a:pt x="4" y="405"/>
                    </a:lnTo>
                    <a:lnTo>
                      <a:pt x="3" y="386"/>
                    </a:lnTo>
                    <a:lnTo>
                      <a:pt x="0" y="369"/>
                    </a:lnTo>
                    <a:lnTo>
                      <a:pt x="0" y="350"/>
                    </a:lnTo>
                    <a:lnTo>
                      <a:pt x="0" y="350"/>
                    </a:lnTo>
                    <a:lnTo>
                      <a:pt x="0" y="333"/>
                    </a:lnTo>
                    <a:lnTo>
                      <a:pt x="3" y="315"/>
                    </a:lnTo>
                    <a:lnTo>
                      <a:pt x="4" y="297"/>
                    </a:lnTo>
                    <a:lnTo>
                      <a:pt x="8" y="280"/>
                    </a:lnTo>
                    <a:lnTo>
                      <a:pt x="12" y="263"/>
                    </a:lnTo>
                    <a:lnTo>
                      <a:pt x="16" y="247"/>
                    </a:lnTo>
                    <a:lnTo>
                      <a:pt x="21" y="231"/>
                    </a:lnTo>
                    <a:lnTo>
                      <a:pt x="28" y="215"/>
                    </a:lnTo>
                    <a:lnTo>
                      <a:pt x="35" y="199"/>
                    </a:lnTo>
                    <a:lnTo>
                      <a:pt x="42" y="184"/>
                    </a:lnTo>
                    <a:lnTo>
                      <a:pt x="51" y="169"/>
                    </a:lnTo>
                    <a:lnTo>
                      <a:pt x="61" y="156"/>
                    </a:lnTo>
                    <a:lnTo>
                      <a:pt x="71" y="141"/>
                    </a:lnTo>
                    <a:lnTo>
                      <a:pt x="81" y="128"/>
                    </a:lnTo>
                    <a:lnTo>
                      <a:pt x="92" y="115"/>
                    </a:lnTo>
                    <a:lnTo>
                      <a:pt x="103" y="104"/>
                    </a:lnTo>
                    <a:lnTo>
                      <a:pt x="115" y="91"/>
                    </a:lnTo>
                    <a:lnTo>
                      <a:pt x="129" y="80"/>
                    </a:lnTo>
                    <a:lnTo>
                      <a:pt x="141" y="70"/>
                    </a:lnTo>
                    <a:lnTo>
                      <a:pt x="155" y="61"/>
                    </a:lnTo>
                    <a:lnTo>
                      <a:pt x="169" y="51"/>
                    </a:lnTo>
                    <a:lnTo>
                      <a:pt x="184" y="43"/>
                    </a:lnTo>
                    <a:lnTo>
                      <a:pt x="199" y="35"/>
                    </a:lnTo>
                    <a:lnTo>
                      <a:pt x="215" y="28"/>
                    </a:lnTo>
                    <a:lnTo>
                      <a:pt x="231" y="22"/>
                    </a:lnTo>
                    <a:lnTo>
                      <a:pt x="247" y="16"/>
                    </a:lnTo>
                    <a:lnTo>
                      <a:pt x="263" y="11"/>
                    </a:lnTo>
                    <a:lnTo>
                      <a:pt x="280" y="7"/>
                    </a:lnTo>
                    <a:lnTo>
                      <a:pt x="298" y="5"/>
                    </a:lnTo>
                    <a:lnTo>
                      <a:pt x="315" y="3"/>
                    </a:lnTo>
                    <a:lnTo>
                      <a:pt x="333" y="1"/>
                    </a:lnTo>
                    <a:lnTo>
                      <a:pt x="351" y="0"/>
                    </a:lnTo>
                    <a:lnTo>
                      <a:pt x="351" y="0"/>
                    </a:lnTo>
                    <a:lnTo>
                      <a:pt x="369" y="1"/>
                    </a:lnTo>
                    <a:lnTo>
                      <a:pt x="386" y="3"/>
                    </a:lnTo>
                    <a:lnTo>
                      <a:pt x="404" y="5"/>
                    </a:lnTo>
                    <a:lnTo>
                      <a:pt x="421" y="7"/>
                    </a:lnTo>
                    <a:lnTo>
                      <a:pt x="438" y="11"/>
                    </a:lnTo>
                    <a:lnTo>
                      <a:pt x="456" y="16"/>
                    </a:lnTo>
                    <a:lnTo>
                      <a:pt x="472" y="22"/>
                    </a:lnTo>
                    <a:lnTo>
                      <a:pt x="488" y="28"/>
                    </a:lnTo>
                    <a:lnTo>
                      <a:pt x="502" y="35"/>
                    </a:lnTo>
                    <a:lnTo>
                      <a:pt x="518" y="43"/>
                    </a:lnTo>
                    <a:lnTo>
                      <a:pt x="533" y="51"/>
                    </a:lnTo>
                    <a:lnTo>
                      <a:pt x="547" y="61"/>
                    </a:lnTo>
                    <a:lnTo>
                      <a:pt x="560" y="70"/>
                    </a:lnTo>
                    <a:lnTo>
                      <a:pt x="574" y="80"/>
                    </a:lnTo>
                    <a:lnTo>
                      <a:pt x="586" y="91"/>
                    </a:lnTo>
                    <a:lnTo>
                      <a:pt x="599" y="104"/>
                    </a:lnTo>
                    <a:lnTo>
                      <a:pt x="611" y="115"/>
                    </a:lnTo>
                    <a:lnTo>
                      <a:pt x="621" y="128"/>
                    </a:lnTo>
                    <a:lnTo>
                      <a:pt x="632" y="141"/>
                    </a:lnTo>
                    <a:lnTo>
                      <a:pt x="642" y="156"/>
                    </a:lnTo>
                    <a:lnTo>
                      <a:pt x="650" y="169"/>
                    </a:lnTo>
                    <a:lnTo>
                      <a:pt x="659" y="184"/>
                    </a:lnTo>
                    <a:lnTo>
                      <a:pt x="666" y="199"/>
                    </a:lnTo>
                    <a:lnTo>
                      <a:pt x="674" y="215"/>
                    </a:lnTo>
                    <a:lnTo>
                      <a:pt x="680" y="231"/>
                    </a:lnTo>
                    <a:lnTo>
                      <a:pt x="686" y="247"/>
                    </a:lnTo>
                    <a:lnTo>
                      <a:pt x="690" y="263"/>
                    </a:lnTo>
                    <a:lnTo>
                      <a:pt x="695" y="280"/>
                    </a:lnTo>
                    <a:lnTo>
                      <a:pt x="697" y="297"/>
                    </a:lnTo>
                    <a:lnTo>
                      <a:pt x="700" y="315"/>
                    </a:lnTo>
                    <a:lnTo>
                      <a:pt x="701" y="333"/>
                    </a:lnTo>
                    <a:lnTo>
                      <a:pt x="701" y="350"/>
                    </a:lnTo>
                    <a:lnTo>
                      <a:pt x="701" y="350"/>
                    </a:lnTo>
                    <a:lnTo>
                      <a:pt x="701" y="369"/>
                    </a:lnTo>
                    <a:lnTo>
                      <a:pt x="700" y="386"/>
                    </a:lnTo>
                    <a:lnTo>
                      <a:pt x="697" y="405"/>
                    </a:lnTo>
                    <a:lnTo>
                      <a:pt x="695" y="422"/>
                    </a:lnTo>
                    <a:lnTo>
                      <a:pt x="690" y="438"/>
                    </a:lnTo>
                    <a:lnTo>
                      <a:pt x="686" y="455"/>
                    </a:lnTo>
                    <a:lnTo>
                      <a:pt x="680" y="471"/>
                    </a:lnTo>
                    <a:lnTo>
                      <a:pt x="674" y="487"/>
                    </a:lnTo>
                    <a:lnTo>
                      <a:pt x="666" y="503"/>
                    </a:lnTo>
                    <a:lnTo>
                      <a:pt x="659" y="518"/>
                    </a:lnTo>
                    <a:lnTo>
                      <a:pt x="650" y="533"/>
                    </a:lnTo>
                    <a:lnTo>
                      <a:pt x="642" y="547"/>
                    </a:lnTo>
                    <a:lnTo>
                      <a:pt x="632" y="560"/>
                    </a:lnTo>
                    <a:lnTo>
                      <a:pt x="621" y="574"/>
                    </a:lnTo>
                    <a:lnTo>
                      <a:pt x="611" y="586"/>
                    </a:lnTo>
                    <a:lnTo>
                      <a:pt x="599" y="598"/>
                    </a:lnTo>
                    <a:lnTo>
                      <a:pt x="586" y="611"/>
                    </a:lnTo>
                    <a:lnTo>
                      <a:pt x="574" y="622"/>
                    </a:lnTo>
                    <a:lnTo>
                      <a:pt x="560" y="632"/>
                    </a:lnTo>
                    <a:lnTo>
                      <a:pt x="547" y="642"/>
                    </a:lnTo>
                    <a:lnTo>
                      <a:pt x="533" y="650"/>
                    </a:lnTo>
                    <a:lnTo>
                      <a:pt x="518" y="659"/>
                    </a:lnTo>
                    <a:lnTo>
                      <a:pt x="502" y="667"/>
                    </a:lnTo>
                    <a:lnTo>
                      <a:pt x="488" y="674"/>
                    </a:lnTo>
                    <a:lnTo>
                      <a:pt x="472" y="680"/>
                    </a:lnTo>
                    <a:lnTo>
                      <a:pt x="456" y="686"/>
                    </a:lnTo>
                    <a:lnTo>
                      <a:pt x="438" y="691"/>
                    </a:lnTo>
                    <a:lnTo>
                      <a:pt x="421" y="695"/>
                    </a:lnTo>
                    <a:lnTo>
                      <a:pt x="404" y="697"/>
                    </a:lnTo>
                    <a:lnTo>
                      <a:pt x="386" y="700"/>
                    </a:lnTo>
                    <a:lnTo>
                      <a:pt x="369" y="701"/>
                    </a:lnTo>
                    <a:lnTo>
                      <a:pt x="351" y="702"/>
                    </a:lnTo>
                    <a:lnTo>
                      <a:pt x="351" y="7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7" name="Freeform 33">
                <a:extLst>
                  <a:ext uri="{FF2B5EF4-FFF2-40B4-BE49-F238E27FC236}">
                    <a16:creationId xmlns:a16="http://schemas.microsoft.com/office/drawing/2014/main" id="{9DDA006D-26F3-891D-9BAF-28528E10458D}"/>
                  </a:ext>
                </a:extLst>
              </p:cNvPr>
              <p:cNvSpPr>
                <a:spLocks/>
              </p:cNvSpPr>
              <p:nvPr/>
            </p:nvSpPr>
            <p:spPr bwMode="auto">
              <a:xfrm>
                <a:off x="6275388" y="5991225"/>
                <a:ext cx="841375" cy="866775"/>
              </a:xfrm>
              <a:custGeom>
                <a:avLst/>
                <a:gdLst>
                  <a:gd name="T0" fmla="*/ 530 w 530"/>
                  <a:gd name="T1" fmla="*/ 267 h 546"/>
                  <a:gd name="T2" fmla="*/ 319 w 530"/>
                  <a:gd name="T3" fmla="*/ 55 h 546"/>
                  <a:gd name="T4" fmla="*/ 317 w 530"/>
                  <a:gd name="T5" fmla="*/ 55 h 546"/>
                  <a:gd name="T6" fmla="*/ 317 w 530"/>
                  <a:gd name="T7" fmla="*/ 55 h 546"/>
                  <a:gd name="T8" fmla="*/ 305 w 530"/>
                  <a:gd name="T9" fmla="*/ 44 h 546"/>
                  <a:gd name="T10" fmla="*/ 290 w 530"/>
                  <a:gd name="T11" fmla="*/ 33 h 546"/>
                  <a:gd name="T12" fmla="*/ 276 w 530"/>
                  <a:gd name="T13" fmla="*/ 23 h 546"/>
                  <a:gd name="T14" fmla="*/ 258 w 530"/>
                  <a:gd name="T15" fmla="*/ 16 h 546"/>
                  <a:gd name="T16" fmla="*/ 242 w 530"/>
                  <a:gd name="T17" fmla="*/ 8 h 546"/>
                  <a:gd name="T18" fmla="*/ 224 w 530"/>
                  <a:gd name="T19" fmla="*/ 4 h 546"/>
                  <a:gd name="T20" fmla="*/ 205 w 530"/>
                  <a:gd name="T21" fmla="*/ 1 h 546"/>
                  <a:gd name="T22" fmla="*/ 185 w 530"/>
                  <a:gd name="T23" fmla="*/ 0 h 546"/>
                  <a:gd name="T24" fmla="*/ 185 w 530"/>
                  <a:gd name="T25" fmla="*/ 0 h 546"/>
                  <a:gd name="T26" fmla="*/ 167 w 530"/>
                  <a:gd name="T27" fmla="*/ 1 h 546"/>
                  <a:gd name="T28" fmla="*/ 148 w 530"/>
                  <a:gd name="T29" fmla="*/ 3 h 546"/>
                  <a:gd name="T30" fmla="*/ 131 w 530"/>
                  <a:gd name="T31" fmla="*/ 8 h 546"/>
                  <a:gd name="T32" fmla="*/ 114 w 530"/>
                  <a:gd name="T33" fmla="*/ 14 h 546"/>
                  <a:gd name="T34" fmla="*/ 98 w 530"/>
                  <a:gd name="T35" fmla="*/ 23 h 546"/>
                  <a:gd name="T36" fmla="*/ 83 w 530"/>
                  <a:gd name="T37" fmla="*/ 32 h 546"/>
                  <a:gd name="T38" fmla="*/ 68 w 530"/>
                  <a:gd name="T39" fmla="*/ 43 h 546"/>
                  <a:gd name="T40" fmla="*/ 55 w 530"/>
                  <a:gd name="T41" fmla="*/ 54 h 546"/>
                  <a:gd name="T42" fmla="*/ 44 w 530"/>
                  <a:gd name="T43" fmla="*/ 67 h 546"/>
                  <a:gd name="T44" fmla="*/ 33 w 530"/>
                  <a:gd name="T45" fmla="*/ 82 h 546"/>
                  <a:gd name="T46" fmla="*/ 24 w 530"/>
                  <a:gd name="T47" fmla="*/ 97 h 546"/>
                  <a:gd name="T48" fmla="*/ 15 w 530"/>
                  <a:gd name="T49" fmla="*/ 113 h 546"/>
                  <a:gd name="T50" fmla="*/ 9 w 530"/>
                  <a:gd name="T51" fmla="*/ 130 h 546"/>
                  <a:gd name="T52" fmla="*/ 4 w 530"/>
                  <a:gd name="T53" fmla="*/ 148 h 546"/>
                  <a:gd name="T54" fmla="*/ 2 w 530"/>
                  <a:gd name="T55" fmla="*/ 166 h 546"/>
                  <a:gd name="T56" fmla="*/ 0 w 530"/>
                  <a:gd name="T57" fmla="*/ 185 h 546"/>
                  <a:gd name="T58" fmla="*/ 0 w 530"/>
                  <a:gd name="T59" fmla="*/ 185 h 546"/>
                  <a:gd name="T60" fmla="*/ 2 w 530"/>
                  <a:gd name="T61" fmla="*/ 202 h 546"/>
                  <a:gd name="T62" fmla="*/ 4 w 530"/>
                  <a:gd name="T63" fmla="*/ 218 h 546"/>
                  <a:gd name="T64" fmla="*/ 8 w 530"/>
                  <a:gd name="T65" fmla="*/ 234 h 546"/>
                  <a:gd name="T66" fmla="*/ 13 w 530"/>
                  <a:gd name="T67" fmla="*/ 250 h 546"/>
                  <a:gd name="T68" fmla="*/ 19 w 530"/>
                  <a:gd name="T69" fmla="*/ 265 h 546"/>
                  <a:gd name="T70" fmla="*/ 26 w 530"/>
                  <a:gd name="T71" fmla="*/ 278 h 546"/>
                  <a:gd name="T72" fmla="*/ 35 w 530"/>
                  <a:gd name="T73" fmla="*/ 292 h 546"/>
                  <a:gd name="T74" fmla="*/ 45 w 530"/>
                  <a:gd name="T75" fmla="*/ 304 h 546"/>
                  <a:gd name="T76" fmla="*/ 2 w 530"/>
                  <a:gd name="T77" fmla="*/ 386 h 546"/>
                  <a:gd name="T78" fmla="*/ 2 w 530"/>
                  <a:gd name="T79" fmla="*/ 387 h 546"/>
                  <a:gd name="T80" fmla="*/ 158 w 530"/>
                  <a:gd name="T81" fmla="*/ 545 h 546"/>
                  <a:gd name="T82" fmla="*/ 158 w 530"/>
                  <a:gd name="T83" fmla="*/ 545 h 546"/>
                  <a:gd name="T84" fmla="*/ 187 w 530"/>
                  <a:gd name="T85" fmla="*/ 546 h 546"/>
                  <a:gd name="T86" fmla="*/ 187 w 530"/>
                  <a:gd name="T87" fmla="*/ 546 h 546"/>
                  <a:gd name="T88" fmla="*/ 219 w 530"/>
                  <a:gd name="T89" fmla="*/ 544 h 546"/>
                  <a:gd name="T90" fmla="*/ 248 w 530"/>
                  <a:gd name="T91" fmla="*/ 540 h 546"/>
                  <a:gd name="T92" fmla="*/ 278 w 530"/>
                  <a:gd name="T93" fmla="*/ 534 h 546"/>
                  <a:gd name="T94" fmla="*/ 308 w 530"/>
                  <a:gd name="T95" fmla="*/ 524 h 546"/>
                  <a:gd name="T96" fmla="*/ 335 w 530"/>
                  <a:gd name="T97" fmla="*/ 513 h 546"/>
                  <a:gd name="T98" fmla="*/ 361 w 530"/>
                  <a:gd name="T99" fmla="*/ 499 h 546"/>
                  <a:gd name="T100" fmla="*/ 385 w 530"/>
                  <a:gd name="T101" fmla="*/ 483 h 546"/>
                  <a:gd name="T102" fmla="*/ 409 w 530"/>
                  <a:gd name="T103" fmla="*/ 466 h 546"/>
                  <a:gd name="T104" fmla="*/ 431 w 530"/>
                  <a:gd name="T105" fmla="*/ 446 h 546"/>
                  <a:gd name="T106" fmla="*/ 452 w 530"/>
                  <a:gd name="T107" fmla="*/ 425 h 546"/>
                  <a:gd name="T108" fmla="*/ 469 w 530"/>
                  <a:gd name="T109" fmla="*/ 402 h 546"/>
                  <a:gd name="T110" fmla="*/ 486 w 530"/>
                  <a:gd name="T111" fmla="*/ 378 h 546"/>
                  <a:gd name="T112" fmla="*/ 500 w 530"/>
                  <a:gd name="T113" fmla="*/ 352 h 546"/>
                  <a:gd name="T114" fmla="*/ 512 w 530"/>
                  <a:gd name="T115" fmla="*/ 325 h 546"/>
                  <a:gd name="T116" fmla="*/ 522 w 530"/>
                  <a:gd name="T117" fmla="*/ 297 h 546"/>
                  <a:gd name="T118" fmla="*/ 530 w 530"/>
                  <a:gd name="T119" fmla="*/ 267 h 546"/>
                  <a:gd name="T120" fmla="*/ 530 w 530"/>
                  <a:gd name="T121" fmla="*/ 267 h 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30" h="546">
                    <a:moveTo>
                      <a:pt x="530" y="267"/>
                    </a:moveTo>
                    <a:lnTo>
                      <a:pt x="319" y="55"/>
                    </a:lnTo>
                    <a:lnTo>
                      <a:pt x="317" y="55"/>
                    </a:lnTo>
                    <a:lnTo>
                      <a:pt x="317" y="55"/>
                    </a:lnTo>
                    <a:lnTo>
                      <a:pt x="305" y="44"/>
                    </a:lnTo>
                    <a:lnTo>
                      <a:pt x="290" y="33"/>
                    </a:lnTo>
                    <a:lnTo>
                      <a:pt x="276" y="23"/>
                    </a:lnTo>
                    <a:lnTo>
                      <a:pt x="258" y="16"/>
                    </a:lnTo>
                    <a:lnTo>
                      <a:pt x="242" y="8"/>
                    </a:lnTo>
                    <a:lnTo>
                      <a:pt x="224" y="4"/>
                    </a:lnTo>
                    <a:lnTo>
                      <a:pt x="205" y="1"/>
                    </a:lnTo>
                    <a:lnTo>
                      <a:pt x="185" y="0"/>
                    </a:ln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6"/>
                    </a:lnTo>
                    <a:lnTo>
                      <a:pt x="2" y="387"/>
                    </a:lnTo>
                    <a:lnTo>
                      <a:pt x="158" y="545"/>
                    </a:lnTo>
                    <a:lnTo>
                      <a:pt x="158" y="545"/>
                    </a:lnTo>
                    <a:lnTo>
                      <a:pt x="187" y="546"/>
                    </a:lnTo>
                    <a:lnTo>
                      <a:pt x="187" y="546"/>
                    </a:lnTo>
                    <a:lnTo>
                      <a:pt x="219" y="544"/>
                    </a:lnTo>
                    <a:lnTo>
                      <a:pt x="248" y="540"/>
                    </a:lnTo>
                    <a:lnTo>
                      <a:pt x="278" y="534"/>
                    </a:lnTo>
                    <a:lnTo>
                      <a:pt x="308" y="524"/>
                    </a:lnTo>
                    <a:lnTo>
                      <a:pt x="335" y="513"/>
                    </a:lnTo>
                    <a:lnTo>
                      <a:pt x="361" y="499"/>
                    </a:lnTo>
                    <a:lnTo>
                      <a:pt x="385" y="483"/>
                    </a:lnTo>
                    <a:lnTo>
                      <a:pt x="409" y="466"/>
                    </a:lnTo>
                    <a:lnTo>
                      <a:pt x="431" y="446"/>
                    </a:lnTo>
                    <a:lnTo>
                      <a:pt x="452" y="425"/>
                    </a:lnTo>
                    <a:lnTo>
                      <a:pt x="469" y="402"/>
                    </a:lnTo>
                    <a:lnTo>
                      <a:pt x="486" y="378"/>
                    </a:lnTo>
                    <a:lnTo>
                      <a:pt x="500" y="352"/>
                    </a:lnTo>
                    <a:lnTo>
                      <a:pt x="512" y="325"/>
                    </a:lnTo>
                    <a:lnTo>
                      <a:pt x="522" y="297"/>
                    </a:lnTo>
                    <a:lnTo>
                      <a:pt x="530" y="267"/>
                    </a:lnTo>
                    <a:lnTo>
                      <a:pt x="530" y="26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8" name="Freeform 247">
                <a:extLst>
                  <a:ext uri="{FF2B5EF4-FFF2-40B4-BE49-F238E27FC236}">
                    <a16:creationId xmlns:a16="http://schemas.microsoft.com/office/drawing/2014/main" id="{E95971AC-6A0F-BA7D-F2A4-224104AF825F}"/>
                  </a:ext>
                </a:extLst>
              </p:cNvPr>
              <p:cNvSpPr>
                <a:spLocks/>
              </p:cNvSpPr>
              <p:nvPr/>
            </p:nvSpPr>
            <p:spPr bwMode="auto">
              <a:xfrm>
                <a:off x="6275388" y="5991225"/>
                <a:ext cx="587375" cy="614363"/>
              </a:xfrm>
              <a:custGeom>
                <a:avLst/>
                <a:gdLst>
                  <a:gd name="T0" fmla="*/ 185 w 370"/>
                  <a:gd name="T1" fmla="*/ 0 h 387"/>
                  <a:gd name="T2" fmla="*/ 148 w 370"/>
                  <a:gd name="T3" fmla="*/ 3 h 387"/>
                  <a:gd name="T4" fmla="*/ 114 w 370"/>
                  <a:gd name="T5" fmla="*/ 14 h 387"/>
                  <a:gd name="T6" fmla="*/ 83 w 370"/>
                  <a:gd name="T7" fmla="*/ 32 h 387"/>
                  <a:gd name="T8" fmla="*/ 55 w 370"/>
                  <a:gd name="T9" fmla="*/ 54 h 387"/>
                  <a:gd name="T10" fmla="*/ 33 w 370"/>
                  <a:gd name="T11" fmla="*/ 82 h 387"/>
                  <a:gd name="T12" fmla="*/ 15 w 370"/>
                  <a:gd name="T13" fmla="*/ 113 h 387"/>
                  <a:gd name="T14" fmla="*/ 4 w 370"/>
                  <a:gd name="T15" fmla="*/ 148 h 387"/>
                  <a:gd name="T16" fmla="*/ 0 w 370"/>
                  <a:gd name="T17" fmla="*/ 185 h 387"/>
                  <a:gd name="T18" fmla="*/ 2 w 370"/>
                  <a:gd name="T19" fmla="*/ 202 h 387"/>
                  <a:gd name="T20" fmla="*/ 8 w 370"/>
                  <a:gd name="T21" fmla="*/ 234 h 387"/>
                  <a:gd name="T22" fmla="*/ 19 w 370"/>
                  <a:gd name="T23" fmla="*/ 265 h 387"/>
                  <a:gd name="T24" fmla="*/ 35 w 370"/>
                  <a:gd name="T25" fmla="*/ 292 h 387"/>
                  <a:gd name="T26" fmla="*/ 2 w 370"/>
                  <a:gd name="T27" fmla="*/ 387 h 387"/>
                  <a:gd name="T28" fmla="*/ 81 w 370"/>
                  <a:gd name="T29" fmla="*/ 336 h 387"/>
                  <a:gd name="T30" fmla="*/ 104 w 370"/>
                  <a:gd name="T31" fmla="*/ 351 h 387"/>
                  <a:gd name="T32" fmla="*/ 130 w 370"/>
                  <a:gd name="T33" fmla="*/ 361 h 387"/>
                  <a:gd name="T34" fmla="*/ 157 w 370"/>
                  <a:gd name="T35" fmla="*/ 367 h 387"/>
                  <a:gd name="T36" fmla="*/ 185 w 370"/>
                  <a:gd name="T37" fmla="*/ 370 h 387"/>
                  <a:gd name="T38" fmla="*/ 205 w 370"/>
                  <a:gd name="T39" fmla="*/ 368 h 387"/>
                  <a:gd name="T40" fmla="*/ 241 w 370"/>
                  <a:gd name="T41" fmla="*/ 362 h 387"/>
                  <a:gd name="T42" fmla="*/ 274 w 370"/>
                  <a:gd name="T43" fmla="*/ 347 h 387"/>
                  <a:gd name="T44" fmla="*/ 304 w 370"/>
                  <a:gd name="T45" fmla="*/ 328 h 387"/>
                  <a:gd name="T46" fmla="*/ 329 w 370"/>
                  <a:gd name="T47" fmla="*/ 303 h 387"/>
                  <a:gd name="T48" fmla="*/ 348 w 370"/>
                  <a:gd name="T49" fmla="*/ 273 h 387"/>
                  <a:gd name="T50" fmla="*/ 362 w 370"/>
                  <a:gd name="T51" fmla="*/ 240 h 387"/>
                  <a:gd name="T52" fmla="*/ 369 w 370"/>
                  <a:gd name="T53" fmla="*/ 204 h 387"/>
                  <a:gd name="T54" fmla="*/ 370 w 370"/>
                  <a:gd name="T55" fmla="*/ 185 h 387"/>
                  <a:gd name="T56" fmla="*/ 367 w 370"/>
                  <a:gd name="T57" fmla="*/ 148 h 387"/>
                  <a:gd name="T58" fmla="*/ 356 w 370"/>
                  <a:gd name="T59" fmla="*/ 113 h 387"/>
                  <a:gd name="T60" fmla="*/ 340 w 370"/>
                  <a:gd name="T61" fmla="*/ 82 h 387"/>
                  <a:gd name="T62" fmla="*/ 316 w 370"/>
                  <a:gd name="T63" fmla="*/ 54 h 387"/>
                  <a:gd name="T64" fmla="*/ 289 w 370"/>
                  <a:gd name="T65" fmla="*/ 32 h 387"/>
                  <a:gd name="T66" fmla="*/ 258 w 370"/>
                  <a:gd name="T67" fmla="*/ 14 h 387"/>
                  <a:gd name="T68" fmla="*/ 224 w 370"/>
                  <a:gd name="T69" fmla="*/ 3 h 387"/>
                  <a:gd name="T70" fmla="*/ 185 w 370"/>
                  <a:gd name="T71" fmla="*/ 0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70" h="387">
                    <a:moveTo>
                      <a:pt x="185" y="0"/>
                    </a:move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7"/>
                    </a:lnTo>
                    <a:lnTo>
                      <a:pt x="81" y="336"/>
                    </a:lnTo>
                    <a:lnTo>
                      <a:pt x="81" y="336"/>
                    </a:lnTo>
                    <a:lnTo>
                      <a:pt x="92" y="344"/>
                    </a:lnTo>
                    <a:lnTo>
                      <a:pt x="104" y="351"/>
                    </a:lnTo>
                    <a:lnTo>
                      <a:pt x="116" y="356"/>
                    </a:lnTo>
                    <a:lnTo>
                      <a:pt x="130" y="361"/>
                    </a:lnTo>
                    <a:lnTo>
                      <a:pt x="144" y="365"/>
                    </a:lnTo>
                    <a:lnTo>
                      <a:pt x="157" y="367"/>
                    </a:lnTo>
                    <a:lnTo>
                      <a:pt x="172" y="370"/>
                    </a:lnTo>
                    <a:lnTo>
                      <a:pt x="185" y="370"/>
                    </a:lnTo>
                    <a:lnTo>
                      <a:pt x="185" y="370"/>
                    </a:lnTo>
                    <a:lnTo>
                      <a:pt x="205" y="368"/>
                    </a:lnTo>
                    <a:lnTo>
                      <a:pt x="224" y="366"/>
                    </a:lnTo>
                    <a:lnTo>
                      <a:pt x="241" y="362"/>
                    </a:lnTo>
                    <a:lnTo>
                      <a:pt x="258" y="355"/>
                    </a:lnTo>
                    <a:lnTo>
                      <a:pt x="274" y="347"/>
                    </a:lnTo>
                    <a:lnTo>
                      <a:pt x="289" y="339"/>
                    </a:lnTo>
                    <a:lnTo>
                      <a:pt x="304" y="328"/>
                    </a:lnTo>
                    <a:lnTo>
                      <a:pt x="316" y="315"/>
                    </a:lnTo>
                    <a:lnTo>
                      <a:pt x="329" y="303"/>
                    </a:lnTo>
                    <a:lnTo>
                      <a:pt x="340" y="288"/>
                    </a:lnTo>
                    <a:lnTo>
                      <a:pt x="348" y="273"/>
                    </a:lnTo>
                    <a:lnTo>
                      <a:pt x="356" y="257"/>
                    </a:lnTo>
                    <a:lnTo>
                      <a:pt x="362" y="240"/>
                    </a:lnTo>
                    <a:lnTo>
                      <a:pt x="367" y="223"/>
                    </a:lnTo>
                    <a:lnTo>
                      <a:pt x="369" y="204"/>
                    </a:lnTo>
                    <a:lnTo>
                      <a:pt x="370" y="185"/>
                    </a:lnTo>
                    <a:lnTo>
                      <a:pt x="370" y="185"/>
                    </a:lnTo>
                    <a:lnTo>
                      <a:pt x="369" y="166"/>
                    </a:lnTo>
                    <a:lnTo>
                      <a:pt x="367" y="148"/>
                    </a:lnTo>
                    <a:lnTo>
                      <a:pt x="362" y="130"/>
                    </a:lnTo>
                    <a:lnTo>
                      <a:pt x="356" y="113"/>
                    </a:lnTo>
                    <a:lnTo>
                      <a:pt x="348" y="97"/>
                    </a:lnTo>
                    <a:lnTo>
                      <a:pt x="340" y="82"/>
                    </a:lnTo>
                    <a:lnTo>
                      <a:pt x="329" y="67"/>
                    </a:lnTo>
                    <a:lnTo>
                      <a:pt x="316" y="54"/>
                    </a:lnTo>
                    <a:lnTo>
                      <a:pt x="304" y="43"/>
                    </a:lnTo>
                    <a:lnTo>
                      <a:pt x="289" y="32"/>
                    </a:lnTo>
                    <a:lnTo>
                      <a:pt x="274" y="23"/>
                    </a:lnTo>
                    <a:lnTo>
                      <a:pt x="258" y="14"/>
                    </a:lnTo>
                    <a:lnTo>
                      <a:pt x="241" y="8"/>
                    </a:lnTo>
                    <a:lnTo>
                      <a:pt x="224" y="3"/>
                    </a:lnTo>
                    <a:lnTo>
                      <a:pt x="205" y="1"/>
                    </a:lnTo>
                    <a:lnTo>
                      <a:pt x="185" y="0"/>
                    </a:lnTo>
                    <a:lnTo>
                      <a:pt x="18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9" name="Freeform 248">
                <a:extLst>
                  <a:ext uri="{FF2B5EF4-FFF2-40B4-BE49-F238E27FC236}">
                    <a16:creationId xmlns:a16="http://schemas.microsoft.com/office/drawing/2014/main" id="{9602E112-F745-4145-47F7-67A6E05D1F1D}"/>
                  </a:ext>
                </a:extLst>
              </p:cNvPr>
              <p:cNvSpPr>
                <a:spLocks/>
              </p:cNvSpPr>
              <p:nvPr/>
            </p:nvSpPr>
            <p:spPr bwMode="auto">
              <a:xfrm>
                <a:off x="6567488" y="5991225"/>
                <a:ext cx="295275" cy="587375"/>
              </a:xfrm>
              <a:custGeom>
                <a:avLst/>
                <a:gdLst>
                  <a:gd name="T0" fmla="*/ 1 w 186"/>
                  <a:gd name="T1" fmla="*/ 0 h 370"/>
                  <a:gd name="T2" fmla="*/ 1 w 186"/>
                  <a:gd name="T3" fmla="*/ 0 h 370"/>
                  <a:gd name="T4" fmla="*/ 0 w 186"/>
                  <a:gd name="T5" fmla="*/ 0 h 370"/>
                  <a:gd name="T6" fmla="*/ 0 w 186"/>
                  <a:gd name="T7" fmla="*/ 370 h 370"/>
                  <a:gd name="T8" fmla="*/ 0 w 186"/>
                  <a:gd name="T9" fmla="*/ 370 h 370"/>
                  <a:gd name="T10" fmla="*/ 1 w 186"/>
                  <a:gd name="T11" fmla="*/ 370 h 370"/>
                  <a:gd name="T12" fmla="*/ 1 w 186"/>
                  <a:gd name="T13" fmla="*/ 370 h 370"/>
                  <a:gd name="T14" fmla="*/ 21 w 186"/>
                  <a:gd name="T15" fmla="*/ 368 h 370"/>
                  <a:gd name="T16" fmla="*/ 40 w 186"/>
                  <a:gd name="T17" fmla="*/ 366 h 370"/>
                  <a:gd name="T18" fmla="*/ 57 w 186"/>
                  <a:gd name="T19" fmla="*/ 362 h 370"/>
                  <a:gd name="T20" fmla="*/ 74 w 186"/>
                  <a:gd name="T21" fmla="*/ 355 h 370"/>
                  <a:gd name="T22" fmla="*/ 90 w 186"/>
                  <a:gd name="T23" fmla="*/ 347 h 370"/>
                  <a:gd name="T24" fmla="*/ 105 w 186"/>
                  <a:gd name="T25" fmla="*/ 339 h 370"/>
                  <a:gd name="T26" fmla="*/ 120 w 186"/>
                  <a:gd name="T27" fmla="*/ 328 h 370"/>
                  <a:gd name="T28" fmla="*/ 132 w 186"/>
                  <a:gd name="T29" fmla="*/ 315 h 370"/>
                  <a:gd name="T30" fmla="*/ 145 w 186"/>
                  <a:gd name="T31" fmla="*/ 303 h 370"/>
                  <a:gd name="T32" fmla="*/ 156 w 186"/>
                  <a:gd name="T33" fmla="*/ 288 h 370"/>
                  <a:gd name="T34" fmla="*/ 164 w 186"/>
                  <a:gd name="T35" fmla="*/ 273 h 370"/>
                  <a:gd name="T36" fmla="*/ 172 w 186"/>
                  <a:gd name="T37" fmla="*/ 257 h 370"/>
                  <a:gd name="T38" fmla="*/ 178 w 186"/>
                  <a:gd name="T39" fmla="*/ 240 h 370"/>
                  <a:gd name="T40" fmla="*/ 183 w 186"/>
                  <a:gd name="T41" fmla="*/ 223 h 370"/>
                  <a:gd name="T42" fmla="*/ 185 w 186"/>
                  <a:gd name="T43" fmla="*/ 204 h 370"/>
                  <a:gd name="T44" fmla="*/ 186 w 186"/>
                  <a:gd name="T45" fmla="*/ 185 h 370"/>
                  <a:gd name="T46" fmla="*/ 186 w 186"/>
                  <a:gd name="T47" fmla="*/ 185 h 370"/>
                  <a:gd name="T48" fmla="*/ 185 w 186"/>
                  <a:gd name="T49" fmla="*/ 166 h 370"/>
                  <a:gd name="T50" fmla="*/ 183 w 186"/>
                  <a:gd name="T51" fmla="*/ 148 h 370"/>
                  <a:gd name="T52" fmla="*/ 178 w 186"/>
                  <a:gd name="T53" fmla="*/ 130 h 370"/>
                  <a:gd name="T54" fmla="*/ 172 w 186"/>
                  <a:gd name="T55" fmla="*/ 113 h 370"/>
                  <a:gd name="T56" fmla="*/ 164 w 186"/>
                  <a:gd name="T57" fmla="*/ 97 h 370"/>
                  <a:gd name="T58" fmla="*/ 156 w 186"/>
                  <a:gd name="T59" fmla="*/ 82 h 370"/>
                  <a:gd name="T60" fmla="*/ 145 w 186"/>
                  <a:gd name="T61" fmla="*/ 67 h 370"/>
                  <a:gd name="T62" fmla="*/ 132 w 186"/>
                  <a:gd name="T63" fmla="*/ 54 h 370"/>
                  <a:gd name="T64" fmla="*/ 120 w 186"/>
                  <a:gd name="T65" fmla="*/ 43 h 370"/>
                  <a:gd name="T66" fmla="*/ 105 w 186"/>
                  <a:gd name="T67" fmla="*/ 32 h 370"/>
                  <a:gd name="T68" fmla="*/ 90 w 186"/>
                  <a:gd name="T69" fmla="*/ 23 h 370"/>
                  <a:gd name="T70" fmla="*/ 74 w 186"/>
                  <a:gd name="T71" fmla="*/ 14 h 370"/>
                  <a:gd name="T72" fmla="*/ 57 w 186"/>
                  <a:gd name="T73" fmla="*/ 8 h 370"/>
                  <a:gd name="T74" fmla="*/ 40 w 186"/>
                  <a:gd name="T75" fmla="*/ 3 h 370"/>
                  <a:gd name="T76" fmla="*/ 21 w 186"/>
                  <a:gd name="T77" fmla="*/ 1 h 370"/>
                  <a:gd name="T78" fmla="*/ 1 w 186"/>
                  <a:gd name="T79" fmla="*/ 0 h 370"/>
                  <a:gd name="T80" fmla="*/ 1 w 186"/>
                  <a:gd name="T81" fmla="*/ 0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86" h="370">
                    <a:moveTo>
                      <a:pt x="1" y="0"/>
                    </a:moveTo>
                    <a:lnTo>
                      <a:pt x="1" y="0"/>
                    </a:lnTo>
                    <a:lnTo>
                      <a:pt x="0" y="0"/>
                    </a:lnTo>
                    <a:lnTo>
                      <a:pt x="0" y="370"/>
                    </a:lnTo>
                    <a:lnTo>
                      <a:pt x="0" y="370"/>
                    </a:lnTo>
                    <a:lnTo>
                      <a:pt x="1" y="370"/>
                    </a:lnTo>
                    <a:lnTo>
                      <a:pt x="1" y="370"/>
                    </a:lnTo>
                    <a:lnTo>
                      <a:pt x="21" y="368"/>
                    </a:lnTo>
                    <a:lnTo>
                      <a:pt x="40" y="366"/>
                    </a:lnTo>
                    <a:lnTo>
                      <a:pt x="57" y="362"/>
                    </a:lnTo>
                    <a:lnTo>
                      <a:pt x="74" y="355"/>
                    </a:lnTo>
                    <a:lnTo>
                      <a:pt x="90" y="347"/>
                    </a:lnTo>
                    <a:lnTo>
                      <a:pt x="105" y="339"/>
                    </a:lnTo>
                    <a:lnTo>
                      <a:pt x="120" y="328"/>
                    </a:lnTo>
                    <a:lnTo>
                      <a:pt x="132" y="315"/>
                    </a:lnTo>
                    <a:lnTo>
                      <a:pt x="145" y="303"/>
                    </a:lnTo>
                    <a:lnTo>
                      <a:pt x="156" y="288"/>
                    </a:lnTo>
                    <a:lnTo>
                      <a:pt x="164" y="273"/>
                    </a:lnTo>
                    <a:lnTo>
                      <a:pt x="172" y="257"/>
                    </a:lnTo>
                    <a:lnTo>
                      <a:pt x="178" y="240"/>
                    </a:lnTo>
                    <a:lnTo>
                      <a:pt x="183" y="223"/>
                    </a:lnTo>
                    <a:lnTo>
                      <a:pt x="185" y="204"/>
                    </a:lnTo>
                    <a:lnTo>
                      <a:pt x="186" y="185"/>
                    </a:lnTo>
                    <a:lnTo>
                      <a:pt x="186" y="185"/>
                    </a:lnTo>
                    <a:lnTo>
                      <a:pt x="185" y="166"/>
                    </a:lnTo>
                    <a:lnTo>
                      <a:pt x="183" y="148"/>
                    </a:lnTo>
                    <a:lnTo>
                      <a:pt x="178" y="130"/>
                    </a:lnTo>
                    <a:lnTo>
                      <a:pt x="172" y="113"/>
                    </a:lnTo>
                    <a:lnTo>
                      <a:pt x="164" y="97"/>
                    </a:lnTo>
                    <a:lnTo>
                      <a:pt x="156" y="82"/>
                    </a:lnTo>
                    <a:lnTo>
                      <a:pt x="145" y="67"/>
                    </a:lnTo>
                    <a:lnTo>
                      <a:pt x="132" y="54"/>
                    </a:lnTo>
                    <a:lnTo>
                      <a:pt x="120" y="43"/>
                    </a:lnTo>
                    <a:lnTo>
                      <a:pt x="105" y="32"/>
                    </a:lnTo>
                    <a:lnTo>
                      <a:pt x="90" y="23"/>
                    </a:lnTo>
                    <a:lnTo>
                      <a:pt x="74" y="14"/>
                    </a:lnTo>
                    <a:lnTo>
                      <a:pt x="57" y="8"/>
                    </a:lnTo>
                    <a:lnTo>
                      <a:pt x="40" y="3"/>
                    </a:lnTo>
                    <a:lnTo>
                      <a:pt x="21" y="1"/>
                    </a:lnTo>
                    <a:lnTo>
                      <a:pt x="1" y="0"/>
                    </a:lnTo>
                    <a:lnTo>
                      <a:pt x="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0" name="Freeform 250">
                <a:extLst>
                  <a:ext uri="{FF2B5EF4-FFF2-40B4-BE49-F238E27FC236}">
                    <a16:creationId xmlns:a16="http://schemas.microsoft.com/office/drawing/2014/main" id="{F84645AE-3CC1-4103-A8E8-1F8E64EC491A}"/>
                  </a:ext>
                </a:extLst>
              </p:cNvPr>
              <p:cNvSpPr>
                <a:spLocks/>
              </p:cNvSpPr>
              <p:nvPr/>
            </p:nvSpPr>
            <p:spPr bwMode="auto">
              <a:xfrm>
                <a:off x="6567488" y="6238875"/>
                <a:ext cx="114300" cy="249238"/>
              </a:xfrm>
              <a:custGeom>
                <a:avLst/>
                <a:gdLst>
                  <a:gd name="T0" fmla="*/ 20 w 72"/>
                  <a:gd name="T1" fmla="*/ 8 h 157"/>
                  <a:gd name="T2" fmla="*/ 20 w 72"/>
                  <a:gd name="T3" fmla="*/ 8 h 157"/>
                  <a:gd name="T4" fmla="*/ 0 w 72"/>
                  <a:gd name="T5" fmla="*/ 0 h 157"/>
                  <a:gd name="T6" fmla="*/ 0 w 72"/>
                  <a:gd name="T7" fmla="*/ 47 h 157"/>
                  <a:gd name="T8" fmla="*/ 0 w 72"/>
                  <a:gd name="T9" fmla="*/ 47 h 157"/>
                  <a:gd name="T10" fmla="*/ 11 w 72"/>
                  <a:gd name="T11" fmla="*/ 53 h 157"/>
                  <a:gd name="T12" fmla="*/ 18 w 72"/>
                  <a:gd name="T13" fmla="*/ 58 h 157"/>
                  <a:gd name="T14" fmla="*/ 22 w 72"/>
                  <a:gd name="T15" fmla="*/ 64 h 157"/>
                  <a:gd name="T16" fmla="*/ 24 w 72"/>
                  <a:gd name="T17" fmla="*/ 68 h 157"/>
                  <a:gd name="T18" fmla="*/ 24 w 72"/>
                  <a:gd name="T19" fmla="*/ 72 h 157"/>
                  <a:gd name="T20" fmla="*/ 24 w 72"/>
                  <a:gd name="T21" fmla="*/ 72 h 157"/>
                  <a:gd name="T22" fmla="*/ 24 w 72"/>
                  <a:gd name="T23" fmla="*/ 75 h 157"/>
                  <a:gd name="T24" fmla="*/ 22 w 72"/>
                  <a:gd name="T25" fmla="*/ 78 h 157"/>
                  <a:gd name="T26" fmla="*/ 20 w 72"/>
                  <a:gd name="T27" fmla="*/ 82 h 157"/>
                  <a:gd name="T28" fmla="*/ 18 w 72"/>
                  <a:gd name="T29" fmla="*/ 84 h 157"/>
                  <a:gd name="T30" fmla="*/ 10 w 72"/>
                  <a:gd name="T31" fmla="*/ 88 h 157"/>
                  <a:gd name="T32" fmla="*/ 0 w 72"/>
                  <a:gd name="T33" fmla="*/ 90 h 157"/>
                  <a:gd name="T34" fmla="*/ 0 w 72"/>
                  <a:gd name="T35" fmla="*/ 157 h 157"/>
                  <a:gd name="T36" fmla="*/ 16 w 72"/>
                  <a:gd name="T37" fmla="*/ 157 h 157"/>
                  <a:gd name="T38" fmla="*/ 16 w 72"/>
                  <a:gd name="T39" fmla="*/ 125 h 157"/>
                  <a:gd name="T40" fmla="*/ 16 w 72"/>
                  <a:gd name="T41" fmla="*/ 125 h 157"/>
                  <a:gd name="T42" fmla="*/ 29 w 72"/>
                  <a:gd name="T43" fmla="*/ 121 h 157"/>
                  <a:gd name="T44" fmla="*/ 40 w 72"/>
                  <a:gd name="T45" fmla="*/ 117 h 157"/>
                  <a:gd name="T46" fmla="*/ 50 w 72"/>
                  <a:gd name="T47" fmla="*/ 111 h 157"/>
                  <a:gd name="T48" fmla="*/ 57 w 72"/>
                  <a:gd name="T49" fmla="*/ 104 h 157"/>
                  <a:gd name="T50" fmla="*/ 63 w 72"/>
                  <a:gd name="T51" fmla="*/ 95 h 157"/>
                  <a:gd name="T52" fmla="*/ 68 w 72"/>
                  <a:gd name="T53" fmla="*/ 87 h 157"/>
                  <a:gd name="T54" fmla="*/ 71 w 72"/>
                  <a:gd name="T55" fmla="*/ 77 h 157"/>
                  <a:gd name="T56" fmla="*/ 72 w 72"/>
                  <a:gd name="T57" fmla="*/ 67 h 157"/>
                  <a:gd name="T58" fmla="*/ 72 w 72"/>
                  <a:gd name="T59" fmla="*/ 67 h 157"/>
                  <a:gd name="T60" fmla="*/ 71 w 72"/>
                  <a:gd name="T61" fmla="*/ 57 h 157"/>
                  <a:gd name="T62" fmla="*/ 69 w 72"/>
                  <a:gd name="T63" fmla="*/ 47 h 157"/>
                  <a:gd name="T64" fmla="*/ 66 w 72"/>
                  <a:gd name="T65" fmla="*/ 40 h 157"/>
                  <a:gd name="T66" fmla="*/ 59 w 72"/>
                  <a:gd name="T67" fmla="*/ 32 h 157"/>
                  <a:gd name="T68" fmla="*/ 52 w 72"/>
                  <a:gd name="T69" fmla="*/ 25 h 157"/>
                  <a:gd name="T70" fmla="*/ 43 w 72"/>
                  <a:gd name="T71" fmla="*/ 19 h 157"/>
                  <a:gd name="T72" fmla="*/ 32 w 72"/>
                  <a:gd name="T73" fmla="*/ 13 h 157"/>
                  <a:gd name="T74" fmla="*/ 20 w 72"/>
                  <a:gd name="T75" fmla="*/ 8 h 157"/>
                  <a:gd name="T76" fmla="*/ 20 w 72"/>
                  <a:gd name="T77" fmla="*/ 8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2" h="157">
                    <a:moveTo>
                      <a:pt x="20" y="8"/>
                    </a:moveTo>
                    <a:lnTo>
                      <a:pt x="20" y="8"/>
                    </a:lnTo>
                    <a:lnTo>
                      <a:pt x="0" y="0"/>
                    </a:lnTo>
                    <a:lnTo>
                      <a:pt x="0" y="47"/>
                    </a:lnTo>
                    <a:lnTo>
                      <a:pt x="0" y="47"/>
                    </a:lnTo>
                    <a:lnTo>
                      <a:pt x="11" y="53"/>
                    </a:lnTo>
                    <a:lnTo>
                      <a:pt x="18" y="58"/>
                    </a:lnTo>
                    <a:lnTo>
                      <a:pt x="22" y="64"/>
                    </a:lnTo>
                    <a:lnTo>
                      <a:pt x="24" y="68"/>
                    </a:lnTo>
                    <a:lnTo>
                      <a:pt x="24" y="72"/>
                    </a:lnTo>
                    <a:lnTo>
                      <a:pt x="24" y="72"/>
                    </a:lnTo>
                    <a:lnTo>
                      <a:pt x="24" y="75"/>
                    </a:lnTo>
                    <a:lnTo>
                      <a:pt x="22" y="78"/>
                    </a:lnTo>
                    <a:lnTo>
                      <a:pt x="20" y="82"/>
                    </a:lnTo>
                    <a:lnTo>
                      <a:pt x="18" y="84"/>
                    </a:lnTo>
                    <a:lnTo>
                      <a:pt x="10" y="88"/>
                    </a:lnTo>
                    <a:lnTo>
                      <a:pt x="0" y="90"/>
                    </a:lnTo>
                    <a:lnTo>
                      <a:pt x="0" y="157"/>
                    </a:lnTo>
                    <a:lnTo>
                      <a:pt x="16" y="157"/>
                    </a:lnTo>
                    <a:lnTo>
                      <a:pt x="16" y="125"/>
                    </a:lnTo>
                    <a:lnTo>
                      <a:pt x="16" y="125"/>
                    </a:lnTo>
                    <a:lnTo>
                      <a:pt x="29" y="121"/>
                    </a:lnTo>
                    <a:lnTo>
                      <a:pt x="40" y="117"/>
                    </a:lnTo>
                    <a:lnTo>
                      <a:pt x="50" y="111"/>
                    </a:lnTo>
                    <a:lnTo>
                      <a:pt x="57" y="104"/>
                    </a:lnTo>
                    <a:lnTo>
                      <a:pt x="63" y="95"/>
                    </a:lnTo>
                    <a:lnTo>
                      <a:pt x="68" y="87"/>
                    </a:lnTo>
                    <a:lnTo>
                      <a:pt x="71" y="77"/>
                    </a:lnTo>
                    <a:lnTo>
                      <a:pt x="72" y="67"/>
                    </a:lnTo>
                    <a:lnTo>
                      <a:pt x="72" y="67"/>
                    </a:lnTo>
                    <a:lnTo>
                      <a:pt x="71" y="57"/>
                    </a:lnTo>
                    <a:lnTo>
                      <a:pt x="69" y="47"/>
                    </a:lnTo>
                    <a:lnTo>
                      <a:pt x="66" y="40"/>
                    </a:lnTo>
                    <a:lnTo>
                      <a:pt x="59" y="32"/>
                    </a:lnTo>
                    <a:lnTo>
                      <a:pt x="52" y="25"/>
                    </a:lnTo>
                    <a:lnTo>
                      <a:pt x="43" y="19"/>
                    </a:lnTo>
                    <a:lnTo>
                      <a:pt x="32" y="13"/>
                    </a:lnTo>
                    <a:lnTo>
                      <a:pt x="20" y="8"/>
                    </a:lnTo>
                    <a:lnTo>
                      <a:pt x="20"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1" name="Freeform 251">
                <a:extLst>
                  <a:ext uri="{FF2B5EF4-FFF2-40B4-BE49-F238E27FC236}">
                    <a16:creationId xmlns:a16="http://schemas.microsoft.com/office/drawing/2014/main" id="{9E266B34-226A-CB64-FDAF-D6E61157FB72}"/>
                  </a:ext>
                </a:extLst>
              </p:cNvPr>
              <p:cNvSpPr>
                <a:spLocks/>
              </p:cNvSpPr>
              <p:nvPr/>
            </p:nvSpPr>
            <p:spPr bwMode="auto">
              <a:xfrm>
                <a:off x="6567488" y="6083300"/>
                <a:ext cx="100013" cy="114300"/>
              </a:xfrm>
              <a:custGeom>
                <a:avLst/>
                <a:gdLst>
                  <a:gd name="T0" fmla="*/ 0 w 63"/>
                  <a:gd name="T1" fmla="*/ 0 h 72"/>
                  <a:gd name="T2" fmla="*/ 0 w 63"/>
                  <a:gd name="T3" fmla="*/ 62 h 72"/>
                  <a:gd name="T4" fmla="*/ 0 w 63"/>
                  <a:gd name="T5" fmla="*/ 62 h 72"/>
                  <a:gd name="T6" fmla="*/ 9 w 63"/>
                  <a:gd name="T7" fmla="*/ 61 h 72"/>
                  <a:gd name="T8" fmla="*/ 9 w 63"/>
                  <a:gd name="T9" fmla="*/ 61 h 72"/>
                  <a:gd name="T10" fmla="*/ 24 w 63"/>
                  <a:gd name="T11" fmla="*/ 62 h 72"/>
                  <a:gd name="T12" fmla="*/ 37 w 63"/>
                  <a:gd name="T13" fmla="*/ 66 h 72"/>
                  <a:gd name="T14" fmla="*/ 47 w 63"/>
                  <a:gd name="T15" fmla="*/ 70 h 72"/>
                  <a:gd name="T16" fmla="*/ 53 w 63"/>
                  <a:gd name="T17" fmla="*/ 72 h 72"/>
                  <a:gd name="T18" fmla="*/ 63 w 63"/>
                  <a:gd name="T19" fmla="*/ 38 h 72"/>
                  <a:gd name="T20" fmla="*/ 63 w 63"/>
                  <a:gd name="T21" fmla="*/ 38 h 72"/>
                  <a:gd name="T22" fmla="*/ 55 w 63"/>
                  <a:gd name="T23" fmla="*/ 34 h 72"/>
                  <a:gd name="T24" fmla="*/ 43 w 63"/>
                  <a:gd name="T25" fmla="*/ 30 h 72"/>
                  <a:gd name="T26" fmla="*/ 32 w 63"/>
                  <a:gd name="T27" fmla="*/ 28 h 72"/>
                  <a:gd name="T28" fmla="*/ 18 w 63"/>
                  <a:gd name="T29" fmla="*/ 27 h 72"/>
                  <a:gd name="T30" fmla="*/ 18 w 63"/>
                  <a:gd name="T31" fmla="*/ 0 h 72"/>
                  <a:gd name="T32" fmla="*/ 0 w 63"/>
                  <a:gd name="T33" fmla="*/ 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72">
                    <a:moveTo>
                      <a:pt x="0" y="0"/>
                    </a:moveTo>
                    <a:lnTo>
                      <a:pt x="0" y="62"/>
                    </a:lnTo>
                    <a:lnTo>
                      <a:pt x="0" y="62"/>
                    </a:lnTo>
                    <a:lnTo>
                      <a:pt x="9" y="61"/>
                    </a:lnTo>
                    <a:lnTo>
                      <a:pt x="9" y="61"/>
                    </a:lnTo>
                    <a:lnTo>
                      <a:pt x="24" y="62"/>
                    </a:lnTo>
                    <a:lnTo>
                      <a:pt x="37" y="66"/>
                    </a:lnTo>
                    <a:lnTo>
                      <a:pt x="47" y="70"/>
                    </a:lnTo>
                    <a:lnTo>
                      <a:pt x="53" y="72"/>
                    </a:lnTo>
                    <a:lnTo>
                      <a:pt x="63" y="38"/>
                    </a:lnTo>
                    <a:lnTo>
                      <a:pt x="63" y="38"/>
                    </a:lnTo>
                    <a:lnTo>
                      <a:pt x="55" y="34"/>
                    </a:lnTo>
                    <a:lnTo>
                      <a:pt x="43" y="30"/>
                    </a:lnTo>
                    <a:lnTo>
                      <a:pt x="32" y="28"/>
                    </a:lnTo>
                    <a:lnTo>
                      <a:pt x="18" y="27"/>
                    </a:lnTo>
                    <a:lnTo>
                      <a:pt x="1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grpSp>
        <p:sp>
          <p:nvSpPr>
            <p:cNvPr id="6" name="Rectangle 5">
              <a:extLst>
                <a:ext uri="{FF2B5EF4-FFF2-40B4-BE49-F238E27FC236}">
                  <a16:creationId xmlns:a16="http://schemas.microsoft.com/office/drawing/2014/main" id="{6F46303A-1385-F96D-9F94-789BF87EF311}"/>
                </a:ext>
              </a:extLst>
            </p:cNvPr>
            <p:cNvSpPr/>
            <p:nvPr/>
          </p:nvSpPr>
          <p:spPr>
            <a:xfrm>
              <a:off x="520637" y="1745521"/>
              <a:ext cx="1317726" cy="362099"/>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fr-BE" sz="1050" b="1" kern="0" spc="-20" noProof="0">
                  <a:solidFill>
                    <a:schemeClr val="bg1"/>
                  </a:solidFill>
                  <a:latin typeface="+mj-lt"/>
                </a:rPr>
                <a:t>Activités de financement</a:t>
              </a:r>
              <a:br>
                <a:rPr lang="fr-BE" sz="1050" b="1" kern="0" spc="-20" noProof="0">
                  <a:solidFill>
                    <a:schemeClr val="bg1"/>
                  </a:solidFill>
                  <a:latin typeface="+mj-lt"/>
                </a:rPr>
              </a:br>
              <a:endParaRPr lang="fr-BE" sz="1050" b="1" kern="0" spc="-20" noProof="0">
                <a:solidFill>
                  <a:schemeClr val="bg1"/>
                </a:solidFill>
                <a:latin typeface="+mj-lt"/>
              </a:endParaRPr>
            </a:p>
          </p:txBody>
        </p:sp>
        <p:grpSp>
          <p:nvGrpSpPr>
            <p:cNvPr id="7" name="Group 6">
              <a:extLst>
                <a:ext uri="{FF2B5EF4-FFF2-40B4-BE49-F238E27FC236}">
                  <a16:creationId xmlns:a16="http://schemas.microsoft.com/office/drawing/2014/main" id="{B3C03B4B-B691-A2D0-227E-ADFF313A1727}"/>
                </a:ext>
              </a:extLst>
            </p:cNvPr>
            <p:cNvGrpSpPr/>
            <p:nvPr/>
          </p:nvGrpSpPr>
          <p:grpSpPr>
            <a:xfrm>
              <a:off x="1072455" y="1336621"/>
              <a:ext cx="215288" cy="373962"/>
              <a:chOff x="8827345" y="3069912"/>
              <a:chExt cx="391288" cy="679668"/>
            </a:xfrm>
            <a:solidFill>
              <a:schemeClr val="bg1"/>
            </a:solidFill>
          </p:grpSpPr>
          <p:sp>
            <p:nvSpPr>
              <p:cNvPr id="10" name="Freeform 98">
                <a:extLst>
                  <a:ext uri="{FF2B5EF4-FFF2-40B4-BE49-F238E27FC236}">
                    <a16:creationId xmlns:a16="http://schemas.microsoft.com/office/drawing/2014/main" id="{0D0C63B2-1019-726F-E201-8D3DFE573EBD}"/>
                  </a:ext>
                </a:extLst>
              </p:cNvPr>
              <p:cNvSpPr>
                <a:spLocks/>
              </p:cNvSpPr>
              <p:nvPr/>
            </p:nvSpPr>
            <p:spPr bwMode="auto">
              <a:xfrm>
                <a:off x="8866832" y="3681374"/>
                <a:ext cx="314706" cy="68206"/>
              </a:xfrm>
              <a:custGeom>
                <a:avLst/>
                <a:gdLst>
                  <a:gd name="T0" fmla="*/ 99 w 111"/>
                  <a:gd name="T1" fmla="*/ 24 h 24"/>
                  <a:gd name="T2" fmla="*/ 12 w 111"/>
                  <a:gd name="T3" fmla="*/ 24 h 24"/>
                  <a:gd name="T4" fmla="*/ 0 w 111"/>
                  <a:gd name="T5" fmla="*/ 12 h 24"/>
                  <a:gd name="T6" fmla="*/ 0 w 111"/>
                  <a:gd name="T7" fmla="*/ 12 h 24"/>
                  <a:gd name="T8" fmla="*/ 12 w 111"/>
                  <a:gd name="T9" fmla="*/ 0 h 24"/>
                  <a:gd name="T10" fmla="*/ 99 w 111"/>
                  <a:gd name="T11" fmla="*/ 0 h 24"/>
                  <a:gd name="T12" fmla="*/ 111 w 111"/>
                  <a:gd name="T13" fmla="*/ 12 h 24"/>
                  <a:gd name="T14" fmla="*/ 111 w 111"/>
                  <a:gd name="T15" fmla="*/ 12 h 24"/>
                  <a:gd name="T16" fmla="*/ 99 w 111"/>
                  <a:gd name="T17"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 h="24">
                    <a:moveTo>
                      <a:pt x="99" y="24"/>
                    </a:moveTo>
                    <a:cubicBezTo>
                      <a:pt x="12" y="24"/>
                      <a:pt x="12" y="24"/>
                      <a:pt x="12" y="24"/>
                    </a:cubicBezTo>
                    <a:cubicBezTo>
                      <a:pt x="5" y="24"/>
                      <a:pt x="0" y="18"/>
                      <a:pt x="0" y="12"/>
                    </a:cubicBezTo>
                    <a:cubicBezTo>
                      <a:pt x="0" y="12"/>
                      <a:pt x="0" y="12"/>
                      <a:pt x="0" y="12"/>
                    </a:cubicBezTo>
                    <a:cubicBezTo>
                      <a:pt x="0" y="5"/>
                      <a:pt x="5" y="0"/>
                      <a:pt x="12" y="0"/>
                    </a:cubicBezTo>
                    <a:cubicBezTo>
                      <a:pt x="99" y="0"/>
                      <a:pt x="99" y="0"/>
                      <a:pt x="99" y="0"/>
                    </a:cubicBezTo>
                    <a:cubicBezTo>
                      <a:pt x="105" y="0"/>
                      <a:pt x="111" y="5"/>
                      <a:pt x="111" y="12"/>
                    </a:cubicBezTo>
                    <a:cubicBezTo>
                      <a:pt x="111" y="12"/>
                      <a:pt x="111" y="12"/>
                      <a:pt x="111" y="12"/>
                    </a:cubicBezTo>
                    <a:cubicBezTo>
                      <a:pt x="111" y="18"/>
                      <a:pt x="105" y="24"/>
                      <a:pt x="99" y="24"/>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fr-BE" noProof="0"/>
              </a:p>
            </p:txBody>
          </p:sp>
          <p:sp>
            <p:nvSpPr>
              <p:cNvPr id="11" name="Rectangle 99">
                <a:extLst>
                  <a:ext uri="{FF2B5EF4-FFF2-40B4-BE49-F238E27FC236}">
                    <a16:creationId xmlns:a16="http://schemas.microsoft.com/office/drawing/2014/main" id="{D1D94580-263B-6585-1842-BA4005D608BF}"/>
                  </a:ext>
                </a:extLst>
              </p:cNvPr>
              <p:cNvSpPr>
                <a:spLocks noChangeArrowheads="1"/>
              </p:cNvSpPr>
              <p:nvPr/>
            </p:nvSpPr>
            <p:spPr bwMode="auto">
              <a:xfrm>
                <a:off x="8945808" y="3621544"/>
                <a:ext cx="156755" cy="59830"/>
              </a:xfrm>
              <a:prstGeom prst="rect">
                <a:avLst/>
              </a:prstGeom>
              <a:grpFill/>
              <a:ln w="9525">
                <a:noFill/>
                <a:miter lim="800000"/>
                <a:headEnd/>
                <a:tailEnd/>
              </a:ln>
            </p:spPr>
            <p:txBody>
              <a:bodyPr vert="horz" wrap="square" lIns="91440" tIns="45720" rIns="91440" bIns="45720" numCol="1" anchor="t" anchorCtr="0" compatLnSpc="1">
                <a:prstTxWarp prst="textNoShape">
                  <a:avLst/>
                </a:prstTxWarp>
              </a:bodyPr>
              <a:lstStyle/>
              <a:p>
                <a:endParaRPr lang="fr-BE" noProof="0"/>
              </a:p>
            </p:txBody>
          </p:sp>
          <p:sp>
            <p:nvSpPr>
              <p:cNvPr id="12" name="Freeform 100">
                <a:extLst>
                  <a:ext uri="{FF2B5EF4-FFF2-40B4-BE49-F238E27FC236}">
                    <a16:creationId xmlns:a16="http://schemas.microsoft.com/office/drawing/2014/main" id="{63190FF4-654D-E6A4-9C70-9046B9A89740}"/>
                  </a:ext>
                </a:extLst>
              </p:cNvPr>
              <p:cNvSpPr>
                <a:spLocks noEditPoints="1"/>
              </p:cNvSpPr>
              <p:nvPr/>
            </p:nvSpPr>
            <p:spPr bwMode="auto">
              <a:xfrm>
                <a:off x="8827345" y="3069912"/>
                <a:ext cx="391288" cy="531290"/>
              </a:xfrm>
              <a:custGeom>
                <a:avLst/>
                <a:gdLst>
                  <a:gd name="T0" fmla="*/ 126 w 138"/>
                  <a:gd name="T1" fmla="*/ 163 h 187"/>
                  <a:gd name="T2" fmla="*/ 122 w 138"/>
                  <a:gd name="T3" fmla="*/ 163 h 187"/>
                  <a:gd name="T4" fmla="*/ 122 w 138"/>
                  <a:gd name="T5" fmla="*/ 81 h 187"/>
                  <a:gd name="T6" fmla="*/ 119 w 138"/>
                  <a:gd name="T7" fmla="*/ 74 h 187"/>
                  <a:gd name="T8" fmla="*/ 78 w 138"/>
                  <a:gd name="T9" fmla="*/ 49 h 187"/>
                  <a:gd name="T10" fmla="*/ 78 w 138"/>
                  <a:gd name="T11" fmla="*/ 8 h 187"/>
                  <a:gd name="T12" fmla="*/ 70 w 138"/>
                  <a:gd name="T13" fmla="*/ 0 h 187"/>
                  <a:gd name="T14" fmla="*/ 62 w 138"/>
                  <a:gd name="T15" fmla="*/ 8 h 187"/>
                  <a:gd name="T16" fmla="*/ 62 w 138"/>
                  <a:gd name="T17" fmla="*/ 49 h 187"/>
                  <a:gd name="T18" fmla="*/ 20 w 138"/>
                  <a:gd name="T19" fmla="*/ 74 h 187"/>
                  <a:gd name="T20" fmla="*/ 16 w 138"/>
                  <a:gd name="T21" fmla="*/ 81 h 187"/>
                  <a:gd name="T22" fmla="*/ 16 w 138"/>
                  <a:gd name="T23" fmla="*/ 163 h 187"/>
                  <a:gd name="T24" fmla="*/ 12 w 138"/>
                  <a:gd name="T25" fmla="*/ 163 h 187"/>
                  <a:gd name="T26" fmla="*/ 0 w 138"/>
                  <a:gd name="T27" fmla="*/ 175 h 187"/>
                  <a:gd name="T28" fmla="*/ 12 w 138"/>
                  <a:gd name="T29" fmla="*/ 187 h 187"/>
                  <a:gd name="T30" fmla="*/ 126 w 138"/>
                  <a:gd name="T31" fmla="*/ 187 h 187"/>
                  <a:gd name="T32" fmla="*/ 138 w 138"/>
                  <a:gd name="T33" fmla="*/ 175 h 187"/>
                  <a:gd name="T34" fmla="*/ 126 w 138"/>
                  <a:gd name="T35" fmla="*/ 163 h 187"/>
                  <a:gd name="T36" fmla="*/ 33 w 138"/>
                  <a:gd name="T37" fmla="*/ 86 h 187"/>
                  <a:gd name="T38" fmla="*/ 70 w 138"/>
                  <a:gd name="T39" fmla="*/ 63 h 187"/>
                  <a:gd name="T40" fmla="*/ 106 w 138"/>
                  <a:gd name="T41" fmla="*/ 85 h 187"/>
                  <a:gd name="T42" fmla="*/ 106 w 138"/>
                  <a:gd name="T43" fmla="*/ 163 h 187"/>
                  <a:gd name="T44" fmla="*/ 33 w 138"/>
                  <a:gd name="T45" fmla="*/ 163 h 187"/>
                  <a:gd name="T46" fmla="*/ 33 w 138"/>
                  <a:gd name="T47" fmla="*/ 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38" h="187">
                    <a:moveTo>
                      <a:pt x="126" y="163"/>
                    </a:moveTo>
                    <a:cubicBezTo>
                      <a:pt x="122" y="163"/>
                      <a:pt x="122" y="163"/>
                      <a:pt x="122" y="163"/>
                    </a:cubicBezTo>
                    <a:cubicBezTo>
                      <a:pt x="122" y="81"/>
                      <a:pt x="122" y="81"/>
                      <a:pt x="122" y="81"/>
                    </a:cubicBezTo>
                    <a:cubicBezTo>
                      <a:pt x="122" y="78"/>
                      <a:pt x="121" y="75"/>
                      <a:pt x="119" y="74"/>
                    </a:cubicBezTo>
                    <a:cubicBezTo>
                      <a:pt x="78" y="49"/>
                      <a:pt x="78" y="49"/>
                      <a:pt x="78" y="49"/>
                    </a:cubicBezTo>
                    <a:cubicBezTo>
                      <a:pt x="78" y="8"/>
                      <a:pt x="78" y="8"/>
                      <a:pt x="78" y="8"/>
                    </a:cubicBezTo>
                    <a:cubicBezTo>
                      <a:pt x="78" y="4"/>
                      <a:pt x="75" y="0"/>
                      <a:pt x="70" y="0"/>
                    </a:cubicBezTo>
                    <a:cubicBezTo>
                      <a:pt x="66" y="0"/>
                      <a:pt x="62" y="4"/>
                      <a:pt x="62" y="8"/>
                    </a:cubicBezTo>
                    <a:cubicBezTo>
                      <a:pt x="62" y="49"/>
                      <a:pt x="62" y="49"/>
                      <a:pt x="62" y="49"/>
                    </a:cubicBezTo>
                    <a:cubicBezTo>
                      <a:pt x="20" y="74"/>
                      <a:pt x="20" y="74"/>
                      <a:pt x="20" y="74"/>
                    </a:cubicBezTo>
                    <a:cubicBezTo>
                      <a:pt x="18" y="75"/>
                      <a:pt x="16" y="78"/>
                      <a:pt x="16" y="81"/>
                    </a:cubicBezTo>
                    <a:cubicBezTo>
                      <a:pt x="16" y="163"/>
                      <a:pt x="16" y="163"/>
                      <a:pt x="16" y="163"/>
                    </a:cubicBezTo>
                    <a:cubicBezTo>
                      <a:pt x="12" y="163"/>
                      <a:pt x="12" y="163"/>
                      <a:pt x="12" y="163"/>
                    </a:cubicBezTo>
                    <a:cubicBezTo>
                      <a:pt x="6" y="163"/>
                      <a:pt x="0" y="168"/>
                      <a:pt x="0" y="175"/>
                    </a:cubicBezTo>
                    <a:cubicBezTo>
                      <a:pt x="0" y="181"/>
                      <a:pt x="6" y="187"/>
                      <a:pt x="12" y="187"/>
                    </a:cubicBezTo>
                    <a:cubicBezTo>
                      <a:pt x="126" y="187"/>
                      <a:pt x="126" y="187"/>
                      <a:pt x="126" y="187"/>
                    </a:cubicBezTo>
                    <a:cubicBezTo>
                      <a:pt x="133" y="187"/>
                      <a:pt x="138" y="181"/>
                      <a:pt x="138" y="175"/>
                    </a:cubicBezTo>
                    <a:cubicBezTo>
                      <a:pt x="138" y="168"/>
                      <a:pt x="133" y="163"/>
                      <a:pt x="126" y="163"/>
                    </a:cubicBezTo>
                    <a:close/>
                    <a:moveTo>
                      <a:pt x="33" y="86"/>
                    </a:moveTo>
                    <a:cubicBezTo>
                      <a:pt x="70" y="63"/>
                      <a:pt x="70" y="63"/>
                      <a:pt x="70" y="63"/>
                    </a:cubicBezTo>
                    <a:cubicBezTo>
                      <a:pt x="106" y="85"/>
                      <a:pt x="106" y="85"/>
                      <a:pt x="106" y="85"/>
                    </a:cubicBezTo>
                    <a:cubicBezTo>
                      <a:pt x="106" y="163"/>
                      <a:pt x="106" y="163"/>
                      <a:pt x="106" y="163"/>
                    </a:cubicBezTo>
                    <a:cubicBezTo>
                      <a:pt x="33" y="163"/>
                      <a:pt x="33" y="163"/>
                      <a:pt x="33" y="163"/>
                    </a:cubicBezTo>
                    <a:lnTo>
                      <a:pt x="33" y="8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fr-BE" noProof="0"/>
              </a:p>
            </p:txBody>
          </p:sp>
          <p:sp>
            <p:nvSpPr>
              <p:cNvPr id="13" name="Freeform 101">
                <a:extLst>
                  <a:ext uri="{FF2B5EF4-FFF2-40B4-BE49-F238E27FC236}">
                    <a16:creationId xmlns:a16="http://schemas.microsoft.com/office/drawing/2014/main" id="{3EF47DBA-20B7-1A74-CB71-53A11D86BF19}"/>
                  </a:ext>
                </a:extLst>
              </p:cNvPr>
              <p:cNvSpPr>
                <a:spLocks/>
              </p:cNvSpPr>
              <p:nvPr/>
            </p:nvSpPr>
            <p:spPr bwMode="auto">
              <a:xfrm>
                <a:off x="8937432" y="3345130"/>
                <a:ext cx="71796" cy="28718"/>
              </a:xfrm>
              <a:custGeom>
                <a:avLst/>
                <a:gdLst>
                  <a:gd name="T0" fmla="*/ 20 w 25"/>
                  <a:gd name="T1" fmla="*/ 10 h 10"/>
                  <a:gd name="T2" fmla="*/ 0 w 25"/>
                  <a:gd name="T3" fmla="*/ 10 h 10"/>
                  <a:gd name="T4" fmla="*/ 0 w 25"/>
                  <a:gd name="T5" fmla="*/ 0 h 10"/>
                  <a:gd name="T6" fmla="*/ 20 w 25"/>
                  <a:gd name="T7" fmla="*/ 0 h 10"/>
                  <a:gd name="T8" fmla="*/ 25 w 25"/>
                  <a:gd name="T9" fmla="*/ 5 h 10"/>
                  <a:gd name="T10" fmla="*/ 25 w 25"/>
                  <a:gd name="T11" fmla="*/ 5 h 10"/>
                  <a:gd name="T12" fmla="*/ 20 w 2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5" h="10">
                    <a:moveTo>
                      <a:pt x="20" y="10"/>
                    </a:moveTo>
                    <a:cubicBezTo>
                      <a:pt x="0" y="10"/>
                      <a:pt x="0" y="10"/>
                      <a:pt x="0" y="10"/>
                    </a:cubicBezTo>
                    <a:cubicBezTo>
                      <a:pt x="0" y="0"/>
                      <a:pt x="0" y="0"/>
                      <a:pt x="0" y="0"/>
                    </a:cubicBezTo>
                    <a:cubicBezTo>
                      <a:pt x="20" y="0"/>
                      <a:pt x="20" y="0"/>
                      <a:pt x="20" y="0"/>
                    </a:cubicBezTo>
                    <a:cubicBezTo>
                      <a:pt x="23" y="0"/>
                      <a:pt x="25" y="2"/>
                      <a:pt x="25" y="5"/>
                    </a:cubicBezTo>
                    <a:cubicBezTo>
                      <a:pt x="25" y="5"/>
                      <a:pt x="25" y="5"/>
                      <a:pt x="25" y="5"/>
                    </a:cubicBezTo>
                    <a:cubicBezTo>
                      <a:pt x="25" y="8"/>
                      <a:pt x="23" y="10"/>
                      <a:pt x="20" y="1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fr-BE" noProof="0"/>
              </a:p>
            </p:txBody>
          </p:sp>
          <p:sp>
            <p:nvSpPr>
              <p:cNvPr id="14" name="Freeform 102">
                <a:extLst>
                  <a:ext uri="{FF2B5EF4-FFF2-40B4-BE49-F238E27FC236}">
                    <a16:creationId xmlns:a16="http://schemas.microsoft.com/office/drawing/2014/main" id="{66930F31-A27D-CCC0-0E89-D4B788A71553}"/>
                  </a:ext>
                </a:extLst>
              </p:cNvPr>
              <p:cNvSpPr>
                <a:spLocks/>
              </p:cNvSpPr>
              <p:nvPr/>
            </p:nvSpPr>
            <p:spPr bwMode="auto">
              <a:xfrm>
                <a:off x="8937432" y="3402566"/>
                <a:ext cx="71796" cy="28718"/>
              </a:xfrm>
              <a:custGeom>
                <a:avLst/>
                <a:gdLst>
                  <a:gd name="T0" fmla="*/ 20 w 25"/>
                  <a:gd name="T1" fmla="*/ 10 h 10"/>
                  <a:gd name="T2" fmla="*/ 0 w 25"/>
                  <a:gd name="T3" fmla="*/ 10 h 10"/>
                  <a:gd name="T4" fmla="*/ 0 w 25"/>
                  <a:gd name="T5" fmla="*/ 0 h 10"/>
                  <a:gd name="T6" fmla="*/ 20 w 25"/>
                  <a:gd name="T7" fmla="*/ 0 h 10"/>
                  <a:gd name="T8" fmla="*/ 25 w 25"/>
                  <a:gd name="T9" fmla="*/ 5 h 10"/>
                  <a:gd name="T10" fmla="*/ 25 w 25"/>
                  <a:gd name="T11" fmla="*/ 5 h 10"/>
                  <a:gd name="T12" fmla="*/ 20 w 2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5" h="10">
                    <a:moveTo>
                      <a:pt x="20" y="10"/>
                    </a:moveTo>
                    <a:cubicBezTo>
                      <a:pt x="0" y="10"/>
                      <a:pt x="0" y="10"/>
                      <a:pt x="0" y="10"/>
                    </a:cubicBezTo>
                    <a:cubicBezTo>
                      <a:pt x="0" y="0"/>
                      <a:pt x="0" y="0"/>
                      <a:pt x="0" y="0"/>
                    </a:cubicBezTo>
                    <a:cubicBezTo>
                      <a:pt x="20" y="0"/>
                      <a:pt x="20" y="0"/>
                      <a:pt x="20" y="0"/>
                    </a:cubicBezTo>
                    <a:cubicBezTo>
                      <a:pt x="23" y="0"/>
                      <a:pt x="25" y="2"/>
                      <a:pt x="25" y="5"/>
                    </a:cubicBezTo>
                    <a:cubicBezTo>
                      <a:pt x="25" y="5"/>
                      <a:pt x="25" y="5"/>
                      <a:pt x="25" y="5"/>
                    </a:cubicBezTo>
                    <a:cubicBezTo>
                      <a:pt x="25" y="8"/>
                      <a:pt x="23" y="10"/>
                      <a:pt x="20" y="1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fr-BE" noProof="0"/>
              </a:p>
            </p:txBody>
          </p:sp>
          <p:sp>
            <p:nvSpPr>
              <p:cNvPr id="15" name="Freeform 103">
                <a:extLst>
                  <a:ext uri="{FF2B5EF4-FFF2-40B4-BE49-F238E27FC236}">
                    <a16:creationId xmlns:a16="http://schemas.microsoft.com/office/drawing/2014/main" id="{B170BA8B-F8F3-3606-6D54-2201D6FCAD8E}"/>
                  </a:ext>
                </a:extLst>
              </p:cNvPr>
              <p:cNvSpPr>
                <a:spLocks/>
              </p:cNvSpPr>
              <p:nvPr/>
            </p:nvSpPr>
            <p:spPr bwMode="auto">
              <a:xfrm>
                <a:off x="8937432" y="3458806"/>
                <a:ext cx="71796" cy="31112"/>
              </a:xfrm>
              <a:custGeom>
                <a:avLst/>
                <a:gdLst>
                  <a:gd name="T0" fmla="*/ 20 w 25"/>
                  <a:gd name="T1" fmla="*/ 11 h 11"/>
                  <a:gd name="T2" fmla="*/ 0 w 25"/>
                  <a:gd name="T3" fmla="*/ 11 h 11"/>
                  <a:gd name="T4" fmla="*/ 0 w 25"/>
                  <a:gd name="T5" fmla="*/ 0 h 11"/>
                  <a:gd name="T6" fmla="*/ 20 w 25"/>
                  <a:gd name="T7" fmla="*/ 0 h 11"/>
                  <a:gd name="T8" fmla="*/ 25 w 25"/>
                  <a:gd name="T9" fmla="*/ 6 h 11"/>
                  <a:gd name="T10" fmla="*/ 25 w 25"/>
                  <a:gd name="T11" fmla="*/ 6 h 11"/>
                  <a:gd name="T12" fmla="*/ 20 w 25"/>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25" h="11">
                    <a:moveTo>
                      <a:pt x="20" y="11"/>
                    </a:moveTo>
                    <a:cubicBezTo>
                      <a:pt x="0" y="11"/>
                      <a:pt x="0" y="11"/>
                      <a:pt x="0" y="11"/>
                    </a:cubicBezTo>
                    <a:cubicBezTo>
                      <a:pt x="0" y="0"/>
                      <a:pt x="0" y="0"/>
                      <a:pt x="0" y="0"/>
                    </a:cubicBezTo>
                    <a:cubicBezTo>
                      <a:pt x="20" y="0"/>
                      <a:pt x="20" y="0"/>
                      <a:pt x="20" y="0"/>
                    </a:cubicBezTo>
                    <a:cubicBezTo>
                      <a:pt x="23" y="0"/>
                      <a:pt x="25" y="3"/>
                      <a:pt x="25" y="6"/>
                    </a:cubicBezTo>
                    <a:cubicBezTo>
                      <a:pt x="25" y="6"/>
                      <a:pt x="25" y="6"/>
                      <a:pt x="25" y="6"/>
                    </a:cubicBezTo>
                    <a:cubicBezTo>
                      <a:pt x="25" y="8"/>
                      <a:pt x="23" y="11"/>
                      <a:pt x="20" y="11"/>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fr-BE" noProof="0"/>
              </a:p>
            </p:txBody>
          </p:sp>
        </p:grpSp>
      </p:grpSp>
      <p:grpSp>
        <p:nvGrpSpPr>
          <p:cNvPr id="22" name="Group 21">
            <a:extLst>
              <a:ext uri="{FF2B5EF4-FFF2-40B4-BE49-F238E27FC236}">
                <a16:creationId xmlns:a16="http://schemas.microsoft.com/office/drawing/2014/main" id="{4149CC5D-BD2F-5C4F-15DA-12DB8EBA1A17}"/>
              </a:ext>
            </a:extLst>
          </p:cNvPr>
          <p:cNvGrpSpPr/>
          <p:nvPr/>
        </p:nvGrpSpPr>
        <p:grpSpPr>
          <a:xfrm>
            <a:off x="623025" y="2506971"/>
            <a:ext cx="2144975" cy="2354594"/>
            <a:chOff x="623025" y="2506971"/>
            <a:chExt cx="2144975" cy="2354594"/>
          </a:xfrm>
        </p:grpSpPr>
        <p:sp>
          <p:nvSpPr>
            <p:cNvPr id="23" name="TextBox 22">
              <a:extLst>
                <a:ext uri="{FF2B5EF4-FFF2-40B4-BE49-F238E27FC236}">
                  <a16:creationId xmlns:a16="http://schemas.microsoft.com/office/drawing/2014/main" id="{4FCF010F-895B-ADF5-C071-B59612286B3E}"/>
                </a:ext>
              </a:extLst>
            </p:cNvPr>
            <p:cNvSpPr txBox="1"/>
            <p:nvPr/>
          </p:nvSpPr>
          <p:spPr>
            <a:xfrm>
              <a:off x="623025" y="4060634"/>
              <a:ext cx="2144973" cy="261610"/>
            </a:xfrm>
            <a:prstGeom prst="rect">
              <a:avLst/>
            </a:prstGeom>
            <a:solidFill>
              <a:schemeClr val="accent5"/>
            </a:solidFill>
          </p:spPr>
          <p:txBody>
            <a:bodyPr wrap="square">
              <a:spAutoFit/>
            </a:bodyPr>
            <a:lstStyle>
              <a:defPPr>
                <a:defRPr lang="en-US"/>
              </a:defPPr>
              <a:lvl1pPr algn="ctr">
                <a:defRPr b="1">
                  <a:solidFill>
                    <a:srgbClr val="007C92"/>
                  </a:solidFill>
                </a:defRPr>
              </a:lvl1pPr>
            </a:lstStyle>
            <a:p>
              <a:r>
                <a:rPr lang="fr-BE" sz="1050" noProof="0">
                  <a:latin typeface="+mj-lt"/>
                </a:rPr>
                <a:t>Déplacement</a:t>
              </a:r>
            </a:p>
          </p:txBody>
        </p:sp>
        <p:sp>
          <p:nvSpPr>
            <p:cNvPr id="24" name="TextBox 23">
              <a:extLst>
                <a:ext uri="{FF2B5EF4-FFF2-40B4-BE49-F238E27FC236}">
                  <a16:creationId xmlns:a16="http://schemas.microsoft.com/office/drawing/2014/main" id="{3361BF78-72D4-5C9A-91BD-75F1E40C5960}"/>
                </a:ext>
              </a:extLst>
            </p:cNvPr>
            <p:cNvSpPr txBox="1"/>
            <p:nvPr/>
          </p:nvSpPr>
          <p:spPr>
            <a:xfrm>
              <a:off x="623027" y="2883498"/>
              <a:ext cx="2144973" cy="261610"/>
            </a:xfrm>
            <a:prstGeom prst="rect">
              <a:avLst/>
            </a:prstGeom>
            <a:solidFill>
              <a:schemeClr val="accent5"/>
            </a:solidFill>
          </p:spPr>
          <p:txBody>
            <a:bodyPr wrap="square">
              <a:spAutoFit/>
            </a:bodyPr>
            <a:lstStyle/>
            <a:p>
              <a:pPr algn="ctr"/>
              <a:r>
                <a:rPr lang="fr-BE" sz="1050" b="1" noProof="0">
                  <a:solidFill>
                    <a:srgbClr val="007C92"/>
                  </a:solidFill>
                  <a:latin typeface="+mj-lt"/>
                </a:rPr>
                <a:t>Pour les soins</a:t>
              </a:r>
            </a:p>
          </p:txBody>
        </p:sp>
        <p:sp>
          <p:nvSpPr>
            <p:cNvPr id="25" name="Rectangle 24">
              <a:extLst>
                <a:ext uri="{FF2B5EF4-FFF2-40B4-BE49-F238E27FC236}">
                  <a16:creationId xmlns:a16="http://schemas.microsoft.com/office/drawing/2014/main" id="{83F7EC8B-4AA6-86FD-ED96-9B643673D8D2}"/>
                </a:ext>
              </a:extLst>
            </p:cNvPr>
            <p:cNvSpPr/>
            <p:nvPr/>
          </p:nvSpPr>
          <p:spPr>
            <a:xfrm>
              <a:off x="623025" y="2506971"/>
              <a:ext cx="2144974" cy="304705"/>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1100" noProof="0">
                  <a:solidFill>
                    <a:srgbClr val="007C92"/>
                  </a:solidFill>
                  <a:latin typeface="+mj-lt"/>
                </a:rPr>
                <a:t>Tarif horaire*</a:t>
              </a:r>
            </a:p>
          </p:txBody>
        </p:sp>
        <p:sp>
          <p:nvSpPr>
            <p:cNvPr id="26" name="Rectangle 25">
              <a:extLst>
                <a:ext uri="{FF2B5EF4-FFF2-40B4-BE49-F238E27FC236}">
                  <a16:creationId xmlns:a16="http://schemas.microsoft.com/office/drawing/2014/main" id="{4B700D11-8071-FDA4-22E5-8FDDBE279763}"/>
                </a:ext>
              </a:extLst>
            </p:cNvPr>
            <p:cNvSpPr/>
            <p:nvPr/>
          </p:nvSpPr>
          <p:spPr>
            <a:xfrm>
              <a:off x="623026" y="2869861"/>
              <a:ext cx="2144974" cy="1991704"/>
            </a:xfrm>
            <a:prstGeom prst="rect">
              <a:avLst/>
            </a:prstGeom>
            <a:noFill/>
            <a:ln w="1905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72000" tIns="108000" rIns="72000" bIns="108000" rtlCol="0" anchor="t"/>
            <a:lstStyle/>
            <a:p>
              <a:pPr algn="ctr"/>
              <a:endParaRPr lang="fr-BE" sz="1050" noProof="0">
                <a:solidFill>
                  <a:srgbClr val="007C92"/>
                </a:solidFill>
                <a:latin typeface="+mj-lt"/>
              </a:endParaRPr>
            </a:p>
          </p:txBody>
        </p:sp>
        <p:sp>
          <p:nvSpPr>
            <p:cNvPr id="27" name="TextBox 26">
              <a:extLst>
                <a:ext uri="{FF2B5EF4-FFF2-40B4-BE49-F238E27FC236}">
                  <a16:creationId xmlns:a16="http://schemas.microsoft.com/office/drawing/2014/main" id="{1CEE5429-1454-AC6F-1F9F-6A7C1B97CBC8}"/>
                </a:ext>
              </a:extLst>
            </p:cNvPr>
            <p:cNvSpPr txBox="1"/>
            <p:nvPr/>
          </p:nvSpPr>
          <p:spPr>
            <a:xfrm>
              <a:off x="623027" y="3186498"/>
              <a:ext cx="2144973" cy="872034"/>
            </a:xfrm>
            <a:prstGeom prst="rect">
              <a:avLst/>
            </a:prstGeom>
            <a:noFill/>
          </p:spPr>
          <p:txBody>
            <a:bodyPr wrap="square" lIns="72000" rIns="72000">
              <a:spAutoFit/>
            </a:bodyPr>
            <a:lstStyle/>
            <a:p>
              <a:pPr algn="ctr"/>
              <a:r>
                <a:rPr lang="fr-BE" sz="1050" noProof="0">
                  <a:solidFill>
                    <a:srgbClr val="007C92"/>
                  </a:solidFill>
                  <a:latin typeface="+mj-lt"/>
                </a:rPr>
                <a:t> </a:t>
              </a:r>
              <a:r>
                <a:rPr lang="fr-BE" sz="1050" b="1" noProof="0">
                  <a:solidFill>
                    <a:srgbClr val="007C92"/>
                  </a:solidFill>
                  <a:latin typeface="+mj-lt"/>
                </a:rPr>
                <a:t>59,10 € </a:t>
              </a:r>
              <a:r>
                <a:rPr lang="fr-BE" sz="1050" noProof="0">
                  <a:solidFill>
                    <a:srgbClr val="007C92"/>
                  </a:solidFill>
                  <a:latin typeface="+mj-lt"/>
                </a:rPr>
                <a:t> par heure*</a:t>
              </a:r>
            </a:p>
            <a:p>
              <a:pPr algn="ctr">
                <a:spcAft>
                  <a:spcPts val="800"/>
                </a:spcAft>
              </a:pPr>
              <a:r>
                <a:rPr lang="fr-BE" sz="1050" i="1" noProof="0">
                  <a:solidFill>
                    <a:schemeClr val="accent5">
                      <a:lumMod val="50000"/>
                    </a:schemeClr>
                  </a:solidFill>
                  <a:latin typeface="+mj-lt"/>
                </a:rPr>
                <a:t>Jours ouvrables</a:t>
              </a:r>
            </a:p>
            <a:p>
              <a:pPr algn="ctr"/>
              <a:r>
                <a:rPr lang="fr-BE" sz="1050" noProof="0">
                  <a:solidFill>
                    <a:srgbClr val="007C92"/>
                  </a:solidFill>
                  <a:latin typeface="+mj-lt"/>
                </a:rPr>
                <a:t> </a:t>
              </a:r>
              <a:r>
                <a:rPr lang="fr-BE" sz="1050" b="1" noProof="0">
                  <a:solidFill>
                    <a:srgbClr val="007C92"/>
                  </a:solidFill>
                  <a:latin typeface="+mj-lt"/>
                </a:rPr>
                <a:t>79,10 € </a:t>
              </a:r>
              <a:r>
                <a:rPr lang="fr-BE" sz="1050" noProof="0">
                  <a:solidFill>
                    <a:srgbClr val="007C92"/>
                  </a:solidFill>
                  <a:latin typeface="+mj-lt"/>
                </a:rPr>
                <a:t> par heure*</a:t>
              </a:r>
            </a:p>
            <a:p>
              <a:pPr algn="ctr"/>
              <a:r>
                <a:rPr lang="fr-BE" sz="1050" i="1" noProof="0">
                  <a:solidFill>
                    <a:schemeClr val="accent5">
                      <a:lumMod val="50000"/>
                    </a:schemeClr>
                  </a:solidFill>
                  <a:latin typeface="+mj-lt"/>
                </a:rPr>
                <a:t>Pendant le week-end</a:t>
              </a:r>
            </a:p>
          </p:txBody>
        </p:sp>
        <p:sp>
          <p:nvSpPr>
            <p:cNvPr id="28" name="TextBox 27">
              <a:extLst>
                <a:ext uri="{FF2B5EF4-FFF2-40B4-BE49-F238E27FC236}">
                  <a16:creationId xmlns:a16="http://schemas.microsoft.com/office/drawing/2014/main" id="{204AC301-CE0A-CF95-6B5D-65FB3304D627}"/>
                </a:ext>
              </a:extLst>
            </p:cNvPr>
            <p:cNvSpPr txBox="1"/>
            <p:nvPr/>
          </p:nvSpPr>
          <p:spPr>
            <a:xfrm>
              <a:off x="623027" y="4387171"/>
              <a:ext cx="2144973" cy="430887"/>
            </a:xfrm>
            <a:prstGeom prst="rect">
              <a:avLst/>
            </a:prstGeom>
            <a:noFill/>
          </p:spPr>
          <p:txBody>
            <a:bodyPr wrap="square" lIns="72000" rIns="72000">
              <a:spAutoFit/>
            </a:bodyPr>
            <a:lstStyle>
              <a:defPPr>
                <a:defRPr lang="en-US"/>
              </a:defPPr>
              <a:lvl1pPr algn="ctr">
                <a:defRPr sz="1400">
                  <a:solidFill>
                    <a:srgbClr val="007C92"/>
                  </a:solidFill>
                  <a:latin typeface="+mj-lt"/>
                </a:defRPr>
              </a:lvl1pPr>
            </a:lstStyle>
            <a:p>
              <a:r>
                <a:rPr lang="fr-BE" sz="1050" noProof="0"/>
                <a:t> </a:t>
              </a:r>
              <a:r>
                <a:rPr lang="fr-BE" sz="1050" b="1" noProof="0"/>
                <a:t>39,10 € </a:t>
              </a:r>
              <a:r>
                <a:rPr lang="fr-BE" sz="1050" noProof="0"/>
                <a:t> par heure*</a:t>
              </a:r>
            </a:p>
            <a:p>
              <a:r>
                <a:rPr lang="fr-BE" sz="1050" i="1" noProof="0">
                  <a:solidFill>
                    <a:schemeClr val="accent5">
                      <a:lumMod val="50000"/>
                    </a:schemeClr>
                  </a:solidFill>
                </a:rPr>
                <a:t>Jours ouvrables &amp; week-end</a:t>
              </a:r>
            </a:p>
          </p:txBody>
        </p:sp>
      </p:grpSp>
      <p:sp>
        <p:nvSpPr>
          <p:cNvPr id="30" name="TextBox 10">
            <a:extLst>
              <a:ext uri="{FF2B5EF4-FFF2-40B4-BE49-F238E27FC236}">
                <a16:creationId xmlns:a16="http://schemas.microsoft.com/office/drawing/2014/main" id="{582C16E5-CE9A-898D-3459-F7FD830A1A48}"/>
              </a:ext>
            </a:extLst>
          </p:cNvPr>
          <p:cNvSpPr txBox="1"/>
          <p:nvPr/>
        </p:nvSpPr>
        <p:spPr>
          <a:xfrm>
            <a:off x="648469" y="6245225"/>
            <a:ext cx="2144973" cy="246221"/>
          </a:xfrm>
          <a:prstGeom prst="rect">
            <a:avLst/>
          </a:prstGeom>
          <a:noFill/>
        </p:spPr>
        <p:txBody>
          <a:bodyPr wrap="square" rtlCol="0">
            <a:spAutoFit/>
          </a:bodyPr>
          <a:lstStyle/>
          <a:p>
            <a:r>
              <a:rPr lang="fr-BE" sz="1000" i="1" noProof="0">
                <a:latin typeface="+mj-lt"/>
              </a:rPr>
              <a:t>* Montants 2025 </a:t>
            </a:r>
          </a:p>
        </p:txBody>
      </p:sp>
    </p:spTree>
    <p:extLst>
      <p:ext uri="{BB962C8B-B14F-4D97-AF65-F5344CB8AC3E}">
        <p14:creationId xmlns:p14="http://schemas.microsoft.com/office/powerpoint/2010/main" val="4770533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Nouveau système de financement</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a:xfrm>
            <a:off x="9090025" y="6245225"/>
            <a:ext cx="2844800" cy="476250"/>
          </a:xfrm>
        </p:spPr>
        <p:txBody>
          <a:bodyPr/>
          <a:lstStyle/>
          <a:p>
            <a:fld id="{C199B626-B856-464E-A5E3-487988D7D9F4}" type="slidenum">
              <a:rPr lang="fr-BE" noProof="0" smtClean="0"/>
              <a:pPr/>
              <a:t>14</a:t>
            </a:fld>
            <a:endParaRPr lang="fr-BE" noProof="0"/>
          </a:p>
        </p:txBody>
      </p:sp>
      <p:sp>
        <p:nvSpPr>
          <p:cNvPr id="8" name="Text Placeholder 7">
            <a:extLst>
              <a:ext uri="{FF2B5EF4-FFF2-40B4-BE49-F238E27FC236}">
                <a16:creationId xmlns:a16="http://schemas.microsoft.com/office/drawing/2014/main" id="{F29883CE-EDDE-0944-5FF3-A37FC822E774}"/>
              </a:ext>
            </a:extLst>
          </p:cNvPr>
          <p:cNvSpPr>
            <a:spLocks noGrp="1"/>
          </p:cNvSpPr>
          <p:nvPr>
            <p:ph type="body" sz="quarter" idx="13"/>
          </p:nvPr>
        </p:nvSpPr>
        <p:spPr/>
        <p:txBody>
          <a:bodyPr/>
          <a:lstStyle/>
          <a:p>
            <a:r>
              <a:rPr lang="fr-BE" noProof="0"/>
              <a:t>Tarif horaire</a:t>
            </a:r>
          </a:p>
        </p:txBody>
      </p:sp>
      <p:sp>
        <p:nvSpPr>
          <p:cNvPr id="3" name="Text Placeholder 8">
            <a:extLst>
              <a:ext uri="{FF2B5EF4-FFF2-40B4-BE49-F238E27FC236}">
                <a16:creationId xmlns:a16="http://schemas.microsoft.com/office/drawing/2014/main" id="{E610404B-C226-AF33-6BF7-107035CAC3C1}"/>
              </a:ext>
            </a:extLst>
          </p:cNvPr>
          <p:cNvSpPr>
            <a:spLocks noGrp="1"/>
          </p:cNvSpPr>
          <p:nvPr>
            <p:ph idx="1"/>
          </p:nvPr>
        </p:nvSpPr>
        <p:spPr>
          <a:xfrm>
            <a:off x="2886075" y="2506971"/>
            <a:ext cx="8696324" cy="2693656"/>
          </a:xfrm>
        </p:spPr>
        <p:txBody>
          <a:bodyPr/>
          <a:lstStyle/>
          <a:p>
            <a:pPr marL="0" marR="0" lvl="0" indent="0" algn="l" defTabSz="914400" rtl="0" eaLnBrk="1" fontAlgn="base" latinLnBrk="0" hangingPunct="1">
              <a:lnSpc>
                <a:spcPct val="100000"/>
              </a:lnSpc>
              <a:spcBef>
                <a:spcPts val="100"/>
              </a:spcBef>
              <a:spcAft>
                <a:spcPts val="200"/>
              </a:spcAft>
              <a:buClrTx/>
              <a:buSzTx/>
              <a:buFontTx/>
              <a:buNone/>
              <a:tabLst/>
              <a:defRPr/>
            </a:pPr>
            <a:r>
              <a:rPr kumimoji="0" lang="fr-BE" sz="1200" b="1" i="0" u="none" strike="noStrike" kern="1200" cap="none" spc="0" normalizeH="0" baseline="0" noProof="0">
                <a:ln>
                  <a:noFill/>
                </a:ln>
                <a:solidFill>
                  <a:srgbClr val="000000"/>
                </a:solidFill>
                <a:effectLst/>
                <a:uLnTx/>
                <a:uFillTx/>
                <a:latin typeface="Verdana"/>
                <a:ea typeface="+mn-ea"/>
                <a:cs typeface="+mn-cs"/>
              </a:rPr>
              <a:t>Utilisation et fonction des codes d'intervention </a:t>
            </a:r>
          </a:p>
          <a:p>
            <a:pPr marL="0" marR="0" lvl="0" indent="0" algn="l" defTabSz="914400" rtl="0" eaLnBrk="1" fontAlgn="base" latinLnBrk="0" hangingPunct="1">
              <a:lnSpc>
                <a:spcPct val="100000"/>
              </a:lnSpc>
              <a:spcBef>
                <a:spcPts val="100"/>
              </a:spcBef>
              <a:spcAft>
                <a:spcPts val="600"/>
              </a:spcAft>
              <a:buClrTx/>
              <a:buSzTx/>
              <a:buFontTx/>
              <a:buNone/>
              <a:tabLst/>
              <a:defRPr/>
            </a:pPr>
            <a:r>
              <a:rPr kumimoji="0" lang="fr-BE" sz="1200" b="0" i="0" u="none" strike="noStrike" kern="1200" cap="none" spc="0" normalizeH="0" baseline="0" noProof="0">
                <a:ln>
                  <a:noFill/>
                </a:ln>
                <a:solidFill>
                  <a:srgbClr val="000000"/>
                </a:solidFill>
                <a:effectLst/>
                <a:uLnTx/>
                <a:uFillTx/>
                <a:latin typeface="Verdana"/>
                <a:ea typeface="+mn-ea"/>
                <a:cs typeface="+mn-cs"/>
              </a:rPr>
              <a:t>Lors de l'évaluation du système, nous nous efforçons d'obtenir une image aussi complète que possible, y compris les actions de soins effectuées. Cela nous permet de mieux comprendre quelles actions sont fréquentes, combien de temps elles prennent réellement et quelles activités ne sont pas remboursées dans le système actuel. Cet enregistrement n'a qu'un but scientifique et n'a pas de conséquences financières. Les actions de soins sont enregistrées à l'aide de « codes d'intervention ». </a:t>
            </a:r>
            <a:endParaRPr kumimoji="0" lang="fr-BE" sz="1200" b="0" i="0" u="none" strike="noStrike" kern="1200" cap="none" spc="0" normalizeH="0" baseline="0" noProof="0">
              <a:ln>
                <a:noFill/>
              </a:ln>
              <a:solidFill>
                <a:srgbClr val="000000"/>
              </a:solidFill>
              <a:effectLst/>
              <a:uLnTx/>
              <a:uFillTx/>
              <a:latin typeface="Verdana"/>
              <a:ea typeface="Verdana"/>
              <a:cs typeface="+mn-cs"/>
            </a:endParaRPr>
          </a:p>
          <a:p>
            <a:pPr marL="0" marR="0" lvl="0" indent="0" algn="l" defTabSz="914400" rtl="0" eaLnBrk="1" fontAlgn="base" latinLnBrk="0" hangingPunct="1">
              <a:lnSpc>
                <a:spcPct val="100000"/>
              </a:lnSpc>
              <a:spcBef>
                <a:spcPts val="100"/>
              </a:spcBef>
              <a:spcAft>
                <a:spcPts val="600"/>
              </a:spcAft>
              <a:buClrTx/>
              <a:buSzTx/>
              <a:buFontTx/>
              <a:buNone/>
              <a:tabLst/>
              <a:defRPr/>
            </a:pPr>
            <a:r>
              <a:rPr lang="fr-BE" sz="1200" b="1" kern="1200" noProof="0">
                <a:solidFill>
                  <a:srgbClr val="000000"/>
                </a:solidFill>
                <a:latin typeface="+mj-lt"/>
              </a:rPr>
              <a:t>Enregistrement des codes de temps de soins et d'intervention</a:t>
            </a:r>
          </a:p>
          <a:p>
            <a:pPr marL="0" marR="0" lvl="0" indent="0" algn="l" defTabSz="914400" rtl="0" eaLnBrk="1" fontAlgn="base" latinLnBrk="0" hangingPunct="1">
              <a:lnSpc>
                <a:spcPct val="100000"/>
              </a:lnSpc>
              <a:spcBef>
                <a:spcPts val="100"/>
              </a:spcBef>
              <a:spcAft>
                <a:spcPts val="600"/>
              </a:spcAft>
              <a:buClrTx/>
              <a:buSzTx/>
              <a:buFontTx/>
              <a:buNone/>
              <a:tabLst/>
              <a:defRPr/>
            </a:pPr>
            <a:r>
              <a:rPr lang="fr-BE" sz="1200" kern="1200" noProof="0">
                <a:solidFill>
                  <a:srgbClr val="000000"/>
                </a:solidFill>
                <a:latin typeface="+mj-lt"/>
              </a:rPr>
              <a:t>Le prestataire de soins devra enregistrer l'heure de début et de fin de la visite d'un patient et saisir les actions de soins qui ont été effectuées lors de la visite en indiquant les codes d'intervention correspondants. Ce processus sera traité dans le dossier électronique du patient, de sorte que la facturation puisse s'effectuer de la même manière qu'aujourd'hui. Le maximum pouvant être enregistré et facturé correspond à 6 jours par semaine et 11 heures par jour, calculée sur une base annuelle.</a:t>
            </a:r>
          </a:p>
          <a:p>
            <a:pPr marL="0" marR="0" lvl="0" indent="0" algn="l" defTabSz="914400" rtl="0" eaLnBrk="1" fontAlgn="base" latinLnBrk="0" hangingPunct="1">
              <a:lnSpc>
                <a:spcPct val="100000"/>
              </a:lnSpc>
              <a:spcBef>
                <a:spcPts val="100"/>
              </a:spcBef>
              <a:spcAft>
                <a:spcPts val="600"/>
              </a:spcAft>
              <a:buClrTx/>
              <a:buSzTx/>
              <a:buFontTx/>
              <a:buNone/>
              <a:tabLst/>
              <a:defRPr/>
            </a:pPr>
            <a:r>
              <a:rPr lang="fr-BE" sz="1200" b="1" kern="1200" noProof="0">
                <a:solidFill>
                  <a:srgbClr val="000000"/>
                </a:solidFill>
                <a:latin typeface="+mj-lt"/>
                <a:ea typeface="Verdana"/>
              </a:rPr>
              <a:t>Seuils lors de l’enregistrement et de la facturation</a:t>
            </a:r>
          </a:p>
          <a:p>
            <a:pPr marL="0" marR="0" lvl="0" indent="0" algn="l" defTabSz="914400" rtl="0" eaLnBrk="1" fontAlgn="base" latinLnBrk="0" hangingPunct="1">
              <a:lnSpc>
                <a:spcPct val="100000"/>
              </a:lnSpc>
              <a:spcBef>
                <a:spcPts val="100"/>
              </a:spcBef>
              <a:spcAft>
                <a:spcPts val="200"/>
              </a:spcAft>
              <a:buClrTx/>
              <a:buSzTx/>
              <a:buFontTx/>
              <a:buNone/>
              <a:tabLst/>
              <a:defRPr/>
            </a:pPr>
            <a:r>
              <a:rPr lang="fr-BE" sz="1200" kern="1200" noProof="0">
                <a:solidFill>
                  <a:srgbClr val="000000"/>
                </a:solidFill>
                <a:latin typeface="+mj-lt"/>
                <a:ea typeface="Verdana"/>
              </a:rPr>
              <a:t>Lors de l’enregistrement et de la facturation, il y aura des messages d'erreur qui rejettent les enregistrements irréalistes (ex. une journée de travail de plus de 16 heures). Au fil du temps, les valeurs seuils peuvent être ajustées en fonction des analyses, ou des seuils souples peuvent être définis qui nécessitent une confirmation ou un enregistrement correct.</a:t>
            </a:r>
          </a:p>
          <a:p>
            <a:pPr>
              <a:spcBef>
                <a:spcPts val="100"/>
              </a:spcBef>
              <a:spcAft>
                <a:spcPts val="200"/>
              </a:spcAft>
              <a:buNone/>
              <a:defRPr/>
            </a:pPr>
            <a:endParaRPr lang="fr-BE" sz="1200" b="1" kern="1200" noProof="0">
              <a:solidFill>
                <a:srgbClr val="000000"/>
              </a:solidFill>
              <a:latin typeface="+mj-lt"/>
              <a:ea typeface="Verdana"/>
              <a:cs typeface="Arial"/>
            </a:endParaRPr>
          </a:p>
        </p:txBody>
      </p:sp>
      <p:grpSp>
        <p:nvGrpSpPr>
          <p:cNvPr id="29" name="Group 28">
            <a:extLst>
              <a:ext uri="{FF2B5EF4-FFF2-40B4-BE49-F238E27FC236}">
                <a16:creationId xmlns:a16="http://schemas.microsoft.com/office/drawing/2014/main" id="{818212F7-3535-A68F-CA46-DCAE27B882F6}"/>
              </a:ext>
            </a:extLst>
          </p:cNvPr>
          <p:cNvGrpSpPr/>
          <p:nvPr/>
        </p:nvGrpSpPr>
        <p:grpSpPr>
          <a:xfrm>
            <a:off x="520637" y="1233408"/>
            <a:ext cx="1317726" cy="1116000"/>
            <a:chOff x="520637" y="1233408"/>
            <a:chExt cx="1317726" cy="1116000"/>
          </a:xfrm>
        </p:grpSpPr>
        <p:grpSp>
          <p:nvGrpSpPr>
            <p:cNvPr id="30" name="Group 29">
              <a:extLst>
                <a:ext uri="{FF2B5EF4-FFF2-40B4-BE49-F238E27FC236}">
                  <a16:creationId xmlns:a16="http://schemas.microsoft.com/office/drawing/2014/main" id="{A0ACA73B-D64B-E8BA-0945-F828957C67A6}"/>
                </a:ext>
              </a:extLst>
            </p:cNvPr>
            <p:cNvGrpSpPr/>
            <p:nvPr/>
          </p:nvGrpSpPr>
          <p:grpSpPr>
            <a:xfrm>
              <a:off x="623888" y="1233408"/>
              <a:ext cx="1116000" cy="1116000"/>
              <a:chOff x="6015038" y="5743575"/>
              <a:chExt cx="1112838" cy="1114425"/>
            </a:xfrm>
            <a:solidFill>
              <a:srgbClr val="007C92"/>
            </a:solidFill>
          </p:grpSpPr>
          <p:sp>
            <p:nvSpPr>
              <p:cNvPr id="56" name="Freeform 29">
                <a:extLst>
                  <a:ext uri="{FF2B5EF4-FFF2-40B4-BE49-F238E27FC236}">
                    <a16:creationId xmlns:a16="http://schemas.microsoft.com/office/drawing/2014/main" id="{94E1567E-C041-F89E-97C2-553C1CDA355F}"/>
                  </a:ext>
                </a:extLst>
              </p:cNvPr>
              <p:cNvSpPr>
                <a:spLocks/>
              </p:cNvSpPr>
              <p:nvPr/>
            </p:nvSpPr>
            <p:spPr bwMode="auto">
              <a:xfrm>
                <a:off x="6015038" y="5743575"/>
                <a:ext cx="1112838" cy="1114425"/>
              </a:xfrm>
              <a:custGeom>
                <a:avLst/>
                <a:gdLst>
                  <a:gd name="T0" fmla="*/ 333 w 701"/>
                  <a:gd name="T1" fmla="*/ 701 h 702"/>
                  <a:gd name="T2" fmla="*/ 280 w 701"/>
                  <a:gd name="T3" fmla="*/ 695 h 702"/>
                  <a:gd name="T4" fmla="*/ 231 w 701"/>
                  <a:gd name="T5" fmla="*/ 680 h 702"/>
                  <a:gd name="T6" fmla="*/ 184 w 701"/>
                  <a:gd name="T7" fmla="*/ 659 h 702"/>
                  <a:gd name="T8" fmla="*/ 141 w 701"/>
                  <a:gd name="T9" fmla="*/ 632 h 702"/>
                  <a:gd name="T10" fmla="*/ 103 w 701"/>
                  <a:gd name="T11" fmla="*/ 598 h 702"/>
                  <a:gd name="T12" fmla="*/ 71 w 701"/>
                  <a:gd name="T13" fmla="*/ 560 h 702"/>
                  <a:gd name="T14" fmla="*/ 42 w 701"/>
                  <a:gd name="T15" fmla="*/ 518 h 702"/>
                  <a:gd name="T16" fmla="*/ 21 w 701"/>
                  <a:gd name="T17" fmla="*/ 471 h 702"/>
                  <a:gd name="T18" fmla="*/ 8 w 701"/>
                  <a:gd name="T19" fmla="*/ 422 h 702"/>
                  <a:gd name="T20" fmla="*/ 0 w 701"/>
                  <a:gd name="T21" fmla="*/ 369 h 702"/>
                  <a:gd name="T22" fmla="*/ 0 w 701"/>
                  <a:gd name="T23" fmla="*/ 333 h 702"/>
                  <a:gd name="T24" fmla="*/ 8 w 701"/>
                  <a:gd name="T25" fmla="*/ 280 h 702"/>
                  <a:gd name="T26" fmla="*/ 21 w 701"/>
                  <a:gd name="T27" fmla="*/ 231 h 702"/>
                  <a:gd name="T28" fmla="*/ 42 w 701"/>
                  <a:gd name="T29" fmla="*/ 184 h 702"/>
                  <a:gd name="T30" fmla="*/ 71 w 701"/>
                  <a:gd name="T31" fmla="*/ 141 h 702"/>
                  <a:gd name="T32" fmla="*/ 103 w 701"/>
                  <a:gd name="T33" fmla="*/ 104 h 702"/>
                  <a:gd name="T34" fmla="*/ 141 w 701"/>
                  <a:gd name="T35" fmla="*/ 70 h 702"/>
                  <a:gd name="T36" fmla="*/ 184 w 701"/>
                  <a:gd name="T37" fmla="*/ 43 h 702"/>
                  <a:gd name="T38" fmla="*/ 231 w 701"/>
                  <a:gd name="T39" fmla="*/ 22 h 702"/>
                  <a:gd name="T40" fmla="*/ 280 w 701"/>
                  <a:gd name="T41" fmla="*/ 7 h 702"/>
                  <a:gd name="T42" fmla="*/ 333 w 701"/>
                  <a:gd name="T43" fmla="*/ 1 h 702"/>
                  <a:gd name="T44" fmla="*/ 369 w 701"/>
                  <a:gd name="T45" fmla="*/ 1 h 702"/>
                  <a:gd name="T46" fmla="*/ 421 w 701"/>
                  <a:gd name="T47" fmla="*/ 7 h 702"/>
                  <a:gd name="T48" fmla="*/ 472 w 701"/>
                  <a:gd name="T49" fmla="*/ 22 h 702"/>
                  <a:gd name="T50" fmla="*/ 518 w 701"/>
                  <a:gd name="T51" fmla="*/ 43 h 702"/>
                  <a:gd name="T52" fmla="*/ 560 w 701"/>
                  <a:gd name="T53" fmla="*/ 70 h 702"/>
                  <a:gd name="T54" fmla="*/ 599 w 701"/>
                  <a:gd name="T55" fmla="*/ 104 h 702"/>
                  <a:gd name="T56" fmla="*/ 632 w 701"/>
                  <a:gd name="T57" fmla="*/ 141 h 702"/>
                  <a:gd name="T58" fmla="*/ 659 w 701"/>
                  <a:gd name="T59" fmla="*/ 184 h 702"/>
                  <a:gd name="T60" fmla="*/ 680 w 701"/>
                  <a:gd name="T61" fmla="*/ 231 h 702"/>
                  <a:gd name="T62" fmla="*/ 695 w 701"/>
                  <a:gd name="T63" fmla="*/ 280 h 702"/>
                  <a:gd name="T64" fmla="*/ 701 w 701"/>
                  <a:gd name="T65" fmla="*/ 333 h 702"/>
                  <a:gd name="T66" fmla="*/ 701 w 701"/>
                  <a:gd name="T67" fmla="*/ 369 h 702"/>
                  <a:gd name="T68" fmla="*/ 695 w 701"/>
                  <a:gd name="T69" fmla="*/ 422 h 702"/>
                  <a:gd name="T70" fmla="*/ 680 w 701"/>
                  <a:gd name="T71" fmla="*/ 471 h 702"/>
                  <a:gd name="T72" fmla="*/ 659 w 701"/>
                  <a:gd name="T73" fmla="*/ 518 h 702"/>
                  <a:gd name="T74" fmla="*/ 632 w 701"/>
                  <a:gd name="T75" fmla="*/ 560 h 702"/>
                  <a:gd name="T76" fmla="*/ 599 w 701"/>
                  <a:gd name="T77" fmla="*/ 598 h 702"/>
                  <a:gd name="T78" fmla="*/ 560 w 701"/>
                  <a:gd name="T79" fmla="*/ 632 h 702"/>
                  <a:gd name="T80" fmla="*/ 518 w 701"/>
                  <a:gd name="T81" fmla="*/ 659 h 702"/>
                  <a:gd name="T82" fmla="*/ 472 w 701"/>
                  <a:gd name="T83" fmla="*/ 680 h 702"/>
                  <a:gd name="T84" fmla="*/ 421 w 701"/>
                  <a:gd name="T85" fmla="*/ 695 h 702"/>
                  <a:gd name="T86" fmla="*/ 369 w 701"/>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2">
                    <a:moveTo>
                      <a:pt x="351" y="702"/>
                    </a:moveTo>
                    <a:lnTo>
                      <a:pt x="351" y="702"/>
                    </a:lnTo>
                    <a:lnTo>
                      <a:pt x="333" y="701"/>
                    </a:lnTo>
                    <a:lnTo>
                      <a:pt x="315" y="700"/>
                    </a:lnTo>
                    <a:lnTo>
                      <a:pt x="298" y="697"/>
                    </a:lnTo>
                    <a:lnTo>
                      <a:pt x="280" y="695"/>
                    </a:lnTo>
                    <a:lnTo>
                      <a:pt x="263" y="691"/>
                    </a:lnTo>
                    <a:lnTo>
                      <a:pt x="247" y="686"/>
                    </a:lnTo>
                    <a:lnTo>
                      <a:pt x="231" y="680"/>
                    </a:lnTo>
                    <a:lnTo>
                      <a:pt x="215" y="674"/>
                    </a:lnTo>
                    <a:lnTo>
                      <a:pt x="199" y="667"/>
                    </a:lnTo>
                    <a:lnTo>
                      <a:pt x="184" y="659"/>
                    </a:lnTo>
                    <a:lnTo>
                      <a:pt x="169" y="650"/>
                    </a:lnTo>
                    <a:lnTo>
                      <a:pt x="155" y="642"/>
                    </a:lnTo>
                    <a:lnTo>
                      <a:pt x="141" y="632"/>
                    </a:lnTo>
                    <a:lnTo>
                      <a:pt x="129" y="622"/>
                    </a:lnTo>
                    <a:lnTo>
                      <a:pt x="115" y="611"/>
                    </a:lnTo>
                    <a:lnTo>
                      <a:pt x="103" y="598"/>
                    </a:lnTo>
                    <a:lnTo>
                      <a:pt x="92" y="586"/>
                    </a:lnTo>
                    <a:lnTo>
                      <a:pt x="81" y="574"/>
                    </a:lnTo>
                    <a:lnTo>
                      <a:pt x="71" y="560"/>
                    </a:lnTo>
                    <a:lnTo>
                      <a:pt x="61" y="547"/>
                    </a:lnTo>
                    <a:lnTo>
                      <a:pt x="51" y="533"/>
                    </a:lnTo>
                    <a:lnTo>
                      <a:pt x="42" y="518"/>
                    </a:lnTo>
                    <a:lnTo>
                      <a:pt x="35" y="503"/>
                    </a:lnTo>
                    <a:lnTo>
                      <a:pt x="28" y="487"/>
                    </a:lnTo>
                    <a:lnTo>
                      <a:pt x="21" y="471"/>
                    </a:lnTo>
                    <a:lnTo>
                      <a:pt x="16" y="455"/>
                    </a:lnTo>
                    <a:lnTo>
                      <a:pt x="12" y="438"/>
                    </a:lnTo>
                    <a:lnTo>
                      <a:pt x="8" y="422"/>
                    </a:lnTo>
                    <a:lnTo>
                      <a:pt x="4" y="405"/>
                    </a:lnTo>
                    <a:lnTo>
                      <a:pt x="3" y="386"/>
                    </a:lnTo>
                    <a:lnTo>
                      <a:pt x="0" y="369"/>
                    </a:lnTo>
                    <a:lnTo>
                      <a:pt x="0" y="350"/>
                    </a:lnTo>
                    <a:lnTo>
                      <a:pt x="0" y="350"/>
                    </a:lnTo>
                    <a:lnTo>
                      <a:pt x="0" y="333"/>
                    </a:lnTo>
                    <a:lnTo>
                      <a:pt x="3" y="315"/>
                    </a:lnTo>
                    <a:lnTo>
                      <a:pt x="4" y="297"/>
                    </a:lnTo>
                    <a:lnTo>
                      <a:pt x="8" y="280"/>
                    </a:lnTo>
                    <a:lnTo>
                      <a:pt x="12" y="263"/>
                    </a:lnTo>
                    <a:lnTo>
                      <a:pt x="16" y="247"/>
                    </a:lnTo>
                    <a:lnTo>
                      <a:pt x="21" y="231"/>
                    </a:lnTo>
                    <a:lnTo>
                      <a:pt x="28" y="215"/>
                    </a:lnTo>
                    <a:lnTo>
                      <a:pt x="35" y="199"/>
                    </a:lnTo>
                    <a:lnTo>
                      <a:pt x="42" y="184"/>
                    </a:lnTo>
                    <a:lnTo>
                      <a:pt x="51" y="169"/>
                    </a:lnTo>
                    <a:lnTo>
                      <a:pt x="61" y="156"/>
                    </a:lnTo>
                    <a:lnTo>
                      <a:pt x="71" y="141"/>
                    </a:lnTo>
                    <a:lnTo>
                      <a:pt x="81" y="128"/>
                    </a:lnTo>
                    <a:lnTo>
                      <a:pt x="92" y="115"/>
                    </a:lnTo>
                    <a:lnTo>
                      <a:pt x="103" y="104"/>
                    </a:lnTo>
                    <a:lnTo>
                      <a:pt x="115" y="91"/>
                    </a:lnTo>
                    <a:lnTo>
                      <a:pt x="129" y="80"/>
                    </a:lnTo>
                    <a:lnTo>
                      <a:pt x="141" y="70"/>
                    </a:lnTo>
                    <a:lnTo>
                      <a:pt x="155" y="61"/>
                    </a:lnTo>
                    <a:lnTo>
                      <a:pt x="169" y="51"/>
                    </a:lnTo>
                    <a:lnTo>
                      <a:pt x="184" y="43"/>
                    </a:lnTo>
                    <a:lnTo>
                      <a:pt x="199" y="35"/>
                    </a:lnTo>
                    <a:lnTo>
                      <a:pt x="215" y="28"/>
                    </a:lnTo>
                    <a:lnTo>
                      <a:pt x="231" y="22"/>
                    </a:lnTo>
                    <a:lnTo>
                      <a:pt x="247" y="16"/>
                    </a:lnTo>
                    <a:lnTo>
                      <a:pt x="263" y="11"/>
                    </a:lnTo>
                    <a:lnTo>
                      <a:pt x="280" y="7"/>
                    </a:lnTo>
                    <a:lnTo>
                      <a:pt x="298" y="5"/>
                    </a:lnTo>
                    <a:lnTo>
                      <a:pt x="315" y="3"/>
                    </a:lnTo>
                    <a:lnTo>
                      <a:pt x="333" y="1"/>
                    </a:lnTo>
                    <a:lnTo>
                      <a:pt x="351" y="0"/>
                    </a:lnTo>
                    <a:lnTo>
                      <a:pt x="351" y="0"/>
                    </a:lnTo>
                    <a:lnTo>
                      <a:pt x="369" y="1"/>
                    </a:lnTo>
                    <a:lnTo>
                      <a:pt x="386" y="3"/>
                    </a:lnTo>
                    <a:lnTo>
                      <a:pt x="404" y="5"/>
                    </a:lnTo>
                    <a:lnTo>
                      <a:pt x="421" y="7"/>
                    </a:lnTo>
                    <a:lnTo>
                      <a:pt x="438" y="11"/>
                    </a:lnTo>
                    <a:lnTo>
                      <a:pt x="456" y="16"/>
                    </a:lnTo>
                    <a:lnTo>
                      <a:pt x="472" y="22"/>
                    </a:lnTo>
                    <a:lnTo>
                      <a:pt x="488" y="28"/>
                    </a:lnTo>
                    <a:lnTo>
                      <a:pt x="502" y="35"/>
                    </a:lnTo>
                    <a:lnTo>
                      <a:pt x="518" y="43"/>
                    </a:lnTo>
                    <a:lnTo>
                      <a:pt x="533" y="51"/>
                    </a:lnTo>
                    <a:lnTo>
                      <a:pt x="547" y="61"/>
                    </a:lnTo>
                    <a:lnTo>
                      <a:pt x="560" y="70"/>
                    </a:lnTo>
                    <a:lnTo>
                      <a:pt x="574" y="80"/>
                    </a:lnTo>
                    <a:lnTo>
                      <a:pt x="586" y="91"/>
                    </a:lnTo>
                    <a:lnTo>
                      <a:pt x="599" y="104"/>
                    </a:lnTo>
                    <a:lnTo>
                      <a:pt x="611" y="115"/>
                    </a:lnTo>
                    <a:lnTo>
                      <a:pt x="621" y="128"/>
                    </a:lnTo>
                    <a:lnTo>
                      <a:pt x="632" y="141"/>
                    </a:lnTo>
                    <a:lnTo>
                      <a:pt x="642" y="156"/>
                    </a:lnTo>
                    <a:lnTo>
                      <a:pt x="650" y="169"/>
                    </a:lnTo>
                    <a:lnTo>
                      <a:pt x="659" y="184"/>
                    </a:lnTo>
                    <a:lnTo>
                      <a:pt x="666" y="199"/>
                    </a:lnTo>
                    <a:lnTo>
                      <a:pt x="674" y="215"/>
                    </a:lnTo>
                    <a:lnTo>
                      <a:pt x="680" y="231"/>
                    </a:lnTo>
                    <a:lnTo>
                      <a:pt x="686" y="247"/>
                    </a:lnTo>
                    <a:lnTo>
                      <a:pt x="690" y="263"/>
                    </a:lnTo>
                    <a:lnTo>
                      <a:pt x="695" y="280"/>
                    </a:lnTo>
                    <a:lnTo>
                      <a:pt x="697" y="297"/>
                    </a:lnTo>
                    <a:lnTo>
                      <a:pt x="700" y="315"/>
                    </a:lnTo>
                    <a:lnTo>
                      <a:pt x="701" y="333"/>
                    </a:lnTo>
                    <a:lnTo>
                      <a:pt x="701" y="350"/>
                    </a:lnTo>
                    <a:lnTo>
                      <a:pt x="701" y="350"/>
                    </a:lnTo>
                    <a:lnTo>
                      <a:pt x="701" y="369"/>
                    </a:lnTo>
                    <a:lnTo>
                      <a:pt x="700" y="386"/>
                    </a:lnTo>
                    <a:lnTo>
                      <a:pt x="697" y="405"/>
                    </a:lnTo>
                    <a:lnTo>
                      <a:pt x="695" y="422"/>
                    </a:lnTo>
                    <a:lnTo>
                      <a:pt x="690" y="438"/>
                    </a:lnTo>
                    <a:lnTo>
                      <a:pt x="686" y="455"/>
                    </a:lnTo>
                    <a:lnTo>
                      <a:pt x="680" y="471"/>
                    </a:lnTo>
                    <a:lnTo>
                      <a:pt x="674" y="487"/>
                    </a:lnTo>
                    <a:lnTo>
                      <a:pt x="666" y="503"/>
                    </a:lnTo>
                    <a:lnTo>
                      <a:pt x="659" y="518"/>
                    </a:lnTo>
                    <a:lnTo>
                      <a:pt x="650" y="533"/>
                    </a:lnTo>
                    <a:lnTo>
                      <a:pt x="642" y="547"/>
                    </a:lnTo>
                    <a:lnTo>
                      <a:pt x="632" y="560"/>
                    </a:lnTo>
                    <a:lnTo>
                      <a:pt x="621" y="574"/>
                    </a:lnTo>
                    <a:lnTo>
                      <a:pt x="611" y="586"/>
                    </a:lnTo>
                    <a:lnTo>
                      <a:pt x="599" y="598"/>
                    </a:lnTo>
                    <a:lnTo>
                      <a:pt x="586" y="611"/>
                    </a:lnTo>
                    <a:lnTo>
                      <a:pt x="574" y="622"/>
                    </a:lnTo>
                    <a:lnTo>
                      <a:pt x="560" y="632"/>
                    </a:lnTo>
                    <a:lnTo>
                      <a:pt x="547" y="642"/>
                    </a:lnTo>
                    <a:lnTo>
                      <a:pt x="533" y="650"/>
                    </a:lnTo>
                    <a:lnTo>
                      <a:pt x="518" y="659"/>
                    </a:lnTo>
                    <a:lnTo>
                      <a:pt x="502" y="667"/>
                    </a:lnTo>
                    <a:lnTo>
                      <a:pt x="488" y="674"/>
                    </a:lnTo>
                    <a:lnTo>
                      <a:pt x="472" y="680"/>
                    </a:lnTo>
                    <a:lnTo>
                      <a:pt x="456" y="686"/>
                    </a:lnTo>
                    <a:lnTo>
                      <a:pt x="438" y="691"/>
                    </a:lnTo>
                    <a:lnTo>
                      <a:pt x="421" y="695"/>
                    </a:lnTo>
                    <a:lnTo>
                      <a:pt x="404" y="697"/>
                    </a:lnTo>
                    <a:lnTo>
                      <a:pt x="386" y="700"/>
                    </a:lnTo>
                    <a:lnTo>
                      <a:pt x="369" y="701"/>
                    </a:lnTo>
                    <a:lnTo>
                      <a:pt x="351" y="702"/>
                    </a:lnTo>
                    <a:lnTo>
                      <a:pt x="351" y="7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57" name="Freeform 33">
                <a:extLst>
                  <a:ext uri="{FF2B5EF4-FFF2-40B4-BE49-F238E27FC236}">
                    <a16:creationId xmlns:a16="http://schemas.microsoft.com/office/drawing/2014/main" id="{4EBCAD7C-59BB-7A16-A4BC-FD54245FD81B}"/>
                  </a:ext>
                </a:extLst>
              </p:cNvPr>
              <p:cNvSpPr>
                <a:spLocks/>
              </p:cNvSpPr>
              <p:nvPr/>
            </p:nvSpPr>
            <p:spPr bwMode="auto">
              <a:xfrm>
                <a:off x="6275388" y="5991225"/>
                <a:ext cx="841375" cy="866775"/>
              </a:xfrm>
              <a:custGeom>
                <a:avLst/>
                <a:gdLst>
                  <a:gd name="T0" fmla="*/ 530 w 530"/>
                  <a:gd name="T1" fmla="*/ 267 h 546"/>
                  <a:gd name="T2" fmla="*/ 319 w 530"/>
                  <a:gd name="T3" fmla="*/ 55 h 546"/>
                  <a:gd name="T4" fmla="*/ 317 w 530"/>
                  <a:gd name="T5" fmla="*/ 55 h 546"/>
                  <a:gd name="T6" fmla="*/ 317 w 530"/>
                  <a:gd name="T7" fmla="*/ 55 h 546"/>
                  <a:gd name="T8" fmla="*/ 305 w 530"/>
                  <a:gd name="T9" fmla="*/ 44 h 546"/>
                  <a:gd name="T10" fmla="*/ 290 w 530"/>
                  <a:gd name="T11" fmla="*/ 33 h 546"/>
                  <a:gd name="T12" fmla="*/ 276 w 530"/>
                  <a:gd name="T13" fmla="*/ 23 h 546"/>
                  <a:gd name="T14" fmla="*/ 258 w 530"/>
                  <a:gd name="T15" fmla="*/ 16 h 546"/>
                  <a:gd name="T16" fmla="*/ 242 w 530"/>
                  <a:gd name="T17" fmla="*/ 8 h 546"/>
                  <a:gd name="T18" fmla="*/ 224 w 530"/>
                  <a:gd name="T19" fmla="*/ 4 h 546"/>
                  <a:gd name="T20" fmla="*/ 205 w 530"/>
                  <a:gd name="T21" fmla="*/ 1 h 546"/>
                  <a:gd name="T22" fmla="*/ 185 w 530"/>
                  <a:gd name="T23" fmla="*/ 0 h 546"/>
                  <a:gd name="T24" fmla="*/ 185 w 530"/>
                  <a:gd name="T25" fmla="*/ 0 h 546"/>
                  <a:gd name="T26" fmla="*/ 167 w 530"/>
                  <a:gd name="T27" fmla="*/ 1 h 546"/>
                  <a:gd name="T28" fmla="*/ 148 w 530"/>
                  <a:gd name="T29" fmla="*/ 3 h 546"/>
                  <a:gd name="T30" fmla="*/ 131 w 530"/>
                  <a:gd name="T31" fmla="*/ 8 h 546"/>
                  <a:gd name="T32" fmla="*/ 114 w 530"/>
                  <a:gd name="T33" fmla="*/ 14 h 546"/>
                  <a:gd name="T34" fmla="*/ 98 w 530"/>
                  <a:gd name="T35" fmla="*/ 23 h 546"/>
                  <a:gd name="T36" fmla="*/ 83 w 530"/>
                  <a:gd name="T37" fmla="*/ 32 h 546"/>
                  <a:gd name="T38" fmla="*/ 68 w 530"/>
                  <a:gd name="T39" fmla="*/ 43 h 546"/>
                  <a:gd name="T40" fmla="*/ 55 w 530"/>
                  <a:gd name="T41" fmla="*/ 54 h 546"/>
                  <a:gd name="T42" fmla="*/ 44 w 530"/>
                  <a:gd name="T43" fmla="*/ 67 h 546"/>
                  <a:gd name="T44" fmla="*/ 33 w 530"/>
                  <a:gd name="T45" fmla="*/ 82 h 546"/>
                  <a:gd name="T46" fmla="*/ 24 w 530"/>
                  <a:gd name="T47" fmla="*/ 97 h 546"/>
                  <a:gd name="T48" fmla="*/ 15 w 530"/>
                  <a:gd name="T49" fmla="*/ 113 h 546"/>
                  <a:gd name="T50" fmla="*/ 9 w 530"/>
                  <a:gd name="T51" fmla="*/ 130 h 546"/>
                  <a:gd name="T52" fmla="*/ 4 w 530"/>
                  <a:gd name="T53" fmla="*/ 148 h 546"/>
                  <a:gd name="T54" fmla="*/ 2 w 530"/>
                  <a:gd name="T55" fmla="*/ 166 h 546"/>
                  <a:gd name="T56" fmla="*/ 0 w 530"/>
                  <a:gd name="T57" fmla="*/ 185 h 546"/>
                  <a:gd name="T58" fmla="*/ 0 w 530"/>
                  <a:gd name="T59" fmla="*/ 185 h 546"/>
                  <a:gd name="T60" fmla="*/ 2 w 530"/>
                  <a:gd name="T61" fmla="*/ 202 h 546"/>
                  <a:gd name="T62" fmla="*/ 4 w 530"/>
                  <a:gd name="T63" fmla="*/ 218 h 546"/>
                  <a:gd name="T64" fmla="*/ 8 w 530"/>
                  <a:gd name="T65" fmla="*/ 234 h 546"/>
                  <a:gd name="T66" fmla="*/ 13 w 530"/>
                  <a:gd name="T67" fmla="*/ 250 h 546"/>
                  <a:gd name="T68" fmla="*/ 19 w 530"/>
                  <a:gd name="T69" fmla="*/ 265 h 546"/>
                  <a:gd name="T70" fmla="*/ 26 w 530"/>
                  <a:gd name="T71" fmla="*/ 278 h 546"/>
                  <a:gd name="T72" fmla="*/ 35 w 530"/>
                  <a:gd name="T73" fmla="*/ 292 h 546"/>
                  <a:gd name="T74" fmla="*/ 45 w 530"/>
                  <a:gd name="T75" fmla="*/ 304 h 546"/>
                  <a:gd name="T76" fmla="*/ 2 w 530"/>
                  <a:gd name="T77" fmla="*/ 386 h 546"/>
                  <a:gd name="T78" fmla="*/ 2 w 530"/>
                  <a:gd name="T79" fmla="*/ 387 h 546"/>
                  <a:gd name="T80" fmla="*/ 158 w 530"/>
                  <a:gd name="T81" fmla="*/ 545 h 546"/>
                  <a:gd name="T82" fmla="*/ 158 w 530"/>
                  <a:gd name="T83" fmla="*/ 545 h 546"/>
                  <a:gd name="T84" fmla="*/ 187 w 530"/>
                  <a:gd name="T85" fmla="*/ 546 h 546"/>
                  <a:gd name="T86" fmla="*/ 187 w 530"/>
                  <a:gd name="T87" fmla="*/ 546 h 546"/>
                  <a:gd name="T88" fmla="*/ 219 w 530"/>
                  <a:gd name="T89" fmla="*/ 544 h 546"/>
                  <a:gd name="T90" fmla="*/ 248 w 530"/>
                  <a:gd name="T91" fmla="*/ 540 h 546"/>
                  <a:gd name="T92" fmla="*/ 278 w 530"/>
                  <a:gd name="T93" fmla="*/ 534 h 546"/>
                  <a:gd name="T94" fmla="*/ 308 w 530"/>
                  <a:gd name="T95" fmla="*/ 524 h 546"/>
                  <a:gd name="T96" fmla="*/ 335 w 530"/>
                  <a:gd name="T97" fmla="*/ 513 h 546"/>
                  <a:gd name="T98" fmla="*/ 361 w 530"/>
                  <a:gd name="T99" fmla="*/ 499 h 546"/>
                  <a:gd name="T100" fmla="*/ 385 w 530"/>
                  <a:gd name="T101" fmla="*/ 483 h 546"/>
                  <a:gd name="T102" fmla="*/ 409 w 530"/>
                  <a:gd name="T103" fmla="*/ 466 h 546"/>
                  <a:gd name="T104" fmla="*/ 431 w 530"/>
                  <a:gd name="T105" fmla="*/ 446 h 546"/>
                  <a:gd name="T106" fmla="*/ 452 w 530"/>
                  <a:gd name="T107" fmla="*/ 425 h 546"/>
                  <a:gd name="T108" fmla="*/ 469 w 530"/>
                  <a:gd name="T109" fmla="*/ 402 h 546"/>
                  <a:gd name="T110" fmla="*/ 486 w 530"/>
                  <a:gd name="T111" fmla="*/ 378 h 546"/>
                  <a:gd name="T112" fmla="*/ 500 w 530"/>
                  <a:gd name="T113" fmla="*/ 352 h 546"/>
                  <a:gd name="T114" fmla="*/ 512 w 530"/>
                  <a:gd name="T115" fmla="*/ 325 h 546"/>
                  <a:gd name="T116" fmla="*/ 522 w 530"/>
                  <a:gd name="T117" fmla="*/ 297 h 546"/>
                  <a:gd name="T118" fmla="*/ 530 w 530"/>
                  <a:gd name="T119" fmla="*/ 267 h 546"/>
                  <a:gd name="T120" fmla="*/ 530 w 530"/>
                  <a:gd name="T121" fmla="*/ 267 h 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30" h="546">
                    <a:moveTo>
                      <a:pt x="530" y="267"/>
                    </a:moveTo>
                    <a:lnTo>
                      <a:pt x="319" y="55"/>
                    </a:lnTo>
                    <a:lnTo>
                      <a:pt x="317" y="55"/>
                    </a:lnTo>
                    <a:lnTo>
                      <a:pt x="317" y="55"/>
                    </a:lnTo>
                    <a:lnTo>
                      <a:pt x="305" y="44"/>
                    </a:lnTo>
                    <a:lnTo>
                      <a:pt x="290" y="33"/>
                    </a:lnTo>
                    <a:lnTo>
                      <a:pt x="276" y="23"/>
                    </a:lnTo>
                    <a:lnTo>
                      <a:pt x="258" y="16"/>
                    </a:lnTo>
                    <a:lnTo>
                      <a:pt x="242" y="8"/>
                    </a:lnTo>
                    <a:lnTo>
                      <a:pt x="224" y="4"/>
                    </a:lnTo>
                    <a:lnTo>
                      <a:pt x="205" y="1"/>
                    </a:lnTo>
                    <a:lnTo>
                      <a:pt x="185" y="0"/>
                    </a:ln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6"/>
                    </a:lnTo>
                    <a:lnTo>
                      <a:pt x="2" y="387"/>
                    </a:lnTo>
                    <a:lnTo>
                      <a:pt x="158" y="545"/>
                    </a:lnTo>
                    <a:lnTo>
                      <a:pt x="158" y="545"/>
                    </a:lnTo>
                    <a:lnTo>
                      <a:pt x="187" y="546"/>
                    </a:lnTo>
                    <a:lnTo>
                      <a:pt x="187" y="546"/>
                    </a:lnTo>
                    <a:lnTo>
                      <a:pt x="219" y="544"/>
                    </a:lnTo>
                    <a:lnTo>
                      <a:pt x="248" y="540"/>
                    </a:lnTo>
                    <a:lnTo>
                      <a:pt x="278" y="534"/>
                    </a:lnTo>
                    <a:lnTo>
                      <a:pt x="308" y="524"/>
                    </a:lnTo>
                    <a:lnTo>
                      <a:pt x="335" y="513"/>
                    </a:lnTo>
                    <a:lnTo>
                      <a:pt x="361" y="499"/>
                    </a:lnTo>
                    <a:lnTo>
                      <a:pt x="385" y="483"/>
                    </a:lnTo>
                    <a:lnTo>
                      <a:pt x="409" y="466"/>
                    </a:lnTo>
                    <a:lnTo>
                      <a:pt x="431" y="446"/>
                    </a:lnTo>
                    <a:lnTo>
                      <a:pt x="452" y="425"/>
                    </a:lnTo>
                    <a:lnTo>
                      <a:pt x="469" y="402"/>
                    </a:lnTo>
                    <a:lnTo>
                      <a:pt x="486" y="378"/>
                    </a:lnTo>
                    <a:lnTo>
                      <a:pt x="500" y="352"/>
                    </a:lnTo>
                    <a:lnTo>
                      <a:pt x="512" y="325"/>
                    </a:lnTo>
                    <a:lnTo>
                      <a:pt x="522" y="297"/>
                    </a:lnTo>
                    <a:lnTo>
                      <a:pt x="530" y="267"/>
                    </a:lnTo>
                    <a:lnTo>
                      <a:pt x="530" y="26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58" name="Freeform 247">
                <a:extLst>
                  <a:ext uri="{FF2B5EF4-FFF2-40B4-BE49-F238E27FC236}">
                    <a16:creationId xmlns:a16="http://schemas.microsoft.com/office/drawing/2014/main" id="{C118A118-EA9A-B345-721B-305B36A4F2A6}"/>
                  </a:ext>
                </a:extLst>
              </p:cNvPr>
              <p:cNvSpPr>
                <a:spLocks/>
              </p:cNvSpPr>
              <p:nvPr/>
            </p:nvSpPr>
            <p:spPr bwMode="auto">
              <a:xfrm>
                <a:off x="6275388" y="5991225"/>
                <a:ext cx="587375" cy="614363"/>
              </a:xfrm>
              <a:custGeom>
                <a:avLst/>
                <a:gdLst>
                  <a:gd name="T0" fmla="*/ 185 w 370"/>
                  <a:gd name="T1" fmla="*/ 0 h 387"/>
                  <a:gd name="T2" fmla="*/ 148 w 370"/>
                  <a:gd name="T3" fmla="*/ 3 h 387"/>
                  <a:gd name="T4" fmla="*/ 114 w 370"/>
                  <a:gd name="T5" fmla="*/ 14 h 387"/>
                  <a:gd name="T6" fmla="*/ 83 w 370"/>
                  <a:gd name="T7" fmla="*/ 32 h 387"/>
                  <a:gd name="T8" fmla="*/ 55 w 370"/>
                  <a:gd name="T9" fmla="*/ 54 h 387"/>
                  <a:gd name="T10" fmla="*/ 33 w 370"/>
                  <a:gd name="T11" fmla="*/ 82 h 387"/>
                  <a:gd name="T12" fmla="*/ 15 w 370"/>
                  <a:gd name="T13" fmla="*/ 113 h 387"/>
                  <a:gd name="T14" fmla="*/ 4 w 370"/>
                  <a:gd name="T15" fmla="*/ 148 h 387"/>
                  <a:gd name="T16" fmla="*/ 0 w 370"/>
                  <a:gd name="T17" fmla="*/ 185 h 387"/>
                  <a:gd name="T18" fmla="*/ 2 w 370"/>
                  <a:gd name="T19" fmla="*/ 202 h 387"/>
                  <a:gd name="T20" fmla="*/ 8 w 370"/>
                  <a:gd name="T21" fmla="*/ 234 h 387"/>
                  <a:gd name="T22" fmla="*/ 19 w 370"/>
                  <a:gd name="T23" fmla="*/ 265 h 387"/>
                  <a:gd name="T24" fmla="*/ 35 w 370"/>
                  <a:gd name="T25" fmla="*/ 292 h 387"/>
                  <a:gd name="T26" fmla="*/ 2 w 370"/>
                  <a:gd name="T27" fmla="*/ 387 h 387"/>
                  <a:gd name="T28" fmla="*/ 81 w 370"/>
                  <a:gd name="T29" fmla="*/ 336 h 387"/>
                  <a:gd name="T30" fmla="*/ 104 w 370"/>
                  <a:gd name="T31" fmla="*/ 351 h 387"/>
                  <a:gd name="T32" fmla="*/ 130 w 370"/>
                  <a:gd name="T33" fmla="*/ 361 h 387"/>
                  <a:gd name="T34" fmla="*/ 157 w 370"/>
                  <a:gd name="T35" fmla="*/ 367 h 387"/>
                  <a:gd name="T36" fmla="*/ 185 w 370"/>
                  <a:gd name="T37" fmla="*/ 370 h 387"/>
                  <a:gd name="T38" fmla="*/ 205 w 370"/>
                  <a:gd name="T39" fmla="*/ 368 h 387"/>
                  <a:gd name="T40" fmla="*/ 241 w 370"/>
                  <a:gd name="T41" fmla="*/ 362 h 387"/>
                  <a:gd name="T42" fmla="*/ 274 w 370"/>
                  <a:gd name="T43" fmla="*/ 347 h 387"/>
                  <a:gd name="T44" fmla="*/ 304 w 370"/>
                  <a:gd name="T45" fmla="*/ 328 h 387"/>
                  <a:gd name="T46" fmla="*/ 329 w 370"/>
                  <a:gd name="T47" fmla="*/ 303 h 387"/>
                  <a:gd name="T48" fmla="*/ 348 w 370"/>
                  <a:gd name="T49" fmla="*/ 273 h 387"/>
                  <a:gd name="T50" fmla="*/ 362 w 370"/>
                  <a:gd name="T51" fmla="*/ 240 h 387"/>
                  <a:gd name="T52" fmla="*/ 369 w 370"/>
                  <a:gd name="T53" fmla="*/ 204 h 387"/>
                  <a:gd name="T54" fmla="*/ 370 w 370"/>
                  <a:gd name="T55" fmla="*/ 185 h 387"/>
                  <a:gd name="T56" fmla="*/ 367 w 370"/>
                  <a:gd name="T57" fmla="*/ 148 h 387"/>
                  <a:gd name="T58" fmla="*/ 356 w 370"/>
                  <a:gd name="T59" fmla="*/ 113 h 387"/>
                  <a:gd name="T60" fmla="*/ 340 w 370"/>
                  <a:gd name="T61" fmla="*/ 82 h 387"/>
                  <a:gd name="T62" fmla="*/ 316 w 370"/>
                  <a:gd name="T63" fmla="*/ 54 h 387"/>
                  <a:gd name="T64" fmla="*/ 289 w 370"/>
                  <a:gd name="T65" fmla="*/ 32 h 387"/>
                  <a:gd name="T66" fmla="*/ 258 w 370"/>
                  <a:gd name="T67" fmla="*/ 14 h 387"/>
                  <a:gd name="T68" fmla="*/ 224 w 370"/>
                  <a:gd name="T69" fmla="*/ 3 h 387"/>
                  <a:gd name="T70" fmla="*/ 185 w 370"/>
                  <a:gd name="T71" fmla="*/ 0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70" h="387">
                    <a:moveTo>
                      <a:pt x="185" y="0"/>
                    </a:move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7"/>
                    </a:lnTo>
                    <a:lnTo>
                      <a:pt x="81" y="336"/>
                    </a:lnTo>
                    <a:lnTo>
                      <a:pt x="81" y="336"/>
                    </a:lnTo>
                    <a:lnTo>
                      <a:pt x="92" y="344"/>
                    </a:lnTo>
                    <a:lnTo>
                      <a:pt x="104" y="351"/>
                    </a:lnTo>
                    <a:lnTo>
                      <a:pt x="116" y="356"/>
                    </a:lnTo>
                    <a:lnTo>
                      <a:pt x="130" y="361"/>
                    </a:lnTo>
                    <a:lnTo>
                      <a:pt x="144" y="365"/>
                    </a:lnTo>
                    <a:lnTo>
                      <a:pt x="157" y="367"/>
                    </a:lnTo>
                    <a:lnTo>
                      <a:pt x="172" y="370"/>
                    </a:lnTo>
                    <a:lnTo>
                      <a:pt x="185" y="370"/>
                    </a:lnTo>
                    <a:lnTo>
                      <a:pt x="185" y="370"/>
                    </a:lnTo>
                    <a:lnTo>
                      <a:pt x="205" y="368"/>
                    </a:lnTo>
                    <a:lnTo>
                      <a:pt x="224" y="366"/>
                    </a:lnTo>
                    <a:lnTo>
                      <a:pt x="241" y="362"/>
                    </a:lnTo>
                    <a:lnTo>
                      <a:pt x="258" y="355"/>
                    </a:lnTo>
                    <a:lnTo>
                      <a:pt x="274" y="347"/>
                    </a:lnTo>
                    <a:lnTo>
                      <a:pt x="289" y="339"/>
                    </a:lnTo>
                    <a:lnTo>
                      <a:pt x="304" y="328"/>
                    </a:lnTo>
                    <a:lnTo>
                      <a:pt x="316" y="315"/>
                    </a:lnTo>
                    <a:lnTo>
                      <a:pt x="329" y="303"/>
                    </a:lnTo>
                    <a:lnTo>
                      <a:pt x="340" y="288"/>
                    </a:lnTo>
                    <a:lnTo>
                      <a:pt x="348" y="273"/>
                    </a:lnTo>
                    <a:lnTo>
                      <a:pt x="356" y="257"/>
                    </a:lnTo>
                    <a:lnTo>
                      <a:pt x="362" y="240"/>
                    </a:lnTo>
                    <a:lnTo>
                      <a:pt x="367" y="223"/>
                    </a:lnTo>
                    <a:lnTo>
                      <a:pt x="369" y="204"/>
                    </a:lnTo>
                    <a:lnTo>
                      <a:pt x="370" y="185"/>
                    </a:lnTo>
                    <a:lnTo>
                      <a:pt x="370" y="185"/>
                    </a:lnTo>
                    <a:lnTo>
                      <a:pt x="369" y="166"/>
                    </a:lnTo>
                    <a:lnTo>
                      <a:pt x="367" y="148"/>
                    </a:lnTo>
                    <a:lnTo>
                      <a:pt x="362" y="130"/>
                    </a:lnTo>
                    <a:lnTo>
                      <a:pt x="356" y="113"/>
                    </a:lnTo>
                    <a:lnTo>
                      <a:pt x="348" y="97"/>
                    </a:lnTo>
                    <a:lnTo>
                      <a:pt x="340" y="82"/>
                    </a:lnTo>
                    <a:lnTo>
                      <a:pt x="329" y="67"/>
                    </a:lnTo>
                    <a:lnTo>
                      <a:pt x="316" y="54"/>
                    </a:lnTo>
                    <a:lnTo>
                      <a:pt x="304" y="43"/>
                    </a:lnTo>
                    <a:lnTo>
                      <a:pt x="289" y="32"/>
                    </a:lnTo>
                    <a:lnTo>
                      <a:pt x="274" y="23"/>
                    </a:lnTo>
                    <a:lnTo>
                      <a:pt x="258" y="14"/>
                    </a:lnTo>
                    <a:lnTo>
                      <a:pt x="241" y="8"/>
                    </a:lnTo>
                    <a:lnTo>
                      <a:pt x="224" y="3"/>
                    </a:lnTo>
                    <a:lnTo>
                      <a:pt x="205" y="1"/>
                    </a:lnTo>
                    <a:lnTo>
                      <a:pt x="185" y="0"/>
                    </a:lnTo>
                    <a:lnTo>
                      <a:pt x="18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59" name="Freeform 248">
                <a:extLst>
                  <a:ext uri="{FF2B5EF4-FFF2-40B4-BE49-F238E27FC236}">
                    <a16:creationId xmlns:a16="http://schemas.microsoft.com/office/drawing/2014/main" id="{B685E70F-4B27-1AB3-5CEA-1CC8ED7117EB}"/>
                  </a:ext>
                </a:extLst>
              </p:cNvPr>
              <p:cNvSpPr>
                <a:spLocks/>
              </p:cNvSpPr>
              <p:nvPr/>
            </p:nvSpPr>
            <p:spPr bwMode="auto">
              <a:xfrm>
                <a:off x="6567488" y="5991225"/>
                <a:ext cx="295275" cy="587375"/>
              </a:xfrm>
              <a:custGeom>
                <a:avLst/>
                <a:gdLst>
                  <a:gd name="T0" fmla="*/ 1 w 186"/>
                  <a:gd name="T1" fmla="*/ 0 h 370"/>
                  <a:gd name="T2" fmla="*/ 1 w 186"/>
                  <a:gd name="T3" fmla="*/ 0 h 370"/>
                  <a:gd name="T4" fmla="*/ 0 w 186"/>
                  <a:gd name="T5" fmla="*/ 0 h 370"/>
                  <a:gd name="T6" fmla="*/ 0 w 186"/>
                  <a:gd name="T7" fmla="*/ 370 h 370"/>
                  <a:gd name="T8" fmla="*/ 0 w 186"/>
                  <a:gd name="T9" fmla="*/ 370 h 370"/>
                  <a:gd name="T10" fmla="*/ 1 w 186"/>
                  <a:gd name="T11" fmla="*/ 370 h 370"/>
                  <a:gd name="T12" fmla="*/ 1 w 186"/>
                  <a:gd name="T13" fmla="*/ 370 h 370"/>
                  <a:gd name="T14" fmla="*/ 21 w 186"/>
                  <a:gd name="T15" fmla="*/ 368 h 370"/>
                  <a:gd name="T16" fmla="*/ 40 w 186"/>
                  <a:gd name="T17" fmla="*/ 366 h 370"/>
                  <a:gd name="T18" fmla="*/ 57 w 186"/>
                  <a:gd name="T19" fmla="*/ 362 h 370"/>
                  <a:gd name="T20" fmla="*/ 74 w 186"/>
                  <a:gd name="T21" fmla="*/ 355 h 370"/>
                  <a:gd name="T22" fmla="*/ 90 w 186"/>
                  <a:gd name="T23" fmla="*/ 347 h 370"/>
                  <a:gd name="T24" fmla="*/ 105 w 186"/>
                  <a:gd name="T25" fmla="*/ 339 h 370"/>
                  <a:gd name="T26" fmla="*/ 120 w 186"/>
                  <a:gd name="T27" fmla="*/ 328 h 370"/>
                  <a:gd name="T28" fmla="*/ 132 w 186"/>
                  <a:gd name="T29" fmla="*/ 315 h 370"/>
                  <a:gd name="T30" fmla="*/ 145 w 186"/>
                  <a:gd name="T31" fmla="*/ 303 h 370"/>
                  <a:gd name="T32" fmla="*/ 156 w 186"/>
                  <a:gd name="T33" fmla="*/ 288 h 370"/>
                  <a:gd name="T34" fmla="*/ 164 w 186"/>
                  <a:gd name="T35" fmla="*/ 273 h 370"/>
                  <a:gd name="T36" fmla="*/ 172 w 186"/>
                  <a:gd name="T37" fmla="*/ 257 h 370"/>
                  <a:gd name="T38" fmla="*/ 178 w 186"/>
                  <a:gd name="T39" fmla="*/ 240 h 370"/>
                  <a:gd name="T40" fmla="*/ 183 w 186"/>
                  <a:gd name="T41" fmla="*/ 223 h 370"/>
                  <a:gd name="T42" fmla="*/ 185 w 186"/>
                  <a:gd name="T43" fmla="*/ 204 h 370"/>
                  <a:gd name="T44" fmla="*/ 186 w 186"/>
                  <a:gd name="T45" fmla="*/ 185 h 370"/>
                  <a:gd name="T46" fmla="*/ 186 w 186"/>
                  <a:gd name="T47" fmla="*/ 185 h 370"/>
                  <a:gd name="T48" fmla="*/ 185 w 186"/>
                  <a:gd name="T49" fmla="*/ 166 h 370"/>
                  <a:gd name="T50" fmla="*/ 183 w 186"/>
                  <a:gd name="T51" fmla="*/ 148 h 370"/>
                  <a:gd name="T52" fmla="*/ 178 w 186"/>
                  <a:gd name="T53" fmla="*/ 130 h 370"/>
                  <a:gd name="T54" fmla="*/ 172 w 186"/>
                  <a:gd name="T55" fmla="*/ 113 h 370"/>
                  <a:gd name="T56" fmla="*/ 164 w 186"/>
                  <a:gd name="T57" fmla="*/ 97 h 370"/>
                  <a:gd name="T58" fmla="*/ 156 w 186"/>
                  <a:gd name="T59" fmla="*/ 82 h 370"/>
                  <a:gd name="T60" fmla="*/ 145 w 186"/>
                  <a:gd name="T61" fmla="*/ 67 h 370"/>
                  <a:gd name="T62" fmla="*/ 132 w 186"/>
                  <a:gd name="T63" fmla="*/ 54 h 370"/>
                  <a:gd name="T64" fmla="*/ 120 w 186"/>
                  <a:gd name="T65" fmla="*/ 43 h 370"/>
                  <a:gd name="T66" fmla="*/ 105 w 186"/>
                  <a:gd name="T67" fmla="*/ 32 h 370"/>
                  <a:gd name="T68" fmla="*/ 90 w 186"/>
                  <a:gd name="T69" fmla="*/ 23 h 370"/>
                  <a:gd name="T70" fmla="*/ 74 w 186"/>
                  <a:gd name="T71" fmla="*/ 14 h 370"/>
                  <a:gd name="T72" fmla="*/ 57 w 186"/>
                  <a:gd name="T73" fmla="*/ 8 h 370"/>
                  <a:gd name="T74" fmla="*/ 40 w 186"/>
                  <a:gd name="T75" fmla="*/ 3 h 370"/>
                  <a:gd name="T76" fmla="*/ 21 w 186"/>
                  <a:gd name="T77" fmla="*/ 1 h 370"/>
                  <a:gd name="T78" fmla="*/ 1 w 186"/>
                  <a:gd name="T79" fmla="*/ 0 h 370"/>
                  <a:gd name="T80" fmla="*/ 1 w 186"/>
                  <a:gd name="T81" fmla="*/ 0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86" h="370">
                    <a:moveTo>
                      <a:pt x="1" y="0"/>
                    </a:moveTo>
                    <a:lnTo>
                      <a:pt x="1" y="0"/>
                    </a:lnTo>
                    <a:lnTo>
                      <a:pt x="0" y="0"/>
                    </a:lnTo>
                    <a:lnTo>
                      <a:pt x="0" y="370"/>
                    </a:lnTo>
                    <a:lnTo>
                      <a:pt x="0" y="370"/>
                    </a:lnTo>
                    <a:lnTo>
                      <a:pt x="1" y="370"/>
                    </a:lnTo>
                    <a:lnTo>
                      <a:pt x="1" y="370"/>
                    </a:lnTo>
                    <a:lnTo>
                      <a:pt x="21" y="368"/>
                    </a:lnTo>
                    <a:lnTo>
                      <a:pt x="40" y="366"/>
                    </a:lnTo>
                    <a:lnTo>
                      <a:pt x="57" y="362"/>
                    </a:lnTo>
                    <a:lnTo>
                      <a:pt x="74" y="355"/>
                    </a:lnTo>
                    <a:lnTo>
                      <a:pt x="90" y="347"/>
                    </a:lnTo>
                    <a:lnTo>
                      <a:pt x="105" y="339"/>
                    </a:lnTo>
                    <a:lnTo>
                      <a:pt x="120" y="328"/>
                    </a:lnTo>
                    <a:lnTo>
                      <a:pt x="132" y="315"/>
                    </a:lnTo>
                    <a:lnTo>
                      <a:pt x="145" y="303"/>
                    </a:lnTo>
                    <a:lnTo>
                      <a:pt x="156" y="288"/>
                    </a:lnTo>
                    <a:lnTo>
                      <a:pt x="164" y="273"/>
                    </a:lnTo>
                    <a:lnTo>
                      <a:pt x="172" y="257"/>
                    </a:lnTo>
                    <a:lnTo>
                      <a:pt x="178" y="240"/>
                    </a:lnTo>
                    <a:lnTo>
                      <a:pt x="183" y="223"/>
                    </a:lnTo>
                    <a:lnTo>
                      <a:pt x="185" y="204"/>
                    </a:lnTo>
                    <a:lnTo>
                      <a:pt x="186" y="185"/>
                    </a:lnTo>
                    <a:lnTo>
                      <a:pt x="186" y="185"/>
                    </a:lnTo>
                    <a:lnTo>
                      <a:pt x="185" y="166"/>
                    </a:lnTo>
                    <a:lnTo>
                      <a:pt x="183" y="148"/>
                    </a:lnTo>
                    <a:lnTo>
                      <a:pt x="178" y="130"/>
                    </a:lnTo>
                    <a:lnTo>
                      <a:pt x="172" y="113"/>
                    </a:lnTo>
                    <a:lnTo>
                      <a:pt x="164" y="97"/>
                    </a:lnTo>
                    <a:lnTo>
                      <a:pt x="156" y="82"/>
                    </a:lnTo>
                    <a:lnTo>
                      <a:pt x="145" y="67"/>
                    </a:lnTo>
                    <a:lnTo>
                      <a:pt x="132" y="54"/>
                    </a:lnTo>
                    <a:lnTo>
                      <a:pt x="120" y="43"/>
                    </a:lnTo>
                    <a:lnTo>
                      <a:pt x="105" y="32"/>
                    </a:lnTo>
                    <a:lnTo>
                      <a:pt x="90" y="23"/>
                    </a:lnTo>
                    <a:lnTo>
                      <a:pt x="74" y="14"/>
                    </a:lnTo>
                    <a:lnTo>
                      <a:pt x="57" y="8"/>
                    </a:lnTo>
                    <a:lnTo>
                      <a:pt x="40" y="3"/>
                    </a:lnTo>
                    <a:lnTo>
                      <a:pt x="21" y="1"/>
                    </a:lnTo>
                    <a:lnTo>
                      <a:pt x="1" y="0"/>
                    </a:lnTo>
                    <a:lnTo>
                      <a:pt x="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60" name="Freeform 250">
                <a:extLst>
                  <a:ext uri="{FF2B5EF4-FFF2-40B4-BE49-F238E27FC236}">
                    <a16:creationId xmlns:a16="http://schemas.microsoft.com/office/drawing/2014/main" id="{22430AA0-87C0-BDF5-9637-2CCDA332AAAB}"/>
                  </a:ext>
                </a:extLst>
              </p:cNvPr>
              <p:cNvSpPr>
                <a:spLocks/>
              </p:cNvSpPr>
              <p:nvPr/>
            </p:nvSpPr>
            <p:spPr bwMode="auto">
              <a:xfrm>
                <a:off x="6567488" y="6238875"/>
                <a:ext cx="114300" cy="249238"/>
              </a:xfrm>
              <a:custGeom>
                <a:avLst/>
                <a:gdLst>
                  <a:gd name="T0" fmla="*/ 20 w 72"/>
                  <a:gd name="T1" fmla="*/ 8 h 157"/>
                  <a:gd name="T2" fmla="*/ 20 w 72"/>
                  <a:gd name="T3" fmla="*/ 8 h 157"/>
                  <a:gd name="T4" fmla="*/ 0 w 72"/>
                  <a:gd name="T5" fmla="*/ 0 h 157"/>
                  <a:gd name="T6" fmla="*/ 0 w 72"/>
                  <a:gd name="T7" fmla="*/ 47 h 157"/>
                  <a:gd name="T8" fmla="*/ 0 w 72"/>
                  <a:gd name="T9" fmla="*/ 47 h 157"/>
                  <a:gd name="T10" fmla="*/ 11 w 72"/>
                  <a:gd name="T11" fmla="*/ 53 h 157"/>
                  <a:gd name="T12" fmla="*/ 18 w 72"/>
                  <a:gd name="T13" fmla="*/ 58 h 157"/>
                  <a:gd name="T14" fmla="*/ 22 w 72"/>
                  <a:gd name="T15" fmla="*/ 64 h 157"/>
                  <a:gd name="T16" fmla="*/ 24 w 72"/>
                  <a:gd name="T17" fmla="*/ 68 h 157"/>
                  <a:gd name="T18" fmla="*/ 24 w 72"/>
                  <a:gd name="T19" fmla="*/ 72 h 157"/>
                  <a:gd name="T20" fmla="*/ 24 w 72"/>
                  <a:gd name="T21" fmla="*/ 72 h 157"/>
                  <a:gd name="T22" fmla="*/ 24 w 72"/>
                  <a:gd name="T23" fmla="*/ 75 h 157"/>
                  <a:gd name="T24" fmla="*/ 22 w 72"/>
                  <a:gd name="T25" fmla="*/ 78 h 157"/>
                  <a:gd name="T26" fmla="*/ 20 w 72"/>
                  <a:gd name="T27" fmla="*/ 82 h 157"/>
                  <a:gd name="T28" fmla="*/ 18 w 72"/>
                  <a:gd name="T29" fmla="*/ 84 h 157"/>
                  <a:gd name="T30" fmla="*/ 10 w 72"/>
                  <a:gd name="T31" fmla="*/ 88 h 157"/>
                  <a:gd name="T32" fmla="*/ 0 w 72"/>
                  <a:gd name="T33" fmla="*/ 90 h 157"/>
                  <a:gd name="T34" fmla="*/ 0 w 72"/>
                  <a:gd name="T35" fmla="*/ 157 h 157"/>
                  <a:gd name="T36" fmla="*/ 16 w 72"/>
                  <a:gd name="T37" fmla="*/ 157 h 157"/>
                  <a:gd name="T38" fmla="*/ 16 w 72"/>
                  <a:gd name="T39" fmla="*/ 125 h 157"/>
                  <a:gd name="T40" fmla="*/ 16 w 72"/>
                  <a:gd name="T41" fmla="*/ 125 h 157"/>
                  <a:gd name="T42" fmla="*/ 29 w 72"/>
                  <a:gd name="T43" fmla="*/ 121 h 157"/>
                  <a:gd name="T44" fmla="*/ 40 w 72"/>
                  <a:gd name="T45" fmla="*/ 117 h 157"/>
                  <a:gd name="T46" fmla="*/ 50 w 72"/>
                  <a:gd name="T47" fmla="*/ 111 h 157"/>
                  <a:gd name="T48" fmla="*/ 57 w 72"/>
                  <a:gd name="T49" fmla="*/ 104 h 157"/>
                  <a:gd name="T50" fmla="*/ 63 w 72"/>
                  <a:gd name="T51" fmla="*/ 95 h 157"/>
                  <a:gd name="T52" fmla="*/ 68 w 72"/>
                  <a:gd name="T53" fmla="*/ 87 h 157"/>
                  <a:gd name="T54" fmla="*/ 71 w 72"/>
                  <a:gd name="T55" fmla="*/ 77 h 157"/>
                  <a:gd name="T56" fmla="*/ 72 w 72"/>
                  <a:gd name="T57" fmla="*/ 67 h 157"/>
                  <a:gd name="T58" fmla="*/ 72 w 72"/>
                  <a:gd name="T59" fmla="*/ 67 h 157"/>
                  <a:gd name="T60" fmla="*/ 71 w 72"/>
                  <a:gd name="T61" fmla="*/ 57 h 157"/>
                  <a:gd name="T62" fmla="*/ 69 w 72"/>
                  <a:gd name="T63" fmla="*/ 47 h 157"/>
                  <a:gd name="T64" fmla="*/ 66 w 72"/>
                  <a:gd name="T65" fmla="*/ 40 h 157"/>
                  <a:gd name="T66" fmla="*/ 59 w 72"/>
                  <a:gd name="T67" fmla="*/ 32 h 157"/>
                  <a:gd name="T68" fmla="*/ 52 w 72"/>
                  <a:gd name="T69" fmla="*/ 25 h 157"/>
                  <a:gd name="T70" fmla="*/ 43 w 72"/>
                  <a:gd name="T71" fmla="*/ 19 h 157"/>
                  <a:gd name="T72" fmla="*/ 32 w 72"/>
                  <a:gd name="T73" fmla="*/ 13 h 157"/>
                  <a:gd name="T74" fmla="*/ 20 w 72"/>
                  <a:gd name="T75" fmla="*/ 8 h 157"/>
                  <a:gd name="T76" fmla="*/ 20 w 72"/>
                  <a:gd name="T77" fmla="*/ 8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2" h="157">
                    <a:moveTo>
                      <a:pt x="20" y="8"/>
                    </a:moveTo>
                    <a:lnTo>
                      <a:pt x="20" y="8"/>
                    </a:lnTo>
                    <a:lnTo>
                      <a:pt x="0" y="0"/>
                    </a:lnTo>
                    <a:lnTo>
                      <a:pt x="0" y="47"/>
                    </a:lnTo>
                    <a:lnTo>
                      <a:pt x="0" y="47"/>
                    </a:lnTo>
                    <a:lnTo>
                      <a:pt x="11" y="53"/>
                    </a:lnTo>
                    <a:lnTo>
                      <a:pt x="18" y="58"/>
                    </a:lnTo>
                    <a:lnTo>
                      <a:pt x="22" y="64"/>
                    </a:lnTo>
                    <a:lnTo>
                      <a:pt x="24" y="68"/>
                    </a:lnTo>
                    <a:lnTo>
                      <a:pt x="24" y="72"/>
                    </a:lnTo>
                    <a:lnTo>
                      <a:pt x="24" y="72"/>
                    </a:lnTo>
                    <a:lnTo>
                      <a:pt x="24" y="75"/>
                    </a:lnTo>
                    <a:lnTo>
                      <a:pt x="22" y="78"/>
                    </a:lnTo>
                    <a:lnTo>
                      <a:pt x="20" y="82"/>
                    </a:lnTo>
                    <a:lnTo>
                      <a:pt x="18" y="84"/>
                    </a:lnTo>
                    <a:lnTo>
                      <a:pt x="10" y="88"/>
                    </a:lnTo>
                    <a:lnTo>
                      <a:pt x="0" y="90"/>
                    </a:lnTo>
                    <a:lnTo>
                      <a:pt x="0" y="157"/>
                    </a:lnTo>
                    <a:lnTo>
                      <a:pt x="16" y="157"/>
                    </a:lnTo>
                    <a:lnTo>
                      <a:pt x="16" y="125"/>
                    </a:lnTo>
                    <a:lnTo>
                      <a:pt x="16" y="125"/>
                    </a:lnTo>
                    <a:lnTo>
                      <a:pt x="29" y="121"/>
                    </a:lnTo>
                    <a:lnTo>
                      <a:pt x="40" y="117"/>
                    </a:lnTo>
                    <a:lnTo>
                      <a:pt x="50" y="111"/>
                    </a:lnTo>
                    <a:lnTo>
                      <a:pt x="57" y="104"/>
                    </a:lnTo>
                    <a:lnTo>
                      <a:pt x="63" y="95"/>
                    </a:lnTo>
                    <a:lnTo>
                      <a:pt x="68" y="87"/>
                    </a:lnTo>
                    <a:lnTo>
                      <a:pt x="71" y="77"/>
                    </a:lnTo>
                    <a:lnTo>
                      <a:pt x="72" y="67"/>
                    </a:lnTo>
                    <a:lnTo>
                      <a:pt x="72" y="67"/>
                    </a:lnTo>
                    <a:lnTo>
                      <a:pt x="71" y="57"/>
                    </a:lnTo>
                    <a:lnTo>
                      <a:pt x="69" y="47"/>
                    </a:lnTo>
                    <a:lnTo>
                      <a:pt x="66" y="40"/>
                    </a:lnTo>
                    <a:lnTo>
                      <a:pt x="59" y="32"/>
                    </a:lnTo>
                    <a:lnTo>
                      <a:pt x="52" y="25"/>
                    </a:lnTo>
                    <a:lnTo>
                      <a:pt x="43" y="19"/>
                    </a:lnTo>
                    <a:lnTo>
                      <a:pt x="32" y="13"/>
                    </a:lnTo>
                    <a:lnTo>
                      <a:pt x="20" y="8"/>
                    </a:lnTo>
                    <a:lnTo>
                      <a:pt x="20"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61" name="Freeform 251">
                <a:extLst>
                  <a:ext uri="{FF2B5EF4-FFF2-40B4-BE49-F238E27FC236}">
                    <a16:creationId xmlns:a16="http://schemas.microsoft.com/office/drawing/2014/main" id="{B9E317C9-2643-4711-BEDB-4CEE6F659F6D}"/>
                  </a:ext>
                </a:extLst>
              </p:cNvPr>
              <p:cNvSpPr>
                <a:spLocks/>
              </p:cNvSpPr>
              <p:nvPr/>
            </p:nvSpPr>
            <p:spPr bwMode="auto">
              <a:xfrm>
                <a:off x="6567488" y="6083300"/>
                <a:ext cx="100013" cy="114300"/>
              </a:xfrm>
              <a:custGeom>
                <a:avLst/>
                <a:gdLst>
                  <a:gd name="T0" fmla="*/ 0 w 63"/>
                  <a:gd name="T1" fmla="*/ 0 h 72"/>
                  <a:gd name="T2" fmla="*/ 0 w 63"/>
                  <a:gd name="T3" fmla="*/ 62 h 72"/>
                  <a:gd name="T4" fmla="*/ 0 w 63"/>
                  <a:gd name="T5" fmla="*/ 62 h 72"/>
                  <a:gd name="T6" fmla="*/ 9 w 63"/>
                  <a:gd name="T7" fmla="*/ 61 h 72"/>
                  <a:gd name="T8" fmla="*/ 9 w 63"/>
                  <a:gd name="T9" fmla="*/ 61 h 72"/>
                  <a:gd name="T10" fmla="*/ 24 w 63"/>
                  <a:gd name="T11" fmla="*/ 62 h 72"/>
                  <a:gd name="T12" fmla="*/ 37 w 63"/>
                  <a:gd name="T13" fmla="*/ 66 h 72"/>
                  <a:gd name="T14" fmla="*/ 47 w 63"/>
                  <a:gd name="T15" fmla="*/ 70 h 72"/>
                  <a:gd name="T16" fmla="*/ 53 w 63"/>
                  <a:gd name="T17" fmla="*/ 72 h 72"/>
                  <a:gd name="T18" fmla="*/ 63 w 63"/>
                  <a:gd name="T19" fmla="*/ 38 h 72"/>
                  <a:gd name="T20" fmla="*/ 63 w 63"/>
                  <a:gd name="T21" fmla="*/ 38 h 72"/>
                  <a:gd name="T22" fmla="*/ 55 w 63"/>
                  <a:gd name="T23" fmla="*/ 34 h 72"/>
                  <a:gd name="T24" fmla="*/ 43 w 63"/>
                  <a:gd name="T25" fmla="*/ 30 h 72"/>
                  <a:gd name="T26" fmla="*/ 32 w 63"/>
                  <a:gd name="T27" fmla="*/ 28 h 72"/>
                  <a:gd name="T28" fmla="*/ 18 w 63"/>
                  <a:gd name="T29" fmla="*/ 27 h 72"/>
                  <a:gd name="T30" fmla="*/ 18 w 63"/>
                  <a:gd name="T31" fmla="*/ 0 h 72"/>
                  <a:gd name="T32" fmla="*/ 0 w 63"/>
                  <a:gd name="T33" fmla="*/ 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72">
                    <a:moveTo>
                      <a:pt x="0" y="0"/>
                    </a:moveTo>
                    <a:lnTo>
                      <a:pt x="0" y="62"/>
                    </a:lnTo>
                    <a:lnTo>
                      <a:pt x="0" y="62"/>
                    </a:lnTo>
                    <a:lnTo>
                      <a:pt x="9" y="61"/>
                    </a:lnTo>
                    <a:lnTo>
                      <a:pt x="9" y="61"/>
                    </a:lnTo>
                    <a:lnTo>
                      <a:pt x="24" y="62"/>
                    </a:lnTo>
                    <a:lnTo>
                      <a:pt x="37" y="66"/>
                    </a:lnTo>
                    <a:lnTo>
                      <a:pt x="47" y="70"/>
                    </a:lnTo>
                    <a:lnTo>
                      <a:pt x="53" y="72"/>
                    </a:lnTo>
                    <a:lnTo>
                      <a:pt x="63" y="38"/>
                    </a:lnTo>
                    <a:lnTo>
                      <a:pt x="63" y="38"/>
                    </a:lnTo>
                    <a:lnTo>
                      <a:pt x="55" y="34"/>
                    </a:lnTo>
                    <a:lnTo>
                      <a:pt x="43" y="30"/>
                    </a:lnTo>
                    <a:lnTo>
                      <a:pt x="32" y="28"/>
                    </a:lnTo>
                    <a:lnTo>
                      <a:pt x="18" y="27"/>
                    </a:lnTo>
                    <a:lnTo>
                      <a:pt x="1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grpSp>
        <p:sp>
          <p:nvSpPr>
            <p:cNvPr id="31" name="Rectangle 30">
              <a:extLst>
                <a:ext uri="{FF2B5EF4-FFF2-40B4-BE49-F238E27FC236}">
                  <a16:creationId xmlns:a16="http://schemas.microsoft.com/office/drawing/2014/main" id="{29415E8C-918D-FB20-1384-BBD51F6018C3}"/>
                </a:ext>
              </a:extLst>
            </p:cNvPr>
            <p:cNvSpPr/>
            <p:nvPr/>
          </p:nvSpPr>
          <p:spPr>
            <a:xfrm>
              <a:off x="520637" y="1745521"/>
              <a:ext cx="1317726" cy="362099"/>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fr-BE" sz="1050" b="1" kern="0" spc="-20" noProof="0">
                  <a:solidFill>
                    <a:schemeClr val="bg1"/>
                  </a:solidFill>
                  <a:latin typeface="+mj-lt"/>
                </a:rPr>
                <a:t>Activités de financement</a:t>
              </a:r>
              <a:br>
                <a:rPr lang="fr-BE" sz="1050" b="1" kern="0" spc="-20" noProof="0">
                  <a:solidFill>
                    <a:schemeClr val="bg1"/>
                  </a:solidFill>
                  <a:latin typeface="+mj-lt"/>
                </a:rPr>
              </a:br>
              <a:endParaRPr lang="fr-BE" sz="1050" b="1" kern="0" spc="-20" noProof="0">
                <a:solidFill>
                  <a:schemeClr val="bg1"/>
                </a:solidFill>
                <a:latin typeface="+mj-lt"/>
              </a:endParaRPr>
            </a:p>
          </p:txBody>
        </p:sp>
        <p:grpSp>
          <p:nvGrpSpPr>
            <p:cNvPr id="32" name="Group 31">
              <a:extLst>
                <a:ext uri="{FF2B5EF4-FFF2-40B4-BE49-F238E27FC236}">
                  <a16:creationId xmlns:a16="http://schemas.microsoft.com/office/drawing/2014/main" id="{B71B7A29-E220-DEBE-6967-9AD215ECFDC7}"/>
                </a:ext>
              </a:extLst>
            </p:cNvPr>
            <p:cNvGrpSpPr/>
            <p:nvPr/>
          </p:nvGrpSpPr>
          <p:grpSpPr>
            <a:xfrm>
              <a:off x="1072455" y="1336621"/>
              <a:ext cx="215288" cy="373962"/>
              <a:chOff x="8827345" y="3069912"/>
              <a:chExt cx="391288" cy="679668"/>
            </a:xfrm>
            <a:solidFill>
              <a:schemeClr val="bg1"/>
            </a:solidFill>
          </p:grpSpPr>
          <p:sp>
            <p:nvSpPr>
              <p:cNvPr id="33" name="Freeform 98">
                <a:extLst>
                  <a:ext uri="{FF2B5EF4-FFF2-40B4-BE49-F238E27FC236}">
                    <a16:creationId xmlns:a16="http://schemas.microsoft.com/office/drawing/2014/main" id="{690C2F8D-CFC5-CAEC-EF6D-6162BCBAE20F}"/>
                  </a:ext>
                </a:extLst>
              </p:cNvPr>
              <p:cNvSpPr>
                <a:spLocks/>
              </p:cNvSpPr>
              <p:nvPr/>
            </p:nvSpPr>
            <p:spPr bwMode="auto">
              <a:xfrm>
                <a:off x="8866832" y="3681374"/>
                <a:ext cx="314706" cy="68206"/>
              </a:xfrm>
              <a:custGeom>
                <a:avLst/>
                <a:gdLst>
                  <a:gd name="T0" fmla="*/ 99 w 111"/>
                  <a:gd name="T1" fmla="*/ 24 h 24"/>
                  <a:gd name="T2" fmla="*/ 12 w 111"/>
                  <a:gd name="T3" fmla="*/ 24 h 24"/>
                  <a:gd name="T4" fmla="*/ 0 w 111"/>
                  <a:gd name="T5" fmla="*/ 12 h 24"/>
                  <a:gd name="T6" fmla="*/ 0 w 111"/>
                  <a:gd name="T7" fmla="*/ 12 h 24"/>
                  <a:gd name="T8" fmla="*/ 12 w 111"/>
                  <a:gd name="T9" fmla="*/ 0 h 24"/>
                  <a:gd name="T10" fmla="*/ 99 w 111"/>
                  <a:gd name="T11" fmla="*/ 0 h 24"/>
                  <a:gd name="T12" fmla="*/ 111 w 111"/>
                  <a:gd name="T13" fmla="*/ 12 h 24"/>
                  <a:gd name="T14" fmla="*/ 111 w 111"/>
                  <a:gd name="T15" fmla="*/ 12 h 24"/>
                  <a:gd name="T16" fmla="*/ 99 w 111"/>
                  <a:gd name="T17"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 h="24">
                    <a:moveTo>
                      <a:pt x="99" y="24"/>
                    </a:moveTo>
                    <a:cubicBezTo>
                      <a:pt x="12" y="24"/>
                      <a:pt x="12" y="24"/>
                      <a:pt x="12" y="24"/>
                    </a:cubicBezTo>
                    <a:cubicBezTo>
                      <a:pt x="5" y="24"/>
                      <a:pt x="0" y="18"/>
                      <a:pt x="0" y="12"/>
                    </a:cubicBezTo>
                    <a:cubicBezTo>
                      <a:pt x="0" y="12"/>
                      <a:pt x="0" y="12"/>
                      <a:pt x="0" y="12"/>
                    </a:cubicBezTo>
                    <a:cubicBezTo>
                      <a:pt x="0" y="5"/>
                      <a:pt x="5" y="0"/>
                      <a:pt x="12" y="0"/>
                    </a:cubicBezTo>
                    <a:cubicBezTo>
                      <a:pt x="99" y="0"/>
                      <a:pt x="99" y="0"/>
                      <a:pt x="99" y="0"/>
                    </a:cubicBezTo>
                    <a:cubicBezTo>
                      <a:pt x="105" y="0"/>
                      <a:pt x="111" y="5"/>
                      <a:pt x="111" y="12"/>
                    </a:cubicBezTo>
                    <a:cubicBezTo>
                      <a:pt x="111" y="12"/>
                      <a:pt x="111" y="12"/>
                      <a:pt x="111" y="12"/>
                    </a:cubicBezTo>
                    <a:cubicBezTo>
                      <a:pt x="111" y="18"/>
                      <a:pt x="105" y="24"/>
                      <a:pt x="99" y="24"/>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fr-BE" noProof="0"/>
              </a:p>
            </p:txBody>
          </p:sp>
          <p:sp>
            <p:nvSpPr>
              <p:cNvPr id="34" name="Rectangle 99">
                <a:extLst>
                  <a:ext uri="{FF2B5EF4-FFF2-40B4-BE49-F238E27FC236}">
                    <a16:creationId xmlns:a16="http://schemas.microsoft.com/office/drawing/2014/main" id="{8CAEAE7E-682F-3624-A1A4-D148B7E81163}"/>
                  </a:ext>
                </a:extLst>
              </p:cNvPr>
              <p:cNvSpPr>
                <a:spLocks noChangeArrowheads="1"/>
              </p:cNvSpPr>
              <p:nvPr/>
            </p:nvSpPr>
            <p:spPr bwMode="auto">
              <a:xfrm>
                <a:off x="8945808" y="3621544"/>
                <a:ext cx="156755" cy="59830"/>
              </a:xfrm>
              <a:prstGeom prst="rect">
                <a:avLst/>
              </a:prstGeom>
              <a:grpFill/>
              <a:ln w="9525">
                <a:noFill/>
                <a:miter lim="800000"/>
                <a:headEnd/>
                <a:tailEnd/>
              </a:ln>
            </p:spPr>
            <p:txBody>
              <a:bodyPr vert="horz" wrap="square" lIns="91440" tIns="45720" rIns="91440" bIns="45720" numCol="1" anchor="t" anchorCtr="0" compatLnSpc="1">
                <a:prstTxWarp prst="textNoShape">
                  <a:avLst/>
                </a:prstTxWarp>
              </a:bodyPr>
              <a:lstStyle/>
              <a:p>
                <a:endParaRPr lang="fr-BE" noProof="0"/>
              </a:p>
            </p:txBody>
          </p:sp>
          <p:sp>
            <p:nvSpPr>
              <p:cNvPr id="52" name="Freeform 100">
                <a:extLst>
                  <a:ext uri="{FF2B5EF4-FFF2-40B4-BE49-F238E27FC236}">
                    <a16:creationId xmlns:a16="http://schemas.microsoft.com/office/drawing/2014/main" id="{FF5B0ADF-D045-15EE-3C92-14DB4ECAE47E}"/>
                  </a:ext>
                </a:extLst>
              </p:cNvPr>
              <p:cNvSpPr>
                <a:spLocks noEditPoints="1"/>
              </p:cNvSpPr>
              <p:nvPr/>
            </p:nvSpPr>
            <p:spPr bwMode="auto">
              <a:xfrm>
                <a:off x="8827345" y="3069912"/>
                <a:ext cx="391288" cy="531290"/>
              </a:xfrm>
              <a:custGeom>
                <a:avLst/>
                <a:gdLst>
                  <a:gd name="T0" fmla="*/ 126 w 138"/>
                  <a:gd name="T1" fmla="*/ 163 h 187"/>
                  <a:gd name="T2" fmla="*/ 122 w 138"/>
                  <a:gd name="T3" fmla="*/ 163 h 187"/>
                  <a:gd name="T4" fmla="*/ 122 w 138"/>
                  <a:gd name="T5" fmla="*/ 81 h 187"/>
                  <a:gd name="T6" fmla="*/ 119 w 138"/>
                  <a:gd name="T7" fmla="*/ 74 h 187"/>
                  <a:gd name="T8" fmla="*/ 78 w 138"/>
                  <a:gd name="T9" fmla="*/ 49 h 187"/>
                  <a:gd name="T10" fmla="*/ 78 w 138"/>
                  <a:gd name="T11" fmla="*/ 8 h 187"/>
                  <a:gd name="T12" fmla="*/ 70 w 138"/>
                  <a:gd name="T13" fmla="*/ 0 h 187"/>
                  <a:gd name="T14" fmla="*/ 62 w 138"/>
                  <a:gd name="T15" fmla="*/ 8 h 187"/>
                  <a:gd name="T16" fmla="*/ 62 w 138"/>
                  <a:gd name="T17" fmla="*/ 49 h 187"/>
                  <a:gd name="T18" fmla="*/ 20 w 138"/>
                  <a:gd name="T19" fmla="*/ 74 h 187"/>
                  <a:gd name="T20" fmla="*/ 16 w 138"/>
                  <a:gd name="T21" fmla="*/ 81 h 187"/>
                  <a:gd name="T22" fmla="*/ 16 w 138"/>
                  <a:gd name="T23" fmla="*/ 163 h 187"/>
                  <a:gd name="T24" fmla="*/ 12 w 138"/>
                  <a:gd name="T25" fmla="*/ 163 h 187"/>
                  <a:gd name="T26" fmla="*/ 0 w 138"/>
                  <a:gd name="T27" fmla="*/ 175 h 187"/>
                  <a:gd name="T28" fmla="*/ 12 w 138"/>
                  <a:gd name="T29" fmla="*/ 187 h 187"/>
                  <a:gd name="T30" fmla="*/ 126 w 138"/>
                  <a:gd name="T31" fmla="*/ 187 h 187"/>
                  <a:gd name="T32" fmla="*/ 138 w 138"/>
                  <a:gd name="T33" fmla="*/ 175 h 187"/>
                  <a:gd name="T34" fmla="*/ 126 w 138"/>
                  <a:gd name="T35" fmla="*/ 163 h 187"/>
                  <a:gd name="T36" fmla="*/ 33 w 138"/>
                  <a:gd name="T37" fmla="*/ 86 h 187"/>
                  <a:gd name="T38" fmla="*/ 70 w 138"/>
                  <a:gd name="T39" fmla="*/ 63 h 187"/>
                  <a:gd name="T40" fmla="*/ 106 w 138"/>
                  <a:gd name="T41" fmla="*/ 85 h 187"/>
                  <a:gd name="T42" fmla="*/ 106 w 138"/>
                  <a:gd name="T43" fmla="*/ 163 h 187"/>
                  <a:gd name="T44" fmla="*/ 33 w 138"/>
                  <a:gd name="T45" fmla="*/ 163 h 187"/>
                  <a:gd name="T46" fmla="*/ 33 w 138"/>
                  <a:gd name="T47" fmla="*/ 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38" h="187">
                    <a:moveTo>
                      <a:pt x="126" y="163"/>
                    </a:moveTo>
                    <a:cubicBezTo>
                      <a:pt x="122" y="163"/>
                      <a:pt x="122" y="163"/>
                      <a:pt x="122" y="163"/>
                    </a:cubicBezTo>
                    <a:cubicBezTo>
                      <a:pt x="122" y="81"/>
                      <a:pt x="122" y="81"/>
                      <a:pt x="122" y="81"/>
                    </a:cubicBezTo>
                    <a:cubicBezTo>
                      <a:pt x="122" y="78"/>
                      <a:pt x="121" y="75"/>
                      <a:pt x="119" y="74"/>
                    </a:cubicBezTo>
                    <a:cubicBezTo>
                      <a:pt x="78" y="49"/>
                      <a:pt x="78" y="49"/>
                      <a:pt x="78" y="49"/>
                    </a:cubicBezTo>
                    <a:cubicBezTo>
                      <a:pt x="78" y="8"/>
                      <a:pt x="78" y="8"/>
                      <a:pt x="78" y="8"/>
                    </a:cubicBezTo>
                    <a:cubicBezTo>
                      <a:pt x="78" y="4"/>
                      <a:pt x="75" y="0"/>
                      <a:pt x="70" y="0"/>
                    </a:cubicBezTo>
                    <a:cubicBezTo>
                      <a:pt x="66" y="0"/>
                      <a:pt x="62" y="4"/>
                      <a:pt x="62" y="8"/>
                    </a:cubicBezTo>
                    <a:cubicBezTo>
                      <a:pt x="62" y="49"/>
                      <a:pt x="62" y="49"/>
                      <a:pt x="62" y="49"/>
                    </a:cubicBezTo>
                    <a:cubicBezTo>
                      <a:pt x="20" y="74"/>
                      <a:pt x="20" y="74"/>
                      <a:pt x="20" y="74"/>
                    </a:cubicBezTo>
                    <a:cubicBezTo>
                      <a:pt x="18" y="75"/>
                      <a:pt x="16" y="78"/>
                      <a:pt x="16" y="81"/>
                    </a:cubicBezTo>
                    <a:cubicBezTo>
                      <a:pt x="16" y="163"/>
                      <a:pt x="16" y="163"/>
                      <a:pt x="16" y="163"/>
                    </a:cubicBezTo>
                    <a:cubicBezTo>
                      <a:pt x="12" y="163"/>
                      <a:pt x="12" y="163"/>
                      <a:pt x="12" y="163"/>
                    </a:cubicBezTo>
                    <a:cubicBezTo>
                      <a:pt x="6" y="163"/>
                      <a:pt x="0" y="168"/>
                      <a:pt x="0" y="175"/>
                    </a:cubicBezTo>
                    <a:cubicBezTo>
                      <a:pt x="0" y="181"/>
                      <a:pt x="6" y="187"/>
                      <a:pt x="12" y="187"/>
                    </a:cubicBezTo>
                    <a:cubicBezTo>
                      <a:pt x="126" y="187"/>
                      <a:pt x="126" y="187"/>
                      <a:pt x="126" y="187"/>
                    </a:cubicBezTo>
                    <a:cubicBezTo>
                      <a:pt x="133" y="187"/>
                      <a:pt x="138" y="181"/>
                      <a:pt x="138" y="175"/>
                    </a:cubicBezTo>
                    <a:cubicBezTo>
                      <a:pt x="138" y="168"/>
                      <a:pt x="133" y="163"/>
                      <a:pt x="126" y="163"/>
                    </a:cubicBezTo>
                    <a:close/>
                    <a:moveTo>
                      <a:pt x="33" y="86"/>
                    </a:moveTo>
                    <a:cubicBezTo>
                      <a:pt x="70" y="63"/>
                      <a:pt x="70" y="63"/>
                      <a:pt x="70" y="63"/>
                    </a:cubicBezTo>
                    <a:cubicBezTo>
                      <a:pt x="106" y="85"/>
                      <a:pt x="106" y="85"/>
                      <a:pt x="106" y="85"/>
                    </a:cubicBezTo>
                    <a:cubicBezTo>
                      <a:pt x="106" y="163"/>
                      <a:pt x="106" y="163"/>
                      <a:pt x="106" y="163"/>
                    </a:cubicBezTo>
                    <a:cubicBezTo>
                      <a:pt x="33" y="163"/>
                      <a:pt x="33" y="163"/>
                      <a:pt x="33" y="163"/>
                    </a:cubicBezTo>
                    <a:lnTo>
                      <a:pt x="33" y="8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fr-BE" noProof="0"/>
              </a:p>
            </p:txBody>
          </p:sp>
          <p:sp>
            <p:nvSpPr>
              <p:cNvPr id="53" name="Freeform 101">
                <a:extLst>
                  <a:ext uri="{FF2B5EF4-FFF2-40B4-BE49-F238E27FC236}">
                    <a16:creationId xmlns:a16="http://schemas.microsoft.com/office/drawing/2014/main" id="{70B43D42-448B-63D6-AE80-DEEAE134C2DE}"/>
                  </a:ext>
                </a:extLst>
              </p:cNvPr>
              <p:cNvSpPr>
                <a:spLocks/>
              </p:cNvSpPr>
              <p:nvPr/>
            </p:nvSpPr>
            <p:spPr bwMode="auto">
              <a:xfrm>
                <a:off x="8937432" y="3345130"/>
                <a:ext cx="71796" cy="28718"/>
              </a:xfrm>
              <a:custGeom>
                <a:avLst/>
                <a:gdLst>
                  <a:gd name="T0" fmla="*/ 20 w 25"/>
                  <a:gd name="T1" fmla="*/ 10 h 10"/>
                  <a:gd name="T2" fmla="*/ 0 w 25"/>
                  <a:gd name="T3" fmla="*/ 10 h 10"/>
                  <a:gd name="T4" fmla="*/ 0 w 25"/>
                  <a:gd name="T5" fmla="*/ 0 h 10"/>
                  <a:gd name="T6" fmla="*/ 20 w 25"/>
                  <a:gd name="T7" fmla="*/ 0 h 10"/>
                  <a:gd name="T8" fmla="*/ 25 w 25"/>
                  <a:gd name="T9" fmla="*/ 5 h 10"/>
                  <a:gd name="T10" fmla="*/ 25 w 25"/>
                  <a:gd name="T11" fmla="*/ 5 h 10"/>
                  <a:gd name="T12" fmla="*/ 20 w 2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5" h="10">
                    <a:moveTo>
                      <a:pt x="20" y="10"/>
                    </a:moveTo>
                    <a:cubicBezTo>
                      <a:pt x="0" y="10"/>
                      <a:pt x="0" y="10"/>
                      <a:pt x="0" y="10"/>
                    </a:cubicBezTo>
                    <a:cubicBezTo>
                      <a:pt x="0" y="0"/>
                      <a:pt x="0" y="0"/>
                      <a:pt x="0" y="0"/>
                    </a:cubicBezTo>
                    <a:cubicBezTo>
                      <a:pt x="20" y="0"/>
                      <a:pt x="20" y="0"/>
                      <a:pt x="20" y="0"/>
                    </a:cubicBezTo>
                    <a:cubicBezTo>
                      <a:pt x="23" y="0"/>
                      <a:pt x="25" y="2"/>
                      <a:pt x="25" y="5"/>
                    </a:cubicBezTo>
                    <a:cubicBezTo>
                      <a:pt x="25" y="5"/>
                      <a:pt x="25" y="5"/>
                      <a:pt x="25" y="5"/>
                    </a:cubicBezTo>
                    <a:cubicBezTo>
                      <a:pt x="25" y="8"/>
                      <a:pt x="23" y="10"/>
                      <a:pt x="20" y="1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fr-BE" noProof="0"/>
              </a:p>
            </p:txBody>
          </p:sp>
          <p:sp>
            <p:nvSpPr>
              <p:cNvPr id="54" name="Freeform 102">
                <a:extLst>
                  <a:ext uri="{FF2B5EF4-FFF2-40B4-BE49-F238E27FC236}">
                    <a16:creationId xmlns:a16="http://schemas.microsoft.com/office/drawing/2014/main" id="{8C0F5E0D-6095-6281-550C-C6AFF7BA58B4}"/>
                  </a:ext>
                </a:extLst>
              </p:cNvPr>
              <p:cNvSpPr>
                <a:spLocks/>
              </p:cNvSpPr>
              <p:nvPr/>
            </p:nvSpPr>
            <p:spPr bwMode="auto">
              <a:xfrm>
                <a:off x="8937432" y="3402566"/>
                <a:ext cx="71796" cy="28718"/>
              </a:xfrm>
              <a:custGeom>
                <a:avLst/>
                <a:gdLst>
                  <a:gd name="T0" fmla="*/ 20 w 25"/>
                  <a:gd name="T1" fmla="*/ 10 h 10"/>
                  <a:gd name="T2" fmla="*/ 0 w 25"/>
                  <a:gd name="T3" fmla="*/ 10 h 10"/>
                  <a:gd name="T4" fmla="*/ 0 w 25"/>
                  <a:gd name="T5" fmla="*/ 0 h 10"/>
                  <a:gd name="T6" fmla="*/ 20 w 25"/>
                  <a:gd name="T7" fmla="*/ 0 h 10"/>
                  <a:gd name="T8" fmla="*/ 25 w 25"/>
                  <a:gd name="T9" fmla="*/ 5 h 10"/>
                  <a:gd name="T10" fmla="*/ 25 w 25"/>
                  <a:gd name="T11" fmla="*/ 5 h 10"/>
                  <a:gd name="T12" fmla="*/ 20 w 2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5" h="10">
                    <a:moveTo>
                      <a:pt x="20" y="10"/>
                    </a:moveTo>
                    <a:cubicBezTo>
                      <a:pt x="0" y="10"/>
                      <a:pt x="0" y="10"/>
                      <a:pt x="0" y="10"/>
                    </a:cubicBezTo>
                    <a:cubicBezTo>
                      <a:pt x="0" y="0"/>
                      <a:pt x="0" y="0"/>
                      <a:pt x="0" y="0"/>
                    </a:cubicBezTo>
                    <a:cubicBezTo>
                      <a:pt x="20" y="0"/>
                      <a:pt x="20" y="0"/>
                      <a:pt x="20" y="0"/>
                    </a:cubicBezTo>
                    <a:cubicBezTo>
                      <a:pt x="23" y="0"/>
                      <a:pt x="25" y="2"/>
                      <a:pt x="25" y="5"/>
                    </a:cubicBezTo>
                    <a:cubicBezTo>
                      <a:pt x="25" y="5"/>
                      <a:pt x="25" y="5"/>
                      <a:pt x="25" y="5"/>
                    </a:cubicBezTo>
                    <a:cubicBezTo>
                      <a:pt x="25" y="8"/>
                      <a:pt x="23" y="10"/>
                      <a:pt x="20" y="1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fr-BE" noProof="0"/>
              </a:p>
            </p:txBody>
          </p:sp>
          <p:sp>
            <p:nvSpPr>
              <p:cNvPr id="55" name="Freeform 103">
                <a:extLst>
                  <a:ext uri="{FF2B5EF4-FFF2-40B4-BE49-F238E27FC236}">
                    <a16:creationId xmlns:a16="http://schemas.microsoft.com/office/drawing/2014/main" id="{246BF85E-F361-618A-3EAC-00027082B28A}"/>
                  </a:ext>
                </a:extLst>
              </p:cNvPr>
              <p:cNvSpPr>
                <a:spLocks/>
              </p:cNvSpPr>
              <p:nvPr/>
            </p:nvSpPr>
            <p:spPr bwMode="auto">
              <a:xfrm>
                <a:off x="8937432" y="3458806"/>
                <a:ext cx="71796" cy="31112"/>
              </a:xfrm>
              <a:custGeom>
                <a:avLst/>
                <a:gdLst>
                  <a:gd name="T0" fmla="*/ 20 w 25"/>
                  <a:gd name="T1" fmla="*/ 11 h 11"/>
                  <a:gd name="T2" fmla="*/ 0 w 25"/>
                  <a:gd name="T3" fmla="*/ 11 h 11"/>
                  <a:gd name="T4" fmla="*/ 0 w 25"/>
                  <a:gd name="T5" fmla="*/ 0 h 11"/>
                  <a:gd name="T6" fmla="*/ 20 w 25"/>
                  <a:gd name="T7" fmla="*/ 0 h 11"/>
                  <a:gd name="T8" fmla="*/ 25 w 25"/>
                  <a:gd name="T9" fmla="*/ 6 h 11"/>
                  <a:gd name="T10" fmla="*/ 25 w 25"/>
                  <a:gd name="T11" fmla="*/ 6 h 11"/>
                  <a:gd name="T12" fmla="*/ 20 w 25"/>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25" h="11">
                    <a:moveTo>
                      <a:pt x="20" y="11"/>
                    </a:moveTo>
                    <a:cubicBezTo>
                      <a:pt x="0" y="11"/>
                      <a:pt x="0" y="11"/>
                      <a:pt x="0" y="11"/>
                    </a:cubicBezTo>
                    <a:cubicBezTo>
                      <a:pt x="0" y="0"/>
                      <a:pt x="0" y="0"/>
                      <a:pt x="0" y="0"/>
                    </a:cubicBezTo>
                    <a:cubicBezTo>
                      <a:pt x="20" y="0"/>
                      <a:pt x="20" y="0"/>
                      <a:pt x="20" y="0"/>
                    </a:cubicBezTo>
                    <a:cubicBezTo>
                      <a:pt x="23" y="0"/>
                      <a:pt x="25" y="3"/>
                      <a:pt x="25" y="6"/>
                    </a:cubicBezTo>
                    <a:cubicBezTo>
                      <a:pt x="25" y="6"/>
                      <a:pt x="25" y="6"/>
                      <a:pt x="25" y="6"/>
                    </a:cubicBezTo>
                    <a:cubicBezTo>
                      <a:pt x="25" y="8"/>
                      <a:pt x="23" y="11"/>
                      <a:pt x="20" y="11"/>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fr-BE" noProof="0"/>
              </a:p>
            </p:txBody>
          </p:sp>
        </p:grpSp>
      </p:grpSp>
      <p:grpSp>
        <p:nvGrpSpPr>
          <p:cNvPr id="5" name="Group 4">
            <a:extLst>
              <a:ext uri="{FF2B5EF4-FFF2-40B4-BE49-F238E27FC236}">
                <a16:creationId xmlns:a16="http://schemas.microsoft.com/office/drawing/2014/main" id="{03339EAF-852B-31B7-A310-515E27F7CA3D}"/>
              </a:ext>
            </a:extLst>
          </p:cNvPr>
          <p:cNvGrpSpPr/>
          <p:nvPr/>
        </p:nvGrpSpPr>
        <p:grpSpPr>
          <a:xfrm>
            <a:off x="623025" y="2506971"/>
            <a:ext cx="2144975" cy="2354594"/>
            <a:chOff x="623025" y="2506971"/>
            <a:chExt cx="2144975" cy="2354594"/>
          </a:xfrm>
        </p:grpSpPr>
        <p:sp>
          <p:nvSpPr>
            <p:cNvPr id="6" name="TextBox 5">
              <a:extLst>
                <a:ext uri="{FF2B5EF4-FFF2-40B4-BE49-F238E27FC236}">
                  <a16:creationId xmlns:a16="http://schemas.microsoft.com/office/drawing/2014/main" id="{9C64C414-BC85-E68C-9BB1-E8EF510E4E05}"/>
                </a:ext>
              </a:extLst>
            </p:cNvPr>
            <p:cNvSpPr txBox="1"/>
            <p:nvPr/>
          </p:nvSpPr>
          <p:spPr>
            <a:xfrm>
              <a:off x="623025" y="4060634"/>
              <a:ext cx="2144973" cy="261610"/>
            </a:xfrm>
            <a:prstGeom prst="rect">
              <a:avLst/>
            </a:prstGeom>
            <a:solidFill>
              <a:schemeClr val="accent5"/>
            </a:solidFill>
          </p:spPr>
          <p:txBody>
            <a:bodyPr wrap="square">
              <a:spAutoFit/>
            </a:bodyPr>
            <a:lstStyle>
              <a:defPPr>
                <a:defRPr lang="en-US"/>
              </a:defPPr>
              <a:lvl1pPr algn="ctr">
                <a:defRPr b="1">
                  <a:solidFill>
                    <a:srgbClr val="007C92"/>
                  </a:solidFill>
                </a:defRPr>
              </a:lvl1pPr>
            </a:lstStyle>
            <a:p>
              <a:r>
                <a:rPr lang="fr-BE" sz="1050" noProof="0">
                  <a:latin typeface="+mj-lt"/>
                </a:rPr>
                <a:t>Déplacement</a:t>
              </a:r>
            </a:p>
          </p:txBody>
        </p:sp>
        <p:sp>
          <p:nvSpPr>
            <p:cNvPr id="9" name="TextBox 8">
              <a:extLst>
                <a:ext uri="{FF2B5EF4-FFF2-40B4-BE49-F238E27FC236}">
                  <a16:creationId xmlns:a16="http://schemas.microsoft.com/office/drawing/2014/main" id="{A0F13E04-9650-CD07-8FB3-E9BF9B55D4BB}"/>
                </a:ext>
              </a:extLst>
            </p:cNvPr>
            <p:cNvSpPr txBox="1"/>
            <p:nvPr/>
          </p:nvSpPr>
          <p:spPr>
            <a:xfrm>
              <a:off x="623027" y="2883498"/>
              <a:ext cx="2144973" cy="261610"/>
            </a:xfrm>
            <a:prstGeom prst="rect">
              <a:avLst/>
            </a:prstGeom>
            <a:solidFill>
              <a:schemeClr val="accent5"/>
            </a:solidFill>
          </p:spPr>
          <p:txBody>
            <a:bodyPr wrap="square">
              <a:spAutoFit/>
            </a:bodyPr>
            <a:lstStyle/>
            <a:p>
              <a:pPr algn="ctr"/>
              <a:r>
                <a:rPr lang="fr-BE" sz="1050" b="1" noProof="0">
                  <a:solidFill>
                    <a:srgbClr val="007C92"/>
                  </a:solidFill>
                  <a:latin typeface="+mj-lt"/>
                </a:rPr>
                <a:t>Pour les soins</a:t>
              </a:r>
            </a:p>
          </p:txBody>
        </p:sp>
        <p:sp>
          <p:nvSpPr>
            <p:cNvPr id="10" name="Rectangle 9">
              <a:extLst>
                <a:ext uri="{FF2B5EF4-FFF2-40B4-BE49-F238E27FC236}">
                  <a16:creationId xmlns:a16="http://schemas.microsoft.com/office/drawing/2014/main" id="{64C14439-35AC-2971-14BF-7FB715F906BD}"/>
                </a:ext>
              </a:extLst>
            </p:cNvPr>
            <p:cNvSpPr/>
            <p:nvPr/>
          </p:nvSpPr>
          <p:spPr>
            <a:xfrm>
              <a:off x="623025" y="2506971"/>
              <a:ext cx="2144974" cy="304705"/>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1100" noProof="0">
                  <a:solidFill>
                    <a:srgbClr val="007C92"/>
                  </a:solidFill>
                  <a:latin typeface="+mj-lt"/>
                </a:rPr>
                <a:t>Tarif horaire*</a:t>
              </a:r>
            </a:p>
          </p:txBody>
        </p:sp>
        <p:sp>
          <p:nvSpPr>
            <p:cNvPr id="11" name="Rectangle 10">
              <a:extLst>
                <a:ext uri="{FF2B5EF4-FFF2-40B4-BE49-F238E27FC236}">
                  <a16:creationId xmlns:a16="http://schemas.microsoft.com/office/drawing/2014/main" id="{31C41140-E797-4B01-ACA8-8ED857DFB316}"/>
                </a:ext>
              </a:extLst>
            </p:cNvPr>
            <p:cNvSpPr/>
            <p:nvPr/>
          </p:nvSpPr>
          <p:spPr>
            <a:xfrm>
              <a:off x="623026" y="2869861"/>
              <a:ext cx="2144974" cy="1991704"/>
            </a:xfrm>
            <a:prstGeom prst="rect">
              <a:avLst/>
            </a:prstGeom>
            <a:noFill/>
            <a:ln w="1905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72000" tIns="108000" rIns="72000" bIns="108000" rtlCol="0" anchor="t"/>
            <a:lstStyle/>
            <a:p>
              <a:pPr algn="ctr"/>
              <a:endParaRPr lang="fr-BE" sz="1050" noProof="0">
                <a:solidFill>
                  <a:srgbClr val="007C92"/>
                </a:solidFill>
                <a:latin typeface="+mj-lt"/>
              </a:endParaRPr>
            </a:p>
          </p:txBody>
        </p:sp>
        <p:sp>
          <p:nvSpPr>
            <p:cNvPr id="12" name="TextBox 11">
              <a:extLst>
                <a:ext uri="{FF2B5EF4-FFF2-40B4-BE49-F238E27FC236}">
                  <a16:creationId xmlns:a16="http://schemas.microsoft.com/office/drawing/2014/main" id="{9EDB3BE2-0669-C856-1780-BD73431F5D7C}"/>
                </a:ext>
              </a:extLst>
            </p:cNvPr>
            <p:cNvSpPr txBox="1"/>
            <p:nvPr/>
          </p:nvSpPr>
          <p:spPr>
            <a:xfrm>
              <a:off x="623027" y="3186498"/>
              <a:ext cx="2144973" cy="872034"/>
            </a:xfrm>
            <a:prstGeom prst="rect">
              <a:avLst/>
            </a:prstGeom>
            <a:noFill/>
          </p:spPr>
          <p:txBody>
            <a:bodyPr wrap="square" lIns="72000" rIns="72000">
              <a:spAutoFit/>
            </a:bodyPr>
            <a:lstStyle/>
            <a:p>
              <a:pPr algn="ctr"/>
              <a:r>
                <a:rPr lang="fr-BE" sz="1050" noProof="0">
                  <a:solidFill>
                    <a:srgbClr val="007C92"/>
                  </a:solidFill>
                  <a:latin typeface="+mj-lt"/>
                </a:rPr>
                <a:t> </a:t>
              </a:r>
              <a:r>
                <a:rPr lang="fr-BE" sz="1050" b="1" noProof="0">
                  <a:solidFill>
                    <a:srgbClr val="007C92"/>
                  </a:solidFill>
                  <a:latin typeface="+mj-lt"/>
                </a:rPr>
                <a:t>59,10 € </a:t>
              </a:r>
              <a:r>
                <a:rPr lang="fr-BE" sz="1050" noProof="0">
                  <a:solidFill>
                    <a:srgbClr val="007C92"/>
                  </a:solidFill>
                  <a:latin typeface="+mj-lt"/>
                </a:rPr>
                <a:t> par heure*</a:t>
              </a:r>
            </a:p>
            <a:p>
              <a:pPr algn="ctr">
                <a:spcAft>
                  <a:spcPts val="800"/>
                </a:spcAft>
              </a:pPr>
              <a:r>
                <a:rPr lang="fr-BE" sz="1050" i="1" noProof="0">
                  <a:solidFill>
                    <a:schemeClr val="accent5">
                      <a:lumMod val="50000"/>
                    </a:schemeClr>
                  </a:solidFill>
                  <a:latin typeface="+mj-lt"/>
                </a:rPr>
                <a:t>Jours ouvrables</a:t>
              </a:r>
            </a:p>
            <a:p>
              <a:pPr algn="ctr"/>
              <a:r>
                <a:rPr lang="fr-BE" sz="1050" noProof="0">
                  <a:solidFill>
                    <a:srgbClr val="007C92"/>
                  </a:solidFill>
                  <a:latin typeface="+mj-lt"/>
                </a:rPr>
                <a:t> </a:t>
              </a:r>
              <a:r>
                <a:rPr lang="fr-BE" sz="1050" b="1" noProof="0">
                  <a:solidFill>
                    <a:srgbClr val="007C92"/>
                  </a:solidFill>
                  <a:latin typeface="+mj-lt"/>
                </a:rPr>
                <a:t>79,10 € </a:t>
              </a:r>
              <a:r>
                <a:rPr lang="fr-BE" sz="1050" noProof="0">
                  <a:solidFill>
                    <a:srgbClr val="007C92"/>
                  </a:solidFill>
                  <a:latin typeface="+mj-lt"/>
                </a:rPr>
                <a:t> par heure*</a:t>
              </a:r>
            </a:p>
            <a:p>
              <a:pPr algn="ctr"/>
              <a:r>
                <a:rPr lang="fr-BE" sz="1050" i="1" noProof="0">
                  <a:solidFill>
                    <a:schemeClr val="accent5">
                      <a:lumMod val="50000"/>
                    </a:schemeClr>
                  </a:solidFill>
                  <a:latin typeface="+mj-lt"/>
                </a:rPr>
                <a:t>Pendant le week-end</a:t>
              </a:r>
            </a:p>
          </p:txBody>
        </p:sp>
        <p:sp>
          <p:nvSpPr>
            <p:cNvPr id="13" name="TextBox 12">
              <a:extLst>
                <a:ext uri="{FF2B5EF4-FFF2-40B4-BE49-F238E27FC236}">
                  <a16:creationId xmlns:a16="http://schemas.microsoft.com/office/drawing/2014/main" id="{0E99C847-DC69-5A10-E2C0-BA64989B92F3}"/>
                </a:ext>
              </a:extLst>
            </p:cNvPr>
            <p:cNvSpPr txBox="1"/>
            <p:nvPr/>
          </p:nvSpPr>
          <p:spPr>
            <a:xfrm>
              <a:off x="623027" y="4387171"/>
              <a:ext cx="2144973" cy="430887"/>
            </a:xfrm>
            <a:prstGeom prst="rect">
              <a:avLst/>
            </a:prstGeom>
            <a:noFill/>
          </p:spPr>
          <p:txBody>
            <a:bodyPr wrap="square" lIns="72000" rIns="72000">
              <a:spAutoFit/>
            </a:bodyPr>
            <a:lstStyle>
              <a:defPPr>
                <a:defRPr lang="en-US"/>
              </a:defPPr>
              <a:lvl1pPr algn="ctr">
                <a:defRPr sz="1400">
                  <a:solidFill>
                    <a:srgbClr val="007C92"/>
                  </a:solidFill>
                  <a:latin typeface="+mj-lt"/>
                </a:defRPr>
              </a:lvl1pPr>
            </a:lstStyle>
            <a:p>
              <a:r>
                <a:rPr lang="fr-BE" sz="1050" noProof="0"/>
                <a:t> </a:t>
              </a:r>
              <a:r>
                <a:rPr lang="fr-BE" sz="1050" b="1" noProof="0"/>
                <a:t>39,10 € </a:t>
              </a:r>
              <a:r>
                <a:rPr lang="fr-BE" sz="1050" noProof="0"/>
                <a:t> par heure*</a:t>
              </a:r>
            </a:p>
            <a:p>
              <a:r>
                <a:rPr lang="fr-BE" sz="1050" i="1" noProof="0">
                  <a:solidFill>
                    <a:schemeClr val="accent5">
                      <a:lumMod val="50000"/>
                    </a:schemeClr>
                  </a:solidFill>
                </a:rPr>
                <a:t>Jours ouvrables &amp; week-end</a:t>
              </a:r>
            </a:p>
          </p:txBody>
        </p:sp>
      </p:grpSp>
      <p:sp>
        <p:nvSpPr>
          <p:cNvPr id="15" name="TextBox 10">
            <a:extLst>
              <a:ext uri="{FF2B5EF4-FFF2-40B4-BE49-F238E27FC236}">
                <a16:creationId xmlns:a16="http://schemas.microsoft.com/office/drawing/2014/main" id="{44C4F008-3D9F-7296-15A1-F3673092F617}"/>
              </a:ext>
            </a:extLst>
          </p:cNvPr>
          <p:cNvSpPr txBox="1"/>
          <p:nvPr/>
        </p:nvSpPr>
        <p:spPr>
          <a:xfrm>
            <a:off x="648469" y="6245225"/>
            <a:ext cx="2144973" cy="246221"/>
          </a:xfrm>
          <a:prstGeom prst="rect">
            <a:avLst/>
          </a:prstGeom>
          <a:noFill/>
        </p:spPr>
        <p:txBody>
          <a:bodyPr wrap="square" rtlCol="0">
            <a:spAutoFit/>
          </a:bodyPr>
          <a:lstStyle/>
          <a:p>
            <a:r>
              <a:rPr lang="fr-BE" sz="1000" i="1" noProof="0">
                <a:latin typeface="+mj-lt"/>
              </a:rPr>
              <a:t>* Montants 2025 </a:t>
            </a:r>
          </a:p>
        </p:txBody>
      </p:sp>
    </p:spTree>
    <p:extLst>
      <p:ext uri="{BB962C8B-B14F-4D97-AF65-F5344CB8AC3E}">
        <p14:creationId xmlns:p14="http://schemas.microsoft.com/office/powerpoint/2010/main" val="28466708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Nouveau système de financement</a:t>
            </a:r>
          </a:p>
        </p:txBody>
      </p:sp>
      <p:sp>
        <p:nvSpPr>
          <p:cNvPr id="9" name="Text Placeholder 8">
            <a:extLst>
              <a:ext uri="{FF2B5EF4-FFF2-40B4-BE49-F238E27FC236}">
                <a16:creationId xmlns:a16="http://schemas.microsoft.com/office/drawing/2014/main" id="{CFEF7C9F-30F7-62F4-5BD8-16C88A9E9003}"/>
              </a:ext>
            </a:extLst>
          </p:cNvPr>
          <p:cNvSpPr>
            <a:spLocks noGrp="1"/>
          </p:cNvSpPr>
          <p:nvPr>
            <p:ph idx="1"/>
          </p:nvPr>
        </p:nvSpPr>
        <p:spPr>
          <a:xfrm>
            <a:off x="2963862" y="2481789"/>
            <a:ext cx="8618537" cy="2777286"/>
          </a:xfrm>
        </p:spPr>
        <p:txBody>
          <a:bodyPr/>
          <a:lstStyle/>
          <a:p>
            <a:pPr marL="0" indent="0">
              <a:buNone/>
            </a:pPr>
            <a:r>
              <a:rPr lang="fr-BE" sz="1300" b="1" noProof="0">
                <a:latin typeface="+mj-lt"/>
              </a:rPr>
              <a:t>Compensation de permanence au lieu d'un forfait palliatif</a:t>
            </a:r>
          </a:p>
          <a:p>
            <a:pPr marL="0" indent="0">
              <a:buNone/>
            </a:pPr>
            <a:r>
              <a:rPr lang="fr-BE" sz="1300" noProof="0">
                <a:latin typeface="+mj-lt"/>
              </a:rPr>
              <a:t>La compensation de permanence remplace </a:t>
            </a:r>
            <a:r>
              <a:rPr lang="fr-BE" sz="1300" b="1" noProof="0">
                <a:solidFill>
                  <a:srgbClr val="54939C"/>
                </a:solidFill>
                <a:latin typeface="+mj-lt"/>
              </a:rPr>
              <a:t>le forfait palliatif </a:t>
            </a:r>
            <a:r>
              <a:rPr lang="fr-BE" sz="1300" noProof="0">
                <a:latin typeface="+mj-lt"/>
              </a:rPr>
              <a:t>dans le projet pilote. La compensation propose une compensation supplémentaire de 37,30 € par jour et par patient pour compenser l'engagement de permanence. Le montant est inférieur à celui du forfait palliatif actuel, car les soins prodigués à un patient en soins palliatifs sont couverts par le tarif horaire. L'objectif de ces frais est spécifiquement de soutenir la disponibilité d'une équipe de soins. Comme dans le système actuel, le statut palliatif doit être accordé par un médecin afin d'avoir droit à cette compensation. </a:t>
            </a:r>
            <a:r>
              <a:rPr lang="fr-FR" sz="1300" noProof="0">
                <a:latin typeface="+mj-lt"/>
              </a:rPr>
              <a:t>Le montant est forfaitaire, indépendant du tarif horaire, et est facturé séparément.</a:t>
            </a:r>
            <a:endParaRPr lang="fr-BE" sz="1300" noProof="0">
              <a:latin typeface="+mj-lt"/>
              <a:ea typeface="Verdana"/>
            </a:endParaRPr>
          </a:p>
          <a:p>
            <a:pPr marL="0" indent="0">
              <a:buNone/>
            </a:pPr>
            <a:endParaRPr lang="fr-BE" sz="1300" noProof="0">
              <a:latin typeface="+mj-lt"/>
            </a:endParaRPr>
          </a:p>
          <a:p>
            <a:pPr marL="0" indent="0">
              <a:buNone/>
            </a:pPr>
            <a:r>
              <a:rPr lang="fr-BE" sz="1300" b="1" noProof="0">
                <a:latin typeface="+mj-lt"/>
              </a:rPr>
              <a:t>Compensation rurale</a:t>
            </a:r>
            <a:r>
              <a:rPr lang="fr-BE" sz="1300" noProof="0">
                <a:latin typeface="+mj-lt"/>
              </a:rPr>
              <a:t> </a:t>
            </a:r>
            <a:endParaRPr lang="fr-BE" sz="1300" b="1" noProof="0">
              <a:latin typeface="+mj-lt"/>
              <a:ea typeface="Verdana"/>
            </a:endParaRPr>
          </a:p>
          <a:p>
            <a:pPr marL="0" indent="0">
              <a:buNone/>
            </a:pPr>
            <a:r>
              <a:rPr lang="fr-BE" sz="1300" noProof="0">
                <a:latin typeface="+mj-lt"/>
              </a:rPr>
              <a:t>La compensation rurale sera maintenue dans le projet pilote et sera accordée dans les régions rurales*** pour garantir l'accessibilité des soins. </a:t>
            </a:r>
            <a:endParaRPr lang="fr-BE" sz="1300" noProof="0">
              <a:latin typeface="+mj-lt"/>
              <a:ea typeface="Verdana"/>
            </a:endParaRP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15</a:t>
            </a:fld>
            <a:endParaRPr lang="fr-BE" noProof="0"/>
          </a:p>
        </p:txBody>
      </p:sp>
      <p:sp>
        <p:nvSpPr>
          <p:cNvPr id="8" name="Text Placeholder 7">
            <a:extLst>
              <a:ext uri="{FF2B5EF4-FFF2-40B4-BE49-F238E27FC236}">
                <a16:creationId xmlns:a16="http://schemas.microsoft.com/office/drawing/2014/main" id="{03820097-E065-4435-AE92-68FBB8C6F27A}"/>
              </a:ext>
            </a:extLst>
          </p:cNvPr>
          <p:cNvSpPr>
            <a:spLocks noGrp="1"/>
          </p:cNvSpPr>
          <p:nvPr>
            <p:ph type="body" sz="quarter" idx="13"/>
          </p:nvPr>
        </p:nvSpPr>
        <p:spPr>
          <a:xfrm>
            <a:off x="2279650" y="1598925"/>
            <a:ext cx="9607550" cy="461133"/>
          </a:xfrm>
        </p:spPr>
        <p:txBody>
          <a:bodyPr/>
          <a:lstStyle/>
          <a:p>
            <a:r>
              <a:rPr lang="fr-BE" noProof="0"/>
              <a:t>Compensation de permanence et compensation rurale</a:t>
            </a:r>
          </a:p>
        </p:txBody>
      </p:sp>
      <p:grpSp>
        <p:nvGrpSpPr>
          <p:cNvPr id="51" name="Group 50">
            <a:extLst>
              <a:ext uri="{FF2B5EF4-FFF2-40B4-BE49-F238E27FC236}">
                <a16:creationId xmlns:a16="http://schemas.microsoft.com/office/drawing/2014/main" id="{00B404C2-C2C0-F27F-0C88-2C28CFD3B9B1}"/>
              </a:ext>
            </a:extLst>
          </p:cNvPr>
          <p:cNvGrpSpPr/>
          <p:nvPr/>
        </p:nvGrpSpPr>
        <p:grpSpPr>
          <a:xfrm>
            <a:off x="634313" y="3575639"/>
            <a:ext cx="2018734" cy="895536"/>
            <a:chOff x="8201063" y="2721727"/>
            <a:chExt cx="2653048" cy="1116834"/>
          </a:xfrm>
        </p:grpSpPr>
        <p:sp>
          <p:nvSpPr>
            <p:cNvPr id="52" name="Rectangle 51">
              <a:extLst>
                <a:ext uri="{FF2B5EF4-FFF2-40B4-BE49-F238E27FC236}">
                  <a16:creationId xmlns:a16="http://schemas.microsoft.com/office/drawing/2014/main" id="{F0AC12DC-CF00-033F-EF3D-63B3D3FE860B}"/>
                </a:ext>
              </a:extLst>
            </p:cNvPr>
            <p:cNvSpPr/>
            <p:nvPr/>
          </p:nvSpPr>
          <p:spPr>
            <a:xfrm>
              <a:off x="8201063" y="2721727"/>
              <a:ext cx="2653048" cy="409037"/>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1050" noProof="0">
                  <a:solidFill>
                    <a:srgbClr val="007C92"/>
                  </a:solidFill>
                  <a:latin typeface="+mj-lt"/>
                </a:rPr>
                <a:t>Compensation rurale</a:t>
              </a:r>
            </a:p>
          </p:txBody>
        </p:sp>
        <p:sp>
          <p:nvSpPr>
            <p:cNvPr id="53" name="Rectangle 52">
              <a:extLst>
                <a:ext uri="{FF2B5EF4-FFF2-40B4-BE49-F238E27FC236}">
                  <a16:creationId xmlns:a16="http://schemas.microsoft.com/office/drawing/2014/main" id="{5F2A6491-25BE-8712-8D61-C0BF64DB1DE9}"/>
                </a:ext>
              </a:extLst>
            </p:cNvPr>
            <p:cNvSpPr/>
            <p:nvPr/>
          </p:nvSpPr>
          <p:spPr>
            <a:xfrm>
              <a:off x="8201063" y="3191398"/>
              <a:ext cx="2653048" cy="647163"/>
            </a:xfrm>
            <a:prstGeom prst="rect">
              <a:avLst/>
            </a:prstGeom>
            <a:noFill/>
            <a:ln w="1905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72000" tIns="108000" rIns="72000" bIns="108000" rtlCol="0" anchor="t"/>
            <a:lstStyle/>
            <a:p>
              <a:pPr algn="ctr"/>
              <a:r>
                <a:rPr lang="fr-BE" sz="1050" b="1" noProof="0">
                  <a:solidFill>
                    <a:srgbClr val="007C92"/>
                  </a:solidFill>
                  <a:latin typeface="+mj-lt"/>
                </a:rPr>
                <a:t>3,13 € </a:t>
              </a:r>
            </a:p>
            <a:p>
              <a:pPr algn="ctr"/>
              <a:r>
                <a:rPr lang="fr-BE" sz="1050" i="1" noProof="0">
                  <a:solidFill>
                    <a:schemeClr val="accent5">
                      <a:lumMod val="50000"/>
                    </a:schemeClr>
                  </a:solidFill>
                  <a:latin typeface="+mj-lt"/>
                </a:rPr>
                <a:t>Par séance de soins**</a:t>
              </a:r>
            </a:p>
          </p:txBody>
        </p:sp>
      </p:grpSp>
      <p:grpSp>
        <p:nvGrpSpPr>
          <p:cNvPr id="54" name="Group 53">
            <a:extLst>
              <a:ext uri="{FF2B5EF4-FFF2-40B4-BE49-F238E27FC236}">
                <a16:creationId xmlns:a16="http://schemas.microsoft.com/office/drawing/2014/main" id="{143E150B-8971-032C-68A0-B03472003D5E}"/>
              </a:ext>
            </a:extLst>
          </p:cNvPr>
          <p:cNvGrpSpPr/>
          <p:nvPr/>
        </p:nvGrpSpPr>
        <p:grpSpPr>
          <a:xfrm>
            <a:off x="634313" y="2481789"/>
            <a:ext cx="2018735" cy="896627"/>
            <a:chOff x="5019935" y="2721727"/>
            <a:chExt cx="2653049" cy="1118194"/>
          </a:xfrm>
        </p:grpSpPr>
        <p:sp>
          <p:nvSpPr>
            <p:cNvPr id="55" name="Rectangle 54">
              <a:extLst>
                <a:ext uri="{FF2B5EF4-FFF2-40B4-BE49-F238E27FC236}">
                  <a16:creationId xmlns:a16="http://schemas.microsoft.com/office/drawing/2014/main" id="{17407AB5-3413-1322-7198-B307AF5725DC}"/>
                </a:ext>
              </a:extLst>
            </p:cNvPr>
            <p:cNvSpPr/>
            <p:nvPr/>
          </p:nvSpPr>
          <p:spPr>
            <a:xfrm>
              <a:off x="5019936" y="2721727"/>
              <a:ext cx="2653048" cy="409037"/>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1050" noProof="0">
                  <a:solidFill>
                    <a:srgbClr val="007C92"/>
                  </a:solidFill>
                  <a:latin typeface="+mj-lt"/>
                </a:rPr>
                <a:t>Compensation de permanence</a:t>
              </a:r>
            </a:p>
          </p:txBody>
        </p:sp>
        <p:sp>
          <p:nvSpPr>
            <p:cNvPr id="56" name="Rectangle 55">
              <a:extLst>
                <a:ext uri="{FF2B5EF4-FFF2-40B4-BE49-F238E27FC236}">
                  <a16:creationId xmlns:a16="http://schemas.microsoft.com/office/drawing/2014/main" id="{2E42048D-38B1-24A8-7866-545E14A701A6}"/>
                </a:ext>
              </a:extLst>
            </p:cNvPr>
            <p:cNvSpPr/>
            <p:nvPr/>
          </p:nvSpPr>
          <p:spPr>
            <a:xfrm>
              <a:off x="5019936" y="3191399"/>
              <a:ext cx="2653048" cy="647164"/>
            </a:xfrm>
            <a:prstGeom prst="rect">
              <a:avLst/>
            </a:prstGeom>
            <a:noFill/>
            <a:ln w="1905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72000" tIns="108000" rIns="72000" bIns="108000" rtlCol="0" anchor="t"/>
            <a:lstStyle/>
            <a:p>
              <a:pPr algn="ctr"/>
              <a:endParaRPr lang="fr-BE" sz="1050" noProof="0">
                <a:solidFill>
                  <a:srgbClr val="007C92"/>
                </a:solidFill>
                <a:latin typeface="+mj-lt"/>
              </a:endParaRPr>
            </a:p>
          </p:txBody>
        </p:sp>
        <p:sp>
          <p:nvSpPr>
            <p:cNvPr id="57" name="TextBox 56">
              <a:extLst>
                <a:ext uri="{FF2B5EF4-FFF2-40B4-BE49-F238E27FC236}">
                  <a16:creationId xmlns:a16="http://schemas.microsoft.com/office/drawing/2014/main" id="{2551E5C4-426C-E7E4-5487-A811B07D193D}"/>
                </a:ext>
              </a:extLst>
            </p:cNvPr>
            <p:cNvSpPr txBox="1"/>
            <p:nvPr/>
          </p:nvSpPr>
          <p:spPr>
            <a:xfrm>
              <a:off x="5019935" y="3268758"/>
              <a:ext cx="2653046" cy="571163"/>
            </a:xfrm>
            <a:prstGeom prst="rect">
              <a:avLst/>
            </a:prstGeom>
            <a:noFill/>
          </p:spPr>
          <p:txBody>
            <a:bodyPr wrap="square" lIns="72000" rIns="72000">
              <a:spAutoFit/>
            </a:bodyPr>
            <a:lstStyle/>
            <a:p>
              <a:pPr algn="ctr"/>
              <a:r>
                <a:rPr lang="fr-BE" sz="1050" b="1" noProof="0">
                  <a:solidFill>
                    <a:srgbClr val="007C92"/>
                  </a:solidFill>
                  <a:latin typeface="+mj-lt"/>
                </a:rPr>
                <a:t>37,30 €</a:t>
              </a:r>
              <a:endParaRPr lang="fr-BE" sz="1050" noProof="0">
                <a:solidFill>
                  <a:srgbClr val="007C92"/>
                </a:solidFill>
                <a:latin typeface="+mj-lt"/>
              </a:endParaRPr>
            </a:p>
            <a:p>
              <a:pPr algn="ctr">
                <a:spcAft>
                  <a:spcPts val="1200"/>
                </a:spcAft>
              </a:pPr>
              <a:r>
                <a:rPr lang="fr-BE" sz="1050" i="1" noProof="0">
                  <a:solidFill>
                    <a:schemeClr val="accent5">
                      <a:lumMod val="50000"/>
                    </a:schemeClr>
                  </a:solidFill>
                  <a:latin typeface="+mj-lt"/>
                </a:rPr>
                <a:t>Par jour de soins</a:t>
              </a:r>
            </a:p>
          </p:txBody>
        </p:sp>
      </p:grpSp>
      <p:grpSp>
        <p:nvGrpSpPr>
          <p:cNvPr id="3" name="Group 2">
            <a:extLst>
              <a:ext uri="{FF2B5EF4-FFF2-40B4-BE49-F238E27FC236}">
                <a16:creationId xmlns:a16="http://schemas.microsoft.com/office/drawing/2014/main" id="{1579904B-8AA7-6939-8AD3-B9EA41776EAE}"/>
              </a:ext>
            </a:extLst>
          </p:cNvPr>
          <p:cNvGrpSpPr/>
          <p:nvPr/>
        </p:nvGrpSpPr>
        <p:grpSpPr>
          <a:xfrm>
            <a:off x="520637" y="1233408"/>
            <a:ext cx="1317726" cy="1116000"/>
            <a:chOff x="520637" y="1233408"/>
            <a:chExt cx="1317726" cy="1116000"/>
          </a:xfrm>
        </p:grpSpPr>
        <p:grpSp>
          <p:nvGrpSpPr>
            <p:cNvPr id="5" name="Group 4">
              <a:extLst>
                <a:ext uri="{FF2B5EF4-FFF2-40B4-BE49-F238E27FC236}">
                  <a16:creationId xmlns:a16="http://schemas.microsoft.com/office/drawing/2014/main" id="{A270C587-FE01-F675-FDAA-2EB0234D52C9}"/>
                </a:ext>
              </a:extLst>
            </p:cNvPr>
            <p:cNvGrpSpPr/>
            <p:nvPr/>
          </p:nvGrpSpPr>
          <p:grpSpPr>
            <a:xfrm>
              <a:off x="623888" y="1233408"/>
              <a:ext cx="1116000" cy="1116000"/>
              <a:chOff x="6015038" y="5743575"/>
              <a:chExt cx="1112838" cy="1114425"/>
            </a:xfrm>
            <a:solidFill>
              <a:srgbClr val="007C92"/>
            </a:solidFill>
          </p:grpSpPr>
          <p:sp>
            <p:nvSpPr>
              <p:cNvPr id="16" name="Freeform 29">
                <a:extLst>
                  <a:ext uri="{FF2B5EF4-FFF2-40B4-BE49-F238E27FC236}">
                    <a16:creationId xmlns:a16="http://schemas.microsoft.com/office/drawing/2014/main" id="{A6528389-F599-0107-63EF-597866DB4E89}"/>
                  </a:ext>
                </a:extLst>
              </p:cNvPr>
              <p:cNvSpPr>
                <a:spLocks/>
              </p:cNvSpPr>
              <p:nvPr/>
            </p:nvSpPr>
            <p:spPr bwMode="auto">
              <a:xfrm>
                <a:off x="6015038" y="5743575"/>
                <a:ext cx="1112838" cy="1114425"/>
              </a:xfrm>
              <a:custGeom>
                <a:avLst/>
                <a:gdLst>
                  <a:gd name="T0" fmla="*/ 333 w 701"/>
                  <a:gd name="T1" fmla="*/ 701 h 702"/>
                  <a:gd name="T2" fmla="*/ 280 w 701"/>
                  <a:gd name="T3" fmla="*/ 695 h 702"/>
                  <a:gd name="T4" fmla="*/ 231 w 701"/>
                  <a:gd name="T5" fmla="*/ 680 h 702"/>
                  <a:gd name="T6" fmla="*/ 184 w 701"/>
                  <a:gd name="T7" fmla="*/ 659 h 702"/>
                  <a:gd name="T8" fmla="*/ 141 w 701"/>
                  <a:gd name="T9" fmla="*/ 632 h 702"/>
                  <a:gd name="T10" fmla="*/ 103 w 701"/>
                  <a:gd name="T11" fmla="*/ 598 h 702"/>
                  <a:gd name="T12" fmla="*/ 71 w 701"/>
                  <a:gd name="T13" fmla="*/ 560 h 702"/>
                  <a:gd name="T14" fmla="*/ 42 w 701"/>
                  <a:gd name="T15" fmla="*/ 518 h 702"/>
                  <a:gd name="T16" fmla="*/ 21 w 701"/>
                  <a:gd name="T17" fmla="*/ 471 h 702"/>
                  <a:gd name="T18" fmla="*/ 8 w 701"/>
                  <a:gd name="T19" fmla="*/ 422 h 702"/>
                  <a:gd name="T20" fmla="*/ 0 w 701"/>
                  <a:gd name="T21" fmla="*/ 369 h 702"/>
                  <a:gd name="T22" fmla="*/ 0 w 701"/>
                  <a:gd name="T23" fmla="*/ 333 h 702"/>
                  <a:gd name="T24" fmla="*/ 8 w 701"/>
                  <a:gd name="T25" fmla="*/ 280 h 702"/>
                  <a:gd name="T26" fmla="*/ 21 w 701"/>
                  <a:gd name="T27" fmla="*/ 231 h 702"/>
                  <a:gd name="T28" fmla="*/ 42 w 701"/>
                  <a:gd name="T29" fmla="*/ 184 h 702"/>
                  <a:gd name="T30" fmla="*/ 71 w 701"/>
                  <a:gd name="T31" fmla="*/ 141 h 702"/>
                  <a:gd name="T32" fmla="*/ 103 w 701"/>
                  <a:gd name="T33" fmla="*/ 104 h 702"/>
                  <a:gd name="T34" fmla="*/ 141 w 701"/>
                  <a:gd name="T35" fmla="*/ 70 h 702"/>
                  <a:gd name="T36" fmla="*/ 184 w 701"/>
                  <a:gd name="T37" fmla="*/ 43 h 702"/>
                  <a:gd name="T38" fmla="*/ 231 w 701"/>
                  <a:gd name="T39" fmla="*/ 22 h 702"/>
                  <a:gd name="T40" fmla="*/ 280 w 701"/>
                  <a:gd name="T41" fmla="*/ 7 h 702"/>
                  <a:gd name="T42" fmla="*/ 333 w 701"/>
                  <a:gd name="T43" fmla="*/ 1 h 702"/>
                  <a:gd name="T44" fmla="*/ 369 w 701"/>
                  <a:gd name="T45" fmla="*/ 1 h 702"/>
                  <a:gd name="T46" fmla="*/ 421 w 701"/>
                  <a:gd name="T47" fmla="*/ 7 h 702"/>
                  <a:gd name="T48" fmla="*/ 472 w 701"/>
                  <a:gd name="T49" fmla="*/ 22 h 702"/>
                  <a:gd name="T50" fmla="*/ 518 w 701"/>
                  <a:gd name="T51" fmla="*/ 43 h 702"/>
                  <a:gd name="T52" fmla="*/ 560 w 701"/>
                  <a:gd name="T53" fmla="*/ 70 h 702"/>
                  <a:gd name="T54" fmla="*/ 599 w 701"/>
                  <a:gd name="T55" fmla="*/ 104 h 702"/>
                  <a:gd name="T56" fmla="*/ 632 w 701"/>
                  <a:gd name="T57" fmla="*/ 141 h 702"/>
                  <a:gd name="T58" fmla="*/ 659 w 701"/>
                  <a:gd name="T59" fmla="*/ 184 h 702"/>
                  <a:gd name="T60" fmla="*/ 680 w 701"/>
                  <a:gd name="T61" fmla="*/ 231 h 702"/>
                  <a:gd name="T62" fmla="*/ 695 w 701"/>
                  <a:gd name="T63" fmla="*/ 280 h 702"/>
                  <a:gd name="T64" fmla="*/ 701 w 701"/>
                  <a:gd name="T65" fmla="*/ 333 h 702"/>
                  <a:gd name="T66" fmla="*/ 701 w 701"/>
                  <a:gd name="T67" fmla="*/ 369 h 702"/>
                  <a:gd name="T68" fmla="*/ 695 w 701"/>
                  <a:gd name="T69" fmla="*/ 422 h 702"/>
                  <a:gd name="T70" fmla="*/ 680 w 701"/>
                  <a:gd name="T71" fmla="*/ 471 h 702"/>
                  <a:gd name="T72" fmla="*/ 659 w 701"/>
                  <a:gd name="T73" fmla="*/ 518 h 702"/>
                  <a:gd name="T74" fmla="*/ 632 w 701"/>
                  <a:gd name="T75" fmla="*/ 560 h 702"/>
                  <a:gd name="T76" fmla="*/ 599 w 701"/>
                  <a:gd name="T77" fmla="*/ 598 h 702"/>
                  <a:gd name="T78" fmla="*/ 560 w 701"/>
                  <a:gd name="T79" fmla="*/ 632 h 702"/>
                  <a:gd name="T80" fmla="*/ 518 w 701"/>
                  <a:gd name="T81" fmla="*/ 659 h 702"/>
                  <a:gd name="T82" fmla="*/ 472 w 701"/>
                  <a:gd name="T83" fmla="*/ 680 h 702"/>
                  <a:gd name="T84" fmla="*/ 421 w 701"/>
                  <a:gd name="T85" fmla="*/ 695 h 702"/>
                  <a:gd name="T86" fmla="*/ 369 w 701"/>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2">
                    <a:moveTo>
                      <a:pt x="351" y="702"/>
                    </a:moveTo>
                    <a:lnTo>
                      <a:pt x="351" y="702"/>
                    </a:lnTo>
                    <a:lnTo>
                      <a:pt x="333" y="701"/>
                    </a:lnTo>
                    <a:lnTo>
                      <a:pt x="315" y="700"/>
                    </a:lnTo>
                    <a:lnTo>
                      <a:pt x="298" y="697"/>
                    </a:lnTo>
                    <a:lnTo>
                      <a:pt x="280" y="695"/>
                    </a:lnTo>
                    <a:lnTo>
                      <a:pt x="263" y="691"/>
                    </a:lnTo>
                    <a:lnTo>
                      <a:pt x="247" y="686"/>
                    </a:lnTo>
                    <a:lnTo>
                      <a:pt x="231" y="680"/>
                    </a:lnTo>
                    <a:lnTo>
                      <a:pt x="215" y="674"/>
                    </a:lnTo>
                    <a:lnTo>
                      <a:pt x="199" y="667"/>
                    </a:lnTo>
                    <a:lnTo>
                      <a:pt x="184" y="659"/>
                    </a:lnTo>
                    <a:lnTo>
                      <a:pt x="169" y="650"/>
                    </a:lnTo>
                    <a:lnTo>
                      <a:pt x="155" y="642"/>
                    </a:lnTo>
                    <a:lnTo>
                      <a:pt x="141" y="632"/>
                    </a:lnTo>
                    <a:lnTo>
                      <a:pt x="129" y="622"/>
                    </a:lnTo>
                    <a:lnTo>
                      <a:pt x="115" y="611"/>
                    </a:lnTo>
                    <a:lnTo>
                      <a:pt x="103" y="598"/>
                    </a:lnTo>
                    <a:lnTo>
                      <a:pt x="92" y="586"/>
                    </a:lnTo>
                    <a:lnTo>
                      <a:pt x="81" y="574"/>
                    </a:lnTo>
                    <a:lnTo>
                      <a:pt x="71" y="560"/>
                    </a:lnTo>
                    <a:lnTo>
                      <a:pt x="61" y="547"/>
                    </a:lnTo>
                    <a:lnTo>
                      <a:pt x="51" y="533"/>
                    </a:lnTo>
                    <a:lnTo>
                      <a:pt x="42" y="518"/>
                    </a:lnTo>
                    <a:lnTo>
                      <a:pt x="35" y="503"/>
                    </a:lnTo>
                    <a:lnTo>
                      <a:pt x="28" y="487"/>
                    </a:lnTo>
                    <a:lnTo>
                      <a:pt x="21" y="471"/>
                    </a:lnTo>
                    <a:lnTo>
                      <a:pt x="16" y="455"/>
                    </a:lnTo>
                    <a:lnTo>
                      <a:pt x="12" y="438"/>
                    </a:lnTo>
                    <a:lnTo>
                      <a:pt x="8" y="422"/>
                    </a:lnTo>
                    <a:lnTo>
                      <a:pt x="4" y="405"/>
                    </a:lnTo>
                    <a:lnTo>
                      <a:pt x="3" y="386"/>
                    </a:lnTo>
                    <a:lnTo>
                      <a:pt x="0" y="369"/>
                    </a:lnTo>
                    <a:lnTo>
                      <a:pt x="0" y="350"/>
                    </a:lnTo>
                    <a:lnTo>
                      <a:pt x="0" y="350"/>
                    </a:lnTo>
                    <a:lnTo>
                      <a:pt x="0" y="333"/>
                    </a:lnTo>
                    <a:lnTo>
                      <a:pt x="3" y="315"/>
                    </a:lnTo>
                    <a:lnTo>
                      <a:pt x="4" y="297"/>
                    </a:lnTo>
                    <a:lnTo>
                      <a:pt x="8" y="280"/>
                    </a:lnTo>
                    <a:lnTo>
                      <a:pt x="12" y="263"/>
                    </a:lnTo>
                    <a:lnTo>
                      <a:pt x="16" y="247"/>
                    </a:lnTo>
                    <a:lnTo>
                      <a:pt x="21" y="231"/>
                    </a:lnTo>
                    <a:lnTo>
                      <a:pt x="28" y="215"/>
                    </a:lnTo>
                    <a:lnTo>
                      <a:pt x="35" y="199"/>
                    </a:lnTo>
                    <a:lnTo>
                      <a:pt x="42" y="184"/>
                    </a:lnTo>
                    <a:lnTo>
                      <a:pt x="51" y="169"/>
                    </a:lnTo>
                    <a:lnTo>
                      <a:pt x="61" y="156"/>
                    </a:lnTo>
                    <a:lnTo>
                      <a:pt x="71" y="141"/>
                    </a:lnTo>
                    <a:lnTo>
                      <a:pt x="81" y="128"/>
                    </a:lnTo>
                    <a:lnTo>
                      <a:pt x="92" y="115"/>
                    </a:lnTo>
                    <a:lnTo>
                      <a:pt x="103" y="104"/>
                    </a:lnTo>
                    <a:lnTo>
                      <a:pt x="115" y="91"/>
                    </a:lnTo>
                    <a:lnTo>
                      <a:pt x="129" y="80"/>
                    </a:lnTo>
                    <a:lnTo>
                      <a:pt x="141" y="70"/>
                    </a:lnTo>
                    <a:lnTo>
                      <a:pt x="155" y="61"/>
                    </a:lnTo>
                    <a:lnTo>
                      <a:pt x="169" y="51"/>
                    </a:lnTo>
                    <a:lnTo>
                      <a:pt x="184" y="43"/>
                    </a:lnTo>
                    <a:lnTo>
                      <a:pt x="199" y="35"/>
                    </a:lnTo>
                    <a:lnTo>
                      <a:pt x="215" y="28"/>
                    </a:lnTo>
                    <a:lnTo>
                      <a:pt x="231" y="22"/>
                    </a:lnTo>
                    <a:lnTo>
                      <a:pt x="247" y="16"/>
                    </a:lnTo>
                    <a:lnTo>
                      <a:pt x="263" y="11"/>
                    </a:lnTo>
                    <a:lnTo>
                      <a:pt x="280" y="7"/>
                    </a:lnTo>
                    <a:lnTo>
                      <a:pt x="298" y="5"/>
                    </a:lnTo>
                    <a:lnTo>
                      <a:pt x="315" y="3"/>
                    </a:lnTo>
                    <a:lnTo>
                      <a:pt x="333" y="1"/>
                    </a:lnTo>
                    <a:lnTo>
                      <a:pt x="351" y="0"/>
                    </a:lnTo>
                    <a:lnTo>
                      <a:pt x="351" y="0"/>
                    </a:lnTo>
                    <a:lnTo>
                      <a:pt x="369" y="1"/>
                    </a:lnTo>
                    <a:lnTo>
                      <a:pt x="386" y="3"/>
                    </a:lnTo>
                    <a:lnTo>
                      <a:pt x="404" y="5"/>
                    </a:lnTo>
                    <a:lnTo>
                      <a:pt x="421" y="7"/>
                    </a:lnTo>
                    <a:lnTo>
                      <a:pt x="438" y="11"/>
                    </a:lnTo>
                    <a:lnTo>
                      <a:pt x="456" y="16"/>
                    </a:lnTo>
                    <a:lnTo>
                      <a:pt x="472" y="22"/>
                    </a:lnTo>
                    <a:lnTo>
                      <a:pt x="488" y="28"/>
                    </a:lnTo>
                    <a:lnTo>
                      <a:pt x="502" y="35"/>
                    </a:lnTo>
                    <a:lnTo>
                      <a:pt x="518" y="43"/>
                    </a:lnTo>
                    <a:lnTo>
                      <a:pt x="533" y="51"/>
                    </a:lnTo>
                    <a:lnTo>
                      <a:pt x="547" y="61"/>
                    </a:lnTo>
                    <a:lnTo>
                      <a:pt x="560" y="70"/>
                    </a:lnTo>
                    <a:lnTo>
                      <a:pt x="574" y="80"/>
                    </a:lnTo>
                    <a:lnTo>
                      <a:pt x="586" y="91"/>
                    </a:lnTo>
                    <a:lnTo>
                      <a:pt x="599" y="104"/>
                    </a:lnTo>
                    <a:lnTo>
                      <a:pt x="611" y="115"/>
                    </a:lnTo>
                    <a:lnTo>
                      <a:pt x="621" y="128"/>
                    </a:lnTo>
                    <a:lnTo>
                      <a:pt x="632" y="141"/>
                    </a:lnTo>
                    <a:lnTo>
                      <a:pt x="642" y="156"/>
                    </a:lnTo>
                    <a:lnTo>
                      <a:pt x="650" y="169"/>
                    </a:lnTo>
                    <a:lnTo>
                      <a:pt x="659" y="184"/>
                    </a:lnTo>
                    <a:lnTo>
                      <a:pt x="666" y="199"/>
                    </a:lnTo>
                    <a:lnTo>
                      <a:pt x="674" y="215"/>
                    </a:lnTo>
                    <a:lnTo>
                      <a:pt x="680" y="231"/>
                    </a:lnTo>
                    <a:lnTo>
                      <a:pt x="686" y="247"/>
                    </a:lnTo>
                    <a:lnTo>
                      <a:pt x="690" y="263"/>
                    </a:lnTo>
                    <a:lnTo>
                      <a:pt x="695" y="280"/>
                    </a:lnTo>
                    <a:lnTo>
                      <a:pt x="697" y="297"/>
                    </a:lnTo>
                    <a:lnTo>
                      <a:pt x="700" y="315"/>
                    </a:lnTo>
                    <a:lnTo>
                      <a:pt x="701" y="333"/>
                    </a:lnTo>
                    <a:lnTo>
                      <a:pt x="701" y="350"/>
                    </a:lnTo>
                    <a:lnTo>
                      <a:pt x="701" y="350"/>
                    </a:lnTo>
                    <a:lnTo>
                      <a:pt x="701" y="369"/>
                    </a:lnTo>
                    <a:lnTo>
                      <a:pt x="700" y="386"/>
                    </a:lnTo>
                    <a:lnTo>
                      <a:pt x="697" y="405"/>
                    </a:lnTo>
                    <a:lnTo>
                      <a:pt x="695" y="422"/>
                    </a:lnTo>
                    <a:lnTo>
                      <a:pt x="690" y="438"/>
                    </a:lnTo>
                    <a:lnTo>
                      <a:pt x="686" y="455"/>
                    </a:lnTo>
                    <a:lnTo>
                      <a:pt x="680" y="471"/>
                    </a:lnTo>
                    <a:lnTo>
                      <a:pt x="674" y="487"/>
                    </a:lnTo>
                    <a:lnTo>
                      <a:pt x="666" y="503"/>
                    </a:lnTo>
                    <a:lnTo>
                      <a:pt x="659" y="518"/>
                    </a:lnTo>
                    <a:lnTo>
                      <a:pt x="650" y="533"/>
                    </a:lnTo>
                    <a:lnTo>
                      <a:pt x="642" y="547"/>
                    </a:lnTo>
                    <a:lnTo>
                      <a:pt x="632" y="560"/>
                    </a:lnTo>
                    <a:lnTo>
                      <a:pt x="621" y="574"/>
                    </a:lnTo>
                    <a:lnTo>
                      <a:pt x="611" y="586"/>
                    </a:lnTo>
                    <a:lnTo>
                      <a:pt x="599" y="598"/>
                    </a:lnTo>
                    <a:lnTo>
                      <a:pt x="586" y="611"/>
                    </a:lnTo>
                    <a:lnTo>
                      <a:pt x="574" y="622"/>
                    </a:lnTo>
                    <a:lnTo>
                      <a:pt x="560" y="632"/>
                    </a:lnTo>
                    <a:lnTo>
                      <a:pt x="547" y="642"/>
                    </a:lnTo>
                    <a:lnTo>
                      <a:pt x="533" y="650"/>
                    </a:lnTo>
                    <a:lnTo>
                      <a:pt x="518" y="659"/>
                    </a:lnTo>
                    <a:lnTo>
                      <a:pt x="502" y="667"/>
                    </a:lnTo>
                    <a:lnTo>
                      <a:pt x="488" y="674"/>
                    </a:lnTo>
                    <a:lnTo>
                      <a:pt x="472" y="680"/>
                    </a:lnTo>
                    <a:lnTo>
                      <a:pt x="456" y="686"/>
                    </a:lnTo>
                    <a:lnTo>
                      <a:pt x="438" y="691"/>
                    </a:lnTo>
                    <a:lnTo>
                      <a:pt x="421" y="695"/>
                    </a:lnTo>
                    <a:lnTo>
                      <a:pt x="404" y="697"/>
                    </a:lnTo>
                    <a:lnTo>
                      <a:pt x="386" y="700"/>
                    </a:lnTo>
                    <a:lnTo>
                      <a:pt x="369" y="701"/>
                    </a:lnTo>
                    <a:lnTo>
                      <a:pt x="351" y="702"/>
                    </a:lnTo>
                    <a:lnTo>
                      <a:pt x="351" y="7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7" name="Freeform 33">
                <a:extLst>
                  <a:ext uri="{FF2B5EF4-FFF2-40B4-BE49-F238E27FC236}">
                    <a16:creationId xmlns:a16="http://schemas.microsoft.com/office/drawing/2014/main" id="{C1580629-F429-7F33-95B0-E845BC437C46}"/>
                  </a:ext>
                </a:extLst>
              </p:cNvPr>
              <p:cNvSpPr>
                <a:spLocks/>
              </p:cNvSpPr>
              <p:nvPr/>
            </p:nvSpPr>
            <p:spPr bwMode="auto">
              <a:xfrm>
                <a:off x="6275388" y="5991225"/>
                <a:ext cx="841375" cy="866775"/>
              </a:xfrm>
              <a:custGeom>
                <a:avLst/>
                <a:gdLst>
                  <a:gd name="T0" fmla="*/ 530 w 530"/>
                  <a:gd name="T1" fmla="*/ 267 h 546"/>
                  <a:gd name="T2" fmla="*/ 319 w 530"/>
                  <a:gd name="T3" fmla="*/ 55 h 546"/>
                  <a:gd name="T4" fmla="*/ 317 w 530"/>
                  <a:gd name="T5" fmla="*/ 55 h 546"/>
                  <a:gd name="T6" fmla="*/ 317 w 530"/>
                  <a:gd name="T7" fmla="*/ 55 h 546"/>
                  <a:gd name="T8" fmla="*/ 305 w 530"/>
                  <a:gd name="T9" fmla="*/ 44 h 546"/>
                  <a:gd name="T10" fmla="*/ 290 w 530"/>
                  <a:gd name="T11" fmla="*/ 33 h 546"/>
                  <a:gd name="T12" fmla="*/ 276 w 530"/>
                  <a:gd name="T13" fmla="*/ 23 h 546"/>
                  <a:gd name="T14" fmla="*/ 258 w 530"/>
                  <a:gd name="T15" fmla="*/ 16 h 546"/>
                  <a:gd name="T16" fmla="*/ 242 w 530"/>
                  <a:gd name="T17" fmla="*/ 8 h 546"/>
                  <a:gd name="T18" fmla="*/ 224 w 530"/>
                  <a:gd name="T19" fmla="*/ 4 h 546"/>
                  <a:gd name="T20" fmla="*/ 205 w 530"/>
                  <a:gd name="T21" fmla="*/ 1 h 546"/>
                  <a:gd name="T22" fmla="*/ 185 w 530"/>
                  <a:gd name="T23" fmla="*/ 0 h 546"/>
                  <a:gd name="T24" fmla="*/ 185 w 530"/>
                  <a:gd name="T25" fmla="*/ 0 h 546"/>
                  <a:gd name="T26" fmla="*/ 167 w 530"/>
                  <a:gd name="T27" fmla="*/ 1 h 546"/>
                  <a:gd name="T28" fmla="*/ 148 w 530"/>
                  <a:gd name="T29" fmla="*/ 3 h 546"/>
                  <a:gd name="T30" fmla="*/ 131 w 530"/>
                  <a:gd name="T31" fmla="*/ 8 h 546"/>
                  <a:gd name="T32" fmla="*/ 114 w 530"/>
                  <a:gd name="T33" fmla="*/ 14 h 546"/>
                  <a:gd name="T34" fmla="*/ 98 w 530"/>
                  <a:gd name="T35" fmla="*/ 23 h 546"/>
                  <a:gd name="T36" fmla="*/ 83 w 530"/>
                  <a:gd name="T37" fmla="*/ 32 h 546"/>
                  <a:gd name="T38" fmla="*/ 68 w 530"/>
                  <a:gd name="T39" fmla="*/ 43 h 546"/>
                  <a:gd name="T40" fmla="*/ 55 w 530"/>
                  <a:gd name="T41" fmla="*/ 54 h 546"/>
                  <a:gd name="T42" fmla="*/ 44 w 530"/>
                  <a:gd name="T43" fmla="*/ 67 h 546"/>
                  <a:gd name="T44" fmla="*/ 33 w 530"/>
                  <a:gd name="T45" fmla="*/ 82 h 546"/>
                  <a:gd name="T46" fmla="*/ 24 w 530"/>
                  <a:gd name="T47" fmla="*/ 97 h 546"/>
                  <a:gd name="T48" fmla="*/ 15 w 530"/>
                  <a:gd name="T49" fmla="*/ 113 h 546"/>
                  <a:gd name="T50" fmla="*/ 9 w 530"/>
                  <a:gd name="T51" fmla="*/ 130 h 546"/>
                  <a:gd name="T52" fmla="*/ 4 w 530"/>
                  <a:gd name="T53" fmla="*/ 148 h 546"/>
                  <a:gd name="T54" fmla="*/ 2 w 530"/>
                  <a:gd name="T55" fmla="*/ 166 h 546"/>
                  <a:gd name="T56" fmla="*/ 0 w 530"/>
                  <a:gd name="T57" fmla="*/ 185 h 546"/>
                  <a:gd name="T58" fmla="*/ 0 w 530"/>
                  <a:gd name="T59" fmla="*/ 185 h 546"/>
                  <a:gd name="T60" fmla="*/ 2 w 530"/>
                  <a:gd name="T61" fmla="*/ 202 h 546"/>
                  <a:gd name="T62" fmla="*/ 4 w 530"/>
                  <a:gd name="T63" fmla="*/ 218 h 546"/>
                  <a:gd name="T64" fmla="*/ 8 w 530"/>
                  <a:gd name="T65" fmla="*/ 234 h 546"/>
                  <a:gd name="T66" fmla="*/ 13 w 530"/>
                  <a:gd name="T67" fmla="*/ 250 h 546"/>
                  <a:gd name="T68" fmla="*/ 19 w 530"/>
                  <a:gd name="T69" fmla="*/ 265 h 546"/>
                  <a:gd name="T70" fmla="*/ 26 w 530"/>
                  <a:gd name="T71" fmla="*/ 278 h 546"/>
                  <a:gd name="T72" fmla="*/ 35 w 530"/>
                  <a:gd name="T73" fmla="*/ 292 h 546"/>
                  <a:gd name="T74" fmla="*/ 45 w 530"/>
                  <a:gd name="T75" fmla="*/ 304 h 546"/>
                  <a:gd name="T76" fmla="*/ 2 w 530"/>
                  <a:gd name="T77" fmla="*/ 386 h 546"/>
                  <a:gd name="T78" fmla="*/ 2 w 530"/>
                  <a:gd name="T79" fmla="*/ 387 h 546"/>
                  <a:gd name="T80" fmla="*/ 158 w 530"/>
                  <a:gd name="T81" fmla="*/ 545 h 546"/>
                  <a:gd name="T82" fmla="*/ 158 w 530"/>
                  <a:gd name="T83" fmla="*/ 545 h 546"/>
                  <a:gd name="T84" fmla="*/ 187 w 530"/>
                  <a:gd name="T85" fmla="*/ 546 h 546"/>
                  <a:gd name="T86" fmla="*/ 187 w 530"/>
                  <a:gd name="T87" fmla="*/ 546 h 546"/>
                  <a:gd name="T88" fmla="*/ 219 w 530"/>
                  <a:gd name="T89" fmla="*/ 544 h 546"/>
                  <a:gd name="T90" fmla="*/ 248 w 530"/>
                  <a:gd name="T91" fmla="*/ 540 h 546"/>
                  <a:gd name="T92" fmla="*/ 278 w 530"/>
                  <a:gd name="T93" fmla="*/ 534 h 546"/>
                  <a:gd name="T94" fmla="*/ 308 w 530"/>
                  <a:gd name="T95" fmla="*/ 524 h 546"/>
                  <a:gd name="T96" fmla="*/ 335 w 530"/>
                  <a:gd name="T97" fmla="*/ 513 h 546"/>
                  <a:gd name="T98" fmla="*/ 361 w 530"/>
                  <a:gd name="T99" fmla="*/ 499 h 546"/>
                  <a:gd name="T100" fmla="*/ 385 w 530"/>
                  <a:gd name="T101" fmla="*/ 483 h 546"/>
                  <a:gd name="T102" fmla="*/ 409 w 530"/>
                  <a:gd name="T103" fmla="*/ 466 h 546"/>
                  <a:gd name="T104" fmla="*/ 431 w 530"/>
                  <a:gd name="T105" fmla="*/ 446 h 546"/>
                  <a:gd name="T106" fmla="*/ 452 w 530"/>
                  <a:gd name="T107" fmla="*/ 425 h 546"/>
                  <a:gd name="T108" fmla="*/ 469 w 530"/>
                  <a:gd name="T109" fmla="*/ 402 h 546"/>
                  <a:gd name="T110" fmla="*/ 486 w 530"/>
                  <a:gd name="T111" fmla="*/ 378 h 546"/>
                  <a:gd name="T112" fmla="*/ 500 w 530"/>
                  <a:gd name="T113" fmla="*/ 352 h 546"/>
                  <a:gd name="T114" fmla="*/ 512 w 530"/>
                  <a:gd name="T115" fmla="*/ 325 h 546"/>
                  <a:gd name="T116" fmla="*/ 522 w 530"/>
                  <a:gd name="T117" fmla="*/ 297 h 546"/>
                  <a:gd name="T118" fmla="*/ 530 w 530"/>
                  <a:gd name="T119" fmla="*/ 267 h 546"/>
                  <a:gd name="T120" fmla="*/ 530 w 530"/>
                  <a:gd name="T121" fmla="*/ 267 h 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30" h="546">
                    <a:moveTo>
                      <a:pt x="530" y="267"/>
                    </a:moveTo>
                    <a:lnTo>
                      <a:pt x="319" y="55"/>
                    </a:lnTo>
                    <a:lnTo>
                      <a:pt x="317" y="55"/>
                    </a:lnTo>
                    <a:lnTo>
                      <a:pt x="317" y="55"/>
                    </a:lnTo>
                    <a:lnTo>
                      <a:pt x="305" y="44"/>
                    </a:lnTo>
                    <a:lnTo>
                      <a:pt x="290" y="33"/>
                    </a:lnTo>
                    <a:lnTo>
                      <a:pt x="276" y="23"/>
                    </a:lnTo>
                    <a:lnTo>
                      <a:pt x="258" y="16"/>
                    </a:lnTo>
                    <a:lnTo>
                      <a:pt x="242" y="8"/>
                    </a:lnTo>
                    <a:lnTo>
                      <a:pt x="224" y="4"/>
                    </a:lnTo>
                    <a:lnTo>
                      <a:pt x="205" y="1"/>
                    </a:lnTo>
                    <a:lnTo>
                      <a:pt x="185" y="0"/>
                    </a:ln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6"/>
                    </a:lnTo>
                    <a:lnTo>
                      <a:pt x="2" y="387"/>
                    </a:lnTo>
                    <a:lnTo>
                      <a:pt x="158" y="545"/>
                    </a:lnTo>
                    <a:lnTo>
                      <a:pt x="158" y="545"/>
                    </a:lnTo>
                    <a:lnTo>
                      <a:pt x="187" y="546"/>
                    </a:lnTo>
                    <a:lnTo>
                      <a:pt x="187" y="546"/>
                    </a:lnTo>
                    <a:lnTo>
                      <a:pt x="219" y="544"/>
                    </a:lnTo>
                    <a:lnTo>
                      <a:pt x="248" y="540"/>
                    </a:lnTo>
                    <a:lnTo>
                      <a:pt x="278" y="534"/>
                    </a:lnTo>
                    <a:lnTo>
                      <a:pt x="308" y="524"/>
                    </a:lnTo>
                    <a:lnTo>
                      <a:pt x="335" y="513"/>
                    </a:lnTo>
                    <a:lnTo>
                      <a:pt x="361" y="499"/>
                    </a:lnTo>
                    <a:lnTo>
                      <a:pt x="385" y="483"/>
                    </a:lnTo>
                    <a:lnTo>
                      <a:pt x="409" y="466"/>
                    </a:lnTo>
                    <a:lnTo>
                      <a:pt x="431" y="446"/>
                    </a:lnTo>
                    <a:lnTo>
                      <a:pt x="452" y="425"/>
                    </a:lnTo>
                    <a:lnTo>
                      <a:pt x="469" y="402"/>
                    </a:lnTo>
                    <a:lnTo>
                      <a:pt x="486" y="378"/>
                    </a:lnTo>
                    <a:lnTo>
                      <a:pt x="500" y="352"/>
                    </a:lnTo>
                    <a:lnTo>
                      <a:pt x="512" y="325"/>
                    </a:lnTo>
                    <a:lnTo>
                      <a:pt x="522" y="297"/>
                    </a:lnTo>
                    <a:lnTo>
                      <a:pt x="530" y="267"/>
                    </a:lnTo>
                    <a:lnTo>
                      <a:pt x="530" y="26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8" name="Freeform 247">
                <a:extLst>
                  <a:ext uri="{FF2B5EF4-FFF2-40B4-BE49-F238E27FC236}">
                    <a16:creationId xmlns:a16="http://schemas.microsoft.com/office/drawing/2014/main" id="{661A2681-D059-051C-F149-603A163EA757}"/>
                  </a:ext>
                </a:extLst>
              </p:cNvPr>
              <p:cNvSpPr>
                <a:spLocks/>
              </p:cNvSpPr>
              <p:nvPr/>
            </p:nvSpPr>
            <p:spPr bwMode="auto">
              <a:xfrm>
                <a:off x="6275388" y="5991225"/>
                <a:ext cx="587375" cy="614363"/>
              </a:xfrm>
              <a:custGeom>
                <a:avLst/>
                <a:gdLst>
                  <a:gd name="T0" fmla="*/ 185 w 370"/>
                  <a:gd name="T1" fmla="*/ 0 h 387"/>
                  <a:gd name="T2" fmla="*/ 148 w 370"/>
                  <a:gd name="T3" fmla="*/ 3 h 387"/>
                  <a:gd name="T4" fmla="*/ 114 w 370"/>
                  <a:gd name="T5" fmla="*/ 14 h 387"/>
                  <a:gd name="T6" fmla="*/ 83 w 370"/>
                  <a:gd name="T7" fmla="*/ 32 h 387"/>
                  <a:gd name="T8" fmla="*/ 55 w 370"/>
                  <a:gd name="T9" fmla="*/ 54 h 387"/>
                  <a:gd name="T10" fmla="*/ 33 w 370"/>
                  <a:gd name="T11" fmla="*/ 82 h 387"/>
                  <a:gd name="T12" fmla="*/ 15 w 370"/>
                  <a:gd name="T13" fmla="*/ 113 h 387"/>
                  <a:gd name="T14" fmla="*/ 4 w 370"/>
                  <a:gd name="T15" fmla="*/ 148 h 387"/>
                  <a:gd name="T16" fmla="*/ 0 w 370"/>
                  <a:gd name="T17" fmla="*/ 185 h 387"/>
                  <a:gd name="T18" fmla="*/ 2 w 370"/>
                  <a:gd name="T19" fmla="*/ 202 h 387"/>
                  <a:gd name="T20" fmla="*/ 8 w 370"/>
                  <a:gd name="T21" fmla="*/ 234 h 387"/>
                  <a:gd name="T22" fmla="*/ 19 w 370"/>
                  <a:gd name="T23" fmla="*/ 265 h 387"/>
                  <a:gd name="T24" fmla="*/ 35 w 370"/>
                  <a:gd name="T25" fmla="*/ 292 h 387"/>
                  <a:gd name="T26" fmla="*/ 2 w 370"/>
                  <a:gd name="T27" fmla="*/ 387 h 387"/>
                  <a:gd name="T28" fmla="*/ 81 w 370"/>
                  <a:gd name="T29" fmla="*/ 336 h 387"/>
                  <a:gd name="T30" fmla="*/ 104 w 370"/>
                  <a:gd name="T31" fmla="*/ 351 h 387"/>
                  <a:gd name="T32" fmla="*/ 130 w 370"/>
                  <a:gd name="T33" fmla="*/ 361 h 387"/>
                  <a:gd name="T34" fmla="*/ 157 w 370"/>
                  <a:gd name="T35" fmla="*/ 367 h 387"/>
                  <a:gd name="T36" fmla="*/ 185 w 370"/>
                  <a:gd name="T37" fmla="*/ 370 h 387"/>
                  <a:gd name="T38" fmla="*/ 205 w 370"/>
                  <a:gd name="T39" fmla="*/ 368 h 387"/>
                  <a:gd name="T40" fmla="*/ 241 w 370"/>
                  <a:gd name="T41" fmla="*/ 362 h 387"/>
                  <a:gd name="T42" fmla="*/ 274 w 370"/>
                  <a:gd name="T43" fmla="*/ 347 h 387"/>
                  <a:gd name="T44" fmla="*/ 304 w 370"/>
                  <a:gd name="T45" fmla="*/ 328 h 387"/>
                  <a:gd name="T46" fmla="*/ 329 w 370"/>
                  <a:gd name="T47" fmla="*/ 303 h 387"/>
                  <a:gd name="T48" fmla="*/ 348 w 370"/>
                  <a:gd name="T49" fmla="*/ 273 h 387"/>
                  <a:gd name="T50" fmla="*/ 362 w 370"/>
                  <a:gd name="T51" fmla="*/ 240 h 387"/>
                  <a:gd name="T52" fmla="*/ 369 w 370"/>
                  <a:gd name="T53" fmla="*/ 204 h 387"/>
                  <a:gd name="T54" fmla="*/ 370 w 370"/>
                  <a:gd name="T55" fmla="*/ 185 h 387"/>
                  <a:gd name="T56" fmla="*/ 367 w 370"/>
                  <a:gd name="T57" fmla="*/ 148 h 387"/>
                  <a:gd name="T58" fmla="*/ 356 w 370"/>
                  <a:gd name="T59" fmla="*/ 113 h 387"/>
                  <a:gd name="T60" fmla="*/ 340 w 370"/>
                  <a:gd name="T61" fmla="*/ 82 h 387"/>
                  <a:gd name="T62" fmla="*/ 316 w 370"/>
                  <a:gd name="T63" fmla="*/ 54 h 387"/>
                  <a:gd name="T64" fmla="*/ 289 w 370"/>
                  <a:gd name="T65" fmla="*/ 32 h 387"/>
                  <a:gd name="T66" fmla="*/ 258 w 370"/>
                  <a:gd name="T67" fmla="*/ 14 h 387"/>
                  <a:gd name="T68" fmla="*/ 224 w 370"/>
                  <a:gd name="T69" fmla="*/ 3 h 387"/>
                  <a:gd name="T70" fmla="*/ 185 w 370"/>
                  <a:gd name="T71" fmla="*/ 0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70" h="387">
                    <a:moveTo>
                      <a:pt x="185" y="0"/>
                    </a:move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7"/>
                    </a:lnTo>
                    <a:lnTo>
                      <a:pt x="81" y="336"/>
                    </a:lnTo>
                    <a:lnTo>
                      <a:pt x="81" y="336"/>
                    </a:lnTo>
                    <a:lnTo>
                      <a:pt x="92" y="344"/>
                    </a:lnTo>
                    <a:lnTo>
                      <a:pt x="104" y="351"/>
                    </a:lnTo>
                    <a:lnTo>
                      <a:pt x="116" y="356"/>
                    </a:lnTo>
                    <a:lnTo>
                      <a:pt x="130" y="361"/>
                    </a:lnTo>
                    <a:lnTo>
                      <a:pt x="144" y="365"/>
                    </a:lnTo>
                    <a:lnTo>
                      <a:pt x="157" y="367"/>
                    </a:lnTo>
                    <a:lnTo>
                      <a:pt x="172" y="370"/>
                    </a:lnTo>
                    <a:lnTo>
                      <a:pt x="185" y="370"/>
                    </a:lnTo>
                    <a:lnTo>
                      <a:pt x="185" y="370"/>
                    </a:lnTo>
                    <a:lnTo>
                      <a:pt x="205" y="368"/>
                    </a:lnTo>
                    <a:lnTo>
                      <a:pt x="224" y="366"/>
                    </a:lnTo>
                    <a:lnTo>
                      <a:pt x="241" y="362"/>
                    </a:lnTo>
                    <a:lnTo>
                      <a:pt x="258" y="355"/>
                    </a:lnTo>
                    <a:lnTo>
                      <a:pt x="274" y="347"/>
                    </a:lnTo>
                    <a:lnTo>
                      <a:pt x="289" y="339"/>
                    </a:lnTo>
                    <a:lnTo>
                      <a:pt x="304" y="328"/>
                    </a:lnTo>
                    <a:lnTo>
                      <a:pt x="316" y="315"/>
                    </a:lnTo>
                    <a:lnTo>
                      <a:pt x="329" y="303"/>
                    </a:lnTo>
                    <a:lnTo>
                      <a:pt x="340" y="288"/>
                    </a:lnTo>
                    <a:lnTo>
                      <a:pt x="348" y="273"/>
                    </a:lnTo>
                    <a:lnTo>
                      <a:pt x="356" y="257"/>
                    </a:lnTo>
                    <a:lnTo>
                      <a:pt x="362" y="240"/>
                    </a:lnTo>
                    <a:lnTo>
                      <a:pt x="367" y="223"/>
                    </a:lnTo>
                    <a:lnTo>
                      <a:pt x="369" y="204"/>
                    </a:lnTo>
                    <a:lnTo>
                      <a:pt x="370" y="185"/>
                    </a:lnTo>
                    <a:lnTo>
                      <a:pt x="370" y="185"/>
                    </a:lnTo>
                    <a:lnTo>
                      <a:pt x="369" y="166"/>
                    </a:lnTo>
                    <a:lnTo>
                      <a:pt x="367" y="148"/>
                    </a:lnTo>
                    <a:lnTo>
                      <a:pt x="362" y="130"/>
                    </a:lnTo>
                    <a:lnTo>
                      <a:pt x="356" y="113"/>
                    </a:lnTo>
                    <a:lnTo>
                      <a:pt x="348" y="97"/>
                    </a:lnTo>
                    <a:lnTo>
                      <a:pt x="340" y="82"/>
                    </a:lnTo>
                    <a:lnTo>
                      <a:pt x="329" y="67"/>
                    </a:lnTo>
                    <a:lnTo>
                      <a:pt x="316" y="54"/>
                    </a:lnTo>
                    <a:lnTo>
                      <a:pt x="304" y="43"/>
                    </a:lnTo>
                    <a:lnTo>
                      <a:pt x="289" y="32"/>
                    </a:lnTo>
                    <a:lnTo>
                      <a:pt x="274" y="23"/>
                    </a:lnTo>
                    <a:lnTo>
                      <a:pt x="258" y="14"/>
                    </a:lnTo>
                    <a:lnTo>
                      <a:pt x="241" y="8"/>
                    </a:lnTo>
                    <a:lnTo>
                      <a:pt x="224" y="3"/>
                    </a:lnTo>
                    <a:lnTo>
                      <a:pt x="205" y="1"/>
                    </a:lnTo>
                    <a:lnTo>
                      <a:pt x="185" y="0"/>
                    </a:lnTo>
                    <a:lnTo>
                      <a:pt x="18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9" name="Freeform 248">
                <a:extLst>
                  <a:ext uri="{FF2B5EF4-FFF2-40B4-BE49-F238E27FC236}">
                    <a16:creationId xmlns:a16="http://schemas.microsoft.com/office/drawing/2014/main" id="{9BC2B3B0-829C-9FF9-82E5-AC5C776A4F95}"/>
                  </a:ext>
                </a:extLst>
              </p:cNvPr>
              <p:cNvSpPr>
                <a:spLocks/>
              </p:cNvSpPr>
              <p:nvPr/>
            </p:nvSpPr>
            <p:spPr bwMode="auto">
              <a:xfrm>
                <a:off x="6567488" y="5991225"/>
                <a:ext cx="295275" cy="587375"/>
              </a:xfrm>
              <a:custGeom>
                <a:avLst/>
                <a:gdLst>
                  <a:gd name="T0" fmla="*/ 1 w 186"/>
                  <a:gd name="T1" fmla="*/ 0 h 370"/>
                  <a:gd name="T2" fmla="*/ 1 w 186"/>
                  <a:gd name="T3" fmla="*/ 0 h 370"/>
                  <a:gd name="T4" fmla="*/ 0 w 186"/>
                  <a:gd name="T5" fmla="*/ 0 h 370"/>
                  <a:gd name="T6" fmla="*/ 0 w 186"/>
                  <a:gd name="T7" fmla="*/ 370 h 370"/>
                  <a:gd name="T8" fmla="*/ 0 w 186"/>
                  <a:gd name="T9" fmla="*/ 370 h 370"/>
                  <a:gd name="T10" fmla="*/ 1 w 186"/>
                  <a:gd name="T11" fmla="*/ 370 h 370"/>
                  <a:gd name="T12" fmla="*/ 1 w 186"/>
                  <a:gd name="T13" fmla="*/ 370 h 370"/>
                  <a:gd name="T14" fmla="*/ 21 w 186"/>
                  <a:gd name="T15" fmla="*/ 368 h 370"/>
                  <a:gd name="T16" fmla="*/ 40 w 186"/>
                  <a:gd name="T17" fmla="*/ 366 h 370"/>
                  <a:gd name="T18" fmla="*/ 57 w 186"/>
                  <a:gd name="T19" fmla="*/ 362 h 370"/>
                  <a:gd name="T20" fmla="*/ 74 w 186"/>
                  <a:gd name="T21" fmla="*/ 355 h 370"/>
                  <a:gd name="T22" fmla="*/ 90 w 186"/>
                  <a:gd name="T23" fmla="*/ 347 h 370"/>
                  <a:gd name="T24" fmla="*/ 105 w 186"/>
                  <a:gd name="T25" fmla="*/ 339 h 370"/>
                  <a:gd name="T26" fmla="*/ 120 w 186"/>
                  <a:gd name="T27" fmla="*/ 328 h 370"/>
                  <a:gd name="T28" fmla="*/ 132 w 186"/>
                  <a:gd name="T29" fmla="*/ 315 h 370"/>
                  <a:gd name="T30" fmla="*/ 145 w 186"/>
                  <a:gd name="T31" fmla="*/ 303 h 370"/>
                  <a:gd name="T32" fmla="*/ 156 w 186"/>
                  <a:gd name="T33" fmla="*/ 288 h 370"/>
                  <a:gd name="T34" fmla="*/ 164 w 186"/>
                  <a:gd name="T35" fmla="*/ 273 h 370"/>
                  <a:gd name="T36" fmla="*/ 172 w 186"/>
                  <a:gd name="T37" fmla="*/ 257 h 370"/>
                  <a:gd name="T38" fmla="*/ 178 w 186"/>
                  <a:gd name="T39" fmla="*/ 240 h 370"/>
                  <a:gd name="T40" fmla="*/ 183 w 186"/>
                  <a:gd name="T41" fmla="*/ 223 h 370"/>
                  <a:gd name="T42" fmla="*/ 185 w 186"/>
                  <a:gd name="T43" fmla="*/ 204 h 370"/>
                  <a:gd name="T44" fmla="*/ 186 w 186"/>
                  <a:gd name="T45" fmla="*/ 185 h 370"/>
                  <a:gd name="T46" fmla="*/ 186 w 186"/>
                  <a:gd name="T47" fmla="*/ 185 h 370"/>
                  <a:gd name="T48" fmla="*/ 185 w 186"/>
                  <a:gd name="T49" fmla="*/ 166 h 370"/>
                  <a:gd name="T50" fmla="*/ 183 w 186"/>
                  <a:gd name="T51" fmla="*/ 148 h 370"/>
                  <a:gd name="T52" fmla="*/ 178 w 186"/>
                  <a:gd name="T53" fmla="*/ 130 h 370"/>
                  <a:gd name="T54" fmla="*/ 172 w 186"/>
                  <a:gd name="T55" fmla="*/ 113 h 370"/>
                  <a:gd name="T56" fmla="*/ 164 w 186"/>
                  <a:gd name="T57" fmla="*/ 97 h 370"/>
                  <a:gd name="T58" fmla="*/ 156 w 186"/>
                  <a:gd name="T59" fmla="*/ 82 h 370"/>
                  <a:gd name="T60" fmla="*/ 145 w 186"/>
                  <a:gd name="T61" fmla="*/ 67 h 370"/>
                  <a:gd name="T62" fmla="*/ 132 w 186"/>
                  <a:gd name="T63" fmla="*/ 54 h 370"/>
                  <a:gd name="T64" fmla="*/ 120 w 186"/>
                  <a:gd name="T65" fmla="*/ 43 h 370"/>
                  <a:gd name="T66" fmla="*/ 105 w 186"/>
                  <a:gd name="T67" fmla="*/ 32 h 370"/>
                  <a:gd name="T68" fmla="*/ 90 w 186"/>
                  <a:gd name="T69" fmla="*/ 23 h 370"/>
                  <a:gd name="T70" fmla="*/ 74 w 186"/>
                  <a:gd name="T71" fmla="*/ 14 h 370"/>
                  <a:gd name="T72" fmla="*/ 57 w 186"/>
                  <a:gd name="T73" fmla="*/ 8 h 370"/>
                  <a:gd name="T74" fmla="*/ 40 w 186"/>
                  <a:gd name="T75" fmla="*/ 3 h 370"/>
                  <a:gd name="T76" fmla="*/ 21 w 186"/>
                  <a:gd name="T77" fmla="*/ 1 h 370"/>
                  <a:gd name="T78" fmla="*/ 1 w 186"/>
                  <a:gd name="T79" fmla="*/ 0 h 370"/>
                  <a:gd name="T80" fmla="*/ 1 w 186"/>
                  <a:gd name="T81" fmla="*/ 0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86" h="370">
                    <a:moveTo>
                      <a:pt x="1" y="0"/>
                    </a:moveTo>
                    <a:lnTo>
                      <a:pt x="1" y="0"/>
                    </a:lnTo>
                    <a:lnTo>
                      <a:pt x="0" y="0"/>
                    </a:lnTo>
                    <a:lnTo>
                      <a:pt x="0" y="370"/>
                    </a:lnTo>
                    <a:lnTo>
                      <a:pt x="0" y="370"/>
                    </a:lnTo>
                    <a:lnTo>
                      <a:pt x="1" y="370"/>
                    </a:lnTo>
                    <a:lnTo>
                      <a:pt x="1" y="370"/>
                    </a:lnTo>
                    <a:lnTo>
                      <a:pt x="21" y="368"/>
                    </a:lnTo>
                    <a:lnTo>
                      <a:pt x="40" y="366"/>
                    </a:lnTo>
                    <a:lnTo>
                      <a:pt x="57" y="362"/>
                    </a:lnTo>
                    <a:lnTo>
                      <a:pt x="74" y="355"/>
                    </a:lnTo>
                    <a:lnTo>
                      <a:pt x="90" y="347"/>
                    </a:lnTo>
                    <a:lnTo>
                      <a:pt x="105" y="339"/>
                    </a:lnTo>
                    <a:lnTo>
                      <a:pt x="120" y="328"/>
                    </a:lnTo>
                    <a:lnTo>
                      <a:pt x="132" y="315"/>
                    </a:lnTo>
                    <a:lnTo>
                      <a:pt x="145" y="303"/>
                    </a:lnTo>
                    <a:lnTo>
                      <a:pt x="156" y="288"/>
                    </a:lnTo>
                    <a:lnTo>
                      <a:pt x="164" y="273"/>
                    </a:lnTo>
                    <a:lnTo>
                      <a:pt x="172" y="257"/>
                    </a:lnTo>
                    <a:lnTo>
                      <a:pt x="178" y="240"/>
                    </a:lnTo>
                    <a:lnTo>
                      <a:pt x="183" y="223"/>
                    </a:lnTo>
                    <a:lnTo>
                      <a:pt x="185" y="204"/>
                    </a:lnTo>
                    <a:lnTo>
                      <a:pt x="186" y="185"/>
                    </a:lnTo>
                    <a:lnTo>
                      <a:pt x="186" y="185"/>
                    </a:lnTo>
                    <a:lnTo>
                      <a:pt x="185" y="166"/>
                    </a:lnTo>
                    <a:lnTo>
                      <a:pt x="183" y="148"/>
                    </a:lnTo>
                    <a:lnTo>
                      <a:pt x="178" y="130"/>
                    </a:lnTo>
                    <a:lnTo>
                      <a:pt x="172" y="113"/>
                    </a:lnTo>
                    <a:lnTo>
                      <a:pt x="164" y="97"/>
                    </a:lnTo>
                    <a:lnTo>
                      <a:pt x="156" y="82"/>
                    </a:lnTo>
                    <a:lnTo>
                      <a:pt x="145" y="67"/>
                    </a:lnTo>
                    <a:lnTo>
                      <a:pt x="132" y="54"/>
                    </a:lnTo>
                    <a:lnTo>
                      <a:pt x="120" y="43"/>
                    </a:lnTo>
                    <a:lnTo>
                      <a:pt x="105" y="32"/>
                    </a:lnTo>
                    <a:lnTo>
                      <a:pt x="90" y="23"/>
                    </a:lnTo>
                    <a:lnTo>
                      <a:pt x="74" y="14"/>
                    </a:lnTo>
                    <a:lnTo>
                      <a:pt x="57" y="8"/>
                    </a:lnTo>
                    <a:lnTo>
                      <a:pt x="40" y="3"/>
                    </a:lnTo>
                    <a:lnTo>
                      <a:pt x="21" y="1"/>
                    </a:lnTo>
                    <a:lnTo>
                      <a:pt x="1" y="0"/>
                    </a:lnTo>
                    <a:lnTo>
                      <a:pt x="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0" name="Freeform 250">
                <a:extLst>
                  <a:ext uri="{FF2B5EF4-FFF2-40B4-BE49-F238E27FC236}">
                    <a16:creationId xmlns:a16="http://schemas.microsoft.com/office/drawing/2014/main" id="{0DA75798-0067-9B59-2F7C-9B70E3D0C0AD}"/>
                  </a:ext>
                </a:extLst>
              </p:cNvPr>
              <p:cNvSpPr>
                <a:spLocks/>
              </p:cNvSpPr>
              <p:nvPr/>
            </p:nvSpPr>
            <p:spPr bwMode="auto">
              <a:xfrm>
                <a:off x="6567488" y="6238875"/>
                <a:ext cx="114300" cy="249238"/>
              </a:xfrm>
              <a:custGeom>
                <a:avLst/>
                <a:gdLst>
                  <a:gd name="T0" fmla="*/ 20 w 72"/>
                  <a:gd name="T1" fmla="*/ 8 h 157"/>
                  <a:gd name="T2" fmla="*/ 20 w 72"/>
                  <a:gd name="T3" fmla="*/ 8 h 157"/>
                  <a:gd name="T4" fmla="*/ 0 w 72"/>
                  <a:gd name="T5" fmla="*/ 0 h 157"/>
                  <a:gd name="T6" fmla="*/ 0 w 72"/>
                  <a:gd name="T7" fmla="*/ 47 h 157"/>
                  <a:gd name="T8" fmla="*/ 0 w 72"/>
                  <a:gd name="T9" fmla="*/ 47 h 157"/>
                  <a:gd name="T10" fmla="*/ 11 w 72"/>
                  <a:gd name="T11" fmla="*/ 53 h 157"/>
                  <a:gd name="T12" fmla="*/ 18 w 72"/>
                  <a:gd name="T13" fmla="*/ 58 h 157"/>
                  <a:gd name="T14" fmla="*/ 22 w 72"/>
                  <a:gd name="T15" fmla="*/ 64 h 157"/>
                  <a:gd name="T16" fmla="*/ 24 w 72"/>
                  <a:gd name="T17" fmla="*/ 68 h 157"/>
                  <a:gd name="T18" fmla="*/ 24 w 72"/>
                  <a:gd name="T19" fmla="*/ 72 h 157"/>
                  <a:gd name="T20" fmla="*/ 24 w 72"/>
                  <a:gd name="T21" fmla="*/ 72 h 157"/>
                  <a:gd name="T22" fmla="*/ 24 w 72"/>
                  <a:gd name="T23" fmla="*/ 75 h 157"/>
                  <a:gd name="T24" fmla="*/ 22 w 72"/>
                  <a:gd name="T25" fmla="*/ 78 h 157"/>
                  <a:gd name="T26" fmla="*/ 20 w 72"/>
                  <a:gd name="T27" fmla="*/ 82 h 157"/>
                  <a:gd name="T28" fmla="*/ 18 w 72"/>
                  <a:gd name="T29" fmla="*/ 84 h 157"/>
                  <a:gd name="T30" fmla="*/ 10 w 72"/>
                  <a:gd name="T31" fmla="*/ 88 h 157"/>
                  <a:gd name="T32" fmla="*/ 0 w 72"/>
                  <a:gd name="T33" fmla="*/ 90 h 157"/>
                  <a:gd name="T34" fmla="*/ 0 w 72"/>
                  <a:gd name="T35" fmla="*/ 157 h 157"/>
                  <a:gd name="T36" fmla="*/ 16 w 72"/>
                  <a:gd name="T37" fmla="*/ 157 h 157"/>
                  <a:gd name="T38" fmla="*/ 16 w 72"/>
                  <a:gd name="T39" fmla="*/ 125 h 157"/>
                  <a:gd name="T40" fmla="*/ 16 w 72"/>
                  <a:gd name="T41" fmla="*/ 125 h 157"/>
                  <a:gd name="T42" fmla="*/ 29 w 72"/>
                  <a:gd name="T43" fmla="*/ 121 h 157"/>
                  <a:gd name="T44" fmla="*/ 40 w 72"/>
                  <a:gd name="T45" fmla="*/ 117 h 157"/>
                  <a:gd name="T46" fmla="*/ 50 w 72"/>
                  <a:gd name="T47" fmla="*/ 111 h 157"/>
                  <a:gd name="T48" fmla="*/ 57 w 72"/>
                  <a:gd name="T49" fmla="*/ 104 h 157"/>
                  <a:gd name="T50" fmla="*/ 63 w 72"/>
                  <a:gd name="T51" fmla="*/ 95 h 157"/>
                  <a:gd name="T52" fmla="*/ 68 w 72"/>
                  <a:gd name="T53" fmla="*/ 87 h 157"/>
                  <a:gd name="T54" fmla="*/ 71 w 72"/>
                  <a:gd name="T55" fmla="*/ 77 h 157"/>
                  <a:gd name="T56" fmla="*/ 72 w 72"/>
                  <a:gd name="T57" fmla="*/ 67 h 157"/>
                  <a:gd name="T58" fmla="*/ 72 w 72"/>
                  <a:gd name="T59" fmla="*/ 67 h 157"/>
                  <a:gd name="T60" fmla="*/ 71 w 72"/>
                  <a:gd name="T61" fmla="*/ 57 h 157"/>
                  <a:gd name="T62" fmla="*/ 69 w 72"/>
                  <a:gd name="T63" fmla="*/ 47 h 157"/>
                  <a:gd name="T64" fmla="*/ 66 w 72"/>
                  <a:gd name="T65" fmla="*/ 40 h 157"/>
                  <a:gd name="T66" fmla="*/ 59 w 72"/>
                  <a:gd name="T67" fmla="*/ 32 h 157"/>
                  <a:gd name="T68" fmla="*/ 52 w 72"/>
                  <a:gd name="T69" fmla="*/ 25 h 157"/>
                  <a:gd name="T70" fmla="*/ 43 w 72"/>
                  <a:gd name="T71" fmla="*/ 19 h 157"/>
                  <a:gd name="T72" fmla="*/ 32 w 72"/>
                  <a:gd name="T73" fmla="*/ 13 h 157"/>
                  <a:gd name="T74" fmla="*/ 20 w 72"/>
                  <a:gd name="T75" fmla="*/ 8 h 157"/>
                  <a:gd name="T76" fmla="*/ 20 w 72"/>
                  <a:gd name="T77" fmla="*/ 8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2" h="157">
                    <a:moveTo>
                      <a:pt x="20" y="8"/>
                    </a:moveTo>
                    <a:lnTo>
                      <a:pt x="20" y="8"/>
                    </a:lnTo>
                    <a:lnTo>
                      <a:pt x="0" y="0"/>
                    </a:lnTo>
                    <a:lnTo>
                      <a:pt x="0" y="47"/>
                    </a:lnTo>
                    <a:lnTo>
                      <a:pt x="0" y="47"/>
                    </a:lnTo>
                    <a:lnTo>
                      <a:pt x="11" y="53"/>
                    </a:lnTo>
                    <a:lnTo>
                      <a:pt x="18" y="58"/>
                    </a:lnTo>
                    <a:lnTo>
                      <a:pt x="22" y="64"/>
                    </a:lnTo>
                    <a:lnTo>
                      <a:pt x="24" y="68"/>
                    </a:lnTo>
                    <a:lnTo>
                      <a:pt x="24" y="72"/>
                    </a:lnTo>
                    <a:lnTo>
                      <a:pt x="24" y="72"/>
                    </a:lnTo>
                    <a:lnTo>
                      <a:pt x="24" y="75"/>
                    </a:lnTo>
                    <a:lnTo>
                      <a:pt x="22" y="78"/>
                    </a:lnTo>
                    <a:lnTo>
                      <a:pt x="20" y="82"/>
                    </a:lnTo>
                    <a:lnTo>
                      <a:pt x="18" y="84"/>
                    </a:lnTo>
                    <a:lnTo>
                      <a:pt x="10" y="88"/>
                    </a:lnTo>
                    <a:lnTo>
                      <a:pt x="0" y="90"/>
                    </a:lnTo>
                    <a:lnTo>
                      <a:pt x="0" y="157"/>
                    </a:lnTo>
                    <a:lnTo>
                      <a:pt x="16" y="157"/>
                    </a:lnTo>
                    <a:lnTo>
                      <a:pt x="16" y="125"/>
                    </a:lnTo>
                    <a:lnTo>
                      <a:pt x="16" y="125"/>
                    </a:lnTo>
                    <a:lnTo>
                      <a:pt x="29" y="121"/>
                    </a:lnTo>
                    <a:lnTo>
                      <a:pt x="40" y="117"/>
                    </a:lnTo>
                    <a:lnTo>
                      <a:pt x="50" y="111"/>
                    </a:lnTo>
                    <a:lnTo>
                      <a:pt x="57" y="104"/>
                    </a:lnTo>
                    <a:lnTo>
                      <a:pt x="63" y="95"/>
                    </a:lnTo>
                    <a:lnTo>
                      <a:pt x="68" y="87"/>
                    </a:lnTo>
                    <a:lnTo>
                      <a:pt x="71" y="77"/>
                    </a:lnTo>
                    <a:lnTo>
                      <a:pt x="72" y="67"/>
                    </a:lnTo>
                    <a:lnTo>
                      <a:pt x="72" y="67"/>
                    </a:lnTo>
                    <a:lnTo>
                      <a:pt x="71" y="57"/>
                    </a:lnTo>
                    <a:lnTo>
                      <a:pt x="69" y="47"/>
                    </a:lnTo>
                    <a:lnTo>
                      <a:pt x="66" y="40"/>
                    </a:lnTo>
                    <a:lnTo>
                      <a:pt x="59" y="32"/>
                    </a:lnTo>
                    <a:lnTo>
                      <a:pt x="52" y="25"/>
                    </a:lnTo>
                    <a:lnTo>
                      <a:pt x="43" y="19"/>
                    </a:lnTo>
                    <a:lnTo>
                      <a:pt x="32" y="13"/>
                    </a:lnTo>
                    <a:lnTo>
                      <a:pt x="20" y="8"/>
                    </a:lnTo>
                    <a:lnTo>
                      <a:pt x="20"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1" name="Freeform 251">
                <a:extLst>
                  <a:ext uri="{FF2B5EF4-FFF2-40B4-BE49-F238E27FC236}">
                    <a16:creationId xmlns:a16="http://schemas.microsoft.com/office/drawing/2014/main" id="{53AC1373-1DEB-67F3-9F91-3B08B91E2E2E}"/>
                  </a:ext>
                </a:extLst>
              </p:cNvPr>
              <p:cNvSpPr>
                <a:spLocks/>
              </p:cNvSpPr>
              <p:nvPr/>
            </p:nvSpPr>
            <p:spPr bwMode="auto">
              <a:xfrm>
                <a:off x="6567488" y="6083300"/>
                <a:ext cx="100013" cy="114300"/>
              </a:xfrm>
              <a:custGeom>
                <a:avLst/>
                <a:gdLst>
                  <a:gd name="T0" fmla="*/ 0 w 63"/>
                  <a:gd name="T1" fmla="*/ 0 h 72"/>
                  <a:gd name="T2" fmla="*/ 0 w 63"/>
                  <a:gd name="T3" fmla="*/ 62 h 72"/>
                  <a:gd name="T4" fmla="*/ 0 w 63"/>
                  <a:gd name="T5" fmla="*/ 62 h 72"/>
                  <a:gd name="T6" fmla="*/ 9 w 63"/>
                  <a:gd name="T7" fmla="*/ 61 h 72"/>
                  <a:gd name="T8" fmla="*/ 9 w 63"/>
                  <a:gd name="T9" fmla="*/ 61 h 72"/>
                  <a:gd name="T10" fmla="*/ 24 w 63"/>
                  <a:gd name="T11" fmla="*/ 62 h 72"/>
                  <a:gd name="T12" fmla="*/ 37 w 63"/>
                  <a:gd name="T13" fmla="*/ 66 h 72"/>
                  <a:gd name="T14" fmla="*/ 47 w 63"/>
                  <a:gd name="T15" fmla="*/ 70 h 72"/>
                  <a:gd name="T16" fmla="*/ 53 w 63"/>
                  <a:gd name="T17" fmla="*/ 72 h 72"/>
                  <a:gd name="T18" fmla="*/ 63 w 63"/>
                  <a:gd name="T19" fmla="*/ 38 h 72"/>
                  <a:gd name="T20" fmla="*/ 63 w 63"/>
                  <a:gd name="T21" fmla="*/ 38 h 72"/>
                  <a:gd name="T22" fmla="*/ 55 w 63"/>
                  <a:gd name="T23" fmla="*/ 34 h 72"/>
                  <a:gd name="T24" fmla="*/ 43 w 63"/>
                  <a:gd name="T25" fmla="*/ 30 h 72"/>
                  <a:gd name="T26" fmla="*/ 32 w 63"/>
                  <a:gd name="T27" fmla="*/ 28 h 72"/>
                  <a:gd name="T28" fmla="*/ 18 w 63"/>
                  <a:gd name="T29" fmla="*/ 27 h 72"/>
                  <a:gd name="T30" fmla="*/ 18 w 63"/>
                  <a:gd name="T31" fmla="*/ 0 h 72"/>
                  <a:gd name="T32" fmla="*/ 0 w 63"/>
                  <a:gd name="T33" fmla="*/ 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72">
                    <a:moveTo>
                      <a:pt x="0" y="0"/>
                    </a:moveTo>
                    <a:lnTo>
                      <a:pt x="0" y="62"/>
                    </a:lnTo>
                    <a:lnTo>
                      <a:pt x="0" y="62"/>
                    </a:lnTo>
                    <a:lnTo>
                      <a:pt x="9" y="61"/>
                    </a:lnTo>
                    <a:lnTo>
                      <a:pt x="9" y="61"/>
                    </a:lnTo>
                    <a:lnTo>
                      <a:pt x="24" y="62"/>
                    </a:lnTo>
                    <a:lnTo>
                      <a:pt x="37" y="66"/>
                    </a:lnTo>
                    <a:lnTo>
                      <a:pt x="47" y="70"/>
                    </a:lnTo>
                    <a:lnTo>
                      <a:pt x="53" y="72"/>
                    </a:lnTo>
                    <a:lnTo>
                      <a:pt x="63" y="38"/>
                    </a:lnTo>
                    <a:lnTo>
                      <a:pt x="63" y="38"/>
                    </a:lnTo>
                    <a:lnTo>
                      <a:pt x="55" y="34"/>
                    </a:lnTo>
                    <a:lnTo>
                      <a:pt x="43" y="30"/>
                    </a:lnTo>
                    <a:lnTo>
                      <a:pt x="32" y="28"/>
                    </a:lnTo>
                    <a:lnTo>
                      <a:pt x="18" y="27"/>
                    </a:lnTo>
                    <a:lnTo>
                      <a:pt x="1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grpSp>
        <p:sp>
          <p:nvSpPr>
            <p:cNvPr id="6" name="Rectangle 5">
              <a:extLst>
                <a:ext uri="{FF2B5EF4-FFF2-40B4-BE49-F238E27FC236}">
                  <a16:creationId xmlns:a16="http://schemas.microsoft.com/office/drawing/2014/main" id="{CAD6F995-52B0-82B9-5FFB-18F4938CCDAD}"/>
                </a:ext>
              </a:extLst>
            </p:cNvPr>
            <p:cNvSpPr/>
            <p:nvPr/>
          </p:nvSpPr>
          <p:spPr>
            <a:xfrm>
              <a:off x="520637" y="1745521"/>
              <a:ext cx="1317726" cy="362099"/>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fr-BE" sz="1050" b="1" kern="0" spc="-20" noProof="0">
                  <a:solidFill>
                    <a:schemeClr val="bg1"/>
                  </a:solidFill>
                  <a:latin typeface="+mj-lt"/>
                </a:rPr>
                <a:t>Activités de financement</a:t>
              </a:r>
              <a:br>
                <a:rPr lang="fr-BE" sz="1050" b="1" kern="0" spc="-20" noProof="0">
                  <a:solidFill>
                    <a:schemeClr val="bg1"/>
                  </a:solidFill>
                  <a:latin typeface="+mj-lt"/>
                </a:rPr>
              </a:br>
              <a:endParaRPr lang="fr-BE" sz="1050" b="1" kern="0" spc="-20" noProof="0">
                <a:solidFill>
                  <a:schemeClr val="bg1"/>
                </a:solidFill>
                <a:latin typeface="+mj-lt"/>
              </a:endParaRPr>
            </a:p>
          </p:txBody>
        </p:sp>
        <p:grpSp>
          <p:nvGrpSpPr>
            <p:cNvPr id="7" name="Group 6">
              <a:extLst>
                <a:ext uri="{FF2B5EF4-FFF2-40B4-BE49-F238E27FC236}">
                  <a16:creationId xmlns:a16="http://schemas.microsoft.com/office/drawing/2014/main" id="{8E1E9D43-E2E6-7585-6EF1-D0DB4E1686E0}"/>
                </a:ext>
              </a:extLst>
            </p:cNvPr>
            <p:cNvGrpSpPr/>
            <p:nvPr/>
          </p:nvGrpSpPr>
          <p:grpSpPr>
            <a:xfrm>
              <a:off x="1072455" y="1336621"/>
              <a:ext cx="215288" cy="373962"/>
              <a:chOff x="8827345" y="3069912"/>
              <a:chExt cx="391288" cy="679668"/>
            </a:xfrm>
            <a:solidFill>
              <a:schemeClr val="bg1"/>
            </a:solidFill>
          </p:grpSpPr>
          <p:sp>
            <p:nvSpPr>
              <p:cNvPr id="10" name="Freeform 98">
                <a:extLst>
                  <a:ext uri="{FF2B5EF4-FFF2-40B4-BE49-F238E27FC236}">
                    <a16:creationId xmlns:a16="http://schemas.microsoft.com/office/drawing/2014/main" id="{AB339439-E2C5-8B6E-D645-4FC7E1978185}"/>
                  </a:ext>
                </a:extLst>
              </p:cNvPr>
              <p:cNvSpPr>
                <a:spLocks/>
              </p:cNvSpPr>
              <p:nvPr/>
            </p:nvSpPr>
            <p:spPr bwMode="auto">
              <a:xfrm>
                <a:off x="8866832" y="3681374"/>
                <a:ext cx="314706" cy="68206"/>
              </a:xfrm>
              <a:custGeom>
                <a:avLst/>
                <a:gdLst>
                  <a:gd name="T0" fmla="*/ 99 w 111"/>
                  <a:gd name="T1" fmla="*/ 24 h 24"/>
                  <a:gd name="T2" fmla="*/ 12 w 111"/>
                  <a:gd name="T3" fmla="*/ 24 h 24"/>
                  <a:gd name="T4" fmla="*/ 0 w 111"/>
                  <a:gd name="T5" fmla="*/ 12 h 24"/>
                  <a:gd name="T6" fmla="*/ 0 w 111"/>
                  <a:gd name="T7" fmla="*/ 12 h 24"/>
                  <a:gd name="T8" fmla="*/ 12 w 111"/>
                  <a:gd name="T9" fmla="*/ 0 h 24"/>
                  <a:gd name="T10" fmla="*/ 99 w 111"/>
                  <a:gd name="T11" fmla="*/ 0 h 24"/>
                  <a:gd name="T12" fmla="*/ 111 w 111"/>
                  <a:gd name="T13" fmla="*/ 12 h 24"/>
                  <a:gd name="T14" fmla="*/ 111 w 111"/>
                  <a:gd name="T15" fmla="*/ 12 h 24"/>
                  <a:gd name="T16" fmla="*/ 99 w 111"/>
                  <a:gd name="T17"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 h="24">
                    <a:moveTo>
                      <a:pt x="99" y="24"/>
                    </a:moveTo>
                    <a:cubicBezTo>
                      <a:pt x="12" y="24"/>
                      <a:pt x="12" y="24"/>
                      <a:pt x="12" y="24"/>
                    </a:cubicBezTo>
                    <a:cubicBezTo>
                      <a:pt x="5" y="24"/>
                      <a:pt x="0" y="18"/>
                      <a:pt x="0" y="12"/>
                    </a:cubicBezTo>
                    <a:cubicBezTo>
                      <a:pt x="0" y="12"/>
                      <a:pt x="0" y="12"/>
                      <a:pt x="0" y="12"/>
                    </a:cubicBezTo>
                    <a:cubicBezTo>
                      <a:pt x="0" y="5"/>
                      <a:pt x="5" y="0"/>
                      <a:pt x="12" y="0"/>
                    </a:cubicBezTo>
                    <a:cubicBezTo>
                      <a:pt x="99" y="0"/>
                      <a:pt x="99" y="0"/>
                      <a:pt x="99" y="0"/>
                    </a:cubicBezTo>
                    <a:cubicBezTo>
                      <a:pt x="105" y="0"/>
                      <a:pt x="111" y="5"/>
                      <a:pt x="111" y="12"/>
                    </a:cubicBezTo>
                    <a:cubicBezTo>
                      <a:pt x="111" y="12"/>
                      <a:pt x="111" y="12"/>
                      <a:pt x="111" y="12"/>
                    </a:cubicBezTo>
                    <a:cubicBezTo>
                      <a:pt x="111" y="18"/>
                      <a:pt x="105" y="24"/>
                      <a:pt x="99" y="24"/>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fr-BE" noProof="0"/>
              </a:p>
            </p:txBody>
          </p:sp>
          <p:sp>
            <p:nvSpPr>
              <p:cNvPr id="11" name="Rectangle 99">
                <a:extLst>
                  <a:ext uri="{FF2B5EF4-FFF2-40B4-BE49-F238E27FC236}">
                    <a16:creationId xmlns:a16="http://schemas.microsoft.com/office/drawing/2014/main" id="{5E98FC4F-ED5E-C071-61ED-63B32796CBBB}"/>
                  </a:ext>
                </a:extLst>
              </p:cNvPr>
              <p:cNvSpPr>
                <a:spLocks noChangeArrowheads="1"/>
              </p:cNvSpPr>
              <p:nvPr/>
            </p:nvSpPr>
            <p:spPr bwMode="auto">
              <a:xfrm>
                <a:off x="8945808" y="3621544"/>
                <a:ext cx="156755" cy="59830"/>
              </a:xfrm>
              <a:prstGeom prst="rect">
                <a:avLst/>
              </a:prstGeom>
              <a:grpFill/>
              <a:ln w="9525">
                <a:noFill/>
                <a:miter lim="800000"/>
                <a:headEnd/>
                <a:tailEnd/>
              </a:ln>
            </p:spPr>
            <p:txBody>
              <a:bodyPr vert="horz" wrap="square" lIns="91440" tIns="45720" rIns="91440" bIns="45720" numCol="1" anchor="t" anchorCtr="0" compatLnSpc="1">
                <a:prstTxWarp prst="textNoShape">
                  <a:avLst/>
                </a:prstTxWarp>
              </a:bodyPr>
              <a:lstStyle/>
              <a:p>
                <a:endParaRPr lang="fr-BE" noProof="0"/>
              </a:p>
            </p:txBody>
          </p:sp>
          <p:sp>
            <p:nvSpPr>
              <p:cNvPr id="12" name="Freeform 100">
                <a:extLst>
                  <a:ext uri="{FF2B5EF4-FFF2-40B4-BE49-F238E27FC236}">
                    <a16:creationId xmlns:a16="http://schemas.microsoft.com/office/drawing/2014/main" id="{291847B9-AC99-F9A6-A73A-029C857B284D}"/>
                  </a:ext>
                </a:extLst>
              </p:cNvPr>
              <p:cNvSpPr>
                <a:spLocks noEditPoints="1"/>
              </p:cNvSpPr>
              <p:nvPr/>
            </p:nvSpPr>
            <p:spPr bwMode="auto">
              <a:xfrm>
                <a:off x="8827345" y="3069912"/>
                <a:ext cx="391288" cy="531290"/>
              </a:xfrm>
              <a:custGeom>
                <a:avLst/>
                <a:gdLst>
                  <a:gd name="T0" fmla="*/ 126 w 138"/>
                  <a:gd name="T1" fmla="*/ 163 h 187"/>
                  <a:gd name="T2" fmla="*/ 122 w 138"/>
                  <a:gd name="T3" fmla="*/ 163 h 187"/>
                  <a:gd name="T4" fmla="*/ 122 w 138"/>
                  <a:gd name="T5" fmla="*/ 81 h 187"/>
                  <a:gd name="T6" fmla="*/ 119 w 138"/>
                  <a:gd name="T7" fmla="*/ 74 h 187"/>
                  <a:gd name="T8" fmla="*/ 78 w 138"/>
                  <a:gd name="T9" fmla="*/ 49 h 187"/>
                  <a:gd name="T10" fmla="*/ 78 w 138"/>
                  <a:gd name="T11" fmla="*/ 8 h 187"/>
                  <a:gd name="T12" fmla="*/ 70 w 138"/>
                  <a:gd name="T13" fmla="*/ 0 h 187"/>
                  <a:gd name="T14" fmla="*/ 62 w 138"/>
                  <a:gd name="T15" fmla="*/ 8 h 187"/>
                  <a:gd name="T16" fmla="*/ 62 w 138"/>
                  <a:gd name="T17" fmla="*/ 49 h 187"/>
                  <a:gd name="T18" fmla="*/ 20 w 138"/>
                  <a:gd name="T19" fmla="*/ 74 h 187"/>
                  <a:gd name="T20" fmla="*/ 16 w 138"/>
                  <a:gd name="T21" fmla="*/ 81 h 187"/>
                  <a:gd name="T22" fmla="*/ 16 w 138"/>
                  <a:gd name="T23" fmla="*/ 163 h 187"/>
                  <a:gd name="T24" fmla="*/ 12 w 138"/>
                  <a:gd name="T25" fmla="*/ 163 h 187"/>
                  <a:gd name="T26" fmla="*/ 0 w 138"/>
                  <a:gd name="T27" fmla="*/ 175 h 187"/>
                  <a:gd name="T28" fmla="*/ 12 w 138"/>
                  <a:gd name="T29" fmla="*/ 187 h 187"/>
                  <a:gd name="T30" fmla="*/ 126 w 138"/>
                  <a:gd name="T31" fmla="*/ 187 h 187"/>
                  <a:gd name="T32" fmla="*/ 138 w 138"/>
                  <a:gd name="T33" fmla="*/ 175 h 187"/>
                  <a:gd name="T34" fmla="*/ 126 w 138"/>
                  <a:gd name="T35" fmla="*/ 163 h 187"/>
                  <a:gd name="T36" fmla="*/ 33 w 138"/>
                  <a:gd name="T37" fmla="*/ 86 h 187"/>
                  <a:gd name="T38" fmla="*/ 70 w 138"/>
                  <a:gd name="T39" fmla="*/ 63 h 187"/>
                  <a:gd name="T40" fmla="*/ 106 w 138"/>
                  <a:gd name="T41" fmla="*/ 85 h 187"/>
                  <a:gd name="T42" fmla="*/ 106 w 138"/>
                  <a:gd name="T43" fmla="*/ 163 h 187"/>
                  <a:gd name="T44" fmla="*/ 33 w 138"/>
                  <a:gd name="T45" fmla="*/ 163 h 187"/>
                  <a:gd name="T46" fmla="*/ 33 w 138"/>
                  <a:gd name="T47" fmla="*/ 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38" h="187">
                    <a:moveTo>
                      <a:pt x="126" y="163"/>
                    </a:moveTo>
                    <a:cubicBezTo>
                      <a:pt x="122" y="163"/>
                      <a:pt x="122" y="163"/>
                      <a:pt x="122" y="163"/>
                    </a:cubicBezTo>
                    <a:cubicBezTo>
                      <a:pt x="122" y="81"/>
                      <a:pt x="122" y="81"/>
                      <a:pt x="122" y="81"/>
                    </a:cubicBezTo>
                    <a:cubicBezTo>
                      <a:pt x="122" y="78"/>
                      <a:pt x="121" y="75"/>
                      <a:pt x="119" y="74"/>
                    </a:cubicBezTo>
                    <a:cubicBezTo>
                      <a:pt x="78" y="49"/>
                      <a:pt x="78" y="49"/>
                      <a:pt x="78" y="49"/>
                    </a:cubicBezTo>
                    <a:cubicBezTo>
                      <a:pt x="78" y="8"/>
                      <a:pt x="78" y="8"/>
                      <a:pt x="78" y="8"/>
                    </a:cubicBezTo>
                    <a:cubicBezTo>
                      <a:pt x="78" y="4"/>
                      <a:pt x="75" y="0"/>
                      <a:pt x="70" y="0"/>
                    </a:cubicBezTo>
                    <a:cubicBezTo>
                      <a:pt x="66" y="0"/>
                      <a:pt x="62" y="4"/>
                      <a:pt x="62" y="8"/>
                    </a:cubicBezTo>
                    <a:cubicBezTo>
                      <a:pt x="62" y="49"/>
                      <a:pt x="62" y="49"/>
                      <a:pt x="62" y="49"/>
                    </a:cubicBezTo>
                    <a:cubicBezTo>
                      <a:pt x="20" y="74"/>
                      <a:pt x="20" y="74"/>
                      <a:pt x="20" y="74"/>
                    </a:cubicBezTo>
                    <a:cubicBezTo>
                      <a:pt x="18" y="75"/>
                      <a:pt x="16" y="78"/>
                      <a:pt x="16" y="81"/>
                    </a:cubicBezTo>
                    <a:cubicBezTo>
                      <a:pt x="16" y="163"/>
                      <a:pt x="16" y="163"/>
                      <a:pt x="16" y="163"/>
                    </a:cubicBezTo>
                    <a:cubicBezTo>
                      <a:pt x="12" y="163"/>
                      <a:pt x="12" y="163"/>
                      <a:pt x="12" y="163"/>
                    </a:cubicBezTo>
                    <a:cubicBezTo>
                      <a:pt x="6" y="163"/>
                      <a:pt x="0" y="168"/>
                      <a:pt x="0" y="175"/>
                    </a:cubicBezTo>
                    <a:cubicBezTo>
                      <a:pt x="0" y="181"/>
                      <a:pt x="6" y="187"/>
                      <a:pt x="12" y="187"/>
                    </a:cubicBezTo>
                    <a:cubicBezTo>
                      <a:pt x="126" y="187"/>
                      <a:pt x="126" y="187"/>
                      <a:pt x="126" y="187"/>
                    </a:cubicBezTo>
                    <a:cubicBezTo>
                      <a:pt x="133" y="187"/>
                      <a:pt x="138" y="181"/>
                      <a:pt x="138" y="175"/>
                    </a:cubicBezTo>
                    <a:cubicBezTo>
                      <a:pt x="138" y="168"/>
                      <a:pt x="133" y="163"/>
                      <a:pt x="126" y="163"/>
                    </a:cubicBezTo>
                    <a:close/>
                    <a:moveTo>
                      <a:pt x="33" y="86"/>
                    </a:moveTo>
                    <a:cubicBezTo>
                      <a:pt x="70" y="63"/>
                      <a:pt x="70" y="63"/>
                      <a:pt x="70" y="63"/>
                    </a:cubicBezTo>
                    <a:cubicBezTo>
                      <a:pt x="106" y="85"/>
                      <a:pt x="106" y="85"/>
                      <a:pt x="106" y="85"/>
                    </a:cubicBezTo>
                    <a:cubicBezTo>
                      <a:pt x="106" y="163"/>
                      <a:pt x="106" y="163"/>
                      <a:pt x="106" y="163"/>
                    </a:cubicBezTo>
                    <a:cubicBezTo>
                      <a:pt x="33" y="163"/>
                      <a:pt x="33" y="163"/>
                      <a:pt x="33" y="163"/>
                    </a:cubicBezTo>
                    <a:lnTo>
                      <a:pt x="33" y="8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fr-BE" noProof="0"/>
              </a:p>
            </p:txBody>
          </p:sp>
          <p:sp>
            <p:nvSpPr>
              <p:cNvPr id="13" name="Freeform 101">
                <a:extLst>
                  <a:ext uri="{FF2B5EF4-FFF2-40B4-BE49-F238E27FC236}">
                    <a16:creationId xmlns:a16="http://schemas.microsoft.com/office/drawing/2014/main" id="{89C3653E-129F-0E04-8729-3D94E5BE9DD7}"/>
                  </a:ext>
                </a:extLst>
              </p:cNvPr>
              <p:cNvSpPr>
                <a:spLocks/>
              </p:cNvSpPr>
              <p:nvPr/>
            </p:nvSpPr>
            <p:spPr bwMode="auto">
              <a:xfrm>
                <a:off x="8937432" y="3345130"/>
                <a:ext cx="71796" cy="28718"/>
              </a:xfrm>
              <a:custGeom>
                <a:avLst/>
                <a:gdLst>
                  <a:gd name="T0" fmla="*/ 20 w 25"/>
                  <a:gd name="T1" fmla="*/ 10 h 10"/>
                  <a:gd name="T2" fmla="*/ 0 w 25"/>
                  <a:gd name="T3" fmla="*/ 10 h 10"/>
                  <a:gd name="T4" fmla="*/ 0 w 25"/>
                  <a:gd name="T5" fmla="*/ 0 h 10"/>
                  <a:gd name="T6" fmla="*/ 20 w 25"/>
                  <a:gd name="T7" fmla="*/ 0 h 10"/>
                  <a:gd name="T8" fmla="*/ 25 w 25"/>
                  <a:gd name="T9" fmla="*/ 5 h 10"/>
                  <a:gd name="T10" fmla="*/ 25 w 25"/>
                  <a:gd name="T11" fmla="*/ 5 h 10"/>
                  <a:gd name="T12" fmla="*/ 20 w 2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5" h="10">
                    <a:moveTo>
                      <a:pt x="20" y="10"/>
                    </a:moveTo>
                    <a:cubicBezTo>
                      <a:pt x="0" y="10"/>
                      <a:pt x="0" y="10"/>
                      <a:pt x="0" y="10"/>
                    </a:cubicBezTo>
                    <a:cubicBezTo>
                      <a:pt x="0" y="0"/>
                      <a:pt x="0" y="0"/>
                      <a:pt x="0" y="0"/>
                    </a:cubicBezTo>
                    <a:cubicBezTo>
                      <a:pt x="20" y="0"/>
                      <a:pt x="20" y="0"/>
                      <a:pt x="20" y="0"/>
                    </a:cubicBezTo>
                    <a:cubicBezTo>
                      <a:pt x="23" y="0"/>
                      <a:pt x="25" y="2"/>
                      <a:pt x="25" y="5"/>
                    </a:cubicBezTo>
                    <a:cubicBezTo>
                      <a:pt x="25" y="5"/>
                      <a:pt x="25" y="5"/>
                      <a:pt x="25" y="5"/>
                    </a:cubicBezTo>
                    <a:cubicBezTo>
                      <a:pt x="25" y="8"/>
                      <a:pt x="23" y="10"/>
                      <a:pt x="20" y="1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fr-BE" noProof="0"/>
              </a:p>
            </p:txBody>
          </p:sp>
          <p:sp>
            <p:nvSpPr>
              <p:cNvPr id="14" name="Freeform 102">
                <a:extLst>
                  <a:ext uri="{FF2B5EF4-FFF2-40B4-BE49-F238E27FC236}">
                    <a16:creationId xmlns:a16="http://schemas.microsoft.com/office/drawing/2014/main" id="{2F521E99-CD35-FC0A-A4C4-A3C89039F295}"/>
                  </a:ext>
                </a:extLst>
              </p:cNvPr>
              <p:cNvSpPr>
                <a:spLocks/>
              </p:cNvSpPr>
              <p:nvPr/>
            </p:nvSpPr>
            <p:spPr bwMode="auto">
              <a:xfrm>
                <a:off x="8937432" y="3402566"/>
                <a:ext cx="71796" cy="28718"/>
              </a:xfrm>
              <a:custGeom>
                <a:avLst/>
                <a:gdLst>
                  <a:gd name="T0" fmla="*/ 20 w 25"/>
                  <a:gd name="T1" fmla="*/ 10 h 10"/>
                  <a:gd name="T2" fmla="*/ 0 w 25"/>
                  <a:gd name="T3" fmla="*/ 10 h 10"/>
                  <a:gd name="T4" fmla="*/ 0 w 25"/>
                  <a:gd name="T5" fmla="*/ 0 h 10"/>
                  <a:gd name="T6" fmla="*/ 20 w 25"/>
                  <a:gd name="T7" fmla="*/ 0 h 10"/>
                  <a:gd name="T8" fmla="*/ 25 w 25"/>
                  <a:gd name="T9" fmla="*/ 5 h 10"/>
                  <a:gd name="T10" fmla="*/ 25 w 25"/>
                  <a:gd name="T11" fmla="*/ 5 h 10"/>
                  <a:gd name="T12" fmla="*/ 20 w 2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5" h="10">
                    <a:moveTo>
                      <a:pt x="20" y="10"/>
                    </a:moveTo>
                    <a:cubicBezTo>
                      <a:pt x="0" y="10"/>
                      <a:pt x="0" y="10"/>
                      <a:pt x="0" y="10"/>
                    </a:cubicBezTo>
                    <a:cubicBezTo>
                      <a:pt x="0" y="0"/>
                      <a:pt x="0" y="0"/>
                      <a:pt x="0" y="0"/>
                    </a:cubicBezTo>
                    <a:cubicBezTo>
                      <a:pt x="20" y="0"/>
                      <a:pt x="20" y="0"/>
                      <a:pt x="20" y="0"/>
                    </a:cubicBezTo>
                    <a:cubicBezTo>
                      <a:pt x="23" y="0"/>
                      <a:pt x="25" y="2"/>
                      <a:pt x="25" y="5"/>
                    </a:cubicBezTo>
                    <a:cubicBezTo>
                      <a:pt x="25" y="5"/>
                      <a:pt x="25" y="5"/>
                      <a:pt x="25" y="5"/>
                    </a:cubicBezTo>
                    <a:cubicBezTo>
                      <a:pt x="25" y="8"/>
                      <a:pt x="23" y="10"/>
                      <a:pt x="20" y="1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fr-BE" noProof="0"/>
              </a:p>
            </p:txBody>
          </p:sp>
          <p:sp>
            <p:nvSpPr>
              <p:cNvPr id="15" name="Freeform 103">
                <a:extLst>
                  <a:ext uri="{FF2B5EF4-FFF2-40B4-BE49-F238E27FC236}">
                    <a16:creationId xmlns:a16="http://schemas.microsoft.com/office/drawing/2014/main" id="{3360E2EC-E253-014A-0099-8DB6758F0F4A}"/>
                  </a:ext>
                </a:extLst>
              </p:cNvPr>
              <p:cNvSpPr>
                <a:spLocks/>
              </p:cNvSpPr>
              <p:nvPr/>
            </p:nvSpPr>
            <p:spPr bwMode="auto">
              <a:xfrm>
                <a:off x="8937432" y="3458806"/>
                <a:ext cx="71796" cy="31112"/>
              </a:xfrm>
              <a:custGeom>
                <a:avLst/>
                <a:gdLst>
                  <a:gd name="T0" fmla="*/ 20 w 25"/>
                  <a:gd name="T1" fmla="*/ 11 h 11"/>
                  <a:gd name="T2" fmla="*/ 0 w 25"/>
                  <a:gd name="T3" fmla="*/ 11 h 11"/>
                  <a:gd name="T4" fmla="*/ 0 w 25"/>
                  <a:gd name="T5" fmla="*/ 0 h 11"/>
                  <a:gd name="T6" fmla="*/ 20 w 25"/>
                  <a:gd name="T7" fmla="*/ 0 h 11"/>
                  <a:gd name="T8" fmla="*/ 25 w 25"/>
                  <a:gd name="T9" fmla="*/ 6 h 11"/>
                  <a:gd name="T10" fmla="*/ 25 w 25"/>
                  <a:gd name="T11" fmla="*/ 6 h 11"/>
                  <a:gd name="T12" fmla="*/ 20 w 25"/>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25" h="11">
                    <a:moveTo>
                      <a:pt x="20" y="11"/>
                    </a:moveTo>
                    <a:cubicBezTo>
                      <a:pt x="0" y="11"/>
                      <a:pt x="0" y="11"/>
                      <a:pt x="0" y="11"/>
                    </a:cubicBezTo>
                    <a:cubicBezTo>
                      <a:pt x="0" y="0"/>
                      <a:pt x="0" y="0"/>
                      <a:pt x="0" y="0"/>
                    </a:cubicBezTo>
                    <a:cubicBezTo>
                      <a:pt x="20" y="0"/>
                      <a:pt x="20" y="0"/>
                      <a:pt x="20" y="0"/>
                    </a:cubicBezTo>
                    <a:cubicBezTo>
                      <a:pt x="23" y="0"/>
                      <a:pt x="25" y="3"/>
                      <a:pt x="25" y="6"/>
                    </a:cubicBezTo>
                    <a:cubicBezTo>
                      <a:pt x="25" y="6"/>
                      <a:pt x="25" y="6"/>
                      <a:pt x="25" y="6"/>
                    </a:cubicBezTo>
                    <a:cubicBezTo>
                      <a:pt x="25" y="8"/>
                      <a:pt x="23" y="11"/>
                      <a:pt x="20" y="11"/>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fr-BE" noProof="0"/>
              </a:p>
            </p:txBody>
          </p:sp>
        </p:grpSp>
      </p:grpSp>
      <p:sp>
        <p:nvSpPr>
          <p:cNvPr id="30" name="TextBox 29">
            <a:extLst>
              <a:ext uri="{FF2B5EF4-FFF2-40B4-BE49-F238E27FC236}">
                <a16:creationId xmlns:a16="http://schemas.microsoft.com/office/drawing/2014/main" id="{A144B27A-0522-F202-84D4-9A41B3B006D0}"/>
              </a:ext>
            </a:extLst>
          </p:cNvPr>
          <p:cNvSpPr txBox="1"/>
          <p:nvPr/>
        </p:nvSpPr>
        <p:spPr>
          <a:xfrm>
            <a:off x="623888" y="5929352"/>
            <a:ext cx="6713083" cy="553998"/>
          </a:xfrm>
          <a:prstGeom prst="rect">
            <a:avLst/>
          </a:prstGeom>
          <a:noFill/>
        </p:spPr>
        <p:txBody>
          <a:bodyPr wrap="square" rtlCol="0">
            <a:spAutoFit/>
          </a:bodyPr>
          <a:lstStyle/>
          <a:p>
            <a:r>
              <a:rPr lang="fr-BE" sz="1000" i="1" noProof="0">
                <a:latin typeface="+mj-lt"/>
              </a:rPr>
              <a:t>* S</a:t>
            </a:r>
            <a:r>
              <a:rPr lang="fr-FR" sz="1000" i="1" noProof="0" err="1">
                <a:latin typeface="+mj-lt"/>
              </a:rPr>
              <a:t>ouvent</a:t>
            </a:r>
            <a:r>
              <a:rPr lang="fr-FR" sz="1000" i="1" noProof="0">
                <a:latin typeface="+mj-lt"/>
              </a:rPr>
              <a:t> utilisé pour indiquer qu’un forfait palliatif est versé à un patient donné.</a:t>
            </a:r>
            <a:endParaRPr lang="fr-BE" sz="1000" i="1" noProof="0">
              <a:latin typeface="+mj-lt"/>
            </a:endParaRPr>
          </a:p>
          <a:p>
            <a:r>
              <a:rPr lang="fr-BE" sz="1000" i="1" noProof="0">
                <a:latin typeface="+mj-lt"/>
              </a:rPr>
              <a:t>** Voir l'explication dans le glossaire à la diapositive 45. </a:t>
            </a:r>
          </a:p>
          <a:p>
            <a:r>
              <a:rPr lang="fr-BE" sz="1000" i="1">
                <a:latin typeface="+mj-lt"/>
              </a:rPr>
              <a:t>*** </a:t>
            </a:r>
            <a:r>
              <a:rPr lang="fr-FR" sz="1000" i="1">
                <a:latin typeface="+mj-lt"/>
              </a:rPr>
              <a:t>Tel que défini dans la convention nationale, art 4. § 2.</a:t>
            </a:r>
            <a:endParaRPr lang="fr-BE" sz="1000" i="1" noProof="0">
              <a:latin typeface="+mj-lt"/>
            </a:endParaRPr>
          </a:p>
        </p:txBody>
      </p:sp>
    </p:spTree>
    <p:extLst>
      <p:ext uri="{BB962C8B-B14F-4D97-AF65-F5344CB8AC3E}">
        <p14:creationId xmlns:p14="http://schemas.microsoft.com/office/powerpoint/2010/main" val="29149554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a:xfrm>
            <a:off x="2340188" y="288297"/>
            <a:ext cx="9135533" cy="777875"/>
          </a:xfrm>
        </p:spPr>
        <p:txBody>
          <a:bodyPr/>
          <a:lstStyle/>
          <a:p>
            <a:r>
              <a:rPr lang="fr-BE" noProof="0"/>
              <a:t>Nouveau système de financement</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a:xfrm>
            <a:off x="9156700" y="6245225"/>
            <a:ext cx="2844800" cy="476250"/>
          </a:xfrm>
        </p:spPr>
        <p:txBody>
          <a:bodyPr/>
          <a:lstStyle/>
          <a:p>
            <a:fld id="{C199B626-B856-464E-A5E3-487988D7D9F4}" type="slidenum">
              <a:rPr lang="fr-BE" noProof="0" smtClean="0"/>
              <a:pPr/>
              <a:t>16</a:t>
            </a:fld>
            <a:endParaRPr lang="fr-BE" noProof="0"/>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p:txBody>
          <a:bodyPr/>
          <a:lstStyle/>
          <a:p>
            <a:r>
              <a:rPr lang="fr-BE" noProof="0"/>
              <a:t>Aperçu du financement de la pratique</a:t>
            </a:r>
          </a:p>
        </p:txBody>
      </p:sp>
      <p:sp>
        <p:nvSpPr>
          <p:cNvPr id="21" name="Rectangle 20">
            <a:extLst>
              <a:ext uri="{FF2B5EF4-FFF2-40B4-BE49-F238E27FC236}">
                <a16:creationId xmlns:a16="http://schemas.microsoft.com/office/drawing/2014/main" id="{AB0A0F88-8AF3-223E-D183-6CE50866C00F}"/>
              </a:ext>
            </a:extLst>
          </p:cNvPr>
          <p:cNvSpPr/>
          <p:nvPr/>
        </p:nvSpPr>
        <p:spPr>
          <a:xfrm>
            <a:off x="6477643" y="4058784"/>
            <a:ext cx="5098102" cy="590602"/>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tIns="108000" rtlCol="0" anchor="t"/>
          <a:lstStyle/>
          <a:p>
            <a:pPr algn="ctr">
              <a:spcBef>
                <a:spcPts val="600"/>
              </a:spcBef>
            </a:pPr>
            <a:r>
              <a:rPr lang="fr-BE" sz="1200" b="1" noProof="0">
                <a:solidFill>
                  <a:srgbClr val="007C92"/>
                </a:solidFill>
                <a:latin typeface="+mj-lt"/>
              </a:rPr>
              <a:t>Le financement incitatif de la pratique</a:t>
            </a:r>
          </a:p>
        </p:txBody>
      </p:sp>
      <p:sp>
        <p:nvSpPr>
          <p:cNvPr id="31" name="Rectangle 30">
            <a:extLst>
              <a:ext uri="{FF2B5EF4-FFF2-40B4-BE49-F238E27FC236}">
                <a16:creationId xmlns:a16="http://schemas.microsoft.com/office/drawing/2014/main" id="{E36B3361-EFD6-6C46-3EE9-FBB355439EAD}"/>
              </a:ext>
            </a:extLst>
          </p:cNvPr>
          <p:cNvSpPr/>
          <p:nvPr/>
        </p:nvSpPr>
        <p:spPr>
          <a:xfrm>
            <a:off x="6484296" y="4752250"/>
            <a:ext cx="5098103" cy="1742400"/>
          </a:xfrm>
          <a:prstGeom prst="rect">
            <a:avLst/>
          </a:prstGeom>
          <a:noFill/>
          <a:ln w="1905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72000" tIns="108000" rIns="72000" bIns="108000" rtlCol="0" anchor="t"/>
          <a:lstStyle/>
          <a:p>
            <a:pPr algn="ctr"/>
            <a:endParaRPr lang="fr-BE" sz="1200" noProof="0">
              <a:solidFill>
                <a:srgbClr val="007C92"/>
              </a:solidFill>
              <a:latin typeface="+mj-lt"/>
            </a:endParaRPr>
          </a:p>
        </p:txBody>
      </p:sp>
      <p:sp>
        <p:nvSpPr>
          <p:cNvPr id="42" name="TextBox 41">
            <a:extLst>
              <a:ext uri="{FF2B5EF4-FFF2-40B4-BE49-F238E27FC236}">
                <a16:creationId xmlns:a16="http://schemas.microsoft.com/office/drawing/2014/main" id="{0CD933FB-8FA7-2902-EA35-1C1E06B25F0C}"/>
              </a:ext>
            </a:extLst>
          </p:cNvPr>
          <p:cNvSpPr txBox="1"/>
          <p:nvPr/>
        </p:nvSpPr>
        <p:spPr>
          <a:xfrm>
            <a:off x="6488576" y="4745956"/>
            <a:ext cx="5076236" cy="1723549"/>
          </a:xfrm>
          <a:prstGeom prst="rect">
            <a:avLst/>
          </a:prstGeom>
          <a:noFill/>
        </p:spPr>
        <p:txBody>
          <a:bodyPr wrap="square" lIns="36000" rIns="36000">
            <a:spAutoFit/>
          </a:bodyPr>
          <a:lstStyle/>
          <a:p>
            <a:pPr marL="180000" indent="-180000">
              <a:spcAft>
                <a:spcPts val="600"/>
              </a:spcAft>
              <a:buFont typeface="Arial" panose="020B0604020202020204" pitchFamily="34" charset="0"/>
              <a:buChar char="•"/>
            </a:pPr>
            <a:r>
              <a:rPr lang="fr-BE" sz="1200" noProof="0">
                <a:solidFill>
                  <a:srgbClr val="007C92"/>
                </a:solidFill>
                <a:latin typeface="+mj-lt"/>
              </a:rPr>
              <a:t>Le nombre de points obtenus dépend de la mesure dans laquelle une pratique répond à une liste prédéterminée de caractéristiques de qualité du travail en pratique. </a:t>
            </a:r>
          </a:p>
          <a:p>
            <a:pPr marL="180000" indent="-180000">
              <a:spcAft>
                <a:spcPts val="600"/>
              </a:spcAft>
              <a:buFont typeface="Arial" panose="020B0604020202020204" pitchFamily="34" charset="0"/>
              <a:buChar char="•"/>
            </a:pPr>
            <a:r>
              <a:rPr lang="fr-FR" sz="1200" noProof="0">
                <a:solidFill>
                  <a:srgbClr val="007C92"/>
                </a:solidFill>
                <a:latin typeface="+mj-lt"/>
              </a:rPr>
              <a:t>Une pratique peut obtenir un maximum de 44 points par ETP tous les 6 mois, et un point vaut 29,05 (= € 58,10 sur une base </a:t>
            </a:r>
            <a:r>
              <a:rPr lang="fr-FR" sz="1200" noProof="0" err="1">
                <a:solidFill>
                  <a:srgbClr val="007C92"/>
                </a:solidFill>
                <a:latin typeface="+mj-lt"/>
              </a:rPr>
              <a:t>anuelle</a:t>
            </a:r>
            <a:r>
              <a:rPr lang="fr-FR" sz="1200" noProof="0">
                <a:solidFill>
                  <a:srgbClr val="007C92"/>
                </a:solidFill>
                <a:latin typeface="+mj-lt"/>
              </a:rPr>
              <a:t>).</a:t>
            </a:r>
          </a:p>
          <a:p>
            <a:pPr marL="180000" indent="-180000">
              <a:spcAft>
                <a:spcPts val="600"/>
              </a:spcAft>
              <a:buFont typeface="Arial" panose="020B0604020202020204" pitchFamily="34" charset="0"/>
              <a:buChar char="•"/>
            </a:pPr>
            <a:r>
              <a:rPr lang="fr-BE" sz="1200" i="1" noProof="0">
                <a:solidFill>
                  <a:srgbClr val="007C92"/>
                </a:solidFill>
                <a:latin typeface="+mj-lt"/>
              </a:rPr>
              <a:t>A titre d'illustration : si une pratique de 14 ETP atteint 22 points, elle perçoit une prime de 8947,5 € pour une demande.</a:t>
            </a:r>
          </a:p>
        </p:txBody>
      </p:sp>
      <p:sp>
        <p:nvSpPr>
          <p:cNvPr id="95" name="Rectangle 94">
            <a:extLst>
              <a:ext uri="{FF2B5EF4-FFF2-40B4-BE49-F238E27FC236}">
                <a16:creationId xmlns:a16="http://schemas.microsoft.com/office/drawing/2014/main" id="{4454B617-1348-C602-7967-EC7DE9C3E838}"/>
              </a:ext>
            </a:extLst>
          </p:cNvPr>
          <p:cNvSpPr/>
          <p:nvPr/>
        </p:nvSpPr>
        <p:spPr>
          <a:xfrm>
            <a:off x="1177902" y="4058783"/>
            <a:ext cx="5214622" cy="599698"/>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1200" b="1" noProof="0">
                <a:solidFill>
                  <a:srgbClr val="007C92"/>
                </a:solidFill>
                <a:latin typeface="+mj-lt"/>
              </a:rPr>
              <a:t>Les primes actuelles</a:t>
            </a:r>
            <a:r>
              <a:rPr lang="fr-BE" sz="1200" noProof="0">
                <a:solidFill>
                  <a:srgbClr val="007C92"/>
                </a:solidFill>
                <a:latin typeface="+mj-lt"/>
              </a:rPr>
              <a:t>, </a:t>
            </a:r>
            <a:br>
              <a:rPr lang="fr-BE" sz="1200" noProof="0">
                <a:solidFill>
                  <a:srgbClr val="007C92"/>
                </a:solidFill>
                <a:latin typeface="+mj-lt"/>
              </a:rPr>
            </a:br>
            <a:r>
              <a:rPr lang="fr-BE" sz="1200" noProof="0">
                <a:solidFill>
                  <a:srgbClr val="007C92"/>
                </a:solidFill>
                <a:latin typeface="+mj-lt"/>
              </a:rPr>
              <a:t>Poursuite par traduction des conditions d'activité</a:t>
            </a:r>
          </a:p>
        </p:txBody>
      </p:sp>
      <p:sp>
        <p:nvSpPr>
          <p:cNvPr id="23" name="TextBox 22">
            <a:extLst>
              <a:ext uri="{FF2B5EF4-FFF2-40B4-BE49-F238E27FC236}">
                <a16:creationId xmlns:a16="http://schemas.microsoft.com/office/drawing/2014/main" id="{BEE3CE69-2C60-EDC8-6CDD-0EAFAECAB4AD}"/>
              </a:ext>
            </a:extLst>
          </p:cNvPr>
          <p:cNvSpPr txBox="1"/>
          <p:nvPr/>
        </p:nvSpPr>
        <p:spPr>
          <a:xfrm>
            <a:off x="1177902" y="4755051"/>
            <a:ext cx="3114698" cy="1913344"/>
          </a:xfrm>
          <a:prstGeom prst="rect">
            <a:avLst/>
          </a:prstGeom>
          <a:noFill/>
        </p:spPr>
        <p:txBody>
          <a:bodyPr wrap="square" lIns="72000" tIns="45720" rIns="72000" bIns="45720" anchor="t">
            <a:spAutoFit/>
          </a:bodyPr>
          <a:lstStyle/>
          <a:p>
            <a:pPr marL="180000" indent="-180000">
              <a:spcAft>
                <a:spcPts val="600"/>
              </a:spcAft>
              <a:buFont typeface="Arial" panose="020B0604020202020204" pitchFamily="34" charset="0"/>
              <a:buChar char="•"/>
            </a:pPr>
            <a:r>
              <a:rPr lang="fr-BE" sz="1100" u="sng" noProof="0">
                <a:solidFill>
                  <a:srgbClr val="007C92"/>
                </a:solidFill>
                <a:latin typeface="+mj-lt"/>
              </a:rPr>
              <a:t>Prime télématique (800 €/an) et prime formation (175 €/an)</a:t>
            </a:r>
          </a:p>
          <a:p>
            <a:pPr marL="360000" lvl="1" indent="-180000">
              <a:spcAft>
                <a:spcPts val="200"/>
              </a:spcAft>
              <a:buFont typeface="Wingdings" panose="05000000000000000000" pitchFamily="2" charset="2"/>
              <a:buChar char="Ø"/>
            </a:pPr>
            <a:r>
              <a:rPr lang="fr-BE" sz="1100" noProof="0">
                <a:solidFill>
                  <a:srgbClr val="007C92"/>
                </a:solidFill>
                <a:latin typeface="+mj-lt"/>
              </a:rPr>
              <a:t>Automatiquement chaque année sur la base des données de </a:t>
            </a:r>
            <a:r>
              <a:rPr lang="fr-BE" sz="1100" noProof="0" err="1">
                <a:solidFill>
                  <a:srgbClr val="007C92"/>
                </a:solidFill>
                <a:latin typeface="+mj-lt"/>
              </a:rPr>
              <a:t>ProSanté</a:t>
            </a:r>
            <a:r>
              <a:rPr lang="fr-BE" sz="1100" noProof="0">
                <a:solidFill>
                  <a:srgbClr val="007C92"/>
                </a:solidFill>
                <a:latin typeface="+mj-lt"/>
              </a:rPr>
              <a:t>, comme dans le système actuel</a:t>
            </a:r>
          </a:p>
          <a:p>
            <a:pPr marL="360000" lvl="1" indent="-180000">
              <a:spcAft>
                <a:spcPts val="200"/>
              </a:spcAft>
              <a:buFont typeface="Wingdings" panose="05000000000000000000" pitchFamily="2" charset="2"/>
              <a:buChar char="Ø"/>
            </a:pPr>
            <a:r>
              <a:rPr lang="fr-BE" sz="1100" noProof="0">
                <a:solidFill>
                  <a:srgbClr val="007C92"/>
                </a:solidFill>
                <a:latin typeface="+mj-lt"/>
              </a:rPr>
              <a:t>Valeur seuil de 40 000 € de prestations infirmières remboursées via le tarif horaire (équivalent à 7000 valeurs W).</a:t>
            </a:r>
          </a:p>
          <a:p>
            <a:pPr marL="360000" lvl="1" indent="-180000">
              <a:spcAft>
                <a:spcPts val="200"/>
              </a:spcAft>
              <a:buFont typeface="Wingdings" panose="05000000000000000000" pitchFamily="2" charset="2"/>
              <a:buChar char="Ø"/>
            </a:pPr>
            <a:endParaRPr lang="fr-BE" sz="1100" noProof="0">
              <a:solidFill>
                <a:srgbClr val="007C92"/>
              </a:solidFill>
              <a:latin typeface="+mj-lt"/>
            </a:endParaRPr>
          </a:p>
        </p:txBody>
      </p:sp>
      <p:sp>
        <p:nvSpPr>
          <p:cNvPr id="19" name="Rectangle 18">
            <a:extLst>
              <a:ext uri="{FF2B5EF4-FFF2-40B4-BE49-F238E27FC236}">
                <a16:creationId xmlns:a16="http://schemas.microsoft.com/office/drawing/2014/main" id="{3EF14369-4033-5FD9-6188-2527CCE56D7D}"/>
              </a:ext>
            </a:extLst>
          </p:cNvPr>
          <p:cNvSpPr/>
          <p:nvPr/>
        </p:nvSpPr>
        <p:spPr>
          <a:xfrm>
            <a:off x="1177907" y="4756541"/>
            <a:ext cx="5238355" cy="1742400"/>
          </a:xfrm>
          <a:prstGeom prst="rect">
            <a:avLst/>
          </a:prstGeom>
          <a:noFill/>
          <a:ln w="1905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72000" tIns="108000" rIns="72000" bIns="108000" rtlCol="0" anchor="t"/>
          <a:lstStyle/>
          <a:p>
            <a:pPr algn="ctr"/>
            <a:endParaRPr lang="fr-BE" sz="1200" noProof="0">
              <a:solidFill>
                <a:srgbClr val="007C92"/>
              </a:solidFill>
              <a:latin typeface="+mj-lt"/>
            </a:endParaRPr>
          </a:p>
        </p:txBody>
      </p:sp>
      <p:sp>
        <p:nvSpPr>
          <p:cNvPr id="112" name="TextBox 111">
            <a:extLst>
              <a:ext uri="{FF2B5EF4-FFF2-40B4-BE49-F238E27FC236}">
                <a16:creationId xmlns:a16="http://schemas.microsoft.com/office/drawing/2014/main" id="{254CF122-8145-A5C4-C8A4-C3849A881DAB}"/>
              </a:ext>
            </a:extLst>
          </p:cNvPr>
          <p:cNvSpPr txBox="1"/>
          <p:nvPr/>
        </p:nvSpPr>
        <p:spPr>
          <a:xfrm>
            <a:off x="1177901" y="2296729"/>
            <a:ext cx="10297820" cy="1723549"/>
          </a:xfrm>
          <a:prstGeom prst="rect">
            <a:avLst/>
          </a:prstGeom>
          <a:noFill/>
        </p:spPr>
        <p:txBody>
          <a:bodyPr wrap="square" lIns="91440" tIns="45720" rIns="91440" bIns="45720" anchor="t">
            <a:spAutoFit/>
          </a:bodyPr>
          <a:lstStyle/>
          <a:p>
            <a:pPr>
              <a:spcAft>
                <a:spcPts val="600"/>
              </a:spcAft>
              <a:defRPr/>
            </a:pPr>
            <a:r>
              <a:rPr lang="fr-BE" sz="1200" b="1" noProof="0">
                <a:solidFill>
                  <a:srgbClr val="000000"/>
                </a:solidFill>
                <a:latin typeface="Verdana"/>
                <a:ea typeface="Verdana"/>
              </a:rPr>
              <a:t>Le financement de la pratique se compose de deux volets. </a:t>
            </a:r>
          </a:p>
          <a:p>
            <a:pPr>
              <a:spcAft>
                <a:spcPts val="600"/>
              </a:spcAft>
              <a:defRPr/>
            </a:pPr>
            <a:r>
              <a:rPr lang="fr-BE" sz="1200" noProof="0">
                <a:solidFill>
                  <a:srgbClr val="000000"/>
                </a:solidFill>
                <a:latin typeface="Verdana"/>
                <a:ea typeface="Verdana"/>
              </a:rPr>
              <a:t>Le premier volet de financement est le maintien de la prime télématique, de la prime de formation et de l’intervention forfaitaire pour les coûts spécifiques des services de soins à domicile pendant la durée du projet pilote. Seules leurs conditions seront traduites dans la langue du projet pilote. La prime télématique et de formation ne seront pas indexées, l’intervention forfaitaire suivra le schéma du système actuel.</a:t>
            </a:r>
          </a:p>
          <a:p>
            <a:pPr>
              <a:spcAft>
                <a:spcPts val="600"/>
              </a:spcAft>
              <a:defRPr/>
            </a:pPr>
            <a:r>
              <a:rPr lang="fr-BE" sz="1200" noProof="0">
                <a:solidFill>
                  <a:srgbClr val="000000"/>
                </a:solidFill>
                <a:latin typeface="Verdana"/>
                <a:ea typeface="Verdana"/>
              </a:rPr>
              <a:t>En outre, un « financement incitatif de la pratique » sera introduit. Les pratiques seront particulièrement récompensées lorsqu'elles prennent des mesures pour poursuivre leur professionnalisation et améliorer la qualité de leur fonctionnement interne. Cela se fait sur la base d'un système de points basé sur 11 caractéristiques.</a:t>
            </a:r>
          </a:p>
        </p:txBody>
      </p:sp>
      <p:grpSp>
        <p:nvGrpSpPr>
          <p:cNvPr id="27" name="Group 26">
            <a:extLst>
              <a:ext uri="{FF2B5EF4-FFF2-40B4-BE49-F238E27FC236}">
                <a16:creationId xmlns:a16="http://schemas.microsoft.com/office/drawing/2014/main" id="{D99D5657-45F6-F1DC-5683-21C0CF4A764D}"/>
              </a:ext>
            </a:extLst>
          </p:cNvPr>
          <p:cNvGrpSpPr/>
          <p:nvPr/>
        </p:nvGrpSpPr>
        <p:grpSpPr>
          <a:xfrm>
            <a:off x="520637" y="1233408"/>
            <a:ext cx="1317726" cy="1116000"/>
            <a:chOff x="520637" y="1233408"/>
            <a:chExt cx="1317726" cy="1116000"/>
          </a:xfrm>
        </p:grpSpPr>
        <p:grpSp>
          <p:nvGrpSpPr>
            <p:cNvPr id="5" name="Group 4">
              <a:extLst>
                <a:ext uri="{FF2B5EF4-FFF2-40B4-BE49-F238E27FC236}">
                  <a16:creationId xmlns:a16="http://schemas.microsoft.com/office/drawing/2014/main" id="{E098C4B5-8330-F576-073F-D00FF1979F8A}"/>
                </a:ext>
              </a:extLst>
            </p:cNvPr>
            <p:cNvGrpSpPr/>
            <p:nvPr/>
          </p:nvGrpSpPr>
          <p:grpSpPr>
            <a:xfrm>
              <a:off x="623888" y="1233408"/>
              <a:ext cx="1116000" cy="1116000"/>
              <a:chOff x="6015038" y="5743575"/>
              <a:chExt cx="1112838" cy="1114425"/>
            </a:xfrm>
            <a:solidFill>
              <a:srgbClr val="007C92"/>
            </a:solidFill>
          </p:grpSpPr>
          <p:sp>
            <p:nvSpPr>
              <p:cNvPr id="16" name="Freeform 29">
                <a:extLst>
                  <a:ext uri="{FF2B5EF4-FFF2-40B4-BE49-F238E27FC236}">
                    <a16:creationId xmlns:a16="http://schemas.microsoft.com/office/drawing/2014/main" id="{63BB3C14-8923-38A3-54A3-5AB1D26A5EE8}"/>
                  </a:ext>
                </a:extLst>
              </p:cNvPr>
              <p:cNvSpPr>
                <a:spLocks/>
              </p:cNvSpPr>
              <p:nvPr/>
            </p:nvSpPr>
            <p:spPr bwMode="auto">
              <a:xfrm>
                <a:off x="6015038" y="5743575"/>
                <a:ext cx="1112838" cy="1114425"/>
              </a:xfrm>
              <a:custGeom>
                <a:avLst/>
                <a:gdLst>
                  <a:gd name="T0" fmla="*/ 333 w 701"/>
                  <a:gd name="T1" fmla="*/ 701 h 702"/>
                  <a:gd name="T2" fmla="*/ 280 w 701"/>
                  <a:gd name="T3" fmla="*/ 695 h 702"/>
                  <a:gd name="T4" fmla="*/ 231 w 701"/>
                  <a:gd name="T5" fmla="*/ 680 h 702"/>
                  <a:gd name="T6" fmla="*/ 184 w 701"/>
                  <a:gd name="T7" fmla="*/ 659 h 702"/>
                  <a:gd name="T8" fmla="*/ 141 w 701"/>
                  <a:gd name="T9" fmla="*/ 632 h 702"/>
                  <a:gd name="T10" fmla="*/ 103 w 701"/>
                  <a:gd name="T11" fmla="*/ 598 h 702"/>
                  <a:gd name="T12" fmla="*/ 71 w 701"/>
                  <a:gd name="T13" fmla="*/ 560 h 702"/>
                  <a:gd name="T14" fmla="*/ 42 w 701"/>
                  <a:gd name="T15" fmla="*/ 518 h 702"/>
                  <a:gd name="T16" fmla="*/ 21 w 701"/>
                  <a:gd name="T17" fmla="*/ 471 h 702"/>
                  <a:gd name="T18" fmla="*/ 8 w 701"/>
                  <a:gd name="T19" fmla="*/ 422 h 702"/>
                  <a:gd name="T20" fmla="*/ 0 w 701"/>
                  <a:gd name="T21" fmla="*/ 369 h 702"/>
                  <a:gd name="T22" fmla="*/ 0 w 701"/>
                  <a:gd name="T23" fmla="*/ 333 h 702"/>
                  <a:gd name="T24" fmla="*/ 8 w 701"/>
                  <a:gd name="T25" fmla="*/ 280 h 702"/>
                  <a:gd name="T26" fmla="*/ 21 w 701"/>
                  <a:gd name="T27" fmla="*/ 231 h 702"/>
                  <a:gd name="T28" fmla="*/ 42 w 701"/>
                  <a:gd name="T29" fmla="*/ 184 h 702"/>
                  <a:gd name="T30" fmla="*/ 71 w 701"/>
                  <a:gd name="T31" fmla="*/ 141 h 702"/>
                  <a:gd name="T32" fmla="*/ 103 w 701"/>
                  <a:gd name="T33" fmla="*/ 104 h 702"/>
                  <a:gd name="T34" fmla="*/ 141 w 701"/>
                  <a:gd name="T35" fmla="*/ 70 h 702"/>
                  <a:gd name="T36" fmla="*/ 184 w 701"/>
                  <a:gd name="T37" fmla="*/ 43 h 702"/>
                  <a:gd name="T38" fmla="*/ 231 w 701"/>
                  <a:gd name="T39" fmla="*/ 22 h 702"/>
                  <a:gd name="T40" fmla="*/ 280 w 701"/>
                  <a:gd name="T41" fmla="*/ 7 h 702"/>
                  <a:gd name="T42" fmla="*/ 333 w 701"/>
                  <a:gd name="T43" fmla="*/ 1 h 702"/>
                  <a:gd name="T44" fmla="*/ 369 w 701"/>
                  <a:gd name="T45" fmla="*/ 1 h 702"/>
                  <a:gd name="T46" fmla="*/ 421 w 701"/>
                  <a:gd name="T47" fmla="*/ 7 h 702"/>
                  <a:gd name="T48" fmla="*/ 472 w 701"/>
                  <a:gd name="T49" fmla="*/ 22 h 702"/>
                  <a:gd name="T50" fmla="*/ 518 w 701"/>
                  <a:gd name="T51" fmla="*/ 43 h 702"/>
                  <a:gd name="T52" fmla="*/ 560 w 701"/>
                  <a:gd name="T53" fmla="*/ 70 h 702"/>
                  <a:gd name="T54" fmla="*/ 599 w 701"/>
                  <a:gd name="T55" fmla="*/ 104 h 702"/>
                  <a:gd name="T56" fmla="*/ 632 w 701"/>
                  <a:gd name="T57" fmla="*/ 141 h 702"/>
                  <a:gd name="T58" fmla="*/ 659 w 701"/>
                  <a:gd name="T59" fmla="*/ 184 h 702"/>
                  <a:gd name="T60" fmla="*/ 680 w 701"/>
                  <a:gd name="T61" fmla="*/ 231 h 702"/>
                  <a:gd name="T62" fmla="*/ 695 w 701"/>
                  <a:gd name="T63" fmla="*/ 280 h 702"/>
                  <a:gd name="T64" fmla="*/ 701 w 701"/>
                  <a:gd name="T65" fmla="*/ 333 h 702"/>
                  <a:gd name="T66" fmla="*/ 701 w 701"/>
                  <a:gd name="T67" fmla="*/ 369 h 702"/>
                  <a:gd name="T68" fmla="*/ 695 w 701"/>
                  <a:gd name="T69" fmla="*/ 422 h 702"/>
                  <a:gd name="T70" fmla="*/ 680 w 701"/>
                  <a:gd name="T71" fmla="*/ 471 h 702"/>
                  <a:gd name="T72" fmla="*/ 659 w 701"/>
                  <a:gd name="T73" fmla="*/ 518 h 702"/>
                  <a:gd name="T74" fmla="*/ 632 w 701"/>
                  <a:gd name="T75" fmla="*/ 560 h 702"/>
                  <a:gd name="T76" fmla="*/ 599 w 701"/>
                  <a:gd name="T77" fmla="*/ 598 h 702"/>
                  <a:gd name="T78" fmla="*/ 560 w 701"/>
                  <a:gd name="T79" fmla="*/ 632 h 702"/>
                  <a:gd name="T80" fmla="*/ 518 w 701"/>
                  <a:gd name="T81" fmla="*/ 659 h 702"/>
                  <a:gd name="T82" fmla="*/ 472 w 701"/>
                  <a:gd name="T83" fmla="*/ 680 h 702"/>
                  <a:gd name="T84" fmla="*/ 421 w 701"/>
                  <a:gd name="T85" fmla="*/ 695 h 702"/>
                  <a:gd name="T86" fmla="*/ 369 w 701"/>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2">
                    <a:moveTo>
                      <a:pt x="351" y="702"/>
                    </a:moveTo>
                    <a:lnTo>
                      <a:pt x="351" y="702"/>
                    </a:lnTo>
                    <a:lnTo>
                      <a:pt x="333" y="701"/>
                    </a:lnTo>
                    <a:lnTo>
                      <a:pt x="315" y="700"/>
                    </a:lnTo>
                    <a:lnTo>
                      <a:pt x="298" y="697"/>
                    </a:lnTo>
                    <a:lnTo>
                      <a:pt x="280" y="695"/>
                    </a:lnTo>
                    <a:lnTo>
                      <a:pt x="263" y="691"/>
                    </a:lnTo>
                    <a:lnTo>
                      <a:pt x="247" y="686"/>
                    </a:lnTo>
                    <a:lnTo>
                      <a:pt x="231" y="680"/>
                    </a:lnTo>
                    <a:lnTo>
                      <a:pt x="215" y="674"/>
                    </a:lnTo>
                    <a:lnTo>
                      <a:pt x="199" y="667"/>
                    </a:lnTo>
                    <a:lnTo>
                      <a:pt x="184" y="659"/>
                    </a:lnTo>
                    <a:lnTo>
                      <a:pt x="169" y="650"/>
                    </a:lnTo>
                    <a:lnTo>
                      <a:pt x="155" y="642"/>
                    </a:lnTo>
                    <a:lnTo>
                      <a:pt x="141" y="632"/>
                    </a:lnTo>
                    <a:lnTo>
                      <a:pt x="129" y="622"/>
                    </a:lnTo>
                    <a:lnTo>
                      <a:pt x="115" y="611"/>
                    </a:lnTo>
                    <a:lnTo>
                      <a:pt x="103" y="598"/>
                    </a:lnTo>
                    <a:lnTo>
                      <a:pt x="92" y="586"/>
                    </a:lnTo>
                    <a:lnTo>
                      <a:pt x="81" y="574"/>
                    </a:lnTo>
                    <a:lnTo>
                      <a:pt x="71" y="560"/>
                    </a:lnTo>
                    <a:lnTo>
                      <a:pt x="61" y="547"/>
                    </a:lnTo>
                    <a:lnTo>
                      <a:pt x="51" y="533"/>
                    </a:lnTo>
                    <a:lnTo>
                      <a:pt x="42" y="518"/>
                    </a:lnTo>
                    <a:lnTo>
                      <a:pt x="35" y="503"/>
                    </a:lnTo>
                    <a:lnTo>
                      <a:pt x="28" y="487"/>
                    </a:lnTo>
                    <a:lnTo>
                      <a:pt x="21" y="471"/>
                    </a:lnTo>
                    <a:lnTo>
                      <a:pt x="16" y="455"/>
                    </a:lnTo>
                    <a:lnTo>
                      <a:pt x="12" y="438"/>
                    </a:lnTo>
                    <a:lnTo>
                      <a:pt x="8" y="422"/>
                    </a:lnTo>
                    <a:lnTo>
                      <a:pt x="4" y="405"/>
                    </a:lnTo>
                    <a:lnTo>
                      <a:pt x="3" y="386"/>
                    </a:lnTo>
                    <a:lnTo>
                      <a:pt x="0" y="369"/>
                    </a:lnTo>
                    <a:lnTo>
                      <a:pt x="0" y="350"/>
                    </a:lnTo>
                    <a:lnTo>
                      <a:pt x="0" y="350"/>
                    </a:lnTo>
                    <a:lnTo>
                      <a:pt x="0" y="333"/>
                    </a:lnTo>
                    <a:lnTo>
                      <a:pt x="3" y="315"/>
                    </a:lnTo>
                    <a:lnTo>
                      <a:pt x="4" y="297"/>
                    </a:lnTo>
                    <a:lnTo>
                      <a:pt x="8" y="280"/>
                    </a:lnTo>
                    <a:lnTo>
                      <a:pt x="12" y="263"/>
                    </a:lnTo>
                    <a:lnTo>
                      <a:pt x="16" y="247"/>
                    </a:lnTo>
                    <a:lnTo>
                      <a:pt x="21" y="231"/>
                    </a:lnTo>
                    <a:lnTo>
                      <a:pt x="28" y="215"/>
                    </a:lnTo>
                    <a:lnTo>
                      <a:pt x="35" y="199"/>
                    </a:lnTo>
                    <a:lnTo>
                      <a:pt x="42" y="184"/>
                    </a:lnTo>
                    <a:lnTo>
                      <a:pt x="51" y="169"/>
                    </a:lnTo>
                    <a:lnTo>
                      <a:pt x="61" y="156"/>
                    </a:lnTo>
                    <a:lnTo>
                      <a:pt x="71" y="141"/>
                    </a:lnTo>
                    <a:lnTo>
                      <a:pt x="81" y="128"/>
                    </a:lnTo>
                    <a:lnTo>
                      <a:pt x="92" y="115"/>
                    </a:lnTo>
                    <a:lnTo>
                      <a:pt x="103" y="104"/>
                    </a:lnTo>
                    <a:lnTo>
                      <a:pt x="115" y="91"/>
                    </a:lnTo>
                    <a:lnTo>
                      <a:pt x="129" y="80"/>
                    </a:lnTo>
                    <a:lnTo>
                      <a:pt x="141" y="70"/>
                    </a:lnTo>
                    <a:lnTo>
                      <a:pt x="155" y="61"/>
                    </a:lnTo>
                    <a:lnTo>
                      <a:pt x="169" y="51"/>
                    </a:lnTo>
                    <a:lnTo>
                      <a:pt x="184" y="43"/>
                    </a:lnTo>
                    <a:lnTo>
                      <a:pt x="199" y="35"/>
                    </a:lnTo>
                    <a:lnTo>
                      <a:pt x="215" y="28"/>
                    </a:lnTo>
                    <a:lnTo>
                      <a:pt x="231" y="22"/>
                    </a:lnTo>
                    <a:lnTo>
                      <a:pt x="247" y="16"/>
                    </a:lnTo>
                    <a:lnTo>
                      <a:pt x="263" y="11"/>
                    </a:lnTo>
                    <a:lnTo>
                      <a:pt x="280" y="7"/>
                    </a:lnTo>
                    <a:lnTo>
                      <a:pt x="298" y="5"/>
                    </a:lnTo>
                    <a:lnTo>
                      <a:pt x="315" y="3"/>
                    </a:lnTo>
                    <a:lnTo>
                      <a:pt x="333" y="1"/>
                    </a:lnTo>
                    <a:lnTo>
                      <a:pt x="351" y="0"/>
                    </a:lnTo>
                    <a:lnTo>
                      <a:pt x="351" y="0"/>
                    </a:lnTo>
                    <a:lnTo>
                      <a:pt x="369" y="1"/>
                    </a:lnTo>
                    <a:lnTo>
                      <a:pt x="386" y="3"/>
                    </a:lnTo>
                    <a:lnTo>
                      <a:pt x="404" y="5"/>
                    </a:lnTo>
                    <a:lnTo>
                      <a:pt x="421" y="7"/>
                    </a:lnTo>
                    <a:lnTo>
                      <a:pt x="438" y="11"/>
                    </a:lnTo>
                    <a:lnTo>
                      <a:pt x="456" y="16"/>
                    </a:lnTo>
                    <a:lnTo>
                      <a:pt x="472" y="22"/>
                    </a:lnTo>
                    <a:lnTo>
                      <a:pt x="488" y="28"/>
                    </a:lnTo>
                    <a:lnTo>
                      <a:pt x="502" y="35"/>
                    </a:lnTo>
                    <a:lnTo>
                      <a:pt x="518" y="43"/>
                    </a:lnTo>
                    <a:lnTo>
                      <a:pt x="533" y="51"/>
                    </a:lnTo>
                    <a:lnTo>
                      <a:pt x="547" y="61"/>
                    </a:lnTo>
                    <a:lnTo>
                      <a:pt x="560" y="70"/>
                    </a:lnTo>
                    <a:lnTo>
                      <a:pt x="574" y="80"/>
                    </a:lnTo>
                    <a:lnTo>
                      <a:pt x="586" y="91"/>
                    </a:lnTo>
                    <a:lnTo>
                      <a:pt x="599" y="104"/>
                    </a:lnTo>
                    <a:lnTo>
                      <a:pt x="611" y="115"/>
                    </a:lnTo>
                    <a:lnTo>
                      <a:pt x="621" y="128"/>
                    </a:lnTo>
                    <a:lnTo>
                      <a:pt x="632" y="141"/>
                    </a:lnTo>
                    <a:lnTo>
                      <a:pt x="642" y="156"/>
                    </a:lnTo>
                    <a:lnTo>
                      <a:pt x="650" y="169"/>
                    </a:lnTo>
                    <a:lnTo>
                      <a:pt x="659" y="184"/>
                    </a:lnTo>
                    <a:lnTo>
                      <a:pt x="666" y="199"/>
                    </a:lnTo>
                    <a:lnTo>
                      <a:pt x="674" y="215"/>
                    </a:lnTo>
                    <a:lnTo>
                      <a:pt x="680" y="231"/>
                    </a:lnTo>
                    <a:lnTo>
                      <a:pt x="686" y="247"/>
                    </a:lnTo>
                    <a:lnTo>
                      <a:pt x="690" y="263"/>
                    </a:lnTo>
                    <a:lnTo>
                      <a:pt x="695" y="280"/>
                    </a:lnTo>
                    <a:lnTo>
                      <a:pt x="697" y="297"/>
                    </a:lnTo>
                    <a:lnTo>
                      <a:pt x="700" y="315"/>
                    </a:lnTo>
                    <a:lnTo>
                      <a:pt x="701" y="333"/>
                    </a:lnTo>
                    <a:lnTo>
                      <a:pt x="701" y="350"/>
                    </a:lnTo>
                    <a:lnTo>
                      <a:pt x="701" y="350"/>
                    </a:lnTo>
                    <a:lnTo>
                      <a:pt x="701" y="369"/>
                    </a:lnTo>
                    <a:lnTo>
                      <a:pt x="700" y="386"/>
                    </a:lnTo>
                    <a:lnTo>
                      <a:pt x="697" y="405"/>
                    </a:lnTo>
                    <a:lnTo>
                      <a:pt x="695" y="422"/>
                    </a:lnTo>
                    <a:lnTo>
                      <a:pt x="690" y="438"/>
                    </a:lnTo>
                    <a:lnTo>
                      <a:pt x="686" y="455"/>
                    </a:lnTo>
                    <a:lnTo>
                      <a:pt x="680" y="471"/>
                    </a:lnTo>
                    <a:lnTo>
                      <a:pt x="674" y="487"/>
                    </a:lnTo>
                    <a:lnTo>
                      <a:pt x="666" y="503"/>
                    </a:lnTo>
                    <a:lnTo>
                      <a:pt x="659" y="518"/>
                    </a:lnTo>
                    <a:lnTo>
                      <a:pt x="650" y="533"/>
                    </a:lnTo>
                    <a:lnTo>
                      <a:pt x="642" y="547"/>
                    </a:lnTo>
                    <a:lnTo>
                      <a:pt x="632" y="560"/>
                    </a:lnTo>
                    <a:lnTo>
                      <a:pt x="621" y="574"/>
                    </a:lnTo>
                    <a:lnTo>
                      <a:pt x="611" y="586"/>
                    </a:lnTo>
                    <a:lnTo>
                      <a:pt x="599" y="598"/>
                    </a:lnTo>
                    <a:lnTo>
                      <a:pt x="586" y="611"/>
                    </a:lnTo>
                    <a:lnTo>
                      <a:pt x="574" y="622"/>
                    </a:lnTo>
                    <a:lnTo>
                      <a:pt x="560" y="632"/>
                    </a:lnTo>
                    <a:lnTo>
                      <a:pt x="547" y="642"/>
                    </a:lnTo>
                    <a:lnTo>
                      <a:pt x="533" y="650"/>
                    </a:lnTo>
                    <a:lnTo>
                      <a:pt x="518" y="659"/>
                    </a:lnTo>
                    <a:lnTo>
                      <a:pt x="502" y="667"/>
                    </a:lnTo>
                    <a:lnTo>
                      <a:pt x="488" y="674"/>
                    </a:lnTo>
                    <a:lnTo>
                      <a:pt x="472" y="680"/>
                    </a:lnTo>
                    <a:lnTo>
                      <a:pt x="456" y="686"/>
                    </a:lnTo>
                    <a:lnTo>
                      <a:pt x="438" y="691"/>
                    </a:lnTo>
                    <a:lnTo>
                      <a:pt x="421" y="695"/>
                    </a:lnTo>
                    <a:lnTo>
                      <a:pt x="404" y="697"/>
                    </a:lnTo>
                    <a:lnTo>
                      <a:pt x="386" y="700"/>
                    </a:lnTo>
                    <a:lnTo>
                      <a:pt x="369" y="701"/>
                    </a:lnTo>
                    <a:lnTo>
                      <a:pt x="351" y="702"/>
                    </a:lnTo>
                    <a:lnTo>
                      <a:pt x="351" y="7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7" name="Freeform 33">
                <a:extLst>
                  <a:ext uri="{FF2B5EF4-FFF2-40B4-BE49-F238E27FC236}">
                    <a16:creationId xmlns:a16="http://schemas.microsoft.com/office/drawing/2014/main" id="{53BC18E4-5F99-2D61-EC95-77105D1F9ED2}"/>
                  </a:ext>
                </a:extLst>
              </p:cNvPr>
              <p:cNvSpPr>
                <a:spLocks/>
              </p:cNvSpPr>
              <p:nvPr/>
            </p:nvSpPr>
            <p:spPr bwMode="auto">
              <a:xfrm>
                <a:off x="6275388" y="5991225"/>
                <a:ext cx="841375" cy="866775"/>
              </a:xfrm>
              <a:custGeom>
                <a:avLst/>
                <a:gdLst>
                  <a:gd name="T0" fmla="*/ 530 w 530"/>
                  <a:gd name="T1" fmla="*/ 267 h 546"/>
                  <a:gd name="T2" fmla="*/ 319 w 530"/>
                  <a:gd name="T3" fmla="*/ 55 h 546"/>
                  <a:gd name="T4" fmla="*/ 317 w 530"/>
                  <a:gd name="T5" fmla="*/ 55 h 546"/>
                  <a:gd name="T6" fmla="*/ 317 w 530"/>
                  <a:gd name="T7" fmla="*/ 55 h 546"/>
                  <a:gd name="T8" fmla="*/ 305 w 530"/>
                  <a:gd name="T9" fmla="*/ 44 h 546"/>
                  <a:gd name="T10" fmla="*/ 290 w 530"/>
                  <a:gd name="T11" fmla="*/ 33 h 546"/>
                  <a:gd name="T12" fmla="*/ 276 w 530"/>
                  <a:gd name="T13" fmla="*/ 23 h 546"/>
                  <a:gd name="T14" fmla="*/ 258 w 530"/>
                  <a:gd name="T15" fmla="*/ 16 h 546"/>
                  <a:gd name="T16" fmla="*/ 242 w 530"/>
                  <a:gd name="T17" fmla="*/ 8 h 546"/>
                  <a:gd name="T18" fmla="*/ 224 w 530"/>
                  <a:gd name="T19" fmla="*/ 4 h 546"/>
                  <a:gd name="T20" fmla="*/ 205 w 530"/>
                  <a:gd name="T21" fmla="*/ 1 h 546"/>
                  <a:gd name="T22" fmla="*/ 185 w 530"/>
                  <a:gd name="T23" fmla="*/ 0 h 546"/>
                  <a:gd name="T24" fmla="*/ 185 w 530"/>
                  <a:gd name="T25" fmla="*/ 0 h 546"/>
                  <a:gd name="T26" fmla="*/ 167 w 530"/>
                  <a:gd name="T27" fmla="*/ 1 h 546"/>
                  <a:gd name="T28" fmla="*/ 148 w 530"/>
                  <a:gd name="T29" fmla="*/ 3 h 546"/>
                  <a:gd name="T30" fmla="*/ 131 w 530"/>
                  <a:gd name="T31" fmla="*/ 8 h 546"/>
                  <a:gd name="T32" fmla="*/ 114 w 530"/>
                  <a:gd name="T33" fmla="*/ 14 h 546"/>
                  <a:gd name="T34" fmla="*/ 98 w 530"/>
                  <a:gd name="T35" fmla="*/ 23 h 546"/>
                  <a:gd name="T36" fmla="*/ 83 w 530"/>
                  <a:gd name="T37" fmla="*/ 32 h 546"/>
                  <a:gd name="T38" fmla="*/ 68 w 530"/>
                  <a:gd name="T39" fmla="*/ 43 h 546"/>
                  <a:gd name="T40" fmla="*/ 55 w 530"/>
                  <a:gd name="T41" fmla="*/ 54 h 546"/>
                  <a:gd name="T42" fmla="*/ 44 w 530"/>
                  <a:gd name="T43" fmla="*/ 67 h 546"/>
                  <a:gd name="T44" fmla="*/ 33 w 530"/>
                  <a:gd name="T45" fmla="*/ 82 h 546"/>
                  <a:gd name="T46" fmla="*/ 24 w 530"/>
                  <a:gd name="T47" fmla="*/ 97 h 546"/>
                  <a:gd name="T48" fmla="*/ 15 w 530"/>
                  <a:gd name="T49" fmla="*/ 113 h 546"/>
                  <a:gd name="T50" fmla="*/ 9 w 530"/>
                  <a:gd name="T51" fmla="*/ 130 h 546"/>
                  <a:gd name="T52" fmla="*/ 4 w 530"/>
                  <a:gd name="T53" fmla="*/ 148 h 546"/>
                  <a:gd name="T54" fmla="*/ 2 w 530"/>
                  <a:gd name="T55" fmla="*/ 166 h 546"/>
                  <a:gd name="T56" fmla="*/ 0 w 530"/>
                  <a:gd name="T57" fmla="*/ 185 h 546"/>
                  <a:gd name="T58" fmla="*/ 0 w 530"/>
                  <a:gd name="T59" fmla="*/ 185 h 546"/>
                  <a:gd name="T60" fmla="*/ 2 w 530"/>
                  <a:gd name="T61" fmla="*/ 202 h 546"/>
                  <a:gd name="T62" fmla="*/ 4 w 530"/>
                  <a:gd name="T63" fmla="*/ 218 h 546"/>
                  <a:gd name="T64" fmla="*/ 8 w 530"/>
                  <a:gd name="T65" fmla="*/ 234 h 546"/>
                  <a:gd name="T66" fmla="*/ 13 w 530"/>
                  <a:gd name="T67" fmla="*/ 250 h 546"/>
                  <a:gd name="T68" fmla="*/ 19 w 530"/>
                  <a:gd name="T69" fmla="*/ 265 h 546"/>
                  <a:gd name="T70" fmla="*/ 26 w 530"/>
                  <a:gd name="T71" fmla="*/ 278 h 546"/>
                  <a:gd name="T72" fmla="*/ 35 w 530"/>
                  <a:gd name="T73" fmla="*/ 292 h 546"/>
                  <a:gd name="T74" fmla="*/ 45 w 530"/>
                  <a:gd name="T75" fmla="*/ 304 h 546"/>
                  <a:gd name="T76" fmla="*/ 2 w 530"/>
                  <a:gd name="T77" fmla="*/ 386 h 546"/>
                  <a:gd name="T78" fmla="*/ 2 w 530"/>
                  <a:gd name="T79" fmla="*/ 387 h 546"/>
                  <a:gd name="T80" fmla="*/ 158 w 530"/>
                  <a:gd name="T81" fmla="*/ 545 h 546"/>
                  <a:gd name="T82" fmla="*/ 158 w 530"/>
                  <a:gd name="T83" fmla="*/ 545 h 546"/>
                  <a:gd name="T84" fmla="*/ 187 w 530"/>
                  <a:gd name="T85" fmla="*/ 546 h 546"/>
                  <a:gd name="T86" fmla="*/ 187 w 530"/>
                  <a:gd name="T87" fmla="*/ 546 h 546"/>
                  <a:gd name="T88" fmla="*/ 219 w 530"/>
                  <a:gd name="T89" fmla="*/ 544 h 546"/>
                  <a:gd name="T90" fmla="*/ 248 w 530"/>
                  <a:gd name="T91" fmla="*/ 540 h 546"/>
                  <a:gd name="T92" fmla="*/ 278 w 530"/>
                  <a:gd name="T93" fmla="*/ 534 h 546"/>
                  <a:gd name="T94" fmla="*/ 308 w 530"/>
                  <a:gd name="T95" fmla="*/ 524 h 546"/>
                  <a:gd name="T96" fmla="*/ 335 w 530"/>
                  <a:gd name="T97" fmla="*/ 513 h 546"/>
                  <a:gd name="T98" fmla="*/ 361 w 530"/>
                  <a:gd name="T99" fmla="*/ 499 h 546"/>
                  <a:gd name="T100" fmla="*/ 385 w 530"/>
                  <a:gd name="T101" fmla="*/ 483 h 546"/>
                  <a:gd name="T102" fmla="*/ 409 w 530"/>
                  <a:gd name="T103" fmla="*/ 466 h 546"/>
                  <a:gd name="T104" fmla="*/ 431 w 530"/>
                  <a:gd name="T105" fmla="*/ 446 h 546"/>
                  <a:gd name="T106" fmla="*/ 452 w 530"/>
                  <a:gd name="T107" fmla="*/ 425 h 546"/>
                  <a:gd name="T108" fmla="*/ 469 w 530"/>
                  <a:gd name="T109" fmla="*/ 402 h 546"/>
                  <a:gd name="T110" fmla="*/ 486 w 530"/>
                  <a:gd name="T111" fmla="*/ 378 h 546"/>
                  <a:gd name="T112" fmla="*/ 500 w 530"/>
                  <a:gd name="T113" fmla="*/ 352 h 546"/>
                  <a:gd name="T114" fmla="*/ 512 w 530"/>
                  <a:gd name="T115" fmla="*/ 325 h 546"/>
                  <a:gd name="T116" fmla="*/ 522 w 530"/>
                  <a:gd name="T117" fmla="*/ 297 h 546"/>
                  <a:gd name="T118" fmla="*/ 530 w 530"/>
                  <a:gd name="T119" fmla="*/ 267 h 546"/>
                  <a:gd name="T120" fmla="*/ 530 w 530"/>
                  <a:gd name="T121" fmla="*/ 267 h 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30" h="546">
                    <a:moveTo>
                      <a:pt x="530" y="267"/>
                    </a:moveTo>
                    <a:lnTo>
                      <a:pt x="319" y="55"/>
                    </a:lnTo>
                    <a:lnTo>
                      <a:pt x="317" y="55"/>
                    </a:lnTo>
                    <a:lnTo>
                      <a:pt x="317" y="55"/>
                    </a:lnTo>
                    <a:lnTo>
                      <a:pt x="305" y="44"/>
                    </a:lnTo>
                    <a:lnTo>
                      <a:pt x="290" y="33"/>
                    </a:lnTo>
                    <a:lnTo>
                      <a:pt x="276" y="23"/>
                    </a:lnTo>
                    <a:lnTo>
                      <a:pt x="258" y="16"/>
                    </a:lnTo>
                    <a:lnTo>
                      <a:pt x="242" y="8"/>
                    </a:lnTo>
                    <a:lnTo>
                      <a:pt x="224" y="4"/>
                    </a:lnTo>
                    <a:lnTo>
                      <a:pt x="205" y="1"/>
                    </a:lnTo>
                    <a:lnTo>
                      <a:pt x="185" y="0"/>
                    </a:ln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6"/>
                    </a:lnTo>
                    <a:lnTo>
                      <a:pt x="2" y="387"/>
                    </a:lnTo>
                    <a:lnTo>
                      <a:pt x="158" y="545"/>
                    </a:lnTo>
                    <a:lnTo>
                      <a:pt x="158" y="545"/>
                    </a:lnTo>
                    <a:lnTo>
                      <a:pt x="187" y="546"/>
                    </a:lnTo>
                    <a:lnTo>
                      <a:pt x="187" y="546"/>
                    </a:lnTo>
                    <a:lnTo>
                      <a:pt x="219" y="544"/>
                    </a:lnTo>
                    <a:lnTo>
                      <a:pt x="248" y="540"/>
                    </a:lnTo>
                    <a:lnTo>
                      <a:pt x="278" y="534"/>
                    </a:lnTo>
                    <a:lnTo>
                      <a:pt x="308" y="524"/>
                    </a:lnTo>
                    <a:lnTo>
                      <a:pt x="335" y="513"/>
                    </a:lnTo>
                    <a:lnTo>
                      <a:pt x="361" y="499"/>
                    </a:lnTo>
                    <a:lnTo>
                      <a:pt x="385" y="483"/>
                    </a:lnTo>
                    <a:lnTo>
                      <a:pt x="409" y="466"/>
                    </a:lnTo>
                    <a:lnTo>
                      <a:pt x="431" y="446"/>
                    </a:lnTo>
                    <a:lnTo>
                      <a:pt x="452" y="425"/>
                    </a:lnTo>
                    <a:lnTo>
                      <a:pt x="469" y="402"/>
                    </a:lnTo>
                    <a:lnTo>
                      <a:pt x="486" y="378"/>
                    </a:lnTo>
                    <a:lnTo>
                      <a:pt x="500" y="352"/>
                    </a:lnTo>
                    <a:lnTo>
                      <a:pt x="512" y="325"/>
                    </a:lnTo>
                    <a:lnTo>
                      <a:pt x="522" y="297"/>
                    </a:lnTo>
                    <a:lnTo>
                      <a:pt x="530" y="267"/>
                    </a:lnTo>
                    <a:lnTo>
                      <a:pt x="530" y="26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0" name="Freeform 247">
                <a:extLst>
                  <a:ext uri="{FF2B5EF4-FFF2-40B4-BE49-F238E27FC236}">
                    <a16:creationId xmlns:a16="http://schemas.microsoft.com/office/drawing/2014/main" id="{F8E60889-0A6A-CFB7-3312-9CF31DF236B3}"/>
                  </a:ext>
                </a:extLst>
              </p:cNvPr>
              <p:cNvSpPr>
                <a:spLocks/>
              </p:cNvSpPr>
              <p:nvPr/>
            </p:nvSpPr>
            <p:spPr bwMode="auto">
              <a:xfrm>
                <a:off x="6275388" y="5991225"/>
                <a:ext cx="587375" cy="614363"/>
              </a:xfrm>
              <a:custGeom>
                <a:avLst/>
                <a:gdLst>
                  <a:gd name="T0" fmla="*/ 185 w 370"/>
                  <a:gd name="T1" fmla="*/ 0 h 387"/>
                  <a:gd name="T2" fmla="*/ 148 w 370"/>
                  <a:gd name="T3" fmla="*/ 3 h 387"/>
                  <a:gd name="T4" fmla="*/ 114 w 370"/>
                  <a:gd name="T5" fmla="*/ 14 h 387"/>
                  <a:gd name="T6" fmla="*/ 83 w 370"/>
                  <a:gd name="T7" fmla="*/ 32 h 387"/>
                  <a:gd name="T8" fmla="*/ 55 w 370"/>
                  <a:gd name="T9" fmla="*/ 54 h 387"/>
                  <a:gd name="T10" fmla="*/ 33 w 370"/>
                  <a:gd name="T11" fmla="*/ 82 h 387"/>
                  <a:gd name="T12" fmla="*/ 15 w 370"/>
                  <a:gd name="T13" fmla="*/ 113 h 387"/>
                  <a:gd name="T14" fmla="*/ 4 w 370"/>
                  <a:gd name="T15" fmla="*/ 148 h 387"/>
                  <a:gd name="T16" fmla="*/ 0 w 370"/>
                  <a:gd name="T17" fmla="*/ 185 h 387"/>
                  <a:gd name="T18" fmla="*/ 2 w 370"/>
                  <a:gd name="T19" fmla="*/ 202 h 387"/>
                  <a:gd name="T20" fmla="*/ 8 w 370"/>
                  <a:gd name="T21" fmla="*/ 234 h 387"/>
                  <a:gd name="T22" fmla="*/ 19 w 370"/>
                  <a:gd name="T23" fmla="*/ 265 h 387"/>
                  <a:gd name="T24" fmla="*/ 35 w 370"/>
                  <a:gd name="T25" fmla="*/ 292 h 387"/>
                  <a:gd name="T26" fmla="*/ 2 w 370"/>
                  <a:gd name="T27" fmla="*/ 387 h 387"/>
                  <a:gd name="T28" fmla="*/ 81 w 370"/>
                  <a:gd name="T29" fmla="*/ 336 h 387"/>
                  <a:gd name="T30" fmla="*/ 104 w 370"/>
                  <a:gd name="T31" fmla="*/ 351 h 387"/>
                  <a:gd name="T32" fmla="*/ 130 w 370"/>
                  <a:gd name="T33" fmla="*/ 361 h 387"/>
                  <a:gd name="T34" fmla="*/ 157 w 370"/>
                  <a:gd name="T35" fmla="*/ 367 h 387"/>
                  <a:gd name="T36" fmla="*/ 185 w 370"/>
                  <a:gd name="T37" fmla="*/ 370 h 387"/>
                  <a:gd name="T38" fmla="*/ 205 w 370"/>
                  <a:gd name="T39" fmla="*/ 368 h 387"/>
                  <a:gd name="T40" fmla="*/ 241 w 370"/>
                  <a:gd name="T41" fmla="*/ 362 h 387"/>
                  <a:gd name="T42" fmla="*/ 274 w 370"/>
                  <a:gd name="T43" fmla="*/ 347 h 387"/>
                  <a:gd name="T44" fmla="*/ 304 w 370"/>
                  <a:gd name="T45" fmla="*/ 328 h 387"/>
                  <a:gd name="T46" fmla="*/ 329 w 370"/>
                  <a:gd name="T47" fmla="*/ 303 h 387"/>
                  <a:gd name="T48" fmla="*/ 348 w 370"/>
                  <a:gd name="T49" fmla="*/ 273 h 387"/>
                  <a:gd name="T50" fmla="*/ 362 w 370"/>
                  <a:gd name="T51" fmla="*/ 240 h 387"/>
                  <a:gd name="T52" fmla="*/ 369 w 370"/>
                  <a:gd name="T53" fmla="*/ 204 h 387"/>
                  <a:gd name="T54" fmla="*/ 370 w 370"/>
                  <a:gd name="T55" fmla="*/ 185 h 387"/>
                  <a:gd name="T56" fmla="*/ 367 w 370"/>
                  <a:gd name="T57" fmla="*/ 148 h 387"/>
                  <a:gd name="T58" fmla="*/ 356 w 370"/>
                  <a:gd name="T59" fmla="*/ 113 h 387"/>
                  <a:gd name="T60" fmla="*/ 340 w 370"/>
                  <a:gd name="T61" fmla="*/ 82 h 387"/>
                  <a:gd name="T62" fmla="*/ 316 w 370"/>
                  <a:gd name="T63" fmla="*/ 54 h 387"/>
                  <a:gd name="T64" fmla="*/ 289 w 370"/>
                  <a:gd name="T65" fmla="*/ 32 h 387"/>
                  <a:gd name="T66" fmla="*/ 258 w 370"/>
                  <a:gd name="T67" fmla="*/ 14 h 387"/>
                  <a:gd name="T68" fmla="*/ 224 w 370"/>
                  <a:gd name="T69" fmla="*/ 3 h 387"/>
                  <a:gd name="T70" fmla="*/ 185 w 370"/>
                  <a:gd name="T71" fmla="*/ 0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70" h="387">
                    <a:moveTo>
                      <a:pt x="185" y="0"/>
                    </a:move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7"/>
                    </a:lnTo>
                    <a:lnTo>
                      <a:pt x="81" y="336"/>
                    </a:lnTo>
                    <a:lnTo>
                      <a:pt x="81" y="336"/>
                    </a:lnTo>
                    <a:lnTo>
                      <a:pt x="92" y="344"/>
                    </a:lnTo>
                    <a:lnTo>
                      <a:pt x="104" y="351"/>
                    </a:lnTo>
                    <a:lnTo>
                      <a:pt x="116" y="356"/>
                    </a:lnTo>
                    <a:lnTo>
                      <a:pt x="130" y="361"/>
                    </a:lnTo>
                    <a:lnTo>
                      <a:pt x="144" y="365"/>
                    </a:lnTo>
                    <a:lnTo>
                      <a:pt x="157" y="367"/>
                    </a:lnTo>
                    <a:lnTo>
                      <a:pt x="172" y="370"/>
                    </a:lnTo>
                    <a:lnTo>
                      <a:pt x="185" y="370"/>
                    </a:lnTo>
                    <a:lnTo>
                      <a:pt x="185" y="370"/>
                    </a:lnTo>
                    <a:lnTo>
                      <a:pt x="205" y="368"/>
                    </a:lnTo>
                    <a:lnTo>
                      <a:pt x="224" y="366"/>
                    </a:lnTo>
                    <a:lnTo>
                      <a:pt x="241" y="362"/>
                    </a:lnTo>
                    <a:lnTo>
                      <a:pt x="258" y="355"/>
                    </a:lnTo>
                    <a:lnTo>
                      <a:pt x="274" y="347"/>
                    </a:lnTo>
                    <a:lnTo>
                      <a:pt x="289" y="339"/>
                    </a:lnTo>
                    <a:lnTo>
                      <a:pt x="304" y="328"/>
                    </a:lnTo>
                    <a:lnTo>
                      <a:pt x="316" y="315"/>
                    </a:lnTo>
                    <a:lnTo>
                      <a:pt x="329" y="303"/>
                    </a:lnTo>
                    <a:lnTo>
                      <a:pt x="340" y="288"/>
                    </a:lnTo>
                    <a:lnTo>
                      <a:pt x="348" y="273"/>
                    </a:lnTo>
                    <a:lnTo>
                      <a:pt x="356" y="257"/>
                    </a:lnTo>
                    <a:lnTo>
                      <a:pt x="362" y="240"/>
                    </a:lnTo>
                    <a:lnTo>
                      <a:pt x="367" y="223"/>
                    </a:lnTo>
                    <a:lnTo>
                      <a:pt x="369" y="204"/>
                    </a:lnTo>
                    <a:lnTo>
                      <a:pt x="370" y="185"/>
                    </a:lnTo>
                    <a:lnTo>
                      <a:pt x="370" y="185"/>
                    </a:lnTo>
                    <a:lnTo>
                      <a:pt x="369" y="166"/>
                    </a:lnTo>
                    <a:lnTo>
                      <a:pt x="367" y="148"/>
                    </a:lnTo>
                    <a:lnTo>
                      <a:pt x="362" y="130"/>
                    </a:lnTo>
                    <a:lnTo>
                      <a:pt x="356" y="113"/>
                    </a:lnTo>
                    <a:lnTo>
                      <a:pt x="348" y="97"/>
                    </a:lnTo>
                    <a:lnTo>
                      <a:pt x="340" y="82"/>
                    </a:lnTo>
                    <a:lnTo>
                      <a:pt x="329" y="67"/>
                    </a:lnTo>
                    <a:lnTo>
                      <a:pt x="316" y="54"/>
                    </a:lnTo>
                    <a:lnTo>
                      <a:pt x="304" y="43"/>
                    </a:lnTo>
                    <a:lnTo>
                      <a:pt x="289" y="32"/>
                    </a:lnTo>
                    <a:lnTo>
                      <a:pt x="274" y="23"/>
                    </a:lnTo>
                    <a:lnTo>
                      <a:pt x="258" y="14"/>
                    </a:lnTo>
                    <a:lnTo>
                      <a:pt x="241" y="8"/>
                    </a:lnTo>
                    <a:lnTo>
                      <a:pt x="224" y="3"/>
                    </a:lnTo>
                    <a:lnTo>
                      <a:pt x="205" y="1"/>
                    </a:lnTo>
                    <a:lnTo>
                      <a:pt x="185" y="0"/>
                    </a:lnTo>
                    <a:lnTo>
                      <a:pt x="18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2" name="Freeform 248">
                <a:extLst>
                  <a:ext uri="{FF2B5EF4-FFF2-40B4-BE49-F238E27FC236}">
                    <a16:creationId xmlns:a16="http://schemas.microsoft.com/office/drawing/2014/main" id="{166F57C3-82E5-7E16-0262-7EE8A4094B61}"/>
                  </a:ext>
                </a:extLst>
              </p:cNvPr>
              <p:cNvSpPr>
                <a:spLocks/>
              </p:cNvSpPr>
              <p:nvPr/>
            </p:nvSpPr>
            <p:spPr bwMode="auto">
              <a:xfrm>
                <a:off x="6567488" y="5991225"/>
                <a:ext cx="295275" cy="587375"/>
              </a:xfrm>
              <a:custGeom>
                <a:avLst/>
                <a:gdLst>
                  <a:gd name="T0" fmla="*/ 1 w 186"/>
                  <a:gd name="T1" fmla="*/ 0 h 370"/>
                  <a:gd name="T2" fmla="*/ 1 w 186"/>
                  <a:gd name="T3" fmla="*/ 0 h 370"/>
                  <a:gd name="T4" fmla="*/ 0 w 186"/>
                  <a:gd name="T5" fmla="*/ 0 h 370"/>
                  <a:gd name="T6" fmla="*/ 0 w 186"/>
                  <a:gd name="T7" fmla="*/ 370 h 370"/>
                  <a:gd name="T8" fmla="*/ 0 w 186"/>
                  <a:gd name="T9" fmla="*/ 370 h 370"/>
                  <a:gd name="T10" fmla="*/ 1 w 186"/>
                  <a:gd name="T11" fmla="*/ 370 h 370"/>
                  <a:gd name="T12" fmla="*/ 1 w 186"/>
                  <a:gd name="T13" fmla="*/ 370 h 370"/>
                  <a:gd name="T14" fmla="*/ 21 w 186"/>
                  <a:gd name="T15" fmla="*/ 368 h 370"/>
                  <a:gd name="T16" fmla="*/ 40 w 186"/>
                  <a:gd name="T17" fmla="*/ 366 h 370"/>
                  <a:gd name="T18" fmla="*/ 57 w 186"/>
                  <a:gd name="T19" fmla="*/ 362 h 370"/>
                  <a:gd name="T20" fmla="*/ 74 w 186"/>
                  <a:gd name="T21" fmla="*/ 355 h 370"/>
                  <a:gd name="T22" fmla="*/ 90 w 186"/>
                  <a:gd name="T23" fmla="*/ 347 h 370"/>
                  <a:gd name="T24" fmla="*/ 105 w 186"/>
                  <a:gd name="T25" fmla="*/ 339 h 370"/>
                  <a:gd name="T26" fmla="*/ 120 w 186"/>
                  <a:gd name="T27" fmla="*/ 328 h 370"/>
                  <a:gd name="T28" fmla="*/ 132 w 186"/>
                  <a:gd name="T29" fmla="*/ 315 h 370"/>
                  <a:gd name="T30" fmla="*/ 145 w 186"/>
                  <a:gd name="T31" fmla="*/ 303 h 370"/>
                  <a:gd name="T32" fmla="*/ 156 w 186"/>
                  <a:gd name="T33" fmla="*/ 288 h 370"/>
                  <a:gd name="T34" fmla="*/ 164 w 186"/>
                  <a:gd name="T35" fmla="*/ 273 h 370"/>
                  <a:gd name="T36" fmla="*/ 172 w 186"/>
                  <a:gd name="T37" fmla="*/ 257 h 370"/>
                  <a:gd name="T38" fmla="*/ 178 w 186"/>
                  <a:gd name="T39" fmla="*/ 240 h 370"/>
                  <a:gd name="T40" fmla="*/ 183 w 186"/>
                  <a:gd name="T41" fmla="*/ 223 h 370"/>
                  <a:gd name="T42" fmla="*/ 185 w 186"/>
                  <a:gd name="T43" fmla="*/ 204 h 370"/>
                  <a:gd name="T44" fmla="*/ 186 w 186"/>
                  <a:gd name="T45" fmla="*/ 185 h 370"/>
                  <a:gd name="T46" fmla="*/ 186 w 186"/>
                  <a:gd name="T47" fmla="*/ 185 h 370"/>
                  <a:gd name="T48" fmla="*/ 185 w 186"/>
                  <a:gd name="T49" fmla="*/ 166 h 370"/>
                  <a:gd name="T50" fmla="*/ 183 w 186"/>
                  <a:gd name="T51" fmla="*/ 148 h 370"/>
                  <a:gd name="T52" fmla="*/ 178 w 186"/>
                  <a:gd name="T53" fmla="*/ 130 h 370"/>
                  <a:gd name="T54" fmla="*/ 172 w 186"/>
                  <a:gd name="T55" fmla="*/ 113 h 370"/>
                  <a:gd name="T56" fmla="*/ 164 w 186"/>
                  <a:gd name="T57" fmla="*/ 97 h 370"/>
                  <a:gd name="T58" fmla="*/ 156 w 186"/>
                  <a:gd name="T59" fmla="*/ 82 h 370"/>
                  <a:gd name="T60" fmla="*/ 145 w 186"/>
                  <a:gd name="T61" fmla="*/ 67 h 370"/>
                  <a:gd name="T62" fmla="*/ 132 w 186"/>
                  <a:gd name="T63" fmla="*/ 54 h 370"/>
                  <a:gd name="T64" fmla="*/ 120 w 186"/>
                  <a:gd name="T65" fmla="*/ 43 h 370"/>
                  <a:gd name="T66" fmla="*/ 105 w 186"/>
                  <a:gd name="T67" fmla="*/ 32 h 370"/>
                  <a:gd name="T68" fmla="*/ 90 w 186"/>
                  <a:gd name="T69" fmla="*/ 23 h 370"/>
                  <a:gd name="T70" fmla="*/ 74 w 186"/>
                  <a:gd name="T71" fmla="*/ 14 h 370"/>
                  <a:gd name="T72" fmla="*/ 57 w 186"/>
                  <a:gd name="T73" fmla="*/ 8 h 370"/>
                  <a:gd name="T74" fmla="*/ 40 w 186"/>
                  <a:gd name="T75" fmla="*/ 3 h 370"/>
                  <a:gd name="T76" fmla="*/ 21 w 186"/>
                  <a:gd name="T77" fmla="*/ 1 h 370"/>
                  <a:gd name="T78" fmla="*/ 1 w 186"/>
                  <a:gd name="T79" fmla="*/ 0 h 370"/>
                  <a:gd name="T80" fmla="*/ 1 w 186"/>
                  <a:gd name="T81" fmla="*/ 0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86" h="370">
                    <a:moveTo>
                      <a:pt x="1" y="0"/>
                    </a:moveTo>
                    <a:lnTo>
                      <a:pt x="1" y="0"/>
                    </a:lnTo>
                    <a:lnTo>
                      <a:pt x="0" y="0"/>
                    </a:lnTo>
                    <a:lnTo>
                      <a:pt x="0" y="370"/>
                    </a:lnTo>
                    <a:lnTo>
                      <a:pt x="0" y="370"/>
                    </a:lnTo>
                    <a:lnTo>
                      <a:pt x="1" y="370"/>
                    </a:lnTo>
                    <a:lnTo>
                      <a:pt x="1" y="370"/>
                    </a:lnTo>
                    <a:lnTo>
                      <a:pt x="21" y="368"/>
                    </a:lnTo>
                    <a:lnTo>
                      <a:pt x="40" y="366"/>
                    </a:lnTo>
                    <a:lnTo>
                      <a:pt x="57" y="362"/>
                    </a:lnTo>
                    <a:lnTo>
                      <a:pt x="74" y="355"/>
                    </a:lnTo>
                    <a:lnTo>
                      <a:pt x="90" y="347"/>
                    </a:lnTo>
                    <a:lnTo>
                      <a:pt x="105" y="339"/>
                    </a:lnTo>
                    <a:lnTo>
                      <a:pt x="120" y="328"/>
                    </a:lnTo>
                    <a:lnTo>
                      <a:pt x="132" y="315"/>
                    </a:lnTo>
                    <a:lnTo>
                      <a:pt x="145" y="303"/>
                    </a:lnTo>
                    <a:lnTo>
                      <a:pt x="156" y="288"/>
                    </a:lnTo>
                    <a:lnTo>
                      <a:pt x="164" y="273"/>
                    </a:lnTo>
                    <a:lnTo>
                      <a:pt x="172" y="257"/>
                    </a:lnTo>
                    <a:lnTo>
                      <a:pt x="178" y="240"/>
                    </a:lnTo>
                    <a:lnTo>
                      <a:pt x="183" y="223"/>
                    </a:lnTo>
                    <a:lnTo>
                      <a:pt x="185" y="204"/>
                    </a:lnTo>
                    <a:lnTo>
                      <a:pt x="186" y="185"/>
                    </a:lnTo>
                    <a:lnTo>
                      <a:pt x="186" y="185"/>
                    </a:lnTo>
                    <a:lnTo>
                      <a:pt x="185" y="166"/>
                    </a:lnTo>
                    <a:lnTo>
                      <a:pt x="183" y="148"/>
                    </a:lnTo>
                    <a:lnTo>
                      <a:pt x="178" y="130"/>
                    </a:lnTo>
                    <a:lnTo>
                      <a:pt x="172" y="113"/>
                    </a:lnTo>
                    <a:lnTo>
                      <a:pt x="164" y="97"/>
                    </a:lnTo>
                    <a:lnTo>
                      <a:pt x="156" y="82"/>
                    </a:lnTo>
                    <a:lnTo>
                      <a:pt x="145" y="67"/>
                    </a:lnTo>
                    <a:lnTo>
                      <a:pt x="132" y="54"/>
                    </a:lnTo>
                    <a:lnTo>
                      <a:pt x="120" y="43"/>
                    </a:lnTo>
                    <a:lnTo>
                      <a:pt x="105" y="32"/>
                    </a:lnTo>
                    <a:lnTo>
                      <a:pt x="90" y="23"/>
                    </a:lnTo>
                    <a:lnTo>
                      <a:pt x="74" y="14"/>
                    </a:lnTo>
                    <a:lnTo>
                      <a:pt x="57" y="8"/>
                    </a:lnTo>
                    <a:lnTo>
                      <a:pt x="40" y="3"/>
                    </a:lnTo>
                    <a:lnTo>
                      <a:pt x="21" y="1"/>
                    </a:lnTo>
                    <a:lnTo>
                      <a:pt x="1" y="0"/>
                    </a:lnTo>
                    <a:lnTo>
                      <a:pt x="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5" name="Freeform 250">
                <a:extLst>
                  <a:ext uri="{FF2B5EF4-FFF2-40B4-BE49-F238E27FC236}">
                    <a16:creationId xmlns:a16="http://schemas.microsoft.com/office/drawing/2014/main" id="{F92E3538-EE73-9699-3A32-14CB613065DB}"/>
                  </a:ext>
                </a:extLst>
              </p:cNvPr>
              <p:cNvSpPr>
                <a:spLocks/>
              </p:cNvSpPr>
              <p:nvPr/>
            </p:nvSpPr>
            <p:spPr bwMode="auto">
              <a:xfrm>
                <a:off x="6567488" y="6238875"/>
                <a:ext cx="114300" cy="249238"/>
              </a:xfrm>
              <a:custGeom>
                <a:avLst/>
                <a:gdLst>
                  <a:gd name="T0" fmla="*/ 20 w 72"/>
                  <a:gd name="T1" fmla="*/ 8 h 157"/>
                  <a:gd name="T2" fmla="*/ 20 w 72"/>
                  <a:gd name="T3" fmla="*/ 8 h 157"/>
                  <a:gd name="T4" fmla="*/ 0 w 72"/>
                  <a:gd name="T5" fmla="*/ 0 h 157"/>
                  <a:gd name="T6" fmla="*/ 0 w 72"/>
                  <a:gd name="T7" fmla="*/ 47 h 157"/>
                  <a:gd name="T8" fmla="*/ 0 w 72"/>
                  <a:gd name="T9" fmla="*/ 47 h 157"/>
                  <a:gd name="T10" fmla="*/ 11 w 72"/>
                  <a:gd name="T11" fmla="*/ 53 h 157"/>
                  <a:gd name="T12" fmla="*/ 18 w 72"/>
                  <a:gd name="T13" fmla="*/ 58 h 157"/>
                  <a:gd name="T14" fmla="*/ 22 w 72"/>
                  <a:gd name="T15" fmla="*/ 64 h 157"/>
                  <a:gd name="T16" fmla="*/ 24 w 72"/>
                  <a:gd name="T17" fmla="*/ 68 h 157"/>
                  <a:gd name="T18" fmla="*/ 24 w 72"/>
                  <a:gd name="T19" fmla="*/ 72 h 157"/>
                  <a:gd name="T20" fmla="*/ 24 w 72"/>
                  <a:gd name="T21" fmla="*/ 72 h 157"/>
                  <a:gd name="T22" fmla="*/ 24 w 72"/>
                  <a:gd name="T23" fmla="*/ 75 h 157"/>
                  <a:gd name="T24" fmla="*/ 22 w 72"/>
                  <a:gd name="T25" fmla="*/ 78 h 157"/>
                  <a:gd name="T26" fmla="*/ 20 w 72"/>
                  <a:gd name="T27" fmla="*/ 82 h 157"/>
                  <a:gd name="T28" fmla="*/ 18 w 72"/>
                  <a:gd name="T29" fmla="*/ 84 h 157"/>
                  <a:gd name="T30" fmla="*/ 10 w 72"/>
                  <a:gd name="T31" fmla="*/ 88 h 157"/>
                  <a:gd name="T32" fmla="*/ 0 w 72"/>
                  <a:gd name="T33" fmla="*/ 90 h 157"/>
                  <a:gd name="T34" fmla="*/ 0 w 72"/>
                  <a:gd name="T35" fmla="*/ 157 h 157"/>
                  <a:gd name="T36" fmla="*/ 16 w 72"/>
                  <a:gd name="T37" fmla="*/ 157 h 157"/>
                  <a:gd name="T38" fmla="*/ 16 w 72"/>
                  <a:gd name="T39" fmla="*/ 125 h 157"/>
                  <a:gd name="T40" fmla="*/ 16 w 72"/>
                  <a:gd name="T41" fmla="*/ 125 h 157"/>
                  <a:gd name="T42" fmla="*/ 29 w 72"/>
                  <a:gd name="T43" fmla="*/ 121 h 157"/>
                  <a:gd name="T44" fmla="*/ 40 w 72"/>
                  <a:gd name="T45" fmla="*/ 117 h 157"/>
                  <a:gd name="T46" fmla="*/ 50 w 72"/>
                  <a:gd name="T47" fmla="*/ 111 h 157"/>
                  <a:gd name="T48" fmla="*/ 57 w 72"/>
                  <a:gd name="T49" fmla="*/ 104 h 157"/>
                  <a:gd name="T50" fmla="*/ 63 w 72"/>
                  <a:gd name="T51" fmla="*/ 95 h 157"/>
                  <a:gd name="T52" fmla="*/ 68 w 72"/>
                  <a:gd name="T53" fmla="*/ 87 h 157"/>
                  <a:gd name="T54" fmla="*/ 71 w 72"/>
                  <a:gd name="T55" fmla="*/ 77 h 157"/>
                  <a:gd name="T56" fmla="*/ 72 w 72"/>
                  <a:gd name="T57" fmla="*/ 67 h 157"/>
                  <a:gd name="T58" fmla="*/ 72 w 72"/>
                  <a:gd name="T59" fmla="*/ 67 h 157"/>
                  <a:gd name="T60" fmla="*/ 71 w 72"/>
                  <a:gd name="T61" fmla="*/ 57 h 157"/>
                  <a:gd name="T62" fmla="*/ 69 w 72"/>
                  <a:gd name="T63" fmla="*/ 47 h 157"/>
                  <a:gd name="T64" fmla="*/ 66 w 72"/>
                  <a:gd name="T65" fmla="*/ 40 h 157"/>
                  <a:gd name="T66" fmla="*/ 59 w 72"/>
                  <a:gd name="T67" fmla="*/ 32 h 157"/>
                  <a:gd name="T68" fmla="*/ 52 w 72"/>
                  <a:gd name="T69" fmla="*/ 25 h 157"/>
                  <a:gd name="T70" fmla="*/ 43 w 72"/>
                  <a:gd name="T71" fmla="*/ 19 h 157"/>
                  <a:gd name="T72" fmla="*/ 32 w 72"/>
                  <a:gd name="T73" fmla="*/ 13 h 157"/>
                  <a:gd name="T74" fmla="*/ 20 w 72"/>
                  <a:gd name="T75" fmla="*/ 8 h 157"/>
                  <a:gd name="T76" fmla="*/ 20 w 72"/>
                  <a:gd name="T77" fmla="*/ 8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2" h="157">
                    <a:moveTo>
                      <a:pt x="20" y="8"/>
                    </a:moveTo>
                    <a:lnTo>
                      <a:pt x="20" y="8"/>
                    </a:lnTo>
                    <a:lnTo>
                      <a:pt x="0" y="0"/>
                    </a:lnTo>
                    <a:lnTo>
                      <a:pt x="0" y="47"/>
                    </a:lnTo>
                    <a:lnTo>
                      <a:pt x="0" y="47"/>
                    </a:lnTo>
                    <a:lnTo>
                      <a:pt x="11" y="53"/>
                    </a:lnTo>
                    <a:lnTo>
                      <a:pt x="18" y="58"/>
                    </a:lnTo>
                    <a:lnTo>
                      <a:pt x="22" y="64"/>
                    </a:lnTo>
                    <a:lnTo>
                      <a:pt x="24" y="68"/>
                    </a:lnTo>
                    <a:lnTo>
                      <a:pt x="24" y="72"/>
                    </a:lnTo>
                    <a:lnTo>
                      <a:pt x="24" y="72"/>
                    </a:lnTo>
                    <a:lnTo>
                      <a:pt x="24" y="75"/>
                    </a:lnTo>
                    <a:lnTo>
                      <a:pt x="22" y="78"/>
                    </a:lnTo>
                    <a:lnTo>
                      <a:pt x="20" y="82"/>
                    </a:lnTo>
                    <a:lnTo>
                      <a:pt x="18" y="84"/>
                    </a:lnTo>
                    <a:lnTo>
                      <a:pt x="10" y="88"/>
                    </a:lnTo>
                    <a:lnTo>
                      <a:pt x="0" y="90"/>
                    </a:lnTo>
                    <a:lnTo>
                      <a:pt x="0" y="157"/>
                    </a:lnTo>
                    <a:lnTo>
                      <a:pt x="16" y="157"/>
                    </a:lnTo>
                    <a:lnTo>
                      <a:pt x="16" y="125"/>
                    </a:lnTo>
                    <a:lnTo>
                      <a:pt x="16" y="125"/>
                    </a:lnTo>
                    <a:lnTo>
                      <a:pt x="29" y="121"/>
                    </a:lnTo>
                    <a:lnTo>
                      <a:pt x="40" y="117"/>
                    </a:lnTo>
                    <a:lnTo>
                      <a:pt x="50" y="111"/>
                    </a:lnTo>
                    <a:lnTo>
                      <a:pt x="57" y="104"/>
                    </a:lnTo>
                    <a:lnTo>
                      <a:pt x="63" y="95"/>
                    </a:lnTo>
                    <a:lnTo>
                      <a:pt x="68" y="87"/>
                    </a:lnTo>
                    <a:lnTo>
                      <a:pt x="71" y="77"/>
                    </a:lnTo>
                    <a:lnTo>
                      <a:pt x="72" y="67"/>
                    </a:lnTo>
                    <a:lnTo>
                      <a:pt x="72" y="67"/>
                    </a:lnTo>
                    <a:lnTo>
                      <a:pt x="71" y="57"/>
                    </a:lnTo>
                    <a:lnTo>
                      <a:pt x="69" y="47"/>
                    </a:lnTo>
                    <a:lnTo>
                      <a:pt x="66" y="40"/>
                    </a:lnTo>
                    <a:lnTo>
                      <a:pt x="59" y="32"/>
                    </a:lnTo>
                    <a:lnTo>
                      <a:pt x="52" y="25"/>
                    </a:lnTo>
                    <a:lnTo>
                      <a:pt x="43" y="19"/>
                    </a:lnTo>
                    <a:lnTo>
                      <a:pt x="32" y="13"/>
                    </a:lnTo>
                    <a:lnTo>
                      <a:pt x="20" y="8"/>
                    </a:lnTo>
                    <a:lnTo>
                      <a:pt x="20"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6" name="Freeform 251">
                <a:extLst>
                  <a:ext uri="{FF2B5EF4-FFF2-40B4-BE49-F238E27FC236}">
                    <a16:creationId xmlns:a16="http://schemas.microsoft.com/office/drawing/2014/main" id="{FAE77844-5258-D37D-414A-3B552E51ACD3}"/>
                  </a:ext>
                </a:extLst>
              </p:cNvPr>
              <p:cNvSpPr>
                <a:spLocks/>
              </p:cNvSpPr>
              <p:nvPr/>
            </p:nvSpPr>
            <p:spPr bwMode="auto">
              <a:xfrm>
                <a:off x="6567488" y="6083300"/>
                <a:ext cx="100013" cy="114300"/>
              </a:xfrm>
              <a:custGeom>
                <a:avLst/>
                <a:gdLst>
                  <a:gd name="T0" fmla="*/ 0 w 63"/>
                  <a:gd name="T1" fmla="*/ 0 h 72"/>
                  <a:gd name="T2" fmla="*/ 0 w 63"/>
                  <a:gd name="T3" fmla="*/ 62 h 72"/>
                  <a:gd name="T4" fmla="*/ 0 w 63"/>
                  <a:gd name="T5" fmla="*/ 62 h 72"/>
                  <a:gd name="T6" fmla="*/ 9 w 63"/>
                  <a:gd name="T7" fmla="*/ 61 h 72"/>
                  <a:gd name="T8" fmla="*/ 9 w 63"/>
                  <a:gd name="T9" fmla="*/ 61 h 72"/>
                  <a:gd name="T10" fmla="*/ 24 w 63"/>
                  <a:gd name="T11" fmla="*/ 62 h 72"/>
                  <a:gd name="T12" fmla="*/ 37 w 63"/>
                  <a:gd name="T13" fmla="*/ 66 h 72"/>
                  <a:gd name="T14" fmla="*/ 47 w 63"/>
                  <a:gd name="T15" fmla="*/ 70 h 72"/>
                  <a:gd name="T16" fmla="*/ 53 w 63"/>
                  <a:gd name="T17" fmla="*/ 72 h 72"/>
                  <a:gd name="T18" fmla="*/ 63 w 63"/>
                  <a:gd name="T19" fmla="*/ 38 h 72"/>
                  <a:gd name="T20" fmla="*/ 63 w 63"/>
                  <a:gd name="T21" fmla="*/ 38 h 72"/>
                  <a:gd name="T22" fmla="*/ 55 w 63"/>
                  <a:gd name="T23" fmla="*/ 34 h 72"/>
                  <a:gd name="T24" fmla="*/ 43 w 63"/>
                  <a:gd name="T25" fmla="*/ 30 h 72"/>
                  <a:gd name="T26" fmla="*/ 32 w 63"/>
                  <a:gd name="T27" fmla="*/ 28 h 72"/>
                  <a:gd name="T28" fmla="*/ 18 w 63"/>
                  <a:gd name="T29" fmla="*/ 27 h 72"/>
                  <a:gd name="T30" fmla="*/ 18 w 63"/>
                  <a:gd name="T31" fmla="*/ 0 h 72"/>
                  <a:gd name="T32" fmla="*/ 0 w 63"/>
                  <a:gd name="T33" fmla="*/ 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72">
                    <a:moveTo>
                      <a:pt x="0" y="0"/>
                    </a:moveTo>
                    <a:lnTo>
                      <a:pt x="0" y="62"/>
                    </a:lnTo>
                    <a:lnTo>
                      <a:pt x="0" y="62"/>
                    </a:lnTo>
                    <a:lnTo>
                      <a:pt x="9" y="61"/>
                    </a:lnTo>
                    <a:lnTo>
                      <a:pt x="9" y="61"/>
                    </a:lnTo>
                    <a:lnTo>
                      <a:pt x="24" y="62"/>
                    </a:lnTo>
                    <a:lnTo>
                      <a:pt x="37" y="66"/>
                    </a:lnTo>
                    <a:lnTo>
                      <a:pt x="47" y="70"/>
                    </a:lnTo>
                    <a:lnTo>
                      <a:pt x="53" y="72"/>
                    </a:lnTo>
                    <a:lnTo>
                      <a:pt x="63" y="38"/>
                    </a:lnTo>
                    <a:lnTo>
                      <a:pt x="63" y="38"/>
                    </a:lnTo>
                    <a:lnTo>
                      <a:pt x="55" y="34"/>
                    </a:lnTo>
                    <a:lnTo>
                      <a:pt x="43" y="30"/>
                    </a:lnTo>
                    <a:lnTo>
                      <a:pt x="32" y="28"/>
                    </a:lnTo>
                    <a:lnTo>
                      <a:pt x="18" y="27"/>
                    </a:lnTo>
                    <a:lnTo>
                      <a:pt x="1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grpSp>
        <p:sp>
          <p:nvSpPr>
            <p:cNvPr id="6" name="Rectangle 5">
              <a:extLst>
                <a:ext uri="{FF2B5EF4-FFF2-40B4-BE49-F238E27FC236}">
                  <a16:creationId xmlns:a16="http://schemas.microsoft.com/office/drawing/2014/main" id="{591D824B-4746-ECEB-A866-555283B0235F}"/>
                </a:ext>
              </a:extLst>
            </p:cNvPr>
            <p:cNvSpPr/>
            <p:nvPr/>
          </p:nvSpPr>
          <p:spPr>
            <a:xfrm>
              <a:off x="520637" y="1745521"/>
              <a:ext cx="1317726" cy="362099"/>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fr-BE" sz="1050" b="1" kern="0" spc="-20" noProof="0">
                  <a:solidFill>
                    <a:schemeClr val="bg1"/>
                  </a:solidFill>
                  <a:latin typeface="+mj-lt"/>
                </a:rPr>
                <a:t>Financement de</a:t>
              </a:r>
              <a:br>
                <a:rPr lang="fr-BE" sz="1050" b="1" kern="0" spc="-20" noProof="0">
                  <a:solidFill>
                    <a:schemeClr val="bg1"/>
                  </a:solidFill>
                  <a:latin typeface="+mj-lt"/>
                </a:rPr>
              </a:br>
              <a:r>
                <a:rPr lang="fr-BE" sz="1050" b="1" kern="0" spc="-20" noProof="0">
                  <a:solidFill>
                    <a:schemeClr val="bg1"/>
                  </a:solidFill>
                  <a:latin typeface="+mj-lt"/>
                </a:rPr>
                <a:t> la pratique</a:t>
              </a:r>
            </a:p>
          </p:txBody>
        </p:sp>
        <p:sp>
          <p:nvSpPr>
            <p:cNvPr id="76" name="Freeform 16">
              <a:extLst>
                <a:ext uri="{FF2B5EF4-FFF2-40B4-BE49-F238E27FC236}">
                  <a16:creationId xmlns:a16="http://schemas.microsoft.com/office/drawing/2014/main" id="{0FACAC27-0EA6-44F7-2492-372E2145F463}"/>
                </a:ext>
              </a:extLst>
            </p:cNvPr>
            <p:cNvSpPr>
              <a:spLocks noEditPoints="1"/>
            </p:cNvSpPr>
            <p:nvPr/>
          </p:nvSpPr>
          <p:spPr bwMode="auto">
            <a:xfrm>
              <a:off x="1043760" y="1418456"/>
              <a:ext cx="268296" cy="240735"/>
            </a:xfrm>
            <a:custGeom>
              <a:avLst/>
              <a:gdLst>
                <a:gd name="T0" fmla="*/ 158 w 201"/>
                <a:gd name="T1" fmla="*/ 155 h 180"/>
                <a:gd name="T2" fmla="*/ 122 w 201"/>
                <a:gd name="T3" fmla="*/ 155 h 180"/>
                <a:gd name="T4" fmla="*/ 122 w 201"/>
                <a:gd name="T5" fmla="*/ 108 h 180"/>
                <a:gd name="T6" fmla="*/ 79 w 201"/>
                <a:gd name="T7" fmla="*/ 108 h 180"/>
                <a:gd name="T8" fmla="*/ 79 w 201"/>
                <a:gd name="T9" fmla="*/ 155 h 180"/>
                <a:gd name="T10" fmla="*/ 43 w 201"/>
                <a:gd name="T11" fmla="*/ 155 h 180"/>
                <a:gd name="T12" fmla="*/ 43 w 201"/>
                <a:gd name="T13" fmla="*/ 26 h 180"/>
                <a:gd name="T14" fmla="*/ 79 w 201"/>
                <a:gd name="T15" fmla="*/ 26 h 180"/>
                <a:gd name="T16" fmla="*/ 79 w 201"/>
                <a:gd name="T17" fmla="*/ 72 h 180"/>
                <a:gd name="T18" fmla="*/ 122 w 201"/>
                <a:gd name="T19" fmla="*/ 72 h 180"/>
                <a:gd name="T20" fmla="*/ 122 w 201"/>
                <a:gd name="T21" fmla="*/ 26 h 180"/>
                <a:gd name="T22" fmla="*/ 158 w 201"/>
                <a:gd name="T23" fmla="*/ 26 h 180"/>
                <a:gd name="T24" fmla="*/ 158 w 201"/>
                <a:gd name="T25" fmla="*/ 155 h 180"/>
                <a:gd name="T26" fmla="*/ 176 w 201"/>
                <a:gd name="T27" fmla="*/ 0 h 180"/>
                <a:gd name="T28" fmla="*/ 25 w 201"/>
                <a:gd name="T29" fmla="*/ 0 h 180"/>
                <a:gd name="T30" fmla="*/ 0 w 201"/>
                <a:gd name="T31" fmla="*/ 26 h 180"/>
                <a:gd name="T32" fmla="*/ 0 w 201"/>
                <a:gd name="T33" fmla="*/ 155 h 180"/>
                <a:gd name="T34" fmla="*/ 25 w 201"/>
                <a:gd name="T35" fmla="*/ 180 h 180"/>
                <a:gd name="T36" fmla="*/ 176 w 201"/>
                <a:gd name="T37" fmla="*/ 180 h 180"/>
                <a:gd name="T38" fmla="*/ 201 w 201"/>
                <a:gd name="T39" fmla="*/ 155 h 180"/>
                <a:gd name="T40" fmla="*/ 201 w 201"/>
                <a:gd name="T41" fmla="*/ 26 h 180"/>
                <a:gd name="T42" fmla="*/ 176 w 201"/>
                <a:gd name="T43" fmla="*/ 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1" h="180">
                  <a:moveTo>
                    <a:pt x="158" y="155"/>
                  </a:moveTo>
                  <a:cubicBezTo>
                    <a:pt x="122" y="155"/>
                    <a:pt x="122" y="155"/>
                    <a:pt x="122" y="155"/>
                  </a:cubicBezTo>
                  <a:cubicBezTo>
                    <a:pt x="122" y="108"/>
                    <a:pt x="122" y="108"/>
                    <a:pt x="122" y="108"/>
                  </a:cubicBezTo>
                  <a:cubicBezTo>
                    <a:pt x="79" y="108"/>
                    <a:pt x="79" y="108"/>
                    <a:pt x="79" y="108"/>
                  </a:cubicBezTo>
                  <a:cubicBezTo>
                    <a:pt x="79" y="155"/>
                    <a:pt x="79" y="155"/>
                    <a:pt x="79" y="155"/>
                  </a:cubicBezTo>
                  <a:cubicBezTo>
                    <a:pt x="43" y="155"/>
                    <a:pt x="43" y="155"/>
                    <a:pt x="43" y="155"/>
                  </a:cubicBezTo>
                  <a:cubicBezTo>
                    <a:pt x="43" y="26"/>
                    <a:pt x="43" y="26"/>
                    <a:pt x="43" y="26"/>
                  </a:cubicBezTo>
                  <a:cubicBezTo>
                    <a:pt x="79" y="26"/>
                    <a:pt x="79" y="26"/>
                    <a:pt x="79" y="26"/>
                  </a:cubicBezTo>
                  <a:cubicBezTo>
                    <a:pt x="79" y="72"/>
                    <a:pt x="79" y="72"/>
                    <a:pt x="79" y="72"/>
                  </a:cubicBezTo>
                  <a:cubicBezTo>
                    <a:pt x="122" y="72"/>
                    <a:pt x="122" y="72"/>
                    <a:pt x="122" y="72"/>
                  </a:cubicBezTo>
                  <a:cubicBezTo>
                    <a:pt x="122" y="26"/>
                    <a:pt x="122" y="26"/>
                    <a:pt x="122" y="26"/>
                  </a:cubicBezTo>
                  <a:cubicBezTo>
                    <a:pt x="158" y="26"/>
                    <a:pt x="158" y="26"/>
                    <a:pt x="158" y="26"/>
                  </a:cubicBezTo>
                  <a:lnTo>
                    <a:pt x="158" y="155"/>
                  </a:lnTo>
                  <a:close/>
                  <a:moveTo>
                    <a:pt x="176" y="0"/>
                  </a:moveTo>
                  <a:cubicBezTo>
                    <a:pt x="25" y="0"/>
                    <a:pt x="25" y="0"/>
                    <a:pt x="25" y="0"/>
                  </a:cubicBezTo>
                  <a:cubicBezTo>
                    <a:pt x="12" y="0"/>
                    <a:pt x="0" y="12"/>
                    <a:pt x="0" y="26"/>
                  </a:cubicBezTo>
                  <a:cubicBezTo>
                    <a:pt x="0" y="155"/>
                    <a:pt x="0" y="155"/>
                    <a:pt x="0" y="155"/>
                  </a:cubicBezTo>
                  <a:cubicBezTo>
                    <a:pt x="0" y="169"/>
                    <a:pt x="12" y="180"/>
                    <a:pt x="25" y="180"/>
                  </a:cubicBezTo>
                  <a:cubicBezTo>
                    <a:pt x="176" y="180"/>
                    <a:pt x="176" y="180"/>
                    <a:pt x="176" y="180"/>
                  </a:cubicBezTo>
                  <a:cubicBezTo>
                    <a:pt x="190" y="180"/>
                    <a:pt x="201" y="169"/>
                    <a:pt x="201" y="155"/>
                  </a:cubicBezTo>
                  <a:cubicBezTo>
                    <a:pt x="201" y="26"/>
                    <a:pt x="201" y="26"/>
                    <a:pt x="201" y="26"/>
                  </a:cubicBezTo>
                  <a:cubicBezTo>
                    <a:pt x="201" y="12"/>
                    <a:pt x="190" y="0"/>
                    <a:pt x="176" y="0"/>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r-BE" noProof="0"/>
            </a:p>
          </p:txBody>
        </p:sp>
      </p:grpSp>
      <p:sp>
        <p:nvSpPr>
          <p:cNvPr id="3" name="Rectangle 1">
            <a:extLst>
              <a:ext uri="{FF2B5EF4-FFF2-40B4-BE49-F238E27FC236}">
                <a16:creationId xmlns:a16="http://schemas.microsoft.com/office/drawing/2014/main" id="{53DFF017-B824-76F3-9A8E-EEC9E501E23A}"/>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BE" sz="1800" b="0" i="0" u="none" strike="noStrike" cap="none" normalizeH="0" baseline="0" noProof="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BE" sz="1800" b="0" i="0" u="none" strike="noStrike" cap="none" normalizeH="0" baseline="0" noProof="0">
              <a:ln>
                <a:noFill/>
              </a:ln>
              <a:solidFill>
                <a:schemeClr val="tx1"/>
              </a:solidFill>
              <a:effectLst/>
              <a:latin typeface="Arial" panose="020B0604020202020204" pitchFamily="34" charset="0"/>
            </a:endParaRPr>
          </a:p>
        </p:txBody>
      </p:sp>
      <p:sp>
        <p:nvSpPr>
          <p:cNvPr id="13" name="TextBox 12">
            <a:extLst>
              <a:ext uri="{FF2B5EF4-FFF2-40B4-BE49-F238E27FC236}">
                <a16:creationId xmlns:a16="http://schemas.microsoft.com/office/drawing/2014/main" id="{FBFD629E-ACFC-6441-CE2E-3E8B6FD39255}"/>
              </a:ext>
            </a:extLst>
          </p:cNvPr>
          <p:cNvSpPr txBox="1"/>
          <p:nvPr/>
        </p:nvSpPr>
        <p:spPr>
          <a:xfrm>
            <a:off x="4018190" y="4745956"/>
            <a:ext cx="2374334" cy="1497846"/>
          </a:xfrm>
          <a:prstGeom prst="rect">
            <a:avLst/>
          </a:prstGeom>
          <a:noFill/>
        </p:spPr>
        <p:txBody>
          <a:bodyPr wrap="square">
            <a:spAutoFit/>
          </a:bodyPr>
          <a:lstStyle/>
          <a:p>
            <a:pPr marL="180000" marR="0" lvl="1" indent="-180000" algn="l" defTabSz="914400" rtl="0" eaLnBrk="1" fontAlgn="base" latinLnBrk="0" hangingPunct="1">
              <a:lnSpc>
                <a:spcPct val="100000"/>
              </a:lnSpc>
              <a:spcBef>
                <a:spcPct val="0"/>
              </a:spcBef>
              <a:spcAft>
                <a:spcPts val="200"/>
              </a:spcAft>
              <a:buClrTx/>
              <a:buSzTx/>
              <a:buFont typeface="Arial" panose="020B0604020202020204" pitchFamily="34" charset="0"/>
              <a:buChar char="•"/>
              <a:tabLst/>
              <a:defRPr/>
            </a:pPr>
            <a:r>
              <a:rPr kumimoji="0" lang="fr-BE" sz="1100" b="0" i="0" u="sng" strike="noStrike" kern="1200" cap="none" spc="0" normalizeH="0" baseline="0" noProof="0">
                <a:ln>
                  <a:noFill/>
                </a:ln>
                <a:solidFill>
                  <a:srgbClr val="007C92"/>
                </a:solidFill>
                <a:effectLst/>
                <a:uLnTx/>
                <a:uFillTx/>
                <a:latin typeface="Verdana"/>
                <a:ea typeface="+mn-ea"/>
                <a:cs typeface="+mn-cs"/>
              </a:rPr>
              <a:t>Intervention forfaitaire</a:t>
            </a:r>
          </a:p>
          <a:p>
            <a:pPr marL="360000" marR="0" lvl="1" indent="-180000" algn="l" defTabSz="914400" rtl="0" eaLnBrk="1" fontAlgn="base" latinLnBrk="0" hangingPunct="1">
              <a:lnSpc>
                <a:spcPct val="100000"/>
              </a:lnSpc>
              <a:spcBef>
                <a:spcPct val="0"/>
              </a:spcBef>
              <a:spcAft>
                <a:spcPts val="200"/>
              </a:spcAft>
              <a:buClrTx/>
              <a:buSzTx/>
              <a:buFont typeface="Wingdings" panose="05000000000000000000" pitchFamily="2" charset="2"/>
              <a:buChar char="Ø"/>
              <a:tabLst/>
              <a:defRPr/>
            </a:pPr>
            <a:r>
              <a:rPr kumimoji="0" lang="fr-BE" sz="1100" b="0" i="0" u="none" strike="noStrike" kern="1200" cap="none" spc="0" normalizeH="0" baseline="0" noProof="0">
                <a:ln>
                  <a:noFill/>
                </a:ln>
                <a:solidFill>
                  <a:srgbClr val="007C92"/>
                </a:solidFill>
                <a:effectLst/>
                <a:uLnTx/>
                <a:uFillTx/>
                <a:latin typeface="Verdana"/>
                <a:ea typeface="+mn-ea"/>
                <a:cs typeface="+mn-cs"/>
              </a:rPr>
              <a:t>Demande par la pratique (</a:t>
            </a:r>
            <a:r>
              <a:rPr lang="fr-BE" sz="1100" noProof="0">
                <a:solidFill>
                  <a:srgbClr val="007C92"/>
                </a:solidFill>
                <a:latin typeface="Verdana"/>
              </a:rPr>
              <a:t>ou structure regroupée</a:t>
            </a:r>
            <a:r>
              <a:rPr kumimoji="0" lang="fr-BE" sz="1100" b="0" i="0" u="none" strike="noStrike" kern="1200" cap="none" spc="0" normalizeH="0" baseline="0" noProof="0">
                <a:ln>
                  <a:noFill/>
                </a:ln>
                <a:solidFill>
                  <a:srgbClr val="007C92"/>
                </a:solidFill>
                <a:effectLst/>
                <a:uLnTx/>
                <a:uFillTx/>
                <a:latin typeface="Verdana"/>
                <a:ea typeface="+mn-ea"/>
                <a:cs typeface="+mn-cs"/>
              </a:rPr>
              <a:t>) via un formulaire spécifique pour le projet pilote.</a:t>
            </a:r>
          </a:p>
          <a:p>
            <a:pPr marL="360000" marR="0" lvl="1" indent="-180000" algn="l" defTabSz="914400" rtl="0" eaLnBrk="1" fontAlgn="base" latinLnBrk="0" hangingPunct="1">
              <a:lnSpc>
                <a:spcPct val="100000"/>
              </a:lnSpc>
              <a:spcBef>
                <a:spcPct val="0"/>
              </a:spcBef>
              <a:spcAft>
                <a:spcPts val="200"/>
              </a:spcAft>
              <a:buClrTx/>
              <a:buSzTx/>
              <a:buFont typeface="Wingdings" panose="05000000000000000000" pitchFamily="2" charset="2"/>
              <a:buChar char="Ø"/>
              <a:tabLst/>
              <a:defRPr/>
            </a:pPr>
            <a:r>
              <a:rPr kumimoji="0" lang="fr-BE" sz="1100" b="0" i="0" u="none" strike="noStrike" kern="1200" cap="none" spc="0" normalizeH="0" baseline="0" noProof="0">
                <a:ln>
                  <a:noFill/>
                </a:ln>
                <a:solidFill>
                  <a:srgbClr val="007C92"/>
                </a:solidFill>
                <a:effectLst/>
                <a:uLnTx/>
                <a:uFillTx/>
                <a:latin typeface="Verdana"/>
                <a:ea typeface="+mn-ea"/>
                <a:cs typeface="+mn-cs"/>
              </a:rPr>
              <a:t>Demandée et </a:t>
            </a:r>
            <a:r>
              <a:rPr lang="fr-BE" sz="1100" noProof="0">
                <a:solidFill>
                  <a:srgbClr val="007C92"/>
                </a:solidFill>
                <a:latin typeface="Verdana"/>
              </a:rPr>
              <a:t>vers</a:t>
            </a:r>
            <a:r>
              <a:rPr kumimoji="0" lang="fr-BE" sz="1100" b="0" i="0" u="none" strike="noStrike" kern="1200" cap="none" spc="0" normalizeH="0" baseline="0" noProof="0">
                <a:ln>
                  <a:noFill/>
                </a:ln>
                <a:solidFill>
                  <a:srgbClr val="007C92"/>
                </a:solidFill>
                <a:effectLst/>
                <a:uLnTx/>
                <a:uFillTx/>
                <a:latin typeface="Verdana"/>
                <a:ea typeface="+mn-ea"/>
                <a:cs typeface="+mn-cs"/>
              </a:rPr>
              <a:t>ée tous les 6 mois.</a:t>
            </a:r>
          </a:p>
        </p:txBody>
      </p:sp>
      <p:sp>
        <p:nvSpPr>
          <p:cNvPr id="14" name="Freeform 29">
            <a:extLst>
              <a:ext uri="{FF2B5EF4-FFF2-40B4-BE49-F238E27FC236}">
                <a16:creationId xmlns:a16="http://schemas.microsoft.com/office/drawing/2014/main" id="{10EA8532-69B3-DBC2-74E4-81428C1E0C38}"/>
              </a:ext>
            </a:extLst>
          </p:cNvPr>
          <p:cNvSpPr>
            <a:spLocks/>
          </p:cNvSpPr>
          <p:nvPr/>
        </p:nvSpPr>
        <p:spPr bwMode="auto">
          <a:xfrm>
            <a:off x="1002391" y="4009606"/>
            <a:ext cx="344479" cy="344479"/>
          </a:xfrm>
          <a:custGeom>
            <a:avLst/>
            <a:gdLst>
              <a:gd name="T0" fmla="*/ 333 w 701"/>
              <a:gd name="T1" fmla="*/ 701 h 702"/>
              <a:gd name="T2" fmla="*/ 280 w 701"/>
              <a:gd name="T3" fmla="*/ 695 h 702"/>
              <a:gd name="T4" fmla="*/ 231 w 701"/>
              <a:gd name="T5" fmla="*/ 680 h 702"/>
              <a:gd name="T6" fmla="*/ 184 w 701"/>
              <a:gd name="T7" fmla="*/ 659 h 702"/>
              <a:gd name="T8" fmla="*/ 141 w 701"/>
              <a:gd name="T9" fmla="*/ 632 h 702"/>
              <a:gd name="T10" fmla="*/ 103 w 701"/>
              <a:gd name="T11" fmla="*/ 598 h 702"/>
              <a:gd name="T12" fmla="*/ 71 w 701"/>
              <a:gd name="T13" fmla="*/ 560 h 702"/>
              <a:gd name="T14" fmla="*/ 42 w 701"/>
              <a:gd name="T15" fmla="*/ 518 h 702"/>
              <a:gd name="T16" fmla="*/ 21 w 701"/>
              <a:gd name="T17" fmla="*/ 471 h 702"/>
              <a:gd name="T18" fmla="*/ 8 w 701"/>
              <a:gd name="T19" fmla="*/ 422 h 702"/>
              <a:gd name="T20" fmla="*/ 0 w 701"/>
              <a:gd name="T21" fmla="*/ 369 h 702"/>
              <a:gd name="T22" fmla="*/ 0 w 701"/>
              <a:gd name="T23" fmla="*/ 333 h 702"/>
              <a:gd name="T24" fmla="*/ 8 w 701"/>
              <a:gd name="T25" fmla="*/ 280 h 702"/>
              <a:gd name="T26" fmla="*/ 21 w 701"/>
              <a:gd name="T27" fmla="*/ 231 h 702"/>
              <a:gd name="T28" fmla="*/ 42 w 701"/>
              <a:gd name="T29" fmla="*/ 184 h 702"/>
              <a:gd name="T30" fmla="*/ 71 w 701"/>
              <a:gd name="T31" fmla="*/ 141 h 702"/>
              <a:gd name="T32" fmla="*/ 103 w 701"/>
              <a:gd name="T33" fmla="*/ 104 h 702"/>
              <a:gd name="T34" fmla="*/ 141 w 701"/>
              <a:gd name="T35" fmla="*/ 70 h 702"/>
              <a:gd name="T36" fmla="*/ 184 w 701"/>
              <a:gd name="T37" fmla="*/ 43 h 702"/>
              <a:gd name="T38" fmla="*/ 231 w 701"/>
              <a:gd name="T39" fmla="*/ 22 h 702"/>
              <a:gd name="T40" fmla="*/ 280 w 701"/>
              <a:gd name="T41" fmla="*/ 7 h 702"/>
              <a:gd name="T42" fmla="*/ 333 w 701"/>
              <a:gd name="T43" fmla="*/ 1 h 702"/>
              <a:gd name="T44" fmla="*/ 369 w 701"/>
              <a:gd name="T45" fmla="*/ 1 h 702"/>
              <a:gd name="T46" fmla="*/ 421 w 701"/>
              <a:gd name="T47" fmla="*/ 7 h 702"/>
              <a:gd name="T48" fmla="*/ 472 w 701"/>
              <a:gd name="T49" fmla="*/ 22 h 702"/>
              <a:gd name="T50" fmla="*/ 518 w 701"/>
              <a:gd name="T51" fmla="*/ 43 h 702"/>
              <a:gd name="T52" fmla="*/ 560 w 701"/>
              <a:gd name="T53" fmla="*/ 70 h 702"/>
              <a:gd name="T54" fmla="*/ 599 w 701"/>
              <a:gd name="T55" fmla="*/ 104 h 702"/>
              <a:gd name="T56" fmla="*/ 632 w 701"/>
              <a:gd name="T57" fmla="*/ 141 h 702"/>
              <a:gd name="T58" fmla="*/ 659 w 701"/>
              <a:gd name="T59" fmla="*/ 184 h 702"/>
              <a:gd name="T60" fmla="*/ 680 w 701"/>
              <a:gd name="T61" fmla="*/ 231 h 702"/>
              <a:gd name="T62" fmla="*/ 695 w 701"/>
              <a:gd name="T63" fmla="*/ 280 h 702"/>
              <a:gd name="T64" fmla="*/ 701 w 701"/>
              <a:gd name="T65" fmla="*/ 333 h 702"/>
              <a:gd name="T66" fmla="*/ 701 w 701"/>
              <a:gd name="T67" fmla="*/ 369 h 702"/>
              <a:gd name="T68" fmla="*/ 695 w 701"/>
              <a:gd name="T69" fmla="*/ 422 h 702"/>
              <a:gd name="T70" fmla="*/ 680 w 701"/>
              <a:gd name="T71" fmla="*/ 471 h 702"/>
              <a:gd name="T72" fmla="*/ 659 w 701"/>
              <a:gd name="T73" fmla="*/ 518 h 702"/>
              <a:gd name="T74" fmla="*/ 632 w 701"/>
              <a:gd name="T75" fmla="*/ 560 h 702"/>
              <a:gd name="T76" fmla="*/ 599 w 701"/>
              <a:gd name="T77" fmla="*/ 598 h 702"/>
              <a:gd name="T78" fmla="*/ 560 w 701"/>
              <a:gd name="T79" fmla="*/ 632 h 702"/>
              <a:gd name="T80" fmla="*/ 518 w 701"/>
              <a:gd name="T81" fmla="*/ 659 h 702"/>
              <a:gd name="T82" fmla="*/ 472 w 701"/>
              <a:gd name="T83" fmla="*/ 680 h 702"/>
              <a:gd name="T84" fmla="*/ 421 w 701"/>
              <a:gd name="T85" fmla="*/ 695 h 702"/>
              <a:gd name="T86" fmla="*/ 369 w 701"/>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2">
                <a:moveTo>
                  <a:pt x="351" y="702"/>
                </a:moveTo>
                <a:lnTo>
                  <a:pt x="351" y="702"/>
                </a:lnTo>
                <a:lnTo>
                  <a:pt x="333" y="701"/>
                </a:lnTo>
                <a:lnTo>
                  <a:pt x="315" y="700"/>
                </a:lnTo>
                <a:lnTo>
                  <a:pt x="298" y="697"/>
                </a:lnTo>
                <a:lnTo>
                  <a:pt x="280" y="695"/>
                </a:lnTo>
                <a:lnTo>
                  <a:pt x="263" y="691"/>
                </a:lnTo>
                <a:lnTo>
                  <a:pt x="247" y="686"/>
                </a:lnTo>
                <a:lnTo>
                  <a:pt x="231" y="680"/>
                </a:lnTo>
                <a:lnTo>
                  <a:pt x="215" y="674"/>
                </a:lnTo>
                <a:lnTo>
                  <a:pt x="199" y="667"/>
                </a:lnTo>
                <a:lnTo>
                  <a:pt x="184" y="659"/>
                </a:lnTo>
                <a:lnTo>
                  <a:pt x="169" y="650"/>
                </a:lnTo>
                <a:lnTo>
                  <a:pt x="155" y="642"/>
                </a:lnTo>
                <a:lnTo>
                  <a:pt x="141" y="632"/>
                </a:lnTo>
                <a:lnTo>
                  <a:pt x="129" y="622"/>
                </a:lnTo>
                <a:lnTo>
                  <a:pt x="115" y="611"/>
                </a:lnTo>
                <a:lnTo>
                  <a:pt x="103" y="598"/>
                </a:lnTo>
                <a:lnTo>
                  <a:pt x="92" y="586"/>
                </a:lnTo>
                <a:lnTo>
                  <a:pt x="81" y="574"/>
                </a:lnTo>
                <a:lnTo>
                  <a:pt x="71" y="560"/>
                </a:lnTo>
                <a:lnTo>
                  <a:pt x="61" y="547"/>
                </a:lnTo>
                <a:lnTo>
                  <a:pt x="51" y="533"/>
                </a:lnTo>
                <a:lnTo>
                  <a:pt x="42" y="518"/>
                </a:lnTo>
                <a:lnTo>
                  <a:pt x="35" y="503"/>
                </a:lnTo>
                <a:lnTo>
                  <a:pt x="28" y="487"/>
                </a:lnTo>
                <a:lnTo>
                  <a:pt x="21" y="471"/>
                </a:lnTo>
                <a:lnTo>
                  <a:pt x="16" y="455"/>
                </a:lnTo>
                <a:lnTo>
                  <a:pt x="12" y="438"/>
                </a:lnTo>
                <a:lnTo>
                  <a:pt x="8" y="422"/>
                </a:lnTo>
                <a:lnTo>
                  <a:pt x="4" y="405"/>
                </a:lnTo>
                <a:lnTo>
                  <a:pt x="3" y="386"/>
                </a:lnTo>
                <a:lnTo>
                  <a:pt x="0" y="369"/>
                </a:lnTo>
                <a:lnTo>
                  <a:pt x="0" y="350"/>
                </a:lnTo>
                <a:lnTo>
                  <a:pt x="0" y="350"/>
                </a:lnTo>
                <a:lnTo>
                  <a:pt x="0" y="333"/>
                </a:lnTo>
                <a:lnTo>
                  <a:pt x="3" y="315"/>
                </a:lnTo>
                <a:lnTo>
                  <a:pt x="4" y="297"/>
                </a:lnTo>
                <a:lnTo>
                  <a:pt x="8" y="280"/>
                </a:lnTo>
                <a:lnTo>
                  <a:pt x="12" y="263"/>
                </a:lnTo>
                <a:lnTo>
                  <a:pt x="16" y="247"/>
                </a:lnTo>
                <a:lnTo>
                  <a:pt x="21" y="231"/>
                </a:lnTo>
                <a:lnTo>
                  <a:pt x="28" y="215"/>
                </a:lnTo>
                <a:lnTo>
                  <a:pt x="35" y="199"/>
                </a:lnTo>
                <a:lnTo>
                  <a:pt x="42" y="184"/>
                </a:lnTo>
                <a:lnTo>
                  <a:pt x="51" y="169"/>
                </a:lnTo>
                <a:lnTo>
                  <a:pt x="61" y="156"/>
                </a:lnTo>
                <a:lnTo>
                  <a:pt x="71" y="141"/>
                </a:lnTo>
                <a:lnTo>
                  <a:pt x="81" y="128"/>
                </a:lnTo>
                <a:lnTo>
                  <a:pt x="92" y="115"/>
                </a:lnTo>
                <a:lnTo>
                  <a:pt x="103" y="104"/>
                </a:lnTo>
                <a:lnTo>
                  <a:pt x="115" y="91"/>
                </a:lnTo>
                <a:lnTo>
                  <a:pt x="129" y="80"/>
                </a:lnTo>
                <a:lnTo>
                  <a:pt x="141" y="70"/>
                </a:lnTo>
                <a:lnTo>
                  <a:pt x="155" y="61"/>
                </a:lnTo>
                <a:lnTo>
                  <a:pt x="169" y="51"/>
                </a:lnTo>
                <a:lnTo>
                  <a:pt x="184" y="43"/>
                </a:lnTo>
                <a:lnTo>
                  <a:pt x="199" y="35"/>
                </a:lnTo>
                <a:lnTo>
                  <a:pt x="215" y="28"/>
                </a:lnTo>
                <a:lnTo>
                  <a:pt x="231" y="22"/>
                </a:lnTo>
                <a:lnTo>
                  <a:pt x="247" y="16"/>
                </a:lnTo>
                <a:lnTo>
                  <a:pt x="263" y="11"/>
                </a:lnTo>
                <a:lnTo>
                  <a:pt x="280" y="7"/>
                </a:lnTo>
                <a:lnTo>
                  <a:pt x="298" y="5"/>
                </a:lnTo>
                <a:lnTo>
                  <a:pt x="315" y="3"/>
                </a:lnTo>
                <a:lnTo>
                  <a:pt x="333" y="1"/>
                </a:lnTo>
                <a:lnTo>
                  <a:pt x="351" y="0"/>
                </a:lnTo>
                <a:lnTo>
                  <a:pt x="351" y="0"/>
                </a:lnTo>
                <a:lnTo>
                  <a:pt x="369" y="1"/>
                </a:lnTo>
                <a:lnTo>
                  <a:pt x="386" y="3"/>
                </a:lnTo>
                <a:lnTo>
                  <a:pt x="404" y="5"/>
                </a:lnTo>
                <a:lnTo>
                  <a:pt x="421" y="7"/>
                </a:lnTo>
                <a:lnTo>
                  <a:pt x="438" y="11"/>
                </a:lnTo>
                <a:lnTo>
                  <a:pt x="456" y="16"/>
                </a:lnTo>
                <a:lnTo>
                  <a:pt x="472" y="22"/>
                </a:lnTo>
                <a:lnTo>
                  <a:pt x="488" y="28"/>
                </a:lnTo>
                <a:lnTo>
                  <a:pt x="502" y="35"/>
                </a:lnTo>
                <a:lnTo>
                  <a:pt x="518" y="43"/>
                </a:lnTo>
                <a:lnTo>
                  <a:pt x="533" y="51"/>
                </a:lnTo>
                <a:lnTo>
                  <a:pt x="547" y="61"/>
                </a:lnTo>
                <a:lnTo>
                  <a:pt x="560" y="70"/>
                </a:lnTo>
                <a:lnTo>
                  <a:pt x="574" y="80"/>
                </a:lnTo>
                <a:lnTo>
                  <a:pt x="586" y="91"/>
                </a:lnTo>
                <a:lnTo>
                  <a:pt x="599" y="104"/>
                </a:lnTo>
                <a:lnTo>
                  <a:pt x="611" y="115"/>
                </a:lnTo>
                <a:lnTo>
                  <a:pt x="621" y="128"/>
                </a:lnTo>
                <a:lnTo>
                  <a:pt x="632" y="141"/>
                </a:lnTo>
                <a:lnTo>
                  <a:pt x="642" y="156"/>
                </a:lnTo>
                <a:lnTo>
                  <a:pt x="650" y="169"/>
                </a:lnTo>
                <a:lnTo>
                  <a:pt x="659" y="184"/>
                </a:lnTo>
                <a:lnTo>
                  <a:pt x="666" y="199"/>
                </a:lnTo>
                <a:lnTo>
                  <a:pt x="674" y="215"/>
                </a:lnTo>
                <a:lnTo>
                  <a:pt x="680" y="231"/>
                </a:lnTo>
                <a:lnTo>
                  <a:pt x="686" y="247"/>
                </a:lnTo>
                <a:lnTo>
                  <a:pt x="690" y="263"/>
                </a:lnTo>
                <a:lnTo>
                  <a:pt x="695" y="280"/>
                </a:lnTo>
                <a:lnTo>
                  <a:pt x="697" y="297"/>
                </a:lnTo>
                <a:lnTo>
                  <a:pt x="700" y="315"/>
                </a:lnTo>
                <a:lnTo>
                  <a:pt x="701" y="333"/>
                </a:lnTo>
                <a:lnTo>
                  <a:pt x="701" y="350"/>
                </a:lnTo>
                <a:lnTo>
                  <a:pt x="701" y="350"/>
                </a:lnTo>
                <a:lnTo>
                  <a:pt x="701" y="369"/>
                </a:lnTo>
                <a:lnTo>
                  <a:pt x="700" y="386"/>
                </a:lnTo>
                <a:lnTo>
                  <a:pt x="697" y="405"/>
                </a:lnTo>
                <a:lnTo>
                  <a:pt x="695" y="422"/>
                </a:lnTo>
                <a:lnTo>
                  <a:pt x="690" y="438"/>
                </a:lnTo>
                <a:lnTo>
                  <a:pt x="686" y="455"/>
                </a:lnTo>
                <a:lnTo>
                  <a:pt x="680" y="471"/>
                </a:lnTo>
                <a:lnTo>
                  <a:pt x="674" y="487"/>
                </a:lnTo>
                <a:lnTo>
                  <a:pt x="666" y="503"/>
                </a:lnTo>
                <a:lnTo>
                  <a:pt x="659" y="518"/>
                </a:lnTo>
                <a:lnTo>
                  <a:pt x="650" y="533"/>
                </a:lnTo>
                <a:lnTo>
                  <a:pt x="642" y="547"/>
                </a:lnTo>
                <a:lnTo>
                  <a:pt x="632" y="560"/>
                </a:lnTo>
                <a:lnTo>
                  <a:pt x="621" y="574"/>
                </a:lnTo>
                <a:lnTo>
                  <a:pt x="611" y="586"/>
                </a:lnTo>
                <a:lnTo>
                  <a:pt x="599" y="598"/>
                </a:lnTo>
                <a:lnTo>
                  <a:pt x="586" y="611"/>
                </a:lnTo>
                <a:lnTo>
                  <a:pt x="574" y="622"/>
                </a:lnTo>
                <a:lnTo>
                  <a:pt x="560" y="632"/>
                </a:lnTo>
                <a:lnTo>
                  <a:pt x="547" y="642"/>
                </a:lnTo>
                <a:lnTo>
                  <a:pt x="533" y="650"/>
                </a:lnTo>
                <a:lnTo>
                  <a:pt x="518" y="659"/>
                </a:lnTo>
                <a:lnTo>
                  <a:pt x="502" y="667"/>
                </a:lnTo>
                <a:lnTo>
                  <a:pt x="488" y="674"/>
                </a:lnTo>
                <a:lnTo>
                  <a:pt x="472" y="680"/>
                </a:lnTo>
                <a:lnTo>
                  <a:pt x="456" y="686"/>
                </a:lnTo>
                <a:lnTo>
                  <a:pt x="438" y="691"/>
                </a:lnTo>
                <a:lnTo>
                  <a:pt x="421" y="695"/>
                </a:lnTo>
                <a:lnTo>
                  <a:pt x="404" y="697"/>
                </a:lnTo>
                <a:lnTo>
                  <a:pt x="386" y="700"/>
                </a:lnTo>
                <a:lnTo>
                  <a:pt x="369" y="701"/>
                </a:lnTo>
                <a:lnTo>
                  <a:pt x="351" y="702"/>
                </a:lnTo>
                <a:lnTo>
                  <a:pt x="351" y="702"/>
                </a:lnTo>
                <a:close/>
              </a:path>
            </a:pathLst>
          </a:custGeom>
          <a:solidFill>
            <a:srgbClr val="007C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algn="ctr"/>
            <a:r>
              <a:rPr lang="fr-BE" b="1" noProof="0">
                <a:solidFill>
                  <a:schemeClr val="bg1"/>
                </a:solidFill>
              </a:rPr>
              <a:t>1</a:t>
            </a:r>
          </a:p>
        </p:txBody>
      </p:sp>
      <p:sp>
        <p:nvSpPr>
          <p:cNvPr id="15" name="Freeform 29">
            <a:extLst>
              <a:ext uri="{FF2B5EF4-FFF2-40B4-BE49-F238E27FC236}">
                <a16:creationId xmlns:a16="http://schemas.microsoft.com/office/drawing/2014/main" id="{3E282AC4-BDA0-65B7-B10F-736D3A0EDF05}"/>
              </a:ext>
            </a:extLst>
          </p:cNvPr>
          <p:cNvSpPr>
            <a:spLocks/>
          </p:cNvSpPr>
          <p:nvPr/>
        </p:nvSpPr>
        <p:spPr bwMode="auto">
          <a:xfrm>
            <a:off x="6340968" y="4009606"/>
            <a:ext cx="344479" cy="344479"/>
          </a:xfrm>
          <a:custGeom>
            <a:avLst/>
            <a:gdLst>
              <a:gd name="T0" fmla="*/ 333 w 701"/>
              <a:gd name="T1" fmla="*/ 701 h 702"/>
              <a:gd name="T2" fmla="*/ 280 w 701"/>
              <a:gd name="T3" fmla="*/ 695 h 702"/>
              <a:gd name="T4" fmla="*/ 231 w 701"/>
              <a:gd name="T5" fmla="*/ 680 h 702"/>
              <a:gd name="T6" fmla="*/ 184 w 701"/>
              <a:gd name="T7" fmla="*/ 659 h 702"/>
              <a:gd name="T8" fmla="*/ 141 w 701"/>
              <a:gd name="T9" fmla="*/ 632 h 702"/>
              <a:gd name="T10" fmla="*/ 103 w 701"/>
              <a:gd name="T11" fmla="*/ 598 h 702"/>
              <a:gd name="T12" fmla="*/ 71 w 701"/>
              <a:gd name="T13" fmla="*/ 560 h 702"/>
              <a:gd name="T14" fmla="*/ 42 w 701"/>
              <a:gd name="T15" fmla="*/ 518 h 702"/>
              <a:gd name="T16" fmla="*/ 21 w 701"/>
              <a:gd name="T17" fmla="*/ 471 h 702"/>
              <a:gd name="T18" fmla="*/ 8 w 701"/>
              <a:gd name="T19" fmla="*/ 422 h 702"/>
              <a:gd name="T20" fmla="*/ 0 w 701"/>
              <a:gd name="T21" fmla="*/ 369 h 702"/>
              <a:gd name="T22" fmla="*/ 0 w 701"/>
              <a:gd name="T23" fmla="*/ 333 h 702"/>
              <a:gd name="T24" fmla="*/ 8 w 701"/>
              <a:gd name="T25" fmla="*/ 280 h 702"/>
              <a:gd name="T26" fmla="*/ 21 w 701"/>
              <a:gd name="T27" fmla="*/ 231 h 702"/>
              <a:gd name="T28" fmla="*/ 42 w 701"/>
              <a:gd name="T29" fmla="*/ 184 h 702"/>
              <a:gd name="T30" fmla="*/ 71 w 701"/>
              <a:gd name="T31" fmla="*/ 141 h 702"/>
              <a:gd name="T32" fmla="*/ 103 w 701"/>
              <a:gd name="T33" fmla="*/ 104 h 702"/>
              <a:gd name="T34" fmla="*/ 141 w 701"/>
              <a:gd name="T35" fmla="*/ 70 h 702"/>
              <a:gd name="T36" fmla="*/ 184 w 701"/>
              <a:gd name="T37" fmla="*/ 43 h 702"/>
              <a:gd name="T38" fmla="*/ 231 w 701"/>
              <a:gd name="T39" fmla="*/ 22 h 702"/>
              <a:gd name="T40" fmla="*/ 280 w 701"/>
              <a:gd name="T41" fmla="*/ 7 h 702"/>
              <a:gd name="T42" fmla="*/ 333 w 701"/>
              <a:gd name="T43" fmla="*/ 1 h 702"/>
              <a:gd name="T44" fmla="*/ 369 w 701"/>
              <a:gd name="T45" fmla="*/ 1 h 702"/>
              <a:gd name="T46" fmla="*/ 421 w 701"/>
              <a:gd name="T47" fmla="*/ 7 h 702"/>
              <a:gd name="T48" fmla="*/ 472 w 701"/>
              <a:gd name="T49" fmla="*/ 22 h 702"/>
              <a:gd name="T50" fmla="*/ 518 w 701"/>
              <a:gd name="T51" fmla="*/ 43 h 702"/>
              <a:gd name="T52" fmla="*/ 560 w 701"/>
              <a:gd name="T53" fmla="*/ 70 h 702"/>
              <a:gd name="T54" fmla="*/ 599 w 701"/>
              <a:gd name="T55" fmla="*/ 104 h 702"/>
              <a:gd name="T56" fmla="*/ 632 w 701"/>
              <a:gd name="T57" fmla="*/ 141 h 702"/>
              <a:gd name="T58" fmla="*/ 659 w 701"/>
              <a:gd name="T59" fmla="*/ 184 h 702"/>
              <a:gd name="T60" fmla="*/ 680 w 701"/>
              <a:gd name="T61" fmla="*/ 231 h 702"/>
              <a:gd name="T62" fmla="*/ 695 w 701"/>
              <a:gd name="T63" fmla="*/ 280 h 702"/>
              <a:gd name="T64" fmla="*/ 701 w 701"/>
              <a:gd name="T65" fmla="*/ 333 h 702"/>
              <a:gd name="T66" fmla="*/ 701 w 701"/>
              <a:gd name="T67" fmla="*/ 369 h 702"/>
              <a:gd name="T68" fmla="*/ 695 w 701"/>
              <a:gd name="T69" fmla="*/ 422 h 702"/>
              <a:gd name="T70" fmla="*/ 680 w 701"/>
              <a:gd name="T71" fmla="*/ 471 h 702"/>
              <a:gd name="T72" fmla="*/ 659 w 701"/>
              <a:gd name="T73" fmla="*/ 518 h 702"/>
              <a:gd name="T74" fmla="*/ 632 w 701"/>
              <a:gd name="T75" fmla="*/ 560 h 702"/>
              <a:gd name="T76" fmla="*/ 599 w 701"/>
              <a:gd name="T77" fmla="*/ 598 h 702"/>
              <a:gd name="T78" fmla="*/ 560 w 701"/>
              <a:gd name="T79" fmla="*/ 632 h 702"/>
              <a:gd name="T80" fmla="*/ 518 w 701"/>
              <a:gd name="T81" fmla="*/ 659 h 702"/>
              <a:gd name="T82" fmla="*/ 472 w 701"/>
              <a:gd name="T83" fmla="*/ 680 h 702"/>
              <a:gd name="T84" fmla="*/ 421 w 701"/>
              <a:gd name="T85" fmla="*/ 695 h 702"/>
              <a:gd name="T86" fmla="*/ 369 w 701"/>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2">
                <a:moveTo>
                  <a:pt x="351" y="702"/>
                </a:moveTo>
                <a:lnTo>
                  <a:pt x="351" y="702"/>
                </a:lnTo>
                <a:lnTo>
                  <a:pt x="333" y="701"/>
                </a:lnTo>
                <a:lnTo>
                  <a:pt x="315" y="700"/>
                </a:lnTo>
                <a:lnTo>
                  <a:pt x="298" y="697"/>
                </a:lnTo>
                <a:lnTo>
                  <a:pt x="280" y="695"/>
                </a:lnTo>
                <a:lnTo>
                  <a:pt x="263" y="691"/>
                </a:lnTo>
                <a:lnTo>
                  <a:pt x="247" y="686"/>
                </a:lnTo>
                <a:lnTo>
                  <a:pt x="231" y="680"/>
                </a:lnTo>
                <a:lnTo>
                  <a:pt x="215" y="674"/>
                </a:lnTo>
                <a:lnTo>
                  <a:pt x="199" y="667"/>
                </a:lnTo>
                <a:lnTo>
                  <a:pt x="184" y="659"/>
                </a:lnTo>
                <a:lnTo>
                  <a:pt x="169" y="650"/>
                </a:lnTo>
                <a:lnTo>
                  <a:pt x="155" y="642"/>
                </a:lnTo>
                <a:lnTo>
                  <a:pt x="141" y="632"/>
                </a:lnTo>
                <a:lnTo>
                  <a:pt x="129" y="622"/>
                </a:lnTo>
                <a:lnTo>
                  <a:pt x="115" y="611"/>
                </a:lnTo>
                <a:lnTo>
                  <a:pt x="103" y="598"/>
                </a:lnTo>
                <a:lnTo>
                  <a:pt x="92" y="586"/>
                </a:lnTo>
                <a:lnTo>
                  <a:pt x="81" y="574"/>
                </a:lnTo>
                <a:lnTo>
                  <a:pt x="71" y="560"/>
                </a:lnTo>
                <a:lnTo>
                  <a:pt x="61" y="547"/>
                </a:lnTo>
                <a:lnTo>
                  <a:pt x="51" y="533"/>
                </a:lnTo>
                <a:lnTo>
                  <a:pt x="42" y="518"/>
                </a:lnTo>
                <a:lnTo>
                  <a:pt x="35" y="503"/>
                </a:lnTo>
                <a:lnTo>
                  <a:pt x="28" y="487"/>
                </a:lnTo>
                <a:lnTo>
                  <a:pt x="21" y="471"/>
                </a:lnTo>
                <a:lnTo>
                  <a:pt x="16" y="455"/>
                </a:lnTo>
                <a:lnTo>
                  <a:pt x="12" y="438"/>
                </a:lnTo>
                <a:lnTo>
                  <a:pt x="8" y="422"/>
                </a:lnTo>
                <a:lnTo>
                  <a:pt x="4" y="405"/>
                </a:lnTo>
                <a:lnTo>
                  <a:pt x="3" y="386"/>
                </a:lnTo>
                <a:lnTo>
                  <a:pt x="0" y="369"/>
                </a:lnTo>
                <a:lnTo>
                  <a:pt x="0" y="350"/>
                </a:lnTo>
                <a:lnTo>
                  <a:pt x="0" y="350"/>
                </a:lnTo>
                <a:lnTo>
                  <a:pt x="0" y="333"/>
                </a:lnTo>
                <a:lnTo>
                  <a:pt x="3" y="315"/>
                </a:lnTo>
                <a:lnTo>
                  <a:pt x="4" y="297"/>
                </a:lnTo>
                <a:lnTo>
                  <a:pt x="8" y="280"/>
                </a:lnTo>
                <a:lnTo>
                  <a:pt x="12" y="263"/>
                </a:lnTo>
                <a:lnTo>
                  <a:pt x="16" y="247"/>
                </a:lnTo>
                <a:lnTo>
                  <a:pt x="21" y="231"/>
                </a:lnTo>
                <a:lnTo>
                  <a:pt x="28" y="215"/>
                </a:lnTo>
                <a:lnTo>
                  <a:pt x="35" y="199"/>
                </a:lnTo>
                <a:lnTo>
                  <a:pt x="42" y="184"/>
                </a:lnTo>
                <a:lnTo>
                  <a:pt x="51" y="169"/>
                </a:lnTo>
                <a:lnTo>
                  <a:pt x="61" y="156"/>
                </a:lnTo>
                <a:lnTo>
                  <a:pt x="71" y="141"/>
                </a:lnTo>
                <a:lnTo>
                  <a:pt x="81" y="128"/>
                </a:lnTo>
                <a:lnTo>
                  <a:pt x="92" y="115"/>
                </a:lnTo>
                <a:lnTo>
                  <a:pt x="103" y="104"/>
                </a:lnTo>
                <a:lnTo>
                  <a:pt x="115" y="91"/>
                </a:lnTo>
                <a:lnTo>
                  <a:pt x="129" y="80"/>
                </a:lnTo>
                <a:lnTo>
                  <a:pt x="141" y="70"/>
                </a:lnTo>
                <a:lnTo>
                  <a:pt x="155" y="61"/>
                </a:lnTo>
                <a:lnTo>
                  <a:pt x="169" y="51"/>
                </a:lnTo>
                <a:lnTo>
                  <a:pt x="184" y="43"/>
                </a:lnTo>
                <a:lnTo>
                  <a:pt x="199" y="35"/>
                </a:lnTo>
                <a:lnTo>
                  <a:pt x="215" y="28"/>
                </a:lnTo>
                <a:lnTo>
                  <a:pt x="231" y="22"/>
                </a:lnTo>
                <a:lnTo>
                  <a:pt x="247" y="16"/>
                </a:lnTo>
                <a:lnTo>
                  <a:pt x="263" y="11"/>
                </a:lnTo>
                <a:lnTo>
                  <a:pt x="280" y="7"/>
                </a:lnTo>
                <a:lnTo>
                  <a:pt x="298" y="5"/>
                </a:lnTo>
                <a:lnTo>
                  <a:pt x="315" y="3"/>
                </a:lnTo>
                <a:lnTo>
                  <a:pt x="333" y="1"/>
                </a:lnTo>
                <a:lnTo>
                  <a:pt x="351" y="0"/>
                </a:lnTo>
                <a:lnTo>
                  <a:pt x="351" y="0"/>
                </a:lnTo>
                <a:lnTo>
                  <a:pt x="369" y="1"/>
                </a:lnTo>
                <a:lnTo>
                  <a:pt x="386" y="3"/>
                </a:lnTo>
                <a:lnTo>
                  <a:pt x="404" y="5"/>
                </a:lnTo>
                <a:lnTo>
                  <a:pt x="421" y="7"/>
                </a:lnTo>
                <a:lnTo>
                  <a:pt x="438" y="11"/>
                </a:lnTo>
                <a:lnTo>
                  <a:pt x="456" y="16"/>
                </a:lnTo>
                <a:lnTo>
                  <a:pt x="472" y="22"/>
                </a:lnTo>
                <a:lnTo>
                  <a:pt x="488" y="28"/>
                </a:lnTo>
                <a:lnTo>
                  <a:pt x="502" y="35"/>
                </a:lnTo>
                <a:lnTo>
                  <a:pt x="518" y="43"/>
                </a:lnTo>
                <a:lnTo>
                  <a:pt x="533" y="51"/>
                </a:lnTo>
                <a:lnTo>
                  <a:pt x="547" y="61"/>
                </a:lnTo>
                <a:lnTo>
                  <a:pt x="560" y="70"/>
                </a:lnTo>
                <a:lnTo>
                  <a:pt x="574" y="80"/>
                </a:lnTo>
                <a:lnTo>
                  <a:pt x="586" y="91"/>
                </a:lnTo>
                <a:lnTo>
                  <a:pt x="599" y="104"/>
                </a:lnTo>
                <a:lnTo>
                  <a:pt x="611" y="115"/>
                </a:lnTo>
                <a:lnTo>
                  <a:pt x="621" y="128"/>
                </a:lnTo>
                <a:lnTo>
                  <a:pt x="632" y="141"/>
                </a:lnTo>
                <a:lnTo>
                  <a:pt x="642" y="156"/>
                </a:lnTo>
                <a:lnTo>
                  <a:pt x="650" y="169"/>
                </a:lnTo>
                <a:lnTo>
                  <a:pt x="659" y="184"/>
                </a:lnTo>
                <a:lnTo>
                  <a:pt x="666" y="199"/>
                </a:lnTo>
                <a:lnTo>
                  <a:pt x="674" y="215"/>
                </a:lnTo>
                <a:lnTo>
                  <a:pt x="680" y="231"/>
                </a:lnTo>
                <a:lnTo>
                  <a:pt x="686" y="247"/>
                </a:lnTo>
                <a:lnTo>
                  <a:pt x="690" y="263"/>
                </a:lnTo>
                <a:lnTo>
                  <a:pt x="695" y="280"/>
                </a:lnTo>
                <a:lnTo>
                  <a:pt x="697" y="297"/>
                </a:lnTo>
                <a:lnTo>
                  <a:pt x="700" y="315"/>
                </a:lnTo>
                <a:lnTo>
                  <a:pt x="701" y="333"/>
                </a:lnTo>
                <a:lnTo>
                  <a:pt x="701" y="350"/>
                </a:lnTo>
                <a:lnTo>
                  <a:pt x="701" y="350"/>
                </a:lnTo>
                <a:lnTo>
                  <a:pt x="701" y="369"/>
                </a:lnTo>
                <a:lnTo>
                  <a:pt x="700" y="386"/>
                </a:lnTo>
                <a:lnTo>
                  <a:pt x="697" y="405"/>
                </a:lnTo>
                <a:lnTo>
                  <a:pt x="695" y="422"/>
                </a:lnTo>
                <a:lnTo>
                  <a:pt x="690" y="438"/>
                </a:lnTo>
                <a:lnTo>
                  <a:pt x="686" y="455"/>
                </a:lnTo>
                <a:lnTo>
                  <a:pt x="680" y="471"/>
                </a:lnTo>
                <a:lnTo>
                  <a:pt x="674" y="487"/>
                </a:lnTo>
                <a:lnTo>
                  <a:pt x="666" y="503"/>
                </a:lnTo>
                <a:lnTo>
                  <a:pt x="659" y="518"/>
                </a:lnTo>
                <a:lnTo>
                  <a:pt x="650" y="533"/>
                </a:lnTo>
                <a:lnTo>
                  <a:pt x="642" y="547"/>
                </a:lnTo>
                <a:lnTo>
                  <a:pt x="632" y="560"/>
                </a:lnTo>
                <a:lnTo>
                  <a:pt x="621" y="574"/>
                </a:lnTo>
                <a:lnTo>
                  <a:pt x="611" y="586"/>
                </a:lnTo>
                <a:lnTo>
                  <a:pt x="599" y="598"/>
                </a:lnTo>
                <a:lnTo>
                  <a:pt x="586" y="611"/>
                </a:lnTo>
                <a:lnTo>
                  <a:pt x="574" y="622"/>
                </a:lnTo>
                <a:lnTo>
                  <a:pt x="560" y="632"/>
                </a:lnTo>
                <a:lnTo>
                  <a:pt x="547" y="642"/>
                </a:lnTo>
                <a:lnTo>
                  <a:pt x="533" y="650"/>
                </a:lnTo>
                <a:lnTo>
                  <a:pt x="518" y="659"/>
                </a:lnTo>
                <a:lnTo>
                  <a:pt x="502" y="667"/>
                </a:lnTo>
                <a:lnTo>
                  <a:pt x="488" y="674"/>
                </a:lnTo>
                <a:lnTo>
                  <a:pt x="472" y="680"/>
                </a:lnTo>
                <a:lnTo>
                  <a:pt x="456" y="686"/>
                </a:lnTo>
                <a:lnTo>
                  <a:pt x="438" y="691"/>
                </a:lnTo>
                <a:lnTo>
                  <a:pt x="421" y="695"/>
                </a:lnTo>
                <a:lnTo>
                  <a:pt x="404" y="697"/>
                </a:lnTo>
                <a:lnTo>
                  <a:pt x="386" y="700"/>
                </a:lnTo>
                <a:lnTo>
                  <a:pt x="369" y="701"/>
                </a:lnTo>
                <a:lnTo>
                  <a:pt x="351" y="702"/>
                </a:lnTo>
                <a:lnTo>
                  <a:pt x="351" y="702"/>
                </a:lnTo>
                <a:close/>
              </a:path>
            </a:pathLst>
          </a:custGeom>
          <a:solidFill>
            <a:srgbClr val="007C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algn="ctr"/>
            <a:r>
              <a:rPr lang="fr-BE" b="1" noProof="0">
                <a:solidFill>
                  <a:schemeClr val="bg1"/>
                </a:solidFill>
              </a:rPr>
              <a:t>2</a:t>
            </a:r>
          </a:p>
        </p:txBody>
      </p:sp>
      <p:grpSp>
        <p:nvGrpSpPr>
          <p:cNvPr id="10" name="Group 9">
            <a:extLst>
              <a:ext uri="{FF2B5EF4-FFF2-40B4-BE49-F238E27FC236}">
                <a16:creationId xmlns:a16="http://schemas.microsoft.com/office/drawing/2014/main" id="{9C9B8453-1B28-2979-25F2-F58068D9D5C2}"/>
              </a:ext>
            </a:extLst>
          </p:cNvPr>
          <p:cNvGrpSpPr/>
          <p:nvPr/>
        </p:nvGrpSpPr>
        <p:grpSpPr>
          <a:xfrm>
            <a:off x="10703395" y="3935420"/>
            <a:ext cx="976150" cy="276999"/>
            <a:chOff x="10571741" y="3996915"/>
            <a:chExt cx="884191" cy="276999"/>
          </a:xfrm>
        </p:grpSpPr>
        <p:sp>
          <p:nvSpPr>
            <p:cNvPr id="24" name="TextBox 23">
              <a:extLst>
                <a:ext uri="{FF2B5EF4-FFF2-40B4-BE49-F238E27FC236}">
                  <a16:creationId xmlns:a16="http://schemas.microsoft.com/office/drawing/2014/main" id="{6C8260A0-6BF0-828E-3DCC-D2529D611EDA}"/>
                </a:ext>
              </a:extLst>
            </p:cNvPr>
            <p:cNvSpPr txBox="1"/>
            <p:nvPr/>
          </p:nvSpPr>
          <p:spPr>
            <a:xfrm>
              <a:off x="10605628" y="3996915"/>
              <a:ext cx="809553" cy="276998"/>
            </a:xfrm>
            <a:prstGeom prst="rect">
              <a:avLst/>
            </a:prstGeom>
            <a:solidFill>
              <a:srgbClr val="FEC00F"/>
            </a:solidFill>
          </p:spPr>
          <p:txBody>
            <a:bodyPr wrap="square" rtlCol="0">
              <a:spAutoFit/>
            </a:bodyPr>
            <a:lstStyle/>
            <a:p>
              <a:pPr algn="ctr"/>
              <a:endParaRPr lang="fr-BE" sz="1200" noProof="0">
                <a:solidFill>
                  <a:schemeClr val="bg1"/>
                </a:solidFill>
                <a:latin typeface="+mj-lt"/>
              </a:endParaRPr>
            </a:p>
          </p:txBody>
        </p:sp>
        <p:sp>
          <p:nvSpPr>
            <p:cNvPr id="8" name="TextBox 7">
              <a:extLst>
                <a:ext uri="{FF2B5EF4-FFF2-40B4-BE49-F238E27FC236}">
                  <a16:creationId xmlns:a16="http://schemas.microsoft.com/office/drawing/2014/main" id="{A8C1D905-0CF4-4BD9-9CF6-80B468806604}"/>
                </a:ext>
              </a:extLst>
            </p:cNvPr>
            <p:cNvSpPr txBox="1"/>
            <p:nvPr/>
          </p:nvSpPr>
          <p:spPr>
            <a:xfrm>
              <a:off x="10571741" y="3996915"/>
              <a:ext cx="884191" cy="276999"/>
            </a:xfrm>
            <a:prstGeom prst="rect">
              <a:avLst/>
            </a:prstGeom>
            <a:noFill/>
          </p:spPr>
          <p:txBody>
            <a:bodyPr wrap="square" rtlCol="0">
              <a:spAutoFit/>
            </a:bodyPr>
            <a:lstStyle/>
            <a:p>
              <a:r>
                <a:rPr lang="fr-BE" sz="1200" noProof="0">
                  <a:solidFill>
                    <a:schemeClr val="bg1"/>
                  </a:solidFill>
                  <a:latin typeface="+mj-lt"/>
                </a:rPr>
                <a:t>Nouveau</a:t>
              </a:r>
            </a:p>
          </p:txBody>
        </p:sp>
      </p:grpSp>
    </p:spTree>
    <p:extLst>
      <p:ext uri="{BB962C8B-B14F-4D97-AF65-F5344CB8AC3E}">
        <p14:creationId xmlns:p14="http://schemas.microsoft.com/office/powerpoint/2010/main" val="20492809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Nouveau système de financement</a:t>
            </a:r>
          </a:p>
        </p:txBody>
      </p:sp>
      <p:sp>
        <p:nvSpPr>
          <p:cNvPr id="14" name="Content Placeholder 13">
            <a:extLst>
              <a:ext uri="{FF2B5EF4-FFF2-40B4-BE49-F238E27FC236}">
                <a16:creationId xmlns:a16="http://schemas.microsoft.com/office/drawing/2014/main" id="{D6744830-F568-B986-2AD0-111FCA116004}"/>
              </a:ext>
            </a:extLst>
          </p:cNvPr>
          <p:cNvSpPr>
            <a:spLocks noGrp="1"/>
          </p:cNvSpPr>
          <p:nvPr>
            <p:ph idx="1"/>
          </p:nvPr>
        </p:nvSpPr>
        <p:spPr>
          <a:xfrm>
            <a:off x="1631950" y="2285118"/>
            <a:ext cx="9950450" cy="777875"/>
          </a:xfrm>
        </p:spPr>
        <p:txBody>
          <a:bodyPr/>
          <a:lstStyle/>
          <a:p>
            <a:pPr marL="0" indent="0">
              <a:buNone/>
            </a:pPr>
            <a:r>
              <a:rPr lang="fr-BE" sz="1200" noProof="0">
                <a:solidFill>
                  <a:srgbClr val="000000"/>
                </a:solidFill>
                <a:latin typeface="Verdana"/>
                <a:ea typeface="+mn-lt"/>
                <a:cs typeface="+mn-lt"/>
              </a:rPr>
              <a:t>Le système de points est conçu pour encourager et apprécier les pratiques pour leurs efforts de professionnalisation et d'amélioration de la qualité. Des caractéristiques spécifiques ont été identifiées à cet effet, qui sont liées à un fonctionnement qualitatif de la pratique. Les pratiques qui développent ou qui répondent déjà à ces caractéristiques reçoivent des points de reconnaissance. Chaque point représente une valeur de</a:t>
            </a:r>
            <a:r>
              <a:rPr lang="fr-BE" sz="1200" noProof="0">
                <a:solidFill>
                  <a:srgbClr val="000000"/>
                </a:solidFill>
                <a:latin typeface="+mj-lt"/>
              </a:rPr>
              <a:t> 58,10 € </a:t>
            </a:r>
            <a:r>
              <a:rPr lang="fr-BE" sz="1200">
                <a:solidFill>
                  <a:srgbClr val="000000"/>
                </a:solidFill>
                <a:latin typeface="+mj-lt"/>
              </a:rPr>
              <a:t>sur une base annuelle </a:t>
            </a:r>
            <a:r>
              <a:rPr lang="fr-BE" sz="1200" noProof="0">
                <a:solidFill>
                  <a:srgbClr val="000000"/>
                </a:solidFill>
                <a:latin typeface="+mj-lt"/>
              </a:rPr>
              <a:t>par équivalent temps plein (ETP) au sein de la pratique. </a:t>
            </a:r>
            <a:endParaRPr lang="fr-BE" sz="1200" b="0" i="0" noProof="0">
              <a:solidFill>
                <a:srgbClr val="000000"/>
              </a:solidFill>
              <a:effectLst/>
              <a:latin typeface="+mj-lt"/>
              <a:ea typeface="Calibri" panose="020F0502020204030204" pitchFamily="34" charset="0"/>
              <a:cs typeface="Calibri" panose="020F0502020204030204" pitchFamily="34" charset="0"/>
            </a:endParaRPr>
          </a:p>
        </p:txBody>
      </p:sp>
      <p:sp>
        <p:nvSpPr>
          <p:cNvPr id="8" name="Text Placeholder 7">
            <a:extLst>
              <a:ext uri="{FF2B5EF4-FFF2-40B4-BE49-F238E27FC236}">
                <a16:creationId xmlns:a16="http://schemas.microsoft.com/office/drawing/2014/main" id="{8CEC428E-B0A5-8450-43DE-77D6789A51EA}"/>
              </a:ext>
            </a:extLst>
          </p:cNvPr>
          <p:cNvSpPr>
            <a:spLocks noGrp="1"/>
          </p:cNvSpPr>
          <p:nvPr>
            <p:ph type="body" sz="quarter" idx="13"/>
          </p:nvPr>
        </p:nvSpPr>
        <p:spPr/>
        <p:txBody>
          <a:bodyPr/>
          <a:lstStyle/>
          <a:p>
            <a:r>
              <a:rPr lang="fr-BE" noProof="0"/>
              <a:t>Le financement incitatif de la pratique</a:t>
            </a:r>
          </a:p>
        </p:txBody>
      </p:sp>
      <p:sp>
        <p:nvSpPr>
          <p:cNvPr id="62" name="TextBox 61">
            <a:extLst>
              <a:ext uri="{FF2B5EF4-FFF2-40B4-BE49-F238E27FC236}">
                <a16:creationId xmlns:a16="http://schemas.microsoft.com/office/drawing/2014/main" id="{0BD7E44F-A0B4-42FE-6590-01E9D3E62175}"/>
              </a:ext>
            </a:extLst>
          </p:cNvPr>
          <p:cNvSpPr txBox="1">
            <a:spLocks/>
          </p:cNvSpPr>
          <p:nvPr/>
        </p:nvSpPr>
        <p:spPr>
          <a:xfrm>
            <a:off x="2939572" y="3294933"/>
            <a:ext cx="4467068" cy="2937727"/>
          </a:xfrm>
          <a:prstGeom prst="rect">
            <a:avLst/>
          </a:prstGeom>
          <a:noFill/>
        </p:spPr>
        <p:txBody>
          <a:bodyPr wrap="square" lIns="91440" tIns="0" rIns="0" bIns="45720" anchor="t">
            <a:spAutoFit/>
          </a:bodyPr>
          <a:lstStyle/>
          <a:p>
            <a:pPr marL="0" marR="0" lvl="0" indent="0" algn="l" defTabSz="914400" rtl="0" eaLnBrk="1" fontAlgn="base" latinLnBrk="0" hangingPunct="1">
              <a:lnSpc>
                <a:spcPct val="100000"/>
              </a:lnSpc>
              <a:spcBef>
                <a:spcPct val="20000"/>
              </a:spcBef>
              <a:spcAft>
                <a:spcPts val="300"/>
              </a:spcAft>
              <a:buClrTx/>
              <a:buSzTx/>
              <a:buFontTx/>
              <a:buNone/>
              <a:tabLst/>
              <a:defRPr/>
            </a:pPr>
            <a:r>
              <a:rPr kumimoji="0" lang="fr-BE" sz="1200" b="1" i="0" u="none" strike="noStrike" kern="0" cap="none" spc="0" normalizeH="0" baseline="0" noProof="0">
                <a:ln>
                  <a:noFill/>
                </a:ln>
                <a:solidFill>
                  <a:srgbClr val="000000"/>
                </a:solidFill>
                <a:effectLst/>
                <a:uLnTx/>
                <a:uFillTx/>
                <a:latin typeface="Verdana"/>
                <a:ea typeface="Calibri"/>
                <a:cs typeface="Calibri"/>
              </a:rPr>
              <a:t>Attribution des points</a:t>
            </a:r>
          </a:p>
          <a:p>
            <a:pPr marL="0" marR="0" lvl="0" indent="0" algn="l" defTabSz="914400" rtl="0" eaLnBrk="1" fontAlgn="base" latinLnBrk="0" hangingPunct="1">
              <a:lnSpc>
                <a:spcPct val="100000"/>
              </a:lnSpc>
              <a:spcBef>
                <a:spcPct val="20000"/>
              </a:spcBef>
              <a:spcAft>
                <a:spcPts val="0"/>
              </a:spcAft>
              <a:buClrTx/>
              <a:buSzTx/>
              <a:buFontTx/>
              <a:buNone/>
              <a:tabLst/>
              <a:defRPr/>
            </a:pPr>
            <a:r>
              <a:rPr kumimoji="0" lang="fr-BE" sz="1200" b="0" i="0" u="none" strike="noStrike" kern="0" cap="none" spc="0" normalizeH="0" baseline="0" noProof="0">
                <a:ln>
                  <a:noFill/>
                </a:ln>
                <a:solidFill>
                  <a:srgbClr val="000000"/>
                </a:solidFill>
                <a:effectLst/>
                <a:uLnTx/>
                <a:uFillTx/>
                <a:latin typeface="Verdana"/>
                <a:ea typeface="Calibri"/>
                <a:cs typeface="Calibri"/>
              </a:rPr>
              <a:t>Le nombre de points par caractéristique dépend du degré de réalisation de cette caractéristique au sein de la pratique. Le nombre maximum de points qu'une pratique peut atteindre est de 44 points par ETP.</a:t>
            </a:r>
            <a:endParaRPr lang="fr-BE" sz="1200" b="0" i="0" u="none" strike="noStrike" kern="0" cap="none" spc="0" normalizeH="0" baseline="0" noProof="0">
              <a:ln>
                <a:noFill/>
              </a:ln>
              <a:solidFill>
                <a:srgbClr val="000000"/>
              </a:solidFill>
              <a:effectLst/>
              <a:uLnTx/>
              <a:uFillTx/>
              <a:latin typeface="Verdana"/>
              <a:ea typeface="Calibri"/>
              <a:cs typeface="Calibri"/>
            </a:endParaRPr>
          </a:p>
          <a:p>
            <a:pPr marL="144000" marR="0" lvl="0" indent="-144000" algn="l" defTabSz="914400" rtl="0" eaLnBrk="1" fontAlgn="base" latinLnBrk="0" hangingPunct="1">
              <a:lnSpc>
                <a:spcPct val="100000"/>
              </a:lnSpc>
              <a:spcBef>
                <a:spcPts val="600"/>
              </a:spcBef>
              <a:spcAft>
                <a:spcPts val="300"/>
              </a:spcAft>
              <a:buClrTx/>
              <a:buSzTx/>
              <a:buFont typeface="Arial" panose="020B0604020202020204" pitchFamily="34" charset="0"/>
              <a:buChar char="•"/>
              <a:tabLst/>
              <a:defRPr/>
            </a:pPr>
            <a:r>
              <a:rPr kumimoji="0" lang="fr-BE" sz="1200" b="0" i="0" u="none" strike="noStrike" kern="0" cap="none" spc="0" normalizeH="0" baseline="0" noProof="0">
                <a:ln>
                  <a:noFill/>
                </a:ln>
                <a:solidFill>
                  <a:srgbClr val="000000"/>
                </a:solidFill>
                <a:effectLst/>
                <a:uLnTx/>
                <a:uFillTx/>
                <a:latin typeface="Verdana"/>
                <a:ea typeface="Calibri"/>
                <a:cs typeface="Calibri"/>
              </a:rPr>
              <a:t>0 point : la caractéristique n'est pas présente dans la pratique.</a:t>
            </a:r>
            <a:endParaRPr lang="fr-BE" sz="1200" b="0" i="0" u="none" strike="noStrike" kern="0" cap="none" spc="0" normalizeH="0" baseline="0" noProof="0">
              <a:ln>
                <a:noFill/>
              </a:ln>
              <a:solidFill>
                <a:srgbClr val="000000"/>
              </a:solidFill>
              <a:effectLst/>
              <a:uLnTx/>
              <a:uFillTx/>
              <a:latin typeface="Verdana"/>
              <a:ea typeface="Calibri"/>
              <a:cs typeface="Calibri"/>
            </a:endParaRPr>
          </a:p>
          <a:p>
            <a:pPr marL="144000" marR="0" lvl="0" indent="-144000" algn="l" defTabSz="914400" rtl="0" eaLnBrk="1" fontAlgn="base" latinLnBrk="0" hangingPunct="1">
              <a:lnSpc>
                <a:spcPct val="100000"/>
              </a:lnSpc>
              <a:spcBef>
                <a:spcPts val="0"/>
              </a:spcBef>
              <a:spcAft>
                <a:spcPts val="300"/>
              </a:spcAft>
              <a:buClrTx/>
              <a:buSzTx/>
              <a:buFont typeface="Arial" panose="020B0604020202020204" pitchFamily="34" charset="0"/>
              <a:buChar char="•"/>
              <a:tabLst/>
              <a:defRPr/>
            </a:pPr>
            <a:r>
              <a:rPr kumimoji="0" lang="fr-BE" sz="1200" b="0" i="0" u="none" strike="noStrike" kern="0" cap="none" spc="0" normalizeH="0" baseline="0" noProof="0">
                <a:ln>
                  <a:noFill/>
                </a:ln>
                <a:solidFill>
                  <a:srgbClr val="000000"/>
                </a:solidFill>
                <a:effectLst/>
                <a:uLnTx/>
                <a:uFillTx/>
                <a:latin typeface="Verdana"/>
                <a:ea typeface="Calibri"/>
                <a:cs typeface="Calibri"/>
              </a:rPr>
              <a:t>2 points : la caractéristique est partiellement présente ou en cours de développement.</a:t>
            </a:r>
            <a:endParaRPr lang="fr-BE" sz="1200" b="0" i="0" u="none" strike="noStrike" kern="0" cap="none" spc="0" normalizeH="0" baseline="0" noProof="0">
              <a:ln>
                <a:noFill/>
              </a:ln>
              <a:solidFill>
                <a:srgbClr val="000000"/>
              </a:solidFill>
              <a:effectLst/>
              <a:uLnTx/>
              <a:uFillTx/>
              <a:latin typeface="Verdana"/>
              <a:ea typeface="Calibri"/>
              <a:cs typeface="Calibri"/>
            </a:endParaRPr>
          </a:p>
          <a:p>
            <a:pPr marL="144000" marR="0" lvl="0" indent="-144000" algn="l" defTabSz="914400" rtl="0" eaLnBrk="1" fontAlgn="base" latinLnBrk="0" hangingPunct="1">
              <a:lnSpc>
                <a:spcPct val="100000"/>
              </a:lnSpc>
              <a:spcBef>
                <a:spcPts val="0"/>
              </a:spcBef>
              <a:spcAft>
                <a:spcPts val="300"/>
              </a:spcAft>
              <a:buClrTx/>
              <a:buSzTx/>
              <a:buFont typeface="Arial" panose="020B0604020202020204" pitchFamily="34" charset="0"/>
              <a:buChar char="•"/>
              <a:tabLst/>
              <a:defRPr/>
            </a:pPr>
            <a:r>
              <a:rPr kumimoji="0" lang="fr-BE" sz="1200" b="0" i="0" u="none" strike="noStrike" kern="0" cap="none" spc="0" normalizeH="0" baseline="0" noProof="0">
                <a:ln>
                  <a:noFill/>
                </a:ln>
                <a:solidFill>
                  <a:srgbClr val="000000"/>
                </a:solidFill>
                <a:effectLst/>
                <a:uLnTx/>
                <a:uFillTx/>
                <a:latin typeface="Verdana"/>
                <a:ea typeface="Calibri"/>
                <a:cs typeface="Calibri"/>
              </a:rPr>
              <a:t>4 points : la caractéristique est pleinement réalisée.</a:t>
            </a:r>
            <a:endParaRPr lang="fr-BE" sz="1200" b="0" i="0" u="none" strike="noStrike" kern="0" cap="none" spc="0" normalizeH="0" baseline="0" noProof="0">
              <a:ln>
                <a:noFill/>
              </a:ln>
              <a:solidFill>
                <a:srgbClr val="000000"/>
              </a:solidFill>
              <a:effectLst/>
              <a:uLnTx/>
              <a:uFillTx/>
              <a:latin typeface="Verdana"/>
              <a:ea typeface="Calibri"/>
              <a:cs typeface="Calibri"/>
            </a:endParaRPr>
          </a:p>
          <a:p>
            <a:pPr marL="0" marR="0" lvl="0" indent="0" algn="l" defTabSz="914400" rtl="0" eaLnBrk="1" fontAlgn="base" latinLnBrk="0" hangingPunct="1">
              <a:lnSpc>
                <a:spcPct val="100000"/>
              </a:lnSpc>
              <a:spcBef>
                <a:spcPts val="0"/>
              </a:spcBef>
              <a:spcAft>
                <a:spcPts val="300"/>
              </a:spcAft>
              <a:buClrTx/>
              <a:buSzTx/>
              <a:buFontTx/>
              <a:buNone/>
              <a:tabLst/>
              <a:defRPr/>
            </a:pPr>
            <a:r>
              <a:rPr kumimoji="0" lang="fr-BE" sz="1200" b="1" i="0" u="none" strike="noStrike" kern="0" cap="none" spc="0" normalizeH="0" baseline="0" noProof="0">
                <a:ln>
                  <a:noFill/>
                </a:ln>
                <a:solidFill>
                  <a:srgbClr val="000000"/>
                </a:solidFill>
                <a:effectLst/>
                <a:uLnTx/>
                <a:uFillTx/>
                <a:latin typeface="Verdana"/>
                <a:ea typeface="Calibri"/>
                <a:cs typeface="Calibri"/>
              </a:rPr>
              <a:t>Affectation par la pratique</a:t>
            </a:r>
            <a:endParaRPr lang="fr-BE" sz="1200" b="1" i="0" u="none" strike="noStrike" kern="0" cap="none" spc="0" normalizeH="0" baseline="0" noProof="0">
              <a:ln>
                <a:noFill/>
              </a:ln>
              <a:solidFill>
                <a:srgbClr val="000000"/>
              </a:solidFill>
              <a:effectLst/>
              <a:uLnTx/>
              <a:uFillTx/>
              <a:latin typeface="Verdana"/>
              <a:ea typeface="Calibri"/>
              <a:cs typeface="Calibri"/>
            </a:endParaRPr>
          </a:p>
          <a:p>
            <a:pPr marL="0" marR="0" lvl="0" indent="0" algn="l" defTabSz="914400" rtl="0" eaLnBrk="1" fontAlgn="base" latinLnBrk="0" hangingPunct="1">
              <a:lnSpc>
                <a:spcPct val="100000"/>
              </a:lnSpc>
              <a:spcBef>
                <a:spcPts val="0"/>
              </a:spcBef>
              <a:spcAft>
                <a:spcPts val="300"/>
              </a:spcAft>
              <a:buClrTx/>
              <a:buSzTx/>
              <a:buFontTx/>
              <a:buNone/>
              <a:tabLst/>
              <a:defRPr/>
            </a:pPr>
            <a:r>
              <a:rPr kumimoji="0" lang="fr-BE" sz="1200" b="0" i="0" u="none" strike="noStrike" kern="0" cap="none" spc="0" normalizeH="0" baseline="0" noProof="0">
                <a:ln>
                  <a:noFill/>
                </a:ln>
                <a:solidFill>
                  <a:srgbClr val="000000"/>
                </a:solidFill>
                <a:effectLst/>
                <a:uLnTx/>
                <a:uFillTx/>
                <a:latin typeface="Verdana"/>
                <a:ea typeface="Calibri"/>
                <a:cs typeface="Calibri"/>
              </a:rPr>
              <a:t>Le nombre total de points sera additionné par pratique et converti en frais, qui seront ensuite versés à la pratique. </a:t>
            </a:r>
            <a:endParaRPr lang="fr-BE" sz="1200" b="0" i="0" u="none" strike="noStrike" kern="0" cap="none" spc="0" normalizeH="0" baseline="0" noProof="0">
              <a:ln>
                <a:noFill/>
              </a:ln>
              <a:solidFill>
                <a:srgbClr val="000000"/>
              </a:solidFill>
              <a:effectLst/>
              <a:uLnTx/>
              <a:uFillTx/>
              <a:latin typeface="Verdana"/>
              <a:ea typeface="Calibri"/>
              <a:cs typeface="Calibri"/>
            </a:endParaRPr>
          </a:p>
        </p:txBody>
      </p:sp>
      <p:grpSp>
        <p:nvGrpSpPr>
          <p:cNvPr id="18" name="Group 17">
            <a:extLst>
              <a:ext uri="{FF2B5EF4-FFF2-40B4-BE49-F238E27FC236}">
                <a16:creationId xmlns:a16="http://schemas.microsoft.com/office/drawing/2014/main" id="{E00BBE5F-2D7E-661B-CD22-EF1EEF1A82B7}"/>
              </a:ext>
            </a:extLst>
          </p:cNvPr>
          <p:cNvGrpSpPr/>
          <p:nvPr/>
        </p:nvGrpSpPr>
        <p:grpSpPr>
          <a:xfrm>
            <a:off x="609601" y="3306355"/>
            <a:ext cx="2160166" cy="2617462"/>
            <a:chOff x="520053" y="3185968"/>
            <a:chExt cx="2249714" cy="2422714"/>
          </a:xfrm>
        </p:grpSpPr>
        <p:sp>
          <p:nvSpPr>
            <p:cNvPr id="17" name="Rectangle 16">
              <a:extLst>
                <a:ext uri="{FF2B5EF4-FFF2-40B4-BE49-F238E27FC236}">
                  <a16:creationId xmlns:a16="http://schemas.microsoft.com/office/drawing/2014/main" id="{C6884C1F-B53B-DD6E-E087-8A51604072ED}"/>
                </a:ext>
              </a:extLst>
            </p:cNvPr>
            <p:cNvSpPr/>
            <p:nvPr/>
          </p:nvSpPr>
          <p:spPr>
            <a:xfrm>
              <a:off x="520500" y="5159374"/>
              <a:ext cx="2249267" cy="449308"/>
            </a:xfrm>
            <a:prstGeom prst="rect">
              <a:avLst/>
            </a:prstGeom>
            <a:pattFill prst="pct50">
              <a:fgClr>
                <a:schemeClr val="accent5"/>
              </a:fgClr>
              <a:bgClr>
                <a:schemeClr val="bg1"/>
              </a:bgClr>
            </a:patt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fr-BE" sz="1000" noProof="0">
                  <a:solidFill>
                    <a:srgbClr val="007C92"/>
                  </a:solidFill>
                  <a:latin typeface="Verdana"/>
                </a:rPr>
                <a:t>Demande et paiement</a:t>
              </a:r>
              <a:br>
                <a:rPr kumimoji="0" lang="fr-BE" sz="1000" b="0" i="0" u="none" strike="noStrike" kern="1200" cap="none" spc="0" normalizeH="0" baseline="0" noProof="0">
                  <a:ln>
                    <a:noFill/>
                  </a:ln>
                  <a:solidFill>
                    <a:srgbClr val="007C92"/>
                  </a:solidFill>
                  <a:effectLst/>
                  <a:uLnTx/>
                  <a:uFillTx/>
                  <a:latin typeface="Verdana"/>
                  <a:ea typeface="+mn-ea"/>
                  <a:cs typeface="+mn-cs"/>
                </a:rPr>
              </a:br>
              <a:r>
                <a:rPr kumimoji="0" lang="fr-BE" sz="1000" b="0" i="0" u="none" strike="noStrike" kern="1200" cap="none" spc="0" normalizeH="0" baseline="0" noProof="0">
                  <a:ln>
                    <a:noFill/>
                  </a:ln>
                  <a:solidFill>
                    <a:srgbClr val="007C92"/>
                  </a:solidFill>
                  <a:effectLst/>
                  <a:uLnTx/>
                  <a:uFillTx/>
                  <a:latin typeface="Verdana"/>
                  <a:ea typeface="+mn-ea"/>
                  <a:cs typeface="+mn-cs"/>
                </a:rPr>
                <a:t>2 fois par an</a:t>
              </a:r>
              <a:endParaRPr kumimoji="0" lang="fr-BE" sz="1000" b="0" i="1" u="none" strike="noStrike" kern="1200" cap="none" spc="0" normalizeH="0" baseline="0" noProof="0">
                <a:ln>
                  <a:noFill/>
                </a:ln>
                <a:solidFill>
                  <a:srgbClr val="DAEDEF">
                    <a:lumMod val="50000"/>
                  </a:srgbClr>
                </a:solidFill>
                <a:effectLst/>
                <a:uLnTx/>
                <a:uFillTx/>
                <a:latin typeface="Verdana"/>
                <a:ea typeface="+mn-ea"/>
                <a:cs typeface="+mn-cs"/>
              </a:endParaRPr>
            </a:p>
          </p:txBody>
        </p:sp>
        <p:sp>
          <p:nvSpPr>
            <p:cNvPr id="63" name="Rectangle 62">
              <a:extLst>
                <a:ext uri="{FF2B5EF4-FFF2-40B4-BE49-F238E27FC236}">
                  <a16:creationId xmlns:a16="http://schemas.microsoft.com/office/drawing/2014/main" id="{BFF9C1E9-7C11-B20F-429F-5317D898B386}"/>
                </a:ext>
              </a:extLst>
            </p:cNvPr>
            <p:cNvSpPr/>
            <p:nvPr/>
          </p:nvSpPr>
          <p:spPr>
            <a:xfrm>
              <a:off x="520053" y="3185968"/>
              <a:ext cx="2249714" cy="386239"/>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1050" b="1" noProof="0">
                  <a:solidFill>
                    <a:srgbClr val="007C92"/>
                  </a:solidFill>
                  <a:latin typeface="+mj-lt"/>
                </a:rPr>
                <a:t>Le financement incitatif de la pratique</a:t>
              </a:r>
            </a:p>
          </p:txBody>
        </p:sp>
        <p:sp>
          <p:nvSpPr>
            <p:cNvPr id="64" name="Rectangle 63">
              <a:extLst>
                <a:ext uri="{FF2B5EF4-FFF2-40B4-BE49-F238E27FC236}">
                  <a16:creationId xmlns:a16="http://schemas.microsoft.com/office/drawing/2014/main" id="{B52F8A11-1786-F2F9-8EEF-8FA71AD0C8A2}"/>
                </a:ext>
              </a:extLst>
            </p:cNvPr>
            <p:cNvSpPr/>
            <p:nvPr/>
          </p:nvSpPr>
          <p:spPr>
            <a:xfrm>
              <a:off x="520054" y="3619769"/>
              <a:ext cx="2249713" cy="1988913"/>
            </a:xfrm>
            <a:prstGeom prst="rect">
              <a:avLst/>
            </a:prstGeom>
            <a:noFill/>
            <a:ln w="1905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72000" tIns="108000" rIns="72000" bIns="108000" rtlCol="0" anchor="t"/>
            <a:lstStyle/>
            <a:p>
              <a:pPr algn="ctr"/>
              <a:endParaRPr lang="fr-BE" sz="1050" noProof="0">
                <a:solidFill>
                  <a:srgbClr val="007C92"/>
                </a:solidFill>
                <a:latin typeface="+mj-lt"/>
              </a:endParaRPr>
            </a:p>
          </p:txBody>
        </p:sp>
        <p:sp>
          <p:nvSpPr>
            <p:cNvPr id="65" name="TextBox 64">
              <a:extLst>
                <a:ext uri="{FF2B5EF4-FFF2-40B4-BE49-F238E27FC236}">
                  <a16:creationId xmlns:a16="http://schemas.microsoft.com/office/drawing/2014/main" id="{BB58F977-7F8A-E3E7-845A-29B82BF6B2D3}"/>
                </a:ext>
              </a:extLst>
            </p:cNvPr>
            <p:cNvSpPr txBox="1"/>
            <p:nvPr/>
          </p:nvSpPr>
          <p:spPr>
            <a:xfrm>
              <a:off x="520054" y="3743459"/>
              <a:ext cx="2249713" cy="534144"/>
            </a:xfrm>
            <a:prstGeom prst="rect">
              <a:avLst/>
            </a:prstGeom>
            <a:noFill/>
          </p:spPr>
          <p:txBody>
            <a:bodyPr wrap="square" lIns="72000" rIns="72000">
              <a:spAutoFit/>
            </a:bodyPr>
            <a:lstStyle/>
            <a:p>
              <a:pPr algn="ctr"/>
              <a:r>
                <a:rPr lang="fr-BE" sz="1050" noProof="0">
                  <a:solidFill>
                    <a:srgbClr val="007C92"/>
                  </a:solidFill>
                  <a:latin typeface="+mj-lt"/>
                </a:rPr>
                <a:t> </a:t>
              </a:r>
              <a:r>
                <a:rPr kumimoji="0" lang="fr-BE" sz="1050" b="1" i="0" u="none" strike="noStrike" kern="1200" cap="none" spc="0" normalizeH="0" baseline="0" noProof="0">
                  <a:ln>
                    <a:noFill/>
                  </a:ln>
                  <a:solidFill>
                    <a:srgbClr val="007C92"/>
                  </a:solidFill>
                  <a:effectLst/>
                  <a:uLnTx/>
                  <a:uFillTx/>
                  <a:latin typeface="Verdana"/>
                  <a:ea typeface="+mn-ea"/>
                  <a:cs typeface="+mn-cs"/>
                </a:rPr>
                <a:t>58,1</a:t>
              </a:r>
              <a:r>
                <a:rPr lang="fr-BE" sz="1050" b="1" noProof="0">
                  <a:solidFill>
                    <a:srgbClr val="007C92"/>
                  </a:solidFill>
                  <a:latin typeface="Verdana"/>
                </a:rPr>
                <a:t>0 </a:t>
              </a:r>
              <a:r>
                <a:rPr kumimoji="0" lang="fr-BE" sz="1050" b="1" i="0" u="none" strike="noStrike" kern="1200" cap="none" spc="0" normalizeH="0" baseline="0" noProof="0">
                  <a:ln>
                    <a:noFill/>
                  </a:ln>
                  <a:solidFill>
                    <a:srgbClr val="007C92"/>
                  </a:solidFill>
                  <a:effectLst/>
                  <a:uLnTx/>
                  <a:uFillTx/>
                  <a:latin typeface="Verdana"/>
                  <a:ea typeface="+mn-ea"/>
                  <a:cs typeface="+mn-cs"/>
                </a:rPr>
                <a:t>€ </a:t>
              </a:r>
              <a:r>
                <a:rPr lang="fr-BE" sz="1050" noProof="0">
                  <a:solidFill>
                    <a:srgbClr val="007C92"/>
                  </a:solidFill>
                  <a:latin typeface="+mj-lt"/>
                </a:rPr>
                <a:t>par point et </a:t>
              </a:r>
              <a:br>
                <a:rPr lang="fr-BE" sz="1050" noProof="0">
                  <a:solidFill>
                    <a:srgbClr val="007C92"/>
                  </a:solidFill>
                  <a:latin typeface="+mj-lt"/>
                </a:rPr>
              </a:br>
              <a:r>
                <a:rPr lang="fr-BE" sz="1050" noProof="0">
                  <a:solidFill>
                    <a:srgbClr val="007C92"/>
                  </a:solidFill>
                  <a:latin typeface="+mj-lt"/>
                </a:rPr>
                <a:t>par </a:t>
              </a:r>
              <a:r>
                <a:rPr lang="fr-BE" sz="1050">
                  <a:solidFill>
                    <a:srgbClr val="007C92"/>
                  </a:solidFill>
                  <a:latin typeface="+mj-lt"/>
                </a:rPr>
                <a:t>ETP sur une base annuelle</a:t>
              </a:r>
              <a:endParaRPr lang="fr-BE" sz="1050" noProof="0">
                <a:solidFill>
                  <a:srgbClr val="007C92"/>
                </a:solidFill>
                <a:latin typeface="+mj-lt"/>
              </a:endParaRPr>
            </a:p>
          </p:txBody>
        </p:sp>
        <p:sp>
          <p:nvSpPr>
            <p:cNvPr id="67" name="TextBox 66">
              <a:extLst>
                <a:ext uri="{FF2B5EF4-FFF2-40B4-BE49-F238E27FC236}">
                  <a16:creationId xmlns:a16="http://schemas.microsoft.com/office/drawing/2014/main" id="{632F83BD-277E-0D5E-B23A-E5C96E0B1861}"/>
                </a:ext>
              </a:extLst>
            </p:cNvPr>
            <p:cNvSpPr txBox="1"/>
            <p:nvPr/>
          </p:nvSpPr>
          <p:spPr>
            <a:xfrm>
              <a:off x="520054" y="4308357"/>
              <a:ext cx="2249713" cy="415498"/>
            </a:xfrm>
            <a:prstGeom prst="rect">
              <a:avLst/>
            </a:prstGeom>
            <a:noFill/>
          </p:spPr>
          <p:txBody>
            <a:bodyPr wrap="square" lIns="72000" rIns="72000">
              <a:spAutoFit/>
            </a:bodyPr>
            <a:lstStyle/>
            <a:p>
              <a:pPr algn="ctr"/>
              <a:r>
                <a:rPr lang="fr-BE" sz="1050" b="1" noProof="0">
                  <a:solidFill>
                    <a:srgbClr val="007C92"/>
                  </a:solidFill>
                  <a:latin typeface="+mj-lt"/>
                </a:rPr>
                <a:t>Max 44 points</a:t>
              </a:r>
              <a:r>
                <a:rPr lang="fr-BE" sz="1050" noProof="0">
                  <a:solidFill>
                    <a:srgbClr val="007C92"/>
                  </a:solidFill>
                  <a:latin typeface="+mj-lt"/>
                </a:rPr>
                <a:t> </a:t>
              </a:r>
              <a:br>
                <a:rPr lang="fr-BE" sz="1050" noProof="0">
                  <a:solidFill>
                    <a:srgbClr val="007C92"/>
                  </a:solidFill>
                  <a:latin typeface="+mj-lt"/>
                </a:rPr>
              </a:br>
              <a:r>
                <a:rPr lang="fr-BE" sz="1050" noProof="0">
                  <a:solidFill>
                    <a:srgbClr val="007C92"/>
                  </a:solidFill>
                  <a:latin typeface="+mj-lt"/>
                </a:rPr>
                <a:t>par ETP (par pratique)</a:t>
              </a:r>
            </a:p>
          </p:txBody>
        </p:sp>
        <p:sp>
          <p:nvSpPr>
            <p:cNvPr id="68" name="TextBox 67">
              <a:extLst>
                <a:ext uri="{FF2B5EF4-FFF2-40B4-BE49-F238E27FC236}">
                  <a16:creationId xmlns:a16="http://schemas.microsoft.com/office/drawing/2014/main" id="{2AEB2D0F-0761-E609-70DA-0C346D84E169}"/>
                </a:ext>
              </a:extLst>
            </p:cNvPr>
            <p:cNvSpPr txBox="1"/>
            <p:nvPr/>
          </p:nvSpPr>
          <p:spPr>
            <a:xfrm>
              <a:off x="520054" y="4754608"/>
              <a:ext cx="2249713" cy="253916"/>
            </a:xfrm>
            <a:prstGeom prst="rect">
              <a:avLst/>
            </a:prstGeom>
            <a:noFill/>
          </p:spPr>
          <p:txBody>
            <a:bodyPr wrap="square" lIns="72000" rIns="72000">
              <a:spAutoFit/>
            </a:bodyPr>
            <a:lstStyle/>
            <a:p>
              <a:pPr algn="ctr"/>
              <a:r>
                <a:rPr lang="fr-BE" sz="1050" b="1" noProof="0">
                  <a:solidFill>
                    <a:srgbClr val="007C92"/>
                  </a:solidFill>
                  <a:latin typeface="+mj-lt"/>
                </a:rPr>
                <a:t>11 </a:t>
              </a:r>
              <a:r>
                <a:rPr lang="fr-BE" sz="1050" noProof="0">
                  <a:solidFill>
                    <a:srgbClr val="007C92"/>
                  </a:solidFill>
                  <a:latin typeface="+mj-lt"/>
                </a:rPr>
                <a:t>Caractéristiques</a:t>
              </a:r>
            </a:p>
          </p:txBody>
        </p:sp>
      </p:grpSp>
      <p:sp>
        <p:nvSpPr>
          <p:cNvPr id="9" name="TextBox 8">
            <a:extLst>
              <a:ext uri="{FF2B5EF4-FFF2-40B4-BE49-F238E27FC236}">
                <a16:creationId xmlns:a16="http://schemas.microsoft.com/office/drawing/2014/main" id="{A3A8CA82-F35E-F45F-6205-381DCABA53F3}"/>
              </a:ext>
            </a:extLst>
          </p:cNvPr>
          <p:cNvSpPr txBox="1">
            <a:spLocks/>
          </p:cNvSpPr>
          <p:nvPr/>
        </p:nvSpPr>
        <p:spPr>
          <a:xfrm>
            <a:off x="7505570" y="3291862"/>
            <a:ext cx="4290190" cy="3193182"/>
          </a:xfrm>
          <a:prstGeom prst="rect">
            <a:avLst/>
          </a:prstGeom>
          <a:noFill/>
        </p:spPr>
        <p:txBody>
          <a:bodyPr wrap="square" lIns="91440" tIns="0" rIns="91440" bIns="45720" anchor="t">
            <a:spAutoFit/>
          </a:bodyPr>
          <a:lstStyle/>
          <a:p>
            <a:pPr marL="0" marR="0" lvl="0" indent="0" algn="l" defTabSz="914400" rtl="0" eaLnBrk="1" fontAlgn="base" latinLnBrk="0" hangingPunct="1">
              <a:lnSpc>
                <a:spcPct val="100000"/>
              </a:lnSpc>
              <a:spcBef>
                <a:spcPts val="0"/>
              </a:spcBef>
              <a:spcAft>
                <a:spcPts val="300"/>
              </a:spcAft>
              <a:buClrTx/>
              <a:buSzTx/>
              <a:buFontTx/>
              <a:buNone/>
              <a:tabLst/>
              <a:defRPr/>
            </a:pPr>
            <a:r>
              <a:rPr kumimoji="0" lang="fr-BE" sz="1200" b="1" i="0" u="none" strike="noStrike" kern="0" cap="none" spc="0" normalizeH="0" baseline="0" noProof="0">
                <a:ln>
                  <a:noFill/>
                </a:ln>
                <a:solidFill>
                  <a:srgbClr val="000000"/>
                </a:solidFill>
                <a:effectLst/>
                <a:uLnTx/>
                <a:uFillTx/>
                <a:latin typeface="Verdana"/>
                <a:ea typeface="Calibri"/>
                <a:cs typeface="Calibri"/>
              </a:rPr>
              <a:t>Demande et versement</a:t>
            </a:r>
          </a:p>
          <a:p>
            <a:pPr marL="0" marR="0" lvl="0" indent="0" algn="l" defTabSz="914400" rtl="0" eaLnBrk="1" fontAlgn="base" latinLnBrk="0" hangingPunct="1">
              <a:lnSpc>
                <a:spcPct val="100000"/>
              </a:lnSpc>
              <a:spcBef>
                <a:spcPts val="0"/>
              </a:spcBef>
              <a:spcAft>
                <a:spcPts val="300"/>
              </a:spcAft>
              <a:buClrTx/>
              <a:buSzTx/>
              <a:buFontTx/>
              <a:buNone/>
              <a:tabLst/>
              <a:defRPr/>
            </a:pPr>
            <a:r>
              <a:rPr kumimoji="0" lang="fr-BE" sz="1200" b="0" i="0" u="none" strike="noStrike" kern="0" cap="none" spc="0" normalizeH="0" baseline="0" noProof="0">
                <a:ln>
                  <a:noFill/>
                </a:ln>
                <a:solidFill>
                  <a:srgbClr val="000000"/>
                </a:solidFill>
                <a:effectLst/>
                <a:uLnTx/>
                <a:uFillTx/>
                <a:latin typeface="Verdana"/>
                <a:ea typeface="Calibri"/>
                <a:cs typeface="Calibri"/>
              </a:rPr>
              <a:t>L'élaboration des caractéristiques est enregistrée par la pratique pour la première fois au début du projet. Par la suite, le financement de la pratique d'intéressement est évalué, enregistré et versé tous les 6 mois. </a:t>
            </a:r>
            <a:endParaRPr lang="fr-BE" sz="1200" b="0" i="0" u="none" strike="noStrike" kern="0" cap="none" spc="0" normalizeH="0" baseline="0" noProof="0">
              <a:ln>
                <a:noFill/>
              </a:ln>
              <a:solidFill>
                <a:srgbClr val="000000"/>
              </a:solidFill>
              <a:effectLst/>
              <a:uLnTx/>
              <a:uFillTx/>
              <a:latin typeface="Verdana"/>
              <a:ea typeface="Calibri"/>
              <a:cs typeface="Calibri"/>
            </a:endParaRPr>
          </a:p>
          <a:p>
            <a:pPr marL="0" marR="0" lvl="0" indent="0" algn="l" defTabSz="914400" rtl="0" eaLnBrk="1" fontAlgn="base" latinLnBrk="0" hangingPunct="1">
              <a:lnSpc>
                <a:spcPct val="100000"/>
              </a:lnSpc>
              <a:spcBef>
                <a:spcPts val="0"/>
              </a:spcBef>
              <a:spcAft>
                <a:spcPts val="300"/>
              </a:spcAft>
              <a:buClrTx/>
              <a:buSzTx/>
              <a:buFontTx/>
              <a:buNone/>
              <a:tabLst/>
              <a:defRPr/>
            </a:pPr>
            <a:r>
              <a:rPr kumimoji="0" lang="fr-BE" sz="1200" b="1" i="0" u="none" strike="noStrike" kern="0" cap="none" spc="0" normalizeH="0" baseline="0" noProof="0">
                <a:ln>
                  <a:noFill/>
                </a:ln>
                <a:solidFill>
                  <a:srgbClr val="000000"/>
                </a:solidFill>
                <a:effectLst/>
                <a:uLnTx/>
                <a:uFillTx/>
                <a:latin typeface="Verdana"/>
                <a:ea typeface="Calibri"/>
                <a:cs typeface="Calibri"/>
              </a:rPr>
              <a:t>Incitation spécifique pour les petites pratiques</a:t>
            </a:r>
            <a:endParaRPr lang="fr-BE" sz="1200" b="1" i="0" u="none" strike="noStrike" kern="0" cap="none" spc="0" normalizeH="0" baseline="0" noProof="0">
              <a:ln>
                <a:noFill/>
              </a:ln>
              <a:solidFill>
                <a:srgbClr val="000000"/>
              </a:solidFill>
              <a:effectLst/>
              <a:uLnTx/>
              <a:uFillTx/>
              <a:latin typeface="Verdana"/>
              <a:ea typeface="Calibri"/>
              <a:cs typeface="Calibri"/>
            </a:endParaRPr>
          </a:p>
          <a:p>
            <a:pPr marL="0" marR="0" lvl="0" indent="0" algn="l" defTabSz="914400" rtl="0" eaLnBrk="1" fontAlgn="base" latinLnBrk="0" hangingPunct="1">
              <a:lnSpc>
                <a:spcPct val="100000"/>
              </a:lnSpc>
              <a:spcBef>
                <a:spcPts val="0"/>
              </a:spcBef>
              <a:spcAft>
                <a:spcPts val="300"/>
              </a:spcAft>
              <a:buClrTx/>
              <a:buSzTx/>
              <a:buFontTx/>
              <a:buNone/>
              <a:tabLst/>
              <a:defRPr/>
            </a:pPr>
            <a:r>
              <a:rPr kumimoji="0" lang="fr-BE" sz="1200" b="0" i="0" u="none" strike="noStrike" kern="0" cap="none" spc="0" normalizeH="0" baseline="0" noProof="0">
                <a:ln>
                  <a:noFill/>
                </a:ln>
                <a:solidFill>
                  <a:srgbClr val="000000"/>
                </a:solidFill>
                <a:effectLst/>
                <a:uLnTx/>
                <a:uFillTx/>
                <a:latin typeface="Verdana"/>
                <a:ea typeface="Calibri"/>
                <a:cs typeface="Calibri"/>
              </a:rPr>
              <a:t>Pour encourager les petites pratiques (max. 6 ETP) à se structurer et à s'organiser, ils peuvent gagner 5 points supplémentaires s'ils peuvent démontrer qu'ils ont progressé dans le domaine de la professionnalisation au cours de l'année écoulée.</a:t>
            </a:r>
          </a:p>
          <a:p>
            <a:pPr marL="0" marR="0" lvl="0" indent="0" algn="l" defTabSz="914400" rtl="0" eaLnBrk="1" fontAlgn="base" latinLnBrk="0" hangingPunct="1">
              <a:lnSpc>
                <a:spcPct val="100000"/>
              </a:lnSpc>
              <a:spcBef>
                <a:spcPts val="0"/>
              </a:spcBef>
              <a:spcAft>
                <a:spcPts val="300"/>
              </a:spcAft>
              <a:buClrTx/>
              <a:buSzTx/>
              <a:buFontTx/>
              <a:buNone/>
              <a:tabLst/>
              <a:defRPr/>
            </a:pPr>
            <a:r>
              <a:rPr lang="fr-BE" sz="1200" b="1" kern="0" noProof="0">
                <a:solidFill>
                  <a:srgbClr val="000000"/>
                </a:solidFill>
                <a:latin typeface="Verdana"/>
                <a:ea typeface="Calibri"/>
                <a:cs typeface="Calibri"/>
              </a:rPr>
              <a:t>Indexation</a:t>
            </a:r>
          </a:p>
          <a:p>
            <a:pPr marL="0" marR="0" lvl="0" indent="0" algn="l" defTabSz="914400" rtl="0" eaLnBrk="1" fontAlgn="base" latinLnBrk="0" hangingPunct="1">
              <a:lnSpc>
                <a:spcPct val="100000"/>
              </a:lnSpc>
              <a:spcBef>
                <a:spcPts val="0"/>
              </a:spcBef>
              <a:spcAft>
                <a:spcPts val="300"/>
              </a:spcAft>
              <a:buClrTx/>
              <a:buSzTx/>
              <a:buFontTx/>
              <a:buNone/>
              <a:tabLst/>
              <a:defRPr/>
            </a:pPr>
            <a:r>
              <a:rPr lang="fr-BE" sz="1200" b="0" i="0" u="none" strike="noStrike" kern="0" cap="none" spc="0" normalizeH="0" baseline="0" noProof="0">
                <a:ln>
                  <a:noFill/>
                </a:ln>
                <a:solidFill>
                  <a:srgbClr val="000000"/>
                </a:solidFill>
                <a:effectLst/>
                <a:uLnTx/>
                <a:uFillTx/>
                <a:latin typeface="Verdana"/>
                <a:ea typeface="Calibri"/>
                <a:cs typeface="Calibri"/>
              </a:rPr>
              <a:t>Le financement incitatif de la pratique est également indexé en faisant suivre la valeur par point de l'indexation comme pour le financement de l'activité.</a:t>
            </a:r>
          </a:p>
        </p:txBody>
      </p:sp>
      <p:grpSp>
        <p:nvGrpSpPr>
          <p:cNvPr id="3" name="Group 2">
            <a:extLst>
              <a:ext uri="{FF2B5EF4-FFF2-40B4-BE49-F238E27FC236}">
                <a16:creationId xmlns:a16="http://schemas.microsoft.com/office/drawing/2014/main" id="{02AD5941-B805-A437-54C7-891D14422E12}"/>
              </a:ext>
            </a:extLst>
          </p:cNvPr>
          <p:cNvGrpSpPr/>
          <p:nvPr/>
        </p:nvGrpSpPr>
        <p:grpSpPr>
          <a:xfrm>
            <a:off x="520637" y="1233408"/>
            <a:ext cx="1317726" cy="1116000"/>
            <a:chOff x="520637" y="1233408"/>
            <a:chExt cx="1317726" cy="1116000"/>
          </a:xfrm>
        </p:grpSpPr>
        <p:grpSp>
          <p:nvGrpSpPr>
            <p:cNvPr id="5" name="Group 4">
              <a:extLst>
                <a:ext uri="{FF2B5EF4-FFF2-40B4-BE49-F238E27FC236}">
                  <a16:creationId xmlns:a16="http://schemas.microsoft.com/office/drawing/2014/main" id="{08174F69-CB97-62B6-F95A-9E5F3ED060C7}"/>
                </a:ext>
              </a:extLst>
            </p:cNvPr>
            <p:cNvGrpSpPr/>
            <p:nvPr/>
          </p:nvGrpSpPr>
          <p:grpSpPr>
            <a:xfrm>
              <a:off x="623888" y="1233408"/>
              <a:ext cx="1116000" cy="1116000"/>
              <a:chOff x="6015038" y="5743575"/>
              <a:chExt cx="1112838" cy="1114425"/>
            </a:xfrm>
            <a:solidFill>
              <a:srgbClr val="007C92"/>
            </a:solidFill>
          </p:grpSpPr>
          <p:sp>
            <p:nvSpPr>
              <p:cNvPr id="10" name="Freeform 29">
                <a:extLst>
                  <a:ext uri="{FF2B5EF4-FFF2-40B4-BE49-F238E27FC236}">
                    <a16:creationId xmlns:a16="http://schemas.microsoft.com/office/drawing/2014/main" id="{ACAEB7F4-0570-5416-1B7B-661E8A16DFA9}"/>
                  </a:ext>
                </a:extLst>
              </p:cNvPr>
              <p:cNvSpPr>
                <a:spLocks/>
              </p:cNvSpPr>
              <p:nvPr/>
            </p:nvSpPr>
            <p:spPr bwMode="auto">
              <a:xfrm>
                <a:off x="6015038" y="5743575"/>
                <a:ext cx="1112838" cy="1114425"/>
              </a:xfrm>
              <a:custGeom>
                <a:avLst/>
                <a:gdLst>
                  <a:gd name="T0" fmla="*/ 333 w 701"/>
                  <a:gd name="T1" fmla="*/ 701 h 702"/>
                  <a:gd name="T2" fmla="*/ 280 w 701"/>
                  <a:gd name="T3" fmla="*/ 695 h 702"/>
                  <a:gd name="T4" fmla="*/ 231 w 701"/>
                  <a:gd name="T5" fmla="*/ 680 h 702"/>
                  <a:gd name="T6" fmla="*/ 184 w 701"/>
                  <a:gd name="T7" fmla="*/ 659 h 702"/>
                  <a:gd name="T8" fmla="*/ 141 w 701"/>
                  <a:gd name="T9" fmla="*/ 632 h 702"/>
                  <a:gd name="T10" fmla="*/ 103 w 701"/>
                  <a:gd name="T11" fmla="*/ 598 h 702"/>
                  <a:gd name="T12" fmla="*/ 71 w 701"/>
                  <a:gd name="T13" fmla="*/ 560 h 702"/>
                  <a:gd name="T14" fmla="*/ 42 w 701"/>
                  <a:gd name="T15" fmla="*/ 518 h 702"/>
                  <a:gd name="T16" fmla="*/ 21 w 701"/>
                  <a:gd name="T17" fmla="*/ 471 h 702"/>
                  <a:gd name="T18" fmla="*/ 8 w 701"/>
                  <a:gd name="T19" fmla="*/ 422 h 702"/>
                  <a:gd name="T20" fmla="*/ 0 w 701"/>
                  <a:gd name="T21" fmla="*/ 369 h 702"/>
                  <a:gd name="T22" fmla="*/ 0 w 701"/>
                  <a:gd name="T23" fmla="*/ 333 h 702"/>
                  <a:gd name="T24" fmla="*/ 8 w 701"/>
                  <a:gd name="T25" fmla="*/ 280 h 702"/>
                  <a:gd name="T26" fmla="*/ 21 w 701"/>
                  <a:gd name="T27" fmla="*/ 231 h 702"/>
                  <a:gd name="T28" fmla="*/ 42 w 701"/>
                  <a:gd name="T29" fmla="*/ 184 h 702"/>
                  <a:gd name="T30" fmla="*/ 71 w 701"/>
                  <a:gd name="T31" fmla="*/ 141 h 702"/>
                  <a:gd name="T32" fmla="*/ 103 w 701"/>
                  <a:gd name="T33" fmla="*/ 104 h 702"/>
                  <a:gd name="T34" fmla="*/ 141 w 701"/>
                  <a:gd name="T35" fmla="*/ 70 h 702"/>
                  <a:gd name="T36" fmla="*/ 184 w 701"/>
                  <a:gd name="T37" fmla="*/ 43 h 702"/>
                  <a:gd name="T38" fmla="*/ 231 w 701"/>
                  <a:gd name="T39" fmla="*/ 22 h 702"/>
                  <a:gd name="T40" fmla="*/ 280 w 701"/>
                  <a:gd name="T41" fmla="*/ 7 h 702"/>
                  <a:gd name="T42" fmla="*/ 333 w 701"/>
                  <a:gd name="T43" fmla="*/ 1 h 702"/>
                  <a:gd name="T44" fmla="*/ 369 w 701"/>
                  <a:gd name="T45" fmla="*/ 1 h 702"/>
                  <a:gd name="T46" fmla="*/ 421 w 701"/>
                  <a:gd name="T47" fmla="*/ 7 h 702"/>
                  <a:gd name="T48" fmla="*/ 472 w 701"/>
                  <a:gd name="T49" fmla="*/ 22 h 702"/>
                  <a:gd name="T50" fmla="*/ 518 w 701"/>
                  <a:gd name="T51" fmla="*/ 43 h 702"/>
                  <a:gd name="T52" fmla="*/ 560 w 701"/>
                  <a:gd name="T53" fmla="*/ 70 h 702"/>
                  <a:gd name="T54" fmla="*/ 599 w 701"/>
                  <a:gd name="T55" fmla="*/ 104 h 702"/>
                  <a:gd name="T56" fmla="*/ 632 w 701"/>
                  <a:gd name="T57" fmla="*/ 141 h 702"/>
                  <a:gd name="T58" fmla="*/ 659 w 701"/>
                  <a:gd name="T59" fmla="*/ 184 h 702"/>
                  <a:gd name="T60" fmla="*/ 680 w 701"/>
                  <a:gd name="T61" fmla="*/ 231 h 702"/>
                  <a:gd name="T62" fmla="*/ 695 w 701"/>
                  <a:gd name="T63" fmla="*/ 280 h 702"/>
                  <a:gd name="T64" fmla="*/ 701 w 701"/>
                  <a:gd name="T65" fmla="*/ 333 h 702"/>
                  <a:gd name="T66" fmla="*/ 701 w 701"/>
                  <a:gd name="T67" fmla="*/ 369 h 702"/>
                  <a:gd name="T68" fmla="*/ 695 w 701"/>
                  <a:gd name="T69" fmla="*/ 422 h 702"/>
                  <a:gd name="T70" fmla="*/ 680 w 701"/>
                  <a:gd name="T71" fmla="*/ 471 h 702"/>
                  <a:gd name="T72" fmla="*/ 659 w 701"/>
                  <a:gd name="T73" fmla="*/ 518 h 702"/>
                  <a:gd name="T74" fmla="*/ 632 w 701"/>
                  <a:gd name="T75" fmla="*/ 560 h 702"/>
                  <a:gd name="T76" fmla="*/ 599 w 701"/>
                  <a:gd name="T77" fmla="*/ 598 h 702"/>
                  <a:gd name="T78" fmla="*/ 560 w 701"/>
                  <a:gd name="T79" fmla="*/ 632 h 702"/>
                  <a:gd name="T80" fmla="*/ 518 w 701"/>
                  <a:gd name="T81" fmla="*/ 659 h 702"/>
                  <a:gd name="T82" fmla="*/ 472 w 701"/>
                  <a:gd name="T83" fmla="*/ 680 h 702"/>
                  <a:gd name="T84" fmla="*/ 421 w 701"/>
                  <a:gd name="T85" fmla="*/ 695 h 702"/>
                  <a:gd name="T86" fmla="*/ 369 w 701"/>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2">
                    <a:moveTo>
                      <a:pt x="351" y="702"/>
                    </a:moveTo>
                    <a:lnTo>
                      <a:pt x="351" y="702"/>
                    </a:lnTo>
                    <a:lnTo>
                      <a:pt x="333" y="701"/>
                    </a:lnTo>
                    <a:lnTo>
                      <a:pt x="315" y="700"/>
                    </a:lnTo>
                    <a:lnTo>
                      <a:pt x="298" y="697"/>
                    </a:lnTo>
                    <a:lnTo>
                      <a:pt x="280" y="695"/>
                    </a:lnTo>
                    <a:lnTo>
                      <a:pt x="263" y="691"/>
                    </a:lnTo>
                    <a:lnTo>
                      <a:pt x="247" y="686"/>
                    </a:lnTo>
                    <a:lnTo>
                      <a:pt x="231" y="680"/>
                    </a:lnTo>
                    <a:lnTo>
                      <a:pt x="215" y="674"/>
                    </a:lnTo>
                    <a:lnTo>
                      <a:pt x="199" y="667"/>
                    </a:lnTo>
                    <a:lnTo>
                      <a:pt x="184" y="659"/>
                    </a:lnTo>
                    <a:lnTo>
                      <a:pt x="169" y="650"/>
                    </a:lnTo>
                    <a:lnTo>
                      <a:pt x="155" y="642"/>
                    </a:lnTo>
                    <a:lnTo>
                      <a:pt x="141" y="632"/>
                    </a:lnTo>
                    <a:lnTo>
                      <a:pt x="129" y="622"/>
                    </a:lnTo>
                    <a:lnTo>
                      <a:pt x="115" y="611"/>
                    </a:lnTo>
                    <a:lnTo>
                      <a:pt x="103" y="598"/>
                    </a:lnTo>
                    <a:lnTo>
                      <a:pt x="92" y="586"/>
                    </a:lnTo>
                    <a:lnTo>
                      <a:pt x="81" y="574"/>
                    </a:lnTo>
                    <a:lnTo>
                      <a:pt x="71" y="560"/>
                    </a:lnTo>
                    <a:lnTo>
                      <a:pt x="61" y="547"/>
                    </a:lnTo>
                    <a:lnTo>
                      <a:pt x="51" y="533"/>
                    </a:lnTo>
                    <a:lnTo>
                      <a:pt x="42" y="518"/>
                    </a:lnTo>
                    <a:lnTo>
                      <a:pt x="35" y="503"/>
                    </a:lnTo>
                    <a:lnTo>
                      <a:pt x="28" y="487"/>
                    </a:lnTo>
                    <a:lnTo>
                      <a:pt x="21" y="471"/>
                    </a:lnTo>
                    <a:lnTo>
                      <a:pt x="16" y="455"/>
                    </a:lnTo>
                    <a:lnTo>
                      <a:pt x="12" y="438"/>
                    </a:lnTo>
                    <a:lnTo>
                      <a:pt x="8" y="422"/>
                    </a:lnTo>
                    <a:lnTo>
                      <a:pt x="4" y="405"/>
                    </a:lnTo>
                    <a:lnTo>
                      <a:pt x="3" y="386"/>
                    </a:lnTo>
                    <a:lnTo>
                      <a:pt x="0" y="369"/>
                    </a:lnTo>
                    <a:lnTo>
                      <a:pt x="0" y="350"/>
                    </a:lnTo>
                    <a:lnTo>
                      <a:pt x="0" y="350"/>
                    </a:lnTo>
                    <a:lnTo>
                      <a:pt x="0" y="333"/>
                    </a:lnTo>
                    <a:lnTo>
                      <a:pt x="3" y="315"/>
                    </a:lnTo>
                    <a:lnTo>
                      <a:pt x="4" y="297"/>
                    </a:lnTo>
                    <a:lnTo>
                      <a:pt x="8" y="280"/>
                    </a:lnTo>
                    <a:lnTo>
                      <a:pt x="12" y="263"/>
                    </a:lnTo>
                    <a:lnTo>
                      <a:pt x="16" y="247"/>
                    </a:lnTo>
                    <a:lnTo>
                      <a:pt x="21" y="231"/>
                    </a:lnTo>
                    <a:lnTo>
                      <a:pt x="28" y="215"/>
                    </a:lnTo>
                    <a:lnTo>
                      <a:pt x="35" y="199"/>
                    </a:lnTo>
                    <a:lnTo>
                      <a:pt x="42" y="184"/>
                    </a:lnTo>
                    <a:lnTo>
                      <a:pt x="51" y="169"/>
                    </a:lnTo>
                    <a:lnTo>
                      <a:pt x="61" y="156"/>
                    </a:lnTo>
                    <a:lnTo>
                      <a:pt x="71" y="141"/>
                    </a:lnTo>
                    <a:lnTo>
                      <a:pt x="81" y="128"/>
                    </a:lnTo>
                    <a:lnTo>
                      <a:pt x="92" y="115"/>
                    </a:lnTo>
                    <a:lnTo>
                      <a:pt x="103" y="104"/>
                    </a:lnTo>
                    <a:lnTo>
                      <a:pt x="115" y="91"/>
                    </a:lnTo>
                    <a:lnTo>
                      <a:pt x="129" y="80"/>
                    </a:lnTo>
                    <a:lnTo>
                      <a:pt x="141" y="70"/>
                    </a:lnTo>
                    <a:lnTo>
                      <a:pt x="155" y="61"/>
                    </a:lnTo>
                    <a:lnTo>
                      <a:pt x="169" y="51"/>
                    </a:lnTo>
                    <a:lnTo>
                      <a:pt x="184" y="43"/>
                    </a:lnTo>
                    <a:lnTo>
                      <a:pt x="199" y="35"/>
                    </a:lnTo>
                    <a:lnTo>
                      <a:pt x="215" y="28"/>
                    </a:lnTo>
                    <a:lnTo>
                      <a:pt x="231" y="22"/>
                    </a:lnTo>
                    <a:lnTo>
                      <a:pt x="247" y="16"/>
                    </a:lnTo>
                    <a:lnTo>
                      <a:pt x="263" y="11"/>
                    </a:lnTo>
                    <a:lnTo>
                      <a:pt x="280" y="7"/>
                    </a:lnTo>
                    <a:lnTo>
                      <a:pt x="298" y="5"/>
                    </a:lnTo>
                    <a:lnTo>
                      <a:pt x="315" y="3"/>
                    </a:lnTo>
                    <a:lnTo>
                      <a:pt x="333" y="1"/>
                    </a:lnTo>
                    <a:lnTo>
                      <a:pt x="351" y="0"/>
                    </a:lnTo>
                    <a:lnTo>
                      <a:pt x="351" y="0"/>
                    </a:lnTo>
                    <a:lnTo>
                      <a:pt x="369" y="1"/>
                    </a:lnTo>
                    <a:lnTo>
                      <a:pt x="386" y="3"/>
                    </a:lnTo>
                    <a:lnTo>
                      <a:pt x="404" y="5"/>
                    </a:lnTo>
                    <a:lnTo>
                      <a:pt x="421" y="7"/>
                    </a:lnTo>
                    <a:lnTo>
                      <a:pt x="438" y="11"/>
                    </a:lnTo>
                    <a:lnTo>
                      <a:pt x="456" y="16"/>
                    </a:lnTo>
                    <a:lnTo>
                      <a:pt x="472" y="22"/>
                    </a:lnTo>
                    <a:lnTo>
                      <a:pt x="488" y="28"/>
                    </a:lnTo>
                    <a:lnTo>
                      <a:pt x="502" y="35"/>
                    </a:lnTo>
                    <a:lnTo>
                      <a:pt x="518" y="43"/>
                    </a:lnTo>
                    <a:lnTo>
                      <a:pt x="533" y="51"/>
                    </a:lnTo>
                    <a:lnTo>
                      <a:pt x="547" y="61"/>
                    </a:lnTo>
                    <a:lnTo>
                      <a:pt x="560" y="70"/>
                    </a:lnTo>
                    <a:lnTo>
                      <a:pt x="574" y="80"/>
                    </a:lnTo>
                    <a:lnTo>
                      <a:pt x="586" y="91"/>
                    </a:lnTo>
                    <a:lnTo>
                      <a:pt x="599" y="104"/>
                    </a:lnTo>
                    <a:lnTo>
                      <a:pt x="611" y="115"/>
                    </a:lnTo>
                    <a:lnTo>
                      <a:pt x="621" y="128"/>
                    </a:lnTo>
                    <a:lnTo>
                      <a:pt x="632" y="141"/>
                    </a:lnTo>
                    <a:lnTo>
                      <a:pt x="642" y="156"/>
                    </a:lnTo>
                    <a:lnTo>
                      <a:pt x="650" y="169"/>
                    </a:lnTo>
                    <a:lnTo>
                      <a:pt x="659" y="184"/>
                    </a:lnTo>
                    <a:lnTo>
                      <a:pt x="666" y="199"/>
                    </a:lnTo>
                    <a:lnTo>
                      <a:pt x="674" y="215"/>
                    </a:lnTo>
                    <a:lnTo>
                      <a:pt x="680" y="231"/>
                    </a:lnTo>
                    <a:lnTo>
                      <a:pt x="686" y="247"/>
                    </a:lnTo>
                    <a:lnTo>
                      <a:pt x="690" y="263"/>
                    </a:lnTo>
                    <a:lnTo>
                      <a:pt x="695" y="280"/>
                    </a:lnTo>
                    <a:lnTo>
                      <a:pt x="697" y="297"/>
                    </a:lnTo>
                    <a:lnTo>
                      <a:pt x="700" y="315"/>
                    </a:lnTo>
                    <a:lnTo>
                      <a:pt x="701" y="333"/>
                    </a:lnTo>
                    <a:lnTo>
                      <a:pt x="701" y="350"/>
                    </a:lnTo>
                    <a:lnTo>
                      <a:pt x="701" y="350"/>
                    </a:lnTo>
                    <a:lnTo>
                      <a:pt x="701" y="369"/>
                    </a:lnTo>
                    <a:lnTo>
                      <a:pt x="700" y="386"/>
                    </a:lnTo>
                    <a:lnTo>
                      <a:pt x="697" y="405"/>
                    </a:lnTo>
                    <a:lnTo>
                      <a:pt x="695" y="422"/>
                    </a:lnTo>
                    <a:lnTo>
                      <a:pt x="690" y="438"/>
                    </a:lnTo>
                    <a:lnTo>
                      <a:pt x="686" y="455"/>
                    </a:lnTo>
                    <a:lnTo>
                      <a:pt x="680" y="471"/>
                    </a:lnTo>
                    <a:lnTo>
                      <a:pt x="674" y="487"/>
                    </a:lnTo>
                    <a:lnTo>
                      <a:pt x="666" y="503"/>
                    </a:lnTo>
                    <a:lnTo>
                      <a:pt x="659" y="518"/>
                    </a:lnTo>
                    <a:lnTo>
                      <a:pt x="650" y="533"/>
                    </a:lnTo>
                    <a:lnTo>
                      <a:pt x="642" y="547"/>
                    </a:lnTo>
                    <a:lnTo>
                      <a:pt x="632" y="560"/>
                    </a:lnTo>
                    <a:lnTo>
                      <a:pt x="621" y="574"/>
                    </a:lnTo>
                    <a:lnTo>
                      <a:pt x="611" y="586"/>
                    </a:lnTo>
                    <a:lnTo>
                      <a:pt x="599" y="598"/>
                    </a:lnTo>
                    <a:lnTo>
                      <a:pt x="586" y="611"/>
                    </a:lnTo>
                    <a:lnTo>
                      <a:pt x="574" y="622"/>
                    </a:lnTo>
                    <a:lnTo>
                      <a:pt x="560" y="632"/>
                    </a:lnTo>
                    <a:lnTo>
                      <a:pt x="547" y="642"/>
                    </a:lnTo>
                    <a:lnTo>
                      <a:pt x="533" y="650"/>
                    </a:lnTo>
                    <a:lnTo>
                      <a:pt x="518" y="659"/>
                    </a:lnTo>
                    <a:lnTo>
                      <a:pt x="502" y="667"/>
                    </a:lnTo>
                    <a:lnTo>
                      <a:pt x="488" y="674"/>
                    </a:lnTo>
                    <a:lnTo>
                      <a:pt x="472" y="680"/>
                    </a:lnTo>
                    <a:lnTo>
                      <a:pt x="456" y="686"/>
                    </a:lnTo>
                    <a:lnTo>
                      <a:pt x="438" y="691"/>
                    </a:lnTo>
                    <a:lnTo>
                      <a:pt x="421" y="695"/>
                    </a:lnTo>
                    <a:lnTo>
                      <a:pt x="404" y="697"/>
                    </a:lnTo>
                    <a:lnTo>
                      <a:pt x="386" y="700"/>
                    </a:lnTo>
                    <a:lnTo>
                      <a:pt x="369" y="701"/>
                    </a:lnTo>
                    <a:lnTo>
                      <a:pt x="351" y="702"/>
                    </a:lnTo>
                    <a:lnTo>
                      <a:pt x="351" y="7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1" name="Freeform 33">
                <a:extLst>
                  <a:ext uri="{FF2B5EF4-FFF2-40B4-BE49-F238E27FC236}">
                    <a16:creationId xmlns:a16="http://schemas.microsoft.com/office/drawing/2014/main" id="{2503ADD9-4720-D55D-4D84-776BAEA9F74C}"/>
                  </a:ext>
                </a:extLst>
              </p:cNvPr>
              <p:cNvSpPr>
                <a:spLocks/>
              </p:cNvSpPr>
              <p:nvPr/>
            </p:nvSpPr>
            <p:spPr bwMode="auto">
              <a:xfrm>
                <a:off x="6275388" y="5991225"/>
                <a:ext cx="841375" cy="866775"/>
              </a:xfrm>
              <a:custGeom>
                <a:avLst/>
                <a:gdLst>
                  <a:gd name="T0" fmla="*/ 530 w 530"/>
                  <a:gd name="T1" fmla="*/ 267 h 546"/>
                  <a:gd name="T2" fmla="*/ 319 w 530"/>
                  <a:gd name="T3" fmla="*/ 55 h 546"/>
                  <a:gd name="T4" fmla="*/ 317 w 530"/>
                  <a:gd name="T5" fmla="*/ 55 h 546"/>
                  <a:gd name="T6" fmla="*/ 317 w 530"/>
                  <a:gd name="T7" fmla="*/ 55 h 546"/>
                  <a:gd name="T8" fmla="*/ 305 w 530"/>
                  <a:gd name="T9" fmla="*/ 44 h 546"/>
                  <a:gd name="T10" fmla="*/ 290 w 530"/>
                  <a:gd name="T11" fmla="*/ 33 h 546"/>
                  <a:gd name="T12" fmla="*/ 276 w 530"/>
                  <a:gd name="T13" fmla="*/ 23 h 546"/>
                  <a:gd name="T14" fmla="*/ 258 w 530"/>
                  <a:gd name="T15" fmla="*/ 16 h 546"/>
                  <a:gd name="T16" fmla="*/ 242 w 530"/>
                  <a:gd name="T17" fmla="*/ 8 h 546"/>
                  <a:gd name="T18" fmla="*/ 224 w 530"/>
                  <a:gd name="T19" fmla="*/ 4 h 546"/>
                  <a:gd name="T20" fmla="*/ 205 w 530"/>
                  <a:gd name="T21" fmla="*/ 1 h 546"/>
                  <a:gd name="T22" fmla="*/ 185 w 530"/>
                  <a:gd name="T23" fmla="*/ 0 h 546"/>
                  <a:gd name="T24" fmla="*/ 185 w 530"/>
                  <a:gd name="T25" fmla="*/ 0 h 546"/>
                  <a:gd name="T26" fmla="*/ 167 w 530"/>
                  <a:gd name="T27" fmla="*/ 1 h 546"/>
                  <a:gd name="T28" fmla="*/ 148 w 530"/>
                  <a:gd name="T29" fmla="*/ 3 h 546"/>
                  <a:gd name="T30" fmla="*/ 131 w 530"/>
                  <a:gd name="T31" fmla="*/ 8 h 546"/>
                  <a:gd name="T32" fmla="*/ 114 w 530"/>
                  <a:gd name="T33" fmla="*/ 14 h 546"/>
                  <a:gd name="T34" fmla="*/ 98 w 530"/>
                  <a:gd name="T35" fmla="*/ 23 h 546"/>
                  <a:gd name="T36" fmla="*/ 83 w 530"/>
                  <a:gd name="T37" fmla="*/ 32 h 546"/>
                  <a:gd name="T38" fmla="*/ 68 w 530"/>
                  <a:gd name="T39" fmla="*/ 43 h 546"/>
                  <a:gd name="T40" fmla="*/ 55 w 530"/>
                  <a:gd name="T41" fmla="*/ 54 h 546"/>
                  <a:gd name="T42" fmla="*/ 44 w 530"/>
                  <a:gd name="T43" fmla="*/ 67 h 546"/>
                  <a:gd name="T44" fmla="*/ 33 w 530"/>
                  <a:gd name="T45" fmla="*/ 82 h 546"/>
                  <a:gd name="T46" fmla="*/ 24 w 530"/>
                  <a:gd name="T47" fmla="*/ 97 h 546"/>
                  <a:gd name="T48" fmla="*/ 15 w 530"/>
                  <a:gd name="T49" fmla="*/ 113 h 546"/>
                  <a:gd name="T50" fmla="*/ 9 w 530"/>
                  <a:gd name="T51" fmla="*/ 130 h 546"/>
                  <a:gd name="T52" fmla="*/ 4 w 530"/>
                  <a:gd name="T53" fmla="*/ 148 h 546"/>
                  <a:gd name="T54" fmla="*/ 2 w 530"/>
                  <a:gd name="T55" fmla="*/ 166 h 546"/>
                  <a:gd name="T56" fmla="*/ 0 w 530"/>
                  <a:gd name="T57" fmla="*/ 185 h 546"/>
                  <a:gd name="T58" fmla="*/ 0 w 530"/>
                  <a:gd name="T59" fmla="*/ 185 h 546"/>
                  <a:gd name="T60" fmla="*/ 2 w 530"/>
                  <a:gd name="T61" fmla="*/ 202 h 546"/>
                  <a:gd name="T62" fmla="*/ 4 w 530"/>
                  <a:gd name="T63" fmla="*/ 218 h 546"/>
                  <a:gd name="T64" fmla="*/ 8 w 530"/>
                  <a:gd name="T65" fmla="*/ 234 h 546"/>
                  <a:gd name="T66" fmla="*/ 13 w 530"/>
                  <a:gd name="T67" fmla="*/ 250 h 546"/>
                  <a:gd name="T68" fmla="*/ 19 w 530"/>
                  <a:gd name="T69" fmla="*/ 265 h 546"/>
                  <a:gd name="T70" fmla="*/ 26 w 530"/>
                  <a:gd name="T71" fmla="*/ 278 h 546"/>
                  <a:gd name="T72" fmla="*/ 35 w 530"/>
                  <a:gd name="T73" fmla="*/ 292 h 546"/>
                  <a:gd name="T74" fmla="*/ 45 w 530"/>
                  <a:gd name="T75" fmla="*/ 304 h 546"/>
                  <a:gd name="T76" fmla="*/ 2 w 530"/>
                  <a:gd name="T77" fmla="*/ 386 h 546"/>
                  <a:gd name="T78" fmla="*/ 2 w 530"/>
                  <a:gd name="T79" fmla="*/ 387 h 546"/>
                  <a:gd name="T80" fmla="*/ 158 w 530"/>
                  <a:gd name="T81" fmla="*/ 545 h 546"/>
                  <a:gd name="T82" fmla="*/ 158 w 530"/>
                  <a:gd name="T83" fmla="*/ 545 h 546"/>
                  <a:gd name="T84" fmla="*/ 187 w 530"/>
                  <a:gd name="T85" fmla="*/ 546 h 546"/>
                  <a:gd name="T86" fmla="*/ 187 w 530"/>
                  <a:gd name="T87" fmla="*/ 546 h 546"/>
                  <a:gd name="T88" fmla="*/ 219 w 530"/>
                  <a:gd name="T89" fmla="*/ 544 h 546"/>
                  <a:gd name="T90" fmla="*/ 248 w 530"/>
                  <a:gd name="T91" fmla="*/ 540 h 546"/>
                  <a:gd name="T92" fmla="*/ 278 w 530"/>
                  <a:gd name="T93" fmla="*/ 534 h 546"/>
                  <a:gd name="T94" fmla="*/ 308 w 530"/>
                  <a:gd name="T95" fmla="*/ 524 h 546"/>
                  <a:gd name="T96" fmla="*/ 335 w 530"/>
                  <a:gd name="T97" fmla="*/ 513 h 546"/>
                  <a:gd name="T98" fmla="*/ 361 w 530"/>
                  <a:gd name="T99" fmla="*/ 499 h 546"/>
                  <a:gd name="T100" fmla="*/ 385 w 530"/>
                  <a:gd name="T101" fmla="*/ 483 h 546"/>
                  <a:gd name="T102" fmla="*/ 409 w 530"/>
                  <a:gd name="T103" fmla="*/ 466 h 546"/>
                  <a:gd name="T104" fmla="*/ 431 w 530"/>
                  <a:gd name="T105" fmla="*/ 446 h 546"/>
                  <a:gd name="T106" fmla="*/ 452 w 530"/>
                  <a:gd name="T107" fmla="*/ 425 h 546"/>
                  <a:gd name="T108" fmla="*/ 469 w 530"/>
                  <a:gd name="T109" fmla="*/ 402 h 546"/>
                  <a:gd name="T110" fmla="*/ 486 w 530"/>
                  <a:gd name="T111" fmla="*/ 378 h 546"/>
                  <a:gd name="T112" fmla="*/ 500 w 530"/>
                  <a:gd name="T113" fmla="*/ 352 h 546"/>
                  <a:gd name="T114" fmla="*/ 512 w 530"/>
                  <a:gd name="T115" fmla="*/ 325 h 546"/>
                  <a:gd name="T116" fmla="*/ 522 w 530"/>
                  <a:gd name="T117" fmla="*/ 297 h 546"/>
                  <a:gd name="T118" fmla="*/ 530 w 530"/>
                  <a:gd name="T119" fmla="*/ 267 h 546"/>
                  <a:gd name="T120" fmla="*/ 530 w 530"/>
                  <a:gd name="T121" fmla="*/ 267 h 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30" h="546">
                    <a:moveTo>
                      <a:pt x="530" y="267"/>
                    </a:moveTo>
                    <a:lnTo>
                      <a:pt x="319" y="55"/>
                    </a:lnTo>
                    <a:lnTo>
                      <a:pt x="317" y="55"/>
                    </a:lnTo>
                    <a:lnTo>
                      <a:pt x="317" y="55"/>
                    </a:lnTo>
                    <a:lnTo>
                      <a:pt x="305" y="44"/>
                    </a:lnTo>
                    <a:lnTo>
                      <a:pt x="290" y="33"/>
                    </a:lnTo>
                    <a:lnTo>
                      <a:pt x="276" y="23"/>
                    </a:lnTo>
                    <a:lnTo>
                      <a:pt x="258" y="16"/>
                    </a:lnTo>
                    <a:lnTo>
                      <a:pt x="242" y="8"/>
                    </a:lnTo>
                    <a:lnTo>
                      <a:pt x="224" y="4"/>
                    </a:lnTo>
                    <a:lnTo>
                      <a:pt x="205" y="1"/>
                    </a:lnTo>
                    <a:lnTo>
                      <a:pt x="185" y="0"/>
                    </a:ln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6"/>
                    </a:lnTo>
                    <a:lnTo>
                      <a:pt x="2" y="387"/>
                    </a:lnTo>
                    <a:lnTo>
                      <a:pt x="158" y="545"/>
                    </a:lnTo>
                    <a:lnTo>
                      <a:pt x="158" y="545"/>
                    </a:lnTo>
                    <a:lnTo>
                      <a:pt x="187" y="546"/>
                    </a:lnTo>
                    <a:lnTo>
                      <a:pt x="187" y="546"/>
                    </a:lnTo>
                    <a:lnTo>
                      <a:pt x="219" y="544"/>
                    </a:lnTo>
                    <a:lnTo>
                      <a:pt x="248" y="540"/>
                    </a:lnTo>
                    <a:lnTo>
                      <a:pt x="278" y="534"/>
                    </a:lnTo>
                    <a:lnTo>
                      <a:pt x="308" y="524"/>
                    </a:lnTo>
                    <a:lnTo>
                      <a:pt x="335" y="513"/>
                    </a:lnTo>
                    <a:lnTo>
                      <a:pt x="361" y="499"/>
                    </a:lnTo>
                    <a:lnTo>
                      <a:pt x="385" y="483"/>
                    </a:lnTo>
                    <a:lnTo>
                      <a:pt x="409" y="466"/>
                    </a:lnTo>
                    <a:lnTo>
                      <a:pt x="431" y="446"/>
                    </a:lnTo>
                    <a:lnTo>
                      <a:pt x="452" y="425"/>
                    </a:lnTo>
                    <a:lnTo>
                      <a:pt x="469" y="402"/>
                    </a:lnTo>
                    <a:lnTo>
                      <a:pt x="486" y="378"/>
                    </a:lnTo>
                    <a:lnTo>
                      <a:pt x="500" y="352"/>
                    </a:lnTo>
                    <a:lnTo>
                      <a:pt x="512" y="325"/>
                    </a:lnTo>
                    <a:lnTo>
                      <a:pt x="522" y="297"/>
                    </a:lnTo>
                    <a:lnTo>
                      <a:pt x="530" y="267"/>
                    </a:lnTo>
                    <a:lnTo>
                      <a:pt x="530" y="26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2" name="Freeform 247">
                <a:extLst>
                  <a:ext uri="{FF2B5EF4-FFF2-40B4-BE49-F238E27FC236}">
                    <a16:creationId xmlns:a16="http://schemas.microsoft.com/office/drawing/2014/main" id="{7D93C9B7-22E5-468D-16BA-A16982E8F595}"/>
                  </a:ext>
                </a:extLst>
              </p:cNvPr>
              <p:cNvSpPr>
                <a:spLocks/>
              </p:cNvSpPr>
              <p:nvPr/>
            </p:nvSpPr>
            <p:spPr bwMode="auto">
              <a:xfrm>
                <a:off x="6275388" y="5991225"/>
                <a:ext cx="587375" cy="614363"/>
              </a:xfrm>
              <a:custGeom>
                <a:avLst/>
                <a:gdLst>
                  <a:gd name="T0" fmla="*/ 185 w 370"/>
                  <a:gd name="T1" fmla="*/ 0 h 387"/>
                  <a:gd name="T2" fmla="*/ 148 w 370"/>
                  <a:gd name="T3" fmla="*/ 3 h 387"/>
                  <a:gd name="T4" fmla="*/ 114 w 370"/>
                  <a:gd name="T5" fmla="*/ 14 h 387"/>
                  <a:gd name="T6" fmla="*/ 83 w 370"/>
                  <a:gd name="T7" fmla="*/ 32 h 387"/>
                  <a:gd name="T8" fmla="*/ 55 w 370"/>
                  <a:gd name="T9" fmla="*/ 54 h 387"/>
                  <a:gd name="T10" fmla="*/ 33 w 370"/>
                  <a:gd name="T11" fmla="*/ 82 h 387"/>
                  <a:gd name="T12" fmla="*/ 15 w 370"/>
                  <a:gd name="T13" fmla="*/ 113 h 387"/>
                  <a:gd name="T14" fmla="*/ 4 w 370"/>
                  <a:gd name="T15" fmla="*/ 148 h 387"/>
                  <a:gd name="T16" fmla="*/ 0 w 370"/>
                  <a:gd name="T17" fmla="*/ 185 h 387"/>
                  <a:gd name="T18" fmla="*/ 2 w 370"/>
                  <a:gd name="T19" fmla="*/ 202 h 387"/>
                  <a:gd name="T20" fmla="*/ 8 w 370"/>
                  <a:gd name="T21" fmla="*/ 234 h 387"/>
                  <a:gd name="T22" fmla="*/ 19 w 370"/>
                  <a:gd name="T23" fmla="*/ 265 h 387"/>
                  <a:gd name="T24" fmla="*/ 35 w 370"/>
                  <a:gd name="T25" fmla="*/ 292 h 387"/>
                  <a:gd name="T26" fmla="*/ 2 w 370"/>
                  <a:gd name="T27" fmla="*/ 387 h 387"/>
                  <a:gd name="T28" fmla="*/ 81 w 370"/>
                  <a:gd name="T29" fmla="*/ 336 h 387"/>
                  <a:gd name="T30" fmla="*/ 104 w 370"/>
                  <a:gd name="T31" fmla="*/ 351 h 387"/>
                  <a:gd name="T32" fmla="*/ 130 w 370"/>
                  <a:gd name="T33" fmla="*/ 361 h 387"/>
                  <a:gd name="T34" fmla="*/ 157 w 370"/>
                  <a:gd name="T35" fmla="*/ 367 h 387"/>
                  <a:gd name="T36" fmla="*/ 185 w 370"/>
                  <a:gd name="T37" fmla="*/ 370 h 387"/>
                  <a:gd name="T38" fmla="*/ 205 w 370"/>
                  <a:gd name="T39" fmla="*/ 368 h 387"/>
                  <a:gd name="T40" fmla="*/ 241 w 370"/>
                  <a:gd name="T41" fmla="*/ 362 h 387"/>
                  <a:gd name="T42" fmla="*/ 274 w 370"/>
                  <a:gd name="T43" fmla="*/ 347 h 387"/>
                  <a:gd name="T44" fmla="*/ 304 w 370"/>
                  <a:gd name="T45" fmla="*/ 328 h 387"/>
                  <a:gd name="T46" fmla="*/ 329 w 370"/>
                  <a:gd name="T47" fmla="*/ 303 h 387"/>
                  <a:gd name="T48" fmla="*/ 348 w 370"/>
                  <a:gd name="T49" fmla="*/ 273 h 387"/>
                  <a:gd name="T50" fmla="*/ 362 w 370"/>
                  <a:gd name="T51" fmla="*/ 240 h 387"/>
                  <a:gd name="T52" fmla="*/ 369 w 370"/>
                  <a:gd name="T53" fmla="*/ 204 h 387"/>
                  <a:gd name="T54" fmla="*/ 370 w 370"/>
                  <a:gd name="T55" fmla="*/ 185 h 387"/>
                  <a:gd name="T56" fmla="*/ 367 w 370"/>
                  <a:gd name="T57" fmla="*/ 148 h 387"/>
                  <a:gd name="T58" fmla="*/ 356 w 370"/>
                  <a:gd name="T59" fmla="*/ 113 h 387"/>
                  <a:gd name="T60" fmla="*/ 340 w 370"/>
                  <a:gd name="T61" fmla="*/ 82 h 387"/>
                  <a:gd name="T62" fmla="*/ 316 w 370"/>
                  <a:gd name="T63" fmla="*/ 54 h 387"/>
                  <a:gd name="T64" fmla="*/ 289 w 370"/>
                  <a:gd name="T65" fmla="*/ 32 h 387"/>
                  <a:gd name="T66" fmla="*/ 258 w 370"/>
                  <a:gd name="T67" fmla="*/ 14 h 387"/>
                  <a:gd name="T68" fmla="*/ 224 w 370"/>
                  <a:gd name="T69" fmla="*/ 3 h 387"/>
                  <a:gd name="T70" fmla="*/ 185 w 370"/>
                  <a:gd name="T71" fmla="*/ 0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70" h="387">
                    <a:moveTo>
                      <a:pt x="185" y="0"/>
                    </a:moveTo>
                    <a:lnTo>
                      <a:pt x="185" y="0"/>
                    </a:lnTo>
                    <a:lnTo>
                      <a:pt x="167" y="1"/>
                    </a:lnTo>
                    <a:lnTo>
                      <a:pt x="148" y="3"/>
                    </a:lnTo>
                    <a:lnTo>
                      <a:pt x="131" y="8"/>
                    </a:lnTo>
                    <a:lnTo>
                      <a:pt x="114" y="14"/>
                    </a:lnTo>
                    <a:lnTo>
                      <a:pt x="98" y="23"/>
                    </a:lnTo>
                    <a:lnTo>
                      <a:pt x="83" y="32"/>
                    </a:lnTo>
                    <a:lnTo>
                      <a:pt x="68" y="43"/>
                    </a:lnTo>
                    <a:lnTo>
                      <a:pt x="55" y="54"/>
                    </a:lnTo>
                    <a:lnTo>
                      <a:pt x="44" y="67"/>
                    </a:lnTo>
                    <a:lnTo>
                      <a:pt x="33" y="82"/>
                    </a:lnTo>
                    <a:lnTo>
                      <a:pt x="24" y="97"/>
                    </a:lnTo>
                    <a:lnTo>
                      <a:pt x="15" y="113"/>
                    </a:lnTo>
                    <a:lnTo>
                      <a:pt x="9" y="130"/>
                    </a:lnTo>
                    <a:lnTo>
                      <a:pt x="4" y="148"/>
                    </a:lnTo>
                    <a:lnTo>
                      <a:pt x="2" y="166"/>
                    </a:lnTo>
                    <a:lnTo>
                      <a:pt x="0" y="185"/>
                    </a:lnTo>
                    <a:lnTo>
                      <a:pt x="0" y="185"/>
                    </a:lnTo>
                    <a:lnTo>
                      <a:pt x="2" y="202"/>
                    </a:lnTo>
                    <a:lnTo>
                      <a:pt x="4" y="218"/>
                    </a:lnTo>
                    <a:lnTo>
                      <a:pt x="8" y="234"/>
                    </a:lnTo>
                    <a:lnTo>
                      <a:pt x="13" y="250"/>
                    </a:lnTo>
                    <a:lnTo>
                      <a:pt x="19" y="265"/>
                    </a:lnTo>
                    <a:lnTo>
                      <a:pt x="26" y="278"/>
                    </a:lnTo>
                    <a:lnTo>
                      <a:pt x="35" y="292"/>
                    </a:lnTo>
                    <a:lnTo>
                      <a:pt x="45" y="304"/>
                    </a:lnTo>
                    <a:lnTo>
                      <a:pt x="2" y="387"/>
                    </a:lnTo>
                    <a:lnTo>
                      <a:pt x="81" y="336"/>
                    </a:lnTo>
                    <a:lnTo>
                      <a:pt x="81" y="336"/>
                    </a:lnTo>
                    <a:lnTo>
                      <a:pt x="92" y="344"/>
                    </a:lnTo>
                    <a:lnTo>
                      <a:pt x="104" y="351"/>
                    </a:lnTo>
                    <a:lnTo>
                      <a:pt x="116" y="356"/>
                    </a:lnTo>
                    <a:lnTo>
                      <a:pt x="130" y="361"/>
                    </a:lnTo>
                    <a:lnTo>
                      <a:pt x="144" y="365"/>
                    </a:lnTo>
                    <a:lnTo>
                      <a:pt x="157" y="367"/>
                    </a:lnTo>
                    <a:lnTo>
                      <a:pt x="172" y="370"/>
                    </a:lnTo>
                    <a:lnTo>
                      <a:pt x="185" y="370"/>
                    </a:lnTo>
                    <a:lnTo>
                      <a:pt x="185" y="370"/>
                    </a:lnTo>
                    <a:lnTo>
                      <a:pt x="205" y="368"/>
                    </a:lnTo>
                    <a:lnTo>
                      <a:pt x="224" y="366"/>
                    </a:lnTo>
                    <a:lnTo>
                      <a:pt x="241" y="362"/>
                    </a:lnTo>
                    <a:lnTo>
                      <a:pt x="258" y="355"/>
                    </a:lnTo>
                    <a:lnTo>
                      <a:pt x="274" y="347"/>
                    </a:lnTo>
                    <a:lnTo>
                      <a:pt x="289" y="339"/>
                    </a:lnTo>
                    <a:lnTo>
                      <a:pt x="304" y="328"/>
                    </a:lnTo>
                    <a:lnTo>
                      <a:pt x="316" y="315"/>
                    </a:lnTo>
                    <a:lnTo>
                      <a:pt x="329" y="303"/>
                    </a:lnTo>
                    <a:lnTo>
                      <a:pt x="340" y="288"/>
                    </a:lnTo>
                    <a:lnTo>
                      <a:pt x="348" y="273"/>
                    </a:lnTo>
                    <a:lnTo>
                      <a:pt x="356" y="257"/>
                    </a:lnTo>
                    <a:lnTo>
                      <a:pt x="362" y="240"/>
                    </a:lnTo>
                    <a:lnTo>
                      <a:pt x="367" y="223"/>
                    </a:lnTo>
                    <a:lnTo>
                      <a:pt x="369" y="204"/>
                    </a:lnTo>
                    <a:lnTo>
                      <a:pt x="370" y="185"/>
                    </a:lnTo>
                    <a:lnTo>
                      <a:pt x="370" y="185"/>
                    </a:lnTo>
                    <a:lnTo>
                      <a:pt x="369" y="166"/>
                    </a:lnTo>
                    <a:lnTo>
                      <a:pt x="367" y="148"/>
                    </a:lnTo>
                    <a:lnTo>
                      <a:pt x="362" y="130"/>
                    </a:lnTo>
                    <a:lnTo>
                      <a:pt x="356" y="113"/>
                    </a:lnTo>
                    <a:lnTo>
                      <a:pt x="348" y="97"/>
                    </a:lnTo>
                    <a:lnTo>
                      <a:pt x="340" y="82"/>
                    </a:lnTo>
                    <a:lnTo>
                      <a:pt x="329" y="67"/>
                    </a:lnTo>
                    <a:lnTo>
                      <a:pt x="316" y="54"/>
                    </a:lnTo>
                    <a:lnTo>
                      <a:pt x="304" y="43"/>
                    </a:lnTo>
                    <a:lnTo>
                      <a:pt x="289" y="32"/>
                    </a:lnTo>
                    <a:lnTo>
                      <a:pt x="274" y="23"/>
                    </a:lnTo>
                    <a:lnTo>
                      <a:pt x="258" y="14"/>
                    </a:lnTo>
                    <a:lnTo>
                      <a:pt x="241" y="8"/>
                    </a:lnTo>
                    <a:lnTo>
                      <a:pt x="224" y="3"/>
                    </a:lnTo>
                    <a:lnTo>
                      <a:pt x="205" y="1"/>
                    </a:lnTo>
                    <a:lnTo>
                      <a:pt x="185" y="0"/>
                    </a:lnTo>
                    <a:lnTo>
                      <a:pt x="18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3" name="Freeform 248">
                <a:extLst>
                  <a:ext uri="{FF2B5EF4-FFF2-40B4-BE49-F238E27FC236}">
                    <a16:creationId xmlns:a16="http://schemas.microsoft.com/office/drawing/2014/main" id="{AB0F34DA-AC19-4F8C-3A0D-635676C34765}"/>
                  </a:ext>
                </a:extLst>
              </p:cNvPr>
              <p:cNvSpPr>
                <a:spLocks/>
              </p:cNvSpPr>
              <p:nvPr/>
            </p:nvSpPr>
            <p:spPr bwMode="auto">
              <a:xfrm>
                <a:off x="6567488" y="5991225"/>
                <a:ext cx="295275" cy="587375"/>
              </a:xfrm>
              <a:custGeom>
                <a:avLst/>
                <a:gdLst>
                  <a:gd name="T0" fmla="*/ 1 w 186"/>
                  <a:gd name="T1" fmla="*/ 0 h 370"/>
                  <a:gd name="T2" fmla="*/ 1 w 186"/>
                  <a:gd name="T3" fmla="*/ 0 h 370"/>
                  <a:gd name="T4" fmla="*/ 0 w 186"/>
                  <a:gd name="T5" fmla="*/ 0 h 370"/>
                  <a:gd name="T6" fmla="*/ 0 w 186"/>
                  <a:gd name="T7" fmla="*/ 370 h 370"/>
                  <a:gd name="T8" fmla="*/ 0 w 186"/>
                  <a:gd name="T9" fmla="*/ 370 h 370"/>
                  <a:gd name="T10" fmla="*/ 1 w 186"/>
                  <a:gd name="T11" fmla="*/ 370 h 370"/>
                  <a:gd name="T12" fmla="*/ 1 w 186"/>
                  <a:gd name="T13" fmla="*/ 370 h 370"/>
                  <a:gd name="T14" fmla="*/ 21 w 186"/>
                  <a:gd name="T15" fmla="*/ 368 h 370"/>
                  <a:gd name="T16" fmla="*/ 40 w 186"/>
                  <a:gd name="T17" fmla="*/ 366 h 370"/>
                  <a:gd name="T18" fmla="*/ 57 w 186"/>
                  <a:gd name="T19" fmla="*/ 362 h 370"/>
                  <a:gd name="T20" fmla="*/ 74 w 186"/>
                  <a:gd name="T21" fmla="*/ 355 h 370"/>
                  <a:gd name="T22" fmla="*/ 90 w 186"/>
                  <a:gd name="T23" fmla="*/ 347 h 370"/>
                  <a:gd name="T24" fmla="*/ 105 w 186"/>
                  <a:gd name="T25" fmla="*/ 339 h 370"/>
                  <a:gd name="T26" fmla="*/ 120 w 186"/>
                  <a:gd name="T27" fmla="*/ 328 h 370"/>
                  <a:gd name="T28" fmla="*/ 132 w 186"/>
                  <a:gd name="T29" fmla="*/ 315 h 370"/>
                  <a:gd name="T30" fmla="*/ 145 w 186"/>
                  <a:gd name="T31" fmla="*/ 303 h 370"/>
                  <a:gd name="T32" fmla="*/ 156 w 186"/>
                  <a:gd name="T33" fmla="*/ 288 h 370"/>
                  <a:gd name="T34" fmla="*/ 164 w 186"/>
                  <a:gd name="T35" fmla="*/ 273 h 370"/>
                  <a:gd name="T36" fmla="*/ 172 w 186"/>
                  <a:gd name="T37" fmla="*/ 257 h 370"/>
                  <a:gd name="T38" fmla="*/ 178 w 186"/>
                  <a:gd name="T39" fmla="*/ 240 h 370"/>
                  <a:gd name="T40" fmla="*/ 183 w 186"/>
                  <a:gd name="T41" fmla="*/ 223 h 370"/>
                  <a:gd name="T42" fmla="*/ 185 w 186"/>
                  <a:gd name="T43" fmla="*/ 204 h 370"/>
                  <a:gd name="T44" fmla="*/ 186 w 186"/>
                  <a:gd name="T45" fmla="*/ 185 h 370"/>
                  <a:gd name="T46" fmla="*/ 186 w 186"/>
                  <a:gd name="T47" fmla="*/ 185 h 370"/>
                  <a:gd name="T48" fmla="*/ 185 w 186"/>
                  <a:gd name="T49" fmla="*/ 166 h 370"/>
                  <a:gd name="T50" fmla="*/ 183 w 186"/>
                  <a:gd name="T51" fmla="*/ 148 h 370"/>
                  <a:gd name="T52" fmla="*/ 178 w 186"/>
                  <a:gd name="T53" fmla="*/ 130 h 370"/>
                  <a:gd name="T54" fmla="*/ 172 w 186"/>
                  <a:gd name="T55" fmla="*/ 113 h 370"/>
                  <a:gd name="T56" fmla="*/ 164 w 186"/>
                  <a:gd name="T57" fmla="*/ 97 h 370"/>
                  <a:gd name="T58" fmla="*/ 156 w 186"/>
                  <a:gd name="T59" fmla="*/ 82 h 370"/>
                  <a:gd name="T60" fmla="*/ 145 w 186"/>
                  <a:gd name="T61" fmla="*/ 67 h 370"/>
                  <a:gd name="T62" fmla="*/ 132 w 186"/>
                  <a:gd name="T63" fmla="*/ 54 h 370"/>
                  <a:gd name="T64" fmla="*/ 120 w 186"/>
                  <a:gd name="T65" fmla="*/ 43 h 370"/>
                  <a:gd name="T66" fmla="*/ 105 w 186"/>
                  <a:gd name="T67" fmla="*/ 32 h 370"/>
                  <a:gd name="T68" fmla="*/ 90 w 186"/>
                  <a:gd name="T69" fmla="*/ 23 h 370"/>
                  <a:gd name="T70" fmla="*/ 74 w 186"/>
                  <a:gd name="T71" fmla="*/ 14 h 370"/>
                  <a:gd name="T72" fmla="*/ 57 w 186"/>
                  <a:gd name="T73" fmla="*/ 8 h 370"/>
                  <a:gd name="T74" fmla="*/ 40 w 186"/>
                  <a:gd name="T75" fmla="*/ 3 h 370"/>
                  <a:gd name="T76" fmla="*/ 21 w 186"/>
                  <a:gd name="T77" fmla="*/ 1 h 370"/>
                  <a:gd name="T78" fmla="*/ 1 w 186"/>
                  <a:gd name="T79" fmla="*/ 0 h 370"/>
                  <a:gd name="T80" fmla="*/ 1 w 186"/>
                  <a:gd name="T81" fmla="*/ 0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86" h="370">
                    <a:moveTo>
                      <a:pt x="1" y="0"/>
                    </a:moveTo>
                    <a:lnTo>
                      <a:pt x="1" y="0"/>
                    </a:lnTo>
                    <a:lnTo>
                      <a:pt x="0" y="0"/>
                    </a:lnTo>
                    <a:lnTo>
                      <a:pt x="0" y="370"/>
                    </a:lnTo>
                    <a:lnTo>
                      <a:pt x="0" y="370"/>
                    </a:lnTo>
                    <a:lnTo>
                      <a:pt x="1" y="370"/>
                    </a:lnTo>
                    <a:lnTo>
                      <a:pt x="1" y="370"/>
                    </a:lnTo>
                    <a:lnTo>
                      <a:pt x="21" y="368"/>
                    </a:lnTo>
                    <a:lnTo>
                      <a:pt x="40" y="366"/>
                    </a:lnTo>
                    <a:lnTo>
                      <a:pt x="57" y="362"/>
                    </a:lnTo>
                    <a:lnTo>
                      <a:pt x="74" y="355"/>
                    </a:lnTo>
                    <a:lnTo>
                      <a:pt x="90" y="347"/>
                    </a:lnTo>
                    <a:lnTo>
                      <a:pt x="105" y="339"/>
                    </a:lnTo>
                    <a:lnTo>
                      <a:pt x="120" y="328"/>
                    </a:lnTo>
                    <a:lnTo>
                      <a:pt x="132" y="315"/>
                    </a:lnTo>
                    <a:lnTo>
                      <a:pt x="145" y="303"/>
                    </a:lnTo>
                    <a:lnTo>
                      <a:pt x="156" y="288"/>
                    </a:lnTo>
                    <a:lnTo>
                      <a:pt x="164" y="273"/>
                    </a:lnTo>
                    <a:lnTo>
                      <a:pt x="172" y="257"/>
                    </a:lnTo>
                    <a:lnTo>
                      <a:pt x="178" y="240"/>
                    </a:lnTo>
                    <a:lnTo>
                      <a:pt x="183" y="223"/>
                    </a:lnTo>
                    <a:lnTo>
                      <a:pt x="185" y="204"/>
                    </a:lnTo>
                    <a:lnTo>
                      <a:pt x="186" y="185"/>
                    </a:lnTo>
                    <a:lnTo>
                      <a:pt x="186" y="185"/>
                    </a:lnTo>
                    <a:lnTo>
                      <a:pt x="185" y="166"/>
                    </a:lnTo>
                    <a:lnTo>
                      <a:pt x="183" y="148"/>
                    </a:lnTo>
                    <a:lnTo>
                      <a:pt x="178" y="130"/>
                    </a:lnTo>
                    <a:lnTo>
                      <a:pt x="172" y="113"/>
                    </a:lnTo>
                    <a:lnTo>
                      <a:pt x="164" y="97"/>
                    </a:lnTo>
                    <a:lnTo>
                      <a:pt x="156" y="82"/>
                    </a:lnTo>
                    <a:lnTo>
                      <a:pt x="145" y="67"/>
                    </a:lnTo>
                    <a:lnTo>
                      <a:pt x="132" y="54"/>
                    </a:lnTo>
                    <a:lnTo>
                      <a:pt x="120" y="43"/>
                    </a:lnTo>
                    <a:lnTo>
                      <a:pt x="105" y="32"/>
                    </a:lnTo>
                    <a:lnTo>
                      <a:pt x="90" y="23"/>
                    </a:lnTo>
                    <a:lnTo>
                      <a:pt x="74" y="14"/>
                    </a:lnTo>
                    <a:lnTo>
                      <a:pt x="57" y="8"/>
                    </a:lnTo>
                    <a:lnTo>
                      <a:pt x="40" y="3"/>
                    </a:lnTo>
                    <a:lnTo>
                      <a:pt x="21" y="1"/>
                    </a:lnTo>
                    <a:lnTo>
                      <a:pt x="1" y="0"/>
                    </a:lnTo>
                    <a:lnTo>
                      <a:pt x="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5" name="Freeform 250">
                <a:extLst>
                  <a:ext uri="{FF2B5EF4-FFF2-40B4-BE49-F238E27FC236}">
                    <a16:creationId xmlns:a16="http://schemas.microsoft.com/office/drawing/2014/main" id="{2F0AE65C-B295-19C4-823D-0D544FBF6387}"/>
                  </a:ext>
                </a:extLst>
              </p:cNvPr>
              <p:cNvSpPr>
                <a:spLocks/>
              </p:cNvSpPr>
              <p:nvPr/>
            </p:nvSpPr>
            <p:spPr bwMode="auto">
              <a:xfrm>
                <a:off x="6567488" y="6238875"/>
                <a:ext cx="114300" cy="249238"/>
              </a:xfrm>
              <a:custGeom>
                <a:avLst/>
                <a:gdLst>
                  <a:gd name="T0" fmla="*/ 20 w 72"/>
                  <a:gd name="T1" fmla="*/ 8 h 157"/>
                  <a:gd name="T2" fmla="*/ 20 w 72"/>
                  <a:gd name="T3" fmla="*/ 8 h 157"/>
                  <a:gd name="T4" fmla="*/ 0 w 72"/>
                  <a:gd name="T5" fmla="*/ 0 h 157"/>
                  <a:gd name="T6" fmla="*/ 0 w 72"/>
                  <a:gd name="T7" fmla="*/ 47 h 157"/>
                  <a:gd name="T8" fmla="*/ 0 w 72"/>
                  <a:gd name="T9" fmla="*/ 47 h 157"/>
                  <a:gd name="T10" fmla="*/ 11 w 72"/>
                  <a:gd name="T11" fmla="*/ 53 h 157"/>
                  <a:gd name="T12" fmla="*/ 18 w 72"/>
                  <a:gd name="T13" fmla="*/ 58 h 157"/>
                  <a:gd name="T14" fmla="*/ 22 w 72"/>
                  <a:gd name="T15" fmla="*/ 64 h 157"/>
                  <a:gd name="T16" fmla="*/ 24 w 72"/>
                  <a:gd name="T17" fmla="*/ 68 h 157"/>
                  <a:gd name="T18" fmla="*/ 24 w 72"/>
                  <a:gd name="T19" fmla="*/ 72 h 157"/>
                  <a:gd name="T20" fmla="*/ 24 w 72"/>
                  <a:gd name="T21" fmla="*/ 72 h 157"/>
                  <a:gd name="T22" fmla="*/ 24 w 72"/>
                  <a:gd name="T23" fmla="*/ 75 h 157"/>
                  <a:gd name="T24" fmla="*/ 22 w 72"/>
                  <a:gd name="T25" fmla="*/ 78 h 157"/>
                  <a:gd name="T26" fmla="*/ 20 w 72"/>
                  <a:gd name="T27" fmla="*/ 82 h 157"/>
                  <a:gd name="T28" fmla="*/ 18 w 72"/>
                  <a:gd name="T29" fmla="*/ 84 h 157"/>
                  <a:gd name="T30" fmla="*/ 10 w 72"/>
                  <a:gd name="T31" fmla="*/ 88 h 157"/>
                  <a:gd name="T32" fmla="*/ 0 w 72"/>
                  <a:gd name="T33" fmla="*/ 90 h 157"/>
                  <a:gd name="T34" fmla="*/ 0 w 72"/>
                  <a:gd name="T35" fmla="*/ 157 h 157"/>
                  <a:gd name="T36" fmla="*/ 16 w 72"/>
                  <a:gd name="T37" fmla="*/ 157 h 157"/>
                  <a:gd name="T38" fmla="*/ 16 w 72"/>
                  <a:gd name="T39" fmla="*/ 125 h 157"/>
                  <a:gd name="T40" fmla="*/ 16 w 72"/>
                  <a:gd name="T41" fmla="*/ 125 h 157"/>
                  <a:gd name="T42" fmla="*/ 29 w 72"/>
                  <a:gd name="T43" fmla="*/ 121 h 157"/>
                  <a:gd name="T44" fmla="*/ 40 w 72"/>
                  <a:gd name="T45" fmla="*/ 117 h 157"/>
                  <a:gd name="T46" fmla="*/ 50 w 72"/>
                  <a:gd name="T47" fmla="*/ 111 h 157"/>
                  <a:gd name="T48" fmla="*/ 57 w 72"/>
                  <a:gd name="T49" fmla="*/ 104 h 157"/>
                  <a:gd name="T50" fmla="*/ 63 w 72"/>
                  <a:gd name="T51" fmla="*/ 95 h 157"/>
                  <a:gd name="T52" fmla="*/ 68 w 72"/>
                  <a:gd name="T53" fmla="*/ 87 h 157"/>
                  <a:gd name="T54" fmla="*/ 71 w 72"/>
                  <a:gd name="T55" fmla="*/ 77 h 157"/>
                  <a:gd name="T56" fmla="*/ 72 w 72"/>
                  <a:gd name="T57" fmla="*/ 67 h 157"/>
                  <a:gd name="T58" fmla="*/ 72 w 72"/>
                  <a:gd name="T59" fmla="*/ 67 h 157"/>
                  <a:gd name="T60" fmla="*/ 71 w 72"/>
                  <a:gd name="T61" fmla="*/ 57 h 157"/>
                  <a:gd name="T62" fmla="*/ 69 w 72"/>
                  <a:gd name="T63" fmla="*/ 47 h 157"/>
                  <a:gd name="T64" fmla="*/ 66 w 72"/>
                  <a:gd name="T65" fmla="*/ 40 h 157"/>
                  <a:gd name="T66" fmla="*/ 59 w 72"/>
                  <a:gd name="T67" fmla="*/ 32 h 157"/>
                  <a:gd name="T68" fmla="*/ 52 w 72"/>
                  <a:gd name="T69" fmla="*/ 25 h 157"/>
                  <a:gd name="T70" fmla="*/ 43 w 72"/>
                  <a:gd name="T71" fmla="*/ 19 h 157"/>
                  <a:gd name="T72" fmla="*/ 32 w 72"/>
                  <a:gd name="T73" fmla="*/ 13 h 157"/>
                  <a:gd name="T74" fmla="*/ 20 w 72"/>
                  <a:gd name="T75" fmla="*/ 8 h 157"/>
                  <a:gd name="T76" fmla="*/ 20 w 72"/>
                  <a:gd name="T77" fmla="*/ 8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2" h="157">
                    <a:moveTo>
                      <a:pt x="20" y="8"/>
                    </a:moveTo>
                    <a:lnTo>
                      <a:pt x="20" y="8"/>
                    </a:lnTo>
                    <a:lnTo>
                      <a:pt x="0" y="0"/>
                    </a:lnTo>
                    <a:lnTo>
                      <a:pt x="0" y="47"/>
                    </a:lnTo>
                    <a:lnTo>
                      <a:pt x="0" y="47"/>
                    </a:lnTo>
                    <a:lnTo>
                      <a:pt x="11" y="53"/>
                    </a:lnTo>
                    <a:lnTo>
                      <a:pt x="18" y="58"/>
                    </a:lnTo>
                    <a:lnTo>
                      <a:pt x="22" y="64"/>
                    </a:lnTo>
                    <a:lnTo>
                      <a:pt x="24" y="68"/>
                    </a:lnTo>
                    <a:lnTo>
                      <a:pt x="24" y="72"/>
                    </a:lnTo>
                    <a:lnTo>
                      <a:pt x="24" y="72"/>
                    </a:lnTo>
                    <a:lnTo>
                      <a:pt x="24" y="75"/>
                    </a:lnTo>
                    <a:lnTo>
                      <a:pt x="22" y="78"/>
                    </a:lnTo>
                    <a:lnTo>
                      <a:pt x="20" y="82"/>
                    </a:lnTo>
                    <a:lnTo>
                      <a:pt x="18" y="84"/>
                    </a:lnTo>
                    <a:lnTo>
                      <a:pt x="10" y="88"/>
                    </a:lnTo>
                    <a:lnTo>
                      <a:pt x="0" y="90"/>
                    </a:lnTo>
                    <a:lnTo>
                      <a:pt x="0" y="157"/>
                    </a:lnTo>
                    <a:lnTo>
                      <a:pt x="16" y="157"/>
                    </a:lnTo>
                    <a:lnTo>
                      <a:pt x="16" y="125"/>
                    </a:lnTo>
                    <a:lnTo>
                      <a:pt x="16" y="125"/>
                    </a:lnTo>
                    <a:lnTo>
                      <a:pt x="29" y="121"/>
                    </a:lnTo>
                    <a:lnTo>
                      <a:pt x="40" y="117"/>
                    </a:lnTo>
                    <a:lnTo>
                      <a:pt x="50" y="111"/>
                    </a:lnTo>
                    <a:lnTo>
                      <a:pt x="57" y="104"/>
                    </a:lnTo>
                    <a:lnTo>
                      <a:pt x="63" y="95"/>
                    </a:lnTo>
                    <a:lnTo>
                      <a:pt x="68" y="87"/>
                    </a:lnTo>
                    <a:lnTo>
                      <a:pt x="71" y="77"/>
                    </a:lnTo>
                    <a:lnTo>
                      <a:pt x="72" y="67"/>
                    </a:lnTo>
                    <a:lnTo>
                      <a:pt x="72" y="67"/>
                    </a:lnTo>
                    <a:lnTo>
                      <a:pt x="71" y="57"/>
                    </a:lnTo>
                    <a:lnTo>
                      <a:pt x="69" y="47"/>
                    </a:lnTo>
                    <a:lnTo>
                      <a:pt x="66" y="40"/>
                    </a:lnTo>
                    <a:lnTo>
                      <a:pt x="59" y="32"/>
                    </a:lnTo>
                    <a:lnTo>
                      <a:pt x="52" y="25"/>
                    </a:lnTo>
                    <a:lnTo>
                      <a:pt x="43" y="19"/>
                    </a:lnTo>
                    <a:lnTo>
                      <a:pt x="32" y="13"/>
                    </a:lnTo>
                    <a:lnTo>
                      <a:pt x="20" y="8"/>
                    </a:lnTo>
                    <a:lnTo>
                      <a:pt x="20"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6" name="Freeform 251">
                <a:extLst>
                  <a:ext uri="{FF2B5EF4-FFF2-40B4-BE49-F238E27FC236}">
                    <a16:creationId xmlns:a16="http://schemas.microsoft.com/office/drawing/2014/main" id="{2A25A6FA-B060-32BA-FC88-C5B306BB3B8C}"/>
                  </a:ext>
                </a:extLst>
              </p:cNvPr>
              <p:cNvSpPr>
                <a:spLocks/>
              </p:cNvSpPr>
              <p:nvPr/>
            </p:nvSpPr>
            <p:spPr bwMode="auto">
              <a:xfrm>
                <a:off x="6567488" y="6083300"/>
                <a:ext cx="100013" cy="114300"/>
              </a:xfrm>
              <a:custGeom>
                <a:avLst/>
                <a:gdLst>
                  <a:gd name="T0" fmla="*/ 0 w 63"/>
                  <a:gd name="T1" fmla="*/ 0 h 72"/>
                  <a:gd name="T2" fmla="*/ 0 w 63"/>
                  <a:gd name="T3" fmla="*/ 62 h 72"/>
                  <a:gd name="T4" fmla="*/ 0 w 63"/>
                  <a:gd name="T5" fmla="*/ 62 h 72"/>
                  <a:gd name="T6" fmla="*/ 9 w 63"/>
                  <a:gd name="T7" fmla="*/ 61 h 72"/>
                  <a:gd name="T8" fmla="*/ 9 w 63"/>
                  <a:gd name="T9" fmla="*/ 61 h 72"/>
                  <a:gd name="T10" fmla="*/ 24 w 63"/>
                  <a:gd name="T11" fmla="*/ 62 h 72"/>
                  <a:gd name="T12" fmla="*/ 37 w 63"/>
                  <a:gd name="T13" fmla="*/ 66 h 72"/>
                  <a:gd name="T14" fmla="*/ 47 w 63"/>
                  <a:gd name="T15" fmla="*/ 70 h 72"/>
                  <a:gd name="T16" fmla="*/ 53 w 63"/>
                  <a:gd name="T17" fmla="*/ 72 h 72"/>
                  <a:gd name="T18" fmla="*/ 63 w 63"/>
                  <a:gd name="T19" fmla="*/ 38 h 72"/>
                  <a:gd name="T20" fmla="*/ 63 w 63"/>
                  <a:gd name="T21" fmla="*/ 38 h 72"/>
                  <a:gd name="T22" fmla="*/ 55 w 63"/>
                  <a:gd name="T23" fmla="*/ 34 h 72"/>
                  <a:gd name="T24" fmla="*/ 43 w 63"/>
                  <a:gd name="T25" fmla="*/ 30 h 72"/>
                  <a:gd name="T26" fmla="*/ 32 w 63"/>
                  <a:gd name="T27" fmla="*/ 28 h 72"/>
                  <a:gd name="T28" fmla="*/ 18 w 63"/>
                  <a:gd name="T29" fmla="*/ 27 h 72"/>
                  <a:gd name="T30" fmla="*/ 18 w 63"/>
                  <a:gd name="T31" fmla="*/ 0 h 72"/>
                  <a:gd name="T32" fmla="*/ 0 w 63"/>
                  <a:gd name="T33" fmla="*/ 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72">
                    <a:moveTo>
                      <a:pt x="0" y="0"/>
                    </a:moveTo>
                    <a:lnTo>
                      <a:pt x="0" y="62"/>
                    </a:lnTo>
                    <a:lnTo>
                      <a:pt x="0" y="62"/>
                    </a:lnTo>
                    <a:lnTo>
                      <a:pt x="9" y="61"/>
                    </a:lnTo>
                    <a:lnTo>
                      <a:pt x="9" y="61"/>
                    </a:lnTo>
                    <a:lnTo>
                      <a:pt x="24" y="62"/>
                    </a:lnTo>
                    <a:lnTo>
                      <a:pt x="37" y="66"/>
                    </a:lnTo>
                    <a:lnTo>
                      <a:pt x="47" y="70"/>
                    </a:lnTo>
                    <a:lnTo>
                      <a:pt x="53" y="72"/>
                    </a:lnTo>
                    <a:lnTo>
                      <a:pt x="63" y="38"/>
                    </a:lnTo>
                    <a:lnTo>
                      <a:pt x="63" y="38"/>
                    </a:lnTo>
                    <a:lnTo>
                      <a:pt x="55" y="34"/>
                    </a:lnTo>
                    <a:lnTo>
                      <a:pt x="43" y="30"/>
                    </a:lnTo>
                    <a:lnTo>
                      <a:pt x="32" y="28"/>
                    </a:lnTo>
                    <a:lnTo>
                      <a:pt x="18" y="27"/>
                    </a:lnTo>
                    <a:lnTo>
                      <a:pt x="1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grpSp>
        <p:sp>
          <p:nvSpPr>
            <p:cNvPr id="6" name="Rectangle 5">
              <a:extLst>
                <a:ext uri="{FF2B5EF4-FFF2-40B4-BE49-F238E27FC236}">
                  <a16:creationId xmlns:a16="http://schemas.microsoft.com/office/drawing/2014/main" id="{D12DBF80-D1A6-D01A-4D57-63CCFEAB2B94}"/>
                </a:ext>
              </a:extLst>
            </p:cNvPr>
            <p:cNvSpPr/>
            <p:nvPr/>
          </p:nvSpPr>
          <p:spPr>
            <a:xfrm>
              <a:off x="520637" y="1745521"/>
              <a:ext cx="1317726" cy="362099"/>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fr-BE" sz="1050" b="1" kern="0" spc="-20" noProof="0">
                  <a:solidFill>
                    <a:schemeClr val="bg1"/>
                  </a:solidFill>
                  <a:latin typeface="+mj-lt"/>
                </a:rPr>
                <a:t>Financement de</a:t>
              </a:r>
              <a:br>
                <a:rPr lang="fr-BE" sz="1050" b="1" kern="0" spc="-20" noProof="0">
                  <a:solidFill>
                    <a:schemeClr val="bg1"/>
                  </a:solidFill>
                  <a:latin typeface="+mj-lt"/>
                </a:rPr>
              </a:br>
              <a:r>
                <a:rPr lang="fr-BE" sz="1050" b="1" kern="0" spc="-20" noProof="0">
                  <a:solidFill>
                    <a:schemeClr val="bg1"/>
                  </a:solidFill>
                  <a:latin typeface="+mj-lt"/>
                </a:rPr>
                <a:t> la pratique</a:t>
              </a:r>
            </a:p>
          </p:txBody>
        </p:sp>
        <p:sp>
          <p:nvSpPr>
            <p:cNvPr id="7" name="Freeform 16">
              <a:extLst>
                <a:ext uri="{FF2B5EF4-FFF2-40B4-BE49-F238E27FC236}">
                  <a16:creationId xmlns:a16="http://schemas.microsoft.com/office/drawing/2014/main" id="{BF6D5477-6C16-E8D7-B15C-29FFC7448E3E}"/>
                </a:ext>
              </a:extLst>
            </p:cNvPr>
            <p:cNvSpPr>
              <a:spLocks noEditPoints="1"/>
            </p:cNvSpPr>
            <p:nvPr/>
          </p:nvSpPr>
          <p:spPr bwMode="auto">
            <a:xfrm>
              <a:off x="1043760" y="1418456"/>
              <a:ext cx="268296" cy="240735"/>
            </a:xfrm>
            <a:custGeom>
              <a:avLst/>
              <a:gdLst>
                <a:gd name="T0" fmla="*/ 158 w 201"/>
                <a:gd name="T1" fmla="*/ 155 h 180"/>
                <a:gd name="T2" fmla="*/ 122 w 201"/>
                <a:gd name="T3" fmla="*/ 155 h 180"/>
                <a:gd name="T4" fmla="*/ 122 w 201"/>
                <a:gd name="T5" fmla="*/ 108 h 180"/>
                <a:gd name="T6" fmla="*/ 79 w 201"/>
                <a:gd name="T7" fmla="*/ 108 h 180"/>
                <a:gd name="T8" fmla="*/ 79 w 201"/>
                <a:gd name="T9" fmla="*/ 155 h 180"/>
                <a:gd name="T10" fmla="*/ 43 w 201"/>
                <a:gd name="T11" fmla="*/ 155 h 180"/>
                <a:gd name="T12" fmla="*/ 43 w 201"/>
                <a:gd name="T13" fmla="*/ 26 h 180"/>
                <a:gd name="T14" fmla="*/ 79 w 201"/>
                <a:gd name="T15" fmla="*/ 26 h 180"/>
                <a:gd name="T16" fmla="*/ 79 w 201"/>
                <a:gd name="T17" fmla="*/ 72 h 180"/>
                <a:gd name="T18" fmla="*/ 122 w 201"/>
                <a:gd name="T19" fmla="*/ 72 h 180"/>
                <a:gd name="T20" fmla="*/ 122 w 201"/>
                <a:gd name="T21" fmla="*/ 26 h 180"/>
                <a:gd name="T22" fmla="*/ 158 w 201"/>
                <a:gd name="T23" fmla="*/ 26 h 180"/>
                <a:gd name="T24" fmla="*/ 158 w 201"/>
                <a:gd name="T25" fmla="*/ 155 h 180"/>
                <a:gd name="T26" fmla="*/ 176 w 201"/>
                <a:gd name="T27" fmla="*/ 0 h 180"/>
                <a:gd name="T28" fmla="*/ 25 w 201"/>
                <a:gd name="T29" fmla="*/ 0 h 180"/>
                <a:gd name="T30" fmla="*/ 0 w 201"/>
                <a:gd name="T31" fmla="*/ 26 h 180"/>
                <a:gd name="T32" fmla="*/ 0 w 201"/>
                <a:gd name="T33" fmla="*/ 155 h 180"/>
                <a:gd name="T34" fmla="*/ 25 w 201"/>
                <a:gd name="T35" fmla="*/ 180 h 180"/>
                <a:gd name="T36" fmla="*/ 176 w 201"/>
                <a:gd name="T37" fmla="*/ 180 h 180"/>
                <a:gd name="T38" fmla="*/ 201 w 201"/>
                <a:gd name="T39" fmla="*/ 155 h 180"/>
                <a:gd name="T40" fmla="*/ 201 w 201"/>
                <a:gd name="T41" fmla="*/ 26 h 180"/>
                <a:gd name="T42" fmla="*/ 176 w 201"/>
                <a:gd name="T43" fmla="*/ 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1" h="180">
                  <a:moveTo>
                    <a:pt x="158" y="155"/>
                  </a:moveTo>
                  <a:cubicBezTo>
                    <a:pt x="122" y="155"/>
                    <a:pt x="122" y="155"/>
                    <a:pt x="122" y="155"/>
                  </a:cubicBezTo>
                  <a:cubicBezTo>
                    <a:pt x="122" y="108"/>
                    <a:pt x="122" y="108"/>
                    <a:pt x="122" y="108"/>
                  </a:cubicBezTo>
                  <a:cubicBezTo>
                    <a:pt x="79" y="108"/>
                    <a:pt x="79" y="108"/>
                    <a:pt x="79" y="108"/>
                  </a:cubicBezTo>
                  <a:cubicBezTo>
                    <a:pt x="79" y="155"/>
                    <a:pt x="79" y="155"/>
                    <a:pt x="79" y="155"/>
                  </a:cubicBezTo>
                  <a:cubicBezTo>
                    <a:pt x="43" y="155"/>
                    <a:pt x="43" y="155"/>
                    <a:pt x="43" y="155"/>
                  </a:cubicBezTo>
                  <a:cubicBezTo>
                    <a:pt x="43" y="26"/>
                    <a:pt x="43" y="26"/>
                    <a:pt x="43" y="26"/>
                  </a:cubicBezTo>
                  <a:cubicBezTo>
                    <a:pt x="79" y="26"/>
                    <a:pt x="79" y="26"/>
                    <a:pt x="79" y="26"/>
                  </a:cubicBezTo>
                  <a:cubicBezTo>
                    <a:pt x="79" y="72"/>
                    <a:pt x="79" y="72"/>
                    <a:pt x="79" y="72"/>
                  </a:cubicBezTo>
                  <a:cubicBezTo>
                    <a:pt x="122" y="72"/>
                    <a:pt x="122" y="72"/>
                    <a:pt x="122" y="72"/>
                  </a:cubicBezTo>
                  <a:cubicBezTo>
                    <a:pt x="122" y="26"/>
                    <a:pt x="122" y="26"/>
                    <a:pt x="122" y="26"/>
                  </a:cubicBezTo>
                  <a:cubicBezTo>
                    <a:pt x="158" y="26"/>
                    <a:pt x="158" y="26"/>
                    <a:pt x="158" y="26"/>
                  </a:cubicBezTo>
                  <a:lnTo>
                    <a:pt x="158" y="155"/>
                  </a:lnTo>
                  <a:close/>
                  <a:moveTo>
                    <a:pt x="176" y="0"/>
                  </a:moveTo>
                  <a:cubicBezTo>
                    <a:pt x="25" y="0"/>
                    <a:pt x="25" y="0"/>
                    <a:pt x="25" y="0"/>
                  </a:cubicBezTo>
                  <a:cubicBezTo>
                    <a:pt x="12" y="0"/>
                    <a:pt x="0" y="12"/>
                    <a:pt x="0" y="26"/>
                  </a:cubicBezTo>
                  <a:cubicBezTo>
                    <a:pt x="0" y="155"/>
                    <a:pt x="0" y="155"/>
                    <a:pt x="0" y="155"/>
                  </a:cubicBezTo>
                  <a:cubicBezTo>
                    <a:pt x="0" y="169"/>
                    <a:pt x="12" y="180"/>
                    <a:pt x="25" y="180"/>
                  </a:cubicBezTo>
                  <a:cubicBezTo>
                    <a:pt x="176" y="180"/>
                    <a:pt x="176" y="180"/>
                    <a:pt x="176" y="180"/>
                  </a:cubicBezTo>
                  <a:cubicBezTo>
                    <a:pt x="190" y="180"/>
                    <a:pt x="201" y="169"/>
                    <a:pt x="201" y="155"/>
                  </a:cubicBezTo>
                  <a:cubicBezTo>
                    <a:pt x="201" y="26"/>
                    <a:pt x="201" y="26"/>
                    <a:pt x="201" y="26"/>
                  </a:cubicBezTo>
                  <a:cubicBezTo>
                    <a:pt x="201" y="12"/>
                    <a:pt x="190" y="0"/>
                    <a:pt x="176" y="0"/>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r-BE" noProof="0"/>
            </a:p>
          </p:txBody>
        </p:sp>
      </p:grpSp>
    </p:spTree>
    <p:extLst>
      <p:ext uri="{BB962C8B-B14F-4D97-AF65-F5344CB8AC3E}">
        <p14:creationId xmlns:p14="http://schemas.microsoft.com/office/powerpoint/2010/main" val="39355430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Nouveau système de financement</a:t>
            </a: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2202711" y="2291196"/>
            <a:ext cx="9444209" cy="3882675"/>
          </a:xfrm>
        </p:spPr>
        <p:txBody>
          <a:bodyPr/>
          <a:lstStyle/>
          <a:p>
            <a:pPr marL="0" indent="0">
              <a:buNone/>
            </a:pPr>
            <a:r>
              <a:rPr lang="fr-BE" sz="1400" b="1" noProof="0">
                <a:latin typeface="+mj-lt"/>
              </a:rPr>
              <a:t>Avant la préparation</a:t>
            </a:r>
          </a:p>
          <a:p>
            <a:pPr marL="0" indent="0">
              <a:buNone/>
            </a:pPr>
            <a:r>
              <a:rPr lang="fr-BE" sz="1400" noProof="0">
                <a:latin typeface="+mj-lt"/>
              </a:rPr>
              <a:t>Chaque pratique pilote recevra </a:t>
            </a:r>
            <a:r>
              <a:rPr lang="fr-BE" sz="1400" b="1" noProof="0">
                <a:latin typeface="+mj-lt"/>
              </a:rPr>
              <a:t>4 969 € par ETP </a:t>
            </a:r>
            <a:r>
              <a:rPr lang="fr-BE" sz="1400" noProof="0">
                <a:latin typeface="+mj-lt"/>
              </a:rPr>
              <a:t>pour sa participation à l'étude pilote. Ce montant indemnise les dispensateurs de soins pour le temps dont ils ont besoin pour se préparer à la nouvelle méthode de travail. Les tâches liées à ce montant sont expliquées sur les diapositives 20 à 22. </a:t>
            </a:r>
            <a:endParaRPr lang="fr-BE" sz="1400" b="1" noProof="0">
              <a:latin typeface="+mj-lt"/>
            </a:endParaRPr>
          </a:p>
          <a:p>
            <a:pPr marL="0" indent="0">
              <a:buNone/>
            </a:pPr>
            <a:endParaRPr lang="fr-BE" sz="1400" noProof="0">
              <a:latin typeface="+mj-lt"/>
            </a:endParaRP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18</a:t>
            </a:fld>
            <a:endParaRPr lang="fr-BE" noProof="0"/>
          </a:p>
        </p:txBody>
      </p:sp>
      <p:sp>
        <p:nvSpPr>
          <p:cNvPr id="10" name="Text Placeholder 8">
            <a:extLst>
              <a:ext uri="{FF2B5EF4-FFF2-40B4-BE49-F238E27FC236}">
                <a16:creationId xmlns:a16="http://schemas.microsoft.com/office/drawing/2014/main" id="{0BB377A9-E092-39FC-75C8-28D2DE3B0D62}"/>
              </a:ext>
            </a:extLst>
          </p:cNvPr>
          <p:cNvSpPr>
            <a:spLocks noGrp="1"/>
          </p:cNvSpPr>
          <p:nvPr>
            <p:ph type="body" sz="quarter" idx="13"/>
          </p:nvPr>
        </p:nvSpPr>
        <p:spPr>
          <a:xfrm>
            <a:off x="2287328" y="1598925"/>
            <a:ext cx="9127853" cy="461133"/>
          </a:xfrm>
        </p:spPr>
        <p:txBody>
          <a:bodyPr/>
          <a:lstStyle/>
          <a:p>
            <a:r>
              <a:rPr lang="fr-BE" noProof="0"/>
              <a:t>Indemnité de démarrage pour la pratique pilote</a:t>
            </a:r>
          </a:p>
        </p:txBody>
      </p:sp>
      <p:grpSp>
        <p:nvGrpSpPr>
          <p:cNvPr id="17" name="Group 16">
            <a:extLst>
              <a:ext uri="{FF2B5EF4-FFF2-40B4-BE49-F238E27FC236}">
                <a16:creationId xmlns:a16="http://schemas.microsoft.com/office/drawing/2014/main" id="{FE0BB264-7678-2CFB-BAF4-26FE28F4D242}"/>
              </a:ext>
            </a:extLst>
          </p:cNvPr>
          <p:cNvGrpSpPr/>
          <p:nvPr/>
        </p:nvGrpSpPr>
        <p:grpSpPr>
          <a:xfrm>
            <a:off x="520637" y="1233408"/>
            <a:ext cx="1317726" cy="1116000"/>
            <a:chOff x="520637" y="1233408"/>
            <a:chExt cx="1317726" cy="1116000"/>
          </a:xfrm>
        </p:grpSpPr>
        <p:sp>
          <p:nvSpPr>
            <p:cNvPr id="11" name="Freeform 29">
              <a:extLst>
                <a:ext uri="{FF2B5EF4-FFF2-40B4-BE49-F238E27FC236}">
                  <a16:creationId xmlns:a16="http://schemas.microsoft.com/office/drawing/2014/main" id="{2637348F-50B2-32DF-FAC5-4F76354E6693}"/>
                </a:ext>
              </a:extLst>
            </p:cNvPr>
            <p:cNvSpPr>
              <a:spLocks/>
            </p:cNvSpPr>
            <p:nvPr/>
          </p:nvSpPr>
          <p:spPr bwMode="auto">
            <a:xfrm>
              <a:off x="623888" y="1233408"/>
              <a:ext cx="1116000" cy="1116000"/>
            </a:xfrm>
            <a:custGeom>
              <a:avLst/>
              <a:gdLst>
                <a:gd name="T0" fmla="*/ 333 w 701"/>
                <a:gd name="T1" fmla="*/ 701 h 702"/>
                <a:gd name="T2" fmla="*/ 280 w 701"/>
                <a:gd name="T3" fmla="*/ 695 h 702"/>
                <a:gd name="T4" fmla="*/ 231 w 701"/>
                <a:gd name="T5" fmla="*/ 680 h 702"/>
                <a:gd name="T6" fmla="*/ 184 w 701"/>
                <a:gd name="T7" fmla="*/ 659 h 702"/>
                <a:gd name="T8" fmla="*/ 141 w 701"/>
                <a:gd name="T9" fmla="*/ 632 h 702"/>
                <a:gd name="T10" fmla="*/ 103 w 701"/>
                <a:gd name="T11" fmla="*/ 598 h 702"/>
                <a:gd name="T12" fmla="*/ 71 w 701"/>
                <a:gd name="T13" fmla="*/ 560 h 702"/>
                <a:gd name="T14" fmla="*/ 42 w 701"/>
                <a:gd name="T15" fmla="*/ 518 h 702"/>
                <a:gd name="T16" fmla="*/ 21 w 701"/>
                <a:gd name="T17" fmla="*/ 471 h 702"/>
                <a:gd name="T18" fmla="*/ 8 w 701"/>
                <a:gd name="T19" fmla="*/ 422 h 702"/>
                <a:gd name="T20" fmla="*/ 0 w 701"/>
                <a:gd name="T21" fmla="*/ 369 h 702"/>
                <a:gd name="T22" fmla="*/ 0 w 701"/>
                <a:gd name="T23" fmla="*/ 333 h 702"/>
                <a:gd name="T24" fmla="*/ 8 w 701"/>
                <a:gd name="T25" fmla="*/ 280 h 702"/>
                <a:gd name="T26" fmla="*/ 21 w 701"/>
                <a:gd name="T27" fmla="*/ 231 h 702"/>
                <a:gd name="T28" fmla="*/ 42 w 701"/>
                <a:gd name="T29" fmla="*/ 184 h 702"/>
                <a:gd name="T30" fmla="*/ 71 w 701"/>
                <a:gd name="T31" fmla="*/ 141 h 702"/>
                <a:gd name="T32" fmla="*/ 103 w 701"/>
                <a:gd name="T33" fmla="*/ 104 h 702"/>
                <a:gd name="T34" fmla="*/ 141 w 701"/>
                <a:gd name="T35" fmla="*/ 70 h 702"/>
                <a:gd name="T36" fmla="*/ 184 w 701"/>
                <a:gd name="T37" fmla="*/ 43 h 702"/>
                <a:gd name="T38" fmla="*/ 231 w 701"/>
                <a:gd name="T39" fmla="*/ 22 h 702"/>
                <a:gd name="T40" fmla="*/ 280 w 701"/>
                <a:gd name="T41" fmla="*/ 7 h 702"/>
                <a:gd name="T42" fmla="*/ 333 w 701"/>
                <a:gd name="T43" fmla="*/ 1 h 702"/>
                <a:gd name="T44" fmla="*/ 369 w 701"/>
                <a:gd name="T45" fmla="*/ 1 h 702"/>
                <a:gd name="T46" fmla="*/ 421 w 701"/>
                <a:gd name="T47" fmla="*/ 7 h 702"/>
                <a:gd name="T48" fmla="*/ 472 w 701"/>
                <a:gd name="T49" fmla="*/ 22 h 702"/>
                <a:gd name="T50" fmla="*/ 518 w 701"/>
                <a:gd name="T51" fmla="*/ 43 h 702"/>
                <a:gd name="T52" fmla="*/ 560 w 701"/>
                <a:gd name="T53" fmla="*/ 70 h 702"/>
                <a:gd name="T54" fmla="*/ 599 w 701"/>
                <a:gd name="T55" fmla="*/ 104 h 702"/>
                <a:gd name="T56" fmla="*/ 632 w 701"/>
                <a:gd name="T57" fmla="*/ 141 h 702"/>
                <a:gd name="T58" fmla="*/ 659 w 701"/>
                <a:gd name="T59" fmla="*/ 184 h 702"/>
                <a:gd name="T60" fmla="*/ 680 w 701"/>
                <a:gd name="T61" fmla="*/ 231 h 702"/>
                <a:gd name="T62" fmla="*/ 695 w 701"/>
                <a:gd name="T63" fmla="*/ 280 h 702"/>
                <a:gd name="T64" fmla="*/ 701 w 701"/>
                <a:gd name="T65" fmla="*/ 333 h 702"/>
                <a:gd name="T66" fmla="*/ 701 w 701"/>
                <a:gd name="T67" fmla="*/ 369 h 702"/>
                <a:gd name="T68" fmla="*/ 695 w 701"/>
                <a:gd name="T69" fmla="*/ 422 h 702"/>
                <a:gd name="T70" fmla="*/ 680 w 701"/>
                <a:gd name="T71" fmla="*/ 471 h 702"/>
                <a:gd name="T72" fmla="*/ 659 w 701"/>
                <a:gd name="T73" fmla="*/ 518 h 702"/>
                <a:gd name="T74" fmla="*/ 632 w 701"/>
                <a:gd name="T75" fmla="*/ 560 h 702"/>
                <a:gd name="T76" fmla="*/ 599 w 701"/>
                <a:gd name="T77" fmla="*/ 598 h 702"/>
                <a:gd name="T78" fmla="*/ 560 w 701"/>
                <a:gd name="T79" fmla="*/ 632 h 702"/>
                <a:gd name="T80" fmla="*/ 518 w 701"/>
                <a:gd name="T81" fmla="*/ 659 h 702"/>
                <a:gd name="T82" fmla="*/ 472 w 701"/>
                <a:gd name="T83" fmla="*/ 680 h 702"/>
                <a:gd name="T84" fmla="*/ 421 w 701"/>
                <a:gd name="T85" fmla="*/ 695 h 702"/>
                <a:gd name="T86" fmla="*/ 369 w 701"/>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2">
                  <a:moveTo>
                    <a:pt x="351" y="702"/>
                  </a:moveTo>
                  <a:lnTo>
                    <a:pt x="351" y="702"/>
                  </a:lnTo>
                  <a:lnTo>
                    <a:pt x="333" y="701"/>
                  </a:lnTo>
                  <a:lnTo>
                    <a:pt x="315" y="700"/>
                  </a:lnTo>
                  <a:lnTo>
                    <a:pt x="298" y="697"/>
                  </a:lnTo>
                  <a:lnTo>
                    <a:pt x="280" y="695"/>
                  </a:lnTo>
                  <a:lnTo>
                    <a:pt x="263" y="691"/>
                  </a:lnTo>
                  <a:lnTo>
                    <a:pt x="247" y="686"/>
                  </a:lnTo>
                  <a:lnTo>
                    <a:pt x="231" y="680"/>
                  </a:lnTo>
                  <a:lnTo>
                    <a:pt x="215" y="674"/>
                  </a:lnTo>
                  <a:lnTo>
                    <a:pt x="199" y="667"/>
                  </a:lnTo>
                  <a:lnTo>
                    <a:pt x="184" y="659"/>
                  </a:lnTo>
                  <a:lnTo>
                    <a:pt x="169" y="650"/>
                  </a:lnTo>
                  <a:lnTo>
                    <a:pt x="155" y="642"/>
                  </a:lnTo>
                  <a:lnTo>
                    <a:pt x="141" y="632"/>
                  </a:lnTo>
                  <a:lnTo>
                    <a:pt x="129" y="622"/>
                  </a:lnTo>
                  <a:lnTo>
                    <a:pt x="115" y="611"/>
                  </a:lnTo>
                  <a:lnTo>
                    <a:pt x="103" y="598"/>
                  </a:lnTo>
                  <a:lnTo>
                    <a:pt x="92" y="586"/>
                  </a:lnTo>
                  <a:lnTo>
                    <a:pt x="81" y="574"/>
                  </a:lnTo>
                  <a:lnTo>
                    <a:pt x="71" y="560"/>
                  </a:lnTo>
                  <a:lnTo>
                    <a:pt x="61" y="547"/>
                  </a:lnTo>
                  <a:lnTo>
                    <a:pt x="51" y="533"/>
                  </a:lnTo>
                  <a:lnTo>
                    <a:pt x="42" y="518"/>
                  </a:lnTo>
                  <a:lnTo>
                    <a:pt x="35" y="503"/>
                  </a:lnTo>
                  <a:lnTo>
                    <a:pt x="28" y="487"/>
                  </a:lnTo>
                  <a:lnTo>
                    <a:pt x="21" y="471"/>
                  </a:lnTo>
                  <a:lnTo>
                    <a:pt x="16" y="455"/>
                  </a:lnTo>
                  <a:lnTo>
                    <a:pt x="12" y="438"/>
                  </a:lnTo>
                  <a:lnTo>
                    <a:pt x="8" y="422"/>
                  </a:lnTo>
                  <a:lnTo>
                    <a:pt x="4" y="405"/>
                  </a:lnTo>
                  <a:lnTo>
                    <a:pt x="3" y="386"/>
                  </a:lnTo>
                  <a:lnTo>
                    <a:pt x="0" y="369"/>
                  </a:lnTo>
                  <a:lnTo>
                    <a:pt x="0" y="350"/>
                  </a:lnTo>
                  <a:lnTo>
                    <a:pt x="0" y="350"/>
                  </a:lnTo>
                  <a:lnTo>
                    <a:pt x="0" y="333"/>
                  </a:lnTo>
                  <a:lnTo>
                    <a:pt x="3" y="315"/>
                  </a:lnTo>
                  <a:lnTo>
                    <a:pt x="4" y="297"/>
                  </a:lnTo>
                  <a:lnTo>
                    <a:pt x="8" y="280"/>
                  </a:lnTo>
                  <a:lnTo>
                    <a:pt x="12" y="263"/>
                  </a:lnTo>
                  <a:lnTo>
                    <a:pt x="16" y="247"/>
                  </a:lnTo>
                  <a:lnTo>
                    <a:pt x="21" y="231"/>
                  </a:lnTo>
                  <a:lnTo>
                    <a:pt x="28" y="215"/>
                  </a:lnTo>
                  <a:lnTo>
                    <a:pt x="35" y="199"/>
                  </a:lnTo>
                  <a:lnTo>
                    <a:pt x="42" y="184"/>
                  </a:lnTo>
                  <a:lnTo>
                    <a:pt x="51" y="169"/>
                  </a:lnTo>
                  <a:lnTo>
                    <a:pt x="61" y="156"/>
                  </a:lnTo>
                  <a:lnTo>
                    <a:pt x="71" y="141"/>
                  </a:lnTo>
                  <a:lnTo>
                    <a:pt x="81" y="128"/>
                  </a:lnTo>
                  <a:lnTo>
                    <a:pt x="92" y="115"/>
                  </a:lnTo>
                  <a:lnTo>
                    <a:pt x="103" y="104"/>
                  </a:lnTo>
                  <a:lnTo>
                    <a:pt x="115" y="91"/>
                  </a:lnTo>
                  <a:lnTo>
                    <a:pt x="129" y="80"/>
                  </a:lnTo>
                  <a:lnTo>
                    <a:pt x="141" y="70"/>
                  </a:lnTo>
                  <a:lnTo>
                    <a:pt x="155" y="61"/>
                  </a:lnTo>
                  <a:lnTo>
                    <a:pt x="169" y="51"/>
                  </a:lnTo>
                  <a:lnTo>
                    <a:pt x="184" y="43"/>
                  </a:lnTo>
                  <a:lnTo>
                    <a:pt x="199" y="35"/>
                  </a:lnTo>
                  <a:lnTo>
                    <a:pt x="215" y="28"/>
                  </a:lnTo>
                  <a:lnTo>
                    <a:pt x="231" y="22"/>
                  </a:lnTo>
                  <a:lnTo>
                    <a:pt x="247" y="16"/>
                  </a:lnTo>
                  <a:lnTo>
                    <a:pt x="263" y="11"/>
                  </a:lnTo>
                  <a:lnTo>
                    <a:pt x="280" y="7"/>
                  </a:lnTo>
                  <a:lnTo>
                    <a:pt x="298" y="5"/>
                  </a:lnTo>
                  <a:lnTo>
                    <a:pt x="315" y="3"/>
                  </a:lnTo>
                  <a:lnTo>
                    <a:pt x="333" y="1"/>
                  </a:lnTo>
                  <a:lnTo>
                    <a:pt x="351" y="0"/>
                  </a:lnTo>
                  <a:lnTo>
                    <a:pt x="351" y="0"/>
                  </a:lnTo>
                  <a:lnTo>
                    <a:pt x="369" y="1"/>
                  </a:lnTo>
                  <a:lnTo>
                    <a:pt x="386" y="3"/>
                  </a:lnTo>
                  <a:lnTo>
                    <a:pt x="404" y="5"/>
                  </a:lnTo>
                  <a:lnTo>
                    <a:pt x="421" y="7"/>
                  </a:lnTo>
                  <a:lnTo>
                    <a:pt x="438" y="11"/>
                  </a:lnTo>
                  <a:lnTo>
                    <a:pt x="456" y="16"/>
                  </a:lnTo>
                  <a:lnTo>
                    <a:pt x="472" y="22"/>
                  </a:lnTo>
                  <a:lnTo>
                    <a:pt x="488" y="28"/>
                  </a:lnTo>
                  <a:lnTo>
                    <a:pt x="502" y="35"/>
                  </a:lnTo>
                  <a:lnTo>
                    <a:pt x="518" y="43"/>
                  </a:lnTo>
                  <a:lnTo>
                    <a:pt x="533" y="51"/>
                  </a:lnTo>
                  <a:lnTo>
                    <a:pt x="547" y="61"/>
                  </a:lnTo>
                  <a:lnTo>
                    <a:pt x="560" y="70"/>
                  </a:lnTo>
                  <a:lnTo>
                    <a:pt x="574" y="80"/>
                  </a:lnTo>
                  <a:lnTo>
                    <a:pt x="586" y="91"/>
                  </a:lnTo>
                  <a:lnTo>
                    <a:pt x="599" y="104"/>
                  </a:lnTo>
                  <a:lnTo>
                    <a:pt x="611" y="115"/>
                  </a:lnTo>
                  <a:lnTo>
                    <a:pt x="621" y="128"/>
                  </a:lnTo>
                  <a:lnTo>
                    <a:pt x="632" y="141"/>
                  </a:lnTo>
                  <a:lnTo>
                    <a:pt x="642" y="156"/>
                  </a:lnTo>
                  <a:lnTo>
                    <a:pt x="650" y="169"/>
                  </a:lnTo>
                  <a:lnTo>
                    <a:pt x="659" y="184"/>
                  </a:lnTo>
                  <a:lnTo>
                    <a:pt x="666" y="199"/>
                  </a:lnTo>
                  <a:lnTo>
                    <a:pt x="674" y="215"/>
                  </a:lnTo>
                  <a:lnTo>
                    <a:pt x="680" y="231"/>
                  </a:lnTo>
                  <a:lnTo>
                    <a:pt x="686" y="247"/>
                  </a:lnTo>
                  <a:lnTo>
                    <a:pt x="690" y="263"/>
                  </a:lnTo>
                  <a:lnTo>
                    <a:pt x="695" y="280"/>
                  </a:lnTo>
                  <a:lnTo>
                    <a:pt x="697" y="297"/>
                  </a:lnTo>
                  <a:lnTo>
                    <a:pt x="700" y="315"/>
                  </a:lnTo>
                  <a:lnTo>
                    <a:pt x="701" y="333"/>
                  </a:lnTo>
                  <a:lnTo>
                    <a:pt x="701" y="350"/>
                  </a:lnTo>
                  <a:lnTo>
                    <a:pt x="701" y="350"/>
                  </a:lnTo>
                  <a:lnTo>
                    <a:pt x="701" y="369"/>
                  </a:lnTo>
                  <a:lnTo>
                    <a:pt x="700" y="386"/>
                  </a:lnTo>
                  <a:lnTo>
                    <a:pt x="697" y="405"/>
                  </a:lnTo>
                  <a:lnTo>
                    <a:pt x="695" y="422"/>
                  </a:lnTo>
                  <a:lnTo>
                    <a:pt x="690" y="438"/>
                  </a:lnTo>
                  <a:lnTo>
                    <a:pt x="686" y="455"/>
                  </a:lnTo>
                  <a:lnTo>
                    <a:pt x="680" y="471"/>
                  </a:lnTo>
                  <a:lnTo>
                    <a:pt x="674" y="487"/>
                  </a:lnTo>
                  <a:lnTo>
                    <a:pt x="666" y="503"/>
                  </a:lnTo>
                  <a:lnTo>
                    <a:pt x="659" y="518"/>
                  </a:lnTo>
                  <a:lnTo>
                    <a:pt x="650" y="533"/>
                  </a:lnTo>
                  <a:lnTo>
                    <a:pt x="642" y="547"/>
                  </a:lnTo>
                  <a:lnTo>
                    <a:pt x="632" y="560"/>
                  </a:lnTo>
                  <a:lnTo>
                    <a:pt x="621" y="574"/>
                  </a:lnTo>
                  <a:lnTo>
                    <a:pt x="611" y="586"/>
                  </a:lnTo>
                  <a:lnTo>
                    <a:pt x="599" y="598"/>
                  </a:lnTo>
                  <a:lnTo>
                    <a:pt x="586" y="611"/>
                  </a:lnTo>
                  <a:lnTo>
                    <a:pt x="574" y="622"/>
                  </a:lnTo>
                  <a:lnTo>
                    <a:pt x="560" y="632"/>
                  </a:lnTo>
                  <a:lnTo>
                    <a:pt x="547" y="642"/>
                  </a:lnTo>
                  <a:lnTo>
                    <a:pt x="533" y="650"/>
                  </a:lnTo>
                  <a:lnTo>
                    <a:pt x="518" y="659"/>
                  </a:lnTo>
                  <a:lnTo>
                    <a:pt x="502" y="667"/>
                  </a:lnTo>
                  <a:lnTo>
                    <a:pt x="488" y="674"/>
                  </a:lnTo>
                  <a:lnTo>
                    <a:pt x="472" y="680"/>
                  </a:lnTo>
                  <a:lnTo>
                    <a:pt x="456" y="686"/>
                  </a:lnTo>
                  <a:lnTo>
                    <a:pt x="438" y="691"/>
                  </a:lnTo>
                  <a:lnTo>
                    <a:pt x="421" y="695"/>
                  </a:lnTo>
                  <a:lnTo>
                    <a:pt x="404" y="697"/>
                  </a:lnTo>
                  <a:lnTo>
                    <a:pt x="386" y="700"/>
                  </a:lnTo>
                  <a:lnTo>
                    <a:pt x="369" y="701"/>
                  </a:lnTo>
                  <a:lnTo>
                    <a:pt x="351" y="702"/>
                  </a:lnTo>
                  <a:lnTo>
                    <a:pt x="351" y="702"/>
                  </a:lnTo>
                  <a:close/>
                </a:path>
              </a:pathLst>
            </a:custGeom>
            <a:solidFill>
              <a:srgbClr val="B1BB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7" name="Rectangle 6">
              <a:extLst>
                <a:ext uri="{FF2B5EF4-FFF2-40B4-BE49-F238E27FC236}">
                  <a16:creationId xmlns:a16="http://schemas.microsoft.com/office/drawing/2014/main" id="{275124D6-26FE-2372-D48D-AAF848A4BDDF}"/>
                </a:ext>
              </a:extLst>
            </p:cNvPr>
            <p:cNvSpPr/>
            <p:nvPr/>
          </p:nvSpPr>
          <p:spPr>
            <a:xfrm>
              <a:off x="520637" y="1745521"/>
              <a:ext cx="1317726" cy="362099"/>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fr-BE" sz="1050" b="1" kern="0" spc="-20" noProof="0">
                  <a:solidFill>
                    <a:schemeClr val="bg1"/>
                  </a:solidFill>
                  <a:latin typeface="+mj-lt"/>
                </a:rPr>
                <a:t>Indemnité de démarrage</a:t>
              </a:r>
              <a:br>
                <a:rPr lang="fr-BE" sz="1050" b="1" kern="0" spc="-20" noProof="0">
                  <a:solidFill>
                    <a:schemeClr val="bg1"/>
                  </a:solidFill>
                  <a:latin typeface="+mj-lt"/>
                </a:rPr>
              </a:br>
              <a:endParaRPr lang="fr-BE" sz="1050" b="1" kern="0" spc="-20" noProof="0">
                <a:solidFill>
                  <a:schemeClr val="bg1"/>
                </a:solidFill>
                <a:latin typeface="+mj-lt"/>
              </a:endParaRPr>
            </a:p>
          </p:txBody>
        </p:sp>
        <p:grpSp>
          <p:nvGrpSpPr>
            <p:cNvPr id="35" name="Grupo 683">
              <a:extLst>
                <a:ext uri="{FF2B5EF4-FFF2-40B4-BE49-F238E27FC236}">
                  <a16:creationId xmlns:a16="http://schemas.microsoft.com/office/drawing/2014/main" id="{9A3268C1-98F0-433B-1336-4BD8DD426CC4}"/>
                </a:ext>
              </a:extLst>
            </p:cNvPr>
            <p:cNvGrpSpPr/>
            <p:nvPr/>
          </p:nvGrpSpPr>
          <p:grpSpPr>
            <a:xfrm>
              <a:off x="998480" y="1396974"/>
              <a:ext cx="358808" cy="301185"/>
              <a:chOff x="8258176" y="5403850"/>
              <a:chExt cx="709613" cy="628651"/>
            </a:xfrm>
            <a:solidFill>
              <a:schemeClr val="bg1"/>
            </a:solidFill>
          </p:grpSpPr>
          <p:sp>
            <p:nvSpPr>
              <p:cNvPr id="36" name="Freeform 163">
                <a:extLst>
                  <a:ext uri="{FF2B5EF4-FFF2-40B4-BE49-F238E27FC236}">
                    <a16:creationId xmlns:a16="http://schemas.microsoft.com/office/drawing/2014/main" id="{323BA311-18B7-9C91-603D-6BC410935817}"/>
                  </a:ext>
                </a:extLst>
              </p:cNvPr>
              <p:cNvSpPr>
                <a:spLocks noEditPoints="1"/>
              </p:cNvSpPr>
              <p:nvPr/>
            </p:nvSpPr>
            <p:spPr bwMode="auto">
              <a:xfrm>
                <a:off x="8545513" y="5489575"/>
                <a:ext cx="134938" cy="246063"/>
              </a:xfrm>
              <a:custGeom>
                <a:avLst/>
                <a:gdLst>
                  <a:gd name="T0" fmla="*/ 21 w 36"/>
                  <a:gd name="T1" fmla="*/ 65 h 65"/>
                  <a:gd name="T2" fmla="*/ 21 w 36"/>
                  <a:gd name="T3" fmla="*/ 58 h 65"/>
                  <a:gd name="T4" fmla="*/ 32 w 36"/>
                  <a:gd name="T5" fmla="*/ 53 h 65"/>
                  <a:gd name="T6" fmla="*/ 36 w 36"/>
                  <a:gd name="T7" fmla="*/ 42 h 65"/>
                  <a:gd name="T8" fmla="*/ 33 w 36"/>
                  <a:gd name="T9" fmla="*/ 32 h 65"/>
                  <a:gd name="T10" fmla="*/ 21 w 36"/>
                  <a:gd name="T11" fmla="*/ 26 h 65"/>
                  <a:gd name="T12" fmla="*/ 21 w 36"/>
                  <a:gd name="T13" fmla="*/ 12 h 65"/>
                  <a:gd name="T14" fmla="*/ 25 w 36"/>
                  <a:gd name="T15" fmla="*/ 18 h 65"/>
                  <a:gd name="T16" fmla="*/ 34 w 36"/>
                  <a:gd name="T17" fmla="*/ 16 h 65"/>
                  <a:gd name="T18" fmla="*/ 30 w 36"/>
                  <a:gd name="T19" fmla="*/ 8 h 65"/>
                  <a:gd name="T20" fmla="*/ 21 w 36"/>
                  <a:gd name="T21" fmla="*/ 4 h 65"/>
                  <a:gd name="T22" fmla="*/ 21 w 36"/>
                  <a:gd name="T23" fmla="*/ 0 h 65"/>
                  <a:gd name="T24" fmla="*/ 15 w 36"/>
                  <a:gd name="T25" fmla="*/ 0 h 65"/>
                  <a:gd name="T26" fmla="*/ 15 w 36"/>
                  <a:gd name="T27" fmla="*/ 4 h 65"/>
                  <a:gd name="T28" fmla="*/ 5 w 36"/>
                  <a:gd name="T29" fmla="*/ 8 h 65"/>
                  <a:gd name="T30" fmla="*/ 2 w 36"/>
                  <a:gd name="T31" fmla="*/ 18 h 65"/>
                  <a:gd name="T32" fmla="*/ 5 w 36"/>
                  <a:gd name="T33" fmla="*/ 28 h 65"/>
                  <a:gd name="T34" fmla="*/ 15 w 36"/>
                  <a:gd name="T35" fmla="*/ 35 h 65"/>
                  <a:gd name="T36" fmla="*/ 15 w 36"/>
                  <a:gd name="T37" fmla="*/ 50 h 65"/>
                  <a:gd name="T38" fmla="*/ 12 w 36"/>
                  <a:gd name="T39" fmla="*/ 47 h 65"/>
                  <a:gd name="T40" fmla="*/ 10 w 36"/>
                  <a:gd name="T41" fmla="*/ 42 h 65"/>
                  <a:gd name="T42" fmla="*/ 0 w 36"/>
                  <a:gd name="T43" fmla="*/ 43 h 65"/>
                  <a:gd name="T44" fmla="*/ 5 w 36"/>
                  <a:gd name="T45" fmla="*/ 54 h 65"/>
                  <a:gd name="T46" fmla="*/ 15 w 36"/>
                  <a:gd name="T47" fmla="*/ 58 h 65"/>
                  <a:gd name="T48" fmla="*/ 15 w 36"/>
                  <a:gd name="T49" fmla="*/ 65 h 65"/>
                  <a:gd name="T50" fmla="*/ 21 w 36"/>
                  <a:gd name="T51" fmla="*/ 65 h 65"/>
                  <a:gd name="T52" fmla="*/ 21 w 36"/>
                  <a:gd name="T53" fmla="*/ 36 h 65"/>
                  <a:gd name="T54" fmla="*/ 25 w 36"/>
                  <a:gd name="T55" fmla="*/ 39 h 65"/>
                  <a:gd name="T56" fmla="*/ 27 w 36"/>
                  <a:gd name="T57" fmla="*/ 43 h 65"/>
                  <a:gd name="T58" fmla="*/ 25 w 36"/>
                  <a:gd name="T59" fmla="*/ 48 h 65"/>
                  <a:gd name="T60" fmla="*/ 21 w 36"/>
                  <a:gd name="T61" fmla="*/ 50 h 65"/>
                  <a:gd name="T62" fmla="*/ 21 w 36"/>
                  <a:gd name="T63" fmla="*/ 36 h 65"/>
                  <a:gd name="T64" fmla="*/ 12 w 36"/>
                  <a:gd name="T65" fmla="*/ 22 h 65"/>
                  <a:gd name="T66" fmla="*/ 11 w 36"/>
                  <a:gd name="T67" fmla="*/ 18 h 65"/>
                  <a:gd name="T68" fmla="*/ 12 w 36"/>
                  <a:gd name="T69" fmla="*/ 14 h 65"/>
                  <a:gd name="T70" fmla="*/ 15 w 36"/>
                  <a:gd name="T71" fmla="*/ 12 h 65"/>
                  <a:gd name="T72" fmla="*/ 15 w 36"/>
                  <a:gd name="T73" fmla="*/ 24 h 65"/>
                  <a:gd name="T74" fmla="*/ 12 w 36"/>
                  <a:gd name="T75" fmla="*/ 22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6" h="65">
                    <a:moveTo>
                      <a:pt x="21" y="65"/>
                    </a:moveTo>
                    <a:cubicBezTo>
                      <a:pt x="21" y="58"/>
                      <a:pt x="21" y="58"/>
                      <a:pt x="21" y="58"/>
                    </a:cubicBezTo>
                    <a:cubicBezTo>
                      <a:pt x="25" y="58"/>
                      <a:pt x="29" y="56"/>
                      <a:pt x="32" y="53"/>
                    </a:cubicBezTo>
                    <a:cubicBezTo>
                      <a:pt x="34" y="50"/>
                      <a:pt x="36" y="46"/>
                      <a:pt x="36" y="42"/>
                    </a:cubicBezTo>
                    <a:cubicBezTo>
                      <a:pt x="36" y="38"/>
                      <a:pt x="35" y="35"/>
                      <a:pt x="33" y="32"/>
                    </a:cubicBezTo>
                    <a:cubicBezTo>
                      <a:pt x="30" y="30"/>
                      <a:pt x="26" y="28"/>
                      <a:pt x="21" y="26"/>
                    </a:cubicBezTo>
                    <a:cubicBezTo>
                      <a:pt x="21" y="12"/>
                      <a:pt x="21" y="12"/>
                      <a:pt x="21" y="12"/>
                    </a:cubicBezTo>
                    <a:cubicBezTo>
                      <a:pt x="23" y="13"/>
                      <a:pt x="24" y="15"/>
                      <a:pt x="25" y="18"/>
                    </a:cubicBezTo>
                    <a:cubicBezTo>
                      <a:pt x="34" y="16"/>
                      <a:pt x="34" y="16"/>
                      <a:pt x="34" y="16"/>
                    </a:cubicBezTo>
                    <a:cubicBezTo>
                      <a:pt x="34" y="13"/>
                      <a:pt x="32" y="10"/>
                      <a:pt x="30" y="8"/>
                    </a:cubicBezTo>
                    <a:cubicBezTo>
                      <a:pt x="28" y="6"/>
                      <a:pt x="25" y="4"/>
                      <a:pt x="21" y="4"/>
                    </a:cubicBezTo>
                    <a:cubicBezTo>
                      <a:pt x="21" y="0"/>
                      <a:pt x="21" y="0"/>
                      <a:pt x="21" y="0"/>
                    </a:cubicBezTo>
                    <a:cubicBezTo>
                      <a:pt x="15" y="0"/>
                      <a:pt x="15" y="0"/>
                      <a:pt x="15" y="0"/>
                    </a:cubicBezTo>
                    <a:cubicBezTo>
                      <a:pt x="15" y="4"/>
                      <a:pt x="15" y="4"/>
                      <a:pt x="15" y="4"/>
                    </a:cubicBezTo>
                    <a:cubicBezTo>
                      <a:pt x="11" y="4"/>
                      <a:pt x="8" y="6"/>
                      <a:pt x="5" y="8"/>
                    </a:cubicBezTo>
                    <a:cubicBezTo>
                      <a:pt x="3" y="11"/>
                      <a:pt x="2" y="14"/>
                      <a:pt x="2" y="18"/>
                    </a:cubicBezTo>
                    <a:cubicBezTo>
                      <a:pt x="2" y="22"/>
                      <a:pt x="3" y="26"/>
                      <a:pt x="5" y="28"/>
                    </a:cubicBezTo>
                    <a:cubicBezTo>
                      <a:pt x="7" y="31"/>
                      <a:pt x="11" y="33"/>
                      <a:pt x="15" y="35"/>
                    </a:cubicBezTo>
                    <a:cubicBezTo>
                      <a:pt x="15" y="50"/>
                      <a:pt x="15" y="50"/>
                      <a:pt x="15" y="50"/>
                    </a:cubicBezTo>
                    <a:cubicBezTo>
                      <a:pt x="14" y="49"/>
                      <a:pt x="13" y="48"/>
                      <a:pt x="12" y="47"/>
                    </a:cubicBezTo>
                    <a:cubicBezTo>
                      <a:pt x="11" y="45"/>
                      <a:pt x="10" y="44"/>
                      <a:pt x="10" y="42"/>
                    </a:cubicBezTo>
                    <a:cubicBezTo>
                      <a:pt x="0" y="43"/>
                      <a:pt x="0" y="43"/>
                      <a:pt x="0" y="43"/>
                    </a:cubicBezTo>
                    <a:cubicBezTo>
                      <a:pt x="1" y="48"/>
                      <a:pt x="3" y="51"/>
                      <a:pt x="5" y="54"/>
                    </a:cubicBezTo>
                    <a:cubicBezTo>
                      <a:pt x="8" y="56"/>
                      <a:pt x="11" y="58"/>
                      <a:pt x="15" y="58"/>
                    </a:cubicBezTo>
                    <a:cubicBezTo>
                      <a:pt x="15" y="65"/>
                      <a:pt x="15" y="65"/>
                      <a:pt x="15" y="65"/>
                    </a:cubicBezTo>
                    <a:lnTo>
                      <a:pt x="21" y="65"/>
                    </a:lnTo>
                    <a:close/>
                    <a:moveTo>
                      <a:pt x="21" y="36"/>
                    </a:moveTo>
                    <a:cubicBezTo>
                      <a:pt x="23" y="37"/>
                      <a:pt x="24" y="38"/>
                      <a:pt x="25" y="39"/>
                    </a:cubicBezTo>
                    <a:cubicBezTo>
                      <a:pt x="26" y="40"/>
                      <a:pt x="27" y="41"/>
                      <a:pt x="27" y="43"/>
                    </a:cubicBezTo>
                    <a:cubicBezTo>
                      <a:pt x="27" y="45"/>
                      <a:pt x="26" y="46"/>
                      <a:pt x="25" y="48"/>
                    </a:cubicBezTo>
                    <a:cubicBezTo>
                      <a:pt x="24" y="49"/>
                      <a:pt x="22" y="50"/>
                      <a:pt x="21" y="50"/>
                    </a:cubicBezTo>
                    <a:lnTo>
                      <a:pt x="21" y="36"/>
                    </a:lnTo>
                    <a:close/>
                    <a:moveTo>
                      <a:pt x="12" y="22"/>
                    </a:moveTo>
                    <a:cubicBezTo>
                      <a:pt x="11" y="20"/>
                      <a:pt x="11" y="19"/>
                      <a:pt x="11" y="18"/>
                    </a:cubicBezTo>
                    <a:cubicBezTo>
                      <a:pt x="11" y="17"/>
                      <a:pt x="11" y="15"/>
                      <a:pt x="12" y="14"/>
                    </a:cubicBezTo>
                    <a:cubicBezTo>
                      <a:pt x="13" y="13"/>
                      <a:pt x="14" y="12"/>
                      <a:pt x="15" y="12"/>
                    </a:cubicBezTo>
                    <a:cubicBezTo>
                      <a:pt x="15" y="24"/>
                      <a:pt x="15" y="24"/>
                      <a:pt x="15" y="24"/>
                    </a:cubicBezTo>
                    <a:cubicBezTo>
                      <a:pt x="14" y="24"/>
                      <a:pt x="13" y="23"/>
                      <a:pt x="12"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7" name="Freeform 164">
                <a:extLst>
                  <a:ext uri="{FF2B5EF4-FFF2-40B4-BE49-F238E27FC236}">
                    <a16:creationId xmlns:a16="http://schemas.microsoft.com/office/drawing/2014/main" id="{1D4C370F-758A-C4F4-7C0B-072C579ECB05}"/>
                  </a:ext>
                </a:extLst>
              </p:cNvPr>
              <p:cNvSpPr>
                <a:spLocks/>
              </p:cNvSpPr>
              <p:nvPr/>
            </p:nvSpPr>
            <p:spPr bwMode="auto">
              <a:xfrm>
                <a:off x="8288338" y="5403850"/>
                <a:ext cx="641350" cy="200025"/>
              </a:xfrm>
              <a:custGeom>
                <a:avLst/>
                <a:gdLst>
                  <a:gd name="T0" fmla="*/ 174 w 404"/>
                  <a:gd name="T1" fmla="*/ 38 h 126"/>
                  <a:gd name="T2" fmla="*/ 174 w 404"/>
                  <a:gd name="T3" fmla="*/ 38 h 126"/>
                  <a:gd name="T4" fmla="*/ 176 w 404"/>
                  <a:gd name="T5" fmla="*/ 38 h 126"/>
                  <a:gd name="T6" fmla="*/ 202 w 404"/>
                  <a:gd name="T7" fmla="*/ 21 h 126"/>
                  <a:gd name="T8" fmla="*/ 371 w 404"/>
                  <a:gd name="T9" fmla="*/ 126 h 126"/>
                  <a:gd name="T10" fmla="*/ 404 w 404"/>
                  <a:gd name="T11" fmla="*/ 126 h 126"/>
                  <a:gd name="T12" fmla="*/ 202 w 404"/>
                  <a:gd name="T13" fmla="*/ 0 h 126"/>
                  <a:gd name="T14" fmla="*/ 0 w 404"/>
                  <a:gd name="T15" fmla="*/ 126 h 126"/>
                  <a:gd name="T16" fmla="*/ 34 w 404"/>
                  <a:gd name="T17" fmla="*/ 126 h 126"/>
                  <a:gd name="T18" fmla="*/ 174 w 404"/>
                  <a:gd name="T19" fmla="*/ 38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4" h="126">
                    <a:moveTo>
                      <a:pt x="174" y="38"/>
                    </a:moveTo>
                    <a:lnTo>
                      <a:pt x="174" y="38"/>
                    </a:lnTo>
                    <a:lnTo>
                      <a:pt x="176" y="38"/>
                    </a:lnTo>
                    <a:lnTo>
                      <a:pt x="202" y="21"/>
                    </a:lnTo>
                    <a:lnTo>
                      <a:pt x="371" y="126"/>
                    </a:lnTo>
                    <a:lnTo>
                      <a:pt x="404" y="126"/>
                    </a:lnTo>
                    <a:lnTo>
                      <a:pt x="202" y="0"/>
                    </a:lnTo>
                    <a:lnTo>
                      <a:pt x="0" y="126"/>
                    </a:lnTo>
                    <a:lnTo>
                      <a:pt x="34" y="126"/>
                    </a:lnTo>
                    <a:lnTo>
                      <a:pt x="174" y="3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8" name="Freeform 165">
                <a:extLst>
                  <a:ext uri="{FF2B5EF4-FFF2-40B4-BE49-F238E27FC236}">
                    <a16:creationId xmlns:a16="http://schemas.microsoft.com/office/drawing/2014/main" id="{DE068DD9-F0C8-C419-D9F7-836A75EF1B39}"/>
                  </a:ext>
                </a:extLst>
              </p:cNvPr>
              <p:cNvSpPr>
                <a:spLocks/>
              </p:cNvSpPr>
              <p:nvPr/>
            </p:nvSpPr>
            <p:spPr bwMode="auto">
              <a:xfrm>
                <a:off x="8258176" y="5640388"/>
                <a:ext cx="287338" cy="361950"/>
              </a:xfrm>
              <a:custGeom>
                <a:avLst/>
                <a:gdLst>
                  <a:gd name="T0" fmla="*/ 3 w 181"/>
                  <a:gd name="T1" fmla="*/ 0 h 228"/>
                  <a:gd name="T2" fmla="*/ 0 w 181"/>
                  <a:gd name="T3" fmla="*/ 0 h 228"/>
                  <a:gd name="T4" fmla="*/ 0 w 181"/>
                  <a:gd name="T5" fmla="*/ 228 h 228"/>
                  <a:gd name="T6" fmla="*/ 181 w 181"/>
                  <a:gd name="T7" fmla="*/ 117 h 228"/>
                  <a:gd name="T8" fmla="*/ 3 w 181"/>
                  <a:gd name="T9" fmla="*/ 0 h 228"/>
                </a:gdLst>
                <a:ahLst/>
                <a:cxnLst>
                  <a:cxn ang="0">
                    <a:pos x="T0" y="T1"/>
                  </a:cxn>
                  <a:cxn ang="0">
                    <a:pos x="T2" y="T3"/>
                  </a:cxn>
                  <a:cxn ang="0">
                    <a:pos x="T4" y="T5"/>
                  </a:cxn>
                  <a:cxn ang="0">
                    <a:pos x="T6" y="T7"/>
                  </a:cxn>
                  <a:cxn ang="0">
                    <a:pos x="T8" y="T9"/>
                  </a:cxn>
                </a:cxnLst>
                <a:rect l="0" t="0" r="r" b="b"/>
                <a:pathLst>
                  <a:path w="181" h="228">
                    <a:moveTo>
                      <a:pt x="3" y="0"/>
                    </a:moveTo>
                    <a:lnTo>
                      <a:pt x="0" y="0"/>
                    </a:lnTo>
                    <a:lnTo>
                      <a:pt x="0" y="228"/>
                    </a:lnTo>
                    <a:lnTo>
                      <a:pt x="181" y="117"/>
                    </a:lnTo>
                    <a:lnTo>
                      <a:pt x="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9" name="Freeform 166">
                <a:extLst>
                  <a:ext uri="{FF2B5EF4-FFF2-40B4-BE49-F238E27FC236}">
                    <a16:creationId xmlns:a16="http://schemas.microsoft.com/office/drawing/2014/main" id="{F7B3FB2D-4218-F735-878B-4D764993F6FF}"/>
                  </a:ext>
                </a:extLst>
              </p:cNvPr>
              <p:cNvSpPr>
                <a:spLocks/>
              </p:cNvSpPr>
              <p:nvPr/>
            </p:nvSpPr>
            <p:spPr bwMode="auto">
              <a:xfrm>
                <a:off x="8680451" y="5640388"/>
                <a:ext cx="287338" cy="361950"/>
              </a:xfrm>
              <a:custGeom>
                <a:avLst/>
                <a:gdLst>
                  <a:gd name="T0" fmla="*/ 0 w 181"/>
                  <a:gd name="T1" fmla="*/ 117 h 228"/>
                  <a:gd name="T2" fmla="*/ 181 w 181"/>
                  <a:gd name="T3" fmla="*/ 228 h 228"/>
                  <a:gd name="T4" fmla="*/ 181 w 181"/>
                  <a:gd name="T5" fmla="*/ 0 h 228"/>
                  <a:gd name="T6" fmla="*/ 0 w 181"/>
                  <a:gd name="T7" fmla="*/ 117 h 228"/>
                </a:gdLst>
                <a:ahLst/>
                <a:cxnLst>
                  <a:cxn ang="0">
                    <a:pos x="T0" y="T1"/>
                  </a:cxn>
                  <a:cxn ang="0">
                    <a:pos x="T2" y="T3"/>
                  </a:cxn>
                  <a:cxn ang="0">
                    <a:pos x="T4" y="T5"/>
                  </a:cxn>
                  <a:cxn ang="0">
                    <a:pos x="T6" y="T7"/>
                  </a:cxn>
                </a:cxnLst>
                <a:rect l="0" t="0" r="r" b="b"/>
                <a:pathLst>
                  <a:path w="181" h="228">
                    <a:moveTo>
                      <a:pt x="0" y="117"/>
                    </a:moveTo>
                    <a:lnTo>
                      <a:pt x="181" y="228"/>
                    </a:lnTo>
                    <a:lnTo>
                      <a:pt x="181" y="0"/>
                    </a:lnTo>
                    <a:lnTo>
                      <a:pt x="0" y="1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40" name="Freeform 167">
                <a:extLst>
                  <a:ext uri="{FF2B5EF4-FFF2-40B4-BE49-F238E27FC236}">
                    <a16:creationId xmlns:a16="http://schemas.microsoft.com/office/drawing/2014/main" id="{BBD8375D-DF4B-E332-EA59-77AFF89EBB95}"/>
                  </a:ext>
                </a:extLst>
              </p:cNvPr>
              <p:cNvSpPr>
                <a:spLocks/>
              </p:cNvSpPr>
              <p:nvPr/>
            </p:nvSpPr>
            <p:spPr bwMode="auto">
              <a:xfrm>
                <a:off x="8258176" y="5815013"/>
                <a:ext cx="709613" cy="217488"/>
              </a:xfrm>
              <a:custGeom>
                <a:avLst/>
                <a:gdLst>
                  <a:gd name="T0" fmla="*/ 0 w 447"/>
                  <a:gd name="T1" fmla="*/ 137 h 137"/>
                  <a:gd name="T2" fmla="*/ 447 w 447"/>
                  <a:gd name="T3" fmla="*/ 137 h 137"/>
                  <a:gd name="T4" fmla="*/ 224 w 447"/>
                  <a:gd name="T5" fmla="*/ 0 h 137"/>
                  <a:gd name="T6" fmla="*/ 0 w 447"/>
                  <a:gd name="T7" fmla="*/ 137 h 137"/>
                </a:gdLst>
                <a:ahLst/>
                <a:cxnLst>
                  <a:cxn ang="0">
                    <a:pos x="T0" y="T1"/>
                  </a:cxn>
                  <a:cxn ang="0">
                    <a:pos x="T2" y="T3"/>
                  </a:cxn>
                  <a:cxn ang="0">
                    <a:pos x="T4" y="T5"/>
                  </a:cxn>
                  <a:cxn ang="0">
                    <a:pos x="T6" y="T7"/>
                  </a:cxn>
                </a:cxnLst>
                <a:rect l="0" t="0" r="r" b="b"/>
                <a:pathLst>
                  <a:path w="447" h="137">
                    <a:moveTo>
                      <a:pt x="0" y="137"/>
                    </a:moveTo>
                    <a:lnTo>
                      <a:pt x="447" y="137"/>
                    </a:lnTo>
                    <a:lnTo>
                      <a:pt x="224" y="0"/>
                    </a:lnTo>
                    <a:lnTo>
                      <a:pt x="0" y="1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grpSp>
      </p:grpSp>
    </p:spTree>
    <p:extLst>
      <p:ext uri="{BB962C8B-B14F-4D97-AF65-F5344CB8AC3E}">
        <p14:creationId xmlns:p14="http://schemas.microsoft.com/office/powerpoint/2010/main" val="25173718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D7FFE4-DCC3-9BBD-0F94-2E8B70096788}"/>
              </a:ext>
            </a:extLst>
          </p:cNvPr>
          <p:cNvSpPr>
            <a:spLocks noGrp="1"/>
          </p:cNvSpPr>
          <p:nvPr>
            <p:ph type="title"/>
          </p:nvPr>
        </p:nvSpPr>
        <p:spPr/>
        <p:txBody>
          <a:bodyPr/>
          <a:lstStyle/>
          <a:p>
            <a:r>
              <a:rPr lang="fr-BE" noProof="0">
                <a:ea typeface="Verdana"/>
              </a:rPr>
              <a:t>Raison et objectifs du projet pilote</a:t>
            </a:r>
            <a:endParaRPr lang="fr-BE" b="0" noProof="0">
              <a:solidFill>
                <a:srgbClr val="000000"/>
              </a:solidFill>
              <a:ea typeface="Verdana"/>
            </a:endParaRPr>
          </a:p>
        </p:txBody>
      </p:sp>
      <p:sp>
        <p:nvSpPr>
          <p:cNvPr id="3" name="Tijdelijke aanduiding voor inhoud 2">
            <a:extLst>
              <a:ext uri="{FF2B5EF4-FFF2-40B4-BE49-F238E27FC236}">
                <a16:creationId xmlns:a16="http://schemas.microsoft.com/office/drawing/2014/main" id="{1DF412C2-DED9-6050-6C88-2948C1D18468}"/>
              </a:ext>
            </a:extLst>
          </p:cNvPr>
          <p:cNvSpPr>
            <a:spLocks noGrp="1"/>
          </p:cNvSpPr>
          <p:nvPr>
            <p:ph idx="1"/>
          </p:nvPr>
        </p:nvSpPr>
        <p:spPr>
          <a:xfrm>
            <a:off x="3081894" y="2997200"/>
            <a:ext cx="8429605" cy="2261875"/>
          </a:xfrm>
        </p:spPr>
        <p:txBody>
          <a:bodyPr/>
          <a:lstStyle/>
          <a:p>
            <a:pPr marL="0" indent="0">
              <a:lnSpc>
                <a:spcPct val="110000"/>
              </a:lnSpc>
              <a:buNone/>
            </a:pPr>
            <a:r>
              <a:rPr lang="fr-BE" sz="1300" b="1" noProof="0">
                <a:latin typeface="Verdana"/>
                <a:ea typeface="Verdana"/>
                <a:cs typeface="Arial"/>
              </a:rPr>
              <a:t>Il y a deux possibilités de participer :</a:t>
            </a:r>
          </a:p>
          <a:p>
            <a:pPr marL="400050">
              <a:lnSpc>
                <a:spcPct val="110000"/>
              </a:lnSpc>
              <a:spcAft>
                <a:spcPts val="600"/>
              </a:spcAft>
              <a:buFont typeface="+mj-lt"/>
              <a:buAutoNum type="arabicPeriod"/>
            </a:pPr>
            <a:r>
              <a:rPr lang="fr-BE" sz="1300" b="1" noProof="0">
                <a:latin typeface="Verdana"/>
                <a:ea typeface="Verdana"/>
                <a:cs typeface="Arial"/>
              </a:rPr>
              <a:t>En tant que pratique</a:t>
            </a:r>
            <a:r>
              <a:rPr lang="fr-BE" sz="1300" noProof="0">
                <a:latin typeface="Verdana"/>
                <a:ea typeface="Verdana"/>
                <a:cs typeface="Arial"/>
              </a:rPr>
              <a:t> </a:t>
            </a:r>
            <a:r>
              <a:rPr lang="fr-BE" sz="1300" b="1" noProof="0">
                <a:latin typeface="Verdana"/>
                <a:ea typeface="Verdana"/>
                <a:cs typeface="Arial"/>
              </a:rPr>
              <a:t>pilote</a:t>
            </a:r>
            <a:br>
              <a:rPr lang="fr-BE" sz="1300" noProof="0">
                <a:latin typeface="Verdana"/>
                <a:ea typeface="Verdana"/>
                <a:cs typeface="Arial"/>
              </a:rPr>
            </a:br>
            <a:r>
              <a:rPr lang="fr-BE" sz="1300" noProof="0">
                <a:latin typeface="Verdana"/>
                <a:ea typeface="Verdana"/>
                <a:cs typeface="Arial"/>
              </a:rPr>
              <a:t>vous travaillez dans le système de financement alternatif en vue de collecter des données, des informations sur les meilleures pratiques, ...</a:t>
            </a:r>
          </a:p>
          <a:p>
            <a:pPr marL="400050">
              <a:lnSpc>
                <a:spcPct val="110000"/>
              </a:lnSpc>
              <a:spcBef>
                <a:spcPts val="0"/>
              </a:spcBef>
              <a:spcAft>
                <a:spcPts val="1200"/>
              </a:spcAft>
              <a:buFont typeface="+mj-lt"/>
              <a:buAutoNum type="arabicPeriod"/>
            </a:pPr>
            <a:r>
              <a:rPr lang="fr-BE" sz="1300" b="1" noProof="0">
                <a:latin typeface="Verdana"/>
                <a:ea typeface="Verdana"/>
                <a:cs typeface="Arial"/>
              </a:rPr>
              <a:t>En tant que pratique de contrôle</a:t>
            </a:r>
            <a:br>
              <a:rPr lang="fr-BE" sz="1300" noProof="0">
                <a:latin typeface="Verdana"/>
                <a:ea typeface="Verdana"/>
                <a:cs typeface="Arial"/>
              </a:rPr>
            </a:br>
            <a:r>
              <a:rPr lang="fr-BE" sz="1300" noProof="0">
                <a:latin typeface="Verdana"/>
                <a:ea typeface="Verdana"/>
                <a:cs typeface="Arial"/>
              </a:rPr>
              <a:t>vous continuerez à travailler selon le système actuel, mais vous fournirez des informations sur la composition de la pratique et vous participerez à l'évaluation (sous la forme d'un groupe de discussion, d’une interview et d'une enquête). L'activité fournie (art. 8) est suivie dans le cadre de l’étude scientifique.</a:t>
            </a:r>
          </a:p>
          <a:p>
            <a:pPr marL="57150" indent="0">
              <a:lnSpc>
                <a:spcPct val="110000"/>
              </a:lnSpc>
              <a:spcAft>
                <a:spcPts val="1200"/>
              </a:spcAft>
              <a:buNone/>
            </a:pPr>
            <a:r>
              <a:rPr lang="fr-BE" sz="1300" noProof="0">
                <a:latin typeface="Verdana"/>
                <a:ea typeface="Verdana"/>
                <a:cs typeface="Arial"/>
              </a:rPr>
              <a:t>Les deux groupes sont d'une grande importance pour une comparaison et une analyse bien fondées.</a:t>
            </a:r>
          </a:p>
        </p:txBody>
      </p:sp>
      <p:sp>
        <p:nvSpPr>
          <p:cNvPr id="4" name="Tijdelijke aanduiding voor dianummer 3">
            <a:extLst>
              <a:ext uri="{FF2B5EF4-FFF2-40B4-BE49-F238E27FC236}">
                <a16:creationId xmlns:a16="http://schemas.microsoft.com/office/drawing/2014/main" id="{FA8CDEEB-8E11-EF45-FF41-7655AC0E47C0}"/>
              </a:ext>
            </a:extLst>
          </p:cNvPr>
          <p:cNvSpPr>
            <a:spLocks noGrp="1"/>
          </p:cNvSpPr>
          <p:nvPr>
            <p:ph type="sldNum" sz="quarter" idx="12"/>
          </p:nvPr>
        </p:nvSpPr>
        <p:spPr/>
        <p:txBody>
          <a:bodyPr/>
          <a:lstStyle/>
          <a:p>
            <a:fld id="{C199B626-B856-464E-A5E3-487988D7D9F4}" type="slidenum">
              <a:rPr lang="fr-BE" noProof="0" smtClean="0"/>
              <a:pPr/>
              <a:t>19</a:t>
            </a:fld>
            <a:endParaRPr lang="fr-BE" noProof="0"/>
          </a:p>
        </p:txBody>
      </p:sp>
      <p:sp>
        <p:nvSpPr>
          <p:cNvPr id="5" name="Tijdelijke aanduiding voor tekst 4">
            <a:extLst>
              <a:ext uri="{FF2B5EF4-FFF2-40B4-BE49-F238E27FC236}">
                <a16:creationId xmlns:a16="http://schemas.microsoft.com/office/drawing/2014/main" id="{13D73874-8749-5A63-97B2-B5B310E75120}"/>
              </a:ext>
            </a:extLst>
          </p:cNvPr>
          <p:cNvSpPr>
            <a:spLocks noGrp="1"/>
          </p:cNvSpPr>
          <p:nvPr>
            <p:ph type="body" sz="quarter" idx="13"/>
          </p:nvPr>
        </p:nvSpPr>
        <p:spPr>
          <a:xfrm>
            <a:off x="623888" y="1598925"/>
            <a:ext cx="10791293" cy="461133"/>
          </a:xfrm>
        </p:spPr>
        <p:txBody>
          <a:bodyPr/>
          <a:lstStyle/>
          <a:p>
            <a:r>
              <a:rPr lang="fr-BE" noProof="0">
                <a:ea typeface="Verdana"/>
              </a:rPr>
              <a:t>Qui peut participer ? </a:t>
            </a:r>
            <a:endParaRPr lang="fr-BE" noProof="0"/>
          </a:p>
        </p:txBody>
      </p:sp>
      <p:sp>
        <p:nvSpPr>
          <p:cNvPr id="10" name="TextBox 9">
            <a:extLst>
              <a:ext uri="{FF2B5EF4-FFF2-40B4-BE49-F238E27FC236}">
                <a16:creationId xmlns:a16="http://schemas.microsoft.com/office/drawing/2014/main" id="{E4B71AF0-D27E-4335-FFC5-704ED46B9E2E}"/>
              </a:ext>
            </a:extLst>
          </p:cNvPr>
          <p:cNvSpPr txBox="1"/>
          <p:nvPr/>
        </p:nvSpPr>
        <p:spPr>
          <a:xfrm>
            <a:off x="623888" y="2485200"/>
            <a:ext cx="10579852" cy="291939"/>
          </a:xfrm>
          <a:prstGeom prst="rect">
            <a:avLst/>
          </a:prstGeom>
          <a:noFill/>
        </p:spPr>
        <p:txBody>
          <a:bodyPr wrap="square">
            <a:spAutoFit/>
          </a:bodyPr>
          <a:lstStyle/>
          <a:p>
            <a:pPr marL="0" marR="0" lvl="0" indent="0" algn="l" defTabSz="914400" rtl="0" eaLnBrk="1" fontAlgn="base" latinLnBrk="0" hangingPunct="1">
              <a:lnSpc>
                <a:spcPct val="110000"/>
              </a:lnSpc>
              <a:spcBef>
                <a:spcPct val="20000"/>
              </a:spcBef>
              <a:spcAft>
                <a:spcPts val="1200"/>
              </a:spcAft>
              <a:buClrTx/>
              <a:buSzTx/>
              <a:buFontTx/>
              <a:buNone/>
              <a:tabLst/>
              <a:defRPr/>
            </a:pPr>
            <a:r>
              <a:rPr kumimoji="0" lang="fr-BE" sz="1300" b="0" i="0" u="none" strike="noStrike" kern="0" cap="none" spc="0" normalizeH="0" baseline="0" noProof="0">
                <a:ln>
                  <a:noFill/>
                </a:ln>
                <a:solidFill>
                  <a:srgbClr val="000000"/>
                </a:solidFill>
                <a:effectLst/>
                <a:uLnTx/>
                <a:uFillTx/>
                <a:latin typeface="Verdana"/>
                <a:ea typeface="Verdana"/>
                <a:cs typeface="Arial"/>
              </a:rPr>
              <a:t>Tous les </a:t>
            </a:r>
            <a:r>
              <a:rPr lang="fr-BE" sz="1300" kern="0" noProof="0">
                <a:solidFill>
                  <a:srgbClr val="000000"/>
                </a:solidFill>
                <a:latin typeface="Verdana"/>
                <a:ea typeface="Verdana"/>
                <a:cs typeface="Arial"/>
              </a:rPr>
              <a:t>pratiques</a:t>
            </a:r>
            <a:r>
              <a:rPr kumimoji="0" lang="fr-BE" sz="1300" b="0" i="0" u="none" strike="noStrike" kern="0" cap="none" spc="0" normalizeH="0" baseline="0" noProof="0">
                <a:ln>
                  <a:noFill/>
                </a:ln>
                <a:solidFill>
                  <a:srgbClr val="000000"/>
                </a:solidFill>
                <a:effectLst/>
                <a:uLnTx/>
                <a:uFillTx/>
                <a:latin typeface="Verdana"/>
                <a:ea typeface="Verdana"/>
                <a:cs typeface="Arial"/>
              </a:rPr>
              <a:t> d'au moins 3 infirmier(e)s actives dans le domaine des soins à domicile peuvent postuler. </a:t>
            </a:r>
          </a:p>
        </p:txBody>
      </p:sp>
      <p:sp>
        <p:nvSpPr>
          <p:cNvPr id="16" name="Rectangle 15">
            <a:extLst>
              <a:ext uri="{FF2B5EF4-FFF2-40B4-BE49-F238E27FC236}">
                <a16:creationId xmlns:a16="http://schemas.microsoft.com/office/drawing/2014/main" id="{91B24FA0-8554-2507-552F-AB9FB795173B}"/>
              </a:ext>
            </a:extLst>
          </p:cNvPr>
          <p:cNvSpPr/>
          <p:nvPr/>
        </p:nvSpPr>
        <p:spPr>
          <a:xfrm>
            <a:off x="680500" y="3449221"/>
            <a:ext cx="2177689" cy="865066"/>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Ins="216000" rtlCol="0" anchor="t"/>
          <a:lstStyle/>
          <a:p>
            <a:pPr algn="r"/>
            <a:endParaRPr lang="fr-BE" sz="1100" noProof="0">
              <a:solidFill>
                <a:srgbClr val="007C92"/>
              </a:solidFill>
              <a:latin typeface="+mj-lt"/>
            </a:endParaRPr>
          </a:p>
        </p:txBody>
      </p:sp>
      <p:sp>
        <p:nvSpPr>
          <p:cNvPr id="17" name="Rectangle 16">
            <a:extLst>
              <a:ext uri="{FF2B5EF4-FFF2-40B4-BE49-F238E27FC236}">
                <a16:creationId xmlns:a16="http://schemas.microsoft.com/office/drawing/2014/main" id="{4E884855-E0ED-D520-A959-BB46149AB354}"/>
              </a:ext>
            </a:extLst>
          </p:cNvPr>
          <p:cNvSpPr/>
          <p:nvPr/>
        </p:nvSpPr>
        <p:spPr>
          <a:xfrm>
            <a:off x="680500" y="3447755"/>
            <a:ext cx="2177690" cy="939313"/>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Ins="216000" rtlCol="0" anchor="ctr"/>
          <a:lstStyle/>
          <a:p>
            <a:pPr algn="r"/>
            <a:r>
              <a:rPr lang="fr-BE" sz="1200" noProof="0">
                <a:solidFill>
                  <a:srgbClr val="007C92"/>
                </a:solidFill>
                <a:latin typeface="+mj-lt"/>
              </a:rPr>
              <a:t>Pratique pilote</a:t>
            </a:r>
            <a:endParaRPr lang="fr-BE" sz="1100" noProof="0">
              <a:solidFill>
                <a:srgbClr val="007C92"/>
              </a:solidFill>
              <a:latin typeface="+mj-lt"/>
            </a:endParaRPr>
          </a:p>
        </p:txBody>
      </p:sp>
      <p:sp>
        <p:nvSpPr>
          <p:cNvPr id="18" name="Rectangle 17">
            <a:extLst>
              <a:ext uri="{FF2B5EF4-FFF2-40B4-BE49-F238E27FC236}">
                <a16:creationId xmlns:a16="http://schemas.microsoft.com/office/drawing/2014/main" id="{A1438534-96CD-223E-8B90-56EF59984827}"/>
              </a:ext>
            </a:extLst>
          </p:cNvPr>
          <p:cNvSpPr/>
          <p:nvPr/>
        </p:nvSpPr>
        <p:spPr>
          <a:xfrm>
            <a:off x="680500" y="4463267"/>
            <a:ext cx="2177690" cy="939313"/>
          </a:xfrm>
          <a:prstGeom prst="rect">
            <a:avLst/>
          </a:prstGeom>
          <a:solidFill>
            <a:schemeClr val="accent5"/>
          </a:solidFill>
          <a:ln w="12700">
            <a:noFill/>
          </a:ln>
        </p:spPr>
        <p:style>
          <a:lnRef idx="2">
            <a:schemeClr val="accent1">
              <a:shade val="15000"/>
            </a:schemeClr>
          </a:lnRef>
          <a:fillRef idx="1">
            <a:schemeClr val="accent1"/>
          </a:fillRef>
          <a:effectRef idx="0">
            <a:schemeClr val="accent1"/>
          </a:effectRef>
          <a:fontRef idx="minor">
            <a:schemeClr val="lt1"/>
          </a:fontRef>
        </p:style>
        <p:txBody>
          <a:bodyPr rIns="216000" rtlCol="0" anchor="ctr"/>
          <a:lstStyle/>
          <a:p>
            <a:pPr algn="r"/>
            <a:r>
              <a:rPr lang="fr-BE" sz="1200" noProof="0">
                <a:solidFill>
                  <a:srgbClr val="007C92"/>
                </a:solidFill>
                <a:latin typeface="+mj-lt"/>
              </a:rPr>
              <a:t>Pratique </a:t>
            </a:r>
          </a:p>
          <a:p>
            <a:pPr algn="r"/>
            <a:r>
              <a:rPr lang="fr-BE" sz="1200" noProof="0">
                <a:solidFill>
                  <a:srgbClr val="007C92"/>
                </a:solidFill>
                <a:latin typeface="+mj-lt"/>
              </a:rPr>
              <a:t>de contrôle</a:t>
            </a:r>
          </a:p>
        </p:txBody>
      </p:sp>
      <p:sp>
        <p:nvSpPr>
          <p:cNvPr id="19" name="Rectangle 18">
            <a:extLst>
              <a:ext uri="{FF2B5EF4-FFF2-40B4-BE49-F238E27FC236}">
                <a16:creationId xmlns:a16="http://schemas.microsoft.com/office/drawing/2014/main" id="{123F2843-5831-DBED-8C78-99FC178644F5}"/>
              </a:ext>
            </a:extLst>
          </p:cNvPr>
          <p:cNvSpPr/>
          <p:nvPr/>
        </p:nvSpPr>
        <p:spPr>
          <a:xfrm>
            <a:off x="623888" y="3009364"/>
            <a:ext cx="2291543" cy="2469416"/>
          </a:xfrm>
          <a:prstGeom prst="rect">
            <a:avLst/>
          </a:prstGeom>
          <a:noFill/>
          <a:ln w="12700">
            <a:solidFill>
              <a:srgbClr val="007C92"/>
            </a:solidFill>
          </a:ln>
        </p:spPr>
        <p:style>
          <a:lnRef idx="2">
            <a:schemeClr val="accent1">
              <a:shade val="15000"/>
            </a:schemeClr>
          </a:lnRef>
          <a:fillRef idx="1">
            <a:schemeClr val="accent1"/>
          </a:fillRef>
          <a:effectRef idx="0">
            <a:schemeClr val="accent1"/>
          </a:effectRef>
          <a:fontRef idx="minor">
            <a:schemeClr val="lt1"/>
          </a:fontRef>
        </p:style>
        <p:txBody>
          <a:bodyPr tIns="108000" rtlCol="0" anchor="t"/>
          <a:lstStyle/>
          <a:p>
            <a:pPr algn="ctr"/>
            <a:r>
              <a:rPr lang="fr-BE" sz="1100" b="1" noProof="0">
                <a:solidFill>
                  <a:srgbClr val="007C92"/>
                </a:solidFill>
                <a:latin typeface="+mj-lt"/>
              </a:rPr>
              <a:t>Pratiques participantes</a:t>
            </a:r>
          </a:p>
        </p:txBody>
      </p:sp>
      <p:sp>
        <p:nvSpPr>
          <p:cNvPr id="20" name="Freeform 86">
            <a:extLst>
              <a:ext uri="{FF2B5EF4-FFF2-40B4-BE49-F238E27FC236}">
                <a16:creationId xmlns:a16="http://schemas.microsoft.com/office/drawing/2014/main" id="{3316EF1C-9570-AF97-BD33-E45EFBC2E989}"/>
              </a:ext>
            </a:extLst>
          </p:cNvPr>
          <p:cNvSpPr>
            <a:spLocks/>
          </p:cNvSpPr>
          <p:nvPr/>
        </p:nvSpPr>
        <p:spPr bwMode="auto">
          <a:xfrm>
            <a:off x="874076" y="3679147"/>
            <a:ext cx="410798" cy="476527"/>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rgbClr val="007C92"/>
          </a:solidFill>
          <a:ln>
            <a:noFill/>
          </a:ln>
        </p:spPr>
        <p:txBody>
          <a:bodyPr vert="horz" wrap="square" lIns="91440" tIns="45720" rIns="91440" bIns="45720" numCol="1" anchor="t" anchorCtr="0" compatLnSpc="1">
            <a:prstTxWarp prst="textNoShape">
              <a:avLst/>
            </a:prstTxWarp>
          </a:bodyPr>
          <a:lstStyle/>
          <a:p>
            <a:endParaRPr lang="fr-BE" sz="1200" noProof="0"/>
          </a:p>
        </p:txBody>
      </p:sp>
      <p:grpSp>
        <p:nvGrpSpPr>
          <p:cNvPr id="21" name="Grupo 284">
            <a:extLst>
              <a:ext uri="{FF2B5EF4-FFF2-40B4-BE49-F238E27FC236}">
                <a16:creationId xmlns:a16="http://schemas.microsoft.com/office/drawing/2014/main" id="{5750D99B-6DA7-3C0C-9956-0636E7C8B560}"/>
              </a:ext>
            </a:extLst>
          </p:cNvPr>
          <p:cNvGrpSpPr>
            <a:grpSpLocks/>
          </p:cNvGrpSpPr>
          <p:nvPr/>
        </p:nvGrpSpPr>
        <p:grpSpPr>
          <a:xfrm>
            <a:off x="841673" y="4742910"/>
            <a:ext cx="443201" cy="388070"/>
            <a:chOff x="6797358" y="3711575"/>
            <a:chExt cx="663572" cy="581026"/>
          </a:xfrm>
          <a:solidFill>
            <a:srgbClr val="007C92"/>
          </a:solidFill>
        </p:grpSpPr>
        <p:sp>
          <p:nvSpPr>
            <p:cNvPr id="22" name="Freeform 5">
              <a:extLst>
                <a:ext uri="{FF2B5EF4-FFF2-40B4-BE49-F238E27FC236}">
                  <a16:creationId xmlns:a16="http://schemas.microsoft.com/office/drawing/2014/main" id="{EC3F4BD1-264F-AE6A-C867-0ECDF17D14C4}"/>
                </a:ext>
              </a:extLst>
            </p:cNvPr>
            <p:cNvSpPr>
              <a:spLocks/>
            </p:cNvSpPr>
            <p:nvPr/>
          </p:nvSpPr>
          <p:spPr bwMode="auto">
            <a:xfrm>
              <a:off x="7046592" y="3919537"/>
              <a:ext cx="414338" cy="373064"/>
            </a:xfrm>
            <a:custGeom>
              <a:avLst/>
              <a:gdLst>
                <a:gd name="T0" fmla="*/ 261 w 261"/>
                <a:gd name="T1" fmla="*/ 117 h 235"/>
                <a:gd name="T2" fmla="*/ 137 w 261"/>
                <a:gd name="T3" fmla="*/ 0 h 235"/>
                <a:gd name="T4" fmla="*/ 137 w 261"/>
                <a:gd name="T5" fmla="*/ 69 h 235"/>
                <a:gd name="T6" fmla="*/ 0 w 261"/>
                <a:gd name="T7" fmla="*/ 69 h 235"/>
                <a:gd name="T8" fmla="*/ 0 w 261"/>
                <a:gd name="T9" fmla="*/ 166 h 235"/>
                <a:gd name="T10" fmla="*/ 137 w 261"/>
                <a:gd name="T11" fmla="*/ 166 h 235"/>
                <a:gd name="T12" fmla="*/ 137 w 261"/>
                <a:gd name="T13" fmla="*/ 235 h 235"/>
                <a:gd name="T14" fmla="*/ 261 w 261"/>
                <a:gd name="T15" fmla="*/ 117 h 2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1" h="235">
                  <a:moveTo>
                    <a:pt x="261" y="117"/>
                  </a:moveTo>
                  <a:lnTo>
                    <a:pt x="137" y="0"/>
                  </a:lnTo>
                  <a:lnTo>
                    <a:pt x="137" y="69"/>
                  </a:lnTo>
                  <a:lnTo>
                    <a:pt x="0" y="69"/>
                  </a:lnTo>
                  <a:lnTo>
                    <a:pt x="0" y="166"/>
                  </a:lnTo>
                  <a:lnTo>
                    <a:pt x="137" y="166"/>
                  </a:lnTo>
                  <a:lnTo>
                    <a:pt x="137" y="235"/>
                  </a:lnTo>
                  <a:lnTo>
                    <a:pt x="261" y="117"/>
                  </a:lnTo>
                  <a:close/>
                </a:path>
              </a:pathLst>
            </a:custGeom>
            <a:grp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fr-BE" sz="1200" noProof="0"/>
            </a:p>
          </p:txBody>
        </p:sp>
        <p:sp>
          <p:nvSpPr>
            <p:cNvPr id="23" name="Freeform 6">
              <a:extLst>
                <a:ext uri="{FF2B5EF4-FFF2-40B4-BE49-F238E27FC236}">
                  <a16:creationId xmlns:a16="http://schemas.microsoft.com/office/drawing/2014/main" id="{C2940B8A-A751-093A-4E52-3D318C8FB9C6}"/>
                </a:ext>
              </a:extLst>
            </p:cNvPr>
            <p:cNvSpPr>
              <a:spLocks/>
            </p:cNvSpPr>
            <p:nvPr/>
          </p:nvSpPr>
          <p:spPr bwMode="auto">
            <a:xfrm>
              <a:off x="6797358" y="3711575"/>
              <a:ext cx="414338" cy="374650"/>
            </a:xfrm>
            <a:custGeom>
              <a:avLst/>
              <a:gdLst>
                <a:gd name="T0" fmla="*/ 261 w 261"/>
                <a:gd name="T1" fmla="*/ 167 h 236"/>
                <a:gd name="T2" fmla="*/ 261 w 261"/>
                <a:gd name="T3" fmla="*/ 69 h 236"/>
                <a:gd name="T4" fmla="*/ 121 w 261"/>
                <a:gd name="T5" fmla="*/ 69 h 236"/>
                <a:gd name="T6" fmla="*/ 121 w 261"/>
                <a:gd name="T7" fmla="*/ 0 h 236"/>
                <a:gd name="T8" fmla="*/ 0 w 261"/>
                <a:gd name="T9" fmla="*/ 117 h 236"/>
                <a:gd name="T10" fmla="*/ 121 w 261"/>
                <a:gd name="T11" fmla="*/ 236 h 236"/>
                <a:gd name="T12" fmla="*/ 121 w 261"/>
                <a:gd name="T13" fmla="*/ 167 h 236"/>
                <a:gd name="T14" fmla="*/ 261 w 261"/>
                <a:gd name="T15" fmla="*/ 167 h 2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1" h="236">
                  <a:moveTo>
                    <a:pt x="261" y="167"/>
                  </a:moveTo>
                  <a:lnTo>
                    <a:pt x="261" y="69"/>
                  </a:lnTo>
                  <a:lnTo>
                    <a:pt x="121" y="69"/>
                  </a:lnTo>
                  <a:lnTo>
                    <a:pt x="121" y="0"/>
                  </a:lnTo>
                  <a:lnTo>
                    <a:pt x="0" y="117"/>
                  </a:lnTo>
                  <a:lnTo>
                    <a:pt x="121" y="236"/>
                  </a:lnTo>
                  <a:lnTo>
                    <a:pt x="121" y="167"/>
                  </a:lnTo>
                  <a:lnTo>
                    <a:pt x="261" y="167"/>
                  </a:lnTo>
                  <a:close/>
                </a:path>
              </a:pathLst>
            </a:custGeom>
            <a:grp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fr-BE" sz="1200" noProof="0"/>
            </a:p>
          </p:txBody>
        </p:sp>
      </p:grpSp>
    </p:spTree>
    <p:extLst>
      <p:ext uri="{BB962C8B-B14F-4D97-AF65-F5344CB8AC3E}">
        <p14:creationId xmlns:p14="http://schemas.microsoft.com/office/powerpoint/2010/main" val="4080534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E864514-59A7-4300-4BA6-A37CA609DBA9}"/>
              </a:ext>
            </a:extLst>
          </p:cNvPr>
          <p:cNvSpPr txBox="1">
            <a:spLocks/>
          </p:cNvSpPr>
          <p:nvPr/>
        </p:nvSpPr>
        <p:spPr>
          <a:xfrm>
            <a:off x="2446868" y="274641"/>
            <a:ext cx="9135533" cy="777875"/>
          </a:xfrm>
          <a:prstGeom prst="rect">
            <a:avLst/>
          </a:prstGeom>
        </p:spPr>
        <p:txBody>
          <a:bodyPr anchor="ctr"/>
          <a:lstStyle>
            <a:lvl1pPr algn="ctr" rtl="0" eaLnBrk="1" fontAlgn="base" hangingPunct="1">
              <a:spcBef>
                <a:spcPct val="0"/>
              </a:spcBef>
              <a:spcAft>
                <a:spcPct val="0"/>
              </a:spcAft>
              <a:defRPr sz="2000" b="1">
                <a:solidFill>
                  <a:srgbClr val="006F82"/>
                </a:solidFill>
                <a:latin typeface="+mj-lt"/>
                <a:ea typeface="+mj-ea"/>
                <a:cs typeface="+mj-cs"/>
              </a:defRPr>
            </a:lvl1pPr>
            <a:lvl2pPr algn="ctr" rtl="0" eaLnBrk="1" fontAlgn="base" hangingPunct="1">
              <a:spcBef>
                <a:spcPct val="0"/>
              </a:spcBef>
              <a:spcAft>
                <a:spcPct val="0"/>
              </a:spcAft>
              <a:defRPr sz="2000" b="1">
                <a:solidFill>
                  <a:srgbClr val="006F82"/>
                </a:solidFill>
                <a:latin typeface="Verdana" pitchFamily="34" charset="0"/>
              </a:defRPr>
            </a:lvl2pPr>
            <a:lvl3pPr algn="ctr" rtl="0" eaLnBrk="1" fontAlgn="base" hangingPunct="1">
              <a:spcBef>
                <a:spcPct val="0"/>
              </a:spcBef>
              <a:spcAft>
                <a:spcPct val="0"/>
              </a:spcAft>
              <a:defRPr sz="2000" b="1">
                <a:solidFill>
                  <a:srgbClr val="006F82"/>
                </a:solidFill>
                <a:latin typeface="Verdana" pitchFamily="34" charset="0"/>
              </a:defRPr>
            </a:lvl3pPr>
            <a:lvl4pPr algn="ctr" rtl="0" eaLnBrk="1" fontAlgn="base" hangingPunct="1">
              <a:spcBef>
                <a:spcPct val="0"/>
              </a:spcBef>
              <a:spcAft>
                <a:spcPct val="0"/>
              </a:spcAft>
              <a:defRPr sz="2000" b="1">
                <a:solidFill>
                  <a:srgbClr val="006F82"/>
                </a:solidFill>
                <a:latin typeface="Verdana" pitchFamily="34" charset="0"/>
              </a:defRPr>
            </a:lvl4pPr>
            <a:lvl5pPr algn="ctr" rtl="0" eaLnBrk="1" fontAlgn="base" hangingPunct="1">
              <a:spcBef>
                <a:spcPct val="0"/>
              </a:spcBef>
              <a:spcAft>
                <a:spcPct val="0"/>
              </a:spcAft>
              <a:defRPr sz="2000" b="1">
                <a:solidFill>
                  <a:srgbClr val="006F82"/>
                </a:solidFill>
                <a:latin typeface="Verdana" pitchFamily="34" charset="0"/>
              </a:defRPr>
            </a:lvl5pPr>
            <a:lvl6pPr marL="457200" algn="ctr" rtl="0" eaLnBrk="1" fontAlgn="base" hangingPunct="1">
              <a:spcBef>
                <a:spcPct val="0"/>
              </a:spcBef>
              <a:spcAft>
                <a:spcPct val="0"/>
              </a:spcAft>
              <a:defRPr sz="2000" b="1">
                <a:solidFill>
                  <a:srgbClr val="006F82"/>
                </a:solidFill>
                <a:latin typeface="Verdana" pitchFamily="34" charset="0"/>
              </a:defRPr>
            </a:lvl6pPr>
            <a:lvl7pPr marL="914400" algn="ctr" rtl="0" eaLnBrk="1" fontAlgn="base" hangingPunct="1">
              <a:spcBef>
                <a:spcPct val="0"/>
              </a:spcBef>
              <a:spcAft>
                <a:spcPct val="0"/>
              </a:spcAft>
              <a:defRPr sz="2000" b="1">
                <a:solidFill>
                  <a:srgbClr val="006F82"/>
                </a:solidFill>
                <a:latin typeface="Verdana" pitchFamily="34" charset="0"/>
              </a:defRPr>
            </a:lvl7pPr>
            <a:lvl8pPr marL="1371600" algn="ctr" rtl="0" eaLnBrk="1" fontAlgn="base" hangingPunct="1">
              <a:spcBef>
                <a:spcPct val="0"/>
              </a:spcBef>
              <a:spcAft>
                <a:spcPct val="0"/>
              </a:spcAft>
              <a:defRPr sz="2000" b="1">
                <a:solidFill>
                  <a:srgbClr val="006F82"/>
                </a:solidFill>
                <a:latin typeface="Verdana" pitchFamily="34" charset="0"/>
              </a:defRPr>
            </a:lvl8pPr>
            <a:lvl9pPr marL="1828800" algn="ctr" rtl="0" eaLnBrk="1" fontAlgn="base" hangingPunct="1">
              <a:spcBef>
                <a:spcPct val="0"/>
              </a:spcBef>
              <a:spcAft>
                <a:spcPct val="0"/>
              </a:spcAft>
              <a:defRPr sz="2000" b="1">
                <a:solidFill>
                  <a:srgbClr val="006F82"/>
                </a:solidFill>
                <a:latin typeface="Verdana" pitchFamily="34" charset="0"/>
              </a:defRPr>
            </a:lvl9pPr>
          </a:lstStyle>
          <a:p>
            <a:r>
              <a:rPr lang="fr-BE" kern="0" noProof="0"/>
              <a:t>Table des matières</a:t>
            </a:r>
          </a:p>
        </p:txBody>
      </p:sp>
      <p:sp>
        <p:nvSpPr>
          <p:cNvPr id="8" name="Content Placeholder 4">
            <a:extLst>
              <a:ext uri="{FF2B5EF4-FFF2-40B4-BE49-F238E27FC236}">
                <a16:creationId xmlns:a16="http://schemas.microsoft.com/office/drawing/2014/main" id="{4A1A22F6-9213-B66F-EF4D-C7E0FD23245F}"/>
              </a:ext>
            </a:extLst>
          </p:cNvPr>
          <p:cNvSpPr txBox="1">
            <a:spLocks/>
          </p:cNvSpPr>
          <p:nvPr/>
        </p:nvSpPr>
        <p:spPr bwMode="auto">
          <a:xfrm>
            <a:off x="2514318" y="1324089"/>
            <a:ext cx="7067208" cy="5175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spcBef>
                <a:spcPts val="0"/>
              </a:spcBef>
              <a:spcAft>
                <a:spcPts val="600"/>
              </a:spcAft>
            </a:pPr>
            <a:r>
              <a:rPr lang="fr-BE" sz="1400" kern="0" noProof="0">
                <a:solidFill>
                  <a:srgbClr val="00A1BC"/>
                </a:solidFill>
                <a:latin typeface="+mj-lt"/>
              </a:rPr>
              <a:t>Raison et objectifs du projet pilote</a:t>
            </a:r>
          </a:p>
          <a:p>
            <a:pPr marL="180000">
              <a:spcBef>
                <a:spcPts val="0"/>
              </a:spcBef>
              <a:spcAft>
                <a:spcPts val="300"/>
              </a:spcAft>
            </a:pPr>
            <a:r>
              <a:rPr lang="fr-BE" sz="1400" b="0" kern="0" noProof="0">
                <a:solidFill>
                  <a:srgbClr val="007C92"/>
                </a:solidFill>
                <a:latin typeface="+mj-lt"/>
              </a:rPr>
              <a:t>Pourquoi ce projet?</a:t>
            </a:r>
          </a:p>
          <a:p>
            <a:pPr marL="180000">
              <a:spcBef>
                <a:spcPts val="0"/>
              </a:spcBef>
              <a:spcAft>
                <a:spcPts val="300"/>
              </a:spcAft>
            </a:pPr>
            <a:r>
              <a:rPr lang="fr-BE" sz="1400" b="0" kern="0" noProof="0">
                <a:solidFill>
                  <a:srgbClr val="007C92"/>
                </a:solidFill>
                <a:latin typeface="+mj-lt"/>
              </a:rPr>
              <a:t>Objectifs de ce projet</a:t>
            </a:r>
          </a:p>
          <a:p>
            <a:pPr marL="180000">
              <a:spcBef>
                <a:spcPts val="0"/>
              </a:spcBef>
              <a:spcAft>
                <a:spcPts val="300"/>
              </a:spcAft>
            </a:pPr>
            <a:r>
              <a:rPr lang="fr-BE" sz="1400" b="0" kern="0" noProof="0">
                <a:solidFill>
                  <a:srgbClr val="007C92"/>
                </a:solidFill>
                <a:latin typeface="+mj-lt"/>
              </a:rPr>
              <a:t>Pourquoi participer?</a:t>
            </a:r>
          </a:p>
          <a:p>
            <a:pPr marL="180000">
              <a:spcBef>
                <a:spcPts val="0"/>
              </a:spcBef>
              <a:spcAft>
                <a:spcPts val="1200"/>
              </a:spcAft>
            </a:pPr>
            <a:r>
              <a:rPr lang="fr-BE" sz="1400" b="0" kern="0" noProof="0">
                <a:solidFill>
                  <a:srgbClr val="007C92"/>
                </a:solidFill>
                <a:latin typeface="+mj-lt"/>
              </a:rPr>
              <a:t>À qui s'adresse le projet?</a:t>
            </a:r>
          </a:p>
          <a:p>
            <a:pPr>
              <a:spcBef>
                <a:spcPts val="0"/>
              </a:spcBef>
              <a:spcAft>
                <a:spcPts val="600"/>
              </a:spcAft>
            </a:pPr>
            <a:r>
              <a:rPr lang="fr-BE" sz="1400" kern="0" noProof="0">
                <a:solidFill>
                  <a:srgbClr val="00A1BC"/>
                </a:solidFill>
                <a:latin typeface="+mj-lt"/>
              </a:rPr>
              <a:t>En quoi consiste la nouvelle méthode de travail et de financement?</a:t>
            </a:r>
          </a:p>
          <a:p>
            <a:pPr marL="180000">
              <a:spcBef>
                <a:spcPts val="0"/>
              </a:spcBef>
              <a:spcAft>
                <a:spcPts val="300"/>
              </a:spcAft>
            </a:pPr>
            <a:r>
              <a:rPr lang="fr-BE" sz="1400" b="0" kern="0" noProof="0">
                <a:solidFill>
                  <a:srgbClr val="007C92"/>
                </a:solidFill>
                <a:latin typeface="+mj-lt"/>
              </a:rPr>
              <a:t>Introduction</a:t>
            </a:r>
          </a:p>
          <a:p>
            <a:pPr marL="180000">
              <a:spcBef>
                <a:spcPts val="0"/>
              </a:spcBef>
              <a:spcAft>
                <a:spcPts val="300"/>
              </a:spcAft>
            </a:pPr>
            <a:r>
              <a:rPr lang="fr-BE" sz="1400" b="0" kern="0" noProof="0">
                <a:solidFill>
                  <a:srgbClr val="007C92"/>
                </a:solidFill>
                <a:latin typeface="+mj-lt"/>
              </a:rPr>
              <a:t>La nouvelle méthode de travail: la pratique pilote</a:t>
            </a:r>
          </a:p>
          <a:p>
            <a:pPr marL="180000">
              <a:spcBef>
                <a:spcPts val="0"/>
              </a:spcBef>
              <a:spcAft>
                <a:spcPts val="300"/>
              </a:spcAft>
            </a:pPr>
            <a:r>
              <a:rPr lang="fr-BE" sz="1400" b="0" kern="0" noProof="0">
                <a:solidFill>
                  <a:srgbClr val="007C92"/>
                </a:solidFill>
                <a:latin typeface="+mj-lt"/>
              </a:rPr>
              <a:t>La méthode de travail actuelle: la pratique de contrôle</a:t>
            </a:r>
          </a:p>
          <a:p>
            <a:pPr marL="180000">
              <a:spcBef>
                <a:spcPts val="0"/>
              </a:spcBef>
              <a:spcAft>
                <a:spcPts val="1200"/>
              </a:spcAft>
            </a:pPr>
            <a:r>
              <a:rPr lang="fr-BE" sz="1400" b="0" kern="0" noProof="0">
                <a:solidFill>
                  <a:srgbClr val="007C92"/>
                </a:solidFill>
                <a:latin typeface="+mj-lt"/>
              </a:rPr>
              <a:t>Système de financement</a:t>
            </a:r>
          </a:p>
          <a:p>
            <a:pPr>
              <a:spcBef>
                <a:spcPts val="0"/>
              </a:spcBef>
              <a:spcAft>
                <a:spcPts val="600"/>
              </a:spcAft>
            </a:pPr>
            <a:r>
              <a:rPr lang="fr-BE" sz="1400" kern="0" noProof="0">
                <a:solidFill>
                  <a:srgbClr val="00A1BC"/>
                </a:solidFill>
                <a:latin typeface="+mj-lt"/>
              </a:rPr>
              <a:t>Comment se déroule le processus de sélection?</a:t>
            </a:r>
          </a:p>
          <a:p>
            <a:pPr marL="180000">
              <a:spcBef>
                <a:spcPts val="0"/>
              </a:spcBef>
              <a:spcAft>
                <a:spcPts val="300"/>
              </a:spcAft>
            </a:pPr>
            <a:r>
              <a:rPr lang="fr-BE" sz="1400" b="0" kern="0" noProof="0">
                <a:solidFill>
                  <a:srgbClr val="007C92"/>
                </a:solidFill>
                <a:latin typeface="+mj-lt"/>
              </a:rPr>
              <a:t>Qui peut postuler? </a:t>
            </a:r>
          </a:p>
          <a:p>
            <a:pPr marL="180000">
              <a:spcBef>
                <a:spcPts val="0"/>
              </a:spcBef>
              <a:spcAft>
                <a:spcPts val="300"/>
              </a:spcAft>
            </a:pPr>
            <a:r>
              <a:rPr lang="fr-BE" sz="1400" b="0" kern="0" noProof="0">
                <a:solidFill>
                  <a:srgbClr val="007C92"/>
                </a:solidFill>
                <a:latin typeface="+mj-lt"/>
              </a:rPr>
              <a:t>Comment les participants sont-ils sélectionnés?</a:t>
            </a:r>
          </a:p>
          <a:p>
            <a:pPr marL="180000">
              <a:spcBef>
                <a:spcPts val="0"/>
              </a:spcBef>
              <a:spcAft>
                <a:spcPts val="1200"/>
              </a:spcAft>
            </a:pPr>
            <a:r>
              <a:rPr lang="fr-BE" sz="1400" b="0" kern="0" noProof="0">
                <a:solidFill>
                  <a:srgbClr val="007C92"/>
                </a:solidFill>
                <a:latin typeface="+mj-lt"/>
              </a:rPr>
              <a:t>Comment postuler?</a:t>
            </a:r>
          </a:p>
          <a:p>
            <a:pPr>
              <a:spcBef>
                <a:spcPts val="0"/>
              </a:spcBef>
              <a:spcAft>
                <a:spcPts val="1200"/>
              </a:spcAft>
            </a:pPr>
            <a:r>
              <a:rPr lang="fr-BE" sz="1400" kern="0" noProof="0">
                <a:solidFill>
                  <a:srgbClr val="00A1BC"/>
                </a:solidFill>
                <a:latin typeface="+mj-lt"/>
              </a:rPr>
              <a:t>Que se passe-t-il si ma candidature est sélectionnée?</a:t>
            </a:r>
          </a:p>
          <a:p>
            <a:pPr>
              <a:spcBef>
                <a:spcPts val="0"/>
              </a:spcBef>
              <a:spcAft>
                <a:spcPts val="300"/>
              </a:spcAft>
            </a:pPr>
            <a:r>
              <a:rPr lang="fr-BE" sz="1400" kern="0" noProof="0">
                <a:solidFill>
                  <a:srgbClr val="00A1BC"/>
                </a:solidFill>
                <a:latin typeface="+mj-lt"/>
              </a:rPr>
              <a:t>Annexes</a:t>
            </a:r>
          </a:p>
        </p:txBody>
      </p:sp>
      <p:grpSp>
        <p:nvGrpSpPr>
          <p:cNvPr id="22" name="Group 21">
            <a:extLst>
              <a:ext uri="{FF2B5EF4-FFF2-40B4-BE49-F238E27FC236}">
                <a16:creationId xmlns:a16="http://schemas.microsoft.com/office/drawing/2014/main" id="{868650AC-CC7E-37B0-6D4C-423172DEB57E}"/>
              </a:ext>
            </a:extLst>
          </p:cNvPr>
          <p:cNvGrpSpPr/>
          <p:nvPr/>
        </p:nvGrpSpPr>
        <p:grpSpPr>
          <a:xfrm>
            <a:off x="2610474" y="1861909"/>
            <a:ext cx="7626267" cy="4347832"/>
            <a:chOff x="2443117" y="1639636"/>
            <a:chExt cx="7164421" cy="5545970"/>
          </a:xfrm>
        </p:grpSpPr>
        <p:cxnSp>
          <p:nvCxnSpPr>
            <p:cNvPr id="10" name="Straight Connector 9">
              <a:extLst>
                <a:ext uri="{FF2B5EF4-FFF2-40B4-BE49-F238E27FC236}">
                  <a16:creationId xmlns:a16="http://schemas.microsoft.com/office/drawing/2014/main" id="{82E56644-182A-135D-623D-5C2C5885765B}"/>
                </a:ext>
              </a:extLst>
            </p:cNvPr>
            <p:cNvCxnSpPr>
              <a:cxnSpLocks/>
            </p:cNvCxnSpPr>
            <p:nvPr/>
          </p:nvCxnSpPr>
          <p:spPr>
            <a:xfrm>
              <a:off x="2443117" y="1639636"/>
              <a:ext cx="7164421"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42D2EED7-D17F-42A4-5B58-A76F4D45388E}"/>
                </a:ext>
              </a:extLst>
            </p:cNvPr>
            <p:cNvCxnSpPr>
              <a:cxnSpLocks/>
            </p:cNvCxnSpPr>
            <p:nvPr/>
          </p:nvCxnSpPr>
          <p:spPr>
            <a:xfrm>
              <a:off x="2443117" y="3422410"/>
              <a:ext cx="7164421"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6777F3D3-222B-2245-34ED-004922F99D05}"/>
                </a:ext>
              </a:extLst>
            </p:cNvPr>
            <p:cNvCxnSpPr>
              <a:cxnSpLocks/>
            </p:cNvCxnSpPr>
            <p:nvPr/>
          </p:nvCxnSpPr>
          <p:spPr>
            <a:xfrm>
              <a:off x="2443117" y="5228524"/>
              <a:ext cx="7164421"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0237EF9-9244-AB40-1381-F268765A38FB}"/>
                </a:ext>
              </a:extLst>
            </p:cNvPr>
            <p:cNvCxnSpPr>
              <a:cxnSpLocks/>
            </p:cNvCxnSpPr>
            <p:nvPr/>
          </p:nvCxnSpPr>
          <p:spPr>
            <a:xfrm>
              <a:off x="2443117" y="6719053"/>
              <a:ext cx="7164421"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4356E771-8C4E-A2B4-BA6C-DA344EEBC865}"/>
                </a:ext>
              </a:extLst>
            </p:cNvPr>
            <p:cNvCxnSpPr>
              <a:cxnSpLocks/>
            </p:cNvCxnSpPr>
            <p:nvPr/>
          </p:nvCxnSpPr>
          <p:spPr>
            <a:xfrm>
              <a:off x="2443117" y="7185606"/>
              <a:ext cx="7164421"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grpSp>
      <p:sp>
        <p:nvSpPr>
          <p:cNvPr id="20" name="Content Placeholder 4">
            <a:extLst>
              <a:ext uri="{FF2B5EF4-FFF2-40B4-BE49-F238E27FC236}">
                <a16:creationId xmlns:a16="http://schemas.microsoft.com/office/drawing/2014/main" id="{A3C13EFF-B6EC-A117-6618-94B1D2D60816}"/>
              </a:ext>
            </a:extLst>
          </p:cNvPr>
          <p:cNvSpPr txBox="1">
            <a:spLocks/>
          </p:cNvSpPr>
          <p:nvPr/>
        </p:nvSpPr>
        <p:spPr bwMode="auto">
          <a:xfrm>
            <a:off x="9063708" y="1339329"/>
            <a:ext cx="1173033" cy="5160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r">
              <a:spcBef>
                <a:spcPts val="0"/>
              </a:spcBef>
              <a:spcAft>
                <a:spcPts val="600"/>
              </a:spcAft>
            </a:pPr>
            <a:r>
              <a:rPr lang="fr-BE" sz="1400" b="0" kern="0" noProof="0">
                <a:solidFill>
                  <a:srgbClr val="00A1BC"/>
                </a:solidFill>
                <a:latin typeface="+mj-lt"/>
              </a:rPr>
              <a:t>3</a:t>
            </a:r>
          </a:p>
          <a:p>
            <a:pPr marL="180000" algn="r">
              <a:spcBef>
                <a:spcPts val="0"/>
              </a:spcBef>
              <a:spcAft>
                <a:spcPts val="300"/>
              </a:spcAft>
            </a:pPr>
            <a:r>
              <a:rPr lang="fr-BE" sz="1400" b="0" kern="0" noProof="0">
                <a:solidFill>
                  <a:schemeClr val="bg1"/>
                </a:solidFill>
                <a:latin typeface="+mj-lt"/>
              </a:rPr>
              <a:t>XX</a:t>
            </a:r>
          </a:p>
          <a:p>
            <a:pPr marL="180000" algn="r">
              <a:spcBef>
                <a:spcPts val="0"/>
              </a:spcBef>
              <a:spcAft>
                <a:spcPts val="300"/>
              </a:spcAft>
            </a:pPr>
            <a:r>
              <a:rPr lang="fr-BE" sz="1400" b="0" kern="0" noProof="0">
                <a:solidFill>
                  <a:schemeClr val="bg1"/>
                </a:solidFill>
                <a:latin typeface="+mj-lt"/>
              </a:rPr>
              <a:t>XX</a:t>
            </a:r>
          </a:p>
          <a:p>
            <a:pPr marL="180000" algn="r">
              <a:spcBef>
                <a:spcPts val="0"/>
              </a:spcBef>
              <a:spcAft>
                <a:spcPts val="300"/>
              </a:spcAft>
            </a:pPr>
            <a:r>
              <a:rPr lang="fr-BE" sz="1400" b="0" kern="0" noProof="0">
                <a:solidFill>
                  <a:schemeClr val="bg1"/>
                </a:solidFill>
                <a:latin typeface="+mj-lt"/>
              </a:rPr>
              <a:t>XX</a:t>
            </a:r>
          </a:p>
          <a:p>
            <a:pPr marL="180000" algn="r">
              <a:spcBef>
                <a:spcPts val="0"/>
              </a:spcBef>
              <a:spcAft>
                <a:spcPts val="1200"/>
              </a:spcAft>
            </a:pPr>
            <a:r>
              <a:rPr lang="fr-BE" sz="1400" b="0" kern="0" noProof="0">
                <a:solidFill>
                  <a:schemeClr val="bg1"/>
                </a:solidFill>
                <a:latin typeface="+mj-lt"/>
              </a:rPr>
              <a:t>XX</a:t>
            </a:r>
          </a:p>
          <a:p>
            <a:pPr algn="r">
              <a:spcBef>
                <a:spcPts val="0"/>
              </a:spcBef>
              <a:spcAft>
                <a:spcPts val="600"/>
              </a:spcAft>
            </a:pPr>
            <a:r>
              <a:rPr lang="fr-BE" sz="1400" b="0" kern="0" noProof="0">
                <a:solidFill>
                  <a:srgbClr val="00A1BC"/>
                </a:solidFill>
                <a:latin typeface="+mj-lt"/>
              </a:rPr>
              <a:t>8</a:t>
            </a:r>
          </a:p>
          <a:p>
            <a:pPr marL="180000" algn="r">
              <a:spcBef>
                <a:spcPts val="0"/>
              </a:spcBef>
              <a:spcAft>
                <a:spcPts val="300"/>
              </a:spcAft>
            </a:pPr>
            <a:r>
              <a:rPr lang="fr-BE" sz="1400" b="0" kern="0" noProof="0">
                <a:solidFill>
                  <a:schemeClr val="bg1"/>
                </a:solidFill>
                <a:latin typeface="+mj-lt"/>
              </a:rPr>
              <a:t>XX</a:t>
            </a:r>
          </a:p>
          <a:p>
            <a:pPr marL="180000" algn="r">
              <a:spcBef>
                <a:spcPts val="0"/>
              </a:spcBef>
              <a:spcAft>
                <a:spcPts val="300"/>
              </a:spcAft>
            </a:pPr>
            <a:r>
              <a:rPr lang="fr-BE" sz="1400" b="0" kern="0" noProof="0">
                <a:solidFill>
                  <a:schemeClr val="bg1"/>
                </a:solidFill>
                <a:latin typeface="+mj-lt"/>
              </a:rPr>
              <a:t>XX</a:t>
            </a:r>
          </a:p>
          <a:p>
            <a:pPr marL="180000" algn="r">
              <a:spcBef>
                <a:spcPts val="0"/>
              </a:spcBef>
              <a:spcAft>
                <a:spcPts val="300"/>
              </a:spcAft>
            </a:pPr>
            <a:r>
              <a:rPr lang="fr-BE" sz="1400" b="0" kern="0" noProof="0">
                <a:solidFill>
                  <a:schemeClr val="bg1"/>
                </a:solidFill>
                <a:latin typeface="+mj-lt"/>
              </a:rPr>
              <a:t>XX</a:t>
            </a:r>
          </a:p>
          <a:p>
            <a:pPr marL="180000" algn="r">
              <a:spcBef>
                <a:spcPts val="0"/>
              </a:spcBef>
              <a:spcAft>
                <a:spcPts val="1200"/>
              </a:spcAft>
            </a:pPr>
            <a:r>
              <a:rPr lang="fr-BE" sz="1400" b="0" kern="0" noProof="0">
                <a:solidFill>
                  <a:schemeClr val="bg1"/>
                </a:solidFill>
                <a:latin typeface="+mj-lt"/>
              </a:rPr>
              <a:t>XX</a:t>
            </a:r>
          </a:p>
          <a:p>
            <a:pPr algn="r">
              <a:spcBef>
                <a:spcPts val="0"/>
              </a:spcBef>
              <a:spcAft>
                <a:spcPts val="600"/>
              </a:spcAft>
            </a:pPr>
            <a:r>
              <a:rPr lang="fr-BE" sz="1400" b="0" kern="0" noProof="0">
                <a:solidFill>
                  <a:srgbClr val="00A1BC"/>
                </a:solidFill>
                <a:latin typeface="+mj-lt"/>
              </a:rPr>
              <a:t>31</a:t>
            </a:r>
          </a:p>
          <a:p>
            <a:pPr marL="180000" algn="r">
              <a:spcBef>
                <a:spcPts val="0"/>
              </a:spcBef>
              <a:spcAft>
                <a:spcPts val="300"/>
              </a:spcAft>
            </a:pPr>
            <a:r>
              <a:rPr lang="fr-BE" sz="1400" b="0" kern="0" noProof="0">
                <a:solidFill>
                  <a:schemeClr val="bg1"/>
                </a:solidFill>
                <a:latin typeface="+mj-lt"/>
              </a:rPr>
              <a:t>XX</a:t>
            </a:r>
          </a:p>
          <a:p>
            <a:pPr marL="180000" algn="r">
              <a:spcBef>
                <a:spcPts val="0"/>
              </a:spcBef>
              <a:spcAft>
                <a:spcPts val="300"/>
              </a:spcAft>
            </a:pPr>
            <a:r>
              <a:rPr lang="fr-BE" sz="1400" b="0" kern="0" noProof="0">
                <a:solidFill>
                  <a:schemeClr val="bg1"/>
                </a:solidFill>
                <a:latin typeface="+mj-lt"/>
              </a:rPr>
              <a:t>XX</a:t>
            </a:r>
          </a:p>
          <a:p>
            <a:pPr marL="180000" algn="r">
              <a:spcBef>
                <a:spcPts val="0"/>
              </a:spcBef>
              <a:spcAft>
                <a:spcPts val="1200"/>
              </a:spcAft>
            </a:pPr>
            <a:r>
              <a:rPr lang="fr-BE" sz="1400" b="0" kern="0" noProof="0">
                <a:solidFill>
                  <a:schemeClr val="bg1"/>
                </a:solidFill>
                <a:latin typeface="+mj-lt"/>
              </a:rPr>
              <a:t>XX</a:t>
            </a:r>
          </a:p>
          <a:p>
            <a:pPr marL="180000" algn="r">
              <a:spcBef>
                <a:spcPts val="0"/>
              </a:spcBef>
              <a:spcAft>
                <a:spcPts val="1200"/>
              </a:spcAft>
            </a:pPr>
            <a:r>
              <a:rPr lang="fr-BE" sz="1400" b="0" kern="0" noProof="0">
                <a:solidFill>
                  <a:srgbClr val="00A1BC"/>
                </a:solidFill>
                <a:latin typeface="+mj-lt"/>
              </a:rPr>
              <a:t>40</a:t>
            </a:r>
          </a:p>
          <a:p>
            <a:pPr marL="180000" algn="r">
              <a:spcBef>
                <a:spcPts val="0"/>
              </a:spcBef>
              <a:spcAft>
                <a:spcPts val="300"/>
              </a:spcAft>
            </a:pPr>
            <a:r>
              <a:rPr lang="fr-BE" sz="1400" b="0" kern="0" noProof="0">
                <a:solidFill>
                  <a:srgbClr val="00A1BC"/>
                </a:solidFill>
                <a:latin typeface="+mj-lt"/>
              </a:rPr>
              <a:t>43</a:t>
            </a:r>
          </a:p>
        </p:txBody>
      </p:sp>
      <p:sp>
        <p:nvSpPr>
          <p:cNvPr id="21" name="Content Placeholder 4">
            <a:extLst>
              <a:ext uri="{FF2B5EF4-FFF2-40B4-BE49-F238E27FC236}">
                <a16:creationId xmlns:a16="http://schemas.microsoft.com/office/drawing/2014/main" id="{BF9A2607-CDB1-99A5-4546-8B980EC51CA8}"/>
              </a:ext>
            </a:extLst>
          </p:cNvPr>
          <p:cNvSpPr txBox="1">
            <a:spLocks/>
          </p:cNvSpPr>
          <p:nvPr/>
        </p:nvSpPr>
        <p:spPr bwMode="auto">
          <a:xfrm>
            <a:off x="1459959" y="1324089"/>
            <a:ext cx="764987" cy="5175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r">
              <a:spcBef>
                <a:spcPts val="0"/>
              </a:spcBef>
              <a:spcAft>
                <a:spcPts val="400"/>
              </a:spcAft>
            </a:pPr>
            <a:r>
              <a:rPr lang="fr-BE" sz="1600" kern="0" noProof="0">
                <a:solidFill>
                  <a:srgbClr val="00A1BC"/>
                </a:solidFill>
                <a:latin typeface="+mj-lt"/>
              </a:rPr>
              <a:t>01</a:t>
            </a:r>
            <a:endParaRPr lang="fr-BE" sz="1400" kern="0" noProof="0">
              <a:solidFill>
                <a:srgbClr val="00A1BC"/>
              </a:solidFill>
              <a:latin typeface="+mj-lt"/>
            </a:endParaRPr>
          </a:p>
          <a:p>
            <a:pPr marL="180000" algn="r">
              <a:spcBef>
                <a:spcPts val="0"/>
              </a:spcBef>
              <a:spcAft>
                <a:spcPts val="300"/>
              </a:spcAft>
            </a:pPr>
            <a:r>
              <a:rPr lang="fr-BE" sz="1400" b="0" kern="0" noProof="0">
                <a:solidFill>
                  <a:schemeClr val="bg1"/>
                </a:solidFill>
                <a:latin typeface="+mj-lt"/>
              </a:rPr>
              <a:t>XX</a:t>
            </a:r>
          </a:p>
          <a:p>
            <a:pPr marL="180000" algn="r">
              <a:spcBef>
                <a:spcPts val="0"/>
              </a:spcBef>
              <a:spcAft>
                <a:spcPts val="300"/>
              </a:spcAft>
            </a:pPr>
            <a:r>
              <a:rPr lang="fr-BE" sz="1400" b="0" kern="0" noProof="0">
                <a:solidFill>
                  <a:schemeClr val="bg1"/>
                </a:solidFill>
                <a:latin typeface="+mj-lt"/>
              </a:rPr>
              <a:t>XX</a:t>
            </a:r>
          </a:p>
          <a:p>
            <a:pPr marL="180000" algn="r">
              <a:spcBef>
                <a:spcPts val="0"/>
              </a:spcBef>
              <a:spcAft>
                <a:spcPts val="300"/>
              </a:spcAft>
            </a:pPr>
            <a:r>
              <a:rPr lang="fr-BE" sz="1400" b="0" kern="0" noProof="0">
                <a:solidFill>
                  <a:schemeClr val="bg1"/>
                </a:solidFill>
                <a:latin typeface="+mj-lt"/>
              </a:rPr>
              <a:t>XX</a:t>
            </a:r>
          </a:p>
          <a:p>
            <a:pPr marL="180000" algn="r">
              <a:spcBef>
                <a:spcPts val="0"/>
              </a:spcBef>
              <a:spcAft>
                <a:spcPts val="1200"/>
              </a:spcAft>
            </a:pPr>
            <a:r>
              <a:rPr lang="fr-BE" sz="1400" b="0" kern="0" noProof="0">
                <a:solidFill>
                  <a:schemeClr val="bg1"/>
                </a:solidFill>
                <a:latin typeface="+mj-lt"/>
              </a:rPr>
              <a:t>XX</a:t>
            </a:r>
          </a:p>
          <a:p>
            <a:pPr algn="r">
              <a:spcBef>
                <a:spcPts val="0"/>
              </a:spcBef>
              <a:spcAft>
                <a:spcPts val="400"/>
              </a:spcAft>
            </a:pPr>
            <a:r>
              <a:rPr lang="fr-BE" sz="1600" kern="0" noProof="0">
                <a:solidFill>
                  <a:srgbClr val="00A1BC"/>
                </a:solidFill>
                <a:latin typeface="+mj-lt"/>
              </a:rPr>
              <a:t>02</a:t>
            </a:r>
            <a:endParaRPr lang="fr-BE" sz="1400" kern="0" noProof="0">
              <a:solidFill>
                <a:srgbClr val="00A1BC"/>
              </a:solidFill>
              <a:latin typeface="+mj-lt"/>
            </a:endParaRPr>
          </a:p>
          <a:p>
            <a:pPr marL="180000" algn="r">
              <a:spcBef>
                <a:spcPts val="0"/>
              </a:spcBef>
              <a:spcAft>
                <a:spcPts val="300"/>
              </a:spcAft>
            </a:pPr>
            <a:r>
              <a:rPr lang="fr-BE" sz="1400" b="0" kern="0" noProof="0">
                <a:solidFill>
                  <a:schemeClr val="bg1"/>
                </a:solidFill>
                <a:latin typeface="+mj-lt"/>
              </a:rPr>
              <a:t>XX</a:t>
            </a:r>
          </a:p>
          <a:p>
            <a:pPr marL="180000" algn="r">
              <a:spcBef>
                <a:spcPts val="0"/>
              </a:spcBef>
              <a:spcAft>
                <a:spcPts val="300"/>
              </a:spcAft>
            </a:pPr>
            <a:r>
              <a:rPr lang="fr-BE" sz="1400" b="0" kern="0" noProof="0">
                <a:solidFill>
                  <a:schemeClr val="bg1"/>
                </a:solidFill>
                <a:latin typeface="+mj-lt"/>
              </a:rPr>
              <a:t>XX</a:t>
            </a:r>
          </a:p>
          <a:p>
            <a:pPr marL="180000" algn="r">
              <a:spcBef>
                <a:spcPts val="0"/>
              </a:spcBef>
              <a:spcAft>
                <a:spcPts val="300"/>
              </a:spcAft>
            </a:pPr>
            <a:r>
              <a:rPr lang="fr-BE" sz="1400" b="0" kern="0" noProof="0">
                <a:solidFill>
                  <a:schemeClr val="bg1"/>
                </a:solidFill>
                <a:latin typeface="+mj-lt"/>
              </a:rPr>
              <a:t>XX</a:t>
            </a:r>
          </a:p>
          <a:p>
            <a:pPr marL="180000" algn="r">
              <a:spcBef>
                <a:spcPts val="0"/>
              </a:spcBef>
              <a:spcAft>
                <a:spcPts val="1200"/>
              </a:spcAft>
            </a:pPr>
            <a:r>
              <a:rPr lang="fr-BE" sz="1400" b="0" kern="0" noProof="0">
                <a:solidFill>
                  <a:schemeClr val="bg1"/>
                </a:solidFill>
                <a:latin typeface="+mj-lt"/>
              </a:rPr>
              <a:t>XX</a:t>
            </a:r>
          </a:p>
          <a:p>
            <a:pPr algn="r">
              <a:spcBef>
                <a:spcPts val="0"/>
              </a:spcBef>
              <a:spcAft>
                <a:spcPts val="400"/>
              </a:spcAft>
            </a:pPr>
            <a:r>
              <a:rPr lang="fr-BE" sz="1600" kern="0" noProof="0">
                <a:solidFill>
                  <a:srgbClr val="00A1BC"/>
                </a:solidFill>
                <a:latin typeface="+mj-lt"/>
              </a:rPr>
              <a:t>03</a:t>
            </a:r>
          </a:p>
          <a:p>
            <a:pPr marL="180000" algn="r">
              <a:spcBef>
                <a:spcPts val="0"/>
              </a:spcBef>
              <a:spcAft>
                <a:spcPts val="300"/>
              </a:spcAft>
            </a:pPr>
            <a:r>
              <a:rPr lang="fr-BE" sz="1400" b="0" kern="0" noProof="0">
                <a:solidFill>
                  <a:schemeClr val="bg1"/>
                </a:solidFill>
                <a:latin typeface="+mj-lt"/>
              </a:rPr>
              <a:t>XX</a:t>
            </a:r>
          </a:p>
          <a:p>
            <a:pPr marL="180000" algn="r">
              <a:spcBef>
                <a:spcPts val="0"/>
              </a:spcBef>
              <a:spcAft>
                <a:spcPts val="300"/>
              </a:spcAft>
            </a:pPr>
            <a:r>
              <a:rPr lang="fr-BE" sz="1400" b="0" kern="0" noProof="0">
                <a:solidFill>
                  <a:schemeClr val="bg1"/>
                </a:solidFill>
                <a:latin typeface="+mj-lt"/>
              </a:rPr>
              <a:t>XX</a:t>
            </a:r>
          </a:p>
          <a:p>
            <a:pPr marL="180000" algn="r">
              <a:spcBef>
                <a:spcPts val="0"/>
              </a:spcBef>
              <a:spcAft>
                <a:spcPts val="1200"/>
              </a:spcAft>
            </a:pPr>
            <a:r>
              <a:rPr lang="fr-BE" sz="1400" b="0" kern="0" noProof="0">
                <a:solidFill>
                  <a:schemeClr val="bg1"/>
                </a:solidFill>
                <a:latin typeface="+mj-lt"/>
              </a:rPr>
              <a:t>XX</a:t>
            </a:r>
          </a:p>
          <a:p>
            <a:pPr marL="180000" algn="r">
              <a:spcBef>
                <a:spcPts val="0"/>
              </a:spcBef>
              <a:spcAft>
                <a:spcPts val="1200"/>
              </a:spcAft>
            </a:pPr>
            <a:r>
              <a:rPr lang="fr-BE" sz="1600" kern="0" noProof="0">
                <a:solidFill>
                  <a:srgbClr val="00A1BC"/>
                </a:solidFill>
                <a:latin typeface="+mj-lt"/>
              </a:rPr>
              <a:t>04</a:t>
            </a:r>
          </a:p>
          <a:p>
            <a:pPr marL="180000" algn="r">
              <a:spcBef>
                <a:spcPts val="0"/>
              </a:spcBef>
              <a:spcAft>
                <a:spcPts val="300"/>
              </a:spcAft>
            </a:pPr>
            <a:r>
              <a:rPr lang="fr-BE" sz="1600" kern="0" noProof="0">
                <a:solidFill>
                  <a:srgbClr val="00A1BC"/>
                </a:solidFill>
                <a:latin typeface="+mj-lt"/>
              </a:rPr>
              <a:t>05</a:t>
            </a:r>
            <a:endParaRPr lang="fr-BE" sz="1400" kern="0" noProof="0">
              <a:solidFill>
                <a:srgbClr val="00A1BC"/>
              </a:solidFill>
              <a:latin typeface="+mj-lt"/>
            </a:endParaRPr>
          </a:p>
        </p:txBody>
      </p:sp>
    </p:spTree>
    <p:extLst>
      <p:ext uri="{BB962C8B-B14F-4D97-AF65-F5344CB8AC3E}">
        <p14:creationId xmlns:p14="http://schemas.microsoft.com/office/powerpoint/2010/main" val="25735973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La nouvelle méthode de travail</a:t>
            </a:r>
            <a:endParaRPr lang="fr-BE" noProof="0">
              <a:solidFill>
                <a:srgbClr val="FFC000"/>
              </a:solidFill>
            </a:endParaRP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639620" y="2825965"/>
            <a:ext cx="10942780" cy="3078527"/>
          </a:xfrm>
          <a:ln>
            <a:noFill/>
          </a:ln>
        </p:spPr>
        <p:txBody>
          <a:bodyPr/>
          <a:lstStyle/>
          <a:p>
            <a:pPr marL="228600" indent="-228600">
              <a:spcBef>
                <a:spcPts val="0"/>
              </a:spcBef>
              <a:spcAft>
                <a:spcPts val="600"/>
              </a:spcAft>
              <a:buAutoNum type="arabicPeriod"/>
            </a:pPr>
            <a:r>
              <a:rPr lang="fr-BE" sz="1300" b="1" noProof="0">
                <a:latin typeface="+mj-lt"/>
              </a:rPr>
              <a:t>Enregistrement de la pratique et transmission des caractéristiques de la pratique</a:t>
            </a:r>
          </a:p>
          <a:p>
            <a:pPr marL="342900" lvl="1" indent="-342900">
              <a:spcBef>
                <a:spcPts val="0"/>
              </a:spcBef>
              <a:spcAft>
                <a:spcPts val="600"/>
              </a:spcAft>
              <a:buChar char="•"/>
            </a:pPr>
            <a:r>
              <a:rPr lang="fr-BE" sz="1300" noProof="0">
                <a:latin typeface="+mj-lt"/>
                <a:ea typeface="+mn-ea"/>
                <a:cs typeface="+mn-cs"/>
              </a:rPr>
              <a:t>La pratique s'identifie via les portails mis à disposition à cet effet par l'INAMI et le KCE et donne les caractéristiques de la pratique demandée. </a:t>
            </a:r>
            <a:endParaRPr lang="fr-BE" sz="1300" noProof="0">
              <a:latin typeface="+mj-lt"/>
              <a:ea typeface="Verdana"/>
              <a:cs typeface="+mn-cs"/>
            </a:endParaRPr>
          </a:p>
          <a:p>
            <a:pPr marL="342900" lvl="1" indent="-342900">
              <a:spcBef>
                <a:spcPts val="0"/>
              </a:spcBef>
              <a:spcAft>
                <a:spcPts val="600"/>
              </a:spcAft>
              <a:buChar char="•"/>
            </a:pPr>
            <a:r>
              <a:rPr lang="fr-BE" sz="1300" noProof="0">
                <a:latin typeface="+mj-lt"/>
                <a:ea typeface="+mn-ea"/>
                <a:cs typeface="+mn-cs"/>
              </a:rPr>
              <a:t>Les informations suivantes sont enregistrées</a:t>
            </a:r>
            <a:r>
              <a:rPr lang="fr-BE" sz="1300" b="1" noProof="0">
                <a:latin typeface="+mj-lt"/>
                <a:ea typeface="+mn-ea"/>
                <a:cs typeface="+mn-cs"/>
              </a:rPr>
              <a:t> via </a:t>
            </a:r>
            <a:r>
              <a:rPr lang="fr-BE" sz="1300" b="1" noProof="0" err="1">
                <a:latin typeface="+mj-lt"/>
                <a:ea typeface="+mn-ea"/>
                <a:cs typeface="+mn-cs"/>
              </a:rPr>
              <a:t>ProSanté</a:t>
            </a:r>
            <a:r>
              <a:rPr lang="fr-BE" sz="1300" b="1" noProof="0">
                <a:latin typeface="+mj-lt"/>
                <a:ea typeface="+mn-ea"/>
                <a:cs typeface="+mn-cs"/>
              </a:rPr>
              <a:t> :</a:t>
            </a:r>
            <a:endParaRPr lang="fr-BE" sz="1300" noProof="0">
              <a:latin typeface="+mj-lt"/>
              <a:ea typeface="Verdana"/>
              <a:cs typeface="+mn-cs"/>
            </a:endParaRPr>
          </a:p>
          <a:p>
            <a:pPr marL="742950" lvl="2" indent="-342900">
              <a:spcBef>
                <a:spcPts val="0"/>
              </a:spcBef>
              <a:spcAft>
                <a:spcPts val="600"/>
              </a:spcAft>
            </a:pPr>
            <a:r>
              <a:rPr lang="fr-BE" sz="1300" noProof="0">
                <a:latin typeface="+mj-lt"/>
                <a:ea typeface="+mn-ea"/>
                <a:cs typeface="+mn-cs"/>
              </a:rPr>
              <a:t>Numéro INAMI,</a:t>
            </a:r>
            <a:endParaRPr lang="fr-BE" sz="1300" noProof="0">
              <a:latin typeface="+mj-lt"/>
              <a:ea typeface="Verdana"/>
              <a:cs typeface="+mn-cs"/>
            </a:endParaRPr>
          </a:p>
          <a:p>
            <a:pPr marL="742950" lvl="2" indent="-342900">
              <a:spcBef>
                <a:spcPts val="0"/>
              </a:spcBef>
              <a:spcAft>
                <a:spcPts val="600"/>
              </a:spcAft>
            </a:pPr>
            <a:r>
              <a:rPr lang="fr-BE" sz="1300" noProof="0">
                <a:latin typeface="+mj-lt"/>
                <a:ea typeface="+mn-ea"/>
                <a:cs typeface="+mn-cs"/>
              </a:rPr>
              <a:t>Diplômes,</a:t>
            </a:r>
          </a:p>
          <a:p>
            <a:pPr marL="742950" lvl="2" indent="-342900">
              <a:spcBef>
                <a:spcPts val="0"/>
              </a:spcBef>
              <a:spcAft>
                <a:spcPts val="600"/>
              </a:spcAft>
            </a:pPr>
            <a:r>
              <a:rPr lang="fr-FR" sz="1300" noProof="0">
                <a:latin typeface="+mj-lt"/>
                <a:ea typeface="Verdana"/>
                <a:cs typeface="+mn-cs"/>
              </a:rPr>
              <a:t>De plus amples détails sont fournis à l'annexe du document.</a:t>
            </a:r>
            <a:endParaRPr lang="fr-BE" sz="1300" noProof="0">
              <a:latin typeface="+mj-lt"/>
              <a:ea typeface="Verdana"/>
              <a:cs typeface="+mn-cs"/>
            </a:endParaRPr>
          </a:p>
          <a:p>
            <a:pPr marL="342900" lvl="1" indent="-342900">
              <a:spcBef>
                <a:spcPts val="0"/>
              </a:spcBef>
              <a:spcAft>
                <a:spcPts val="600"/>
              </a:spcAft>
              <a:buChar char="•"/>
            </a:pPr>
            <a:r>
              <a:rPr lang="fr-BE" sz="1300" noProof="0">
                <a:latin typeface="+mj-lt"/>
                <a:ea typeface="+mn-ea"/>
                <a:cs typeface="+mn-cs"/>
              </a:rPr>
              <a:t>Les informations suivantes sont enregistrées via le </a:t>
            </a:r>
            <a:r>
              <a:rPr lang="fr-BE" sz="1300" b="1" noProof="0">
                <a:latin typeface="+mj-lt"/>
                <a:ea typeface="+mn-ea"/>
                <a:cs typeface="+mn-cs"/>
              </a:rPr>
              <a:t>portail des sous-traitants du KCE</a:t>
            </a:r>
            <a:r>
              <a:rPr lang="fr-BE" sz="1300" noProof="0">
                <a:latin typeface="+mj-lt"/>
                <a:ea typeface="+mn-ea"/>
                <a:cs typeface="+mn-cs"/>
              </a:rPr>
              <a:t>:</a:t>
            </a:r>
            <a:endParaRPr lang="fr-BE" sz="1300" noProof="0">
              <a:latin typeface="+mj-lt"/>
              <a:ea typeface="Verdana"/>
              <a:cs typeface="+mn-cs"/>
            </a:endParaRPr>
          </a:p>
          <a:p>
            <a:pPr marL="742950" lvl="2" indent="-342900">
              <a:spcBef>
                <a:spcPts val="0"/>
              </a:spcBef>
              <a:spcAft>
                <a:spcPts val="600"/>
              </a:spcAft>
            </a:pPr>
            <a:r>
              <a:rPr lang="fr-BE" sz="1300" noProof="0">
                <a:latin typeface="+mj-lt"/>
                <a:ea typeface="+mn-ea"/>
                <a:cs typeface="+mn-cs"/>
              </a:rPr>
              <a:t>liste des dispensateurs de soins: 1 ligne par numéro INAMI avec certaines caractéristiques du collaborateur concerné,</a:t>
            </a:r>
            <a:endParaRPr lang="fr-BE" sz="1300" noProof="0">
              <a:latin typeface="+mj-lt"/>
              <a:ea typeface="Verdana"/>
              <a:cs typeface="+mn-cs"/>
            </a:endParaRPr>
          </a:p>
          <a:p>
            <a:pPr marL="742950" lvl="2" indent="-342900">
              <a:spcBef>
                <a:spcPts val="0"/>
              </a:spcBef>
              <a:spcAft>
                <a:spcPts val="600"/>
              </a:spcAft>
            </a:pPr>
            <a:r>
              <a:rPr lang="fr-BE" sz="1300" noProof="0">
                <a:latin typeface="+mj-lt"/>
                <a:ea typeface="+mn-ea"/>
                <a:cs typeface="+mn-cs"/>
              </a:rPr>
              <a:t>De plus amples détails sont fournis à l'annexe du document.</a:t>
            </a:r>
            <a:endParaRPr lang="fr-BE" sz="1300" noProof="0">
              <a:latin typeface="+mj-lt"/>
              <a:ea typeface="Verdana"/>
              <a:cs typeface="+mn-cs"/>
            </a:endParaRPr>
          </a:p>
          <a:p>
            <a:pPr marL="0" indent="0">
              <a:spcBef>
                <a:spcPts val="0"/>
              </a:spcBef>
              <a:spcAft>
                <a:spcPts val="600"/>
              </a:spcAft>
              <a:buNone/>
            </a:pPr>
            <a:endParaRPr lang="fr-BE" sz="1400" noProof="0"/>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20</a:t>
            </a:fld>
            <a:endParaRPr lang="fr-BE" noProof="0"/>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633042" y="1598925"/>
            <a:ext cx="10775561" cy="461133"/>
          </a:xfrm>
        </p:spPr>
        <p:txBody>
          <a:bodyPr/>
          <a:lstStyle/>
          <a:p>
            <a:r>
              <a:rPr lang="fr-BE" noProof="0"/>
              <a:t>Tâches </a:t>
            </a:r>
            <a:r>
              <a:rPr lang="fr-BE" b="1" noProof="0"/>
              <a:t>pilote pratique</a:t>
            </a:r>
            <a:endParaRPr lang="fr-BE" noProof="0"/>
          </a:p>
        </p:txBody>
      </p:sp>
      <p:sp>
        <p:nvSpPr>
          <p:cNvPr id="7" name="TextBox 6">
            <a:extLst>
              <a:ext uri="{FF2B5EF4-FFF2-40B4-BE49-F238E27FC236}">
                <a16:creationId xmlns:a16="http://schemas.microsoft.com/office/drawing/2014/main" id="{5F76A908-BED3-CC04-7A73-0FBC0745B88D}"/>
              </a:ext>
            </a:extLst>
          </p:cNvPr>
          <p:cNvSpPr txBox="1"/>
          <p:nvPr/>
        </p:nvSpPr>
        <p:spPr>
          <a:xfrm>
            <a:off x="703310" y="5909169"/>
            <a:ext cx="7000875" cy="261610"/>
          </a:xfrm>
          <a:prstGeom prst="rect">
            <a:avLst/>
          </a:prstGeom>
          <a:noFill/>
        </p:spPr>
        <p:txBody>
          <a:bodyPr wrap="square" rtlCol="0">
            <a:spAutoFit/>
          </a:bodyPr>
          <a:lstStyle/>
          <a:p>
            <a:r>
              <a:rPr lang="fr-BE" sz="1100" i="1" noProof="0">
                <a:latin typeface="+mj-lt"/>
              </a:rPr>
              <a:t>La compensation pour cela est expliquée à la diapositive 27. </a:t>
            </a:r>
          </a:p>
        </p:txBody>
      </p:sp>
      <p:sp>
        <p:nvSpPr>
          <p:cNvPr id="3" name="Freeform 86">
            <a:extLst>
              <a:ext uri="{FF2B5EF4-FFF2-40B4-BE49-F238E27FC236}">
                <a16:creationId xmlns:a16="http://schemas.microsoft.com/office/drawing/2014/main" id="{287716DC-CCAA-386B-B02B-68423E676DD0}"/>
              </a:ext>
            </a:extLst>
          </p:cNvPr>
          <p:cNvSpPr>
            <a:spLocks/>
          </p:cNvSpPr>
          <p:nvPr/>
        </p:nvSpPr>
        <p:spPr bwMode="auto">
          <a:xfrm>
            <a:off x="703310" y="2153753"/>
            <a:ext cx="524238" cy="590550"/>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rgbClr val="007C92"/>
          </a:solidFill>
          <a:ln>
            <a:noFill/>
          </a:ln>
        </p:spPr>
        <p:txBody>
          <a:bodyPr vert="horz" wrap="square" lIns="91440" tIns="45720" rIns="91440" bIns="45720" numCol="1" anchor="t" anchorCtr="0" compatLnSpc="1">
            <a:prstTxWarp prst="textNoShape">
              <a:avLst/>
            </a:prstTxWarp>
          </a:bodyPr>
          <a:lstStyle/>
          <a:p>
            <a:endParaRPr lang="fr-BE" noProof="0"/>
          </a:p>
        </p:txBody>
      </p:sp>
      <p:sp>
        <p:nvSpPr>
          <p:cNvPr id="5" name="object 8">
            <a:extLst>
              <a:ext uri="{FF2B5EF4-FFF2-40B4-BE49-F238E27FC236}">
                <a16:creationId xmlns:a16="http://schemas.microsoft.com/office/drawing/2014/main" id="{090EEA70-C1C0-58F5-8660-C1FA2CAB4BED}"/>
              </a:ext>
            </a:extLst>
          </p:cNvPr>
          <p:cNvSpPr/>
          <p:nvPr/>
        </p:nvSpPr>
        <p:spPr>
          <a:xfrm>
            <a:off x="1426999"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B5BF35"/>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BE" sz="1200" b="0" i="0" u="none" strike="noStrike" kern="1200" cap="none" spc="0" normalizeH="0" baseline="0" noProof="0">
                <a:ln>
                  <a:noFill/>
                </a:ln>
                <a:solidFill>
                  <a:schemeClr val="bg1"/>
                </a:solidFill>
                <a:effectLst/>
                <a:uLnTx/>
                <a:uFillTx/>
                <a:latin typeface="+mj-lt"/>
                <a:ea typeface="+mn-ea"/>
                <a:cs typeface="+mn-cs"/>
              </a:rPr>
              <a:t>Préparation</a:t>
            </a:r>
          </a:p>
        </p:txBody>
      </p:sp>
      <p:sp>
        <p:nvSpPr>
          <p:cNvPr id="12" name="object 8">
            <a:extLst>
              <a:ext uri="{FF2B5EF4-FFF2-40B4-BE49-F238E27FC236}">
                <a16:creationId xmlns:a16="http://schemas.microsoft.com/office/drawing/2014/main" id="{AA780A76-1469-F5C8-F8D9-61C7A0949579}"/>
              </a:ext>
            </a:extLst>
          </p:cNvPr>
          <p:cNvSpPr/>
          <p:nvPr/>
        </p:nvSpPr>
        <p:spPr>
          <a:xfrm>
            <a:off x="3893866"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75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200" noProof="0">
                <a:solidFill>
                  <a:schemeClr val="bg1"/>
                </a:solidFill>
                <a:latin typeface="+mj-lt"/>
              </a:rPr>
              <a:t>Pendant le pilote</a:t>
            </a:r>
            <a:endParaRPr kumimoji="0" lang="fr-BE" sz="1200" b="0" i="0" u="none" strike="noStrike" kern="1200" cap="none" spc="0" normalizeH="0" baseline="0" noProof="0">
              <a:ln>
                <a:noFill/>
              </a:ln>
              <a:solidFill>
                <a:schemeClr val="bg1"/>
              </a:solidFill>
              <a:effectLst/>
              <a:uLnTx/>
              <a:uFillTx/>
              <a:latin typeface="+mj-lt"/>
              <a:ea typeface="+mn-ea"/>
              <a:cs typeface="+mn-cs"/>
            </a:endParaRPr>
          </a:p>
        </p:txBody>
      </p:sp>
      <p:sp>
        <p:nvSpPr>
          <p:cNvPr id="13" name="object 8">
            <a:extLst>
              <a:ext uri="{FF2B5EF4-FFF2-40B4-BE49-F238E27FC236}">
                <a16:creationId xmlns:a16="http://schemas.microsoft.com/office/drawing/2014/main" id="{E6AE2F46-0371-928F-4771-CA4ACA584D3A}"/>
              </a:ext>
            </a:extLst>
          </p:cNvPr>
          <p:cNvSpPr/>
          <p:nvPr/>
        </p:nvSpPr>
        <p:spPr>
          <a:xfrm>
            <a:off x="6360733"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75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200" noProof="0">
                <a:solidFill>
                  <a:schemeClr val="bg1"/>
                </a:solidFill>
                <a:latin typeface="+mj-lt"/>
              </a:rPr>
              <a:t>Après le pilote</a:t>
            </a:r>
            <a:endParaRPr kumimoji="0" lang="fr-BE" sz="1200" b="0" i="0" u="none" strike="noStrike" kern="1200" cap="none" spc="0" normalizeH="0" baseline="0" noProof="0">
              <a:ln>
                <a:noFill/>
              </a:ln>
              <a:solidFill>
                <a:schemeClr val="bg1"/>
              </a:solidFill>
              <a:effectLst/>
              <a:uLnTx/>
              <a:uFillTx/>
              <a:latin typeface="+mj-lt"/>
              <a:ea typeface="+mn-ea"/>
              <a:cs typeface="+mn-cs"/>
            </a:endParaRPr>
          </a:p>
        </p:txBody>
      </p:sp>
    </p:spTree>
    <p:extLst>
      <p:ext uri="{BB962C8B-B14F-4D97-AF65-F5344CB8AC3E}">
        <p14:creationId xmlns:p14="http://schemas.microsoft.com/office/powerpoint/2010/main" val="31565869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A1E8FD-49FB-551F-E3EE-DEC5390AB3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040C15-086C-7221-9741-5208833D6CDA}"/>
              </a:ext>
            </a:extLst>
          </p:cNvPr>
          <p:cNvSpPr>
            <a:spLocks noGrp="1"/>
          </p:cNvSpPr>
          <p:nvPr>
            <p:ph type="title"/>
          </p:nvPr>
        </p:nvSpPr>
        <p:spPr/>
        <p:txBody>
          <a:bodyPr/>
          <a:lstStyle/>
          <a:p>
            <a:r>
              <a:rPr lang="fr-BE" noProof="0"/>
              <a:t>La nouvelle méthode de travail</a:t>
            </a:r>
            <a:endParaRPr lang="fr-BE" noProof="0">
              <a:solidFill>
                <a:srgbClr val="FFC000"/>
              </a:solidFill>
            </a:endParaRPr>
          </a:p>
        </p:txBody>
      </p:sp>
      <p:sp>
        <p:nvSpPr>
          <p:cNvPr id="8" name="Content Placeholder 7">
            <a:extLst>
              <a:ext uri="{FF2B5EF4-FFF2-40B4-BE49-F238E27FC236}">
                <a16:creationId xmlns:a16="http://schemas.microsoft.com/office/drawing/2014/main" id="{06BE18DA-CFAD-3741-52EC-C1C84533467C}"/>
              </a:ext>
            </a:extLst>
          </p:cNvPr>
          <p:cNvSpPr>
            <a:spLocks noGrp="1"/>
          </p:cNvSpPr>
          <p:nvPr>
            <p:ph idx="1"/>
          </p:nvPr>
        </p:nvSpPr>
        <p:spPr>
          <a:xfrm>
            <a:off x="639620" y="2825965"/>
            <a:ext cx="10942780" cy="3078527"/>
          </a:xfrm>
          <a:ln>
            <a:noFill/>
          </a:ln>
        </p:spPr>
        <p:txBody>
          <a:bodyPr/>
          <a:lstStyle/>
          <a:p>
            <a:pPr marL="0" indent="0">
              <a:spcBef>
                <a:spcPts val="0"/>
              </a:spcBef>
              <a:spcAft>
                <a:spcPts val="600"/>
              </a:spcAft>
              <a:buNone/>
            </a:pPr>
            <a:r>
              <a:rPr lang="fr-BE" sz="1300" b="1" noProof="0">
                <a:latin typeface="+mj-lt"/>
              </a:rPr>
              <a:t>2. Ajuster l'organisation interne, former les infirmiers et communiquer avec les parties prenantes externes</a:t>
            </a:r>
            <a:endParaRPr lang="fr-BE" sz="1300" b="1" noProof="0">
              <a:latin typeface="+mj-lt"/>
              <a:ea typeface="Verdana"/>
            </a:endParaRPr>
          </a:p>
          <a:p>
            <a:pPr>
              <a:spcBef>
                <a:spcPts val="0"/>
              </a:spcBef>
              <a:spcAft>
                <a:spcPts val="600"/>
              </a:spcAft>
            </a:pPr>
            <a:r>
              <a:rPr lang="fr-BE" sz="1300" noProof="0">
                <a:latin typeface="+mj-lt"/>
              </a:rPr>
              <a:t>La pratique adapte ses procédures internes (ex: facturation),</a:t>
            </a:r>
          </a:p>
          <a:p>
            <a:pPr>
              <a:spcBef>
                <a:spcPts val="0"/>
              </a:spcBef>
              <a:spcAft>
                <a:spcPts val="600"/>
              </a:spcAft>
            </a:pPr>
            <a:r>
              <a:rPr lang="fr-BE" sz="1300" noProof="0">
                <a:latin typeface="+mj-lt"/>
              </a:rPr>
              <a:t>Chaque prestataire de soins suit une introduction approfondie de BelRAI, y compris les aspects du dépistage*,</a:t>
            </a:r>
            <a:endParaRPr lang="fr-BE" sz="1300" noProof="0">
              <a:latin typeface="+mj-lt"/>
              <a:ea typeface="Verdana"/>
            </a:endParaRPr>
          </a:p>
          <a:p>
            <a:pPr>
              <a:spcBef>
                <a:spcPts val="0"/>
              </a:spcBef>
              <a:spcAft>
                <a:spcPts val="600"/>
              </a:spcAft>
            </a:pPr>
            <a:r>
              <a:rPr lang="fr-BE" sz="1300" noProof="0">
                <a:latin typeface="+mj-lt"/>
              </a:rPr>
              <a:t>Au sein de chaque pratique, au moins 1 IRSG (</a:t>
            </a:r>
            <a:r>
              <a:rPr lang="fr-BE" sz="1300" noProof="0" err="1">
                <a:latin typeface="+mj-lt"/>
              </a:rPr>
              <a:t>Infirmièr</a:t>
            </a:r>
            <a:r>
              <a:rPr lang="fr-BE" sz="1300" noProof="0">
                <a:latin typeface="+mj-lt"/>
              </a:rPr>
              <a:t> Responsable des Soins Généraux) est formée pour devenir ‘évaluateur BelRAI’*,</a:t>
            </a:r>
            <a:endParaRPr lang="fr-BE" sz="1300" noProof="0">
              <a:latin typeface="+mj-lt"/>
              <a:ea typeface="Verdana"/>
            </a:endParaRPr>
          </a:p>
          <a:p>
            <a:pPr>
              <a:spcBef>
                <a:spcPts val="0"/>
              </a:spcBef>
              <a:spcAft>
                <a:spcPts val="600"/>
              </a:spcAft>
            </a:pPr>
            <a:r>
              <a:rPr lang="fr-BE" sz="1300" noProof="0">
                <a:latin typeface="+mj-lt"/>
              </a:rPr>
              <a:t>Chaque prestataire de soins suit la formation ‘Philosophie du projet pilote – nouvelle méthode de travail’*,</a:t>
            </a:r>
            <a:endParaRPr lang="fr-BE" sz="1300" noProof="0">
              <a:latin typeface="+mj-lt"/>
              <a:ea typeface="Verdana"/>
            </a:endParaRPr>
          </a:p>
          <a:p>
            <a:pPr>
              <a:spcBef>
                <a:spcPts val="0"/>
              </a:spcBef>
              <a:spcAft>
                <a:spcPts val="600"/>
              </a:spcAft>
            </a:pPr>
            <a:r>
              <a:rPr lang="fr-BE" sz="1300" noProof="0">
                <a:latin typeface="+mj-lt"/>
              </a:rPr>
              <a:t>Chaque prestataire de soins suit la formation ‘Nouveau système d'enregistrement’*,</a:t>
            </a:r>
            <a:endParaRPr lang="fr-BE" sz="1300" noProof="0">
              <a:latin typeface="+mj-lt"/>
              <a:ea typeface="Verdana"/>
            </a:endParaRPr>
          </a:p>
          <a:p>
            <a:pPr>
              <a:spcBef>
                <a:spcPts val="0"/>
              </a:spcBef>
              <a:spcAft>
                <a:spcPts val="600"/>
              </a:spcAft>
            </a:pPr>
            <a:r>
              <a:rPr lang="fr-BE" sz="1300" noProof="0">
                <a:latin typeface="+mj-lt"/>
              </a:rPr>
              <a:t>La pratique informe ses patients et les autres dispensateurs de soins avec lesquels elle travaille.</a:t>
            </a:r>
          </a:p>
          <a:p>
            <a:pPr>
              <a:spcBef>
                <a:spcPts val="0"/>
              </a:spcBef>
              <a:spcAft>
                <a:spcPts val="600"/>
              </a:spcAft>
            </a:pPr>
            <a:r>
              <a:rPr lang="fr-BE" sz="1300" noProof="0">
                <a:latin typeface="+mj-lt"/>
                <a:ea typeface="Verdana"/>
              </a:rPr>
              <a:t>La pratique vérifie si ses éventuels accords avec les maisons médicales sont affectés par le projet pilote en matière de financement.</a:t>
            </a:r>
          </a:p>
        </p:txBody>
      </p:sp>
      <p:sp>
        <p:nvSpPr>
          <p:cNvPr id="4" name="Slide Number Placeholder 3">
            <a:extLst>
              <a:ext uri="{FF2B5EF4-FFF2-40B4-BE49-F238E27FC236}">
                <a16:creationId xmlns:a16="http://schemas.microsoft.com/office/drawing/2014/main" id="{7E050329-DB6F-AE87-A737-B740883554B0}"/>
              </a:ext>
            </a:extLst>
          </p:cNvPr>
          <p:cNvSpPr>
            <a:spLocks noGrp="1"/>
          </p:cNvSpPr>
          <p:nvPr>
            <p:ph type="sldNum" sz="quarter" idx="12"/>
          </p:nvPr>
        </p:nvSpPr>
        <p:spPr/>
        <p:txBody>
          <a:bodyPr/>
          <a:lstStyle/>
          <a:p>
            <a:fld id="{C199B626-B856-464E-A5E3-487988D7D9F4}" type="slidenum">
              <a:rPr lang="fr-BE" noProof="0" smtClean="0"/>
              <a:pPr/>
              <a:t>21</a:t>
            </a:fld>
            <a:endParaRPr lang="fr-BE" noProof="0"/>
          </a:p>
        </p:txBody>
      </p:sp>
      <p:sp>
        <p:nvSpPr>
          <p:cNvPr id="9" name="Text Placeholder 8">
            <a:extLst>
              <a:ext uri="{FF2B5EF4-FFF2-40B4-BE49-F238E27FC236}">
                <a16:creationId xmlns:a16="http://schemas.microsoft.com/office/drawing/2014/main" id="{621025A7-7619-6360-EA41-7DDA2E13027B}"/>
              </a:ext>
            </a:extLst>
          </p:cNvPr>
          <p:cNvSpPr>
            <a:spLocks noGrp="1"/>
          </p:cNvSpPr>
          <p:nvPr>
            <p:ph type="body" sz="quarter" idx="13"/>
          </p:nvPr>
        </p:nvSpPr>
        <p:spPr>
          <a:xfrm>
            <a:off x="633042" y="1598925"/>
            <a:ext cx="10775561" cy="461133"/>
          </a:xfrm>
        </p:spPr>
        <p:txBody>
          <a:bodyPr/>
          <a:lstStyle/>
          <a:p>
            <a:r>
              <a:rPr lang="fr-BE" noProof="0"/>
              <a:t>Tâches </a:t>
            </a:r>
            <a:r>
              <a:rPr lang="fr-BE" b="1" noProof="0"/>
              <a:t>pilote</a:t>
            </a:r>
            <a:r>
              <a:rPr lang="fr-BE" noProof="0"/>
              <a:t> </a:t>
            </a:r>
            <a:r>
              <a:rPr lang="fr-BE" b="1" noProof="0"/>
              <a:t>pratique</a:t>
            </a:r>
            <a:endParaRPr lang="fr-BE" noProof="0"/>
          </a:p>
        </p:txBody>
      </p:sp>
      <p:sp>
        <p:nvSpPr>
          <p:cNvPr id="3" name="Freeform 86">
            <a:extLst>
              <a:ext uri="{FF2B5EF4-FFF2-40B4-BE49-F238E27FC236}">
                <a16:creationId xmlns:a16="http://schemas.microsoft.com/office/drawing/2014/main" id="{AB4A2E08-A73B-9774-22B6-96518C19408B}"/>
              </a:ext>
            </a:extLst>
          </p:cNvPr>
          <p:cNvSpPr>
            <a:spLocks/>
          </p:cNvSpPr>
          <p:nvPr/>
        </p:nvSpPr>
        <p:spPr bwMode="auto">
          <a:xfrm>
            <a:off x="703310" y="2153753"/>
            <a:ext cx="524238" cy="590550"/>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rgbClr val="007C92"/>
          </a:solidFill>
          <a:ln>
            <a:noFill/>
          </a:ln>
        </p:spPr>
        <p:txBody>
          <a:bodyPr vert="horz" wrap="square" lIns="91440" tIns="45720" rIns="91440" bIns="45720" numCol="1" anchor="t" anchorCtr="0" compatLnSpc="1">
            <a:prstTxWarp prst="textNoShape">
              <a:avLst/>
            </a:prstTxWarp>
          </a:bodyPr>
          <a:lstStyle/>
          <a:p>
            <a:endParaRPr lang="fr-BE" noProof="0"/>
          </a:p>
        </p:txBody>
      </p:sp>
      <p:sp>
        <p:nvSpPr>
          <p:cNvPr id="5" name="object 8">
            <a:extLst>
              <a:ext uri="{FF2B5EF4-FFF2-40B4-BE49-F238E27FC236}">
                <a16:creationId xmlns:a16="http://schemas.microsoft.com/office/drawing/2014/main" id="{40604FEF-0F78-3B08-A6FB-4364D3E37480}"/>
              </a:ext>
            </a:extLst>
          </p:cNvPr>
          <p:cNvSpPr/>
          <p:nvPr/>
        </p:nvSpPr>
        <p:spPr>
          <a:xfrm>
            <a:off x="1426999"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B5BF35"/>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BE" sz="1200" b="0" i="0" u="none" strike="noStrike" kern="1200" cap="none" spc="0" normalizeH="0" baseline="0" noProof="0">
                <a:ln>
                  <a:noFill/>
                </a:ln>
                <a:solidFill>
                  <a:schemeClr val="bg1"/>
                </a:solidFill>
                <a:effectLst/>
                <a:uLnTx/>
                <a:uFillTx/>
                <a:latin typeface="+mj-lt"/>
                <a:ea typeface="+mn-ea"/>
                <a:cs typeface="+mn-cs"/>
              </a:rPr>
              <a:t>Préparation</a:t>
            </a:r>
          </a:p>
        </p:txBody>
      </p:sp>
      <p:sp>
        <p:nvSpPr>
          <p:cNvPr id="12" name="object 8">
            <a:extLst>
              <a:ext uri="{FF2B5EF4-FFF2-40B4-BE49-F238E27FC236}">
                <a16:creationId xmlns:a16="http://schemas.microsoft.com/office/drawing/2014/main" id="{E107F1AD-0147-8912-7526-2C5EEEE22C66}"/>
              </a:ext>
            </a:extLst>
          </p:cNvPr>
          <p:cNvSpPr/>
          <p:nvPr/>
        </p:nvSpPr>
        <p:spPr>
          <a:xfrm>
            <a:off x="3893866"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75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200" noProof="0">
                <a:solidFill>
                  <a:schemeClr val="bg1"/>
                </a:solidFill>
                <a:latin typeface="+mj-lt"/>
              </a:rPr>
              <a:t>Pendant le pilote</a:t>
            </a:r>
            <a:endParaRPr kumimoji="0" lang="fr-BE" sz="1200" b="0" i="0" u="none" strike="noStrike" kern="1200" cap="none" spc="0" normalizeH="0" baseline="0" noProof="0">
              <a:ln>
                <a:noFill/>
              </a:ln>
              <a:solidFill>
                <a:schemeClr val="bg1"/>
              </a:solidFill>
              <a:effectLst/>
              <a:uLnTx/>
              <a:uFillTx/>
              <a:latin typeface="+mj-lt"/>
              <a:ea typeface="+mn-ea"/>
              <a:cs typeface="+mn-cs"/>
            </a:endParaRPr>
          </a:p>
        </p:txBody>
      </p:sp>
      <p:sp>
        <p:nvSpPr>
          <p:cNvPr id="13" name="object 8">
            <a:extLst>
              <a:ext uri="{FF2B5EF4-FFF2-40B4-BE49-F238E27FC236}">
                <a16:creationId xmlns:a16="http://schemas.microsoft.com/office/drawing/2014/main" id="{8B03AF86-54B8-5F35-39D0-6B46BA24EB55}"/>
              </a:ext>
            </a:extLst>
          </p:cNvPr>
          <p:cNvSpPr/>
          <p:nvPr/>
        </p:nvSpPr>
        <p:spPr>
          <a:xfrm>
            <a:off x="6360733"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75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200" noProof="0">
                <a:solidFill>
                  <a:schemeClr val="bg1"/>
                </a:solidFill>
                <a:latin typeface="+mj-lt"/>
              </a:rPr>
              <a:t>Après le pilote</a:t>
            </a:r>
            <a:endParaRPr kumimoji="0" lang="fr-BE" sz="1200" b="0" i="0" u="none" strike="noStrike" kern="1200" cap="none" spc="0" normalizeH="0" baseline="0" noProof="0">
              <a:ln>
                <a:noFill/>
              </a:ln>
              <a:solidFill>
                <a:schemeClr val="bg1"/>
              </a:solidFill>
              <a:effectLst/>
              <a:uLnTx/>
              <a:uFillTx/>
              <a:latin typeface="+mj-lt"/>
              <a:ea typeface="+mn-ea"/>
              <a:cs typeface="+mn-cs"/>
            </a:endParaRPr>
          </a:p>
        </p:txBody>
      </p:sp>
      <p:grpSp>
        <p:nvGrpSpPr>
          <p:cNvPr id="7" name="Group 6">
            <a:extLst>
              <a:ext uri="{FF2B5EF4-FFF2-40B4-BE49-F238E27FC236}">
                <a16:creationId xmlns:a16="http://schemas.microsoft.com/office/drawing/2014/main" id="{E6554153-6156-E921-CA9C-966D504D9E97}"/>
              </a:ext>
            </a:extLst>
          </p:cNvPr>
          <p:cNvGrpSpPr/>
          <p:nvPr/>
        </p:nvGrpSpPr>
        <p:grpSpPr>
          <a:xfrm>
            <a:off x="642215" y="5904492"/>
            <a:ext cx="9865765" cy="514435"/>
            <a:chOff x="642215" y="6107296"/>
            <a:chExt cx="9865765" cy="514435"/>
          </a:xfrm>
        </p:grpSpPr>
        <p:sp>
          <p:nvSpPr>
            <p:cNvPr id="6" name="TextBox 5">
              <a:extLst>
                <a:ext uri="{FF2B5EF4-FFF2-40B4-BE49-F238E27FC236}">
                  <a16:creationId xmlns:a16="http://schemas.microsoft.com/office/drawing/2014/main" id="{F777756F-C347-7049-50FE-C86CFFB4390F}"/>
                </a:ext>
              </a:extLst>
            </p:cNvPr>
            <p:cNvSpPr txBox="1"/>
            <p:nvPr/>
          </p:nvSpPr>
          <p:spPr>
            <a:xfrm>
              <a:off x="791297" y="6175455"/>
              <a:ext cx="9716683" cy="446276"/>
            </a:xfrm>
            <a:prstGeom prst="rect">
              <a:avLst/>
            </a:prstGeom>
            <a:noFill/>
          </p:spPr>
          <p:txBody>
            <a:bodyPr wrap="square" rtlCol="0">
              <a:spAutoFit/>
            </a:bodyPr>
            <a:lstStyle/>
            <a:p>
              <a:r>
                <a:rPr lang="fr-BE" sz="1150" i="1" kern="0" noProof="0">
                  <a:solidFill>
                    <a:srgbClr val="000000"/>
                  </a:solidFill>
                  <a:latin typeface="+mj-lt"/>
                </a:rPr>
                <a:t>Pour un prestataire de soins qui se joint à une pratique participante dans le cadre du projet pilote, aucun budget supplémentaire n'est prévu pour la formation. La formation de ce nouvel collaborateur est considérée comme une intégration régulière.</a:t>
              </a:r>
              <a:endParaRPr lang="fr-BE" sz="1150" i="1" noProof="0">
                <a:latin typeface="+mj-lt"/>
              </a:endParaRPr>
            </a:p>
          </p:txBody>
        </p:sp>
        <p:sp>
          <p:nvSpPr>
            <p:cNvPr id="11" name="TextBox 10">
              <a:extLst>
                <a:ext uri="{FF2B5EF4-FFF2-40B4-BE49-F238E27FC236}">
                  <a16:creationId xmlns:a16="http://schemas.microsoft.com/office/drawing/2014/main" id="{308CB088-A268-39E9-5303-C71C4B779E14}"/>
                </a:ext>
              </a:extLst>
            </p:cNvPr>
            <p:cNvSpPr txBox="1"/>
            <p:nvPr/>
          </p:nvSpPr>
          <p:spPr>
            <a:xfrm>
              <a:off x="642215" y="6107296"/>
              <a:ext cx="266700" cy="338554"/>
            </a:xfrm>
            <a:prstGeom prst="rect">
              <a:avLst/>
            </a:prstGeom>
            <a:noFill/>
          </p:spPr>
          <p:txBody>
            <a:bodyPr wrap="square">
              <a:spAutoFit/>
            </a:bodyPr>
            <a:lstStyle/>
            <a:p>
              <a:pPr algn="ctr"/>
              <a:r>
                <a:rPr lang="fr-BE" sz="1600" noProof="0">
                  <a:latin typeface="+mj-lt"/>
                </a:rPr>
                <a:t>*</a:t>
              </a:r>
              <a:endParaRPr lang="fr-BE" noProof="0"/>
            </a:p>
          </p:txBody>
        </p:sp>
      </p:grpSp>
    </p:spTree>
    <p:extLst>
      <p:ext uri="{BB962C8B-B14F-4D97-AF65-F5344CB8AC3E}">
        <p14:creationId xmlns:p14="http://schemas.microsoft.com/office/powerpoint/2010/main" val="29149854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La nouvelle méthode de travail</a:t>
            </a:r>
            <a:endParaRPr lang="fr-BE" noProof="0">
              <a:solidFill>
                <a:srgbClr val="FFC000"/>
              </a:solidFill>
            </a:endParaRP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623889" y="2826163"/>
            <a:ext cx="10577512" cy="3849691"/>
          </a:xfrm>
        </p:spPr>
        <p:txBody>
          <a:bodyPr/>
          <a:lstStyle/>
          <a:p>
            <a:pPr marL="0" indent="0">
              <a:spcBef>
                <a:spcPts val="0"/>
              </a:spcBef>
              <a:spcAft>
                <a:spcPts val="600"/>
              </a:spcAft>
              <a:buNone/>
            </a:pPr>
            <a:r>
              <a:rPr lang="fr-BE" sz="1300" b="1" noProof="0">
                <a:latin typeface="+mj-lt"/>
              </a:rPr>
              <a:t>3. Préparation de l'évaluation scientifique</a:t>
            </a:r>
          </a:p>
          <a:p>
            <a:pPr>
              <a:spcBef>
                <a:spcPts val="0"/>
              </a:spcBef>
              <a:spcAft>
                <a:spcPts val="600"/>
              </a:spcAft>
            </a:pPr>
            <a:r>
              <a:rPr lang="fr-BE" sz="1300" noProof="0">
                <a:latin typeface="+mj-lt"/>
              </a:rPr>
              <a:t>Un accompagnateur scientifique visitera la pratique pilote pour faire connaissance avec les pratiques participantes, expliquer la recherche et s'entendre sur les sondages, sur l'encouragement des patients et des collaborateurs à participer, sur le suivi des taux de réponse...</a:t>
            </a:r>
          </a:p>
          <a:p>
            <a:pPr>
              <a:spcBef>
                <a:spcPts val="0"/>
              </a:spcBef>
              <a:spcAft>
                <a:spcPts val="600"/>
              </a:spcAft>
            </a:pPr>
            <a:r>
              <a:rPr lang="fr-BE" sz="1300" noProof="0">
                <a:latin typeface="+mj-lt"/>
              </a:rPr>
              <a:t>La pratique transmet des infirmiers candidats potentielles qui souhaitent participer aux groupes de discussion ;</a:t>
            </a:r>
          </a:p>
          <a:p>
            <a:pPr>
              <a:spcBef>
                <a:spcPts val="0"/>
              </a:spcBef>
              <a:spcAft>
                <a:spcPts val="600"/>
              </a:spcAft>
            </a:pPr>
            <a:r>
              <a:rPr lang="fr-BE" sz="1300" noProof="0">
                <a:latin typeface="+mj-lt"/>
              </a:rPr>
              <a:t>La pratique demande à ses dispensateurs de soins de répondre à un sondage en ligne (qui sera ouvert pendant une période de 3 mois);</a:t>
            </a:r>
          </a:p>
          <a:p>
            <a:pPr>
              <a:spcBef>
                <a:spcPts val="0"/>
              </a:spcBef>
              <a:spcAft>
                <a:spcPts val="600"/>
              </a:spcAft>
            </a:pPr>
            <a:r>
              <a:rPr lang="fr-BE" sz="1300" noProof="0">
                <a:latin typeface="+mj-lt"/>
              </a:rPr>
              <a:t>La pratique distribue des sondages à ses </a:t>
            </a:r>
            <a:r>
              <a:rPr lang="fr-BE" sz="1300" b="1" noProof="0">
                <a:latin typeface="+mj-lt"/>
              </a:rPr>
              <a:t>patients</a:t>
            </a:r>
            <a:r>
              <a:rPr lang="fr-BE" sz="1300" noProof="0">
                <a:latin typeface="+mj-lt"/>
              </a:rPr>
              <a:t> pendant une semaine.</a:t>
            </a:r>
          </a:p>
          <a:p>
            <a:pPr marL="514350" lvl="1" indent="0">
              <a:spcBef>
                <a:spcPts val="0"/>
              </a:spcBef>
              <a:spcAft>
                <a:spcPts val="600"/>
              </a:spcAft>
              <a:buNone/>
            </a:pPr>
            <a:endParaRPr lang="fr-BE" sz="1300" noProof="0">
              <a:latin typeface="+mj-lt"/>
            </a:endParaRP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22</a:t>
            </a:fld>
            <a:endParaRPr lang="fr-BE" noProof="0"/>
          </a:p>
        </p:txBody>
      </p:sp>
      <p:sp>
        <p:nvSpPr>
          <p:cNvPr id="10" name="Text Placeholder 8">
            <a:extLst>
              <a:ext uri="{FF2B5EF4-FFF2-40B4-BE49-F238E27FC236}">
                <a16:creationId xmlns:a16="http://schemas.microsoft.com/office/drawing/2014/main" id="{EAE52BE8-248A-AEF2-2EC6-3A3C68DC2E07}"/>
              </a:ext>
            </a:extLst>
          </p:cNvPr>
          <p:cNvSpPr>
            <a:spLocks noGrp="1"/>
          </p:cNvSpPr>
          <p:nvPr>
            <p:ph type="body" sz="quarter" idx="13"/>
          </p:nvPr>
        </p:nvSpPr>
        <p:spPr>
          <a:xfrm>
            <a:off x="630184" y="1598925"/>
            <a:ext cx="10775561" cy="461133"/>
          </a:xfrm>
        </p:spPr>
        <p:txBody>
          <a:bodyPr/>
          <a:lstStyle/>
          <a:p>
            <a:r>
              <a:rPr lang="fr-BE" noProof="0"/>
              <a:t>Tâches </a:t>
            </a:r>
            <a:r>
              <a:rPr lang="fr-BE" b="1" noProof="0"/>
              <a:t>pilote pratique</a:t>
            </a:r>
            <a:endParaRPr lang="fr-BE" noProof="0"/>
          </a:p>
        </p:txBody>
      </p:sp>
      <p:sp>
        <p:nvSpPr>
          <p:cNvPr id="11" name="TextBox 10">
            <a:extLst>
              <a:ext uri="{FF2B5EF4-FFF2-40B4-BE49-F238E27FC236}">
                <a16:creationId xmlns:a16="http://schemas.microsoft.com/office/drawing/2014/main" id="{1534AF6F-DF59-FA55-9464-38A3248FFEE7}"/>
              </a:ext>
            </a:extLst>
          </p:cNvPr>
          <p:cNvSpPr txBox="1"/>
          <p:nvPr/>
        </p:nvSpPr>
        <p:spPr>
          <a:xfrm>
            <a:off x="639620" y="6211403"/>
            <a:ext cx="7000875" cy="276999"/>
          </a:xfrm>
          <a:prstGeom prst="rect">
            <a:avLst/>
          </a:prstGeom>
          <a:noFill/>
        </p:spPr>
        <p:txBody>
          <a:bodyPr wrap="square" rtlCol="0">
            <a:spAutoFit/>
          </a:bodyPr>
          <a:lstStyle/>
          <a:p>
            <a:r>
              <a:rPr lang="fr-BE" sz="1200" i="1" noProof="0">
                <a:latin typeface="+mj-lt"/>
              </a:rPr>
              <a:t>La compensation en retour est expliquée à la diapositive 30. </a:t>
            </a:r>
          </a:p>
        </p:txBody>
      </p:sp>
      <p:sp>
        <p:nvSpPr>
          <p:cNvPr id="5" name="Freeform 86">
            <a:extLst>
              <a:ext uri="{FF2B5EF4-FFF2-40B4-BE49-F238E27FC236}">
                <a16:creationId xmlns:a16="http://schemas.microsoft.com/office/drawing/2014/main" id="{391E097B-86CB-1D9E-190B-FD7AB173D66A}"/>
              </a:ext>
            </a:extLst>
          </p:cNvPr>
          <p:cNvSpPr>
            <a:spLocks/>
          </p:cNvSpPr>
          <p:nvPr/>
        </p:nvSpPr>
        <p:spPr bwMode="auto">
          <a:xfrm>
            <a:off x="703310" y="2153753"/>
            <a:ext cx="524238" cy="590550"/>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rgbClr val="007C92"/>
          </a:solidFill>
          <a:ln>
            <a:noFill/>
          </a:ln>
        </p:spPr>
        <p:txBody>
          <a:bodyPr vert="horz" wrap="square" lIns="91440" tIns="45720" rIns="91440" bIns="45720" numCol="1" anchor="t" anchorCtr="0" compatLnSpc="1">
            <a:prstTxWarp prst="textNoShape">
              <a:avLst/>
            </a:prstTxWarp>
          </a:bodyPr>
          <a:lstStyle/>
          <a:p>
            <a:endParaRPr lang="fr-BE" noProof="0"/>
          </a:p>
        </p:txBody>
      </p:sp>
      <p:sp>
        <p:nvSpPr>
          <p:cNvPr id="6" name="object 8">
            <a:extLst>
              <a:ext uri="{FF2B5EF4-FFF2-40B4-BE49-F238E27FC236}">
                <a16:creationId xmlns:a16="http://schemas.microsoft.com/office/drawing/2014/main" id="{2BEBE19F-7547-94D1-E38A-E7154DA09C98}"/>
              </a:ext>
            </a:extLst>
          </p:cNvPr>
          <p:cNvSpPr/>
          <p:nvPr/>
        </p:nvSpPr>
        <p:spPr>
          <a:xfrm>
            <a:off x="1426999"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B5BF35"/>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BE" sz="1200" b="0" i="0" u="none" strike="noStrike" kern="1200" cap="none" spc="0" normalizeH="0" baseline="0" noProof="0">
                <a:ln>
                  <a:noFill/>
                </a:ln>
                <a:solidFill>
                  <a:schemeClr val="bg1"/>
                </a:solidFill>
                <a:effectLst/>
                <a:uLnTx/>
                <a:uFillTx/>
                <a:latin typeface="+mj-lt"/>
                <a:ea typeface="+mn-ea"/>
                <a:cs typeface="+mn-cs"/>
              </a:rPr>
              <a:t>Préparation</a:t>
            </a:r>
          </a:p>
        </p:txBody>
      </p:sp>
      <p:sp>
        <p:nvSpPr>
          <p:cNvPr id="7" name="object 8">
            <a:extLst>
              <a:ext uri="{FF2B5EF4-FFF2-40B4-BE49-F238E27FC236}">
                <a16:creationId xmlns:a16="http://schemas.microsoft.com/office/drawing/2014/main" id="{02B82DF2-2F85-475C-0FBB-EF044265ED36}"/>
              </a:ext>
            </a:extLst>
          </p:cNvPr>
          <p:cNvSpPr/>
          <p:nvPr/>
        </p:nvSpPr>
        <p:spPr>
          <a:xfrm>
            <a:off x="3893866"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75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200" noProof="0">
                <a:solidFill>
                  <a:schemeClr val="bg1"/>
                </a:solidFill>
                <a:latin typeface="+mj-lt"/>
              </a:rPr>
              <a:t>Pendant le pilote</a:t>
            </a:r>
            <a:endParaRPr kumimoji="0" lang="fr-BE" sz="1200" b="0" i="0" u="none" strike="noStrike" kern="1200" cap="none" spc="0" normalizeH="0" baseline="0" noProof="0">
              <a:ln>
                <a:noFill/>
              </a:ln>
              <a:solidFill>
                <a:schemeClr val="bg1"/>
              </a:solidFill>
              <a:effectLst/>
              <a:uLnTx/>
              <a:uFillTx/>
              <a:latin typeface="+mj-lt"/>
              <a:ea typeface="+mn-ea"/>
              <a:cs typeface="+mn-cs"/>
            </a:endParaRPr>
          </a:p>
        </p:txBody>
      </p:sp>
      <p:sp>
        <p:nvSpPr>
          <p:cNvPr id="9" name="object 8">
            <a:extLst>
              <a:ext uri="{FF2B5EF4-FFF2-40B4-BE49-F238E27FC236}">
                <a16:creationId xmlns:a16="http://schemas.microsoft.com/office/drawing/2014/main" id="{223A7320-E7A4-EDAC-1B5E-E00F52DF73A4}"/>
              </a:ext>
            </a:extLst>
          </p:cNvPr>
          <p:cNvSpPr/>
          <p:nvPr/>
        </p:nvSpPr>
        <p:spPr>
          <a:xfrm>
            <a:off x="6360733"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75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200" noProof="0">
                <a:solidFill>
                  <a:schemeClr val="bg1"/>
                </a:solidFill>
                <a:latin typeface="+mj-lt"/>
              </a:rPr>
              <a:t>Après le pilote</a:t>
            </a:r>
            <a:endParaRPr kumimoji="0" lang="fr-BE" sz="1200" b="0" i="0" u="none" strike="noStrike" kern="1200" cap="none" spc="0" normalizeH="0" baseline="0" noProof="0">
              <a:ln>
                <a:noFill/>
              </a:ln>
              <a:solidFill>
                <a:schemeClr val="bg1"/>
              </a:solidFill>
              <a:effectLst/>
              <a:uLnTx/>
              <a:uFillTx/>
              <a:latin typeface="+mj-lt"/>
              <a:ea typeface="+mn-ea"/>
              <a:cs typeface="+mn-cs"/>
            </a:endParaRPr>
          </a:p>
        </p:txBody>
      </p:sp>
    </p:spTree>
    <p:extLst>
      <p:ext uri="{BB962C8B-B14F-4D97-AF65-F5344CB8AC3E}">
        <p14:creationId xmlns:p14="http://schemas.microsoft.com/office/powerpoint/2010/main" val="28403564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959A33-1349-6D45-7FF6-3EFC59215C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B2BA2F-EE6B-0DC7-683D-B7563D90D9D4}"/>
              </a:ext>
            </a:extLst>
          </p:cNvPr>
          <p:cNvSpPr>
            <a:spLocks noGrp="1"/>
          </p:cNvSpPr>
          <p:nvPr>
            <p:ph type="title"/>
          </p:nvPr>
        </p:nvSpPr>
        <p:spPr/>
        <p:txBody>
          <a:bodyPr/>
          <a:lstStyle/>
          <a:p>
            <a:r>
              <a:rPr lang="fr-BE" noProof="0"/>
              <a:t>La nouvelle méthode de travail</a:t>
            </a:r>
            <a:endParaRPr lang="fr-BE" noProof="0">
              <a:solidFill>
                <a:srgbClr val="FFC000"/>
              </a:solidFill>
            </a:endParaRPr>
          </a:p>
        </p:txBody>
      </p:sp>
      <p:sp>
        <p:nvSpPr>
          <p:cNvPr id="8" name="Content Placeholder 7">
            <a:extLst>
              <a:ext uri="{FF2B5EF4-FFF2-40B4-BE49-F238E27FC236}">
                <a16:creationId xmlns:a16="http://schemas.microsoft.com/office/drawing/2014/main" id="{A86A9117-84AB-62B6-C3AD-07F174C5D65D}"/>
              </a:ext>
            </a:extLst>
          </p:cNvPr>
          <p:cNvSpPr>
            <a:spLocks noGrp="1"/>
          </p:cNvSpPr>
          <p:nvPr>
            <p:ph idx="1"/>
          </p:nvPr>
        </p:nvSpPr>
        <p:spPr>
          <a:xfrm>
            <a:off x="630466" y="2825750"/>
            <a:ext cx="10951934" cy="3342925"/>
          </a:xfrm>
        </p:spPr>
        <p:txBody>
          <a:bodyPr/>
          <a:lstStyle/>
          <a:p>
            <a:pPr marL="0" indent="0">
              <a:spcBef>
                <a:spcPts val="0"/>
              </a:spcBef>
              <a:spcAft>
                <a:spcPts val="600"/>
              </a:spcAft>
              <a:buNone/>
            </a:pPr>
            <a:r>
              <a:rPr lang="fr-BE" sz="1300" b="1" noProof="0">
                <a:latin typeface="+mj-lt"/>
                <a:sym typeface="Wingdings" panose="05000000000000000000" pitchFamily="2" charset="2"/>
              </a:rPr>
              <a:t>1.</a:t>
            </a:r>
            <a:r>
              <a:rPr lang="fr-BE" sz="1300" noProof="0">
                <a:latin typeface="+mj-lt"/>
                <a:sym typeface="Wingdings" panose="05000000000000000000" pitchFamily="2" charset="2"/>
              </a:rPr>
              <a:t> </a:t>
            </a:r>
            <a:r>
              <a:rPr lang="fr-BE" sz="1300" b="1" noProof="0">
                <a:latin typeface="+mj-lt"/>
                <a:sym typeface="Wingdings" panose="05000000000000000000" pitchFamily="2" charset="2"/>
              </a:rPr>
              <a:t>Utilisez les instruments BelRAI pour élaborer et mettre à jour le plan de soins</a:t>
            </a:r>
            <a:r>
              <a:rPr lang="fr-BE" sz="1300" noProof="0">
                <a:solidFill>
                  <a:srgbClr val="000000"/>
                </a:solidFill>
                <a:latin typeface="Verdana"/>
              </a:rPr>
              <a:t>. </a:t>
            </a:r>
          </a:p>
          <a:p>
            <a:pPr marL="0" indent="0">
              <a:spcBef>
                <a:spcPts val="0"/>
              </a:spcBef>
              <a:spcAft>
                <a:spcPts val="600"/>
              </a:spcAft>
              <a:buNone/>
            </a:pPr>
            <a:r>
              <a:rPr lang="fr-BE" sz="1300" noProof="0">
                <a:latin typeface="Verdana  "/>
              </a:rPr>
              <a:t>L'application des instruments BelRAI suit un système en cascade :</a:t>
            </a:r>
          </a:p>
          <a:p>
            <a:pPr lvl="1">
              <a:spcBef>
                <a:spcPts val="0"/>
              </a:spcBef>
              <a:spcAft>
                <a:spcPts val="600"/>
              </a:spcAft>
              <a:buFont typeface="Wingdings" panose="05000000000000000000" pitchFamily="2" charset="2"/>
              <a:buChar char="Ø"/>
            </a:pPr>
            <a:r>
              <a:rPr lang="fr-BE" sz="1300" noProof="0">
                <a:latin typeface="Verdana  "/>
              </a:rPr>
              <a:t>Les 5 questions de base: Les questions de base évaluent un problème dans les domaines des AVQ (activités de la vie quotidienne), des AIVQ (activités instrumentales de la vie quotidienne), des problèmes cognitifs, des problèmes psychologiques et des problèmes de comportement. </a:t>
            </a:r>
          </a:p>
          <a:p>
            <a:pPr lvl="1">
              <a:spcBef>
                <a:spcPts val="0"/>
              </a:spcBef>
              <a:spcAft>
                <a:spcPts val="600"/>
              </a:spcAft>
              <a:buFont typeface="Wingdings" panose="05000000000000000000" pitchFamily="2" charset="2"/>
              <a:buChar char="Ø"/>
            </a:pPr>
            <a:r>
              <a:rPr lang="fr-BE" sz="1300" noProof="0">
                <a:latin typeface="Verdana"/>
                <a:ea typeface="Verdana"/>
              </a:rPr>
              <a:t>Si la réponse à l'une des cinq questions de base est ‘oui’, l’IRSG formé enregistrera un BelRAI Screener.</a:t>
            </a:r>
            <a:r>
              <a:rPr lang="fr-BE" sz="1300" noProof="0">
                <a:latin typeface="Verdana  "/>
              </a:rPr>
              <a:t> </a:t>
            </a:r>
          </a:p>
          <a:p>
            <a:pPr lvl="1">
              <a:spcBef>
                <a:spcPts val="0"/>
              </a:spcBef>
              <a:spcAft>
                <a:spcPts val="600"/>
              </a:spcAft>
              <a:buFont typeface="Wingdings" panose="05000000000000000000" pitchFamily="2" charset="2"/>
              <a:buChar char="Ø"/>
            </a:pPr>
            <a:r>
              <a:rPr lang="fr-BE" sz="1300" noProof="0">
                <a:latin typeface="Verdana  "/>
              </a:rPr>
              <a:t>Les soins à domicile BelRAI sera effectué lorsque le score total sur le BelRAI Screener est ≥ 9/30. </a:t>
            </a:r>
          </a:p>
          <a:p>
            <a:pPr marL="0" indent="0">
              <a:spcBef>
                <a:spcPts val="0"/>
              </a:spcBef>
              <a:spcAft>
                <a:spcPts val="600"/>
              </a:spcAft>
              <a:buNone/>
            </a:pPr>
            <a:endParaRPr lang="fr-BE" sz="1300" noProof="0">
              <a:latin typeface="Verdana  "/>
            </a:endParaRPr>
          </a:p>
          <a:p>
            <a:pPr marL="0" indent="0">
              <a:spcBef>
                <a:spcPts val="0"/>
              </a:spcBef>
              <a:spcAft>
                <a:spcPts val="600"/>
              </a:spcAft>
              <a:buNone/>
            </a:pPr>
            <a:r>
              <a:rPr lang="fr-BE" sz="1300" noProof="0">
                <a:latin typeface="Verdana  "/>
              </a:rPr>
              <a:t>Cette cascade d'évaluation doit être effectuée pour tous les patients qui reçoivent des soins au moment du début du projet pilote, y compris les patients en cours de soins.</a:t>
            </a:r>
            <a:endParaRPr lang="fr-BE" sz="1300" noProof="0">
              <a:latin typeface="+mj-lt"/>
            </a:endParaRPr>
          </a:p>
        </p:txBody>
      </p:sp>
      <p:sp>
        <p:nvSpPr>
          <p:cNvPr id="4" name="Slide Number Placeholder 3">
            <a:extLst>
              <a:ext uri="{FF2B5EF4-FFF2-40B4-BE49-F238E27FC236}">
                <a16:creationId xmlns:a16="http://schemas.microsoft.com/office/drawing/2014/main" id="{8B678AC6-30A2-7BA3-76B9-B019A460E56B}"/>
              </a:ext>
            </a:extLst>
          </p:cNvPr>
          <p:cNvSpPr>
            <a:spLocks noGrp="1"/>
          </p:cNvSpPr>
          <p:nvPr>
            <p:ph type="sldNum" sz="quarter" idx="12"/>
          </p:nvPr>
        </p:nvSpPr>
        <p:spPr/>
        <p:txBody>
          <a:bodyPr/>
          <a:lstStyle/>
          <a:p>
            <a:fld id="{C199B626-B856-464E-A5E3-487988D7D9F4}" type="slidenum">
              <a:rPr lang="fr-BE" noProof="0" smtClean="0"/>
              <a:pPr/>
              <a:t>23</a:t>
            </a:fld>
            <a:endParaRPr lang="fr-BE" noProof="0"/>
          </a:p>
        </p:txBody>
      </p:sp>
      <p:sp>
        <p:nvSpPr>
          <p:cNvPr id="9" name="Text Placeholder 8">
            <a:extLst>
              <a:ext uri="{FF2B5EF4-FFF2-40B4-BE49-F238E27FC236}">
                <a16:creationId xmlns:a16="http://schemas.microsoft.com/office/drawing/2014/main" id="{18141C96-1203-14BA-D1AA-A46C637F776C}"/>
              </a:ext>
            </a:extLst>
          </p:cNvPr>
          <p:cNvSpPr>
            <a:spLocks noGrp="1"/>
          </p:cNvSpPr>
          <p:nvPr>
            <p:ph type="body" sz="quarter" idx="13"/>
          </p:nvPr>
        </p:nvSpPr>
        <p:spPr>
          <a:xfrm>
            <a:off x="630466" y="1598925"/>
            <a:ext cx="10791293" cy="461133"/>
          </a:xfrm>
        </p:spPr>
        <p:txBody>
          <a:bodyPr/>
          <a:lstStyle/>
          <a:p>
            <a:r>
              <a:rPr lang="fr-BE" noProof="0"/>
              <a:t>Tâches </a:t>
            </a:r>
            <a:r>
              <a:rPr lang="fr-BE" b="1" noProof="0"/>
              <a:t>pilote</a:t>
            </a:r>
            <a:r>
              <a:rPr lang="fr-BE" noProof="0"/>
              <a:t> </a:t>
            </a:r>
            <a:r>
              <a:rPr lang="fr-BE" b="1" noProof="0"/>
              <a:t>pratique</a:t>
            </a:r>
            <a:endParaRPr lang="fr-BE" noProof="0"/>
          </a:p>
        </p:txBody>
      </p:sp>
      <p:sp>
        <p:nvSpPr>
          <p:cNvPr id="3" name="Freeform 86">
            <a:extLst>
              <a:ext uri="{FF2B5EF4-FFF2-40B4-BE49-F238E27FC236}">
                <a16:creationId xmlns:a16="http://schemas.microsoft.com/office/drawing/2014/main" id="{04792049-89E0-142B-2C9A-CD3893282631}"/>
              </a:ext>
            </a:extLst>
          </p:cNvPr>
          <p:cNvSpPr>
            <a:spLocks/>
          </p:cNvSpPr>
          <p:nvPr/>
        </p:nvSpPr>
        <p:spPr bwMode="auto">
          <a:xfrm>
            <a:off x="703310" y="2153753"/>
            <a:ext cx="524238" cy="590550"/>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rgbClr val="007C92"/>
          </a:solidFill>
          <a:ln>
            <a:noFill/>
          </a:ln>
        </p:spPr>
        <p:txBody>
          <a:bodyPr vert="horz" wrap="square" lIns="91440" tIns="45720" rIns="91440" bIns="45720" numCol="1" anchor="t" anchorCtr="0" compatLnSpc="1">
            <a:prstTxWarp prst="textNoShape">
              <a:avLst/>
            </a:prstTxWarp>
          </a:bodyPr>
          <a:lstStyle/>
          <a:p>
            <a:endParaRPr lang="fr-BE" noProof="0"/>
          </a:p>
        </p:txBody>
      </p:sp>
      <p:sp>
        <p:nvSpPr>
          <p:cNvPr id="6" name="object 8">
            <a:extLst>
              <a:ext uri="{FF2B5EF4-FFF2-40B4-BE49-F238E27FC236}">
                <a16:creationId xmlns:a16="http://schemas.microsoft.com/office/drawing/2014/main" id="{D26B17A1-B701-07B3-AEC5-D00B77C10617}"/>
              </a:ext>
            </a:extLst>
          </p:cNvPr>
          <p:cNvSpPr/>
          <p:nvPr/>
        </p:nvSpPr>
        <p:spPr>
          <a:xfrm>
            <a:off x="1426999"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2">
              <a:lumMod val="60000"/>
              <a:lumOff val="40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BE" sz="1200" b="0" i="0" u="none" strike="noStrike" kern="1200" cap="none" spc="0" normalizeH="0" baseline="0" noProof="0">
                <a:ln>
                  <a:noFill/>
                </a:ln>
                <a:solidFill>
                  <a:schemeClr val="bg1"/>
                </a:solidFill>
                <a:effectLst/>
                <a:uLnTx/>
                <a:uFillTx/>
                <a:latin typeface="+mj-lt"/>
                <a:ea typeface="+mn-ea"/>
                <a:cs typeface="+mn-cs"/>
              </a:rPr>
              <a:t>Préparation</a:t>
            </a:r>
          </a:p>
        </p:txBody>
      </p:sp>
      <p:sp>
        <p:nvSpPr>
          <p:cNvPr id="10" name="object 8">
            <a:extLst>
              <a:ext uri="{FF2B5EF4-FFF2-40B4-BE49-F238E27FC236}">
                <a16:creationId xmlns:a16="http://schemas.microsoft.com/office/drawing/2014/main" id="{A69DC126-B3D9-6D0D-B341-9802351C587E}"/>
              </a:ext>
            </a:extLst>
          </p:cNvPr>
          <p:cNvSpPr/>
          <p:nvPr/>
        </p:nvSpPr>
        <p:spPr>
          <a:xfrm>
            <a:off x="6360733"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75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200" noProof="0">
                <a:solidFill>
                  <a:schemeClr val="bg1"/>
                </a:solidFill>
                <a:latin typeface="+mj-lt"/>
              </a:rPr>
              <a:t>Après le pilote</a:t>
            </a:r>
            <a:endParaRPr kumimoji="0" lang="fr-BE" sz="1200" b="0" i="0" u="none" strike="noStrike" kern="1200" cap="none" spc="0" normalizeH="0" baseline="0" noProof="0">
              <a:ln>
                <a:noFill/>
              </a:ln>
              <a:solidFill>
                <a:schemeClr val="bg1"/>
              </a:solidFill>
              <a:effectLst/>
              <a:uLnTx/>
              <a:uFillTx/>
              <a:latin typeface="+mj-lt"/>
              <a:ea typeface="+mn-ea"/>
              <a:cs typeface="+mn-cs"/>
            </a:endParaRPr>
          </a:p>
        </p:txBody>
      </p:sp>
      <p:sp>
        <p:nvSpPr>
          <p:cNvPr id="5" name="object 8">
            <a:extLst>
              <a:ext uri="{FF2B5EF4-FFF2-40B4-BE49-F238E27FC236}">
                <a16:creationId xmlns:a16="http://schemas.microsoft.com/office/drawing/2014/main" id="{16125127-C074-6A44-7D82-870178186BF6}"/>
              </a:ext>
            </a:extLst>
          </p:cNvPr>
          <p:cNvSpPr/>
          <p:nvPr/>
        </p:nvSpPr>
        <p:spPr>
          <a:xfrm>
            <a:off x="3893866"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007C92"/>
          </a:solidFill>
        </p:spPr>
        <p:txBody>
          <a:bodyPr wrap="square" lIns="0" tIns="0" rIns="0" bIns="0" rtlCol="0" anchor="ctr">
            <a:noAutofit/>
          </a:bodyPr>
          <a:lstStyle/>
          <a:p>
            <a:pPr algn="ctr" fontAlgn="auto">
              <a:spcBef>
                <a:spcPts val="0"/>
              </a:spcBef>
              <a:spcAft>
                <a:spcPts val="0"/>
              </a:spcAft>
              <a:defRPr/>
            </a:pPr>
            <a:r>
              <a:rPr lang="fr-BE" sz="1200" noProof="0">
                <a:solidFill>
                  <a:schemeClr val="bg1"/>
                </a:solidFill>
                <a:latin typeface="+mj-lt"/>
              </a:rPr>
              <a:t>Pendant le pilote</a:t>
            </a:r>
            <a:endParaRPr kumimoji="0" lang="fr-BE" sz="1200" b="0" i="0" u="none" strike="noStrike" kern="1200" cap="none" spc="0" normalizeH="0" baseline="0" noProof="0">
              <a:ln>
                <a:noFill/>
              </a:ln>
              <a:solidFill>
                <a:schemeClr val="bg1"/>
              </a:solidFill>
              <a:effectLst/>
              <a:uLnTx/>
              <a:uFillTx/>
              <a:latin typeface="+mj-lt"/>
              <a:ea typeface="+mn-ea"/>
              <a:cs typeface="+mn-cs"/>
            </a:endParaRPr>
          </a:p>
        </p:txBody>
      </p:sp>
    </p:spTree>
    <p:extLst>
      <p:ext uri="{BB962C8B-B14F-4D97-AF65-F5344CB8AC3E}">
        <p14:creationId xmlns:p14="http://schemas.microsoft.com/office/powerpoint/2010/main" val="25485636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La nouvelle façon de travailler</a:t>
            </a:r>
            <a:endParaRPr lang="fr-BE" noProof="0">
              <a:solidFill>
                <a:srgbClr val="FFC000"/>
              </a:solidFill>
            </a:endParaRP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630466" y="2825750"/>
            <a:ext cx="10958512" cy="3342925"/>
          </a:xfrm>
        </p:spPr>
        <p:txBody>
          <a:bodyPr/>
          <a:lstStyle/>
          <a:p>
            <a:pPr marL="0" indent="0">
              <a:spcBef>
                <a:spcPts val="0"/>
              </a:spcBef>
              <a:spcAft>
                <a:spcPts val="1200"/>
              </a:spcAft>
              <a:buNone/>
            </a:pPr>
            <a:r>
              <a:rPr lang="fr-BE" sz="1300" b="1" noProof="0">
                <a:latin typeface="+mj-lt"/>
              </a:rPr>
              <a:t>2. Enregistrez les activités de soins</a:t>
            </a:r>
          </a:p>
          <a:p>
            <a:pPr>
              <a:spcBef>
                <a:spcPts val="0"/>
              </a:spcBef>
              <a:spcAft>
                <a:spcPts val="600"/>
              </a:spcAft>
            </a:pPr>
            <a:r>
              <a:rPr lang="fr-BE" sz="1300" noProof="0">
                <a:latin typeface="+mj-lt"/>
              </a:rPr>
              <a:t>Les infirmiers fournissent les soins nécessaires à leurs patients et enregistrent les </a:t>
            </a:r>
            <a:r>
              <a:rPr lang="fr-BE" sz="1300" noProof="0"/>
              <a:t>activités de soins</a:t>
            </a:r>
            <a:r>
              <a:rPr lang="fr-BE" sz="1300" noProof="0">
                <a:latin typeface="+mj-lt"/>
              </a:rPr>
              <a:t> et le temps passé par visite. </a:t>
            </a:r>
            <a:endParaRPr lang="fr-BE" sz="1300" noProof="0">
              <a:highlight>
                <a:srgbClr val="FFFF00"/>
              </a:highlight>
              <a:latin typeface="+mj-lt"/>
            </a:endParaRPr>
          </a:p>
          <a:p>
            <a:pPr lvl="1">
              <a:spcBef>
                <a:spcPts val="0"/>
              </a:spcBef>
              <a:spcAft>
                <a:spcPts val="600"/>
              </a:spcAft>
              <a:buFont typeface="Wingdings" panose="05000000000000000000" pitchFamily="2" charset="2"/>
              <a:buChar char="Ø"/>
            </a:pPr>
            <a:r>
              <a:rPr lang="fr-BE" sz="1300" noProof="0">
                <a:latin typeface="+mj-lt"/>
              </a:rPr>
              <a:t>Toutes les activités qui se déroulent lors des rondes régulières sont enregistrées afin d'obtenir une vue d’ensemble complète du temps consacré par les infirmiers et les aides-soignants.</a:t>
            </a:r>
            <a:endParaRPr lang="fr-BE" sz="1300" noProof="0">
              <a:latin typeface="+mj-lt"/>
              <a:ea typeface="Verdana"/>
            </a:endParaRPr>
          </a:p>
          <a:p>
            <a:pPr lvl="1">
              <a:spcBef>
                <a:spcPts val="0"/>
              </a:spcBef>
              <a:spcAft>
                <a:spcPts val="600"/>
              </a:spcAft>
              <a:buFont typeface="Wingdings" panose="05000000000000000000" pitchFamily="2" charset="2"/>
              <a:buChar char="Ø"/>
            </a:pPr>
            <a:r>
              <a:rPr lang="fr-BE" sz="1300" noProof="0">
                <a:latin typeface="+mj-lt"/>
              </a:rPr>
              <a:t>Activités qui se déroulent en dehors des tournées régulières, ex. une demi-journée par semaine de permanence structurelle dans une pratique généraliste, ne sont pas enregistrées. Dans l'enregistrement de l'exercice, une distinction est faite entre le tarif d'emploi d'un infirmier dans la pratique participante (ex. 100 %) et le % d'emploi structurel en dehors de l'article 8 (ex. 10 % pour la pratique généraliste).</a:t>
            </a:r>
            <a:endParaRPr lang="fr-BE" sz="1300" noProof="0">
              <a:latin typeface="+mj-lt"/>
              <a:ea typeface="Verdana"/>
            </a:endParaRPr>
          </a:p>
          <a:p>
            <a:pPr>
              <a:spcBef>
                <a:spcPts val="0"/>
              </a:spcBef>
              <a:spcAft>
                <a:spcPts val="600"/>
              </a:spcAft>
            </a:pPr>
            <a:r>
              <a:rPr lang="fr-BE" sz="1300" noProof="0">
                <a:latin typeface="+mj-lt"/>
                <a:sym typeface="Wingdings" panose="05000000000000000000" pitchFamily="2" charset="2"/>
              </a:rPr>
              <a:t>En cas de questions de l'INAMI sur les données, le Partenaire Opérationnel* jouera le rôle d'intermédiaire et de médiateur.</a:t>
            </a:r>
            <a:endParaRPr lang="fr-BE" sz="1300" noProof="0">
              <a:latin typeface="+mj-lt"/>
            </a:endParaRPr>
          </a:p>
          <a:p>
            <a:pPr marL="0" indent="0">
              <a:spcBef>
                <a:spcPts val="0"/>
              </a:spcBef>
              <a:spcAft>
                <a:spcPts val="600"/>
              </a:spcAft>
              <a:buNone/>
            </a:pPr>
            <a:endParaRPr lang="fr-BE" sz="1300" noProof="0">
              <a:latin typeface="+mj-lt"/>
            </a:endParaRP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24</a:t>
            </a:fld>
            <a:endParaRPr lang="fr-BE" noProof="0"/>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630466" y="1598925"/>
            <a:ext cx="10791293" cy="461133"/>
          </a:xfrm>
        </p:spPr>
        <p:txBody>
          <a:bodyPr/>
          <a:lstStyle/>
          <a:p>
            <a:r>
              <a:rPr lang="fr-BE" noProof="0"/>
              <a:t>Tâches </a:t>
            </a:r>
            <a:r>
              <a:rPr lang="fr-BE" b="1" noProof="0"/>
              <a:t>pilote pratique</a:t>
            </a:r>
            <a:endParaRPr lang="fr-BE" noProof="0"/>
          </a:p>
        </p:txBody>
      </p:sp>
      <p:sp>
        <p:nvSpPr>
          <p:cNvPr id="3" name="Freeform 86">
            <a:extLst>
              <a:ext uri="{FF2B5EF4-FFF2-40B4-BE49-F238E27FC236}">
                <a16:creationId xmlns:a16="http://schemas.microsoft.com/office/drawing/2014/main" id="{638777F8-498D-5813-88C6-22408DF9555C}"/>
              </a:ext>
            </a:extLst>
          </p:cNvPr>
          <p:cNvSpPr>
            <a:spLocks/>
          </p:cNvSpPr>
          <p:nvPr/>
        </p:nvSpPr>
        <p:spPr bwMode="auto">
          <a:xfrm>
            <a:off x="703310" y="2153753"/>
            <a:ext cx="524238" cy="590550"/>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rgbClr val="007C92"/>
          </a:solidFill>
          <a:ln>
            <a:noFill/>
          </a:ln>
        </p:spPr>
        <p:txBody>
          <a:bodyPr vert="horz" wrap="square" lIns="91440" tIns="45720" rIns="91440" bIns="45720" numCol="1" anchor="t" anchorCtr="0" compatLnSpc="1">
            <a:prstTxWarp prst="textNoShape">
              <a:avLst/>
            </a:prstTxWarp>
          </a:bodyPr>
          <a:lstStyle/>
          <a:p>
            <a:endParaRPr lang="fr-BE" noProof="0"/>
          </a:p>
        </p:txBody>
      </p:sp>
      <p:sp>
        <p:nvSpPr>
          <p:cNvPr id="6" name="object 8">
            <a:extLst>
              <a:ext uri="{FF2B5EF4-FFF2-40B4-BE49-F238E27FC236}">
                <a16:creationId xmlns:a16="http://schemas.microsoft.com/office/drawing/2014/main" id="{EA787427-251A-970D-4EA6-261D220F91AA}"/>
              </a:ext>
            </a:extLst>
          </p:cNvPr>
          <p:cNvSpPr/>
          <p:nvPr/>
        </p:nvSpPr>
        <p:spPr>
          <a:xfrm>
            <a:off x="1426999"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2">
              <a:lumMod val="60000"/>
              <a:lumOff val="40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BE" sz="1200" b="0" i="0" u="none" strike="noStrike" kern="1200" cap="none" spc="0" normalizeH="0" baseline="0" noProof="0">
                <a:ln>
                  <a:noFill/>
                </a:ln>
                <a:solidFill>
                  <a:schemeClr val="bg1"/>
                </a:solidFill>
                <a:effectLst/>
                <a:uLnTx/>
                <a:uFillTx/>
                <a:latin typeface="+mj-lt"/>
                <a:ea typeface="+mn-ea"/>
                <a:cs typeface="+mn-cs"/>
              </a:rPr>
              <a:t>Préparation</a:t>
            </a:r>
          </a:p>
        </p:txBody>
      </p:sp>
      <p:sp>
        <p:nvSpPr>
          <p:cNvPr id="10" name="object 8">
            <a:extLst>
              <a:ext uri="{FF2B5EF4-FFF2-40B4-BE49-F238E27FC236}">
                <a16:creationId xmlns:a16="http://schemas.microsoft.com/office/drawing/2014/main" id="{BC42FE41-1487-3AF6-7D7F-34F815A4CA1D}"/>
              </a:ext>
            </a:extLst>
          </p:cNvPr>
          <p:cNvSpPr/>
          <p:nvPr/>
        </p:nvSpPr>
        <p:spPr>
          <a:xfrm>
            <a:off x="6360733"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75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200" noProof="0">
                <a:solidFill>
                  <a:schemeClr val="bg1"/>
                </a:solidFill>
                <a:latin typeface="+mj-lt"/>
              </a:rPr>
              <a:t>Après le pilote</a:t>
            </a:r>
            <a:endParaRPr kumimoji="0" lang="fr-BE" sz="1200" b="0" i="0" u="none" strike="noStrike" kern="1200" cap="none" spc="0" normalizeH="0" baseline="0" noProof="0">
              <a:ln>
                <a:noFill/>
              </a:ln>
              <a:solidFill>
                <a:schemeClr val="bg1"/>
              </a:solidFill>
              <a:effectLst/>
              <a:uLnTx/>
              <a:uFillTx/>
              <a:latin typeface="+mj-lt"/>
              <a:ea typeface="+mn-ea"/>
              <a:cs typeface="+mn-cs"/>
            </a:endParaRPr>
          </a:p>
        </p:txBody>
      </p:sp>
      <p:sp>
        <p:nvSpPr>
          <p:cNvPr id="5" name="object 8">
            <a:extLst>
              <a:ext uri="{FF2B5EF4-FFF2-40B4-BE49-F238E27FC236}">
                <a16:creationId xmlns:a16="http://schemas.microsoft.com/office/drawing/2014/main" id="{32AFDA63-8347-AE74-357C-6C789763F14D}"/>
              </a:ext>
            </a:extLst>
          </p:cNvPr>
          <p:cNvSpPr/>
          <p:nvPr/>
        </p:nvSpPr>
        <p:spPr>
          <a:xfrm>
            <a:off x="3893866"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007C92"/>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200" noProof="0">
                <a:solidFill>
                  <a:schemeClr val="bg1"/>
                </a:solidFill>
                <a:latin typeface="+mj-lt"/>
              </a:rPr>
              <a:t>Pendant le pilote</a:t>
            </a:r>
            <a:endParaRPr kumimoji="0" lang="fr-BE" sz="1200" b="0" i="0" u="none" strike="noStrike" kern="1200" cap="none" spc="0" normalizeH="0" baseline="0" noProof="0">
              <a:ln>
                <a:noFill/>
              </a:ln>
              <a:solidFill>
                <a:schemeClr val="bg1"/>
              </a:solidFill>
              <a:effectLst/>
              <a:uLnTx/>
              <a:uFillTx/>
              <a:latin typeface="+mj-lt"/>
              <a:ea typeface="+mn-ea"/>
              <a:cs typeface="+mn-cs"/>
            </a:endParaRPr>
          </a:p>
        </p:txBody>
      </p:sp>
      <p:sp>
        <p:nvSpPr>
          <p:cNvPr id="7" name="TextBox 6">
            <a:extLst>
              <a:ext uri="{FF2B5EF4-FFF2-40B4-BE49-F238E27FC236}">
                <a16:creationId xmlns:a16="http://schemas.microsoft.com/office/drawing/2014/main" id="{9CE7DA20-BFAE-56CC-E2C6-2A2D5F2AB821}"/>
              </a:ext>
            </a:extLst>
          </p:cNvPr>
          <p:cNvSpPr txBox="1"/>
          <p:nvPr/>
        </p:nvSpPr>
        <p:spPr>
          <a:xfrm>
            <a:off x="703310" y="6211403"/>
            <a:ext cx="7000875" cy="276999"/>
          </a:xfrm>
          <a:prstGeom prst="rect">
            <a:avLst/>
          </a:prstGeom>
          <a:noFill/>
          <a:ln>
            <a:noFill/>
          </a:ln>
        </p:spPr>
        <p:txBody>
          <a:bodyPr wrap="square" rtlCol="0">
            <a:spAutoFit/>
          </a:bodyPr>
          <a:lstStyle/>
          <a:p>
            <a:r>
              <a:rPr lang="nl-BE" sz="1200" i="1">
                <a:latin typeface="+mj-lt"/>
              </a:rPr>
              <a:t>* </a:t>
            </a:r>
            <a:r>
              <a:rPr lang="nl-BE" sz="1200" i="1" err="1">
                <a:latin typeface="+mj-lt"/>
              </a:rPr>
              <a:t>Voir</a:t>
            </a:r>
            <a:r>
              <a:rPr lang="nl-BE" sz="1200" i="1">
                <a:latin typeface="+mj-lt"/>
              </a:rPr>
              <a:t> </a:t>
            </a:r>
            <a:r>
              <a:rPr lang="nl-BE" sz="1200" i="1" err="1">
                <a:latin typeface="+mj-lt"/>
              </a:rPr>
              <a:t>glossaire</a:t>
            </a:r>
            <a:r>
              <a:rPr lang="nl-BE" sz="1200" i="1">
                <a:latin typeface="+mj-lt"/>
              </a:rPr>
              <a:t>, </a:t>
            </a:r>
            <a:r>
              <a:rPr lang="nl-BE" sz="1200" i="1" err="1">
                <a:latin typeface="+mj-lt"/>
              </a:rPr>
              <a:t>diapositive</a:t>
            </a:r>
            <a:r>
              <a:rPr lang="nl-BE" sz="1200" i="1">
                <a:latin typeface="+mj-lt"/>
              </a:rPr>
              <a:t> 44.</a:t>
            </a:r>
          </a:p>
        </p:txBody>
      </p:sp>
    </p:spTree>
    <p:extLst>
      <p:ext uri="{BB962C8B-B14F-4D97-AF65-F5344CB8AC3E}">
        <p14:creationId xmlns:p14="http://schemas.microsoft.com/office/powerpoint/2010/main" val="26306037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La nouvelle méthode de travail</a:t>
            </a:r>
            <a:endParaRPr lang="fr-BE" noProof="0">
              <a:solidFill>
                <a:srgbClr val="FFC000"/>
              </a:solidFill>
            </a:endParaRP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630466" y="2825750"/>
            <a:ext cx="10958512" cy="3342925"/>
          </a:xfrm>
        </p:spPr>
        <p:txBody>
          <a:bodyPr/>
          <a:lstStyle/>
          <a:p>
            <a:pPr marL="0" indent="0">
              <a:spcBef>
                <a:spcPts val="0"/>
              </a:spcBef>
              <a:spcAft>
                <a:spcPts val="1200"/>
              </a:spcAft>
              <a:buFontTx/>
              <a:buNone/>
            </a:pPr>
            <a:r>
              <a:rPr lang="fr-BE" sz="1300" b="1" noProof="0">
                <a:latin typeface="+mj-lt"/>
              </a:rPr>
              <a:t>3. Introduisez une </a:t>
            </a:r>
            <a:r>
              <a:rPr lang="fr-BE" sz="1300" b="1" kern="0" noProof="0">
                <a:latin typeface="+mj-lt"/>
              </a:rPr>
              <a:t>demande de financement incitatif de la pratique</a:t>
            </a:r>
          </a:p>
          <a:p>
            <a:pPr>
              <a:spcBef>
                <a:spcPts val="0"/>
              </a:spcBef>
              <a:spcAft>
                <a:spcPts val="600"/>
              </a:spcAft>
              <a:buFont typeface="Arial" panose="020B0604020202020204" pitchFamily="34" charset="0"/>
              <a:buChar char="•"/>
            </a:pPr>
            <a:r>
              <a:rPr lang="fr-BE" sz="1300" noProof="0">
                <a:latin typeface="+mj-lt"/>
              </a:rPr>
              <a:t>La pratique soumet deux fois par an une demande de financement incitatif de la pratique. À cette fin, la pratique procède à une auto-évaluation sur la base des caractéristiques. </a:t>
            </a:r>
          </a:p>
          <a:p>
            <a:pPr>
              <a:spcBef>
                <a:spcPts val="0"/>
              </a:spcBef>
              <a:spcAft>
                <a:spcPts val="600"/>
              </a:spcAft>
              <a:buFont typeface="Arial" panose="020B0604020202020204" pitchFamily="34" charset="0"/>
              <a:buChar char="•"/>
            </a:pPr>
            <a:r>
              <a:rPr lang="fr-BE" sz="1300" kern="0" noProof="0">
                <a:latin typeface="+mj-lt"/>
                <a:sym typeface="Wingdings" panose="05000000000000000000" pitchFamily="2" charset="2"/>
              </a:rPr>
              <a:t>Les demandes sont vérifiées (de manière aléatoire) par le partenaire opérationnel. Les pratiques sélectionnées pour le contrôle fournissent les documents à l'appui de leur auto-évaluation. Ces documents sont décrits dans le tableau ‘Caractéristiques des pratiques</a:t>
            </a:r>
            <a:r>
              <a:rPr lang="fr-BE" sz="1300" noProof="0">
                <a:latin typeface="+mj-lt"/>
                <a:sym typeface="Wingdings" panose="05000000000000000000" pitchFamily="2" charset="2"/>
              </a:rPr>
              <a:t> incitatives</a:t>
            </a:r>
            <a:r>
              <a:rPr lang="fr-BE" sz="1300" kern="0" noProof="0">
                <a:latin typeface="+mj-lt"/>
                <a:sym typeface="Wingdings" panose="05000000000000000000" pitchFamily="2" charset="2"/>
              </a:rPr>
              <a:t>’.</a:t>
            </a:r>
            <a:endParaRPr lang="fr-BE" sz="1300" kern="0" noProof="0">
              <a:latin typeface="+mj-lt"/>
              <a:ea typeface="Verdana"/>
            </a:endParaRPr>
          </a:p>
          <a:p>
            <a:pPr>
              <a:spcBef>
                <a:spcPts val="0"/>
              </a:spcBef>
              <a:spcAft>
                <a:spcPts val="600"/>
              </a:spcAft>
              <a:buFont typeface="Arial" panose="020B0604020202020204" pitchFamily="34" charset="0"/>
              <a:buChar char="•"/>
            </a:pPr>
            <a:r>
              <a:rPr lang="fr-BE" sz="1300" noProof="0">
                <a:latin typeface="+mj-lt"/>
                <a:sym typeface="Wingdings" panose="05000000000000000000" pitchFamily="2" charset="2"/>
              </a:rPr>
              <a:t>Après vérification par le partenaire opérationnel, l'INAMI effectue les paiements.</a:t>
            </a:r>
            <a:endParaRPr lang="fr-BE" sz="1300" kern="0" noProof="0">
              <a:latin typeface="+mj-lt"/>
              <a:ea typeface="Verdana"/>
            </a:endParaRPr>
          </a:p>
          <a:p>
            <a:pPr>
              <a:spcBef>
                <a:spcPts val="0"/>
              </a:spcBef>
              <a:spcAft>
                <a:spcPts val="600"/>
              </a:spcAft>
              <a:buFont typeface="Arial" panose="020B0604020202020204" pitchFamily="34" charset="0"/>
              <a:buChar char="•"/>
            </a:pPr>
            <a:r>
              <a:rPr lang="fr-BE" sz="1300" kern="0" noProof="0">
                <a:latin typeface="+mj-lt"/>
                <a:sym typeface="Wingdings" panose="05000000000000000000" pitchFamily="2" charset="2"/>
              </a:rPr>
              <a:t>L'INAMI se réserve le droit d'effectuer un contrôle a posteriori des demandes. </a:t>
            </a:r>
            <a:endParaRPr lang="fr-BE" sz="1300" noProof="0">
              <a:latin typeface="+mj-lt"/>
              <a:ea typeface="Verdana"/>
            </a:endParaRPr>
          </a:p>
          <a:p>
            <a:pPr marL="0" indent="0">
              <a:spcBef>
                <a:spcPts val="0"/>
              </a:spcBef>
              <a:spcAft>
                <a:spcPts val="600"/>
              </a:spcAft>
              <a:buNone/>
            </a:pPr>
            <a:endParaRPr lang="fr-BE" sz="1300" noProof="0">
              <a:latin typeface="+mj-lt"/>
              <a:sym typeface="Wingdings" panose="05000000000000000000" pitchFamily="2" charset="2"/>
            </a:endParaRPr>
          </a:p>
          <a:p>
            <a:pPr marL="0" indent="0">
              <a:spcBef>
                <a:spcPts val="0"/>
              </a:spcBef>
              <a:spcAft>
                <a:spcPts val="600"/>
              </a:spcAft>
              <a:buNone/>
            </a:pPr>
            <a:r>
              <a:rPr lang="fr-BE" sz="1300" b="1" noProof="0">
                <a:latin typeface="+mj-lt"/>
              </a:rPr>
              <a:t>4. Tenir à jour les informations de la pratique </a:t>
            </a:r>
            <a:endParaRPr lang="fr-BE" sz="1300" b="1" noProof="0">
              <a:latin typeface="+mj-lt"/>
              <a:ea typeface="Verdana"/>
            </a:endParaRPr>
          </a:p>
          <a:p>
            <a:pPr>
              <a:spcBef>
                <a:spcPts val="0"/>
              </a:spcBef>
              <a:spcAft>
                <a:spcPts val="600"/>
              </a:spcAft>
              <a:buFont typeface="Arial" panose="020B0604020202020204" pitchFamily="34" charset="0"/>
              <a:buChar char="•"/>
            </a:pPr>
            <a:r>
              <a:rPr lang="fr-BE" sz="1300" noProof="0">
                <a:latin typeface="+mj-lt"/>
              </a:rPr>
              <a:t>Tous les 6 mois, la pratique effectue un transfert de données via les portails </a:t>
            </a:r>
            <a:r>
              <a:rPr lang="fr-BE" sz="1300" noProof="0" err="1">
                <a:latin typeface="+mj-lt"/>
              </a:rPr>
              <a:t>ProSanté</a:t>
            </a:r>
            <a:r>
              <a:rPr lang="fr-BE" sz="1300" noProof="0">
                <a:latin typeface="+mj-lt"/>
              </a:rPr>
              <a:t> et le portail de recherche pour mettre à jour les informations sur sa composition et ses caractéristiques. </a:t>
            </a:r>
            <a:r>
              <a:rPr lang="fr-FR" sz="1300" noProof="0">
                <a:latin typeface="+mj-lt"/>
              </a:rPr>
              <a:t>Le portail de recherche est une plateforme numérique gérée par le support scientifique du projet. Via cette plateforme, les pratiques peuvent télécharger et partager les données nécessaires avec l’équipe scientifique. Les données à transmettre sont détaillées aux diapositives 47-48, mais seront communiquées plus en détail au lancement du projet.</a:t>
            </a:r>
            <a:endParaRPr lang="fr-BE" sz="1300" noProof="0">
              <a:latin typeface="+mj-lt"/>
              <a:ea typeface="Verdana"/>
            </a:endParaRPr>
          </a:p>
          <a:p>
            <a:pPr marL="0" indent="0">
              <a:spcBef>
                <a:spcPts val="0"/>
              </a:spcBef>
              <a:spcAft>
                <a:spcPts val="600"/>
              </a:spcAft>
              <a:buNone/>
            </a:pPr>
            <a:endParaRPr lang="fr-BE" sz="1300" noProof="0">
              <a:latin typeface="+mj-lt"/>
            </a:endParaRPr>
          </a:p>
          <a:p>
            <a:pPr marL="0" indent="0">
              <a:spcBef>
                <a:spcPts val="0"/>
              </a:spcBef>
              <a:buNone/>
            </a:pPr>
            <a:endParaRPr lang="fr-BE" sz="1300" noProof="0">
              <a:latin typeface="+mj-lt"/>
            </a:endParaRP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25</a:t>
            </a:fld>
            <a:endParaRPr lang="fr-BE" noProof="0"/>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630466" y="1598925"/>
            <a:ext cx="10791293" cy="461133"/>
          </a:xfrm>
        </p:spPr>
        <p:txBody>
          <a:bodyPr/>
          <a:lstStyle/>
          <a:p>
            <a:r>
              <a:rPr lang="fr-BE" noProof="0"/>
              <a:t>Tâches </a:t>
            </a:r>
            <a:r>
              <a:rPr lang="fr-BE" b="1" noProof="0"/>
              <a:t>pilote pratique</a:t>
            </a:r>
            <a:endParaRPr lang="fr-BE" noProof="0"/>
          </a:p>
        </p:txBody>
      </p:sp>
      <p:sp>
        <p:nvSpPr>
          <p:cNvPr id="3" name="Freeform 86">
            <a:extLst>
              <a:ext uri="{FF2B5EF4-FFF2-40B4-BE49-F238E27FC236}">
                <a16:creationId xmlns:a16="http://schemas.microsoft.com/office/drawing/2014/main" id="{638777F8-498D-5813-88C6-22408DF9555C}"/>
              </a:ext>
            </a:extLst>
          </p:cNvPr>
          <p:cNvSpPr>
            <a:spLocks/>
          </p:cNvSpPr>
          <p:nvPr/>
        </p:nvSpPr>
        <p:spPr bwMode="auto">
          <a:xfrm>
            <a:off x="703310" y="2153753"/>
            <a:ext cx="524238" cy="590550"/>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rgbClr val="007C92"/>
          </a:solidFill>
          <a:ln>
            <a:noFill/>
          </a:ln>
        </p:spPr>
        <p:txBody>
          <a:bodyPr vert="horz" wrap="square" lIns="91440" tIns="45720" rIns="91440" bIns="45720" numCol="1" anchor="t" anchorCtr="0" compatLnSpc="1">
            <a:prstTxWarp prst="textNoShape">
              <a:avLst/>
            </a:prstTxWarp>
          </a:bodyPr>
          <a:lstStyle/>
          <a:p>
            <a:endParaRPr lang="fr-BE" noProof="0"/>
          </a:p>
        </p:txBody>
      </p:sp>
      <p:sp>
        <p:nvSpPr>
          <p:cNvPr id="6" name="object 8">
            <a:extLst>
              <a:ext uri="{FF2B5EF4-FFF2-40B4-BE49-F238E27FC236}">
                <a16:creationId xmlns:a16="http://schemas.microsoft.com/office/drawing/2014/main" id="{EA787427-251A-970D-4EA6-261D220F91AA}"/>
              </a:ext>
            </a:extLst>
          </p:cNvPr>
          <p:cNvSpPr/>
          <p:nvPr/>
        </p:nvSpPr>
        <p:spPr>
          <a:xfrm>
            <a:off x="1426999"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2">
              <a:lumMod val="60000"/>
              <a:lumOff val="40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BE" sz="1200" b="0" i="0" u="none" strike="noStrike" kern="1200" cap="none" spc="0" normalizeH="0" baseline="0" noProof="0">
                <a:ln>
                  <a:noFill/>
                </a:ln>
                <a:solidFill>
                  <a:schemeClr val="bg1"/>
                </a:solidFill>
                <a:effectLst/>
                <a:uLnTx/>
                <a:uFillTx/>
                <a:latin typeface="+mj-lt"/>
                <a:ea typeface="+mn-ea"/>
                <a:cs typeface="+mn-cs"/>
              </a:rPr>
              <a:t>Préparation</a:t>
            </a:r>
          </a:p>
        </p:txBody>
      </p:sp>
      <p:sp>
        <p:nvSpPr>
          <p:cNvPr id="10" name="object 8">
            <a:extLst>
              <a:ext uri="{FF2B5EF4-FFF2-40B4-BE49-F238E27FC236}">
                <a16:creationId xmlns:a16="http://schemas.microsoft.com/office/drawing/2014/main" id="{BC42FE41-1487-3AF6-7D7F-34F815A4CA1D}"/>
              </a:ext>
            </a:extLst>
          </p:cNvPr>
          <p:cNvSpPr/>
          <p:nvPr/>
        </p:nvSpPr>
        <p:spPr>
          <a:xfrm>
            <a:off x="6360733"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75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200" noProof="0">
                <a:solidFill>
                  <a:schemeClr val="bg1"/>
                </a:solidFill>
                <a:latin typeface="+mj-lt"/>
              </a:rPr>
              <a:t>Après le pilote</a:t>
            </a:r>
            <a:endParaRPr kumimoji="0" lang="fr-BE" sz="1200" b="0" i="0" u="none" strike="noStrike" kern="1200" cap="none" spc="0" normalizeH="0" baseline="0" noProof="0">
              <a:ln>
                <a:noFill/>
              </a:ln>
              <a:solidFill>
                <a:schemeClr val="bg1"/>
              </a:solidFill>
              <a:effectLst/>
              <a:uLnTx/>
              <a:uFillTx/>
              <a:latin typeface="+mj-lt"/>
              <a:ea typeface="+mn-ea"/>
              <a:cs typeface="+mn-cs"/>
            </a:endParaRPr>
          </a:p>
        </p:txBody>
      </p:sp>
      <p:sp>
        <p:nvSpPr>
          <p:cNvPr id="5" name="object 8">
            <a:extLst>
              <a:ext uri="{FF2B5EF4-FFF2-40B4-BE49-F238E27FC236}">
                <a16:creationId xmlns:a16="http://schemas.microsoft.com/office/drawing/2014/main" id="{32AFDA63-8347-AE74-357C-6C789763F14D}"/>
              </a:ext>
            </a:extLst>
          </p:cNvPr>
          <p:cNvSpPr/>
          <p:nvPr/>
        </p:nvSpPr>
        <p:spPr>
          <a:xfrm>
            <a:off x="3893866"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007C92"/>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200" noProof="0">
                <a:solidFill>
                  <a:schemeClr val="bg1"/>
                </a:solidFill>
                <a:latin typeface="+mj-lt"/>
              </a:rPr>
              <a:t>Pendant le pilote</a:t>
            </a:r>
            <a:endParaRPr kumimoji="0" lang="fr-BE" sz="1200" b="0" i="0" u="none" strike="noStrike" kern="1200" cap="none" spc="0" normalizeH="0" baseline="0" noProof="0">
              <a:ln>
                <a:noFill/>
              </a:ln>
              <a:solidFill>
                <a:schemeClr val="bg1"/>
              </a:solidFill>
              <a:effectLst/>
              <a:uLnTx/>
              <a:uFillTx/>
              <a:latin typeface="+mj-lt"/>
              <a:ea typeface="+mn-ea"/>
              <a:cs typeface="+mn-cs"/>
            </a:endParaRPr>
          </a:p>
        </p:txBody>
      </p:sp>
    </p:spTree>
    <p:extLst>
      <p:ext uri="{BB962C8B-B14F-4D97-AF65-F5344CB8AC3E}">
        <p14:creationId xmlns:p14="http://schemas.microsoft.com/office/powerpoint/2010/main" val="15731555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La nouvelle méthode de travail</a:t>
            </a:r>
            <a:endParaRPr lang="fr-BE" noProof="0">
              <a:solidFill>
                <a:srgbClr val="FFC000"/>
              </a:solidFill>
            </a:endParaRP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630466" y="2823845"/>
            <a:ext cx="10958512" cy="1952601"/>
          </a:xfrm>
        </p:spPr>
        <p:txBody>
          <a:bodyPr/>
          <a:lstStyle/>
          <a:p>
            <a:pPr marL="0" indent="0">
              <a:spcBef>
                <a:spcPts val="0"/>
              </a:spcBef>
              <a:spcAft>
                <a:spcPts val="600"/>
              </a:spcAft>
              <a:buNone/>
            </a:pPr>
            <a:r>
              <a:rPr lang="fr-BE" sz="1300" b="1" noProof="0">
                <a:latin typeface="+mj-lt"/>
              </a:rPr>
              <a:t>5. Participez à l'étude</a:t>
            </a:r>
          </a:p>
          <a:p>
            <a:pPr>
              <a:spcBef>
                <a:spcPts val="0"/>
              </a:spcBef>
            </a:pPr>
            <a:r>
              <a:rPr lang="fr-BE" sz="1300" noProof="0">
                <a:latin typeface="+mj-lt"/>
              </a:rPr>
              <a:t>Après 1 an et après 2 ans, des périodes de mesure sont toujours prévues, pendant lesquelles la pratique se voit accorder une période de 3 mois pour :</a:t>
            </a:r>
            <a:endParaRPr lang="fr-BE" sz="1300" noProof="0">
              <a:latin typeface="+mj-lt"/>
              <a:ea typeface="Verdana"/>
            </a:endParaRPr>
          </a:p>
          <a:p>
            <a:pPr lvl="1">
              <a:spcBef>
                <a:spcPts val="0"/>
              </a:spcBef>
              <a:buFont typeface="Arial" panose="020B0604020202020204" pitchFamily="34" charset="0"/>
              <a:buChar char="•"/>
            </a:pPr>
            <a:r>
              <a:rPr lang="fr-BE" sz="1300" noProof="0">
                <a:latin typeface="+mj-lt"/>
              </a:rPr>
              <a:t>Demander aux infirmiers et aux </a:t>
            </a:r>
            <a:r>
              <a:rPr lang="fr-BE" sz="1300" noProof="0" err="1">
                <a:latin typeface="+mj-lt"/>
              </a:rPr>
              <a:t>aide-soignants</a:t>
            </a:r>
            <a:r>
              <a:rPr lang="fr-BE" sz="1300" noProof="0">
                <a:latin typeface="+mj-lt"/>
              </a:rPr>
              <a:t> de répondre à des sondages en ligne. </a:t>
            </a:r>
            <a:endParaRPr lang="fr-BE" sz="1300" noProof="0">
              <a:latin typeface="+mj-lt"/>
              <a:ea typeface="Verdana"/>
            </a:endParaRPr>
          </a:p>
          <a:p>
            <a:pPr lvl="1">
              <a:spcBef>
                <a:spcPts val="0"/>
              </a:spcBef>
              <a:spcAft>
                <a:spcPts val="600"/>
              </a:spcAft>
              <a:buFont typeface="Arial" panose="020B0604020202020204" pitchFamily="34" charset="0"/>
              <a:buChar char="•"/>
            </a:pPr>
            <a:r>
              <a:rPr lang="fr-BE" sz="1300" noProof="0">
                <a:latin typeface="+mj-lt"/>
              </a:rPr>
              <a:t>Inviter les patients à répondre à un sondage pendant 1 semaine</a:t>
            </a:r>
            <a:endParaRPr lang="fr-BE" sz="1300" noProof="0">
              <a:latin typeface="+mj-lt"/>
              <a:ea typeface="Verdana"/>
            </a:endParaRPr>
          </a:p>
          <a:p>
            <a:pPr>
              <a:spcBef>
                <a:spcPts val="0"/>
              </a:spcBef>
            </a:pPr>
            <a:r>
              <a:rPr lang="fr-BE" sz="1300" noProof="0">
                <a:latin typeface="+mj-lt"/>
              </a:rPr>
              <a:t>De plus, durant la même période de 3 mois, la pratique participe à des interviews et des focus groupes :</a:t>
            </a:r>
            <a:endParaRPr lang="fr-BE" sz="1300" noProof="0">
              <a:latin typeface="+mj-lt"/>
              <a:ea typeface="Verdana"/>
            </a:endParaRPr>
          </a:p>
          <a:p>
            <a:pPr lvl="1">
              <a:spcBef>
                <a:spcPts val="0"/>
              </a:spcBef>
              <a:buFont typeface="Arial" panose="020B0604020202020204" pitchFamily="34" charset="0"/>
              <a:buChar char="•"/>
            </a:pPr>
            <a:r>
              <a:rPr lang="fr-BE" sz="1300" noProof="0">
                <a:latin typeface="+mj-lt"/>
              </a:rPr>
              <a:t>quelques infirmiers par rôle linguistique (à savoir pas de tous les pratiques)</a:t>
            </a:r>
            <a:endParaRPr lang="fr-BE" sz="1300" noProof="0">
              <a:latin typeface="+mj-lt"/>
              <a:ea typeface="Verdana"/>
            </a:endParaRPr>
          </a:p>
          <a:p>
            <a:pPr lvl="1">
              <a:spcBef>
                <a:spcPts val="0"/>
              </a:spcBef>
              <a:buFont typeface="Arial" panose="020B0604020202020204" pitchFamily="34" charset="0"/>
              <a:buChar char="•"/>
            </a:pPr>
            <a:r>
              <a:rPr lang="fr-BE" sz="1300" noProof="0">
                <a:latin typeface="+mj-lt"/>
              </a:rPr>
              <a:t>quelques </a:t>
            </a:r>
            <a:r>
              <a:rPr lang="fr-BE" sz="1300" noProof="0" err="1">
                <a:latin typeface="+mj-lt"/>
              </a:rPr>
              <a:t>aide-soignants</a:t>
            </a:r>
            <a:r>
              <a:rPr lang="fr-BE" sz="1300" noProof="0">
                <a:latin typeface="+mj-lt"/>
              </a:rPr>
              <a:t> par rôle linguistique (à savoir pas de tous les pratiques)</a:t>
            </a:r>
            <a:endParaRPr lang="fr-BE" sz="1300" noProof="0">
              <a:latin typeface="+mj-lt"/>
              <a:ea typeface="Verdana"/>
            </a:endParaRPr>
          </a:p>
          <a:p>
            <a:pPr lvl="1">
              <a:spcBef>
                <a:spcPts val="0"/>
              </a:spcBef>
              <a:spcAft>
                <a:spcPts val="600"/>
              </a:spcAft>
              <a:buFont typeface="Arial" panose="020B0604020202020204" pitchFamily="34" charset="0"/>
              <a:buChar char="•"/>
            </a:pPr>
            <a:r>
              <a:rPr lang="fr-BE" sz="1300" noProof="0">
                <a:latin typeface="+mj-lt"/>
              </a:rPr>
              <a:t>Coordonnateurs de pratique par rôle linguistique (à savoir pas de tous les pratiques)</a:t>
            </a:r>
            <a:endParaRPr lang="fr-BE" sz="1300" noProof="0">
              <a:latin typeface="+mj-lt"/>
              <a:ea typeface="Verdana"/>
            </a:endParaRPr>
          </a:p>
          <a:p>
            <a:pPr>
              <a:spcBef>
                <a:spcPts val="0"/>
              </a:spcBef>
            </a:pPr>
            <a:r>
              <a:rPr lang="fr-BE" sz="1300" noProof="0">
                <a:latin typeface="Verdana"/>
                <a:ea typeface="+mn-lt"/>
                <a:cs typeface="+mn-lt"/>
              </a:rPr>
              <a:t>Enfin, une pratique qui quitte le projet doit déclarer qu’elle est prête à participer à une interview de départ.</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26</a:t>
            </a:fld>
            <a:endParaRPr lang="fr-BE" noProof="0"/>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630466" y="1598925"/>
            <a:ext cx="10791293" cy="461133"/>
          </a:xfrm>
        </p:spPr>
        <p:txBody>
          <a:bodyPr/>
          <a:lstStyle/>
          <a:p>
            <a:r>
              <a:rPr lang="fr-BE" noProof="0"/>
              <a:t>Tâches </a:t>
            </a:r>
            <a:r>
              <a:rPr lang="fr-BE" b="1" noProof="0"/>
              <a:t>pilote</a:t>
            </a:r>
            <a:r>
              <a:rPr lang="fr-BE" noProof="0"/>
              <a:t> </a:t>
            </a:r>
            <a:r>
              <a:rPr lang="fr-BE" b="1" noProof="0"/>
              <a:t>pratique</a:t>
            </a:r>
            <a:endParaRPr lang="fr-BE" noProof="0"/>
          </a:p>
        </p:txBody>
      </p:sp>
      <p:sp>
        <p:nvSpPr>
          <p:cNvPr id="3" name="Freeform 86">
            <a:extLst>
              <a:ext uri="{FF2B5EF4-FFF2-40B4-BE49-F238E27FC236}">
                <a16:creationId xmlns:a16="http://schemas.microsoft.com/office/drawing/2014/main" id="{638777F8-498D-5813-88C6-22408DF9555C}"/>
              </a:ext>
            </a:extLst>
          </p:cNvPr>
          <p:cNvSpPr>
            <a:spLocks/>
          </p:cNvSpPr>
          <p:nvPr/>
        </p:nvSpPr>
        <p:spPr bwMode="auto">
          <a:xfrm>
            <a:off x="703310" y="2153753"/>
            <a:ext cx="524238" cy="590550"/>
          </a:xfrm>
          <a:custGeom>
            <a:avLst/>
            <a:gdLst>
              <a:gd name="T0" fmla="*/ 174 w 200"/>
              <a:gd name="T1" fmla="*/ 165 h 232"/>
              <a:gd name="T2" fmla="*/ 173 w 200"/>
              <a:gd name="T3" fmla="*/ 166 h 232"/>
              <a:gd name="T4" fmla="*/ 168 w 200"/>
              <a:gd name="T5" fmla="*/ 148 h 232"/>
              <a:gd name="T6" fmla="*/ 169 w 200"/>
              <a:gd name="T7" fmla="*/ 147 h 232"/>
              <a:gd name="T8" fmla="*/ 170 w 200"/>
              <a:gd name="T9" fmla="*/ 146 h 232"/>
              <a:gd name="T10" fmla="*/ 174 w 200"/>
              <a:gd name="T11" fmla="*/ 143 h 232"/>
              <a:gd name="T12" fmla="*/ 174 w 200"/>
              <a:gd name="T13" fmla="*/ 142 h 232"/>
              <a:gd name="T14" fmla="*/ 166 w 200"/>
              <a:gd name="T15" fmla="*/ 133 h 232"/>
              <a:gd name="T16" fmla="*/ 166 w 200"/>
              <a:gd name="T17" fmla="*/ 134 h 232"/>
              <a:gd name="T18" fmla="*/ 165 w 200"/>
              <a:gd name="T19" fmla="*/ 134 h 232"/>
              <a:gd name="T20" fmla="*/ 155 w 200"/>
              <a:gd name="T21" fmla="*/ 93 h 232"/>
              <a:gd name="T22" fmla="*/ 160 w 200"/>
              <a:gd name="T23" fmla="*/ 88 h 232"/>
              <a:gd name="T24" fmla="*/ 200 w 200"/>
              <a:gd name="T25" fmla="*/ 1 h 232"/>
              <a:gd name="T26" fmla="*/ 200 w 200"/>
              <a:gd name="T27" fmla="*/ 0 h 232"/>
              <a:gd name="T28" fmla="*/ 199 w 200"/>
              <a:gd name="T29" fmla="*/ 0 h 232"/>
              <a:gd name="T30" fmla="*/ 125 w 200"/>
              <a:gd name="T31" fmla="*/ 60 h 232"/>
              <a:gd name="T32" fmla="*/ 121 w 200"/>
              <a:gd name="T33" fmla="*/ 66 h 232"/>
              <a:gd name="T34" fmla="*/ 80 w 200"/>
              <a:gd name="T35" fmla="*/ 65 h 232"/>
              <a:gd name="T36" fmla="*/ 80 w 200"/>
              <a:gd name="T37" fmla="*/ 65 h 232"/>
              <a:gd name="T38" fmla="*/ 70 w 200"/>
              <a:gd name="T39" fmla="*/ 59 h 232"/>
              <a:gd name="T40" fmla="*/ 69 w 200"/>
              <a:gd name="T41" fmla="*/ 60 h 232"/>
              <a:gd name="T42" fmla="*/ 67 w 200"/>
              <a:gd name="T43" fmla="*/ 64 h 232"/>
              <a:gd name="T44" fmla="*/ 66 w 200"/>
              <a:gd name="T45" fmla="*/ 65 h 232"/>
              <a:gd name="T46" fmla="*/ 66 w 200"/>
              <a:gd name="T47" fmla="*/ 65 h 232"/>
              <a:gd name="T48" fmla="*/ 47 w 200"/>
              <a:gd name="T49" fmla="*/ 65 h 232"/>
              <a:gd name="T50" fmla="*/ 48 w 200"/>
              <a:gd name="T51" fmla="*/ 63 h 232"/>
              <a:gd name="T52" fmla="*/ 48 w 200"/>
              <a:gd name="T53" fmla="*/ 63 h 232"/>
              <a:gd name="T54" fmla="*/ 38 w 200"/>
              <a:gd name="T55" fmla="*/ 56 h 232"/>
              <a:gd name="T56" fmla="*/ 38 w 200"/>
              <a:gd name="T57" fmla="*/ 57 h 232"/>
              <a:gd name="T58" fmla="*/ 35 w 200"/>
              <a:gd name="T59" fmla="*/ 61 h 232"/>
              <a:gd name="T60" fmla="*/ 35 w 200"/>
              <a:gd name="T61" fmla="*/ 61 h 232"/>
              <a:gd name="T62" fmla="*/ 34 w 200"/>
              <a:gd name="T63" fmla="*/ 64 h 232"/>
              <a:gd name="T64" fmla="*/ 34 w 200"/>
              <a:gd name="T65" fmla="*/ 65 h 232"/>
              <a:gd name="T66" fmla="*/ 12 w 200"/>
              <a:gd name="T67" fmla="*/ 65 h 232"/>
              <a:gd name="T68" fmla="*/ 0 w 200"/>
              <a:gd name="T69" fmla="*/ 80 h 232"/>
              <a:gd name="T70" fmla="*/ 93 w 200"/>
              <a:gd name="T71" fmla="*/ 110 h 232"/>
              <a:gd name="T72" fmla="*/ 53 w 200"/>
              <a:gd name="T73" fmla="*/ 170 h 232"/>
              <a:gd name="T74" fmla="*/ 17 w 200"/>
              <a:gd name="T75" fmla="*/ 175 h 232"/>
              <a:gd name="T76" fmla="*/ 9 w 200"/>
              <a:gd name="T77" fmla="*/ 185 h 232"/>
              <a:gd name="T78" fmla="*/ 44 w 200"/>
              <a:gd name="T79" fmla="*/ 200 h 232"/>
              <a:gd name="T80" fmla="*/ 67 w 200"/>
              <a:gd name="T81" fmla="*/ 232 h 232"/>
              <a:gd name="T82" fmla="*/ 75 w 200"/>
              <a:gd name="T83" fmla="*/ 222 h 232"/>
              <a:gd name="T84" fmla="*/ 71 w 200"/>
              <a:gd name="T85" fmla="*/ 184 h 232"/>
              <a:gd name="T86" fmla="*/ 119 w 200"/>
              <a:gd name="T87" fmla="*/ 132 h 232"/>
              <a:gd name="T88" fmla="*/ 169 w 200"/>
              <a:gd name="T89" fmla="*/ 217 h 232"/>
              <a:gd name="T90" fmla="*/ 181 w 200"/>
              <a:gd name="T91" fmla="*/ 202 h 232"/>
              <a:gd name="T92" fmla="*/ 176 w 200"/>
              <a:gd name="T93" fmla="*/ 179 h 232"/>
              <a:gd name="T94" fmla="*/ 176 w 200"/>
              <a:gd name="T95" fmla="*/ 179 h 232"/>
              <a:gd name="T96" fmla="*/ 178 w 200"/>
              <a:gd name="T97" fmla="*/ 178 h 232"/>
              <a:gd name="T98" fmla="*/ 179 w 200"/>
              <a:gd name="T99" fmla="*/ 177 h 232"/>
              <a:gd name="T100" fmla="*/ 182 w 200"/>
              <a:gd name="T101" fmla="*/ 174 h 232"/>
              <a:gd name="T102" fmla="*/ 183 w 200"/>
              <a:gd name="T103" fmla="*/ 174 h 232"/>
              <a:gd name="T104" fmla="*/ 175 w 200"/>
              <a:gd name="T105" fmla="*/ 164 h 232"/>
              <a:gd name="T106" fmla="*/ 174 w 200"/>
              <a:gd name="T107" fmla="*/ 16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 h="232">
                <a:moveTo>
                  <a:pt x="174" y="165"/>
                </a:moveTo>
                <a:cubicBezTo>
                  <a:pt x="173" y="166"/>
                  <a:pt x="173" y="166"/>
                  <a:pt x="173" y="166"/>
                </a:cubicBezTo>
                <a:cubicBezTo>
                  <a:pt x="168" y="148"/>
                  <a:pt x="168" y="148"/>
                  <a:pt x="168" y="148"/>
                </a:cubicBezTo>
                <a:cubicBezTo>
                  <a:pt x="169" y="147"/>
                  <a:pt x="169" y="147"/>
                  <a:pt x="169" y="147"/>
                </a:cubicBezTo>
                <a:cubicBezTo>
                  <a:pt x="169" y="147"/>
                  <a:pt x="170" y="147"/>
                  <a:pt x="170" y="146"/>
                </a:cubicBezTo>
                <a:cubicBezTo>
                  <a:pt x="174" y="143"/>
                  <a:pt x="174" y="143"/>
                  <a:pt x="174" y="143"/>
                </a:cubicBezTo>
                <a:cubicBezTo>
                  <a:pt x="174" y="142"/>
                  <a:pt x="174" y="142"/>
                  <a:pt x="174" y="142"/>
                </a:cubicBezTo>
                <a:cubicBezTo>
                  <a:pt x="179" y="137"/>
                  <a:pt x="172" y="129"/>
                  <a:pt x="166" y="133"/>
                </a:cubicBezTo>
                <a:cubicBezTo>
                  <a:pt x="166" y="134"/>
                  <a:pt x="166" y="134"/>
                  <a:pt x="166" y="134"/>
                </a:cubicBezTo>
                <a:cubicBezTo>
                  <a:pt x="165" y="134"/>
                  <a:pt x="165" y="134"/>
                  <a:pt x="165" y="134"/>
                </a:cubicBezTo>
                <a:cubicBezTo>
                  <a:pt x="155" y="93"/>
                  <a:pt x="155" y="93"/>
                  <a:pt x="155" y="93"/>
                </a:cubicBezTo>
                <a:cubicBezTo>
                  <a:pt x="160" y="88"/>
                  <a:pt x="160" y="88"/>
                  <a:pt x="160" y="88"/>
                </a:cubicBezTo>
                <a:cubicBezTo>
                  <a:pt x="179" y="63"/>
                  <a:pt x="199" y="34"/>
                  <a:pt x="200" y="1"/>
                </a:cubicBezTo>
                <a:cubicBezTo>
                  <a:pt x="200" y="0"/>
                  <a:pt x="200" y="0"/>
                  <a:pt x="200" y="0"/>
                </a:cubicBezTo>
                <a:cubicBezTo>
                  <a:pt x="199" y="0"/>
                  <a:pt x="199" y="0"/>
                  <a:pt x="199" y="0"/>
                </a:cubicBezTo>
                <a:cubicBezTo>
                  <a:pt x="168" y="9"/>
                  <a:pt x="145" y="35"/>
                  <a:pt x="125" y="60"/>
                </a:cubicBezTo>
                <a:cubicBezTo>
                  <a:pt x="121" y="66"/>
                  <a:pt x="121" y="66"/>
                  <a:pt x="121" y="66"/>
                </a:cubicBezTo>
                <a:cubicBezTo>
                  <a:pt x="80" y="65"/>
                  <a:pt x="80" y="65"/>
                  <a:pt x="80" y="65"/>
                </a:cubicBezTo>
                <a:cubicBezTo>
                  <a:pt x="80" y="65"/>
                  <a:pt x="80" y="65"/>
                  <a:pt x="80" y="65"/>
                </a:cubicBezTo>
                <a:cubicBezTo>
                  <a:pt x="82" y="59"/>
                  <a:pt x="74" y="54"/>
                  <a:pt x="70" y="59"/>
                </a:cubicBezTo>
                <a:cubicBezTo>
                  <a:pt x="69" y="60"/>
                  <a:pt x="69" y="60"/>
                  <a:pt x="69" y="60"/>
                </a:cubicBezTo>
                <a:cubicBezTo>
                  <a:pt x="67" y="64"/>
                  <a:pt x="67" y="64"/>
                  <a:pt x="67" y="64"/>
                </a:cubicBezTo>
                <a:cubicBezTo>
                  <a:pt x="66" y="65"/>
                  <a:pt x="66" y="65"/>
                  <a:pt x="66" y="65"/>
                </a:cubicBezTo>
                <a:cubicBezTo>
                  <a:pt x="66" y="65"/>
                  <a:pt x="66" y="65"/>
                  <a:pt x="66" y="65"/>
                </a:cubicBezTo>
                <a:cubicBezTo>
                  <a:pt x="47" y="65"/>
                  <a:pt x="47" y="65"/>
                  <a:pt x="47" y="65"/>
                </a:cubicBezTo>
                <a:cubicBezTo>
                  <a:pt x="48" y="63"/>
                  <a:pt x="48" y="63"/>
                  <a:pt x="48" y="63"/>
                </a:cubicBezTo>
                <a:cubicBezTo>
                  <a:pt x="48" y="63"/>
                  <a:pt x="48" y="63"/>
                  <a:pt x="48" y="63"/>
                </a:cubicBezTo>
                <a:cubicBezTo>
                  <a:pt x="52" y="56"/>
                  <a:pt x="43" y="50"/>
                  <a:pt x="38" y="56"/>
                </a:cubicBezTo>
                <a:cubicBezTo>
                  <a:pt x="38" y="57"/>
                  <a:pt x="38" y="57"/>
                  <a:pt x="38" y="57"/>
                </a:cubicBezTo>
                <a:cubicBezTo>
                  <a:pt x="35" y="61"/>
                  <a:pt x="35" y="61"/>
                  <a:pt x="35" y="61"/>
                </a:cubicBezTo>
                <a:cubicBezTo>
                  <a:pt x="35" y="61"/>
                  <a:pt x="35" y="61"/>
                  <a:pt x="35" y="61"/>
                </a:cubicBezTo>
                <a:cubicBezTo>
                  <a:pt x="35" y="62"/>
                  <a:pt x="34" y="63"/>
                  <a:pt x="34" y="64"/>
                </a:cubicBezTo>
                <a:cubicBezTo>
                  <a:pt x="34" y="65"/>
                  <a:pt x="34" y="65"/>
                  <a:pt x="34" y="65"/>
                </a:cubicBezTo>
                <a:cubicBezTo>
                  <a:pt x="12" y="65"/>
                  <a:pt x="12" y="65"/>
                  <a:pt x="12" y="65"/>
                </a:cubicBezTo>
                <a:cubicBezTo>
                  <a:pt x="0" y="80"/>
                  <a:pt x="0" y="80"/>
                  <a:pt x="0" y="80"/>
                </a:cubicBezTo>
                <a:cubicBezTo>
                  <a:pt x="93" y="110"/>
                  <a:pt x="93" y="110"/>
                  <a:pt x="93" y="110"/>
                </a:cubicBezTo>
                <a:cubicBezTo>
                  <a:pt x="53" y="170"/>
                  <a:pt x="53" y="170"/>
                  <a:pt x="53" y="170"/>
                </a:cubicBezTo>
                <a:cubicBezTo>
                  <a:pt x="17" y="175"/>
                  <a:pt x="17" y="175"/>
                  <a:pt x="17" y="175"/>
                </a:cubicBezTo>
                <a:cubicBezTo>
                  <a:pt x="9" y="185"/>
                  <a:pt x="9" y="185"/>
                  <a:pt x="9" y="185"/>
                </a:cubicBezTo>
                <a:cubicBezTo>
                  <a:pt x="44" y="200"/>
                  <a:pt x="44" y="200"/>
                  <a:pt x="44" y="200"/>
                </a:cubicBezTo>
                <a:cubicBezTo>
                  <a:pt x="67" y="232"/>
                  <a:pt x="67" y="232"/>
                  <a:pt x="67" y="232"/>
                </a:cubicBezTo>
                <a:cubicBezTo>
                  <a:pt x="75" y="222"/>
                  <a:pt x="75" y="222"/>
                  <a:pt x="75" y="222"/>
                </a:cubicBezTo>
                <a:cubicBezTo>
                  <a:pt x="71" y="184"/>
                  <a:pt x="71" y="184"/>
                  <a:pt x="71" y="184"/>
                </a:cubicBezTo>
                <a:cubicBezTo>
                  <a:pt x="119" y="132"/>
                  <a:pt x="119" y="132"/>
                  <a:pt x="119" y="132"/>
                </a:cubicBezTo>
                <a:cubicBezTo>
                  <a:pt x="169" y="217"/>
                  <a:pt x="169" y="217"/>
                  <a:pt x="169" y="217"/>
                </a:cubicBezTo>
                <a:cubicBezTo>
                  <a:pt x="181" y="202"/>
                  <a:pt x="181" y="202"/>
                  <a:pt x="181" y="202"/>
                </a:cubicBezTo>
                <a:cubicBezTo>
                  <a:pt x="176" y="179"/>
                  <a:pt x="176" y="179"/>
                  <a:pt x="176" y="179"/>
                </a:cubicBezTo>
                <a:cubicBezTo>
                  <a:pt x="176" y="179"/>
                  <a:pt x="176" y="179"/>
                  <a:pt x="176" y="179"/>
                </a:cubicBezTo>
                <a:cubicBezTo>
                  <a:pt x="177" y="179"/>
                  <a:pt x="178" y="178"/>
                  <a:pt x="178" y="178"/>
                </a:cubicBezTo>
                <a:cubicBezTo>
                  <a:pt x="179" y="177"/>
                  <a:pt x="179" y="177"/>
                  <a:pt x="179" y="177"/>
                </a:cubicBezTo>
                <a:cubicBezTo>
                  <a:pt x="182" y="174"/>
                  <a:pt x="182" y="174"/>
                  <a:pt x="182" y="174"/>
                </a:cubicBezTo>
                <a:cubicBezTo>
                  <a:pt x="183" y="174"/>
                  <a:pt x="183" y="174"/>
                  <a:pt x="183" y="174"/>
                </a:cubicBezTo>
                <a:cubicBezTo>
                  <a:pt x="188" y="168"/>
                  <a:pt x="181" y="160"/>
                  <a:pt x="175" y="164"/>
                </a:cubicBezTo>
                <a:lnTo>
                  <a:pt x="174" y="165"/>
                </a:lnTo>
                <a:close/>
              </a:path>
            </a:pathLst>
          </a:custGeom>
          <a:solidFill>
            <a:srgbClr val="007C92"/>
          </a:solidFill>
          <a:ln>
            <a:noFill/>
          </a:ln>
        </p:spPr>
        <p:txBody>
          <a:bodyPr vert="horz" wrap="square" lIns="91440" tIns="45720" rIns="91440" bIns="45720" numCol="1" anchor="t" anchorCtr="0" compatLnSpc="1">
            <a:prstTxWarp prst="textNoShape">
              <a:avLst/>
            </a:prstTxWarp>
          </a:bodyPr>
          <a:lstStyle/>
          <a:p>
            <a:endParaRPr lang="fr-BE" noProof="0"/>
          </a:p>
        </p:txBody>
      </p:sp>
      <p:sp>
        <p:nvSpPr>
          <p:cNvPr id="6" name="object 8">
            <a:extLst>
              <a:ext uri="{FF2B5EF4-FFF2-40B4-BE49-F238E27FC236}">
                <a16:creationId xmlns:a16="http://schemas.microsoft.com/office/drawing/2014/main" id="{EA787427-251A-970D-4EA6-261D220F91AA}"/>
              </a:ext>
            </a:extLst>
          </p:cNvPr>
          <p:cNvSpPr/>
          <p:nvPr/>
        </p:nvSpPr>
        <p:spPr>
          <a:xfrm>
            <a:off x="1426999"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2">
              <a:lumMod val="60000"/>
              <a:lumOff val="40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BE" sz="1200" b="0" i="0" u="none" strike="noStrike" kern="1200" cap="none" spc="0" normalizeH="0" baseline="0" noProof="0">
                <a:ln>
                  <a:noFill/>
                </a:ln>
                <a:solidFill>
                  <a:schemeClr val="bg1"/>
                </a:solidFill>
                <a:effectLst/>
                <a:uLnTx/>
                <a:uFillTx/>
                <a:latin typeface="+mj-lt"/>
                <a:ea typeface="+mn-ea"/>
                <a:cs typeface="+mn-cs"/>
              </a:rPr>
              <a:t>Préparation</a:t>
            </a:r>
          </a:p>
        </p:txBody>
      </p:sp>
      <p:sp>
        <p:nvSpPr>
          <p:cNvPr id="7" name="object 8">
            <a:extLst>
              <a:ext uri="{FF2B5EF4-FFF2-40B4-BE49-F238E27FC236}">
                <a16:creationId xmlns:a16="http://schemas.microsoft.com/office/drawing/2014/main" id="{15E6077E-E8B3-5018-2846-6F1FB6CA64F5}"/>
              </a:ext>
            </a:extLst>
          </p:cNvPr>
          <p:cNvSpPr/>
          <p:nvPr/>
        </p:nvSpPr>
        <p:spPr>
          <a:xfrm>
            <a:off x="3893866"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007C92"/>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200" noProof="0">
                <a:solidFill>
                  <a:schemeClr val="bg1"/>
                </a:solidFill>
                <a:latin typeface="+mj-lt"/>
              </a:rPr>
              <a:t>Pendant le pilote</a:t>
            </a:r>
            <a:endParaRPr kumimoji="0" lang="fr-BE" sz="1200" b="0" i="0" u="none" strike="noStrike" kern="1200" cap="none" spc="0" normalizeH="0" baseline="0" noProof="0">
              <a:ln>
                <a:noFill/>
              </a:ln>
              <a:solidFill>
                <a:schemeClr val="bg1"/>
              </a:solidFill>
              <a:effectLst/>
              <a:uLnTx/>
              <a:uFillTx/>
              <a:latin typeface="+mj-lt"/>
              <a:ea typeface="+mn-ea"/>
              <a:cs typeface="+mn-cs"/>
            </a:endParaRPr>
          </a:p>
        </p:txBody>
      </p:sp>
      <p:sp>
        <p:nvSpPr>
          <p:cNvPr id="10" name="object 8">
            <a:extLst>
              <a:ext uri="{FF2B5EF4-FFF2-40B4-BE49-F238E27FC236}">
                <a16:creationId xmlns:a16="http://schemas.microsoft.com/office/drawing/2014/main" id="{BC42FE41-1487-3AF6-7D7F-34F815A4CA1D}"/>
              </a:ext>
            </a:extLst>
          </p:cNvPr>
          <p:cNvSpPr/>
          <p:nvPr/>
        </p:nvSpPr>
        <p:spPr>
          <a:xfrm>
            <a:off x="6360733"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75000"/>
            </a:schemeClr>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200" noProof="0">
                <a:solidFill>
                  <a:schemeClr val="bg1"/>
                </a:solidFill>
                <a:latin typeface="+mj-lt"/>
              </a:rPr>
              <a:t>Après le pilote</a:t>
            </a:r>
            <a:endParaRPr kumimoji="0" lang="fr-BE" sz="1200" b="0" i="0" u="none" strike="noStrike" kern="1200" cap="none" spc="0" normalizeH="0" baseline="0" noProof="0">
              <a:ln>
                <a:noFill/>
              </a:ln>
              <a:solidFill>
                <a:schemeClr val="bg1"/>
              </a:solidFill>
              <a:effectLst/>
              <a:uLnTx/>
              <a:uFillTx/>
              <a:latin typeface="+mj-lt"/>
              <a:ea typeface="+mn-ea"/>
              <a:cs typeface="+mn-cs"/>
            </a:endParaRPr>
          </a:p>
        </p:txBody>
      </p:sp>
      <p:grpSp>
        <p:nvGrpSpPr>
          <p:cNvPr id="35" name="Group 34">
            <a:extLst>
              <a:ext uri="{FF2B5EF4-FFF2-40B4-BE49-F238E27FC236}">
                <a16:creationId xmlns:a16="http://schemas.microsoft.com/office/drawing/2014/main" id="{EBDE1362-85FD-1F8A-1DD7-65EBB6C6BAAB}"/>
              </a:ext>
            </a:extLst>
          </p:cNvPr>
          <p:cNvGrpSpPr/>
          <p:nvPr/>
        </p:nvGrpSpPr>
        <p:grpSpPr>
          <a:xfrm>
            <a:off x="965429" y="5186706"/>
            <a:ext cx="9077781" cy="1126265"/>
            <a:chOff x="1631950" y="4993781"/>
            <a:chExt cx="9077781" cy="1126265"/>
          </a:xfrm>
        </p:grpSpPr>
        <p:sp>
          <p:nvSpPr>
            <p:cNvPr id="11" name="object 8">
              <a:extLst>
                <a:ext uri="{FF2B5EF4-FFF2-40B4-BE49-F238E27FC236}">
                  <a16:creationId xmlns:a16="http://schemas.microsoft.com/office/drawing/2014/main" id="{DDD23AA8-60AA-AA77-2E2C-8AC34795722F}"/>
                </a:ext>
              </a:extLst>
            </p:cNvPr>
            <p:cNvSpPr/>
            <p:nvPr/>
          </p:nvSpPr>
          <p:spPr>
            <a:xfrm>
              <a:off x="1631950" y="5639657"/>
              <a:ext cx="2655363"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85000"/>
              </a:schemeClr>
            </a:solidFill>
          </p:spPr>
          <p:txBody>
            <a:bodyPr wrap="square" lIns="0" tIns="36000" rIns="0" bIns="0" rtlCol="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BE" sz="1200" b="0" i="0" u="none" strike="noStrike" kern="1200" cap="none" spc="0" normalizeH="0" baseline="0" noProof="0">
                  <a:ln>
                    <a:noFill/>
                  </a:ln>
                  <a:effectLst/>
                  <a:uLnTx/>
                  <a:uFillTx/>
                  <a:latin typeface="+mj-lt"/>
                  <a:ea typeface="+mn-ea"/>
                  <a:cs typeface="+mn-cs"/>
                </a:rPr>
                <a:t>Préparation et formation</a:t>
              </a:r>
            </a:p>
          </p:txBody>
        </p:sp>
        <p:sp>
          <p:nvSpPr>
            <p:cNvPr id="12" name="object 8">
              <a:extLst>
                <a:ext uri="{FF2B5EF4-FFF2-40B4-BE49-F238E27FC236}">
                  <a16:creationId xmlns:a16="http://schemas.microsoft.com/office/drawing/2014/main" id="{74163F94-191A-C199-3DA4-AF6022598304}"/>
                </a:ext>
              </a:extLst>
            </p:cNvPr>
            <p:cNvSpPr/>
            <p:nvPr/>
          </p:nvSpPr>
          <p:spPr>
            <a:xfrm>
              <a:off x="4287313" y="5639657"/>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007C92"/>
            </a:solidFill>
          </p:spPr>
          <p:txBody>
            <a:bodyPr wrap="square" lIns="0" tIns="36000" rIns="0" bIns="0" rtlCol="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200" noProof="0">
                  <a:solidFill>
                    <a:schemeClr val="bg1"/>
                  </a:solidFill>
                  <a:latin typeface="+mj-lt"/>
                </a:rPr>
                <a:t>Projet pilote année 1</a:t>
              </a:r>
              <a:endParaRPr kumimoji="0" lang="fr-BE" sz="1200" b="0" i="0" u="none" strike="noStrike" kern="1200" cap="none" spc="0" normalizeH="0" baseline="0" noProof="0">
                <a:ln>
                  <a:noFill/>
                </a:ln>
                <a:solidFill>
                  <a:schemeClr val="bg1"/>
                </a:solidFill>
                <a:effectLst/>
                <a:uLnTx/>
                <a:uFillTx/>
                <a:latin typeface="+mj-lt"/>
                <a:ea typeface="+mn-ea"/>
                <a:cs typeface="+mn-cs"/>
              </a:endParaRPr>
            </a:p>
          </p:txBody>
        </p:sp>
        <p:sp>
          <p:nvSpPr>
            <p:cNvPr id="13" name="object 8">
              <a:extLst>
                <a:ext uri="{FF2B5EF4-FFF2-40B4-BE49-F238E27FC236}">
                  <a16:creationId xmlns:a16="http://schemas.microsoft.com/office/drawing/2014/main" id="{C1E06010-CEBF-5084-7BA8-FD33ABFF504D}"/>
                </a:ext>
              </a:extLst>
            </p:cNvPr>
            <p:cNvSpPr/>
            <p:nvPr/>
          </p:nvSpPr>
          <p:spPr>
            <a:xfrm>
              <a:off x="6754180" y="5639657"/>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007C92"/>
            </a:solidFill>
          </p:spPr>
          <p:txBody>
            <a:bodyPr wrap="square" lIns="0" tIns="36000" rIns="0" bIns="0" rtlCol="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200" noProof="0">
                  <a:solidFill>
                    <a:schemeClr val="bg1"/>
                  </a:solidFill>
                  <a:latin typeface="+mj-lt"/>
                </a:rPr>
                <a:t>Projet pilote année 2</a:t>
              </a:r>
            </a:p>
          </p:txBody>
        </p:sp>
        <p:sp>
          <p:nvSpPr>
            <p:cNvPr id="16" name="Rectangle 15">
              <a:extLst>
                <a:ext uri="{FF2B5EF4-FFF2-40B4-BE49-F238E27FC236}">
                  <a16:creationId xmlns:a16="http://schemas.microsoft.com/office/drawing/2014/main" id="{F8DBB826-D516-320D-A677-F43456DB193D}"/>
                </a:ext>
              </a:extLst>
            </p:cNvPr>
            <p:cNvSpPr/>
            <p:nvPr/>
          </p:nvSpPr>
          <p:spPr>
            <a:xfrm>
              <a:off x="6672452" y="4993781"/>
              <a:ext cx="1595237" cy="284480"/>
            </a:xfrm>
            <a:prstGeom prst="rect">
              <a:avLst/>
            </a:prstGeom>
            <a:solidFill>
              <a:schemeClr val="accent5">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1050" noProof="0">
                  <a:solidFill>
                    <a:srgbClr val="007C92"/>
                  </a:solidFill>
                  <a:latin typeface="+mj-lt"/>
                </a:rPr>
                <a:t>Période de mesure 2</a:t>
              </a:r>
            </a:p>
          </p:txBody>
        </p:sp>
        <p:cxnSp>
          <p:nvCxnSpPr>
            <p:cNvPr id="17" name="Straight Connector 16">
              <a:extLst>
                <a:ext uri="{FF2B5EF4-FFF2-40B4-BE49-F238E27FC236}">
                  <a16:creationId xmlns:a16="http://schemas.microsoft.com/office/drawing/2014/main" id="{74F7E137-A221-0E61-61C9-1CEBDA3E5DC0}"/>
                </a:ext>
              </a:extLst>
            </p:cNvPr>
            <p:cNvCxnSpPr>
              <a:cxnSpLocks/>
            </p:cNvCxnSpPr>
            <p:nvPr/>
          </p:nvCxnSpPr>
          <p:spPr>
            <a:xfrm>
              <a:off x="6672452" y="5136021"/>
              <a:ext cx="0" cy="676382"/>
            </a:xfrm>
            <a:prstGeom prst="line">
              <a:avLst/>
            </a:prstGeom>
            <a:ln w="38100">
              <a:solidFill>
                <a:schemeClr val="accent1">
                  <a:lumMod val="75000"/>
                </a:schemeClr>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8D2CE6E8-B652-68DF-813C-777FC9F085C4}"/>
                </a:ext>
              </a:extLst>
            </p:cNvPr>
            <p:cNvSpPr/>
            <p:nvPr/>
          </p:nvSpPr>
          <p:spPr>
            <a:xfrm>
              <a:off x="9114494" y="4993781"/>
              <a:ext cx="1595237" cy="284480"/>
            </a:xfrm>
            <a:prstGeom prst="rect">
              <a:avLst/>
            </a:prstGeom>
            <a:solidFill>
              <a:schemeClr val="accent5">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1050" noProof="0">
                  <a:solidFill>
                    <a:srgbClr val="007C92"/>
                  </a:solidFill>
                  <a:latin typeface="+mj-lt"/>
                </a:rPr>
                <a:t>Période de mesure 3</a:t>
              </a:r>
            </a:p>
          </p:txBody>
        </p:sp>
        <p:cxnSp>
          <p:nvCxnSpPr>
            <p:cNvPr id="19" name="Straight Connector 18">
              <a:extLst>
                <a:ext uri="{FF2B5EF4-FFF2-40B4-BE49-F238E27FC236}">
                  <a16:creationId xmlns:a16="http://schemas.microsoft.com/office/drawing/2014/main" id="{E25F6999-5444-8D19-5F16-A798B4FEA095}"/>
                </a:ext>
              </a:extLst>
            </p:cNvPr>
            <p:cNvCxnSpPr>
              <a:cxnSpLocks/>
            </p:cNvCxnSpPr>
            <p:nvPr/>
          </p:nvCxnSpPr>
          <p:spPr>
            <a:xfrm>
              <a:off x="9114494" y="5136021"/>
              <a:ext cx="0" cy="676382"/>
            </a:xfrm>
            <a:prstGeom prst="line">
              <a:avLst/>
            </a:prstGeom>
            <a:ln w="38100">
              <a:solidFill>
                <a:schemeClr val="accent1">
                  <a:lumMod val="75000"/>
                </a:schemeClr>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E03A5815-9858-E012-C04A-749142A2513D}"/>
                </a:ext>
              </a:extLst>
            </p:cNvPr>
            <p:cNvGrpSpPr/>
            <p:nvPr/>
          </p:nvGrpSpPr>
          <p:grpSpPr>
            <a:xfrm>
              <a:off x="1799241" y="4993781"/>
              <a:ext cx="1595240" cy="818622"/>
              <a:chOff x="4185852" y="5247781"/>
              <a:chExt cx="1595240" cy="818622"/>
            </a:xfrm>
          </p:grpSpPr>
          <p:sp>
            <p:nvSpPr>
              <p:cNvPr id="14" name="Rectangle 13">
                <a:extLst>
                  <a:ext uri="{FF2B5EF4-FFF2-40B4-BE49-F238E27FC236}">
                    <a16:creationId xmlns:a16="http://schemas.microsoft.com/office/drawing/2014/main" id="{72FA814B-BA19-13C6-1820-9A57EE8DEB93}"/>
                  </a:ext>
                </a:extLst>
              </p:cNvPr>
              <p:cNvSpPr/>
              <p:nvPr/>
            </p:nvSpPr>
            <p:spPr>
              <a:xfrm>
                <a:off x="4185852" y="5247781"/>
                <a:ext cx="1595240" cy="284480"/>
              </a:xfrm>
              <a:prstGeom prst="rect">
                <a:avLst/>
              </a:prstGeom>
              <a:solidFill>
                <a:schemeClr val="accent5">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1050" noProof="0">
                    <a:solidFill>
                      <a:srgbClr val="007C92"/>
                    </a:solidFill>
                    <a:latin typeface="+mj-lt"/>
                  </a:rPr>
                  <a:t>Période de mesure 1</a:t>
                </a:r>
              </a:p>
            </p:txBody>
          </p:sp>
          <p:cxnSp>
            <p:nvCxnSpPr>
              <p:cNvPr id="15" name="Straight Connector 14">
                <a:extLst>
                  <a:ext uri="{FF2B5EF4-FFF2-40B4-BE49-F238E27FC236}">
                    <a16:creationId xmlns:a16="http://schemas.microsoft.com/office/drawing/2014/main" id="{94924B0A-B8F3-182E-74D8-3C735AD82B45}"/>
                  </a:ext>
                </a:extLst>
              </p:cNvPr>
              <p:cNvCxnSpPr>
                <a:cxnSpLocks/>
                <a:stCxn id="14" idx="1"/>
              </p:cNvCxnSpPr>
              <p:nvPr/>
            </p:nvCxnSpPr>
            <p:spPr>
              <a:xfrm>
                <a:off x="4185852" y="5390021"/>
                <a:ext cx="0" cy="676382"/>
              </a:xfrm>
              <a:prstGeom prst="line">
                <a:avLst/>
              </a:prstGeom>
              <a:ln w="38100">
                <a:solidFill>
                  <a:schemeClr val="accent1">
                    <a:lumMod val="75000"/>
                  </a:schemeClr>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4E1BEB77-7C6C-6C8B-1FAE-1EB54970B759}"/>
                  </a:ext>
                </a:extLst>
              </p:cNvPr>
              <p:cNvSpPr txBox="1"/>
              <p:nvPr/>
            </p:nvSpPr>
            <p:spPr>
              <a:xfrm>
                <a:off x="4195844" y="5504660"/>
                <a:ext cx="1257060" cy="261610"/>
              </a:xfrm>
              <a:prstGeom prst="rect">
                <a:avLst/>
              </a:prstGeom>
              <a:noFill/>
            </p:spPr>
            <p:txBody>
              <a:bodyPr wrap="square" rtlCol="0">
                <a:spAutoFit/>
              </a:bodyPr>
              <a:lstStyle/>
              <a:p>
                <a:r>
                  <a:rPr lang="fr-BE" sz="1050" noProof="0">
                    <a:solidFill>
                      <a:srgbClr val="007C92"/>
                    </a:solidFill>
                    <a:latin typeface="+mj-lt"/>
                  </a:rPr>
                  <a:t>3 mois</a:t>
                </a:r>
              </a:p>
            </p:txBody>
          </p:sp>
        </p:grpSp>
        <p:sp>
          <p:nvSpPr>
            <p:cNvPr id="21" name="TextBox 20">
              <a:extLst>
                <a:ext uri="{FF2B5EF4-FFF2-40B4-BE49-F238E27FC236}">
                  <a16:creationId xmlns:a16="http://schemas.microsoft.com/office/drawing/2014/main" id="{179BC745-4A5C-BEB4-A957-753DCC3394C8}"/>
                </a:ext>
              </a:extLst>
            </p:cNvPr>
            <p:cNvSpPr txBox="1"/>
            <p:nvPr/>
          </p:nvSpPr>
          <p:spPr>
            <a:xfrm>
              <a:off x="6684058" y="5250660"/>
              <a:ext cx="1257060" cy="261610"/>
            </a:xfrm>
            <a:prstGeom prst="rect">
              <a:avLst/>
            </a:prstGeom>
            <a:noFill/>
          </p:spPr>
          <p:txBody>
            <a:bodyPr wrap="square" rtlCol="0">
              <a:spAutoFit/>
            </a:bodyPr>
            <a:lstStyle/>
            <a:p>
              <a:r>
                <a:rPr lang="fr-BE" sz="1050" noProof="0">
                  <a:solidFill>
                    <a:srgbClr val="007C92"/>
                  </a:solidFill>
                  <a:latin typeface="+mj-lt"/>
                </a:rPr>
                <a:t>3 mois</a:t>
              </a:r>
            </a:p>
          </p:txBody>
        </p:sp>
        <p:sp>
          <p:nvSpPr>
            <p:cNvPr id="22" name="TextBox 21">
              <a:extLst>
                <a:ext uri="{FF2B5EF4-FFF2-40B4-BE49-F238E27FC236}">
                  <a16:creationId xmlns:a16="http://schemas.microsoft.com/office/drawing/2014/main" id="{D56EC81B-C841-41A0-56DB-C12B2C3A1E23}"/>
                </a:ext>
              </a:extLst>
            </p:cNvPr>
            <p:cNvSpPr txBox="1"/>
            <p:nvPr/>
          </p:nvSpPr>
          <p:spPr>
            <a:xfrm>
              <a:off x="9114494" y="5250660"/>
              <a:ext cx="1257060" cy="261610"/>
            </a:xfrm>
            <a:prstGeom prst="rect">
              <a:avLst/>
            </a:prstGeom>
            <a:noFill/>
          </p:spPr>
          <p:txBody>
            <a:bodyPr wrap="square" rtlCol="0">
              <a:spAutoFit/>
            </a:bodyPr>
            <a:lstStyle/>
            <a:p>
              <a:r>
                <a:rPr lang="fr-BE" sz="1050" noProof="0">
                  <a:solidFill>
                    <a:srgbClr val="007C92"/>
                  </a:solidFill>
                  <a:latin typeface="+mj-lt"/>
                </a:rPr>
                <a:t>3 mois</a:t>
              </a:r>
            </a:p>
          </p:txBody>
        </p:sp>
        <p:grpSp>
          <p:nvGrpSpPr>
            <p:cNvPr id="30" name="Group 29">
              <a:extLst>
                <a:ext uri="{FF2B5EF4-FFF2-40B4-BE49-F238E27FC236}">
                  <a16:creationId xmlns:a16="http://schemas.microsoft.com/office/drawing/2014/main" id="{FAD0BBE4-0053-260C-8E08-8A4A2EC48DE0}"/>
                </a:ext>
              </a:extLst>
            </p:cNvPr>
            <p:cNvGrpSpPr/>
            <p:nvPr/>
          </p:nvGrpSpPr>
          <p:grpSpPr>
            <a:xfrm>
              <a:off x="3975021" y="5835566"/>
              <a:ext cx="5270185" cy="284480"/>
              <a:chOff x="3975021" y="6091194"/>
              <a:chExt cx="5270185" cy="284480"/>
            </a:xfrm>
          </p:grpSpPr>
          <p:sp>
            <p:nvSpPr>
              <p:cNvPr id="23" name="Star: 5 Points 22">
                <a:extLst>
                  <a:ext uri="{FF2B5EF4-FFF2-40B4-BE49-F238E27FC236}">
                    <a16:creationId xmlns:a16="http://schemas.microsoft.com/office/drawing/2014/main" id="{0D502BD0-11D4-3269-F569-7B751653D387}"/>
                  </a:ext>
                </a:extLst>
              </p:cNvPr>
              <p:cNvSpPr/>
              <p:nvPr/>
            </p:nvSpPr>
            <p:spPr>
              <a:xfrm>
                <a:off x="3975021" y="6091194"/>
                <a:ext cx="284480" cy="284480"/>
              </a:xfrm>
              <a:prstGeom prst="star5">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noProof="0"/>
              </a:p>
            </p:txBody>
          </p:sp>
          <p:sp>
            <p:nvSpPr>
              <p:cNvPr id="25" name="Star: 5 Points 24">
                <a:extLst>
                  <a:ext uri="{FF2B5EF4-FFF2-40B4-BE49-F238E27FC236}">
                    <a16:creationId xmlns:a16="http://schemas.microsoft.com/office/drawing/2014/main" id="{01628DFF-12B1-C628-C99D-7B085432BAB9}"/>
                  </a:ext>
                </a:extLst>
              </p:cNvPr>
              <p:cNvSpPr/>
              <p:nvPr/>
            </p:nvSpPr>
            <p:spPr>
              <a:xfrm>
                <a:off x="5373442" y="6091194"/>
                <a:ext cx="284480" cy="284480"/>
              </a:xfrm>
              <a:prstGeom prst="star5">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noProof="0"/>
              </a:p>
            </p:txBody>
          </p:sp>
          <p:sp>
            <p:nvSpPr>
              <p:cNvPr id="26" name="Star: 5 Points 25">
                <a:extLst>
                  <a:ext uri="{FF2B5EF4-FFF2-40B4-BE49-F238E27FC236}">
                    <a16:creationId xmlns:a16="http://schemas.microsoft.com/office/drawing/2014/main" id="{592206D5-8B55-101D-FE9A-DF7FB1FC67FB}"/>
                  </a:ext>
                </a:extLst>
              </p:cNvPr>
              <p:cNvSpPr/>
              <p:nvPr/>
            </p:nvSpPr>
            <p:spPr>
              <a:xfrm>
                <a:off x="6515517" y="6091194"/>
                <a:ext cx="284480" cy="284480"/>
              </a:xfrm>
              <a:prstGeom prst="star5">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noProof="0"/>
              </a:p>
            </p:txBody>
          </p:sp>
          <p:sp>
            <p:nvSpPr>
              <p:cNvPr id="27" name="Star: 5 Points 26">
                <a:extLst>
                  <a:ext uri="{FF2B5EF4-FFF2-40B4-BE49-F238E27FC236}">
                    <a16:creationId xmlns:a16="http://schemas.microsoft.com/office/drawing/2014/main" id="{0A05E148-4FF5-1B3E-AACF-91A9D604E9EF}"/>
                  </a:ext>
                </a:extLst>
              </p:cNvPr>
              <p:cNvSpPr/>
              <p:nvPr/>
            </p:nvSpPr>
            <p:spPr>
              <a:xfrm>
                <a:off x="7850438" y="6091194"/>
                <a:ext cx="284480" cy="284480"/>
              </a:xfrm>
              <a:prstGeom prst="star5">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noProof="0"/>
              </a:p>
            </p:txBody>
          </p:sp>
          <p:sp>
            <p:nvSpPr>
              <p:cNvPr id="28" name="Star: 5 Points 27">
                <a:extLst>
                  <a:ext uri="{FF2B5EF4-FFF2-40B4-BE49-F238E27FC236}">
                    <a16:creationId xmlns:a16="http://schemas.microsoft.com/office/drawing/2014/main" id="{D1D0C938-049D-AEE4-DE70-2E1848350D5B}"/>
                  </a:ext>
                </a:extLst>
              </p:cNvPr>
              <p:cNvSpPr/>
              <p:nvPr/>
            </p:nvSpPr>
            <p:spPr>
              <a:xfrm>
                <a:off x="8960726" y="6091194"/>
                <a:ext cx="284480" cy="284480"/>
              </a:xfrm>
              <a:prstGeom prst="star5">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noProof="0"/>
              </a:p>
            </p:txBody>
          </p:sp>
        </p:grpSp>
      </p:grpSp>
      <p:grpSp>
        <p:nvGrpSpPr>
          <p:cNvPr id="34" name="Group 33">
            <a:extLst>
              <a:ext uri="{FF2B5EF4-FFF2-40B4-BE49-F238E27FC236}">
                <a16:creationId xmlns:a16="http://schemas.microsoft.com/office/drawing/2014/main" id="{D29116C4-80AB-ABB2-A29B-E6B811428998}"/>
              </a:ext>
            </a:extLst>
          </p:cNvPr>
          <p:cNvGrpSpPr/>
          <p:nvPr/>
        </p:nvGrpSpPr>
        <p:grpSpPr>
          <a:xfrm>
            <a:off x="7563908" y="6159734"/>
            <a:ext cx="3430454" cy="458181"/>
            <a:chOff x="7311362" y="6222827"/>
            <a:chExt cx="3430454" cy="458181"/>
          </a:xfrm>
        </p:grpSpPr>
        <p:sp>
          <p:nvSpPr>
            <p:cNvPr id="24" name="TextBox 23">
              <a:extLst>
                <a:ext uri="{FF2B5EF4-FFF2-40B4-BE49-F238E27FC236}">
                  <a16:creationId xmlns:a16="http://schemas.microsoft.com/office/drawing/2014/main" id="{BB0337BE-E395-A295-AB7D-655FFF81B4EA}"/>
                </a:ext>
              </a:extLst>
            </p:cNvPr>
            <p:cNvSpPr txBox="1"/>
            <p:nvPr/>
          </p:nvSpPr>
          <p:spPr>
            <a:xfrm>
              <a:off x="7311362" y="6450176"/>
              <a:ext cx="3430454" cy="230832"/>
            </a:xfrm>
            <a:prstGeom prst="rect">
              <a:avLst/>
            </a:prstGeom>
            <a:noFill/>
          </p:spPr>
          <p:txBody>
            <a:bodyPr wrap="square" rtlCol="0">
              <a:spAutoFit/>
            </a:bodyPr>
            <a:lstStyle/>
            <a:p>
              <a:pPr algn="r"/>
              <a:r>
                <a:rPr lang="fr-BE" sz="900" i="1" noProof="0"/>
                <a:t>Aperçu des périodes de mesure et des transferts de données</a:t>
              </a:r>
            </a:p>
          </p:txBody>
        </p:sp>
        <p:grpSp>
          <p:nvGrpSpPr>
            <p:cNvPr id="33" name="Group 32">
              <a:extLst>
                <a:ext uri="{FF2B5EF4-FFF2-40B4-BE49-F238E27FC236}">
                  <a16:creationId xmlns:a16="http://schemas.microsoft.com/office/drawing/2014/main" id="{86E3B42D-117A-CC4D-073B-F47727E61893}"/>
                </a:ext>
              </a:extLst>
            </p:cNvPr>
            <p:cNvGrpSpPr/>
            <p:nvPr/>
          </p:nvGrpSpPr>
          <p:grpSpPr>
            <a:xfrm>
              <a:off x="9245206" y="6222827"/>
              <a:ext cx="1496610" cy="242211"/>
              <a:chOff x="9245206" y="6403413"/>
              <a:chExt cx="1496610" cy="242211"/>
            </a:xfrm>
          </p:grpSpPr>
          <p:sp>
            <p:nvSpPr>
              <p:cNvPr id="31" name="Star: 5 Points 30">
                <a:extLst>
                  <a:ext uri="{FF2B5EF4-FFF2-40B4-BE49-F238E27FC236}">
                    <a16:creationId xmlns:a16="http://schemas.microsoft.com/office/drawing/2014/main" id="{430CCAAD-049A-5E1E-66A4-3162BFB788FF}"/>
                  </a:ext>
                </a:extLst>
              </p:cNvPr>
              <p:cNvSpPr/>
              <p:nvPr/>
            </p:nvSpPr>
            <p:spPr>
              <a:xfrm>
                <a:off x="9245206" y="6403413"/>
                <a:ext cx="227407" cy="227407"/>
              </a:xfrm>
              <a:prstGeom prst="star5">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noProof="0"/>
              </a:p>
            </p:txBody>
          </p:sp>
          <p:sp>
            <p:nvSpPr>
              <p:cNvPr id="32" name="TextBox 31">
                <a:extLst>
                  <a:ext uri="{FF2B5EF4-FFF2-40B4-BE49-F238E27FC236}">
                    <a16:creationId xmlns:a16="http://schemas.microsoft.com/office/drawing/2014/main" id="{9D338AB1-10E8-AD7E-3797-881698D16AC6}"/>
                  </a:ext>
                </a:extLst>
              </p:cNvPr>
              <p:cNvSpPr txBox="1"/>
              <p:nvPr/>
            </p:nvSpPr>
            <p:spPr>
              <a:xfrm>
                <a:off x="9344026" y="6414792"/>
                <a:ext cx="1397790" cy="230832"/>
              </a:xfrm>
              <a:prstGeom prst="rect">
                <a:avLst/>
              </a:prstGeom>
              <a:noFill/>
            </p:spPr>
            <p:txBody>
              <a:bodyPr wrap="square" rtlCol="0">
                <a:spAutoFit/>
              </a:bodyPr>
              <a:lstStyle/>
              <a:p>
                <a:pPr algn="r"/>
                <a:r>
                  <a:rPr lang="fr-BE" sz="900" noProof="0"/>
                  <a:t>Transfert de données</a:t>
                </a:r>
              </a:p>
            </p:txBody>
          </p:sp>
        </p:grpSp>
      </p:grpSp>
    </p:spTree>
    <p:extLst>
      <p:ext uri="{BB962C8B-B14F-4D97-AF65-F5344CB8AC3E}">
        <p14:creationId xmlns:p14="http://schemas.microsoft.com/office/powerpoint/2010/main" val="34256173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Introduction</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27</a:t>
            </a:fld>
            <a:endParaRPr lang="fr-BE" noProof="0"/>
          </a:p>
        </p:txBody>
      </p:sp>
      <p:sp>
        <p:nvSpPr>
          <p:cNvPr id="5" name="Text Placeholder 4">
            <a:extLst>
              <a:ext uri="{FF2B5EF4-FFF2-40B4-BE49-F238E27FC236}">
                <a16:creationId xmlns:a16="http://schemas.microsoft.com/office/drawing/2014/main" id="{07DE00A0-B1F8-43AF-5D3A-A9993BD1445F}"/>
              </a:ext>
            </a:extLst>
          </p:cNvPr>
          <p:cNvSpPr>
            <a:spLocks noGrp="1"/>
          </p:cNvSpPr>
          <p:nvPr>
            <p:ph type="body" sz="quarter" idx="13"/>
          </p:nvPr>
        </p:nvSpPr>
        <p:spPr>
          <a:xfrm>
            <a:off x="632460" y="1598925"/>
            <a:ext cx="10805581" cy="461133"/>
          </a:xfrm>
        </p:spPr>
        <p:txBody>
          <a:bodyPr/>
          <a:lstStyle/>
          <a:p>
            <a:r>
              <a:rPr lang="fr-BE" noProof="0"/>
              <a:t>Pratiques de contrôle</a:t>
            </a:r>
          </a:p>
        </p:txBody>
      </p:sp>
      <p:sp>
        <p:nvSpPr>
          <p:cNvPr id="33" name="TextBox 32">
            <a:extLst>
              <a:ext uri="{FF2B5EF4-FFF2-40B4-BE49-F238E27FC236}">
                <a16:creationId xmlns:a16="http://schemas.microsoft.com/office/drawing/2014/main" id="{4E12F72B-5134-BA59-A83C-F3B53CCC38B2}"/>
              </a:ext>
            </a:extLst>
          </p:cNvPr>
          <p:cNvSpPr txBox="1"/>
          <p:nvPr/>
        </p:nvSpPr>
        <p:spPr>
          <a:xfrm>
            <a:off x="623885" y="2425159"/>
            <a:ext cx="10805581" cy="1969770"/>
          </a:xfrm>
          <a:prstGeom prst="rect">
            <a:avLst/>
          </a:prstGeom>
          <a:noFill/>
        </p:spPr>
        <p:txBody>
          <a:bodyPr wrap="square" lIns="91440" tIns="45720" rIns="91440" bIns="45720" anchor="t">
            <a:spAutoFit/>
          </a:bodyPr>
          <a:lstStyle/>
          <a:p>
            <a:pPr>
              <a:spcAft>
                <a:spcPts val="600"/>
              </a:spcAft>
            </a:pPr>
            <a:r>
              <a:rPr lang="fr-BE" sz="1300" noProof="0">
                <a:solidFill>
                  <a:srgbClr val="000000"/>
                </a:solidFill>
                <a:effectLst/>
                <a:latin typeface="+mj-lt"/>
              </a:rPr>
              <a:t>En plus des pratiques pilotes, qui testent la nouvelle </a:t>
            </a:r>
            <a:r>
              <a:rPr lang="fr-BE" sz="1300" noProof="0">
                <a:solidFill>
                  <a:srgbClr val="000000"/>
                </a:solidFill>
                <a:latin typeface="+mj-lt"/>
              </a:rPr>
              <a:t>méthode </a:t>
            </a:r>
            <a:r>
              <a:rPr lang="fr-BE" sz="1300" noProof="0">
                <a:solidFill>
                  <a:srgbClr val="000000"/>
                </a:solidFill>
                <a:effectLst/>
                <a:latin typeface="+mj-lt"/>
              </a:rPr>
              <a:t>de travail, des pratiques de contrôle seront également désignées. Les pratiques de contrôle continuent de fonctionner dans le cadre du système de financement actuel et ne mettent pas en œuvre de changements structurels. Ils servent de point de référence pour la recherche et jouent ainsi un rôle clé dans l'évaluation du nouveau système. </a:t>
            </a:r>
          </a:p>
          <a:p>
            <a:pPr>
              <a:spcAft>
                <a:spcPts val="600"/>
              </a:spcAft>
            </a:pPr>
            <a:r>
              <a:rPr lang="fr-BE" sz="1300" noProof="0">
                <a:latin typeface="+mj-lt"/>
              </a:rPr>
              <a:t>Les pratiques de contrôle fournissent un nombre limité de données sur leur pratique (enregistrement restreint de la pratique) et participent aux enquêtes auprès des dispensateurs de soins et des patients. Ces données sont collectées trois fois de la même manière que pour les pratiques pilotes: avant le démarrage, après un an et après deux ans. Sur la base des données de facturation basées sur l'article 8, l'activité dispensée est suivie pour l’étude scientifique. De cette façon, ils contribuent également à la recherche, sans avoir à mettre en œuvre eux-mêmes de nouveaux systèmes.</a:t>
            </a:r>
          </a:p>
        </p:txBody>
      </p:sp>
      <p:sp>
        <p:nvSpPr>
          <p:cNvPr id="44" name="TextBox 43">
            <a:extLst>
              <a:ext uri="{FF2B5EF4-FFF2-40B4-BE49-F238E27FC236}">
                <a16:creationId xmlns:a16="http://schemas.microsoft.com/office/drawing/2014/main" id="{C90EB654-4273-66CF-EF32-BC874073DD0B}"/>
              </a:ext>
            </a:extLst>
          </p:cNvPr>
          <p:cNvSpPr txBox="1"/>
          <p:nvPr/>
        </p:nvSpPr>
        <p:spPr>
          <a:xfrm>
            <a:off x="623885" y="4559976"/>
            <a:ext cx="10805581" cy="492443"/>
          </a:xfrm>
          <a:prstGeom prst="rect">
            <a:avLst/>
          </a:prstGeom>
          <a:noFill/>
        </p:spPr>
        <p:txBody>
          <a:bodyPr wrap="square">
            <a:spAutoFit/>
          </a:bodyPr>
          <a:lstStyle/>
          <a:p>
            <a:pPr marL="0" marR="0" lvl="0" indent="0" defTabSz="914400" eaLnBrk="0" latinLnBrk="0" hangingPunct="0">
              <a:lnSpc>
                <a:spcPct val="100000"/>
              </a:lnSpc>
              <a:spcAft>
                <a:spcPts val="600"/>
              </a:spcAft>
              <a:buClrTx/>
              <a:buSzTx/>
              <a:buFontTx/>
              <a:buNone/>
              <a:tabLst/>
            </a:pPr>
            <a:r>
              <a:rPr lang="fr-BE" sz="1300" b="1" noProof="0">
                <a:solidFill>
                  <a:srgbClr val="000000"/>
                </a:solidFill>
                <a:latin typeface="+mj-lt"/>
              </a:rPr>
              <a:t>Les diapositives suivantes expliquent les tâches d'une pratique de contrôle pendant la phase de préparation et l'intervention.</a:t>
            </a:r>
          </a:p>
        </p:txBody>
      </p:sp>
    </p:spTree>
    <p:extLst>
      <p:ext uri="{BB962C8B-B14F-4D97-AF65-F5344CB8AC3E}">
        <p14:creationId xmlns:p14="http://schemas.microsoft.com/office/powerpoint/2010/main" val="2542593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object 21"/>
          <p:cNvSpPr txBox="1"/>
          <p:nvPr/>
        </p:nvSpPr>
        <p:spPr>
          <a:xfrm>
            <a:off x="1450529" y="3233210"/>
            <a:ext cx="3302114" cy="1295644"/>
          </a:xfrm>
          <a:prstGeom prst="rect">
            <a:avLst/>
          </a:prstGeom>
        </p:spPr>
        <p:txBody>
          <a:bodyPr vert="horz" wrap="square" lIns="0" tIns="12700" rIns="0" bIns="0" rtlCol="0" anchor="t">
            <a:noAutofit/>
          </a:bodyPr>
          <a:lstStyle/>
          <a:p>
            <a:pPr marL="216000" marR="0" lvl="0" indent="-171450" algn="l" defTabSz="914400" rtl="0" eaLnBrk="1" fontAlgn="auto" latinLnBrk="0" hangingPunct="1">
              <a:lnSpc>
                <a:spcPct val="100000"/>
              </a:lnSpc>
              <a:spcBef>
                <a:spcPts val="100"/>
              </a:spcBef>
              <a:spcAft>
                <a:spcPts val="0"/>
              </a:spcAft>
              <a:buClrTx/>
              <a:buSzTx/>
              <a:buFont typeface="Arial" panose="020B0604020202020204" pitchFamily="34" charset="0"/>
              <a:buChar char="•"/>
              <a:tabLst>
                <a:tab pos="121285" algn="l"/>
              </a:tabLst>
              <a:defRPr/>
            </a:pPr>
            <a:r>
              <a:rPr lang="fr-BE" sz="950" spc="5" noProof="0">
                <a:solidFill>
                  <a:srgbClr val="000000"/>
                </a:solidFill>
                <a:latin typeface="+mj-lt"/>
                <a:cs typeface="Arial"/>
              </a:rPr>
              <a:t>Participer à des tâches de recherche scientifique</a:t>
            </a:r>
          </a:p>
          <a:p>
            <a:pPr marL="640715" lvl="1" indent="-171450" fontAlgn="auto">
              <a:spcBef>
                <a:spcPts val="100"/>
              </a:spcBef>
              <a:spcAft>
                <a:spcPts val="0"/>
              </a:spcAft>
              <a:buFont typeface="Arial" panose="020B0604020202020204" pitchFamily="34" charset="0"/>
              <a:buChar char="•"/>
              <a:tabLst>
                <a:tab pos="121285" algn="l"/>
              </a:tabLst>
              <a:defRPr/>
            </a:pPr>
            <a:r>
              <a:rPr lang="fr-BE" sz="950" spc="5" noProof="0">
                <a:solidFill>
                  <a:srgbClr val="000000"/>
                </a:solidFill>
                <a:latin typeface="+mj-lt"/>
                <a:cs typeface="Arial"/>
              </a:rPr>
              <a:t>Enregistrement de la composition et des caractéristiques de la pratique (1 transfert de données)</a:t>
            </a:r>
            <a:endParaRPr lang="fr-BE" sz="950" spc="5" noProof="0">
              <a:solidFill>
                <a:srgbClr val="000000"/>
              </a:solidFill>
              <a:latin typeface="+mj-lt"/>
              <a:ea typeface="Verdana"/>
              <a:cs typeface="Arial"/>
            </a:endParaRPr>
          </a:p>
          <a:p>
            <a:pPr marL="640715" lvl="1" indent="-171450" fontAlgn="auto">
              <a:spcBef>
                <a:spcPts val="100"/>
              </a:spcBef>
              <a:spcAft>
                <a:spcPts val="0"/>
              </a:spcAft>
              <a:buFont typeface="Arial" panose="020B0604020202020204" pitchFamily="34" charset="0"/>
              <a:buChar char="•"/>
              <a:tabLst>
                <a:tab pos="121285" algn="l"/>
              </a:tabLst>
              <a:defRPr/>
            </a:pPr>
            <a:r>
              <a:rPr kumimoji="0" lang="fr-BE" sz="950" b="0" i="0" u="none" strike="noStrike" kern="1200" cap="none" spc="5" normalizeH="0" baseline="0" noProof="0">
                <a:ln>
                  <a:noFill/>
                </a:ln>
                <a:solidFill>
                  <a:srgbClr val="000000"/>
                </a:solidFill>
                <a:effectLst/>
                <a:uLnTx/>
                <a:uFillTx/>
                <a:latin typeface="+mj-lt"/>
                <a:ea typeface="+mn-ea"/>
                <a:cs typeface="Arial"/>
              </a:rPr>
              <a:t>Sondages auprès des patients et des </a:t>
            </a:r>
            <a:r>
              <a:rPr lang="fr-BE" sz="950" spc="5" noProof="0">
                <a:solidFill>
                  <a:srgbClr val="000000"/>
                </a:solidFill>
                <a:latin typeface="+mj-lt"/>
                <a:cs typeface="Arial"/>
              </a:rPr>
              <a:t>dispensateurs de soins</a:t>
            </a:r>
            <a:endParaRPr lang="fr-BE" sz="950" b="0" i="0" u="none" strike="noStrike" kern="1200" cap="none" spc="5" normalizeH="0" baseline="0" noProof="0">
              <a:ln>
                <a:noFill/>
              </a:ln>
              <a:solidFill>
                <a:srgbClr val="000000"/>
              </a:solidFill>
              <a:effectLst/>
              <a:uLnTx/>
              <a:uFillTx/>
              <a:latin typeface="+mj-lt"/>
              <a:ea typeface="Verdana"/>
              <a:cs typeface="Arial"/>
            </a:endParaRPr>
          </a:p>
          <a:p>
            <a:pPr marL="640715" lvl="1" indent="-171450" fontAlgn="auto">
              <a:spcBef>
                <a:spcPts val="100"/>
              </a:spcBef>
              <a:spcAft>
                <a:spcPts val="0"/>
              </a:spcAft>
              <a:buFont typeface="Arial" panose="020B0604020202020204" pitchFamily="34" charset="0"/>
              <a:buChar char="•"/>
              <a:tabLst>
                <a:tab pos="121285" algn="l"/>
              </a:tabLst>
              <a:defRPr/>
            </a:pPr>
            <a:r>
              <a:rPr lang="fr-BE" sz="950" spc="5" noProof="0">
                <a:solidFill>
                  <a:srgbClr val="000000"/>
                </a:solidFill>
                <a:latin typeface="+mj-lt"/>
                <a:cs typeface="Arial"/>
              </a:rPr>
              <a:t>interviews ou groupes de discussion</a:t>
            </a:r>
            <a:endParaRPr lang="fr-BE" sz="950" spc="5" noProof="0">
              <a:solidFill>
                <a:srgbClr val="000000"/>
              </a:solidFill>
              <a:latin typeface="+mj-lt"/>
              <a:ea typeface="Verdana"/>
              <a:cs typeface="Arial"/>
            </a:endParaRPr>
          </a:p>
        </p:txBody>
      </p:sp>
      <p:sp>
        <p:nvSpPr>
          <p:cNvPr id="38" name="object 26"/>
          <p:cNvSpPr txBox="1"/>
          <p:nvPr/>
        </p:nvSpPr>
        <p:spPr>
          <a:xfrm>
            <a:off x="1444858" y="3005283"/>
            <a:ext cx="4032000" cy="147364"/>
          </a:xfrm>
          <a:prstGeom prst="rect">
            <a:avLst/>
          </a:prstGeom>
        </p:spPr>
        <p:txBody>
          <a:bodyPr vert="horz" wrap="square" lIns="0" tIns="12700" rIns="0" bIns="0" rtlCol="0" anchor="b">
            <a:noAutofit/>
          </a:bodyPr>
          <a:lstStyle/>
          <a:p>
            <a:pPr marL="12700" marR="0" lvl="0" indent="0" defTabSz="914400" rtl="0" eaLnBrk="1" fontAlgn="auto" latinLnBrk="0" hangingPunct="1">
              <a:lnSpc>
                <a:spcPct val="100000"/>
              </a:lnSpc>
              <a:spcBef>
                <a:spcPts val="100"/>
              </a:spcBef>
              <a:spcAft>
                <a:spcPts val="0"/>
              </a:spcAft>
              <a:buClrTx/>
              <a:buSzTx/>
              <a:buFontTx/>
              <a:buNone/>
              <a:tabLst/>
              <a:defRPr/>
            </a:pPr>
            <a:r>
              <a:rPr kumimoji="0" lang="fr-BE" sz="1200" b="1" i="0" u="none" strike="noStrike" kern="1200" cap="none" spc="10" normalizeH="0" baseline="0" noProof="0">
                <a:ln>
                  <a:noFill/>
                </a:ln>
                <a:solidFill>
                  <a:schemeClr val="accent5">
                    <a:lumMod val="10000"/>
                  </a:schemeClr>
                </a:solidFill>
                <a:effectLst/>
                <a:uLnTx/>
                <a:uFillTx/>
                <a:latin typeface="+mj-lt"/>
                <a:ea typeface="+mn-ea"/>
                <a:cs typeface="Arial" panose="020B0604020202020204" pitchFamily="34" charset="0"/>
              </a:rPr>
              <a:t>Activités des pratiques de contrôle </a:t>
            </a:r>
            <a:endParaRPr kumimoji="0" lang="fr-BE" sz="1200" b="1" i="0" u="none" strike="noStrike" kern="1200" cap="none" spc="0" normalizeH="0" baseline="0" noProof="0">
              <a:ln>
                <a:noFill/>
              </a:ln>
              <a:solidFill>
                <a:schemeClr val="accent5">
                  <a:lumMod val="10000"/>
                </a:schemeClr>
              </a:solidFill>
              <a:effectLst/>
              <a:uLnTx/>
              <a:uFillTx/>
              <a:latin typeface="+mj-lt"/>
              <a:ea typeface="+mn-ea"/>
              <a:cs typeface="Arial" panose="020B0604020202020204" pitchFamily="34" charset="0"/>
            </a:endParaRPr>
          </a:p>
        </p:txBody>
      </p:sp>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Introduction</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28</a:t>
            </a:fld>
            <a:endParaRPr lang="fr-BE" noProof="0"/>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2232296" y="1436133"/>
            <a:ext cx="9597611" cy="461133"/>
          </a:xfrm>
        </p:spPr>
        <p:txBody>
          <a:bodyPr/>
          <a:lstStyle/>
          <a:p>
            <a:r>
              <a:rPr lang="fr-BE" noProof="0"/>
              <a:t>La </a:t>
            </a:r>
            <a:r>
              <a:rPr lang="fr-BE" b="1" noProof="0"/>
              <a:t>pratique de contrôle</a:t>
            </a:r>
            <a:r>
              <a:rPr lang="fr-BE" noProof="0"/>
              <a:t> comporte également </a:t>
            </a:r>
            <a:r>
              <a:rPr lang="fr-BE" b="1" noProof="0"/>
              <a:t>deux phases de projet</a:t>
            </a:r>
          </a:p>
        </p:txBody>
      </p:sp>
      <p:sp>
        <p:nvSpPr>
          <p:cNvPr id="22" name="object 6"/>
          <p:cNvSpPr/>
          <p:nvPr/>
        </p:nvSpPr>
        <p:spPr>
          <a:xfrm>
            <a:off x="11609388" y="3429753"/>
            <a:ext cx="0" cy="0"/>
          </a:xfrm>
          <a:custGeom>
            <a:avLst/>
            <a:gdLst/>
            <a:ahLst/>
            <a:cxnLst/>
            <a:rect l="l" t="t" r="r" b="b"/>
            <a:pathLst>
              <a:path>
                <a:moveTo>
                  <a:pt x="0" y="0"/>
                </a:moveTo>
                <a:lnTo>
                  <a:pt x="0" y="0"/>
                </a:lnTo>
              </a:path>
            </a:pathLst>
          </a:custGeom>
          <a:ln w="25400">
            <a:solidFill>
              <a:srgbClr val="B2B2B2"/>
            </a:solidFill>
          </a:ln>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BE" sz="1800" b="0" i="0" u="none" strike="noStrike" kern="1200" cap="none" spc="0" normalizeH="0" baseline="0" noProof="0">
              <a:ln>
                <a:noFill/>
              </a:ln>
              <a:solidFill>
                <a:srgbClr val="000000"/>
              </a:solidFill>
              <a:effectLst/>
              <a:uLnTx/>
              <a:uFillTx/>
              <a:latin typeface="+mj-lt"/>
              <a:ea typeface="+mn-ea"/>
              <a:cs typeface="+mn-cs"/>
            </a:endParaRPr>
          </a:p>
        </p:txBody>
      </p:sp>
      <p:sp>
        <p:nvSpPr>
          <p:cNvPr id="54" name="Rectangle 53">
            <a:extLst>
              <a:ext uri="{FF2B5EF4-FFF2-40B4-BE49-F238E27FC236}">
                <a16:creationId xmlns:a16="http://schemas.microsoft.com/office/drawing/2014/main" id="{B551A9AB-975F-3FE8-9F76-EF47D2AE91F8}"/>
              </a:ext>
            </a:extLst>
          </p:cNvPr>
          <p:cNvSpPr/>
          <p:nvPr/>
        </p:nvSpPr>
        <p:spPr>
          <a:xfrm>
            <a:off x="1447649" y="3200280"/>
            <a:ext cx="3320955" cy="1202282"/>
          </a:xfrm>
          <a:prstGeom prst="rect">
            <a:avLst/>
          </a:prstGeom>
          <a:noFill/>
          <a:ln w="19050">
            <a:solidFill>
              <a:srgbClr val="B5BF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noProof="0"/>
          </a:p>
        </p:txBody>
      </p:sp>
      <p:sp>
        <p:nvSpPr>
          <p:cNvPr id="55" name="Rectangle 54">
            <a:extLst>
              <a:ext uri="{FF2B5EF4-FFF2-40B4-BE49-F238E27FC236}">
                <a16:creationId xmlns:a16="http://schemas.microsoft.com/office/drawing/2014/main" id="{EDA6380E-45E5-AA61-772B-7A2B090FF759}"/>
              </a:ext>
            </a:extLst>
          </p:cNvPr>
          <p:cNvSpPr/>
          <p:nvPr/>
        </p:nvSpPr>
        <p:spPr>
          <a:xfrm>
            <a:off x="4869822" y="3203586"/>
            <a:ext cx="6423017" cy="1198975"/>
          </a:xfrm>
          <a:prstGeom prst="rect">
            <a:avLst/>
          </a:prstGeom>
          <a:noFill/>
          <a:ln w="19050">
            <a:solidFill>
              <a:srgbClr val="007C9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noProof="0"/>
          </a:p>
        </p:txBody>
      </p:sp>
      <p:sp>
        <p:nvSpPr>
          <p:cNvPr id="59" name="object 21">
            <a:extLst>
              <a:ext uri="{FF2B5EF4-FFF2-40B4-BE49-F238E27FC236}">
                <a16:creationId xmlns:a16="http://schemas.microsoft.com/office/drawing/2014/main" id="{22FF1233-CE76-18A5-49DA-0D7AFB528673}"/>
              </a:ext>
            </a:extLst>
          </p:cNvPr>
          <p:cNvSpPr txBox="1"/>
          <p:nvPr/>
        </p:nvSpPr>
        <p:spPr>
          <a:xfrm>
            <a:off x="4918244" y="3232438"/>
            <a:ext cx="6256485" cy="1073036"/>
          </a:xfrm>
          <a:prstGeom prst="rect">
            <a:avLst/>
          </a:prstGeom>
        </p:spPr>
        <p:txBody>
          <a:bodyPr vert="horz" wrap="square" lIns="0" tIns="12700" rIns="0" bIns="0" rtlCol="0" anchor="t">
            <a:noAutofit/>
          </a:bodyPr>
          <a:lstStyle/>
          <a:p>
            <a:pPr marL="183515" indent="-171450" fontAlgn="auto">
              <a:spcBef>
                <a:spcPts val="100"/>
              </a:spcBef>
              <a:spcAft>
                <a:spcPts val="0"/>
              </a:spcAft>
              <a:buFont typeface="Arial" panose="020B0604020202020204" pitchFamily="34" charset="0"/>
              <a:buChar char="•"/>
              <a:tabLst>
                <a:tab pos="121285" algn="l"/>
              </a:tabLst>
              <a:defRPr/>
            </a:pPr>
            <a:r>
              <a:rPr lang="fr-BE" sz="950" spc="5" noProof="0">
                <a:solidFill>
                  <a:srgbClr val="000000"/>
                </a:solidFill>
                <a:latin typeface="+mj-lt"/>
                <a:cs typeface="Arial"/>
              </a:rPr>
              <a:t>Réalisation des activités de soins habituelles</a:t>
            </a:r>
            <a:endParaRPr kumimoji="0" lang="fr-BE" sz="950" b="0" i="0" u="none" strike="noStrike" kern="1200" cap="none" spc="5" normalizeH="0" baseline="0" noProof="0">
              <a:ln>
                <a:noFill/>
              </a:ln>
              <a:solidFill>
                <a:srgbClr val="000000"/>
              </a:solidFill>
              <a:effectLst/>
              <a:uLnTx/>
              <a:uFillTx/>
              <a:latin typeface="+mj-lt"/>
              <a:ea typeface="+mn-ea"/>
              <a:cs typeface="Arial"/>
            </a:endParaRPr>
          </a:p>
          <a:p>
            <a:pPr marL="183515" marR="0" lvl="0" indent="-171450" algn="l" defTabSz="914400" rtl="0" eaLnBrk="1" fontAlgn="auto" latinLnBrk="0" hangingPunct="1">
              <a:lnSpc>
                <a:spcPct val="100000"/>
              </a:lnSpc>
              <a:spcBef>
                <a:spcPts val="100"/>
              </a:spcBef>
              <a:spcAft>
                <a:spcPts val="0"/>
              </a:spcAft>
              <a:buClrTx/>
              <a:buSzTx/>
              <a:buFont typeface="Arial" panose="020B0604020202020204" pitchFamily="34" charset="0"/>
              <a:buChar char="•"/>
              <a:tabLst>
                <a:tab pos="121285" algn="l"/>
              </a:tabLst>
              <a:defRPr/>
            </a:pPr>
            <a:r>
              <a:rPr lang="fr-BE" sz="950" spc="5" noProof="0">
                <a:solidFill>
                  <a:srgbClr val="000000"/>
                </a:solidFill>
                <a:latin typeface="+mj-lt"/>
                <a:cs typeface="Arial"/>
              </a:rPr>
              <a:t>Participer à des tâches de recherche scientifique </a:t>
            </a:r>
            <a:endParaRPr lang="fr-BE" sz="950" spc="5" noProof="0">
              <a:solidFill>
                <a:srgbClr val="000000"/>
              </a:solidFill>
              <a:latin typeface="+mj-lt"/>
              <a:ea typeface="Verdana"/>
              <a:cs typeface="Arial"/>
            </a:endParaRPr>
          </a:p>
          <a:p>
            <a:pPr marL="640715" lvl="1" indent="-171450" fontAlgn="auto">
              <a:spcBef>
                <a:spcPts val="100"/>
              </a:spcBef>
              <a:spcAft>
                <a:spcPts val="0"/>
              </a:spcAft>
              <a:buFont typeface="Arial" panose="020B0604020202020204" pitchFamily="34" charset="0"/>
              <a:buChar char="•"/>
              <a:tabLst>
                <a:tab pos="121285" algn="l"/>
              </a:tabLst>
              <a:defRPr/>
            </a:pPr>
            <a:r>
              <a:rPr lang="fr-BE" sz="950" spc="5" noProof="0">
                <a:solidFill>
                  <a:srgbClr val="000000"/>
                </a:solidFill>
                <a:latin typeface="+mj-lt"/>
                <a:cs typeface="Arial"/>
              </a:rPr>
              <a:t>mise à jour de la composition et des caractéristiques de la pratique (4 transferts de données)</a:t>
            </a:r>
          </a:p>
          <a:p>
            <a:pPr marL="640715" lvl="1" indent="-171450" fontAlgn="auto">
              <a:spcBef>
                <a:spcPts val="100"/>
              </a:spcBef>
              <a:spcAft>
                <a:spcPts val="0"/>
              </a:spcAft>
              <a:buFont typeface="Arial" panose="020B0604020202020204" pitchFamily="34" charset="0"/>
              <a:buChar char="•"/>
              <a:tabLst>
                <a:tab pos="121285" algn="l"/>
              </a:tabLst>
              <a:defRPr/>
            </a:pPr>
            <a:r>
              <a:rPr lang="fr-BE" sz="950" spc="5" noProof="0">
                <a:solidFill>
                  <a:srgbClr val="000000"/>
                </a:solidFill>
                <a:latin typeface="+mj-lt"/>
                <a:cs typeface="Arial"/>
              </a:rPr>
              <a:t>Sondages </a:t>
            </a:r>
            <a:r>
              <a:rPr kumimoji="0" lang="fr-BE" sz="950" b="0" i="0" u="none" strike="noStrike" kern="1200" cap="none" spc="5" normalizeH="0" baseline="0" noProof="0">
                <a:ln>
                  <a:noFill/>
                </a:ln>
                <a:solidFill>
                  <a:srgbClr val="000000"/>
                </a:solidFill>
                <a:effectLst/>
                <a:uLnTx/>
                <a:uFillTx/>
                <a:latin typeface="+mj-lt"/>
                <a:ea typeface="+mn-ea"/>
                <a:cs typeface="Arial"/>
              </a:rPr>
              <a:t>pour les patients et les </a:t>
            </a:r>
            <a:r>
              <a:rPr lang="fr-BE" sz="950" spc="5" noProof="0">
                <a:solidFill>
                  <a:srgbClr val="000000"/>
                </a:solidFill>
                <a:latin typeface="+mj-lt"/>
                <a:cs typeface="Arial"/>
              </a:rPr>
              <a:t>dispensateurs de soins</a:t>
            </a:r>
            <a:endParaRPr lang="fr-BE" sz="950" b="0" i="0" u="none" strike="noStrike" kern="1200" cap="none" spc="5" normalizeH="0" baseline="0" noProof="0">
              <a:ln>
                <a:noFill/>
              </a:ln>
              <a:solidFill>
                <a:srgbClr val="000000"/>
              </a:solidFill>
              <a:effectLst/>
              <a:uLnTx/>
              <a:uFillTx/>
              <a:latin typeface="+mj-lt"/>
              <a:ea typeface="Verdana"/>
              <a:cs typeface="Arial"/>
            </a:endParaRPr>
          </a:p>
          <a:p>
            <a:pPr marL="640715" lvl="1" indent="-171450" fontAlgn="auto">
              <a:spcBef>
                <a:spcPts val="100"/>
              </a:spcBef>
              <a:spcAft>
                <a:spcPts val="0"/>
              </a:spcAft>
              <a:buFont typeface="Arial" panose="020B0604020202020204" pitchFamily="34" charset="0"/>
              <a:buChar char="•"/>
              <a:tabLst>
                <a:tab pos="121285" algn="l"/>
              </a:tabLst>
              <a:defRPr/>
            </a:pPr>
            <a:r>
              <a:rPr lang="fr-BE" sz="950" spc="5" noProof="0">
                <a:solidFill>
                  <a:srgbClr val="000000"/>
                </a:solidFill>
                <a:latin typeface="+mj-lt"/>
                <a:cs typeface="Arial"/>
              </a:rPr>
              <a:t>interviews ou groupes de discussion</a:t>
            </a:r>
            <a:endParaRPr kumimoji="0" lang="fr-BE" sz="950" b="0" i="0" u="none" strike="noStrike" kern="1200" cap="none" spc="0" normalizeH="0" baseline="0" noProof="0">
              <a:ln>
                <a:noFill/>
              </a:ln>
              <a:solidFill>
                <a:srgbClr val="000000"/>
              </a:solidFill>
              <a:effectLst/>
              <a:uLnTx/>
              <a:uFillTx/>
              <a:latin typeface="+mj-lt"/>
              <a:ea typeface="+mn-ea"/>
              <a:cs typeface="Arial"/>
            </a:endParaRPr>
          </a:p>
        </p:txBody>
      </p:sp>
      <p:grpSp>
        <p:nvGrpSpPr>
          <p:cNvPr id="8" name="Group 7">
            <a:extLst>
              <a:ext uri="{FF2B5EF4-FFF2-40B4-BE49-F238E27FC236}">
                <a16:creationId xmlns:a16="http://schemas.microsoft.com/office/drawing/2014/main" id="{7DFEA6DF-13DC-02DD-6F3B-C25A85D22402}"/>
              </a:ext>
            </a:extLst>
          </p:cNvPr>
          <p:cNvGrpSpPr/>
          <p:nvPr/>
        </p:nvGrpSpPr>
        <p:grpSpPr>
          <a:xfrm>
            <a:off x="623025" y="1233488"/>
            <a:ext cx="1116000" cy="1116000"/>
            <a:chOff x="3144838" y="1436688"/>
            <a:chExt cx="1112838" cy="1112838"/>
          </a:xfrm>
        </p:grpSpPr>
        <p:sp>
          <p:nvSpPr>
            <p:cNvPr id="29" name="Freeform 13">
              <a:extLst>
                <a:ext uri="{FF2B5EF4-FFF2-40B4-BE49-F238E27FC236}">
                  <a16:creationId xmlns:a16="http://schemas.microsoft.com/office/drawing/2014/main" id="{A21DF035-CC29-F719-AFAD-7EFC534DA352}"/>
                </a:ext>
              </a:extLst>
            </p:cNvPr>
            <p:cNvSpPr>
              <a:spLocks/>
            </p:cNvSpPr>
            <p:nvPr/>
          </p:nvSpPr>
          <p:spPr bwMode="auto">
            <a:xfrm>
              <a:off x="3144838" y="1436688"/>
              <a:ext cx="1112838" cy="1112838"/>
            </a:xfrm>
            <a:custGeom>
              <a:avLst/>
              <a:gdLst>
                <a:gd name="T0" fmla="*/ 368 w 701"/>
                <a:gd name="T1" fmla="*/ 0 h 701"/>
                <a:gd name="T2" fmla="*/ 421 w 701"/>
                <a:gd name="T3" fmla="*/ 7 h 701"/>
                <a:gd name="T4" fmla="*/ 470 w 701"/>
                <a:gd name="T5" fmla="*/ 21 h 701"/>
                <a:gd name="T6" fmla="*/ 517 w 701"/>
                <a:gd name="T7" fmla="*/ 42 h 701"/>
                <a:gd name="T8" fmla="*/ 560 w 701"/>
                <a:gd name="T9" fmla="*/ 70 h 701"/>
                <a:gd name="T10" fmla="*/ 599 w 701"/>
                <a:gd name="T11" fmla="*/ 103 h 701"/>
                <a:gd name="T12" fmla="*/ 631 w 701"/>
                <a:gd name="T13" fmla="*/ 141 h 701"/>
                <a:gd name="T14" fmla="*/ 659 w 701"/>
                <a:gd name="T15" fmla="*/ 183 h 701"/>
                <a:gd name="T16" fmla="*/ 680 w 701"/>
                <a:gd name="T17" fmla="*/ 230 h 701"/>
                <a:gd name="T18" fmla="*/ 693 w 701"/>
                <a:gd name="T19" fmla="*/ 280 h 701"/>
                <a:gd name="T20" fmla="*/ 701 w 701"/>
                <a:gd name="T21" fmla="*/ 332 h 701"/>
                <a:gd name="T22" fmla="*/ 701 w 701"/>
                <a:gd name="T23" fmla="*/ 368 h 701"/>
                <a:gd name="T24" fmla="*/ 693 w 701"/>
                <a:gd name="T25" fmla="*/ 421 h 701"/>
                <a:gd name="T26" fmla="*/ 680 w 701"/>
                <a:gd name="T27" fmla="*/ 470 h 701"/>
                <a:gd name="T28" fmla="*/ 659 w 701"/>
                <a:gd name="T29" fmla="*/ 517 h 701"/>
                <a:gd name="T30" fmla="*/ 631 w 701"/>
                <a:gd name="T31" fmla="*/ 560 h 701"/>
                <a:gd name="T32" fmla="*/ 599 w 701"/>
                <a:gd name="T33" fmla="*/ 599 h 701"/>
                <a:gd name="T34" fmla="*/ 560 w 701"/>
                <a:gd name="T35" fmla="*/ 631 h 701"/>
                <a:gd name="T36" fmla="*/ 517 w 701"/>
                <a:gd name="T37" fmla="*/ 659 h 701"/>
                <a:gd name="T38" fmla="*/ 470 w 701"/>
                <a:gd name="T39" fmla="*/ 680 h 701"/>
                <a:gd name="T40" fmla="*/ 421 w 701"/>
                <a:gd name="T41" fmla="*/ 694 h 701"/>
                <a:gd name="T42" fmla="*/ 368 w 701"/>
                <a:gd name="T43" fmla="*/ 701 h 701"/>
                <a:gd name="T44" fmla="*/ 332 w 701"/>
                <a:gd name="T45" fmla="*/ 701 h 701"/>
                <a:gd name="T46" fmla="*/ 280 w 701"/>
                <a:gd name="T47" fmla="*/ 694 h 701"/>
                <a:gd name="T48" fmla="*/ 230 w 701"/>
                <a:gd name="T49" fmla="*/ 680 h 701"/>
                <a:gd name="T50" fmla="*/ 183 w 701"/>
                <a:gd name="T51" fmla="*/ 659 h 701"/>
                <a:gd name="T52" fmla="*/ 141 w 701"/>
                <a:gd name="T53" fmla="*/ 631 h 701"/>
                <a:gd name="T54" fmla="*/ 103 w 701"/>
                <a:gd name="T55" fmla="*/ 599 h 701"/>
                <a:gd name="T56" fmla="*/ 69 w 701"/>
                <a:gd name="T57" fmla="*/ 560 h 701"/>
                <a:gd name="T58" fmla="*/ 42 w 701"/>
                <a:gd name="T59" fmla="*/ 517 h 701"/>
                <a:gd name="T60" fmla="*/ 21 w 701"/>
                <a:gd name="T61" fmla="*/ 470 h 701"/>
                <a:gd name="T62" fmla="*/ 7 w 701"/>
                <a:gd name="T63" fmla="*/ 421 h 701"/>
                <a:gd name="T64" fmla="*/ 0 w 701"/>
                <a:gd name="T65" fmla="*/ 368 h 701"/>
                <a:gd name="T66" fmla="*/ 0 w 701"/>
                <a:gd name="T67" fmla="*/ 332 h 701"/>
                <a:gd name="T68" fmla="*/ 7 w 701"/>
                <a:gd name="T69" fmla="*/ 280 h 701"/>
                <a:gd name="T70" fmla="*/ 21 w 701"/>
                <a:gd name="T71" fmla="*/ 230 h 701"/>
                <a:gd name="T72" fmla="*/ 42 w 701"/>
                <a:gd name="T73" fmla="*/ 183 h 701"/>
                <a:gd name="T74" fmla="*/ 69 w 701"/>
                <a:gd name="T75" fmla="*/ 141 h 701"/>
                <a:gd name="T76" fmla="*/ 103 w 701"/>
                <a:gd name="T77" fmla="*/ 103 h 701"/>
                <a:gd name="T78" fmla="*/ 141 w 701"/>
                <a:gd name="T79" fmla="*/ 70 h 701"/>
                <a:gd name="T80" fmla="*/ 183 w 701"/>
                <a:gd name="T81" fmla="*/ 42 h 701"/>
                <a:gd name="T82" fmla="*/ 230 w 701"/>
                <a:gd name="T83" fmla="*/ 21 h 701"/>
                <a:gd name="T84" fmla="*/ 280 w 701"/>
                <a:gd name="T85" fmla="*/ 7 h 701"/>
                <a:gd name="T86" fmla="*/ 332 w 701"/>
                <a:gd name="T87" fmla="*/ 0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1">
                  <a:moveTo>
                    <a:pt x="351" y="0"/>
                  </a:moveTo>
                  <a:lnTo>
                    <a:pt x="351" y="0"/>
                  </a:lnTo>
                  <a:lnTo>
                    <a:pt x="368" y="0"/>
                  </a:lnTo>
                  <a:lnTo>
                    <a:pt x="386" y="2"/>
                  </a:lnTo>
                  <a:lnTo>
                    <a:pt x="404" y="4"/>
                  </a:lnTo>
                  <a:lnTo>
                    <a:pt x="421" y="7"/>
                  </a:lnTo>
                  <a:lnTo>
                    <a:pt x="438" y="12"/>
                  </a:lnTo>
                  <a:lnTo>
                    <a:pt x="454" y="15"/>
                  </a:lnTo>
                  <a:lnTo>
                    <a:pt x="470" y="21"/>
                  </a:lnTo>
                  <a:lnTo>
                    <a:pt x="486" y="28"/>
                  </a:lnTo>
                  <a:lnTo>
                    <a:pt x="502" y="35"/>
                  </a:lnTo>
                  <a:lnTo>
                    <a:pt x="517" y="42"/>
                  </a:lnTo>
                  <a:lnTo>
                    <a:pt x="532" y="51"/>
                  </a:lnTo>
                  <a:lnTo>
                    <a:pt x="547" y="60"/>
                  </a:lnTo>
                  <a:lnTo>
                    <a:pt x="560" y="70"/>
                  </a:lnTo>
                  <a:lnTo>
                    <a:pt x="574" y="81"/>
                  </a:lnTo>
                  <a:lnTo>
                    <a:pt x="586" y="90"/>
                  </a:lnTo>
                  <a:lnTo>
                    <a:pt x="599" y="103"/>
                  </a:lnTo>
                  <a:lnTo>
                    <a:pt x="610" y="115"/>
                  </a:lnTo>
                  <a:lnTo>
                    <a:pt x="621" y="128"/>
                  </a:lnTo>
                  <a:lnTo>
                    <a:pt x="631" y="141"/>
                  </a:lnTo>
                  <a:lnTo>
                    <a:pt x="640" y="155"/>
                  </a:lnTo>
                  <a:lnTo>
                    <a:pt x="650" y="168"/>
                  </a:lnTo>
                  <a:lnTo>
                    <a:pt x="659" y="183"/>
                  </a:lnTo>
                  <a:lnTo>
                    <a:pt x="666" y="199"/>
                  </a:lnTo>
                  <a:lnTo>
                    <a:pt x="674" y="214"/>
                  </a:lnTo>
                  <a:lnTo>
                    <a:pt x="680" y="230"/>
                  </a:lnTo>
                  <a:lnTo>
                    <a:pt x="685" y="246"/>
                  </a:lnTo>
                  <a:lnTo>
                    <a:pt x="690" y="263"/>
                  </a:lnTo>
                  <a:lnTo>
                    <a:pt x="693" y="280"/>
                  </a:lnTo>
                  <a:lnTo>
                    <a:pt x="697" y="298"/>
                  </a:lnTo>
                  <a:lnTo>
                    <a:pt x="698" y="315"/>
                  </a:lnTo>
                  <a:lnTo>
                    <a:pt x="701" y="332"/>
                  </a:lnTo>
                  <a:lnTo>
                    <a:pt x="701" y="351"/>
                  </a:lnTo>
                  <a:lnTo>
                    <a:pt x="701" y="351"/>
                  </a:lnTo>
                  <a:lnTo>
                    <a:pt x="701" y="368"/>
                  </a:lnTo>
                  <a:lnTo>
                    <a:pt x="698" y="387"/>
                  </a:lnTo>
                  <a:lnTo>
                    <a:pt x="697" y="404"/>
                  </a:lnTo>
                  <a:lnTo>
                    <a:pt x="693" y="421"/>
                  </a:lnTo>
                  <a:lnTo>
                    <a:pt x="690" y="438"/>
                  </a:lnTo>
                  <a:lnTo>
                    <a:pt x="685" y="454"/>
                  </a:lnTo>
                  <a:lnTo>
                    <a:pt x="680" y="470"/>
                  </a:lnTo>
                  <a:lnTo>
                    <a:pt x="674" y="486"/>
                  </a:lnTo>
                  <a:lnTo>
                    <a:pt x="666" y="503"/>
                  </a:lnTo>
                  <a:lnTo>
                    <a:pt x="659" y="517"/>
                  </a:lnTo>
                  <a:lnTo>
                    <a:pt x="650" y="532"/>
                  </a:lnTo>
                  <a:lnTo>
                    <a:pt x="640" y="547"/>
                  </a:lnTo>
                  <a:lnTo>
                    <a:pt x="631" y="560"/>
                  </a:lnTo>
                  <a:lnTo>
                    <a:pt x="621" y="574"/>
                  </a:lnTo>
                  <a:lnTo>
                    <a:pt x="610" y="586"/>
                  </a:lnTo>
                  <a:lnTo>
                    <a:pt x="599" y="599"/>
                  </a:lnTo>
                  <a:lnTo>
                    <a:pt x="586" y="610"/>
                  </a:lnTo>
                  <a:lnTo>
                    <a:pt x="574" y="621"/>
                  </a:lnTo>
                  <a:lnTo>
                    <a:pt x="560" y="631"/>
                  </a:lnTo>
                  <a:lnTo>
                    <a:pt x="547" y="641"/>
                  </a:lnTo>
                  <a:lnTo>
                    <a:pt x="532" y="651"/>
                  </a:lnTo>
                  <a:lnTo>
                    <a:pt x="517" y="659"/>
                  </a:lnTo>
                  <a:lnTo>
                    <a:pt x="502" y="667"/>
                  </a:lnTo>
                  <a:lnTo>
                    <a:pt x="486" y="674"/>
                  </a:lnTo>
                  <a:lnTo>
                    <a:pt x="470" y="680"/>
                  </a:lnTo>
                  <a:lnTo>
                    <a:pt x="454" y="685"/>
                  </a:lnTo>
                  <a:lnTo>
                    <a:pt x="438" y="690"/>
                  </a:lnTo>
                  <a:lnTo>
                    <a:pt x="421" y="694"/>
                  </a:lnTo>
                  <a:lnTo>
                    <a:pt x="404" y="697"/>
                  </a:lnTo>
                  <a:lnTo>
                    <a:pt x="386" y="699"/>
                  </a:lnTo>
                  <a:lnTo>
                    <a:pt x="368" y="701"/>
                  </a:lnTo>
                  <a:lnTo>
                    <a:pt x="351" y="701"/>
                  </a:lnTo>
                  <a:lnTo>
                    <a:pt x="351" y="701"/>
                  </a:lnTo>
                  <a:lnTo>
                    <a:pt x="332" y="701"/>
                  </a:lnTo>
                  <a:lnTo>
                    <a:pt x="315" y="699"/>
                  </a:lnTo>
                  <a:lnTo>
                    <a:pt x="298" y="697"/>
                  </a:lnTo>
                  <a:lnTo>
                    <a:pt x="280" y="694"/>
                  </a:lnTo>
                  <a:lnTo>
                    <a:pt x="263" y="690"/>
                  </a:lnTo>
                  <a:lnTo>
                    <a:pt x="246" y="685"/>
                  </a:lnTo>
                  <a:lnTo>
                    <a:pt x="230" y="680"/>
                  </a:lnTo>
                  <a:lnTo>
                    <a:pt x="214" y="674"/>
                  </a:lnTo>
                  <a:lnTo>
                    <a:pt x="199" y="667"/>
                  </a:lnTo>
                  <a:lnTo>
                    <a:pt x="183" y="659"/>
                  </a:lnTo>
                  <a:lnTo>
                    <a:pt x="168" y="651"/>
                  </a:lnTo>
                  <a:lnTo>
                    <a:pt x="155" y="641"/>
                  </a:lnTo>
                  <a:lnTo>
                    <a:pt x="141" y="631"/>
                  </a:lnTo>
                  <a:lnTo>
                    <a:pt x="127" y="621"/>
                  </a:lnTo>
                  <a:lnTo>
                    <a:pt x="115" y="610"/>
                  </a:lnTo>
                  <a:lnTo>
                    <a:pt x="103" y="599"/>
                  </a:lnTo>
                  <a:lnTo>
                    <a:pt x="90" y="586"/>
                  </a:lnTo>
                  <a:lnTo>
                    <a:pt x="81" y="574"/>
                  </a:lnTo>
                  <a:lnTo>
                    <a:pt x="69" y="560"/>
                  </a:lnTo>
                  <a:lnTo>
                    <a:pt x="60" y="547"/>
                  </a:lnTo>
                  <a:lnTo>
                    <a:pt x="51" y="532"/>
                  </a:lnTo>
                  <a:lnTo>
                    <a:pt x="42" y="517"/>
                  </a:lnTo>
                  <a:lnTo>
                    <a:pt x="35" y="503"/>
                  </a:lnTo>
                  <a:lnTo>
                    <a:pt x="27" y="486"/>
                  </a:lnTo>
                  <a:lnTo>
                    <a:pt x="21" y="470"/>
                  </a:lnTo>
                  <a:lnTo>
                    <a:pt x="15" y="454"/>
                  </a:lnTo>
                  <a:lnTo>
                    <a:pt x="11" y="438"/>
                  </a:lnTo>
                  <a:lnTo>
                    <a:pt x="7" y="421"/>
                  </a:lnTo>
                  <a:lnTo>
                    <a:pt x="4" y="404"/>
                  </a:lnTo>
                  <a:lnTo>
                    <a:pt x="2" y="387"/>
                  </a:lnTo>
                  <a:lnTo>
                    <a:pt x="0" y="368"/>
                  </a:lnTo>
                  <a:lnTo>
                    <a:pt x="0" y="351"/>
                  </a:lnTo>
                  <a:lnTo>
                    <a:pt x="0" y="351"/>
                  </a:lnTo>
                  <a:lnTo>
                    <a:pt x="0" y="332"/>
                  </a:lnTo>
                  <a:lnTo>
                    <a:pt x="2" y="315"/>
                  </a:lnTo>
                  <a:lnTo>
                    <a:pt x="4" y="298"/>
                  </a:lnTo>
                  <a:lnTo>
                    <a:pt x="7" y="280"/>
                  </a:lnTo>
                  <a:lnTo>
                    <a:pt x="11" y="263"/>
                  </a:lnTo>
                  <a:lnTo>
                    <a:pt x="15" y="246"/>
                  </a:lnTo>
                  <a:lnTo>
                    <a:pt x="21" y="230"/>
                  </a:lnTo>
                  <a:lnTo>
                    <a:pt x="27" y="214"/>
                  </a:lnTo>
                  <a:lnTo>
                    <a:pt x="35" y="199"/>
                  </a:lnTo>
                  <a:lnTo>
                    <a:pt x="42" y="183"/>
                  </a:lnTo>
                  <a:lnTo>
                    <a:pt x="51" y="168"/>
                  </a:lnTo>
                  <a:lnTo>
                    <a:pt x="60" y="155"/>
                  </a:lnTo>
                  <a:lnTo>
                    <a:pt x="69" y="141"/>
                  </a:lnTo>
                  <a:lnTo>
                    <a:pt x="81" y="128"/>
                  </a:lnTo>
                  <a:lnTo>
                    <a:pt x="90" y="115"/>
                  </a:lnTo>
                  <a:lnTo>
                    <a:pt x="103" y="103"/>
                  </a:lnTo>
                  <a:lnTo>
                    <a:pt x="115" y="90"/>
                  </a:lnTo>
                  <a:lnTo>
                    <a:pt x="127" y="81"/>
                  </a:lnTo>
                  <a:lnTo>
                    <a:pt x="141" y="70"/>
                  </a:lnTo>
                  <a:lnTo>
                    <a:pt x="155" y="60"/>
                  </a:lnTo>
                  <a:lnTo>
                    <a:pt x="168" y="51"/>
                  </a:lnTo>
                  <a:lnTo>
                    <a:pt x="183" y="42"/>
                  </a:lnTo>
                  <a:lnTo>
                    <a:pt x="199" y="35"/>
                  </a:lnTo>
                  <a:lnTo>
                    <a:pt x="214" y="28"/>
                  </a:lnTo>
                  <a:lnTo>
                    <a:pt x="230" y="21"/>
                  </a:lnTo>
                  <a:lnTo>
                    <a:pt x="246" y="15"/>
                  </a:lnTo>
                  <a:lnTo>
                    <a:pt x="263" y="12"/>
                  </a:lnTo>
                  <a:lnTo>
                    <a:pt x="280" y="7"/>
                  </a:lnTo>
                  <a:lnTo>
                    <a:pt x="298" y="4"/>
                  </a:lnTo>
                  <a:lnTo>
                    <a:pt x="315" y="2"/>
                  </a:lnTo>
                  <a:lnTo>
                    <a:pt x="332" y="0"/>
                  </a:lnTo>
                  <a:lnTo>
                    <a:pt x="351" y="0"/>
                  </a:lnTo>
                  <a:lnTo>
                    <a:pt x="351" y="0"/>
                  </a:lnTo>
                  <a:close/>
                </a:path>
              </a:pathLst>
            </a:custGeom>
            <a:solidFill>
              <a:srgbClr val="15B0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0" name="Freeform 113">
              <a:extLst>
                <a:ext uri="{FF2B5EF4-FFF2-40B4-BE49-F238E27FC236}">
                  <a16:creationId xmlns:a16="http://schemas.microsoft.com/office/drawing/2014/main" id="{F2E98724-6034-4E95-C2CB-4090E34A0E2A}"/>
                </a:ext>
              </a:extLst>
            </p:cNvPr>
            <p:cNvSpPr>
              <a:spLocks/>
            </p:cNvSpPr>
            <p:nvPr/>
          </p:nvSpPr>
          <p:spPr bwMode="auto">
            <a:xfrm>
              <a:off x="3479800" y="1633538"/>
              <a:ext cx="744538" cy="909638"/>
            </a:xfrm>
            <a:custGeom>
              <a:avLst/>
              <a:gdLst>
                <a:gd name="T0" fmla="*/ 141 w 469"/>
                <a:gd name="T1" fmla="*/ 16 h 573"/>
                <a:gd name="T2" fmla="*/ 136 w 469"/>
                <a:gd name="T3" fmla="*/ 11 h 573"/>
                <a:gd name="T4" fmla="*/ 135 w 469"/>
                <a:gd name="T5" fmla="*/ 8 h 573"/>
                <a:gd name="T6" fmla="*/ 126 w 469"/>
                <a:gd name="T7" fmla="*/ 0 h 573"/>
                <a:gd name="T8" fmla="*/ 126 w 469"/>
                <a:gd name="T9" fmla="*/ 1 h 573"/>
                <a:gd name="T10" fmla="*/ 117 w 469"/>
                <a:gd name="T11" fmla="*/ 8 h 573"/>
                <a:gd name="T12" fmla="*/ 116 w 469"/>
                <a:gd name="T13" fmla="*/ 10 h 573"/>
                <a:gd name="T14" fmla="*/ 109 w 469"/>
                <a:gd name="T15" fmla="*/ 18 h 573"/>
                <a:gd name="T16" fmla="*/ 108 w 469"/>
                <a:gd name="T17" fmla="*/ 20 h 573"/>
                <a:gd name="T18" fmla="*/ 101 w 469"/>
                <a:gd name="T19" fmla="*/ 28 h 573"/>
                <a:gd name="T20" fmla="*/ 100 w 469"/>
                <a:gd name="T21" fmla="*/ 28 h 573"/>
                <a:gd name="T22" fmla="*/ 94 w 469"/>
                <a:gd name="T23" fmla="*/ 39 h 573"/>
                <a:gd name="T24" fmla="*/ 94 w 469"/>
                <a:gd name="T25" fmla="*/ 39 h 573"/>
                <a:gd name="T26" fmla="*/ 84 w 469"/>
                <a:gd name="T27" fmla="*/ 57 h 573"/>
                <a:gd name="T28" fmla="*/ 67 w 469"/>
                <a:gd name="T29" fmla="*/ 96 h 573"/>
                <a:gd name="T30" fmla="*/ 56 w 469"/>
                <a:gd name="T31" fmla="*/ 140 h 573"/>
                <a:gd name="T32" fmla="*/ 50 w 469"/>
                <a:gd name="T33" fmla="*/ 190 h 573"/>
                <a:gd name="T34" fmla="*/ 48 w 469"/>
                <a:gd name="T35" fmla="*/ 216 h 573"/>
                <a:gd name="T36" fmla="*/ 53 w 469"/>
                <a:gd name="T37" fmla="*/ 280 h 573"/>
                <a:gd name="T38" fmla="*/ 42 w 469"/>
                <a:gd name="T39" fmla="*/ 288 h 573"/>
                <a:gd name="T40" fmla="*/ 22 w 469"/>
                <a:gd name="T41" fmla="*/ 311 h 573"/>
                <a:gd name="T42" fmla="*/ 9 w 469"/>
                <a:gd name="T43" fmla="*/ 337 h 573"/>
                <a:gd name="T44" fmla="*/ 1 w 469"/>
                <a:gd name="T45" fmla="*/ 366 h 573"/>
                <a:gd name="T46" fmla="*/ 0 w 469"/>
                <a:gd name="T47" fmla="*/ 382 h 573"/>
                <a:gd name="T48" fmla="*/ 3 w 469"/>
                <a:gd name="T49" fmla="*/ 406 h 573"/>
                <a:gd name="T50" fmla="*/ 9 w 469"/>
                <a:gd name="T51" fmla="*/ 428 h 573"/>
                <a:gd name="T52" fmla="*/ 9 w 469"/>
                <a:gd name="T53" fmla="*/ 427 h 573"/>
                <a:gd name="T54" fmla="*/ 156 w 469"/>
                <a:gd name="T55" fmla="*/ 573 h 573"/>
                <a:gd name="T56" fmla="*/ 209 w 469"/>
                <a:gd name="T57" fmla="*/ 567 h 573"/>
                <a:gd name="T58" fmla="*/ 259 w 469"/>
                <a:gd name="T59" fmla="*/ 552 h 573"/>
                <a:gd name="T60" fmla="*/ 306 w 469"/>
                <a:gd name="T61" fmla="*/ 531 h 573"/>
                <a:gd name="T62" fmla="*/ 349 w 469"/>
                <a:gd name="T63" fmla="*/ 504 h 573"/>
                <a:gd name="T64" fmla="*/ 388 w 469"/>
                <a:gd name="T65" fmla="*/ 471 h 573"/>
                <a:gd name="T66" fmla="*/ 421 w 469"/>
                <a:gd name="T67" fmla="*/ 433 h 573"/>
                <a:gd name="T68" fmla="*/ 448 w 469"/>
                <a:gd name="T69" fmla="*/ 390 h 573"/>
                <a:gd name="T70" fmla="*/ 469 w 469"/>
                <a:gd name="T71" fmla="*/ 343 h 573"/>
                <a:gd name="T72" fmla="*/ 141 w 469"/>
                <a:gd name="T73" fmla="*/ 16 h 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69" h="573">
                  <a:moveTo>
                    <a:pt x="141" y="16"/>
                  </a:moveTo>
                  <a:lnTo>
                    <a:pt x="141" y="16"/>
                  </a:lnTo>
                  <a:lnTo>
                    <a:pt x="136" y="11"/>
                  </a:lnTo>
                  <a:lnTo>
                    <a:pt x="136" y="11"/>
                  </a:lnTo>
                  <a:lnTo>
                    <a:pt x="135" y="8"/>
                  </a:lnTo>
                  <a:lnTo>
                    <a:pt x="135" y="8"/>
                  </a:lnTo>
                  <a:lnTo>
                    <a:pt x="126" y="0"/>
                  </a:lnTo>
                  <a:lnTo>
                    <a:pt x="126" y="0"/>
                  </a:lnTo>
                  <a:lnTo>
                    <a:pt x="126" y="1"/>
                  </a:lnTo>
                  <a:lnTo>
                    <a:pt x="126" y="1"/>
                  </a:lnTo>
                  <a:lnTo>
                    <a:pt x="126" y="1"/>
                  </a:lnTo>
                  <a:lnTo>
                    <a:pt x="117" y="8"/>
                  </a:lnTo>
                  <a:lnTo>
                    <a:pt x="117" y="8"/>
                  </a:lnTo>
                  <a:lnTo>
                    <a:pt x="116" y="10"/>
                  </a:lnTo>
                  <a:lnTo>
                    <a:pt x="116" y="10"/>
                  </a:lnTo>
                  <a:lnTo>
                    <a:pt x="109" y="18"/>
                  </a:lnTo>
                  <a:lnTo>
                    <a:pt x="109" y="18"/>
                  </a:lnTo>
                  <a:lnTo>
                    <a:pt x="108" y="20"/>
                  </a:lnTo>
                  <a:lnTo>
                    <a:pt x="108" y="20"/>
                  </a:lnTo>
                  <a:lnTo>
                    <a:pt x="101" y="28"/>
                  </a:lnTo>
                  <a:lnTo>
                    <a:pt x="101" y="28"/>
                  </a:lnTo>
                  <a:lnTo>
                    <a:pt x="100" y="28"/>
                  </a:lnTo>
                  <a:lnTo>
                    <a:pt x="100" y="28"/>
                  </a:lnTo>
                  <a:lnTo>
                    <a:pt x="94" y="39"/>
                  </a:lnTo>
                  <a:lnTo>
                    <a:pt x="94" y="39"/>
                  </a:lnTo>
                  <a:lnTo>
                    <a:pt x="94" y="39"/>
                  </a:lnTo>
                  <a:lnTo>
                    <a:pt x="94" y="39"/>
                  </a:lnTo>
                  <a:lnTo>
                    <a:pt x="84" y="57"/>
                  </a:lnTo>
                  <a:lnTo>
                    <a:pt x="74" y="75"/>
                  </a:lnTo>
                  <a:lnTo>
                    <a:pt x="67" y="96"/>
                  </a:lnTo>
                  <a:lnTo>
                    <a:pt x="61" y="118"/>
                  </a:lnTo>
                  <a:lnTo>
                    <a:pt x="56" y="140"/>
                  </a:lnTo>
                  <a:lnTo>
                    <a:pt x="52" y="165"/>
                  </a:lnTo>
                  <a:lnTo>
                    <a:pt x="50" y="190"/>
                  </a:lnTo>
                  <a:lnTo>
                    <a:pt x="48" y="216"/>
                  </a:lnTo>
                  <a:lnTo>
                    <a:pt x="48" y="216"/>
                  </a:lnTo>
                  <a:lnTo>
                    <a:pt x="50" y="248"/>
                  </a:lnTo>
                  <a:lnTo>
                    <a:pt x="53" y="280"/>
                  </a:lnTo>
                  <a:lnTo>
                    <a:pt x="53" y="280"/>
                  </a:lnTo>
                  <a:lnTo>
                    <a:pt x="42" y="288"/>
                  </a:lnTo>
                  <a:lnTo>
                    <a:pt x="31" y="300"/>
                  </a:lnTo>
                  <a:lnTo>
                    <a:pt x="22" y="311"/>
                  </a:lnTo>
                  <a:lnTo>
                    <a:pt x="15" y="323"/>
                  </a:lnTo>
                  <a:lnTo>
                    <a:pt x="9" y="337"/>
                  </a:lnTo>
                  <a:lnTo>
                    <a:pt x="4" y="351"/>
                  </a:lnTo>
                  <a:lnTo>
                    <a:pt x="1" y="366"/>
                  </a:lnTo>
                  <a:lnTo>
                    <a:pt x="0" y="382"/>
                  </a:lnTo>
                  <a:lnTo>
                    <a:pt x="0" y="382"/>
                  </a:lnTo>
                  <a:lnTo>
                    <a:pt x="1" y="393"/>
                  </a:lnTo>
                  <a:lnTo>
                    <a:pt x="3" y="406"/>
                  </a:lnTo>
                  <a:lnTo>
                    <a:pt x="5" y="417"/>
                  </a:lnTo>
                  <a:lnTo>
                    <a:pt x="9" y="428"/>
                  </a:lnTo>
                  <a:lnTo>
                    <a:pt x="9" y="428"/>
                  </a:lnTo>
                  <a:lnTo>
                    <a:pt x="9" y="427"/>
                  </a:lnTo>
                  <a:lnTo>
                    <a:pt x="156" y="573"/>
                  </a:lnTo>
                  <a:lnTo>
                    <a:pt x="156" y="573"/>
                  </a:lnTo>
                  <a:lnTo>
                    <a:pt x="183" y="571"/>
                  </a:lnTo>
                  <a:lnTo>
                    <a:pt x="209" y="567"/>
                  </a:lnTo>
                  <a:lnTo>
                    <a:pt x="235" y="561"/>
                  </a:lnTo>
                  <a:lnTo>
                    <a:pt x="259" y="552"/>
                  </a:lnTo>
                  <a:lnTo>
                    <a:pt x="283" y="544"/>
                  </a:lnTo>
                  <a:lnTo>
                    <a:pt x="306" y="531"/>
                  </a:lnTo>
                  <a:lnTo>
                    <a:pt x="328" y="519"/>
                  </a:lnTo>
                  <a:lnTo>
                    <a:pt x="349" y="504"/>
                  </a:lnTo>
                  <a:lnTo>
                    <a:pt x="369" y="488"/>
                  </a:lnTo>
                  <a:lnTo>
                    <a:pt x="388" y="471"/>
                  </a:lnTo>
                  <a:lnTo>
                    <a:pt x="405" y="453"/>
                  </a:lnTo>
                  <a:lnTo>
                    <a:pt x="421" y="433"/>
                  </a:lnTo>
                  <a:lnTo>
                    <a:pt x="436" y="412"/>
                  </a:lnTo>
                  <a:lnTo>
                    <a:pt x="448" y="390"/>
                  </a:lnTo>
                  <a:lnTo>
                    <a:pt x="459" y="367"/>
                  </a:lnTo>
                  <a:lnTo>
                    <a:pt x="469" y="343"/>
                  </a:lnTo>
                  <a:lnTo>
                    <a:pt x="142" y="16"/>
                  </a:lnTo>
                  <a:lnTo>
                    <a:pt x="141" y="16"/>
                  </a:lnTo>
                  <a:close/>
                </a:path>
              </a:pathLst>
            </a:custGeom>
            <a:solidFill>
              <a:srgbClr val="1695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1" name="Freeform 114">
              <a:extLst>
                <a:ext uri="{FF2B5EF4-FFF2-40B4-BE49-F238E27FC236}">
                  <a16:creationId xmlns:a16="http://schemas.microsoft.com/office/drawing/2014/main" id="{B72E3DF2-610D-433F-BD28-A9AACFE36888}"/>
                </a:ext>
              </a:extLst>
            </p:cNvPr>
            <p:cNvSpPr>
              <a:spLocks/>
            </p:cNvSpPr>
            <p:nvPr/>
          </p:nvSpPr>
          <p:spPr bwMode="auto">
            <a:xfrm>
              <a:off x="3479800" y="2039938"/>
              <a:ext cx="400050" cy="273050"/>
            </a:xfrm>
            <a:custGeom>
              <a:avLst/>
              <a:gdLst>
                <a:gd name="T0" fmla="*/ 126 w 252"/>
                <a:gd name="T1" fmla="*/ 92 h 172"/>
                <a:gd name="T2" fmla="*/ 146 w 252"/>
                <a:gd name="T3" fmla="*/ 93 h 172"/>
                <a:gd name="T4" fmla="*/ 164 w 252"/>
                <a:gd name="T5" fmla="*/ 98 h 172"/>
                <a:gd name="T6" fmla="*/ 198 w 252"/>
                <a:gd name="T7" fmla="*/ 114 h 172"/>
                <a:gd name="T8" fmla="*/ 225 w 252"/>
                <a:gd name="T9" fmla="*/ 140 h 172"/>
                <a:gd name="T10" fmla="*/ 243 w 252"/>
                <a:gd name="T11" fmla="*/ 172 h 172"/>
                <a:gd name="T12" fmla="*/ 247 w 252"/>
                <a:gd name="T13" fmla="*/ 161 h 172"/>
                <a:gd name="T14" fmla="*/ 251 w 252"/>
                <a:gd name="T15" fmla="*/ 137 h 172"/>
                <a:gd name="T16" fmla="*/ 252 w 252"/>
                <a:gd name="T17" fmla="*/ 126 h 172"/>
                <a:gd name="T18" fmla="*/ 249 w 252"/>
                <a:gd name="T19" fmla="*/ 100 h 172"/>
                <a:gd name="T20" fmla="*/ 242 w 252"/>
                <a:gd name="T21" fmla="*/ 77 h 172"/>
                <a:gd name="T22" fmla="*/ 230 w 252"/>
                <a:gd name="T23" fmla="*/ 56 h 172"/>
                <a:gd name="T24" fmla="*/ 215 w 252"/>
                <a:gd name="T25" fmla="*/ 37 h 172"/>
                <a:gd name="T26" fmla="*/ 196 w 252"/>
                <a:gd name="T27" fmla="*/ 21 h 172"/>
                <a:gd name="T28" fmla="*/ 174 w 252"/>
                <a:gd name="T29" fmla="*/ 10 h 172"/>
                <a:gd name="T30" fmla="*/ 151 w 252"/>
                <a:gd name="T31" fmla="*/ 3 h 172"/>
                <a:gd name="T32" fmla="*/ 126 w 252"/>
                <a:gd name="T33" fmla="*/ 0 h 172"/>
                <a:gd name="T34" fmla="*/ 114 w 252"/>
                <a:gd name="T35" fmla="*/ 2 h 172"/>
                <a:gd name="T36" fmla="*/ 89 w 252"/>
                <a:gd name="T37" fmla="*/ 7 h 172"/>
                <a:gd name="T38" fmla="*/ 66 w 252"/>
                <a:gd name="T39" fmla="*/ 15 h 172"/>
                <a:gd name="T40" fmla="*/ 46 w 252"/>
                <a:gd name="T41" fmla="*/ 29 h 172"/>
                <a:gd name="T42" fmla="*/ 29 w 252"/>
                <a:gd name="T43" fmla="*/ 46 h 172"/>
                <a:gd name="T44" fmla="*/ 15 w 252"/>
                <a:gd name="T45" fmla="*/ 66 h 172"/>
                <a:gd name="T46" fmla="*/ 6 w 252"/>
                <a:gd name="T47" fmla="*/ 88 h 172"/>
                <a:gd name="T48" fmla="*/ 1 w 252"/>
                <a:gd name="T49" fmla="*/ 113 h 172"/>
                <a:gd name="T50" fmla="*/ 0 w 252"/>
                <a:gd name="T51" fmla="*/ 126 h 172"/>
                <a:gd name="T52" fmla="*/ 3 w 252"/>
                <a:gd name="T53" fmla="*/ 150 h 172"/>
                <a:gd name="T54" fmla="*/ 9 w 252"/>
                <a:gd name="T55" fmla="*/ 172 h 172"/>
                <a:gd name="T56" fmla="*/ 18 w 252"/>
                <a:gd name="T57" fmla="*/ 155 h 172"/>
                <a:gd name="T58" fmla="*/ 40 w 252"/>
                <a:gd name="T59" fmla="*/ 126 h 172"/>
                <a:gd name="T60" fmla="*/ 71 w 252"/>
                <a:gd name="T61" fmla="*/ 104 h 172"/>
                <a:gd name="T62" fmla="*/ 96 w 252"/>
                <a:gd name="T63" fmla="*/ 95 h 172"/>
                <a:gd name="T64" fmla="*/ 116 w 252"/>
                <a:gd name="T65" fmla="*/ 92 h 172"/>
                <a:gd name="T66" fmla="*/ 126 w 252"/>
                <a:gd name="T67" fmla="*/ 9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52" h="172">
                  <a:moveTo>
                    <a:pt x="126" y="92"/>
                  </a:moveTo>
                  <a:lnTo>
                    <a:pt x="126" y="92"/>
                  </a:lnTo>
                  <a:lnTo>
                    <a:pt x="136" y="92"/>
                  </a:lnTo>
                  <a:lnTo>
                    <a:pt x="146" y="93"/>
                  </a:lnTo>
                  <a:lnTo>
                    <a:pt x="154" y="95"/>
                  </a:lnTo>
                  <a:lnTo>
                    <a:pt x="164" y="98"/>
                  </a:lnTo>
                  <a:lnTo>
                    <a:pt x="182" y="104"/>
                  </a:lnTo>
                  <a:lnTo>
                    <a:pt x="198" y="114"/>
                  </a:lnTo>
                  <a:lnTo>
                    <a:pt x="212" y="126"/>
                  </a:lnTo>
                  <a:lnTo>
                    <a:pt x="225" y="140"/>
                  </a:lnTo>
                  <a:lnTo>
                    <a:pt x="235" y="155"/>
                  </a:lnTo>
                  <a:lnTo>
                    <a:pt x="243" y="172"/>
                  </a:lnTo>
                  <a:lnTo>
                    <a:pt x="243" y="172"/>
                  </a:lnTo>
                  <a:lnTo>
                    <a:pt x="247" y="161"/>
                  </a:lnTo>
                  <a:lnTo>
                    <a:pt x="249" y="150"/>
                  </a:lnTo>
                  <a:lnTo>
                    <a:pt x="251" y="137"/>
                  </a:lnTo>
                  <a:lnTo>
                    <a:pt x="252" y="126"/>
                  </a:lnTo>
                  <a:lnTo>
                    <a:pt x="252" y="126"/>
                  </a:lnTo>
                  <a:lnTo>
                    <a:pt x="251" y="113"/>
                  </a:lnTo>
                  <a:lnTo>
                    <a:pt x="249" y="100"/>
                  </a:lnTo>
                  <a:lnTo>
                    <a:pt x="246" y="88"/>
                  </a:lnTo>
                  <a:lnTo>
                    <a:pt x="242" y="77"/>
                  </a:lnTo>
                  <a:lnTo>
                    <a:pt x="236" y="66"/>
                  </a:lnTo>
                  <a:lnTo>
                    <a:pt x="230" y="56"/>
                  </a:lnTo>
                  <a:lnTo>
                    <a:pt x="222" y="46"/>
                  </a:lnTo>
                  <a:lnTo>
                    <a:pt x="215" y="37"/>
                  </a:lnTo>
                  <a:lnTo>
                    <a:pt x="206" y="29"/>
                  </a:lnTo>
                  <a:lnTo>
                    <a:pt x="196" y="21"/>
                  </a:lnTo>
                  <a:lnTo>
                    <a:pt x="185" y="15"/>
                  </a:lnTo>
                  <a:lnTo>
                    <a:pt x="174" y="10"/>
                  </a:lnTo>
                  <a:lnTo>
                    <a:pt x="163" y="7"/>
                  </a:lnTo>
                  <a:lnTo>
                    <a:pt x="151" y="3"/>
                  </a:lnTo>
                  <a:lnTo>
                    <a:pt x="138" y="2"/>
                  </a:lnTo>
                  <a:lnTo>
                    <a:pt x="126" y="0"/>
                  </a:lnTo>
                  <a:lnTo>
                    <a:pt x="126" y="0"/>
                  </a:lnTo>
                  <a:lnTo>
                    <a:pt x="114" y="2"/>
                  </a:lnTo>
                  <a:lnTo>
                    <a:pt x="100" y="3"/>
                  </a:lnTo>
                  <a:lnTo>
                    <a:pt x="89" y="7"/>
                  </a:lnTo>
                  <a:lnTo>
                    <a:pt x="77" y="10"/>
                  </a:lnTo>
                  <a:lnTo>
                    <a:pt x="66" y="15"/>
                  </a:lnTo>
                  <a:lnTo>
                    <a:pt x="56" y="21"/>
                  </a:lnTo>
                  <a:lnTo>
                    <a:pt x="46" y="29"/>
                  </a:lnTo>
                  <a:lnTo>
                    <a:pt x="37" y="37"/>
                  </a:lnTo>
                  <a:lnTo>
                    <a:pt x="29" y="46"/>
                  </a:lnTo>
                  <a:lnTo>
                    <a:pt x="22" y="56"/>
                  </a:lnTo>
                  <a:lnTo>
                    <a:pt x="15" y="66"/>
                  </a:lnTo>
                  <a:lnTo>
                    <a:pt x="10" y="77"/>
                  </a:lnTo>
                  <a:lnTo>
                    <a:pt x="6" y="88"/>
                  </a:lnTo>
                  <a:lnTo>
                    <a:pt x="3" y="100"/>
                  </a:lnTo>
                  <a:lnTo>
                    <a:pt x="1" y="113"/>
                  </a:lnTo>
                  <a:lnTo>
                    <a:pt x="0" y="126"/>
                  </a:lnTo>
                  <a:lnTo>
                    <a:pt x="0" y="126"/>
                  </a:lnTo>
                  <a:lnTo>
                    <a:pt x="1" y="137"/>
                  </a:lnTo>
                  <a:lnTo>
                    <a:pt x="3" y="150"/>
                  </a:lnTo>
                  <a:lnTo>
                    <a:pt x="5" y="161"/>
                  </a:lnTo>
                  <a:lnTo>
                    <a:pt x="9" y="172"/>
                  </a:lnTo>
                  <a:lnTo>
                    <a:pt x="9" y="172"/>
                  </a:lnTo>
                  <a:lnTo>
                    <a:pt x="18" y="155"/>
                  </a:lnTo>
                  <a:lnTo>
                    <a:pt x="27" y="140"/>
                  </a:lnTo>
                  <a:lnTo>
                    <a:pt x="40" y="126"/>
                  </a:lnTo>
                  <a:lnTo>
                    <a:pt x="55" y="114"/>
                  </a:lnTo>
                  <a:lnTo>
                    <a:pt x="71" y="104"/>
                  </a:lnTo>
                  <a:lnTo>
                    <a:pt x="88" y="98"/>
                  </a:lnTo>
                  <a:lnTo>
                    <a:pt x="96" y="95"/>
                  </a:lnTo>
                  <a:lnTo>
                    <a:pt x="106" y="93"/>
                  </a:lnTo>
                  <a:lnTo>
                    <a:pt x="116" y="92"/>
                  </a:lnTo>
                  <a:lnTo>
                    <a:pt x="126" y="92"/>
                  </a:lnTo>
                  <a:lnTo>
                    <a:pt x="126" y="92"/>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2" name="Freeform 115">
              <a:extLst>
                <a:ext uri="{FF2B5EF4-FFF2-40B4-BE49-F238E27FC236}">
                  <a16:creationId xmlns:a16="http://schemas.microsoft.com/office/drawing/2014/main" id="{68775AEB-4CCF-DFC4-E668-980925FE1520}"/>
                </a:ext>
              </a:extLst>
            </p:cNvPr>
            <p:cNvSpPr>
              <a:spLocks/>
            </p:cNvSpPr>
            <p:nvPr/>
          </p:nvSpPr>
          <p:spPr bwMode="auto">
            <a:xfrm>
              <a:off x="3730625" y="2046288"/>
              <a:ext cx="149225" cy="266700"/>
            </a:xfrm>
            <a:custGeom>
              <a:avLst/>
              <a:gdLst>
                <a:gd name="T0" fmla="*/ 0 w 94"/>
                <a:gd name="T1" fmla="*/ 0 h 168"/>
                <a:gd name="T2" fmla="*/ 0 w 94"/>
                <a:gd name="T3" fmla="*/ 91 h 168"/>
                <a:gd name="T4" fmla="*/ 0 w 94"/>
                <a:gd name="T5" fmla="*/ 91 h 168"/>
                <a:gd name="T6" fmla="*/ 14 w 94"/>
                <a:gd name="T7" fmla="*/ 96 h 168"/>
                <a:gd name="T8" fmla="*/ 27 w 94"/>
                <a:gd name="T9" fmla="*/ 102 h 168"/>
                <a:gd name="T10" fmla="*/ 40 w 94"/>
                <a:gd name="T11" fmla="*/ 110 h 168"/>
                <a:gd name="T12" fmla="*/ 52 w 94"/>
                <a:gd name="T13" fmla="*/ 120 h 168"/>
                <a:gd name="T14" fmla="*/ 62 w 94"/>
                <a:gd name="T15" fmla="*/ 130 h 168"/>
                <a:gd name="T16" fmla="*/ 70 w 94"/>
                <a:gd name="T17" fmla="*/ 142 h 168"/>
                <a:gd name="T18" fmla="*/ 79 w 94"/>
                <a:gd name="T19" fmla="*/ 154 h 168"/>
                <a:gd name="T20" fmla="*/ 85 w 94"/>
                <a:gd name="T21" fmla="*/ 168 h 168"/>
                <a:gd name="T22" fmla="*/ 85 w 94"/>
                <a:gd name="T23" fmla="*/ 168 h 168"/>
                <a:gd name="T24" fmla="*/ 89 w 94"/>
                <a:gd name="T25" fmla="*/ 157 h 168"/>
                <a:gd name="T26" fmla="*/ 91 w 94"/>
                <a:gd name="T27" fmla="*/ 146 h 168"/>
                <a:gd name="T28" fmla="*/ 93 w 94"/>
                <a:gd name="T29" fmla="*/ 133 h 168"/>
                <a:gd name="T30" fmla="*/ 94 w 94"/>
                <a:gd name="T31" fmla="*/ 122 h 168"/>
                <a:gd name="T32" fmla="*/ 94 w 94"/>
                <a:gd name="T33" fmla="*/ 122 h 168"/>
                <a:gd name="T34" fmla="*/ 93 w 94"/>
                <a:gd name="T35" fmla="*/ 111 h 168"/>
                <a:gd name="T36" fmla="*/ 91 w 94"/>
                <a:gd name="T37" fmla="*/ 100 h 168"/>
                <a:gd name="T38" fmla="*/ 89 w 94"/>
                <a:gd name="T39" fmla="*/ 90 h 168"/>
                <a:gd name="T40" fmla="*/ 86 w 94"/>
                <a:gd name="T41" fmla="*/ 80 h 168"/>
                <a:gd name="T42" fmla="*/ 83 w 94"/>
                <a:gd name="T43" fmla="*/ 70 h 168"/>
                <a:gd name="T44" fmla="*/ 78 w 94"/>
                <a:gd name="T45" fmla="*/ 62 h 168"/>
                <a:gd name="T46" fmla="*/ 73 w 94"/>
                <a:gd name="T47" fmla="*/ 53 h 168"/>
                <a:gd name="T48" fmla="*/ 67 w 94"/>
                <a:gd name="T49" fmla="*/ 45 h 168"/>
                <a:gd name="T50" fmla="*/ 61 w 94"/>
                <a:gd name="T51" fmla="*/ 37 h 168"/>
                <a:gd name="T52" fmla="*/ 53 w 94"/>
                <a:gd name="T53" fmla="*/ 30 h 168"/>
                <a:gd name="T54" fmla="*/ 46 w 94"/>
                <a:gd name="T55" fmla="*/ 24 h 168"/>
                <a:gd name="T56" fmla="*/ 37 w 94"/>
                <a:gd name="T57" fmla="*/ 17 h 168"/>
                <a:gd name="T58" fmla="*/ 28 w 94"/>
                <a:gd name="T59" fmla="*/ 12 h 168"/>
                <a:gd name="T60" fmla="*/ 20 w 94"/>
                <a:gd name="T61" fmla="*/ 7 h 168"/>
                <a:gd name="T62" fmla="*/ 10 w 94"/>
                <a:gd name="T63" fmla="*/ 4 h 168"/>
                <a:gd name="T64" fmla="*/ 0 w 94"/>
                <a:gd name="T65" fmla="*/ 0 h 168"/>
                <a:gd name="T66" fmla="*/ 0 w 94"/>
                <a:gd name="T67" fmla="*/ 0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4" h="168">
                  <a:moveTo>
                    <a:pt x="0" y="0"/>
                  </a:moveTo>
                  <a:lnTo>
                    <a:pt x="0" y="91"/>
                  </a:lnTo>
                  <a:lnTo>
                    <a:pt x="0" y="91"/>
                  </a:lnTo>
                  <a:lnTo>
                    <a:pt x="14" y="96"/>
                  </a:lnTo>
                  <a:lnTo>
                    <a:pt x="27" y="102"/>
                  </a:lnTo>
                  <a:lnTo>
                    <a:pt x="40" y="110"/>
                  </a:lnTo>
                  <a:lnTo>
                    <a:pt x="52" y="120"/>
                  </a:lnTo>
                  <a:lnTo>
                    <a:pt x="62" y="130"/>
                  </a:lnTo>
                  <a:lnTo>
                    <a:pt x="70" y="142"/>
                  </a:lnTo>
                  <a:lnTo>
                    <a:pt x="79" y="154"/>
                  </a:lnTo>
                  <a:lnTo>
                    <a:pt x="85" y="168"/>
                  </a:lnTo>
                  <a:lnTo>
                    <a:pt x="85" y="168"/>
                  </a:lnTo>
                  <a:lnTo>
                    <a:pt x="89" y="157"/>
                  </a:lnTo>
                  <a:lnTo>
                    <a:pt x="91" y="146"/>
                  </a:lnTo>
                  <a:lnTo>
                    <a:pt x="93" y="133"/>
                  </a:lnTo>
                  <a:lnTo>
                    <a:pt x="94" y="122"/>
                  </a:lnTo>
                  <a:lnTo>
                    <a:pt x="94" y="122"/>
                  </a:lnTo>
                  <a:lnTo>
                    <a:pt x="93" y="111"/>
                  </a:lnTo>
                  <a:lnTo>
                    <a:pt x="91" y="100"/>
                  </a:lnTo>
                  <a:lnTo>
                    <a:pt x="89" y="90"/>
                  </a:lnTo>
                  <a:lnTo>
                    <a:pt x="86" y="80"/>
                  </a:lnTo>
                  <a:lnTo>
                    <a:pt x="83" y="70"/>
                  </a:lnTo>
                  <a:lnTo>
                    <a:pt x="78" y="62"/>
                  </a:lnTo>
                  <a:lnTo>
                    <a:pt x="73" y="53"/>
                  </a:lnTo>
                  <a:lnTo>
                    <a:pt x="67" y="45"/>
                  </a:lnTo>
                  <a:lnTo>
                    <a:pt x="61" y="37"/>
                  </a:lnTo>
                  <a:lnTo>
                    <a:pt x="53" y="30"/>
                  </a:lnTo>
                  <a:lnTo>
                    <a:pt x="46" y="24"/>
                  </a:lnTo>
                  <a:lnTo>
                    <a:pt x="37" y="17"/>
                  </a:lnTo>
                  <a:lnTo>
                    <a:pt x="28" y="12"/>
                  </a:lnTo>
                  <a:lnTo>
                    <a:pt x="20" y="7"/>
                  </a:lnTo>
                  <a:lnTo>
                    <a:pt x="10" y="4"/>
                  </a:lnTo>
                  <a:lnTo>
                    <a:pt x="0" y="0"/>
                  </a:lnTo>
                  <a:lnTo>
                    <a:pt x="0" y="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3" name="Freeform 116">
              <a:extLst>
                <a:ext uri="{FF2B5EF4-FFF2-40B4-BE49-F238E27FC236}">
                  <a16:creationId xmlns:a16="http://schemas.microsoft.com/office/drawing/2014/main" id="{A63BC9B8-32EA-9B3B-F679-23F4B5B971BE}"/>
                </a:ext>
              </a:extLst>
            </p:cNvPr>
            <p:cNvSpPr>
              <a:spLocks/>
            </p:cNvSpPr>
            <p:nvPr/>
          </p:nvSpPr>
          <p:spPr bwMode="auto">
            <a:xfrm>
              <a:off x="3556000" y="1633538"/>
              <a:ext cx="247650" cy="588963"/>
            </a:xfrm>
            <a:custGeom>
              <a:avLst/>
              <a:gdLst>
                <a:gd name="T0" fmla="*/ 78 w 156"/>
                <a:gd name="T1" fmla="*/ 364 h 371"/>
                <a:gd name="T2" fmla="*/ 78 w 156"/>
                <a:gd name="T3" fmla="*/ 364 h 371"/>
                <a:gd name="T4" fmla="*/ 89 w 156"/>
                <a:gd name="T5" fmla="*/ 365 h 371"/>
                <a:gd name="T6" fmla="*/ 100 w 156"/>
                <a:gd name="T7" fmla="*/ 366 h 371"/>
                <a:gd name="T8" fmla="*/ 111 w 156"/>
                <a:gd name="T9" fmla="*/ 367 h 371"/>
                <a:gd name="T10" fmla="*/ 122 w 156"/>
                <a:gd name="T11" fmla="*/ 371 h 371"/>
                <a:gd name="T12" fmla="*/ 122 w 156"/>
                <a:gd name="T13" fmla="*/ 371 h 371"/>
                <a:gd name="T14" fmla="*/ 130 w 156"/>
                <a:gd name="T15" fmla="*/ 354 h 371"/>
                <a:gd name="T16" fmla="*/ 136 w 156"/>
                <a:gd name="T17" fmla="*/ 337 h 371"/>
                <a:gd name="T18" fmla="*/ 142 w 156"/>
                <a:gd name="T19" fmla="*/ 319 h 371"/>
                <a:gd name="T20" fmla="*/ 147 w 156"/>
                <a:gd name="T21" fmla="*/ 300 h 371"/>
                <a:gd name="T22" fmla="*/ 151 w 156"/>
                <a:gd name="T23" fmla="*/ 280 h 371"/>
                <a:gd name="T24" fmla="*/ 153 w 156"/>
                <a:gd name="T25" fmla="*/ 259 h 371"/>
                <a:gd name="T26" fmla="*/ 155 w 156"/>
                <a:gd name="T27" fmla="*/ 238 h 371"/>
                <a:gd name="T28" fmla="*/ 156 w 156"/>
                <a:gd name="T29" fmla="*/ 216 h 371"/>
                <a:gd name="T30" fmla="*/ 156 w 156"/>
                <a:gd name="T31" fmla="*/ 216 h 371"/>
                <a:gd name="T32" fmla="*/ 155 w 156"/>
                <a:gd name="T33" fmla="*/ 181 h 371"/>
                <a:gd name="T34" fmla="*/ 150 w 156"/>
                <a:gd name="T35" fmla="*/ 148 h 371"/>
                <a:gd name="T36" fmla="*/ 143 w 156"/>
                <a:gd name="T37" fmla="*/ 117 h 371"/>
                <a:gd name="T38" fmla="*/ 134 w 156"/>
                <a:gd name="T39" fmla="*/ 87 h 371"/>
                <a:gd name="T40" fmla="*/ 122 w 156"/>
                <a:gd name="T41" fmla="*/ 61 h 371"/>
                <a:gd name="T42" fmla="*/ 116 w 156"/>
                <a:gd name="T43" fmla="*/ 49 h 371"/>
                <a:gd name="T44" fmla="*/ 109 w 156"/>
                <a:gd name="T45" fmla="*/ 38 h 371"/>
                <a:gd name="T46" fmla="*/ 103 w 156"/>
                <a:gd name="T47" fmla="*/ 27 h 371"/>
                <a:gd name="T48" fmla="*/ 94 w 156"/>
                <a:gd name="T49" fmla="*/ 17 h 371"/>
                <a:gd name="T50" fmla="*/ 87 w 156"/>
                <a:gd name="T51" fmla="*/ 8 h 371"/>
                <a:gd name="T52" fmla="*/ 78 w 156"/>
                <a:gd name="T53" fmla="*/ 0 h 371"/>
                <a:gd name="T54" fmla="*/ 78 w 156"/>
                <a:gd name="T55" fmla="*/ 0 h 371"/>
                <a:gd name="T56" fmla="*/ 69 w 156"/>
                <a:gd name="T57" fmla="*/ 8 h 371"/>
                <a:gd name="T58" fmla="*/ 62 w 156"/>
                <a:gd name="T59" fmla="*/ 17 h 371"/>
                <a:gd name="T60" fmla="*/ 53 w 156"/>
                <a:gd name="T61" fmla="*/ 27 h 371"/>
                <a:gd name="T62" fmla="*/ 46 w 156"/>
                <a:gd name="T63" fmla="*/ 38 h 371"/>
                <a:gd name="T64" fmla="*/ 40 w 156"/>
                <a:gd name="T65" fmla="*/ 49 h 371"/>
                <a:gd name="T66" fmla="*/ 34 w 156"/>
                <a:gd name="T67" fmla="*/ 61 h 371"/>
                <a:gd name="T68" fmla="*/ 23 w 156"/>
                <a:gd name="T69" fmla="*/ 87 h 371"/>
                <a:gd name="T70" fmla="*/ 13 w 156"/>
                <a:gd name="T71" fmla="*/ 117 h 371"/>
                <a:gd name="T72" fmla="*/ 7 w 156"/>
                <a:gd name="T73" fmla="*/ 148 h 371"/>
                <a:gd name="T74" fmla="*/ 2 w 156"/>
                <a:gd name="T75" fmla="*/ 181 h 371"/>
                <a:gd name="T76" fmla="*/ 0 w 156"/>
                <a:gd name="T77" fmla="*/ 216 h 371"/>
                <a:gd name="T78" fmla="*/ 0 w 156"/>
                <a:gd name="T79" fmla="*/ 216 h 371"/>
                <a:gd name="T80" fmla="*/ 2 w 156"/>
                <a:gd name="T81" fmla="*/ 238 h 371"/>
                <a:gd name="T82" fmla="*/ 3 w 156"/>
                <a:gd name="T83" fmla="*/ 259 h 371"/>
                <a:gd name="T84" fmla="*/ 5 w 156"/>
                <a:gd name="T85" fmla="*/ 280 h 371"/>
                <a:gd name="T86" fmla="*/ 9 w 156"/>
                <a:gd name="T87" fmla="*/ 300 h 371"/>
                <a:gd name="T88" fmla="*/ 14 w 156"/>
                <a:gd name="T89" fmla="*/ 319 h 371"/>
                <a:gd name="T90" fmla="*/ 20 w 156"/>
                <a:gd name="T91" fmla="*/ 337 h 371"/>
                <a:gd name="T92" fmla="*/ 26 w 156"/>
                <a:gd name="T93" fmla="*/ 354 h 371"/>
                <a:gd name="T94" fmla="*/ 34 w 156"/>
                <a:gd name="T95" fmla="*/ 371 h 371"/>
                <a:gd name="T96" fmla="*/ 34 w 156"/>
                <a:gd name="T97" fmla="*/ 371 h 371"/>
                <a:gd name="T98" fmla="*/ 45 w 156"/>
                <a:gd name="T99" fmla="*/ 367 h 371"/>
                <a:gd name="T100" fmla="*/ 56 w 156"/>
                <a:gd name="T101" fmla="*/ 366 h 371"/>
                <a:gd name="T102" fmla="*/ 67 w 156"/>
                <a:gd name="T103" fmla="*/ 365 h 371"/>
                <a:gd name="T104" fmla="*/ 78 w 156"/>
                <a:gd name="T105" fmla="*/ 364 h 371"/>
                <a:gd name="T106" fmla="*/ 78 w 156"/>
                <a:gd name="T107" fmla="*/ 364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6" h="371">
                  <a:moveTo>
                    <a:pt x="78" y="364"/>
                  </a:moveTo>
                  <a:lnTo>
                    <a:pt x="78" y="364"/>
                  </a:lnTo>
                  <a:lnTo>
                    <a:pt x="89" y="365"/>
                  </a:lnTo>
                  <a:lnTo>
                    <a:pt x="100" y="366"/>
                  </a:lnTo>
                  <a:lnTo>
                    <a:pt x="111" y="367"/>
                  </a:lnTo>
                  <a:lnTo>
                    <a:pt x="122" y="371"/>
                  </a:lnTo>
                  <a:lnTo>
                    <a:pt x="122" y="371"/>
                  </a:lnTo>
                  <a:lnTo>
                    <a:pt x="130" y="354"/>
                  </a:lnTo>
                  <a:lnTo>
                    <a:pt x="136" y="337"/>
                  </a:lnTo>
                  <a:lnTo>
                    <a:pt x="142" y="319"/>
                  </a:lnTo>
                  <a:lnTo>
                    <a:pt x="147" y="300"/>
                  </a:lnTo>
                  <a:lnTo>
                    <a:pt x="151" y="280"/>
                  </a:lnTo>
                  <a:lnTo>
                    <a:pt x="153" y="259"/>
                  </a:lnTo>
                  <a:lnTo>
                    <a:pt x="155" y="238"/>
                  </a:lnTo>
                  <a:lnTo>
                    <a:pt x="156" y="216"/>
                  </a:lnTo>
                  <a:lnTo>
                    <a:pt x="156" y="216"/>
                  </a:lnTo>
                  <a:lnTo>
                    <a:pt x="155" y="181"/>
                  </a:lnTo>
                  <a:lnTo>
                    <a:pt x="150" y="148"/>
                  </a:lnTo>
                  <a:lnTo>
                    <a:pt x="143" y="117"/>
                  </a:lnTo>
                  <a:lnTo>
                    <a:pt x="134" y="87"/>
                  </a:lnTo>
                  <a:lnTo>
                    <a:pt x="122" y="61"/>
                  </a:lnTo>
                  <a:lnTo>
                    <a:pt x="116" y="49"/>
                  </a:lnTo>
                  <a:lnTo>
                    <a:pt x="109" y="38"/>
                  </a:lnTo>
                  <a:lnTo>
                    <a:pt x="103" y="27"/>
                  </a:lnTo>
                  <a:lnTo>
                    <a:pt x="94" y="17"/>
                  </a:lnTo>
                  <a:lnTo>
                    <a:pt x="87" y="8"/>
                  </a:lnTo>
                  <a:lnTo>
                    <a:pt x="78" y="0"/>
                  </a:lnTo>
                  <a:lnTo>
                    <a:pt x="78" y="0"/>
                  </a:lnTo>
                  <a:lnTo>
                    <a:pt x="69" y="8"/>
                  </a:lnTo>
                  <a:lnTo>
                    <a:pt x="62" y="17"/>
                  </a:lnTo>
                  <a:lnTo>
                    <a:pt x="53" y="27"/>
                  </a:lnTo>
                  <a:lnTo>
                    <a:pt x="46" y="38"/>
                  </a:lnTo>
                  <a:lnTo>
                    <a:pt x="40" y="49"/>
                  </a:lnTo>
                  <a:lnTo>
                    <a:pt x="34" y="61"/>
                  </a:lnTo>
                  <a:lnTo>
                    <a:pt x="23" y="87"/>
                  </a:lnTo>
                  <a:lnTo>
                    <a:pt x="13" y="117"/>
                  </a:lnTo>
                  <a:lnTo>
                    <a:pt x="7" y="148"/>
                  </a:lnTo>
                  <a:lnTo>
                    <a:pt x="2" y="181"/>
                  </a:lnTo>
                  <a:lnTo>
                    <a:pt x="0" y="216"/>
                  </a:lnTo>
                  <a:lnTo>
                    <a:pt x="0" y="216"/>
                  </a:lnTo>
                  <a:lnTo>
                    <a:pt x="2" y="238"/>
                  </a:lnTo>
                  <a:lnTo>
                    <a:pt x="3" y="259"/>
                  </a:lnTo>
                  <a:lnTo>
                    <a:pt x="5" y="280"/>
                  </a:lnTo>
                  <a:lnTo>
                    <a:pt x="9" y="300"/>
                  </a:lnTo>
                  <a:lnTo>
                    <a:pt x="14" y="319"/>
                  </a:lnTo>
                  <a:lnTo>
                    <a:pt x="20" y="337"/>
                  </a:lnTo>
                  <a:lnTo>
                    <a:pt x="26" y="354"/>
                  </a:lnTo>
                  <a:lnTo>
                    <a:pt x="34" y="371"/>
                  </a:lnTo>
                  <a:lnTo>
                    <a:pt x="34" y="371"/>
                  </a:lnTo>
                  <a:lnTo>
                    <a:pt x="45" y="367"/>
                  </a:lnTo>
                  <a:lnTo>
                    <a:pt x="56" y="366"/>
                  </a:lnTo>
                  <a:lnTo>
                    <a:pt x="67" y="365"/>
                  </a:lnTo>
                  <a:lnTo>
                    <a:pt x="78" y="364"/>
                  </a:lnTo>
                  <a:lnTo>
                    <a:pt x="78" y="364"/>
                  </a:lnTo>
                  <a:close/>
                </a:path>
              </a:pathLst>
            </a:custGeom>
            <a:solidFill>
              <a:srgbClr val="FEC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4" name="Freeform 117">
              <a:extLst>
                <a:ext uri="{FF2B5EF4-FFF2-40B4-BE49-F238E27FC236}">
                  <a16:creationId xmlns:a16="http://schemas.microsoft.com/office/drawing/2014/main" id="{41688FB6-4B40-E571-FF33-21CE7CF8515D}"/>
                </a:ext>
              </a:extLst>
            </p:cNvPr>
            <p:cNvSpPr>
              <a:spLocks/>
            </p:cNvSpPr>
            <p:nvPr/>
          </p:nvSpPr>
          <p:spPr bwMode="auto">
            <a:xfrm>
              <a:off x="3679825" y="1633538"/>
              <a:ext cx="123825" cy="588963"/>
            </a:xfrm>
            <a:custGeom>
              <a:avLst/>
              <a:gdLst>
                <a:gd name="T0" fmla="*/ 0 w 78"/>
                <a:gd name="T1" fmla="*/ 0 h 371"/>
                <a:gd name="T2" fmla="*/ 0 w 78"/>
                <a:gd name="T3" fmla="*/ 0 h 371"/>
                <a:gd name="T4" fmla="*/ 0 w 78"/>
                <a:gd name="T5" fmla="*/ 1 h 371"/>
                <a:gd name="T6" fmla="*/ 0 w 78"/>
                <a:gd name="T7" fmla="*/ 364 h 371"/>
                <a:gd name="T8" fmla="*/ 0 w 78"/>
                <a:gd name="T9" fmla="*/ 364 h 371"/>
                <a:gd name="T10" fmla="*/ 0 w 78"/>
                <a:gd name="T11" fmla="*/ 364 h 371"/>
                <a:gd name="T12" fmla="*/ 0 w 78"/>
                <a:gd name="T13" fmla="*/ 364 h 371"/>
                <a:gd name="T14" fmla="*/ 11 w 78"/>
                <a:gd name="T15" fmla="*/ 365 h 371"/>
                <a:gd name="T16" fmla="*/ 22 w 78"/>
                <a:gd name="T17" fmla="*/ 366 h 371"/>
                <a:gd name="T18" fmla="*/ 33 w 78"/>
                <a:gd name="T19" fmla="*/ 367 h 371"/>
                <a:gd name="T20" fmla="*/ 44 w 78"/>
                <a:gd name="T21" fmla="*/ 371 h 371"/>
                <a:gd name="T22" fmla="*/ 44 w 78"/>
                <a:gd name="T23" fmla="*/ 371 h 371"/>
                <a:gd name="T24" fmla="*/ 52 w 78"/>
                <a:gd name="T25" fmla="*/ 354 h 371"/>
                <a:gd name="T26" fmla="*/ 58 w 78"/>
                <a:gd name="T27" fmla="*/ 337 h 371"/>
                <a:gd name="T28" fmla="*/ 64 w 78"/>
                <a:gd name="T29" fmla="*/ 319 h 371"/>
                <a:gd name="T30" fmla="*/ 69 w 78"/>
                <a:gd name="T31" fmla="*/ 300 h 371"/>
                <a:gd name="T32" fmla="*/ 73 w 78"/>
                <a:gd name="T33" fmla="*/ 280 h 371"/>
                <a:gd name="T34" fmla="*/ 75 w 78"/>
                <a:gd name="T35" fmla="*/ 259 h 371"/>
                <a:gd name="T36" fmla="*/ 77 w 78"/>
                <a:gd name="T37" fmla="*/ 238 h 371"/>
                <a:gd name="T38" fmla="*/ 78 w 78"/>
                <a:gd name="T39" fmla="*/ 216 h 371"/>
                <a:gd name="T40" fmla="*/ 78 w 78"/>
                <a:gd name="T41" fmla="*/ 216 h 371"/>
                <a:gd name="T42" fmla="*/ 77 w 78"/>
                <a:gd name="T43" fmla="*/ 181 h 371"/>
                <a:gd name="T44" fmla="*/ 72 w 78"/>
                <a:gd name="T45" fmla="*/ 148 h 371"/>
                <a:gd name="T46" fmla="*/ 65 w 78"/>
                <a:gd name="T47" fmla="*/ 117 h 371"/>
                <a:gd name="T48" fmla="*/ 56 w 78"/>
                <a:gd name="T49" fmla="*/ 87 h 371"/>
                <a:gd name="T50" fmla="*/ 44 w 78"/>
                <a:gd name="T51" fmla="*/ 61 h 371"/>
                <a:gd name="T52" fmla="*/ 38 w 78"/>
                <a:gd name="T53" fmla="*/ 49 h 371"/>
                <a:gd name="T54" fmla="*/ 31 w 78"/>
                <a:gd name="T55" fmla="*/ 38 h 371"/>
                <a:gd name="T56" fmla="*/ 25 w 78"/>
                <a:gd name="T57" fmla="*/ 27 h 371"/>
                <a:gd name="T58" fmla="*/ 16 w 78"/>
                <a:gd name="T59" fmla="*/ 17 h 371"/>
                <a:gd name="T60" fmla="*/ 9 w 78"/>
                <a:gd name="T61" fmla="*/ 8 h 371"/>
                <a:gd name="T62" fmla="*/ 0 w 78"/>
                <a:gd name="T63" fmla="*/ 0 h 371"/>
                <a:gd name="T64" fmla="*/ 0 w 78"/>
                <a:gd name="T65" fmla="*/ 0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371">
                  <a:moveTo>
                    <a:pt x="0" y="0"/>
                  </a:moveTo>
                  <a:lnTo>
                    <a:pt x="0" y="0"/>
                  </a:lnTo>
                  <a:lnTo>
                    <a:pt x="0" y="1"/>
                  </a:lnTo>
                  <a:lnTo>
                    <a:pt x="0" y="364"/>
                  </a:lnTo>
                  <a:lnTo>
                    <a:pt x="0" y="364"/>
                  </a:lnTo>
                  <a:lnTo>
                    <a:pt x="0" y="364"/>
                  </a:lnTo>
                  <a:lnTo>
                    <a:pt x="0" y="364"/>
                  </a:lnTo>
                  <a:lnTo>
                    <a:pt x="11" y="365"/>
                  </a:lnTo>
                  <a:lnTo>
                    <a:pt x="22" y="366"/>
                  </a:lnTo>
                  <a:lnTo>
                    <a:pt x="33" y="367"/>
                  </a:lnTo>
                  <a:lnTo>
                    <a:pt x="44" y="371"/>
                  </a:lnTo>
                  <a:lnTo>
                    <a:pt x="44" y="371"/>
                  </a:lnTo>
                  <a:lnTo>
                    <a:pt x="52" y="354"/>
                  </a:lnTo>
                  <a:lnTo>
                    <a:pt x="58" y="337"/>
                  </a:lnTo>
                  <a:lnTo>
                    <a:pt x="64" y="319"/>
                  </a:lnTo>
                  <a:lnTo>
                    <a:pt x="69" y="300"/>
                  </a:lnTo>
                  <a:lnTo>
                    <a:pt x="73" y="280"/>
                  </a:lnTo>
                  <a:lnTo>
                    <a:pt x="75" y="259"/>
                  </a:lnTo>
                  <a:lnTo>
                    <a:pt x="77" y="238"/>
                  </a:lnTo>
                  <a:lnTo>
                    <a:pt x="78" y="216"/>
                  </a:lnTo>
                  <a:lnTo>
                    <a:pt x="78" y="216"/>
                  </a:lnTo>
                  <a:lnTo>
                    <a:pt x="77" y="181"/>
                  </a:lnTo>
                  <a:lnTo>
                    <a:pt x="72" y="148"/>
                  </a:lnTo>
                  <a:lnTo>
                    <a:pt x="65" y="117"/>
                  </a:lnTo>
                  <a:lnTo>
                    <a:pt x="56" y="87"/>
                  </a:lnTo>
                  <a:lnTo>
                    <a:pt x="44" y="61"/>
                  </a:lnTo>
                  <a:lnTo>
                    <a:pt x="38" y="49"/>
                  </a:lnTo>
                  <a:lnTo>
                    <a:pt x="31" y="38"/>
                  </a:lnTo>
                  <a:lnTo>
                    <a:pt x="25" y="27"/>
                  </a:lnTo>
                  <a:lnTo>
                    <a:pt x="16" y="17"/>
                  </a:lnTo>
                  <a:lnTo>
                    <a:pt x="9" y="8"/>
                  </a:lnTo>
                  <a:lnTo>
                    <a:pt x="0" y="0"/>
                  </a:lnTo>
                  <a:lnTo>
                    <a:pt x="0" y="0"/>
                  </a:lnTo>
                  <a:close/>
                </a:path>
              </a:pathLst>
            </a:custGeom>
            <a:solidFill>
              <a:srgbClr val="F99B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5" name="Freeform 118">
              <a:extLst>
                <a:ext uri="{FF2B5EF4-FFF2-40B4-BE49-F238E27FC236}">
                  <a16:creationId xmlns:a16="http://schemas.microsoft.com/office/drawing/2014/main" id="{DC5D5213-3ACA-7D18-1609-9619B658580C}"/>
                </a:ext>
              </a:extLst>
            </p:cNvPr>
            <p:cNvSpPr>
              <a:spLocks/>
            </p:cNvSpPr>
            <p:nvPr/>
          </p:nvSpPr>
          <p:spPr bwMode="auto">
            <a:xfrm>
              <a:off x="3589338" y="1633538"/>
              <a:ext cx="180975" cy="144463"/>
            </a:xfrm>
            <a:custGeom>
              <a:avLst/>
              <a:gdLst>
                <a:gd name="T0" fmla="*/ 57 w 114"/>
                <a:gd name="T1" fmla="*/ 90 h 91"/>
                <a:gd name="T2" fmla="*/ 57 w 114"/>
                <a:gd name="T3" fmla="*/ 90 h 91"/>
                <a:gd name="T4" fmla="*/ 85 w 114"/>
                <a:gd name="T5" fmla="*/ 90 h 91"/>
                <a:gd name="T6" fmla="*/ 114 w 114"/>
                <a:gd name="T7" fmla="*/ 91 h 91"/>
                <a:gd name="T8" fmla="*/ 114 w 114"/>
                <a:gd name="T9" fmla="*/ 91 h 91"/>
                <a:gd name="T10" fmla="*/ 109 w 114"/>
                <a:gd name="T11" fmla="*/ 78 h 91"/>
                <a:gd name="T12" fmla="*/ 103 w 114"/>
                <a:gd name="T13" fmla="*/ 64 h 91"/>
                <a:gd name="T14" fmla="*/ 97 w 114"/>
                <a:gd name="T15" fmla="*/ 50 h 91"/>
                <a:gd name="T16" fmla="*/ 89 w 114"/>
                <a:gd name="T17" fmla="*/ 39 h 91"/>
                <a:gd name="T18" fmla="*/ 82 w 114"/>
                <a:gd name="T19" fmla="*/ 28 h 91"/>
                <a:gd name="T20" fmla="*/ 74 w 114"/>
                <a:gd name="T21" fmla="*/ 18 h 91"/>
                <a:gd name="T22" fmla="*/ 66 w 114"/>
                <a:gd name="T23" fmla="*/ 8 h 91"/>
                <a:gd name="T24" fmla="*/ 57 w 114"/>
                <a:gd name="T25" fmla="*/ 0 h 91"/>
                <a:gd name="T26" fmla="*/ 57 w 114"/>
                <a:gd name="T27" fmla="*/ 0 h 91"/>
                <a:gd name="T28" fmla="*/ 48 w 114"/>
                <a:gd name="T29" fmla="*/ 8 h 91"/>
                <a:gd name="T30" fmla="*/ 40 w 114"/>
                <a:gd name="T31" fmla="*/ 18 h 91"/>
                <a:gd name="T32" fmla="*/ 32 w 114"/>
                <a:gd name="T33" fmla="*/ 28 h 91"/>
                <a:gd name="T34" fmla="*/ 25 w 114"/>
                <a:gd name="T35" fmla="*/ 39 h 91"/>
                <a:gd name="T36" fmla="*/ 18 w 114"/>
                <a:gd name="T37" fmla="*/ 50 h 91"/>
                <a:gd name="T38" fmla="*/ 11 w 114"/>
                <a:gd name="T39" fmla="*/ 64 h 91"/>
                <a:gd name="T40" fmla="*/ 5 w 114"/>
                <a:gd name="T41" fmla="*/ 78 h 91"/>
                <a:gd name="T42" fmla="*/ 0 w 114"/>
                <a:gd name="T43" fmla="*/ 91 h 91"/>
                <a:gd name="T44" fmla="*/ 0 w 114"/>
                <a:gd name="T45" fmla="*/ 91 h 91"/>
                <a:gd name="T46" fmla="*/ 27 w 114"/>
                <a:gd name="T47" fmla="*/ 90 h 91"/>
                <a:gd name="T48" fmla="*/ 57 w 114"/>
                <a:gd name="T49" fmla="*/ 90 h 91"/>
                <a:gd name="T50" fmla="*/ 57 w 114"/>
                <a:gd name="T51" fmla="*/ 9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14" h="91">
                  <a:moveTo>
                    <a:pt x="57" y="90"/>
                  </a:moveTo>
                  <a:lnTo>
                    <a:pt x="57" y="90"/>
                  </a:lnTo>
                  <a:lnTo>
                    <a:pt x="85" y="90"/>
                  </a:lnTo>
                  <a:lnTo>
                    <a:pt x="114" y="91"/>
                  </a:lnTo>
                  <a:lnTo>
                    <a:pt x="114" y="91"/>
                  </a:lnTo>
                  <a:lnTo>
                    <a:pt x="109" y="78"/>
                  </a:lnTo>
                  <a:lnTo>
                    <a:pt x="103" y="64"/>
                  </a:lnTo>
                  <a:lnTo>
                    <a:pt x="97" y="50"/>
                  </a:lnTo>
                  <a:lnTo>
                    <a:pt x="89" y="39"/>
                  </a:lnTo>
                  <a:lnTo>
                    <a:pt x="82" y="28"/>
                  </a:lnTo>
                  <a:lnTo>
                    <a:pt x="74" y="18"/>
                  </a:lnTo>
                  <a:lnTo>
                    <a:pt x="66" y="8"/>
                  </a:lnTo>
                  <a:lnTo>
                    <a:pt x="57" y="0"/>
                  </a:lnTo>
                  <a:lnTo>
                    <a:pt x="57" y="0"/>
                  </a:lnTo>
                  <a:lnTo>
                    <a:pt x="48" y="8"/>
                  </a:lnTo>
                  <a:lnTo>
                    <a:pt x="40" y="18"/>
                  </a:lnTo>
                  <a:lnTo>
                    <a:pt x="32" y="28"/>
                  </a:lnTo>
                  <a:lnTo>
                    <a:pt x="25" y="39"/>
                  </a:lnTo>
                  <a:lnTo>
                    <a:pt x="18" y="50"/>
                  </a:lnTo>
                  <a:lnTo>
                    <a:pt x="11" y="64"/>
                  </a:lnTo>
                  <a:lnTo>
                    <a:pt x="5" y="78"/>
                  </a:lnTo>
                  <a:lnTo>
                    <a:pt x="0" y="91"/>
                  </a:lnTo>
                  <a:lnTo>
                    <a:pt x="0" y="91"/>
                  </a:lnTo>
                  <a:lnTo>
                    <a:pt x="27" y="90"/>
                  </a:lnTo>
                  <a:lnTo>
                    <a:pt x="57" y="90"/>
                  </a:lnTo>
                  <a:lnTo>
                    <a:pt x="57" y="90"/>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6" name="Freeform 119">
              <a:extLst>
                <a:ext uri="{FF2B5EF4-FFF2-40B4-BE49-F238E27FC236}">
                  <a16:creationId xmlns:a16="http://schemas.microsoft.com/office/drawing/2014/main" id="{3C9746CD-244F-9F66-ABFC-DEBB6FDAAF58}"/>
                </a:ext>
              </a:extLst>
            </p:cNvPr>
            <p:cNvSpPr>
              <a:spLocks/>
            </p:cNvSpPr>
            <p:nvPr/>
          </p:nvSpPr>
          <p:spPr bwMode="auto">
            <a:xfrm>
              <a:off x="3679825" y="1633538"/>
              <a:ext cx="90488" cy="144463"/>
            </a:xfrm>
            <a:custGeom>
              <a:avLst/>
              <a:gdLst>
                <a:gd name="T0" fmla="*/ 0 w 57"/>
                <a:gd name="T1" fmla="*/ 1 h 91"/>
                <a:gd name="T2" fmla="*/ 0 w 57"/>
                <a:gd name="T3" fmla="*/ 90 h 91"/>
                <a:gd name="T4" fmla="*/ 0 w 57"/>
                <a:gd name="T5" fmla="*/ 90 h 91"/>
                <a:gd name="T6" fmla="*/ 0 w 57"/>
                <a:gd name="T7" fmla="*/ 90 h 91"/>
                <a:gd name="T8" fmla="*/ 0 w 57"/>
                <a:gd name="T9" fmla="*/ 90 h 91"/>
                <a:gd name="T10" fmla="*/ 28 w 57"/>
                <a:gd name="T11" fmla="*/ 90 h 91"/>
                <a:gd name="T12" fmla="*/ 57 w 57"/>
                <a:gd name="T13" fmla="*/ 91 h 91"/>
                <a:gd name="T14" fmla="*/ 57 w 57"/>
                <a:gd name="T15" fmla="*/ 91 h 91"/>
                <a:gd name="T16" fmla="*/ 52 w 57"/>
                <a:gd name="T17" fmla="*/ 78 h 91"/>
                <a:gd name="T18" fmla="*/ 46 w 57"/>
                <a:gd name="T19" fmla="*/ 64 h 91"/>
                <a:gd name="T20" fmla="*/ 40 w 57"/>
                <a:gd name="T21" fmla="*/ 50 h 91"/>
                <a:gd name="T22" fmla="*/ 32 w 57"/>
                <a:gd name="T23" fmla="*/ 39 h 91"/>
                <a:gd name="T24" fmla="*/ 25 w 57"/>
                <a:gd name="T25" fmla="*/ 28 h 91"/>
                <a:gd name="T26" fmla="*/ 17 w 57"/>
                <a:gd name="T27" fmla="*/ 18 h 91"/>
                <a:gd name="T28" fmla="*/ 9 w 57"/>
                <a:gd name="T29" fmla="*/ 8 h 91"/>
                <a:gd name="T30" fmla="*/ 0 w 57"/>
                <a:gd name="T31" fmla="*/ 0 h 91"/>
                <a:gd name="T32" fmla="*/ 0 w 57"/>
                <a:gd name="T33" fmla="*/ 0 h 91"/>
                <a:gd name="T34" fmla="*/ 0 w 57"/>
                <a:gd name="T35" fmla="*/ 1 h 91"/>
                <a:gd name="T36" fmla="*/ 0 w 57"/>
                <a:gd name="T37" fmla="*/ 1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7" h="91">
                  <a:moveTo>
                    <a:pt x="0" y="1"/>
                  </a:moveTo>
                  <a:lnTo>
                    <a:pt x="0" y="90"/>
                  </a:lnTo>
                  <a:lnTo>
                    <a:pt x="0" y="90"/>
                  </a:lnTo>
                  <a:lnTo>
                    <a:pt x="0" y="90"/>
                  </a:lnTo>
                  <a:lnTo>
                    <a:pt x="0" y="90"/>
                  </a:lnTo>
                  <a:lnTo>
                    <a:pt x="28" y="90"/>
                  </a:lnTo>
                  <a:lnTo>
                    <a:pt x="57" y="91"/>
                  </a:lnTo>
                  <a:lnTo>
                    <a:pt x="57" y="91"/>
                  </a:lnTo>
                  <a:lnTo>
                    <a:pt x="52" y="78"/>
                  </a:lnTo>
                  <a:lnTo>
                    <a:pt x="46" y="64"/>
                  </a:lnTo>
                  <a:lnTo>
                    <a:pt x="40" y="50"/>
                  </a:lnTo>
                  <a:lnTo>
                    <a:pt x="32" y="39"/>
                  </a:lnTo>
                  <a:lnTo>
                    <a:pt x="25" y="28"/>
                  </a:lnTo>
                  <a:lnTo>
                    <a:pt x="17" y="18"/>
                  </a:lnTo>
                  <a:lnTo>
                    <a:pt x="9" y="8"/>
                  </a:lnTo>
                  <a:lnTo>
                    <a:pt x="0" y="0"/>
                  </a:lnTo>
                  <a:lnTo>
                    <a:pt x="0" y="0"/>
                  </a:lnTo>
                  <a:lnTo>
                    <a:pt x="0" y="1"/>
                  </a:lnTo>
                  <a:lnTo>
                    <a:pt x="0" y="1"/>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9" name="Freeform 120">
              <a:extLst>
                <a:ext uri="{FF2B5EF4-FFF2-40B4-BE49-F238E27FC236}">
                  <a16:creationId xmlns:a16="http://schemas.microsoft.com/office/drawing/2014/main" id="{53E3BE63-0CD4-12AE-EA5A-180094FE2150}"/>
                </a:ext>
              </a:extLst>
            </p:cNvPr>
            <p:cNvSpPr>
              <a:spLocks/>
            </p:cNvSpPr>
            <p:nvPr/>
          </p:nvSpPr>
          <p:spPr bwMode="auto">
            <a:xfrm>
              <a:off x="3652838" y="2028825"/>
              <a:ext cx="52388" cy="284163"/>
            </a:xfrm>
            <a:custGeom>
              <a:avLst/>
              <a:gdLst>
                <a:gd name="T0" fmla="*/ 17 w 33"/>
                <a:gd name="T1" fmla="*/ 0 h 179"/>
                <a:gd name="T2" fmla="*/ 17 w 33"/>
                <a:gd name="T3" fmla="*/ 0 h 179"/>
                <a:gd name="T4" fmla="*/ 13 w 33"/>
                <a:gd name="T5" fmla="*/ 6 h 179"/>
                <a:gd name="T6" fmla="*/ 10 w 33"/>
                <a:gd name="T7" fmla="*/ 15 h 179"/>
                <a:gd name="T8" fmla="*/ 5 w 33"/>
                <a:gd name="T9" fmla="*/ 36 h 179"/>
                <a:gd name="T10" fmla="*/ 1 w 33"/>
                <a:gd name="T11" fmla="*/ 62 h 179"/>
                <a:gd name="T12" fmla="*/ 0 w 33"/>
                <a:gd name="T13" fmla="*/ 89 h 179"/>
                <a:gd name="T14" fmla="*/ 0 w 33"/>
                <a:gd name="T15" fmla="*/ 89 h 179"/>
                <a:gd name="T16" fmla="*/ 1 w 33"/>
                <a:gd name="T17" fmla="*/ 117 h 179"/>
                <a:gd name="T18" fmla="*/ 5 w 33"/>
                <a:gd name="T19" fmla="*/ 142 h 179"/>
                <a:gd name="T20" fmla="*/ 10 w 33"/>
                <a:gd name="T21" fmla="*/ 163 h 179"/>
                <a:gd name="T22" fmla="*/ 13 w 33"/>
                <a:gd name="T23" fmla="*/ 171 h 179"/>
                <a:gd name="T24" fmla="*/ 17 w 33"/>
                <a:gd name="T25" fmla="*/ 179 h 179"/>
                <a:gd name="T26" fmla="*/ 17 w 33"/>
                <a:gd name="T27" fmla="*/ 179 h 179"/>
                <a:gd name="T28" fmla="*/ 21 w 33"/>
                <a:gd name="T29" fmla="*/ 171 h 179"/>
                <a:gd name="T30" fmla="*/ 23 w 33"/>
                <a:gd name="T31" fmla="*/ 163 h 179"/>
                <a:gd name="T32" fmla="*/ 29 w 33"/>
                <a:gd name="T33" fmla="*/ 142 h 179"/>
                <a:gd name="T34" fmla="*/ 32 w 33"/>
                <a:gd name="T35" fmla="*/ 117 h 179"/>
                <a:gd name="T36" fmla="*/ 33 w 33"/>
                <a:gd name="T37" fmla="*/ 89 h 179"/>
                <a:gd name="T38" fmla="*/ 33 w 33"/>
                <a:gd name="T39" fmla="*/ 89 h 179"/>
                <a:gd name="T40" fmla="*/ 32 w 33"/>
                <a:gd name="T41" fmla="*/ 62 h 179"/>
                <a:gd name="T42" fmla="*/ 29 w 33"/>
                <a:gd name="T43" fmla="*/ 36 h 179"/>
                <a:gd name="T44" fmla="*/ 23 w 33"/>
                <a:gd name="T45" fmla="*/ 15 h 179"/>
                <a:gd name="T46" fmla="*/ 21 w 33"/>
                <a:gd name="T47" fmla="*/ 6 h 179"/>
                <a:gd name="T48" fmla="*/ 17 w 33"/>
                <a:gd name="T49" fmla="*/ 0 h 179"/>
                <a:gd name="T50" fmla="*/ 17 w 33"/>
                <a:gd name="T51"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3" h="179">
                  <a:moveTo>
                    <a:pt x="17" y="0"/>
                  </a:moveTo>
                  <a:lnTo>
                    <a:pt x="17" y="0"/>
                  </a:lnTo>
                  <a:lnTo>
                    <a:pt x="13" y="6"/>
                  </a:lnTo>
                  <a:lnTo>
                    <a:pt x="10" y="15"/>
                  </a:lnTo>
                  <a:lnTo>
                    <a:pt x="5" y="36"/>
                  </a:lnTo>
                  <a:lnTo>
                    <a:pt x="1" y="62"/>
                  </a:lnTo>
                  <a:lnTo>
                    <a:pt x="0" y="89"/>
                  </a:lnTo>
                  <a:lnTo>
                    <a:pt x="0" y="89"/>
                  </a:lnTo>
                  <a:lnTo>
                    <a:pt x="1" y="117"/>
                  </a:lnTo>
                  <a:lnTo>
                    <a:pt x="5" y="142"/>
                  </a:lnTo>
                  <a:lnTo>
                    <a:pt x="10" y="163"/>
                  </a:lnTo>
                  <a:lnTo>
                    <a:pt x="13" y="171"/>
                  </a:lnTo>
                  <a:lnTo>
                    <a:pt x="17" y="179"/>
                  </a:lnTo>
                  <a:lnTo>
                    <a:pt x="17" y="179"/>
                  </a:lnTo>
                  <a:lnTo>
                    <a:pt x="21" y="171"/>
                  </a:lnTo>
                  <a:lnTo>
                    <a:pt x="23" y="163"/>
                  </a:lnTo>
                  <a:lnTo>
                    <a:pt x="29" y="142"/>
                  </a:lnTo>
                  <a:lnTo>
                    <a:pt x="32" y="117"/>
                  </a:lnTo>
                  <a:lnTo>
                    <a:pt x="33" y="89"/>
                  </a:lnTo>
                  <a:lnTo>
                    <a:pt x="33" y="89"/>
                  </a:lnTo>
                  <a:lnTo>
                    <a:pt x="32" y="62"/>
                  </a:lnTo>
                  <a:lnTo>
                    <a:pt x="29" y="36"/>
                  </a:lnTo>
                  <a:lnTo>
                    <a:pt x="23" y="15"/>
                  </a:lnTo>
                  <a:lnTo>
                    <a:pt x="21" y="6"/>
                  </a:lnTo>
                  <a:lnTo>
                    <a:pt x="17" y="0"/>
                  </a:lnTo>
                  <a:lnTo>
                    <a:pt x="17" y="0"/>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40" name="Freeform 121">
              <a:extLst>
                <a:ext uri="{FF2B5EF4-FFF2-40B4-BE49-F238E27FC236}">
                  <a16:creationId xmlns:a16="http://schemas.microsoft.com/office/drawing/2014/main" id="{D72BE713-DAB8-2965-5303-74445F73A764}"/>
                </a:ext>
              </a:extLst>
            </p:cNvPr>
            <p:cNvSpPr>
              <a:spLocks/>
            </p:cNvSpPr>
            <p:nvPr/>
          </p:nvSpPr>
          <p:spPr bwMode="auto">
            <a:xfrm>
              <a:off x="3679825" y="2028825"/>
              <a:ext cx="25400" cy="284163"/>
            </a:xfrm>
            <a:custGeom>
              <a:avLst/>
              <a:gdLst>
                <a:gd name="T0" fmla="*/ 0 w 16"/>
                <a:gd name="T1" fmla="*/ 0 h 179"/>
                <a:gd name="T2" fmla="*/ 0 w 16"/>
                <a:gd name="T3" fmla="*/ 178 h 179"/>
                <a:gd name="T4" fmla="*/ 0 w 16"/>
                <a:gd name="T5" fmla="*/ 178 h 179"/>
                <a:gd name="T6" fmla="*/ 0 w 16"/>
                <a:gd name="T7" fmla="*/ 179 h 179"/>
                <a:gd name="T8" fmla="*/ 0 w 16"/>
                <a:gd name="T9" fmla="*/ 179 h 179"/>
                <a:gd name="T10" fmla="*/ 4 w 16"/>
                <a:gd name="T11" fmla="*/ 171 h 179"/>
                <a:gd name="T12" fmla="*/ 6 w 16"/>
                <a:gd name="T13" fmla="*/ 163 h 179"/>
                <a:gd name="T14" fmla="*/ 12 w 16"/>
                <a:gd name="T15" fmla="*/ 142 h 179"/>
                <a:gd name="T16" fmla="*/ 15 w 16"/>
                <a:gd name="T17" fmla="*/ 117 h 179"/>
                <a:gd name="T18" fmla="*/ 16 w 16"/>
                <a:gd name="T19" fmla="*/ 89 h 179"/>
                <a:gd name="T20" fmla="*/ 16 w 16"/>
                <a:gd name="T21" fmla="*/ 89 h 179"/>
                <a:gd name="T22" fmla="*/ 15 w 16"/>
                <a:gd name="T23" fmla="*/ 62 h 179"/>
                <a:gd name="T24" fmla="*/ 12 w 16"/>
                <a:gd name="T25" fmla="*/ 36 h 179"/>
                <a:gd name="T26" fmla="*/ 6 w 16"/>
                <a:gd name="T27" fmla="*/ 15 h 179"/>
                <a:gd name="T28" fmla="*/ 4 w 16"/>
                <a:gd name="T29" fmla="*/ 6 h 179"/>
                <a:gd name="T30" fmla="*/ 0 w 16"/>
                <a:gd name="T31" fmla="*/ 0 h 179"/>
                <a:gd name="T32" fmla="*/ 0 w 16"/>
                <a:gd name="T33" fmla="*/ 0 h 179"/>
                <a:gd name="T34" fmla="*/ 0 w 16"/>
                <a:gd name="T35" fmla="*/ 0 h 179"/>
                <a:gd name="T36" fmla="*/ 0 w 16"/>
                <a:gd name="T37"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 h="179">
                  <a:moveTo>
                    <a:pt x="0" y="0"/>
                  </a:moveTo>
                  <a:lnTo>
                    <a:pt x="0" y="178"/>
                  </a:lnTo>
                  <a:lnTo>
                    <a:pt x="0" y="178"/>
                  </a:lnTo>
                  <a:lnTo>
                    <a:pt x="0" y="179"/>
                  </a:lnTo>
                  <a:lnTo>
                    <a:pt x="0" y="179"/>
                  </a:lnTo>
                  <a:lnTo>
                    <a:pt x="4" y="171"/>
                  </a:lnTo>
                  <a:lnTo>
                    <a:pt x="6" y="163"/>
                  </a:lnTo>
                  <a:lnTo>
                    <a:pt x="12" y="142"/>
                  </a:lnTo>
                  <a:lnTo>
                    <a:pt x="15" y="117"/>
                  </a:lnTo>
                  <a:lnTo>
                    <a:pt x="16" y="89"/>
                  </a:lnTo>
                  <a:lnTo>
                    <a:pt x="16" y="89"/>
                  </a:lnTo>
                  <a:lnTo>
                    <a:pt x="15" y="62"/>
                  </a:lnTo>
                  <a:lnTo>
                    <a:pt x="12" y="36"/>
                  </a:lnTo>
                  <a:lnTo>
                    <a:pt x="6" y="15"/>
                  </a:lnTo>
                  <a:lnTo>
                    <a:pt x="4" y="6"/>
                  </a:lnTo>
                  <a:lnTo>
                    <a:pt x="0" y="0"/>
                  </a:lnTo>
                  <a:lnTo>
                    <a:pt x="0" y="0"/>
                  </a:lnTo>
                  <a:lnTo>
                    <a:pt x="0" y="0"/>
                  </a:lnTo>
                  <a:lnTo>
                    <a:pt x="0" y="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41" name="Freeform 122">
              <a:extLst>
                <a:ext uri="{FF2B5EF4-FFF2-40B4-BE49-F238E27FC236}">
                  <a16:creationId xmlns:a16="http://schemas.microsoft.com/office/drawing/2014/main" id="{7705EE9C-238A-23F8-137F-89824E76DB2E}"/>
                </a:ext>
              </a:extLst>
            </p:cNvPr>
            <p:cNvSpPr>
              <a:spLocks/>
            </p:cNvSpPr>
            <p:nvPr/>
          </p:nvSpPr>
          <p:spPr bwMode="auto">
            <a:xfrm>
              <a:off x="3611563" y="1836738"/>
              <a:ext cx="136525" cy="139700"/>
            </a:xfrm>
            <a:custGeom>
              <a:avLst/>
              <a:gdLst>
                <a:gd name="T0" fmla="*/ 43 w 86"/>
                <a:gd name="T1" fmla="*/ 88 h 88"/>
                <a:gd name="T2" fmla="*/ 43 w 86"/>
                <a:gd name="T3" fmla="*/ 88 h 88"/>
                <a:gd name="T4" fmla="*/ 34 w 86"/>
                <a:gd name="T5" fmla="*/ 86 h 88"/>
                <a:gd name="T6" fmla="*/ 26 w 86"/>
                <a:gd name="T7" fmla="*/ 84 h 88"/>
                <a:gd name="T8" fmla="*/ 18 w 86"/>
                <a:gd name="T9" fmla="*/ 80 h 88"/>
                <a:gd name="T10" fmla="*/ 12 w 86"/>
                <a:gd name="T11" fmla="*/ 75 h 88"/>
                <a:gd name="T12" fmla="*/ 7 w 86"/>
                <a:gd name="T13" fmla="*/ 68 h 88"/>
                <a:gd name="T14" fmla="*/ 2 w 86"/>
                <a:gd name="T15" fmla="*/ 61 h 88"/>
                <a:gd name="T16" fmla="*/ 0 w 86"/>
                <a:gd name="T17" fmla="*/ 53 h 88"/>
                <a:gd name="T18" fmla="*/ 0 w 86"/>
                <a:gd name="T19" fmla="*/ 45 h 88"/>
                <a:gd name="T20" fmla="*/ 0 w 86"/>
                <a:gd name="T21" fmla="*/ 45 h 88"/>
                <a:gd name="T22" fmla="*/ 0 w 86"/>
                <a:gd name="T23" fmla="*/ 35 h 88"/>
                <a:gd name="T24" fmla="*/ 2 w 86"/>
                <a:gd name="T25" fmla="*/ 27 h 88"/>
                <a:gd name="T26" fmla="*/ 7 w 86"/>
                <a:gd name="T27" fmla="*/ 20 h 88"/>
                <a:gd name="T28" fmla="*/ 12 w 86"/>
                <a:gd name="T29" fmla="*/ 14 h 88"/>
                <a:gd name="T30" fmla="*/ 18 w 86"/>
                <a:gd name="T31" fmla="*/ 8 h 88"/>
                <a:gd name="T32" fmla="*/ 26 w 86"/>
                <a:gd name="T33" fmla="*/ 4 h 88"/>
                <a:gd name="T34" fmla="*/ 34 w 86"/>
                <a:gd name="T35" fmla="*/ 1 h 88"/>
                <a:gd name="T36" fmla="*/ 43 w 86"/>
                <a:gd name="T37" fmla="*/ 0 h 88"/>
                <a:gd name="T38" fmla="*/ 43 w 86"/>
                <a:gd name="T39" fmla="*/ 0 h 88"/>
                <a:gd name="T40" fmla="*/ 52 w 86"/>
                <a:gd name="T41" fmla="*/ 1 h 88"/>
                <a:gd name="T42" fmla="*/ 60 w 86"/>
                <a:gd name="T43" fmla="*/ 4 h 88"/>
                <a:gd name="T44" fmla="*/ 68 w 86"/>
                <a:gd name="T45" fmla="*/ 8 h 88"/>
                <a:gd name="T46" fmla="*/ 74 w 86"/>
                <a:gd name="T47" fmla="*/ 14 h 88"/>
                <a:gd name="T48" fmla="*/ 79 w 86"/>
                <a:gd name="T49" fmla="*/ 20 h 88"/>
                <a:gd name="T50" fmla="*/ 83 w 86"/>
                <a:gd name="T51" fmla="*/ 27 h 88"/>
                <a:gd name="T52" fmla="*/ 85 w 86"/>
                <a:gd name="T53" fmla="*/ 35 h 88"/>
                <a:gd name="T54" fmla="*/ 86 w 86"/>
                <a:gd name="T55" fmla="*/ 45 h 88"/>
                <a:gd name="T56" fmla="*/ 86 w 86"/>
                <a:gd name="T57" fmla="*/ 45 h 88"/>
                <a:gd name="T58" fmla="*/ 85 w 86"/>
                <a:gd name="T59" fmla="*/ 53 h 88"/>
                <a:gd name="T60" fmla="*/ 83 w 86"/>
                <a:gd name="T61" fmla="*/ 61 h 88"/>
                <a:gd name="T62" fmla="*/ 79 w 86"/>
                <a:gd name="T63" fmla="*/ 68 h 88"/>
                <a:gd name="T64" fmla="*/ 74 w 86"/>
                <a:gd name="T65" fmla="*/ 75 h 88"/>
                <a:gd name="T66" fmla="*/ 68 w 86"/>
                <a:gd name="T67" fmla="*/ 80 h 88"/>
                <a:gd name="T68" fmla="*/ 60 w 86"/>
                <a:gd name="T69" fmla="*/ 84 h 88"/>
                <a:gd name="T70" fmla="*/ 52 w 86"/>
                <a:gd name="T71" fmla="*/ 86 h 88"/>
                <a:gd name="T72" fmla="*/ 43 w 86"/>
                <a:gd name="T73" fmla="*/ 88 h 88"/>
                <a:gd name="T74" fmla="*/ 43 w 86"/>
                <a:gd name="T7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6" h="88">
                  <a:moveTo>
                    <a:pt x="43" y="88"/>
                  </a:moveTo>
                  <a:lnTo>
                    <a:pt x="43" y="88"/>
                  </a:lnTo>
                  <a:lnTo>
                    <a:pt x="34" y="86"/>
                  </a:lnTo>
                  <a:lnTo>
                    <a:pt x="26" y="84"/>
                  </a:lnTo>
                  <a:lnTo>
                    <a:pt x="18" y="80"/>
                  </a:lnTo>
                  <a:lnTo>
                    <a:pt x="12" y="75"/>
                  </a:lnTo>
                  <a:lnTo>
                    <a:pt x="7" y="68"/>
                  </a:lnTo>
                  <a:lnTo>
                    <a:pt x="2" y="61"/>
                  </a:lnTo>
                  <a:lnTo>
                    <a:pt x="0" y="53"/>
                  </a:lnTo>
                  <a:lnTo>
                    <a:pt x="0" y="45"/>
                  </a:lnTo>
                  <a:lnTo>
                    <a:pt x="0" y="45"/>
                  </a:lnTo>
                  <a:lnTo>
                    <a:pt x="0" y="35"/>
                  </a:lnTo>
                  <a:lnTo>
                    <a:pt x="2" y="27"/>
                  </a:lnTo>
                  <a:lnTo>
                    <a:pt x="7" y="20"/>
                  </a:lnTo>
                  <a:lnTo>
                    <a:pt x="12" y="14"/>
                  </a:lnTo>
                  <a:lnTo>
                    <a:pt x="18" y="8"/>
                  </a:lnTo>
                  <a:lnTo>
                    <a:pt x="26" y="4"/>
                  </a:lnTo>
                  <a:lnTo>
                    <a:pt x="34" y="1"/>
                  </a:lnTo>
                  <a:lnTo>
                    <a:pt x="43" y="0"/>
                  </a:lnTo>
                  <a:lnTo>
                    <a:pt x="43" y="0"/>
                  </a:lnTo>
                  <a:lnTo>
                    <a:pt x="52" y="1"/>
                  </a:lnTo>
                  <a:lnTo>
                    <a:pt x="60" y="4"/>
                  </a:lnTo>
                  <a:lnTo>
                    <a:pt x="68" y="8"/>
                  </a:lnTo>
                  <a:lnTo>
                    <a:pt x="74" y="14"/>
                  </a:lnTo>
                  <a:lnTo>
                    <a:pt x="79" y="20"/>
                  </a:lnTo>
                  <a:lnTo>
                    <a:pt x="83" y="27"/>
                  </a:lnTo>
                  <a:lnTo>
                    <a:pt x="85" y="35"/>
                  </a:lnTo>
                  <a:lnTo>
                    <a:pt x="86" y="45"/>
                  </a:lnTo>
                  <a:lnTo>
                    <a:pt x="86" y="45"/>
                  </a:lnTo>
                  <a:lnTo>
                    <a:pt x="85" y="53"/>
                  </a:lnTo>
                  <a:lnTo>
                    <a:pt x="83" y="61"/>
                  </a:lnTo>
                  <a:lnTo>
                    <a:pt x="79" y="68"/>
                  </a:lnTo>
                  <a:lnTo>
                    <a:pt x="74" y="75"/>
                  </a:lnTo>
                  <a:lnTo>
                    <a:pt x="68" y="80"/>
                  </a:lnTo>
                  <a:lnTo>
                    <a:pt x="60" y="84"/>
                  </a:lnTo>
                  <a:lnTo>
                    <a:pt x="52" y="86"/>
                  </a:lnTo>
                  <a:lnTo>
                    <a:pt x="43" y="88"/>
                  </a:lnTo>
                  <a:lnTo>
                    <a:pt x="43" y="88"/>
                  </a:lnTo>
                  <a:close/>
                </a:path>
              </a:pathLst>
            </a:custGeom>
            <a:solidFill>
              <a:srgbClr val="174F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42" name="Freeform 123">
              <a:extLst>
                <a:ext uri="{FF2B5EF4-FFF2-40B4-BE49-F238E27FC236}">
                  <a16:creationId xmlns:a16="http://schemas.microsoft.com/office/drawing/2014/main" id="{C56D8F0E-033B-FC56-E2EB-FC7FA5845C57}"/>
                </a:ext>
              </a:extLst>
            </p:cNvPr>
            <p:cNvSpPr>
              <a:spLocks/>
            </p:cNvSpPr>
            <p:nvPr/>
          </p:nvSpPr>
          <p:spPr bwMode="auto">
            <a:xfrm>
              <a:off x="3630613" y="1858963"/>
              <a:ext cx="96838" cy="95250"/>
            </a:xfrm>
            <a:custGeom>
              <a:avLst/>
              <a:gdLst>
                <a:gd name="T0" fmla="*/ 31 w 61"/>
                <a:gd name="T1" fmla="*/ 0 h 60"/>
                <a:gd name="T2" fmla="*/ 31 w 61"/>
                <a:gd name="T3" fmla="*/ 0 h 60"/>
                <a:gd name="T4" fmla="*/ 25 w 61"/>
                <a:gd name="T5" fmla="*/ 1 h 60"/>
                <a:gd name="T6" fmla="*/ 19 w 61"/>
                <a:gd name="T7" fmla="*/ 2 h 60"/>
                <a:gd name="T8" fmla="*/ 14 w 61"/>
                <a:gd name="T9" fmla="*/ 5 h 60"/>
                <a:gd name="T10" fmla="*/ 10 w 61"/>
                <a:gd name="T11" fmla="*/ 8 h 60"/>
                <a:gd name="T12" fmla="*/ 6 w 61"/>
                <a:gd name="T13" fmla="*/ 13 h 60"/>
                <a:gd name="T14" fmla="*/ 3 w 61"/>
                <a:gd name="T15" fmla="*/ 18 h 60"/>
                <a:gd name="T16" fmla="*/ 1 w 61"/>
                <a:gd name="T17" fmla="*/ 24 h 60"/>
                <a:gd name="T18" fmla="*/ 0 w 61"/>
                <a:gd name="T19" fmla="*/ 31 h 60"/>
                <a:gd name="T20" fmla="*/ 0 w 61"/>
                <a:gd name="T21" fmla="*/ 31 h 60"/>
                <a:gd name="T22" fmla="*/ 1 w 61"/>
                <a:gd name="T23" fmla="*/ 37 h 60"/>
                <a:gd name="T24" fmla="*/ 3 w 61"/>
                <a:gd name="T25" fmla="*/ 42 h 60"/>
                <a:gd name="T26" fmla="*/ 6 w 61"/>
                <a:gd name="T27" fmla="*/ 47 h 60"/>
                <a:gd name="T28" fmla="*/ 10 w 61"/>
                <a:gd name="T29" fmla="*/ 51 h 60"/>
                <a:gd name="T30" fmla="*/ 14 w 61"/>
                <a:gd name="T31" fmla="*/ 55 h 60"/>
                <a:gd name="T32" fmla="*/ 19 w 61"/>
                <a:gd name="T33" fmla="*/ 58 h 60"/>
                <a:gd name="T34" fmla="*/ 25 w 61"/>
                <a:gd name="T35" fmla="*/ 60 h 60"/>
                <a:gd name="T36" fmla="*/ 31 w 61"/>
                <a:gd name="T37" fmla="*/ 60 h 60"/>
                <a:gd name="T38" fmla="*/ 31 w 61"/>
                <a:gd name="T39" fmla="*/ 60 h 60"/>
                <a:gd name="T40" fmla="*/ 37 w 61"/>
                <a:gd name="T41" fmla="*/ 60 h 60"/>
                <a:gd name="T42" fmla="*/ 42 w 61"/>
                <a:gd name="T43" fmla="*/ 58 h 60"/>
                <a:gd name="T44" fmla="*/ 48 w 61"/>
                <a:gd name="T45" fmla="*/ 55 h 60"/>
                <a:gd name="T46" fmla="*/ 52 w 61"/>
                <a:gd name="T47" fmla="*/ 51 h 60"/>
                <a:gd name="T48" fmla="*/ 56 w 61"/>
                <a:gd name="T49" fmla="*/ 47 h 60"/>
                <a:gd name="T50" fmla="*/ 59 w 61"/>
                <a:gd name="T51" fmla="*/ 42 h 60"/>
                <a:gd name="T52" fmla="*/ 61 w 61"/>
                <a:gd name="T53" fmla="*/ 37 h 60"/>
                <a:gd name="T54" fmla="*/ 61 w 61"/>
                <a:gd name="T55" fmla="*/ 31 h 60"/>
                <a:gd name="T56" fmla="*/ 61 w 61"/>
                <a:gd name="T57" fmla="*/ 31 h 60"/>
                <a:gd name="T58" fmla="*/ 61 w 61"/>
                <a:gd name="T59" fmla="*/ 24 h 60"/>
                <a:gd name="T60" fmla="*/ 59 w 61"/>
                <a:gd name="T61" fmla="*/ 18 h 60"/>
                <a:gd name="T62" fmla="*/ 56 w 61"/>
                <a:gd name="T63" fmla="*/ 13 h 60"/>
                <a:gd name="T64" fmla="*/ 52 w 61"/>
                <a:gd name="T65" fmla="*/ 8 h 60"/>
                <a:gd name="T66" fmla="*/ 48 w 61"/>
                <a:gd name="T67" fmla="*/ 5 h 60"/>
                <a:gd name="T68" fmla="*/ 42 w 61"/>
                <a:gd name="T69" fmla="*/ 2 h 60"/>
                <a:gd name="T70" fmla="*/ 37 w 61"/>
                <a:gd name="T71" fmla="*/ 1 h 60"/>
                <a:gd name="T72" fmla="*/ 31 w 61"/>
                <a:gd name="T73" fmla="*/ 0 h 60"/>
                <a:gd name="T74" fmla="*/ 31 w 61"/>
                <a:gd name="T75"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1" h="60">
                  <a:moveTo>
                    <a:pt x="31" y="0"/>
                  </a:moveTo>
                  <a:lnTo>
                    <a:pt x="31" y="0"/>
                  </a:lnTo>
                  <a:lnTo>
                    <a:pt x="25" y="1"/>
                  </a:lnTo>
                  <a:lnTo>
                    <a:pt x="19" y="2"/>
                  </a:lnTo>
                  <a:lnTo>
                    <a:pt x="14" y="5"/>
                  </a:lnTo>
                  <a:lnTo>
                    <a:pt x="10" y="8"/>
                  </a:lnTo>
                  <a:lnTo>
                    <a:pt x="6" y="13"/>
                  </a:lnTo>
                  <a:lnTo>
                    <a:pt x="3" y="18"/>
                  </a:lnTo>
                  <a:lnTo>
                    <a:pt x="1" y="24"/>
                  </a:lnTo>
                  <a:lnTo>
                    <a:pt x="0" y="31"/>
                  </a:lnTo>
                  <a:lnTo>
                    <a:pt x="0" y="31"/>
                  </a:lnTo>
                  <a:lnTo>
                    <a:pt x="1" y="37"/>
                  </a:lnTo>
                  <a:lnTo>
                    <a:pt x="3" y="42"/>
                  </a:lnTo>
                  <a:lnTo>
                    <a:pt x="6" y="47"/>
                  </a:lnTo>
                  <a:lnTo>
                    <a:pt x="10" y="51"/>
                  </a:lnTo>
                  <a:lnTo>
                    <a:pt x="14" y="55"/>
                  </a:lnTo>
                  <a:lnTo>
                    <a:pt x="19" y="58"/>
                  </a:lnTo>
                  <a:lnTo>
                    <a:pt x="25" y="60"/>
                  </a:lnTo>
                  <a:lnTo>
                    <a:pt x="31" y="60"/>
                  </a:lnTo>
                  <a:lnTo>
                    <a:pt x="31" y="60"/>
                  </a:lnTo>
                  <a:lnTo>
                    <a:pt x="37" y="60"/>
                  </a:lnTo>
                  <a:lnTo>
                    <a:pt x="42" y="58"/>
                  </a:lnTo>
                  <a:lnTo>
                    <a:pt x="48" y="55"/>
                  </a:lnTo>
                  <a:lnTo>
                    <a:pt x="52" y="51"/>
                  </a:lnTo>
                  <a:lnTo>
                    <a:pt x="56" y="47"/>
                  </a:lnTo>
                  <a:lnTo>
                    <a:pt x="59" y="42"/>
                  </a:lnTo>
                  <a:lnTo>
                    <a:pt x="61" y="37"/>
                  </a:lnTo>
                  <a:lnTo>
                    <a:pt x="61" y="31"/>
                  </a:lnTo>
                  <a:lnTo>
                    <a:pt x="61" y="31"/>
                  </a:lnTo>
                  <a:lnTo>
                    <a:pt x="61" y="24"/>
                  </a:lnTo>
                  <a:lnTo>
                    <a:pt x="59" y="18"/>
                  </a:lnTo>
                  <a:lnTo>
                    <a:pt x="56" y="13"/>
                  </a:lnTo>
                  <a:lnTo>
                    <a:pt x="52" y="8"/>
                  </a:lnTo>
                  <a:lnTo>
                    <a:pt x="48" y="5"/>
                  </a:lnTo>
                  <a:lnTo>
                    <a:pt x="42" y="2"/>
                  </a:lnTo>
                  <a:lnTo>
                    <a:pt x="37" y="1"/>
                  </a:lnTo>
                  <a:lnTo>
                    <a:pt x="31" y="0"/>
                  </a:lnTo>
                  <a:lnTo>
                    <a:pt x="3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43" name="Freeform 124">
              <a:extLst>
                <a:ext uri="{FF2B5EF4-FFF2-40B4-BE49-F238E27FC236}">
                  <a16:creationId xmlns:a16="http://schemas.microsoft.com/office/drawing/2014/main" id="{E39C2CFA-3AAF-876A-D966-9755CA27D798}"/>
                </a:ext>
              </a:extLst>
            </p:cNvPr>
            <p:cNvSpPr>
              <a:spLocks/>
            </p:cNvSpPr>
            <p:nvPr/>
          </p:nvSpPr>
          <p:spPr bwMode="auto">
            <a:xfrm>
              <a:off x="3679825" y="1836738"/>
              <a:ext cx="68263" cy="139700"/>
            </a:xfrm>
            <a:custGeom>
              <a:avLst/>
              <a:gdLst>
                <a:gd name="T0" fmla="*/ 0 w 43"/>
                <a:gd name="T1" fmla="*/ 0 h 88"/>
                <a:gd name="T2" fmla="*/ 0 w 43"/>
                <a:gd name="T3" fmla="*/ 0 h 88"/>
                <a:gd name="T4" fmla="*/ 0 w 43"/>
                <a:gd name="T5" fmla="*/ 0 h 88"/>
                <a:gd name="T6" fmla="*/ 0 w 43"/>
                <a:gd name="T7" fmla="*/ 14 h 88"/>
                <a:gd name="T8" fmla="*/ 0 w 43"/>
                <a:gd name="T9" fmla="*/ 14 h 88"/>
                <a:gd name="T10" fmla="*/ 0 w 43"/>
                <a:gd name="T11" fmla="*/ 14 h 88"/>
                <a:gd name="T12" fmla="*/ 0 w 43"/>
                <a:gd name="T13" fmla="*/ 14 h 88"/>
                <a:gd name="T14" fmla="*/ 6 w 43"/>
                <a:gd name="T15" fmla="*/ 15 h 88"/>
                <a:gd name="T16" fmla="*/ 11 w 43"/>
                <a:gd name="T17" fmla="*/ 16 h 88"/>
                <a:gd name="T18" fmla="*/ 17 w 43"/>
                <a:gd name="T19" fmla="*/ 19 h 88"/>
                <a:gd name="T20" fmla="*/ 21 w 43"/>
                <a:gd name="T21" fmla="*/ 22 h 88"/>
                <a:gd name="T22" fmla="*/ 25 w 43"/>
                <a:gd name="T23" fmla="*/ 27 h 88"/>
                <a:gd name="T24" fmla="*/ 28 w 43"/>
                <a:gd name="T25" fmla="*/ 32 h 88"/>
                <a:gd name="T26" fmla="*/ 30 w 43"/>
                <a:gd name="T27" fmla="*/ 38 h 88"/>
                <a:gd name="T28" fmla="*/ 30 w 43"/>
                <a:gd name="T29" fmla="*/ 45 h 88"/>
                <a:gd name="T30" fmla="*/ 30 w 43"/>
                <a:gd name="T31" fmla="*/ 45 h 88"/>
                <a:gd name="T32" fmla="*/ 30 w 43"/>
                <a:gd name="T33" fmla="*/ 51 h 88"/>
                <a:gd name="T34" fmla="*/ 28 w 43"/>
                <a:gd name="T35" fmla="*/ 56 h 88"/>
                <a:gd name="T36" fmla="*/ 25 w 43"/>
                <a:gd name="T37" fmla="*/ 61 h 88"/>
                <a:gd name="T38" fmla="*/ 21 w 43"/>
                <a:gd name="T39" fmla="*/ 65 h 88"/>
                <a:gd name="T40" fmla="*/ 17 w 43"/>
                <a:gd name="T41" fmla="*/ 69 h 88"/>
                <a:gd name="T42" fmla="*/ 11 w 43"/>
                <a:gd name="T43" fmla="*/ 72 h 88"/>
                <a:gd name="T44" fmla="*/ 6 w 43"/>
                <a:gd name="T45" fmla="*/ 74 h 88"/>
                <a:gd name="T46" fmla="*/ 0 w 43"/>
                <a:gd name="T47" fmla="*/ 74 h 88"/>
                <a:gd name="T48" fmla="*/ 0 w 43"/>
                <a:gd name="T49" fmla="*/ 74 h 88"/>
                <a:gd name="T50" fmla="*/ 0 w 43"/>
                <a:gd name="T51" fmla="*/ 74 h 88"/>
                <a:gd name="T52" fmla="*/ 0 w 43"/>
                <a:gd name="T53" fmla="*/ 88 h 88"/>
                <a:gd name="T54" fmla="*/ 0 w 43"/>
                <a:gd name="T55" fmla="*/ 88 h 88"/>
                <a:gd name="T56" fmla="*/ 0 w 43"/>
                <a:gd name="T57" fmla="*/ 88 h 88"/>
                <a:gd name="T58" fmla="*/ 0 w 43"/>
                <a:gd name="T59" fmla="*/ 88 h 88"/>
                <a:gd name="T60" fmla="*/ 9 w 43"/>
                <a:gd name="T61" fmla="*/ 86 h 88"/>
                <a:gd name="T62" fmla="*/ 17 w 43"/>
                <a:gd name="T63" fmla="*/ 84 h 88"/>
                <a:gd name="T64" fmla="*/ 25 w 43"/>
                <a:gd name="T65" fmla="*/ 80 h 88"/>
                <a:gd name="T66" fmla="*/ 31 w 43"/>
                <a:gd name="T67" fmla="*/ 75 h 88"/>
                <a:gd name="T68" fmla="*/ 36 w 43"/>
                <a:gd name="T69" fmla="*/ 68 h 88"/>
                <a:gd name="T70" fmla="*/ 40 w 43"/>
                <a:gd name="T71" fmla="*/ 61 h 88"/>
                <a:gd name="T72" fmla="*/ 42 w 43"/>
                <a:gd name="T73" fmla="*/ 53 h 88"/>
                <a:gd name="T74" fmla="*/ 43 w 43"/>
                <a:gd name="T75" fmla="*/ 45 h 88"/>
                <a:gd name="T76" fmla="*/ 43 w 43"/>
                <a:gd name="T77" fmla="*/ 45 h 88"/>
                <a:gd name="T78" fmla="*/ 42 w 43"/>
                <a:gd name="T79" fmla="*/ 35 h 88"/>
                <a:gd name="T80" fmla="*/ 40 w 43"/>
                <a:gd name="T81" fmla="*/ 27 h 88"/>
                <a:gd name="T82" fmla="*/ 36 w 43"/>
                <a:gd name="T83" fmla="*/ 20 h 88"/>
                <a:gd name="T84" fmla="*/ 31 w 43"/>
                <a:gd name="T85" fmla="*/ 14 h 88"/>
                <a:gd name="T86" fmla="*/ 25 w 43"/>
                <a:gd name="T87" fmla="*/ 8 h 88"/>
                <a:gd name="T88" fmla="*/ 17 w 43"/>
                <a:gd name="T89" fmla="*/ 4 h 88"/>
                <a:gd name="T90" fmla="*/ 9 w 43"/>
                <a:gd name="T91" fmla="*/ 1 h 88"/>
                <a:gd name="T92" fmla="*/ 0 w 43"/>
                <a:gd name="T93" fmla="*/ 0 h 88"/>
                <a:gd name="T94" fmla="*/ 0 w 43"/>
                <a:gd name="T95" fmla="*/ 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3" h="88">
                  <a:moveTo>
                    <a:pt x="0" y="0"/>
                  </a:moveTo>
                  <a:lnTo>
                    <a:pt x="0" y="0"/>
                  </a:lnTo>
                  <a:lnTo>
                    <a:pt x="0" y="0"/>
                  </a:lnTo>
                  <a:lnTo>
                    <a:pt x="0" y="14"/>
                  </a:lnTo>
                  <a:lnTo>
                    <a:pt x="0" y="14"/>
                  </a:lnTo>
                  <a:lnTo>
                    <a:pt x="0" y="14"/>
                  </a:lnTo>
                  <a:lnTo>
                    <a:pt x="0" y="14"/>
                  </a:lnTo>
                  <a:lnTo>
                    <a:pt x="6" y="15"/>
                  </a:lnTo>
                  <a:lnTo>
                    <a:pt x="11" y="16"/>
                  </a:lnTo>
                  <a:lnTo>
                    <a:pt x="17" y="19"/>
                  </a:lnTo>
                  <a:lnTo>
                    <a:pt x="21" y="22"/>
                  </a:lnTo>
                  <a:lnTo>
                    <a:pt x="25" y="27"/>
                  </a:lnTo>
                  <a:lnTo>
                    <a:pt x="28" y="32"/>
                  </a:lnTo>
                  <a:lnTo>
                    <a:pt x="30" y="38"/>
                  </a:lnTo>
                  <a:lnTo>
                    <a:pt x="30" y="45"/>
                  </a:lnTo>
                  <a:lnTo>
                    <a:pt x="30" y="45"/>
                  </a:lnTo>
                  <a:lnTo>
                    <a:pt x="30" y="51"/>
                  </a:lnTo>
                  <a:lnTo>
                    <a:pt x="28" y="56"/>
                  </a:lnTo>
                  <a:lnTo>
                    <a:pt x="25" y="61"/>
                  </a:lnTo>
                  <a:lnTo>
                    <a:pt x="21" y="65"/>
                  </a:lnTo>
                  <a:lnTo>
                    <a:pt x="17" y="69"/>
                  </a:lnTo>
                  <a:lnTo>
                    <a:pt x="11" y="72"/>
                  </a:lnTo>
                  <a:lnTo>
                    <a:pt x="6" y="74"/>
                  </a:lnTo>
                  <a:lnTo>
                    <a:pt x="0" y="74"/>
                  </a:lnTo>
                  <a:lnTo>
                    <a:pt x="0" y="74"/>
                  </a:lnTo>
                  <a:lnTo>
                    <a:pt x="0" y="74"/>
                  </a:lnTo>
                  <a:lnTo>
                    <a:pt x="0" y="88"/>
                  </a:lnTo>
                  <a:lnTo>
                    <a:pt x="0" y="88"/>
                  </a:lnTo>
                  <a:lnTo>
                    <a:pt x="0" y="88"/>
                  </a:lnTo>
                  <a:lnTo>
                    <a:pt x="0" y="88"/>
                  </a:lnTo>
                  <a:lnTo>
                    <a:pt x="9" y="86"/>
                  </a:lnTo>
                  <a:lnTo>
                    <a:pt x="17" y="84"/>
                  </a:lnTo>
                  <a:lnTo>
                    <a:pt x="25" y="80"/>
                  </a:lnTo>
                  <a:lnTo>
                    <a:pt x="31" y="75"/>
                  </a:lnTo>
                  <a:lnTo>
                    <a:pt x="36" y="68"/>
                  </a:lnTo>
                  <a:lnTo>
                    <a:pt x="40" y="61"/>
                  </a:lnTo>
                  <a:lnTo>
                    <a:pt x="42" y="53"/>
                  </a:lnTo>
                  <a:lnTo>
                    <a:pt x="43" y="45"/>
                  </a:lnTo>
                  <a:lnTo>
                    <a:pt x="43" y="45"/>
                  </a:lnTo>
                  <a:lnTo>
                    <a:pt x="42" y="35"/>
                  </a:lnTo>
                  <a:lnTo>
                    <a:pt x="40" y="27"/>
                  </a:lnTo>
                  <a:lnTo>
                    <a:pt x="36" y="20"/>
                  </a:lnTo>
                  <a:lnTo>
                    <a:pt x="31" y="14"/>
                  </a:lnTo>
                  <a:lnTo>
                    <a:pt x="25" y="8"/>
                  </a:lnTo>
                  <a:lnTo>
                    <a:pt x="17" y="4"/>
                  </a:lnTo>
                  <a:lnTo>
                    <a:pt x="9" y="1"/>
                  </a:lnTo>
                  <a:lnTo>
                    <a:pt x="0" y="0"/>
                  </a:lnTo>
                  <a:lnTo>
                    <a:pt x="0" y="0"/>
                  </a:lnTo>
                  <a:close/>
                </a:path>
              </a:pathLst>
            </a:custGeom>
            <a:solidFill>
              <a:srgbClr val="1037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44" name="Freeform 125">
              <a:extLst>
                <a:ext uri="{FF2B5EF4-FFF2-40B4-BE49-F238E27FC236}">
                  <a16:creationId xmlns:a16="http://schemas.microsoft.com/office/drawing/2014/main" id="{7A2F9129-5167-4170-06F7-161579A6D212}"/>
                </a:ext>
              </a:extLst>
            </p:cNvPr>
            <p:cNvSpPr>
              <a:spLocks/>
            </p:cNvSpPr>
            <p:nvPr/>
          </p:nvSpPr>
          <p:spPr bwMode="auto">
            <a:xfrm>
              <a:off x="3679825" y="1858963"/>
              <a:ext cx="47625" cy="95250"/>
            </a:xfrm>
            <a:custGeom>
              <a:avLst/>
              <a:gdLst>
                <a:gd name="T0" fmla="*/ 30 w 30"/>
                <a:gd name="T1" fmla="*/ 31 h 60"/>
                <a:gd name="T2" fmla="*/ 30 w 30"/>
                <a:gd name="T3" fmla="*/ 31 h 60"/>
                <a:gd name="T4" fmla="*/ 30 w 30"/>
                <a:gd name="T5" fmla="*/ 24 h 60"/>
                <a:gd name="T6" fmla="*/ 28 w 30"/>
                <a:gd name="T7" fmla="*/ 18 h 60"/>
                <a:gd name="T8" fmla="*/ 25 w 30"/>
                <a:gd name="T9" fmla="*/ 13 h 60"/>
                <a:gd name="T10" fmla="*/ 21 w 30"/>
                <a:gd name="T11" fmla="*/ 8 h 60"/>
                <a:gd name="T12" fmla="*/ 17 w 30"/>
                <a:gd name="T13" fmla="*/ 5 h 60"/>
                <a:gd name="T14" fmla="*/ 11 w 30"/>
                <a:gd name="T15" fmla="*/ 2 h 60"/>
                <a:gd name="T16" fmla="*/ 6 w 30"/>
                <a:gd name="T17" fmla="*/ 1 h 60"/>
                <a:gd name="T18" fmla="*/ 0 w 30"/>
                <a:gd name="T19" fmla="*/ 0 h 60"/>
                <a:gd name="T20" fmla="*/ 0 w 30"/>
                <a:gd name="T21" fmla="*/ 0 h 60"/>
                <a:gd name="T22" fmla="*/ 0 w 30"/>
                <a:gd name="T23" fmla="*/ 0 h 60"/>
                <a:gd name="T24" fmla="*/ 0 w 30"/>
                <a:gd name="T25" fmla="*/ 60 h 60"/>
                <a:gd name="T26" fmla="*/ 0 w 30"/>
                <a:gd name="T27" fmla="*/ 60 h 60"/>
                <a:gd name="T28" fmla="*/ 0 w 30"/>
                <a:gd name="T29" fmla="*/ 60 h 60"/>
                <a:gd name="T30" fmla="*/ 0 w 30"/>
                <a:gd name="T31" fmla="*/ 60 h 60"/>
                <a:gd name="T32" fmla="*/ 6 w 30"/>
                <a:gd name="T33" fmla="*/ 60 h 60"/>
                <a:gd name="T34" fmla="*/ 11 w 30"/>
                <a:gd name="T35" fmla="*/ 58 h 60"/>
                <a:gd name="T36" fmla="*/ 17 w 30"/>
                <a:gd name="T37" fmla="*/ 55 h 60"/>
                <a:gd name="T38" fmla="*/ 21 w 30"/>
                <a:gd name="T39" fmla="*/ 51 h 60"/>
                <a:gd name="T40" fmla="*/ 25 w 30"/>
                <a:gd name="T41" fmla="*/ 47 h 60"/>
                <a:gd name="T42" fmla="*/ 28 w 30"/>
                <a:gd name="T43" fmla="*/ 42 h 60"/>
                <a:gd name="T44" fmla="*/ 30 w 30"/>
                <a:gd name="T45" fmla="*/ 37 h 60"/>
                <a:gd name="T46" fmla="*/ 30 w 30"/>
                <a:gd name="T47" fmla="*/ 31 h 60"/>
                <a:gd name="T48" fmla="*/ 30 w 30"/>
                <a:gd name="T49" fmla="*/ 31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0" h="60">
                  <a:moveTo>
                    <a:pt x="30" y="31"/>
                  </a:moveTo>
                  <a:lnTo>
                    <a:pt x="30" y="31"/>
                  </a:lnTo>
                  <a:lnTo>
                    <a:pt x="30" y="24"/>
                  </a:lnTo>
                  <a:lnTo>
                    <a:pt x="28" y="18"/>
                  </a:lnTo>
                  <a:lnTo>
                    <a:pt x="25" y="13"/>
                  </a:lnTo>
                  <a:lnTo>
                    <a:pt x="21" y="8"/>
                  </a:lnTo>
                  <a:lnTo>
                    <a:pt x="17" y="5"/>
                  </a:lnTo>
                  <a:lnTo>
                    <a:pt x="11" y="2"/>
                  </a:lnTo>
                  <a:lnTo>
                    <a:pt x="6" y="1"/>
                  </a:lnTo>
                  <a:lnTo>
                    <a:pt x="0" y="0"/>
                  </a:lnTo>
                  <a:lnTo>
                    <a:pt x="0" y="0"/>
                  </a:lnTo>
                  <a:lnTo>
                    <a:pt x="0" y="0"/>
                  </a:lnTo>
                  <a:lnTo>
                    <a:pt x="0" y="60"/>
                  </a:lnTo>
                  <a:lnTo>
                    <a:pt x="0" y="60"/>
                  </a:lnTo>
                  <a:lnTo>
                    <a:pt x="0" y="60"/>
                  </a:lnTo>
                  <a:lnTo>
                    <a:pt x="0" y="60"/>
                  </a:lnTo>
                  <a:lnTo>
                    <a:pt x="6" y="60"/>
                  </a:lnTo>
                  <a:lnTo>
                    <a:pt x="11" y="58"/>
                  </a:lnTo>
                  <a:lnTo>
                    <a:pt x="17" y="55"/>
                  </a:lnTo>
                  <a:lnTo>
                    <a:pt x="21" y="51"/>
                  </a:lnTo>
                  <a:lnTo>
                    <a:pt x="25" y="47"/>
                  </a:lnTo>
                  <a:lnTo>
                    <a:pt x="28" y="42"/>
                  </a:lnTo>
                  <a:lnTo>
                    <a:pt x="30" y="37"/>
                  </a:lnTo>
                  <a:lnTo>
                    <a:pt x="30" y="31"/>
                  </a:lnTo>
                  <a:lnTo>
                    <a:pt x="30" y="31"/>
                  </a:lnTo>
                  <a:close/>
                </a:path>
              </a:pathLst>
            </a:custGeom>
            <a:solidFill>
              <a:srgbClr val="D1E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grpSp>
      <p:sp>
        <p:nvSpPr>
          <p:cNvPr id="57" name="Rectangle 56">
            <a:extLst>
              <a:ext uri="{FF2B5EF4-FFF2-40B4-BE49-F238E27FC236}">
                <a16:creationId xmlns:a16="http://schemas.microsoft.com/office/drawing/2014/main" id="{BB891F30-3989-3726-2F42-325F902CF5E5}"/>
              </a:ext>
            </a:extLst>
          </p:cNvPr>
          <p:cNvSpPr/>
          <p:nvPr/>
        </p:nvSpPr>
        <p:spPr>
          <a:xfrm>
            <a:off x="4876800" y="4765153"/>
            <a:ext cx="6423017" cy="1302902"/>
          </a:xfrm>
          <a:prstGeom prst="rect">
            <a:avLst/>
          </a:prstGeom>
          <a:solidFill>
            <a:srgbClr val="D5EB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noProof="0"/>
          </a:p>
        </p:txBody>
      </p:sp>
      <p:sp>
        <p:nvSpPr>
          <p:cNvPr id="56" name="Rectangle 55">
            <a:extLst>
              <a:ext uri="{FF2B5EF4-FFF2-40B4-BE49-F238E27FC236}">
                <a16:creationId xmlns:a16="http://schemas.microsoft.com/office/drawing/2014/main" id="{9ED37464-B91B-DBC6-12C0-56DDE9EF59C7}"/>
              </a:ext>
            </a:extLst>
          </p:cNvPr>
          <p:cNvSpPr/>
          <p:nvPr/>
        </p:nvSpPr>
        <p:spPr>
          <a:xfrm>
            <a:off x="1447649" y="4765152"/>
            <a:ext cx="3322800" cy="1302903"/>
          </a:xfrm>
          <a:prstGeom prst="rect">
            <a:avLst/>
          </a:prstGeom>
          <a:solidFill>
            <a:srgbClr val="F0F2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noProof="0"/>
          </a:p>
        </p:txBody>
      </p:sp>
      <p:sp>
        <p:nvSpPr>
          <p:cNvPr id="51" name="object 26">
            <a:extLst>
              <a:ext uri="{FF2B5EF4-FFF2-40B4-BE49-F238E27FC236}">
                <a16:creationId xmlns:a16="http://schemas.microsoft.com/office/drawing/2014/main" id="{0DB99369-12FC-1C5B-0852-02B7199B99F8}"/>
              </a:ext>
            </a:extLst>
          </p:cNvPr>
          <p:cNvSpPr txBox="1"/>
          <p:nvPr/>
        </p:nvSpPr>
        <p:spPr>
          <a:xfrm>
            <a:off x="1434341" y="4602041"/>
            <a:ext cx="1595910" cy="124461"/>
          </a:xfrm>
          <a:prstGeom prst="rect">
            <a:avLst/>
          </a:prstGeom>
        </p:spPr>
        <p:txBody>
          <a:bodyPr vert="horz" wrap="square" lIns="0" tIns="12700" rIns="0" bIns="0" rtlCol="0" anchor="b">
            <a:noAutofit/>
          </a:bodyPr>
          <a:lstStyle/>
          <a:p>
            <a:pPr marL="12700" marR="0" lvl="0" indent="0" defTabSz="914400" rtl="0" eaLnBrk="1" fontAlgn="auto" latinLnBrk="0" hangingPunct="1">
              <a:lnSpc>
                <a:spcPct val="100000"/>
              </a:lnSpc>
              <a:spcBef>
                <a:spcPts val="100"/>
              </a:spcBef>
              <a:spcAft>
                <a:spcPts val="0"/>
              </a:spcAft>
              <a:buClrTx/>
              <a:buSzTx/>
              <a:buFontTx/>
              <a:buNone/>
              <a:tabLst/>
              <a:defRPr/>
            </a:pPr>
            <a:r>
              <a:rPr kumimoji="0" lang="fr-BE" sz="1200" b="1" i="0" u="none" strike="noStrike" kern="1200" cap="none" spc="10" normalizeH="0" baseline="0" noProof="0">
                <a:ln>
                  <a:noFill/>
                </a:ln>
                <a:solidFill>
                  <a:schemeClr val="accent5">
                    <a:lumMod val="10000"/>
                  </a:schemeClr>
                </a:solidFill>
                <a:effectLst/>
                <a:uLnTx/>
                <a:uFillTx/>
                <a:latin typeface="+mj-lt"/>
                <a:ea typeface="+mn-ea"/>
                <a:cs typeface="Arial" panose="020B0604020202020204" pitchFamily="34" charset="0"/>
              </a:rPr>
              <a:t>Financement</a:t>
            </a:r>
            <a:endParaRPr kumimoji="0" lang="fr-BE" sz="1200" b="1" i="0" u="none" strike="noStrike" kern="1200" cap="none" spc="0" normalizeH="0" baseline="0" noProof="0">
              <a:ln>
                <a:noFill/>
              </a:ln>
              <a:solidFill>
                <a:schemeClr val="accent5">
                  <a:lumMod val="10000"/>
                </a:schemeClr>
              </a:solidFill>
              <a:effectLst/>
              <a:uLnTx/>
              <a:uFillTx/>
              <a:latin typeface="+mj-lt"/>
              <a:ea typeface="+mn-ea"/>
              <a:cs typeface="Arial" panose="020B0604020202020204" pitchFamily="34" charset="0"/>
            </a:endParaRPr>
          </a:p>
        </p:txBody>
      </p:sp>
      <p:sp>
        <p:nvSpPr>
          <p:cNvPr id="65" name="object 21">
            <a:extLst>
              <a:ext uri="{FF2B5EF4-FFF2-40B4-BE49-F238E27FC236}">
                <a16:creationId xmlns:a16="http://schemas.microsoft.com/office/drawing/2014/main" id="{E4518C6A-4F04-25B6-57AF-18961A866A9D}"/>
              </a:ext>
            </a:extLst>
          </p:cNvPr>
          <p:cNvSpPr txBox="1"/>
          <p:nvPr/>
        </p:nvSpPr>
        <p:spPr>
          <a:xfrm>
            <a:off x="4918244" y="4812784"/>
            <a:ext cx="6264107" cy="365142"/>
          </a:xfrm>
          <a:prstGeom prst="rect">
            <a:avLst/>
          </a:prstGeom>
        </p:spPr>
        <p:txBody>
          <a:bodyPr vert="horz" wrap="square" lIns="0" tIns="12700" rIns="0" bIns="0" rtlCol="0">
            <a:noAutofit/>
          </a:bodyPr>
          <a:lstStyle/>
          <a:p>
            <a:pPr marL="183515" indent="-171450" fontAlgn="auto">
              <a:spcBef>
                <a:spcPts val="0"/>
              </a:spcBef>
              <a:spcAft>
                <a:spcPts val="300"/>
              </a:spcAft>
              <a:buFont typeface="Arial" panose="020B0604020202020204" pitchFamily="34" charset="0"/>
              <a:buChar char="•"/>
              <a:tabLst>
                <a:tab pos="121285" algn="l"/>
              </a:tabLst>
              <a:defRPr/>
            </a:pPr>
            <a:r>
              <a:rPr lang="fr-BE" sz="1000" b="1" spc="5" noProof="0">
                <a:solidFill>
                  <a:srgbClr val="000000"/>
                </a:solidFill>
                <a:latin typeface="+mj-lt"/>
                <a:cs typeface="Arial" panose="020B0604020202020204" pitchFamily="34" charset="0"/>
              </a:rPr>
              <a:t>Frais pour les tâches d'évaluation scientifique</a:t>
            </a:r>
            <a:r>
              <a:rPr lang="fr-BE" sz="1000" noProof="0">
                <a:solidFill>
                  <a:srgbClr val="000000"/>
                </a:solidFill>
                <a:latin typeface="+mj-lt"/>
                <a:cs typeface="Arial" panose="020B0604020202020204" pitchFamily="34" charset="0"/>
              </a:rPr>
              <a:t>*</a:t>
            </a:r>
          </a:p>
          <a:p>
            <a:pPr marL="640715" lvl="1" indent="-171450" fontAlgn="auto">
              <a:spcBef>
                <a:spcPts val="0"/>
              </a:spcBef>
              <a:spcAft>
                <a:spcPts val="300"/>
              </a:spcAft>
              <a:buFont typeface="Wingdings" panose="05000000000000000000" pitchFamily="2" charset="2"/>
              <a:buChar char="ü"/>
              <a:tabLst>
                <a:tab pos="121285" algn="l"/>
              </a:tabLst>
              <a:defRPr/>
            </a:pPr>
            <a:r>
              <a:rPr lang="fr-BE" sz="1000" spc="5" noProof="0">
                <a:solidFill>
                  <a:srgbClr val="000000"/>
                </a:solidFill>
                <a:latin typeface="+mj-lt"/>
                <a:cs typeface="Arial" panose="020B0604020202020204" pitchFamily="34" charset="0"/>
              </a:rPr>
              <a:t>20 € par enquête complète soumise par des infirmiers et des aides-soignants</a:t>
            </a:r>
          </a:p>
          <a:p>
            <a:pPr marL="640715" lvl="1" indent="-171450" fontAlgn="auto">
              <a:spcBef>
                <a:spcPts val="0"/>
              </a:spcBef>
              <a:spcAft>
                <a:spcPts val="300"/>
              </a:spcAft>
              <a:buFont typeface="Wingdings" panose="05000000000000000000" pitchFamily="2" charset="2"/>
              <a:buChar char="ü"/>
              <a:tabLst>
                <a:tab pos="121285" algn="l"/>
              </a:tabLst>
              <a:defRPr/>
            </a:pPr>
            <a:r>
              <a:rPr lang="fr-BE" sz="1000" spc="5" noProof="0">
                <a:solidFill>
                  <a:srgbClr val="000000"/>
                </a:solidFill>
                <a:latin typeface="+mj-lt"/>
                <a:cs typeface="Arial" panose="020B0604020202020204" pitchFamily="34" charset="0"/>
              </a:rPr>
              <a:t>60 €/h par participation à une interview ou à un focus groupe </a:t>
            </a:r>
          </a:p>
          <a:p>
            <a:pPr marL="640715" lvl="1" indent="-171450" fontAlgn="auto">
              <a:spcBef>
                <a:spcPts val="0"/>
              </a:spcBef>
              <a:spcAft>
                <a:spcPts val="300"/>
              </a:spcAft>
              <a:buFont typeface="Wingdings" panose="05000000000000000000" pitchFamily="2" charset="2"/>
              <a:buChar char="ü"/>
              <a:tabLst>
                <a:tab pos="121285" algn="l"/>
              </a:tabLst>
              <a:defRPr/>
            </a:pPr>
            <a:r>
              <a:rPr lang="fr-BE" sz="1000" spc="5" noProof="0">
                <a:solidFill>
                  <a:srgbClr val="000000"/>
                </a:solidFill>
                <a:latin typeface="+mj-lt"/>
                <a:cs typeface="Arial" panose="020B0604020202020204" pitchFamily="34" charset="0"/>
              </a:rPr>
              <a:t>50 € par transfert de données</a:t>
            </a:r>
          </a:p>
        </p:txBody>
      </p:sp>
      <p:sp>
        <p:nvSpPr>
          <p:cNvPr id="3" name="object 21">
            <a:extLst>
              <a:ext uri="{FF2B5EF4-FFF2-40B4-BE49-F238E27FC236}">
                <a16:creationId xmlns:a16="http://schemas.microsoft.com/office/drawing/2014/main" id="{A9C9CD1E-7686-9B4C-5E34-7C7755F3A62B}"/>
              </a:ext>
            </a:extLst>
          </p:cNvPr>
          <p:cNvSpPr txBox="1"/>
          <p:nvPr/>
        </p:nvSpPr>
        <p:spPr>
          <a:xfrm>
            <a:off x="1491718" y="4812784"/>
            <a:ext cx="3274593" cy="1199551"/>
          </a:xfrm>
          <a:prstGeom prst="rect">
            <a:avLst/>
          </a:prstGeom>
        </p:spPr>
        <p:txBody>
          <a:bodyPr vert="horz" wrap="square" lIns="0" tIns="12700" rIns="0" bIns="0" rtlCol="0">
            <a:noAutofit/>
          </a:bodyPr>
          <a:lstStyle/>
          <a:p>
            <a:pPr marL="183515" indent="-171450" fontAlgn="auto">
              <a:spcBef>
                <a:spcPts val="0"/>
              </a:spcBef>
              <a:spcAft>
                <a:spcPts val="300"/>
              </a:spcAft>
              <a:buFont typeface="Arial" panose="020B0604020202020204" pitchFamily="34" charset="0"/>
              <a:buChar char="•"/>
              <a:tabLst>
                <a:tab pos="121285" algn="l"/>
              </a:tabLst>
              <a:defRPr/>
            </a:pPr>
            <a:r>
              <a:rPr lang="fr-BE" sz="1000" b="1" spc="5" noProof="0">
                <a:solidFill>
                  <a:srgbClr val="000000"/>
                </a:solidFill>
                <a:latin typeface="+mj-lt"/>
                <a:cs typeface="Arial" panose="020B0604020202020204" pitchFamily="34" charset="0"/>
              </a:rPr>
              <a:t>Frais pour les tâches d'évaluation scientifique</a:t>
            </a:r>
            <a:r>
              <a:rPr lang="fr-BE" sz="1000" noProof="0">
                <a:solidFill>
                  <a:srgbClr val="000000"/>
                </a:solidFill>
                <a:latin typeface="+mj-lt"/>
                <a:cs typeface="Arial" panose="020B0604020202020204" pitchFamily="34" charset="0"/>
              </a:rPr>
              <a:t>*</a:t>
            </a:r>
            <a:r>
              <a:rPr lang="fr-BE" sz="1000" b="1" spc="5" noProof="0">
                <a:solidFill>
                  <a:srgbClr val="000000"/>
                </a:solidFill>
                <a:latin typeface="+mj-lt"/>
                <a:cs typeface="Arial" panose="020B0604020202020204" pitchFamily="34" charset="0"/>
              </a:rPr>
              <a:t> </a:t>
            </a:r>
          </a:p>
          <a:p>
            <a:pPr marL="640715" marR="0" lvl="1" indent="-171450" algn="l" defTabSz="914400" rtl="0" eaLnBrk="1" fontAlgn="auto" latinLnBrk="0" hangingPunct="1">
              <a:lnSpc>
                <a:spcPct val="100000"/>
              </a:lnSpc>
              <a:spcBef>
                <a:spcPts val="0"/>
              </a:spcBef>
              <a:spcAft>
                <a:spcPts val="300"/>
              </a:spcAft>
              <a:buClrTx/>
              <a:buSzTx/>
              <a:buFont typeface="Wingdings" panose="05000000000000000000" pitchFamily="2" charset="2"/>
              <a:buChar char="ü"/>
              <a:tabLst>
                <a:tab pos="121285" algn="l"/>
              </a:tabLst>
              <a:defRPr/>
            </a:pPr>
            <a:r>
              <a:rPr kumimoji="0" lang="fr-BE" sz="1000" b="0" i="0" u="none" strike="noStrike" kern="1200" cap="none" spc="5" normalizeH="0" baseline="0" noProof="0">
                <a:ln>
                  <a:noFill/>
                </a:ln>
                <a:solidFill>
                  <a:srgbClr val="000000"/>
                </a:solidFill>
                <a:effectLst/>
                <a:uLnTx/>
                <a:uFillTx/>
                <a:latin typeface="+mj-lt"/>
                <a:ea typeface="+mn-ea"/>
                <a:cs typeface="Arial" panose="020B0604020202020204" pitchFamily="34" charset="0"/>
              </a:rPr>
              <a:t>20 € par enquête complète soumise par des infirmiers et des </a:t>
            </a:r>
            <a:r>
              <a:rPr lang="fr-BE" sz="1000" spc="5" noProof="0" err="1">
                <a:solidFill>
                  <a:srgbClr val="000000"/>
                </a:solidFill>
                <a:latin typeface="+mj-lt"/>
                <a:cs typeface="Arial" panose="020B0604020202020204" pitchFamily="34" charset="0"/>
              </a:rPr>
              <a:t>aide-soignants</a:t>
            </a:r>
            <a:endParaRPr kumimoji="0" lang="fr-BE" sz="1000" b="0" i="0" u="none" strike="noStrike" kern="1200" cap="none" spc="5" normalizeH="0" baseline="0" noProof="0">
              <a:ln>
                <a:noFill/>
              </a:ln>
              <a:solidFill>
                <a:srgbClr val="000000"/>
              </a:solidFill>
              <a:effectLst/>
              <a:uLnTx/>
              <a:uFillTx/>
              <a:latin typeface="+mj-lt"/>
              <a:ea typeface="+mn-ea"/>
              <a:cs typeface="Arial" panose="020B0604020202020204" pitchFamily="34" charset="0"/>
            </a:endParaRPr>
          </a:p>
          <a:p>
            <a:pPr marL="640715" marR="0" lvl="1" indent="-171450" algn="l" defTabSz="914400" rtl="0" eaLnBrk="1" fontAlgn="auto" latinLnBrk="0" hangingPunct="1">
              <a:lnSpc>
                <a:spcPct val="100000"/>
              </a:lnSpc>
              <a:spcBef>
                <a:spcPts val="0"/>
              </a:spcBef>
              <a:spcAft>
                <a:spcPts val="300"/>
              </a:spcAft>
              <a:buClrTx/>
              <a:buSzTx/>
              <a:buFont typeface="Wingdings" panose="05000000000000000000" pitchFamily="2" charset="2"/>
              <a:buChar char="ü"/>
              <a:tabLst>
                <a:tab pos="121285" algn="l"/>
              </a:tabLst>
              <a:defRPr/>
            </a:pPr>
            <a:r>
              <a:rPr kumimoji="0" lang="fr-BE" sz="1000" b="0" i="0" u="none" strike="noStrike" kern="1200" cap="none" spc="5" normalizeH="0" baseline="0" noProof="0">
                <a:ln>
                  <a:noFill/>
                </a:ln>
                <a:solidFill>
                  <a:srgbClr val="000000"/>
                </a:solidFill>
                <a:effectLst/>
                <a:uLnTx/>
                <a:uFillTx/>
                <a:latin typeface="+mj-lt"/>
                <a:ea typeface="+mn-ea"/>
                <a:cs typeface="Arial" panose="020B0604020202020204" pitchFamily="34" charset="0"/>
              </a:rPr>
              <a:t>60 €/h par participation à une interview ou à un focus group </a:t>
            </a:r>
          </a:p>
          <a:p>
            <a:pPr marL="640715" marR="0" lvl="1" indent="-171450" algn="l" defTabSz="914400" rtl="0" eaLnBrk="1" fontAlgn="auto" latinLnBrk="0" hangingPunct="1">
              <a:lnSpc>
                <a:spcPct val="100000"/>
              </a:lnSpc>
              <a:spcBef>
                <a:spcPts val="0"/>
              </a:spcBef>
              <a:spcAft>
                <a:spcPts val="300"/>
              </a:spcAft>
              <a:buClrTx/>
              <a:buSzTx/>
              <a:buFont typeface="Wingdings" panose="05000000000000000000" pitchFamily="2" charset="2"/>
              <a:buChar char="ü"/>
              <a:tabLst>
                <a:tab pos="121285" algn="l"/>
              </a:tabLst>
              <a:defRPr/>
            </a:pPr>
            <a:r>
              <a:rPr kumimoji="0" lang="fr-BE" sz="1000" b="0" i="0" u="none" strike="noStrike" kern="1200" cap="none" spc="5" normalizeH="0" baseline="0" noProof="0">
                <a:ln>
                  <a:noFill/>
                </a:ln>
                <a:solidFill>
                  <a:srgbClr val="000000"/>
                </a:solidFill>
                <a:effectLst/>
                <a:uLnTx/>
                <a:uFillTx/>
                <a:latin typeface="+mj-lt"/>
                <a:ea typeface="+mn-ea"/>
                <a:cs typeface="Arial" panose="020B0604020202020204" pitchFamily="34" charset="0"/>
              </a:rPr>
              <a:t>50 € par transfert de données</a:t>
            </a:r>
            <a:endParaRPr lang="fr-BE" sz="1000" b="1" spc="5" noProof="0">
              <a:solidFill>
                <a:srgbClr val="000000"/>
              </a:solidFill>
              <a:latin typeface="+mj-lt"/>
              <a:cs typeface="Arial" panose="020B0604020202020204" pitchFamily="34" charset="0"/>
            </a:endParaRPr>
          </a:p>
        </p:txBody>
      </p:sp>
      <p:sp>
        <p:nvSpPr>
          <p:cNvPr id="7" name="TextBox 6">
            <a:extLst>
              <a:ext uri="{FF2B5EF4-FFF2-40B4-BE49-F238E27FC236}">
                <a16:creationId xmlns:a16="http://schemas.microsoft.com/office/drawing/2014/main" id="{1C0F2945-00C6-D50D-3CA3-C5EEC8E92923}"/>
              </a:ext>
            </a:extLst>
          </p:cNvPr>
          <p:cNvSpPr txBox="1"/>
          <p:nvPr/>
        </p:nvSpPr>
        <p:spPr>
          <a:xfrm>
            <a:off x="1434341" y="6211403"/>
            <a:ext cx="7000875" cy="276999"/>
          </a:xfrm>
          <a:prstGeom prst="rect">
            <a:avLst/>
          </a:prstGeom>
          <a:noFill/>
        </p:spPr>
        <p:txBody>
          <a:bodyPr wrap="square" rtlCol="0">
            <a:spAutoFit/>
          </a:bodyPr>
          <a:lstStyle/>
          <a:p>
            <a:r>
              <a:rPr lang="fr-BE" sz="1200" i="1" noProof="0">
                <a:latin typeface="+mj-lt"/>
              </a:rPr>
              <a:t>*Ces frais sont expliqués plus en détail à la diapositive 30. </a:t>
            </a:r>
          </a:p>
        </p:txBody>
      </p:sp>
      <p:sp>
        <p:nvSpPr>
          <p:cNvPr id="5" name="object 5">
            <a:extLst>
              <a:ext uri="{FF2B5EF4-FFF2-40B4-BE49-F238E27FC236}">
                <a16:creationId xmlns:a16="http://schemas.microsoft.com/office/drawing/2014/main" id="{61BDB21E-7DBE-0A0D-3803-4ECC1268FC24}"/>
              </a:ext>
            </a:extLst>
          </p:cNvPr>
          <p:cNvSpPr/>
          <p:nvPr/>
        </p:nvSpPr>
        <p:spPr>
          <a:xfrm>
            <a:off x="1355305" y="2532866"/>
            <a:ext cx="0" cy="0"/>
          </a:xfrm>
          <a:custGeom>
            <a:avLst/>
            <a:gdLst/>
            <a:ahLst/>
            <a:cxnLst/>
            <a:rect l="l" t="t" r="r" b="b"/>
            <a:pathLst>
              <a:path>
                <a:moveTo>
                  <a:pt x="0" y="0"/>
                </a:moveTo>
                <a:lnTo>
                  <a:pt x="0" y="0"/>
                </a:lnTo>
              </a:path>
            </a:pathLst>
          </a:custGeom>
          <a:ln w="25400">
            <a:solidFill>
              <a:srgbClr val="B2B2B2"/>
            </a:solidFill>
          </a:ln>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BE" sz="1800" b="0" i="0" u="none" strike="noStrike" kern="1200" cap="none" spc="0" normalizeH="0" baseline="0" noProof="0">
              <a:ln>
                <a:noFill/>
              </a:ln>
              <a:solidFill>
                <a:srgbClr val="000000"/>
              </a:solidFill>
              <a:effectLst/>
              <a:uLnTx/>
              <a:uFillTx/>
              <a:latin typeface="+mj-lt"/>
              <a:ea typeface="+mn-ea"/>
              <a:cs typeface="+mn-cs"/>
            </a:endParaRPr>
          </a:p>
        </p:txBody>
      </p:sp>
      <p:sp>
        <p:nvSpPr>
          <p:cNvPr id="6" name="object 8">
            <a:extLst>
              <a:ext uri="{FF2B5EF4-FFF2-40B4-BE49-F238E27FC236}">
                <a16:creationId xmlns:a16="http://schemas.microsoft.com/office/drawing/2014/main" id="{D20AB79E-506E-D9BF-5F78-707AF4F8B247}"/>
              </a:ext>
            </a:extLst>
          </p:cNvPr>
          <p:cNvSpPr/>
          <p:nvPr/>
        </p:nvSpPr>
        <p:spPr>
          <a:xfrm>
            <a:off x="1447651" y="2419564"/>
            <a:ext cx="3422171" cy="475615"/>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B5BF35"/>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BE" sz="1800" b="0" i="0" u="none" strike="noStrike" kern="1200" cap="none" spc="0" normalizeH="0" baseline="0" noProof="0">
              <a:ln>
                <a:noFill/>
              </a:ln>
              <a:solidFill>
                <a:srgbClr val="000000"/>
              </a:solidFill>
              <a:effectLst/>
              <a:uLnTx/>
              <a:uFillTx/>
              <a:latin typeface="+mj-lt"/>
              <a:ea typeface="+mn-ea"/>
              <a:cs typeface="+mn-cs"/>
            </a:endParaRPr>
          </a:p>
        </p:txBody>
      </p:sp>
      <p:sp>
        <p:nvSpPr>
          <p:cNvPr id="10" name="object 9">
            <a:extLst>
              <a:ext uri="{FF2B5EF4-FFF2-40B4-BE49-F238E27FC236}">
                <a16:creationId xmlns:a16="http://schemas.microsoft.com/office/drawing/2014/main" id="{E0A2F455-40E9-EE8E-0AF6-F3302C3EFDC7}"/>
              </a:ext>
            </a:extLst>
          </p:cNvPr>
          <p:cNvSpPr txBox="1"/>
          <p:nvPr/>
        </p:nvSpPr>
        <p:spPr>
          <a:xfrm>
            <a:off x="1468244" y="2483703"/>
            <a:ext cx="3323918" cy="330200"/>
          </a:xfrm>
          <a:prstGeom prst="rect">
            <a:avLst/>
          </a:prstGeom>
        </p:spPr>
        <p:txBody>
          <a:bodyPr vert="horz" wrap="square" lIns="0" tIns="20320" rIns="0" bIns="0" rtlCol="0" anchor="t">
            <a:noAutofit/>
          </a:bodyPr>
          <a:lstStyle/>
          <a:p>
            <a:pPr marL="1905" marR="0" lvl="0" indent="0" algn="ctr" defTabSz="914400" rtl="0" eaLnBrk="1" fontAlgn="auto" latinLnBrk="0" hangingPunct="1">
              <a:lnSpc>
                <a:spcPct val="100000"/>
              </a:lnSpc>
              <a:spcBef>
                <a:spcPts val="160"/>
              </a:spcBef>
              <a:spcAft>
                <a:spcPts val="0"/>
              </a:spcAft>
              <a:buClrTx/>
              <a:buSzTx/>
              <a:buFontTx/>
              <a:buNone/>
              <a:tabLst/>
              <a:defRPr/>
            </a:pPr>
            <a:r>
              <a:rPr kumimoji="0" lang="fr-BE" sz="1050" b="1" i="0" u="none" strike="noStrike" kern="1200" cap="none" spc="10" normalizeH="0" baseline="0" noProof="0">
                <a:ln>
                  <a:noFill/>
                </a:ln>
                <a:solidFill>
                  <a:srgbClr val="FFFFFF"/>
                </a:solidFill>
                <a:effectLst/>
                <a:uLnTx/>
                <a:uFillTx/>
                <a:latin typeface="+mj-lt"/>
                <a:ea typeface="+mn-ea"/>
                <a:cs typeface="Arial" panose="020B0604020202020204" pitchFamily="34" charset="0"/>
              </a:rPr>
              <a:t>Phase préparatoire</a:t>
            </a:r>
            <a:endParaRPr kumimoji="0" lang="fr-BE" sz="950" b="0" i="0" u="none" strike="noStrike" kern="1200" cap="none" spc="0" normalizeH="0" baseline="0" noProof="0">
              <a:ln>
                <a:noFill/>
              </a:ln>
              <a:solidFill>
                <a:srgbClr val="000000"/>
              </a:solidFill>
              <a:effectLst/>
              <a:uLnTx/>
              <a:uFillTx/>
              <a:latin typeface="+mj-lt"/>
              <a:ea typeface="+mn-ea"/>
              <a:cs typeface="Arial" panose="020B0604020202020204" pitchFamily="34" charset="0"/>
            </a:endParaRPr>
          </a:p>
          <a:p>
            <a:pPr algn="ctr" fontAlgn="auto">
              <a:spcBef>
                <a:spcPts val="60"/>
              </a:spcBef>
              <a:spcAft>
                <a:spcPts val="0"/>
              </a:spcAft>
              <a:defRPr/>
            </a:pPr>
            <a:r>
              <a:rPr lang="fr-BE" sz="950" spc="10" noProof="0">
                <a:solidFill>
                  <a:srgbClr val="FFFFFF"/>
                </a:solidFill>
                <a:latin typeface="+mj-lt"/>
                <a:ea typeface="Verdana"/>
                <a:cs typeface="Arial"/>
              </a:rPr>
              <a:t>Mars 2026 – mai 2026</a:t>
            </a:r>
            <a:endParaRPr lang="fr-BE" sz="950" b="0" i="0" u="none" strike="noStrike" kern="1200" cap="none" spc="10" normalizeH="0" baseline="0" noProof="0">
              <a:ln>
                <a:noFill/>
              </a:ln>
              <a:solidFill>
                <a:srgbClr val="FFFFFF"/>
              </a:solidFill>
              <a:effectLst/>
              <a:uLnTx/>
              <a:uFillTx/>
              <a:latin typeface="+mj-lt"/>
              <a:ea typeface="Verdana"/>
              <a:cs typeface="Arial"/>
            </a:endParaRPr>
          </a:p>
        </p:txBody>
      </p:sp>
      <p:sp>
        <p:nvSpPr>
          <p:cNvPr id="11" name="object 10">
            <a:extLst>
              <a:ext uri="{FF2B5EF4-FFF2-40B4-BE49-F238E27FC236}">
                <a16:creationId xmlns:a16="http://schemas.microsoft.com/office/drawing/2014/main" id="{093D057D-E42E-B02E-CB20-5B225EE51F9D}"/>
              </a:ext>
            </a:extLst>
          </p:cNvPr>
          <p:cNvSpPr/>
          <p:nvPr/>
        </p:nvSpPr>
        <p:spPr>
          <a:xfrm>
            <a:off x="4879749" y="2416566"/>
            <a:ext cx="3255011" cy="475200"/>
          </a:xfrm>
          <a:custGeom>
            <a:avLst/>
            <a:gdLst/>
            <a:ahLst/>
            <a:cxnLst/>
            <a:rect l="l" t="t" r="r" b="b"/>
            <a:pathLst>
              <a:path w="3359784" h="504189">
                <a:moveTo>
                  <a:pt x="3245497" y="0"/>
                </a:moveTo>
                <a:lnTo>
                  <a:pt x="0" y="0"/>
                </a:lnTo>
                <a:lnTo>
                  <a:pt x="113715" y="236880"/>
                </a:lnTo>
                <a:lnTo>
                  <a:pt x="0" y="504012"/>
                </a:lnTo>
                <a:lnTo>
                  <a:pt x="3245497" y="504012"/>
                </a:lnTo>
                <a:lnTo>
                  <a:pt x="3359226" y="252006"/>
                </a:lnTo>
                <a:lnTo>
                  <a:pt x="3245497" y="0"/>
                </a:lnTo>
                <a:close/>
              </a:path>
            </a:pathLst>
          </a:custGeom>
          <a:solidFill>
            <a:schemeClr val="accent5">
              <a:lumMod val="50000"/>
            </a:schemeClr>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BE" sz="1800" b="0" i="0" u="none" strike="noStrike" kern="1200" cap="none" spc="0" normalizeH="0" baseline="0" noProof="0">
              <a:ln>
                <a:noFill/>
              </a:ln>
              <a:solidFill>
                <a:srgbClr val="000000"/>
              </a:solidFill>
              <a:effectLst/>
              <a:uLnTx/>
              <a:uFillTx/>
              <a:latin typeface="+mj-lt"/>
              <a:ea typeface="+mn-ea"/>
              <a:cs typeface="+mn-cs"/>
            </a:endParaRPr>
          </a:p>
        </p:txBody>
      </p:sp>
      <p:sp>
        <p:nvSpPr>
          <p:cNvPr id="12" name="object 11">
            <a:extLst>
              <a:ext uri="{FF2B5EF4-FFF2-40B4-BE49-F238E27FC236}">
                <a16:creationId xmlns:a16="http://schemas.microsoft.com/office/drawing/2014/main" id="{E0759398-5879-8892-7422-CEB0365752DA}"/>
              </a:ext>
            </a:extLst>
          </p:cNvPr>
          <p:cNvSpPr txBox="1"/>
          <p:nvPr/>
        </p:nvSpPr>
        <p:spPr>
          <a:xfrm>
            <a:off x="4768604" y="2490372"/>
            <a:ext cx="3323919" cy="330200"/>
          </a:xfrm>
          <a:prstGeom prst="rect">
            <a:avLst/>
          </a:prstGeom>
        </p:spPr>
        <p:txBody>
          <a:bodyPr vert="horz" wrap="square" lIns="0" tIns="20320" rIns="0" bIns="0" rtlCol="0" anchor="t">
            <a:noAutofit/>
          </a:bodyPr>
          <a:lstStyle/>
          <a:p>
            <a:pPr marL="0" marR="0" lvl="0" indent="0" algn="ctr" defTabSz="914400" rtl="0" eaLnBrk="1" fontAlgn="auto" latinLnBrk="0" hangingPunct="1">
              <a:lnSpc>
                <a:spcPct val="100000"/>
              </a:lnSpc>
              <a:spcBef>
                <a:spcPts val="160"/>
              </a:spcBef>
              <a:spcAft>
                <a:spcPts val="0"/>
              </a:spcAft>
              <a:buClrTx/>
              <a:buSzTx/>
              <a:buFontTx/>
              <a:buNone/>
              <a:tabLst/>
              <a:defRPr/>
            </a:pPr>
            <a:r>
              <a:rPr lang="fr-BE" sz="1050" b="1" spc="5" noProof="0">
                <a:solidFill>
                  <a:srgbClr val="FFFFFF"/>
                </a:solidFill>
                <a:latin typeface="+mj-lt"/>
                <a:cs typeface="Arial"/>
              </a:rPr>
              <a:t>Projet pilote année 1</a:t>
            </a:r>
            <a:endParaRPr kumimoji="0" lang="fr-BE" sz="1050" b="0" i="0" u="none" strike="noStrike" kern="1200" cap="none" spc="0" normalizeH="0" baseline="0" noProof="0">
              <a:ln>
                <a:noFill/>
              </a:ln>
              <a:solidFill>
                <a:srgbClr val="000000"/>
              </a:solidFill>
              <a:effectLst/>
              <a:uLnTx/>
              <a:uFillTx/>
              <a:latin typeface="+mj-lt"/>
              <a:ea typeface="+mn-ea"/>
              <a:cs typeface="Arial"/>
            </a:endParaRPr>
          </a:p>
          <a:p>
            <a:pPr algn="ctr" fontAlgn="auto">
              <a:spcBef>
                <a:spcPts val="60"/>
              </a:spcBef>
              <a:spcAft>
                <a:spcPts val="0"/>
              </a:spcAft>
              <a:defRPr/>
            </a:pPr>
            <a:r>
              <a:rPr lang="fr-BE" sz="950" spc="10" noProof="0">
                <a:solidFill>
                  <a:srgbClr val="FFFFFF"/>
                </a:solidFill>
                <a:latin typeface="+mj-lt"/>
                <a:ea typeface="Verdana"/>
                <a:cs typeface="Arial"/>
              </a:rPr>
              <a:t>Juin 2026 – mai 2027</a:t>
            </a:r>
            <a:endParaRPr lang="fr-BE" sz="950" b="0" i="0" u="none" strike="noStrike" kern="1200" cap="none" spc="10" normalizeH="0" baseline="0" noProof="0">
              <a:ln>
                <a:noFill/>
              </a:ln>
              <a:solidFill>
                <a:srgbClr val="FFFFFF"/>
              </a:solidFill>
              <a:effectLst/>
              <a:uLnTx/>
              <a:uFillTx/>
              <a:latin typeface="+mj-lt"/>
              <a:ea typeface="Verdana"/>
              <a:cs typeface="Arial" panose="020B0604020202020204" pitchFamily="34" charset="0"/>
            </a:endParaRPr>
          </a:p>
        </p:txBody>
      </p:sp>
      <p:sp>
        <p:nvSpPr>
          <p:cNvPr id="13" name="object 12">
            <a:extLst>
              <a:ext uri="{FF2B5EF4-FFF2-40B4-BE49-F238E27FC236}">
                <a16:creationId xmlns:a16="http://schemas.microsoft.com/office/drawing/2014/main" id="{6BA7BCAE-CF3D-81BE-25AB-227CB00FE9F1}"/>
              </a:ext>
            </a:extLst>
          </p:cNvPr>
          <p:cNvSpPr/>
          <p:nvPr/>
        </p:nvSpPr>
        <p:spPr>
          <a:xfrm>
            <a:off x="8106832" y="2419564"/>
            <a:ext cx="3255009" cy="475615"/>
          </a:xfrm>
          <a:custGeom>
            <a:avLst/>
            <a:gdLst/>
            <a:ahLst/>
            <a:cxnLst/>
            <a:rect l="l" t="t" r="r" b="b"/>
            <a:pathLst>
              <a:path w="3359784" h="475614">
                <a:moveTo>
                  <a:pt x="3245510" y="0"/>
                </a:moveTo>
                <a:lnTo>
                  <a:pt x="0" y="0"/>
                </a:lnTo>
                <a:lnTo>
                  <a:pt x="113715" y="223354"/>
                </a:lnTo>
                <a:lnTo>
                  <a:pt x="0" y="475234"/>
                </a:lnTo>
                <a:lnTo>
                  <a:pt x="3245510" y="475234"/>
                </a:lnTo>
                <a:lnTo>
                  <a:pt x="3359226" y="237629"/>
                </a:lnTo>
                <a:lnTo>
                  <a:pt x="3245510" y="0"/>
                </a:lnTo>
                <a:close/>
              </a:path>
            </a:pathLst>
          </a:custGeom>
          <a:solidFill>
            <a:schemeClr val="accent5">
              <a:lumMod val="50000"/>
            </a:schemeClr>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BE" sz="1800" b="0" i="0" u="none" strike="noStrike" kern="1200" cap="none" spc="0" normalizeH="0" baseline="0" noProof="0">
              <a:ln>
                <a:noFill/>
              </a:ln>
              <a:solidFill>
                <a:srgbClr val="000000"/>
              </a:solidFill>
              <a:effectLst/>
              <a:uLnTx/>
              <a:uFillTx/>
              <a:latin typeface="+mj-lt"/>
              <a:ea typeface="+mn-ea"/>
              <a:cs typeface="+mn-cs"/>
            </a:endParaRPr>
          </a:p>
        </p:txBody>
      </p:sp>
      <p:sp>
        <p:nvSpPr>
          <p:cNvPr id="14" name="object 13">
            <a:extLst>
              <a:ext uri="{FF2B5EF4-FFF2-40B4-BE49-F238E27FC236}">
                <a16:creationId xmlns:a16="http://schemas.microsoft.com/office/drawing/2014/main" id="{1BDBF615-1F9C-8A3C-3F28-472528CE0DF9}"/>
              </a:ext>
            </a:extLst>
          </p:cNvPr>
          <p:cNvSpPr txBox="1"/>
          <p:nvPr/>
        </p:nvSpPr>
        <p:spPr>
          <a:xfrm>
            <a:off x="8034960" y="2498089"/>
            <a:ext cx="3323919" cy="330200"/>
          </a:xfrm>
          <a:prstGeom prst="rect">
            <a:avLst/>
          </a:prstGeom>
        </p:spPr>
        <p:txBody>
          <a:bodyPr vert="horz" wrap="square" lIns="0" tIns="20320" rIns="0" bIns="0" rtlCol="0" anchor="t">
            <a:noAutofit/>
          </a:bodyPr>
          <a:lstStyle/>
          <a:p>
            <a:pPr marL="0" marR="0" lvl="0" indent="0" algn="ctr" defTabSz="914400" rtl="0" eaLnBrk="1" fontAlgn="auto" latinLnBrk="0" hangingPunct="1">
              <a:lnSpc>
                <a:spcPct val="100000"/>
              </a:lnSpc>
              <a:spcBef>
                <a:spcPts val="160"/>
              </a:spcBef>
              <a:spcAft>
                <a:spcPts val="0"/>
              </a:spcAft>
              <a:buClrTx/>
              <a:buSzTx/>
              <a:buFontTx/>
              <a:buNone/>
              <a:tabLst/>
              <a:defRPr/>
            </a:pPr>
            <a:r>
              <a:rPr lang="fr-BE" sz="1050" b="1" spc="5" noProof="0">
                <a:solidFill>
                  <a:srgbClr val="FFFFFF"/>
                </a:solidFill>
                <a:latin typeface="+mj-lt"/>
                <a:cs typeface="Arial"/>
              </a:rPr>
              <a:t>Projet pilote année 2</a:t>
            </a:r>
            <a:endParaRPr kumimoji="0" lang="fr-BE" sz="1050" b="0" i="0" u="none" strike="noStrike" kern="1200" cap="none" spc="0" normalizeH="0" baseline="0" noProof="0">
              <a:ln>
                <a:noFill/>
              </a:ln>
              <a:solidFill>
                <a:srgbClr val="000000"/>
              </a:solidFill>
              <a:effectLst/>
              <a:uLnTx/>
              <a:uFillTx/>
              <a:latin typeface="+mj-lt"/>
              <a:ea typeface="+mn-ea"/>
              <a:cs typeface="Arial"/>
            </a:endParaRPr>
          </a:p>
          <a:p>
            <a:pPr algn="ctr" fontAlgn="auto">
              <a:spcBef>
                <a:spcPts val="60"/>
              </a:spcBef>
              <a:spcAft>
                <a:spcPts val="0"/>
              </a:spcAft>
              <a:defRPr/>
            </a:pPr>
            <a:r>
              <a:rPr lang="fr-BE" sz="950" spc="10" noProof="0">
                <a:solidFill>
                  <a:srgbClr val="FFFFFF"/>
                </a:solidFill>
                <a:latin typeface="+mj-lt"/>
                <a:cs typeface="Arial"/>
              </a:rPr>
              <a:t>Juin 2027 jusqu'à et y compris mai 2028</a:t>
            </a:r>
            <a:endParaRPr kumimoji="0" lang="fr-BE" sz="950" b="0" i="0" u="none" strike="noStrike" kern="1200" cap="none" spc="0" normalizeH="0" baseline="0" noProof="0">
              <a:ln>
                <a:noFill/>
              </a:ln>
              <a:solidFill>
                <a:srgbClr val="000000"/>
              </a:solidFill>
              <a:effectLst/>
              <a:uLnTx/>
              <a:uFillTx/>
              <a:latin typeface="+mj-lt"/>
              <a:ea typeface="+mn-ea"/>
              <a:cs typeface="Arial"/>
            </a:endParaRPr>
          </a:p>
        </p:txBody>
      </p:sp>
    </p:spTree>
    <p:extLst>
      <p:ext uri="{BB962C8B-B14F-4D97-AF65-F5344CB8AC3E}">
        <p14:creationId xmlns:p14="http://schemas.microsoft.com/office/powerpoint/2010/main" val="29000175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La méthode de travail actuelle</a:t>
            </a:r>
            <a:endParaRPr lang="fr-BE" noProof="0">
              <a:solidFill>
                <a:srgbClr val="FFC000"/>
              </a:solidFill>
            </a:endParaRP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623888" y="2823845"/>
            <a:ext cx="10958512" cy="3606772"/>
          </a:xfrm>
          <a:ln>
            <a:noFill/>
          </a:ln>
        </p:spPr>
        <p:txBody>
          <a:bodyPr/>
          <a:lstStyle/>
          <a:p>
            <a:pPr marL="0" indent="0">
              <a:spcBef>
                <a:spcPts val="0"/>
              </a:spcBef>
              <a:spcAft>
                <a:spcPts val="600"/>
              </a:spcAft>
              <a:buSzPct val="70000"/>
              <a:buNone/>
            </a:pPr>
            <a:r>
              <a:rPr lang="fr-BE" sz="1200" b="1" noProof="0">
                <a:latin typeface="+mj-lt"/>
              </a:rPr>
              <a:t>Les pratiques de contrôle continueront de fournir des soins de la manière actuelle, mais fourniront des données pour la recherche scientifique à certains moments du projet.</a:t>
            </a:r>
          </a:p>
          <a:p>
            <a:pPr marL="0" indent="0">
              <a:spcBef>
                <a:spcPts val="0"/>
              </a:spcBef>
              <a:buSzPct val="70000"/>
              <a:buNone/>
            </a:pPr>
            <a:r>
              <a:rPr lang="fr-BE" sz="1200" b="1" noProof="0">
                <a:latin typeface="+mj-lt"/>
              </a:rPr>
              <a:t>1. Pendant la phase de préparation</a:t>
            </a:r>
            <a:endParaRPr lang="fr-BE" sz="1200" b="1" noProof="0">
              <a:latin typeface="+mj-lt"/>
              <a:ea typeface="Verdana"/>
            </a:endParaRPr>
          </a:p>
          <a:p>
            <a:pPr marL="580050" lvl="1" indent="-180000">
              <a:spcBef>
                <a:spcPts val="0"/>
              </a:spcBef>
              <a:buSzPct val="90000"/>
              <a:buFont typeface="Arial" panose="020B0604020202020204" pitchFamily="34" charset="0"/>
              <a:buChar char="•"/>
            </a:pPr>
            <a:r>
              <a:rPr lang="fr-BE" sz="1200" noProof="0">
                <a:latin typeface="+mj-lt"/>
              </a:rPr>
              <a:t>Dans la phase de préparation, un accompagnateur scientifique visite la pratique pour se familiariser avec les pratiques participantes et expliquer la recherche et pour convenir de l'étude/sondage, des taux de réponse de suivi, encourager les collaborateurs à répondre au sondage...</a:t>
            </a:r>
            <a:endParaRPr lang="fr-BE" sz="1200" noProof="0">
              <a:latin typeface="+mj-lt"/>
              <a:ea typeface="Verdana"/>
            </a:endParaRPr>
          </a:p>
          <a:p>
            <a:pPr marL="580050" lvl="1" indent="-180000">
              <a:spcBef>
                <a:spcPts val="0"/>
              </a:spcBef>
              <a:buSzPct val="90000"/>
              <a:buFont typeface="Arial" panose="020B0604020202020204" pitchFamily="34" charset="0"/>
              <a:buChar char="•"/>
            </a:pPr>
            <a:r>
              <a:rPr lang="fr-BE" sz="1200" noProof="0">
                <a:latin typeface="+mj-lt"/>
              </a:rPr>
              <a:t>La pratique de contrôle effectue un transfert de données pour enregistrer la composition et les caractéristiques de la pratique,</a:t>
            </a:r>
          </a:p>
          <a:p>
            <a:pPr marL="580050" lvl="1" indent="-180000">
              <a:spcBef>
                <a:spcPts val="0"/>
              </a:spcBef>
              <a:buSzPct val="90000"/>
              <a:buFont typeface="Arial" panose="020B0604020202020204" pitchFamily="34" charset="0"/>
              <a:buChar char="•"/>
            </a:pPr>
            <a:r>
              <a:rPr lang="fr-BE" sz="1200" noProof="0">
                <a:latin typeface="+mj-lt"/>
              </a:rPr>
              <a:t>La pratique distribue des sondages aux patients pendant une semaine,</a:t>
            </a:r>
            <a:endParaRPr lang="fr-BE" sz="1200" noProof="0">
              <a:latin typeface="+mj-lt"/>
              <a:ea typeface="Verdana"/>
            </a:endParaRPr>
          </a:p>
          <a:p>
            <a:pPr marL="580050" lvl="1" indent="-180000">
              <a:spcBef>
                <a:spcPts val="0"/>
              </a:spcBef>
              <a:buSzPct val="90000"/>
              <a:buFont typeface="Arial" panose="020B0604020202020204" pitchFamily="34" charset="0"/>
              <a:buChar char="•"/>
            </a:pPr>
            <a:r>
              <a:rPr lang="fr-BE" sz="1200" noProof="0">
                <a:latin typeface="+mj-lt"/>
              </a:rPr>
              <a:t>Les dispensateurs de soins répondront à un sondage en ligne, qui sera diffusé par intermittence pendant trois mois.</a:t>
            </a:r>
            <a:endParaRPr lang="fr-BE" sz="1200" noProof="0">
              <a:latin typeface="+mj-lt"/>
              <a:ea typeface="Verdana"/>
            </a:endParaRPr>
          </a:p>
          <a:p>
            <a:pPr marL="580050" lvl="1" indent="-180000">
              <a:spcBef>
                <a:spcPts val="0"/>
              </a:spcBef>
              <a:spcAft>
                <a:spcPts val="600"/>
              </a:spcAft>
              <a:buSzPct val="90000"/>
              <a:buFont typeface="Arial" panose="020B0604020202020204" pitchFamily="34" charset="0"/>
              <a:buChar char="•"/>
            </a:pPr>
            <a:r>
              <a:rPr lang="fr-BE" sz="1200" noProof="0">
                <a:latin typeface="+mj-lt"/>
              </a:rPr>
              <a:t>La pratique transmet des candidats potentiels pour participer aux groupes de discussion.</a:t>
            </a:r>
          </a:p>
          <a:p>
            <a:pPr marL="0" indent="0">
              <a:spcBef>
                <a:spcPts val="0"/>
              </a:spcBef>
              <a:buNone/>
            </a:pPr>
            <a:r>
              <a:rPr lang="fr-BE" sz="1200" b="1" noProof="0">
                <a:latin typeface="+mj-lt"/>
              </a:rPr>
              <a:t>2. Pendant le projet pilote </a:t>
            </a:r>
          </a:p>
          <a:p>
            <a:pPr marL="580050" lvl="1" indent="-180000">
              <a:spcBef>
                <a:spcPts val="0"/>
              </a:spcBef>
              <a:buSzPct val="90000"/>
              <a:buFont typeface="Arial" panose="020B0604020202020204" pitchFamily="34" charset="0"/>
              <a:buChar char="•"/>
            </a:pPr>
            <a:r>
              <a:rPr kumimoji="0" lang="fr-BE" sz="1200" b="0" u="none" strike="noStrike" kern="0" cap="none" spc="0" normalizeH="0" baseline="0" noProof="0">
                <a:ln>
                  <a:noFill/>
                </a:ln>
                <a:solidFill>
                  <a:srgbClr val="000000"/>
                </a:solidFill>
                <a:effectLst/>
                <a:uLnTx/>
                <a:uFillTx/>
                <a:latin typeface="Verdana"/>
                <a:ea typeface="+mn-ea"/>
                <a:cs typeface="+mn-cs"/>
              </a:rPr>
              <a:t>Il y a trois périodes de mesure : une pendant la phase de préparation, après 1 an et après le projet pilote. Les tâches suivantes sont exécutées pour chaque période de mesure :</a:t>
            </a:r>
          </a:p>
          <a:p>
            <a:pPr marL="980100" lvl="2" indent="-180000">
              <a:spcBef>
                <a:spcPts val="0"/>
              </a:spcBef>
              <a:buSzPct val="90000"/>
              <a:buFont typeface="Arial" panose="020B0604020202020204" pitchFamily="34" charset="0"/>
              <a:buChar char="•"/>
            </a:pPr>
            <a:r>
              <a:rPr lang="fr-BE" sz="1200" noProof="0">
                <a:latin typeface="+mj-lt"/>
              </a:rPr>
              <a:t>La pratique distribue des sondages aux patients pendant 1 semaine.</a:t>
            </a:r>
          </a:p>
          <a:p>
            <a:pPr marL="980100" lvl="2" indent="-180000">
              <a:spcBef>
                <a:spcPts val="0"/>
              </a:spcBef>
              <a:buSzPct val="90000"/>
              <a:buFont typeface="Arial" panose="020B0604020202020204" pitchFamily="34" charset="0"/>
              <a:buChar char="•"/>
            </a:pPr>
            <a:r>
              <a:rPr lang="fr-BE" sz="1200" noProof="0">
                <a:latin typeface="+mj-lt"/>
              </a:rPr>
              <a:t>Les dispensateurs de soins répondront à un sondage en ligne qui sera ouvert pendant 3 mois.</a:t>
            </a:r>
          </a:p>
          <a:p>
            <a:pPr marL="980100" lvl="2" indent="-180000">
              <a:spcBef>
                <a:spcPts val="0"/>
              </a:spcBef>
              <a:spcAft>
                <a:spcPts val="0"/>
              </a:spcAft>
              <a:buSzPct val="90000"/>
              <a:buFont typeface="Arial" panose="020B0604020202020204" pitchFamily="34" charset="0"/>
              <a:buChar char="•"/>
            </a:pPr>
            <a:r>
              <a:rPr lang="fr-BE" sz="1200" noProof="0">
                <a:latin typeface="+mj-lt"/>
              </a:rPr>
              <a:t>La pratique effectue un transfert de données tous les 6 mois afin de mettre à jour la composition et les caractéristiques de la pratique.</a:t>
            </a:r>
            <a:endParaRPr lang="fr-BE" sz="1000" noProof="0">
              <a:latin typeface="+mj-lt"/>
            </a:endParaRPr>
          </a:p>
          <a:p>
            <a:pPr marL="580050" lvl="1" indent="-180000">
              <a:spcBef>
                <a:spcPts val="0"/>
              </a:spcBef>
              <a:spcAft>
                <a:spcPts val="1200"/>
              </a:spcAft>
              <a:buSzPct val="90000"/>
              <a:buFont typeface="Arial" panose="020B0604020202020204" pitchFamily="34" charset="0"/>
              <a:buChar char="•"/>
            </a:pPr>
            <a:r>
              <a:rPr lang="fr-BE" sz="1200" noProof="0">
                <a:latin typeface="+mj-lt"/>
              </a:rPr>
              <a:t>Au cours de la dernière période de mesure, une autre enquête sera menée auprès des pratiques de contrôle, tant auprès des patients que des dispensateurs de soins, et un groupe de discussion sera organisé.</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29</a:t>
            </a:fld>
            <a:endParaRPr lang="fr-BE" noProof="0"/>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629334" y="1598925"/>
            <a:ext cx="10805581" cy="461133"/>
          </a:xfrm>
        </p:spPr>
        <p:txBody>
          <a:bodyPr/>
          <a:lstStyle/>
          <a:p>
            <a:r>
              <a:rPr lang="fr-BE" noProof="0"/>
              <a:t>Tâches de </a:t>
            </a:r>
            <a:r>
              <a:rPr lang="fr-BE" b="1" noProof="0"/>
              <a:t>la pratique de contrôle</a:t>
            </a:r>
          </a:p>
        </p:txBody>
      </p:sp>
      <p:grpSp>
        <p:nvGrpSpPr>
          <p:cNvPr id="6" name="Grupo 284">
            <a:extLst>
              <a:ext uri="{FF2B5EF4-FFF2-40B4-BE49-F238E27FC236}">
                <a16:creationId xmlns:a16="http://schemas.microsoft.com/office/drawing/2014/main" id="{C0BA6C64-7CF6-C15B-6F1A-C9177C7655BE}"/>
              </a:ext>
            </a:extLst>
          </p:cNvPr>
          <p:cNvGrpSpPr>
            <a:grpSpLocks/>
          </p:cNvGrpSpPr>
          <p:nvPr/>
        </p:nvGrpSpPr>
        <p:grpSpPr>
          <a:xfrm>
            <a:off x="762266" y="2251754"/>
            <a:ext cx="590005" cy="516607"/>
            <a:chOff x="6942138" y="3711575"/>
            <a:chExt cx="663576" cy="581026"/>
          </a:xfrm>
          <a:solidFill>
            <a:srgbClr val="007C92"/>
          </a:solidFill>
        </p:grpSpPr>
        <p:sp>
          <p:nvSpPr>
            <p:cNvPr id="7" name="Freeform 5">
              <a:extLst>
                <a:ext uri="{FF2B5EF4-FFF2-40B4-BE49-F238E27FC236}">
                  <a16:creationId xmlns:a16="http://schemas.microsoft.com/office/drawing/2014/main" id="{811E5597-3E82-9CF4-04BD-026DCB79CBD1}"/>
                </a:ext>
              </a:extLst>
            </p:cNvPr>
            <p:cNvSpPr>
              <a:spLocks/>
            </p:cNvSpPr>
            <p:nvPr/>
          </p:nvSpPr>
          <p:spPr bwMode="auto">
            <a:xfrm>
              <a:off x="7191376" y="3919538"/>
              <a:ext cx="414338" cy="373063"/>
            </a:xfrm>
            <a:custGeom>
              <a:avLst/>
              <a:gdLst>
                <a:gd name="T0" fmla="*/ 261 w 261"/>
                <a:gd name="T1" fmla="*/ 117 h 235"/>
                <a:gd name="T2" fmla="*/ 137 w 261"/>
                <a:gd name="T3" fmla="*/ 0 h 235"/>
                <a:gd name="T4" fmla="*/ 137 w 261"/>
                <a:gd name="T5" fmla="*/ 69 h 235"/>
                <a:gd name="T6" fmla="*/ 0 w 261"/>
                <a:gd name="T7" fmla="*/ 69 h 235"/>
                <a:gd name="T8" fmla="*/ 0 w 261"/>
                <a:gd name="T9" fmla="*/ 166 h 235"/>
                <a:gd name="T10" fmla="*/ 137 w 261"/>
                <a:gd name="T11" fmla="*/ 166 h 235"/>
                <a:gd name="T12" fmla="*/ 137 w 261"/>
                <a:gd name="T13" fmla="*/ 235 h 235"/>
                <a:gd name="T14" fmla="*/ 261 w 261"/>
                <a:gd name="T15" fmla="*/ 117 h 2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1" h="235">
                  <a:moveTo>
                    <a:pt x="261" y="117"/>
                  </a:moveTo>
                  <a:lnTo>
                    <a:pt x="137" y="0"/>
                  </a:lnTo>
                  <a:lnTo>
                    <a:pt x="137" y="69"/>
                  </a:lnTo>
                  <a:lnTo>
                    <a:pt x="0" y="69"/>
                  </a:lnTo>
                  <a:lnTo>
                    <a:pt x="0" y="166"/>
                  </a:lnTo>
                  <a:lnTo>
                    <a:pt x="137" y="166"/>
                  </a:lnTo>
                  <a:lnTo>
                    <a:pt x="137" y="235"/>
                  </a:lnTo>
                  <a:lnTo>
                    <a:pt x="261" y="117"/>
                  </a:lnTo>
                  <a:close/>
                </a:path>
              </a:pathLst>
            </a:custGeom>
            <a:grp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fr-BE" noProof="0"/>
            </a:p>
          </p:txBody>
        </p:sp>
        <p:sp>
          <p:nvSpPr>
            <p:cNvPr id="10" name="Freeform 6">
              <a:extLst>
                <a:ext uri="{FF2B5EF4-FFF2-40B4-BE49-F238E27FC236}">
                  <a16:creationId xmlns:a16="http://schemas.microsoft.com/office/drawing/2014/main" id="{6E93C348-5ACF-AFF1-ABD4-0C82B4F4A2C8}"/>
                </a:ext>
              </a:extLst>
            </p:cNvPr>
            <p:cNvSpPr>
              <a:spLocks/>
            </p:cNvSpPr>
            <p:nvPr/>
          </p:nvSpPr>
          <p:spPr bwMode="auto">
            <a:xfrm>
              <a:off x="6942138" y="3711575"/>
              <a:ext cx="414338" cy="374650"/>
            </a:xfrm>
            <a:custGeom>
              <a:avLst/>
              <a:gdLst>
                <a:gd name="T0" fmla="*/ 261 w 261"/>
                <a:gd name="T1" fmla="*/ 167 h 236"/>
                <a:gd name="T2" fmla="*/ 261 w 261"/>
                <a:gd name="T3" fmla="*/ 69 h 236"/>
                <a:gd name="T4" fmla="*/ 121 w 261"/>
                <a:gd name="T5" fmla="*/ 69 h 236"/>
                <a:gd name="T6" fmla="*/ 121 w 261"/>
                <a:gd name="T7" fmla="*/ 0 h 236"/>
                <a:gd name="T8" fmla="*/ 0 w 261"/>
                <a:gd name="T9" fmla="*/ 117 h 236"/>
                <a:gd name="T10" fmla="*/ 121 w 261"/>
                <a:gd name="T11" fmla="*/ 236 h 236"/>
                <a:gd name="T12" fmla="*/ 121 w 261"/>
                <a:gd name="T13" fmla="*/ 167 h 236"/>
                <a:gd name="T14" fmla="*/ 261 w 261"/>
                <a:gd name="T15" fmla="*/ 167 h 2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1" h="236">
                  <a:moveTo>
                    <a:pt x="261" y="167"/>
                  </a:moveTo>
                  <a:lnTo>
                    <a:pt x="261" y="69"/>
                  </a:lnTo>
                  <a:lnTo>
                    <a:pt x="121" y="69"/>
                  </a:lnTo>
                  <a:lnTo>
                    <a:pt x="121" y="0"/>
                  </a:lnTo>
                  <a:lnTo>
                    <a:pt x="0" y="117"/>
                  </a:lnTo>
                  <a:lnTo>
                    <a:pt x="121" y="236"/>
                  </a:lnTo>
                  <a:lnTo>
                    <a:pt x="121" y="167"/>
                  </a:lnTo>
                  <a:lnTo>
                    <a:pt x="261" y="167"/>
                  </a:lnTo>
                  <a:close/>
                </a:path>
              </a:pathLst>
            </a:custGeom>
            <a:grp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fr-BE" noProof="0"/>
            </a:p>
          </p:txBody>
        </p:sp>
      </p:grpSp>
      <p:sp>
        <p:nvSpPr>
          <p:cNvPr id="5" name="object 8">
            <a:extLst>
              <a:ext uri="{FF2B5EF4-FFF2-40B4-BE49-F238E27FC236}">
                <a16:creationId xmlns:a16="http://schemas.microsoft.com/office/drawing/2014/main" id="{C0A6459B-DE33-AF4D-F68F-10E4C772CF18}"/>
              </a:ext>
            </a:extLst>
          </p:cNvPr>
          <p:cNvSpPr/>
          <p:nvPr/>
        </p:nvSpPr>
        <p:spPr>
          <a:xfrm>
            <a:off x="1426999"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B5BF35"/>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BE" sz="1200" b="0" i="0" u="none" strike="noStrike" kern="1200" cap="none" spc="0" normalizeH="0" baseline="0" noProof="0">
                <a:ln>
                  <a:noFill/>
                </a:ln>
                <a:solidFill>
                  <a:schemeClr val="bg1"/>
                </a:solidFill>
                <a:effectLst/>
                <a:uLnTx/>
                <a:uFillTx/>
                <a:latin typeface="+mj-lt"/>
                <a:ea typeface="+mn-ea"/>
                <a:cs typeface="+mn-cs"/>
              </a:rPr>
              <a:t>Préparation</a:t>
            </a:r>
          </a:p>
        </p:txBody>
      </p:sp>
      <p:sp>
        <p:nvSpPr>
          <p:cNvPr id="11" name="object 8">
            <a:extLst>
              <a:ext uri="{FF2B5EF4-FFF2-40B4-BE49-F238E27FC236}">
                <a16:creationId xmlns:a16="http://schemas.microsoft.com/office/drawing/2014/main" id="{3DECD5A9-0FE3-7B7F-120F-F579ABDC63F6}"/>
              </a:ext>
            </a:extLst>
          </p:cNvPr>
          <p:cNvSpPr/>
          <p:nvPr/>
        </p:nvSpPr>
        <p:spPr>
          <a:xfrm>
            <a:off x="3893866"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007C92"/>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200" noProof="0">
                <a:solidFill>
                  <a:schemeClr val="bg1"/>
                </a:solidFill>
                <a:latin typeface="+mj-lt"/>
              </a:rPr>
              <a:t>Pendant le pilote</a:t>
            </a:r>
            <a:endParaRPr kumimoji="0" lang="fr-BE" sz="1200" b="0" i="0" u="none" strike="noStrike" kern="1200" cap="none" spc="0" normalizeH="0" baseline="0" noProof="0">
              <a:ln>
                <a:noFill/>
              </a:ln>
              <a:solidFill>
                <a:schemeClr val="bg1"/>
              </a:solidFill>
              <a:effectLst/>
              <a:uLnTx/>
              <a:uFillTx/>
              <a:latin typeface="+mj-lt"/>
              <a:ea typeface="+mn-ea"/>
              <a:cs typeface="+mn-cs"/>
            </a:endParaRPr>
          </a:p>
        </p:txBody>
      </p:sp>
      <p:sp>
        <p:nvSpPr>
          <p:cNvPr id="12" name="object 8">
            <a:extLst>
              <a:ext uri="{FF2B5EF4-FFF2-40B4-BE49-F238E27FC236}">
                <a16:creationId xmlns:a16="http://schemas.microsoft.com/office/drawing/2014/main" id="{C51FEADA-44AB-C8C0-CD1A-AEB53AEF3C0B}"/>
              </a:ext>
            </a:extLst>
          </p:cNvPr>
          <p:cNvSpPr/>
          <p:nvPr/>
        </p:nvSpPr>
        <p:spPr>
          <a:xfrm>
            <a:off x="6360733" y="2334274"/>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007C92"/>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200" noProof="0">
                <a:solidFill>
                  <a:schemeClr val="bg1"/>
                </a:solidFill>
                <a:latin typeface="+mj-lt"/>
              </a:rPr>
              <a:t>Après le pilote</a:t>
            </a:r>
            <a:endParaRPr kumimoji="0" lang="fr-BE" sz="1200" b="0" i="0" u="none" strike="noStrike" kern="1200" cap="none" spc="0" normalizeH="0" baseline="0" noProof="0">
              <a:ln>
                <a:noFill/>
              </a:ln>
              <a:solidFill>
                <a:schemeClr val="bg1"/>
              </a:solidFill>
              <a:effectLst/>
              <a:uLnTx/>
              <a:uFillTx/>
              <a:latin typeface="+mj-lt"/>
              <a:ea typeface="+mn-ea"/>
              <a:cs typeface="+mn-cs"/>
            </a:endParaRPr>
          </a:p>
        </p:txBody>
      </p:sp>
    </p:spTree>
    <p:extLst>
      <p:ext uri="{BB962C8B-B14F-4D97-AF65-F5344CB8AC3E}">
        <p14:creationId xmlns:p14="http://schemas.microsoft.com/office/powerpoint/2010/main" val="3338687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E864514-59A7-4300-4BA6-A37CA609DBA9}"/>
              </a:ext>
            </a:extLst>
          </p:cNvPr>
          <p:cNvSpPr txBox="1">
            <a:spLocks/>
          </p:cNvSpPr>
          <p:nvPr/>
        </p:nvSpPr>
        <p:spPr>
          <a:xfrm>
            <a:off x="2446868" y="274641"/>
            <a:ext cx="9135533" cy="777875"/>
          </a:xfrm>
          <a:prstGeom prst="rect">
            <a:avLst/>
          </a:prstGeom>
        </p:spPr>
        <p:txBody>
          <a:bodyPr anchor="ctr"/>
          <a:lstStyle>
            <a:lvl1pPr algn="ctr" rtl="0" eaLnBrk="1" fontAlgn="base" hangingPunct="1">
              <a:spcBef>
                <a:spcPct val="0"/>
              </a:spcBef>
              <a:spcAft>
                <a:spcPct val="0"/>
              </a:spcAft>
              <a:defRPr sz="2000" b="1">
                <a:solidFill>
                  <a:srgbClr val="006F82"/>
                </a:solidFill>
                <a:latin typeface="+mj-lt"/>
                <a:ea typeface="+mj-ea"/>
                <a:cs typeface="+mj-cs"/>
              </a:defRPr>
            </a:lvl1pPr>
            <a:lvl2pPr algn="ctr" rtl="0" eaLnBrk="1" fontAlgn="base" hangingPunct="1">
              <a:spcBef>
                <a:spcPct val="0"/>
              </a:spcBef>
              <a:spcAft>
                <a:spcPct val="0"/>
              </a:spcAft>
              <a:defRPr sz="2000" b="1">
                <a:solidFill>
                  <a:srgbClr val="006F82"/>
                </a:solidFill>
                <a:latin typeface="Verdana" pitchFamily="34" charset="0"/>
              </a:defRPr>
            </a:lvl2pPr>
            <a:lvl3pPr algn="ctr" rtl="0" eaLnBrk="1" fontAlgn="base" hangingPunct="1">
              <a:spcBef>
                <a:spcPct val="0"/>
              </a:spcBef>
              <a:spcAft>
                <a:spcPct val="0"/>
              </a:spcAft>
              <a:defRPr sz="2000" b="1">
                <a:solidFill>
                  <a:srgbClr val="006F82"/>
                </a:solidFill>
                <a:latin typeface="Verdana" pitchFamily="34" charset="0"/>
              </a:defRPr>
            </a:lvl3pPr>
            <a:lvl4pPr algn="ctr" rtl="0" eaLnBrk="1" fontAlgn="base" hangingPunct="1">
              <a:spcBef>
                <a:spcPct val="0"/>
              </a:spcBef>
              <a:spcAft>
                <a:spcPct val="0"/>
              </a:spcAft>
              <a:defRPr sz="2000" b="1">
                <a:solidFill>
                  <a:srgbClr val="006F82"/>
                </a:solidFill>
                <a:latin typeface="Verdana" pitchFamily="34" charset="0"/>
              </a:defRPr>
            </a:lvl4pPr>
            <a:lvl5pPr algn="ctr" rtl="0" eaLnBrk="1" fontAlgn="base" hangingPunct="1">
              <a:spcBef>
                <a:spcPct val="0"/>
              </a:spcBef>
              <a:spcAft>
                <a:spcPct val="0"/>
              </a:spcAft>
              <a:defRPr sz="2000" b="1">
                <a:solidFill>
                  <a:srgbClr val="006F82"/>
                </a:solidFill>
                <a:latin typeface="Verdana" pitchFamily="34" charset="0"/>
              </a:defRPr>
            </a:lvl5pPr>
            <a:lvl6pPr marL="457200" algn="ctr" rtl="0" eaLnBrk="1" fontAlgn="base" hangingPunct="1">
              <a:spcBef>
                <a:spcPct val="0"/>
              </a:spcBef>
              <a:spcAft>
                <a:spcPct val="0"/>
              </a:spcAft>
              <a:defRPr sz="2000" b="1">
                <a:solidFill>
                  <a:srgbClr val="006F82"/>
                </a:solidFill>
                <a:latin typeface="Verdana" pitchFamily="34" charset="0"/>
              </a:defRPr>
            </a:lvl6pPr>
            <a:lvl7pPr marL="914400" algn="ctr" rtl="0" eaLnBrk="1" fontAlgn="base" hangingPunct="1">
              <a:spcBef>
                <a:spcPct val="0"/>
              </a:spcBef>
              <a:spcAft>
                <a:spcPct val="0"/>
              </a:spcAft>
              <a:defRPr sz="2000" b="1">
                <a:solidFill>
                  <a:srgbClr val="006F82"/>
                </a:solidFill>
                <a:latin typeface="Verdana" pitchFamily="34" charset="0"/>
              </a:defRPr>
            </a:lvl7pPr>
            <a:lvl8pPr marL="1371600" algn="ctr" rtl="0" eaLnBrk="1" fontAlgn="base" hangingPunct="1">
              <a:spcBef>
                <a:spcPct val="0"/>
              </a:spcBef>
              <a:spcAft>
                <a:spcPct val="0"/>
              </a:spcAft>
              <a:defRPr sz="2000" b="1">
                <a:solidFill>
                  <a:srgbClr val="006F82"/>
                </a:solidFill>
                <a:latin typeface="Verdana" pitchFamily="34" charset="0"/>
              </a:defRPr>
            </a:lvl8pPr>
            <a:lvl9pPr marL="1828800" algn="ctr" rtl="0" eaLnBrk="1" fontAlgn="base" hangingPunct="1">
              <a:spcBef>
                <a:spcPct val="0"/>
              </a:spcBef>
              <a:spcAft>
                <a:spcPct val="0"/>
              </a:spcAft>
              <a:defRPr sz="2000" b="1">
                <a:solidFill>
                  <a:srgbClr val="006F82"/>
                </a:solidFill>
                <a:latin typeface="Verdana" pitchFamily="34" charset="0"/>
              </a:defRPr>
            </a:lvl9pPr>
          </a:lstStyle>
          <a:p>
            <a:r>
              <a:rPr lang="fr-BE" kern="0" noProof="0"/>
              <a:t>Raison et objectifs du projet pilote</a:t>
            </a:r>
          </a:p>
        </p:txBody>
      </p:sp>
      <p:grpSp>
        <p:nvGrpSpPr>
          <p:cNvPr id="13" name="Group 12">
            <a:extLst>
              <a:ext uri="{FF2B5EF4-FFF2-40B4-BE49-F238E27FC236}">
                <a16:creationId xmlns:a16="http://schemas.microsoft.com/office/drawing/2014/main" id="{035E78B4-1720-6B01-08DE-4863CA65C589}"/>
              </a:ext>
            </a:extLst>
          </p:cNvPr>
          <p:cNvGrpSpPr/>
          <p:nvPr/>
        </p:nvGrpSpPr>
        <p:grpSpPr>
          <a:xfrm>
            <a:off x="1459959" y="2703962"/>
            <a:ext cx="7603749" cy="1629912"/>
            <a:chOff x="1459959" y="2894463"/>
            <a:chExt cx="7603749" cy="1629912"/>
          </a:xfrm>
        </p:grpSpPr>
        <p:sp>
          <p:nvSpPr>
            <p:cNvPr id="8" name="Content Placeholder 4">
              <a:extLst>
                <a:ext uri="{FF2B5EF4-FFF2-40B4-BE49-F238E27FC236}">
                  <a16:creationId xmlns:a16="http://schemas.microsoft.com/office/drawing/2014/main" id="{4A1A22F6-9213-B66F-EF4D-C7E0FD23245F}"/>
                </a:ext>
              </a:extLst>
            </p:cNvPr>
            <p:cNvSpPr txBox="1">
              <a:spLocks/>
            </p:cNvSpPr>
            <p:nvPr/>
          </p:nvSpPr>
          <p:spPr bwMode="auto">
            <a:xfrm>
              <a:off x="2514318" y="2894463"/>
              <a:ext cx="6549390" cy="1629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spcBef>
                  <a:spcPts val="0"/>
                </a:spcBef>
                <a:spcAft>
                  <a:spcPts val="600"/>
                </a:spcAft>
              </a:pPr>
              <a:r>
                <a:rPr lang="fr-BE" kern="0" noProof="0">
                  <a:solidFill>
                    <a:srgbClr val="00A1BC"/>
                  </a:solidFill>
                  <a:latin typeface="+mj-lt"/>
                </a:rPr>
                <a:t>Raison et objectifs du projet pilote</a:t>
              </a:r>
            </a:p>
            <a:p>
              <a:pPr marL="180000">
                <a:spcBef>
                  <a:spcPts val="0"/>
                </a:spcBef>
                <a:spcAft>
                  <a:spcPts val="300"/>
                </a:spcAft>
              </a:pPr>
              <a:r>
                <a:rPr lang="fr-BE" b="0" kern="0" noProof="0">
                  <a:solidFill>
                    <a:srgbClr val="007C92"/>
                  </a:solidFill>
                  <a:latin typeface="+mj-lt"/>
                </a:rPr>
                <a:t>Pourquoi ce projet?</a:t>
              </a:r>
            </a:p>
            <a:p>
              <a:pPr marL="180000">
                <a:spcBef>
                  <a:spcPts val="0"/>
                </a:spcBef>
                <a:spcAft>
                  <a:spcPts val="300"/>
                </a:spcAft>
              </a:pPr>
              <a:r>
                <a:rPr lang="fr-BE" b="0" kern="0" noProof="0">
                  <a:solidFill>
                    <a:srgbClr val="007C92"/>
                  </a:solidFill>
                  <a:latin typeface="+mj-lt"/>
                </a:rPr>
                <a:t>Objectifs de ce projet</a:t>
              </a:r>
            </a:p>
            <a:p>
              <a:pPr marL="180000">
                <a:spcBef>
                  <a:spcPts val="0"/>
                </a:spcBef>
                <a:spcAft>
                  <a:spcPts val="300"/>
                </a:spcAft>
              </a:pPr>
              <a:r>
                <a:rPr lang="fr-BE" b="0" kern="0" noProof="0">
                  <a:solidFill>
                    <a:srgbClr val="007C92"/>
                  </a:solidFill>
                  <a:latin typeface="+mj-lt"/>
                </a:rPr>
                <a:t>Pourquoi participer?</a:t>
              </a:r>
            </a:p>
            <a:p>
              <a:pPr marL="180000">
                <a:spcBef>
                  <a:spcPts val="0"/>
                </a:spcBef>
                <a:spcAft>
                  <a:spcPts val="1200"/>
                </a:spcAft>
              </a:pPr>
              <a:r>
                <a:rPr lang="fr-BE" b="0" kern="0" noProof="0">
                  <a:solidFill>
                    <a:srgbClr val="007C92"/>
                  </a:solidFill>
                  <a:latin typeface="+mj-lt"/>
                </a:rPr>
                <a:t>À qui s'adresse le projet?</a:t>
              </a:r>
            </a:p>
          </p:txBody>
        </p:sp>
        <p:sp>
          <p:nvSpPr>
            <p:cNvPr id="21" name="Content Placeholder 4">
              <a:extLst>
                <a:ext uri="{FF2B5EF4-FFF2-40B4-BE49-F238E27FC236}">
                  <a16:creationId xmlns:a16="http://schemas.microsoft.com/office/drawing/2014/main" id="{BF9A2607-CDB1-99A5-4546-8B980EC51CA8}"/>
                </a:ext>
              </a:extLst>
            </p:cNvPr>
            <p:cNvSpPr txBox="1">
              <a:spLocks/>
            </p:cNvSpPr>
            <p:nvPr/>
          </p:nvSpPr>
          <p:spPr bwMode="auto">
            <a:xfrm>
              <a:off x="1459959" y="2894465"/>
              <a:ext cx="764987" cy="16299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r">
                <a:spcBef>
                  <a:spcPts val="0"/>
                </a:spcBef>
                <a:spcAft>
                  <a:spcPts val="400"/>
                </a:spcAft>
              </a:pPr>
              <a:r>
                <a:rPr lang="fr-BE" sz="2000" kern="0" noProof="0">
                  <a:solidFill>
                    <a:srgbClr val="00A1BC"/>
                  </a:solidFill>
                  <a:latin typeface="+mj-lt"/>
                </a:rPr>
                <a:t>01</a:t>
              </a:r>
              <a:endParaRPr lang="fr-BE" sz="1400" kern="0" noProof="0">
                <a:solidFill>
                  <a:srgbClr val="00A1BC"/>
                </a:solidFill>
                <a:latin typeface="+mj-lt"/>
              </a:endParaRPr>
            </a:p>
          </p:txBody>
        </p:sp>
      </p:grpSp>
      <p:grpSp>
        <p:nvGrpSpPr>
          <p:cNvPr id="12" name="Group 11">
            <a:extLst>
              <a:ext uri="{FF2B5EF4-FFF2-40B4-BE49-F238E27FC236}">
                <a16:creationId xmlns:a16="http://schemas.microsoft.com/office/drawing/2014/main" id="{2876356C-CD1B-EEAD-ECA4-B12ABB1C9CD0}"/>
              </a:ext>
            </a:extLst>
          </p:cNvPr>
          <p:cNvGrpSpPr/>
          <p:nvPr/>
        </p:nvGrpSpPr>
        <p:grpSpPr>
          <a:xfrm>
            <a:off x="0" y="2542606"/>
            <a:ext cx="12192000" cy="1952625"/>
            <a:chOff x="0" y="2788103"/>
            <a:chExt cx="12192000" cy="1952625"/>
          </a:xfrm>
        </p:grpSpPr>
        <p:cxnSp>
          <p:nvCxnSpPr>
            <p:cNvPr id="10" name="Straight Connector 9">
              <a:extLst>
                <a:ext uri="{FF2B5EF4-FFF2-40B4-BE49-F238E27FC236}">
                  <a16:creationId xmlns:a16="http://schemas.microsoft.com/office/drawing/2014/main" id="{82E56644-182A-135D-623D-5C2C5885765B}"/>
                </a:ext>
              </a:extLst>
            </p:cNvPr>
            <p:cNvCxnSpPr>
              <a:cxnSpLocks/>
            </p:cNvCxnSpPr>
            <p:nvPr/>
          </p:nvCxnSpPr>
          <p:spPr>
            <a:xfrm>
              <a:off x="0" y="4740728"/>
              <a:ext cx="12192000"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D77E8CA-0F1B-9233-96A9-A937BF6878FF}"/>
                </a:ext>
              </a:extLst>
            </p:cNvPr>
            <p:cNvCxnSpPr>
              <a:cxnSpLocks/>
            </p:cNvCxnSpPr>
            <p:nvPr/>
          </p:nvCxnSpPr>
          <p:spPr>
            <a:xfrm>
              <a:off x="0" y="2788103"/>
              <a:ext cx="12192000"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0050957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Star: 5 Points 41">
            <a:extLst>
              <a:ext uri="{FF2B5EF4-FFF2-40B4-BE49-F238E27FC236}">
                <a16:creationId xmlns:a16="http://schemas.microsoft.com/office/drawing/2014/main" id="{5859B3C0-23A2-CC3A-8BBB-8272775A17B6}"/>
              </a:ext>
            </a:extLst>
          </p:cNvPr>
          <p:cNvSpPr/>
          <p:nvPr/>
        </p:nvSpPr>
        <p:spPr>
          <a:xfrm>
            <a:off x="2169361" y="4052460"/>
            <a:ext cx="354682" cy="354682"/>
          </a:xfrm>
          <a:prstGeom prst="star5">
            <a:avLst/>
          </a:prstGeom>
          <a:solidFill>
            <a:srgbClr val="FFCD2D">
              <a:alpha val="5490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noProof="0"/>
          </a:p>
        </p:txBody>
      </p:sp>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Compensation de la participation à l’étude: </a:t>
            </a:r>
            <a:br>
              <a:rPr lang="fr-BE" noProof="0"/>
            </a:br>
            <a:r>
              <a:rPr lang="fr-BE" noProof="0"/>
              <a:t>pratique pilote et pratique de contrôle</a:t>
            </a: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2279650" y="2291196"/>
            <a:ext cx="9367270" cy="3882675"/>
          </a:xfrm>
        </p:spPr>
        <p:txBody>
          <a:bodyPr/>
          <a:lstStyle/>
          <a:p>
            <a:pPr marL="0" indent="0">
              <a:buNone/>
            </a:pPr>
            <a:r>
              <a:rPr lang="fr-BE" sz="1200" b="1" noProof="0">
                <a:latin typeface="+mj-lt"/>
              </a:rPr>
              <a:t>Dans le cadre de l'évaluation</a:t>
            </a:r>
          </a:p>
          <a:p>
            <a:pPr marL="0" indent="0">
              <a:spcBef>
                <a:spcPts val="0"/>
              </a:spcBef>
              <a:spcAft>
                <a:spcPts val="1200"/>
              </a:spcAft>
              <a:buNone/>
            </a:pPr>
            <a:r>
              <a:rPr lang="fr-BE" sz="1200" noProof="0">
                <a:latin typeface="+mj-lt"/>
              </a:rPr>
              <a:t>En plus de la préparation, un certain nombre de tâches doivent être accomplies pour l'évaluation scientifique avant le démarrage, comme indiqué ci-dessous. La compensation est prise en charge par le KCE et versée à la pratique participante. Les frais par tâche sont énumérés ci-dessous et s'appliquent par période de mesure, qui dure à chaque fois 3 mois:</a:t>
            </a:r>
          </a:p>
          <a:p>
            <a:pPr>
              <a:buFont typeface="+mj-lt"/>
              <a:buAutoNum type="arabicPeriod"/>
            </a:pPr>
            <a:r>
              <a:rPr lang="fr-BE" sz="1200" b="1" noProof="0">
                <a:solidFill>
                  <a:srgbClr val="A35DBD"/>
                </a:solidFill>
                <a:latin typeface="+mj-lt"/>
              </a:rPr>
              <a:t>20</a:t>
            </a:r>
            <a:r>
              <a:rPr lang="fr-BE" sz="1200" noProof="0">
                <a:solidFill>
                  <a:srgbClr val="A35DBD"/>
                </a:solidFill>
                <a:latin typeface="+mj-lt"/>
              </a:rPr>
              <a:t>  € </a:t>
            </a:r>
            <a:r>
              <a:rPr lang="fr-BE" sz="1200" b="1" noProof="0">
                <a:solidFill>
                  <a:srgbClr val="A35DBD"/>
                </a:solidFill>
                <a:latin typeface="+mj-lt"/>
              </a:rPr>
              <a:t>par</a:t>
            </a:r>
            <a:r>
              <a:rPr lang="fr-BE" sz="1200" b="1" noProof="0">
                <a:latin typeface="+mj-lt"/>
              </a:rPr>
              <a:t> 	 </a:t>
            </a:r>
            <a:r>
              <a:rPr lang="fr-BE" sz="1200" b="1" noProof="0">
                <a:solidFill>
                  <a:srgbClr val="A35DBD"/>
                </a:solidFill>
                <a:latin typeface="+mj-lt"/>
              </a:rPr>
              <a:t>enquête</a:t>
            </a:r>
            <a:r>
              <a:rPr lang="fr-BE" sz="1200" b="1" noProof="0">
                <a:latin typeface="+mj-lt"/>
              </a:rPr>
              <a:t> </a:t>
            </a:r>
            <a:r>
              <a:rPr lang="fr-BE" sz="1200" b="1" noProof="0">
                <a:solidFill>
                  <a:srgbClr val="A35DBD"/>
                </a:solidFill>
                <a:latin typeface="+mj-lt"/>
              </a:rPr>
              <a:t>complète soumise</a:t>
            </a:r>
            <a:r>
              <a:rPr lang="fr-BE" sz="1200" noProof="0">
                <a:latin typeface="+mj-lt"/>
              </a:rPr>
              <a:t> par des infirmiers et des aides-soignants </a:t>
            </a:r>
            <a:br>
              <a:rPr lang="fr-BE" sz="1200" noProof="0">
                <a:latin typeface="+mj-lt"/>
              </a:rPr>
            </a:br>
            <a:r>
              <a:rPr lang="fr-BE" sz="1200" noProof="0">
                <a:latin typeface="+mj-lt"/>
              </a:rPr>
              <a:t>                            (durée: environ 20 min), pendant les périodes de mesure.</a:t>
            </a:r>
          </a:p>
          <a:p>
            <a:pPr>
              <a:buFont typeface="+mj-lt"/>
              <a:buAutoNum type="arabicPeriod"/>
            </a:pPr>
            <a:r>
              <a:rPr lang="fr-BE" sz="1200" b="1" noProof="0">
                <a:solidFill>
                  <a:srgbClr val="A35DBD"/>
                </a:solidFill>
                <a:latin typeface="+mj-lt"/>
              </a:rPr>
              <a:t>60 €/h par</a:t>
            </a:r>
            <a:r>
              <a:rPr lang="fr-BE" sz="1200" noProof="0">
                <a:solidFill>
                  <a:srgbClr val="A35DBD"/>
                </a:solidFill>
                <a:latin typeface="+mj-lt"/>
              </a:rPr>
              <a:t> 	 </a:t>
            </a:r>
            <a:r>
              <a:rPr lang="fr-BE" sz="1200" noProof="0">
                <a:latin typeface="+mj-lt"/>
              </a:rPr>
              <a:t>participation à une interview ou à un </a:t>
            </a:r>
            <a:r>
              <a:rPr lang="fr-BE" sz="1200" b="1" noProof="0">
                <a:solidFill>
                  <a:srgbClr val="A35DBD"/>
                </a:solidFill>
                <a:latin typeface="+mj-lt"/>
              </a:rPr>
              <a:t>focus groupe</a:t>
            </a:r>
            <a:r>
              <a:rPr lang="fr-BE" sz="1200" b="1" noProof="0">
                <a:latin typeface="+mj-lt"/>
              </a:rPr>
              <a:t> </a:t>
            </a:r>
            <a:r>
              <a:rPr lang="fr-BE" sz="1200" noProof="0">
                <a:latin typeface="+mj-lt"/>
              </a:rPr>
              <a:t>pendant les périodes de mesure.</a:t>
            </a:r>
            <a:endParaRPr lang="fr-BE" sz="1200" b="1" noProof="0">
              <a:highlight>
                <a:srgbClr val="FFFF00"/>
              </a:highlight>
              <a:latin typeface="+mj-lt"/>
            </a:endParaRPr>
          </a:p>
          <a:p>
            <a:pPr>
              <a:spcAft>
                <a:spcPts val="1200"/>
              </a:spcAft>
              <a:buFont typeface="+mj-lt"/>
              <a:buAutoNum type="arabicPeriod"/>
            </a:pPr>
            <a:r>
              <a:rPr lang="fr-BE" sz="1200" b="1" noProof="0">
                <a:solidFill>
                  <a:srgbClr val="E6A400"/>
                </a:solidFill>
                <a:latin typeface="+mj-lt"/>
              </a:rPr>
              <a:t>50 € par                </a:t>
            </a:r>
            <a:r>
              <a:rPr lang="fr-BE" sz="1200" b="1" noProof="0" err="1">
                <a:solidFill>
                  <a:srgbClr val="E6A400"/>
                </a:solidFill>
                <a:latin typeface="+mj-lt"/>
              </a:rPr>
              <a:t>transfer</a:t>
            </a:r>
            <a:r>
              <a:rPr lang="fr-BE" sz="1200" b="1" noProof="0">
                <a:solidFill>
                  <a:srgbClr val="E6A400"/>
                </a:solidFill>
                <a:latin typeface="+mj-lt"/>
              </a:rPr>
              <a:t> de données d’enregistrement de la pratique</a:t>
            </a:r>
            <a:r>
              <a:rPr lang="fr-BE" sz="1200" noProof="0">
                <a:latin typeface="+mj-lt"/>
              </a:rPr>
              <a:t> sous forme de forfait. Cela se fait</a:t>
            </a:r>
            <a:endParaRPr lang="fr-BE" sz="1400" noProof="0">
              <a:latin typeface="+mj-lt"/>
            </a:endParaRP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30</a:t>
            </a:fld>
            <a:endParaRPr lang="fr-BE" noProof="0"/>
          </a:p>
        </p:txBody>
      </p:sp>
      <p:sp>
        <p:nvSpPr>
          <p:cNvPr id="10" name="Text Placeholder 8">
            <a:extLst>
              <a:ext uri="{FF2B5EF4-FFF2-40B4-BE49-F238E27FC236}">
                <a16:creationId xmlns:a16="http://schemas.microsoft.com/office/drawing/2014/main" id="{0BB377A9-E092-39FC-75C8-28D2DE3B0D62}"/>
              </a:ext>
            </a:extLst>
          </p:cNvPr>
          <p:cNvSpPr>
            <a:spLocks noGrp="1"/>
          </p:cNvSpPr>
          <p:nvPr>
            <p:ph type="body" sz="quarter" idx="13"/>
          </p:nvPr>
        </p:nvSpPr>
        <p:spPr>
          <a:xfrm>
            <a:off x="2287328" y="1598925"/>
            <a:ext cx="9127853" cy="461133"/>
          </a:xfrm>
        </p:spPr>
        <p:txBody>
          <a:bodyPr/>
          <a:lstStyle/>
          <a:p>
            <a:r>
              <a:rPr lang="fr-BE" noProof="0"/>
              <a:t>Participation aux tâches de l'étude</a:t>
            </a:r>
          </a:p>
        </p:txBody>
      </p:sp>
      <p:sp>
        <p:nvSpPr>
          <p:cNvPr id="6" name="TextBox 5">
            <a:extLst>
              <a:ext uri="{FF2B5EF4-FFF2-40B4-BE49-F238E27FC236}">
                <a16:creationId xmlns:a16="http://schemas.microsoft.com/office/drawing/2014/main" id="{9EA54785-DCEF-A9D3-CB91-DCFE009CD8B0}"/>
              </a:ext>
            </a:extLst>
          </p:cNvPr>
          <p:cNvSpPr txBox="1"/>
          <p:nvPr/>
        </p:nvSpPr>
        <p:spPr>
          <a:xfrm>
            <a:off x="7602876" y="6255992"/>
            <a:ext cx="2693931" cy="230832"/>
          </a:xfrm>
          <a:prstGeom prst="rect">
            <a:avLst/>
          </a:prstGeom>
          <a:noFill/>
        </p:spPr>
        <p:txBody>
          <a:bodyPr wrap="square" rtlCol="0">
            <a:spAutoFit/>
          </a:bodyPr>
          <a:lstStyle/>
          <a:p>
            <a:pPr algn="r"/>
            <a:r>
              <a:rPr lang="fr-BE" sz="900" i="1" noProof="0"/>
              <a:t>Vue d'ensemble des périodes de mesure et des transferts de données</a:t>
            </a:r>
          </a:p>
        </p:txBody>
      </p:sp>
      <p:grpSp>
        <p:nvGrpSpPr>
          <p:cNvPr id="32" name="Group 31">
            <a:extLst>
              <a:ext uri="{FF2B5EF4-FFF2-40B4-BE49-F238E27FC236}">
                <a16:creationId xmlns:a16="http://schemas.microsoft.com/office/drawing/2014/main" id="{A5C1B1BB-505B-08C5-C345-B9C5CC2A76FF}"/>
              </a:ext>
            </a:extLst>
          </p:cNvPr>
          <p:cNvGrpSpPr/>
          <p:nvPr/>
        </p:nvGrpSpPr>
        <p:grpSpPr>
          <a:xfrm>
            <a:off x="623888" y="1233408"/>
            <a:ext cx="1219251" cy="1116000"/>
            <a:chOff x="623888" y="1233408"/>
            <a:chExt cx="1219251" cy="1116000"/>
          </a:xfrm>
        </p:grpSpPr>
        <p:sp>
          <p:nvSpPr>
            <p:cNvPr id="9" name="Freeform 29">
              <a:extLst>
                <a:ext uri="{FF2B5EF4-FFF2-40B4-BE49-F238E27FC236}">
                  <a16:creationId xmlns:a16="http://schemas.microsoft.com/office/drawing/2014/main" id="{0A417349-D31D-DC08-71E2-6D4C1D2AB53A}"/>
                </a:ext>
              </a:extLst>
            </p:cNvPr>
            <p:cNvSpPr>
              <a:spLocks/>
            </p:cNvSpPr>
            <p:nvPr/>
          </p:nvSpPr>
          <p:spPr bwMode="auto">
            <a:xfrm>
              <a:off x="623888" y="1233408"/>
              <a:ext cx="1116000" cy="1116000"/>
            </a:xfrm>
            <a:custGeom>
              <a:avLst/>
              <a:gdLst>
                <a:gd name="T0" fmla="*/ 333 w 701"/>
                <a:gd name="T1" fmla="*/ 701 h 702"/>
                <a:gd name="T2" fmla="*/ 280 w 701"/>
                <a:gd name="T3" fmla="*/ 695 h 702"/>
                <a:gd name="T4" fmla="*/ 231 w 701"/>
                <a:gd name="T5" fmla="*/ 680 h 702"/>
                <a:gd name="T6" fmla="*/ 184 w 701"/>
                <a:gd name="T7" fmla="*/ 659 h 702"/>
                <a:gd name="T8" fmla="*/ 141 w 701"/>
                <a:gd name="T9" fmla="*/ 632 h 702"/>
                <a:gd name="T10" fmla="*/ 103 w 701"/>
                <a:gd name="T11" fmla="*/ 598 h 702"/>
                <a:gd name="T12" fmla="*/ 71 w 701"/>
                <a:gd name="T13" fmla="*/ 560 h 702"/>
                <a:gd name="T14" fmla="*/ 42 w 701"/>
                <a:gd name="T15" fmla="*/ 518 h 702"/>
                <a:gd name="T16" fmla="*/ 21 w 701"/>
                <a:gd name="T17" fmla="*/ 471 h 702"/>
                <a:gd name="T18" fmla="*/ 8 w 701"/>
                <a:gd name="T19" fmla="*/ 422 h 702"/>
                <a:gd name="T20" fmla="*/ 0 w 701"/>
                <a:gd name="T21" fmla="*/ 369 h 702"/>
                <a:gd name="T22" fmla="*/ 0 w 701"/>
                <a:gd name="T23" fmla="*/ 333 h 702"/>
                <a:gd name="T24" fmla="*/ 8 w 701"/>
                <a:gd name="T25" fmla="*/ 280 h 702"/>
                <a:gd name="T26" fmla="*/ 21 w 701"/>
                <a:gd name="T27" fmla="*/ 231 h 702"/>
                <a:gd name="T28" fmla="*/ 42 w 701"/>
                <a:gd name="T29" fmla="*/ 184 h 702"/>
                <a:gd name="T30" fmla="*/ 71 w 701"/>
                <a:gd name="T31" fmla="*/ 141 h 702"/>
                <a:gd name="T32" fmla="*/ 103 w 701"/>
                <a:gd name="T33" fmla="*/ 104 h 702"/>
                <a:gd name="T34" fmla="*/ 141 w 701"/>
                <a:gd name="T35" fmla="*/ 70 h 702"/>
                <a:gd name="T36" fmla="*/ 184 w 701"/>
                <a:gd name="T37" fmla="*/ 43 h 702"/>
                <a:gd name="T38" fmla="*/ 231 w 701"/>
                <a:gd name="T39" fmla="*/ 22 h 702"/>
                <a:gd name="T40" fmla="*/ 280 w 701"/>
                <a:gd name="T41" fmla="*/ 7 h 702"/>
                <a:gd name="T42" fmla="*/ 333 w 701"/>
                <a:gd name="T43" fmla="*/ 1 h 702"/>
                <a:gd name="T44" fmla="*/ 369 w 701"/>
                <a:gd name="T45" fmla="*/ 1 h 702"/>
                <a:gd name="T46" fmla="*/ 421 w 701"/>
                <a:gd name="T47" fmla="*/ 7 h 702"/>
                <a:gd name="T48" fmla="*/ 472 w 701"/>
                <a:gd name="T49" fmla="*/ 22 h 702"/>
                <a:gd name="T50" fmla="*/ 518 w 701"/>
                <a:gd name="T51" fmla="*/ 43 h 702"/>
                <a:gd name="T52" fmla="*/ 560 w 701"/>
                <a:gd name="T53" fmla="*/ 70 h 702"/>
                <a:gd name="T54" fmla="*/ 599 w 701"/>
                <a:gd name="T55" fmla="*/ 104 h 702"/>
                <a:gd name="T56" fmla="*/ 632 w 701"/>
                <a:gd name="T57" fmla="*/ 141 h 702"/>
                <a:gd name="T58" fmla="*/ 659 w 701"/>
                <a:gd name="T59" fmla="*/ 184 h 702"/>
                <a:gd name="T60" fmla="*/ 680 w 701"/>
                <a:gd name="T61" fmla="*/ 231 h 702"/>
                <a:gd name="T62" fmla="*/ 695 w 701"/>
                <a:gd name="T63" fmla="*/ 280 h 702"/>
                <a:gd name="T64" fmla="*/ 701 w 701"/>
                <a:gd name="T65" fmla="*/ 333 h 702"/>
                <a:gd name="T66" fmla="*/ 701 w 701"/>
                <a:gd name="T67" fmla="*/ 369 h 702"/>
                <a:gd name="T68" fmla="*/ 695 w 701"/>
                <a:gd name="T69" fmla="*/ 422 h 702"/>
                <a:gd name="T70" fmla="*/ 680 w 701"/>
                <a:gd name="T71" fmla="*/ 471 h 702"/>
                <a:gd name="T72" fmla="*/ 659 w 701"/>
                <a:gd name="T73" fmla="*/ 518 h 702"/>
                <a:gd name="T74" fmla="*/ 632 w 701"/>
                <a:gd name="T75" fmla="*/ 560 h 702"/>
                <a:gd name="T76" fmla="*/ 599 w 701"/>
                <a:gd name="T77" fmla="*/ 598 h 702"/>
                <a:gd name="T78" fmla="*/ 560 w 701"/>
                <a:gd name="T79" fmla="*/ 632 h 702"/>
                <a:gd name="T80" fmla="*/ 518 w 701"/>
                <a:gd name="T81" fmla="*/ 659 h 702"/>
                <a:gd name="T82" fmla="*/ 472 w 701"/>
                <a:gd name="T83" fmla="*/ 680 h 702"/>
                <a:gd name="T84" fmla="*/ 421 w 701"/>
                <a:gd name="T85" fmla="*/ 695 h 702"/>
                <a:gd name="T86" fmla="*/ 369 w 701"/>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2">
                  <a:moveTo>
                    <a:pt x="351" y="702"/>
                  </a:moveTo>
                  <a:lnTo>
                    <a:pt x="351" y="702"/>
                  </a:lnTo>
                  <a:lnTo>
                    <a:pt x="333" y="701"/>
                  </a:lnTo>
                  <a:lnTo>
                    <a:pt x="315" y="700"/>
                  </a:lnTo>
                  <a:lnTo>
                    <a:pt x="298" y="697"/>
                  </a:lnTo>
                  <a:lnTo>
                    <a:pt x="280" y="695"/>
                  </a:lnTo>
                  <a:lnTo>
                    <a:pt x="263" y="691"/>
                  </a:lnTo>
                  <a:lnTo>
                    <a:pt x="247" y="686"/>
                  </a:lnTo>
                  <a:lnTo>
                    <a:pt x="231" y="680"/>
                  </a:lnTo>
                  <a:lnTo>
                    <a:pt x="215" y="674"/>
                  </a:lnTo>
                  <a:lnTo>
                    <a:pt x="199" y="667"/>
                  </a:lnTo>
                  <a:lnTo>
                    <a:pt x="184" y="659"/>
                  </a:lnTo>
                  <a:lnTo>
                    <a:pt x="169" y="650"/>
                  </a:lnTo>
                  <a:lnTo>
                    <a:pt x="155" y="642"/>
                  </a:lnTo>
                  <a:lnTo>
                    <a:pt x="141" y="632"/>
                  </a:lnTo>
                  <a:lnTo>
                    <a:pt x="129" y="622"/>
                  </a:lnTo>
                  <a:lnTo>
                    <a:pt x="115" y="611"/>
                  </a:lnTo>
                  <a:lnTo>
                    <a:pt x="103" y="598"/>
                  </a:lnTo>
                  <a:lnTo>
                    <a:pt x="92" y="586"/>
                  </a:lnTo>
                  <a:lnTo>
                    <a:pt x="81" y="574"/>
                  </a:lnTo>
                  <a:lnTo>
                    <a:pt x="71" y="560"/>
                  </a:lnTo>
                  <a:lnTo>
                    <a:pt x="61" y="547"/>
                  </a:lnTo>
                  <a:lnTo>
                    <a:pt x="51" y="533"/>
                  </a:lnTo>
                  <a:lnTo>
                    <a:pt x="42" y="518"/>
                  </a:lnTo>
                  <a:lnTo>
                    <a:pt x="35" y="503"/>
                  </a:lnTo>
                  <a:lnTo>
                    <a:pt x="28" y="487"/>
                  </a:lnTo>
                  <a:lnTo>
                    <a:pt x="21" y="471"/>
                  </a:lnTo>
                  <a:lnTo>
                    <a:pt x="16" y="455"/>
                  </a:lnTo>
                  <a:lnTo>
                    <a:pt x="12" y="438"/>
                  </a:lnTo>
                  <a:lnTo>
                    <a:pt x="8" y="422"/>
                  </a:lnTo>
                  <a:lnTo>
                    <a:pt x="4" y="405"/>
                  </a:lnTo>
                  <a:lnTo>
                    <a:pt x="3" y="386"/>
                  </a:lnTo>
                  <a:lnTo>
                    <a:pt x="0" y="369"/>
                  </a:lnTo>
                  <a:lnTo>
                    <a:pt x="0" y="350"/>
                  </a:lnTo>
                  <a:lnTo>
                    <a:pt x="0" y="350"/>
                  </a:lnTo>
                  <a:lnTo>
                    <a:pt x="0" y="333"/>
                  </a:lnTo>
                  <a:lnTo>
                    <a:pt x="3" y="315"/>
                  </a:lnTo>
                  <a:lnTo>
                    <a:pt x="4" y="297"/>
                  </a:lnTo>
                  <a:lnTo>
                    <a:pt x="8" y="280"/>
                  </a:lnTo>
                  <a:lnTo>
                    <a:pt x="12" y="263"/>
                  </a:lnTo>
                  <a:lnTo>
                    <a:pt x="16" y="247"/>
                  </a:lnTo>
                  <a:lnTo>
                    <a:pt x="21" y="231"/>
                  </a:lnTo>
                  <a:lnTo>
                    <a:pt x="28" y="215"/>
                  </a:lnTo>
                  <a:lnTo>
                    <a:pt x="35" y="199"/>
                  </a:lnTo>
                  <a:lnTo>
                    <a:pt x="42" y="184"/>
                  </a:lnTo>
                  <a:lnTo>
                    <a:pt x="51" y="169"/>
                  </a:lnTo>
                  <a:lnTo>
                    <a:pt x="61" y="156"/>
                  </a:lnTo>
                  <a:lnTo>
                    <a:pt x="71" y="141"/>
                  </a:lnTo>
                  <a:lnTo>
                    <a:pt x="81" y="128"/>
                  </a:lnTo>
                  <a:lnTo>
                    <a:pt x="92" y="115"/>
                  </a:lnTo>
                  <a:lnTo>
                    <a:pt x="103" y="104"/>
                  </a:lnTo>
                  <a:lnTo>
                    <a:pt x="115" y="91"/>
                  </a:lnTo>
                  <a:lnTo>
                    <a:pt x="129" y="80"/>
                  </a:lnTo>
                  <a:lnTo>
                    <a:pt x="141" y="70"/>
                  </a:lnTo>
                  <a:lnTo>
                    <a:pt x="155" y="61"/>
                  </a:lnTo>
                  <a:lnTo>
                    <a:pt x="169" y="51"/>
                  </a:lnTo>
                  <a:lnTo>
                    <a:pt x="184" y="43"/>
                  </a:lnTo>
                  <a:lnTo>
                    <a:pt x="199" y="35"/>
                  </a:lnTo>
                  <a:lnTo>
                    <a:pt x="215" y="28"/>
                  </a:lnTo>
                  <a:lnTo>
                    <a:pt x="231" y="22"/>
                  </a:lnTo>
                  <a:lnTo>
                    <a:pt x="247" y="16"/>
                  </a:lnTo>
                  <a:lnTo>
                    <a:pt x="263" y="11"/>
                  </a:lnTo>
                  <a:lnTo>
                    <a:pt x="280" y="7"/>
                  </a:lnTo>
                  <a:lnTo>
                    <a:pt x="298" y="5"/>
                  </a:lnTo>
                  <a:lnTo>
                    <a:pt x="315" y="3"/>
                  </a:lnTo>
                  <a:lnTo>
                    <a:pt x="333" y="1"/>
                  </a:lnTo>
                  <a:lnTo>
                    <a:pt x="351" y="0"/>
                  </a:lnTo>
                  <a:lnTo>
                    <a:pt x="351" y="0"/>
                  </a:lnTo>
                  <a:lnTo>
                    <a:pt x="369" y="1"/>
                  </a:lnTo>
                  <a:lnTo>
                    <a:pt x="386" y="3"/>
                  </a:lnTo>
                  <a:lnTo>
                    <a:pt x="404" y="5"/>
                  </a:lnTo>
                  <a:lnTo>
                    <a:pt x="421" y="7"/>
                  </a:lnTo>
                  <a:lnTo>
                    <a:pt x="438" y="11"/>
                  </a:lnTo>
                  <a:lnTo>
                    <a:pt x="456" y="16"/>
                  </a:lnTo>
                  <a:lnTo>
                    <a:pt x="472" y="22"/>
                  </a:lnTo>
                  <a:lnTo>
                    <a:pt x="488" y="28"/>
                  </a:lnTo>
                  <a:lnTo>
                    <a:pt x="502" y="35"/>
                  </a:lnTo>
                  <a:lnTo>
                    <a:pt x="518" y="43"/>
                  </a:lnTo>
                  <a:lnTo>
                    <a:pt x="533" y="51"/>
                  </a:lnTo>
                  <a:lnTo>
                    <a:pt x="547" y="61"/>
                  </a:lnTo>
                  <a:lnTo>
                    <a:pt x="560" y="70"/>
                  </a:lnTo>
                  <a:lnTo>
                    <a:pt x="574" y="80"/>
                  </a:lnTo>
                  <a:lnTo>
                    <a:pt x="586" y="91"/>
                  </a:lnTo>
                  <a:lnTo>
                    <a:pt x="599" y="104"/>
                  </a:lnTo>
                  <a:lnTo>
                    <a:pt x="611" y="115"/>
                  </a:lnTo>
                  <a:lnTo>
                    <a:pt x="621" y="128"/>
                  </a:lnTo>
                  <a:lnTo>
                    <a:pt x="632" y="141"/>
                  </a:lnTo>
                  <a:lnTo>
                    <a:pt x="642" y="156"/>
                  </a:lnTo>
                  <a:lnTo>
                    <a:pt x="650" y="169"/>
                  </a:lnTo>
                  <a:lnTo>
                    <a:pt x="659" y="184"/>
                  </a:lnTo>
                  <a:lnTo>
                    <a:pt x="666" y="199"/>
                  </a:lnTo>
                  <a:lnTo>
                    <a:pt x="674" y="215"/>
                  </a:lnTo>
                  <a:lnTo>
                    <a:pt x="680" y="231"/>
                  </a:lnTo>
                  <a:lnTo>
                    <a:pt x="686" y="247"/>
                  </a:lnTo>
                  <a:lnTo>
                    <a:pt x="690" y="263"/>
                  </a:lnTo>
                  <a:lnTo>
                    <a:pt x="695" y="280"/>
                  </a:lnTo>
                  <a:lnTo>
                    <a:pt x="697" y="297"/>
                  </a:lnTo>
                  <a:lnTo>
                    <a:pt x="700" y="315"/>
                  </a:lnTo>
                  <a:lnTo>
                    <a:pt x="701" y="333"/>
                  </a:lnTo>
                  <a:lnTo>
                    <a:pt x="701" y="350"/>
                  </a:lnTo>
                  <a:lnTo>
                    <a:pt x="701" y="350"/>
                  </a:lnTo>
                  <a:lnTo>
                    <a:pt x="701" y="369"/>
                  </a:lnTo>
                  <a:lnTo>
                    <a:pt x="700" y="386"/>
                  </a:lnTo>
                  <a:lnTo>
                    <a:pt x="697" y="405"/>
                  </a:lnTo>
                  <a:lnTo>
                    <a:pt x="695" y="422"/>
                  </a:lnTo>
                  <a:lnTo>
                    <a:pt x="690" y="438"/>
                  </a:lnTo>
                  <a:lnTo>
                    <a:pt x="686" y="455"/>
                  </a:lnTo>
                  <a:lnTo>
                    <a:pt x="680" y="471"/>
                  </a:lnTo>
                  <a:lnTo>
                    <a:pt x="674" y="487"/>
                  </a:lnTo>
                  <a:lnTo>
                    <a:pt x="666" y="503"/>
                  </a:lnTo>
                  <a:lnTo>
                    <a:pt x="659" y="518"/>
                  </a:lnTo>
                  <a:lnTo>
                    <a:pt x="650" y="533"/>
                  </a:lnTo>
                  <a:lnTo>
                    <a:pt x="642" y="547"/>
                  </a:lnTo>
                  <a:lnTo>
                    <a:pt x="632" y="560"/>
                  </a:lnTo>
                  <a:lnTo>
                    <a:pt x="621" y="574"/>
                  </a:lnTo>
                  <a:lnTo>
                    <a:pt x="611" y="586"/>
                  </a:lnTo>
                  <a:lnTo>
                    <a:pt x="599" y="598"/>
                  </a:lnTo>
                  <a:lnTo>
                    <a:pt x="586" y="611"/>
                  </a:lnTo>
                  <a:lnTo>
                    <a:pt x="574" y="622"/>
                  </a:lnTo>
                  <a:lnTo>
                    <a:pt x="560" y="632"/>
                  </a:lnTo>
                  <a:lnTo>
                    <a:pt x="547" y="642"/>
                  </a:lnTo>
                  <a:lnTo>
                    <a:pt x="533" y="650"/>
                  </a:lnTo>
                  <a:lnTo>
                    <a:pt x="518" y="659"/>
                  </a:lnTo>
                  <a:lnTo>
                    <a:pt x="502" y="667"/>
                  </a:lnTo>
                  <a:lnTo>
                    <a:pt x="488" y="674"/>
                  </a:lnTo>
                  <a:lnTo>
                    <a:pt x="472" y="680"/>
                  </a:lnTo>
                  <a:lnTo>
                    <a:pt x="456" y="686"/>
                  </a:lnTo>
                  <a:lnTo>
                    <a:pt x="438" y="691"/>
                  </a:lnTo>
                  <a:lnTo>
                    <a:pt x="421" y="695"/>
                  </a:lnTo>
                  <a:lnTo>
                    <a:pt x="404" y="697"/>
                  </a:lnTo>
                  <a:lnTo>
                    <a:pt x="386" y="700"/>
                  </a:lnTo>
                  <a:lnTo>
                    <a:pt x="369" y="701"/>
                  </a:lnTo>
                  <a:lnTo>
                    <a:pt x="351" y="702"/>
                  </a:lnTo>
                  <a:lnTo>
                    <a:pt x="351" y="702"/>
                  </a:lnTo>
                  <a:close/>
                </a:path>
              </a:pathLst>
            </a:custGeom>
            <a:solidFill>
              <a:srgbClr val="AF71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1" name="Rectangle 10">
              <a:extLst>
                <a:ext uri="{FF2B5EF4-FFF2-40B4-BE49-F238E27FC236}">
                  <a16:creationId xmlns:a16="http://schemas.microsoft.com/office/drawing/2014/main" id="{54EEDD21-C2FA-3E88-9402-9DEC956D9328}"/>
                </a:ext>
              </a:extLst>
            </p:cNvPr>
            <p:cNvSpPr/>
            <p:nvPr/>
          </p:nvSpPr>
          <p:spPr>
            <a:xfrm>
              <a:off x="623888" y="1820775"/>
              <a:ext cx="1219251" cy="392427"/>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fr-BE" sz="800" b="1" kern="0" spc="-40" noProof="0">
                  <a:solidFill>
                    <a:schemeClr val="bg1"/>
                  </a:solidFill>
                  <a:latin typeface="+mj-lt"/>
                </a:rPr>
                <a:t>Compensation de la participation à l’étude</a:t>
              </a:r>
            </a:p>
          </p:txBody>
        </p:sp>
        <p:sp>
          <p:nvSpPr>
            <p:cNvPr id="30" name="Freeform 9">
              <a:extLst>
                <a:ext uri="{FF2B5EF4-FFF2-40B4-BE49-F238E27FC236}">
                  <a16:creationId xmlns:a16="http://schemas.microsoft.com/office/drawing/2014/main" id="{3BF375E9-329A-F333-BF0B-C0055960008C}"/>
                </a:ext>
              </a:extLst>
            </p:cNvPr>
            <p:cNvSpPr>
              <a:spLocks noEditPoints="1"/>
            </p:cNvSpPr>
            <p:nvPr/>
          </p:nvSpPr>
          <p:spPr bwMode="auto">
            <a:xfrm>
              <a:off x="994209" y="1364056"/>
              <a:ext cx="370581" cy="392427"/>
            </a:xfrm>
            <a:custGeom>
              <a:avLst/>
              <a:gdLst>
                <a:gd name="T0" fmla="*/ 142 w 185"/>
                <a:gd name="T1" fmla="*/ 178 h 190"/>
                <a:gd name="T2" fmla="*/ 134 w 185"/>
                <a:gd name="T3" fmla="*/ 178 h 190"/>
                <a:gd name="T4" fmla="*/ 115 w 185"/>
                <a:gd name="T5" fmla="*/ 51 h 190"/>
                <a:gd name="T6" fmla="*/ 112 w 185"/>
                <a:gd name="T7" fmla="*/ 50 h 190"/>
                <a:gd name="T8" fmla="*/ 126 w 185"/>
                <a:gd name="T9" fmla="*/ 25 h 190"/>
                <a:gd name="T10" fmla="*/ 126 w 185"/>
                <a:gd name="T11" fmla="*/ 24 h 190"/>
                <a:gd name="T12" fmla="*/ 124 w 185"/>
                <a:gd name="T13" fmla="*/ 17 h 190"/>
                <a:gd name="T14" fmla="*/ 123 w 185"/>
                <a:gd name="T15" fmla="*/ 16 h 190"/>
                <a:gd name="T16" fmla="*/ 91 w 185"/>
                <a:gd name="T17" fmla="*/ 1 h 190"/>
                <a:gd name="T18" fmla="*/ 90 w 185"/>
                <a:gd name="T19" fmla="*/ 1 h 190"/>
                <a:gd name="T20" fmla="*/ 83 w 185"/>
                <a:gd name="T21" fmla="*/ 3 h 190"/>
                <a:gd name="T22" fmla="*/ 83 w 185"/>
                <a:gd name="T23" fmla="*/ 4 h 190"/>
                <a:gd name="T24" fmla="*/ 45 w 185"/>
                <a:gd name="T25" fmla="*/ 76 h 190"/>
                <a:gd name="T26" fmla="*/ 44 w 185"/>
                <a:gd name="T27" fmla="*/ 77 h 190"/>
                <a:gd name="T28" fmla="*/ 49 w 185"/>
                <a:gd name="T29" fmla="*/ 92 h 190"/>
                <a:gd name="T30" fmla="*/ 50 w 185"/>
                <a:gd name="T31" fmla="*/ 92 h 190"/>
                <a:gd name="T32" fmla="*/ 45 w 185"/>
                <a:gd name="T33" fmla="*/ 103 h 190"/>
                <a:gd name="T34" fmla="*/ 66 w 185"/>
                <a:gd name="T35" fmla="*/ 113 h 190"/>
                <a:gd name="T36" fmla="*/ 71 w 185"/>
                <a:gd name="T37" fmla="*/ 103 h 190"/>
                <a:gd name="T38" fmla="*/ 73 w 185"/>
                <a:gd name="T39" fmla="*/ 103 h 190"/>
                <a:gd name="T40" fmla="*/ 87 w 185"/>
                <a:gd name="T41" fmla="*/ 98 h 190"/>
                <a:gd name="T42" fmla="*/ 88 w 185"/>
                <a:gd name="T43" fmla="*/ 97 h 190"/>
                <a:gd name="T44" fmla="*/ 101 w 185"/>
                <a:gd name="T45" fmla="*/ 72 h 190"/>
                <a:gd name="T46" fmla="*/ 103 w 185"/>
                <a:gd name="T47" fmla="*/ 72 h 190"/>
                <a:gd name="T48" fmla="*/ 140 w 185"/>
                <a:gd name="T49" fmla="*/ 133 h 190"/>
                <a:gd name="T50" fmla="*/ 59 w 185"/>
                <a:gd name="T51" fmla="*/ 155 h 190"/>
                <a:gd name="T52" fmla="*/ 63 w 185"/>
                <a:gd name="T53" fmla="*/ 143 h 190"/>
                <a:gd name="T54" fmla="*/ 95 w 185"/>
                <a:gd name="T55" fmla="*/ 143 h 190"/>
                <a:gd name="T56" fmla="*/ 95 w 185"/>
                <a:gd name="T57" fmla="*/ 131 h 190"/>
                <a:gd name="T58" fmla="*/ 0 w 185"/>
                <a:gd name="T59" fmla="*/ 131 h 190"/>
                <a:gd name="T60" fmla="*/ 0 w 185"/>
                <a:gd name="T61" fmla="*/ 143 h 190"/>
                <a:gd name="T62" fmla="*/ 35 w 185"/>
                <a:gd name="T63" fmla="*/ 178 h 190"/>
                <a:gd name="T64" fmla="*/ 11 w 185"/>
                <a:gd name="T65" fmla="*/ 190 h 190"/>
                <a:gd name="T66" fmla="*/ 166 w 185"/>
                <a:gd name="T67" fmla="*/ 190 h 190"/>
                <a:gd name="T68" fmla="*/ 142 w 185"/>
                <a:gd name="T69" fmla="*/ 178 h 190"/>
                <a:gd name="T70" fmla="*/ 142 w 185"/>
                <a:gd name="T71" fmla="*/ 178 h 190"/>
                <a:gd name="T72" fmla="*/ 101 w 185"/>
                <a:gd name="T73" fmla="*/ 16 h 190"/>
                <a:gd name="T74" fmla="*/ 97 w 185"/>
                <a:gd name="T75" fmla="*/ 20 h 190"/>
                <a:gd name="T76" fmla="*/ 70 w 185"/>
                <a:gd name="T77" fmla="*/ 72 h 190"/>
                <a:gd name="T78" fmla="*/ 59 w 185"/>
                <a:gd name="T79" fmla="*/ 66 h 190"/>
                <a:gd name="T80" fmla="*/ 59 w 185"/>
                <a:gd name="T81" fmla="*/ 65 h 190"/>
                <a:gd name="T82" fmla="*/ 86 w 185"/>
                <a:gd name="T83" fmla="*/ 16 h 190"/>
                <a:gd name="T84" fmla="*/ 87 w 185"/>
                <a:gd name="T85" fmla="*/ 14 h 190"/>
                <a:gd name="T86" fmla="*/ 93 w 185"/>
                <a:gd name="T87" fmla="*/ 13 h 190"/>
                <a:gd name="T88" fmla="*/ 94 w 185"/>
                <a:gd name="T89" fmla="*/ 13 h 190"/>
                <a:gd name="T90" fmla="*/ 101 w 185"/>
                <a:gd name="T91" fmla="*/ 16 h 190"/>
                <a:gd name="T92" fmla="*/ 101 w 185"/>
                <a:gd name="T93" fmla="*/ 16 h 190"/>
                <a:gd name="T94" fmla="*/ 101 w 185"/>
                <a:gd name="T95" fmla="*/ 16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85" h="190">
                  <a:moveTo>
                    <a:pt x="142" y="178"/>
                  </a:moveTo>
                  <a:cubicBezTo>
                    <a:pt x="134" y="178"/>
                    <a:pt x="134" y="178"/>
                    <a:pt x="134" y="178"/>
                  </a:cubicBezTo>
                  <a:cubicBezTo>
                    <a:pt x="185" y="145"/>
                    <a:pt x="173" y="68"/>
                    <a:pt x="115" y="51"/>
                  </a:cubicBezTo>
                  <a:cubicBezTo>
                    <a:pt x="112" y="50"/>
                    <a:pt x="112" y="50"/>
                    <a:pt x="112" y="50"/>
                  </a:cubicBezTo>
                  <a:cubicBezTo>
                    <a:pt x="126" y="25"/>
                    <a:pt x="126" y="25"/>
                    <a:pt x="126" y="25"/>
                  </a:cubicBezTo>
                  <a:cubicBezTo>
                    <a:pt x="126" y="24"/>
                    <a:pt x="126" y="24"/>
                    <a:pt x="126" y="24"/>
                  </a:cubicBezTo>
                  <a:cubicBezTo>
                    <a:pt x="127" y="21"/>
                    <a:pt x="126" y="18"/>
                    <a:pt x="124" y="17"/>
                  </a:cubicBezTo>
                  <a:cubicBezTo>
                    <a:pt x="123" y="16"/>
                    <a:pt x="123" y="16"/>
                    <a:pt x="123" y="16"/>
                  </a:cubicBezTo>
                  <a:cubicBezTo>
                    <a:pt x="91" y="1"/>
                    <a:pt x="91" y="1"/>
                    <a:pt x="91" y="1"/>
                  </a:cubicBezTo>
                  <a:cubicBezTo>
                    <a:pt x="90" y="1"/>
                    <a:pt x="90" y="1"/>
                    <a:pt x="90" y="1"/>
                  </a:cubicBezTo>
                  <a:cubicBezTo>
                    <a:pt x="88" y="0"/>
                    <a:pt x="85" y="1"/>
                    <a:pt x="83" y="3"/>
                  </a:cubicBezTo>
                  <a:cubicBezTo>
                    <a:pt x="83" y="4"/>
                    <a:pt x="83" y="4"/>
                    <a:pt x="83" y="4"/>
                  </a:cubicBezTo>
                  <a:cubicBezTo>
                    <a:pt x="45" y="76"/>
                    <a:pt x="45" y="76"/>
                    <a:pt x="45" y="76"/>
                  </a:cubicBezTo>
                  <a:cubicBezTo>
                    <a:pt x="44" y="77"/>
                    <a:pt x="44" y="77"/>
                    <a:pt x="44" y="77"/>
                  </a:cubicBezTo>
                  <a:cubicBezTo>
                    <a:pt x="42" y="82"/>
                    <a:pt x="44" y="89"/>
                    <a:pt x="49" y="92"/>
                  </a:cubicBezTo>
                  <a:cubicBezTo>
                    <a:pt x="50" y="92"/>
                    <a:pt x="50" y="92"/>
                    <a:pt x="50" y="92"/>
                  </a:cubicBezTo>
                  <a:cubicBezTo>
                    <a:pt x="45" y="103"/>
                    <a:pt x="45" y="103"/>
                    <a:pt x="45" y="103"/>
                  </a:cubicBezTo>
                  <a:cubicBezTo>
                    <a:pt x="66" y="113"/>
                    <a:pt x="66" y="113"/>
                    <a:pt x="66" y="113"/>
                  </a:cubicBezTo>
                  <a:cubicBezTo>
                    <a:pt x="71" y="103"/>
                    <a:pt x="71" y="103"/>
                    <a:pt x="71" y="103"/>
                  </a:cubicBezTo>
                  <a:cubicBezTo>
                    <a:pt x="73" y="103"/>
                    <a:pt x="73" y="103"/>
                    <a:pt x="73" y="103"/>
                  </a:cubicBezTo>
                  <a:cubicBezTo>
                    <a:pt x="78" y="105"/>
                    <a:pt x="84" y="102"/>
                    <a:pt x="87" y="98"/>
                  </a:cubicBezTo>
                  <a:cubicBezTo>
                    <a:pt x="88" y="97"/>
                    <a:pt x="88" y="97"/>
                    <a:pt x="88" y="97"/>
                  </a:cubicBezTo>
                  <a:cubicBezTo>
                    <a:pt x="101" y="72"/>
                    <a:pt x="101" y="72"/>
                    <a:pt x="101" y="72"/>
                  </a:cubicBezTo>
                  <a:cubicBezTo>
                    <a:pt x="103" y="72"/>
                    <a:pt x="103" y="72"/>
                    <a:pt x="103" y="72"/>
                  </a:cubicBezTo>
                  <a:cubicBezTo>
                    <a:pt x="131" y="77"/>
                    <a:pt x="149" y="106"/>
                    <a:pt x="140" y="133"/>
                  </a:cubicBezTo>
                  <a:cubicBezTo>
                    <a:pt x="129" y="168"/>
                    <a:pt x="87" y="176"/>
                    <a:pt x="59" y="155"/>
                  </a:cubicBezTo>
                  <a:cubicBezTo>
                    <a:pt x="59" y="151"/>
                    <a:pt x="58" y="145"/>
                    <a:pt x="63" y="143"/>
                  </a:cubicBezTo>
                  <a:cubicBezTo>
                    <a:pt x="63" y="142"/>
                    <a:pt x="94" y="143"/>
                    <a:pt x="95" y="143"/>
                  </a:cubicBezTo>
                  <a:cubicBezTo>
                    <a:pt x="95" y="131"/>
                    <a:pt x="95" y="131"/>
                    <a:pt x="95" y="131"/>
                  </a:cubicBezTo>
                  <a:cubicBezTo>
                    <a:pt x="67" y="131"/>
                    <a:pt x="27" y="131"/>
                    <a:pt x="0" y="131"/>
                  </a:cubicBezTo>
                  <a:cubicBezTo>
                    <a:pt x="0" y="143"/>
                    <a:pt x="0" y="143"/>
                    <a:pt x="0" y="143"/>
                  </a:cubicBezTo>
                  <a:cubicBezTo>
                    <a:pt x="43" y="144"/>
                    <a:pt x="34" y="135"/>
                    <a:pt x="35" y="178"/>
                  </a:cubicBezTo>
                  <a:cubicBezTo>
                    <a:pt x="26" y="178"/>
                    <a:pt x="11" y="176"/>
                    <a:pt x="11" y="190"/>
                  </a:cubicBezTo>
                  <a:cubicBezTo>
                    <a:pt x="166" y="190"/>
                    <a:pt x="166" y="190"/>
                    <a:pt x="166" y="190"/>
                  </a:cubicBezTo>
                  <a:cubicBezTo>
                    <a:pt x="167" y="176"/>
                    <a:pt x="152" y="178"/>
                    <a:pt x="142" y="178"/>
                  </a:cubicBezTo>
                  <a:cubicBezTo>
                    <a:pt x="142" y="178"/>
                    <a:pt x="142" y="178"/>
                    <a:pt x="142" y="178"/>
                  </a:cubicBezTo>
                  <a:close/>
                  <a:moveTo>
                    <a:pt x="101" y="16"/>
                  </a:moveTo>
                  <a:cubicBezTo>
                    <a:pt x="99" y="17"/>
                    <a:pt x="98" y="18"/>
                    <a:pt x="97" y="20"/>
                  </a:cubicBezTo>
                  <a:cubicBezTo>
                    <a:pt x="70" y="72"/>
                    <a:pt x="70" y="72"/>
                    <a:pt x="70" y="72"/>
                  </a:cubicBezTo>
                  <a:cubicBezTo>
                    <a:pt x="59" y="66"/>
                    <a:pt x="59" y="66"/>
                    <a:pt x="59" y="66"/>
                  </a:cubicBezTo>
                  <a:cubicBezTo>
                    <a:pt x="59" y="65"/>
                    <a:pt x="59" y="65"/>
                    <a:pt x="59" y="65"/>
                  </a:cubicBezTo>
                  <a:cubicBezTo>
                    <a:pt x="59" y="64"/>
                    <a:pt x="85" y="17"/>
                    <a:pt x="86" y="16"/>
                  </a:cubicBezTo>
                  <a:cubicBezTo>
                    <a:pt x="86" y="15"/>
                    <a:pt x="87" y="15"/>
                    <a:pt x="87" y="14"/>
                  </a:cubicBezTo>
                  <a:cubicBezTo>
                    <a:pt x="88" y="13"/>
                    <a:pt x="91" y="12"/>
                    <a:pt x="93" y="13"/>
                  </a:cubicBezTo>
                  <a:cubicBezTo>
                    <a:pt x="94" y="13"/>
                    <a:pt x="94" y="13"/>
                    <a:pt x="94" y="13"/>
                  </a:cubicBezTo>
                  <a:cubicBezTo>
                    <a:pt x="101" y="16"/>
                    <a:pt x="101" y="16"/>
                    <a:pt x="101" y="16"/>
                  </a:cubicBezTo>
                  <a:cubicBezTo>
                    <a:pt x="101" y="16"/>
                    <a:pt x="101" y="16"/>
                    <a:pt x="101" y="16"/>
                  </a:cubicBezTo>
                  <a:cubicBezTo>
                    <a:pt x="101" y="16"/>
                    <a:pt x="101" y="16"/>
                    <a:pt x="101" y="16"/>
                  </a:cubicBezTo>
                  <a:close/>
                </a:path>
              </a:pathLst>
            </a:custGeom>
            <a:solidFill>
              <a:schemeClr val="bg1"/>
            </a:solid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fr-BE" noProof="0"/>
            </a:p>
          </p:txBody>
        </p:sp>
      </p:grpSp>
      <p:grpSp>
        <p:nvGrpSpPr>
          <p:cNvPr id="3" name="Group 2">
            <a:extLst>
              <a:ext uri="{FF2B5EF4-FFF2-40B4-BE49-F238E27FC236}">
                <a16:creationId xmlns:a16="http://schemas.microsoft.com/office/drawing/2014/main" id="{F1163BE3-1359-5B1A-0263-F2C367C75FD3}"/>
              </a:ext>
            </a:extLst>
          </p:cNvPr>
          <p:cNvGrpSpPr/>
          <p:nvPr/>
        </p:nvGrpSpPr>
        <p:grpSpPr>
          <a:xfrm>
            <a:off x="1739888" y="5034187"/>
            <a:ext cx="9065271" cy="1139684"/>
            <a:chOff x="1739888" y="5034187"/>
            <a:chExt cx="9065271" cy="1139684"/>
          </a:xfrm>
        </p:grpSpPr>
        <p:sp>
          <p:nvSpPr>
            <p:cNvPr id="12" name="object 8">
              <a:extLst>
                <a:ext uri="{FF2B5EF4-FFF2-40B4-BE49-F238E27FC236}">
                  <a16:creationId xmlns:a16="http://schemas.microsoft.com/office/drawing/2014/main" id="{A6C47EF6-B005-B775-3E1C-B409E9B75AEE}"/>
                </a:ext>
              </a:extLst>
            </p:cNvPr>
            <p:cNvSpPr/>
            <p:nvPr/>
          </p:nvSpPr>
          <p:spPr>
            <a:xfrm>
              <a:off x="1739888" y="5680063"/>
              <a:ext cx="2547425"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85000"/>
              </a:schemeClr>
            </a:solidFill>
          </p:spPr>
          <p:txBody>
            <a:bodyPr wrap="square" lIns="0" tIns="36000" rIns="0" bIns="0" rtlCol="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BE" sz="1200" b="0" i="0" u="none" strike="noStrike" kern="1200" cap="none" spc="0" normalizeH="0" baseline="0" noProof="0">
                  <a:ln>
                    <a:noFill/>
                  </a:ln>
                  <a:effectLst/>
                  <a:uLnTx/>
                  <a:uFillTx/>
                  <a:latin typeface="+mj-lt"/>
                  <a:ea typeface="+mn-ea"/>
                  <a:cs typeface="+mn-cs"/>
                </a:rPr>
                <a:t>Préparation et formation</a:t>
              </a:r>
            </a:p>
          </p:txBody>
        </p:sp>
        <p:sp>
          <p:nvSpPr>
            <p:cNvPr id="13" name="object 8">
              <a:extLst>
                <a:ext uri="{FF2B5EF4-FFF2-40B4-BE49-F238E27FC236}">
                  <a16:creationId xmlns:a16="http://schemas.microsoft.com/office/drawing/2014/main" id="{2ADDE576-5166-95FE-F37B-F2B2BC31820C}"/>
                </a:ext>
              </a:extLst>
            </p:cNvPr>
            <p:cNvSpPr/>
            <p:nvPr/>
          </p:nvSpPr>
          <p:spPr>
            <a:xfrm>
              <a:off x="4287313" y="5680063"/>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007C92"/>
            </a:solidFill>
          </p:spPr>
          <p:txBody>
            <a:bodyPr wrap="square" lIns="0" tIns="36000" rIns="0" bIns="0" rtlCol="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200" noProof="0">
                  <a:solidFill>
                    <a:schemeClr val="bg1"/>
                  </a:solidFill>
                  <a:latin typeface="+mj-lt"/>
                </a:rPr>
                <a:t>Projet pilote année 1</a:t>
              </a:r>
              <a:endParaRPr kumimoji="0" lang="fr-BE" sz="1200" b="0" i="0" u="none" strike="noStrike" kern="1200" cap="none" spc="0" normalizeH="0" baseline="0" noProof="0">
                <a:ln>
                  <a:noFill/>
                </a:ln>
                <a:solidFill>
                  <a:schemeClr val="bg1"/>
                </a:solidFill>
                <a:effectLst/>
                <a:uLnTx/>
                <a:uFillTx/>
                <a:latin typeface="+mj-lt"/>
                <a:ea typeface="+mn-ea"/>
                <a:cs typeface="+mn-cs"/>
              </a:endParaRPr>
            </a:p>
          </p:txBody>
        </p:sp>
        <p:sp>
          <p:nvSpPr>
            <p:cNvPr id="14" name="object 8">
              <a:extLst>
                <a:ext uri="{FF2B5EF4-FFF2-40B4-BE49-F238E27FC236}">
                  <a16:creationId xmlns:a16="http://schemas.microsoft.com/office/drawing/2014/main" id="{D1D01BD4-DFEE-481E-71A2-1873F00525B4}"/>
                </a:ext>
              </a:extLst>
            </p:cNvPr>
            <p:cNvSpPr/>
            <p:nvPr/>
          </p:nvSpPr>
          <p:spPr>
            <a:xfrm>
              <a:off x="6754180" y="5680063"/>
              <a:ext cx="2466867" cy="351568"/>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007C92"/>
            </a:solidFill>
          </p:spPr>
          <p:txBody>
            <a:bodyPr wrap="square" lIns="0" tIns="36000" rIns="0" bIns="0" rtlCol="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200" noProof="0">
                  <a:solidFill>
                    <a:schemeClr val="bg1"/>
                  </a:solidFill>
                  <a:latin typeface="+mj-lt"/>
                </a:rPr>
                <a:t>Projet pilote année 2</a:t>
              </a:r>
            </a:p>
          </p:txBody>
        </p:sp>
        <p:sp>
          <p:nvSpPr>
            <p:cNvPr id="16" name="Rectangle 15">
              <a:extLst>
                <a:ext uri="{FF2B5EF4-FFF2-40B4-BE49-F238E27FC236}">
                  <a16:creationId xmlns:a16="http://schemas.microsoft.com/office/drawing/2014/main" id="{43618629-62F5-7AE2-1F73-185423D59487}"/>
                </a:ext>
              </a:extLst>
            </p:cNvPr>
            <p:cNvSpPr/>
            <p:nvPr/>
          </p:nvSpPr>
          <p:spPr>
            <a:xfrm>
              <a:off x="6672452" y="5034187"/>
              <a:ext cx="1690665" cy="284480"/>
            </a:xfrm>
            <a:prstGeom prst="rect">
              <a:avLst/>
            </a:prstGeom>
            <a:solidFill>
              <a:srgbClr val="C798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1050" noProof="0">
                  <a:latin typeface="+mj-lt"/>
                </a:rPr>
                <a:t>Période de mesure 2</a:t>
              </a:r>
            </a:p>
          </p:txBody>
        </p:sp>
        <p:cxnSp>
          <p:nvCxnSpPr>
            <p:cNvPr id="22" name="Straight Connector 21">
              <a:extLst>
                <a:ext uri="{FF2B5EF4-FFF2-40B4-BE49-F238E27FC236}">
                  <a16:creationId xmlns:a16="http://schemas.microsoft.com/office/drawing/2014/main" id="{A070DD6D-F796-25BC-116A-D31250F349AA}"/>
                </a:ext>
              </a:extLst>
            </p:cNvPr>
            <p:cNvCxnSpPr>
              <a:cxnSpLocks/>
            </p:cNvCxnSpPr>
            <p:nvPr/>
          </p:nvCxnSpPr>
          <p:spPr>
            <a:xfrm>
              <a:off x="6672452" y="5176427"/>
              <a:ext cx="0" cy="676382"/>
            </a:xfrm>
            <a:prstGeom prst="line">
              <a:avLst/>
            </a:prstGeom>
            <a:ln w="38100">
              <a:solidFill>
                <a:srgbClr val="A35DB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26F01170-677C-4AEA-DAD6-E5A647B19C24}"/>
                </a:ext>
              </a:extLst>
            </p:cNvPr>
            <p:cNvSpPr/>
            <p:nvPr/>
          </p:nvSpPr>
          <p:spPr>
            <a:xfrm>
              <a:off x="9114494" y="5034187"/>
              <a:ext cx="1690665" cy="284480"/>
            </a:xfrm>
            <a:prstGeom prst="rect">
              <a:avLst/>
            </a:prstGeom>
            <a:solidFill>
              <a:srgbClr val="C798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1050" noProof="0">
                  <a:latin typeface="+mj-lt"/>
                </a:rPr>
                <a:t>Période de mesure 3</a:t>
              </a:r>
            </a:p>
          </p:txBody>
        </p:sp>
        <p:cxnSp>
          <p:nvCxnSpPr>
            <p:cNvPr id="23" name="Straight Connector 22">
              <a:extLst>
                <a:ext uri="{FF2B5EF4-FFF2-40B4-BE49-F238E27FC236}">
                  <a16:creationId xmlns:a16="http://schemas.microsoft.com/office/drawing/2014/main" id="{C75F1C21-C5E4-661F-CC7E-6AE88F3A89B9}"/>
                </a:ext>
              </a:extLst>
            </p:cNvPr>
            <p:cNvCxnSpPr>
              <a:cxnSpLocks/>
            </p:cNvCxnSpPr>
            <p:nvPr/>
          </p:nvCxnSpPr>
          <p:spPr>
            <a:xfrm>
              <a:off x="9114494" y="5176427"/>
              <a:ext cx="0" cy="676382"/>
            </a:xfrm>
            <a:prstGeom prst="line">
              <a:avLst/>
            </a:prstGeom>
            <a:ln w="38100">
              <a:solidFill>
                <a:srgbClr val="A35DB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grpSp>
          <p:nvGrpSpPr>
            <p:cNvPr id="34" name="Group 33">
              <a:extLst>
                <a:ext uri="{FF2B5EF4-FFF2-40B4-BE49-F238E27FC236}">
                  <a16:creationId xmlns:a16="http://schemas.microsoft.com/office/drawing/2014/main" id="{DFB0AA50-A64C-42A4-C39D-80A48A5272FC}"/>
                </a:ext>
              </a:extLst>
            </p:cNvPr>
            <p:cNvGrpSpPr/>
            <p:nvPr/>
          </p:nvGrpSpPr>
          <p:grpSpPr>
            <a:xfrm>
              <a:off x="1895193" y="5034187"/>
              <a:ext cx="1690665" cy="818622"/>
              <a:chOff x="4185852" y="5247781"/>
              <a:chExt cx="1690665" cy="818622"/>
            </a:xfrm>
          </p:grpSpPr>
          <p:sp>
            <p:nvSpPr>
              <p:cNvPr id="15" name="Rectangle 14">
                <a:extLst>
                  <a:ext uri="{FF2B5EF4-FFF2-40B4-BE49-F238E27FC236}">
                    <a16:creationId xmlns:a16="http://schemas.microsoft.com/office/drawing/2014/main" id="{9ED0208F-F519-7788-517E-CF1ABADC9CAD}"/>
                  </a:ext>
                </a:extLst>
              </p:cNvPr>
              <p:cNvSpPr/>
              <p:nvPr/>
            </p:nvSpPr>
            <p:spPr>
              <a:xfrm>
                <a:off x="4185852" y="5247781"/>
                <a:ext cx="1690665" cy="284480"/>
              </a:xfrm>
              <a:prstGeom prst="rect">
                <a:avLst/>
              </a:prstGeom>
              <a:solidFill>
                <a:srgbClr val="C798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1050" noProof="0">
                    <a:latin typeface="+mj-lt"/>
                  </a:rPr>
                  <a:t>Période de mesure 1</a:t>
                </a:r>
              </a:p>
            </p:txBody>
          </p:sp>
          <p:cxnSp>
            <p:nvCxnSpPr>
              <p:cNvPr id="19" name="Straight Connector 18">
                <a:extLst>
                  <a:ext uri="{FF2B5EF4-FFF2-40B4-BE49-F238E27FC236}">
                    <a16:creationId xmlns:a16="http://schemas.microsoft.com/office/drawing/2014/main" id="{F2AFE8B1-E94C-38E8-ED23-E067B23B8436}"/>
                  </a:ext>
                </a:extLst>
              </p:cNvPr>
              <p:cNvCxnSpPr>
                <a:cxnSpLocks/>
                <a:stCxn id="15" idx="1"/>
              </p:cNvCxnSpPr>
              <p:nvPr/>
            </p:nvCxnSpPr>
            <p:spPr>
              <a:xfrm>
                <a:off x="4185852" y="5390021"/>
                <a:ext cx="0" cy="676382"/>
              </a:xfrm>
              <a:prstGeom prst="line">
                <a:avLst/>
              </a:prstGeom>
              <a:ln w="38100">
                <a:solidFill>
                  <a:srgbClr val="A35DB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423EF541-F196-A782-9EC8-4F36B4091E9D}"/>
                  </a:ext>
                </a:extLst>
              </p:cNvPr>
              <p:cNvSpPr txBox="1"/>
              <p:nvPr/>
            </p:nvSpPr>
            <p:spPr>
              <a:xfrm>
                <a:off x="4195844" y="5504660"/>
                <a:ext cx="1257060" cy="261610"/>
              </a:xfrm>
              <a:prstGeom prst="rect">
                <a:avLst/>
              </a:prstGeom>
              <a:noFill/>
            </p:spPr>
            <p:txBody>
              <a:bodyPr wrap="square" rtlCol="0">
                <a:spAutoFit/>
              </a:bodyPr>
              <a:lstStyle/>
              <a:p>
                <a:r>
                  <a:rPr lang="fr-BE" sz="1050" noProof="0">
                    <a:solidFill>
                      <a:srgbClr val="007C92"/>
                    </a:solidFill>
                    <a:latin typeface="+mj-lt"/>
                  </a:rPr>
                  <a:t>3 mois</a:t>
                </a:r>
              </a:p>
            </p:txBody>
          </p:sp>
        </p:grpSp>
        <p:sp>
          <p:nvSpPr>
            <p:cNvPr id="28" name="TextBox 27">
              <a:extLst>
                <a:ext uri="{FF2B5EF4-FFF2-40B4-BE49-F238E27FC236}">
                  <a16:creationId xmlns:a16="http://schemas.microsoft.com/office/drawing/2014/main" id="{25962320-6F00-16DF-29B7-B4FB866DE628}"/>
                </a:ext>
              </a:extLst>
            </p:cNvPr>
            <p:cNvSpPr txBox="1"/>
            <p:nvPr/>
          </p:nvSpPr>
          <p:spPr>
            <a:xfrm>
              <a:off x="6684058" y="5291066"/>
              <a:ext cx="1257060" cy="261610"/>
            </a:xfrm>
            <a:prstGeom prst="rect">
              <a:avLst/>
            </a:prstGeom>
            <a:noFill/>
          </p:spPr>
          <p:txBody>
            <a:bodyPr wrap="square" rtlCol="0">
              <a:spAutoFit/>
            </a:bodyPr>
            <a:lstStyle/>
            <a:p>
              <a:r>
                <a:rPr lang="fr-BE" sz="1050" noProof="0">
                  <a:solidFill>
                    <a:srgbClr val="007C92"/>
                  </a:solidFill>
                  <a:latin typeface="+mj-lt"/>
                </a:rPr>
                <a:t>3 mois</a:t>
              </a:r>
            </a:p>
          </p:txBody>
        </p:sp>
        <p:sp>
          <p:nvSpPr>
            <p:cNvPr id="29" name="TextBox 28">
              <a:extLst>
                <a:ext uri="{FF2B5EF4-FFF2-40B4-BE49-F238E27FC236}">
                  <a16:creationId xmlns:a16="http://schemas.microsoft.com/office/drawing/2014/main" id="{8E310492-3B36-C15B-AA1E-FDB6CFDC4710}"/>
                </a:ext>
              </a:extLst>
            </p:cNvPr>
            <p:cNvSpPr txBox="1"/>
            <p:nvPr/>
          </p:nvSpPr>
          <p:spPr>
            <a:xfrm>
              <a:off x="9114494" y="5291066"/>
              <a:ext cx="1257060" cy="261610"/>
            </a:xfrm>
            <a:prstGeom prst="rect">
              <a:avLst/>
            </a:prstGeom>
            <a:noFill/>
          </p:spPr>
          <p:txBody>
            <a:bodyPr wrap="square" rtlCol="0">
              <a:spAutoFit/>
            </a:bodyPr>
            <a:lstStyle/>
            <a:p>
              <a:r>
                <a:rPr lang="fr-BE" sz="1050" noProof="0">
                  <a:solidFill>
                    <a:srgbClr val="007C92"/>
                  </a:solidFill>
                  <a:latin typeface="+mj-lt"/>
                </a:rPr>
                <a:t>3 mois</a:t>
              </a:r>
            </a:p>
          </p:txBody>
        </p:sp>
        <p:sp>
          <p:nvSpPr>
            <p:cNvPr id="35" name="Star: 5 Points 34">
              <a:extLst>
                <a:ext uri="{FF2B5EF4-FFF2-40B4-BE49-F238E27FC236}">
                  <a16:creationId xmlns:a16="http://schemas.microsoft.com/office/drawing/2014/main" id="{9FA26918-3926-2C96-5B14-307B6944033A}"/>
                </a:ext>
              </a:extLst>
            </p:cNvPr>
            <p:cNvSpPr/>
            <p:nvPr/>
          </p:nvSpPr>
          <p:spPr>
            <a:xfrm>
              <a:off x="4038521" y="5889391"/>
              <a:ext cx="284480" cy="284480"/>
            </a:xfrm>
            <a:prstGeom prst="star5">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noProof="0"/>
            </a:p>
          </p:txBody>
        </p:sp>
        <p:sp>
          <p:nvSpPr>
            <p:cNvPr id="36" name="Star: 5 Points 35">
              <a:extLst>
                <a:ext uri="{FF2B5EF4-FFF2-40B4-BE49-F238E27FC236}">
                  <a16:creationId xmlns:a16="http://schemas.microsoft.com/office/drawing/2014/main" id="{8CA505C9-59E4-6D6C-185D-900987ABFBD5}"/>
                </a:ext>
              </a:extLst>
            </p:cNvPr>
            <p:cNvSpPr/>
            <p:nvPr/>
          </p:nvSpPr>
          <p:spPr>
            <a:xfrm>
              <a:off x="5373442" y="5889391"/>
              <a:ext cx="284480" cy="284480"/>
            </a:xfrm>
            <a:prstGeom prst="star5">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noProof="0"/>
            </a:p>
          </p:txBody>
        </p:sp>
        <p:sp>
          <p:nvSpPr>
            <p:cNvPr id="37" name="Star: 5 Points 36">
              <a:extLst>
                <a:ext uri="{FF2B5EF4-FFF2-40B4-BE49-F238E27FC236}">
                  <a16:creationId xmlns:a16="http://schemas.microsoft.com/office/drawing/2014/main" id="{C2009B7D-B28F-21BC-0C3D-9A0E884FA46F}"/>
                </a:ext>
              </a:extLst>
            </p:cNvPr>
            <p:cNvSpPr/>
            <p:nvPr/>
          </p:nvSpPr>
          <p:spPr>
            <a:xfrm>
              <a:off x="6515517" y="5889391"/>
              <a:ext cx="284480" cy="284480"/>
            </a:xfrm>
            <a:prstGeom prst="star5">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noProof="0"/>
            </a:p>
          </p:txBody>
        </p:sp>
        <p:sp>
          <p:nvSpPr>
            <p:cNvPr id="38" name="Star: 5 Points 37">
              <a:extLst>
                <a:ext uri="{FF2B5EF4-FFF2-40B4-BE49-F238E27FC236}">
                  <a16:creationId xmlns:a16="http://schemas.microsoft.com/office/drawing/2014/main" id="{49574BA3-1B8E-EDA1-C07F-8DBE9211402C}"/>
                </a:ext>
              </a:extLst>
            </p:cNvPr>
            <p:cNvSpPr/>
            <p:nvPr/>
          </p:nvSpPr>
          <p:spPr>
            <a:xfrm>
              <a:off x="7850438" y="5889391"/>
              <a:ext cx="284480" cy="284480"/>
            </a:xfrm>
            <a:prstGeom prst="star5">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noProof="0"/>
            </a:p>
          </p:txBody>
        </p:sp>
        <p:sp>
          <p:nvSpPr>
            <p:cNvPr id="40" name="Star: 5 Points 39">
              <a:extLst>
                <a:ext uri="{FF2B5EF4-FFF2-40B4-BE49-F238E27FC236}">
                  <a16:creationId xmlns:a16="http://schemas.microsoft.com/office/drawing/2014/main" id="{1820131A-225F-C76A-DFFF-1A205156C0DB}"/>
                </a:ext>
              </a:extLst>
            </p:cNvPr>
            <p:cNvSpPr/>
            <p:nvPr/>
          </p:nvSpPr>
          <p:spPr>
            <a:xfrm>
              <a:off x="8960726" y="5889391"/>
              <a:ext cx="284480" cy="284480"/>
            </a:xfrm>
            <a:prstGeom prst="star5">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noProof="0"/>
            </a:p>
          </p:txBody>
        </p:sp>
      </p:grpSp>
      <p:sp>
        <p:nvSpPr>
          <p:cNvPr id="18" name="TextBox 17">
            <a:extLst>
              <a:ext uri="{FF2B5EF4-FFF2-40B4-BE49-F238E27FC236}">
                <a16:creationId xmlns:a16="http://schemas.microsoft.com/office/drawing/2014/main" id="{470F3A1F-E1F1-941C-F3EA-E0740C74433A}"/>
              </a:ext>
            </a:extLst>
          </p:cNvPr>
          <p:cNvSpPr txBox="1"/>
          <p:nvPr/>
        </p:nvSpPr>
        <p:spPr>
          <a:xfrm>
            <a:off x="4180761" y="4229801"/>
            <a:ext cx="5575299" cy="523220"/>
          </a:xfrm>
          <a:prstGeom prst="rect">
            <a:avLst/>
          </a:prstGeom>
          <a:noFill/>
        </p:spPr>
        <p:txBody>
          <a:bodyPr wrap="square" rtlCol="0">
            <a:spAutoFit/>
          </a:bodyPr>
          <a:lstStyle/>
          <a:p>
            <a:r>
              <a:rPr lang="fr-BE" sz="1200" noProof="0">
                <a:latin typeface="+mj-lt"/>
              </a:rPr>
              <a:t>une fois avant le début du projet pilote, puis tous les 6 mois.</a:t>
            </a:r>
            <a:endParaRPr lang="fr-BE" sz="1200" b="1" noProof="0">
              <a:latin typeface="+mj-lt"/>
            </a:endParaRPr>
          </a:p>
          <a:p>
            <a:endParaRPr lang="fr-BE" noProof="0"/>
          </a:p>
        </p:txBody>
      </p:sp>
    </p:spTree>
    <p:extLst>
      <p:ext uri="{BB962C8B-B14F-4D97-AF65-F5344CB8AC3E}">
        <p14:creationId xmlns:p14="http://schemas.microsoft.com/office/powerpoint/2010/main" val="24863382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E864514-59A7-4300-4BA6-A37CA609DBA9}"/>
              </a:ext>
            </a:extLst>
          </p:cNvPr>
          <p:cNvSpPr txBox="1">
            <a:spLocks/>
          </p:cNvSpPr>
          <p:nvPr/>
        </p:nvSpPr>
        <p:spPr>
          <a:xfrm>
            <a:off x="2446868" y="274641"/>
            <a:ext cx="9135533" cy="777875"/>
          </a:xfrm>
          <a:prstGeom prst="rect">
            <a:avLst/>
          </a:prstGeom>
        </p:spPr>
        <p:txBody>
          <a:bodyPr anchor="ctr"/>
          <a:lstStyle>
            <a:lvl1pPr algn="ctr" rtl="0" eaLnBrk="1" fontAlgn="base" hangingPunct="1">
              <a:spcBef>
                <a:spcPct val="0"/>
              </a:spcBef>
              <a:spcAft>
                <a:spcPct val="0"/>
              </a:spcAft>
              <a:defRPr sz="2000" b="1">
                <a:solidFill>
                  <a:srgbClr val="006F82"/>
                </a:solidFill>
                <a:latin typeface="+mj-lt"/>
                <a:ea typeface="+mj-ea"/>
                <a:cs typeface="+mj-cs"/>
              </a:defRPr>
            </a:lvl1pPr>
            <a:lvl2pPr algn="ctr" rtl="0" eaLnBrk="1" fontAlgn="base" hangingPunct="1">
              <a:spcBef>
                <a:spcPct val="0"/>
              </a:spcBef>
              <a:spcAft>
                <a:spcPct val="0"/>
              </a:spcAft>
              <a:defRPr sz="2000" b="1">
                <a:solidFill>
                  <a:srgbClr val="006F82"/>
                </a:solidFill>
                <a:latin typeface="Verdana" pitchFamily="34" charset="0"/>
              </a:defRPr>
            </a:lvl2pPr>
            <a:lvl3pPr algn="ctr" rtl="0" eaLnBrk="1" fontAlgn="base" hangingPunct="1">
              <a:spcBef>
                <a:spcPct val="0"/>
              </a:spcBef>
              <a:spcAft>
                <a:spcPct val="0"/>
              </a:spcAft>
              <a:defRPr sz="2000" b="1">
                <a:solidFill>
                  <a:srgbClr val="006F82"/>
                </a:solidFill>
                <a:latin typeface="Verdana" pitchFamily="34" charset="0"/>
              </a:defRPr>
            </a:lvl3pPr>
            <a:lvl4pPr algn="ctr" rtl="0" eaLnBrk="1" fontAlgn="base" hangingPunct="1">
              <a:spcBef>
                <a:spcPct val="0"/>
              </a:spcBef>
              <a:spcAft>
                <a:spcPct val="0"/>
              </a:spcAft>
              <a:defRPr sz="2000" b="1">
                <a:solidFill>
                  <a:srgbClr val="006F82"/>
                </a:solidFill>
                <a:latin typeface="Verdana" pitchFamily="34" charset="0"/>
              </a:defRPr>
            </a:lvl4pPr>
            <a:lvl5pPr algn="ctr" rtl="0" eaLnBrk="1" fontAlgn="base" hangingPunct="1">
              <a:spcBef>
                <a:spcPct val="0"/>
              </a:spcBef>
              <a:spcAft>
                <a:spcPct val="0"/>
              </a:spcAft>
              <a:defRPr sz="2000" b="1">
                <a:solidFill>
                  <a:srgbClr val="006F82"/>
                </a:solidFill>
                <a:latin typeface="Verdana" pitchFamily="34" charset="0"/>
              </a:defRPr>
            </a:lvl5pPr>
            <a:lvl6pPr marL="457200" algn="ctr" rtl="0" eaLnBrk="1" fontAlgn="base" hangingPunct="1">
              <a:spcBef>
                <a:spcPct val="0"/>
              </a:spcBef>
              <a:spcAft>
                <a:spcPct val="0"/>
              </a:spcAft>
              <a:defRPr sz="2000" b="1">
                <a:solidFill>
                  <a:srgbClr val="006F82"/>
                </a:solidFill>
                <a:latin typeface="Verdana" pitchFamily="34" charset="0"/>
              </a:defRPr>
            </a:lvl6pPr>
            <a:lvl7pPr marL="914400" algn="ctr" rtl="0" eaLnBrk="1" fontAlgn="base" hangingPunct="1">
              <a:spcBef>
                <a:spcPct val="0"/>
              </a:spcBef>
              <a:spcAft>
                <a:spcPct val="0"/>
              </a:spcAft>
              <a:defRPr sz="2000" b="1">
                <a:solidFill>
                  <a:srgbClr val="006F82"/>
                </a:solidFill>
                <a:latin typeface="Verdana" pitchFamily="34" charset="0"/>
              </a:defRPr>
            </a:lvl7pPr>
            <a:lvl8pPr marL="1371600" algn="ctr" rtl="0" eaLnBrk="1" fontAlgn="base" hangingPunct="1">
              <a:spcBef>
                <a:spcPct val="0"/>
              </a:spcBef>
              <a:spcAft>
                <a:spcPct val="0"/>
              </a:spcAft>
              <a:defRPr sz="2000" b="1">
                <a:solidFill>
                  <a:srgbClr val="006F82"/>
                </a:solidFill>
                <a:latin typeface="Verdana" pitchFamily="34" charset="0"/>
              </a:defRPr>
            </a:lvl8pPr>
            <a:lvl9pPr marL="1828800" algn="ctr" rtl="0" eaLnBrk="1" fontAlgn="base" hangingPunct="1">
              <a:spcBef>
                <a:spcPct val="0"/>
              </a:spcBef>
              <a:spcAft>
                <a:spcPct val="0"/>
              </a:spcAft>
              <a:defRPr sz="2000" b="1">
                <a:solidFill>
                  <a:srgbClr val="006F82"/>
                </a:solidFill>
                <a:latin typeface="Verdana" pitchFamily="34" charset="0"/>
              </a:defRPr>
            </a:lvl9pPr>
          </a:lstStyle>
          <a:p>
            <a:r>
              <a:rPr lang="fr-BE" kern="0" noProof="0"/>
              <a:t>Comment se déroule le processus de sélection?</a:t>
            </a:r>
          </a:p>
        </p:txBody>
      </p:sp>
      <p:grpSp>
        <p:nvGrpSpPr>
          <p:cNvPr id="13" name="Group 12">
            <a:extLst>
              <a:ext uri="{FF2B5EF4-FFF2-40B4-BE49-F238E27FC236}">
                <a16:creationId xmlns:a16="http://schemas.microsoft.com/office/drawing/2014/main" id="{035E78B4-1720-6B01-08DE-4863CA65C589}"/>
              </a:ext>
            </a:extLst>
          </p:cNvPr>
          <p:cNvGrpSpPr/>
          <p:nvPr/>
        </p:nvGrpSpPr>
        <p:grpSpPr>
          <a:xfrm>
            <a:off x="1459959" y="2703962"/>
            <a:ext cx="9036591" cy="1629912"/>
            <a:chOff x="1459959" y="2894463"/>
            <a:chExt cx="9036591" cy="1629912"/>
          </a:xfrm>
        </p:grpSpPr>
        <p:sp>
          <p:nvSpPr>
            <p:cNvPr id="8" name="Content Placeholder 4">
              <a:extLst>
                <a:ext uri="{FF2B5EF4-FFF2-40B4-BE49-F238E27FC236}">
                  <a16:creationId xmlns:a16="http://schemas.microsoft.com/office/drawing/2014/main" id="{4A1A22F6-9213-B66F-EF4D-C7E0FD23245F}"/>
                </a:ext>
              </a:extLst>
            </p:cNvPr>
            <p:cNvSpPr txBox="1">
              <a:spLocks/>
            </p:cNvSpPr>
            <p:nvPr/>
          </p:nvSpPr>
          <p:spPr bwMode="auto">
            <a:xfrm>
              <a:off x="2514318" y="2894463"/>
              <a:ext cx="7982232" cy="1629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spcBef>
                  <a:spcPts val="0"/>
                </a:spcBef>
                <a:spcAft>
                  <a:spcPts val="600"/>
                </a:spcAft>
              </a:pPr>
              <a:r>
                <a:rPr lang="fr-BE" sz="1800" kern="0" noProof="0">
                  <a:solidFill>
                    <a:srgbClr val="00A1BC"/>
                  </a:solidFill>
                  <a:latin typeface="+mj-lt"/>
                </a:rPr>
                <a:t>Comment se déroule le processus de sélection?</a:t>
              </a:r>
            </a:p>
            <a:p>
              <a:pPr marL="180000">
                <a:spcBef>
                  <a:spcPts val="0"/>
                </a:spcBef>
                <a:spcAft>
                  <a:spcPts val="300"/>
                </a:spcAft>
              </a:pPr>
              <a:r>
                <a:rPr lang="fr-BE" sz="1800" b="0" kern="0" noProof="0">
                  <a:solidFill>
                    <a:srgbClr val="007C92"/>
                  </a:solidFill>
                  <a:latin typeface="+mj-lt"/>
                </a:rPr>
                <a:t>Qui peut postuler? </a:t>
              </a:r>
            </a:p>
            <a:p>
              <a:pPr marL="180000">
                <a:spcBef>
                  <a:spcPts val="0"/>
                </a:spcBef>
                <a:spcAft>
                  <a:spcPts val="300"/>
                </a:spcAft>
              </a:pPr>
              <a:r>
                <a:rPr lang="fr-BE" sz="1800" b="0" kern="0" noProof="0">
                  <a:solidFill>
                    <a:srgbClr val="007C92"/>
                  </a:solidFill>
                  <a:latin typeface="+mj-lt"/>
                </a:rPr>
                <a:t>Comment les participants sont-ils sélectionnés?</a:t>
              </a:r>
            </a:p>
            <a:p>
              <a:pPr marL="180000">
                <a:spcBef>
                  <a:spcPts val="0"/>
                </a:spcBef>
                <a:spcAft>
                  <a:spcPts val="1200"/>
                </a:spcAft>
              </a:pPr>
              <a:r>
                <a:rPr lang="fr-BE" sz="1800" b="0" kern="0" noProof="0">
                  <a:solidFill>
                    <a:srgbClr val="007C92"/>
                  </a:solidFill>
                  <a:latin typeface="+mj-lt"/>
                </a:rPr>
                <a:t>Comment postuler?</a:t>
              </a:r>
            </a:p>
          </p:txBody>
        </p:sp>
        <p:sp>
          <p:nvSpPr>
            <p:cNvPr id="21" name="Content Placeholder 4">
              <a:extLst>
                <a:ext uri="{FF2B5EF4-FFF2-40B4-BE49-F238E27FC236}">
                  <a16:creationId xmlns:a16="http://schemas.microsoft.com/office/drawing/2014/main" id="{BF9A2607-CDB1-99A5-4546-8B980EC51CA8}"/>
                </a:ext>
              </a:extLst>
            </p:cNvPr>
            <p:cNvSpPr txBox="1">
              <a:spLocks/>
            </p:cNvSpPr>
            <p:nvPr/>
          </p:nvSpPr>
          <p:spPr bwMode="auto">
            <a:xfrm>
              <a:off x="1459959" y="2894465"/>
              <a:ext cx="764987" cy="16299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r">
                <a:spcBef>
                  <a:spcPts val="0"/>
                </a:spcBef>
                <a:spcAft>
                  <a:spcPts val="400"/>
                </a:spcAft>
              </a:pPr>
              <a:r>
                <a:rPr lang="fr-BE" sz="2000" kern="0" noProof="0">
                  <a:solidFill>
                    <a:srgbClr val="00A1BC"/>
                  </a:solidFill>
                  <a:latin typeface="+mj-lt"/>
                </a:rPr>
                <a:t>03</a:t>
              </a:r>
              <a:endParaRPr lang="fr-BE" sz="1400" kern="0" noProof="0">
                <a:solidFill>
                  <a:srgbClr val="00A1BC"/>
                </a:solidFill>
                <a:latin typeface="+mj-lt"/>
              </a:endParaRPr>
            </a:p>
          </p:txBody>
        </p:sp>
      </p:grpSp>
      <p:grpSp>
        <p:nvGrpSpPr>
          <p:cNvPr id="12" name="Group 11">
            <a:extLst>
              <a:ext uri="{FF2B5EF4-FFF2-40B4-BE49-F238E27FC236}">
                <a16:creationId xmlns:a16="http://schemas.microsoft.com/office/drawing/2014/main" id="{2876356C-CD1B-EEAD-ECA4-B12ABB1C9CD0}"/>
              </a:ext>
            </a:extLst>
          </p:cNvPr>
          <p:cNvGrpSpPr/>
          <p:nvPr/>
        </p:nvGrpSpPr>
        <p:grpSpPr>
          <a:xfrm>
            <a:off x="0" y="2542606"/>
            <a:ext cx="12192000" cy="1629911"/>
            <a:chOff x="0" y="2788103"/>
            <a:chExt cx="12192000" cy="1952625"/>
          </a:xfrm>
        </p:grpSpPr>
        <p:cxnSp>
          <p:nvCxnSpPr>
            <p:cNvPr id="10" name="Straight Connector 9">
              <a:extLst>
                <a:ext uri="{FF2B5EF4-FFF2-40B4-BE49-F238E27FC236}">
                  <a16:creationId xmlns:a16="http://schemas.microsoft.com/office/drawing/2014/main" id="{82E56644-182A-135D-623D-5C2C5885765B}"/>
                </a:ext>
              </a:extLst>
            </p:cNvPr>
            <p:cNvCxnSpPr>
              <a:cxnSpLocks/>
            </p:cNvCxnSpPr>
            <p:nvPr/>
          </p:nvCxnSpPr>
          <p:spPr>
            <a:xfrm>
              <a:off x="0" y="4740728"/>
              <a:ext cx="12192000"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D77E8CA-0F1B-9233-96A9-A937BF6878FF}"/>
                </a:ext>
              </a:extLst>
            </p:cNvPr>
            <p:cNvCxnSpPr>
              <a:cxnSpLocks/>
            </p:cNvCxnSpPr>
            <p:nvPr/>
          </p:nvCxnSpPr>
          <p:spPr>
            <a:xfrm>
              <a:off x="0" y="2788103"/>
              <a:ext cx="12192000"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581932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Qui peut participer?</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32</a:t>
            </a:fld>
            <a:endParaRPr lang="fr-BE" noProof="0"/>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623888" y="1598925"/>
            <a:ext cx="9135531" cy="461133"/>
          </a:xfrm>
        </p:spPr>
        <p:txBody>
          <a:bodyPr/>
          <a:lstStyle/>
          <a:p>
            <a:r>
              <a:rPr lang="fr-BE" noProof="0"/>
              <a:t>Qui peut postuler?</a:t>
            </a:r>
          </a:p>
        </p:txBody>
      </p:sp>
      <p:sp>
        <p:nvSpPr>
          <p:cNvPr id="3" name="Content Placeholder 2">
            <a:extLst>
              <a:ext uri="{FF2B5EF4-FFF2-40B4-BE49-F238E27FC236}">
                <a16:creationId xmlns:a16="http://schemas.microsoft.com/office/drawing/2014/main" id="{3EDC2232-625F-4404-E342-506491B65CC3}"/>
              </a:ext>
            </a:extLst>
          </p:cNvPr>
          <p:cNvSpPr>
            <a:spLocks noGrp="1"/>
          </p:cNvSpPr>
          <p:nvPr>
            <p:ph idx="1"/>
          </p:nvPr>
        </p:nvSpPr>
        <p:spPr>
          <a:xfrm>
            <a:off x="778955" y="2288668"/>
            <a:ext cx="7122985" cy="1086992"/>
          </a:xfrm>
        </p:spPr>
        <p:txBody>
          <a:bodyPr/>
          <a:lstStyle/>
          <a:p>
            <a:pPr marL="0" indent="0">
              <a:spcAft>
                <a:spcPts val="600"/>
              </a:spcAft>
              <a:buNone/>
            </a:pPr>
            <a:r>
              <a:rPr lang="fr-BE" sz="1400" b="1" noProof="0">
                <a:latin typeface="+mj-lt"/>
              </a:rPr>
              <a:t>Conditions d’admissibilité (1/2)</a:t>
            </a:r>
          </a:p>
          <a:p>
            <a:pPr marL="0" indent="0">
              <a:spcBef>
                <a:spcPts val="0"/>
              </a:spcBef>
              <a:spcAft>
                <a:spcPts val="600"/>
              </a:spcAft>
              <a:buNone/>
            </a:pPr>
            <a:r>
              <a:rPr lang="fr-BE" sz="1200" noProof="0">
                <a:latin typeface="+mj-lt"/>
              </a:rPr>
              <a:t>La sélection des pratiques participantes* se fait via un appel ouvert. Les pratiques qui répondent aux conditions d'admissibilité suivantes peuvent s'appliquer :</a:t>
            </a:r>
          </a:p>
        </p:txBody>
      </p:sp>
      <p:sp>
        <p:nvSpPr>
          <p:cNvPr id="5" name="TextBox 4">
            <a:extLst>
              <a:ext uri="{FF2B5EF4-FFF2-40B4-BE49-F238E27FC236}">
                <a16:creationId xmlns:a16="http://schemas.microsoft.com/office/drawing/2014/main" id="{37DD72E1-4229-DE2E-D158-238A67D0B2F9}"/>
              </a:ext>
            </a:extLst>
          </p:cNvPr>
          <p:cNvSpPr txBox="1"/>
          <p:nvPr/>
        </p:nvSpPr>
        <p:spPr>
          <a:xfrm>
            <a:off x="639620" y="6206548"/>
            <a:ext cx="7000875" cy="461665"/>
          </a:xfrm>
          <a:prstGeom prst="rect">
            <a:avLst/>
          </a:prstGeom>
          <a:noFill/>
        </p:spPr>
        <p:txBody>
          <a:bodyPr wrap="square" rtlCol="0">
            <a:spAutoFit/>
          </a:bodyPr>
          <a:lstStyle/>
          <a:p>
            <a:r>
              <a:rPr lang="fr-BE" sz="1200" i="1" noProof="0">
                <a:latin typeface="+mj-lt"/>
              </a:rPr>
              <a:t>* Voir la définition détaillée dans le glossaire de la diapositive 44.</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fr-BE" sz="1200" b="0" i="1" u="none" strike="noStrike" kern="1200" cap="none" spc="0" normalizeH="0" baseline="0" noProof="0">
                <a:ln>
                  <a:noFill/>
                </a:ln>
                <a:solidFill>
                  <a:srgbClr val="000000"/>
                </a:solidFill>
                <a:effectLst/>
                <a:uLnTx/>
                <a:uFillTx/>
                <a:latin typeface="Verdana"/>
                <a:ea typeface="+mn-ea"/>
                <a:cs typeface="+mn-cs"/>
              </a:rPr>
              <a:t>** Voir la définition détaillée dans le glossaire de la diapositive 45.</a:t>
            </a:r>
          </a:p>
        </p:txBody>
      </p:sp>
      <p:sp>
        <p:nvSpPr>
          <p:cNvPr id="11" name="TextBox 10">
            <a:extLst>
              <a:ext uri="{FF2B5EF4-FFF2-40B4-BE49-F238E27FC236}">
                <a16:creationId xmlns:a16="http://schemas.microsoft.com/office/drawing/2014/main" id="{EC9995A9-DF57-F20B-415D-F11058384A38}"/>
              </a:ext>
            </a:extLst>
          </p:cNvPr>
          <p:cNvSpPr txBox="1"/>
          <p:nvPr/>
        </p:nvSpPr>
        <p:spPr>
          <a:xfrm>
            <a:off x="6583680" y="3130379"/>
            <a:ext cx="4998720" cy="1200329"/>
          </a:xfrm>
          <a:prstGeom prst="rect">
            <a:avLst/>
          </a:prstGeom>
          <a:noFill/>
        </p:spPr>
        <p:txBody>
          <a:bodyPr wrap="square">
            <a:spAutoFit/>
          </a:bodyPr>
          <a:lstStyle/>
          <a:p>
            <a:pPr marL="285750" indent="-285750">
              <a:spcBef>
                <a:spcPct val="20000"/>
              </a:spcBef>
              <a:buFont typeface="Wingdings" panose="05000000000000000000" pitchFamily="2" charset="2"/>
              <a:buChar char="Ø"/>
              <a:defRPr/>
            </a:pPr>
            <a:r>
              <a:rPr lang="fr-BE" sz="1200" i="1" kern="0" noProof="0">
                <a:latin typeface="Verdana"/>
              </a:rPr>
              <a:t>Une pratique est ici définie comme une unité composée d’un ou plusieurs dispensateurs de soins qui organisent ensemble les activités de soins infirmiers à domicile. Les pratiques peuvent également inclure des groupes internes qui assurent les soins à une patientèle** distincte, identifiables comme sous-pratiques</a:t>
            </a:r>
            <a:endParaRPr kumimoji="0" lang="fr-BE" sz="1200" b="0" i="1" u="none" strike="noStrike" kern="0" cap="none" spc="0" normalizeH="0" baseline="0" noProof="0">
              <a:ln>
                <a:noFill/>
              </a:ln>
              <a:effectLst/>
              <a:uLnTx/>
              <a:uFillTx/>
              <a:latin typeface="Verdana"/>
            </a:endParaRPr>
          </a:p>
        </p:txBody>
      </p:sp>
      <p:sp>
        <p:nvSpPr>
          <p:cNvPr id="15" name="TextBox 14">
            <a:extLst>
              <a:ext uri="{FF2B5EF4-FFF2-40B4-BE49-F238E27FC236}">
                <a16:creationId xmlns:a16="http://schemas.microsoft.com/office/drawing/2014/main" id="{23C6AA6D-E169-AD8A-500B-C693C09A854B}"/>
              </a:ext>
            </a:extLst>
          </p:cNvPr>
          <p:cNvSpPr txBox="1"/>
          <p:nvPr/>
        </p:nvSpPr>
        <p:spPr>
          <a:xfrm>
            <a:off x="6583679" y="4485518"/>
            <a:ext cx="4998721" cy="1274195"/>
          </a:xfrm>
          <a:prstGeom prst="rect">
            <a:avLst/>
          </a:prstGeom>
          <a:noFill/>
        </p:spPr>
        <p:txBody>
          <a:bodyPr wrap="square">
            <a:spAutoFit/>
          </a:bodyPr>
          <a:lstStyle/>
          <a:p>
            <a:pPr marL="285750" indent="-285750">
              <a:spcBef>
                <a:spcPct val="20000"/>
              </a:spcBef>
              <a:buFont typeface="+mj-lt"/>
              <a:buAutoNum type="arabicPeriod"/>
              <a:defRPr/>
            </a:pPr>
            <a:r>
              <a:rPr kumimoji="0" lang="fr-BE" sz="1200" b="0" i="1" u="none" strike="noStrike" kern="0" cap="none" spc="0" normalizeH="0" baseline="0" noProof="0">
                <a:ln>
                  <a:noFill/>
                </a:ln>
                <a:solidFill>
                  <a:srgbClr val="000000"/>
                </a:solidFill>
                <a:effectLst/>
                <a:uLnTx/>
                <a:uFillTx/>
                <a:latin typeface="Verdana"/>
              </a:rPr>
              <a:t>Enregistrer les soins et le temps de déplacement liés à </a:t>
            </a:r>
            <a:br>
              <a:rPr kumimoji="0" lang="fr-BE" sz="1200" b="0" i="1" u="none" strike="noStrike" kern="0" cap="none" spc="0" normalizeH="0" baseline="0" noProof="0">
                <a:ln>
                  <a:noFill/>
                </a:ln>
                <a:solidFill>
                  <a:srgbClr val="000000"/>
                </a:solidFill>
                <a:effectLst/>
                <a:uLnTx/>
                <a:uFillTx/>
                <a:latin typeface="Verdana"/>
              </a:rPr>
            </a:br>
            <a:r>
              <a:rPr kumimoji="0" lang="fr-BE" sz="1200" b="0" i="1" u="none" strike="noStrike" kern="0" cap="none" spc="0" normalizeH="0" baseline="0" noProof="0">
                <a:ln>
                  <a:noFill/>
                </a:ln>
                <a:solidFill>
                  <a:srgbClr val="000000"/>
                </a:solidFill>
                <a:effectLst/>
                <a:uLnTx/>
                <a:uFillTx/>
                <a:latin typeface="Verdana"/>
              </a:rPr>
              <a:t>la lecture de l’e-ID,</a:t>
            </a:r>
          </a:p>
          <a:p>
            <a:pPr marL="285750" indent="-285750">
              <a:spcBef>
                <a:spcPct val="20000"/>
              </a:spcBef>
              <a:buFont typeface="+mj-lt"/>
              <a:buAutoNum type="arabicPeriod"/>
              <a:defRPr/>
            </a:pPr>
            <a:r>
              <a:rPr kumimoji="0" lang="fr-BE" sz="1200" b="0" i="1" u="none" strike="noStrike" kern="0" cap="none" spc="0" normalizeH="0" baseline="0" noProof="0">
                <a:ln>
                  <a:noFill/>
                </a:ln>
                <a:solidFill>
                  <a:srgbClr val="000000"/>
                </a:solidFill>
                <a:effectLst/>
                <a:uLnTx/>
                <a:uFillTx/>
                <a:latin typeface="Verdana"/>
              </a:rPr>
              <a:t>Enregistrer les codes d'intervention,</a:t>
            </a:r>
          </a:p>
          <a:p>
            <a:pPr marL="285750" indent="-285750">
              <a:spcBef>
                <a:spcPct val="20000"/>
              </a:spcBef>
              <a:buFont typeface="+mj-lt"/>
              <a:buAutoNum type="arabicPeriod"/>
              <a:defRPr/>
            </a:pPr>
            <a:r>
              <a:rPr kumimoji="0" lang="fr-BE" sz="1200" b="0" i="1" u="none" strike="noStrike" kern="0" cap="none" spc="0" normalizeH="0" baseline="0" noProof="0">
                <a:ln>
                  <a:noFill/>
                </a:ln>
                <a:solidFill>
                  <a:srgbClr val="000000"/>
                </a:solidFill>
                <a:effectLst/>
                <a:uLnTx/>
                <a:uFillTx/>
                <a:latin typeface="Verdana"/>
              </a:rPr>
              <a:t>Générer un dossier de facturation, conformément aux instructions de facturation convenues dans le cadre de l'art. 56.</a:t>
            </a:r>
          </a:p>
        </p:txBody>
      </p:sp>
      <p:sp>
        <p:nvSpPr>
          <p:cNvPr id="23" name="TextBox 22">
            <a:extLst>
              <a:ext uri="{FF2B5EF4-FFF2-40B4-BE49-F238E27FC236}">
                <a16:creationId xmlns:a16="http://schemas.microsoft.com/office/drawing/2014/main" id="{9565AE8C-3FFA-2FB6-3E8D-D4E72A3FF36E}"/>
              </a:ext>
            </a:extLst>
          </p:cNvPr>
          <p:cNvSpPr txBox="1"/>
          <p:nvPr/>
        </p:nvSpPr>
        <p:spPr>
          <a:xfrm>
            <a:off x="778955" y="3136535"/>
            <a:ext cx="5420772" cy="2360646"/>
          </a:xfrm>
          <a:prstGeom prst="rect">
            <a:avLst/>
          </a:prstGeom>
          <a:noFill/>
        </p:spPr>
        <p:txBody>
          <a:bodyPr wrap="square">
            <a:spAutoFit/>
          </a:bodyPr>
          <a:lstStyle/>
          <a:p>
            <a:pPr marL="342900" marR="0" lvl="0" indent="-342900" algn="l" defTabSz="914400" rtl="0" eaLnBrk="1" fontAlgn="base" latinLnBrk="0" hangingPunct="1">
              <a:lnSpc>
                <a:spcPct val="100000"/>
              </a:lnSpc>
              <a:spcBef>
                <a:spcPct val="20000"/>
              </a:spcBef>
              <a:spcAft>
                <a:spcPts val="3000"/>
              </a:spcAft>
              <a:buClrTx/>
              <a:buSzTx/>
              <a:buFont typeface="+mj-lt"/>
              <a:buAutoNum type="arabicPeriod"/>
              <a:tabLst/>
              <a:defRPr/>
            </a:pPr>
            <a:r>
              <a:rPr kumimoji="0" lang="fr-BE" sz="1200" b="0" i="0" u="none" strike="noStrike" kern="0" cap="none" spc="0" normalizeH="0" baseline="0" noProof="0">
                <a:ln>
                  <a:noFill/>
                </a:ln>
                <a:solidFill>
                  <a:srgbClr val="000000"/>
                </a:solidFill>
                <a:effectLst/>
                <a:uLnTx/>
                <a:uFillTx/>
                <a:latin typeface="Verdana"/>
                <a:ea typeface="+mn-ea"/>
                <a:cs typeface="+mn-cs"/>
              </a:rPr>
              <a:t>Les </a:t>
            </a:r>
            <a:r>
              <a:rPr lang="fr-BE" sz="1200" kern="0" noProof="0">
                <a:solidFill>
                  <a:srgbClr val="000000"/>
                </a:solidFill>
                <a:latin typeface="Verdana"/>
              </a:rPr>
              <a:t>pratiques</a:t>
            </a:r>
            <a:r>
              <a:rPr kumimoji="0" lang="fr-BE" sz="1200" b="0" i="0" u="none" strike="noStrike" kern="0" cap="none" spc="0" normalizeH="0" baseline="0" noProof="0">
                <a:ln>
                  <a:noFill/>
                </a:ln>
                <a:solidFill>
                  <a:srgbClr val="000000"/>
                </a:solidFill>
                <a:effectLst/>
                <a:uLnTx/>
                <a:uFillTx/>
                <a:latin typeface="Verdana"/>
                <a:ea typeface="+mn-ea"/>
                <a:cs typeface="+mn-cs"/>
              </a:rPr>
              <a:t> doivent répondre aux critères d'une « équipe structurelle », </a:t>
            </a:r>
            <a:r>
              <a:rPr lang="fr-BE" sz="1200" kern="0" noProof="0">
                <a:solidFill>
                  <a:srgbClr val="000000"/>
                </a:solidFill>
                <a:latin typeface="Verdana"/>
              </a:rPr>
              <a:t>ce qui signifie </a:t>
            </a:r>
            <a:r>
              <a:rPr kumimoji="0" lang="fr-BE" sz="1200" b="0" i="0" u="none" strike="noStrike" kern="0" cap="none" spc="0" normalizeH="0" baseline="0" noProof="0">
                <a:ln>
                  <a:noFill/>
                </a:ln>
                <a:solidFill>
                  <a:srgbClr val="000000"/>
                </a:solidFill>
                <a:effectLst/>
                <a:uLnTx/>
                <a:uFillTx/>
                <a:latin typeface="Verdana"/>
                <a:ea typeface="+mn-ea"/>
                <a:cs typeface="+mn-cs"/>
              </a:rPr>
              <a:t>qu'au moins 3 infirmiers doivent être actifs, dont au moins 1 </a:t>
            </a:r>
            <a:r>
              <a:rPr lang="fr-BE" sz="1200" kern="0" noProof="0">
                <a:solidFill>
                  <a:srgbClr val="000000"/>
                </a:solidFill>
                <a:latin typeface="Verdana"/>
              </a:rPr>
              <a:t>IRSG</a:t>
            </a:r>
            <a:r>
              <a:rPr kumimoji="0" lang="fr-BE" sz="1200" b="0" i="0" u="none" strike="noStrike" kern="0" cap="none" spc="0" normalizeH="0" baseline="0" noProof="0">
                <a:ln>
                  <a:noFill/>
                </a:ln>
                <a:solidFill>
                  <a:srgbClr val="000000"/>
                </a:solidFill>
                <a:effectLst/>
                <a:uLnTx/>
                <a:uFillTx/>
                <a:latin typeface="Verdana"/>
                <a:ea typeface="+mn-ea"/>
                <a:cs typeface="+mn-cs"/>
              </a:rPr>
              <a:t> est ou sera être formé </a:t>
            </a:r>
            <a:r>
              <a:rPr lang="fr-BE" sz="1200" kern="0" noProof="0">
                <a:solidFill>
                  <a:srgbClr val="000000"/>
                </a:solidFill>
                <a:latin typeface="Verdana"/>
              </a:rPr>
              <a:t>comme</a:t>
            </a:r>
            <a:r>
              <a:rPr kumimoji="0" lang="fr-BE" sz="1200" b="0" i="0" u="none" strike="noStrike" kern="0" cap="none" spc="0" normalizeH="0" baseline="0" noProof="0">
                <a:ln>
                  <a:noFill/>
                </a:ln>
                <a:solidFill>
                  <a:srgbClr val="000000"/>
                </a:solidFill>
                <a:effectLst/>
                <a:uLnTx/>
                <a:uFillTx/>
                <a:latin typeface="Verdana"/>
                <a:ea typeface="+mn-ea"/>
                <a:cs typeface="+mn-cs"/>
              </a:rPr>
              <a:t> évaluateur BelRAI et la pratique doit r</a:t>
            </a:r>
            <a:r>
              <a:rPr lang="fr-BE" sz="1200" kern="0" noProof="0">
                <a:solidFill>
                  <a:srgbClr val="000000"/>
                </a:solidFill>
                <a:latin typeface="Verdana"/>
              </a:rPr>
              <a:t>épondre aux</a:t>
            </a:r>
            <a:r>
              <a:rPr kumimoji="0" lang="fr-BE" sz="1200" b="0" i="0" u="none" strike="noStrike" kern="0" cap="none" spc="0" normalizeH="0" baseline="0" noProof="0">
                <a:ln>
                  <a:noFill/>
                </a:ln>
                <a:solidFill>
                  <a:srgbClr val="000000"/>
                </a:solidFill>
                <a:effectLst/>
                <a:uLnTx/>
                <a:uFillTx/>
                <a:latin typeface="Verdana"/>
                <a:ea typeface="+mn-ea"/>
                <a:cs typeface="+mn-cs"/>
              </a:rPr>
              <a:t> conditions pour travailler avec </a:t>
            </a:r>
            <a:r>
              <a:rPr lang="fr-BE" sz="1200" kern="0" noProof="0">
                <a:solidFill>
                  <a:srgbClr val="000000"/>
                </a:solidFill>
                <a:latin typeface="Verdana"/>
              </a:rPr>
              <a:t>des </a:t>
            </a:r>
            <a:r>
              <a:rPr lang="fr-BE" sz="1200" kern="0" noProof="0" err="1">
                <a:solidFill>
                  <a:srgbClr val="000000"/>
                </a:solidFill>
                <a:latin typeface="Verdana"/>
              </a:rPr>
              <a:t>aide-soignants</a:t>
            </a:r>
            <a:r>
              <a:rPr kumimoji="0" lang="fr-BE" sz="1200" b="0" i="0" u="none" strike="noStrike" kern="0" cap="none" spc="0" normalizeH="0" baseline="0" noProof="0">
                <a:ln>
                  <a:noFill/>
                </a:ln>
                <a:solidFill>
                  <a:srgbClr val="000000"/>
                </a:solidFill>
                <a:effectLst/>
                <a:uLnTx/>
                <a:uFillTx/>
                <a:latin typeface="Verdana"/>
                <a:ea typeface="+mn-ea"/>
                <a:cs typeface="+mn-cs"/>
              </a:rPr>
              <a:t>. </a:t>
            </a:r>
          </a:p>
          <a:p>
            <a:pPr marL="342900" marR="0" lvl="0" indent="-342900" algn="l" defTabSz="914400" rtl="0" eaLnBrk="1" fontAlgn="base" latinLnBrk="0" hangingPunct="1">
              <a:lnSpc>
                <a:spcPct val="100000"/>
              </a:lnSpc>
              <a:spcBef>
                <a:spcPct val="20000"/>
              </a:spcBef>
              <a:spcAft>
                <a:spcPts val="600"/>
              </a:spcAft>
              <a:buClrTx/>
              <a:buSzTx/>
              <a:buFont typeface="+mj-lt"/>
              <a:buAutoNum type="arabicPeriod" startAt="2"/>
              <a:tabLst/>
              <a:defRPr/>
            </a:pPr>
            <a:r>
              <a:rPr kumimoji="0" lang="fr-BE" sz="1200" b="0" i="0" u="none" strike="noStrike" kern="0" cap="none" spc="0" normalizeH="0" baseline="0" noProof="0">
                <a:ln>
                  <a:noFill/>
                </a:ln>
                <a:solidFill>
                  <a:srgbClr val="000000"/>
                </a:solidFill>
                <a:effectLst/>
                <a:uLnTx/>
                <a:uFillTx/>
                <a:latin typeface="Verdana"/>
                <a:ea typeface="+mn-ea"/>
                <a:cs typeface="+mn-cs"/>
              </a:rPr>
              <a:t>Les </a:t>
            </a:r>
            <a:r>
              <a:rPr lang="fr-BE" sz="1200" kern="0" noProof="0">
                <a:solidFill>
                  <a:srgbClr val="000000"/>
                </a:solidFill>
                <a:latin typeface="Verdana"/>
              </a:rPr>
              <a:t>pratiques</a:t>
            </a:r>
            <a:r>
              <a:rPr kumimoji="0" lang="fr-BE" sz="1200" b="0" i="0" u="none" strike="noStrike" kern="0" cap="none" spc="0" normalizeH="0" baseline="0" noProof="0">
                <a:ln>
                  <a:noFill/>
                </a:ln>
                <a:solidFill>
                  <a:srgbClr val="000000"/>
                </a:solidFill>
                <a:effectLst/>
                <a:uLnTx/>
                <a:uFillTx/>
                <a:latin typeface="Verdana"/>
                <a:ea typeface="+mn-ea"/>
                <a:cs typeface="+mn-cs"/>
              </a:rPr>
              <a:t> doivent être </a:t>
            </a:r>
            <a:r>
              <a:rPr lang="fr-BE" sz="1200" kern="0" noProof="0">
                <a:solidFill>
                  <a:srgbClr val="000000"/>
                </a:solidFill>
                <a:latin typeface="Verdana"/>
              </a:rPr>
              <a:t>capables</a:t>
            </a:r>
            <a:r>
              <a:rPr kumimoji="0" lang="fr-BE" sz="1200" b="0" i="0" u="none" strike="noStrike" kern="0" cap="none" spc="0" normalizeH="0" baseline="0" noProof="0">
                <a:ln>
                  <a:noFill/>
                </a:ln>
                <a:solidFill>
                  <a:srgbClr val="000000"/>
                </a:solidFill>
                <a:effectLst/>
                <a:uLnTx/>
                <a:uFillTx/>
                <a:latin typeface="Verdana"/>
                <a:ea typeface="+mn-ea"/>
                <a:cs typeface="+mn-cs"/>
              </a:rPr>
              <a:t> d'enregistrer les données nécessaires et de les </a:t>
            </a:r>
            <a:r>
              <a:rPr lang="fr-BE" sz="1200" kern="0" noProof="0" err="1">
                <a:solidFill>
                  <a:srgbClr val="000000"/>
                </a:solidFill>
                <a:latin typeface="Verdana"/>
              </a:rPr>
              <a:t>rendres</a:t>
            </a:r>
            <a:r>
              <a:rPr lang="fr-BE" sz="1200" kern="0" noProof="0">
                <a:solidFill>
                  <a:srgbClr val="000000"/>
                </a:solidFill>
                <a:latin typeface="Verdana"/>
              </a:rPr>
              <a:t> </a:t>
            </a:r>
            <a:r>
              <a:rPr kumimoji="0" lang="fr-BE" sz="1200" b="0" i="0" u="none" strike="noStrike" kern="0" cap="none" spc="0" normalizeH="0" baseline="0" noProof="0">
                <a:ln>
                  <a:noFill/>
                </a:ln>
                <a:solidFill>
                  <a:srgbClr val="000000"/>
                </a:solidFill>
                <a:effectLst/>
                <a:uLnTx/>
                <a:uFillTx/>
                <a:latin typeface="Verdana"/>
                <a:ea typeface="+mn-ea"/>
                <a:cs typeface="+mn-cs"/>
              </a:rPr>
              <a:t>disponible pour l'évaluation du projet. </a:t>
            </a:r>
            <a:r>
              <a:rPr lang="fr-BE" sz="1200" kern="0" noProof="0">
                <a:solidFill>
                  <a:srgbClr val="000000"/>
                </a:solidFill>
                <a:latin typeface="Verdana"/>
              </a:rPr>
              <a:t>C’est pourquoi</a:t>
            </a:r>
            <a:r>
              <a:rPr kumimoji="0" lang="fr-BE" sz="1200" b="0" i="0" u="none" strike="noStrike" kern="0" cap="none" spc="0" normalizeH="0" baseline="0" noProof="0">
                <a:ln>
                  <a:noFill/>
                </a:ln>
                <a:solidFill>
                  <a:srgbClr val="000000"/>
                </a:solidFill>
                <a:effectLst/>
                <a:uLnTx/>
                <a:uFillTx/>
                <a:latin typeface="Verdana"/>
                <a:ea typeface="+mn-ea"/>
                <a:cs typeface="+mn-cs"/>
              </a:rPr>
              <a:t> ils doivent utiliser un </a:t>
            </a:r>
            <a:r>
              <a:rPr lang="fr-BE" sz="1200" kern="0" noProof="0">
                <a:solidFill>
                  <a:srgbClr val="000000"/>
                </a:solidFill>
                <a:latin typeface="Verdana"/>
              </a:rPr>
              <a:t>logi</a:t>
            </a:r>
            <a:r>
              <a:rPr kumimoji="0" lang="fr-BE" sz="1200" b="0" i="0" u="none" strike="noStrike" kern="0" cap="none" spc="0" normalizeH="0" baseline="0" noProof="0">
                <a:ln>
                  <a:noFill/>
                </a:ln>
                <a:solidFill>
                  <a:srgbClr val="000000"/>
                </a:solidFill>
                <a:effectLst/>
                <a:uLnTx/>
                <a:uFillTx/>
                <a:latin typeface="Verdana"/>
                <a:ea typeface="+mn-ea"/>
                <a:cs typeface="+mn-cs"/>
              </a:rPr>
              <a:t>ciel </a:t>
            </a:r>
            <a:r>
              <a:rPr lang="fr-BE" sz="1200" kern="0" noProof="0">
                <a:solidFill>
                  <a:srgbClr val="000000"/>
                </a:solidFill>
                <a:latin typeface="Verdana"/>
              </a:rPr>
              <a:t>homologu</a:t>
            </a:r>
            <a:r>
              <a:rPr kumimoji="0" lang="fr-BE" sz="1200" b="0" i="0" u="none" strike="noStrike" kern="0" cap="none" spc="0" normalizeH="0" baseline="0" noProof="0">
                <a:ln>
                  <a:noFill/>
                </a:ln>
                <a:solidFill>
                  <a:srgbClr val="000000"/>
                </a:solidFill>
                <a:effectLst/>
                <a:uLnTx/>
                <a:uFillTx/>
                <a:latin typeface="Verdana"/>
                <a:ea typeface="+mn-ea"/>
                <a:cs typeface="+mn-cs"/>
              </a:rPr>
              <a:t>é dans lequel un système d'enregistrement est intégré </a:t>
            </a:r>
            <a:r>
              <a:rPr lang="fr-BE" sz="1200" kern="0" noProof="0">
                <a:solidFill>
                  <a:srgbClr val="000000"/>
                </a:solidFill>
                <a:latin typeface="Verdana"/>
              </a:rPr>
              <a:t>au</a:t>
            </a:r>
            <a:r>
              <a:rPr kumimoji="0" lang="fr-BE" sz="1200" b="0" i="0" u="none" strike="noStrike" kern="0" cap="none" spc="0" normalizeH="0" baseline="0" noProof="0">
                <a:ln>
                  <a:noFill/>
                </a:ln>
                <a:solidFill>
                  <a:srgbClr val="000000"/>
                </a:solidFill>
                <a:effectLst/>
                <a:uLnTx/>
                <a:uFillTx/>
                <a:latin typeface="Verdana"/>
                <a:ea typeface="+mn-ea"/>
                <a:cs typeface="+mn-cs"/>
              </a:rPr>
              <a:t> projet, afin </a:t>
            </a:r>
            <a:r>
              <a:rPr lang="fr-BE" sz="1200" kern="0" noProof="0">
                <a:solidFill>
                  <a:srgbClr val="000000"/>
                </a:solidFill>
                <a:latin typeface="Verdana"/>
              </a:rPr>
              <a:t>de pouvoir</a:t>
            </a:r>
            <a:r>
              <a:rPr kumimoji="0" lang="fr-BE" sz="1200" b="0" i="0" u="none" strike="noStrike" kern="0" cap="none" spc="0" normalizeH="0" baseline="0" noProof="0">
                <a:ln>
                  <a:noFill/>
                </a:ln>
                <a:solidFill>
                  <a:srgbClr val="000000"/>
                </a:solidFill>
                <a:effectLst/>
                <a:uLnTx/>
                <a:uFillTx/>
                <a:latin typeface="Verdana"/>
                <a:ea typeface="+mn-ea"/>
                <a:cs typeface="+mn-cs"/>
              </a:rPr>
              <a:t>:</a:t>
            </a:r>
          </a:p>
        </p:txBody>
      </p:sp>
      <p:cxnSp>
        <p:nvCxnSpPr>
          <p:cNvPr id="25" name="Straight Connector 24">
            <a:extLst>
              <a:ext uri="{FF2B5EF4-FFF2-40B4-BE49-F238E27FC236}">
                <a16:creationId xmlns:a16="http://schemas.microsoft.com/office/drawing/2014/main" id="{3F4B1324-6460-5C17-462E-E80449AC2990}"/>
              </a:ext>
            </a:extLst>
          </p:cNvPr>
          <p:cNvCxnSpPr>
            <a:cxnSpLocks/>
          </p:cNvCxnSpPr>
          <p:nvPr/>
        </p:nvCxnSpPr>
        <p:spPr>
          <a:xfrm>
            <a:off x="778955" y="4428875"/>
            <a:ext cx="10656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81768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Qui peut participer?</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33</a:t>
            </a:fld>
            <a:endParaRPr lang="fr-BE" noProof="0"/>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623888" y="1598925"/>
            <a:ext cx="9135531" cy="461133"/>
          </a:xfrm>
        </p:spPr>
        <p:txBody>
          <a:bodyPr/>
          <a:lstStyle/>
          <a:p>
            <a:r>
              <a:rPr lang="fr-BE" noProof="0"/>
              <a:t>Qui peut postuler?</a:t>
            </a:r>
          </a:p>
        </p:txBody>
      </p:sp>
      <p:sp>
        <p:nvSpPr>
          <p:cNvPr id="3" name="Content Placeholder 2">
            <a:extLst>
              <a:ext uri="{FF2B5EF4-FFF2-40B4-BE49-F238E27FC236}">
                <a16:creationId xmlns:a16="http://schemas.microsoft.com/office/drawing/2014/main" id="{3EDC2232-625F-4404-E342-506491B65CC3}"/>
              </a:ext>
            </a:extLst>
          </p:cNvPr>
          <p:cNvSpPr>
            <a:spLocks noGrp="1"/>
          </p:cNvSpPr>
          <p:nvPr>
            <p:ph idx="1"/>
          </p:nvPr>
        </p:nvSpPr>
        <p:spPr>
          <a:xfrm>
            <a:off x="778955" y="2288668"/>
            <a:ext cx="10803445" cy="3956558"/>
          </a:xfrm>
        </p:spPr>
        <p:txBody>
          <a:bodyPr/>
          <a:lstStyle/>
          <a:p>
            <a:pPr marL="0" indent="0">
              <a:spcAft>
                <a:spcPts val="600"/>
              </a:spcAft>
              <a:buNone/>
            </a:pPr>
            <a:r>
              <a:rPr lang="fr-BE" sz="1400" b="1" noProof="0">
                <a:latin typeface="+mj-lt"/>
              </a:rPr>
              <a:t>Conditions d’admissibilité (2/2)</a:t>
            </a:r>
            <a:endParaRPr lang="fr-BE" sz="1200" b="1" noProof="0">
              <a:latin typeface="+mj-lt"/>
            </a:endParaRPr>
          </a:p>
          <a:p>
            <a:pPr>
              <a:spcBef>
                <a:spcPts val="0"/>
              </a:spcBef>
              <a:spcAft>
                <a:spcPts val="1800"/>
              </a:spcAft>
              <a:buFont typeface="+mj-lt"/>
              <a:buAutoNum type="arabicPeriod" startAt="3"/>
            </a:pPr>
            <a:r>
              <a:rPr lang="fr-BE" sz="1200" kern="0" noProof="0">
                <a:latin typeface="+mj-lt"/>
              </a:rPr>
              <a:t>L'ensemble de la (sous-)pratique doit </a:t>
            </a:r>
            <a:r>
              <a:rPr lang="fr-BE" sz="1200" noProof="0">
                <a:latin typeface="+mj-lt"/>
              </a:rPr>
              <a:t>participer</a:t>
            </a:r>
            <a:r>
              <a:rPr lang="fr-BE" sz="1200" kern="0" noProof="0">
                <a:latin typeface="+mj-lt"/>
              </a:rPr>
              <a:t> au projet pilote. </a:t>
            </a:r>
          </a:p>
          <a:p>
            <a:pPr>
              <a:spcBef>
                <a:spcPts val="0"/>
              </a:spcBef>
              <a:spcAft>
                <a:spcPts val="1800"/>
              </a:spcAft>
              <a:buFont typeface="+mj-lt"/>
              <a:buAutoNum type="arabicPeriod" startAt="3"/>
            </a:pPr>
            <a:r>
              <a:rPr lang="fr-BE" sz="1200" kern="0" noProof="0">
                <a:latin typeface="+mj-lt"/>
              </a:rPr>
              <a:t>Les </a:t>
            </a:r>
            <a:r>
              <a:rPr lang="fr-BE" sz="1200" noProof="0">
                <a:latin typeface="+mj-lt"/>
              </a:rPr>
              <a:t>pratiques</a:t>
            </a:r>
            <a:r>
              <a:rPr lang="fr-BE" sz="1200" kern="0" noProof="0">
                <a:latin typeface="+mj-lt"/>
              </a:rPr>
              <a:t> désignent un SPOC (</a:t>
            </a:r>
            <a:r>
              <a:rPr lang="fr-BE" sz="1200" kern="0" noProof="0">
                <a:solidFill>
                  <a:srgbClr val="474747"/>
                </a:solidFill>
                <a:latin typeface="+mj-lt"/>
                <a:ea typeface="Verdana"/>
                <a:cs typeface="Arial"/>
              </a:rPr>
              <a:t>Single Point Of Contact) </a:t>
            </a:r>
            <a:r>
              <a:rPr lang="fr-BE" sz="1200" kern="0" noProof="0">
                <a:latin typeface="+mj-lt"/>
              </a:rPr>
              <a:t>pour le partenaire </a:t>
            </a:r>
            <a:r>
              <a:rPr lang="fr-BE" sz="1200" noProof="0">
                <a:latin typeface="+mj-lt"/>
              </a:rPr>
              <a:t>o</a:t>
            </a:r>
            <a:r>
              <a:rPr lang="fr-BE" sz="1200" kern="0" noProof="0">
                <a:latin typeface="+mj-lt"/>
              </a:rPr>
              <a:t>pérationnel, l'INAMI et l'équipe scientifique </a:t>
            </a:r>
            <a:r>
              <a:rPr lang="fr-BE" sz="1200" noProof="0">
                <a:latin typeface="+mj-lt"/>
              </a:rPr>
              <a:t>liée</a:t>
            </a:r>
            <a:r>
              <a:rPr lang="fr-BE" sz="1200" kern="0" noProof="0">
                <a:latin typeface="+mj-lt"/>
              </a:rPr>
              <a:t> au projet pilote.</a:t>
            </a:r>
          </a:p>
          <a:p>
            <a:pPr lvl="0">
              <a:spcBef>
                <a:spcPts val="0"/>
              </a:spcBef>
              <a:spcAft>
                <a:spcPts val="1800"/>
              </a:spcAft>
              <a:buFont typeface="+mj-lt"/>
              <a:buAutoNum type="arabicPeriod" startAt="3"/>
              <a:defRPr/>
            </a:pPr>
            <a:r>
              <a:rPr lang="fr-BE" sz="1200" noProof="0">
                <a:solidFill>
                  <a:srgbClr val="000000"/>
                </a:solidFill>
                <a:latin typeface="Verdana"/>
                <a:ea typeface="Verdana"/>
              </a:rPr>
              <a:t>Les pratiques participantes doivent signer une « déclaration sur l’honneur » confirmant qu’elles respectent la législation en vigueur et s’engagent à une gestion de qualité. Cette déclaration implique notamment l’attention portée à la lecture de l’e-ID, l’organisation de formations, la consignation des observations dans le dossier infirmier… En envoyant cette déclaration, les pratiques indiquent qu’elles s’alignent sur les principes et objectifs du projet pilote.</a:t>
            </a:r>
          </a:p>
        </p:txBody>
      </p:sp>
      <p:cxnSp>
        <p:nvCxnSpPr>
          <p:cNvPr id="6" name="Straight Connector 5">
            <a:extLst>
              <a:ext uri="{FF2B5EF4-FFF2-40B4-BE49-F238E27FC236}">
                <a16:creationId xmlns:a16="http://schemas.microsoft.com/office/drawing/2014/main" id="{2CBAE377-E534-5E0A-CBD9-4F312C9BD1A7}"/>
              </a:ext>
            </a:extLst>
          </p:cNvPr>
          <p:cNvCxnSpPr>
            <a:cxnSpLocks/>
          </p:cNvCxnSpPr>
          <p:nvPr/>
        </p:nvCxnSpPr>
        <p:spPr>
          <a:xfrm>
            <a:off x="768000" y="2901609"/>
            <a:ext cx="1065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3B3D192C-140D-5AB2-6FB8-F33E23332B76}"/>
              </a:ext>
            </a:extLst>
          </p:cNvPr>
          <p:cNvCxnSpPr>
            <a:cxnSpLocks/>
          </p:cNvCxnSpPr>
          <p:nvPr/>
        </p:nvCxnSpPr>
        <p:spPr>
          <a:xfrm>
            <a:off x="768000" y="3500438"/>
            <a:ext cx="1065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9C6B3098-2966-B6FF-CE57-B2F7C6233DAF}"/>
              </a:ext>
            </a:extLst>
          </p:cNvPr>
          <p:cNvCxnSpPr>
            <a:cxnSpLocks/>
          </p:cNvCxnSpPr>
          <p:nvPr/>
        </p:nvCxnSpPr>
        <p:spPr>
          <a:xfrm>
            <a:off x="778955" y="4566035"/>
            <a:ext cx="10656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20287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Qui peut participer?</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34</a:t>
            </a:fld>
            <a:endParaRPr lang="fr-BE" noProof="0"/>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623888" y="1598925"/>
            <a:ext cx="9135531" cy="461133"/>
          </a:xfrm>
        </p:spPr>
        <p:txBody>
          <a:bodyPr/>
          <a:lstStyle/>
          <a:p>
            <a:r>
              <a:rPr lang="fr-BE" noProof="0"/>
              <a:t>Qui peut postuler?</a:t>
            </a:r>
          </a:p>
        </p:txBody>
      </p:sp>
      <p:sp>
        <p:nvSpPr>
          <p:cNvPr id="3" name="Content Placeholder 2">
            <a:extLst>
              <a:ext uri="{FF2B5EF4-FFF2-40B4-BE49-F238E27FC236}">
                <a16:creationId xmlns:a16="http://schemas.microsoft.com/office/drawing/2014/main" id="{3EDC2232-625F-4404-E342-506491B65CC3}"/>
              </a:ext>
            </a:extLst>
          </p:cNvPr>
          <p:cNvSpPr>
            <a:spLocks noGrp="1"/>
          </p:cNvSpPr>
          <p:nvPr>
            <p:ph idx="1"/>
          </p:nvPr>
        </p:nvSpPr>
        <p:spPr>
          <a:xfrm>
            <a:off x="657416" y="2272042"/>
            <a:ext cx="10946320" cy="3482741"/>
          </a:xfrm>
          <a:solidFill>
            <a:schemeClr val="bg1"/>
          </a:solidFill>
        </p:spPr>
        <p:txBody>
          <a:bodyPr/>
          <a:lstStyle/>
          <a:p>
            <a:pPr marL="0" indent="0">
              <a:spcBef>
                <a:spcPts val="0"/>
              </a:spcBef>
              <a:spcAft>
                <a:spcPts val="1200"/>
              </a:spcAft>
              <a:buNone/>
            </a:pPr>
            <a:r>
              <a:rPr lang="fr-BE" sz="1400" b="1" noProof="0">
                <a:latin typeface="+mj-lt"/>
              </a:rPr>
              <a:t>Informations complémentaires (1/2)</a:t>
            </a:r>
          </a:p>
          <a:p>
            <a:pPr>
              <a:spcBef>
                <a:spcPts val="0"/>
              </a:spcBef>
              <a:spcAft>
                <a:spcPts val="600"/>
              </a:spcAft>
            </a:pPr>
            <a:r>
              <a:rPr lang="fr-BE" sz="1200" noProof="0">
                <a:latin typeface="+mj-lt"/>
              </a:rPr>
              <a:t>A l’arrivée de collaborateur(s)...</a:t>
            </a:r>
            <a:endParaRPr lang="fr-BE" sz="1200" noProof="0">
              <a:latin typeface="+mj-lt"/>
              <a:ea typeface="Verdana"/>
            </a:endParaRPr>
          </a:p>
          <a:p>
            <a:pPr lvl="1">
              <a:spcBef>
                <a:spcPts val="0"/>
              </a:spcBef>
              <a:spcAft>
                <a:spcPts val="600"/>
              </a:spcAft>
              <a:buFont typeface="Wingdings" panose="05000000000000000000" pitchFamily="2" charset="2"/>
              <a:buChar char="Ø"/>
            </a:pPr>
            <a:r>
              <a:rPr lang="fr-BE" sz="1200" noProof="0">
                <a:latin typeface="+mj-lt"/>
              </a:rPr>
              <a:t>… cela doit être indiqué dans </a:t>
            </a:r>
            <a:r>
              <a:rPr lang="fr-BE" sz="1200" noProof="0" err="1">
                <a:latin typeface="+mj-lt"/>
              </a:rPr>
              <a:t>ProSanté</a:t>
            </a:r>
            <a:r>
              <a:rPr lang="fr-BE" sz="1200" noProof="0">
                <a:latin typeface="+mj-lt"/>
              </a:rPr>
              <a:t> au plus tard le dernier jour du mois civil au cours duquel un changement de composition a lieu, même pour les collaborateurs intérimaires et temporaires. </a:t>
            </a:r>
            <a:endParaRPr lang="fr-BE" sz="1200" noProof="0">
              <a:latin typeface="+mj-lt"/>
              <a:ea typeface="Verdana"/>
            </a:endParaRPr>
          </a:p>
          <a:p>
            <a:pPr lvl="1">
              <a:spcBef>
                <a:spcPts val="0"/>
              </a:spcBef>
              <a:spcAft>
                <a:spcPts val="600"/>
              </a:spcAft>
              <a:buFont typeface="Wingdings" panose="05000000000000000000" pitchFamily="2" charset="2"/>
              <a:buChar char="Ø"/>
            </a:pPr>
            <a:r>
              <a:rPr lang="fr-BE" sz="1200" noProof="0">
                <a:latin typeface="+mj-lt"/>
              </a:rPr>
              <a:t>Des formations sur la philosophie du projet, l'outil informatique et une introduction approfondie à BelRAI, y compris certains aspects du screener, sont dispensées dans le mois après l'entrée en vigueur de l'accord avec le nouveau collaborateur. Lorsqu’un IRSG est engagé en tant qu'évaluateur, l'ensemble de la formation pour devenir évaluateur est également dispensé dans un délai de trois mois. La personne responsable évalue la faisabilité et l'opportunité de former des collaborateurs temporaires.</a:t>
            </a:r>
            <a:endParaRPr lang="fr-BE" sz="1200" noProof="0">
              <a:latin typeface="+mj-lt"/>
              <a:ea typeface="Verdana"/>
            </a:endParaRPr>
          </a:p>
          <a:p>
            <a:pPr>
              <a:spcBef>
                <a:spcPts val="0"/>
              </a:spcBef>
              <a:spcAft>
                <a:spcPts val="600"/>
              </a:spcAft>
            </a:pPr>
            <a:r>
              <a:rPr lang="fr-BE" sz="1200" noProof="0">
                <a:latin typeface="+mj-lt"/>
              </a:rPr>
              <a:t>En cas de sortie de collaborateur(s)...</a:t>
            </a:r>
            <a:endParaRPr lang="fr-BE" sz="1200" noProof="0">
              <a:latin typeface="+mj-lt"/>
              <a:ea typeface="Verdana"/>
            </a:endParaRPr>
          </a:p>
          <a:p>
            <a:pPr lvl="1">
              <a:spcBef>
                <a:spcPts val="0"/>
              </a:spcBef>
              <a:spcAft>
                <a:spcPts val="600"/>
              </a:spcAft>
              <a:buFont typeface="Wingdings" panose="05000000000000000000" pitchFamily="2" charset="2"/>
              <a:buChar char="Ø"/>
            </a:pPr>
            <a:r>
              <a:rPr lang="fr-BE" sz="1200" noProof="0">
                <a:latin typeface="+mj-lt"/>
              </a:rPr>
              <a:t>… Le départ du collaborateur sera notifié via </a:t>
            </a:r>
            <a:r>
              <a:rPr lang="fr-BE" sz="1200" noProof="0" err="1">
                <a:latin typeface="+mj-lt"/>
              </a:rPr>
              <a:t>ProSanté</a:t>
            </a:r>
            <a:r>
              <a:rPr lang="fr-BE" sz="1200" noProof="0">
                <a:latin typeface="+mj-lt"/>
              </a:rPr>
              <a:t>.</a:t>
            </a:r>
            <a:endParaRPr lang="fr-BE" sz="1200" noProof="0">
              <a:latin typeface="+mj-lt"/>
              <a:ea typeface="Verdana"/>
            </a:endParaRPr>
          </a:p>
          <a:p>
            <a:pPr lvl="1">
              <a:spcBef>
                <a:spcPts val="0"/>
              </a:spcBef>
              <a:spcAft>
                <a:spcPts val="600"/>
              </a:spcAft>
              <a:buFont typeface="Wingdings" panose="05000000000000000000" pitchFamily="2" charset="2"/>
              <a:buChar char="Ø"/>
            </a:pPr>
            <a:r>
              <a:rPr lang="fr-BE" sz="1200" noProof="0">
                <a:latin typeface="+mj-lt"/>
              </a:rPr>
              <a:t>Une pratique qui ne répond plus aux exigences d'une équipe structurelle en raison du départ d’un collaborateur dispose d'un délai de 3 mois pour être à nouveau conforme. Si cela ne fonctionne pas, la pratique peut être exclue du projet pilote.</a:t>
            </a:r>
            <a:endParaRPr lang="fr-BE" sz="1200" noProof="0">
              <a:latin typeface="+mj-lt"/>
              <a:ea typeface="Verdana"/>
            </a:endParaRPr>
          </a:p>
        </p:txBody>
      </p:sp>
    </p:spTree>
    <p:extLst>
      <p:ext uri="{BB962C8B-B14F-4D97-AF65-F5344CB8AC3E}">
        <p14:creationId xmlns:p14="http://schemas.microsoft.com/office/powerpoint/2010/main" val="32941847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Qui peut participer ?</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35</a:t>
            </a:fld>
            <a:endParaRPr lang="fr-BE" noProof="0"/>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623888" y="1598925"/>
            <a:ext cx="9135531" cy="461133"/>
          </a:xfrm>
        </p:spPr>
        <p:txBody>
          <a:bodyPr/>
          <a:lstStyle/>
          <a:p>
            <a:r>
              <a:rPr lang="fr-BE" noProof="0"/>
              <a:t>Qui peut postuler?</a:t>
            </a:r>
          </a:p>
        </p:txBody>
      </p:sp>
      <p:sp>
        <p:nvSpPr>
          <p:cNvPr id="3" name="Content Placeholder 2">
            <a:extLst>
              <a:ext uri="{FF2B5EF4-FFF2-40B4-BE49-F238E27FC236}">
                <a16:creationId xmlns:a16="http://schemas.microsoft.com/office/drawing/2014/main" id="{3EDC2232-625F-4404-E342-506491B65CC3}"/>
              </a:ext>
            </a:extLst>
          </p:cNvPr>
          <p:cNvSpPr>
            <a:spLocks noGrp="1"/>
          </p:cNvSpPr>
          <p:nvPr>
            <p:ph idx="1"/>
          </p:nvPr>
        </p:nvSpPr>
        <p:spPr>
          <a:xfrm>
            <a:off x="636080" y="2288667"/>
            <a:ext cx="10946320" cy="3781933"/>
          </a:xfrm>
          <a:ln>
            <a:noFill/>
          </a:ln>
        </p:spPr>
        <p:txBody>
          <a:bodyPr/>
          <a:lstStyle/>
          <a:p>
            <a:pPr marL="0" indent="0">
              <a:spcBef>
                <a:spcPts val="0"/>
              </a:spcBef>
              <a:spcAft>
                <a:spcPts val="1200"/>
              </a:spcAft>
              <a:buNone/>
            </a:pPr>
            <a:r>
              <a:rPr lang="fr-BE" sz="1400" b="1" noProof="0">
                <a:latin typeface="+mj-lt"/>
              </a:rPr>
              <a:t>Informations complémentaires (2/2)</a:t>
            </a:r>
            <a:endParaRPr lang="fr-BE" sz="1200" kern="1200" noProof="0">
              <a:solidFill>
                <a:srgbClr val="000000"/>
              </a:solidFill>
              <a:latin typeface="+mj-lt"/>
            </a:endParaRPr>
          </a:p>
          <a:p>
            <a:pPr>
              <a:spcBef>
                <a:spcPts val="0"/>
              </a:spcBef>
              <a:spcAft>
                <a:spcPts val="600"/>
              </a:spcAft>
            </a:pPr>
            <a:r>
              <a:rPr lang="fr-BE" sz="1200" noProof="0">
                <a:latin typeface="+mj-lt"/>
              </a:rPr>
              <a:t>Si le seul IRSG d’une pratique participante qui possède le certificat d'évaluateur BelRAI est absent pendant une longue période ou n'est plus actif au sein de la pratique, la pratique dispose d'un délai de 3 mois pour avoir un autre IRSG avec le certificat d'évaluateur BelRAI. Si cela ne marche pas, la pratique peut être exclue du projet pilote.</a:t>
            </a:r>
          </a:p>
          <a:p>
            <a:pPr>
              <a:spcBef>
                <a:spcPts val="0"/>
              </a:spcBef>
              <a:spcAft>
                <a:spcPts val="600"/>
              </a:spcAft>
            </a:pPr>
            <a:r>
              <a:rPr lang="fr-BE" sz="1200" noProof="0">
                <a:latin typeface="+mj-lt"/>
                <a:ea typeface="Verdana"/>
              </a:rPr>
              <a:t>Dans le cadre de l'emploi d’une (sous-)pratique, qui est entré dans le projet pilote, chaque prestataire de soins (infirmier + superviseur) travaille pour son emploi à temps plein dans le cadre du projet pilote. L'enregistrement de la pratique indique si le prestataire de soins est déployé sur une base structurelle pour des activités financées en dehors de l'article 8.</a:t>
            </a:r>
          </a:p>
          <a:p>
            <a:pPr>
              <a:spcBef>
                <a:spcPts val="0"/>
              </a:spcBef>
              <a:spcAft>
                <a:spcPts val="600"/>
              </a:spcAft>
            </a:pPr>
            <a:r>
              <a:rPr lang="fr-BE" sz="1200" noProof="0">
                <a:latin typeface="+mj-lt"/>
              </a:rPr>
              <a:t>Si les dispensateurs de soins exercent aujourd'hui</a:t>
            </a:r>
            <a:r>
              <a:rPr lang="fr-BE" sz="1200" b="1" noProof="0">
                <a:latin typeface="+mj-lt"/>
              </a:rPr>
              <a:t> des activités structurelles </a:t>
            </a:r>
            <a:r>
              <a:rPr lang="fr-BE" sz="1200" noProof="0">
                <a:latin typeface="+mj-lt"/>
              </a:rPr>
              <a:t>pour des maisons médicales, des pratiques de médecine générale, des hôpitaux... </a:t>
            </a:r>
            <a:r>
              <a:rPr lang="fr-BE" sz="1200" b="1" noProof="0">
                <a:latin typeface="+mj-lt"/>
              </a:rPr>
              <a:t>ils peuvent continuer à le faire</a:t>
            </a:r>
            <a:r>
              <a:rPr lang="fr-BE" sz="1200" noProof="0">
                <a:latin typeface="+mj-lt"/>
              </a:rPr>
              <a:t>. Ces activités sont inscrites dans le cadre du projet pilote lorsqu'elles font partie d’une tournée régulière des soins infirmiers. Une tournée qui fait spécifiquement partie d'un partenariat (ex. une série d'analyses sanguines pour un hôpital) ou d'une permanence structurelle, par exemple dans une maison médicale ou une pratique de médecine générale, n'est pas enregistré dans l’enregistrement du financement des activités. </a:t>
            </a:r>
            <a:endParaRPr lang="fr-BE" sz="1200" noProof="0">
              <a:latin typeface="+mj-lt"/>
              <a:ea typeface="Verdana"/>
            </a:endParaRPr>
          </a:p>
        </p:txBody>
      </p:sp>
    </p:spTree>
    <p:extLst>
      <p:ext uri="{BB962C8B-B14F-4D97-AF65-F5344CB8AC3E}">
        <p14:creationId xmlns:p14="http://schemas.microsoft.com/office/powerpoint/2010/main" val="18351798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Comment les participants sont-ils sélectionnés ?</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36</a:t>
            </a:fld>
            <a:endParaRPr lang="fr-BE" noProof="0"/>
          </a:p>
        </p:txBody>
      </p:sp>
      <p:sp>
        <p:nvSpPr>
          <p:cNvPr id="8" name="Text Placeholder 8">
            <a:extLst>
              <a:ext uri="{FF2B5EF4-FFF2-40B4-BE49-F238E27FC236}">
                <a16:creationId xmlns:a16="http://schemas.microsoft.com/office/drawing/2014/main" id="{43904C26-156C-0C1B-A48C-89221E64338D}"/>
              </a:ext>
            </a:extLst>
          </p:cNvPr>
          <p:cNvSpPr txBox="1">
            <a:spLocks/>
          </p:cNvSpPr>
          <p:nvPr/>
        </p:nvSpPr>
        <p:spPr bwMode="auto">
          <a:xfrm>
            <a:off x="630466" y="1598925"/>
            <a:ext cx="9135531" cy="4611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None/>
              <a:defRPr sz="2400">
                <a:solidFill>
                  <a:srgbClr val="007C92"/>
                </a:solidFill>
                <a:latin typeface="+mj-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fr-BE" kern="0" noProof="0"/>
              <a:t>Critères de sélection  </a:t>
            </a:r>
          </a:p>
        </p:txBody>
      </p:sp>
      <p:sp>
        <p:nvSpPr>
          <p:cNvPr id="11" name="TextBox 10">
            <a:extLst>
              <a:ext uri="{FF2B5EF4-FFF2-40B4-BE49-F238E27FC236}">
                <a16:creationId xmlns:a16="http://schemas.microsoft.com/office/drawing/2014/main" id="{7724C573-1BC3-0B75-14EA-561BDFD587C4}"/>
              </a:ext>
            </a:extLst>
          </p:cNvPr>
          <p:cNvSpPr txBox="1"/>
          <p:nvPr/>
        </p:nvSpPr>
        <p:spPr>
          <a:xfrm>
            <a:off x="636080" y="2288668"/>
            <a:ext cx="10958512" cy="984885"/>
          </a:xfrm>
          <a:prstGeom prst="rect">
            <a:avLst/>
          </a:prstGeom>
          <a:noFill/>
        </p:spPr>
        <p:txBody>
          <a:bodyPr wrap="square" lIns="91440" tIns="45720" rIns="91440" bIns="45720" anchor="t">
            <a:spAutoFit/>
          </a:bodyPr>
          <a:lstStyle/>
          <a:p>
            <a:pPr>
              <a:spcBef>
                <a:spcPts val="0"/>
              </a:spcBef>
              <a:spcAft>
                <a:spcPts val="1200"/>
              </a:spcAft>
              <a:defRPr/>
            </a:pPr>
            <a:r>
              <a:rPr kumimoji="0" lang="fr-BE" sz="1200" b="1" u="none" strike="noStrike" kern="0" cap="none" spc="0" normalizeH="0" baseline="0" noProof="0">
                <a:ln>
                  <a:noFill/>
                </a:ln>
                <a:solidFill>
                  <a:srgbClr val="000000"/>
                </a:solidFill>
                <a:effectLst/>
                <a:uLnTx/>
                <a:uFillTx/>
                <a:latin typeface="Verdana"/>
                <a:ea typeface="+mn-ea"/>
                <a:cs typeface="+mn-cs"/>
              </a:rPr>
              <a:t>(1/2)</a:t>
            </a:r>
          </a:p>
          <a:p>
            <a:pPr>
              <a:spcBef>
                <a:spcPts val="0"/>
              </a:spcBef>
              <a:spcAft>
                <a:spcPts val="1200"/>
              </a:spcAft>
              <a:defRPr/>
            </a:pPr>
            <a:r>
              <a:rPr kumimoji="0" lang="fr-BE" sz="1200" b="0" i="1" u="none" strike="noStrike" kern="0" cap="none" spc="0" normalizeH="0" baseline="0" noProof="0">
                <a:ln>
                  <a:noFill/>
                </a:ln>
                <a:solidFill>
                  <a:srgbClr val="000000"/>
                </a:solidFill>
                <a:effectLst/>
                <a:uLnTx/>
                <a:uFillTx/>
                <a:latin typeface="Verdana"/>
                <a:ea typeface="+mn-ea"/>
                <a:cs typeface="+mn-cs"/>
              </a:rPr>
              <a:t>Si une candidature remplit les conditions d’admissibilité, elle sera inscrite sur la liste des candidatures. Ils seront ensuite classés entre eux sur la base des critères ci-dessous et sélectionnés en fonction (1) de leur rang et (2) de la représentation nécessaire de tous les types de (sous-)</a:t>
            </a:r>
            <a:r>
              <a:rPr lang="fr-BE" sz="1200" i="1" kern="0" noProof="0">
                <a:solidFill>
                  <a:srgbClr val="000000"/>
                </a:solidFill>
                <a:latin typeface="Verdana"/>
              </a:rPr>
              <a:t>pratiques</a:t>
            </a:r>
            <a:r>
              <a:rPr kumimoji="0" lang="fr-BE" sz="1200" b="0" i="1" u="none" strike="noStrike" kern="0" cap="none" spc="0" normalizeH="0" baseline="0" noProof="0">
                <a:ln>
                  <a:noFill/>
                </a:ln>
                <a:solidFill>
                  <a:srgbClr val="000000"/>
                </a:solidFill>
                <a:effectLst/>
                <a:uLnTx/>
                <a:uFillTx/>
                <a:latin typeface="Verdana"/>
                <a:ea typeface="+mn-ea"/>
                <a:cs typeface="+mn-cs"/>
              </a:rPr>
              <a:t> de l'échantillon. </a:t>
            </a:r>
            <a:endParaRPr lang="fr-BE" sz="1200" b="0" i="0" u="none" strike="noStrike" kern="0" cap="none" spc="0" normalizeH="0" baseline="0" noProof="0">
              <a:ln>
                <a:noFill/>
              </a:ln>
              <a:solidFill>
                <a:srgbClr val="000000"/>
              </a:solidFill>
              <a:effectLst/>
              <a:uLnTx/>
              <a:uFillTx/>
              <a:latin typeface="Verdana"/>
              <a:ea typeface="Verdana"/>
            </a:endParaRPr>
          </a:p>
        </p:txBody>
      </p:sp>
      <p:sp>
        <p:nvSpPr>
          <p:cNvPr id="7" name="TextBox 6">
            <a:extLst>
              <a:ext uri="{FF2B5EF4-FFF2-40B4-BE49-F238E27FC236}">
                <a16:creationId xmlns:a16="http://schemas.microsoft.com/office/drawing/2014/main" id="{F7939EAB-5D4D-316E-AB91-49C31981651F}"/>
              </a:ext>
            </a:extLst>
          </p:cNvPr>
          <p:cNvSpPr txBox="1"/>
          <p:nvPr/>
        </p:nvSpPr>
        <p:spPr>
          <a:xfrm>
            <a:off x="636080" y="3533775"/>
            <a:ext cx="10958512" cy="1934751"/>
          </a:xfrm>
          <a:prstGeom prst="rect">
            <a:avLst/>
          </a:prstGeom>
          <a:noFill/>
        </p:spPr>
        <p:txBody>
          <a:bodyPr wrap="square" lIns="90000" tIns="36000" bIns="36000">
            <a:spAutoFit/>
          </a:bodyPr>
          <a:lstStyle/>
          <a:p>
            <a:pPr marL="0" marR="136525" lvl="0" indent="0" algn="l" defTabSz="914400" rtl="0" eaLnBrk="1" fontAlgn="base" latinLnBrk="0" hangingPunct="1">
              <a:lnSpc>
                <a:spcPct val="100000"/>
              </a:lnSpc>
              <a:spcBef>
                <a:spcPct val="0"/>
              </a:spcBef>
              <a:spcAft>
                <a:spcPts val="600"/>
              </a:spcAft>
              <a:buClrTx/>
              <a:buSzTx/>
              <a:buFontTx/>
              <a:buNone/>
              <a:tabLst>
                <a:tab pos="85725" algn="l"/>
              </a:tabLst>
              <a:defRPr/>
            </a:pPr>
            <a:r>
              <a:rPr kumimoji="0" lang="fr-BE" sz="1200" b="0"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Un critère de sélection est utilisé au niveau individuel pour classer les (sous-)pratiques candidats.</a:t>
            </a:r>
          </a:p>
          <a:p>
            <a:pPr marL="171450" marR="136525" lvl="0" indent="-171450" algn="l" defTabSz="914400" rtl="0" eaLnBrk="1" fontAlgn="base" latinLnBrk="0" hangingPunct="1">
              <a:lnSpc>
                <a:spcPct val="100000"/>
              </a:lnSpc>
              <a:spcBef>
                <a:spcPct val="0"/>
              </a:spcBef>
              <a:spcAft>
                <a:spcPts val="600"/>
              </a:spcAft>
              <a:buClrTx/>
              <a:buSzTx/>
              <a:buFont typeface="Arial" panose="020B0604020202020204" pitchFamily="34" charset="0"/>
              <a:buChar char="•"/>
              <a:tabLst>
                <a:tab pos="85725" algn="l"/>
              </a:tabLst>
              <a:defRPr/>
            </a:pPr>
            <a:r>
              <a:rPr lang="fr-BE" sz="1200" b="1" noProof="0">
                <a:solidFill>
                  <a:srgbClr val="000000"/>
                </a:solidFill>
                <a:latin typeface="Verdana"/>
                <a:ea typeface="Yu Gothic" panose="020B0400000000000000" pitchFamily="34" charset="-128"/>
              </a:rPr>
              <a:t>La p</a:t>
            </a:r>
            <a:r>
              <a:rPr kumimoji="0" lang="fr-BE" sz="1200" b="1"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art des activités </a:t>
            </a:r>
            <a:r>
              <a:rPr lang="fr-BE" sz="1200" b="1" noProof="0">
                <a:solidFill>
                  <a:srgbClr val="000000"/>
                </a:solidFill>
                <a:latin typeface="Verdana"/>
                <a:ea typeface="Yu Gothic" panose="020B0400000000000000" pitchFamily="34" charset="-128"/>
              </a:rPr>
              <a:t>relevant de l’article 8 de</a:t>
            </a:r>
            <a:r>
              <a:rPr kumimoji="0" lang="fr-BE" sz="1200" b="1"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 la nomenclature par rapport à l’ensemble des activités : </a:t>
            </a:r>
          </a:p>
          <a:p>
            <a:pPr marR="136525">
              <a:spcAft>
                <a:spcPts val="600"/>
              </a:spcAft>
              <a:tabLst>
                <a:tab pos="85725" algn="l"/>
              </a:tabLst>
              <a:defRPr/>
            </a:pPr>
            <a:r>
              <a:rPr lang="fr-BE" sz="1200" noProof="0">
                <a:latin typeface="+mj-lt"/>
                <a:ea typeface="Times New Roman" panose="02020603050405020304" pitchFamily="18" charset="0"/>
                <a:cs typeface="Times New Roman" panose="02020603050405020304" pitchFamily="18" charset="0"/>
              </a:rPr>
              <a:t>Plus la part des activités de la pratique est élevée, meilleur sera le score de la candidature sur ce critère. La pratique candidate démontre cette part en indiquant dans sa candidature le pourcentage d’attestations relevant de l’article 8 en 2024 :</a:t>
            </a:r>
          </a:p>
          <a:p>
            <a:pPr marL="228600" marR="136525" indent="-228600">
              <a:spcAft>
                <a:spcPts val="600"/>
              </a:spcAft>
              <a:buAutoNum type="arabicParenBoth"/>
              <a:tabLst>
                <a:tab pos="85725" algn="l"/>
              </a:tabLst>
              <a:defRPr/>
            </a:pPr>
            <a:r>
              <a:rPr lang="fr-FR" sz="1200">
                <a:latin typeface="+mj-lt"/>
                <a:ea typeface="Times New Roman" panose="02020603050405020304" pitchFamily="18" charset="0"/>
                <a:cs typeface="Times New Roman" panose="02020603050405020304" pitchFamily="18" charset="0"/>
              </a:rPr>
              <a:t> Quel montant la pratique a obtenu en 2024 en remboursement par l’assurance maladie obligatoire dans le cadre de l’article 8 de la nomenclature des prestations médicales, et</a:t>
            </a:r>
          </a:p>
          <a:p>
            <a:pPr marL="228600" marR="136525" indent="-228600">
              <a:spcAft>
                <a:spcPts val="600"/>
              </a:spcAft>
              <a:buAutoNum type="arabicParenBoth"/>
              <a:tabLst>
                <a:tab pos="85725" algn="l"/>
              </a:tabLst>
              <a:defRPr/>
            </a:pPr>
            <a:r>
              <a:rPr lang="fr-FR" sz="1200">
                <a:latin typeface="+mj-lt"/>
                <a:ea typeface="Times New Roman" panose="02020603050405020304" pitchFamily="18" charset="0"/>
                <a:cs typeface="Times New Roman" panose="02020603050405020304" pitchFamily="18" charset="0"/>
              </a:rPr>
              <a:t> Quel était le pourcentage de l’attestation de l’article 8 de la (sous-)pratique en 2024 par rapport au chiffre d’affaires total.</a:t>
            </a:r>
            <a:endParaRPr lang="fr-BE" sz="1200">
              <a:latin typeface="+mj-lt"/>
              <a:ea typeface="Times New Roman" panose="02020603050405020304" pitchFamily="18" charset="0"/>
              <a:cs typeface="Times New Roman" panose="02020603050405020304" pitchFamily="18" charset="0"/>
            </a:endParaRPr>
          </a:p>
          <a:p>
            <a:pPr marR="136525">
              <a:spcAft>
                <a:spcPts val="600"/>
              </a:spcAft>
              <a:tabLst>
                <a:tab pos="85725" algn="l"/>
              </a:tabLst>
              <a:defRPr/>
            </a:pPr>
            <a:r>
              <a:rPr kumimoji="0" lang="fr-BE" sz="1200"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La définition d'une (sous-)pratique, telle qu'elle est mentionnée ici, est décrite dans </a:t>
            </a:r>
            <a:r>
              <a:rPr lang="fr-BE" sz="1200" noProof="0">
                <a:solidFill>
                  <a:srgbClr val="000000"/>
                </a:solidFill>
                <a:latin typeface="Verdana"/>
                <a:ea typeface="Yu Gothic" panose="020B0400000000000000" pitchFamily="34" charset="-128"/>
              </a:rPr>
              <a:t>le glossaire (diapositive 44)</a:t>
            </a:r>
            <a:r>
              <a:rPr kumimoji="0" lang="fr-BE" sz="1200"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a:t>
            </a:r>
          </a:p>
        </p:txBody>
      </p:sp>
      <p:cxnSp>
        <p:nvCxnSpPr>
          <p:cNvPr id="3" name="Straight Connector 2">
            <a:extLst>
              <a:ext uri="{FF2B5EF4-FFF2-40B4-BE49-F238E27FC236}">
                <a16:creationId xmlns:a16="http://schemas.microsoft.com/office/drawing/2014/main" id="{B427D637-2D9E-360D-C06D-B7B0C71A7FDD}"/>
              </a:ext>
            </a:extLst>
          </p:cNvPr>
          <p:cNvCxnSpPr>
            <a:cxnSpLocks/>
          </p:cNvCxnSpPr>
          <p:nvPr/>
        </p:nvCxnSpPr>
        <p:spPr>
          <a:xfrm>
            <a:off x="721805" y="3331219"/>
            <a:ext cx="10656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28248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Comment les participants sont-ils sélectionnés ?</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37</a:t>
            </a:fld>
            <a:endParaRPr lang="fr-BE" noProof="0"/>
          </a:p>
        </p:txBody>
      </p:sp>
      <p:sp>
        <p:nvSpPr>
          <p:cNvPr id="8" name="Text Placeholder 8">
            <a:extLst>
              <a:ext uri="{FF2B5EF4-FFF2-40B4-BE49-F238E27FC236}">
                <a16:creationId xmlns:a16="http://schemas.microsoft.com/office/drawing/2014/main" id="{43904C26-156C-0C1B-A48C-89221E64338D}"/>
              </a:ext>
            </a:extLst>
          </p:cNvPr>
          <p:cNvSpPr txBox="1">
            <a:spLocks/>
          </p:cNvSpPr>
          <p:nvPr/>
        </p:nvSpPr>
        <p:spPr bwMode="auto">
          <a:xfrm>
            <a:off x="630466" y="1598925"/>
            <a:ext cx="9135531" cy="4611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None/>
              <a:defRPr sz="2400">
                <a:solidFill>
                  <a:srgbClr val="007C92"/>
                </a:solidFill>
                <a:latin typeface="+mj-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fr-BE" kern="0" noProof="0"/>
              <a:t>Critères de sélection  </a:t>
            </a:r>
          </a:p>
        </p:txBody>
      </p:sp>
      <p:sp>
        <p:nvSpPr>
          <p:cNvPr id="11" name="TextBox 10">
            <a:extLst>
              <a:ext uri="{FF2B5EF4-FFF2-40B4-BE49-F238E27FC236}">
                <a16:creationId xmlns:a16="http://schemas.microsoft.com/office/drawing/2014/main" id="{7724C573-1BC3-0B75-14EA-561BDFD587C4}"/>
              </a:ext>
            </a:extLst>
          </p:cNvPr>
          <p:cNvSpPr txBox="1"/>
          <p:nvPr/>
        </p:nvSpPr>
        <p:spPr>
          <a:xfrm>
            <a:off x="636080" y="2288668"/>
            <a:ext cx="10958512" cy="984885"/>
          </a:xfrm>
          <a:prstGeom prst="rect">
            <a:avLst/>
          </a:prstGeom>
          <a:noFill/>
        </p:spPr>
        <p:txBody>
          <a:bodyPr wrap="square" lIns="91440" tIns="45720" rIns="91440" bIns="45720" anchor="t">
            <a:spAutoFit/>
          </a:bodyPr>
          <a:lstStyle/>
          <a:p>
            <a:pPr>
              <a:spcBef>
                <a:spcPts val="0"/>
              </a:spcBef>
              <a:spcAft>
                <a:spcPts val="1200"/>
              </a:spcAft>
              <a:defRPr/>
            </a:pPr>
            <a:r>
              <a:rPr kumimoji="0" lang="fr-BE" sz="1200" b="1" u="none" strike="noStrike" kern="0" cap="none" spc="0" normalizeH="0" baseline="0" noProof="0">
                <a:ln>
                  <a:noFill/>
                </a:ln>
                <a:solidFill>
                  <a:srgbClr val="000000"/>
                </a:solidFill>
                <a:effectLst/>
                <a:uLnTx/>
                <a:uFillTx/>
                <a:latin typeface="Verdana"/>
                <a:ea typeface="+mn-ea"/>
                <a:cs typeface="+mn-cs"/>
              </a:rPr>
              <a:t>(2/2)</a:t>
            </a:r>
            <a:endParaRPr kumimoji="0" lang="fr-BE" sz="1200" b="0" i="1" u="none" strike="noStrike" kern="0" cap="none" spc="0" normalizeH="0" baseline="0" noProof="0">
              <a:ln>
                <a:noFill/>
              </a:ln>
              <a:solidFill>
                <a:srgbClr val="000000"/>
              </a:solidFill>
              <a:effectLst/>
              <a:uLnTx/>
              <a:uFillTx/>
              <a:latin typeface="Verdana"/>
              <a:ea typeface="+mn-ea"/>
              <a:cs typeface="+mn-cs"/>
            </a:endParaRPr>
          </a:p>
          <a:p>
            <a:pPr>
              <a:spcBef>
                <a:spcPts val="0"/>
              </a:spcBef>
              <a:spcAft>
                <a:spcPts val="1200"/>
              </a:spcAft>
              <a:defRPr/>
            </a:pPr>
            <a:r>
              <a:rPr lang="fr-BE" sz="1200" i="1" kern="0" noProof="0">
                <a:solidFill>
                  <a:srgbClr val="000000"/>
                </a:solidFill>
                <a:latin typeface="Verdana"/>
              </a:rPr>
              <a:t>Si une candidature remplit les conditions d’amissibilité, elle sera inscrite sur la liste des candidatures. Ils seront ensuite classés entre eux sur la base des critères ci-dessous et sélectionnés en fonction (1) de leur rang et (2) de la représentation nécessaire de tous les types de (sous-)pratiques de l'échantillon. </a:t>
            </a:r>
            <a:endParaRPr lang="fr-BE" sz="1200" kern="0" noProof="0">
              <a:solidFill>
                <a:srgbClr val="000000"/>
              </a:solidFill>
              <a:latin typeface="Verdana"/>
              <a:ea typeface="Verdana"/>
            </a:endParaRPr>
          </a:p>
        </p:txBody>
      </p:sp>
      <p:sp>
        <p:nvSpPr>
          <p:cNvPr id="13" name="TextBox 12">
            <a:extLst>
              <a:ext uri="{FF2B5EF4-FFF2-40B4-BE49-F238E27FC236}">
                <a16:creationId xmlns:a16="http://schemas.microsoft.com/office/drawing/2014/main" id="{771A7D80-D2D9-8000-A865-F701B75C45BC}"/>
              </a:ext>
            </a:extLst>
          </p:cNvPr>
          <p:cNvSpPr txBox="1"/>
          <p:nvPr/>
        </p:nvSpPr>
        <p:spPr>
          <a:xfrm>
            <a:off x="630466" y="3955575"/>
            <a:ext cx="5255984" cy="2360509"/>
          </a:xfrm>
          <a:prstGeom prst="rect">
            <a:avLst/>
          </a:prstGeom>
          <a:noFill/>
        </p:spPr>
        <p:txBody>
          <a:bodyPr wrap="square" lIns="90000" tIns="36000" bIns="36000">
            <a:spAutoFit/>
          </a:bodyPr>
          <a:lstStyle/>
          <a:p>
            <a:pPr marL="228600" marR="136525" lvl="0" indent="-228600" algn="l" defTabSz="914400" rtl="0" eaLnBrk="1" fontAlgn="base" latinLnBrk="0" hangingPunct="1">
              <a:lnSpc>
                <a:spcPct val="100000"/>
              </a:lnSpc>
              <a:spcBef>
                <a:spcPct val="0"/>
              </a:spcBef>
              <a:spcAft>
                <a:spcPts val="600"/>
              </a:spcAft>
              <a:buClrTx/>
              <a:buSzTx/>
              <a:buFont typeface="+mj-lt"/>
              <a:buAutoNum type="arabicPeriod"/>
              <a:tabLst>
                <a:tab pos="85725" algn="l"/>
              </a:tabLst>
              <a:defRPr/>
            </a:pPr>
            <a:r>
              <a:rPr kumimoji="0" lang="fr-BE" sz="1200" b="0"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Répartition linguistique : l'objectif est d’atteindre 60 % de (sous-)</a:t>
            </a:r>
            <a:r>
              <a:rPr lang="fr-BE" sz="1200" noProof="0">
                <a:solidFill>
                  <a:srgbClr val="000000"/>
                </a:solidFill>
                <a:latin typeface="Verdana"/>
                <a:ea typeface="Yu Gothic" panose="020B0400000000000000" pitchFamily="34" charset="-128"/>
              </a:rPr>
              <a:t>pratiques</a:t>
            </a:r>
            <a:r>
              <a:rPr kumimoji="0" lang="fr-BE" sz="1200" b="0"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 participantes néerlandophones et 40 % francophones</a:t>
            </a:r>
          </a:p>
          <a:p>
            <a:pPr marL="228600" marR="136525" lvl="0" indent="-228600" algn="l" defTabSz="914400" rtl="0" eaLnBrk="1" fontAlgn="base" latinLnBrk="0" hangingPunct="1">
              <a:lnSpc>
                <a:spcPct val="100000"/>
              </a:lnSpc>
              <a:spcBef>
                <a:spcPct val="0"/>
              </a:spcBef>
              <a:spcAft>
                <a:spcPts val="600"/>
              </a:spcAft>
              <a:buClrTx/>
              <a:buSzTx/>
              <a:buFont typeface="+mj-lt"/>
              <a:buAutoNum type="arabicPeriod"/>
              <a:tabLst>
                <a:tab pos="85725" algn="l"/>
              </a:tabLst>
              <a:defRPr/>
            </a:pPr>
            <a:r>
              <a:rPr kumimoji="0" lang="fr-FR" sz="1200" b="0"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Répartition du statut : l’objectif est d’avoir 50 % de professionnels indépendants et 50 % de salariés parmi les (sous-)pratiques participantes</a:t>
            </a:r>
            <a:r>
              <a:rPr kumimoji="0" lang="fr-BE" sz="1200" b="0"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 </a:t>
            </a:r>
          </a:p>
          <a:p>
            <a:pPr marL="228600" marR="136525" lvl="0" indent="-228600" algn="l" defTabSz="914400" rtl="0" eaLnBrk="1" fontAlgn="base" latinLnBrk="0" hangingPunct="1">
              <a:lnSpc>
                <a:spcPct val="100000"/>
              </a:lnSpc>
              <a:spcBef>
                <a:spcPct val="0"/>
              </a:spcBef>
              <a:spcAft>
                <a:spcPts val="600"/>
              </a:spcAft>
              <a:buClrTx/>
              <a:buSzTx/>
              <a:buFont typeface="+mj-lt"/>
              <a:buAutoNum type="arabicPeriod"/>
              <a:tabLst>
                <a:tab pos="85725" algn="l"/>
              </a:tabLst>
              <a:defRPr/>
            </a:pPr>
            <a:r>
              <a:rPr kumimoji="0" lang="fr-BE" sz="1200" b="0"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Différents types de taille de (sous-)</a:t>
            </a:r>
            <a:r>
              <a:rPr lang="fr-BE" sz="1200" noProof="0">
                <a:solidFill>
                  <a:srgbClr val="000000"/>
                </a:solidFill>
                <a:latin typeface="Verdana"/>
                <a:ea typeface="Yu Gothic" panose="020B0400000000000000" pitchFamily="34" charset="-128"/>
              </a:rPr>
              <a:t>pratique</a:t>
            </a:r>
            <a:r>
              <a:rPr kumimoji="0" lang="fr-BE" sz="1200" b="0"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 calculés sur base du nombre d'ETP*</a:t>
            </a:r>
          </a:p>
          <a:p>
            <a:pPr marL="685800" marR="136525" lvl="1" indent="-228600" algn="l" defTabSz="914400" rtl="0" eaLnBrk="1" fontAlgn="base" latinLnBrk="0" hangingPunct="1">
              <a:lnSpc>
                <a:spcPct val="100000"/>
              </a:lnSpc>
              <a:spcBef>
                <a:spcPct val="0"/>
              </a:spcBef>
              <a:spcAft>
                <a:spcPts val="100"/>
              </a:spcAft>
              <a:buClrTx/>
              <a:buSzTx/>
              <a:buFont typeface="+mj-lt"/>
              <a:buAutoNum type="arabicPeriod"/>
              <a:tabLst>
                <a:tab pos="85725" algn="l"/>
              </a:tabLst>
              <a:defRPr/>
            </a:pPr>
            <a:r>
              <a:rPr kumimoji="0" lang="fr-BE" sz="1200" b="0"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Une petite (sous-)pratique : </a:t>
            </a:r>
            <a:r>
              <a:rPr lang="fr-BE" sz="1200" noProof="0">
                <a:solidFill>
                  <a:srgbClr val="000000"/>
                </a:solidFill>
                <a:latin typeface="Verdana"/>
                <a:ea typeface="Yu Gothic" panose="020B0400000000000000" pitchFamily="34" charset="-128"/>
              </a:rPr>
              <a:t>#ETP </a:t>
            </a:r>
            <a:r>
              <a:rPr lang="fr-BE" sz="1200">
                <a:solidFill>
                  <a:srgbClr val="000000"/>
                </a:solidFill>
                <a:latin typeface="Verdana"/>
                <a:ea typeface="Yu Gothic" panose="020B0400000000000000" pitchFamily="34" charset="-128"/>
              </a:rPr>
              <a:t>&lt;</a:t>
            </a:r>
            <a:r>
              <a:rPr kumimoji="0" lang="fr-BE" sz="1200" b="0"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 10; </a:t>
            </a:r>
          </a:p>
          <a:p>
            <a:pPr marL="685800" marR="136525" lvl="1" indent="-228600" algn="l" defTabSz="914400" rtl="0" eaLnBrk="1" fontAlgn="base" latinLnBrk="0" hangingPunct="1">
              <a:lnSpc>
                <a:spcPct val="100000"/>
              </a:lnSpc>
              <a:spcBef>
                <a:spcPct val="0"/>
              </a:spcBef>
              <a:spcAft>
                <a:spcPts val="100"/>
              </a:spcAft>
              <a:buClrTx/>
              <a:buSzTx/>
              <a:buFont typeface="+mj-lt"/>
              <a:buAutoNum type="arabicPeriod"/>
              <a:tabLst>
                <a:tab pos="85725" algn="l"/>
              </a:tabLst>
              <a:defRPr/>
            </a:pPr>
            <a:r>
              <a:rPr kumimoji="0" lang="fr-BE" sz="1200" b="0"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Une (sous-)</a:t>
            </a:r>
            <a:r>
              <a:rPr lang="fr-BE" sz="1200" noProof="0">
                <a:solidFill>
                  <a:srgbClr val="000000"/>
                </a:solidFill>
                <a:latin typeface="Verdana"/>
                <a:ea typeface="Yu Gothic" panose="020B0400000000000000" pitchFamily="34" charset="-128"/>
              </a:rPr>
              <a:t>pratique </a:t>
            </a:r>
            <a:r>
              <a:rPr kumimoji="0" lang="fr-BE" sz="1200" b="0"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moyenne : 10 ≤ #ETP ≤ 20;</a:t>
            </a:r>
          </a:p>
          <a:p>
            <a:pPr marL="685800" marR="136525" lvl="1" indent="-228600" algn="l" defTabSz="914400" rtl="0" eaLnBrk="1" fontAlgn="base" latinLnBrk="0" hangingPunct="1">
              <a:lnSpc>
                <a:spcPct val="100000"/>
              </a:lnSpc>
              <a:spcBef>
                <a:spcPct val="0"/>
              </a:spcBef>
              <a:spcAft>
                <a:spcPts val="100"/>
              </a:spcAft>
              <a:buClrTx/>
              <a:buSzTx/>
              <a:buFont typeface="+mj-lt"/>
              <a:buAutoNum type="arabicPeriod"/>
              <a:tabLst>
                <a:tab pos="85725" algn="l"/>
              </a:tabLst>
              <a:defRPr/>
            </a:pPr>
            <a:r>
              <a:rPr kumimoji="0" lang="fr-BE" sz="1200" b="0"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Une grande (sous-)pratique</a:t>
            </a:r>
            <a:r>
              <a:rPr lang="fr-BE" sz="1200" noProof="0">
                <a:solidFill>
                  <a:srgbClr val="000000"/>
                </a:solidFill>
                <a:latin typeface="Verdana"/>
                <a:ea typeface="Yu Gothic" panose="020B0400000000000000" pitchFamily="34" charset="-128"/>
              </a:rPr>
              <a:t> </a:t>
            </a:r>
            <a:r>
              <a:rPr kumimoji="0" lang="fr-BE" sz="1200" b="0"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 #ETP &gt; 20.</a:t>
            </a:r>
          </a:p>
        </p:txBody>
      </p:sp>
      <p:sp>
        <p:nvSpPr>
          <p:cNvPr id="9" name="TextBox 8">
            <a:extLst>
              <a:ext uri="{FF2B5EF4-FFF2-40B4-BE49-F238E27FC236}">
                <a16:creationId xmlns:a16="http://schemas.microsoft.com/office/drawing/2014/main" id="{DB0BE734-DCEB-1316-483D-8851378F3828}"/>
              </a:ext>
            </a:extLst>
          </p:cNvPr>
          <p:cNvSpPr txBox="1"/>
          <p:nvPr/>
        </p:nvSpPr>
        <p:spPr>
          <a:xfrm>
            <a:off x="5886450" y="3955575"/>
            <a:ext cx="5675084" cy="2200602"/>
          </a:xfrm>
          <a:prstGeom prst="rect">
            <a:avLst/>
          </a:prstGeom>
          <a:noFill/>
        </p:spPr>
        <p:txBody>
          <a:bodyPr wrap="square" lIns="90000">
            <a:spAutoFit/>
          </a:bodyPr>
          <a:lstStyle/>
          <a:p>
            <a:pPr marL="228600" marR="136525" lvl="0" indent="-228600" algn="l" defTabSz="914400" rtl="0" eaLnBrk="1" fontAlgn="base" latinLnBrk="0" hangingPunct="1">
              <a:lnSpc>
                <a:spcPct val="100000"/>
              </a:lnSpc>
              <a:spcBef>
                <a:spcPct val="0"/>
              </a:spcBef>
              <a:spcAft>
                <a:spcPts val="600"/>
              </a:spcAft>
              <a:buClrTx/>
              <a:buSzTx/>
              <a:buFont typeface="+mj-lt"/>
              <a:buAutoNum type="arabicPeriod" startAt="4"/>
              <a:tabLst>
                <a:tab pos="85725" algn="l"/>
              </a:tabLst>
              <a:defRPr/>
            </a:pPr>
            <a:r>
              <a:rPr kumimoji="0" lang="fr-BE" sz="1200" b="0"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Localisation de la (sous-)pratique (rurale, urbaine ou métropolitaine) et répartition géographique entre les différentes provinces.</a:t>
            </a:r>
          </a:p>
          <a:p>
            <a:pPr marL="228600" marR="136525" lvl="0" indent="-228600" algn="l" defTabSz="914400" rtl="0" eaLnBrk="1" fontAlgn="base" latinLnBrk="0" hangingPunct="1">
              <a:lnSpc>
                <a:spcPct val="100000"/>
              </a:lnSpc>
              <a:spcBef>
                <a:spcPct val="0"/>
              </a:spcBef>
              <a:spcAft>
                <a:spcPts val="600"/>
              </a:spcAft>
              <a:buClrTx/>
              <a:buSzTx/>
              <a:buFont typeface="+mj-lt"/>
              <a:buAutoNum type="arabicPeriod" startAt="4"/>
              <a:tabLst>
                <a:tab pos="85725" algn="l"/>
              </a:tabLst>
              <a:defRPr/>
            </a:pPr>
            <a:r>
              <a:rPr kumimoji="0" lang="fr-BE" sz="1200" b="0"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Équilibre dans l'orientation des soins des (sous-)</a:t>
            </a:r>
            <a:r>
              <a:rPr lang="fr-BE" sz="1200" noProof="0">
                <a:solidFill>
                  <a:srgbClr val="000000"/>
                </a:solidFill>
                <a:latin typeface="Verdana"/>
                <a:ea typeface="Yu Gothic" panose="020B0400000000000000" pitchFamily="34" charset="-128"/>
              </a:rPr>
              <a:t>pratiques</a:t>
            </a:r>
            <a:r>
              <a:rPr kumimoji="0" lang="fr-BE" sz="1200" b="0"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 candidats : la sélection des (sous-)</a:t>
            </a:r>
            <a:r>
              <a:rPr lang="fr-BE" sz="1200" noProof="0">
                <a:solidFill>
                  <a:srgbClr val="000000"/>
                </a:solidFill>
                <a:latin typeface="Verdana"/>
                <a:ea typeface="Yu Gothic" panose="020B0400000000000000" pitchFamily="34" charset="-128"/>
              </a:rPr>
              <a:t>pratiques</a:t>
            </a:r>
            <a:r>
              <a:rPr kumimoji="0" lang="fr-BE" sz="1200" b="0"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 candidats</a:t>
            </a:r>
            <a:r>
              <a:rPr lang="fr-BE" sz="1200" noProof="0">
                <a:solidFill>
                  <a:srgbClr val="000000"/>
                </a:solidFill>
                <a:latin typeface="Verdana"/>
                <a:ea typeface="Yu Gothic" panose="020B0400000000000000" pitchFamily="34" charset="-128"/>
              </a:rPr>
              <a:t> vise</a:t>
            </a:r>
            <a:r>
              <a:rPr kumimoji="0" lang="fr-BE" sz="1200" b="0"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 une représentation équilibrée entre, d’une part, </a:t>
            </a:r>
            <a:r>
              <a:rPr lang="fr-BE" sz="1200" noProof="0">
                <a:solidFill>
                  <a:srgbClr val="000000"/>
                </a:solidFill>
                <a:latin typeface="Verdana"/>
                <a:ea typeface="Yu Gothic" panose="020B0400000000000000" pitchFamily="34" charset="-128"/>
              </a:rPr>
              <a:t>l</a:t>
            </a:r>
            <a:r>
              <a:rPr kumimoji="0" lang="fr-BE" sz="1200" b="0"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es (sous-)</a:t>
            </a:r>
            <a:r>
              <a:rPr lang="fr-BE" sz="1200" noProof="0">
                <a:solidFill>
                  <a:srgbClr val="000000"/>
                </a:solidFill>
                <a:latin typeface="Verdana"/>
                <a:ea typeface="Yu Gothic" panose="020B0400000000000000" pitchFamily="34" charset="-128"/>
              </a:rPr>
              <a:t>pratiques </a:t>
            </a:r>
            <a:r>
              <a:rPr kumimoji="0" lang="fr-BE" sz="1200" b="0"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actives dans plusieurs formes de soins relevant de l'article 8, et d’autre part, celles qui se concentrent principalement sur un nombre limité de types de soins. Il est tenu compte du nombre de rubriques de l’article 8 dans lesquelles une pratique a attesté en 2024.</a:t>
            </a:r>
          </a:p>
        </p:txBody>
      </p:sp>
      <p:sp>
        <p:nvSpPr>
          <p:cNvPr id="15" name="TextBox 14">
            <a:extLst>
              <a:ext uri="{FF2B5EF4-FFF2-40B4-BE49-F238E27FC236}">
                <a16:creationId xmlns:a16="http://schemas.microsoft.com/office/drawing/2014/main" id="{827DA73D-985D-769D-F85B-E5225BB67745}"/>
              </a:ext>
            </a:extLst>
          </p:cNvPr>
          <p:cNvSpPr txBox="1"/>
          <p:nvPr/>
        </p:nvSpPr>
        <p:spPr>
          <a:xfrm>
            <a:off x="630466" y="3429000"/>
            <a:ext cx="10747339" cy="461665"/>
          </a:xfrm>
          <a:prstGeom prst="rect">
            <a:avLst/>
          </a:prstGeom>
          <a:noFill/>
        </p:spPr>
        <p:txBody>
          <a:bodyPr wrap="square" lIns="90000">
            <a:spAutoFit/>
          </a:bodyPr>
          <a:lstStyle/>
          <a:p>
            <a:pPr marL="0" marR="136525" lvl="0" indent="0" algn="l" defTabSz="914400" rtl="0" eaLnBrk="1" fontAlgn="base" latinLnBrk="0" hangingPunct="1">
              <a:lnSpc>
                <a:spcPct val="100000"/>
              </a:lnSpc>
              <a:spcBef>
                <a:spcPct val="0"/>
              </a:spcBef>
              <a:spcAft>
                <a:spcPts val="600"/>
              </a:spcAft>
              <a:buClrTx/>
              <a:buSzTx/>
              <a:buFontTx/>
              <a:buNone/>
              <a:tabLst>
                <a:tab pos="85725" algn="l"/>
              </a:tabLst>
              <a:defRPr/>
            </a:pPr>
            <a:r>
              <a:rPr kumimoji="0" lang="fr-FR" sz="1200" b="0" i="0" u="none" strike="noStrike" kern="1200" cap="none" spc="0" normalizeH="0" baseline="0" noProof="0">
                <a:ln>
                  <a:noFill/>
                </a:ln>
                <a:solidFill>
                  <a:srgbClr val="000000"/>
                </a:solidFill>
                <a:effectLst/>
                <a:uLnTx/>
                <a:uFillTx/>
                <a:latin typeface="Verdana"/>
                <a:ea typeface="Yu Gothic" panose="020B0400000000000000" pitchFamily="34" charset="-128"/>
                <a:cs typeface="+mn-cs"/>
              </a:rPr>
              <a:t>Le Comité d’accompagnement se réserve le droit, sur proposition de l’INAMI, d’effectuer une sélection en vue d’une participation équilibrée du secteur, en tenant compte des aspects suivants :</a:t>
            </a:r>
            <a:endParaRPr kumimoji="0" lang="fr-BE" sz="1200" b="0" i="0" u="none" strike="noStrike" kern="1200" cap="none" spc="0" normalizeH="0" baseline="0" noProof="0">
              <a:ln>
                <a:noFill/>
              </a:ln>
              <a:solidFill>
                <a:srgbClr val="000000"/>
              </a:solidFill>
              <a:effectLst/>
              <a:uLnTx/>
              <a:uFillTx/>
              <a:latin typeface="Verdana"/>
              <a:ea typeface="Yu Gothic" panose="020B0400000000000000" pitchFamily="34" charset="-128"/>
              <a:cs typeface="+mn-cs"/>
            </a:endParaRPr>
          </a:p>
        </p:txBody>
      </p:sp>
      <p:cxnSp>
        <p:nvCxnSpPr>
          <p:cNvPr id="17" name="Straight Connector 16">
            <a:extLst>
              <a:ext uri="{FF2B5EF4-FFF2-40B4-BE49-F238E27FC236}">
                <a16:creationId xmlns:a16="http://schemas.microsoft.com/office/drawing/2014/main" id="{77E38672-FF97-C467-6745-288051B064F6}"/>
              </a:ext>
            </a:extLst>
          </p:cNvPr>
          <p:cNvCxnSpPr>
            <a:cxnSpLocks/>
          </p:cNvCxnSpPr>
          <p:nvPr/>
        </p:nvCxnSpPr>
        <p:spPr>
          <a:xfrm>
            <a:off x="721805" y="3331219"/>
            <a:ext cx="10656000"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6E44F9E3-C0CB-DAD7-055B-EB7187431429}"/>
              </a:ext>
            </a:extLst>
          </p:cNvPr>
          <p:cNvSpPr txBox="1"/>
          <p:nvPr/>
        </p:nvSpPr>
        <p:spPr>
          <a:xfrm>
            <a:off x="639620" y="6344850"/>
            <a:ext cx="7000875" cy="276999"/>
          </a:xfrm>
          <a:prstGeom prst="rect">
            <a:avLst/>
          </a:prstGeom>
          <a:noFill/>
        </p:spPr>
        <p:txBody>
          <a:bodyPr wrap="square" rtlCol="0">
            <a:spAutoFit/>
          </a:bodyPr>
          <a:lstStyle/>
          <a:p>
            <a:r>
              <a:rPr lang="fr-BE" sz="1200" i="1" noProof="0">
                <a:latin typeface="+mj-lt"/>
              </a:rPr>
              <a:t>* Voir la définition détaillée dans le glossaire de la diapositive 45.</a:t>
            </a:r>
          </a:p>
        </p:txBody>
      </p:sp>
    </p:spTree>
    <p:extLst>
      <p:ext uri="{BB962C8B-B14F-4D97-AF65-F5344CB8AC3E}">
        <p14:creationId xmlns:p14="http://schemas.microsoft.com/office/powerpoint/2010/main" val="1679090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Comment postuler ?</a:t>
            </a:r>
          </a:p>
        </p:txBody>
      </p:sp>
      <p:sp>
        <p:nvSpPr>
          <p:cNvPr id="59" name="Slide Number Placeholder 3">
            <a:extLst>
              <a:ext uri="{FF2B5EF4-FFF2-40B4-BE49-F238E27FC236}">
                <a16:creationId xmlns:a16="http://schemas.microsoft.com/office/drawing/2014/main" id="{CEF7AB17-C44D-2BFE-4925-8C15720270F7}"/>
              </a:ext>
            </a:extLst>
          </p:cNvPr>
          <p:cNvSpPr>
            <a:spLocks noGrp="1"/>
          </p:cNvSpPr>
          <p:nvPr>
            <p:ph type="sldNum" sz="quarter" idx="12"/>
          </p:nvPr>
        </p:nvSpPr>
        <p:spPr/>
        <p:txBody>
          <a:bodyPr/>
          <a:lstStyle/>
          <a:p>
            <a:fld id="{C199B626-B856-464E-A5E3-487988D7D9F4}" type="slidenum">
              <a:rPr lang="fr-BE" noProof="0" smtClean="0"/>
              <a:pPr/>
              <a:t>38</a:t>
            </a:fld>
            <a:endParaRPr lang="fr-BE" noProof="0"/>
          </a:p>
        </p:txBody>
      </p:sp>
      <p:sp>
        <p:nvSpPr>
          <p:cNvPr id="6" name="Text Placeholder 5">
            <a:extLst>
              <a:ext uri="{FF2B5EF4-FFF2-40B4-BE49-F238E27FC236}">
                <a16:creationId xmlns:a16="http://schemas.microsoft.com/office/drawing/2014/main" id="{FB2400AF-67F7-5F52-0775-BA73D5F7CA4A}"/>
              </a:ext>
            </a:extLst>
          </p:cNvPr>
          <p:cNvSpPr>
            <a:spLocks noGrp="1"/>
          </p:cNvSpPr>
          <p:nvPr>
            <p:ph type="body" sz="quarter" idx="13"/>
          </p:nvPr>
        </p:nvSpPr>
        <p:spPr>
          <a:xfrm>
            <a:off x="629334" y="1598925"/>
            <a:ext cx="10805581" cy="461133"/>
          </a:xfrm>
        </p:spPr>
        <p:txBody>
          <a:bodyPr/>
          <a:lstStyle/>
          <a:p>
            <a:r>
              <a:rPr lang="fr-BE" noProof="0"/>
              <a:t>Processus de sélection</a:t>
            </a:r>
          </a:p>
        </p:txBody>
      </p:sp>
      <p:sp>
        <p:nvSpPr>
          <p:cNvPr id="7" name="Content Placeholder 26">
            <a:extLst>
              <a:ext uri="{FF2B5EF4-FFF2-40B4-BE49-F238E27FC236}">
                <a16:creationId xmlns:a16="http://schemas.microsoft.com/office/drawing/2014/main" id="{A21DBC9D-3D39-3E7C-7148-CAB5468A1164}"/>
              </a:ext>
            </a:extLst>
          </p:cNvPr>
          <p:cNvSpPr>
            <a:spLocks noGrp="1"/>
          </p:cNvSpPr>
          <p:nvPr>
            <p:ph idx="1"/>
          </p:nvPr>
        </p:nvSpPr>
        <p:spPr>
          <a:xfrm>
            <a:off x="911513" y="3102580"/>
            <a:ext cx="4465295" cy="3390725"/>
          </a:xfrm>
        </p:spPr>
        <p:txBody>
          <a:bodyPr rIns="0"/>
          <a:lstStyle/>
          <a:p>
            <a:pPr lvl="0">
              <a:spcBef>
                <a:spcPts val="0"/>
              </a:spcBef>
              <a:spcAft>
                <a:spcPts val="600"/>
              </a:spcAft>
              <a:buFont typeface="+mj-lt"/>
              <a:buAutoNum type="arabicPeriod"/>
            </a:pPr>
            <a:r>
              <a:rPr lang="fr-BE" sz="1300" noProof="0">
                <a:latin typeface="+mj-lt"/>
              </a:rPr>
              <a:t>Les inscriptions sont possibles de 17 novembre 2025 au 16 janvier 2026</a:t>
            </a:r>
          </a:p>
          <a:p>
            <a:pPr lvl="0">
              <a:spcBef>
                <a:spcPts val="0"/>
              </a:spcBef>
              <a:spcAft>
                <a:spcPts val="600"/>
              </a:spcAft>
              <a:buFont typeface="+mj-lt"/>
              <a:buAutoNum type="arabicPeriod"/>
            </a:pPr>
            <a:r>
              <a:rPr lang="fr-BE" sz="1300" noProof="0">
                <a:latin typeface="+mj-lt"/>
              </a:rPr>
              <a:t>Les pratiques peuvent postuler en envoyant le formulaire de candidature complété avec la déclaration sur l'honneur signée par e-mail à </a:t>
            </a:r>
            <a:r>
              <a:rPr lang="fr-BE" sz="1300" i="1" noProof="0">
                <a:latin typeface="+mj-lt"/>
              </a:rPr>
              <a:t>nursenom@riziv-inami.fgov.be</a:t>
            </a:r>
            <a:endParaRPr lang="fr-BE" sz="1300" i="1" noProof="0">
              <a:latin typeface="+mj-lt"/>
              <a:ea typeface="Verdana"/>
            </a:endParaRPr>
          </a:p>
          <a:p>
            <a:pPr lvl="0">
              <a:spcBef>
                <a:spcPts val="0"/>
              </a:spcBef>
              <a:spcAft>
                <a:spcPts val="600"/>
              </a:spcAft>
              <a:buFont typeface="+mj-lt"/>
              <a:buAutoNum type="arabicPeriod"/>
            </a:pPr>
            <a:r>
              <a:rPr lang="fr-BE" sz="1300" noProof="0">
                <a:latin typeface="+mj-lt"/>
              </a:rPr>
              <a:t>Si la candidature est bien reçue, vous recevrez un courriel de confirmation</a:t>
            </a:r>
            <a:endParaRPr lang="fr-BE" sz="1300" noProof="0">
              <a:latin typeface="+mj-lt"/>
              <a:ea typeface="Verdana"/>
            </a:endParaRPr>
          </a:p>
          <a:p>
            <a:pPr marL="342900" marR="0" lvl="0" indent="-342900" algn="l" defTabSz="914400" rtl="0" eaLnBrk="1" fontAlgn="base" latinLnBrk="0" hangingPunct="1">
              <a:lnSpc>
                <a:spcPct val="100000"/>
              </a:lnSpc>
              <a:spcBef>
                <a:spcPts val="0"/>
              </a:spcBef>
              <a:spcAft>
                <a:spcPts val="600"/>
              </a:spcAft>
              <a:buClrTx/>
              <a:buSzTx/>
              <a:buFont typeface="+mj-lt"/>
              <a:buAutoNum type="arabicPeriod"/>
              <a:tabLst/>
              <a:defRPr/>
            </a:pPr>
            <a:r>
              <a:rPr kumimoji="0" lang="fr-BE" sz="1300" b="0" i="0" u="none" strike="noStrike" kern="0" cap="none" spc="0" normalizeH="0" baseline="0" noProof="0">
                <a:ln>
                  <a:noFill/>
                </a:ln>
                <a:solidFill>
                  <a:srgbClr val="000000"/>
                </a:solidFill>
                <a:effectLst/>
                <a:uLnTx/>
                <a:uFillTx/>
                <a:latin typeface="+mj-lt"/>
              </a:rPr>
              <a:t>La sélection des </a:t>
            </a:r>
            <a:r>
              <a:rPr lang="fr-BE" sz="1300" noProof="0">
                <a:solidFill>
                  <a:srgbClr val="000000"/>
                </a:solidFill>
                <a:latin typeface="+mj-lt"/>
              </a:rPr>
              <a:t>pratiques</a:t>
            </a:r>
            <a:r>
              <a:rPr kumimoji="0" lang="fr-BE" sz="1300" b="0" i="0" u="none" strike="noStrike" kern="0" cap="none" spc="0" normalizeH="0" baseline="0" noProof="0">
                <a:ln>
                  <a:noFill/>
                </a:ln>
                <a:solidFill>
                  <a:srgbClr val="000000"/>
                </a:solidFill>
                <a:effectLst/>
                <a:uLnTx/>
                <a:uFillTx/>
                <a:latin typeface="+mj-lt"/>
              </a:rPr>
              <a:t> sera annoncée début février </a:t>
            </a:r>
            <a:endParaRPr lang="fr-BE" sz="1300" b="0" i="0" u="none" strike="noStrike" kern="0" cap="none" spc="0" normalizeH="0" baseline="0" noProof="0">
              <a:ln>
                <a:noFill/>
              </a:ln>
              <a:solidFill>
                <a:srgbClr val="000000"/>
              </a:solidFill>
              <a:effectLst/>
              <a:uLnTx/>
              <a:uFillTx/>
              <a:latin typeface="+mj-lt"/>
              <a:ea typeface="Verdana"/>
            </a:endParaRPr>
          </a:p>
          <a:p>
            <a:pPr marL="342900" marR="0" lvl="0" indent="-342900" algn="l" defTabSz="914400" rtl="0" eaLnBrk="1" fontAlgn="base" latinLnBrk="0" hangingPunct="1">
              <a:lnSpc>
                <a:spcPct val="100000"/>
              </a:lnSpc>
              <a:spcBef>
                <a:spcPts val="0"/>
              </a:spcBef>
              <a:spcAft>
                <a:spcPts val="600"/>
              </a:spcAft>
              <a:buClrTx/>
              <a:buSzTx/>
              <a:buFont typeface="+mj-lt"/>
              <a:buAutoNum type="arabicPeriod"/>
              <a:tabLst/>
              <a:defRPr/>
            </a:pPr>
            <a:r>
              <a:rPr kumimoji="0" lang="fr-BE" sz="1300" b="0" i="0" u="none" strike="noStrike" kern="0" cap="none" spc="0" normalizeH="0" baseline="0" noProof="0">
                <a:ln>
                  <a:noFill/>
                </a:ln>
                <a:solidFill>
                  <a:schemeClr val="bg1">
                    <a:lumMod val="75000"/>
                  </a:schemeClr>
                </a:solidFill>
                <a:effectLst/>
                <a:uLnTx/>
                <a:uFillTx/>
                <a:latin typeface="+mj-lt"/>
              </a:rPr>
              <a:t>Après la sélection, une convention est établie et signée entre la </a:t>
            </a:r>
            <a:r>
              <a:rPr lang="fr-BE" sz="1300" noProof="0">
                <a:solidFill>
                  <a:schemeClr val="bg1">
                    <a:lumMod val="75000"/>
                  </a:schemeClr>
                </a:solidFill>
                <a:latin typeface="+mj-lt"/>
              </a:rPr>
              <a:t>pratique</a:t>
            </a:r>
            <a:r>
              <a:rPr kumimoji="0" lang="fr-BE" sz="1300" b="0" i="0" u="none" strike="noStrike" kern="0" cap="none" spc="0" normalizeH="0" baseline="0" noProof="0">
                <a:ln>
                  <a:noFill/>
                </a:ln>
                <a:solidFill>
                  <a:schemeClr val="bg1">
                    <a:lumMod val="75000"/>
                  </a:schemeClr>
                </a:solidFill>
                <a:effectLst/>
                <a:uLnTx/>
                <a:uFillTx/>
                <a:latin typeface="+mj-lt"/>
              </a:rPr>
              <a:t> participante et l'INAMI</a:t>
            </a:r>
            <a:endParaRPr lang="fr-BE" sz="1300" b="0" i="0" u="none" strike="noStrike" kern="0" cap="none" spc="0" normalizeH="0" baseline="0" noProof="0">
              <a:ln>
                <a:noFill/>
              </a:ln>
              <a:solidFill>
                <a:schemeClr val="bg1">
                  <a:lumMod val="75000"/>
                </a:schemeClr>
              </a:solidFill>
              <a:effectLst/>
              <a:uLnTx/>
              <a:uFillTx/>
              <a:latin typeface="+mj-lt"/>
              <a:ea typeface="Verdana"/>
            </a:endParaRPr>
          </a:p>
          <a:p>
            <a:pPr marL="342900" marR="0" lvl="0" indent="-342900" algn="l" defTabSz="914400" rtl="0" eaLnBrk="1" fontAlgn="base" latinLnBrk="0" hangingPunct="1">
              <a:lnSpc>
                <a:spcPct val="100000"/>
              </a:lnSpc>
              <a:spcBef>
                <a:spcPts val="0"/>
              </a:spcBef>
              <a:spcAft>
                <a:spcPts val="600"/>
              </a:spcAft>
              <a:buClrTx/>
              <a:buSzTx/>
              <a:buFont typeface="+mj-lt"/>
              <a:buAutoNum type="arabicPeriod"/>
              <a:tabLst/>
              <a:defRPr/>
            </a:pPr>
            <a:r>
              <a:rPr kumimoji="0" lang="fr-BE" sz="1300" b="0" i="0" u="none" strike="noStrike" kern="0" cap="none" spc="0" normalizeH="0" baseline="0" noProof="0">
                <a:ln>
                  <a:noFill/>
                </a:ln>
                <a:solidFill>
                  <a:schemeClr val="bg1">
                    <a:lumMod val="75000"/>
                  </a:schemeClr>
                </a:solidFill>
                <a:effectLst/>
                <a:uLnTx/>
                <a:uFillTx/>
                <a:latin typeface="+mj-lt"/>
              </a:rPr>
              <a:t>Les </a:t>
            </a:r>
            <a:r>
              <a:rPr lang="fr-BE" sz="1300" noProof="0">
                <a:solidFill>
                  <a:schemeClr val="bg1">
                    <a:lumMod val="75000"/>
                  </a:schemeClr>
                </a:solidFill>
                <a:latin typeface="+mj-lt"/>
              </a:rPr>
              <a:t>pratiques</a:t>
            </a:r>
            <a:r>
              <a:rPr kumimoji="0" lang="fr-BE" sz="1300" b="0" i="0" u="none" strike="noStrike" kern="0" cap="none" spc="0" normalizeH="0" baseline="0" noProof="0">
                <a:ln>
                  <a:noFill/>
                </a:ln>
                <a:solidFill>
                  <a:schemeClr val="bg1">
                    <a:lumMod val="75000"/>
                  </a:schemeClr>
                </a:solidFill>
                <a:effectLst/>
                <a:uLnTx/>
                <a:uFillTx/>
                <a:latin typeface="+mj-lt"/>
              </a:rPr>
              <a:t> sélectionnées seront informés des détails des prochaines étapes par le biais de séances d'information</a:t>
            </a:r>
            <a:endParaRPr lang="fr-BE" sz="1300" b="0" i="0" u="none" strike="noStrike" kern="0" cap="none" spc="0" normalizeH="0" baseline="0" noProof="0">
              <a:ln>
                <a:noFill/>
              </a:ln>
              <a:solidFill>
                <a:schemeClr val="bg1">
                  <a:lumMod val="75000"/>
                </a:schemeClr>
              </a:solidFill>
              <a:effectLst/>
              <a:uLnTx/>
              <a:uFillTx/>
              <a:latin typeface="+mj-lt"/>
              <a:ea typeface="Verdana"/>
            </a:endParaRPr>
          </a:p>
          <a:p>
            <a:pPr marL="342900" marR="0" lvl="0" indent="-342900" algn="l" defTabSz="914400" rtl="0" eaLnBrk="1" fontAlgn="base" latinLnBrk="0" hangingPunct="1">
              <a:lnSpc>
                <a:spcPct val="100000"/>
              </a:lnSpc>
              <a:spcBef>
                <a:spcPts val="0"/>
              </a:spcBef>
              <a:spcAft>
                <a:spcPts val="600"/>
              </a:spcAft>
              <a:buClrTx/>
              <a:buSzTx/>
              <a:buFont typeface="+mj-lt"/>
              <a:buAutoNum type="arabicPeriod"/>
              <a:tabLst/>
              <a:defRPr/>
            </a:pPr>
            <a:endParaRPr kumimoji="0" lang="fr-BE" sz="1300" b="0" i="0" u="none" strike="noStrike" kern="0" cap="none" spc="0" normalizeH="0" baseline="0" noProof="0">
              <a:ln>
                <a:noFill/>
              </a:ln>
              <a:solidFill>
                <a:srgbClr val="000000"/>
              </a:solidFill>
              <a:effectLst/>
              <a:uLnTx/>
              <a:uFillTx/>
              <a:latin typeface="+mj-lt"/>
            </a:endParaRPr>
          </a:p>
          <a:p>
            <a:pPr lvl="0">
              <a:spcBef>
                <a:spcPts val="0"/>
              </a:spcBef>
              <a:spcAft>
                <a:spcPts val="600"/>
              </a:spcAft>
              <a:buFont typeface="+mj-lt"/>
              <a:buAutoNum type="arabicPeriod"/>
            </a:pPr>
            <a:endParaRPr lang="fr-BE" sz="1300" noProof="0">
              <a:latin typeface="+mj-lt"/>
            </a:endParaRPr>
          </a:p>
        </p:txBody>
      </p:sp>
      <p:grpSp>
        <p:nvGrpSpPr>
          <p:cNvPr id="9" name="Group 8">
            <a:extLst>
              <a:ext uri="{FF2B5EF4-FFF2-40B4-BE49-F238E27FC236}">
                <a16:creationId xmlns:a16="http://schemas.microsoft.com/office/drawing/2014/main" id="{67F36BA4-D7C2-DF78-5566-6B0D0A0BA710}"/>
              </a:ext>
            </a:extLst>
          </p:cNvPr>
          <p:cNvGrpSpPr/>
          <p:nvPr/>
        </p:nvGrpSpPr>
        <p:grpSpPr>
          <a:xfrm>
            <a:off x="5526689" y="2374900"/>
            <a:ext cx="2874727" cy="581759"/>
            <a:chOff x="4588806" y="2453353"/>
            <a:chExt cx="2874727" cy="475615"/>
          </a:xfrm>
        </p:grpSpPr>
        <p:sp>
          <p:nvSpPr>
            <p:cNvPr id="14" name="object 8">
              <a:extLst>
                <a:ext uri="{FF2B5EF4-FFF2-40B4-BE49-F238E27FC236}">
                  <a16:creationId xmlns:a16="http://schemas.microsoft.com/office/drawing/2014/main" id="{7F53EA9B-B2C9-FB54-9F69-E4306FB44BF5}"/>
                </a:ext>
              </a:extLst>
            </p:cNvPr>
            <p:cNvSpPr/>
            <p:nvPr/>
          </p:nvSpPr>
          <p:spPr>
            <a:xfrm>
              <a:off x="4588809" y="2453353"/>
              <a:ext cx="2874724" cy="475615"/>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B5BF35"/>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BE" sz="1200" b="0" i="0" u="none" strike="noStrike" kern="1200" cap="none" spc="0" normalizeH="0" baseline="0" noProof="0">
                <a:ln>
                  <a:noFill/>
                </a:ln>
                <a:solidFill>
                  <a:srgbClr val="000000"/>
                </a:solidFill>
                <a:effectLst/>
                <a:uLnTx/>
                <a:uFillTx/>
                <a:latin typeface="+mj-lt"/>
                <a:ea typeface="+mn-ea"/>
                <a:cs typeface="+mn-cs"/>
              </a:endParaRPr>
            </a:p>
          </p:txBody>
        </p:sp>
        <p:sp>
          <p:nvSpPr>
            <p:cNvPr id="15" name="object 9">
              <a:extLst>
                <a:ext uri="{FF2B5EF4-FFF2-40B4-BE49-F238E27FC236}">
                  <a16:creationId xmlns:a16="http://schemas.microsoft.com/office/drawing/2014/main" id="{CAC19044-B63F-539C-A94A-6E285E44964F}"/>
                </a:ext>
              </a:extLst>
            </p:cNvPr>
            <p:cNvSpPr txBox="1"/>
            <p:nvPr/>
          </p:nvSpPr>
          <p:spPr>
            <a:xfrm>
              <a:off x="4588806" y="2517492"/>
              <a:ext cx="2874724" cy="330200"/>
            </a:xfrm>
            <a:prstGeom prst="rect">
              <a:avLst/>
            </a:prstGeom>
          </p:spPr>
          <p:txBody>
            <a:bodyPr vert="horz" wrap="square" lIns="0" tIns="20320" rIns="0" bIns="0" rtlCol="0">
              <a:noAutofit/>
            </a:bodyPr>
            <a:lstStyle/>
            <a:p>
              <a:pPr marL="1905" marR="0" lvl="0" indent="0" algn="ctr" defTabSz="914400" rtl="0" eaLnBrk="1" fontAlgn="auto" latinLnBrk="0" hangingPunct="1">
                <a:lnSpc>
                  <a:spcPct val="100000"/>
                </a:lnSpc>
                <a:spcBef>
                  <a:spcPts val="160"/>
                </a:spcBef>
                <a:spcAft>
                  <a:spcPts val="0"/>
                </a:spcAft>
                <a:buClrTx/>
                <a:buSzTx/>
                <a:buFontTx/>
                <a:buNone/>
                <a:tabLst/>
                <a:defRPr/>
              </a:pPr>
              <a:r>
                <a:rPr kumimoji="0" lang="fr-BE" sz="1200" b="1" i="0" u="none" strike="noStrike" kern="1200" cap="none" spc="10" normalizeH="0" baseline="0" noProof="0">
                  <a:ln>
                    <a:noFill/>
                  </a:ln>
                  <a:solidFill>
                    <a:srgbClr val="FFFFFF"/>
                  </a:solidFill>
                  <a:effectLst/>
                  <a:uLnTx/>
                  <a:uFillTx/>
                  <a:latin typeface="+mj-lt"/>
                  <a:ea typeface="+mn-ea"/>
                  <a:cs typeface="Arial" panose="020B0604020202020204" pitchFamily="34" charset="0"/>
                </a:rPr>
                <a:t>Phase préparatoire</a:t>
              </a:r>
              <a:endParaRPr kumimoji="0" lang="fr-BE" sz="1200" b="0" i="0" u="none" strike="noStrike" kern="1200" cap="none" spc="0" normalizeH="0" baseline="0" noProof="0">
                <a:ln>
                  <a:noFill/>
                </a:ln>
                <a:solidFill>
                  <a:srgbClr val="000000"/>
                </a:solidFill>
                <a:effectLst/>
                <a:uLnTx/>
                <a:uFillTx/>
                <a:latin typeface="+mj-lt"/>
                <a:cs typeface="Arial" panose="020B0604020202020204" pitchFamily="34" charset="0"/>
              </a:endParaRPr>
            </a:p>
            <a:p>
              <a:pPr marL="0" marR="0" lvl="0" indent="0" algn="ctr" defTabSz="914400" rtl="0" eaLnBrk="1" fontAlgn="auto" latinLnBrk="0" hangingPunct="1">
                <a:lnSpc>
                  <a:spcPct val="100000"/>
                </a:lnSpc>
                <a:spcBef>
                  <a:spcPts val="60"/>
                </a:spcBef>
                <a:spcAft>
                  <a:spcPts val="0"/>
                </a:spcAft>
                <a:buClrTx/>
                <a:buSzTx/>
                <a:buFontTx/>
                <a:buNone/>
                <a:tabLst/>
                <a:defRPr/>
              </a:pPr>
              <a:r>
                <a:rPr kumimoji="0" lang="fr-BE" sz="1200" b="0" i="0" u="none" strike="noStrike" kern="1200" cap="none" spc="10" normalizeH="0" baseline="0" noProof="0">
                  <a:ln>
                    <a:noFill/>
                  </a:ln>
                  <a:solidFill>
                    <a:srgbClr val="FFFFFF"/>
                  </a:solidFill>
                  <a:effectLst/>
                  <a:uLnTx/>
                  <a:uFillTx/>
                  <a:latin typeface="Verdana"/>
                  <a:ea typeface="+mn-ea"/>
                  <a:cs typeface="Arial" panose="020B0604020202020204" pitchFamily="34" charset="0"/>
                </a:rPr>
                <a:t>Mars ‘26 –mai ‘26</a:t>
              </a:r>
              <a:endParaRPr kumimoji="0" lang="fr-BE" sz="1200" b="0" i="0" u="none" strike="noStrike" kern="1200" cap="none" spc="0" normalizeH="0" baseline="0" noProof="0">
                <a:ln>
                  <a:noFill/>
                </a:ln>
                <a:solidFill>
                  <a:srgbClr val="000000"/>
                </a:solidFill>
                <a:effectLst/>
                <a:uLnTx/>
                <a:uFillTx/>
                <a:latin typeface="Verdana"/>
                <a:ea typeface="+mn-ea"/>
                <a:cs typeface="Arial" panose="020B0604020202020204" pitchFamily="34" charset="0"/>
              </a:endParaRPr>
            </a:p>
          </p:txBody>
        </p:sp>
      </p:grpSp>
      <p:grpSp>
        <p:nvGrpSpPr>
          <p:cNvPr id="16" name="Group 15">
            <a:extLst>
              <a:ext uri="{FF2B5EF4-FFF2-40B4-BE49-F238E27FC236}">
                <a16:creationId xmlns:a16="http://schemas.microsoft.com/office/drawing/2014/main" id="{A3CF3F58-68E4-3D91-A739-8CB2870B0B2C}"/>
              </a:ext>
            </a:extLst>
          </p:cNvPr>
          <p:cNvGrpSpPr/>
          <p:nvPr/>
        </p:nvGrpSpPr>
        <p:grpSpPr>
          <a:xfrm>
            <a:off x="8451868" y="2386122"/>
            <a:ext cx="3444857" cy="581251"/>
            <a:chOff x="8109156" y="2450355"/>
            <a:chExt cx="3323924" cy="475200"/>
          </a:xfrm>
        </p:grpSpPr>
        <p:sp>
          <p:nvSpPr>
            <p:cNvPr id="17" name="object 10">
              <a:extLst>
                <a:ext uri="{FF2B5EF4-FFF2-40B4-BE49-F238E27FC236}">
                  <a16:creationId xmlns:a16="http://schemas.microsoft.com/office/drawing/2014/main" id="{46AA5C88-3EDF-A488-B1AB-D9AC21B6BCED}"/>
                </a:ext>
              </a:extLst>
            </p:cNvPr>
            <p:cNvSpPr/>
            <p:nvPr/>
          </p:nvSpPr>
          <p:spPr>
            <a:xfrm>
              <a:off x="8109161" y="2450355"/>
              <a:ext cx="3323917" cy="475200"/>
            </a:xfrm>
            <a:custGeom>
              <a:avLst/>
              <a:gdLst/>
              <a:ahLst/>
              <a:cxnLst/>
              <a:rect l="l" t="t" r="r" b="b"/>
              <a:pathLst>
                <a:path w="3359784" h="504189">
                  <a:moveTo>
                    <a:pt x="3245497" y="0"/>
                  </a:moveTo>
                  <a:lnTo>
                    <a:pt x="0" y="0"/>
                  </a:lnTo>
                  <a:lnTo>
                    <a:pt x="113715" y="236880"/>
                  </a:lnTo>
                  <a:lnTo>
                    <a:pt x="0" y="504012"/>
                  </a:lnTo>
                  <a:lnTo>
                    <a:pt x="3245497" y="504012"/>
                  </a:lnTo>
                  <a:lnTo>
                    <a:pt x="3359226" y="252006"/>
                  </a:lnTo>
                  <a:lnTo>
                    <a:pt x="3245497" y="0"/>
                  </a:lnTo>
                  <a:close/>
                </a:path>
              </a:pathLst>
            </a:custGeom>
            <a:solidFill>
              <a:schemeClr val="accent5">
                <a:lumMod val="50000"/>
              </a:schemeClr>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BE" sz="1200" b="0" i="0" u="none" strike="noStrike" kern="1200" cap="none" spc="0" normalizeH="0" baseline="0" noProof="0">
                <a:ln>
                  <a:noFill/>
                </a:ln>
                <a:solidFill>
                  <a:srgbClr val="000000"/>
                </a:solidFill>
                <a:effectLst/>
                <a:uLnTx/>
                <a:uFillTx/>
                <a:latin typeface="+mj-lt"/>
                <a:ea typeface="+mn-ea"/>
                <a:cs typeface="+mn-cs"/>
              </a:endParaRPr>
            </a:p>
          </p:txBody>
        </p:sp>
        <p:sp>
          <p:nvSpPr>
            <p:cNvPr id="18" name="object 11">
              <a:extLst>
                <a:ext uri="{FF2B5EF4-FFF2-40B4-BE49-F238E27FC236}">
                  <a16:creationId xmlns:a16="http://schemas.microsoft.com/office/drawing/2014/main" id="{9F57C2CD-0A26-A5F8-823F-9B642E3377C9}"/>
                </a:ext>
              </a:extLst>
            </p:cNvPr>
            <p:cNvSpPr txBox="1"/>
            <p:nvPr/>
          </p:nvSpPr>
          <p:spPr>
            <a:xfrm>
              <a:off x="8109156" y="2512959"/>
              <a:ext cx="3323924" cy="289465"/>
            </a:xfrm>
            <a:prstGeom prst="rect">
              <a:avLst/>
            </a:prstGeom>
          </p:spPr>
          <p:txBody>
            <a:bodyPr vert="horz" wrap="square" lIns="0" tIns="20320" rIns="0" bIns="0" rtlCol="0">
              <a:noAutofit/>
            </a:bodyPr>
            <a:lstStyle/>
            <a:p>
              <a:pPr marL="0" marR="0" lvl="0" indent="0" algn="ctr" defTabSz="914400" rtl="0" eaLnBrk="1" fontAlgn="auto" latinLnBrk="0" hangingPunct="1">
                <a:lnSpc>
                  <a:spcPct val="100000"/>
                </a:lnSpc>
                <a:spcBef>
                  <a:spcPts val="160"/>
                </a:spcBef>
                <a:spcAft>
                  <a:spcPts val="0"/>
                </a:spcAft>
                <a:buClrTx/>
                <a:buSzTx/>
                <a:buFontTx/>
                <a:buNone/>
                <a:tabLst/>
                <a:defRPr/>
              </a:pPr>
              <a:r>
                <a:rPr lang="fr-BE" sz="1200" b="1" spc="5" noProof="0">
                  <a:solidFill>
                    <a:srgbClr val="FFFFFF"/>
                  </a:solidFill>
                  <a:latin typeface="+mj-lt"/>
                  <a:cs typeface="Arial" panose="020B0604020202020204" pitchFamily="34" charset="0"/>
                </a:rPr>
                <a:t>Projet pilote année 1</a:t>
              </a:r>
              <a:endParaRPr kumimoji="0" lang="fr-BE" sz="1200" b="0" i="0" u="none" strike="noStrike" kern="1200" cap="none" spc="0" normalizeH="0" baseline="0" noProof="0">
                <a:ln>
                  <a:noFill/>
                </a:ln>
                <a:solidFill>
                  <a:srgbClr val="000000"/>
                </a:solidFill>
                <a:effectLst/>
                <a:uLnTx/>
                <a:uFillTx/>
                <a:latin typeface="+mj-lt"/>
                <a:cs typeface="Arial" panose="020B0604020202020204" pitchFamily="34" charset="0"/>
              </a:endParaRPr>
            </a:p>
            <a:p>
              <a:pPr lvl="0" algn="ctr" fontAlgn="auto">
                <a:spcBef>
                  <a:spcPts val="60"/>
                </a:spcBef>
                <a:spcAft>
                  <a:spcPts val="0"/>
                </a:spcAft>
                <a:defRPr/>
              </a:pPr>
              <a:r>
                <a:rPr kumimoji="0" lang="fr-BE" sz="1200" b="0" i="0" u="none" strike="noStrike" kern="1200" cap="none" spc="10" normalizeH="0" baseline="0" noProof="0">
                  <a:ln>
                    <a:noFill/>
                  </a:ln>
                  <a:solidFill>
                    <a:srgbClr val="FFFFFF"/>
                  </a:solidFill>
                  <a:effectLst/>
                  <a:uLnTx/>
                  <a:uFillTx/>
                  <a:latin typeface="Verdana"/>
                  <a:ea typeface="+mn-ea"/>
                  <a:cs typeface="Arial" panose="020B0604020202020204" pitchFamily="34" charset="0"/>
                </a:rPr>
                <a:t>Juin ‘26 </a:t>
              </a:r>
              <a:r>
                <a:rPr lang="fr-BE" sz="1200" spc="10" noProof="0">
                  <a:solidFill>
                    <a:srgbClr val="FFFFFF"/>
                  </a:solidFill>
                  <a:latin typeface="Verdana"/>
                  <a:cs typeface="Arial" panose="020B0604020202020204" pitchFamily="34" charset="0"/>
                </a:rPr>
                <a:t>jusqu'à et y compris</a:t>
              </a:r>
              <a:r>
                <a:rPr kumimoji="0" lang="fr-BE" sz="1200" b="0" i="0" u="none" strike="noStrike" kern="1200" cap="none" spc="10" normalizeH="0" baseline="0" noProof="0">
                  <a:ln>
                    <a:noFill/>
                  </a:ln>
                  <a:solidFill>
                    <a:srgbClr val="FFFFFF"/>
                  </a:solidFill>
                  <a:effectLst/>
                  <a:uLnTx/>
                  <a:uFillTx/>
                  <a:latin typeface="Verdana"/>
                  <a:ea typeface="+mn-ea"/>
                  <a:cs typeface="Arial" panose="020B0604020202020204" pitchFamily="34" charset="0"/>
                </a:rPr>
                <a:t> mai ‘27</a:t>
              </a:r>
              <a:endParaRPr kumimoji="0" lang="fr-BE" sz="1200" b="0" i="0" u="none" strike="noStrike" kern="1200" cap="none" spc="0" normalizeH="0" baseline="0" noProof="0">
                <a:ln>
                  <a:noFill/>
                </a:ln>
                <a:solidFill>
                  <a:srgbClr val="000000"/>
                </a:solidFill>
                <a:effectLst/>
                <a:uLnTx/>
                <a:uFillTx/>
                <a:latin typeface="Verdana"/>
                <a:ea typeface="+mn-ea"/>
                <a:cs typeface="Arial" panose="020B0604020202020204" pitchFamily="34" charset="0"/>
              </a:endParaRPr>
            </a:p>
          </p:txBody>
        </p:sp>
      </p:grpSp>
      <p:grpSp>
        <p:nvGrpSpPr>
          <p:cNvPr id="19" name="Group 18">
            <a:extLst>
              <a:ext uri="{FF2B5EF4-FFF2-40B4-BE49-F238E27FC236}">
                <a16:creationId xmlns:a16="http://schemas.microsoft.com/office/drawing/2014/main" id="{FECC19DB-4A0E-0415-AC89-45C8FC2DEB1F}"/>
              </a:ext>
            </a:extLst>
          </p:cNvPr>
          <p:cNvGrpSpPr/>
          <p:nvPr/>
        </p:nvGrpSpPr>
        <p:grpSpPr>
          <a:xfrm>
            <a:off x="819167" y="2374900"/>
            <a:ext cx="4657069" cy="581758"/>
            <a:chOff x="1370456" y="2453352"/>
            <a:chExt cx="4657069" cy="503574"/>
          </a:xfrm>
        </p:grpSpPr>
        <p:sp>
          <p:nvSpPr>
            <p:cNvPr id="20" name="object 5">
              <a:extLst>
                <a:ext uri="{FF2B5EF4-FFF2-40B4-BE49-F238E27FC236}">
                  <a16:creationId xmlns:a16="http://schemas.microsoft.com/office/drawing/2014/main" id="{72DEB9B5-19EF-2C7B-F631-86D440094E86}"/>
                </a:ext>
              </a:extLst>
            </p:cNvPr>
            <p:cNvSpPr/>
            <p:nvPr/>
          </p:nvSpPr>
          <p:spPr>
            <a:xfrm>
              <a:off x="4695860" y="2566655"/>
              <a:ext cx="0" cy="0"/>
            </a:xfrm>
            <a:custGeom>
              <a:avLst/>
              <a:gdLst/>
              <a:ahLst/>
              <a:cxnLst/>
              <a:rect l="l" t="t" r="r" b="b"/>
              <a:pathLst>
                <a:path>
                  <a:moveTo>
                    <a:pt x="0" y="0"/>
                  </a:moveTo>
                  <a:lnTo>
                    <a:pt x="0" y="0"/>
                  </a:lnTo>
                </a:path>
              </a:pathLst>
            </a:custGeom>
            <a:ln w="25400">
              <a:solidFill>
                <a:srgbClr val="B2B2B2"/>
              </a:solidFill>
            </a:ln>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BE" sz="1200" b="0" i="0" u="none" strike="noStrike" kern="1200" cap="none" spc="0" normalizeH="0" baseline="0" noProof="0">
                <a:ln>
                  <a:noFill/>
                </a:ln>
                <a:solidFill>
                  <a:srgbClr val="000000"/>
                </a:solidFill>
                <a:effectLst/>
                <a:uLnTx/>
                <a:uFillTx/>
                <a:latin typeface="+mj-lt"/>
                <a:ea typeface="+mn-ea"/>
                <a:cs typeface="+mn-cs"/>
              </a:endParaRPr>
            </a:p>
          </p:txBody>
        </p:sp>
        <p:sp>
          <p:nvSpPr>
            <p:cNvPr id="21" name="object 5">
              <a:extLst>
                <a:ext uri="{FF2B5EF4-FFF2-40B4-BE49-F238E27FC236}">
                  <a16:creationId xmlns:a16="http://schemas.microsoft.com/office/drawing/2014/main" id="{E418717D-50C8-FE0B-AB2C-D5DE32E7766F}"/>
                </a:ext>
              </a:extLst>
            </p:cNvPr>
            <p:cNvSpPr/>
            <p:nvPr/>
          </p:nvSpPr>
          <p:spPr>
            <a:xfrm>
              <a:off x="1370456" y="2566655"/>
              <a:ext cx="0" cy="0"/>
            </a:xfrm>
            <a:custGeom>
              <a:avLst/>
              <a:gdLst/>
              <a:ahLst/>
              <a:cxnLst/>
              <a:rect l="l" t="t" r="r" b="b"/>
              <a:pathLst>
                <a:path>
                  <a:moveTo>
                    <a:pt x="0" y="0"/>
                  </a:moveTo>
                  <a:lnTo>
                    <a:pt x="0" y="0"/>
                  </a:lnTo>
                </a:path>
              </a:pathLst>
            </a:custGeom>
            <a:ln w="25400">
              <a:solidFill>
                <a:srgbClr val="B2B2B2"/>
              </a:solidFill>
            </a:ln>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BE" sz="1200" b="0" i="0" u="none" strike="noStrike" kern="1200" cap="none" spc="0" normalizeH="0" baseline="0" noProof="0">
                <a:ln>
                  <a:noFill/>
                </a:ln>
                <a:solidFill>
                  <a:srgbClr val="000000"/>
                </a:solidFill>
                <a:effectLst/>
                <a:uLnTx/>
                <a:uFillTx/>
                <a:latin typeface="+mj-lt"/>
                <a:ea typeface="+mn-ea"/>
                <a:cs typeface="+mn-cs"/>
              </a:endParaRPr>
            </a:p>
          </p:txBody>
        </p:sp>
        <p:sp>
          <p:nvSpPr>
            <p:cNvPr id="22" name="object 8">
              <a:extLst>
                <a:ext uri="{FF2B5EF4-FFF2-40B4-BE49-F238E27FC236}">
                  <a16:creationId xmlns:a16="http://schemas.microsoft.com/office/drawing/2014/main" id="{A5247492-9E5A-1B42-C590-24E8644A8094}"/>
                </a:ext>
              </a:extLst>
            </p:cNvPr>
            <p:cNvSpPr/>
            <p:nvPr/>
          </p:nvSpPr>
          <p:spPr>
            <a:xfrm>
              <a:off x="1462802" y="2453352"/>
              <a:ext cx="4564723" cy="503574"/>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85000"/>
              </a:schemeClr>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BE" sz="1200" b="0" i="0" u="none" strike="noStrike" kern="1200" cap="none" spc="0" normalizeH="0" baseline="0" noProof="0">
                <a:ln>
                  <a:noFill/>
                </a:ln>
                <a:solidFill>
                  <a:srgbClr val="000000"/>
                </a:solidFill>
                <a:effectLst/>
                <a:uLnTx/>
                <a:uFillTx/>
                <a:latin typeface="+mj-lt"/>
                <a:ea typeface="+mn-ea"/>
                <a:cs typeface="+mn-cs"/>
              </a:endParaRPr>
            </a:p>
          </p:txBody>
        </p:sp>
        <p:sp>
          <p:nvSpPr>
            <p:cNvPr id="23" name="object 9">
              <a:extLst>
                <a:ext uri="{FF2B5EF4-FFF2-40B4-BE49-F238E27FC236}">
                  <a16:creationId xmlns:a16="http://schemas.microsoft.com/office/drawing/2014/main" id="{506D9058-618C-C539-89A2-F7ADFEA65332}"/>
                </a:ext>
              </a:extLst>
            </p:cNvPr>
            <p:cNvSpPr txBox="1"/>
            <p:nvPr/>
          </p:nvSpPr>
          <p:spPr>
            <a:xfrm>
              <a:off x="2083204" y="2517492"/>
              <a:ext cx="3323918" cy="330200"/>
            </a:xfrm>
            <a:prstGeom prst="rect">
              <a:avLst/>
            </a:prstGeom>
          </p:spPr>
          <p:txBody>
            <a:bodyPr vert="horz" wrap="square" lIns="0" tIns="20320" rIns="0" bIns="0" rtlCol="0">
              <a:noAutofit/>
            </a:bodyPr>
            <a:lstStyle/>
            <a:p>
              <a:pPr marL="1905" marR="0" lvl="0" indent="0" algn="ctr" defTabSz="914400" rtl="0" eaLnBrk="1" fontAlgn="auto" latinLnBrk="0" hangingPunct="1">
                <a:lnSpc>
                  <a:spcPct val="100000"/>
                </a:lnSpc>
                <a:spcBef>
                  <a:spcPts val="160"/>
                </a:spcBef>
                <a:spcAft>
                  <a:spcPts val="0"/>
                </a:spcAft>
                <a:buClrTx/>
                <a:buSzTx/>
                <a:buFontTx/>
                <a:buNone/>
                <a:tabLst/>
                <a:defRPr/>
              </a:pPr>
              <a:r>
                <a:rPr kumimoji="0" lang="fr-BE" sz="1200" b="1" i="0" u="none" strike="noStrike" kern="1200" cap="none" spc="10" normalizeH="0" baseline="0" noProof="0">
                  <a:ln>
                    <a:noFill/>
                  </a:ln>
                  <a:solidFill>
                    <a:srgbClr val="007C92"/>
                  </a:solidFill>
                  <a:effectLst/>
                  <a:uLnTx/>
                  <a:uFillTx/>
                  <a:latin typeface="+mj-lt"/>
                  <a:ea typeface="+mn-ea"/>
                  <a:cs typeface="Arial" panose="020B0604020202020204" pitchFamily="34" charset="0"/>
                </a:rPr>
                <a:t>Sélection</a:t>
              </a:r>
              <a:endParaRPr kumimoji="0" lang="fr-BE" sz="1200" b="0" i="0" u="none" strike="noStrike" kern="1200" cap="none" spc="0" normalizeH="0" baseline="0" noProof="0">
                <a:ln>
                  <a:noFill/>
                </a:ln>
                <a:solidFill>
                  <a:srgbClr val="007C92"/>
                </a:solidFill>
                <a:effectLst/>
                <a:uLnTx/>
                <a:uFillTx/>
                <a:latin typeface="+mj-lt"/>
                <a:cs typeface="Arial" panose="020B0604020202020204" pitchFamily="34" charset="0"/>
              </a:endParaRPr>
            </a:p>
            <a:p>
              <a:pPr marL="0" marR="0" lvl="0" indent="0" algn="ctr" defTabSz="914400" rtl="0" eaLnBrk="1" fontAlgn="auto" latinLnBrk="0" hangingPunct="1">
                <a:lnSpc>
                  <a:spcPct val="100000"/>
                </a:lnSpc>
                <a:spcBef>
                  <a:spcPts val="60"/>
                </a:spcBef>
                <a:spcAft>
                  <a:spcPts val="0"/>
                </a:spcAft>
                <a:buClrTx/>
                <a:buSzTx/>
                <a:buFontTx/>
                <a:buNone/>
                <a:tabLst/>
                <a:defRPr/>
              </a:pPr>
              <a:r>
                <a:rPr lang="fr-BE" sz="1200" spc="10" noProof="0">
                  <a:solidFill>
                    <a:srgbClr val="007C92"/>
                  </a:solidFill>
                  <a:latin typeface="+mj-lt"/>
                  <a:cs typeface="Arial" panose="020B0604020202020204" pitchFamily="34" charset="0"/>
                </a:rPr>
                <a:t>Novembre 2025 - février 2026</a:t>
              </a:r>
              <a:endParaRPr kumimoji="0" lang="fr-BE" sz="1200" b="0" i="0" u="none" strike="noStrike" kern="1200" cap="none" spc="0" normalizeH="0" baseline="0" noProof="0">
                <a:ln>
                  <a:noFill/>
                </a:ln>
                <a:solidFill>
                  <a:srgbClr val="007C92"/>
                </a:solidFill>
                <a:effectLst/>
                <a:uLnTx/>
                <a:uFillTx/>
                <a:latin typeface="+mj-lt"/>
                <a:cs typeface="Arial" panose="020B0604020202020204" pitchFamily="34" charset="0"/>
              </a:endParaRPr>
            </a:p>
          </p:txBody>
        </p:sp>
      </p:grpSp>
      <p:sp>
        <p:nvSpPr>
          <p:cNvPr id="24" name="TextBox 23">
            <a:extLst>
              <a:ext uri="{FF2B5EF4-FFF2-40B4-BE49-F238E27FC236}">
                <a16:creationId xmlns:a16="http://schemas.microsoft.com/office/drawing/2014/main" id="{570AC7BD-3F6B-BF11-DE2D-10DB324092F8}"/>
              </a:ext>
            </a:extLst>
          </p:cNvPr>
          <p:cNvSpPr txBox="1"/>
          <p:nvPr/>
        </p:nvSpPr>
        <p:spPr>
          <a:xfrm>
            <a:off x="8451869" y="3081715"/>
            <a:ext cx="3349605" cy="1092607"/>
          </a:xfrm>
          <a:prstGeom prst="rect">
            <a:avLst/>
          </a:prstGeom>
          <a:noFill/>
        </p:spPr>
        <p:txBody>
          <a:bodyPr wrap="square" rIns="0">
            <a:spAutoFit/>
          </a:bodyPr>
          <a:lstStyle/>
          <a:p>
            <a:pPr marL="342900" marR="0" lvl="0" indent="-342900" algn="l" defTabSz="914400" rtl="0" eaLnBrk="1" fontAlgn="base" latinLnBrk="0" hangingPunct="1">
              <a:lnSpc>
                <a:spcPct val="100000"/>
              </a:lnSpc>
              <a:spcBef>
                <a:spcPts val="0"/>
              </a:spcBef>
              <a:spcAft>
                <a:spcPct val="0"/>
              </a:spcAft>
              <a:buClrTx/>
              <a:buSzTx/>
              <a:buFont typeface="+mj-lt"/>
              <a:buAutoNum type="arabicPeriod" startAt="8"/>
              <a:tabLst/>
              <a:defRPr/>
            </a:pPr>
            <a:r>
              <a:rPr kumimoji="0" lang="fr-FR" sz="1300" b="0" i="0" u="none" strike="noStrike" kern="0" cap="none" spc="0" normalizeH="0" baseline="0" noProof="0">
                <a:ln>
                  <a:noFill/>
                </a:ln>
                <a:solidFill>
                  <a:schemeClr val="bg1">
                    <a:lumMod val="75000"/>
                  </a:schemeClr>
                </a:solidFill>
                <a:effectLst/>
                <a:uLnTx/>
                <a:uFillTx/>
                <a:latin typeface="+mj-lt"/>
                <a:ea typeface="+mn-ea"/>
                <a:cs typeface="+mn-cs"/>
              </a:rPr>
              <a:t>Le projet pilote avec la nouvelle méthode de travail et de financement démarrera après la phase de préparation et durera 2 ans </a:t>
            </a:r>
          </a:p>
        </p:txBody>
      </p:sp>
      <p:sp>
        <p:nvSpPr>
          <p:cNvPr id="25" name="TextBox 24">
            <a:extLst>
              <a:ext uri="{FF2B5EF4-FFF2-40B4-BE49-F238E27FC236}">
                <a16:creationId xmlns:a16="http://schemas.microsoft.com/office/drawing/2014/main" id="{8FFDEB3E-AC21-4883-C530-7E54BB67B618}"/>
              </a:ext>
            </a:extLst>
          </p:cNvPr>
          <p:cNvSpPr txBox="1"/>
          <p:nvPr/>
        </p:nvSpPr>
        <p:spPr>
          <a:xfrm>
            <a:off x="5526688" y="3102580"/>
            <a:ext cx="2775302" cy="692497"/>
          </a:xfrm>
          <a:prstGeom prst="rect">
            <a:avLst/>
          </a:prstGeom>
          <a:noFill/>
        </p:spPr>
        <p:txBody>
          <a:bodyPr wrap="square" rIns="0">
            <a:spAutoFit/>
          </a:bodyPr>
          <a:lstStyle/>
          <a:p>
            <a:pPr marL="342900" lvl="0" indent="-342900">
              <a:spcBef>
                <a:spcPts val="0"/>
              </a:spcBef>
              <a:buFont typeface="+mj-lt"/>
              <a:buAutoNum type="arabicPeriod" startAt="7"/>
              <a:defRPr/>
            </a:pPr>
            <a:r>
              <a:rPr kumimoji="0" lang="fr-FR" sz="1300" b="0" i="0" u="none" strike="noStrike" kern="0" cap="none" spc="0" normalizeH="0" baseline="0" noProof="0">
                <a:ln>
                  <a:noFill/>
                </a:ln>
                <a:solidFill>
                  <a:schemeClr val="bg1">
                    <a:lumMod val="75000"/>
                  </a:schemeClr>
                </a:solidFill>
                <a:effectLst/>
                <a:uLnTx/>
                <a:uFillTx/>
                <a:latin typeface="+mj-lt"/>
                <a:ea typeface="+mn-ea"/>
                <a:cs typeface="+mn-cs"/>
              </a:rPr>
              <a:t>Les préparatifs du projet pilote commencent avec un kick-off et dureront 3 mois</a:t>
            </a:r>
          </a:p>
        </p:txBody>
      </p:sp>
    </p:spTree>
    <p:extLst>
      <p:ext uri="{BB962C8B-B14F-4D97-AF65-F5344CB8AC3E}">
        <p14:creationId xmlns:p14="http://schemas.microsoft.com/office/powerpoint/2010/main" val="21794592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Comment postuler ?</a:t>
            </a: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1631950" y="2546527"/>
            <a:ext cx="9950450" cy="804549"/>
          </a:xfrm>
        </p:spPr>
        <p:txBody>
          <a:bodyPr/>
          <a:lstStyle/>
          <a:p>
            <a:pPr marL="0" indent="0">
              <a:spcAft>
                <a:spcPts val="600"/>
              </a:spcAft>
              <a:buNone/>
            </a:pPr>
            <a:r>
              <a:rPr lang="fr-BE" sz="1300" b="1" noProof="0">
                <a:latin typeface="+mj-lt"/>
              </a:rPr>
              <a:t>Les prochaines étapes que vous pouvez prendre...</a:t>
            </a:r>
          </a:p>
          <a:p>
            <a:pPr>
              <a:spcBef>
                <a:spcPts val="0"/>
              </a:spcBef>
              <a:spcAft>
                <a:spcPts val="600"/>
              </a:spcAft>
              <a:buFont typeface="Wingdings" panose="05000000000000000000" pitchFamily="2" charset="2"/>
              <a:buChar char="Ø"/>
            </a:pPr>
            <a:r>
              <a:rPr lang="fr-BE" sz="1300" noProof="0">
                <a:latin typeface="+mj-lt"/>
              </a:rPr>
              <a:t>Regardez la vidéo d'introduction, participez à la séance d'information ou consultez la FAQ via </a:t>
            </a:r>
            <a:r>
              <a:rPr lang="fr-FR" sz="1300" noProof="0">
                <a:latin typeface="+mj-lt"/>
              </a:rPr>
              <a:t>le site web de l’INAMI.</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39</a:t>
            </a:fld>
            <a:endParaRPr lang="fr-BE" noProof="0"/>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p:txBody>
          <a:bodyPr/>
          <a:lstStyle/>
          <a:p>
            <a:r>
              <a:rPr lang="fr-BE" noProof="0"/>
              <a:t>Vous avez encore des questions ?</a:t>
            </a:r>
          </a:p>
        </p:txBody>
      </p:sp>
      <p:pic>
        <p:nvPicPr>
          <p:cNvPr id="13" name="Picture 12">
            <a:extLst>
              <a:ext uri="{FF2B5EF4-FFF2-40B4-BE49-F238E27FC236}">
                <a16:creationId xmlns:a16="http://schemas.microsoft.com/office/drawing/2014/main" id="{5AD24BD9-37D8-DC97-D466-74330E1A266D}"/>
              </a:ext>
            </a:extLst>
          </p:cNvPr>
          <p:cNvPicPr>
            <a:picLocks noChangeAspect="1"/>
          </p:cNvPicPr>
          <p:nvPr/>
        </p:nvPicPr>
        <p:blipFill>
          <a:blip r:embed="rId3"/>
          <a:srcRect b="8226"/>
          <a:stretch/>
        </p:blipFill>
        <p:spPr>
          <a:xfrm>
            <a:off x="623888" y="1233488"/>
            <a:ext cx="1068287" cy="1116000"/>
          </a:xfrm>
          <a:prstGeom prst="rect">
            <a:avLst/>
          </a:prstGeom>
        </p:spPr>
      </p:pic>
      <p:sp>
        <p:nvSpPr>
          <p:cNvPr id="7" name="TextBox 6">
            <a:extLst>
              <a:ext uri="{FF2B5EF4-FFF2-40B4-BE49-F238E27FC236}">
                <a16:creationId xmlns:a16="http://schemas.microsoft.com/office/drawing/2014/main" id="{584626B3-2B45-2B08-01A1-91AFB7F9F18E}"/>
              </a:ext>
            </a:extLst>
          </p:cNvPr>
          <p:cNvSpPr txBox="1"/>
          <p:nvPr/>
        </p:nvSpPr>
        <p:spPr>
          <a:xfrm>
            <a:off x="1631950" y="3548115"/>
            <a:ext cx="5549592" cy="2006703"/>
          </a:xfrm>
          <a:prstGeom prst="rect">
            <a:avLst/>
          </a:prstGeom>
          <a:noFill/>
        </p:spPr>
        <p:txBody>
          <a:bodyPr wrap="square">
            <a:spAutoFit/>
          </a:bodyPr>
          <a:lstStyle/>
          <a:p>
            <a:pPr marR="0" lvl="0" algn="l" defTabSz="914400" rtl="0" eaLnBrk="1" fontAlgn="base" latinLnBrk="0" hangingPunct="1">
              <a:lnSpc>
                <a:spcPct val="100000"/>
              </a:lnSpc>
              <a:spcBef>
                <a:spcPct val="20000"/>
              </a:spcBef>
              <a:spcAft>
                <a:spcPct val="0"/>
              </a:spcAft>
              <a:buClrTx/>
              <a:buSzTx/>
              <a:tabLst/>
              <a:defRPr/>
            </a:pPr>
            <a:r>
              <a:rPr kumimoji="0" lang="fr-BE" sz="1300" b="1" i="0" u="none" strike="noStrike" kern="0" cap="none" spc="0" normalizeH="0" baseline="0" noProof="0">
                <a:ln>
                  <a:noFill/>
                </a:ln>
                <a:solidFill>
                  <a:srgbClr val="000000"/>
                </a:solidFill>
                <a:effectLst/>
                <a:uLnTx/>
                <a:uFillTx/>
                <a:latin typeface="+mj-lt"/>
                <a:ea typeface="+mn-ea"/>
                <a:cs typeface="+mn-cs"/>
              </a:rPr>
              <a:t>Ou la réponse que vous cherchez n'y est pas? </a:t>
            </a:r>
          </a:p>
          <a:p>
            <a:pPr marR="0" lvl="0" algn="l" defTabSz="914400" rtl="0" eaLnBrk="1" fontAlgn="base" latinLnBrk="0" hangingPunct="1">
              <a:lnSpc>
                <a:spcPct val="100000"/>
              </a:lnSpc>
              <a:spcBef>
                <a:spcPct val="20000"/>
              </a:spcBef>
              <a:spcAft>
                <a:spcPct val="0"/>
              </a:spcAft>
              <a:buClrTx/>
              <a:buSzTx/>
              <a:tabLst/>
              <a:defRPr/>
            </a:pPr>
            <a:endParaRPr kumimoji="0" lang="fr-BE" sz="1300" b="1" i="0" u="none" strike="noStrike" kern="0" cap="none" spc="0" normalizeH="0" baseline="0" noProof="0">
              <a:ln>
                <a:noFill/>
              </a:ln>
              <a:solidFill>
                <a:srgbClr val="000000"/>
              </a:solidFill>
              <a:effectLst/>
              <a:uLnTx/>
              <a:uFillTx/>
              <a:latin typeface="+mj-lt"/>
              <a:ea typeface="+mn-ea"/>
              <a:cs typeface="+mn-cs"/>
            </a:endParaRPr>
          </a:p>
          <a:p>
            <a:pPr marL="285750" indent="-285750">
              <a:spcBef>
                <a:spcPct val="20000"/>
              </a:spcBef>
              <a:spcAft>
                <a:spcPts val="600"/>
              </a:spcAft>
              <a:buFont typeface="Wingdings" panose="05000000000000000000" pitchFamily="2" charset="2"/>
              <a:buChar char="Ø"/>
              <a:defRPr/>
            </a:pPr>
            <a:r>
              <a:rPr kumimoji="0" lang="fr-BE" sz="1300" i="0" u="none" strike="noStrike" kern="0" cap="none" spc="0" normalizeH="0" baseline="0" noProof="0">
                <a:ln>
                  <a:noFill/>
                </a:ln>
                <a:solidFill>
                  <a:srgbClr val="000000"/>
                </a:solidFill>
                <a:effectLst/>
                <a:uLnTx/>
                <a:uFillTx/>
                <a:latin typeface="+mj-lt"/>
              </a:rPr>
              <a:t>Pour questions concernant la soumission de la candidature ou la sélection :</a:t>
            </a:r>
          </a:p>
          <a:p>
            <a:pPr marL="285750" indent="-285750">
              <a:spcBef>
                <a:spcPct val="20000"/>
              </a:spcBef>
              <a:spcAft>
                <a:spcPts val="600"/>
              </a:spcAft>
              <a:buFont typeface="Wingdings" panose="05000000000000000000" pitchFamily="2" charset="2"/>
              <a:buChar char="Ø"/>
              <a:defRPr/>
            </a:pPr>
            <a:r>
              <a:rPr kumimoji="0" lang="fr-BE" sz="1300" i="0" u="none" strike="noStrike" kern="0" cap="none" spc="0" normalizeH="0" baseline="0" noProof="0">
                <a:ln>
                  <a:noFill/>
                </a:ln>
                <a:solidFill>
                  <a:srgbClr val="000000"/>
                </a:solidFill>
                <a:effectLst/>
                <a:uLnTx/>
                <a:uFillTx/>
                <a:latin typeface="+mj-lt"/>
              </a:rPr>
              <a:t>Pour questions concernant le projet pilote même, le système de financement alternatif, les intérêts ou des questions informatives avant de pouvoir présenter </a:t>
            </a:r>
            <a:r>
              <a:rPr lang="fr-BE" sz="1300" kern="0" noProof="0">
                <a:solidFill>
                  <a:srgbClr val="000000"/>
                </a:solidFill>
                <a:latin typeface="+mj-lt"/>
              </a:rPr>
              <a:t>votre</a:t>
            </a:r>
            <a:r>
              <a:rPr kumimoji="0" lang="fr-BE" sz="1300" i="0" u="none" strike="noStrike" kern="0" cap="none" spc="0" normalizeH="0" baseline="0" noProof="0">
                <a:ln>
                  <a:noFill/>
                </a:ln>
                <a:solidFill>
                  <a:srgbClr val="000000"/>
                </a:solidFill>
                <a:effectLst/>
                <a:uLnTx/>
                <a:uFillTx/>
                <a:latin typeface="+mj-lt"/>
              </a:rPr>
              <a:t> candidature : </a:t>
            </a:r>
          </a:p>
          <a:p>
            <a:pPr marL="285750" indent="-285750">
              <a:spcBef>
                <a:spcPct val="20000"/>
              </a:spcBef>
              <a:spcAft>
                <a:spcPts val="600"/>
              </a:spcAft>
              <a:buFont typeface="Wingdings" panose="05000000000000000000" pitchFamily="2" charset="2"/>
              <a:buChar char="Ø"/>
              <a:defRPr/>
            </a:pPr>
            <a:r>
              <a:rPr kumimoji="0" lang="fr-BE" sz="1300" i="0" u="none" strike="noStrike" kern="0" cap="none" spc="0" normalizeH="0" baseline="0" noProof="0">
                <a:ln>
                  <a:noFill/>
                </a:ln>
                <a:solidFill>
                  <a:srgbClr val="000000"/>
                </a:solidFill>
                <a:effectLst/>
                <a:uLnTx/>
                <a:uFillTx/>
                <a:latin typeface="+mj-lt"/>
              </a:rPr>
              <a:t>Pour questions sur la recherche scientifique :</a:t>
            </a:r>
          </a:p>
        </p:txBody>
      </p:sp>
      <p:grpSp>
        <p:nvGrpSpPr>
          <p:cNvPr id="47" name="Group 46">
            <a:extLst>
              <a:ext uri="{FF2B5EF4-FFF2-40B4-BE49-F238E27FC236}">
                <a16:creationId xmlns:a16="http://schemas.microsoft.com/office/drawing/2014/main" id="{17D28532-0761-DCE0-BE50-DE92E99CC435}"/>
              </a:ext>
            </a:extLst>
          </p:cNvPr>
          <p:cNvGrpSpPr/>
          <p:nvPr/>
        </p:nvGrpSpPr>
        <p:grpSpPr>
          <a:xfrm>
            <a:off x="7322526" y="4049610"/>
            <a:ext cx="3589314" cy="292388"/>
            <a:chOff x="7322526" y="4331599"/>
            <a:chExt cx="3589314" cy="292388"/>
          </a:xfrm>
        </p:grpSpPr>
        <p:sp>
          <p:nvSpPr>
            <p:cNvPr id="18" name="TextBox 17">
              <a:extLst>
                <a:ext uri="{FF2B5EF4-FFF2-40B4-BE49-F238E27FC236}">
                  <a16:creationId xmlns:a16="http://schemas.microsoft.com/office/drawing/2014/main" id="{3DF3676F-4BD9-CE94-D6E3-2D82D6819E3D}"/>
                </a:ext>
              </a:extLst>
            </p:cNvPr>
            <p:cNvSpPr txBox="1"/>
            <p:nvPr/>
          </p:nvSpPr>
          <p:spPr>
            <a:xfrm>
              <a:off x="7556075" y="4331599"/>
              <a:ext cx="3355765" cy="292388"/>
            </a:xfrm>
            <a:prstGeom prst="rect">
              <a:avLst/>
            </a:prstGeom>
            <a:noFill/>
          </p:spPr>
          <p:txBody>
            <a:bodyPr wrap="square">
              <a:spAutoFit/>
            </a:bodyPr>
            <a:lstStyle/>
            <a:p>
              <a:pPr marR="0" lvl="0" algn="l" defTabSz="914400" rtl="0" eaLnBrk="1" fontAlgn="base" latinLnBrk="0" hangingPunct="1">
                <a:lnSpc>
                  <a:spcPct val="100000"/>
                </a:lnSpc>
                <a:spcBef>
                  <a:spcPct val="20000"/>
                </a:spcBef>
                <a:spcAft>
                  <a:spcPct val="0"/>
                </a:spcAft>
                <a:buClrTx/>
                <a:buSzTx/>
                <a:tabLst/>
                <a:defRPr/>
              </a:pPr>
              <a:r>
                <a:rPr kumimoji="0" lang="fr-BE" sz="1300" b="1" i="0" strike="noStrike" kern="0" cap="none" spc="0" normalizeH="0" baseline="0" noProof="0">
                  <a:ln>
                    <a:noFill/>
                  </a:ln>
                  <a:solidFill>
                    <a:srgbClr val="007C92"/>
                  </a:solidFill>
                  <a:effectLst/>
                  <a:uLnTx/>
                  <a:uFillTx/>
                  <a:latin typeface="Verdana"/>
                  <a:ea typeface="+mn-ea"/>
                  <a:cs typeface="+mn-cs"/>
                </a:rPr>
                <a:t>nursenom@riziv-inami.fgov.be</a:t>
              </a:r>
            </a:p>
          </p:txBody>
        </p:sp>
        <p:grpSp>
          <p:nvGrpSpPr>
            <p:cNvPr id="23" name="Grupo 275">
              <a:extLst>
                <a:ext uri="{FF2B5EF4-FFF2-40B4-BE49-F238E27FC236}">
                  <a16:creationId xmlns:a16="http://schemas.microsoft.com/office/drawing/2014/main" id="{9E4B31F5-F0FC-2567-0EC2-5B355D92E12E}"/>
                </a:ext>
              </a:extLst>
            </p:cNvPr>
            <p:cNvGrpSpPr/>
            <p:nvPr/>
          </p:nvGrpSpPr>
          <p:grpSpPr>
            <a:xfrm>
              <a:off x="7322526" y="4395197"/>
              <a:ext cx="233549" cy="165193"/>
              <a:chOff x="4833078" y="2778526"/>
              <a:chExt cx="781051" cy="552450"/>
            </a:xfrm>
            <a:solidFill>
              <a:srgbClr val="007C92"/>
            </a:solidFill>
          </p:grpSpPr>
          <p:sp>
            <p:nvSpPr>
              <p:cNvPr id="24" name="Freeform 5">
                <a:extLst>
                  <a:ext uri="{FF2B5EF4-FFF2-40B4-BE49-F238E27FC236}">
                    <a16:creationId xmlns:a16="http://schemas.microsoft.com/office/drawing/2014/main" id="{2F5BCAFD-ABCF-7639-1099-EB7B6AF4FF5D}"/>
                  </a:ext>
                </a:extLst>
              </p:cNvPr>
              <p:cNvSpPr>
                <a:spLocks/>
              </p:cNvSpPr>
              <p:nvPr/>
            </p:nvSpPr>
            <p:spPr bwMode="auto">
              <a:xfrm>
                <a:off x="4833078" y="2778526"/>
                <a:ext cx="781050" cy="228600"/>
              </a:xfrm>
              <a:custGeom>
                <a:avLst/>
                <a:gdLst>
                  <a:gd name="T0" fmla="*/ 106 w 207"/>
                  <a:gd name="T1" fmla="*/ 59 h 60"/>
                  <a:gd name="T2" fmla="*/ 205 w 207"/>
                  <a:gd name="T3" fmla="*/ 2 h 60"/>
                  <a:gd name="T4" fmla="*/ 207 w 207"/>
                  <a:gd name="T5" fmla="*/ 0 h 60"/>
                  <a:gd name="T6" fmla="*/ 0 w 207"/>
                  <a:gd name="T7" fmla="*/ 0 h 60"/>
                  <a:gd name="T8" fmla="*/ 3 w 207"/>
                  <a:gd name="T9" fmla="*/ 1 h 60"/>
                  <a:gd name="T10" fmla="*/ 102 w 207"/>
                  <a:gd name="T11" fmla="*/ 59 h 60"/>
                  <a:gd name="T12" fmla="*/ 106 w 207"/>
                  <a:gd name="T13" fmla="*/ 59 h 60"/>
                </a:gdLst>
                <a:ahLst/>
                <a:cxnLst>
                  <a:cxn ang="0">
                    <a:pos x="T0" y="T1"/>
                  </a:cxn>
                  <a:cxn ang="0">
                    <a:pos x="T2" y="T3"/>
                  </a:cxn>
                  <a:cxn ang="0">
                    <a:pos x="T4" y="T5"/>
                  </a:cxn>
                  <a:cxn ang="0">
                    <a:pos x="T6" y="T7"/>
                  </a:cxn>
                  <a:cxn ang="0">
                    <a:pos x="T8" y="T9"/>
                  </a:cxn>
                  <a:cxn ang="0">
                    <a:pos x="T10" y="T11"/>
                  </a:cxn>
                  <a:cxn ang="0">
                    <a:pos x="T12" y="T13"/>
                  </a:cxn>
                </a:cxnLst>
                <a:rect l="0" t="0" r="r" b="b"/>
                <a:pathLst>
                  <a:path w="207" h="60">
                    <a:moveTo>
                      <a:pt x="106" y="59"/>
                    </a:moveTo>
                    <a:cubicBezTo>
                      <a:pt x="139" y="40"/>
                      <a:pt x="172" y="21"/>
                      <a:pt x="205" y="2"/>
                    </a:cubicBezTo>
                    <a:cubicBezTo>
                      <a:pt x="205" y="1"/>
                      <a:pt x="206" y="1"/>
                      <a:pt x="207" y="0"/>
                    </a:cubicBezTo>
                    <a:cubicBezTo>
                      <a:pt x="138" y="0"/>
                      <a:pt x="69" y="0"/>
                      <a:pt x="0" y="0"/>
                    </a:cubicBezTo>
                    <a:cubicBezTo>
                      <a:pt x="1" y="1"/>
                      <a:pt x="2" y="1"/>
                      <a:pt x="3" y="1"/>
                    </a:cubicBezTo>
                    <a:cubicBezTo>
                      <a:pt x="36" y="21"/>
                      <a:pt x="69" y="40"/>
                      <a:pt x="102" y="59"/>
                    </a:cubicBezTo>
                    <a:cubicBezTo>
                      <a:pt x="103" y="60"/>
                      <a:pt x="104" y="59"/>
                      <a:pt x="106" y="5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5" name="Freeform 6">
                <a:extLst>
                  <a:ext uri="{FF2B5EF4-FFF2-40B4-BE49-F238E27FC236}">
                    <a16:creationId xmlns:a16="http://schemas.microsoft.com/office/drawing/2014/main" id="{53823D97-5092-74F2-0650-8FB69EF69C4F}"/>
                  </a:ext>
                </a:extLst>
              </p:cNvPr>
              <p:cNvSpPr>
                <a:spLocks/>
              </p:cNvSpPr>
              <p:nvPr/>
            </p:nvSpPr>
            <p:spPr bwMode="auto">
              <a:xfrm>
                <a:off x="4833078" y="2835676"/>
                <a:ext cx="309563" cy="490538"/>
              </a:xfrm>
              <a:custGeom>
                <a:avLst/>
                <a:gdLst>
                  <a:gd name="T0" fmla="*/ 0 w 82"/>
                  <a:gd name="T1" fmla="*/ 129 h 129"/>
                  <a:gd name="T2" fmla="*/ 82 w 82"/>
                  <a:gd name="T3" fmla="*/ 47 h 129"/>
                  <a:gd name="T4" fmla="*/ 0 w 82"/>
                  <a:gd name="T5" fmla="*/ 0 h 129"/>
                  <a:gd name="T6" fmla="*/ 0 w 82"/>
                  <a:gd name="T7" fmla="*/ 129 h 129"/>
                </a:gdLst>
                <a:ahLst/>
                <a:cxnLst>
                  <a:cxn ang="0">
                    <a:pos x="T0" y="T1"/>
                  </a:cxn>
                  <a:cxn ang="0">
                    <a:pos x="T2" y="T3"/>
                  </a:cxn>
                  <a:cxn ang="0">
                    <a:pos x="T4" y="T5"/>
                  </a:cxn>
                  <a:cxn ang="0">
                    <a:pos x="T6" y="T7"/>
                  </a:cxn>
                </a:cxnLst>
                <a:rect l="0" t="0" r="r" b="b"/>
                <a:pathLst>
                  <a:path w="82" h="129">
                    <a:moveTo>
                      <a:pt x="0" y="129"/>
                    </a:moveTo>
                    <a:cubicBezTo>
                      <a:pt x="27" y="102"/>
                      <a:pt x="55" y="74"/>
                      <a:pt x="82" y="47"/>
                    </a:cubicBezTo>
                    <a:cubicBezTo>
                      <a:pt x="55" y="31"/>
                      <a:pt x="28" y="16"/>
                      <a:pt x="0" y="0"/>
                    </a:cubicBezTo>
                    <a:cubicBezTo>
                      <a:pt x="0" y="43"/>
                      <a:pt x="0" y="86"/>
                      <a:pt x="0" y="1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6" name="Freeform 7">
                <a:extLst>
                  <a:ext uri="{FF2B5EF4-FFF2-40B4-BE49-F238E27FC236}">
                    <a16:creationId xmlns:a16="http://schemas.microsoft.com/office/drawing/2014/main" id="{563B6EC9-08AD-B0F3-2DD7-30FFA0222BC5}"/>
                  </a:ext>
                </a:extLst>
              </p:cNvPr>
              <p:cNvSpPr>
                <a:spLocks/>
              </p:cNvSpPr>
              <p:nvPr/>
            </p:nvSpPr>
            <p:spPr bwMode="auto">
              <a:xfrm>
                <a:off x="4898166" y="3037288"/>
                <a:ext cx="655638" cy="293688"/>
              </a:xfrm>
              <a:custGeom>
                <a:avLst/>
                <a:gdLst>
                  <a:gd name="T0" fmla="*/ 172 w 174"/>
                  <a:gd name="T1" fmla="*/ 75 h 77"/>
                  <a:gd name="T2" fmla="*/ 157 w 174"/>
                  <a:gd name="T3" fmla="*/ 60 h 77"/>
                  <a:gd name="T4" fmla="*/ 99 w 174"/>
                  <a:gd name="T5" fmla="*/ 2 h 77"/>
                  <a:gd name="T6" fmla="*/ 95 w 174"/>
                  <a:gd name="T7" fmla="*/ 2 h 77"/>
                  <a:gd name="T8" fmla="*/ 89 w 174"/>
                  <a:gd name="T9" fmla="*/ 5 h 77"/>
                  <a:gd name="T10" fmla="*/ 84 w 174"/>
                  <a:gd name="T11" fmla="*/ 5 h 77"/>
                  <a:gd name="T12" fmla="*/ 78 w 174"/>
                  <a:gd name="T13" fmla="*/ 1 h 77"/>
                  <a:gd name="T14" fmla="*/ 75 w 174"/>
                  <a:gd name="T15" fmla="*/ 2 h 77"/>
                  <a:gd name="T16" fmla="*/ 1 w 174"/>
                  <a:gd name="T17" fmla="*/ 75 h 77"/>
                  <a:gd name="T18" fmla="*/ 0 w 174"/>
                  <a:gd name="T19" fmla="*/ 77 h 77"/>
                  <a:gd name="T20" fmla="*/ 174 w 174"/>
                  <a:gd name="T21" fmla="*/ 77 h 77"/>
                  <a:gd name="T22" fmla="*/ 172 w 174"/>
                  <a:gd name="T23" fmla="*/ 75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4" h="77">
                    <a:moveTo>
                      <a:pt x="172" y="75"/>
                    </a:moveTo>
                    <a:cubicBezTo>
                      <a:pt x="167" y="70"/>
                      <a:pt x="162" y="65"/>
                      <a:pt x="157" y="60"/>
                    </a:cubicBezTo>
                    <a:cubicBezTo>
                      <a:pt x="137" y="41"/>
                      <a:pt x="118" y="21"/>
                      <a:pt x="99" y="2"/>
                    </a:cubicBezTo>
                    <a:cubicBezTo>
                      <a:pt x="98" y="1"/>
                      <a:pt x="97" y="0"/>
                      <a:pt x="95" y="2"/>
                    </a:cubicBezTo>
                    <a:cubicBezTo>
                      <a:pt x="93" y="3"/>
                      <a:pt x="91" y="4"/>
                      <a:pt x="89" y="5"/>
                    </a:cubicBezTo>
                    <a:cubicBezTo>
                      <a:pt x="87" y="6"/>
                      <a:pt x="86" y="6"/>
                      <a:pt x="84" y="5"/>
                    </a:cubicBezTo>
                    <a:cubicBezTo>
                      <a:pt x="82" y="4"/>
                      <a:pt x="80" y="3"/>
                      <a:pt x="78" y="1"/>
                    </a:cubicBezTo>
                    <a:cubicBezTo>
                      <a:pt x="77" y="0"/>
                      <a:pt x="76" y="1"/>
                      <a:pt x="75" y="2"/>
                    </a:cubicBezTo>
                    <a:cubicBezTo>
                      <a:pt x="50" y="26"/>
                      <a:pt x="26" y="51"/>
                      <a:pt x="1" y="75"/>
                    </a:cubicBezTo>
                    <a:cubicBezTo>
                      <a:pt x="1" y="76"/>
                      <a:pt x="0" y="76"/>
                      <a:pt x="0" y="77"/>
                    </a:cubicBezTo>
                    <a:cubicBezTo>
                      <a:pt x="58" y="77"/>
                      <a:pt x="115" y="77"/>
                      <a:pt x="174" y="77"/>
                    </a:cubicBezTo>
                    <a:cubicBezTo>
                      <a:pt x="173" y="76"/>
                      <a:pt x="173" y="76"/>
                      <a:pt x="172" y="7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7" name="Freeform 8">
                <a:extLst>
                  <a:ext uri="{FF2B5EF4-FFF2-40B4-BE49-F238E27FC236}">
                    <a16:creationId xmlns:a16="http://schemas.microsoft.com/office/drawing/2014/main" id="{5A6DB52D-6A86-117E-E87F-3802C5635E91}"/>
                  </a:ext>
                </a:extLst>
              </p:cNvPr>
              <p:cNvSpPr>
                <a:spLocks/>
              </p:cNvSpPr>
              <p:nvPr/>
            </p:nvSpPr>
            <p:spPr bwMode="auto">
              <a:xfrm>
                <a:off x="5304566" y="2835676"/>
                <a:ext cx="309563" cy="490538"/>
              </a:xfrm>
              <a:custGeom>
                <a:avLst/>
                <a:gdLst>
                  <a:gd name="T0" fmla="*/ 82 w 82"/>
                  <a:gd name="T1" fmla="*/ 0 h 129"/>
                  <a:gd name="T2" fmla="*/ 0 w 82"/>
                  <a:gd name="T3" fmla="*/ 47 h 129"/>
                  <a:gd name="T4" fmla="*/ 82 w 82"/>
                  <a:gd name="T5" fmla="*/ 129 h 129"/>
                  <a:gd name="T6" fmla="*/ 82 w 82"/>
                  <a:gd name="T7" fmla="*/ 0 h 129"/>
                </a:gdLst>
                <a:ahLst/>
                <a:cxnLst>
                  <a:cxn ang="0">
                    <a:pos x="T0" y="T1"/>
                  </a:cxn>
                  <a:cxn ang="0">
                    <a:pos x="T2" y="T3"/>
                  </a:cxn>
                  <a:cxn ang="0">
                    <a:pos x="T4" y="T5"/>
                  </a:cxn>
                  <a:cxn ang="0">
                    <a:pos x="T6" y="T7"/>
                  </a:cxn>
                </a:cxnLst>
                <a:rect l="0" t="0" r="r" b="b"/>
                <a:pathLst>
                  <a:path w="82" h="129">
                    <a:moveTo>
                      <a:pt x="82" y="0"/>
                    </a:moveTo>
                    <a:cubicBezTo>
                      <a:pt x="54" y="16"/>
                      <a:pt x="27" y="31"/>
                      <a:pt x="0" y="47"/>
                    </a:cubicBezTo>
                    <a:cubicBezTo>
                      <a:pt x="27" y="75"/>
                      <a:pt x="55" y="102"/>
                      <a:pt x="82" y="129"/>
                    </a:cubicBezTo>
                    <a:cubicBezTo>
                      <a:pt x="82" y="86"/>
                      <a:pt x="82" y="43"/>
                      <a:pt x="8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grpSp>
      </p:grpSp>
      <p:grpSp>
        <p:nvGrpSpPr>
          <p:cNvPr id="48" name="Group 47">
            <a:extLst>
              <a:ext uri="{FF2B5EF4-FFF2-40B4-BE49-F238E27FC236}">
                <a16:creationId xmlns:a16="http://schemas.microsoft.com/office/drawing/2014/main" id="{A488C09D-9921-4763-E027-E4BD16B07B8A}"/>
              </a:ext>
            </a:extLst>
          </p:cNvPr>
          <p:cNvGrpSpPr/>
          <p:nvPr/>
        </p:nvGrpSpPr>
        <p:grpSpPr>
          <a:xfrm>
            <a:off x="7322526" y="4725819"/>
            <a:ext cx="4092655" cy="292388"/>
            <a:chOff x="7322526" y="4923595"/>
            <a:chExt cx="4092655" cy="292388"/>
          </a:xfrm>
        </p:grpSpPr>
        <p:sp>
          <p:nvSpPr>
            <p:cNvPr id="22" name="TextBox 21">
              <a:extLst>
                <a:ext uri="{FF2B5EF4-FFF2-40B4-BE49-F238E27FC236}">
                  <a16:creationId xmlns:a16="http://schemas.microsoft.com/office/drawing/2014/main" id="{CF6E0805-8E83-8C70-938A-2AFE2C3B0651}"/>
                </a:ext>
              </a:extLst>
            </p:cNvPr>
            <p:cNvSpPr txBox="1"/>
            <p:nvPr/>
          </p:nvSpPr>
          <p:spPr>
            <a:xfrm>
              <a:off x="7556075" y="4923595"/>
              <a:ext cx="3859106" cy="292388"/>
            </a:xfrm>
            <a:prstGeom prst="rect">
              <a:avLst/>
            </a:prstGeom>
            <a:noFill/>
          </p:spPr>
          <p:txBody>
            <a:bodyPr wrap="square">
              <a:spAutoFit/>
            </a:bodyPr>
            <a:lstStyle/>
            <a:p>
              <a:pPr marR="0" lvl="0" algn="l" defTabSz="914400" rtl="0" eaLnBrk="1" fontAlgn="base" latinLnBrk="0" hangingPunct="1">
                <a:lnSpc>
                  <a:spcPct val="100000"/>
                </a:lnSpc>
                <a:spcBef>
                  <a:spcPct val="20000"/>
                </a:spcBef>
                <a:spcAft>
                  <a:spcPct val="0"/>
                </a:spcAft>
                <a:buClrTx/>
                <a:buSzTx/>
                <a:tabLst/>
                <a:defRPr/>
              </a:pPr>
              <a:r>
                <a:rPr kumimoji="0" lang="fr-BE" sz="1300" b="1" i="0" u="none" strike="noStrike" kern="0" cap="none" spc="0" normalizeH="0" baseline="0" noProof="0">
                  <a:ln>
                    <a:noFill/>
                  </a:ln>
                  <a:solidFill>
                    <a:srgbClr val="007C92"/>
                  </a:solidFill>
                  <a:effectLst/>
                  <a:uLnTx/>
                  <a:uFillTx/>
                  <a:latin typeface="Verdana"/>
                  <a:ea typeface="+mn-ea"/>
                  <a:cs typeface="+mn-cs"/>
                </a:rPr>
                <a:t>etude-infirmiers@riziv-inami.fgov.be</a:t>
              </a:r>
            </a:p>
          </p:txBody>
        </p:sp>
        <p:grpSp>
          <p:nvGrpSpPr>
            <p:cNvPr id="28" name="Grupo 275">
              <a:extLst>
                <a:ext uri="{FF2B5EF4-FFF2-40B4-BE49-F238E27FC236}">
                  <a16:creationId xmlns:a16="http://schemas.microsoft.com/office/drawing/2014/main" id="{3A317100-7541-7CA5-B1B0-499CE71BA15D}"/>
                </a:ext>
              </a:extLst>
            </p:cNvPr>
            <p:cNvGrpSpPr/>
            <p:nvPr/>
          </p:nvGrpSpPr>
          <p:grpSpPr>
            <a:xfrm>
              <a:off x="7322526" y="4987193"/>
              <a:ext cx="233549" cy="165193"/>
              <a:chOff x="4833078" y="2778526"/>
              <a:chExt cx="781051" cy="552450"/>
            </a:xfrm>
            <a:solidFill>
              <a:srgbClr val="007C92"/>
            </a:solidFill>
          </p:grpSpPr>
          <p:sp>
            <p:nvSpPr>
              <p:cNvPr id="29" name="Freeform 5">
                <a:extLst>
                  <a:ext uri="{FF2B5EF4-FFF2-40B4-BE49-F238E27FC236}">
                    <a16:creationId xmlns:a16="http://schemas.microsoft.com/office/drawing/2014/main" id="{BD8E0883-386E-1560-EB78-2C93A432BD84}"/>
                  </a:ext>
                </a:extLst>
              </p:cNvPr>
              <p:cNvSpPr>
                <a:spLocks/>
              </p:cNvSpPr>
              <p:nvPr/>
            </p:nvSpPr>
            <p:spPr bwMode="auto">
              <a:xfrm>
                <a:off x="4833078" y="2778526"/>
                <a:ext cx="781050" cy="228600"/>
              </a:xfrm>
              <a:custGeom>
                <a:avLst/>
                <a:gdLst>
                  <a:gd name="T0" fmla="*/ 106 w 207"/>
                  <a:gd name="T1" fmla="*/ 59 h 60"/>
                  <a:gd name="T2" fmla="*/ 205 w 207"/>
                  <a:gd name="T3" fmla="*/ 2 h 60"/>
                  <a:gd name="T4" fmla="*/ 207 w 207"/>
                  <a:gd name="T5" fmla="*/ 0 h 60"/>
                  <a:gd name="T6" fmla="*/ 0 w 207"/>
                  <a:gd name="T7" fmla="*/ 0 h 60"/>
                  <a:gd name="T8" fmla="*/ 3 w 207"/>
                  <a:gd name="T9" fmla="*/ 1 h 60"/>
                  <a:gd name="T10" fmla="*/ 102 w 207"/>
                  <a:gd name="T11" fmla="*/ 59 h 60"/>
                  <a:gd name="T12" fmla="*/ 106 w 207"/>
                  <a:gd name="T13" fmla="*/ 59 h 60"/>
                </a:gdLst>
                <a:ahLst/>
                <a:cxnLst>
                  <a:cxn ang="0">
                    <a:pos x="T0" y="T1"/>
                  </a:cxn>
                  <a:cxn ang="0">
                    <a:pos x="T2" y="T3"/>
                  </a:cxn>
                  <a:cxn ang="0">
                    <a:pos x="T4" y="T5"/>
                  </a:cxn>
                  <a:cxn ang="0">
                    <a:pos x="T6" y="T7"/>
                  </a:cxn>
                  <a:cxn ang="0">
                    <a:pos x="T8" y="T9"/>
                  </a:cxn>
                  <a:cxn ang="0">
                    <a:pos x="T10" y="T11"/>
                  </a:cxn>
                  <a:cxn ang="0">
                    <a:pos x="T12" y="T13"/>
                  </a:cxn>
                </a:cxnLst>
                <a:rect l="0" t="0" r="r" b="b"/>
                <a:pathLst>
                  <a:path w="207" h="60">
                    <a:moveTo>
                      <a:pt x="106" y="59"/>
                    </a:moveTo>
                    <a:cubicBezTo>
                      <a:pt x="139" y="40"/>
                      <a:pt x="172" y="21"/>
                      <a:pt x="205" y="2"/>
                    </a:cubicBezTo>
                    <a:cubicBezTo>
                      <a:pt x="205" y="1"/>
                      <a:pt x="206" y="1"/>
                      <a:pt x="207" y="0"/>
                    </a:cubicBezTo>
                    <a:cubicBezTo>
                      <a:pt x="138" y="0"/>
                      <a:pt x="69" y="0"/>
                      <a:pt x="0" y="0"/>
                    </a:cubicBezTo>
                    <a:cubicBezTo>
                      <a:pt x="1" y="1"/>
                      <a:pt x="2" y="1"/>
                      <a:pt x="3" y="1"/>
                    </a:cubicBezTo>
                    <a:cubicBezTo>
                      <a:pt x="36" y="21"/>
                      <a:pt x="69" y="40"/>
                      <a:pt x="102" y="59"/>
                    </a:cubicBezTo>
                    <a:cubicBezTo>
                      <a:pt x="103" y="60"/>
                      <a:pt x="104" y="59"/>
                      <a:pt x="106" y="5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0" name="Freeform 6">
                <a:extLst>
                  <a:ext uri="{FF2B5EF4-FFF2-40B4-BE49-F238E27FC236}">
                    <a16:creationId xmlns:a16="http://schemas.microsoft.com/office/drawing/2014/main" id="{F8A18817-62C3-2349-2DD6-F106B38E9096}"/>
                  </a:ext>
                </a:extLst>
              </p:cNvPr>
              <p:cNvSpPr>
                <a:spLocks/>
              </p:cNvSpPr>
              <p:nvPr/>
            </p:nvSpPr>
            <p:spPr bwMode="auto">
              <a:xfrm>
                <a:off x="4833078" y="2835676"/>
                <a:ext cx="309563" cy="490538"/>
              </a:xfrm>
              <a:custGeom>
                <a:avLst/>
                <a:gdLst>
                  <a:gd name="T0" fmla="*/ 0 w 82"/>
                  <a:gd name="T1" fmla="*/ 129 h 129"/>
                  <a:gd name="T2" fmla="*/ 82 w 82"/>
                  <a:gd name="T3" fmla="*/ 47 h 129"/>
                  <a:gd name="T4" fmla="*/ 0 w 82"/>
                  <a:gd name="T5" fmla="*/ 0 h 129"/>
                  <a:gd name="T6" fmla="*/ 0 w 82"/>
                  <a:gd name="T7" fmla="*/ 129 h 129"/>
                </a:gdLst>
                <a:ahLst/>
                <a:cxnLst>
                  <a:cxn ang="0">
                    <a:pos x="T0" y="T1"/>
                  </a:cxn>
                  <a:cxn ang="0">
                    <a:pos x="T2" y="T3"/>
                  </a:cxn>
                  <a:cxn ang="0">
                    <a:pos x="T4" y="T5"/>
                  </a:cxn>
                  <a:cxn ang="0">
                    <a:pos x="T6" y="T7"/>
                  </a:cxn>
                </a:cxnLst>
                <a:rect l="0" t="0" r="r" b="b"/>
                <a:pathLst>
                  <a:path w="82" h="129">
                    <a:moveTo>
                      <a:pt x="0" y="129"/>
                    </a:moveTo>
                    <a:cubicBezTo>
                      <a:pt x="27" y="102"/>
                      <a:pt x="55" y="74"/>
                      <a:pt x="82" y="47"/>
                    </a:cubicBezTo>
                    <a:cubicBezTo>
                      <a:pt x="55" y="31"/>
                      <a:pt x="28" y="16"/>
                      <a:pt x="0" y="0"/>
                    </a:cubicBezTo>
                    <a:cubicBezTo>
                      <a:pt x="0" y="43"/>
                      <a:pt x="0" y="86"/>
                      <a:pt x="0" y="1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1" name="Freeform 7">
                <a:extLst>
                  <a:ext uri="{FF2B5EF4-FFF2-40B4-BE49-F238E27FC236}">
                    <a16:creationId xmlns:a16="http://schemas.microsoft.com/office/drawing/2014/main" id="{01641168-F69E-A482-36AD-CEA8E35CA034}"/>
                  </a:ext>
                </a:extLst>
              </p:cNvPr>
              <p:cNvSpPr>
                <a:spLocks/>
              </p:cNvSpPr>
              <p:nvPr/>
            </p:nvSpPr>
            <p:spPr bwMode="auto">
              <a:xfrm>
                <a:off x="4898166" y="3037288"/>
                <a:ext cx="655638" cy="293688"/>
              </a:xfrm>
              <a:custGeom>
                <a:avLst/>
                <a:gdLst>
                  <a:gd name="T0" fmla="*/ 172 w 174"/>
                  <a:gd name="T1" fmla="*/ 75 h 77"/>
                  <a:gd name="T2" fmla="*/ 157 w 174"/>
                  <a:gd name="T3" fmla="*/ 60 h 77"/>
                  <a:gd name="T4" fmla="*/ 99 w 174"/>
                  <a:gd name="T5" fmla="*/ 2 h 77"/>
                  <a:gd name="T6" fmla="*/ 95 w 174"/>
                  <a:gd name="T7" fmla="*/ 2 h 77"/>
                  <a:gd name="T8" fmla="*/ 89 w 174"/>
                  <a:gd name="T9" fmla="*/ 5 h 77"/>
                  <a:gd name="T10" fmla="*/ 84 w 174"/>
                  <a:gd name="T11" fmla="*/ 5 h 77"/>
                  <a:gd name="T12" fmla="*/ 78 w 174"/>
                  <a:gd name="T13" fmla="*/ 1 h 77"/>
                  <a:gd name="T14" fmla="*/ 75 w 174"/>
                  <a:gd name="T15" fmla="*/ 2 h 77"/>
                  <a:gd name="T16" fmla="*/ 1 w 174"/>
                  <a:gd name="T17" fmla="*/ 75 h 77"/>
                  <a:gd name="T18" fmla="*/ 0 w 174"/>
                  <a:gd name="T19" fmla="*/ 77 h 77"/>
                  <a:gd name="T20" fmla="*/ 174 w 174"/>
                  <a:gd name="T21" fmla="*/ 77 h 77"/>
                  <a:gd name="T22" fmla="*/ 172 w 174"/>
                  <a:gd name="T23" fmla="*/ 75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4" h="77">
                    <a:moveTo>
                      <a:pt x="172" y="75"/>
                    </a:moveTo>
                    <a:cubicBezTo>
                      <a:pt x="167" y="70"/>
                      <a:pt x="162" y="65"/>
                      <a:pt x="157" y="60"/>
                    </a:cubicBezTo>
                    <a:cubicBezTo>
                      <a:pt x="137" y="41"/>
                      <a:pt x="118" y="21"/>
                      <a:pt x="99" y="2"/>
                    </a:cubicBezTo>
                    <a:cubicBezTo>
                      <a:pt x="98" y="1"/>
                      <a:pt x="97" y="0"/>
                      <a:pt x="95" y="2"/>
                    </a:cubicBezTo>
                    <a:cubicBezTo>
                      <a:pt x="93" y="3"/>
                      <a:pt x="91" y="4"/>
                      <a:pt x="89" y="5"/>
                    </a:cubicBezTo>
                    <a:cubicBezTo>
                      <a:pt x="87" y="6"/>
                      <a:pt x="86" y="6"/>
                      <a:pt x="84" y="5"/>
                    </a:cubicBezTo>
                    <a:cubicBezTo>
                      <a:pt x="82" y="4"/>
                      <a:pt x="80" y="3"/>
                      <a:pt x="78" y="1"/>
                    </a:cubicBezTo>
                    <a:cubicBezTo>
                      <a:pt x="77" y="0"/>
                      <a:pt x="76" y="1"/>
                      <a:pt x="75" y="2"/>
                    </a:cubicBezTo>
                    <a:cubicBezTo>
                      <a:pt x="50" y="26"/>
                      <a:pt x="26" y="51"/>
                      <a:pt x="1" y="75"/>
                    </a:cubicBezTo>
                    <a:cubicBezTo>
                      <a:pt x="1" y="76"/>
                      <a:pt x="0" y="76"/>
                      <a:pt x="0" y="77"/>
                    </a:cubicBezTo>
                    <a:cubicBezTo>
                      <a:pt x="58" y="77"/>
                      <a:pt x="115" y="77"/>
                      <a:pt x="174" y="77"/>
                    </a:cubicBezTo>
                    <a:cubicBezTo>
                      <a:pt x="173" y="76"/>
                      <a:pt x="173" y="76"/>
                      <a:pt x="172" y="7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2" name="Freeform 8">
                <a:extLst>
                  <a:ext uri="{FF2B5EF4-FFF2-40B4-BE49-F238E27FC236}">
                    <a16:creationId xmlns:a16="http://schemas.microsoft.com/office/drawing/2014/main" id="{29E2C5C3-4193-B7F8-A0F2-EB24282434A5}"/>
                  </a:ext>
                </a:extLst>
              </p:cNvPr>
              <p:cNvSpPr>
                <a:spLocks/>
              </p:cNvSpPr>
              <p:nvPr/>
            </p:nvSpPr>
            <p:spPr bwMode="auto">
              <a:xfrm>
                <a:off x="5304566" y="2835676"/>
                <a:ext cx="309563" cy="490538"/>
              </a:xfrm>
              <a:custGeom>
                <a:avLst/>
                <a:gdLst>
                  <a:gd name="T0" fmla="*/ 82 w 82"/>
                  <a:gd name="T1" fmla="*/ 0 h 129"/>
                  <a:gd name="T2" fmla="*/ 0 w 82"/>
                  <a:gd name="T3" fmla="*/ 47 h 129"/>
                  <a:gd name="T4" fmla="*/ 82 w 82"/>
                  <a:gd name="T5" fmla="*/ 129 h 129"/>
                  <a:gd name="T6" fmla="*/ 82 w 82"/>
                  <a:gd name="T7" fmla="*/ 0 h 129"/>
                </a:gdLst>
                <a:ahLst/>
                <a:cxnLst>
                  <a:cxn ang="0">
                    <a:pos x="T0" y="T1"/>
                  </a:cxn>
                  <a:cxn ang="0">
                    <a:pos x="T2" y="T3"/>
                  </a:cxn>
                  <a:cxn ang="0">
                    <a:pos x="T4" y="T5"/>
                  </a:cxn>
                  <a:cxn ang="0">
                    <a:pos x="T6" y="T7"/>
                  </a:cxn>
                </a:cxnLst>
                <a:rect l="0" t="0" r="r" b="b"/>
                <a:pathLst>
                  <a:path w="82" h="129">
                    <a:moveTo>
                      <a:pt x="82" y="0"/>
                    </a:moveTo>
                    <a:cubicBezTo>
                      <a:pt x="54" y="16"/>
                      <a:pt x="27" y="31"/>
                      <a:pt x="0" y="47"/>
                    </a:cubicBezTo>
                    <a:cubicBezTo>
                      <a:pt x="27" y="75"/>
                      <a:pt x="55" y="102"/>
                      <a:pt x="82" y="129"/>
                    </a:cubicBezTo>
                    <a:cubicBezTo>
                      <a:pt x="82" y="86"/>
                      <a:pt x="82" y="43"/>
                      <a:pt x="8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grpSp>
      </p:grpSp>
      <p:grpSp>
        <p:nvGrpSpPr>
          <p:cNvPr id="49" name="Group 48">
            <a:extLst>
              <a:ext uri="{FF2B5EF4-FFF2-40B4-BE49-F238E27FC236}">
                <a16:creationId xmlns:a16="http://schemas.microsoft.com/office/drawing/2014/main" id="{35DFEF99-16A4-1B1D-77C6-DE5BF36CD93C}"/>
              </a:ext>
            </a:extLst>
          </p:cNvPr>
          <p:cNvGrpSpPr/>
          <p:nvPr/>
        </p:nvGrpSpPr>
        <p:grpSpPr>
          <a:xfrm>
            <a:off x="7322526" y="5295157"/>
            <a:ext cx="3589314" cy="292388"/>
            <a:chOff x="7322526" y="5576583"/>
            <a:chExt cx="3589314" cy="292388"/>
          </a:xfrm>
        </p:grpSpPr>
        <p:sp>
          <p:nvSpPr>
            <p:cNvPr id="14" name="TextBox 13">
              <a:extLst>
                <a:ext uri="{FF2B5EF4-FFF2-40B4-BE49-F238E27FC236}">
                  <a16:creationId xmlns:a16="http://schemas.microsoft.com/office/drawing/2014/main" id="{6228A602-CD92-D512-8157-EAEBA98C0635}"/>
                </a:ext>
              </a:extLst>
            </p:cNvPr>
            <p:cNvSpPr txBox="1"/>
            <p:nvPr/>
          </p:nvSpPr>
          <p:spPr>
            <a:xfrm>
              <a:off x="7556075" y="5576583"/>
              <a:ext cx="3355765" cy="292388"/>
            </a:xfrm>
            <a:prstGeom prst="rect">
              <a:avLst/>
            </a:prstGeom>
            <a:noFill/>
          </p:spPr>
          <p:txBody>
            <a:bodyPr wrap="square">
              <a:spAutoFit/>
            </a:bodyPr>
            <a:lstStyle/>
            <a:p>
              <a:r>
                <a:rPr lang="fr-BE" sz="1300" b="1" kern="0" noProof="0">
                  <a:solidFill>
                    <a:srgbClr val="007C92"/>
                  </a:solidFill>
                  <a:latin typeface="Verdana"/>
                </a:rPr>
                <a:t>info@kce.fgov.be</a:t>
              </a:r>
              <a:endParaRPr lang="fr-BE" b="1" noProof="0">
                <a:solidFill>
                  <a:srgbClr val="007C92"/>
                </a:solidFill>
              </a:endParaRPr>
            </a:p>
          </p:txBody>
        </p:sp>
        <p:grpSp>
          <p:nvGrpSpPr>
            <p:cNvPr id="33" name="Grupo 275">
              <a:extLst>
                <a:ext uri="{FF2B5EF4-FFF2-40B4-BE49-F238E27FC236}">
                  <a16:creationId xmlns:a16="http://schemas.microsoft.com/office/drawing/2014/main" id="{F47B820F-9D98-750E-63BE-BB544F3FDA1A}"/>
                </a:ext>
              </a:extLst>
            </p:cNvPr>
            <p:cNvGrpSpPr/>
            <p:nvPr/>
          </p:nvGrpSpPr>
          <p:grpSpPr>
            <a:xfrm>
              <a:off x="7322526" y="5640181"/>
              <a:ext cx="233549" cy="165193"/>
              <a:chOff x="4833078" y="2778526"/>
              <a:chExt cx="781051" cy="552450"/>
            </a:xfrm>
            <a:solidFill>
              <a:srgbClr val="007C92"/>
            </a:solidFill>
          </p:grpSpPr>
          <p:sp>
            <p:nvSpPr>
              <p:cNvPr id="34" name="Freeform 5">
                <a:extLst>
                  <a:ext uri="{FF2B5EF4-FFF2-40B4-BE49-F238E27FC236}">
                    <a16:creationId xmlns:a16="http://schemas.microsoft.com/office/drawing/2014/main" id="{30574DAE-AF32-8774-B4B8-773152E2CAA4}"/>
                  </a:ext>
                </a:extLst>
              </p:cNvPr>
              <p:cNvSpPr>
                <a:spLocks/>
              </p:cNvSpPr>
              <p:nvPr/>
            </p:nvSpPr>
            <p:spPr bwMode="auto">
              <a:xfrm>
                <a:off x="4833078" y="2778526"/>
                <a:ext cx="781050" cy="228600"/>
              </a:xfrm>
              <a:custGeom>
                <a:avLst/>
                <a:gdLst>
                  <a:gd name="T0" fmla="*/ 106 w 207"/>
                  <a:gd name="T1" fmla="*/ 59 h 60"/>
                  <a:gd name="T2" fmla="*/ 205 w 207"/>
                  <a:gd name="T3" fmla="*/ 2 h 60"/>
                  <a:gd name="T4" fmla="*/ 207 w 207"/>
                  <a:gd name="T5" fmla="*/ 0 h 60"/>
                  <a:gd name="T6" fmla="*/ 0 w 207"/>
                  <a:gd name="T7" fmla="*/ 0 h 60"/>
                  <a:gd name="T8" fmla="*/ 3 w 207"/>
                  <a:gd name="T9" fmla="*/ 1 h 60"/>
                  <a:gd name="T10" fmla="*/ 102 w 207"/>
                  <a:gd name="T11" fmla="*/ 59 h 60"/>
                  <a:gd name="T12" fmla="*/ 106 w 207"/>
                  <a:gd name="T13" fmla="*/ 59 h 60"/>
                </a:gdLst>
                <a:ahLst/>
                <a:cxnLst>
                  <a:cxn ang="0">
                    <a:pos x="T0" y="T1"/>
                  </a:cxn>
                  <a:cxn ang="0">
                    <a:pos x="T2" y="T3"/>
                  </a:cxn>
                  <a:cxn ang="0">
                    <a:pos x="T4" y="T5"/>
                  </a:cxn>
                  <a:cxn ang="0">
                    <a:pos x="T6" y="T7"/>
                  </a:cxn>
                  <a:cxn ang="0">
                    <a:pos x="T8" y="T9"/>
                  </a:cxn>
                  <a:cxn ang="0">
                    <a:pos x="T10" y="T11"/>
                  </a:cxn>
                  <a:cxn ang="0">
                    <a:pos x="T12" y="T13"/>
                  </a:cxn>
                </a:cxnLst>
                <a:rect l="0" t="0" r="r" b="b"/>
                <a:pathLst>
                  <a:path w="207" h="60">
                    <a:moveTo>
                      <a:pt x="106" y="59"/>
                    </a:moveTo>
                    <a:cubicBezTo>
                      <a:pt x="139" y="40"/>
                      <a:pt x="172" y="21"/>
                      <a:pt x="205" y="2"/>
                    </a:cubicBezTo>
                    <a:cubicBezTo>
                      <a:pt x="205" y="1"/>
                      <a:pt x="206" y="1"/>
                      <a:pt x="207" y="0"/>
                    </a:cubicBezTo>
                    <a:cubicBezTo>
                      <a:pt x="138" y="0"/>
                      <a:pt x="69" y="0"/>
                      <a:pt x="0" y="0"/>
                    </a:cubicBezTo>
                    <a:cubicBezTo>
                      <a:pt x="1" y="1"/>
                      <a:pt x="2" y="1"/>
                      <a:pt x="3" y="1"/>
                    </a:cubicBezTo>
                    <a:cubicBezTo>
                      <a:pt x="36" y="21"/>
                      <a:pt x="69" y="40"/>
                      <a:pt x="102" y="59"/>
                    </a:cubicBezTo>
                    <a:cubicBezTo>
                      <a:pt x="103" y="60"/>
                      <a:pt x="104" y="59"/>
                      <a:pt x="106" y="5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5" name="Freeform 6">
                <a:extLst>
                  <a:ext uri="{FF2B5EF4-FFF2-40B4-BE49-F238E27FC236}">
                    <a16:creationId xmlns:a16="http://schemas.microsoft.com/office/drawing/2014/main" id="{87590CFA-7C9D-7C00-5CE8-992C6AF3DA54}"/>
                  </a:ext>
                </a:extLst>
              </p:cNvPr>
              <p:cNvSpPr>
                <a:spLocks/>
              </p:cNvSpPr>
              <p:nvPr/>
            </p:nvSpPr>
            <p:spPr bwMode="auto">
              <a:xfrm>
                <a:off x="4833078" y="2835676"/>
                <a:ext cx="309563" cy="490538"/>
              </a:xfrm>
              <a:custGeom>
                <a:avLst/>
                <a:gdLst>
                  <a:gd name="T0" fmla="*/ 0 w 82"/>
                  <a:gd name="T1" fmla="*/ 129 h 129"/>
                  <a:gd name="T2" fmla="*/ 82 w 82"/>
                  <a:gd name="T3" fmla="*/ 47 h 129"/>
                  <a:gd name="T4" fmla="*/ 0 w 82"/>
                  <a:gd name="T5" fmla="*/ 0 h 129"/>
                  <a:gd name="T6" fmla="*/ 0 w 82"/>
                  <a:gd name="T7" fmla="*/ 129 h 129"/>
                </a:gdLst>
                <a:ahLst/>
                <a:cxnLst>
                  <a:cxn ang="0">
                    <a:pos x="T0" y="T1"/>
                  </a:cxn>
                  <a:cxn ang="0">
                    <a:pos x="T2" y="T3"/>
                  </a:cxn>
                  <a:cxn ang="0">
                    <a:pos x="T4" y="T5"/>
                  </a:cxn>
                  <a:cxn ang="0">
                    <a:pos x="T6" y="T7"/>
                  </a:cxn>
                </a:cxnLst>
                <a:rect l="0" t="0" r="r" b="b"/>
                <a:pathLst>
                  <a:path w="82" h="129">
                    <a:moveTo>
                      <a:pt x="0" y="129"/>
                    </a:moveTo>
                    <a:cubicBezTo>
                      <a:pt x="27" y="102"/>
                      <a:pt x="55" y="74"/>
                      <a:pt x="82" y="47"/>
                    </a:cubicBezTo>
                    <a:cubicBezTo>
                      <a:pt x="55" y="31"/>
                      <a:pt x="28" y="16"/>
                      <a:pt x="0" y="0"/>
                    </a:cubicBezTo>
                    <a:cubicBezTo>
                      <a:pt x="0" y="43"/>
                      <a:pt x="0" y="86"/>
                      <a:pt x="0" y="1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6" name="Freeform 7">
                <a:extLst>
                  <a:ext uri="{FF2B5EF4-FFF2-40B4-BE49-F238E27FC236}">
                    <a16:creationId xmlns:a16="http://schemas.microsoft.com/office/drawing/2014/main" id="{D117DE3B-BCD8-8ABB-A53E-6FB8C68573BF}"/>
                  </a:ext>
                </a:extLst>
              </p:cNvPr>
              <p:cNvSpPr>
                <a:spLocks/>
              </p:cNvSpPr>
              <p:nvPr/>
            </p:nvSpPr>
            <p:spPr bwMode="auto">
              <a:xfrm>
                <a:off x="4898166" y="3037288"/>
                <a:ext cx="655638" cy="293688"/>
              </a:xfrm>
              <a:custGeom>
                <a:avLst/>
                <a:gdLst>
                  <a:gd name="T0" fmla="*/ 172 w 174"/>
                  <a:gd name="T1" fmla="*/ 75 h 77"/>
                  <a:gd name="T2" fmla="*/ 157 w 174"/>
                  <a:gd name="T3" fmla="*/ 60 h 77"/>
                  <a:gd name="T4" fmla="*/ 99 w 174"/>
                  <a:gd name="T5" fmla="*/ 2 h 77"/>
                  <a:gd name="T6" fmla="*/ 95 w 174"/>
                  <a:gd name="T7" fmla="*/ 2 h 77"/>
                  <a:gd name="T8" fmla="*/ 89 w 174"/>
                  <a:gd name="T9" fmla="*/ 5 h 77"/>
                  <a:gd name="T10" fmla="*/ 84 w 174"/>
                  <a:gd name="T11" fmla="*/ 5 h 77"/>
                  <a:gd name="T12" fmla="*/ 78 w 174"/>
                  <a:gd name="T13" fmla="*/ 1 h 77"/>
                  <a:gd name="T14" fmla="*/ 75 w 174"/>
                  <a:gd name="T15" fmla="*/ 2 h 77"/>
                  <a:gd name="T16" fmla="*/ 1 w 174"/>
                  <a:gd name="T17" fmla="*/ 75 h 77"/>
                  <a:gd name="T18" fmla="*/ 0 w 174"/>
                  <a:gd name="T19" fmla="*/ 77 h 77"/>
                  <a:gd name="T20" fmla="*/ 174 w 174"/>
                  <a:gd name="T21" fmla="*/ 77 h 77"/>
                  <a:gd name="T22" fmla="*/ 172 w 174"/>
                  <a:gd name="T23" fmla="*/ 75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4" h="77">
                    <a:moveTo>
                      <a:pt x="172" y="75"/>
                    </a:moveTo>
                    <a:cubicBezTo>
                      <a:pt x="167" y="70"/>
                      <a:pt x="162" y="65"/>
                      <a:pt x="157" y="60"/>
                    </a:cubicBezTo>
                    <a:cubicBezTo>
                      <a:pt x="137" y="41"/>
                      <a:pt x="118" y="21"/>
                      <a:pt x="99" y="2"/>
                    </a:cubicBezTo>
                    <a:cubicBezTo>
                      <a:pt x="98" y="1"/>
                      <a:pt x="97" y="0"/>
                      <a:pt x="95" y="2"/>
                    </a:cubicBezTo>
                    <a:cubicBezTo>
                      <a:pt x="93" y="3"/>
                      <a:pt x="91" y="4"/>
                      <a:pt x="89" y="5"/>
                    </a:cubicBezTo>
                    <a:cubicBezTo>
                      <a:pt x="87" y="6"/>
                      <a:pt x="86" y="6"/>
                      <a:pt x="84" y="5"/>
                    </a:cubicBezTo>
                    <a:cubicBezTo>
                      <a:pt x="82" y="4"/>
                      <a:pt x="80" y="3"/>
                      <a:pt x="78" y="1"/>
                    </a:cubicBezTo>
                    <a:cubicBezTo>
                      <a:pt x="77" y="0"/>
                      <a:pt x="76" y="1"/>
                      <a:pt x="75" y="2"/>
                    </a:cubicBezTo>
                    <a:cubicBezTo>
                      <a:pt x="50" y="26"/>
                      <a:pt x="26" y="51"/>
                      <a:pt x="1" y="75"/>
                    </a:cubicBezTo>
                    <a:cubicBezTo>
                      <a:pt x="1" y="76"/>
                      <a:pt x="0" y="76"/>
                      <a:pt x="0" y="77"/>
                    </a:cubicBezTo>
                    <a:cubicBezTo>
                      <a:pt x="58" y="77"/>
                      <a:pt x="115" y="77"/>
                      <a:pt x="174" y="77"/>
                    </a:cubicBezTo>
                    <a:cubicBezTo>
                      <a:pt x="173" y="76"/>
                      <a:pt x="173" y="76"/>
                      <a:pt x="172" y="7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7" name="Freeform 8">
                <a:extLst>
                  <a:ext uri="{FF2B5EF4-FFF2-40B4-BE49-F238E27FC236}">
                    <a16:creationId xmlns:a16="http://schemas.microsoft.com/office/drawing/2014/main" id="{A7F1B39A-A965-05D0-D840-9DA099C6324C}"/>
                  </a:ext>
                </a:extLst>
              </p:cNvPr>
              <p:cNvSpPr>
                <a:spLocks/>
              </p:cNvSpPr>
              <p:nvPr/>
            </p:nvSpPr>
            <p:spPr bwMode="auto">
              <a:xfrm>
                <a:off x="5304566" y="2835676"/>
                <a:ext cx="309563" cy="490538"/>
              </a:xfrm>
              <a:custGeom>
                <a:avLst/>
                <a:gdLst>
                  <a:gd name="T0" fmla="*/ 82 w 82"/>
                  <a:gd name="T1" fmla="*/ 0 h 129"/>
                  <a:gd name="T2" fmla="*/ 0 w 82"/>
                  <a:gd name="T3" fmla="*/ 47 h 129"/>
                  <a:gd name="T4" fmla="*/ 82 w 82"/>
                  <a:gd name="T5" fmla="*/ 129 h 129"/>
                  <a:gd name="T6" fmla="*/ 82 w 82"/>
                  <a:gd name="T7" fmla="*/ 0 h 129"/>
                </a:gdLst>
                <a:ahLst/>
                <a:cxnLst>
                  <a:cxn ang="0">
                    <a:pos x="T0" y="T1"/>
                  </a:cxn>
                  <a:cxn ang="0">
                    <a:pos x="T2" y="T3"/>
                  </a:cxn>
                  <a:cxn ang="0">
                    <a:pos x="T4" y="T5"/>
                  </a:cxn>
                  <a:cxn ang="0">
                    <a:pos x="T6" y="T7"/>
                  </a:cxn>
                </a:cxnLst>
                <a:rect l="0" t="0" r="r" b="b"/>
                <a:pathLst>
                  <a:path w="82" h="129">
                    <a:moveTo>
                      <a:pt x="82" y="0"/>
                    </a:moveTo>
                    <a:cubicBezTo>
                      <a:pt x="54" y="16"/>
                      <a:pt x="27" y="31"/>
                      <a:pt x="0" y="47"/>
                    </a:cubicBezTo>
                    <a:cubicBezTo>
                      <a:pt x="27" y="75"/>
                      <a:pt x="55" y="102"/>
                      <a:pt x="82" y="129"/>
                    </a:cubicBezTo>
                    <a:cubicBezTo>
                      <a:pt x="82" y="86"/>
                      <a:pt x="82" y="43"/>
                      <a:pt x="8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grpSp>
      </p:grpSp>
      <p:sp>
        <p:nvSpPr>
          <p:cNvPr id="41" name="TextBox 40">
            <a:extLst>
              <a:ext uri="{FF2B5EF4-FFF2-40B4-BE49-F238E27FC236}">
                <a16:creationId xmlns:a16="http://schemas.microsoft.com/office/drawing/2014/main" id="{F83C2797-3986-F187-E0D8-13C205AAABB1}"/>
              </a:ext>
            </a:extLst>
          </p:cNvPr>
          <p:cNvSpPr txBox="1"/>
          <p:nvPr/>
        </p:nvSpPr>
        <p:spPr>
          <a:xfrm>
            <a:off x="5998034" y="3560735"/>
            <a:ext cx="6097314" cy="292388"/>
          </a:xfrm>
          <a:prstGeom prst="rect">
            <a:avLst/>
          </a:prstGeom>
          <a:noFill/>
        </p:spPr>
        <p:txBody>
          <a:bodyPr wrap="square">
            <a:spAutoFit/>
          </a:bodyPr>
          <a:lstStyle/>
          <a:p>
            <a:r>
              <a:rPr kumimoji="0" lang="fr-BE" sz="1300" b="1" i="0" u="none" strike="noStrike" kern="0" cap="none" spc="0" normalizeH="0" baseline="0" noProof="0">
                <a:ln>
                  <a:noFill/>
                </a:ln>
                <a:solidFill>
                  <a:srgbClr val="000000"/>
                </a:solidFill>
                <a:effectLst/>
                <a:uLnTx/>
                <a:uFillTx/>
                <a:latin typeface="Verdana"/>
                <a:ea typeface="+mn-ea"/>
                <a:cs typeface="+mn-cs"/>
              </a:rPr>
              <a:t>Contactez-nous!</a:t>
            </a:r>
            <a:endParaRPr lang="fr-BE" noProof="0"/>
          </a:p>
        </p:txBody>
      </p:sp>
      <p:cxnSp>
        <p:nvCxnSpPr>
          <p:cNvPr id="42" name="Straight Connector 41">
            <a:extLst>
              <a:ext uri="{FF2B5EF4-FFF2-40B4-BE49-F238E27FC236}">
                <a16:creationId xmlns:a16="http://schemas.microsoft.com/office/drawing/2014/main" id="{8DC7CAA3-6305-A5BF-CD57-47376BED0828}"/>
              </a:ext>
            </a:extLst>
          </p:cNvPr>
          <p:cNvCxnSpPr>
            <a:cxnSpLocks/>
          </p:cNvCxnSpPr>
          <p:nvPr/>
        </p:nvCxnSpPr>
        <p:spPr>
          <a:xfrm>
            <a:off x="1631950" y="4493974"/>
            <a:ext cx="9279890" cy="16272"/>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631B556-A1CD-4783-919E-FC0212CD65C6}"/>
              </a:ext>
            </a:extLst>
          </p:cNvPr>
          <p:cNvCxnSpPr>
            <a:cxnSpLocks/>
          </p:cNvCxnSpPr>
          <p:nvPr/>
        </p:nvCxnSpPr>
        <p:spPr>
          <a:xfrm>
            <a:off x="1635480" y="5236130"/>
            <a:ext cx="9279890" cy="1627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6966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Raison et objectifs du projet pilote</a:t>
            </a: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1644650" y="2292803"/>
            <a:ext cx="9937750" cy="419801"/>
          </a:xfrm>
        </p:spPr>
        <p:txBody>
          <a:bodyPr/>
          <a:lstStyle/>
          <a:p>
            <a:pPr marL="0" indent="0">
              <a:spcBef>
                <a:spcPts val="0"/>
              </a:spcBef>
              <a:spcAft>
                <a:spcPts val="600"/>
              </a:spcAft>
              <a:buNone/>
            </a:pPr>
            <a:r>
              <a:rPr lang="fr-BE" sz="1300" noProof="0">
                <a:solidFill>
                  <a:schemeClr val="accent5">
                    <a:lumMod val="10000"/>
                  </a:schemeClr>
                </a:solidFill>
                <a:latin typeface="+mj-lt"/>
              </a:rPr>
              <a:t>Les soins à domicile sont actuellement confrontés à un certain nombre de </a:t>
            </a:r>
            <a:r>
              <a:rPr lang="fr-BE" sz="1300" b="1" noProof="0">
                <a:solidFill>
                  <a:schemeClr val="accent5">
                    <a:lumMod val="10000"/>
                  </a:schemeClr>
                </a:solidFill>
                <a:latin typeface="+mj-lt"/>
              </a:rPr>
              <a:t>difficultés</a:t>
            </a:r>
            <a:r>
              <a:rPr lang="fr-BE" sz="1300" noProof="0">
                <a:solidFill>
                  <a:schemeClr val="accent5">
                    <a:lumMod val="10000"/>
                  </a:schemeClr>
                </a:solidFill>
                <a:latin typeface="+mj-lt"/>
              </a:rPr>
              <a:t>. Le secteur souligne les points suivants:</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4</a:t>
            </a:fld>
            <a:endParaRPr lang="fr-BE" noProof="0"/>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2294537" y="1614108"/>
            <a:ext cx="9287861" cy="461133"/>
          </a:xfrm>
        </p:spPr>
        <p:txBody>
          <a:bodyPr/>
          <a:lstStyle/>
          <a:p>
            <a:r>
              <a:rPr lang="fr-BE" noProof="0"/>
              <a:t>Pourquoi ce projet pilote ?</a:t>
            </a:r>
          </a:p>
        </p:txBody>
      </p:sp>
      <p:grpSp>
        <p:nvGrpSpPr>
          <p:cNvPr id="14" name="Group 13">
            <a:extLst>
              <a:ext uri="{FF2B5EF4-FFF2-40B4-BE49-F238E27FC236}">
                <a16:creationId xmlns:a16="http://schemas.microsoft.com/office/drawing/2014/main" id="{87AA0E4D-2BBF-840E-9D6E-9D6CDBCC52BA}"/>
              </a:ext>
            </a:extLst>
          </p:cNvPr>
          <p:cNvGrpSpPr/>
          <p:nvPr/>
        </p:nvGrpSpPr>
        <p:grpSpPr>
          <a:xfrm>
            <a:off x="623888" y="1243241"/>
            <a:ext cx="1116000" cy="1116000"/>
            <a:chOff x="625774" y="1521550"/>
            <a:chExt cx="1450240" cy="1448172"/>
          </a:xfrm>
        </p:grpSpPr>
        <p:grpSp>
          <p:nvGrpSpPr>
            <p:cNvPr id="3" name="Group 2">
              <a:extLst>
                <a:ext uri="{FF2B5EF4-FFF2-40B4-BE49-F238E27FC236}">
                  <a16:creationId xmlns:a16="http://schemas.microsoft.com/office/drawing/2014/main" id="{7D586C40-C904-7963-FC3C-6936D11782FB}"/>
                </a:ext>
              </a:extLst>
            </p:cNvPr>
            <p:cNvGrpSpPr/>
            <p:nvPr/>
          </p:nvGrpSpPr>
          <p:grpSpPr>
            <a:xfrm>
              <a:off x="625774" y="1521550"/>
              <a:ext cx="1450240" cy="1448172"/>
              <a:chOff x="1708150" y="1436688"/>
              <a:chExt cx="1114425" cy="1112838"/>
            </a:xfrm>
          </p:grpSpPr>
          <p:sp>
            <p:nvSpPr>
              <p:cNvPr id="5" name="Freeform 12">
                <a:extLst>
                  <a:ext uri="{FF2B5EF4-FFF2-40B4-BE49-F238E27FC236}">
                    <a16:creationId xmlns:a16="http://schemas.microsoft.com/office/drawing/2014/main" id="{83C7DC36-C04A-E635-7ECA-FDEE4053101A}"/>
                  </a:ext>
                </a:extLst>
              </p:cNvPr>
              <p:cNvSpPr>
                <a:spLocks/>
              </p:cNvSpPr>
              <p:nvPr/>
            </p:nvSpPr>
            <p:spPr bwMode="auto">
              <a:xfrm>
                <a:off x="1708150" y="1436688"/>
                <a:ext cx="1114425" cy="1112838"/>
              </a:xfrm>
              <a:custGeom>
                <a:avLst/>
                <a:gdLst>
                  <a:gd name="T0" fmla="*/ 369 w 702"/>
                  <a:gd name="T1" fmla="*/ 0 h 701"/>
                  <a:gd name="T2" fmla="*/ 422 w 702"/>
                  <a:gd name="T3" fmla="*/ 7 h 701"/>
                  <a:gd name="T4" fmla="*/ 471 w 702"/>
                  <a:gd name="T5" fmla="*/ 21 h 701"/>
                  <a:gd name="T6" fmla="*/ 518 w 702"/>
                  <a:gd name="T7" fmla="*/ 42 h 701"/>
                  <a:gd name="T8" fmla="*/ 561 w 702"/>
                  <a:gd name="T9" fmla="*/ 70 h 701"/>
                  <a:gd name="T10" fmla="*/ 598 w 702"/>
                  <a:gd name="T11" fmla="*/ 103 h 701"/>
                  <a:gd name="T12" fmla="*/ 632 w 702"/>
                  <a:gd name="T13" fmla="*/ 141 h 701"/>
                  <a:gd name="T14" fmla="*/ 659 w 702"/>
                  <a:gd name="T15" fmla="*/ 183 h 701"/>
                  <a:gd name="T16" fmla="*/ 680 w 702"/>
                  <a:gd name="T17" fmla="*/ 230 h 701"/>
                  <a:gd name="T18" fmla="*/ 694 w 702"/>
                  <a:gd name="T19" fmla="*/ 280 h 701"/>
                  <a:gd name="T20" fmla="*/ 701 w 702"/>
                  <a:gd name="T21" fmla="*/ 332 h 701"/>
                  <a:gd name="T22" fmla="*/ 701 w 702"/>
                  <a:gd name="T23" fmla="*/ 368 h 701"/>
                  <a:gd name="T24" fmla="*/ 694 w 702"/>
                  <a:gd name="T25" fmla="*/ 421 h 701"/>
                  <a:gd name="T26" fmla="*/ 680 w 702"/>
                  <a:gd name="T27" fmla="*/ 470 h 701"/>
                  <a:gd name="T28" fmla="*/ 659 w 702"/>
                  <a:gd name="T29" fmla="*/ 517 h 701"/>
                  <a:gd name="T30" fmla="*/ 632 w 702"/>
                  <a:gd name="T31" fmla="*/ 560 h 701"/>
                  <a:gd name="T32" fmla="*/ 598 w 702"/>
                  <a:gd name="T33" fmla="*/ 599 h 701"/>
                  <a:gd name="T34" fmla="*/ 561 w 702"/>
                  <a:gd name="T35" fmla="*/ 631 h 701"/>
                  <a:gd name="T36" fmla="*/ 518 w 702"/>
                  <a:gd name="T37" fmla="*/ 659 h 701"/>
                  <a:gd name="T38" fmla="*/ 471 w 702"/>
                  <a:gd name="T39" fmla="*/ 680 h 701"/>
                  <a:gd name="T40" fmla="*/ 422 w 702"/>
                  <a:gd name="T41" fmla="*/ 694 h 701"/>
                  <a:gd name="T42" fmla="*/ 369 w 702"/>
                  <a:gd name="T43" fmla="*/ 701 h 701"/>
                  <a:gd name="T44" fmla="*/ 333 w 702"/>
                  <a:gd name="T45" fmla="*/ 701 h 701"/>
                  <a:gd name="T46" fmla="*/ 280 w 702"/>
                  <a:gd name="T47" fmla="*/ 694 h 701"/>
                  <a:gd name="T48" fmla="*/ 231 w 702"/>
                  <a:gd name="T49" fmla="*/ 680 h 701"/>
                  <a:gd name="T50" fmla="*/ 184 w 702"/>
                  <a:gd name="T51" fmla="*/ 659 h 701"/>
                  <a:gd name="T52" fmla="*/ 142 w 702"/>
                  <a:gd name="T53" fmla="*/ 631 h 701"/>
                  <a:gd name="T54" fmla="*/ 104 w 702"/>
                  <a:gd name="T55" fmla="*/ 599 h 701"/>
                  <a:gd name="T56" fmla="*/ 70 w 702"/>
                  <a:gd name="T57" fmla="*/ 560 h 701"/>
                  <a:gd name="T58" fmla="*/ 43 w 702"/>
                  <a:gd name="T59" fmla="*/ 517 h 701"/>
                  <a:gd name="T60" fmla="*/ 22 w 702"/>
                  <a:gd name="T61" fmla="*/ 470 h 701"/>
                  <a:gd name="T62" fmla="*/ 7 w 702"/>
                  <a:gd name="T63" fmla="*/ 421 h 701"/>
                  <a:gd name="T64" fmla="*/ 1 w 702"/>
                  <a:gd name="T65" fmla="*/ 368 h 701"/>
                  <a:gd name="T66" fmla="*/ 1 w 702"/>
                  <a:gd name="T67" fmla="*/ 332 h 701"/>
                  <a:gd name="T68" fmla="*/ 7 w 702"/>
                  <a:gd name="T69" fmla="*/ 280 h 701"/>
                  <a:gd name="T70" fmla="*/ 22 w 702"/>
                  <a:gd name="T71" fmla="*/ 230 h 701"/>
                  <a:gd name="T72" fmla="*/ 43 w 702"/>
                  <a:gd name="T73" fmla="*/ 183 h 701"/>
                  <a:gd name="T74" fmla="*/ 70 w 702"/>
                  <a:gd name="T75" fmla="*/ 141 h 701"/>
                  <a:gd name="T76" fmla="*/ 104 w 702"/>
                  <a:gd name="T77" fmla="*/ 103 h 701"/>
                  <a:gd name="T78" fmla="*/ 142 w 702"/>
                  <a:gd name="T79" fmla="*/ 70 h 701"/>
                  <a:gd name="T80" fmla="*/ 184 w 702"/>
                  <a:gd name="T81" fmla="*/ 42 h 701"/>
                  <a:gd name="T82" fmla="*/ 231 w 702"/>
                  <a:gd name="T83" fmla="*/ 21 h 701"/>
                  <a:gd name="T84" fmla="*/ 280 w 702"/>
                  <a:gd name="T85" fmla="*/ 7 h 701"/>
                  <a:gd name="T86" fmla="*/ 333 w 702"/>
                  <a:gd name="T87" fmla="*/ 0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2" h="701">
                    <a:moveTo>
                      <a:pt x="352" y="0"/>
                    </a:moveTo>
                    <a:lnTo>
                      <a:pt x="352" y="0"/>
                    </a:lnTo>
                    <a:lnTo>
                      <a:pt x="369" y="0"/>
                    </a:lnTo>
                    <a:lnTo>
                      <a:pt x="387" y="2"/>
                    </a:lnTo>
                    <a:lnTo>
                      <a:pt x="405" y="4"/>
                    </a:lnTo>
                    <a:lnTo>
                      <a:pt x="422" y="7"/>
                    </a:lnTo>
                    <a:lnTo>
                      <a:pt x="439" y="12"/>
                    </a:lnTo>
                    <a:lnTo>
                      <a:pt x="455" y="15"/>
                    </a:lnTo>
                    <a:lnTo>
                      <a:pt x="471" y="21"/>
                    </a:lnTo>
                    <a:lnTo>
                      <a:pt x="487" y="28"/>
                    </a:lnTo>
                    <a:lnTo>
                      <a:pt x="503" y="35"/>
                    </a:lnTo>
                    <a:lnTo>
                      <a:pt x="518" y="42"/>
                    </a:lnTo>
                    <a:lnTo>
                      <a:pt x="533" y="51"/>
                    </a:lnTo>
                    <a:lnTo>
                      <a:pt x="546" y="60"/>
                    </a:lnTo>
                    <a:lnTo>
                      <a:pt x="561" y="70"/>
                    </a:lnTo>
                    <a:lnTo>
                      <a:pt x="574" y="81"/>
                    </a:lnTo>
                    <a:lnTo>
                      <a:pt x="587" y="90"/>
                    </a:lnTo>
                    <a:lnTo>
                      <a:pt x="598" y="103"/>
                    </a:lnTo>
                    <a:lnTo>
                      <a:pt x="611" y="115"/>
                    </a:lnTo>
                    <a:lnTo>
                      <a:pt x="622" y="128"/>
                    </a:lnTo>
                    <a:lnTo>
                      <a:pt x="632" y="141"/>
                    </a:lnTo>
                    <a:lnTo>
                      <a:pt x="641" y="155"/>
                    </a:lnTo>
                    <a:lnTo>
                      <a:pt x="651" y="168"/>
                    </a:lnTo>
                    <a:lnTo>
                      <a:pt x="659" y="183"/>
                    </a:lnTo>
                    <a:lnTo>
                      <a:pt x="667" y="199"/>
                    </a:lnTo>
                    <a:lnTo>
                      <a:pt x="673" y="214"/>
                    </a:lnTo>
                    <a:lnTo>
                      <a:pt x="680" y="230"/>
                    </a:lnTo>
                    <a:lnTo>
                      <a:pt x="686" y="246"/>
                    </a:lnTo>
                    <a:lnTo>
                      <a:pt x="691" y="263"/>
                    </a:lnTo>
                    <a:lnTo>
                      <a:pt x="694" y="280"/>
                    </a:lnTo>
                    <a:lnTo>
                      <a:pt x="697" y="298"/>
                    </a:lnTo>
                    <a:lnTo>
                      <a:pt x="699" y="315"/>
                    </a:lnTo>
                    <a:lnTo>
                      <a:pt x="701" y="332"/>
                    </a:lnTo>
                    <a:lnTo>
                      <a:pt x="702" y="351"/>
                    </a:lnTo>
                    <a:lnTo>
                      <a:pt x="702" y="351"/>
                    </a:lnTo>
                    <a:lnTo>
                      <a:pt x="701" y="368"/>
                    </a:lnTo>
                    <a:lnTo>
                      <a:pt x="699" y="387"/>
                    </a:lnTo>
                    <a:lnTo>
                      <a:pt x="697" y="404"/>
                    </a:lnTo>
                    <a:lnTo>
                      <a:pt x="694" y="421"/>
                    </a:lnTo>
                    <a:lnTo>
                      <a:pt x="691" y="438"/>
                    </a:lnTo>
                    <a:lnTo>
                      <a:pt x="686" y="454"/>
                    </a:lnTo>
                    <a:lnTo>
                      <a:pt x="680" y="470"/>
                    </a:lnTo>
                    <a:lnTo>
                      <a:pt x="673" y="486"/>
                    </a:lnTo>
                    <a:lnTo>
                      <a:pt x="667" y="503"/>
                    </a:lnTo>
                    <a:lnTo>
                      <a:pt x="659" y="517"/>
                    </a:lnTo>
                    <a:lnTo>
                      <a:pt x="651" y="532"/>
                    </a:lnTo>
                    <a:lnTo>
                      <a:pt x="641" y="547"/>
                    </a:lnTo>
                    <a:lnTo>
                      <a:pt x="632" y="560"/>
                    </a:lnTo>
                    <a:lnTo>
                      <a:pt x="622" y="574"/>
                    </a:lnTo>
                    <a:lnTo>
                      <a:pt x="611" y="586"/>
                    </a:lnTo>
                    <a:lnTo>
                      <a:pt x="598" y="599"/>
                    </a:lnTo>
                    <a:lnTo>
                      <a:pt x="587" y="610"/>
                    </a:lnTo>
                    <a:lnTo>
                      <a:pt x="574" y="621"/>
                    </a:lnTo>
                    <a:lnTo>
                      <a:pt x="561" y="631"/>
                    </a:lnTo>
                    <a:lnTo>
                      <a:pt x="546" y="641"/>
                    </a:lnTo>
                    <a:lnTo>
                      <a:pt x="533" y="651"/>
                    </a:lnTo>
                    <a:lnTo>
                      <a:pt x="518" y="659"/>
                    </a:lnTo>
                    <a:lnTo>
                      <a:pt x="503" y="667"/>
                    </a:lnTo>
                    <a:lnTo>
                      <a:pt x="487" y="674"/>
                    </a:lnTo>
                    <a:lnTo>
                      <a:pt x="471" y="680"/>
                    </a:lnTo>
                    <a:lnTo>
                      <a:pt x="455" y="685"/>
                    </a:lnTo>
                    <a:lnTo>
                      <a:pt x="439" y="690"/>
                    </a:lnTo>
                    <a:lnTo>
                      <a:pt x="422" y="694"/>
                    </a:lnTo>
                    <a:lnTo>
                      <a:pt x="405" y="697"/>
                    </a:lnTo>
                    <a:lnTo>
                      <a:pt x="387" y="699"/>
                    </a:lnTo>
                    <a:lnTo>
                      <a:pt x="369" y="701"/>
                    </a:lnTo>
                    <a:lnTo>
                      <a:pt x="352" y="701"/>
                    </a:lnTo>
                    <a:lnTo>
                      <a:pt x="352" y="701"/>
                    </a:lnTo>
                    <a:lnTo>
                      <a:pt x="333" y="701"/>
                    </a:lnTo>
                    <a:lnTo>
                      <a:pt x="316" y="699"/>
                    </a:lnTo>
                    <a:lnTo>
                      <a:pt x="297" y="697"/>
                    </a:lnTo>
                    <a:lnTo>
                      <a:pt x="280" y="694"/>
                    </a:lnTo>
                    <a:lnTo>
                      <a:pt x="264" y="690"/>
                    </a:lnTo>
                    <a:lnTo>
                      <a:pt x="247" y="685"/>
                    </a:lnTo>
                    <a:lnTo>
                      <a:pt x="231" y="680"/>
                    </a:lnTo>
                    <a:lnTo>
                      <a:pt x="215" y="674"/>
                    </a:lnTo>
                    <a:lnTo>
                      <a:pt x="199" y="667"/>
                    </a:lnTo>
                    <a:lnTo>
                      <a:pt x="184" y="659"/>
                    </a:lnTo>
                    <a:lnTo>
                      <a:pt x="169" y="651"/>
                    </a:lnTo>
                    <a:lnTo>
                      <a:pt x="155" y="641"/>
                    </a:lnTo>
                    <a:lnTo>
                      <a:pt x="142" y="631"/>
                    </a:lnTo>
                    <a:lnTo>
                      <a:pt x="128" y="621"/>
                    </a:lnTo>
                    <a:lnTo>
                      <a:pt x="116" y="610"/>
                    </a:lnTo>
                    <a:lnTo>
                      <a:pt x="104" y="599"/>
                    </a:lnTo>
                    <a:lnTo>
                      <a:pt x="91" y="586"/>
                    </a:lnTo>
                    <a:lnTo>
                      <a:pt x="80" y="574"/>
                    </a:lnTo>
                    <a:lnTo>
                      <a:pt x="70" y="560"/>
                    </a:lnTo>
                    <a:lnTo>
                      <a:pt x="60" y="547"/>
                    </a:lnTo>
                    <a:lnTo>
                      <a:pt x="52" y="532"/>
                    </a:lnTo>
                    <a:lnTo>
                      <a:pt x="43" y="517"/>
                    </a:lnTo>
                    <a:lnTo>
                      <a:pt x="35" y="503"/>
                    </a:lnTo>
                    <a:lnTo>
                      <a:pt x="28" y="486"/>
                    </a:lnTo>
                    <a:lnTo>
                      <a:pt x="22" y="470"/>
                    </a:lnTo>
                    <a:lnTo>
                      <a:pt x="16" y="454"/>
                    </a:lnTo>
                    <a:lnTo>
                      <a:pt x="11" y="438"/>
                    </a:lnTo>
                    <a:lnTo>
                      <a:pt x="7" y="421"/>
                    </a:lnTo>
                    <a:lnTo>
                      <a:pt x="5" y="404"/>
                    </a:lnTo>
                    <a:lnTo>
                      <a:pt x="3" y="387"/>
                    </a:lnTo>
                    <a:lnTo>
                      <a:pt x="1" y="368"/>
                    </a:lnTo>
                    <a:lnTo>
                      <a:pt x="0" y="351"/>
                    </a:lnTo>
                    <a:lnTo>
                      <a:pt x="0" y="351"/>
                    </a:lnTo>
                    <a:lnTo>
                      <a:pt x="1" y="332"/>
                    </a:lnTo>
                    <a:lnTo>
                      <a:pt x="3" y="315"/>
                    </a:lnTo>
                    <a:lnTo>
                      <a:pt x="5" y="298"/>
                    </a:lnTo>
                    <a:lnTo>
                      <a:pt x="7" y="280"/>
                    </a:lnTo>
                    <a:lnTo>
                      <a:pt x="11" y="263"/>
                    </a:lnTo>
                    <a:lnTo>
                      <a:pt x="16" y="246"/>
                    </a:lnTo>
                    <a:lnTo>
                      <a:pt x="22" y="230"/>
                    </a:lnTo>
                    <a:lnTo>
                      <a:pt x="28" y="214"/>
                    </a:lnTo>
                    <a:lnTo>
                      <a:pt x="35" y="199"/>
                    </a:lnTo>
                    <a:lnTo>
                      <a:pt x="43" y="183"/>
                    </a:lnTo>
                    <a:lnTo>
                      <a:pt x="52" y="168"/>
                    </a:lnTo>
                    <a:lnTo>
                      <a:pt x="60" y="155"/>
                    </a:lnTo>
                    <a:lnTo>
                      <a:pt x="70" y="141"/>
                    </a:lnTo>
                    <a:lnTo>
                      <a:pt x="80" y="128"/>
                    </a:lnTo>
                    <a:lnTo>
                      <a:pt x="91" y="115"/>
                    </a:lnTo>
                    <a:lnTo>
                      <a:pt x="104" y="103"/>
                    </a:lnTo>
                    <a:lnTo>
                      <a:pt x="116" y="90"/>
                    </a:lnTo>
                    <a:lnTo>
                      <a:pt x="128" y="81"/>
                    </a:lnTo>
                    <a:lnTo>
                      <a:pt x="142" y="70"/>
                    </a:lnTo>
                    <a:lnTo>
                      <a:pt x="155" y="60"/>
                    </a:lnTo>
                    <a:lnTo>
                      <a:pt x="169" y="51"/>
                    </a:lnTo>
                    <a:lnTo>
                      <a:pt x="184" y="42"/>
                    </a:lnTo>
                    <a:lnTo>
                      <a:pt x="199" y="35"/>
                    </a:lnTo>
                    <a:lnTo>
                      <a:pt x="215" y="28"/>
                    </a:lnTo>
                    <a:lnTo>
                      <a:pt x="231" y="21"/>
                    </a:lnTo>
                    <a:lnTo>
                      <a:pt x="247" y="15"/>
                    </a:lnTo>
                    <a:lnTo>
                      <a:pt x="264" y="12"/>
                    </a:lnTo>
                    <a:lnTo>
                      <a:pt x="280" y="7"/>
                    </a:lnTo>
                    <a:lnTo>
                      <a:pt x="297" y="4"/>
                    </a:lnTo>
                    <a:lnTo>
                      <a:pt x="316" y="2"/>
                    </a:lnTo>
                    <a:lnTo>
                      <a:pt x="333" y="0"/>
                    </a:lnTo>
                    <a:lnTo>
                      <a:pt x="352" y="0"/>
                    </a:lnTo>
                    <a:lnTo>
                      <a:pt x="352" y="0"/>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6" name="Freeform 357">
                <a:extLst>
                  <a:ext uri="{FF2B5EF4-FFF2-40B4-BE49-F238E27FC236}">
                    <a16:creationId xmlns:a16="http://schemas.microsoft.com/office/drawing/2014/main" id="{D795542B-2433-C3C2-49A8-0BD6E4DC3A9D}"/>
                  </a:ext>
                </a:extLst>
              </p:cNvPr>
              <p:cNvSpPr>
                <a:spLocks/>
              </p:cNvSpPr>
              <p:nvPr/>
            </p:nvSpPr>
            <p:spPr bwMode="auto">
              <a:xfrm>
                <a:off x="1881188" y="1789113"/>
                <a:ext cx="925513" cy="757238"/>
              </a:xfrm>
              <a:custGeom>
                <a:avLst/>
                <a:gdLst>
                  <a:gd name="T0" fmla="*/ 280 w 583"/>
                  <a:gd name="T1" fmla="*/ 477 h 477"/>
                  <a:gd name="T2" fmla="*/ 334 w 583"/>
                  <a:gd name="T3" fmla="*/ 467 h 477"/>
                  <a:gd name="T4" fmla="*/ 386 w 583"/>
                  <a:gd name="T5" fmla="*/ 448 h 477"/>
                  <a:gd name="T6" fmla="*/ 433 w 583"/>
                  <a:gd name="T7" fmla="*/ 422 h 477"/>
                  <a:gd name="T8" fmla="*/ 474 w 583"/>
                  <a:gd name="T9" fmla="*/ 390 h 477"/>
                  <a:gd name="T10" fmla="*/ 511 w 583"/>
                  <a:gd name="T11" fmla="*/ 352 h 477"/>
                  <a:gd name="T12" fmla="*/ 542 w 583"/>
                  <a:gd name="T13" fmla="*/ 309 h 477"/>
                  <a:gd name="T14" fmla="*/ 567 w 583"/>
                  <a:gd name="T15" fmla="*/ 261 h 477"/>
                  <a:gd name="T16" fmla="*/ 583 w 583"/>
                  <a:gd name="T17" fmla="*/ 208 h 477"/>
                  <a:gd name="T18" fmla="*/ 455 w 583"/>
                  <a:gd name="T19" fmla="*/ 81 h 477"/>
                  <a:gd name="T20" fmla="*/ 446 w 583"/>
                  <a:gd name="T21" fmla="*/ 71 h 477"/>
                  <a:gd name="T22" fmla="*/ 436 w 583"/>
                  <a:gd name="T23" fmla="*/ 63 h 477"/>
                  <a:gd name="T24" fmla="*/ 424 w 583"/>
                  <a:gd name="T25" fmla="*/ 58 h 477"/>
                  <a:gd name="T26" fmla="*/ 410 w 583"/>
                  <a:gd name="T27" fmla="*/ 57 h 477"/>
                  <a:gd name="T28" fmla="*/ 403 w 583"/>
                  <a:gd name="T29" fmla="*/ 57 h 477"/>
                  <a:gd name="T30" fmla="*/ 377 w 583"/>
                  <a:gd name="T31" fmla="*/ 33 h 477"/>
                  <a:gd name="T32" fmla="*/ 376 w 583"/>
                  <a:gd name="T33" fmla="*/ 31 h 477"/>
                  <a:gd name="T34" fmla="*/ 375 w 583"/>
                  <a:gd name="T35" fmla="*/ 29 h 477"/>
                  <a:gd name="T36" fmla="*/ 372 w 583"/>
                  <a:gd name="T37" fmla="*/ 28 h 477"/>
                  <a:gd name="T38" fmla="*/ 371 w 583"/>
                  <a:gd name="T39" fmla="*/ 26 h 477"/>
                  <a:gd name="T40" fmla="*/ 368 w 583"/>
                  <a:gd name="T41" fmla="*/ 24 h 477"/>
                  <a:gd name="T42" fmla="*/ 367 w 583"/>
                  <a:gd name="T43" fmla="*/ 23 h 477"/>
                  <a:gd name="T44" fmla="*/ 363 w 583"/>
                  <a:gd name="T45" fmla="*/ 21 h 477"/>
                  <a:gd name="T46" fmla="*/ 362 w 583"/>
                  <a:gd name="T47" fmla="*/ 20 h 477"/>
                  <a:gd name="T48" fmla="*/ 360 w 583"/>
                  <a:gd name="T49" fmla="*/ 18 h 477"/>
                  <a:gd name="T50" fmla="*/ 358 w 583"/>
                  <a:gd name="T51" fmla="*/ 18 h 477"/>
                  <a:gd name="T52" fmla="*/ 355 w 583"/>
                  <a:gd name="T53" fmla="*/ 17 h 477"/>
                  <a:gd name="T54" fmla="*/ 355 w 583"/>
                  <a:gd name="T55" fmla="*/ 17 h 477"/>
                  <a:gd name="T56" fmla="*/ 335 w 583"/>
                  <a:gd name="T57" fmla="*/ 10 h 477"/>
                  <a:gd name="T58" fmla="*/ 335 w 583"/>
                  <a:gd name="T59" fmla="*/ 10 h 477"/>
                  <a:gd name="T60" fmla="*/ 335 w 583"/>
                  <a:gd name="T61" fmla="*/ 10 h 477"/>
                  <a:gd name="T62" fmla="*/ 329 w 583"/>
                  <a:gd name="T63" fmla="*/ 10 h 477"/>
                  <a:gd name="T64" fmla="*/ 309 w 583"/>
                  <a:gd name="T65" fmla="*/ 14 h 477"/>
                  <a:gd name="T66" fmla="*/ 292 w 583"/>
                  <a:gd name="T67" fmla="*/ 21 h 477"/>
                  <a:gd name="T68" fmla="*/ 278 w 583"/>
                  <a:gd name="T69" fmla="*/ 35 h 477"/>
                  <a:gd name="T70" fmla="*/ 270 w 583"/>
                  <a:gd name="T71" fmla="*/ 51 h 477"/>
                  <a:gd name="T72" fmla="*/ 262 w 583"/>
                  <a:gd name="T73" fmla="*/ 40 h 477"/>
                  <a:gd name="T74" fmla="*/ 245 w 583"/>
                  <a:gd name="T75" fmla="*/ 21 h 477"/>
                  <a:gd name="T76" fmla="*/ 223 w 583"/>
                  <a:gd name="T77" fmla="*/ 9 h 477"/>
                  <a:gd name="T78" fmla="*/ 197 w 583"/>
                  <a:gd name="T79" fmla="*/ 2 h 477"/>
                  <a:gd name="T80" fmla="*/ 185 w 583"/>
                  <a:gd name="T81" fmla="*/ 0 h 477"/>
                  <a:gd name="T82" fmla="*/ 165 w 583"/>
                  <a:gd name="T83" fmla="*/ 3 h 477"/>
                  <a:gd name="T84" fmla="*/ 146 w 583"/>
                  <a:gd name="T85" fmla="*/ 8 h 477"/>
                  <a:gd name="T86" fmla="*/ 130 w 583"/>
                  <a:gd name="T87" fmla="*/ 18 h 477"/>
                  <a:gd name="T88" fmla="*/ 116 w 583"/>
                  <a:gd name="T89" fmla="*/ 29 h 477"/>
                  <a:gd name="T90" fmla="*/ 103 w 583"/>
                  <a:gd name="T91" fmla="*/ 44 h 477"/>
                  <a:gd name="T92" fmla="*/ 95 w 583"/>
                  <a:gd name="T93" fmla="*/ 60 h 477"/>
                  <a:gd name="T94" fmla="*/ 88 w 583"/>
                  <a:gd name="T95" fmla="*/ 77 h 477"/>
                  <a:gd name="T96" fmla="*/ 86 w 583"/>
                  <a:gd name="T97" fmla="*/ 97 h 477"/>
                  <a:gd name="T98" fmla="*/ 79 w 583"/>
                  <a:gd name="T99" fmla="*/ 95 h 477"/>
                  <a:gd name="T100" fmla="*/ 71 w 583"/>
                  <a:gd name="T101" fmla="*/ 95 h 477"/>
                  <a:gd name="T102" fmla="*/ 58 w 583"/>
                  <a:gd name="T103" fmla="*/ 97 h 477"/>
                  <a:gd name="T104" fmla="*/ 32 w 583"/>
                  <a:gd name="T105" fmla="*/ 108 h 477"/>
                  <a:gd name="T106" fmla="*/ 12 w 583"/>
                  <a:gd name="T107" fmla="*/ 128 h 477"/>
                  <a:gd name="T108" fmla="*/ 1 w 583"/>
                  <a:gd name="T109" fmla="*/ 152 h 477"/>
                  <a:gd name="T110" fmla="*/ 0 w 583"/>
                  <a:gd name="T111" fmla="*/ 167 h 477"/>
                  <a:gd name="T112" fmla="*/ 0 w 583"/>
                  <a:gd name="T113" fmla="*/ 174 h 477"/>
                  <a:gd name="T114" fmla="*/ 6 w 583"/>
                  <a:gd name="T115" fmla="*/ 195 h 477"/>
                  <a:gd name="T116" fmla="*/ 22 w 583"/>
                  <a:gd name="T117" fmla="*/ 219 h 477"/>
                  <a:gd name="T118" fmla="*/ 280 w 583"/>
                  <a:gd name="T119" fmla="*/ 477 h 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83" h="477">
                    <a:moveTo>
                      <a:pt x="280" y="477"/>
                    </a:moveTo>
                    <a:lnTo>
                      <a:pt x="280" y="477"/>
                    </a:lnTo>
                    <a:lnTo>
                      <a:pt x="307" y="473"/>
                    </a:lnTo>
                    <a:lnTo>
                      <a:pt x="334" y="467"/>
                    </a:lnTo>
                    <a:lnTo>
                      <a:pt x="360" y="458"/>
                    </a:lnTo>
                    <a:lnTo>
                      <a:pt x="386" y="448"/>
                    </a:lnTo>
                    <a:lnTo>
                      <a:pt x="409" y="436"/>
                    </a:lnTo>
                    <a:lnTo>
                      <a:pt x="433" y="422"/>
                    </a:lnTo>
                    <a:lnTo>
                      <a:pt x="455" y="408"/>
                    </a:lnTo>
                    <a:lnTo>
                      <a:pt x="474" y="390"/>
                    </a:lnTo>
                    <a:lnTo>
                      <a:pt x="494" y="372"/>
                    </a:lnTo>
                    <a:lnTo>
                      <a:pt x="511" y="352"/>
                    </a:lnTo>
                    <a:lnTo>
                      <a:pt x="527" y="331"/>
                    </a:lnTo>
                    <a:lnTo>
                      <a:pt x="542" y="309"/>
                    </a:lnTo>
                    <a:lnTo>
                      <a:pt x="556" y="285"/>
                    </a:lnTo>
                    <a:lnTo>
                      <a:pt x="567" y="261"/>
                    </a:lnTo>
                    <a:lnTo>
                      <a:pt x="576" y="235"/>
                    </a:lnTo>
                    <a:lnTo>
                      <a:pt x="583" y="208"/>
                    </a:lnTo>
                    <a:lnTo>
                      <a:pt x="455" y="81"/>
                    </a:lnTo>
                    <a:lnTo>
                      <a:pt x="455" y="81"/>
                    </a:lnTo>
                    <a:lnTo>
                      <a:pt x="451" y="76"/>
                    </a:lnTo>
                    <a:lnTo>
                      <a:pt x="446" y="71"/>
                    </a:lnTo>
                    <a:lnTo>
                      <a:pt x="441" y="67"/>
                    </a:lnTo>
                    <a:lnTo>
                      <a:pt x="436" y="63"/>
                    </a:lnTo>
                    <a:lnTo>
                      <a:pt x="430" y="61"/>
                    </a:lnTo>
                    <a:lnTo>
                      <a:pt x="424" y="58"/>
                    </a:lnTo>
                    <a:lnTo>
                      <a:pt x="418" y="57"/>
                    </a:lnTo>
                    <a:lnTo>
                      <a:pt x="410" y="57"/>
                    </a:lnTo>
                    <a:lnTo>
                      <a:pt x="410" y="57"/>
                    </a:lnTo>
                    <a:lnTo>
                      <a:pt x="403" y="57"/>
                    </a:lnTo>
                    <a:lnTo>
                      <a:pt x="377" y="33"/>
                    </a:lnTo>
                    <a:lnTo>
                      <a:pt x="377" y="33"/>
                    </a:lnTo>
                    <a:lnTo>
                      <a:pt x="376" y="31"/>
                    </a:lnTo>
                    <a:lnTo>
                      <a:pt x="376" y="31"/>
                    </a:lnTo>
                    <a:lnTo>
                      <a:pt x="375" y="29"/>
                    </a:lnTo>
                    <a:lnTo>
                      <a:pt x="375" y="29"/>
                    </a:lnTo>
                    <a:lnTo>
                      <a:pt x="372" y="28"/>
                    </a:lnTo>
                    <a:lnTo>
                      <a:pt x="372" y="28"/>
                    </a:lnTo>
                    <a:lnTo>
                      <a:pt x="371" y="26"/>
                    </a:lnTo>
                    <a:lnTo>
                      <a:pt x="371" y="26"/>
                    </a:lnTo>
                    <a:lnTo>
                      <a:pt x="368" y="24"/>
                    </a:lnTo>
                    <a:lnTo>
                      <a:pt x="368" y="24"/>
                    </a:lnTo>
                    <a:lnTo>
                      <a:pt x="367" y="23"/>
                    </a:lnTo>
                    <a:lnTo>
                      <a:pt x="367" y="23"/>
                    </a:lnTo>
                    <a:lnTo>
                      <a:pt x="363" y="21"/>
                    </a:lnTo>
                    <a:lnTo>
                      <a:pt x="363" y="21"/>
                    </a:lnTo>
                    <a:lnTo>
                      <a:pt x="362" y="20"/>
                    </a:lnTo>
                    <a:lnTo>
                      <a:pt x="362" y="20"/>
                    </a:lnTo>
                    <a:lnTo>
                      <a:pt x="360" y="18"/>
                    </a:lnTo>
                    <a:lnTo>
                      <a:pt x="360" y="18"/>
                    </a:lnTo>
                    <a:lnTo>
                      <a:pt x="358" y="18"/>
                    </a:lnTo>
                    <a:lnTo>
                      <a:pt x="358" y="18"/>
                    </a:lnTo>
                    <a:lnTo>
                      <a:pt x="355" y="17"/>
                    </a:lnTo>
                    <a:lnTo>
                      <a:pt x="355" y="17"/>
                    </a:lnTo>
                    <a:lnTo>
                      <a:pt x="355" y="17"/>
                    </a:lnTo>
                    <a:lnTo>
                      <a:pt x="355" y="17"/>
                    </a:lnTo>
                    <a:lnTo>
                      <a:pt x="345" y="13"/>
                    </a:lnTo>
                    <a:lnTo>
                      <a:pt x="335" y="10"/>
                    </a:lnTo>
                    <a:lnTo>
                      <a:pt x="335" y="10"/>
                    </a:lnTo>
                    <a:lnTo>
                      <a:pt x="335" y="10"/>
                    </a:lnTo>
                    <a:lnTo>
                      <a:pt x="335" y="10"/>
                    </a:lnTo>
                    <a:lnTo>
                      <a:pt x="335" y="10"/>
                    </a:lnTo>
                    <a:lnTo>
                      <a:pt x="329" y="10"/>
                    </a:lnTo>
                    <a:lnTo>
                      <a:pt x="329" y="10"/>
                    </a:lnTo>
                    <a:lnTo>
                      <a:pt x="319" y="12"/>
                    </a:lnTo>
                    <a:lnTo>
                      <a:pt x="309" y="14"/>
                    </a:lnTo>
                    <a:lnTo>
                      <a:pt x="301" y="17"/>
                    </a:lnTo>
                    <a:lnTo>
                      <a:pt x="292" y="21"/>
                    </a:lnTo>
                    <a:lnTo>
                      <a:pt x="286" y="28"/>
                    </a:lnTo>
                    <a:lnTo>
                      <a:pt x="278" y="35"/>
                    </a:lnTo>
                    <a:lnTo>
                      <a:pt x="273" y="42"/>
                    </a:lnTo>
                    <a:lnTo>
                      <a:pt x="270" y="51"/>
                    </a:lnTo>
                    <a:lnTo>
                      <a:pt x="270" y="51"/>
                    </a:lnTo>
                    <a:lnTo>
                      <a:pt x="262" y="40"/>
                    </a:lnTo>
                    <a:lnTo>
                      <a:pt x="254" y="30"/>
                    </a:lnTo>
                    <a:lnTo>
                      <a:pt x="245" y="21"/>
                    </a:lnTo>
                    <a:lnTo>
                      <a:pt x="234" y="14"/>
                    </a:lnTo>
                    <a:lnTo>
                      <a:pt x="223" y="9"/>
                    </a:lnTo>
                    <a:lnTo>
                      <a:pt x="210" y="4"/>
                    </a:lnTo>
                    <a:lnTo>
                      <a:pt x="197" y="2"/>
                    </a:lnTo>
                    <a:lnTo>
                      <a:pt x="185" y="0"/>
                    </a:lnTo>
                    <a:lnTo>
                      <a:pt x="185" y="0"/>
                    </a:lnTo>
                    <a:lnTo>
                      <a:pt x="175" y="2"/>
                    </a:lnTo>
                    <a:lnTo>
                      <a:pt x="165" y="3"/>
                    </a:lnTo>
                    <a:lnTo>
                      <a:pt x="155" y="5"/>
                    </a:lnTo>
                    <a:lnTo>
                      <a:pt x="146" y="8"/>
                    </a:lnTo>
                    <a:lnTo>
                      <a:pt x="138" y="13"/>
                    </a:lnTo>
                    <a:lnTo>
                      <a:pt x="130" y="18"/>
                    </a:lnTo>
                    <a:lnTo>
                      <a:pt x="123" y="23"/>
                    </a:lnTo>
                    <a:lnTo>
                      <a:pt x="116" y="29"/>
                    </a:lnTo>
                    <a:lnTo>
                      <a:pt x="109" y="36"/>
                    </a:lnTo>
                    <a:lnTo>
                      <a:pt x="103" y="44"/>
                    </a:lnTo>
                    <a:lnTo>
                      <a:pt x="98" y="51"/>
                    </a:lnTo>
                    <a:lnTo>
                      <a:pt x="95" y="60"/>
                    </a:lnTo>
                    <a:lnTo>
                      <a:pt x="91" y="68"/>
                    </a:lnTo>
                    <a:lnTo>
                      <a:pt x="88" y="77"/>
                    </a:lnTo>
                    <a:lnTo>
                      <a:pt x="87" y="87"/>
                    </a:lnTo>
                    <a:lnTo>
                      <a:pt x="86" y="97"/>
                    </a:lnTo>
                    <a:lnTo>
                      <a:pt x="86" y="97"/>
                    </a:lnTo>
                    <a:lnTo>
                      <a:pt x="79" y="95"/>
                    </a:lnTo>
                    <a:lnTo>
                      <a:pt x="71" y="95"/>
                    </a:lnTo>
                    <a:lnTo>
                      <a:pt x="71" y="95"/>
                    </a:lnTo>
                    <a:lnTo>
                      <a:pt x="64" y="95"/>
                    </a:lnTo>
                    <a:lnTo>
                      <a:pt x="58" y="97"/>
                    </a:lnTo>
                    <a:lnTo>
                      <a:pt x="44" y="102"/>
                    </a:lnTo>
                    <a:lnTo>
                      <a:pt x="32" y="108"/>
                    </a:lnTo>
                    <a:lnTo>
                      <a:pt x="21" y="116"/>
                    </a:lnTo>
                    <a:lnTo>
                      <a:pt x="12" y="128"/>
                    </a:lnTo>
                    <a:lnTo>
                      <a:pt x="6" y="140"/>
                    </a:lnTo>
                    <a:lnTo>
                      <a:pt x="1" y="152"/>
                    </a:lnTo>
                    <a:lnTo>
                      <a:pt x="0" y="160"/>
                    </a:lnTo>
                    <a:lnTo>
                      <a:pt x="0" y="167"/>
                    </a:lnTo>
                    <a:lnTo>
                      <a:pt x="0" y="167"/>
                    </a:lnTo>
                    <a:lnTo>
                      <a:pt x="0" y="174"/>
                    </a:lnTo>
                    <a:lnTo>
                      <a:pt x="1" y="182"/>
                    </a:lnTo>
                    <a:lnTo>
                      <a:pt x="6" y="195"/>
                    </a:lnTo>
                    <a:lnTo>
                      <a:pt x="12" y="208"/>
                    </a:lnTo>
                    <a:lnTo>
                      <a:pt x="22" y="219"/>
                    </a:lnTo>
                    <a:lnTo>
                      <a:pt x="21" y="219"/>
                    </a:lnTo>
                    <a:lnTo>
                      <a:pt x="280" y="477"/>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7" name="Freeform 358">
                <a:extLst>
                  <a:ext uri="{FF2B5EF4-FFF2-40B4-BE49-F238E27FC236}">
                    <a16:creationId xmlns:a16="http://schemas.microsoft.com/office/drawing/2014/main" id="{4CC5137E-BEDF-7531-33C3-2D417AB33852}"/>
                  </a:ext>
                </a:extLst>
              </p:cNvPr>
              <p:cNvSpPr>
                <a:spLocks/>
              </p:cNvSpPr>
              <p:nvPr/>
            </p:nvSpPr>
            <p:spPr bwMode="auto">
              <a:xfrm>
                <a:off x="1881188" y="1789113"/>
                <a:ext cx="622300" cy="381000"/>
              </a:xfrm>
              <a:custGeom>
                <a:avLst/>
                <a:gdLst>
                  <a:gd name="T0" fmla="*/ 392 w 392"/>
                  <a:gd name="T1" fmla="*/ 156 h 240"/>
                  <a:gd name="T2" fmla="*/ 389 w 392"/>
                  <a:gd name="T3" fmla="*/ 139 h 240"/>
                  <a:gd name="T4" fmla="*/ 386 w 392"/>
                  <a:gd name="T5" fmla="*/ 123 h 240"/>
                  <a:gd name="T6" fmla="*/ 377 w 392"/>
                  <a:gd name="T7" fmla="*/ 108 h 240"/>
                  <a:gd name="T8" fmla="*/ 367 w 392"/>
                  <a:gd name="T9" fmla="*/ 95 h 240"/>
                  <a:gd name="T10" fmla="*/ 355 w 392"/>
                  <a:gd name="T11" fmla="*/ 86 h 240"/>
                  <a:gd name="T12" fmla="*/ 340 w 392"/>
                  <a:gd name="T13" fmla="*/ 78 h 240"/>
                  <a:gd name="T14" fmla="*/ 325 w 392"/>
                  <a:gd name="T15" fmla="*/ 73 h 240"/>
                  <a:gd name="T16" fmla="*/ 308 w 392"/>
                  <a:gd name="T17" fmla="*/ 71 h 240"/>
                  <a:gd name="T18" fmla="*/ 293 w 392"/>
                  <a:gd name="T19" fmla="*/ 73 h 240"/>
                  <a:gd name="T20" fmla="*/ 280 w 392"/>
                  <a:gd name="T21" fmla="*/ 77 h 240"/>
                  <a:gd name="T22" fmla="*/ 267 w 392"/>
                  <a:gd name="T23" fmla="*/ 46 h 240"/>
                  <a:gd name="T24" fmla="*/ 245 w 392"/>
                  <a:gd name="T25" fmla="*/ 23 h 240"/>
                  <a:gd name="T26" fmla="*/ 217 w 392"/>
                  <a:gd name="T27" fmla="*/ 7 h 240"/>
                  <a:gd name="T28" fmla="*/ 193 w 392"/>
                  <a:gd name="T29" fmla="*/ 2 h 240"/>
                  <a:gd name="T30" fmla="*/ 185 w 392"/>
                  <a:gd name="T31" fmla="*/ 0 h 240"/>
                  <a:gd name="T32" fmla="*/ 165 w 392"/>
                  <a:gd name="T33" fmla="*/ 3 h 240"/>
                  <a:gd name="T34" fmla="*/ 146 w 392"/>
                  <a:gd name="T35" fmla="*/ 8 h 240"/>
                  <a:gd name="T36" fmla="*/ 130 w 392"/>
                  <a:gd name="T37" fmla="*/ 18 h 240"/>
                  <a:gd name="T38" fmla="*/ 116 w 392"/>
                  <a:gd name="T39" fmla="*/ 29 h 240"/>
                  <a:gd name="T40" fmla="*/ 103 w 392"/>
                  <a:gd name="T41" fmla="*/ 44 h 240"/>
                  <a:gd name="T42" fmla="*/ 95 w 392"/>
                  <a:gd name="T43" fmla="*/ 60 h 240"/>
                  <a:gd name="T44" fmla="*/ 88 w 392"/>
                  <a:gd name="T45" fmla="*/ 77 h 240"/>
                  <a:gd name="T46" fmla="*/ 86 w 392"/>
                  <a:gd name="T47" fmla="*/ 97 h 240"/>
                  <a:gd name="T48" fmla="*/ 79 w 392"/>
                  <a:gd name="T49" fmla="*/ 95 h 240"/>
                  <a:gd name="T50" fmla="*/ 71 w 392"/>
                  <a:gd name="T51" fmla="*/ 95 h 240"/>
                  <a:gd name="T52" fmla="*/ 58 w 392"/>
                  <a:gd name="T53" fmla="*/ 97 h 240"/>
                  <a:gd name="T54" fmla="*/ 32 w 392"/>
                  <a:gd name="T55" fmla="*/ 108 h 240"/>
                  <a:gd name="T56" fmla="*/ 12 w 392"/>
                  <a:gd name="T57" fmla="*/ 128 h 240"/>
                  <a:gd name="T58" fmla="*/ 1 w 392"/>
                  <a:gd name="T59" fmla="*/ 152 h 240"/>
                  <a:gd name="T60" fmla="*/ 0 w 392"/>
                  <a:gd name="T61" fmla="*/ 167 h 240"/>
                  <a:gd name="T62" fmla="*/ 1 w 392"/>
                  <a:gd name="T63" fmla="*/ 179 h 240"/>
                  <a:gd name="T64" fmla="*/ 8 w 392"/>
                  <a:gd name="T65" fmla="*/ 202 h 240"/>
                  <a:gd name="T66" fmla="*/ 22 w 392"/>
                  <a:gd name="T67" fmla="*/ 219 h 240"/>
                  <a:gd name="T68" fmla="*/ 40 w 392"/>
                  <a:gd name="T69" fmla="*/ 232 h 240"/>
                  <a:gd name="T70" fmla="*/ 51 w 392"/>
                  <a:gd name="T71" fmla="*/ 236 h 240"/>
                  <a:gd name="T72" fmla="*/ 70 w 392"/>
                  <a:gd name="T73" fmla="*/ 240 h 240"/>
                  <a:gd name="T74" fmla="*/ 312 w 392"/>
                  <a:gd name="T75" fmla="*/ 240 h 240"/>
                  <a:gd name="T76" fmla="*/ 333 w 392"/>
                  <a:gd name="T77" fmla="*/ 235 h 240"/>
                  <a:gd name="T78" fmla="*/ 345 w 392"/>
                  <a:gd name="T79" fmla="*/ 230 h 240"/>
                  <a:gd name="T80" fmla="*/ 366 w 392"/>
                  <a:gd name="T81" fmla="*/ 215 h 240"/>
                  <a:gd name="T82" fmla="*/ 382 w 392"/>
                  <a:gd name="T83" fmla="*/ 194 h 240"/>
                  <a:gd name="T84" fmla="*/ 391 w 392"/>
                  <a:gd name="T85" fmla="*/ 169 h 240"/>
                  <a:gd name="T86" fmla="*/ 392 w 392"/>
                  <a:gd name="T87" fmla="*/ 156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92" h="240">
                    <a:moveTo>
                      <a:pt x="392" y="156"/>
                    </a:moveTo>
                    <a:lnTo>
                      <a:pt x="392" y="156"/>
                    </a:lnTo>
                    <a:lnTo>
                      <a:pt x="392" y="147"/>
                    </a:lnTo>
                    <a:lnTo>
                      <a:pt x="389" y="139"/>
                    </a:lnTo>
                    <a:lnTo>
                      <a:pt x="388" y="130"/>
                    </a:lnTo>
                    <a:lnTo>
                      <a:pt x="386" y="123"/>
                    </a:lnTo>
                    <a:lnTo>
                      <a:pt x="382" y="115"/>
                    </a:lnTo>
                    <a:lnTo>
                      <a:pt x="377" y="108"/>
                    </a:lnTo>
                    <a:lnTo>
                      <a:pt x="372" y="102"/>
                    </a:lnTo>
                    <a:lnTo>
                      <a:pt x="367" y="95"/>
                    </a:lnTo>
                    <a:lnTo>
                      <a:pt x="361" y="91"/>
                    </a:lnTo>
                    <a:lnTo>
                      <a:pt x="355" y="86"/>
                    </a:lnTo>
                    <a:lnTo>
                      <a:pt x="347" y="82"/>
                    </a:lnTo>
                    <a:lnTo>
                      <a:pt x="340" y="78"/>
                    </a:lnTo>
                    <a:lnTo>
                      <a:pt x="333" y="76"/>
                    </a:lnTo>
                    <a:lnTo>
                      <a:pt x="325" y="73"/>
                    </a:lnTo>
                    <a:lnTo>
                      <a:pt x="317" y="72"/>
                    </a:lnTo>
                    <a:lnTo>
                      <a:pt x="308" y="71"/>
                    </a:lnTo>
                    <a:lnTo>
                      <a:pt x="308" y="71"/>
                    </a:lnTo>
                    <a:lnTo>
                      <a:pt x="293" y="73"/>
                    </a:lnTo>
                    <a:lnTo>
                      <a:pt x="280" y="77"/>
                    </a:lnTo>
                    <a:lnTo>
                      <a:pt x="280" y="77"/>
                    </a:lnTo>
                    <a:lnTo>
                      <a:pt x="275" y="61"/>
                    </a:lnTo>
                    <a:lnTo>
                      <a:pt x="267" y="46"/>
                    </a:lnTo>
                    <a:lnTo>
                      <a:pt x="257" y="34"/>
                    </a:lnTo>
                    <a:lnTo>
                      <a:pt x="245" y="23"/>
                    </a:lnTo>
                    <a:lnTo>
                      <a:pt x="231" y="13"/>
                    </a:lnTo>
                    <a:lnTo>
                      <a:pt x="217" y="7"/>
                    </a:lnTo>
                    <a:lnTo>
                      <a:pt x="201" y="2"/>
                    </a:lnTo>
                    <a:lnTo>
                      <a:pt x="193" y="2"/>
                    </a:lnTo>
                    <a:lnTo>
                      <a:pt x="185" y="0"/>
                    </a:lnTo>
                    <a:lnTo>
                      <a:pt x="185" y="0"/>
                    </a:lnTo>
                    <a:lnTo>
                      <a:pt x="175" y="2"/>
                    </a:lnTo>
                    <a:lnTo>
                      <a:pt x="165" y="3"/>
                    </a:lnTo>
                    <a:lnTo>
                      <a:pt x="155" y="5"/>
                    </a:lnTo>
                    <a:lnTo>
                      <a:pt x="146" y="8"/>
                    </a:lnTo>
                    <a:lnTo>
                      <a:pt x="138" y="13"/>
                    </a:lnTo>
                    <a:lnTo>
                      <a:pt x="130" y="18"/>
                    </a:lnTo>
                    <a:lnTo>
                      <a:pt x="123" y="23"/>
                    </a:lnTo>
                    <a:lnTo>
                      <a:pt x="116" y="29"/>
                    </a:lnTo>
                    <a:lnTo>
                      <a:pt x="109" y="36"/>
                    </a:lnTo>
                    <a:lnTo>
                      <a:pt x="103" y="44"/>
                    </a:lnTo>
                    <a:lnTo>
                      <a:pt x="98" y="51"/>
                    </a:lnTo>
                    <a:lnTo>
                      <a:pt x="95" y="60"/>
                    </a:lnTo>
                    <a:lnTo>
                      <a:pt x="91" y="68"/>
                    </a:lnTo>
                    <a:lnTo>
                      <a:pt x="88" y="77"/>
                    </a:lnTo>
                    <a:lnTo>
                      <a:pt x="87" y="87"/>
                    </a:lnTo>
                    <a:lnTo>
                      <a:pt x="86" y="97"/>
                    </a:lnTo>
                    <a:lnTo>
                      <a:pt x="86" y="97"/>
                    </a:lnTo>
                    <a:lnTo>
                      <a:pt x="79" y="95"/>
                    </a:lnTo>
                    <a:lnTo>
                      <a:pt x="71" y="95"/>
                    </a:lnTo>
                    <a:lnTo>
                      <a:pt x="71" y="95"/>
                    </a:lnTo>
                    <a:lnTo>
                      <a:pt x="64" y="95"/>
                    </a:lnTo>
                    <a:lnTo>
                      <a:pt x="58" y="97"/>
                    </a:lnTo>
                    <a:lnTo>
                      <a:pt x="44" y="102"/>
                    </a:lnTo>
                    <a:lnTo>
                      <a:pt x="32" y="108"/>
                    </a:lnTo>
                    <a:lnTo>
                      <a:pt x="21" y="116"/>
                    </a:lnTo>
                    <a:lnTo>
                      <a:pt x="12" y="128"/>
                    </a:lnTo>
                    <a:lnTo>
                      <a:pt x="6" y="140"/>
                    </a:lnTo>
                    <a:lnTo>
                      <a:pt x="1" y="152"/>
                    </a:lnTo>
                    <a:lnTo>
                      <a:pt x="0" y="160"/>
                    </a:lnTo>
                    <a:lnTo>
                      <a:pt x="0" y="167"/>
                    </a:lnTo>
                    <a:lnTo>
                      <a:pt x="0" y="167"/>
                    </a:lnTo>
                    <a:lnTo>
                      <a:pt x="1" y="179"/>
                    </a:lnTo>
                    <a:lnTo>
                      <a:pt x="3" y="190"/>
                    </a:lnTo>
                    <a:lnTo>
                      <a:pt x="8" y="202"/>
                    </a:lnTo>
                    <a:lnTo>
                      <a:pt x="14" y="210"/>
                    </a:lnTo>
                    <a:lnTo>
                      <a:pt x="22" y="219"/>
                    </a:lnTo>
                    <a:lnTo>
                      <a:pt x="30" y="226"/>
                    </a:lnTo>
                    <a:lnTo>
                      <a:pt x="40" y="232"/>
                    </a:lnTo>
                    <a:lnTo>
                      <a:pt x="51" y="236"/>
                    </a:lnTo>
                    <a:lnTo>
                      <a:pt x="51" y="236"/>
                    </a:lnTo>
                    <a:lnTo>
                      <a:pt x="60" y="239"/>
                    </a:lnTo>
                    <a:lnTo>
                      <a:pt x="70" y="240"/>
                    </a:lnTo>
                    <a:lnTo>
                      <a:pt x="312" y="240"/>
                    </a:lnTo>
                    <a:lnTo>
                      <a:pt x="312" y="240"/>
                    </a:lnTo>
                    <a:lnTo>
                      <a:pt x="323" y="239"/>
                    </a:lnTo>
                    <a:lnTo>
                      <a:pt x="333" y="235"/>
                    </a:lnTo>
                    <a:lnTo>
                      <a:pt x="333" y="235"/>
                    </a:lnTo>
                    <a:lnTo>
                      <a:pt x="345" y="230"/>
                    </a:lnTo>
                    <a:lnTo>
                      <a:pt x="356" y="224"/>
                    </a:lnTo>
                    <a:lnTo>
                      <a:pt x="366" y="215"/>
                    </a:lnTo>
                    <a:lnTo>
                      <a:pt x="375" y="205"/>
                    </a:lnTo>
                    <a:lnTo>
                      <a:pt x="382" y="194"/>
                    </a:lnTo>
                    <a:lnTo>
                      <a:pt x="387" y="182"/>
                    </a:lnTo>
                    <a:lnTo>
                      <a:pt x="391" y="169"/>
                    </a:lnTo>
                    <a:lnTo>
                      <a:pt x="392" y="156"/>
                    </a:lnTo>
                    <a:lnTo>
                      <a:pt x="392" y="156"/>
                    </a:lnTo>
                    <a:close/>
                  </a:path>
                </a:pathLst>
              </a:custGeom>
              <a:solidFill>
                <a:srgbClr val="15B0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0" name="Freeform 359">
                <a:extLst>
                  <a:ext uri="{FF2B5EF4-FFF2-40B4-BE49-F238E27FC236}">
                    <a16:creationId xmlns:a16="http://schemas.microsoft.com/office/drawing/2014/main" id="{FB4D5CD7-5D41-98B0-2706-45F10CD68E6D}"/>
                  </a:ext>
                </a:extLst>
              </p:cNvPr>
              <p:cNvSpPr>
                <a:spLocks/>
              </p:cNvSpPr>
              <p:nvPr/>
            </p:nvSpPr>
            <p:spPr bwMode="auto">
              <a:xfrm>
                <a:off x="2163763" y="1789113"/>
                <a:ext cx="339725" cy="381000"/>
              </a:xfrm>
              <a:custGeom>
                <a:avLst/>
                <a:gdLst>
                  <a:gd name="T0" fmla="*/ 130 w 214"/>
                  <a:gd name="T1" fmla="*/ 71 h 240"/>
                  <a:gd name="T2" fmla="*/ 130 w 214"/>
                  <a:gd name="T3" fmla="*/ 71 h 240"/>
                  <a:gd name="T4" fmla="*/ 115 w 214"/>
                  <a:gd name="T5" fmla="*/ 73 h 240"/>
                  <a:gd name="T6" fmla="*/ 102 w 214"/>
                  <a:gd name="T7" fmla="*/ 77 h 240"/>
                  <a:gd name="T8" fmla="*/ 102 w 214"/>
                  <a:gd name="T9" fmla="*/ 77 h 240"/>
                  <a:gd name="T10" fmla="*/ 97 w 214"/>
                  <a:gd name="T11" fmla="*/ 61 h 240"/>
                  <a:gd name="T12" fmla="*/ 89 w 214"/>
                  <a:gd name="T13" fmla="*/ 46 h 240"/>
                  <a:gd name="T14" fmla="*/ 79 w 214"/>
                  <a:gd name="T15" fmla="*/ 34 h 240"/>
                  <a:gd name="T16" fmla="*/ 67 w 214"/>
                  <a:gd name="T17" fmla="*/ 23 h 240"/>
                  <a:gd name="T18" fmla="*/ 53 w 214"/>
                  <a:gd name="T19" fmla="*/ 13 h 240"/>
                  <a:gd name="T20" fmla="*/ 39 w 214"/>
                  <a:gd name="T21" fmla="*/ 7 h 240"/>
                  <a:gd name="T22" fmla="*/ 23 w 214"/>
                  <a:gd name="T23" fmla="*/ 2 h 240"/>
                  <a:gd name="T24" fmla="*/ 15 w 214"/>
                  <a:gd name="T25" fmla="*/ 2 h 240"/>
                  <a:gd name="T26" fmla="*/ 7 w 214"/>
                  <a:gd name="T27" fmla="*/ 0 h 240"/>
                  <a:gd name="T28" fmla="*/ 7 w 214"/>
                  <a:gd name="T29" fmla="*/ 0 h 240"/>
                  <a:gd name="T30" fmla="*/ 0 w 214"/>
                  <a:gd name="T31" fmla="*/ 2 h 240"/>
                  <a:gd name="T32" fmla="*/ 0 w 214"/>
                  <a:gd name="T33" fmla="*/ 240 h 240"/>
                  <a:gd name="T34" fmla="*/ 134 w 214"/>
                  <a:gd name="T35" fmla="*/ 240 h 240"/>
                  <a:gd name="T36" fmla="*/ 134 w 214"/>
                  <a:gd name="T37" fmla="*/ 240 h 240"/>
                  <a:gd name="T38" fmla="*/ 145 w 214"/>
                  <a:gd name="T39" fmla="*/ 239 h 240"/>
                  <a:gd name="T40" fmla="*/ 155 w 214"/>
                  <a:gd name="T41" fmla="*/ 235 h 240"/>
                  <a:gd name="T42" fmla="*/ 155 w 214"/>
                  <a:gd name="T43" fmla="*/ 235 h 240"/>
                  <a:gd name="T44" fmla="*/ 167 w 214"/>
                  <a:gd name="T45" fmla="*/ 230 h 240"/>
                  <a:gd name="T46" fmla="*/ 178 w 214"/>
                  <a:gd name="T47" fmla="*/ 224 h 240"/>
                  <a:gd name="T48" fmla="*/ 188 w 214"/>
                  <a:gd name="T49" fmla="*/ 215 h 240"/>
                  <a:gd name="T50" fmla="*/ 197 w 214"/>
                  <a:gd name="T51" fmla="*/ 205 h 240"/>
                  <a:gd name="T52" fmla="*/ 204 w 214"/>
                  <a:gd name="T53" fmla="*/ 194 h 240"/>
                  <a:gd name="T54" fmla="*/ 209 w 214"/>
                  <a:gd name="T55" fmla="*/ 182 h 240"/>
                  <a:gd name="T56" fmla="*/ 213 w 214"/>
                  <a:gd name="T57" fmla="*/ 169 h 240"/>
                  <a:gd name="T58" fmla="*/ 214 w 214"/>
                  <a:gd name="T59" fmla="*/ 156 h 240"/>
                  <a:gd name="T60" fmla="*/ 214 w 214"/>
                  <a:gd name="T61" fmla="*/ 156 h 240"/>
                  <a:gd name="T62" fmla="*/ 214 w 214"/>
                  <a:gd name="T63" fmla="*/ 147 h 240"/>
                  <a:gd name="T64" fmla="*/ 211 w 214"/>
                  <a:gd name="T65" fmla="*/ 139 h 240"/>
                  <a:gd name="T66" fmla="*/ 210 w 214"/>
                  <a:gd name="T67" fmla="*/ 130 h 240"/>
                  <a:gd name="T68" fmla="*/ 208 w 214"/>
                  <a:gd name="T69" fmla="*/ 123 h 240"/>
                  <a:gd name="T70" fmla="*/ 204 w 214"/>
                  <a:gd name="T71" fmla="*/ 115 h 240"/>
                  <a:gd name="T72" fmla="*/ 199 w 214"/>
                  <a:gd name="T73" fmla="*/ 108 h 240"/>
                  <a:gd name="T74" fmla="*/ 194 w 214"/>
                  <a:gd name="T75" fmla="*/ 102 h 240"/>
                  <a:gd name="T76" fmla="*/ 189 w 214"/>
                  <a:gd name="T77" fmla="*/ 95 h 240"/>
                  <a:gd name="T78" fmla="*/ 183 w 214"/>
                  <a:gd name="T79" fmla="*/ 91 h 240"/>
                  <a:gd name="T80" fmla="*/ 177 w 214"/>
                  <a:gd name="T81" fmla="*/ 86 h 240"/>
                  <a:gd name="T82" fmla="*/ 169 w 214"/>
                  <a:gd name="T83" fmla="*/ 82 h 240"/>
                  <a:gd name="T84" fmla="*/ 162 w 214"/>
                  <a:gd name="T85" fmla="*/ 78 h 240"/>
                  <a:gd name="T86" fmla="*/ 155 w 214"/>
                  <a:gd name="T87" fmla="*/ 76 h 240"/>
                  <a:gd name="T88" fmla="*/ 147 w 214"/>
                  <a:gd name="T89" fmla="*/ 73 h 240"/>
                  <a:gd name="T90" fmla="*/ 139 w 214"/>
                  <a:gd name="T91" fmla="*/ 72 h 240"/>
                  <a:gd name="T92" fmla="*/ 130 w 214"/>
                  <a:gd name="T93" fmla="*/ 71 h 240"/>
                  <a:gd name="T94" fmla="*/ 130 w 214"/>
                  <a:gd name="T95" fmla="*/ 71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14" h="240">
                    <a:moveTo>
                      <a:pt x="130" y="71"/>
                    </a:moveTo>
                    <a:lnTo>
                      <a:pt x="130" y="71"/>
                    </a:lnTo>
                    <a:lnTo>
                      <a:pt x="115" y="73"/>
                    </a:lnTo>
                    <a:lnTo>
                      <a:pt x="102" y="77"/>
                    </a:lnTo>
                    <a:lnTo>
                      <a:pt x="102" y="77"/>
                    </a:lnTo>
                    <a:lnTo>
                      <a:pt x="97" y="61"/>
                    </a:lnTo>
                    <a:lnTo>
                      <a:pt x="89" y="46"/>
                    </a:lnTo>
                    <a:lnTo>
                      <a:pt x="79" y="34"/>
                    </a:lnTo>
                    <a:lnTo>
                      <a:pt x="67" y="23"/>
                    </a:lnTo>
                    <a:lnTo>
                      <a:pt x="53" y="13"/>
                    </a:lnTo>
                    <a:lnTo>
                      <a:pt x="39" y="7"/>
                    </a:lnTo>
                    <a:lnTo>
                      <a:pt x="23" y="2"/>
                    </a:lnTo>
                    <a:lnTo>
                      <a:pt x="15" y="2"/>
                    </a:lnTo>
                    <a:lnTo>
                      <a:pt x="7" y="0"/>
                    </a:lnTo>
                    <a:lnTo>
                      <a:pt x="7" y="0"/>
                    </a:lnTo>
                    <a:lnTo>
                      <a:pt x="0" y="2"/>
                    </a:lnTo>
                    <a:lnTo>
                      <a:pt x="0" y="240"/>
                    </a:lnTo>
                    <a:lnTo>
                      <a:pt x="134" y="240"/>
                    </a:lnTo>
                    <a:lnTo>
                      <a:pt x="134" y="240"/>
                    </a:lnTo>
                    <a:lnTo>
                      <a:pt x="145" y="239"/>
                    </a:lnTo>
                    <a:lnTo>
                      <a:pt x="155" y="235"/>
                    </a:lnTo>
                    <a:lnTo>
                      <a:pt x="155" y="235"/>
                    </a:lnTo>
                    <a:lnTo>
                      <a:pt x="167" y="230"/>
                    </a:lnTo>
                    <a:lnTo>
                      <a:pt x="178" y="224"/>
                    </a:lnTo>
                    <a:lnTo>
                      <a:pt x="188" y="215"/>
                    </a:lnTo>
                    <a:lnTo>
                      <a:pt x="197" y="205"/>
                    </a:lnTo>
                    <a:lnTo>
                      <a:pt x="204" y="194"/>
                    </a:lnTo>
                    <a:lnTo>
                      <a:pt x="209" y="182"/>
                    </a:lnTo>
                    <a:lnTo>
                      <a:pt x="213" y="169"/>
                    </a:lnTo>
                    <a:lnTo>
                      <a:pt x="214" y="156"/>
                    </a:lnTo>
                    <a:lnTo>
                      <a:pt x="214" y="156"/>
                    </a:lnTo>
                    <a:lnTo>
                      <a:pt x="214" y="147"/>
                    </a:lnTo>
                    <a:lnTo>
                      <a:pt x="211" y="139"/>
                    </a:lnTo>
                    <a:lnTo>
                      <a:pt x="210" y="130"/>
                    </a:lnTo>
                    <a:lnTo>
                      <a:pt x="208" y="123"/>
                    </a:lnTo>
                    <a:lnTo>
                      <a:pt x="204" y="115"/>
                    </a:lnTo>
                    <a:lnTo>
                      <a:pt x="199" y="108"/>
                    </a:lnTo>
                    <a:lnTo>
                      <a:pt x="194" y="102"/>
                    </a:lnTo>
                    <a:lnTo>
                      <a:pt x="189" y="95"/>
                    </a:lnTo>
                    <a:lnTo>
                      <a:pt x="183" y="91"/>
                    </a:lnTo>
                    <a:lnTo>
                      <a:pt x="177" y="86"/>
                    </a:lnTo>
                    <a:lnTo>
                      <a:pt x="169" y="82"/>
                    </a:lnTo>
                    <a:lnTo>
                      <a:pt x="162" y="78"/>
                    </a:lnTo>
                    <a:lnTo>
                      <a:pt x="155" y="76"/>
                    </a:lnTo>
                    <a:lnTo>
                      <a:pt x="147" y="73"/>
                    </a:lnTo>
                    <a:lnTo>
                      <a:pt x="139" y="72"/>
                    </a:lnTo>
                    <a:lnTo>
                      <a:pt x="130" y="71"/>
                    </a:lnTo>
                    <a:lnTo>
                      <a:pt x="130" y="71"/>
                    </a:lnTo>
                    <a:close/>
                  </a:path>
                </a:pathLst>
              </a:custGeom>
              <a:solidFill>
                <a:srgbClr val="1695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1" name="Freeform 360">
                <a:extLst>
                  <a:ext uri="{FF2B5EF4-FFF2-40B4-BE49-F238E27FC236}">
                    <a16:creationId xmlns:a16="http://schemas.microsoft.com/office/drawing/2014/main" id="{219C1F83-CC07-0FCF-4240-ED39A362C3F9}"/>
                  </a:ext>
                </a:extLst>
              </p:cNvPr>
              <p:cNvSpPr>
                <a:spLocks/>
              </p:cNvSpPr>
              <p:nvPr/>
            </p:nvSpPr>
            <p:spPr bwMode="auto">
              <a:xfrm>
                <a:off x="2209800" y="1870075"/>
                <a:ext cx="293688" cy="300038"/>
              </a:xfrm>
              <a:custGeom>
                <a:avLst/>
                <a:gdLst>
                  <a:gd name="T0" fmla="*/ 126 w 185"/>
                  <a:gd name="T1" fmla="*/ 184 h 189"/>
                  <a:gd name="T2" fmla="*/ 126 w 185"/>
                  <a:gd name="T3" fmla="*/ 184 h 189"/>
                  <a:gd name="T4" fmla="*/ 138 w 185"/>
                  <a:gd name="T5" fmla="*/ 179 h 189"/>
                  <a:gd name="T6" fmla="*/ 149 w 185"/>
                  <a:gd name="T7" fmla="*/ 173 h 189"/>
                  <a:gd name="T8" fmla="*/ 159 w 185"/>
                  <a:gd name="T9" fmla="*/ 164 h 189"/>
                  <a:gd name="T10" fmla="*/ 168 w 185"/>
                  <a:gd name="T11" fmla="*/ 154 h 189"/>
                  <a:gd name="T12" fmla="*/ 175 w 185"/>
                  <a:gd name="T13" fmla="*/ 143 h 189"/>
                  <a:gd name="T14" fmla="*/ 180 w 185"/>
                  <a:gd name="T15" fmla="*/ 131 h 189"/>
                  <a:gd name="T16" fmla="*/ 184 w 185"/>
                  <a:gd name="T17" fmla="*/ 118 h 189"/>
                  <a:gd name="T18" fmla="*/ 185 w 185"/>
                  <a:gd name="T19" fmla="*/ 105 h 189"/>
                  <a:gd name="T20" fmla="*/ 185 w 185"/>
                  <a:gd name="T21" fmla="*/ 105 h 189"/>
                  <a:gd name="T22" fmla="*/ 185 w 185"/>
                  <a:gd name="T23" fmla="*/ 96 h 189"/>
                  <a:gd name="T24" fmla="*/ 182 w 185"/>
                  <a:gd name="T25" fmla="*/ 88 h 189"/>
                  <a:gd name="T26" fmla="*/ 181 w 185"/>
                  <a:gd name="T27" fmla="*/ 79 h 189"/>
                  <a:gd name="T28" fmla="*/ 179 w 185"/>
                  <a:gd name="T29" fmla="*/ 72 h 189"/>
                  <a:gd name="T30" fmla="*/ 175 w 185"/>
                  <a:gd name="T31" fmla="*/ 64 h 189"/>
                  <a:gd name="T32" fmla="*/ 170 w 185"/>
                  <a:gd name="T33" fmla="*/ 57 h 189"/>
                  <a:gd name="T34" fmla="*/ 165 w 185"/>
                  <a:gd name="T35" fmla="*/ 51 h 189"/>
                  <a:gd name="T36" fmla="*/ 160 w 185"/>
                  <a:gd name="T37" fmla="*/ 44 h 189"/>
                  <a:gd name="T38" fmla="*/ 154 w 185"/>
                  <a:gd name="T39" fmla="*/ 40 h 189"/>
                  <a:gd name="T40" fmla="*/ 148 w 185"/>
                  <a:gd name="T41" fmla="*/ 35 h 189"/>
                  <a:gd name="T42" fmla="*/ 140 w 185"/>
                  <a:gd name="T43" fmla="*/ 31 h 189"/>
                  <a:gd name="T44" fmla="*/ 133 w 185"/>
                  <a:gd name="T45" fmla="*/ 27 h 189"/>
                  <a:gd name="T46" fmla="*/ 126 w 185"/>
                  <a:gd name="T47" fmla="*/ 25 h 189"/>
                  <a:gd name="T48" fmla="*/ 118 w 185"/>
                  <a:gd name="T49" fmla="*/ 22 h 189"/>
                  <a:gd name="T50" fmla="*/ 110 w 185"/>
                  <a:gd name="T51" fmla="*/ 21 h 189"/>
                  <a:gd name="T52" fmla="*/ 101 w 185"/>
                  <a:gd name="T53" fmla="*/ 20 h 189"/>
                  <a:gd name="T54" fmla="*/ 101 w 185"/>
                  <a:gd name="T55" fmla="*/ 20 h 189"/>
                  <a:gd name="T56" fmla="*/ 86 w 185"/>
                  <a:gd name="T57" fmla="*/ 22 h 189"/>
                  <a:gd name="T58" fmla="*/ 73 w 185"/>
                  <a:gd name="T59" fmla="*/ 26 h 189"/>
                  <a:gd name="T60" fmla="*/ 73 w 185"/>
                  <a:gd name="T61" fmla="*/ 26 h 189"/>
                  <a:gd name="T62" fmla="*/ 68 w 185"/>
                  <a:gd name="T63" fmla="*/ 12 h 189"/>
                  <a:gd name="T64" fmla="*/ 63 w 185"/>
                  <a:gd name="T65" fmla="*/ 0 h 189"/>
                  <a:gd name="T66" fmla="*/ 63 w 185"/>
                  <a:gd name="T67" fmla="*/ 0 h 189"/>
                  <a:gd name="T68" fmla="*/ 59 w 185"/>
                  <a:gd name="T69" fmla="*/ 11 h 189"/>
                  <a:gd name="T70" fmla="*/ 58 w 185"/>
                  <a:gd name="T71" fmla="*/ 22 h 189"/>
                  <a:gd name="T72" fmla="*/ 58 w 185"/>
                  <a:gd name="T73" fmla="*/ 22 h 189"/>
                  <a:gd name="T74" fmla="*/ 48 w 185"/>
                  <a:gd name="T75" fmla="*/ 22 h 189"/>
                  <a:gd name="T76" fmla="*/ 48 w 185"/>
                  <a:gd name="T77" fmla="*/ 22 h 189"/>
                  <a:gd name="T78" fmla="*/ 38 w 185"/>
                  <a:gd name="T79" fmla="*/ 22 h 189"/>
                  <a:gd name="T80" fmla="*/ 29 w 185"/>
                  <a:gd name="T81" fmla="*/ 26 h 189"/>
                  <a:gd name="T82" fmla="*/ 21 w 185"/>
                  <a:gd name="T83" fmla="*/ 30 h 189"/>
                  <a:gd name="T84" fmla="*/ 15 w 185"/>
                  <a:gd name="T85" fmla="*/ 36 h 189"/>
                  <a:gd name="T86" fmla="*/ 8 w 185"/>
                  <a:gd name="T87" fmla="*/ 43 h 189"/>
                  <a:gd name="T88" fmla="*/ 3 w 185"/>
                  <a:gd name="T89" fmla="*/ 51 h 189"/>
                  <a:gd name="T90" fmla="*/ 1 w 185"/>
                  <a:gd name="T91" fmla="*/ 59 h 189"/>
                  <a:gd name="T92" fmla="*/ 0 w 185"/>
                  <a:gd name="T93" fmla="*/ 69 h 189"/>
                  <a:gd name="T94" fmla="*/ 0 w 185"/>
                  <a:gd name="T95" fmla="*/ 69 h 189"/>
                  <a:gd name="T96" fmla="*/ 1 w 185"/>
                  <a:gd name="T97" fmla="*/ 79 h 189"/>
                  <a:gd name="T98" fmla="*/ 5 w 185"/>
                  <a:gd name="T99" fmla="*/ 89 h 189"/>
                  <a:gd name="T100" fmla="*/ 8 w 185"/>
                  <a:gd name="T101" fmla="*/ 96 h 189"/>
                  <a:gd name="T102" fmla="*/ 16 w 185"/>
                  <a:gd name="T103" fmla="*/ 104 h 189"/>
                  <a:gd name="T104" fmla="*/ 15 w 185"/>
                  <a:gd name="T105" fmla="*/ 104 h 189"/>
                  <a:gd name="T106" fmla="*/ 100 w 185"/>
                  <a:gd name="T107" fmla="*/ 189 h 189"/>
                  <a:gd name="T108" fmla="*/ 105 w 185"/>
                  <a:gd name="T109" fmla="*/ 189 h 189"/>
                  <a:gd name="T110" fmla="*/ 105 w 185"/>
                  <a:gd name="T111" fmla="*/ 189 h 189"/>
                  <a:gd name="T112" fmla="*/ 116 w 185"/>
                  <a:gd name="T113" fmla="*/ 188 h 189"/>
                  <a:gd name="T114" fmla="*/ 126 w 185"/>
                  <a:gd name="T115" fmla="*/ 184 h 189"/>
                  <a:gd name="T116" fmla="*/ 126 w 185"/>
                  <a:gd name="T117" fmla="*/ 184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85" h="189">
                    <a:moveTo>
                      <a:pt x="126" y="184"/>
                    </a:moveTo>
                    <a:lnTo>
                      <a:pt x="126" y="184"/>
                    </a:lnTo>
                    <a:lnTo>
                      <a:pt x="138" y="179"/>
                    </a:lnTo>
                    <a:lnTo>
                      <a:pt x="149" y="173"/>
                    </a:lnTo>
                    <a:lnTo>
                      <a:pt x="159" y="164"/>
                    </a:lnTo>
                    <a:lnTo>
                      <a:pt x="168" y="154"/>
                    </a:lnTo>
                    <a:lnTo>
                      <a:pt x="175" y="143"/>
                    </a:lnTo>
                    <a:lnTo>
                      <a:pt x="180" y="131"/>
                    </a:lnTo>
                    <a:lnTo>
                      <a:pt x="184" y="118"/>
                    </a:lnTo>
                    <a:lnTo>
                      <a:pt x="185" y="105"/>
                    </a:lnTo>
                    <a:lnTo>
                      <a:pt x="185" y="105"/>
                    </a:lnTo>
                    <a:lnTo>
                      <a:pt x="185" y="96"/>
                    </a:lnTo>
                    <a:lnTo>
                      <a:pt x="182" y="88"/>
                    </a:lnTo>
                    <a:lnTo>
                      <a:pt x="181" y="79"/>
                    </a:lnTo>
                    <a:lnTo>
                      <a:pt x="179" y="72"/>
                    </a:lnTo>
                    <a:lnTo>
                      <a:pt x="175" y="64"/>
                    </a:lnTo>
                    <a:lnTo>
                      <a:pt x="170" y="57"/>
                    </a:lnTo>
                    <a:lnTo>
                      <a:pt x="165" y="51"/>
                    </a:lnTo>
                    <a:lnTo>
                      <a:pt x="160" y="44"/>
                    </a:lnTo>
                    <a:lnTo>
                      <a:pt x="154" y="40"/>
                    </a:lnTo>
                    <a:lnTo>
                      <a:pt x="148" y="35"/>
                    </a:lnTo>
                    <a:lnTo>
                      <a:pt x="140" y="31"/>
                    </a:lnTo>
                    <a:lnTo>
                      <a:pt x="133" y="27"/>
                    </a:lnTo>
                    <a:lnTo>
                      <a:pt x="126" y="25"/>
                    </a:lnTo>
                    <a:lnTo>
                      <a:pt x="118" y="22"/>
                    </a:lnTo>
                    <a:lnTo>
                      <a:pt x="110" y="21"/>
                    </a:lnTo>
                    <a:lnTo>
                      <a:pt x="101" y="20"/>
                    </a:lnTo>
                    <a:lnTo>
                      <a:pt x="101" y="20"/>
                    </a:lnTo>
                    <a:lnTo>
                      <a:pt x="86" y="22"/>
                    </a:lnTo>
                    <a:lnTo>
                      <a:pt x="73" y="26"/>
                    </a:lnTo>
                    <a:lnTo>
                      <a:pt x="73" y="26"/>
                    </a:lnTo>
                    <a:lnTo>
                      <a:pt x="68" y="12"/>
                    </a:lnTo>
                    <a:lnTo>
                      <a:pt x="63" y="0"/>
                    </a:lnTo>
                    <a:lnTo>
                      <a:pt x="63" y="0"/>
                    </a:lnTo>
                    <a:lnTo>
                      <a:pt x="59" y="11"/>
                    </a:lnTo>
                    <a:lnTo>
                      <a:pt x="58" y="22"/>
                    </a:lnTo>
                    <a:lnTo>
                      <a:pt x="58" y="22"/>
                    </a:lnTo>
                    <a:lnTo>
                      <a:pt x="48" y="22"/>
                    </a:lnTo>
                    <a:lnTo>
                      <a:pt x="48" y="22"/>
                    </a:lnTo>
                    <a:lnTo>
                      <a:pt x="38" y="22"/>
                    </a:lnTo>
                    <a:lnTo>
                      <a:pt x="29" y="26"/>
                    </a:lnTo>
                    <a:lnTo>
                      <a:pt x="21" y="30"/>
                    </a:lnTo>
                    <a:lnTo>
                      <a:pt x="15" y="36"/>
                    </a:lnTo>
                    <a:lnTo>
                      <a:pt x="8" y="43"/>
                    </a:lnTo>
                    <a:lnTo>
                      <a:pt x="3" y="51"/>
                    </a:lnTo>
                    <a:lnTo>
                      <a:pt x="1" y="59"/>
                    </a:lnTo>
                    <a:lnTo>
                      <a:pt x="0" y="69"/>
                    </a:lnTo>
                    <a:lnTo>
                      <a:pt x="0" y="69"/>
                    </a:lnTo>
                    <a:lnTo>
                      <a:pt x="1" y="79"/>
                    </a:lnTo>
                    <a:lnTo>
                      <a:pt x="5" y="89"/>
                    </a:lnTo>
                    <a:lnTo>
                      <a:pt x="8" y="96"/>
                    </a:lnTo>
                    <a:lnTo>
                      <a:pt x="16" y="104"/>
                    </a:lnTo>
                    <a:lnTo>
                      <a:pt x="15" y="104"/>
                    </a:lnTo>
                    <a:lnTo>
                      <a:pt x="100" y="189"/>
                    </a:lnTo>
                    <a:lnTo>
                      <a:pt x="105" y="189"/>
                    </a:lnTo>
                    <a:lnTo>
                      <a:pt x="105" y="189"/>
                    </a:lnTo>
                    <a:lnTo>
                      <a:pt x="116" y="188"/>
                    </a:lnTo>
                    <a:lnTo>
                      <a:pt x="126" y="184"/>
                    </a:lnTo>
                    <a:lnTo>
                      <a:pt x="126" y="184"/>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2" name="Freeform 361">
                <a:extLst>
                  <a:ext uri="{FF2B5EF4-FFF2-40B4-BE49-F238E27FC236}">
                    <a16:creationId xmlns:a16="http://schemas.microsoft.com/office/drawing/2014/main" id="{B3822E75-BA2A-DEC3-04A8-2C1299553320}"/>
                  </a:ext>
                </a:extLst>
              </p:cNvPr>
              <p:cNvSpPr>
                <a:spLocks/>
              </p:cNvSpPr>
              <p:nvPr/>
            </p:nvSpPr>
            <p:spPr bwMode="auto">
              <a:xfrm>
                <a:off x="2209800" y="1804988"/>
                <a:ext cx="411163" cy="249238"/>
              </a:xfrm>
              <a:custGeom>
                <a:avLst/>
                <a:gdLst>
                  <a:gd name="T0" fmla="*/ 259 w 259"/>
                  <a:gd name="T1" fmla="*/ 103 h 157"/>
                  <a:gd name="T2" fmla="*/ 254 w 259"/>
                  <a:gd name="T3" fmla="*/ 81 h 157"/>
                  <a:gd name="T4" fmla="*/ 243 w 259"/>
                  <a:gd name="T5" fmla="*/ 63 h 157"/>
                  <a:gd name="T6" fmla="*/ 224 w 259"/>
                  <a:gd name="T7" fmla="*/ 51 h 157"/>
                  <a:gd name="T8" fmla="*/ 203 w 259"/>
                  <a:gd name="T9" fmla="*/ 47 h 157"/>
                  <a:gd name="T10" fmla="*/ 193 w 259"/>
                  <a:gd name="T11" fmla="*/ 48 h 157"/>
                  <a:gd name="T12" fmla="*/ 185 w 259"/>
                  <a:gd name="T13" fmla="*/ 51 h 157"/>
                  <a:gd name="T14" fmla="*/ 176 w 259"/>
                  <a:gd name="T15" fmla="*/ 30 h 157"/>
                  <a:gd name="T16" fmla="*/ 163 w 259"/>
                  <a:gd name="T17" fmla="*/ 15 h 157"/>
                  <a:gd name="T18" fmla="*/ 144 w 259"/>
                  <a:gd name="T19" fmla="*/ 4 h 157"/>
                  <a:gd name="T20" fmla="*/ 122 w 259"/>
                  <a:gd name="T21" fmla="*/ 0 h 157"/>
                  <a:gd name="T22" fmla="*/ 110 w 259"/>
                  <a:gd name="T23" fmla="*/ 2 h 157"/>
                  <a:gd name="T24" fmla="*/ 86 w 259"/>
                  <a:gd name="T25" fmla="*/ 11 h 157"/>
                  <a:gd name="T26" fmla="*/ 69 w 259"/>
                  <a:gd name="T27" fmla="*/ 29 h 157"/>
                  <a:gd name="T28" fmla="*/ 59 w 259"/>
                  <a:gd name="T29" fmla="*/ 51 h 157"/>
                  <a:gd name="T30" fmla="*/ 58 w 259"/>
                  <a:gd name="T31" fmla="*/ 63 h 157"/>
                  <a:gd name="T32" fmla="*/ 48 w 259"/>
                  <a:gd name="T33" fmla="*/ 63 h 157"/>
                  <a:gd name="T34" fmla="*/ 29 w 259"/>
                  <a:gd name="T35" fmla="*/ 67 h 157"/>
                  <a:gd name="T36" fmla="*/ 15 w 259"/>
                  <a:gd name="T37" fmla="*/ 77 h 157"/>
                  <a:gd name="T38" fmla="*/ 3 w 259"/>
                  <a:gd name="T39" fmla="*/ 92 h 157"/>
                  <a:gd name="T40" fmla="*/ 0 w 259"/>
                  <a:gd name="T41" fmla="*/ 110 h 157"/>
                  <a:gd name="T42" fmla="*/ 1 w 259"/>
                  <a:gd name="T43" fmla="*/ 118 h 157"/>
                  <a:gd name="T44" fmla="*/ 6 w 259"/>
                  <a:gd name="T45" fmla="*/ 132 h 157"/>
                  <a:gd name="T46" fmla="*/ 15 w 259"/>
                  <a:gd name="T47" fmla="*/ 145 h 157"/>
                  <a:gd name="T48" fmla="*/ 27 w 259"/>
                  <a:gd name="T49" fmla="*/ 153 h 157"/>
                  <a:gd name="T50" fmla="*/ 34 w 259"/>
                  <a:gd name="T51" fmla="*/ 156 h 157"/>
                  <a:gd name="T52" fmla="*/ 47 w 259"/>
                  <a:gd name="T53" fmla="*/ 157 h 157"/>
                  <a:gd name="T54" fmla="*/ 206 w 259"/>
                  <a:gd name="T55" fmla="*/ 157 h 157"/>
                  <a:gd name="T56" fmla="*/ 219 w 259"/>
                  <a:gd name="T57" fmla="*/ 155 h 157"/>
                  <a:gd name="T58" fmla="*/ 228 w 259"/>
                  <a:gd name="T59" fmla="*/ 152 h 157"/>
                  <a:gd name="T60" fmla="*/ 242 w 259"/>
                  <a:gd name="T61" fmla="*/ 142 h 157"/>
                  <a:gd name="T62" fmla="*/ 253 w 259"/>
                  <a:gd name="T63" fmla="*/ 127 h 157"/>
                  <a:gd name="T64" fmla="*/ 258 w 259"/>
                  <a:gd name="T65" fmla="*/ 111 h 157"/>
                  <a:gd name="T66" fmla="*/ 259 w 259"/>
                  <a:gd name="T67" fmla="*/ 103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59" h="157">
                    <a:moveTo>
                      <a:pt x="259" y="103"/>
                    </a:moveTo>
                    <a:lnTo>
                      <a:pt x="259" y="103"/>
                    </a:lnTo>
                    <a:lnTo>
                      <a:pt x="258" y="92"/>
                    </a:lnTo>
                    <a:lnTo>
                      <a:pt x="254" y="81"/>
                    </a:lnTo>
                    <a:lnTo>
                      <a:pt x="249" y="72"/>
                    </a:lnTo>
                    <a:lnTo>
                      <a:pt x="243" y="63"/>
                    </a:lnTo>
                    <a:lnTo>
                      <a:pt x="234" y="56"/>
                    </a:lnTo>
                    <a:lnTo>
                      <a:pt x="224" y="51"/>
                    </a:lnTo>
                    <a:lnTo>
                      <a:pt x="214" y="48"/>
                    </a:lnTo>
                    <a:lnTo>
                      <a:pt x="203" y="47"/>
                    </a:lnTo>
                    <a:lnTo>
                      <a:pt x="203" y="47"/>
                    </a:lnTo>
                    <a:lnTo>
                      <a:pt x="193" y="48"/>
                    </a:lnTo>
                    <a:lnTo>
                      <a:pt x="185" y="51"/>
                    </a:lnTo>
                    <a:lnTo>
                      <a:pt x="185" y="51"/>
                    </a:lnTo>
                    <a:lnTo>
                      <a:pt x="181" y="40"/>
                    </a:lnTo>
                    <a:lnTo>
                      <a:pt x="176" y="30"/>
                    </a:lnTo>
                    <a:lnTo>
                      <a:pt x="170" y="23"/>
                    </a:lnTo>
                    <a:lnTo>
                      <a:pt x="163" y="15"/>
                    </a:lnTo>
                    <a:lnTo>
                      <a:pt x="153" y="9"/>
                    </a:lnTo>
                    <a:lnTo>
                      <a:pt x="144" y="4"/>
                    </a:lnTo>
                    <a:lnTo>
                      <a:pt x="133" y="2"/>
                    </a:lnTo>
                    <a:lnTo>
                      <a:pt x="122" y="0"/>
                    </a:lnTo>
                    <a:lnTo>
                      <a:pt x="122" y="0"/>
                    </a:lnTo>
                    <a:lnTo>
                      <a:pt x="110" y="2"/>
                    </a:lnTo>
                    <a:lnTo>
                      <a:pt x="97" y="5"/>
                    </a:lnTo>
                    <a:lnTo>
                      <a:pt x="86" y="11"/>
                    </a:lnTo>
                    <a:lnTo>
                      <a:pt x="76" y="19"/>
                    </a:lnTo>
                    <a:lnTo>
                      <a:pt x="69" y="29"/>
                    </a:lnTo>
                    <a:lnTo>
                      <a:pt x="63" y="39"/>
                    </a:lnTo>
                    <a:lnTo>
                      <a:pt x="59" y="51"/>
                    </a:lnTo>
                    <a:lnTo>
                      <a:pt x="58" y="63"/>
                    </a:lnTo>
                    <a:lnTo>
                      <a:pt x="58" y="63"/>
                    </a:lnTo>
                    <a:lnTo>
                      <a:pt x="48" y="63"/>
                    </a:lnTo>
                    <a:lnTo>
                      <a:pt x="48" y="63"/>
                    </a:lnTo>
                    <a:lnTo>
                      <a:pt x="38" y="63"/>
                    </a:lnTo>
                    <a:lnTo>
                      <a:pt x="29" y="67"/>
                    </a:lnTo>
                    <a:lnTo>
                      <a:pt x="21" y="71"/>
                    </a:lnTo>
                    <a:lnTo>
                      <a:pt x="15" y="77"/>
                    </a:lnTo>
                    <a:lnTo>
                      <a:pt x="8" y="84"/>
                    </a:lnTo>
                    <a:lnTo>
                      <a:pt x="3" y="92"/>
                    </a:lnTo>
                    <a:lnTo>
                      <a:pt x="1" y="100"/>
                    </a:lnTo>
                    <a:lnTo>
                      <a:pt x="0" y="110"/>
                    </a:lnTo>
                    <a:lnTo>
                      <a:pt x="0" y="110"/>
                    </a:lnTo>
                    <a:lnTo>
                      <a:pt x="1" y="118"/>
                    </a:lnTo>
                    <a:lnTo>
                      <a:pt x="2" y="125"/>
                    </a:lnTo>
                    <a:lnTo>
                      <a:pt x="6" y="132"/>
                    </a:lnTo>
                    <a:lnTo>
                      <a:pt x="10" y="139"/>
                    </a:lnTo>
                    <a:lnTo>
                      <a:pt x="15" y="145"/>
                    </a:lnTo>
                    <a:lnTo>
                      <a:pt x="21" y="148"/>
                    </a:lnTo>
                    <a:lnTo>
                      <a:pt x="27" y="153"/>
                    </a:lnTo>
                    <a:lnTo>
                      <a:pt x="34" y="156"/>
                    </a:lnTo>
                    <a:lnTo>
                      <a:pt x="34" y="156"/>
                    </a:lnTo>
                    <a:lnTo>
                      <a:pt x="40" y="157"/>
                    </a:lnTo>
                    <a:lnTo>
                      <a:pt x="47" y="157"/>
                    </a:lnTo>
                    <a:lnTo>
                      <a:pt x="206" y="157"/>
                    </a:lnTo>
                    <a:lnTo>
                      <a:pt x="206" y="157"/>
                    </a:lnTo>
                    <a:lnTo>
                      <a:pt x="213" y="157"/>
                    </a:lnTo>
                    <a:lnTo>
                      <a:pt x="219" y="155"/>
                    </a:lnTo>
                    <a:lnTo>
                      <a:pt x="219" y="155"/>
                    </a:lnTo>
                    <a:lnTo>
                      <a:pt x="228" y="152"/>
                    </a:lnTo>
                    <a:lnTo>
                      <a:pt x="235" y="147"/>
                    </a:lnTo>
                    <a:lnTo>
                      <a:pt x="242" y="142"/>
                    </a:lnTo>
                    <a:lnTo>
                      <a:pt x="248" y="135"/>
                    </a:lnTo>
                    <a:lnTo>
                      <a:pt x="253" y="127"/>
                    </a:lnTo>
                    <a:lnTo>
                      <a:pt x="255" y="120"/>
                    </a:lnTo>
                    <a:lnTo>
                      <a:pt x="258" y="111"/>
                    </a:lnTo>
                    <a:lnTo>
                      <a:pt x="259" y="103"/>
                    </a:lnTo>
                    <a:lnTo>
                      <a:pt x="259" y="10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3" name="Freeform 362">
                <a:extLst>
                  <a:ext uri="{FF2B5EF4-FFF2-40B4-BE49-F238E27FC236}">
                    <a16:creationId xmlns:a16="http://schemas.microsoft.com/office/drawing/2014/main" id="{04DACE81-4CCC-190C-15F7-B0B14DD8480E}"/>
                  </a:ext>
                </a:extLst>
              </p:cNvPr>
              <p:cNvSpPr>
                <a:spLocks/>
              </p:cNvSpPr>
              <p:nvPr/>
            </p:nvSpPr>
            <p:spPr bwMode="auto">
              <a:xfrm>
                <a:off x="2413000" y="1804988"/>
                <a:ext cx="207963" cy="249238"/>
              </a:xfrm>
              <a:custGeom>
                <a:avLst/>
                <a:gdLst>
                  <a:gd name="T0" fmla="*/ 75 w 131"/>
                  <a:gd name="T1" fmla="*/ 47 h 157"/>
                  <a:gd name="T2" fmla="*/ 75 w 131"/>
                  <a:gd name="T3" fmla="*/ 47 h 157"/>
                  <a:gd name="T4" fmla="*/ 65 w 131"/>
                  <a:gd name="T5" fmla="*/ 48 h 157"/>
                  <a:gd name="T6" fmla="*/ 57 w 131"/>
                  <a:gd name="T7" fmla="*/ 51 h 157"/>
                  <a:gd name="T8" fmla="*/ 57 w 131"/>
                  <a:gd name="T9" fmla="*/ 51 h 157"/>
                  <a:gd name="T10" fmla="*/ 53 w 131"/>
                  <a:gd name="T11" fmla="*/ 41 h 157"/>
                  <a:gd name="T12" fmla="*/ 49 w 131"/>
                  <a:gd name="T13" fmla="*/ 32 h 157"/>
                  <a:gd name="T14" fmla="*/ 43 w 131"/>
                  <a:gd name="T15" fmla="*/ 24 h 157"/>
                  <a:gd name="T16" fmla="*/ 36 w 131"/>
                  <a:gd name="T17" fmla="*/ 16 h 157"/>
                  <a:gd name="T18" fmla="*/ 28 w 131"/>
                  <a:gd name="T19" fmla="*/ 10 h 157"/>
                  <a:gd name="T20" fmla="*/ 20 w 131"/>
                  <a:gd name="T21" fmla="*/ 7 h 157"/>
                  <a:gd name="T22" fmla="*/ 10 w 131"/>
                  <a:gd name="T23" fmla="*/ 3 h 157"/>
                  <a:gd name="T24" fmla="*/ 0 w 131"/>
                  <a:gd name="T25" fmla="*/ 0 h 157"/>
                  <a:gd name="T26" fmla="*/ 0 w 131"/>
                  <a:gd name="T27" fmla="*/ 157 h 157"/>
                  <a:gd name="T28" fmla="*/ 78 w 131"/>
                  <a:gd name="T29" fmla="*/ 157 h 157"/>
                  <a:gd name="T30" fmla="*/ 78 w 131"/>
                  <a:gd name="T31" fmla="*/ 157 h 157"/>
                  <a:gd name="T32" fmla="*/ 85 w 131"/>
                  <a:gd name="T33" fmla="*/ 157 h 157"/>
                  <a:gd name="T34" fmla="*/ 91 w 131"/>
                  <a:gd name="T35" fmla="*/ 155 h 157"/>
                  <a:gd name="T36" fmla="*/ 91 w 131"/>
                  <a:gd name="T37" fmla="*/ 155 h 157"/>
                  <a:gd name="T38" fmla="*/ 100 w 131"/>
                  <a:gd name="T39" fmla="*/ 152 h 157"/>
                  <a:gd name="T40" fmla="*/ 107 w 131"/>
                  <a:gd name="T41" fmla="*/ 147 h 157"/>
                  <a:gd name="T42" fmla="*/ 114 w 131"/>
                  <a:gd name="T43" fmla="*/ 142 h 157"/>
                  <a:gd name="T44" fmla="*/ 120 w 131"/>
                  <a:gd name="T45" fmla="*/ 135 h 157"/>
                  <a:gd name="T46" fmla="*/ 125 w 131"/>
                  <a:gd name="T47" fmla="*/ 127 h 157"/>
                  <a:gd name="T48" fmla="*/ 127 w 131"/>
                  <a:gd name="T49" fmla="*/ 120 h 157"/>
                  <a:gd name="T50" fmla="*/ 130 w 131"/>
                  <a:gd name="T51" fmla="*/ 111 h 157"/>
                  <a:gd name="T52" fmla="*/ 131 w 131"/>
                  <a:gd name="T53" fmla="*/ 103 h 157"/>
                  <a:gd name="T54" fmla="*/ 131 w 131"/>
                  <a:gd name="T55" fmla="*/ 103 h 157"/>
                  <a:gd name="T56" fmla="*/ 130 w 131"/>
                  <a:gd name="T57" fmla="*/ 92 h 157"/>
                  <a:gd name="T58" fmla="*/ 126 w 131"/>
                  <a:gd name="T59" fmla="*/ 81 h 157"/>
                  <a:gd name="T60" fmla="*/ 121 w 131"/>
                  <a:gd name="T61" fmla="*/ 72 h 157"/>
                  <a:gd name="T62" fmla="*/ 115 w 131"/>
                  <a:gd name="T63" fmla="*/ 63 h 157"/>
                  <a:gd name="T64" fmla="*/ 106 w 131"/>
                  <a:gd name="T65" fmla="*/ 56 h 157"/>
                  <a:gd name="T66" fmla="*/ 96 w 131"/>
                  <a:gd name="T67" fmla="*/ 51 h 157"/>
                  <a:gd name="T68" fmla="*/ 86 w 131"/>
                  <a:gd name="T69" fmla="*/ 48 h 157"/>
                  <a:gd name="T70" fmla="*/ 75 w 131"/>
                  <a:gd name="T71" fmla="*/ 47 h 157"/>
                  <a:gd name="T72" fmla="*/ 75 w 131"/>
                  <a:gd name="T73" fmla="*/ 4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31" h="157">
                    <a:moveTo>
                      <a:pt x="75" y="47"/>
                    </a:moveTo>
                    <a:lnTo>
                      <a:pt x="75" y="47"/>
                    </a:lnTo>
                    <a:lnTo>
                      <a:pt x="65" y="48"/>
                    </a:lnTo>
                    <a:lnTo>
                      <a:pt x="57" y="51"/>
                    </a:lnTo>
                    <a:lnTo>
                      <a:pt x="57" y="51"/>
                    </a:lnTo>
                    <a:lnTo>
                      <a:pt x="53" y="41"/>
                    </a:lnTo>
                    <a:lnTo>
                      <a:pt x="49" y="32"/>
                    </a:lnTo>
                    <a:lnTo>
                      <a:pt x="43" y="24"/>
                    </a:lnTo>
                    <a:lnTo>
                      <a:pt x="36" y="16"/>
                    </a:lnTo>
                    <a:lnTo>
                      <a:pt x="28" y="10"/>
                    </a:lnTo>
                    <a:lnTo>
                      <a:pt x="20" y="7"/>
                    </a:lnTo>
                    <a:lnTo>
                      <a:pt x="10" y="3"/>
                    </a:lnTo>
                    <a:lnTo>
                      <a:pt x="0" y="0"/>
                    </a:lnTo>
                    <a:lnTo>
                      <a:pt x="0" y="157"/>
                    </a:lnTo>
                    <a:lnTo>
                      <a:pt x="78" y="157"/>
                    </a:lnTo>
                    <a:lnTo>
                      <a:pt x="78" y="157"/>
                    </a:lnTo>
                    <a:lnTo>
                      <a:pt x="85" y="157"/>
                    </a:lnTo>
                    <a:lnTo>
                      <a:pt x="91" y="155"/>
                    </a:lnTo>
                    <a:lnTo>
                      <a:pt x="91" y="155"/>
                    </a:lnTo>
                    <a:lnTo>
                      <a:pt x="100" y="152"/>
                    </a:lnTo>
                    <a:lnTo>
                      <a:pt x="107" y="147"/>
                    </a:lnTo>
                    <a:lnTo>
                      <a:pt x="114" y="142"/>
                    </a:lnTo>
                    <a:lnTo>
                      <a:pt x="120" y="135"/>
                    </a:lnTo>
                    <a:lnTo>
                      <a:pt x="125" y="127"/>
                    </a:lnTo>
                    <a:lnTo>
                      <a:pt x="127" y="120"/>
                    </a:lnTo>
                    <a:lnTo>
                      <a:pt x="130" y="111"/>
                    </a:lnTo>
                    <a:lnTo>
                      <a:pt x="131" y="103"/>
                    </a:lnTo>
                    <a:lnTo>
                      <a:pt x="131" y="103"/>
                    </a:lnTo>
                    <a:lnTo>
                      <a:pt x="130" y="92"/>
                    </a:lnTo>
                    <a:lnTo>
                      <a:pt x="126" y="81"/>
                    </a:lnTo>
                    <a:lnTo>
                      <a:pt x="121" y="72"/>
                    </a:lnTo>
                    <a:lnTo>
                      <a:pt x="115" y="63"/>
                    </a:lnTo>
                    <a:lnTo>
                      <a:pt x="106" y="56"/>
                    </a:lnTo>
                    <a:lnTo>
                      <a:pt x="96" y="51"/>
                    </a:lnTo>
                    <a:lnTo>
                      <a:pt x="86" y="48"/>
                    </a:lnTo>
                    <a:lnTo>
                      <a:pt x="75" y="47"/>
                    </a:lnTo>
                    <a:lnTo>
                      <a:pt x="75" y="47"/>
                    </a:lnTo>
                    <a:close/>
                  </a:path>
                </a:pathLst>
              </a:custGeom>
              <a:solidFill>
                <a:srgbClr val="D1E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grpSp>
        <p:grpSp>
          <p:nvGrpSpPr>
            <p:cNvPr id="26" name="Group 25">
              <a:extLst>
                <a:ext uri="{FF2B5EF4-FFF2-40B4-BE49-F238E27FC236}">
                  <a16:creationId xmlns:a16="http://schemas.microsoft.com/office/drawing/2014/main" id="{ED0BA728-E756-C852-322A-9755235C0425}"/>
                </a:ext>
              </a:extLst>
            </p:cNvPr>
            <p:cNvGrpSpPr/>
            <p:nvPr/>
          </p:nvGrpSpPr>
          <p:grpSpPr>
            <a:xfrm>
              <a:off x="1126662" y="2475900"/>
              <a:ext cx="258403" cy="336793"/>
              <a:chOff x="6119776" y="2466000"/>
              <a:chExt cx="258403" cy="336793"/>
            </a:xfrm>
          </p:grpSpPr>
          <p:sp>
            <p:nvSpPr>
              <p:cNvPr id="22" name="Freeform 222">
                <a:extLst>
                  <a:ext uri="{FF2B5EF4-FFF2-40B4-BE49-F238E27FC236}">
                    <a16:creationId xmlns:a16="http://schemas.microsoft.com/office/drawing/2014/main" id="{7021B0DE-D98B-5DFB-97E6-32CD0C9597E3}"/>
                  </a:ext>
                </a:extLst>
              </p:cNvPr>
              <p:cNvSpPr>
                <a:spLocks/>
              </p:cNvSpPr>
              <p:nvPr/>
            </p:nvSpPr>
            <p:spPr bwMode="auto">
              <a:xfrm>
                <a:off x="6119776" y="2466000"/>
                <a:ext cx="258403" cy="336793"/>
              </a:xfrm>
              <a:custGeom>
                <a:avLst/>
                <a:gdLst>
                  <a:gd name="T0" fmla="*/ 75 w 89"/>
                  <a:gd name="T1" fmla="*/ 0 h 116"/>
                  <a:gd name="T2" fmla="*/ 47 w 89"/>
                  <a:gd name="T3" fmla="*/ 40 h 116"/>
                  <a:gd name="T4" fmla="*/ 89 w 89"/>
                  <a:gd name="T5" fmla="*/ 40 h 116"/>
                  <a:gd name="T6" fmla="*/ 47 w 89"/>
                  <a:gd name="T7" fmla="*/ 116 h 116"/>
                  <a:gd name="T8" fmla="*/ 47 w 89"/>
                  <a:gd name="T9" fmla="*/ 69 h 116"/>
                  <a:gd name="T10" fmla="*/ 0 w 89"/>
                  <a:gd name="T11" fmla="*/ 69 h 116"/>
                  <a:gd name="T12" fmla="*/ 27 w 89"/>
                  <a:gd name="T13" fmla="*/ 0 h 116"/>
                  <a:gd name="T14" fmla="*/ 75 w 89"/>
                  <a:gd name="T15" fmla="*/ 0 h 1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9" h="116">
                    <a:moveTo>
                      <a:pt x="75" y="0"/>
                    </a:moveTo>
                    <a:lnTo>
                      <a:pt x="47" y="40"/>
                    </a:lnTo>
                    <a:lnTo>
                      <a:pt x="89" y="40"/>
                    </a:lnTo>
                    <a:lnTo>
                      <a:pt x="47" y="116"/>
                    </a:lnTo>
                    <a:lnTo>
                      <a:pt x="47" y="69"/>
                    </a:lnTo>
                    <a:lnTo>
                      <a:pt x="0" y="69"/>
                    </a:lnTo>
                    <a:lnTo>
                      <a:pt x="27" y="0"/>
                    </a:lnTo>
                    <a:lnTo>
                      <a:pt x="7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4" name="Freeform 224">
                <a:extLst>
                  <a:ext uri="{FF2B5EF4-FFF2-40B4-BE49-F238E27FC236}">
                    <a16:creationId xmlns:a16="http://schemas.microsoft.com/office/drawing/2014/main" id="{5D569D06-9BE6-4EF1-850F-6DE11EB60183}"/>
                  </a:ext>
                </a:extLst>
              </p:cNvPr>
              <p:cNvSpPr>
                <a:spLocks/>
              </p:cNvSpPr>
              <p:nvPr/>
            </p:nvSpPr>
            <p:spPr bwMode="auto">
              <a:xfrm>
                <a:off x="6180748" y="2466000"/>
                <a:ext cx="197430" cy="336793"/>
              </a:xfrm>
              <a:custGeom>
                <a:avLst/>
                <a:gdLst>
                  <a:gd name="T0" fmla="*/ 54 w 68"/>
                  <a:gd name="T1" fmla="*/ 0 h 116"/>
                  <a:gd name="T2" fmla="*/ 26 w 68"/>
                  <a:gd name="T3" fmla="*/ 40 h 116"/>
                  <a:gd name="T4" fmla="*/ 68 w 68"/>
                  <a:gd name="T5" fmla="*/ 40 h 116"/>
                  <a:gd name="T6" fmla="*/ 26 w 68"/>
                  <a:gd name="T7" fmla="*/ 116 h 116"/>
                  <a:gd name="T8" fmla="*/ 46 w 68"/>
                  <a:gd name="T9" fmla="*/ 56 h 116"/>
                  <a:gd name="T10" fmla="*/ 0 w 68"/>
                  <a:gd name="T11" fmla="*/ 56 h 116"/>
                  <a:gd name="T12" fmla="*/ 25 w 68"/>
                  <a:gd name="T13" fmla="*/ 0 h 116"/>
                  <a:gd name="T14" fmla="*/ 54 w 68"/>
                  <a:gd name="T15" fmla="*/ 0 h 1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116">
                    <a:moveTo>
                      <a:pt x="54" y="0"/>
                    </a:moveTo>
                    <a:lnTo>
                      <a:pt x="26" y="40"/>
                    </a:lnTo>
                    <a:lnTo>
                      <a:pt x="68" y="40"/>
                    </a:lnTo>
                    <a:lnTo>
                      <a:pt x="26" y="116"/>
                    </a:lnTo>
                    <a:lnTo>
                      <a:pt x="46" y="56"/>
                    </a:lnTo>
                    <a:lnTo>
                      <a:pt x="0" y="56"/>
                    </a:lnTo>
                    <a:lnTo>
                      <a:pt x="25" y="0"/>
                    </a:lnTo>
                    <a:lnTo>
                      <a:pt x="54" y="0"/>
                    </a:lnTo>
                    <a:close/>
                  </a:path>
                </a:pathLst>
              </a:custGeom>
              <a:solidFill>
                <a:srgbClr val="D1E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grpSp>
      </p:grpSp>
      <p:sp>
        <p:nvSpPr>
          <p:cNvPr id="30" name="TextBox 29">
            <a:extLst>
              <a:ext uri="{FF2B5EF4-FFF2-40B4-BE49-F238E27FC236}">
                <a16:creationId xmlns:a16="http://schemas.microsoft.com/office/drawing/2014/main" id="{372A4FC7-3B75-7C69-607F-D61079F02B6E}"/>
              </a:ext>
            </a:extLst>
          </p:cNvPr>
          <p:cNvSpPr txBox="1"/>
          <p:nvPr/>
        </p:nvSpPr>
        <p:spPr>
          <a:xfrm>
            <a:off x="1181663" y="2818504"/>
            <a:ext cx="10172137" cy="2994666"/>
          </a:xfrm>
          <a:prstGeom prst="rect">
            <a:avLst/>
          </a:prstGeom>
          <a:noFill/>
        </p:spPr>
        <p:txBody>
          <a:bodyPr wrap="square" lIns="91440" tIns="45720" rIns="91440" bIns="45720" anchor="t">
            <a:spAutoFit/>
          </a:bodyPr>
          <a:lstStyle/>
          <a:p>
            <a:pPr marL="342900" marR="0" lvl="0" indent="-342900" algn="l" defTabSz="914400" rtl="0" eaLnBrk="1" fontAlgn="base" latinLnBrk="0" hangingPunct="1">
              <a:lnSpc>
                <a:spcPct val="100000"/>
              </a:lnSpc>
              <a:spcBef>
                <a:spcPts val="0"/>
              </a:spcBef>
              <a:spcAft>
                <a:spcPts val="600"/>
              </a:spcAft>
              <a:buClrTx/>
              <a:buSzTx/>
              <a:buFont typeface="+mj-lt"/>
              <a:buAutoNum type="arabicPeriod"/>
              <a:tabLst/>
              <a:defRPr/>
            </a:pPr>
            <a:r>
              <a:rPr kumimoji="0" lang="fr-BE" sz="1300" b="0" i="0" u="none" strike="noStrike" kern="0" cap="none" spc="0" normalizeH="0" baseline="0" noProof="0">
                <a:ln>
                  <a:noFill/>
                </a:ln>
                <a:solidFill>
                  <a:srgbClr val="DAEDEF">
                    <a:lumMod val="10000"/>
                  </a:srgbClr>
                </a:solidFill>
                <a:effectLst/>
                <a:uLnTx/>
                <a:uFillTx/>
                <a:latin typeface="+mj-lt"/>
              </a:rPr>
              <a:t>Les changements démographiques entraînent </a:t>
            </a:r>
            <a:r>
              <a:rPr kumimoji="0" lang="fr-BE" sz="1300" b="1" i="0" u="none" strike="noStrike" kern="0" cap="none" spc="0" normalizeH="0" baseline="0" noProof="0">
                <a:ln>
                  <a:noFill/>
                </a:ln>
                <a:solidFill>
                  <a:srgbClr val="DAEDEF">
                    <a:lumMod val="10000"/>
                  </a:srgbClr>
                </a:solidFill>
                <a:effectLst/>
                <a:uLnTx/>
                <a:uFillTx/>
                <a:latin typeface="+mj-lt"/>
              </a:rPr>
              <a:t>une demande de soins </a:t>
            </a:r>
            <a:r>
              <a:rPr lang="fr-BE" sz="1300" b="1" kern="0" noProof="0">
                <a:solidFill>
                  <a:srgbClr val="DAEDEF">
                    <a:lumMod val="10000"/>
                  </a:srgbClr>
                </a:solidFill>
                <a:latin typeface="+mj-lt"/>
              </a:rPr>
              <a:t>croissante</a:t>
            </a:r>
            <a:r>
              <a:rPr kumimoji="0" lang="fr-BE" sz="1300" b="1" i="0" u="none" strike="noStrike" kern="0" cap="none" spc="0" normalizeH="0" baseline="0" noProof="0">
                <a:ln>
                  <a:noFill/>
                </a:ln>
                <a:solidFill>
                  <a:srgbClr val="DAEDEF">
                    <a:lumMod val="10000"/>
                  </a:srgbClr>
                </a:solidFill>
                <a:effectLst/>
                <a:uLnTx/>
                <a:uFillTx/>
                <a:latin typeface="+mj-lt"/>
              </a:rPr>
              <a:t> </a:t>
            </a:r>
            <a:r>
              <a:rPr lang="fr-BE" sz="1300" kern="0" noProof="0">
                <a:solidFill>
                  <a:srgbClr val="DAEDEF">
                    <a:lumMod val="10000"/>
                  </a:srgbClr>
                </a:solidFill>
                <a:latin typeface="+mj-lt"/>
              </a:rPr>
              <a:t>et une </a:t>
            </a:r>
            <a:r>
              <a:rPr kumimoji="0" lang="fr-BE" sz="1300" b="1" i="0" u="none" strike="noStrike" kern="0" cap="none" spc="0" normalizeH="0" baseline="0" noProof="0">
                <a:ln>
                  <a:noFill/>
                </a:ln>
                <a:solidFill>
                  <a:srgbClr val="DAEDEF">
                    <a:lumMod val="10000"/>
                  </a:srgbClr>
                </a:solidFill>
                <a:effectLst/>
                <a:uLnTx/>
                <a:uFillTx/>
                <a:latin typeface="+mj-lt"/>
              </a:rPr>
              <a:t>pénurie de dispensateurs de soins </a:t>
            </a:r>
            <a:r>
              <a:rPr kumimoji="0" lang="fr-BE" sz="1300" b="1" i="0" u="none" kern="0" cap="none" spc="0" normalizeH="0" baseline="0" noProof="0">
                <a:ln>
                  <a:noFill/>
                </a:ln>
                <a:solidFill>
                  <a:srgbClr val="DAEDEF">
                    <a:lumMod val="10000"/>
                  </a:srgbClr>
                </a:solidFill>
                <a:effectLst/>
                <a:uLnTx/>
                <a:uFillTx/>
                <a:latin typeface="+mj-lt"/>
              </a:rPr>
              <a:t>croissante</a:t>
            </a:r>
            <a:r>
              <a:rPr kumimoji="0" lang="fr-BE" sz="1300" b="1" i="0" u="none" strike="noStrike" kern="0" cap="none" spc="0" normalizeH="0" baseline="0" noProof="0">
                <a:ln>
                  <a:noFill/>
                </a:ln>
                <a:solidFill>
                  <a:srgbClr val="DAEDEF">
                    <a:lumMod val="10000"/>
                  </a:srgbClr>
                </a:solidFill>
                <a:effectLst/>
                <a:uLnTx/>
                <a:uFillTx/>
                <a:latin typeface="+mj-lt"/>
              </a:rPr>
              <a:t>, </a:t>
            </a:r>
            <a:r>
              <a:rPr lang="fr-BE" sz="1300" kern="0" noProof="0">
                <a:solidFill>
                  <a:srgbClr val="DAEDEF">
                    <a:lumMod val="10000"/>
                  </a:srgbClr>
                </a:solidFill>
                <a:latin typeface="+mj-lt"/>
              </a:rPr>
              <a:t>ce qui augmente la charge de travail dans le secteur. </a:t>
            </a:r>
            <a:endParaRPr lang="fr-BE" sz="1300" b="0" i="0" u="none" strike="noStrike" kern="0" cap="none" spc="0" normalizeH="0" baseline="0" noProof="0">
              <a:ln>
                <a:noFill/>
              </a:ln>
              <a:solidFill>
                <a:srgbClr val="DAEDEF">
                  <a:lumMod val="10000"/>
                </a:srgbClr>
              </a:solidFill>
              <a:effectLst/>
              <a:uLnTx/>
              <a:uFillTx/>
              <a:latin typeface="+mj-lt"/>
              <a:ea typeface="Verdana"/>
            </a:endParaRPr>
          </a:p>
          <a:p>
            <a:pPr marL="342900" indent="-342900">
              <a:spcBef>
                <a:spcPts val="0"/>
              </a:spcBef>
              <a:spcAft>
                <a:spcPts val="600"/>
              </a:spcAft>
              <a:buFont typeface="+mj-lt"/>
              <a:buAutoNum type="arabicPeriod"/>
              <a:defRPr/>
            </a:pPr>
            <a:r>
              <a:rPr kumimoji="0" lang="fr-BE" sz="1300" b="0" i="0" u="none" strike="noStrike" kern="0" cap="none" spc="0" normalizeH="0" baseline="0" noProof="0">
                <a:ln>
                  <a:noFill/>
                </a:ln>
                <a:solidFill>
                  <a:srgbClr val="DAEDEF">
                    <a:lumMod val="10000"/>
                  </a:srgbClr>
                </a:solidFill>
                <a:effectLst/>
                <a:uLnTx/>
                <a:uFillTx/>
                <a:latin typeface="+mj-lt"/>
              </a:rPr>
              <a:t>Le système actuel se concentre </a:t>
            </a:r>
            <a:r>
              <a:rPr kumimoji="0" lang="fr-BE" sz="1300" i="0" u="none" strike="noStrike" kern="0" cap="none" spc="0" normalizeH="0" baseline="0" noProof="0">
                <a:ln>
                  <a:noFill/>
                </a:ln>
                <a:solidFill>
                  <a:srgbClr val="DAEDEF">
                    <a:lumMod val="10000"/>
                  </a:srgbClr>
                </a:solidFill>
                <a:effectLst/>
                <a:uLnTx/>
                <a:uFillTx/>
                <a:latin typeface="+mj-lt"/>
              </a:rPr>
              <a:t>sur la </a:t>
            </a:r>
            <a:r>
              <a:rPr kumimoji="0" lang="fr-BE" sz="1300" b="1" i="0" u="none" strike="noStrike" kern="0" cap="none" spc="0" normalizeH="0" baseline="0" noProof="0">
                <a:ln>
                  <a:noFill/>
                </a:ln>
                <a:solidFill>
                  <a:srgbClr val="DAEDEF">
                    <a:lumMod val="10000"/>
                  </a:srgbClr>
                </a:solidFill>
                <a:effectLst/>
                <a:uLnTx/>
                <a:uFillTx/>
                <a:latin typeface="+mj-lt"/>
              </a:rPr>
              <a:t>quantité </a:t>
            </a:r>
            <a:r>
              <a:rPr kumimoji="0" lang="fr-BE" sz="1300" i="0" u="none" strike="noStrike" kern="0" cap="none" spc="0" normalizeH="0" baseline="0" noProof="0">
                <a:ln>
                  <a:noFill/>
                </a:ln>
                <a:solidFill>
                  <a:srgbClr val="DAEDEF">
                    <a:lumMod val="10000"/>
                  </a:srgbClr>
                </a:solidFill>
                <a:effectLst/>
                <a:uLnTx/>
                <a:uFillTx/>
                <a:latin typeface="+mj-lt"/>
              </a:rPr>
              <a:t>de soins et sur les </a:t>
            </a:r>
            <a:r>
              <a:rPr kumimoji="0" lang="fr-BE" sz="1300" b="1" i="0" u="none" strike="noStrike" kern="0" cap="none" spc="0" normalizeH="0" baseline="0" noProof="0">
                <a:ln>
                  <a:noFill/>
                </a:ln>
                <a:solidFill>
                  <a:srgbClr val="DAEDEF">
                    <a:lumMod val="10000"/>
                  </a:srgbClr>
                </a:solidFill>
                <a:effectLst/>
                <a:uLnTx/>
                <a:uFillTx/>
                <a:latin typeface="+mj-lt"/>
              </a:rPr>
              <a:t>soins d’hygiène</a:t>
            </a:r>
            <a:r>
              <a:rPr kumimoji="0" lang="fr-BE" sz="1300" b="0" i="0" u="none" strike="noStrike" kern="0" cap="none" spc="0" normalizeH="0" baseline="0" noProof="0">
                <a:ln>
                  <a:noFill/>
                </a:ln>
                <a:solidFill>
                  <a:srgbClr val="DAEDEF">
                    <a:lumMod val="10000"/>
                  </a:srgbClr>
                </a:solidFill>
                <a:effectLst/>
                <a:uLnTx/>
                <a:uFillTx/>
                <a:latin typeface="+mj-lt"/>
              </a:rPr>
              <a:t>. </a:t>
            </a:r>
            <a:endParaRPr lang="fr-BE" sz="1300" kern="0" noProof="0">
              <a:solidFill>
                <a:srgbClr val="FF0000"/>
              </a:solidFill>
              <a:latin typeface="+mj-lt"/>
              <a:ea typeface="Verdana"/>
            </a:endParaRPr>
          </a:p>
          <a:p>
            <a:pPr marL="342900" indent="-342900">
              <a:spcBef>
                <a:spcPts val="0"/>
              </a:spcBef>
              <a:spcAft>
                <a:spcPts val="600"/>
              </a:spcAft>
              <a:buAutoNum type="arabicPeriod"/>
              <a:defRPr/>
            </a:pPr>
            <a:r>
              <a:rPr lang="fr-BE" sz="1300" kern="0" noProof="0">
                <a:latin typeface="+mj-lt"/>
              </a:rPr>
              <a:t>La nomenclature actuelle est trop </a:t>
            </a:r>
            <a:r>
              <a:rPr lang="fr-BE" sz="1300" b="1" kern="0" noProof="0">
                <a:latin typeface="+mj-lt"/>
              </a:rPr>
              <a:t>complexe </a:t>
            </a:r>
            <a:r>
              <a:rPr lang="fr-BE" sz="1300" kern="0" noProof="0">
                <a:latin typeface="+mj-lt"/>
              </a:rPr>
              <a:t>et le financement actuel est</a:t>
            </a:r>
            <a:r>
              <a:rPr lang="fr-BE" sz="1300" b="1" kern="0" noProof="0">
                <a:latin typeface="+mj-lt"/>
              </a:rPr>
              <a:t> insuffisant</a:t>
            </a:r>
            <a:endParaRPr lang="fr-BE" sz="1300" b="0" i="0" u="none" strike="noStrike" kern="0" cap="none" spc="0" normalizeH="0" baseline="0" noProof="0">
              <a:ln>
                <a:noFill/>
              </a:ln>
              <a:effectLst/>
              <a:uLnTx/>
              <a:uFillTx/>
              <a:latin typeface="+mj-lt"/>
              <a:ea typeface="Verdana"/>
            </a:endParaRPr>
          </a:p>
          <a:p>
            <a:pPr marL="342900" marR="0" lvl="0" indent="-342900" algn="l" defTabSz="914400" rtl="0" eaLnBrk="1" fontAlgn="base" latinLnBrk="0" hangingPunct="1">
              <a:lnSpc>
                <a:spcPct val="100000"/>
              </a:lnSpc>
              <a:spcBef>
                <a:spcPts val="0"/>
              </a:spcBef>
              <a:spcAft>
                <a:spcPts val="600"/>
              </a:spcAft>
              <a:buClrTx/>
              <a:buSzTx/>
              <a:buFont typeface="+mj-lt"/>
              <a:buAutoNum type="arabicPeriod"/>
              <a:tabLst/>
              <a:defRPr/>
            </a:pPr>
            <a:r>
              <a:rPr lang="fr-BE" sz="1300" b="1" kern="0" noProof="0">
                <a:solidFill>
                  <a:srgbClr val="DAEDEF">
                    <a:lumMod val="10000"/>
                  </a:srgbClr>
                </a:solidFill>
                <a:latin typeface="+mj-lt"/>
              </a:rPr>
              <a:t>Des e</a:t>
            </a:r>
            <a:r>
              <a:rPr kumimoji="0" lang="fr-BE" sz="1300" b="1" i="0" u="none" strike="noStrike" kern="0" cap="none" spc="0" normalizeH="0" baseline="0" noProof="0">
                <a:ln>
                  <a:noFill/>
                </a:ln>
                <a:solidFill>
                  <a:srgbClr val="DAEDEF">
                    <a:lumMod val="10000"/>
                  </a:srgbClr>
                </a:solidFill>
                <a:effectLst/>
                <a:uLnTx/>
                <a:uFillTx/>
                <a:latin typeface="+mj-lt"/>
              </a:rPr>
              <a:t>xigences administratives élevées</a:t>
            </a:r>
            <a:r>
              <a:rPr kumimoji="0" lang="fr-BE" sz="1300" b="0" i="0" u="none" strike="noStrike" kern="0" cap="none" spc="0" normalizeH="0" baseline="0" noProof="0">
                <a:ln>
                  <a:noFill/>
                </a:ln>
                <a:solidFill>
                  <a:srgbClr val="DAEDEF">
                    <a:lumMod val="10000"/>
                  </a:srgbClr>
                </a:solidFill>
                <a:effectLst/>
                <a:uLnTx/>
                <a:uFillTx/>
                <a:latin typeface="+mj-lt"/>
              </a:rPr>
              <a:t> des infirmiers et des </a:t>
            </a:r>
            <a:r>
              <a:rPr lang="fr-BE" sz="1300" kern="0" noProof="0">
                <a:solidFill>
                  <a:srgbClr val="DAEDEF">
                    <a:lumMod val="10000"/>
                  </a:srgbClr>
                </a:solidFill>
                <a:latin typeface="+mj-lt"/>
              </a:rPr>
              <a:t>pratiques</a:t>
            </a:r>
            <a:r>
              <a:rPr kumimoji="0" lang="fr-BE" sz="1300" b="0" i="0" u="none" strike="noStrike" kern="0" cap="none" spc="0" normalizeH="0" baseline="0" noProof="0">
                <a:ln>
                  <a:noFill/>
                </a:ln>
                <a:solidFill>
                  <a:srgbClr val="DAEDEF">
                    <a:lumMod val="10000"/>
                  </a:srgbClr>
                </a:solidFill>
                <a:effectLst/>
                <a:uLnTx/>
                <a:uFillTx/>
                <a:latin typeface="+mj-lt"/>
              </a:rPr>
              <a:t> infirmières. </a:t>
            </a:r>
            <a:endParaRPr lang="fr-BE" sz="1300" b="0" i="0" u="none" strike="noStrike" kern="0" cap="none" spc="0" normalizeH="0" baseline="0" noProof="0">
              <a:ln>
                <a:noFill/>
              </a:ln>
              <a:solidFill>
                <a:srgbClr val="DAEDEF">
                  <a:lumMod val="10000"/>
                </a:srgbClr>
              </a:solidFill>
              <a:effectLst/>
              <a:uLnTx/>
              <a:uFillTx/>
              <a:latin typeface="+mj-lt"/>
              <a:ea typeface="Verdana"/>
            </a:endParaRPr>
          </a:p>
          <a:p>
            <a:pPr marL="342900" marR="0" lvl="0" indent="-342900" algn="l" defTabSz="914400" rtl="0" eaLnBrk="1" fontAlgn="base" latinLnBrk="0" hangingPunct="1">
              <a:lnSpc>
                <a:spcPct val="100000"/>
              </a:lnSpc>
              <a:spcBef>
                <a:spcPts val="0"/>
              </a:spcBef>
              <a:spcAft>
                <a:spcPts val="1200"/>
              </a:spcAft>
              <a:buClrTx/>
              <a:buSzTx/>
              <a:buFont typeface="+mj-lt"/>
              <a:buAutoNum type="arabicPeriod"/>
              <a:tabLst/>
              <a:defRPr/>
            </a:pPr>
            <a:r>
              <a:rPr kumimoji="0" lang="fr-BE" sz="1300" b="0" i="0" u="none" strike="noStrike" kern="0" cap="none" spc="0" normalizeH="0" baseline="0" noProof="0">
                <a:ln>
                  <a:noFill/>
                </a:ln>
                <a:solidFill>
                  <a:srgbClr val="DAEDEF">
                    <a:lumMod val="10000"/>
                  </a:srgbClr>
                </a:solidFill>
                <a:effectLst/>
                <a:uLnTx/>
                <a:uFillTx/>
                <a:latin typeface="+mj-lt"/>
              </a:rPr>
              <a:t>Le système n’offre pas suffisamment d’incitations à </a:t>
            </a:r>
            <a:r>
              <a:rPr lang="fr-BE" sz="1300" b="1" kern="0" noProof="0">
                <a:solidFill>
                  <a:srgbClr val="DAEDEF">
                    <a:lumMod val="10000"/>
                  </a:srgbClr>
                </a:solidFill>
                <a:latin typeface="+mj-lt"/>
              </a:rPr>
              <a:t>collabor</a:t>
            </a:r>
            <a:r>
              <a:rPr kumimoji="0" lang="fr-BE" sz="1300" b="1" i="0" u="none" strike="noStrike" kern="0" cap="none" spc="0" normalizeH="0" baseline="0" noProof="0">
                <a:ln>
                  <a:noFill/>
                </a:ln>
                <a:solidFill>
                  <a:srgbClr val="DAEDEF">
                    <a:lumMod val="10000"/>
                  </a:srgbClr>
                </a:solidFill>
                <a:effectLst/>
                <a:uLnTx/>
                <a:uFillTx/>
                <a:latin typeface="+mj-lt"/>
              </a:rPr>
              <a:t>er</a:t>
            </a:r>
            <a:r>
              <a:rPr kumimoji="0" lang="fr-BE" sz="1300" b="0" i="0" u="none" strike="noStrike" kern="0" cap="none" spc="0" normalizeH="0" baseline="0" noProof="0">
                <a:ln>
                  <a:noFill/>
                </a:ln>
                <a:solidFill>
                  <a:srgbClr val="DAEDEF">
                    <a:lumMod val="10000"/>
                  </a:srgbClr>
                </a:solidFill>
                <a:effectLst/>
                <a:uLnTx/>
                <a:uFillTx/>
                <a:latin typeface="+mj-lt"/>
              </a:rPr>
              <a:t> avec </a:t>
            </a:r>
            <a:r>
              <a:rPr kumimoji="0" lang="fr-BE" sz="1300" b="1" i="0" u="none" strike="noStrike" kern="0" cap="none" spc="0" normalizeH="0" baseline="0" noProof="0">
                <a:ln>
                  <a:noFill/>
                </a:ln>
                <a:solidFill>
                  <a:srgbClr val="DAEDEF">
                    <a:lumMod val="10000"/>
                  </a:srgbClr>
                </a:solidFill>
                <a:effectLst/>
                <a:uLnTx/>
                <a:uFillTx/>
                <a:latin typeface="+mj-lt"/>
              </a:rPr>
              <a:t>d'autres infirmiers à domicile</a:t>
            </a:r>
            <a:r>
              <a:rPr kumimoji="0" lang="fr-BE" sz="1300" b="0" i="0" u="none" strike="noStrike" kern="0" cap="none" spc="0" normalizeH="0" baseline="0" noProof="0">
                <a:ln>
                  <a:noFill/>
                </a:ln>
                <a:solidFill>
                  <a:srgbClr val="DAEDEF">
                    <a:lumMod val="10000"/>
                  </a:srgbClr>
                </a:solidFill>
                <a:effectLst/>
                <a:uLnTx/>
                <a:uFillTx/>
                <a:latin typeface="+mj-lt"/>
              </a:rPr>
              <a:t> et </a:t>
            </a:r>
            <a:r>
              <a:rPr kumimoji="0" lang="fr-BE" sz="1300" b="1" i="0" u="none" strike="noStrike" kern="0" cap="none" spc="0" normalizeH="0" baseline="0" noProof="0">
                <a:ln>
                  <a:noFill/>
                </a:ln>
                <a:solidFill>
                  <a:srgbClr val="DAEDEF">
                    <a:lumMod val="10000"/>
                  </a:srgbClr>
                </a:solidFill>
                <a:effectLst/>
                <a:uLnTx/>
                <a:uFillTx/>
                <a:latin typeface="+mj-lt"/>
              </a:rPr>
              <a:t>d'autres </a:t>
            </a:r>
            <a:r>
              <a:rPr lang="fr-BE" sz="1300" b="1" kern="0" noProof="0">
                <a:solidFill>
                  <a:srgbClr val="DAEDEF">
                    <a:lumMod val="10000"/>
                  </a:srgbClr>
                </a:solidFill>
                <a:latin typeface="+mj-lt"/>
              </a:rPr>
              <a:t>professionnels de santé</a:t>
            </a:r>
            <a:r>
              <a:rPr kumimoji="0" lang="fr-BE" sz="1300" b="0" i="0" u="none" strike="noStrike" kern="0" cap="none" spc="0" normalizeH="0" baseline="0" noProof="0">
                <a:ln>
                  <a:noFill/>
                </a:ln>
                <a:solidFill>
                  <a:srgbClr val="DAEDEF">
                    <a:lumMod val="10000"/>
                  </a:srgbClr>
                </a:solidFill>
                <a:effectLst/>
                <a:uLnTx/>
                <a:uFillTx/>
                <a:latin typeface="+mj-lt"/>
              </a:rPr>
              <a:t>, tels que les médecins généralistes et les hôpitaux, ce qui fait que les soins restent fragmentés. </a:t>
            </a:r>
            <a:endParaRPr lang="fr-BE" sz="1300" b="0" i="0" u="none" strike="noStrike" kern="0" cap="none" spc="0" normalizeH="0" baseline="0" noProof="0">
              <a:ln>
                <a:noFill/>
              </a:ln>
              <a:solidFill>
                <a:srgbClr val="DAEDEF">
                  <a:lumMod val="10000"/>
                </a:srgbClr>
              </a:solidFill>
              <a:effectLst/>
              <a:uLnTx/>
              <a:uFillTx/>
              <a:latin typeface="+mj-lt"/>
              <a:ea typeface="Verdana"/>
            </a:endParaRPr>
          </a:p>
          <a:p>
            <a:pPr>
              <a:spcBef>
                <a:spcPct val="20000"/>
              </a:spcBef>
              <a:defRPr/>
            </a:pPr>
            <a:r>
              <a:rPr kumimoji="0" lang="fr-BE" sz="1300" b="0" i="0" u="none" strike="noStrike" kern="0" cap="none" spc="0" normalizeH="0" baseline="0" noProof="0">
                <a:ln>
                  <a:noFill/>
                </a:ln>
                <a:solidFill>
                  <a:srgbClr val="DAEDEF">
                    <a:lumMod val="10000"/>
                  </a:srgbClr>
                </a:solidFill>
                <a:effectLst/>
                <a:uLnTx/>
                <a:uFillTx/>
                <a:latin typeface="+mj-lt"/>
              </a:rPr>
              <a:t>Ces défis nécessitent un ajustement structurel de la </a:t>
            </a:r>
            <a:r>
              <a:rPr lang="fr-BE" sz="1300" kern="0" noProof="0">
                <a:solidFill>
                  <a:srgbClr val="DAEDEF">
                    <a:lumMod val="10000"/>
                  </a:srgbClr>
                </a:solidFill>
                <a:latin typeface="+mj-lt"/>
              </a:rPr>
              <a:t>méthode</a:t>
            </a:r>
            <a:r>
              <a:rPr kumimoji="0" lang="fr-BE" sz="1300" b="0" i="0" u="none" strike="noStrike" kern="0" cap="none" spc="0" normalizeH="0" baseline="0" noProof="0">
                <a:ln>
                  <a:noFill/>
                </a:ln>
                <a:solidFill>
                  <a:srgbClr val="DAEDEF">
                    <a:lumMod val="10000"/>
                  </a:srgbClr>
                </a:solidFill>
                <a:effectLst/>
                <a:uLnTx/>
                <a:uFillTx/>
                <a:latin typeface="+mj-lt"/>
              </a:rPr>
              <a:t> de travail actuelle et du système de financement des soins à domicile </a:t>
            </a:r>
            <a:r>
              <a:rPr lang="fr-BE" sz="1300" kern="0" noProof="0">
                <a:solidFill>
                  <a:srgbClr val="DAEDEF">
                    <a:lumMod val="10000"/>
                  </a:srgbClr>
                </a:solidFill>
                <a:latin typeface="Verdana"/>
                <a:ea typeface="Verdana"/>
              </a:rPr>
              <a:t>sous-jacent</a:t>
            </a:r>
            <a:r>
              <a:rPr kumimoji="0" lang="fr-BE" sz="1300" b="0" i="0" u="none" strike="noStrike" kern="0" cap="none" spc="0" normalizeH="0" baseline="0" noProof="0">
                <a:ln>
                  <a:noFill/>
                </a:ln>
                <a:solidFill>
                  <a:srgbClr val="DAEDEF">
                    <a:lumMod val="10000"/>
                  </a:srgbClr>
                </a:solidFill>
                <a:effectLst/>
                <a:uLnTx/>
                <a:uFillTx/>
                <a:latin typeface="+mj-lt"/>
              </a:rPr>
              <a:t>. L'objectif principal du pilote est de tester une méthode de travail différente, mieux adaptée aux besoins réels des patients </a:t>
            </a:r>
            <a:r>
              <a:rPr lang="fr-BE" sz="1300" kern="0" noProof="0">
                <a:solidFill>
                  <a:srgbClr val="DAEDEF">
                    <a:lumMod val="10000"/>
                  </a:srgbClr>
                </a:solidFill>
                <a:latin typeface="+mj-lt"/>
              </a:rPr>
              <a:t>et visant à encourager</a:t>
            </a:r>
            <a:r>
              <a:rPr kumimoji="0" lang="fr-BE" sz="1300" b="0" i="0" u="none" strike="noStrike" kern="0" cap="none" spc="0" normalizeH="0" baseline="0" noProof="0">
                <a:ln>
                  <a:noFill/>
                </a:ln>
                <a:solidFill>
                  <a:srgbClr val="DAEDEF">
                    <a:lumMod val="10000"/>
                  </a:srgbClr>
                </a:solidFill>
                <a:effectLst/>
                <a:uLnTx/>
                <a:uFillTx/>
                <a:latin typeface="+mj-lt"/>
              </a:rPr>
              <a:t> leur autonomie. En outre, le nouveau système devrait stimuler une pratique de qualité. </a:t>
            </a:r>
            <a:endParaRPr lang="fr-BE" sz="1300" b="0" i="0" u="none" strike="noStrike" kern="0" cap="none" spc="0" normalizeH="0" baseline="0" noProof="0">
              <a:ln>
                <a:noFill/>
              </a:ln>
              <a:solidFill>
                <a:srgbClr val="DAEDEF">
                  <a:lumMod val="10000"/>
                </a:srgbClr>
              </a:solidFill>
              <a:effectLst/>
              <a:uLnTx/>
              <a:uFillTx/>
              <a:latin typeface="+mj-lt"/>
              <a:ea typeface="Verdana"/>
            </a:endParaRPr>
          </a:p>
        </p:txBody>
      </p:sp>
    </p:spTree>
    <p:extLst>
      <p:ext uri="{BB962C8B-B14F-4D97-AF65-F5344CB8AC3E}">
        <p14:creationId xmlns:p14="http://schemas.microsoft.com/office/powerpoint/2010/main" val="31061008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E864514-59A7-4300-4BA6-A37CA609DBA9}"/>
              </a:ext>
            </a:extLst>
          </p:cNvPr>
          <p:cNvSpPr txBox="1">
            <a:spLocks/>
          </p:cNvSpPr>
          <p:nvPr/>
        </p:nvSpPr>
        <p:spPr>
          <a:xfrm>
            <a:off x="2446868" y="274641"/>
            <a:ext cx="9135533" cy="777875"/>
          </a:xfrm>
          <a:prstGeom prst="rect">
            <a:avLst/>
          </a:prstGeom>
        </p:spPr>
        <p:txBody>
          <a:bodyPr anchor="ctr"/>
          <a:lstStyle>
            <a:lvl1pPr algn="ctr" rtl="0" eaLnBrk="1" fontAlgn="base" hangingPunct="1">
              <a:spcBef>
                <a:spcPct val="0"/>
              </a:spcBef>
              <a:spcAft>
                <a:spcPct val="0"/>
              </a:spcAft>
              <a:defRPr sz="2000" b="1">
                <a:solidFill>
                  <a:srgbClr val="006F82"/>
                </a:solidFill>
                <a:latin typeface="+mj-lt"/>
                <a:ea typeface="+mj-ea"/>
                <a:cs typeface="+mj-cs"/>
              </a:defRPr>
            </a:lvl1pPr>
            <a:lvl2pPr algn="ctr" rtl="0" eaLnBrk="1" fontAlgn="base" hangingPunct="1">
              <a:spcBef>
                <a:spcPct val="0"/>
              </a:spcBef>
              <a:spcAft>
                <a:spcPct val="0"/>
              </a:spcAft>
              <a:defRPr sz="2000" b="1">
                <a:solidFill>
                  <a:srgbClr val="006F82"/>
                </a:solidFill>
                <a:latin typeface="Verdana" pitchFamily="34" charset="0"/>
              </a:defRPr>
            </a:lvl2pPr>
            <a:lvl3pPr algn="ctr" rtl="0" eaLnBrk="1" fontAlgn="base" hangingPunct="1">
              <a:spcBef>
                <a:spcPct val="0"/>
              </a:spcBef>
              <a:spcAft>
                <a:spcPct val="0"/>
              </a:spcAft>
              <a:defRPr sz="2000" b="1">
                <a:solidFill>
                  <a:srgbClr val="006F82"/>
                </a:solidFill>
                <a:latin typeface="Verdana" pitchFamily="34" charset="0"/>
              </a:defRPr>
            </a:lvl3pPr>
            <a:lvl4pPr algn="ctr" rtl="0" eaLnBrk="1" fontAlgn="base" hangingPunct="1">
              <a:spcBef>
                <a:spcPct val="0"/>
              </a:spcBef>
              <a:spcAft>
                <a:spcPct val="0"/>
              </a:spcAft>
              <a:defRPr sz="2000" b="1">
                <a:solidFill>
                  <a:srgbClr val="006F82"/>
                </a:solidFill>
                <a:latin typeface="Verdana" pitchFamily="34" charset="0"/>
              </a:defRPr>
            </a:lvl4pPr>
            <a:lvl5pPr algn="ctr" rtl="0" eaLnBrk="1" fontAlgn="base" hangingPunct="1">
              <a:spcBef>
                <a:spcPct val="0"/>
              </a:spcBef>
              <a:spcAft>
                <a:spcPct val="0"/>
              </a:spcAft>
              <a:defRPr sz="2000" b="1">
                <a:solidFill>
                  <a:srgbClr val="006F82"/>
                </a:solidFill>
                <a:latin typeface="Verdana" pitchFamily="34" charset="0"/>
              </a:defRPr>
            </a:lvl5pPr>
            <a:lvl6pPr marL="457200" algn="ctr" rtl="0" eaLnBrk="1" fontAlgn="base" hangingPunct="1">
              <a:spcBef>
                <a:spcPct val="0"/>
              </a:spcBef>
              <a:spcAft>
                <a:spcPct val="0"/>
              </a:spcAft>
              <a:defRPr sz="2000" b="1">
                <a:solidFill>
                  <a:srgbClr val="006F82"/>
                </a:solidFill>
                <a:latin typeface="Verdana" pitchFamily="34" charset="0"/>
              </a:defRPr>
            </a:lvl6pPr>
            <a:lvl7pPr marL="914400" algn="ctr" rtl="0" eaLnBrk="1" fontAlgn="base" hangingPunct="1">
              <a:spcBef>
                <a:spcPct val="0"/>
              </a:spcBef>
              <a:spcAft>
                <a:spcPct val="0"/>
              </a:spcAft>
              <a:defRPr sz="2000" b="1">
                <a:solidFill>
                  <a:srgbClr val="006F82"/>
                </a:solidFill>
                <a:latin typeface="Verdana" pitchFamily="34" charset="0"/>
              </a:defRPr>
            </a:lvl7pPr>
            <a:lvl8pPr marL="1371600" algn="ctr" rtl="0" eaLnBrk="1" fontAlgn="base" hangingPunct="1">
              <a:spcBef>
                <a:spcPct val="0"/>
              </a:spcBef>
              <a:spcAft>
                <a:spcPct val="0"/>
              </a:spcAft>
              <a:defRPr sz="2000" b="1">
                <a:solidFill>
                  <a:srgbClr val="006F82"/>
                </a:solidFill>
                <a:latin typeface="Verdana" pitchFamily="34" charset="0"/>
              </a:defRPr>
            </a:lvl8pPr>
            <a:lvl9pPr marL="1828800" algn="ctr" rtl="0" eaLnBrk="1" fontAlgn="base" hangingPunct="1">
              <a:spcBef>
                <a:spcPct val="0"/>
              </a:spcBef>
              <a:spcAft>
                <a:spcPct val="0"/>
              </a:spcAft>
              <a:defRPr sz="2000" b="1">
                <a:solidFill>
                  <a:srgbClr val="006F82"/>
                </a:solidFill>
                <a:latin typeface="Verdana" pitchFamily="34" charset="0"/>
              </a:defRPr>
            </a:lvl9pPr>
          </a:lstStyle>
          <a:p>
            <a:r>
              <a:rPr lang="fr-BE" kern="0" noProof="0"/>
              <a:t>Que se passe-t-il si ma candidature est </a:t>
            </a:r>
            <a:r>
              <a:rPr lang="fr-BE" kern="0" noProof="0" err="1"/>
              <a:t>selectionnée</a:t>
            </a:r>
            <a:r>
              <a:rPr lang="fr-BE" kern="0" noProof="0"/>
              <a:t>?</a:t>
            </a:r>
          </a:p>
        </p:txBody>
      </p:sp>
      <p:grpSp>
        <p:nvGrpSpPr>
          <p:cNvPr id="13" name="Group 12">
            <a:extLst>
              <a:ext uri="{FF2B5EF4-FFF2-40B4-BE49-F238E27FC236}">
                <a16:creationId xmlns:a16="http://schemas.microsoft.com/office/drawing/2014/main" id="{035E78B4-1720-6B01-08DE-4863CA65C589}"/>
              </a:ext>
            </a:extLst>
          </p:cNvPr>
          <p:cNvGrpSpPr/>
          <p:nvPr/>
        </p:nvGrpSpPr>
        <p:grpSpPr>
          <a:xfrm>
            <a:off x="1459959" y="2703962"/>
            <a:ext cx="9036591" cy="616516"/>
            <a:chOff x="1459959" y="2894463"/>
            <a:chExt cx="9036591" cy="1629912"/>
          </a:xfrm>
        </p:grpSpPr>
        <p:sp>
          <p:nvSpPr>
            <p:cNvPr id="8" name="Content Placeholder 4">
              <a:extLst>
                <a:ext uri="{FF2B5EF4-FFF2-40B4-BE49-F238E27FC236}">
                  <a16:creationId xmlns:a16="http://schemas.microsoft.com/office/drawing/2014/main" id="{4A1A22F6-9213-B66F-EF4D-C7E0FD23245F}"/>
                </a:ext>
              </a:extLst>
            </p:cNvPr>
            <p:cNvSpPr txBox="1">
              <a:spLocks/>
            </p:cNvSpPr>
            <p:nvPr/>
          </p:nvSpPr>
          <p:spPr bwMode="auto">
            <a:xfrm>
              <a:off x="2514318" y="2894463"/>
              <a:ext cx="7982232" cy="1629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spcBef>
                  <a:spcPts val="0"/>
                </a:spcBef>
                <a:spcAft>
                  <a:spcPts val="300"/>
                </a:spcAft>
              </a:pPr>
              <a:r>
                <a:rPr lang="fr-BE" sz="1800" kern="0" noProof="0">
                  <a:solidFill>
                    <a:srgbClr val="00A1BC"/>
                  </a:solidFill>
                  <a:latin typeface="+mj-lt"/>
                </a:rPr>
                <a:t>Que se passe-t-il si ma candidature est </a:t>
              </a:r>
              <a:r>
                <a:rPr lang="fr-BE" kern="0" noProof="0" err="1">
                  <a:solidFill>
                    <a:srgbClr val="00A1BC"/>
                  </a:solidFill>
                  <a:latin typeface="+mj-lt"/>
                </a:rPr>
                <a:t>selectionnée</a:t>
              </a:r>
              <a:r>
                <a:rPr lang="fr-BE" sz="1800" kern="0" noProof="0">
                  <a:solidFill>
                    <a:srgbClr val="00A1BC"/>
                  </a:solidFill>
                  <a:latin typeface="+mj-lt"/>
                </a:rPr>
                <a:t> ?</a:t>
              </a:r>
            </a:p>
          </p:txBody>
        </p:sp>
        <p:sp>
          <p:nvSpPr>
            <p:cNvPr id="21" name="Content Placeholder 4">
              <a:extLst>
                <a:ext uri="{FF2B5EF4-FFF2-40B4-BE49-F238E27FC236}">
                  <a16:creationId xmlns:a16="http://schemas.microsoft.com/office/drawing/2014/main" id="{BF9A2607-CDB1-99A5-4546-8B980EC51CA8}"/>
                </a:ext>
              </a:extLst>
            </p:cNvPr>
            <p:cNvSpPr txBox="1">
              <a:spLocks/>
            </p:cNvSpPr>
            <p:nvPr/>
          </p:nvSpPr>
          <p:spPr bwMode="auto">
            <a:xfrm>
              <a:off x="1459959" y="2894465"/>
              <a:ext cx="764987" cy="16299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r">
                <a:spcBef>
                  <a:spcPts val="0"/>
                </a:spcBef>
                <a:spcAft>
                  <a:spcPts val="400"/>
                </a:spcAft>
              </a:pPr>
              <a:r>
                <a:rPr lang="fr-BE" sz="2000" kern="0" noProof="0">
                  <a:solidFill>
                    <a:srgbClr val="00A1BC"/>
                  </a:solidFill>
                  <a:latin typeface="+mj-lt"/>
                </a:rPr>
                <a:t>04</a:t>
              </a:r>
              <a:endParaRPr lang="fr-BE" sz="1400" kern="0" noProof="0">
                <a:solidFill>
                  <a:srgbClr val="00A1BC"/>
                </a:solidFill>
                <a:latin typeface="+mj-lt"/>
              </a:endParaRPr>
            </a:p>
          </p:txBody>
        </p:sp>
      </p:grpSp>
      <p:grpSp>
        <p:nvGrpSpPr>
          <p:cNvPr id="12" name="Group 11">
            <a:extLst>
              <a:ext uri="{FF2B5EF4-FFF2-40B4-BE49-F238E27FC236}">
                <a16:creationId xmlns:a16="http://schemas.microsoft.com/office/drawing/2014/main" id="{2876356C-CD1B-EEAD-ECA4-B12ABB1C9CD0}"/>
              </a:ext>
            </a:extLst>
          </p:cNvPr>
          <p:cNvGrpSpPr/>
          <p:nvPr/>
        </p:nvGrpSpPr>
        <p:grpSpPr>
          <a:xfrm>
            <a:off x="0" y="2542607"/>
            <a:ext cx="12192000" cy="777875"/>
            <a:chOff x="0" y="2788103"/>
            <a:chExt cx="12192000" cy="1061895"/>
          </a:xfrm>
        </p:grpSpPr>
        <p:cxnSp>
          <p:nvCxnSpPr>
            <p:cNvPr id="10" name="Straight Connector 9">
              <a:extLst>
                <a:ext uri="{FF2B5EF4-FFF2-40B4-BE49-F238E27FC236}">
                  <a16:creationId xmlns:a16="http://schemas.microsoft.com/office/drawing/2014/main" id="{82E56644-182A-135D-623D-5C2C5885765B}"/>
                </a:ext>
              </a:extLst>
            </p:cNvPr>
            <p:cNvCxnSpPr>
              <a:cxnSpLocks/>
            </p:cNvCxnSpPr>
            <p:nvPr/>
          </p:nvCxnSpPr>
          <p:spPr>
            <a:xfrm>
              <a:off x="0" y="3849998"/>
              <a:ext cx="12192000"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D77E8CA-0F1B-9233-96A9-A937BF6878FF}"/>
                </a:ext>
              </a:extLst>
            </p:cNvPr>
            <p:cNvCxnSpPr>
              <a:cxnSpLocks/>
            </p:cNvCxnSpPr>
            <p:nvPr/>
          </p:nvCxnSpPr>
          <p:spPr>
            <a:xfrm>
              <a:off x="0" y="2788103"/>
              <a:ext cx="12192000"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9662961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Procédure de démarrage</a:t>
            </a:r>
          </a:p>
        </p:txBody>
      </p:sp>
      <p:sp>
        <p:nvSpPr>
          <p:cNvPr id="27" name="Content Placeholder 26">
            <a:extLst>
              <a:ext uri="{FF2B5EF4-FFF2-40B4-BE49-F238E27FC236}">
                <a16:creationId xmlns:a16="http://schemas.microsoft.com/office/drawing/2014/main" id="{A21DBC9D-3D39-3E7C-7148-CAB5468A1164}"/>
              </a:ext>
            </a:extLst>
          </p:cNvPr>
          <p:cNvSpPr>
            <a:spLocks noGrp="1"/>
          </p:cNvSpPr>
          <p:nvPr>
            <p:ph idx="1"/>
          </p:nvPr>
        </p:nvSpPr>
        <p:spPr>
          <a:xfrm>
            <a:off x="834513" y="2743374"/>
            <a:ext cx="4692175" cy="3390725"/>
          </a:xfrm>
        </p:spPr>
        <p:txBody>
          <a:bodyPr rIns="0"/>
          <a:lstStyle/>
          <a:p>
            <a:pPr marL="342900" marR="0" lvl="0" indent="-342900" algn="l" defTabSz="914400" rtl="0" eaLnBrk="1" fontAlgn="base" latinLnBrk="0" hangingPunct="1">
              <a:lnSpc>
                <a:spcPct val="100000"/>
              </a:lnSpc>
              <a:spcBef>
                <a:spcPts val="0"/>
              </a:spcBef>
              <a:spcAft>
                <a:spcPts val="600"/>
              </a:spcAft>
              <a:buClrTx/>
              <a:buSzTx/>
              <a:buFont typeface="+mj-lt"/>
              <a:buAutoNum type="arabicPeriod"/>
              <a:tabLst/>
              <a:defRPr/>
            </a:pPr>
            <a:r>
              <a:rPr kumimoji="0" lang="fr-BE" sz="1300" b="0" i="0" u="none" strike="noStrike" kern="0" cap="none" spc="0" normalizeH="0" baseline="0" noProof="0">
                <a:ln>
                  <a:noFill/>
                </a:ln>
                <a:solidFill>
                  <a:schemeClr val="bg1">
                    <a:lumMod val="75000"/>
                  </a:schemeClr>
                </a:solidFill>
                <a:effectLst/>
                <a:uLnTx/>
                <a:uFillTx/>
                <a:latin typeface="Verdana"/>
                <a:ea typeface="+mn-ea"/>
                <a:cs typeface="+mn-cs"/>
              </a:rPr>
              <a:t>Les inscriptions sont possibles du 17 novembre au 16 janvier</a:t>
            </a:r>
          </a:p>
          <a:p>
            <a:pPr marL="342900" marR="0" lvl="0" indent="-342900" algn="l" defTabSz="914400" rtl="0" eaLnBrk="1" fontAlgn="base" latinLnBrk="0" hangingPunct="1">
              <a:lnSpc>
                <a:spcPct val="100000"/>
              </a:lnSpc>
              <a:spcBef>
                <a:spcPts val="0"/>
              </a:spcBef>
              <a:spcAft>
                <a:spcPts val="600"/>
              </a:spcAft>
              <a:buClrTx/>
              <a:buSzTx/>
              <a:buFont typeface="+mj-lt"/>
              <a:buAutoNum type="arabicPeriod"/>
              <a:tabLst/>
              <a:defRPr/>
            </a:pPr>
            <a:r>
              <a:rPr kumimoji="0" lang="fr-BE" sz="1300" b="0" i="0" u="none" strike="noStrike" kern="0" cap="none" spc="0" normalizeH="0" baseline="0" noProof="0">
                <a:ln>
                  <a:noFill/>
                </a:ln>
                <a:solidFill>
                  <a:schemeClr val="bg1">
                    <a:lumMod val="75000"/>
                  </a:schemeClr>
                </a:solidFill>
                <a:effectLst/>
                <a:uLnTx/>
                <a:uFillTx/>
                <a:latin typeface="Verdana"/>
                <a:ea typeface="+mn-ea"/>
                <a:cs typeface="+mn-cs"/>
              </a:rPr>
              <a:t>Les pratiques peuvent postuler en envoyant le dossier complété avec déclaration sur l'honneur signée par e-mail à </a:t>
            </a:r>
            <a:r>
              <a:rPr kumimoji="0" lang="fr-BE" sz="1300" b="0" i="1" u="none" strike="noStrike" kern="0" cap="none" spc="0" normalizeH="0" baseline="0" noProof="0">
                <a:ln>
                  <a:noFill/>
                </a:ln>
                <a:solidFill>
                  <a:schemeClr val="bg1">
                    <a:lumMod val="75000"/>
                  </a:schemeClr>
                </a:solidFill>
                <a:effectLst/>
                <a:uLnTx/>
                <a:uFillTx/>
                <a:latin typeface="Verdana"/>
                <a:ea typeface="+mn-ea"/>
                <a:cs typeface="+mn-cs"/>
              </a:rPr>
              <a:t>nursenom@riziv-inami.fgov.be</a:t>
            </a:r>
            <a:endParaRPr kumimoji="0" lang="fr-BE" sz="1300" b="0" i="1" u="none" strike="noStrike" kern="0" cap="none" spc="0" normalizeH="0" baseline="0" noProof="0">
              <a:ln>
                <a:noFill/>
              </a:ln>
              <a:solidFill>
                <a:schemeClr val="bg1">
                  <a:lumMod val="75000"/>
                </a:schemeClr>
              </a:solidFill>
              <a:effectLst/>
              <a:uLnTx/>
              <a:uFillTx/>
              <a:latin typeface="Verdana"/>
              <a:ea typeface="Verdana"/>
              <a:cs typeface="+mn-cs"/>
            </a:endParaRPr>
          </a:p>
          <a:p>
            <a:pPr marL="342900" marR="0" lvl="0" indent="-342900" algn="l" defTabSz="914400" rtl="0" eaLnBrk="1" fontAlgn="base" latinLnBrk="0" hangingPunct="1">
              <a:lnSpc>
                <a:spcPct val="100000"/>
              </a:lnSpc>
              <a:spcBef>
                <a:spcPts val="0"/>
              </a:spcBef>
              <a:spcAft>
                <a:spcPts val="600"/>
              </a:spcAft>
              <a:buClrTx/>
              <a:buSzTx/>
              <a:buFont typeface="+mj-lt"/>
              <a:buAutoNum type="arabicPeriod"/>
              <a:tabLst/>
              <a:defRPr/>
            </a:pPr>
            <a:r>
              <a:rPr kumimoji="0" lang="fr-BE" sz="1300" b="0" i="0" u="none" strike="noStrike" kern="0" cap="none" spc="0" normalizeH="0" baseline="0" noProof="0">
                <a:ln>
                  <a:noFill/>
                </a:ln>
                <a:solidFill>
                  <a:schemeClr val="bg1">
                    <a:lumMod val="75000"/>
                  </a:schemeClr>
                </a:solidFill>
                <a:effectLst/>
                <a:uLnTx/>
                <a:uFillTx/>
                <a:latin typeface="Verdana"/>
                <a:ea typeface="+mn-ea"/>
                <a:cs typeface="+mn-cs"/>
              </a:rPr>
              <a:t>Si la demande est bien reçue, vous recevrez un courriel de confirmation</a:t>
            </a:r>
            <a:endParaRPr kumimoji="0" lang="fr-BE" sz="1300" b="0" i="0" u="none" strike="noStrike" kern="0" cap="none" spc="0" normalizeH="0" baseline="0" noProof="0">
              <a:ln>
                <a:noFill/>
              </a:ln>
              <a:solidFill>
                <a:schemeClr val="bg1">
                  <a:lumMod val="75000"/>
                </a:schemeClr>
              </a:solidFill>
              <a:effectLst/>
              <a:uLnTx/>
              <a:uFillTx/>
              <a:latin typeface="Verdana"/>
              <a:ea typeface="Verdana"/>
              <a:cs typeface="+mn-cs"/>
            </a:endParaRPr>
          </a:p>
          <a:p>
            <a:pPr marL="342900" marR="0" lvl="0" indent="-342900" algn="l" defTabSz="914400" rtl="0" eaLnBrk="1" fontAlgn="base" latinLnBrk="0" hangingPunct="1">
              <a:lnSpc>
                <a:spcPct val="100000"/>
              </a:lnSpc>
              <a:spcBef>
                <a:spcPts val="0"/>
              </a:spcBef>
              <a:spcAft>
                <a:spcPts val="600"/>
              </a:spcAft>
              <a:buClrTx/>
              <a:buSzTx/>
              <a:buFont typeface="+mj-lt"/>
              <a:buAutoNum type="arabicPeriod"/>
              <a:tabLst/>
              <a:defRPr/>
            </a:pPr>
            <a:r>
              <a:rPr kumimoji="0" lang="fr-BE" sz="1300" b="0" i="0" u="none" strike="noStrike" kern="0" cap="none" spc="0" normalizeH="0" baseline="0" noProof="0">
                <a:ln>
                  <a:noFill/>
                </a:ln>
                <a:solidFill>
                  <a:schemeClr val="bg1">
                    <a:lumMod val="75000"/>
                  </a:schemeClr>
                </a:solidFill>
                <a:effectLst/>
                <a:uLnTx/>
                <a:uFillTx/>
                <a:latin typeface="Verdana"/>
                <a:ea typeface="+mn-ea"/>
                <a:cs typeface="+mn-cs"/>
              </a:rPr>
              <a:t>La sélection des pratiques sera annoncée début février </a:t>
            </a:r>
            <a:endParaRPr kumimoji="0" lang="fr-BE" sz="1300" b="0" i="0" u="none" strike="noStrike" kern="0" cap="none" spc="0" normalizeH="0" baseline="0" noProof="0">
              <a:ln>
                <a:noFill/>
              </a:ln>
              <a:solidFill>
                <a:schemeClr val="bg1">
                  <a:lumMod val="75000"/>
                </a:schemeClr>
              </a:solidFill>
              <a:effectLst/>
              <a:uLnTx/>
              <a:uFillTx/>
              <a:latin typeface="Verdana"/>
              <a:ea typeface="Verdana"/>
              <a:cs typeface="+mn-cs"/>
            </a:endParaRPr>
          </a:p>
          <a:p>
            <a:pPr lvl="0">
              <a:spcBef>
                <a:spcPts val="0"/>
              </a:spcBef>
              <a:spcAft>
                <a:spcPts val="600"/>
              </a:spcAft>
              <a:buFont typeface="+mj-lt"/>
              <a:buAutoNum type="arabicPeriod"/>
            </a:pPr>
            <a:r>
              <a:rPr lang="fr-BE" sz="1400" noProof="0">
                <a:latin typeface="+mj-lt"/>
              </a:rPr>
              <a:t>Après la sélection, un accord est établi et signé entre la pratique participante et l'INAMI</a:t>
            </a:r>
          </a:p>
          <a:p>
            <a:pPr lvl="0">
              <a:spcBef>
                <a:spcPts val="0"/>
              </a:spcBef>
              <a:spcAft>
                <a:spcPts val="600"/>
              </a:spcAft>
              <a:buFont typeface="+mj-lt"/>
              <a:buAutoNum type="arabicPeriod"/>
            </a:pPr>
            <a:r>
              <a:rPr lang="fr-BE" sz="1400" noProof="0">
                <a:latin typeface="+mj-lt"/>
              </a:rPr>
              <a:t>Les pratiques sélectionnées seront informés des détails des prochaines étapes par le biais de séances d'information</a:t>
            </a:r>
          </a:p>
          <a:p>
            <a:pPr lvl="0">
              <a:spcBef>
                <a:spcPts val="0"/>
              </a:spcBef>
              <a:spcAft>
                <a:spcPts val="600"/>
              </a:spcAft>
              <a:buFont typeface="+mj-lt"/>
              <a:buAutoNum type="arabicPeriod"/>
            </a:pPr>
            <a:endParaRPr lang="fr-BE" sz="1400" noProof="0">
              <a:latin typeface="+mj-lt"/>
            </a:endParaRPr>
          </a:p>
        </p:txBody>
      </p:sp>
      <p:sp>
        <p:nvSpPr>
          <p:cNvPr id="52" name="TextBox 51">
            <a:extLst>
              <a:ext uri="{FF2B5EF4-FFF2-40B4-BE49-F238E27FC236}">
                <a16:creationId xmlns:a16="http://schemas.microsoft.com/office/drawing/2014/main" id="{570AC7BD-3F6B-BF11-DE2D-10DB324092F8}"/>
              </a:ext>
            </a:extLst>
          </p:cNvPr>
          <p:cNvSpPr txBox="1"/>
          <p:nvPr/>
        </p:nvSpPr>
        <p:spPr>
          <a:xfrm>
            <a:off x="8451870" y="2722509"/>
            <a:ext cx="3130530" cy="1169551"/>
          </a:xfrm>
          <a:prstGeom prst="rect">
            <a:avLst/>
          </a:prstGeom>
          <a:noFill/>
        </p:spPr>
        <p:txBody>
          <a:bodyPr wrap="square" rIns="0">
            <a:spAutoFit/>
          </a:bodyPr>
          <a:lstStyle/>
          <a:p>
            <a:pPr marL="342900" marR="0" lvl="0" indent="-342900" algn="l" defTabSz="914400" rtl="0" eaLnBrk="1" fontAlgn="base" latinLnBrk="0" hangingPunct="1">
              <a:lnSpc>
                <a:spcPct val="100000"/>
              </a:lnSpc>
              <a:spcBef>
                <a:spcPts val="0"/>
              </a:spcBef>
              <a:spcAft>
                <a:spcPct val="0"/>
              </a:spcAft>
              <a:buClrTx/>
              <a:buSzTx/>
              <a:buFont typeface="+mj-lt"/>
              <a:buAutoNum type="arabicPeriod" startAt="8"/>
              <a:tabLst/>
              <a:defRPr/>
            </a:pPr>
            <a:r>
              <a:rPr kumimoji="0" lang="fr-BE" sz="1400" b="0" i="0" u="none" strike="noStrike" kern="0" cap="none" spc="0" normalizeH="0" baseline="0" noProof="0">
                <a:ln>
                  <a:noFill/>
                </a:ln>
                <a:effectLst/>
                <a:uLnTx/>
                <a:uFillTx/>
                <a:latin typeface="Verdana"/>
                <a:ea typeface="+mn-ea"/>
                <a:cs typeface="+mn-cs"/>
              </a:rPr>
              <a:t>Le projet pilote avec la nouvelle méthode de travail et de financement démarrera après la phase de préparation et durera 2 ans </a:t>
            </a:r>
          </a:p>
        </p:txBody>
      </p:sp>
      <p:sp>
        <p:nvSpPr>
          <p:cNvPr id="56" name="TextBox 55">
            <a:extLst>
              <a:ext uri="{FF2B5EF4-FFF2-40B4-BE49-F238E27FC236}">
                <a16:creationId xmlns:a16="http://schemas.microsoft.com/office/drawing/2014/main" id="{8FFDEB3E-AC21-4883-C530-7E54BB67B618}"/>
              </a:ext>
            </a:extLst>
          </p:cNvPr>
          <p:cNvSpPr txBox="1"/>
          <p:nvPr/>
        </p:nvSpPr>
        <p:spPr>
          <a:xfrm>
            <a:off x="5526688" y="2743374"/>
            <a:ext cx="2775302" cy="954107"/>
          </a:xfrm>
          <a:prstGeom prst="rect">
            <a:avLst/>
          </a:prstGeom>
          <a:noFill/>
        </p:spPr>
        <p:txBody>
          <a:bodyPr wrap="square" rIns="0">
            <a:spAutoFit/>
          </a:bodyPr>
          <a:lstStyle/>
          <a:p>
            <a:pPr marL="342900" marR="0" lvl="0" indent="-342900" algn="l" defTabSz="914400" rtl="0" eaLnBrk="1" fontAlgn="base" latinLnBrk="0" hangingPunct="1">
              <a:lnSpc>
                <a:spcPct val="100000"/>
              </a:lnSpc>
              <a:spcBef>
                <a:spcPts val="0"/>
              </a:spcBef>
              <a:spcAft>
                <a:spcPct val="0"/>
              </a:spcAft>
              <a:buClrTx/>
              <a:buSzTx/>
              <a:buFont typeface="+mj-lt"/>
              <a:buAutoNum type="arabicPeriod" startAt="7"/>
              <a:tabLst/>
              <a:defRPr/>
            </a:pPr>
            <a:r>
              <a:rPr kumimoji="0" lang="fr-BE" sz="1400" b="0" i="0" u="none" strike="noStrike" kern="0" cap="none" spc="0" normalizeH="0" baseline="0" noProof="0">
                <a:ln>
                  <a:noFill/>
                </a:ln>
                <a:effectLst/>
                <a:uLnTx/>
                <a:uFillTx/>
                <a:latin typeface="Verdana"/>
                <a:ea typeface="+mn-ea"/>
                <a:cs typeface="+mn-cs"/>
              </a:rPr>
              <a:t>Les préparatifs du projet pilote commencent avec un kick-off et dureront 3 mois</a:t>
            </a:r>
          </a:p>
        </p:txBody>
      </p:sp>
      <p:sp>
        <p:nvSpPr>
          <p:cNvPr id="59" name="Slide Number Placeholder 3">
            <a:extLst>
              <a:ext uri="{FF2B5EF4-FFF2-40B4-BE49-F238E27FC236}">
                <a16:creationId xmlns:a16="http://schemas.microsoft.com/office/drawing/2014/main" id="{CEF7AB17-C44D-2BFE-4925-8C15720270F7}"/>
              </a:ext>
            </a:extLst>
          </p:cNvPr>
          <p:cNvSpPr>
            <a:spLocks noGrp="1"/>
          </p:cNvSpPr>
          <p:nvPr>
            <p:ph type="sldNum" sz="quarter" idx="12"/>
          </p:nvPr>
        </p:nvSpPr>
        <p:spPr>
          <a:xfrm>
            <a:off x="8737600" y="6245225"/>
            <a:ext cx="2844800" cy="476250"/>
          </a:xfrm>
        </p:spPr>
        <p:txBody>
          <a:bodyPr/>
          <a:lstStyle/>
          <a:p>
            <a:fld id="{C199B626-B856-464E-A5E3-487988D7D9F4}" type="slidenum">
              <a:rPr lang="fr-BE" noProof="0" smtClean="0"/>
              <a:pPr/>
              <a:t>41</a:t>
            </a:fld>
            <a:endParaRPr lang="fr-BE" noProof="0"/>
          </a:p>
        </p:txBody>
      </p:sp>
      <p:grpSp>
        <p:nvGrpSpPr>
          <p:cNvPr id="3" name="Group 2">
            <a:extLst>
              <a:ext uri="{FF2B5EF4-FFF2-40B4-BE49-F238E27FC236}">
                <a16:creationId xmlns:a16="http://schemas.microsoft.com/office/drawing/2014/main" id="{0C33F3AA-69B5-3336-3F0F-E8CD12CBC9E9}"/>
              </a:ext>
            </a:extLst>
          </p:cNvPr>
          <p:cNvGrpSpPr/>
          <p:nvPr/>
        </p:nvGrpSpPr>
        <p:grpSpPr>
          <a:xfrm>
            <a:off x="5526689" y="2011734"/>
            <a:ext cx="2874727" cy="581759"/>
            <a:chOff x="4588806" y="2453353"/>
            <a:chExt cx="2874727" cy="475615"/>
          </a:xfrm>
        </p:grpSpPr>
        <p:sp>
          <p:nvSpPr>
            <p:cNvPr id="4" name="object 8">
              <a:extLst>
                <a:ext uri="{FF2B5EF4-FFF2-40B4-BE49-F238E27FC236}">
                  <a16:creationId xmlns:a16="http://schemas.microsoft.com/office/drawing/2014/main" id="{1618D554-3C89-F9E2-4DE0-2073A79B1B18}"/>
                </a:ext>
              </a:extLst>
            </p:cNvPr>
            <p:cNvSpPr/>
            <p:nvPr/>
          </p:nvSpPr>
          <p:spPr>
            <a:xfrm>
              <a:off x="4588809" y="2453353"/>
              <a:ext cx="2874724" cy="475615"/>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rgbClr val="B5BF35"/>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BE" sz="1200" b="0" i="0" u="none" strike="noStrike" kern="1200" cap="none" spc="0" normalizeH="0" baseline="0" noProof="0">
                <a:ln>
                  <a:noFill/>
                </a:ln>
                <a:solidFill>
                  <a:srgbClr val="000000"/>
                </a:solidFill>
                <a:effectLst/>
                <a:uLnTx/>
                <a:uFillTx/>
                <a:latin typeface="+mj-lt"/>
                <a:ea typeface="+mn-ea"/>
                <a:cs typeface="+mn-cs"/>
              </a:endParaRPr>
            </a:p>
          </p:txBody>
        </p:sp>
        <p:sp>
          <p:nvSpPr>
            <p:cNvPr id="5" name="object 9">
              <a:extLst>
                <a:ext uri="{FF2B5EF4-FFF2-40B4-BE49-F238E27FC236}">
                  <a16:creationId xmlns:a16="http://schemas.microsoft.com/office/drawing/2014/main" id="{1795BDDA-49E2-E103-2E11-66FA018EC1A1}"/>
                </a:ext>
              </a:extLst>
            </p:cNvPr>
            <p:cNvSpPr txBox="1"/>
            <p:nvPr/>
          </p:nvSpPr>
          <p:spPr>
            <a:xfrm>
              <a:off x="4588806" y="2517492"/>
              <a:ext cx="2874724" cy="330200"/>
            </a:xfrm>
            <a:prstGeom prst="rect">
              <a:avLst/>
            </a:prstGeom>
          </p:spPr>
          <p:txBody>
            <a:bodyPr vert="horz" wrap="square" lIns="0" tIns="20320" rIns="0" bIns="0" rtlCol="0">
              <a:noAutofit/>
            </a:bodyPr>
            <a:lstStyle/>
            <a:p>
              <a:pPr marL="1905" marR="0" lvl="0" indent="0" algn="ctr" defTabSz="914400" rtl="0" eaLnBrk="1" fontAlgn="auto" latinLnBrk="0" hangingPunct="1">
                <a:lnSpc>
                  <a:spcPct val="100000"/>
                </a:lnSpc>
                <a:spcBef>
                  <a:spcPts val="160"/>
                </a:spcBef>
                <a:spcAft>
                  <a:spcPts val="0"/>
                </a:spcAft>
                <a:buClrTx/>
                <a:buSzTx/>
                <a:buFontTx/>
                <a:buNone/>
                <a:tabLst/>
                <a:defRPr/>
              </a:pPr>
              <a:r>
                <a:rPr kumimoji="0" lang="fr-BE" sz="1200" b="1" i="0" u="none" strike="noStrike" kern="1200" cap="none" spc="10" normalizeH="0" baseline="0" noProof="0">
                  <a:ln>
                    <a:noFill/>
                  </a:ln>
                  <a:solidFill>
                    <a:srgbClr val="FFFFFF"/>
                  </a:solidFill>
                  <a:effectLst/>
                  <a:uLnTx/>
                  <a:uFillTx/>
                  <a:latin typeface="+mj-lt"/>
                  <a:ea typeface="+mn-ea"/>
                  <a:cs typeface="Arial" panose="020B0604020202020204" pitchFamily="34" charset="0"/>
                </a:rPr>
                <a:t>Phase préparatoire</a:t>
              </a:r>
              <a:endParaRPr kumimoji="0" lang="fr-BE" sz="1200" b="0" i="0" u="none" strike="noStrike" kern="1200" cap="none" spc="0" normalizeH="0" baseline="0" noProof="0">
                <a:ln>
                  <a:noFill/>
                </a:ln>
                <a:solidFill>
                  <a:srgbClr val="000000"/>
                </a:solidFill>
                <a:effectLst/>
                <a:uLnTx/>
                <a:uFillTx/>
                <a:latin typeface="+mj-lt"/>
                <a:cs typeface="Arial" panose="020B0604020202020204" pitchFamily="34" charset="0"/>
              </a:endParaRPr>
            </a:p>
            <a:p>
              <a:pPr marL="0" marR="0" lvl="0" indent="0" algn="ctr" defTabSz="914400" rtl="0" eaLnBrk="1" fontAlgn="auto" latinLnBrk="0" hangingPunct="1">
                <a:lnSpc>
                  <a:spcPct val="100000"/>
                </a:lnSpc>
                <a:spcBef>
                  <a:spcPts val="60"/>
                </a:spcBef>
                <a:spcAft>
                  <a:spcPts val="0"/>
                </a:spcAft>
                <a:buClrTx/>
                <a:buSzTx/>
                <a:buFontTx/>
                <a:buNone/>
                <a:tabLst/>
                <a:defRPr/>
              </a:pPr>
              <a:r>
                <a:rPr kumimoji="0" lang="fr-BE" sz="1200" b="0" i="0" u="none" strike="noStrike" kern="1200" cap="none" spc="10" normalizeH="0" baseline="0" noProof="0">
                  <a:ln>
                    <a:noFill/>
                  </a:ln>
                  <a:solidFill>
                    <a:srgbClr val="FFFFFF"/>
                  </a:solidFill>
                  <a:effectLst/>
                  <a:uLnTx/>
                  <a:uFillTx/>
                  <a:latin typeface="+mj-lt"/>
                  <a:cs typeface="Arial" panose="020B0604020202020204" pitchFamily="34" charset="0"/>
                </a:rPr>
                <a:t>Mars ‘26 – mai ‘26</a:t>
              </a:r>
              <a:endParaRPr kumimoji="0" lang="fr-BE" sz="1200" b="0" i="0" u="none" strike="noStrike" kern="1200" cap="none" spc="0" normalizeH="0" baseline="0" noProof="0">
                <a:ln>
                  <a:noFill/>
                </a:ln>
                <a:solidFill>
                  <a:srgbClr val="000000"/>
                </a:solidFill>
                <a:effectLst/>
                <a:uLnTx/>
                <a:uFillTx/>
                <a:latin typeface="+mj-lt"/>
                <a:cs typeface="Arial" panose="020B0604020202020204" pitchFamily="34" charset="0"/>
              </a:endParaRPr>
            </a:p>
          </p:txBody>
        </p:sp>
      </p:grpSp>
      <p:grpSp>
        <p:nvGrpSpPr>
          <p:cNvPr id="6" name="Group 5">
            <a:extLst>
              <a:ext uri="{FF2B5EF4-FFF2-40B4-BE49-F238E27FC236}">
                <a16:creationId xmlns:a16="http://schemas.microsoft.com/office/drawing/2014/main" id="{5164F1DB-C13F-4C40-A46B-647051897E0D}"/>
              </a:ext>
            </a:extLst>
          </p:cNvPr>
          <p:cNvGrpSpPr/>
          <p:nvPr/>
        </p:nvGrpSpPr>
        <p:grpSpPr>
          <a:xfrm>
            <a:off x="8451870" y="2022956"/>
            <a:ext cx="3282930" cy="581251"/>
            <a:chOff x="8109159" y="2450355"/>
            <a:chExt cx="3323919" cy="475200"/>
          </a:xfrm>
        </p:grpSpPr>
        <p:sp>
          <p:nvSpPr>
            <p:cNvPr id="7" name="object 10">
              <a:extLst>
                <a:ext uri="{FF2B5EF4-FFF2-40B4-BE49-F238E27FC236}">
                  <a16:creationId xmlns:a16="http://schemas.microsoft.com/office/drawing/2014/main" id="{6657F010-1726-A3A4-495D-F8DD81F72B66}"/>
                </a:ext>
              </a:extLst>
            </p:cNvPr>
            <p:cNvSpPr/>
            <p:nvPr/>
          </p:nvSpPr>
          <p:spPr>
            <a:xfrm>
              <a:off x="8109161" y="2450355"/>
              <a:ext cx="3323917" cy="475200"/>
            </a:xfrm>
            <a:custGeom>
              <a:avLst/>
              <a:gdLst/>
              <a:ahLst/>
              <a:cxnLst/>
              <a:rect l="l" t="t" r="r" b="b"/>
              <a:pathLst>
                <a:path w="3359784" h="504189">
                  <a:moveTo>
                    <a:pt x="3245497" y="0"/>
                  </a:moveTo>
                  <a:lnTo>
                    <a:pt x="0" y="0"/>
                  </a:lnTo>
                  <a:lnTo>
                    <a:pt x="113715" y="236880"/>
                  </a:lnTo>
                  <a:lnTo>
                    <a:pt x="0" y="504012"/>
                  </a:lnTo>
                  <a:lnTo>
                    <a:pt x="3245497" y="504012"/>
                  </a:lnTo>
                  <a:lnTo>
                    <a:pt x="3359226" y="252006"/>
                  </a:lnTo>
                  <a:lnTo>
                    <a:pt x="3245497" y="0"/>
                  </a:lnTo>
                  <a:close/>
                </a:path>
              </a:pathLst>
            </a:custGeom>
            <a:solidFill>
              <a:schemeClr val="accent5">
                <a:lumMod val="50000"/>
              </a:schemeClr>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BE" sz="1200" b="0" i="0" u="none" strike="noStrike" kern="1200" cap="none" spc="0" normalizeH="0" baseline="0" noProof="0">
                <a:ln>
                  <a:noFill/>
                </a:ln>
                <a:solidFill>
                  <a:srgbClr val="000000"/>
                </a:solidFill>
                <a:effectLst/>
                <a:uLnTx/>
                <a:uFillTx/>
                <a:latin typeface="+mj-lt"/>
                <a:ea typeface="+mn-ea"/>
                <a:cs typeface="+mn-cs"/>
              </a:endParaRPr>
            </a:p>
          </p:txBody>
        </p:sp>
        <p:sp>
          <p:nvSpPr>
            <p:cNvPr id="9" name="object 11">
              <a:extLst>
                <a:ext uri="{FF2B5EF4-FFF2-40B4-BE49-F238E27FC236}">
                  <a16:creationId xmlns:a16="http://schemas.microsoft.com/office/drawing/2014/main" id="{3390B970-1412-DDBB-B44B-963523C4F90D}"/>
                </a:ext>
              </a:extLst>
            </p:cNvPr>
            <p:cNvSpPr txBox="1"/>
            <p:nvPr/>
          </p:nvSpPr>
          <p:spPr>
            <a:xfrm>
              <a:off x="8109159" y="2524161"/>
              <a:ext cx="3323919" cy="330200"/>
            </a:xfrm>
            <a:prstGeom prst="rect">
              <a:avLst/>
            </a:prstGeom>
          </p:spPr>
          <p:txBody>
            <a:bodyPr vert="horz" wrap="square" lIns="0" tIns="20320" rIns="0" bIns="0" rtlCol="0">
              <a:noAutofit/>
            </a:bodyPr>
            <a:lstStyle/>
            <a:p>
              <a:pPr marL="0" marR="0" lvl="0" indent="0" algn="ctr" defTabSz="914400" rtl="0" eaLnBrk="1" fontAlgn="auto" latinLnBrk="0" hangingPunct="1">
                <a:lnSpc>
                  <a:spcPct val="100000"/>
                </a:lnSpc>
                <a:spcBef>
                  <a:spcPts val="160"/>
                </a:spcBef>
                <a:spcAft>
                  <a:spcPts val="0"/>
                </a:spcAft>
                <a:buClrTx/>
                <a:buSzTx/>
                <a:buFontTx/>
                <a:buNone/>
                <a:tabLst/>
                <a:defRPr/>
              </a:pPr>
              <a:r>
                <a:rPr lang="fr-BE" sz="1200" b="1" spc="5" noProof="0">
                  <a:solidFill>
                    <a:srgbClr val="FFFFFF"/>
                  </a:solidFill>
                  <a:latin typeface="+mj-lt"/>
                  <a:cs typeface="Arial" panose="020B0604020202020204" pitchFamily="34" charset="0"/>
                </a:rPr>
                <a:t>Projet pilote année 1</a:t>
              </a:r>
              <a:endParaRPr kumimoji="0" lang="fr-BE" sz="1200" b="0" i="0" u="none" strike="noStrike" kern="1200" cap="none" spc="0" normalizeH="0" baseline="0" noProof="0">
                <a:ln>
                  <a:noFill/>
                </a:ln>
                <a:solidFill>
                  <a:srgbClr val="000000"/>
                </a:solidFill>
                <a:effectLst/>
                <a:uLnTx/>
                <a:uFillTx/>
                <a:latin typeface="+mj-lt"/>
                <a:cs typeface="Arial" panose="020B0604020202020204" pitchFamily="34" charset="0"/>
              </a:endParaRPr>
            </a:p>
            <a:p>
              <a:pPr lvl="0" algn="ctr" fontAlgn="auto">
                <a:spcBef>
                  <a:spcPts val="60"/>
                </a:spcBef>
                <a:spcAft>
                  <a:spcPts val="0"/>
                </a:spcAft>
                <a:defRPr/>
              </a:pPr>
              <a:r>
                <a:rPr kumimoji="0" lang="fr-BE" sz="1200" b="0" i="0" u="none" strike="noStrike" kern="1200" cap="none" spc="10" normalizeH="0" baseline="0" noProof="0">
                  <a:ln>
                    <a:noFill/>
                  </a:ln>
                  <a:solidFill>
                    <a:srgbClr val="FFFFFF"/>
                  </a:solidFill>
                  <a:effectLst/>
                  <a:uLnTx/>
                  <a:uFillTx/>
                  <a:latin typeface="+mj-lt"/>
                  <a:ea typeface="+mn-ea"/>
                  <a:cs typeface="Arial" panose="020B0604020202020204" pitchFamily="34" charset="0"/>
                </a:rPr>
                <a:t>Juin ‘26 </a:t>
              </a:r>
              <a:r>
                <a:rPr lang="fr-BE" sz="1200" spc="10" noProof="0">
                  <a:solidFill>
                    <a:srgbClr val="FFFFFF"/>
                  </a:solidFill>
                  <a:latin typeface="+mj-lt"/>
                  <a:cs typeface="Arial" panose="020B0604020202020204" pitchFamily="34" charset="0"/>
                </a:rPr>
                <a:t>jusqu'à et y compris</a:t>
              </a:r>
              <a:r>
                <a:rPr kumimoji="0" lang="fr-BE" sz="1200" b="0" i="0" u="none" strike="noStrike" kern="1200" cap="none" spc="10" normalizeH="0" baseline="0" noProof="0">
                  <a:ln>
                    <a:noFill/>
                  </a:ln>
                  <a:solidFill>
                    <a:srgbClr val="FFFFFF"/>
                  </a:solidFill>
                  <a:effectLst/>
                  <a:uLnTx/>
                  <a:uFillTx/>
                  <a:latin typeface="+mj-lt"/>
                  <a:ea typeface="+mn-ea"/>
                  <a:cs typeface="Arial" panose="020B0604020202020204" pitchFamily="34" charset="0"/>
                </a:rPr>
                <a:t> mai ‘27</a:t>
              </a:r>
              <a:endParaRPr kumimoji="0" lang="fr-BE" sz="1200" b="0" i="0" u="none" strike="noStrike" kern="1200" cap="none" spc="0" normalizeH="0" baseline="0" noProof="0">
                <a:ln>
                  <a:noFill/>
                </a:ln>
                <a:solidFill>
                  <a:srgbClr val="000000"/>
                </a:solidFill>
                <a:effectLst/>
                <a:uLnTx/>
                <a:uFillTx/>
                <a:latin typeface="+mj-lt"/>
                <a:ea typeface="+mn-ea"/>
                <a:cs typeface="Arial" panose="020B0604020202020204" pitchFamily="34" charset="0"/>
              </a:endParaRPr>
            </a:p>
          </p:txBody>
        </p:sp>
      </p:grpSp>
      <p:grpSp>
        <p:nvGrpSpPr>
          <p:cNvPr id="25" name="Group 24">
            <a:extLst>
              <a:ext uri="{FF2B5EF4-FFF2-40B4-BE49-F238E27FC236}">
                <a16:creationId xmlns:a16="http://schemas.microsoft.com/office/drawing/2014/main" id="{566D2C60-A240-2576-B416-7BDA4BEFAB15}"/>
              </a:ext>
            </a:extLst>
          </p:cNvPr>
          <p:cNvGrpSpPr/>
          <p:nvPr/>
        </p:nvGrpSpPr>
        <p:grpSpPr>
          <a:xfrm>
            <a:off x="711523" y="2022955"/>
            <a:ext cx="4657069" cy="581251"/>
            <a:chOff x="1370456" y="2425481"/>
            <a:chExt cx="4657069" cy="581251"/>
          </a:xfrm>
        </p:grpSpPr>
        <p:sp>
          <p:nvSpPr>
            <p:cNvPr id="26" name="object 5">
              <a:extLst>
                <a:ext uri="{FF2B5EF4-FFF2-40B4-BE49-F238E27FC236}">
                  <a16:creationId xmlns:a16="http://schemas.microsoft.com/office/drawing/2014/main" id="{D7D0E2A5-0AFE-9916-9E57-E22D774DD6CA}"/>
                </a:ext>
              </a:extLst>
            </p:cNvPr>
            <p:cNvSpPr/>
            <p:nvPr/>
          </p:nvSpPr>
          <p:spPr>
            <a:xfrm>
              <a:off x="4695860" y="2566655"/>
              <a:ext cx="0" cy="0"/>
            </a:xfrm>
            <a:custGeom>
              <a:avLst/>
              <a:gdLst/>
              <a:ahLst/>
              <a:cxnLst/>
              <a:rect l="l" t="t" r="r" b="b"/>
              <a:pathLst>
                <a:path>
                  <a:moveTo>
                    <a:pt x="0" y="0"/>
                  </a:moveTo>
                  <a:lnTo>
                    <a:pt x="0" y="0"/>
                  </a:lnTo>
                </a:path>
              </a:pathLst>
            </a:custGeom>
            <a:ln w="25400">
              <a:solidFill>
                <a:srgbClr val="B2B2B2"/>
              </a:solidFill>
            </a:ln>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BE" sz="1200" b="0" i="0" u="none" strike="noStrike" kern="1200" cap="none" spc="0" normalizeH="0" baseline="0" noProof="0">
                <a:ln>
                  <a:noFill/>
                </a:ln>
                <a:solidFill>
                  <a:srgbClr val="000000"/>
                </a:solidFill>
                <a:effectLst/>
                <a:uLnTx/>
                <a:uFillTx/>
                <a:latin typeface="+mj-lt"/>
                <a:ea typeface="+mn-ea"/>
                <a:cs typeface="+mn-cs"/>
              </a:endParaRPr>
            </a:p>
          </p:txBody>
        </p:sp>
        <p:sp>
          <p:nvSpPr>
            <p:cNvPr id="33" name="object 5">
              <a:extLst>
                <a:ext uri="{FF2B5EF4-FFF2-40B4-BE49-F238E27FC236}">
                  <a16:creationId xmlns:a16="http://schemas.microsoft.com/office/drawing/2014/main" id="{4C440CB2-9707-5052-9FC1-A090A4C09311}"/>
                </a:ext>
              </a:extLst>
            </p:cNvPr>
            <p:cNvSpPr/>
            <p:nvPr/>
          </p:nvSpPr>
          <p:spPr>
            <a:xfrm>
              <a:off x="1370456" y="2566655"/>
              <a:ext cx="0" cy="0"/>
            </a:xfrm>
            <a:custGeom>
              <a:avLst/>
              <a:gdLst/>
              <a:ahLst/>
              <a:cxnLst/>
              <a:rect l="l" t="t" r="r" b="b"/>
              <a:pathLst>
                <a:path>
                  <a:moveTo>
                    <a:pt x="0" y="0"/>
                  </a:moveTo>
                  <a:lnTo>
                    <a:pt x="0" y="0"/>
                  </a:lnTo>
                </a:path>
              </a:pathLst>
            </a:custGeom>
            <a:ln w="25400">
              <a:solidFill>
                <a:srgbClr val="B2B2B2"/>
              </a:solidFill>
            </a:ln>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BE" sz="1200" b="0" i="0" u="none" strike="noStrike" kern="1200" cap="none" spc="0" normalizeH="0" baseline="0" noProof="0">
                <a:ln>
                  <a:noFill/>
                </a:ln>
                <a:solidFill>
                  <a:srgbClr val="000000"/>
                </a:solidFill>
                <a:effectLst/>
                <a:uLnTx/>
                <a:uFillTx/>
                <a:latin typeface="+mj-lt"/>
                <a:ea typeface="+mn-ea"/>
                <a:cs typeface="+mn-cs"/>
              </a:endParaRPr>
            </a:p>
          </p:txBody>
        </p:sp>
        <p:sp>
          <p:nvSpPr>
            <p:cNvPr id="34" name="object 8">
              <a:extLst>
                <a:ext uri="{FF2B5EF4-FFF2-40B4-BE49-F238E27FC236}">
                  <a16:creationId xmlns:a16="http://schemas.microsoft.com/office/drawing/2014/main" id="{D1BBEFD7-FFF2-DDA0-9C14-16AD2E1BFB47}"/>
                </a:ext>
              </a:extLst>
            </p:cNvPr>
            <p:cNvSpPr/>
            <p:nvPr/>
          </p:nvSpPr>
          <p:spPr>
            <a:xfrm>
              <a:off x="1462802" y="2425481"/>
              <a:ext cx="4564723" cy="581251"/>
            </a:xfrm>
            <a:custGeom>
              <a:avLst/>
              <a:gdLst/>
              <a:ahLst/>
              <a:cxnLst/>
              <a:rect l="l" t="t" r="r" b="b"/>
              <a:pathLst>
                <a:path w="3359785" h="475614">
                  <a:moveTo>
                    <a:pt x="3245497" y="0"/>
                  </a:moveTo>
                  <a:lnTo>
                    <a:pt x="0" y="0"/>
                  </a:lnTo>
                  <a:lnTo>
                    <a:pt x="113715" y="223354"/>
                  </a:lnTo>
                  <a:lnTo>
                    <a:pt x="0" y="475234"/>
                  </a:lnTo>
                  <a:lnTo>
                    <a:pt x="3245497" y="475234"/>
                  </a:lnTo>
                  <a:lnTo>
                    <a:pt x="3359226" y="237629"/>
                  </a:lnTo>
                  <a:lnTo>
                    <a:pt x="3245497" y="0"/>
                  </a:lnTo>
                  <a:close/>
                </a:path>
              </a:pathLst>
            </a:custGeom>
            <a:solidFill>
              <a:schemeClr val="bg1">
                <a:lumMod val="85000"/>
              </a:schemeClr>
            </a:solid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BE" sz="1200" b="0" i="0" u="none" strike="noStrike" kern="1200" cap="none" spc="0" normalizeH="0" baseline="0" noProof="0">
                <a:ln>
                  <a:noFill/>
                </a:ln>
                <a:solidFill>
                  <a:srgbClr val="000000"/>
                </a:solidFill>
                <a:effectLst/>
                <a:uLnTx/>
                <a:uFillTx/>
                <a:latin typeface="+mj-lt"/>
                <a:ea typeface="+mn-ea"/>
                <a:cs typeface="+mn-cs"/>
              </a:endParaRPr>
            </a:p>
          </p:txBody>
        </p:sp>
        <p:sp>
          <p:nvSpPr>
            <p:cNvPr id="35" name="object 9">
              <a:extLst>
                <a:ext uri="{FF2B5EF4-FFF2-40B4-BE49-F238E27FC236}">
                  <a16:creationId xmlns:a16="http://schemas.microsoft.com/office/drawing/2014/main" id="{4AEBFEE0-75B7-0787-1349-0682D4D5D0ED}"/>
                </a:ext>
              </a:extLst>
            </p:cNvPr>
            <p:cNvSpPr txBox="1"/>
            <p:nvPr/>
          </p:nvSpPr>
          <p:spPr>
            <a:xfrm>
              <a:off x="2083204" y="2517492"/>
              <a:ext cx="3323918" cy="379112"/>
            </a:xfrm>
            <a:prstGeom prst="rect">
              <a:avLst/>
            </a:prstGeom>
          </p:spPr>
          <p:txBody>
            <a:bodyPr vert="horz" wrap="square" lIns="0" tIns="20320" rIns="0" bIns="0" rtlCol="0">
              <a:noAutofit/>
            </a:bodyPr>
            <a:lstStyle/>
            <a:p>
              <a:pPr marL="1905" marR="0" lvl="0" indent="0" algn="ctr" defTabSz="914400" rtl="0" eaLnBrk="1" fontAlgn="auto" latinLnBrk="0" hangingPunct="1">
                <a:lnSpc>
                  <a:spcPct val="100000"/>
                </a:lnSpc>
                <a:spcBef>
                  <a:spcPts val="160"/>
                </a:spcBef>
                <a:spcAft>
                  <a:spcPts val="0"/>
                </a:spcAft>
                <a:buClrTx/>
                <a:buSzTx/>
                <a:buFontTx/>
                <a:buNone/>
                <a:tabLst/>
                <a:defRPr/>
              </a:pPr>
              <a:r>
                <a:rPr kumimoji="0" lang="fr-BE" sz="1200" b="1" i="0" u="none" strike="noStrike" kern="1200" cap="none" spc="10" normalizeH="0" baseline="0" noProof="0">
                  <a:ln>
                    <a:noFill/>
                  </a:ln>
                  <a:solidFill>
                    <a:srgbClr val="007C92"/>
                  </a:solidFill>
                  <a:effectLst/>
                  <a:uLnTx/>
                  <a:uFillTx/>
                  <a:latin typeface="+mj-lt"/>
                  <a:ea typeface="+mn-ea"/>
                  <a:cs typeface="Arial" panose="020B0604020202020204" pitchFamily="34" charset="0"/>
                </a:rPr>
                <a:t>Sélection</a:t>
              </a:r>
              <a:endParaRPr kumimoji="0" lang="fr-BE" sz="1200" b="0" i="0" u="none" strike="noStrike" kern="1200" cap="none" spc="0" normalizeH="0" baseline="0" noProof="0">
                <a:ln>
                  <a:noFill/>
                </a:ln>
                <a:solidFill>
                  <a:srgbClr val="007C92"/>
                </a:solidFill>
                <a:effectLst/>
                <a:uLnTx/>
                <a:uFillTx/>
                <a:latin typeface="+mj-lt"/>
                <a:cs typeface="Arial" panose="020B0604020202020204" pitchFamily="34" charset="0"/>
              </a:endParaRPr>
            </a:p>
            <a:p>
              <a:pPr marL="0" marR="0" lvl="0" indent="0" algn="ctr" defTabSz="914400" rtl="0" eaLnBrk="1" fontAlgn="auto" latinLnBrk="0" hangingPunct="1">
                <a:lnSpc>
                  <a:spcPct val="100000"/>
                </a:lnSpc>
                <a:spcBef>
                  <a:spcPts val="60"/>
                </a:spcBef>
                <a:spcAft>
                  <a:spcPts val="0"/>
                </a:spcAft>
                <a:buClrTx/>
                <a:buSzTx/>
                <a:buFontTx/>
                <a:buNone/>
                <a:tabLst/>
                <a:defRPr/>
              </a:pPr>
              <a:r>
                <a:rPr lang="fr-BE" sz="1200" spc="10" noProof="0">
                  <a:solidFill>
                    <a:srgbClr val="007C92"/>
                  </a:solidFill>
                  <a:latin typeface="+mj-lt"/>
                  <a:cs typeface="Arial" panose="020B0604020202020204" pitchFamily="34" charset="0"/>
                </a:rPr>
                <a:t>Novembre - février 2025</a:t>
              </a:r>
            </a:p>
          </p:txBody>
        </p:sp>
      </p:grpSp>
    </p:spTree>
    <p:extLst>
      <p:ext uri="{BB962C8B-B14F-4D97-AF65-F5344CB8AC3E}">
        <p14:creationId xmlns:p14="http://schemas.microsoft.com/office/powerpoint/2010/main" val="13579502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Que se passe-t-il si ma candidature est approuvée ?</a:t>
            </a:r>
          </a:p>
        </p:txBody>
      </p:sp>
      <p:sp>
        <p:nvSpPr>
          <p:cNvPr id="8" name="Content Placeholder 7">
            <a:extLst>
              <a:ext uri="{FF2B5EF4-FFF2-40B4-BE49-F238E27FC236}">
                <a16:creationId xmlns:a16="http://schemas.microsoft.com/office/drawing/2014/main" id="{ADBF2697-CD68-6E0B-54B7-4E77E2DE63F2}"/>
              </a:ext>
            </a:extLst>
          </p:cNvPr>
          <p:cNvSpPr>
            <a:spLocks noGrp="1"/>
          </p:cNvSpPr>
          <p:nvPr>
            <p:ph idx="1"/>
          </p:nvPr>
        </p:nvSpPr>
        <p:spPr>
          <a:xfrm>
            <a:off x="1631950" y="2276475"/>
            <a:ext cx="9950450" cy="3849691"/>
          </a:xfrm>
        </p:spPr>
        <p:txBody>
          <a:bodyPr/>
          <a:lstStyle/>
          <a:p>
            <a:pPr marL="0" indent="0">
              <a:buNone/>
            </a:pPr>
            <a:r>
              <a:rPr lang="fr-BE" sz="1200" b="1" noProof="0">
                <a:latin typeface="+mj-lt"/>
              </a:rPr>
              <a:t>Conclure un accord</a:t>
            </a:r>
          </a:p>
          <a:p>
            <a:pPr marL="0" indent="0">
              <a:spcBef>
                <a:spcPts val="0"/>
              </a:spcBef>
              <a:spcAft>
                <a:spcPts val="1200"/>
              </a:spcAft>
              <a:buNone/>
            </a:pPr>
            <a:r>
              <a:rPr lang="fr-BE" sz="1200" noProof="0">
                <a:latin typeface="+mj-lt"/>
              </a:rPr>
              <a:t>Un accord est conclu entre la pratique candidate et l'INAMI. La pratique s'engage à tester la nouvelle méthode de travail et de financement en tant que pratique pilote ou à participer en tant que pratique de contrôle. Une partie de cet accord pour les pratiques pilotes et de contrôle participantes est une </a:t>
            </a:r>
            <a:r>
              <a:rPr lang="fr-BE" sz="1200" noProof="0">
                <a:solidFill>
                  <a:schemeClr val="accent5">
                    <a:lumMod val="10000"/>
                  </a:schemeClr>
                </a:solidFill>
                <a:latin typeface="+mj-lt"/>
              </a:rPr>
              <a:t>« déclaration sur l'honneur », dans laquelle la pratique déclare qu'elle adhère à la législation applicable et s'efforce d'adopter des pratiques de qualité correctes. Les points d'attention comprennent la lecture dans l'e-ID, l'organisation de la formation, l'application correcte des codes d'intervention et des enregistrements de temps, l'enregistrement des observations dans le dossier de soins infirmiers, la demande correcte d'un financement incitatif de la pratique, etc. Avec cette déclaration, les pratiques indiquent qu'elles sont alignées sur les principes et les objectifs du projet pilote.</a:t>
            </a:r>
            <a:endParaRPr lang="fr-BE" sz="1200" noProof="0">
              <a:solidFill>
                <a:schemeClr val="accent5">
                  <a:lumMod val="10000"/>
                </a:schemeClr>
              </a:solidFill>
              <a:latin typeface="+mj-lt"/>
              <a:ea typeface="Verdana"/>
            </a:endParaRPr>
          </a:p>
          <a:p>
            <a:pPr marL="0" indent="0">
              <a:spcBef>
                <a:spcPts val="0"/>
              </a:spcBef>
              <a:buNone/>
            </a:pPr>
            <a:r>
              <a:rPr lang="fr-BE" sz="1200" b="1" noProof="0">
                <a:latin typeface="+mj-lt"/>
              </a:rPr>
              <a:t>Planification et durée de l’accord</a:t>
            </a:r>
            <a:endParaRPr lang="fr-BE" sz="1200" b="1" noProof="0">
              <a:latin typeface="+mj-lt"/>
              <a:ea typeface="Verdana"/>
            </a:endParaRPr>
          </a:p>
          <a:p>
            <a:pPr marL="0" indent="0">
              <a:spcBef>
                <a:spcPts val="0"/>
              </a:spcBef>
              <a:spcAft>
                <a:spcPts val="1200"/>
              </a:spcAft>
              <a:buNone/>
            </a:pPr>
            <a:r>
              <a:rPr lang="fr-BE" sz="1200" noProof="0">
                <a:latin typeface="+mj-lt"/>
              </a:rPr>
              <a:t>Vous recevrez un message de la sélection peu de temps après. Si vous êtes choisi comme participant, la prochaine étape consiste à signer l’accord pour la durée du projet pilote. Nous vous contacterons à ce sujet et vous invitons à y convenir ensemble dans le courant de fin janvier et du début février 2026. L'accord entrera en vigueur le premier mars 2026, le début de la phase de préparation, et se poursuivra jusqu'au dernier jour du projet pilote, le 31 mai 2028. Ce calendrier peut être modifié si les préparatifs nécessaires au projet prennent du retard.</a:t>
            </a:r>
            <a:endParaRPr lang="fr-BE" sz="1200" noProof="0">
              <a:latin typeface="+mj-lt"/>
              <a:ea typeface="Verdana"/>
            </a:endParaRPr>
          </a:p>
          <a:p>
            <a:pPr marL="0" indent="0">
              <a:spcBef>
                <a:spcPts val="0"/>
              </a:spcBef>
              <a:buNone/>
            </a:pPr>
            <a:r>
              <a:rPr lang="fr-BE" sz="1200" b="1" noProof="0">
                <a:latin typeface="+mj-lt"/>
              </a:rPr>
              <a:t>Prochaines étapes après la signature</a:t>
            </a:r>
            <a:endParaRPr lang="fr-BE" sz="1200" b="1" noProof="0">
              <a:latin typeface="+mj-lt"/>
              <a:ea typeface="Verdana"/>
            </a:endParaRPr>
          </a:p>
          <a:p>
            <a:pPr marL="0" indent="0">
              <a:buNone/>
            </a:pPr>
            <a:r>
              <a:rPr lang="fr-BE" sz="1200" noProof="0">
                <a:latin typeface="+mj-lt"/>
              </a:rPr>
              <a:t>Après la signature de l'accord, un certain nombre de moments d'information seront programmés pour expliquer en détail l'avancement du projet et guider les pratiques participantes dans leurs premières tâches pendant la période préparatoire (du premier mars jusqu'à et y compris 31 mai 2026). En outre, les pratiques participantes recevront également plus d'informations de la part du KCE pour leur participation à l'évaluation scientifique.</a:t>
            </a:r>
            <a:endParaRPr lang="fr-BE" sz="1200" noProof="0">
              <a:latin typeface="+mj-lt"/>
              <a:ea typeface="Verdana"/>
            </a:endParaRP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42</a:t>
            </a:fld>
            <a:endParaRPr lang="fr-BE" noProof="0"/>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p:txBody>
          <a:bodyPr/>
          <a:lstStyle/>
          <a:p>
            <a:r>
              <a:rPr lang="fr-BE" noProof="0"/>
              <a:t>Conclure un accord</a:t>
            </a:r>
          </a:p>
        </p:txBody>
      </p:sp>
      <p:grpSp>
        <p:nvGrpSpPr>
          <p:cNvPr id="3" name="Group 2">
            <a:extLst>
              <a:ext uri="{FF2B5EF4-FFF2-40B4-BE49-F238E27FC236}">
                <a16:creationId xmlns:a16="http://schemas.microsoft.com/office/drawing/2014/main" id="{6805654D-93DB-F3A7-9D12-B61D5C0E9E0B}"/>
              </a:ext>
            </a:extLst>
          </p:cNvPr>
          <p:cNvGrpSpPr/>
          <p:nvPr/>
        </p:nvGrpSpPr>
        <p:grpSpPr>
          <a:xfrm>
            <a:off x="623025" y="1249363"/>
            <a:ext cx="1116000" cy="1116000"/>
            <a:chOff x="4579938" y="4308475"/>
            <a:chExt cx="1112838" cy="1112838"/>
          </a:xfrm>
        </p:grpSpPr>
        <p:sp>
          <p:nvSpPr>
            <p:cNvPr id="5" name="Freeform 23">
              <a:extLst>
                <a:ext uri="{FF2B5EF4-FFF2-40B4-BE49-F238E27FC236}">
                  <a16:creationId xmlns:a16="http://schemas.microsoft.com/office/drawing/2014/main" id="{F1D67C40-5608-DE67-A4E2-77B78E9DB44E}"/>
                </a:ext>
              </a:extLst>
            </p:cNvPr>
            <p:cNvSpPr>
              <a:spLocks/>
            </p:cNvSpPr>
            <p:nvPr/>
          </p:nvSpPr>
          <p:spPr bwMode="auto">
            <a:xfrm>
              <a:off x="4579938" y="4308475"/>
              <a:ext cx="1112838" cy="1112838"/>
            </a:xfrm>
            <a:custGeom>
              <a:avLst/>
              <a:gdLst>
                <a:gd name="T0" fmla="*/ 332 w 701"/>
                <a:gd name="T1" fmla="*/ 701 h 701"/>
                <a:gd name="T2" fmla="*/ 280 w 701"/>
                <a:gd name="T3" fmla="*/ 694 h 701"/>
                <a:gd name="T4" fmla="*/ 230 w 701"/>
                <a:gd name="T5" fmla="*/ 680 h 701"/>
                <a:gd name="T6" fmla="*/ 184 w 701"/>
                <a:gd name="T7" fmla="*/ 659 h 701"/>
                <a:gd name="T8" fmla="*/ 141 w 701"/>
                <a:gd name="T9" fmla="*/ 631 h 701"/>
                <a:gd name="T10" fmla="*/ 103 w 701"/>
                <a:gd name="T11" fmla="*/ 598 h 701"/>
                <a:gd name="T12" fmla="*/ 69 w 701"/>
                <a:gd name="T13" fmla="*/ 560 h 701"/>
                <a:gd name="T14" fmla="*/ 42 w 701"/>
                <a:gd name="T15" fmla="*/ 518 h 701"/>
                <a:gd name="T16" fmla="*/ 21 w 701"/>
                <a:gd name="T17" fmla="*/ 471 h 701"/>
                <a:gd name="T18" fmla="*/ 8 w 701"/>
                <a:gd name="T19" fmla="*/ 421 h 701"/>
                <a:gd name="T20" fmla="*/ 0 w 701"/>
                <a:gd name="T21" fmla="*/ 369 h 701"/>
                <a:gd name="T22" fmla="*/ 0 w 701"/>
                <a:gd name="T23" fmla="*/ 333 h 701"/>
                <a:gd name="T24" fmla="*/ 8 w 701"/>
                <a:gd name="T25" fmla="*/ 280 h 701"/>
                <a:gd name="T26" fmla="*/ 21 w 701"/>
                <a:gd name="T27" fmla="*/ 231 h 701"/>
                <a:gd name="T28" fmla="*/ 42 w 701"/>
                <a:gd name="T29" fmla="*/ 184 h 701"/>
                <a:gd name="T30" fmla="*/ 69 w 701"/>
                <a:gd name="T31" fmla="*/ 141 h 701"/>
                <a:gd name="T32" fmla="*/ 103 w 701"/>
                <a:gd name="T33" fmla="*/ 102 h 701"/>
                <a:gd name="T34" fmla="*/ 141 w 701"/>
                <a:gd name="T35" fmla="*/ 70 h 701"/>
                <a:gd name="T36" fmla="*/ 184 w 701"/>
                <a:gd name="T37" fmla="*/ 42 h 701"/>
                <a:gd name="T38" fmla="*/ 230 w 701"/>
                <a:gd name="T39" fmla="*/ 21 h 701"/>
                <a:gd name="T40" fmla="*/ 280 w 701"/>
                <a:gd name="T41" fmla="*/ 7 h 701"/>
                <a:gd name="T42" fmla="*/ 332 w 701"/>
                <a:gd name="T43" fmla="*/ 0 h 701"/>
                <a:gd name="T44" fmla="*/ 369 w 701"/>
                <a:gd name="T45" fmla="*/ 0 h 701"/>
                <a:gd name="T46" fmla="*/ 421 w 701"/>
                <a:gd name="T47" fmla="*/ 7 h 701"/>
                <a:gd name="T48" fmla="*/ 472 w 701"/>
                <a:gd name="T49" fmla="*/ 21 h 701"/>
                <a:gd name="T50" fmla="*/ 517 w 701"/>
                <a:gd name="T51" fmla="*/ 42 h 701"/>
                <a:gd name="T52" fmla="*/ 560 w 701"/>
                <a:gd name="T53" fmla="*/ 70 h 701"/>
                <a:gd name="T54" fmla="*/ 599 w 701"/>
                <a:gd name="T55" fmla="*/ 102 h 701"/>
                <a:gd name="T56" fmla="*/ 632 w 701"/>
                <a:gd name="T57" fmla="*/ 141 h 701"/>
                <a:gd name="T58" fmla="*/ 659 w 701"/>
                <a:gd name="T59" fmla="*/ 184 h 701"/>
                <a:gd name="T60" fmla="*/ 680 w 701"/>
                <a:gd name="T61" fmla="*/ 231 h 701"/>
                <a:gd name="T62" fmla="*/ 694 w 701"/>
                <a:gd name="T63" fmla="*/ 280 h 701"/>
                <a:gd name="T64" fmla="*/ 701 w 701"/>
                <a:gd name="T65" fmla="*/ 333 h 701"/>
                <a:gd name="T66" fmla="*/ 701 w 701"/>
                <a:gd name="T67" fmla="*/ 369 h 701"/>
                <a:gd name="T68" fmla="*/ 694 w 701"/>
                <a:gd name="T69" fmla="*/ 421 h 701"/>
                <a:gd name="T70" fmla="*/ 680 w 701"/>
                <a:gd name="T71" fmla="*/ 471 h 701"/>
                <a:gd name="T72" fmla="*/ 659 w 701"/>
                <a:gd name="T73" fmla="*/ 518 h 701"/>
                <a:gd name="T74" fmla="*/ 632 w 701"/>
                <a:gd name="T75" fmla="*/ 560 h 701"/>
                <a:gd name="T76" fmla="*/ 599 w 701"/>
                <a:gd name="T77" fmla="*/ 598 h 701"/>
                <a:gd name="T78" fmla="*/ 560 w 701"/>
                <a:gd name="T79" fmla="*/ 631 h 701"/>
                <a:gd name="T80" fmla="*/ 517 w 701"/>
                <a:gd name="T81" fmla="*/ 659 h 701"/>
                <a:gd name="T82" fmla="*/ 472 w 701"/>
                <a:gd name="T83" fmla="*/ 680 h 701"/>
                <a:gd name="T84" fmla="*/ 421 w 701"/>
                <a:gd name="T85" fmla="*/ 694 h 701"/>
                <a:gd name="T86" fmla="*/ 369 w 701"/>
                <a:gd name="T87" fmla="*/ 701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1">
                  <a:moveTo>
                    <a:pt x="351" y="701"/>
                  </a:moveTo>
                  <a:lnTo>
                    <a:pt x="351" y="701"/>
                  </a:lnTo>
                  <a:lnTo>
                    <a:pt x="332" y="701"/>
                  </a:lnTo>
                  <a:lnTo>
                    <a:pt x="315" y="699"/>
                  </a:lnTo>
                  <a:lnTo>
                    <a:pt x="298" y="697"/>
                  </a:lnTo>
                  <a:lnTo>
                    <a:pt x="280" y="694"/>
                  </a:lnTo>
                  <a:lnTo>
                    <a:pt x="263" y="689"/>
                  </a:lnTo>
                  <a:lnTo>
                    <a:pt x="247" y="686"/>
                  </a:lnTo>
                  <a:lnTo>
                    <a:pt x="230" y="680"/>
                  </a:lnTo>
                  <a:lnTo>
                    <a:pt x="214" y="673"/>
                  </a:lnTo>
                  <a:lnTo>
                    <a:pt x="199" y="666"/>
                  </a:lnTo>
                  <a:lnTo>
                    <a:pt x="184" y="659"/>
                  </a:lnTo>
                  <a:lnTo>
                    <a:pt x="169" y="650"/>
                  </a:lnTo>
                  <a:lnTo>
                    <a:pt x="155" y="641"/>
                  </a:lnTo>
                  <a:lnTo>
                    <a:pt x="141" y="631"/>
                  </a:lnTo>
                  <a:lnTo>
                    <a:pt x="127" y="620"/>
                  </a:lnTo>
                  <a:lnTo>
                    <a:pt x="115" y="611"/>
                  </a:lnTo>
                  <a:lnTo>
                    <a:pt x="103" y="598"/>
                  </a:lnTo>
                  <a:lnTo>
                    <a:pt x="92" y="586"/>
                  </a:lnTo>
                  <a:lnTo>
                    <a:pt x="81" y="573"/>
                  </a:lnTo>
                  <a:lnTo>
                    <a:pt x="69" y="560"/>
                  </a:lnTo>
                  <a:lnTo>
                    <a:pt x="60" y="546"/>
                  </a:lnTo>
                  <a:lnTo>
                    <a:pt x="51" y="533"/>
                  </a:lnTo>
                  <a:lnTo>
                    <a:pt x="42" y="518"/>
                  </a:lnTo>
                  <a:lnTo>
                    <a:pt x="35" y="502"/>
                  </a:lnTo>
                  <a:lnTo>
                    <a:pt x="28" y="487"/>
                  </a:lnTo>
                  <a:lnTo>
                    <a:pt x="21" y="471"/>
                  </a:lnTo>
                  <a:lnTo>
                    <a:pt x="16" y="455"/>
                  </a:lnTo>
                  <a:lnTo>
                    <a:pt x="11" y="438"/>
                  </a:lnTo>
                  <a:lnTo>
                    <a:pt x="8" y="421"/>
                  </a:lnTo>
                  <a:lnTo>
                    <a:pt x="4" y="403"/>
                  </a:lnTo>
                  <a:lnTo>
                    <a:pt x="2" y="386"/>
                  </a:lnTo>
                  <a:lnTo>
                    <a:pt x="0" y="369"/>
                  </a:lnTo>
                  <a:lnTo>
                    <a:pt x="0" y="350"/>
                  </a:lnTo>
                  <a:lnTo>
                    <a:pt x="0" y="350"/>
                  </a:lnTo>
                  <a:lnTo>
                    <a:pt x="0" y="333"/>
                  </a:lnTo>
                  <a:lnTo>
                    <a:pt x="2" y="314"/>
                  </a:lnTo>
                  <a:lnTo>
                    <a:pt x="4" y="297"/>
                  </a:lnTo>
                  <a:lnTo>
                    <a:pt x="8" y="280"/>
                  </a:lnTo>
                  <a:lnTo>
                    <a:pt x="11" y="263"/>
                  </a:lnTo>
                  <a:lnTo>
                    <a:pt x="16" y="247"/>
                  </a:lnTo>
                  <a:lnTo>
                    <a:pt x="21" y="231"/>
                  </a:lnTo>
                  <a:lnTo>
                    <a:pt x="28" y="215"/>
                  </a:lnTo>
                  <a:lnTo>
                    <a:pt x="35" y="198"/>
                  </a:lnTo>
                  <a:lnTo>
                    <a:pt x="42" y="184"/>
                  </a:lnTo>
                  <a:lnTo>
                    <a:pt x="51" y="169"/>
                  </a:lnTo>
                  <a:lnTo>
                    <a:pt x="60" y="154"/>
                  </a:lnTo>
                  <a:lnTo>
                    <a:pt x="69" y="141"/>
                  </a:lnTo>
                  <a:lnTo>
                    <a:pt x="81" y="127"/>
                  </a:lnTo>
                  <a:lnTo>
                    <a:pt x="92" y="115"/>
                  </a:lnTo>
                  <a:lnTo>
                    <a:pt x="103" y="102"/>
                  </a:lnTo>
                  <a:lnTo>
                    <a:pt x="115" y="91"/>
                  </a:lnTo>
                  <a:lnTo>
                    <a:pt x="127" y="80"/>
                  </a:lnTo>
                  <a:lnTo>
                    <a:pt x="141" y="70"/>
                  </a:lnTo>
                  <a:lnTo>
                    <a:pt x="155" y="60"/>
                  </a:lnTo>
                  <a:lnTo>
                    <a:pt x="169" y="50"/>
                  </a:lnTo>
                  <a:lnTo>
                    <a:pt x="184" y="42"/>
                  </a:lnTo>
                  <a:lnTo>
                    <a:pt x="199" y="34"/>
                  </a:lnTo>
                  <a:lnTo>
                    <a:pt x="214" y="27"/>
                  </a:lnTo>
                  <a:lnTo>
                    <a:pt x="230" y="21"/>
                  </a:lnTo>
                  <a:lnTo>
                    <a:pt x="247" y="16"/>
                  </a:lnTo>
                  <a:lnTo>
                    <a:pt x="263" y="11"/>
                  </a:lnTo>
                  <a:lnTo>
                    <a:pt x="280" y="7"/>
                  </a:lnTo>
                  <a:lnTo>
                    <a:pt x="298" y="4"/>
                  </a:lnTo>
                  <a:lnTo>
                    <a:pt x="315" y="2"/>
                  </a:lnTo>
                  <a:lnTo>
                    <a:pt x="332" y="0"/>
                  </a:lnTo>
                  <a:lnTo>
                    <a:pt x="351" y="0"/>
                  </a:lnTo>
                  <a:lnTo>
                    <a:pt x="351" y="0"/>
                  </a:lnTo>
                  <a:lnTo>
                    <a:pt x="369" y="0"/>
                  </a:lnTo>
                  <a:lnTo>
                    <a:pt x="386" y="2"/>
                  </a:lnTo>
                  <a:lnTo>
                    <a:pt x="404" y="4"/>
                  </a:lnTo>
                  <a:lnTo>
                    <a:pt x="421" y="7"/>
                  </a:lnTo>
                  <a:lnTo>
                    <a:pt x="438" y="11"/>
                  </a:lnTo>
                  <a:lnTo>
                    <a:pt x="456" y="16"/>
                  </a:lnTo>
                  <a:lnTo>
                    <a:pt x="472" y="21"/>
                  </a:lnTo>
                  <a:lnTo>
                    <a:pt x="488" y="27"/>
                  </a:lnTo>
                  <a:lnTo>
                    <a:pt x="502" y="34"/>
                  </a:lnTo>
                  <a:lnTo>
                    <a:pt x="517" y="42"/>
                  </a:lnTo>
                  <a:lnTo>
                    <a:pt x="532" y="50"/>
                  </a:lnTo>
                  <a:lnTo>
                    <a:pt x="547" y="60"/>
                  </a:lnTo>
                  <a:lnTo>
                    <a:pt x="560" y="70"/>
                  </a:lnTo>
                  <a:lnTo>
                    <a:pt x="574" y="80"/>
                  </a:lnTo>
                  <a:lnTo>
                    <a:pt x="586" y="91"/>
                  </a:lnTo>
                  <a:lnTo>
                    <a:pt x="599" y="102"/>
                  </a:lnTo>
                  <a:lnTo>
                    <a:pt x="610" y="115"/>
                  </a:lnTo>
                  <a:lnTo>
                    <a:pt x="621" y="127"/>
                  </a:lnTo>
                  <a:lnTo>
                    <a:pt x="632" y="141"/>
                  </a:lnTo>
                  <a:lnTo>
                    <a:pt x="642" y="154"/>
                  </a:lnTo>
                  <a:lnTo>
                    <a:pt x="650" y="169"/>
                  </a:lnTo>
                  <a:lnTo>
                    <a:pt x="659" y="184"/>
                  </a:lnTo>
                  <a:lnTo>
                    <a:pt x="666" y="198"/>
                  </a:lnTo>
                  <a:lnTo>
                    <a:pt x="674" y="215"/>
                  </a:lnTo>
                  <a:lnTo>
                    <a:pt x="680" y="231"/>
                  </a:lnTo>
                  <a:lnTo>
                    <a:pt x="685" y="247"/>
                  </a:lnTo>
                  <a:lnTo>
                    <a:pt x="690" y="263"/>
                  </a:lnTo>
                  <a:lnTo>
                    <a:pt x="694" y="280"/>
                  </a:lnTo>
                  <a:lnTo>
                    <a:pt x="697" y="297"/>
                  </a:lnTo>
                  <a:lnTo>
                    <a:pt x="700" y="314"/>
                  </a:lnTo>
                  <a:lnTo>
                    <a:pt x="701" y="333"/>
                  </a:lnTo>
                  <a:lnTo>
                    <a:pt x="701" y="350"/>
                  </a:lnTo>
                  <a:lnTo>
                    <a:pt x="701" y="350"/>
                  </a:lnTo>
                  <a:lnTo>
                    <a:pt x="701" y="369"/>
                  </a:lnTo>
                  <a:lnTo>
                    <a:pt x="700" y="386"/>
                  </a:lnTo>
                  <a:lnTo>
                    <a:pt x="697" y="403"/>
                  </a:lnTo>
                  <a:lnTo>
                    <a:pt x="694" y="421"/>
                  </a:lnTo>
                  <a:lnTo>
                    <a:pt x="690" y="438"/>
                  </a:lnTo>
                  <a:lnTo>
                    <a:pt x="685" y="455"/>
                  </a:lnTo>
                  <a:lnTo>
                    <a:pt x="680" y="471"/>
                  </a:lnTo>
                  <a:lnTo>
                    <a:pt x="674" y="487"/>
                  </a:lnTo>
                  <a:lnTo>
                    <a:pt x="666" y="502"/>
                  </a:lnTo>
                  <a:lnTo>
                    <a:pt x="659" y="518"/>
                  </a:lnTo>
                  <a:lnTo>
                    <a:pt x="650" y="533"/>
                  </a:lnTo>
                  <a:lnTo>
                    <a:pt x="642" y="546"/>
                  </a:lnTo>
                  <a:lnTo>
                    <a:pt x="632" y="560"/>
                  </a:lnTo>
                  <a:lnTo>
                    <a:pt x="621" y="573"/>
                  </a:lnTo>
                  <a:lnTo>
                    <a:pt x="610" y="586"/>
                  </a:lnTo>
                  <a:lnTo>
                    <a:pt x="599" y="598"/>
                  </a:lnTo>
                  <a:lnTo>
                    <a:pt x="586" y="611"/>
                  </a:lnTo>
                  <a:lnTo>
                    <a:pt x="574" y="620"/>
                  </a:lnTo>
                  <a:lnTo>
                    <a:pt x="560" y="631"/>
                  </a:lnTo>
                  <a:lnTo>
                    <a:pt x="547" y="641"/>
                  </a:lnTo>
                  <a:lnTo>
                    <a:pt x="532" y="650"/>
                  </a:lnTo>
                  <a:lnTo>
                    <a:pt x="517" y="659"/>
                  </a:lnTo>
                  <a:lnTo>
                    <a:pt x="502" y="666"/>
                  </a:lnTo>
                  <a:lnTo>
                    <a:pt x="488" y="673"/>
                  </a:lnTo>
                  <a:lnTo>
                    <a:pt x="472" y="680"/>
                  </a:lnTo>
                  <a:lnTo>
                    <a:pt x="456" y="686"/>
                  </a:lnTo>
                  <a:lnTo>
                    <a:pt x="438" y="689"/>
                  </a:lnTo>
                  <a:lnTo>
                    <a:pt x="421" y="694"/>
                  </a:lnTo>
                  <a:lnTo>
                    <a:pt x="404" y="697"/>
                  </a:lnTo>
                  <a:lnTo>
                    <a:pt x="386" y="699"/>
                  </a:lnTo>
                  <a:lnTo>
                    <a:pt x="369" y="701"/>
                  </a:lnTo>
                  <a:lnTo>
                    <a:pt x="351" y="701"/>
                  </a:lnTo>
                  <a:lnTo>
                    <a:pt x="351" y="701"/>
                  </a:lnTo>
                  <a:close/>
                </a:path>
              </a:pathLst>
            </a:custGeom>
            <a:solidFill>
              <a:srgbClr val="15B0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6" name="Freeform 324">
              <a:extLst>
                <a:ext uri="{FF2B5EF4-FFF2-40B4-BE49-F238E27FC236}">
                  <a16:creationId xmlns:a16="http://schemas.microsoft.com/office/drawing/2014/main" id="{588CAC9D-2E9D-90E2-7393-5054DE48A21F}"/>
                </a:ext>
              </a:extLst>
            </p:cNvPr>
            <p:cNvSpPr>
              <a:spLocks/>
            </p:cNvSpPr>
            <p:nvPr/>
          </p:nvSpPr>
          <p:spPr bwMode="auto">
            <a:xfrm>
              <a:off x="4878388" y="4570413"/>
              <a:ext cx="809625" cy="850900"/>
            </a:xfrm>
            <a:custGeom>
              <a:avLst/>
              <a:gdLst>
                <a:gd name="T0" fmla="*/ 358 w 510"/>
                <a:gd name="T1" fmla="*/ 77 h 536"/>
                <a:gd name="T2" fmla="*/ 358 w 510"/>
                <a:gd name="T3" fmla="*/ 77 h 536"/>
                <a:gd name="T4" fmla="*/ 345 w 510"/>
                <a:gd name="T5" fmla="*/ 66 h 536"/>
                <a:gd name="T6" fmla="*/ 345 w 510"/>
                <a:gd name="T7" fmla="*/ 66 h 536"/>
                <a:gd name="T8" fmla="*/ 340 w 510"/>
                <a:gd name="T9" fmla="*/ 61 h 536"/>
                <a:gd name="T10" fmla="*/ 334 w 510"/>
                <a:gd name="T11" fmla="*/ 58 h 536"/>
                <a:gd name="T12" fmla="*/ 275 w 510"/>
                <a:gd name="T13" fmla="*/ 0 h 536"/>
                <a:gd name="T14" fmla="*/ 275 w 510"/>
                <a:gd name="T15" fmla="*/ 0 h 536"/>
                <a:gd name="T16" fmla="*/ 275 w 510"/>
                <a:gd name="T17" fmla="*/ 0 h 536"/>
                <a:gd name="T18" fmla="*/ 71 w 510"/>
                <a:gd name="T19" fmla="*/ 0 h 536"/>
                <a:gd name="T20" fmla="*/ 0 w 510"/>
                <a:gd name="T21" fmla="*/ 73 h 536"/>
                <a:gd name="T22" fmla="*/ 0 w 510"/>
                <a:gd name="T23" fmla="*/ 146 h 536"/>
                <a:gd name="T24" fmla="*/ 0 w 510"/>
                <a:gd name="T25" fmla="*/ 174 h 536"/>
                <a:gd name="T26" fmla="*/ 0 w 510"/>
                <a:gd name="T27" fmla="*/ 376 h 536"/>
                <a:gd name="T28" fmla="*/ 0 w 510"/>
                <a:gd name="T29" fmla="*/ 376 h 536"/>
                <a:gd name="T30" fmla="*/ 0 w 510"/>
                <a:gd name="T31" fmla="*/ 376 h 536"/>
                <a:gd name="T32" fmla="*/ 0 w 510"/>
                <a:gd name="T33" fmla="*/ 376 h 536"/>
                <a:gd name="T34" fmla="*/ 0 w 510"/>
                <a:gd name="T35" fmla="*/ 376 h 536"/>
                <a:gd name="T36" fmla="*/ 159 w 510"/>
                <a:gd name="T37" fmla="*/ 536 h 536"/>
                <a:gd name="T38" fmla="*/ 159 w 510"/>
                <a:gd name="T39" fmla="*/ 536 h 536"/>
                <a:gd name="T40" fmla="*/ 163 w 510"/>
                <a:gd name="T41" fmla="*/ 536 h 536"/>
                <a:gd name="T42" fmla="*/ 163 w 510"/>
                <a:gd name="T43" fmla="*/ 536 h 536"/>
                <a:gd name="T44" fmla="*/ 179 w 510"/>
                <a:gd name="T45" fmla="*/ 536 h 536"/>
                <a:gd name="T46" fmla="*/ 196 w 510"/>
                <a:gd name="T47" fmla="*/ 534 h 536"/>
                <a:gd name="T48" fmla="*/ 212 w 510"/>
                <a:gd name="T49" fmla="*/ 532 h 536"/>
                <a:gd name="T50" fmla="*/ 228 w 510"/>
                <a:gd name="T51" fmla="*/ 529 h 536"/>
                <a:gd name="T52" fmla="*/ 244 w 510"/>
                <a:gd name="T53" fmla="*/ 526 h 536"/>
                <a:gd name="T54" fmla="*/ 259 w 510"/>
                <a:gd name="T55" fmla="*/ 522 h 536"/>
                <a:gd name="T56" fmla="*/ 290 w 510"/>
                <a:gd name="T57" fmla="*/ 512 h 536"/>
                <a:gd name="T58" fmla="*/ 318 w 510"/>
                <a:gd name="T59" fmla="*/ 500 h 536"/>
                <a:gd name="T60" fmla="*/ 345 w 510"/>
                <a:gd name="T61" fmla="*/ 484 h 536"/>
                <a:gd name="T62" fmla="*/ 371 w 510"/>
                <a:gd name="T63" fmla="*/ 466 h 536"/>
                <a:gd name="T64" fmla="*/ 396 w 510"/>
                <a:gd name="T65" fmla="*/ 447 h 536"/>
                <a:gd name="T66" fmla="*/ 418 w 510"/>
                <a:gd name="T67" fmla="*/ 426 h 536"/>
                <a:gd name="T68" fmla="*/ 438 w 510"/>
                <a:gd name="T69" fmla="*/ 402 h 536"/>
                <a:gd name="T70" fmla="*/ 456 w 510"/>
                <a:gd name="T71" fmla="*/ 376 h 536"/>
                <a:gd name="T72" fmla="*/ 472 w 510"/>
                <a:gd name="T73" fmla="*/ 351 h 536"/>
                <a:gd name="T74" fmla="*/ 486 w 510"/>
                <a:gd name="T75" fmla="*/ 322 h 536"/>
                <a:gd name="T76" fmla="*/ 496 w 510"/>
                <a:gd name="T77" fmla="*/ 293 h 536"/>
                <a:gd name="T78" fmla="*/ 504 w 510"/>
                <a:gd name="T79" fmla="*/ 260 h 536"/>
                <a:gd name="T80" fmla="*/ 508 w 510"/>
                <a:gd name="T81" fmla="*/ 246 h 536"/>
                <a:gd name="T82" fmla="*/ 510 w 510"/>
                <a:gd name="T83" fmla="*/ 230 h 536"/>
                <a:gd name="T84" fmla="*/ 358 w 510"/>
                <a:gd name="T85" fmla="*/ 77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10" h="536">
                  <a:moveTo>
                    <a:pt x="358" y="77"/>
                  </a:moveTo>
                  <a:lnTo>
                    <a:pt x="358" y="77"/>
                  </a:lnTo>
                  <a:lnTo>
                    <a:pt x="345" y="66"/>
                  </a:lnTo>
                  <a:lnTo>
                    <a:pt x="345" y="66"/>
                  </a:lnTo>
                  <a:lnTo>
                    <a:pt x="340" y="61"/>
                  </a:lnTo>
                  <a:lnTo>
                    <a:pt x="334" y="58"/>
                  </a:lnTo>
                  <a:lnTo>
                    <a:pt x="275" y="0"/>
                  </a:lnTo>
                  <a:lnTo>
                    <a:pt x="275" y="0"/>
                  </a:lnTo>
                  <a:lnTo>
                    <a:pt x="275" y="0"/>
                  </a:lnTo>
                  <a:lnTo>
                    <a:pt x="71" y="0"/>
                  </a:lnTo>
                  <a:lnTo>
                    <a:pt x="0" y="73"/>
                  </a:lnTo>
                  <a:lnTo>
                    <a:pt x="0" y="146"/>
                  </a:lnTo>
                  <a:lnTo>
                    <a:pt x="0" y="174"/>
                  </a:lnTo>
                  <a:lnTo>
                    <a:pt x="0" y="376"/>
                  </a:lnTo>
                  <a:lnTo>
                    <a:pt x="0" y="376"/>
                  </a:lnTo>
                  <a:lnTo>
                    <a:pt x="0" y="376"/>
                  </a:lnTo>
                  <a:lnTo>
                    <a:pt x="0" y="376"/>
                  </a:lnTo>
                  <a:lnTo>
                    <a:pt x="0" y="376"/>
                  </a:lnTo>
                  <a:lnTo>
                    <a:pt x="159" y="536"/>
                  </a:lnTo>
                  <a:lnTo>
                    <a:pt x="159" y="536"/>
                  </a:lnTo>
                  <a:lnTo>
                    <a:pt x="163" y="536"/>
                  </a:lnTo>
                  <a:lnTo>
                    <a:pt x="163" y="536"/>
                  </a:lnTo>
                  <a:lnTo>
                    <a:pt x="179" y="536"/>
                  </a:lnTo>
                  <a:lnTo>
                    <a:pt x="196" y="534"/>
                  </a:lnTo>
                  <a:lnTo>
                    <a:pt x="212" y="532"/>
                  </a:lnTo>
                  <a:lnTo>
                    <a:pt x="228" y="529"/>
                  </a:lnTo>
                  <a:lnTo>
                    <a:pt x="244" y="526"/>
                  </a:lnTo>
                  <a:lnTo>
                    <a:pt x="259" y="522"/>
                  </a:lnTo>
                  <a:lnTo>
                    <a:pt x="290" y="512"/>
                  </a:lnTo>
                  <a:lnTo>
                    <a:pt x="318" y="500"/>
                  </a:lnTo>
                  <a:lnTo>
                    <a:pt x="345" y="484"/>
                  </a:lnTo>
                  <a:lnTo>
                    <a:pt x="371" y="466"/>
                  </a:lnTo>
                  <a:lnTo>
                    <a:pt x="396" y="447"/>
                  </a:lnTo>
                  <a:lnTo>
                    <a:pt x="418" y="426"/>
                  </a:lnTo>
                  <a:lnTo>
                    <a:pt x="438" y="402"/>
                  </a:lnTo>
                  <a:lnTo>
                    <a:pt x="456" y="376"/>
                  </a:lnTo>
                  <a:lnTo>
                    <a:pt x="472" y="351"/>
                  </a:lnTo>
                  <a:lnTo>
                    <a:pt x="486" y="322"/>
                  </a:lnTo>
                  <a:lnTo>
                    <a:pt x="496" y="293"/>
                  </a:lnTo>
                  <a:lnTo>
                    <a:pt x="504" y="260"/>
                  </a:lnTo>
                  <a:lnTo>
                    <a:pt x="508" y="246"/>
                  </a:lnTo>
                  <a:lnTo>
                    <a:pt x="510" y="230"/>
                  </a:lnTo>
                  <a:lnTo>
                    <a:pt x="358" y="77"/>
                  </a:lnTo>
                  <a:close/>
                </a:path>
              </a:pathLst>
            </a:custGeom>
            <a:solidFill>
              <a:srgbClr val="1695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7" name="Freeform 325">
              <a:extLst>
                <a:ext uri="{FF2B5EF4-FFF2-40B4-BE49-F238E27FC236}">
                  <a16:creationId xmlns:a16="http://schemas.microsoft.com/office/drawing/2014/main" id="{9B36E57F-8A71-2073-D595-B8DBF7F59676}"/>
                </a:ext>
              </a:extLst>
            </p:cNvPr>
            <p:cNvSpPr>
              <a:spLocks/>
            </p:cNvSpPr>
            <p:nvPr/>
          </p:nvSpPr>
          <p:spPr bwMode="auto">
            <a:xfrm>
              <a:off x="4878388" y="4570413"/>
              <a:ext cx="436563" cy="596900"/>
            </a:xfrm>
            <a:custGeom>
              <a:avLst/>
              <a:gdLst>
                <a:gd name="T0" fmla="*/ 0 w 275"/>
                <a:gd name="T1" fmla="*/ 376 h 376"/>
                <a:gd name="T2" fmla="*/ 0 w 275"/>
                <a:gd name="T3" fmla="*/ 174 h 376"/>
                <a:gd name="T4" fmla="*/ 0 w 275"/>
                <a:gd name="T5" fmla="*/ 73 h 376"/>
                <a:gd name="T6" fmla="*/ 71 w 275"/>
                <a:gd name="T7" fmla="*/ 0 h 376"/>
                <a:gd name="T8" fmla="*/ 275 w 275"/>
                <a:gd name="T9" fmla="*/ 0 h 376"/>
                <a:gd name="T10" fmla="*/ 275 w 275"/>
                <a:gd name="T11" fmla="*/ 75 h 376"/>
                <a:gd name="T12" fmla="*/ 275 w 275"/>
                <a:gd name="T13" fmla="*/ 174 h 376"/>
                <a:gd name="T14" fmla="*/ 275 w 275"/>
                <a:gd name="T15" fmla="*/ 376 h 376"/>
                <a:gd name="T16" fmla="*/ 0 w 275"/>
                <a:gd name="T17" fmla="*/ 376 h 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5" h="376">
                  <a:moveTo>
                    <a:pt x="0" y="376"/>
                  </a:moveTo>
                  <a:lnTo>
                    <a:pt x="0" y="174"/>
                  </a:lnTo>
                  <a:lnTo>
                    <a:pt x="0" y="73"/>
                  </a:lnTo>
                  <a:lnTo>
                    <a:pt x="71" y="0"/>
                  </a:lnTo>
                  <a:lnTo>
                    <a:pt x="275" y="0"/>
                  </a:lnTo>
                  <a:lnTo>
                    <a:pt x="275" y="75"/>
                  </a:lnTo>
                  <a:lnTo>
                    <a:pt x="275" y="174"/>
                  </a:lnTo>
                  <a:lnTo>
                    <a:pt x="275" y="376"/>
                  </a:lnTo>
                  <a:lnTo>
                    <a:pt x="0" y="37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0" name="Freeform 326">
              <a:extLst>
                <a:ext uri="{FF2B5EF4-FFF2-40B4-BE49-F238E27FC236}">
                  <a16:creationId xmlns:a16="http://schemas.microsoft.com/office/drawing/2014/main" id="{B86B095E-8BCA-2961-9F44-1DCA195DD82D}"/>
                </a:ext>
              </a:extLst>
            </p:cNvPr>
            <p:cNvSpPr>
              <a:spLocks/>
            </p:cNvSpPr>
            <p:nvPr/>
          </p:nvSpPr>
          <p:spPr bwMode="auto">
            <a:xfrm>
              <a:off x="4878388" y="4570413"/>
              <a:ext cx="112713" cy="115888"/>
            </a:xfrm>
            <a:custGeom>
              <a:avLst/>
              <a:gdLst>
                <a:gd name="T0" fmla="*/ 71 w 71"/>
                <a:gd name="T1" fmla="*/ 73 h 73"/>
                <a:gd name="T2" fmla="*/ 0 w 71"/>
                <a:gd name="T3" fmla="*/ 73 h 73"/>
                <a:gd name="T4" fmla="*/ 71 w 71"/>
                <a:gd name="T5" fmla="*/ 0 h 73"/>
                <a:gd name="T6" fmla="*/ 71 w 71"/>
                <a:gd name="T7" fmla="*/ 73 h 73"/>
              </a:gdLst>
              <a:ahLst/>
              <a:cxnLst>
                <a:cxn ang="0">
                  <a:pos x="T0" y="T1"/>
                </a:cxn>
                <a:cxn ang="0">
                  <a:pos x="T2" y="T3"/>
                </a:cxn>
                <a:cxn ang="0">
                  <a:pos x="T4" y="T5"/>
                </a:cxn>
                <a:cxn ang="0">
                  <a:pos x="T6" y="T7"/>
                </a:cxn>
              </a:cxnLst>
              <a:rect l="0" t="0" r="r" b="b"/>
              <a:pathLst>
                <a:path w="71" h="73">
                  <a:moveTo>
                    <a:pt x="71" y="73"/>
                  </a:moveTo>
                  <a:lnTo>
                    <a:pt x="0" y="73"/>
                  </a:lnTo>
                  <a:lnTo>
                    <a:pt x="71" y="0"/>
                  </a:lnTo>
                  <a:lnTo>
                    <a:pt x="71" y="73"/>
                  </a:lnTo>
                  <a:close/>
                </a:path>
              </a:pathLst>
            </a:custGeom>
            <a:solidFill>
              <a:srgbClr val="FEC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1" name="Freeform 327">
              <a:extLst>
                <a:ext uri="{FF2B5EF4-FFF2-40B4-BE49-F238E27FC236}">
                  <a16:creationId xmlns:a16="http://schemas.microsoft.com/office/drawing/2014/main" id="{2E13F7DE-FA29-BD09-4DBB-D4E2DC859B4C}"/>
                </a:ext>
              </a:extLst>
            </p:cNvPr>
            <p:cNvSpPr>
              <a:spLocks/>
            </p:cNvSpPr>
            <p:nvPr/>
          </p:nvSpPr>
          <p:spPr bwMode="auto">
            <a:xfrm>
              <a:off x="4878388" y="4686300"/>
              <a:ext cx="112713" cy="115888"/>
            </a:xfrm>
            <a:custGeom>
              <a:avLst/>
              <a:gdLst>
                <a:gd name="T0" fmla="*/ 0 w 71"/>
                <a:gd name="T1" fmla="*/ 0 h 73"/>
                <a:gd name="T2" fmla="*/ 71 w 71"/>
                <a:gd name="T3" fmla="*/ 0 h 73"/>
                <a:gd name="T4" fmla="*/ 0 w 71"/>
                <a:gd name="T5" fmla="*/ 73 h 73"/>
                <a:gd name="T6" fmla="*/ 0 w 71"/>
                <a:gd name="T7" fmla="*/ 0 h 73"/>
              </a:gdLst>
              <a:ahLst/>
              <a:cxnLst>
                <a:cxn ang="0">
                  <a:pos x="T0" y="T1"/>
                </a:cxn>
                <a:cxn ang="0">
                  <a:pos x="T2" y="T3"/>
                </a:cxn>
                <a:cxn ang="0">
                  <a:pos x="T4" y="T5"/>
                </a:cxn>
                <a:cxn ang="0">
                  <a:pos x="T6" y="T7"/>
                </a:cxn>
              </a:cxnLst>
              <a:rect l="0" t="0" r="r" b="b"/>
              <a:pathLst>
                <a:path w="71" h="73">
                  <a:moveTo>
                    <a:pt x="0" y="0"/>
                  </a:moveTo>
                  <a:lnTo>
                    <a:pt x="71" y="0"/>
                  </a:lnTo>
                  <a:lnTo>
                    <a:pt x="0" y="73"/>
                  </a:lnTo>
                  <a:lnTo>
                    <a:pt x="0" y="0"/>
                  </a:lnTo>
                  <a:close/>
                </a:path>
              </a:pathLst>
            </a:custGeom>
            <a:solidFill>
              <a:srgbClr val="D1E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2" name="Freeform 328">
              <a:extLst>
                <a:ext uri="{FF2B5EF4-FFF2-40B4-BE49-F238E27FC236}">
                  <a16:creationId xmlns:a16="http://schemas.microsoft.com/office/drawing/2014/main" id="{F2DA03B7-D4A4-3962-389E-B04C7D2ED308}"/>
                </a:ext>
              </a:extLst>
            </p:cNvPr>
            <p:cNvSpPr>
              <a:spLocks/>
            </p:cNvSpPr>
            <p:nvPr/>
          </p:nvSpPr>
          <p:spPr bwMode="auto">
            <a:xfrm>
              <a:off x="5011738" y="4929188"/>
              <a:ext cx="179388" cy="182563"/>
            </a:xfrm>
            <a:custGeom>
              <a:avLst/>
              <a:gdLst>
                <a:gd name="T0" fmla="*/ 18 w 113"/>
                <a:gd name="T1" fmla="*/ 43 h 115"/>
                <a:gd name="T2" fmla="*/ 18 w 113"/>
                <a:gd name="T3" fmla="*/ 43 h 115"/>
                <a:gd name="T4" fmla="*/ 21 w 113"/>
                <a:gd name="T5" fmla="*/ 49 h 115"/>
                <a:gd name="T6" fmla="*/ 22 w 113"/>
                <a:gd name="T7" fmla="*/ 55 h 115"/>
                <a:gd name="T8" fmla="*/ 21 w 113"/>
                <a:gd name="T9" fmla="*/ 63 h 115"/>
                <a:gd name="T10" fmla="*/ 19 w 113"/>
                <a:gd name="T11" fmla="*/ 71 h 115"/>
                <a:gd name="T12" fmla="*/ 16 w 113"/>
                <a:gd name="T13" fmla="*/ 80 h 115"/>
                <a:gd name="T14" fmla="*/ 12 w 113"/>
                <a:gd name="T15" fmla="*/ 89 h 115"/>
                <a:gd name="T16" fmla="*/ 6 w 113"/>
                <a:gd name="T17" fmla="*/ 97 h 115"/>
                <a:gd name="T18" fmla="*/ 0 w 113"/>
                <a:gd name="T19" fmla="*/ 106 h 115"/>
                <a:gd name="T20" fmla="*/ 2 w 113"/>
                <a:gd name="T21" fmla="*/ 108 h 115"/>
                <a:gd name="T22" fmla="*/ 2 w 113"/>
                <a:gd name="T23" fmla="*/ 108 h 115"/>
                <a:gd name="T24" fmla="*/ 48 w 113"/>
                <a:gd name="T25" fmla="*/ 63 h 115"/>
                <a:gd name="T26" fmla="*/ 48 w 113"/>
                <a:gd name="T27" fmla="*/ 63 h 115"/>
                <a:gd name="T28" fmla="*/ 47 w 113"/>
                <a:gd name="T29" fmla="*/ 59 h 115"/>
                <a:gd name="T30" fmla="*/ 49 w 113"/>
                <a:gd name="T31" fmla="*/ 55 h 115"/>
                <a:gd name="T32" fmla="*/ 49 w 113"/>
                <a:gd name="T33" fmla="*/ 55 h 115"/>
                <a:gd name="T34" fmla="*/ 50 w 113"/>
                <a:gd name="T35" fmla="*/ 54 h 115"/>
                <a:gd name="T36" fmla="*/ 53 w 113"/>
                <a:gd name="T37" fmla="*/ 54 h 115"/>
                <a:gd name="T38" fmla="*/ 55 w 113"/>
                <a:gd name="T39" fmla="*/ 54 h 115"/>
                <a:gd name="T40" fmla="*/ 58 w 113"/>
                <a:gd name="T41" fmla="*/ 55 h 115"/>
                <a:gd name="T42" fmla="*/ 58 w 113"/>
                <a:gd name="T43" fmla="*/ 55 h 115"/>
                <a:gd name="T44" fmla="*/ 59 w 113"/>
                <a:gd name="T45" fmla="*/ 58 h 115"/>
                <a:gd name="T46" fmla="*/ 59 w 113"/>
                <a:gd name="T47" fmla="*/ 60 h 115"/>
                <a:gd name="T48" fmla="*/ 59 w 113"/>
                <a:gd name="T49" fmla="*/ 63 h 115"/>
                <a:gd name="T50" fmla="*/ 58 w 113"/>
                <a:gd name="T51" fmla="*/ 64 h 115"/>
                <a:gd name="T52" fmla="*/ 58 w 113"/>
                <a:gd name="T53" fmla="*/ 64 h 115"/>
                <a:gd name="T54" fmla="*/ 54 w 113"/>
                <a:gd name="T55" fmla="*/ 67 h 115"/>
                <a:gd name="T56" fmla="*/ 50 w 113"/>
                <a:gd name="T57" fmla="*/ 65 h 115"/>
                <a:gd name="T58" fmla="*/ 5 w 113"/>
                <a:gd name="T59" fmla="*/ 111 h 115"/>
                <a:gd name="T60" fmla="*/ 5 w 113"/>
                <a:gd name="T61" fmla="*/ 111 h 115"/>
                <a:gd name="T62" fmla="*/ 7 w 113"/>
                <a:gd name="T63" fmla="*/ 115 h 115"/>
                <a:gd name="T64" fmla="*/ 7 w 113"/>
                <a:gd name="T65" fmla="*/ 115 h 115"/>
                <a:gd name="T66" fmla="*/ 16 w 113"/>
                <a:gd name="T67" fmla="*/ 107 h 115"/>
                <a:gd name="T68" fmla="*/ 24 w 113"/>
                <a:gd name="T69" fmla="*/ 102 h 115"/>
                <a:gd name="T70" fmla="*/ 33 w 113"/>
                <a:gd name="T71" fmla="*/ 97 h 115"/>
                <a:gd name="T72" fmla="*/ 42 w 113"/>
                <a:gd name="T73" fmla="*/ 94 h 115"/>
                <a:gd name="T74" fmla="*/ 50 w 113"/>
                <a:gd name="T75" fmla="*/ 92 h 115"/>
                <a:gd name="T76" fmla="*/ 58 w 113"/>
                <a:gd name="T77" fmla="*/ 91 h 115"/>
                <a:gd name="T78" fmla="*/ 65 w 113"/>
                <a:gd name="T79" fmla="*/ 92 h 115"/>
                <a:gd name="T80" fmla="*/ 71 w 113"/>
                <a:gd name="T81" fmla="*/ 95 h 115"/>
                <a:gd name="T82" fmla="*/ 71 w 113"/>
                <a:gd name="T83" fmla="*/ 95 h 115"/>
                <a:gd name="T84" fmla="*/ 80 w 113"/>
                <a:gd name="T85" fmla="*/ 81 h 115"/>
                <a:gd name="T86" fmla="*/ 90 w 113"/>
                <a:gd name="T87" fmla="*/ 67 h 115"/>
                <a:gd name="T88" fmla="*/ 90 w 113"/>
                <a:gd name="T89" fmla="*/ 67 h 115"/>
                <a:gd name="T90" fmla="*/ 102 w 113"/>
                <a:gd name="T91" fmla="*/ 54 h 115"/>
                <a:gd name="T92" fmla="*/ 113 w 113"/>
                <a:gd name="T93" fmla="*/ 43 h 115"/>
                <a:gd name="T94" fmla="*/ 113 w 113"/>
                <a:gd name="T95" fmla="*/ 43 h 115"/>
                <a:gd name="T96" fmla="*/ 102 w 113"/>
                <a:gd name="T97" fmla="*/ 34 h 115"/>
                <a:gd name="T98" fmla="*/ 90 w 113"/>
                <a:gd name="T99" fmla="*/ 23 h 115"/>
                <a:gd name="T100" fmla="*/ 90 w 113"/>
                <a:gd name="T101" fmla="*/ 23 h 115"/>
                <a:gd name="T102" fmla="*/ 80 w 113"/>
                <a:gd name="T103" fmla="*/ 12 h 115"/>
                <a:gd name="T104" fmla="*/ 70 w 113"/>
                <a:gd name="T105" fmla="*/ 0 h 115"/>
                <a:gd name="T106" fmla="*/ 70 w 113"/>
                <a:gd name="T107" fmla="*/ 0 h 115"/>
                <a:gd name="T108" fmla="*/ 59 w 113"/>
                <a:gd name="T109" fmla="*/ 12 h 115"/>
                <a:gd name="T110" fmla="*/ 47 w 113"/>
                <a:gd name="T111" fmla="*/ 23 h 115"/>
                <a:gd name="T112" fmla="*/ 47 w 113"/>
                <a:gd name="T113" fmla="*/ 23 h 115"/>
                <a:gd name="T114" fmla="*/ 33 w 113"/>
                <a:gd name="T115" fmla="*/ 33 h 115"/>
                <a:gd name="T116" fmla="*/ 18 w 113"/>
                <a:gd name="T117" fmla="*/ 43 h 115"/>
                <a:gd name="T118" fmla="*/ 18 w 113"/>
                <a:gd name="T119" fmla="*/ 43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13" h="115">
                  <a:moveTo>
                    <a:pt x="18" y="43"/>
                  </a:moveTo>
                  <a:lnTo>
                    <a:pt x="18" y="43"/>
                  </a:lnTo>
                  <a:lnTo>
                    <a:pt x="21" y="49"/>
                  </a:lnTo>
                  <a:lnTo>
                    <a:pt x="22" y="55"/>
                  </a:lnTo>
                  <a:lnTo>
                    <a:pt x="21" y="63"/>
                  </a:lnTo>
                  <a:lnTo>
                    <a:pt x="19" y="71"/>
                  </a:lnTo>
                  <a:lnTo>
                    <a:pt x="16" y="80"/>
                  </a:lnTo>
                  <a:lnTo>
                    <a:pt x="12" y="89"/>
                  </a:lnTo>
                  <a:lnTo>
                    <a:pt x="6" y="97"/>
                  </a:lnTo>
                  <a:lnTo>
                    <a:pt x="0" y="106"/>
                  </a:lnTo>
                  <a:lnTo>
                    <a:pt x="2" y="108"/>
                  </a:lnTo>
                  <a:lnTo>
                    <a:pt x="2" y="108"/>
                  </a:lnTo>
                  <a:lnTo>
                    <a:pt x="48" y="63"/>
                  </a:lnTo>
                  <a:lnTo>
                    <a:pt x="48" y="63"/>
                  </a:lnTo>
                  <a:lnTo>
                    <a:pt x="47" y="59"/>
                  </a:lnTo>
                  <a:lnTo>
                    <a:pt x="49" y="55"/>
                  </a:lnTo>
                  <a:lnTo>
                    <a:pt x="49" y="55"/>
                  </a:lnTo>
                  <a:lnTo>
                    <a:pt x="50" y="54"/>
                  </a:lnTo>
                  <a:lnTo>
                    <a:pt x="53" y="54"/>
                  </a:lnTo>
                  <a:lnTo>
                    <a:pt x="55" y="54"/>
                  </a:lnTo>
                  <a:lnTo>
                    <a:pt x="58" y="55"/>
                  </a:lnTo>
                  <a:lnTo>
                    <a:pt x="58" y="55"/>
                  </a:lnTo>
                  <a:lnTo>
                    <a:pt x="59" y="58"/>
                  </a:lnTo>
                  <a:lnTo>
                    <a:pt x="59" y="60"/>
                  </a:lnTo>
                  <a:lnTo>
                    <a:pt x="59" y="63"/>
                  </a:lnTo>
                  <a:lnTo>
                    <a:pt x="58" y="64"/>
                  </a:lnTo>
                  <a:lnTo>
                    <a:pt x="58" y="64"/>
                  </a:lnTo>
                  <a:lnTo>
                    <a:pt x="54" y="67"/>
                  </a:lnTo>
                  <a:lnTo>
                    <a:pt x="50" y="65"/>
                  </a:lnTo>
                  <a:lnTo>
                    <a:pt x="5" y="111"/>
                  </a:lnTo>
                  <a:lnTo>
                    <a:pt x="5" y="111"/>
                  </a:lnTo>
                  <a:lnTo>
                    <a:pt x="7" y="115"/>
                  </a:lnTo>
                  <a:lnTo>
                    <a:pt x="7" y="115"/>
                  </a:lnTo>
                  <a:lnTo>
                    <a:pt x="16" y="107"/>
                  </a:lnTo>
                  <a:lnTo>
                    <a:pt x="24" y="102"/>
                  </a:lnTo>
                  <a:lnTo>
                    <a:pt x="33" y="97"/>
                  </a:lnTo>
                  <a:lnTo>
                    <a:pt x="42" y="94"/>
                  </a:lnTo>
                  <a:lnTo>
                    <a:pt x="50" y="92"/>
                  </a:lnTo>
                  <a:lnTo>
                    <a:pt x="58" y="91"/>
                  </a:lnTo>
                  <a:lnTo>
                    <a:pt x="65" y="92"/>
                  </a:lnTo>
                  <a:lnTo>
                    <a:pt x="71" y="95"/>
                  </a:lnTo>
                  <a:lnTo>
                    <a:pt x="71" y="95"/>
                  </a:lnTo>
                  <a:lnTo>
                    <a:pt x="80" y="81"/>
                  </a:lnTo>
                  <a:lnTo>
                    <a:pt x="90" y="67"/>
                  </a:lnTo>
                  <a:lnTo>
                    <a:pt x="90" y="67"/>
                  </a:lnTo>
                  <a:lnTo>
                    <a:pt x="102" y="54"/>
                  </a:lnTo>
                  <a:lnTo>
                    <a:pt x="113" y="43"/>
                  </a:lnTo>
                  <a:lnTo>
                    <a:pt x="113" y="43"/>
                  </a:lnTo>
                  <a:lnTo>
                    <a:pt x="102" y="34"/>
                  </a:lnTo>
                  <a:lnTo>
                    <a:pt x="90" y="23"/>
                  </a:lnTo>
                  <a:lnTo>
                    <a:pt x="90" y="23"/>
                  </a:lnTo>
                  <a:lnTo>
                    <a:pt x="80" y="12"/>
                  </a:lnTo>
                  <a:lnTo>
                    <a:pt x="70" y="0"/>
                  </a:lnTo>
                  <a:lnTo>
                    <a:pt x="70" y="0"/>
                  </a:lnTo>
                  <a:lnTo>
                    <a:pt x="59" y="12"/>
                  </a:lnTo>
                  <a:lnTo>
                    <a:pt x="47" y="23"/>
                  </a:lnTo>
                  <a:lnTo>
                    <a:pt x="47" y="23"/>
                  </a:lnTo>
                  <a:lnTo>
                    <a:pt x="33" y="33"/>
                  </a:lnTo>
                  <a:lnTo>
                    <a:pt x="18" y="43"/>
                  </a:lnTo>
                  <a:lnTo>
                    <a:pt x="18" y="43"/>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3" name="Freeform 329">
              <a:extLst>
                <a:ext uri="{FF2B5EF4-FFF2-40B4-BE49-F238E27FC236}">
                  <a16:creationId xmlns:a16="http://schemas.microsoft.com/office/drawing/2014/main" id="{7F7AABFD-33E3-5AC3-C1B1-92EE17B3BDDD}"/>
                </a:ext>
              </a:extLst>
            </p:cNvPr>
            <p:cNvSpPr>
              <a:spLocks/>
            </p:cNvSpPr>
            <p:nvPr/>
          </p:nvSpPr>
          <p:spPr bwMode="auto">
            <a:xfrm>
              <a:off x="5124450" y="4735513"/>
              <a:ext cx="260350" cy="261938"/>
            </a:xfrm>
            <a:custGeom>
              <a:avLst/>
              <a:gdLst>
                <a:gd name="T0" fmla="*/ 156 w 164"/>
                <a:gd name="T1" fmla="*/ 45 h 165"/>
                <a:gd name="T2" fmla="*/ 156 w 164"/>
                <a:gd name="T3" fmla="*/ 45 h 165"/>
                <a:gd name="T4" fmla="*/ 159 w 164"/>
                <a:gd name="T5" fmla="*/ 41 h 165"/>
                <a:gd name="T6" fmla="*/ 162 w 164"/>
                <a:gd name="T7" fmla="*/ 36 h 165"/>
                <a:gd name="T8" fmla="*/ 164 w 164"/>
                <a:gd name="T9" fmla="*/ 31 h 165"/>
                <a:gd name="T10" fmla="*/ 164 w 164"/>
                <a:gd name="T11" fmla="*/ 24 h 165"/>
                <a:gd name="T12" fmla="*/ 164 w 164"/>
                <a:gd name="T13" fmla="*/ 20 h 165"/>
                <a:gd name="T14" fmla="*/ 162 w 164"/>
                <a:gd name="T15" fmla="*/ 16 h 165"/>
                <a:gd name="T16" fmla="*/ 159 w 164"/>
                <a:gd name="T17" fmla="*/ 11 h 165"/>
                <a:gd name="T18" fmla="*/ 157 w 164"/>
                <a:gd name="T19" fmla="*/ 7 h 165"/>
                <a:gd name="T20" fmla="*/ 153 w 164"/>
                <a:gd name="T21" fmla="*/ 5 h 165"/>
                <a:gd name="T22" fmla="*/ 148 w 164"/>
                <a:gd name="T23" fmla="*/ 2 h 165"/>
                <a:gd name="T24" fmla="*/ 145 w 164"/>
                <a:gd name="T25" fmla="*/ 1 h 165"/>
                <a:gd name="T26" fmla="*/ 140 w 164"/>
                <a:gd name="T27" fmla="*/ 0 h 165"/>
                <a:gd name="T28" fmla="*/ 135 w 164"/>
                <a:gd name="T29" fmla="*/ 0 h 165"/>
                <a:gd name="T30" fmla="*/ 129 w 164"/>
                <a:gd name="T31" fmla="*/ 2 h 165"/>
                <a:gd name="T32" fmla="*/ 124 w 164"/>
                <a:gd name="T33" fmla="*/ 5 h 165"/>
                <a:gd name="T34" fmla="*/ 119 w 164"/>
                <a:gd name="T35" fmla="*/ 8 h 165"/>
                <a:gd name="T36" fmla="*/ 119 w 164"/>
                <a:gd name="T37" fmla="*/ 8 h 165"/>
                <a:gd name="T38" fmla="*/ 0 w 164"/>
                <a:gd name="T39" fmla="*/ 123 h 165"/>
                <a:gd name="T40" fmla="*/ 0 w 164"/>
                <a:gd name="T41" fmla="*/ 123 h 165"/>
                <a:gd name="T42" fmla="*/ 42 w 164"/>
                <a:gd name="T43" fmla="*/ 165 h 165"/>
                <a:gd name="T44" fmla="*/ 42 w 164"/>
                <a:gd name="T45" fmla="*/ 165 h 165"/>
                <a:gd name="T46" fmla="*/ 156 w 164"/>
                <a:gd name="T47" fmla="*/ 45 h 165"/>
                <a:gd name="T48" fmla="*/ 156 w 164"/>
                <a:gd name="T49" fmla="*/ 45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64" h="165">
                  <a:moveTo>
                    <a:pt x="156" y="45"/>
                  </a:moveTo>
                  <a:lnTo>
                    <a:pt x="156" y="45"/>
                  </a:lnTo>
                  <a:lnTo>
                    <a:pt x="159" y="41"/>
                  </a:lnTo>
                  <a:lnTo>
                    <a:pt x="162" y="36"/>
                  </a:lnTo>
                  <a:lnTo>
                    <a:pt x="164" y="31"/>
                  </a:lnTo>
                  <a:lnTo>
                    <a:pt x="164" y="24"/>
                  </a:lnTo>
                  <a:lnTo>
                    <a:pt x="164" y="20"/>
                  </a:lnTo>
                  <a:lnTo>
                    <a:pt x="162" y="16"/>
                  </a:lnTo>
                  <a:lnTo>
                    <a:pt x="159" y="11"/>
                  </a:lnTo>
                  <a:lnTo>
                    <a:pt x="157" y="7"/>
                  </a:lnTo>
                  <a:lnTo>
                    <a:pt x="153" y="5"/>
                  </a:lnTo>
                  <a:lnTo>
                    <a:pt x="148" y="2"/>
                  </a:lnTo>
                  <a:lnTo>
                    <a:pt x="145" y="1"/>
                  </a:lnTo>
                  <a:lnTo>
                    <a:pt x="140" y="0"/>
                  </a:lnTo>
                  <a:lnTo>
                    <a:pt x="135" y="0"/>
                  </a:lnTo>
                  <a:lnTo>
                    <a:pt x="129" y="2"/>
                  </a:lnTo>
                  <a:lnTo>
                    <a:pt x="124" y="5"/>
                  </a:lnTo>
                  <a:lnTo>
                    <a:pt x="119" y="8"/>
                  </a:lnTo>
                  <a:lnTo>
                    <a:pt x="119" y="8"/>
                  </a:lnTo>
                  <a:lnTo>
                    <a:pt x="0" y="123"/>
                  </a:lnTo>
                  <a:lnTo>
                    <a:pt x="0" y="123"/>
                  </a:lnTo>
                  <a:lnTo>
                    <a:pt x="42" y="165"/>
                  </a:lnTo>
                  <a:lnTo>
                    <a:pt x="42" y="165"/>
                  </a:lnTo>
                  <a:lnTo>
                    <a:pt x="156" y="45"/>
                  </a:lnTo>
                  <a:lnTo>
                    <a:pt x="156" y="45"/>
                  </a:lnTo>
                  <a:close/>
                </a:path>
              </a:pathLst>
            </a:custGeom>
            <a:solidFill>
              <a:srgbClr val="F99B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4" name="Freeform 330">
              <a:extLst>
                <a:ext uri="{FF2B5EF4-FFF2-40B4-BE49-F238E27FC236}">
                  <a16:creationId xmlns:a16="http://schemas.microsoft.com/office/drawing/2014/main" id="{A99798D5-08A3-76E5-8FD4-BE51F343959F}"/>
                </a:ext>
              </a:extLst>
            </p:cNvPr>
            <p:cNvSpPr>
              <a:spLocks/>
            </p:cNvSpPr>
            <p:nvPr/>
          </p:nvSpPr>
          <p:spPr bwMode="auto">
            <a:xfrm>
              <a:off x="5113338" y="4929188"/>
              <a:ext cx="77788" cy="77788"/>
            </a:xfrm>
            <a:custGeom>
              <a:avLst/>
              <a:gdLst>
                <a:gd name="T0" fmla="*/ 49 w 49"/>
                <a:gd name="T1" fmla="*/ 43 h 49"/>
                <a:gd name="T2" fmla="*/ 6 w 49"/>
                <a:gd name="T3" fmla="*/ 0 h 49"/>
                <a:gd name="T4" fmla="*/ 0 w 49"/>
                <a:gd name="T5" fmla="*/ 6 h 49"/>
                <a:gd name="T6" fmla="*/ 43 w 49"/>
                <a:gd name="T7" fmla="*/ 49 h 49"/>
                <a:gd name="T8" fmla="*/ 49 w 49"/>
                <a:gd name="T9" fmla="*/ 43 h 49"/>
              </a:gdLst>
              <a:ahLst/>
              <a:cxnLst>
                <a:cxn ang="0">
                  <a:pos x="T0" y="T1"/>
                </a:cxn>
                <a:cxn ang="0">
                  <a:pos x="T2" y="T3"/>
                </a:cxn>
                <a:cxn ang="0">
                  <a:pos x="T4" y="T5"/>
                </a:cxn>
                <a:cxn ang="0">
                  <a:pos x="T6" y="T7"/>
                </a:cxn>
                <a:cxn ang="0">
                  <a:pos x="T8" y="T9"/>
                </a:cxn>
              </a:cxnLst>
              <a:rect l="0" t="0" r="r" b="b"/>
              <a:pathLst>
                <a:path w="49" h="49">
                  <a:moveTo>
                    <a:pt x="49" y="43"/>
                  </a:moveTo>
                  <a:lnTo>
                    <a:pt x="6" y="0"/>
                  </a:lnTo>
                  <a:lnTo>
                    <a:pt x="0" y="6"/>
                  </a:lnTo>
                  <a:lnTo>
                    <a:pt x="43" y="49"/>
                  </a:lnTo>
                  <a:lnTo>
                    <a:pt x="49" y="43"/>
                  </a:lnTo>
                  <a:close/>
                </a:path>
              </a:pathLst>
            </a:custGeom>
            <a:solidFill>
              <a:srgbClr val="FEC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5" name="Freeform 331">
              <a:extLst>
                <a:ext uri="{FF2B5EF4-FFF2-40B4-BE49-F238E27FC236}">
                  <a16:creationId xmlns:a16="http://schemas.microsoft.com/office/drawing/2014/main" id="{49C47705-B7D1-C62F-2F75-60C66592077D}"/>
                </a:ext>
              </a:extLst>
            </p:cNvPr>
            <p:cNvSpPr>
              <a:spLocks/>
            </p:cNvSpPr>
            <p:nvPr/>
          </p:nvSpPr>
          <p:spPr bwMode="auto">
            <a:xfrm>
              <a:off x="5214938" y="4660900"/>
              <a:ext cx="246063" cy="246063"/>
            </a:xfrm>
            <a:custGeom>
              <a:avLst/>
              <a:gdLst>
                <a:gd name="T0" fmla="*/ 52 w 155"/>
                <a:gd name="T1" fmla="*/ 155 h 155"/>
                <a:gd name="T2" fmla="*/ 148 w 155"/>
                <a:gd name="T3" fmla="*/ 59 h 155"/>
                <a:gd name="T4" fmla="*/ 148 w 155"/>
                <a:gd name="T5" fmla="*/ 59 h 155"/>
                <a:gd name="T6" fmla="*/ 150 w 155"/>
                <a:gd name="T7" fmla="*/ 55 h 155"/>
                <a:gd name="T8" fmla="*/ 153 w 155"/>
                <a:gd name="T9" fmla="*/ 50 h 155"/>
                <a:gd name="T10" fmla="*/ 154 w 155"/>
                <a:gd name="T11" fmla="*/ 46 h 155"/>
                <a:gd name="T12" fmla="*/ 155 w 155"/>
                <a:gd name="T13" fmla="*/ 41 h 155"/>
                <a:gd name="T14" fmla="*/ 154 w 155"/>
                <a:gd name="T15" fmla="*/ 36 h 155"/>
                <a:gd name="T16" fmla="*/ 153 w 155"/>
                <a:gd name="T17" fmla="*/ 31 h 155"/>
                <a:gd name="T18" fmla="*/ 150 w 155"/>
                <a:gd name="T19" fmla="*/ 26 h 155"/>
                <a:gd name="T20" fmla="*/ 147 w 155"/>
                <a:gd name="T21" fmla="*/ 21 h 155"/>
                <a:gd name="T22" fmla="*/ 133 w 155"/>
                <a:gd name="T23" fmla="*/ 9 h 155"/>
                <a:gd name="T24" fmla="*/ 133 w 155"/>
                <a:gd name="T25" fmla="*/ 9 h 155"/>
                <a:gd name="T26" fmla="*/ 130 w 155"/>
                <a:gd name="T27" fmla="*/ 5 h 155"/>
                <a:gd name="T28" fmla="*/ 125 w 155"/>
                <a:gd name="T29" fmla="*/ 2 h 155"/>
                <a:gd name="T30" fmla="*/ 120 w 155"/>
                <a:gd name="T31" fmla="*/ 1 h 155"/>
                <a:gd name="T32" fmla="*/ 115 w 155"/>
                <a:gd name="T33" fmla="*/ 0 h 155"/>
                <a:gd name="T34" fmla="*/ 110 w 155"/>
                <a:gd name="T35" fmla="*/ 1 h 155"/>
                <a:gd name="T36" fmla="*/ 105 w 155"/>
                <a:gd name="T37" fmla="*/ 2 h 155"/>
                <a:gd name="T38" fmla="*/ 100 w 155"/>
                <a:gd name="T39" fmla="*/ 5 h 155"/>
                <a:gd name="T40" fmla="*/ 96 w 155"/>
                <a:gd name="T41" fmla="*/ 7 h 155"/>
                <a:gd name="T42" fmla="*/ 0 w 155"/>
                <a:gd name="T43" fmla="*/ 104 h 155"/>
                <a:gd name="T44" fmla="*/ 52 w 155"/>
                <a:gd name="T45" fmla="*/ 155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5" h="155">
                  <a:moveTo>
                    <a:pt x="52" y="155"/>
                  </a:moveTo>
                  <a:lnTo>
                    <a:pt x="148" y="59"/>
                  </a:lnTo>
                  <a:lnTo>
                    <a:pt x="148" y="59"/>
                  </a:lnTo>
                  <a:lnTo>
                    <a:pt x="150" y="55"/>
                  </a:lnTo>
                  <a:lnTo>
                    <a:pt x="153" y="50"/>
                  </a:lnTo>
                  <a:lnTo>
                    <a:pt x="154" y="46"/>
                  </a:lnTo>
                  <a:lnTo>
                    <a:pt x="155" y="41"/>
                  </a:lnTo>
                  <a:lnTo>
                    <a:pt x="154" y="36"/>
                  </a:lnTo>
                  <a:lnTo>
                    <a:pt x="153" y="31"/>
                  </a:lnTo>
                  <a:lnTo>
                    <a:pt x="150" y="26"/>
                  </a:lnTo>
                  <a:lnTo>
                    <a:pt x="147" y="21"/>
                  </a:lnTo>
                  <a:lnTo>
                    <a:pt x="133" y="9"/>
                  </a:lnTo>
                  <a:lnTo>
                    <a:pt x="133" y="9"/>
                  </a:lnTo>
                  <a:lnTo>
                    <a:pt x="130" y="5"/>
                  </a:lnTo>
                  <a:lnTo>
                    <a:pt x="125" y="2"/>
                  </a:lnTo>
                  <a:lnTo>
                    <a:pt x="120" y="1"/>
                  </a:lnTo>
                  <a:lnTo>
                    <a:pt x="115" y="0"/>
                  </a:lnTo>
                  <a:lnTo>
                    <a:pt x="110" y="1"/>
                  </a:lnTo>
                  <a:lnTo>
                    <a:pt x="105" y="2"/>
                  </a:lnTo>
                  <a:lnTo>
                    <a:pt x="100" y="5"/>
                  </a:lnTo>
                  <a:lnTo>
                    <a:pt x="96" y="7"/>
                  </a:lnTo>
                  <a:lnTo>
                    <a:pt x="0" y="104"/>
                  </a:lnTo>
                  <a:lnTo>
                    <a:pt x="52" y="155"/>
                  </a:lnTo>
                  <a:close/>
                </a:path>
              </a:pathLst>
            </a:custGeom>
            <a:solidFill>
              <a:srgbClr val="FEC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6" name="Freeform 332">
              <a:extLst>
                <a:ext uri="{FF2B5EF4-FFF2-40B4-BE49-F238E27FC236}">
                  <a16:creationId xmlns:a16="http://schemas.microsoft.com/office/drawing/2014/main" id="{EFEE3080-AD76-9973-4BDE-0CE5DA7DD8AE}"/>
                </a:ext>
              </a:extLst>
            </p:cNvPr>
            <p:cNvSpPr>
              <a:spLocks/>
            </p:cNvSpPr>
            <p:nvPr/>
          </p:nvSpPr>
          <p:spPr bwMode="auto">
            <a:xfrm>
              <a:off x="5214938" y="4668838"/>
              <a:ext cx="236538" cy="117475"/>
            </a:xfrm>
            <a:custGeom>
              <a:avLst/>
              <a:gdLst>
                <a:gd name="T0" fmla="*/ 148 w 149"/>
                <a:gd name="T1" fmla="*/ 59 h 74"/>
                <a:gd name="T2" fmla="*/ 96 w 149"/>
                <a:gd name="T3" fmla="*/ 7 h 74"/>
                <a:gd name="T4" fmla="*/ 96 w 149"/>
                <a:gd name="T5" fmla="*/ 7 h 74"/>
                <a:gd name="T6" fmla="*/ 93 w 149"/>
                <a:gd name="T7" fmla="*/ 5 h 74"/>
                <a:gd name="T8" fmla="*/ 89 w 149"/>
                <a:gd name="T9" fmla="*/ 2 h 74"/>
                <a:gd name="T10" fmla="*/ 84 w 149"/>
                <a:gd name="T11" fmla="*/ 1 h 74"/>
                <a:gd name="T12" fmla="*/ 80 w 149"/>
                <a:gd name="T13" fmla="*/ 0 h 74"/>
                <a:gd name="T14" fmla="*/ 75 w 149"/>
                <a:gd name="T15" fmla="*/ 0 h 74"/>
                <a:gd name="T16" fmla="*/ 72 w 149"/>
                <a:gd name="T17" fmla="*/ 1 h 74"/>
                <a:gd name="T18" fmla="*/ 68 w 149"/>
                <a:gd name="T19" fmla="*/ 2 h 74"/>
                <a:gd name="T20" fmla="*/ 64 w 149"/>
                <a:gd name="T21" fmla="*/ 6 h 74"/>
                <a:gd name="T22" fmla="*/ 9 w 149"/>
                <a:gd name="T23" fmla="*/ 60 h 74"/>
                <a:gd name="T24" fmla="*/ 9 w 149"/>
                <a:gd name="T25" fmla="*/ 60 h 74"/>
                <a:gd name="T26" fmla="*/ 0 w 149"/>
                <a:gd name="T27" fmla="*/ 70 h 74"/>
                <a:gd name="T28" fmla="*/ 0 w 149"/>
                <a:gd name="T29" fmla="*/ 70 h 74"/>
                <a:gd name="T30" fmla="*/ 6 w 149"/>
                <a:gd name="T31" fmla="*/ 73 h 74"/>
                <a:gd name="T32" fmla="*/ 12 w 149"/>
                <a:gd name="T33" fmla="*/ 74 h 74"/>
                <a:gd name="T34" fmla="*/ 19 w 149"/>
                <a:gd name="T35" fmla="*/ 73 h 74"/>
                <a:gd name="T36" fmla="*/ 22 w 149"/>
                <a:gd name="T37" fmla="*/ 70 h 74"/>
                <a:gd name="T38" fmla="*/ 22 w 149"/>
                <a:gd name="T39" fmla="*/ 70 h 74"/>
                <a:gd name="T40" fmla="*/ 25 w 149"/>
                <a:gd name="T41" fmla="*/ 65 h 74"/>
                <a:gd name="T42" fmla="*/ 25 w 149"/>
                <a:gd name="T43" fmla="*/ 62 h 74"/>
                <a:gd name="T44" fmla="*/ 73 w 149"/>
                <a:gd name="T45" fmla="*/ 13 h 74"/>
                <a:gd name="T46" fmla="*/ 73 w 149"/>
                <a:gd name="T47" fmla="*/ 13 h 74"/>
                <a:gd name="T48" fmla="*/ 76 w 149"/>
                <a:gd name="T49" fmla="*/ 11 h 74"/>
                <a:gd name="T50" fmla="*/ 80 w 149"/>
                <a:gd name="T51" fmla="*/ 11 h 74"/>
                <a:gd name="T52" fmla="*/ 85 w 149"/>
                <a:gd name="T53" fmla="*/ 11 h 74"/>
                <a:gd name="T54" fmla="*/ 90 w 149"/>
                <a:gd name="T55" fmla="*/ 15 h 74"/>
                <a:gd name="T56" fmla="*/ 141 w 149"/>
                <a:gd name="T57" fmla="*/ 66 h 74"/>
                <a:gd name="T58" fmla="*/ 141 w 149"/>
                <a:gd name="T59" fmla="*/ 66 h 74"/>
                <a:gd name="T60" fmla="*/ 143 w 149"/>
                <a:gd name="T61" fmla="*/ 68 h 74"/>
                <a:gd name="T62" fmla="*/ 144 w 149"/>
                <a:gd name="T63" fmla="*/ 68 h 74"/>
                <a:gd name="T64" fmla="*/ 147 w 149"/>
                <a:gd name="T65" fmla="*/ 68 h 74"/>
                <a:gd name="T66" fmla="*/ 148 w 149"/>
                <a:gd name="T67" fmla="*/ 66 h 74"/>
                <a:gd name="T68" fmla="*/ 148 w 149"/>
                <a:gd name="T69" fmla="*/ 66 h 74"/>
                <a:gd name="T70" fmla="*/ 149 w 149"/>
                <a:gd name="T71" fmla="*/ 65 h 74"/>
                <a:gd name="T72" fmla="*/ 149 w 149"/>
                <a:gd name="T73" fmla="*/ 63 h 74"/>
                <a:gd name="T74" fmla="*/ 149 w 149"/>
                <a:gd name="T75" fmla="*/ 60 h 74"/>
                <a:gd name="T76" fmla="*/ 148 w 149"/>
                <a:gd name="T77" fmla="*/ 59 h 74"/>
                <a:gd name="T78" fmla="*/ 148 w 149"/>
                <a:gd name="T79" fmla="*/ 59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49" h="74">
                  <a:moveTo>
                    <a:pt x="148" y="59"/>
                  </a:moveTo>
                  <a:lnTo>
                    <a:pt x="96" y="7"/>
                  </a:lnTo>
                  <a:lnTo>
                    <a:pt x="96" y="7"/>
                  </a:lnTo>
                  <a:lnTo>
                    <a:pt x="93" y="5"/>
                  </a:lnTo>
                  <a:lnTo>
                    <a:pt x="89" y="2"/>
                  </a:lnTo>
                  <a:lnTo>
                    <a:pt x="84" y="1"/>
                  </a:lnTo>
                  <a:lnTo>
                    <a:pt x="80" y="0"/>
                  </a:lnTo>
                  <a:lnTo>
                    <a:pt x="75" y="0"/>
                  </a:lnTo>
                  <a:lnTo>
                    <a:pt x="72" y="1"/>
                  </a:lnTo>
                  <a:lnTo>
                    <a:pt x="68" y="2"/>
                  </a:lnTo>
                  <a:lnTo>
                    <a:pt x="64" y="6"/>
                  </a:lnTo>
                  <a:lnTo>
                    <a:pt x="9" y="60"/>
                  </a:lnTo>
                  <a:lnTo>
                    <a:pt x="9" y="60"/>
                  </a:lnTo>
                  <a:lnTo>
                    <a:pt x="0" y="70"/>
                  </a:lnTo>
                  <a:lnTo>
                    <a:pt x="0" y="70"/>
                  </a:lnTo>
                  <a:lnTo>
                    <a:pt x="6" y="73"/>
                  </a:lnTo>
                  <a:lnTo>
                    <a:pt x="12" y="74"/>
                  </a:lnTo>
                  <a:lnTo>
                    <a:pt x="19" y="73"/>
                  </a:lnTo>
                  <a:lnTo>
                    <a:pt x="22" y="70"/>
                  </a:lnTo>
                  <a:lnTo>
                    <a:pt x="22" y="70"/>
                  </a:lnTo>
                  <a:lnTo>
                    <a:pt x="25" y="65"/>
                  </a:lnTo>
                  <a:lnTo>
                    <a:pt x="25" y="62"/>
                  </a:lnTo>
                  <a:lnTo>
                    <a:pt x="73" y="13"/>
                  </a:lnTo>
                  <a:lnTo>
                    <a:pt x="73" y="13"/>
                  </a:lnTo>
                  <a:lnTo>
                    <a:pt x="76" y="11"/>
                  </a:lnTo>
                  <a:lnTo>
                    <a:pt x="80" y="11"/>
                  </a:lnTo>
                  <a:lnTo>
                    <a:pt x="85" y="11"/>
                  </a:lnTo>
                  <a:lnTo>
                    <a:pt x="90" y="15"/>
                  </a:lnTo>
                  <a:lnTo>
                    <a:pt x="141" y="66"/>
                  </a:lnTo>
                  <a:lnTo>
                    <a:pt x="141" y="66"/>
                  </a:lnTo>
                  <a:lnTo>
                    <a:pt x="143" y="68"/>
                  </a:lnTo>
                  <a:lnTo>
                    <a:pt x="144" y="68"/>
                  </a:lnTo>
                  <a:lnTo>
                    <a:pt x="147" y="68"/>
                  </a:lnTo>
                  <a:lnTo>
                    <a:pt x="148" y="66"/>
                  </a:lnTo>
                  <a:lnTo>
                    <a:pt x="148" y="66"/>
                  </a:lnTo>
                  <a:lnTo>
                    <a:pt x="149" y="65"/>
                  </a:lnTo>
                  <a:lnTo>
                    <a:pt x="149" y="63"/>
                  </a:lnTo>
                  <a:lnTo>
                    <a:pt x="149" y="60"/>
                  </a:lnTo>
                  <a:lnTo>
                    <a:pt x="148" y="59"/>
                  </a:lnTo>
                  <a:lnTo>
                    <a:pt x="148" y="59"/>
                  </a:lnTo>
                  <a:close/>
                </a:path>
              </a:pathLst>
            </a:custGeom>
            <a:solidFill>
              <a:srgbClr val="F99B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grpSp>
    </p:spTree>
    <p:extLst>
      <p:ext uri="{BB962C8B-B14F-4D97-AF65-F5344CB8AC3E}">
        <p14:creationId xmlns:p14="http://schemas.microsoft.com/office/powerpoint/2010/main" val="30735383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E864514-59A7-4300-4BA6-A37CA609DBA9}"/>
              </a:ext>
            </a:extLst>
          </p:cNvPr>
          <p:cNvSpPr txBox="1">
            <a:spLocks/>
          </p:cNvSpPr>
          <p:nvPr/>
        </p:nvSpPr>
        <p:spPr>
          <a:xfrm>
            <a:off x="2446868" y="274641"/>
            <a:ext cx="9135533" cy="777875"/>
          </a:xfrm>
          <a:prstGeom prst="rect">
            <a:avLst/>
          </a:prstGeom>
        </p:spPr>
        <p:txBody>
          <a:bodyPr anchor="ctr"/>
          <a:lstStyle>
            <a:lvl1pPr algn="ctr" rtl="0" eaLnBrk="1" fontAlgn="base" hangingPunct="1">
              <a:spcBef>
                <a:spcPct val="0"/>
              </a:spcBef>
              <a:spcAft>
                <a:spcPct val="0"/>
              </a:spcAft>
              <a:defRPr sz="2000" b="1">
                <a:solidFill>
                  <a:srgbClr val="006F82"/>
                </a:solidFill>
                <a:latin typeface="+mj-lt"/>
                <a:ea typeface="+mj-ea"/>
                <a:cs typeface="+mj-cs"/>
              </a:defRPr>
            </a:lvl1pPr>
            <a:lvl2pPr algn="ctr" rtl="0" eaLnBrk="1" fontAlgn="base" hangingPunct="1">
              <a:spcBef>
                <a:spcPct val="0"/>
              </a:spcBef>
              <a:spcAft>
                <a:spcPct val="0"/>
              </a:spcAft>
              <a:defRPr sz="2000" b="1">
                <a:solidFill>
                  <a:srgbClr val="006F82"/>
                </a:solidFill>
                <a:latin typeface="Verdana" pitchFamily="34" charset="0"/>
              </a:defRPr>
            </a:lvl2pPr>
            <a:lvl3pPr algn="ctr" rtl="0" eaLnBrk="1" fontAlgn="base" hangingPunct="1">
              <a:spcBef>
                <a:spcPct val="0"/>
              </a:spcBef>
              <a:spcAft>
                <a:spcPct val="0"/>
              </a:spcAft>
              <a:defRPr sz="2000" b="1">
                <a:solidFill>
                  <a:srgbClr val="006F82"/>
                </a:solidFill>
                <a:latin typeface="Verdana" pitchFamily="34" charset="0"/>
              </a:defRPr>
            </a:lvl3pPr>
            <a:lvl4pPr algn="ctr" rtl="0" eaLnBrk="1" fontAlgn="base" hangingPunct="1">
              <a:spcBef>
                <a:spcPct val="0"/>
              </a:spcBef>
              <a:spcAft>
                <a:spcPct val="0"/>
              </a:spcAft>
              <a:defRPr sz="2000" b="1">
                <a:solidFill>
                  <a:srgbClr val="006F82"/>
                </a:solidFill>
                <a:latin typeface="Verdana" pitchFamily="34" charset="0"/>
              </a:defRPr>
            </a:lvl4pPr>
            <a:lvl5pPr algn="ctr" rtl="0" eaLnBrk="1" fontAlgn="base" hangingPunct="1">
              <a:spcBef>
                <a:spcPct val="0"/>
              </a:spcBef>
              <a:spcAft>
                <a:spcPct val="0"/>
              </a:spcAft>
              <a:defRPr sz="2000" b="1">
                <a:solidFill>
                  <a:srgbClr val="006F82"/>
                </a:solidFill>
                <a:latin typeface="Verdana" pitchFamily="34" charset="0"/>
              </a:defRPr>
            </a:lvl5pPr>
            <a:lvl6pPr marL="457200" algn="ctr" rtl="0" eaLnBrk="1" fontAlgn="base" hangingPunct="1">
              <a:spcBef>
                <a:spcPct val="0"/>
              </a:spcBef>
              <a:spcAft>
                <a:spcPct val="0"/>
              </a:spcAft>
              <a:defRPr sz="2000" b="1">
                <a:solidFill>
                  <a:srgbClr val="006F82"/>
                </a:solidFill>
                <a:latin typeface="Verdana" pitchFamily="34" charset="0"/>
              </a:defRPr>
            </a:lvl6pPr>
            <a:lvl7pPr marL="914400" algn="ctr" rtl="0" eaLnBrk="1" fontAlgn="base" hangingPunct="1">
              <a:spcBef>
                <a:spcPct val="0"/>
              </a:spcBef>
              <a:spcAft>
                <a:spcPct val="0"/>
              </a:spcAft>
              <a:defRPr sz="2000" b="1">
                <a:solidFill>
                  <a:srgbClr val="006F82"/>
                </a:solidFill>
                <a:latin typeface="Verdana" pitchFamily="34" charset="0"/>
              </a:defRPr>
            </a:lvl7pPr>
            <a:lvl8pPr marL="1371600" algn="ctr" rtl="0" eaLnBrk="1" fontAlgn="base" hangingPunct="1">
              <a:spcBef>
                <a:spcPct val="0"/>
              </a:spcBef>
              <a:spcAft>
                <a:spcPct val="0"/>
              </a:spcAft>
              <a:defRPr sz="2000" b="1">
                <a:solidFill>
                  <a:srgbClr val="006F82"/>
                </a:solidFill>
                <a:latin typeface="Verdana" pitchFamily="34" charset="0"/>
              </a:defRPr>
            </a:lvl8pPr>
            <a:lvl9pPr marL="1828800" algn="ctr" rtl="0" eaLnBrk="1" fontAlgn="base" hangingPunct="1">
              <a:spcBef>
                <a:spcPct val="0"/>
              </a:spcBef>
              <a:spcAft>
                <a:spcPct val="0"/>
              </a:spcAft>
              <a:defRPr sz="2000" b="1">
                <a:solidFill>
                  <a:srgbClr val="006F82"/>
                </a:solidFill>
                <a:latin typeface="Verdana" pitchFamily="34" charset="0"/>
              </a:defRPr>
            </a:lvl9pPr>
          </a:lstStyle>
          <a:p>
            <a:r>
              <a:rPr lang="fr-BE" kern="0" noProof="0"/>
              <a:t>Annexes</a:t>
            </a:r>
          </a:p>
        </p:txBody>
      </p:sp>
      <p:grpSp>
        <p:nvGrpSpPr>
          <p:cNvPr id="13" name="Group 12">
            <a:extLst>
              <a:ext uri="{FF2B5EF4-FFF2-40B4-BE49-F238E27FC236}">
                <a16:creationId xmlns:a16="http://schemas.microsoft.com/office/drawing/2014/main" id="{035E78B4-1720-6B01-08DE-4863CA65C589}"/>
              </a:ext>
            </a:extLst>
          </p:cNvPr>
          <p:cNvGrpSpPr/>
          <p:nvPr/>
        </p:nvGrpSpPr>
        <p:grpSpPr>
          <a:xfrm>
            <a:off x="1459959" y="2703962"/>
            <a:ext cx="9036591" cy="1629912"/>
            <a:chOff x="1459959" y="2894463"/>
            <a:chExt cx="9036591" cy="1629912"/>
          </a:xfrm>
        </p:grpSpPr>
        <p:sp>
          <p:nvSpPr>
            <p:cNvPr id="8" name="Content Placeholder 4">
              <a:extLst>
                <a:ext uri="{FF2B5EF4-FFF2-40B4-BE49-F238E27FC236}">
                  <a16:creationId xmlns:a16="http://schemas.microsoft.com/office/drawing/2014/main" id="{4A1A22F6-9213-B66F-EF4D-C7E0FD23245F}"/>
                </a:ext>
              </a:extLst>
            </p:cNvPr>
            <p:cNvSpPr txBox="1">
              <a:spLocks/>
            </p:cNvSpPr>
            <p:nvPr/>
          </p:nvSpPr>
          <p:spPr bwMode="auto">
            <a:xfrm>
              <a:off x="2514318" y="2894463"/>
              <a:ext cx="7982232" cy="1629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spcBef>
                  <a:spcPts val="0"/>
                </a:spcBef>
                <a:spcAft>
                  <a:spcPts val="600"/>
                </a:spcAft>
              </a:pPr>
              <a:r>
                <a:rPr lang="fr-BE" sz="1800" kern="0" noProof="0">
                  <a:solidFill>
                    <a:srgbClr val="00A1BC"/>
                  </a:solidFill>
                  <a:latin typeface="+mj-lt"/>
                </a:rPr>
                <a:t>Annexes</a:t>
              </a:r>
            </a:p>
            <a:p>
              <a:pPr marL="180000">
                <a:spcBef>
                  <a:spcPts val="0"/>
                </a:spcBef>
                <a:spcAft>
                  <a:spcPts val="300"/>
                </a:spcAft>
              </a:pPr>
              <a:r>
                <a:rPr lang="fr-BE" sz="1800" b="0" kern="0" noProof="0">
                  <a:solidFill>
                    <a:srgbClr val="007C92"/>
                  </a:solidFill>
                  <a:latin typeface="+mj-lt"/>
                </a:rPr>
                <a:t>Glossaire</a:t>
              </a:r>
            </a:p>
            <a:p>
              <a:pPr marL="180000">
                <a:spcBef>
                  <a:spcPts val="0"/>
                </a:spcBef>
                <a:spcAft>
                  <a:spcPts val="300"/>
                </a:spcAft>
              </a:pPr>
              <a:r>
                <a:rPr lang="fr-BE" sz="1800" b="0" kern="0" noProof="0">
                  <a:solidFill>
                    <a:srgbClr val="007C92"/>
                  </a:solidFill>
                  <a:latin typeface="+mj-lt"/>
                </a:rPr>
                <a:t>Données à fournir pendant le pilote</a:t>
              </a:r>
            </a:p>
            <a:p>
              <a:pPr marL="180000">
                <a:spcBef>
                  <a:spcPts val="0"/>
                </a:spcBef>
                <a:spcAft>
                  <a:spcPts val="1200"/>
                </a:spcAft>
              </a:pPr>
              <a:r>
                <a:rPr lang="fr-BE" sz="1800" b="0" kern="0" noProof="0">
                  <a:solidFill>
                    <a:srgbClr val="007C92"/>
                  </a:solidFill>
                  <a:latin typeface="+mj-lt"/>
                </a:rPr>
                <a:t>Caractéristiques du financement </a:t>
              </a:r>
              <a:r>
                <a:rPr lang="fr-BE" b="0" kern="0" noProof="0">
                  <a:solidFill>
                    <a:srgbClr val="007C92"/>
                  </a:solidFill>
                  <a:latin typeface="+mj-lt"/>
                </a:rPr>
                <a:t>incitatif</a:t>
              </a:r>
              <a:r>
                <a:rPr lang="fr-BE" sz="1800" b="0" kern="0" noProof="0">
                  <a:solidFill>
                    <a:srgbClr val="007C92"/>
                  </a:solidFill>
                  <a:latin typeface="+mj-lt"/>
                </a:rPr>
                <a:t> de la pratique</a:t>
              </a:r>
            </a:p>
          </p:txBody>
        </p:sp>
        <p:sp>
          <p:nvSpPr>
            <p:cNvPr id="21" name="Content Placeholder 4">
              <a:extLst>
                <a:ext uri="{FF2B5EF4-FFF2-40B4-BE49-F238E27FC236}">
                  <a16:creationId xmlns:a16="http://schemas.microsoft.com/office/drawing/2014/main" id="{BF9A2607-CDB1-99A5-4546-8B980EC51CA8}"/>
                </a:ext>
              </a:extLst>
            </p:cNvPr>
            <p:cNvSpPr txBox="1">
              <a:spLocks/>
            </p:cNvSpPr>
            <p:nvPr/>
          </p:nvSpPr>
          <p:spPr bwMode="auto">
            <a:xfrm>
              <a:off x="1459959" y="2894465"/>
              <a:ext cx="764987" cy="16299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r">
                <a:spcBef>
                  <a:spcPts val="0"/>
                </a:spcBef>
                <a:spcAft>
                  <a:spcPts val="400"/>
                </a:spcAft>
              </a:pPr>
              <a:r>
                <a:rPr lang="fr-BE" sz="2000" kern="0" noProof="0">
                  <a:solidFill>
                    <a:srgbClr val="00A1BC"/>
                  </a:solidFill>
                  <a:latin typeface="+mj-lt"/>
                </a:rPr>
                <a:t>05</a:t>
              </a:r>
              <a:endParaRPr lang="fr-BE" sz="1400" kern="0" noProof="0">
                <a:solidFill>
                  <a:srgbClr val="00A1BC"/>
                </a:solidFill>
                <a:latin typeface="+mj-lt"/>
              </a:endParaRPr>
            </a:p>
          </p:txBody>
        </p:sp>
      </p:grpSp>
      <p:cxnSp>
        <p:nvCxnSpPr>
          <p:cNvPr id="10" name="Straight Connector 9">
            <a:extLst>
              <a:ext uri="{FF2B5EF4-FFF2-40B4-BE49-F238E27FC236}">
                <a16:creationId xmlns:a16="http://schemas.microsoft.com/office/drawing/2014/main" id="{82E56644-182A-135D-623D-5C2C5885765B}"/>
              </a:ext>
            </a:extLst>
          </p:cNvPr>
          <p:cNvCxnSpPr>
            <a:cxnSpLocks/>
          </p:cNvCxnSpPr>
          <p:nvPr/>
        </p:nvCxnSpPr>
        <p:spPr>
          <a:xfrm>
            <a:off x="0" y="4495231"/>
            <a:ext cx="12192000"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D77E8CA-0F1B-9233-96A9-A937BF6878FF}"/>
              </a:ext>
            </a:extLst>
          </p:cNvPr>
          <p:cNvCxnSpPr>
            <a:cxnSpLocks/>
          </p:cNvCxnSpPr>
          <p:nvPr/>
        </p:nvCxnSpPr>
        <p:spPr>
          <a:xfrm>
            <a:off x="0" y="2542606"/>
            <a:ext cx="12192000"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cxnSp>
        <p:nvCxnSpPr>
          <p:cNvPr id="2" name="Straight Connector 1">
            <a:extLst>
              <a:ext uri="{FF2B5EF4-FFF2-40B4-BE49-F238E27FC236}">
                <a16:creationId xmlns:a16="http://schemas.microsoft.com/office/drawing/2014/main" id="{68BC412D-2844-52AB-6113-CC355ED6425C}"/>
              </a:ext>
            </a:extLst>
          </p:cNvPr>
          <p:cNvCxnSpPr>
            <a:cxnSpLocks/>
          </p:cNvCxnSpPr>
          <p:nvPr/>
        </p:nvCxnSpPr>
        <p:spPr>
          <a:xfrm>
            <a:off x="3889717" y="3321751"/>
            <a:ext cx="5825783" cy="0"/>
          </a:xfrm>
          <a:prstGeom prst="line">
            <a:avLst/>
          </a:prstGeom>
          <a:ln>
            <a:solidFill>
              <a:srgbClr val="00A1BC"/>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6CFDF0F-E724-60F7-F59A-3148AA1FC895}"/>
              </a:ext>
            </a:extLst>
          </p:cNvPr>
          <p:cNvCxnSpPr>
            <a:cxnSpLocks/>
          </p:cNvCxnSpPr>
          <p:nvPr/>
        </p:nvCxnSpPr>
        <p:spPr>
          <a:xfrm>
            <a:off x="6914271" y="3632260"/>
            <a:ext cx="2801229" cy="0"/>
          </a:xfrm>
          <a:prstGeom prst="line">
            <a:avLst/>
          </a:prstGeom>
          <a:ln>
            <a:solidFill>
              <a:srgbClr val="00A1BC"/>
            </a:solidFill>
            <a:prstDash val="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E0C1B3F-A8AF-0799-8357-0B2C914ACD51}"/>
              </a:ext>
            </a:extLst>
          </p:cNvPr>
          <p:cNvCxnSpPr>
            <a:cxnSpLocks/>
          </p:cNvCxnSpPr>
          <p:nvPr/>
        </p:nvCxnSpPr>
        <p:spPr>
          <a:xfrm>
            <a:off x="9179169" y="3942488"/>
            <a:ext cx="536331" cy="0"/>
          </a:xfrm>
          <a:prstGeom prst="line">
            <a:avLst/>
          </a:prstGeom>
          <a:ln>
            <a:solidFill>
              <a:srgbClr val="00A1BC"/>
            </a:solidFill>
            <a:prstDash val="dash"/>
          </a:ln>
        </p:spPr>
        <p:style>
          <a:lnRef idx="1">
            <a:schemeClr val="accent1"/>
          </a:lnRef>
          <a:fillRef idx="0">
            <a:schemeClr val="accent1"/>
          </a:fillRef>
          <a:effectRef idx="0">
            <a:schemeClr val="accent1"/>
          </a:effectRef>
          <a:fontRef idx="minor">
            <a:schemeClr val="tx1"/>
          </a:fontRef>
        </p:style>
      </p:cxnSp>
      <p:sp>
        <p:nvSpPr>
          <p:cNvPr id="20" name="Content Placeholder 4">
            <a:extLst>
              <a:ext uri="{FF2B5EF4-FFF2-40B4-BE49-F238E27FC236}">
                <a16:creationId xmlns:a16="http://schemas.microsoft.com/office/drawing/2014/main" id="{43F7AF6B-ECEA-EA12-4ECF-D4ABE8D1F4B5}"/>
              </a:ext>
            </a:extLst>
          </p:cNvPr>
          <p:cNvSpPr txBox="1">
            <a:spLocks/>
          </p:cNvSpPr>
          <p:nvPr/>
        </p:nvSpPr>
        <p:spPr bwMode="auto">
          <a:xfrm>
            <a:off x="9509760" y="2703962"/>
            <a:ext cx="674370" cy="1629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r">
              <a:spcBef>
                <a:spcPts val="0"/>
              </a:spcBef>
              <a:spcAft>
                <a:spcPts val="600"/>
              </a:spcAft>
            </a:pPr>
            <a:r>
              <a:rPr lang="fr-BE" sz="1800" kern="0" noProof="0">
                <a:solidFill>
                  <a:schemeClr val="bg1"/>
                </a:solidFill>
                <a:latin typeface="+mj-lt"/>
              </a:rPr>
              <a:t>Xx</a:t>
            </a:r>
          </a:p>
          <a:p>
            <a:pPr marL="180000" algn="r">
              <a:spcBef>
                <a:spcPts val="0"/>
              </a:spcBef>
              <a:spcAft>
                <a:spcPts val="300"/>
              </a:spcAft>
            </a:pPr>
            <a:r>
              <a:rPr lang="fr-BE" sz="1800" b="0" kern="0" noProof="0">
                <a:solidFill>
                  <a:srgbClr val="007C92"/>
                </a:solidFill>
                <a:latin typeface="+mj-lt"/>
              </a:rPr>
              <a:t>44</a:t>
            </a:r>
          </a:p>
          <a:p>
            <a:pPr marL="180000" algn="r">
              <a:spcBef>
                <a:spcPts val="0"/>
              </a:spcBef>
              <a:spcAft>
                <a:spcPts val="300"/>
              </a:spcAft>
            </a:pPr>
            <a:r>
              <a:rPr lang="fr-BE" sz="1800" b="0" kern="0" noProof="0">
                <a:solidFill>
                  <a:srgbClr val="007C92"/>
                </a:solidFill>
                <a:latin typeface="+mj-lt"/>
              </a:rPr>
              <a:t>47</a:t>
            </a:r>
          </a:p>
          <a:p>
            <a:pPr marL="180000" algn="r">
              <a:spcBef>
                <a:spcPts val="0"/>
              </a:spcBef>
              <a:spcAft>
                <a:spcPts val="1200"/>
              </a:spcAft>
            </a:pPr>
            <a:r>
              <a:rPr lang="fr-BE" b="0" kern="0" noProof="0">
                <a:solidFill>
                  <a:srgbClr val="007C92"/>
                </a:solidFill>
                <a:latin typeface="+mj-lt"/>
              </a:rPr>
              <a:t>49</a:t>
            </a:r>
            <a:endParaRPr lang="fr-BE" sz="1800" b="0" kern="0" noProof="0">
              <a:solidFill>
                <a:srgbClr val="007C92"/>
              </a:solidFill>
              <a:latin typeface="+mj-lt"/>
            </a:endParaRPr>
          </a:p>
        </p:txBody>
      </p:sp>
    </p:spTree>
    <p:extLst>
      <p:ext uri="{BB962C8B-B14F-4D97-AF65-F5344CB8AC3E}">
        <p14:creationId xmlns:p14="http://schemas.microsoft.com/office/powerpoint/2010/main" val="17907701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Glossaire</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44</a:t>
            </a:fld>
            <a:endParaRPr lang="fr-BE" noProof="0"/>
          </a:p>
        </p:txBody>
      </p:sp>
      <p:sp>
        <p:nvSpPr>
          <p:cNvPr id="16" name="Oval 15">
            <a:extLst>
              <a:ext uri="{FF2B5EF4-FFF2-40B4-BE49-F238E27FC236}">
                <a16:creationId xmlns:a16="http://schemas.microsoft.com/office/drawing/2014/main" id="{0F166D8A-DD0B-48D1-13E2-561F6C319F37}"/>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3200" noProof="0">
                <a:solidFill>
                  <a:srgbClr val="DAEDEF"/>
                </a:solidFill>
                <a:latin typeface="+mj-lt"/>
              </a:rPr>
              <a:t>1</a:t>
            </a:r>
          </a:p>
        </p:txBody>
      </p:sp>
      <p:graphicFrame>
        <p:nvGraphicFramePr>
          <p:cNvPr id="19" name="Content Placeholder 18">
            <a:extLst>
              <a:ext uri="{FF2B5EF4-FFF2-40B4-BE49-F238E27FC236}">
                <a16:creationId xmlns:a16="http://schemas.microsoft.com/office/drawing/2014/main" id="{E5A52FE4-53C8-6410-64FB-8CFE6D599A8D}"/>
              </a:ext>
            </a:extLst>
          </p:cNvPr>
          <p:cNvGraphicFramePr>
            <a:graphicFrameLocks noGrp="1"/>
          </p:cNvGraphicFramePr>
          <p:nvPr>
            <p:ph idx="1"/>
            <p:extLst>
              <p:ext uri="{D42A27DB-BD31-4B8C-83A1-F6EECF244321}">
                <p14:modId xmlns:p14="http://schemas.microsoft.com/office/powerpoint/2010/main" val="1287635417"/>
              </p:ext>
            </p:extLst>
          </p:nvPr>
        </p:nvGraphicFramePr>
        <p:xfrm>
          <a:off x="1631950" y="1914526"/>
          <a:ext cx="9751158" cy="4559082"/>
        </p:xfrm>
        <a:graphic>
          <a:graphicData uri="http://schemas.openxmlformats.org/drawingml/2006/table">
            <a:tbl>
              <a:tblPr firstRow="1" bandRow="1">
                <a:tableStyleId>{5C22544A-7EE6-4342-B048-85BDC9FD1C3A}</a:tableStyleId>
              </a:tblPr>
              <a:tblGrid>
                <a:gridCol w="1846631">
                  <a:extLst>
                    <a:ext uri="{9D8B030D-6E8A-4147-A177-3AD203B41FA5}">
                      <a16:colId xmlns:a16="http://schemas.microsoft.com/office/drawing/2014/main" val="4224472898"/>
                    </a:ext>
                  </a:extLst>
                </a:gridCol>
                <a:gridCol w="7904527">
                  <a:extLst>
                    <a:ext uri="{9D8B030D-6E8A-4147-A177-3AD203B41FA5}">
                      <a16:colId xmlns:a16="http://schemas.microsoft.com/office/drawing/2014/main" val="3588121894"/>
                    </a:ext>
                  </a:extLst>
                </a:gridCol>
              </a:tblGrid>
              <a:tr h="204700">
                <a:tc>
                  <a:txBody>
                    <a:bodyPr/>
                    <a:lstStyle/>
                    <a:p>
                      <a:r>
                        <a:rPr lang="fr-BE" sz="1100" b="0" noProof="0">
                          <a:solidFill>
                            <a:srgbClr val="007C92"/>
                          </a:solidFill>
                          <a:latin typeface="+mj-lt"/>
                        </a:rPr>
                        <a:t>Terme</a:t>
                      </a:r>
                    </a:p>
                  </a:txBody>
                  <a:tcPr marL="45720" marR="45720">
                    <a:lnB w="6350" cap="flat" cmpd="sng" algn="ctr">
                      <a:solidFill>
                        <a:srgbClr val="007C92"/>
                      </a:solidFill>
                      <a:prstDash val="solid"/>
                      <a:round/>
                      <a:headEnd type="none" w="med" len="med"/>
                      <a:tailEnd type="none" w="med" len="med"/>
                    </a:lnB>
                    <a:solidFill>
                      <a:schemeClr val="bg1"/>
                    </a:solidFill>
                  </a:tcPr>
                </a:tc>
                <a:tc>
                  <a:txBody>
                    <a:bodyPr/>
                    <a:lstStyle/>
                    <a:p>
                      <a:r>
                        <a:rPr lang="fr-BE" sz="1100" b="0" noProof="0">
                          <a:solidFill>
                            <a:schemeClr val="tx1"/>
                          </a:solidFill>
                          <a:latin typeface="+mj-lt"/>
                        </a:rPr>
                        <a:t>Explication</a:t>
                      </a:r>
                    </a:p>
                  </a:txBody>
                  <a:tcPr marL="45720" marR="45720">
                    <a:lnB w="6350"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416830197"/>
                  </a:ext>
                </a:extLst>
              </a:tr>
              <a:tr h="1980654">
                <a:tc>
                  <a:txBody>
                    <a:bodyPr/>
                    <a:lstStyle/>
                    <a:p>
                      <a:r>
                        <a:rPr lang="fr-BE" sz="1100" noProof="0">
                          <a:solidFill>
                            <a:srgbClr val="007C92"/>
                          </a:solidFill>
                          <a:latin typeface="+mj-lt"/>
                        </a:rPr>
                        <a:t>Une pratique </a:t>
                      </a:r>
                      <a:br>
                        <a:rPr lang="fr-BE" sz="1100" noProof="0">
                          <a:solidFill>
                            <a:srgbClr val="007C92"/>
                          </a:solidFill>
                          <a:latin typeface="+mj-lt"/>
                        </a:rPr>
                      </a:br>
                      <a:r>
                        <a:rPr lang="fr-BE" sz="1100" noProof="0">
                          <a:solidFill>
                            <a:srgbClr val="007C92"/>
                          </a:solidFill>
                          <a:latin typeface="+mj-lt"/>
                        </a:rPr>
                        <a:t>(telle que définie dans le projet pilote)</a:t>
                      </a:r>
                    </a:p>
                  </a:txBody>
                  <a:tcPr marL="45720" marR="45720">
                    <a:lnT w="6350" cap="flat" cmpd="sng" algn="ctr">
                      <a:solidFill>
                        <a:srgbClr val="007C92"/>
                      </a:solidFill>
                      <a:prstDash val="solid"/>
                      <a:round/>
                      <a:headEnd type="none" w="med" len="med"/>
                      <a:tailEnd type="none" w="med" len="med"/>
                    </a:lnT>
                    <a:lnB w="6350" cap="flat" cmpd="sng" algn="ctr">
                      <a:solidFill>
                        <a:srgbClr val="007C92"/>
                      </a:solidFill>
                      <a:prstDash val="solid"/>
                      <a:round/>
                      <a:headEnd type="none" w="med" len="med"/>
                      <a:tailEnd type="none" w="med" len="med"/>
                    </a:lnB>
                    <a:solidFill>
                      <a:schemeClr val="bg1"/>
                    </a:solidFill>
                  </a:tcPr>
                </a:tc>
                <a:tc>
                  <a:txBody>
                    <a:bodyPr/>
                    <a:lstStyle/>
                    <a:p>
                      <a:pPr>
                        <a:spcAft>
                          <a:spcPts val="600"/>
                        </a:spcAft>
                      </a:pPr>
                      <a:r>
                        <a:rPr lang="fr-BE" sz="1100" noProof="0">
                          <a:solidFill>
                            <a:schemeClr val="tx1"/>
                          </a:solidFill>
                          <a:latin typeface="+mj-lt"/>
                        </a:rPr>
                        <a:t>Une pratique de soins à domicile est une unité d'un ou plusieurs dispensateurs de soins qui prend (conjointement) en charge l'organisation de l'activité de soins à domicile d'un patient. La composition d’une pratique peut être composée d'un ou plusieurs infirmiers, si nécessaire et si les conditions d'une équipe structurelle telles que décrites à l'art. 3 §1 de l'arrêté royal du 12 janvier 2006 sont remplies, complétées par des aides-soignants. Dans le cas où des groupes internes de dispensateurs de soins  prennent en charge un patient distinct au sein d’une pratique (pratique salariée ou pratique indépendante), ils peuvent être identifiés comme une sous-pratique.</a:t>
                      </a:r>
                    </a:p>
                    <a:p>
                      <a:pPr>
                        <a:spcAft>
                          <a:spcPts val="600"/>
                        </a:spcAft>
                      </a:pPr>
                      <a:r>
                        <a:rPr lang="fr-BE" sz="1100" noProof="0">
                          <a:solidFill>
                            <a:schemeClr val="tx1"/>
                          </a:solidFill>
                          <a:latin typeface="+mj-lt"/>
                        </a:rPr>
                        <a:t>La pratique et/ou la sous-pratique est responsable de la gestion conjointe d'une base de données de patients. Cela signifie : la classification des soins et le degré de besoin de soins, la planification des soins, le processus éventuel de délégation des soins aux aides-soignants, la mise en œuvre des soins, le contrôle de la qualité des prestations de soins par les dispensateurs de soins  concernés, la mise en œuvre et la mise à jour du dossier patient, l'enregistrement des prestations pour la facturation.</a:t>
                      </a:r>
                    </a:p>
                    <a:p>
                      <a:pPr>
                        <a:spcAft>
                          <a:spcPts val="600"/>
                        </a:spcAft>
                      </a:pPr>
                      <a:r>
                        <a:rPr lang="fr-BE" sz="1100" noProof="0">
                          <a:solidFill>
                            <a:schemeClr val="tx1"/>
                          </a:solidFill>
                          <a:latin typeface="+mj-lt"/>
                        </a:rPr>
                        <a:t>La gestion conjointe du dossier patient nécessite l'utilisation d'un seul dossier patient par patient via un logiciel homologué commun.</a:t>
                      </a:r>
                    </a:p>
                    <a:p>
                      <a:pPr>
                        <a:spcAft>
                          <a:spcPts val="600"/>
                        </a:spcAft>
                      </a:pPr>
                      <a:r>
                        <a:rPr lang="fr-BE" sz="1100" noProof="0">
                          <a:solidFill>
                            <a:schemeClr val="tx1"/>
                          </a:solidFill>
                          <a:latin typeface="+mj-lt"/>
                        </a:rPr>
                        <a:t>La pratique et/ou la sous-pratique sont gérées sous une responsabilité centrale qui assume divers rôles. Ces rôles peuvent être assumés par une ou plusieurs personnes. </a:t>
                      </a:r>
                      <a:r>
                        <a:rPr lang="fr-FR" sz="1100" noProof="0">
                          <a:solidFill>
                            <a:schemeClr val="tx1"/>
                          </a:solidFill>
                          <a:latin typeface="+mj-lt"/>
                        </a:rPr>
                        <a:t>Au moins une de ces personnes doit être </a:t>
                      </a:r>
                      <a:r>
                        <a:rPr lang="fr-BE" sz="1100" noProof="0">
                          <a:solidFill>
                            <a:schemeClr val="tx1"/>
                          </a:solidFill>
                          <a:latin typeface="+mj-lt"/>
                        </a:rPr>
                        <a:t>un assistant en soins infirmiers avec un numéro INAMI.</a:t>
                      </a:r>
                    </a:p>
                  </a:txBody>
                  <a:tcPr marL="45720" marR="45720">
                    <a:lnT w="6350" cap="flat" cmpd="sng" algn="ctr">
                      <a:solidFill>
                        <a:srgbClr val="007C92"/>
                      </a:solidFill>
                      <a:prstDash val="solid"/>
                      <a:round/>
                      <a:headEnd type="none" w="med" len="med"/>
                      <a:tailEnd type="none" w="med" len="med"/>
                    </a:lnT>
                    <a:lnB w="6350"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2151971176"/>
                  </a:ext>
                </a:extLst>
              </a:tr>
              <a:tr h="1130082">
                <a:tc>
                  <a:txBody>
                    <a:bodyPr/>
                    <a:lstStyle/>
                    <a:p>
                      <a:r>
                        <a:rPr lang="fr-BE" sz="1100" noProof="0">
                          <a:solidFill>
                            <a:srgbClr val="007C92"/>
                          </a:solidFill>
                          <a:latin typeface="+mj-lt"/>
                        </a:rPr>
                        <a:t>Le partenaire opérationnel</a:t>
                      </a:r>
                    </a:p>
                  </a:txBody>
                  <a:tcPr marL="45720" marR="45720">
                    <a:lnT w="6350" cap="flat" cmpd="sng" algn="ctr">
                      <a:solidFill>
                        <a:srgbClr val="007C92"/>
                      </a:solidFill>
                      <a:prstDash val="solid"/>
                      <a:round/>
                      <a:headEnd type="none" w="med" len="med"/>
                      <a:tailEnd type="none" w="med" len="med"/>
                    </a:lnT>
                    <a:lnB w="6350" cap="flat" cmpd="sng" algn="ctr">
                      <a:noFill/>
                      <a:prstDash val="solid"/>
                      <a:round/>
                      <a:headEnd type="none" w="med" len="med"/>
                      <a:tailEnd type="none" w="med" len="med"/>
                    </a:lnB>
                    <a:solidFill>
                      <a:schemeClr val="bg1"/>
                    </a:solidFill>
                  </a:tcPr>
                </a:tc>
                <a:tc>
                  <a:txBody>
                    <a:bodyPr/>
                    <a:lstStyle/>
                    <a:p>
                      <a:pPr>
                        <a:spcAft>
                          <a:spcPts val="600"/>
                        </a:spcAft>
                      </a:pPr>
                      <a:r>
                        <a:rPr lang="fr-FR" sz="1100" noProof="0">
                          <a:solidFill>
                            <a:schemeClr val="tx1"/>
                          </a:solidFill>
                          <a:latin typeface="+mj-lt"/>
                        </a:rPr>
                        <a:t>Le partenaire opérationnel sera le premier point de contact pour les pratiques participantes. Il gère le helpdesk, offre un soutien, un accompagnement et dispense des formations. Il coordonne également la communication entre les parties participantes et les autres parties prenantes du projet afin de garantir une collaboration fluide.</a:t>
                      </a:r>
                      <a:endParaRPr lang="fr-BE" sz="1100" noProof="0">
                        <a:solidFill>
                          <a:schemeClr val="tx1"/>
                        </a:solidFill>
                        <a:latin typeface="+mj-lt"/>
                      </a:endParaRPr>
                    </a:p>
                  </a:txBody>
                  <a:tcPr marL="45720" marR="45720">
                    <a:lnT w="6350" cap="flat" cmpd="sng" algn="ctr">
                      <a:solidFill>
                        <a:srgbClr val="007C92"/>
                      </a:solidFill>
                      <a:prstDash val="solid"/>
                      <a:round/>
                      <a:headEnd type="none" w="med" len="med"/>
                      <a:tailEnd type="none" w="med" len="med"/>
                    </a:lnT>
                    <a:lnB w="635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584320171"/>
                  </a:ext>
                </a:extLst>
              </a:tr>
            </a:tbl>
          </a:graphicData>
        </a:graphic>
      </p:graphicFrame>
    </p:spTree>
    <p:extLst>
      <p:ext uri="{BB962C8B-B14F-4D97-AF65-F5344CB8AC3E}">
        <p14:creationId xmlns:p14="http://schemas.microsoft.com/office/powerpoint/2010/main" val="350041265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Content Placeholder 18">
            <a:extLst>
              <a:ext uri="{FF2B5EF4-FFF2-40B4-BE49-F238E27FC236}">
                <a16:creationId xmlns:a16="http://schemas.microsoft.com/office/drawing/2014/main" id="{E5A52FE4-53C8-6410-64FB-8CFE6D599A8D}"/>
              </a:ext>
            </a:extLst>
          </p:cNvPr>
          <p:cNvGraphicFramePr>
            <a:graphicFrameLocks noGrp="1"/>
          </p:cNvGraphicFramePr>
          <p:nvPr>
            <p:ph idx="1"/>
            <p:extLst>
              <p:ext uri="{D42A27DB-BD31-4B8C-83A1-F6EECF244321}">
                <p14:modId xmlns:p14="http://schemas.microsoft.com/office/powerpoint/2010/main" val="1591365112"/>
              </p:ext>
            </p:extLst>
          </p:nvPr>
        </p:nvGraphicFramePr>
        <p:xfrm>
          <a:off x="1631951" y="1914527"/>
          <a:ext cx="9758292" cy="4732909"/>
        </p:xfrm>
        <a:graphic>
          <a:graphicData uri="http://schemas.openxmlformats.org/drawingml/2006/table">
            <a:tbl>
              <a:tblPr firstRow="1" bandRow="1">
                <a:tableStyleId>{5C22544A-7EE6-4342-B048-85BDC9FD1C3A}</a:tableStyleId>
              </a:tblPr>
              <a:tblGrid>
                <a:gridCol w="1618145">
                  <a:extLst>
                    <a:ext uri="{9D8B030D-6E8A-4147-A177-3AD203B41FA5}">
                      <a16:colId xmlns:a16="http://schemas.microsoft.com/office/drawing/2014/main" val="4224472898"/>
                    </a:ext>
                  </a:extLst>
                </a:gridCol>
                <a:gridCol w="8140147">
                  <a:extLst>
                    <a:ext uri="{9D8B030D-6E8A-4147-A177-3AD203B41FA5}">
                      <a16:colId xmlns:a16="http://schemas.microsoft.com/office/drawing/2014/main" val="3588121894"/>
                    </a:ext>
                  </a:extLst>
                </a:gridCol>
              </a:tblGrid>
              <a:tr h="213007">
                <a:tc>
                  <a:txBody>
                    <a:bodyPr/>
                    <a:lstStyle/>
                    <a:p>
                      <a:r>
                        <a:rPr lang="fr-BE" sz="1100" b="0" noProof="0">
                          <a:solidFill>
                            <a:srgbClr val="007C92"/>
                          </a:solidFill>
                          <a:latin typeface="+mj-lt"/>
                        </a:rPr>
                        <a:t>Terme</a:t>
                      </a:r>
                    </a:p>
                  </a:txBody>
                  <a:tcPr marL="45720" marR="45720">
                    <a:lnB w="6350" cap="flat" cmpd="sng" algn="ctr">
                      <a:solidFill>
                        <a:srgbClr val="007C92"/>
                      </a:solidFill>
                      <a:prstDash val="solid"/>
                      <a:round/>
                      <a:headEnd type="none" w="med" len="med"/>
                      <a:tailEnd type="none" w="med" len="med"/>
                    </a:lnB>
                    <a:solidFill>
                      <a:schemeClr val="bg1"/>
                    </a:solidFill>
                  </a:tcPr>
                </a:tc>
                <a:tc>
                  <a:txBody>
                    <a:bodyPr/>
                    <a:lstStyle/>
                    <a:p>
                      <a:r>
                        <a:rPr lang="fr-BE" sz="1100" b="0" noProof="0">
                          <a:solidFill>
                            <a:schemeClr val="tx1"/>
                          </a:solidFill>
                          <a:latin typeface="+mj-lt"/>
                        </a:rPr>
                        <a:t>Explication</a:t>
                      </a:r>
                    </a:p>
                  </a:txBody>
                  <a:tcPr marL="45720" marR="45720">
                    <a:lnB w="6350"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416830197"/>
                  </a:ext>
                </a:extLst>
              </a:tr>
              <a:tr h="213007">
                <a:tc>
                  <a:txBody>
                    <a:bodyPr/>
                    <a:lstStyle/>
                    <a:p>
                      <a:pPr marL="0" algn="l" defTabSz="914400" rtl="0" eaLnBrk="1" latinLnBrk="0" hangingPunct="1"/>
                      <a:r>
                        <a:rPr lang="fr-BE" sz="1100" kern="1200" noProof="0">
                          <a:solidFill>
                            <a:srgbClr val="007C92"/>
                          </a:solidFill>
                          <a:latin typeface="+mj-lt"/>
                          <a:ea typeface="+mn-ea"/>
                          <a:cs typeface="+mn-cs"/>
                        </a:rPr>
                        <a:t>Journée ETP</a:t>
                      </a:r>
                    </a:p>
                  </a:txBody>
                  <a:tcPr marL="45720" marR="45720">
                    <a:lnT w="6350" cap="flat" cmpd="sng" algn="ctr">
                      <a:solidFill>
                        <a:srgbClr val="007C92"/>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marL="0" algn="l" defTabSz="914400" rtl="0" eaLnBrk="1" latinLnBrk="0" hangingPunct="1"/>
                      <a:r>
                        <a:rPr lang="fr-BE" sz="1100" kern="1200" noProof="0">
                          <a:solidFill>
                            <a:schemeClr val="tx1"/>
                          </a:solidFill>
                          <a:latin typeface="+mj-lt"/>
                          <a:ea typeface="+mn-ea"/>
                          <a:cs typeface="+mn-cs"/>
                        </a:rPr>
                        <a:t>Une journée de travail de 7 heures et 36 minutes.</a:t>
                      </a:r>
                    </a:p>
                  </a:txBody>
                  <a:tcPr marL="45720" marR="45720">
                    <a:lnT w="6350" cap="flat" cmpd="sng" algn="ctr">
                      <a:solidFill>
                        <a:srgbClr val="007C92"/>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711130208"/>
                  </a:ext>
                </a:extLst>
              </a:tr>
              <a:tr h="2280431">
                <a:tc>
                  <a:txBody>
                    <a:bodyPr/>
                    <a:lstStyle/>
                    <a:p>
                      <a:r>
                        <a:rPr lang="fr-BE" sz="1100" noProof="0">
                          <a:solidFill>
                            <a:srgbClr val="007C92"/>
                          </a:solidFill>
                          <a:latin typeface="+mj-lt"/>
                        </a:rPr>
                        <a:t>ETP </a:t>
                      </a:r>
                      <a:r>
                        <a:rPr lang="fr-BE" sz="1100" i="1" kern="1200" noProof="0">
                          <a:solidFill>
                            <a:srgbClr val="007C92"/>
                          </a:solidFill>
                          <a:latin typeface="+mj-lt"/>
                          <a:ea typeface="+mn-ea"/>
                          <a:cs typeface="+mn-cs"/>
                        </a:rPr>
                        <a:t>(</a:t>
                      </a:r>
                      <a:r>
                        <a:rPr lang="fr-BE" sz="1100" i="0" kern="1200" noProof="0">
                          <a:solidFill>
                            <a:srgbClr val="007C92"/>
                          </a:solidFill>
                          <a:latin typeface="+mj-lt"/>
                          <a:ea typeface="+mn-ea"/>
                          <a:cs typeface="+mn-cs"/>
                        </a:rPr>
                        <a:t>tel</a:t>
                      </a:r>
                      <a:r>
                        <a:rPr lang="fr-BE" sz="1100" i="1" kern="1200" noProof="0">
                          <a:solidFill>
                            <a:srgbClr val="007C92"/>
                          </a:solidFill>
                          <a:latin typeface="+mj-lt"/>
                          <a:ea typeface="+mn-ea"/>
                          <a:cs typeface="+mn-cs"/>
                        </a:rPr>
                        <a:t> </a:t>
                      </a:r>
                      <a:r>
                        <a:rPr lang="fr-BE" sz="1100" i="0" kern="1200" noProof="0">
                          <a:solidFill>
                            <a:srgbClr val="007C92"/>
                          </a:solidFill>
                          <a:latin typeface="+mj-lt"/>
                          <a:ea typeface="+mn-ea"/>
                          <a:cs typeface="+mn-cs"/>
                        </a:rPr>
                        <a:t>que défini dans le projet pilote)</a:t>
                      </a:r>
                      <a:endParaRPr lang="fr-BE" sz="1100" i="0" noProof="0">
                        <a:solidFill>
                          <a:srgbClr val="007C92"/>
                        </a:solidFill>
                        <a:latin typeface="+mj-lt"/>
                      </a:endParaRPr>
                    </a:p>
                  </a:txBody>
                  <a:tcPr marL="45720" marR="45720">
                    <a:lnT w="12700" cap="flat" cmpd="sng" algn="ctr">
                      <a:noFill/>
                      <a:prstDash val="solid"/>
                      <a:round/>
                      <a:headEnd type="none" w="med" len="med"/>
                      <a:tailEnd type="none" w="med" len="med"/>
                    </a:lnT>
                    <a:solidFill>
                      <a:schemeClr val="bg1"/>
                    </a:solidFill>
                  </a:tcPr>
                </a:tc>
                <a:tc>
                  <a:txBody>
                    <a:bodyPr/>
                    <a:lstStyle/>
                    <a:p>
                      <a:r>
                        <a:rPr lang="fr-BE" sz="1100" noProof="0">
                          <a:solidFill>
                            <a:schemeClr val="tx1"/>
                          </a:solidFill>
                          <a:latin typeface="+mj-lt"/>
                        </a:rPr>
                        <a:t>La réglementation existante relative à la détermination des ETP dans le cadre de la compensation forfaitaire des frais spécifiques pour les prestations de soins à domicile (art. 4 de l'arrêté royal du 16 avril 2002) sert de base au calcul du nombre d'ETP dans le cadre du projet pilote. </a:t>
                      </a:r>
                    </a:p>
                    <a:p>
                      <a:endParaRPr lang="fr-BE" sz="1100" noProof="0">
                        <a:solidFill>
                          <a:schemeClr val="tx1"/>
                        </a:solidFill>
                        <a:latin typeface="+mj-lt"/>
                      </a:endParaRPr>
                    </a:p>
                    <a:p>
                      <a:r>
                        <a:rPr lang="fr-BE" sz="1100" noProof="0">
                          <a:solidFill>
                            <a:schemeClr val="tx1"/>
                          </a:solidFill>
                          <a:latin typeface="+mj-lt"/>
                        </a:rPr>
                        <a:t>Le nombre d'ETP d’une (sous-)pratique est déterminé en divisant le nombre moyen de jours-ETP par le nombre de jours ouvrables au cours du dernier trimestre. </a:t>
                      </a:r>
                      <a:r>
                        <a:rPr lang="fr-FR" sz="1100" noProof="0">
                          <a:solidFill>
                            <a:schemeClr val="tx1"/>
                          </a:solidFill>
                          <a:latin typeface="+mj-lt"/>
                        </a:rPr>
                        <a:t>Pour éviter toute ambiguïté, les activités effectuées en dehors de l’article 8 sont prises en compte pour la détermination du nombre d’ETP. </a:t>
                      </a:r>
                      <a:r>
                        <a:rPr lang="fr-BE" sz="1100" noProof="0">
                          <a:solidFill>
                            <a:schemeClr val="tx1"/>
                          </a:solidFill>
                          <a:latin typeface="+mj-lt"/>
                        </a:rPr>
                        <a:t>Cela donne le nombre moyen d'ETP pour ce trimestre. Une journée de travail est déterminée en fonction du statut de l'prestataire de soins :</a:t>
                      </a:r>
                    </a:p>
                    <a:p>
                      <a:pPr marL="171450" indent="-171450">
                        <a:buFont typeface="Arial" panose="020B0604020202020204" pitchFamily="34" charset="0"/>
                        <a:buChar char="•"/>
                      </a:pPr>
                      <a:r>
                        <a:rPr lang="fr-BE" sz="1100" noProof="0">
                          <a:solidFill>
                            <a:schemeClr val="tx1"/>
                          </a:solidFill>
                          <a:latin typeface="+mj-lt"/>
                        </a:rPr>
                        <a:t>Infirmiers salariés (à temps plein) : le nombre de jours de travail par trimestre (jours de travail intégralement remboursés par l'employeur),</a:t>
                      </a:r>
                    </a:p>
                    <a:p>
                      <a:pPr marL="171450" indent="-171450">
                        <a:buFont typeface="Arial" panose="020B0604020202020204" pitchFamily="34" charset="0"/>
                        <a:buChar char="•"/>
                      </a:pPr>
                      <a:r>
                        <a:rPr lang="fr-BE" sz="1100" noProof="0">
                          <a:solidFill>
                            <a:schemeClr val="tx1"/>
                          </a:solidFill>
                          <a:latin typeface="+mj-lt"/>
                        </a:rPr>
                        <a:t>Infirmiers salariés (à temps partiel) : le nombre d'heures rémunérées par trimestre,</a:t>
                      </a:r>
                    </a:p>
                    <a:p>
                      <a:pPr marL="171450" indent="-171450">
                        <a:buFont typeface="Arial" panose="020B0604020202020204" pitchFamily="34" charset="0"/>
                        <a:buChar char="•"/>
                      </a:pPr>
                      <a:r>
                        <a:rPr lang="fr-BE" sz="1100" noProof="0">
                          <a:solidFill>
                            <a:schemeClr val="tx1"/>
                          </a:solidFill>
                          <a:latin typeface="+mj-lt"/>
                        </a:rPr>
                        <a:t>Infirmiers statutaires : le nombre de jours de travail par trimestre (jours travaillés par l’infirmier(e)),</a:t>
                      </a:r>
                    </a:p>
                    <a:p>
                      <a:pPr marL="171450" indent="-171450">
                        <a:buFont typeface="Arial" panose="020B0604020202020204" pitchFamily="34" charset="0"/>
                        <a:buChar char="•"/>
                      </a:pPr>
                      <a:r>
                        <a:rPr lang="fr-BE" sz="1100" noProof="0">
                          <a:solidFill>
                            <a:schemeClr val="tx1"/>
                          </a:solidFill>
                          <a:latin typeface="+mj-lt"/>
                        </a:rPr>
                        <a:t>Infirmiers statutaires (à temps partiel) : avec le nombre d'heures rémunérées par trimestre,</a:t>
                      </a:r>
                    </a:p>
                    <a:p>
                      <a:pPr marL="171450" indent="-171450">
                        <a:buFont typeface="Arial" panose="020B0604020202020204" pitchFamily="34" charset="0"/>
                        <a:buChar char="•"/>
                      </a:pPr>
                      <a:r>
                        <a:rPr lang="fr-BE" sz="1100" noProof="0">
                          <a:solidFill>
                            <a:schemeClr val="tx1"/>
                          </a:solidFill>
                          <a:latin typeface="+mj-lt"/>
                        </a:rPr>
                        <a:t>Infirmiers indépendants : nombre d'heures travaillées dans le service de soins à domicile, un maximum de 7 heures 36 minutes peut être pris en compte par personne physique et par jour.</a:t>
                      </a:r>
                    </a:p>
                  </a:txBody>
                  <a:tcPr marL="45720" marR="45720">
                    <a:lnT w="1270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4170855702"/>
                  </a:ext>
                </a:extLst>
              </a:tr>
              <a:tr h="488664">
                <a:tc>
                  <a:txBody>
                    <a:bodyPr/>
                    <a:lstStyle/>
                    <a:p>
                      <a:r>
                        <a:rPr lang="fr-BE" sz="1100" noProof="0">
                          <a:solidFill>
                            <a:srgbClr val="007C92"/>
                          </a:solidFill>
                          <a:latin typeface="+mj-lt"/>
                        </a:rPr>
                        <a:t>Séance de soins dans le cadre de la compensation rurale</a:t>
                      </a:r>
                    </a:p>
                  </a:txBody>
                  <a:tcPr marL="45720" marR="45720">
                    <a:solidFill>
                      <a:schemeClr val="bg1"/>
                    </a:solidFill>
                  </a:tcPr>
                </a:tc>
                <a:tc>
                  <a:txBody>
                    <a:bodyPr/>
                    <a:lstStyle/>
                    <a:p>
                      <a:r>
                        <a:rPr lang="fr-BE" sz="1100" noProof="0">
                          <a:solidFill>
                            <a:schemeClr val="tx1"/>
                          </a:solidFill>
                          <a:latin typeface="+mj-lt"/>
                        </a:rPr>
                        <a:t>Moment enregistré des soins d'un infirmier à domicile auprès d'un patient dans les communes reconnues dans la convention nationale W/97, art. 4 § 2, y compris tous les soins prodigués au cours de cette visite.</a:t>
                      </a:r>
                    </a:p>
                  </a:txBody>
                  <a:tcPr marL="45720" marR="45720">
                    <a:solidFill>
                      <a:schemeClr val="bg1"/>
                    </a:solidFill>
                  </a:tcPr>
                </a:tc>
                <a:extLst>
                  <a:ext uri="{0D108BD9-81ED-4DB2-BD59-A6C34878D82A}">
                    <a16:rowId xmlns:a16="http://schemas.microsoft.com/office/drawing/2014/main" val="376330620"/>
                  </a:ext>
                </a:extLst>
              </a:tr>
              <a:tr h="620958">
                <a:tc>
                  <a:txBody>
                    <a:bodyPr/>
                    <a:lstStyle/>
                    <a:p>
                      <a:r>
                        <a:rPr lang="fr-BE" sz="1100" noProof="0">
                          <a:solidFill>
                            <a:srgbClr val="007C92"/>
                          </a:solidFill>
                          <a:latin typeface="+mj-lt"/>
                        </a:rPr>
                        <a:t>Patientèle</a:t>
                      </a:r>
                    </a:p>
                  </a:txBody>
                  <a:tcPr marL="45720" marR="45720">
                    <a:solidFill>
                      <a:schemeClr val="bg1"/>
                    </a:solidFill>
                  </a:tcPr>
                </a:tc>
                <a:tc>
                  <a:txBody>
                    <a:bodyPr/>
                    <a:lstStyle/>
                    <a:p>
                      <a:pPr marL="0" marR="136525" algn="l" defTabSz="914400" rtl="0" eaLnBrk="1" latinLnBrk="0" hangingPunct="1">
                        <a:lnSpc>
                          <a:spcPct val="101000"/>
                        </a:lnSpc>
                        <a:spcBef>
                          <a:spcPts val="275"/>
                        </a:spcBef>
                        <a:spcAft>
                          <a:spcPts val="600"/>
                        </a:spcAft>
                        <a:buNone/>
                      </a:pPr>
                      <a:r>
                        <a:rPr lang="fr-BE" sz="1100" kern="1200" noProof="0">
                          <a:solidFill>
                            <a:schemeClr val="tx1"/>
                          </a:solidFill>
                          <a:latin typeface="+mj-lt"/>
                          <a:ea typeface="+mn-ea"/>
                          <a:cs typeface="+mn-cs"/>
                        </a:rPr>
                        <a:t>La patientèle désigne le groupe de patients dont une pratique ou un prestataire de soins est responsable dans le cadre de la prestation de soins. En soins infirmiers à domicile, cela concerne l’ensemble des personnes desservies par une unité locorégionale composée d’un ou plusieurs dispensateurs de soins , incluant l’organisation des soins, la planification, l’évaluation des besoins et la gestion des dossiers patients.</a:t>
                      </a:r>
                    </a:p>
                  </a:txBody>
                  <a:tcPr marL="45720" marR="45720">
                    <a:solidFill>
                      <a:schemeClr val="bg1"/>
                    </a:solidFill>
                  </a:tcPr>
                </a:tc>
                <a:extLst>
                  <a:ext uri="{0D108BD9-81ED-4DB2-BD59-A6C34878D82A}">
                    <a16:rowId xmlns:a16="http://schemas.microsoft.com/office/drawing/2014/main" val="1233377260"/>
                  </a:ext>
                </a:extLst>
              </a:tr>
              <a:tr h="213007">
                <a:tc>
                  <a:txBody>
                    <a:bodyPr/>
                    <a:lstStyle/>
                    <a:p>
                      <a:endParaRPr lang="fr-BE" sz="1100" noProof="0">
                        <a:solidFill>
                          <a:srgbClr val="007C92"/>
                        </a:solidFill>
                        <a:latin typeface="+mj-lt"/>
                      </a:endParaRPr>
                    </a:p>
                  </a:txBody>
                  <a:tcPr marL="45720" marR="45720">
                    <a:solidFill>
                      <a:schemeClr val="bg1"/>
                    </a:solidFill>
                  </a:tcPr>
                </a:tc>
                <a:tc>
                  <a:txBody>
                    <a:bodyPr/>
                    <a:lstStyle/>
                    <a:p>
                      <a:endParaRPr lang="fr-BE" sz="1100" noProof="0">
                        <a:solidFill>
                          <a:schemeClr val="tx1"/>
                        </a:solidFill>
                        <a:latin typeface="+mj-lt"/>
                      </a:endParaRPr>
                    </a:p>
                  </a:txBody>
                  <a:tcPr marL="45720" marR="45720">
                    <a:solidFill>
                      <a:schemeClr val="bg1"/>
                    </a:solidFill>
                  </a:tcPr>
                </a:tc>
                <a:extLst>
                  <a:ext uri="{0D108BD9-81ED-4DB2-BD59-A6C34878D82A}">
                    <a16:rowId xmlns:a16="http://schemas.microsoft.com/office/drawing/2014/main" val="1995305164"/>
                  </a:ext>
                </a:extLst>
              </a:tr>
            </a:tbl>
          </a:graphicData>
        </a:graphic>
      </p:graphicFrame>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Glossaire</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45</a:t>
            </a:fld>
            <a:endParaRPr lang="fr-BE" noProof="0"/>
          </a:p>
        </p:txBody>
      </p:sp>
      <p:sp>
        <p:nvSpPr>
          <p:cNvPr id="3" name="Oval 2">
            <a:extLst>
              <a:ext uri="{FF2B5EF4-FFF2-40B4-BE49-F238E27FC236}">
                <a16:creationId xmlns:a16="http://schemas.microsoft.com/office/drawing/2014/main" id="{574A3A08-C490-DA98-CC41-4B0455CDE72B}"/>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3200" noProof="0">
                <a:solidFill>
                  <a:srgbClr val="DAEDEF"/>
                </a:solidFill>
                <a:latin typeface="+mj-lt"/>
              </a:rPr>
              <a:t>1</a:t>
            </a:r>
          </a:p>
        </p:txBody>
      </p:sp>
    </p:spTree>
    <p:extLst>
      <p:ext uri="{BB962C8B-B14F-4D97-AF65-F5344CB8AC3E}">
        <p14:creationId xmlns:p14="http://schemas.microsoft.com/office/powerpoint/2010/main" val="2286100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Content Placeholder 18">
            <a:extLst>
              <a:ext uri="{FF2B5EF4-FFF2-40B4-BE49-F238E27FC236}">
                <a16:creationId xmlns:a16="http://schemas.microsoft.com/office/drawing/2014/main" id="{E5A52FE4-53C8-6410-64FB-8CFE6D599A8D}"/>
              </a:ext>
            </a:extLst>
          </p:cNvPr>
          <p:cNvGraphicFramePr>
            <a:graphicFrameLocks noGrp="1"/>
          </p:cNvGraphicFramePr>
          <p:nvPr>
            <p:ph idx="1"/>
            <p:extLst>
              <p:ext uri="{D42A27DB-BD31-4B8C-83A1-F6EECF244321}">
                <p14:modId xmlns:p14="http://schemas.microsoft.com/office/powerpoint/2010/main" val="78485075"/>
              </p:ext>
            </p:extLst>
          </p:nvPr>
        </p:nvGraphicFramePr>
        <p:xfrm>
          <a:off x="1631951" y="1914525"/>
          <a:ext cx="9504362" cy="4462780"/>
        </p:xfrm>
        <a:graphic>
          <a:graphicData uri="http://schemas.openxmlformats.org/drawingml/2006/table">
            <a:tbl>
              <a:tblPr firstRow="1" bandRow="1">
                <a:tableStyleId>{5C22544A-7EE6-4342-B048-85BDC9FD1C3A}</a:tableStyleId>
              </a:tblPr>
              <a:tblGrid>
                <a:gridCol w="1304113">
                  <a:extLst>
                    <a:ext uri="{9D8B030D-6E8A-4147-A177-3AD203B41FA5}">
                      <a16:colId xmlns:a16="http://schemas.microsoft.com/office/drawing/2014/main" val="4224472898"/>
                    </a:ext>
                  </a:extLst>
                </a:gridCol>
                <a:gridCol w="8200249">
                  <a:extLst>
                    <a:ext uri="{9D8B030D-6E8A-4147-A177-3AD203B41FA5}">
                      <a16:colId xmlns:a16="http://schemas.microsoft.com/office/drawing/2014/main" val="3588121894"/>
                    </a:ext>
                  </a:extLst>
                </a:gridCol>
              </a:tblGrid>
              <a:tr h="221933">
                <a:tc>
                  <a:txBody>
                    <a:bodyPr/>
                    <a:lstStyle/>
                    <a:p>
                      <a:r>
                        <a:rPr lang="fr-BE" sz="1100" b="0" noProof="0">
                          <a:solidFill>
                            <a:srgbClr val="007C92"/>
                          </a:solidFill>
                          <a:latin typeface="+mj-lt"/>
                        </a:rPr>
                        <a:t>Terme</a:t>
                      </a:r>
                    </a:p>
                  </a:txBody>
                  <a:tcPr marL="45720" marR="45720">
                    <a:lnB w="6350" cap="flat" cmpd="sng" algn="ctr">
                      <a:solidFill>
                        <a:srgbClr val="007C92"/>
                      </a:solidFill>
                      <a:prstDash val="solid"/>
                      <a:round/>
                      <a:headEnd type="none" w="med" len="med"/>
                      <a:tailEnd type="none" w="med" len="med"/>
                    </a:lnB>
                    <a:solidFill>
                      <a:schemeClr val="bg1"/>
                    </a:solidFill>
                  </a:tcPr>
                </a:tc>
                <a:tc>
                  <a:txBody>
                    <a:bodyPr/>
                    <a:lstStyle/>
                    <a:p>
                      <a:r>
                        <a:rPr lang="fr-BE" sz="1100" b="0" noProof="0">
                          <a:solidFill>
                            <a:schemeClr val="tx1"/>
                          </a:solidFill>
                          <a:latin typeface="+mj-lt"/>
                        </a:rPr>
                        <a:t>Explication</a:t>
                      </a:r>
                    </a:p>
                  </a:txBody>
                  <a:tcPr marL="45720" marR="45720">
                    <a:lnB w="6350"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416830197"/>
                  </a:ext>
                </a:extLst>
              </a:tr>
              <a:tr h="221933">
                <a:tc>
                  <a:txBody>
                    <a:bodyPr/>
                    <a:lstStyle/>
                    <a:p>
                      <a:pPr marL="0" algn="l" defTabSz="914400" rtl="0" eaLnBrk="1" latinLnBrk="0" hangingPunct="1"/>
                      <a:r>
                        <a:rPr lang="fr-BE" sz="1100" kern="1200" noProof="0">
                          <a:solidFill>
                            <a:srgbClr val="007C92"/>
                          </a:solidFill>
                          <a:latin typeface="+mj-lt"/>
                          <a:ea typeface="+mn-ea"/>
                          <a:cs typeface="+mn-cs"/>
                        </a:rPr>
                        <a:t>Soins directs</a:t>
                      </a:r>
                    </a:p>
                  </a:txBody>
                  <a:tcPr marL="45720" marR="45720">
                    <a:lnT w="6350" cap="flat" cmpd="sng" algn="ctr">
                      <a:solidFill>
                        <a:srgbClr val="007C92"/>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marL="0" algn="l" defTabSz="914400" rtl="0" eaLnBrk="1" latinLnBrk="0" hangingPunct="1"/>
                      <a:r>
                        <a:rPr lang="fr-BE" sz="1100" kern="1200" noProof="0">
                          <a:solidFill>
                            <a:schemeClr val="tx1"/>
                          </a:solidFill>
                          <a:latin typeface="+mj-lt"/>
                          <a:ea typeface="+mn-ea"/>
                          <a:cs typeface="+mn-cs"/>
                        </a:rPr>
                        <a:t>Les soins directs sont des soins dans lesquels le </a:t>
                      </a:r>
                      <a:r>
                        <a:rPr lang="fr-BE" sz="1100" kern="1200" noProof="0" err="1">
                          <a:solidFill>
                            <a:schemeClr val="tx1"/>
                          </a:solidFill>
                          <a:latin typeface="+mj-lt"/>
                          <a:ea typeface="+mn-ea"/>
                          <a:cs typeface="+mn-cs"/>
                        </a:rPr>
                        <a:t>prestateur</a:t>
                      </a:r>
                      <a:r>
                        <a:rPr lang="fr-BE" sz="1100" kern="1200" noProof="0">
                          <a:solidFill>
                            <a:schemeClr val="tx1"/>
                          </a:solidFill>
                          <a:latin typeface="+mj-lt"/>
                          <a:ea typeface="+mn-ea"/>
                          <a:cs typeface="+mn-cs"/>
                        </a:rPr>
                        <a:t> de soins </a:t>
                      </a:r>
                      <a:r>
                        <a:rPr lang="fr-BE" sz="1100" b="1" kern="1200" noProof="0">
                          <a:solidFill>
                            <a:schemeClr val="tx1"/>
                          </a:solidFill>
                          <a:latin typeface="+mj-lt"/>
                          <a:ea typeface="+mn-ea"/>
                          <a:cs typeface="+mn-cs"/>
                        </a:rPr>
                        <a:t>interagit directement avec le patient au moment des soins</a:t>
                      </a:r>
                      <a:r>
                        <a:rPr lang="fr-BE" sz="1100" kern="1200" noProof="0">
                          <a:solidFill>
                            <a:schemeClr val="tx1"/>
                          </a:solidFill>
                          <a:latin typeface="+mj-lt"/>
                          <a:ea typeface="+mn-ea"/>
                          <a:cs typeface="+mn-cs"/>
                        </a:rPr>
                        <a:t>. Les soins directs sont généralement dispensés en présence physique du patient, mais ils peuvent également être dispensés à distance.</a:t>
                      </a:r>
                    </a:p>
                  </a:txBody>
                  <a:tcPr marL="45720" marR="45720">
                    <a:lnT w="6350" cap="flat" cmpd="sng" algn="ctr">
                      <a:solidFill>
                        <a:srgbClr val="007C92"/>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711130208"/>
                  </a:ext>
                </a:extLst>
              </a:tr>
              <a:tr h="221933">
                <a:tc>
                  <a:txBody>
                    <a:bodyPr/>
                    <a:lstStyle/>
                    <a:p>
                      <a:r>
                        <a:rPr lang="fr-BE" sz="1100" noProof="0">
                          <a:solidFill>
                            <a:srgbClr val="007C92"/>
                          </a:solidFill>
                          <a:latin typeface="+mj-lt"/>
                        </a:rPr>
                        <a:t>Soins indirects</a:t>
                      </a:r>
                    </a:p>
                  </a:txBody>
                  <a:tcPr marL="45720" marR="45720">
                    <a:lnT w="12700" cmpd="sng">
                      <a:noFill/>
                    </a:lnT>
                    <a:solidFill>
                      <a:schemeClr val="bg1"/>
                    </a:solidFill>
                  </a:tcPr>
                </a:tc>
                <a:tc>
                  <a:txBody>
                    <a:bodyPr/>
                    <a:lstStyle/>
                    <a:p>
                      <a:r>
                        <a:rPr lang="fr-BE" sz="1100" noProof="0">
                          <a:solidFill>
                            <a:schemeClr val="tx1"/>
                          </a:solidFill>
                          <a:latin typeface="+mj-lt"/>
                        </a:rPr>
                        <a:t>Dans les soins indirects, l'interaction directe avec le patient n'est pas nécessaire, mais elle est possible.</a:t>
                      </a:r>
                    </a:p>
                  </a:txBody>
                  <a:tcPr marL="45720" marR="45720">
                    <a:lnT w="12700" cmpd="sng">
                      <a:noFill/>
                    </a:lnT>
                    <a:solidFill>
                      <a:schemeClr val="bg1"/>
                    </a:solidFill>
                  </a:tcPr>
                </a:tc>
                <a:extLst>
                  <a:ext uri="{0D108BD9-81ED-4DB2-BD59-A6C34878D82A}">
                    <a16:rowId xmlns:a16="http://schemas.microsoft.com/office/drawing/2014/main" val="13813261"/>
                  </a:ext>
                </a:extLst>
              </a:tr>
              <a:tr h="221933">
                <a:tc>
                  <a:txBody>
                    <a:bodyPr/>
                    <a:lstStyle/>
                    <a:p>
                      <a:r>
                        <a:rPr lang="fr-BE" sz="1100" noProof="0">
                          <a:solidFill>
                            <a:srgbClr val="007C92"/>
                          </a:solidFill>
                          <a:latin typeface="+mj-lt"/>
                        </a:rPr>
                        <a:t>Soins à distance</a:t>
                      </a:r>
                    </a:p>
                  </a:txBody>
                  <a:tcPr marL="45720" marR="45720">
                    <a:solidFill>
                      <a:schemeClr val="bg1"/>
                    </a:solidFill>
                  </a:tcPr>
                </a:tc>
                <a:tc>
                  <a:txBody>
                    <a:bodyPr/>
                    <a:lstStyle/>
                    <a:p>
                      <a:pPr>
                        <a:spcAft>
                          <a:spcPts val="600"/>
                        </a:spcAft>
                      </a:pPr>
                      <a:r>
                        <a:rPr lang="fr-BE" sz="1100" noProof="0">
                          <a:solidFill>
                            <a:schemeClr val="tx1"/>
                          </a:solidFill>
                          <a:latin typeface="+mj-lt"/>
                        </a:rPr>
                        <a:t>Le remplacement ou l'ajout d'une visite physique par un infirmier à domicile au patient par un contact individuel par consultation vidéo, avec la même durée globale, le même contenu de soins et le même objectif. Ce contact peut avoir lieu dans le cadre du suivi infirmier, de la coordination des soins, de la prévention et de la promotion de la santé. Les contacts purement administratifs ou logistiques ne sont pas considérés comme des soins à distance.</a:t>
                      </a:r>
                    </a:p>
                    <a:p>
                      <a:pPr>
                        <a:spcAft>
                          <a:spcPts val="600"/>
                        </a:spcAft>
                      </a:pPr>
                      <a:r>
                        <a:rPr lang="fr-BE" sz="1100" noProof="0">
                          <a:solidFill>
                            <a:schemeClr val="tx1"/>
                          </a:solidFill>
                          <a:latin typeface="+mj-lt"/>
                        </a:rPr>
                        <a:t>Les soins à distance peuvent être dispensés dans les conditions suivantes :</a:t>
                      </a:r>
                    </a:p>
                    <a:p>
                      <a:pPr marL="171450" indent="-171450">
                        <a:spcAft>
                          <a:spcPts val="100"/>
                        </a:spcAft>
                        <a:buFont typeface="Arial" panose="020B0604020202020204" pitchFamily="34" charset="0"/>
                        <a:buChar char="•"/>
                      </a:pPr>
                      <a:r>
                        <a:rPr lang="fr-BE" sz="1100" noProof="0">
                          <a:solidFill>
                            <a:schemeClr val="tx1"/>
                          </a:solidFill>
                          <a:latin typeface="+mj-lt"/>
                        </a:rPr>
                        <a:t>La prise en charge à distance n'est possible que pour un nombre défini de codes d'intervention.</a:t>
                      </a:r>
                    </a:p>
                    <a:p>
                      <a:pPr marL="171450" indent="-171450">
                        <a:spcAft>
                          <a:spcPts val="100"/>
                        </a:spcAft>
                        <a:buFont typeface="Arial" panose="020B0604020202020204" pitchFamily="34" charset="0"/>
                        <a:buChar char="•"/>
                      </a:pPr>
                      <a:r>
                        <a:rPr lang="fr-BE" sz="1100" noProof="0">
                          <a:solidFill>
                            <a:schemeClr val="tx1"/>
                          </a:solidFill>
                          <a:latin typeface="+mj-lt"/>
                        </a:rPr>
                        <a:t>Les soins à distance sont fournis par liaison vidéo.</a:t>
                      </a:r>
                    </a:p>
                    <a:p>
                      <a:pPr marL="171450" indent="-171450">
                        <a:spcAft>
                          <a:spcPts val="100"/>
                        </a:spcAft>
                        <a:buFont typeface="Arial" panose="020B0604020202020204" pitchFamily="34" charset="0"/>
                        <a:buChar char="•"/>
                      </a:pPr>
                      <a:r>
                        <a:rPr lang="fr-BE" sz="1100" noProof="0">
                          <a:solidFill>
                            <a:schemeClr val="tx1"/>
                          </a:solidFill>
                          <a:latin typeface="+mj-lt"/>
                        </a:rPr>
                        <a:t>Les soins à distance doivent être précédés de soins en présence physique du soignant auprès du patient.</a:t>
                      </a:r>
                    </a:p>
                    <a:p>
                      <a:pPr marL="171450" indent="-171450">
                        <a:spcAft>
                          <a:spcPts val="100"/>
                        </a:spcAft>
                        <a:buFont typeface="Arial" panose="020B0604020202020204" pitchFamily="34" charset="0"/>
                        <a:buChar char="•"/>
                      </a:pPr>
                      <a:r>
                        <a:rPr lang="fr-BE" sz="1100" noProof="0">
                          <a:solidFill>
                            <a:schemeClr val="tx1"/>
                          </a:solidFill>
                          <a:latin typeface="+mj-lt"/>
                        </a:rPr>
                        <a:t>L'infirmier à domicile doit toujours vérifier si les soins à distance sont responsables et peuvent garantir le même niveau de soins sûrs et de qualité. </a:t>
                      </a:r>
                    </a:p>
                    <a:p>
                      <a:pPr marL="171450" indent="-171450">
                        <a:spcAft>
                          <a:spcPts val="100"/>
                        </a:spcAft>
                        <a:buFont typeface="Arial" panose="020B0604020202020204" pitchFamily="34" charset="0"/>
                        <a:buChar char="•"/>
                      </a:pPr>
                      <a:r>
                        <a:rPr lang="fr-BE" sz="1100" noProof="0">
                          <a:solidFill>
                            <a:schemeClr val="tx1"/>
                          </a:solidFill>
                          <a:latin typeface="+mj-lt"/>
                        </a:rPr>
                        <a:t>La liberté de choix et la culture numérique du patient doivent toujours être prises en compte.</a:t>
                      </a:r>
                    </a:p>
                    <a:p>
                      <a:pPr marL="171450" indent="-171450">
                        <a:spcAft>
                          <a:spcPts val="100"/>
                        </a:spcAft>
                        <a:buFont typeface="Arial" panose="020B0604020202020204" pitchFamily="34" charset="0"/>
                        <a:buChar char="•"/>
                      </a:pPr>
                      <a:r>
                        <a:rPr lang="fr-BE" sz="1100" noProof="0">
                          <a:solidFill>
                            <a:schemeClr val="tx1"/>
                          </a:solidFill>
                          <a:latin typeface="+mj-lt"/>
                        </a:rPr>
                        <a:t>Les soins à distance peuvent être appliqués de manière répétée, à condition que cela soit responsable du contenu des soins et ne conduise pas au remplacement structurel des moments de soins physiques nécessaires. Le jugement professionnel de l'infirmier à domicile est déterminant à cet égard. </a:t>
                      </a:r>
                    </a:p>
                    <a:p>
                      <a:pPr marL="171450" indent="-171450">
                        <a:spcAft>
                          <a:spcPts val="100"/>
                        </a:spcAft>
                        <a:buFont typeface="Arial" panose="020B0604020202020204" pitchFamily="34" charset="0"/>
                        <a:buChar char="•"/>
                      </a:pPr>
                      <a:r>
                        <a:rPr lang="fr-BE" sz="1100" noProof="0">
                          <a:solidFill>
                            <a:schemeClr val="tx1"/>
                          </a:solidFill>
                          <a:latin typeface="+mj-lt"/>
                        </a:rPr>
                        <a:t>Tout contact à distance est entièrement et correctement documenté dans le dossier patient, en indiquant la date, la durée, le mode de communication utilisé, les interventions effectuées et les observations pertinentes.</a:t>
                      </a:r>
                    </a:p>
                    <a:p>
                      <a:pPr marL="171450" indent="-171450">
                        <a:spcAft>
                          <a:spcPts val="100"/>
                        </a:spcAft>
                        <a:buFont typeface="Arial" panose="020B0604020202020204" pitchFamily="34" charset="0"/>
                        <a:buChar char="•"/>
                      </a:pPr>
                      <a:r>
                        <a:rPr lang="fr-BE" sz="1100" noProof="0">
                          <a:solidFill>
                            <a:schemeClr val="tx1"/>
                          </a:solidFill>
                          <a:latin typeface="+mj-lt"/>
                        </a:rPr>
                        <a:t>Les moyens de communication utilisés pour établir le lien vidéo doivent être conformes aux normes applicables en matière de sécurité, de respect de la vie privée et de secret médical.</a:t>
                      </a:r>
                    </a:p>
                  </a:txBody>
                  <a:tcPr marL="45720" marR="45720">
                    <a:solidFill>
                      <a:schemeClr val="bg1"/>
                    </a:solidFill>
                  </a:tcPr>
                </a:tc>
                <a:extLst>
                  <a:ext uri="{0D108BD9-81ED-4DB2-BD59-A6C34878D82A}">
                    <a16:rowId xmlns:a16="http://schemas.microsoft.com/office/drawing/2014/main" val="3607457261"/>
                  </a:ext>
                </a:extLst>
              </a:tr>
            </a:tbl>
          </a:graphicData>
        </a:graphic>
      </p:graphicFrame>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Glossaire</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46</a:t>
            </a:fld>
            <a:endParaRPr lang="fr-BE" noProof="0"/>
          </a:p>
        </p:txBody>
      </p:sp>
      <p:sp>
        <p:nvSpPr>
          <p:cNvPr id="3" name="Oval 2">
            <a:extLst>
              <a:ext uri="{FF2B5EF4-FFF2-40B4-BE49-F238E27FC236}">
                <a16:creationId xmlns:a16="http://schemas.microsoft.com/office/drawing/2014/main" id="{574A3A08-C490-DA98-CC41-4B0455CDE72B}"/>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3200" noProof="0">
                <a:solidFill>
                  <a:srgbClr val="DAEDEF"/>
                </a:solidFill>
                <a:latin typeface="+mj-lt"/>
              </a:rPr>
              <a:t>1</a:t>
            </a:r>
          </a:p>
        </p:txBody>
      </p:sp>
    </p:spTree>
    <p:extLst>
      <p:ext uri="{BB962C8B-B14F-4D97-AF65-F5344CB8AC3E}">
        <p14:creationId xmlns:p14="http://schemas.microsoft.com/office/powerpoint/2010/main" val="29382689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EED66-4B08-C456-B437-E011AAFC8E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3BBA12-93AC-4321-A79E-EA5C58A7B90C}"/>
              </a:ext>
            </a:extLst>
          </p:cNvPr>
          <p:cNvSpPr>
            <a:spLocks noGrp="1"/>
          </p:cNvSpPr>
          <p:nvPr>
            <p:ph type="title"/>
          </p:nvPr>
        </p:nvSpPr>
        <p:spPr/>
        <p:txBody>
          <a:bodyPr/>
          <a:lstStyle/>
          <a:p>
            <a:r>
              <a:rPr lang="fr-BE" noProof="0"/>
              <a:t>Données à fournir pendant le pilote</a:t>
            </a:r>
          </a:p>
        </p:txBody>
      </p:sp>
      <p:sp>
        <p:nvSpPr>
          <p:cNvPr id="11" name="TextBox 10">
            <a:extLst>
              <a:ext uri="{FF2B5EF4-FFF2-40B4-BE49-F238E27FC236}">
                <a16:creationId xmlns:a16="http://schemas.microsoft.com/office/drawing/2014/main" id="{71369301-C3A2-4E8E-50CA-925E2214323A}"/>
              </a:ext>
            </a:extLst>
          </p:cNvPr>
          <p:cNvSpPr txBox="1"/>
          <p:nvPr/>
        </p:nvSpPr>
        <p:spPr>
          <a:xfrm>
            <a:off x="1631949" y="1859846"/>
            <a:ext cx="9872477" cy="261610"/>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BE" sz="1100" b="1" i="0" u="none" strike="noStrike" kern="1200" cap="none" spc="0" normalizeH="0" baseline="0" noProof="0">
                <a:ln>
                  <a:noFill/>
                </a:ln>
                <a:solidFill>
                  <a:srgbClr val="007C92"/>
                </a:solidFill>
                <a:effectLst/>
                <a:uLnTx/>
                <a:uFillTx/>
                <a:latin typeface="+mj-lt"/>
                <a:ea typeface="+mn-ea"/>
                <a:cs typeface="+mn-cs"/>
              </a:rPr>
              <a:t>1. Une pratique participante sera transmise aux dates suivantes à l'INAMI et au sous-traitant du KCE. </a:t>
            </a:r>
          </a:p>
        </p:txBody>
      </p:sp>
      <p:cxnSp>
        <p:nvCxnSpPr>
          <p:cNvPr id="13" name="Straight Connector 12">
            <a:extLst>
              <a:ext uri="{FF2B5EF4-FFF2-40B4-BE49-F238E27FC236}">
                <a16:creationId xmlns:a16="http://schemas.microsoft.com/office/drawing/2014/main" id="{B3F6D635-3E3C-E54E-6872-A66E665AED2B}"/>
              </a:ext>
            </a:extLst>
          </p:cNvPr>
          <p:cNvCxnSpPr>
            <a:cxnSpLocks/>
          </p:cNvCxnSpPr>
          <p:nvPr/>
        </p:nvCxnSpPr>
        <p:spPr>
          <a:xfrm>
            <a:off x="1631950" y="2111008"/>
            <a:ext cx="9950450" cy="0"/>
          </a:xfrm>
          <a:prstGeom prst="line">
            <a:avLst/>
          </a:prstGeom>
          <a:ln w="19050">
            <a:solidFill>
              <a:srgbClr val="007C92"/>
            </a:solidFill>
          </a:ln>
        </p:spPr>
        <p:style>
          <a:lnRef idx="1">
            <a:schemeClr val="accent1"/>
          </a:lnRef>
          <a:fillRef idx="0">
            <a:schemeClr val="accent1"/>
          </a:fillRef>
          <a:effectRef idx="0">
            <a:schemeClr val="accent1"/>
          </a:effectRef>
          <a:fontRef idx="minor">
            <a:schemeClr val="tx1"/>
          </a:fontRef>
        </p:style>
      </p:cxnSp>
      <p:sp>
        <p:nvSpPr>
          <p:cNvPr id="8" name="Slide Number Placeholder 3">
            <a:extLst>
              <a:ext uri="{FF2B5EF4-FFF2-40B4-BE49-F238E27FC236}">
                <a16:creationId xmlns:a16="http://schemas.microsoft.com/office/drawing/2014/main" id="{B49DEE69-DA48-4DEC-04EC-F525E8412A1E}"/>
              </a:ext>
            </a:extLst>
          </p:cNvPr>
          <p:cNvSpPr>
            <a:spLocks noGrp="1"/>
          </p:cNvSpPr>
          <p:nvPr>
            <p:ph type="sldNum" sz="quarter" idx="12"/>
          </p:nvPr>
        </p:nvSpPr>
        <p:spPr>
          <a:xfrm>
            <a:off x="8737600" y="6245225"/>
            <a:ext cx="2844800" cy="476250"/>
          </a:xfrm>
        </p:spPr>
        <p:txBody>
          <a:bodyPr/>
          <a:lstStyle/>
          <a:p>
            <a:fld id="{C199B626-B856-464E-A5E3-487988D7D9F4}" type="slidenum">
              <a:rPr lang="fr-BE" noProof="0" smtClean="0"/>
              <a:pPr/>
              <a:t>47</a:t>
            </a:fld>
            <a:endParaRPr lang="fr-BE" noProof="0"/>
          </a:p>
        </p:txBody>
      </p:sp>
      <p:sp>
        <p:nvSpPr>
          <p:cNvPr id="4" name="Oval 3">
            <a:extLst>
              <a:ext uri="{FF2B5EF4-FFF2-40B4-BE49-F238E27FC236}">
                <a16:creationId xmlns:a16="http://schemas.microsoft.com/office/drawing/2014/main" id="{DC56E108-16CB-497C-1E9D-644B5654F80F}"/>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3200" noProof="0">
                <a:solidFill>
                  <a:srgbClr val="DAEDEF"/>
                </a:solidFill>
                <a:latin typeface="+mj-lt"/>
              </a:rPr>
              <a:t>2</a:t>
            </a:r>
          </a:p>
        </p:txBody>
      </p:sp>
      <p:sp>
        <p:nvSpPr>
          <p:cNvPr id="17" name="TextBox 16">
            <a:extLst>
              <a:ext uri="{FF2B5EF4-FFF2-40B4-BE49-F238E27FC236}">
                <a16:creationId xmlns:a16="http://schemas.microsoft.com/office/drawing/2014/main" id="{9CDD1A07-13EE-A061-F69C-24B1CBC989E4}"/>
              </a:ext>
            </a:extLst>
          </p:cNvPr>
          <p:cNvSpPr txBox="1"/>
          <p:nvPr/>
        </p:nvSpPr>
        <p:spPr>
          <a:xfrm>
            <a:off x="7499726" y="2192377"/>
            <a:ext cx="2658533" cy="261610"/>
          </a:xfrm>
          <a:prstGeom prst="rect">
            <a:avLst/>
          </a:prstGeom>
          <a:noFill/>
        </p:spPr>
        <p:txBody>
          <a:bodyPr wrap="square" rtlCol="0">
            <a:spAutoFit/>
          </a:bodyPr>
          <a:lstStyle/>
          <a:p>
            <a:r>
              <a:rPr lang="fr-BE" sz="1100" b="1" noProof="0">
                <a:latin typeface="+mj-lt"/>
              </a:rPr>
              <a:t>Sur la plateforme de recherche</a:t>
            </a:r>
            <a:endParaRPr lang="fr-BE" sz="1100" b="1" noProof="0">
              <a:highlight>
                <a:srgbClr val="FFFF00"/>
              </a:highlight>
              <a:latin typeface="+mj-lt"/>
            </a:endParaRPr>
          </a:p>
        </p:txBody>
      </p:sp>
      <p:sp>
        <p:nvSpPr>
          <p:cNvPr id="20" name="TextBox 19">
            <a:extLst>
              <a:ext uri="{FF2B5EF4-FFF2-40B4-BE49-F238E27FC236}">
                <a16:creationId xmlns:a16="http://schemas.microsoft.com/office/drawing/2014/main" id="{92E57081-300E-1029-25D9-B227FED5C747}"/>
              </a:ext>
            </a:extLst>
          </p:cNvPr>
          <p:cNvSpPr txBox="1"/>
          <p:nvPr/>
        </p:nvSpPr>
        <p:spPr>
          <a:xfrm>
            <a:off x="635002" y="3307745"/>
            <a:ext cx="1268538" cy="400110"/>
          </a:xfrm>
          <a:prstGeom prst="rect">
            <a:avLst/>
          </a:prstGeom>
          <a:noFill/>
        </p:spPr>
        <p:txBody>
          <a:bodyPr wrap="square" lIns="0" rtlCol="0">
            <a:spAutoFit/>
          </a:bodyPr>
          <a:lstStyle/>
          <a:p>
            <a:r>
              <a:rPr lang="fr-BE" sz="1000" b="1" noProof="0">
                <a:latin typeface="+mj-lt"/>
              </a:rPr>
              <a:t>Données à fournir</a:t>
            </a:r>
          </a:p>
        </p:txBody>
      </p:sp>
      <p:sp>
        <p:nvSpPr>
          <p:cNvPr id="18" name="TextBox 17">
            <a:extLst>
              <a:ext uri="{FF2B5EF4-FFF2-40B4-BE49-F238E27FC236}">
                <a16:creationId xmlns:a16="http://schemas.microsoft.com/office/drawing/2014/main" id="{D485A005-9DE6-4539-5683-71E696BE0C73}"/>
              </a:ext>
            </a:extLst>
          </p:cNvPr>
          <p:cNvSpPr txBox="1"/>
          <p:nvPr/>
        </p:nvSpPr>
        <p:spPr>
          <a:xfrm>
            <a:off x="635002" y="2453987"/>
            <a:ext cx="1268538" cy="246221"/>
          </a:xfrm>
          <a:prstGeom prst="rect">
            <a:avLst/>
          </a:prstGeom>
          <a:noFill/>
        </p:spPr>
        <p:txBody>
          <a:bodyPr wrap="square" lIns="0" rtlCol="0">
            <a:spAutoFit/>
          </a:bodyPr>
          <a:lstStyle/>
          <a:p>
            <a:r>
              <a:rPr lang="fr-BE" sz="1000" b="1" noProof="0">
                <a:latin typeface="+mj-lt"/>
              </a:rPr>
              <a:t>Administrateur</a:t>
            </a:r>
          </a:p>
        </p:txBody>
      </p:sp>
      <p:sp>
        <p:nvSpPr>
          <p:cNvPr id="22" name="TextBox 21">
            <a:extLst>
              <a:ext uri="{FF2B5EF4-FFF2-40B4-BE49-F238E27FC236}">
                <a16:creationId xmlns:a16="http://schemas.microsoft.com/office/drawing/2014/main" id="{80DEF93F-E0D4-7E66-6DCD-A3DAD2271601}"/>
              </a:ext>
            </a:extLst>
          </p:cNvPr>
          <p:cNvSpPr txBox="1"/>
          <p:nvPr/>
        </p:nvSpPr>
        <p:spPr>
          <a:xfrm>
            <a:off x="7499725" y="2453987"/>
            <a:ext cx="3056468" cy="230832"/>
          </a:xfrm>
          <a:prstGeom prst="rect">
            <a:avLst/>
          </a:prstGeom>
          <a:noFill/>
        </p:spPr>
        <p:txBody>
          <a:bodyPr wrap="square" rtlCol="0">
            <a:spAutoFit/>
          </a:bodyPr>
          <a:lstStyle/>
          <a:p>
            <a:r>
              <a:rPr lang="fr-BE" sz="900" noProof="0">
                <a:latin typeface="+mj-lt"/>
              </a:rPr>
              <a:t>Sous-traitant du KCE</a:t>
            </a:r>
          </a:p>
        </p:txBody>
      </p:sp>
      <p:sp>
        <p:nvSpPr>
          <p:cNvPr id="19" name="TextBox 18">
            <a:extLst>
              <a:ext uri="{FF2B5EF4-FFF2-40B4-BE49-F238E27FC236}">
                <a16:creationId xmlns:a16="http://schemas.microsoft.com/office/drawing/2014/main" id="{A0ADE718-1E04-6846-E82B-066076A48290}"/>
              </a:ext>
            </a:extLst>
          </p:cNvPr>
          <p:cNvSpPr txBox="1"/>
          <p:nvPr/>
        </p:nvSpPr>
        <p:spPr>
          <a:xfrm>
            <a:off x="635002" y="2713604"/>
            <a:ext cx="1268538" cy="400110"/>
          </a:xfrm>
          <a:prstGeom prst="rect">
            <a:avLst/>
          </a:prstGeom>
          <a:noFill/>
        </p:spPr>
        <p:txBody>
          <a:bodyPr wrap="square" lIns="0" rtlCol="0">
            <a:spAutoFit/>
          </a:bodyPr>
          <a:lstStyle/>
          <a:p>
            <a:r>
              <a:rPr lang="fr-BE" sz="1000" b="1" noProof="0">
                <a:latin typeface="+mj-lt"/>
              </a:rPr>
              <a:t>Temps et fréquence</a:t>
            </a:r>
          </a:p>
        </p:txBody>
      </p:sp>
      <p:sp>
        <p:nvSpPr>
          <p:cNvPr id="24" name="TextBox 23">
            <a:extLst>
              <a:ext uri="{FF2B5EF4-FFF2-40B4-BE49-F238E27FC236}">
                <a16:creationId xmlns:a16="http://schemas.microsoft.com/office/drawing/2014/main" id="{E8A4FF94-0C0C-30FA-BC4C-9A52529F107C}"/>
              </a:ext>
            </a:extLst>
          </p:cNvPr>
          <p:cNvSpPr txBox="1"/>
          <p:nvPr/>
        </p:nvSpPr>
        <p:spPr>
          <a:xfrm>
            <a:off x="7501845" y="2713604"/>
            <a:ext cx="3151717" cy="507831"/>
          </a:xfrm>
          <a:prstGeom prst="rect">
            <a:avLst/>
          </a:prstGeom>
          <a:noFill/>
        </p:spPr>
        <p:txBody>
          <a:bodyPr wrap="square" rtlCol="0">
            <a:spAutoFit/>
          </a:bodyPr>
          <a:lstStyle/>
          <a:p>
            <a:r>
              <a:rPr lang="fr-BE" sz="900" noProof="0">
                <a:latin typeface="+mj-lt"/>
              </a:rPr>
              <a:t>Une fois au début du pilote</a:t>
            </a:r>
            <a:br>
              <a:rPr lang="fr-BE" sz="900" noProof="0">
                <a:latin typeface="+mj-lt"/>
              </a:rPr>
            </a:br>
            <a:r>
              <a:rPr lang="fr-BE" sz="900" noProof="0">
                <a:latin typeface="+mj-lt"/>
              </a:rPr>
              <a:t>Par la suite tous les 6 mois</a:t>
            </a:r>
          </a:p>
          <a:p>
            <a:r>
              <a:rPr lang="fr-BE" sz="900" noProof="0">
                <a:latin typeface="+mj-lt"/>
              </a:rPr>
              <a:t>Total : 5 fois</a:t>
            </a:r>
          </a:p>
        </p:txBody>
      </p:sp>
      <p:grpSp>
        <p:nvGrpSpPr>
          <p:cNvPr id="34" name="Group 33">
            <a:extLst>
              <a:ext uri="{FF2B5EF4-FFF2-40B4-BE49-F238E27FC236}">
                <a16:creationId xmlns:a16="http://schemas.microsoft.com/office/drawing/2014/main" id="{8A610674-3158-53C8-5F41-2B314691FF44}"/>
              </a:ext>
            </a:extLst>
          </p:cNvPr>
          <p:cNvGrpSpPr/>
          <p:nvPr/>
        </p:nvGrpSpPr>
        <p:grpSpPr>
          <a:xfrm>
            <a:off x="1903539" y="2193967"/>
            <a:ext cx="5596185" cy="4530098"/>
            <a:chOff x="1903539" y="2193967"/>
            <a:chExt cx="5596185" cy="4530098"/>
          </a:xfrm>
        </p:grpSpPr>
        <p:sp>
          <p:nvSpPr>
            <p:cNvPr id="16" name="TextBox 15">
              <a:extLst>
                <a:ext uri="{FF2B5EF4-FFF2-40B4-BE49-F238E27FC236}">
                  <a16:creationId xmlns:a16="http://schemas.microsoft.com/office/drawing/2014/main" id="{0AAA3310-BAEE-B323-BF3A-AA34473022DE}"/>
                </a:ext>
              </a:extLst>
            </p:cNvPr>
            <p:cNvSpPr txBox="1"/>
            <p:nvPr/>
          </p:nvSpPr>
          <p:spPr>
            <a:xfrm>
              <a:off x="1903541" y="2193967"/>
              <a:ext cx="2658533" cy="261610"/>
            </a:xfrm>
            <a:prstGeom prst="rect">
              <a:avLst/>
            </a:prstGeom>
            <a:noFill/>
          </p:spPr>
          <p:txBody>
            <a:bodyPr wrap="square" rtlCol="0">
              <a:spAutoFit/>
            </a:bodyPr>
            <a:lstStyle/>
            <a:p>
              <a:r>
                <a:rPr lang="fr-BE" sz="1100" b="1" noProof="0">
                  <a:latin typeface="+mj-lt"/>
                </a:rPr>
                <a:t>Dans </a:t>
              </a:r>
              <a:r>
                <a:rPr lang="fr-BE" sz="1100" b="1" noProof="0" err="1">
                  <a:latin typeface="+mj-lt"/>
                </a:rPr>
                <a:t>ProSanté</a:t>
              </a:r>
              <a:endParaRPr lang="fr-BE" sz="1100" b="1" noProof="0">
                <a:latin typeface="+mj-lt"/>
              </a:endParaRPr>
            </a:p>
          </p:txBody>
        </p:sp>
        <p:sp>
          <p:nvSpPr>
            <p:cNvPr id="21" name="TextBox 20">
              <a:extLst>
                <a:ext uri="{FF2B5EF4-FFF2-40B4-BE49-F238E27FC236}">
                  <a16:creationId xmlns:a16="http://schemas.microsoft.com/office/drawing/2014/main" id="{2E167AE2-0C5F-7FE6-8856-634209941056}"/>
                </a:ext>
              </a:extLst>
            </p:cNvPr>
            <p:cNvSpPr txBox="1"/>
            <p:nvPr/>
          </p:nvSpPr>
          <p:spPr>
            <a:xfrm>
              <a:off x="1903540" y="2453987"/>
              <a:ext cx="2658533" cy="230832"/>
            </a:xfrm>
            <a:prstGeom prst="rect">
              <a:avLst/>
            </a:prstGeom>
            <a:noFill/>
          </p:spPr>
          <p:txBody>
            <a:bodyPr wrap="square" rtlCol="0">
              <a:spAutoFit/>
            </a:bodyPr>
            <a:lstStyle/>
            <a:p>
              <a:r>
                <a:rPr lang="fr-BE" sz="900" noProof="0">
                  <a:latin typeface="+mj-lt"/>
                </a:rPr>
                <a:t>INAMI</a:t>
              </a:r>
              <a:endParaRPr lang="fr-BE" sz="800" noProof="0">
                <a:latin typeface="+mj-lt"/>
              </a:endParaRPr>
            </a:p>
          </p:txBody>
        </p:sp>
        <p:sp>
          <p:nvSpPr>
            <p:cNvPr id="23" name="TextBox 22">
              <a:extLst>
                <a:ext uri="{FF2B5EF4-FFF2-40B4-BE49-F238E27FC236}">
                  <a16:creationId xmlns:a16="http://schemas.microsoft.com/office/drawing/2014/main" id="{93ACFFF3-86A2-7204-10BC-B8441FB41A58}"/>
                </a:ext>
              </a:extLst>
            </p:cNvPr>
            <p:cNvSpPr txBox="1"/>
            <p:nvPr/>
          </p:nvSpPr>
          <p:spPr>
            <a:xfrm>
              <a:off x="1903540" y="2713604"/>
              <a:ext cx="5596184" cy="507831"/>
            </a:xfrm>
            <a:prstGeom prst="rect">
              <a:avLst/>
            </a:prstGeom>
            <a:noFill/>
          </p:spPr>
          <p:txBody>
            <a:bodyPr wrap="square" rtlCol="0">
              <a:spAutoFit/>
            </a:bodyPr>
            <a:lstStyle/>
            <a:p>
              <a:r>
                <a:rPr lang="fr-BE" sz="900" noProof="0">
                  <a:latin typeface="+mj-lt"/>
                </a:rPr>
                <a:t>Une fois au début du projet pilote et par la suite en cas de modification de la composition de la pratique de soins à domicile, y compris pour les collaborateurs temporaires, être ajusté via </a:t>
              </a:r>
              <a:r>
                <a:rPr lang="fr-BE" sz="900" noProof="0" err="1">
                  <a:latin typeface="+mj-lt"/>
                </a:rPr>
                <a:t>ProSanté</a:t>
              </a:r>
              <a:r>
                <a:rPr lang="fr-BE" sz="900" noProof="0">
                  <a:latin typeface="+mj-lt"/>
                </a:rPr>
                <a:t> au plus tard le dernier jour du mois.</a:t>
              </a:r>
            </a:p>
          </p:txBody>
        </p:sp>
        <p:sp>
          <p:nvSpPr>
            <p:cNvPr id="25" name="TextBox 24">
              <a:extLst>
                <a:ext uri="{FF2B5EF4-FFF2-40B4-BE49-F238E27FC236}">
                  <a16:creationId xmlns:a16="http://schemas.microsoft.com/office/drawing/2014/main" id="{06B21CEE-B2DC-984B-D03A-7D4D2D1A5BA3}"/>
                </a:ext>
              </a:extLst>
            </p:cNvPr>
            <p:cNvSpPr txBox="1"/>
            <p:nvPr/>
          </p:nvSpPr>
          <p:spPr>
            <a:xfrm>
              <a:off x="1903539" y="3307745"/>
              <a:ext cx="5596185" cy="3416320"/>
            </a:xfrm>
            <a:prstGeom prst="rect">
              <a:avLst/>
            </a:prstGeom>
            <a:noFill/>
          </p:spPr>
          <p:txBody>
            <a:bodyPr wrap="square" rtlCol="0">
              <a:spAutoFit/>
            </a:bodyPr>
            <a:lstStyle/>
            <a:p>
              <a:pPr marL="171450" lvl="2" indent="-171450">
                <a:spcBef>
                  <a:spcPts val="0"/>
                </a:spcBef>
                <a:spcAft>
                  <a:spcPts val="10"/>
                </a:spcAft>
                <a:buFont typeface="Arial" panose="020B0604020202020204" pitchFamily="34" charset="0"/>
                <a:buChar char="•"/>
              </a:pPr>
              <a:r>
                <a:rPr lang="fr-BE" sz="800" noProof="0">
                  <a:latin typeface="+mj-lt"/>
                  <a:ea typeface="+mn-ea"/>
                  <a:cs typeface="+mn-cs"/>
                </a:rPr>
                <a:t>Nom de la pratique et sous-pratiques possibles</a:t>
              </a:r>
            </a:p>
            <a:p>
              <a:pPr marL="171450" lvl="2" indent="-171450">
                <a:spcBef>
                  <a:spcPts val="0"/>
                </a:spcBef>
                <a:spcAft>
                  <a:spcPts val="10"/>
                </a:spcAft>
                <a:buFont typeface="Arial" panose="020B0604020202020204" pitchFamily="34" charset="0"/>
                <a:buChar char="•"/>
              </a:pPr>
              <a:r>
                <a:rPr lang="fr-BE" sz="800" noProof="0">
                  <a:latin typeface="+mj-lt"/>
                  <a:ea typeface="+mn-ea"/>
                  <a:cs typeface="+mn-cs"/>
                </a:rPr>
                <a:t>Personne de contact avec nom et adresse e-mail</a:t>
              </a:r>
            </a:p>
            <a:p>
              <a:pPr marL="171450" lvl="2" indent="-171450">
                <a:spcBef>
                  <a:spcPts val="0"/>
                </a:spcBef>
                <a:spcAft>
                  <a:spcPts val="10"/>
                </a:spcAft>
                <a:buFont typeface="Arial" panose="020B0604020202020204" pitchFamily="34" charset="0"/>
                <a:buChar char="•"/>
              </a:pPr>
              <a:r>
                <a:rPr lang="fr-BE" sz="800" noProof="0" err="1">
                  <a:latin typeface="+mj-lt"/>
                  <a:ea typeface="+mn-ea"/>
                  <a:cs typeface="+mn-cs"/>
                </a:rPr>
                <a:t>Addresse</a:t>
              </a:r>
              <a:r>
                <a:rPr lang="fr-BE" sz="800" noProof="0">
                  <a:latin typeface="+mj-lt"/>
                  <a:ea typeface="+mn-ea"/>
                  <a:cs typeface="+mn-cs"/>
                </a:rPr>
                <a:t> de la pratique </a:t>
              </a:r>
            </a:p>
            <a:p>
              <a:pPr marL="171450" lvl="2" indent="-171450">
                <a:spcBef>
                  <a:spcPts val="0"/>
                </a:spcBef>
                <a:spcAft>
                  <a:spcPts val="10"/>
                </a:spcAft>
                <a:buFont typeface="Arial" panose="020B0604020202020204" pitchFamily="34" charset="0"/>
                <a:buChar char="•"/>
              </a:pPr>
              <a:r>
                <a:rPr lang="fr-BE" sz="800" noProof="0">
                  <a:latin typeface="+mj-lt"/>
                </a:rPr>
                <a:t>Le </a:t>
              </a:r>
              <a:r>
                <a:rPr lang="fr-BE" sz="800" noProof="0">
                  <a:latin typeface="+mj-lt"/>
                  <a:ea typeface="+mn-ea"/>
                  <a:cs typeface="+mn-cs"/>
                </a:rPr>
                <a:t>numéro de compte de la pratique </a:t>
              </a:r>
            </a:p>
            <a:p>
              <a:pPr marL="171450" lvl="2" indent="-171450">
                <a:spcBef>
                  <a:spcPts val="0"/>
                </a:spcBef>
                <a:spcAft>
                  <a:spcPts val="10"/>
                </a:spcAft>
                <a:buFont typeface="Arial" panose="020B0604020202020204" pitchFamily="34" charset="0"/>
                <a:buChar char="•"/>
              </a:pPr>
              <a:r>
                <a:rPr lang="fr-BE" sz="800" noProof="0">
                  <a:latin typeface="+mj-lt"/>
                  <a:ea typeface="+mn-ea"/>
                  <a:cs typeface="+mn-cs"/>
                </a:rPr>
                <a:t>BCE ou numéro d'identification de la pratique</a:t>
              </a:r>
            </a:p>
            <a:p>
              <a:pPr marL="171450" lvl="2" indent="-171450">
                <a:spcBef>
                  <a:spcPts val="0"/>
                </a:spcBef>
                <a:spcAft>
                  <a:spcPts val="10"/>
                </a:spcAft>
                <a:buFont typeface="Arial" panose="020B0604020202020204" pitchFamily="34" charset="0"/>
                <a:buChar char="•"/>
              </a:pPr>
              <a:r>
                <a:rPr lang="fr-BE" sz="800" noProof="0">
                  <a:latin typeface="+mj-lt"/>
                  <a:ea typeface="+mn-ea"/>
                  <a:cs typeface="+mn-cs"/>
                </a:rPr>
                <a:t>Numéro de groupe/tiers payeur de la pratique</a:t>
              </a:r>
            </a:p>
            <a:p>
              <a:pPr marL="171450" lvl="2" indent="-171450">
                <a:spcBef>
                  <a:spcPts val="0"/>
                </a:spcBef>
                <a:spcAft>
                  <a:spcPts val="10"/>
                </a:spcAft>
                <a:buFont typeface="Arial" panose="020B0604020202020204" pitchFamily="34" charset="0"/>
                <a:buChar char="•"/>
              </a:pPr>
              <a:r>
                <a:rPr lang="fr-BE" sz="800" noProof="0">
                  <a:latin typeface="+mj-lt"/>
                  <a:ea typeface="+mn-ea"/>
                  <a:cs typeface="+mn-cs"/>
                </a:rPr>
                <a:t>Type de pratique (pratique pilote ou </a:t>
              </a:r>
              <a:r>
                <a:rPr lang="fr-BE" sz="800" noProof="0">
                  <a:latin typeface="+mj-lt"/>
                </a:rPr>
                <a:t>de contrôle</a:t>
              </a:r>
              <a:r>
                <a:rPr lang="fr-BE" sz="800" noProof="0">
                  <a:latin typeface="+mj-lt"/>
                  <a:ea typeface="+mn-ea"/>
                  <a:cs typeface="+mn-cs"/>
                </a:rPr>
                <a:t>)</a:t>
              </a:r>
            </a:p>
            <a:p>
              <a:pPr marL="171450" lvl="2" indent="-171450">
                <a:spcBef>
                  <a:spcPts val="0"/>
                </a:spcBef>
                <a:spcAft>
                  <a:spcPts val="10"/>
                </a:spcAft>
                <a:buFont typeface="Arial" panose="020B0604020202020204" pitchFamily="34" charset="0"/>
                <a:buChar char="•"/>
              </a:pPr>
              <a:r>
                <a:rPr lang="fr-BE" sz="800" noProof="0">
                  <a:latin typeface="+mj-lt"/>
                  <a:ea typeface="+mn-ea"/>
                  <a:cs typeface="+mn-cs"/>
                </a:rPr>
                <a:t>Le nombre d'ETP travaillant dans la (sous-)pratique participante (selon la définition en annexe de la diapositive 45)</a:t>
              </a:r>
            </a:p>
            <a:p>
              <a:pPr marL="171450" lvl="2" indent="-171450">
                <a:spcBef>
                  <a:spcPts val="0"/>
                </a:spcBef>
                <a:spcAft>
                  <a:spcPts val="10"/>
                </a:spcAft>
                <a:buFont typeface="Arial" panose="020B0604020202020204" pitchFamily="34" charset="0"/>
                <a:buChar char="•"/>
              </a:pPr>
              <a:r>
                <a:rPr lang="fr-BE" sz="800" noProof="0">
                  <a:latin typeface="+mj-lt"/>
                  <a:ea typeface="+mn-ea"/>
                  <a:cs typeface="+mn-cs"/>
                </a:rPr>
                <a:t>Le nombre d'ETP qui sont déployés structurellement pour des activités financées en dehors de l'article 8 (ex. tournée structurelle de soins infirmiers pour une maison médicale ou pour un hôpital/laboratoire dans le cadre d'analyses sanguines, permanence structurelle dans une pratique généraliste, </a:t>
              </a:r>
              <a:r>
                <a:rPr lang="fr-BE" sz="800" noProof="0">
                  <a:latin typeface="+mj-lt"/>
                </a:rPr>
                <a:t>…</a:t>
              </a:r>
              <a:r>
                <a:rPr lang="fr-BE" sz="800" noProof="0">
                  <a:latin typeface="+mj-lt"/>
                  <a:ea typeface="+mn-ea"/>
                  <a:cs typeface="+mn-cs"/>
                </a:rPr>
                <a:t>)</a:t>
              </a:r>
            </a:p>
            <a:p>
              <a:pPr marL="171450" lvl="2" indent="-171450">
                <a:spcBef>
                  <a:spcPts val="0"/>
                </a:spcBef>
                <a:spcAft>
                  <a:spcPts val="10"/>
                </a:spcAft>
                <a:buFont typeface="Arial" panose="020B0604020202020204" pitchFamily="34" charset="0"/>
                <a:buChar char="•"/>
              </a:pPr>
              <a:r>
                <a:rPr lang="fr-BE" sz="800" noProof="0">
                  <a:latin typeface="+mj-lt"/>
                  <a:ea typeface="+mn-ea"/>
                  <a:cs typeface="+mn-cs"/>
                </a:rPr>
                <a:t>Numéros INAMI des infirmiers à domicile et/ou </a:t>
              </a:r>
              <a:r>
                <a:rPr lang="fr-BE" sz="800" noProof="0" err="1">
                  <a:latin typeface="+mj-lt"/>
                  <a:ea typeface="+mn-ea"/>
                  <a:cs typeface="+mn-cs"/>
                </a:rPr>
                <a:t>aide-soignants</a:t>
              </a:r>
              <a:r>
                <a:rPr lang="fr-BE" sz="800" noProof="0">
                  <a:latin typeface="+mj-lt"/>
                  <a:ea typeface="+mn-ea"/>
                  <a:cs typeface="+mn-cs"/>
                </a:rPr>
                <a:t> participants</a:t>
              </a:r>
            </a:p>
            <a:p>
              <a:pPr marL="171450" lvl="2" indent="-171450">
                <a:spcBef>
                  <a:spcPts val="0"/>
                </a:spcBef>
                <a:spcAft>
                  <a:spcPts val="10"/>
                </a:spcAft>
                <a:buFont typeface="Arial" panose="020B0604020202020204" pitchFamily="34" charset="0"/>
                <a:buChar char="•"/>
              </a:pPr>
              <a:r>
                <a:rPr lang="fr-BE" sz="800" noProof="0">
                  <a:latin typeface="+mj-lt"/>
                  <a:ea typeface="+mn-ea"/>
                  <a:cs typeface="+mn-cs"/>
                </a:rPr>
                <a:t>Composition de la pratique</a:t>
              </a:r>
            </a:p>
            <a:p>
              <a:pPr marL="171450" lvl="2" indent="-171450">
                <a:spcBef>
                  <a:spcPts val="0"/>
                </a:spcBef>
                <a:spcAft>
                  <a:spcPts val="10"/>
                </a:spcAft>
                <a:buFont typeface="Arial" panose="020B0604020202020204" pitchFamily="34" charset="0"/>
                <a:buChar char="•"/>
              </a:pPr>
              <a:r>
                <a:rPr lang="fr-BE" sz="800" noProof="0">
                  <a:latin typeface="+mj-lt"/>
                </a:rPr>
                <a:t>Au niveau des dispensateurs de soins </a:t>
              </a:r>
            </a:p>
            <a:p>
              <a:pPr marL="572850" lvl="1" indent="-172800">
                <a:spcBef>
                  <a:spcPts val="0"/>
                </a:spcBef>
                <a:spcAft>
                  <a:spcPts val="10"/>
                </a:spcAft>
                <a:buFont typeface="Arial" panose="020B0604020202020204" pitchFamily="34" charset="0"/>
                <a:buChar char="•"/>
              </a:pPr>
              <a:r>
                <a:rPr lang="fr-BE" sz="800" noProof="0">
                  <a:latin typeface="+mj-lt"/>
                </a:rPr>
                <a:t>Ancienneté</a:t>
              </a:r>
            </a:p>
            <a:p>
              <a:pPr marL="572850" lvl="1" indent="-172800">
                <a:spcBef>
                  <a:spcPts val="0"/>
                </a:spcBef>
                <a:spcAft>
                  <a:spcPts val="10"/>
                </a:spcAft>
                <a:buFont typeface="Arial" panose="020B0604020202020204" pitchFamily="34" charset="0"/>
                <a:buChar char="•"/>
              </a:pPr>
              <a:r>
                <a:rPr lang="fr-BE" sz="800" noProof="0">
                  <a:latin typeface="+mj-lt"/>
                </a:rPr>
                <a:t>Taux d'emploi</a:t>
              </a:r>
            </a:p>
            <a:p>
              <a:pPr marL="572850" lvl="1" indent="-172800">
                <a:spcBef>
                  <a:spcPts val="0"/>
                </a:spcBef>
                <a:spcAft>
                  <a:spcPts val="10"/>
                </a:spcAft>
                <a:buFont typeface="Arial" panose="020B0604020202020204" pitchFamily="34" charset="0"/>
                <a:buChar char="•"/>
              </a:pPr>
              <a:r>
                <a:rPr lang="fr-BE" sz="800" noProof="0">
                  <a:latin typeface="+mj-lt"/>
                </a:rPr>
                <a:t>Diplôme</a:t>
              </a:r>
            </a:p>
            <a:p>
              <a:pPr marL="572850" lvl="1" indent="-172800">
                <a:spcBef>
                  <a:spcPts val="0"/>
                </a:spcBef>
                <a:spcAft>
                  <a:spcPts val="10"/>
                </a:spcAft>
                <a:buFont typeface="Arial" panose="020B0604020202020204" pitchFamily="34" charset="0"/>
                <a:buChar char="•"/>
              </a:pPr>
              <a:r>
                <a:rPr lang="fr-BE" sz="800" noProof="0">
                  <a:latin typeface="+mj-lt"/>
                </a:rPr>
                <a:t>Fonction</a:t>
              </a:r>
            </a:p>
            <a:p>
              <a:pPr marL="171450" lvl="2" indent="-171450">
                <a:spcBef>
                  <a:spcPts val="0"/>
                </a:spcBef>
                <a:buFont typeface="Arial" panose="020B0604020202020204" pitchFamily="34" charset="0"/>
                <a:buChar char="•"/>
                <a:defRPr/>
              </a:pPr>
              <a:r>
                <a:rPr kumimoji="0" lang="fr-BE" sz="800" b="0" i="0" u="none" strike="noStrike" kern="0" cap="none" spc="0" normalizeH="0" baseline="0" noProof="0">
                  <a:ln>
                    <a:noFill/>
                  </a:ln>
                  <a:solidFill>
                    <a:srgbClr val="DAEDEF">
                      <a:lumMod val="10000"/>
                    </a:srgbClr>
                  </a:solidFill>
                  <a:effectLst/>
                  <a:uLnTx/>
                  <a:uFillTx/>
                  <a:latin typeface="Verdana"/>
                  <a:ea typeface="+mn-ea"/>
                  <a:cs typeface="+mn-cs"/>
                </a:rPr>
                <a:t>Les rôles responsables :</a:t>
              </a:r>
            </a:p>
            <a:p>
              <a:pPr marL="628650" lvl="3" indent="-171450">
                <a:spcBef>
                  <a:spcPts val="0"/>
                </a:spcBef>
                <a:buFont typeface="Arial" panose="020B0604020202020204" pitchFamily="34" charset="0"/>
                <a:buChar char="•"/>
                <a:defRPr/>
              </a:pPr>
              <a:r>
                <a:rPr kumimoji="0" lang="fr-BE" sz="800" b="0" i="0" u="none" strike="noStrike" kern="0" cap="none" spc="0" normalizeH="0" baseline="0" noProof="0">
                  <a:ln>
                    <a:noFill/>
                  </a:ln>
                  <a:solidFill>
                    <a:srgbClr val="DAEDEF">
                      <a:lumMod val="10000"/>
                    </a:srgbClr>
                  </a:solidFill>
                  <a:effectLst/>
                  <a:uLnTx/>
                  <a:uFillTx/>
                  <a:latin typeface="Verdana"/>
                  <a:ea typeface="+mn-ea"/>
                  <a:cs typeface="+mn-cs"/>
                </a:rPr>
                <a:t>Organisation de la pratique</a:t>
              </a:r>
            </a:p>
            <a:p>
              <a:pPr marL="628650" lvl="3" indent="-171450">
                <a:spcBef>
                  <a:spcPts val="0"/>
                </a:spcBef>
                <a:buFont typeface="Arial" panose="020B0604020202020204" pitchFamily="34" charset="0"/>
                <a:buChar char="•"/>
                <a:defRPr/>
              </a:pPr>
              <a:r>
                <a:rPr kumimoji="0" lang="fr-BE" sz="800" b="0" i="0" u="none" strike="noStrike" kern="0" cap="none" spc="0" normalizeH="0" baseline="0" noProof="0">
                  <a:ln>
                    <a:noFill/>
                  </a:ln>
                  <a:solidFill>
                    <a:srgbClr val="DAEDEF">
                      <a:lumMod val="10000"/>
                    </a:srgbClr>
                  </a:solidFill>
                  <a:effectLst/>
                  <a:uLnTx/>
                  <a:uFillTx/>
                  <a:latin typeface="Verdana"/>
                  <a:ea typeface="+mn-ea"/>
                  <a:cs typeface="+mn-cs"/>
                </a:rPr>
                <a:t>Coordination des soins</a:t>
              </a:r>
            </a:p>
            <a:p>
              <a:pPr marL="628650" lvl="3" indent="-171450">
                <a:spcBef>
                  <a:spcPts val="0"/>
                </a:spcBef>
                <a:buFont typeface="Arial" panose="020B0604020202020204" pitchFamily="34" charset="0"/>
                <a:buChar char="•"/>
                <a:defRPr/>
              </a:pPr>
              <a:r>
                <a:rPr kumimoji="0" lang="fr-BE" sz="800" b="0" i="0" u="none" strike="noStrike" kern="0" cap="none" spc="0" normalizeH="0" baseline="0" noProof="0">
                  <a:ln>
                    <a:noFill/>
                  </a:ln>
                  <a:solidFill>
                    <a:srgbClr val="DAEDEF">
                      <a:lumMod val="10000"/>
                    </a:srgbClr>
                  </a:solidFill>
                  <a:effectLst/>
                  <a:uLnTx/>
                  <a:uFillTx/>
                  <a:latin typeface="Verdana"/>
                  <a:ea typeface="+mn-ea"/>
                  <a:cs typeface="+mn-cs"/>
                </a:rPr>
                <a:t>Programmation des soins</a:t>
              </a:r>
            </a:p>
            <a:p>
              <a:pPr marL="628650" lvl="3" indent="-171450">
                <a:spcBef>
                  <a:spcPts val="0"/>
                </a:spcBef>
                <a:buFont typeface="Arial" panose="020B0604020202020204" pitchFamily="34" charset="0"/>
                <a:buChar char="•"/>
                <a:defRPr/>
              </a:pPr>
              <a:r>
                <a:rPr kumimoji="0" lang="fr-BE" sz="800" b="0" i="0" u="none" strike="noStrike" kern="0" cap="none" spc="0" normalizeH="0" baseline="0" noProof="0">
                  <a:ln>
                    <a:noFill/>
                  </a:ln>
                  <a:solidFill>
                    <a:srgbClr val="DAEDEF">
                      <a:lumMod val="10000"/>
                    </a:srgbClr>
                  </a:solidFill>
                  <a:effectLst/>
                  <a:uLnTx/>
                  <a:uFillTx/>
                  <a:latin typeface="Verdana"/>
                  <a:ea typeface="+mn-ea"/>
                  <a:cs typeface="+mn-cs"/>
                </a:rPr>
                <a:t>Continuité des soins </a:t>
              </a:r>
            </a:p>
            <a:p>
              <a:pPr marL="628650" lvl="3" indent="-171450">
                <a:spcBef>
                  <a:spcPts val="0"/>
                </a:spcBef>
                <a:buFont typeface="Arial" panose="020B0604020202020204" pitchFamily="34" charset="0"/>
                <a:buChar char="•"/>
                <a:defRPr/>
              </a:pPr>
              <a:r>
                <a:rPr kumimoji="0" lang="fr-BE" sz="800" b="0" i="0" u="none" strike="noStrike" kern="0" cap="none" spc="0" normalizeH="0" baseline="0" noProof="0">
                  <a:ln>
                    <a:noFill/>
                  </a:ln>
                  <a:solidFill>
                    <a:srgbClr val="DAEDEF">
                      <a:lumMod val="10000"/>
                    </a:srgbClr>
                  </a:solidFill>
                  <a:effectLst/>
                  <a:uLnTx/>
                  <a:uFillTx/>
                  <a:latin typeface="Verdana"/>
                  <a:ea typeface="+mn-ea"/>
                  <a:cs typeface="+mn-cs"/>
                </a:rPr>
                <a:t>Qualité des soins</a:t>
              </a:r>
            </a:p>
            <a:p>
              <a:pPr marL="628650" lvl="3" indent="-171450">
                <a:spcBef>
                  <a:spcPts val="0"/>
                </a:spcBef>
                <a:buFont typeface="Arial" panose="020B0604020202020204" pitchFamily="34" charset="0"/>
                <a:buChar char="•"/>
                <a:defRPr/>
              </a:pPr>
              <a:r>
                <a:rPr kumimoji="0" lang="fr-BE" sz="800" b="0" i="0" u="none" strike="noStrike" kern="0" cap="none" spc="0" normalizeH="0" baseline="0" noProof="0">
                  <a:ln>
                    <a:noFill/>
                  </a:ln>
                  <a:solidFill>
                    <a:srgbClr val="DAEDEF">
                      <a:lumMod val="10000"/>
                    </a:srgbClr>
                  </a:solidFill>
                  <a:effectLst/>
                  <a:uLnTx/>
                  <a:uFillTx/>
                  <a:latin typeface="Verdana"/>
                  <a:ea typeface="+mn-ea"/>
                  <a:cs typeface="+mn-cs"/>
                </a:rPr>
                <a:t>Enregistrement des prestations</a:t>
              </a:r>
            </a:p>
          </p:txBody>
        </p:sp>
      </p:grpSp>
      <p:sp>
        <p:nvSpPr>
          <p:cNvPr id="29" name="TextBox 28">
            <a:extLst>
              <a:ext uri="{FF2B5EF4-FFF2-40B4-BE49-F238E27FC236}">
                <a16:creationId xmlns:a16="http://schemas.microsoft.com/office/drawing/2014/main" id="{E3D83C0D-1E49-E78E-2B75-ADCDBE2DC88D}"/>
              </a:ext>
            </a:extLst>
          </p:cNvPr>
          <p:cNvSpPr txBox="1"/>
          <p:nvPr/>
        </p:nvSpPr>
        <p:spPr>
          <a:xfrm>
            <a:off x="7499725" y="3307745"/>
            <a:ext cx="4082675" cy="584775"/>
          </a:xfrm>
          <a:prstGeom prst="rect">
            <a:avLst/>
          </a:prstGeom>
          <a:noFill/>
        </p:spPr>
        <p:txBody>
          <a:bodyPr wrap="square" rtlCol="0">
            <a:spAutoFit/>
          </a:bodyPr>
          <a:lstStyle/>
          <a:p>
            <a:pPr marL="171450" lvl="2" indent="-171450">
              <a:spcBef>
                <a:spcPts val="0"/>
              </a:spcBef>
              <a:buFont typeface="Arial" panose="020B0604020202020204" pitchFamily="34" charset="0"/>
              <a:buChar char="•"/>
            </a:pPr>
            <a:r>
              <a:rPr lang="fr-BE" sz="800" noProof="0">
                <a:solidFill>
                  <a:schemeClr val="accent5">
                    <a:lumMod val="10000"/>
                  </a:schemeClr>
                </a:solidFill>
                <a:latin typeface="+mj-lt"/>
              </a:rPr>
              <a:t>Au niveau de la </a:t>
            </a:r>
            <a:r>
              <a:rPr lang="fr-BE" sz="800" noProof="0">
                <a:solidFill>
                  <a:schemeClr val="accent5">
                    <a:lumMod val="10000"/>
                  </a:schemeClr>
                </a:solidFill>
                <a:latin typeface="+mj-lt"/>
                <a:ea typeface="+mn-ea"/>
                <a:cs typeface="+mn-cs"/>
              </a:rPr>
              <a:t>pratique</a:t>
            </a:r>
          </a:p>
          <a:p>
            <a:pPr marL="628650" lvl="3" indent="-171450">
              <a:spcBef>
                <a:spcPts val="0"/>
              </a:spcBef>
              <a:buFont typeface="Arial" panose="020B0604020202020204" pitchFamily="34" charset="0"/>
              <a:buChar char="•"/>
            </a:pPr>
            <a:r>
              <a:rPr lang="fr-BE" sz="800" noProof="0">
                <a:solidFill>
                  <a:schemeClr val="accent5">
                    <a:lumMod val="10000"/>
                  </a:schemeClr>
                </a:solidFill>
                <a:latin typeface="+mj-lt"/>
                <a:ea typeface="+mn-ea"/>
                <a:cs typeface="+mn-cs"/>
              </a:rPr>
              <a:t>Caractéristiques du financement </a:t>
            </a:r>
            <a:r>
              <a:rPr lang="fr-BE" sz="800" noProof="0">
                <a:solidFill>
                  <a:schemeClr val="accent5">
                    <a:lumMod val="10000"/>
                  </a:schemeClr>
                </a:solidFill>
                <a:latin typeface="+mj-lt"/>
              </a:rPr>
              <a:t>incitatif </a:t>
            </a:r>
            <a:r>
              <a:rPr lang="fr-BE" sz="800" noProof="0">
                <a:solidFill>
                  <a:schemeClr val="accent5">
                    <a:lumMod val="10000"/>
                  </a:schemeClr>
                </a:solidFill>
                <a:latin typeface="+mj-lt"/>
                <a:ea typeface="+mn-ea"/>
                <a:cs typeface="+mn-cs"/>
              </a:rPr>
              <a:t>de la pratique</a:t>
            </a:r>
          </a:p>
          <a:p>
            <a:pPr marL="628650" lvl="3" indent="-171450">
              <a:spcBef>
                <a:spcPts val="0"/>
              </a:spcBef>
              <a:buFont typeface="Arial" panose="020B0604020202020204" pitchFamily="34" charset="0"/>
              <a:buChar char="•"/>
            </a:pPr>
            <a:r>
              <a:rPr lang="fr-BE" sz="800" noProof="0">
                <a:solidFill>
                  <a:schemeClr val="accent5">
                    <a:lumMod val="10000"/>
                  </a:schemeClr>
                </a:solidFill>
                <a:latin typeface="+mj-lt"/>
                <a:ea typeface="+mn-ea"/>
                <a:cs typeface="+mn-cs"/>
              </a:rPr>
              <a:t>Caractéristiques de la pratique</a:t>
            </a:r>
          </a:p>
          <a:p>
            <a:pPr marL="628650" lvl="3" indent="-171450">
              <a:spcBef>
                <a:spcPts val="0"/>
              </a:spcBef>
              <a:buFont typeface="Arial" panose="020B0604020202020204" pitchFamily="34" charset="0"/>
              <a:buChar char="•"/>
            </a:pPr>
            <a:r>
              <a:rPr lang="fr-BE" sz="800" noProof="0">
                <a:solidFill>
                  <a:schemeClr val="accent5">
                    <a:lumMod val="10000"/>
                  </a:schemeClr>
                </a:solidFill>
                <a:latin typeface="+mj-lt"/>
                <a:ea typeface="+mn-ea"/>
                <a:cs typeface="+mn-cs"/>
              </a:rPr>
              <a:t>Méthode de travail</a:t>
            </a:r>
          </a:p>
        </p:txBody>
      </p:sp>
      <p:cxnSp>
        <p:nvCxnSpPr>
          <p:cNvPr id="31" name="Straight Connector 30">
            <a:extLst>
              <a:ext uri="{FF2B5EF4-FFF2-40B4-BE49-F238E27FC236}">
                <a16:creationId xmlns:a16="http://schemas.microsoft.com/office/drawing/2014/main" id="{DF2E47D3-394A-77BF-758F-5C2E7D548A08}"/>
              </a:ext>
            </a:extLst>
          </p:cNvPr>
          <p:cNvCxnSpPr/>
          <p:nvPr/>
        </p:nvCxnSpPr>
        <p:spPr>
          <a:xfrm>
            <a:off x="623888" y="3301232"/>
            <a:ext cx="10958512" cy="0"/>
          </a:xfrm>
          <a:prstGeom prst="line">
            <a:avLst/>
          </a:prstGeom>
          <a:ln w="19050">
            <a:solidFill>
              <a:schemeClr val="bg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2603F752-0A44-2CC9-D05C-FA6AD49CF184}"/>
              </a:ext>
            </a:extLst>
          </p:cNvPr>
          <p:cNvCxnSpPr/>
          <p:nvPr/>
        </p:nvCxnSpPr>
        <p:spPr>
          <a:xfrm>
            <a:off x="623888" y="2700208"/>
            <a:ext cx="10958512" cy="0"/>
          </a:xfrm>
          <a:prstGeom prst="line">
            <a:avLst/>
          </a:prstGeom>
          <a:ln w="19050">
            <a:solidFill>
              <a:schemeClr val="bg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FDD4E1C-54C4-A561-F37F-5EF22C42C90B}"/>
              </a:ext>
            </a:extLst>
          </p:cNvPr>
          <p:cNvCxnSpPr/>
          <p:nvPr/>
        </p:nvCxnSpPr>
        <p:spPr>
          <a:xfrm>
            <a:off x="623888" y="2453987"/>
            <a:ext cx="10958512" cy="0"/>
          </a:xfrm>
          <a:prstGeom prst="line">
            <a:avLst/>
          </a:prstGeom>
          <a:ln w="19050">
            <a:solidFill>
              <a:schemeClr val="bg2">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3" name="Rectangle: Rounded Corners 2">
            <a:extLst>
              <a:ext uri="{FF2B5EF4-FFF2-40B4-BE49-F238E27FC236}">
                <a16:creationId xmlns:a16="http://schemas.microsoft.com/office/drawing/2014/main" id="{106E8071-01C7-5BCF-C9FE-BD9A6041FFDE}"/>
              </a:ext>
            </a:extLst>
          </p:cNvPr>
          <p:cNvSpPr/>
          <p:nvPr/>
        </p:nvSpPr>
        <p:spPr>
          <a:xfrm>
            <a:off x="1631949" y="1408193"/>
            <a:ext cx="10255251" cy="415003"/>
          </a:xfrm>
          <a:prstGeom prst="roundRect">
            <a:avLst/>
          </a:prstGeom>
          <a:noFill/>
          <a:ln w="25400" cap="flat" cmpd="sng" algn="ctr">
            <a:noFill/>
            <a:prstDash val="solid"/>
            <a:round/>
            <a:headEnd type="none" w="med" len="med"/>
            <a:tailEnd type="none"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BE" sz="1200" b="1" spc="-100" noProof="0">
                <a:solidFill>
                  <a:srgbClr val="FF6E28"/>
                </a:solidFill>
                <a:latin typeface="+mj-lt"/>
              </a:rPr>
              <a:t>Cette partie est encore en cours d'élaboration. La version finale sera communiquée avant le lancement du projet pilote.</a:t>
            </a:r>
          </a:p>
        </p:txBody>
      </p:sp>
      <p:sp>
        <p:nvSpPr>
          <p:cNvPr id="6" name="Freeform 317">
            <a:extLst>
              <a:ext uri="{FF2B5EF4-FFF2-40B4-BE49-F238E27FC236}">
                <a16:creationId xmlns:a16="http://schemas.microsoft.com/office/drawing/2014/main" id="{A05AA7C5-7303-968C-7C93-1478C6984D9F}"/>
              </a:ext>
            </a:extLst>
          </p:cNvPr>
          <p:cNvSpPr>
            <a:spLocks noEditPoints="1"/>
          </p:cNvSpPr>
          <p:nvPr/>
        </p:nvSpPr>
        <p:spPr bwMode="auto">
          <a:xfrm>
            <a:off x="96464" y="1413621"/>
            <a:ext cx="416671" cy="409575"/>
          </a:xfrm>
          <a:custGeom>
            <a:avLst/>
            <a:gdLst>
              <a:gd name="T0" fmla="*/ 72 w 215"/>
              <a:gd name="T1" fmla="*/ 87 h 211"/>
              <a:gd name="T2" fmla="*/ 90 w 215"/>
              <a:gd name="T3" fmla="*/ 108 h 211"/>
              <a:gd name="T4" fmla="*/ 73 w 215"/>
              <a:gd name="T5" fmla="*/ 126 h 211"/>
              <a:gd name="T6" fmla="*/ 22 w 215"/>
              <a:gd name="T7" fmla="*/ 165 h 211"/>
              <a:gd name="T8" fmla="*/ 51 w 215"/>
              <a:gd name="T9" fmla="*/ 145 h 211"/>
              <a:gd name="T10" fmla="*/ 69 w 215"/>
              <a:gd name="T11" fmla="*/ 157 h 211"/>
              <a:gd name="T12" fmla="*/ 76 w 215"/>
              <a:gd name="T13" fmla="*/ 176 h 211"/>
              <a:gd name="T14" fmla="*/ 48 w 215"/>
              <a:gd name="T15" fmla="*/ 200 h 211"/>
              <a:gd name="T16" fmla="*/ 98 w 215"/>
              <a:gd name="T17" fmla="*/ 150 h 211"/>
              <a:gd name="T18" fmla="*/ 113 w 215"/>
              <a:gd name="T19" fmla="*/ 135 h 211"/>
              <a:gd name="T20" fmla="*/ 168 w 215"/>
              <a:gd name="T21" fmla="*/ 200 h 211"/>
              <a:gd name="T22" fmla="*/ 199 w 215"/>
              <a:gd name="T23" fmla="*/ 170 h 211"/>
              <a:gd name="T24" fmla="*/ 90 w 215"/>
              <a:gd name="T25" fmla="*/ 69 h 211"/>
              <a:gd name="T26" fmla="*/ 72 w 215"/>
              <a:gd name="T27" fmla="*/ 87 h 211"/>
              <a:gd name="T28" fmla="*/ 184 w 215"/>
              <a:gd name="T29" fmla="*/ 66 h 211"/>
              <a:gd name="T30" fmla="*/ 167 w 215"/>
              <a:gd name="T31" fmla="*/ 54 h 211"/>
              <a:gd name="T32" fmla="*/ 160 w 215"/>
              <a:gd name="T33" fmla="*/ 34 h 211"/>
              <a:gd name="T34" fmla="*/ 188 w 215"/>
              <a:gd name="T35" fmla="*/ 11 h 211"/>
              <a:gd name="T36" fmla="*/ 138 w 215"/>
              <a:gd name="T37" fmla="*/ 60 h 211"/>
              <a:gd name="T38" fmla="*/ 123 w 215"/>
              <a:gd name="T39" fmla="*/ 76 h 211"/>
              <a:gd name="T40" fmla="*/ 148 w 215"/>
              <a:gd name="T41" fmla="*/ 100 h 211"/>
              <a:gd name="T42" fmla="*/ 163 w 215"/>
              <a:gd name="T43" fmla="*/ 85 h 211"/>
              <a:gd name="T44" fmla="*/ 214 w 215"/>
              <a:gd name="T45" fmla="*/ 46 h 211"/>
              <a:gd name="T46" fmla="*/ 184 w 215"/>
              <a:gd name="T47" fmla="*/ 66 h 211"/>
              <a:gd name="T48" fmla="*/ 38 w 215"/>
              <a:gd name="T49" fmla="*/ 108 h 211"/>
              <a:gd name="T50" fmla="*/ 46 w 215"/>
              <a:gd name="T51" fmla="*/ 99 h 211"/>
              <a:gd name="T52" fmla="*/ 47 w 215"/>
              <a:gd name="T53" fmla="*/ 96 h 211"/>
              <a:gd name="T54" fmla="*/ 46 w 215"/>
              <a:gd name="T55" fmla="*/ 87 h 211"/>
              <a:gd name="T56" fmla="*/ 53 w 215"/>
              <a:gd name="T57" fmla="*/ 81 h 211"/>
              <a:gd name="T58" fmla="*/ 62 w 215"/>
              <a:gd name="T59" fmla="*/ 84 h 211"/>
              <a:gd name="T60" fmla="*/ 87 w 215"/>
              <a:gd name="T61" fmla="*/ 60 h 211"/>
              <a:gd name="T62" fmla="*/ 82 w 215"/>
              <a:gd name="T63" fmla="*/ 47 h 211"/>
              <a:gd name="T64" fmla="*/ 84 w 215"/>
              <a:gd name="T65" fmla="*/ 41 h 211"/>
              <a:gd name="T66" fmla="*/ 90 w 215"/>
              <a:gd name="T67" fmla="*/ 33 h 211"/>
              <a:gd name="T68" fmla="*/ 103 w 215"/>
              <a:gd name="T69" fmla="*/ 31 h 211"/>
              <a:gd name="T70" fmla="*/ 113 w 215"/>
              <a:gd name="T71" fmla="*/ 36 h 211"/>
              <a:gd name="T72" fmla="*/ 121 w 215"/>
              <a:gd name="T73" fmla="*/ 28 h 211"/>
              <a:gd name="T74" fmla="*/ 98 w 215"/>
              <a:gd name="T75" fmla="*/ 11 h 211"/>
              <a:gd name="T76" fmla="*/ 79 w 215"/>
              <a:gd name="T77" fmla="*/ 10 h 211"/>
              <a:gd name="T78" fmla="*/ 70 w 215"/>
              <a:gd name="T79" fmla="*/ 11 h 211"/>
              <a:gd name="T80" fmla="*/ 28 w 215"/>
              <a:gd name="T81" fmla="*/ 44 h 211"/>
              <a:gd name="T82" fmla="*/ 30 w 215"/>
              <a:gd name="T83" fmla="*/ 55 h 211"/>
              <a:gd name="T84" fmla="*/ 22 w 215"/>
              <a:gd name="T85" fmla="*/ 63 h 211"/>
              <a:gd name="T86" fmla="*/ 18 w 215"/>
              <a:gd name="T87" fmla="*/ 61 h 211"/>
              <a:gd name="T88" fmla="*/ 12 w 215"/>
              <a:gd name="T89" fmla="*/ 61 h 211"/>
              <a:gd name="T90" fmla="*/ 11 w 215"/>
              <a:gd name="T91" fmla="*/ 61 h 211"/>
              <a:gd name="T92" fmla="*/ 8 w 215"/>
              <a:gd name="T93" fmla="*/ 63 h 211"/>
              <a:gd name="T94" fmla="*/ 1 w 215"/>
              <a:gd name="T95" fmla="*/ 74 h 211"/>
              <a:gd name="T96" fmla="*/ 1 w 215"/>
              <a:gd name="T97" fmla="*/ 74 h 211"/>
              <a:gd name="T98" fmla="*/ 34 w 215"/>
              <a:gd name="T99" fmla="*/ 108 h 211"/>
              <a:gd name="T100" fmla="*/ 38 w 215"/>
              <a:gd name="T101" fmla="*/ 108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15" h="211">
                <a:moveTo>
                  <a:pt x="72" y="87"/>
                </a:moveTo>
                <a:cubicBezTo>
                  <a:pt x="90" y="108"/>
                  <a:pt x="90" y="108"/>
                  <a:pt x="90" y="108"/>
                </a:cubicBezTo>
                <a:cubicBezTo>
                  <a:pt x="73" y="126"/>
                  <a:pt x="73" y="126"/>
                  <a:pt x="73" y="126"/>
                </a:cubicBezTo>
                <a:cubicBezTo>
                  <a:pt x="47" y="116"/>
                  <a:pt x="20" y="138"/>
                  <a:pt x="22" y="165"/>
                </a:cubicBezTo>
                <a:cubicBezTo>
                  <a:pt x="51" y="145"/>
                  <a:pt x="51" y="145"/>
                  <a:pt x="51" y="145"/>
                </a:cubicBezTo>
                <a:cubicBezTo>
                  <a:pt x="69" y="157"/>
                  <a:pt x="69" y="157"/>
                  <a:pt x="69" y="157"/>
                </a:cubicBezTo>
                <a:cubicBezTo>
                  <a:pt x="76" y="176"/>
                  <a:pt x="76" y="176"/>
                  <a:pt x="76" y="176"/>
                </a:cubicBezTo>
                <a:cubicBezTo>
                  <a:pt x="48" y="200"/>
                  <a:pt x="48" y="200"/>
                  <a:pt x="48" y="200"/>
                </a:cubicBezTo>
                <a:cubicBezTo>
                  <a:pt x="78" y="211"/>
                  <a:pt x="108" y="181"/>
                  <a:pt x="98" y="150"/>
                </a:cubicBezTo>
                <a:cubicBezTo>
                  <a:pt x="113" y="135"/>
                  <a:pt x="113" y="135"/>
                  <a:pt x="113" y="135"/>
                </a:cubicBezTo>
                <a:cubicBezTo>
                  <a:pt x="168" y="200"/>
                  <a:pt x="168" y="200"/>
                  <a:pt x="168" y="200"/>
                </a:cubicBezTo>
                <a:cubicBezTo>
                  <a:pt x="185" y="198"/>
                  <a:pt x="196" y="187"/>
                  <a:pt x="199" y="170"/>
                </a:cubicBezTo>
                <a:cubicBezTo>
                  <a:pt x="90" y="69"/>
                  <a:pt x="90" y="69"/>
                  <a:pt x="90" y="69"/>
                </a:cubicBezTo>
                <a:lnTo>
                  <a:pt x="72" y="87"/>
                </a:lnTo>
                <a:close/>
                <a:moveTo>
                  <a:pt x="184" y="66"/>
                </a:moveTo>
                <a:cubicBezTo>
                  <a:pt x="167" y="54"/>
                  <a:pt x="167" y="54"/>
                  <a:pt x="167" y="54"/>
                </a:cubicBezTo>
                <a:cubicBezTo>
                  <a:pt x="160" y="34"/>
                  <a:pt x="160" y="34"/>
                  <a:pt x="160" y="34"/>
                </a:cubicBezTo>
                <a:cubicBezTo>
                  <a:pt x="188" y="11"/>
                  <a:pt x="188" y="11"/>
                  <a:pt x="188" y="11"/>
                </a:cubicBezTo>
                <a:cubicBezTo>
                  <a:pt x="157" y="0"/>
                  <a:pt x="128" y="30"/>
                  <a:pt x="138" y="60"/>
                </a:cubicBezTo>
                <a:cubicBezTo>
                  <a:pt x="123" y="76"/>
                  <a:pt x="123" y="76"/>
                  <a:pt x="123" y="76"/>
                </a:cubicBezTo>
                <a:cubicBezTo>
                  <a:pt x="148" y="100"/>
                  <a:pt x="148" y="100"/>
                  <a:pt x="148" y="100"/>
                </a:cubicBezTo>
                <a:cubicBezTo>
                  <a:pt x="163" y="85"/>
                  <a:pt x="163" y="85"/>
                  <a:pt x="163" y="85"/>
                </a:cubicBezTo>
                <a:cubicBezTo>
                  <a:pt x="189" y="94"/>
                  <a:pt x="215" y="73"/>
                  <a:pt x="214" y="46"/>
                </a:cubicBezTo>
                <a:lnTo>
                  <a:pt x="184" y="66"/>
                </a:lnTo>
                <a:close/>
                <a:moveTo>
                  <a:pt x="38" y="108"/>
                </a:moveTo>
                <a:cubicBezTo>
                  <a:pt x="39" y="106"/>
                  <a:pt x="44" y="102"/>
                  <a:pt x="46" y="99"/>
                </a:cubicBezTo>
                <a:cubicBezTo>
                  <a:pt x="47" y="98"/>
                  <a:pt x="47" y="97"/>
                  <a:pt x="47" y="96"/>
                </a:cubicBezTo>
                <a:cubicBezTo>
                  <a:pt x="47" y="93"/>
                  <a:pt x="46" y="89"/>
                  <a:pt x="46" y="87"/>
                </a:cubicBezTo>
                <a:cubicBezTo>
                  <a:pt x="53" y="81"/>
                  <a:pt x="53" y="81"/>
                  <a:pt x="53" y="81"/>
                </a:cubicBezTo>
                <a:cubicBezTo>
                  <a:pt x="62" y="84"/>
                  <a:pt x="62" y="84"/>
                  <a:pt x="62" y="84"/>
                </a:cubicBezTo>
                <a:cubicBezTo>
                  <a:pt x="87" y="60"/>
                  <a:pt x="87" y="60"/>
                  <a:pt x="87" y="60"/>
                </a:cubicBezTo>
                <a:cubicBezTo>
                  <a:pt x="84" y="57"/>
                  <a:pt x="83" y="52"/>
                  <a:pt x="82" y="47"/>
                </a:cubicBezTo>
                <a:cubicBezTo>
                  <a:pt x="82" y="45"/>
                  <a:pt x="83" y="43"/>
                  <a:pt x="84" y="41"/>
                </a:cubicBezTo>
                <a:cubicBezTo>
                  <a:pt x="85" y="38"/>
                  <a:pt x="88" y="34"/>
                  <a:pt x="90" y="33"/>
                </a:cubicBezTo>
                <a:cubicBezTo>
                  <a:pt x="94" y="31"/>
                  <a:pt x="99" y="30"/>
                  <a:pt x="103" y="31"/>
                </a:cubicBezTo>
                <a:cubicBezTo>
                  <a:pt x="108" y="32"/>
                  <a:pt x="110" y="34"/>
                  <a:pt x="113" y="36"/>
                </a:cubicBezTo>
                <a:cubicBezTo>
                  <a:pt x="121" y="28"/>
                  <a:pt x="121" y="28"/>
                  <a:pt x="121" y="28"/>
                </a:cubicBezTo>
                <a:cubicBezTo>
                  <a:pt x="115" y="20"/>
                  <a:pt x="107" y="14"/>
                  <a:pt x="98" y="11"/>
                </a:cubicBezTo>
                <a:cubicBezTo>
                  <a:pt x="93" y="10"/>
                  <a:pt x="86" y="9"/>
                  <a:pt x="79" y="10"/>
                </a:cubicBezTo>
                <a:cubicBezTo>
                  <a:pt x="77" y="10"/>
                  <a:pt x="73" y="10"/>
                  <a:pt x="70" y="11"/>
                </a:cubicBezTo>
                <a:cubicBezTo>
                  <a:pt x="55" y="15"/>
                  <a:pt x="38" y="35"/>
                  <a:pt x="28" y="44"/>
                </a:cubicBezTo>
                <a:cubicBezTo>
                  <a:pt x="30" y="55"/>
                  <a:pt x="30" y="55"/>
                  <a:pt x="30" y="55"/>
                </a:cubicBezTo>
                <a:cubicBezTo>
                  <a:pt x="22" y="63"/>
                  <a:pt x="22" y="63"/>
                  <a:pt x="22" y="63"/>
                </a:cubicBezTo>
                <a:cubicBezTo>
                  <a:pt x="18" y="61"/>
                  <a:pt x="18" y="61"/>
                  <a:pt x="18" y="61"/>
                </a:cubicBezTo>
                <a:cubicBezTo>
                  <a:pt x="16" y="61"/>
                  <a:pt x="14" y="61"/>
                  <a:pt x="12" y="61"/>
                </a:cubicBezTo>
                <a:cubicBezTo>
                  <a:pt x="11" y="61"/>
                  <a:pt x="11" y="61"/>
                  <a:pt x="11" y="61"/>
                </a:cubicBezTo>
                <a:cubicBezTo>
                  <a:pt x="10" y="62"/>
                  <a:pt x="9" y="62"/>
                  <a:pt x="8" y="63"/>
                </a:cubicBezTo>
                <a:cubicBezTo>
                  <a:pt x="6" y="66"/>
                  <a:pt x="0" y="71"/>
                  <a:pt x="1" y="74"/>
                </a:cubicBezTo>
                <a:cubicBezTo>
                  <a:pt x="1" y="74"/>
                  <a:pt x="1" y="74"/>
                  <a:pt x="1" y="74"/>
                </a:cubicBezTo>
                <a:cubicBezTo>
                  <a:pt x="2" y="75"/>
                  <a:pt x="33" y="108"/>
                  <a:pt x="34" y="108"/>
                </a:cubicBezTo>
                <a:cubicBezTo>
                  <a:pt x="35" y="109"/>
                  <a:pt x="37" y="108"/>
                  <a:pt x="38" y="108"/>
                </a:cubicBezTo>
                <a:close/>
              </a:path>
            </a:pathLst>
          </a:custGeom>
          <a:solidFill>
            <a:srgbClr val="FF6E28"/>
          </a:solid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fr-BE" noProof="0"/>
          </a:p>
        </p:txBody>
      </p:sp>
    </p:spTree>
    <p:extLst>
      <p:ext uri="{BB962C8B-B14F-4D97-AF65-F5344CB8AC3E}">
        <p14:creationId xmlns:p14="http://schemas.microsoft.com/office/powerpoint/2010/main" val="391210762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EED66-4B08-C456-B437-E011AAFC8E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3BBA12-93AC-4321-A79E-EA5C58A7B90C}"/>
              </a:ext>
            </a:extLst>
          </p:cNvPr>
          <p:cNvSpPr>
            <a:spLocks noGrp="1"/>
          </p:cNvSpPr>
          <p:nvPr>
            <p:ph type="title"/>
          </p:nvPr>
        </p:nvSpPr>
        <p:spPr/>
        <p:txBody>
          <a:bodyPr/>
          <a:lstStyle/>
          <a:p>
            <a:r>
              <a:rPr lang="fr-BE" noProof="0"/>
              <a:t>Données à fournir pendant le pilote</a:t>
            </a:r>
          </a:p>
        </p:txBody>
      </p:sp>
      <p:sp>
        <p:nvSpPr>
          <p:cNvPr id="4" name="Slide Number Placeholder 3">
            <a:extLst>
              <a:ext uri="{FF2B5EF4-FFF2-40B4-BE49-F238E27FC236}">
                <a16:creationId xmlns:a16="http://schemas.microsoft.com/office/drawing/2014/main" id="{65ECC703-50D6-B32E-92AE-7041FEFCC350}"/>
              </a:ext>
            </a:extLst>
          </p:cNvPr>
          <p:cNvSpPr>
            <a:spLocks noGrp="1"/>
          </p:cNvSpPr>
          <p:nvPr>
            <p:ph type="sldNum" sz="quarter" idx="12"/>
          </p:nvPr>
        </p:nvSpPr>
        <p:spPr/>
        <p:txBody>
          <a:bodyPr/>
          <a:lstStyle/>
          <a:p>
            <a:fld id="{C199B626-B856-464E-A5E3-487988D7D9F4}" type="slidenum">
              <a:rPr lang="fr-BE" noProof="0" smtClean="0"/>
              <a:pPr/>
              <a:t>48</a:t>
            </a:fld>
            <a:endParaRPr lang="fr-BE" noProof="0"/>
          </a:p>
        </p:txBody>
      </p:sp>
      <p:grpSp>
        <p:nvGrpSpPr>
          <p:cNvPr id="8" name="Group 7">
            <a:extLst>
              <a:ext uri="{FF2B5EF4-FFF2-40B4-BE49-F238E27FC236}">
                <a16:creationId xmlns:a16="http://schemas.microsoft.com/office/drawing/2014/main" id="{7B744D87-0100-6C30-B9A3-933B745942CD}"/>
              </a:ext>
            </a:extLst>
          </p:cNvPr>
          <p:cNvGrpSpPr/>
          <p:nvPr/>
        </p:nvGrpSpPr>
        <p:grpSpPr>
          <a:xfrm>
            <a:off x="1631950" y="2913919"/>
            <a:ext cx="9950450" cy="1511318"/>
            <a:chOff x="1631950" y="3033713"/>
            <a:chExt cx="9950450" cy="1511318"/>
          </a:xfrm>
        </p:grpSpPr>
        <p:sp>
          <p:nvSpPr>
            <p:cNvPr id="20" name="TextBox 19">
              <a:extLst>
                <a:ext uri="{FF2B5EF4-FFF2-40B4-BE49-F238E27FC236}">
                  <a16:creationId xmlns:a16="http://schemas.microsoft.com/office/drawing/2014/main" id="{BABB8011-B5FB-218B-5AD8-93F9F050902A}"/>
                </a:ext>
              </a:extLst>
            </p:cNvPr>
            <p:cNvSpPr txBox="1"/>
            <p:nvPr/>
          </p:nvSpPr>
          <p:spPr>
            <a:xfrm>
              <a:off x="1631950" y="3033713"/>
              <a:ext cx="9950450" cy="27699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BE" sz="1200" b="1" i="0" u="none" strike="noStrike" kern="1200" cap="none" spc="0" normalizeH="0" baseline="0" noProof="0">
                  <a:ln>
                    <a:noFill/>
                  </a:ln>
                  <a:solidFill>
                    <a:srgbClr val="007C92"/>
                  </a:solidFill>
                  <a:effectLst/>
                  <a:uLnTx/>
                  <a:uFillTx/>
                  <a:latin typeface="+mj-lt"/>
                  <a:ea typeface="+mn-ea"/>
                  <a:cs typeface="+mn-cs"/>
                </a:rPr>
                <a:t>4. La pratique est prête à fournir au moins les renseignements suivants :</a:t>
              </a:r>
            </a:p>
          </p:txBody>
        </p:sp>
        <p:cxnSp>
          <p:nvCxnSpPr>
            <p:cNvPr id="21" name="Straight Connector 20">
              <a:extLst>
                <a:ext uri="{FF2B5EF4-FFF2-40B4-BE49-F238E27FC236}">
                  <a16:creationId xmlns:a16="http://schemas.microsoft.com/office/drawing/2014/main" id="{66331F3E-4AE7-1C55-21F3-A5787E5AFAA7}"/>
                </a:ext>
              </a:extLst>
            </p:cNvPr>
            <p:cNvCxnSpPr>
              <a:cxnSpLocks/>
            </p:cNvCxnSpPr>
            <p:nvPr/>
          </p:nvCxnSpPr>
          <p:spPr>
            <a:xfrm>
              <a:off x="1631950" y="3284875"/>
              <a:ext cx="9950450" cy="0"/>
            </a:xfrm>
            <a:prstGeom prst="line">
              <a:avLst/>
            </a:prstGeom>
            <a:ln w="19050">
              <a:solidFill>
                <a:srgbClr val="007C92"/>
              </a:solidFill>
            </a:ln>
          </p:spPr>
          <p:style>
            <a:lnRef idx="1">
              <a:schemeClr val="accent1"/>
            </a:lnRef>
            <a:fillRef idx="0">
              <a:schemeClr val="accent1"/>
            </a:fillRef>
            <a:effectRef idx="0">
              <a:schemeClr val="accent1"/>
            </a:effectRef>
            <a:fontRef idx="minor">
              <a:schemeClr val="tx1"/>
            </a:fontRef>
          </p:style>
        </p:cxnSp>
        <p:sp>
          <p:nvSpPr>
            <p:cNvPr id="22" name="Content Placeholder 7">
              <a:extLst>
                <a:ext uri="{FF2B5EF4-FFF2-40B4-BE49-F238E27FC236}">
                  <a16:creationId xmlns:a16="http://schemas.microsoft.com/office/drawing/2014/main" id="{B6AFE402-B64A-ACC8-FFA8-F2B55A3392A2}"/>
                </a:ext>
              </a:extLst>
            </p:cNvPr>
            <p:cNvSpPr txBox="1">
              <a:spLocks/>
            </p:cNvSpPr>
            <p:nvPr/>
          </p:nvSpPr>
          <p:spPr bwMode="auto">
            <a:xfrm>
              <a:off x="1631950" y="3310901"/>
              <a:ext cx="9950450" cy="1234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Arial" panose="020B0604020202020204" pitchFamily="34" charset="0"/>
                <a:buChar char="•"/>
              </a:pPr>
              <a:r>
                <a:rPr lang="fr-BE" sz="1200" b="1" kern="0" noProof="0">
                  <a:solidFill>
                    <a:schemeClr val="accent5">
                      <a:lumMod val="10000"/>
                    </a:schemeClr>
                  </a:solidFill>
                  <a:latin typeface="+mj-lt"/>
                </a:rPr>
                <a:t>Données liées à l'activité de la pratique (via l'enregistrement des codes d'intervention)</a:t>
              </a:r>
            </a:p>
            <a:p>
              <a:pPr lvl="1">
                <a:buFont typeface="Arial" panose="020B0604020202020204" pitchFamily="34" charset="0"/>
                <a:buChar char="•"/>
              </a:pPr>
              <a:r>
                <a:rPr lang="fr-BE" sz="1200" kern="0" noProof="0">
                  <a:solidFill>
                    <a:schemeClr val="accent5">
                      <a:lumMod val="10000"/>
                    </a:schemeClr>
                  </a:solidFill>
                  <a:latin typeface="+mj-lt"/>
                </a:rPr>
                <a:t>Prestations (y compris les prestations non mentionnées à l'article 8 : paramètres, collyres sauf intervention chirurgicale,...)</a:t>
              </a:r>
            </a:p>
            <a:p>
              <a:pPr>
                <a:buFont typeface="Arial" panose="020B0604020202020204" pitchFamily="34" charset="0"/>
                <a:buChar char="•"/>
              </a:pPr>
              <a:r>
                <a:rPr lang="fr-BE" sz="1200" kern="0" noProof="0">
                  <a:latin typeface="+mj-lt"/>
                </a:rPr>
                <a:t>Données collectées dans le cadre du BelRAI.</a:t>
              </a:r>
            </a:p>
          </p:txBody>
        </p:sp>
      </p:grpSp>
      <p:grpSp>
        <p:nvGrpSpPr>
          <p:cNvPr id="7" name="Group 6">
            <a:extLst>
              <a:ext uri="{FF2B5EF4-FFF2-40B4-BE49-F238E27FC236}">
                <a16:creationId xmlns:a16="http://schemas.microsoft.com/office/drawing/2014/main" id="{22BF3621-B9BE-B2BB-9468-19A6690B654D}"/>
              </a:ext>
            </a:extLst>
          </p:cNvPr>
          <p:cNvGrpSpPr/>
          <p:nvPr/>
        </p:nvGrpSpPr>
        <p:grpSpPr>
          <a:xfrm>
            <a:off x="1631950" y="1914697"/>
            <a:ext cx="9950450" cy="957806"/>
            <a:chOff x="1631950" y="2025313"/>
            <a:chExt cx="9950450" cy="957806"/>
          </a:xfrm>
        </p:grpSpPr>
        <p:sp>
          <p:nvSpPr>
            <p:cNvPr id="11" name="TextBox 10">
              <a:extLst>
                <a:ext uri="{FF2B5EF4-FFF2-40B4-BE49-F238E27FC236}">
                  <a16:creationId xmlns:a16="http://schemas.microsoft.com/office/drawing/2014/main" id="{71369301-C3A2-4E8E-50CA-925E2214323A}"/>
                </a:ext>
              </a:extLst>
            </p:cNvPr>
            <p:cNvSpPr txBox="1"/>
            <p:nvPr/>
          </p:nvSpPr>
          <p:spPr>
            <a:xfrm>
              <a:off x="1631950" y="2025313"/>
              <a:ext cx="6879590" cy="27699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BE" sz="1200" b="1" i="0" u="none" strike="noStrike" kern="1200" cap="none" spc="0" normalizeH="0" baseline="0" noProof="0">
                  <a:ln>
                    <a:noFill/>
                  </a:ln>
                  <a:solidFill>
                    <a:srgbClr val="007C92"/>
                  </a:solidFill>
                  <a:effectLst/>
                  <a:uLnTx/>
                  <a:uFillTx/>
                  <a:latin typeface="+mj-lt"/>
                  <a:ea typeface="+mn-ea"/>
                  <a:cs typeface="+mn-cs"/>
                </a:rPr>
                <a:t>3. Sondages remplis par les dispensateurs de soins et les patients</a:t>
              </a:r>
            </a:p>
          </p:txBody>
        </p:sp>
        <p:cxnSp>
          <p:nvCxnSpPr>
            <p:cNvPr id="13" name="Straight Connector 12">
              <a:extLst>
                <a:ext uri="{FF2B5EF4-FFF2-40B4-BE49-F238E27FC236}">
                  <a16:creationId xmlns:a16="http://schemas.microsoft.com/office/drawing/2014/main" id="{B3F6D635-3E3C-E54E-6872-A66E665AED2B}"/>
                </a:ext>
              </a:extLst>
            </p:cNvPr>
            <p:cNvCxnSpPr>
              <a:cxnSpLocks/>
            </p:cNvCxnSpPr>
            <p:nvPr/>
          </p:nvCxnSpPr>
          <p:spPr>
            <a:xfrm>
              <a:off x="1631950" y="2276475"/>
              <a:ext cx="9950450" cy="0"/>
            </a:xfrm>
            <a:prstGeom prst="line">
              <a:avLst/>
            </a:prstGeom>
            <a:ln w="19050">
              <a:solidFill>
                <a:srgbClr val="007C92"/>
              </a:solidFill>
            </a:ln>
          </p:spPr>
          <p:style>
            <a:lnRef idx="1">
              <a:schemeClr val="accent1"/>
            </a:lnRef>
            <a:fillRef idx="0">
              <a:schemeClr val="accent1"/>
            </a:fillRef>
            <a:effectRef idx="0">
              <a:schemeClr val="accent1"/>
            </a:effectRef>
            <a:fontRef idx="minor">
              <a:schemeClr val="tx1"/>
            </a:fontRef>
          </p:style>
        </p:cxnSp>
        <p:sp>
          <p:nvSpPr>
            <p:cNvPr id="3" name="Content Placeholder 7">
              <a:extLst>
                <a:ext uri="{FF2B5EF4-FFF2-40B4-BE49-F238E27FC236}">
                  <a16:creationId xmlns:a16="http://schemas.microsoft.com/office/drawing/2014/main" id="{10F7A3A3-9CE2-12FB-1399-E5FB4D3CC19A}"/>
                </a:ext>
              </a:extLst>
            </p:cNvPr>
            <p:cNvSpPr txBox="1">
              <a:spLocks/>
            </p:cNvSpPr>
            <p:nvPr/>
          </p:nvSpPr>
          <p:spPr bwMode="auto">
            <a:xfrm>
              <a:off x="1631950" y="2334697"/>
              <a:ext cx="9950450" cy="6484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Arial" panose="020B0604020202020204" pitchFamily="34" charset="0"/>
                <a:buChar char="•"/>
              </a:pPr>
              <a:r>
                <a:rPr lang="fr-BE" sz="1200" kern="0" noProof="0">
                  <a:solidFill>
                    <a:schemeClr val="accent5">
                      <a:lumMod val="10000"/>
                    </a:schemeClr>
                  </a:solidFill>
                  <a:latin typeface="+mj-lt"/>
                </a:rPr>
                <a:t>Les pratiques participantes sont prêtes à participer aux enquêtes dans le cadre de l'évaluation scientifique et à les transmettre au sous-traitant du KCE. </a:t>
              </a:r>
              <a:endParaRPr lang="fr-BE" sz="1200" kern="0" noProof="0">
                <a:solidFill>
                  <a:srgbClr val="FF0000"/>
                </a:solidFill>
                <a:latin typeface="+mj-lt"/>
              </a:endParaRPr>
            </a:p>
          </p:txBody>
        </p:sp>
      </p:grpSp>
      <p:sp>
        <p:nvSpPr>
          <p:cNvPr id="5" name="Oval 4">
            <a:extLst>
              <a:ext uri="{FF2B5EF4-FFF2-40B4-BE49-F238E27FC236}">
                <a16:creationId xmlns:a16="http://schemas.microsoft.com/office/drawing/2014/main" id="{E90BF467-DE49-3584-DB3F-95376A6287A5}"/>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3200" noProof="0">
                <a:solidFill>
                  <a:srgbClr val="DAEDEF"/>
                </a:solidFill>
                <a:latin typeface="+mj-lt"/>
              </a:rPr>
              <a:t>2</a:t>
            </a:r>
          </a:p>
        </p:txBody>
      </p:sp>
      <p:sp>
        <p:nvSpPr>
          <p:cNvPr id="15" name="Rectangle: Rounded Corners 14">
            <a:extLst>
              <a:ext uri="{FF2B5EF4-FFF2-40B4-BE49-F238E27FC236}">
                <a16:creationId xmlns:a16="http://schemas.microsoft.com/office/drawing/2014/main" id="{750F820F-7F6B-03B3-AC0B-68824D52C906}"/>
              </a:ext>
            </a:extLst>
          </p:cNvPr>
          <p:cNvSpPr/>
          <p:nvPr/>
        </p:nvSpPr>
        <p:spPr>
          <a:xfrm>
            <a:off x="1631949" y="1408193"/>
            <a:ext cx="10255251" cy="415003"/>
          </a:xfrm>
          <a:prstGeom prst="roundRect">
            <a:avLst/>
          </a:prstGeom>
          <a:noFill/>
          <a:ln w="25400" cap="flat" cmpd="sng" algn="ctr">
            <a:noFill/>
            <a:prstDash val="solid"/>
            <a:round/>
            <a:headEnd type="none" w="med" len="med"/>
            <a:tailEnd type="none"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BE" sz="1200" b="1" spc="-100" noProof="0">
                <a:solidFill>
                  <a:srgbClr val="FF6E28"/>
                </a:solidFill>
                <a:latin typeface="+mj-lt"/>
              </a:rPr>
              <a:t>Cette partie est encore en cours d'élaboration. La version finale sera communiquée avant le lancement du projet pilote.</a:t>
            </a:r>
          </a:p>
        </p:txBody>
      </p:sp>
      <p:sp>
        <p:nvSpPr>
          <p:cNvPr id="16" name="Freeform 317">
            <a:extLst>
              <a:ext uri="{FF2B5EF4-FFF2-40B4-BE49-F238E27FC236}">
                <a16:creationId xmlns:a16="http://schemas.microsoft.com/office/drawing/2014/main" id="{6B2A5606-4F0A-4978-0A17-B6DDBE0A52FE}"/>
              </a:ext>
            </a:extLst>
          </p:cNvPr>
          <p:cNvSpPr>
            <a:spLocks noEditPoints="1"/>
          </p:cNvSpPr>
          <p:nvPr/>
        </p:nvSpPr>
        <p:spPr bwMode="auto">
          <a:xfrm>
            <a:off x="96464" y="1413621"/>
            <a:ext cx="416671" cy="409575"/>
          </a:xfrm>
          <a:custGeom>
            <a:avLst/>
            <a:gdLst>
              <a:gd name="T0" fmla="*/ 72 w 215"/>
              <a:gd name="T1" fmla="*/ 87 h 211"/>
              <a:gd name="T2" fmla="*/ 90 w 215"/>
              <a:gd name="T3" fmla="*/ 108 h 211"/>
              <a:gd name="T4" fmla="*/ 73 w 215"/>
              <a:gd name="T5" fmla="*/ 126 h 211"/>
              <a:gd name="T6" fmla="*/ 22 w 215"/>
              <a:gd name="T7" fmla="*/ 165 h 211"/>
              <a:gd name="T8" fmla="*/ 51 w 215"/>
              <a:gd name="T9" fmla="*/ 145 h 211"/>
              <a:gd name="T10" fmla="*/ 69 w 215"/>
              <a:gd name="T11" fmla="*/ 157 h 211"/>
              <a:gd name="T12" fmla="*/ 76 w 215"/>
              <a:gd name="T13" fmla="*/ 176 h 211"/>
              <a:gd name="T14" fmla="*/ 48 w 215"/>
              <a:gd name="T15" fmla="*/ 200 h 211"/>
              <a:gd name="T16" fmla="*/ 98 w 215"/>
              <a:gd name="T17" fmla="*/ 150 h 211"/>
              <a:gd name="T18" fmla="*/ 113 w 215"/>
              <a:gd name="T19" fmla="*/ 135 h 211"/>
              <a:gd name="T20" fmla="*/ 168 w 215"/>
              <a:gd name="T21" fmla="*/ 200 h 211"/>
              <a:gd name="T22" fmla="*/ 199 w 215"/>
              <a:gd name="T23" fmla="*/ 170 h 211"/>
              <a:gd name="T24" fmla="*/ 90 w 215"/>
              <a:gd name="T25" fmla="*/ 69 h 211"/>
              <a:gd name="T26" fmla="*/ 72 w 215"/>
              <a:gd name="T27" fmla="*/ 87 h 211"/>
              <a:gd name="T28" fmla="*/ 184 w 215"/>
              <a:gd name="T29" fmla="*/ 66 h 211"/>
              <a:gd name="T30" fmla="*/ 167 w 215"/>
              <a:gd name="T31" fmla="*/ 54 h 211"/>
              <a:gd name="T32" fmla="*/ 160 w 215"/>
              <a:gd name="T33" fmla="*/ 34 h 211"/>
              <a:gd name="T34" fmla="*/ 188 w 215"/>
              <a:gd name="T35" fmla="*/ 11 h 211"/>
              <a:gd name="T36" fmla="*/ 138 w 215"/>
              <a:gd name="T37" fmla="*/ 60 h 211"/>
              <a:gd name="T38" fmla="*/ 123 w 215"/>
              <a:gd name="T39" fmla="*/ 76 h 211"/>
              <a:gd name="T40" fmla="*/ 148 w 215"/>
              <a:gd name="T41" fmla="*/ 100 h 211"/>
              <a:gd name="T42" fmla="*/ 163 w 215"/>
              <a:gd name="T43" fmla="*/ 85 h 211"/>
              <a:gd name="T44" fmla="*/ 214 w 215"/>
              <a:gd name="T45" fmla="*/ 46 h 211"/>
              <a:gd name="T46" fmla="*/ 184 w 215"/>
              <a:gd name="T47" fmla="*/ 66 h 211"/>
              <a:gd name="T48" fmla="*/ 38 w 215"/>
              <a:gd name="T49" fmla="*/ 108 h 211"/>
              <a:gd name="T50" fmla="*/ 46 w 215"/>
              <a:gd name="T51" fmla="*/ 99 h 211"/>
              <a:gd name="T52" fmla="*/ 47 w 215"/>
              <a:gd name="T53" fmla="*/ 96 h 211"/>
              <a:gd name="T54" fmla="*/ 46 w 215"/>
              <a:gd name="T55" fmla="*/ 87 h 211"/>
              <a:gd name="T56" fmla="*/ 53 w 215"/>
              <a:gd name="T57" fmla="*/ 81 h 211"/>
              <a:gd name="T58" fmla="*/ 62 w 215"/>
              <a:gd name="T59" fmla="*/ 84 h 211"/>
              <a:gd name="T60" fmla="*/ 87 w 215"/>
              <a:gd name="T61" fmla="*/ 60 h 211"/>
              <a:gd name="T62" fmla="*/ 82 w 215"/>
              <a:gd name="T63" fmla="*/ 47 h 211"/>
              <a:gd name="T64" fmla="*/ 84 w 215"/>
              <a:gd name="T65" fmla="*/ 41 h 211"/>
              <a:gd name="T66" fmla="*/ 90 w 215"/>
              <a:gd name="T67" fmla="*/ 33 h 211"/>
              <a:gd name="T68" fmla="*/ 103 w 215"/>
              <a:gd name="T69" fmla="*/ 31 h 211"/>
              <a:gd name="T70" fmla="*/ 113 w 215"/>
              <a:gd name="T71" fmla="*/ 36 h 211"/>
              <a:gd name="T72" fmla="*/ 121 w 215"/>
              <a:gd name="T73" fmla="*/ 28 h 211"/>
              <a:gd name="T74" fmla="*/ 98 w 215"/>
              <a:gd name="T75" fmla="*/ 11 h 211"/>
              <a:gd name="T76" fmla="*/ 79 w 215"/>
              <a:gd name="T77" fmla="*/ 10 h 211"/>
              <a:gd name="T78" fmla="*/ 70 w 215"/>
              <a:gd name="T79" fmla="*/ 11 h 211"/>
              <a:gd name="T80" fmla="*/ 28 w 215"/>
              <a:gd name="T81" fmla="*/ 44 h 211"/>
              <a:gd name="T82" fmla="*/ 30 w 215"/>
              <a:gd name="T83" fmla="*/ 55 h 211"/>
              <a:gd name="T84" fmla="*/ 22 w 215"/>
              <a:gd name="T85" fmla="*/ 63 h 211"/>
              <a:gd name="T86" fmla="*/ 18 w 215"/>
              <a:gd name="T87" fmla="*/ 61 h 211"/>
              <a:gd name="T88" fmla="*/ 12 w 215"/>
              <a:gd name="T89" fmla="*/ 61 h 211"/>
              <a:gd name="T90" fmla="*/ 11 w 215"/>
              <a:gd name="T91" fmla="*/ 61 h 211"/>
              <a:gd name="T92" fmla="*/ 8 w 215"/>
              <a:gd name="T93" fmla="*/ 63 h 211"/>
              <a:gd name="T94" fmla="*/ 1 w 215"/>
              <a:gd name="T95" fmla="*/ 74 h 211"/>
              <a:gd name="T96" fmla="*/ 1 w 215"/>
              <a:gd name="T97" fmla="*/ 74 h 211"/>
              <a:gd name="T98" fmla="*/ 34 w 215"/>
              <a:gd name="T99" fmla="*/ 108 h 211"/>
              <a:gd name="T100" fmla="*/ 38 w 215"/>
              <a:gd name="T101" fmla="*/ 108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15" h="211">
                <a:moveTo>
                  <a:pt x="72" y="87"/>
                </a:moveTo>
                <a:cubicBezTo>
                  <a:pt x="90" y="108"/>
                  <a:pt x="90" y="108"/>
                  <a:pt x="90" y="108"/>
                </a:cubicBezTo>
                <a:cubicBezTo>
                  <a:pt x="73" y="126"/>
                  <a:pt x="73" y="126"/>
                  <a:pt x="73" y="126"/>
                </a:cubicBezTo>
                <a:cubicBezTo>
                  <a:pt x="47" y="116"/>
                  <a:pt x="20" y="138"/>
                  <a:pt x="22" y="165"/>
                </a:cubicBezTo>
                <a:cubicBezTo>
                  <a:pt x="51" y="145"/>
                  <a:pt x="51" y="145"/>
                  <a:pt x="51" y="145"/>
                </a:cubicBezTo>
                <a:cubicBezTo>
                  <a:pt x="69" y="157"/>
                  <a:pt x="69" y="157"/>
                  <a:pt x="69" y="157"/>
                </a:cubicBezTo>
                <a:cubicBezTo>
                  <a:pt x="76" y="176"/>
                  <a:pt x="76" y="176"/>
                  <a:pt x="76" y="176"/>
                </a:cubicBezTo>
                <a:cubicBezTo>
                  <a:pt x="48" y="200"/>
                  <a:pt x="48" y="200"/>
                  <a:pt x="48" y="200"/>
                </a:cubicBezTo>
                <a:cubicBezTo>
                  <a:pt x="78" y="211"/>
                  <a:pt x="108" y="181"/>
                  <a:pt x="98" y="150"/>
                </a:cubicBezTo>
                <a:cubicBezTo>
                  <a:pt x="113" y="135"/>
                  <a:pt x="113" y="135"/>
                  <a:pt x="113" y="135"/>
                </a:cubicBezTo>
                <a:cubicBezTo>
                  <a:pt x="168" y="200"/>
                  <a:pt x="168" y="200"/>
                  <a:pt x="168" y="200"/>
                </a:cubicBezTo>
                <a:cubicBezTo>
                  <a:pt x="185" y="198"/>
                  <a:pt x="196" y="187"/>
                  <a:pt x="199" y="170"/>
                </a:cubicBezTo>
                <a:cubicBezTo>
                  <a:pt x="90" y="69"/>
                  <a:pt x="90" y="69"/>
                  <a:pt x="90" y="69"/>
                </a:cubicBezTo>
                <a:lnTo>
                  <a:pt x="72" y="87"/>
                </a:lnTo>
                <a:close/>
                <a:moveTo>
                  <a:pt x="184" y="66"/>
                </a:moveTo>
                <a:cubicBezTo>
                  <a:pt x="167" y="54"/>
                  <a:pt x="167" y="54"/>
                  <a:pt x="167" y="54"/>
                </a:cubicBezTo>
                <a:cubicBezTo>
                  <a:pt x="160" y="34"/>
                  <a:pt x="160" y="34"/>
                  <a:pt x="160" y="34"/>
                </a:cubicBezTo>
                <a:cubicBezTo>
                  <a:pt x="188" y="11"/>
                  <a:pt x="188" y="11"/>
                  <a:pt x="188" y="11"/>
                </a:cubicBezTo>
                <a:cubicBezTo>
                  <a:pt x="157" y="0"/>
                  <a:pt x="128" y="30"/>
                  <a:pt x="138" y="60"/>
                </a:cubicBezTo>
                <a:cubicBezTo>
                  <a:pt x="123" y="76"/>
                  <a:pt x="123" y="76"/>
                  <a:pt x="123" y="76"/>
                </a:cubicBezTo>
                <a:cubicBezTo>
                  <a:pt x="148" y="100"/>
                  <a:pt x="148" y="100"/>
                  <a:pt x="148" y="100"/>
                </a:cubicBezTo>
                <a:cubicBezTo>
                  <a:pt x="163" y="85"/>
                  <a:pt x="163" y="85"/>
                  <a:pt x="163" y="85"/>
                </a:cubicBezTo>
                <a:cubicBezTo>
                  <a:pt x="189" y="94"/>
                  <a:pt x="215" y="73"/>
                  <a:pt x="214" y="46"/>
                </a:cubicBezTo>
                <a:lnTo>
                  <a:pt x="184" y="66"/>
                </a:lnTo>
                <a:close/>
                <a:moveTo>
                  <a:pt x="38" y="108"/>
                </a:moveTo>
                <a:cubicBezTo>
                  <a:pt x="39" y="106"/>
                  <a:pt x="44" y="102"/>
                  <a:pt x="46" y="99"/>
                </a:cubicBezTo>
                <a:cubicBezTo>
                  <a:pt x="47" y="98"/>
                  <a:pt x="47" y="97"/>
                  <a:pt x="47" y="96"/>
                </a:cubicBezTo>
                <a:cubicBezTo>
                  <a:pt x="47" y="93"/>
                  <a:pt x="46" y="89"/>
                  <a:pt x="46" y="87"/>
                </a:cubicBezTo>
                <a:cubicBezTo>
                  <a:pt x="53" y="81"/>
                  <a:pt x="53" y="81"/>
                  <a:pt x="53" y="81"/>
                </a:cubicBezTo>
                <a:cubicBezTo>
                  <a:pt x="62" y="84"/>
                  <a:pt x="62" y="84"/>
                  <a:pt x="62" y="84"/>
                </a:cubicBezTo>
                <a:cubicBezTo>
                  <a:pt x="87" y="60"/>
                  <a:pt x="87" y="60"/>
                  <a:pt x="87" y="60"/>
                </a:cubicBezTo>
                <a:cubicBezTo>
                  <a:pt x="84" y="57"/>
                  <a:pt x="83" y="52"/>
                  <a:pt x="82" y="47"/>
                </a:cubicBezTo>
                <a:cubicBezTo>
                  <a:pt x="82" y="45"/>
                  <a:pt x="83" y="43"/>
                  <a:pt x="84" y="41"/>
                </a:cubicBezTo>
                <a:cubicBezTo>
                  <a:pt x="85" y="38"/>
                  <a:pt x="88" y="34"/>
                  <a:pt x="90" y="33"/>
                </a:cubicBezTo>
                <a:cubicBezTo>
                  <a:pt x="94" y="31"/>
                  <a:pt x="99" y="30"/>
                  <a:pt x="103" y="31"/>
                </a:cubicBezTo>
                <a:cubicBezTo>
                  <a:pt x="108" y="32"/>
                  <a:pt x="110" y="34"/>
                  <a:pt x="113" y="36"/>
                </a:cubicBezTo>
                <a:cubicBezTo>
                  <a:pt x="121" y="28"/>
                  <a:pt x="121" y="28"/>
                  <a:pt x="121" y="28"/>
                </a:cubicBezTo>
                <a:cubicBezTo>
                  <a:pt x="115" y="20"/>
                  <a:pt x="107" y="14"/>
                  <a:pt x="98" y="11"/>
                </a:cubicBezTo>
                <a:cubicBezTo>
                  <a:pt x="93" y="10"/>
                  <a:pt x="86" y="9"/>
                  <a:pt x="79" y="10"/>
                </a:cubicBezTo>
                <a:cubicBezTo>
                  <a:pt x="77" y="10"/>
                  <a:pt x="73" y="10"/>
                  <a:pt x="70" y="11"/>
                </a:cubicBezTo>
                <a:cubicBezTo>
                  <a:pt x="55" y="15"/>
                  <a:pt x="38" y="35"/>
                  <a:pt x="28" y="44"/>
                </a:cubicBezTo>
                <a:cubicBezTo>
                  <a:pt x="30" y="55"/>
                  <a:pt x="30" y="55"/>
                  <a:pt x="30" y="55"/>
                </a:cubicBezTo>
                <a:cubicBezTo>
                  <a:pt x="22" y="63"/>
                  <a:pt x="22" y="63"/>
                  <a:pt x="22" y="63"/>
                </a:cubicBezTo>
                <a:cubicBezTo>
                  <a:pt x="18" y="61"/>
                  <a:pt x="18" y="61"/>
                  <a:pt x="18" y="61"/>
                </a:cubicBezTo>
                <a:cubicBezTo>
                  <a:pt x="16" y="61"/>
                  <a:pt x="14" y="61"/>
                  <a:pt x="12" y="61"/>
                </a:cubicBezTo>
                <a:cubicBezTo>
                  <a:pt x="11" y="61"/>
                  <a:pt x="11" y="61"/>
                  <a:pt x="11" y="61"/>
                </a:cubicBezTo>
                <a:cubicBezTo>
                  <a:pt x="10" y="62"/>
                  <a:pt x="9" y="62"/>
                  <a:pt x="8" y="63"/>
                </a:cubicBezTo>
                <a:cubicBezTo>
                  <a:pt x="6" y="66"/>
                  <a:pt x="0" y="71"/>
                  <a:pt x="1" y="74"/>
                </a:cubicBezTo>
                <a:cubicBezTo>
                  <a:pt x="1" y="74"/>
                  <a:pt x="1" y="74"/>
                  <a:pt x="1" y="74"/>
                </a:cubicBezTo>
                <a:cubicBezTo>
                  <a:pt x="2" y="75"/>
                  <a:pt x="33" y="108"/>
                  <a:pt x="34" y="108"/>
                </a:cubicBezTo>
                <a:cubicBezTo>
                  <a:pt x="35" y="109"/>
                  <a:pt x="37" y="108"/>
                  <a:pt x="38" y="108"/>
                </a:cubicBezTo>
                <a:close/>
              </a:path>
            </a:pathLst>
          </a:custGeom>
          <a:solidFill>
            <a:srgbClr val="FF6E28"/>
          </a:solidFill>
          <a:ln w="9525" cap="flat" cmpd="sng" algn="ctr">
            <a:no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fr-BE" noProof="0"/>
          </a:p>
        </p:txBody>
      </p:sp>
    </p:spTree>
    <p:extLst>
      <p:ext uri="{BB962C8B-B14F-4D97-AF65-F5344CB8AC3E}">
        <p14:creationId xmlns:p14="http://schemas.microsoft.com/office/powerpoint/2010/main" val="265036491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EED66-4B08-C456-B437-E011AAFC8E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3BBA12-93AC-4321-A79E-EA5C58A7B90C}"/>
              </a:ext>
            </a:extLst>
          </p:cNvPr>
          <p:cNvSpPr>
            <a:spLocks noGrp="1"/>
          </p:cNvSpPr>
          <p:nvPr>
            <p:ph type="title"/>
          </p:nvPr>
        </p:nvSpPr>
        <p:spPr/>
        <p:txBody>
          <a:bodyPr/>
          <a:lstStyle/>
          <a:p>
            <a:r>
              <a:rPr lang="fr-BE" noProof="0"/>
              <a:t>Caractéristiques du financement incitatif de la pratique</a:t>
            </a:r>
          </a:p>
        </p:txBody>
      </p:sp>
      <p:sp>
        <p:nvSpPr>
          <p:cNvPr id="4" name="Slide Number Placeholder 3">
            <a:extLst>
              <a:ext uri="{FF2B5EF4-FFF2-40B4-BE49-F238E27FC236}">
                <a16:creationId xmlns:a16="http://schemas.microsoft.com/office/drawing/2014/main" id="{65ECC703-50D6-B32E-92AE-7041FEFCC350}"/>
              </a:ext>
            </a:extLst>
          </p:cNvPr>
          <p:cNvSpPr>
            <a:spLocks noGrp="1"/>
          </p:cNvSpPr>
          <p:nvPr>
            <p:ph type="sldNum" sz="quarter" idx="12"/>
          </p:nvPr>
        </p:nvSpPr>
        <p:spPr/>
        <p:txBody>
          <a:bodyPr/>
          <a:lstStyle/>
          <a:p>
            <a:fld id="{C199B626-B856-464E-A5E3-487988D7D9F4}" type="slidenum">
              <a:rPr lang="fr-BE" noProof="0" smtClean="0"/>
              <a:pPr/>
              <a:t>49</a:t>
            </a:fld>
            <a:endParaRPr lang="fr-BE" noProof="0"/>
          </a:p>
        </p:txBody>
      </p:sp>
      <p:sp>
        <p:nvSpPr>
          <p:cNvPr id="3" name="Oval 2">
            <a:extLst>
              <a:ext uri="{FF2B5EF4-FFF2-40B4-BE49-F238E27FC236}">
                <a16:creationId xmlns:a16="http://schemas.microsoft.com/office/drawing/2014/main" id="{09FB9A23-9EA4-B8F7-EAE5-91F973DFF4C2}"/>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3200" noProof="0">
                <a:solidFill>
                  <a:srgbClr val="DAEDEF"/>
                </a:solidFill>
                <a:latin typeface="+mj-lt"/>
              </a:rPr>
              <a:t>3</a:t>
            </a:r>
          </a:p>
        </p:txBody>
      </p:sp>
      <p:graphicFrame>
        <p:nvGraphicFramePr>
          <p:cNvPr id="5" name="object 4">
            <a:extLst>
              <a:ext uri="{FF2B5EF4-FFF2-40B4-BE49-F238E27FC236}">
                <a16:creationId xmlns:a16="http://schemas.microsoft.com/office/drawing/2014/main" id="{191D5111-491E-8C9B-321A-35BD358E9A48}"/>
              </a:ext>
            </a:extLst>
          </p:cNvPr>
          <p:cNvGraphicFramePr>
            <a:graphicFrameLocks noGrp="1"/>
          </p:cNvGraphicFramePr>
          <p:nvPr>
            <p:extLst>
              <p:ext uri="{D42A27DB-BD31-4B8C-83A1-F6EECF244321}">
                <p14:modId xmlns:p14="http://schemas.microsoft.com/office/powerpoint/2010/main" val="3137733929"/>
              </p:ext>
            </p:extLst>
          </p:nvPr>
        </p:nvGraphicFramePr>
        <p:xfrm>
          <a:off x="623889" y="2272421"/>
          <a:ext cx="11202353" cy="3898027"/>
        </p:xfrm>
        <a:graphic>
          <a:graphicData uri="http://schemas.openxmlformats.org/drawingml/2006/table">
            <a:tbl>
              <a:tblPr firstRow="1" bandRow="1"/>
              <a:tblGrid>
                <a:gridCol w="263413">
                  <a:extLst>
                    <a:ext uri="{9D8B030D-6E8A-4147-A177-3AD203B41FA5}">
                      <a16:colId xmlns:a16="http://schemas.microsoft.com/office/drawing/2014/main" val="20000"/>
                    </a:ext>
                  </a:extLst>
                </a:gridCol>
                <a:gridCol w="2015918">
                  <a:extLst>
                    <a:ext uri="{9D8B030D-6E8A-4147-A177-3AD203B41FA5}">
                      <a16:colId xmlns:a16="http://schemas.microsoft.com/office/drawing/2014/main" val="20001"/>
                    </a:ext>
                  </a:extLst>
                </a:gridCol>
                <a:gridCol w="2034540">
                  <a:extLst>
                    <a:ext uri="{9D8B030D-6E8A-4147-A177-3AD203B41FA5}">
                      <a16:colId xmlns:a16="http://schemas.microsoft.com/office/drawing/2014/main" val="20002"/>
                    </a:ext>
                  </a:extLst>
                </a:gridCol>
                <a:gridCol w="2636520">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gridCol w="1874520">
                  <a:extLst>
                    <a:ext uri="{9D8B030D-6E8A-4147-A177-3AD203B41FA5}">
                      <a16:colId xmlns:a16="http://schemas.microsoft.com/office/drawing/2014/main" val="20005"/>
                    </a:ext>
                  </a:extLst>
                </a:gridCol>
                <a:gridCol w="624842">
                  <a:extLst>
                    <a:ext uri="{9D8B030D-6E8A-4147-A177-3AD203B41FA5}">
                      <a16:colId xmlns:a16="http://schemas.microsoft.com/office/drawing/2014/main" val="20006"/>
                    </a:ext>
                  </a:extLst>
                </a:gridCol>
              </a:tblGrid>
              <a:tr h="331927">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buFont typeface="Arial" panose="020B0604020202020204" pitchFamily="34" charset="0"/>
                        <a:buNone/>
                      </a:pPr>
                      <a:endParaRPr sz="600">
                        <a:latin typeface="+mj-lt"/>
                        <a:cs typeface="Times New Roman"/>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spcBef>
                          <a:spcPts val="20"/>
                        </a:spcBef>
                        <a:buFont typeface="Arial" panose="020B0604020202020204" pitchFamily="34" charset="0"/>
                        <a:buNone/>
                      </a:pPr>
                      <a:endParaRPr sz="600">
                        <a:latin typeface="+mj-lt"/>
                        <a:cs typeface="Times New Roman"/>
                      </a:endParaRPr>
                    </a:p>
                    <a:p>
                      <a:pPr marL="0" indent="0" algn="l">
                        <a:lnSpc>
                          <a:spcPct val="100000"/>
                        </a:lnSpc>
                        <a:buFont typeface="Arial" panose="020B0604020202020204" pitchFamily="34" charset="0"/>
                        <a:buNone/>
                      </a:pPr>
                      <a:r>
                        <a:rPr lang="nl-BE" sz="600" b="1" spc="-30" err="1">
                          <a:latin typeface="+mj-lt"/>
                          <a:cs typeface="Trebuchet MS"/>
                        </a:rPr>
                        <a:t>Caractéristique</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buFont typeface="Arial" panose="020B0604020202020204" pitchFamily="34" charset="0"/>
                        <a:buNone/>
                      </a:pPr>
                      <a:r>
                        <a:rPr lang="fr-FR" sz="600" b="1" spc="-40">
                          <a:latin typeface="+mj-lt"/>
                          <a:cs typeface="Trebuchet MS"/>
                        </a:rPr>
                        <a:t>Que signifie un score de 0 pour cette caractéristique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18110" indent="0" algn="l">
                        <a:lnSpc>
                          <a:spcPct val="100000"/>
                        </a:lnSpc>
                        <a:spcBef>
                          <a:spcPts val="0"/>
                        </a:spcBef>
                        <a:buFont typeface="Arial" panose="020B0604020202020204" pitchFamily="34" charset="0"/>
                        <a:buNone/>
                      </a:pPr>
                      <a:r>
                        <a:rPr lang="fr-FR" sz="600" b="1" spc="-35">
                          <a:latin typeface="+mj-lt"/>
                          <a:cs typeface="Trebuchet MS"/>
                        </a:rPr>
                        <a:t>Quelles sont les conditions pour obtenir un score de 2 points pour cette caractéristique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87960" indent="0" algn="l">
                        <a:lnSpc>
                          <a:spcPct val="100000"/>
                        </a:lnSpc>
                        <a:spcBef>
                          <a:spcPts val="0"/>
                        </a:spcBef>
                        <a:buFont typeface="Arial" panose="020B0604020202020204" pitchFamily="34" charset="0"/>
                        <a:buNone/>
                      </a:pPr>
                      <a:r>
                        <a:rPr lang="fr-FR" sz="600" b="1" spc="-35">
                          <a:latin typeface="+mj-lt"/>
                          <a:cs typeface="Trebuchet MS"/>
                        </a:rPr>
                        <a:t>Quelles sont les conditions pour obtenir un score de 4 points pour cette caractéristique ?</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34620" indent="0" algn="l">
                        <a:lnSpc>
                          <a:spcPct val="100000"/>
                        </a:lnSpc>
                        <a:spcBef>
                          <a:spcPts val="0"/>
                        </a:spcBef>
                        <a:buFont typeface="Arial" panose="020B0604020202020204" pitchFamily="34" charset="0"/>
                        <a:buNone/>
                      </a:pPr>
                      <a:r>
                        <a:rPr lang="fr-FR" sz="600" b="1" spc="-30">
                          <a:latin typeface="+mj-lt"/>
                          <a:cs typeface="Trebuchet MS"/>
                        </a:rPr>
                        <a:t>Quelles informations doivent être  enregistrées/transmises  pour justifier le score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66675" indent="0" algn="l">
                        <a:lnSpc>
                          <a:spcPct val="100000"/>
                        </a:lnSpc>
                        <a:spcBef>
                          <a:spcPts val="0"/>
                        </a:spcBef>
                        <a:buFont typeface="Arial" panose="020B0604020202020204" pitchFamily="34" charset="0"/>
                        <a:buNone/>
                      </a:pPr>
                      <a:r>
                        <a:rPr lang="fr-FR" sz="600" b="1" spc="-30">
                          <a:latin typeface="+mj-lt"/>
                          <a:cs typeface="Trebuchet MS"/>
                        </a:rPr>
                        <a:t>Durée maximale pour le score 2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1027190">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6675" indent="0" algn="l">
                        <a:lnSpc>
                          <a:spcPct val="100000"/>
                        </a:lnSpc>
                        <a:buFont typeface="Arial" panose="020B0604020202020204" pitchFamily="34" charset="0"/>
                        <a:buNone/>
                      </a:pPr>
                      <a:r>
                        <a:rPr sz="600" b="1">
                          <a:latin typeface="+mj-lt"/>
                          <a:cs typeface="Trebuchet MS"/>
                        </a:rPr>
                        <a:t>1</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6675" indent="0" algn="l" eaLnBrk="0" hangingPunct="0">
                        <a:lnSpc>
                          <a:spcPct val="100000"/>
                        </a:lnSpc>
                        <a:buFont typeface="Arial" panose="020B0604020202020204" pitchFamily="34" charset="0"/>
                        <a:buNone/>
                      </a:pPr>
                      <a:r>
                        <a:rPr sz="600" spc="35">
                          <a:latin typeface="+mj-lt"/>
                          <a:cs typeface="Calibri"/>
                        </a:rPr>
                        <a:t>Eén </a:t>
                      </a:r>
                      <a:r>
                        <a:rPr sz="600" spc="25">
                          <a:latin typeface="+mj-lt"/>
                          <a:cs typeface="Calibri"/>
                        </a:rPr>
                        <a:t>uniek</a:t>
                      </a:r>
                      <a:r>
                        <a:rPr sz="600" spc="5">
                          <a:latin typeface="+mj-lt"/>
                          <a:cs typeface="Calibri"/>
                        </a:rPr>
                        <a:t> </a:t>
                      </a:r>
                      <a:r>
                        <a:rPr sz="600" b="1" spc="-20">
                          <a:latin typeface="+mj-lt"/>
                          <a:cs typeface="Trebuchet MS"/>
                        </a:rPr>
                        <a:t>patiëntendossier</a:t>
                      </a:r>
                      <a:endParaRPr sz="600">
                        <a:latin typeface="+mj-lt"/>
                        <a:cs typeface="Trebuchet MS"/>
                      </a:endParaRPr>
                    </a:p>
                    <a:p>
                      <a:pPr marL="172800" marR="436880" indent="-171450" algn="l" eaLnBrk="0" hangingPunct="0">
                        <a:lnSpc>
                          <a:spcPct val="100000"/>
                        </a:lnSpc>
                        <a:buFont typeface="Arial" panose="020B0604020202020204" pitchFamily="34" charset="0"/>
                        <a:buChar char="•"/>
                        <a:tabLst>
                          <a:tab pos="524510" algn="l"/>
                        </a:tabLst>
                      </a:pPr>
                      <a:r>
                        <a:rPr sz="600" spc="50">
                          <a:latin typeface="+mj-lt"/>
                          <a:cs typeface="Calibri"/>
                        </a:rPr>
                        <a:t>aan </a:t>
                      </a:r>
                      <a:r>
                        <a:rPr sz="600" spc="35">
                          <a:latin typeface="+mj-lt"/>
                          <a:cs typeface="Calibri"/>
                        </a:rPr>
                        <a:t>de hand </a:t>
                      </a:r>
                      <a:r>
                        <a:rPr sz="600" spc="40">
                          <a:latin typeface="+mj-lt"/>
                          <a:cs typeface="Calibri"/>
                        </a:rPr>
                        <a:t>waarvan </a:t>
                      </a:r>
                      <a:r>
                        <a:rPr sz="600" spc="15">
                          <a:latin typeface="+mj-lt"/>
                          <a:cs typeface="Calibri"/>
                        </a:rPr>
                        <a:t>het  </a:t>
                      </a:r>
                      <a:r>
                        <a:rPr sz="600" spc="35">
                          <a:latin typeface="+mj-lt"/>
                          <a:cs typeface="Calibri"/>
                        </a:rPr>
                        <a:t>verpleegproces </a:t>
                      </a:r>
                      <a:r>
                        <a:rPr sz="600" spc="40">
                          <a:latin typeface="+mj-lt"/>
                          <a:cs typeface="Calibri"/>
                        </a:rPr>
                        <a:t>opgevolgd</a:t>
                      </a:r>
                      <a:r>
                        <a:rPr sz="600" spc="10">
                          <a:latin typeface="+mj-lt"/>
                          <a:cs typeface="Calibri"/>
                        </a:rPr>
                        <a:t> </a:t>
                      </a:r>
                      <a:r>
                        <a:rPr sz="600" spc="15">
                          <a:latin typeface="+mj-lt"/>
                          <a:cs typeface="Calibri"/>
                        </a:rPr>
                        <a:t>wordt</a:t>
                      </a:r>
                      <a:endParaRPr sz="600">
                        <a:latin typeface="+mj-lt"/>
                        <a:cs typeface="Calibri"/>
                      </a:endParaRPr>
                    </a:p>
                    <a:p>
                      <a:pPr marL="172800" marR="235585" indent="-171450" algn="l" eaLnBrk="0" hangingPunct="0">
                        <a:lnSpc>
                          <a:spcPct val="100000"/>
                        </a:lnSpc>
                        <a:buFont typeface="Arial" panose="020B0604020202020204" pitchFamily="34" charset="0"/>
                        <a:buChar char="•"/>
                        <a:tabLst>
                          <a:tab pos="524510" algn="l"/>
                        </a:tabLst>
                      </a:pPr>
                      <a:r>
                        <a:rPr sz="600" spc="30">
                          <a:latin typeface="+mj-lt"/>
                          <a:cs typeface="Calibri"/>
                        </a:rPr>
                        <a:t>dat </a:t>
                      </a:r>
                      <a:r>
                        <a:rPr sz="600" spc="25">
                          <a:latin typeface="+mj-lt"/>
                          <a:cs typeface="Calibri"/>
                        </a:rPr>
                        <a:t>toelaat </a:t>
                      </a:r>
                      <a:r>
                        <a:rPr sz="600" spc="15">
                          <a:latin typeface="+mj-lt"/>
                          <a:cs typeface="Calibri"/>
                        </a:rPr>
                        <a:t>extern </a:t>
                      </a:r>
                      <a:r>
                        <a:rPr sz="600" spc="55">
                          <a:latin typeface="+mj-lt"/>
                          <a:cs typeface="Calibri"/>
                        </a:rPr>
                        <a:t>gegevens </a:t>
                      </a:r>
                      <a:r>
                        <a:rPr sz="600" spc="5">
                          <a:latin typeface="+mj-lt"/>
                          <a:cs typeface="Calibri"/>
                        </a:rPr>
                        <a:t>te </a:t>
                      </a:r>
                      <a:r>
                        <a:rPr sz="600" spc="25">
                          <a:latin typeface="+mj-lt"/>
                          <a:cs typeface="Calibri"/>
                        </a:rPr>
                        <a:t>delen  </a:t>
                      </a:r>
                      <a:r>
                        <a:rPr sz="600" spc="30">
                          <a:latin typeface="+mj-lt"/>
                          <a:cs typeface="Calibri"/>
                        </a:rPr>
                        <a:t>met </a:t>
                      </a:r>
                      <a:r>
                        <a:rPr sz="600" spc="25">
                          <a:latin typeface="+mj-lt"/>
                          <a:cs typeface="Calibri"/>
                        </a:rPr>
                        <a:t>andere </a:t>
                      </a:r>
                      <a:r>
                        <a:rPr sz="600" spc="30">
                          <a:latin typeface="+mj-lt"/>
                          <a:cs typeface="Calibri"/>
                        </a:rPr>
                        <a:t>zorgverleners, </a:t>
                      </a:r>
                      <a:r>
                        <a:rPr sz="600" spc="20">
                          <a:latin typeface="+mj-lt"/>
                          <a:cs typeface="Calibri"/>
                        </a:rPr>
                        <a:t>patiënten  </a:t>
                      </a:r>
                      <a:r>
                        <a:rPr sz="600" spc="30">
                          <a:latin typeface="+mj-lt"/>
                          <a:cs typeface="Calibri"/>
                        </a:rPr>
                        <a:t>en/of</a:t>
                      </a:r>
                      <a:r>
                        <a:rPr sz="600" spc="20">
                          <a:latin typeface="+mj-lt"/>
                          <a:cs typeface="Calibri"/>
                        </a:rPr>
                        <a:t> </a:t>
                      </a:r>
                      <a:r>
                        <a:rPr sz="600" spc="40">
                          <a:latin typeface="+mj-lt"/>
                          <a:cs typeface="Calibri"/>
                        </a:rPr>
                        <a:t>mantelzorgers</a:t>
                      </a:r>
                      <a:endParaRPr sz="600">
                        <a:latin typeface="+mj-lt"/>
                        <a:cs typeface="Calibri"/>
                      </a:endParaRPr>
                    </a:p>
                    <a:p>
                      <a:pPr marL="172800" marR="574040" indent="-171450" algn="l" eaLnBrk="0" hangingPunct="0">
                        <a:lnSpc>
                          <a:spcPct val="100000"/>
                        </a:lnSpc>
                        <a:buFont typeface="Arial" panose="020B0604020202020204" pitchFamily="34" charset="0"/>
                        <a:buChar char="•"/>
                        <a:tabLst>
                          <a:tab pos="524510" algn="l"/>
                        </a:tabLst>
                      </a:pPr>
                      <a:r>
                        <a:rPr sz="600" spc="30">
                          <a:latin typeface="+mj-lt"/>
                          <a:cs typeface="Calibri"/>
                        </a:rPr>
                        <a:t>dat </a:t>
                      </a:r>
                      <a:r>
                        <a:rPr sz="600" spc="40">
                          <a:latin typeface="+mj-lt"/>
                          <a:cs typeface="Calibri"/>
                        </a:rPr>
                        <a:t>qua </a:t>
                      </a:r>
                      <a:r>
                        <a:rPr sz="600" spc="25">
                          <a:latin typeface="+mj-lt"/>
                          <a:cs typeface="Calibri"/>
                        </a:rPr>
                        <a:t>inhoud </a:t>
                      </a:r>
                      <a:r>
                        <a:rPr sz="600" spc="20">
                          <a:latin typeface="+mj-lt"/>
                          <a:cs typeface="Calibri"/>
                        </a:rPr>
                        <a:t>voldoet </a:t>
                      </a:r>
                      <a:r>
                        <a:rPr sz="600" spc="50">
                          <a:latin typeface="+mj-lt"/>
                          <a:cs typeface="Calibri"/>
                        </a:rPr>
                        <a:t>aan</a:t>
                      </a:r>
                      <a:r>
                        <a:rPr sz="600" spc="-20">
                          <a:latin typeface="+mj-lt"/>
                          <a:cs typeface="Calibri"/>
                        </a:rPr>
                        <a:t> </a:t>
                      </a:r>
                      <a:r>
                        <a:rPr sz="600" spc="30">
                          <a:latin typeface="+mj-lt"/>
                          <a:cs typeface="Calibri"/>
                        </a:rPr>
                        <a:t>de  </a:t>
                      </a:r>
                      <a:r>
                        <a:rPr sz="600" spc="35">
                          <a:latin typeface="+mj-lt"/>
                          <a:cs typeface="Calibri"/>
                        </a:rPr>
                        <a:t>wetgeving</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605155" indent="-144000" algn="l">
                        <a:lnSpc>
                          <a:spcPct val="100000"/>
                        </a:lnSpc>
                        <a:spcBef>
                          <a:spcPts val="10"/>
                        </a:spcBef>
                        <a:buFont typeface="Arial" panose="020B0604020202020204" pitchFamily="34" charset="0"/>
                        <a:buChar char="•"/>
                        <a:tabLst>
                          <a:tab pos="525145" algn="l"/>
                          <a:tab pos="525780" algn="l"/>
                        </a:tabLst>
                      </a:pPr>
                      <a:r>
                        <a:rPr sz="600" spc="30">
                          <a:latin typeface="+mj-lt"/>
                          <a:cs typeface="Calibri"/>
                        </a:rPr>
                        <a:t>Er </a:t>
                      </a:r>
                      <a:r>
                        <a:rPr sz="600" spc="15">
                          <a:latin typeface="+mj-lt"/>
                          <a:cs typeface="Calibri"/>
                        </a:rPr>
                        <a:t>wordt </a:t>
                      </a:r>
                      <a:r>
                        <a:rPr sz="600" spc="65">
                          <a:latin typeface="+mj-lt"/>
                          <a:cs typeface="Calibri"/>
                        </a:rPr>
                        <a:t>NIET </a:t>
                      </a:r>
                      <a:r>
                        <a:rPr sz="600" spc="25">
                          <a:latin typeface="+mj-lt"/>
                          <a:cs typeface="Calibri"/>
                        </a:rPr>
                        <a:t>gewerkt </a:t>
                      </a:r>
                      <a:r>
                        <a:rPr sz="600" spc="30">
                          <a:latin typeface="+mj-lt"/>
                          <a:cs typeface="Calibri"/>
                        </a:rPr>
                        <a:t>met</a:t>
                      </a:r>
                      <a:r>
                        <a:rPr sz="600" spc="-50">
                          <a:latin typeface="+mj-lt"/>
                          <a:cs typeface="Calibri"/>
                        </a:rPr>
                        <a:t> </a:t>
                      </a:r>
                      <a:r>
                        <a:rPr sz="600" spc="25">
                          <a:latin typeface="+mj-lt"/>
                          <a:cs typeface="Calibri"/>
                        </a:rPr>
                        <a:t>een  </a:t>
                      </a:r>
                      <a:r>
                        <a:rPr sz="600" spc="35">
                          <a:latin typeface="+mj-lt"/>
                          <a:cs typeface="Calibri"/>
                        </a:rPr>
                        <a:t>gehomologeerd </a:t>
                      </a:r>
                      <a:r>
                        <a:rPr sz="600" spc="60">
                          <a:latin typeface="+mj-lt"/>
                          <a:cs typeface="Calibri"/>
                        </a:rPr>
                        <a:t>EVD</a:t>
                      </a:r>
                      <a:r>
                        <a:rPr sz="600" spc="15">
                          <a:latin typeface="+mj-lt"/>
                          <a:cs typeface="Calibri"/>
                        </a:rPr>
                        <a:t> </a:t>
                      </a:r>
                      <a:r>
                        <a:rPr sz="600" spc="50">
                          <a:latin typeface="+mj-lt"/>
                          <a:cs typeface="Calibri"/>
                        </a:rPr>
                        <a:t>OF</a:t>
                      </a:r>
                      <a:endParaRPr sz="600">
                        <a:latin typeface="+mj-lt"/>
                        <a:cs typeface="Calibri"/>
                      </a:endParaRPr>
                    </a:p>
                    <a:p>
                      <a:pPr marL="144000" marR="172085" indent="-144000" algn="l">
                        <a:lnSpc>
                          <a:spcPct val="100000"/>
                        </a:lnSpc>
                        <a:buFont typeface="Arial" panose="020B0604020202020204" pitchFamily="34" charset="0"/>
                        <a:buChar char="•"/>
                        <a:tabLst>
                          <a:tab pos="525145" algn="l"/>
                          <a:tab pos="525780" algn="l"/>
                        </a:tabLst>
                      </a:pPr>
                      <a:r>
                        <a:rPr sz="600" spc="25">
                          <a:latin typeface="+mj-lt"/>
                          <a:cs typeface="Calibri"/>
                        </a:rPr>
                        <a:t>Inhoud </a:t>
                      </a:r>
                      <a:r>
                        <a:rPr sz="600" spc="65">
                          <a:latin typeface="+mj-lt"/>
                          <a:cs typeface="Calibri"/>
                        </a:rPr>
                        <a:t>is NIET </a:t>
                      </a:r>
                      <a:r>
                        <a:rPr sz="600" spc="15">
                          <a:latin typeface="+mj-lt"/>
                          <a:cs typeface="Calibri"/>
                        </a:rPr>
                        <a:t>in </a:t>
                      </a:r>
                      <a:r>
                        <a:rPr sz="600" spc="10">
                          <a:latin typeface="+mj-lt"/>
                          <a:cs typeface="Calibri"/>
                        </a:rPr>
                        <a:t>lijn </a:t>
                      </a:r>
                      <a:r>
                        <a:rPr sz="600" spc="35">
                          <a:latin typeface="+mj-lt"/>
                          <a:cs typeface="Calibri"/>
                        </a:rPr>
                        <a:t>met de</a:t>
                      </a:r>
                      <a:r>
                        <a:rPr sz="600" spc="-105">
                          <a:latin typeface="+mj-lt"/>
                          <a:cs typeface="Calibri"/>
                        </a:rPr>
                        <a:t> </a:t>
                      </a:r>
                      <a:r>
                        <a:rPr sz="600" spc="35">
                          <a:latin typeface="+mj-lt"/>
                          <a:cs typeface="Calibri"/>
                        </a:rPr>
                        <a:t>wetgeving  </a:t>
                      </a:r>
                      <a:r>
                        <a:rPr sz="600" spc="55">
                          <a:latin typeface="+mj-lt"/>
                          <a:cs typeface="Calibri"/>
                        </a:rPr>
                        <a:t>OF</a:t>
                      </a:r>
                      <a:endParaRPr sz="600">
                        <a:latin typeface="+mj-lt"/>
                        <a:cs typeface="Calibri"/>
                      </a:endParaRPr>
                    </a:p>
                    <a:p>
                      <a:pPr marL="144000" marR="266065" indent="-144000" algn="l">
                        <a:lnSpc>
                          <a:spcPct val="100000"/>
                        </a:lnSpc>
                        <a:buFont typeface="Arial" panose="020B0604020202020204" pitchFamily="34" charset="0"/>
                        <a:buChar char="•"/>
                        <a:tabLst>
                          <a:tab pos="525145" algn="l"/>
                          <a:tab pos="525780" algn="l"/>
                        </a:tabLst>
                      </a:pPr>
                      <a:r>
                        <a:rPr sz="600" spc="30">
                          <a:latin typeface="+mj-lt"/>
                          <a:cs typeface="Calibri"/>
                        </a:rPr>
                        <a:t>Er </a:t>
                      </a:r>
                      <a:r>
                        <a:rPr sz="600" spc="65">
                          <a:latin typeface="+mj-lt"/>
                          <a:cs typeface="Calibri"/>
                        </a:rPr>
                        <a:t>is </a:t>
                      </a:r>
                      <a:r>
                        <a:rPr sz="600" spc="70">
                          <a:latin typeface="+mj-lt"/>
                          <a:cs typeface="Calibri"/>
                        </a:rPr>
                        <a:t>NIET </a:t>
                      </a:r>
                      <a:r>
                        <a:rPr sz="600" spc="20">
                          <a:latin typeface="+mj-lt"/>
                          <a:cs typeface="Calibri"/>
                        </a:rPr>
                        <a:t>voor </a:t>
                      </a:r>
                      <a:r>
                        <a:rPr sz="600" spc="25">
                          <a:latin typeface="+mj-lt"/>
                          <a:cs typeface="Calibri"/>
                        </a:rPr>
                        <a:t>elke </a:t>
                      </a:r>
                      <a:r>
                        <a:rPr sz="600" spc="20">
                          <a:latin typeface="+mj-lt"/>
                          <a:cs typeface="Calibri"/>
                        </a:rPr>
                        <a:t>patiënt </a:t>
                      </a:r>
                      <a:r>
                        <a:rPr sz="600" spc="25">
                          <a:latin typeface="+mj-lt"/>
                          <a:cs typeface="Calibri"/>
                        </a:rPr>
                        <a:t>een</a:t>
                      </a:r>
                      <a:r>
                        <a:rPr sz="600" spc="-105">
                          <a:latin typeface="+mj-lt"/>
                          <a:cs typeface="Calibri"/>
                        </a:rPr>
                        <a:t> </a:t>
                      </a:r>
                      <a:r>
                        <a:rPr sz="600" spc="25">
                          <a:latin typeface="+mj-lt"/>
                          <a:cs typeface="Calibri"/>
                        </a:rPr>
                        <a:t>uniek  </a:t>
                      </a:r>
                      <a:r>
                        <a:rPr sz="600" spc="40">
                          <a:latin typeface="+mj-lt"/>
                          <a:cs typeface="Calibri"/>
                        </a:rPr>
                        <a:t>verpleegdossier</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908050" indent="-144000" algn="l">
                        <a:lnSpc>
                          <a:spcPct val="100000"/>
                        </a:lnSpc>
                        <a:spcBef>
                          <a:spcPts val="10"/>
                        </a:spcBef>
                        <a:buFont typeface="Arial" panose="020B0604020202020204" pitchFamily="34" charset="0"/>
                        <a:buChar char="•"/>
                        <a:tabLst>
                          <a:tab pos="525145" algn="l"/>
                          <a:tab pos="525780" algn="l"/>
                        </a:tabLst>
                      </a:pPr>
                      <a:r>
                        <a:rPr sz="600" spc="30">
                          <a:latin typeface="+mj-lt"/>
                          <a:cs typeface="Calibri"/>
                        </a:rPr>
                        <a:t>Er </a:t>
                      </a:r>
                      <a:r>
                        <a:rPr sz="600" spc="15">
                          <a:latin typeface="+mj-lt"/>
                          <a:cs typeface="Calibri"/>
                        </a:rPr>
                        <a:t>wordt </a:t>
                      </a:r>
                      <a:r>
                        <a:rPr sz="600" spc="25">
                          <a:latin typeface="+mj-lt"/>
                          <a:cs typeface="Calibri"/>
                        </a:rPr>
                        <a:t>gewerkt </a:t>
                      </a:r>
                      <a:r>
                        <a:rPr sz="600" spc="35">
                          <a:latin typeface="+mj-lt"/>
                          <a:cs typeface="Calibri"/>
                        </a:rPr>
                        <a:t>met</a:t>
                      </a:r>
                      <a:r>
                        <a:rPr sz="600" spc="-20">
                          <a:latin typeface="+mj-lt"/>
                          <a:cs typeface="Calibri"/>
                        </a:rPr>
                        <a:t> </a:t>
                      </a:r>
                      <a:r>
                        <a:rPr sz="600" spc="25">
                          <a:latin typeface="+mj-lt"/>
                          <a:cs typeface="Calibri"/>
                        </a:rPr>
                        <a:t>een  </a:t>
                      </a:r>
                      <a:r>
                        <a:rPr sz="600" spc="35">
                          <a:latin typeface="+mj-lt"/>
                          <a:cs typeface="Calibri"/>
                        </a:rPr>
                        <a:t>gehomologeerd </a:t>
                      </a:r>
                      <a:r>
                        <a:rPr sz="600" spc="60">
                          <a:latin typeface="+mj-lt"/>
                          <a:cs typeface="Calibri"/>
                        </a:rPr>
                        <a:t>EVD</a:t>
                      </a:r>
                      <a:r>
                        <a:rPr sz="600">
                          <a:latin typeface="+mj-lt"/>
                          <a:cs typeface="Calibri"/>
                        </a:rPr>
                        <a:t> </a:t>
                      </a:r>
                      <a:r>
                        <a:rPr sz="600" spc="70">
                          <a:latin typeface="+mj-lt"/>
                          <a:cs typeface="Calibri"/>
                        </a:rPr>
                        <a:t>EN</a:t>
                      </a:r>
                      <a:endParaRPr sz="600">
                        <a:latin typeface="+mj-lt"/>
                        <a:cs typeface="Calibri"/>
                      </a:endParaRPr>
                    </a:p>
                    <a:p>
                      <a:pPr marL="144000" marR="614045" indent="-144000" algn="l">
                        <a:lnSpc>
                          <a:spcPct val="100000"/>
                        </a:lnSpc>
                        <a:buFont typeface="Arial" panose="020B0604020202020204" pitchFamily="34" charset="0"/>
                        <a:buChar char="•"/>
                        <a:tabLst>
                          <a:tab pos="525145" algn="l"/>
                          <a:tab pos="525780" algn="l"/>
                        </a:tabLst>
                      </a:pPr>
                      <a:r>
                        <a:rPr sz="600" spc="25">
                          <a:latin typeface="+mj-lt"/>
                          <a:cs typeface="Calibri"/>
                        </a:rPr>
                        <a:t>Inhoud </a:t>
                      </a:r>
                      <a:r>
                        <a:rPr sz="600" spc="65">
                          <a:latin typeface="+mj-lt"/>
                          <a:cs typeface="Calibri"/>
                        </a:rPr>
                        <a:t>is </a:t>
                      </a:r>
                      <a:r>
                        <a:rPr sz="600" spc="30">
                          <a:latin typeface="+mj-lt"/>
                          <a:cs typeface="Calibri"/>
                        </a:rPr>
                        <a:t>volledig </a:t>
                      </a:r>
                      <a:r>
                        <a:rPr sz="600" spc="20">
                          <a:latin typeface="+mj-lt"/>
                          <a:cs typeface="Calibri"/>
                        </a:rPr>
                        <a:t>in </a:t>
                      </a:r>
                      <a:r>
                        <a:rPr sz="600" spc="10">
                          <a:latin typeface="+mj-lt"/>
                          <a:cs typeface="Calibri"/>
                        </a:rPr>
                        <a:t>lijn </a:t>
                      </a:r>
                      <a:r>
                        <a:rPr sz="600" spc="35">
                          <a:latin typeface="+mj-lt"/>
                          <a:cs typeface="Calibri"/>
                        </a:rPr>
                        <a:t>met</a:t>
                      </a:r>
                      <a:r>
                        <a:rPr sz="600" spc="-50">
                          <a:latin typeface="+mj-lt"/>
                          <a:cs typeface="Calibri"/>
                        </a:rPr>
                        <a:t> </a:t>
                      </a:r>
                      <a:r>
                        <a:rPr sz="600" spc="30">
                          <a:latin typeface="+mj-lt"/>
                          <a:cs typeface="Calibri"/>
                        </a:rPr>
                        <a:t>de  </a:t>
                      </a:r>
                      <a:r>
                        <a:rPr sz="600" spc="35">
                          <a:latin typeface="+mj-lt"/>
                          <a:cs typeface="Calibri"/>
                        </a:rPr>
                        <a:t>wetgeving</a:t>
                      </a:r>
                      <a:r>
                        <a:rPr sz="600" spc="15">
                          <a:latin typeface="+mj-lt"/>
                          <a:cs typeface="Calibri"/>
                        </a:rPr>
                        <a:t> </a:t>
                      </a:r>
                      <a:r>
                        <a:rPr sz="600" spc="70">
                          <a:latin typeface="+mj-lt"/>
                          <a:cs typeface="Calibri"/>
                        </a:rPr>
                        <a:t>EN</a:t>
                      </a:r>
                      <a:endParaRPr sz="600">
                        <a:latin typeface="+mj-lt"/>
                        <a:cs typeface="Calibri"/>
                      </a:endParaRPr>
                    </a:p>
                    <a:p>
                      <a:pPr marL="144000" marR="569595" indent="-144000" algn="l">
                        <a:lnSpc>
                          <a:spcPct val="100000"/>
                        </a:lnSpc>
                        <a:buFont typeface="Arial" panose="020B0604020202020204" pitchFamily="34" charset="0"/>
                        <a:buChar char="•"/>
                        <a:tabLst>
                          <a:tab pos="525145" algn="l"/>
                          <a:tab pos="525780" algn="l"/>
                        </a:tabLst>
                      </a:pPr>
                      <a:r>
                        <a:rPr sz="600" spc="30">
                          <a:latin typeface="+mj-lt"/>
                          <a:cs typeface="Calibri"/>
                        </a:rPr>
                        <a:t>Er </a:t>
                      </a:r>
                      <a:r>
                        <a:rPr sz="600" spc="65">
                          <a:latin typeface="+mj-lt"/>
                          <a:cs typeface="Calibri"/>
                        </a:rPr>
                        <a:t>is </a:t>
                      </a:r>
                      <a:r>
                        <a:rPr sz="600" spc="20">
                          <a:latin typeface="+mj-lt"/>
                          <a:cs typeface="Calibri"/>
                        </a:rPr>
                        <a:t>voor </a:t>
                      </a:r>
                      <a:r>
                        <a:rPr sz="600" spc="25">
                          <a:latin typeface="+mj-lt"/>
                          <a:cs typeface="Calibri"/>
                        </a:rPr>
                        <a:t>elke </a:t>
                      </a:r>
                      <a:r>
                        <a:rPr sz="600" spc="20">
                          <a:latin typeface="+mj-lt"/>
                          <a:cs typeface="Calibri"/>
                        </a:rPr>
                        <a:t>patiënt </a:t>
                      </a:r>
                      <a:r>
                        <a:rPr sz="600" spc="30">
                          <a:latin typeface="+mj-lt"/>
                          <a:cs typeface="Calibri"/>
                        </a:rPr>
                        <a:t>een</a:t>
                      </a:r>
                      <a:r>
                        <a:rPr sz="600" spc="-80">
                          <a:latin typeface="+mj-lt"/>
                          <a:cs typeface="Calibri"/>
                        </a:rPr>
                        <a:t> </a:t>
                      </a:r>
                      <a:r>
                        <a:rPr sz="600" spc="30">
                          <a:latin typeface="+mj-lt"/>
                          <a:cs typeface="Calibri"/>
                        </a:rPr>
                        <a:t>uniek  </a:t>
                      </a:r>
                      <a:r>
                        <a:rPr sz="600" spc="40">
                          <a:latin typeface="+mj-lt"/>
                          <a:cs typeface="Calibri"/>
                        </a:rPr>
                        <a:t>verpleegdossier</a:t>
                      </a:r>
                      <a:endParaRPr sz="600">
                        <a:latin typeface="+mj-lt"/>
                        <a:cs typeface="Calibri"/>
                      </a:endParaRPr>
                    </a:p>
                    <a:p>
                      <a:pPr marL="144000" marR="104139" indent="-144000" algn="l">
                        <a:lnSpc>
                          <a:spcPct val="100000"/>
                        </a:lnSpc>
                        <a:buFont typeface="Arial" panose="020B0604020202020204" pitchFamily="34" charset="0"/>
                        <a:buChar char="•"/>
                        <a:tabLst>
                          <a:tab pos="525145" algn="l"/>
                          <a:tab pos="525780" algn="l"/>
                        </a:tabLst>
                      </a:pPr>
                      <a:r>
                        <a:rPr sz="600" spc="15">
                          <a:latin typeface="+mj-lt"/>
                          <a:cs typeface="Calibri"/>
                        </a:rPr>
                        <a:t>Maar: </a:t>
                      </a:r>
                      <a:r>
                        <a:rPr sz="600" spc="35">
                          <a:latin typeface="+mj-lt"/>
                          <a:cs typeface="Calibri"/>
                        </a:rPr>
                        <a:t>Een </a:t>
                      </a:r>
                      <a:r>
                        <a:rPr sz="600" spc="25">
                          <a:latin typeface="+mj-lt"/>
                          <a:cs typeface="Calibri"/>
                        </a:rPr>
                        <a:t>nieuwe </a:t>
                      </a:r>
                      <a:r>
                        <a:rPr sz="600" spc="10">
                          <a:latin typeface="+mj-lt"/>
                          <a:cs typeface="Calibri"/>
                        </a:rPr>
                        <a:t>praktijk, </a:t>
                      </a:r>
                      <a:r>
                        <a:rPr sz="600" spc="35">
                          <a:latin typeface="+mj-lt"/>
                          <a:cs typeface="Calibri"/>
                        </a:rPr>
                        <a:t>gevormd  </a:t>
                      </a:r>
                      <a:r>
                        <a:rPr sz="600" spc="15">
                          <a:latin typeface="+mj-lt"/>
                          <a:cs typeface="Calibri"/>
                        </a:rPr>
                        <a:t>wordt </a:t>
                      </a:r>
                      <a:r>
                        <a:rPr sz="600" spc="25">
                          <a:latin typeface="+mj-lt"/>
                          <a:cs typeface="Calibri"/>
                        </a:rPr>
                        <a:t>door </a:t>
                      </a:r>
                      <a:r>
                        <a:rPr sz="600" spc="20">
                          <a:latin typeface="+mj-lt"/>
                          <a:cs typeface="Calibri"/>
                        </a:rPr>
                        <a:t>twee </a:t>
                      </a:r>
                      <a:r>
                        <a:rPr sz="600" spc="40">
                          <a:latin typeface="+mj-lt"/>
                          <a:cs typeface="Calibri"/>
                        </a:rPr>
                        <a:t>of </a:t>
                      </a:r>
                      <a:r>
                        <a:rPr sz="600" spc="25">
                          <a:latin typeface="+mj-lt"/>
                          <a:cs typeface="Calibri"/>
                        </a:rPr>
                        <a:t>meerdere </a:t>
                      </a:r>
                      <a:r>
                        <a:rPr sz="600" spc="20">
                          <a:latin typeface="+mj-lt"/>
                          <a:cs typeface="Calibri"/>
                        </a:rPr>
                        <a:t>praktijken  </a:t>
                      </a:r>
                      <a:r>
                        <a:rPr sz="600" spc="30">
                          <a:latin typeface="+mj-lt"/>
                          <a:cs typeface="Calibri"/>
                        </a:rPr>
                        <a:t>met een </a:t>
                      </a:r>
                      <a:r>
                        <a:rPr sz="600" spc="35">
                          <a:latin typeface="+mj-lt"/>
                          <a:cs typeface="Calibri"/>
                        </a:rPr>
                        <a:t>verschillend </a:t>
                      </a:r>
                      <a:r>
                        <a:rPr sz="600" spc="30">
                          <a:latin typeface="+mj-lt"/>
                          <a:cs typeface="Calibri"/>
                        </a:rPr>
                        <a:t>dossier, </a:t>
                      </a:r>
                      <a:r>
                        <a:rPr sz="600" spc="70">
                          <a:latin typeface="+mj-lt"/>
                          <a:cs typeface="Calibri"/>
                        </a:rPr>
                        <a:t>is </a:t>
                      </a:r>
                      <a:r>
                        <a:rPr sz="600" spc="50">
                          <a:latin typeface="+mj-lt"/>
                          <a:cs typeface="Calibri"/>
                        </a:rPr>
                        <a:t>nog</a:t>
                      </a:r>
                      <a:r>
                        <a:rPr sz="600" spc="-135">
                          <a:latin typeface="+mj-lt"/>
                          <a:cs typeface="Calibri"/>
                        </a:rPr>
                        <a:t> </a:t>
                      </a:r>
                      <a:r>
                        <a:rPr sz="600" spc="15">
                          <a:latin typeface="+mj-lt"/>
                          <a:cs typeface="Calibri"/>
                        </a:rPr>
                        <a:t>niet  </a:t>
                      </a:r>
                      <a:r>
                        <a:rPr sz="600" spc="25">
                          <a:latin typeface="+mj-lt"/>
                          <a:cs typeface="Calibri"/>
                        </a:rPr>
                        <a:t>geëvolueerd </a:t>
                      </a:r>
                      <a:r>
                        <a:rPr sz="600" spc="65">
                          <a:latin typeface="+mj-lt"/>
                          <a:cs typeface="Calibri"/>
                        </a:rPr>
                        <a:t>is </a:t>
                      </a:r>
                      <a:r>
                        <a:rPr sz="600" spc="35">
                          <a:latin typeface="+mj-lt"/>
                          <a:cs typeface="Calibri"/>
                        </a:rPr>
                        <a:t>naar </a:t>
                      </a:r>
                      <a:r>
                        <a:rPr sz="600" spc="30">
                          <a:latin typeface="+mj-lt"/>
                          <a:cs typeface="Calibri"/>
                        </a:rPr>
                        <a:t>één uniek</a:t>
                      </a:r>
                      <a:r>
                        <a:rPr sz="600" spc="-65">
                          <a:latin typeface="+mj-lt"/>
                          <a:cs typeface="Calibri"/>
                        </a:rPr>
                        <a:t> </a:t>
                      </a:r>
                      <a:r>
                        <a:rPr sz="600" spc="35">
                          <a:latin typeface="+mj-lt"/>
                          <a:cs typeface="Calibri"/>
                        </a:rPr>
                        <a:t>dossier.</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624205" indent="-144000" algn="l">
                        <a:lnSpc>
                          <a:spcPct val="100000"/>
                        </a:lnSpc>
                        <a:spcBef>
                          <a:spcPts val="10"/>
                        </a:spcBef>
                        <a:buFont typeface="Arial" panose="020B0604020202020204" pitchFamily="34" charset="0"/>
                        <a:buChar char="•"/>
                        <a:tabLst>
                          <a:tab pos="525145" algn="l"/>
                          <a:tab pos="525780" algn="l"/>
                        </a:tabLst>
                      </a:pPr>
                      <a:r>
                        <a:rPr sz="600" spc="30">
                          <a:latin typeface="+mj-lt"/>
                          <a:cs typeface="Calibri"/>
                        </a:rPr>
                        <a:t>Er </a:t>
                      </a:r>
                      <a:r>
                        <a:rPr sz="600" spc="15">
                          <a:latin typeface="+mj-lt"/>
                          <a:cs typeface="Calibri"/>
                        </a:rPr>
                        <a:t>wordt </a:t>
                      </a:r>
                      <a:r>
                        <a:rPr sz="600" spc="25">
                          <a:latin typeface="+mj-lt"/>
                          <a:cs typeface="Calibri"/>
                        </a:rPr>
                        <a:t>gewerkt </a:t>
                      </a:r>
                      <a:r>
                        <a:rPr sz="600" spc="35">
                          <a:latin typeface="+mj-lt"/>
                          <a:cs typeface="Calibri"/>
                        </a:rPr>
                        <a:t>met</a:t>
                      </a:r>
                      <a:r>
                        <a:rPr sz="600" spc="-20">
                          <a:latin typeface="+mj-lt"/>
                          <a:cs typeface="Calibri"/>
                        </a:rPr>
                        <a:t> </a:t>
                      </a:r>
                      <a:r>
                        <a:rPr sz="600" spc="25">
                          <a:latin typeface="+mj-lt"/>
                          <a:cs typeface="Calibri"/>
                        </a:rPr>
                        <a:t>een  </a:t>
                      </a:r>
                      <a:r>
                        <a:rPr sz="600" spc="35">
                          <a:latin typeface="+mj-lt"/>
                          <a:cs typeface="Calibri"/>
                        </a:rPr>
                        <a:t>gehomologeerd </a:t>
                      </a:r>
                      <a:r>
                        <a:rPr sz="600" spc="60">
                          <a:latin typeface="+mj-lt"/>
                          <a:cs typeface="Calibri"/>
                        </a:rPr>
                        <a:t>EVD</a:t>
                      </a:r>
                      <a:r>
                        <a:rPr sz="600">
                          <a:latin typeface="+mj-lt"/>
                          <a:cs typeface="Calibri"/>
                        </a:rPr>
                        <a:t> </a:t>
                      </a:r>
                      <a:r>
                        <a:rPr sz="600" spc="70">
                          <a:latin typeface="+mj-lt"/>
                          <a:cs typeface="Calibri"/>
                        </a:rPr>
                        <a:t>EN</a:t>
                      </a:r>
                      <a:endParaRPr sz="600">
                        <a:latin typeface="+mj-lt"/>
                        <a:cs typeface="Calibri"/>
                      </a:endParaRPr>
                    </a:p>
                    <a:p>
                      <a:pPr marL="144000" marR="330200" indent="-144000" algn="l">
                        <a:lnSpc>
                          <a:spcPct val="100000"/>
                        </a:lnSpc>
                        <a:buFont typeface="Arial" panose="020B0604020202020204" pitchFamily="34" charset="0"/>
                        <a:buChar char="•"/>
                        <a:tabLst>
                          <a:tab pos="525145" algn="l"/>
                          <a:tab pos="525780" algn="l"/>
                        </a:tabLst>
                      </a:pPr>
                      <a:r>
                        <a:rPr sz="600" spc="25">
                          <a:latin typeface="+mj-lt"/>
                          <a:cs typeface="Calibri"/>
                        </a:rPr>
                        <a:t>Inhoud </a:t>
                      </a:r>
                      <a:r>
                        <a:rPr sz="600" spc="65">
                          <a:latin typeface="+mj-lt"/>
                          <a:cs typeface="Calibri"/>
                        </a:rPr>
                        <a:t>is </a:t>
                      </a:r>
                      <a:r>
                        <a:rPr sz="600" spc="30">
                          <a:latin typeface="+mj-lt"/>
                          <a:cs typeface="Calibri"/>
                        </a:rPr>
                        <a:t>volledig </a:t>
                      </a:r>
                      <a:r>
                        <a:rPr sz="600" spc="20">
                          <a:latin typeface="+mj-lt"/>
                          <a:cs typeface="Calibri"/>
                        </a:rPr>
                        <a:t>in </a:t>
                      </a:r>
                      <a:r>
                        <a:rPr sz="600" spc="10">
                          <a:latin typeface="+mj-lt"/>
                          <a:cs typeface="Calibri"/>
                        </a:rPr>
                        <a:t>lijn </a:t>
                      </a:r>
                      <a:r>
                        <a:rPr sz="600" spc="35">
                          <a:latin typeface="+mj-lt"/>
                          <a:cs typeface="Calibri"/>
                        </a:rPr>
                        <a:t>met</a:t>
                      </a:r>
                      <a:r>
                        <a:rPr sz="600" spc="-50">
                          <a:latin typeface="+mj-lt"/>
                          <a:cs typeface="Calibri"/>
                        </a:rPr>
                        <a:t> </a:t>
                      </a:r>
                      <a:r>
                        <a:rPr sz="600" spc="30">
                          <a:latin typeface="+mj-lt"/>
                          <a:cs typeface="Calibri"/>
                        </a:rPr>
                        <a:t>de  </a:t>
                      </a:r>
                      <a:r>
                        <a:rPr sz="600" spc="35">
                          <a:latin typeface="+mj-lt"/>
                          <a:cs typeface="Calibri"/>
                        </a:rPr>
                        <a:t>wetgeving</a:t>
                      </a:r>
                      <a:r>
                        <a:rPr sz="600" spc="15">
                          <a:latin typeface="+mj-lt"/>
                          <a:cs typeface="Calibri"/>
                        </a:rPr>
                        <a:t> </a:t>
                      </a:r>
                      <a:r>
                        <a:rPr sz="600" spc="70">
                          <a:latin typeface="+mj-lt"/>
                          <a:cs typeface="Calibri"/>
                        </a:rPr>
                        <a:t>EN</a:t>
                      </a:r>
                      <a:endParaRPr sz="600">
                        <a:latin typeface="+mj-lt"/>
                        <a:cs typeface="Calibri"/>
                      </a:endParaRPr>
                    </a:p>
                    <a:p>
                      <a:pPr marL="144000" marR="285750" indent="-144000" algn="l">
                        <a:lnSpc>
                          <a:spcPct val="100000"/>
                        </a:lnSpc>
                        <a:buFont typeface="Arial" panose="020B0604020202020204" pitchFamily="34" charset="0"/>
                        <a:buChar char="•"/>
                        <a:tabLst>
                          <a:tab pos="525145" algn="l"/>
                          <a:tab pos="525780" algn="l"/>
                        </a:tabLst>
                      </a:pPr>
                      <a:r>
                        <a:rPr sz="600" spc="30">
                          <a:latin typeface="+mj-lt"/>
                          <a:cs typeface="Calibri"/>
                        </a:rPr>
                        <a:t>Er </a:t>
                      </a:r>
                      <a:r>
                        <a:rPr sz="600" spc="65">
                          <a:latin typeface="+mj-lt"/>
                          <a:cs typeface="Calibri"/>
                        </a:rPr>
                        <a:t>is </a:t>
                      </a:r>
                      <a:r>
                        <a:rPr sz="600" spc="20">
                          <a:latin typeface="+mj-lt"/>
                          <a:cs typeface="Calibri"/>
                        </a:rPr>
                        <a:t>voor </a:t>
                      </a:r>
                      <a:r>
                        <a:rPr sz="600" spc="25">
                          <a:latin typeface="+mj-lt"/>
                          <a:cs typeface="Calibri"/>
                        </a:rPr>
                        <a:t>elke </a:t>
                      </a:r>
                      <a:r>
                        <a:rPr sz="600" spc="20">
                          <a:latin typeface="+mj-lt"/>
                          <a:cs typeface="Calibri"/>
                        </a:rPr>
                        <a:t>patiënt </a:t>
                      </a:r>
                      <a:r>
                        <a:rPr sz="600" spc="30">
                          <a:latin typeface="+mj-lt"/>
                          <a:cs typeface="Calibri"/>
                        </a:rPr>
                        <a:t>een</a:t>
                      </a:r>
                      <a:r>
                        <a:rPr sz="600" spc="-80">
                          <a:latin typeface="+mj-lt"/>
                          <a:cs typeface="Calibri"/>
                        </a:rPr>
                        <a:t> </a:t>
                      </a:r>
                      <a:r>
                        <a:rPr sz="600" spc="30">
                          <a:latin typeface="+mj-lt"/>
                          <a:cs typeface="Calibri"/>
                        </a:rPr>
                        <a:t>uniek  </a:t>
                      </a:r>
                      <a:r>
                        <a:rPr sz="600" spc="40">
                          <a:latin typeface="+mj-lt"/>
                          <a:cs typeface="Calibri"/>
                        </a:rPr>
                        <a:t>verpleegdossier</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583565" indent="-144000" algn="l">
                        <a:lnSpc>
                          <a:spcPct val="100000"/>
                        </a:lnSpc>
                        <a:spcBef>
                          <a:spcPts val="10"/>
                        </a:spcBef>
                        <a:buFont typeface="Arial" panose="020B0604020202020204" pitchFamily="34" charset="0"/>
                        <a:buChar char="•"/>
                        <a:tabLst>
                          <a:tab pos="525145" algn="l"/>
                          <a:tab pos="525780" algn="l"/>
                        </a:tabLst>
                      </a:pPr>
                      <a:r>
                        <a:rPr sz="600" spc="65">
                          <a:latin typeface="+mj-lt"/>
                          <a:cs typeface="Calibri"/>
                        </a:rPr>
                        <a:t>Naam </a:t>
                      </a:r>
                      <a:r>
                        <a:rPr sz="600" spc="35">
                          <a:latin typeface="+mj-lt"/>
                          <a:cs typeface="Calibri"/>
                        </a:rPr>
                        <a:t>van  </a:t>
                      </a:r>
                      <a:r>
                        <a:rPr sz="600">
                          <a:latin typeface="+mj-lt"/>
                          <a:cs typeface="Calibri"/>
                        </a:rPr>
                        <a:t>(</a:t>
                      </a:r>
                      <a:r>
                        <a:rPr sz="600" err="1">
                          <a:latin typeface="+mj-lt"/>
                          <a:cs typeface="Calibri"/>
                        </a:rPr>
                        <a:t>geho</a:t>
                      </a:r>
                      <a:r>
                        <a:rPr sz="600" spc="10" err="1">
                          <a:latin typeface="+mj-lt"/>
                          <a:cs typeface="Calibri"/>
                        </a:rPr>
                        <a:t>m</a:t>
                      </a:r>
                      <a:r>
                        <a:rPr sz="600" err="1">
                          <a:latin typeface="+mj-lt"/>
                          <a:cs typeface="Calibri"/>
                        </a:rPr>
                        <a:t>ol</a:t>
                      </a:r>
                      <a:r>
                        <a:rPr sz="600" spc="-15" err="1">
                          <a:latin typeface="+mj-lt"/>
                          <a:cs typeface="Calibri"/>
                        </a:rPr>
                        <a:t>o</a:t>
                      </a:r>
                      <a:r>
                        <a:rPr sz="600" spc="5" err="1">
                          <a:latin typeface="+mj-lt"/>
                          <a:cs typeface="Calibri"/>
                        </a:rPr>
                        <a:t>ge</a:t>
                      </a:r>
                      <a:r>
                        <a:rPr sz="600" err="1">
                          <a:latin typeface="+mj-lt"/>
                          <a:cs typeface="Calibri"/>
                        </a:rPr>
                        <a:t>e</a:t>
                      </a:r>
                      <a:r>
                        <a:rPr sz="600" spc="-20" err="1">
                          <a:latin typeface="+mj-lt"/>
                          <a:cs typeface="Calibri"/>
                        </a:rPr>
                        <a:t>r</a:t>
                      </a:r>
                      <a:r>
                        <a:rPr lang="nl-BE" sz="600" spc="-20">
                          <a:latin typeface="+mj-lt"/>
                          <a:cs typeface="Calibri"/>
                        </a:rPr>
                        <a:t>d</a:t>
                      </a:r>
                      <a:r>
                        <a:rPr sz="600">
                          <a:latin typeface="+mj-lt"/>
                          <a:cs typeface="Calibri"/>
                        </a:rPr>
                        <a:t>e)  </a:t>
                      </a:r>
                      <a:r>
                        <a:rPr sz="600" spc="35" err="1">
                          <a:latin typeface="+mj-lt"/>
                          <a:cs typeface="Calibri"/>
                        </a:rPr>
                        <a:t>softwarepakk</a:t>
                      </a:r>
                      <a:r>
                        <a:rPr lang="nl-BE" sz="600" spc="35">
                          <a:latin typeface="+mj-lt"/>
                          <a:cs typeface="Calibri"/>
                        </a:rPr>
                        <a:t>e</a:t>
                      </a:r>
                      <a:r>
                        <a:rPr sz="600" spc="35">
                          <a:latin typeface="+mj-lt"/>
                          <a:cs typeface="Calibri"/>
                        </a:rPr>
                        <a:t>t</a:t>
                      </a:r>
                      <a:endParaRPr sz="600">
                        <a:latin typeface="+mj-lt"/>
                        <a:cs typeface="Calibri"/>
                      </a:endParaRPr>
                    </a:p>
                    <a:p>
                      <a:pPr marL="144000" marR="481330" indent="-144000" algn="l">
                        <a:lnSpc>
                          <a:spcPct val="100000"/>
                        </a:lnSpc>
                        <a:buFont typeface="Arial" panose="020B0604020202020204" pitchFamily="34" charset="0"/>
                        <a:buChar char="•"/>
                        <a:tabLst>
                          <a:tab pos="525145" algn="l"/>
                          <a:tab pos="525780" algn="l"/>
                        </a:tabLst>
                      </a:pPr>
                      <a:r>
                        <a:rPr sz="600" spc="20">
                          <a:latin typeface="+mj-lt"/>
                          <a:cs typeface="Calibri"/>
                        </a:rPr>
                        <a:t>Uniek </a:t>
                      </a:r>
                      <a:r>
                        <a:rPr sz="600" spc="40">
                          <a:latin typeface="+mj-lt"/>
                          <a:cs typeface="Calibri"/>
                        </a:rPr>
                        <a:t>dossier:</a:t>
                      </a:r>
                      <a:r>
                        <a:rPr sz="600" spc="-35">
                          <a:latin typeface="+mj-lt"/>
                          <a:cs typeface="Calibri"/>
                        </a:rPr>
                        <a:t> </a:t>
                      </a:r>
                      <a:r>
                        <a:rPr sz="600" spc="20" err="1">
                          <a:latin typeface="+mj-lt"/>
                          <a:cs typeface="Calibri"/>
                        </a:rPr>
                        <a:t>derde</a:t>
                      </a:r>
                      <a:r>
                        <a:rPr sz="600" spc="35" err="1">
                          <a:latin typeface="+mj-lt"/>
                          <a:cs typeface="Calibri"/>
                        </a:rPr>
                        <a:t>betalersnummer</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buFont typeface="Arial" panose="020B0604020202020204" pitchFamily="34" charset="0"/>
                        <a:buNone/>
                      </a:pPr>
                      <a:r>
                        <a:rPr sz="600" spc="50">
                          <a:latin typeface="+mj-lt"/>
                          <a:cs typeface="Calibri"/>
                        </a:rPr>
                        <a:t>1</a:t>
                      </a:r>
                      <a:r>
                        <a:rPr sz="600" spc="20">
                          <a:latin typeface="+mj-lt"/>
                          <a:cs typeface="Calibri"/>
                        </a:rPr>
                        <a:t> </a:t>
                      </a:r>
                      <a:r>
                        <a:rPr sz="600" spc="25">
                          <a:latin typeface="+mj-lt"/>
                          <a:cs typeface="Calibri"/>
                        </a:rPr>
                        <a:t>jaar</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85776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6675" indent="0" algn="l">
                        <a:lnSpc>
                          <a:spcPct val="100000"/>
                        </a:lnSpc>
                        <a:buFont typeface="Arial" panose="020B0604020202020204" pitchFamily="34" charset="0"/>
                        <a:buNone/>
                      </a:pPr>
                      <a:r>
                        <a:rPr sz="600" b="1">
                          <a:latin typeface="+mj-lt"/>
                          <a:cs typeface="Trebuchet MS"/>
                        </a:rPr>
                        <a:t>1</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6675" indent="0" algn="l" eaLnBrk="0" hangingPunct="0">
                        <a:lnSpc>
                          <a:spcPct val="100000"/>
                        </a:lnSpc>
                        <a:buFont typeface="Arial" panose="020B0604020202020204" pitchFamily="34" charset="0"/>
                        <a:buNone/>
                      </a:pPr>
                      <a:r>
                        <a:rPr sz="600" spc="10">
                          <a:latin typeface="+mj-lt"/>
                          <a:cs typeface="Calibri"/>
                        </a:rPr>
                        <a:t>Un </a:t>
                      </a:r>
                      <a:r>
                        <a:rPr sz="600" b="1">
                          <a:latin typeface="+mj-lt"/>
                          <a:cs typeface="Trebuchet MS"/>
                        </a:rPr>
                        <a:t>dossier </a:t>
                      </a:r>
                      <a:r>
                        <a:rPr sz="600" b="1" spc="-35">
                          <a:latin typeface="+mj-lt"/>
                          <a:cs typeface="Trebuchet MS"/>
                        </a:rPr>
                        <a:t>patient</a:t>
                      </a:r>
                      <a:r>
                        <a:rPr sz="600" b="1" spc="-100">
                          <a:latin typeface="+mj-lt"/>
                          <a:cs typeface="Trebuchet MS"/>
                        </a:rPr>
                        <a:t> </a:t>
                      </a:r>
                      <a:r>
                        <a:rPr sz="600" spc="25">
                          <a:latin typeface="+mj-lt"/>
                          <a:cs typeface="Calibri"/>
                        </a:rPr>
                        <a:t>unique</a:t>
                      </a:r>
                      <a:endParaRPr sz="600">
                        <a:latin typeface="+mj-lt"/>
                        <a:cs typeface="Calibri"/>
                      </a:endParaRPr>
                    </a:p>
                    <a:p>
                      <a:pPr marL="172800" marR="115570" indent="-171450" algn="l" eaLnBrk="0" hangingPunct="0">
                        <a:lnSpc>
                          <a:spcPct val="100000"/>
                        </a:lnSpc>
                        <a:buFont typeface="Arial" panose="020B0604020202020204" pitchFamily="34" charset="0"/>
                        <a:buChar char="•"/>
                        <a:tabLst>
                          <a:tab pos="523875" algn="l"/>
                          <a:tab pos="524510" algn="l"/>
                        </a:tabLst>
                      </a:pPr>
                      <a:r>
                        <a:rPr sz="600" spc="45">
                          <a:latin typeface="+mj-lt"/>
                          <a:cs typeface="Calibri"/>
                        </a:rPr>
                        <a:t>Sur </a:t>
                      </a:r>
                      <a:r>
                        <a:rPr sz="600" spc="60">
                          <a:latin typeface="+mj-lt"/>
                          <a:cs typeface="Calibri"/>
                        </a:rPr>
                        <a:t>base </a:t>
                      </a:r>
                      <a:r>
                        <a:rPr sz="600" spc="25">
                          <a:latin typeface="+mj-lt"/>
                          <a:cs typeface="Calibri"/>
                        </a:rPr>
                        <a:t>duquel </a:t>
                      </a:r>
                      <a:r>
                        <a:rPr sz="600" spc="20">
                          <a:latin typeface="+mj-lt"/>
                          <a:cs typeface="Calibri"/>
                        </a:rPr>
                        <a:t>le </a:t>
                      </a:r>
                      <a:r>
                        <a:rPr sz="600" spc="65">
                          <a:latin typeface="+mj-lt"/>
                          <a:cs typeface="Calibri"/>
                        </a:rPr>
                        <a:t>processus </a:t>
                      </a:r>
                      <a:r>
                        <a:rPr sz="600" spc="35">
                          <a:latin typeface="+mj-lt"/>
                          <a:cs typeface="Calibri"/>
                        </a:rPr>
                        <a:t>de</a:t>
                      </a:r>
                      <a:r>
                        <a:rPr sz="600" spc="-135">
                          <a:latin typeface="+mj-lt"/>
                          <a:cs typeface="Calibri"/>
                        </a:rPr>
                        <a:t> </a:t>
                      </a:r>
                      <a:r>
                        <a:rPr sz="600" spc="65">
                          <a:latin typeface="+mj-lt"/>
                          <a:cs typeface="Calibri"/>
                        </a:rPr>
                        <a:t>soins  </a:t>
                      </a:r>
                      <a:r>
                        <a:rPr sz="600" spc="30">
                          <a:latin typeface="+mj-lt"/>
                          <a:cs typeface="Calibri"/>
                        </a:rPr>
                        <a:t>inﬁrmiers </a:t>
                      </a:r>
                      <a:r>
                        <a:rPr sz="600" spc="45">
                          <a:latin typeface="+mj-lt"/>
                          <a:cs typeface="Calibri"/>
                        </a:rPr>
                        <a:t>est</a:t>
                      </a:r>
                      <a:r>
                        <a:rPr sz="600" spc="15">
                          <a:latin typeface="+mj-lt"/>
                          <a:cs typeface="Calibri"/>
                        </a:rPr>
                        <a:t> </a:t>
                      </a:r>
                      <a:r>
                        <a:rPr sz="600" spc="25">
                          <a:latin typeface="+mj-lt"/>
                          <a:cs typeface="Calibri"/>
                        </a:rPr>
                        <a:t>contrôlé</a:t>
                      </a:r>
                      <a:endParaRPr sz="600">
                        <a:latin typeface="+mj-lt"/>
                        <a:cs typeface="Calibri"/>
                      </a:endParaRPr>
                    </a:p>
                    <a:p>
                      <a:pPr marL="172800" marR="135255" indent="-171450" algn="l" eaLnBrk="0" hangingPunct="0">
                        <a:lnSpc>
                          <a:spcPct val="100000"/>
                        </a:lnSpc>
                        <a:buFont typeface="Arial" panose="020B0604020202020204" pitchFamily="34" charset="0"/>
                        <a:buChar char="•"/>
                        <a:tabLst>
                          <a:tab pos="523875" algn="l"/>
                          <a:tab pos="524510" algn="l"/>
                        </a:tabLst>
                      </a:pPr>
                      <a:r>
                        <a:rPr sz="600" spc="25">
                          <a:latin typeface="+mj-lt"/>
                          <a:cs typeface="Calibri"/>
                        </a:rPr>
                        <a:t>qui permet </a:t>
                      </a:r>
                      <a:r>
                        <a:rPr sz="600" spc="20">
                          <a:latin typeface="+mj-lt"/>
                          <a:cs typeface="Calibri"/>
                        </a:rPr>
                        <a:t>le </a:t>
                      </a:r>
                      <a:r>
                        <a:rPr sz="600" spc="40">
                          <a:latin typeface="+mj-lt"/>
                          <a:cs typeface="Calibri"/>
                        </a:rPr>
                        <a:t>partage </a:t>
                      </a:r>
                      <a:r>
                        <a:rPr sz="600" spc="20">
                          <a:latin typeface="+mj-lt"/>
                          <a:cs typeface="Calibri"/>
                        </a:rPr>
                        <a:t>externe </a:t>
                      </a:r>
                      <a:r>
                        <a:rPr sz="600" spc="35">
                          <a:latin typeface="+mj-lt"/>
                          <a:cs typeface="Calibri"/>
                        </a:rPr>
                        <a:t>de  </a:t>
                      </a:r>
                      <a:r>
                        <a:rPr sz="600" spc="40">
                          <a:latin typeface="+mj-lt"/>
                          <a:cs typeface="Calibri"/>
                        </a:rPr>
                        <a:t>données </a:t>
                      </a:r>
                      <a:r>
                        <a:rPr sz="600" spc="55">
                          <a:latin typeface="+mj-lt"/>
                          <a:cs typeface="Calibri"/>
                        </a:rPr>
                        <a:t>avec </a:t>
                      </a:r>
                      <a:r>
                        <a:rPr sz="600" spc="20">
                          <a:latin typeface="+mj-lt"/>
                          <a:cs typeface="Calibri"/>
                        </a:rPr>
                        <a:t>d'autres </a:t>
                      </a:r>
                      <a:r>
                        <a:rPr sz="600" spc="35">
                          <a:latin typeface="+mj-lt"/>
                          <a:cs typeface="Calibri"/>
                        </a:rPr>
                        <a:t>prestataires </a:t>
                      </a:r>
                      <a:r>
                        <a:rPr sz="600" spc="30">
                          <a:latin typeface="+mj-lt"/>
                          <a:cs typeface="Calibri"/>
                        </a:rPr>
                        <a:t>de  </a:t>
                      </a:r>
                      <a:r>
                        <a:rPr sz="600" spc="60">
                          <a:latin typeface="+mj-lt"/>
                          <a:cs typeface="Calibri"/>
                        </a:rPr>
                        <a:t>soins </a:t>
                      </a:r>
                      <a:r>
                        <a:rPr sz="600" spc="35">
                          <a:latin typeface="+mj-lt"/>
                          <a:cs typeface="Calibri"/>
                        </a:rPr>
                        <a:t>de </a:t>
                      </a:r>
                      <a:r>
                        <a:rPr sz="600" spc="30">
                          <a:latin typeface="+mj-lt"/>
                          <a:cs typeface="Calibri"/>
                        </a:rPr>
                        <a:t>santé, </a:t>
                      </a:r>
                      <a:r>
                        <a:rPr sz="600" spc="60">
                          <a:latin typeface="+mj-lt"/>
                          <a:cs typeface="Calibri"/>
                        </a:rPr>
                        <a:t>des </a:t>
                      </a:r>
                      <a:r>
                        <a:rPr sz="600" spc="30">
                          <a:latin typeface="+mj-lt"/>
                          <a:cs typeface="Calibri"/>
                        </a:rPr>
                        <a:t>patients </a:t>
                      </a:r>
                      <a:r>
                        <a:rPr sz="600" spc="15">
                          <a:latin typeface="+mj-lt"/>
                          <a:cs typeface="Calibri"/>
                        </a:rPr>
                        <a:t>et/ou</a:t>
                      </a:r>
                      <a:r>
                        <a:rPr sz="600" spc="-65">
                          <a:latin typeface="+mj-lt"/>
                          <a:cs typeface="Calibri"/>
                        </a:rPr>
                        <a:t> </a:t>
                      </a:r>
                      <a:r>
                        <a:rPr sz="600" spc="60">
                          <a:latin typeface="+mj-lt"/>
                          <a:cs typeface="Calibri"/>
                        </a:rPr>
                        <a:t>des  </a:t>
                      </a:r>
                      <a:r>
                        <a:rPr sz="600" spc="50">
                          <a:latin typeface="+mj-lt"/>
                          <a:cs typeface="Calibri"/>
                        </a:rPr>
                        <a:t>soignants</a:t>
                      </a:r>
                      <a:r>
                        <a:rPr sz="600" spc="25">
                          <a:latin typeface="+mj-lt"/>
                          <a:cs typeface="Calibri"/>
                        </a:rPr>
                        <a:t> </a:t>
                      </a:r>
                      <a:r>
                        <a:rPr sz="600" spc="35">
                          <a:latin typeface="+mj-lt"/>
                          <a:cs typeface="Calibri"/>
                        </a:rPr>
                        <a:t>informels</a:t>
                      </a:r>
                      <a:endParaRPr sz="600">
                        <a:latin typeface="+mj-lt"/>
                        <a:cs typeface="Calibri"/>
                      </a:endParaRPr>
                    </a:p>
                    <a:p>
                      <a:pPr marL="172800" marR="227329" indent="-171450" algn="l" eaLnBrk="0" hangingPunct="0">
                        <a:lnSpc>
                          <a:spcPct val="100000"/>
                        </a:lnSpc>
                        <a:buFont typeface="Arial" panose="020B0604020202020204" pitchFamily="34" charset="0"/>
                        <a:buChar char="•"/>
                        <a:tabLst>
                          <a:tab pos="523875" algn="l"/>
                          <a:tab pos="524510" algn="l"/>
                        </a:tabLst>
                      </a:pPr>
                      <a:r>
                        <a:rPr sz="600" spc="15">
                          <a:latin typeface="+mj-lt"/>
                          <a:cs typeface="Calibri"/>
                        </a:rPr>
                        <a:t>Qui </a:t>
                      </a:r>
                      <a:r>
                        <a:rPr sz="600" spc="35">
                          <a:latin typeface="+mj-lt"/>
                          <a:cs typeface="Calibri"/>
                        </a:rPr>
                        <a:t>respecte </a:t>
                      </a:r>
                      <a:r>
                        <a:rPr sz="600" spc="40">
                          <a:latin typeface="+mj-lt"/>
                          <a:cs typeface="Calibri"/>
                        </a:rPr>
                        <a:t>la </a:t>
                      </a:r>
                      <a:r>
                        <a:rPr sz="600" spc="35">
                          <a:latin typeface="+mj-lt"/>
                          <a:cs typeface="Calibri"/>
                        </a:rPr>
                        <a:t>législation </a:t>
                      </a:r>
                      <a:r>
                        <a:rPr sz="600" spc="30">
                          <a:latin typeface="+mj-lt"/>
                          <a:cs typeface="Calibri"/>
                        </a:rPr>
                        <a:t>en</a:t>
                      </a:r>
                      <a:r>
                        <a:rPr sz="600" spc="-20">
                          <a:latin typeface="+mj-lt"/>
                          <a:cs typeface="Calibri"/>
                        </a:rPr>
                        <a:t> </a:t>
                      </a:r>
                      <a:r>
                        <a:rPr sz="600" spc="35">
                          <a:latin typeface="+mj-lt"/>
                          <a:cs typeface="Calibri"/>
                        </a:rPr>
                        <a:t>termes  de</a:t>
                      </a:r>
                      <a:r>
                        <a:rPr sz="600" spc="15">
                          <a:latin typeface="+mj-lt"/>
                          <a:cs typeface="Calibri"/>
                        </a:rPr>
                        <a:t> </a:t>
                      </a:r>
                      <a:r>
                        <a:rPr sz="600" spc="30">
                          <a:latin typeface="+mj-lt"/>
                          <a:cs typeface="Calibri"/>
                        </a:rPr>
                        <a:t>contenu</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indent="-144000" algn="l">
                        <a:lnSpc>
                          <a:spcPct val="100000"/>
                        </a:lnSpc>
                        <a:buFont typeface="Arial" panose="020B0604020202020204" pitchFamily="34" charset="0"/>
                        <a:buChar char="•"/>
                        <a:tabLst>
                          <a:tab pos="525145" algn="l"/>
                          <a:tab pos="525780" algn="l"/>
                        </a:tabLst>
                      </a:pPr>
                      <a:r>
                        <a:rPr sz="600" spc="15">
                          <a:latin typeface="+mj-lt"/>
                          <a:cs typeface="Calibri"/>
                        </a:rPr>
                        <a:t>Il </a:t>
                      </a:r>
                      <a:r>
                        <a:rPr sz="600" spc="-15">
                          <a:latin typeface="+mj-lt"/>
                          <a:cs typeface="Calibri"/>
                        </a:rPr>
                        <a:t>n'y </a:t>
                      </a:r>
                      <a:r>
                        <a:rPr sz="600" spc="60">
                          <a:latin typeface="+mj-lt"/>
                          <a:cs typeface="Calibri"/>
                        </a:rPr>
                        <a:t>a </a:t>
                      </a:r>
                      <a:r>
                        <a:rPr sz="600" spc="80">
                          <a:latin typeface="+mj-lt"/>
                          <a:cs typeface="Calibri"/>
                        </a:rPr>
                        <a:t>PAS </a:t>
                      </a:r>
                      <a:r>
                        <a:rPr sz="600" spc="30">
                          <a:latin typeface="+mj-lt"/>
                          <a:cs typeface="Calibri"/>
                        </a:rPr>
                        <a:t>de </a:t>
                      </a:r>
                      <a:r>
                        <a:rPr sz="600" spc="45">
                          <a:latin typeface="+mj-lt"/>
                          <a:cs typeface="Calibri"/>
                        </a:rPr>
                        <a:t>DIE </a:t>
                      </a:r>
                      <a:r>
                        <a:rPr sz="600" spc="40">
                          <a:latin typeface="+mj-lt"/>
                          <a:cs typeface="Calibri"/>
                        </a:rPr>
                        <a:t>homologuée</a:t>
                      </a:r>
                      <a:r>
                        <a:rPr sz="600" spc="-95">
                          <a:latin typeface="+mj-lt"/>
                          <a:cs typeface="Calibri"/>
                        </a:rPr>
                        <a:t> </a:t>
                      </a:r>
                      <a:r>
                        <a:rPr sz="600" spc="10">
                          <a:latin typeface="+mj-lt"/>
                          <a:cs typeface="Calibri"/>
                        </a:rPr>
                        <a:t>OU</a:t>
                      </a:r>
                      <a:endParaRPr sz="600">
                        <a:latin typeface="+mj-lt"/>
                        <a:cs typeface="Calibri"/>
                      </a:endParaRPr>
                    </a:p>
                    <a:p>
                      <a:pPr marL="144000" marR="385445" indent="-144000" algn="l">
                        <a:lnSpc>
                          <a:spcPct val="100000"/>
                        </a:lnSpc>
                        <a:buFont typeface="Arial" panose="020B0604020202020204" pitchFamily="34" charset="0"/>
                        <a:buChar char="•"/>
                        <a:tabLst>
                          <a:tab pos="525145" algn="l"/>
                          <a:tab pos="525780" algn="l"/>
                        </a:tabLst>
                      </a:pPr>
                      <a:r>
                        <a:rPr sz="600" spc="70">
                          <a:latin typeface="+mj-lt"/>
                          <a:cs typeface="Calibri"/>
                        </a:rPr>
                        <a:t>Le </a:t>
                      </a:r>
                      <a:r>
                        <a:rPr sz="600" spc="30">
                          <a:latin typeface="+mj-lt"/>
                          <a:cs typeface="Calibri"/>
                        </a:rPr>
                        <a:t>contenu </a:t>
                      </a:r>
                      <a:r>
                        <a:rPr sz="600" spc="5">
                          <a:latin typeface="+mj-lt"/>
                          <a:cs typeface="Calibri"/>
                        </a:rPr>
                        <a:t>n'est </a:t>
                      </a:r>
                      <a:r>
                        <a:rPr sz="600" spc="70">
                          <a:latin typeface="+mj-lt"/>
                          <a:cs typeface="Calibri"/>
                        </a:rPr>
                        <a:t>pas </a:t>
                      </a:r>
                      <a:r>
                        <a:rPr sz="600" spc="40">
                          <a:latin typeface="+mj-lt"/>
                          <a:cs typeface="Calibri"/>
                        </a:rPr>
                        <a:t>conforme </a:t>
                      </a:r>
                      <a:r>
                        <a:rPr sz="600" spc="60">
                          <a:latin typeface="+mj-lt"/>
                          <a:cs typeface="Calibri"/>
                        </a:rPr>
                        <a:t>à</a:t>
                      </a:r>
                      <a:r>
                        <a:rPr sz="600" spc="-75">
                          <a:latin typeface="+mj-lt"/>
                          <a:cs typeface="Calibri"/>
                        </a:rPr>
                        <a:t> </a:t>
                      </a:r>
                      <a:r>
                        <a:rPr sz="600" spc="35">
                          <a:latin typeface="+mj-lt"/>
                          <a:cs typeface="Calibri"/>
                        </a:rPr>
                        <a:t>la  législation</a:t>
                      </a:r>
                      <a:r>
                        <a:rPr sz="600" spc="15">
                          <a:latin typeface="+mj-lt"/>
                          <a:cs typeface="Calibri"/>
                        </a:rPr>
                        <a:t> </a:t>
                      </a:r>
                      <a:r>
                        <a:rPr sz="600" spc="10">
                          <a:latin typeface="+mj-lt"/>
                          <a:cs typeface="Calibri"/>
                        </a:rPr>
                        <a:t>OU</a:t>
                      </a:r>
                      <a:endParaRPr sz="600">
                        <a:latin typeface="+mj-lt"/>
                        <a:cs typeface="Calibri"/>
                      </a:endParaRPr>
                    </a:p>
                    <a:p>
                      <a:pPr marL="144000" marR="214629" indent="-144000" algn="l">
                        <a:lnSpc>
                          <a:spcPct val="100000"/>
                        </a:lnSpc>
                        <a:buFont typeface="Arial" panose="020B0604020202020204" pitchFamily="34" charset="0"/>
                        <a:buChar char="•"/>
                        <a:tabLst>
                          <a:tab pos="525145" algn="l"/>
                          <a:tab pos="525780" algn="l"/>
                        </a:tabLst>
                      </a:pPr>
                      <a:r>
                        <a:rPr sz="600" spc="15">
                          <a:latin typeface="+mj-lt"/>
                          <a:cs typeface="Calibri"/>
                        </a:rPr>
                        <a:t>Il </a:t>
                      </a:r>
                      <a:r>
                        <a:rPr sz="600" spc="-15">
                          <a:latin typeface="+mj-lt"/>
                          <a:cs typeface="Calibri"/>
                        </a:rPr>
                        <a:t>n'y </a:t>
                      </a:r>
                      <a:r>
                        <a:rPr sz="600" spc="60">
                          <a:latin typeface="+mj-lt"/>
                          <a:cs typeface="Calibri"/>
                        </a:rPr>
                        <a:t>a </a:t>
                      </a:r>
                      <a:r>
                        <a:rPr sz="600" spc="80">
                          <a:latin typeface="+mj-lt"/>
                          <a:cs typeface="Calibri"/>
                        </a:rPr>
                        <a:t>PAS </a:t>
                      </a:r>
                      <a:r>
                        <a:rPr sz="600" spc="30">
                          <a:latin typeface="+mj-lt"/>
                          <a:cs typeface="Calibri"/>
                        </a:rPr>
                        <a:t>de </a:t>
                      </a:r>
                      <a:r>
                        <a:rPr sz="600" spc="50">
                          <a:latin typeface="+mj-lt"/>
                          <a:cs typeface="Calibri"/>
                        </a:rPr>
                        <a:t>dossier </a:t>
                      </a:r>
                      <a:r>
                        <a:rPr sz="600" spc="20">
                          <a:latin typeface="+mj-lt"/>
                          <a:cs typeface="Calibri"/>
                        </a:rPr>
                        <a:t>inﬁrmier</a:t>
                      </a:r>
                      <a:r>
                        <a:rPr sz="600" spc="-130">
                          <a:latin typeface="+mj-lt"/>
                          <a:cs typeface="Calibri"/>
                        </a:rPr>
                        <a:t> </a:t>
                      </a:r>
                      <a:r>
                        <a:rPr sz="600" spc="25">
                          <a:latin typeface="+mj-lt"/>
                          <a:cs typeface="Calibri"/>
                        </a:rPr>
                        <a:t>unique  </a:t>
                      </a:r>
                      <a:r>
                        <a:rPr sz="600" spc="20">
                          <a:latin typeface="+mj-lt"/>
                          <a:cs typeface="Calibri"/>
                        </a:rPr>
                        <a:t>pour </a:t>
                      </a:r>
                      <a:r>
                        <a:rPr sz="600" spc="45">
                          <a:latin typeface="+mj-lt"/>
                          <a:cs typeface="Calibri"/>
                        </a:rPr>
                        <a:t>chaque</a:t>
                      </a:r>
                      <a:r>
                        <a:rPr sz="600" spc="15">
                          <a:latin typeface="+mj-lt"/>
                          <a:cs typeface="Calibri"/>
                        </a:rPr>
                        <a:t> patient.</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indent="-144000" algn="l">
                        <a:lnSpc>
                          <a:spcPct val="100000"/>
                        </a:lnSpc>
                        <a:buFont typeface="Arial" panose="020B0604020202020204" pitchFamily="34" charset="0"/>
                        <a:buChar char="•"/>
                        <a:tabLst>
                          <a:tab pos="525145" algn="l"/>
                          <a:tab pos="525780" algn="l"/>
                        </a:tabLst>
                      </a:pPr>
                      <a:r>
                        <a:rPr sz="600" spc="15">
                          <a:latin typeface="+mj-lt"/>
                          <a:cs typeface="Calibri"/>
                        </a:rPr>
                        <a:t>Il y </a:t>
                      </a:r>
                      <a:r>
                        <a:rPr sz="600" spc="60">
                          <a:latin typeface="+mj-lt"/>
                          <a:cs typeface="Calibri"/>
                        </a:rPr>
                        <a:t>a </a:t>
                      </a:r>
                      <a:r>
                        <a:rPr sz="600" spc="25">
                          <a:latin typeface="+mj-lt"/>
                          <a:cs typeface="Calibri"/>
                        </a:rPr>
                        <a:t>un </a:t>
                      </a:r>
                      <a:r>
                        <a:rPr sz="600" spc="45">
                          <a:latin typeface="+mj-lt"/>
                          <a:cs typeface="Calibri"/>
                        </a:rPr>
                        <a:t>DIE </a:t>
                      </a:r>
                      <a:r>
                        <a:rPr sz="600" spc="40" err="1">
                          <a:latin typeface="+mj-lt"/>
                          <a:cs typeface="Calibri"/>
                        </a:rPr>
                        <a:t>homologué</a:t>
                      </a:r>
                      <a:r>
                        <a:rPr sz="600" spc="-45">
                          <a:latin typeface="+mj-lt"/>
                          <a:cs typeface="Calibri"/>
                        </a:rPr>
                        <a:t> </a:t>
                      </a:r>
                      <a:r>
                        <a:rPr sz="600" spc="90">
                          <a:latin typeface="+mj-lt"/>
                          <a:cs typeface="Calibri"/>
                        </a:rPr>
                        <a:t>ET</a:t>
                      </a:r>
                      <a:endParaRPr sz="600">
                        <a:latin typeface="+mj-lt"/>
                        <a:cs typeface="Calibri"/>
                      </a:endParaRPr>
                    </a:p>
                    <a:p>
                      <a:pPr marL="144000" marR="129539" indent="-144000" algn="l">
                        <a:lnSpc>
                          <a:spcPct val="100000"/>
                        </a:lnSpc>
                        <a:buFont typeface="Arial" panose="020B0604020202020204" pitchFamily="34" charset="0"/>
                        <a:buChar char="•"/>
                        <a:tabLst>
                          <a:tab pos="525145" algn="l"/>
                          <a:tab pos="525780" algn="l"/>
                        </a:tabLst>
                      </a:pPr>
                      <a:r>
                        <a:rPr sz="600" spc="70">
                          <a:latin typeface="+mj-lt"/>
                          <a:cs typeface="Calibri"/>
                        </a:rPr>
                        <a:t>Le </a:t>
                      </a:r>
                      <a:r>
                        <a:rPr sz="600" spc="30" err="1">
                          <a:latin typeface="+mj-lt"/>
                          <a:cs typeface="Calibri"/>
                        </a:rPr>
                        <a:t>contenu</a:t>
                      </a:r>
                      <a:r>
                        <a:rPr sz="600" spc="30">
                          <a:latin typeface="+mj-lt"/>
                          <a:cs typeface="Calibri"/>
                        </a:rPr>
                        <a:t> </a:t>
                      </a:r>
                      <a:r>
                        <a:rPr sz="600" spc="45" err="1">
                          <a:latin typeface="+mj-lt"/>
                          <a:cs typeface="Calibri"/>
                        </a:rPr>
                        <a:t>est</a:t>
                      </a:r>
                      <a:r>
                        <a:rPr sz="600" spc="45">
                          <a:latin typeface="+mj-lt"/>
                          <a:cs typeface="Calibri"/>
                        </a:rPr>
                        <a:t> </a:t>
                      </a:r>
                      <a:r>
                        <a:rPr sz="600" spc="20" err="1">
                          <a:latin typeface="+mj-lt"/>
                          <a:cs typeface="Calibri"/>
                        </a:rPr>
                        <a:t>entièrement</a:t>
                      </a:r>
                      <a:r>
                        <a:rPr sz="600" spc="20">
                          <a:latin typeface="+mj-lt"/>
                          <a:cs typeface="Calibri"/>
                        </a:rPr>
                        <a:t> </a:t>
                      </a:r>
                      <a:r>
                        <a:rPr sz="600" spc="40" err="1">
                          <a:latin typeface="+mj-lt"/>
                          <a:cs typeface="Calibri"/>
                        </a:rPr>
                        <a:t>conforme</a:t>
                      </a:r>
                      <a:r>
                        <a:rPr sz="600" spc="-85">
                          <a:latin typeface="+mj-lt"/>
                          <a:cs typeface="Calibri"/>
                        </a:rPr>
                        <a:t> </a:t>
                      </a:r>
                      <a:r>
                        <a:rPr sz="600" spc="60">
                          <a:latin typeface="+mj-lt"/>
                          <a:cs typeface="Calibri"/>
                        </a:rPr>
                        <a:t>à  </a:t>
                      </a:r>
                      <a:r>
                        <a:rPr sz="600" spc="35">
                          <a:latin typeface="+mj-lt"/>
                          <a:cs typeface="Calibri"/>
                        </a:rPr>
                        <a:t>la </a:t>
                      </a:r>
                      <a:r>
                        <a:rPr sz="600" spc="35" err="1">
                          <a:latin typeface="+mj-lt"/>
                          <a:cs typeface="Calibri"/>
                        </a:rPr>
                        <a:t>législation</a:t>
                      </a:r>
                      <a:r>
                        <a:rPr sz="600" spc="5">
                          <a:latin typeface="+mj-lt"/>
                          <a:cs typeface="Calibri"/>
                        </a:rPr>
                        <a:t> </a:t>
                      </a:r>
                      <a:r>
                        <a:rPr sz="600" spc="95">
                          <a:latin typeface="+mj-lt"/>
                          <a:cs typeface="Calibri"/>
                        </a:rPr>
                        <a:t>ET</a:t>
                      </a:r>
                      <a:endParaRPr sz="600">
                        <a:latin typeface="+mj-lt"/>
                        <a:cs typeface="Calibri"/>
                      </a:endParaRPr>
                    </a:p>
                    <a:p>
                      <a:pPr marL="144000" marR="100330" indent="-144000" algn="l">
                        <a:lnSpc>
                          <a:spcPct val="100000"/>
                        </a:lnSpc>
                        <a:buFont typeface="Arial" panose="020B0604020202020204" pitchFamily="34" charset="0"/>
                        <a:buChar char="•"/>
                        <a:tabLst>
                          <a:tab pos="525145" algn="l"/>
                          <a:tab pos="525780" algn="l"/>
                        </a:tabLst>
                      </a:pPr>
                      <a:r>
                        <a:rPr sz="600" spc="10">
                          <a:latin typeface="+mj-lt"/>
                          <a:cs typeface="Calibri"/>
                        </a:rPr>
                        <a:t>il </a:t>
                      </a:r>
                      <a:r>
                        <a:rPr sz="600" spc="35" err="1">
                          <a:latin typeface="+mj-lt"/>
                          <a:cs typeface="Calibri"/>
                        </a:rPr>
                        <a:t>existe</a:t>
                      </a:r>
                      <a:r>
                        <a:rPr sz="600" spc="35">
                          <a:latin typeface="+mj-lt"/>
                          <a:cs typeface="Calibri"/>
                        </a:rPr>
                        <a:t> </a:t>
                      </a:r>
                      <a:r>
                        <a:rPr sz="600" spc="25">
                          <a:latin typeface="+mj-lt"/>
                          <a:cs typeface="Calibri"/>
                        </a:rPr>
                        <a:t>un </a:t>
                      </a:r>
                      <a:r>
                        <a:rPr sz="600" spc="45">
                          <a:latin typeface="+mj-lt"/>
                          <a:cs typeface="Calibri"/>
                        </a:rPr>
                        <a:t>dossier </a:t>
                      </a:r>
                      <a:r>
                        <a:rPr sz="600" spc="20" err="1">
                          <a:latin typeface="+mj-lt"/>
                          <a:cs typeface="Calibri"/>
                        </a:rPr>
                        <a:t>inﬁrmier</a:t>
                      </a:r>
                      <a:r>
                        <a:rPr sz="600" spc="20">
                          <a:latin typeface="+mj-lt"/>
                          <a:cs typeface="Calibri"/>
                        </a:rPr>
                        <a:t> </a:t>
                      </a:r>
                      <a:r>
                        <a:rPr sz="600" spc="25">
                          <a:latin typeface="+mj-lt"/>
                          <a:cs typeface="Calibri"/>
                        </a:rPr>
                        <a:t>unique </a:t>
                      </a:r>
                      <a:r>
                        <a:rPr sz="600" spc="20">
                          <a:latin typeface="+mj-lt"/>
                          <a:cs typeface="Calibri"/>
                        </a:rPr>
                        <a:t>pour  </a:t>
                      </a:r>
                      <a:r>
                        <a:rPr sz="600" spc="45" err="1">
                          <a:latin typeface="+mj-lt"/>
                          <a:cs typeface="Calibri"/>
                        </a:rPr>
                        <a:t>chaque</a:t>
                      </a:r>
                      <a:r>
                        <a:rPr sz="600" spc="15">
                          <a:latin typeface="+mj-lt"/>
                          <a:cs typeface="Calibri"/>
                        </a:rPr>
                        <a:t> </a:t>
                      </a:r>
                      <a:r>
                        <a:rPr sz="600" spc="20">
                          <a:latin typeface="+mj-lt"/>
                          <a:cs typeface="Calibri"/>
                        </a:rPr>
                        <a:t>patient</a:t>
                      </a:r>
                      <a:endParaRPr sz="600">
                        <a:latin typeface="+mj-lt"/>
                        <a:cs typeface="Calibri"/>
                      </a:endParaRPr>
                    </a:p>
                    <a:p>
                      <a:pPr marL="144000" marR="266065" indent="-144000" algn="l">
                        <a:lnSpc>
                          <a:spcPct val="100000"/>
                        </a:lnSpc>
                        <a:buFont typeface="Arial" panose="020B0604020202020204" pitchFamily="34" charset="0"/>
                        <a:buChar char="•"/>
                        <a:tabLst>
                          <a:tab pos="525145" algn="l"/>
                          <a:tab pos="525780" algn="l"/>
                        </a:tabLst>
                      </a:pPr>
                      <a:r>
                        <a:rPr sz="600" spc="45">
                          <a:latin typeface="+mj-lt"/>
                          <a:cs typeface="Calibri"/>
                        </a:rPr>
                        <a:t>Mais </a:t>
                      </a:r>
                      <a:r>
                        <a:rPr sz="600" spc="-30">
                          <a:latin typeface="+mj-lt"/>
                          <a:cs typeface="Calibri"/>
                        </a:rPr>
                        <a:t>: </a:t>
                      </a:r>
                      <a:r>
                        <a:rPr sz="600" spc="25" err="1">
                          <a:latin typeface="+mj-lt"/>
                          <a:cs typeface="Calibri"/>
                        </a:rPr>
                        <a:t>une</a:t>
                      </a:r>
                      <a:r>
                        <a:rPr sz="600" spc="25">
                          <a:latin typeface="+mj-lt"/>
                          <a:cs typeface="Calibri"/>
                        </a:rPr>
                        <a:t> nouvelle </a:t>
                      </a:r>
                      <a:r>
                        <a:rPr sz="600" spc="20">
                          <a:latin typeface="+mj-lt"/>
                          <a:cs typeface="Calibri"/>
                        </a:rPr>
                        <a:t>pratique  </a:t>
                      </a:r>
                      <a:r>
                        <a:rPr sz="600" spc="30">
                          <a:latin typeface="+mj-lt"/>
                          <a:cs typeface="Calibri"/>
                        </a:rPr>
                        <a:t>(</a:t>
                      </a:r>
                      <a:r>
                        <a:rPr sz="600" spc="30" err="1">
                          <a:latin typeface="+mj-lt"/>
                          <a:cs typeface="Calibri"/>
                        </a:rPr>
                        <a:t>groupement</a:t>
                      </a:r>
                      <a:r>
                        <a:rPr sz="600" spc="30">
                          <a:latin typeface="+mj-lt"/>
                          <a:cs typeface="Calibri"/>
                        </a:rPr>
                        <a:t>) </a:t>
                      </a:r>
                      <a:r>
                        <a:rPr sz="600" spc="30" err="1">
                          <a:latin typeface="+mj-lt"/>
                          <a:cs typeface="Calibri"/>
                        </a:rPr>
                        <a:t>formée</a:t>
                      </a:r>
                      <a:r>
                        <a:rPr sz="600" spc="30">
                          <a:latin typeface="+mj-lt"/>
                          <a:cs typeface="Calibri"/>
                        </a:rPr>
                        <a:t> par </a:t>
                      </a:r>
                      <a:r>
                        <a:rPr sz="600" spc="35">
                          <a:latin typeface="+mj-lt"/>
                          <a:cs typeface="Calibri"/>
                        </a:rPr>
                        <a:t>deux </a:t>
                      </a:r>
                      <a:r>
                        <a:rPr sz="600" spc="30" err="1">
                          <a:latin typeface="+mj-lt"/>
                          <a:cs typeface="Calibri"/>
                        </a:rPr>
                        <a:t>ou</a:t>
                      </a:r>
                      <a:r>
                        <a:rPr sz="600" spc="30">
                          <a:latin typeface="+mj-lt"/>
                          <a:cs typeface="Calibri"/>
                        </a:rPr>
                        <a:t>  </a:t>
                      </a:r>
                      <a:r>
                        <a:rPr sz="600" spc="40" err="1">
                          <a:latin typeface="+mj-lt"/>
                          <a:cs typeface="Calibri"/>
                        </a:rPr>
                        <a:t>plusieurs</a:t>
                      </a:r>
                      <a:r>
                        <a:rPr sz="600" spc="40">
                          <a:latin typeface="+mj-lt"/>
                          <a:cs typeface="Calibri"/>
                        </a:rPr>
                        <a:t> </a:t>
                      </a:r>
                      <a:r>
                        <a:rPr sz="600" spc="30">
                          <a:latin typeface="+mj-lt"/>
                          <a:cs typeface="Calibri"/>
                        </a:rPr>
                        <a:t>pratiques </a:t>
                      </a:r>
                      <a:r>
                        <a:rPr sz="600" spc="55">
                          <a:latin typeface="+mj-lt"/>
                          <a:cs typeface="Calibri"/>
                        </a:rPr>
                        <a:t>avec </a:t>
                      </a:r>
                      <a:r>
                        <a:rPr sz="600" spc="20">
                          <a:latin typeface="+mj-lt"/>
                          <a:cs typeface="Calibri"/>
                        </a:rPr>
                        <a:t>un </a:t>
                      </a:r>
                      <a:r>
                        <a:rPr sz="600" spc="50">
                          <a:latin typeface="+mj-lt"/>
                          <a:cs typeface="Calibri"/>
                        </a:rPr>
                        <a:t>dossier  </a:t>
                      </a:r>
                      <a:r>
                        <a:rPr sz="600" spc="10" err="1">
                          <a:latin typeface="+mj-lt"/>
                          <a:cs typeface="Calibri"/>
                        </a:rPr>
                        <a:t>différent</a:t>
                      </a:r>
                      <a:r>
                        <a:rPr sz="600" spc="10">
                          <a:latin typeface="+mj-lt"/>
                          <a:cs typeface="Calibri"/>
                        </a:rPr>
                        <a:t>, </a:t>
                      </a:r>
                      <a:r>
                        <a:rPr sz="600" spc="-15" err="1">
                          <a:latin typeface="+mj-lt"/>
                          <a:cs typeface="Calibri"/>
                        </a:rPr>
                        <a:t>n'a</a:t>
                      </a:r>
                      <a:r>
                        <a:rPr sz="600" spc="-15">
                          <a:latin typeface="+mj-lt"/>
                          <a:cs typeface="Calibri"/>
                        </a:rPr>
                        <a:t> </a:t>
                      </a:r>
                      <a:r>
                        <a:rPr sz="600" spc="70">
                          <a:latin typeface="+mj-lt"/>
                          <a:cs typeface="Calibri"/>
                        </a:rPr>
                        <a:t>pas </a:t>
                      </a:r>
                      <a:r>
                        <a:rPr sz="600" spc="30">
                          <a:latin typeface="+mj-lt"/>
                          <a:cs typeface="Calibri"/>
                        </a:rPr>
                        <a:t>encore </a:t>
                      </a:r>
                      <a:r>
                        <a:rPr sz="600" spc="20" err="1">
                          <a:latin typeface="+mj-lt"/>
                          <a:cs typeface="Calibri"/>
                        </a:rPr>
                        <a:t>évolué</a:t>
                      </a:r>
                      <a:r>
                        <a:rPr sz="600" spc="20">
                          <a:latin typeface="+mj-lt"/>
                          <a:cs typeface="Calibri"/>
                        </a:rPr>
                        <a:t> </a:t>
                      </a:r>
                      <a:r>
                        <a:rPr sz="600" spc="25" err="1">
                          <a:latin typeface="+mj-lt"/>
                          <a:cs typeface="Calibri"/>
                        </a:rPr>
                        <a:t>en</a:t>
                      </a:r>
                      <a:r>
                        <a:rPr sz="600" spc="25">
                          <a:latin typeface="+mj-lt"/>
                          <a:cs typeface="Calibri"/>
                        </a:rPr>
                        <a:t> un  </a:t>
                      </a:r>
                      <a:r>
                        <a:rPr sz="600" spc="50">
                          <a:latin typeface="+mj-lt"/>
                          <a:cs typeface="Calibri"/>
                        </a:rPr>
                        <a:t>dossier</a:t>
                      </a:r>
                      <a:r>
                        <a:rPr sz="600" spc="15">
                          <a:latin typeface="+mj-lt"/>
                          <a:cs typeface="Calibri"/>
                        </a:rPr>
                        <a:t> </a:t>
                      </a:r>
                      <a:r>
                        <a:rPr sz="600" spc="25">
                          <a:latin typeface="+mj-lt"/>
                          <a:cs typeface="Calibri"/>
                        </a:rPr>
                        <a:t>unique.</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indent="-144000" algn="l">
                        <a:lnSpc>
                          <a:spcPct val="100000"/>
                        </a:lnSpc>
                        <a:buFont typeface="Arial" panose="020B0604020202020204" pitchFamily="34" charset="0"/>
                        <a:buChar char="•"/>
                        <a:tabLst>
                          <a:tab pos="525145" algn="l"/>
                          <a:tab pos="525780" algn="l"/>
                        </a:tabLst>
                      </a:pPr>
                      <a:r>
                        <a:rPr sz="600" spc="15">
                          <a:latin typeface="+mj-lt"/>
                          <a:cs typeface="Calibri"/>
                        </a:rPr>
                        <a:t>Il y </a:t>
                      </a:r>
                      <a:r>
                        <a:rPr sz="600" spc="60">
                          <a:latin typeface="+mj-lt"/>
                          <a:cs typeface="Calibri"/>
                        </a:rPr>
                        <a:t>a </a:t>
                      </a:r>
                      <a:r>
                        <a:rPr sz="600" spc="25">
                          <a:latin typeface="+mj-lt"/>
                          <a:cs typeface="Calibri"/>
                        </a:rPr>
                        <a:t>un </a:t>
                      </a:r>
                      <a:r>
                        <a:rPr sz="600" spc="45">
                          <a:latin typeface="+mj-lt"/>
                          <a:cs typeface="Calibri"/>
                        </a:rPr>
                        <a:t>DIE </a:t>
                      </a:r>
                      <a:r>
                        <a:rPr sz="600" spc="40">
                          <a:latin typeface="+mj-lt"/>
                          <a:cs typeface="Calibri"/>
                        </a:rPr>
                        <a:t>homologué</a:t>
                      </a:r>
                      <a:r>
                        <a:rPr sz="600" spc="-50">
                          <a:latin typeface="+mj-lt"/>
                          <a:cs typeface="Calibri"/>
                        </a:rPr>
                        <a:t> </a:t>
                      </a:r>
                      <a:r>
                        <a:rPr sz="600" spc="90">
                          <a:latin typeface="+mj-lt"/>
                          <a:cs typeface="Calibri"/>
                        </a:rPr>
                        <a:t>ET</a:t>
                      </a:r>
                      <a:endParaRPr sz="600">
                        <a:latin typeface="+mj-lt"/>
                        <a:cs typeface="Calibri"/>
                      </a:endParaRPr>
                    </a:p>
                    <a:p>
                      <a:pPr marL="144000" marR="491490" indent="-144000" algn="l">
                        <a:lnSpc>
                          <a:spcPct val="100000"/>
                        </a:lnSpc>
                        <a:buFont typeface="Arial" panose="020B0604020202020204" pitchFamily="34" charset="0"/>
                        <a:buChar char="•"/>
                        <a:tabLst>
                          <a:tab pos="525145" algn="l"/>
                          <a:tab pos="525780" algn="l"/>
                        </a:tabLst>
                      </a:pPr>
                      <a:r>
                        <a:rPr sz="600" spc="20">
                          <a:latin typeface="+mj-lt"/>
                          <a:cs typeface="Calibri"/>
                        </a:rPr>
                        <a:t>le </a:t>
                      </a:r>
                      <a:r>
                        <a:rPr sz="600" spc="30">
                          <a:latin typeface="+mj-lt"/>
                          <a:cs typeface="Calibri"/>
                        </a:rPr>
                        <a:t>contenu </a:t>
                      </a:r>
                      <a:r>
                        <a:rPr sz="600" spc="40">
                          <a:latin typeface="+mj-lt"/>
                          <a:cs typeface="Calibri"/>
                        </a:rPr>
                        <a:t>est </a:t>
                      </a:r>
                      <a:r>
                        <a:rPr sz="600" spc="20">
                          <a:latin typeface="+mj-lt"/>
                          <a:cs typeface="Calibri"/>
                        </a:rPr>
                        <a:t>entièrement  </a:t>
                      </a:r>
                      <a:r>
                        <a:rPr sz="600" spc="40">
                          <a:latin typeface="+mj-lt"/>
                          <a:cs typeface="Calibri"/>
                        </a:rPr>
                        <a:t>conforme </a:t>
                      </a:r>
                      <a:r>
                        <a:rPr sz="600" spc="60">
                          <a:latin typeface="+mj-lt"/>
                          <a:cs typeface="Calibri"/>
                        </a:rPr>
                        <a:t>à </a:t>
                      </a:r>
                      <a:r>
                        <a:rPr sz="600" spc="35">
                          <a:latin typeface="+mj-lt"/>
                          <a:cs typeface="Calibri"/>
                        </a:rPr>
                        <a:t>la législation</a:t>
                      </a:r>
                      <a:r>
                        <a:rPr sz="600" spc="-95">
                          <a:latin typeface="+mj-lt"/>
                          <a:cs typeface="Calibri"/>
                        </a:rPr>
                        <a:t> </a:t>
                      </a:r>
                      <a:r>
                        <a:rPr sz="600" spc="100">
                          <a:latin typeface="+mj-lt"/>
                          <a:cs typeface="Calibri"/>
                        </a:rPr>
                        <a:t>ET</a:t>
                      </a:r>
                      <a:endParaRPr sz="600">
                        <a:latin typeface="+mj-lt"/>
                        <a:cs typeface="Calibri"/>
                      </a:endParaRPr>
                    </a:p>
                    <a:p>
                      <a:pPr marL="144000" marR="105410" indent="-144000" algn="l">
                        <a:lnSpc>
                          <a:spcPct val="100000"/>
                        </a:lnSpc>
                        <a:buFont typeface="Arial" panose="020B0604020202020204" pitchFamily="34" charset="0"/>
                        <a:buChar char="•"/>
                        <a:tabLst>
                          <a:tab pos="525145" algn="l"/>
                          <a:tab pos="525780" algn="l"/>
                        </a:tabLst>
                      </a:pPr>
                      <a:r>
                        <a:rPr sz="600" spc="10">
                          <a:latin typeface="+mj-lt"/>
                          <a:cs typeface="Calibri"/>
                        </a:rPr>
                        <a:t>il </a:t>
                      </a:r>
                      <a:r>
                        <a:rPr sz="600" spc="35">
                          <a:latin typeface="+mj-lt"/>
                          <a:cs typeface="Calibri"/>
                        </a:rPr>
                        <a:t>existe </a:t>
                      </a:r>
                      <a:r>
                        <a:rPr sz="600" spc="25">
                          <a:latin typeface="+mj-lt"/>
                          <a:cs typeface="Calibri"/>
                        </a:rPr>
                        <a:t>un </a:t>
                      </a:r>
                      <a:r>
                        <a:rPr sz="600" spc="45">
                          <a:latin typeface="+mj-lt"/>
                          <a:cs typeface="Calibri"/>
                        </a:rPr>
                        <a:t>dossier </a:t>
                      </a:r>
                      <a:r>
                        <a:rPr sz="600" spc="20">
                          <a:latin typeface="+mj-lt"/>
                          <a:cs typeface="Calibri"/>
                        </a:rPr>
                        <a:t>inﬁrmier </a:t>
                      </a:r>
                      <a:r>
                        <a:rPr sz="600" spc="25">
                          <a:latin typeface="+mj-lt"/>
                          <a:cs typeface="Calibri"/>
                        </a:rPr>
                        <a:t>unique  </a:t>
                      </a:r>
                      <a:r>
                        <a:rPr sz="600" spc="20">
                          <a:latin typeface="+mj-lt"/>
                          <a:cs typeface="Calibri"/>
                        </a:rPr>
                        <a:t>pour </a:t>
                      </a:r>
                      <a:r>
                        <a:rPr sz="600" spc="45">
                          <a:latin typeface="+mj-lt"/>
                          <a:cs typeface="Calibri"/>
                        </a:rPr>
                        <a:t>chaque</a:t>
                      </a:r>
                      <a:r>
                        <a:rPr sz="600" spc="15">
                          <a:latin typeface="+mj-lt"/>
                          <a:cs typeface="Calibri"/>
                        </a:rPr>
                        <a:t> patient.</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744855" indent="-144000" algn="l">
                        <a:lnSpc>
                          <a:spcPct val="100000"/>
                        </a:lnSpc>
                        <a:spcBef>
                          <a:spcPts val="20"/>
                        </a:spcBef>
                        <a:buFont typeface="Arial" panose="020B0604020202020204" pitchFamily="34" charset="0"/>
                        <a:buChar char="•"/>
                        <a:tabLst>
                          <a:tab pos="525145" algn="l"/>
                          <a:tab pos="525780" algn="l"/>
                        </a:tabLst>
                      </a:pPr>
                      <a:r>
                        <a:rPr sz="600" spc="55">
                          <a:latin typeface="+mj-lt"/>
                          <a:cs typeface="Calibri"/>
                        </a:rPr>
                        <a:t>Nom </a:t>
                      </a:r>
                      <a:r>
                        <a:rPr sz="600" spc="30">
                          <a:latin typeface="+mj-lt"/>
                          <a:cs typeface="Calibri"/>
                        </a:rPr>
                        <a:t>du</a:t>
                      </a:r>
                      <a:r>
                        <a:rPr sz="600" spc="-65">
                          <a:latin typeface="+mj-lt"/>
                          <a:cs typeface="Calibri"/>
                        </a:rPr>
                        <a:t> </a:t>
                      </a:r>
                      <a:r>
                        <a:rPr sz="600" spc="35">
                          <a:latin typeface="+mj-lt"/>
                          <a:cs typeface="Calibri"/>
                        </a:rPr>
                        <a:t>logiciel  </a:t>
                      </a:r>
                      <a:r>
                        <a:rPr sz="600" spc="40">
                          <a:latin typeface="+mj-lt"/>
                          <a:cs typeface="Calibri"/>
                        </a:rPr>
                        <a:t>(homologué)</a:t>
                      </a:r>
                      <a:endParaRPr sz="600">
                        <a:latin typeface="+mj-lt"/>
                        <a:cs typeface="Calibri"/>
                      </a:endParaRPr>
                    </a:p>
                    <a:p>
                      <a:pPr marL="144000" marR="133985" indent="-144000" algn="l">
                        <a:lnSpc>
                          <a:spcPct val="100000"/>
                        </a:lnSpc>
                        <a:buFont typeface="Arial" panose="020B0604020202020204" pitchFamily="34" charset="0"/>
                        <a:buChar char="•"/>
                        <a:tabLst>
                          <a:tab pos="525145" algn="l"/>
                          <a:tab pos="525780" algn="l"/>
                        </a:tabLst>
                      </a:pPr>
                      <a:r>
                        <a:rPr sz="600" spc="35">
                          <a:latin typeface="+mj-lt"/>
                          <a:cs typeface="Calibri"/>
                        </a:rPr>
                        <a:t>Fichier </a:t>
                      </a:r>
                      <a:r>
                        <a:rPr sz="600" spc="25">
                          <a:latin typeface="+mj-lt"/>
                          <a:cs typeface="Calibri"/>
                        </a:rPr>
                        <a:t>unique </a:t>
                      </a:r>
                      <a:r>
                        <a:rPr sz="600" spc="-30">
                          <a:latin typeface="+mj-lt"/>
                          <a:cs typeface="Calibri"/>
                        </a:rPr>
                        <a:t>: </a:t>
                      </a:r>
                      <a:r>
                        <a:rPr sz="600" spc="30">
                          <a:latin typeface="+mj-lt"/>
                          <a:cs typeface="Calibri"/>
                        </a:rPr>
                        <a:t>numéro</a:t>
                      </a:r>
                      <a:r>
                        <a:rPr sz="600" spc="-5">
                          <a:latin typeface="+mj-lt"/>
                          <a:cs typeface="Calibri"/>
                        </a:rPr>
                        <a:t> </a:t>
                      </a:r>
                      <a:r>
                        <a:rPr sz="600" spc="30">
                          <a:latin typeface="+mj-lt"/>
                          <a:cs typeface="Calibri"/>
                        </a:rPr>
                        <a:t>du  </a:t>
                      </a:r>
                      <a:r>
                        <a:rPr sz="600" spc="25">
                          <a:latin typeface="+mj-lt"/>
                          <a:cs typeface="Calibri"/>
                        </a:rPr>
                        <a:t>tiers </a:t>
                      </a:r>
                      <a:r>
                        <a:rPr sz="600" spc="30">
                          <a:latin typeface="+mj-lt"/>
                          <a:cs typeface="Calibri"/>
                        </a:rPr>
                        <a:t>payant</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buFont typeface="Arial" panose="020B0604020202020204" pitchFamily="34" charset="0"/>
                        <a:buNone/>
                      </a:pPr>
                      <a:r>
                        <a:rPr sz="600" spc="50">
                          <a:latin typeface="+mj-lt"/>
                          <a:cs typeface="Calibri"/>
                        </a:rPr>
                        <a:t>1</a:t>
                      </a:r>
                      <a:r>
                        <a:rPr sz="600" spc="20">
                          <a:latin typeface="+mj-lt"/>
                          <a:cs typeface="Calibri"/>
                        </a:rPr>
                        <a:t> </a:t>
                      </a:r>
                      <a:r>
                        <a:rPr sz="600" spc="40">
                          <a:latin typeface="+mj-lt"/>
                          <a:cs typeface="Calibri"/>
                        </a:rPr>
                        <a:t>an</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717432">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6675" indent="0" algn="l">
                        <a:lnSpc>
                          <a:spcPct val="100000"/>
                        </a:lnSpc>
                        <a:buFont typeface="Arial" panose="020B0604020202020204" pitchFamily="34" charset="0"/>
                        <a:buNone/>
                      </a:pPr>
                      <a:r>
                        <a:rPr sz="600" b="1">
                          <a:latin typeface="+mj-lt"/>
                          <a:cs typeface="Trebuchet MS"/>
                        </a:rPr>
                        <a:t>2</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6040" marR="534035" indent="0" algn="l" eaLnBrk="0" hangingPunct="0">
                        <a:lnSpc>
                          <a:spcPct val="100000"/>
                        </a:lnSpc>
                        <a:spcBef>
                          <a:spcPts val="10"/>
                        </a:spcBef>
                        <a:buFont typeface="Arial" panose="020B0604020202020204" pitchFamily="34" charset="0"/>
                        <a:buNone/>
                      </a:pPr>
                      <a:r>
                        <a:rPr sz="600" b="1" spc="-35">
                          <a:latin typeface="+mj-lt"/>
                          <a:cs typeface="Trebuchet MS"/>
                        </a:rPr>
                        <a:t>Continuïteit </a:t>
                      </a:r>
                      <a:r>
                        <a:rPr sz="600" spc="40">
                          <a:latin typeface="+mj-lt"/>
                          <a:cs typeface="Calibri"/>
                        </a:rPr>
                        <a:t>van </a:t>
                      </a:r>
                      <a:r>
                        <a:rPr sz="600" spc="35">
                          <a:latin typeface="+mj-lt"/>
                          <a:cs typeface="Calibri"/>
                        </a:rPr>
                        <a:t>zorg: </a:t>
                      </a:r>
                      <a:r>
                        <a:rPr sz="600" spc="45">
                          <a:latin typeface="+mj-lt"/>
                          <a:cs typeface="Calibri"/>
                        </a:rPr>
                        <a:t>7/7 </a:t>
                      </a:r>
                      <a:r>
                        <a:rPr sz="600" spc="155">
                          <a:latin typeface="+mj-lt"/>
                          <a:cs typeface="Calibri"/>
                        </a:rPr>
                        <a:t>–</a:t>
                      </a:r>
                      <a:r>
                        <a:rPr sz="600" spc="-85">
                          <a:latin typeface="+mj-lt"/>
                          <a:cs typeface="Calibri"/>
                        </a:rPr>
                        <a:t> </a:t>
                      </a:r>
                      <a:r>
                        <a:rPr sz="600" spc="45">
                          <a:latin typeface="+mj-lt"/>
                          <a:cs typeface="Calibri"/>
                        </a:rPr>
                        <a:t>24/24 zorg  </a:t>
                      </a:r>
                      <a:r>
                        <a:rPr sz="600" spc="30">
                          <a:latin typeface="+mj-lt"/>
                          <a:cs typeface="Calibri"/>
                        </a:rPr>
                        <a:t>garanderen</a:t>
                      </a:r>
                      <a:endParaRPr sz="600">
                        <a:latin typeface="+mj-lt"/>
                        <a:cs typeface="Calibri"/>
                      </a:endParaRPr>
                    </a:p>
                    <a:p>
                      <a:pPr marL="0" indent="0" algn="l" eaLnBrk="0" hangingPunct="0">
                        <a:lnSpc>
                          <a:spcPct val="100000"/>
                        </a:lnSpc>
                        <a:spcBef>
                          <a:spcPts val="10"/>
                        </a:spcBef>
                        <a:buFont typeface="Arial" panose="020B0604020202020204" pitchFamily="34" charset="0"/>
                        <a:buNone/>
                      </a:pPr>
                      <a:endParaRPr sz="600">
                        <a:latin typeface="+mj-lt"/>
                        <a:cs typeface="Times New Roman"/>
                      </a:endParaRPr>
                    </a:p>
                    <a:p>
                      <a:pPr marL="66675" indent="0" algn="l" eaLnBrk="0" hangingPunct="0">
                        <a:lnSpc>
                          <a:spcPct val="100000"/>
                        </a:lnSpc>
                        <a:buFont typeface="Arial" panose="020B0604020202020204" pitchFamily="34" charset="0"/>
                        <a:buNone/>
                      </a:pPr>
                      <a:r>
                        <a:rPr sz="600" spc="30">
                          <a:latin typeface="+mj-lt"/>
                          <a:cs typeface="Calibri"/>
                        </a:rPr>
                        <a:t>Bereikbaarheid </a:t>
                      </a:r>
                      <a:r>
                        <a:rPr sz="600" spc="25">
                          <a:latin typeface="+mj-lt"/>
                          <a:cs typeface="Calibri"/>
                        </a:rPr>
                        <a:t>en</a:t>
                      </a:r>
                      <a:r>
                        <a:rPr sz="600" spc="10">
                          <a:latin typeface="+mj-lt"/>
                          <a:cs typeface="Calibri"/>
                        </a:rPr>
                        <a:t> </a:t>
                      </a:r>
                      <a:r>
                        <a:rPr sz="600" spc="40">
                          <a:latin typeface="+mj-lt"/>
                          <a:cs typeface="Calibri"/>
                        </a:rPr>
                        <a:t>beschikbaarheid</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506095" indent="-144000" algn="l">
                        <a:lnSpc>
                          <a:spcPct val="100000"/>
                        </a:lnSpc>
                        <a:spcBef>
                          <a:spcPts val="10"/>
                        </a:spcBef>
                        <a:buFont typeface="Arial" panose="020B0604020202020204" pitchFamily="34" charset="0"/>
                        <a:buChar char="•"/>
                        <a:tabLst>
                          <a:tab pos="525145" algn="l"/>
                          <a:tab pos="525780" algn="l"/>
                        </a:tabLst>
                      </a:pPr>
                      <a:r>
                        <a:rPr sz="600" spc="25">
                          <a:latin typeface="+mj-lt"/>
                          <a:cs typeface="Calibri"/>
                        </a:rPr>
                        <a:t>De </a:t>
                      </a:r>
                      <a:r>
                        <a:rPr sz="600" spc="20">
                          <a:latin typeface="+mj-lt"/>
                          <a:cs typeface="Calibri"/>
                        </a:rPr>
                        <a:t>praktijk </a:t>
                      </a:r>
                      <a:r>
                        <a:rPr sz="600" spc="50">
                          <a:latin typeface="+mj-lt"/>
                          <a:cs typeface="Calibri"/>
                        </a:rPr>
                        <a:t>kan </a:t>
                      </a:r>
                      <a:r>
                        <a:rPr sz="600" spc="65">
                          <a:latin typeface="+mj-lt"/>
                          <a:cs typeface="Calibri"/>
                        </a:rPr>
                        <a:t>GEEN </a:t>
                      </a:r>
                      <a:r>
                        <a:rPr sz="600" spc="45">
                          <a:latin typeface="+mj-lt"/>
                          <a:cs typeface="Calibri"/>
                        </a:rPr>
                        <a:t>24u/24  </a:t>
                      </a:r>
                      <a:r>
                        <a:rPr sz="600" b="1" spc="-35">
                          <a:latin typeface="+mj-lt"/>
                          <a:cs typeface="Trebuchet MS"/>
                        </a:rPr>
                        <a:t>bereikbaarheid </a:t>
                      </a:r>
                      <a:r>
                        <a:rPr sz="600" spc="30">
                          <a:latin typeface="+mj-lt"/>
                          <a:cs typeface="Calibri"/>
                        </a:rPr>
                        <a:t>aantonen </a:t>
                      </a:r>
                      <a:r>
                        <a:rPr sz="600" spc="45">
                          <a:latin typeface="+mj-lt"/>
                          <a:cs typeface="Calibri"/>
                        </a:rPr>
                        <a:t>(zelf</a:t>
                      </a:r>
                      <a:r>
                        <a:rPr sz="600" spc="-10">
                          <a:latin typeface="+mj-lt"/>
                          <a:cs typeface="Calibri"/>
                        </a:rPr>
                        <a:t> </a:t>
                      </a:r>
                      <a:r>
                        <a:rPr sz="600" spc="30">
                          <a:latin typeface="+mj-lt"/>
                          <a:cs typeface="Calibri"/>
                        </a:rPr>
                        <a:t>of  uitbesteed)</a:t>
                      </a:r>
                      <a:r>
                        <a:rPr sz="600" spc="15">
                          <a:latin typeface="+mj-lt"/>
                          <a:cs typeface="Calibri"/>
                        </a:rPr>
                        <a:t> </a:t>
                      </a:r>
                      <a:r>
                        <a:rPr sz="600" spc="75">
                          <a:latin typeface="+mj-lt"/>
                          <a:cs typeface="Calibri"/>
                        </a:rPr>
                        <a:t>EN</a:t>
                      </a:r>
                      <a:endParaRPr sz="600">
                        <a:latin typeface="+mj-lt"/>
                        <a:cs typeface="Calibri"/>
                      </a:endParaRPr>
                    </a:p>
                    <a:p>
                      <a:pPr marL="144000" indent="-144000" algn="l">
                        <a:lnSpc>
                          <a:spcPct val="100000"/>
                        </a:lnSpc>
                        <a:buFont typeface="Arial" panose="020B0604020202020204" pitchFamily="34" charset="0"/>
                        <a:buChar char="•"/>
                        <a:tabLst>
                          <a:tab pos="525145" algn="l"/>
                          <a:tab pos="525780" algn="l"/>
                        </a:tabLst>
                      </a:pPr>
                      <a:r>
                        <a:rPr sz="600" spc="35">
                          <a:latin typeface="+mj-lt"/>
                          <a:cs typeface="Calibri"/>
                        </a:rPr>
                        <a:t>de </a:t>
                      </a:r>
                      <a:r>
                        <a:rPr sz="600" spc="20">
                          <a:latin typeface="+mj-lt"/>
                          <a:cs typeface="Calibri"/>
                        </a:rPr>
                        <a:t>praktijk </a:t>
                      </a:r>
                      <a:r>
                        <a:rPr sz="600" spc="65">
                          <a:latin typeface="+mj-lt"/>
                          <a:cs typeface="Calibri"/>
                        </a:rPr>
                        <a:t>is NIET </a:t>
                      </a:r>
                      <a:r>
                        <a:rPr sz="600" spc="45">
                          <a:latin typeface="+mj-lt"/>
                          <a:cs typeface="Calibri"/>
                        </a:rPr>
                        <a:t>24u/24</a:t>
                      </a:r>
                      <a:r>
                        <a:rPr sz="600" spc="-95">
                          <a:latin typeface="+mj-lt"/>
                          <a:cs typeface="Calibri"/>
                        </a:rPr>
                        <a:t> </a:t>
                      </a:r>
                      <a:r>
                        <a:rPr sz="600" b="1" spc="-30">
                          <a:latin typeface="+mj-lt"/>
                          <a:cs typeface="Trebuchet MS"/>
                        </a:rPr>
                        <a:t>beschikbaar.</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indent="-144000" algn="l">
                        <a:lnSpc>
                          <a:spcPct val="100000"/>
                        </a:lnSpc>
                        <a:buFont typeface="Arial" panose="020B0604020202020204" pitchFamily="34" charset="0"/>
                        <a:buChar char="•"/>
                        <a:tabLst>
                          <a:tab pos="324485" algn="l"/>
                          <a:tab pos="525780" algn="l"/>
                        </a:tabLst>
                      </a:pPr>
                      <a:r>
                        <a:rPr sz="600" spc="25">
                          <a:latin typeface="+mj-lt"/>
                          <a:cs typeface="Calibri"/>
                        </a:rPr>
                        <a:t>De </a:t>
                      </a:r>
                      <a:r>
                        <a:rPr sz="600" spc="20" err="1">
                          <a:latin typeface="+mj-lt"/>
                          <a:cs typeface="Calibri"/>
                        </a:rPr>
                        <a:t>praktijk</a:t>
                      </a:r>
                      <a:r>
                        <a:rPr sz="600" spc="20">
                          <a:latin typeface="+mj-lt"/>
                          <a:cs typeface="Calibri"/>
                        </a:rPr>
                        <a:t> </a:t>
                      </a:r>
                      <a:r>
                        <a:rPr sz="600" spc="50" err="1">
                          <a:latin typeface="+mj-lt"/>
                          <a:cs typeface="Calibri"/>
                        </a:rPr>
                        <a:t>kan</a:t>
                      </a:r>
                      <a:r>
                        <a:rPr sz="600" spc="50">
                          <a:latin typeface="+mj-lt"/>
                          <a:cs typeface="Calibri"/>
                        </a:rPr>
                        <a:t> </a:t>
                      </a:r>
                      <a:r>
                        <a:rPr sz="600" spc="45">
                          <a:latin typeface="+mj-lt"/>
                          <a:cs typeface="Calibri"/>
                        </a:rPr>
                        <a:t>24u/24</a:t>
                      </a:r>
                      <a:r>
                        <a:rPr sz="600" spc="-15">
                          <a:latin typeface="+mj-lt"/>
                          <a:cs typeface="Calibri"/>
                        </a:rPr>
                        <a:t> </a:t>
                      </a:r>
                      <a:r>
                        <a:rPr sz="600" b="1" spc="-35" err="1">
                          <a:latin typeface="+mj-lt"/>
                          <a:cs typeface="Trebuchet MS"/>
                        </a:rPr>
                        <a:t>bereikbaarheid</a:t>
                      </a:r>
                      <a:r>
                        <a:rPr lang="nl-BE" sz="600" b="1" spc="-35">
                          <a:latin typeface="+mj-lt"/>
                          <a:cs typeface="Trebuchet MS"/>
                        </a:rPr>
                        <a:t> </a:t>
                      </a:r>
                      <a:r>
                        <a:rPr sz="600" spc="30" err="1">
                          <a:latin typeface="+mj-lt"/>
                          <a:cs typeface="Calibri"/>
                        </a:rPr>
                        <a:t>aantonen</a:t>
                      </a:r>
                      <a:r>
                        <a:rPr sz="600" spc="30">
                          <a:latin typeface="+mj-lt"/>
                          <a:cs typeface="Calibri"/>
                        </a:rPr>
                        <a:t> </a:t>
                      </a:r>
                      <a:r>
                        <a:rPr sz="600" spc="40">
                          <a:latin typeface="+mj-lt"/>
                          <a:cs typeface="Calibri"/>
                        </a:rPr>
                        <a:t>(</a:t>
                      </a:r>
                      <a:r>
                        <a:rPr sz="600" spc="40" err="1">
                          <a:latin typeface="+mj-lt"/>
                          <a:cs typeface="Calibri"/>
                        </a:rPr>
                        <a:t>zelf</a:t>
                      </a:r>
                      <a:r>
                        <a:rPr sz="600" spc="40">
                          <a:latin typeface="+mj-lt"/>
                          <a:cs typeface="Calibri"/>
                        </a:rPr>
                        <a:t> of </a:t>
                      </a:r>
                      <a:r>
                        <a:rPr sz="600" spc="25" err="1">
                          <a:latin typeface="+mj-lt"/>
                          <a:cs typeface="Calibri"/>
                        </a:rPr>
                        <a:t>uitbesteed</a:t>
                      </a:r>
                      <a:r>
                        <a:rPr sz="600" spc="25">
                          <a:latin typeface="+mj-lt"/>
                          <a:cs typeface="Calibri"/>
                        </a:rPr>
                        <a:t>),</a:t>
                      </a:r>
                      <a:r>
                        <a:rPr sz="600" spc="-45">
                          <a:latin typeface="+mj-lt"/>
                          <a:cs typeface="Calibri"/>
                        </a:rPr>
                        <a:t> </a:t>
                      </a:r>
                      <a:r>
                        <a:rPr sz="600" spc="45">
                          <a:latin typeface="+mj-lt"/>
                          <a:cs typeface="Calibri"/>
                        </a:rPr>
                        <a:t>maar</a:t>
                      </a:r>
                      <a:endParaRPr lang="nl-BE" sz="600" spc="0">
                        <a:latin typeface="+mj-lt"/>
                        <a:cs typeface="Calibri"/>
                      </a:endParaRPr>
                    </a:p>
                    <a:p>
                      <a:pPr marL="144000" indent="-144000" algn="l">
                        <a:lnSpc>
                          <a:spcPct val="100000"/>
                        </a:lnSpc>
                        <a:buFont typeface="Arial" panose="020B0604020202020204" pitchFamily="34" charset="0"/>
                        <a:buChar char="•"/>
                        <a:tabLst>
                          <a:tab pos="324485" algn="l"/>
                          <a:tab pos="525780" algn="l"/>
                        </a:tabLst>
                      </a:pPr>
                      <a:r>
                        <a:rPr sz="600" spc="35">
                          <a:latin typeface="+mj-lt"/>
                          <a:cs typeface="Calibri"/>
                        </a:rPr>
                        <a:t>de </a:t>
                      </a:r>
                      <a:r>
                        <a:rPr sz="600" spc="20" err="1">
                          <a:latin typeface="+mj-lt"/>
                          <a:cs typeface="Calibri"/>
                        </a:rPr>
                        <a:t>praktijk</a:t>
                      </a:r>
                      <a:r>
                        <a:rPr sz="600" spc="20">
                          <a:latin typeface="+mj-lt"/>
                          <a:cs typeface="Calibri"/>
                        </a:rPr>
                        <a:t> </a:t>
                      </a:r>
                      <a:r>
                        <a:rPr sz="600" spc="65">
                          <a:latin typeface="+mj-lt"/>
                          <a:cs typeface="Calibri"/>
                        </a:rPr>
                        <a:t>is NIET </a:t>
                      </a:r>
                      <a:r>
                        <a:rPr sz="600" spc="45">
                          <a:latin typeface="+mj-lt"/>
                          <a:cs typeface="Calibri"/>
                        </a:rPr>
                        <a:t>24u/24</a:t>
                      </a:r>
                      <a:r>
                        <a:rPr sz="600" spc="-95">
                          <a:latin typeface="+mj-lt"/>
                          <a:cs typeface="Calibri"/>
                        </a:rPr>
                        <a:t> </a:t>
                      </a:r>
                      <a:r>
                        <a:rPr sz="600" b="1" spc="-30" err="1">
                          <a:latin typeface="+mj-lt"/>
                          <a:cs typeface="Trebuchet MS"/>
                        </a:rPr>
                        <a:t>beschikbaar</a:t>
                      </a:r>
                      <a:r>
                        <a:rPr sz="600" b="1" spc="-30">
                          <a:latin typeface="+mj-lt"/>
                          <a:cs typeface="Trebuchet MS"/>
                        </a:rPr>
                        <a:t>.</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222250" indent="-144000" algn="l">
                        <a:lnSpc>
                          <a:spcPct val="100000"/>
                        </a:lnSpc>
                        <a:spcBef>
                          <a:spcPts val="10"/>
                        </a:spcBef>
                        <a:buFont typeface="Arial" panose="020B0604020202020204" pitchFamily="34" charset="0"/>
                        <a:buChar char="•"/>
                        <a:tabLst>
                          <a:tab pos="525145" algn="l"/>
                          <a:tab pos="525780" algn="l"/>
                        </a:tabLst>
                      </a:pPr>
                      <a:r>
                        <a:rPr sz="600" spc="25">
                          <a:latin typeface="+mj-lt"/>
                          <a:cs typeface="Calibri"/>
                        </a:rPr>
                        <a:t>De </a:t>
                      </a:r>
                      <a:r>
                        <a:rPr sz="600" spc="20">
                          <a:latin typeface="+mj-lt"/>
                          <a:cs typeface="Calibri"/>
                        </a:rPr>
                        <a:t>praktijk </a:t>
                      </a:r>
                      <a:r>
                        <a:rPr sz="600" spc="50">
                          <a:latin typeface="+mj-lt"/>
                          <a:cs typeface="Calibri"/>
                        </a:rPr>
                        <a:t>kan </a:t>
                      </a:r>
                      <a:r>
                        <a:rPr sz="600" spc="25">
                          <a:latin typeface="+mj-lt"/>
                          <a:cs typeface="Calibri"/>
                        </a:rPr>
                        <a:t>een </a:t>
                      </a:r>
                      <a:r>
                        <a:rPr sz="600" spc="45">
                          <a:latin typeface="+mj-lt"/>
                          <a:cs typeface="Calibri"/>
                        </a:rPr>
                        <a:t>24u/24  </a:t>
                      </a:r>
                      <a:r>
                        <a:rPr sz="600" b="1" spc="-35">
                          <a:latin typeface="+mj-lt"/>
                          <a:cs typeface="Trebuchet MS"/>
                        </a:rPr>
                        <a:t>bereikbaarheid </a:t>
                      </a:r>
                      <a:r>
                        <a:rPr sz="600" spc="30">
                          <a:latin typeface="+mj-lt"/>
                          <a:cs typeface="Calibri"/>
                        </a:rPr>
                        <a:t>aantonen </a:t>
                      </a:r>
                      <a:r>
                        <a:rPr sz="600" spc="40">
                          <a:latin typeface="+mj-lt"/>
                          <a:cs typeface="Calibri"/>
                        </a:rPr>
                        <a:t>(zelf of  </a:t>
                      </a:r>
                      <a:r>
                        <a:rPr sz="600" spc="30">
                          <a:latin typeface="+mj-lt"/>
                          <a:cs typeface="Calibri"/>
                        </a:rPr>
                        <a:t>uitbesteed)</a:t>
                      </a:r>
                      <a:r>
                        <a:rPr sz="600" spc="15">
                          <a:latin typeface="+mj-lt"/>
                          <a:cs typeface="Calibri"/>
                        </a:rPr>
                        <a:t> </a:t>
                      </a:r>
                      <a:r>
                        <a:rPr sz="600" spc="75">
                          <a:latin typeface="+mj-lt"/>
                          <a:cs typeface="Calibri"/>
                        </a:rPr>
                        <a:t>EN</a:t>
                      </a:r>
                      <a:endParaRPr sz="600">
                        <a:latin typeface="+mj-lt"/>
                        <a:cs typeface="Calibri"/>
                      </a:endParaRPr>
                    </a:p>
                    <a:p>
                      <a:pPr marL="144000" indent="-144000" algn="l">
                        <a:lnSpc>
                          <a:spcPct val="100000"/>
                        </a:lnSpc>
                        <a:buFont typeface="Arial" panose="020B0604020202020204" pitchFamily="34" charset="0"/>
                        <a:buChar char="•"/>
                        <a:tabLst>
                          <a:tab pos="525145" algn="l"/>
                          <a:tab pos="525780" algn="l"/>
                        </a:tabLst>
                      </a:pPr>
                      <a:r>
                        <a:rPr sz="600" spc="25">
                          <a:latin typeface="+mj-lt"/>
                          <a:cs typeface="Calibri"/>
                        </a:rPr>
                        <a:t>De </a:t>
                      </a:r>
                      <a:r>
                        <a:rPr sz="600" spc="20">
                          <a:latin typeface="+mj-lt"/>
                          <a:cs typeface="Calibri"/>
                        </a:rPr>
                        <a:t>praktijk </a:t>
                      </a:r>
                      <a:r>
                        <a:rPr sz="600" spc="65">
                          <a:latin typeface="+mj-lt"/>
                          <a:cs typeface="Calibri"/>
                        </a:rPr>
                        <a:t>is </a:t>
                      </a:r>
                      <a:r>
                        <a:rPr sz="600" spc="40">
                          <a:latin typeface="+mj-lt"/>
                          <a:cs typeface="Calibri"/>
                        </a:rPr>
                        <a:t>24u/24</a:t>
                      </a:r>
                      <a:r>
                        <a:rPr sz="600" spc="-25">
                          <a:latin typeface="+mj-lt"/>
                          <a:cs typeface="Calibri"/>
                        </a:rPr>
                        <a:t> </a:t>
                      </a:r>
                      <a:r>
                        <a:rPr sz="600" b="1" spc="-15">
                          <a:latin typeface="+mj-lt"/>
                          <a:cs typeface="Trebuchet MS"/>
                        </a:rPr>
                        <a:t>beschikbaar</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127635" indent="-144000" algn="l">
                        <a:lnSpc>
                          <a:spcPct val="100000"/>
                        </a:lnSpc>
                        <a:spcBef>
                          <a:spcPts val="10"/>
                        </a:spcBef>
                        <a:buFont typeface="Arial" panose="020B0604020202020204" pitchFamily="34" charset="0"/>
                        <a:buChar char="•"/>
                        <a:tabLst>
                          <a:tab pos="525145" algn="l"/>
                          <a:tab pos="525780" algn="l"/>
                        </a:tabLst>
                      </a:pPr>
                      <a:r>
                        <a:rPr sz="600" spc="45">
                          <a:latin typeface="+mj-lt"/>
                          <a:cs typeface="Calibri"/>
                        </a:rPr>
                        <a:t>Communicatie </a:t>
                      </a:r>
                      <a:r>
                        <a:rPr sz="600" spc="40">
                          <a:latin typeface="+mj-lt"/>
                          <a:cs typeface="Calibri"/>
                        </a:rPr>
                        <a:t>van  </a:t>
                      </a:r>
                      <a:r>
                        <a:rPr sz="600" spc="25">
                          <a:latin typeface="+mj-lt"/>
                          <a:cs typeface="Calibri"/>
                        </a:rPr>
                        <a:t>bereikbaarheid </a:t>
                      </a:r>
                      <a:r>
                        <a:rPr sz="600" spc="55">
                          <a:latin typeface="+mj-lt"/>
                          <a:cs typeface="Calibri"/>
                        </a:rPr>
                        <a:t>aan</a:t>
                      </a:r>
                      <a:r>
                        <a:rPr sz="600" spc="-40">
                          <a:latin typeface="+mj-lt"/>
                          <a:cs typeface="Calibri"/>
                        </a:rPr>
                        <a:t> </a:t>
                      </a:r>
                      <a:r>
                        <a:rPr sz="600" spc="20">
                          <a:latin typeface="+mj-lt"/>
                          <a:cs typeface="Calibri"/>
                        </a:rPr>
                        <a:t>patiënt  </a:t>
                      </a:r>
                      <a:r>
                        <a:rPr sz="600" spc="25">
                          <a:latin typeface="+mj-lt"/>
                          <a:cs typeface="Calibri"/>
                        </a:rPr>
                        <a:t>(voor </a:t>
                      </a:r>
                      <a:r>
                        <a:rPr sz="600" spc="50">
                          <a:latin typeface="+mj-lt"/>
                          <a:cs typeface="Calibri"/>
                        </a:rPr>
                        <a:t>score</a:t>
                      </a:r>
                      <a:r>
                        <a:rPr sz="600" spc="5">
                          <a:latin typeface="+mj-lt"/>
                          <a:cs typeface="Calibri"/>
                        </a:rPr>
                        <a:t> </a:t>
                      </a:r>
                      <a:r>
                        <a:rPr sz="600" spc="50">
                          <a:latin typeface="+mj-lt"/>
                          <a:cs typeface="Calibri"/>
                        </a:rPr>
                        <a:t>2)</a:t>
                      </a:r>
                      <a:endParaRPr sz="600">
                        <a:latin typeface="+mj-lt"/>
                        <a:cs typeface="Calibri"/>
                      </a:endParaRPr>
                    </a:p>
                    <a:p>
                      <a:pPr marL="144000" marR="64769" indent="-144000" algn="l">
                        <a:lnSpc>
                          <a:spcPct val="100000"/>
                        </a:lnSpc>
                        <a:buFont typeface="Arial" panose="020B0604020202020204" pitchFamily="34" charset="0"/>
                        <a:buChar char="•"/>
                        <a:tabLst>
                          <a:tab pos="525145" algn="l"/>
                          <a:tab pos="525780" algn="l"/>
                        </a:tabLst>
                      </a:pPr>
                      <a:r>
                        <a:rPr sz="600" spc="40">
                          <a:latin typeface="+mj-lt"/>
                          <a:cs typeface="Calibri"/>
                        </a:rPr>
                        <a:t>Beschrijving </a:t>
                      </a:r>
                      <a:r>
                        <a:rPr sz="600" spc="35">
                          <a:latin typeface="+mj-lt"/>
                          <a:cs typeface="Calibri"/>
                        </a:rPr>
                        <a:t>van </a:t>
                      </a:r>
                      <a:r>
                        <a:rPr sz="600" spc="10">
                          <a:latin typeface="+mj-lt"/>
                          <a:cs typeface="Calibri"/>
                        </a:rPr>
                        <a:t>het  </a:t>
                      </a:r>
                      <a:r>
                        <a:rPr sz="600" spc="25">
                          <a:latin typeface="+mj-lt"/>
                          <a:cs typeface="Calibri"/>
                        </a:rPr>
                        <a:t>wachtbeleid: beleid </a:t>
                      </a:r>
                      <a:r>
                        <a:rPr sz="600" spc="45">
                          <a:latin typeface="+mj-lt"/>
                          <a:cs typeface="Calibri"/>
                        </a:rPr>
                        <a:t>inzake  </a:t>
                      </a:r>
                      <a:r>
                        <a:rPr sz="600" spc="35">
                          <a:latin typeface="+mj-lt"/>
                          <a:cs typeface="Calibri"/>
                        </a:rPr>
                        <a:t>beschikbaarheid, </a:t>
                      </a:r>
                      <a:r>
                        <a:rPr sz="600" spc="25">
                          <a:latin typeface="+mj-lt"/>
                          <a:cs typeface="Calibri"/>
                        </a:rPr>
                        <a:t>beleid  </a:t>
                      </a:r>
                      <a:r>
                        <a:rPr sz="600" spc="40">
                          <a:latin typeface="+mj-lt"/>
                          <a:cs typeface="Calibri"/>
                        </a:rPr>
                        <a:t>inzake </a:t>
                      </a:r>
                      <a:r>
                        <a:rPr sz="600" spc="50">
                          <a:latin typeface="+mj-lt"/>
                          <a:cs typeface="Calibri"/>
                        </a:rPr>
                        <a:t>maximale </a:t>
                      </a:r>
                      <a:r>
                        <a:rPr sz="600" spc="15">
                          <a:latin typeface="+mj-lt"/>
                          <a:cs typeface="Calibri"/>
                        </a:rPr>
                        <a:t>termijn</a:t>
                      </a:r>
                      <a:r>
                        <a:rPr sz="600" spc="-85">
                          <a:latin typeface="+mj-lt"/>
                          <a:cs typeface="Calibri"/>
                        </a:rPr>
                        <a:t> </a:t>
                      </a:r>
                      <a:r>
                        <a:rPr sz="600" spc="5">
                          <a:latin typeface="+mj-lt"/>
                          <a:cs typeface="Calibri"/>
                        </a:rPr>
                        <a:t>tot  </a:t>
                      </a:r>
                      <a:r>
                        <a:rPr sz="600" spc="15">
                          <a:latin typeface="+mj-lt"/>
                          <a:cs typeface="Calibri"/>
                        </a:rPr>
                        <a:t>vertrek </a:t>
                      </a:r>
                      <a:r>
                        <a:rPr sz="600" spc="35">
                          <a:latin typeface="+mj-lt"/>
                          <a:cs typeface="Calibri"/>
                        </a:rPr>
                        <a:t>naar </a:t>
                      </a:r>
                      <a:r>
                        <a:rPr sz="600" spc="25">
                          <a:latin typeface="+mj-lt"/>
                          <a:cs typeface="Calibri"/>
                        </a:rPr>
                        <a:t>een </a:t>
                      </a:r>
                      <a:r>
                        <a:rPr sz="600" spc="30">
                          <a:latin typeface="+mj-lt"/>
                          <a:cs typeface="Calibri"/>
                        </a:rPr>
                        <a:t>zorg, </a:t>
                      </a:r>
                      <a:r>
                        <a:rPr sz="600" spc="-25">
                          <a:latin typeface="+mj-lt"/>
                          <a:cs typeface="Calibri"/>
                        </a:rPr>
                        <a:t>…  </a:t>
                      </a:r>
                      <a:r>
                        <a:rPr sz="600" spc="25">
                          <a:latin typeface="+mj-lt"/>
                          <a:cs typeface="Calibri"/>
                        </a:rPr>
                        <a:t>(voor </a:t>
                      </a:r>
                      <a:r>
                        <a:rPr sz="600" spc="50">
                          <a:latin typeface="+mj-lt"/>
                          <a:cs typeface="Calibri"/>
                        </a:rPr>
                        <a:t>score</a:t>
                      </a:r>
                      <a:r>
                        <a:rPr sz="600" spc="5">
                          <a:latin typeface="+mj-lt"/>
                          <a:cs typeface="Calibri"/>
                        </a:rPr>
                        <a:t> </a:t>
                      </a:r>
                      <a:r>
                        <a:rPr sz="600" spc="50">
                          <a:latin typeface="+mj-lt"/>
                          <a:cs typeface="Calibri"/>
                        </a:rPr>
                        <a:t>4)</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240665" indent="0" algn="l">
                        <a:lnSpc>
                          <a:spcPct val="100000"/>
                        </a:lnSpc>
                        <a:spcBef>
                          <a:spcPts val="0"/>
                        </a:spcBef>
                        <a:buFont typeface="Arial" panose="020B0604020202020204" pitchFamily="34" charset="0"/>
                        <a:buNone/>
                      </a:pPr>
                      <a:r>
                        <a:rPr sz="600" spc="30">
                          <a:latin typeface="+mj-lt"/>
                          <a:cs typeface="Calibri"/>
                        </a:rPr>
                        <a:t>Geen</a:t>
                      </a:r>
                      <a:r>
                        <a:rPr sz="600" spc="-50">
                          <a:latin typeface="+mj-lt"/>
                          <a:cs typeface="Calibri"/>
                        </a:rPr>
                        <a:t> </a:t>
                      </a:r>
                      <a:r>
                        <a:rPr sz="600" spc="50">
                          <a:latin typeface="+mj-lt"/>
                          <a:cs typeface="Calibri"/>
                        </a:rPr>
                        <a:t>max.  </a:t>
                      </a:r>
                      <a:r>
                        <a:rPr sz="600" spc="15">
                          <a:latin typeface="+mj-lt"/>
                          <a:cs typeface="Calibri"/>
                        </a:rPr>
                        <a:t>termijn</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82068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6675" indent="0" algn="l">
                        <a:lnSpc>
                          <a:spcPct val="100000"/>
                        </a:lnSpc>
                        <a:buFont typeface="Arial" panose="020B0604020202020204" pitchFamily="34" charset="0"/>
                        <a:buNone/>
                      </a:pPr>
                      <a:r>
                        <a:rPr sz="600" b="1">
                          <a:latin typeface="+mj-lt"/>
                          <a:cs typeface="Trebuchet MS"/>
                        </a:rPr>
                        <a:t>2</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6675" marR="175895" indent="0" algn="l" eaLnBrk="0" hangingPunct="0">
                        <a:lnSpc>
                          <a:spcPct val="100000"/>
                        </a:lnSpc>
                        <a:spcBef>
                          <a:spcPts val="10"/>
                        </a:spcBef>
                        <a:buFont typeface="Arial" panose="020B0604020202020204" pitchFamily="34" charset="0"/>
                        <a:buNone/>
                      </a:pPr>
                      <a:r>
                        <a:rPr sz="600" b="1" spc="-30">
                          <a:latin typeface="+mj-lt"/>
                          <a:cs typeface="Trebuchet MS"/>
                        </a:rPr>
                        <a:t>Continuité </a:t>
                      </a:r>
                      <a:r>
                        <a:rPr sz="600" spc="60">
                          <a:latin typeface="+mj-lt"/>
                          <a:cs typeface="Calibri"/>
                        </a:rPr>
                        <a:t>des </a:t>
                      </a:r>
                      <a:r>
                        <a:rPr sz="600" spc="65">
                          <a:latin typeface="+mj-lt"/>
                          <a:cs typeface="Calibri"/>
                        </a:rPr>
                        <a:t>soins </a:t>
                      </a:r>
                      <a:r>
                        <a:rPr sz="600" spc="-30">
                          <a:latin typeface="+mj-lt"/>
                          <a:cs typeface="Calibri"/>
                        </a:rPr>
                        <a:t>: </a:t>
                      </a:r>
                      <a:r>
                        <a:rPr sz="600" spc="25">
                          <a:latin typeface="+mj-lt"/>
                          <a:cs typeface="Calibri"/>
                        </a:rPr>
                        <a:t>garantir </a:t>
                      </a:r>
                      <a:r>
                        <a:rPr sz="600" spc="60">
                          <a:latin typeface="+mj-lt"/>
                          <a:cs typeface="Calibri"/>
                        </a:rPr>
                        <a:t>des </a:t>
                      </a:r>
                      <a:r>
                        <a:rPr sz="600" spc="65">
                          <a:latin typeface="+mj-lt"/>
                          <a:cs typeface="Calibri"/>
                        </a:rPr>
                        <a:t>soins </a:t>
                      </a:r>
                      <a:r>
                        <a:rPr sz="600" spc="40">
                          <a:latin typeface="+mj-lt"/>
                          <a:cs typeface="Calibri"/>
                        </a:rPr>
                        <a:t>7/7</a:t>
                      </a:r>
                      <a:r>
                        <a:rPr sz="600" spc="-130">
                          <a:latin typeface="+mj-lt"/>
                          <a:cs typeface="Calibri"/>
                        </a:rPr>
                        <a:t> </a:t>
                      </a:r>
                      <a:r>
                        <a:rPr sz="600" spc="-35">
                          <a:latin typeface="+mj-lt"/>
                          <a:cs typeface="Calibri"/>
                        </a:rPr>
                        <a:t>-  </a:t>
                      </a:r>
                      <a:r>
                        <a:rPr sz="600" spc="45">
                          <a:latin typeface="+mj-lt"/>
                          <a:cs typeface="Calibri"/>
                        </a:rPr>
                        <a:t>24/24</a:t>
                      </a:r>
                      <a:endParaRPr sz="600">
                        <a:latin typeface="+mj-lt"/>
                        <a:cs typeface="Calibri"/>
                      </a:endParaRPr>
                    </a:p>
                    <a:p>
                      <a:pPr marL="0" indent="0" algn="l" eaLnBrk="0" hangingPunct="0">
                        <a:lnSpc>
                          <a:spcPct val="100000"/>
                        </a:lnSpc>
                        <a:spcBef>
                          <a:spcPts val="10"/>
                        </a:spcBef>
                        <a:buFont typeface="Arial" panose="020B0604020202020204" pitchFamily="34" charset="0"/>
                        <a:buNone/>
                      </a:pPr>
                      <a:endParaRPr sz="600">
                        <a:latin typeface="+mj-lt"/>
                        <a:cs typeface="Times New Roman"/>
                      </a:endParaRPr>
                    </a:p>
                    <a:p>
                      <a:pPr marL="66675" indent="0" algn="l" eaLnBrk="0" hangingPunct="0">
                        <a:lnSpc>
                          <a:spcPct val="100000"/>
                        </a:lnSpc>
                        <a:buFont typeface="Arial" panose="020B0604020202020204" pitchFamily="34" charset="0"/>
                        <a:buNone/>
                      </a:pPr>
                      <a:r>
                        <a:rPr sz="600" spc="50">
                          <a:latin typeface="+mj-lt"/>
                          <a:cs typeface="Calibri"/>
                        </a:rPr>
                        <a:t>Accessibilité </a:t>
                      </a:r>
                      <a:r>
                        <a:rPr sz="600" spc="10">
                          <a:latin typeface="+mj-lt"/>
                          <a:cs typeface="Calibri"/>
                        </a:rPr>
                        <a:t>et</a:t>
                      </a:r>
                      <a:r>
                        <a:rPr sz="600" spc="-5">
                          <a:latin typeface="+mj-lt"/>
                          <a:cs typeface="Calibri"/>
                        </a:rPr>
                        <a:t> </a:t>
                      </a:r>
                      <a:r>
                        <a:rPr sz="600" spc="30">
                          <a:latin typeface="+mj-lt"/>
                          <a:cs typeface="Calibri"/>
                        </a:rPr>
                        <a:t>disponibilité</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170180" indent="-144000" algn="l">
                        <a:lnSpc>
                          <a:spcPct val="100000"/>
                        </a:lnSpc>
                        <a:spcBef>
                          <a:spcPts val="10"/>
                        </a:spcBef>
                        <a:buFont typeface="Arial" panose="020B0604020202020204" pitchFamily="34" charset="0"/>
                        <a:buChar char="•"/>
                        <a:tabLst>
                          <a:tab pos="525145" algn="l"/>
                          <a:tab pos="525780" algn="l"/>
                        </a:tabLst>
                      </a:pPr>
                      <a:r>
                        <a:rPr sz="600" spc="85">
                          <a:latin typeface="+mj-lt"/>
                          <a:cs typeface="Calibri"/>
                        </a:rPr>
                        <a:t>La </a:t>
                      </a:r>
                      <a:r>
                        <a:rPr sz="600" spc="20">
                          <a:latin typeface="+mj-lt"/>
                          <a:cs typeface="Calibri"/>
                        </a:rPr>
                        <a:t>pratique </a:t>
                      </a:r>
                      <a:r>
                        <a:rPr sz="600" spc="30">
                          <a:latin typeface="+mj-lt"/>
                          <a:cs typeface="Calibri"/>
                        </a:rPr>
                        <a:t>ne </a:t>
                      </a:r>
                      <a:r>
                        <a:rPr sz="600" spc="20" err="1">
                          <a:latin typeface="+mj-lt"/>
                          <a:cs typeface="Calibri"/>
                        </a:rPr>
                        <a:t>peut</a:t>
                      </a:r>
                      <a:r>
                        <a:rPr sz="600" spc="20">
                          <a:latin typeface="+mj-lt"/>
                          <a:cs typeface="Calibri"/>
                        </a:rPr>
                        <a:t> </a:t>
                      </a:r>
                      <a:r>
                        <a:rPr sz="600" spc="70">
                          <a:latin typeface="+mj-lt"/>
                          <a:cs typeface="Calibri"/>
                        </a:rPr>
                        <a:t>pas </a:t>
                      </a:r>
                      <a:r>
                        <a:rPr sz="600" spc="20" err="1">
                          <a:latin typeface="+mj-lt"/>
                          <a:cs typeface="Calibri"/>
                        </a:rPr>
                        <a:t>démontrer</a:t>
                      </a:r>
                      <a:r>
                        <a:rPr sz="600" spc="-130">
                          <a:latin typeface="+mj-lt"/>
                          <a:cs typeface="Calibri"/>
                        </a:rPr>
                        <a:t> </a:t>
                      </a:r>
                      <a:r>
                        <a:rPr sz="600" spc="25" err="1">
                          <a:latin typeface="+mj-lt"/>
                          <a:cs typeface="Calibri"/>
                        </a:rPr>
                        <a:t>une</a:t>
                      </a:r>
                      <a:r>
                        <a:rPr sz="600" spc="25">
                          <a:latin typeface="+mj-lt"/>
                          <a:cs typeface="Calibri"/>
                        </a:rPr>
                        <a:t>  </a:t>
                      </a:r>
                      <a:r>
                        <a:rPr sz="600" b="1" spc="-10" err="1">
                          <a:latin typeface="+mj-lt"/>
                          <a:cs typeface="Trebuchet MS"/>
                        </a:rPr>
                        <a:t>accessibilité</a:t>
                      </a:r>
                      <a:r>
                        <a:rPr sz="600" b="1" spc="-10">
                          <a:latin typeface="+mj-lt"/>
                          <a:cs typeface="Trebuchet MS"/>
                        </a:rPr>
                        <a:t> </a:t>
                      </a:r>
                      <a:r>
                        <a:rPr sz="600" spc="45">
                          <a:latin typeface="+mj-lt"/>
                          <a:cs typeface="Calibri"/>
                        </a:rPr>
                        <a:t>24/7 </a:t>
                      </a:r>
                      <a:r>
                        <a:rPr sz="600" spc="30">
                          <a:latin typeface="+mj-lt"/>
                          <a:cs typeface="Calibri"/>
                        </a:rPr>
                        <a:t>(auto </a:t>
                      </a:r>
                      <a:r>
                        <a:rPr sz="600" spc="30" err="1">
                          <a:latin typeface="+mj-lt"/>
                          <a:cs typeface="Calibri"/>
                        </a:rPr>
                        <a:t>ou</a:t>
                      </a:r>
                      <a:r>
                        <a:rPr sz="600" spc="30">
                          <a:latin typeface="+mj-lt"/>
                          <a:cs typeface="Calibri"/>
                        </a:rPr>
                        <a:t>  </a:t>
                      </a:r>
                      <a:r>
                        <a:rPr sz="600" spc="30" err="1">
                          <a:latin typeface="+mj-lt"/>
                          <a:cs typeface="Calibri"/>
                        </a:rPr>
                        <a:t>externalisée</a:t>
                      </a:r>
                      <a:r>
                        <a:rPr sz="600" spc="30">
                          <a:latin typeface="+mj-lt"/>
                          <a:cs typeface="Calibri"/>
                        </a:rPr>
                        <a:t>)</a:t>
                      </a:r>
                      <a:r>
                        <a:rPr sz="600" spc="15">
                          <a:latin typeface="+mj-lt"/>
                          <a:cs typeface="Calibri"/>
                        </a:rPr>
                        <a:t> </a:t>
                      </a:r>
                      <a:r>
                        <a:rPr sz="600" spc="95">
                          <a:latin typeface="+mj-lt"/>
                          <a:cs typeface="Calibri"/>
                        </a:rPr>
                        <a:t>ET</a:t>
                      </a:r>
                      <a:endParaRPr sz="600">
                        <a:latin typeface="+mj-lt"/>
                        <a:cs typeface="Calibri"/>
                      </a:endParaRPr>
                    </a:p>
                    <a:p>
                      <a:pPr marL="144000" marR="366395" indent="-144000" algn="l">
                        <a:lnSpc>
                          <a:spcPct val="100000"/>
                        </a:lnSpc>
                        <a:buFont typeface="Arial" panose="020B0604020202020204" pitchFamily="34" charset="0"/>
                        <a:buChar char="•"/>
                        <a:tabLst>
                          <a:tab pos="525145" algn="l"/>
                          <a:tab pos="525780" algn="l"/>
                        </a:tabLst>
                      </a:pPr>
                      <a:r>
                        <a:rPr sz="600" spc="85">
                          <a:latin typeface="+mj-lt"/>
                          <a:cs typeface="Calibri"/>
                        </a:rPr>
                        <a:t>La </a:t>
                      </a:r>
                      <a:r>
                        <a:rPr sz="600" spc="20">
                          <a:latin typeface="+mj-lt"/>
                          <a:cs typeface="Calibri"/>
                        </a:rPr>
                        <a:t>pratique </a:t>
                      </a:r>
                      <a:r>
                        <a:rPr sz="600" spc="5" err="1">
                          <a:latin typeface="+mj-lt"/>
                          <a:cs typeface="Calibri"/>
                        </a:rPr>
                        <a:t>n'est</a:t>
                      </a:r>
                      <a:r>
                        <a:rPr sz="600" spc="5">
                          <a:latin typeface="+mj-lt"/>
                          <a:cs typeface="Calibri"/>
                        </a:rPr>
                        <a:t> </a:t>
                      </a:r>
                      <a:r>
                        <a:rPr sz="600" spc="75">
                          <a:latin typeface="+mj-lt"/>
                          <a:cs typeface="Calibri"/>
                        </a:rPr>
                        <a:t>PAS </a:t>
                      </a:r>
                      <a:r>
                        <a:rPr sz="600" b="1" spc="-15">
                          <a:latin typeface="+mj-lt"/>
                          <a:cs typeface="Trebuchet MS"/>
                        </a:rPr>
                        <a:t>disponible</a:t>
                      </a:r>
                      <a:r>
                        <a:rPr sz="600" b="1" spc="-175">
                          <a:latin typeface="+mj-lt"/>
                          <a:cs typeface="Trebuchet MS"/>
                        </a:rPr>
                        <a:t> </a:t>
                      </a:r>
                      <a:r>
                        <a:rPr sz="600" spc="55">
                          <a:latin typeface="+mj-lt"/>
                          <a:cs typeface="Calibri"/>
                        </a:rPr>
                        <a:t>24  </a:t>
                      </a:r>
                      <a:r>
                        <a:rPr sz="600" spc="30" err="1">
                          <a:latin typeface="+mj-lt"/>
                          <a:cs typeface="Calibri"/>
                        </a:rPr>
                        <a:t>heures</a:t>
                      </a:r>
                      <a:r>
                        <a:rPr sz="600" spc="30">
                          <a:latin typeface="+mj-lt"/>
                          <a:cs typeface="Calibri"/>
                        </a:rPr>
                        <a:t> </a:t>
                      </a:r>
                      <a:r>
                        <a:rPr sz="600" spc="45">
                          <a:latin typeface="+mj-lt"/>
                          <a:cs typeface="Calibri"/>
                        </a:rPr>
                        <a:t>sur </a:t>
                      </a:r>
                      <a:r>
                        <a:rPr sz="600" spc="20">
                          <a:latin typeface="+mj-lt"/>
                          <a:cs typeface="Calibri"/>
                        </a:rPr>
                        <a:t>24, </a:t>
                      </a:r>
                      <a:r>
                        <a:rPr sz="600" spc="50">
                          <a:latin typeface="+mj-lt"/>
                          <a:cs typeface="Calibri"/>
                        </a:rPr>
                        <a:t>7 </a:t>
                      </a:r>
                      <a:r>
                        <a:rPr sz="600" spc="30" err="1">
                          <a:latin typeface="+mj-lt"/>
                          <a:cs typeface="Calibri"/>
                        </a:rPr>
                        <a:t>jours</a:t>
                      </a:r>
                      <a:r>
                        <a:rPr sz="600" spc="30">
                          <a:latin typeface="+mj-lt"/>
                          <a:cs typeface="Calibri"/>
                        </a:rPr>
                        <a:t> </a:t>
                      </a:r>
                      <a:r>
                        <a:rPr sz="600" spc="45">
                          <a:latin typeface="+mj-lt"/>
                          <a:cs typeface="Calibri"/>
                        </a:rPr>
                        <a:t>sur</a:t>
                      </a:r>
                      <a:r>
                        <a:rPr sz="600" spc="-45">
                          <a:latin typeface="+mj-lt"/>
                          <a:cs typeface="Calibri"/>
                        </a:rPr>
                        <a:t> </a:t>
                      </a:r>
                      <a:r>
                        <a:rPr sz="600" spc="30">
                          <a:latin typeface="+mj-lt"/>
                          <a:cs typeface="Calibri"/>
                        </a:rPr>
                        <a:t>7.</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215900" indent="-144000" algn="l">
                        <a:lnSpc>
                          <a:spcPct val="100000"/>
                        </a:lnSpc>
                        <a:spcBef>
                          <a:spcPts val="10"/>
                        </a:spcBef>
                        <a:buFont typeface="Arial" panose="020B0604020202020204" pitchFamily="34" charset="0"/>
                        <a:buChar char="•"/>
                        <a:tabLst>
                          <a:tab pos="525780" algn="l"/>
                        </a:tabLst>
                      </a:pPr>
                      <a:r>
                        <a:rPr sz="600" spc="85">
                          <a:latin typeface="+mj-lt"/>
                          <a:cs typeface="Calibri"/>
                        </a:rPr>
                        <a:t>La </a:t>
                      </a:r>
                      <a:r>
                        <a:rPr sz="600" spc="20">
                          <a:latin typeface="+mj-lt"/>
                          <a:cs typeface="Calibri"/>
                        </a:rPr>
                        <a:t>pratique </a:t>
                      </a:r>
                      <a:r>
                        <a:rPr sz="600" spc="20" err="1">
                          <a:latin typeface="+mj-lt"/>
                          <a:cs typeface="Calibri"/>
                        </a:rPr>
                        <a:t>peut</a:t>
                      </a:r>
                      <a:r>
                        <a:rPr sz="600" spc="20">
                          <a:latin typeface="+mj-lt"/>
                          <a:cs typeface="Calibri"/>
                        </a:rPr>
                        <a:t> </a:t>
                      </a:r>
                      <a:r>
                        <a:rPr sz="600" spc="20" err="1">
                          <a:latin typeface="+mj-lt"/>
                          <a:cs typeface="Calibri"/>
                        </a:rPr>
                        <a:t>démontrer</a:t>
                      </a:r>
                      <a:r>
                        <a:rPr sz="600" spc="20">
                          <a:latin typeface="+mj-lt"/>
                          <a:cs typeface="Calibri"/>
                        </a:rPr>
                        <a:t> </a:t>
                      </a:r>
                      <a:r>
                        <a:rPr sz="600" spc="5" err="1">
                          <a:latin typeface="+mj-lt"/>
                          <a:cs typeface="Calibri"/>
                        </a:rPr>
                        <a:t>qu’elle</a:t>
                      </a:r>
                      <a:r>
                        <a:rPr sz="600" spc="-60">
                          <a:latin typeface="+mj-lt"/>
                          <a:cs typeface="Calibri"/>
                        </a:rPr>
                        <a:t> </a:t>
                      </a:r>
                      <a:r>
                        <a:rPr sz="600" b="1" spc="-5" err="1">
                          <a:latin typeface="+mj-lt"/>
                          <a:cs typeface="Trebuchet MS"/>
                        </a:rPr>
                        <a:t>est</a:t>
                      </a:r>
                      <a:r>
                        <a:rPr sz="600" b="1" spc="-5">
                          <a:latin typeface="+mj-lt"/>
                          <a:cs typeface="Trebuchet MS"/>
                        </a:rPr>
                        <a:t>  </a:t>
                      </a:r>
                      <a:r>
                        <a:rPr sz="600" b="1" spc="-25" err="1">
                          <a:latin typeface="+mj-lt"/>
                          <a:cs typeface="Trebuchet MS"/>
                        </a:rPr>
                        <a:t>joignable</a:t>
                      </a:r>
                      <a:r>
                        <a:rPr sz="600" b="1" spc="-25">
                          <a:latin typeface="+mj-lt"/>
                          <a:cs typeface="Trebuchet MS"/>
                        </a:rPr>
                        <a:t> </a:t>
                      </a:r>
                      <a:r>
                        <a:rPr sz="600" spc="55">
                          <a:latin typeface="+mj-lt"/>
                          <a:cs typeface="Calibri"/>
                        </a:rPr>
                        <a:t>24 </a:t>
                      </a:r>
                      <a:r>
                        <a:rPr sz="600" spc="35" err="1">
                          <a:latin typeface="+mj-lt"/>
                          <a:cs typeface="Calibri"/>
                        </a:rPr>
                        <a:t>heures</a:t>
                      </a:r>
                      <a:r>
                        <a:rPr sz="600" spc="35">
                          <a:latin typeface="+mj-lt"/>
                          <a:cs typeface="Calibri"/>
                        </a:rPr>
                        <a:t> </a:t>
                      </a:r>
                      <a:r>
                        <a:rPr sz="600" spc="45">
                          <a:latin typeface="+mj-lt"/>
                          <a:cs typeface="Calibri"/>
                        </a:rPr>
                        <a:t>sur </a:t>
                      </a:r>
                      <a:r>
                        <a:rPr sz="600" spc="55">
                          <a:latin typeface="+mj-lt"/>
                          <a:cs typeface="Calibri"/>
                        </a:rPr>
                        <a:t>24</a:t>
                      </a:r>
                      <a:r>
                        <a:rPr sz="600" spc="-150">
                          <a:latin typeface="+mj-lt"/>
                          <a:cs typeface="Calibri"/>
                        </a:rPr>
                        <a:t> </a:t>
                      </a:r>
                      <a:r>
                        <a:rPr sz="600" spc="25">
                          <a:latin typeface="+mj-lt"/>
                          <a:cs typeface="Calibri"/>
                        </a:rPr>
                        <a:t>(</a:t>
                      </a:r>
                      <a:r>
                        <a:rPr sz="600" spc="25" err="1">
                          <a:latin typeface="+mj-lt"/>
                          <a:cs typeface="Calibri"/>
                        </a:rPr>
                        <a:t>en</a:t>
                      </a:r>
                      <a:r>
                        <a:rPr sz="600" spc="25">
                          <a:latin typeface="+mj-lt"/>
                          <a:cs typeface="Calibri"/>
                        </a:rPr>
                        <a:t> </a:t>
                      </a:r>
                      <a:r>
                        <a:rPr sz="600" spc="15">
                          <a:latin typeface="+mj-lt"/>
                          <a:cs typeface="Calibri"/>
                        </a:rPr>
                        <a:t>interne  </a:t>
                      </a:r>
                      <a:r>
                        <a:rPr sz="600" spc="30" err="1">
                          <a:latin typeface="+mj-lt"/>
                          <a:cs typeface="Calibri"/>
                        </a:rPr>
                        <a:t>ou</a:t>
                      </a:r>
                      <a:r>
                        <a:rPr sz="600" spc="30">
                          <a:latin typeface="+mj-lt"/>
                          <a:cs typeface="Calibri"/>
                        </a:rPr>
                        <a:t> </a:t>
                      </a:r>
                      <a:r>
                        <a:rPr sz="600" spc="25" err="1">
                          <a:latin typeface="+mj-lt"/>
                          <a:cs typeface="Calibri"/>
                        </a:rPr>
                        <a:t>en</a:t>
                      </a:r>
                      <a:r>
                        <a:rPr sz="600" spc="25">
                          <a:latin typeface="+mj-lt"/>
                          <a:cs typeface="Calibri"/>
                        </a:rPr>
                        <a:t> </a:t>
                      </a:r>
                      <a:r>
                        <a:rPr sz="600" spc="30">
                          <a:latin typeface="+mj-lt"/>
                          <a:cs typeface="Calibri"/>
                        </a:rPr>
                        <a:t>sous-</a:t>
                      </a:r>
                      <a:r>
                        <a:rPr sz="600" spc="30" err="1">
                          <a:latin typeface="+mj-lt"/>
                          <a:cs typeface="Calibri"/>
                        </a:rPr>
                        <a:t>traitance</a:t>
                      </a:r>
                      <a:r>
                        <a:rPr sz="600" spc="30">
                          <a:latin typeface="+mj-lt"/>
                          <a:cs typeface="Calibri"/>
                        </a:rPr>
                        <a:t>),</a:t>
                      </a:r>
                      <a:r>
                        <a:rPr sz="600" spc="5">
                          <a:latin typeface="+mj-lt"/>
                          <a:cs typeface="Calibri"/>
                        </a:rPr>
                        <a:t> </a:t>
                      </a:r>
                      <a:r>
                        <a:rPr sz="600" spc="65" err="1">
                          <a:latin typeface="+mj-lt"/>
                          <a:cs typeface="Calibri"/>
                        </a:rPr>
                        <a:t>mais</a:t>
                      </a:r>
                      <a:endParaRPr sz="600">
                        <a:latin typeface="+mj-lt"/>
                        <a:cs typeface="Calibri"/>
                      </a:endParaRPr>
                    </a:p>
                    <a:p>
                      <a:pPr marL="144000" marR="366395" indent="-144000" algn="l">
                        <a:lnSpc>
                          <a:spcPct val="100000"/>
                        </a:lnSpc>
                        <a:buFont typeface="Arial" panose="020B0604020202020204" pitchFamily="34" charset="0"/>
                        <a:buChar char="•"/>
                        <a:tabLst>
                          <a:tab pos="525780" algn="l"/>
                        </a:tabLst>
                      </a:pPr>
                      <a:r>
                        <a:rPr sz="600" spc="85">
                          <a:latin typeface="+mj-lt"/>
                          <a:cs typeface="Calibri"/>
                        </a:rPr>
                        <a:t>La </a:t>
                      </a:r>
                      <a:r>
                        <a:rPr sz="600" spc="20">
                          <a:latin typeface="+mj-lt"/>
                          <a:cs typeface="Calibri"/>
                        </a:rPr>
                        <a:t>pratique </a:t>
                      </a:r>
                      <a:r>
                        <a:rPr sz="600" spc="5" err="1">
                          <a:latin typeface="+mj-lt"/>
                          <a:cs typeface="Calibri"/>
                        </a:rPr>
                        <a:t>n'est</a:t>
                      </a:r>
                      <a:r>
                        <a:rPr sz="600" spc="5">
                          <a:latin typeface="+mj-lt"/>
                          <a:cs typeface="Calibri"/>
                        </a:rPr>
                        <a:t> </a:t>
                      </a:r>
                      <a:r>
                        <a:rPr sz="600" spc="75">
                          <a:latin typeface="+mj-lt"/>
                          <a:cs typeface="Calibri"/>
                        </a:rPr>
                        <a:t>PAS </a:t>
                      </a:r>
                      <a:r>
                        <a:rPr sz="600" b="1" spc="-15">
                          <a:latin typeface="+mj-lt"/>
                          <a:cs typeface="Trebuchet MS"/>
                        </a:rPr>
                        <a:t>disponible</a:t>
                      </a:r>
                      <a:r>
                        <a:rPr sz="600" b="1" spc="-175">
                          <a:latin typeface="+mj-lt"/>
                          <a:cs typeface="Trebuchet MS"/>
                        </a:rPr>
                        <a:t> </a:t>
                      </a:r>
                      <a:r>
                        <a:rPr sz="600" spc="55">
                          <a:latin typeface="+mj-lt"/>
                          <a:cs typeface="Calibri"/>
                        </a:rPr>
                        <a:t>2</a:t>
                      </a:r>
                      <a:r>
                        <a:rPr lang="nl-BE" sz="600" spc="55">
                          <a:latin typeface="+mj-lt"/>
                          <a:cs typeface="Calibri"/>
                        </a:rPr>
                        <a:t>4  </a:t>
                      </a:r>
                      <a:r>
                        <a:rPr sz="600" spc="30" err="1">
                          <a:latin typeface="+mj-lt"/>
                          <a:cs typeface="Calibri"/>
                        </a:rPr>
                        <a:t>heures</a:t>
                      </a:r>
                      <a:r>
                        <a:rPr sz="600" spc="30">
                          <a:latin typeface="+mj-lt"/>
                          <a:cs typeface="Calibri"/>
                        </a:rPr>
                        <a:t> </a:t>
                      </a:r>
                      <a:r>
                        <a:rPr sz="600" spc="45">
                          <a:latin typeface="+mj-lt"/>
                          <a:cs typeface="Calibri"/>
                        </a:rPr>
                        <a:t>sur </a:t>
                      </a:r>
                      <a:r>
                        <a:rPr sz="600" spc="20">
                          <a:latin typeface="+mj-lt"/>
                          <a:cs typeface="Calibri"/>
                        </a:rPr>
                        <a:t>24, </a:t>
                      </a:r>
                      <a:r>
                        <a:rPr sz="600" spc="50">
                          <a:latin typeface="+mj-lt"/>
                          <a:cs typeface="Calibri"/>
                        </a:rPr>
                        <a:t>7 </a:t>
                      </a:r>
                      <a:r>
                        <a:rPr sz="600" spc="30" err="1">
                          <a:latin typeface="+mj-lt"/>
                          <a:cs typeface="Calibri"/>
                        </a:rPr>
                        <a:t>jours</a:t>
                      </a:r>
                      <a:r>
                        <a:rPr sz="600" spc="30">
                          <a:latin typeface="+mj-lt"/>
                          <a:cs typeface="Calibri"/>
                        </a:rPr>
                        <a:t> </a:t>
                      </a:r>
                      <a:r>
                        <a:rPr sz="600" spc="45">
                          <a:latin typeface="+mj-lt"/>
                          <a:cs typeface="Calibri"/>
                        </a:rPr>
                        <a:t>sur</a:t>
                      </a:r>
                      <a:r>
                        <a:rPr sz="600" spc="-45">
                          <a:latin typeface="+mj-lt"/>
                          <a:cs typeface="Calibri"/>
                        </a:rPr>
                        <a:t> </a:t>
                      </a:r>
                      <a:r>
                        <a:rPr sz="600" spc="30">
                          <a:latin typeface="+mj-lt"/>
                          <a:cs typeface="Calibri"/>
                        </a:rPr>
                        <a:t>7.</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102870" indent="-144000" algn="l">
                        <a:lnSpc>
                          <a:spcPct val="100000"/>
                        </a:lnSpc>
                        <a:spcBef>
                          <a:spcPts val="10"/>
                        </a:spcBef>
                        <a:buFont typeface="Arial" panose="020B0604020202020204" pitchFamily="34" charset="0"/>
                        <a:buChar char="•"/>
                        <a:tabLst>
                          <a:tab pos="525145" algn="l"/>
                          <a:tab pos="525780" algn="l"/>
                        </a:tabLst>
                      </a:pPr>
                      <a:r>
                        <a:rPr sz="600" spc="85">
                          <a:latin typeface="+mj-lt"/>
                          <a:cs typeface="Calibri"/>
                        </a:rPr>
                        <a:t>La </a:t>
                      </a:r>
                      <a:r>
                        <a:rPr sz="600" spc="20">
                          <a:latin typeface="+mj-lt"/>
                          <a:cs typeface="Calibri"/>
                        </a:rPr>
                        <a:t>pratique </a:t>
                      </a:r>
                      <a:r>
                        <a:rPr sz="600" spc="20" err="1">
                          <a:latin typeface="+mj-lt"/>
                          <a:cs typeface="Calibri"/>
                        </a:rPr>
                        <a:t>peut</a:t>
                      </a:r>
                      <a:r>
                        <a:rPr sz="600" spc="20">
                          <a:latin typeface="+mj-lt"/>
                          <a:cs typeface="Calibri"/>
                        </a:rPr>
                        <a:t> </a:t>
                      </a:r>
                      <a:r>
                        <a:rPr sz="600" spc="25">
                          <a:latin typeface="+mj-lt"/>
                          <a:cs typeface="Calibri"/>
                        </a:rPr>
                        <a:t>justiﬁer </a:t>
                      </a:r>
                      <a:r>
                        <a:rPr sz="600" spc="10" err="1">
                          <a:latin typeface="+mj-lt"/>
                          <a:cs typeface="Calibri"/>
                        </a:rPr>
                        <a:t>être</a:t>
                      </a:r>
                      <a:r>
                        <a:rPr sz="600" spc="10">
                          <a:latin typeface="+mj-lt"/>
                          <a:cs typeface="Calibri"/>
                        </a:rPr>
                        <a:t>  </a:t>
                      </a:r>
                      <a:r>
                        <a:rPr sz="600" b="1" spc="-25" err="1">
                          <a:latin typeface="+mj-lt"/>
                          <a:cs typeface="Trebuchet MS"/>
                        </a:rPr>
                        <a:t>joignable</a:t>
                      </a:r>
                      <a:r>
                        <a:rPr sz="600" b="1" spc="-25">
                          <a:latin typeface="+mj-lt"/>
                          <a:cs typeface="Trebuchet MS"/>
                        </a:rPr>
                        <a:t> </a:t>
                      </a:r>
                      <a:r>
                        <a:rPr sz="600" spc="55">
                          <a:latin typeface="+mj-lt"/>
                          <a:cs typeface="Calibri"/>
                        </a:rPr>
                        <a:t>24 </a:t>
                      </a:r>
                      <a:r>
                        <a:rPr sz="600" spc="35" err="1">
                          <a:latin typeface="+mj-lt"/>
                          <a:cs typeface="Calibri"/>
                        </a:rPr>
                        <a:t>heures</a:t>
                      </a:r>
                      <a:r>
                        <a:rPr sz="600" spc="35">
                          <a:latin typeface="+mj-lt"/>
                          <a:cs typeface="Calibri"/>
                        </a:rPr>
                        <a:t> </a:t>
                      </a:r>
                      <a:r>
                        <a:rPr sz="600" spc="45">
                          <a:latin typeface="+mj-lt"/>
                          <a:cs typeface="Calibri"/>
                        </a:rPr>
                        <a:t>sur </a:t>
                      </a:r>
                      <a:r>
                        <a:rPr sz="600" spc="55">
                          <a:latin typeface="+mj-lt"/>
                          <a:cs typeface="Calibri"/>
                        </a:rPr>
                        <a:t>24</a:t>
                      </a:r>
                      <a:r>
                        <a:rPr sz="600" spc="-145">
                          <a:latin typeface="+mj-lt"/>
                          <a:cs typeface="Calibri"/>
                        </a:rPr>
                        <a:t> </a:t>
                      </a:r>
                      <a:r>
                        <a:rPr sz="600" spc="15">
                          <a:latin typeface="+mj-lt"/>
                          <a:cs typeface="Calibri"/>
                        </a:rPr>
                        <a:t>(interne  </a:t>
                      </a:r>
                      <a:r>
                        <a:rPr sz="600" spc="30" err="1">
                          <a:latin typeface="+mj-lt"/>
                          <a:cs typeface="Calibri"/>
                        </a:rPr>
                        <a:t>ou</a:t>
                      </a:r>
                      <a:r>
                        <a:rPr sz="600" spc="30">
                          <a:latin typeface="+mj-lt"/>
                          <a:cs typeface="Calibri"/>
                        </a:rPr>
                        <a:t> </a:t>
                      </a:r>
                      <a:r>
                        <a:rPr sz="600" spc="30" err="1">
                          <a:latin typeface="+mj-lt"/>
                          <a:cs typeface="Calibri"/>
                        </a:rPr>
                        <a:t>externalisée</a:t>
                      </a:r>
                      <a:r>
                        <a:rPr sz="600" spc="30">
                          <a:latin typeface="+mj-lt"/>
                          <a:cs typeface="Calibri"/>
                        </a:rPr>
                        <a:t>)</a:t>
                      </a:r>
                      <a:r>
                        <a:rPr sz="600" spc="15">
                          <a:latin typeface="+mj-lt"/>
                          <a:cs typeface="Calibri"/>
                        </a:rPr>
                        <a:t> </a:t>
                      </a:r>
                      <a:r>
                        <a:rPr sz="600" spc="90">
                          <a:latin typeface="+mj-lt"/>
                          <a:cs typeface="Calibri"/>
                        </a:rPr>
                        <a:t>ET</a:t>
                      </a:r>
                      <a:endParaRPr sz="600">
                        <a:latin typeface="+mj-lt"/>
                        <a:cs typeface="Calibri"/>
                      </a:endParaRPr>
                    </a:p>
                    <a:p>
                      <a:pPr marL="144000" marR="393700" indent="-144000" algn="l">
                        <a:lnSpc>
                          <a:spcPct val="100000"/>
                        </a:lnSpc>
                        <a:buFont typeface="Arial" panose="020B0604020202020204" pitchFamily="34" charset="0"/>
                        <a:buChar char="•"/>
                        <a:tabLst>
                          <a:tab pos="525145" algn="l"/>
                          <a:tab pos="525780" algn="l"/>
                        </a:tabLst>
                      </a:pPr>
                      <a:r>
                        <a:rPr sz="600" spc="85">
                          <a:latin typeface="+mj-lt"/>
                          <a:cs typeface="Calibri"/>
                        </a:rPr>
                        <a:t>La </a:t>
                      </a:r>
                      <a:r>
                        <a:rPr sz="600" spc="20">
                          <a:latin typeface="+mj-lt"/>
                          <a:cs typeface="Calibri"/>
                        </a:rPr>
                        <a:t>pratique </a:t>
                      </a:r>
                      <a:r>
                        <a:rPr sz="600" spc="45" err="1">
                          <a:latin typeface="+mj-lt"/>
                          <a:cs typeface="Calibri"/>
                        </a:rPr>
                        <a:t>est</a:t>
                      </a:r>
                      <a:r>
                        <a:rPr sz="600" spc="45">
                          <a:latin typeface="+mj-lt"/>
                          <a:cs typeface="Calibri"/>
                        </a:rPr>
                        <a:t> </a:t>
                      </a:r>
                      <a:r>
                        <a:rPr sz="600" b="1" spc="-15">
                          <a:latin typeface="+mj-lt"/>
                          <a:cs typeface="Trebuchet MS"/>
                        </a:rPr>
                        <a:t>disponible </a:t>
                      </a:r>
                      <a:r>
                        <a:rPr sz="600" spc="55">
                          <a:latin typeface="+mj-lt"/>
                          <a:cs typeface="Calibri"/>
                        </a:rPr>
                        <a:t>24  </a:t>
                      </a:r>
                      <a:r>
                        <a:rPr sz="600" spc="30" err="1">
                          <a:latin typeface="+mj-lt"/>
                          <a:cs typeface="Calibri"/>
                        </a:rPr>
                        <a:t>heures</a:t>
                      </a:r>
                      <a:r>
                        <a:rPr sz="600" spc="30">
                          <a:latin typeface="+mj-lt"/>
                          <a:cs typeface="Calibri"/>
                        </a:rPr>
                        <a:t> </a:t>
                      </a:r>
                      <a:r>
                        <a:rPr sz="600" spc="45">
                          <a:latin typeface="+mj-lt"/>
                          <a:cs typeface="Calibri"/>
                        </a:rPr>
                        <a:t>sur </a:t>
                      </a:r>
                      <a:r>
                        <a:rPr sz="600" spc="55">
                          <a:latin typeface="+mj-lt"/>
                          <a:cs typeface="Calibri"/>
                        </a:rPr>
                        <a:t>24 </a:t>
                      </a:r>
                      <a:r>
                        <a:rPr sz="600" spc="10">
                          <a:latin typeface="+mj-lt"/>
                          <a:cs typeface="Calibri"/>
                        </a:rPr>
                        <a:t>et </a:t>
                      </a:r>
                      <a:r>
                        <a:rPr sz="600" spc="50">
                          <a:latin typeface="+mj-lt"/>
                          <a:cs typeface="Calibri"/>
                        </a:rPr>
                        <a:t>7 </a:t>
                      </a:r>
                      <a:r>
                        <a:rPr sz="600" spc="30" err="1">
                          <a:latin typeface="+mj-lt"/>
                          <a:cs typeface="Calibri"/>
                        </a:rPr>
                        <a:t>jours</a:t>
                      </a:r>
                      <a:r>
                        <a:rPr sz="600" spc="30">
                          <a:latin typeface="+mj-lt"/>
                          <a:cs typeface="Calibri"/>
                        </a:rPr>
                        <a:t> </a:t>
                      </a:r>
                      <a:r>
                        <a:rPr sz="600" spc="45">
                          <a:latin typeface="+mj-lt"/>
                          <a:cs typeface="Calibri"/>
                        </a:rPr>
                        <a:t>sur</a:t>
                      </a:r>
                      <a:r>
                        <a:rPr sz="600" spc="-85">
                          <a:latin typeface="+mj-lt"/>
                          <a:cs typeface="Calibri"/>
                        </a:rPr>
                        <a:t> </a:t>
                      </a:r>
                      <a:r>
                        <a:rPr sz="600" spc="30">
                          <a:latin typeface="+mj-lt"/>
                          <a:cs typeface="Calibri"/>
                        </a:rPr>
                        <a:t>7.</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44000" marR="276860" indent="-144000" algn="l">
                        <a:lnSpc>
                          <a:spcPct val="100000"/>
                        </a:lnSpc>
                        <a:spcBef>
                          <a:spcPts val="10"/>
                        </a:spcBef>
                        <a:buFont typeface="Arial" panose="020B0604020202020204" pitchFamily="34" charset="0"/>
                        <a:buChar char="•"/>
                        <a:tabLst>
                          <a:tab pos="525145" algn="l"/>
                          <a:tab pos="525780" algn="l"/>
                        </a:tabLst>
                      </a:pPr>
                      <a:r>
                        <a:rPr sz="600" spc="45">
                          <a:latin typeface="+mj-lt"/>
                          <a:cs typeface="Calibri"/>
                        </a:rPr>
                        <a:t>Communication </a:t>
                      </a:r>
                      <a:r>
                        <a:rPr sz="600" spc="35">
                          <a:latin typeface="+mj-lt"/>
                          <a:cs typeface="Calibri"/>
                        </a:rPr>
                        <a:t>de  l'accessibilité </a:t>
                      </a:r>
                      <a:r>
                        <a:rPr sz="600" spc="40">
                          <a:latin typeface="+mj-lt"/>
                          <a:cs typeface="Calibri"/>
                        </a:rPr>
                        <a:t>au</a:t>
                      </a:r>
                      <a:r>
                        <a:rPr sz="600" spc="-15">
                          <a:latin typeface="+mj-lt"/>
                          <a:cs typeface="Calibri"/>
                        </a:rPr>
                        <a:t> </a:t>
                      </a:r>
                      <a:r>
                        <a:rPr sz="600" spc="20">
                          <a:latin typeface="+mj-lt"/>
                          <a:cs typeface="Calibri"/>
                        </a:rPr>
                        <a:t>patient  (pour le </a:t>
                      </a:r>
                      <a:r>
                        <a:rPr sz="600" spc="55">
                          <a:latin typeface="+mj-lt"/>
                          <a:cs typeface="Calibri"/>
                        </a:rPr>
                        <a:t>score</a:t>
                      </a:r>
                      <a:r>
                        <a:rPr sz="600" spc="5">
                          <a:latin typeface="+mj-lt"/>
                          <a:cs typeface="Calibri"/>
                        </a:rPr>
                        <a:t> </a:t>
                      </a:r>
                      <a:r>
                        <a:rPr sz="600" spc="50">
                          <a:latin typeface="+mj-lt"/>
                          <a:cs typeface="Calibri"/>
                        </a:rPr>
                        <a:t>2)</a:t>
                      </a:r>
                      <a:endParaRPr sz="600">
                        <a:latin typeface="+mj-lt"/>
                        <a:cs typeface="Calibri"/>
                      </a:endParaRPr>
                    </a:p>
                    <a:p>
                      <a:pPr marL="144000" marR="161925" indent="-144000" algn="l">
                        <a:lnSpc>
                          <a:spcPct val="100000"/>
                        </a:lnSpc>
                        <a:buFont typeface="Arial" panose="020B0604020202020204" pitchFamily="34" charset="0"/>
                        <a:buChar char="•"/>
                        <a:tabLst>
                          <a:tab pos="525145" algn="l"/>
                          <a:tab pos="525780" algn="l"/>
                        </a:tabLst>
                      </a:pPr>
                      <a:r>
                        <a:rPr sz="600" spc="30">
                          <a:latin typeface="+mj-lt"/>
                          <a:cs typeface="Calibri"/>
                        </a:rPr>
                        <a:t>Description </a:t>
                      </a:r>
                      <a:r>
                        <a:rPr sz="600" spc="35">
                          <a:latin typeface="+mj-lt"/>
                          <a:cs typeface="Calibri"/>
                        </a:rPr>
                        <a:t>de la</a:t>
                      </a:r>
                      <a:r>
                        <a:rPr sz="600" spc="-20">
                          <a:latin typeface="+mj-lt"/>
                          <a:cs typeface="Calibri"/>
                        </a:rPr>
                        <a:t> </a:t>
                      </a:r>
                      <a:r>
                        <a:rPr sz="600" spc="20">
                          <a:latin typeface="+mj-lt"/>
                          <a:cs typeface="Calibri"/>
                        </a:rPr>
                        <a:t>politique  </a:t>
                      </a:r>
                      <a:r>
                        <a:rPr sz="600">
                          <a:latin typeface="+mj-lt"/>
                          <a:cs typeface="Calibri"/>
                        </a:rPr>
                        <a:t>d'attente: </a:t>
                      </a:r>
                      <a:r>
                        <a:rPr sz="600" spc="20">
                          <a:latin typeface="+mj-lt"/>
                          <a:cs typeface="Calibri"/>
                        </a:rPr>
                        <a:t>politique </a:t>
                      </a:r>
                      <a:r>
                        <a:rPr sz="600" spc="35">
                          <a:latin typeface="+mj-lt"/>
                          <a:cs typeface="Calibri"/>
                        </a:rPr>
                        <a:t>de  </a:t>
                      </a:r>
                      <a:r>
                        <a:rPr sz="600" spc="20">
                          <a:latin typeface="+mj-lt"/>
                          <a:cs typeface="Calibri"/>
                        </a:rPr>
                        <a:t>disponibilité, politique </a:t>
                      </a:r>
                      <a:r>
                        <a:rPr sz="600" spc="35">
                          <a:latin typeface="+mj-lt"/>
                          <a:cs typeface="Calibri"/>
                        </a:rPr>
                        <a:t>de  </a:t>
                      </a:r>
                      <a:r>
                        <a:rPr sz="600" spc="30">
                          <a:latin typeface="+mj-lt"/>
                          <a:cs typeface="Calibri"/>
                        </a:rPr>
                        <a:t>délai </a:t>
                      </a:r>
                      <a:r>
                        <a:rPr sz="600" spc="20">
                          <a:latin typeface="+mj-lt"/>
                          <a:cs typeface="Calibri"/>
                        </a:rPr>
                        <a:t>pour </a:t>
                      </a:r>
                      <a:r>
                        <a:rPr sz="600" spc="25">
                          <a:latin typeface="+mj-lt"/>
                          <a:cs typeface="Calibri"/>
                        </a:rPr>
                        <a:t>sortir </a:t>
                      </a:r>
                      <a:r>
                        <a:rPr sz="600" spc="20">
                          <a:latin typeface="+mj-lt"/>
                          <a:cs typeface="Calibri"/>
                        </a:rPr>
                        <a:t>pour </a:t>
                      </a:r>
                      <a:r>
                        <a:rPr sz="600" spc="25">
                          <a:latin typeface="+mj-lt"/>
                          <a:cs typeface="Calibri"/>
                        </a:rPr>
                        <a:t>un  soin, </a:t>
                      </a:r>
                      <a:r>
                        <a:rPr sz="600" spc="-25">
                          <a:latin typeface="+mj-lt"/>
                          <a:cs typeface="Calibri"/>
                        </a:rPr>
                        <a:t>… </a:t>
                      </a:r>
                      <a:r>
                        <a:rPr sz="600" spc="20">
                          <a:latin typeface="+mj-lt"/>
                          <a:cs typeface="Calibri"/>
                        </a:rPr>
                        <a:t>(pour le </a:t>
                      </a:r>
                      <a:r>
                        <a:rPr sz="600" spc="55">
                          <a:latin typeface="+mj-lt"/>
                          <a:cs typeface="Calibri"/>
                        </a:rPr>
                        <a:t>score</a:t>
                      </a:r>
                      <a:r>
                        <a:rPr sz="600" spc="35">
                          <a:latin typeface="+mj-lt"/>
                          <a:cs typeface="Calibri"/>
                        </a:rPr>
                        <a:t> </a:t>
                      </a:r>
                      <a:r>
                        <a:rPr sz="600" spc="50">
                          <a:latin typeface="+mj-lt"/>
                          <a:cs typeface="Calibri"/>
                        </a:rPr>
                        <a:t>4)</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06045" indent="0" algn="l" eaLnBrk="0" hangingPunct="0">
                        <a:lnSpc>
                          <a:spcPct val="100000"/>
                        </a:lnSpc>
                        <a:spcBef>
                          <a:spcPts val="0"/>
                        </a:spcBef>
                        <a:buFont typeface="Arial" panose="020B0604020202020204" pitchFamily="34" charset="0"/>
                        <a:buNone/>
                      </a:pPr>
                      <a:r>
                        <a:rPr sz="600" spc="95">
                          <a:latin typeface="+mj-lt"/>
                          <a:cs typeface="Calibri"/>
                        </a:rPr>
                        <a:t>Pas </a:t>
                      </a:r>
                      <a:r>
                        <a:rPr sz="600" spc="30">
                          <a:latin typeface="+mj-lt"/>
                          <a:cs typeface="Calibri"/>
                        </a:rPr>
                        <a:t>de</a:t>
                      </a:r>
                      <a:r>
                        <a:rPr sz="600" spc="-125">
                          <a:latin typeface="+mj-lt"/>
                          <a:cs typeface="Calibri"/>
                        </a:rPr>
                        <a:t> </a:t>
                      </a:r>
                      <a:r>
                        <a:rPr sz="600" spc="20">
                          <a:latin typeface="+mj-lt"/>
                          <a:cs typeface="Calibri"/>
                        </a:rPr>
                        <a:t>durée  </a:t>
                      </a:r>
                      <a:r>
                        <a:rPr lang="nl-BE" sz="600" spc="45">
                          <a:latin typeface="+mj-lt"/>
                          <a:cs typeface="Calibri"/>
                        </a:rPr>
                        <a:t>maximale</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607418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CAAED5-EB75-9894-5873-52842A48EF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BDC1FC-7F81-1EBA-CC9B-71D45A66B1B5}"/>
              </a:ext>
            </a:extLst>
          </p:cNvPr>
          <p:cNvSpPr>
            <a:spLocks noGrp="1"/>
          </p:cNvSpPr>
          <p:nvPr>
            <p:ph type="title"/>
          </p:nvPr>
        </p:nvSpPr>
        <p:spPr/>
        <p:txBody>
          <a:bodyPr/>
          <a:lstStyle/>
          <a:p>
            <a:r>
              <a:rPr lang="fr-BE" noProof="0"/>
              <a:t>Raison et objectifs du projet pilote</a:t>
            </a:r>
          </a:p>
        </p:txBody>
      </p:sp>
      <p:sp>
        <p:nvSpPr>
          <p:cNvPr id="8" name="Content Placeholder 7">
            <a:extLst>
              <a:ext uri="{FF2B5EF4-FFF2-40B4-BE49-F238E27FC236}">
                <a16:creationId xmlns:a16="http://schemas.microsoft.com/office/drawing/2014/main" id="{1DA9E876-CB19-54BB-81BD-E8EA9625C9D5}"/>
              </a:ext>
            </a:extLst>
          </p:cNvPr>
          <p:cNvSpPr>
            <a:spLocks noGrp="1"/>
          </p:cNvSpPr>
          <p:nvPr>
            <p:ph idx="1"/>
          </p:nvPr>
        </p:nvSpPr>
        <p:spPr>
          <a:xfrm>
            <a:off x="1631950" y="2276475"/>
            <a:ext cx="9950449" cy="611505"/>
          </a:xfrm>
        </p:spPr>
        <p:txBody>
          <a:bodyPr/>
          <a:lstStyle/>
          <a:p>
            <a:pPr marL="0" indent="0">
              <a:spcBef>
                <a:spcPts val="0"/>
              </a:spcBef>
              <a:spcAft>
                <a:spcPts val="600"/>
              </a:spcAft>
              <a:buNone/>
            </a:pPr>
            <a:r>
              <a:rPr lang="fr-BE" sz="1300" noProof="0">
                <a:solidFill>
                  <a:schemeClr val="accent5">
                    <a:lumMod val="10000"/>
                  </a:schemeClr>
                </a:solidFill>
                <a:latin typeface="+mj-lt"/>
              </a:rPr>
              <a:t>Avec le projet pilote, nous voulons examiner si une autre méthode de travail offre une meilleure réponse aux défis du secteur. Pour ce faire, nous:</a:t>
            </a:r>
          </a:p>
          <a:p>
            <a:pPr marL="0" indent="0">
              <a:buNone/>
            </a:pPr>
            <a:endParaRPr lang="fr-BE" sz="1300" noProof="0">
              <a:solidFill>
                <a:schemeClr val="accent5">
                  <a:lumMod val="10000"/>
                </a:schemeClr>
              </a:solidFill>
              <a:latin typeface="+mj-lt"/>
            </a:endParaRPr>
          </a:p>
        </p:txBody>
      </p:sp>
      <p:sp>
        <p:nvSpPr>
          <p:cNvPr id="4" name="Slide Number Placeholder 3">
            <a:extLst>
              <a:ext uri="{FF2B5EF4-FFF2-40B4-BE49-F238E27FC236}">
                <a16:creationId xmlns:a16="http://schemas.microsoft.com/office/drawing/2014/main" id="{0DC911B4-0C10-FF25-9E6F-58707E2756BD}"/>
              </a:ext>
            </a:extLst>
          </p:cNvPr>
          <p:cNvSpPr>
            <a:spLocks noGrp="1"/>
          </p:cNvSpPr>
          <p:nvPr>
            <p:ph type="sldNum" sz="quarter" idx="12"/>
          </p:nvPr>
        </p:nvSpPr>
        <p:spPr/>
        <p:txBody>
          <a:bodyPr/>
          <a:lstStyle/>
          <a:p>
            <a:fld id="{C199B626-B856-464E-A5E3-487988D7D9F4}" type="slidenum">
              <a:rPr lang="fr-BE" noProof="0" smtClean="0"/>
              <a:pPr/>
              <a:t>5</a:t>
            </a:fld>
            <a:endParaRPr lang="fr-BE" noProof="0"/>
          </a:p>
        </p:txBody>
      </p:sp>
      <p:sp>
        <p:nvSpPr>
          <p:cNvPr id="9" name="Text Placeholder 8">
            <a:extLst>
              <a:ext uri="{FF2B5EF4-FFF2-40B4-BE49-F238E27FC236}">
                <a16:creationId xmlns:a16="http://schemas.microsoft.com/office/drawing/2014/main" id="{7260D726-24A9-3042-431A-B87E9DE9A6DC}"/>
              </a:ext>
            </a:extLst>
          </p:cNvPr>
          <p:cNvSpPr>
            <a:spLocks noGrp="1"/>
          </p:cNvSpPr>
          <p:nvPr>
            <p:ph type="body" sz="quarter" idx="13"/>
          </p:nvPr>
        </p:nvSpPr>
        <p:spPr>
          <a:xfrm>
            <a:off x="2294537" y="1614108"/>
            <a:ext cx="9287861" cy="461133"/>
          </a:xfrm>
        </p:spPr>
        <p:txBody>
          <a:bodyPr/>
          <a:lstStyle/>
          <a:p>
            <a:r>
              <a:rPr lang="fr-BE" noProof="0"/>
              <a:t>Objectif du projet pilote</a:t>
            </a:r>
          </a:p>
        </p:txBody>
      </p:sp>
      <p:grpSp>
        <p:nvGrpSpPr>
          <p:cNvPr id="46" name="Group 45">
            <a:extLst>
              <a:ext uri="{FF2B5EF4-FFF2-40B4-BE49-F238E27FC236}">
                <a16:creationId xmlns:a16="http://schemas.microsoft.com/office/drawing/2014/main" id="{C1D2251C-783B-C1CF-379B-9F6859C166B6}"/>
              </a:ext>
            </a:extLst>
          </p:cNvPr>
          <p:cNvGrpSpPr/>
          <p:nvPr/>
        </p:nvGrpSpPr>
        <p:grpSpPr>
          <a:xfrm>
            <a:off x="630894" y="1245985"/>
            <a:ext cx="1116000" cy="1116000"/>
            <a:chOff x="273050" y="4308475"/>
            <a:chExt cx="1112838" cy="1112838"/>
          </a:xfrm>
        </p:grpSpPr>
        <p:sp>
          <p:nvSpPr>
            <p:cNvPr id="47" name="Freeform 21">
              <a:extLst>
                <a:ext uri="{FF2B5EF4-FFF2-40B4-BE49-F238E27FC236}">
                  <a16:creationId xmlns:a16="http://schemas.microsoft.com/office/drawing/2014/main" id="{E05CF3EC-0C24-9C76-C4F5-75684F8F65B2}"/>
                </a:ext>
              </a:extLst>
            </p:cNvPr>
            <p:cNvSpPr>
              <a:spLocks/>
            </p:cNvSpPr>
            <p:nvPr/>
          </p:nvSpPr>
          <p:spPr bwMode="auto">
            <a:xfrm>
              <a:off x="273050" y="4308475"/>
              <a:ext cx="1112838" cy="1112838"/>
            </a:xfrm>
            <a:custGeom>
              <a:avLst/>
              <a:gdLst>
                <a:gd name="T0" fmla="*/ 369 w 701"/>
                <a:gd name="T1" fmla="*/ 0 h 701"/>
                <a:gd name="T2" fmla="*/ 422 w 701"/>
                <a:gd name="T3" fmla="*/ 7 h 701"/>
                <a:gd name="T4" fmla="*/ 471 w 701"/>
                <a:gd name="T5" fmla="*/ 21 h 701"/>
                <a:gd name="T6" fmla="*/ 518 w 701"/>
                <a:gd name="T7" fmla="*/ 42 h 701"/>
                <a:gd name="T8" fmla="*/ 560 w 701"/>
                <a:gd name="T9" fmla="*/ 70 h 701"/>
                <a:gd name="T10" fmla="*/ 598 w 701"/>
                <a:gd name="T11" fmla="*/ 102 h 701"/>
                <a:gd name="T12" fmla="*/ 631 w 701"/>
                <a:gd name="T13" fmla="*/ 141 h 701"/>
                <a:gd name="T14" fmla="*/ 659 w 701"/>
                <a:gd name="T15" fmla="*/ 184 h 701"/>
                <a:gd name="T16" fmla="*/ 680 w 701"/>
                <a:gd name="T17" fmla="*/ 231 h 701"/>
                <a:gd name="T18" fmla="*/ 694 w 701"/>
                <a:gd name="T19" fmla="*/ 280 h 701"/>
                <a:gd name="T20" fmla="*/ 701 w 701"/>
                <a:gd name="T21" fmla="*/ 333 h 701"/>
                <a:gd name="T22" fmla="*/ 701 w 701"/>
                <a:gd name="T23" fmla="*/ 369 h 701"/>
                <a:gd name="T24" fmla="*/ 694 w 701"/>
                <a:gd name="T25" fmla="*/ 421 h 701"/>
                <a:gd name="T26" fmla="*/ 680 w 701"/>
                <a:gd name="T27" fmla="*/ 471 h 701"/>
                <a:gd name="T28" fmla="*/ 659 w 701"/>
                <a:gd name="T29" fmla="*/ 518 h 701"/>
                <a:gd name="T30" fmla="*/ 631 w 701"/>
                <a:gd name="T31" fmla="*/ 560 h 701"/>
                <a:gd name="T32" fmla="*/ 598 w 701"/>
                <a:gd name="T33" fmla="*/ 598 h 701"/>
                <a:gd name="T34" fmla="*/ 560 w 701"/>
                <a:gd name="T35" fmla="*/ 631 h 701"/>
                <a:gd name="T36" fmla="*/ 518 w 701"/>
                <a:gd name="T37" fmla="*/ 659 h 701"/>
                <a:gd name="T38" fmla="*/ 471 w 701"/>
                <a:gd name="T39" fmla="*/ 680 h 701"/>
                <a:gd name="T40" fmla="*/ 422 w 701"/>
                <a:gd name="T41" fmla="*/ 694 h 701"/>
                <a:gd name="T42" fmla="*/ 369 w 701"/>
                <a:gd name="T43" fmla="*/ 701 h 701"/>
                <a:gd name="T44" fmla="*/ 333 w 701"/>
                <a:gd name="T45" fmla="*/ 701 h 701"/>
                <a:gd name="T46" fmla="*/ 280 w 701"/>
                <a:gd name="T47" fmla="*/ 694 h 701"/>
                <a:gd name="T48" fmla="*/ 231 w 701"/>
                <a:gd name="T49" fmla="*/ 680 h 701"/>
                <a:gd name="T50" fmla="*/ 184 w 701"/>
                <a:gd name="T51" fmla="*/ 659 h 701"/>
                <a:gd name="T52" fmla="*/ 141 w 701"/>
                <a:gd name="T53" fmla="*/ 631 h 701"/>
                <a:gd name="T54" fmla="*/ 102 w 701"/>
                <a:gd name="T55" fmla="*/ 598 h 701"/>
                <a:gd name="T56" fmla="*/ 70 w 701"/>
                <a:gd name="T57" fmla="*/ 560 h 701"/>
                <a:gd name="T58" fmla="*/ 43 w 701"/>
                <a:gd name="T59" fmla="*/ 518 h 701"/>
                <a:gd name="T60" fmla="*/ 21 w 701"/>
                <a:gd name="T61" fmla="*/ 471 h 701"/>
                <a:gd name="T62" fmla="*/ 7 w 701"/>
                <a:gd name="T63" fmla="*/ 421 h 701"/>
                <a:gd name="T64" fmla="*/ 1 w 701"/>
                <a:gd name="T65" fmla="*/ 369 h 701"/>
                <a:gd name="T66" fmla="*/ 1 w 701"/>
                <a:gd name="T67" fmla="*/ 333 h 701"/>
                <a:gd name="T68" fmla="*/ 7 w 701"/>
                <a:gd name="T69" fmla="*/ 280 h 701"/>
                <a:gd name="T70" fmla="*/ 21 w 701"/>
                <a:gd name="T71" fmla="*/ 231 h 701"/>
                <a:gd name="T72" fmla="*/ 43 w 701"/>
                <a:gd name="T73" fmla="*/ 184 h 701"/>
                <a:gd name="T74" fmla="*/ 70 w 701"/>
                <a:gd name="T75" fmla="*/ 141 h 701"/>
                <a:gd name="T76" fmla="*/ 102 w 701"/>
                <a:gd name="T77" fmla="*/ 102 h 701"/>
                <a:gd name="T78" fmla="*/ 141 w 701"/>
                <a:gd name="T79" fmla="*/ 70 h 701"/>
                <a:gd name="T80" fmla="*/ 184 w 701"/>
                <a:gd name="T81" fmla="*/ 42 h 701"/>
                <a:gd name="T82" fmla="*/ 231 w 701"/>
                <a:gd name="T83" fmla="*/ 21 h 701"/>
                <a:gd name="T84" fmla="*/ 280 w 701"/>
                <a:gd name="T85" fmla="*/ 7 h 701"/>
                <a:gd name="T86" fmla="*/ 333 w 701"/>
                <a:gd name="T87" fmla="*/ 0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1">
                  <a:moveTo>
                    <a:pt x="350" y="0"/>
                  </a:moveTo>
                  <a:lnTo>
                    <a:pt x="350" y="0"/>
                  </a:lnTo>
                  <a:lnTo>
                    <a:pt x="369" y="0"/>
                  </a:lnTo>
                  <a:lnTo>
                    <a:pt x="386" y="2"/>
                  </a:lnTo>
                  <a:lnTo>
                    <a:pt x="405" y="4"/>
                  </a:lnTo>
                  <a:lnTo>
                    <a:pt x="422" y="7"/>
                  </a:lnTo>
                  <a:lnTo>
                    <a:pt x="438" y="11"/>
                  </a:lnTo>
                  <a:lnTo>
                    <a:pt x="455" y="16"/>
                  </a:lnTo>
                  <a:lnTo>
                    <a:pt x="471" y="21"/>
                  </a:lnTo>
                  <a:lnTo>
                    <a:pt x="487" y="27"/>
                  </a:lnTo>
                  <a:lnTo>
                    <a:pt x="503" y="34"/>
                  </a:lnTo>
                  <a:lnTo>
                    <a:pt x="518" y="42"/>
                  </a:lnTo>
                  <a:lnTo>
                    <a:pt x="533" y="50"/>
                  </a:lnTo>
                  <a:lnTo>
                    <a:pt x="546" y="60"/>
                  </a:lnTo>
                  <a:lnTo>
                    <a:pt x="560" y="70"/>
                  </a:lnTo>
                  <a:lnTo>
                    <a:pt x="574" y="80"/>
                  </a:lnTo>
                  <a:lnTo>
                    <a:pt x="586" y="91"/>
                  </a:lnTo>
                  <a:lnTo>
                    <a:pt x="598" y="102"/>
                  </a:lnTo>
                  <a:lnTo>
                    <a:pt x="611" y="115"/>
                  </a:lnTo>
                  <a:lnTo>
                    <a:pt x="622" y="127"/>
                  </a:lnTo>
                  <a:lnTo>
                    <a:pt x="631" y="141"/>
                  </a:lnTo>
                  <a:lnTo>
                    <a:pt x="641" y="154"/>
                  </a:lnTo>
                  <a:lnTo>
                    <a:pt x="650" y="169"/>
                  </a:lnTo>
                  <a:lnTo>
                    <a:pt x="659" y="184"/>
                  </a:lnTo>
                  <a:lnTo>
                    <a:pt x="666" y="198"/>
                  </a:lnTo>
                  <a:lnTo>
                    <a:pt x="673" y="215"/>
                  </a:lnTo>
                  <a:lnTo>
                    <a:pt x="680" y="231"/>
                  </a:lnTo>
                  <a:lnTo>
                    <a:pt x="686" y="247"/>
                  </a:lnTo>
                  <a:lnTo>
                    <a:pt x="691" y="263"/>
                  </a:lnTo>
                  <a:lnTo>
                    <a:pt x="694" y="280"/>
                  </a:lnTo>
                  <a:lnTo>
                    <a:pt x="697" y="297"/>
                  </a:lnTo>
                  <a:lnTo>
                    <a:pt x="699" y="314"/>
                  </a:lnTo>
                  <a:lnTo>
                    <a:pt x="701" y="333"/>
                  </a:lnTo>
                  <a:lnTo>
                    <a:pt x="701" y="350"/>
                  </a:lnTo>
                  <a:lnTo>
                    <a:pt x="701" y="350"/>
                  </a:lnTo>
                  <a:lnTo>
                    <a:pt x="701" y="369"/>
                  </a:lnTo>
                  <a:lnTo>
                    <a:pt x="699" y="386"/>
                  </a:lnTo>
                  <a:lnTo>
                    <a:pt x="697" y="403"/>
                  </a:lnTo>
                  <a:lnTo>
                    <a:pt x="694" y="421"/>
                  </a:lnTo>
                  <a:lnTo>
                    <a:pt x="691" y="438"/>
                  </a:lnTo>
                  <a:lnTo>
                    <a:pt x="686" y="455"/>
                  </a:lnTo>
                  <a:lnTo>
                    <a:pt x="680" y="471"/>
                  </a:lnTo>
                  <a:lnTo>
                    <a:pt x="673" y="487"/>
                  </a:lnTo>
                  <a:lnTo>
                    <a:pt x="666" y="502"/>
                  </a:lnTo>
                  <a:lnTo>
                    <a:pt x="659" y="518"/>
                  </a:lnTo>
                  <a:lnTo>
                    <a:pt x="650" y="533"/>
                  </a:lnTo>
                  <a:lnTo>
                    <a:pt x="641" y="546"/>
                  </a:lnTo>
                  <a:lnTo>
                    <a:pt x="631" y="560"/>
                  </a:lnTo>
                  <a:lnTo>
                    <a:pt x="622" y="573"/>
                  </a:lnTo>
                  <a:lnTo>
                    <a:pt x="611" y="586"/>
                  </a:lnTo>
                  <a:lnTo>
                    <a:pt x="598" y="598"/>
                  </a:lnTo>
                  <a:lnTo>
                    <a:pt x="586" y="611"/>
                  </a:lnTo>
                  <a:lnTo>
                    <a:pt x="574" y="620"/>
                  </a:lnTo>
                  <a:lnTo>
                    <a:pt x="560" y="631"/>
                  </a:lnTo>
                  <a:lnTo>
                    <a:pt x="546" y="641"/>
                  </a:lnTo>
                  <a:lnTo>
                    <a:pt x="533" y="650"/>
                  </a:lnTo>
                  <a:lnTo>
                    <a:pt x="518" y="659"/>
                  </a:lnTo>
                  <a:lnTo>
                    <a:pt x="503" y="666"/>
                  </a:lnTo>
                  <a:lnTo>
                    <a:pt x="487" y="673"/>
                  </a:lnTo>
                  <a:lnTo>
                    <a:pt x="471" y="680"/>
                  </a:lnTo>
                  <a:lnTo>
                    <a:pt x="455" y="686"/>
                  </a:lnTo>
                  <a:lnTo>
                    <a:pt x="438" y="689"/>
                  </a:lnTo>
                  <a:lnTo>
                    <a:pt x="422" y="694"/>
                  </a:lnTo>
                  <a:lnTo>
                    <a:pt x="405" y="697"/>
                  </a:lnTo>
                  <a:lnTo>
                    <a:pt x="386" y="699"/>
                  </a:lnTo>
                  <a:lnTo>
                    <a:pt x="369" y="701"/>
                  </a:lnTo>
                  <a:lnTo>
                    <a:pt x="350" y="701"/>
                  </a:lnTo>
                  <a:lnTo>
                    <a:pt x="350" y="701"/>
                  </a:lnTo>
                  <a:lnTo>
                    <a:pt x="333" y="701"/>
                  </a:lnTo>
                  <a:lnTo>
                    <a:pt x="315" y="699"/>
                  </a:lnTo>
                  <a:lnTo>
                    <a:pt x="297" y="697"/>
                  </a:lnTo>
                  <a:lnTo>
                    <a:pt x="280" y="694"/>
                  </a:lnTo>
                  <a:lnTo>
                    <a:pt x="263" y="689"/>
                  </a:lnTo>
                  <a:lnTo>
                    <a:pt x="247" y="686"/>
                  </a:lnTo>
                  <a:lnTo>
                    <a:pt x="231" y="680"/>
                  </a:lnTo>
                  <a:lnTo>
                    <a:pt x="215" y="673"/>
                  </a:lnTo>
                  <a:lnTo>
                    <a:pt x="199" y="666"/>
                  </a:lnTo>
                  <a:lnTo>
                    <a:pt x="184" y="659"/>
                  </a:lnTo>
                  <a:lnTo>
                    <a:pt x="169" y="650"/>
                  </a:lnTo>
                  <a:lnTo>
                    <a:pt x="155" y="641"/>
                  </a:lnTo>
                  <a:lnTo>
                    <a:pt x="141" y="631"/>
                  </a:lnTo>
                  <a:lnTo>
                    <a:pt x="128" y="620"/>
                  </a:lnTo>
                  <a:lnTo>
                    <a:pt x="115" y="611"/>
                  </a:lnTo>
                  <a:lnTo>
                    <a:pt x="102" y="598"/>
                  </a:lnTo>
                  <a:lnTo>
                    <a:pt x="91" y="586"/>
                  </a:lnTo>
                  <a:lnTo>
                    <a:pt x="80" y="573"/>
                  </a:lnTo>
                  <a:lnTo>
                    <a:pt x="70" y="560"/>
                  </a:lnTo>
                  <a:lnTo>
                    <a:pt x="60" y="546"/>
                  </a:lnTo>
                  <a:lnTo>
                    <a:pt x="51" y="533"/>
                  </a:lnTo>
                  <a:lnTo>
                    <a:pt x="43" y="518"/>
                  </a:lnTo>
                  <a:lnTo>
                    <a:pt x="35" y="502"/>
                  </a:lnTo>
                  <a:lnTo>
                    <a:pt x="28" y="487"/>
                  </a:lnTo>
                  <a:lnTo>
                    <a:pt x="21" y="471"/>
                  </a:lnTo>
                  <a:lnTo>
                    <a:pt x="16" y="455"/>
                  </a:lnTo>
                  <a:lnTo>
                    <a:pt x="11" y="438"/>
                  </a:lnTo>
                  <a:lnTo>
                    <a:pt x="7" y="421"/>
                  </a:lnTo>
                  <a:lnTo>
                    <a:pt x="5" y="403"/>
                  </a:lnTo>
                  <a:lnTo>
                    <a:pt x="2" y="386"/>
                  </a:lnTo>
                  <a:lnTo>
                    <a:pt x="1" y="369"/>
                  </a:lnTo>
                  <a:lnTo>
                    <a:pt x="0" y="350"/>
                  </a:lnTo>
                  <a:lnTo>
                    <a:pt x="0" y="350"/>
                  </a:lnTo>
                  <a:lnTo>
                    <a:pt x="1" y="333"/>
                  </a:lnTo>
                  <a:lnTo>
                    <a:pt x="2" y="314"/>
                  </a:lnTo>
                  <a:lnTo>
                    <a:pt x="5" y="297"/>
                  </a:lnTo>
                  <a:lnTo>
                    <a:pt x="7" y="280"/>
                  </a:lnTo>
                  <a:lnTo>
                    <a:pt x="11" y="263"/>
                  </a:lnTo>
                  <a:lnTo>
                    <a:pt x="16" y="247"/>
                  </a:lnTo>
                  <a:lnTo>
                    <a:pt x="21" y="231"/>
                  </a:lnTo>
                  <a:lnTo>
                    <a:pt x="28" y="215"/>
                  </a:lnTo>
                  <a:lnTo>
                    <a:pt x="35" y="198"/>
                  </a:lnTo>
                  <a:lnTo>
                    <a:pt x="43" y="184"/>
                  </a:lnTo>
                  <a:lnTo>
                    <a:pt x="51" y="169"/>
                  </a:lnTo>
                  <a:lnTo>
                    <a:pt x="60" y="154"/>
                  </a:lnTo>
                  <a:lnTo>
                    <a:pt x="70" y="141"/>
                  </a:lnTo>
                  <a:lnTo>
                    <a:pt x="80" y="127"/>
                  </a:lnTo>
                  <a:lnTo>
                    <a:pt x="91" y="115"/>
                  </a:lnTo>
                  <a:lnTo>
                    <a:pt x="102" y="102"/>
                  </a:lnTo>
                  <a:lnTo>
                    <a:pt x="115" y="91"/>
                  </a:lnTo>
                  <a:lnTo>
                    <a:pt x="128" y="80"/>
                  </a:lnTo>
                  <a:lnTo>
                    <a:pt x="141" y="70"/>
                  </a:lnTo>
                  <a:lnTo>
                    <a:pt x="155" y="60"/>
                  </a:lnTo>
                  <a:lnTo>
                    <a:pt x="169" y="50"/>
                  </a:lnTo>
                  <a:lnTo>
                    <a:pt x="184" y="42"/>
                  </a:lnTo>
                  <a:lnTo>
                    <a:pt x="199" y="34"/>
                  </a:lnTo>
                  <a:lnTo>
                    <a:pt x="215" y="27"/>
                  </a:lnTo>
                  <a:lnTo>
                    <a:pt x="231" y="21"/>
                  </a:lnTo>
                  <a:lnTo>
                    <a:pt x="247" y="16"/>
                  </a:lnTo>
                  <a:lnTo>
                    <a:pt x="263" y="11"/>
                  </a:lnTo>
                  <a:lnTo>
                    <a:pt x="280" y="7"/>
                  </a:lnTo>
                  <a:lnTo>
                    <a:pt x="297" y="4"/>
                  </a:lnTo>
                  <a:lnTo>
                    <a:pt x="315" y="2"/>
                  </a:lnTo>
                  <a:lnTo>
                    <a:pt x="333" y="0"/>
                  </a:lnTo>
                  <a:lnTo>
                    <a:pt x="350" y="0"/>
                  </a:lnTo>
                  <a:lnTo>
                    <a:pt x="350" y="0"/>
                  </a:lnTo>
                  <a:close/>
                </a:path>
              </a:pathLst>
            </a:custGeom>
            <a:solidFill>
              <a:srgbClr val="FEC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48" name="Freeform 100">
              <a:extLst>
                <a:ext uri="{FF2B5EF4-FFF2-40B4-BE49-F238E27FC236}">
                  <a16:creationId xmlns:a16="http://schemas.microsoft.com/office/drawing/2014/main" id="{9DBFCF77-B030-6F30-783E-3797E0B80452}"/>
                </a:ext>
              </a:extLst>
            </p:cNvPr>
            <p:cNvSpPr>
              <a:spLocks/>
            </p:cNvSpPr>
            <p:nvPr/>
          </p:nvSpPr>
          <p:spPr bwMode="auto">
            <a:xfrm>
              <a:off x="485775" y="4513263"/>
              <a:ext cx="900113" cy="896938"/>
            </a:xfrm>
            <a:custGeom>
              <a:avLst/>
              <a:gdLst>
                <a:gd name="T0" fmla="*/ 375 w 567"/>
                <a:gd name="T1" fmla="*/ 0 h 565"/>
                <a:gd name="T2" fmla="*/ 351 w 567"/>
                <a:gd name="T3" fmla="*/ 62 h 565"/>
                <a:gd name="T4" fmla="*/ 346 w 567"/>
                <a:gd name="T5" fmla="*/ 67 h 565"/>
                <a:gd name="T6" fmla="*/ 316 w 567"/>
                <a:gd name="T7" fmla="*/ 44 h 565"/>
                <a:gd name="T8" fmla="*/ 282 w 567"/>
                <a:gd name="T9" fmla="*/ 25 h 565"/>
                <a:gd name="T10" fmla="*/ 245 w 567"/>
                <a:gd name="T11" fmla="*/ 14 h 565"/>
                <a:gd name="T12" fmla="*/ 205 w 567"/>
                <a:gd name="T13" fmla="*/ 10 h 565"/>
                <a:gd name="T14" fmla="*/ 184 w 567"/>
                <a:gd name="T15" fmla="*/ 12 h 565"/>
                <a:gd name="T16" fmla="*/ 145 w 567"/>
                <a:gd name="T17" fmla="*/ 19 h 565"/>
                <a:gd name="T18" fmla="*/ 108 w 567"/>
                <a:gd name="T19" fmla="*/ 35 h 565"/>
                <a:gd name="T20" fmla="*/ 76 w 567"/>
                <a:gd name="T21" fmla="*/ 57 h 565"/>
                <a:gd name="T22" fmla="*/ 47 w 567"/>
                <a:gd name="T23" fmla="*/ 84 h 565"/>
                <a:gd name="T24" fmla="*/ 25 w 567"/>
                <a:gd name="T25" fmla="*/ 116 h 565"/>
                <a:gd name="T26" fmla="*/ 10 w 567"/>
                <a:gd name="T27" fmla="*/ 153 h 565"/>
                <a:gd name="T28" fmla="*/ 2 w 567"/>
                <a:gd name="T29" fmla="*/ 193 h 565"/>
                <a:gd name="T30" fmla="*/ 0 w 567"/>
                <a:gd name="T31" fmla="*/ 214 h 565"/>
                <a:gd name="T32" fmla="*/ 3 w 567"/>
                <a:gd name="T33" fmla="*/ 238 h 565"/>
                <a:gd name="T34" fmla="*/ 14 w 567"/>
                <a:gd name="T35" fmla="*/ 285 h 565"/>
                <a:gd name="T36" fmla="*/ 35 w 567"/>
                <a:gd name="T37" fmla="*/ 326 h 565"/>
                <a:gd name="T38" fmla="*/ 65 w 567"/>
                <a:gd name="T39" fmla="*/ 362 h 565"/>
                <a:gd name="T40" fmla="*/ 82 w 567"/>
                <a:gd name="T41" fmla="*/ 377 h 565"/>
                <a:gd name="T42" fmla="*/ 271 w 567"/>
                <a:gd name="T43" fmla="*/ 565 h 565"/>
                <a:gd name="T44" fmla="*/ 331 w 567"/>
                <a:gd name="T45" fmla="*/ 551 h 565"/>
                <a:gd name="T46" fmla="*/ 388 w 567"/>
                <a:gd name="T47" fmla="*/ 525 h 565"/>
                <a:gd name="T48" fmla="*/ 438 w 567"/>
                <a:gd name="T49" fmla="*/ 491 h 565"/>
                <a:gd name="T50" fmla="*/ 481 w 567"/>
                <a:gd name="T51" fmla="*/ 448 h 565"/>
                <a:gd name="T52" fmla="*/ 517 w 567"/>
                <a:gd name="T53" fmla="*/ 400 h 565"/>
                <a:gd name="T54" fmla="*/ 544 w 567"/>
                <a:gd name="T55" fmla="*/ 345 h 565"/>
                <a:gd name="T56" fmla="*/ 560 w 567"/>
                <a:gd name="T57" fmla="*/ 284 h 565"/>
                <a:gd name="T58" fmla="*/ 567 w 567"/>
                <a:gd name="T59" fmla="*/ 236 h 565"/>
                <a:gd name="T60" fmla="*/ 567 w 567"/>
                <a:gd name="T61" fmla="*/ 220 h 565"/>
                <a:gd name="T62" fmla="*/ 377 w 567"/>
                <a:gd name="T63" fmla="*/ 0 h 5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67" h="565">
                  <a:moveTo>
                    <a:pt x="375" y="2"/>
                  </a:moveTo>
                  <a:lnTo>
                    <a:pt x="375" y="0"/>
                  </a:lnTo>
                  <a:lnTo>
                    <a:pt x="343" y="32"/>
                  </a:lnTo>
                  <a:lnTo>
                    <a:pt x="351" y="62"/>
                  </a:lnTo>
                  <a:lnTo>
                    <a:pt x="346" y="67"/>
                  </a:lnTo>
                  <a:lnTo>
                    <a:pt x="346" y="67"/>
                  </a:lnTo>
                  <a:lnTo>
                    <a:pt x="332" y="55"/>
                  </a:lnTo>
                  <a:lnTo>
                    <a:pt x="316" y="44"/>
                  </a:lnTo>
                  <a:lnTo>
                    <a:pt x="300" y="34"/>
                  </a:lnTo>
                  <a:lnTo>
                    <a:pt x="282" y="25"/>
                  </a:lnTo>
                  <a:lnTo>
                    <a:pt x="264" y="19"/>
                  </a:lnTo>
                  <a:lnTo>
                    <a:pt x="245" y="14"/>
                  </a:lnTo>
                  <a:lnTo>
                    <a:pt x="225" y="12"/>
                  </a:lnTo>
                  <a:lnTo>
                    <a:pt x="205" y="10"/>
                  </a:lnTo>
                  <a:lnTo>
                    <a:pt x="205" y="10"/>
                  </a:lnTo>
                  <a:lnTo>
                    <a:pt x="184" y="12"/>
                  </a:lnTo>
                  <a:lnTo>
                    <a:pt x="163" y="14"/>
                  </a:lnTo>
                  <a:lnTo>
                    <a:pt x="145" y="19"/>
                  </a:lnTo>
                  <a:lnTo>
                    <a:pt x="125" y="26"/>
                  </a:lnTo>
                  <a:lnTo>
                    <a:pt x="108" y="35"/>
                  </a:lnTo>
                  <a:lnTo>
                    <a:pt x="90" y="45"/>
                  </a:lnTo>
                  <a:lnTo>
                    <a:pt x="76" y="57"/>
                  </a:lnTo>
                  <a:lnTo>
                    <a:pt x="61" y="69"/>
                  </a:lnTo>
                  <a:lnTo>
                    <a:pt x="47" y="84"/>
                  </a:lnTo>
                  <a:lnTo>
                    <a:pt x="36" y="100"/>
                  </a:lnTo>
                  <a:lnTo>
                    <a:pt x="25" y="116"/>
                  </a:lnTo>
                  <a:lnTo>
                    <a:pt x="16" y="135"/>
                  </a:lnTo>
                  <a:lnTo>
                    <a:pt x="10" y="153"/>
                  </a:lnTo>
                  <a:lnTo>
                    <a:pt x="5" y="173"/>
                  </a:lnTo>
                  <a:lnTo>
                    <a:pt x="2" y="193"/>
                  </a:lnTo>
                  <a:lnTo>
                    <a:pt x="0" y="214"/>
                  </a:lnTo>
                  <a:lnTo>
                    <a:pt x="0" y="214"/>
                  </a:lnTo>
                  <a:lnTo>
                    <a:pt x="2" y="226"/>
                  </a:lnTo>
                  <a:lnTo>
                    <a:pt x="3" y="238"/>
                  </a:lnTo>
                  <a:lnTo>
                    <a:pt x="7" y="262"/>
                  </a:lnTo>
                  <a:lnTo>
                    <a:pt x="14" y="285"/>
                  </a:lnTo>
                  <a:lnTo>
                    <a:pt x="23" y="306"/>
                  </a:lnTo>
                  <a:lnTo>
                    <a:pt x="35" y="326"/>
                  </a:lnTo>
                  <a:lnTo>
                    <a:pt x="49" y="345"/>
                  </a:lnTo>
                  <a:lnTo>
                    <a:pt x="65" y="362"/>
                  </a:lnTo>
                  <a:lnTo>
                    <a:pt x="82" y="377"/>
                  </a:lnTo>
                  <a:lnTo>
                    <a:pt x="82" y="377"/>
                  </a:lnTo>
                  <a:lnTo>
                    <a:pt x="271" y="565"/>
                  </a:lnTo>
                  <a:lnTo>
                    <a:pt x="271" y="565"/>
                  </a:lnTo>
                  <a:lnTo>
                    <a:pt x="301" y="559"/>
                  </a:lnTo>
                  <a:lnTo>
                    <a:pt x="331" y="551"/>
                  </a:lnTo>
                  <a:lnTo>
                    <a:pt x="359" y="538"/>
                  </a:lnTo>
                  <a:lnTo>
                    <a:pt x="388" y="525"/>
                  </a:lnTo>
                  <a:lnTo>
                    <a:pt x="414" y="509"/>
                  </a:lnTo>
                  <a:lnTo>
                    <a:pt x="438" y="491"/>
                  </a:lnTo>
                  <a:lnTo>
                    <a:pt x="460" y="470"/>
                  </a:lnTo>
                  <a:lnTo>
                    <a:pt x="481" y="448"/>
                  </a:lnTo>
                  <a:lnTo>
                    <a:pt x="500" y="425"/>
                  </a:lnTo>
                  <a:lnTo>
                    <a:pt x="517" y="400"/>
                  </a:lnTo>
                  <a:lnTo>
                    <a:pt x="532" y="373"/>
                  </a:lnTo>
                  <a:lnTo>
                    <a:pt x="544" y="345"/>
                  </a:lnTo>
                  <a:lnTo>
                    <a:pt x="554" y="315"/>
                  </a:lnTo>
                  <a:lnTo>
                    <a:pt x="560" y="284"/>
                  </a:lnTo>
                  <a:lnTo>
                    <a:pt x="565" y="252"/>
                  </a:lnTo>
                  <a:lnTo>
                    <a:pt x="567" y="236"/>
                  </a:lnTo>
                  <a:lnTo>
                    <a:pt x="567" y="220"/>
                  </a:lnTo>
                  <a:lnTo>
                    <a:pt x="567" y="220"/>
                  </a:lnTo>
                  <a:lnTo>
                    <a:pt x="565" y="189"/>
                  </a:lnTo>
                  <a:lnTo>
                    <a:pt x="377" y="0"/>
                  </a:lnTo>
                  <a:lnTo>
                    <a:pt x="375" y="2"/>
                  </a:lnTo>
                  <a:close/>
                </a:path>
              </a:pathLst>
            </a:custGeom>
            <a:solidFill>
              <a:srgbClr val="F99B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49" name="Freeform 101">
              <a:extLst>
                <a:ext uri="{FF2B5EF4-FFF2-40B4-BE49-F238E27FC236}">
                  <a16:creationId xmlns:a16="http://schemas.microsoft.com/office/drawing/2014/main" id="{AA662DA4-F108-C940-7005-298D10C73CEF}"/>
                </a:ext>
              </a:extLst>
            </p:cNvPr>
            <p:cNvSpPr>
              <a:spLocks/>
            </p:cNvSpPr>
            <p:nvPr/>
          </p:nvSpPr>
          <p:spPr bwMode="auto">
            <a:xfrm>
              <a:off x="485775" y="4529138"/>
              <a:ext cx="649288" cy="646113"/>
            </a:xfrm>
            <a:custGeom>
              <a:avLst/>
              <a:gdLst>
                <a:gd name="T0" fmla="*/ 409 w 409"/>
                <a:gd name="T1" fmla="*/ 204 h 407"/>
                <a:gd name="T2" fmla="*/ 405 w 409"/>
                <a:gd name="T3" fmla="*/ 245 h 407"/>
                <a:gd name="T4" fmla="*/ 393 w 409"/>
                <a:gd name="T5" fmla="*/ 283 h 407"/>
                <a:gd name="T6" fmla="*/ 374 w 409"/>
                <a:gd name="T7" fmla="*/ 319 h 407"/>
                <a:gd name="T8" fmla="*/ 349 w 409"/>
                <a:gd name="T9" fmla="*/ 348 h 407"/>
                <a:gd name="T10" fmla="*/ 319 w 409"/>
                <a:gd name="T11" fmla="*/ 373 h 407"/>
                <a:gd name="T12" fmla="*/ 284 w 409"/>
                <a:gd name="T13" fmla="*/ 391 h 407"/>
                <a:gd name="T14" fmla="*/ 246 w 409"/>
                <a:gd name="T15" fmla="*/ 404 h 407"/>
                <a:gd name="T16" fmla="*/ 205 w 409"/>
                <a:gd name="T17" fmla="*/ 407 h 407"/>
                <a:gd name="T18" fmla="*/ 184 w 409"/>
                <a:gd name="T19" fmla="*/ 407 h 407"/>
                <a:gd name="T20" fmla="*/ 145 w 409"/>
                <a:gd name="T21" fmla="*/ 399 h 407"/>
                <a:gd name="T22" fmla="*/ 108 w 409"/>
                <a:gd name="T23" fmla="*/ 383 h 407"/>
                <a:gd name="T24" fmla="*/ 76 w 409"/>
                <a:gd name="T25" fmla="*/ 362 h 407"/>
                <a:gd name="T26" fmla="*/ 47 w 409"/>
                <a:gd name="T27" fmla="*/ 333 h 407"/>
                <a:gd name="T28" fmla="*/ 25 w 409"/>
                <a:gd name="T29" fmla="*/ 301 h 407"/>
                <a:gd name="T30" fmla="*/ 10 w 409"/>
                <a:gd name="T31" fmla="*/ 264 h 407"/>
                <a:gd name="T32" fmla="*/ 2 w 409"/>
                <a:gd name="T33" fmla="*/ 225 h 407"/>
                <a:gd name="T34" fmla="*/ 0 w 409"/>
                <a:gd name="T35" fmla="*/ 204 h 407"/>
                <a:gd name="T36" fmla="*/ 5 w 409"/>
                <a:gd name="T37" fmla="*/ 163 h 407"/>
                <a:gd name="T38" fmla="*/ 16 w 409"/>
                <a:gd name="T39" fmla="*/ 125 h 407"/>
                <a:gd name="T40" fmla="*/ 36 w 409"/>
                <a:gd name="T41" fmla="*/ 90 h 407"/>
                <a:gd name="T42" fmla="*/ 61 w 409"/>
                <a:gd name="T43" fmla="*/ 59 h 407"/>
                <a:gd name="T44" fmla="*/ 90 w 409"/>
                <a:gd name="T45" fmla="*/ 35 h 407"/>
                <a:gd name="T46" fmla="*/ 125 w 409"/>
                <a:gd name="T47" fmla="*/ 16 h 407"/>
                <a:gd name="T48" fmla="*/ 163 w 409"/>
                <a:gd name="T49" fmla="*/ 4 h 407"/>
                <a:gd name="T50" fmla="*/ 205 w 409"/>
                <a:gd name="T51" fmla="*/ 0 h 407"/>
                <a:gd name="T52" fmla="*/ 226 w 409"/>
                <a:gd name="T53" fmla="*/ 2 h 407"/>
                <a:gd name="T54" fmla="*/ 266 w 409"/>
                <a:gd name="T55" fmla="*/ 9 h 407"/>
                <a:gd name="T56" fmla="*/ 303 w 409"/>
                <a:gd name="T57" fmla="*/ 25 h 407"/>
                <a:gd name="T58" fmla="*/ 335 w 409"/>
                <a:gd name="T59" fmla="*/ 47 h 407"/>
                <a:gd name="T60" fmla="*/ 362 w 409"/>
                <a:gd name="T61" fmla="*/ 74 h 407"/>
                <a:gd name="T62" fmla="*/ 384 w 409"/>
                <a:gd name="T63" fmla="*/ 106 h 407"/>
                <a:gd name="T64" fmla="*/ 400 w 409"/>
                <a:gd name="T65" fmla="*/ 143 h 407"/>
                <a:gd name="T66" fmla="*/ 407 w 409"/>
                <a:gd name="T67" fmla="*/ 183 h 407"/>
                <a:gd name="T68" fmla="*/ 409 w 409"/>
                <a:gd name="T69" fmla="*/ 204 h 4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09" h="407">
                  <a:moveTo>
                    <a:pt x="409" y="204"/>
                  </a:moveTo>
                  <a:lnTo>
                    <a:pt x="409" y="204"/>
                  </a:lnTo>
                  <a:lnTo>
                    <a:pt x="407" y="225"/>
                  </a:lnTo>
                  <a:lnTo>
                    <a:pt x="405" y="245"/>
                  </a:lnTo>
                  <a:lnTo>
                    <a:pt x="400" y="264"/>
                  </a:lnTo>
                  <a:lnTo>
                    <a:pt x="393" y="283"/>
                  </a:lnTo>
                  <a:lnTo>
                    <a:pt x="384" y="301"/>
                  </a:lnTo>
                  <a:lnTo>
                    <a:pt x="374" y="319"/>
                  </a:lnTo>
                  <a:lnTo>
                    <a:pt x="362" y="333"/>
                  </a:lnTo>
                  <a:lnTo>
                    <a:pt x="349" y="348"/>
                  </a:lnTo>
                  <a:lnTo>
                    <a:pt x="335" y="362"/>
                  </a:lnTo>
                  <a:lnTo>
                    <a:pt x="319" y="373"/>
                  </a:lnTo>
                  <a:lnTo>
                    <a:pt x="303" y="383"/>
                  </a:lnTo>
                  <a:lnTo>
                    <a:pt x="284" y="391"/>
                  </a:lnTo>
                  <a:lnTo>
                    <a:pt x="266" y="399"/>
                  </a:lnTo>
                  <a:lnTo>
                    <a:pt x="246" y="404"/>
                  </a:lnTo>
                  <a:lnTo>
                    <a:pt x="226" y="407"/>
                  </a:lnTo>
                  <a:lnTo>
                    <a:pt x="205" y="407"/>
                  </a:lnTo>
                  <a:lnTo>
                    <a:pt x="205" y="407"/>
                  </a:lnTo>
                  <a:lnTo>
                    <a:pt x="184" y="407"/>
                  </a:lnTo>
                  <a:lnTo>
                    <a:pt x="163" y="404"/>
                  </a:lnTo>
                  <a:lnTo>
                    <a:pt x="145" y="399"/>
                  </a:lnTo>
                  <a:lnTo>
                    <a:pt x="125" y="391"/>
                  </a:lnTo>
                  <a:lnTo>
                    <a:pt x="108" y="383"/>
                  </a:lnTo>
                  <a:lnTo>
                    <a:pt x="90" y="373"/>
                  </a:lnTo>
                  <a:lnTo>
                    <a:pt x="76" y="362"/>
                  </a:lnTo>
                  <a:lnTo>
                    <a:pt x="61" y="348"/>
                  </a:lnTo>
                  <a:lnTo>
                    <a:pt x="47" y="333"/>
                  </a:lnTo>
                  <a:lnTo>
                    <a:pt x="36" y="319"/>
                  </a:lnTo>
                  <a:lnTo>
                    <a:pt x="25" y="301"/>
                  </a:lnTo>
                  <a:lnTo>
                    <a:pt x="16" y="283"/>
                  </a:lnTo>
                  <a:lnTo>
                    <a:pt x="10" y="264"/>
                  </a:lnTo>
                  <a:lnTo>
                    <a:pt x="5" y="245"/>
                  </a:lnTo>
                  <a:lnTo>
                    <a:pt x="2" y="225"/>
                  </a:lnTo>
                  <a:lnTo>
                    <a:pt x="0" y="204"/>
                  </a:lnTo>
                  <a:lnTo>
                    <a:pt x="0" y="204"/>
                  </a:lnTo>
                  <a:lnTo>
                    <a:pt x="2" y="183"/>
                  </a:lnTo>
                  <a:lnTo>
                    <a:pt x="5" y="163"/>
                  </a:lnTo>
                  <a:lnTo>
                    <a:pt x="10" y="143"/>
                  </a:lnTo>
                  <a:lnTo>
                    <a:pt x="16" y="125"/>
                  </a:lnTo>
                  <a:lnTo>
                    <a:pt x="25" y="106"/>
                  </a:lnTo>
                  <a:lnTo>
                    <a:pt x="36" y="90"/>
                  </a:lnTo>
                  <a:lnTo>
                    <a:pt x="47" y="74"/>
                  </a:lnTo>
                  <a:lnTo>
                    <a:pt x="61" y="59"/>
                  </a:lnTo>
                  <a:lnTo>
                    <a:pt x="76" y="47"/>
                  </a:lnTo>
                  <a:lnTo>
                    <a:pt x="90" y="35"/>
                  </a:lnTo>
                  <a:lnTo>
                    <a:pt x="108" y="25"/>
                  </a:lnTo>
                  <a:lnTo>
                    <a:pt x="125" y="16"/>
                  </a:lnTo>
                  <a:lnTo>
                    <a:pt x="145" y="9"/>
                  </a:lnTo>
                  <a:lnTo>
                    <a:pt x="163" y="4"/>
                  </a:lnTo>
                  <a:lnTo>
                    <a:pt x="184" y="2"/>
                  </a:lnTo>
                  <a:lnTo>
                    <a:pt x="205" y="0"/>
                  </a:lnTo>
                  <a:lnTo>
                    <a:pt x="205" y="0"/>
                  </a:lnTo>
                  <a:lnTo>
                    <a:pt x="226" y="2"/>
                  </a:lnTo>
                  <a:lnTo>
                    <a:pt x="246" y="4"/>
                  </a:lnTo>
                  <a:lnTo>
                    <a:pt x="266" y="9"/>
                  </a:lnTo>
                  <a:lnTo>
                    <a:pt x="284" y="16"/>
                  </a:lnTo>
                  <a:lnTo>
                    <a:pt x="303" y="25"/>
                  </a:lnTo>
                  <a:lnTo>
                    <a:pt x="319" y="35"/>
                  </a:lnTo>
                  <a:lnTo>
                    <a:pt x="335" y="47"/>
                  </a:lnTo>
                  <a:lnTo>
                    <a:pt x="349" y="59"/>
                  </a:lnTo>
                  <a:lnTo>
                    <a:pt x="362" y="74"/>
                  </a:lnTo>
                  <a:lnTo>
                    <a:pt x="374" y="90"/>
                  </a:lnTo>
                  <a:lnTo>
                    <a:pt x="384" y="106"/>
                  </a:lnTo>
                  <a:lnTo>
                    <a:pt x="393" y="125"/>
                  </a:lnTo>
                  <a:lnTo>
                    <a:pt x="400" y="143"/>
                  </a:lnTo>
                  <a:lnTo>
                    <a:pt x="405" y="163"/>
                  </a:lnTo>
                  <a:lnTo>
                    <a:pt x="407" y="183"/>
                  </a:lnTo>
                  <a:lnTo>
                    <a:pt x="409" y="204"/>
                  </a:lnTo>
                  <a:lnTo>
                    <a:pt x="409" y="204"/>
                  </a:lnTo>
                  <a:close/>
                </a:path>
              </a:pathLst>
            </a:custGeom>
            <a:solidFill>
              <a:srgbClr val="174F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50" name="Freeform 102">
              <a:extLst>
                <a:ext uri="{FF2B5EF4-FFF2-40B4-BE49-F238E27FC236}">
                  <a16:creationId xmlns:a16="http://schemas.microsoft.com/office/drawing/2014/main" id="{4DB51F39-77E7-98D5-A4EF-79709BDB9BCF}"/>
                </a:ext>
              </a:extLst>
            </p:cNvPr>
            <p:cNvSpPr>
              <a:spLocks/>
            </p:cNvSpPr>
            <p:nvPr/>
          </p:nvSpPr>
          <p:spPr bwMode="auto">
            <a:xfrm>
              <a:off x="573088" y="4613275"/>
              <a:ext cx="477838" cy="477838"/>
            </a:xfrm>
            <a:custGeom>
              <a:avLst/>
              <a:gdLst>
                <a:gd name="T0" fmla="*/ 301 w 301"/>
                <a:gd name="T1" fmla="*/ 151 h 301"/>
                <a:gd name="T2" fmla="*/ 297 w 301"/>
                <a:gd name="T3" fmla="*/ 182 h 301"/>
                <a:gd name="T4" fmla="*/ 288 w 301"/>
                <a:gd name="T5" fmla="*/ 210 h 301"/>
                <a:gd name="T6" fmla="*/ 275 w 301"/>
                <a:gd name="T7" fmla="*/ 235 h 301"/>
                <a:gd name="T8" fmla="*/ 256 w 301"/>
                <a:gd name="T9" fmla="*/ 258 h 301"/>
                <a:gd name="T10" fmla="*/ 234 w 301"/>
                <a:gd name="T11" fmla="*/ 275 h 301"/>
                <a:gd name="T12" fmla="*/ 208 w 301"/>
                <a:gd name="T13" fmla="*/ 290 h 301"/>
                <a:gd name="T14" fmla="*/ 180 w 301"/>
                <a:gd name="T15" fmla="*/ 299 h 301"/>
                <a:gd name="T16" fmla="*/ 150 w 301"/>
                <a:gd name="T17" fmla="*/ 301 h 301"/>
                <a:gd name="T18" fmla="*/ 134 w 301"/>
                <a:gd name="T19" fmla="*/ 301 h 301"/>
                <a:gd name="T20" fmla="*/ 105 w 301"/>
                <a:gd name="T21" fmla="*/ 295 h 301"/>
                <a:gd name="T22" fmla="*/ 77 w 301"/>
                <a:gd name="T23" fmla="*/ 284 h 301"/>
                <a:gd name="T24" fmla="*/ 54 w 301"/>
                <a:gd name="T25" fmla="*/ 267 h 301"/>
                <a:gd name="T26" fmla="*/ 33 w 301"/>
                <a:gd name="T27" fmla="*/ 247 h 301"/>
                <a:gd name="T28" fmla="*/ 17 w 301"/>
                <a:gd name="T29" fmla="*/ 222 h 301"/>
                <a:gd name="T30" fmla="*/ 6 w 301"/>
                <a:gd name="T31" fmla="*/ 195 h 301"/>
                <a:gd name="T32" fmla="*/ 0 w 301"/>
                <a:gd name="T33" fmla="*/ 167 h 301"/>
                <a:gd name="T34" fmla="*/ 0 w 301"/>
                <a:gd name="T35" fmla="*/ 151 h 301"/>
                <a:gd name="T36" fmla="*/ 2 w 301"/>
                <a:gd name="T37" fmla="*/ 121 h 301"/>
                <a:gd name="T38" fmla="*/ 11 w 301"/>
                <a:gd name="T39" fmla="*/ 93 h 301"/>
                <a:gd name="T40" fmla="*/ 24 w 301"/>
                <a:gd name="T41" fmla="*/ 67 h 301"/>
                <a:gd name="T42" fmla="*/ 43 w 301"/>
                <a:gd name="T43" fmla="*/ 45 h 301"/>
                <a:gd name="T44" fmla="*/ 65 w 301"/>
                <a:gd name="T45" fmla="*/ 26 h 301"/>
                <a:gd name="T46" fmla="*/ 91 w 301"/>
                <a:gd name="T47" fmla="*/ 13 h 301"/>
                <a:gd name="T48" fmla="*/ 119 w 301"/>
                <a:gd name="T49" fmla="*/ 3 h 301"/>
                <a:gd name="T50" fmla="*/ 150 w 301"/>
                <a:gd name="T51" fmla="*/ 0 h 301"/>
                <a:gd name="T52" fmla="*/ 165 w 301"/>
                <a:gd name="T53" fmla="*/ 2 h 301"/>
                <a:gd name="T54" fmla="*/ 195 w 301"/>
                <a:gd name="T55" fmla="*/ 6 h 301"/>
                <a:gd name="T56" fmla="*/ 222 w 301"/>
                <a:gd name="T57" fmla="*/ 19 h 301"/>
                <a:gd name="T58" fmla="*/ 245 w 301"/>
                <a:gd name="T59" fmla="*/ 35 h 301"/>
                <a:gd name="T60" fmla="*/ 266 w 301"/>
                <a:gd name="T61" fmla="*/ 55 h 301"/>
                <a:gd name="T62" fmla="*/ 282 w 301"/>
                <a:gd name="T63" fmla="*/ 79 h 301"/>
                <a:gd name="T64" fmla="*/ 293 w 301"/>
                <a:gd name="T65" fmla="*/ 106 h 301"/>
                <a:gd name="T66" fmla="*/ 299 w 301"/>
                <a:gd name="T67" fmla="*/ 136 h 301"/>
                <a:gd name="T68" fmla="*/ 301 w 301"/>
                <a:gd name="T69" fmla="*/ 151 h 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01" h="301">
                  <a:moveTo>
                    <a:pt x="301" y="151"/>
                  </a:moveTo>
                  <a:lnTo>
                    <a:pt x="301" y="151"/>
                  </a:lnTo>
                  <a:lnTo>
                    <a:pt x="299" y="167"/>
                  </a:lnTo>
                  <a:lnTo>
                    <a:pt x="297" y="182"/>
                  </a:lnTo>
                  <a:lnTo>
                    <a:pt x="293" y="195"/>
                  </a:lnTo>
                  <a:lnTo>
                    <a:pt x="288" y="210"/>
                  </a:lnTo>
                  <a:lnTo>
                    <a:pt x="282" y="222"/>
                  </a:lnTo>
                  <a:lnTo>
                    <a:pt x="275" y="235"/>
                  </a:lnTo>
                  <a:lnTo>
                    <a:pt x="266" y="247"/>
                  </a:lnTo>
                  <a:lnTo>
                    <a:pt x="256" y="258"/>
                  </a:lnTo>
                  <a:lnTo>
                    <a:pt x="245" y="267"/>
                  </a:lnTo>
                  <a:lnTo>
                    <a:pt x="234" y="275"/>
                  </a:lnTo>
                  <a:lnTo>
                    <a:pt x="222" y="284"/>
                  </a:lnTo>
                  <a:lnTo>
                    <a:pt x="208" y="290"/>
                  </a:lnTo>
                  <a:lnTo>
                    <a:pt x="195" y="295"/>
                  </a:lnTo>
                  <a:lnTo>
                    <a:pt x="180" y="299"/>
                  </a:lnTo>
                  <a:lnTo>
                    <a:pt x="165" y="301"/>
                  </a:lnTo>
                  <a:lnTo>
                    <a:pt x="150" y="301"/>
                  </a:lnTo>
                  <a:lnTo>
                    <a:pt x="150" y="301"/>
                  </a:lnTo>
                  <a:lnTo>
                    <a:pt x="134" y="301"/>
                  </a:lnTo>
                  <a:lnTo>
                    <a:pt x="119" y="299"/>
                  </a:lnTo>
                  <a:lnTo>
                    <a:pt x="105" y="295"/>
                  </a:lnTo>
                  <a:lnTo>
                    <a:pt x="91" y="290"/>
                  </a:lnTo>
                  <a:lnTo>
                    <a:pt x="77" y="284"/>
                  </a:lnTo>
                  <a:lnTo>
                    <a:pt x="65" y="275"/>
                  </a:lnTo>
                  <a:lnTo>
                    <a:pt x="54" y="267"/>
                  </a:lnTo>
                  <a:lnTo>
                    <a:pt x="43" y="258"/>
                  </a:lnTo>
                  <a:lnTo>
                    <a:pt x="33" y="247"/>
                  </a:lnTo>
                  <a:lnTo>
                    <a:pt x="24" y="235"/>
                  </a:lnTo>
                  <a:lnTo>
                    <a:pt x="17" y="222"/>
                  </a:lnTo>
                  <a:lnTo>
                    <a:pt x="11" y="210"/>
                  </a:lnTo>
                  <a:lnTo>
                    <a:pt x="6" y="195"/>
                  </a:lnTo>
                  <a:lnTo>
                    <a:pt x="2" y="182"/>
                  </a:lnTo>
                  <a:lnTo>
                    <a:pt x="0" y="167"/>
                  </a:lnTo>
                  <a:lnTo>
                    <a:pt x="0" y="151"/>
                  </a:lnTo>
                  <a:lnTo>
                    <a:pt x="0" y="151"/>
                  </a:lnTo>
                  <a:lnTo>
                    <a:pt x="0" y="136"/>
                  </a:lnTo>
                  <a:lnTo>
                    <a:pt x="2" y="121"/>
                  </a:lnTo>
                  <a:lnTo>
                    <a:pt x="6" y="106"/>
                  </a:lnTo>
                  <a:lnTo>
                    <a:pt x="11" y="93"/>
                  </a:lnTo>
                  <a:lnTo>
                    <a:pt x="17" y="79"/>
                  </a:lnTo>
                  <a:lnTo>
                    <a:pt x="24" y="67"/>
                  </a:lnTo>
                  <a:lnTo>
                    <a:pt x="33" y="55"/>
                  </a:lnTo>
                  <a:lnTo>
                    <a:pt x="43" y="45"/>
                  </a:lnTo>
                  <a:lnTo>
                    <a:pt x="54" y="35"/>
                  </a:lnTo>
                  <a:lnTo>
                    <a:pt x="65" y="26"/>
                  </a:lnTo>
                  <a:lnTo>
                    <a:pt x="77" y="19"/>
                  </a:lnTo>
                  <a:lnTo>
                    <a:pt x="91" y="13"/>
                  </a:lnTo>
                  <a:lnTo>
                    <a:pt x="105" y="6"/>
                  </a:lnTo>
                  <a:lnTo>
                    <a:pt x="119" y="3"/>
                  </a:lnTo>
                  <a:lnTo>
                    <a:pt x="134" y="2"/>
                  </a:lnTo>
                  <a:lnTo>
                    <a:pt x="150" y="0"/>
                  </a:lnTo>
                  <a:lnTo>
                    <a:pt x="150" y="0"/>
                  </a:lnTo>
                  <a:lnTo>
                    <a:pt x="165" y="2"/>
                  </a:lnTo>
                  <a:lnTo>
                    <a:pt x="180" y="3"/>
                  </a:lnTo>
                  <a:lnTo>
                    <a:pt x="195" y="6"/>
                  </a:lnTo>
                  <a:lnTo>
                    <a:pt x="208" y="13"/>
                  </a:lnTo>
                  <a:lnTo>
                    <a:pt x="222" y="19"/>
                  </a:lnTo>
                  <a:lnTo>
                    <a:pt x="234" y="26"/>
                  </a:lnTo>
                  <a:lnTo>
                    <a:pt x="245" y="35"/>
                  </a:lnTo>
                  <a:lnTo>
                    <a:pt x="256" y="45"/>
                  </a:lnTo>
                  <a:lnTo>
                    <a:pt x="266" y="55"/>
                  </a:lnTo>
                  <a:lnTo>
                    <a:pt x="275" y="67"/>
                  </a:lnTo>
                  <a:lnTo>
                    <a:pt x="282" y="79"/>
                  </a:lnTo>
                  <a:lnTo>
                    <a:pt x="288" y="93"/>
                  </a:lnTo>
                  <a:lnTo>
                    <a:pt x="293" y="106"/>
                  </a:lnTo>
                  <a:lnTo>
                    <a:pt x="297" y="121"/>
                  </a:lnTo>
                  <a:lnTo>
                    <a:pt x="299" y="136"/>
                  </a:lnTo>
                  <a:lnTo>
                    <a:pt x="301" y="151"/>
                  </a:lnTo>
                  <a:lnTo>
                    <a:pt x="301" y="15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51" name="Freeform 103">
              <a:extLst>
                <a:ext uri="{FF2B5EF4-FFF2-40B4-BE49-F238E27FC236}">
                  <a16:creationId xmlns:a16="http://schemas.microsoft.com/office/drawing/2014/main" id="{2B00323E-005C-6625-0781-2A615E0B5ACE}"/>
                </a:ext>
              </a:extLst>
            </p:cNvPr>
            <p:cNvSpPr>
              <a:spLocks/>
            </p:cNvSpPr>
            <p:nvPr/>
          </p:nvSpPr>
          <p:spPr bwMode="auto">
            <a:xfrm>
              <a:off x="657225" y="4697413"/>
              <a:ext cx="309563" cy="309563"/>
            </a:xfrm>
            <a:custGeom>
              <a:avLst/>
              <a:gdLst>
                <a:gd name="T0" fmla="*/ 195 w 195"/>
                <a:gd name="T1" fmla="*/ 98 h 195"/>
                <a:gd name="T2" fmla="*/ 192 w 195"/>
                <a:gd name="T3" fmla="*/ 118 h 195"/>
                <a:gd name="T4" fmla="*/ 187 w 195"/>
                <a:gd name="T5" fmla="*/ 136 h 195"/>
                <a:gd name="T6" fmla="*/ 177 w 195"/>
                <a:gd name="T7" fmla="*/ 152 h 195"/>
                <a:gd name="T8" fmla="*/ 166 w 195"/>
                <a:gd name="T9" fmla="*/ 167 h 195"/>
                <a:gd name="T10" fmla="*/ 151 w 195"/>
                <a:gd name="T11" fmla="*/ 179 h 195"/>
                <a:gd name="T12" fmla="*/ 135 w 195"/>
                <a:gd name="T13" fmla="*/ 188 h 195"/>
                <a:gd name="T14" fmla="*/ 117 w 195"/>
                <a:gd name="T15" fmla="*/ 194 h 195"/>
                <a:gd name="T16" fmla="*/ 97 w 195"/>
                <a:gd name="T17" fmla="*/ 195 h 195"/>
                <a:gd name="T18" fmla="*/ 87 w 195"/>
                <a:gd name="T19" fmla="*/ 195 h 195"/>
                <a:gd name="T20" fmla="*/ 68 w 195"/>
                <a:gd name="T21" fmla="*/ 192 h 195"/>
                <a:gd name="T22" fmla="*/ 50 w 195"/>
                <a:gd name="T23" fmla="*/ 184 h 195"/>
                <a:gd name="T24" fmla="*/ 34 w 195"/>
                <a:gd name="T25" fmla="*/ 173 h 195"/>
                <a:gd name="T26" fmla="*/ 22 w 195"/>
                <a:gd name="T27" fmla="*/ 159 h 195"/>
                <a:gd name="T28" fmla="*/ 11 w 195"/>
                <a:gd name="T29" fmla="*/ 145 h 195"/>
                <a:gd name="T30" fmla="*/ 3 w 195"/>
                <a:gd name="T31" fmla="*/ 127 h 195"/>
                <a:gd name="T32" fmla="*/ 0 w 195"/>
                <a:gd name="T33" fmla="*/ 108 h 195"/>
                <a:gd name="T34" fmla="*/ 0 w 195"/>
                <a:gd name="T35" fmla="*/ 98 h 195"/>
                <a:gd name="T36" fmla="*/ 1 w 195"/>
                <a:gd name="T37" fmla="*/ 78 h 195"/>
                <a:gd name="T38" fmla="*/ 7 w 195"/>
                <a:gd name="T39" fmla="*/ 60 h 195"/>
                <a:gd name="T40" fmla="*/ 16 w 195"/>
                <a:gd name="T41" fmla="*/ 44 h 195"/>
                <a:gd name="T42" fmla="*/ 28 w 195"/>
                <a:gd name="T43" fmla="*/ 29 h 195"/>
                <a:gd name="T44" fmla="*/ 42 w 195"/>
                <a:gd name="T45" fmla="*/ 18 h 195"/>
                <a:gd name="T46" fmla="*/ 59 w 195"/>
                <a:gd name="T47" fmla="*/ 8 h 195"/>
                <a:gd name="T48" fmla="*/ 77 w 195"/>
                <a:gd name="T49" fmla="*/ 3 h 195"/>
                <a:gd name="T50" fmla="*/ 97 w 195"/>
                <a:gd name="T51" fmla="*/ 0 h 195"/>
                <a:gd name="T52" fmla="*/ 107 w 195"/>
                <a:gd name="T53" fmla="*/ 0 h 195"/>
                <a:gd name="T54" fmla="*/ 126 w 195"/>
                <a:gd name="T55" fmla="*/ 5 h 195"/>
                <a:gd name="T56" fmla="*/ 143 w 195"/>
                <a:gd name="T57" fmla="*/ 13 h 195"/>
                <a:gd name="T58" fmla="*/ 159 w 195"/>
                <a:gd name="T59" fmla="*/ 23 h 195"/>
                <a:gd name="T60" fmla="*/ 172 w 195"/>
                <a:gd name="T61" fmla="*/ 36 h 195"/>
                <a:gd name="T62" fmla="*/ 182 w 195"/>
                <a:gd name="T63" fmla="*/ 51 h 195"/>
                <a:gd name="T64" fmla="*/ 190 w 195"/>
                <a:gd name="T65" fmla="*/ 69 h 195"/>
                <a:gd name="T66" fmla="*/ 193 w 195"/>
                <a:gd name="T67" fmla="*/ 88 h 195"/>
                <a:gd name="T68" fmla="*/ 195 w 195"/>
                <a:gd name="T69" fmla="*/ 98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95" h="195">
                  <a:moveTo>
                    <a:pt x="195" y="98"/>
                  </a:moveTo>
                  <a:lnTo>
                    <a:pt x="195" y="98"/>
                  </a:lnTo>
                  <a:lnTo>
                    <a:pt x="193" y="108"/>
                  </a:lnTo>
                  <a:lnTo>
                    <a:pt x="192" y="118"/>
                  </a:lnTo>
                  <a:lnTo>
                    <a:pt x="190" y="127"/>
                  </a:lnTo>
                  <a:lnTo>
                    <a:pt x="187" y="136"/>
                  </a:lnTo>
                  <a:lnTo>
                    <a:pt x="182" y="145"/>
                  </a:lnTo>
                  <a:lnTo>
                    <a:pt x="177" y="152"/>
                  </a:lnTo>
                  <a:lnTo>
                    <a:pt x="172" y="159"/>
                  </a:lnTo>
                  <a:lnTo>
                    <a:pt x="166" y="167"/>
                  </a:lnTo>
                  <a:lnTo>
                    <a:pt x="159" y="173"/>
                  </a:lnTo>
                  <a:lnTo>
                    <a:pt x="151" y="179"/>
                  </a:lnTo>
                  <a:lnTo>
                    <a:pt x="143" y="184"/>
                  </a:lnTo>
                  <a:lnTo>
                    <a:pt x="135" y="188"/>
                  </a:lnTo>
                  <a:lnTo>
                    <a:pt x="126" y="192"/>
                  </a:lnTo>
                  <a:lnTo>
                    <a:pt x="117" y="194"/>
                  </a:lnTo>
                  <a:lnTo>
                    <a:pt x="107" y="195"/>
                  </a:lnTo>
                  <a:lnTo>
                    <a:pt x="97" y="195"/>
                  </a:lnTo>
                  <a:lnTo>
                    <a:pt x="97" y="195"/>
                  </a:lnTo>
                  <a:lnTo>
                    <a:pt x="87" y="195"/>
                  </a:lnTo>
                  <a:lnTo>
                    <a:pt x="77" y="194"/>
                  </a:lnTo>
                  <a:lnTo>
                    <a:pt x="68" y="192"/>
                  </a:lnTo>
                  <a:lnTo>
                    <a:pt x="59" y="188"/>
                  </a:lnTo>
                  <a:lnTo>
                    <a:pt x="50" y="184"/>
                  </a:lnTo>
                  <a:lnTo>
                    <a:pt x="42" y="179"/>
                  </a:lnTo>
                  <a:lnTo>
                    <a:pt x="34" y="173"/>
                  </a:lnTo>
                  <a:lnTo>
                    <a:pt x="28" y="167"/>
                  </a:lnTo>
                  <a:lnTo>
                    <a:pt x="22" y="159"/>
                  </a:lnTo>
                  <a:lnTo>
                    <a:pt x="16" y="152"/>
                  </a:lnTo>
                  <a:lnTo>
                    <a:pt x="11" y="145"/>
                  </a:lnTo>
                  <a:lnTo>
                    <a:pt x="7" y="136"/>
                  </a:lnTo>
                  <a:lnTo>
                    <a:pt x="3" y="127"/>
                  </a:lnTo>
                  <a:lnTo>
                    <a:pt x="1" y="118"/>
                  </a:lnTo>
                  <a:lnTo>
                    <a:pt x="0" y="108"/>
                  </a:lnTo>
                  <a:lnTo>
                    <a:pt x="0" y="98"/>
                  </a:lnTo>
                  <a:lnTo>
                    <a:pt x="0" y="98"/>
                  </a:lnTo>
                  <a:lnTo>
                    <a:pt x="0" y="88"/>
                  </a:lnTo>
                  <a:lnTo>
                    <a:pt x="1" y="78"/>
                  </a:lnTo>
                  <a:lnTo>
                    <a:pt x="3" y="69"/>
                  </a:lnTo>
                  <a:lnTo>
                    <a:pt x="7" y="60"/>
                  </a:lnTo>
                  <a:lnTo>
                    <a:pt x="11" y="51"/>
                  </a:lnTo>
                  <a:lnTo>
                    <a:pt x="16" y="44"/>
                  </a:lnTo>
                  <a:lnTo>
                    <a:pt x="22" y="36"/>
                  </a:lnTo>
                  <a:lnTo>
                    <a:pt x="28" y="29"/>
                  </a:lnTo>
                  <a:lnTo>
                    <a:pt x="34" y="23"/>
                  </a:lnTo>
                  <a:lnTo>
                    <a:pt x="42" y="18"/>
                  </a:lnTo>
                  <a:lnTo>
                    <a:pt x="50" y="13"/>
                  </a:lnTo>
                  <a:lnTo>
                    <a:pt x="59" y="8"/>
                  </a:lnTo>
                  <a:lnTo>
                    <a:pt x="68" y="5"/>
                  </a:lnTo>
                  <a:lnTo>
                    <a:pt x="77" y="3"/>
                  </a:lnTo>
                  <a:lnTo>
                    <a:pt x="87" y="0"/>
                  </a:lnTo>
                  <a:lnTo>
                    <a:pt x="97" y="0"/>
                  </a:lnTo>
                  <a:lnTo>
                    <a:pt x="97" y="0"/>
                  </a:lnTo>
                  <a:lnTo>
                    <a:pt x="107" y="0"/>
                  </a:lnTo>
                  <a:lnTo>
                    <a:pt x="117" y="3"/>
                  </a:lnTo>
                  <a:lnTo>
                    <a:pt x="126" y="5"/>
                  </a:lnTo>
                  <a:lnTo>
                    <a:pt x="135" y="8"/>
                  </a:lnTo>
                  <a:lnTo>
                    <a:pt x="143" y="13"/>
                  </a:lnTo>
                  <a:lnTo>
                    <a:pt x="151" y="18"/>
                  </a:lnTo>
                  <a:lnTo>
                    <a:pt x="159" y="23"/>
                  </a:lnTo>
                  <a:lnTo>
                    <a:pt x="166" y="29"/>
                  </a:lnTo>
                  <a:lnTo>
                    <a:pt x="172" y="36"/>
                  </a:lnTo>
                  <a:lnTo>
                    <a:pt x="177" y="44"/>
                  </a:lnTo>
                  <a:lnTo>
                    <a:pt x="182" y="51"/>
                  </a:lnTo>
                  <a:lnTo>
                    <a:pt x="187" y="60"/>
                  </a:lnTo>
                  <a:lnTo>
                    <a:pt x="190" y="69"/>
                  </a:lnTo>
                  <a:lnTo>
                    <a:pt x="192" y="78"/>
                  </a:lnTo>
                  <a:lnTo>
                    <a:pt x="193" y="88"/>
                  </a:lnTo>
                  <a:lnTo>
                    <a:pt x="195" y="98"/>
                  </a:lnTo>
                  <a:lnTo>
                    <a:pt x="195" y="98"/>
                  </a:lnTo>
                  <a:close/>
                </a:path>
              </a:pathLst>
            </a:custGeom>
            <a:solidFill>
              <a:srgbClr val="174F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52" name="Freeform 104">
              <a:extLst>
                <a:ext uri="{FF2B5EF4-FFF2-40B4-BE49-F238E27FC236}">
                  <a16:creationId xmlns:a16="http://schemas.microsoft.com/office/drawing/2014/main" id="{3E1DC1F9-3968-2EB2-AC23-20F031430178}"/>
                </a:ext>
              </a:extLst>
            </p:cNvPr>
            <p:cNvSpPr>
              <a:spLocks/>
            </p:cNvSpPr>
            <p:nvPr/>
          </p:nvSpPr>
          <p:spPr bwMode="auto">
            <a:xfrm>
              <a:off x="741363" y="4781550"/>
              <a:ext cx="141288" cy="141288"/>
            </a:xfrm>
            <a:custGeom>
              <a:avLst/>
              <a:gdLst>
                <a:gd name="T0" fmla="*/ 89 w 89"/>
                <a:gd name="T1" fmla="*/ 45 h 89"/>
                <a:gd name="T2" fmla="*/ 89 w 89"/>
                <a:gd name="T3" fmla="*/ 45 h 89"/>
                <a:gd name="T4" fmla="*/ 87 w 89"/>
                <a:gd name="T5" fmla="*/ 53 h 89"/>
                <a:gd name="T6" fmla="*/ 85 w 89"/>
                <a:gd name="T7" fmla="*/ 62 h 89"/>
                <a:gd name="T8" fmla="*/ 81 w 89"/>
                <a:gd name="T9" fmla="*/ 69 h 89"/>
                <a:gd name="T10" fmla="*/ 75 w 89"/>
                <a:gd name="T11" fmla="*/ 77 h 89"/>
                <a:gd name="T12" fmla="*/ 69 w 89"/>
                <a:gd name="T13" fmla="*/ 82 h 89"/>
                <a:gd name="T14" fmla="*/ 61 w 89"/>
                <a:gd name="T15" fmla="*/ 86 h 89"/>
                <a:gd name="T16" fmla="*/ 53 w 89"/>
                <a:gd name="T17" fmla="*/ 88 h 89"/>
                <a:gd name="T18" fmla="*/ 44 w 89"/>
                <a:gd name="T19" fmla="*/ 89 h 89"/>
                <a:gd name="T20" fmla="*/ 44 w 89"/>
                <a:gd name="T21" fmla="*/ 89 h 89"/>
                <a:gd name="T22" fmla="*/ 34 w 89"/>
                <a:gd name="T23" fmla="*/ 88 h 89"/>
                <a:gd name="T24" fmla="*/ 27 w 89"/>
                <a:gd name="T25" fmla="*/ 86 h 89"/>
                <a:gd name="T26" fmla="*/ 20 w 89"/>
                <a:gd name="T27" fmla="*/ 82 h 89"/>
                <a:gd name="T28" fmla="*/ 12 w 89"/>
                <a:gd name="T29" fmla="*/ 77 h 89"/>
                <a:gd name="T30" fmla="*/ 7 w 89"/>
                <a:gd name="T31" fmla="*/ 69 h 89"/>
                <a:gd name="T32" fmla="*/ 3 w 89"/>
                <a:gd name="T33" fmla="*/ 62 h 89"/>
                <a:gd name="T34" fmla="*/ 0 w 89"/>
                <a:gd name="T35" fmla="*/ 53 h 89"/>
                <a:gd name="T36" fmla="*/ 0 w 89"/>
                <a:gd name="T37" fmla="*/ 45 h 89"/>
                <a:gd name="T38" fmla="*/ 0 w 89"/>
                <a:gd name="T39" fmla="*/ 45 h 89"/>
                <a:gd name="T40" fmla="*/ 0 w 89"/>
                <a:gd name="T41" fmla="*/ 36 h 89"/>
                <a:gd name="T42" fmla="*/ 3 w 89"/>
                <a:gd name="T43" fmla="*/ 28 h 89"/>
                <a:gd name="T44" fmla="*/ 7 w 89"/>
                <a:gd name="T45" fmla="*/ 20 h 89"/>
                <a:gd name="T46" fmla="*/ 12 w 89"/>
                <a:gd name="T47" fmla="*/ 14 h 89"/>
                <a:gd name="T48" fmla="*/ 20 w 89"/>
                <a:gd name="T49" fmla="*/ 8 h 89"/>
                <a:gd name="T50" fmla="*/ 27 w 89"/>
                <a:gd name="T51" fmla="*/ 4 h 89"/>
                <a:gd name="T52" fmla="*/ 34 w 89"/>
                <a:gd name="T53" fmla="*/ 2 h 89"/>
                <a:gd name="T54" fmla="*/ 44 w 89"/>
                <a:gd name="T55" fmla="*/ 0 h 89"/>
                <a:gd name="T56" fmla="*/ 44 w 89"/>
                <a:gd name="T57" fmla="*/ 0 h 89"/>
                <a:gd name="T58" fmla="*/ 53 w 89"/>
                <a:gd name="T59" fmla="*/ 2 h 89"/>
                <a:gd name="T60" fmla="*/ 61 w 89"/>
                <a:gd name="T61" fmla="*/ 4 h 89"/>
                <a:gd name="T62" fmla="*/ 69 w 89"/>
                <a:gd name="T63" fmla="*/ 8 h 89"/>
                <a:gd name="T64" fmla="*/ 75 w 89"/>
                <a:gd name="T65" fmla="*/ 14 h 89"/>
                <a:gd name="T66" fmla="*/ 81 w 89"/>
                <a:gd name="T67" fmla="*/ 20 h 89"/>
                <a:gd name="T68" fmla="*/ 85 w 89"/>
                <a:gd name="T69" fmla="*/ 28 h 89"/>
                <a:gd name="T70" fmla="*/ 87 w 89"/>
                <a:gd name="T71" fmla="*/ 36 h 89"/>
                <a:gd name="T72" fmla="*/ 89 w 89"/>
                <a:gd name="T73" fmla="*/ 45 h 89"/>
                <a:gd name="T74" fmla="*/ 89 w 89"/>
                <a:gd name="T75" fmla="*/ 45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9" h="89">
                  <a:moveTo>
                    <a:pt x="89" y="45"/>
                  </a:moveTo>
                  <a:lnTo>
                    <a:pt x="89" y="45"/>
                  </a:lnTo>
                  <a:lnTo>
                    <a:pt x="87" y="53"/>
                  </a:lnTo>
                  <a:lnTo>
                    <a:pt x="85" y="62"/>
                  </a:lnTo>
                  <a:lnTo>
                    <a:pt x="81" y="69"/>
                  </a:lnTo>
                  <a:lnTo>
                    <a:pt x="75" y="77"/>
                  </a:lnTo>
                  <a:lnTo>
                    <a:pt x="69" y="82"/>
                  </a:lnTo>
                  <a:lnTo>
                    <a:pt x="61" y="86"/>
                  </a:lnTo>
                  <a:lnTo>
                    <a:pt x="53" y="88"/>
                  </a:lnTo>
                  <a:lnTo>
                    <a:pt x="44" y="89"/>
                  </a:lnTo>
                  <a:lnTo>
                    <a:pt x="44" y="89"/>
                  </a:lnTo>
                  <a:lnTo>
                    <a:pt x="34" y="88"/>
                  </a:lnTo>
                  <a:lnTo>
                    <a:pt x="27" y="86"/>
                  </a:lnTo>
                  <a:lnTo>
                    <a:pt x="20" y="82"/>
                  </a:lnTo>
                  <a:lnTo>
                    <a:pt x="12" y="77"/>
                  </a:lnTo>
                  <a:lnTo>
                    <a:pt x="7" y="69"/>
                  </a:lnTo>
                  <a:lnTo>
                    <a:pt x="3" y="62"/>
                  </a:lnTo>
                  <a:lnTo>
                    <a:pt x="0" y="53"/>
                  </a:lnTo>
                  <a:lnTo>
                    <a:pt x="0" y="45"/>
                  </a:lnTo>
                  <a:lnTo>
                    <a:pt x="0" y="45"/>
                  </a:lnTo>
                  <a:lnTo>
                    <a:pt x="0" y="36"/>
                  </a:lnTo>
                  <a:lnTo>
                    <a:pt x="3" y="28"/>
                  </a:lnTo>
                  <a:lnTo>
                    <a:pt x="7" y="20"/>
                  </a:lnTo>
                  <a:lnTo>
                    <a:pt x="12" y="14"/>
                  </a:lnTo>
                  <a:lnTo>
                    <a:pt x="20" y="8"/>
                  </a:lnTo>
                  <a:lnTo>
                    <a:pt x="27" y="4"/>
                  </a:lnTo>
                  <a:lnTo>
                    <a:pt x="34" y="2"/>
                  </a:lnTo>
                  <a:lnTo>
                    <a:pt x="44" y="0"/>
                  </a:lnTo>
                  <a:lnTo>
                    <a:pt x="44" y="0"/>
                  </a:lnTo>
                  <a:lnTo>
                    <a:pt x="53" y="2"/>
                  </a:lnTo>
                  <a:lnTo>
                    <a:pt x="61" y="4"/>
                  </a:lnTo>
                  <a:lnTo>
                    <a:pt x="69" y="8"/>
                  </a:lnTo>
                  <a:lnTo>
                    <a:pt x="75" y="14"/>
                  </a:lnTo>
                  <a:lnTo>
                    <a:pt x="81" y="20"/>
                  </a:lnTo>
                  <a:lnTo>
                    <a:pt x="85" y="28"/>
                  </a:lnTo>
                  <a:lnTo>
                    <a:pt x="87" y="36"/>
                  </a:lnTo>
                  <a:lnTo>
                    <a:pt x="89" y="45"/>
                  </a:lnTo>
                  <a:lnTo>
                    <a:pt x="89" y="4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53" name="Freeform 105">
              <a:extLst>
                <a:ext uri="{FF2B5EF4-FFF2-40B4-BE49-F238E27FC236}">
                  <a16:creationId xmlns:a16="http://schemas.microsoft.com/office/drawing/2014/main" id="{6C3BE48B-34D1-C465-B526-BA7974B24653}"/>
                </a:ext>
              </a:extLst>
            </p:cNvPr>
            <p:cNvSpPr>
              <a:spLocks/>
            </p:cNvSpPr>
            <p:nvPr/>
          </p:nvSpPr>
          <p:spPr bwMode="auto">
            <a:xfrm>
              <a:off x="811213" y="4529138"/>
              <a:ext cx="323850" cy="646113"/>
            </a:xfrm>
            <a:custGeom>
              <a:avLst/>
              <a:gdLst>
                <a:gd name="T0" fmla="*/ 0 w 204"/>
                <a:gd name="T1" fmla="*/ 53 h 407"/>
                <a:gd name="T2" fmla="*/ 15 w 204"/>
                <a:gd name="T3" fmla="*/ 55 h 407"/>
                <a:gd name="T4" fmla="*/ 45 w 204"/>
                <a:gd name="T5" fmla="*/ 59 h 407"/>
                <a:gd name="T6" fmla="*/ 72 w 204"/>
                <a:gd name="T7" fmla="*/ 72 h 407"/>
                <a:gd name="T8" fmla="*/ 95 w 204"/>
                <a:gd name="T9" fmla="*/ 88 h 407"/>
                <a:gd name="T10" fmla="*/ 116 w 204"/>
                <a:gd name="T11" fmla="*/ 108 h 407"/>
                <a:gd name="T12" fmla="*/ 132 w 204"/>
                <a:gd name="T13" fmla="*/ 132 h 407"/>
                <a:gd name="T14" fmla="*/ 143 w 204"/>
                <a:gd name="T15" fmla="*/ 159 h 407"/>
                <a:gd name="T16" fmla="*/ 149 w 204"/>
                <a:gd name="T17" fmla="*/ 189 h 407"/>
                <a:gd name="T18" fmla="*/ 151 w 204"/>
                <a:gd name="T19" fmla="*/ 204 h 407"/>
                <a:gd name="T20" fmla="*/ 147 w 204"/>
                <a:gd name="T21" fmla="*/ 235 h 407"/>
                <a:gd name="T22" fmla="*/ 138 w 204"/>
                <a:gd name="T23" fmla="*/ 263 h 407"/>
                <a:gd name="T24" fmla="*/ 125 w 204"/>
                <a:gd name="T25" fmla="*/ 288 h 407"/>
                <a:gd name="T26" fmla="*/ 106 w 204"/>
                <a:gd name="T27" fmla="*/ 311 h 407"/>
                <a:gd name="T28" fmla="*/ 84 w 204"/>
                <a:gd name="T29" fmla="*/ 328 h 407"/>
                <a:gd name="T30" fmla="*/ 58 w 204"/>
                <a:gd name="T31" fmla="*/ 343 h 407"/>
                <a:gd name="T32" fmla="*/ 30 w 204"/>
                <a:gd name="T33" fmla="*/ 352 h 407"/>
                <a:gd name="T34" fmla="*/ 0 w 204"/>
                <a:gd name="T35" fmla="*/ 354 h 407"/>
                <a:gd name="T36" fmla="*/ 0 w 204"/>
                <a:gd name="T37" fmla="*/ 407 h 407"/>
                <a:gd name="T38" fmla="*/ 41 w 204"/>
                <a:gd name="T39" fmla="*/ 404 h 407"/>
                <a:gd name="T40" fmla="*/ 79 w 204"/>
                <a:gd name="T41" fmla="*/ 391 h 407"/>
                <a:gd name="T42" fmla="*/ 114 w 204"/>
                <a:gd name="T43" fmla="*/ 373 h 407"/>
                <a:gd name="T44" fmla="*/ 144 w 204"/>
                <a:gd name="T45" fmla="*/ 348 h 407"/>
                <a:gd name="T46" fmla="*/ 169 w 204"/>
                <a:gd name="T47" fmla="*/ 319 h 407"/>
                <a:gd name="T48" fmla="*/ 188 w 204"/>
                <a:gd name="T49" fmla="*/ 283 h 407"/>
                <a:gd name="T50" fmla="*/ 200 w 204"/>
                <a:gd name="T51" fmla="*/ 245 h 407"/>
                <a:gd name="T52" fmla="*/ 204 w 204"/>
                <a:gd name="T53" fmla="*/ 204 h 407"/>
                <a:gd name="T54" fmla="*/ 202 w 204"/>
                <a:gd name="T55" fmla="*/ 183 h 407"/>
                <a:gd name="T56" fmla="*/ 195 w 204"/>
                <a:gd name="T57" fmla="*/ 143 h 407"/>
                <a:gd name="T58" fmla="*/ 179 w 204"/>
                <a:gd name="T59" fmla="*/ 106 h 407"/>
                <a:gd name="T60" fmla="*/ 157 w 204"/>
                <a:gd name="T61" fmla="*/ 74 h 407"/>
                <a:gd name="T62" fmla="*/ 130 w 204"/>
                <a:gd name="T63" fmla="*/ 47 h 407"/>
                <a:gd name="T64" fmla="*/ 98 w 204"/>
                <a:gd name="T65" fmla="*/ 25 h 407"/>
                <a:gd name="T66" fmla="*/ 61 w 204"/>
                <a:gd name="T67" fmla="*/ 9 h 407"/>
                <a:gd name="T68" fmla="*/ 21 w 204"/>
                <a:gd name="T69" fmla="*/ 2 h 407"/>
                <a:gd name="T70" fmla="*/ 0 w 204"/>
                <a:gd name="T71" fmla="*/ 0 h 4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04" h="407">
                  <a:moveTo>
                    <a:pt x="0" y="0"/>
                  </a:moveTo>
                  <a:lnTo>
                    <a:pt x="0" y="53"/>
                  </a:lnTo>
                  <a:lnTo>
                    <a:pt x="0" y="53"/>
                  </a:lnTo>
                  <a:lnTo>
                    <a:pt x="15" y="55"/>
                  </a:lnTo>
                  <a:lnTo>
                    <a:pt x="30" y="56"/>
                  </a:lnTo>
                  <a:lnTo>
                    <a:pt x="45" y="59"/>
                  </a:lnTo>
                  <a:lnTo>
                    <a:pt x="58" y="66"/>
                  </a:lnTo>
                  <a:lnTo>
                    <a:pt x="72" y="72"/>
                  </a:lnTo>
                  <a:lnTo>
                    <a:pt x="84" y="79"/>
                  </a:lnTo>
                  <a:lnTo>
                    <a:pt x="95" y="88"/>
                  </a:lnTo>
                  <a:lnTo>
                    <a:pt x="106" y="98"/>
                  </a:lnTo>
                  <a:lnTo>
                    <a:pt x="116" y="108"/>
                  </a:lnTo>
                  <a:lnTo>
                    <a:pt x="125" y="120"/>
                  </a:lnTo>
                  <a:lnTo>
                    <a:pt x="132" y="132"/>
                  </a:lnTo>
                  <a:lnTo>
                    <a:pt x="138" y="146"/>
                  </a:lnTo>
                  <a:lnTo>
                    <a:pt x="143" y="159"/>
                  </a:lnTo>
                  <a:lnTo>
                    <a:pt x="147" y="174"/>
                  </a:lnTo>
                  <a:lnTo>
                    <a:pt x="149" y="189"/>
                  </a:lnTo>
                  <a:lnTo>
                    <a:pt x="151" y="204"/>
                  </a:lnTo>
                  <a:lnTo>
                    <a:pt x="151" y="204"/>
                  </a:lnTo>
                  <a:lnTo>
                    <a:pt x="149" y="220"/>
                  </a:lnTo>
                  <a:lnTo>
                    <a:pt x="147" y="235"/>
                  </a:lnTo>
                  <a:lnTo>
                    <a:pt x="143" y="248"/>
                  </a:lnTo>
                  <a:lnTo>
                    <a:pt x="138" y="263"/>
                  </a:lnTo>
                  <a:lnTo>
                    <a:pt x="132" y="275"/>
                  </a:lnTo>
                  <a:lnTo>
                    <a:pt x="125" y="288"/>
                  </a:lnTo>
                  <a:lnTo>
                    <a:pt x="116" y="300"/>
                  </a:lnTo>
                  <a:lnTo>
                    <a:pt x="106" y="311"/>
                  </a:lnTo>
                  <a:lnTo>
                    <a:pt x="95" y="320"/>
                  </a:lnTo>
                  <a:lnTo>
                    <a:pt x="84" y="328"/>
                  </a:lnTo>
                  <a:lnTo>
                    <a:pt x="72" y="337"/>
                  </a:lnTo>
                  <a:lnTo>
                    <a:pt x="58" y="343"/>
                  </a:lnTo>
                  <a:lnTo>
                    <a:pt x="45" y="348"/>
                  </a:lnTo>
                  <a:lnTo>
                    <a:pt x="30" y="352"/>
                  </a:lnTo>
                  <a:lnTo>
                    <a:pt x="15" y="354"/>
                  </a:lnTo>
                  <a:lnTo>
                    <a:pt x="0" y="354"/>
                  </a:lnTo>
                  <a:lnTo>
                    <a:pt x="0" y="407"/>
                  </a:lnTo>
                  <a:lnTo>
                    <a:pt x="0" y="407"/>
                  </a:lnTo>
                  <a:lnTo>
                    <a:pt x="21" y="407"/>
                  </a:lnTo>
                  <a:lnTo>
                    <a:pt x="41" y="404"/>
                  </a:lnTo>
                  <a:lnTo>
                    <a:pt x="61" y="399"/>
                  </a:lnTo>
                  <a:lnTo>
                    <a:pt x="79" y="391"/>
                  </a:lnTo>
                  <a:lnTo>
                    <a:pt x="98" y="383"/>
                  </a:lnTo>
                  <a:lnTo>
                    <a:pt x="114" y="373"/>
                  </a:lnTo>
                  <a:lnTo>
                    <a:pt x="130" y="362"/>
                  </a:lnTo>
                  <a:lnTo>
                    <a:pt x="144" y="348"/>
                  </a:lnTo>
                  <a:lnTo>
                    <a:pt x="157" y="333"/>
                  </a:lnTo>
                  <a:lnTo>
                    <a:pt x="169" y="319"/>
                  </a:lnTo>
                  <a:lnTo>
                    <a:pt x="179" y="301"/>
                  </a:lnTo>
                  <a:lnTo>
                    <a:pt x="188" y="283"/>
                  </a:lnTo>
                  <a:lnTo>
                    <a:pt x="195" y="264"/>
                  </a:lnTo>
                  <a:lnTo>
                    <a:pt x="200" y="245"/>
                  </a:lnTo>
                  <a:lnTo>
                    <a:pt x="202" y="225"/>
                  </a:lnTo>
                  <a:lnTo>
                    <a:pt x="204" y="204"/>
                  </a:lnTo>
                  <a:lnTo>
                    <a:pt x="204" y="204"/>
                  </a:lnTo>
                  <a:lnTo>
                    <a:pt x="202" y="183"/>
                  </a:lnTo>
                  <a:lnTo>
                    <a:pt x="200" y="163"/>
                  </a:lnTo>
                  <a:lnTo>
                    <a:pt x="195" y="143"/>
                  </a:lnTo>
                  <a:lnTo>
                    <a:pt x="188" y="125"/>
                  </a:lnTo>
                  <a:lnTo>
                    <a:pt x="179" y="106"/>
                  </a:lnTo>
                  <a:lnTo>
                    <a:pt x="169" y="90"/>
                  </a:lnTo>
                  <a:lnTo>
                    <a:pt x="157" y="74"/>
                  </a:lnTo>
                  <a:lnTo>
                    <a:pt x="144" y="59"/>
                  </a:lnTo>
                  <a:lnTo>
                    <a:pt x="130" y="47"/>
                  </a:lnTo>
                  <a:lnTo>
                    <a:pt x="114" y="35"/>
                  </a:lnTo>
                  <a:lnTo>
                    <a:pt x="98" y="25"/>
                  </a:lnTo>
                  <a:lnTo>
                    <a:pt x="79" y="16"/>
                  </a:lnTo>
                  <a:lnTo>
                    <a:pt x="61" y="9"/>
                  </a:lnTo>
                  <a:lnTo>
                    <a:pt x="41" y="4"/>
                  </a:lnTo>
                  <a:lnTo>
                    <a:pt x="21" y="2"/>
                  </a:lnTo>
                  <a:lnTo>
                    <a:pt x="0" y="0"/>
                  </a:lnTo>
                  <a:lnTo>
                    <a:pt x="0" y="0"/>
                  </a:lnTo>
                  <a:close/>
                </a:path>
              </a:pathLst>
            </a:custGeom>
            <a:solidFill>
              <a:srgbClr val="1037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54" name="Freeform 106">
              <a:extLst>
                <a:ext uri="{FF2B5EF4-FFF2-40B4-BE49-F238E27FC236}">
                  <a16:creationId xmlns:a16="http://schemas.microsoft.com/office/drawing/2014/main" id="{DC3DA881-934C-4ECD-9FD6-53201C68481E}"/>
                </a:ext>
              </a:extLst>
            </p:cNvPr>
            <p:cNvSpPr>
              <a:spLocks/>
            </p:cNvSpPr>
            <p:nvPr/>
          </p:nvSpPr>
          <p:spPr bwMode="auto">
            <a:xfrm>
              <a:off x="811213" y="4781550"/>
              <a:ext cx="71438" cy="141288"/>
            </a:xfrm>
            <a:custGeom>
              <a:avLst/>
              <a:gdLst>
                <a:gd name="T0" fmla="*/ 0 w 45"/>
                <a:gd name="T1" fmla="*/ 0 h 89"/>
                <a:gd name="T2" fmla="*/ 0 w 45"/>
                <a:gd name="T3" fmla="*/ 0 h 89"/>
                <a:gd name="T4" fmla="*/ 9 w 45"/>
                <a:gd name="T5" fmla="*/ 2 h 89"/>
                <a:gd name="T6" fmla="*/ 17 w 45"/>
                <a:gd name="T7" fmla="*/ 4 h 89"/>
                <a:gd name="T8" fmla="*/ 25 w 45"/>
                <a:gd name="T9" fmla="*/ 8 h 89"/>
                <a:gd name="T10" fmla="*/ 31 w 45"/>
                <a:gd name="T11" fmla="*/ 14 h 89"/>
                <a:gd name="T12" fmla="*/ 37 w 45"/>
                <a:gd name="T13" fmla="*/ 20 h 89"/>
                <a:gd name="T14" fmla="*/ 41 w 45"/>
                <a:gd name="T15" fmla="*/ 28 h 89"/>
                <a:gd name="T16" fmla="*/ 43 w 45"/>
                <a:gd name="T17" fmla="*/ 36 h 89"/>
                <a:gd name="T18" fmla="*/ 45 w 45"/>
                <a:gd name="T19" fmla="*/ 45 h 89"/>
                <a:gd name="T20" fmla="*/ 45 w 45"/>
                <a:gd name="T21" fmla="*/ 45 h 89"/>
                <a:gd name="T22" fmla="*/ 43 w 45"/>
                <a:gd name="T23" fmla="*/ 53 h 89"/>
                <a:gd name="T24" fmla="*/ 41 w 45"/>
                <a:gd name="T25" fmla="*/ 62 h 89"/>
                <a:gd name="T26" fmla="*/ 37 w 45"/>
                <a:gd name="T27" fmla="*/ 69 h 89"/>
                <a:gd name="T28" fmla="*/ 31 w 45"/>
                <a:gd name="T29" fmla="*/ 77 h 89"/>
                <a:gd name="T30" fmla="*/ 25 w 45"/>
                <a:gd name="T31" fmla="*/ 82 h 89"/>
                <a:gd name="T32" fmla="*/ 17 w 45"/>
                <a:gd name="T33" fmla="*/ 86 h 89"/>
                <a:gd name="T34" fmla="*/ 9 w 45"/>
                <a:gd name="T35" fmla="*/ 88 h 89"/>
                <a:gd name="T36" fmla="*/ 0 w 45"/>
                <a:gd name="T37" fmla="*/ 89 h 89"/>
                <a:gd name="T38" fmla="*/ 0 w 45"/>
                <a:gd name="T39" fmla="*/ 0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5" h="89">
                  <a:moveTo>
                    <a:pt x="0" y="0"/>
                  </a:moveTo>
                  <a:lnTo>
                    <a:pt x="0" y="0"/>
                  </a:lnTo>
                  <a:lnTo>
                    <a:pt x="9" y="2"/>
                  </a:lnTo>
                  <a:lnTo>
                    <a:pt x="17" y="4"/>
                  </a:lnTo>
                  <a:lnTo>
                    <a:pt x="25" y="8"/>
                  </a:lnTo>
                  <a:lnTo>
                    <a:pt x="31" y="14"/>
                  </a:lnTo>
                  <a:lnTo>
                    <a:pt x="37" y="20"/>
                  </a:lnTo>
                  <a:lnTo>
                    <a:pt x="41" y="28"/>
                  </a:lnTo>
                  <a:lnTo>
                    <a:pt x="43" y="36"/>
                  </a:lnTo>
                  <a:lnTo>
                    <a:pt x="45" y="45"/>
                  </a:lnTo>
                  <a:lnTo>
                    <a:pt x="45" y="45"/>
                  </a:lnTo>
                  <a:lnTo>
                    <a:pt x="43" y="53"/>
                  </a:lnTo>
                  <a:lnTo>
                    <a:pt x="41" y="62"/>
                  </a:lnTo>
                  <a:lnTo>
                    <a:pt x="37" y="69"/>
                  </a:lnTo>
                  <a:lnTo>
                    <a:pt x="31" y="77"/>
                  </a:lnTo>
                  <a:lnTo>
                    <a:pt x="25" y="82"/>
                  </a:lnTo>
                  <a:lnTo>
                    <a:pt x="17" y="86"/>
                  </a:lnTo>
                  <a:lnTo>
                    <a:pt x="9" y="88"/>
                  </a:lnTo>
                  <a:lnTo>
                    <a:pt x="0" y="89"/>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55" name="Freeform 107">
              <a:extLst>
                <a:ext uri="{FF2B5EF4-FFF2-40B4-BE49-F238E27FC236}">
                  <a16:creationId xmlns:a16="http://schemas.microsoft.com/office/drawing/2014/main" id="{F8A14A25-767D-FF4C-A233-61F9AB09C054}"/>
                </a:ext>
              </a:extLst>
            </p:cNvPr>
            <p:cNvSpPr>
              <a:spLocks/>
            </p:cNvSpPr>
            <p:nvPr/>
          </p:nvSpPr>
          <p:spPr bwMode="auto">
            <a:xfrm>
              <a:off x="811213" y="4781550"/>
              <a:ext cx="71438" cy="141288"/>
            </a:xfrm>
            <a:custGeom>
              <a:avLst/>
              <a:gdLst>
                <a:gd name="T0" fmla="*/ 0 w 45"/>
                <a:gd name="T1" fmla="*/ 0 h 89"/>
                <a:gd name="T2" fmla="*/ 0 w 45"/>
                <a:gd name="T3" fmla="*/ 0 h 89"/>
                <a:gd name="T4" fmla="*/ 9 w 45"/>
                <a:gd name="T5" fmla="*/ 2 h 89"/>
                <a:gd name="T6" fmla="*/ 17 w 45"/>
                <a:gd name="T7" fmla="*/ 4 h 89"/>
                <a:gd name="T8" fmla="*/ 25 w 45"/>
                <a:gd name="T9" fmla="*/ 8 h 89"/>
                <a:gd name="T10" fmla="*/ 31 w 45"/>
                <a:gd name="T11" fmla="*/ 14 h 89"/>
                <a:gd name="T12" fmla="*/ 37 w 45"/>
                <a:gd name="T13" fmla="*/ 20 h 89"/>
                <a:gd name="T14" fmla="*/ 41 w 45"/>
                <a:gd name="T15" fmla="*/ 28 h 89"/>
                <a:gd name="T16" fmla="*/ 43 w 45"/>
                <a:gd name="T17" fmla="*/ 36 h 89"/>
                <a:gd name="T18" fmla="*/ 45 w 45"/>
                <a:gd name="T19" fmla="*/ 45 h 89"/>
                <a:gd name="T20" fmla="*/ 45 w 45"/>
                <a:gd name="T21" fmla="*/ 45 h 89"/>
                <a:gd name="T22" fmla="*/ 43 w 45"/>
                <a:gd name="T23" fmla="*/ 53 h 89"/>
                <a:gd name="T24" fmla="*/ 41 w 45"/>
                <a:gd name="T25" fmla="*/ 62 h 89"/>
                <a:gd name="T26" fmla="*/ 37 w 45"/>
                <a:gd name="T27" fmla="*/ 69 h 89"/>
                <a:gd name="T28" fmla="*/ 31 w 45"/>
                <a:gd name="T29" fmla="*/ 77 h 89"/>
                <a:gd name="T30" fmla="*/ 25 w 45"/>
                <a:gd name="T31" fmla="*/ 82 h 89"/>
                <a:gd name="T32" fmla="*/ 17 w 45"/>
                <a:gd name="T33" fmla="*/ 86 h 89"/>
                <a:gd name="T34" fmla="*/ 9 w 45"/>
                <a:gd name="T35" fmla="*/ 88 h 89"/>
                <a:gd name="T36" fmla="*/ 0 w 45"/>
                <a:gd name="T37"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 h="89">
                  <a:moveTo>
                    <a:pt x="0" y="0"/>
                  </a:moveTo>
                  <a:lnTo>
                    <a:pt x="0" y="0"/>
                  </a:lnTo>
                  <a:lnTo>
                    <a:pt x="9" y="2"/>
                  </a:lnTo>
                  <a:lnTo>
                    <a:pt x="17" y="4"/>
                  </a:lnTo>
                  <a:lnTo>
                    <a:pt x="25" y="8"/>
                  </a:lnTo>
                  <a:lnTo>
                    <a:pt x="31" y="14"/>
                  </a:lnTo>
                  <a:lnTo>
                    <a:pt x="37" y="20"/>
                  </a:lnTo>
                  <a:lnTo>
                    <a:pt x="41" y="28"/>
                  </a:lnTo>
                  <a:lnTo>
                    <a:pt x="43" y="36"/>
                  </a:lnTo>
                  <a:lnTo>
                    <a:pt x="45" y="45"/>
                  </a:lnTo>
                  <a:lnTo>
                    <a:pt x="45" y="45"/>
                  </a:lnTo>
                  <a:lnTo>
                    <a:pt x="43" y="53"/>
                  </a:lnTo>
                  <a:lnTo>
                    <a:pt x="41" y="62"/>
                  </a:lnTo>
                  <a:lnTo>
                    <a:pt x="37" y="69"/>
                  </a:lnTo>
                  <a:lnTo>
                    <a:pt x="31" y="77"/>
                  </a:lnTo>
                  <a:lnTo>
                    <a:pt x="25" y="82"/>
                  </a:lnTo>
                  <a:lnTo>
                    <a:pt x="17" y="86"/>
                  </a:lnTo>
                  <a:lnTo>
                    <a:pt x="9" y="88"/>
                  </a:lnTo>
                  <a:lnTo>
                    <a:pt x="0" y="8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56" name="Freeform 108">
              <a:extLst>
                <a:ext uri="{FF2B5EF4-FFF2-40B4-BE49-F238E27FC236}">
                  <a16:creationId xmlns:a16="http://schemas.microsoft.com/office/drawing/2014/main" id="{57F7B822-3806-CE32-9309-0144FB615AF8}"/>
                </a:ext>
              </a:extLst>
            </p:cNvPr>
            <p:cNvSpPr>
              <a:spLocks/>
            </p:cNvSpPr>
            <p:nvPr/>
          </p:nvSpPr>
          <p:spPr bwMode="auto">
            <a:xfrm>
              <a:off x="811213" y="4697413"/>
              <a:ext cx="155575" cy="309563"/>
            </a:xfrm>
            <a:custGeom>
              <a:avLst/>
              <a:gdLst>
                <a:gd name="T0" fmla="*/ 0 w 98"/>
                <a:gd name="T1" fmla="*/ 0 h 195"/>
                <a:gd name="T2" fmla="*/ 0 w 98"/>
                <a:gd name="T3" fmla="*/ 53 h 195"/>
                <a:gd name="T4" fmla="*/ 0 w 98"/>
                <a:gd name="T5" fmla="*/ 53 h 195"/>
                <a:gd name="T6" fmla="*/ 9 w 98"/>
                <a:gd name="T7" fmla="*/ 55 h 195"/>
                <a:gd name="T8" fmla="*/ 17 w 98"/>
                <a:gd name="T9" fmla="*/ 57 h 195"/>
                <a:gd name="T10" fmla="*/ 25 w 98"/>
                <a:gd name="T11" fmla="*/ 61 h 195"/>
                <a:gd name="T12" fmla="*/ 31 w 98"/>
                <a:gd name="T13" fmla="*/ 67 h 195"/>
                <a:gd name="T14" fmla="*/ 37 w 98"/>
                <a:gd name="T15" fmla="*/ 73 h 195"/>
                <a:gd name="T16" fmla="*/ 41 w 98"/>
                <a:gd name="T17" fmla="*/ 81 h 195"/>
                <a:gd name="T18" fmla="*/ 43 w 98"/>
                <a:gd name="T19" fmla="*/ 89 h 195"/>
                <a:gd name="T20" fmla="*/ 45 w 98"/>
                <a:gd name="T21" fmla="*/ 98 h 195"/>
                <a:gd name="T22" fmla="*/ 45 w 98"/>
                <a:gd name="T23" fmla="*/ 98 h 195"/>
                <a:gd name="T24" fmla="*/ 43 w 98"/>
                <a:gd name="T25" fmla="*/ 106 h 195"/>
                <a:gd name="T26" fmla="*/ 41 w 98"/>
                <a:gd name="T27" fmla="*/ 115 h 195"/>
                <a:gd name="T28" fmla="*/ 37 w 98"/>
                <a:gd name="T29" fmla="*/ 122 h 195"/>
                <a:gd name="T30" fmla="*/ 31 w 98"/>
                <a:gd name="T31" fmla="*/ 130 h 195"/>
                <a:gd name="T32" fmla="*/ 25 w 98"/>
                <a:gd name="T33" fmla="*/ 135 h 195"/>
                <a:gd name="T34" fmla="*/ 17 w 98"/>
                <a:gd name="T35" fmla="*/ 139 h 195"/>
                <a:gd name="T36" fmla="*/ 9 w 98"/>
                <a:gd name="T37" fmla="*/ 141 h 195"/>
                <a:gd name="T38" fmla="*/ 0 w 98"/>
                <a:gd name="T39" fmla="*/ 142 h 195"/>
                <a:gd name="T40" fmla="*/ 0 w 98"/>
                <a:gd name="T41" fmla="*/ 195 h 195"/>
                <a:gd name="T42" fmla="*/ 0 w 98"/>
                <a:gd name="T43" fmla="*/ 195 h 195"/>
                <a:gd name="T44" fmla="*/ 10 w 98"/>
                <a:gd name="T45" fmla="*/ 195 h 195"/>
                <a:gd name="T46" fmla="*/ 20 w 98"/>
                <a:gd name="T47" fmla="*/ 194 h 195"/>
                <a:gd name="T48" fmla="*/ 29 w 98"/>
                <a:gd name="T49" fmla="*/ 192 h 195"/>
                <a:gd name="T50" fmla="*/ 38 w 98"/>
                <a:gd name="T51" fmla="*/ 188 h 195"/>
                <a:gd name="T52" fmla="*/ 46 w 98"/>
                <a:gd name="T53" fmla="*/ 184 h 195"/>
                <a:gd name="T54" fmla="*/ 54 w 98"/>
                <a:gd name="T55" fmla="*/ 179 h 195"/>
                <a:gd name="T56" fmla="*/ 62 w 98"/>
                <a:gd name="T57" fmla="*/ 173 h 195"/>
                <a:gd name="T58" fmla="*/ 69 w 98"/>
                <a:gd name="T59" fmla="*/ 167 h 195"/>
                <a:gd name="T60" fmla="*/ 75 w 98"/>
                <a:gd name="T61" fmla="*/ 159 h 195"/>
                <a:gd name="T62" fmla="*/ 80 w 98"/>
                <a:gd name="T63" fmla="*/ 152 h 195"/>
                <a:gd name="T64" fmla="*/ 85 w 98"/>
                <a:gd name="T65" fmla="*/ 145 h 195"/>
                <a:gd name="T66" fmla="*/ 90 w 98"/>
                <a:gd name="T67" fmla="*/ 136 h 195"/>
                <a:gd name="T68" fmla="*/ 93 w 98"/>
                <a:gd name="T69" fmla="*/ 127 h 195"/>
                <a:gd name="T70" fmla="*/ 95 w 98"/>
                <a:gd name="T71" fmla="*/ 118 h 195"/>
                <a:gd name="T72" fmla="*/ 96 w 98"/>
                <a:gd name="T73" fmla="*/ 108 h 195"/>
                <a:gd name="T74" fmla="*/ 98 w 98"/>
                <a:gd name="T75" fmla="*/ 98 h 195"/>
                <a:gd name="T76" fmla="*/ 98 w 98"/>
                <a:gd name="T77" fmla="*/ 98 h 195"/>
                <a:gd name="T78" fmla="*/ 96 w 98"/>
                <a:gd name="T79" fmla="*/ 88 h 195"/>
                <a:gd name="T80" fmla="*/ 95 w 98"/>
                <a:gd name="T81" fmla="*/ 78 h 195"/>
                <a:gd name="T82" fmla="*/ 93 w 98"/>
                <a:gd name="T83" fmla="*/ 69 h 195"/>
                <a:gd name="T84" fmla="*/ 90 w 98"/>
                <a:gd name="T85" fmla="*/ 60 h 195"/>
                <a:gd name="T86" fmla="*/ 85 w 98"/>
                <a:gd name="T87" fmla="*/ 51 h 195"/>
                <a:gd name="T88" fmla="*/ 80 w 98"/>
                <a:gd name="T89" fmla="*/ 44 h 195"/>
                <a:gd name="T90" fmla="*/ 75 w 98"/>
                <a:gd name="T91" fmla="*/ 36 h 195"/>
                <a:gd name="T92" fmla="*/ 69 w 98"/>
                <a:gd name="T93" fmla="*/ 29 h 195"/>
                <a:gd name="T94" fmla="*/ 62 w 98"/>
                <a:gd name="T95" fmla="*/ 23 h 195"/>
                <a:gd name="T96" fmla="*/ 54 w 98"/>
                <a:gd name="T97" fmla="*/ 18 h 195"/>
                <a:gd name="T98" fmla="*/ 46 w 98"/>
                <a:gd name="T99" fmla="*/ 13 h 195"/>
                <a:gd name="T100" fmla="*/ 38 w 98"/>
                <a:gd name="T101" fmla="*/ 8 h 195"/>
                <a:gd name="T102" fmla="*/ 29 w 98"/>
                <a:gd name="T103" fmla="*/ 5 h 195"/>
                <a:gd name="T104" fmla="*/ 20 w 98"/>
                <a:gd name="T105" fmla="*/ 3 h 195"/>
                <a:gd name="T106" fmla="*/ 10 w 98"/>
                <a:gd name="T107" fmla="*/ 0 h 195"/>
                <a:gd name="T108" fmla="*/ 0 w 98"/>
                <a:gd name="T109" fmla="*/ 0 h 195"/>
                <a:gd name="T110" fmla="*/ 0 w 98"/>
                <a:gd name="T111" fmla="*/ 0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98" h="195">
                  <a:moveTo>
                    <a:pt x="0" y="0"/>
                  </a:moveTo>
                  <a:lnTo>
                    <a:pt x="0" y="53"/>
                  </a:lnTo>
                  <a:lnTo>
                    <a:pt x="0" y="53"/>
                  </a:lnTo>
                  <a:lnTo>
                    <a:pt x="9" y="55"/>
                  </a:lnTo>
                  <a:lnTo>
                    <a:pt x="17" y="57"/>
                  </a:lnTo>
                  <a:lnTo>
                    <a:pt x="25" y="61"/>
                  </a:lnTo>
                  <a:lnTo>
                    <a:pt x="31" y="67"/>
                  </a:lnTo>
                  <a:lnTo>
                    <a:pt x="37" y="73"/>
                  </a:lnTo>
                  <a:lnTo>
                    <a:pt x="41" y="81"/>
                  </a:lnTo>
                  <a:lnTo>
                    <a:pt x="43" y="89"/>
                  </a:lnTo>
                  <a:lnTo>
                    <a:pt x="45" y="98"/>
                  </a:lnTo>
                  <a:lnTo>
                    <a:pt x="45" y="98"/>
                  </a:lnTo>
                  <a:lnTo>
                    <a:pt x="43" y="106"/>
                  </a:lnTo>
                  <a:lnTo>
                    <a:pt x="41" y="115"/>
                  </a:lnTo>
                  <a:lnTo>
                    <a:pt x="37" y="122"/>
                  </a:lnTo>
                  <a:lnTo>
                    <a:pt x="31" y="130"/>
                  </a:lnTo>
                  <a:lnTo>
                    <a:pt x="25" y="135"/>
                  </a:lnTo>
                  <a:lnTo>
                    <a:pt x="17" y="139"/>
                  </a:lnTo>
                  <a:lnTo>
                    <a:pt x="9" y="141"/>
                  </a:lnTo>
                  <a:lnTo>
                    <a:pt x="0" y="142"/>
                  </a:lnTo>
                  <a:lnTo>
                    <a:pt x="0" y="195"/>
                  </a:lnTo>
                  <a:lnTo>
                    <a:pt x="0" y="195"/>
                  </a:lnTo>
                  <a:lnTo>
                    <a:pt x="10" y="195"/>
                  </a:lnTo>
                  <a:lnTo>
                    <a:pt x="20" y="194"/>
                  </a:lnTo>
                  <a:lnTo>
                    <a:pt x="29" y="192"/>
                  </a:lnTo>
                  <a:lnTo>
                    <a:pt x="38" y="188"/>
                  </a:lnTo>
                  <a:lnTo>
                    <a:pt x="46" y="184"/>
                  </a:lnTo>
                  <a:lnTo>
                    <a:pt x="54" y="179"/>
                  </a:lnTo>
                  <a:lnTo>
                    <a:pt x="62" y="173"/>
                  </a:lnTo>
                  <a:lnTo>
                    <a:pt x="69" y="167"/>
                  </a:lnTo>
                  <a:lnTo>
                    <a:pt x="75" y="159"/>
                  </a:lnTo>
                  <a:lnTo>
                    <a:pt x="80" y="152"/>
                  </a:lnTo>
                  <a:lnTo>
                    <a:pt x="85" y="145"/>
                  </a:lnTo>
                  <a:lnTo>
                    <a:pt x="90" y="136"/>
                  </a:lnTo>
                  <a:lnTo>
                    <a:pt x="93" y="127"/>
                  </a:lnTo>
                  <a:lnTo>
                    <a:pt x="95" y="118"/>
                  </a:lnTo>
                  <a:lnTo>
                    <a:pt x="96" y="108"/>
                  </a:lnTo>
                  <a:lnTo>
                    <a:pt x="98" y="98"/>
                  </a:lnTo>
                  <a:lnTo>
                    <a:pt x="98" y="98"/>
                  </a:lnTo>
                  <a:lnTo>
                    <a:pt x="96" y="88"/>
                  </a:lnTo>
                  <a:lnTo>
                    <a:pt x="95" y="78"/>
                  </a:lnTo>
                  <a:lnTo>
                    <a:pt x="93" y="69"/>
                  </a:lnTo>
                  <a:lnTo>
                    <a:pt x="90" y="60"/>
                  </a:lnTo>
                  <a:lnTo>
                    <a:pt x="85" y="51"/>
                  </a:lnTo>
                  <a:lnTo>
                    <a:pt x="80" y="44"/>
                  </a:lnTo>
                  <a:lnTo>
                    <a:pt x="75" y="36"/>
                  </a:lnTo>
                  <a:lnTo>
                    <a:pt x="69" y="29"/>
                  </a:lnTo>
                  <a:lnTo>
                    <a:pt x="62" y="23"/>
                  </a:lnTo>
                  <a:lnTo>
                    <a:pt x="54" y="18"/>
                  </a:lnTo>
                  <a:lnTo>
                    <a:pt x="46" y="13"/>
                  </a:lnTo>
                  <a:lnTo>
                    <a:pt x="38" y="8"/>
                  </a:lnTo>
                  <a:lnTo>
                    <a:pt x="29" y="5"/>
                  </a:lnTo>
                  <a:lnTo>
                    <a:pt x="20" y="3"/>
                  </a:lnTo>
                  <a:lnTo>
                    <a:pt x="10" y="0"/>
                  </a:lnTo>
                  <a:lnTo>
                    <a:pt x="0" y="0"/>
                  </a:lnTo>
                  <a:lnTo>
                    <a:pt x="0" y="0"/>
                  </a:lnTo>
                  <a:close/>
                </a:path>
              </a:pathLst>
            </a:custGeom>
            <a:solidFill>
              <a:srgbClr val="1037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57" name="Freeform 109">
              <a:extLst>
                <a:ext uri="{FF2B5EF4-FFF2-40B4-BE49-F238E27FC236}">
                  <a16:creationId xmlns:a16="http://schemas.microsoft.com/office/drawing/2014/main" id="{C2E0EA59-AAD6-28F2-8EA7-122E9DB20DF9}"/>
                </a:ext>
              </a:extLst>
            </p:cNvPr>
            <p:cNvSpPr>
              <a:spLocks/>
            </p:cNvSpPr>
            <p:nvPr/>
          </p:nvSpPr>
          <p:spPr bwMode="auto">
            <a:xfrm>
              <a:off x="811213" y="4781550"/>
              <a:ext cx="71438" cy="141288"/>
            </a:xfrm>
            <a:custGeom>
              <a:avLst/>
              <a:gdLst>
                <a:gd name="T0" fmla="*/ 45 w 45"/>
                <a:gd name="T1" fmla="*/ 45 h 89"/>
                <a:gd name="T2" fmla="*/ 45 w 45"/>
                <a:gd name="T3" fmla="*/ 45 h 89"/>
                <a:gd name="T4" fmla="*/ 43 w 45"/>
                <a:gd name="T5" fmla="*/ 36 h 89"/>
                <a:gd name="T6" fmla="*/ 41 w 45"/>
                <a:gd name="T7" fmla="*/ 28 h 89"/>
                <a:gd name="T8" fmla="*/ 37 w 45"/>
                <a:gd name="T9" fmla="*/ 20 h 89"/>
                <a:gd name="T10" fmla="*/ 31 w 45"/>
                <a:gd name="T11" fmla="*/ 14 h 89"/>
                <a:gd name="T12" fmla="*/ 25 w 45"/>
                <a:gd name="T13" fmla="*/ 8 h 89"/>
                <a:gd name="T14" fmla="*/ 17 w 45"/>
                <a:gd name="T15" fmla="*/ 4 h 89"/>
                <a:gd name="T16" fmla="*/ 9 w 45"/>
                <a:gd name="T17" fmla="*/ 2 h 89"/>
                <a:gd name="T18" fmla="*/ 0 w 45"/>
                <a:gd name="T19" fmla="*/ 0 h 89"/>
                <a:gd name="T20" fmla="*/ 0 w 45"/>
                <a:gd name="T21" fmla="*/ 89 h 89"/>
                <a:gd name="T22" fmla="*/ 0 w 45"/>
                <a:gd name="T23" fmla="*/ 89 h 89"/>
                <a:gd name="T24" fmla="*/ 9 w 45"/>
                <a:gd name="T25" fmla="*/ 88 h 89"/>
                <a:gd name="T26" fmla="*/ 17 w 45"/>
                <a:gd name="T27" fmla="*/ 86 h 89"/>
                <a:gd name="T28" fmla="*/ 25 w 45"/>
                <a:gd name="T29" fmla="*/ 82 h 89"/>
                <a:gd name="T30" fmla="*/ 31 w 45"/>
                <a:gd name="T31" fmla="*/ 77 h 89"/>
                <a:gd name="T32" fmla="*/ 37 w 45"/>
                <a:gd name="T33" fmla="*/ 69 h 89"/>
                <a:gd name="T34" fmla="*/ 41 w 45"/>
                <a:gd name="T35" fmla="*/ 62 h 89"/>
                <a:gd name="T36" fmla="*/ 43 w 45"/>
                <a:gd name="T37" fmla="*/ 53 h 89"/>
                <a:gd name="T38" fmla="*/ 45 w 45"/>
                <a:gd name="T39" fmla="*/ 45 h 89"/>
                <a:gd name="T40" fmla="*/ 45 w 45"/>
                <a:gd name="T41" fmla="*/ 45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5" h="89">
                  <a:moveTo>
                    <a:pt x="45" y="45"/>
                  </a:moveTo>
                  <a:lnTo>
                    <a:pt x="45" y="45"/>
                  </a:lnTo>
                  <a:lnTo>
                    <a:pt x="43" y="36"/>
                  </a:lnTo>
                  <a:lnTo>
                    <a:pt x="41" y="28"/>
                  </a:lnTo>
                  <a:lnTo>
                    <a:pt x="37" y="20"/>
                  </a:lnTo>
                  <a:lnTo>
                    <a:pt x="31" y="14"/>
                  </a:lnTo>
                  <a:lnTo>
                    <a:pt x="25" y="8"/>
                  </a:lnTo>
                  <a:lnTo>
                    <a:pt x="17" y="4"/>
                  </a:lnTo>
                  <a:lnTo>
                    <a:pt x="9" y="2"/>
                  </a:lnTo>
                  <a:lnTo>
                    <a:pt x="0" y="0"/>
                  </a:lnTo>
                  <a:lnTo>
                    <a:pt x="0" y="89"/>
                  </a:lnTo>
                  <a:lnTo>
                    <a:pt x="0" y="89"/>
                  </a:lnTo>
                  <a:lnTo>
                    <a:pt x="9" y="88"/>
                  </a:lnTo>
                  <a:lnTo>
                    <a:pt x="17" y="86"/>
                  </a:lnTo>
                  <a:lnTo>
                    <a:pt x="25" y="82"/>
                  </a:lnTo>
                  <a:lnTo>
                    <a:pt x="31" y="77"/>
                  </a:lnTo>
                  <a:lnTo>
                    <a:pt x="37" y="69"/>
                  </a:lnTo>
                  <a:lnTo>
                    <a:pt x="41" y="62"/>
                  </a:lnTo>
                  <a:lnTo>
                    <a:pt x="43" y="53"/>
                  </a:lnTo>
                  <a:lnTo>
                    <a:pt x="45" y="45"/>
                  </a:lnTo>
                  <a:lnTo>
                    <a:pt x="45" y="45"/>
                  </a:lnTo>
                  <a:close/>
                </a:path>
              </a:pathLst>
            </a:custGeom>
            <a:solidFill>
              <a:srgbClr val="D1E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58" name="Freeform 110">
              <a:extLst>
                <a:ext uri="{FF2B5EF4-FFF2-40B4-BE49-F238E27FC236}">
                  <a16:creationId xmlns:a16="http://schemas.microsoft.com/office/drawing/2014/main" id="{384CCDB4-0943-BF13-4B49-B547C9FEC88C}"/>
                </a:ext>
              </a:extLst>
            </p:cNvPr>
            <p:cNvSpPr>
              <a:spLocks/>
            </p:cNvSpPr>
            <p:nvPr/>
          </p:nvSpPr>
          <p:spPr bwMode="auto">
            <a:xfrm>
              <a:off x="811213" y="4613275"/>
              <a:ext cx="239713" cy="477838"/>
            </a:xfrm>
            <a:custGeom>
              <a:avLst/>
              <a:gdLst>
                <a:gd name="T0" fmla="*/ 0 w 151"/>
                <a:gd name="T1" fmla="*/ 53 h 301"/>
                <a:gd name="T2" fmla="*/ 10 w 151"/>
                <a:gd name="T3" fmla="*/ 53 h 301"/>
                <a:gd name="T4" fmla="*/ 29 w 151"/>
                <a:gd name="T5" fmla="*/ 58 h 301"/>
                <a:gd name="T6" fmla="*/ 46 w 151"/>
                <a:gd name="T7" fmla="*/ 66 h 301"/>
                <a:gd name="T8" fmla="*/ 62 w 151"/>
                <a:gd name="T9" fmla="*/ 76 h 301"/>
                <a:gd name="T10" fmla="*/ 75 w 151"/>
                <a:gd name="T11" fmla="*/ 89 h 301"/>
                <a:gd name="T12" fmla="*/ 85 w 151"/>
                <a:gd name="T13" fmla="*/ 104 h 301"/>
                <a:gd name="T14" fmla="*/ 93 w 151"/>
                <a:gd name="T15" fmla="*/ 122 h 301"/>
                <a:gd name="T16" fmla="*/ 96 w 151"/>
                <a:gd name="T17" fmla="*/ 141 h 301"/>
                <a:gd name="T18" fmla="*/ 98 w 151"/>
                <a:gd name="T19" fmla="*/ 151 h 301"/>
                <a:gd name="T20" fmla="*/ 95 w 151"/>
                <a:gd name="T21" fmla="*/ 171 h 301"/>
                <a:gd name="T22" fmla="*/ 90 w 151"/>
                <a:gd name="T23" fmla="*/ 189 h 301"/>
                <a:gd name="T24" fmla="*/ 80 w 151"/>
                <a:gd name="T25" fmla="*/ 205 h 301"/>
                <a:gd name="T26" fmla="*/ 69 w 151"/>
                <a:gd name="T27" fmla="*/ 220 h 301"/>
                <a:gd name="T28" fmla="*/ 54 w 151"/>
                <a:gd name="T29" fmla="*/ 232 h 301"/>
                <a:gd name="T30" fmla="*/ 38 w 151"/>
                <a:gd name="T31" fmla="*/ 241 h 301"/>
                <a:gd name="T32" fmla="*/ 20 w 151"/>
                <a:gd name="T33" fmla="*/ 247 h 301"/>
                <a:gd name="T34" fmla="*/ 0 w 151"/>
                <a:gd name="T35" fmla="*/ 248 h 301"/>
                <a:gd name="T36" fmla="*/ 0 w 151"/>
                <a:gd name="T37" fmla="*/ 301 h 301"/>
                <a:gd name="T38" fmla="*/ 30 w 151"/>
                <a:gd name="T39" fmla="*/ 299 h 301"/>
                <a:gd name="T40" fmla="*/ 58 w 151"/>
                <a:gd name="T41" fmla="*/ 290 h 301"/>
                <a:gd name="T42" fmla="*/ 84 w 151"/>
                <a:gd name="T43" fmla="*/ 275 h 301"/>
                <a:gd name="T44" fmla="*/ 106 w 151"/>
                <a:gd name="T45" fmla="*/ 258 h 301"/>
                <a:gd name="T46" fmla="*/ 125 w 151"/>
                <a:gd name="T47" fmla="*/ 235 h 301"/>
                <a:gd name="T48" fmla="*/ 138 w 151"/>
                <a:gd name="T49" fmla="*/ 210 h 301"/>
                <a:gd name="T50" fmla="*/ 147 w 151"/>
                <a:gd name="T51" fmla="*/ 182 h 301"/>
                <a:gd name="T52" fmla="*/ 151 w 151"/>
                <a:gd name="T53" fmla="*/ 151 h 301"/>
                <a:gd name="T54" fmla="*/ 149 w 151"/>
                <a:gd name="T55" fmla="*/ 136 h 301"/>
                <a:gd name="T56" fmla="*/ 143 w 151"/>
                <a:gd name="T57" fmla="*/ 106 h 301"/>
                <a:gd name="T58" fmla="*/ 132 w 151"/>
                <a:gd name="T59" fmla="*/ 79 h 301"/>
                <a:gd name="T60" fmla="*/ 116 w 151"/>
                <a:gd name="T61" fmla="*/ 55 h 301"/>
                <a:gd name="T62" fmla="*/ 95 w 151"/>
                <a:gd name="T63" fmla="*/ 35 h 301"/>
                <a:gd name="T64" fmla="*/ 72 w 151"/>
                <a:gd name="T65" fmla="*/ 19 h 301"/>
                <a:gd name="T66" fmla="*/ 45 w 151"/>
                <a:gd name="T67" fmla="*/ 6 h 301"/>
                <a:gd name="T68" fmla="*/ 15 w 151"/>
                <a:gd name="T69" fmla="*/ 2 h 301"/>
                <a:gd name="T70" fmla="*/ 0 w 151"/>
                <a:gd name="T71" fmla="*/ 0 h 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51" h="301">
                  <a:moveTo>
                    <a:pt x="0" y="0"/>
                  </a:moveTo>
                  <a:lnTo>
                    <a:pt x="0" y="53"/>
                  </a:lnTo>
                  <a:lnTo>
                    <a:pt x="0" y="53"/>
                  </a:lnTo>
                  <a:lnTo>
                    <a:pt x="10" y="53"/>
                  </a:lnTo>
                  <a:lnTo>
                    <a:pt x="20" y="56"/>
                  </a:lnTo>
                  <a:lnTo>
                    <a:pt x="29" y="58"/>
                  </a:lnTo>
                  <a:lnTo>
                    <a:pt x="38" y="61"/>
                  </a:lnTo>
                  <a:lnTo>
                    <a:pt x="46" y="66"/>
                  </a:lnTo>
                  <a:lnTo>
                    <a:pt x="54" y="71"/>
                  </a:lnTo>
                  <a:lnTo>
                    <a:pt x="62" y="76"/>
                  </a:lnTo>
                  <a:lnTo>
                    <a:pt x="69" y="82"/>
                  </a:lnTo>
                  <a:lnTo>
                    <a:pt x="75" y="89"/>
                  </a:lnTo>
                  <a:lnTo>
                    <a:pt x="80" y="97"/>
                  </a:lnTo>
                  <a:lnTo>
                    <a:pt x="85" y="104"/>
                  </a:lnTo>
                  <a:lnTo>
                    <a:pt x="90" y="113"/>
                  </a:lnTo>
                  <a:lnTo>
                    <a:pt x="93" y="122"/>
                  </a:lnTo>
                  <a:lnTo>
                    <a:pt x="95" y="131"/>
                  </a:lnTo>
                  <a:lnTo>
                    <a:pt x="96" y="141"/>
                  </a:lnTo>
                  <a:lnTo>
                    <a:pt x="98" y="151"/>
                  </a:lnTo>
                  <a:lnTo>
                    <a:pt x="98" y="151"/>
                  </a:lnTo>
                  <a:lnTo>
                    <a:pt x="96" y="161"/>
                  </a:lnTo>
                  <a:lnTo>
                    <a:pt x="95" y="171"/>
                  </a:lnTo>
                  <a:lnTo>
                    <a:pt x="93" y="180"/>
                  </a:lnTo>
                  <a:lnTo>
                    <a:pt x="90" y="189"/>
                  </a:lnTo>
                  <a:lnTo>
                    <a:pt x="85" y="198"/>
                  </a:lnTo>
                  <a:lnTo>
                    <a:pt x="80" y="205"/>
                  </a:lnTo>
                  <a:lnTo>
                    <a:pt x="75" y="212"/>
                  </a:lnTo>
                  <a:lnTo>
                    <a:pt x="69" y="220"/>
                  </a:lnTo>
                  <a:lnTo>
                    <a:pt x="62" y="226"/>
                  </a:lnTo>
                  <a:lnTo>
                    <a:pt x="54" y="232"/>
                  </a:lnTo>
                  <a:lnTo>
                    <a:pt x="46" y="237"/>
                  </a:lnTo>
                  <a:lnTo>
                    <a:pt x="38" y="241"/>
                  </a:lnTo>
                  <a:lnTo>
                    <a:pt x="29" y="245"/>
                  </a:lnTo>
                  <a:lnTo>
                    <a:pt x="20" y="247"/>
                  </a:lnTo>
                  <a:lnTo>
                    <a:pt x="10" y="248"/>
                  </a:lnTo>
                  <a:lnTo>
                    <a:pt x="0" y="248"/>
                  </a:lnTo>
                  <a:lnTo>
                    <a:pt x="0" y="301"/>
                  </a:lnTo>
                  <a:lnTo>
                    <a:pt x="0" y="301"/>
                  </a:lnTo>
                  <a:lnTo>
                    <a:pt x="15" y="301"/>
                  </a:lnTo>
                  <a:lnTo>
                    <a:pt x="30" y="299"/>
                  </a:lnTo>
                  <a:lnTo>
                    <a:pt x="45" y="295"/>
                  </a:lnTo>
                  <a:lnTo>
                    <a:pt x="58" y="290"/>
                  </a:lnTo>
                  <a:lnTo>
                    <a:pt x="72" y="284"/>
                  </a:lnTo>
                  <a:lnTo>
                    <a:pt x="84" y="275"/>
                  </a:lnTo>
                  <a:lnTo>
                    <a:pt x="95" y="267"/>
                  </a:lnTo>
                  <a:lnTo>
                    <a:pt x="106" y="258"/>
                  </a:lnTo>
                  <a:lnTo>
                    <a:pt x="116" y="247"/>
                  </a:lnTo>
                  <a:lnTo>
                    <a:pt x="125" y="235"/>
                  </a:lnTo>
                  <a:lnTo>
                    <a:pt x="132" y="222"/>
                  </a:lnTo>
                  <a:lnTo>
                    <a:pt x="138" y="210"/>
                  </a:lnTo>
                  <a:lnTo>
                    <a:pt x="143" y="195"/>
                  </a:lnTo>
                  <a:lnTo>
                    <a:pt x="147" y="182"/>
                  </a:lnTo>
                  <a:lnTo>
                    <a:pt x="149" y="167"/>
                  </a:lnTo>
                  <a:lnTo>
                    <a:pt x="151" y="151"/>
                  </a:lnTo>
                  <a:lnTo>
                    <a:pt x="151" y="151"/>
                  </a:lnTo>
                  <a:lnTo>
                    <a:pt x="149" y="136"/>
                  </a:lnTo>
                  <a:lnTo>
                    <a:pt x="147" y="121"/>
                  </a:lnTo>
                  <a:lnTo>
                    <a:pt x="143" y="106"/>
                  </a:lnTo>
                  <a:lnTo>
                    <a:pt x="138" y="93"/>
                  </a:lnTo>
                  <a:lnTo>
                    <a:pt x="132" y="79"/>
                  </a:lnTo>
                  <a:lnTo>
                    <a:pt x="125" y="67"/>
                  </a:lnTo>
                  <a:lnTo>
                    <a:pt x="116" y="55"/>
                  </a:lnTo>
                  <a:lnTo>
                    <a:pt x="106" y="45"/>
                  </a:lnTo>
                  <a:lnTo>
                    <a:pt x="95" y="35"/>
                  </a:lnTo>
                  <a:lnTo>
                    <a:pt x="84" y="26"/>
                  </a:lnTo>
                  <a:lnTo>
                    <a:pt x="72" y="19"/>
                  </a:lnTo>
                  <a:lnTo>
                    <a:pt x="58" y="13"/>
                  </a:lnTo>
                  <a:lnTo>
                    <a:pt x="45" y="6"/>
                  </a:lnTo>
                  <a:lnTo>
                    <a:pt x="30" y="3"/>
                  </a:lnTo>
                  <a:lnTo>
                    <a:pt x="15" y="2"/>
                  </a:lnTo>
                  <a:lnTo>
                    <a:pt x="0" y="0"/>
                  </a:lnTo>
                  <a:lnTo>
                    <a:pt x="0" y="0"/>
                  </a:lnTo>
                  <a:close/>
                </a:path>
              </a:pathLst>
            </a:custGeom>
            <a:solidFill>
              <a:srgbClr val="D1E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59" name="Freeform 111">
              <a:extLst>
                <a:ext uri="{FF2B5EF4-FFF2-40B4-BE49-F238E27FC236}">
                  <a16:creationId xmlns:a16="http://schemas.microsoft.com/office/drawing/2014/main" id="{F45717D1-492A-5244-3D94-2C3768CDCFFC}"/>
                </a:ext>
              </a:extLst>
            </p:cNvPr>
            <p:cNvSpPr>
              <a:spLocks/>
            </p:cNvSpPr>
            <p:nvPr/>
          </p:nvSpPr>
          <p:spPr bwMode="auto">
            <a:xfrm>
              <a:off x="812800" y="4513263"/>
              <a:ext cx="341313" cy="341313"/>
            </a:xfrm>
            <a:custGeom>
              <a:avLst/>
              <a:gdLst>
                <a:gd name="T0" fmla="*/ 183 w 215"/>
                <a:gd name="T1" fmla="*/ 78 h 215"/>
                <a:gd name="T2" fmla="*/ 215 w 215"/>
                <a:gd name="T3" fmla="*/ 46 h 215"/>
                <a:gd name="T4" fmla="*/ 179 w 215"/>
                <a:gd name="T5" fmla="*/ 36 h 215"/>
                <a:gd name="T6" fmla="*/ 169 w 215"/>
                <a:gd name="T7" fmla="*/ 0 h 215"/>
                <a:gd name="T8" fmla="*/ 137 w 215"/>
                <a:gd name="T9" fmla="*/ 32 h 215"/>
                <a:gd name="T10" fmla="*/ 145 w 215"/>
                <a:gd name="T11" fmla="*/ 62 h 215"/>
                <a:gd name="T12" fmla="*/ 36 w 215"/>
                <a:gd name="T13" fmla="*/ 171 h 215"/>
                <a:gd name="T14" fmla="*/ 21 w 215"/>
                <a:gd name="T15" fmla="*/ 140 h 215"/>
                <a:gd name="T16" fmla="*/ 10 w 215"/>
                <a:gd name="T17" fmla="*/ 178 h 215"/>
                <a:gd name="T18" fmla="*/ 0 w 215"/>
                <a:gd name="T19" fmla="*/ 215 h 215"/>
                <a:gd name="T20" fmla="*/ 39 w 215"/>
                <a:gd name="T21" fmla="*/ 205 h 215"/>
                <a:gd name="T22" fmla="*/ 76 w 215"/>
                <a:gd name="T23" fmla="*/ 195 h 215"/>
                <a:gd name="T24" fmla="*/ 45 w 215"/>
                <a:gd name="T25" fmla="*/ 179 h 215"/>
                <a:gd name="T26" fmla="*/ 153 w 215"/>
                <a:gd name="T27" fmla="*/ 71 h 215"/>
                <a:gd name="T28" fmla="*/ 183 w 215"/>
                <a:gd name="T29" fmla="*/ 78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5" h="215">
                  <a:moveTo>
                    <a:pt x="183" y="78"/>
                  </a:moveTo>
                  <a:lnTo>
                    <a:pt x="215" y="46"/>
                  </a:lnTo>
                  <a:lnTo>
                    <a:pt x="179" y="36"/>
                  </a:lnTo>
                  <a:lnTo>
                    <a:pt x="169" y="0"/>
                  </a:lnTo>
                  <a:lnTo>
                    <a:pt x="137" y="32"/>
                  </a:lnTo>
                  <a:lnTo>
                    <a:pt x="145" y="62"/>
                  </a:lnTo>
                  <a:lnTo>
                    <a:pt x="36" y="171"/>
                  </a:lnTo>
                  <a:lnTo>
                    <a:pt x="21" y="140"/>
                  </a:lnTo>
                  <a:lnTo>
                    <a:pt x="10" y="178"/>
                  </a:lnTo>
                  <a:lnTo>
                    <a:pt x="0" y="215"/>
                  </a:lnTo>
                  <a:lnTo>
                    <a:pt x="39" y="205"/>
                  </a:lnTo>
                  <a:lnTo>
                    <a:pt x="76" y="195"/>
                  </a:lnTo>
                  <a:lnTo>
                    <a:pt x="45" y="179"/>
                  </a:lnTo>
                  <a:lnTo>
                    <a:pt x="153" y="71"/>
                  </a:lnTo>
                  <a:lnTo>
                    <a:pt x="183" y="78"/>
                  </a:lnTo>
                  <a:close/>
                </a:path>
              </a:pathLst>
            </a:custGeom>
            <a:solidFill>
              <a:srgbClr val="1695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60" name="Freeform 112">
              <a:extLst>
                <a:ext uri="{FF2B5EF4-FFF2-40B4-BE49-F238E27FC236}">
                  <a16:creationId xmlns:a16="http://schemas.microsoft.com/office/drawing/2014/main" id="{5E14FA01-72DE-5B23-DF53-DEA795D47EBA}"/>
                </a:ext>
              </a:extLst>
            </p:cNvPr>
            <p:cNvSpPr>
              <a:spLocks/>
            </p:cNvSpPr>
            <p:nvPr/>
          </p:nvSpPr>
          <p:spPr bwMode="auto">
            <a:xfrm>
              <a:off x="812800" y="4513263"/>
              <a:ext cx="284163" cy="341313"/>
            </a:xfrm>
            <a:custGeom>
              <a:avLst/>
              <a:gdLst>
                <a:gd name="T0" fmla="*/ 179 w 179"/>
                <a:gd name="T1" fmla="*/ 36 h 215"/>
                <a:gd name="T2" fmla="*/ 169 w 179"/>
                <a:gd name="T3" fmla="*/ 0 h 215"/>
                <a:gd name="T4" fmla="*/ 137 w 179"/>
                <a:gd name="T5" fmla="*/ 32 h 215"/>
                <a:gd name="T6" fmla="*/ 145 w 179"/>
                <a:gd name="T7" fmla="*/ 62 h 215"/>
                <a:gd name="T8" fmla="*/ 36 w 179"/>
                <a:gd name="T9" fmla="*/ 171 h 215"/>
                <a:gd name="T10" fmla="*/ 21 w 179"/>
                <a:gd name="T11" fmla="*/ 140 h 215"/>
                <a:gd name="T12" fmla="*/ 10 w 179"/>
                <a:gd name="T13" fmla="*/ 178 h 215"/>
                <a:gd name="T14" fmla="*/ 0 w 179"/>
                <a:gd name="T15" fmla="*/ 215 h 215"/>
                <a:gd name="T16" fmla="*/ 179 w 179"/>
                <a:gd name="T17" fmla="*/ 36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9" h="215">
                  <a:moveTo>
                    <a:pt x="179" y="36"/>
                  </a:moveTo>
                  <a:lnTo>
                    <a:pt x="169" y="0"/>
                  </a:lnTo>
                  <a:lnTo>
                    <a:pt x="137" y="32"/>
                  </a:lnTo>
                  <a:lnTo>
                    <a:pt x="145" y="62"/>
                  </a:lnTo>
                  <a:lnTo>
                    <a:pt x="36" y="171"/>
                  </a:lnTo>
                  <a:lnTo>
                    <a:pt x="21" y="140"/>
                  </a:lnTo>
                  <a:lnTo>
                    <a:pt x="10" y="178"/>
                  </a:lnTo>
                  <a:lnTo>
                    <a:pt x="0" y="215"/>
                  </a:lnTo>
                  <a:lnTo>
                    <a:pt x="179" y="36"/>
                  </a:lnTo>
                  <a:close/>
                </a:path>
              </a:pathLst>
            </a:custGeom>
            <a:solidFill>
              <a:srgbClr val="15B0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grpSp>
      <p:sp>
        <p:nvSpPr>
          <p:cNvPr id="21" name="TextBox 20">
            <a:extLst>
              <a:ext uri="{FF2B5EF4-FFF2-40B4-BE49-F238E27FC236}">
                <a16:creationId xmlns:a16="http://schemas.microsoft.com/office/drawing/2014/main" id="{D33ADE2C-76B8-0A7F-739B-A71CC950E77D}"/>
              </a:ext>
            </a:extLst>
          </p:cNvPr>
          <p:cNvSpPr txBox="1"/>
          <p:nvPr/>
        </p:nvSpPr>
        <p:spPr>
          <a:xfrm>
            <a:off x="1631950" y="5537043"/>
            <a:ext cx="9404346" cy="492443"/>
          </a:xfrm>
          <a:prstGeom prst="rect">
            <a:avLst/>
          </a:prstGeom>
          <a:noFill/>
        </p:spPr>
        <p:txBody>
          <a:bodyPr wrap="square" lIns="91440" tIns="45720" rIns="91440" bIns="45720" anchor="t">
            <a:spAutoFit/>
          </a:bodyPr>
          <a:lstStyle/>
          <a:p>
            <a:pPr>
              <a:spcBef>
                <a:spcPct val="20000"/>
              </a:spcBef>
              <a:defRPr/>
            </a:pPr>
            <a:r>
              <a:rPr kumimoji="0" lang="fr-BE" sz="1300" b="0" i="0" u="none" strike="noStrike" kern="0" cap="none" spc="0" normalizeH="0" baseline="0" noProof="0">
                <a:ln>
                  <a:noFill/>
                </a:ln>
                <a:solidFill>
                  <a:srgbClr val="DAEDEF">
                    <a:lumMod val="10000"/>
                  </a:srgbClr>
                </a:solidFill>
                <a:effectLst/>
                <a:uLnTx/>
                <a:uFillTx/>
                <a:latin typeface="+mj-lt"/>
              </a:rPr>
              <a:t>Avec le projet pilote, nous voulons créer un ‘espace d'expérimentation’, mais </a:t>
            </a:r>
            <a:r>
              <a:rPr kumimoji="0" lang="fr-BE" sz="1300" b="1" i="0" u="none" strike="noStrike" kern="0" cap="none" spc="0" normalizeH="0" baseline="0" noProof="0">
                <a:ln>
                  <a:noFill/>
                </a:ln>
                <a:solidFill>
                  <a:srgbClr val="DAEDEF">
                    <a:lumMod val="10000"/>
                  </a:srgbClr>
                </a:solidFill>
                <a:effectLst/>
                <a:uLnTx/>
                <a:uFillTx/>
                <a:latin typeface="+mj-lt"/>
              </a:rPr>
              <a:t>sans garanties</a:t>
            </a:r>
            <a:r>
              <a:rPr kumimoji="0" lang="fr-BE" sz="1300" b="0" i="0" u="none" strike="noStrike" kern="0" cap="none" spc="0" normalizeH="0" baseline="0" noProof="0">
                <a:ln>
                  <a:noFill/>
                </a:ln>
                <a:solidFill>
                  <a:srgbClr val="DAEDEF">
                    <a:lumMod val="10000"/>
                  </a:srgbClr>
                </a:solidFill>
                <a:effectLst/>
                <a:uLnTx/>
                <a:uFillTx/>
                <a:latin typeface="+mj-lt"/>
              </a:rPr>
              <a:t> sur le </a:t>
            </a:r>
            <a:r>
              <a:rPr kumimoji="0" lang="fr-BE" sz="1300" b="1" i="0" u="none" strike="noStrike" kern="0" cap="none" spc="0" normalizeH="0" baseline="0" noProof="0">
                <a:ln>
                  <a:noFill/>
                </a:ln>
                <a:solidFill>
                  <a:srgbClr val="DAEDEF">
                    <a:lumMod val="10000"/>
                  </a:srgbClr>
                </a:solidFill>
                <a:effectLst/>
                <a:uLnTx/>
                <a:uFillTx/>
                <a:latin typeface="+mj-lt"/>
              </a:rPr>
              <a:t>système de financement </a:t>
            </a:r>
            <a:r>
              <a:rPr lang="fr-BE" sz="1300" b="1" kern="0" noProof="0">
                <a:solidFill>
                  <a:srgbClr val="DAEDEF">
                    <a:lumMod val="10000"/>
                  </a:srgbClr>
                </a:solidFill>
                <a:latin typeface="+mj-lt"/>
              </a:rPr>
              <a:t>définitif</a:t>
            </a:r>
            <a:r>
              <a:rPr kumimoji="0" lang="fr-BE" sz="1300" b="0" i="0" u="none" strike="noStrike" kern="0" cap="none" spc="0" normalizeH="0" baseline="0" noProof="0">
                <a:ln>
                  <a:noFill/>
                </a:ln>
                <a:solidFill>
                  <a:srgbClr val="DAEDEF">
                    <a:lumMod val="10000"/>
                  </a:srgbClr>
                </a:solidFill>
                <a:effectLst/>
                <a:uLnTx/>
                <a:uFillTx/>
                <a:latin typeface="+mj-lt"/>
              </a:rPr>
              <a:t> des soins à domicile.</a:t>
            </a:r>
          </a:p>
        </p:txBody>
      </p:sp>
      <p:sp>
        <p:nvSpPr>
          <p:cNvPr id="7" name="TextBox 6">
            <a:extLst>
              <a:ext uri="{FF2B5EF4-FFF2-40B4-BE49-F238E27FC236}">
                <a16:creationId xmlns:a16="http://schemas.microsoft.com/office/drawing/2014/main" id="{3FACE0F7-63B5-A95B-F1AE-702BAB859FB3}"/>
              </a:ext>
            </a:extLst>
          </p:cNvPr>
          <p:cNvSpPr txBox="1"/>
          <p:nvPr/>
        </p:nvSpPr>
        <p:spPr>
          <a:xfrm>
            <a:off x="1646229" y="2810741"/>
            <a:ext cx="9204652" cy="2800767"/>
          </a:xfrm>
          <a:prstGeom prst="rect">
            <a:avLst/>
          </a:prstGeom>
          <a:noFill/>
        </p:spPr>
        <p:txBody>
          <a:bodyPr wrap="square" lIns="91440" tIns="45720" rIns="91440" bIns="45720" anchor="t">
            <a:spAutoFit/>
          </a:bodyPr>
          <a:lstStyle/>
          <a:p>
            <a:pPr marL="341630" indent="-341630">
              <a:spcBef>
                <a:spcPts val="0"/>
              </a:spcBef>
              <a:spcAft>
                <a:spcPts val="600"/>
              </a:spcAft>
              <a:buFont typeface="+mj-lt"/>
              <a:buAutoNum type="arabicPeriod"/>
              <a:defRPr/>
            </a:pPr>
            <a:r>
              <a:rPr lang="fr-BE" sz="1300" b="1" kern="0" noProof="0">
                <a:solidFill>
                  <a:srgbClr val="DAEDEF">
                    <a:lumMod val="10000"/>
                  </a:srgbClr>
                </a:solidFill>
                <a:latin typeface="+mj-lt"/>
              </a:rPr>
              <a:t>testons une </a:t>
            </a:r>
            <a:r>
              <a:rPr kumimoji="0" lang="fr-BE" sz="1300" b="1" i="0" u="none" strike="noStrike" kern="0" cap="none" spc="0" normalizeH="0" baseline="0" noProof="0">
                <a:ln>
                  <a:noFill/>
                </a:ln>
                <a:solidFill>
                  <a:srgbClr val="DAEDEF">
                    <a:lumMod val="10000"/>
                  </a:srgbClr>
                </a:solidFill>
                <a:effectLst/>
                <a:uLnTx/>
                <a:uFillTx/>
                <a:latin typeface="+mj-lt"/>
                <a:ea typeface="+mn-ea"/>
                <a:cs typeface="+mn-cs"/>
              </a:rPr>
              <a:t>nouvelle méthode de fournir des soins pendant 2 ans.</a:t>
            </a:r>
            <a:br>
              <a:rPr lang="fr-BE" sz="1300" b="0" i="0" u="none" strike="noStrike" kern="0" cap="none" spc="0" normalizeH="0" baseline="0" noProof="0">
                <a:ln>
                  <a:noFill/>
                </a:ln>
                <a:effectLst/>
                <a:uLnTx/>
                <a:uFillTx/>
                <a:latin typeface="+mj-lt"/>
              </a:rPr>
            </a:br>
            <a:r>
              <a:rPr kumimoji="0" lang="fr-BE" sz="1300" b="0" i="0" u="none" strike="noStrike" kern="0" cap="none" spc="0" normalizeH="0" baseline="0" noProof="0">
                <a:ln>
                  <a:noFill/>
                </a:ln>
                <a:solidFill>
                  <a:srgbClr val="DAEDEF">
                    <a:lumMod val="10000"/>
                  </a:srgbClr>
                </a:solidFill>
                <a:effectLst/>
                <a:uLnTx/>
                <a:uFillTx/>
                <a:latin typeface="+mj-lt"/>
                <a:ea typeface="+mn-ea"/>
                <a:cs typeface="+mn-cs"/>
              </a:rPr>
              <a:t>Cette nouvelle </a:t>
            </a:r>
            <a:r>
              <a:rPr lang="fr-BE" sz="1300" kern="0" noProof="0">
                <a:solidFill>
                  <a:srgbClr val="DAEDEF">
                    <a:lumMod val="10000"/>
                  </a:srgbClr>
                </a:solidFill>
                <a:latin typeface="+mj-lt"/>
              </a:rPr>
              <a:t>manière</a:t>
            </a:r>
            <a:r>
              <a:rPr kumimoji="0" lang="fr-BE" sz="1300" b="0" i="0" u="none" strike="noStrike" kern="0" cap="none" spc="0" normalizeH="0" baseline="0" noProof="0">
                <a:ln>
                  <a:noFill/>
                </a:ln>
                <a:solidFill>
                  <a:srgbClr val="DAEDEF">
                    <a:lumMod val="10000"/>
                  </a:srgbClr>
                </a:solidFill>
                <a:effectLst/>
                <a:uLnTx/>
                <a:uFillTx/>
                <a:latin typeface="+mj-lt"/>
                <a:ea typeface="+mn-ea"/>
                <a:cs typeface="+mn-cs"/>
              </a:rPr>
              <a:t> de fournir des soins se concentre </a:t>
            </a:r>
            <a:r>
              <a:rPr lang="fr-BE" sz="1300" kern="0" noProof="0">
                <a:solidFill>
                  <a:srgbClr val="DAEDEF">
                    <a:lumMod val="10000"/>
                  </a:srgbClr>
                </a:solidFill>
                <a:latin typeface="+mj-lt"/>
              </a:rPr>
              <a:t>plus</a:t>
            </a:r>
            <a:r>
              <a:rPr kumimoji="0" lang="fr-BE" sz="1300" b="0" i="0" u="none" strike="noStrike" kern="0" cap="none" spc="0" normalizeH="0" baseline="0" noProof="0">
                <a:ln>
                  <a:noFill/>
                </a:ln>
                <a:solidFill>
                  <a:srgbClr val="DAEDEF">
                    <a:lumMod val="10000"/>
                  </a:srgbClr>
                </a:solidFill>
                <a:effectLst/>
                <a:uLnTx/>
                <a:uFillTx/>
                <a:latin typeface="+mj-lt"/>
                <a:ea typeface="+mn-ea"/>
                <a:cs typeface="+mn-cs"/>
              </a:rPr>
              <a:t> sur une approche des soins holistique, avec non seulement des prestations techniques de l'art infirmier, mais aussi, par exemple, des soins préventifs et l'éducation des patients. En outre, l'accent est mis sur la collaboration avec d'autres dispensateurs de soins et sur la coordination des soins, afin de répartir plus efficacement les tâches complexes et spécialisées.</a:t>
            </a:r>
            <a:endParaRPr lang="fr-BE" sz="1300" b="0" i="0" u="none" strike="noStrike" kern="0" cap="none" spc="0" normalizeH="0" baseline="0" noProof="0">
              <a:ln>
                <a:noFill/>
              </a:ln>
              <a:solidFill>
                <a:srgbClr val="DAEDEF">
                  <a:lumMod val="10000"/>
                </a:srgbClr>
              </a:solidFill>
              <a:effectLst/>
              <a:uLnTx/>
              <a:uFillTx/>
              <a:latin typeface="+mj-lt"/>
              <a:ea typeface="Verdana"/>
            </a:endParaRPr>
          </a:p>
          <a:p>
            <a:pPr marL="341630" indent="-341630">
              <a:spcBef>
                <a:spcPts val="0"/>
              </a:spcBef>
              <a:spcAft>
                <a:spcPts val="600"/>
              </a:spcAft>
              <a:buFont typeface="+mj-lt"/>
              <a:buAutoNum type="arabicPeriod"/>
              <a:defRPr/>
            </a:pPr>
            <a:r>
              <a:rPr lang="fr-BE" sz="1300" b="1" kern="0" noProof="0">
                <a:solidFill>
                  <a:srgbClr val="DAEDEF">
                    <a:lumMod val="10000"/>
                  </a:srgbClr>
                </a:solidFill>
                <a:latin typeface="+mj-lt"/>
              </a:rPr>
              <a:t>utilisons </a:t>
            </a:r>
            <a:r>
              <a:rPr kumimoji="0" lang="fr-BE" sz="1300" b="1" i="0" u="none" strike="noStrike" kern="0" cap="none" spc="0" normalizeH="0" baseline="0" noProof="0">
                <a:ln>
                  <a:noFill/>
                </a:ln>
                <a:solidFill>
                  <a:srgbClr val="DAEDEF">
                    <a:lumMod val="10000"/>
                  </a:srgbClr>
                </a:solidFill>
                <a:effectLst/>
                <a:uLnTx/>
                <a:uFillTx/>
                <a:latin typeface="+mj-lt"/>
                <a:ea typeface="+mn-ea"/>
                <a:cs typeface="+mn-cs"/>
              </a:rPr>
              <a:t>un financement alternatif </a:t>
            </a:r>
            <a:r>
              <a:rPr kumimoji="0" lang="fr-BE" sz="1300" b="0" i="0" u="none" strike="noStrike" kern="0" cap="none" spc="0" normalizeH="0" baseline="0" noProof="0">
                <a:ln>
                  <a:noFill/>
                </a:ln>
                <a:solidFill>
                  <a:srgbClr val="DAEDEF">
                    <a:lumMod val="10000"/>
                  </a:srgbClr>
                </a:solidFill>
                <a:effectLst/>
                <a:uLnTx/>
                <a:uFillTx/>
                <a:latin typeface="+mj-lt"/>
                <a:ea typeface="+mn-ea"/>
                <a:cs typeface="+mn-cs"/>
              </a:rPr>
              <a:t>basé sur un tarif horaire et un financement</a:t>
            </a:r>
            <a:r>
              <a:rPr lang="fr-BE" sz="1300" kern="0" noProof="0">
                <a:solidFill>
                  <a:srgbClr val="DAEDEF">
                    <a:lumMod val="10000"/>
                  </a:srgbClr>
                </a:solidFill>
                <a:latin typeface="+mj-lt"/>
              </a:rPr>
              <a:t> incitatif</a:t>
            </a:r>
            <a:r>
              <a:rPr kumimoji="0" lang="fr-BE" sz="1300" b="0" i="0" u="none" strike="noStrike" kern="0" cap="none" spc="0" normalizeH="0" baseline="0" noProof="0">
                <a:ln>
                  <a:noFill/>
                </a:ln>
                <a:solidFill>
                  <a:srgbClr val="DAEDEF">
                    <a:lumMod val="10000"/>
                  </a:srgbClr>
                </a:solidFill>
                <a:effectLst/>
                <a:uLnTx/>
                <a:uFillTx/>
                <a:latin typeface="+mj-lt"/>
                <a:ea typeface="+mn-ea"/>
                <a:cs typeface="+mn-cs"/>
              </a:rPr>
              <a:t> de la pratique</a:t>
            </a:r>
            <a:r>
              <a:rPr kumimoji="0" lang="fr-BE" sz="1300" i="0" u="none" strike="noStrike" kern="0" cap="none" spc="0" normalizeH="0" baseline="0" noProof="0">
                <a:ln>
                  <a:noFill/>
                </a:ln>
                <a:solidFill>
                  <a:srgbClr val="DAEDEF">
                    <a:lumMod val="10000"/>
                  </a:srgbClr>
                </a:solidFill>
                <a:effectLst/>
                <a:uLnTx/>
                <a:uFillTx/>
                <a:latin typeface="+mj-lt"/>
                <a:ea typeface="+mn-ea"/>
                <a:cs typeface="+mn-cs"/>
              </a:rPr>
              <a:t>,</a:t>
            </a:r>
            <a:endParaRPr lang="fr-BE" sz="1300" i="0" u="none" strike="noStrike" kern="0" cap="none" spc="0" normalizeH="0" baseline="0" noProof="0">
              <a:ln>
                <a:noFill/>
              </a:ln>
              <a:solidFill>
                <a:srgbClr val="DAEDEF">
                  <a:lumMod val="10000"/>
                </a:srgbClr>
              </a:solidFill>
              <a:effectLst/>
              <a:uLnTx/>
              <a:uFillTx/>
              <a:latin typeface="+mj-lt"/>
              <a:ea typeface="Verdana"/>
            </a:endParaRPr>
          </a:p>
          <a:p>
            <a:pPr marL="341630" indent="-341630">
              <a:spcBef>
                <a:spcPts val="0"/>
              </a:spcBef>
              <a:spcAft>
                <a:spcPts val="600"/>
              </a:spcAft>
              <a:buFont typeface="+mj-lt"/>
              <a:buAutoNum type="arabicPeriod"/>
              <a:defRPr/>
            </a:pPr>
            <a:r>
              <a:rPr lang="fr-BE" sz="1300" b="1" kern="0" noProof="0">
                <a:solidFill>
                  <a:srgbClr val="DAEDEF">
                    <a:lumMod val="10000"/>
                  </a:srgbClr>
                </a:solidFill>
                <a:latin typeface="+mj-lt"/>
              </a:rPr>
              <a:t>é</a:t>
            </a:r>
            <a:r>
              <a:rPr kumimoji="0" lang="fr-BE" sz="1300" b="1" i="0" u="none" strike="noStrike" kern="0" cap="none" spc="0" normalizeH="0" baseline="0" noProof="0">
                <a:ln>
                  <a:noFill/>
                </a:ln>
                <a:solidFill>
                  <a:srgbClr val="DAEDEF">
                    <a:lumMod val="10000"/>
                  </a:srgbClr>
                </a:solidFill>
                <a:effectLst/>
                <a:uLnTx/>
                <a:uFillTx/>
                <a:latin typeface="+mj-lt"/>
                <a:ea typeface="+mn-ea"/>
                <a:cs typeface="+mn-cs"/>
              </a:rPr>
              <a:t>tudions scientifiquement la nouvelle</a:t>
            </a:r>
            <a:r>
              <a:rPr lang="fr-BE" sz="1300" b="1" kern="0" noProof="0">
                <a:solidFill>
                  <a:srgbClr val="DAEDEF">
                    <a:lumMod val="10000"/>
                  </a:srgbClr>
                </a:solidFill>
                <a:latin typeface="+mj-lt"/>
              </a:rPr>
              <a:t> méthode</a:t>
            </a:r>
            <a:r>
              <a:rPr kumimoji="0" lang="fr-BE" sz="1300" b="1" i="0" u="none" strike="noStrike" kern="0" cap="none" spc="0" normalizeH="0" baseline="0" noProof="0">
                <a:ln>
                  <a:noFill/>
                </a:ln>
                <a:solidFill>
                  <a:srgbClr val="DAEDEF">
                    <a:lumMod val="10000"/>
                  </a:srgbClr>
                </a:solidFill>
                <a:effectLst/>
                <a:uLnTx/>
                <a:uFillTx/>
                <a:latin typeface="+mj-lt"/>
                <a:ea typeface="+mn-ea"/>
                <a:cs typeface="+mn-cs"/>
              </a:rPr>
              <a:t> de travail </a:t>
            </a:r>
            <a:r>
              <a:rPr kumimoji="0" lang="fr-BE" sz="1300" b="0" i="0" u="none" strike="noStrike" kern="0" cap="none" spc="0" normalizeH="0" baseline="0" noProof="0">
                <a:ln>
                  <a:noFill/>
                </a:ln>
                <a:solidFill>
                  <a:srgbClr val="DAEDEF">
                    <a:lumMod val="10000"/>
                  </a:srgbClr>
                </a:solidFill>
                <a:effectLst/>
                <a:uLnTx/>
                <a:uFillTx/>
                <a:latin typeface="+mj-lt"/>
                <a:ea typeface="+mn-ea"/>
                <a:cs typeface="+mn-cs"/>
              </a:rPr>
              <a:t>sur la base des données détaillées qui sont collectées au cours du projet pilote,</a:t>
            </a:r>
            <a:endParaRPr lang="fr-BE" sz="1300" b="0" i="0" u="none" strike="noStrike" kern="0" cap="none" spc="0" normalizeH="0" baseline="0" noProof="0">
              <a:ln>
                <a:noFill/>
              </a:ln>
              <a:solidFill>
                <a:srgbClr val="DAEDEF">
                  <a:lumMod val="10000"/>
                </a:srgbClr>
              </a:solidFill>
              <a:effectLst/>
              <a:uLnTx/>
              <a:uFillTx/>
              <a:latin typeface="+mj-lt"/>
              <a:ea typeface="Verdana"/>
            </a:endParaRPr>
          </a:p>
          <a:p>
            <a:pPr marL="341630" marR="0" lvl="0" indent="-341630" algn="l" defTabSz="914400" rtl="0" eaLnBrk="1" fontAlgn="base" latinLnBrk="0" hangingPunct="1">
              <a:lnSpc>
                <a:spcPct val="100000"/>
              </a:lnSpc>
              <a:spcBef>
                <a:spcPts val="0"/>
              </a:spcBef>
              <a:spcAft>
                <a:spcPts val="600"/>
              </a:spcAft>
              <a:buClrTx/>
              <a:buSzTx/>
              <a:buFont typeface="+mj-lt"/>
              <a:buAutoNum type="arabicPeriod"/>
              <a:tabLst/>
              <a:defRPr/>
            </a:pPr>
            <a:r>
              <a:rPr lang="fr-BE" sz="1300" b="1" kern="0" noProof="0">
                <a:solidFill>
                  <a:srgbClr val="DAEDEF">
                    <a:lumMod val="10000"/>
                  </a:srgbClr>
                </a:solidFill>
                <a:latin typeface="+mj-lt"/>
              </a:rPr>
              <a:t>formulons, grâce aux connaissances de données, </a:t>
            </a:r>
            <a:r>
              <a:rPr kumimoji="0" lang="fr-BE" sz="1300" b="1" i="0" u="none" strike="noStrike" kern="0" cap="none" spc="0" normalizeH="0" baseline="0" noProof="0">
                <a:ln>
                  <a:noFill/>
                </a:ln>
                <a:solidFill>
                  <a:srgbClr val="DAEDEF">
                    <a:lumMod val="10000"/>
                  </a:srgbClr>
                </a:solidFill>
                <a:effectLst/>
                <a:uLnTx/>
                <a:uFillTx/>
                <a:latin typeface="+mj-lt"/>
                <a:ea typeface="+mn-ea"/>
                <a:cs typeface="+mn-cs"/>
              </a:rPr>
              <a:t>une proposition pour un modèle de financement durable </a:t>
            </a:r>
            <a:r>
              <a:rPr kumimoji="0" lang="fr-BE" sz="1300" b="0" i="0" u="none" strike="noStrike" kern="0" cap="none" spc="0" normalizeH="0" baseline="0" noProof="0">
                <a:ln>
                  <a:noFill/>
                </a:ln>
                <a:solidFill>
                  <a:srgbClr val="DAEDEF">
                    <a:lumMod val="10000"/>
                  </a:srgbClr>
                </a:solidFill>
                <a:effectLst/>
                <a:uLnTx/>
                <a:uFillTx/>
                <a:latin typeface="+mj-lt"/>
                <a:ea typeface="+mn-ea"/>
                <a:cs typeface="+mn-cs"/>
              </a:rPr>
              <a:t>des soins à domicile, en consultation avec l’INAMI et le ministre.</a:t>
            </a:r>
            <a:endParaRPr lang="fr-BE" sz="1300" b="0" i="0" u="none" strike="noStrike" kern="0" cap="none" spc="0" normalizeH="0" baseline="0" noProof="0">
              <a:ln>
                <a:noFill/>
              </a:ln>
              <a:solidFill>
                <a:srgbClr val="DAEDEF">
                  <a:lumMod val="10000"/>
                </a:srgbClr>
              </a:solidFill>
              <a:effectLst/>
              <a:uLnTx/>
              <a:uFillTx/>
              <a:latin typeface="+mj-lt"/>
              <a:ea typeface="Verdana"/>
            </a:endParaRPr>
          </a:p>
        </p:txBody>
      </p:sp>
    </p:spTree>
    <p:extLst>
      <p:ext uri="{BB962C8B-B14F-4D97-AF65-F5344CB8AC3E}">
        <p14:creationId xmlns:p14="http://schemas.microsoft.com/office/powerpoint/2010/main" val="33624059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EED66-4B08-C456-B437-E011AAFC8E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3BBA12-93AC-4321-A79E-EA5C58A7B90C}"/>
              </a:ext>
            </a:extLst>
          </p:cNvPr>
          <p:cNvSpPr>
            <a:spLocks noGrp="1"/>
          </p:cNvSpPr>
          <p:nvPr>
            <p:ph type="title"/>
          </p:nvPr>
        </p:nvSpPr>
        <p:spPr/>
        <p:txBody>
          <a:bodyPr/>
          <a:lstStyle/>
          <a:p>
            <a:r>
              <a:rPr lang="fr-BE" noProof="0"/>
              <a:t>Caractéristiques du financement incitatif de la pratique</a:t>
            </a:r>
          </a:p>
        </p:txBody>
      </p:sp>
      <p:sp>
        <p:nvSpPr>
          <p:cNvPr id="4" name="Oval 3">
            <a:extLst>
              <a:ext uri="{FF2B5EF4-FFF2-40B4-BE49-F238E27FC236}">
                <a16:creationId xmlns:a16="http://schemas.microsoft.com/office/drawing/2014/main" id="{EB1A2210-1923-54CE-265D-6E5A31F88EBF}"/>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3200" noProof="0">
                <a:solidFill>
                  <a:srgbClr val="DAEDEF"/>
                </a:solidFill>
                <a:latin typeface="+mj-lt"/>
              </a:rPr>
              <a:t>3</a:t>
            </a:r>
          </a:p>
        </p:txBody>
      </p:sp>
      <p:graphicFrame>
        <p:nvGraphicFramePr>
          <p:cNvPr id="6" name="Table 5">
            <a:extLst>
              <a:ext uri="{FF2B5EF4-FFF2-40B4-BE49-F238E27FC236}">
                <a16:creationId xmlns:a16="http://schemas.microsoft.com/office/drawing/2014/main" id="{311E9744-97F8-3EAD-D92A-8E413904F127}"/>
              </a:ext>
            </a:extLst>
          </p:cNvPr>
          <p:cNvGraphicFramePr>
            <a:graphicFrameLocks noGrp="1"/>
          </p:cNvGraphicFramePr>
          <p:nvPr>
            <p:extLst>
              <p:ext uri="{D42A27DB-BD31-4B8C-83A1-F6EECF244321}">
                <p14:modId xmlns:p14="http://schemas.microsoft.com/office/powerpoint/2010/main" val="4243416963"/>
              </p:ext>
            </p:extLst>
          </p:nvPr>
        </p:nvGraphicFramePr>
        <p:xfrm>
          <a:off x="623888" y="2276474"/>
          <a:ext cx="11110912" cy="4339144"/>
        </p:xfrm>
        <a:graphic>
          <a:graphicData uri="http://schemas.openxmlformats.org/drawingml/2006/table">
            <a:tbl>
              <a:tblPr firstRow="1" bandRow="1">
                <a:tableStyleId>{5C22544A-7EE6-4342-B048-85BDC9FD1C3A}</a:tableStyleId>
              </a:tblPr>
              <a:tblGrid>
                <a:gridCol w="355946">
                  <a:extLst>
                    <a:ext uri="{9D8B030D-6E8A-4147-A177-3AD203B41FA5}">
                      <a16:colId xmlns:a16="http://schemas.microsoft.com/office/drawing/2014/main" val="855444261"/>
                    </a:ext>
                  </a:extLst>
                </a:gridCol>
                <a:gridCol w="2150165">
                  <a:extLst>
                    <a:ext uri="{9D8B030D-6E8A-4147-A177-3AD203B41FA5}">
                      <a16:colId xmlns:a16="http://schemas.microsoft.com/office/drawing/2014/main" val="3179572802"/>
                    </a:ext>
                  </a:extLst>
                </a:gridCol>
                <a:gridCol w="1620522">
                  <a:extLst>
                    <a:ext uri="{9D8B030D-6E8A-4147-A177-3AD203B41FA5}">
                      <a16:colId xmlns:a16="http://schemas.microsoft.com/office/drawing/2014/main" val="4114910655"/>
                    </a:ext>
                  </a:extLst>
                </a:gridCol>
                <a:gridCol w="2406640">
                  <a:extLst>
                    <a:ext uri="{9D8B030D-6E8A-4147-A177-3AD203B41FA5}">
                      <a16:colId xmlns:a16="http://schemas.microsoft.com/office/drawing/2014/main" val="2479544617"/>
                    </a:ext>
                  </a:extLst>
                </a:gridCol>
                <a:gridCol w="1854233">
                  <a:extLst>
                    <a:ext uri="{9D8B030D-6E8A-4147-A177-3AD203B41FA5}">
                      <a16:colId xmlns:a16="http://schemas.microsoft.com/office/drawing/2014/main" val="1429917923"/>
                    </a:ext>
                  </a:extLst>
                </a:gridCol>
                <a:gridCol w="1796288">
                  <a:extLst>
                    <a:ext uri="{9D8B030D-6E8A-4147-A177-3AD203B41FA5}">
                      <a16:colId xmlns:a16="http://schemas.microsoft.com/office/drawing/2014/main" val="747244240"/>
                    </a:ext>
                  </a:extLst>
                </a:gridCol>
                <a:gridCol w="927118">
                  <a:extLst>
                    <a:ext uri="{9D8B030D-6E8A-4147-A177-3AD203B41FA5}">
                      <a16:colId xmlns:a16="http://schemas.microsoft.com/office/drawing/2014/main" val="597728544"/>
                    </a:ext>
                  </a:extLst>
                </a:gridCol>
              </a:tblGrid>
              <a:tr h="278873">
                <a:tc>
                  <a:txBody>
                    <a:bodyPr/>
                    <a:lstStyle/>
                    <a:p>
                      <a:pPr>
                        <a:lnSpc>
                          <a:spcPct val="100000"/>
                        </a:lnSpc>
                      </a:pPr>
                      <a:endParaRPr lang="nl-BE" sz="600">
                        <a:latin typeface="+mj-lt"/>
                      </a:endParaRPr>
                    </a:p>
                  </a:txBody>
                  <a:tcPr>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spcBef>
                          <a:spcPts val="20"/>
                        </a:spcBef>
                        <a:buFont typeface="Arial" panose="020B0604020202020204" pitchFamily="34" charset="0"/>
                        <a:buNone/>
                      </a:pPr>
                      <a:endParaRPr sz="600">
                        <a:latin typeface="+mj-lt"/>
                        <a:cs typeface="Times New Roman"/>
                      </a:endParaRPr>
                    </a:p>
                    <a:p>
                      <a:pPr marL="0" indent="0" algn="l">
                        <a:lnSpc>
                          <a:spcPct val="100000"/>
                        </a:lnSpc>
                        <a:buFont typeface="Arial" panose="020B0604020202020204" pitchFamily="34" charset="0"/>
                        <a:buNone/>
                      </a:pPr>
                      <a:r>
                        <a:rPr lang="nl-BE" sz="600" b="1" spc="-30" err="1">
                          <a:latin typeface="+mj-lt"/>
                          <a:cs typeface="Trebuchet MS"/>
                        </a:rPr>
                        <a:t>Caractéristique</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buFont typeface="Arial" panose="020B0604020202020204" pitchFamily="34" charset="0"/>
                        <a:buNone/>
                      </a:pPr>
                      <a:r>
                        <a:rPr lang="fr-FR" sz="600" b="1" spc="-40">
                          <a:latin typeface="+mj-lt"/>
                          <a:cs typeface="Trebuchet MS"/>
                        </a:rPr>
                        <a:t>Que signifie un score de 0 pour cette caractéristique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18110" indent="0" algn="l">
                        <a:lnSpc>
                          <a:spcPct val="100000"/>
                        </a:lnSpc>
                        <a:spcBef>
                          <a:spcPts val="0"/>
                        </a:spcBef>
                        <a:buFont typeface="Arial" panose="020B0604020202020204" pitchFamily="34" charset="0"/>
                        <a:buNone/>
                      </a:pPr>
                      <a:r>
                        <a:rPr lang="fr-FR" sz="600" b="1" spc="-35">
                          <a:latin typeface="+mj-lt"/>
                          <a:cs typeface="Trebuchet MS"/>
                        </a:rPr>
                        <a:t>Quelles sont les conditions pour obtenir un score de 2 points pour cette caractéristique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87960" indent="0" algn="l">
                        <a:lnSpc>
                          <a:spcPct val="100000"/>
                        </a:lnSpc>
                        <a:spcBef>
                          <a:spcPts val="0"/>
                        </a:spcBef>
                        <a:buFont typeface="Arial" panose="020B0604020202020204" pitchFamily="34" charset="0"/>
                        <a:buNone/>
                      </a:pPr>
                      <a:r>
                        <a:rPr lang="fr-FR" sz="600" b="1" spc="-35">
                          <a:latin typeface="+mj-lt"/>
                          <a:cs typeface="Trebuchet MS"/>
                        </a:rPr>
                        <a:t>Quelles sont les conditions pour obtenir un score de 4 points pour cette caractéristique ?</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34620" indent="0" algn="l">
                        <a:lnSpc>
                          <a:spcPct val="100000"/>
                        </a:lnSpc>
                        <a:spcBef>
                          <a:spcPts val="0"/>
                        </a:spcBef>
                        <a:buFont typeface="Arial" panose="020B0604020202020204" pitchFamily="34" charset="0"/>
                        <a:buNone/>
                      </a:pPr>
                      <a:r>
                        <a:rPr lang="fr-FR" sz="600" b="1" spc="-30">
                          <a:latin typeface="+mj-lt"/>
                          <a:cs typeface="Trebuchet MS"/>
                        </a:rPr>
                        <a:t>Quelles informations doivent être  enregistrées/transmises  pour justifier le score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66675" indent="0" algn="l">
                        <a:lnSpc>
                          <a:spcPct val="100000"/>
                        </a:lnSpc>
                        <a:spcBef>
                          <a:spcPts val="0"/>
                        </a:spcBef>
                        <a:buFont typeface="Arial" panose="020B0604020202020204" pitchFamily="34" charset="0"/>
                        <a:buNone/>
                      </a:pPr>
                      <a:r>
                        <a:rPr lang="fr-FR" sz="600" b="1" spc="-30">
                          <a:latin typeface="+mj-lt"/>
                          <a:cs typeface="Trebuchet MS"/>
                        </a:rPr>
                        <a:t>Durée maximale pour le score 2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2403240295"/>
                  </a:ext>
                </a:extLst>
              </a:tr>
              <a:tr h="899786">
                <a:tc>
                  <a:txBody>
                    <a:bodyPr/>
                    <a:lstStyle/>
                    <a:p>
                      <a:pPr marL="66675">
                        <a:lnSpc>
                          <a:spcPct val="100000"/>
                        </a:lnSpc>
                      </a:pPr>
                      <a:r>
                        <a:rPr sz="600" b="1">
                          <a:latin typeface="+mj-lt"/>
                          <a:cs typeface="Trebuchet MS"/>
                        </a:rPr>
                        <a:t>3</a:t>
                      </a:r>
                      <a:endParaRPr sz="600">
                        <a:latin typeface="+mj-lt"/>
                        <a:cs typeface="Trebuchet MS"/>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123825" indent="-635">
                        <a:lnSpc>
                          <a:spcPct val="100000"/>
                        </a:lnSpc>
                        <a:spcBef>
                          <a:spcPts val="10"/>
                        </a:spcBef>
                      </a:pPr>
                      <a:r>
                        <a:rPr sz="600" b="1" spc="-30" err="1">
                          <a:latin typeface="+mj-lt"/>
                          <a:cs typeface="Trebuchet MS"/>
                        </a:rPr>
                        <a:t>Referentieverpleegkundigen</a:t>
                      </a:r>
                      <a:r>
                        <a:rPr sz="600" b="1" spc="-30">
                          <a:latin typeface="+mj-lt"/>
                          <a:cs typeface="Trebuchet MS"/>
                        </a:rPr>
                        <a:t> </a:t>
                      </a:r>
                      <a:r>
                        <a:rPr sz="600" spc="20" err="1">
                          <a:latin typeface="+mj-lt"/>
                          <a:cs typeface="Calibri"/>
                        </a:rPr>
                        <a:t>worden</a:t>
                      </a:r>
                      <a:r>
                        <a:rPr sz="600" spc="20">
                          <a:latin typeface="+mj-lt"/>
                          <a:cs typeface="Calibri"/>
                        </a:rPr>
                        <a:t> </a:t>
                      </a:r>
                      <a:r>
                        <a:rPr sz="600" spc="40" err="1">
                          <a:latin typeface="+mj-lt"/>
                          <a:cs typeface="Calibri"/>
                        </a:rPr>
                        <a:t>ingezet</a:t>
                      </a:r>
                      <a:r>
                        <a:rPr sz="600" spc="40">
                          <a:latin typeface="+mj-lt"/>
                          <a:cs typeface="Calibri"/>
                        </a:rPr>
                        <a:t>  </a:t>
                      </a:r>
                      <a:r>
                        <a:rPr sz="600" spc="25" err="1">
                          <a:latin typeface="+mj-lt"/>
                          <a:cs typeface="Calibri"/>
                        </a:rPr>
                        <a:t>binnen</a:t>
                      </a:r>
                      <a:r>
                        <a:rPr sz="600" spc="25">
                          <a:latin typeface="+mj-lt"/>
                          <a:cs typeface="Calibri"/>
                        </a:rPr>
                        <a:t> </a:t>
                      </a:r>
                      <a:r>
                        <a:rPr sz="600" spc="35">
                          <a:latin typeface="+mj-lt"/>
                          <a:cs typeface="Calibri"/>
                        </a:rPr>
                        <a:t>de </a:t>
                      </a:r>
                      <a:r>
                        <a:rPr sz="600" spc="10" err="1">
                          <a:latin typeface="+mj-lt"/>
                          <a:cs typeface="Calibri"/>
                        </a:rPr>
                        <a:t>praktijk</a:t>
                      </a:r>
                      <a:r>
                        <a:rPr sz="600" spc="10">
                          <a:latin typeface="+mj-lt"/>
                          <a:cs typeface="Calibri"/>
                        </a:rPr>
                        <a:t>, </a:t>
                      </a:r>
                      <a:r>
                        <a:rPr sz="600" spc="50" err="1">
                          <a:latin typeface="+mj-lt"/>
                          <a:cs typeface="Calibri"/>
                        </a:rPr>
                        <a:t>minstens</a:t>
                      </a:r>
                      <a:r>
                        <a:rPr sz="600" spc="50">
                          <a:latin typeface="+mj-lt"/>
                          <a:cs typeface="Calibri"/>
                        </a:rPr>
                        <a:t> </a:t>
                      </a:r>
                      <a:r>
                        <a:rPr sz="600" spc="20" err="1">
                          <a:latin typeface="+mj-lt"/>
                          <a:cs typeface="Calibri"/>
                        </a:rPr>
                        <a:t>voor</a:t>
                      </a:r>
                      <a:r>
                        <a:rPr sz="600" spc="20">
                          <a:latin typeface="+mj-lt"/>
                          <a:cs typeface="Calibri"/>
                        </a:rPr>
                        <a:t> </a:t>
                      </a:r>
                      <a:r>
                        <a:rPr sz="600" spc="40" err="1">
                          <a:latin typeface="+mj-lt"/>
                          <a:cs typeface="Calibri"/>
                        </a:rPr>
                        <a:t>wondzorg</a:t>
                      </a:r>
                      <a:r>
                        <a:rPr sz="600" spc="-40">
                          <a:latin typeface="+mj-lt"/>
                          <a:cs typeface="Calibri"/>
                        </a:rPr>
                        <a:t> </a:t>
                      </a:r>
                      <a:r>
                        <a:rPr sz="600" spc="25" err="1">
                          <a:latin typeface="+mj-lt"/>
                          <a:cs typeface="Calibri"/>
                        </a:rPr>
                        <a:t>en</a:t>
                      </a:r>
                      <a:r>
                        <a:rPr sz="600" spc="25">
                          <a:latin typeface="+mj-lt"/>
                          <a:cs typeface="Calibri"/>
                        </a:rPr>
                        <a:t>  </a:t>
                      </a:r>
                      <a:r>
                        <a:rPr sz="600" spc="35">
                          <a:latin typeface="+mj-lt"/>
                          <a:cs typeface="Calibri"/>
                        </a:rPr>
                        <a:t>diabetes.</a:t>
                      </a:r>
                      <a:endParaRPr sz="600">
                        <a:latin typeface="+mj-lt"/>
                        <a:cs typeface="Calibri"/>
                      </a:endParaRPr>
                    </a:p>
                    <a:p>
                      <a:pPr marL="66675" marR="142875">
                        <a:lnSpc>
                          <a:spcPct val="100000"/>
                        </a:lnSpc>
                      </a:pPr>
                      <a:r>
                        <a:rPr sz="600" spc="40" err="1">
                          <a:latin typeface="+mj-lt"/>
                          <a:cs typeface="Calibri"/>
                        </a:rPr>
                        <a:t>Deze</a:t>
                      </a:r>
                      <a:r>
                        <a:rPr sz="600" spc="40">
                          <a:latin typeface="+mj-lt"/>
                          <a:cs typeface="Calibri"/>
                        </a:rPr>
                        <a:t> </a:t>
                      </a:r>
                      <a:r>
                        <a:rPr sz="600" spc="25" err="1">
                          <a:latin typeface="+mj-lt"/>
                          <a:cs typeface="Calibri"/>
                        </a:rPr>
                        <a:t>kunnen</a:t>
                      </a:r>
                      <a:r>
                        <a:rPr sz="600" spc="25">
                          <a:latin typeface="+mj-lt"/>
                          <a:cs typeface="Calibri"/>
                        </a:rPr>
                        <a:t> </a:t>
                      </a:r>
                      <a:r>
                        <a:rPr sz="600" spc="45" err="1">
                          <a:latin typeface="+mj-lt"/>
                          <a:cs typeface="Calibri"/>
                        </a:rPr>
                        <a:t>beschikbaar</a:t>
                      </a:r>
                      <a:r>
                        <a:rPr sz="600" spc="45">
                          <a:latin typeface="+mj-lt"/>
                          <a:cs typeface="Calibri"/>
                        </a:rPr>
                        <a:t> </a:t>
                      </a:r>
                      <a:r>
                        <a:rPr sz="600" spc="35" err="1">
                          <a:latin typeface="+mj-lt"/>
                          <a:cs typeface="Calibri"/>
                        </a:rPr>
                        <a:t>zijn</a:t>
                      </a:r>
                      <a:r>
                        <a:rPr sz="600" spc="35">
                          <a:latin typeface="+mj-lt"/>
                          <a:cs typeface="Calibri"/>
                        </a:rPr>
                        <a:t> </a:t>
                      </a:r>
                      <a:r>
                        <a:rPr sz="600" spc="25" err="1">
                          <a:latin typeface="+mj-lt"/>
                          <a:cs typeface="Calibri"/>
                        </a:rPr>
                        <a:t>binnen</a:t>
                      </a:r>
                      <a:r>
                        <a:rPr sz="600" spc="25">
                          <a:latin typeface="+mj-lt"/>
                          <a:cs typeface="Calibri"/>
                        </a:rPr>
                        <a:t> </a:t>
                      </a:r>
                      <a:r>
                        <a:rPr sz="600" spc="35">
                          <a:latin typeface="+mj-lt"/>
                          <a:cs typeface="Calibri"/>
                        </a:rPr>
                        <a:t>de</a:t>
                      </a:r>
                      <a:r>
                        <a:rPr sz="600" spc="-35">
                          <a:latin typeface="+mj-lt"/>
                          <a:cs typeface="Calibri"/>
                        </a:rPr>
                        <a:t> </a:t>
                      </a:r>
                      <a:r>
                        <a:rPr sz="600" spc="35">
                          <a:latin typeface="+mj-lt"/>
                          <a:cs typeface="Calibri"/>
                        </a:rPr>
                        <a:t>eigen  </a:t>
                      </a:r>
                      <a:r>
                        <a:rPr sz="600" spc="20" err="1">
                          <a:latin typeface="+mj-lt"/>
                          <a:cs typeface="Calibri"/>
                        </a:rPr>
                        <a:t>praktijk</a:t>
                      </a:r>
                      <a:r>
                        <a:rPr sz="600" spc="20">
                          <a:latin typeface="+mj-lt"/>
                          <a:cs typeface="Calibri"/>
                        </a:rPr>
                        <a:t> </a:t>
                      </a:r>
                      <a:r>
                        <a:rPr sz="600" spc="30">
                          <a:latin typeface="+mj-lt"/>
                          <a:cs typeface="Calibri"/>
                        </a:rPr>
                        <a:t>of </a:t>
                      </a:r>
                      <a:r>
                        <a:rPr sz="600" spc="35">
                          <a:latin typeface="+mj-lt"/>
                          <a:cs typeface="Calibri"/>
                        </a:rPr>
                        <a:t>via </a:t>
                      </a:r>
                      <a:r>
                        <a:rPr sz="600" spc="15">
                          <a:latin typeface="+mj-lt"/>
                          <a:cs typeface="Calibri"/>
                        </a:rPr>
                        <a:t>het </a:t>
                      </a:r>
                      <a:r>
                        <a:rPr sz="600" spc="25" err="1">
                          <a:latin typeface="+mj-lt"/>
                          <a:cs typeface="Calibri"/>
                        </a:rPr>
                        <a:t>doorverwijzen</a:t>
                      </a:r>
                      <a:r>
                        <a:rPr sz="600" spc="25">
                          <a:latin typeface="+mj-lt"/>
                          <a:cs typeface="Calibri"/>
                        </a:rPr>
                        <a:t> </a:t>
                      </a:r>
                      <a:r>
                        <a:rPr sz="600" spc="35" err="1">
                          <a:latin typeface="+mj-lt"/>
                          <a:cs typeface="Calibri"/>
                        </a:rPr>
                        <a:t>naar</a:t>
                      </a:r>
                      <a:r>
                        <a:rPr sz="600" spc="35">
                          <a:latin typeface="+mj-lt"/>
                          <a:cs typeface="Calibri"/>
                        </a:rPr>
                        <a:t> </a:t>
                      </a:r>
                      <a:r>
                        <a:rPr sz="600" spc="25" err="1">
                          <a:latin typeface="+mj-lt"/>
                          <a:cs typeface="Calibri"/>
                        </a:rPr>
                        <a:t>een</a:t>
                      </a:r>
                      <a:r>
                        <a:rPr sz="600" spc="25">
                          <a:latin typeface="+mj-lt"/>
                          <a:cs typeface="Calibri"/>
                        </a:rPr>
                        <a:t>  </a:t>
                      </a:r>
                      <a:r>
                        <a:rPr sz="600" spc="25" err="1">
                          <a:latin typeface="+mj-lt"/>
                          <a:cs typeface="Calibri"/>
                        </a:rPr>
                        <a:t>andere</a:t>
                      </a:r>
                      <a:r>
                        <a:rPr sz="600" spc="15">
                          <a:latin typeface="+mj-lt"/>
                          <a:cs typeface="Calibri"/>
                        </a:rPr>
                        <a:t> </a:t>
                      </a:r>
                      <a:r>
                        <a:rPr sz="600" spc="20" err="1">
                          <a:latin typeface="+mj-lt"/>
                          <a:cs typeface="Calibri"/>
                        </a:rPr>
                        <a:t>praktijk</a:t>
                      </a:r>
                      <a:r>
                        <a:rPr sz="600" spc="20">
                          <a:latin typeface="+mj-lt"/>
                          <a:cs typeface="Calibri"/>
                        </a:rPr>
                        <a:t>.</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2800" indent="-172800" algn="l">
                        <a:lnSpc>
                          <a:spcPct val="100000"/>
                        </a:lnSpc>
                        <a:buFont typeface="Arial" panose="020B0604020202020204" pitchFamily="34" charset="0"/>
                        <a:buChar char="•"/>
                      </a:pPr>
                      <a:r>
                        <a:rPr lang="nl-BE" sz="600" b="0" i="0">
                          <a:solidFill>
                            <a:srgbClr val="000000"/>
                          </a:solidFill>
                          <a:effectLst/>
                          <a:latin typeface="+mj-lt"/>
                        </a:rPr>
                        <a:t>De praktijk beschikt zelf </a:t>
                      </a:r>
                      <a:r>
                        <a:rPr lang="nl-BE" sz="600" b="1" i="0">
                          <a:solidFill>
                            <a:srgbClr val="000000"/>
                          </a:solidFill>
                          <a:effectLst/>
                          <a:latin typeface="+mj-lt"/>
                        </a:rPr>
                        <a:t>niet</a:t>
                      </a:r>
                      <a:r>
                        <a:rPr lang="nl-BE" sz="600" b="0" i="0">
                          <a:solidFill>
                            <a:srgbClr val="000000"/>
                          </a:solidFill>
                          <a:effectLst/>
                          <a:latin typeface="+mj-lt"/>
                        </a:rPr>
                        <a:t> over referentieverpleegkundigen wondzorg, </a:t>
                      </a:r>
                      <a:r>
                        <a:rPr lang="nl-BE" sz="600" b="1" i="0">
                          <a:solidFill>
                            <a:srgbClr val="000000"/>
                          </a:solidFill>
                          <a:effectLst/>
                          <a:latin typeface="+mj-lt"/>
                        </a:rPr>
                        <a:t>noch</a:t>
                      </a:r>
                      <a:r>
                        <a:rPr lang="nl-BE" sz="600" b="0" i="0">
                          <a:solidFill>
                            <a:srgbClr val="000000"/>
                          </a:solidFill>
                          <a:effectLst/>
                          <a:latin typeface="+mj-lt"/>
                        </a:rPr>
                        <a:t> over </a:t>
                      </a:r>
                      <a:r>
                        <a:rPr lang="nl-BE" sz="600" b="0" i="0" err="1">
                          <a:solidFill>
                            <a:srgbClr val="000000"/>
                          </a:solidFill>
                          <a:effectLst/>
                          <a:latin typeface="+mj-lt"/>
                        </a:rPr>
                        <a:t>diabeteseducatoren</a:t>
                      </a:r>
                      <a:r>
                        <a:rPr lang="nl-BE" sz="600" b="0" i="0">
                          <a:solidFill>
                            <a:srgbClr val="000000"/>
                          </a:solidFill>
                          <a:effectLst/>
                          <a:latin typeface="+mj-lt"/>
                        </a:rPr>
                        <a:t>.</a:t>
                      </a:r>
                    </a:p>
                    <a:p>
                      <a:pPr marL="172800" indent="-172800" algn="l">
                        <a:lnSpc>
                          <a:spcPct val="100000"/>
                        </a:lnSpc>
                        <a:buFont typeface="Arial" panose="020B0604020202020204" pitchFamily="34" charset="0"/>
                        <a:buChar char="•"/>
                      </a:pPr>
                      <a:r>
                        <a:rPr lang="nl-BE" sz="600" b="0" i="0">
                          <a:solidFill>
                            <a:srgbClr val="000000"/>
                          </a:solidFill>
                          <a:effectLst/>
                          <a:latin typeface="+mj-lt"/>
                        </a:rPr>
                        <a:t>De praktijk kan </a:t>
                      </a:r>
                      <a:r>
                        <a:rPr lang="nl-BE" sz="600" b="1" i="0">
                          <a:solidFill>
                            <a:srgbClr val="000000"/>
                          </a:solidFill>
                          <a:effectLst/>
                          <a:latin typeface="+mj-lt"/>
                        </a:rPr>
                        <a:t>geen</a:t>
                      </a:r>
                      <a:r>
                        <a:rPr lang="nl-BE" sz="600" b="0" i="0">
                          <a:solidFill>
                            <a:srgbClr val="000000"/>
                          </a:solidFill>
                          <a:effectLst/>
                          <a:latin typeface="+mj-lt"/>
                        </a:rPr>
                        <a:t> samenwerking op gestructureerde basis aantonen met externe referentieverpleegkundigen</a:t>
                      </a: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2800" indent="-172800">
                        <a:lnSpc>
                          <a:spcPct val="100000"/>
                        </a:lnSpc>
                        <a:buFont typeface="Arial" panose="020B0604020202020204" pitchFamily="34" charset="0"/>
                        <a:buChar char="•"/>
                      </a:pPr>
                      <a:r>
                        <a:rPr lang="nl-BE" sz="600" b="0" i="0" kern="1200">
                          <a:solidFill>
                            <a:schemeClr val="dk1"/>
                          </a:solidFill>
                          <a:effectLst/>
                          <a:latin typeface="+mj-lt"/>
                          <a:ea typeface="+mn-ea"/>
                          <a:cs typeface="+mn-cs"/>
                        </a:rPr>
                        <a:t>De praktijk kan beroep doen op beide types referentieverpleegkundigen, ofwel doordat deze aanwezig zijn in de eigen praktijk, ofwel doordat de praktijk een samenwerking op gestructureerde basis kan aantonen met externe referentieverpleegkundigen</a:t>
                      </a:r>
                    </a:p>
                    <a:p>
                      <a:pPr marL="172800" indent="-172800">
                        <a:lnSpc>
                          <a:spcPct val="100000"/>
                        </a:lnSpc>
                        <a:buFont typeface="Arial" panose="020B0604020202020204" pitchFamily="34" charset="0"/>
                        <a:buChar char="•"/>
                      </a:pPr>
                      <a:r>
                        <a:rPr lang="nl-BE" sz="600">
                          <a:latin typeface="+mj-lt"/>
                        </a:rPr>
                        <a:t>De referentieverpleegkundigen waarop beroep wordt gedaan hebben gedurende de voorbije 4 jaar 60u specifieke vorming gerelateerd aan het referentiedomein gevolgd</a:t>
                      </a:r>
                    </a:p>
                  </a:txBody>
                  <a:tcPr>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2800" marR="185420" indent="-172800">
                        <a:lnSpc>
                          <a:spcPct val="100000"/>
                        </a:lnSpc>
                        <a:spcBef>
                          <a:spcPts val="10"/>
                        </a:spcBef>
                        <a:buFont typeface="Arial" panose="020B0604020202020204" pitchFamily="34" charset="0"/>
                        <a:buChar char="•"/>
                        <a:tabLst>
                          <a:tab pos="525145" algn="l"/>
                          <a:tab pos="525780" algn="l"/>
                        </a:tabLst>
                      </a:pPr>
                      <a:r>
                        <a:rPr lang="nl-BE" sz="600" spc="25">
                          <a:latin typeface="+mj-lt"/>
                          <a:cs typeface="Calibri"/>
                        </a:rPr>
                        <a:t>De </a:t>
                      </a:r>
                      <a:r>
                        <a:rPr lang="nl-BE" sz="600" spc="20">
                          <a:latin typeface="+mj-lt"/>
                          <a:cs typeface="Calibri"/>
                        </a:rPr>
                        <a:t>praktijk </a:t>
                      </a:r>
                      <a:r>
                        <a:rPr lang="nl-BE" sz="600" spc="45">
                          <a:latin typeface="+mj-lt"/>
                          <a:cs typeface="Calibri"/>
                        </a:rPr>
                        <a:t>beschikt zelf </a:t>
                      </a:r>
                      <a:r>
                        <a:rPr lang="nl-BE" sz="600" spc="20">
                          <a:latin typeface="+mj-lt"/>
                          <a:cs typeface="Calibri"/>
                        </a:rPr>
                        <a:t>over  </a:t>
                      </a:r>
                      <a:r>
                        <a:rPr lang="nl-BE" sz="600" spc="25">
                          <a:latin typeface="+mj-lt"/>
                          <a:cs typeface="Calibri"/>
                        </a:rPr>
                        <a:t>referentieverpleegkundigen  </a:t>
                      </a:r>
                      <a:r>
                        <a:rPr lang="nl-BE" sz="600" spc="40">
                          <a:latin typeface="+mj-lt"/>
                          <a:cs typeface="Calibri"/>
                        </a:rPr>
                        <a:t>wondzorg </a:t>
                      </a:r>
                      <a:r>
                        <a:rPr lang="nl-BE" sz="600" spc="30">
                          <a:latin typeface="+mj-lt"/>
                          <a:cs typeface="Calibri"/>
                        </a:rPr>
                        <a:t>en</a:t>
                      </a:r>
                      <a:r>
                        <a:rPr lang="nl-BE" sz="600" spc="-75">
                          <a:latin typeface="+mj-lt"/>
                          <a:cs typeface="Calibri"/>
                        </a:rPr>
                        <a:t> </a:t>
                      </a:r>
                      <a:r>
                        <a:rPr lang="nl-BE" sz="600" spc="35" err="1">
                          <a:latin typeface="+mj-lt"/>
                          <a:cs typeface="Calibri"/>
                        </a:rPr>
                        <a:t>diabeteseducatoren</a:t>
                      </a:r>
                      <a:r>
                        <a:rPr lang="nl-BE" sz="600" spc="35">
                          <a:latin typeface="+mj-lt"/>
                          <a:cs typeface="Calibri"/>
                        </a:rPr>
                        <a:t> </a:t>
                      </a:r>
                      <a:r>
                        <a:rPr lang="nl-BE" sz="600" b="1" spc="70">
                          <a:latin typeface="+mj-lt"/>
                          <a:cs typeface="Calibri"/>
                        </a:rPr>
                        <a:t>EN</a:t>
                      </a:r>
                      <a:endParaRPr lang="nl-BE" sz="600" b="1">
                        <a:latin typeface="+mj-lt"/>
                        <a:cs typeface="Calibri"/>
                      </a:endParaRPr>
                    </a:p>
                    <a:p>
                      <a:pPr marL="172800" marR="133985" indent="-172800">
                        <a:lnSpc>
                          <a:spcPct val="100000"/>
                        </a:lnSpc>
                        <a:buFont typeface="Arial" panose="020B0604020202020204" pitchFamily="34" charset="0"/>
                        <a:buChar char="•"/>
                        <a:tabLst>
                          <a:tab pos="525145" algn="l"/>
                          <a:tab pos="525780" algn="l"/>
                        </a:tabLst>
                      </a:pPr>
                      <a:r>
                        <a:rPr lang="nl-BE" sz="600" spc="25">
                          <a:latin typeface="+mj-lt"/>
                          <a:cs typeface="Calibri"/>
                        </a:rPr>
                        <a:t>De referentieverpleegkundigen  </a:t>
                      </a:r>
                      <a:r>
                        <a:rPr lang="nl-BE" sz="600" spc="30">
                          <a:latin typeface="+mj-lt"/>
                          <a:cs typeface="Calibri"/>
                        </a:rPr>
                        <a:t>hebben gedurende </a:t>
                      </a:r>
                      <a:r>
                        <a:rPr lang="nl-BE" sz="600" spc="35">
                          <a:latin typeface="+mj-lt"/>
                          <a:cs typeface="Calibri"/>
                        </a:rPr>
                        <a:t>de </a:t>
                      </a:r>
                      <a:r>
                        <a:rPr lang="nl-BE" sz="600" spc="15">
                          <a:latin typeface="+mj-lt"/>
                          <a:cs typeface="Calibri"/>
                        </a:rPr>
                        <a:t>vier</a:t>
                      </a:r>
                      <a:r>
                        <a:rPr lang="nl-BE" sz="600" spc="-50">
                          <a:latin typeface="+mj-lt"/>
                          <a:cs typeface="Calibri"/>
                        </a:rPr>
                        <a:t> </a:t>
                      </a:r>
                      <a:r>
                        <a:rPr lang="nl-BE" sz="600" spc="15">
                          <a:latin typeface="+mj-lt"/>
                          <a:cs typeface="Calibri"/>
                        </a:rPr>
                        <a:t>voorbije  jaren </a:t>
                      </a:r>
                      <a:r>
                        <a:rPr lang="nl-BE" sz="600" spc="40">
                          <a:latin typeface="+mj-lt"/>
                          <a:cs typeface="Calibri"/>
                        </a:rPr>
                        <a:t>60u </a:t>
                      </a:r>
                      <a:r>
                        <a:rPr lang="nl-BE" sz="600" spc="45" err="1">
                          <a:latin typeface="+mj-lt"/>
                          <a:cs typeface="Calibri"/>
                        </a:rPr>
                        <a:t>speciﬁeke</a:t>
                      </a:r>
                      <a:r>
                        <a:rPr lang="nl-BE" sz="600" spc="45">
                          <a:latin typeface="+mj-lt"/>
                          <a:cs typeface="Calibri"/>
                        </a:rPr>
                        <a:t> </a:t>
                      </a:r>
                      <a:r>
                        <a:rPr lang="nl-BE" sz="600" spc="35">
                          <a:latin typeface="+mj-lt"/>
                          <a:cs typeface="Calibri"/>
                        </a:rPr>
                        <a:t>vorming  </a:t>
                      </a:r>
                      <a:r>
                        <a:rPr lang="nl-BE" sz="600" spc="20">
                          <a:latin typeface="+mj-lt"/>
                          <a:cs typeface="Calibri"/>
                        </a:rPr>
                        <a:t>gerelateerd </a:t>
                      </a:r>
                      <a:r>
                        <a:rPr lang="nl-BE" sz="600" spc="55">
                          <a:latin typeface="+mj-lt"/>
                          <a:cs typeface="Calibri"/>
                        </a:rPr>
                        <a:t>aan </a:t>
                      </a:r>
                      <a:r>
                        <a:rPr lang="nl-BE" sz="600" spc="15">
                          <a:latin typeface="+mj-lt"/>
                          <a:cs typeface="Calibri"/>
                        </a:rPr>
                        <a:t>het  </a:t>
                      </a:r>
                      <a:r>
                        <a:rPr lang="nl-BE" sz="600" spc="20">
                          <a:latin typeface="+mj-lt"/>
                          <a:cs typeface="Calibri"/>
                        </a:rPr>
                        <a:t>referentiedomein</a:t>
                      </a:r>
                      <a:r>
                        <a:rPr lang="nl-BE" sz="600" spc="15">
                          <a:latin typeface="+mj-lt"/>
                          <a:cs typeface="Calibri"/>
                        </a:rPr>
                        <a:t> </a:t>
                      </a:r>
                      <a:r>
                        <a:rPr lang="nl-BE" sz="600" spc="40">
                          <a:latin typeface="+mj-lt"/>
                          <a:cs typeface="Calibri"/>
                        </a:rPr>
                        <a:t>gevolgd.</a:t>
                      </a:r>
                      <a:endParaRPr lang="nl-BE" sz="600">
                        <a:latin typeface="+mj-lt"/>
                        <a:cs typeface="Calibri"/>
                      </a:endParaRPr>
                    </a:p>
                    <a:p>
                      <a:pPr marL="172800" marR="185420" indent="-172800">
                        <a:lnSpc>
                          <a:spcPct val="100000"/>
                        </a:lnSpc>
                        <a:spcBef>
                          <a:spcPts val="10"/>
                        </a:spcBef>
                        <a:buFont typeface="Arial" panose="020B0604020202020204" pitchFamily="34" charset="0"/>
                        <a:buChar char="•"/>
                        <a:tabLst>
                          <a:tab pos="525145" algn="l"/>
                          <a:tab pos="525780" algn="l"/>
                        </a:tabLst>
                      </a:pP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2800" marR="104775" indent="-172800">
                        <a:lnSpc>
                          <a:spcPct val="100000"/>
                        </a:lnSpc>
                        <a:spcBef>
                          <a:spcPts val="10"/>
                        </a:spcBef>
                        <a:buFont typeface="Arial" panose="020B0604020202020204" pitchFamily="34" charset="0"/>
                        <a:buChar char="•"/>
                      </a:pPr>
                      <a:r>
                        <a:rPr lang="nl-BE" sz="600">
                          <a:latin typeface="+mj-lt"/>
                          <a:cs typeface="Calibri"/>
                        </a:rPr>
                        <a:t>Voor interne referentieverpleegkundigen: zie praktijkregistratie</a:t>
                      </a:r>
                    </a:p>
                    <a:p>
                      <a:pPr marL="172800" marR="104775" indent="-172800">
                        <a:lnSpc>
                          <a:spcPct val="100000"/>
                        </a:lnSpc>
                        <a:spcBef>
                          <a:spcPts val="10"/>
                        </a:spcBef>
                        <a:buFont typeface="Arial" panose="020B0604020202020204" pitchFamily="34" charset="0"/>
                        <a:buChar char="•"/>
                      </a:pPr>
                      <a:r>
                        <a:rPr lang="nl-BE" sz="600">
                          <a:latin typeface="+mj-lt"/>
                          <a:cs typeface="Calibri"/>
                        </a:rPr>
                        <a:t>Indien geen eigen referentieverpleegkundige: rapportering over het </a:t>
                      </a:r>
                      <a:r>
                        <a:rPr lang="nl-BE" sz="600" err="1">
                          <a:latin typeface="+mj-lt"/>
                          <a:cs typeface="Calibri"/>
                        </a:rPr>
                        <a:t>samenwerkings-verband</a:t>
                      </a:r>
                      <a:r>
                        <a:rPr lang="nl-BE" sz="600">
                          <a:latin typeface="+mj-lt"/>
                          <a:cs typeface="Calibri"/>
                        </a:rPr>
                        <a:t> of contactgegevens samenwerkende partners</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40665">
                        <a:lnSpc>
                          <a:spcPct val="100000"/>
                        </a:lnSpc>
                        <a:spcBef>
                          <a:spcPts val="10"/>
                        </a:spcBef>
                      </a:pPr>
                      <a:r>
                        <a:rPr sz="600" spc="30">
                          <a:latin typeface="+mj-lt"/>
                          <a:cs typeface="Calibri"/>
                        </a:rPr>
                        <a:t>Geen</a:t>
                      </a:r>
                      <a:r>
                        <a:rPr sz="600" spc="-50">
                          <a:latin typeface="+mj-lt"/>
                          <a:cs typeface="Calibri"/>
                        </a:rPr>
                        <a:t> </a:t>
                      </a:r>
                      <a:r>
                        <a:rPr sz="600" spc="50">
                          <a:latin typeface="+mj-lt"/>
                          <a:cs typeface="Calibri"/>
                        </a:rPr>
                        <a:t>max.  </a:t>
                      </a:r>
                      <a:r>
                        <a:rPr sz="600" spc="15">
                          <a:latin typeface="+mj-lt"/>
                          <a:cs typeface="Calibri"/>
                        </a:rPr>
                        <a:t>termijn</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967856758"/>
                  </a:ext>
                </a:extLst>
              </a:tr>
              <a:tr h="823900">
                <a:tc>
                  <a:txBody>
                    <a:bodyPr/>
                    <a:lstStyle/>
                    <a:p>
                      <a:pPr marL="66675">
                        <a:lnSpc>
                          <a:spcPct val="100000"/>
                        </a:lnSpc>
                      </a:pPr>
                      <a:r>
                        <a:rPr sz="600" b="1">
                          <a:latin typeface="+mj-lt"/>
                          <a:cs typeface="Trebuchet MS"/>
                        </a:rPr>
                        <a:t>3</a:t>
                      </a:r>
                      <a:endParaRPr sz="600">
                        <a:latin typeface="+mj-lt"/>
                        <a:cs typeface="Trebuchet MS"/>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197485">
                        <a:lnSpc>
                          <a:spcPct val="100000"/>
                        </a:lnSpc>
                        <a:spcBef>
                          <a:spcPts val="25"/>
                        </a:spcBef>
                      </a:pPr>
                      <a:r>
                        <a:rPr sz="600" spc="60">
                          <a:latin typeface="+mj-lt"/>
                          <a:cs typeface="Calibri"/>
                        </a:rPr>
                        <a:t>Des </a:t>
                      </a:r>
                      <a:r>
                        <a:rPr sz="600" b="1" spc="-25">
                          <a:latin typeface="+mj-lt"/>
                          <a:cs typeface="Trebuchet MS"/>
                        </a:rPr>
                        <a:t>inﬁrmières </a:t>
                      </a:r>
                      <a:r>
                        <a:rPr sz="600" b="1" spc="-15">
                          <a:latin typeface="+mj-lt"/>
                          <a:cs typeface="Trebuchet MS"/>
                        </a:rPr>
                        <a:t>relais </a:t>
                      </a:r>
                      <a:r>
                        <a:rPr sz="600" spc="40">
                          <a:latin typeface="+mj-lt"/>
                          <a:cs typeface="Calibri"/>
                        </a:rPr>
                        <a:t>sont </a:t>
                      </a:r>
                      <a:r>
                        <a:rPr sz="600" spc="35">
                          <a:latin typeface="+mj-lt"/>
                          <a:cs typeface="Calibri"/>
                        </a:rPr>
                        <a:t>déployées </a:t>
                      </a:r>
                      <a:r>
                        <a:rPr sz="600" spc="40">
                          <a:latin typeface="+mj-lt"/>
                          <a:cs typeface="Calibri"/>
                        </a:rPr>
                        <a:t>au</a:t>
                      </a:r>
                      <a:r>
                        <a:rPr sz="600" spc="-110">
                          <a:latin typeface="+mj-lt"/>
                          <a:cs typeface="Calibri"/>
                        </a:rPr>
                        <a:t> </a:t>
                      </a:r>
                      <a:r>
                        <a:rPr sz="600" spc="45">
                          <a:latin typeface="+mj-lt"/>
                          <a:cs typeface="Calibri"/>
                        </a:rPr>
                        <a:t>sein  </a:t>
                      </a:r>
                      <a:r>
                        <a:rPr sz="600" spc="35">
                          <a:latin typeface="+mj-lt"/>
                          <a:cs typeface="Calibri"/>
                        </a:rPr>
                        <a:t>de la </a:t>
                      </a:r>
                      <a:r>
                        <a:rPr sz="600" spc="10">
                          <a:latin typeface="+mj-lt"/>
                          <a:cs typeface="Calibri"/>
                        </a:rPr>
                        <a:t>pratique, </a:t>
                      </a:r>
                      <a:r>
                        <a:rPr sz="600" spc="40">
                          <a:latin typeface="+mj-lt"/>
                          <a:cs typeface="Calibri"/>
                        </a:rPr>
                        <a:t>au </a:t>
                      </a:r>
                      <a:r>
                        <a:rPr sz="600" spc="55">
                          <a:latin typeface="+mj-lt"/>
                          <a:cs typeface="Calibri"/>
                        </a:rPr>
                        <a:t>moins </a:t>
                      </a:r>
                      <a:r>
                        <a:rPr sz="600" spc="20">
                          <a:latin typeface="+mj-lt"/>
                          <a:cs typeface="Calibri"/>
                        </a:rPr>
                        <a:t>pour </a:t>
                      </a:r>
                      <a:r>
                        <a:rPr sz="600" spc="50">
                          <a:latin typeface="+mj-lt"/>
                          <a:cs typeface="Calibri"/>
                        </a:rPr>
                        <a:t>les </a:t>
                      </a:r>
                      <a:r>
                        <a:rPr sz="600" spc="60">
                          <a:latin typeface="+mj-lt"/>
                          <a:cs typeface="Calibri"/>
                        </a:rPr>
                        <a:t>soins des  </a:t>
                      </a:r>
                      <a:r>
                        <a:rPr sz="600" spc="40">
                          <a:latin typeface="+mj-lt"/>
                          <a:cs typeface="Calibri"/>
                        </a:rPr>
                        <a:t>plaies </a:t>
                      </a:r>
                      <a:r>
                        <a:rPr sz="600" spc="10">
                          <a:latin typeface="+mj-lt"/>
                          <a:cs typeface="Calibri"/>
                        </a:rPr>
                        <a:t>et </a:t>
                      </a:r>
                      <a:r>
                        <a:rPr sz="600" spc="20">
                          <a:latin typeface="+mj-lt"/>
                          <a:cs typeface="Calibri"/>
                        </a:rPr>
                        <a:t>le </a:t>
                      </a:r>
                      <a:r>
                        <a:rPr sz="600" spc="25">
                          <a:latin typeface="+mj-lt"/>
                          <a:cs typeface="Calibri"/>
                        </a:rPr>
                        <a:t>diabète.</a:t>
                      </a:r>
                      <a:endParaRPr sz="600">
                        <a:latin typeface="+mj-lt"/>
                        <a:cs typeface="Calibri"/>
                      </a:endParaRPr>
                    </a:p>
                    <a:p>
                      <a:pPr marL="66675" marR="147955">
                        <a:lnSpc>
                          <a:spcPct val="100000"/>
                        </a:lnSpc>
                      </a:pPr>
                      <a:r>
                        <a:rPr sz="600" spc="45">
                          <a:latin typeface="+mj-lt"/>
                          <a:cs typeface="Calibri"/>
                        </a:rPr>
                        <a:t>Ceux-ci </a:t>
                      </a:r>
                      <a:r>
                        <a:rPr sz="600" spc="25">
                          <a:latin typeface="+mj-lt"/>
                          <a:cs typeface="Calibri"/>
                        </a:rPr>
                        <a:t>peuvent </a:t>
                      </a:r>
                      <a:r>
                        <a:rPr sz="600" spc="5">
                          <a:latin typeface="+mj-lt"/>
                          <a:cs typeface="Calibri"/>
                        </a:rPr>
                        <a:t>être </a:t>
                      </a:r>
                      <a:r>
                        <a:rPr sz="600" spc="45">
                          <a:latin typeface="+mj-lt"/>
                          <a:cs typeface="Calibri"/>
                        </a:rPr>
                        <a:t>disponibles </a:t>
                      </a:r>
                      <a:r>
                        <a:rPr sz="600" spc="40">
                          <a:latin typeface="+mj-lt"/>
                          <a:cs typeface="Calibri"/>
                        </a:rPr>
                        <a:t>au </a:t>
                      </a:r>
                      <a:r>
                        <a:rPr sz="600" spc="45">
                          <a:latin typeface="+mj-lt"/>
                          <a:cs typeface="Calibri"/>
                        </a:rPr>
                        <a:t>sein </a:t>
                      </a:r>
                      <a:r>
                        <a:rPr sz="600" spc="35">
                          <a:latin typeface="+mj-lt"/>
                          <a:cs typeface="Calibri"/>
                        </a:rPr>
                        <a:t>de  </a:t>
                      </a:r>
                      <a:r>
                        <a:rPr sz="600" spc="10">
                          <a:latin typeface="+mj-lt"/>
                          <a:cs typeface="Calibri"/>
                        </a:rPr>
                        <a:t>leur </a:t>
                      </a:r>
                      <a:r>
                        <a:rPr sz="600" spc="15">
                          <a:latin typeface="+mj-lt"/>
                          <a:cs typeface="Calibri"/>
                        </a:rPr>
                        <a:t>propre pratique </a:t>
                      </a:r>
                      <a:r>
                        <a:rPr sz="600" spc="30">
                          <a:latin typeface="+mj-lt"/>
                          <a:cs typeface="Calibri"/>
                        </a:rPr>
                        <a:t>ou </a:t>
                      </a:r>
                      <a:r>
                        <a:rPr sz="600" spc="25">
                          <a:latin typeface="+mj-lt"/>
                          <a:cs typeface="Calibri"/>
                        </a:rPr>
                        <a:t>par </a:t>
                      </a:r>
                      <a:r>
                        <a:rPr sz="600" spc="15">
                          <a:latin typeface="+mj-lt"/>
                          <a:cs typeface="Calibri"/>
                        </a:rPr>
                        <a:t>l'intermédiaire </a:t>
                      </a:r>
                      <a:r>
                        <a:rPr sz="600" spc="10">
                          <a:latin typeface="+mj-lt"/>
                          <a:cs typeface="Calibri"/>
                        </a:rPr>
                        <a:t>d'un  </a:t>
                      </a:r>
                      <a:r>
                        <a:rPr sz="600" spc="15">
                          <a:latin typeface="+mj-lt"/>
                          <a:cs typeface="Calibri"/>
                        </a:rPr>
                        <a:t>autre</a:t>
                      </a:r>
                      <a:r>
                        <a:rPr sz="600" spc="25">
                          <a:latin typeface="+mj-lt"/>
                          <a:cs typeface="Calibri"/>
                        </a:rPr>
                        <a:t> </a:t>
                      </a:r>
                      <a:r>
                        <a:rPr sz="600" spc="30">
                          <a:latin typeface="+mj-lt"/>
                          <a:cs typeface="Calibri"/>
                        </a:rPr>
                        <a:t>groupement.</a:t>
                      </a:r>
                      <a:endParaRPr sz="600">
                        <a:latin typeface="+mj-lt"/>
                        <a:cs typeface="Calibri"/>
                      </a:endParaRPr>
                    </a:p>
                  </a:txBody>
                  <a:tcPr marL="0" marR="0" marT="3175"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2800" indent="-172800" algn="l">
                        <a:buFont typeface="Arial" panose="020B0604020202020204" pitchFamily="34" charset="0"/>
                        <a:buChar char="•"/>
                      </a:pPr>
                      <a:r>
                        <a:rPr lang="fr-FR" sz="600" b="0" i="0">
                          <a:solidFill>
                            <a:srgbClr val="000000"/>
                          </a:solidFill>
                          <a:effectLst/>
                          <a:latin typeface="+mj-lt"/>
                        </a:rPr>
                        <a:t>La pratique elle-même </a:t>
                      </a:r>
                      <a:r>
                        <a:rPr lang="fr-FR" sz="600" b="1" i="0">
                          <a:solidFill>
                            <a:srgbClr val="000000"/>
                          </a:solidFill>
                          <a:effectLst/>
                          <a:latin typeface="+mj-lt"/>
                        </a:rPr>
                        <a:t>n'a pas</a:t>
                      </a:r>
                      <a:r>
                        <a:rPr lang="fr-FR" sz="600" b="0" i="0">
                          <a:solidFill>
                            <a:srgbClr val="000000"/>
                          </a:solidFill>
                          <a:effectLst/>
                          <a:latin typeface="+mj-lt"/>
                        </a:rPr>
                        <a:t> d'infirmières relais pour le traitement des plaies, </a:t>
                      </a:r>
                      <a:r>
                        <a:rPr lang="fr-FR" sz="600" b="1" i="0">
                          <a:solidFill>
                            <a:srgbClr val="000000"/>
                          </a:solidFill>
                          <a:effectLst/>
                          <a:latin typeface="+mj-lt"/>
                        </a:rPr>
                        <a:t>ni</a:t>
                      </a:r>
                      <a:r>
                        <a:rPr lang="fr-FR" sz="600" b="0" i="0">
                          <a:solidFill>
                            <a:srgbClr val="000000"/>
                          </a:solidFill>
                          <a:effectLst/>
                          <a:latin typeface="+mj-lt"/>
                        </a:rPr>
                        <a:t> d'éducateurs en diabétologie.</a:t>
                      </a:r>
                    </a:p>
                    <a:p>
                      <a:pPr marL="172800" indent="-172800" algn="l">
                        <a:buFont typeface="Arial" panose="020B0604020202020204" pitchFamily="34" charset="0"/>
                        <a:buChar char="•"/>
                      </a:pPr>
                      <a:r>
                        <a:rPr lang="fr-FR" sz="600" b="0" i="0">
                          <a:solidFill>
                            <a:srgbClr val="000000"/>
                          </a:solidFill>
                          <a:effectLst/>
                          <a:latin typeface="+mj-lt"/>
                        </a:rPr>
                        <a:t>La pratique </a:t>
                      </a:r>
                      <a:r>
                        <a:rPr lang="fr-FR" sz="600" b="1" i="0">
                          <a:solidFill>
                            <a:srgbClr val="000000"/>
                          </a:solidFill>
                          <a:effectLst/>
                          <a:latin typeface="+mj-lt"/>
                        </a:rPr>
                        <a:t>ne peut pas</a:t>
                      </a:r>
                      <a:r>
                        <a:rPr lang="fr-FR" sz="600" b="0" i="0">
                          <a:solidFill>
                            <a:srgbClr val="000000"/>
                          </a:solidFill>
                          <a:effectLst/>
                          <a:latin typeface="+mj-lt"/>
                        </a:rPr>
                        <a:t> démontrer qu’elle collabore avec des infirmières relais externes (sur une base structurée)</a:t>
                      </a:r>
                    </a:p>
                  </a:txBody>
                  <a:tcPr marL="0" marR="0" marT="3175"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2800" indent="-172800" fontAlgn="t">
                        <a:lnSpc>
                          <a:spcPct val="100000"/>
                        </a:lnSpc>
                        <a:buFont typeface="Arial" panose="020B0604020202020204" pitchFamily="34" charset="0"/>
                        <a:buChar char="•"/>
                      </a:pPr>
                      <a:r>
                        <a:rPr lang="fr-FR" sz="600">
                          <a:effectLst/>
                          <a:latin typeface="+mj-lt"/>
                        </a:rPr>
                        <a:t>La pratique peut faire appel aux deux types d’infirmières relais, soit parce qu’elles sont présentes dans la pratique elle-même, soit parce que la pratique peut démontrer une collaboration avec des infirmières relais externes (sur une base structurée) </a:t>
                      </a:r>
                      <a:r>
                        <a:rPr lang="fr-FR" sz="600" b="1">
                          <a:effectLst/>
                          <a:latin typeface="+mj-lt"/>
                        </a:rPr>
                        <a:t>ET</a:t>
                      </a:r>
                      <a:r>
                        <a:rPr lang="fr-FR" sz="600">
                          <a:effectLst/>
                          <a:latin typeface="+mj-lt"/>
                        </a:rPr>
                        <a:t>	</a:t>
                      </a:r>
                    </a:p>
                    <a:p>
                      <a:pPr marL="172800" indent="-172800" fontAlgn="t">
                        <a:lnSpc>
                          <a:spcPct val="100000"/>
                        </a:lnSpc>
                        <a:buFont typeface="Arial" panose="020B0604020202020204" pitchFamily="34" charset="0"/>
                        <a:buChar char="•"/>
                      </a:pPr>
                      <a:r>
                        <a:rPr lang="fr-FR" sz="600">
                          <a:effectLst/>
                          <a:latin typeface="+mj-lt"/>
                        </a:rPr>
                        <a:t>Sur les 4 dernières années, les 60 heures de formation spécifique liées au domaine de référence sont réalisées.</a:t>
                      </a:r>
                    </a:p>
                  </a:txBody>
                  <a:tcPr>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2800" indent="-172800" fontAlgn="t">
                        <a:lnSpc>
                          <a:spcPct val="100000"/>
                        </a:lnSpc>
                        <a:buFont typeface="Arial" panose="020B0604020202020204" pitchFamily="34" charset="0"/>
                        <a:buChar char="•"/>
                      </a:pPr>
                      <a:r>
                        <a:rPr lang="fr-FR" sz="600">
                          <a:effectLst/>
                          <a:latin typeface="+mj-lt"/>
                        </a:rPr>
                        <a:t>La pratique dispose de ses propres infirmières relais pour le traitement des plaies et de ses propres éducateurs en diabétologie </a:t>
                      </a:r>
                      <a:r>
                        <a:rPr lang="fr-FR" sz="600" b="1">
                          <a:effectLst/>
                          <a:latin typeface="+mj-lt"/>
                        </a:rPr>
                        <a:t>ET</a:t>
                      </a:r>
                    </a:p>
                    <a:p>
                      <a:pPr marL="172800" indent="-172800" fontAlgn="t">
                        <a:lnSpc>
                          <a:spcPct val="100000"/>
                        </a:lnSpc>
                        <a:buFont typeface="Arial" panose="020B0604020202020204" pitchFamily="34" charset="0"/>
                        <a:buChar char="•"/>
                      </a:pPr>
                      <a:r>
                        <a:rPr lang="fr-FR" sz="600" b="0">
                          <a:effectLst/>
                          <a:latin typeface="+mj-lt"/>
                        </a:rPr>
                        <a:t>Sur les 4 dernières années, les 60 heures de formation spécifique liées au domaine de référence sont réalisées</a:t>
                      </a:r>
                      <a:endParaRPr lang="nl-BE" sz="600" b="0">
                        <a:effectLst/>
                        <a:latin typeface="+mj-lt"/>
                      </a:endParaRPr>
                    </a:p>
                  </a:txBody>
                  <a:tcPr>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2800" indent="-172800" fontAlgn="t">
                        <a:lnSpc>
                          <a:spcPct val="100000"/>
                        </a:lnSpc>
                        <a:buFont typeface="Arial" panose="020B0604020202020204" pitchFamily="34" charset="0"/>
                        <a:buChar char="•"/>
                      </a:pPr>
                      <a:r>
                        <a:rPr lang="fr-FR" sz="600">
                          <a:effectLst/>
                          <a:latin typeface="+mj-lt"/>
                        </a:rPr>
                        <a:t>Pour les infirmières de référence interne : voir enregistrement de la pratique</a:t>
                      </a:r>
                    </a:p>
                    <a:p>
                      <a:pPr marL="172800" indent="-172800" fontAlgn="t">
                        <a:lnSpc>
                          <a:spcPct val="100000"/>
                        </a:lnSpc>
                        <a:buFont typeface="Arial" panose="020B0604020202020204" pitchFamily="34" charset="0"/>
                        <a:buChar char="•"/>
                      </a:pPr>
                      <a:r>
                        <a:rPr lang="fr-FR" sz="600">
                          <a:effectLst/>
                          <a:latin typeface="+mj-lt"/>
                        </a:rPr>
                        <a:t>S’il n’y a pas d’infirmière relais propre : rapport sur le partenariat de collaboration ou données de contact des partenaires de collaboration</a:t>
                      </a:r>
                      <a:endParaRPr lang="nl-BE" sz="600">
                        <a:effectLst/>
                        <a:latin typeface="+mj-lt"/>
                      </a:endParaRPr>
                    </a:p>
                  </a:txBody>
                  <a:tcPr>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algn="l"/>
                      <a:r>
                        <a:rPr lang="nl-BE" sz="600" b="0" i="0" u="none" strike="noStrike" baseline="0">
                          <a:latin typeface="+mj-lt"/>
                        </a:rPr>
                        <a:t>Pas de </a:t>
                      </a:r>
                      <a:r>
                        <a:rPr lang="nl-BE" sz="600" b="0" i="0" u="none" strike="noStrike" baseline="0" err="1">
                          <a:latin typeface="+mj-lt"/>
                        </a:rPr>
                        <a:t>durée</a:t>
                      </a:r>
                      <a:endParaRPr lang="nl-BE" sz="600" b="0" i="0" u="none" strike="noStrike" baseline="0">
                        <a:latin typeface="+mj-lt"/>
                      </a:endParaRPr>
                    </a:p>
                    <a:p>
                      <a:pPr algn="l"/>
                      <a:r>
                        <a:rPr lang="nl-BE" sz="600" b="0" i="0" u="none" strike="noStrike" baseline="0">
                          <a:latin typeface="+mj-lt"/>
                        </a:rPr>
                        <a:t>maximale</a:t>
                      </a:r>
                      <a:endParaRPr lang="nl-BE" sz="500">
                        <a:effectLst/>
                        <a:latin typeface="+mj-lt"/>
                      </a:endParaRPr>
                    </a:p>
                  </a:txBody>
                  <a:tcPr>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754683706"/>
                  </a:ext>
                </a:extLst>
              </a:tr>
              <a:tr h="532102">
                <a:tc>
                  <a:txBody>
                    <a:bodyPr/>
                    <a:lstStyle/>
                    <a:p>
                      <a:pPr marL="66675">
                        <a:lnSpc>
                          <a:spcPct val="100000"/>
                        </a:lnSpc>
                      </a:pPr>
                      <a:r>
                        <a:rPr sz="600" b="1">
                          <a:latin typeface="+mj-lt"/>
                          <a:cs typeface="Trebuchet MS"/>
                        </a:rPr>
                        <a:t>4</a:t>
                      </a:r>
                      <a:endParaRPr sz="600">
                        <a:latin typeface="+mj-lt"/>
                        <a:cs typeface="Trebuchet MS"/>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247015">
                        <a:lnSpc>
                          <a:spcPct val="100000"/>
                        </a:lnSpc>
                        <a:spcBef>
                          <a:spcPts val="10"/>
                        </a:spcBef>
                      </a:pPr>
                      <a:r>
                        <a:rPr sz="600" spc="40">
                          <a:latin typeface="+mj-lt"/>
                          <a:cs typeface="Calibri"/>
                        </a:rPr>
                        <a:t>Aanwezigheid van </a:t>
                      </a:r>
                      <a:r>
                        <a:rPr sz="600" spc="25">
                          <a:latin typeface="+mj-lt"/>
                          <a:cs typeface="Calibri"/>
                        </a:rPr>
                        <a:t>een gestructureerd beleid  </a:t>
                      </a:r>
                      <a:r>
                        <a:rPr sz="600" spc="15">
                          <a:latin typeface="+mj-lt"/>
                          <a:cs typeface="Calibri"/>
                        </a:rPr>
                        <a:t>rond </a:t>
                      </a:r>
                      <a:r>
                        <a:rPr sz="600" b="1" spc="-30">
                          <a:latin typeface="+mj-lt"/>
                          <a:cs typeface="Trebuchet MS"/>
                        </a:rPr>
                        <a:t>vorming, </a:t>
                      </a:r>
                      <a:r>
                        <a:rPr sz="600" b="1" spc="-25">
                          <a:latin typeface="+mj-lt"/>
                          <a:cs typeface="Trebuchet MS"/>
                        </a:rPr>
                        <a:t>training </a:t>
                      </a:r>
                      <a:r>
                        <a:rPr sz="600" b="1" spc="-35">
                          <a:latin typeface="+mj-lt"/>
                          <a:cs typeface="Trebuchet MS"/>
                        </a:rPr>
                        <a:t>en </a:t>
                      </a:r>
                      <a:r>
                        <a:rPr sz="600" b="1" spc="-15">
                          <a:latin typeface="+mj-lt"/>
                          <a:cs typeface="Trebuchet MS"/>
                        </a:rPr>
                        <a:t>opleiding </a:t>
                      </a:r>
                      <a:r>
                        <a:rPr sz="600" spc="20">
                          <a:latin typeface="+mj-lt"/>
                          <a:cs typeface="Calibri"/>
                        </a:rPr>
                        <a:t>voor  </a:t>
                      </a:r>
                      <a:r>
                        <a:rPr sz="600" b="1" spc="-20">
                          <a:latin typeface="+mj-lt"/>
                          <a:cs typeface="Trebuchet MS"/>
                        </a:rPr>
                        <a:t>verpleeg- </a:t>
                      </a:r>
                      <a:r>
                        <a:rPr sz="600" b="1" spc="-35">
                          <a:latin typeface="+mj-lt"/>
                          <a:cs typeface="Trebuchet MS"/>
                        </a:rPr>
                        <a:t>en</a:t>
                      </a:r>
                      <a:r>
                        <a:rPr sz="600" b="1" spc="-80">
                          <a:latin typeface="+mj-lt"/>
                          <a:cs typeface="Trebuchet MS"/>
                        </a:rPr>
                        <a:t> </a:t>
                      </a:r>
                      <a:r>
                        <a:rPr sz="600" b="1" spc="-20">
                          <a:latin typeface="+mj-lt"/>
                          <a:cs typeface="Trebuchet MS"/>
                        </a:rPr>
                        <a:t>zorgkundigen</a:t>
                      </a:r>
                      <a:endParaRPr sz="600">
                        <a:latin typeface="+mj-lt"/>
                        <a:cs typeface="Trebuchet MS"/>
                      </a:endParaRPr>
                    </a:p>
                    <a:p>
                      <a:pPr marL="172800" marR="194945" indent="-172800">
                        <a:lnSpc>
                          <a:spcPct val="100000"/>
                        </a:lnSpc>
                        <a:buFont typeface="Arial"/>
                        <a:buChar char="•"/>
                        <a:tabLst>
                          <a:tab pos="523875" algn="l"/>
                          <a:tab pos="524510" algn="l"/>
                        </a:tabLst>
                      </a:pPr>
                      <a:r>
                        <a:rPr sz="600" spc="40">
                          <a:latin typeface="+mj-lt"/>
                          <a:cs typeface="Calibri"/>
                        </a:rPr>
                        <a:t>Minstens </a:t>
                      </a:r>
                      <a:r>
                        <a:rPr sz="600" spc="50">
                          <a:latin typeface="+mj-lt"/>
                          <a:cs typeface="Calibri"/>
                        </a:rPr>
                        <a:t>20 </a:t>
                      </a:r>
                      <a:r>
                        <a:rPr sz="600" spc="10">
                          <a:latin typeface="+mj-lt"/>
                          <a:cs typeface="Calibri"/>
                        </a:rPr>
                        <a:t>uur </a:t>
                      </a:r>
                      <a:r>
                        <a:rPr sz="600" spc="35">
                          <a:latin typeface="+mj-lt"/>
                          <a:cs typeface="Calibri"/>
                        </a:rPr>
                        <a:t>vorming </a:t>
                      </a:r>
                      <a:r>
                        <a:rPr sz="600" spc="15">
                          <a:latin typeface="+mj-lt"/>
                          <a:cs typeface="Calibri"/>
                        </a:rPr>
                        <a:t>per </a:t>
                      </a:r>
                      <a:r>
                        <a:rPr sz="600" spc="95">
                          <a:latin typeface="+mj-lt"/>
                          <a:cs typeface="Calibri"/>
                        </a:rPr>
                        <a:t>FTE</a:t>
                      </a:r>
                      <a:r>
                        <a:rPr sz="600" spc="-40">
                          <a:latin typeface="+mj-lt"/>
                          <a:cs typeface="Calibri"/>
                        </a:rPr>
                        <a:t> </a:t>
                      </a:r>
                      <a:r>
                        <a:rPr sz="600" spc="15">
                          <a:latin typeface="+mj-lt"/>
                          <a:cs typeface="Calibri"/>
                        </a:rPr>
                        <a:t>per  </a:t>
                      </a:r>
                      <a:r>
                        <a:rPr sz="600" spc="25">
                          <a:latin typeface="+mj-lt"/>
                          <a:cs typeface="Calibri"/>
                        </a:rPr>
                        <a:t>jaar </a:t>
                      </a:r>
                      <a:r>
                        <a:rPr sz="600" spc="40">
                          <a:latin typeface="+mj-lt"/>
                          <a:cs typeface="Calibri"/>
                        </a:rPr>
                        <a:t>(vanaf </a:t>
                      </a:r>
                      <a:r>
                        <a:rPr sz="600" spc="35">
                          <a:latin typeface="+mj-lt"/>
                          <a:cs typeface="Calibri"/>
                        </a:rPr>
                        <a:t>opstart</a:t>
                      </a:r>
                      <a:r>
                        <a:rPr sz="600" spc="-5">
                          <a:latin typeface="+mj-lt"/>
                          <a:cs typeface="Calibri"/>
                        </a:rPr>
                        <a:t> </a:t>
                      </a:r>
                      <a:r>
                        <a:rPr sz="600" spc="25">
                          <a:latin typeface="+mj-lt"/>
                          <a:cs typeface="Calibri"/>
                        </a:rPr>
                        <a:t>pilootproject)</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63195">
                        <a:lnSpc>
                          <a:spcPct val="100000"/>
                        </a:lnSpc>
                        <a:spcBef>
                          <a:spcPts val="10"/>
                        </a:spcBef>
                      </a:pPr>
                      <a:r>
                        <a:rPr sz="600" spc="40">
                          <a:latin typeface="+mj-lt"/>
                          <a:cs typeface="Calibri"/>
                        </a:rPr>
                        <a:t>Per </a:t>
                      </a:r>
                      <a:r>
                        <a:rPr sz="600" spc="90">
                          <a:latin typeface="+mj-lt"/>
                          <a:cs typeface="Calibri"/>
                        </a:rPr>
                        <a:t>FTE </a:t>
                      </a:r>
                      <a:r>
                        <a:rPr sz="600" spc="10">
                          <a:latin typeface="+mj-lt"/>
                          <a:cs typeface="Calibri"/>
                        </a:rPr>
                        <a:t>wordt </a:t>
                      </a:r>
                      <a:r>
                        <a:rPr sz="600" spc="25">
                          <a:latin typeface="+mj-lt"/>
                          <a:cs typeface="Calibri"/>
                        </a:rPr>
                        <a:t>minder </a:t>
                      </a:r>
                      <a:r>
                        <a:rPr sz="600" spc="40">
                          <a:latin typeface="+mj-lt"/>
                          <a:cs typeface="Calibri"/>
                        </a:rPr>
                        <a:t>dan </a:t>
                      </a:r>
                      <a:r>
                        <a:rPr sz="600" spc="35">
                          <a:latin typeface="+mj-lt"/>
                          <a:cs typeface="Calibri"/>
                        </a:rPr>
                        <a:t>5u </a:t>
                      </a:r>
                      <a:r>
                        <a:rPr sz="600" spc="30">
                          <a:latin typeface="+mj-lt"/>
                          <a:cs typeface="Calibri"/>
                        </a:rPr>
                        <a:t>opleiding </a:t>
                      </a:r>
                      <a:r>
                        <a:rPr sz="600" spc="15">
                          <a:latin typeface="+mj-lt"/>
                          <a:cs typeface="Calibri"/>
                        </a:rPr>
                        <a:t>per</a:t>
                      </a:r>
                      <a:r>
                        <a:rPr sz="600" spc="-60">
                          <a:latin typeface="+mj-lt"/>
                          <a:cs typeface="Calibri"/>
                        </a:rPr>
                        <a:t> </a:t>
                      </a:r>
                      <a:r>
                        <a:rPr sz="600" spc="30">
                          <a:latin typeface="+mj-lt"/>
                          <a:cs typeface="Calibri"/>
                        </a:rPr>
                        <a:t>jaar  gerealiseerd.</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69215">
                        <a:lnSpc>
                          <a:spcPct val="100000"/>
                        </a:lnSpc>
                        <a:spcBef>
                          <a:spcPts val="10"/>
                        </a:spcBef>
                      </a:pPr>
                      <a:r>
                        <a:rPr sz="600" spc="25">
                          <a:latin typeface="+mj-lt"/>
                          <a:cs typeface="Calibri"/>
                        </a:rPr>
                        <a:t>De </a:t>
                      </a:r>
                      <a:r>
                        <a:rPr sz="600" spc="20">
                          <a:latin typeface="+mj-lt"/>
                          <a:cs typeface="Calibri"/>
                        </a:rPr>
                        <a:t>praktijk heeft </a:t>
                      </a:r>
                      <a:r>
                        <a:rPr sz="600" spc="30">
                          <a:latin typeface="+mj-lt"/>
                          <a:cs typeface="Calibri"/>
                        </a:rPr>
                        <a:t>een centraal </a:t>
                      </a:r>
                      <a:r>
                        <a:rPr sz="600" spc="35">
                          <a:latin typeface="+mj-lt"/>
                          <a:cs typeface="Calibri"/>
                        </a:rPr>
                        <a:t>opleidingsbeleid  </a:t>
                      </a:r>
                      <a:r>
                        <a:rPr sz="600" spc="70">
                          <a:latin typeface="+mj-lt"/>
                          <a:cs typeface="Calibri"/>
                        </a:rPr>
                        <a:t>EN </a:t>
                      </a:r>
                      <a:r>
                        <a:rPr sz="600" spc="15">
                          <a:latin typeface="+mj-lt"/>
                          <a:cs typeface="Calibri"/>
                        </a:rPr>
                        <a:t>per </a:t>
                      </a:r>
                      <a:r>
                        <a:rPr sz="600" spc="95">
                          <a:latin typeface="+mj-lt"/>
                          <a:cs typeface="Calibri"/>
                        </a:rPr>
                        <a:t>FTE </a:t>
                      </a:r>
                      <a:r>
                        <a:rPr sz="600" spc="15">
                          <a:latin typeface="+mj-lt"/>
                          <a:cs typeface="Calibri"/>
                        </a:rPr>
                        <a:t>wordt </a:t>
                      </a:r>
                      <a:r>
                        <a:rPr sz="600" spc="50">
                          <a:latin typeface="+mj-lt"/>
                          <a:cs typeface="Calibri"/>
                        </a:rPr>
                        <a:t>minstens </a:t>
                      </a:r>
                      <a:r>
                        <a:rPr sz="600" spc="40">
                          <a:latin typeface="+mj-lt"/>
                          <a:cs typeface="Calibri"/>
                        </a:rPr>
                        <a:t>5u </a:t>
                      </a:r>
                      <a:r>
                        <a:rPr sz="600" spc="30">
                          <a:latin typeface="+mj-lt"/>
                          <a:cs typeface="Calibri"/>
                        </a:rPr>
                        <a:t>opleiding </a:t>
                      </a:r>
                      <a:r>
                        <a:rPr sz="600" spc="15">
                          <a:latin typeface="+mj-lt"/>
                          <a:cs typeface="Calibri"/>
                        </a:rPr>
                        <a:t>(o.b.v.  </a:t>
                      </a:r>
                      <a:r>
                        <a:rPr sz="600" spc="30">
                          <a:latin typeface="+mj-lt"/>
                          <a:cs typeface="Calibri"/>
                        </a:rPr>
                        <a:t>opleidingspremie), </a:t>
                      </a:r>
                      <a:r>
                        <a:rPr sz="600" spc="45">
                          <a:latin typeface="+mj-lt"/>
                          <a:cs typeface="Calibri"/>
                        </a:rPr>
                        <a:t>maar </a:t>
                      </a:r>
                      <a:r>
                        <a:rPr sz="600" spc="25">
                          <a:latin typeface="+mj-lt"/>
                          <a:cs typeface="Calibri"/>
                        </a:rPr>
                        <a:t>minder </a:t>
                      </a:r>
                      <a:r>
                        <a:rPr sz="600" spc="40">
                          <a:latin typeface="+mj-lt"/>
                          <a:cs typeface="Calibri"/>
                        </a:rPr>
                        <a:t>dan </a:t>
                      </a:r>
                      <a:r>
                        <a:rPr sz="600" spc="45">
                          <a:latin typeface="+mj-lt"/>
                          <a:cs typeface="Calibri"/>
                        </a:rPr>
                        <a:t>20u </a:t>
                      </a:r>
                      <a:r>
                        <a:rPr sz="600" spc="15">
                          <a:latin typeface="+mj-lt"/>
                          <a:cs typeface="Calibri"/>
                        </a:rPr>
                        <a:t>per</a:t>
                      </a:r>
                      <a:r>
                        <a:rPr sz="600" spc="-30">
                          <a:latin typeface="+mj-lt"/>
                          <a:cs typeface="Calibri"/>
                        </a:rPr>
                        <a:t> </a:t>
                      </a:r>
                      <a:r>
                        <a:rPr sz="600" spc="25">
                          <a:latin typeface="+mj-lt"/>
                          <a:cs typeface="Calibri"/>
                        </a:rPr>
                        <a:t>jaar  </a:t>
                      </a:r>
                      <a:r>
                        <a:rPr sz="600" spc="30">
                          <a:latin typeface="+mj-lt"/>
                          <a:cs typeface="Calibri"/>
                        </a:rPr>
                        <a:t>gerealiseerd.</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586105">
                        <a:lnSpc>
                          <a:spcPct val="100000"/>
                        </a:lnSpc>
                        <a:spcBef>
                          <a:spcPts val="10"/>
                        </a:spcBef>
                      </a:pPr>
                      <a:r>
                        <a:rPr sz="600" spc="25">
                          <a:latin typeface="+mj-lt"/>
                          <a:cs typeface="Calibri"/>
                        </a:rPr>
                        <a:t>De </a:t>
                      </a:r>
                      <a:r>
                        <a:rPr sz="600" spc="20" err="1">
                          <a:latin typeface="+mj-lt"/>
                          <a:cs typeface="Calibri"/>
                        </a:rPr>
                        <a:t>praktijk</a:t>
                      </a:r>
                      <a:r>
                        <a:rPr sz="600" spc="20">
                          <a:latin typeface="+mj-lt"/>
                          <a:cs typeface="Calibri"/>
                        </a:rPr>
                        <a:t> </a:t>
                      </a:r>
                      <a:r>
                        <a:rPr sz="600" spc="20" err="1">
                          <a:latin typeface="+mj-lt"/>
                          <a:cs typeface="Calibri"/>
                        </a:rPr>
                        <a:t>heeft</a:t>
                      </a:r>
                      <a:r>
                        <a:rPr lang="nl-BE" sz="600" spc="20">
                          <a:latin typeface="+mj-lt"/>
                          <a:cs typeface="Calibri"/>
                        </a:rPr>
                        <a:t> </a:t>
                      </a:r>
                      <a:r>
                        <a:rPr sz="600" spc="30" err="1">
                          <a:latin typeface="+mj-lt"/>
                          <a:cs typeface="Calibri"/>
                        </a:rPr>
                        <a:t>een</a:t>
                      </a:r>
                      <a:r>
                        <a:rPr sz="600" spc="30">
                          <a:latin typeface="+mj-lt"/>
                          <a:cs typeface="Calibri"/>
                        </a:rPr>
                        <a:t> </a:t>
                      </a:r>
                      <a:r>
                        <a:rPr sz="600" spc="30" err="1">
                          <a:latin typeface="+mj-lt"/>
                          <a:cs typeface="Calibri"/>
                        </a:rPr>
                        <a:t>centraal</a:t>
                      </a:r>
                      <a:r>
                        <a:rPr sz="600" spc="30">
                          <a:latin typeface="+mj-lt"/>
                          <a:cs typeface="Calibri"/>
                        </a:rPr>
                        <a:t>  </a:t>
                      </a:r>
                      <a:r>
                        <a:rPr sz="600" spc="35" err="1">
                          <a:latin typeface="+mj-lt"/>
                          <a:cs typeface="Calibri"/>
                        </a:rPr>
                        <a:t>opleidingsbele</a:t>
                      </a:r>
                      <a:r>
                        <a:rPr lang="nl-BE" sz="600" spc="35">
                          <a:latin typeface="+mj-lt"/>
                          <a:cs typeface="Calibri"/>
                        </a:rPr>
                        <a:t>i</a:t>
                      </a:r>
                      <a:r>
                        <a:rPr sz="600" spc="35">
                          <a:latin typeface="+mj-lt"/>
                          <a:cs typeface="Calibri"/>
                        </a:rPr>
                        <a:t>d </a:t>
                      </a:r>
                      <a:r>
                        <a:rPr sz="600" spc="70">
                          <a:latin typeface="+mj-lt"/>
                          <a:cs typeface="Calibri"/>
                        </a:rPr>
                        <a:t>EN </a:t>
                      </a:r>
                      <a:r>
                        <a:rPr sz="600" spc="15">
                          <a:latin typeface="+mj-lt"/>
                          <a:cs typeface="Calibri"/>
                        </a:rPr>
                        <a:t>per </a:t>
                      </a:r>
                      <a:r>
                        <a:rPr sz="600" spc="100">
                          <a:latin typeface="+mj-lt"/>
                          <a:cs typeface="Calibri"/>
                        </a:rPr>
                        <a:t>FTE</a:t>
                      </a:r>
                      <a:r>
                        <a:rPr sz="600" spc="-85">
                          <a:latin typeface="+mj-lt"/>
                          <a:cs typeface="Calibri"/>
                        </a:rPr>
                        <a:t> </a:t>
                      </a:r>
                      <a:r>
                        <a:rPr sz="600" spc="15">
                          <a:latin typeface="+mj-lt"/>
                          <a:cs typeface="Calibri"/>
                        </a:rPr>
                        <a:t>wordt  </a:t>
                      </a:r>
                      <a:r>
                        <a:rPr sz="600" spc="50">
                          <a:latin typeface="+mj-lt"/>
                          <a:cs typeface="Calibri"/>
                        </a:rPr>
                        <a:t>minstens </a:t>
                      </a:r>
                      <a:r>
                        <a:rPr sz="600" spc="40">
                          <a:latin typeface="+mj-lt"/>
                          <a:cs typeface="Calibri"/>
                        </a:rPr>
                        <a:t>20u </a:t>
                      </a:r>
                      <a:r>
                        <a:rPr sz="600" spc="30">
                          <a:latin typeface="+mj-lt"/>
                          <a:cs typeface="Calibri"/>
                        </a:rPr>
                        <a:t>opleiding </a:t>
                      </a:r>
                      <a:r>
                        <a:rPr sz="600" spc="15">
                          <a:latin typeface="+mj-lt"/>
                          <a:cs typeface="Calibri"/>
                        </a:rPr>
                        <a:t>per </a:t>
                      </a:r>
                      <a:r>
                        <a:rPr sz="600" spc="30">
                          <a:latin typeface="+mj-lt"/>
                          <a:cs typeface="Calibri"/>
                        </a:rPr>
                        <a:t>jaar  gerealiseerd.</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35">
                          <a:latin typeface="+mj-lt"/>
                          <a:cs typeface="Calibri"/>
                        </a:rPr>
                        <a:t>Opleidingsbeleid</a:t>
                      </a:r>
                      <a:endParaRPr sz="600">
                        <a:latin typeface="+mj-lt"/>
                        <a:cs typeface="Calibri"/>
                      </a:endParaRPr>
                    </a:p>
                    <a:p>
                      <a:pPr marL="67945" marR="85090">
                        <a:lnSpc>
                          <a:spcPct val="100000"/>
                        </a:lnSpc>
                      </a:pPr>
                      <a:r>
                        <a:rPr sz="600" spc="20">
                          <a:latin typeface="+mj-lt"/>
                          <a:cs typeface="Calibri"/>
                        </a:rPr>
                        <a:t>In </a:t>
                      </a:r>
                      <a:r>
                        <a:rPr sz="600" spc="40">
                          <a:latin typeface="+mj-lt"/>
                          <a:cs typeface="Calibri"/>
                        </a:rPr>
                        <a:t>geval </a:t>
                      </a:r>
                      <a:r>
                        <a:rPr sz="600" spc="35">
                          <a:latin typeface="+mj-lt"/>
                          <a:cs typeface="Calibri"/>
                        </a:rPr>
                        <a:t>van </a:t>
                      </a:r>
                      <a:r>
                        <a:rPr sz="600" spc="45">
                          <a:latin typeface="+mj-lt"/>
                          <a:cs typeface="Calibri"/>
                        </a:rPr>
                        <a:t>speciﬁeke </a:t>
                      </a:r>
                      <a:r>
                        <a:rPr sz="600" spc="25">
                          <a:latin typeface="+mj-lt"/>
                          <a:cs typeface="Calibri"/>
                        </a:rPr>
                        <a:t>controle</a:t>
                      </a:r>
                      <a:r>
                        <a:rPr sz="600" spc="-50">
                          <a:latin typeface="+mj-lt"/>
                          <a:cs typeface="Calibri"/>
                        </a:rPr>
                        <a:t> </a:t>
                      </a:r>
                      <a:r>
                        <a:rPr sz="600" spc="45">
                          <a:latin typeface="+mj-lt"/>
                          <a:cs typeface="Calibri"/>
                        </a:rPr>
                        <a:t>kan  </a:t>
                      </a:r>
                      <a:r>
                        <a:rPr sz="600" spc="50">
                          <a:latin typeface="+mj-lt"/>
                          <a:cs typeface="Calibri"/>
                        </a:rPr>
                        <a:t>aan </a:t>
                      </a:r>
                      <a:r>
                        <a:rPr sz="600" spc="35">
                          <a:latin typeface="+mj-lt"/>
                          <a:cs typeface="Calibri"/>
                        </a:rPr>
                        <a:t>de </a:t>
                      </a:r>
                      <a:r>
                        <a:rPr sz="600" spc="20">
                          <a:latin typeface="+mj-lt"/>
                          <a:cs typeface="Calibri"/>
                        </a:rPr>
                        <a:t>praktijk </a:t>
                      </a:r>
                      <a:r>
                        <a:rPr sz="600" spc="45">
                          <a:latin typeface="+mj-lt"/>
                          <a:cs typeface="Calibri"/>
                        </a:rPr>
                        <a:t>gevraagd </a:t>
                      </a:r>
                      <a:r>
                        <a:rPr sz="600" spc="20">
                          <a:latin typeface="+mj-lt"/>
                          <a:cs typeface="Calibri"/>
                        </a:rPr>
                        <a:t>worden  </a:t>
                      </a:r>
                      <a:r>
                        <a:rPr sz="600" spc="55">
                          <a:latin typeface="+mj-lt"/>
                          <a:cs typeface="Calibri"/>
                        </a:rPr>
                        <a:t>om </a:t>
                      </a:r>
                      <a:r>
                        <a:rPr sz="600" spc="35">
                          <a:latin typeface="+mj-lt"/>
                          <a:cs typeface="Calibri"/>
                        </a:rPr>
                        <a:t>de </a:t>
                      </a:r>
                      <a:r>
                        <a:rPr sz="600" spc="15">
                          <a:latin typeface="+mj-lt"/>
                          <a:cs typeface="Calibri"/>
                        </a:rPr>
                        <a:t>portfolio’s </a:t>
                      </a:r>
                      <a:r>
                        <a:rPr sz="600" spc="35">
                          <a:latin typeface="+mj-lt"/>
                          <a:cs typeface="Calibri"/>
                        </a:rPr>
                        <a:t>van </a:t>
                      </a:r>
                      <a:r>
                        <a:rPr sz="600" spc="30">
                          <a:latin typeface="+mj-lt"/>
                          <a:cs typeface="Calibri"/>
                        </a:rPr>
                        <a:t>zijn  verpleegkundigen </a:t>
                      </a:r>
                      <a:r>
                        <a:rPr sz="600" spc="35">
                          <a:latin typeface="+mj-lt"/>
                          <a:cs typeface="Calibri"/>
                        </a:rPr>
                        <a:t>op </a:t>
                      </a:r>
                      <a:r>
                        <a:rPr sz="600" spc="10">
                          <a:latin typeface="+mj-lt"/>
                          <a:cs typeface="Calibri"/>
                        </a:rPr>
                        <a:t>te</a:t>
                      </a:r>
                      <a:r>
                        <a:rPr sz="600" spc="-5">
                          <a:latin typeface="+mj-lt"/>
                          <a:cs typeface="Calibri"/>
                        </a:rPr>
                        <a:t> </a:t>
                      </a:r>
                      <a:r>
                        <a:rPr sz="600" spc="35">
                          <a:latin typeface="+mj-lt"/>
                          <a:cs typeface="Calibri"/>
                        </a:rPr>
                        <a:t>vragen</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40665">
                        <a:lnSpc>
                          <a:spcPct val="100000"/>
                        </a:lnSpc>
                        <a:spcBef>
                          <a:spcPts val="10"/>
                        </a:spcBef>
                      </a:pPr>
                      <a:r>
                        <a:rPr sz="600" spc="30">
                          <a:latin typeface="+mj-lt"/>
                          <a:cs typeface="Calibri"/>
                        </a:rPr>
                        <a:t>Geen</a:t>
                      </a:r>
                      <a:r>
                        <a:rPr sz="600" spc="-50">
                          <a:latin typeface="+mj-lt"/>
                          <a:cs typeface="Calibri"/>
                        </a:rPr>
                        <a:t> </a:t>
                      </a:r>
                      <a:r>
                        <a:rPr sz="600" spc="50">
                          <a:latin typeface="+mj-lt"/>
                          <a:cs typeface="Calibri"/>
                        </a:rPr>
                        <a:t>max.  </a:t>
                      </a:r>
                      <a:r>
                        <a:rPr sz="600" spc="15" err="1">
                          <a:latin typeface="+mj-lt"/>
                          <a:cs typeface="Calibri"/>
                        </a:rPr>
                        <a:t>termijn</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43156255"/>
                  </a:ext>
                </a:extLst>
              </a:tr>
              <a:tr h="532102">
                <a:tc>
                  <a:txBody>
                    <a:bodyPr/>
                    <a:lstStyle/>
                    <a:p>
                      <a:pPr marL="66675">
                        <a:lnSpc>
                          <a:spcPct val="100000"/>
                        </a:lnSpc>
                      </a:pPr>
                      <a:r>
                        <a:rPr sz="600" b="1">
                          <a:latin typeface="+mj-lt"/>
                          <a:cs typeface="Trebuchet MS"/>
                        </a:rPr>
                        <a:t>4</a:t>
                      </a:r>
                      <a:endParaRPr sz="600">
                        <a:latin typeface="+mj-lt"/>
                        <a:cs typeface="Trebuchet MS"/>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120014">
                        <a:lnSpc>
                          <a:spcPct val="100000"/>
                        </a:lnSpc>
                        <a:spcBef>
                          <a:spcPts val="10"/>
                        </a:spcBef>
                      </a:pPr>
                      <a:r>
                        <a:rPr sz="600" spc="50">
                          <a:latin typeface="+mj-lt"/>
                          <a:cs typeface="Calibri"/>
                        </a:rPr>
                        <a:t>Présence </a:t>
                      </a:r>
                      <a:r>
                        <a:rPr sz="600" spc="15" err="1">
                          <a:latin typeface="+mj-lt"/>
                          <a:cs typeface="Calibri"/>
                        </a:rPr>
                        <a:t>d'une</a:t>
                      </a:r>
                      <a:r>
                        <a:rPr sz="600" spc="15">
                          <a:latin typeface="+mj-lt"/>
                          <a:cs typeface="Calibri"/>
                        </a:rPr>
                        <a:t> </a:t>
                      </a:r>
                      <a:r>
                        <a:rPr sz="600" spc="20">
                          <a:latin typeface="+mj-lt"/>
                          <a:cs typeface="Calibri"/>
                        </a:rPr>
                        <a:t>politique </a:t>
                      </a:r>
                      <a:r>
                        <a:rPr sz="600" spc="25" err="1">
                          <a:latin typeface="+mj-lt"/>
                          <a:cs typeface="Calibri"/>
                        </a:rPr>
                        <a:t>structurée</a:t>
                      </a:r>
                      <a:r>
                        <a:rPr sz="600" spc="25">
                          <a:latin typeface="+mj-lt"/>
                          <a:cs typeface="Calibri"/>
                        </a:rPr>
                        <a:t> </a:t>
                      </a:r>
                      <a:r>
                        <a:rPr sz="600" spc="25" err="1">
                          <a:latin typeface="+mj-lt"/>
                          <a:cs typeface="Calibri"/>
                        </a:rPr>
                        <a:t>en</a:t>
                      </a:r>
                      <a:r>
                        <a:rPr sz="600" spc="25">
                          <a:latin typeface="+mj-lt"/>
                          <a:cs typeface="Calibri"/>
                        </a:rPr>
                        <a:t> matière  </a:t>
                      </a:r>
                      <a:r>
                        <a:rPr sz="600" spc="-30" err="1">
                          <a:latin typeface="+mj-lt"/>
                          <a:cs typeface="Calibri"/>
                        </a:rPr>
                        <a:t>d'</a:t>
                      </a:r>
                      <a:r>
                        <a:rPr sz="600" b="1" spc="-30" err="1">
                          <a:latin typeface="+mj-lt"/>
                          <a:cs typeface="Trebuchet MS"/>
                        </a:rPr>
                        <a:t>éducation</a:t>
                      </a:r>
                      <a:r>
                        <a:rPr sz="600" b="1" spc="-30">
                          <a:latin typeface="+mj-lt"/>
                          <a:cs typeface="Trebuchet MS"/>
                        </a:rPr>
                        <a:t>, de </a:t>
                      </a:r>
                      <a:r>
                        <a:rPr sz="600" b="1" spc="-25">
                          <a:latin typeface="+mj-lt"/>
                          <a:cs typeface="Trebuchet MS"/>
                        </a:rPr>
                        <a:t>formation </a:t>
                      </a:r>
                      <a:r>
                        <a:rPr sz="600" b="1" spc="-50">
                          <a:latin typeface="+mj-lt"/>
                          <a:cs typeface="Trebuchet MS"/>
                        </a:rPr>
                        <a:t>et </a:t>
                      </a:r>
                      <a:r>
                        <a:rPr sz="600" b="1" spc="-25" err="1">
                          <a:latin typeface="+mj-lt"/>
                          <a:cs typeface="Trebuchet MS"/>
                        </a:rPr>
                        <a:t>d'enseignement</a:t>
                      </a:r>
                      <a:r>
                        <a:rPr sz="600" b="1" spc="-25">
                          <a:latin typeface="+mj-lt"/>
                          <a:cs typeface="Trebuchet MS"/>
                        </a:rPr>
                        <a:t>  </a:t>
                      </a:r>
                      <a:r>
                        <a:rPr sz="600" spc="20">
                          <a:latin typeface="+mj-lt"/>
                          <a:cs typeface="Calibri"/>
                        </a:rPr>
                        <a:t>pour </a:t>
                      </a:r>
                      <a:r>
                        <a:rPr sz="600" spc="55">
                          <a:latin typeface="+mj-lt"/>
                          <a:cs typeface="Calibri"/>
                        </a:rPr>
                        <a:t>les </a:t>
                      </a:r>
                      <a:r>
                        <a:rPr sz="600" b="1" spc="-25" err="1">
                          <a:latin typeface="+mj-lt"/>
                          <a:cs typeface="Trebuchet MS"/>
                        </a:rPr>
                        <a:t>inﬁrmières</a:t>
                      </a:r>
                      <a:r>
                        <a:rPr sz="600" b="1" spc="-25">
                          <a:latin typeface="+mj-lt"/>
                          <a:cs typeface="Trebuchet MS"/>
                        </a:rPr>
                        <a:t> </a:t>
                      </a:r>
                      <a:r>
                        <a:rPr sz="600" b="1" spc="-50">
                          <a:latin typeface="+mj-lt"/>
                          <a:cs typeface="Trebuchet MS"/>
                        </a:rPr>
                        <a:t>et </a:t>
                      </a:r>
                      <a:r>
                        <a:rPr sz="600" b="1">
                          <a:latin typeface="+mj-lt"/>
                          <a:cs typeface="Trebuchet MS"/>
                        </a:rPr>
                        <a:t>les</a:t>
                      </a:r>
                      <a:r>
                        <a:rPr sz="600" b="1" spc="-114">
                          <a:latin typeface="+mj-lt"/>
                          <a:cs typeface="Trebuchet MS"/>
                        </a:rPr>
                        <a:t> </a:t>
                      </a:r>
                      <a:r>
                        <a:rPr sz="600" b="1" spc="-5">
                          <a:latin typeface="+mj-lt"/>
                          <a:cs typeface="Trebuchet MS"/>
                        </a:rPr>
                        <a:t>aides-</a:t>
                      </a:r>
                      <a:r>
                        <a:rPr sz="600" b="1" spc="-5" err="1">
                          <a:latin typeface="+mj-lt"/>
                          <a:cs typeface="Trebuchet MS"/>
                        </a:rPr>
                        <a:t>soignants</a:t>
                      </a:r>
                      <a:r>
                        <a:rPr sz="600" b="1" spc="-5">
                          <a:latin typeface="+mj-lt"/>
                          <a:cs typeface="Trebuchet MS"/>
                        </a:rPr>
                        <a:t>.</a:t>
                      </a:r>
                      <a:endParaRPr sz="600">
                        <a:latin typeface="+mj-lt"/>
                        <a:cs typeface="Trebuchet MS"/>
                      </a:endParaRPr>
                    </a:p>
                    <a:p>
                      <a:pPr marL="172800" marR="182245" indent="-172800">
                        <a:lnSpc>
                          <a:spcPct val="100000"/>
                        </a:lnSpc>
                        <a:spcBef>
                          <a:spcPts val="0"/>
                        </a:spcBef>
                        <a:buFont typeface="Symbol"/>
                        <a:buChar char=""/>
                        <a:tabLst>
                          <a:tab pos="523875" algn="l"/>
                          <a:tab pos="524510" algn="l"/>
                        </a:tabLst>
                      </a:pPr>
                      <a:r>
                        <a:rPr sz="600" spc="45">
                          <a:latin typeface="+mj-lt"/>
                          <a:cs typeface="Calibri"/>
                        </a:rPr>
                        <a:t>Au </a:t>
                      </a:r>
                      <a:r>
                        <a:rPr sz="600" spc="50" err="1">
                          <a:latin typeface="+mj-lt"/>
                          <a:cs typeface="Calibri"/>
                        </a:rPr>
                        <a:t>moins</a:t>
                      </a:r>
                      <a:r>
                        <a:rPr sz="600" spc="50">
                          <a:latin typeface="+mj-lt"/>
                          <a:cs typeface="Calibri"/>
                        </a:rPr>
                        <a:t> 20 </a:t>
                      </a:r>
                      <a:r>
                        <a:rPr sz="600" spc="30" err="1">
                          <a:latin typeface="+mj-lt"/>
                          <a:cs typeface="Calibri"/>
                        </a:rPr>
                        <a:t>heures</a:t>
                      </a:r>
                      <a:r>
                        <a:rPr sz="600" spc="30">
                          <a:latin typeface="+mj-lt"/>
                          <a:cs typeface="Calibri"/>
                        </a:rPr>
                        <a:t> </a:t>
                      </a:r>
                      <a:r>
                        <a:rPr sz="600" spc="35">
                          <a:latin typeface="+mj-lt"/>
                          <a:cs typeface="Calibri"/>
                        </a:rPr>
                        <a:t>de </a:t>
                      </a:r>
                      <a:r>
                        <a:rPr sz="600" spc="30">
                          <a:latin typeface="+mj-lt"/>
                          <a:cs typeface="Calibri"/>
                        </a:rPr>
                        <a:t>formation</a:t>
                      </a:r>
                      <a:r>
                        <a:rPr sz="600" spc="-105">
                          <a:latin typeface="+mj-lt"/>
                          <a:cs typeface="Calibri"/>
                        </a:rPr>
                        <a:t> </a:t>
                      </a:r>
                      <a:r>
                        <a:rPr sz="600" spc="30">
                          <a:latin typeface="+mj-lt"/>
                          <a:cs typeface="Calibri"/>
                        </a:rPr>
                        <a:t>par  </a:t>
                      </a:r>
                      <a:r>
                        <a:rPr sz="600" spc="100">
                          <a:latin typeface="+mj-lt"/>
                          <a:cs typeface="Calibri"/>
                        </a:rPr>
                        <a:t>ETP </a:t>
                      </a:r>
                      <a:r>
                        <a:rPr sz="600" spc="10">
                          <a:latin typeface="+mj-lt"/>
                          <a:cs typeface="Calibri"/>
                        </a:rPr>
                        <a:t>et </a:t>
                      </a:r>
                      <a:r>
                        <a:rPr sz="600" spc="25">
                          <a:latin typeface="+mj-lt"/>
                          <a:cs typeface="Calibri"/>
                        </a:rPr>
                        <a:t>par </a:t>
                      </a:r>
                      <a:r>
                        <a:rPr sz="600" spc="40">
                          <a:latin typeface="+mj-lt"/>
                          <a:cs typeface="Calibri"/>
                        </a:rPr>
                        <a:t>an (à </a:t>
                      </a:r>
                      <a:r>
                        <a:rPr sz="600" spc="15" err="1">
                          <a:latin typeface="+mj-lt"/>
                          <a:cs typeface="Calibri"/>
                        </a:rPr>
                        <a:t>partir</a:t>
                      </a:r>
                      <a:r>
                        <a:rPr sz="600" spc="15">
                          <a:latin typeface="+mj-lt"/>
                          <a:cs typeface="Calibri"/>
                        </a:rPr>
                        <a:t> </a:t>
                      </a:r>
                      <a:r>
                        <a:rPr sz="600" spc="30">
                          <a:latin typeface="+mj-lt"/>
                          <a:cs typeface="Calibri"/>
                        </a:rPr>
                        <a:t>du </a:t>
                      </a:r>
                      <a:r>
                        <a:rPr sz="600" spc="35" err="1">
                          <a:latin typeface="+mj-lt"/>
                          <a:cs typeface="Calibri"/>
                        </a:rPr>
                        <a:t>démarrage</a:t>
                      </a:r>
                      <a:r>
                        <a:rPr sz="600" spc="35">
                          <a:latin typeface="+mj-lt"/>
                          <a:cs typeface="Calibri"/>
                        </a:rPr>
                        <a:t>  </a:t>
                      </a:r>
                      <a:r>
                        <a:rPr sz="600" spc="30">
                          <a:latin typeface="+mj-lt"/>
                          <a:cs typeface="Calibri"/>
                        </a:rPr>
                        <a:t>du </a:t>
                      </a:r>
                      <a:r>
                        <a:rPr sz="600" spc="10" err="1">
                          <a:latin typeface="+mj-lt"/>
                          <a:cs typeface="Calibri"/>
                        </a:rPr>
                        <a:t>projet</a:t>
                      </a:r>
                      <a:r>
                        <a:rPr sz="600" spc="5">
                          <a:latin typeface="+mj-lt"/>
                          <a:cs typeface="Calibri"/>
                        </a:rPr>
                        <a:t> </a:t>
                      </a:r>
                      <a:r>
                        <a:rPr sz="600" spc="20" err="1">
                          <a:latin typeface="+mj-lt"/>
                          <a:cs typeface="Calibri"/>
                        </a:rPr>
                        <a:t>pilote</a:t>
                      </a:r>
                      <a:r>
                        <a:rPr sz="600" spc="20">
                          <a:latin typeface="+mj-lt"/>
                          <a:cs typeface="Calibri"/>
                        </a:rPr>
                        <a:t>)</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54000">
                        <a:lnSpc>
                          <a:spcPct val="100000"/>
                        </a:lnSpc>
                        <a:spcBef>
                          <a:spcPts val="10"/>
                        </a:spcBef>
                      </a:pPr>
                      <a:r>
                        <a:rPr sz="600" spc="40">
                          <a:latin typeface="+mj-lt"/>
                          <a:cs typeface="Calibri"/>
                        </a:rPr>
                        <a:t>Moins </a:t>
                      </a:r>
                      <a:r>
                        <a:rPr sz="600" spc="30">
                          <a:latin typeface="+mj-lt"/>
                          <a:cs typeface="Calibri"/>
                        </a:rPr>
                        <a:t>de </a:t>
                      </a:r>
                      <a:r>
                        <a:rPr sz="600" spc="50">
                          <a:latin typeface="+mj-lt"/>
                          <a:cs typeface="Calibri"/>
                        </a:rPr>
                        <a:t>5 </a:t>
                      </a:r>
                      <a:r>
                        <a:rPr sz="600" spc="35">
                          <a:latin typeface="+mj-lt"/>
                          <a:cs typeface="Calibri"/>
                        </a:rPr>
                        <a:t>heures de </a:t>
                      </a:r>
                      <a:r>
                        <a:rPr sz="600" spc="25">
                          <a:latin typeface="+mj-lt"/>
                          <a:cs typeface="Calibri"/>
                        </a:rPr>
                        <a:t>formation </a:t>
                      </a:r>
                      <a:r>
                        <a:rPr sz="600" spc="30">
                          <a:latin typeface="+mj-lt"/>
                          <a:cs typeface="Calibri"/>
                        </a:rPr>
                        <a:t>par </a:t>
                      </a:r>
                      <a:r>
                        <a:rPr sz="600" spc="105">
                          <a:latin typeface="+mj-lt"/>
                          <a:cs typeface="Calibri"/>
                        </a:rPr>
                        <a:t>ETP</a:t>
                      </a:r>
                      <a:r>
                        <a:rPr sz="600" spc="-75">
                          <a:latin typeface="+mj-lt"/>
                          <a:cs typeface="Calibri"/>
                        </a:rPr>
                        <a:t> </a:t>
                      </a:r>
                      <a:r>
                        <a:rPr sz="600" spc="40">
                          <a:latin typeface="+mj-lt"/>
                          <a:cs typeface="Calibri"/>
                        </a:rPr>
                        <a:t>sont  réalisées </a:t>
                      </a:r>
                      <a:r>
                        <a:rPr sz="600" spc="25">
                          <a:latin typeface="+mj-lt"/>
                          <a:cs typeface="Calibri"/>
                        </a:rPr>
                        <a:t>par</a:t>
                      </a:r>
                      <a:r>
                        <a:rPr sz="600" spc="5">
                          <a:latin typeface="+mj-lt"/>
                          <a:cs typeface="Calibri"/>
                        </a:rPr>
                        <a:t> </a:t>
                      </a:r>
                      <a:r>
                        <a:rPr sz="600" spc="30">
                          <a:latin typeface="+mj-lt"/>
                          <a:cs typeface="Calibri"/>
                        </a:rPr>
                        <a:t>an.</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88265">
                        <a:lnSpc>
                          <a:spcPct val="100000"/>
                        </a:lnSpc>
                        <a:spcBef>
                          <a:spcPts val="10"/>
                        </a:spcBef>
                      </a:pPr>
                      <a:r>
                        <a:rPr sz="600" spc="85">
                          <a:latin typeface="+mj-lt"/>
                          <a:cs typeface="Calibri"/>
                        </a:rPr>
                        <a:t>La </a:t>
                      </a:r>
                      <a:r>
                        <a:rPr sz="600" spc="20">
                          <a:latin typeface="+mj-lt"/>
                          <a:cs typeface="Calibri"/>
                        </a:rPr>
                        <a:t>pratique </a:t>
                      </a:r>
                      <a:r>
                        <a:rPr sz="600" spc="55">
                          <a:latin typeface="+mj-lt"/>
                          <a:cs typeface="Calibri"/>
                        </a:rPr>
                        <a:t>dispose </a:t>
                      </a:r>
                      <a:r>
                        <a:rPr sz="600" spc="15">
                          <a:latin typeface="+mj-lt"/>
                          <a:cs typeface="Calibri"/>
                        </a:rPr>
                        <a:t>d'une </a:t>
                      </a:r>
                      <a:r>
                        <a:rPr sz="600" spc="20">
                          <a:latin typeface="+mj-lt"/>
                          <a:cs typeface="Calibri"/>
                        </a:rPr>
                        <a:t>politique </a:t>
                      </a:r>
                      <a:r>
                        <a:rPr sz="600" spc="35">
                          <a:latin typeface="+mj-lt"/>
                          <a:cs typeface="Calibri"/>
                        </a:rPr>
                        <a:t>de</a:t>
                      </a:r>
                      <a:r>
                        <a:rPr sz="600" spc="-105">
                          <a:latin typeface="+mj-lt"/>
                          <a:cs typeface="Calibri"/>
                        </a:rPr>
                        <a:t> </a:t>
                      </a:r>
                      <a:r>
                        <a:rPr sz="600" spc="30">
                          <a:latin typeface="+mj-lt"/>
                          <a:cs typeface="Calibri"/>
                        </a:rPr>
                        <a:t>formation  centralisée </a:t>
                      </a:r>
                      <a:r>
                        <a:rPr sz="600" spc="95">
                          <a:latin typeface="+mj-lt"/>
                          <a:cs typeface="Calibri"/>
                        </a:rPr>
                        <a:t>ET </a:t>
                      </a:r>
                      <a:r>
                        <a:rPr sz="600" spc="10">
                          <a:latin typeface="+mj-lt"/>
                          <a:cs typeface="Calibri"/>
                        </a:rPr>
                        <a:t>d'au </a:t>
                      </a:r>
                      <a:r>
                        <a:rPr sz="600" spc="55">
                          <a:latin typeface="+mj-lt"/>
                          <a:cs typeface="Calibri"/>
                        </a:rPr>
                        <a:t>moins </a:t>
                      </a:r>
                      <a:r>
                        <a:rPr sz="600" spc="50">
                          <a:latin typeface="+mj-lt"/>
                          <a:cs typeface="Calibri"/>
                        </a:rPr>
                        <a:t>5 </a:t>
                      </a:r>
                      <a:r>
                        <a:rPr sz="600" spc="35">
                          <a:latin typeface="+mj-lt"/>
                          <a:cs typeface="Calibri"/>
                        </a:rPr>
                        <a:t>heures de  </a:t>
                      </a:r>
                      <a:r>
                        <a:rPr sz="600" spc="25">
                          <a:latin typeface="+mj-lt"/>
                          <a:cs typeface="Calibri"/>
                        </a:rPr>
                        <a:t>formation </a:t>
                      </a:r>
                      <a:r>
                        <a:rPr sz="600" spc="30">
                          <a:latin typeface="+mj-lt"/>
                          <a:cs typeface="Calibri"/>
                        </a:rPr>
                        <a:t>par </a:t>
                      </a:r>
                      <a:r>
                        <a:rPr sz="600" spc="100">
                          <a:latin typeface="+mj-lt"/>
                          <a:cs typeface="Calibri"/>
                        </a:rPr>
                        <a:t>ETP </a:t>
                      </a:r>
                      <a:r>
                        <a:rPr sz="600" spc="40">
                          <a:latin typeface="+mj-lt"/>
                          <a:cs typeface="Calibri"/>
                        </a:rPr>
                        <a:t>(sur </a:t>
                      </a:r>
                      <a:r>
                        <a:rPr sz="600" spc="35">
                          <a:latin typeface="+mj-lt"/>
                          <a:cs typeface="Calibri"/>
                        </a:rPr>
                        <a:t>la </a:t>
                      </a:r>
                      <a:r>
                        <a:rPr sz="600" spc="65">
                          <a:latin typeface="+mj-lt"/>
                          <a:cs typeface="Calibri"/>
                        </a:rPr>
                        <a:t>base </a:t>
                      </a:r>
                      <a:r>
                        <a:rPr sz="600" spc="30">
                          <a:latin typeface="+mj-lt"/>
                          <a:cs typeface="Calibri"/>
                        </a:rPr>
                        <a:t>de </a:t>
                      </a:r>
                      <a:r>
                        <a:rPr sz="600" spc="35">
                          <a:latin typeface="+mj-lt"/>
                          <a:cs typeface="Calibri"/>
                        </a:rPr>
                        <a:t>la </a:t>
                      </a:r>
                      <a:r>
                        <a:rPr sz="600" spc="25">
                          <a:latin typeface="+mj-lt"/>
                          <a:cs typeface="Calibri"/>
                        </a:rPr>
                        <a:t>prime </a:t>
                      </a:r>
                      <a:r>
                        <a:rPr sz="600" spc="35">
                          <a:latin typeface="+mj-lt"/>
                          <a:cs typeface="Calibri"/>
                        </a:rPr>
                        <a:t>de  </a:t>
                      </a:r>
                      <a:r>
                        <a:rPr sz="600" spc="20">
                          <a:latin typeface="+mj-lt"/>
                          <a:cs typeface="Calibri"/>
                        </a:rPr>
                        <a:t>formation), </a:t>
                      </a:r>
                      <a:r>
                        <a:rPr sz="600" spc="65">
                          <a:latin typeface="+mj-lt"/>
                          <a:cs typeface="Calibri"/>
                        </a:rPr>
                        <a:t>mais </a:t>
                      </a:r>
                      <a:r>
                        <a:rPr sz="600" spc="55">
                          <a:latin typeface="+mj-lt"/>
                          <a:cs typeface="Calibri"/>
                        </a:rPr>
                        <a:t>moins </a:t>
                      </a:r>
                      <a:r>
                        <a:rPr sz="600" spc="30">
                          <a:latin typeface="+mj-lt"/>
                          <a:cs typeface="Calibri"/>
                        </a:rPr>
                        <a:t>de </a:t>
                      </a:r>
                      <a:r>
                        <a:rPr sz="600" spc="55">
                          <a:latin typeface="+mj-lt"/>
                          <a:cs typeface="Calibri"/>
                        </a:rPr>
                        <a:t>20 </a:t>
                      </a:r>
                      <a:r>
                        <a:rPr sz="600" spc="30">
                          <a:latin typeface="+mj-lt"/>
                          <a:cs typeface="Calibri"/>
                        </a:rPr>
                        <a:t>heures par</a:t>
                      </a:r>
                      <a:r>
                        <a:rPr sz="600" spc="-90">
                          <a:latin typeface="+mj-lt"/>
                          <a:cs typeface="Calibri"/>
                        </a:rPr>
                        <a:t> </a:t>
                      </a:r>
                      <a:r>
                        <a:rPr sz="600" spc="30">
                          <a:latin typeface="+mj-lt"/>
                          <a:cs typeface="Calibri"/>
                        </a:rPr>
                        <a:t>an.</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76835">
                        <a:lnSpc>
                          <a:spcPct val="100000"/>
                        </a:lnSpc>
                        <a:spcBef>
                          <a:spcPts val="10"/>
                        </a:spcBef>
                      </a:pPr>
                      <a:r>
                        <a:rPr sz="600" spc="85">
                          <a:latin typeface="+mj-lt"/>
                          <a:cs typeface="Calibri"/>
                        </a:rPr>
                        <a:t>La </a:t>
                      </a:r>
                      <a:r>
                        <a:rPr sz="600" spc="20">
                          <a:latin typeface="+mj-lt"/>
                          <a:cs typeface="Calibri"/>
                        </a:rPr>
                        <a:t>pratique </a:t>
                      </a:r>
                      <a:r>
                        <a:rPr sz="600" spc="55">
                          <a:latin typeface="+mj-lt"/>
                          <a:cs typeface="Calibri"/>
                        </a:rPr>
                        <a:t>dispose </a:t>
                      </a:r>
                      <a:r>
                        <a:rPr sz="600" spc="15">
                          <a:latin typeface="+mj-lt"/>
                          <a:cs typeface="Calibri"/>
                        </a:rPr>
                        <a:t>d'une </a:t>
                      </a:r>
                      <a:r>
                        <a:rPr sz="600" spc="20">
                          <a:latin typeface="+mj-lt"/>
                          <a:cs typeface="Calibri"/>
                        </a:rPr>
                        <a:t>politique</a:t>
                      </a:r>
                      <a:r>
                        <a:rPr sz="600" spc="-95">
                          <a:latin typeface="+mj-lt"/>
                          <a:cs typeface="Calibri"/>
                        </a:rPr>
                        <a:t> </a:t>
                      </a:r>
                      <a:r>
                        <a:rPr sz="600" spc="25">
                          <a:latin typeface="+mj-lt"/>
                          <a:cs typeface="Calibri"/>
                        </a:rPr>
                        <a:t>centrale  </a:t>
                      </a:r>
                      <a:r>
                        <a:rPr sz="600" spc="35">
                          <a:latin typeface="+mj-lt"/>
                          <a:cs typeface="Calibri"/>
                        </a:rPr>
                        <a:t>de </a:t>
                      </a:r>
                      <a:r>
                        <a:rPr sz="600" spc="30">
                          <a:latin typeface="+mj-lt"/>
                          <a:cs typeface="Calibri"/>
                        </a:rPr>
                        <a:t>formation </a:t>
                      </a:r>
                      <a:r>
                        <a:rPr sz="600" spc="95">
                          <a:latin typeface="+mj-lt"/>
                          <a:cs typeface="Calibri"/>
                        </a:rPr>
                        <a:t>ET </a:t>
                      </a:r>
                      <a:r>
                        <a:rPr sz="600" spc="40">
                          <a:latin typeface="+mj-lt"/>
                          <a:cs typeface="Calibri"/>
                        </a:rPr>
                        <a:t>au </a:t>
                      </a:r>
                      <a:r>
                        <a:rPr sz="600" spc="55">
                          <a:latin typeface="+mj-lt"/>
                          <a:cs typeface="Calibri"/>
                        </a:rPr>
                        <a:t>moins </a:t>
                      </a:r>
                      <a:r>
                        <a:rPr sz="600" spc="50">
                          <a:latin typeface="+mj-lt"/>
                          <a:cs typeface="Calibri"/>
                        </a:rPr>
                        <a:t>20 </a:t>
                      </a:r>
                      <a:r>
                        <a:rPr sz="600" spc="30">
                          <a:latin typeface="+mj-lt"/>
                          <a:cs typeface="Calibri"/>
                        </a:rPr>
                        <a:t>heures </a:t>
                      </a:r>
                      <a:r>
                        <a:rPr sz="600" spc="35">
                          <a:latin typeface="+mj-lt"/>
                          <a:cs typeface="Calibri"/>
                        </a:rPr>
                        <a:t>de  </a:t>
                      </a:r>
                      <a:r>
                        <a:rPr sz="600" spc="25">
                          <a:latin typeface="+mj-lt"/>
                          <a:cs typeface="Calibri"/>
                        </a:rPr>
                        <a:t>formation </a:t>
                      </a:r>
                      <a:r>
                        <a:rPr sz="600" spc="30">
                          <a:latin typeface="+mj-lt"/>
                          <a:cs typeface="Calibri"/>
                        </a:rPr>
                        <a:t>par </a:t>
                      </a:r>
                      <a:r>
                        <a:rPr sz="600" spc="100">
                          <a:latin typeface="+mj-lt"/>
                          <a:cs typeface="Calibri"/>
                        </a:rPr>
                        <a:t>ETP </a:t>
                      </a:r>
                      <a:r>
                        <a:rPr sz="600" spc="45">
                          <a:latin typeface="+mj-lt"/>
                          <a:cs typeface="Calibri"/>
                        </a:rPr>
                        <a:t>sont </a:t>
                      </a:r>
                      <a:r>
                        <a:rPr sz="600" spc="40">
                          <a:latin typeface="+mj-lt"/>
                          <a:cs typeface="Calibri"/>
                        </a:rPr>
                        <a:t>réalisées </a:t>
                      </a:r>
                      <a:r>
                        <a:rPr sz="600" spc="30">
                          <a:latin typeface="+mj-lt"/>
                          <a:cs typeface="Calibri"/>
                        </a:rPr>
                        <a:t>par</a:t>
                      </a:r>
                      <a:r>
                        <a:rPr sz="600" spc="-105">
                          <a:latin typeface="+mj-lt"/>
                          <a:cs typeface="Calibri"/>
                        </a:rPr>
                        <a:t> </a:t>
                      </a:r>
                      <a:r>
                        <a:rPr sz="600" spc="30">
                          <a:latin typeface="+mj-lt"/>
                          <a:cs typeface="Calibri"/>
                        </a:rPr>
                        <a:t>an.</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gn="just">
                        <a:lnSpc>
                          <a:spcPct val="100000"/>
                        </a:lnSpc>
                      </a:pPr>
                      <a:r>
                        <a:rPr sz="600" spc="25">
                          <a:latin typeface="+mj-lt"/>
                          <a:cs typeface="Calibri"/>
                        </a:rPr>
                        <a:t>Politique </a:t>
                      </a:r>
                      <a:r>
                        <a:rPr sz="600" spc="35">
                          <a:latin typeface="+mj-lt"/>
                          <a:cs typeface="Calibri"/>
                        </a:rPr>
                        <a:t>de</a:t>
                      </a:r>
                      <a:r>
                        <a:rPr sz="600" spc="10">
                          <a:latin typeface="+mj-lt"/>
                          <a:cs typeface="Calibri"/>
                        </a:rPr>
                        <a:t> </a:t>
                      </a:r>
                      <a:r>
                        <a:rPr sz="600" spc="30">
                          <a:latin typeface="+mj-lt"/>
                          <a:cs typeface="Calibri"/>
                        </a:rPr>
                        <a:t>formation</a:t>
                      </a:r>
                      <a:endParaRPr sz="600">
                        <a:latin typeface="+mj-lt"/>
                        <a:cs typeface="Calibri"/>
                      </a:endParaRPr>
                    </a:p>
                    <a:p>
                      <a:pPr marL="67945" marR="96520" algn="just">
                        <a:lnSpc>
                          <a:spcPct val="100000"/>
                        </a:lnSpc>
                      </a:pPr>
                      <a:r>
                        <a:rPr sz="600" spc="50">
                          <a:latin typeface="+mj-lt"/>
                          <a:cs typeface="Calibri"/>
                        </a:rPr>
                        <a:t>En </a:t>
                      </a:r>
                      <a:r>
                        <a:rPr sz="600" spc="90" err="1">
                          <a:latin typeface="+mj-lt"/>
                          <a:cs typeface="Calibri"/>
                        </a:rPr>
                        <a:t>cas</a:t>
                      </a:r>
                      <a:r>
                        <a:rPr sz="600" spc="90">
                          <a:latin typeface="+mj-lt"/>
                          <a:cs typeface="Calibri"/>
                        </a:rPr>
                        <a:t> </a:t>
                      </a:r>
                      <a:r>
                        <a:rPr sz="600" spc="35">
                          <a:latin typeface="+mj-lt"/>
                          <a:cs typeface="Calibri"/>
                        </a:rPr>
                        <a:t>de </a:t>
                      </a:r>
                      <a:r>
                        <a:rPr sz="600" spc="25" err="1">
                          <a:latin typeface="+mj-lt"/>
                          <a:cs typeface="Calibri"/>
                        </a:rPr>
                        <a:t>vériﬁcation</a:t>
                      </a:r>
                      <a:r>
                        <a:rPr sz="600" spc="25">
                          <a:latin typeface="+mj-lt"/>
                          <a:cs typeface="Calibri"/>
                        </a:rPr>
                        <a:t> </a:t>
                      </a:r>
                      <a:r>
                        <a:rPr sz="600" spc="35" err="1">
                          <a:latin typeface="+mj-lt"/>
                          <a:cs typeface="Calibri"/>
                        </a:rPr>
                        <a:t>spéciﬁque</a:t>
                      </a:r>
                      <a:r>
                        <a:rPr sz="600" spc="35">
                          <a:latin typeface="+mj-lt"/>
                          <a:cs typeface="Calibri"/>
                        </a:rPr>
                        <a:t>, </a:t>
                      </a:r>
                      <a:r>
                        <a:rPr lang="nl-BE" sz="600" spc="20">
                          <a:latin typeface="+mj-lt"/>
                          <a:cs typeface="Calibri"/>
                        </a:rPr>
                        <a:t>la </a:t>
                      </a:r>
                      <a:r>
                        <a:rPr lang="nl-BE" sz="600" spc="20" err="1">
                          <a:latin typeface="+mj-lt"/>
                          <a:cs typeface="Calibri"/>
                        </a:rPr>
                        <a:t>pratisue</a:t>
                      </a:r>
                      <a:r>
                        <a:rPr sz="600" spc="20">
                          <a:latin typeface="+mj-lt"/>
                          <a:cs typeface="Calibri"/>
                        </a:rPr>
                        <a:t> </a:t>
                      </a:r>
                      <a:r>
                        <a:rPr sz="600" spc="15" err="1">
                          <a:latin typeface="+mj-lt"/>
                          <a:cs typeface="Calibri"/>
                        </a:rPr>
                        <a:t>peut</a:t>
                      </a:r>
                      <a:r>
                        <a:rPr sz="600" spc="15">
                          <a:latin typeface="+mj-lt"/>
                          <a:cs typeface="Calibri"/>
                        </a:rPr>
                        <a:t> </a:t>
                      </a:r>
                      <a:r>
                        <a:rPr sz="600" spc="5" err="1">
                          <a:latin typeface="+mj-lt"/>
                          <a:cs typeface="Calibri"/>
                        </a:rPr>
                        <a:t>être</a:t>
                      </a:r>
                      <a:r>
                        <a:rPr sz="600" spc="5">
                          <a:latin typeface="+mj-lt"/>
                          <a:cs typeface="Calibri"/>
                        </a:rPr>
                        <a:t> </a:t>
                      </a:r>
                      <a:r>
                        <a:rPr sz="600" spc="15" err="1">
                          <a:latin typeface="+mj-lt"/>
                          <a:cs typeface="Calibri"/>
                        </a:rPr>
                        <a:t>invité</a:t>
                      </a:r>
                      <a:r>
                        <a:rPr lang="nl-BE" sz="600" spc="15">
                          <a:latin typeface="+mj-lt"/>
                          <a:cs typeface="Calibri"/>
                        </a:rPr>
                        <a:t>e</a:t>
                      </a:r>
                      <a:r>
                        <a:rPr sz="600" spc="15">
                          <a:latin typeface="+mj-lt"/>
                          <a:cs typeface="Calibri"/>
                        </a:rPr>
                        <a:t> </a:t>
                      </a:r>
                      <a:r>
                        <a:rPr sz="600" spc="60">
                          <a:latin typeface="+mj-lt"/>
                          <a:cs typeface="Calibri"/>
                        </a:rPr>
                        <a:t>à </a:t>
                      </a:r>
                      <a:r>
                        <a:rPr sz="600" spc="35">
                          <a:latin typeface="+mj-lt"/>
                          <a:cs typeface="Calibri"/>
                        </a:rPr>
                        <a:t>demander  </a:t>
                      </a:r>
                      <a:r>
                        <a:rPr sz="600" spc="55">
                          <a:latin typeface="+mj-lt"/>
                          <a:cs typeface="Calibri"/>
                        </a:rPr>
                        <a:t>les </a:t>
                      </a:r>
                      <a:r>
                        <a:rPr sz="600" spc="35">
                          <a:latin typeface="+mj-lt"/>
                          <a:cs typeface="Calibri"/>
                        </a:rPr>
                        <a:t>portfolios de </a:t>
                      </a:r>
                      <a:r>
                        <a:rPr sz="600" spc="90" err="1">
                          <a:latin typeface="+mj-lt"/>
                          <a:cs typeface="Calibri"/>
                        </a:rPr>
                        <a:t>ses</a:t>
                      </a:r>
                      <a:r>
                        <a:rPr sz="600" spc="-65">
                          <a:latin typeface="+mj-lt"/>
                          <a:cs typeface="Calibri"/>
                        </a:rPr>
                        <a:t> </a:t>
                      </a:r>
                      <a:r>
                        <a:rPr sz="600" spc="25" err="1">
                          <a:latin typeface="+mj-lt"/>
                          <a:cs typeface="Calibri"/>
                        </a:rPr>
                        <a:t>inﬁrmières</a:t>
                      </a:r>
                      <a:r>
                        <a:rPr sz="600" spc="25">
                          <a:latin typeface="+mj-lt"/>
                          <a:cs typeface="Calibri"/>
                        </a:rPr>
                        <a:t>.</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06045">
                        <a:lnSpc>
                          <a:spcPct val="100000"/>
                        </a:lnSpc>
                        <a:spcBef>
                          <a:spcPts val="10"/>
                        </a:spcBef>
                      </a:pPr>
                      <a:r>
                        <a:rPr sz="600" spc="95">
                          <a:latin typeface="+mj-lt"/>
                          <a:cs typeface="Calibri"/>
                        </a:rPr>
                        <a:t>Pas </a:t>
                      </a:r>
                      <a:r>
                        <a:rPr sz="600" spc="30">
                          <a:latin typeface="+mj-lt"/>
                          <a:cs typeface="Calibri"/>
                        </a:rPr>
                        <a:t>de</a:t>
                      </a:r>
                      <a:r>
                        <a:rPr sz="600" spc="-125">
                          <a:latin typeface="+mj-lt"/>
                          <a:cs typeface="Calibri"/>
                        </a:rPr>
                        <a:t> </a:t>
                      </a:r>
                      <a:r>
                        <a:rPr sz="600" spc="20">
                          <a:latin typeface="+mj-lt"/>
                          <a:cs typeface="Calibri"/>
                        </a:rPr>
                        <a:t>durée  </a:t>
                      </a:r>
                      <a:r>
                        <a:rPr sz="600" spc="45" err="1">
                          <a:latin typeface="+mj-lt"/>
                          <a:cs typeface="Calibri"/>
                        </a:rPr>
                        <a:t>maximale</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3670605878"/>
                  </a:ext>
                </a:extLst>
              </a:tr>
              <a:tr h="532102">
                <a:tc>
                  <a:txBody>
                    <a:bodyPr/>
                    <a:lstStyle/>
                    <a:p>
                      <a:pPr marL="66675">
                        <a:lnSpc>
                          <a:spcPct val="100000"/>
                        </a:lnSpc>
                      </a:pPr>
                      <a:r>
                        <a:rPr sz="600" b="1">
                          <a:latin typeface="+mj-lt"/>
                          <a:cs typeface="Trebuchet MS"/>
                        </a:rPr>
                        <a:t>5</a:t>
                      </a:r>
                      <a:endParaRPr sz="600">
                        <a:latin typeface="+mj-lt"/>
                        <a:cs typeface="Trebuchet MS"/>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247015">
                        <a:lnSpc>
                          <a:spcPct val="100000"/>
                        </a:lnSpc>
                        <a:spcBef>
                          <a:spcPts val="10"/>
                        </a:spcBef>
                      </a:pPr>
                      <a:r>
                        <a:rPr sz="600" spc="40">
                          <a:latin typeface="+mj-lt"/>
                          <a:cs typeface="Calibri"/>
                        </a:rPr>
                        <a:t>Aanwezigheid van </a:t>
                      </a:r>
                      <a:r>
                        <a:rPr sz="600" spc="25">
                          <a:latin typeface="+mj-lt"/>
                          <a:cs typeface="Calibri"/>
                        </a:rPr>
                        <a:t>een gestructureerd beleid  </a:t>
                      </a:r>
                      <a:r>
                        <a:rPr sz="600" b="1" spc="-30">
                          <a:latin typeface="+mj-lt"/>
                          <a:cs typeface="Trebuchet MS"/>
                        </a:rPr>
                        <a:t>vorming, training </a:t>
                      </a:r>
                      <a:r>
                        <a:rPr sz="600" b="1" spc="-35">
                          <a:latin typeface="+mj-lt"/>
                          <a:cs typeface="Trebuchet MS"/>
                        </a:rPr>
                        <a:t>en </a:t>
                      </a:r>
                      <a:r>
                        <a:rPr sz="600" b="1" spc="-15">
                          <a:latin typeface="+mj-lt"/>
                          <a:cs typeface="Trebuchet MS"/>
                        </a:rPr>
                        <a:t>opleiding </a:t>
                      </a:r>
                      <a:r>
                        <a:rPr sz="600" spc="20">
                          <a:latin typeface="+mj-lt"/>
                          <a:cs typeface="Calibri"/>
                        </a:rPr>
                        <a:t>voor </a:t>
                      </a:r>
                      <a:r>
                        <a:rPr sz="600" spc="35">
                          <a:latin typeface="+mj-lt"/>
                          <a:cs typeface="Calibri"/>
                        </a:rPr>
                        <a:t>de  </a:t>
                      </a:r>
                      <a:r>
                        <a:rPr sz="600" b="1" spc="-30">
                          <a:latin typeface="+mj-lt"/>
                          <a:cs typeface="Trebuchet MS"/>
                        </a:rPr>
                        <a:t>leidinggevenden/verantwoordelijken </a:t>
                      </a:r>
                      <a:r>
                        <a:rPr sz="600" spc="35">
                          <a:latin typeface="+mj-lt"/>
                          <a:cs typeface="Calibri"/>
                        </a:rPr>
                        <a:t>van de  </a:t>
                      </a:r>
                      <a:r>
                        <a:rPr sz="600" spc="25">
                          <a:latin typeface="+mj-lt"/>
                          <a:cs typeface="Calibri"/>
                        </a:rPr>
                        <a:t>(deel)praktijken</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30">
                          <a:latin typeface="+mj-lt"/>
                          <a:cs typeface="Calibri"/>
                        </a:rPr>
                        <a:t>Er </a:t>
                      </a:r>
                      <a:r>
                        <a:rPr sz="600" spc="65">
                          <a:latin typeface="+mj-lt"/>
                          <a:cs typeface="Calibri"/>
                        </a:rPr>
                        <a:t>is </a:t>
                      </a:r>
                      <a:r>
                        <a:rPr sz="600" spc="40">
                          <a:latin typeface="+mj-lt"/>
                          <a:cs typeface="Calibri"/>
                        </a:rPr>
                        <a:t>geen</a:t>
                      </a:r>
                      <a:r>
                        <a:rPr sz="600" spc="-35">
                          <a:latin typeface="+mj-lt"/>
                          <a:cs typeface="Calibri"/>
                        </a:rPr>
                        <a:t> </a:t>
                      </a:r>
                      <a:r>
                        <a:rPr sz="600" spc="20">
                          <a:latin typeface="+mj-lt"/>
                          <a:cs typeface="Calibri"/>
                        </a:rPr>
                        <a:t>beleid.</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30">
                          <a:latin typeface="+mj-lt"/>
                          <a:cs typeface="Calibri"/>
                        </a:rPr>
                        <a:t>Er </a:t>
                      </a:r>
                      <a:r>
                        <a:rPr sz="600" spc="65">
                          <a:latin typeface="+mj-lt"/>
                          <a:cs typeface="Calibri"/>
                        </a:rPr>
                        <a:t>is </a:t>
                      </a:r>
                      <a:r>
                        <a:rPr sz="600" spc="30">
                          <a:latin typeface="+mj-lt"/>
                          <a:cs typeface="Calibri"/>
                        </a:rPr>
                        <a:t>een </a:t>
                      </a:r>
                      <a:r>
                        <a:rPr sz="600" spc="25">
                          <a:latin typeface="+mj-lt"/>
                          <a:cs typeface="Calibri"/>
                        </a:rPr>
                        <a:t>beleid </a:t>
                      </a:r>
                      <a:r>
                        <a:rPr sz="600" spc="15">
                          <a:latin typeface="+mj-lt"/>
                          <a:cs typeface="Calibri"/>
                        </a:rPr>
                        <a:t>in</a:t>
                      </a:r>
                      <a:r>
                        <a:rPr sz="600" spc="-55">
                          <a:latin typeface="+mj-lt"/>
                          <a:cs typeface="Calibri"/>
                        </a:rPr>
                        <a:t> </a:t>
                      </a:r>
                      <a:r>
                        <a:rPr sz="600" spc="25">
                          <a:latin typeface="+mj-lt"/>
                          <a:cs typeface="Calibri"/>
                        </a:rPr>
                        <a:t>ontwikkeling.</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53365" indent="-635">
                        <a:lnSpc>
                          <a:spcPct val="100000"/>
                        </a:lnSpc>
                        <a:spcBef>
                          <a:spcPts val="10"/>
                        </a:spcBef>
                      </a:pPr>
                      <a:r>
                        <a:rPr sz="600" spc="30">
                          <a:latin typeface="+mj-lt"/>
                          <a:cs typeface="Calibri"/>
                        </a:rPr>
                        <a:t>Er </a:t>
                      </a:r>
                      <a:r>
                        <a:rPr sz="600" spc="65">
                          <a:latin typeface="+mj-lt"/>
                          <a:cs typeface="Calibri"/>
                        </a:rPr>
                        <a:t>is </a:t>
                      </a:r>
                      <a:r>
                        <a:rPr sz="600" spc="30">
                          <a:latin typeface="+mj-lt"/>
                          <a:cs typeface="Calibri"/>
                        </a:rPr>
                        <a:t>een </a:t>
                      </a:r>
                      <a:r>
                        <a:rPr sz="600" spc="25">
                          <a:latin typeface="+mj-lt"/>
                          <a:cs typeface="Calibri"/>
                        </a:rPr>
                        <a:t>beleid én </a:t>
                      </a:r>
                      <a:r>
                        <a:rPr sz="600" spc="5">
                          <a:latin typeface="+mj-lt"/>
                          <a:cs typeface="Calibri"/>
                        </a:rPr>
                        <a:t>er </a:t>
                      </a:r>
                      <a:r>
                        <a:rPr sz="600" spc="45">
                          <a:latin typeface="+mj-lt"/>
                          <a:cs typeface="Calibri"/>
                        </a:rPr>
                        <a:t>kan </a:t>
                      </a:r>
                      <a:r>
                        <a:rPr sz="600" spc="30">
                          <a:latin typeface="+mj-lt"/>
                          <a:cs typeface="Calibri"/>
                        </a:rPr>
                        <a:t>een  </a:t>
                      </a:r>
                      <a:r>
                        <a:rPr sz="600" spc="40">
                          <a:latin typeface="+mj-lt"/>
                          <a:cs typeface="Calibri"/>
                        </a:rPr>
                        <a:t>opleidingsplan </a:t>
                      </a:r>
                      <a:r>
                        <a:rPr sz="600" spc="35">
                          <a:latin typeface="+mj-lt"/>
                          <a:cs typeface="Calibri"/>
                        </a:rPr>
                        <a:t>voorgelegd </a:t>
                      </a:r>
                      <a:r>
                        <a:rPr sz="600" spc="20">
                          <a:latin typeface="+mj-lt"/>
                          <a:cs typeface="Calibri"/>
                        </a:rPr>
                        <a:t>worden </a:t>
                      </a:r>
                      <a:r>
                        <a:rPr sz="600" spc="70">
                          <a:latin typeface="+mj-lt"/>
                          <a:cs typeface="Calibri"/>
                        </a:rPr>
                        <a:t>EN</a:t>
                      </a:r>
                      <a:r>
                        <a:rPr sz="600" spc="-50">
                          <a:latin typeface="+mj-lt"/>
                          <a:cs typeface="Calibri"/>
                        </a:rPr>
                        <a:t> </a:t>
                      </a:r>
                      <a:r>
                        <a:rPr sz="600" spc="10">
                          <a:latin typeface="+mj-lt"/>
                          <a:cs typeface="Calibri"/>
                        </a:rPr>
                        <a:t>er  </a:t>
                      </a:r>
                      <a:r>
                        <a:rPr sz="600" spc="15">
                          <a:latin typeface="+mj-lt"/>
                          <a:cs typeface="Calibri"/>
                        </a:rPr>
                        <a:t>wordt </a:t>
                      </a:r>
                      <a:r>
                        <a:rPr sz="600" spc="50">
                          <a:latin typeface="+mj-lt"/>
                          <a:cs typeface="Calibri"/>
                        </a:rPr>
                        <a:t>minstens </a:t>
                      </a:r>
                      <a:r>
                        <a:rPr sz="600" spc="35">
                          <a:latin typeface="+mj-lt"/>
                          <a:cs typeface="Calibri"/>
                        </a:rPr>
                        <a:t>8u </a:t>
                      </a:r>
                      <a:r>
                        <a:rPr sz="600" spc="30">
                          <a:latin typeface="+mj-lt"/>
                          <a:cs typeface="Calibri"/>
                        </a:rPr>
                        <a:t>opleiding </a:t>
                      </a:r>
                      <a:r>
                        <a:rPr sz="600" spc="15">
                          <a:latin typeface="+mj-lt"/>
                          <a:cs typeface="Calibri"/>
                        </a:rPr>
                        <a:t>per </a:t>
                      </a:r>
                      <a:r>
                        <a:rPr sz="600" spc="30">
                          <a:latin typeface="+mj-lt"/>
                          <a:cs typeface="Calibri"/>
                        </a:rPr>
                        <a:t>jaar  gerealiseerd </a:t>
                      </a:r>
                      <a:r>
                        <a:rPr sz="600" spc="15">
                          <a:latin typeface="+mj-lt"/>
                          <a:cs typeface="Calibri"/>
                        </a:rPr>
                        <a:t>per </a:t>
                      </a:r>
                      <a:r>
                        <a:rPr sz="600" spc="35">
                          <a:latin typeface="+mj-lt"/>
                          <a:cs typeface="Calibri"/>
                        </a:rPr>
                        <a:t>leidinggevende </a:t>
                      </a:r>
                      <a:r>
                        <a:rPr sz="600" spc="20">
                          <a:latin typeface="+mj-lt"/>
                          <a:cs typeface="Calibri"/>
                        </a:rPr>
                        <a:t>/  verantwoordelijke.</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40">
                          <a:latin typeface="+mj-lt"/>
                          <a:cs typeface="Calibri"/>
                        </a:rPr>
                        <a:t>Beleidsplan</a:t>
                      </a:r>
                      <a:endParaRPr sz="600">
                        <a:latin typeface="+mj-lt"/>
                        <a:cs typeface="Calibri"/>
                      </a:endParaRPr>
                    </a:p>
                    <a:p>
                      <a:pPr marL="67945" marR="392430">
                        <a:lnSpc>
                          <a:spcPct val="100000"/>
                        </a:lnSpc>
                      </a:pPr>
                      <a:r>
                        <a:rPr sz="600" spc="30">
                          <a:latin typeface="+mj-lt"/>
                          <a:cs typeface="Calibri"/>
                        </a:rPr>
                        <a:t>Verklaring </a:t>
                      </a:r>
                      <a:r>
                        <a:rPr sz="600" spc="35">
                          <a:latin typeface="+mj-lt"/>
                          <a:cs typeface="Calibri"/>
                        </a:rPr>
                        <a:t>op </a:t>
                      </a:r>
                      <a:r>
                        <a:rPr sz="600" spc="15">
                          <a:latin typeface="+mj-lt"/>
                          <a:cs typeface="Calibri"/>
                        </a:rPr>
                        <a:t>eer </a:t>
                      </a:r>
                      <a:r>
                        <a:rPr sz="600" spc="25">
                          <a:latin typeface="+mj-lt"/>
                          <a:cs typeface="Calibri"/>
                        </a:rPr>
                        <a:t>(indien  </a:t>
                      </a:r>
                      <a:r>
                        <a:rPr sz="600" spc="35">
                          <a:latin typeface="+mj-lt"/>
                          <a:cs typeface="Calibri"/>
                        </a:rPr>
                        <a:t>beleidsplan </a:t>
                      </a:r>
                      <a:r>
                        <a:rPr sz="600" spc="15">
                          <a:latin typeface="+mj-lt"/>
                          <a:cs typeface="Calibri"/>
                        </a:rPr>
                        <a:t>in </a:t>
                      </a:r>
                      <a:r>
                        <a:rPr sz="600" spc="30">
                          <a:latin typeface="+mj-lt"/>
                          <a:cs typeface="Calibri"/>
                        </a:rPr>
                        <a:t>ontwikkeling</a:t>
                      </a:r>
                      <a:r>
                        <a:rPr sz="600" spc="-35">
                          <a:latin typeface="+mj-lt"/>
                          <a:cs typeface="Calibri"/>
                        </a:rPr>
                        <a:t> </a:t>
                      </a:r>
                      <a:r>
                        <a:rPr sz="600" spc="55">
                          <a:latin typeface="+mj-lt"/>
                          <a:cs typeface="Calibri"/>
                        </a:rPr>
                        <a:t>is)</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50">
                          <a:latin typeface="+mj-lt"/>
                          <a:cs typeface="Calibri"/>
                        </a:rPr>
                        <a:t>6</a:t>
                      </a:r>
                      <a:r>
                        <a:rPr sz="600" spc="10">
                          <a:latin typeface="+mj-lt"/>
                          <a:cs typeface="Calibri"/>
                        </a:rPr>
                        <a:t> </a:t>
                      </a:r>
                      <a:r>
                        <a:rPr sz="600" spc="45">
                          <a:latin typeface="+mj-lt"/>
                          <a:cs typeface="Calibri"/>
                        </a:rPr>
                        <a:t>maanden</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894123694"/>
                  </a:ext>
                </a:extLst>
              </a:tr>
              <a:tr h="380331">
                <a:tc>
                  <a:txBody>
                    <a:bodyPr/>
                    <a:lstStyle/>
                    <a:p>
                      <a:pPr marL="66675">
                        <a:lnSpc>
                          <a:spcPct val="100000"/>
                        </a:lnSpc>
                      </a:pPr>
                      <a:r>
                        <a:rPr sz="600" b="1">
                          <a:latin typeface="+mj-lt"/>
                          <a:cs typeface="Trebuchet MS"/>
                        </a:rPr>
                        <a:t>5</a:t>
                      </a:r>
                      <a:endParaRPr sz="600">
                        <a:latin typeface="+mj-lt"/>
                        <a:cs typeface="Trebuchet MS"/>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202565">
                        <a:lnSpc>
                          <a:spcPct val="100000"/>
                        </a:lnSpc>
                        <a:spcBef>
                          <a:spcPts val="10"/>
                        </a:spcBef>
                      </a:pPr>
                      <a:r>
                        <a:rPr sz="600" spc="50">
                          <a:latin typeface="+mj-lt"/>
                          <a:cs typeface="Calibri"/>
                        </a:rPr>
                        <a:t>Présence </a:t>
                      </a:r>
                      <a:r>
                        <a:rPr sz="600" spc="15">
                          <a:latin typeface="+mj-lt"/>
                          <a:cs typeface="Calibri"/>
                        </a:rPr>
                        <a:t>d'une </a:t>
                      </a:r>
                      <a:r>
                        <a:rPr sz="600" spc="20">
                          <a:latin typeface="+mj-lt"/>
                          <a:cs typeface="Calibri"/>
                        </a:rPr>
                        <a:t>politique </a:t>
                      </a:r>
                      <a:r>
                        <a:rPr sz="600" spc="25">
                          <a:latin typeface="+mj-lt"/>
                          <a:cs typeface="Calibri"/>
                        </a:rPr>
                        <a:t>structurée  </a:t>
                      </a:r>
                      <a:r>
                        <a:rPr sz="600" b="1" spc="-40">
                          <a:latin typeface="+mj-lt"/>
                          <a:cs typeface="Trebuchet MS"/>
                        </a:rPr>
                        <a:t>d'éducation, </a:t>
                      </a:r>
                      <a:r>
                        <a:rPr sz="600" b="1" spc="-30">
                          <a:latin typeface="+mj-lt"/>
                          <a:cs typeface="Trebuchet MS"/>
                        </a:rPr>
                        <a:t>de </a:t>
                      </a:r>
                      <a:r>
                        <a:rPr sz="600" b="1" spc="-25">
                          <a:latin typeface="+mj-lt"/>
                          <a:cs typeface="Trebuchet MS"/>
                        </a:rPr>
                        <a:t>formation </a:t>
                      </a:r>
                      <a:r>
                        <a:rPr sz="600" b="1" spc="-50">
                          <a:latin typeface="+mj-lt"/>
                          <a:cs typeface="Trebuchet MS"/>
                        </a:rPr>
                        <a:t>et</a:t>
                      </a:r>
                      <a:r>
                        <a:rPr sz="600" b="1" spc="-130">
                          <a:latin typeface="+mj-lt"/>
                          <a:cs typeface="Trebuchet MS"/>
                        </a:rPr>
                        <a:t> </a:t>
                      </a:r>
                      <a:r>
                        <a:rPr sz="600" b="1" spc="-30">
                          <a:latin typeface="+mj-lt"/>
                          <a:cs typeface="Trebuchet MS"/>
                        </a:rPr>
                        <a:t>d’enseignement  </a:t>
                      </a:r>
                      <a:r>
                        <a:rPr sz="600" spc="20">
                          <a:latin typeface="+mj-lt"/>
                          <a:cs typeface="Calibri"/>
                        </a:rPr>
                        <a:t>pour </a:t>
                      </a:r>
                      <a:r>
                        <a:rPr sz="600" spc="55">
                          <a:latin typeface="+mj-lt"/>
                          <a:cs typeface="Calibri"/>
                        </a:rPr>
                        <a:t>les </a:t>
                      </a:r>
                      <a:r>
                        <a:rPr sz="600" b="1" spc="-5">
                          <a:latin typeface="+mj-lt"/>
                          <a:cs typeface="Trebuchet MS"/>
                        </a:rPr>
                        <a:t>gestionnaires/responsables </a:t>
                      </a:r>
                      <a:r>
                        <a:rPr sz="600" spc="60">
                          <a:latin typeface="+mj-lt"/>
                          <a:cs typeface="Calibri"/>
                        </a:rPr>
                        <a:t>des  </a:t>
                      </a:r>
                      <a:r>
                        <a:rPr sz="600" spc="40">
                          <a:latin typeface="+mj-lt"/>
                          <a:cs typeface="Calibri"/>
                        </a:rPr>
                        <a:t>(sous-)pratiques</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15">
                          <a:latin typeface="+mj-lt"/>
                          <a:cs typeface="Calibri"/>
                        </a:rPr>
                        <a:t>Il </a:t>
                      </a:r>
                      <a:r>
                        <a:rPr sz="600" spc="-15">
                          <a:latin typeface="+mj-lt"/>
                          <a:cs typeface="Calibri"/>
                        </a:rPr>
                        <a:t>n'y </a:t>
                      </a:r>
                      <a:r>
                        <a:rPr sz="600" spc="60">
                          <a:latin typeface="+mj-lt"/>
                          <a:cs typeface="Calibri"/>
                        </a:rPr>
                        <a:t>a </a:t>
                      </a:r>
                      <a:r>
                        <a:rPr sz="600" spc="70">
                          <a:latin typeface="+mj-lt"/>
                          <a:cs typeface="Calibri"/>
                        </a:rPr>
                        <a:t>pas </a:t>
                      </a:r>
                      <a:r>
                        <a:rPr sz="600" spc="30">
                          <a:latin typeface="+mj-lt"/>
                          <a:cs typeface="Calibri"/>
                        </a:rPr>
                        <a:t>de</a:t>
                      </a:r>
                      <a:r>
                        <a:rPr sz="600" spc="-30">
                          <a:latin typeface="+mj-lt"/>
                          <a:cs typeface="Calibri"/>
                        </a:rPr>
                        <a:t> </a:t>
                      </a:r>
                      <a:r>
                        <a:rPr sz="600" spc="15">
                          <a:latin typeface="+mj-lt"/>
                          <a:cs typeface="Calibri"/>
                        </a:rPr>
                        <a:t>politique.</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20">
                          <a:latin typeface="+mj-lt"/>
                          <a:cs typeface="Calibri"/>
                        </a:rPr>
                        <a:t>Une politique </a:t>
                      </a:r>
                      <a:r>
                        <a:rPr sz="600" spc="45">
                          <a:latin typeface="+mj-lt"/>
                          <a:cs typeface="Calibri"/>
                        </a:rPr>
                        <a:t>est </a:t>
                      </a:r>
                      <a:r>
                        <a:rPr sz="600" spc="25">
                          <a:latin typeface="+mj-lt"/>
                          <a:cs typeface="Calibri"/>
                        </a:rPr>
                        <a:t>en </a:t>
                      </a:r>
                      <a:r>
                        <a:rPr sz="600" spc="55">
                          <a:latin typeface="+mj-lt"/>
                          <a:cs typeface="Calibri"/>
                        </a:rPr>
                        <a:t>cours</a:t>
                      </a:r>
                      <a:r>
                        <a:rPr sz="600" spc="10">
                          <a:latin typeface="+mj-lt"/>
                          <a:cs typeface="Calibri"/>
                        </a:rPr>
                        <a:t> </a:t>
                      </a:r>
                      <a:r>
                        <a:rPr sz="600" spc="15">
                          <a:latin typeface="+mj-lt"/>
                          <a:cs typeface="Calibri"/>
                        </a:rPr>
                        <a:t>d'élaboration.</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76200">
                        <a:lnSpc>
                          <a:spcPct val="100000"/>
                        </a:lnSpc>
                        <a:spcBef>
                          <a:spcPts val="10"/>
                        </a:spcBef>
                      </a:pPr>
                      <a:r>
                        <a:rPr sz="600" spc="15">
                          <a:latin typeface="+mj-lt"/>
                          <a:cs typeface="Calibri"/>
                        </a:rPr>
                        <a:t>Il </a:t>
                      </a:r>
                      <a:r>
                        <a:rPr sz="600" spc="35">
                          <a:latin typeface="+mj-lt"/>
                          <a:cs typeface="Calibri"/>
                        </a:rPr>
                        <a:t>existe </a:t>
                      </a:r>
                      <a:r>
                        <a:rPr sz="600" spc="25">
                          <a:latin typeface="+mj-lt"/>
                          <a:cs typeface="Calibri"/>
                        </a:rPr>
                        <a:t>une </a:t>
                      </a:r>
                      <a:r>
                        <a:rPr sz="600" spc="20">
                          <a:latin typeface="+mj-lt"/>
                          <a:cs typeface="Calibri"/>
                        </a:rPr>
                        <a:t>politique </a:t>
                      </a:r>
                      <a:r>
                        <a:rPr sz="600" spc="10">
                          <a:latin typeface="+mj-lt"/>
                          <a:cs typeface="Calibri"/>
                        </a:rPr>
                        <a:t>et </a:t>
                      </a:r>
                      <a:r>
                        <a:rPr sz="600" spc="25">
                          <a:latin typeface="+mj-lt"/>
                          <a:cs typeface="Calibri"/>
                        </a:rPr>
                        <a:t>un </a:t>
                      </a:r>
                      <a:r>
                        <a:rPr sz="600" spc="30">
                          <a:latin typeface="+mj-lt"/>
                          <a:cs typeface="Calibri"/>
                        </a:rPr>
                        <a:t>plan </a:t>
                      </a:r>
                      <a:r>
                        <a:rPr sz="600" spc="35">
                          <a:latin typeface="+mj-lt"/>
                          <a:cs typeface="Calibri"/>
                        </a:rPr>
                        <a:t>de  </a:t>
                      </a:r>
                      <a:r>
                        <a:rPr sz="600" spc="25">
                          <a:latin typeface="+mj-lt"/>
                          <a:cs typeface="Calibri"/>
                        </a:rPr>
                        <a:t>formation </a:t>
                      </a:r>
                      <a:r>
                        <a:rPr sz="600" spc="20">
                          <a:latin typeface="+mj-lt"/>
                          <a:cs typeface="Calibri"/>
                        </a:rPr>
                        <a:t>peut </a:t>
                      </a:r>
                      <a:r>
                        <a:rPr sz="600" spc="5">
                          <a:latin typeface="+mj-lt"/>
                          <a:cs typeface="Calibri"/>
                        </a:rPr>
                        <a:t>être </a:t>
                      </a:r>
                      <a:r>
                        <a:rPr sz="600" spc="30">
                          <a:latin typeface="+mj-lt"/>
                          <a:cs typeface="Calibri"/>
                        </a:rPr>
                        <a:t>présenté </a:t>
                      </a:r>
                      <a:r>
                        <a:rPr sz="600" spc="95">
                          <a:latin typeface="+mj-lt"/>
                          <a:cs typeface="Calibri"/>
                        </a:rPr>
                        <a:t>ET </a:t>
                      </a:r>
                      <a:r>
                        <a:rPr sz="600" spc="45">
                          <a:latin typeface="+mj-lt"/>
                          <a:cs typeface="Calibri"/>
                        </a:rPr>
                        <a:t>au </a:t>
                      </a:r>
                      <a:r>
                        <a:rPr sz="600" spc="55">
                          <a:latin typeface="+mj-lt"/>
                          <a:cs typeface="Calibri"/>
                        </a:rPr>
                        <a:t>moins</a:t>
                      </a:r>
                      <a:r>
                        <a:rPr sz="600" spc="-85">
                          <a:latin typeface="+mj-lt"/>
                          <a:cs typeface="Calibri"/>
                        </a:rPr>
                        <a:t> </a:t>
                      </a:r>
                      <a:r>
                        <a:rPr sz="600" spc="50">
                          <a:latin typeface="+mj-lt"/>
                          <a:cs typeface="Calibri"/>
                        </a:rPr>
                        <a:t>8  </a:t>
                      </a:r>
                      <a:r>
                        <a:rPr sz="600" spc="30">
                          <a:latin typeface="+mj-lt"/>
                          <a:cs typeface="Calibri"/>
                        </a:rPr>
                        <a:t>heures de formation par </a:t>
                      </a:r>
                      <a:r>
                        <a:rPr sz="600" spc="40">
                          <a:latin typeface="+mj-lt"/>
                          <a:cs typeface="Calibri"/>
                        </a:rPr>
                        <a:t>an sont </a:t>
                      </a:r>
                      <a:r>
                        <a:rPr sz="600" spc="45">
                          <a:latin typeface="+mj-lt"/>
                          <a:cs typeface="Calibri"/>
                        </a:rPr>
                        <a:t>réalisées  </a:t>
                      </a:r>
                      <a:r>
                        <a:rPr sz="600" spc="30">
                          <a:latin typeface="+mj-lt"/>
                          <a:cs typeface="Calibri"/>
                        </a:rPr>
                        <a:t>par</a:t>
                      </a:r>
                      <a:r>
                        <a:rPr sz="600" spc="5">
                          <a:latin typeface="+mj-lt"/>
                          <a:cs typeface="Calibri"/>
                        </a:rPr>
                        <a:t> </a:t>
                      </a:r>
                      <a:r>
                        <a:rPr sz="600" spc="40">
                          <a:latin typeface="+mj-lt"/>
                          <a:cs typeface="Calibri"/>
                        </a:rPr>
                        <a:t>responsable/manager.</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50">
                          <a:latin typeface="+mj-lt"/>
                          <a:cs typeface="Calibri"/>
                        </a:rPr>
                        <a:t>Plan </a:t>
                      </a:r>
                      <a:r>
                        <a:rPr sz="600" spc="30">
                          <a:latin typeface="+mj-lt"/>
                          <a:cs typeface="Calibri"/>
                        </a:rPr>
                        <a:t>de</a:t>
                      </a:r>
                      <a:r>
                        <a:rPr sz="600" spc="-15">
                          <a:latin typeface="+mj-lt"/>
                          <a:cs typeface="Calibri"/>
                        </a:rPr>
                        <a:t> </a:t>
                      </a:r>
                      <a:r>
                        <a:rPr sz="600" spc="30">
                          <a:latin typeface="+mj-lt"/>
                          <a:cs typeface="Calibri"/>
                        </a:rPr>
                        <a:t>formation</a:t>
                      </a:r>
                      <a:endParaRPr sz="600">
                        <a:latin typeface="+mj-lt"/>
                        <a:cs typeface="Calibri"/>
                      </a:endParaRPr>
                    </a:p>
                    <a:p>
                      <a:pPr marL="67945" marR="107314">
                        <a:lnSpc>
                          <a:spcPct val="100000"/>
                        </a:lnSpc>
                      </a:pPr>
                      <a:r>
                        <a:rPr sz="600" spc="25">
                          <a:latin typeface="+mj-lt"/>
                          <a:cs typeface="Calibri"/>
                        </a:rPr>
                        <a:t>Déclaration </a:t>
                      </a:r>
                      <a:r>
                        <a:rPr sz="600" spc="45">
                          <a:latin typeface="+mj-lt"/>
                          <a:cs typeface="Calibri"/>
                        </a:rPr>
                        <a:t>sur </a:t>
                      </a:r>
                      <a:r>
                        <a:rPr sz="600" spc="10">
                          <a:latin typeface="+mj-lt"/>
                          <a:cs typeface="Calibri"/>
                        </a:rPr>
                        <a:t>l'honneur </a:t>
                      </a:r>
                      <a:r>
                        <a:rPr sz="600" spc="55">
                          <a:latin typeface="+mj-lt"/>
                          <a:cs typeface="Calibri"/>
                        </a:rPr>
                        <a:t>(si </a:t>
                      </a:r>
                      <a:r>
                        <a:rPr sz="600" spc="20">
                          <a:latin typeface="+mj-lt"/>
                          <a:cs typeface="Calibri"/>
                        </a:rPr>
                        <a:t>le </a:t>
                      </a:r>
                      <a:r>
                        <a:rPr sz="600" spc="30">
                          <a:latin typeface="+mj-lt"/>
                          <a:cs typeface="Calibri"/>
                        </a:rPr>
                        <a:t>plan  </a:t>
                      </a:r>
                      <a:r>
                        <a:rPr sz="600" spc="35">
                          <a:latin typeface="+mj-lt"/>
                          <a:cs typeface="Calibri"/>
                        </a:rPr>
                        <a:t>de </a:t>
                      </a:r>
                      <a:r>
                        <a:rPr sz="600" spc="30">
                          <a:latin typeface="+mj-lt"/>
                          <a:cs typeface="Calibri"/>
                        </a:rPr>
                        <a:t>formation </a:t>
                      </a:r>
                      <a:r>
                        <a:rPr sz="600" spc="45">
                          <a:latin typeface="+mj-lt"/>
                          <a:cs typeface="Calibri"/>
                        </a:rPr>
                        <a:t>est </a:t>
                      </a:r>
                      <a:r>
                        <a:rPr sz="600" spc="25">
                          <a:latin typeface="+mj-lt"/>
                          <a:cs typeface="Calibri"/>
                        </a:rPr>
                        <a:t>en </a:t>
                      </a:r>
                      <a:r>
                        <a:rPr sz="600" spc="55">
                          <a:latin typeface="+mj-lt"/>
                          <a:cs typeface="Calibri"/>
                        </a:rPr>
                        <a:t>cours  </a:t>
                      </a:r>
                      <a:r>
                        <a:rPr sz="600" spc="20">
                          <a:latin typeface="+mj-lt"/>
                          <a:cs typeface="Calibri"/>
                        </a:rPr>
                        <a:t>d'élaboration)</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50">
                          <a:latin typeface="+mj-lt"/>
                          <a:cs typeface="Calibri"/>
                        </a:rPr>
                        <a:t>6</a:t>
                      </a:r>
                      <a:r>
                        <a:rPr sz="600" spc="15">
                          <a:latin typeface="+mj-lt"/>
                          <a:cs typeface="Calibri"/>
                        </a:rPr>
                        <a:t> </a:t>
                      </a:r>
                      <a:r>
                        <a:rPr sz="600" spc="60" err="1">
                          <a:latin typeface="+mj-lt"/>
                          <a:cs typeface="Calibri"/>
                        </a:rPr>
                        <a:t>mois</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2973652421"/>
                  </a:ext>
                </a:extLst>
              </a:tr>
            </a:tbl>
          </a:graphicData>
        </a:graphic>
      </p:graphicFrame>
    </p:spTree>
    <p:extLst>
      <p:ext uri="{BB962C8B-B14F-4D97-AF65-F5344CB8AC3E}">
        <p14:creationId xmlns:p14="http://schemas.microsoft.com/office/powerpoint/2010/main" val="153106415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EED66-4B08-C456-B437-E011AAFC8E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3BBA12-93AC-4321-A79E-EA5C58A7B90C}"/>
              </a:ext>
            </a:extLst>
          </p:cNvPr>
          <p:cNvSpPr>
            <a:spLocks noGrp="1"/>
          </p:cNvSpPr>
          <p:nvPr>
            <p:ph type="title"/>
          </p:nvPr>
        </p:nvSpPr>
        <p:spPr/>
        <p:txBody>
          <a:bodyPr/>
          <a:lstStyle/>
          <a:p>
            <a:r>
              <a:rPr lang="fr-BE" noProof="0"/>
              <a:t>Caractéristiques du financement incitatif de la pratique</a:t>
            </a:r>
          </a:p>
        </p:txBody>
      </p:sp>
      <p:sp>
        <p:nvSpPr>
          <p:cNvPr id="4" name="Slide Number Placeholder 3">
            <a:extLst>
              <a:ext uri="{FF2B5EF4-FFF2-40B4-BE49-F238E27FC236}">
                <a16:creationId xmlns:a16="http://schemas.microsoft.com/office/drawing/2014/main" id="{65ECC703-50D6-B32E-92AE-7041FEFCC350}"/>
              </a:ext>
            </a:extLst>
          </p:cNvPr>
          <p:cNvSpPr>
            <a:spLocks noGrp="1"/>
          </p:cNvSpPr>
          <p:nvPr>
            <p:ph type="sldNum" sz="quarter" idx="12"/>
          </p:nvPr>
        </p:nvSpPr>
        <p:spPr/>
        <p:txBody>
          <a:bodyPr/>
          <a:lstStyle/>
          <a:p>
            <a:fld id="{C199B626-B856-464E-A5E3-487988D7D9F4}" type="slidenum">
              <a:rPr lang="fr-BE" noProof="0" smtClean="0"/>
              <a:pPr/>
              <a:t>51</a:t>
            </a:fld>
            <a:endParaRPr lang="fr-BE" noProof="0"/>
          </a:p>
        </p:txBody>
      </p:sp>
      <p:sp>
        <p:nvSpPr>
          <p:cNvPr id="5" name="Oval 4">
            <a:extLst>
              <a:ext uri="{FF2B5EF4-FFF2-40B4-BE49-F238E27FC236}">
                <a16:creationId xmlns:a16="http://schemas.microsoft.com/office/drawing/2014/main" id="{BFEA4772-E5D0-807A-7E75-3FBD3E60ED9B}"/>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3200" noProof="0">
                <a:solidFill>
                  <a:srgbClr val="DAEDEF"/>
                </a:solidFill>
                <a:latin typeface="+mj-lt"/>
              </a:rPr>
              <a:t>3</a:t>
            </a:r>
          </a:p>
        </p:txBody>
      </p:sp>
      <p:graphicFrame>
        <p:nvGraphicFramePr>
          <p:cNvPr id="6" name="Table 5">
            <a:extLst>
              <a:ext uri="{FF2B5EF4-FFF2-40B4-BE49-F238E27FC236}">
                <a16:creationId xmlns:a16="http://schemas.microsoft.com/office/drawing/2014/main" id="{AC678EA6-A92D-64E0-C829-7BE4A65705B5}"/>
              </a:ext>
            </a:extLst>
          </p:cNvPr>
          <p:cNvGraphicFramePr>
            <a:graphicFrameLocks noGrp="1"/>
          </p:cNvGraphicFramePr>
          <p:nvPr>
            <p:extLst>
              <p:ext uri="{D42A27DB-BD31-4B8C-83A1-F6EECF244321}">
                <p14:modId xmlns:p14="http://schemas.microsoft.com/office/powerpoint/2010/main" val="1518945924"/>
              </p:ext>
            </p:extLst>
          </p:nvPr>
        </p:nvGraphicFramePr>
        <p:xfrm>
          <a:off x="623888" y="2276475"/>
          <a:ext cx="11174414" cy="3908246"/>
        </p:xfrm>
        <a:graphic>
          <a:graphicData uri="http://schemas.openxmlformats.org/drawingml/2006/table">
            <a:tbl>
              <a:tblPr firstRow="1" bandRow="1">
                <a:tableStyleId>{5C22544A-7EE6-4342-B048-85BDC9FD1C3A}</a:tableStyleId>
              </a:tblPr>
              <a:tblGrid>
                <a:gridCol w="357980">
                  <a:extLst>
                    <a:ext uri="{9D8B030D-6E8A-4147-A177-3AD203B41FA5}">
                      <a16:colId xmlns:a16="http://schemas.microsoft.com/office/drawing/2014/main" val="855444261"/>
                    </a:ext>
                  </a:extLst>
                </a:gridCol>
                <a:gridCol w="1967072">
                  <a:extLst>
                    <a:ext uri="{9D8B030D-6E8A-4147-A177-3AD203B41FA5}">
                      <a16:colId xmlns:a16="http://schemas.microsoft.com/office/drawing/2014/main" val="3179572802"/>
                    </a:ext>
                  </a:extLst>
                </a:gridCol>
                <a:gridCol w="1821180">
                  <a:extLst>
                    <a:ext uri="{9D8B030D-6E8A-4147-A177-3AD203B41FA5}">
                      <a16:colId xmlns:a16="http://schemas.microsoft.com/office/drawing/2014/main" val="4114910655"/>
                    </a:ext>
                  </a:extLst>
                </a:gridCol>
                <a:gridCol w="1874520">
                  <a:extLst>
                    <a:ext uri="{9D8B030D-6E8A-4147-A177-3AD203B41FA5}">
                      <a16:colId xmlns:a16="http://schemas.microsoft.com/office/drawing/2014/main" val="2479544617"/>
                    </a:ext>
                  </a:extLst>
                </a:gridCol>
                <a:gridCol w="2171700">
                  <a:extLst>
                    <a:ext uri="{9D8B030D-6E8A-4147-A177-3AD203B41FA5}">
                      <a16:colId xmlns:a16="http://schemas.microsoft.com/office/drawing/2014/main" val="1429917923"/>
                    </a:ext>
                  </a:extLst>
                </a:gridCol>
                <a:gridCol w="2004060">
                  <a:extLst>
                    <a:ext uri="{9D8B030D-6E8A-4147-A177-3AD203B41FA5}">
                      <a16:colId xmlns:a16="http://schemas.microsoft.com/office/drawing/2014/main" val="747244240"/>
                    </a:ext>
                  </a:extLst>
                </a:gridCol>
                <a:gridCol w="977902">
                  <a:extLst>
                    <a:ext uri="{9D8B030D-6E8A-4147-A177-3AD203B41FA5}">
                      <a16:colId xmlns:a16="http://schemas.microsoft.com/office/drawing/2014/main" val="597728544"/>
                    </a:ext>
                  </a:extLst>
                </a:gridCol>
              </a:tblGrid>
              <a:tr h="347432">
                <a:tc>
                  <a:txBody>
                    <a:bodyPr/>
                    <a:lstStyle/>
                    <a:p>
                      <a:pPr>
                        <a:lnSpc>
                          <a:spcPct val="100000"/>
                        </a:lnSpc>
                      </a:pPr>
                      <a:endParaRPr lang="nl-BE" sz="600">
                        <a:latin typeface="+mj-lt"/>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spcBef>
                          <a:spcPts val="20"/>
                        </a:spcBef>
                        <a:buFont typeface="Arial" panose="020B0604020202020204" pitchFamily="34" charset="0"/>
                        <a:buNone/>
                      </a:pPr>
                      <a:endParaRPr sz="600">
                        <a:latin typeface="+mj-lt"/>
                        <a:cs typeface="Times New Roman"/>
                      </a:endParaRPr>
                    </a:p>
                    <a:p>
                      <a:pPr marL="0" indent="0" algn="l">
                        <a:lnSpc>
                          <a:spcPct val="100000"/>
                        </a:lnSpc>
                        <a:buFont typeface="Arial" panose="020B0604020202020204" pitchFamily="34" charset="0"/>
                        <a:buNone/>
                      </a:pPr>
                      <a:r>
                        <a:rPr lang="nl-BE" sz="600" b="1" spc="-30" err="1">
                          <a:latin typeface="+mj-lt"/>
                          <a:cs typeface="Trebuchet MS"/>
                        </a:rPr>
                        <a:t>Caractéristique</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buFont typeface="Arial" panose="020B0604020202020204" pitchFamily="34" charset="0"/>
                        <a:buNone/>
                      </a:pPr>
                      <a:r>
                        <a:rPr lang="fr-FR" sz="600" b="1" spc="-40">
                          <a:latin typeface="+mj-lt"/>
                          <a:cs typeface="Trebuchet MS"/>
                        </a:rPr>
                        <a:t>Que signifie un score de 0 pour cette caractéristique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18110" indent="0" algn="l">
                        <a:lnSpc>
                          <a:spcPct val="100000"/>
                        </a:lnSpc>
                        <a:spcBef>
                          <a:spcPts val="0"/>
                        </a:spcBef>
                        <a:buFont typeface="Arial" panose="020B0604020202020204" pitchFamily="34" charset="0"/>
                        <a:buNone/>
                      </a:pPr>
                      <a:r>
                        <a:rPr lang="fr-FR" sz="600" b="1" spc="-35">
                          <a:latin typeface="+mj-lt"/>
                          <a:cs typeface="Trebuchet MS"/>
                        </a:rPr>
                        <a:t>Quelles sont les conditions pour obtenir un score de 2 points pour cette caractéristique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87960" indent="0" algn="l">
                        <a:lnSpc>
                          <a:spcPct val="100000"/>
                        </a:lnSpc>
                        <a:spcBef>
                          <a:spcPts val="0"/>
                        </a:spcBef>
                        <a:buFont typeface="Arial" panose="020B0604020202020204" pitchFamily="34" charset="0"/>
                        <a:buNone/>
                      </a:pPr>
                      <a:r>
                        <a:rPr lang="fr-FR" sz="600" b="1" spc="-35">
                          <a:latin typeface="+mj-lt"/>
                          <a:cs typeface="Trebuchet MS"/>
                        </a:rPr>
                        <a:t>Quelles sont les conditions pour obtenir un score de 4 points pour cette caractéristique ?</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34620" indent="0" algn="l">
                        <a:lnSpc>
                          <a:spcPct val="100000"/>
                        </a:lnSpc>
                        <a:spcBef>
                          <a:spcPts val="0"/>
                        </a:spcBef>
                        <a:buFont typeface="Arial" panose="020B0604020202020204" pitchFamily="34" charset="0"/>
                        <a:buNone/>
                      </a:pPr>
                      <a:r>
                        <a:rPr lang="fr-FR" sz="600" b="1" spc="-30">
                          <a:latin typeface="+mj-lt"/>
                          <a:cs typeface="Trebuchet MS"/>
                        </a:rPr>
                        <a:t>Quelles informations doivent être  enregistrées/transmises  pour justifier le score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66675" indent="0" algn="l">
                        <a:lnSpc>
                          <a:spcPct val="100000"/>
                        </a:lnSpc>
                        <a:spcBef>
                          <a:spcPts val="0"/>
                        </a:spcBef>
                        <a:buFont typeface="Arial" panose="020B0604020202020204" pitchFamily="34" charset="0"/>
                        <a:buNone/>
                      </a:pPr>
                      <a:r>
                        <a:rPr lang="fr-FR" sz="600" b="1" spc="-30">
                          <a:latin typeface="+mj-lt"/>
                          <a:cs typeface="Trebuchet MS"/>
                        </a:rPr>
                        <a:t>Durée maximale pour le score 2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2403240295"/>
                  </a:ext>
                </a:extLst>
              </a:tr>
              <a:tr h="547735">
                <a:tc>
                  <a:txBody>
                    <a:bodyPr/>
                    <a:lstStyle/>
                    <a:p>
                      <a:pPr marL="66675">
                        <a:lnSpc>
                          <a:spcPct val="100000"/>
                        </a:lnSpc>
                      </a:pPr>
                      <a:r>
                        <a:rPr sz="600" b="1">
                          <a:latin typeface="+mj-lt"/>
                          <a:cs typeface="Trebuchet MS"/>
                        </a:rPr>
                        <a:t>6</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94615">
                        <a:lnSpc>
                          <a:spcPct val="100000"/>
                        </a:lnSpc>
                        <a:spcBef>
                          <a:spcPts val="10"/>
                        </a:spcBef>
                      </a:pPr>
                      <a:r>
                        <a:rPr sz="600" spc="40">
                          <a:latin typeface="+mj-lt"/>
                          <a:cs typeface="Calibri"/>
                        </a:rPr>
                        <a:t>Actief </a:t>
                      </a:r>
                      <a:r>
                        <a:rPr sz="600" spc="50">
                          <a:latin typeface="+mj-lt"/>
                          <a:cs typeface="Calibri"/>
                        </a:rPr>
                        <a:t>gegevens </a:t>
                      </a:r>
                      <a:r>
                        <a:rPr sz="600" spc="25">
                          <a:latin typeface="+mj-lt"/>
                          <a:cs typeface="Calibri"/>
                        </a:rPr>
                        <a:t>delen </a:t>
                      </a:r>
                      <a:r>
                        <a:rPr sz="600" b="1" spc="-35">
                          <a:latin typeface="+mj-lt"/>
                          <a:cs typeface="Trebuchet MS"/>
                        </a:rPr>
                        <a:t>met andere</a:t>
                      </a:r>
                      <a:r>
                        <a:rPr sz="600" b="1" spc="-100">
                          <a:latin typeface="+mj-lt"/>
                          <a:cs typeface="Trebuchet MS"/>
                        </a:rPr>
                        <a:t> </a:t>
                      </a:r>
                      <a:r>
                        <a:rPr sz="600" b="1" spc="-25">
                          <a:latin typeface="+mj-lt"/>
                          <a:cs typeface="Trebuchet MS"/>
                        </a:rPr>
                        <a:t>zorgactoren  </a:t>
                      </a:r>
                      <a:r>
                        <a:rPr sz="600" spc="35">
                          <a:latin typeface="+mj-lt"/>
                          <a:cs typeface="Calibri"/>
                        </a:rPr>
                        <a:t>via </a:t>
                      </a:r>
                      <a:r>
                        <a:rPr sz="600" spc="30">
                          <a:latin typeface="+mj-lt"/>
                          <a:cs typeface="Calibri"/>
                        </a:rPr>
                        <a:t>de </a:t>
                      </a:r>
                      <a:r>
                        <a:rPr sz="600" spc="35">
                          <a:latin typeface="+mj-lt"/>
                          <a:cs typeface="Calibri"/>
                        </a:rPr>
                        <a:t>geldende </a:t>
                      </a:r>
                      <a:r>
                        <a:rPr sz="600" spc="40">
                          <a:latin typeface="+mj-lt"/>
                          <a:cs typeface="Calibri"/>
                        </a:rPr>
                        <a:t>uitwisselingsplatformen  </a:t>
                      </a:r>
                      <a:r>
                        <a:rPr sz="600" spc="20">
                          <a:latin typeface="+mj-lt"/>
                          <a:cs typeface="Calibri"/>
                        </a:rPr>
                        <a:t>erkend </a:t>
                      </a:r>
                      <a:r>
                        <a:rPr sz="600" spc="25">
                          <a:latin typeface="+mj-lt"/>
                          <a:cs typeface="Calibri"/>
                        </a:rPr>
                        <a:t>door </a:t>
                      </a:r>
                      <a:r>
                        <a:rPr sz="600" spc="30">
                          <a:latin typeface="+mj-lt"/>
                          <a:cs typeface="Calibri"/>
                        </a:rPr>
                        <a:t>eHealth (o.a. </a:t>
                      </a:r>
                      <a:r>
                        <a:rPr sz="600" spc="65">
                          <a:latin typeface="+mj-lt"/>
                          <a:cs typeface="Calibri"/>
                        </a:rPr>
                        <a:t>HUBs) </a:t>
                      </a:r>
                      <a:r>
                        <a:rPr sz="600" spc="25">
                          <a:latin typeface="+mj-lt"/>
                          <a:cs typeface="Calibri"/>
                        </a:rPr>
                        <a:t>op </a:t>
                      </a:r>
                      <a:r>
                        <a:rPr sz="600" spc="70">
                          <a:latin typeface="+mj-lt"/>
                          <a:cs typeface="Calibri"/>
                        </a:rPr>
                        <a:t>basis </a:t>
                      </a:r>
                      <a:r>
                        <a:rPr sz="600" spc="40">
                          <a:latin typeface="+mj-lt"/>
                          <a:cs typeface="Calibri"/>
                        </a:rPr>
                        <a:t>van  </a:t>
                      </a:r>
                      <a:r>
                        <a:rPr sz="600" spc="30">
                          <a:latin typeface="+mj-lt"/>
                          <a:cs typeface="Calibri"/>
                        </a:rPr>
                        <a:t>aantoonbare</a:t>
                      </a:r>
                      <a:r>
                        <a:rPr sz="600" spc="15">
                          <a:latin typeface="+mj-lt"/>
                          <a:cs typeface="Calibri"/>
                        </a:rPr>
                        <a:t> </a:t>
                      </a:r>
                      <a:r>
                        <a:rPr sz="600" spc="25">
                          <a:latin typeface="+mj-lt"/>
                          <a:cs typeface="Calibri"/>
                        </a:rPr>
                        <a:t>procedure.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81305">
                        <a:lnSpc>
                          <a:spcPct val="100000"/>
                        </a:lnSpc>
                        <a:spcBef>
                          <a:spcPts val="10"/>
                        </a:spcBef>
                      </a:pPr>
                      <a:r>
                        <a:rPr sz="600" spc="40">
                          <a:latin typeface="+mj-lt"/>
                          <a:cs typeface="Calibri"/>
                        </a:rPr>
                        <a:t>Gegevensdeling </a:t>
                      </a:r>
                      <a:r>
                        <a:rPr sz="600" spc="30">
                          <a:latin typeface="+mj-lt"/>
                          <a:cs typeface="Calibri"/>
                        </a:rPr>
                        <a:t>met </a:t>
                      </a:r>
                      <a:r>
                        <a:rPr sz="600" spc="20">
                          <a:latin typeface="+mj-lt"/>
                          <a:cs typeface="Calibri"/>
                        </a:rPr>
                        <a:t>externe </a:t>
                      </a:r>
                      <a:r>
                        <a:rPr sz="600" spc="35">
                          <a:latin typeface="+mj-lt"/>
                          <a:cs typeface="Calibri"/>
                        </a:rPr>
                        <a:t>zorgverleners </a:t>
                      </a:r>
                      <a:r>
                        <a:rPr sz="600" spc="65">
                          <a:latin typeface="+mj-lt"/>
                          <a:cs typeface="Calibri"/>
                        </a:rPr>
                        <a:t>is  </a:t>
                      </a:r>
                      <a:r>
                        <a:rPr sz="600" spc="50">
                          <a:latin typeface="+mj-lt"/>
                          <a:cs typeface="Calibri"/>
                        </a:rPr>
                        <a:t>nog </a:t>
                      </a:r>
                      <a:r>
                        <a:rPr sz="600" spc="65">
                          <a:latin typeface="+mj-lt"/>
                          <a:cs typeface="Calibri"/>
                        </a:rPr>
                        <a:t>NIET</a:t>
                      </a:r>
                      <a:r>
                        <a:rPr sz="600" spc="-20">
                          <a:latin typeface="+mj-lt"/>
                          <a:cs typeface="Calibri"/>
                        </a:rPr>
                        <a:t> </a:t>
                      </a:r>
                      <a:r>
                        <a:rPr sz="600" spc="35">
                          <a:latin typeface="+mj-lt"/>
                          <a:cs typeface="Calibri"/>
                        </a:rPr>
                        <a:t>mogelijk</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a:lnSpc>
                          <a:spcPct val="100000"/>
                        </a:lnSpc>
                      </a:pPr>
                      <a:endParaRPr lang="nl-BE" sz="600">
                        <a:latin typeface="+mj-lt"/>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27000">
                        <a:lnSpc>
                          <a:spcPct val="100000"/>
                        </a:lnSpc>
                        <a:spcBef>
                          <a:spcPts val="10"/>
                        </a:spcBef>
                      </a:pPr>
                      <a:r>
                        <a:rPr sz="600" spc="40">
                          <a:latin typeface="+mj-lt"/>
                          <a:cs typeface="Calibri"/>
                        </a:rPr>
                        <a:t>Gegevensdeling </a:t>
                      </a:r>
                      <a:r>
                        <a:rPr sz="600" spc="30">
                          <a:latin typeface="+mj-lt"/>
                          <a:cs typeface="Calibri"/>
                        </a:rPr>
                        <a:t>met </a:t>
                      </a:r>
                      <a:r>
                        <a:rPr sz="600" spc="20">
                          <a:latin typeface="+mj-lt"/>
                          <a:cs typeface="Calibri"/>
                        </a:rPr>
                        <a:t>externe </a:t>
                      </a:r>
                      <a:r>
                        <a:rPr sz="600" spc="35">
                          <a:latin typeface="+mj-lt"/>
                          <a:cs typeface="Calibri"/>
                        </a:rPr>
                        <a:t>zorgverleners  </a:t>
                      </a:r>
                      <a:r>
                        <a:rPr sz="600" spc="30">
                          <a:latin typeface="+mj-lt"/>
                          <a:cs typeface="Calibri"/>
                        </a:rPr>
                        <a:t>gebeurt </a:t>
                      </a:r>
                      <a:r>
                        <a:rPr sz="600" spc="35">
                          <a:latin typeface="+mj-lt"/>
                          <a:cs typeface="Calibri"/>
                        </a:rPr>
                        <a:t>via </a:t>
                      </a:r>
                      <a:r>
                        <a:rPr sz="600" spc="30">
                          <a:latin typeface="+mj-lt"/>
                          <a:cs typeface="Calibri"/>
                        </a:rPr>
                        <a:t>de </a:t>
                      </a:r>
                      <a:r>
                        <a:rPr sz="600" spc="35">
                          <a:latin typeface="+mj-lt"/>
                          <a:cs typeface="Calibri"/>
                        </a:rPr>
                        <a:t>geldende  </a:t>
                      </a:r>
                      <a:r>
                        <a:rPr sz="600" spc="40">
                          <a:latin typeface="+mj-lt"/>
                          <a:cs typeface="Calibri"/>
                        </a:rPr>
                        <a:t>uitwisselingsplatformen </a:t>
                      </a:r>
                      <a:r>
                        <a:rPr sz="600" spc="25">
                          <a:latin typeface="+mj-lt"/>
                          <a:cs typeface="Calibri"/>
                        </a:rPr>
                        <a:t>erkend door  </a:t>
                      </a:r>
                      <a:r>
                        <a:rPr sz="600" spc="30">
                          <a:latin typeface="+mj-lt"/>
                          <a:cs typeface="Calibri"/>
                        </a:rPr>
                        <a:t>eHealth (o.a. </a:t>
                      </a:r>
                      <a:r>
                        <a:rPr sz="600" spc="65">
                          <a:latin typeface="+mj-lt"/>
                          <a:cs typeface="Calibri"/>
                        </a:rPr>
                        <a:t>HUBs) </a:t>
                      </a:r>
                      <a:r>
                        <a:rPr sz="600" spc="25">
                          <a:latin typeface="+mj-lt"/>
                          <a:cs typeface="Calibri"/>
                        </a:rPr>
                        <a:t>op </a:t>
                      </a:r>
                      <a:r>
                        <a:rPr sz="600" spc="75">
                          <a:latin typeface="+mj-lt"/>
                          <a:cs typeface="Calibri"/>
                        </a:rPr>
                        <a:t>basis </a:t>
                      </a:r>
                      <a:r>
                        <a:rPr sz="600" spc="35">
                          <a:latin typeface="+mj-lt"/>
                          <a:cs typeface="Calibri"/>
                        </a:rPr>
                        <a:t>van  </a:t>
                      </a:r>
                      <a:r>
                        <a:rPr sz="600" spc="30">
                          <a:latin typeface="+mj-lt"/>
                          <a:cs typeface="Calibri"/>
                        </a:rPr>
                        <a:t>aantoonbare</a:t>
                      </a:r>
                      <a:r>
                        <a:rPr sz="600" spc="15">
                          <a:latin typeface="+mj-lt"/>
                          <a:cs typeface="Calibri"/>
                        </a:rPr>
                        <a:t> </a:t>
                      </a:r>
                      <a:r>
                        <a:rPr sz="600" spc="25">
                          <a:latin typeface="+mj-lt"/>
                          <a:cs typeface="Calibri"/>
                        </a:rPr>
                        <a:t>procedure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04775">
                        <a:lnSpc>
                          <a:spcPct val="100000"/>
                        </a:lnSpc>
                        <a:spcBef>
                          <a:spcPts val="10"/>
                        </a:spcBef>
                      </a:pPr>
                      <a:r>
                        <a:rPr sz="600" spc="65">
                          <a:latin typeface="+mj-lt"/>
                          <a:cs typeface="Calibri"/>
                        </a:rPr>
                        <a:t>Naam </a:t>
                      </a:r>
                      <a:r>
                        <a:rPr sz="600" spc="35">
                          <a:latin typeface="+mj-lt"/>
                          <a:cs typeface="Calibri"/>
                        </a:rPr>
                        <a:t>van </a:t>
                      </a:r>
                      <a:r>
                        <a:rPr sz="600" spc="10">
                          <a:latin typeface="+mj-lt"/>
                          <a:cs typeface="Calibri"/>
                        </a:rPr>
                        <a:t>het  </a:t>
                      </a:r>
                      <a:r>
                        <a:rPr sz="600" spc="40" err="1">
                          <a:latin typeface="+mj-lt"/>
                          <a:cs typeface="Calibri"/>
                        </a:rPr>
                        <a:t>uitwisselingsplatform</a:t>
                      </a:r>
                      <a:r>
                        <a:rPr sz="600" spc="40">
                          <a:latin typeface="+mj-lt"/>
                          <a:cs typeface="Calibri"/>
                        </a:rPr>
                        <a:t> </a:t>
                      </a:r>
                      <a:r>
                        <a:rPr sz="600" spc="-65">
                          <a:latin typeface="+mj-lt"/>
                          <a:cs typeface="Calibri"/>
                        </a:rPr>
                        <a:t>&amp; </a:t>
                      </a:r>
                      <a:r>
                        <a:rPr sz="600" spc="45" err="1">
                          <a:latin typeface="+mj-lt"/>
                          <a:cs typeface="Calibri"/>
                        </a:rPr>
                        <a:t>technische</a:t>
                      </a:r>
                      <a:r>
                        <a:rPr sz="600" spc="45">
                          <a:latin typeface="+mj-lt"/>
                          <a:cs typeface="Calibri"/>
                        </a:rPr>
                        <a:t>  </a:t>
                      </a:r>
                      <a:r>
                        <a:rPr sz="600" spc="30" err="1">
                          <a:latin typeface="+mj-lt"/>
                          <a:cs typeface="Calibri"/>
                        </a:rPr>
                        <a:t>kenmerken</a:t>
                      </a:r>
                      <a:r>
                        <a:rPr sz="600" spc="30">
                          <a:latin typeface="+mj-lt"/>
                          <a:cs typeface="Calibri"/>
                        </a:rPr>
                        <a:t> </a:t>
                      </a:r>
                      <a:r>
                        <a:rPr sz="600" spc="15">
                          <a:solidFill>
                            <a:srgbClr val="FF0000"/>
                          </a:solidFill>
                          <a:latin typeface="+mj-lt"/>
                          <a:cs typeface="Calibri"/>
                        </a:rPr>
                        <a:t>(</a:t>
                      </a:r>
                      <a:r>
                        <a:rPr sz="600" spc="15" err="1">
                          <a:solidFill>
                            <a:srgbClr val="FF0000"/>
                          </a:solidFill>
                          <a:latin typeface="+mj-lt"/>
                          <a:cs typeface="Calibri"/>
                        </a:rPr>
                        <a:t>verder</a:t>
                      </a:r>
                      <a:r>
                        <a:rPr sz="600" spc="15">
                          <a:solidFill>
                            <a:srgbClr val="FF0000"/>
                          </a:solidFill>
                          <a:latin typeface="+mj-lt"/>
                          <a:cs typeface="Calibri"/>
                        </a:rPr>
                        <a:t> </a:t>
                      </a:r>
                      <a:r>
                        <a:rPr sz="600" spc="5" err="1">
                          <a:solidFill>
                            <a:srgbClr val="FF0000"/>
                          </a:solidFill>
                          <a:latin typeface="+mj-lt"/>
                          <a:cs typeface="Calibri"/>
                        </a:rPr>
                        <a:t>te</a:t>
                      </a:r>
                      <a:r>
                        <a:rPr sz="600" spc="15">
                          <a:solidFill>
                            <a:srgbClr val="FF0000"/>
                          </a:solidFill>
                          <a:latin typeface="+mj-lt"/>
                          <a:cs typeface="Calibri"/>
                        </a:rPr>
                        <a:t> </a:t>
                      </a:r>
                      <a:r>
                        <a:rPr sz="600" spc="35" err="1">
                          <a:solidFill>
                            <a:srgbClr val="FF0000"/>
                          </a:solidFill>
                          <a:latin typeface="+mj-lt"/>
                          <a:cs typeface="Calibri"/>
                        </a:rPr>
                        <a:t>speciﬁëren</a:t>
                      </a:r>
                      <a:r>
                        <a:rPr sz="600" spc="35">
                          <a:solidFill>
                            <a:srgbClr val="FF0000"/>
                          </a:solidFill>
                          <a:latin typeface="+mj-lt"/>
                          <a:cs typeface="Calibri"/>
                        </a:rPr>
                        <a:t>).</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40665">
                        <a:lnSpc>
                          <a:spcPct val="100000"/>
                        </a:lnSpc>
                        <a:spcBef>
                          <a:spcPts val="10"/>
                        </a:spcBef>
                      </a:pPr>
                      <a:r>
                        <a:rPr sz="600" spc="30">
                          <a:latin typeface="+mj-lt"/>
                          <a:cs typeface="Calibri"/>
                        </a:rPr>
                        <a:t>Geen</a:t>
                      </a:r>
                      <a:r>
                        <a:rPr sz="600" spc="-50">
                          <a:latin typeface="+mj-lt"/>
                          <a:cs typeface="Calibri"/>
                        </a:rPr>
                        <a:t> </a:t>
                      </a:r>
                      <a:r>
                        <a:rPr sz="600" spc="50">
                          <a:latin typeface="+mj-lt"/>
                          <a:cs typeface="Calibri"/>
                        </a:rPr>
                        <a:t>max.  </a:t>
                      </a:r>
                      <a:r>
                        <a:rPr sz="600" spc="15">
                          <a:latin typeface="+mj-lt"/>
                          <a:cs typeface="Calibri"/>
                        </a:rPr>
                        <a:t>termijn</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967856758"/>
                  </a:ext>
                </a:extLst>
              </a:tr>
              <a:tr h="694864">
                <a:tc>
                  <a:txBody>
                    <a:bodyPr/>
                    <a:lstStyle/>
                    <a:p>
                      <a:pPr marL="66675">
                        <a:lnSpc>
                          <a:spcPct val="100000"/>
                        </a:lnSpc>
                      </a:pPr>
                      <a:r>
                        <a:rPr sz="600" b="1">
                          <a:latin typeface="+mj-lt"/>
                          <a:cs typeface="Trebuchet MS"/>
                        </a:rPr>
                        <a:t>6</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157480">
                        <a:lnSpc>
                          <a:spcPct val="100000"/>
                        </a:lnSpc>
                        <a:spcBef>
                          <a:spcPts val="25"/>
                        </a:spcBef>
                      </a:pPr>
                      <a:r>
                        <a:rPr sz="600" spc="40">
                          <a:latin typeface="+mj-lt"/>
                          <a:cs typeface="Calibri"/>
                        </a:rPr>
                        <a:t>Partager </a:t>
                      </a:r>
                      <a:r>
                        <a:rPr sz="600" spc="30">
                          <a:latin typeface="+mj-lt"/>
                          <a:cs typeface="Calibri"/>
                        </a:rPr>
                        <a:t>activement </a:t>
                      </a:r>
                      <a:r>
                        <a:rPr sz="600" spc="60">
                          <a:latin typeface="+mj-lt"/>
                          <a:cs typeface="Calibri"/>
                        </a:rPr>
                        <a:t>des </a:t>
                      </a:r>
                      <a:r>
                        <a:rPr sz="600" spc="45">
                          <a:latin typeface="+mj-lt"/>
                          <a:cs typeface="Calibri"/>
                        </a:rPr>
                        <a:t>données </a:t>
                      </a:r>
                      <a:r>
                        <a:rPr sz="600" b="1" spc="-20">
                          <a:latin typeface="+mj-lt"/>
                          <a:cs typeface="Trebuchet MS"/>
                        </a:rPr>
                        <a:t>avec  </a:t>
                      </a:r>
                      <a:r>
                        <a:rPr sz="600" b="1" spc="-30">
                          <a:latin typeface="+mj-lt"/>
                          <a:cs typeface="Trebuchet MS"/>
                        </a:rPr>
                        <a:t>d'autres </a:t>
                      </a:r>
                      <a:r>
                        <a:rPr sz="600" b="1" spc="-20">
                          <a:latin typeface="+mj-lt"/>
                          <a:cs typeface="Trebuchet MS"/>
                        </a:rPr>
                        <a:t>acteurs </a:t>
                      </a:r>
                      <a:r>
                        <a:rPr sz="600" b="1" spc="5">
                          <a:latin typeface="+mj-lt"/>
                          <a:cs typeface="Trebuchet MS"/>
                        </a:rPr>
                        <a:t>des </a:t>
                      </a:r>
                      <a:r>
                        <a:rPr sz="600" b="1" spc="20">
                          <a:latin typeface="+mj-lt"/>
                          <a:cs typeface="Trebuchet MS"/>
                        </a:rPr>
                        <a:t>soins </a:t>
                      </a:r>
                      <a:r>
                        <a:rPr sz="600" b="1" spc="-30">
                          <a:latin typeface="+mj-lt"/>
                          <a:cs typeface="Trebuchet MS"/>
                        </a:rPr>
                        <a:t>de </a:t>
                      </a:r>
                      <a:r>
                        <a:rPr sz="600" b="1" spc="-10">
                          <a:latin typeface="+mj-lt"/>
                          <a:cs typeface="Trebuchet MS"/>
                        </a:rPr>
                        <a:t>santé </a:t>
                      </a:r>
                      <a:r>
                        <a:rPr sz="600" spc="30">
                          <a:latin typeface="+mj-lt"/>
                          <a:cs typeface="Calibri"/>
                        </a:rPr>
                        <a:t>par  </a:t>
                      </a:r>
                      <a:r>
                        <a:rPr sz="600" spc="15">
                          <a:latin typeface="+mj-lt"/>
                          <a:cs typeface="Calibri"/>
                        </a:rPr>
                        <a:t>l'intermédiaire </a:t>
                      </a:r>
                      <a:r>
                        <a:rPr sz="600" spc="35">
                          <a:latin typeface="+mj-lt"/>
                          <a:cs typeface="Calibri"/>
                        </a:rPr>
                        <a:t>de plateformes de </a:t>
                      </a:r>
                      <a:r>
                        <a:rPr sz="600" spc="40">
                          <a:latin typeface="+mj-lt"/>
                          <a:cs typeface="Calibri"/>
                        </a:rPr>
                        <a:t>partage  reconnues </a:t>
                      </a:r>
                      <a:r>
                        <a:rPr sz="600" spc="25">
                          <a:latin typeface="+mj-lt"/>
                          <a:cs typeface="Calibri"/>
                        </a:rPr>
                        <a:t>par </a:t>
                      </a:r>
                      <a:r>
                        <a:rPr sz="600" spc="35">
                          <a:latin typeface="+mj-lt"/>
                          <a:cs typeface="Calibri"/>
                        </a:rPr>
                        <a:t>la </a:t>
                      </a:r>
                      <a:r>
                        <a:rPr sz="600" spc="45">
                          <a:latin typeface="+mj-lt"/>
                          <a:cs typeface="Calibri"/>
                        </a:rPr>
                        <a:t>santé </a:t>
                      </a:r>
                      <a:r>
                        <a:rPr sz="600" spc="30">
                          <a:latin typeface="+mj-lt"/>
                          <a:cs typeface="Calibri"/>
                        </a:rPr>
                        <a:t>en </a:t>
                      </a:r>
                      <a:r>
                        <a:rPr sz="600" spc="35">
                          <a:latin typeface="+mj-lt"/>
                          <a:cs typeface="Calibri"/>
                        </a:rPr>
                        <a:t>ligne </a:t>
                      </a:r>
                      <a:r>
                        <a:rPr sz="600" spc="20">
                          <a:latin typeface="+mj-lt"/>
                          <a:cs typeface="Calibri"/>
                        </a:rPr>
                        <a:t>(y </a:t>
                      </a:r>
                      <a:r>
                        <a:rPr sz="600" spc="50">
                          <a:latin typeface="+mj-lt"/>
                          <a:cs typeface="Calibri"/>
                        </a:rPr>
                        <a:t>compris</a:t>
                      </a:r>
                      <a:r>
                        <a:rPr sz="600" spc="-70">
                          <a:latin typeface="+mj-lt"/>
                          <a:cs typeface="Calibri"/>
                        </a:rPr>
                        <a:t> </a:t>
                      </a:r>
                      <a:r>
                        <a:rPr sz="600" spc="50">
                          <a:latin typeface="+mj-lt"/>
                          <a:cs typeface="Calibri"/>
                        </a:rPr>
                        <a:t>les  </a:t>
                      </a:r>
                      <a:r>
                        <a:rPr sz="600" spc="30">
                          <a:latin typeface="+mj-lt"/>
                          <a:cs typeface="Calibri"/>
                        </a:rPr>
                        <a:t>HUB), </a:t>
                      </a:r>
                      <a:r>
                        <a:rPr sz="600" spc="45">
                          <a:latin typeface="+mj-lt"/>
                          <a:cs typeface="Calibri"/>
                        </a:rPr>
                        <a:t>sur </a:t>
                      </a:r>
                      <a:r>
                        <a:rPr sz="600" spc="40">
                          <a:latin typeface="+mj-lt"/>
                          <a:cs typeface="Calibri"/>
                        </a:rPr>
                        <a:t>la </a:t>
                      </a:r>
                      <a:r>
                        <a:rPr sz="600" spc="60">
                          <a:latin typeface="+mj-lt"/>
                          <a:cs typeface="Calibri"/>
                        </a:rPr>
                        <a:t>base </a:t>
                      </a:r>
                      <a:r>
                        <a:rPr sz="600" spc="15">
                          <a:latin typeface="+mj-lt"/>
                          <a:cs typeface="Calibri"/>
                        </a:rPr>
                        <a:t>d'une </a:t>
                      </a:r>
                      <a:r>
                        <a:rPr sz="600" spc="25">
                          <a:latin typeface="+mj-lt"/>
                          <a:cs typeface="Calibri"/>
                        </a:rPr>
                        <a:t>procédure  démontrable.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15265">
                        <a:lnSpc>
                          <a:spcPct val="100000"/>
                        </a:lnSpc>
                        <a:spcBef>
                          <a:spcPts val="25"/>
                        </a:spcBef>
                      </a:pPr>
                      <a:r>
                        <a:rPr sz="600" spc="70">
                          <a:latin typeface="+mj-lt"/>
                          <a:cs typeface="Calibri"/>
                        </a:rPr>
                        <a:t>Le </a:t>
                      </a:r>
                      <a:r>
                        <a:rPr sz="600" spc="35">
                          <a:latin typeface="+mj-lt"/>
                          <a:cs typeface="Calibri"/>
                        </a:rPr>
                        <a:t>partage </a:t>
                      </a:r>
                      <a:r>
                        <a:rPr sz="600" spc="60">
                          <a:latin typeface="+mj-lt"/>
                          <a:cs typeface="Calibri"/>
                        </a:rPr>
                        <a:t>des </a:t>
                      </a:r>
                      <a:r>
                        <a:rPr sz="600" spc="40">
                          <a:latin typeface="+mj-lt"/>
                          <a:cs typeface="Calibri"/>
                        </a:rPr>
                        <a:t>données </a:t>
                      </a:r>
                      <a:r>
                        <a:rPr sz="600" spc="55">
                          <a:latin typeface="+mj-lt"/>
                          <a:cs typeface="Calibri"/>
                        </a:rPr>
                        <a:t>avec </a:t>
                      </a:r>
                      <a:r>
                        <a:rPr sz="600" spc="60">
                          <a:latin typeface="+mj-lt"/>
                          <a:cs typeface="Calibri"/>
                        </a:rPr>
                        <a:t>des</a:t>
                      </a:r>
                      <a:r>
                        <a:rPr sz="600" spc="-55">
                          <a:latin typeface="+mj-lt"/>
                          <a:cs typeface="Calibri"/>
                        </a:rPr>
                        <a:t> </a:t>
                      </a:r>
                      <a:r>
                        <a:rPr sz="600" spc="30">
                          <a:latin typeface="+mj-lt"/>
                          <a:cs typeface="Calibri"/>
                        </a:rPr>
                        <a:t>prestataires  </a:t>
                      </a:r>
                      <a:r>
                        <a:rPr sz="600" spc="35">
                          <a:latin typeface="+mj-lt"/>
                          <a:cs typeface="Calibri"/>
                        </a:rPr>
                        <a:t>de </a:t>
                      </a:r>
                      <a:r>
                        <a:rPr sz="600" spc="60">
                          <a:latin typeface="+mj-lt"/>
                          <a:cs typeface="Calibri"/>
                        </a:rPr>
                        <a:t>soins </a:t>
                      </a:r>
                      <a:r>
                        <a:rPr sz="600" spc="35">
                          <a:latin typeface="+mj-lt"/>
                          <a:cs typeface="Calibri"/>
                        </a:rPr>
                        <a:t>de </a:t>
                      </a:r>
                      <a:r>
                        <a:rPr sz="600" spc="45">
                          <a:latin typeface="+mj-lt"/>
                          <a:cs typeface="Calibri"/>
                        </a:rPr>
                        <a:t>santé </a:t>
                      </a:r>
                      <a:r>
                        <a:rPr sz="600" spc="35">
                          <a:latin typeface="+mj-lt"/>
                          <a:cs typeface="Calibri"/>
                        </a:rPr>
                        <a:t>externes </a:t>
                      </a:r>
                      <a:r>
                        <a:rPr sz="600" spc="5">
                          <a:latin typeface="+mj-lt"/>
                          <a:cs typeface="Calibri"/>
                        </a:rPr>
                        <a:t>n'est </a:t>
                      </a:r>
                      <a:r>
                        <a:rPr sz="600" spc="80">
                          <a:latin typeface="+mj-lt"/>
                          <a:cs typeface="Calibri"/>
                        </a:rPr>
                        <a:t>PAS </a:t>
                      </a:r>
                      <a:r>
                        <a:rPr sz="600" spc="30">
                          <a:latin typeface="+mj-lt"/>
                          <a:cs typeface="Calibri"/>
                        </a:rPr>
                        <a:t>encore  </a:t>
                      </a:r>
                      <a:r>
                        <a:rPr sz="600" spc="45">
                          <a:latin typeface="+mj-lt"/>
                          <a:cs typeface="Calibri"/>
                        </a:rPr>
                        <a:t>possible.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a:lnSpc>
                          <a:spcPct val="100000"/>
                        </a:lnSpc>
                      </a:pPr>
                      <a:endParaRPr lang="nl-BE" sz="600">
                        <a:latin typeface="+mj-lt"/>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78435">
                        <a:lnSpc>
                          <a:spcPct val="100000"/>
                        </a:lnSpc>
                        <a:spcBef>
                          <a:spcPts val="25"/>
                        </a:spcBef>
                      </a:pPr>
                      <a:r>
                        <a:rPr sz="600" spc="70">
                          <a:latin typeface="+mj-lt"/>
                          <a:cs typeface="Calibri"/>
                        </a:rPr>
                        <a:t>Le </a:t>
                      </a:r>
                      <a:r>
                        <a:rPr sz="600" spc="35">
                          <a:latin typeface="+mj-lt"/>
                          <a:cs typeface="Calibri"/>
                        </a:rPr>
                        <a:t>partage de </a:t>
                      </a:r>
                      <a:r>
                        <a:rPr sz="600" spc="40">
                          <a:latin typeface="+mj-lt"/>
                          <a:cs typeface="Calibri"/>
                        </a:rPr>
                        <a:t>données </a:t>
                      </a:r>
                      <a:r>
                        <a:rPr sz="600" spc="55">
                          <a:latin typeface="+mj-lt"/>
                          <a:cs typeface="Calibri"/>
                        </a:rPr>
                        <a:t>avec </a:t>
                      </a:r>
                      <a:r>
                        <a:rPr sz="600" spc="60">
                          <a:latin typeface="+mj-lt"/>
                          <a:cs typeface="Calibri"/>
                        </a:rPr>
                        <a:t>des  </a:t>
                      </a:r>
                      <a:r>
                        <a:rPr sz="600" spc="35">
                          <a:latin typeface="+mj-lt"/>
                          <a:cs typeface="Calibri"/>
                        </a:rPr>
                        <a:t>prestataires </a:t>
                      </a:r>
                      <a:r>
                        <a:rPr sz="600" spc="30">
                          <a:latin typeface="+mj-lt"/>
                          <a:cs typeface="Calibri"/>
                        </a:rPr>
                        <a:t>de </a:t>
                      </a:r>
                      <a:r>
                        <a:rPr sz="600" spc="60">
                          <a:latin typeface="+mj-lt"/>
                          <a:cs typeface="Calibri"/>
                        </a:rPr>
                        <a:t>soins </a:t>
                      </a:r>
                      <a:r>
                        <a:rPr sz="600" spc="30">
                          <a:latin typeface="+mj-lt"/>
                          <a:cs typeface="Calibri"/>
                        </a:rPr>
                        <a:t>de </a:t>
                      </a:r>
                      <a:r>
                        <a:rPr sz="600" spc="45">
                          <a:latin typeface="+mj-lt"/>
                          <a:cs typeface="Calibri"/>
                        </a:rPr>
                        <a:t>santé </a:t>
                      </a:r>
                      <a:r>
                        <a:rPr sz="600" spc="35">
                          <a:latin typeface="+mj-lt"/>
                          <a:cs typeface="Calibri"/>
                        </a:rPr>
                        <a:t>externes  </a:t>
                      </a:r>
                      <a:r>
                        <a:rPr sz="600" spc="30">
                          <a:latin typeface="+mj-lt"/>
                          <a:cs typeface="Calibri"/>
                        </a:rPr>
                        <a:t>s'effectue par </a:t>
                      </a:r>
                      <a:r>
                        <a:rPr sz="600" spc="15">
                          <a:latin typeface="+mj-lt"/>
                          <a:cs typeface="Calibri"/>
                        </a:rPr>
                        <a:t>l'intermédiaire </a:t>
                      </a:r>
                      <a:r>
                        <a:rPr sz="600" spc="35">
                          <a:latin typeface="+mj-lt"/>
                          <a:cs typeface="Calibri"/>
                        </a:rPr>
                        <a:t>de  plateformes d'échange </a:t>
                      </a:r>
                      <a:r>
                        <a:rPr sz="600" spc="40">
                          <a:latin typeface="+mj-lt"/>
                          <a:cs typeface="Calibri"/>
                        </a:rPr>
                        <a:t>reconnues </a:t>
                      </a:r>
                      <a:r>
                        <a:rPr sz="600" spc="30">
                          <a:latin typeface="+mj-lt"/>
                          <a:cs typeface="Calibri"/>
                        </a:rPr>
                        <a:t>par  </a:t>
                      </a:r>
                      <a:r>
                        <a:rPr sz="600" spc="15">
                          <a:latin typeface="+mj-lt"/>
                          <a:cs typeface="Calibri"/>
                        </a:rPr>
                        <a:t>l'eHealth </a:t>
                      </a:r>
                      <a:r>
                        <a:rPr sz="600" spc="30">
                          <a:latin typeface="+mj-lt"/>
                          <a:cs typeface="Calibri"/>
                        </a:rPr>
                        <a:t>(par </a:t>
                      </a:r>
                      <a:r>
                        <a:rPr sz="600" spc="25">
                          <a:latin typeface="+mj-lt"/>
                          <a:cs typeface="Calibri"/>
                        </a:rPr>
                        <a:t>exemple, </a:t>
                      </a:r>
                      <a:r>
                        <a:rPr sz="600" spc="45">
                          <a:latin typeface="+mj-lt"/>
                          <a:cs typeface="Calibri"/>
                        </a:rPr>
                        <a:t>HUBs), sur </a:t>
                      </a:r>
                      <a:r>
                        <a:rPr sz="600" spc="35">
                          <a:latin typeface="+mj-lt"/>
                          <a:cs typeface="Calibri"/>
                        </a:rPr>
                        <a:t>la</a:t>
                      </a:r>
                      <a:r>
                        <a:rPr sz="600" spc="-25">
                          <a:latin typeface="+mj-lt"/>
                          <a:cs typeface="Calibri"/>
                        </a:rPr>
                        <a:t> </a:t>
                      </a:r>
                      <a:r>
                        <a:rPr sz="600" spc="60">
                          <a:latin typeface="+mj-lt"/>
                          <a:cs typeface="Calibri"/>
                        </a:rPr>
                        <a:t>base  </a:t>
                      </a:r>
                      <a:r>
                        <a:rPr sz="600" spc="15">
                          <a:latin typeface="+mj-lt"/>
                          <a:cs typeface="Calibri"/>
                        </a:rPr>
                        <a:t>d'une </a:t>
                      </a:r>
                      <a:r>
                        <a:rPr sz="600" spc="25">
                          <a:latin typeface="+mj-lt"/>
                          <a:cs typeface="Calibri"/>
                        </a:rPr>
                        <a:t>procédure</a:t>
                      </a:r>
                      <a:r>
                        <a:rPr sz="600" spc="20">
                          <a:latin typeface="+mj-lt"/>
                          <a:cs typeface="Calibri"/>
                        </a:rPr>
                        <a:t> </a:t>
                      </a:r>
                      <a:r>
                        <a:rPr sz="600" spc="25">
                          <a:latin typeface="+mj-lt"/>
                          <a:cs typeface="Calibri"/>
                        </a:rPr>
                        <a:t>démontrable.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76835">
                        <a:lnSpc>
                          <a:spcPct val="100000"/>
                        </a:lnSpc>
                        <a:spcBef>
                          <a:spcPts val="25"/>
                        </a:spcBef>
                      </a:pPr>
                      <a:r>
                        <a:rPr sz="600" spc="55">
                          <a:latin typeface="+mj-lt"/>
                          <a:cs typeface="Calibri"/>
                        </a:rPr>
                        <a:t>Nom </a:t>
                      </a:r>
                      <a:r>
                        <a:rPr sz="600" spc="35">
                          <a:latin typeface="+mj-lt"/>
                          <a:cs typeface="Calibri"/>
                        </a:rPr>
                        <a:t>de la </a:t>
                      </a:r>
                      <a:r>
                        <a:rPr sz="600" spc="25">
                          <a:latin typeface="+mj-lt"/>
                          <a:cs typeface="Calibri"/>
                        </a:rPr>
                        <a:t>plate-forme </a:t>
                      </a:r>
                      <a:r>
                        <a:rPr sz="600" spc="35">
                          <a:latin typeface="+mj-lt"/>
                          <a:cs typeface="Calibri"/>
                        </a:rPr>
                        <a:t>d'échange</a:t>
                      </a:r>
                      <a:r>
                        <a:rPr sz="600" spc="-95">
                          <a:latin typeface="+mj-lt"/>
                          <a:cs typeface="Calibri"/>
                        </a:rPr>
                        <a:t> </a:t>
                      </a:r>
                      <a:r>
                        <a:rPr sz="600" spc="10">
                          <a:latin typeface="+mj-lt"/>
                          <a:cs typeface="Calibri"/>
                        </a:rPr>
                        <a:t>et  </a:t>
                      </a:r>
                      <a:r>
                        <a:rPr sz="600" spc="40">
                          <a:latin typeface="+mj-lt"/>
                          <a:cs typeface="Calibri"/>
                        </a:rPr>
                        <a:t>caractéristiques techniques </a:t>
                      </a:r>
                      <a:r>
                        <a:rPr sz="600" spc="50">
                          <a:solidFill>
                            <a:srgbClr val="FF0000"/>
                          </a:solidFill>
                          <a:latin typeface="+mj-lt"/>
                          <a:cs typeface="Calibri"/>
                        </a:rPr>
                        <a:t>(à  </a:t>
                      </a:r>
                      <a:r>
                        <a:rPr sz="600" spc="35">
                          <a:solidFill>
                            <a:srgbClr val="FF0000"/>
                          </a:solidFill>
                          <a:latin typeface="+mj-lt"/>
                          <a:cs typeface="Calibri"/>
                        </a:rPr>
                        <a:t>préciser).</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06045">
                        <a:lnSpc>
                          <a:spcPct val="100000"/>
                        </a:lnSpc>
                        <a:spcBef>
                          <a:spcPts val="25"/>
                        </a:spcBef>
                      </a:pPr>
                      <a:r>
                        <a:rPr sz="600" spc="95">
                          <a:latin typeface="+mj-lt"/>
                          <a:cs typeface="Calibri"/>
                        </a:rPr>
                        <a:t>Pas </a:t>
                      </a:r>
                      <a:r>
                        <a:rPr sz="600" spc="30">
                          <a:latin typeface="+mj-lt"/>
                          <a:cs typeface="Calibri"/>
                        </a:rPr>
                        <a:t>de</a:t>
                      </a:r>
                      <a:r>
                        <a:rPr sz="600" spc="-125">
                          <a:latin typeface="+mj-lt"/>
                          <a:cs typeface="Calibri"/>
                        </a:rPr>
                        <a:t> </a:t>
                      </a:r>
                      <a:r>
                        <a:rPr sz="600" spc="20">
                          <a:latin typeface="+mj-lt"/>
                          <a:cs typeface="Calibri"/>
                        </a:rPr>
                        <a:t>durée  </a:t>
                      </a:r>
                      <a:r>
                        <a:rPr sz="600" spc="45">
                          <a:latin typeface="+mj-lt"/>
                          <a:cs typeface="Calibri"/>
                        </a:rPr>
                        <a:t>maximale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754683706"/>
                  </a:ext>
                </a:extLst>
              </a:tr>
              <a:tr h="547735">
                <a:tc>
                  <a:txBody>
                    <a:bodyPr/>
                    <a:lstStyle/>
                    <a:p>
                      <a:pPr marL="66675">
                        <a:lnSpc>
                          <a:spcPct val="100000"/>
                        </a:lnSpc>
                      </a:pPr>
                      <a:r>
                        <a:rPr sz="600" b="1">
                          <a:latin typeface="+mj-lt"/>
                          <a:cs typeface="Trebuchet MS"/>
                        </a:rPr>
                        <a:t>7</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203200">
                        <a:lnSpc>
                          <a:spcPct val="100000"/>
                        </a:lnSpc>
                        <a:spcBef>
                          <a:spcPts val="10"/>
                        </a:spcBef>
                      </a:pPr>
                      <a:r>
                        <a:rPr sz="600" spc="40">
                          <a:latin typeface="+mj-lt"/>
                          <a:cs typeface="Calibri"/>
                        </a:rPr>
                        <a:t>Actief </a:t>
                      </a:r>
                      <a:r>
                        <a:rPr sz="600" spc="50">
                          <a:latin typeface="+mj-lt"/>
                          <a:cs typeface="Calibri"/>
                        </a:rPr>
                        <a:t>gegevens </a:t>
                      </a:r>
                      <a:r>
                        <a:rPr sz="600" spc="25">
                          <a:latin typeface="+mj-lt"/>
                          <a:cs typeface="Calibri"/>
                        </a:rPr>
                        <a:t>delen </a:t>
                      </a:r>
                      <a:r>
                        <a:rPr sz="600" b="1" spc="-35">
                          <a:latin typeface="+mj-lt"/>
                          <a:cs typeface="Trebuchet MS"/>
                        </a:rPr>
                        <a:t>met  </a:t>
                      </a:r>
                      <a:r>
                        <a:rPr sz="600" b="1" spc="-25">
                          <a:latin typeface="+mj-lt"/>
                          <a:cs typeface="Trebuchet MS"/>
                        </a:rPr>
                        <a:t>patiënten/mantelzorgers </a:t>
                      </a:r>
                      <a:r>
                        <a:rPr sz="600" spc="35">
                          <a:latin typeface="+mj-lt"/>
                          <a:cs typeface="Calibri"/>
                        </a:rPr>
                        <a:t>via de geldende  </a:t>
                      </a:r>
                      <a:r>
                        <a:rPr sz="600" spc="40">
                          <a:latin typeface="+mj-lt"/>
                          <a:cs typeface="Calibri"/>
                        </a:rPr>
                        <a:t>uitwisselingsplatformen </a:t>
                      </a:r>
                      <a:r>
                        <a:rPr sz="600" spc="25">
                          <a:latin typeface="+mj-lt"/>
                          <a:cs typeface="Calibri"/>
                        </a:rPr>
                        <a:t>erkend door</a:t>
                      </a:r>
                      <a:r>
                        <a:rPr sz="600" spc="-55">
                          <a:latin typeface="+mj-lt"/>
                          <a:cs typeface="Calibri"/>
                        </a:rPr>
                        <a:t> </a:t>
                      </a:r>
                      <a:r>
                        <a:rPr sz="600" spc="30">
                          <a:latin typeface="+mj-lt"/>
                          <a:cs typeface="Calibri"/>
                        </a:rPr>
                        <a:t>eHealth  (o.a. </a:t>
                      </a:r>
                      <a:r>
                        <a:rPr sz="600" spc="65">
                          <a:latin typeface="+mj-lt"/>
                          <a:cs typeface="Calibri"/>
                        </a:rPr>
                        <a:t>HUBs) </a:t>
                      </a:r>
                      <a:r>
                        <a:rPr sz="600" spc="35">
                          <a:latin typeface="+mj-lt"/>
                          <a:cs typeface="Calibri"/>
                        </a:rPr>
                        <a:t>op </a:t>
                      </a:r>
                      <a:r>
                        <a:rPr sz="600" spc="70">
                          <a:latin typeface="+mj-lt"/>
                          <a:cs typeface="Calibri"/>
                        </a:rPr>
                        <a:t>basis </a:t>
                      </a:r>
                      <a:r>
                        <a:rPr sz="600" spc="40">
                          <a:latin typeface="+mj-lt"/>
                          <a:cs typeface="Calibri"/>
                        </a:rPr>
                        <a:t>van </a:t>
                      </a:r>
                      <a:r>
                        <a:rPr sz="600" spc="30">
                          <a:latin typeface="+mj-lt"/>
                          <a:cs typeface="Calibri"/>
                        </a:rPr>
                        <a:t>aantoonbare  </a:t>
                      </a:r>
                      <a:r>
                        <a:rPr sz="600" spc="35">
                          <a:latin typeface="+mj-lt"/>
                          <a:cs typeface="Calibri"/>
                        </a:rPr>
                        <a:t>procedures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99695">
                        <a:lnSpc>
                          <a:spcPct val="100000"/>
                        </a:lnSpc>
                        <a:spcBef>
                          <a:spcPts val="10"/>
                        </a:spcBef>
                      </a:pPr>
                      <a:r>
                        <a:rPr sz="600" spc="40">
                          <a:latin typeface="+mj-lt"/>
                          <a:cs typeface="Calibri"/>
                        </a:rPr>
                        <a:t>Gegevensdeling </a:t>
                      </a:r>
                      <a:r>
                        <a:rPr sz="600" spc="30">
                          <a:latin typeface="+mj-lt"/>
                          <a:cs typeface="Calibri"/>
                        </a:rPr>
                        <a:t>met patiënten/mantelzorgers </a:t>
                      </a:r>
                      <a:r>
                        <a:rPr sz="600" spc="65">
                          <a:latin typeface="+mj-lt"/>
                          <a:cs typeface="Calibri"/>
                        </a:rPr>
                        <a:t>is  </a:t>
                      </a:r>
                      <a:r>
                        <a:rPr sz="600" spc="50">
                          <a:latin typeface="+mj-lt"/>
                          <a:cs typeface="Calibri"/>
                        </a:rPr>
                        <a:t>nog </a:t>
                      </a:r>
                      <a:r>
                        <a:rPr sz="600" spc="65">
                          <a:latin typeface="+mj-lt"/>
                          <a:cs typeface="Calibri"/>
                        </a:rPr>
                        <a:t>NIET</a:t>
                      </a:r>
                      <a:r>
                        <a:rPr sz="600" spc="-20">
                          <a:latin typeface="+mj-lt"/>
                          <a:cs typeface="Calibri"/>
                        </a:rPr>
                        <a:t> </a:t>
                      </a:r>
                      <a:r>
                        <a:rPr sz="600" spc="30">
                          <a:latin typeface="+mj-lt"/>
                          <a:cs typeface="Calibri"/>
                        </a:rPr>
                        <a:t>mogelijk.</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a:lnSpc>
                          <a:spcPct val="100000"/>
                        </a:lnSpc>
                      </a:pPr>
                      <a:endParaRPr lang="nl-BE" sz="600">
                        <a:latin typeface="+mj-lt"/>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01295" indent="-635">
                        <a:lnSpc>
                          <a:spcPct val="100000"/>
                        </a:lnSpc>
                        <a:spcBef>
                          <a:spcPts val="10"/>
                        </a:spcBef>
                      </a:pPr>
                      <a:r>
                        <a:rPr sz="600" spc="40">
                          <a:latin typeface="+mj-lt"/>
                          <a:cs typeface="Calibri"/>
                        </a:rPr>
                        <a:t>Gegevensdeling </a:t>
                      </a:r>
                      <a:r>
                        <a:rPr sz="600" spc="30">
                          <a:latin typeface="+mj-lt"/>
                          <a:cs typeface="Calibri"/>
                        </a:rPr>
                        <a:t>met  patiënten/mantelzorgers gebeurt </a:t>
                      </a:r>
                      <a:r>
                        <a:rPr sz="600" spc="35">
                          <a:latin typeface="+mj-lt"/>
                          <a:cs typeface="Calibri"/>
                        </a:rPr>
                        <a:t>via </a:t>
                      </a:r>
                      <a:r>
                        <a:rPr sz="600" spc="30">
                          <a:latin typeface="+mj-lt"/>
                          <a:cs typeface="Calibri"/>
                        </a:rPr>
                        <a:t>de  </a:t>
                      </a:r>
                      <a:r>
                        <a:rPr sz="600" spc="35">
                          <a:latin typeface="+mj-lt"/>
                          <a:cs typeface="Calibri"/>
                        </a:rPr>
                        <a:t>geldende </a:t>
                      </a:r>
                      <a:r>
                        <a:rPr sz="600" spc="40">
                          <a:latin typeface="+mj-lt"/>
                          <a:cs typeface="Calibri"/>
                        </a:rPr>
                        <a:t>uitwisselingsplatformen</a:t>
                      </a:r>
                      <a:r>
                        <a:rPr sz="600" spc="-55">
                          <a:latin typeface="+mj-lt"/>
                          <a:cs typeface="Calibri"/>
                        </a:rPr>
                        <a:t> </a:t>
                      </a:r>
                      <a:r>
                        <a:rPr sz="600" spc="25">
                          <a:latin typeface="+mj-lt"/>
                          <a:cs typeface="Calibri"/>
                        </a:rPr>
                        <a:t>erkend  </a:t>
                      </a:r>
                      <a:r>
                        <a:rPr sz="600" spc="20">
                          <a:latin typeface="+mj-lt"/>
                          <a:cs typeface="Calibri"/>
                        </a:rPr>
                        <a:t>door </a:t>
                      </a:r>
                      <a:r>
                        <a:rPr sz="600" spc="30">
                          <a:latin typeface="+mj-lt"/>
                          <a:cs typeface="Calibri"/>
                        </a:rPr>
                        <a:t>eHealth (o.a. </a:t>
                      </a:r>
                      <a:r>
                        <a:rPr sz="600" spc="65">
                          <a:latin typeface="+mj-lt"/>
                          <a:cs typeface="Calibri"/>
                        </a:rPr>
                        <a:t>HUBs) </a:t>
                      </a:r>
                      <a:r>
                        <a:rPr sz="600" spc="35">
                          <a:latin typeface="+mj-lt"/>
                          <a:cs typeface="Calibri"/>
                        </a:rPr>
                        <a:t>op </a:t>
                      </a:r>
                      <a:r>
                        <a:rPr sz="600" spc="70">
                          <a:latin typeface="+mj-lt"/>
                          <a:cs typeface="Calibri"/>
                        </a:rPr>
                        <a:t>basis </a:t>
                      </a:r>
                      <a:r>
                        <a:rPr sz="600" spc="40">
                          <a:latin typeface="+mj-lt"/>
                          <a:cs typeface="Calibri"/>
                        </a:rPr>
                        <a:t>van  </a:t>
                      </a:r>
                      <a:r>
                        <a:rPr sz="600" spc="30">
                          <a:latin typeface="+mj-lt"/>
                          <a:cs typeface="Calibri"/>
                        </a:rPr>
                        <a:t>aantoonbare</a:t>
                      </a:r>
                      <a:r>
                        <a:rPr sz="600" spc="15">
                          <a:latin typeface="+mj-lt"/>
                          <a:cs typeface="Calibri"/>
                        </a:rPr>
                        <a:t> </a:t>
                      </a:r>
                      <a:r>
                        <a:rPr sz="600" spc="25">
                          <a:latin typeface="+mj-lt"/>
                          <a:cs typeface="Calibri"/>
                        </a:rPr>
                        <a:t>procedure.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04775">
                        <a:lnSpc>
                          <a:spcPct val="100000"/>
                        </a:lnSpc>
                        <a:spcBef>
                          <a:spcPts val="10"/>
                        </a:spcBef>
                      </a:pPr>
                      <a:r>
                        <a:rPr sz="600" spc="65">
                          <a:latin typeface="+mj-lt"/>
                          <a:cs typeface="Calibri"/>
                        </a:rPr>
                        <a:t>Naam </a:t>
                      </a:r>
                      <a:r>
                        <a:rPr sz="600" spc="35">
                          <a:latin typeface="+mj-lt"/>
                          <a:cs typeface="Calibri"/>
                        </a:rPr>
                        <a:t>van </a:t>
                      </a:r>
                      <a:r>
                        <a:rPr sz="600" spc="10">
                          <a:latin typeface="+mj-lt"/>
                          <a:cs typeface="Calibri"/>
                        </a:rPr>
                        <a:t>het  </a:t>
                      </a:r>
                      <a:r>
                        <a:rPr sz="600" spc="40">
                          <a:latin typeface="+mj-lt"/>
                          <a:cs typeface="Calibri"/>
                        </a:rPr>
                        <a:t>uitwisselingsplatform </a:t>
                      </a:r>
                      <a:r>
                        <a:rPr sz="600" spc="-65">
                          <a:latin typeface="+mj-lt"/>
                          <a:cs typeface="Calibri"/>
                        </a:rPr>
                        <a:t>&amp; </a:t>
                      </a:r>
                      <a:r>
                        <a:rPr sz="600" spc="45">
                          <a:latin typeface="+mj-lt"/>
                          <a:cs typeface="Calibri"/>
                        </a:rPr>
                        <a:t>technische  </a:t>
                      </a:r>
                      <a:r>
                        <a:rPr sz="600" spc="30">
                          <a:latin typeface="+mj-lt"/>
                          <a:cs typeface="Calibri"/>
                        </a:rPr>
                        <a:t>kenmerken </a:t>
                      </a:r>
                      <a:r>
                        <a:rPr sz="600" spc="15">
                          <a:solidFill>
                            <a:srgbClr val="FF0000"/>
                          </a:solidFill>
                          <a:latin typeface="+mj-lt"/>
                          <a:cs typeface="Calibri"/>
                        </a:rPr>
                        <a:t>(verder </a:t>
                      </a:r>
                      <a:r>
                        <a:rPr sz="600" spc="5">
                          <a:solidFill>
                            <a:srgbClr val="FF0000"/>
                          </a:solidFill>
                          <a:latin typeface="+mj-lt"/>
                          <a:cs typeface="Calibri"/>
                        </a:rPr>
                        <a:t>te</a:t>
                      </a:r>
                      <a:r>
                        <a:rPr sz="600" spc="10">
                          <a:solidFill>
                            <a:srgbClr val="FF0000"/>
                          </a:solidFill>
                          <a:latin typeface="+mj-lt"/>
                          <a:cs typeface="Calibri"/>
                        </a:rPr>
                        <a:t> </a:t>
                      </a:r>
                      <a:r>
                        <a:rPr sz="600" spc="35">
                          <a:solidFill>
                            <a:srgbClr val="FF0000"/>
                          </a:solidFill>
                          <a:latin typeface="+mj-lt"/>
                          <a:cs typeface="Calibri"/>
                        </a:rPr>
                        <a:t>speciﬁëren)</a:t>
                      </a:r>
                      <a:r>
                        <a:rPr sz="600" spc="35">
                          <a:latin typeface="+mj-lt"/>
                          <a:cs typeface="Calibri"/>
                        </a:rPr>
                        <a:t>.</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40665">
                        <a:lnSpc>
                          <a:spcPct val="100000"/>
                        </a:lnSpc>
                        <a:spcBef>
                          <a:spcPts val="10"/>
                        </a:spcBef>
                      </a:pPr>
                      <a:r>
                        <a:rPr sz="600" spc="30">
                          <a:latin typeface="+mj-lt"/>
                          <a:cs typeface="Calibri"/>
                        </a:rPr>
                        <a:t>Geen</a:t>
                      </a:r>
                      <a:r>
                        <a:rPr sz="600" spc="-50">
                          <a:latin typeface="+mj-lt"/>
                          <a:cs typeface="Calibri"/>
                        </a:rPr>
                        <a:t> </a:t>
                      </a:r>
                      <a:r>
                        <a:rPr sz="600" spc="50">
                          <a:latin typeface="+mj-lt"/>
                          <a:cs typeface="Calibri"/>
                        </a:rPr>
                        <a:t>max.  </a:t>
                      </a:r>
                      <a:r>
                        <a:rPr sz="600" spc="15">
                          <a:latin typeface="+mj-lt"/>
                          <a:cs typeface="Calibri"/>
                        </a:rPr>
                        <a:t>termijn</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43156255"/>
                  </a:ext>
                </a:extLst>
              </a:tr>
              <a:tr h="608006">
                <a:tc>
                  <a:txBody>
                    <a:bodyPr/>
                    <a:lstStyle/>
                    <a:p>
                      <a:pPr marL="66675">
                        <a:lnSpc>
                          <a:spcPct val="100000"/>
                        </a:lnSpc>
                      </a:pPr>
                      <a:r>
                        <a:rPr sz="600" b="1">
                          <a:latin typeface="+mj-lt"/>
                          <a:cs typeface="Trebuchet MS"/>
                        </a:rPr>
                        <a:t>7</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78740">
                        <a:lnSpc>
                          <a:spcPct val="100000"/>
                        </a:lnSpc>
                        <a:spcBef>
                          <a:spcPts val="10"/>
                        </a:spcBef>
                      </a:pPr>
                      <a:r>
                        <a:rPr sz="600" spc="40">
                          <a:latin typeface="+mj-lt"/>
                          <a:cs typeface="Calibri"/>
                        </a:rPr>
                        <a:t>Partager </a:t>
                      </a:r>
                      <a:r>
                        <a:rPr sz="600" spc="30">
                          <a:latin typeface="+mj-lt"/>
                          <a:cs typeface="Calibri"/>
                        </a:rPr>
                        <a:t>activement </a:t>
                      </a:r>
                      <a:r>
                        <a:rPr sz="600" spc="55">
                          <a:latin typeface="+mj-lt"/>
                          <a:cs typeface="Calibri"/>
                        </a:rPr>
                        <a:t>les </a:t>
                      </a:r>
                      <a:r>
                        <a:rPr sz="600" spc="45">
                          <a:latin typeface="+mj-lt"/>
                          <a:cs typeface="Calibri"/>
                        </a:rPr>
                        <a:t>données </a:t>
                      </a:r>
                      <a:r>
                        <a:rPr sz="600" b="1" spc="-20">
                          <a:latin typeface="+mj-lt"/>
                          <a:cs typeface="Trebuchet MS"/>
                        </a:rPr>
                        <a:t>avec </a:t>
                      </a:r>
                      <a:r>
                        <a:rPr sz="600" b="1" spc="5">
                          <a:latin typeface="+mj-lt"/>
                          <a:cs typeface="Trebuchet MS"/>
                        </a:rPr>
                        <a:t>les  </a:t>
                      </a:r>
                      <a:r>
                        <a:rPr sz="600" b="1" spc="-15">
                          <a:latin typeface="+mj-lt"/>
                          <a:cs typeface="Trebuchet MS"/>
                        </a:rPr>
                        <a:t>patients/aidants-proches </a:t>
                      </a:r>
                      <a:r>
                        <a:rPr sz="600" spc="30">
                          <a:latin typeface="+mj-lt"/>
                          <a:cs typeface="Calibri"/>
                        </a:rPr>
                        <a:t>par </a:t>
                      </a:r>
                      <a:r>
                        <a:rPr sz="600" spc="15">
                          <a:latin typeface="+mj-lt"/>
                          <a:cs typeface="Calibri"/>
                        </a:rPr>
                        <a:t>l'intermédiaire </a:t>
                      </a:r>
                      <a:r>
                        <a:rPr sz="600" spc="30">
                          <a:latin typeface="+mj-lt"/>
                          <a:cs typeface="Calibri"/>
                        </a:rPr>
                        <a:t>de  </a:t>
                      </a:r>
                      <a:r>
                        <a:rPr sz="600" spc="35">
                          <a:latin typeface="+mj-lt"/>
                          <a:cs typeface="Calibri"/>
                        </a:rPr>
                        <a:t>plateformes de </a:t>
                      </a:r>
                      <a:r>
                        <a:rPr sz="600" spc="40">
                          <a:latin typeface="+mj-lt"/>
                          <a:cs typeface="Calibri"/>
                        </a:rPr>
                        <a:t>partage reconnues </a:t>
                      </a:r>
                      <a:r>
                        <a:rPr sz="600" spc="30">
                          <a:latin typeface="+mj-lt"/>
                          <a:cs typeface="Calibri"/>
                        </a:rPr>
                        <a:t>par </a:t>
                      </a:r>
                      <a:r>
                        <a:rPr sz="600" spc="35">
                          <a:latin typeface="+mj-lt"/>
                          <a:cs typeface="Calibri"/>
                        </a:rPr>
                        <a:t>la </a:t>
                      </a:r>
                      <a:r>
                        <a:rPr sz="600" spc="45">
                          <a:latin typeface="+mj-lt"/>
                          <a:cs typeface="Calibri"/>
                        </a:rPr>
                        <a:t>santé  </a:t>
                      </a:r>
                      <a:r>
                        <a:rPr sz="600" spc="25">
                          <a:latin typeface="+mj-lt"/>
                          <a:cs typeface="Calibri"/>
                        </a:rPr>
                        <a:t>en </a:t>
                      </a:r>
                      <a:r>
                        <a:rPr sz="600" spc="30">
                          <a:latin typeface="+mj-lt"/>
                          <a:cs typeface="Calibri"/>
                        </a:rPr>
                        <a:t>ligne </a:t>
                      </a:r>
                      <a:r>
                        <a:rPr sz="600" spc="20">
                          <a:latin typeface="+mj-lt"/>
                          <a:cs typeface="Calibri"/>
                        </a:rPr>
                        <a:t>(y </a:t>
                      </a:r>
                      <a:r>
                        <a:rPr sz="600" spc="50">
                          <a:latin typeface="+mj-lt"/>
                          <a:cs typeface="Calibri"/>
                        </a:rPr>
                        <a:t>compris les </a:t>
                      </a:r>
                      <a:r>
                        <a:rPr sz="600" spc="30">
                          <a:latin typeface="+mj-lt"/>
                          <a:cs typeface="Calibri"/>
                        </a:rPr>
                        <a:t>HUB), </a:t>
                      </a:r>
                      <a:r>
                        <a:rPr sz="600" spc="40">
                          <a:latin typeface="+mj-lt"/>
                          <a:cs typeface="Calibri"/>
                        </a:rPr>
                        <a:t>sur </a:t>
                      </a:r>
                      <a:r>
                        <a:rPr sz="600" spc="35">
                          <a:latin typeface="+mj-lt"/>
                          <a:cs typeface="Calibri"/>
                        </a:rPr>
                        <a:t>la </a:t>
                      </a:r>
                      <a:r>
                        <a:rPr sz="600" spc="60">
                          <a:latin typeface="+mj-lt"/>
                          <a:cs typeface="Calibri"/>
                        </a:rPr>
                        <a:t>base </a:t>
                      </a:r>
                      <a:r>
                        <a:rPr sz="600" spc="35">
                          <a:latin typeface="+mj-lt"/>
                          <a:cs typeface="Calibri"/>
                        </a:rPr>
                        <a:t>de  procédures</a:t>
                      </a:r>
                      <a:r>
                        <a:rPr sz="600" spc="15">
                          <a:latin typeface="+mj-lt"/>
                          <a:cs typeface="Calibri"/>
                        </a:rPr>
                        <a:t> </a:t>
                      </a:r>
                      <a:r>
                        <a:rPr sz="600" spc="35">
                          <a:latin typeface="+mj-lt"/>
                          <a:cs typeface="Calibri"/>
                        </a:rPr>
                        <a:t>démontrables.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421005">
                        <a:lnSpc>
                          <a:spcPct val="100000"/>
                        </a:lnSpc>
                        <a:spcBef>
                          <a:spcPts val="10"/>
                        </a:spcBef>
                      </a:pPr>
                      <a:r>
                        <a:rPr sz="600" spc="70">
                          <a:latin typeface="+mj-lt"/>
                          <a:cs typeface="Calibri"/>
                        </a:rPr>
                        <a:t>Le </a:t>
                      </a:r>
                      <a:r>
                        <a:rPr sz="600" spc="35">
                          <a:latin typeface="+mj-lt"/>
                          <a:cs typeface="Calibri"/>
                        </a:rPr>
                        <a:t>partage </a:t>
                      </a:r>
                      <a:r>
                        <a:rPr sz="600" spc="60">
                          <a:latin typeface="+mj-lt"/>
                          <a:cs typeface="Calibri"/>
                        </a:rPr>
                        <a:t>des </a:t>
                      </a:r>
                      <a:r>
                        <a:rPr sz="600" spc="40">
                          <a:latin typeface="+mj-lt"/>
                          <a:cs typeface="Calibri"/>
                        </a:rPr>
                        <a:t>données </a:t>
                      </a:r>
                      <a:r>
                        <a:rPr sz="600" spc="55">
                          <a:latin typeface="+mj-lt"/>
                          <a:cs typeface="Calibri"/>
                        </a:rPr>
                        <a:t>avec les  </a:t>
                      </a:r>
                      <a:r>
                        <a:rPr sz="600" spc="35">
                          <a:latin typeface="+mj-lt"/>
                          <a:cs typeface="Calibri"/>
                        </a:rPr>
                        <a:t>patients/aidants-proches </a:t>
                      </a:r>
                      <a:r>
                        <a:rPr sz="600" spc="10">
                          <a:latin typeface="+mj-lt"/>
                          <a:cs typeface="Calibri"/>
                        </a:rPr>
                        <a:t>n'est </a:t>
                      </a:r>
                      <a:r>
                        <a:rPr sz="600" spc="80">
                          <a:latin typeface="+mj-lt"/>
                          <a:cs typeface="Calibri"/>
                        </a:rPr>
                        <a:t>PAS </a:t>
                      </a:r>
                      <a:r>
                        <a:rPr sz="600" spc="30">
                          <a:latin typeface="+mj-lt"/>
                          <a:cs typeface="Calibri"/>
                        </a:rPr>
                        <a:t>encore  </a:t>
                      </a:r>
                      <a:r>
                        <a:rPr sz="600" spc="45">
                          <a:latin typeface="+mj-lt"/>
                          <a:cs typeface="Calibri"/>
                        </a:rPr>
                        <a:t>possible.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a:lnSpc>
                          <a:spcPct val="100000"/>
                        </a:lnSpc>
                      </a:pPr>
                      <a:endParaRPr lang="nl-BE" sz="600">
                        <a:latin typeface="+mj-lt"/>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21920">
                        <a:lnSpc>
                          <a:spcPct val="100000"/>
                        </a:lnSpc>
                        <a:spcBef>
                          <a:spcPts val="10"/>
                        </a:spcBef>
                      </a:pPr>
                      <a:r>
                        <a:rPr sz="600" spc="70">
                          <a:latin typeface="+mj-lt"/>
                          <a:cs typeface="Calibri"/>
                        </a:rPr>
                        <a:t>Le </a:t>
                      </a:r>
                      <a:r>
                        <a:rPr sz="600" spc="35">
                          <a:latin typeface="+mj-lt"/>
                          <a:cs typeface="Calibri"/>
                        </a:rPr>
                        <a:t>partage </a:t>
                      </a:r>
                      <a:r>
                        <a:rPr sz="600" spc="60">
                          <a:latin typeface="+mj-lt"/>
                          <a:cs typeface="Calibri"/>
                        </a:rPr>
                        <a:t>des </a:t>
                      </a:r>
                      <a:r>
                        <a:rPr sz="600" spc="40">
                          <a:latin typeface="+mj-lt"/>
                          <a:cs typeface="Calibri"/>
                        </a:rPr>
                        <a:t>données </a:t>
                      </a:r>
                      <a:r>
                        <a:rPr sz="600" spc="55">
                          <a:latin typeface="+mj-lt"/>
                          <a:cs typeface="Calibri"/>
                        </a:rPr>
                        <a:t>avec les</a:t>
                      </a:r>
                      <a:r>
                        <a:rPr sz="600" spc="-100">
                          <a:latin typeface="+mj-lt"/>
                          <a:cs typeface="Calibri"/>
                        </a:rPr>
                        <a:t> </a:t>
                      </a:r>
                      <a:r>
                        <a:rPr sz="600" spc="30">
                          <a:latin typeface="+mj-lt"/>
                          <a:cs typeface="Calibri"/>
                        </a:rPr>
                        <a:t>patients/  </a:t>
                      </a:r>
                      <a:r>
                        <a:rPr sz="600" spc="40">
                          <a:latin typeface="+mj-lt"/>
                          <a:cs typeface="Calibri"/>
                        </a:rPr>
                        <a:t>aidants-proches </a:t>
                      </a:r>
                      <a:r>
                        <a:rPr sz="600" spc="75">
                          <a:latin typeface="+mj-lt"/>
                          <a:cs typeface="Calibri"/>
                        </a:rPr>
                        <a:t>se </a:t>
                      </a:r>
                      <a:r>
                        <a:rPr sz="600" spc="25">
                          <a:latin typeface="+mj-lt"/>
                          <a:cs typeface="Calibri"/>
                        </a:rPr>
                        <a:t>fait </a:t>
                      </a:r>
                      <a:r>
                        <a:rPr sz="600" spc="30">
                          <a:latin typeface="+mj-lt"/>
                          <a:cs typeface="Calibri"/>
                        </a:rPr>
                        <a:t>par </a:t>
                      </a:r>
                      <a:r>
                        <a:rPr sz="600" spc="15">
                          <a:latin typeface="+mj-lt"/>
                          <a:cs typeface="Calibri"/>
                        </a:rPr>
                        <a:t>l'intermédiaire  </a:t>
                      </a:r>
                      <a:r>
                        <a:rPr sz="600" spc="60">
                          <a:latin typeface="+mj-lt"/>
                          <a:cs typeface="Calibri"/>
                        </a:rPr>
                        <a:t>des </a:t>
                      </a:r>
                      <a:r>
                        <a:rPr sz="600" spc="35">
                          <a:latin typeface="+mj-lt"/>
                          <a:cs typeface="Calibri"/>
                        </a:rPr>
                        <a:t>plateformes </a:t>
                      </a:r>
                      <a:r>
                        <a:rPr sz="600" spc="30">
                          <a:latin typeface="+mj-lt"/>
                          <a:cs typeface="Calibri"/>
                        </a:rPr>
                        <a:t>de </a:t>
                      </a:r>
                      <a:r>
                        <a:rPr sz="600" spc="40">
                          <a:latin typeface="+mj-lt"/>
                          <a:cs typeface="Calibri"/>
                        </a:rPr>
                        <a:t>partage reconnues</a:t>
                      </a:r>
                      <a:r>
                        <a:rPr sz="600" spc="-30">
                          <a:latin typeface="+mj-lt"/>
                          <a:cs typeface="Calibri"/>
                        </a:rPr>
                        <a:t> </a:t>
                      </a:r>
                      <a:r>
                        <a:rPr sz="600" spc="25">
                          <a:latin typeface="+mj-lt"/>
                          <a:cs typeface="Calibri"/>
                        </a:rPr>
                        <a:t>par  </a:t>
                      </a:r>
                      <a:r>
                        <a:rPr sz="600" spc="30">
                          <a:latin typeface="+mj-lt"/>
                          <a:cs typeface="Calibri"/>
                        </a:rPr>
                        <a:t>eHealth (par </a:t>
                      </a:r>
                      <a:r>
                        <a:rPr sz="600" spc="25">
                          <a:latin typeface="+mj-lt"/>
                          <a:cs typeface="Calibri"/>
                        </a:rPr>
                        <a:t>exemple, </a:t>
                      </a:r>
                      <a:r>
                        <a:rPr sz="600" spc="55">
                          <a:latin typeface="+mj-lt"/>
                          <a:cs typeface="Calibri"/>
                        </a:rPr>
                        <a:t>les HUB) </a:t>
                      </a:r>
                      <a:r>
                        <a:rPr sz="600" spc="45">
                          <a:latin typeface="+mj-lt"/>
                          <a:cs typeface="Calibri"/>
                        </a:rPr>
                        <a:t>sur </a:t>
                      </a:r>
                      <a:r>
                        <a:rPr sz="600" spc="40">
                          <a:latin typeface="+mj-lt"/>
                          <a:cs typeface="Calibri"/>
                        </a:rPr>
                        <a:t>la</a:t>
                      </a:r>
                      <a:r>
                        <a:rPr sz="600" spc="-125">
                          <a:latin typeface="+mj-lt"/>
                          <a:cs typeface="Calibri"/>
                        </a:rPr>
                        <a:t> </a:t>
                      </a:r>
                      <a:r>
                        <a:rPr sz="600" spc="60">
                          <a:latin typeface="+mj-lt"/>
                          <a:cs typeface="Calibri"/>
                        </a:rPr>
                        <a:t>base  </a:t>
                      </a:r>
                      <a:r>
                        <a:rPr sz="600" spc="15">
                          <a:latin typeface="+mj-lt"/>
                          <a:cs typeface="Calibri"/>
                        </a:rPr>
                        <a:t>d'une </a:t>
                      </a:r>
                      <a:r>
                        <a:rPr sz="600" spc="25">
                          <a:latin typeface="+mj-lt"/>
                          <a:cs typeface="Calibri"/>
                        </a:rPr>
                        <a:t>procédure</a:t>
                      </a:r>
                      <a:r>
                        <a:rPr sz="600" spc="20">
                          <a:latin typeface="+mj-lt"/>
                          <a:cs typeface="Calibri"/>
                        </a:rPr>
                        <a:t> </a:t>
                      </a:r>
                      <a:r>
                        <a:rPr sz="600" spc="25">
                          <a:latin typeface="+mj-lt"/>
                          <a:cs typeface="Calibri"/>
                        </a:rPr>
                        <a:t>démontrable.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76835">
                        <a:lnSpc>
                          <a:spcPct val="100000"/>
                        </a:lnSpc>
                        <a:spcBef>
                          <a:spcPts val="10"/>
                        </a:spcBef>
                      </a:pPr>
                      <a:r>
                        <a:rPr sz="600" spc="55">
                          <a:latin typeface="+mj-lt"/>
                          <a:cs typeface="Calibri"/>
                        </a:rPr>
                        <a:t>Nom </a:t>
                      </a:r>
                      <a:r>
                        <a:rPr sz="600" spc="35">
                          <a:latin typeface="+mj-lt"/>
                          <a:cs typeface="Calibri"/>
                        </a:rPr>
                        <a:t>de la </a:t>
                      </a:r>
                      <a:r>
                        <a:rPr sz="600" spc="25">
                          <a:latin typeface="+mj-lt"/>
                          <a:cs typeface="Calibri"/>
                        </a:rPr>
                        <a:t>plate-forme </a:t>
                      </a:r>
                      <a:r>
                        <a:rPr sz="600" spc="35">
                          <a:latin typeface="+mj-lt"/>
                          <a:cs typeface="Calibri"/>
                        </a:rPr>
                        <a:t>d'échange</a:t>
                      </a:r>
                      <a:r>
                        <a:rPr sz="600" spc="-95">
                          <a:latin typeface="+mj-lt"/>
                          <a:cs typeface="Calibri"/>
                        </a:rPr>
                        <a:t> </a:t>
                      </a:r>
                      <a:r>
                        <a:rPr sz="600" spc="10">
                          <a:latin typeface="+mj-lt"/>
                          <a:cs typeface="Calibri"/>
                        </a:rPr>
                        <a:t>et  </a:t>
                      </a:r>
                      <a:r>
                        <a:rPr sz="600" spc="40">
                          <a:latin typeface="+mj-lt"/>
                          <a:cs typeface="Calibri"/>
                        </a:rPr>
                        <a:t>caractéristiques </a:t>
                      </a:r>
                      <a:r>
                        <a:rPr sz="600" spc="40">
                          <a:solidFill>
                            <a:srgbClr val="FF0000"/>
                          </a:solidFill>
                          <a:latin typeface="+mj-lt"/>
                          <a:cs typeface="Calibri"/>
                        </a:rPr>
                        <a:t>techniques </a:t>
                      </a:r>
                      <a:r>
                        <a:rPr sz="600" spc="50">
                          <a:solidFill>
                            <a:srgbClr val="FF0000"/>
                          </a:solidFill>
                          <a:latin typeface="+mj-lt"/>
                          <a:cs typeface="Calibri"/>
                        </a:rPr>
                        <a:t>(à  </a:t>
                      </a:r>
                      <a:r>
                        <a:rPr sz="600" spc="35">
                          <a:solidFill>
                            <a:srgbClr val="FF0000"/>
                          </a:solidFill>
                          <a:latin typeface="+mj-lt"/>
                          <a:cs typeface="Calibri"/>
                        </a:rPr>
                        <a:t>préciser).</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06045">
                        <a:lnSpc>
                          <a:spcPct val="100000"/>
                        </a:lnSpc>
                        <a:spcBef>
                          <a:spcPts val="10"/>
                        </a:spcBef>
                      </a:pPr>
                      <a:r>
                        <a:rPr sz="600" spc="95">
                          <a:latin typeface="+mj-lt"/>
                          <a:cs typeface="Calibri"/>
                        </a:rPr>
                        <a:t>Pas </a:t>
                      </a:r>
                      <a:r>
                        <a:rPr sz="600" spc="30">
                          <a:latin typeface="+mj-lt"/>
                          <a:cs typeface="Calibri"/>
                        </a:rPr>
                        <a:t>de</a:t>
                      </a:r>
                      <a:r>
                        <a:rPr sz="600" spc="-125">
                          <a:latin typeface="+mj-lt"/>
                          <a:cs typeface="Calibri"/>
                        </a:rPr>
                        <a:t> </a:t>
                      </a:r>
                      <a:r>
                        <a:rPr sz="600" spc="20">
                          <a:latin typeface="+mj-lt"/>
                          <a:cs typeface="Calibri"/>
                        </a:rPr>
                        <a:t>durée  </a:t>
                      </a:r>
                      <a:r>
                        <a:rPr sz="600" spc="45">
                          <a:latin typeface="+mj-lt"/>
                          <a:cs typeface="Calibri"/>
                        </a:rPr>
                        <a:t>maximale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3670605878"/>
                  </a:ext>
                </a:extLst>
              </a:tr>
              <a:tr h="434290">
                <a:tc>
                  <a:txBody>
                    <a:bodyPr/>
                    <a:lstStyle/>
                    <a:p>
                      <a:pPr marL="66675">
                        <a:lnSpc>
                          <a:spcPct val="100000"/>
                        </a:lnSpc>
                      </a:pPr>
                      <a:r>
                        <a:rPr sz="600" b="1">
                          <a:latin typeface="+mj-lt"/>
                          <a:cs typeface="Trebuchet MS"/>
                        </a:rPr>
                        <a:t>8</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a:lnSpc>
                          <a:spcPct val="100000"/>
                        </a:lnSpc>
                      </a:pPr>
                      <a:r>
                        <a:rPr sz="600" spc="30">
                          <a:latin typeface="+mj-lt"/>
                          <a:cs typeface="Calibri"/>
                        </a:rPr>
                        <a:t>Veilige </a:t>
                      </a:r>
                      <a:r>
                        <a:rPr sz="600" b="1" spc="-20">
                          <a:latin typeface="+mj-lt"/>
                          <a:cs typeface="Trebuchet MS"/>
                        </a:rPr>
                        <a:t>communicatie </a:t>
                      </a:r>
                      <a:r>
                        <a:rPr sz="600" spc="35">
                          <a:latin typeface="+mj-lt"/>
                          <a:cs typeface="Calibri"/>
                        </a:rPr>
                        <a:t>met </a:t>
                      </a:r>
                      <a:r>
                        <a:rPr sz="600" b="1" spc="-35">
                          <a:latin typeface="+mj-lt"/>
                          <a:cs typeface="Trebuchet MS"/>
                        </a:rPr>
                        <a:t>andere</a:t>
                      </a:r>
                      <a:r>
                        <a:rPr sz="600" b="1" spc="-114">
                          <a:latin typeface="+mj-lt"/>
                          <a:cs typeface="Trebuchet MS"/>
                        </a:rPr>
                        <a:t> </a:t>
                      </a:r>
                      <a:r>
                        <a:rPr sz="600" b="1" spc="-25">
                          <a:latin typeface="+mj-lt"/>
                          <a:cs typeface="Trebuchet MS"/>
                        </a:rPr>
                        <a:t>zorgactoren</a:t>
                      </a:r>
                      <a:endParaRPr sz="600">
                        <a:latin typeface="+mj-lt"/>
                        <a:cs typeface="Trebuchet MS"/>
                      </a:endParaRPr>
                    </a:p>
                    <a:p>
                      <a:pPr marL="66675">
                        <a:lnSpc>
                          <a:spcPct val="100000"/>
                        </a:lnSpc>
                      </a:pPr>
                      <a:r>
                        <a:rPr sz="600" spc="35">
                          <a:latin typeface="+mj-lt"/>
                          <a:cs typeface="Calibri"/>
                        </a:rPr>
                        <a:t>op </a:t>
                      </a:r>
                      <a:r>
                        <a:rPr sz="600" spc="70">
                          <a:latin typeface="+mj-lt"/>
                          <a:cs typeface="Calibri"/>
                        </a:rPr>
                        <a:t>basis </a:t>
                      </a:r>
                      <a:r>
                        <a:rPr sz="600" spc="40">
                          <a:latin typeface="+mj-lt"/>
                          <a:cs typeface="Calibri"/>
                        </a:rPr>
                        <a:t>van </a:t>
                      </a:r>
                      <a:r>
                        <a:rPr sz="600" spc="30">
                          <a:latin typeface="+mj-lt"/>
                          <a:cs typeface="Calibri"/>
                        </a:rPr>
                        <a:t>aantoonbare</a:t>
                      </a:r>
                      <a:r>
                        <a:rPr sz="600" spc="-65">
                          <a:latin typeface="+mj-lt"/>
                          <a:cs typeface="Calibri"/>
                        </a:rPr>
                        <a:t> </a:t>
                      </a:r>
                      <a:r>
                        <a:rPr sz="600" spc="35">
                          <a:latin typeface="+mj-lt"/>
                          <a:cs typeface="Calibri"/>
                        </a:rPr>
                        <a:t>procedures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307975">
                        <a:lnSpc>
                          <a:spcPct val="100000"/>
                        </a:lnSpc>
                        <a:spcBef>
                          <a:spcPts val="10"/>
                        </a:spcBef>
                      </a:pPr>
                      <a:r>
                        <a:rPr sz="600" spc="30">
                          <a:latin typeface="+mj-lt"/>
                          <a:cs typeface="Calibri"/>
                        </a:rPr>
                        <a:t>Er </a:t>
                      </a:r>
                      <a:r>
                        <a:rPr sz="600" spc="65">
                          <a:latin typeface="+mj-lt"/>
                          <a:cs typeface="Calibri"/>
                        </a:rPr>
                        <a:t>is GEEN </a:t>
                      </a:r>
                      <a:r>
                        <a:rPr sz="600" spc="30">
                          <a:latin typeface="+mj-lt"/>
                          <a:cs typeface="Calibri"/>
                        </a:rPr>
                        <a:t>veilige </a:t>
                      </a:r>
                      <a:r>
                        <a:rPr sz="600" spc="45">
                          <a:latin typeface="+mj-lt"/>
                          <a:cs typeface="Calibri"/>
                        </a:rPr>
                        <a:t>communicatie </a:t>
                      </a:r>
                      <a:r>
                        <a:rPr sz="600" spc="30">
                          <a:latin typeface="+mj-lt"/>
                          <a:cs typeface="Calibri"/>
                        </a:rPr>
                        <a:t>met</a:t>
                      </a:r>
                      <a:r>
                        <a:rPr sz="600" spc="-130">
                          <a:latin typeface="+mj-lt"/>
                          <a:cs typeface="Calibri"/>
                        </a:rPr>
                        <a:t> </a:t>
                      </a:r>
                      <a:r>
                        <a:rPr sz="600" spc="25">
                          <a:latin typeface="+mj-lt"/>
                          <a:cs typeface="Calibri"/>
                        </a:rPr>
                        <a:t>andere  </a:t>
                      </a:r>
                      <a:r>
                        <a:rPr sz="600" spc="35">
                          <a:latin typeface="+mj-lt"/>
                          <a:cs typeface="Calibri"/>
                        </a:rPr>
                        <a:t>zorgactoren. </a:t>
                      </a:r>
                      <a:r>
                        <a:rPr sz="600" spc="30">
                          <a:latin typeface="+mj-lt"/>
                          <a:cs typeface="Calibri"/>
                        </a:rPr>
                        <a:t>Er </a:t>
                      </a:r>
                      <a:r>
                        <a:rPr sz="600" spc="35">
                          <a:latin typeface="+mj-lt"/>
                          <a:cs typeface="Calibri"/>
                        </a:rPr>
                        <a:t>zijn </a:t>
                      </a:r>
                      <a:r>
                        <a:rPr sz="600" spc="40">
                          <a:latin typeface="+mj-lt"/>
                          <a:cs typeface="Calibri"/>
                        </a:rPr>
                        <a:t>geen </a:t>
                      </a:r>
                      <a:r>
                        <a:rPr sz="600" spc="30">
                          <a:latin typeface="+mj-lt"/>
                          <a:cs typeface="Calibri"/>
                        </a:rPr>
                        <a:t>aantoonbare  </a:t>
                      </a:r>
                      <a:r>
                        <a:rPr sz="600" spc="35">
                          <a:latin typeface="+mj-lt"/>
                          <a:cs typeface="Calibri"/>
                        </a:rPr>
                        <a:t>procedures.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83820">
                        <a:lnSpc>
                          <a:spcPct val="100000"/>
                        </a:lnSpc>
                        <a:spcBef>
                          <a:spcPts val="10"/>
                        </a:spcBef>
                      </a:pPr>
                      <a:r>
                        <a:rPr sz="600" spc="30">
                          <a:latin typeface="+mj-lt"/>
                          <a:cs typeface="Calibri"/>
                        </a:rPr>
                        <a:t>Veilige </a:t>
                      </a:r>
                      <a:r>
                        <a:rPr sz="600" spc="45">
                          <a:latin typeface="+mj-lt"/>
                          <a:cs typeface="Calibri"/>
                        </a:rPr>
                        <a:t>communicatie </a:t>
                      </a:r>
                      <a:r>
                        <a:rPr sz="600" spc="30">
                          <a:latin typeface="+mj-lt"/>
                          <a:cs typeface="Calibri"/>
                        </a:rPr>
                        <a:t>met </a:t>
                      </a:r>
                      <a:r>
                        <a:rPr sz="600" spc="25">
                          <a:latin typeface="+mj-lt"/>
                          <a:cs typeface="Calibri"/>
                        </a:rPr>
                        <a:t>andere </a:t>
                      </a:r>
                      <a:r>
                        <a:rPr sz="600" spc="35">
                          <a:latin typeface="+mj-lt"/>
                          <a:cs typeface="Calibri"/>
                        </a:rPr>
                        <a:t>zorgactoren </a:t>
                      </a:r>
                      <a:r>
                        <a:rPr sz="600" spc="65">
                          <a:latin typeface="+mj-lt"/>
                          <a:cs typeface="Calibri"/>
                        </a:rPr>
                        <a:t>is  </a:t>
                      </a:r>
                      <a:r>
                        <a:rPr sz="600" spc="15">
                          <a:latin typeface="+mj-lt"/>
                          <a:cs typeface="Calibri"/>
                        </a:rPr>
                        <a:t>in </a:t>
                      </a:r>
                      <a:r>
                        <a:rPr sz="600" spc="25">
                          <a:latin typeface="+mj-lt"/>
                          <a:cs typeface="Calibri"/>
                        </a:rPr>
                        <a:t>ontwikkeling. </a:t>
                      </a:r>
                      <a:r>
                        <a:rPr sz="600" spc="30">
                          <a:latin typeface="+mj-lt"/>
                          <a:cs typeface="Calibri"/>
                        </a:rPr>
                        <a:t>Er zijn </a:t>
                      </a:r>
                      <a:r>
                        <a:rPr sz="600" spc="50">
                          <a:latin typeface="+mj-lt"/>
                          <a:cs typeface="Calibri"/>
                        </a:rPr>
                        <a:t>nog </a:t>
                      </a:r>
                      <a:r>
                        <a:rPr sz="600" spc="40">
                          <a:latin typeface="+mj-lt"/>
                          <a:cs typeface="Calibri"/>
                        </a:rPr>
                        <a:t>geen </a:t>
                      </a:r>
                      <a:r>
                        <a:rPr sz="600" spc="30">
                          <a:latin typeface="+mj-lt"/>
                          <a:cs typeface="Calibri"/>
                        </a:rPr>
                        <a:t>aantoonbare  </a:t>
                      </a:r>
                      <a:r>
                        <a:rPr sz="600" spc="35">
                          <a:latin typeface="+mj-lt"/>
                          <a:cs typeface="Calibri"/>
                        </a:rPr>
                        <a:t>procedures </a:t>
                      </a:r>
                      <a:r>
                        <a:rPr sz="600" spc="50">
                          <a:latin typeface="+mj-lt"/>
                          <a:cs typeface="Calibri"/>
                        </a:rPr>
                        <a:t>maar </a:t>
                      </a:r>
                      <a:r>
                        <a:rPr sz="600" spc="5">
                          <a:latin typeface="+mj-lt"/>
                          <a:cs typeface="Calibri"/>
                        </a:rPr>
                        <a:t>er </a:t>
                      </a:r>
                      <a:r>
                        <a:rPr sz="600" spc="35">
                          <a:latin typeface="+mj-lt"/>
                          <a:cs typeface="Calibri"/>
                        </a:rPr>
                        <a:t>zijn </a:t>
                      </a:r>
                      <a:r>
                        <a:rPr sz="600" spc="25">
                          <a:latin typeface="+mj-lt"/>
                          <a:cs typeface="Calibri"/>
                        </a:rPr>
                        <a:t>wel </a:t>
                      </a:r>
                      <a:r>
                        <a:rPr sz="600" spc="45">
                          <a:latin typeface="+mj-lt"/>
                          <a:cs typeface="Calibri"/>
                        </a:rPr>
                        <a:t>ad </a:t>
                      </a:r>
                      <a:r>
                        <a:rPr sz="600" spc="50">
                          <a:latin typeface="+mj-lt"/>
                          <a:cs typeface="Calibri"/>
                        </a:rPr>
                        <a:t>hoc</a:t>
                      </a:r>
                      <a:r>
                        <a:rPr sz="600" spc="-45">
                          <a:latin typeface="+mj-lt"/>
                          <a:cs typeface="Calibri"/>
                        </a:rPr>
                        <a:t> </a:t>
                      </a:r>
                      <a:r>
                        <a:rPr sz="600" spc="45">
                          <a:latin typeface="+mj-lt"/>
                          <a:cs typeface="Calibri"/>
                        </a:rPr>
                        <a:t>oplossingen.</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377825">
                        <a:lnSpc>
                          <a:spcPct val="100000"/>
                        </a:lnSpc>
                        <a:spcBef>
                          <a:spcPts val="10"/>
                        </a:spcBef>
                      </a:pPr>
                      <a:r>
                        <a:rPr sz="600" spc="30">
                          <a:latin typeface="+mj-lt"/>
                          <a:cs typeface="Calibri"/>
                        </a:rPr>
                        <a:t>Er </a:t>
                      </a:r>
                      <a:r>
                        <a:rPr sz="600" spc="65">
                          <a:latin typeface="+mj-lt"/>
                          <a:cs typeface="Calibri"/>
                        </a:rPr>
                        <a:t>is </a:t>
                      </a:r>
                      <a:r>
                        <a:rPr sz="600" spc="30">
                          <a:latin typeface="+mj-lt"/>
                          <a:cs typeface="Calibri"/>
                        </a:rPr>
                        <a:t>veilige </a:t>
                      </a:r>
                      <a:r>
                        <a:rPr sz="600" spc="45">
                          <a:latin typeface="+mj-lt"/>
                          <a:cs typeface="Calibri"/>
                        </a:rPr>
                        <a:t>communicatie </a:t>
                      </a:r>
                      <a:r>
                        <a:rPr sz="600" spc="30">
                          <a:latin typeface="+mj-lt"/>
                          <a:cs typeface="Calibri"/>
                        </a:rPr>
                        <a:t>met</a:t>
                      </a:r>
                      <a:r>
                        <a:rPr sz="600" spc="-105">
                          <a:latin typeface="+mj-lt"/>
                          <a:cs typeface="Calibri"/>
                        </a:rPr>
                        <a:t> </a:t>
                      </a:r>
                      <a:r>
                        <a:rPr sz="600" spc="25">
                          <a:latin typeface="+mj-lt"/>
                          <a:cs typeface="Calibri"/>
                        </a:rPr>
                        <a:t>andere  </a:t>
                      </a:r>
                      <a:r>
                        <a:rPr sz="600" spc="35">
                          <a:latin typeface="+mj-lt"/>
                          <a:cs typeface="Calibri"/>
                        </a:rPr>
                        <a:t>zorgactoren. </a:t>
                      </a:r>
                      <a:r>
                        <a:rPr sz="600" spc="30">
                          <a:latin typeface="+mj-lt"/>
                          <a:cs typeface="Calibri"/>
                        </a:rPr>
                        <a:t>Er </a:t>
                      </a:r>
                      <a:r>
                        <a:rPr sz="600" spc="35">
                          <a:latin typeface="+mj-lt"/>
                          <a:cs typeface="Calibri"/>
                        </a:rPr>
                        <a:t>zijn </a:t>
                      </a:r>
                      <a:r>
                        <a:rPr sz="600" spc="30">
                          <a:latin typeface="+mj-lt"/>
                          <a:cs typeface="Calibri"/>
                        </a:rPr>
                        <a:t>aantoonbare  </a:t>
                      </a:r>
                      <a:r>
                        <a:rPr sz="600" spc="35">
                          <a:latin typeface="+mj-lt"/>
                          <a:cs typeface="Calibri"/>
                        </a:rPr>
                        <a:t>procedures.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67005">
                        <a:lnSpc>
                          <a:spcPct val="100000"/>
                        </a:lnSpc>
                        <a:spcBef>
                          <a:spcPts val="10"/>
                        </a:spcBef>
                      </a:pPr>
                      <a:r>
                        <a:rPr sz="600" spc="30">
                          <a:latin typeface="+mj-lt"/>
                          <a:cs typeface="Calibri"/>
                        </a:rPr>
                        <a:t>Aantoonbare </a:t>
                      </a:r>
                      <a:r>
                        <a:rPr sz="600" spc="35">
                          <a:latin typeface="+mj-lt"/>
                          <a:cs typeface="Calibri"/>
                        </a:rPr>
                        <a:t>procedures en</a:t>
                      </a:r>
                      <a:r>
                        <a:rPr sz="600" spc="-40">
                          <a:latin typeface="+mj-lt"/>
                          <a:cs typeface="Calibri"/>
                        </a:rPr>
                        <a:t> </a:t>
                      </a:r>
                      <a:r>
                        <a:rPr sz="600" spc="55">
                          <a:latin typeface="+mj-lt"/>
                          <a:cs typeface="Calibri"/>
                        </a:rPr>
                        <a:t>naam  </a:t>
                      </a:r>
                      <a:r>
                        <a:rPr sz="600" spc="35">
                          <a:latin typeface="+mj-lt"/>
                          <a:cs typeface="Calibri"/>
                        </a:rPr>
                        <a:t>van de</a:t>
                      </a:r>
                      <a:r>
                        <a:rPr sz="600">
                          <a:latin typeface="+mj-lt"/>
                          <a:cs typeface="Calibri"/>
                        </a:rPr>
                        <a:t> </a:t>
                      </a:r>
                      <a:r>
                        <a:rPr sz="600" spc="35">
                          <a:latin typeface="+mj-lt"/>
                          <a:cs typeface="Calibri"/>
                        </a:rPr>
                        <a:t>tools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50">
                          <a:latin typeface="+mj-lt"/>
                          <a:cs typeface="Calibri"/>
                        </a:rPr>
                        <a:t>6</a:t>
                      </a:r>
                      <a:r>
                        <a:rPr sz="600" spc="10">
                          <a:latin typeface="+mj-lt"/>
                          <a:cs typeface="Calibri"/>
                        </a:rPr>
                        <a:t> </a:t>
                      </a:r>
                      <a:r>
                        <a:rPr sz="600" spc="45">
                          <a:latin typeface="+mj-lt"/>
                          <a:cs typeface="Calibri"/>
                        </a:rPr>
                        <a:t>maanden</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894123694"/>
                  </a:ext>
                </a:extLst>
              </a:tr>
              <a:tr h="708042">
                <a:tc>
                  <a:txBody>
                    <a:bodyPr/>
                    <a:lstStyle/>
                    <a:p>
                      <a:pPr marL="66675">
                        <a:lnSpc>
                          <a:spcPct val="100000"/>
                        </a:lnSpc>
                      </a:pPr>
                      <a:r>
                        <a:rPr sz="600" b="1">
                          <a:latin typeface="+mj-lt"/>
                          <a:cs typeface="Trebuchet MS"/>
                        </a:rPr>
                        <a:t>8</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144780">
                        <a:lnSpc>
                          <a:spcPct val="100000"/>
                        </a:lnSpc>
                        <a:spcBef>
                          <a:spcPts val="20"/>
                        </a:spcBef>
                      </a:pPr>
                      <a:r>
                        <a:rPr sz="600" b="1" spc="-15">
                          <a:latin typeface="+mj-lt"/>
                          <a:cs typeface="Trebuchet MS"/>
                        </a:rPr>
                        <a:t>Communication </a:t>
                      </a:r>
                      <a:r>
                        <a:rPr sz="600" spc="35">
                          <a:latin typeface="+mj-lt"/>
                          <a:cs typeface="Calibri"/>
                        </a:rPr>
                        <a:t>sûre </a:t>
                      </a:r>
                      <a:r>
                        <a:rPr sz="600" spc="55">
                          <a:latin typeface="+mj-lt"/>
                          <a:cs typeface="Calibri"/>
                        </a:rPr>
                        <a:t>avec </a:t>
                      </a:r>
                      <a:r>
                        <a:rPr sz="600" spc="-25">
                          <a:latin typeface="+mj-lt"/>
                          <a:cs typeface="Calibri"/>
                        </a:rPr>
                        <a:t>d</a:t>
                      </a:r>
                      <a:r>
                        <a:rPr sz="600" b="1" spc="-25">
                          <a:latin typeface="+mj-lt"/>
                          <a:cs typeface="Trebuchet MS"/>
                        </a:rPr>
                        <a:t>'autres </a:t>
                      </a:r>
                      <a:r>
                        <a:rPr sz="600" b="1" spc="-15">
                          <a:latin typeface="+mj-lt"/>
                          <a:cs typeface="Trebuchet MS"/>
                        </a:rPr>
                        <a:t>acteurs</a:t>
                      </a:r>
                      <a:r>
                        <a:rPr sz="600" b="1" spc="-204">
                          <a:latin typeface="+mj-lt"/>
                          <a:cs typeface="Trebuchet MS"/>
                        </a:rPr>
                        <a:t> </a:t>
                      </a:r>
                      <a:r>
                        <a:rPr sz="600" b="1" spc="-30">
                          <a:latin typeface="+mj-lt"/>
                          <a:cs typeface="Trebuchet MS"/>
                        </a:rPr>
                        <a:t>de  </a:t>
                      </a:r>
                      <a:r>
                        <a:rPr sz="600" b="1" spc="-15">
                          <a:latin typeface="+mj-lt"/>
                          <a:cs typeface="Trebuchet MS"/>
                        </a:rPr>
                        <a:t>la santé </a:t>
                      </a:r>
                      <a:r>
                        <a:rPr sz="600" b="1" spc="-10">
                          <a:latin typeface="+mj-lt"/>
                          <a:cs typeface="Trebuchet MS"/>
                        </a:rPr>
                        <a:t>sur </a:t>
                      </a:r>
                      <a:r>
                        <a:rPr sz="600" spc="40">
                          <a:latin typeface="+mj-lt"/>
                          <a:cs typeface="Calibri"/>
                        </a:rPr>
                        <a:t>la </a:t>
                      </a:r>
                      <a:r>
                        <a:rPr sz="600" spc="60">
                          <a:latin typeface="+mj-lt"/>
                          <a:cs typeface="Calibri"/>
                        </a:rPr>
                        <a:t>base </a:t>
                      </a:r>
                      <a:r>
                        <a:rPr sz="600" spc="30">
                          <a:latin typeface="+mj-lt"/>
                          <a:cs typeface="Calibri"/>
                        </a:rPr>
                        <a:t>de </a:t>
                      </a:r>
                      <a:r>
                        <a:rPr sz="600" spc="35">
                          <a:latin typeface="+mj-lt"/>
                          <a:cs typeface="Calibri"/>
                        </a:rPr>
                        <a:t>procédures  démontrables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46379">
                        <a:lnSpc>
                          <a:spcPct val="100000"/>
                        </a:lnSpc>
                        <a:spcBef>
                          <a:spcPts val="20"/>
                        </a:spcBef>
                      </a:pPr>
                      <a:r>
                        <a:rPr sz="600" spc="15">
                          <a:latin typeface="+mj-lt"/>
                          <a:cs typeface="Calibri"/>
                        </a:rPr>
                        <a:t>Il </a:t>
                      </a:r>
                      <a:r>
                        <a:rPr sz="600" spc="-15">
                          <a:latin typeface="+mj-lt"/>
                          <a:cs typeface="Calibri"/>
                        </a:rPr>
                        <a:t>n'y </a:t>
                      </a:r>
                      <a:r>
                        <a:rPr sz="600" spc="60">
                          <a:latin typeface="+mj-lt"/>
                          <a:cs typeface="Calibri"/>
                        </a:rPr>
                        <a:t>a </a:t>
                      </a:r>
                      <a:r>
                        <a:rPr sz="600" spc="80">
                          <a:latin typeface="+mj-lt"/>
                          <a:cs typeface="Calibri"/>
                        </a:rPr>
                        <a:t>PAS </a:t>
                      </a:r>
                      <a:r>
                        <a:rPr sz="600" spc="30">
                          <a:latin typeface="+mj-lt"/>
                          <a:cs typeface="Calibri"/>
                        </a:rPr>
                        <a:t>de </a:t>
                      </a:r>
                      <a:r>
                        <a:rPr sz="600" spc="40">
                          <a:latin typeface="+mj-lt"/>
                          <a:cs typeface="Calibri"/>
                        </a:rPr>
                        <a:t>communication </a:t>
                      </a:r>
                      <a:r>
                        <a:rPr sz="600" spc="50">
                          <a:latin typeface="+mj-lt"/>
                          <a:cs typeface="Calibri"/>
                        </a:rPr>
                        <a:t>sécurisée</a:t>
                      </a:r>
                      <a:r>
                        <a:rPr sz="600" spc="-60">
                          <a:latin typeface="+mj-lt"/>
                          <a:cs typeface="Calibri"/>
                        </a:rPr>
                        <a:t> </a:t>
                      </a:r>
                      <a:r>
                        <a:rPr sz="600" spc="50">
                          <a:latin typeface="+mj-lt"/>
                          <a:cs typeface="Calibri"/>
                        </a:rPr>
                        <a:t>avec  </a:t>
                      </a:r>
                      <a:r>
                        <a:rPr sz="600" spc="55">
                          <a:latin typeface="+mj-lt"/>
                          <a:cs typeface="Calibri"/>
                        </a:rPr>
                        <a:t>les </a:t>
                      </a:r>
                      <a:r>
                        <a:rPr sz="600" spc="30">
                          <a:latin typeface="+mj-lt"/>
                          <a:cs typeface="Calibri"/>
                        </a:rPr>
                        <a:t>autres </a:t>
                      </a:r>
                      <a:r>
                        <a:rPr sz="600" spc="45">
                          <a:latin typeface="+mj-lt"/>
                          <a:cs typeface="Calibri"/>
                        </a:rPr>
                        <a:t>acteurs </a:t>
                      </a:r>
                      <a:r>
                        <a:rPr sz="600" spc="30">
                          <a:latin typeface="+mj-lt"/>
                          <a:cs typeface="Calibri"/>
                        </a:rPr>
                        <a:t>de </a:t>
                      </a:r>
                      <a:r>
                        <a:rPr sz="600" spc="40">
                          <a:latin typeface="+mj-lt"/>
                          <a:cs typeface="Calibri"/>
                        </a:rPr>
                        <a:t>la santé. </a:t>
                      </a:r>
                      <a:r>
                        <a:rPr sz="600" spc="15">
                          <a:latin typeface="+mj-lt"/>
                          <a:cs typeface="Calibri"/>
                        </a:rPr>
                        <a:t>Il </a:t>
                      </a:r>
                      <a:r>
                        <a:rPr sz="600" spc="-15">
                          <a:latin typeface="+mj-lt"/>
                          <a:cs typeface="Calibri"/>
                        </a:rPr>
                        <a:t>n'y </a:t>
                      </a:r>
                      <a:r>
                        <a:rPr sz="600" spc="60">
                          <a:latin typeface="+mj-lt"/>
                          <a:cs typeface="Calibri"/>
                        </a:rPr>
                        <a:t>a </a:t>
                      </a:r>
                      <a:r>
                        <a:rPr sz="600" spc="70">
                          <a:latin typeface="+mj-lt"/>
                          <a:cs typeface="Calibri"/>
                        </a:rPr>
                        <a:t>pas </a:t>
                      </a:r>
                      <a:r>
                        <a:rPr sz="600" spc="35">
                          <a:latin typeface="+mj-lt"/>
                          <a:cs typeface="Calibri"/>
                        </a:rPr>
                        <a:t>de  </a:t>
                      </a:r>
                      <a:r>
                        <a:rPr sz="600" spc="25">
                          <a:latin typeface="+mj-lt"/>
                          <a:cs typeface="Calibri"/>
                        </a:rPr>
                        <a:t>procédure</a:t>
                      </a:r>
                      <a:r>
                        <a:rPr sz="600" spc="15">
                          <a:latin typeface="+mj-lt"/>
                          <a:cs typeface="Calibri"/>
                        </a:rPr>
                        <a:t> </a:t>
                      </a:r>
                      <a:r>
                        <a:rPr sz="600" spc="25">
                          <a:latin typeface="+mj-lt"/>
                          <a:cs typeface="Calibri"/>
                        </a:rPr>
                        <a:t>démontrable.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400685">
                        <a:lnSpc>
                          <a:spcPct val="100000"/>
                        </a:lnSpc>
                        <a:spcBef>
                          <a:spcPts val="20"/>
                        </a:spcBef>
                      </a:pPr>
                      <a:r>
                        <a:rPr sz="600" spc="85">
                          <a:latin typeface="+mj-lt"/>
                          <a:cs typeface="Calibri"/>
                        </a:rPr>
                        <a:t>La </a:t>
                      </a:r>
                      <a:r>
                        <a:rPr sz="600" spc="40">
                          <a:latin typeface="+mj-lt"/>
                          <a:cs typeface="Calibri"/>
                        </a:rPr>
                        <a:t>communication </a:t>
                      </a:r>
                      <a:r>
                        <a:rPr sz="600" spc="50">
                          <a:latin typeface="+mj-lt"/>
                          <a:cs typeface="Calibri"/>
                        </a:rPr>
                        <a:t>sécurisée avec</a:t>
                      </a:r>
                      <a:r>
                        <a:rPr sz="600" spc="-75">
                          <a:latin typeface="+mj-lt"/>
                          <a:cs typeface="Calibri"/>
                        </a:rPr>
                        <a:t> </a:t>
                      </a:r>
                      <a:r>
                        <a:rPr sz="600" spc="20">
                          <a:latin typeface="+mj-lt"/>
                          <a:cs typeface="Calibri"/>
                        </a:rPr>
                        <a:t>d'autres  </a:t>
                      </a:r>
                      <a:r>
                        <a:rPr sz="600" spc="40">
                          <a:latin typeface="+mj-lt"/>
                          <a:cs typeface="Calibri"/>
                        </a:rPr>
                        <a:t>acteurs </a:t>
                      </a:r>
                      <a:r>
                        <a:rPr sz="600" spc="60">
                          <a:latin typeface="+mj-lt"/>
                          <a:cs typeface="Calibri"/>
                        </a:rPr>
                        <a:t>des </a:t>
                      </a:r>
                      <a:r>
                        <a:rPr sz="600" spc="65">
                          <a:latin typeface="+mj-lt"/>
                          <a:cs typeface="Calibri"/>
                        </a:rPr>
                        <a:t>soins </a:t>
                      </a:r>
                      <a:r>
                        <a:rPr sz="600" spc="30">
                          <a:latin typeface="+mj-lt"/>
                          <a:cs typeface="Calibri"/>
                        </a:rPr>
                        <a:t>de </a:t>
                      </a:r>
                      <a:r>
                        <a:rPr sz="600" spc="45">
                          <a:latin typeface="+mj-lt"/>
                          <a:cs typeface="Calibri"/>
                        </a:rPr>
                        <a:t>santé est </a:t>
                      </a:r>
                      <a:r>
                        <a:rPr sz="600" spc="25">
                          <a:latin typeface="+mj-lt"/>
                          <a:cs typeface="Calibri"/>
                        </a:rPr>
                        <a:t>en </a:t>
                      </a:r>
                      <a:r>
                        <a:rPr sz="600" spc="50">
                          <a:latin typeface="+mj-lt"/>
                          <a:cs typeface="Calibri"/>
                        </a:rPr>
                        <a:t>cours</a:t>
                      </a:r>
                      <a:r>
                        <a:rPr sz="600" spc="-125">
                          <a:latin typeface="+mj-lt"/>
                          <a:cs typeface="Calibri"/>
                        </a:rPr>
                        <a:t> </a:t>
                      </a:r>
                      <a:r>
                        <a:rPr sz="600" spc="35">
                          <a:latin typeface="+mj-lt"/>
                          <a:cs typeface="Calibri"/>
                        </a:rPr>
                        <a:t>de  </a:t>
                      </a:r>
                      <a:r>
                        <a:rPr sz="600" spc="25">
                          <a:latin typeface="+mj-lt"/>
                          <a:cs typeface="Calibri"/>
                        </a:rPr>
                        <a:t>développement. </a:t>
                      </a:r>
                      <a:r>
                        <a:rPr sz="600" spc="15">
                          <a:latin typeface="+mj-lt"/>
                          <a:cs typeface="Calibri"/>
                        </a:rPr>
                        <a:t>Il n'existe </a:t>
                      </a:r>
                      <a:r>
                        <a:rPr sz="600" spc="75">
                          <a:latin typeface="+mj-lt"/>
                          <a:cs typeface="Calibri"/>
                        </a:rPr>
                        <a:t>pas </a:t>
                      </a:r>
                      <a:r>
                        <a:rPr sz="600" spc="30">
                          <a:latin typeface="+mj-lt"/>
                          <a:cs typeface="Calibri"/>
                        </a:rPr>
                        <a:t>encore </a:t>
                      </a:r>
                      <a:r>
                        <a:rPr sz="600" spc="35">
                          <a:latin typeface="+mj-lt"/>
                          <a:cs typeface="Calibri"/>
                        </a:rPr>
                        <a:t>de  procédures </a:t>
                      </a:r>
                      <a:r>
                        <a:rPr sz="600" spc="30">
                          <a:latin typeface="+mj-lt"/>
                          <a:cs typeface="Calibri"/>
                        </a:rPr>
                        <a:t>démontrables, </a:t>
                      </a:r>
                      <a:r>
                        <a:rPr sz="600" spc="70">
                          <a:latin typeface="+mj-lt"/>
                          <a:cs typeface="Calibri"/>
                        </a:rPr>
                        <a:t>mais </a:t>
                      </a:r>
                      <a:r>
                        <a:rPr sz="600" spc="15">
                          <a:latin typeface="+mj-lt"/>
                          <a:cs typeface="Calibri"/>
                        </a:rPr>
                        <a:t>il y </a:t>
                      </a:r>
                      <a:r>
                        <a:rPr sz="600" spc="60">
                          <a:latin typeface="+mj-lt"/>
                          <a:cs typeface="Calibri"/>
                        </a:rPr>
                        <a:t>a des  </a:t>
                      </a:r>
                      <a:r>
                        <a:rPr sz="600" spc="40">
                          <a:latin typeface="+mj-lt"/>
                          <a:cs typeface="Calibri"/>
                        </a:rPr>
                        <a:t>solutions </a:t>
                      </a:r>
                      <a:r>
                        <a:rPr sz="600" spc="50">
                          <a:latin typeface="+mj-lt"/>
                          <a:cs typeface="Calibri"/>
                        </a:rPr>
                        <a:t>ad</a:t>
                      </a:r>
                      <a:r>
                        <a:rPr sz="600" spc="-5">
                          <a:latin typeface="+mj-lt"/>
                          <a:cs typeface="Calibri"/>
                        </a:rPr>
                        <a:t> </a:t>
                      </a:r>
                      <a:r>
                        <a:rPr sz="600" spc="40">
                          <a:latin typeface="+mj-lt"/>
                          <a:cs typeface="Calibri"/>
                        </a:rPr>
                        <a:t>hoc.</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39065">
                        <a:lnSpc>
                          <a:spcPct val="100000"/>
                        </a:lnSpc>
                        <a:spcBef>
                          <a:spcPts val="20"/>
                        </a:spcBef>
                      </a:pPr>
                      <a:r>
                        <a:rPr sz="600" spc="85">
                          <a:latin typeface="+mj-lt"/>
                          <a:cs typeface="Calibri"/>
                        </a:rPr>
                        <a:t>La </a:t>
                      </a:r>
                      <a:r>
                        <a:rPr sz="600" spc="40">
                          <a:latin typeface="+mj-lt"/>
                          <a:cs typeface="Calibri"/>
                        </a:rPr>
                        <a:t>communication </a:t>
                      </a:r>
                      <a:r>
                        <a:rPr sz="600" spc="55">
                          <a:latin typeface="+mj-lt"/>
                          <a:cs typeface="Calibri"/>
                        </a:rPr>
                        <a:t>avec </a:t>
                      </a:r>
                      <a:r>
                        <a:rPr sz="600" spc="50">
                          <a:latin typeface="+mj-lt"/>
                          <a:cs typeface="Calibri"/>
                        </a:rPr>
                        <a:t>les </a:t>
                      </a:r>
                      <a:r>
                        <a:rPr sz="600" spc="30">
                          <a:latin typeface="+mj-lt"/>
                          <a:cs typeface="Calibri"/>
                        </a:rPr>
                        <a:t>autres</a:t>
                      </a:r>
                      <a:r>
                        <a:rPr sz="600" spc="-105">
                          <a:latin typeface="+mj-lt"/>
                          <a:cs typeface="Calibri"/>
                        </a:rPr>
                        <a:t> </a:t>
                      </a:r>
                      <a:r>
                        <a:rPr sz="600" spc="45">
                          <a:latin typeface="+mj-lt"/>
                          <a:cs typeface="Calibri"/>
                        </a:rPr>
                        <a:t>acteurs  </a:t>
                      </a:r>
                      <a:r>
                        <a:rPr sz="600" spc="35">
                          <a:latin typeface="+mj-lt"/>
                          <a:cs typeface="Calibri"/>
                        </a:rPr>
                        <a:t>de la </a:t>
                      </a:r>
                      <a:r>
                        <a:rPr sz="600" spc="45">
                          <a:latin typeface="+mj-lt"/>
                          <a:cs typeface="Calibri"/>
                        </a:rPr>
                        <a:t>santé </a:t>
                      </a:r>
                      <a:r>
                        <a:rPr sz="600" spc="40">
                          <a:latin typeface="+mj-lt"/>
                          <a:cs typeface="Calibri"/>
                        </a:rPr>
                        <a:t>est </a:t>
                      </a:r>
                      <a:r>
                        <a:rPr sz="600" spc="30">
                          <a:latin typeface="+mj-lt"/>
                          <a:cs typeface="Calibri"/>
                        </a:rPr>
                        <a:t>sûre. </a:t>
                      </a:r>
                      <a:r>
                        <a:rPr sz="600" spc="60">
                          <a:latin typeface="+mj-lt"/>
                          <a:cs typeface="Calibri"/>
                        </a:rPr>
                        <a:t>Des </a:t>
                      </a:r>
                      <a:r>
                        <a:rPr sz="600" spc="35">
                          <a:latin typeface="+mj-lt"/>
                          <a:cs typeface="Calibri"/>
                        </a:rPr>
                        <a:t>procédures  démontrables </a:t>
                      </a:r>
                      <a:r>
                        <a:rPr sz="600" spc="45">
                          <a:latin typeface="+mj-lt"/>
                          <a:cs typeface="Calibri"/>
                        </a:rPr>
                        <a:t>sont </a:t>
                      </a:r>
                      <a:r>
                        <a:rPr sz="600" spc="30">
                          <a:latin typeface="+mj-lt"/>
                          <a:cs typeface="Calibri"/>
                        </a:rPr>
                        <a:t>en</a:t>
                      </a:r>
                      <a:r>
                        <a:rPr sz="600" spc="-40">
                          <a:latin typeface="+mj-lt"/>
                          <a:cs typeface="Calibri"/>
                        </a:rPr>
                        <a:t> </a:t>
                      </a:r>
                      <a:r>
                        <a:rPr sz="600" spc="40">
                          <a:latin typeface="+mj-lt"/>
                          <a:cs typeface="Calibri"/>
                        </a:rPr>
                        <a:t>place.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68580">
                        <a:lnSpc>
                          <a:spcPct val="100000"/>
                        </a:lnSpc>
                        <a:spcBef>
                          <a:spcPts val="20"/>
                        </a:spcBef>
                      </a:pPr>
                      <a:r>
                        <a:rPr sz="600" spc="40">
                          <a:latin typeface="+mj-lt"/>
                          <a:cs typeface="Calibri"/>
                        </a:rPr>
                        <a:t>Procédures </a:t>
                      </a:r>
                      <a:r>
                        <a:rPr sz="600" spc="35">
                          <a:latin typeface="+mj-lt"/>
                          <a:cs typeface="Calibri"/>
                        </a:rPr>
                        <a:t>démontrées </a:t>
                      </a:r>
                      <a:r>
                        <a:rPr sz="600" spc="10">
                          <a:latin typeface="+mj-lt"/>
                          <a:cs typeface="Calibri"/>
                        </a:rPr>
                        <a:t>et </a:t>
                      </a:r>
                      <a:r>
                        <a:rPr sz="600" spc="45">
                          <a:latin typeface="+mj-lt"/>
                          <a:cs typeface="Calibri"/>
                        </a:rPr>
                        <a:t>nom</a:t>
                      </a:r>
                      <a:r>
                        <a:rPr sz="600" spc="-10">
                          <a:latin typeface="+mj-lt"/>
                          <a:cs typeface="Calibri"/>
                        </a:rPr>
                        <a:t> </a:t>
                      </a:r>
                      <a:r>
                        <a:rPr sz="600" spc="60">
                          <a:latin typeface="+mj-lt"/>
                          <a:cs typeface="Calibri"/>
                        </a:rPr>
                        <a:t>des  </a:t>
                      </a:r>
                      <a:r>
                        <a:rPr sz="600" spc="30">
                          <a:latin typeface="+mj-lt"/>
                          <a:cs typeface="Calibri"/>
                        </a:rPr>
                        <a:t>outils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50">
                          <a:latin typeface="+mj-lt"/>
                          <a:cs typeface="Calibri"/>
                        </a:rPr>
                        <a:t>6</a:t>
                      </a:r>
                      <a:r>
                        <a:rPr sz="600" spc="15">
                          <a:latin typeface="+mj-lt"/>
                          <a:cs typeface="Calibri"/>
                        </a:rPr>
                        <a:t> </a:t>
                      </a:r>
                      <a:r>
                        <a:rPr sz="600" spc="60" err="1">
                          <a:latin typeface="+mj-lt"/>
                          <a:cs typeface="Calibri"/>
                        </a:rPr>
                        <a:t>mois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2973652421"/>
                  </a:ext>
                </a:extLst>
              </a:tr>
            </a:tbl>
          </a:graphicData>
        </a:graphic>
      </p:graphicFrame>
    </p:spTree>
    <p:extLst>
      <p:ext uri="{BB962C8B-B14F-4D97-AF65-F5344CB8AC3E}">
        <p14:creationId xmlns:p14="http://schemas.microsoft.com/office/powerpoint/2010/main" val="258522750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EED66-4B08-C456-B437-E011AAFC8E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3BBA12-93AC-4321-A79E-EA5C58A7B90C}"/>
              </a:ext>
            </a:extLst>
          </p:cNvPr>
          <p:cNvSpPr>
            <a:spLocks noGrp="1"/>
          </p:cNvSpPr>
          <p:nvPr>
            <p:ph type="title"/>
          </p:nvPr>
        </p:nvSpPr>
        <p:spPr/>
        <p:txBody>
          <a:bodyPr/>
          <a:lstStyle/>
          <a:p>
            <a:r>
              <a:rPr lang="fr-BE" noProof="0"/>
              <a:t>Caractéristiques du financement incitatif de la pratique</a:t>
            </a:r>
          </a:p>
        </p:txBody>
      </p:sp>
      <p:sp>
        <p:nvSpPr>
          <p:cNvPr id="4" name="Oval 3">
            <a:extLst>
              <a:ext uri="{FF2B5EF4-FFF2-40B4-BE49-F238E27FC236}">
                <a16:creationId xmlns:a16="http://schemas.microsoft.com/office/drawing/2014/main" id="{A2D6E997-C2E9-9BCF-C3EF-B0E0B1F223F7}"/>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3200" noProof="0">
                <a:solidFill>
                  <a:srgbClr val="DAEDEF"/>
                </a:solidFill>
                <a:latin typeface="+mj-lt"/>
              </a:rPr>
              <a:t>3</a:t>
            </a:r>
          </a:p>
        </p:txBody>
      </p:sp>
      <p:graphicFrame>
        <p:nvGraphicFramePr>
          <p:cNvPr id="5" name="Table 4">
            <a:extLst>
              <a:ext uri="{FF2B5EF4-FFF2-40B4-BE49-F238E27FC236}">
                <a16:creationId xmlns:a16="http://schemas.microsoft.com/office/drawing/2014/main" id="{D09F5B45-1B84-E8E0-E142-169F2F310918}"/>
              </a:ext>
            </a:extLst>
          </p:cNvPr>
          <p:cNvGraphicFramePr>
            <a:graphicFrameLocks noGrp="1"/>
          </p:cNvGraphicFramePr>
          <p:nvPr>
            <p:extLst>
              <p:ext uri="{D42A27DB-BD31-4B8C-83A1-F6EECF244321}">
                <p14:modId xmlns:p14="http://schemas.microsoft.com/office/powerpoint/2010/main" val="2582909444"/>
              </p:ext>
            </p:extLst>
          </p:nvPr>
        </p:nvGraphicFramePr>
        <p:xfrm>
          <a:off x="623888" y="2276475"/>
          <a:ext cx="11174414" cy="4270620"/>
        </p:xfrm>
        <a:graphic>
          <a:graphicData uri="http://schemas.openxmlformats.org/drawingml/2006/table">
            <a:tbl>
              <a:tblPr firstRow="1" bandRow="1">
                <a:tableStyleId>{5C22544A-7EE6-4342-B048-85BDC9FD1C3A}</a:tableStyleId>
              </a:tblPr>
              <a:tblGrid>
                <a:gridCol w="357980">
                  <a:extLst>
                    <a:ext uri="{9D8B030D-6E8A-4147-A177-3AD203B41FA5}">
                      <a16:colId xmlns:a16="http://schemas.microsoft.com/office/drawing/2014/main" val="855444261"/>
                    </a:ext>
                  </a:extLst>
                </a:gridCol>
                <a:gridCol w="2317592">
                  <a:extLst>
                    <a:ext uri="{9D8B030D-6E8A-4147-A177-3AD203B41FA5}">
                      <a16:colId xmlns:a16="http://schemas.microsoft.com/office/drawing/2014/main" val="3179572802"/>
                    </a:ext>
                  </a:extLst>
                </a:gridCol>
                <a:gridCol w="2133600">
                  <a:extLst>
                    <a:ext uri="{9D8B030D-6E8A-4147-A177-3AD203B41FA5}">
                      <a16:colId xmlns:a16="http://schemas.microsoft.com/office/drawing/2014/main" val="4114910655"/>
                    </a:ext>
                  </a:extLst>
                </a:gridCol>
                <a:gridCol w="2118360">
                  <a:extLst>
                    <a:ext uri="{9D8B030D-6E8A-4147-A177-3AD203B41FA5}">
                      <a16:colId xmlns:a16="http://schemas.microsoft.com/office/drawing/2014/main" val="2479544617"/>
                    </a:ext>
                  </a:extLst>
                </a:gridCol>
                <a:gridCol w="2171700">
                  <a:extLst>
                    <a:ext uri="{9D8B030D-6E8A-4147-A177-3AD203B41FA5}">
                      <a16:colId xmlns:a16="http://schemas.microsoft.com/office/drawing/2014/main" val="1429917923"/>
                    </a:ext>
                  </a:extLst>
                </a:gridCol>
                <a:gridCol w="1440180">
                  <a:extLst>
                    <a:ext uri="{9D8B030D-6E8A-4147-A177-3AD203B41FA5}">
                      <a16:colId xmlns:a16="http://schemas.microsoft.com/office/drawing/2014/main" val="747244240"/>
                    </a:ext>
                  </a:extLst>
                </a:gridCol>
                <a:gridCol w="635002">
                  <a:extLst>
                    <a:ext uri="{9D8B030D-6E8A-4147-A177-3AD203B41FA5}">
                      <a16:colId xmlns:a16="http://schemas.microsoft.com/office/drawing/2014/main" val="597728544"/>
                    </a:ext>
                  </a:extLst>
                </a:gridCol>
              </a:tblGrid>
              <a:tr h="409696">
                <a:tc>
                  <a:txBody>
                    <a:bodyPr/>
                    <a:lstStyle/>
                    <a:p>
                      <a:pPr>
                        <a:lnSpc>
                          <a:spcPct val="100000"/>
                        </a:lnSpc>
                      </a:pPr>
                      <a:endParaRPr lang="nl-BE" sz="650">
                        <a:latin typeface="+mj-lt"/>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spcBef>
                          <a:spcPts val="20"/>
                        </a:spcBef>
                        <a:buFont typeface="Arial" panose="020B0604020202020204" pitchFamily="34" charset="0"/>
                        <a:buNone/>
                      </a:pPr>
                      <a:endParaRPr sz="600">
                        <a:latin typeface="+mj-lt"/>
                        <a:cs typeface="Times New Roman"/>
                      </a:endParaRPr>
                    </a:p>
                    <a:p>
                      <a:pPr marL="0" indent="0" algn="l">
                        <a:lnSpc>
                          <a:spcPct val="100000"/>
                        </a:lnSpc>
                        <a:buFont typeface="Arial" panose="020B0604020202020204" pitchFamily="34" charset="0"/>
                        <a:buNone/>
                      </a:pPr>
                      <a:r>
                        <a:rPr lang="nl-BE" sz="600" b="1" spc="-30" err="1">
                          <a:latin typeface="+mj-lt"/>
                          <a:cs typeface="Trebuchet MS"/>
                        </a:rPr>
                        <a:t>Caractéristique</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buFont typeface="Arial" panose="020B0604020202020204" pitchFamily="34" charset="0"/>
                        <a:buNone/>
                      </a:pPr>
                      <a:r>
                        <a:rPr lang="fr-FR" sz="600" b="1" spc="-40">
                          <a:latin typeface="+mj-lt"/>
                          <a:cs typeface="Trebuchet MS"/>
                        </a:rPr>
                        <a:t>Que signifie un score de 0 pour cette caractéristique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18110" indent="0" algn="l">
                        <a:lnSpc>
                          <a:spcPct val="100000"/>
                        </a:lnSpc>
                        <a:spcBef>
                          <a:spcPts val="0"/>
                        </a:spcBef>
                        <a:buFont typeface="Arial" panose="020B0604020202020204" pitchFamily="34" charset="0"/>
                        <a:buNone/>
                      </a:pPr>
                      <a:r>
                        <a:rPr lang="fr-FR" sz="600" b="1" spc="-35">
                          <a:latin typeface="+mj-lt"/>
                          <a:cs typeface="Trebuchet MS"/>
                        </a:rPr>
                        <a:t>Quelles sont les conditions pour obtenir un score de 2 points pour cette caractéristique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87960" indent="0" algn="l">
                        <a:lnSpc>
                          <a:spcPct val="100000"/>
                        </a:lnSpc>
                        <a:spcBef>
                          <a:spcPts val="0"/>
                        </a:spcBef>
                        <a:buFont typeface="Arial" panose="020B0604020202020204" pitchFamily="34" charset="0"/>
                        <a:buNone/>
                      </a:pPr>
                      <a:r>
                        <a:rPr lang="fr-FR" sz="600" b="1" spc="-35">
                          <a:latin typeface="+mj-lt"/>
                          <a:cs typeface="Trebuchet MS"/>
                        </a:rPr>
                        <a:t>Quelles sont les conditions pour obtenir un score de 4 points pour cette caractéristique ?</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34620" indent="0" algn="l">
                        <a:lnSpc>
                          <a:spcPct val="100000"/>
                        </a:lnSpc>
                        <a:spcBef>
                          <a:spcPts val="0"/>
                        </a:spcBef>
                        <a:buFont typeface="Arial" panose="020B0604020202020204" pitchFamily="34" charset="0"/>
                        <a:buNone/>
                      </a:pPr>
                      <a:r>
                        <a:rPr lang="fr-FR" sz="600" b="1" spc="-30">
                          <a:latin typeface="+mj-lt"/>
                          <a:cs typeface="Trebuchet MS"/>
                        </a:rPr>
                        <a:t>Quelles informations doivent être  enregistrées/transmises  pour justifier le score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66675" indent="0" algn="l">
                        <a:lnSpc>
                          <a:spcPct val="100000"/>
                        </a:lnSpc>
                        <a:spcBef>
                          <a:spcPts val="0"/>
                        </a:spcBef>
                        <a:buFont typeface="Arial" panose="020B0604020202020204" pitchFamily="34" charset="0"/>
                        <a:buNone/>
                      </a:pPr>
                      <a:r>
                        <a:rPr lang="fr-FR" sz="600" b="1" spc="-30">
                          <a:latin typeface="+mj-lt"/>
                          <a:cs typeface="Trebuchet MS"/>
                        </a:rPr>
                        <a:t>Durée maximale pour le score 2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2403240295"/>
                  </a:ext>
                </a:extLst>
              </a:tr>
              <a:tr h="946752">
                <a:tc>
                  <a:txBody>
                    <a:bodyPr/>
                    <a:lstStyle/>
                    <a:p>
                      <a:pPr marL="66675">
                        <a:lnSpc>
                          <a:spcPct val="100000"/>
                        </a:lnSpc>
                      </a:pPr>
                      <a:r>
                        <a:rPr lang="nl-BE" sz="650" b="1">
                          <a:latin typeface="+mj-lt"/>
                          <a:cs typeface="Trebuchet MS"/>
                        </a:rPr>
                        <a:t>9</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fontAlgn="t"/>
                      <a:r>
                        <a:rPr lang="nl-BE" sz="650" b="1">
                          <a:effectLst/>
                          <a:latin typeface="+mj-lt"/>
                        </a:rPr>
                        <a:t>Kwaliteitsbeleid</a:t>
                      </a:r>
                      <a:r>
                        <a:rPr lang="nl-BE" sz="650">
                          <a:effectLst/>
                          <a:latin typeface="+mj-lt"/>
                        </a:rPr>
                        <a:t>  </a:t>
                      </a:r>
                    </a:p>
                    <a:p>
                      <a:pPr fontAlgn="t"/>
                      <a:r>
                        <a:rPr lang="nl-BE" sz="650">
                          <a:effectLst/>
                          <a:latin typeface="+mj-lt"/>
                        </a:rPr>
                        <a:t>Actieve klachten- en incidentenbehandeling (melding, behandeling en opvolging op individueel- en praktijkniveau)</a:t>
                      </a:r>
                    </a:p>
                  </a:txBody>
                  <a:tcPr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nl-BE" sz="650">
                          <a:effectLst/>
                          <a:latin typeface="+mj-lt"/>
                        </a:rPr>
                        <a:t>De praktijk beschikt </a:t>
                      </a:r>
                      <a:r>
                        <a:rPr lang="nl-BE" sz="650" b="1">
                          <a:effectLst/>
                          <a:latin typeface="+mj-lt"/>
                        </a:rPr>
                        <a:t>NIET</a:t>
                      </a:r>
                      <a:r>
                        <a:rPr lang="nl-BE" sz="650">
                          <a:effectLst/>
                          <a:latin typeface="+mj-lt"/>
                        </a:rPr>
                        <a:t> over een degelijk uitgewerkt klachtenbeleid dat gekend is door de zorgverleners, </a:t>
                      </a:r>
                      <a:r>
                        <a:rPr lang="nl-BE" sz="650" b="1">
                          <a:effectLst/>
                          <a:latin typeface="+mj-lt"/>
                        </a:rPr>
                        <a:t>NOCH</a:t>
                      </a:r>
                      <a:r>
                        <a:rPr lang="nl-BE" sz="650">
                          <a:effectLst/>
                          <a:latin typeface="+mj-lt"/>
                        </a:rPr>
                        <a:t> door zorgvragers en patiënten </a:t>
                      </a:r>
                      <a:r>
                        <a:rPr lang="nl-BE" sz="650" b="1">
                          <a:effectLst/>
                          <a:latin typeface="+mj-lt"/>
                        </a:rPr>
                        <a:t>EN</a:t>
                      </a:r>
                      <a:r>
                        <a:rPr lang="nl-BE" sz="650">
                          <a:effectLst/>
                          <a:latin typeface="+mj-lt"/>
                        </a:rPr>
                        <a:t>.  </a:t>
                      </a:r>
                    </a:p>
                    <a:p>
                      <a:pPr marL="171450" indent="-171450" fontAlgn="t">
                        <a:buFont typeface="Arial" panose="020B0604020202020204" pitchFamily="34" charset="0"/>
                        <a:buChar char="•"/>
                      </a:pPr>
                      <a:r>
                        <a:rPr lang="nl-BE" sz="650">
                          <a:effectLst/>
                          <a:latin typeface="+mj-lt"/>
                        </a:rPr>
                        <a:t>De praktijk beschikt </a:t>
                      </a:r>
                      <a:r>
                        <a:rPr lang="nl-BE" sz="650" b="1">
                          <a:effectLst/>
                          <a:latin typeface="+mj-lt"/>
                        </a:rPr>
                        <a:t>NIET</a:t>
                      </a:r>
                      <a:r>
                        <a:rPr lang="nl-BE" sz="650">
                          <a:effectLst/>
                          <a:latin typeface="+mj-lt"/>
                        </a:rPr>
                        <a:t> over een incidentenregister </a:t>
                      </a:r>
                      <a:r>
                        <a:rPr lang="nl-BE" sz="650" b="1">
                          <a:effectLst/>
                          <a:latin typeface="+mj-lt"/>
                        </a:rPr>
                        <a:t>EN</a:t>
                      </a:r>
                      <a:r>
                        <a:rPr lang="nl-BE" sz="650">
                          <a:effectLst/>
                          <a:latin typeface="+mj-lt"/>
                        </a:rPr>
                        <a:t>.  </a:t>
                      </a:r>
                    </a:p>
                    <a:p>
                      <a:pPr marL="171450" indent="-171450" fontAlgn="t">
                        <a:buFont typeface="Arial" panose="020B0604020202020204" pitchFamily="34" charset="0"/>
                        <a:buChar char="•"/>
                      </a:pPr>
                      <a:r>
                        <a:rPr lang="nl-BE" sz="650">
                          <a:effectLst/>
                          <a:latin typeface="+mj-lt"/>
                        </a:rPr>
                        <a:t>De praktijk heeft </a:t>
                      </a:r>
                      <a:r>
                        <a:rPr lang="nl-BE" sz="650" b="1">
                          <a:effectLst/>
                          <a:latin typeface="+mj-lt"/>
                        </a:rPr>
                        <a:t>GEEN</a:t>
                      </a:r>
                      <a:r>
                        <a:rPr lang="nl-BE" sz="650">
                          <a:effectLst/>
                          <a:latin typeface="+mj-lt"/>
                        </a:rPr>
                        <a:t> verantwoordelijke voor het behandelen van klachten aangeduid.</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nl-BE" sz="650">
                          <a:effectLst/>
                          <a:latin typeface="+mj-lt"/>
                        </a:rPr>
                        <a:t>De praktijk beschikt over een degelijk uitgewerkt klachtenbeleid maar het beleid is </a:t>
                      </a:r>
                      <a:r>
                        <a:rPr lang="nl-BE" sz="650" b="1">
                          <a:effectLst/>
                          <a:latin typeface="+mj-lt"/>
                        </a:rPr>
                        <a:t>niet</a:t>
                      </a:r>
                      <a:r>
                        <a:rPr lang="nl-BE" sz="650">
                          <a:effectLst/>
                          <a:latin typeface="+mj-lt"/>
                        </a:rPr>
                        <a:t> gekend door zorgverleners en patiënten </a:t>
                      </a:r>
                      <a:r>
                        <a:rPr lang="nl-BE" sz="650" b="1">
                          <a:effectLst/>
                          <a:latin typeface="+mj-lt"/>
                        </a:rPr>
                        <a:t>OF</a:t>
                      </a:r>
                      <a:r>
                        <a:rPr lang="nl-BE" sz="650">
                          <a:effectLst/>
                          <a:latin typeface="+mj-lt"/>
                        </a:rPr>
                        <a:t>. </a:t>
                      </a:r>
                    </a:p>
                    <a:p>
                      <a:pPr marL="171450" indent="-171450" fontAlgn="t">
                        <a:buFont typeface="Arial" panose="020B0604020202020204" pitchFamily="34" charset="0"/>
                        <a:buChar char="•"/>
                      </a:pPr>
                      <a:r>
                        <a:rPr lang="nl-BE" sz="650">
                          <a:effectLst/>
                          <a:latin typeface="+mj-lt"/>
                        </a:rPr>
                        <a:t>De praktijk beschikt over een incidentenregister maar wordt niet jaarlijks gerapporteerd </a:t>
                      </a:r>
                      <a:r>
                        <a:rPr lang="nl-BE" sz="650" b="1">
                          <a:effectLst/>
                          <a:latin typeface="+mj-lt"/>
                        </a:rPr>
                        <a:t>OF</a:t>
                      </a:r>
                      <a:r>
                        <a:rPr lang="nl-BE" sz="650">
                          <a:effectLst/>
                          <a:latin typeface="+mj-lt"/>
                        </a:rPr>
                        <a:t>. </a:t>
                      </a:r>
                    </a:p>
                    <a:p>
                      <a:pPr marL="171450" indent="-171450" fontAlgn="t">
                        <a:buFont typeface="Arial" panose="020B0604020202020204" pitchFamily="34" charset="0"/>
                        <a:buChar char="•"/>
                      </a:pPr>
                      <a:r>
                        <a:rPr lang="nl-BE" sz="650">
                          <a:effectLst/>
                          <a:latin typeface="+mj-lt"/>
                        </a:rPr>
                        <a:t>De praktijk heeft </a:t>
                      </a:r>
                      <a:r>
                        <a:rPr lang="nl-BE" sz="650" b="1">
                          <a:effectLst/>
                          <a:latin typeface="+mj-lt"/>
                        </a:rPr>
                        <a:t>GEEN</a:t>
                      </a:r>
                      <a:r>
                        <a:rPr lang="nl-BE" sz="650">
                          <a:effectLst/>
                          <a:latin typeface="+mj-lt"/>
                        </a:rPr>
                        <a:t> verantwoordelijke voor het behandelen van klachten aangeduid.</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nl-BE" sz="650">
                          <a:effectLst/>
                          <a:latin typeface="+mj-lt"/>
                        </a:rPr>
                        <a:t>De praktijk beschikt over een degelijk uitgewerkt klachtenbeleid dat gekend is door zorgverleners en actief wordt gecommuniceerd naar de patiënten </a:t>
                      </a:r>
                      <a:r>
                        <a:rPr lang="nl-BE" sz="650" b="1">
                          <a:effectLst/>
                          <a:latin typeface="+mj-lt"/>
                        </a:rPr>
                        <a:t>EN</a:t>
                      </a:r>
                      <a:r>
                        <a:rPr lang="nl-BE" sz="650">
                          <a:effectLst/>
                          <a:latin typeface="+mj-lt"/>
                        </a:rPr>
                        <a:t>.  </a:t>
                      </a:r>
                    </a:p>
                    <a:p>
                      <a:pPr marL="171450" indent="-171450" fontAlgn="t">
                        <a:buFont typeface="Arial" panose="020B0604020202020204" pitchFamily="34" charset="0"/>
                        <a:buChar char="•"/>
                      </a:pPr>
                      <a:r>
                        <a:rPr lang="nl-BE" sz="650">
                          <a:effectLst/>
                          <a:latin typeface="+mj-lt"/>
                        </a:rPr>
                        <a:t>De praktijk beschikt over een incidentenregister waarvan minstens jaarlijks wordt gerapporteerd </a:t>
                      </a:r>
                      <a:r>
                        <a:rPr lang="nl-BE" sz="650" b="1">
                          <a:effectLst/>
                          <a:latin typeface="+mj-lt"/>
                        </a:rPr>
                        <a:t>EN</a:t>
                      </a:r>
                      <a:r>
                        <a:rPr lang="nl-BE" sz="650">
                          <a:effectLst/>
                          <a:latin typeface="+mj-lt"/>
                        </a:rPr>
                        <a:t>.  </a:t>
                      </a:r>
                    </a:p>
                    <a:p>
                      <a:pPr marL="171450" indent="-171450" fontAlgn="t">
                        <a:buFont typeface="Arial" panose="020B0604020202020204" pitchFamily="34" charset="0"/>
                        <a:buChar char="•"/>
                      </a:pPr>
                      <a:r>
                        <a:rPr lang="nl-BE" sz="650">
                          <a:effectLst/>
                          <a:latin typeface="+mj-lt"/>
                        </a:rPr>
                        <a:t>De praktijk heeft een verantwoordelijke voor het behandelen van klachten aangeduid.</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nl-BE" sz="650">
                          <a:effectLst/>
                          <a:latin typeface="+mj-lt"/>
                        </a:rPr>
                        <a:t>Klachten- en incidentenbeleid.  </a:t>
                      </a:r>
                    </a:p>
                    <a:p>
                      <a:pPr marL="171450" indent="-171450" fontAlgn="t">
                        <a:buFont typeface="Arial" panose="020B0604020202020204" pitchFamily="34" charset="0"/>
                        <a:buChar char="•"/>
                      </a:pPr>
                      <a:r>
                        <a:rPr lang="nl-BE" sz="650">
                          <a:effectLst/>
                          <a:latin typeface="+mj-lt"/>
                        </a:rPr>
                        <a:t>Rollen en taken binnen de praktijk. </a:t>
                      </a:r>
                    </a:p>
                    <a:p>
                      <a:pPr marL="171450" indent="-171450" fontAlgn="t">
                        <a:buFont typeface="Arial" panose="020B0604020202020204" pitchFamily="34" charset="0"/>
                        <a:buChar char="•"/>
                      </a:pPr>
                      <a:r>
                        <a:rPr lang="nl-BE" sz="650">
                          <a:effectLst/>
                          <a:latin typeface="+mj-lt"/>
                        </a:rPr>
                        <a:t>Incidentenrapport moet op verzoek aangeleverd kunnen worden.</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fontAlgn="t"/>
                      <a:r>
                        <a:rPr lang="nl-BE" sz="650">
                          <a:effectLst/>
                          <a:latin typeface="+mj-lt"/>
                        </a:rPr>
                        <a:t>Geen max. termijn</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967856758"/>
                  </a:ext>
                </a:extLst>
              </a:tr>
              <a:tr h="946752">
                <a:tc>
                  <a:txBody>
                    <a:bodyPr/>
                    <a:lstStyle/>
                    <a:p>
                      <a:pPr marL="66675">
                        <a:lnSpc>
                          <a:spcPct val="100000"/>
                        </a:lnSpc>
                      </a:pPr>
                      <a:r>
                        <a:rPr lang="nl-BE" sz="650" b="1" kern="1200">
                          <a:solidFill>
                            <a:schemeClr val="dk1"/>
                          </a:solidFill>
                          <a:latin typeface="+mj-lt"/>
                          <a:ea typeface="+mn-ea"/>
                          <a:cs typeface="Trebuchet MS"/>
                        </a:rPr>
                        <a:t>9</a:t>
                      </a:r>
                      <a:endParaRPr lang="nl-BE" sz="650" kern="1200">
                        <a:solidFill>
                          <a:schemeClr val="dk1"/>
                        </a:solidFill>
                        <a:latin typeface="+mj-lt"/>
                        <a:ea typeface="+mn-ea"/>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fontAlgn="t"/>
                      <a:r>
                        <a:rPr lang="fr-FR" sz="650" b="1">
                          <a:effectLst/>
                          <a:latin typeface="+mj-lt"/>
                        </a:rPr>
                        <a:t>Politique de qualité</a:t>
                      </a:r>
                      <a:r>
                        <a:rPr lang="fr-FR" sz="650">
                          <a:effectLst/>
                          <a:latin typeface="+mj-lt"/>
                        </a:rPr>
                        <a:t>  </a:t>
                      </a:r>
                    </a:p>
                    <a:p>
                      <a:pPr fontAlgn="t"/>
                      <a:r>
                        <a:rPr lang="fr-FR" sz="650">
                          <a:effectLst/>
                          <a:latin typeface="+mj-lt"/>
                        </a:rPr>
                        <a:t>Traitement actif des plaintes et des incidents (signalement, traitement et suivi au niveau individuel et au niveau de la pratique)</a:t>
                      </a:r>
                    </a:p>
                  </a:txBody>
                  <a:tcPr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fr-FR" sz="650">
                          <a:effectLst/>
                          <a:latin typeface="+mj-lt"/>
                        </a:rPr>
                        <a:t>La pratique ne dispose </a:t>
                      </a:r>
                      <a:r>
                        <a:rPr lang="fr-FR" sz="650" b="1">
                          <a:effectLst/>
                          <a:latin typeface="+mj-lt"/>
                        </a:rPr>
                        <a:t>PAS</a:t>
                      </a:r>
                      <a:r>
                        <a:rPr lang="fr-FR" sz="650">
                          <a:effectLst/>
                          <a:latin typeface="+mj-lt"/>
                        </a:rPr>
                        <a:t> d’une politique de traitement des plaintes bien développée, connue des prestataires de soins et </a:t>
                      </a:r>
                      <a:r>
                        <a:rPr lang="fr-FR" sz="650" b="1">
                          <a:effectLst/>
                          <a:latin typeface="+mj-lt"/>
                        </a:rPr>
                        <a:t>NON</a:t>
                      </a:r>
                      <a:r>
                        <a:rPr lang="fr-FR" sz="650">
                          <a:effectLst/>
                          <a:latin typeface="+mj-lt"/>
                        </a:rPr>
                        <a:t> communiquée aux patients </a:t>
                      </a:r>
                      <a:r>
                        <a:rPr lang="fr-FR" sz="650" b="1">
                          <a:effectLst/>
                          <a:latin typeface="+mj-lt"/>
                        </a:rPr>
                        <a:t>ET</a:t>
                      </a:r>
                      <a:r>
                        <a:rPr lang="fr-FR" sz="650">
                          <a:effectLst/>
                          <a:latin typeface="+mj-lt"/>
                        </a:rPr>
                        <a:t>.  </a:t>
                      </a:r>
                    </a:p>
                    <a:p>
                      <a:pPr marL="171450" indent="-171450" fontAlgn="t">
                        <a:buFont typeface="Arial" panose="020B0604020202020204" pitchFamily="34" charset="0"/>
                        <a:buChar char="•"/>
                      </a:pPr>
                      <a:r>
                        <a:rPr lang="fr-FR" sz="650">
                          <a:effectLst/>
                          <a:latin typeface="+mj-lt"/>
                        </a:rPr>
                        <a:t>La pratique ne dispose </a:t>
                      </a:r>
                      <a:r>
                        <a:rPr lang="fr-FR" sz="650" b="1">
                          <a:effectLst/>
                          <a:latin typeface="+mj-lt"/>
                        </a:rPr>
                        <a:t>PAS</a:t>
                      </a:r>
                      <a:r>
                        <a:rPr lang="fr-FR" sz="650">
                          <a:effectLst/>
                          <a:latin typeface="+mj-lt"/>
                        </a:rPr>
                        <a:t> d’un registre des incidents </a:t>
                      </a:r>
                      <a:r>
                        <a:rPr lang="fr-FR" sz="650" b="1">
                          <a:effectLst/>
                          <a:latin typeface="+mj-lt"/>
                        </a:rPr>
                        <a:t>ET</a:t>
                      </a:r>
                      <a:r>
                        <a:rPr lang="fr-FR" sz="650">
                          <a:effectLst/>
                          <a:latin typeface="+mj-lt"/>
                        </a:rPr>
                        <a:t>.  </a:t>
                      </a:r>
                    </a:p>
                    <a:p>
                      <a:pPr marL="171450" indent="-171450" fontAlgn="t">
                        <a:buFont typeface="Arial" panose="020B0604020202020204" pitchFamily="34" charset="0"/>
                        <a:buChar char="•"/>
                      </a:pPr>
                      <a:r>
                        <a:rPr lang="fr-FR" sz="650">
                          <a:effectLst/>
                          <a:latin typeface="+mj-lt"/>
                        </a:rPr>
                        <a:t>La pratique n’a </a:t>
                      </a:r>
                      <a:r>
                        <a:rPr lang="fr-FR" sz="650" b="1">
                          <a:effectLst/>
                          <a:latin typeface="+mj-lt"/>
                        </a:rPr>
                        <a:t>PAS</a:t>
                      </a:r>
                      <a:r>
                        <a:rPr lang="fr-FR" sz="650">
                          <a:effectLst/>
                          <a:latin typeface="+mj-lt"/>
                        </a:rPr>
                        <a:t> désigné de personne responsable du traitement des plaintes.</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fr-FR" sz="650">
                          <a:effectLst/>
                          <a:latin typeface="+mj-lt"/>
                        </a:rPr>
                        <a:t>La pratique dispose d’une politique de traitement des plaintes bien développée, mais cette politique n’est </a:t>
                      </a:r>
                      <a:r>
                        <a:rPr lang="fr-FR" sz="650" b="1">
                          <a:effectLst/>
                          <a:latin typeface="+mj-lt"/>
                        </a:rPr>
                        <a:t>PAS</a:t>
                      </a:r>
                      <a:r>
                        <a:rPr lang="fr-FR" sz="650">
                          <a:effectLst/>
                          <a:latin typeface="+mj-lt"/>
                        </a:rPr>
                        <a:t> connue des prestataires de soins et </a:t>
                      </a:r>
                      <a:r>
                        <a:rPr lang="fr-FR" sz="650" b="1">
                          <a:effectLst/>
                          <a:latin typeface="+mj-lt"/>
                        </a:rPr>
                        <a:t>NON</a:t>
                      </a:r>
                      <a:r>
                        <a:rPr lang="fr-FR" sz="650">
                          <a:effectLst/>
                          <a:latin typeface="+mj-lt"/>
                        </a:rPr>
                        <a:t> communiquée aux patients </a:t>
                      </a:r>
                      <a:r>
                        <a:rPr lang="fr-FR" sz="650" b="1">
                          <a:effectLst/>
                          <a:latin typeface="+mj-lt"/>
                        </a:rPr>
                        <a:t>OU</a:t>
                      </a:r>
                      <a:r>
                        <a:rPr lang="fr-FR" sz="650">
                          <a:effectLst/>
                          <a:latin typeface="+mj-lt"/>
                        </a:rPr>
                        <a:t>.  </a:t>
                      </a:r>
                    </a:p>
                    <a:p>
                      <a:pPr marL="171450" indent="-171450" fontAlgn="t">
                        <a:buFont typeface="Arial" panose="020B0604020202020204" pitchFamily="34" charset="0"/>
                        <a:buChar char="•"/>
                      </a:pPr>
                      <a:r>
                        <a:rPr lang="fr-FR" sz="650">
                          <a:effectLst/>
                          <a:latin typeface="+mj-lt"/>
                        </a:rPr>
                        <a:t>La pratique dispose d’un registre des incidents, mais celui-ci n’est pas rapporté annuellement </a:t>
                      </a:r>
                      <a:r>
                        <a:rPr lang="fr-FR" sz="650" b="1">
                          <a:effectLst/>
                          <a:latin typeface="+mj-lt"/>
                        </a:rPr>
                        <a:t>OU</a:t>
                      </a:r>
                      <a:r>
                        <a:rPr lang="fr-FR" sz="650">
                          <a:effectLst/>
                          <a:latin typeface="+mj-lt"/>
                        </a:rPr>
                        <a:t>.  </a:t>
                      </a:r>
                    </a:p>
                    <a:p>
                      <a:pPr marL="171450" indent="-171450" fontAlgn="t">
                        <a:buFont typeface="Arial" panose="020B0604020202020204" pitchFamily="34" charset="0"/>
                        <a:buChar char="•"/>
                      </a:pPr>
                      <a:r>
                        <a:rPr lang="fr-FR" sz="650">
                          <a:effectLst/>
                          <a:latin typeface="+mj-lt"/>
                        </a:rPr>
                        <a:t>La pratique n’a </a:t>
                      </a:r>
                      <a:r>
                        <a:rPr lang="fr-FR" sz="650" b="1">
                          <a:effectLst/>
                          <a:latin typeface="+mj-lt"/>
                        </a:rPr>
                        <a:t>PAS</a:t>
                      </a:r>
                      <a:r>
                        <a:rPr lang="fr-FR" sz="650">
                          <a:effectLst/>
                          <a:latin typeface="+mj-lt"/>
                        </a:rPr>
                        <a:t> désigné de personne responsable du traitement des plaintes.</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fr-FR" sz="650">
                          <a:effectLst/>
                          <a:latin typeface="+mj-lt"/>
                        </a:rPr>
                        <a:t>La pratique dispose d’une politique de traitement des plaintes bien établie, connue des prestataires de soins et activement communiquée aux patients </a:t>
                      </a:r>
                      <a:r>
                        <a:rPr lang="fr-FR" sz="650" b="1">
                          <a:effectLst/>
                          <a:latin typeface="+mj-lt"/>
                        </a:rPr>
                        <a:t>EN</a:t>
                      </a:r>
                      <a:r>
                        <a:rPr lang="fr-FR" sz="650">
                          <a:effectLst/>
                          <a:latin typeface="+mj-lt"/>
                        </a:rPr>
                        <a:t>.  </a:t>
                      </a:r>
                    </a:p>
                    <a:p>
                      <a:pPr marL="171450" indent="-171450" fontAlgn="t">
                        <a:buFont typeface="Arial" panose="020B0604020202020204" pitchFamily="34" charset="0"/>
                        <a:buChar char="•"/>
                      </a:pPr>
                      <a:r>
                        <a:rPr lang="fr-FR" sz="650">
                          <a:effectLst/>
                          <a:latin typeface="+mj-lt"/>
                        </a:rPr>
                        <a:t>La pratique dispose d’un registre des incidents dont au moins un rapport annuel est fourni </a:t>
                      </a:r>
                      <a:r>
                        <a:rPr lang="fr-FR" sz="650" b="1">
                          <a:effectLst/>
                          <a:latin typeface="+mj-lt"/>
                        </a:rPr>
                        <a:t>EN</a:t>
                      </a:r>
                      <a:r>
                        <a:rPr lang="fr-FR" sz="650">
                          <a:effectLst/>
                          <a:latin typeface="+mj-lt"/>
                        </a:rPr>
                        <a:t>.  </a:t>
                      </a:r>
                    </a:p>
                    <a:p>
                      <a:pPr marL="171450" indent="-171450" fontAlgn="t">
                        <a:buFont typeface="Arial" panose="020B0604020202020204" pitchFamily="34" charset="0"/>
                        <a:buChar char="•"/>
                      </a:pPr>
                      <a:r>
                        <a:rPr lang="fr-FR" sz="650">
                          <a:effectLst/>
                          <a:latin typeface="+mj-lt"/>
                        </a:rPr>
                        <a:t>La pratique a désigné une personne responsable du traitement des plaintes.</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fr-FR" sz="650">
                          <a:effectLst/>
                          <a:latin typeface="+mj-lt"/>
                        </a:rPr>
                        <a:t>Politique en matière de plaintes et d’incidents.  </a:t>
                      </a:r>
                    </a:p>
                    <a:p>
                      <a:pPr marL="171450" indent="-171450" fontAlgn="t">
                        <a:buFont typeface="Arial" panose="020B0604020202020204" pitchFamily="34" charset="0"/>
                        <a:buChar char="•"/>
                      </a:pPr>
                      <a:r>
                        <a:rPr lang="fr-FR" sz="650">
                          <a:effectLst/>
                          <a:latin typeface="+mj-lt"/>
                        </a:rPr>
                        <a:t>Rôles au sein de la pratique ou coordonnées de la personne chargée du traitement des plaintes. </a:t>
                      </a:r>
                    </a:p>
                    <a:p>
                      <a:pPr marL="171450" indent="-171450" fontAlgn="t">
                        <a:buFont typeface="Arial" panose="020B0604020202020204" pitchFamily="34" charset="0"/>
                        <a:buChar char="•"/>
                      </a:pPr>
                      <a:r>
                        <a:rPr lang="fr-FR" sz="650">
                          <a:effectLst/>
                          <a:latin typeface="+mj-lt"/>
                        </a:rPr>
                        <a:t>Rapportage d’incidents doit être disponible sur demande.</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fontAlgn="t"/>
                      <a:r>
                        <a:rPr lang="nl-BE" sz="650">
                          <a:effectLst/>
                          <a:latin typeface="+mj-lt"/>
                        </a:rPr>
                        <a:t>Pas de </a:t>
                      </a:r>
                      <a:r>
                        <a:rPr lang="nl-BE" sz="650" err="1">
                          <a:effectLst/>
                          <a:latin typeface="+mj-lt"/>
                        </a:rPr>
                        <a:t>durée</a:t>
                      </a:r>
                      <a:r>
                        <a:rPr lang="nl-BE" sz="650">
                          <a:effectLst/>
                          <a:latin typeface="+mj-lt"/>
                        </a:rPr>
                        <a:t> maximale</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754683706"/>
                  </a:ext>
                </a:extLst>
              </a:tr>
              <a:tr h="773403">
                <a:tc>
                  <a:txBody>
                    <a:bodyPr/>
                    <a:lstStyle/>
                    <a:p>
                      <a:pPr marL="66675">
                        <a:lnSpc>
                          <a:spcPct val="100000"/>
                        </a:lnSpc>
                      </a:pPr>
                      <a:r>
                        <a:rPr lang="nl-BE" sz="650" b="1">
                          <a:latin typeface="+mj-lt"/>
                          <a:cs typeface="Trebuchet MS"/>
                        </a:rPr>
                        <a:t>10</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fontAlgn="t"/>
                      <a:r>
                        <a:rPr lang="nl-BE" sz="650" b="1">
                          <a:effectLst/>
                          <a:latin typeface="+mj-lt"/>
                        </a:rPr>
                        <a:t>Structureel, maandelijks </a:t>
                      </a:r>
                      <a:r>
                        <a:rPr lang="nl-BE" sz="650" b="1" err="1">
                          <a:effectLst/>
                          <a:latin typeface="+mj-lt"/>
                        </a:rPr>
                        <a:t>patiëntenoverleg</a:t>
                      </a:r>
                      <a:r>
                        <a:rPr lang="nl-BE" sz="650">
                          <a:effectLst/>
                          <a:latin typeface="+mj-lt"/>
                        </a:rPr>
                        <a:t> </a:t>
                      </a:r>
                    </a:p>
                    <a:p>
                      <a:pPr marL="171450" indent="-171450" fontAlgn="t">
                        <a:buFont typeface="Arial" panose="020B0604020202020204" pitchFamily="34" charset="0"/>
                        <a:buChar char="•"/>
                      </a:pPr>
                      <a:r>
                        <a:rPr lang="nl-BE" sz="650">
                          <a:effectLst/>
                          <a:latin typeface="+mj-lt"/>
                        </a:rPr>
                        <a:t>Gemiddeld minstens 25 uur per jaar per VTE.  </a:t>
                      </a:r>
                    </a:p>
                    <a:p>
                      <a:pPr marL="171450" indent="-171450" fontAlgn="t">
                        <a:buFont typeface="Arial" panose="020B0604020202020204" pitchFamily="34" charset="0"/>
                        <a:buChar char="•"/>
                      </a:pPr>
                      <a:r>
                        <a:rPr lang="nl-BE" sz="650">
                          <a:effectLst/>
                          <a:latin typeface="+mj-lt"/>
                        </a:rPr>
                        <a:t>Met een doelgerichte aanpak volgens systematische verbetermethodiek.  </a:t>
                      </a:r>
                    </a:p>
                    <a:p>
                      <a:pPr marL="171450" indent="-171450" fontAlgn="t">
                        <a:buFont typeface="Arial" panose="020B0604020202020204" pitchFamily="34" charset="0"/>
                        <a:buChar char="•"/>
                      </a:pPr>
                      <a:r>
                        <a:rPr lang="nl-BE" sz="650">
                          <a:effectLst/>
                          <a:latin typeface="+mj-lt"/>
                        </a:rPr>
                        <a:t>Met schriftelijk (digitaal) verslag met afspraken over (de samenwerking in) de zorg.</a:t>
                      </a:r>
                    </a:p>
                  </a:txBody>
                  <a:tcPr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nl-BE" sz="650">
                          <a:effectLst/>
                          <a:latin typeface="+mj-lt"/>
                        </a:rPr>
                        <a:t>Per FTE wordt </a:t>
                      </a:r>
                      <a:r>
                        <a:rPr lang="nl-BE" sz="650" b="1">
                          <a:effectLst/>
                          <a:latin typeface="+mj-lt"/>
                        </a:rPr>
                        <a:t>&lt;15u</a:t>
                      </a:r>
                      <a:r>
                        <a:rPr lang="nl-BE" sz="650">
                          <a:effectLst/>
                          <a:latin typeface="+mj-lt"/>
                        </a:rPr>
                        <a:t> structureel overleg per jaar met betrekking tot patiënten georganiseerd, ondersteund door een verpleegmethodiek.</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nl-BE" sz="650">
                          <a:effectLst/>
                          <a:latin typeface="+mj-lt"/>
                        </a:rPr>
                        <a:t>Per FTE wordt minstens 15u, maar minder dan 25u overleg en peer review met betrekking tot patiënten georganiseerd, ondersteund door een verpleegmethodiek </a:t>
                      </a:r>
                      <a:r>
                        <a:rPr lang="nl-BE" sz="650" b="1">
                          <a:effectLst/>
                          <a:latin typeface="+mj-lt"/>
                        </a:rPr>
                        <a:t>EN</a:t>
                      </a:r>
                      <a:r>
                        <a:rPr lang="nl-BE" sz="650">
                          <a:effectLst/>
                          <a:latin typeface="+mj-lt"/>
                        </a:rPr>
                        <a:t>. </a:t>
                      </a:r>
                    </a:p>
                    <a:p>
                      <a:pPr marL="171450" indent="-171450" fontAlgn="t">
                        <a:buFont typeface="Arial" panose="020B0604020202020204" pitchFamily="34" charset="0"/>
                        <a:buChar char="•"/>
                      </a:pPr>
                      <a:r>
                        <a:rPr lang="nl-BE" sz="650">
                          <a:effectLst/>
                          <a:latin typeface="+mj-lt"/>
                        </a:rPr>
                        <a:t>Er is van elk overleg een verslag </a:t>
                      </a:r>
                      <a:r>
                        <a:rPr lang="nl-BE" sz="650" b="1">
                          <a:effectLst/>
                          <a:latin typeface="+mj-lt"/>
                        </a:rPr>
                        <a:t>EN</a:t>
                      </a:r>
                      <a:r>
                        <a:rPr lang="nl-BE" sz="650">
                          <a:effectLst/>
                          <a:latin typeface="+mj-lt"/>
                        </a:rPr>
                        <a:t>. </a:t>
                      </a:r>
                    </a:p>
                    <a:p>
                      <a:pPr marL="171450" indent="-171450" fontAlgn="t">
                        <a:buFont typeface="Arial" panose="020B0604020202020204" pitchFamily="34" charset="0"/>
                        <a:buChar char="•"/>
                      </a:pPr>
                      <a:r>
                        <a:rPr lang="nl-BE" sz="650">
                          <a:effectLst/>
                          <a:latin typeface="+mj-lt"/>
                        </a:rPr>
                        <a:t>Er is van elk overleg een aanwezigheidslijst.</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nl-BE" sz="650">
                          <a:effectLst/>
                          <a:latin typeface="+mj-lt"/>
                        </a:rPr>
                        <a:t>Per FTE wordt minstens 25u overleg en peer review met betrekking tot patiënten georganiseerd, ondersteund door een verpleegmethodiek </a:t>
                      </a:r>
                      <a:r>
                        <a:rPr lang="nl-BE" sz="650" b="1">
                          <a:effectLst/>
                          <a:latin typeface="+mj-lt"/>
                        </a:rPr>
                        <a:t>EN</a:t>
                      </a:r>
                      <a:r>
                        <a:rPr lang="nl-BE" sz="650">
                          <a:effectLst/>
                          <a:latin typeface="+mj-lt"/>
                        </a:rPr>
                        <a:t>.  </a:t>
                      </a:r>
                    </a:p>
                    <a:p>
                      <a:pPr marL="171450" indent="-171450" fontAlgn="t">
                        <a:buFont typeface="Arial" panose="020B0604020202020204" pitchFamily="34" charset="0"/>
                        <a:buChar char="•"/>
                      </a:pPr>
                      <a:r>
                        <a:rPr lang="nl-BE" sz="650">
                          <a:effectLst/>
                          <a:latin typeface="+mj-lt"/>
                        </a:rPr>
                        <a:t>Er is van elk overleg een verslag </a:t>
                      </a:r>
                      <a:r>
                        <a:rPr lang="nl-BE" sz="650" b="1">
                          <a:effectLst/>
                          <a:latin typeface="+mj-lt"/>
                        </a:rPr>
                        <a:t>EN</a:t>
                      </a:r>
                      <a:r>
                        <a:rPr lang="nl-BE" sz="650">
                          <a:effectLst/>
                          <a:latin typeface="+mj-lt"/>
                        </a:rPr>
                        <a:t>.  </a:t>
                      </a:r>
                    </a:p>
                    <a:p>
                      <a:pPr marL="171450" indent="-171450" fontAlgn="t">
                        <a:buFont typeface="Arial" panose="020B0604020202020204" pitchFamily="34" charset="0"/>
                        <a:buChar char="•"/>
                      </a:pPr>
                      <a:r>
                        <a:rPr lang="nl-BE" sz="650">
                          <a:effectLst/>
                          <a:latin typeface="+mj-lt"/>
                        </a:rPr>
                        <a:t>Er is van elk overleg een aanwezigheidslijst.</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nl-BE" sz="650">
                          <a:effectLst/>
                          <a:latin typeface="+mj-lt"/>
                        </a:rPr>
                        <a:t>Overleg verslag en aanwezigheidslijst aantoonbaar.</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fontAlgn="t"/>
                      <a:r>
                        <a:rPr lang="nl-BE" sz="650">
                          <a:effectLst/>
                          <a:latin typeface="+mj-lt"/>
                        </a:rPr>
                        <a:t>Geen max. termijn</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43156255"/>
                  </a:ext>
                </a:extLst>
              </a:tr>
              <a:tr h="773403">
                <a:tc>
                  <a:txBody>
                    <a:bodyPr/>
                    <a:lstStyle/>
                    <a:p>
                      <a:pPr marL="66675">
                        <a:lnSpc>
                          <a:spcPct val="100000"/>
                        </a:lnSpc>
                      </a:pPr>
                      <a:r>
                        <a:rPr lang="nl-BE" sz="650" b="1" kern="1200">
                          <a:solidFill>
                            <a:schemeClr val="dk1"/>
                          </a:solidFill>
                          <a:latin typeface="+mj-lt"/>
                          <a:ea typeface="+mn-ea"/>
                          <a:cs typeface="Trebuchet MS"/>
                        </a:rPr>
                        <a:t>10</a:t>
                      </a:r>
                      <a:endParaRPr sz="65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fontAlgn="t"/>
                      <a:r>
                        <a:rPr lang="fr-FR" sz="650" b="1">
                          <a:effectLst/>
                          <a:latin typeface="+mj-lt"/>
                        </a:rPr>
                        <a:t>Discussions / concertations patients structurelle et mensuelle</a:t>
                      </a:r>
                      <a:r>
                        <a:rPr lang="fr-FR" sz="650">
                          <a:effectLst/>
                          <a:latin typeface="+mj-lt"/>
                        </a:rPr>
                        <a:t>  </a:t>
                      </a:r>
                    </a:p>
                    <a:p>
                      <a:pPr marL="171450" indent="-171450" fontAlgn="t">
                        <a:buFont typeface="Arial" panose="020B0604020202020204" pitchFamily="34" charset="0"/>
                        <a:buChar char="•"/>
                      </a:pPr>
                      <a:r>
                        <a:rPr lang="fr-FR" sz="650">
                          <a:effectLst/>
                          <a:latin typeface="+mj-lt"/>
                        </a:rPr>
                        <a:t>Moyenne d’au moins 25 heures par an par ETP.  </a:t>
                      </a:r>
                    </a:p>
                    <a:p>
                      <a:pPr marL="171450" indent="-171450" fontAlgn="t">
                        <a:buFont typeface="Arial" panose="020B0604020202020204" pitchFamily="34" charset="0"/>
                        <a:buChar char="•"/>
                      </a:pPr>
                      <a:r>
                        <a:rPr lang="fr-FR" sz="650">
                          <a:effectLst/>
                          <a:latin typeface="+mj-lt"/>
                        </a:rPr>
                        <a:t>Avec une approche ciblée selon une méthodologie d’amélioration systématique.  </a:t>
                      </a:r>
                    </a:p>
                    <a:p>
                      <a:pPr marL="171450" indent="-171450" fontAlgn="t">
                        <a:buFont typeface="Arial" panose="020B0604020202020204" pitchFamily="34" charset="0"/>
                        <a:buChar char="•"/>
                      </a:pPr>
                      <a:r>
                        <a:rPr lang="fr-FR" sz="650">
                          <a:effectLst/>
                          <a:latin typeface="+mj-lt"/>
                        </a:rPr>
                        <a:t>Avec un rapport écrit (numérique) avec des accords sur (la coopération dans) les soins.</a:t>
                      </a:r>
                    </a:p>
                  </a:txBody>
                  <a:tcPr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fr-FR" sz="650">
                          <a:effectLst/>
                          <a:latin typeface="+mj-lt"/>
                        </a:rPr>
                        <a:t>Par ETP, </a:t>
                      </a:r>
                      <a:r>
                        <a:rPr lang="fr-FR" sz="650" b="1">
                          <a:effectLst/>
                          <a:latin typeface="+mj-lt"/>
                        </a:rPr>
                        <a:t>&lt;15h</a:t>
                      </a:r>
                      <a:r>
                        <a:rPr lang="fr-FR" sz="650">
                          <a:effectLst/>
                          <a:latin typeface="+mj-lt"/>
                        </a:rPr>
                        <a:t> de discussions structurelles et d’examen par les pairs concernant les patients sont organisées, avec l’appui d’une méthode infirmière.</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fr-FR" sz="650">
                          <a:effectLst/>
                          <a:latin typeface="+mj-lt"/>
                        </a:rPr>
                        <a:t>Par ETP, au moins 15 heures mais moins de 25 heures de discussions par les pairs sont organisées, avec l’appui d’une méthode infirmière </a:t>
                      </a:r>
                      <a:r>
                        <a:rPr lang="fr-FR" sz="650" b="1">
                          <a:effectLst/>
                          <a:latin typeface="+mj-lt"/>
                        </a:rPr>
                        <a:t>ET</a:t>
                      </a:r>
                      <a:r>
                        <a:rPr lang="fr-FR" sz="650">
                          <a:effectLst/>
                          <a:latin typeface="+mj-lt"/>
                        </a:rPr>
                        <a:t>.  </a:t>
                      </a:r>
                    </a:p>
                    <a:p>
                      <a:pPr marL="171450" indent="-171450" fontAlgn="t">
                        <a:buFont typeface="Arial" panose="020B0604020202020204" pitchFamily="34" charset="0"/>
                        <a:buChar char="•"/>
                      </a:pPr>
                      <a:r>
                        <a:rPr lang="fr-FR" sz="650">
                          <a:effectLst/>
                          <a:latin typeface="+mj-lt"/>
                        </a:rPr>
                        <a:t>Il existe un compte rendu de chaque discussion </a:t>
                      </a:r>
                      <a:r>
                        <a:rPr lang="fr-FR" sz="650" b="1">
                          <a:effectLst/>
                          <a:latin typeface="+mj-lt"/>
                        </a:rPr>
                        <a:t>ET</a:t>
                      </a:r>
                      <a:r>
                        <a:rPr lang="fr-FR" sz="650">
                          <a:effectLst/>
                          <a:latin typeface="+mj-lt"/>
                        </a:rPr>
                        <a:t>. </a:t>
                      </a:r>
                    </a:p>
                    <a:p>
                      <a:pPr marL="171450" indent="-171450" fontAlgn="t">
                        <a:buFont typeface="Arial" panose="020B0604020202020204" pitchFamily="34" charset="0"/>
                        <a:buChar char="•"/>
                      </a:pPr>
                      <a:r>
                        <a:rPr lang="fr-FR" sz="650">
                          <a:effectLst/>
                          <a:latin typeface="+mj-lt"/>
                        </a:rPr>
                        <a:t>Il existe une liste de présence pour chaque consultation.</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fr-FR" sz="650">
                          <a:effectLst/>
                          <a:latin typeface="+mj-lt"/>
                        </a:rPr>
                        <a:t>Par ETP, au moins 25 heures de discussions par les pairs sont organisées, avec l’appui d’une méthode infirmière </a:t>
                      </a:r>
                      <a:r>
                        <a:rPr lang="fr-FR" sz="650" b="1">
                          <a:effectLst/>
                          <a:latin typeface="+mj-lt"/>
                        </a:rPr>
                        <a:t>ET</a:t>
                      </a:r>
                      <a:r>
                        <a:rPr lang="fr-FR" sz="650">
                          <a:effectLst/>
                          <a:latin typeface="+mj-lt"/>
                        </a:rPr>
                        <a:t>.  </a:t>
                      </a:r>
                    </a:p>
                    <a:p>
                      <a:pPr marL="171450" indent="-171450" fontAlgn="t">
                        <a:buFont typeface="Arial" panose="020B0604020202020204" pitchFamily="34" charset="0"/>
                        <a:buChar char="•"/>
                      </a:pPr>
                      <a:r>
                        <a:rPr lang="fr-FR" sz="650">
                          <a:effectLst/>
                          <a:latin typeface="+mj-lt"/>
                        </a:rPr>
                        <a:t>Il existe un compte rendu de chaque discussion </a:t>
                      </a:r>
                      <a:r>
                        <a:rPr lang="fr-FR" sz="650" b="1">
                          <a:effectLst/>
                          <a:latin typeface="+mj-lt"/>
                        </a:rPr>
                        <a:t>ET</a:t>
                      </a:r>
                      <a:r>
                        <a:rPr lang="fr-FR" sz="650">
                          <a:effectLst/>
                          <a:latin typeface="+mj-lt"/>
                        </a:rPr>
                        <a:t>.  </a:t>
                      </a:r>
                    </a:p>
                    <a:p>
                      <a:pPr marL="171450" indent="-171450" fontAlgn="t">
                        <a:buFont typeface="Arial" panose="020B0604020202020204" pitchFamily="34" charset="0"/>
                        <a:buChar char="•"/>
                      </a:pPr>
                      <a:r>
                        <a:rPr lang="fr-FR" sz="650">
                          <a:effectLst/>
                          <a:latin typeface="+mj-lt"/>
                        </a:rPr>
                        <a:t>Il existe une liste de présence pour chaque consultation.</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indent="-171450" fontAlgn="t">
                        <a:buFont typeface="Arial" panose="020B0604020202020204" pitchFamily="34" charset="0"/>
                        <a:buChar char="•"/>
                      </a:pPr>
                      <a:r>
                        <a:rPr lang="fr-FR" sz="650">
                          <a:effectLst/>
                          <a:latin typeface="+mj-lt"/>
                        </a:rPr>
                        <a:t>Registre des concertations et liste de présence démontrables.</a:t>
                      </a: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fontAlgn="t"/>
                      <a:r>
                        <a:rPr lang="nl-BE" sz="650">
                          <a:effectLst/>
                          <a:latin typeface="+mj-lt"/>
                        </a:rPr>
                        <a:t>Pas de </a:t>
                      </a:r>
                      <a:r>
                        <a:rPr lang="nl-BE" sz="650" err="1">
                          <a:effectLst/>
                          <a:latin typeface="+mj-lt"/>
                        </a:rPr>
                        <a:t>durée</a:t>
                      </a:r>
                      <a:r>
                        <a:rPr lang="nl-BE" sz="650">
                          <a:effectLst/>
                          <a:latin typeface="+mj-lt"/>
                        </a:rPr>
                        <a:t> </a:t>
                      </a:r>
                      <a:r>
                        <a:rPr lang="nl-BE" sz="650" err="1">
                          <a:effectLst/>
                          <a:latin typeface="+mj-lt"/>
                        </a:rPr>
                        <a:t>maxim</a:t>
                      </a:r>
                      <a:endParaRPr lang="nl-BE" sz="650">
                        <a:effectLst/>
                        <a:latin typeface="+mj-lt"/>
                      </a:endParaRPr>
                    </a:p>
                  </a:txBody>
                  <a:tcPr marL="36000" marR="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3670605878"/>
                  </a:ext>
                </a:extLst>
              </a:tr>
            </a:tbl>
          </a:graphicData>
        </a:graphic>
      </p:graphicFrame>
    </p:spTree>
    <p:extLst>
      <p:ext uri="{BB962C8B-B14F-4D97-AF65-F5344CB8AC3E}">
        <p14:creationId xmlns:p14="http://schemas.microsoft.com/office/powerpoint/2010/main" val="170924795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EED66-4B08-C456-B437-E011AAFC8E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3BBA12-93AC-4321-A79E-EA5C58A7B90C}"/>
              </a:ext>
            </a:extLst>
          </p:cNvPr>
          <p:cNvSpPr>
            <a:spLocks noGrp="1"/>
          </p:cNvSpPr>
          <p:nvPr>
            <p:ph type="title"/>
          </p:nvPr>
        </p:nvSpPr>
        <p:spPr/>
        <p:txBody>
          <a:bodyPr/>
          <a:lstStyle/>
          <a:p>
            <a:r>
              <a:rPr lang="fr-BE" noProof="0"/>
              <a:t>Caractéristiques du financement incitatif de la pratique</a:t>
            </a:r>
          </a:p>
        </p:txBody>
      </p:sp>
      <p:sp>
        <p:nvSpPr>
          <p:cNvPr id="4" name="Oval 3">
            <a:extLst>
              <a:ext uri="{FF2B5EF4-FFF2-40B4-BE49-F238E27FC236}">
                <a16:creationId xmlns:a16="http://schemas.microsoft.com/office/drawing/2014/main" id="{F2369A04-72C7-3D5F-6FB4-8D21525E0D78}"/>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3200" noProof="0">
                <a:solidFill>
                  <a:srgbClr val="DAEDEF"/>
                </a:solidFill>
                <a:latin typeface="+mj-lt"/>
              </a:rPr>
              <a:t>3</a:t>
            </a:r>
          </a:p>
        </p:txBody>
      </p:sp>
      <p:graphicFrame>
        <p:nvGraphicFramePr>
          <p:cNvPr id="6" name="Table 5">
            <a:extLst>
              <a:ext uri="{FF2B5EF4-FFF2-40B4-BE49-F238E27FC236}">
                <a16:creationId xmlns:a16="http://schemas.microsoft.com/office/drawing/2014/main" id="{3C45FF9E-D758-AB86-7CFF-0077BC349E53}"/>
              </a:ext>
            </a:extLst>
          </p:cNvPr>
          <p:cNvGraphicFramePr>
            <a:graphicFrameLocks noGrp="1"/>
          </p:cNvGraphicFramePr>
          <p:nvPr>
            <p:extLst>
              <p:ext uri="{D42A27DB-BD31-4B8C-83A1-F6EECF244321}">
                <p14:modId xmlns:p14="http://schemas.microsoft.com/office/powerpoint/2010/main" val="290290761"/>
              </p:ext>
            </p:extLst>
          </p:nvPr>
        </p:nvGraphicFramePr>
        <p:xfrm>
          <a:off x="623888" y="2276475"/>
          <a:ext cx="11174414" cy="4011486"/>
        </p:xfrm>
        <a:graphic>
          <a:graphicData uri="http://schemas.openxmlformats.org/drawingml/2006/table">
            <a:tbl>
              <a:tblPr firstRow="1" bandRow="1">
                <a:tableStyleId>{5C22544A-7EE6-4342-B048-85BDC9FD1C3A}</a:tableStyleId>
              </a:tblPr>
              <a:tblGrid>
                <a:gridCol w="357980">
                  <a:extLst>
                    <a:ext uri="{9D8B030D-6E8A-4147-A177-3AD203B41FA5}">
                      <a16:colId xmlns:a16="http://schemas.microsoft.com/office/drawing/2014/main" val="855444261"/>
                    </a:ext>
                  </a:extLst>
                </a:gridCol>
                <a:gridCol w="2317592">
                  <a:extLst>
                    <a:ext uri="{9D8B030D-6E8A-4147-A177-3AD203B41FA5}">
                      <a16:colId xmlns:a16="http://schemas.microsoft.com/office/drawing/2014/main" val="3179572802"/>
                    </a:ext>
                  </a:extLst>
                </a:gridCol>
                <a:gridCol w="2133600">
                  <a:extLst>
                    <a:ext uri="{9D8B030D-6E8A-4147-A177-3AD203B41FA5}">
                      <a16:colId xmlns:a16="http://schemas.microsoft.com/office/drawing/2014/main" val="4114910655"/>
                    </a:ext>
                  </a:extLst>
                </a:gridCol>
                <a:gridCol w="2118360">
                  <a:extLst>
                    <a:ext uri="{9D8B030D-6E8A-4147-A177-3AD203B41FA5}">
                      <a16:colId xmlns:a16="http://schemas.microsoft.com/office/drawing/2014/main" val="2479544617"/>
                    </a:ext>
                  </a:extLst>
                </a:gridCol>
                <a:gridCol w="2171700">
                  <a:extLst>
                    <a:ext uri="{9D8B030D-6E8A-4147-A177-3AD203B41FA5}">
                      <a16:colId xmlns:a16="http://schemas.microsoft.com/office/drawing/2014/main" val="1429917923"/>
                    </a:ext>
                  </a:extLst>
                </a:gridCol>
                <a:gridCol w="1440180">
                  <a:extLst>
                    <a:ext uri="{9D8B030D-6E8A-4147-A177-3AD203B41FA5}">
                      <a16:colId xmlns:a16="http://schemas.microsoft.com/office/drawing/2014/main" val="747244240"/>
                    </a:ext>
                  </a:extLst>
                </a:gridCol>
                <a:gridCol w="635002">
                  <a:extLst>
                    <a:ext uri="{9D8B030D-6E8A-4147-A177-3AD203B41FA5}">
                      <a16:colId xmlns:a16="http://schemas.microsoft.com/office/drawing/2014/main" val="597728544"/>
                    </a:ext>
                  </a:extLst>
                </a:gridCol>
              </a:tblGrid>
              <a:tr h="409696">
                <a:tc>
                  <a:txBody>
                    <a:bodyPr/>
                    <a:lstStyle/>
                    <a:p>
                      <a:pPr>
                        <a:lnSpc>
                          <a:spcPct val="100000"/>
                        </a:lnSpc>
                      </a:pPr>
                      <a:endParaRPr lang="nl-BE" sz="650">
                        <a:latin typeface="+mj-lt"/>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spcBef>
                          <a:spcPts val="20"/>
                        </a:spcBef>
                        <a:buFont typeface="Arial" panose="020B0604020202020204" pitchFamily="34" charset="0"/>
                        <a:buNone/>
                      </a:pPr>
                      <a:endParaRPr sz="600">
                        <a:latin typeface="+mj-lt"/>
                        <a:cs typeface="Times New Roman"/>
                      </a:endParaRPr>
                    </a:p>
                    <a:p>
                      <a:pPr marL="0" indent="0" algn="l">
                        <a:lnSpc>
                          <a:spcPct val="100000"/>
                        </a:lnSpc>
                        <a:buFont typeface="Arial" panose="020B0604020202020204" pitchFamily="34" charset="0"/>
                        <a:buNone/>
                      </a:pPr>
                      <a:r>
                        <a:rPr lang="nl-BE" sz="600" b="1" spc="-30" err="1">
                          <a:latin typeface="+mj-lt"/>
                          <a:cs typeface="Trebuchet MS"/>
                        </a:rPr>
                        <a:t>Caractéristique</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buFont typeface="Arial" panose="020B0604020202020204" pitchFamily="34" charset="0"/>
                        <a:buNone/>
                      </a:pPr>
                      <a:r>
                        <a:rPr lang="fr-FR" sz="600" b="1" spc="-40">
                          <a:latin typeface="+mj-lt"/>
                          <a:cs typeface="Trebuchet MS"/>
                        </a:rPr>
                        <a:t>Que signifie un score de 0 pour cette caractéristique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18110" indent="0" algn="l">
                        <a:lnSpc>
                          <a:spcPct val="100000"/>
                        </a:lnSpc>
                        <a:spcBef>
                          <a:spcPts val="0"/>
                        </a:spcBef>
                        <a:buFont typeface="Arial" panose="020B0604020202020204" pitchFamily="34" charset="0"/>
                        <a:buNone/>
                      </a:pPr>
                      <a:r>
                        <a:rPr lang="fr-FR" sz="600" b="1" spc="-35">
                          <a:latin typeface="+mj-lt"/>
                          <a:cs typeface="Trebuchet MS"/>
                        </a:rPr>
                        <a:t>Quelles sont les conditions pour obtenir un score de 2 points pour cette caractéristique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87960" indent="0" algn="l">
                        <a:lnSpc>
                          <a:spcPct val="100000"/>
                        </a:lnSpc>
                        <a:spcBef>
                          <a:spcPts val="0"/>
                        </a:spcBef>
                        <a:buFont typeface="Arial" panose="020B0604020202020204" pitchFamily="34" charset="0"/>
                        <a:buNone/>
                      </a:pPr>
                      <a:r>
                        <a:rPr lang="fr-FR" sz="600" b="1" spc="-35">
                          <a:latin typeface="+mj-lt"/>
                          <a:cs typeface="Trebuchet MS"/>
                        </a:rPr>
                        <a:t>Quelles sont les conditions pour obtenir un score de 4 points pour cette caractéristique ?</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34620" indent="0" algn="l">
                        <a:lnSpc>
                          <a:spcPct val="100000"/>
                        </a:lnSpc>
                        <a:spcBef>
                          <a:spcPts val="0"/>
                        </a:spcBef>
                        <a:buFont typeface="Arial" panose="020B0604020202020204" pitchFamily="34" charset="0"/>
                        <a:buNone/>
                      </a:pPr>
                      <a:r>
                        <a:rPr lang="fr-FR" sz="600" b="1" spc="-30">
                          <a:latin typeface="+mj-lt"/>
                          <a:cs typeface="Trebuchet MS"/>
                        </a:rPr>
                        <a:t>Quelles informations doivent être  enregistrées/transmises  pour justifier le score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66675" indent="0" algn="l">
                        <a:lnSpc>
                          <a:spcPct val="100000"/>
                        </a:lnSpc>
                        <a:spcBef>
                          <a:spcPts val="0"/>
                        </a:spcBef>
                        <a:buFont typeface="Arial" panose="020B0604020202020204" pitchFamily="34" charset="0"/>
                        <a:buNone/>
                      </a:pPr>
                      <a:r>
                        <a:rPr lang="fr-FR" sz="600" b="1" spc="-30">
                          <a:latin typeface="+mj-lt"/>
                          <a:cs typeface="Trebuchet MS"/>
                        </a:rPr>
                        <a:t>Durée maximale pour le score 2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2403240295"/>
                  </a:ext>
                </a:extLst>
              </a:tr>
              <a:tr h="946752">
                <a:tc>
                  <a:txBody>
                    <a:bodyPr/>
                    <a:lstStyle/>
                    <a:p>
                      <a:pPr marL="66675">
                        <a:lnSpc>
                          <a:spcPct val="100000"/>
                        </a:lnSpc>
                      </a:pPr>
                      <a:r>
                        <a:rPr sz="600" b="1" spc="-15">
                          <a:latin typeface="+mj-lt"/>
                          <a:cs typeface="Trebuchet MS"/>
                        </a:rPr>
                        <a:t>11</a:t>
                      </a:r>
                      <a:endParaRPr sz="600">
                        <a:latin typeface="+mj-lt"/>
                        <a:cs typeface="Trebuchet MS"/>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120014">
                        <a:lnSpc>
                          <a:spcPct val="100000"/>
                        </a:lnSpc>
                        <a:spcBef>
                          <a:spcPts val="10"/>
                        </a:spcBef>
                      </a:pPr>
                      <a:r>
                        <a:rPr lang="nl-BE" sz="600" spc="30">
                          <a:latin typeface="+mj-lt"/>
                          <a:cs typeface="Calibri"/>
                        </a:rPr>
                        <a:t>Voldoende </a:t>
                      </a:r>
                      <a:r>
                        <a:rPr lang="nl-BE" sz="600" b="1" spc="-20">
                          <a:latin typeface="+mj-lt"/>
                          <a:cs typeface="Trebuchet MS"/>
                        </a:rPr>
                        <a:t>verpleegkundigen</a:t>
                      </a:r>
                      <a:r>
                        <a:rPr lang="nl-BE" sz="600" b="1" spc="-90">
                          <a:latin typeface="+mj-lt"/>
                          <a:cs typeface="Trebuchet MS"/>
                        </a:rPr>
                        <a:t> </a:t>
                      </a:r>
                      <a:r>
                        <a:rPr lang="nl-BE" sz="600" spc="20">
                          <a:latin typeface="+mj-lt"/>
                          <a:cs typeface="Calibri"/>
                        </a:rPr>
                        <a:t>verantwoordelijk  voor </a:t>
                      </a:r>
                      <a:r>
                        <a:rPr lang="nl-BE" sz="600" b="1" spc="-15">
                          <a:latin typeface="+mj-lt"/>
                          <a:cs typeface="Trebuchet MS"/>
                        </a:rPr>
                        <a:t>algemene</a:t>
                      </a:r>
                      <a:r>
                        <a:rPr lang="nl-BE" sz="600" b="1" spc="-50">
                          <a:latin typeface="+mj-lt"/>
                          <a:cs typeface="Trebuchet MS"/>
                        </a:rPr>
                        <a:t> </a:t>
                      </a:r>
                      <a:r>
                        <a:rPr lang="nl-BE" sz="600" b="1" spc="-15">
                          <a:latin typeface="+mj-lt"/>
                          <a:cs typeface="Trebuchet MS"/>
                        </a:rPr>
                        <a:t>zorg</a:t>
                      </a:r>
                      <a:r>
                        <a:rPr lang="nl-BE" sz="600" spc="-15">
                          <a:latin typeface="+mj-lt"/>
                          <a:cs typeface="Calibri"/>
                        </a:rPr>
                        <a:t>:</a:t>
                      </a:r>
                      <a:endParaRPr lang="nl-BE" sz="600">
                        <a:latin typeface="+mj-lt"/>
                        <a:cs typeface="Calibri"/>
                      </a:endParaRPr>
                    </a:p>
                    <a:p>
                      <a:pPr marL="523875" marR="74295" indent="-228600">
                        <a:lnSpc>
                          <a:spcPct val="100000"/>
                        </a:lnSpc>
                        <a:spcBef>
                          <a:spcPts val="20"/>
                        </a:spcBef>
                        <a:buFont typeface="Symbol"/>
                        <a:buChar char=""/>
                        <a:tabLst>
                          <a:tab pos="523875" algn="l"/>
                          <a:tab pos="524510" algn="l"/>
                        </a:tabLst>
                      </a:pPr>
                      <a:r>
                        <a:rPr lang="nl-BE" sz="600" spc="25">
                          <a:latin typeface="+mj-lt"/>
                          <a:cs typeface="Calibri"/>
                        </a:rPr>
                        <a:t>Praktijk </a:t>
                      </a:r>
                      <a:r>
                        <a:rPr lang="nl-BE" sz="600" spc="5">
                          <a:latin typeface="+mj-lt"/>
                          <a:cs typeface="Calibri"/>
                        </a:rPr>
                        <a:t>≤ </a:t>
                      </a:r>
                      <a:r>
                        <a:rPr lang="nl-BE" sz="600" spc="50">
                          <a:latin typeface="+mj-lt"/>
                          <a:cs typeface="Calibri"/>
                        </a:rPr>
                        <a:t>7 </a:t>
                      </a:r>
                      <a:r>
                        <a:rPr lang="nl-BE" sz="600" spc="85">
                          <a:latin typeface="+mj-lt"/>
                          <a:cs typeface="Calibri"/>
                        </a:rPr>
                        <a:t>VTE </a:t>
                      </a:r>
                      <a:r>
                        <a:rPr lang="nl-BE" sz="600" spc="60">
                          <a:latin typeface="+mj-lt"/>
                          <a:cs typeface="Calibri"/>
                        </a:rPr>
                        <a:t>VPK: </a:t>
                      </a:r>
                      <a:r>
                        <a:rPr lang="nl-BE" sz="600" spc="50">
                          <a:latin typeface="+mj-lt"/>
                          <a:cs typeface="Calibri"/>
                        </a:rPr>
                        <a:t>minstens 1 </a:t>
                      </a:r>
                      <a:r>
                        <a:rPr lang="nl-BE" sz="600" spc="80">
                          <a:latin typeface="+mj-lt"/>
                          <a:cs typeface="Calibri"/>
                        </a:rPr>
                        <a:t>VTE  </a:t>
                      </a:r>
                      <a:r>
                        <a:rPr lang="nl-BE" sz="600" spc="30">
                          <a:latin typeface="+mj-lt"/>
                          <a:cs typeface="Calibri"/>
                        </a:rPr>
                        <a:t>verpleegkundige </a:t>
                      </a:r>
                      <a:r>
                        <a:rPr lang="nl-BE" sz="600" spc="20">
                          <a:latin typeface="+mj-lt"/>
                          <a:cs typeface="Calibri"/>
                        </a:rPr>
                        <a:t>verantwoordelijk </a:t>
                      </a:r>
                      <a:r>
                        <a:rPr lang="nl-BE" sz="600" spc="25">
                          <a:latin typeface="+mj-lt"/>
                          <a:cs typeface="Calibri"/>
                        </a:rPr>
                        <a:t>voor  </a:t>
                      </a:r>
                      <a:r>
                        <a:rPr lang="nl-BE" sz="600" spc="45">
                          <a:latin typeface="+mj-lt"/>
                          <a:cs typeface="Calibri"/>
                        </a:rPr>
                        <a:t>algemene zorg </a:t>
                      </a:r>
                      <a:r>
                        <a:rPr lang="nl-BE" sz="600" spc="40">
                          <a:latin typeface="+mj-lt"/>
                          <a:cs typeface="Calibri"/>
                        </a:rPr>
                        <a:t>(of </a:t>
                      </a:r>
                      <a:r>
                        <a:rPr lang="nl-BE" sz="600" spc="35">
                          <a:latin typeface="+mj-lt"/>
                          <a:cs typeface="Calibri"/>
                        </a:rPr>
                        <a:t>gelijkgesteld) </a:t>
                      </a:r>
                      <a:r>
                        <a:rPr lang="nl-BE" sz="600" spc="155">
                          <a:latin typeface="+mj-lt"/>
                          <a:cs typeface="Calibri"/>
                        </a:rPr>
                        <a:t>– </a:t>
                      </a:r>
                      <a:r>
                        <a:rPr lang="nl-BE" sz="600" spc="15">
                          <a:latin typeface="+mj-lt"/>
                          <a:cs typeface="Calibri"/>
                        </a:rPr>
                        <a:t>in  </a:t>
                      </a:r>
                      <a:r>
                        <a:rPr lang="nl-BE" sz="600" spc="35">
                          <a:latin typeface="+mj-lt"/>
                          <a:cs typeface="Calibri"/>
                        </a:rPr>
                        <a:t>de </a:t>
                      </a:r>
                      <a:r>
                        <a:rPr lang="nl-BE" sz="600" spc="15">
                          <a:latin typeface="+mj-lt"/>
                          <a:cs typeface="Calibri"/>
                        </a:rPr>
                        <a:t>verdere </a:t>
                      </a:r>
                      <a:r>
                        <a:rPr lang="nl-BE" sz="600" spc="25">
                          <a:latin typeface="+mj-lt"/>
                          <a:cs typeface="Calibri"/>
                        </a:rPr>
                        <a:t>voorbereiding </a:t>
                      </a:r>
                      <a:r>
                        <a:rPr lang="nl-BE" sz="600" spc="15">
                          <a:latin typeface="+mj-lt"/>
                          <a:cs typeface="Calibri"/>
                        </a:rPr>
                        <a:t>wordt  </a:t>
                      </a:r>
                      <a:r>
                        <a:rPr lang="nl-BE" sz="600" spc="55">
                          <a:latin typeface="+mj-lt"/>
                          <a:cs typeface="Calibri"/>
                        </a:rPr>
                        <a:t>nagegaan </a:t>
                      </a:r>
                      <a:r>
                        <a:rPr lang="nl-BE" sz="600" spc="40">
                          <a:latin typeface="+mj-lt"/>
                          <a:cs typeface="Calibri"/>
                        </a:rPr>
                        <a:t>of </a:t>
                      </a:r>
                      <a:r>
                        <a:rPr lang="nl-BE" sz="600" spc="50">
                          <a:latin typeface="+mj-lt"/>
                          <a:cs typeface="Calibri"/>
                        </a:rPr>
                        <a:t>minstens 2 </a:t>
                      </a:r>
                      <a:r>
                        <a:rPr lang="nl-BE" sz="600" spc="80">
                          <a:latin typeface="+mj-lt"/>
                          <a:cs typeface="Calibri"/>
                        </a:rPr>
                        <a:t>VTE</a:t>
                      </a:r>
                      <a:r>
                        <a:rPr lang="nl-BE" sz="600" spc="-135">
                          <a:latin typeface="+mj-lt"/>
                          <a:cs typeface="Calibri"/>
                        </a:rPr>
                        <a:t> </a:t>
                      </a:r>
                      <a:r>
                        <a:rPr lang="nl-BE" sz="600" spc="15">
                          <a:latin typeface="+mj-lt"/>
                          <a:cs typeface="Calibri"/>
                        </a:rPr>
                        <a:t>per </a:t>
                      </a:r>
                      <a:r>
                        <a:rPr lang="nl-BE" sz="600" spc="50">
                          <a:latin typeface="+mj-lt"/>
                          <a:cs typeface="Calibri"/>
                        </a:rPr>
                        <a:t>7 </a:t>
                      </a:r>
                      <a:r>
                        <a:rPr lang="nl-BE" sz="600" spc="85">
                          <a:latin typeface="+mj-lt"/>
                          <a:cs typeface="Calibri"/>
                        </a:rPr>
                        <a:t>VTE  </a:t>
                      </a:r>
                      <a:r>
                        <a:rPr lang="nl-BE" sz="600" spc="35">
                          <a:latin typeface="+mj-lt"/>
                          <a:cs typeface="Calibri"/>
                        </a:rPr>
                        <a:t>eveneens </a:t>
                      </a:r>
                      <a:r>
                        <a:rPr lang="nl-BE" sz="600" spc="15">
                          <a:latin typeface="+mj-lt"/>
                          <a:cs typeface="Calibri"/>
                        </a:rPr>
                        <a:t>het </a:t>
                      </a:r>
                      <a:r>
                        <a:rPr lang="nl-BE" sz="600" spc="40">
                          <a:latin typeface="+mj-lt"/>
                          <a:cs typeface="Calibri"/>
                        </a:rPr>
                        <a:t>minimum </a:t>
                      </a:r>
                      <a:r>
                        <a:rPr lang="nl-BE" sz="600" spc="45">
                          <a:latin typeface="+mj-lt"/>
                          <a:cs typeface="Calibri"/>
                        </a:rPr>
                        <a:t>kan </a:t>
                      </a:r>
                      <a:r>
                        <a:rPr lang="nl-BE" sz="600" spc="30">
                          <a:latin typeface="+mj-lt"/>
                          <a:cs typeface="Calibri"/>
                        </a:rPr>
                        <a:t>zijn </a:t>
                      </a:r>
                      <a:r>
                        <a:rPr lang="nl-BE" sz="600" spc="20">
                          <a:latin typeface="+mj-lt"/>
                          <a:cs typeface="Calibri"/>
                        </a:rPr>
                        <a:t>voor  </a:t>
                      </a:r>
                      <a:r>
                        <a:rPr lang="nl-BE" sz="600" spc="35">
                          <a:latin typeface="+mj-lt"/>
                          <a:cs typeface="Calibri"/>
                        </a:rPr>
                        <a:t>de </a:t>
                      </a:r>
                      <a:r>
                        <a:rPr lang="nl-BE" sz="600" spc="20">
                          <a:latin typeface="+mj-lt"/>
                          <a:cs typeface="Calibri"/>
                        </a:rPr>
                        <a:t>praktijken </a:t>
                      </a:r>
                      <a:r>
                        <a:rPr lang="nl-BE" sz="600" spc="5">
                          <a:latin typeface="+mj-lt"/>
                          <a:cs typeface="Calibri"/>
                        </a:rPr>
                        <a:t>&lt; </a:t>
                      </a:r>
                      <a:r>
                        <a:rPr lang="nl-BE" sz="600" spc="45">
                          <a:latin typeface="+mj-lt"/>
                          <a:cs typeface="Calibri"/>
                        </a:rPr>
                        <a:t>= </a:t>
                      </a:r>
                      <a:r>
                        <a:rPr lang="nl-BE" sz="600" spc="50">
                          <a:latin typeface="+mj-lt"/>
                          <a:cs typeface="Calibri"/>
                        </a:rPr>
                        <a:t>7 </a:t>
                      </a:r>
                      <a:r>
                        <a:rPr lang="nl-BE" sz="600" spc="85">
                          <a:latin typeface="+mj-lt"/>
                          <a:cs typeface="Calibri"/>
                        </a:rPr>
                        <a:t>VTE</a:t>
                      </a:r>
                      <a:r>
                        <a:rPr lang="nl-BE" sz="600" spc="-30">
                          <a:latin typeface="+mj-lt"/>
                          <a:cs typeface="Calibri"/>
                        </a:rPr>
                        <a:t> </a:t>
                      </a:r>
                      <a:r>
                        <a:rPr lang="nl-BE" sz="600" spc="90">
                          <a:latin typeface="+mj-lt"/>
                          <a:cs typeface="Calibri"/>
                        </a:rPr>
                        <a:t>VPK</a:t>
                      </a:r>
                      <a:endParaRPr lang="nl-BE" sz="600">
                        <a:latin typeface="+mj-lt"/>
                        <a:cs typeface="Calibri"/>
                      </a:endParaRPr>
                    </a:p>
                    <a:p>
                      <a:pPr>
                        <a:lnSpc>
                          <a:spcPct val="100000"/>
                        </a:lnSpc>
                        <a:spcBef>
                          <a:spcPts val="50"/>
                        </a:spcBef>
                      </a:pPr>
                      <a:endParaRPr lang="nl-BE" sz="600">
                        <a:latin typeface="+mj-lt"/>
                        <a:cs typeface="Times New Roman"/>
                      </a:endParaRPr>
                    </a:p>
                    <a:p>
                      <a:pPr marL="66675">
                        <a:lnSpc>
                          <a:spcPct val="100000"/>
                        </a:lnSpc>
                      </a:pPr>
                      <a:r>
                        <a:rPr lang="nl-BE" sz="600" spc="90">
                          <a:latin typeface="+mj-lt"/>
                          <a:cs typeface="Calibri"/>
                        </a:rPr>
                        <a:t>KB </a:t>
                      </a:r>
                      <a:r>
                        <a:rPr lang="nl-BE" sz="600" spc="45">
                          <a:latin typeface="+mj-lt"/>
                          <a:cs typeface="Calibri"/>
                        </a:rPr>
                        <a:t>= </a:t>
                      </a:r>
                      <a:r>
                        <a:rPr lang="nl-BE" sz="600" spc="70">
                          <a:latin typeface="+mj-lt"/>
                          <a:cs typeface="Calibri"/>
                        </a:rPr>
                        <a:t>1VVAZ </a:t>
                      </a:r>
                      <a:r>
                        <a:rPr lang="nl-BE" sz="600" spc="15">
                          <a:latin typeface="+mj-lt"/>
                          <a:cs typeface="Calibri"/>
                        </a:rPr>
                        <a:t>per </a:t>
                      </a:r>
                      <a:r>
                        <a:rPr lang="nl-BE" sz="600" spc="25">
                          <a:latin typeface="+mj-lt"/>
                          <a:cs typeface="Calibri"/>
                        </a:rPr>
                        <a:t>gestructureerd</a:t>
                      </a:r>
                      <a:r>
                        <a:rPr lang="nl-BE" sz="600" spc="-105">
                          <a:latin typeface="+mj-lt"/>
                          <a:cs typeface="Calibri"/>
                        </a:rPr>
                        <a:t> </a:t>
                      </a:r>
                      <a:r>
                        <a:rPr lang="nl-BE" sz="600" spc="35">
                          <a:latin typeface="+mj-lt"/>
                          <a:cs typeface="Calibri"/>
                        </a:rPr>
                        <a:t>team</a:t>
                      </a:r>
                      <a:endParaRPr lang="nl-BE"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05104">
                        <a:lnSpc>
                          <a:spcPct val="100000"/>
                        </a:lnSpc>
                        <a:spcBef>
                          <a:spcPts val="10"/>
                        </a:spcBef>
                      </a:pPr>
                      <a:r>
                        <a:rPr lang="nl-BE" sz="600" spc="25">
                          <a:latin typeface="+mj-lt"/>
                          <a:cs typeface="Calibri"/>
                        </a:rPr>
                        <a:t>De </a:t>
                      </a:r>
                      <a:r>
                        <a:rPr lang="nl-BE" sz="600" spc="20">
                          <a:latin typeface="+mj-lt"/>
                          <a:cs typeface="Calibri"/>
                        </a:rPr>
                        <a:t>praktijk </a:t>
                      </a:r>
                      <a:r>
                        <a:rPr lang="nl-BE" sz="600" spc="45">
                          <a:latin typeface="+mj-lt"/>
                          <a:cs typeface="Calibri"/>
                        </a:rPr>
                        <a:t>beschikt </a:t>
                      </a:r>
                      <a:r>
                        <a:rPr lang="nl-BE" sz="600" spc="70">
                          <a:latin typeface="+mj-lt"/>
                          <a:cs typeface="Calibri"/>
                        </a:rPr>
                        <a:t>NIET </a:t>
                      </a:r>
                      <a:r>
                        <a:rPr lang="nl-BE" sz="600" spc="20">
                          <a:latin typeface="+mj-lt"/>
                          <a:cs typeface="Calibri"/>
                        </a:rPr>
                        <a:t>over </a:t>
                      </a:r>
                      <a:r>
                        <a:rPr lang="nl-BE" sz="600" spc="50">
                          <a:latin typeface="+mj-lt"/>
                          <a:cs typeface="Calibri"/>
                        </a:rPr>
                        <a:t>minstens 1</a:t>
                      </a:r>
                      <a:r>
                        <a:rPr lang="nl-BE" sz="600" spc="-145">
                          <a:latin typeface="+mj-lt"/>
                          <a:cs typeface="Calibri"/>
                        </a:rPr>
                        <a:t> </a:t>
                      </a:r>
                      <a:r>
                        <a:rPr lang="nl-BE" sz="600" spc="85">
                          <a:latin typeface="+mj-lt"/>
                          <a:cs typeface="Calibri"/>
                        </a:rPr>
                        <a:t>VTE  </a:t>
                      </a:r>
                      <a:r>
                        <a:rPr lang="nl-BE" sz="600" spc="60">
                          <a:latin typeface="+mj-lt"/>
                          <a:cs typeface="Calibri"/>
                        </a:rPr>
                        <a:t>VVAZ.</a:t>
                      </a:r>
                      <a:endParaRPr lang="nl-BE"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39700">
                        <a:lnSpc>
                          <a:spcPct val="100000"/>
                        </a:lnSpc>
                        <a:spcBef>
                          <a:spcPts val="10"/>
                        </a:spcBef>
                      </a:pPr>
                      <a:r>
                        <a:rPr lang="nl-BE" sz="600" spc="25">
                          <a:latin typeface="+mj-lt"/>
                          <a:cs typeface="Calibri"/>
                        </a:rPr>
                        <a:t>De </a:t>
                      </a:r>
                      <a:r>
                        <a:rPr lang="nl-BE" sz="600" spc="20">
                          <a:latin typeface="+mj-lt"/>
                          <a:cs typeface="Calibri"/>
                        </a:rPr>
                        <a:t>praktijk </a:t>
                      </a:r>
                      <a:r>
                        <a:rPr lang="nl-BE" sz="600" spc="45">
                          <a:latin typeface="+mj-lt"/>
                          <a:cs typeface="Calibri"/>
                        </a:rPr>
                        <a:t>beschikt </a:t>
                      </a:r>
                      <a:r>
                        <a:rPr lang="nl-BE" sz="600" spc="70">
                          <a:latin typeface="+mj-lt"/>
                          <a:cs typeface="Calibri"/>
                        </a:rPr>
                        <a:t>NIET </a:t>
                      </a:r>
                      <a:r>
                        <a:rPr lang="nl-BE" sz="600" spc="45">
                          <a:latin typeface="+mj-lt"/>
                          <a:cs typeface="Calibri"/>
                        </a:rPr>
                        <a:t>zelf </a:t>
                      </a:r>
                      <a:r>
                        <a:rPr lang="nl-BE" sz="600" spc="20">
                          <a:latin typeface="+mj-lt"/>
                          <a:cs typeface="Calibri"/>
                        </a:rPr>
                        <a:t>over </a:t>
                      </a:r>
                      <a:r>
                        <a:rPr lang="nl-BE" sz="600" spc="50">
                          <a:latin typeface="+mj-lt"/>
                          <a:cs typeface="Calibri"/>
                        </a:rPr>
                        <a:t>minstens 1  </a:t>
                      </a:r>
                      <a:r>
                        <a:rPr lang="nl-BE" sz="600" spc="80">
                          <a:latin typeface="+mj-lt"/>
                          <a:cs typeface="Calibri"/>
                        </a:rPr>
                        <a:t>VTE </a:t>
                      </a:r>
                      <a:r>
                        <a:rPr lang="nl-BE" sz="600" spc="45">
                          <a:latin typeface="+mj-lt"/>
                          <a:cs typeface="Calibri"/>
                        </a:rPr>
                        <a:t>VVAZ, maar </a:t>
                      </a:r>
                      <a:r>
                        <a:rPr lang="nl-BE" sz="600" spc="15">
                          <a:latin typeface="+mj-lt"/>
                          <a:cs typeface="Calibri"/>
                        </a:rPr>
                        <a:t>werkt </a:t>
                      </a:r>
                      <a:r>
                        <a:rPr lang="nl-BE" sz="600" spc="20">
                          <a:latin typeface="+mj-lt"/>
                          <a:cs typeface="Calibri"/>
                        </a:rPr>
                        <a:t>hiervoor </a:t>
                      </a:r>
                      <a:r>
                        <a:rPr lang="nl-BE" sz="600" spc="60">
                          <a:latin typeface="+mj-lt"/>
                          <a:cs typeface="Calibri"/>
                        </a:rPr>
                        <a:t>samen </a:t>
                      </a:r>
                      <a:r>
                        <a:rPr lang="nl-BE" sz="600" spc="35">
                          <a:latin typeface="+mj-lt"/>
                          <a:cs typeface="Calibri"/>
                        </a:rPr>
                        <a:t>met</a:t>
                      </a:r>
                      <a:r>
                        <a:rPr lang="nl-BE" sz="600" spc="-100">
                          <a:latin typeface="+mj-lt"/>
                          <a:cs typeface="Calibri"/>
                        </a:rPr>
                        <a:t> </a:t>
                      </a:r>
                      <a:r>
                        <a:rPr lang="nl-BE" sz="600" spc="25">
                          <a:latin typeface="+mj-lt"/>
                          <a:cs typeface="Calibri"/>
                        </a:rPr>
                        <a:t>een  andere</a:t>
                      </a:r>
                      <a:r>
                        <a:rPr lang="nl-BE" sz="600" spc="15">
                          <a:latin typeface="+mj-lt"/>
                          <a:cs typeface="Calibri"/>
                        </a:rPr>
                        <a:t> </a:t>
                      </a:r>
                      <a:r>
                        <a:rPr lang="nl-BE" sz="600" spc="20">
                          <a:latin typeface="+mj-lt"/>
                          <a:cs typeface="Calibri"/>
                        </a:rPr>
                        <a:t>praktijk.</a:t>
                      </a:r>
                      <a:endParaRPr lang="nl-BE"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24790">
                        <a:lnSpc>
                          <a:spcPct val="100000"/>
                        </a:lnSpc>
                        <a:spcBef>
                          <a:spcPts val="10"/>
                        </a:spcBef>
                      </a:pPr>
                      <a:r>
                        <a:rPr lang="nl-BE" sz="600" spc="25">
                          <a:latin typeface="+mj-lt"/>
                          <a:cs typeface="Calibri"/>
                        </a:rPr>
                        <a:t>De </a:t>
                      </a:r>
                      <a:r>
                        <a:rPr lang="nl-BE" sz="600" spc="20">
                          <a:latin typeface="+mj-lt"/>
                          <a:cs typeface="Calibri"/>
                        </a:rPr>
                        <a:t>praktijk </a:t>
                      </a:r>
                      <a:r>
                        <a:rPr lang="nl-BE" sz="600" spc="45">
                          <a:latin typeface="+mj-lt"/>
                          <a:cs typeface="Calibri"/>
                        </a:rPr>
                        <a:t>beschikt </a:t>
                      </a:r>
                      <a:r>
                        <a:rPr lang="nl-BE" sz="600" spc="20">
                          <a:latin typeface="+mj-lt"/>
                          <a:cs typeface="Calibri"/>
                        </a:rPr>
                        <a:t>over </a:t>
                      </a:r>
                      <a:r>
                        <a:rPr lang="nl-BE" sz="600" spc="50">
                          <a:latin typeface="+mj-lt"/>
                          <a:cs typeface="Calibri"/>
                        </a:rPr>
                        <a:t>minstens 1</a:t>
                      </a:r>
                      <a:r>
                        <a:rPr lang="nl-BE" sz="600" spc="-60">
                          <a:latin typeface="+mj-lt"/>
                          <a:cs typeface="Calibri"/>
                        </a:rPr>
                        <a:t> </a:t>
                      </a:r>
                      <a:r>
                        <a:rPr lang="nl-BE" sz="600" spc="85">
                          <a:latin typeface="+mj-lt"/>
                          <a:cs typeface="Calibri"/>
                        </a:rPr>
                        <a:t>VTE  </a:t>
                      </a:r>
                      <a:r>
                        <a:rPr lang="nl-BE" sz="600" spc="60">
                          <a:latin typeface="+mj-lt"/>
                          <a:cs typeface="Calibri"/>
                        </a:rPr>
                        <a:t>VVAZ.</a:t>
                      </a:r>
                      <a:endParaRPr lang="nl-BE"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45">
                          <a:latin typeface="+mj-lt"/>
                          <a:cs typeface="Calibri"/>
                        </a:rPr>
                        <a:t>Teamsamenstelling</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50">
                          <a:latin typeface="+mj-lt"/>
                          <a:cs typeface="Calibri"/>
                        </a:rPr>
                        <a:t>1</a:t>
                      </a:r>
                      <a:r>
                        <a:rPr sz="600" spc="20">
                          <a:latin typeface="+mj-lt"/>
                          <a:cs typeface="Calibri"/>
                        </a:rPr>
                        <a:t> </a:t>
                      </a:r>
                      <a:r>
                        <a:rPr sz="600" spc="25">
                          <a:latin typeface="+mj-lt"/>
                          <a:cs typeface="Calibri"/>
                        </a:rPr>
                        <a:t>jaar</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967856758"/>
                  </a:ext>
                </a:extLst>
              </a:tr>
              <a:tr h="946752">
                <a:tc>
                  <a:txBody>
                    <a:bodyPr/>
                    <a:lstStyle/>
                    <a:p>
                      <a:pPr marL="66675">
                        <a:lnSpc>
                          <a:spcPct val="100000"/>
                        </a:lnSpc>
                      </a:pPr>
                      <a:r>
                        <a:rPr sz="600" b="1" spc="-15">
                          <a:latin typeface="+mj-lt"/>
                          <a:cs typeface="Trebuchet MS"/>
                        </a:rPr>
                        <a:t>11</a:t>
                      </a:r>
                      <a:endParaRPr sz="600">
                        <a:latin typeface="+mj-lt"/>
                        <a:cs typeface="Trebuchet MS"/>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123189">
                        <a:lnSpc>
                          <a:spcPct val="100000"/>
                        </a:lnSpc>
                        <a:spcBef>
                          <a:spcPts val="10"/>
                        </a:spcBef>
                      </a:pPr>
                      <a:r>
                        <a:rPr sz="600" spc="10">
                          <a:latin typeface="+mj-lt"/>
                          <a:cs typeface="Calibri"/>
                        </a:rPr>
                        <a:t>Un </a:t>
                      </a:r>
                      <a:r>
                        <a:rPr sz="600" spc="25">
                          <a:latin typeface="+mj-lt"/>
                          <a:cs typeface="Calibri"/>
                        </a:rPr>
                        <a:t>nombre </a:t>
                      </a:r>
                      <a:r>
                        <a:rPr sz="600" spc="55">
                          <a:latin typeface="+mj-lt"/>
                          <a:cs typeface="Calibri"/>
                        </a:rPr>
                        <a:t>suﬃsant </a:t>
                      </a:r>
                      <a:r>
                        <a:rPr sz="600" spc="-20">
                          <a:latin typeface="+mj-lt"/>
                          <a:cs typeface="Calibri"/>
                        </a:rPr>
                        <a:t>d'</a:t>
                      </a:r>
                      <a:r>
                        <a:rPr sz="600" b="1" spc="-20">
                          <a:latin typeface="+mj-lt"/>
                          <a:cs typeface="Trebuchet MS"/>
                        </a:rPr>
                        <a:t>inﬁrmières </a:t>
                      </a:r>
                      <a:r>
                        <a:rPr sz="600" spc="40">
                          <a:latin typeface="+mj-lt"/>
                          <a:cs typeface="Calibri"/>
                        </a:rPr>
                        <a:t>responsable  </a:t>
                      </a:r>
                      <a:r>
                        <a:rPr sz="600" spc="35">
                          <a:latin typeface="+mj-lt"/>
                          <a:cs typeface="Calibri"/>
                        </a:rPr>
                        <a:t>de </a:t>
                      </a:r>
                      <a:r>
                        <a:rPr sz="600" b="1" spc="20">
                          <a:latin typeface="+mj-lt"/>
                          <a:cs typeface="Trebuchet MS"/>
                        </a:rPr>
                        <a:t>soins</a:t>
                      </a:r>
                      <a:r>
                        <a:rPr sz="600" b="1" spc="-80">
                          <a:latin typeface="+mj-lt"/>
                          <a:cs typeface="Trebuchet MS"/>
                        </a:rPr>
                        <a:t> </a:t>
                      </a:r>
                      <a:r>
                        <a:rPr sz="600" b="1" spc="-30">
                          <a:latin typeface="+mj-lt"/>
                          <a:cs typeface="Trebuchet MS"/>
                        </a:rPr>
                        <a:t>généraux</a:t>
                      </a:r>
                      <a:r>
                        <a:rPr sz="600" spc="-30">
                          <a:latin typeface="+mj-lt"/>
                          <a:cs typeface="Calibri"/>
                        </a:rPr>
                        <a:t>:</a:t>
                      </a:r>
                      <a:endParaRPr sz="600">
                        <a:latin typeface="+mj-lt"/>
                        <a:cs typeface="Calibri"/>
                      </a:endParaRPr>
                    </a:p>
                    <a:p>
                      <a:pPr marL="523875" marR="76200" indent="-228600">
                        <a:lnSpc>
                          <a:spcPct val="100000"/>
                        </a:lnSpc>
                        <a:spcBef>
                          <a:spcPts val="20"/>
                        </a:spcBef>
                        <a:buFont typeface="Symbol"/>
                        <a:buChar char=""/>
                        <a:tabLst>
                          <a:tab pos="523875" algn="l"/>
                          <a:tab pos="524510" algn="l"/>
                        </a:tabLst>
                      </a:pPr>
                      <a:r>
                        <a:rPr sz="600" spc="30">
                          <a:latin typeface="+mj-lt"/>
                          <a:cs typeface="Calibri"/>
                        </a:rPr>
                        <a:t>Pratique </a:t>
                      </a:r>
                      <a:r>
                        <a:rPr sz="600" spc="5">
                          <a:latin typeface="+mj-lt"/>
                          <a:cs typeface="Calibri"/>
                        </a:rPr>
                        <a:t>≤ </a:t>
                      </a:r>
                      <a:r>
                        <a:rPr sz="600" spc="50">
                          <a:latin typeface="+mj-lt"/>
                          <a:cs typeface="Calibri"/>
                        </a:rPr>
                        <a:t>7 </a:t>
                      </a:r>
                      <a:r>
                        <a:rPr sz="600" spc="105">
                          <a:latin typeface="+mj-lt"/>
                          <a:cs typeface="Calibri"/>
                        </a:rPr>
                        <a:t>ETP </a:t>
                      </a:r>
                      <a:r>
                        <a:rPr sz="600" spc="20">
                          <a:latin typeface="+mj-lt"/>
                          <a:cs typeface="Calibri"/>
                        </a:rPr>
                        <a:t>inﬁ </a:t>
                      </a:r>
                      <a:r>
                        <a:rPr sz="600" spc="-30">
                          <a:latin typeface="+mj-lt"/>
                          <a:cs typeface="Calibri"/>
                        </a:rPr>
                        <a:t>: </a:t>
                      </a:r>
                      <a:r>
                        <a:rPr sz="600" spc="45">
                          <a:latin typeface="+mj-lt"/>
                          <a:cs typeface="Calibri"/>
                        </a:rPr>
                        <a:t>au </a:t>
                      </a:r>
                      <a:r>
                        <a:rPr sz="600" spc="55">
                          <a:latin typeface="+mj-lt"/>
                          <a:cs typeface="Calibri"/>
                        </a:rPr>
                        <a:t>moins </a:t>
                      </a:r>
                      <a:r>
                        <a:rPr sz="600" spc="50">
                          <a:latin typeface="+mj-lt"/>
                          <a:cs typeface="Calibri"/>
                        </a:rPr>
                        <a:t>1 </a:t>
                      </a:r>
                      <a:r>
                        <a:rPr sz="600" spc="105">
                          <a:latin typeface="+mj-lt"/>
                          <a:cs typeface="Calibri"/>
                        </a:rPr>
                        <a:t>ETP  </a:t>
                      </a:r>
                      <a:r>
                        <a:rPr sz="600" spc="10">
                          <a:latin typeface="+mj-lt"/>
                          <a:cs typeface="Calibri"/>
                        </a:rPr>
                        <a:t>d'inﬁrmière </a:t>
                      </a:r>
                      <a:r>
                        <a:rPr sz="600" spc="45">
                          <a:latin typeface="+mj-lt"/>
                          <a:cs typeface="Calibri"/>
                        </a:rPr>
                        <a:t>responsable </a:t>
                      </a:r>
                      <a:r>
                        <a:rPr sz="600" spc="65">
                          <a:latin typeface="+mj-lt"/>
                          <a:cs typeface="Calibri"/>
                        </a:rPr>
                        <a:t>des </a:t>
                      </a:r>
                      <a:r>
                        <a:rPr sz="600" spc="60">
                          <a:latin typeface="+mj-lt"/>
                          <a:cs typeface="Calibri"/>
                        </a:rPr>
                        <a:t>soins  </a:t>
                      </a:r>
                      <a:r>
                        <a:rPr sz="600" spc="35">
                          <a:latin typeface="+mj-lt"/>
                          <a:cs typeface="Calibri"/>
                        </a:rPr>
                        <a:t>généraux </a:t>
                      </a:r>
                      <a:r>
                        <a:rPr sz="600" spc="25">
                          <a:latin typeface="+mj-lt"/>
                          <a:cs typeface="Calibri"/>
                        </a:rPr>
                        <a:t>(ou équivalent) </a:t>
                      </a:r>
                      <a:r>
                        <a:rPr sz="600" spc="45">
                          <a:latin typeface="+mj-lt"/>
                          <a:cs typeface="Calibri"/>
                        </a:rPr>
                        <a:t>= </a:t>
                      </a:r>
                      <a:r>
                        <a:rPr sz="600" spc="65">
                          <a:latin typeface="+mj-lt"/>
                          <a:cs typeface="Calibri"/>
                        </a:rPr>
                        <a:t>IRSG </a:t>
                      </a:r>
                      <a:r>
                        <a:rPr sz="600" spc="-35">
                          <a:latin typeface="+mj-lt"/>
                          <a:cs typeface="Calibri"/>
                        </a:rPr>
                        <a:t>- </a:t>
                      </a:r>
                      <a:r>
                        <a:rPr sz="600" spc="60">
                          <a:latin typeface="+mj-lt"/>
                          <a:cs typeface="Calibri"/>
                        </a:rPr>
                        <a:t>dans  </a:t>
                      </a:r>
                      <a:r>
                        <a:rPr sz="600" spc="20">
                          <a:latin typeface="+mj-lt"/>
                          <a:cs typeface="Calibri"/>
                        </a:rPr>
                        <a:t>le </a:t>
                      </a:r>
                      <a:r>
                        <a:rPr sz="600" spc="40">
                          <a:latin typeface="+mj-lt"/>
                          <a:cs typeface="Calibri"/>
                        </a:rPr>
                        <a:t>cadre </a:t>
                      </a:r>
                      <a:r>
                        <a:rPr sz="600" spc="15">
                          <a:latin typeface="+mj-lt"/>
                          <a:cs typeface="Calibri"/>
                        </a:rPr>
                        <a:t>d'une </a:t>
                      </a:r>
                      <a:r>
                        <a:rPr sz="600" spc="20">
                          <a:latin typeface="+mj-lt"/>
                          <a:cs typeface="Calibri"/>
                        </a:rPr>
                        <a:t>préparation </a:t>
                      </a:r>
                      <a:r>
                        <a:rPr sz="600" spc="5">
                          <a:latin typeface="+mj-lt"/>
                          <a:cs typeface="Calibri"/>
                        </a:rPr>
                        <a:t>ultérieure,  </a:t>
                      </a:r>
                      <a:r>
                        <a:rPr sz="600" spc="30">
                          <a:latin typeface="+mj-lt"/>
                          <a:cs typeface="Calibri"/>
                        </a:rPr>
                        <a:t>on </a:t>
                      </a:r>
                      <a:r>
                        <a:rPr sz="600" spc="35">
                          <a:latin typeface="+mj-lt"/>
                          <a:cs typeface="Calibri"/>
                        </a:rPr>
                        <a:t>examinera </a:t>
                      </a:r>
                      <a:r>
                        <a:rPr sz="600" spc="65">
                          <a:latin typeface="+mj-lt"/>
                          <a:cs typeface="Calibri"/>
                        </a:rPr>
                        <a:t>si </a:t>
                      </a:r>
                      <a:r>
                        <a:rPr sz="600" spc="40">
                          <a:latin typeface="+mj-lt"/>
                          <a:cs typeface="Calibri"/>
                        </a:rPr>
                        <a:t>au </a:t>
                      </a:r>
                      <a:r>
                        <a:rPr sz="600" spc="50">
                          <a:latin typeface="+mj-lt"/>
                          <a:cs typeface="Calibri"/>
                        </a:rPr>
                        <a:t>moins 2 </a:t>
                      </a:r>
                      <a:r>
                        <a:rPr sz="600" spc="100">
                          <a:latin typeface="+mj-lt"/>
                          <a:cs typeface="Calibri"/>
                        </a:rPr>
                        <a:t>ETP</a:t>
                      </a:r>
                      <a:r>
                        <a:rPr sz="600" spc="-110">
                          <a:latin typeface="+mj-lt"/>
                          <a:cs typeface="Calibri"/>
                        </a:rPr>
                        <a:t> </a:t>
                      </a:r>
                      <a:r>
                        <a:rPr sz="600" spc="20">
                          <a:latin typeface="+mj-lt"/>
                          <a:cs typeface="Calibri"/>
                        </a:rPr>
                        <a:t>pour </a:t>
                      </a:r>
                      <a:r>
                        <a:rPr sz="600" spc="50">
                          <a:latin typeface="+mj-lt"/>
                          <a:cs typeface="Calibri"/>
                        </a:rPr>
                        <a:t>7  </a:t>
                      </a:r>
                      <a:r>
                        <a:rPr sz="600" spc="100">
                          <a:latin typeface="+mj-lt"/>
                          <a:cs typeface="Calibri"/>
                        </a:rPr>
                        <a:t>ETP </a:t>
                      </a:r>
                      <a:r>
                        <a:rPr sz="600" spc="15">
                          <a:latin typeface="+mj-lt"/>
                          <a:cs typeface="Calibri"/>
                        </a:rPr>
                        <a:t>pourraient </a:t>
                      </a:r>
                      <a:r>
                        <a:rPr sz="600" spc="35">
                          <a:latin typeface="+mj-lt"/>
                          <a:cs typeface="Calibri"/>
                        </a:rPr>
                        <a:t>également </a:t>
                      </a:r>
                      <a:r>
                        <a:rPr sz="600" spc="30">
                          <a:latin typeface="+mj-lt"/>
                          <a:cs typeface="Calibri"/>
                        </a:rPr>
                        <a:t>constituer </a:t>
                      </a:r>
                      <a:r>
                        <a:rPr sz="600" spc="20">
                          <a:latin typeface="+mj-lt"/>
                          <a:cs typeface="Calibri"/>
                        </a:rPr>
                        <a:t>le  </a:t>
                      </a:r>
                      <a:r>
                        <a:rPr sz="600" spc="40">
                          <a:latin typeface="+mj-lt"/>
                          <a:cs typeface="Calibri"/>
                        </a:rPr>
                        <a:t>minimum </a:t>
                      </a:r>
                      <a:r>
                        <a:rPr sz="600" spc="20">
                          <a:latin typeface="+mj-lt"/>
                          <a:cs typeface="Calibri"/>
                        </a:rPr>
                        <a:t>pour </a:t>
                      </a:r>
                      <a:r>
                        <a:rPr sz="600" spc="55">
                          <a:latin typeface="+mj-lt"/>
                          <a:cs typeface="Calibri"/>
                        </a:rPr>
                        <a:t>les </a:t>
                      </a:r>
                      <a:r>
                        <a:rPr sz="600" spc="30">
                          <a:latin typeface="+mj-lt"/>
                          <a:cs typeface="Calibri"/>
                        </a:rPr>
                        <a:t>pratiques </a:t>
                      </a:r>
                      <a:r>
                        <a:rPr sz="600" spc="5">
                          <a:latin typeface="+mj-lt"/>
                          <a:cs typeface="Calibri"/>
                        </a:rPr>
                        <a:t>&lt; </a:t>
                      </a:r>
                      <a:r>
                        <a:rPr sz="600" spc="45">
                          <a:latin typeface="+mj-lt"/>
                          <a:cs typeface="Calibri"/>
                        </a:rPr>
                        <a:t>= </a:t>
                      </a:r>
                      <a:r>
                        <a:rPr sz="600" spc="50">
                          <a:latin typeface="+mj-lt"/>
                          <a:cs typeface="Calibri"/>
                        </a:rPr>
                        <a:t>7 </a:t>
                      </a:r>
                      <a:r>
                        <a:rPr sz="600" spc="100">
                          <a:latin typeface="+mj-lt"/>
                          <a:cs typeface="Calibri"/>
                        </a:rPr>
                        <a:t>ETP  </a:t>
                      </a:r>
                      <a:r>
                        <a:rPr sz="600" spc="15">
                          <a:latin typeface="+mj-lt"/>
                          <a:cs typeface="Calibri"/>
                        </a:rPr>
                        <a:t>inﬁ.</a:t>
                      </a:r>
                      <a:endParaRPr sz="600">
                        <a:latin typeface="+mj-lt"/>
                        <a:cs typeface="Calibri"/>
                      </a:endParaRPr>
                    </a:p>
                    <a:p>
                      <a:pPr marL="66675">
                        <a:lnSpc>
                          <a:spcPct val="100000"/>
                        </a:lnSpc>
                      </a:pPr>
                      <a:r>
                        <a:rPr sz="600" spc="70">
                          <a:latin typeface="+mj-lt"/>
                          <a:cs typeface="Calibri"/>
                        </a:rPr>
                        <a:t>AR </a:t>
                      </a:r>
                      <a:r>
                        <a:rPr sz="600" spc="45">
                          <a:latin typeface="+mj-lt"/>
                          <a:cs typeface="Calibri"/>
                        </a:rPr>
                        <a:t>= </a:t>
                      </a:r>
                      <a:r>
                        <a:rPr sz="600" spc="50">
                          <a:latin typeface="+mj-lt"/>
                          <a:cs typeface="Calibri"/>
                        </a:rPr>
                        <a:t>1 </a:t>
                      </a:r>
                      <a:r>
                        <a:rPr sz="600" spc="65">
                          <a:latin typeface="+mj-lt"/>
                          <a:cs typeface="Calibri"/>
                        </a:rPr>
                        <a:t>IRSG </a:t>
                      </a:r>
                      <a:r>
                        <a:rPr sz="600" spc="30">
                          <a:latin typeface="+mj-lt"/>
                          <a:cs typeface="Calibri"/>
                        </a:rPr>
                        <a:t>par </a:t>
                      </a:r>
                      <a:r>
                        <a:rPr sz="600" spc="25">
                          <a:latin typeface="+mj-lt"/>
                          <a:cs typeface="Calibri"/>
                        </a:rPr>
                        <a:t>équipe</a:t>
                      </a:r>
                      <a:r>
                        <a:rPr sz="600" spc="-125">
                          <a:latin typeface="+mj-lt"/>
                          <a:cs typeface="Calibri"/>
                        </a:rPr>
                        <a:t> </a:t>
                      </a:r>
                      <a:r>
                        <a:rPr sz="600" spc="25">
                          <a:latin typeface="+mj-lt"/>
                          <a:cs typeface="Calibri"/>
                        </a:rPr>
                        <a:t>structurée</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57810">
                        <a:lnSpc>
                          <a:spcPct val="100000"/>
                        </a:lnSpc>
                        <a:spcBef>
                          <a:spcPts val="10"/>
                        </a:spcBef>
                      </a:pPr>
                      <a:r>
                        <a:rPr sz="600" spc="85">
                          <a:latin typeface="+mj-lt"/>
                          <a:cs typeface="Calibri"/>
                        </a:rPr>
                        <a:t>La</a:t>
                      </a:r>
                      <a:r>
                        <a:rPr sz="600" spc="15">
                          <a:latin typeface="+mj-lt"/>
                          <a:cs typeface="Calibri"/>
                        </a:rPr>
                        <a:t> </a:t>
                      </a:r>
                      <a:r>
                        <a:rPr sz="600" spc="20">
                          <a:latin typeface="+mj-lt"/>
                          <a:cs typeface="Calibri"/>
                        </a:rPr>
                        <a:t>pratique</a:t>
                      </a:r>
                      <a:r>
                        <a:rPr sz="600" spc="15">
                          <a:latin typeface="+mj-lt"/>
                          <a:cs typeface="Calibri"/>
                        </a:rPr>
                        <a:t> </a:t>
                      </a:r>
                      <a:r>
                        <a:rPr sz="600" spc="30">
                          <a:latin typeface="+mj-lt"/>
                          <a:cs typeface="Calibri"/>
                        </a:rPr>
                        <a:t>ne</a:t>
                      </a:r>
                      <a:r>
                        <a:rPr sz="600" spc="15">
                          <a:latin typeface="+mj-lt"/>
                          <a:cs typeface="Calibri"/>
                        </a:rPr>
                        <a:t> </a:t>
                      </a:r>
                      <a:r>
                        <a:rPr sz="600" spc="55">
                          <a:latin typeface="+mj-lt"/>
                          <a:cs typeface="Calibri"/>
                        </a:rPr>
                        <a:t>dispose</a:t>
                      </a:r>
                      <a:r>
                        <a:rPr sz="600" spc="20">
                          <a:latin typeface="+mj-lt"/>
                          <a:cs typeface="Calibri"/>
                        </a:rPr>
                        <a:t> </a:t>
                      </a:r>
                      <a:r>
                        <a:rPr sz="600" spc="80">
                          <a:latin typeface="+mj-lt"/>
                          <a:cs typeface="Calibri"/>
                        </a:rPr>
                        <a:t>PAS</a:t>
                      </a:r>
                      <a:r>
                        <a:rPr sz="600" spc="20">
                          <a:latin typeface="+mj-lt"/>
                          <a:cs typeface="Calibri"/>
                        </a:rPr>
                        <a:t> </a:t>
                      </a:r>
                      <a:r>
                        <a:rPr sz="600" spc="10">
                          <a:latin typeface="+mj-lt"/>
                          <a:cs typeface="Calibri"/>
                        </a:rPr>
                        <a:t>d'au</a:t>
                      </a:r>
                      <a:r>
                        <a:rPr sz="600" spc="15">
                          <a:latin typeface="+mj-lt"/>
                          <a:cs typeface="Calibri"/>
                        </a:rPr>
                        <a:t> </a:t>
                      </a:r>
                      <a:r>
                        <a:rPr sz="600" spc="55">
                          <a:latin typeface="+mj-lt"/>
                          <a:cs typeface="Calibri"/>
                        </a:rPr>
                        <a:t>moins</a:t>
                      </a:r>
                      <a:r>
                        <a:rPr sz="600" spc="25">
                          <a:latin typeface="+mj-lt"/>
                          <a:cs typeface="Calibri"/>
                        </a:rPr>
                        <a:t> </a:t>
                      </a:r>
                      <a:r>
                        <a:rPr sz="600" spc="50">
                          <a:latin typeface="+mj-lt"/>
                          <a:cs typeface="Calibri"/>
                        </a:rPr>
                        <a:t>1</a:t>
                      </a:r>
                      <a:r>
                        <a:rPr sz="600" spc="10">
                          <a:latin typeface="+mj-lt"/>
                          <a:cs typeface="Calibri"/>
                        </a:rPr>
                        <a:t> </a:t>
                      </a:r>
                      <a:r>
                        <a:rPr sz="600" spc="105">
                          <a:latin typeface="+mj-lt"/>
                          <a:cs typeface="Calibri"/>
                        </a:rPr>
                        <a:t>ETP  </a:t>
                      </a:r>
                      <a:r>
                        <a:rPr sz="600" spc="55">
                          <a:latin typeface="+mj-lt"/>
                          <a:cs typeface="Calibri"/>
                        </a:rPr>
                        <a:t>IRSG.</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67310">
                        <a:lnSpc>
                          <a:spcPct val="100000"/>
                        </a:lnSpc>
                        <a:spcBef>
                          <a:spcPts val="10"/>
                        </a:spcBef>
                      </a:pPr>
                      <a:r>
                        <a:rPr sz="600" spc="85">
                          <a:latin typeface="+mj-lt"/>
                          <a:cs typeface="Calibri"/>
                        </a:rPr>
                        <a:t>La </a:t>
                      </a:r>
                      <a:r>
                        <a:rPr sz="600" spc="20">
                          <a:latin typeface="+mj-lt"/>
                          <a:cs typeface="Calibri"/>
                        </a:rPr>
                        <a:t>pratique </a:t>
                      </a:r>
                      <a:r>
                        <a:rPr sz="600" spc="30">
                          <a:latin typeface="+mj-lt"/>
                          <a:cs typeface="Calibri"/>
                        </a:rPr>
                        <a:t>ne </a:t>
                      </a:r>
                      <a:r>
                        <a:rPr sz="600" spc="55">
                          <a:latin typeface="+mj-lt"/>
                          <a:cs typeface="Calibri"/>
                        </a:rPr>
                        <a:t>dispose </a:t>
                      </a:r>
                      <a:r>
                        <a:rPr sz="600" spc="80">
                          <a:latin typeface="+mj-lt"/>
                          <a:cs typeface="Calibri"/>
                        </a:rPr>
                        <a:t>PAS </a:t>
                      </a:r>
                      <a:r>
                        <a:rPr sz="600" spc="25">
                          <a:latin typeface="+mj-lt"/>
                          <a:cs typeface="Calibri"/>
                        </a:rPr>
                        <a:t>lui-même </a:t>
                      </a:r>
                      <a:r>
                        <a:rPr sz="600" spc="10">
                          <a:latin typeface="+mj-lt"/>
                          <a:cs typeface="Calibri"/>
                        </a:rPr>
                        <a:t>d'au</a:t>
                      </a:r>
                      <a:r>
                        <a:rPr sz="600" spc="-145">
                          <a:latin typeface="+mj-lt"/>
                          <a:cs typeface="Calibri"/>
                        </a:rPr>
                        <a:t> </a:t>
                      </a:r>
                      <a:r>
                        <a:rPr sz="600" spc="55">
                          <a:latin typeface="+mj-lt"/>
                          <a:cs typeface="Calibri"/>
                        </a:rPr>
                        <a:t>moins  </a:t>
                      </a:r>
                      <a:r>
                        <a:rPr sz="600" spc="50">
                          <a:latin typeface="+mj-lt"/>
                          <a:cs typeface="Calibri"/>
                        </a:rPr>
                        <a:t>1 </a:t>
                      </a:r>
                      <a:r>
                        <a:rPr sz="600" spc="100">
                          <a:latin typeface="+mj-lt"/>
                          <a:cs typeface="Calibri"/>
                        </a:rPr>
                        <a:t>ETP </a:t>
                      </a:r>
                      <a:r>
                        <a:rPr sz="600" spc="40">
                          <a:latin typeface="+mj-lt"/>
                          <a:cs typeface="Calibri"/>
                        </a:rPr>
                        <a:t>IRSG, </a:t>
                      </a:r>
                      <a:r>
                        <a:rPr sz="600" spc="65">
                          <a:latin typeface="+mj-lt"/>
                          <a:cs typeface="Calibri"/>
                        </a:rPr>
                        <a:t>mais </a:t>
                      </a:r>
                      <a:r>
                        <a:rPr sz="600" spc="30">
                          <a:latin typeface="+mj-lt"/>
                          <a:cs typeface="Calibri"/>
                        </a:rPr>
                        <a:t>collabore </a:t>
                      </a:r>
                      <a:r>
                        <a:rPr sz="600" spc="50">
                          <a:latin typeface="+mj-lt"/>
                          <a:cs typeface="Calibri"/>
                        </a:rPr>
                        <a:t>avec </a:t>
                      </a:r>
                      <a:r>
                        <a:rPr sz="600" spc="25">
                          <a:latin typeface="+mj-lt"/>
                          <a:cs typeface="Calibri"/>
                        </a:rPr>
                        <a:t>une </a:t>
                      </a:r>
                      <a:r>
                        <a:rPr sz="600" spc="15">
                          <a:latin typeface="+mj-lt"/>
                          <a:cs typeface="Calibri"/>
                        </a:rPr>
                        <a:t>autre  </a:t>
                      </a:r>
                      <a:r>
                        <a:rPr sz="600" spc="20">
                          <a:latin typeface="+mj-lt"/>
                          <a:cs typeface="Calibri"/>
                        </a:rPr>
                        <a:t>pratique </a:t>
                      </a:r>
                      <a:r>
                        <a:rPr sz="600" spc="60">
                          <a:latin typeface="+mj-lt"/>
                          <a:cs typeface="Calibri"/>
                        </a:rPr>
                        <a:t>à </a:t>
                      </a:r>
                      <a:r>
                        <a:rPr sz="600" spc="25">
                          <a:latin typeface="+mj-lt"/>
                          <a:cs typeface="Calibri"/>
                        </a:rPr>
                        <a:t>cette</a:t>
                      </a:r>
                      <a:r>
                        <a:rPr sz="600" spc="-15">
                          <a:latin typeface="+mj-lt"/>
                          <a:cs typeface="Calibri"/>
                        </a:rPr>
                        <a:t> </a:t>
                      </a:r>
                      <a:r>
                        <a:rPr sz="600" spc="15">
                          <a:latin typeface="+mj-lt"/>
                          <a:cs typeface="Calibri"/>
                        </a:rPr>
                        <a:t>ﬁn.</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85">
                          <a:latin typeface="+mj-lt"/>
                          <a:cs typeface="Calibri"/>
                        </a:rPr>
                        <a:t>La</a:t>
                      </a:r>
                      <a:r>
                        <a:rPr sz="600" spc="20">
                          <a:latin typeface="+mj-lt"/>
                          <a:cs typeface="Calibri"/>
                        </a:rPr>
                        <a:t> pratique</a:t>
                      </a:r>
                      <a:r>
                        <a:rPr sz="600" spc="15">
                          <a:latin typeface="+mj-lt"/>
                          <a:cs typeface="Calibri"/>
                        </a:rPr>
                        <a:t> </a:t>
                      </a:r>
                      <a:r>
                        <a:rPr sz="600" spc="45">
                          <a:latin typeface="+mj-lt"/>
                          <a:cs typeface="Calibri"/>
                        </a:rPr>
                        <a:t>compte</a:t>
                      </a:r>
                      <a:r>
                        <a:rPr sz="600" spc="15">
                          <a:latin typeface="+mj-lt"/>
                          <a:cs typeface="Calibri"/>
                        </a:rPr>
                        <a:t> </a:t>
                      </a:r>
                      <a:r>
                        <a:rPr sz="600" spc="45">
                          <a:latin typeface="+mj-lt"/>
                          <a:cs typeface="Calibri"/>
                        </a:rPr>
                        <a:t>au</a:t>
                      </a:r>
                      <a:r>
                        <a:rPr sz="600" spc="15">
                          <a:latin typeface="+mj-lt"/>
                          <a:cs typeface="Calibri"/>
                        </a:rPr>
                        <a:t> </a:t>
                      </a:r>
                      <a:r>
                        <a:rPr sz="600" spc="55">
                          <a:latin typeface="+mj-lt"/>
                          <a:cs typeface="Calibri"/>
                        </a:rPr>
                        <a:t>moins</a:t>
                      </a:r>
                      <a:r>
                        <a:rPr sz="600" spc="15">
                          <a:latin typeface="+mj-lt"/>
                          <a:cs typeface="Calibri"/>
                        </a:rPr>
                        <a:t> </a:t>
                      </a:r>
                      <a:r>
                        <a:rPr sz="600" spc="50">
                          <a:latin typeface="+mj-lt"/>
                          <a:cs typeface="Calibri"/>
                        </a:rPr>
                        <a:t>1</a:t>
                      </a:r>
                      <a:r>
                        <a:rPr sz="600" spc="20">
                          <a:latin typeface="+mj-lt"/>
                          <a:cs typeface="Calibri"/>
                        </a:rPr>
                        <a:t> </a:t>
                      </a:r>
                      <a:r>
                        <a:rPr sz="600" spc="105">
                          <a:latin typeface="+mj-lt"/>
                          <a:cs typeface="Calibri"/>
                        </a:rPr>
                        <a:t>ETP</a:t>
                      </a:r>
                      <a:r>
                        <a:rPr sz="600" spc="15">
                          <a:latin typeface="+mj-lt"/>
                          <a:cs typeface="Calibri"/>
                        </a:rPr>
                        <a:t> </a:t>
                      </a:r>
                      <a:r>
                        <a:rPr sz="600" spc="55">
                          <a:latin typeface="+mj-lt"/>
                          <a:cs typeface="Calibri"/>
                        </a:rPr>
                        <a:t>IRSG.</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45">
                          <a:latin typeface="+mj-lt"/>
                          <a:cs typeface="Calibri"/>
                        </a:rPr>
                        <a:t>Composition </a:t>
                      </a:r>
                      <a:r>
                        <a:rPr sz="600" spc="30">
                          <a:latin typeface="+mj-lt"/>
                          <a:cs typeface="Calibri"/>
                        </a:rPr>
                        <a:t>du</a:t>
                      </a:r>
                      <a:r>
                        <a:rPr sz="600" spc="-10">
                          <a:latin typeface="+mj-lt"/>
                          <a:cs typeface="Calibri"/>
                        </a:rPr>
                        <a:t> </a:t>
                      </a:r>
                      <a:r>
                        <a:rPr sz="600" spc="30">
                          <a:latin typeface="+mj-lt"/>
                          <a:cs typeface="Calibri"/>
                        </a:rPr>
                        <a:t>groupement</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50">
                          <a:latin typeface="+mj-lt"/>
                          <a:cs typeface="Calibri"/>
                        </a:rPr>
                        <a:t>1</a:t>
                      </a:r>
                      <a:r>
                        <a:rPr sz="600" spc="20">
                          <a:latin typeface="+mj-lt"/>
                          <a:cs typeface="Calibri"/>
                        </a:rPr>
                        <a:t> </a:t>
                      </a:r>
                      <a:r>
                        <a:rPr sz="600" spc="40">
                          <a:latin typeface="+mj-lt"/>
                          <a:cs typeface="Calibri"/>
                        </a:rPr>
                        <a:t>an</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754683706"/>
                  </a:ext>
                </a:extLst>
              </a:tr>
              <a:tr h="773403">
                <a:tc>
                  <a:txBody>
                    <a:bodyPr/>
                    <a:lstStyle/>
                    <a:p>
                      <a:pPr marL="66675">
                        <a:lnSpc>
                          <a:spcPct val="100000"/>
                        </a:lnSpc>
                      </a:pPr>
                      <a:r>
                        <a:rPr sz="600" b="1" spc="-15">
                          <a:latin typeface="+mj-lt"/>
                          <a:cs typeface="Trebuchet MS"/>
                        </a:rPr>
                        <a:t>11</a:t>
                      </a:r>
                      <a:endParaRPr sz="600">
                        <a:latin typeface="+mj-lt"/>
                        <a:cs typeface="Trebuchet MS"/>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120014">
                        <a:lnSpc>
                          <a:spcPct val="100000"/>
                        </a:lnSpc>
                        <a:spcBef>
                          <a:spcPts val="10"/>
                        </a:spcBef>
                      </a:pPr>
                      <a:r>
                        <a:rPr lang="nl-BE" sz="600" spc="30">
                          <a:latin typeface="+mj-lt"/>
                          <a:cs typeface="Calibri"/>
                        </a:rPr>
                        <a:t>Voldoende </a:t>
                      </a:r>
                      <a:r>
                        <a:rPr lang="nl-BE" sz="600" b="1" spc="-20">
                          <a:latin typeface="+mj-lt"/>
                          <a:cs typeface="Trebuchet MS"/>
                        </a:rPr>
                        <a:t>verpleegkundigen</a:t>
                      </a:r>
                      <a:r>
                        <a:rPr lang="nl-BE" sz="600" b="1" spc="-90">
                          <a:latin typeface="+mj-lt"/>
                          <a:cs typeface="Trebuchet MS"/>
                        </a:rPr>
                        <a:t> </a:t>
                      </a:r>
                      <a:r>
                        <a:rPr lang="nl-BE" sz="600" spc="20">
                          <a:latin typeface="+mj-lt"/>
                          <a:cs typeface="Calibri"/>
                        </a:rPr>
                        <a:t>verantwoordelijk  voor </a:t>
                      </a:r>
                      <a:r>
                        <a:rPr lang="nl-BE" sz="600" b="1" spc="-15">
                          <a:latin typeface="+mj-lt"/>
                          <a:cs typeface="Trebuchet MS"/>
                        </a:rPr>
                        <a:t>algemene</a:t>
                      </a:r>
                      <a:r>
                        <a:rPr lang="nl-BE" sz="600" b="1" spc="-50">
                          <a:latin typeface="+mj-lt"/>
                          <a:cs typeface="Trebuchet MS"/>
                        </a:rPr>
                        <a:t> </a:t>
                      </a:r>
                      <a:r>
                        <a:rPr lang="nl-BE" sz="600" b="1" spc="-15">
                          <a:latin typeface="+mj-lt"/>
                          <a:cs typeface="Trebuchet MS"/>
                        </a:rPr>
                        <a:t>zorg</a:t>
                      </a:r>
                      <a:r>
                        <a:rPr lang="nl-BE" sz="600" spc="-15">
                          <a:latin typeface="+mj-lt"/>
                          <a:cs typeface="Calibri"/>
                        </a:rPr>
                        <a:t>:</a:t>
                      </a:r>
                      <a:endParaRPr lang="nl-BE" sz="600">
                        <a:latin typeface="+mj-lt"/>
                        <a:cs typeface="Calibri"/>
                      </a:endParaRPr>
                    </a:p>
                    <a:p>
                      <a:pPr marL="523875" marR="111760" indent="-228600">
                        <a:lnSpc>
                          <a:spcPct val="100000"/>
                        </a:lnSpc>
                        <a:spcBef>
                          <a:spcPts val="20"/>
                        </a:spcBef>
                        <a:buFont typeface="Symbol"/>
                        <a:buChar char=""/>
                        <a:tabLst>
                          <a:tab pos="523875" algn="l"/>
                          <a:tab pos="524510" algn="l"/>
                        </a:tabLst>
                      </a:pPr>
                      <a:r>
                        <a:rPr lang="nl-BE" sz="600" spc="25">
                          <a:latin typeface="+mj-lt"/>
                          <a:cs typeface="Calibri"/>
                        </a:rPr>
                        <a:t>Praktijk </a:t>
                      </a:r>
                      <a:r>
                        <a:rPr lang="nl-BE" sz="600" spc="20">
                          <a:latin typeface="+mj-lt"/>
                          <a:cs typeface="Calibri"/>
                        </a:rPr>
                        <a:t>&gt; </a:t>
                      </a:r>
                      <a:r>
                        <a:rPr lang="nl-BE" sz="600" spc="50">
                          <a:latin typeface="+mj-lt"/>
                          <a:cs typeface="Calibri"/>
                        </a:rPr>
                        <a:t>7 </a:t>
                      </a:r>
                      <a:r>
                        <a:rPr lang="nl-BE" sz="600" spc="55">
                          <a:latin typeface="+mj-lt"/>
                          <a:cs typeface="Calibri"/>
                        </a:rPr>
                        <a:t>VTE: </a:t>
                      </a:r>
                      <a:r>
                        <a:rPr lang="nl-BE" sz="600" spc="50">
                          <a:latin typeface="+mj-lt"/>
                          <a:cs typeface="Calibri"/>
                        </a:rPr>
                        <a:t>minstens 2 </a:t>
                      </a:r>
                      <a:r>
                        <a:rPr lang="nl-BE" sz="600" spc="85">
                          <a:latin typeface="+mj-lt"/>
                          <a:cs typeface="Calibri"/>
                        </a:rPr>
                        <a:t>VTE  </a:t>
                      </a:r>
                      <a:r>
                        <a:rPr lang="nl-BE" sz="600" spc="30">
                          <a:latin typeface="+mj-lt"/>
                          <a:cs typeface="Calibri"/>
                        </a:rPr>
                        <a:t>verpleegkundige </a:t>
                      </a:r>
                      <a:r>
                        <a:rPr lang="nl-BE" sz="600" spc="20">
                          <a:latin typeface="+mj-lt"/>
                          <a:cs typeface="Calibri"/>
                        </a:rPr>
                        <a:t>verantwoordelijk </a:t>
                      </a:r>
                      <a:r>
                        <a:rPr lang="nl-BE" sz="600" spc="25">
                          <a:latin typeface="+mj-lt"/>
                          <a:cs typeface="Calibri"/>
                        </a:rPr>
                        <a:t>voor  </a:t>
                      </a:r>
                      <a:r>
                        <a:rPr lang="nl-BE" sz="600" spc="45">
                          <a:latin typeface="+mj-lt"/>
                          <a:cs typeface="Calibri"/>
                        </a:rPr>
                        <a:t>algemene zorg </a:t>
                      </a:r>
                      <a:r>
                        <a:rPr lang="nl-BE" sz="600" spc="40">
                          <a:latin typeface="+mj-lt"/>
                          <a:cs typeface="Calibri"/>
                        </a:rPr>
                        <a:t>(of </a:t>
                      </a:r>
                      <a:r>
                        <a:rPr lang="nl-BE" sz="600" spc="35">
                          <a:latin typeface="+mj-lt"/>
                          <a:cs typeface="Calibri"/>
                        </a:rPr>
                        <a:t>gelijkgesteld) </a:t>
                      </a:r>
                      <a:r>
                        <a:rPr lang="nl-BE" sz="600" spc="15">
                          <a:latin typeface="+mj-lt"/>
                          <a:cs typeface="Calibri"/>
                        </a:rPr>
                        <a:t>per </a:t>
                      </a:r>
                      <a:r>
                        <a:rPr lang="nl-BE" sz="600" spc="50">
                          <a:latin typeface="+mj-lt"/>
                          <a:cs typeface="Calibri"/>
                        </a:rPr>
                        <a:t>7  </a:t>
                      </a:r>
                      <a:r>
                        <a:rPr lang="nl-BE" sz="600" spc="80">
                          <a:latin typeface="+mj-lt"/>
                          <a:cs typeface="Calibri"/>
                        </a:rPr>
                        <a:t>VTE </a:t>
                      </a:r>
                      <a:r>
                        <a:rPr lang="nl-BE" sz="600" spc="20">
                          <a:latin typeface="+mj-lt"/>
                          <a:cs typeface="Calibri"/>
                        </a:rPr>
                        <a:t>(pro rata</a:t>
                      </a:r>
                      <a:r>
                        <a:rPr lang="nl-BE" sz="600" spc="-25">
                          <a:latin typeface="+mj-lt"/>
                          <a:cs typeface="Calibri"/>
                        </a:rPr>
                        <a:t> </a:t>
                      </a:r>
                      <a:r>
                        <a:rPr lang="nl-BE" sz="600" spc="30">
                          <a:latin typeface="+mj-lt"/>
                          <a:cs typeface="Calibri"/>
                        </a:rPr>
                        <a:t>opbouwen)</a:t>
                      </a:r>
                      <a:endParaRPr lang="nl-BE" sz="600">
                        <a:latin typeface="+mj-lt"/>
                        <a:cs typeface="Calibri"/>
                      </a:endParaRPr>
                    </a:p>
                    <a:p>
                      <a:pPr>
                        <a:lnSpc>
                          <a:spcPct val="100000"/>
                        </a:lnSpc>
                        <a:spcBef>
                          <a:spcPts val="50"/>
                        </a:spcBef>
                      </a:pPr>
                      <a:endParaRPr lang="nl-BE" sz="600">
                        <a:latin typeface="+mj-lt"/>
                        <a:cs typeface="Times New Roman"/>
                      </a:endParaRPr>
                    </a:p>
                    <a:p>
                      <a:pPr marL="66675">
                        <a:lnSpc>
                          <a:spcPct val="100000"/>
                        </a:lnSpc>
                      </a:pPr>
                      <a:r>
                        <a:rPr lang="nl-BE" sz="600" spc="90">
                          <a:latin typeface="+mj-lt"/>
                          <a:cs typeface="Calibri"/>
                        </a:rPr>
                        <a:t>KB </a:t>
                      </a:r>
                      <a:r>
                        <a:rPr lang="nl-BE" sz="600" spc="45">
                          <a:latin typeface="+mj-lt"/>
                          <a:cs typeface="Calibri"/>
                        </a:rPr>
                        <a:t>= </a:t>
                      </a:r>
                      <a:r>
                        <a:rPr lang="nl-BE" sz="600" spc="70">
                          <a:latin typeface="+mj-lt"/>
                          <a:cs typeface="Calibri"/>
                        </a:rPr>
                        <a:t>1VVAZ </a:t>
                      </a:r>
                      <a:r>
                        <a:rPr lang="nl-BE" sz="600" spc="15">
                          <a:latin typeface="+mj-lt"/>
                          <a:cs typeface="Calibri"/>
                        </a:rPr>
                        <a:t>per </a:t>
                      </a:r>
                      <a:r>
                        <a:rPr lang="nl-BE" sz="600" spc="25">
                          <a:latin typeface="+mj-lt"/>
                          <a:cs typeface="Calibri"/>
                        </a:rPr>
                        <a:t>gestructureerd</a:t>
                      </a:r>
                      <a:r>
                        <a:rPr lang="nl-BE" sz="600" spc="-105">
                          <a:latin typeface="+mj-lt"/>
                          <a:cs typeface="Calibri"/>
                        </a:rPr>
                        <a:t> </a:t>
                      </a:r>
                      <a:r>
                        <a:rPr lang="nl-BE" sz="600" spc="35">
                          <a:latin typeface="+mj-lt"/>
                          <a:cs typeface="Calibri"/>
                        </a:rPr>
                        <a:t>team</a:t>
                      </a:r>
                      <a:endParaRPr lang="nl-BE"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05104">
                        <a:lnSpc>
                          <a:spcPct val="100000"/>
                        </a:lnSpc>
                        <a:spcBef>
                          <a:spcPts val="10"/>
                        </a:spcBef>
                      </a:pPr>
                      <a:r>
                        <a:rPr lang="nl-BE" sz="600" spc="25">
                          <a:latin typeface="+mj-lt"/>
                          <a:cs typeface="Calibri"/>
                        </a:rPr>
                        <a:t>De </a:t>
                      </a:r>
                      <a:r>
                        <a:rPr lang="nl-BE" sz="600" spc="20">
                          <a:latin typeface="+mj-lt"/>
                          <a:cs typeface="Calibri"/>
                        </a:rPr>
                        <a:t>praktijk </a:t>
                      </a:r>
                      <a:r>
                        <a:rPr lang="nl-BE" sz="600" spc="45">
                          <a:latin typeface="+mj-lt"/>
                          <a:cs typeface="Calibri"/>
                        </a:rPr>
                        <a:t>beschikt </a:t>
                      </a:r>
                      <a:r>
                        <a:rPr lang="nl-BE" sz="600" spc="70">
                          <a:latin typeface="+mj-lt"/>
                          <a:cs typeface="Calibri"/>
                        </a:rPr>
                        <a:t>NIET </a:t>
                      </a:r>
                      <a:r>
                        <a:rPr lang="nl-BE" sz="600" spc="20">
                          <a:latin typeface="+mj-lt"/>
                          <a:cs typeface="Calibri"/>
                        </a:rPr>
                        <a:t>over </a:t>
                      </a:r>
                      <a:r>
                        <a:rPr lang="nl-BE" sz="600" spc="50">
                          <a:latin typeface="+mj-lt"/>
                          <a:cs typeface="Calibri"/>
                        </a:rPr>
                        <a:t>minstens 2</a:t>
                      </a:r>
                      <a:r>
                        <a:rPr lang="nl-BE" sz="600" spc="-145">
                          <a:latin typeface="+mj-lt"/>
                          <a:cs typeface="Calibri"/>
                        </a:rPr>
                        <a:t> </a:t>
                      </a:r>
                      <a:r>
                        <a:rPr lang="nl-BE" sz="600" spc="85">
                          <a:latin typeface="+mj-lt"/>
                          <a:cs typeface="Calibri"/>
                        </a:rPr>
                        <a:t>VTE  </a:t>
                      </a:r>
                      <a:r>
                        <a:rPr lang="nl-BE" sz="600" spc="70">
                          <a:latin typeface="+mj-lt"/>
                          <a:cs typeface="Calibri"/>
                        </a:rPr>
                        <a:t>VVAZ </a:t>
                      </a:r>
                      <a:r>
                        <a:rPr lang="nl-BE" sz="600" spc="15">
                          <a:latin typeface="+mj-lt"/>
                          <a:cs typeface="Calibri"/>
                        </a:rPr>
                        <a:t>per </a:t>
                      </a:r>
                      <a:r>
                        <a:rPr lang="nl-BE" sz="600" spc="50">
                          <a:latin typeface="+mj-lt"/>
                          <a:cs typeface="Calibri"/>
                        </a:rPr>
                        <a:t>7 </a:t>
                      </a:r>
                      <a:r>
                        <a:rPr lang="nl-BE" sz="600" spc="95">
                          <a:latin typeface="+mj-lt"/>
                          <a:cs typeface="Calibri"/>
                        </a:rPr>
                        <a:t>FTE</a:t>
                      </a:r>
                      <a:r>
                        <a:rPr lang="nl-BE" sz="600" spc="-45">
                          <a:latin typeface="+mj-lt"/>
                          <a:cs typeface="Calibri"/>
                        </a:rPr>
                        <a:t> </a:t>
                      </a:r>
                      <a:r>
                        <a:rPr lang="nl-BE" sz="600" spc="70">
                          <a:latin typeface="+mj-lt"/>
                          <a:cs typeface="Calibri"/>
                        </a:rPr>
                        <a:t>VPK.</a:t>
                      </a:r>
                      <a:endParaRPr lang="nl-BE"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05740" algn="just">
                        <a:lnSpc>
                          <a:spcPct val="100000"/>
                        </a:lnSpc>
                        <a:spcBef>
                          <a:spcPts val="10"/>
                        </a:spcBef>
                      </a:pPr>
                      <a:r>
                        <a:rPr lang="nl-BE" sz="600" spc="25">
                          <a:latin typeface="+mj-lt"/>
                          <a:cs typeface="Calibri"/>
                        </a:rPr>
                        <a:t>De </a:t>
                      </a:r>
                      <a:r>
                        <a:rPr lang="nl-BE" sz="600" spc="20">
                          <a:latin typeface="+mj-lt"/>
                          <a:cs typeface="Calibri"/>
                        </a:rPr>
                        <a:t>praktijk </a:t>
                      </a:r>
                      <a:r>
                        <a:rPr lang="nl-BE" sz="600" spc="45">
                          <a:latin typeface="+mj-lt"/>
                          <a:cs typeface="Calibri"/>
                        </a:rPr>
                        <a:t>beschikt </a:t>
                      </a:r>
                      <a:r>
                        <a:rPr lang="nl-BE" sz="600" spc="70">
                          <a:latin typeface="+mj-lt"/>
                          <a:cs typeface="Calibri"/>
                        </a:rPr>
                        <a:t>NIET </a:t>
                      </a:r>
                      <a:r>
                        <a:rPr lang="nl-BE" sz="600" spc="45">
                          <a:latin typeface="+mj-lt"/>
                          <a:cs typeface="Calibri"/>
                        </a:rPr>
                        <a:t>zelf </a:t>
                      </a:r>
                      <a:r>
                        <a:rPr lang="nl-BE" sz="600" spc="20">
                          <a:latin typeface="+mj-lt"/>
                          <a:cs typeface="Calibri"/>
                        </a:rPr>
                        <a:t>over </a:t>
                      </a:r>
                      <a:r>
                        <a:rPr lang="nl-BE" sz="600" spc="50">
                          <a:latin typeface="+mj-lt"/>
                          <a:cs typeface="Calibri"/>
                        </a:rPr>
                        <a:t>minstens 2  </a:t>
                      </a:r>
                      <a:r>
                        <a:rPr lang="nl-BE" sz="600" spc="95">
                          <a:latin typeface="+mj-lt"/>
                          <a:cs typeface="Calibri"/>
                        </a:rPr>
                        <a:t>FTE</a:t>
                      </a:r>
                      <a:r>
                        <a:rPr lang="nl-BE" sz="600" spc="15">
                          <a:latin typeface="+mj-lt"/>
                          <a:cs typeface="Calibri"/>
                        </a:rPr>
                        <a:t> </a:t>
                      </a:r>
                      <a:r>
                        <a:rPr lang="nl-BE" sz="600" spc="75">
                          <a:latin typeface="+mj-lt"/>
                          <a:cs typeface="Calibri"/>
                        </a:rPr>
                        <a:t>VVAZ</a:t>
                      </a:r>
                      <a:r>
                        <a:rPr lang="nl-BE" sz="600" spc="15">
                          <a:latin typeface="+mj-lt"/>
                          <a:cs typeface="Calibri"/>
                        </a:rPr>
                        <a:t> per </a:t>
                      </a:r>
                      <a:r>
                        <a:rPr lang="nl-BE" sz="600" spc="50">
                          <a:latin typeface="+mj-lt"/>
                          <a:cs typeface="Calibri"/>
                        </a:rPr>
                        <a:t>7</a:t>
                      </a:r>
                      <a:r>
                        <a:rPr lang="nl-BE" sz="600" spc="20">
                          <a:latin typeface="+mj-lt"/>
                          <a:cs typeface="Calibri"/>
                        </a:rPr>
                        <a:t> </a:t>
                      </a:r>
                      <a:r>
                        <a:rPr lang="nl-BE" sz="600" spc="85">
                          <a:latin typeface="+mj-lt"/>
                          <a:cs typeface="Calibri"/>
                        </a:rPr>
                        <a:t>VTE</a:t>
                      </a:r>
                      <a:r>
                        <a:rPr lang="nl-BE" sz="600" spc="15">
                          <a:latin typeface="+mj-lt"/>
                          <a:cs typeface="Calibri"/>
                        </a:rPr>
                        <a:t> </a:t>
                      </a:r>
                      <a:r>
                        <a:rPr lang="nl-BE" sz="600" spc="55">
                          <a:latin typeface="+mj-lt"/>
                          <a:cs typeface="Calibri"/>
                        </a:rPr>
                        <a:t>VPK,</a:t>
                      </a:r>
                      <a:r>
                        <a:rPr lang="nl-BE" sz="600" spc="20">
                          <a:latin typeface="+mj-lt"/>
                          <a:cs typeface="Calibri"/>
                        </a:rPr>
                        <a:t> </a:t>
                      </a:r>
                      <a:r>
                        <a:rPr lang="nl-BE" sz="600" spc="45">
                          <a:latin typeface="+mj-lt"/>
                          <a:cs typeface="Calibri"/>
                        </a:rPr>
                        <a:t>maar</a:t>
                      </a:r>
                      <a:r>
                        <a:rPr lang="nl-BE" sz="600" spc="15">
                          <a:latin typeface="+mj-lt"/>
                          <a:cs typeface="Calibri"/>
                        </a:rPr>
                        <a:t> werkt </a:t>
                      </a:r>
                      <a:r>
                        <a:rPr lang="nl-BE" sz="600" spc="20">
                          <a:latin typeface="+mj-lt"/>
                          <a:cs typeface="Calibri"/>
                        </a:rPr>
                        <a:t>hiervoor  </a:t>
                      </a:r>
                      <a:r>
                        <a:rPr lang="nl-BE" sz="600" spc="60">
                          <a:latin typeface="+mj-lt"/>
                          <a:cs typeface="Calibri"/>
                        </a:rPr>
                        <a:t>samen </a:t>
                      </a:r>
                      <a:r>
                        <a:rPr lang="nl-BE" sz="600" spc="30">
                          <a:latin typeface="+mj-lt"/>
                          <a:cs typeface="Calibri"/>
                        </a:rPr>
                        <a:t>met </a:t>
                      </a:r>
                      <a:r>
                        <a:rPr lang="nl-BE" sz="600" spc="25">
                          <a:latin typeface="+mj-lt"/>
                          <a:cs typeface="Calibri"/>
                        </a:rPr>
                        <a:t>een andere</a:t>
                      </a:r>
                      <a:r>
                        <a:rPr lang="nl-BE" sz="600" spc="-25">
                          <a:latin typeface="+mj-lt"/>
                          <a:cs typeface="Calibri"/>
                        </a:rPr>
                        <a:t> </a:t>
                      </a:r>
                      <a:r>
                        <a:rPr lang="nl-BE" sz="600" spc="15">
                          <a:latin typeface="+mj-lt"/>
                          <a:cs typeface="Calibri"/>
                        </a:rPr>
                        <a:t>praktijk.</a:t>
                      </a:r>
                      <a:endParaRPr lang="nl-BE"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24790">
                        <a:lnSpc>
                          <a:spcPct val="100000"/>
                        </a:lnSpc>
                        <a:spcBef>
                          <a:spcPts val="10"/>
                        </a:spcBef>
                      </a:pPr>
                      <a:r>
                        <a:rPr lang="nl-BE" sz="600" spc="25">
                          <a:latin typeface="+mj-lt"/>
                          <a:cs typeface="Calibri"/>
                        </a:rPr>
                        <a:t>De </a:t>
                      </a:r>
                      <a:r>
                        <a:rPr lang="nl-BE" sz="600" spc="20">
                          <a:latin typeface="+mj-lt"/>
                          <a:cs typeface="Calibri"/>
                        </a:rPr>
                        <a:t>praktijk </a:t>
                      </a:r>
                      <a:r>
                        <a:rPr lang="nl-BE" sz="600" spc="45">
                          <a:latin typeface="+mj-lt"/>
                          <a:cs typeface="Calibri"/>
                        </a:rPr>
                        <a:t>beschikt </a:t>
                      </a:r>
                      <a:r>
                        <a:rPr lang="nl-BE" sz="600" spc="20">
                          <a:latin typeface="+mj-lt"/>
                          <a:cs typeface="Calibri"/>
                        </a:rPr>
                        <a:t>over </a:t>
                      </a:r>
                      <a:r>
                        <a:rPr lang="nl-BE" sz="600" spc="50">
                          <a:latin typeface="+mj-lt"/>
                          <a:cs typeface="Calibri"/>
                        </a:rPr>
                        <a:t>minstens 2</a:t>
                      </a:r>
                      <a:r>
                        <a:rPr lang="nl-BE" sz="600" spc="-60">
                          <a:latin typeface="+mj-lt"/>
                          <a:cs typeface="Calibri"/>
                        </a:rPr>
                        <a:t> </a:t>
                      </a:r>
                      <a:r>
                        <a:rPr lang="nl-BE" sz="600" spc="85">
                          <a:latin typeface="+mj-lt"/>
                          <a:cs typeface="Calibri"/>
                        </a:rPr>
                        <a:t>VTE  </a:t>
                      </a:r>
                      <a:r>
                        <a:rPr lang="nl-BE" sz="600" spc="70">
                          <a:latin typeface="+mj-lt"/>
                          <a:cs typeface="Calibri"/>
                        </a:rPr>
                        <a:t>VVAZ </a:t>
                      </a:r>
                      <a:r>
                        <a:rPr lang="nl-BE" sz="600" spc="15">
                          <a:latin typeface="+mj-lt"/>
                          <a:cs typeface="Calibri"/>
                        </a:rPr>
                        <a:t>per </a:t>
                      </a:r>
                      <a:r>
                        <a:rPr lang="nl-BE" sz="600" spc="50">
                          <a:latin typeface="+mj-lt"/>
                          <a:cs typeface="Calibri"/>
                        </a:rPr>
                        <a:t>7 </a:t>
                      </a:r>
                      <a:r>
                        <a:rPr lang="nl-BE" sz="600" spc="95">
                          <a:latin typeface="+mj-lt"/>
                          <a:cs typeface="Calibri"/>
                        </a:rPr>
                        <a:t>FTE</a:t>
                      </a:r>
                      <a:r>
                        <a:rPr lang="nl-BE" sz="600" spc="-45">
                          <a:latin typeface="+mj-lt"/>
                          <a:cs typeface="Calibri"/>
                        </a:rPr>
                        <a:t> </a:t>
                      </a:r>
                      <a:r>
                        <a:rPr lang="nl-BE" sz="600" spc="70">
                          <a:latin typeface="+mj-lt"/>
                          <a:cs typeface="Calibri"/>
                        </a:rPr>
                        <a:t>VPK.</a:t>
                      </a:r>
                      <a:endParaRPr lang="nl-BE"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45">
                          <a:latin typeface="+mj-lt"/>
                          <a:cs typeface="Calibri"/>
                        </a:rPr>
                        <a:t>Teamsamenstelling</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50">
                          <a:latin typeface="+mj-lt"/>
                          <a:cs typeface="Calibri"/>
                        </a:rPr>
                        <a:t>1</a:t>
                      </a:r>
                      <a:r>
                        <a:rPr sz="600" spc="20">
                          <a:latin typeface="+mj-lt"/>
                          <a:cs typeface="Calibri"/>
                        </a:rPr>
                        <a:t> </a:t>
                      </a:r>
                      <a:r>
                        <a:rPr sz="600" spc="25">
                          <a:latin typeface="+mj-lt"/>
                          <a:cs typeface="Calibri"/>
                        </a:rPr>
                        <a:t>jaar</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43156255"/>
                  </a:ext>
                </a:extLst>
              </a:tr>
              <a:tr h="773403">
                <a:tc>
                  <a:txBody>
                    <a:bodyPr/>
                    <a:lstStyle/>
                    <a:p>
                      <a:pPr marL="66675">
                        <a:lnSpc>
                          <a:spcPct val="100000"/>
                        </a:lnSpc>
                      </a:pPr>
                      <a:r>
                        <a:rPr sz="600" b="1" spc="-15">
                          <a:latin typeface="+mj-lt"/>
                          <a:cs typeface="Trebuchet MS"/>
                        </a:rPr>
                        <a:t>11</a:t>
                      </a:r>
                      <a:endParaRPr sz="600">
                        <a:latin typeface="+mj-lt"/>
                        <a:cs typeface="Trebuchet MS"/>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a:lnSpc>
                          <a:spcPct val="100000"/>
                        </a:lnSpc>
                      </a:pPr>
                      <a:r>
                        <a:rPr sz="600" spc="10">
                          <a:latin typeface="+mj-lt"/>
                          <a:cs typeface="Calibri"/>
                        </a:rPr>
                        <a:t>Un </a:t>
                      </a:r>
                      <a:r>
                        <a:rPr sz="600" spc="25">
                          <a:latin typeface="+mj-lt"/>
                          <a:cs typeface="Calibri"/>
                        </a:rPr>
                        <a:t>nombre </a:t>
                      </a:r>
                      <a:r>
                        <a:rPr sz="600" spc="55">
                          <a:latin typeface="+mj-lt"/>
                          <a:cs typeface="Calibri"/>
                        </a:rPr>
                        <a:t>suﬃsant </a:t>
                      </a:r>
                      <a:r>
                        <a:rPr sz="600" spc="-20">
                          <a:latin typeface="+mj-lt"/>
                          <a:cs typeface="Calibri"/>
                        </a:rPr>
                        <a:t>d'</a:t>
                      </a:r>
                      <a:r>
                        <a:rPr sz="600" b="1" spc="-20">
                          <a:latin typeface="+mj-lt"/>
                          <a:cs typeface="Trebuchet MS"/>
                        </a:rPr>
                        <a:t>inﬁrmières</a:t>
                      </a:r>
                      <a:r>
                        <a:rPr sz="600" b="1" spc="-75">
                          <a:latin typeface="+mj-lt"/>
                          <a:cs typeface="Trebuchet MS"/>
                        </a:rPr>
                        <a:t> </a:t>
                      </a:r>
                      <a:r>
                        <a:rPr sz="600" spc="50">
                          <a:latin typeface="+mj-lt"/>
                          <a:cs typeface="Calibri"/>
                        </a:rPr>
                        <a:t>chargées</a:t>
                      </a:r>
                      <a:endParaRPr sz="600">
                        <a:latin typeface="+mj-lt"/>
                        <a:cs typeface="Calibri"/>
                      </a:endParaRPr>
                    </a:p>
                    <a:p>
                      <a:pPr marL="66675">
                        <a:lnSpc>
                          <a:spcPct val="100000"/>
                        </a:lnSpc>
                      </a:pPr>
                      <a:r>
                        <a:rPr sz="600" b="1" spc="5">
                          <a:latin typeface="+mj-lt"/>
                          <a:cs typeface="Trebuchet MS"/>
                        </a:rPr>
                        <a:t>des </a:t>
                      </a:r>
                      <a:r>
                        <a:rPr sz="600" b="1" spc="20">
                          <a:latin typeface="+mj-lt"/>
                          <a:cs typeface="Trebuchet MS"/>
                        </a:rPr>
                        <a:t>soins </a:t>
                      </a:r>
                      <a:r>
                        <a:rPr sz="600" b="1" spc="-30">
                          <a:latin typeface="+mj-lt"/>
                          <a:cs typeface="Trebuchet MS"/>
                        </a:rPr>
                        <a:t>généraux</a:t>
                      </a:r>
                      <a:r>
                        <a:rPr sz="600" b="1" spc="-180">
                          <a:latin typeface="+mj-lt"/>
                          <a:cs typeface="Trebuchet MS"/>
                        </a:rPr>
                        <a:t> </a:t>
                      </a:r>
                      <a:r>
                        <a:rPr sz="600" spc="-30">
                          <a:latin typeface="+mj-lt"/>
                          <a:cs typeface="Calibri"/>
                        </a:rPr>
                        <a:t>:</a:t>
                      </a:r>
                      <a:endParaRPr sz="600">
                        <a:latin typeface="+mj-lt"/>
                        <a:cs typeface="Calibri"/>
                      </a:endParaRPr>
                    </a:p>
                    <a:p>
                      <a:pPr marL="523875" marR="186690" indent="-228600">
                        <a:lnSpc>
                          <a:spcPct val="100000"/>
                        </a:lnSpc>
                        <a:spcBef>
                          <a:spcPts val="60"/>
                        </a:spcBef>
                        <a:buFont typeface="Symbol"/>
                        <a:buChar char=""/>
                        <a:tabLst>
                          <a:tab pos="523875" algn="l"/>
                          <a:tab pos="524510" algn="l"/>
                        </a:tabLst>
                      </a:pPr>
                      <a:r>
                        <a:rPr sz="600" spc="40">
                          <a:latin typeface="+mj-lt"/>
                          <a:cs typeface="Calibri"/>
                        </a:rPr>
                        <a:t>Pratiques </a:t>
                      </a:r>
                      <a:r>
                        <a:rPr sz="600" spc="20">
                          <a:latin typeface="+mj-lt"/>
                          <a:cs typeface="Calibri"/>
                        </a:rPr>
                        <a:t>&gt; </a:t>
                      </a:r>
                      <a:r>
                        <a:rPr sz="600" spc="50">
                          <a:latin typeface="+mj-lt"/>
                          <a:cs typeface="Calibri"/>
                        </a:rPr>
                        <a:t>7 </a:t>
                      </a:r>
                      <a:r>
                        <a:rPr sz="600" spc="105">
                          <a:latin typeface="+mj-lt"/>
                          <a:cs typeface="Calibri"/>
                        </a:rPr>
                        <a:t>ETP </a:t>
                      </a:r>
                      <a:r>
                        <a:rPr sz="600" spc="-30">
                          <a:latin typeface="+mj-lt"/>
                          <a:cs typeface="Calibri"/>
                        </a:rPr>
                        <a:t>: </a:t>
                      </a:r>
                      <a:r>
                        <a:rPr sz="600" spc="40">
                          <a:latin typeface="+mj-lt"/>
                          <a:cs typeface="Calibri"/>
                        </a:rPr>
                        <a:t>au </a:t>
                      </a:r>
                      <a:r>
                        <a:rPr sz="600" spc="55">
                          <a:latin typeface="+mj-lt"/>
                          <a:cs typeface="Calibri"/>
                        </a:rPr>
                        <a:t>moins </a:t>
                      </a:r>
                      <a:r>
                        <a:rPr sz="600" spc="50">
                          <a:latin typeface="+mj-lt"/>
                          <a:cs typeface="Calibri"/>
                        </a:rPr>
                        <a:t>2  </a:t>
                      </a:r>
                      <a:r>
                        <a:rPr sz="600" spc="30">
                          <a:latin typeface="+mj-lt"/>
                          <a:cs typeface="Calibri"/>
                        </a:rPr>
                        <a:t>inﬁrmières </a:t>
                      </a:r>
                      <a:r>
                        <a:rPr sz="600" spc="100">
                          <a:latin typeface="+mj-lt"/>
                          <a:cs typeface="Calibri"/>
                        </a:rPr>
                        <a:t>ETP </a:t>
                      </a:r>
                      <a:r>
                        <a:rPr sz="600" spc="55">
                          <a:latin typeface="+mj-lt"/>
                          <a:cs typeface="Calibri"/>
                        </a:rPr>
                        <a:t>chargées </a:t>
                      </a:r>
                      <a:r>
                        <a:rPr sz="600" spc="60">
                          <a:latin typeface="+mj-lt"/>
                          <a:cs typeface="Calibri"/>
                        </a:rPr>
                        <a:t>des soins  </a:t>
                      </a:r>
                      <a:r>
                        <a:rPr sz="600" spc="35">
                          <a:latin typeface="+mj-lt"/>
                          <a:cs typeface="Calibri"/>
                        </a:rPr>
                        <a:t>généraux </a:t>
                      </a:r>
                      <a:r>
                        <a:rPr sz="600" spc="65">
                          <a:latin typeface="+mj-lt"/>
                          <a:cs typeface="Calibri"/>
                        </a:rPr>
                        <a:t>IRSG </a:t>
                      </a:r>
                      <a:r>
                        <a:rPr sz="600" spc="30">
                          <a:latin typeface="+mj-lt"/>
                          <a:cs typeface="Calibri"/>
                        </a:rPr>
                        <a:t>(ou </a:t>
                      </a:r>
                      <a:r>
                        <a:rPr sz="600" spc="25">
                          <a:latin typeface="+mj-lt"/>
                          <a:cs typeface="Calibri"/>
                        </a:rPr>
                        <a:t>équivalent) </a:t>
                      </a:r>
                      <a:r>
                        <a:rPr sz="600" spc="20">
                          <a:latin typeface="+mj-lt"/>
                          <a:cs typeface="Calibri"/>
                        </a:rPr>
                        <a:t>pour</a:t>
                      </a:r>
                      <a:r>
                        <a:rPr sz="600" spc="-60">
                          <a:latin typeface="+mj-lt"/>
                          <a:cs typeface="Calibri"/>
                        </a:rPr>
                        <a:t> </a:t>
                      </a:r>
                      <a:r>
                        <a:rPr sz="600" spc="50">
                          <a:latin typeface="+mj-lt"/>
                          <a:cs typeface="Calibri"/>
                        </a:rPr>
                        <a:t>7  </a:t>
                      </a:r>
                      <a:r>
                        <a:rPr sz="600" spc="100">
                          <a:latin typeface="+mj-lt"/>
                          <a:cs typeface="Calibri"/>
                        </a:rPr>
                        <a:t>ETP </a:t>
                      </a:r>
                      <a:r>
                        <a:rPr sz="600" spc="30">
                          <a:latin typeface="+mj-lt"/>
                          <a:cs typeface="Calibri"/>
                        </a:rPr>
                        <a:t>(construire </a:t>
                      </a:r>
                      <a:r>
                        <a:rPr sz="600" spc="40">
                          <a:latin typeface="+mj-lt"/>
                          <a:cs typeface="Calibri"/>
                        </a:rPr>
                        <a:t>au</a:t>
                      </a:r>
                      <a:r>
                        <a:rPr sz="600" spc="-80">
                          <a:latin typeface="+mj-lt"/>
                          <a:cs typeface="Calibri"/>
                        </a:rPr>
                        <a:t> </a:t>
                      </a:r>
                      <a:r>
                        <a:rPr sz="600" spc="20">
                          <a:latin typeface="+mj-lt"/>
                          <a:cs typeface="Calibri"/>
                        </a:rPr>
                        <a:t>prorata).</a:t>
                      </a:r>
                      <a:endParaRPr sz="600">
                        <a:latin typeface="+mj-lt"/>
                        <a:cs typeface="Calibri"/>
                      </a:endParaRPr>
                    </a:p>
                    <a:p>
                      <a:pPr>
                        <a:lnSpc>
                          <a:spcPct val="100000"/>
                        </a:lnSpc>
                        <a:spcBef>
                          <a:spcPts val="50"/>
                        </a:spcBef>
                      </a:pPr>
                      <a:endParaRPr sz="600">
                        <a:latin typeface="+mj-lt"/>
                        <a:cs typeface="Times New Roman"/>
                      </a:endParaRPr>
                    </a:p>
                    <a:p>
                      <a:pPr marL="66675">
                        <a:lnSpc>
                          <a:spcPct val="100000"/>
                        </a:lnSpc>
                      </a:pPr>
                      <a:r>
                        <a:rPr sz="600" spc="70">
                          <a:latin typeface="+mj-lt"/>
                          <a:cs typeface="Calibri"/>
                        </a:rPr>
                        <a:t>AR </a:t>
                      </a:r>
                      <a:r>
                        <a:rPr sz="600" spc="45">
                          <a:latin typeface="+mj-lt"/>
                          <a:cs typeface="Calibri"/>
                        </a:rPr>
                        <a:t>= </a:t>
                      </a:r>
                      <a:r>
                        <a:rPr sz="600" spc="50">
                          <a:latin typeface="+mj-lt"/>
                          <a:cs typeface="Calibri"/>
                        </a:rPr>
                        <a:t>1 </a:t>
                      </a:r>
                      <a:r>
                        <a:rPr sz="600" spc="65">
                          <a:latin typeface="+mj-lt"/>
                          <a:cs typeface="Calibri"/>
                        </a:rPr>
                        <a:t>IRSG </a:t>
                      </a:r>
                      <a:r>
                        <a:rPr sz="600" spc="30">
                          <a:latin typeface="+mj-lt"/>
                          <a:cs typeface="Calibri"/>
                        </a:rPr>
                        <a:t>par </a:t>
                      </a:r>
                      <a:r>
                        <a:rPr sz="600" spc="25">
                          <a:latin typeface="+mj-lt"/>
                          <a:cs typeface="Calibri"/>
                        </a:rPr>
                        <a:t>équipe</a:t>
                      </a:r>
                      <a:r>
                        <a:rPr sz="600" spc="-125">
                          <a:latin typeface="+mj-lt"/>
                          <a:cs typeface="Calibri"/>
                        </a:rPr>
                        <a:t> </a:t>
                      </a:r>
                      <a:r>
                        <a:rPr sz="600" spc="25">
                          <a:latin typeface="+mj-lt"/>
                          <a:cs typeface="Calibri"/>
                        </a:rPr>
                        <a:t>structurée</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57810">
                        <a:lnSpc>
                          <a:spcPct val="100000"/>
                        </a:lnSpc>
                        <a:spcBef>
                          <a:spcPts val="10"/>
                        </a:spcBef>
                      </a:pPr>
                      <a:r>
                        <a:rPr sz="600" spc="85">
                          <a:latin typeface="+mj-lt"/>
                          <a:cs typeface="Calibri"/>
                        </a:rPr>
                        <a:t>La</a:t>
                      </a:r>
                      <a:r>
                        <a:rPr sz="600" spc="15">
                          <a:latin typeface="+mj-lt"/>
                          <a:cs typeface="Calibri"/>
                        </a:rPr>
                        <a:t> </a:t>
                      </a:r>
                      <a:r>
                        <a:rPr sz="600" spc="20">
                          <a:latin typeface="+mj-lt"/>
                          <a:cs typeface="Calibri"/>
                        </a:rPr>
                        <a:t>pratique</a:t>
                      </a:r>
                      <a:r>
                        <a:rPr sz="600" spc="15">
                          <a:latin typeface="+mj-lt"/>
                          <a:cs typeface="Calibri"/>
                        </a:rPr>
                        <a:t> </a:t>
                      </a:r>
                      <a:r>
                        <a:rPr sz="600" spc="30">
                          <a:latin typeface="+mj-lt"/>
                          <a:cs typeface="Calibri"/>
                        </a:rPr>
                        <a:t>ne</a:t>
                      </a:r>
                      <a:r>
                        <a:rPr sz="600" spc="15">
                          <a:latin typeface="+mj-lt"/>
                          <a:cs typeface="Calibri"/>
                        </a:rPr>
                        <a:t> </a:t>
                      </a:r>
                      <a:r>
                        <a:rPr sz="600" spc="55">
                          <a:latin typeface="+mj-lt"/>
                          <a:cs typeface="Calibri"/>
                        </a:rPr>
                        <a:t>dispose</a:t>
                      </a:r>
                      <a:r>
                        <a:rPr sz="600" spc="20">
                          <a:latin typeface="+mj-lt"/>
                          <a:cs typeface="Calibri"/>
                        </a:rPr>
                        <a:t> </a:t>
                      </a:r>
                      <a:r>
                        <a:rPr sz="600" spc="80">
                          <a:latin typeface="+mj-lt"/>
                          <a:cs typeface="Calibri"/>
                        </a:rPr>
                        <a:t>PAS</a:t>
                      </a:r>
                      <a:r>
                        <a:rPr sz="600" spc="20">
                          <a:latin typeface="+mj-lt"/>
                          <a:cs typeface="Calibri"/>
                        </a:rPr>
                        <a:t> </a:t>
                      </a:r>
                      <a:r>
                        <a:rPr sz="600" spc="10">
                          <a:latin typeface="+mj-lt"/>
                          <a:cs typeface="Calibri"/>
                        </a:rPr>
                        <a:t>d'au</a:t>
                      </a:r>
                      <a:r>
                        <a:rPr sz="600" spc="15">
                          <a:latin typeface="+mj-lt"/>
                          <a:cs typeface="Calibri"/>
                        </a:rPr>
                        <a:t> </a:t>
                      </a:r>
                      <a:r>
                        <a:rPr sz="600" spc="55">
                          <a:latin typeface="+mj-lt"/>
                          <a:cs typeface="Calibri"/>
                        </a:rPr>
                        <a:t>moins</a:t>
                      </a:r>
                      <a:r>
                        <a:rPr sz="600" spc="25">
                          <a:latin typeface="+mj-lt"/>
                          <a:cs typeface="Calibri"/>
                        </a:rPr>
                        <a:t> </a:t>
                      </a:r>
                      <a:r>
                        <a:rPr sz="600" spc="50">
                          <a:latin typeface="+mj-lt"/>
                          <a:cs typeface="Calibri"/>
                        </a:rPr>
                        <a:t>2</a:t>
                      </a:r>
                      <a:r>
                        <a:rPr sz="600" spc="10">
                          <a:latin typeface="+mj-lt"/>
                          <a:cs typeface="Calibri"/>
                        </a:rPr>
                        <a:t> </a:t>
                      </a:r>
                      <a:r>
                        <a:rPr sz="600" spc="105">
                          <a:latin typeface="+mj-lt"/>
                          <a:cs typeface="Calibri"/>
                        </a:rPr>
                        <a:t>ETP  </a:t>
                      </a:r>
                      <a:r>
                        <a:rPr sz="600" spc="65">
                          <a:latin typeface="+mj-lt"/>
                          <a:cs typeface="Calibri"/>
                        </a:rPr>
                        <a:t>IRSG </a:t>
                      </a:r>
                      <a:r>
                        <a:rPr sz="600" spc="20">
                          <a:latin typeface="+mj-lt"/>
                          <a:cs typeface="Calibri"/>
                        </a:rPr>
                        <a:t>pour </a:t>
                      </a:r>
                      <a:r>
                        <a:rPr sz="600" spc="50">
                          <a:latin typeface="+mj-lt"/>
                          <a:cs typeface="Calibri"/>
                        </a:rPr>
                        <a:t>7 </a:t>
                      </a:r>
                      <a:r>
                        <a:rPr sz="600" spc="105">
                          <a:latin typeface="+mj-lt"/>
                          <a:cs typeface="Calibri"/>
                        </a:rPr>
                        <a:t>ETP</a:t>
                      </a:r>
                      <a:r>
                        <a:rPr sz="600" spc="-60">
                          <a:latin typeface="+mj-lt"/>
                          <a:cs typeface="Calibri"/>
                        </a:rPr>
                        <a:t> </a:t>
                      </a:r>
                      <a:r>
                        <a:rPr sz="600" spc="40">
                          <a:latin typeface="+mj-lt"/>
                          <a:cs typeface="Calibri"/>
                        </a:rPr>
                        <a:t>INFI.</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67310">
                        <a:lnSpc>
                          <a:spcPct val="100000"/>
                        </a:lnSpc>
                        <a:spcBef>
                          <a:spcPts val="10"/>
                        </a:spcBef>
                      </a:pPr>
                      <a:r>
                        <a:rPr sz="600" spc="85">
                          <a:latin typeface="+mj-lt"/>
                          <a:cs typeface="Calibri"/>
                        </a:rPr>
                        <a:t>La </a:t>
                      </a:r>
                      <a:r>
                        <a:rPr sz="600" spc="20">
                          <a:latin typeface="+mj-lt"/>
                          <a:cs typeface="Calibri"/>
                        </a:rPr>
                        <a:t>pratique </a:t>
                      </a:r>
                      <a:r>
                        <a:rPr sz="600" spc="30">
                          <a:latin typeface="+mj-lt"/>
                          <a:cs typeface="Calibri"/>
                        </a:rPr>
                        <a:t>ne </a:t>
                      </a:r>
                      <a:r>
                        <a:rPr sz="600" spc="55">
                          <a:latin typeface="+mj-lt"/>
                          <a:cs typeface="Calibri"/>
                        </a:rPr>
                        <a:t>dispose </a:t>
                      </a:r>
                      <a:r>
                        <a:rPr sz="600" spc="80">
                          <a:latin typeface="+mj-lt"/>
                          <a:cs typeface="Calibri"/>
                        </a:rPr>
                        <a:t>PAS </a:t>
                      </a:r>
                      <a:r>
                        <a:rPr sz="600" spc="25">
                          <a:latin typeface="+mj-lt"/>
                          <a:cs typeface="Calibri"/>
                        </a:rPr>
                        <a:t>lui-même </a:t>
                      </a:r>
                      <a:r>
                        <a:rPr sz="600" spc="10">
                          <a:latin typeface="+mj-lt"/>
                          <a:cs typeface="Calibri"/>
                        </a:rPr>
                        <a:t>d'au</a:t>
                      </a:r>
                      <a:r>
                        <a:rPr sz="600" spc="-145">
                          <a:latin typeface="+mj-lt"/>
                          <a:cs typeface="Calibri"/>
                        </a:rPr>
                        <a:t> </a:t>
                      </a:r>
                      <a:r>
                        <a:rPr sz="600" spc="55">
                          <a:latin typeface="+mj-lt"/>
                          <a:cs typeface="Calibri"/>
                        </a:rPr>
                        <a:t>moins  </a:t>
                      </a:r>
                      <a:r>
                        <a:rPr sz="600" spc="50">
                          <a:latin typeface="+mj-lt"/>
                          <a:cs typeface="Calibri"/>
                        </a:rPr>
                        <a:t>2</a:t>
                      </a:r>
                      <a:r>
                        <a:rPr sz="600" spc="20">
                          <a:latin typeface="+mj-lt"/>
                          <a:cs typeface="Calibri"/>
                        </a:rPr>
                        <a:t> </a:t>
                      </a:r>
                      <a:r>
                        <a:rPr sz="600" spc="100">
                          <a:latin typeface="+mj-lt"/>
                          <a:cs typeface="Calibri"/>
                        </a:rPr>
                        <a:t>ETP</a:t>
                      </a:r>
                      <a:r>
                        <a:rPr sz="600" spc="20">
                          <a:latin typeface="+mj-lt"/>
                          <a:cs typeface="Calibri"/>
                        </a:rPr>
                        <a:t> </a:t>
                      </a:r>
                      <a:r>
                        <a:rPr sz="600" spc="65">
                          <a:latin typeface="+mj-lt"/>
                          <a:cs typeface="Calibri"/>
                        </a:rPr>
                        <a:t>IRSG</a:t>
                      </a:r>
                      <a:r>
                        <a:rPr sz="600" spc="30">
                          <a:latin typeface="+mj-lt"/>
                          <a:cs typeface="Calibri"/>
                        </a:rPr>
                        <a:t> </a:t>
                      </a:r>
                      <a:r>
                        <a:rPr sz="600" spc="20">
                          <a:latin typeface="+mj-lt"/>
                          <a:cs typeface="Calibri"/>
                        </a:rPr>
                        <a:t>pour </a:t>
                      </a:r>
                      <a:r>
                        <a:rPr sz="600" spc="50">
                          <a:latin typeface="+mj-lt"/>
                          <a:cs typeface="Calibri"/>
                        </a:rPr>
                        <a:t>7</a:t>
                      </a:r>
                      <a:r>
                        <a:rPr sz="600" spc="25">
                          <a:latin typeface="+mj-lt"/>
                          <a:cs typeface="Calibri"/>
                        </a:rPr>
                        <a:t> </a:t>
                      </a:r>
                      <a:r>
                        <a:rPr sz="600" spc="105">
                          <a:latin typeface="+mj-lt"/>
                          <a:cs typeface="Calibri"/>
                        </a:rPr>
                        <a:t>ETP</a:t>
                      </a:r>
                      <a:r>
                        <a:rPr sz="600" spc="20">
                          <a:latin typeface="+mj-lt"/>
                          <a:cs typeface="Calibri"/>
                        </a:rPr>
                        <a:t> </a:t>
                      </a:r>
                      <a:r>
                        <a:rPr sz="600" spc="25">
                          <a:latin typeface="+mj-lt"/>
                          <a:cs typeface="Calibri"/>
                        </a:rPr>
                        <a:t>INFI,</a:t>
                      </a:r>
                      <a:r>
                        <a:rPr sz="600" spc="20">
                          <a:latin typeface="+mj-lt"/>
                          <a:cs typeface="Calibri"/>
                        </a:rPr>
                        <a:t> </a:t>
                      </a:r>
                      <a:r>
                        <a:rPr sz="600" spc="65">
                          <a:latin typeface="+mj-lt"/>
                          <a:cs typeface="Calibri"/>
                        </a:rPr>
                        <a:t>mais</a:t>
                      </a:r>
                      <a:r>
                        <a:rPr sz="600" spc="20">
                          <a:latin typeface="+mj-lt"/>
                          <a:cs typeface="Calibri"/>
                        </a:rPr>
                        <a:t> </a:t>
                      </a:r>
                      <a:r>
                        <a:rPr sz="600" spc="30">
                          <a:latin typeface="+mj-lt"/>
                          <a:cs typeface="Calibri"/>
                        </a:rPr>
                        <a:t>collabore </a:t>
                      </a:r>
                      <a:r>
                        <a:rPr sz="600" spc="50">
                          <a:latin typeface="+mj-lt"/>
                          <a:cs typeface="Calibri"/>
                        </a:rPr>
                        <a:t>avec</a:t>
                      </a:r>
                      <a:endParaRPr sz="600">
                        <a:latin typeface="+mj-lt"/>
                        <a:cs typeface="Calibri"/>
                      </a:endParaRPr>
                    </a:p>
                    <a:p>
                      <a:pPr marL="67945">
                        <a:lnSpc>
                          <a:spcPct val="100000"/>
                        </a:lnSpc>
                      </a:pPr>
                      <a:r>
                        <a:rPr sz="600" spc="25">
                          <a:latin typeface="+mj-lt"/>
                          <a:cs typeface="Calibri"/>
                        </a:rPr>
                        <a:t>une </a:t>
                      </a:r>
                      <a:r>
                        <a:rPr sz="600" spc="15">
                          <a:latin typeface="+mj-lt"/>
                          <a:cs typeface="Calibri"/>
                        </a:rPr>
                        <a:t>autre pratique </a:t>
                      </a:r>
                      <a:r>
                        <a:rPr sz="600" spc="60">
                          <a:latin typeface="+mj-lt"/>
                          <a:cs typeface="Calibri"/>
                        </a:rPr>
                        <a:t>à </a:t>
                      </a:r>
                      <a:r>
                        <a:rPr sz="600" spc="25">
                          <a:latin typeface="+mj-lt"/>
                          <a:cs typeface="Calibri"/>
                        </a:rPr>
                        <a:t>cette</a:t>
                      </a:r>
                      <a:r>
                        <a:rPr sz="600" spc="5">
                          <a:latin typeface="+mj-lt"/>
                          <a:cs typeface="Calibri"/>
                        </a:rPr>
                        <a:t> </a:t>
                      </a:r>
                      <a:r>
                        <a:rPr sz="600" spc="20">
                          <a:latin typeface="+mj-lt"/>
                          <a:cs typeface="Calibri"/>
                        </a:rPr>
                        <a:t>ﬁn.</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04470">
                        <a:lnSpc>
                          <a:spcPct val="100000"/>
                        </a:lnSpc>
                        <a:spcBef>
                          <a:spcPts val="10"/>
                        </a:spcBef>
                      </a:pPr>
                      <a:r>
                        <a:rPr sz="600" spc="85">
                          <a:latin typeface="+mj-lt"/>
                          <a:cs typeface="Calibri"/>
                        </a:rPr>
                        <a:t>La</a:t>
                      </a:r>
                      <a:r>
                        <a:rPr sz="600" spc="15">
                          <a:latin typeface="+mj-lt"/>
                          <a:cs typeface="Calibri"/>
                        </a:rPr>
                        <a:t> </a:t>
                      </a:r>
                      <a:r>
                        <a:rPr sz="600" spc="20">
                          <a:latin typeface="+mj-lt"/>
                          <a:cs typeface="Calibri"/>
                        </a:rPr>
                        <a:t>pratique</a:t>
                      </a:r>
                      <a:r>
                        <a:rPr sz="600" spc="10">
                          <a:latin typeface="+mj-lt"/>
                          <a:cs typeface="Calibri"/>
                        </a:rPr>
                        <a:t> </a:t>
                      </a:r>
                      <a:r>
                        <a:rPr sz="600" spc="45">
                          <a:latin typeface="+mj-lt"/>
                          <a:cs typeface="Calibri"/>
                        </a:rPr>
                        <a:t>compte</a:t>
                      </a:r>
                      <a:r>
                        <a:rPr sz="600" spc="15">
                          <a:latin typeface="+mj-lt"/>
                          <a:cs typeface="Calibri"/>
                        </a:rPr>
                        <a:t> </a:t>
                      </a:r>
                      <a:r>
                        <a:rPr sz="600" spc="45">
                          <a:latin typeface="+mj-lt"/>
                          <a:cs typeface="Calibri"/>
                        </a:rPr>
                        <a:t>au</a:t>
                      </a:r>
                      <a:r>
                        <a:rPr sz="600" spc="10">
                          <a:latin typeface="+mj-lt"/>
                          <a:cs typeface="Calibri"/>
                        </a:rPr>
                        <a:t> </a:t>
                      </a:r>
                      <a:r>
                        <a:rPr sz="600" spc="55">
                          <a:latin typeface="+mj-lt"/>
                          <a:cs typeface="Calibri"/>
                        </a:rPr>
                        <a:t>moins</a:t>
                      </a:r>
                      <a:r>
                        <a:rPr sz="600" spc="10">
                          <a:latin typeface="+mj-lt"/>
                          <a:cs typeface="Calibri"/>
                        </a:rPr>
                        <a:t> </a:t>
                      </a:r>
                      <a:r>
                        <a:rPr sz="600" spc="50">
                          <a:latin typeface="+mj-lt"/>
                          <a:cs typeface="Calibri"/>
                        </a:rPr>
                        <a:t>2</a:t>
                      </a:r>
                      <a:r>
                        <a:rPr sz="600" spc="20">
                          <a:latin typeface="+mj-lt"/>
                          <a:cs typeface="Calibri"/>
                        </a:rPr>
                        <a:t> </a:t>
                      </a:r>
                      <a:r>
                        <a:rPr sz="600" spc="105">
                          <a:latin typeface="+mj-lt"/>
                          <a:cs typeface="Calibri"/>
                        </a:rPr>
                        <a:t>ETP</a:t>
                      </a:r>
                      <a:r>
                        <a:rPr sz="600" spc="10">
                          <a:latin typeface="+mj-lt"/>
                          <a:cs typeface="Calibri"/>
                        </a:rPr>
                        <a:t> </a:t>
                      </a:r>
                      <a:r>
                        <a:rPr sz="600" spc="65">
                          <a:latin typeface="+mj-lt"/>
                          <a:cs typeface="Calibri"/>
                        </a:rPr>
                        <a:t>IRSG  </a:t>
                      </a:r>
                      <a:r>
                        <a:rPr sz="600" spc="20">
                          <a:latin typeface="+mj-lt"/>
                          <a:cs typeface="Calibri"/>
                        </a:rPr>
                        <a:t>pour </a:t>
                      </a:r>
                      <a:r>
                        <a:rPr sz="600" spc="50">
                          <a:latin typeface="+mj-lt"/>
                          <a:cs typeface="Calibri"/>
                        </a:rPr>
                        <a:t>7 </a:t>
                      </a:r>
                      <a:r>
                        <a:rPr sz="600" spc="105">
                          <a:latin typeface="+mj-lt"/>
                          <a:cs typeface="Calibri"/>
                        </a:rPr>
                        <a:t>ETP</a:t>
                      </a:r>
                      <a:r>
                        <a:rPr sz="600" spc="-20">
                          <a:latin typeface="+mj-lt"/>
                          <a:cs typeface="Calibri"/>
                        </a:rPr>
                        <a:t> </a:t>
                      </a:r>
                      <a:r>
                        <a:rPr sz="600" spc="40">
                          <a:latin typeface="+mj-lt"/>
                          <a:cs typeface="Calibri"/>
                        </a:rPr>
                        <a:t>INFI.</a:t>
                      </a:r>
                      <a:endParaRPr sz="600">
                        <a:latin typeface="+mj-lt"/>
                        <a:cs typeface="Calibri"/>
                      </a:endParaRPr>
                    </a:p>
                  </a:txBody>
                  <a:tcPr marL="0" marR="0" marT="127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45">
                          <a:latin typeface="+mj-lt"/>
                          <a:cs typeface="Calibri"/>
                        </a:rPr>
                        <a:t>Composition </a:t>
                      </a:r>
                      <a:r>
                        <a:rPr sz="600" spc="30">
                          <a:latin typeface="+mj-lt"/>
                          <a:cs typeface="Calibri"/>
                        </a:rPr>
                        <a:t>du</a:t>
                      </a:r>
                      <a:r>
                        <a:rPr sz="600" spc="-10">
                          <a:latin typeface="+mj-lt"/>
                          <a:cs typeface="Calibri"/>
                        </a:rPr>
                        <a:t> </a:t>
                      </a:r>
                      <a:r>
                        <a:rPr sz="600" spc="30">
                          <a:latin typeface="+mj-lt"/>
                          <a:cs typeface="Calibri"/>
                        </a:rPr>
                        <a:t>groupement</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a:lnSpc>
                          <a:spcPct val="100000"/>
                        </a:lnSpc>
                      </a:pPr>
                      <a:r>
                        <a:rPr sz="600" spc="50">
                          <a:latin typeface="+mj-lt"/>
                          <a:cs typeface="Calibri"/>
                        </a:rPr>
                        <a:t>1</a:t>
                      </a:r>
                      <a:r>
                        <a:rPr sz="600" spc="20">
                          <a:latin typeface="+mj-lt"/>
                          <a:cs typeface="Calibri"/>
                        </a:rPr>
                        <a:t> </a:t>
                      </a:r>
                      <a:r>
                        <a:rPr sz="600" spc="40">
                          <a:latin typeface="+mj-lt"/>
                          <a:cs typeface="Calibri"/>
                        </a:rPr>
                        <a:t>an</a:t>
                      </a:r>
                      <a:endParaRPr sz="600">
                        <a:latin typeface="+mj-lt"/>
                        <a:cs typeface="Calibri"/>
                      </a:endParaRPr>
                    </a:p>
                  </a:txBody>
                  <a:tcPr marL="0" marR="0" marT="0" marB="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3670605878"/>
                  </a:ext>
                </a:extLst>
              </a:tr>
            </a:tbl>
          </a:graphicData>
        </a:graphic>
      </p:graphicFrame>
    </p:spTree>
    <p:extLst>
      <p:ext uri="{BB962C8B-B14F-4D97-AF65-F5344CB8AC3E}">
        <p14:creationId xmlns:p14="http://schemas.microsoft.com/office/powerpoint/2010/main" val="354731844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EED66-4B08-C456-B437-E011AAFC8E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3BBA12-93AC-4321-A79E-EA5C58A7B90C}"/>
              </a:ext>
            </a:extLst>
          </p:cNvPr>
          <p:cNvSpPr>
            <a:spLocks noGrp="1"/>
          </p:cNvSpPr>
          <p:nvPr>
            <p:ph type="title"/>
          </p:nvPr>
        </p:nvSpPr>
        <p:spPr/>
        <p:txBody>
          <a:bodyPr/>
          <a:lstStyle/>
          <a:p>
            <a:r>
              <a:rPr lang="fr-BE" noProof="0"/>
              <a:t>Caractéristiques du financement incitatif de la pratique</a:t>
            </a:r>
          </a:p>
        </p:txBody>
      </p:sp>
      <p:sp>
        <p:nvSpPr>
          <p:cNvPr id="4" name="Oval 3">
            <a:extLst>
              <a:ext uri="{FF2B5EF4-FFF2-40B4-BE49-F238E27FC236}">
                <a16:creationId xmlns:a16="http://schemas.microsoft.com/office/drawing/2014/main" id="{18EA27E5-48B7-0234-ACD4-892DF24341F9}"/>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3200" noProof="0">
                <a:solidFill>
                  <a:srgbClr val="DAEDEF"/>
                </a:solidFill>
                <a:latin typeface="+mj-lt"/>
              </a:rPr>
              <a:t>3</a:t>
            </a:r>
          </a:p>
        </p:txBody>
      </p:sp>
      <p:graphicFrame>
        <p:nvGraphicFramePr>
          <p:cNvPr id="5" name="Table 4">
            <a:extLst>
              <a:ext uri="{FF2B5EF4-FFF2-40B4-BE49-F238E27FC236}">
                <a16:creationId xmlns:a16="http://schemas.microsoft.com/office/drawing/2014/main" id="{BC6EE8C9-74A9-0D64-FA71-76984E6C64B5}"/>
              </a:ext>
            </a:extLst>
          </p:cNvPr>
          <p:cNvGraphicFramePr>
            <a:graphicFrameLocks noGrp="1"/>
          </p:cNvGraphicFramePr>
          <p:nvPr>
            <p:extLst>
              <p:ext uri="{D42A27DB-BD31-4B8C-83A1-F6EECF244321}">
                <p14:modId xmlns:p14="http://schemas.microsoft.com/office/powerpoint/2010/main" val="3885735262"/>
              </p:ext>
            </p:extLst>
          </p:nvPr>
        </p:nvGraphicFramePr>
        <p:xfrm>
          <a:off x="623888" y="2276475"/>
          <a:ext cx="11174414" cy="4017600"/>
        </p:xfrm>
        <a:graphic>
          <a:graphicData uri="http://schemas.openxmlformats.org/drawingml/2006/table">
            <a:tbl>
              <a:tblPr firstRow="1" bandRow="1">
                <a:tableStyleId>{5C22544A-7EE6-4342-B048-85BDC9FD1C3A}</a:tableStyleId>
              </a:tblPr>
              <a:tblGrid>
                <a:gridCol w="357980">
                  <a:extLst>
                    <a:ext uri="{9D8B030D-6E8A-4147-A177-3AD203B41FA5}">
                      <a16:colId xmlns:a16="http://schemas.microsoft.com/office/drawing/2014/main" val="855444261"/>
                    </a:ext>
                  </a:extLst>
                </a:gridCol>
                <a:gridCol w="2317592">
                  <a:extLst>
                    <a:ext uri="{9D8B030D-6E8A-4147-A177-3AD203B41FA5}">
                      <a16:colId xmlns:a16="http://schemas.microsoft.com/office/drawing/2014/main" val="3179572802"/>
                    </a:ext>
                  </a:extLst>
                </a:gridCol>
                <a:gridCol w="2263140">
                  <a:extLst>
                    <a:ext uri="{9D8B030D-6E8A-4147-A177-3AD203B41FA5}">
                      <a16:colId xmlns:a16="http://schemas.microsoft.com/office/drawing/2014/main" val="4114910655"/>
                    </a:ext>
                  </a:extLst>
                </a:gridCol>
                <a:gridCol w="2108200">
                  <a:extLst>
                    <a:ext uri="{9D8B030D-6E8A-4147-A177-3AD203B41FA5}">
                      <a16:colId xmlns:a16="http://schemas.microsoft.com/office/drawing/2014/main" val="2479544617"/>
                    </a:ext>
                  </a:extLst>
                </a:gridCol>
                <a:gridCol w="2052320">
                  <a:extLst>
                    <a:ext uri="{9D8B030D-6E8A-4147-A177-3AD203B41FA5}">
                      <a16:colId xmlns:a16="http://schemas.microsoft.com/office/drawing/2014/main" val="1429917923"/>
                    </a:ext>
                  </a:extLst>
                </a:gridCol>
                <a:gridCol w="1440180">
                  <a:extLst>
                    <a:ext uri="{9D8B030D-6E8A-4147-A177-3AD203B41FA5}">
                      <a16:colId xmlns:a16="http://schemas.microsoft.com/office/drawing/2014/main" val="747244240"/>
                    </a:ext>
                  </a:extLst>
                </a:gridCol>
                <a:gridCol w="635002">
                  <a:extLst>
                    <a:ext uri="{9D8B030D-6E8A-4147-A177-3AD203B41FA5}">
                      <a16:colId xmlns:a16="http://schemas.microsoft.com/office/drawing/2014/main" val="597728544"/>
                    </a:ext>
                  </a:extLst>
                </a:gridCol>
              </a:tblGrid>
              <a:tr h="409696">
                <a:tc>
                  <a:txBody>
                    <a:bodyPr/>
                    <a:lstStyle/>
                    <a:p>
                      <a:pPr>
                        <a:lnSpc>
                          <a:spcPct val="100000"/>
                        </a:lnSpc>
                      </a:pPr>
                      <a:endParaRPr lang="nl-BE" sz="650">
                        <a:latin typeface="+mj-lt"/>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spcBef>
                          <a:spcPts val="20"/>
                        </a:spcBef>
                        <a:buFont typeface="Arial" panose="020B0604020202020204" pitchFamily="34" charset="0"/>
                        <a:buNone/>
                      </a:pPr>
                      <a:endParaRPr sz="600">
                        <a:latin typeface="+mj-lt"/>
                        <a:cs typeface="Times New Roman"/>
                      </a:endParaRPr>
                    </a:p>
                    <a:p>
                      <a:pPr marL="0" indent="0" algn="l">
                        <a:lnSpc>
                          <a:spcPct val="100000"/>
                        </a:lnSpc>
                        <a:buFont typeface="Arial" panose="020B0604020202020204" pitchFamily="34" charset="0"/>
                        <a:buNone/>
                      </a:pPr>
                      <a:r>
                        <a:rPr lang="nl-BE" sz="600" b="1" spc="-30" err="1">
                          <a:latin typeface="+mj-lt"/>
                          <a:cs typeface="Trebuchet MS"/>
                        </a:rPr>
                        <a:t>Caractéristique</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buFont typeface="Arial" panose="020B0604020202020204" pitchFamily="34" charset="0"/>
                        <a:buNone/>
                      </a:pPr>
                      <a:r>
                        <a:rPr lang="fr-FR" sz="600" b="1" spc="-40">
                          <a:latin typeface="+mj-lt"/>
                          <a:cs typeface="Trebuchet MS"/>
                        </a:rPr>
                        <a:t>Que signifie un score de 0 pour cette caractéristique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18110" indent="0" algn="l">
                        <a:lnSpc>
                          <a:spcPct val="100000"/>
                        </a:lnSpc>
                        <a:spcBef>
                          <a:spcPts val="0"/>
                        </a:spcBef>
                        <a:buFont typeface="Arial" panose="020B0604020202020204" pitchFamily="34" charset="0"/>
                        <a:buNone/>
                      </a:pPr>
                      <a:r>
                        <a:rPr lang="fr-FR" sz="600" b="1" spc="-35">
                          <a:latin typeface="+mj-lt"/>
                          <a:cs typeface="Trebuchet MS"/>
                        </a:rPr>
                        <a:t>Quelles sont les conditions pour obtenir un score de 2 points pour cette caractéristique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87960" indent="0" algn="l">
                        <a:lnSpc>
                          <a:spcPct val="100000"/>
                        </a:lnSpc>
                        <a:spcBef>
                          <a:spcPts val="0"/>
                        </a:spcBef>
                        <a:buFont typeface="Arial" panose="020B0604020202020204" pitchFamily="34" charset="0"/>
                        <a:buNone/>
                      </a:pPr>
                      <a:r>
                        <a:rPr lang="fr-FR" sz="600" b="1" spc="-35">
                          <a:latin typeface="+mj-lt"/>
                          <a:cs typeface="Trebuchet MS"/>
                        </a:rPr>
                        <a:t>Quelles sont les conditions pour obtenir un score de 4 points pour cette caractéristique ?</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34620" indent="0" algn="l">
                        <a:lnSpc>
                          <a:spcPct val="100000"/>
                        </a:lnSpc>
                        <a:spcBef>
                          <a:spcPts val="0"/>
                        </a:spcBef>
                        <a:buFont typeface="Arial" panose="020B0604020202020204" pitchFamily="34" charset="0"/>
                        <a:buNone/>
                      </a:pPr>
                      <a:r>
                        <a:rPr lang="fr-FR" sz="600" b="1" spc="-30">
                          <a:latin typeface="+mj-lt"/>
                          <a:cs typeface="Trebuchet MS"/>
                        </a:rPr>
                        <a:t>Quelles informations doivent être  enregistrées/transmises  pour justifier le score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66675" indent="0" algn="l">
                        <a:lnSpc>
                          <a:spcPct val="100000"/>
                        </a:lnSpc>
                        <a:spcBef>
                          <a:spcPts val="0"/>
                        </a:spcBef>
                        <a:buFont typeface="Arial" panose="020B0604020202020204" pitchFamily="34" charset="0"/>
                        <a:buNone/>
                      </a:pPr>
                      <a:r>
                        <a:rPr lang="fr-FR" sz="600" b="1" spc="-30">
                          <a:latin typeface="+mj-lt"/>
                          <a:cs typeface="Trebuchet MS"/>
                        </a:rPr>
                        <a:t>Durée maximale pour le score 2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2403240295"/>
                  </a:ext>
                </a:extLst>
              </a:tr>
              <a:tr h="709685">
                <a:tc>
                  <a:txBody>
                    <a:bodyPr/>
                    <a:lstStyle/>
                    <a:p>
                      <a:pPr marL="66675">
                        <a:lnSpc>
                          <a:spcPct val="100000"/>
                        </a:lnSpc>
                      </a:pPr>
                      <a:r>
                        <a:rPr sz="600" b="1" spc="-15">
                          <a:latin typeface="+mj-lt"/>
                          <a:cs typeface="Trebuchet MS"/>
                        </a:rPr>
                        <a:t>12</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109220" indent="-635">
                        <a:lnSpc>
                          <a:spcPct val="100000"/>
                        </a:lnSpc>
                        <a:spcBef>
                          <a:spcPts val="10"/>
                        </a:spcBef>
                      </a:pPr>
                      <a:r>
                        <a:rPr sz="600" b="1" spc="-30">
                          <a:latin typeface="+mj-lt"/>
                          <a:cs typeface="Trebuchet MS"/>
                        </a:rPr>
                        <a:t>Patiëntenmix</a:t>
                      </a:r>
                      <a:r>
                        <a:rPr sz="600" spc="-30">
                          <a:latin typeface="+mj-lt"/>
                          <a:cs typeface="Calibri"/>
                        </a:rPr>
                        <a:t>: </a:t>
                      </a:r>
                      <a:r>
                        <a:rPr sz="600" spc="25">
                          <a:latin typeface="+mj-lt"/>
                          <a:cs typeface="Calibri"/>
                        </a:rPr>
                        <a:t>elke </a:t>
                      </a:r>
                      <a:r>
                        <a:rPr sz="600" spc="20">
                          <a:latin typeface="+mj-lt"/>
                          <a:cs typeface="Calibri"/>
                        </a:rPr>
                        <a:t>praktijk </a:t>
                      </a:r>
                      <a:r>
                        <a:rPr sz="600" spc="30">
                          <a:latin typeface="+mj-lt"/>
                          <a:cs typeface="Calibri"/>
                        </a:rPr>
                        <a:t>moet </a:t>
                      </a:r>
                      <a:r>
                        <a:rPr sz="600" spc="25">
                          <a:latin typeface="+mj-lt"/>
                          <a:cs typeface="Calibri"/>
                        </a:rPr>
                        <a:t>een </a:t>
                      </a:r>
                      <a:r>
                        <a:rPr sz="600" spc="40">
                          <a:latin typeface="+mj-lt"/>
                          <a:cs typeface="Calibri"/>
                        </a:rPr>
                        <a:t>minimale  </a:t>
                      </a:r>
                      <a:r>
                        <a:rPr sz="600" spc="20">
                          <a:latin typeface="+mj-lt"/>
                          <a:cs typeface="Calibri"/>
                        </a:rPr>
                        <a:t>activiteit </a:t>
                      </a:r>
                      <a:r>
                        <a:rPr sz="600" spc="30">
                          <a:latin typeface="+mj-lt"/>
                          <a:cs typeface="Calibri"/>
                        </a:rPr>
                        <a:t>hebben </a:t>
                      </a:r>
                      <a:r>
                        <a:rPr sz="600" spc="20">
                          <a:latin typeface="+mj-lt"/>
                          <a:cs typeface="Calibri"/>
                        </a:rPr>
                        <a:t>in </a:t>
                      </a:r>
                      <a:r>
                        <a:rPr sz="600" spc="25">
                          <a:latin typeface="+mj-lt"/>
                          <a:cs typeface="Calibri"/>
                        </a:rPr>
                        <a:t>elke </a:t>
                      </a:r>
                      <a:r>
                        <a:rPr sz="600" spc="35">
                          <a:latin typeface="+mj-lt"/>
                          <a:cs typeface="Calibri"/>
                        </a:rPr>
                        <a:t>categorie </a:t>
                      </a:r>
                      <a:r>
                        <a:rPr sz="600" spc="15">
                          <a:latin typeface="+mj-lt"/>
                          <a:cs typeface="Calibri"/>
                        </a:rPr>
                        <a:t>(N, </a:t>
                      </a:r>
                      <a:r>
                        <a:rPr sz="600" spc="10">
                          <a:latin typeface="+mj-lt"/>
                          <a:cs typeface="Calibri"/>
                        </a:rPr>
                        <a:t>FA, </a:t>
                      </a:r>
                      <a:r>
                        <a:rPr sz="600" spc="85">
                          <a:latin typeface="+mj-lt"/>
                          <a:cs typeface="Calibri"/>
                        </a:rPr>
                        <a:t>FB</a:t>
                      </a:r>
                      <a:r>
                        <a:rPr sz="600" spc="-10">
                          <a:latin typeface="+mj-lt"/>
                          <a:cs typeface="Calibri"/>
                        </a:rPr>
                        <a:t> </a:t>
                      </a:r>
                      <a:r>
                        <a:rPr sz="600" spc="30">
                          <a:latin typeface="+mj-lt"/>
                          <a:cs typeface="Calibri"/>
                        </a:rPr>
                        <a:t>en  </a:t>
                      </a:r>
                      <a:r>
                        <a:rPr sz="600" spc="100">
                          <a:latin typeface="+mj-lt"/>
                          <a:cs typeface="Calibri"/>
                        </a:rPr>
                        <a:t>FC </a:t>
                      </a:r>
                      <a:r>
                        <a:rPr sz="600" spc="30">
                          <a:latin typeface="+mj-lt"/>
                          <a:cs typeface="Calibri"/>
                        </a:rPr>
                        <a:t>en </a:t>
                      </a:r>
                      <a:r>
                        <a:rPr sz="600" spc="25">
                          <a:latin typeface="+mj-lt"/>
                          <a:cs typeface="Calibri"/>
                        </a:rPr>
                        <a:t>palliatief) </a:t>
                      </a:r>
                      <a:r>
                        <a:rPr sz="600" spc="30">
                          <a:latin typeface="+mj-lt"/>
                          <a:cs typeface="Calibri"/>
                        </a:rPr>
                        <a:t>gedurende </a:t>
                      </a:r>
                      <a:r>
                        <a:rPr sz="600" spc="25">
                          <a:latin typeface="+mj-lt"/>
                          <a:cs typeface="Calibri"/>
                        </a:rPr>
                        <a:t>een  </a:t>
                      </a:r>
                      <a:r>
                        <a:rPr sz="600" spc="15">
                          <a:latin typeface="+mj-lt"/>
                          <a:cs typeface="Calibri"/>
                        </a:rPr>
                        <a:t>referentieperiode </a:t>
                      </a:r>
                      <a:r>
                        <a:rPr sz="600" spc="40">
                          <a:latin typeface="+mj-lt"/>
                          <a:cs typeface="Calibri"/>
                        </a:rPr>
                        <a:t>van </a:t>
                      </a:r>
                      <a:r>
                        <a:rPr sz="600" spc="50">
                          <a:latin typeface="+mj-lt"/>
                          <a:cs typeface="Calibri"/>
                        </a:rPr>
                        <a:t>1</a:t>
                      </a:r>
                      <a:r>
                        <a:rPr sz="600" spc="10">
                          <a:latin typeface="+mj-lt"/>
                          <a:cs typeface="Calibri"/>
                        </a:rPr>
                        <a:t> </a:t>
                      </a:r>
                      <a:r>
                        <a:rPr sz="600" spc="25">
                          <a:latin typeface="+mj-lt"/>
                          <a:cs typeface="Calibri"/>
                        </a:rPr>
                        <a:t>(kalender)jaar.</a:t>
                      </a:r>
                      <a:endParaRPr sz="600">
                        <a:latin typeface="+mj-lt"/>
                        <a:cs typeface="Calibri"/>
                      </a:endParaRPr>
                    </a:p>
                    <a:p>
                      <a:pPr>
                        <a:lnSpc>
                          <a:spcPct val="100000"/>
                        </a:lnSpc>
                        <a:spcBef>
                          <a:spcPts val="10"/>
                        </a:spcBef>
                      </a:pPr>
                      <a:endParaRPr sz="600">
                        <a:latin typeface="+mj-lt"/>
                        <a:cs typeface="Times New Roman"/>
                      </a:endParaRPr>
                    </a:p>
                    <a:p>
                      <a:pPr marL="66675" marR="71755">
                        <a:lnSpc>
                          <a:spcPct val="100000"/>
                        </a:lnSpc>
                      </a:pPr>
                      <a:r>
                        <a:rPr sz="600" spc="35">
                          <a:latin typeface="+mj-lt"/>
                          <a:cs typeface="Calibri"/>
                        </a:rPr>
                        <a:t>Het </a:t>
                      </a:r>
                      <a:r>
                        <a:rPr sz="600" spc="10">
                          <a:latin typeface="+mj-lt"/>
                          <a:cs typeface="Calibri"/>
                        </a:rPr>
                        <a:t>% </a:t>
                      </a:r>
                      <a:r>
                        <a:rPr sz="600" spc="25">
                          <a:latin typeface="+mj-lt"/>
                          <a:cs typeface="Calibri"/>
                        </a:rPr>
                        <a:t>pallatieve </a:t>
                      </a:r>
                      <a:r>
                        <a:rPr sz="600" spc="20">
                          <a:latin typeface="+mj-lt"/>
                          <a:cs typeface="Calibri"/>
                        </a:rPr>
                        <a:t>patiënten </a:t>
                      </a:r>
                      <a:r>
                        <a:rPr sz="600" spc="15">
                          <a:latin typeface="+mj-lt"/>
                          <a:cs typeface="Calibri"/>
                        </a:rPr>
                        <a:t>wordt </a:t>
                      </a:r>
                      <a:r>
                        <a:rPr sz="600" spc="25">
                          <a:latin typeface="+mj-lt"/>
                          <a:cs typeface="Calibri"/>
                        </a:rPr>
                        <a:t>berekend </a:t>
                      </a:r>
                      <a:r>
                        <a:rPr sz="600" spc="65">
                          <a:latin typeface="+mj-lt"/>
                          <a:cs typeface="Calibri"/>
                        </a:rPr>
                        <a:t>als  </a:t>
                      </a:r>
                      <a:r>
                        <a:rPr sz="600" spc="10">
                          <a:latin typeface="+mj-lt"/>
                          <a:cs typeface="Calibri"/>
                        </a:rPr>
                        <a:t>het </a:t>
                      </a:r>
                      <a:r>
                        <a:rPr sz="600" spc="35">
                          <a:latin typeface="+mj-lt"/>
                          <a:cs typeface="Calibri"/>
                        </a:rPr>
                        <a:t>aantal </a:t>
                      </a:r>
                      <a:r>
                        <a:rPr sz="600" spc="20">
                          <a:latin typeface="+mj-lt"/>
                          <a:cs typeface="Calibri"/>
                        </a:rPr>
                        <a:t>patiënten </a:t>
                      </a:r>
                      <a:r>
                        <a:rPr sz="600" spc="35">
                          <a:latin typeface="+mj-lt"/>
                          <a:cs typeface="Calibri"/>
                        </a:rPr>
                        <a:t>(koppen) </a:t>
                      </a:r>
                      <a:r>
                        <a:rPr sz="600" spc="30">
                          <a:latin typeface="+mj-lt"/>
                          <a:cs typeface="Calibri"/>
                        </a:rPr>
                        <a:t>met </a:t>
                      </a:r>
                      <a:r>
                        <a:rPr sz="600" spc="25">
                          <a:latin typeface="+mj-lt"/>
                          <a:cs typeface="Calibri"/>
                        </a:rPr>
                        <a:t>een palliatief  statuut </a:t>
                      </a:r>
                      <a:r>
                        <a:rPr sz="600" spc="5">
                          <a:latin typeface="+mj-lt"/>
                          <a:cs typeface="Calibri"/>
                        </a:rPr>
                        <a:t>t.o.v. </a:t>
                      </a:r>
                      <a:r>
                        <a:rPr sz="600" spc="15">
                          <a:latin typeface="+mj-lt"/>
                          <a:cs typeface="Calibri"/>
                        </a:rPr>
                        <a:t>het </a:t>
                      </a:r>
                      <a:r>
                        <a:rPr sz="600" spc="20">
                          <a:latin typeface="+mj-lt"/>
                          <a:cs typeface="Calibri"/>
                        </a:rPr>
                        <a:t>totaal </a:t>
                      </a:r>
                      <a:r>
                        <a:rPr sz="600" spc="35">
                          <a:latin typeface="+mj-lt"/>
                          <a:cs typeface="Calibri"/>
                        </a:rPr>
                        <a:t>aantal </a:t>
                      </a:r>
                      <a:r>
                        <a:rPr sz="600" spc="20">
                          <a:latin typeface="+mj-lt"/>
                          <a:cs typeface="Calibri"/>
                        </a:rPr>
                        <a:t>patiënten </a:t>
                      </a:r>
                      <a:r>
                        <a:rPr sz="600" spc="15">
                          <a:latin typeface="+mj-lt"/>
                          <a:cs typeface="Calibri"/>
                        </a:rPr>
                        <a:t>in </a:t>
                      </a:r>
                      <a:r>
                        <a:rPr sz="600" spc="10">
                          <a:latin typeface="+mj-lt"/>
                          <a:cs typeface="Calibri"/>
                        </a:rPr>
                        <a:t>het  </a:t>
                      </a:r>
                      <a:r>
                        <a:rPr sz="600" spc="20">
                          <a:latin typeface="+mj-lt"/>
                          <a:cs typeface="Calibri"/>
                        </a:rPr>
                        <a:t>patiëntenportfolio.</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38430">
                        <a:lnSpc>
                          <a:spcPct val="100000"/>
                        </a:lnSpc>
                        <a:spcBef>
                          <a:spcPts val="10"/>
                        </a:spcBef>
                      </a:pPr>
                      <a:r>
                        <a:rPr sz="600" spc="20">
                          <a:latin typeface="+mj-lt"/>
                          <a:cs typeface="Calibri"/>
                        </a:rPr>
                        <a:t>In </a:t>
                      </a:r>
                      <a:r>
                        <a:rPr sz="600" spc="15">
                          <a:latin typeface="+mj-lt"/>
                          <a:cs typeface="Calibri"/>
                        </a:rPr>
                        <a:t>het </a:t>
                      </a:r>
                      <a:r>
                        <a:rPr sz="600" spc="20">
                          <a:latin typeface="+mj-lt"/>
                          <a:cs typeface="Calibri"/>
                        </a:rPr>
                        <a:t>patiëntenportfolio </a:t>
                      </a:r>
                      <a:r>
                        <a:rPr sz="600" spc="65">
                          <a:latin typeface="+mj-lt"/>
                          <a:cs typeface="Calibri"/>
                        </a:rPr>
                        <a:t>is </a:t>
                      </a:r>
                      <a:r>
                        <a:rPr sz="600" spc="5">
                          <a:latin typeface="+mj-lt"/>
                          <a:cs typeface="Calibri"/>
                        </a:rPr>
                        <a:t>er </a:t>
                      </a:r>
                      <a:r>
                        <a:rPr sz="600" spc="50">
                          <a:latin typeface="+mj-lt"/>
                          <a:cs typeface="Calibri"/>
                        </a:rPr>
                        <a:t>hoogstens 1  </a:t>
                      </a:r>
                      <a:r>
                        <a:rPr sz="600" spc="30">
                          <a:latin typeface="+mj-lt"/>
                          <a:cs typeface="Calibri"/>
                        </a:rPr>
                        <a:t>forfaitcategorie </a:t>
                      </a:r>
                      <a:r>
                        <a:rPr sz="600" spc="20">
                          <a:latin typeface="+mj-lt"/>
                          <a:cs typeface="Calibri"/>
                        </a:rPr>
                        <a:t>(A, </a:t>
                      </a:r>
                      <a:r>
                        <a:rPr sz="600" spc="75">
                          <a:latin typeface="+mj-lt"/>
                          <a:cs typeface="Calibri"/>
                        </a:rPr>
                        <a:t>B </a:t>
                      </a:r>
                      <a:r>
                        <a:rPr sz="600" spc="25">
                          <a:latin typeface="+mj-lt"/>
                          <a:cs typeface="Calibri"/>
                        </a:rPr>
                        <a:t>en </a:t>
                      </a:r>
                      <a:r>
                        <a:rPr sz="600" spc="70">
                          <a:latin typeface="+mj-lt"/>
                          <a:cs typeface="Calibri"/>
                        </a:rPr>
                        <a:t>C) </a:t>
                      </a:r>
                      <a:r>
                        <a:rPr sz="600" spc="50">
                          <a:latin typeface="+mj-lt"/>
                          <a:cs typeface="Calibri"/>
                        </a:rPr>
                        <a:t>aanwezig </a:t>
                      </a:r>
                      <a:r>
                        <a:rPr sz="600" spc="65">
                          <a:latin typeface="+mj-lt"/>
                          <a:cs typeface="Calibri"/>
                        </a:rPr>
                        <a:t>EN</a:t>
                      </a:r>
                      <a:r>
                        <a:rPr sz="600" spc="-90">
                          <a:latin typeface="+mj-lt"/>
                          <a:cs typeface="Calibri"/>
                        </a:rPr>
                        <a:t> </a:t>
                      </a:r>
                      <a:r>
                        <a:rPr sz="600" spc="30">
                          <a:latin typeface="+mj-lt"/>
                          <a:cs typeface="Calibri"/>
                        </a:rPr>
                        <a:t>tijdens  </a:t>
                      </a:r>
                      <a:r>
                        <a:rPr sz="600" spc="10">
                          <a:latin typeface="+mj-lt"/>
                          <a:cs typeface="Calibri"/>
                        </a:rPr>
                        <a:t>het </a:t>
                      </a:r>
                      <a:r>
                        <a:rPr sz="600" spc="20">
                          <a:latin typeface="+mj-lt"/>
                          <a:cs typeface="Calibri"/>
                        </a:rPr>
                        <a:t>voorbije </a:t>
                      </a:r>
                      <a:r>
                        <a:rPr sz="600" spc="30">
                          <a:latin typeface="+mj-lt"/>
                          <a:cs typeface="Calibri"/>
                        </a:rPr>
                        <a:t>kalenderjaar </a:t>
                      </a:r>
                      <a:r>
                        <a:rPr sz="600" spc="25">
                          <a:latin typeface="+mj-lt"/>
                          <a:cs typeface="Calibri"/>
                        </a:rPr>
                        <a:t>waren </a:t>
                      </a:r>
                      <a:r>
                        <a:rPr sz="600" spc="5">
                          <a:latin typeface="+mj-lt"/>
                          <a:cs typeface="Calibri"/>
                        </a:rPr>
                        <a:t>er </a:t>
                      </a:r>
                      <a:r>
                        <a:rPr sz="600" spc="40">
                          <a:latin typeface="+mj-lt"/>
                          <a:cs typeface="Calibri"/>
                        </a:rPr>
                        <a:t>geen  </a:t>
                      </a:r>
                      <a:r>
                        <a:rPr sz="600" spc="20">
                          <a:latin typeface="+mj-lt"/>
                          <a:cs typeface="Calibri"/>
                        </a:rPr>
                        <a:t>palliatieve</a:t>
                      </a:r>
                      <a:r>
                        <a:rPr sz="600" spc="15">
                          <a:latin typeface="+mj-lt"/>
                          <a:cs typeface="Calibri"/>
                        </a:rPr>
                        <a:t> </a:t>
                      </a:r>
                      <a:r>
                        <a:rPr sz="600" spc="20">
                          <a:latin typeface="+mj-lt"/>
                          <a:cs typeface="Calibri"/>
                        </a:rPr>
                        <a:t>patiënten.</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2800" marR="121920" indent="-172800">
                        <a:lnSpc>
                          <a:spcPct val="100000"/>
                        </a:lnSpc>
                        <a:spcBef>
                          <a:spcPts val="10"/>
                        </a:spcBef>
                        <a:buChar char="-"/>
                        <a:tabLst>
                          <a:tab pos="525145" algn="l"/>
                          <a:tab pos="525780" algn="l"/>
                        </a:tabLst>
                      </a:pPr>
                      <a:r>
                        <a:rPr sz="600" spc="20">
                          <a:latin typeface="+mj-lt"/>
                          <a:cs typeface="Calibri"/>
                        </a:rPr>
                        <a:t>In </a:t>
                      </a:r>
                      <a:r>
                        <a:rPr sz="600" spc="15">
                          <a:latin typeface="+mj-lt"/>
                          <a:cs typeface="Calibri"/>
                        </a:rPr>
                        <a:t>het </a:t>
                      </a:r>
                      <a:r>
                        <a:rPr sz="600" spc="20">
                          <a:latin typeface="+mj-lt"/>
                          <a:cs typeface="Calibri"/>
                        </a:rPr>
                        <a:t>patiëntenportfolio </a:t>
                      </a:r>
                      <a:r>
                        <a:rPr sz="600" spc="65">
                          <a:latin typeface="+mj-lt"/>
                          <a:cs typeface="Calibri"/>
                        </a:rPr>
                        <a:t>is </a:t>
                      </a:r>
                      <a:r>
                        <a:rPr sz="600" spc="5">
                          <a:latin typeface="+mj-lt"/>
                          <a:cs typeface="Calibri"/>
                        </a:rPr>
                        <a:t>er  </a:t>
                      </a:r>
                      <a:r>
                        <a:rPr sz="600" spc="50">
                          <a:latin typeface="+mj-lt"/>
                          <a:cs typeface="Calibri"/>
                        </a:rPr>
                        <a:t>hoogstens 1 </a:t>
                      </a:r>
                      <a:r>
                        <a:rPr sz="600" spc="30">
                          <a:latin typeface="+mj-lt"/>
                          <a:cs typeface="Calibri"/>
                        </a:rPr>
                        <a:t>forfaitcategorie </a:t>
                      </a:r>
                      <a:r>
                        <a:rPr sz="600" spc="15">
                          <a:latin typeface="+mj-lt"/>
                          <a:cs typeface="Calibri"/>
                        </a:rPr>
                        <a:t>(A, </a:t>
                      </a:r>
                      <a:r>
                        <a:rPr sz="600" spc="75">
                          <a:latin typeface="+mj-lt"/>
                          <a:cs typeface="Calibri"/>
                        </a:rPr>
                        <a:t>B </a:t>
                      </a:r>
                      <a:r>
                        <a:rPr sz="600" spc="25">
                          <a:latin typeface="+mj-lt"/>
                          <a:cs typeface="Calibri"/>
                        </a:rPr>
                        <a:t>en</a:t>
                      </a:r>
                      <a:r>
                        <a:rPr sz="600" spc="-75">
                          <a:latin typeface="+mj-lt"/>
                          <a:cs typeface="Calibri"/>
                        </a:rPr>
                        <a:t> </a:t>
                      </a:r>
                      <a:r>
                        <a:rPr sz="600" spc="70">
                          <a:latin typeface="+mj-lt"/>
                          <a:cs typeface="Calibri"/>
                        </a:rPr>
                        <a:t>C)  </a:t>
                      </a:r>
                      <a:r>
                        <a:rPr sz="600" spc="50">
                          <a:latin typeface="+mj-lt"/>
                          <a:cs typeface="Calibri"/>
                        </a:rPr>
                        <a:t>aanwezig </a:t>
                      </a:r>
                      <a:r>
                        <a:rPr sz="600" spc="25">
                          <a:latin typeface="+mj-lt"/>
                          <a:cs typeface="Calibri"/>
                        </a:rPr>
                        <a:t>en </a:t>
                      </a:r>
                      <a:r>
                        <a:rPr sz="600" spc="5">
                          <a:latin typeface="+mj-lt"/>
                          <a:cs typeface="Calibri"/>
                        </a:rPr>
                        <a:t>er </a:t>
                      </a:r>
                      <a:r>
                        <a:rPr sz="600" spc="30">
                          <a:latin typeface="+mj-lt"/>
                          <a:cs typeface="Calibri"/>
                        </a:rPr>
                        <a:t>zijn </a:t>
                      </a:r>
                      <a:r>
                        <a:rPr sz="600" spc="5">
                          <a:latin typeface="+mj-lt"/>
                          <a:cs typeface="Calibri"/>
                        </a:rPr>
                        <a:t>&lt; </a:t>
                      </a:r>
                      <a:r>
                        <a:rPr sz="600" spc="15">
                          <a:latin typeface="+mj-lt"/>
                          <a:cs typeface="Calibri"/>
                        </a:rPr>
                        <a:t>2,5% </a:t>
                      </a:r>
                      <a:r>
                        <a:rPr sz="600" spc="20">
                          <a:latin typeface="+mj-lt"/>
                          <a:cs typeface="Calibri"/>
                        </a:rPr>
                        <a:t>palliatieve  </a:t>
                      </a:r>
                      <a:r>
                        <a:rPr sz="600" spc="20" err="1">
                          <a:latin typeface="+mj-lt"/>
                          <a:cs typeface="Calibri"/>
                        </a:rPr>
                        <a:t>patiënten</a:t>
                      </a:r>
                      <a:r>
                        <a:rPr sz="600" spc="20">
                          <a:latin typeface="+mj-lt"/>
                          <a:cs typeface="Calibri"/>
                        </a:rPr>
                        <a:t>.</a:t>
                      </a:r>
                      <a:r>
                        <a:rPr lang="nl-BE" sz="600" spc="20">
                          <a:latin typeface="+mj-lt"/>
                          <a:cs typeface="Calibri"/>
                        </a:rPr>
                        <a:t> </a:t>
                      </a:r>
                      <a:r>
                        <a:rPr sz="600" b="1" spc="55">
                          <a:latin typeface="+mj-lt"/>
                          <a:cs typeface="Calibri"/>
                        </a:rPr>
                        <a:t>OF</a:t>
                      </a:r>
                      <a:endParaRPr sz="600" b="1">
                        <a:latin typeface="+mj-lt"/>
                        <a:cs typeface="Calibri"/>
                      </a:endParaRPr>
                    </a:p>
                    <a:p>
                      <a:pPr marL="172800" marR="68580" indent="-172800">
                        <a:lnSpc>
                          <a:spcPct val="100000"/>
                        </a:lnSpc>
                        <a:buChar char="-"/>
                        <a:tabLst>
                          <a:tab pos="525145" algn="l"/>
                          <a:tab pos="525780" algn="l"/>
                        </a:tabLst>
                      </a:pPr>
                      <a:r>
                        <a:rPr sz="600" spc="20">
                          <a:latin typeface="+mj-lt"/>
                          <a:cs typeface="Calibri"/>
                        </a:rPr>
                        <a:t>In </a:t>
                      </a:r>
                      <a:r>
                        <a:rPr sz="600" spc="15">
                          <a:latin typeface="+mj-lt"/>
                          <a:cs typeface="Calibri"/>
                        </a:rPr>
                        <a:t>het </a:t>
                      </a:r>
                      <a:r>
                        <a:rPr sz="600" spc="20">
                          <a:latin typeface="+mj-lt"/>
                          <a:cs typeface="Calibri"/>
                        </a:rPr>
                        <a:t>patiëntenportfolio </a:t>
                      </a:r>
                      <a:r>
                        <a:rPr sz="600" spc="30">
                          <a:latin typeface="+mj-lt"/>
                          <a:cs typeface="Calibri"/>
                        </a:rPr>
                        <a:t>zijn </a:t>
                      </a:r>
                      <a:r>
                        <a:rPr sz="600" spc="5">
                          <a:latin typeface="+mj-lt"/>
                          <a:cs typeface="Calibri"/>
                        </a:rPr>
                        <a:t>er </a:t>
                      </a:r>
                      <a:r>
                        <a:rPr sz="600" spc="50">
                          <a:latin typeface="+mj-lt"/>
                          <a:cs typeface="Calibri"/>
                        </a:rPr>
                        <a:t>minstens  2 </a:t>
                      </a:r>
                      <a:r>
                        <a:rPr sz="600" spc="35">
                          <a:latin typeface="+mj-lt"/>
                          <a:cs typeface="Calibri"/>
                        </a:rPr>
                        <a:t>van de </a:t>
                      </a:r>
                      <a:r>
                        <a:rPr sz="600" spc="50">
                          <a:latin typeface="+mj-lt"/>
                          <a:cs typeface="Calibri"/>
                        </a:rPr>
                        <a:t>3 </a:t>
                      </a:r>
                      <a:r>
                        <a:rPr sz="600" spc="35">
                          <a:latin typeface="+mj-lt"/>
                          <a:cs typeface="Calibri"/>
                        </a:rPr>
                        <a:t>forfaits </a:t>
                      </a:r>
                      <a:r>
                        <a:rPr sz="600" spc="50">
                          <a:latin typeface="+mj-lt"/>
                          <a:cs typeface="Calibri"/>
                        </a:rPr>
                        <a:t>aanwezig </a:t>
                      </a:r>
                      <a:r>
                        <a:rPr sz="600" spc="10">
                          <a:latin typeface="+mj-lt"/>
                          <a:cs typeface="Calibri"/>
                        </a:rPr>
                        <a:t>(A, </a:t>
                      </a:r>
                      <a:r>
                        <a:rPr sz="600" spc="75">
                          <a:latin typeface="+mj-lt"/>
                          <a:cs typeface="Calibri"/>
                        </a:rPr>
                        <a:t>B </a:t>
                      </a:r>
                      <a:r>
                        <a:rPr sz="600" spc="30">
                          <a:latin typeface="+mj-lt"/>
                          <a:cs typeface="Calibri"/>
                        </a:rPr>
                        <a:t>en C),  </a:t>
                      </a:r>
                      <a:r>
                        <a:rPr sz="600" spc="45">
                          <a:latin typeface="+mj-lt"/>
                          <a:cs typeface="Calibri"/>
                        </a:rPr>
                        <a:t>maar </a:t>
                      </a:r>
                      <a:r>
                        <a:rPr sz="600" spc="5">
                          <a:latin typeface="+mj-lt"/>
                          <a:cs typeface="Calibri"/>
                        </a:rPr>
                        <a:t>er </a:t>
                      </a:r>
                      <a:r>
                        <a:rPr sz="600" spc="30">
                          <a:latin typeface="+mj-lt"/>
                          <a:cs typeface="Calibri"/>
                        </a:rPr>
                        <a:t>zijn </a:t>
                      </a:r>
                      <a:r>
                        <a:rPr sz="600" spc="40">
                          <a:latin typeface="+mj-lt"/>
                          <a:cs typeface="Calibri"/>
                        </a:rPr>
                        <a:t>geen </a:t>
                      </a:r>
                      <a:r>
                        <a:rPr sz="600" spc="25">
                          <a:latin typeface="+mj-lt"/>
                          <a:cs typeface="Calibri"/>
                        </a:rPr>
                        <a:t>palliatieve</a:t>
                      </a:r>
                      <a:r>
                        <a:rPr sz="600" spc="-25">
                          <a:latin typeface="+mj-lt"/>
                          <a:cs typeface="Calibri"/>
                        </a:rPr>
                        <a:t> </a:t>
                      </a:r>
                      <a:r>
                        <a:rPr sz="600" spc="20">
                          <a:latin typeface="+mj-lt"/>
                          <a:cs typeface="Calibri"/>
                        </a:rPr>
                        <a:t>patiënten.</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64795">
                        <a:lnSpc>
                          <a:spcPct val="100000"/>
                        </a:lnSpc>
                        <a:spcBef>
                          <a:spcPts val="10"/>
                        </a:spcBef>
                      </a:pPr>
                      <a:r>
                        <a:rPr sz="600" spc="20">
                          <a:latin typeface="+mj-lt"/>
                          <a:cs typeface="Calibri"/>
                        </a:rPr>
                        <a:t>In </a:t>
                      </a:r>
                      <a:r>
                        <a:rPr sz="600" spc="15">
                          <a:latin typeface="+mj-lt"/>
                          <a:cs typeface="Calibri"/>
                        </a:rPr>
                        <a:t>het </a:t>
                      </a:r>
                      <a:r>
                        <a:rPr sz="600" spc="20">
                          <a:latin typeface="+mj-lt"/>
                          <a:cs typeface="Calibri"/>
                        </a:rPr>
                        <a:t>patiëntenportfolio </a:t>
                      </a:r>
                      <a:r>
                        <a:rPr sz="600" spc="30">
                          <a:latin typeface="+mj-lt"/>
                          <a:cs typeface="Calibri"/>
                        </a:rPr>
                        <a:t>zijn </a:t>
                      </a:r>
                      <a:r>
                        <a:rPr sz="600" spc="25">
                          <a:latin typeface="+mj-lt"/>
                          <a:cs typeface="Calibri"/>
                        </a:rPr>
                        <a:t>alle </a:t>
                      </a:r>
                      <a:r>
                        <a:rPr sz="600" spc="35">
                          <a:latin typeface="+mj-lt"/>
                          <a:cs typeface="Calibri"/>
                        </a:rPr>
                        <a:t>forfaits  </a:t>
                      </a:r>
                      <a:r>
                        <a:rPr sz="600" spc="50">
                          <a:latin typeface="+mj-lt"/>
                          <a:cs typeface="Calibri"/>
                        </a:rPr>
                        <a:t>aanwezig </a:t>
                      </a:r>
                      <a:r>
                        <a:rPr sz="600" spc="20">
                          <a:latin typeface="+mj-lt"/>
                          <a:cs typeface="Calibri"/>
                        </a:rPr>
                        <a:t>(A, </a:t>
                      </a:r>
                      <a:r>
                        <a:rPr sz="600" spc="75">
                          <a:latin typeface="+mj-lt"/>
                          <a:cs typeface="Calibri"/>
                        </a:rPr>
                        <a:t>B </a:t>
                      </a:r>
                      <a:r>
                        <a:rPr sz="600" spc="25">
                          <a:latin typeface="+mj-lt"/>
                          <a:cs typeface="Calibri"/>
                        </a:rPr>
                        <a:t>en </a:t>
                      </a:r>
                      <a:r>
                        <a:rPr sz="600" spc="70">
                          <a:latin typeface="+mj-lt"/>
                          <a:cs typeface="Calibri"/>
                        </a:rPr>
                        <a:t>C) </a:t>
                      </a:r>
                      <a:r>
                        <a:rPr sz="600" spc="65">
                          <a:latin typeface="+mj-lt"/>
                          <a:cs typeface="Calibri"/>
                        </a:rPr>
                        <a:t>EN </a:t>
                      </a:r>
                      <a:r>
                        <a:rPr sz="600" spc="5">
                          <a:latin typeface="+mj-lt"/>
                          <a:cs typeface="Calibri"/>
                        </a:rPr>
                        <a:t>er </a:t>
                      </a:r>
                      <a:r>
                        <a:rPr sz="600" spc="30">
                          <a:latin typeface="+mj-lt"/>
                          <a:cs typeface="Calibri"/>
                        </a:rPr>
                        <a:t>zijn </a:t>
                      </a:r>
                      <a:r>
                        <a:rPr sz="600" spc="20">
                          <a:latin typeface="+mj-lt"/>
                          <a:cs typeface="Calibri"/>
                        </a:rPr>
                        <a:t>&gt; </a:t>
                      </a:r>
                      <a:r>
                        <a:rPr sz="600" spc="15">
                          <a:latin typeface="+mj-lt"/>
                          <a:cs typeface="Calibri"/>
                        </a:rPr>
                        <a:t>2,5%  </a:t>
                      </a:r>
                      <a:r>
                        <a:rPr sz="600" spc="20">
                          <a:latin typeface="+mj-lt"/>
                          <a:cs typeface="Calibri"/>
                        </a:rPr>
                        <a:t>palliatieve</a:t>
                      </a:r>
                      <a:r>
                        <a:rPr sz="600" spc="15">
                          <a:latin typeface="+mj-lt"/>
                          <a:cs typeface="Calibri"/>
                        </a:rPr>
                        <a:t> </a:t>
                      </a:r>
                      <a:r>
                        <a:rPr sz="600" spc="20">
                          <a:latin typeface="+mj-lt"/>
                          <a:cs typeface="Calibri"/>
                        </a:rPr>
                        <a:t>patiënten.</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379095">
                        <a:lnSpc>
                          <a:spcPct val="100000"/>
                        </a:lnSpc>
                        <a:spcBef>
                          <a:spcPts val="10"/>
                        </a:spcBef>
                      </a:pPr>
                      <a:r>
                        <a:rPr sz="600" spc="30">
                          <a:latin typeface="+mj-lt"/>
                          <a:cs typeface="Calibri"/>
                        </a:rPr>
                        <a:t>Overzicht </a:t>
                      </a:r>
                      <a:r>
                        <a:rPr sz="600" spc="40">
                          <a:latin typeface="+mj-lt"/>
                          <a:cs typeface="Calibri"/>
                        </a:rPr>
                        <a:t>van </a:t>
                      </a:r>
                      <a:r>
                        <a:rPr sz="600" spc="25">
                          <a:latin typeface="+mj-lt"/>
                          <a:cs typeface="Calibri"/>
                        </a:rPr>
                        <a:t>een  </a:t>
                      </a:r>
                      <a:r>
                        <a:rPr sz="600" spc="20">
                          <a:latin typeface="+mj-lt"/>
                          <a:cs typeface="Calibri"/>
                        </a:rPr>
                        <a:t>patiëntenpopulatie </a:t>
                      </a:r>
                      <a:r>
                        <a:rPr sz="600" spc="25">
                          <a:latin typeface="+mj-lt"/>
                          <a:cs typeface="Calibri"/>
                        </a:rPr>
                        <a:t>(lijst </a:t>
                      </a:r>
                      <a:r>
                        <a:rPr sz="600" spc="65">
                          <a:latin typeface="+mj-lt"/>
                          <a:cs typeface="Calibri"/>
                        </a:rPr>
                        <a:t>KATZ-  </a:t>
                      </a:r>
                      <a:r>
                        <a:rPr sz="600" spc="50">
                          <a:latin typeface="+mj-lt"/>
                          <a:cs typeface="Calibri"/>
                        </a:rPr>
                        <a:t>schalen)</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23825">
                        <a:lnSpc>
                          <a:spcPct val="100000"/>
                        </a:lnSpc>
                        <a:spcBef>
                          <a:spcPts val="10"/>
                        </a:spcBef>
                      </a:pPr>
                      <a:r>
                        <a:rPr sz="600" spc="30">
                          <a:latin typeface="+mj-lt"/>
                          <a:cs typeface="Calibri"/>
                        </a:rPr>
                        <a:t>Geen</a:t>
                      </a:r>
                      <a:r>
                        <a:rPr sz="600" spc="-40">
                          <a:latin typeface="+mj-lt"/>
                          <a:cs typeface="Calibri"/>
                        </a:rPr>
                        <a:t> </a:t>
                      </a:r>
                      <a:r>
                        <a:rPr sz="600" spc="15">
                          <a:latin typeface="+mj-lt"/>
                          <a:cs typeface="Calibri"/>
                        </a:rPr>
                        <a:t>termijn  </a:t>
                      </a:r>
                      <a:r>
                        <a:rPr sz="600" spc="40">
                          <a:latin typeface="+mj-lt"/>
                          <a:cs typeface="Calibri"/>
                        </a:rPr>
                        <a:t>nodig</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967856758"/>
                  </a:ext>
                </a:extLst>
              </a:tr>
              <a:tr h="837955">
                <a:tc>
                  <a:txBody>
                    <a:bodyPr/>
                    <a:lstStyle/>
                    <a:p>
                      <a:pPr marL="66675">
                        <a:lnSpc>
                          <a:spcPct val="100000"/>
                        </a:lnSpc>
                      </a:pPr>
                      <a:r>
                        <a:rPr sz="600" b="1" spc="-15">
                          <a:latin typeface="+mj-lt"/>
                          <a:cs typeface="Trebuchet MS"/>
                        </a:rPr>
                        <a:t>12</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91440">
                        <a:lnSpc>
                          <a:spcPct val="100000"/>
                        </a:lnSpc>
                        <a:spcBef>
                          <a:spcPts val="25"/>
                        </a:spcBef>
                      </a:pPr>
                      <a:r>
                        <a:rPr sz="600" b="1" spc="-30">
                          <a:latin typeface="+mj-lt"/>
                          <a:cs typeface="Trebuchet MS"/>
                        </a:rPr>
                        <a:t>Répartition </a:t>
                      </a:r>
                      <a:r>
                        <a:rPr sz="600" b="1" spc="5">
                          <a:latin typeface="+mj-lt"/>
                          <a:cs typeface="Trebuchet MS"/>
                        </a:rPr>
                        <a:t>des </a:t>
                      </a:r>
                      <a:r>
                        <a:rPr sz="600" b="1" spc="-25">
                          <a:latin typeface="+mj-lt"/>
                          <a:cs typeface="Trebuchet MS"/>
                        </a:rPr>
                        <a:t>patients </a:t>
                      </a:r>
                      <a:r>
                        <a:rPr sz="600" spc="-30">
                          <a:latin typeface="+mj-lt"/>
                          <a:cs typeface="Calibri"/>
                        </a:rPr>
                        <a:t>: </a:t>
                      </a:r>
                      <a:r>
                        <a:rPr sz="600" spc="45">
                          <a:latin typeface="+mj-lt"/>
                          <a:cs typeface="Calibri"/>
                        </a:rPr>
                        <a:t>chaque </a:t>
                      </a:r>
                      <a:r>
                        <a:rPr sz="600" spc="15">
                          <a:latin typeface="+mj-lt"/>
                          <a:cs typeface="Calibri"/>
                        </a:rPr>
                        <a:t>pratique </a:t>
                      </a:r>
                      <a:r>
                        <a:rPr sz="600" spc="20">
                          <a:latin typeface="+mj-lt"/>
                          <a:cs typeface="Calibri"/>
                        </a:rPr>
                        <a:t>doit  avoir </a:t>
                      </a:r>
                      <a:r>
                        <a:rPr sz="600" spc="25">
                          <a:latin typeface="+mj-lt"/>
                          <a:cs typeface="Calibri"/>
                        </a:rPr>
                        <a:t>une activité </a:t>
                      </a:r>
                      <a:r>
                        <a:rPr sz="600" spc="35">
                          <a:latin typeface="+mj-lt"/>
                          <a:cs typeface="Calibri"/>
                        </a:rPr>
                        <a:t>minimale </a:t>
                      </a:r>
                      <a:r>
                        <a:rPr sz="600" spc="60">
                          <a:latin typeface="+mj-lt"/>
                          <a:cs typeface="Calibri"/>
                        </a:rPr>
                        <a:t>dans </a:t>
                      </a:r>
                      <a:r>
                        <a:rPr sz="600" spc="40">
                          <a:latin typeface="+mj-lt"/>
                          <a:cs typeface="Calibri"/>
                        </a:rPr>
                        <a:t>chaque  </a:t>
                      </a:r>
                      <a:r>
                        <a:rPr sz="600" spc="35">
                          <a:latin typeface="+mj-lt"/>
                          <a:cs typeface="Calibri"/>
                        </a:rPr>
                        <a:t>catégorie </a:t>
                      </a:r>
                      <a:r>
                        <a:rPr sz="600" spc="15">
                          <a:latin typeface="+mj-lt"/>
                          <a:cs typeface="Calibri"/>
                        </a:rPr>
                        <a:t>(N, </a:t>
                      </a:r>
                      <a:r>
                        <a:rPr sz="600" spc="10">
                          <a:latin typeface="+mj-lt"/>
                          <a:cs typeface="Calibri"/>
                        </a:rPr>
                        <a:t>FA, </a:t>
                      </a:r>
                      <a:r>
                        <a:rPr sz="600" spc="85">
                          <a:latin typeface="+mj-lt"/>
                          <a:cs typeface="Calibri"/>
                        </a:rPr>
                        <a:t>FB </a:t>
                      </a:r>
                      <a:r>
                        <a:rPr sz="600" spc="10">
                          <a:latin typeface="+mj-lt"/>
                          <a:cs typeface="Calibri"/>
                        </a:rPr>
                        <a:t>et </a:t>
                      </a:r>
                      <a:r>
                        <a:rPr sz="600" spc="100">
                          <a:latin typeface="+mj-lt"/>
                          <a:cs typeface="Calibri"/>
                        </a:rPr>
                        <a:t>FC </a:t>
                      </a:r>
                      <a:r>
                        <a:rPr sz="600" spc="10">
                          <a:latin typeface="+mj-lt"/>
                          <a:cs typeface="Calibri"/>
                        </a:rPr>
                        <a:t>et </a:t>
                      </a:r>
                      <a:r>
                        <a:rPr sz="600" spc="25">
                          <a:latin typeface="+mj-lt"/>
                          <a:cs typeface="Calibri"/>
                        </a:rPr>
                        <a:t>palliatif) </a:t>
                      </a:r>
                      <a:r>
                        <a:rPr sz="600" spc="45">
                          <a:latin typeface="+mj-lt"/>
                          <a:cs typeface="Calibri"/>
                        </a:rPr>
                        <a:t>au </a:t>
                      </a:r>
                      <a:r>
                        <a:rPr sz="600" spc="50">
                          <a:latin typeface="+mj-lt"/>
                          <a:cs typeface="Calibri"/>
                        </a:rPr>
                        <a:t>cours  </a:t>
                      </a:r>
                      <a:r>
                        <a:rPr sz="600" spc="15">
                          <a:latin typeface="+mj-lt"/>
                          <a:cs typeface="Calibri"/>
                        </a:rPr>
                        <a:t>d'une </a:t>
                      </a:r>
                      <a:r>
                        <a:rPr sz="600" spc="25">
                          <a:latin typeface="+mj-lt"/>
                          <a:cs typeface="Calibri"/>
                        </a:rPr>
                        <a:t>période </a:t>
                      </a:r>
                      <a:r>
                        <a:rPr sz="600" spc="35">
                          <a:latin typeface="+mj-lt"/>
                          <a:cs typeface="Calibri"/>
                        </a:rPr>
                        <a:t>de </a:t>
                      </a:r>
                      <a:r>
                        <a:rPr sz="600" spc="25">
                          <a:latin typeface="+mj-lt"/>
                          <a:cs typeface="Calibri"/>
                        </a:rPr>
                        <a:t>référence </a:t>
                      </a:r>
                      <a:r>
                        <a:rPr sz="600" spc="10">
                          <a:latin typeface="+mj-lt"/>
                          <a:cs typeface="Calibri"/>
                        </a:rPr>
                        <a:t>d’un </a:t>
                      </a:r>
                      <a:r>
                        <a:rPr sz="600" spc="45">
                          <a:latin typeface="+mj-lt"/>
                          <a:cs typeface="Calibri"/>
                        </a:rPr>
                        <a:t>an</a:t>
                      </a:r>
                      <a:r>
                        <a:rPr sz="600" spc="-10">
                          <a:latin typeface="+mj-lt"/>
                          <a:cs typeface="Calibri"/>
                        </a:rPr>
                        <a:t> </a:t>
                      </a:r>
                      <a:r>
                        <a:rPr sz="600" spc="25">
                          <a:latin typeface="+mj-lt"/>
                          <a:cs typeface="Calibri"/>
                        </a:rPr>
                        <a:t>(calendrier).</a:t>
                      </a:r>
                      <a:endParaRPr sz="600">
                        <a:latin typeface="+mj-lt"/>
                        <a:cs typeface="Calibri"/>
                      </a:endParaRPr>
                    </a:p>
                    <a:p>
                      <a:pPr>
                        <a:lnSpc>
                          <a:spcPct val="100000"/>
                        </a:lnSpc>
                        <a:spcBef>
                          <a:spcPts val="5"/>
                        </a:spcBef>
                      </a:pPr>
                      <a:endParaRPr sz="600">
                        <a:latin typeface="+mj-lt"/>
                        <a:cs typeface="Times New Roman"/>
                      </a:endParaRPr>
                    </a:p>
                    <a:p>
                      <a:pPr marL="66675" marR="67945">
                        <a:lnSpc>
                          <a:spcPct val="100000"/>
                        </a:lnSpc>
                        <a:spcBef>
                          <a:spcPts val="5"/>
                        </a:spcBef>
                      </a:pPr>
                      <a:r>
                        <a:rPr sz="600" spc="70">
                          <a:latin typeface="+mj-lt"/>
                          <a:cs typeface="Calibri"/>
                        </a:rPr>
                        <a:t>Le </a:t>
                      </a:r>
                      <a:r>
                        <a:rPr sz="600" spc="10">
                          <a:latin typeface="+mj-lt"/>
                          <a:cs typeface="Calibri"/>
                        </a:rPr>
                        <a:t>% </a:t>
                      </a:r>
                      <a:r>
                        <a:rPr sz="600" spc="35">
                          <a:latin typeface="+mj-lt"/>
                          <a:cs typeface="Calibri"/>
                        </a:rPr>
                        <a:t>de </a:t>
                      </a:r>
                      <a:r>
                        <a:rPr sz="600" spc="30">
                          <a:latin typeface="+mj-lt"/>
                          <a:cs typeface="Calibri"/>
                        </a:rPr>
                        <a:t>patients </a:t>
                      </a:r>
                      <a:r>
                        <a:rPr sz="600" spc="35">
                          <a:latin typeface="+mj-lt"/>
                          <a:cs typeface="Calibri"/>
                        </a:rPr>
                        <a:t>palliatifs </a:t>
                      </a:r>
                      <a:r>
                        <a:rPr sz="600" spc="45">
                          <a:latin typeface="+mj-lt"/>
                          <a:cs typeface="Calibri"/>
                        </a:rPr>
                        <a:t>est calculé </a:t>
                      </a:r>
                      <a:r>
                        <a:rPr sz="600" spc="60">
                          <a:latin typeface="+mj-lt"/>
                          <a:cs typeface="Calibri"/>
                        </a:rPr>
                        <a:t>comme</a:t>
                      </a:r>
                      <a:r>
                        <a:rPr sz="600" spc="-55">
                          <a:latin typeface="+mj-lt"/>
                          <a:cs typeface="Calibri"/>
                        </a:rPr>
                        <a:t> </a:t>
                      </a:r>
                      <a:r>
                        <a:rPr sz="600" spc="20">
                          <a:latin typeface="+mj-lt"/>
                          <a:cs typeface="Calibri"/>
                        </a:rPr>
                        <a:t>le  </a:t>
                      </a:r>
                      <a:r>
                        <a:rPr sz="600" spc="25">
                          <a:latin typeface="+mj-lt"/>
                          <a:cs typeface="Calibri"/>
                        </a:rPr>
                        <a:t>nombre </a:t>
                      </a:r>
                      <a:r>
                        <a:rPr sz="600" spc="35">
                          <a:latin typeface="+mj-lt"/>
                          <a:cs typeface="Calibri"/>
                        </a:rPr>
                        <a:t>de </a:t>
                      </a:r>
                      <a:r>
                        <a:rPr sz="600" spc="30">
                          <a:latin typeface="+mj-lt"/>
                          <a:cs typeface="Calibri"/>
                        </a:rPr>
                        <a:t>patients (têtes) </a:t>
                      </a:r>
                      <a:r>
                        <a:rPr sz="600" spc="25">
                          <a:latin typeface="+mj-lt"/>
                          <a:cs typeface="Calibri"/>
                        </a:rPr>
                        <a:t>en </a:t>
                      </a:r>
                      <a:r>
                        <a:rPr sz="600" spc="30">
                          <a:latin typeface="+mj-lt"/>
                          <a:cs typeface="Calibri"/>
                        </a:rPr>
                        <a:t>statut </a:t>
                      </a:r>
                      <a:r>
                        <a:rPr sz="600" spc="25">
                          <a:latin typeface="+mj-lt"/>
                          <a:cs typeface="Calibri"/>
                        </a:rPr>
                        <a:t>palliative  </a:t>
                      </a:r>
                      <a:r>
                        <a:rPr sz="600" spc="30">
                          <a:latin typeface="+mj-lt"/>
                          <a:cs typeface="Calibri"/>
                        </a:rPr>
                        <a:t>par </a:t>
                      </a:r>
                      <a:r>
                        <a:rPr sz="600" spc="20">
                          <a:latin typeface="+mj-lt"/>
                          <a:cs typeface="Calibri"/>
                        </a:rPr>
                        <a:t>rapport </a:t>
                      </a:r>
                      <a:r>
                        <a:rPr sz="600" spc="40">
                          <a:latin typeface="+mj-lt"/>
                          <a:cs typeface="Calibri"/>
                        </a:rPr>
                        <a:t>au </a:t>
                      </a:r>
                      <a:r>
                        <a:rPr sz="600" spc="25">
                          <a:latin typeface="+mj-lt"/>
                          <a:cs typeface="Calibri"/>
                        </a:rPr>
                        <a:t>nombre </a:t>
                      </a:r>
                      <a:r>
                        <a:rPr sz="600" spc="20">
                          <a:latin typeface="+mj-lt"/>
                          <a:cs typeface="Calibri"/>
                        </a:rPr>
                        <a:t>total </a:t>
                      </a:r>
                      <a:r>
                        <a:rPr sz="600" spc="30">
                          <a:latin typeface="+mj-lt"/>
                          <a:cs typeface="Calibri"/>
                        </a:rPr>
                        <a:t>de patients </a:t>
                      </a:r>
                      <a:r>
                        <a:rPr sz="600" spc="60">
                          <a:latin typeface="+mj-lt"/>
                          <a:cs typeface="Calibri"/>
                        </a:rPr>
                        <a:t>dans </a:t>
                      </a:r>
                      <a:r>
                        <a:rPr sz="600" spc="20">
                          <a:latin typeface="+mj-lt"/>
                          <a:cs typeface="Calibri"/>
                        </a:rPr>
                        <a:t>le  portefeuille </a:t>
                      </a:r>
                      <a:r>
                        <a:rPr sz="600" spc="30">
                          <a:latin typeface="+mj-lt"/>
                          <a:cs typeface="Calibri"/>
                        </a:rPr>
                        <a:t>de</a:t>
                      </a:r>
                      <a:r>
                        <a:rPr sz="600" spc="25">
                          <a:latin typeface="+mj-lt"/>
                          <a:cs typeface="Calibri"/>
                        </a:rPr>
                        <a:t> </a:t>
                      </a:r>
                      <a:r>
                        <a:rPr sz="600" spc="30">
                          <a:latin typeface="+mj-lt"/>
                          <a:cs typeface="Calibri"/>
                        </a:rPr>
                        <a:t>patients.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95885">
                        <a:lnSpc>
                          <a:spcPct val="100000"/>
                        </a:lnSpc>
                        <a:spcBef>
                          <a:spcPts val="25"/>
                        </a:spcBef>
                      </a:pPr>
                      <a:r>
                        <a:rPr sz="600" spc="55">
                          <a:latin typeface="+mj-lt"/>
                          <a:cs typeface="Calibri"/>
                        </a:rPr>
                        <a:t>Dans </a:t>
                      </a:r>
                      <a:r>
                        <a:rPr sz="600" spc="20">
                          <a:latin typeface="+mj-lt"/>
                          <a:cs typeface="Calibri"/>
                        </a:rPr>
                        <a:t>le portefeuille </a:t>
                      </a:r>
                      <a:r>
                        <a:rPr sz="600" spc="35">
                          <a:latin typeface="+mj-lt"/>
                          <a:cs typeface="Calibri"/>
                        </a:rPr>
                        <a:t>de </a:t>
                      </a:r>
                      <a:r>
                        <a:rPr sz="600" spc="20">
                          <a:latin typeface="+mj-lt"/>
                          <a:cs typeface="Calibri"/>
                        </a:rPr>
                        <a:t>patients, </a:t>
                      </a:r>
                      <a:r>
                        <a:rPr sz="600" spc="15">
                          <a:latin typeface="+mj-lt"/>
                          <a:cs typeface="Calibri"/>
                        </a:rPr>
                        <a:t>il y </a:t>
                      </a:r>
                      <a:r>
                        <a:rPr sz="600" spc="60">
                          <a:latin typeface="+mj-lt"/>
                          <a:cs typeface="Calibri"/>
                        </a:rPr>
                        <a:t>a </a:t>
                      </a:r>
                      <a:r>
                        <a:rPr sz="600" spc="45">
                          <a:latin typeface="+mj-lt"/>
                          <a:cs typeface="Calibri"/>
                        </a:rPr>
                        <a:t>au  </a:t>
                      </a:r>
                      <a:r>
                        <a:rPr sz="600" spc="50">
                          <a:latin typeface="+mj-lt"/>
                          <a:cs typeface="Calibri"/>
                        </a:rPr>
                        <a:t>maximum </a:t>
                      </a:r>
                      <a:r>
                        <a:rPr sz="600" spc="25">
                          <a:latin typeface="+mj-lt"/>
                          <a:cs typeface="Calibri"/>
                        </a:rPr>
                        <a:t>une </a:t>
                      </a:r>
                      <a:r>
                        <a:rPr sz="600" spc="35">
                          <a:latin typeface="+mj-lt"/>
                          <a:cs typeface="Calibri"/>
                        </a:rPr>
                        <a:t>catégorie </a:t>
                      </a:r>
                      <a:r>
                        <a:rPr sz="600" spc="25">
                          <a:latin typeface="+mj-lt"/>
                          <a:cs typeface="Calibri"/>
                        </a:rPr>
                        <a:t>forfaitaire </a:t>
                      </a:r>
                      <a:r>
                        <a:rPr sz="600" spc="20">
                          <a:latin typeface="+mj-lt"/>
                          <a:cs typeface="Calibri"/>
                        </a:rPr>
                        <a:t>(A, </a:t>
                      </a:r>
                      <a:r>
                        <a:rPr sz="600" spc="75">
                          <a:latin typeface="+mj-lt"/>
                          <a:cs typeface="Calibri"/>
                        </a:rPr>
                        <a:t>B </a:t>
                      </a:r>
                      <a:r>
                        <a:rPr sz="600" spc="10">
                          <a:latin typeface="+mj-lt"/>
                          <a:cs typeface="Calibri"/>
                        </a:rPr>
                        <a:t>et </a:t>
                      </a:r>
                      <a:r>
                        <a:rPr sz="600" spc="70">
                          <a:latin typeface="+mj-lt"/>
                          <a:cs typeface="Calibri"/>
                        </a:rPr>
                        <a:t>C)</a:t>
                      </a:r>
                      <a:r>
                        <a:rPr sz="600" spc="-75">
                          <a:latin typeface="+mj-lt"/>
                          <a:cs typeface="Calibri"/>
                        </a:rPr>
                        <a:t> </a:t>
                      </a:r>
                      <a:r>
                        <a:rPr sz="600" spc="-15">
                          <a:latin typeface="+mj-lt"/>
                          <a:cs typeface="Calibri"/>
                        </a:rPr>
                        <a:t>et,  </a:t>
                      </a:r>
                      <a:r>
                        <a:rPr sz="600" spc="40">
                          <a:latin typeface="+mj-lt"/>
                          <a:cs typeface="Calibri"/>
                        </a:rPr>
                        <a:t>au </a:t>
                      </a:r>
                      <a:r>
                        <a:rPr sz="600" spc="50">
                          <a:latin typeface="+mj-lt"/>
                          <a:cs typeface="Calibri"/>
                        </a:rPr>
                        <a:t>cours </a:t>
                      </a:r>
                      <a:r>
                        <a:rPr sz="600" spc="35">
                          <a:latin typeface="+mj-lt"/>
                          <a:cs typeface="Calibri"/>
                        </a:rPr>
                        <a:t>de </a:t>
                      </a:r>
                      <a:r>
                        <a:rPr sz="600" spc="15">
                          <a:latin typeface="+mj-lt"/>
                          <a:cs typeface="Calibri"/>
                        </a:rPr>
                        <a:t>l'année </a:t>
                      </a:r>
                      <a:r>
                        <a:rPr sz="600" spc="25">
                          <a:latin typeface="+mj-lt"/>
                          <a:cs typeface="Calibri"/>
                        </a:rPr>
                        <a:t>calendrier écoulée, </a:t>
                      </a:r>
                      <a:r>
                        <a:rPr sz="600" spc="15">
                          <a:latin typeface="+mj-lt"/>
                          <a:cs typeface="Calibri"/>
                        </a:rPr>
                        <a:t>il </a:t>
                      </a:r>
                      <a:r>
                        <a:rPr sz="600" spc="-15">
                          <a:latin typeface="+mj-lt"/>
                          <a:cs typeface="Calibri"/>
                        </a:rPr>
                        <a:t>n'y </a:t>
                      </a:r>
                      <a:r>
                        <a:rPr sz="600" spc="60">
                          <a:latin typeface="+mj-lt"/>
                          <a:cs typeface="Calibri"/>
                        </a:rPr>
                        <a:t>a  </a:t>
                      </a:r>
                      <a:r>
                        <a:rPr sz="600" spc="70">
                          <a:latin typeface="+mj-lt"/>
                          <a:cs typeface="Calibri"/>
                        </a:rPr>
                        <a:t>pas </a:t>
                      </a:r>
                      <a:r>
                        <a:rPr sz="600" spc="25">
                          <a:latin typeface="+mj-lt"/>
                          <a:cs typeface="Calibri"/>
                        </a:rPr>
                        <a:t>eu </a:t>
                      </a:r>
                      <a:r>
                        <a:rPr sz="600" spc="35">
                          <a:latin typeface="+mj-lt"/>
                          <a:cs typeface="Calibri"/>
                        </a:rPr>
                        <a:t>de </a:t>
                      </a:r>
                      <a:r>
                        <a:rPr sz="600" spc="30">
                          <a:latin typeface="+mj-lt"/>
                          <a:cs typeface="Calibri"/>
                        </a:rPr>
                        <a:t>patients </a:t>
                      </a:r>
                      <a:r>
                        <a:rPr sz="600" spc="25">
                          <a:latin typeface="+mj-lt"/>
                          <a:cs typeface="Calibri"/>
                        </a:rPr>
                        <a:t>en </a:t>
                      </a:r>
                      <a:r>
                        <a:rPr sz="600" spc="60">
                          <a:latin typeface="+mj-lt"/>
                          <a:cs typeface="Calibri"/>
                        </a:rPr>
                        <a:t>soins</a:t>
                      </a:r>
                      <a:r>
                        <a:rPr sz="600" spc="-30">
                          <a:latin typeface="+mj-lt"/>
                          <a:cs typeface="Calibri"/>
                        </a:rPr>
                        <a:t> </a:t>
                      </a:r>
                      <a:r>
                        <a:rPr sz="600" spc="30">
                          <a:latin typeface="+mj-lt"/>
                          <a:cs typeface="Calibri"/>
                        </a:rPr>
                        <a:t>palliatifs.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2800" marR="80645" indent="-172800">
                        <a:lnSpc>
                          <a:spcPct val="100000"/>
                        </a:lnSpc>
                        <a:spcBef>
                          <a:spcPts val="25"/>
                        </a:spcBef>
                        <a:buChar char="-"/>
                        <a:tabLst>
                          <a:tab pos="525145" algn="l"/>
                          <a:tab pos="525780" algn="l"/>
                        </a:tabLst>
                      </a:pPr>
                      <a:r>
                        <a:rPr sz="600" spc="55">
                          <a:latin typeface="+mj-lt"/>
                          <a:cs typeface="Calibri"/>
                        </a:rPr>
                        <a:t>Dans </a:t>
                      </a:r>
                      <a:r>
                        <a:rPr sz="600" spc="20">
                          <a:latin typeface="+mj-lt"/>
                          <a:cs typeface="Calibri"/>
                        </a:rPr>
                        <a:t>le portefeuille </a:t>
                      </a:r>
                      <a:r>
                        <a:rPr sz="600" spc="60">
                          <a:latin typeface="+mj-lt"/>
                          <a:cs typeface="Calibri"/>
                        </a:rPr>
                        <a:t>des </a:t>
                      </a:r>
                      <a:r>
                        <a:rPr sz="600" spc="20">
                          <a:latin typeface="+mj-lt"/>
                          <a:cs typeface="Calibri"/>
                        </a:rPr>
                        <a:t>patients, </a:t>
                      </a:r>
                      <a:r>
                        <a:rPr sz="600" spc="15">
                          <a:latin typeface="+mj-lt"/>
                          <a:cs typeface="Calibri"/>
                        </a:rPr>
                        <a:t>il y </a:t>
                      </a:r>
                      <a:r>
                        <a:rPr sz="600" spc="60">
                          <a:latin typeface="+mj-lt"/>
                          <a:cs typeface="Calibri"/>
                        </a:rPr>
                        <a:t>a  </a:t>
                      </a:r>
                      <a:r>
                        <a:rPr sz="600" spc="40">
                          <a:latin typeface="+mj-lt"/>
                          <a:cs typeface="Calibri"/>
                        </a:rPr>
                        <a:t>au </a:t>
                      </a:r>
                      <a:r>
                        <a:rPr sz="600" spc="50">
                          <a:latin typeface="+mj-lt"/>
                          <a:cs typeface="Calibri"/>
                        </a:rPr>
                        <a:t>maximum </a:t>
                      </a:r>
                      <a:r>
                        <a:rPr sz="600" spc="25">
                          <a:latin typeface="+mj-lt"/>
                          <a:cs typeface="Calibri"/>
                        </a:rPr>
                        <a:t>une </a:t>
                      </a:r>
                      <a:r>
                        <a:rPr sz="600" spc="35">
                          <a:latin typeface="+mj-lt"/>
                          <a:cs typeface="Calibri"/>
                        </a:rPr>
                        <a:t>catégorie </a:t>
                      </a:r>
                      <a:r>
                        <a:rPr sz="600" spc="20">
                          <a:latin typeface="+mj-lt"/>
                          <a:cs typeface="Calibri"/>
                        </a:rPr>
                        <a:t>forfaitaire  </a:t>
                      </a:r>
                      <a:r>
                        <a:rPr sz="600" spc="15">
                          <a:latin typeface="+mj-lt"/>
                          <a:cs typeface="Calibri"/>
                        </a:rPr>
                        <a:t>(A, </a:t>
                      </a:r>
                      <a:r>
                        <a:rPr sz="600" spc="75">
                          <a:latin typeface="+mj-lt"/>
                          <a:cs typeface="Calibri"/>
                        </a:rPr>
                        <a:t>B </a:t>
                      </a:r>
                      <a:r>
                        <a:rPr sz="600" spc="10">
                          <a:latin typeface="+mj-lt"/>
                          <a:cs typeface="Calibri"/>
                        </a:rPr>
                        <a:t>et </a:t>
                      </a:r>
                      <a:r>
                        <a:rPr sz="600" spc="70">
                          <a:latin typeface="+mj-lt"/>
                          <a:cs typeface="Calibri"/>
                        </a:rPr>
                        <a:t>C) </a:t>
                      </a:r>
                      <a:r>
                        <a:rPr sz="600" spc="10">
                          <a:latin typeface="+mj-lt"/>
                          <a:cs typeface="Calibri"/>
                        </a:rPr>
                        <a:t>et il </a:t>
                      </a:r>
                      <a:r>
                        <a:rPr sz="600" spc="15">
                          <a:latin typeface="+mj-lt"/>
                          <a:cs typeface="Calibri"/>
                        </a:rPr>
                        <a:t>y </a:t>
                      </a:r>
                      <a:r>
                        <a:rPr sz="600" spc="60">
                          <a:latin typeface="+mj-lt"/>
                          <a:cs typeface="Calibri"/>
                        </a:rPr>
                        <a:t>a </a:t>
                      </a:r>
                      <a:r>
                        <a:rPr sz="600" spc="5">
                          <a:latin typeface="+mj-lt"/>
                          <a:cs typeface="Calibri"/>
                        </a:rPr>
                        <a:t>&lt; </a:t>
                      </a:r>
                      <a:r>
                        <a:rPr sz="600" spc="15">
                          <a:latin typeface="+mj-lt"/>
                          <a:cs typeface="Calibri"/>
                        </a:rPr>
                        <a:t>2,5% </a:t>
                      </a:r>
                      <a:r>
                        <a:rPr sz="600" spc="65">
                          <a:latin typeface="+mj-lt"/>
                          <a:cs typeface="Calibri"/>
                        </a:rPr>
                        <a:t>des </a:t>
                      </a:r>
                      <a:r>
                        <a:rPr sz="600" spc="30">
                          <a:latin typeface="+mj-lt"/>
                          <a:cs typeface="Calibri"/>
                        </a:rPr>
                        <a:t>patients</a:t>
                      </a:r>
                      <a:r>
                        <a:rPr sz="600" spc="-114">
                          <a:latin typeface="+mj-lt"/>
                          <a:cs typeface="Calibri"/>
                        </a:rPr>
                        <a:t> </a:t>
                      </a:r>
                      <a:r>
                        <a:rPr sz="600" spc="25">
                          <a:latin typeface="+mj-lt"/>
                          <a:cs typeface="Calibri"/>
                        </a:rPr>
                        <a:t>en  </a:t>
                      </a:r>
                      <a:r>
                        <a:rPr sz="600" spc="60">
                          <a:latin typeface="+mj-lt"/>
                          <a:cs typeface="Calibri"/>
                        </a:rPr>
                        <a:t>soins </a:t>
                      </a:r>
                      <a:r>
                        <a:rPr sz="600" spc="30">
                          <a:latin typeface="+mj-lt"/>
                          <a:cs typeface="Calibri"/>
                        </a:rPr>
                        <a:t>palliatifs.</a:t>
                      </a:r>
                      <a:r>
                        <a:rPr sz="600" spc="-20">
                          <a:latin typeface="+mj-lt"/>
                          <a:cs typeface="Calibri"/>
                        </a:rPr>
                        <a:t> </a:t>
                      </a:r>
                      <a:r>
                        <a:rPr sz="600" b="1" spc="10">
                          <a:latin typeface="+mj-lt"/>
                          <a:cs typeface="Calibri"/>
                        </a:rPr>
                        <a:t>OU</a:t>
                      </a:r>
                      <a:endParaRPr sz="600" b="1">
                        <a:latin typeface="+mj-lt"/>
                        <a:cs typeface="Calibri"/>
                      </a:endParaRPr>
                    </a:p>
                    <a:p>
                      <a:pPr marL="172800" marR="120014" indent="-172800">
                        <a:lnSpc>
                          <a:spcPct val="100000"/>
                        </a:lnSpc>
                        <a:buChar char="-"/>
                        <a:tabLst>
                          <a:tab pos="525145" algn="l"/>
                          <a:tab pos="525780" algn="l"/>
                        </a:tabLst>
                      </a:pPr>
                      <a:r>
                        <a:rPr sz="600" spc="55">
                          <a:latin typeface="+mj-lt"/>
                          <a:cs typeface="Calibri"/>
                        </a:rPr>
                        <a:t>Dans </a:t>
                      </a:r>
                      <a:r>
                        <a:rPr sz="600" spc="20">
                          <a:latin typeface="+mj-lt"/>
                          <a:cs typeface="Calibri"/>
                        </a:rPr>
                        <a:t>le portefeuille </a:t>
                      </a:r>
                      <a:r>
                        <a:rPr sz="600" spc="35">
                          <a:latin typeface="+mj-lt"/>
                          <a:cs typeface="Calibri"/>
                        </a:rPr>
                        <a:t>de </a:t>
                      </a:r>
                      <a:r>
                        <a:rPr sz="600" spc="20">
                          <a:latin typeface="+mj-lt"/>
                          <a:cs typeface="Calibri"/>
                        </a:rPr>
                        <a:t>patients, </a:t>
                      </a:r>
                      <a:r>
                        <a:rPr sz="600" spc="15">
                          <a:latin typeface="+mj-lt"/>
                          <a:cs typeface="Calibri"/>
                        </a:rPr>
                        <a:t>il y </a:t>
                      </a:r>
                      <a:r>
                        <a:rPr sz="600" spc="60">
                          <a:latin typeface="+mj-lt"/>
                          <a:cs typeface="Calibri"/>
                        </a:rPr>
                        <a:t>a</a:t>
                      </a:r>
                      <a:r>
                        <a:rPr sz="600" spc="-10">
                          <a:latin typeface="+mj-lt"/>
                          <a:cs typeface="Calibri"/>
                        </a:rPr>
                        <a:t> </a:t>
                      </a:r>
                      <a:r>
                        <a:rPr sz="600" spc="45">
                          <a:latin typeface="+mj-lt"/>
                          <a:cs typeface="Calibri"/>
                        </a:rPr>
                        <a:t>au  </a:t>
                      </a:r>
                      <a:r>
                        <a:rPr sz="600" spc="55">
                          <a:latin typeface="+mj-lt"/>
                          <a:cs typeface="Calibri"/>
                        </a:rPr>
                        <a:t>moins </a:t>
                      </a:r>
                      <a:r>
                        <a:rPr sz="600" spc="50">
                          <a:latin typeface="+mj-lt"/>
                          <a:cs typeface="Calibri"/>
                        </a:rPr>
                        <a:t>2 </a:t>
                      </a:r>
                      <a:r>
                        <a:rPr sz="600" spc="60">
                          <a:latin typeface="+mj-lt"/>
                          <a:cs typeface="Calibri"/>
                        </a:rPr>
                        <a:t>des </a:t>
                      </a:r>
                      <a:r>
                        <a:rPr sz="600" spc="50">
                          <a:latin typeface="+mj-lt"/>
                          <a:cs typeface="Calibri"/>
                        </a:rPr>
                        <a:t>3 </a:t>
                      </a:r>
                      <a:r>
                        <a:rPr sz="600" spc="35">
                          <a:latin typeface="+mj-lt"/>
                          <a:cs typeface="Calibri"/>
                        </a:rPr>
                        <a:t>forfaits </a:t>
                      </a:r>
                      <a:r>
                        <a:rPr sz="600" spc="40">
                          <a:latin typeface="+mj-lt"/>
                          <a:cs typeface="Calibri"/>
                        </a:rPr>
                        <a:t>présents </a:t>
                      </a:r>
                      <a:r>
                        <a:rPr sz="600" spc="15">
                          <a:latin typeface="+mj-lt"/>
                          <a:cs typeface="Calibri"/>
                        </a:rPr>
                        <a:t>(A, </a:t>
                      </a:r>
                      <a:r>
                        <a:rPr sz="600" spc="75">
                          <a:latin typeface="+mj-lt"/>
                          <a:cs typeface="Calibri"/>
                        </a:rPr>
                        <a:t>B </a:t>
                      </a:r>
                      <a:r>
                        <a:rPr sz="600" spc="10">
                          <a:latin typeface="+mj-lt"/>
                          <a:cs typeface="Calibri"/>
                        </a:rPr>
                        <a:t>et  </a:t>
                      </a:r>
                      <a:r>
                        <a:rPr sz="600" spc="30">
                          <a:latin typeface="+mj-lt"/>
                          <a:cs typeface="Calibri"/>
                        </a:rPr>
                        <a:t>C), </a:t>
                      </a:r>
                      <a:r>
                        <a:rPr sz="600" spc="65">
                          <a:latin typeface="+mj-lt"/>
                          <a:cs typeface="Calibri"/>
                        </a:rPr>
                        <a:t>mais </a:t>
                      </a:r>
                      <a:r>
                        <a:rPr sz="600" spc="10">
                          <a:latin typeface="+mj-lt"/>
                          <a:cs typeface="Calibri"/>
                        </a:rPr>
                        <a:t>il </a:t>
                      </a:r>
                      <a:r>
                        <a:rPr sz="600" spc="-15">
                          <a:latin typeface="+mj-lt"/>
                          <a:cs typeface="Calibri"/>
                        </a:rPr>
                        <a:t>n’y </a:t>
                      </a:r>
                      <a:r>
                        <a:rPr sz="600" spc="60">
                          <a:latin typeface="+mj-lt"/>
                          <a:cs typeface="Calibri"/>
                        </a:rPr>
                        <a:t>a </a:t>
                      </a:r>
                      <a:r>
                        <a:rPr sz="600" spc="70">
                          <a:latin typeface="+mj-lt"/>
                          <a:cs typeface="Calibri"/>
                        </a:rPr>
                        <a:t>pas </a:t>
                      </a:r>
                      <a:r>
                        <a:rPr sz="600" spc="25">
                          <a:latin typeface="+mj-lt"/>
                          <a:cs typeface="Calibri"/>
                        </a:rPr>
                        <a:t>eu </a:t>
                      </a:r>
                      <a:r>
                        <a:rPr sz="600" spc="35">
                          <a:latin typeface="+mj-lt"/>
                          <a:cs typeface="Calibri"/>
                        </a:rPr>
                        <a:t>de </a:t>
                      </a:r>
                      <a:r>
                        <a:rPr sz="600" spc="30">
                          <a:latin typeface="+mj-lt"/>
                          <a:cs typeface="Calibri"/>
                        </a:rPr>
                        <a:t>patients </a:t>
                      </a:r>
                      <a:r>
                        <a:rPr sz="600" spc="25">
                          <a:latin typeface="+mj-lt"/>
                          <a:cs typeface="Calibri"/>
                        </a:rPr>
                        <a:t>en  </a:t>
                      </a:r>
                      <a:r>
                        <a:rPr sz="600" spc="60">
                          <a:latin typeface="+mj-lt"/>
                          <a:cs typeface="Calibri"/>
                        </a:rPr>
                        <a:t>soins</a:t>
                      </a:r>
                      <a:r>
                        <a:rPr sz="600" spc="15">
                          <a:latin typeface="+mj-lt"/>
                          <a:cs typeface="Calibri"/>
                        </a:rPr>
                        <a:t> </a:t>
                      </a:r>
                      <a:r>
                        <a:rPr sz="600" spc="30">
                          <a:latin typeface="+mj-lt"/>
                          <a:cs typeface="Calibri"/>
                        </a:rPr>
                        <a:t>palliatifs.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53035">
                        <a:lnSpc>
                          <a:spcPct val="100000"/>
                        </a:lnSpc>
                        <a:spcBef>
                          <a:spcPts val="25"/>
                        </a:spcBef>
                      </a:pPr>
                      <a:r>
                        <a:rPr sz="600" spc="55">
                          <a:latin typeface="+mj-lt"/>
                          <a:cs typeface="Calibri"/>
                        </a:rPr>
                        <a:t>Dans </a:t>
                      </a:r>
                      <a:r>
                        <a:rPr sz="600" spc="20">
                          <a:latin typeface="+mj-lt"/>
                          <a:cs typeface="Calibri"/>
                        </a:rPr>
                        <a:t>le portefeuille </a:t>
                      </a:r>
                      <a:r>
                        <a:rPr sz="600" spc="35">
                          <a:latin typeface="+mj-lt"/>
                          <a:cs typeface="Calibri"/>
                        </a:rPr>
                        <a:t>de </a:t>
                      </a:r>
                      <a:r>
                        <a:rPr sz="600" spc="20">
                          <a:latin typeface="+mj-lt"/>
                          <a:cs typeface="Calibri"/>
                        </a:rPr>
                        <a:t>patients, </a:t>
                      </a:r>
                      <a:r>
                        <a:rPr sz="600" spc="45">
                          <a:latin typeface="+mj-lt"/>
                          <a:cs typeface="Calibri"/>
                        </a:rPr>
                        <a:t>tous </a:t>
                      </a:r>
                      <a:r>
                        <a:rPr sz="600" spc="50">
                          <a:latin typeface="+mj-lt"/>
                          <a:cs typeface="Calibri"/>
                        </a:rPr>
                        <a:t>les  </a:t>
                      </a:r>
                      <a:r>
                        <a:rPr sz="600" spc="35">
                          <a:latin typeface="+mj-lt"/>
                          <a:cs typeface="Calibri"/>
                        </a:rPr>
                        <a:t>forfaits </a:t>
                      </a:r>
                      <a:r>
                        <a:rPr sz="600" spc="45">
                          <a:latin typeface="+mj-lt"/>
                          <a:cs typeface="Calibri"/>
                        </a:rPr>
                        <a:t>sont </a:t>
                      </a:r>
                      <a:r>
                        <a:rPr sz="600" spc="40">
                          <a:latin typeface="+mj-lt"/>
                          <a:cs typeface="Calibri"/>
                        </a:rPr>
                        <a:t>présents </a:t>
                      </a:r>
                      <a:r>
                        <a:rPr sz="600" spc="10">
                          <a:latin typeface="+mj-lt"/>
                          <a:cs typeface="Calibri"/>
                        </a:rPr>
                        <a:t>(A, </a:t>
                      </a:r>
                      <a:r>
                        <a:rPr sz="600" spc="75">
                          <a:latin typeface="+mj-lt"/>
                          <a:cs typeface="Calibri"/>
                        </a:rPr>
                        <a:t>B </a:t>
                      </a:r>
                      <a:r>
                        <a:rPr sz="600" spc="10">
                          <a:latin typeface="+mj-lt"/>
                          <a:cs typeface="Calibri"/>
                        </a:rPr>
                        <a:t>et </a:t>
                      </a:r>
                      <a:r>
                        <a:rPr sz="600" spc="70">
                          <a:latin typeface="+mj-lt"/>
                          <a:cs typeface="Calibri"/>
                        </a:rPr>
                        <a:t>C) </a:t>
                      </a:r>
                      <a:r>
                        <a:rPr sz="600" spc="95">
                          <a:latin typeface="+mj-lt"/>
                          <a:cs typeface="Calibri"/>
                        </a:rPr>
                        <a:t>ET</a:t>
                      </a:r>
                      <a:r>
                        <a:rPr sz="600" spc="-140">
                          <a:latin typeface="+mj-lt"/>
                          <a:cs typeface="Calibri"/>
                        </a:rPr>
                        <a:t> </a:t>
                      </a:r>
                      <a:r>
                        <a:rPr sz="600" spc="10">
                          <a:latin typeface="+mj-lt"/>
                          <a:cs typeface="Calibri"/>
                        </a:rPr>
                        <a:t>il </a:t>
                      </a:r>
                      <a:r>
                        <a:rPr sz="600" spc="15">
                          <a:latin typeface="+mj-lt"/>
                          <a:cs typeface="Calibri"/>
                        </a:rPr>
                        <a:t>y </a:t>
                      </a:r>
                      <a:r>
                        <a:rPr sz="600" spc="60">
                          <a:latin typeface="+mj-lt"/>
                          <a:cs typeface="Calibri"/>
                        </a:rPr>
                        <a:t>a </a:t>
                      </a:r>
                      <a:r>
                        <a:rPr sz="600" spc="20">
                          <a:latin typeface="+mj-lt"/>
                          <a:cs typeface="Calibri"/>
                        </a:rPr>
                        <a:t>&gt;  </a:t>
                      </a:r>
                      <a:r>
                        <a:rPr sz="600" spc="15">
                          <a:latin typeface="+mj-lt"/>
                          <a:cs typeface="Calibri"/>
                        </a:rPr>
                        <a:t>2,5 </a:t>
                      </a:r>
                      <a:r>
                        <a:rPr sz="600" spc="10">
                          <a:latin typeface="+mj-lt"/>
                          <a:cs typeface="Calibri"/>
                        </a:rPr>
                        <a:t>% </a:t>
                      </a:r>
                      <a:r>
                        <a:rPr sz="600" spc="35">
                          <a:latin typeface="+mj-lt"/>
                          <a:cs typeface="Calibri"/>
                        </a:rPr>
                        <a:t>de </a:t>
                      </a:r>
                      <a:r>
                        <a:rPr sz="600" spc="30">
                          <a:latin typeface="+mj-lt"/>
                          <a:cs typeface="Calibri"/>
                        </a:rPr>
                        <a:t>patients</a:t>
                      </a:r>
                      <a:r>
                        <a:rPr sz="600" spc="25">
                          <a:latin typeface="+mj-lt"/>
                          <a:cs typeface="Calibri"/>
                        </a:rPr>
                        <a:t> </a:t>
                      </a:r>
                      <a:r>
                        <a:rPr sz="600" spc="30">
                          <a:latin typeface="+mj-lt"/>
                          <a:cs typeface="Calibri"/>
                        </a:rPr>
                        <a:t>palliatifs.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29235" algn="just">
                        <a:lnSpc>
                          <a:spcPct val="100000"/>
                        </a:lnSpc>
                        <a:spcBef>
                          <a:spcPts val="25"/>
                        </a:spcBef>
                      </a:pPr>
                      <a:r>
                        <a:rPr sz="600" spc="35">
                          <a:latin typeface="+mj-lt"/>
                          <a:cs typeface="Calibri"/>
                        </a:rPr>
                        <a:t>Vue </a:t>
                      </a:r>
                      <a:r>
                        <a:rPr sz="600" spc="30">
                          <a:latin typeface="+mj-lt"/>
                          <a:cs typeface="Calibri"/>
                        </a:rPr>
                        <a:t>d'ensemble </a:t>
                      </a:r>
                      <a:r>
                        <a:rPr sz="600" spc="15">
                          <a:latin typeface="+mj-lt"/>
                          <a:cs typeface="Calibri"/>
                        </a:rPr>
                        <a:t>d'une</a:t>
                      </a:r>
                      <a:r>
                        <a:rPr sz="600" spc="-35">
                          <a:latin typeface="+mj-lt"/>
                          <a:cs typeface="Calibri"/>
                        </a:rPr>
                        <a:t> </a:t>
                      </a:r>
                      <a:r>
                        <a:rPr sz="600" spc="25">
                          <a:latin typeface="+mj-lt"/>
                          <a:cs typeface="Calibri"/>
                        </a:rPr>
                        <a:t>population  </a:t>
                      </a:r>
                      <a:r>
                        <a:rPr sz="600" spc="35">
                          <a:latin typeface="+mj-lt"/>
                          <a:cs typeface="Calibri"/>
                        </a:rPr>
                        <a:t>de </a:t>
                      </a:r>
                      <a:r>
                        <a:rPr sz="600" spc="30">
                          <a:latin typeface="+mj-lt"/>
                          <a:cs typeface="Calibri"/>
                        </a:rPr>
                        <a:t>patients </a:t>
                      </a:r>
                      <a:r>
                        <a:rPr sz="600" spc="35">
                          <a:latin typeface="+mj-lt"/>
                          <a:cs typeface="Calibri"/>
                        </a:rPr>
                        <a:t>(liste </a:t>
                      </a:r>
                      <a:r>
                        <a:rPr sz="600" spc="60">
                          <a:latin typeface="+mj-lt"/>
                          <a:cs typeface="Calibri"/>
                        </a:rPr>
                        <a:t>des </a:t>
                      </a:r>
                      <a:r>
                        <a:rPr sz="600" spc="45">
                          <a:latin typeface="+mj-lt"/>
                          <a:cs typeface="Calibri"/>
                        </a:rPr>
                        <a:t>échelles</a:t>
                      </a:r>
                      <a:r>
                        <a:rPr sz="600" spc="-90">
                          <a:latin typeface="+mj-lt"/>
                          <a:cs typeface="Calibri"/>
                        </a:rPr>
                        <a:t> </a:t>
                      </a:r>
                      <a:r>
                        <a:rPr sz="600" spc="35">
                          <a:latin typeface="+mj-lt"/>
                          <a:cs typeface="Calibri"/>
                        </a:rPr>
                        <a:t>de  </a:t>
                      </a:r>
                      <a:r>
                        <a:rPr sz="600" spc="80">
                          <a:latin typeface="+mj-lt"/>
                          <a:cs typeface="Calibri"/>
                        </a:rPr>
                        <a:t>KATZ)</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06045">
                        <a:lnSpc>
                          <a:spcPct val="100000"/>
                        </a:lnSpc>
                        <a:spcBef>
                          <a:spcPts val="25"/>
                        </a:spcBef>
                      </a:pPr>
                      <a:r>
                        <a:rPr sz="600" spc="95">
                          <a:latin typeface="+mj-lt"/>
                          <a:cs typeface="Calibri"/>
                        </a:rPr>
                        <a:t>Pas </a:t>
                      </a:r>
                      <a:r>
                        <a:rPr sz="600" spc="30">
                          <a:latin typeface="+mj-lt"/>
                          <a:cs typeface="Calibri"/>
                        </a:rPr>
                        <a:t>de</a:t>
                      </a:r>
                      <a:r>
                        <a:rPr sz="600" spc="-125">
                          <a:latin typeface="+mj-lt"/>
                          <a:cs typeface="Calibri"/>
                        </a:rPr>
                        <a:t> </a:t>
                      </a:r>
                      <a:r>
                        <a:rPr sz="600" spc="20">
                          <a:latin typeface="+mj-lt"/>
                          <a:cs typeface="Calibri"/>
                        </a:rPr>
                        <a:t>durée  </a:t>
                      </a:r>
                      <a:r>
                        <a:rPr sz="600" spc="45">
                          <a:latin typeface="+mj-lt"/>
                          <a:cs typeface="Calibri"/>
                        </a:rPr>
                        <a:t>maximale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754683706"/>
                  </a:ext>
                </a:extLst>
              </a:tr>
              <a:tr h="773403">
                <a:tc>
                  <a:txBody>
                    <a:bodyPr/>
                    <a:lstStyle/>
                    <a:p>
                      <a:pPr marL="66675">
                        <a:lnSpc>
                          <a:spcPct val="100000"/>
                        </a:lnSpc>
                      </a:pPr>
                      <a:r>
                        <a:rPr sz="600" b="1" spc="-15">
                          <a:latin typeface="+mj-lt"/>
                          <a:cs typeface="Trebuchet MS"/>
                        </a:rPr>
                        <a:t>13</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164465">
                        <a:lnSpc>
                          <a:spcPct val="100000"/>
                        </a:lnSpc>
                        <a:spcBef>
                          <a:spcPts val="10"/>
                        </a:spcBef>
                      </a:pPr>
                      <a:r>
                        <a:rPr sz="600" spc="40">
                          <a:latin typeface="+mj-lt"/>
                          <a:cs typeface="Calibri"/>
                        </a:rPr>
                        <a:t>Aanwezigheid van </a:t>
                      </a:r>
                      <a:r>
                        <a:rPr sz="600" b="1" spc="-20">
                          <a:latin typeface="+mj-lt"/>
                          <a:cs typeface="Trebuchet MS"/>
                        </a:rPr>
                        <a:t>verpleegkundig </a:t>
                      </a:r>
                      <a:r>
                        <a:rPr sz="600" b="1" spc="-5">
                          <a:latin typeface="+mj-lt"/>
                          <a:cs typeface="Trebuchet MS"/>
                        </a:rPr>
                        <a:t>specialist  </a:t>
                      </a:r>
                      <a:r>
                        <a:rPr sz="600" spc="40">
                          <a:latin typeface="+mj-lt"/>
                          <a:cs typeface="Calibri"/>
                        </a:rPr>
                        <a:t>(master </a:t>
                      </a:r>
                      <a:r>
                        <a:rPr sz="600" spc="15">
                          <a:latin typeface="+mj-lt"/>
                          <a:cs typeface="Calibri"/>
                        </a:rPr>
                        <a:t>in </a:t>
                      </a:r>
                      <a:r>
                        <a:rPr sz="600" spc="30">
                          <a:latin typeface="+mj-lt"/>
                          <a:cs typeface="Calibri"/>
                        </a:rPr>
                        <a:t>een </a:t>
                      </a:r>
                      <a:r>
                        <a:rPr sz="600" spc="35">
                          <a:latin typeface="+mj-lt"/>
                          <a:cs typeface="Calibri"/>
                        </a:rPr>
                        <a:t>domein </a:t>
                      </a:r>
                      <a:r>
                        <a:rPr sz="600" spc="30">
                          <a:latin typeface="+mj-lt"/>
                          <a:cs typeface="Calibri"/>
                        </a:rPr>
                        <a:t>dat </a:t>
                      </a:r>
                      <a:r>
                        <a:rPr sz="600" spc="15">
                          <a:latin typeface="+mj-lt"/>
                          <a:cs typeface="Calibri"/>
                        </a:rPr>
                        <a:t>relevant </a:t>
                      </a:r>
                      <a:r>
                        <a:rPr sz="600" spc="70">
                          <a:latin typeface="+mj-lt"/>
                          <a:cs typeface="Calibri"/>
                        </a:rPr>
                        <a:t>is </a:t>
                      </a:r>
                      <a:r>
                        <a:rPr sz="600" spc="20">
                          <a:latin typeface="+mj-lt"/>
                          <a:cs typeface="Calibri"/>
                        </a:rPr>
                        <a:t>voor </a:t>
                      </a:r>
                      <a:r>
                        <a:rPr sz="600" spc="35">
                          <a:latin typeface="+mj-lt"/>
                          <a:cs typeface="Calibri"/>
                        </a:rPr>
                        <a:t>de  </a:t>
                      </a:r>
                      <a:r>
                        <a:rPr sz="600" spc="30">
                          <a:latin typeface="+mj-lt"/>
                          <a:cs typeface="Calibri"/>
                        </a:rPr>
                        <a:t>thuiszorg), </a:t>
                      </a:r>
                      <a:r>
                        <a:rPr sz="600" spc="25">
                          <a:latin typeface="+mj-lt"/>
                          <a:cs typeface="Calibri"/>
                        </a:rPr>
                        <a:t>die binnen </a:t>
                      </a:r>
                      <a:r>
                        <a:rPr sz="600" spc="35">
                          <a:latin typeface="+mj-lt"/>
                          <a:cs typeface="Calibri"/>
                        </a:rPr>
                        <a:t>de </a:t>
                      </a:r>
                      <a:r>
                        <a:rPr sz="600" spc="20">
                          <a:latin typeface="+mj-lt"/>
                          <a:cs typeface="Calibri"/>
                        </a:rPr>
                        <a:t>praktijk </a:t>
                      </a:r>
                      <a:r>
                        <a:rPr sz="600" spc="30">
                          <a:latin typeface="+mj-lt"/>
                          <a:cs typeface="Calibri"/>
                        </a:rPr>
                        <a:t>een  </a:t>
                      </a:r>
                      <a:r>
                        <a:rPr sz="600" spc="25">
                          <a:latin typeface="+mj-lt"/>
                          <a:cs typeface="Calibri"/>
                        </a:rPr>
                        <a:t>expertiserol </a:t>
                      </a:r>
                      <a:r>
                        <a:rPr sz="600" spc="30">
                          <a:latin typeface="+mj-lt"/>
                          <a:cs typeface="Calibri"/>
                        </a:rPr>
                        <a:t>opneemt </a:t>
                      </a:r>
                      <a:r>
                        <a:rPr sz="600" spc="25">
                          <a:latin typeface="+mj-lt"/>
                          <a:cs typeface="Calibri"/>
                        </a:rPr>
                        <a:t>en </a:t>
                      </a:r>
                      <a:r>
                        <a:rPr sz="600" spc="65">
                          <a:latin typeface="+mj-lt"/>
                          <a:cs typeface="Calibri"/>
                        </a:rPr>
                        <a:t>zo </a:t>
                      </a:r>
                      <a:r>
                        <a:rPr sz="600" spc="25">
                          <a:latin typeface="+mj-lt"/>
                          <a:cs typeface="Calibri"/>
                        </a:rPr>
                        <a:t>bijdraagt </a:t>
                      </a:r>
                      <a:r>
                        <a:rPr sz="600" spc="-5">
                          <a:latin typeface="+mj-lt"/>
                          <a:cs typeface="Calibri"/>
                        </a:rPr>
                        <a:t>tot </a:t>
                      </a:r>
                      <a:r>
                        <a:rPr sz="600" spc="30">
                          <a:latin typeface="+mj-lt"/>
                          <a:cs typeface="Calibri"/>
                        </a:rPr>
                        <a:t>de  </a:t>
                      </a:r>
                      <a:r>
                        <a:rPr sz="600" spc="20">
                          <a:latin typeface="+mj-lt"/>
                          <a:cs typeface="Calibri"/>
                        </a:rPr>
                        <a:t>kwaliteit </a:t>
                      </a:r>
                      <a:r>
                        <a:rPr sz="600" spc="40">
                          <a:latin typeface="+mj-lt"/>
                          <a:cs typeface="Calibri"/>
                        </a:rPr>
                        <a:t>van </a:t>
                      </a:r>
                      <a:r>
                        <a:rPr sz="600" spc="35">
                          <a:latin typeface="+mj-lt"/>
                          <a:cs typeface="Calibri"/>
                        </a:rPr>
                        <a:t>de</a:t>
                      </a:r>
                      <a:r>
                        <a:rPr sz="600" spc="-5">
                          <a:latin typeface="+mj-lt"/>
                          <a:cs typeface="Calibri"/>
                        </a:rPr>
                        <a:t> </a:t>
                      </a:r>
                      <a:r>
                        <a:rPr sz="600" spc="45">
                          <a:latin typeface="+mj-lt"/>
                          <a:cs typeface="Calibri"/>
                        </a:rPr>
                        <a:t>zorg</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21285">
                        <a:lnSpc>
                          <a:spcPct val="100000"/>
                        </a:lnSpc>
                        <a:spcBef>
                          <a:spcPts val="10"/>
                        </a:spcBef>
                      </a:pPr>
                      <a:r>
                        <a:rPr sz="600" spc="25">
                          <a:latin typeface="+mj-lt"/>
                          <a:cs typeface="Calibri"/>
                        </a:rPr>
                        <a:t>De </a:t>
                      </a:r>
                      <a:r>
                        <a:rPr sz="600" spc="20">
                          <a:latin typeface="+mj-lt"/>
                          <a:cs typeface="Calibri"/>
                        </a:rPr>
                        <a:t>praktijk </a:t>
                      </a:r>
                      <a:r>
                        <a:rPr sz="600" spc="45">
                          <a:latin typeface="+mj-lt"/>
                          <a:cs typeface="Calibri"/>
                        </a:rPr>
                        <a:t>beschikt </a:t>
                      </a:r>
                      <a:r>
                        <a:rPr sz="600" spc="25">
                          <a:latin typeface="+mj-lt"/>
                          <a:cs typeface="Calibri"/>
                        </a:rPr>
                        <a:t>(in </a:t>
                      </a:r>
                      <a:r>
                        <a:rPr sz="600" spc="35">
                          <a:latin typeface="+mj-lt"/>
                          <a:cs typeface="Calibri"/>
                        </a:rPr>
                        <a:t>de eigen </a:t>
                      </a:r>
                      <a:r>
                        <a:rPr sz="600" spc="20">
                          <a:latin typeface="+mj-lt"/>
                          <a:cs typeface="Calibri"/>
                        </a:rPr>
                        <a:t>praktijk </a:t>
                      </a:r>
                      <a:r>
                        <a:rPr sz="600" spc="40">
                          <a:latin typeface="+mj-lt"/>
                          <a:cs typeface="Calibri"/>
                        </a:rPr>
                        <a:t>of </a:t>
                      </a:r>
                      <a:r>
                        <a:rPr sz="600" spc="15">
                          <a:latin typeface="+mj-lt"/>
                          <a:cs typeface="Calibri"/>
                        </a:rPr>
                        <a:t>in</a:t>
                      </a:r>
                      <a:r>
                        <a:rPr sz="600" spc="-80">
                          <a:latin typeface="+mj-lt"/>
                          <a:cs typeface="Calibri"/>
                        </a:rPr>
                        <a:t> </a:t>
                      </a:r>
                      <a:r>
                        <a:rPr sz="600" spc="35">
                          <a:latin typeface="+mj-lt"/>
                          <a:cs typeface="Calibri"/>
                        </a:rPr>
                        <a:t>de  organisatie </a:t>
                      </a:r>
                      <a:r>
                        <a:rPr sz="600" spc="30">
                          <a:latin typeface="+mj-lt"/>
                          <a:cs typeface="Calibri"/>
                        </a:rPr>
                        <a:t>waartoe </a:t>
                      </a:r>
                      <a:r>
                        <a:rPr sz="600" spc="35">
                          <a:latin typeface="+mj-lt"/>
                          <a:cs typeface="Calibri"/>
                        </a:rPr>
                        <a:t>de </a:t>
                      </a:r>
                      <a:r>
                        <a:rPr sz="600" spc="20">
                          <a:latin typeface="+mj-lt"/>
                          <a:cs typeface="Calibri"/>
                        </a:rPr>
                        <a:t>praktijk </a:t>
                      </a:r>
                      <a:r>
                        <a:rPr sz="600" spc="25">
                          <a:latin typeface="+mj-lt"/>
                          <a:cs typeface="Calibri"/>
                        </a:rPr>
                        <a:t>behoort) </a:t>
                      </a:r>
                      <a:r>
                        <a:rPr sz="600" spc="70">
                          <a:latin typeface="+mj-lt"/>
                          <a:cs typeface="Calibri"/>
                        </a:rPr>
                        <a:t>NIET  </a:t>
                      </a:r>
                      <a:r>
                        <a:rPr sz="600" spc="15">
                          <a:latin typeface="+mj-lt"/>
                          <a:cs typeface="Calibri"/>
                        </a:rPr>
                        <a:t>over </a:t>
                      </a:r>
                      <a:r>
                        <a:rPr sz="600" spc="30">
                          <a:latin typeface="+mj-lt"/>
                          <a:cs typeface="Calibri"/>
                        </a:rPr>
                        <a:t>verpleegkundig </a:t>
                      </a:r>
                      <a:r>
                        <a:rPr sz="600" spc="40">
                          <a:latin typeface="+mj-lt"/>
                          <a:cs typeface="Calibri"/>
                        </a:rPr>
                        <a:t>specialist, </a:t>
                      </a:r>
                      <a:r>
                        <a:rPr sz="600" spc="25">
                          <a:latin typeface="+mj-lt"/>
                          <a:cs typeface="Calibri"/>
                        </a:rPr>
                        <a:t>die binnen </a:t>
                      </a:r>
                      <a:r>
                        <a:rPr sz="600" spc="35">
                          <a:latin typeface="+mj-lt"/>
                          <a:cs typeface="Calibri"/>
                        </a:rPr>
                        <a:t>de  </a:t>
                      </a:r>
                      <a:r>
                        <a:rPr sz="600" spc="20">
                          <a:latin typeface="+mj-lt"/>
                          <a:cs typeface="Calibri"/>
                        </a:rPr>
                        <a:t>praktijk </a:t>
                      </a:r>
                      <a:r>
                        <a:rPr sz="600" spc="25">
                          <a:latin typeface="+mj-lt"/>
                          <a:cs typeface="Calibri"/>
                        </a:rPr>
                        <a:t>een </a:t>
                      </a:r>
                      <a:r>
                        <a:rPr sz="600" spc="30">
                          <a:latin typeface="+mj-lt"/>
                          <a:cs typeface="Calibri"/>
                        </a:rPr>
                        <a:t>expertiserol opneemt</a:t>
                      </a:r>
                      <a:r>
                        <a:rPr sz="600">
                          <a:latin typeface="+mj-lt"/>
                          <a:cs typeface="Calibri"/>
                        </a:rPr>
                        <a:t> </a:t>
                      </a:r>
                      <a:r>
                        <a:rPr sz="600" spc="70">
                          <a:latin typeface="+mj-lt"/>
                          <a:cs typeface="Calibri"/>
                        </a:rPr>
                        <a:t>EN</a:t>
                      </a:r>
                      <a:endParaRPr sz="600">
                        <a:latin typeface="+mj-lt"/>
                        <a:cs typeface="Calibri"/>
                      </a:endParaRPr>
                    </a:p>
                    <a:p>
                      <a:pPr marL="67945" marR="249554">
                        <a:lnSpc>
                          <a:spcPct val="100000"/>
                        </a:lnSpc>
                      </a:pPr>
                      <a:r>
                        <a:rPr sz="600" spc="25">
                          <a:latin typeface="+mj-lt"/>
                          <a:cs typeface="Calibri"/>
                        </a:rPr>
                        <a:t>De </a:t>
                      </a:r>
                      <a:r>
                        <a:rPr sz="600" spc="20">
                          <a:latin typeface="+mj-lt"/>
                          <a:cs typeface="Calibri"/>
                        </a:rPr>
                        <a:t>praktijk </a:t>
                      </a:r>
                      <a:r>
                        <a:rPr sz="600" spc="50">
                          <a:latin typeface="+mj-lt"/>
                          <a:cs typeface="Calibri"/>
                        </a:rPr>
                        <a:t>kan </a:t>
                      </a:r>
                      <a:r>
                        <a:rPr sz="600" spc="40">
                          <a:latin typeface="+mj-lt"/>
                          <a:cs typeface="Calibri"/>
                        </a:rPr>
                        <a:t>geen </a:t>
                      </a:r>
                      <a:r>
                        <a:rPr sz="600" spc="45">
                          <a:latin typeface="+mj-lt"/>
                          <a:cs typeface="Calibri"/>
                        </a:rPr>
                        <a:t>samenwerking</a:t>
                      </a:r>
                      <a:r>
                        <a:rPr sz="600" spc="-45">
                          <a:latin typeface="+mj-lt"/>
                          <a:cs typeface="Calibri"/>
                        </a:rPr>
                        <a:t> </a:t>
                      </a:r>
                      <a:r>
                        <a:rPr sz="600" spc="30">
                          <a:latin typeface="+mj-lt"/>
                          <a:cs typeface="Calibri"/>
                        </a:rPr>
                        <a:t>aantonen  met een </a:t>
                      </a:r>
                      <a:r>
                        <a:rPr sz="600" spc="20">
                          <a:latin typeface="+mj-lt"/>
                          <a:cs typeface="Calibri"/>
                        </a:rPr>
                        <a:t>praktijk </a:t>
                      </a:r>
                      <a:r>
                        <a:rPr sz="600" spc="25">
                          <a:latin typeface="+mj-lt"/>
                          <a:cs typeface="Calibri"/>
                        </a:rPr>
                        <a:t>die </a:t>
                      </a:r>
                      <a:r>
                        <a:rPr sz="600" spc="20">
                          <a:latin typeface="+mj-lt"/>
                          <a:cs typeface="Calibri"/>
                        </a:rPr>
                        <a:t>over </a:t>
                      </a:r>
                      <a:r>
                        <a:rPr sz="600" spc="25">
                          <a:latin typeface="+mj-lt"/>
                          <a:cs typeface="Calibri"/>
                        </a:rPr>
                        <a:t>dergelijke  </a:t>
                      </a:r>
                      <a:r>
                        <a:rPr sz="600" spc="30">
                          <a:latin typeface="+mj-lt"/>
                          <a:cs typeface="Calibri"/>
                        </a:rPr>
                        <a:t>verpleegkundig </a:t>
                      </a:r>
                      <a:r>
                        <a:rPr sz="600" spc="50">
                          <a:latin typeface="+mj-lt"/>
                          <a:cs typeface="Calibri"/>
                        </a:rPr>
                        <a:t>specialist </a:t>
                      </a:r>
                      <a:r>
                        <a:rPr sz="600" spc="45">
                          <a:latin typeface="+mj-lt"/>
                          <a:cs typeface="Calibri"/>
                        </a:rPr>
                        <a:t>beschikt </a:t>
                      </a:r>
                      <a:r>
                        <a:rPr sz="600" spc="30">
                          <a:latin typeface="+mj-lt"/>
                          <a:cs typeface="Calibri"/>
                        </a:rPr>
                        <a:t>(op  </a:t>
                      </a:r>
                      <a:r>
                        <a:rPr sz="600" spc="25">
                          <a:latin typeface="+mj-lt"/>
                          <a:cs typeface="Calibri"/>
                        </a:rPr>
                        <a:t>gestructureerde</a:t>
                      </a:r>
                      <a:r>
                        <a:rPr sz="600" spc="15">
                          <a:latin typeface="+mj-lt"/>
                          <a:cs typeface="Calibri"/>
                        </a:rPr>
                        <a:t> </a:t>
                      </a:r>
                      <a:r>
                        <a:rPr sz="600" spc="55">
                          <a:latin typeface="+mj-lt"/>
                          <a:cs typeface="Calibri"/>
                        </a:rPr>
                        <a:t>basis).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73660">
                        <a:lnSpc>
                          <a:spcPct val="100000"/>
                        </a:lnSpc>
                        <a:spcBef>
                          <a:spcPts val="10"/>
                        </a:spcBef>
                      </a:pPr>
                      <a:r>
                        <a:rPr sz="600" spc="25">
                          <a:latin typeface="+mj-lt"/>
                          <a:cs typeface="Calibri"/>
                        </a:rPr>
                        <a:t>De </a:t>
                      </a:r>
                      <a:r>
                        <a:rPr sz="600" spc="20">
                          <a:latin typeface="+mj-lt"/>
                          <a:cs typeface="Calibri"/>
                        </a:rPr>
                        <a:t>praktijk </a:t>
                      </a:r>
                      <a:r>
                        <a:rPr sz="600" spc="45">
                          <a:latin typeface="+mj-lt"/>
                          <a:cs typeface="Calibri"/>
                        </a:rPr>
                        <a:t>beschikt </a:t>
                      </a:r>
                      <a:r>
                        <a:rPr sz="600" spc="25">
                          <a:latin typeface="+mj-lt"/>
                          <a:cs typeface="Calibri"/>
                        </a:rPr>
                        <a:t>(in </a:t>
                      </a:r>
                      <a:r>
                        <a:rPr sz="600" spc="35">
                          <a:latin typeface="+mj-lt"/>
                          <a:cs typeface="Calibri"/>
                        </a:rPr>
                        <a:t>de eigen organisatie </a:t>
                      </a:r>
                      <a:r>
                        <a:rPr sz="600" spc="40">
                          <a:latin typeface="+mj-lt"/>
                          <a:cs typeface="Calibri"/>
                        </a:rPr>
                        <a:t>of</a:t>
                      </a:r>
                      <a:r>
                        <a:rPr sz="600" spc="-35">
                          <a:latin typeface="+mj-lt"/>
                          <a:cs typeface="Calibri"/>
                        </a:rPr>
                        <a:t> </a:t>
                      </a:r>
                      <a:r>
                        <a:rPr sz="600" spc="15">
                          <a:latin typeface="+mj-lt"/>
                          <a:cs typeface="Calibri"/>
                        </a:rPr>
                        <a:t>in  </a:t>
                      </a:r>
                      <a:r>
                        <a:rPr sz="600" spc="35">
                          <a:latin typeface="+mj-lt"/>
                          <a:cs typeface="Calibri"/>
                        </a:rPr>
                        <a:t>de organisatie </a:t>
                      </a:r>
                      <a:r>
                        <a:rPr sz="600" spc="30">
                          <a:latin typeface="+mj-lt"/>
                          <a:cs typeface="Calibri"/>
                        </a:rPr>
                        <a:t>waartoe </a:t>
                      </a:r>
                      <a:r>
                        <a:rPr sz="600" spc="35">
                          <a:latin typeface="+mj-lt"/>
                          <a:cs typeface="Calibri"/>
                        </a:rPr>
                        <a:t>de </a:t>
                      </a:r>
                      <a:r>
                        <a:rPr sz="600" spc="20">
                          <a:latin typeface="+mj-lt"/>
                          <a:cs typeface="Calibri"/>
                        </a:rPr>
                        <a:t>praktijk </a:t>
                      </a:r>
                      <a:r>
                        <a:rPr sz="600" spc="25">
                          <a:latin typeface="+mj-lt"/>
                          <a:cs typeface="Calibri"/>
                        </a:rPr>
                        <a:t>behoort) </a:t>
                      </a:r>
                      <a:r>
                        <a:rPr sz="600" spc="10">
                          <a:latin typeface="+mj-lt"/>
                          <a:cs typeface="Calibri"/>
                        </a:rPr>
                        <a:t>niet  </a:t>
                      </a:r>
                      <a:r>
                        <a:rPr sz="600" spc="15">
                          <a:latin typeface="+mj-lt"/>
                          <a:cs typeface="Calibri"/>
                        </a:rPr>
                        <a:t>over </a:t>
                      </a:r>
                      <a:r>
                        <a:rPr sz="600" spc="25">
                          <a:latin typeface="+mj-lt"/>
                          <a:cs typeface="Calibri"/>
                        </a:rPr>
                        <a:t>een </a:t>
                      </a:r>
                      <a:r>
                        <a:rPr sz="600" spc="30">
                          <a:latin typeface="+mj-lt"/>
                          <a:cs typeface="Calibri"/>
                        </a:rPr>
                        <a:t>verpleegkundig </a:t>
                      </a:r>
                      <a:r>
                        <a:rPr sz="600" spc="40">
                          <a:latin typeface="+mj-lt"/>
                          <a:cs typeface="Calibri"/>
                        </a:rPr>
                        <a:t>specialist, </a:t>
                      </a:r>
                      <a:r>
                        <a:rPr sz="600" spc="25">
                          <a:latin typeface="+mj-lt"/>
                          <a:cs typeface="Calibri"/>
                        </a:rPr>
                        <a:t>die binnen  </a:t>
                      </a:r>
                      <a:r>
                        <a:rPr sz="600" spc="35">
                          <a:latin typeface="+mj-lt"/>
                          <a:cs typeface="Calibri"/>
                        </a:rPr>
                        <a:t>de </a:t>
                      </a:r>
                      <a:r>
                        <a:rPr sz="600" spc="20">
                          <a:latin typeface="+mj-lt"/>
                          <a:cs typeface="Calibri"/>
                        </a:rPr>
                        <a:t>praktijk </a:t>
                      </a:r>
                      <a:r>
                        <a:rPr sz="600" spc="25">
                          <a:latin typeface="+mj-lt"/>
                          <a:cs typeface="Calibri"/>
                        </a:rPr>
                        <a:t>een </a:t>
                      </a:r>
                      <a:r>
                        <a:rPr sz="600" spc="30">
                          <a:latin typeface="+mj-lt"/>
                          <a:cs typeface="Calibri"/>
                        </a:rPr>
                        <a:t>expertiserol </a:t>
                      </a:r>
                      <a:r>
                        <a:rPr sz="600" spc="20">
                          <a:latin typeface="+mj-lt"/>
                          <a:cs typeface="Calibri"/>
                        </a:rPr>
                        <a:t>opneemt, </a:t>
                      </a:r>
                      <a:r>
                        <a:rPr sz="600" spc="50">
                          <a:latin typeface="+mj-lt"/>
                          <a:cs typeface="Calibri"/>
                        </a:rPr>
                        <a:t>maar </a:t>
                      </a:r>
                      <a:r>
                        <a:rPr sz="600" spc="40">
                          <a:latin typeface="+mj-lt"/>
                          <a:cs typeface="Calibri"/>
                        </a:rPr>
                        <a:t>kan  </a:t>
                      </a:r>
                      <a:r>
                        <a:rPr sz="600" spc="25">
                          <a:latin typeface="+mj-lt"/>
                          <a:cs typeface="Calibri"/>
                        </a:rPr>
                        <a:t>een </a:t>
                      </a:r>
                      <a:r>
                        <a:rPr sz="600" spc="45">
                          <a:latin typeface="+mj-lt"/>
                          <a:cs typeface="Calibri"/>
                        </a:rPr>
                        <a:t>samenwerking </a:t>
                      </a:r>
                      <a:r>
                        <a:rPr sz="600" spc="30">
                          <a:latin typeface="+mj-lt"/>
                          <a:cs typeface="Calibri"/>
                        </a:rPr>
                        <a:t>aantonen met </a:t>
                      </a:r>
                      <a:r>
                        <a:rPr sz="600" spc="25">
                          <a:latin typeface="+mj-lt"/>
                          <a:cs typeface="Calibri"/>
                        </a:rPr>
                        <a:t>een </a:t>
                      </a:r>
                      <a:r>
                        <a:rPr sz="600" spc="20">
                          <a:latin typeface="+mj-lt"/>
                          <a:cs typeface="Calibri"/>
                        </a:rPr>
                        <a:t>praktijk  </a:t>
                      </a:r>
                      <a:r>
                        <a:rPr sz="600" spc="25">
                          <a:latin typeface="+mj-lt"/>
                          <a:cs typeface="Calibri"/>
                        </a:rPr>
                        <a:t>die </a:t>
                      </a:r>
                      <a:r>
                        <a:rPr sz="600" spc="20">
                          <a:latin typeface="+mj-lt"/>
                          <a:cs typeface="Calibri"/>
                        </a:rPr>
                        <a:t>over </a:t>
                      </a:r>
                      <a:r>
                        <a:rPr sz="600" spc="25">
                          <a:latin typeface="+mj-lt"/>
                          <a:cs typeface="Calibri"/>
                        </a:rPr>
                        <a:t>een </a:t>
                      </a:r>
                      <a:r>
                        <a:rPr sz="600" spc="35">
                          <a:latin typeface="+mj-lt"/>
                          <a:cs typeface="Calibri"/>
                        </a:rPr>
                        <a:t>verpleegkundig </a:t>
                      </a:r>
                      <a:r>
                        <a:rPr sz="600" spc="45">
                          <a:latin typeface="+mj-lt"/>
                          <a:cs typeface="Calibri"/>
                        </a:rPr>
                        <a:t>specialist </a:t>
                      </a:r>
                      <a:r>
                        <a:rPr sz="600" spc="40">
                          <a:latin typeface="+mj-lt"/>
                          <a:cs typeface="Calibri"/>
                        </a:rPr>
                        <a:t>beschikt  </a:t>
                      </a:r>
                      <a:r>
                        <a:rPr sz="600" spc="30">
                          <a:latin typeface="+mj-lt"/>
                          <a:cs typeface="Calibri"/>
                        </a:rPr>
                        <a:t>(op </a:t>
                      </a:r>
                      <a:r>
                        <a:rPr sz="600" spc="25">
                          <a:latin typeface="+mj-lt"/>
                          <a:cs typeface="Calibri"/>
                        </a:rPr>
                        <a:t>gestructureerde</a:t>
                      </a:r>
                      <a:r>
                        <a:rPr sz="600" spc="10">
                          <a:latin typeface="+mj-lt"/>
                          <a:cs typeface="Calibri"/>
                        </a:rPr>
                        <a:t> </a:t>
                      </a:r>
                      <a:r>
                        <a:rPr sz="600" spc="55">
                          <a:latin typeface="+mj-lt"/>
                          <a:cs typeface="Calibri"/>
                        </a:rPr>
                        <a:t>basis).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82550">
                        <a:lnSpc>
                          <a:spcPct val="100000"/>
                        </a:lnSpc>
                        <a:spcBef>
                          <a:spcPts val="10"/>
                        </a:spcBef>
                      </a:pPr>
                      <a:r>
                        <a:rPr sz="600" spc="20">
                          <a:latin typeface="+mj-lt"/>
                          <a:cs typeface="Calibri"/>
                        </a:rPr>
                        <a:t>In </a:t>
                      </a:r>
                      <a:r>
                        <a:rPr sz="600" spc="35">
                          <a:latin typeface="+mj-lt"/>
                          <a:cs typeface="Calibri"/>
                        </a:rPr>
                        <a:t>de eigen </a:t>
                      </a:r>
                      <a:r>
                        <a:rPr sz="600" spc="20">
                          <a:latin typeface="+mj-lt"/>
                          <a:cs typeface="Calibri"/>
                        </a:rPr>
                        <a:t>praktijk </a:t>
                      </a:r>
                      <a:r>
                        <a:rPr sz="600" spc="30">
                          <a:latin typeface="+mj-lt"/>
                          <a:cs typeface="Calibri"/>
                        </a:rPr>
                        <a:t>(of </a:t>
                      </a:r>
                      <a:r>
                        <a:rPr sz="600" spc="15">
                          <a:latin typeface="+mj-lt"/>
                          <a:cs typeface="Calibri"/>
                        </a:rPr>
                        <a:t>in </a:t>
                      </a:r>
                      <a:r>
                        <a:rPr sz="600" spc="35">
                          <a:latin typeface="+mj-lt"/>
                          <a:cs typeface="Calibri"/>
                        </a:rPr>
                        <a:t>de organisatie  </a:t>
                      </a:r>
                      <a:r>
                        <a:rPr sz="600" spc="30">
                          <a:latin typeface="+mj-lt"/>
                          <a:cs typeface="Calibri"/>
                        </a:rPr>
                        <a:t>waartoe </a:t>
                      </a:r>
                      <a:r>
                        <a:rPr sz="600" spc="35">
                          <a:latin typeface="+mj-lt"/>
                          <a:cs typeface="Calibri"/>
                        </a:rPr>
                        <a:t>de </a:t>
                      </a:r>
                      <a:r>
                        <a:rPr sz="600" spc="20">
                          <a:latin typeface="+mj-lt"/>
                          <a:cs typeface="Calibri"/>
                        </a:rPr>
                        <a:t>praktijk </a:t>
                      </a:r>
                      <a:r>
                        <a:rPr sz="600" spc="15">
                          <a:latin typeface="+mj-lt"/>
                          <a:cs typeface="Calibri"/>
                        </a:rPr>
                        <a:t>behoort), </a:t>
                      </a:r>
                      <a:r>
                        <a:rPr sz="600" spc="70">
                          <a:latin typeface="+mj-lt"/>
                          <a:cs typeface="Calibri"/>
                        </a:rPr>
                        <a:t>is </a:t>
                      </a:r>
                      <a:r>
                        <a:rPr sz="600" spc="5">
                          <a:latin typeface="+mj-lt"/>
                          <a:cs typeface="Calibri"/>
                        </a:rPr>
                        <a:t>er </a:t>
                      </a:r>
                      <a:r>
                        <a:rPr sz="600" spc="45">
                          <a:latin typeface="+mj-lt"/>
                          <a:cs typeface="Calibri"/>
                        </a:rPr>
                        <a:t>minstens  </a:t>
                      </a:r>
                      <a:r>
                        <a:rPr sz="600" spc="25">
                          <a:latin typeface="+mj-lt"/>
                          <a:cs typeface="Calibri"/>
                        </a:rPr>
                        <a:t>één </a:t>
                      </a:r>
                      <a:r>
                        <a:rPr sz="600" spc="30">
                          <a:latin typeface="+mj-lt"/>
                          <a:cs typeface="Calibri"/>
                        </a:rPr>
                        <a:t>verpleegkundig </a:t>
                      </a:r>
                      <a:r>
                        <a:rPr sz="600" spc="45">
                          <a:latin typeface="+mj-lt"/>
                          <a:cs typeface="Calibri"/>
                        </a:rPr>
                        <a:t>specialist aanwezig. Zij  </a:t>
                      </a:r>
                      <a:r>
                        <a:rPr sz="600" spc="30">
                          <a:latin typeface="+mj-lt"/>
                          <a:cs typeface="Calibri"/>
                        </a:rPr>
                        <a:t>neemt </a:t>
                      </a:r>
                      <a:r>
                        <a:rPr sz="600" spc="25">
                          <a:latin typeface="+mj-lt"/>
                          <a:cs typeface="Calibri"/>
                        </a:rPr>
                        <a:t>binnen </a:t>
                      </a:r>
                      <a:r>
                        <a:rPr sz="600" spc="35">
                          <a:latin typeface="+mj-lt"/>
                          <a:cs typeface="Calibri"/>
                        </a:rPr>
                        <a:t>de </a:t>
                      </a:r>
                      <a:r>
                        <a:rPr sz="600" spc="20">
                          <a:latin typeface="+mj-lt"/>
                          <a:cs typeface="Calibri"/>
                        </a:rPr>
                        <a:t>praktijk </a:t>
                      </a:r>
                      <a:r>
                        <a:rPr sz="600" spc="30">
                          <a:latin typeface="+mj-lt"/>
                          <a:cs typeface="Calibri"/>
                        </a:rPr>
                        <a:t>een </a:t>
                      </a:r>
                      <a:r>
                        <a:rPr sz="600" spc="25">
                          <a:latin typeface="+mj-lt"/>
                          <a:cs typeface="Calibri"/>
                        </a:rPr>
                        <a:t>expertiserol  </a:t>
                      </a:r>
                      <a:r>
                        <a:rPr sz="600" spc="35">
                          <a:latin typeface="+mj-lt"/>
                          <a:cs typeface="Calibri"/>
                        </a:rPr>
                        <a:t>op </a:t>
                      </a:r>
                      <a:r>
                        <a:rPr sz="600" spc="30">
                          <a:latin typeface="+mj-lt"/>
                          <a:cs typeface="Calibri"/>
                        </a:rPr>
                        <a:t>en </a:t>
                      </a:r>
                      <a:r>
                        <a:rPr sz="600" spc="25">
                          <a:latin typeface="+mj-lt"/>
                          <a:cs typeface="Calibri"/>
                        </a:rPr>
                        <a:t>verhoogt </a:t>
                      </a:r>
                      <a:r>
                        <a:rPr sz="600" spc="35">
                          <a:latin typeface="+mj-lt"/>
                          <a:cs typeface="Calibri"/>
                        </a:rPr>
                        <a:t>op </a:t>
                      </a:r>
                      <a:r>
                        <a:rPr sz="600" spc="25">
                          <a:latin typeface="+mj-lt"/>
                          <a:cs typeface="Calibri"/>
                        </a:rPr>
                        <a:t>die </a:t>
                      </a:r>
                      <a:r>
                        <a:rPr sz="600" spc="35">
                          <a:latin typeface="+mj-lt"/>
                          <a:cs typeface="Calibri"/>
                        </a:rPr>
                        <a:t>manier de </a:t>
                      </a:r>
                      <a:r>
                        <a:rPr sz="600" spc="20">
                          <a:latin typeface="+mj-lt"/>
                          <a:cs typeface="Calibri"/>
                        </a:rPr>
                        <a:t>kwaliteit  </a:t>
                      </a:r>
                      <a:r>
                        <a:rPr sz="600" spc="35">
                          <a:latin typeface="+mj-lt"/>
                          <a:cs typeface="Calibri"/>
                        </a:rPr>
                        <a:t>van de </a:t>
                      </a:r>
                      <a:r>
                        <a:rPr sz="600" spc="25">
                          <a:latin typeface="+mj-lt"/>
                          <a:cs typeface="Calibri"/>
                        </a:rPr>
                        <a:t>zorg, </a:t>
                      </a:r>
                      <a:r>
                        <a:rPr sz="600" spc="40">
                          <a:latin typeface="+mj-lt"/>
                          <a:cs typeface="Calibri"/>
                        </a:rPr>
                        <a:t>aangeboden </a:t>
                      </a:r>
                      <a:r>
                        <a:rPr sz="600" spc="25">
                          <a:latin typeface="+mj-lt"/>
                          <a:cs typeface="Calibri"/>
                        </a:rPr>
                        <a:t>door </a:t>
                      </a:r>
                      <a:r>
                        <a:rPr sz="600" spc="35">
                          <a:latin typeface="+mj-lt"/>
                          <a:cs typeface="Calibri"/>
                        </a:rPr>
                        <a:t>de</a:t>
                      </a:r>
                      <a:r>
                        <a:rPr sz="600" spc="-10">
                          <a:latin typeface="+mj-lt"/>
                          <a:cs typeface="Calibri"/>
                        </a:rPr>
                        <a:t> </a:t>
                      </a:r>
                      <a:r>
                        <a:rPr sz="600" spc="15">
                          <a:latin typeface="+mj-lt"/>
                          <a:cs typeface="Calibri"/>
                        </a:rPr>
                        <a:t>praktijk.</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654685">
                        <a:lnSpc>
                          <a:spcPct val="100000"/>
                        </a:lnSpc>
                        <a:spcBef>
                          <a:spcPts val="10"/>
                        </a:spcBef>
                      </a:pPr>
                      <a:r>
                        <a:rPr sz="600" spc="65">
                          <a:latin typeface="+mj-lt"/>
                          <a:cs typeface="Calibri"/>
                        </a:rPr>
                        <a:t>Naam </a:t>
                      </a:r>
                      <a:r>
                        <a:rPr sz="600" spc="25">
                          <a:latin typeface="+mj-lt"/>
                          <a:cs typeface="Calibri"/>
                        </a:rPr>
                        <a:t>en </a:t>
                      </a:r>
                      <a:r>
                        <a:rPr sz="600" spc="35">
                          <a:latin typeface="+mj-lt"/>
                          <a:cs typeface="Calibri"/>
                        </a:rPr>
                        <a:t>diploma van de  </a:t>
                      </a:r>
                      <a:r>
                        <a:rPr sz="600" spc="30">
                          <a:latin typeface="+mj-lt"/>
                          <a:cs typeface="Calibri"/>
                        </a:rPr>
                        <a:t>verpleegkundig</a:t>
                      </a:r>
                      <a:r>
                        <a:rPr sz="600" spc="-10">
                          <a:latin typeface="+mj-lt"/>
                          <a:cs typeface="Calibri"/>
                        </a:rPr>
                        <a:t> </a:t>
                      </a:r>
                      <a:r>
                        <a:rPr sz="600" spc="50">
                          <a:latin typeface="+mj-lt"/>
                          <a:cs typeface="Calibri"/>
                        </a:rPr>
                        <a:t>specialist</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23825">
                        <a:lnSpc>
                          <a:spcPct val="100000"/>
                        </a:lnSpc>
                        <a:spcBef>
                          <a:spcPts val="10"/>
                        </a:spcBef>
                      </a:pPr>
                      <a:r>
                        <a:rPr sz="600" spc="30">
                          <a:latin typeface="+mj-lt"/>
                          <a:cs typeface="Calibri"/>
                        </a:rPr>
                        <a:t>Geen</a:t>
                      </a:r>
                      <a:r>
                        <a:rPr sz="600" spc="-40">
                          <a:latin typeface="+mj-lt"/>
                          <a:cs typeface="Calibri"/>
                        </a:rPr>
                        <a:t> </a:t>
                      </a:r>
                      <a:r>
                        <a:rPr sz="600" spc="15">
                          <a:latin typeface="+mj-lt"/>
                          <a:cs typeface="Calibri"/>
                        </a:rPr>
                        <a:t>termijn  </a:t>
                      </a:r>
                      <a:r>
                        <a:rPr sz="600" spc="40">
                          <a:latin typeface="+mj-lt"/>
                          <a:cs typeface="Calibri"/>
                        </a:rPr>
                        <a:t>nodig</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43156255"/>
                  </a:ext>
                </a:extLst>
              </a:tr>
              <a:tr h="773403">
                <a:tc>
                  <a:txBody>
                    <a:bodyPr/>
                    <a:lstStyle/>
                    <a:p>
                      <a:pPr marL="66675">
                        <a:lnSpc>
                          <a:spcPct val="100000"/>
                        </a:lnSpc>
                      </a:pPr>
                      <a:r>
                        <a:rPr sz="600" b="1" spc="-15">
                          <a:latin typeface="+mj-lt"/>
                          <a:cs typeface="Trebuchet MS"/>
                        </a:rPr>
                        <a:t>13</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a:lnSpc>
                          <a:spcPct val="100000"/>
                        </a:lnSpc>
                      </a:pPr>
                      <a:r>
                        <a:rPr sz="600" spc="50">
                          <a:latin typeface="+mj-lt"/>
                          <a:cs typeface="Calibri"/>
                        </a:rPr>
                        <a:t>Présence </a:t>
                      </a:r>
                      <a:r>
                        <a:rPr sz="600" spc="15">
                          <a:latin typeface="+mj-lt"/>
                          <a:cs typeface="Calibri"/>
                        </a:rPr>
                        <a:t>d'une </a:t>
                      </a:r>
                      <a:r>
                        <a:rPr sz="600" b="1" spc="-40">
                          <a:latin typeface="+mj-lt"/>
                          <a:cs typeface="Trebuchet MS"/>
                        </a:rPr>
                        <a:t>inﬁrmière </a:t>
                      </a:r>
                      <a:r>
                        <a:rPr sz="600" b="1" spc="-30">
                          <a:latin typeface="+mj-lt"/>
                          <a:cs typeface="Trebuchet MS"/>
                        </a:rPr>
                        <a:t>de </a:t>
                      </a:r>
                      <a:r>
                        <a:rPr sz="600" b="1" spc="-40">
                          <a:latin typeface="+mj-lt"/>
                          <a:cs typeface="Trebuchet MS"/>
                        </a:rPr>
                        <a:t>pratique</a:t>
                      </a:r>
                      <a:r>
                        <a:rPr sz="600" b="1" spc="-100">
                          <a:latin typeface="+mj-lt"/>
                          <a:cs typeface="Trebuchet MS"/>
                        </a:rPr>
                        <a:t> </a:t>
                      </a:r>
                      <a:r>
                        <a:rPr sz="600" b="1" spc="-20">
                          <a:latin typeface="+mj-lt"/>
                          <a:cs typeface="Trebuchet MS"/>
                        </a:rPr>
                        <a:t>avancée</a:t>
                      </a:r>
                      <a:endParaRPr sz="600">
                        <a:latin typeface="+mj-lt"/>
                        <a:cs typeface="Trebuchet MS"/>
                      </a:endParaRPr>
                    </a:p>
                    <a:p>
                      <a:pPr marL="66675">
                        <a:lnSpc>
                          <a:spcPct val="100000"/>
                        </a:lnSpc>
                      </a:pPr>
                      <a:r>
                        <a:rPr sz="600" spc="25">
                          <a:latin typeface="+mj-lt"/>
                          <a:cs typeface="Calibri"/>
                        </a:rPr>
                        <a:t>(niveau </a:t>
                      </a:r>
                      <a:r>
                        <a:rPr sz="600" spc="45">
                          <a:latin typeface="+mj-lt"/>
                          <a:cs typeface="Calibri"/>
                        </a:rPr>
                        <a:t>master </a:t>
                      </a:r>
                      <a:r>
                        <a:rPr sz="600" spc="60">
                          <a:latin typeface="+mj-lt"/>
                          <a:cs typeface="Calibri"/>
                        </a:rPr>
                        <a:t>dans </a:t>
                      </a:r>
                      <a:r>
                        <a:rPr sz="600" spc="25">
                          <a:latin typeface="+mj-lt"/>
                          <a:cs typeface="Calibri"/>
                        </a:rPr>
                        <a:t>une </a:t>
                      </a:r>
                      <a:r>
                        <a:rPr sz="600" spc="35">
                          <a:latin typeface="+mj-lt"/>
                          <a:cs typeface="Calibri"/>
                        </a:rPr>
                        <a:t>domaine</a:t>
                      </a:r>
                      <a:r>
                        <a:rPr sz="600" spc="-50">
                          <a:latin typeface="+mj-lt"/>
                          <a:cs typeface="Calibri"/>
                        </a:rPr>
                        <a:t> </a:t>
                      </a:r>
                      <a:r>
                        <a:rPr sz="600" spc="20">
                          <a:latin typeface="+mj-lt"/>
                          <a:cs typeface="Calibri"/>
                        </a:rPr>
                        <a:t>pertinente</a:t>
                      </a:r>
                      <a:endParaRPr sz="600">
                        <a:latin typeface="+mj-lt"/>
                        <a:cs typeface="Calibri"/>
                      </a:endParaRPr>
                    </a:p>
                    <a:p>
                      <a:pPr marL="66675" marR="160020">
                        <a:lnSpc>
                          <a:spcPct val="100000"/>
                        </a:lnSpc>
                        <a:spcBef>
                          <a:spcPts val="20"/>
                        </a:spcBef>
                      </a:pPr>
                      <a:r>
                        <a:rPr sz="600" spc="20">
                          <a:latin typeface="+mj-lt"/>
                          <a:cs typeface="Calibri"/>
                        </a:rPr>
                        <a:t>pour </a:t>
                      </a:r>
                      <a:r>
                        <a:rPr sz="600" spc="55">
                          <a:latin typeface="+mj-lt"/>
                          <a:cs typeface="Calibri"/>
                        </a:rPr>
                        <a:t>les </a:t>
                      </a:r>
                      <a:r>
                        <a:rPr sz="600" spc="60">
                          <a:latin typeface="+mj-lt"/>
                          <a:cs typeface="Calibri"/>
                        </a:rPr>
                        <a:t>soins à </a:t>
                      </a:r>
                      <a:r>
                        <a:rPr sz="600" spc="40">
                          <a:latin typeface="+mj-lt"/>
                          <a:cs typeface="Calibri"/>
                        </a:rPr>
                        <a:t>domicile) </a:t>
                      </a:r>
                      <a:r>
                        <a:rPr sz="600" spc="25">
                          <a:latin typeface="+mj-lt"/>
                          <a:cs typeface="Calibri"/>
                        </a:rPr>
                        <a:t>qui </a:t>
                      </a:r>
                      <a:r>
                        <a:rPr sz="600" spc="15">
                          <a:latin typeface="+mj-lt"/>
                          <a:cs typeface="Calibri"/>
                        </a:rPr>
                        <a:t>remplit </a:t>
                      </a:r>
                      <a:r>
                        <a:rPr sz="600">
                          <a:latin typeface="+mj-lt"/>
                          <a:cs typeface="Gadugi"/>
                        </a:rPr>
                        <a:t>un </a:t>
                      </a:r>
                      <a:r>
                        <a:rPr sz="600" spc="15">
                          <a:latin typeface="+mj-lt"/>
                          <a:cs typeface="Calibri"/>
                        </a:rPr>
                        <a:t>rôle  </a:t>
                      </a:r>
                      <a:r>
                        <a:rPr sz="600" spc="25">
                          <a:latin typeface="+mj-lt"/>
                          <a:cs typeface="Calibri"/>
                        </a:rPr>
                        <a:t>d’expertise en </a:t>
                      </a:r>
                      <a:r>
                        <a:rPr sz="600" spc="20">
                          <a:latin typeface="+mj-lt"/>
                          <a:cs typeface="Calibri"/>
                        </a:rPr>
                        <a:t>art inﬁrmier </a:t>
                      </a:r>
                      <a:r>
                        <a:rPr sz="600" spc="10">
                          <a:latin typeface="+mj-lt"/>
                          <a:cs typeface="Calibri"/>
                        </a:rPr>
                        <a:t>et </a:t>
                      </a:r>
                      <a:r>
                        <a:rPr sz="600" spc="25">
                          <a:latin typeface="+mj-lt"/>
                          <a:cs typeface="Calibri"/>
                        </a:rPr>
                        <a:t>contribue </a:t>
                      </a:r>
                      <a:r>
                        <a:rPr sz="600" spc="45">
                          <a:latin typeface="+mj-lt"/>
                          <a:cs typeface="Calibri"/>
                        </a:rPr>
                        <a:t>ainsi </a:t>
                      </a:r>
                      <a:r>
                        <a:rPr sz="600" spc="60">
                          <a:latin typeface="+mj-lt"/>
                          <a:cs typeface="Calibri"/>
                        </a:rPr>
                        <a:t>à  </a:t>
                      </a:r>
                      <a:r>
                        <a:rPr sz="600" spc="35">
                          <a:latin typeface="+mj-lt"/>
                          <a:cs typeface="Calibri"/>
                        </a:rPr>
                        <a:t>la </a:t>
                      </a:r>
                      <a:r>
                        <a:rPr sz="600" spc="25">
                          <a:latin typeface="+mj-lt"/>
                          <a:cs typeface="Calibri"/>
                        </a:rPr>
                        <a:t>qualité </a:t>
                      </a:r>
                      <a:r>
                        <a:rPr sz="600" spc="60">
                          <a:latin typeface="+mj-lt"/>
                          <a:cs typeface="Calibri"/>
                        </a:rPr>
                        <a:t>des</a:t>
                      </a:r>
                      <a:r>
                        <a:rPr sz="600" spc="-5">
                          <a:latin typeface="+mj-lt"/>
                          <a:cs typeface="Calibri"/>
                        </a:rPr>
                        <a:t> </a:t>
                      </a:r>
                      <a:r>
                        <a:rPr sz="600" spc="60">
                          <a:latin typeface="+mj-lt"/>
                          <a:cs typeface="Calibri"/>
                        </a:rPr>
                        <a:t>soins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67310">
                        <a:lnSpc>
                          <a:spcPct val="100000"/>
                        </a:lnSpc>
                        <a:spcBef>
                          <a:spcPts val="10"/>
                        </a:spcBef>
                      </a:pPr>
                      <a:r>
                        <a:rPr sz="600" spc="15">
                          <a:latin typeface="+mj-lt"/>
                          <a:cs typeface="Calibri"/>
                        </a:rPr>
                        <a:t>Il </a:t>
                      </a:r>
                      <a:r>
                        <a:rPr sz="600" spc="-15">
                          <a:latin typeface="+mj-lt"/>
                          <a:cs typeface="Calibri"/>
                        </a:rPr>
                        <a:t>n'y </a:t>
                      </a:r>
                      <a:r>
                        <a:rPr sz="600" spc="60">
                          <a:latin typeface="+mj-lt"/>
                          <a:cs typeface="Calibri"/>
                        </a:rPr>
                        <a:t>a </a:t>
                      </a:r>
                      <a:r>
                        <a:rPr sz="600" spc="80">
                          <a:latin typeface="+mj-lt"/>
                          <a:cs typeface="Calibri"/>
                        </a:rPr>
                        <a:t>PAS </a:t>
                      </a:r>
                      <a:r>
                        <a:rPr sz="600" spc="10">
                          <a:latin typeface="+mj-lt"/>
                          <a:cs typeface="Calibri"/>
                        </a:rPr>
                        <a:t>d'inﬁrmière </a:t>
                      </a:r>
                      <a:r>
                        <a:rPr sz="600" spc="30">
                          <a:latin typeface="+mj-lt"/>
                          <a:cs typeface="Calibri"/>
                        </a:rPr>
                        <a:t>de </a:t>
                      </a:r>
                      <a:r>
                        <a:rPr sz="600" spc="20">
                          <a:latin typeface="+mj-lt"/>
                          <a:cs typeface="Calibri"/>
                        </a:rPr>
                        <a:t>pratique </a:t>
                      </a:r>
                      <a:r>
                        <a:rPr sz="600" spc="35">
                          <a:latin typeface="+mj-lt"/>
                          <a:cs typeface="Calibri"/>
                        </a:rPr>
                        <a:t>avancée,  </a:t>
                      </a:r>
                      <a:r>
                        <a:rPr sz="600" spc="20">
                          <a:latin typeface="+mj-lt"/>
                          <a:cs typeface="Calibri"/>
                        </a:rPr>
                        <a:t>travaillant </a:t>
                      </a:r>
                      <a:r>
                        <a:rPr sz="600" spc="60">
                          <a:latin typeface="+mj-lt"/>
                          <a:cs typeface="Calibri"/>
                        </a:rPr>
                        <a:t>dans </a:t>
                      </a:r>
                      <a:r>
                        <a:rPr sz="600" spc="40">
                          <a:latin typeface="+mj-lt"/>
                          <a:cs typeface="Calibri"/>
                        </a:rPr>
                        <a:t>la </a:t>
                      </a:r>
                      <a:r>
                        <a:rPr sz="600" spc="10">
                          <a:latin typeface="+mj-lt"/>
                          <a:cs typeface="Calibri"/>
                        </a:rPr>
                        <a:t>pratique, </a:t>
                      </a:r>
                      <a:r>
                        <a:rPr sz="600" spc="15">
                          <a:latin typeface="+mj-lt"/>
                          <a:cs typeface="Calibri"/>
                        </a:rPr>
                        <a:t>ni </a:t>
                      </a:r>
                      <a:r>
                        <a:rPr sz="600" spc="60">
                          <a:latin typeface="+mj-lt"/>
                          <a:cs typeface="Calibri"/>
                        </a:rPr>
                        <a:t>dans</a:t>
                      </a:r>
                      <a:r>
                        <a:rPr sz="600" spc="-5">
                          <a:latin typeface="+mj-lt"/>
                          <a:cs typeface="Calibri"/>
                        </a:rPr>
                        <a:t> </a:t>
                      </a:r>
                      <a:r>
                        <a:rPr sz="600" spc="25">
                          <a:latin typeface="+mj-lt"/>
                          <a:cs typeface="Calibri"/>
                        </a:rPr>
                        <a:t>l'organisation  </a:t>
                      </a:r>
                      <a:r>
                        <a:rPr sz="600" spc="60">
                          <a:latin typeface="+mj-lt"/>
                          <a:cs typeface="Calibri"/>
                        </a:rPr>
                        <a:t>à </a:t>
                      </a:r>
                      <a:r>
                        <a:rPr sz="600" spc="25">
                          <a:latin typeface="+mj-lt"/>
                          <a:cs typeface="Calibri"/>
                        </a:rPr>
                        <a:t>laquelle appartient </a:t>
                      </a:r>
                      <a:r>
                        <a:rPr sz="600" spc="35">
                          <a:latin typeface="+mj-lt"/>
                          <a:cs typeface="Calibri"/>
                        </a:rPr>
                        <a:t>la </a:t>
                      </a:r>
                      <a:r>
                        <a:rPr sz="600" spc="10">
                          <a:latin typeface="+mj-lt"/>
                          <a:cs typeface="Calibri"/>
                        </a:rPr>
                        <a:t>pratique, </a:t>
                      </a:r>
                      <a:r>
                        <a:rPr sz="600" spc="25">
                          <a:latin typeface="+mj-lt"/>
                          <a:cs typeface="Calibri"/>
                        </a:rPr>
                        <a:t>qui </a:t>
                      </a:r>
                      <a:r>
                        <a:rPr sz="600" spc="15">
                          <a:latin typeface="+mj-lt"/>
                          <a:cs typeface="Calibri"/>
                        </a:rPr>
                        <a:t>remplit </a:t>
                      </a:r>
                      <a:r>
                        <a:rPr sz="600" spc="20">
                          <a:latin typeface="+mj-lt"/>
                          <a:cs typeface="Calibri"/>
                        </a:rPr>
                        <a:t>un  </a:t>
                      </a:r>
                      <a:r>
                        <a:rPr sz="600" spc="10">
                          <a:latin typeface="+mj-lt"/>
                          <a:cs typeface="Calibri"/>
                        </a:rPr>
                        <a:t>rôle </a:t>
                      </a:r>
                      <a:r>
                        <a:rPr sz="600" spc="25">
                          <a:latin typeface="+mj-lt"/>
                          <a:cs typeface="Calibri"/>
                        </a:rPr>
                        <a:t>d’expertise en </a:t>
                      </a:r>
                      <a:r>
                        <a:rPr sz="600" spc="20">
                          <a:latin typeface="+mj-lt"/>
                          <a:cs typeface="Calibri"/>
                        </a:rPr>
                        <a:t>art </a:t>
                      </a:r>
                      <a:r>
                        <a:rPr sz="600" spc="10">
                          <a:latin typeface="+mj-lt"/>
                          <a:cs typeface="Calibri"/>
                        </a:rPr>
                        <a:t>inﬁrmier.</a:t>
                      </a:r>
                      <a:r>
                        <a:rPr sz="600" spc="25">
                          <a:latin typeface="+mj-lt"/>
                          <a:cs typeface="Calibri"/>
                        </a:rPr>
                        <a:t> </a:t>
                      </a:r>
                      <a:r>
                        <a:rPr sz="600" spc="95">
                          <a:latin typeface="+mj-lt"/>
                          <a:cs typeface="Calibri"/>
                        </a:rPr>
                        <a:t>ET</a:t>
                      </a:r>
                      <a:endParaRPr sz="600">
                        <a:latin typeface="+mj-lt"/>
                        <a:cs typeface="Calibri"/>
                      </a:endParaRPr>
                    </a:p>
                    <a:p>
                      <a:pPr marL="67945" marR="95885">
                        <a:lnSpc>
                          <a:spcPct val="100000"/>
                        </a:lnSpc>
                      </a:pPr>
                      <a:r>
                        <a:rPr sz="600" spc="85">
                          <a:latin typeface="+mj-lt"/>
                          <a:cs typeface="Calibri"/>
                        </a:rPr>
                        <a:t>La </a:t>
                      </a:r>
                      <a:r>
                        <a:rPr sz="600" spc="20">
                          <a:latin typeface="+mj-lt"/>
                          <a:cs typeface="Calibri"/>
                        </a:rPr>
                        <a:t>pratique </a:t>
                      </a:r>
                      <a:r>
                        <a:rPr sz="600" spc="30">
                          <a:latin typeface="+mj-lt"/>
                          <a:cs typeface="Calibri"/>
                        </a:rPr>
                        <a:t>ne </a:t>
                      </a:r>
                      <a:r>
                        <a:rPr sz="600" spc="20">
                          <a:latin typeface="+mj-lt"/>
                          <a:cs typeface="Calibri"/>
                        </a:rPr>
                        <a:t>peut </a:t>
                      </a:r>
                      <a:r>
                        <a:rPr sz="600" spc="70">
                          <a:latin typeface="+mj-lt"/>
                          <a:cs typeface="Calibri"/>
                        </a:rPr>
                        <a:t>pas </a:t>
                      </a:r>
                      <a:r>
                        <a:rPr sz="600" spc="20">
                          <a:latin typeface="+mj-lt"/>
                          <a:cs typeface="Calibri"/>
                        </a:rPr>
                        <a:t>démontrer </a:t>
                      </a:r>
                      <a:r>
                        <a:rPr sz="600" spc="25">
                          <a:latin typeface="+mj-lt"/>
                          <a:cs typeface="Calibri"/>
                        </a:rPr>
                        <a:t>une  collaboration </a:t>
                      </a:r>
                      <a:r>
                        <a:rPr sz="600" spc="40">
                          <a:latin typeface="+mj-lt"/>
                          <a:cs typeface="Calibri"/>
                        </a:rPr>
                        <a:t>(sur </a:t>
                      </a:r>
                      <a:r>
                        <a:rPr sz="600" spc="60">
                          <a:latin typeface="+mj-lt"/>
                          <a:cs typeface="Calibri"/>
                        </a:rPr>
                        <a:t>base </a:t>
                      </a:r>
                      <a:r>
                        <a:rPr sz="600" spc="25">
                          <a:latin typeface="+mj-lt"/>
                          <a:cs typeface="Calibri"/>
                        </a:rPr>
                        <a:t>structurelle) </a:t>
                      </a:r>
                      <a:r>
                        <a:rPr sz="600" spc="55">
                          <a:latin typeface="+mj-lt"/>
                          <a:cs typeface="Calibri"/>
                        </a:rPr>
                        <a:t>avec </a:t>
                      </a:r>
                      <a:r>
                        <a:rPr sz="600" spc="25">
                          <a:latin typeface="+mj-lt"/>
                          <a:cs typeface="Calibri"/>
                        </a:rPr>
                        <a:t>une  </a:t>
                      </a:r>
                      <a:r>
                        <a:rPr sz="600" spc="20">
                          <a:latin typeface="+mj-lt"/>
                          <a:cs typeface="Calibri"/>
                        </a:rPr>
                        <a:t>pratique </a:t>
                      </a:r>
                      <a:r>
                        <a:rPr sz="600" spc="25">
                          <a:latin typeface="+mj-lt"/>
                          <a:cs typeface="Calibri"/>
                        </a:rPr>
                        <a:t>qui </a:t>
                      </a:r>
                      <a:r>
                        <a:rPr sz="600" spc="55">
                          <a:latin typeface="+mj-lt"/>
                          <a:cs typeface="Calibri"/>
                        </a:rPr>
                        <a:t>dispose </a:t>
                      </a:r>
                      <a:r>
                        <a:rPr sz="600" spc="10">
                          <a:latin typeface="+mj-lt"/>
                          <a:cs typeface="Calibri"/>
                        </a:rPr>
                        <a:t>d’une </a:t>
                      </a:r>
                      <a:r>
                        <a:rPr sz="600" spc="20">
                          <a:latin typeface="+mj-lt"/>
                          <a:cs typeface="Calibri"/>
                        </a:rPr>
                        <a:t>inﬁrmière </a:t>
                      </a:r>
                      <a:r>
                        <a:rPr sz="600" spc="35">
                          <a:latin typeface="+mj-lt"/>
                          <a:cs typeface="Calibri"/>
                        </a:rPr>
                        <a:t>de</a:t>
                      </a:r>
                      <a:r>
                        <a:rPr sz="600" spc="-45">
                          <a:latin typeface="+mj-lt"/>
                          <a:cs typeface="Calibri"/>
                        </a:rPr>
                        <a:t> </a:t>
                      </a:r>
                      <a:r>
                        <a:rPr sz="600" spc="20">
                          <a:latin typeface="+mj-lt"/>
                          <a:cs typeface="Calibri"/>
                        </a:rPr>
                        <a:t>pratique  </a:t>
                      </a:r>
                      <a:r>
                        <a:rPr sz="600" spc="40">
                          <a:latin typeface="+mj-lt"/>
                          <a:cs typeface="Calibri"/>
                        </a:rPr>
                        <a:t>avancée.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03505">
                        <a:lnSpc>
                          <a:spcPct val="100000"/>
                        </a:lnSpc>
                        <a:spcBef>
                          <a:spcPts val="10"/>
                        </a:spcBef>
                      </a:pPr>
                      <a:r>
                        <a:rPr sz="600" spc="85">
                          <a:latin typeface="+mj-lt"/>
                          <a:cs typeface="Calibri"/>
                        </a:rPr>
                        <a:t>La </a:t>
                      </a:r>
                      <a:r>
                        <a:rPr sz="600" spc="20">
                          <a:latin typeface="+mj-lt"/>
                          <a:cs typeface="Calibri"/>
                        </a:rPr>
                        <a:t>pratique </a:t>
                      </a:r>
                      <a:r>
                        <a:rPr sz="600" spc="30">
                          <a:latin typeface="+mj-lt"/>
                          <a:cs typeface="Calibri"/>
                        </a:rPr>
                        <a:t>ne </a:t>
                      </a:r>
                      <a:r>
                        <a:rPr sz="600" spc="55">
                          <a:latin typeface="+mj-lt"/>
                          <a:cs typeface="Calibri"/>
                        </a:rPr>
                        <a:t>dispose </a:t>
                      </a:r>
                      <a:r>
                        <a:rPr sz="600" spc="70">
                          <a:latin typeface="+mj-lt"/>
                          <a:cs typeface="Calibri"/>
                        </a:rPr>
                        <a:t>pas </a:t>
                      </a:r>
                      <a:r>
                        <a:rPr sz="600" spc="25">
                          <a:latin typeface="+mj-lt"/>
                          <a:cs typeface="Calibri"/>
                        </a:rPr>
                        <a:t>(elle-même </a:t>
                      </a:r>
                      <a:r>
                        <a:rPr sz="600" b="1" spc="-20">
                          <a:latin typeface="+mj-lt"/>
                          <a:cs typeface="Trebuchet MS"/>
                        </a:rPr>
                        <a:t>ou </a:t>
                      </a:r>
                      <a:r>
                        <a:rPr sz="600" spc="60">
                          <a:latin typeface="+mj-lt"/>
                          <a:cs typeface="Calibri"/>
                        </a:rPr>
                        <a:t>dans  </a:t>
                      </a:r>
                      <a:r>
                        <a:rPr sz="600" spc="25">
                          <a:latin typeface="+mj-lt"/>
                          <a:cs typeface="Calibri"/>
                        </a:rPr>
                        <a:t>l'organisation </a:t>
                      </a:r>
                      <a:r>
                        <a:rPr sz="600" spc="60">
                          <a:latin typeface="+mj-lt"/>
                          <a:cs typeface="Calibri"/>
                        </a:rPr>
                        <a:t>à </a:t>
                      </a:r>
                      <a:r>
                        <a:rPr sz="600" spc="30">
                          <a:latin typeface="+mj-lt"/>
                          <a:cs typeface="Calibri"/>
                        </a:rPr>
                        <a:t>laquelle </a:t>
                      </a:r>
                      <a:r>
                        <a:rPr sz="600" spc="20">
                          <a:latin typeface="+mj-lt"/>
                          <a:cs typeface="Calibri"/>
                        </a:rPr>
                        <a:t>appartient </a:t>
                      </a:r>
                      <a:r>
                        <a:rPr sz="600" spc="45">
                          <a:latin typeface="+mj-lt"/>
                          <a:cs typeface="Calibri"/>
                        </a:rPr>
                        <a:t>la </a:t>
                      </a:r>
                      <a:r>
                        <a:rPr sz="600" spc="20">
                          <a:latin typeface="+mj-lt"/>
                          <a:cs typeface="Calibri"/>
                        </a:rPr>
                        <a:t>pratique)  </a:t>
                      </a:r>
                      <a:r>
                        <a:rPr sz="600" spc="10">
                          <a:latin typeface="+mj-lt"/>
                          <a:cs typeface="Calibri"/>
                        </a:rPr>
                        <a:t>d'un </a:t>
                      </a:r>
                      <a:r>
                        <a:rPr sz="600" spc="20">
                          <a:latin typeface="+mj-lt"/>
                          <a:cs typeface="Calibri"/>
                        </a:rPr>
                        <a:t>inﬁrmier </a:t>
                      </a:r>
                      <a:r>
                        <a:rPr sz="600" spc="35">
                          <a:latin typeface="+mj-lt"/>
                          <a:cs typeface="Calibri"/>
                        </a:rPr>
                        <a:t>de </a:t>
                      </a:r>
                      <a:r>
                        <a:rPr sz="600" spc="20">
                          <a:latin typeface="+mj-lt"/>
                          <a:cs typeface="Calibri"/>
                        </a:rPr>
                        <a:t>pratique </a:t>
                      </a:r>
                      <a:r>
                        <a:rPr sz="600" spc="45">
                          <a:latin typeface="+mj-lt"/>
                          <a:cs typeface="Calibri"/>
                        </a:rPr>
                        <a:t>avancée </a:t>
                      </a:r>
                      <a:r>
                        <a:rPr sz="600" spc="25">
                          <a:latin typeface="+mj-lt"/>
                          <a:cs typeface="Calibri"/>
                        </a:rPr>
                        <a:t>qui </a:t>
                      </a:r>
                      <a:r>
                        <a:rPr sz="600" spc="20">
                          <a:latin typeface="+mj-lt"/>
                          <a:cs typeface="Calibri"/>
                        </a:rPr>
                        <a:t>remplit</a:t>
                      </a:r>
                      <a:r>
                        <a:rPr sz="600" spc="-50">
                          <a:latin typeface="+mj-lt"/>
                          <a:cs typeface="Calibri"/>
                        </a:rPr>
                        <a:t> </a:t>
                      </a:r>
                      <a:r>
                        <a:rPr sz="600" spc="20">
                          <a:latin typeface="+mj-lt"/>
                          <a:cs typeface="Calibri"/>
                        </a:rPr>
                        <a:t>un  </a:t>
                      </a:r>
                      <a:r>
                        <a:rPr sz="600" spc="10">
                          <a:latin typeface="+mj-lt"/>
                          <a:cs typeface="Calibri"/>
                        </a:rPr>
                        <a:t>rôle </a:t>
                      </a:r>
                      <a:r>
                        <a:rPr sz="600" spc="25">
                          <a:latin typeface="+mj-lt"/>
                          <a:cs typeface="Calibri"/>
                        </a:rPr>
                        <a:t>d’expertise en </a:t>
                      </a:r>
                      <a:r>
                        <a:rPr sz="600" spc="20">
                          <a:latin typeface="+mj-lt"/>
                          <a:cs typeface="Calibri"/>
                        </a:rPr>
                        <a:t>art </a:t>
                      </a:r>
                      <a:r>
                        <a:rPr sz="600" spc="5">
                          <a:latin typeface="+mj-lt"/>
                          <a:cs typeface="Calibri"/>
                        </a:rPr>
                        <a:t>inﬁrmier, </a:t>
                      </a:r>
                      <a:r>
                        <a:rPr sz="600" spc="70">
                          <a:latin typeface="+mj-lt"/>
                          <a:cs typeface="Calibri"/>
                        </a:rPr>
                        <a:t>mais </a:t>
                      </a:r>
                      <a:r>
                        <a:rPr sz="600" spc="20">
                          <a:latin typeface="+mj-lt"/>
                          <a:cs typeface="Calibri"/>
                        </a:rPr>
                        <a:t>peut  démontrer </a:t>
                      </a:r>
                      <a:r>
                        <a:rPr sz="600" spc="25">
                          <a:latin typeface="+mj-lt"/>
                          <a:cs typeface="Calibri"/>
                        </a:rPr>
                        <a:t>une </a:t>
                      </a:r>
                      <a:r>
                        <a:rPr sz="600" spc="30">
                          <a:latin typeface="+mj-lt"/>
                          <a:cs typeface="Calibri"/>
                        </a:rPr>
                        <a:t>collaboration </a:t>
                      </a:r>
                      <a:r>
                        <a:rPr sz="600" spc="55">
                          <a:latin typeface="+mj-lt"/>
                          <a:cs typeface="Calibri"/>
                        </a:rPr>
                        <a:t>avec </a:t>
                      </a:r>
                      <a:r>
                        <a:rPr sz="600" spc="25">
                          <a:latin typeface="+mj-lt"/>
                          <a:cs typeface="Calibri"/>
                        </a:rPr>
                        <a:t>une </a:t>
                      </a:r>
                      <a:r>
                        <a:rPr sz="600" spc="15">
                          <a:latin typeface="+mj-lt"/>
                          <a:cs typeface="Calibri"/>
                        </a:rPr>
                        <a:t>pratique  </a:t>
                      </a:r>
                      <a:r>
                        <a:rPr sz="600" spc="25">
                          <a:latin typeface="+mj-lt"/>
                          <a:cs typeface="Calibri"/>
                        </a:rPr>
                        <a:t>qui en </a:t>
                      </a:r>
                      <a:r>
                        <a:rPr sz="600" spc="55">
                          <a:latin typeface="+mj-lt"/>
                          <a:cs typeface="Calibri"/>
                        </a:rPr>
                        <a:t>dispose </a:t>
                      </a:r>
                      <a:r>
                        <a:rPr sz="600" spc="40">
                          <a:latin typeface="+mj-lt"/>
                          <a:cs typeface="Calibri"/>
                        </a:rPr>
                        <a:t>(sur </a:t>
                      </a:r>
                      <a:r>
                        <a:rPr sz="600" spc="25">
                          <a:latin typeface="+mj-lt"/>
                          <a:cs typeface="Calibri"/>
                        </a:rPr>
                        <a:t>une </a:t>
                      </a:r>
                      <a:r>
                        <a:rPr sz="600" spc="65">
                          <a:latin typeface="+mj-lt"/>
                          <a:cs typeface="Calibri"/>
                        </a:rPr>
                        <a:t>base</a:t>
                      </a:r>
                      <a:r>
                        <a:rPr sz="600" spc="-55">
                          <a:latin typeface="+mj-lt"/>
                          <a:cs typeface="Calibri"/>
                        </a:rPr>
                        <a:t> </a:t>
                      </a:r>
                      <a:r>
                        <a:rPr sz="600" spc="25">
                          <a:latin typeface="+mj-lt"/>
                          <a:cs typeface="Calibri"/>
                        </a:rPr>
                        <a:t>structurée).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99060">
                        <a:lnSpc>
                          <a:spcPct val="100000"/>
                        </a:lnSpc>
                        <a:spcBef>
                          <a:spcPts val="10"/>
                        </a:spcBef>
                      </a:pPr>
                      <a:r>
                        <a:rPr sz="600" spc="45">
                          <a:latin typeface="+mj-lt"/>
                          <a:cs typeface="Calibri"/>
                        </a:rPr>
                        <a:t>Au </a:t>
                      </a:r>
                      <a:r>
                        <a:rPr sz="600" spc="50">
                          <a:latin typeface="+mj-lt"/>
                          <a:cs typeface="Calibri"/>
                        </a:rPr>
                        <a:t>moins </a:t>
                      </a:r>
                      <a:r>
                        <a:rPr sz="600" spc="25">
                          <a:latin typeface="+mj-lt"/>
                          <a:cs typeface="Calibri"/>
                        </a:rPr>
                        <a:t>une </a:t>
                      </a:r>
                      <a:r>
                        <a:rPr sz="600" spc="20">
                          <a:latin typeface="+mj-lt"/>
                          <a:cs typeface="Calibri"/>
                        </a:rPr>
                        <a:t>inﬁrmière </a:t>
                      </a:r>
                      <a:r>
                        <a:rPr sz="600" spc="35">
                          <a:latin typeface="+mj-lt"/>
                          <a:cs typeface="Calibri"/>
                        </a:rPr>
                        <a:t>de </a:t>
                      </a:r>
                      <a:r>
                        <a:rPr sz="600" spc="20">
                          <a:latin typeface="+mj-lt"/>
                          <a:cs typeface="Calibri"/>
                        </a:rPr>
                        <a:t>pratique  </a:t>
                      </a:r>
                      <a:r>
                        <a:rPr sz="600" spc="45">
                          <a:latin typeface="+mj-lt"/>
                          <a:cs typeface="Calibri"/>
                        </a:rPr>
                        <a:t>avancée </a:t>
                      </a:r>
                      <a:r>
                        <a:rPr sz="600" spc="15">
                          <a:latin typeface="+mj-lt"/>
                          <a:cs typeface="Calibri"/>
                        </a:rPr>
                        <a:t>travaille </a:t>
                      </a:r>
                      <a:r>
                        <a:rPr sz="600" spc="60">
                          <a:latin typeface="+mj-lt"/>
                          <a:cs typeface="Calibri"/>
                        </a:rPr>
                        <a:t>dans </a:t>
                      </a:r>
                      <a:r>
                        <a:rPr sz="600" spc="45">
                          <a:latin typeface="+mj-lt"/>
                          <a:cs typeface="Calibri"/>
                        </a:rPr>
                        <a:t>la </a:t>
                      </a:r>
                      <a:r>
                        <a:rPr sz="600" spc="20">
                          <a:latin typeface="+mj-lt"/>
                          <a:cs typeface="Calibri"/>
                        </a:rPr>
                        <a:t>pratique ou </a:t>
                      </a:r>
                      <a:r>
                        <a:rPr sz="600" spc="60">
                          <a:latin typeface="+mj-lt"/>
                          <a:cs typeface="Calibri"/>
                        </a:rPr>
                        <a:t>dans  </a:t>
                      </a:r>
                      <a:r>
                        <a:rPr sz="600" spc="20">
                          <a:latin typeface="+mj-lt"/>
                          <a:cs typeface="Calibri"/>
                        </a:rPr>
                        <a:t>le </a:t>
                      </a:r>
                      <a:r>
                        <a:rPr sz="600" spc="30">
                          <a:latin typeface="+mj-lt"/>
                          <a:cs typeface="Calibri"/>
                        </a:rPr>
                        <a:t>groupement </a:t>
                      </a:r>
                      <a:r>
                        <a:rPr sz="600" spc="60">
                          <a:latin typeface="+mj-lt"/>
                          <a:cs typeface="Calibri"/>
                        </a:rPr>
                        <a:t>à </a:t>
                      </a:r>
                      <a:r>
                        <a:rPr sz="600" spc="30">
                          <a:latin typeface="+mj-lt"/>
                          <a:cs typeface="Calibri"/>
                        </a:rPr>
                        <a:t>laquelle </a:t>
                      </a:r>
                      <a:r>
                        <a:rPr sz="600" spc="25">
                          <a:latin typeface="+mj-lt"/>
                          <a:cs typeface="Calibri"/>
                        </a:rPr>
                        <a:t>appartient </a:t>
                      </a:r>
                      <a:r>
                        <a:rPr sz="600" spc="40">
                          <a:latin typeface="+mj-lt"/>
                          <a:cs typeface="Calibri"/>
                        </a:rPr>
                        <a:t>la  </a:t>
                      </a:r>
                      <a:r>
                        <a:rPr sz="600" spc="15">
                          <a:latin typeface="+mj-lt"/>
                          <a:cs typeface="Calibri"/>
                        </a:rPr>
                        <a:t>pratique. </a:t>
                      </a:r>
                      <a:r>
                        <a:rPr sz="600" spc="30">
                          <a:latin typeface="+mj-lt"/>
                          <a:cs typeface="Calibri"/>
                        </a:rPr>
                        <a:t>Elle </a:t>
                      </a:r>
                      <a:r>
                        <a:rPr sz="600" spc="15">
                          <a:latin typeface="+mj-lt"/>
                          <a:cs typeface="Calibri"/>
                        </a:rPr>
                        <a:t>remplit </a:t>
                      </a:r>
                      <a:r>
                        <a:rPr sz="600" spc="20">
                          <a:latin typeface="+mj-lt"/>
                          <a:cs typeface="Calibri"/>
                        </a:rPr>
                        <a:t>un </a:t>
                      </a:r>
                      <a:r>
                        <a:rPr sz="600" spc="15">
                          <a:latin typeface="+mj-lt"/>
                          <a:cs typeface="Calibri"/>
                        </a:rPr>
                        <a:t>rôle </a:t>
                      </a:r>
                      <a:r>
                        <a:rPr sz="600" spc="25">
                          <a:latin typeface="+mj-lt"/>
                          <a:cs typeface="Calibri"/>
                        </a:rPr>
                        <a:t>d’expertise </a:t>
                      </a:r>
                      <a:r>
                        <a:rPr sz="600" spc="30">
                          <a:latin typeface="+mj-lt"/>
                          <a:cs typeface="Calibri"/>
                        </a:rPr>
                        <a:t>en  </a:t>
                      </a:r>
                      <a:r>
                        <a:rPr sz="600" spc="20">
                          <a:latin typeface="+mj-lt"/>
                          <a:cs typeface="Calibri"/>
                        </a:rPr>
                        <a:t>art </a:t>
                      </a:r>
                      <a:r>
                        <a:rPr sz="600">
                          <a:latin typeface="+mj-lt"/>
                          <a:cs typeface="Calibri"/>
                        </a:rPr>
                        <a:t>inﬁrmier, </a:t>
                      </a:r>
                      <a:r>
                        <a:rPr sz="600" spc="60">
                          <a:latin typeface="+mj-lt"/>
                          <a:cs typeface="Calibri"/>
                        </a:rPr>
                        <a:t>ce </a:t>
                      </a:r>
                      <a:r>
                        <a:rPr sz="600" spc="20">
                          <a:latin typeface="+mj-lt"/>
                          <a:cs typeface="Calibri"/>
                        </a:rPr>
                        <a:t>qui </a:t>
                      </a:r>
                      <a:r>
                        <a:rPr sz="600" spc="40">
                          <a:latin typeface="+mj-lt"/>
                          <a:cs typeface="Calibri"/>
                        </a:rPr>
                        <a:t>augmente la </a:t>
                      </a:r>
                      <a:r>
                        <a:rPr sz="600" spc="25">
                          <a:latin typeface="+mj-lt"/>
                          <a:cs typeface="Calibri"/>
                        </a:rPr>
                        <a:t>qualité</a:t>
                      </a:r>
                      <a:r>
                        <a:rPr sz="600" spc="-25">
                          <a:latin typeface="+mj-lt"/>
                          <a:cs typeface="Calibri"/>
                        </a:rPr>
                        <a:t> </a:t>
                      </a:r>
                      <a:r>
                        <a:rPr sz="600" spc="60">
                          <a:latin typeface="+mj-lt"/>
                          <a:cs typeface="Calibri"/>
                        </a:rPr>
                        <a:t>des  soins </a:t>
                      </a:r>
                      <a:r>
                        <a:rPr sz="600" spc="35">
                          <a:latin typeface="+mj-lt"/>
                          <a:cs typeface="Calibri"/>
                        </a:rPr>
                        <a:t>offerts </a:t>
                      </a:r>
                      <a:r>
                        <a:rPr sz="600" spc="25">
                          <a:latin typeface="+mj-lt"/>
                          <a:cs typeface="Calibri"/>
                        </a:rPr>
                        <a:t>par </a:t>
                      </a:r>
                      <a:r>
                        <a:rPr sz="600" spc="35">
                          <a:latin typeface="+mj-lt"/>
                          <a:cs typeface="Calibri"/>
                        </a:rPr>
                        <a:t>la</a:t>
                      </a:r>
                      <a:r>
                        <a:rPr sz="600" spc="-35">
                          <a:latin typeface="+mj-lt"/>
                          <a:cs typeface="Calibri"/>
                        </a:rPr>
                        <a:t> </a:t>
                      </a:r>
                      <a:r>
                        <a:rPr sz="600" spc="20">
                          <a:latin typeface="+mj-lt"/>
                          <a:cs typeface="Calibri"/>
                        </a:rPr>
                        <a:t>pratique.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217170">
                        <a:lnSpc>
                          <a:spcPct val="100000"/>
                        </a:lnSpc>
                        <a:spcBef>
                          <a:spcPts val="10"/>
                        </a:spcBef>
                      </a:pPr>
                      <a:r>
                        <a:rPr sz="600" spc="55">
                          <a:latin typeface="+mj-lt"/>
                          <a:cs typeface="Calibri"/>
                        </a:rPr>
                        <a:t>Nom </a:t>
                      </a:r>
                      <a:r>
                        <a:rPr sz="600" spc="10">
                          <a:latin typeface="+mj-lt"/>
                          <a:cs typeface="Calibri"/>
                        </a:rPr>
                        <a:t>et </a:t>
                      </a:r>
                      <a:r>
                        <a:rPr sz="600" spc="30">
                          <a:latin typeface="+mj-lt"/>
                          <a:cs typeface="Calibri"/>
                        </a:rPr>
                        <a:t>diplôme </a:t>
                      </a:r>
                      <a:r>
                        <a:rPr sz="600" spc="35">
                          <a:latin typeface="+mj-lt"/>
                          <a:cs typeface="Calibri"/>
                        </a:rPr>
                        <a:t>de </a:t>
                      </a:r>
                      <a:r>
                        <a:rPr sz="600" spc="10">
                          <a:latin typeface="+mj-lt"/>
                          <a:cs typeface="Calibri"/>
                        </a:rPr>
                        <a:t>l’inﬁrmière </a:t>
                      </a:r>
                      <a:r>
                        <a:rPr sz="600" spc="30">
                          <a:latin typeface="+mj-lt"/>
                          <a:cs typeface="Calibri"/>
                        </a:rPr>
                        <a:t>de  </a:t>
                      </a:r>
                      <a:r>
                        <a:rPr sz="600" spc="20">
                          <a:latin typeface="+mj-lt"/>
                          <a:cs typeface="Calibri"/>
                        </a:rPr>
                        <a:t>pratique</a:t>
                      </a:r>
                      <a:r>
                        <a:rPr sz="600" spc="15">
                          <a:latin typeface="+mj-lt"/>
                          <a:cs typeface="Calibri"/>
                        </a:rPr>
                        <a:t> </a:t>
                      </a:r>
                      <a:r>
                        <a:rPr sz="600" spc="45">
                          <a:latin typeface="+mj-lt"/>
                          <a:cs typeface="Calibri"/>
                        </a:rPr>
                        <a:t>avancée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06045">
                        <a:lnSpc>
                          <a:spcPct val="100000"/>
                        </a:lnSpc>
                        <a:spcBef>
                          <a:spcPts val="10"/>
                        </a:spcBef>
                      </a:pPr>
                      <a:r>
                        <a:rPr sz="600" spc="95">
                          <a:latin typeface="+mj-lt"/>
                          <a:cs typeface="Calibri"/>
                        </a:rPr>
                        <a:t>Pas </a:t>
                      </a:r>
                      <a:r>
                        <a:rPr sz="600" spc="30">
                          <a:latin typeface="+mj-lt"/>
                          <a:cs typeface="Calibri"/>
                        </a:rPr>
                        <a:t>de</a:t>
                      </a:r>
                      <a:r>
                        <a:rPr sz="600" spc="-125">
                          <a:latin typeface="+mj-lt"/>
                          <a:cs typeface="Calibri"/>
                        </a:rPr>
                        <a:t> </a:t>
                      </a:r>
                      <a:r>
                        <a:rPr sz="600" spc="20">
                          <a:latin typeface="+mj-lt"/>
                          <a:cs typeface="Calibri"/>
                        </a:rPr>
                        <a:t>durée  </a:t>
                      </a:r>
                      <a:r>
                        <a:rPr sz="600" spc="45" err="1">
                          <a:latin typeface="+mj-lt"/>
                          <a:cs typeface="Calibri"/>
                        </a:rPr>
                        <a:t>maximale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3670605878"/>
                  </a:ext>
                </a:extLst>
              </a:tr>
            </a:tbl>
          </a:graphicData>
        </a:graphic>
      </p:graphicFrame>
    </p:spTree>
    <p:extLst>
      <p:ext uri="{BB962C8B-B14F-4D97-AF65-F5344CB8AC3E}">
        <p14:creationId xmlns:p14="http://schemas.microsoft.com/office/powerpoint/2010/main" val="316114908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EED66-4B08-C456-B437-E011AAFC8E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3BBA12-93AC-4321-A79E-EA5C58A7B90C}"/>
              </a:ext>
            </a:extLst>
          </p:cNvPr>
          <p:cNvSpPr>
            <a:spLocks noGrp="1"/>
          </p:cNvSpPr>
          <p:nvPr>
            <p:ph type="title"/>
          </p:nvPr>
        </p:nvSpPr>
        <p:spPr>
          <a:xfrm>
            <a:off x="2446868" y="312741"/>
            <a:ext cx="9135533" cy="777875"/>
          </a:xfrm>
        </p:spPr>
        <p:txBody>
          <a:bodyPr/>
          <a:lstStyle/>
          <a:p>
            <a:r>
              <a:rPr lang="fr-BE" noProof="0"/>
              <a:t>Caractéristiques du financement incitatif de la pratique</a:t>
            </a:r>
          </a:p>
        </p:txBody>
      </p:sp>
      <p:sp>
        <p:nvSpPr>
          <p:cNvPr id="4" name="Oval 3">
            <a:extLst>
              <a:ext uri="{FF2B5EF4-FFF2-40B4-BE49-F238E27FC236}">
                <a16:creationId xmlns:a16="http://schemas.microsoft.com/office/drawing/2014/main" id="{04B4D73B-530B-2D65-7F9A-C25620D316F4}"/>
              </a:ext>
            </a:extLst>
          </p:cNvPr>
          <p:cNvSpPr/>
          <p:nvPr/>
        </p:nvSpPr>
        <p:spPr>
          <a:xfrm>
            <a:off x="609600" y="1249363"/>
            <a:ext cx="885371" cy="885371"/>
          </a:xfrm>
          <a:prstGeom prst="ellipse">
            <a:avLst/>
          </a:prstGeom>
          <a:solidFill>
            <a:srgbClr val="007C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3200" noProof="0">
                <a:solidFill>
                  <a:srgbClr val="DAEDEF"/>
                </a:solidFill>
                <a:latin typeface="+mj-lt"/>
              </a:rPr>
              <a:t>3</a:t>
            </a:r>
          </a:p>
        </p:txBody>
      </p:sp>
      <p:graphicFrame>
        <p:nvGraphicFramePr>
          <p:cNvPr id="5" name="Table 4">
            <a:extLst>
              <a:ext uri="{FF2B5EF4-FFF2-40B4-BE49-F238E27FC236}">
                <a16:creationId xmlns:a16="http://schemas.microsoft.com/office/drawing/2014/main" id="{699B10B3-F101-9647-3858-CB6F73D18416}"/>
              </a:ext>
            </a:extLst>
          </p:cNvPr>
          <p:cNvGraphicFramePr>
            <a:graphicFrameLocks noGrp="1"/>
          </p:cNvGraphicFramePr>
          <p:nvPr>
            <p:extLst>
              <p:ext uri="{D42A27DB-BD31-4B8C-83A1-F6EECF244321}">
                <p14:modId xmlns:p14="http://schemas.microsoft.com/office/powerpoint/2010/main" val="246956099"/>
              </p:ext>
            </p:extLst>
          </p:nvPr>
        </p:nvGraphicFramePr>
        <p:xfrm>
          <a:off x="623888" y="2314575"/>
          <a:ext cx="11174414" cy="2070200"/>
        </p:xfrm>
        <a:graphic>
          <a:graphicData uri="http://schemas.openxmlformats.org/drawingml/2006/table">
            <a:tbl>
              <a:tblPr firstRow="1" bandRow="1">
                <a:tableStyleId>{5C22544A-7EE6-4342-B048-85BDC9FD1C3A}</a:tableStyleId>
              </a:tblPr>
              <a:tblGrid>
                <a:gridCol w="357980">
                  <a:extLst>
                    <a:ext uri="{9D8B030D-6E8A-4147-A177-3AD203B41FA5}">
                      <a16:colId xmlns:a16="http://schemas.microsoft.com/office/drawing/2014/main" val="855444261"/>
                    </a:ext>
                  </a:extLst>
                </a:gridCol>
                <a:gridCol w="1850232">
                  <a:extLst>
                    <a:ext uri="{9D8B030D-6E8A-4147-A177-3AD203B41FA5}">
                      <a16:colId xmlns:a16="http://schemas.microsoft.com/office/drawing/2014/main" val="3179572802"/>
                    </a:ext>
                  </a:extLst>
                </a:gridCol>
                <a:gridCol w="2032000">
                  <a:extLst>
                    <a:ext uri="{9D8B030D-6E8A-4147-A177-3AD203B41FA5}">
                      <a16:colId xmlns:a16="http://schemas.microsoft.com/office/drawing/2014/main" val="4114910655"/>
                    </a:ext>
                  </a:extLst>
                </a:gridCol>
                <a:gridCol w="1822450">
                  <a:extLst>
                    <a:ext uri="{9D8B030D-6E8A-4147-A177-3AD203B41FA5}">
                      <a16:colId xmlns:a16="http://schemas.microsoft.com/office/drawing/2014/main" val="2479544617"/>
                    </a:ext>
                  </a:extLst>
                </a:gridCol>
                <a:gridCol w="2332460">
                  <a:extLst>
                    <a:ext uri="{9D8B030D-6E8A-4147-A177-3AD203B41FA5}">
                      <a16:colId xmlns:a16="http://schemas.microsoft.com/office/drawing/2014/main" val="1429917923"/>
                    </a:ext>
                  </a:extLst>
                </a:gridCol>
                <a:gridCol w="2239540">
                  <a:extLst>
                    <a:ext uri="{9D8B030D-6E8A-4147-A177-3AD203B41FA5}">
                      <a16:colId xmlns:a16="http://schemas.microsoft.com/office/drawing/2014/main" val="747244240"/>
                    </a:ext>
                  </a:extLst>
                </a:gridCol>
                <a:gridCol w="539752">
                  <a:extLst>
                    <a:ext uri="{9D8B030D-6E8A-4147-A177-3AD203B41FA5}">
                      <a16:colId xmlns:a16="http://schemas.microsoft.com/office/drawing/2014/main" val="597728544"/>
                    </a:ext>
                  </a:extLst>
                </a:gridCol>
              </a:tblGrid>
              <a:tr h="296057">
                <a:tc>
                  <a:txBody>
                    <a:bodyPr/>
                    <a:lstStyle/>
                    <a:p>
                      <a:pPr>
                        <a:lnSpc>
                          <a:spcPct val="100000"/>
                        </a:lnSpc>
                      </a:pPr>
                      <a:endParaRPr lang="nl-BE" sz="600">
                        <a:latin typeface="+mj-lt"/>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spcBef>
                          <a:spcPts val="20"/>
                        </a:spcBef>
                        <a:buFont typeface="Arial" panose="020B0604020202020204" pitchFamily="34" charset="0"/>
                        <a:buNone/>
                      </a:pPr>
                      <a:endParaRPr sz="600">
                        <a:latin typeface="+mj-lt"/>
                        <a:cs typeface="Times New Roman"/>
                      </a:endParaRPr>
                    </a:p>
                    <a:p>
                      <a:pPr marL="0" indent="0" algn="l">
                        <a:lnSpc>
                          <a:spcPct val="100000"/>
                        </a:lnSpc>
                        <a:buFont typeface="Arial" panose="020B0604020202020204" pitchFamily="34" charset="0"/>
                        <a:buNone/>
                      </a:pPr>
                      <a:r>
                        <a:rPr lang="nl-BE" sz="600" b="1" spc="-30" err="1">
                          <a:latin typeface="+mj-lt"/>
                          <a:cs typeface="Trebuchet MS"/>
                        </a:rPr>
                        <a:t>Caractéristique</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a:lnSpc>
                          <a:spcPct val="100000"/>
                        </a:lnSpc>
                        <a:buFont typeface="Arial" panose="020B0604020202020204" pitchFamily="34" charset="0"/>
                        <a:buNone/>
                      </a:pPr>
                      <a:r>
                        <a:rPr lang="fr-FR" sz="600" b="1" spc="-40">
                          <a:latin typeface="+mj-lt"/>
                          <a:cs typeface="Trebuchet MS"/>
                        </a:rPr>
                        <a:t>Que signifie un score de 0 pour cette caractéristique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18110" indent="0" algn="l">
                        <a:lnSpc>
                          <a:spcPct val="100000"/>
                        </a:lnSpc>
                        <a:spcBef>
                          <a:spcPts val="0"/>
                        </a:spcBef>
                        <a:buFont typeface="Arial" panose="020B0604020202020204" pitchFamily="34" charset="0"/>
                        <a:buNone/>
                      </a:pPr>
                      <a:r>
                        <a:rPr lang="fr-FR" sz="600" b="1" spc="-35">
                          <a:latin typeface="+mj-lt"/>
                          <a:cs typeface="Trebuchet MS"/>
                        </a:rPr>
                        <a:t>Quelles sont les conditions pour obtenir un score de 2 points pour cette caractéristique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87960" indent="0" algn="l">
                        <a:lnSpc>
                          <a:spcPct val="100000"/>
                        </a:lnSpc>
                        <a:spcBef>
                          <a:spcPts val="0"/>
                        </a:spcBef>
                        <a:buFont typeface="Arial" panose="020B0604020202020204" pitchFamily="34" charset="0"/>
                        <a:buNone/>
                      </a:pPr>
                      <a:r>
                        <a:rPr lang="fr-FR" sz="600" b="1" spc="-35">
                          <a:latin typeface="+mj-lt"/>
                          <a:cs typeface="Trebuchet MS"/>
                        </a:rPr>
                        <a:t>Quelles sont les conditions pour obtenir un score de 4 points pour cette caractéristique ?</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34620" indent="0" algn="l">
                        <a:lnSpc>
                          <a:spcPct val="100000"/>
                        </a:lnSpc>
                        <a:spcBef>
                          <a:spcPts val="0"/>
                        </a:spcBef>
                        <a:buFont typeface="Arial" panose="020B0604020202020204" pitchFamily="34" charset="0"/>
                        <a:buNone/>
                      </a:pPr>
                      <a:r>
                        <a:rPr lang="fr-FR" sz="600" b="1" spc="-30">
                          <a:latin typeface="+mj-lt"/>
                          <a:cs typeface="Trebuchet MS"/>
                        </a:rPr>
                        <a:t>Quelles informations doivent être  enregistrées/transmises  pour justifier le score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66675" indent="0" algn="l">
                        <a:lnSpc>
                          <a:spcPct val="100000"/>
                        </a:lnSpc>
                        <a:spcBef>
                          <a:spcPts val="0"/>
                        </a:spcBef>
                        <a:buFont typeface="Arial" panose="020B0604020202020204" pitchFamily="34" charset="0"/>
                        <a:buNone/>
                      </a:pPr>
                      <a:r>
                        <a:rPr lang="fr-FR" sz="600" b="1" spc="-30">
                          <a:latin typeface="+mj-lt"/>
                          <a:cs typeface="Trebuchet MS"/>
                        </a:rPr>
                        <a:t>Durée maximale pour le score 2 ?</a:t>
                      </a:r>
                      <a:endParaRPr sz="600">
                        <a:latin typeface="+mj-lt"/>
                        <a:cs typeface="Trebuchet M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2403240295"/>
                  </a:ext>
                </a:extLst>
              </a:tr>
              <a:tr h="744343">
                <a:tc>
                  <a:txBody>
                    <a:bodyPr/>
                    <a:lstStyle/>
                    <a:p>
                      <a:pPr marL="66675">
                        <a:lnSpc>
                          <a:spcPct val="100000"/>
                        </a:lnSpc>
                      </a:pPr>
                      <a:r>
                        <a:rPr sz="600" b="1" spc="-15">
                          <a:latin typeface="+mj-lt"/>
                          <a:cs typeface="Trebuchet MS"/>
                        </a:rPr>
                        <a:t>14</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131445">
                        <a:lnSpc>
                          <a:spcPct val="100000"/>
                        </a:lnSpc>
                        <a:spcBef>
                          <a:spcPts val="10"/>
                        </a:spcBef>
                      </a:pPr>
                      <a:r>
                        <a:rPr sz="600" spc="35">
                          <a:latin typeface="+mj-lt"/>
                          <a:cs typeface="Calibri"/>
                        </a:rPr>
                        <a:t>Een </a:t>
                      </a:r>
                      <a:r>
                        <a:rPr sz="600" spc="25">
                          <a:latin typeface="+mj-lt"/>
                          <a:cs typeface="Calibri"/>
                        </a:rPr>
                        <a:t>beleid </a:t>
                      </a:r>
                      <a:r>
                        <a:rPr sz="600" spc="20">
                          <a:latin typeface="+mj-lt"/>
                          <a:cs typeface="Calibri"/>
                        </a:rPr>
                        <a:t>rond </a:t>
                      </a:r>
                      <a:r>
                        <a:rPr sz="600" spc="30">
                          <a:latin typeface="+mj-lt"/>
                          <a:cs typeface="Calibri"/>
                        </a:rPr>
                        <a:t>en </a:t>
                      </a:r>
                      <a:r>
                        <a:rPr sz="600" spc="20">
                          <a:latin typeface="+mj-lt"/>
                          <a:cs typeface="Calibri"/>
                        </a:rPr>
                        <a:t>inzetten </a:t>
                      </a:r>
                      <a:r>
                        <a:rPr sz="600" spc="35">
                          <a:latin typeface="+mj-lt"/>
                          <a:cs typeface="Calibri"/>
                        </a:rPr>
                        <a:t>op </a:t>
                      </a:r>
                      <a:r>
                        <a:rPr sz="600" spc="10">
                          <a:latin typeface="+mj-lt"/>
                          <a:cs typeface="Calibri"/>
                        </a:rPr>
                        <a:t>het </a:t>
                      </a:r>
                      <a:r>
                        <a:rPr sz="600" spc="35">
                          <a:latin typeface="+mj-lt"/>
                          <a:cs typeface="Calibri"/>
                        </a:rPr>
                        <a:t>organiseren  van</a:t>
                      </a:r>
                      <a:r>
                        <a:rPr sz="600" spc="15">
                          <a:latin typeface="+mj-lt"/>
                          <a:cs typeface="Calibri"/>
                        </a:rPr>
                        <a:t> </a:t>
                      </a:r>
                      <a:r>
                        <a:rPr sz="600" b="1" spc="15">
                          <a:latin typeface="+mj-lt"/>
                          <a:cs typeface="Trebuchet MS"/>
                        </a:rPr>
                        <a:t>stages</a:t>
                      </a:r>
                      <a:endParaRPr sz="600">
                        <a:latin typeface="+mj-lt"/>
                        <a:cs typeface="Trebuchet MS"/>
                      </a:endParaRPr>
                    </a:p>
                    <a:p>
                      <a:pPr marL="523875" indent="-229235">
                        <a:lnSpc>
                          <a:spcPct val="100000"/>
                        </a:lnSpc>
                        <a:spcBef>
                          <a:spcPts val="20"/>
                        </a:spcBef>
                        <a:buFont typeface="Symbol"/>
                        <a:buChar char=""/>
                        <a:tabLst>
                          <a:tab pos="523875" algn="l"/>
                          <a:tab pos="524510" algn="l"/>
                        </a:tabLst>
                      </a:pPr>
                      <a:r>
                        <a:rPr sz="600" spc="35">
                          <a:latin typeface="+mj-lt"/>
                          <a:cs typeface="Calibri"/>
                        </a:rPr>
                        <a:t>Begeleiden </a:t>
                      </a:r>
                      <a:r>
                        <a:rPr sz="600" spc="40">
                          <a:latin typeface="+mj-lt"/>
                          <a:cs typeface="Calibri"/>
                        </a:rPr>
                        <a:t>van</a:t>
                      </a:r>
                      <a:r>
                        <a:rPr sz="600">
                          <a:latin typeface="+mj-lt"/>
                          <a:cs typeface="Calibri"/>
                        </a:rPr>
                        <a:t> </a:t>
                      </a:r>
                      <a:r>
                        <a:rPr sz="600" spc="70">
                          <a:latin typeface="+mj-lt"/>
                          <a:cs typeface="Calibri"/>
                        </a:rPr>
                        <a:t>stages</a:t>
                      </a:r>
                      <a:endParaRPr sz="600">
                        <a:latin typeface="+mj-lt"/>
                        <a:cs typeface="Calibri"/>
                      </a:endParaRPr>
                    </a:p>
                    <a:p>
                      <a:pPr marL="523875" marR="268605" indent="-228600">
                        <a:lnSpc>
                          <a:spcPct val="100000"/>
                        </a:lnSpc>
                        <a:spcBef>
                          <a:spcPts val="50"/>
                        </a:spcBef>
                        <a:buFont typeface="Symbol"/>
                        <a:buChar char=""/>
                        <a:tabLst>
                          <a:tab pos="523875" algn="l"/>
                          <a:tab pos="524510" algn="l"/>
                        </a:tabLst>
                      </a:pPr>
                      <a:r>
                        <a:rPr sz="600" spc="40">
                          <a:latin typeface="+mj-lt"/>
                          <a:cs typeface="Calibri"/>
                        </a:rPr>
                        <a:t>Aanwezigheid van </a:t>
                      </a:r>
                      <a:r>
                        <a:rPr sz="600" spc="25">
                          <a:latin typeface="+mj-lt"/>
                          <a:cs typeface="Calibri"/>
                        </a:rPr>
                        <a:t>een</a:t>
                      </a:r>
                      <a:r>
                        <a:rPr sz="600" spc="-50">
                          <a:latin typeface="+mj-lt"/>
                          <a:cs typeface="Calibri"/>
                        </a:rPr>
                        <a:t> </a:t>
                      </a:r>
                      <a:r>
                        <a:rPr sz="600" spc="40">
                          <a:latin typeface="+mj-lt"/>
                          <a:cs typeface="Calibri"/>
                        </a:rPr>
                        <a:t>stagementor  </a:t>
                      </a:r>
                      <a:r>
                        <a:rPr sz="600" spc="20">
                          <a:latin typeface="+mj-lt"/>
                          <a:cs typeface="Calibri"/>
                        </a:rPr>
                        <a:t>(per </a:t>
                      </a:r>
                      <a:r>
                        <a:rPr sz="600" spc="35">
                          <a:latin typeface="+mj-lt"/>
                          <a:cs typeface="Calibri"/>
                        </a:rPr>
                        <a:t>aantal</a:t>
                      </a:r>
                      <a:r>
                        <a:rPr sz="600" spc="15">
                          <a:latin typeface="+mj-lt"/>
                          <a:cs typeface="Calibri"/>
                        </a:rPr>
                        <a:t> </a:t>
                      </a:r>
                      <a:r>
                        <a:rPr sz="600" spc="30">
                          <a:latin typeface="+mj-lt"/>
                          <a:cs typeface="Calibri"/>
                        </a:rPr>
                        <a:t>studenten)</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marR="429895" indent="-171450" algn="l">
                        <a:lnSpc>
                          <a:spcPct val="100000"/>
                        </a:lnSpc>
                        <a:spcBef>
                          <a:spcPts val="10"/>
                        </a:spcBef>
                        <a:buFont typeface="Arial" panose="020B0604020202020204" pitchFamily="34" charset="0"/>
                        <a:buChar char="•"/>
                        <a:tabLst>
                          <a:tab pos="525145" algn="l"/>
                          <a:tab pos="525780" algn="l"/>
                        </a:tabLst>
                      </a:pPr>
                      <a:r>
                        <a:rPr sz="600" spc="25">
                          <a:latin typeface="+mj-lt"/>
                          <a:cs typeface="Calibri"/>
                        </a:rPr>
                        <a:t>De </a:t>
                      </a:r>
                      <a:r>
                        <a:rPr sz="600" spc="20">
                          <a:latin typeface="+mj-lt"/>
                          <a:cs typeface="Calibri"/>
                        </a:rPr>
                        <a:t>praktijk </a:t>
                      </a:r>
                      <a:r>
                        <a:rPr sz="600" spc="45">
                          <a:latin typeface="+mj-lt"/>
                          <a:cs typeface="Calibri"/>
                        </a:rPr>
                        <a:t>beschikt </a:t>
                      </a:r>
                      <a:r>
                        <a:rPr sz="600" spc="70">
                          <a:latin typeface="+mj-lt"/>
                          <a:cs typeface="Calibri"/>
                        </a:rPr>
                        <a:t>NIET </a:t>
                      </a:r>
                      <a:r>
                        <a:rPr sz="600" spc="20">
                          <a:latin typeface="+mj-lt"/>
                          <a:cs typeface="Calibri"/>
                        </a:rPr>
                        <a:t>over</a:t>
                      </a:r>
                      <a:r>
                        <a:rPr sz="600" spc="-120">
                          <a:latin typeface="+mj-lt"/>
                          <a:cs typeface="Calibri"/>
                        </a:rPr>
                        <a:t> </a:t>
                      </a:r>
                      <a:r>
                        <a:rPr sz="600" spc="25">
                          <a:latin typeface="+mj-lt"/>
                          <a:cs typeface="Calibri"/>
                        </a:rPr>
                        <a:t>een  </a:t>
                      </a:r>
                      <a:r>
                        <a:rPr sz="600" spc="20">
                          <a:latin typeface="+mj-lt"/>
                          <a:cs typeface="Calibri"/>
                        </a:rPr>
                        <a:t>uitgewerkt </a:t>
                      </a:r>
                      <a:r>
                        <a:rPr sz="600" spc="40">
                          <a:latin typeface="+mj-lt"/>
                          <a:cs typeface="Calibri"/>
                        </a:rPr>
                        <a:t>stagebeleid</a:t>
                      </a:r>
                      <a:r>
                        <a:rPr sz="600" spc="15">
                          <a:latin typeface="+mj-lt"/>
                          <a:cs typeface="Calibri"/>
                        </a:rPr>
                        <a:t> </a:t>
                      </a:r>
                      <a:r>
                        <a:rPr sz="600" spc="55">
                          <a:latin typeface="+mj-lt"/>
                          <a:cs typeface="Calibri"/>
                        </a:rPr>
                        <a:t>OF</a:t>
                      </a:r>
                      <a:endParaRPr sz="600">
                        <a:latin typeface="+mj-lt"/>
                        <a:cs typeface="Calibri"/>
                      </a:endParaRPr>
                    </a:p>
                    <a:p>
                      <a:pPr marL="171450" marR="118110" indent="-171450" algn="l">
                        <a:lnSpc>
                          <a:spcPct val="100000"/>
                        </a:lnSpc>
                        <a:buFont typeface="Arial" panose="020B0604020202020204" pitchFamily="34" charset="0"/>
                        <a:buChar char="•"/>
                        <a:tabLst>
                          <a:tab pos="525145" algn="l"/>
                          <a:tab pos="525780" algn="l"/>
                        </a:tabLst>
                      </a:pPr>
                      <a:r>
                        <a:rPr sz="600" spc="35">
                          <a:latin typeface="+mj-lt"/>
                          <a:cs typeface="Calibri"/>
                        </a:rPr>
                        <a:t>de </a:t>
                      </a:r>
                      <a:r>
                        <a:rPr sz="600" spc="20">
                          <a:latin typeface="+mj-lt"/>
                          <a:cs typeface="Calibri"/>
                        </a:rPr>
                        <a:t>praktijk </a:t>
                      </a:r>
                      <a:r>
                        <a:rPr sz="600" spc="25">
                          <a:latin typeface="+mj-lt"/>
                          <a:cs typeface="Calibri"/>
                        </a:rPr>
                        <a:t>stelt </a:t>
                      </a:r>
                      <a:r>
                        <a:rPr sz="600" spc="70">
                          <a:latin typeface="+mj-lt"/>
                          <a:cs typeface="Calibri"/>
                        </a:rPr>
                        <a:t>GEEN </a:t>
                      </a:r>
                      <a:r>
                        <a:rPr sz="600" spc="45">
                          <a:latin typeface="+mj-lt"/>
                          <a:cs typeface="Calibri"/>
                        </a:rPr>
                        <a:t>stageplaatsen</a:t>
                      </a:r>
                      <a:r>
                        <a:rPr sz="600" spc="-50">
                          <a:latin typeface="+mj-lt"/>
                          <a:cs typeface="Calibri"/>
                        </a:rPr>
                        <a:t> </a:t>
                      </a:r>
                      <a:r>
                        <a:rPr sz="600" spc="5">
                          <a:latin typeface="+mj-lt"/>
                          <a:cs typeface="Calibri"/>
                        </a:rPr>
                        <a:t>ter  </a:t>
                      </a:r>
                      <a:r>
                        <a:rPr sz="600" spc="45">
                          <a:latin typeface="+mj-lt"/>
                          <a:cs typeface="Calibri"/>
                        </a:rPr>
                        <a:t>beschikking.</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marR="109220" indent="-171450" algn="l">
                        <a:lnSpc>
                          <a:spcPct val="100000"/>
                        </a:lnSpc>
                        <a:spcBef>
                          <a:spcPts val="10"/>
                        </a:spcBef>
                        <a:buFont typeface="Arial" panose="020B0604020202020204" pitchFamily="34" charset="0"/>
                        <a:buChar char="•"/>
                        <a:tabLst>
                          <a:tab pos="525145" algn="l"/>
                          <a:tab pos="525780" algn="l"/>
                        </a:tabLst>
                      </a:pPr>
                      <a:r>
                        <a:rPr sz="600" spc="25">
                          <a:latin typeface="+mj-lt"/>
                          <a:cs typeface="Calibri"/>
                        </a:rPr>
                        <a:t>De </a:t>
                      </a:r>
                      <a:r>
                        <a:rPr sz="600" spc="20">
                          <a:latin typeface="+mj-lt"/>
                          <a:cs typeface="Calibri"/>
                        </a:rPr>
                        <a:t>praktijk </a:t>
                      </a:r>
                      <a:r>
                        <a:rPr sz="600" spc="45">
                          <a:latin typeface="+mj-lt"/>
                          <a:cs typeface="Calibri"/>
                        </a:rPr>
                        <a:t>beschikt </a:t>
                      </a:r>
                      <a:r>
                        <a:rPr sz="600" spc="20">
                          <a:latin typeface="+mj-lt"/>
                          <a:cs typeface="Calibri"/>
                        </a:rPr>
                        <a:t>over </a:t>
                      </a:r>
                      <a:r>
                        <a:rPr sz="600" spc="30">
                          <a:latin typeface="+mj-lt"/>
                          <a:cs typeface="Calibri"/>
                        </a:rPr>
                        <a:t>een</a:t>
                      </a:r>
                      <a:r>
                        <a:rPr sz="600" spc="-30">
                          <a:latin typeface="+mj-lt"/>
                          <a:cs typeface="Calibri"/>
                        </a:rPr>
                        <a:t> </a:t>
                      </a:r>
                      <a:r>
                        <a:rPr sz="600" spc="20">
                          <a:latin typeface="+mj-lt"/>
                          <a:cs typeface="Calibri"/>
                        </a:rPr>
                        <a:t>uitgewerkt  </a:t>
                      </a:r>
                      <a:r>
                        <a:rPr sz="600" spc="40">
                          <a:latin typeface="+mj-lt"/>
                          <a:cs typeface="Calibri"/>
                        </a:rPr>
                        <a:t>stagebeleid</a:t>
                      </a:r>
                      <a:r>
                        <a:rPr sz="600" spc="15">
                          <a:latin typeface="+mj-lt"/>
                          <a:cs typeface="Calibri"/>
                        </a:rPr>
                        <a:t> </a:t>
                      </a:r>
                      <a:r>
                        <a:rPr sz="600" spc="75">
                          <a:latin typeface="+mj-lt"/>
                          <a:cs typeface="Calibri"/>
                        </a:rPr>
                        <a:t>EN</a:t>
                      </a:r>
                      <a:endParaRPr sz="600">
                        <a:latin typeface="+mj-lt"/>
                        <a:cs typeface="Calibri"/>
                      </a:endParaRPr>
                    </a:p>
                    <a:p>
                      <a:pPr marL="171450" indent="-171450" algn="l">
                        <a:lnSpc>
                          <a:spcPct val="100000"/>
                        </a:lnSpc>
                        <a:buFont typeface="Arial" panose="020B0604020202020204" pitchFamily="34" charset="0"/>
                        <a:buChar char="•"/>
                        <a:tabLst>
                          <a:tab pos="525145" algn="l"/>
                          <a:tab pos="525780" algn="l"/>
                        </a:tabLst>
                      </a:pPr>
                      <a:r>
                        <a:rPr sz="600" spc="35">
                          <a:latin typeface="+mj-lt"/>
                          <a:cs typeface="Calibri"/>
                        </a:rPr>
                        <a:t>de </a:t>
                      </a:r>
                      <a:r>
                        <a:rPr sz="600" spc="20">
                          <a:latin typeface="+mj-lt"/>
                          <a:cs typeface="Calibri"/>
                        </a:rPr>
                        <a:t>praktijk </a:t>
                      </a:r>
                      <a:r>
                        <a:rPr sz="600" spc="10">
                          <a:latin typeface="+mj-lt"/>
                          <a:cs typeface="Calibri"/>
                        </a:rPr>
                        <a:t>vult </a:t>
                      </a:r>
                      <a:r>
                        <a:rPr sz="600" spc="50">
                          <a:latin typeface="+mj-lt"/>
                          <a:cs typeface="Calibri"/>
                        </a:rPr>
                        <a:t>ad </a:t>
                      </a:r>
                      <a:r>
                        <a:rPr sz="600" spc="55">
                          <a:latin typeface="+mj-lt"/>
                          <a:cs typeface="Calibri"/>
                        </a:rPr>
                        <a:t>hoc </a:t>
                      </a:r>
                      <a:r>
                        <a:rPr sz="600" spc="45">
                          <a:latin typeface="+mj-lt"/>
                          <a:cs typeface="Calibri"/>
                        </a:rPr>
                        <a:t>stageplaatsen</a:t>
                      </a:r>
                      <a:r>
                        <a:rPr sz="600" spc="-55">
                          <a:latin typeface="+mj-lt"/>
                          <a:cs typeface="Calibri"/>
                        </a:rPr>
                        <a:t> </a:t>
                      </a:r>
                      <a:r>
                        <a:rPr sz="600" spc="15">
                          <a:latin typeface="+mj-lt"/>
                          <a:cs typeface="Calibri"/>
                        </a:rPr>
                        <a:t>in.</a:t>
                      </a:r>
                      <a:endParaRPr sz="600">
                        <a:latin typeface="+mj-lt"/>
                        <a:cs typeface="Calibri"/>
                      </a:endParaRPr>
                    </a:p>
                    <a:p>
                      <a:pPr marL="171450" marR="171450" indent="-171450" algn="l">
                        <a:lnSpc>
                          <a:spcPct val="100000"/>
                        </a:lnSpc>
                        <a:buFont typeface="Arial" panose="020B0604020202020204" pitchFamily="34" charset="0"/>
                        <a:buChar char="•"/>
                        <a:tabLst>
                          <a:tab pos="525145" algn="l"/>
                          <a:tab pos="525780" algn="l"/>
                        </a:tabLst>
                      </a:pPr>
                      <a:r>
                        <a:rPr sz="600" spc="25">
                          <a:latin typeface="+mj-lt"/>
                          <a:cs typeface="Calibri"/>
                        </a:rPr>
                        <a:t>De </a:t>
                      </a:r>
                      <a:r>
                        <a:rPr sz="600" spc="40">
                          <a:latin typeface="+mj-lt"/>
                          <a:cs typeface="Calibri"/>
                        </a:rPr>
                        <a:t>aanwezigheid </a:t>
                      </a:r>
                      <a:r>
                        <a:rPr sz="600" spc="35">
                          <a:latin typeface="+mj-lt"/>
                          <a:cs typeface="Calibri"/>
                        </a:rPr>
                        <a:t>van </a:t>
                      </a:r>
                      <a:r>
                        <a:rPr sz="600" spc="30">
                          <a:latin typeface="+mj-lt"/>
                          <a:cs typeface="Calibri"/>
                        </a:rPr>
                        <a:t>een</a:t>
                      </a:r>
                      <a:r>
                        <a:rPr sz="600" spc="-30">
                          <a:latin typeface="+mj-lt"/>
                          <a:cs typeface="Calibri"/>
                        </a:rPr>
                        <a:t> </a:t>
                      </a:r>
                      <a:r>
                        <a:rPr sz="600" spc="40">
                          <a:latin typeface="+mj-lt"/>
                          <a:cs typeface="Calibri"/>
                        </a:rPr>
                        <a:t>stagementor  </a:t>
                      </a:r>
                      <a:r>
                        <a:rPr sz="600" spc="65">
                          <a:latin typeface="+mj-lt"/>
                          <a:cs typeface="Calibri"/>
                        </a:rPr>
                        <a:t>is </a:t>
                      </a:r>
                      <a:r>
                        <a:rPr sz="600" spc="15">
                          <a:latin typeface="+mj-lt"/>
                          <a:cs typeface="Calibri"/>
                        </a:rPr>
                        <a:t>niet </a:t>
                      </a:r>
                      <a:r>
                        <a:rPr sz="600" spc="25">
                          <a:latin typeface="+mj-lt"/>
                          <a:cs typeface="Calibri"/>
                        </a:rPr>
                        <a:t>vereist </a:t>
                      </a:r>
                      <a:r>
                        <a:rPr sz="600" spc="20">
                          <a:latin typeface="+mj-lt"/>
                          <a:cs typeface="Calibri"/>
                        </a:rPr>
                        <a:t>voor </a:t>
                      </a:r>
                      <a:r>
                        <a:rPr sz="600" spc="45">
                          <a:latin typeface="+mj-lt"/>
                          <a:cs typeface="Calibri"/>
                        </a:rPr>
                        <a:t>deze</a:t>
                      </a:r>
                      <a:r>
                        <a:rPr sz="600" spc="-35">
                          <a:latin typeface="+mj-lt"/>
                          <a:cs typeface="Calibri"/>
                        </a:rPr>
                        <a:t> </a:t>
                      </a:r>
                      <a:r>
                        <a:rPr sz="600" spc="45">
                          <a:latin typeface="+mj-lt"/>
                          <a:cs typeface="Calibri"/>
                        </a:rPr>
                        <a:t>score.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marR="450215" indent="-171450" algn="l">
                        <a:lnSpc>
                          <a:spcPct val="100000"/>
                        </a:lnSpc>
                        <a:spcBef>
                          <a:spcPts val="10"/>
                        </a:spcBef>
                        <a:buFont typeface="Arial" panose="020B0604020202020204" pitchFamily="34" charset="0"/>
                        <a:buChar char="•"/>
                        <a:tabLst>
                          <a:tab pos="525145" algn="l"/>
                          <a:tab pos="525780" algn="l"/>
                        </a:tabLst>
                      </a:pPr>
                      <a:r>
                        <a:rPr sz="600" spc="25">
                          <a:latin typeface="+mj-lt"/>
                          <a:cs typeface="Calibri"/>
                        </a:rPr>
                        <a:t>De </a:t>
                      </a:r>
                      <a:r>
                        <a:rPr sz="600" spc="20" err="1">
                          <a:latin typeface="+mj-lt"/>
                          <a:cs typeface="Calibri"/>
                        </a:rPr>
                        <a:t>praktijk</a:t>
                      </a:r>
                      <a:r>
                        <a:rPr sz="600" spc="20">
                          <a:latin typeface="+mj-lt"/>
                          <a:cs typeface="Calibri"/>
                        </a:rPr>
                        <a:t> </a:t>
                      </a:r>
                      <a:r>
                        <a:rPr sz="600" spc="45" err="1">
                          <a:latin typeface="+mj-lt"/>
                          <a:cs typeface="Calibri"/>
                        </a:rPr>
                        <a:t>beschikt</a:t>
                      </a:r>
                      <a:r>
                        <a:rPr sz="600" spc="45">
                          <a:latin typeface="+mj-lt"/>
                          <a:cs typeface="Calibri"/>
                        </a:rPr>
                        <a:t> </a:t>
                      </a:r>
                      <a:r>
                        <a:rPr sz="600" spc="20">
                          <a:latin typeface="+mj-lt"/>
                          <a:cs typeface="Calibri"/>
                        </a:rPr>
                        <a:t>over</a:t>
                      </a:r>
                      <a:r>
                        <a:rPr sz="600" spc="-70">
                          <a:latin typeface="+mj-lt"/>
                          <a:cs typeface="Calibri"/>
                        </a:rPr>
                        <a:t> </a:t>
                      </a:r>
                      <a:r>
                        <a:rPr sz="600" spc="30" err="1">
                          <a:latin typeface="+mj-lt"/>
                          <a:cs typeface="Calibri"/>
                        </a:rPr>
                        <a:t>een</a:t>
                      </a:r>
                      <a:r>
                        <a:rPr sz="600" spc="30">
                          <a:latin typeface="+mj-lt"/>
                          <a:cs typeface="Calibri"/>
                        </a:rPr>
                        <a:t>  </a:t>
                      </a:r>
                      <a:r>
                        <a:rPr sz="600" spc="20" err="1">
                          <a:latin typeface="+mj-lt"/>
                          <a:cs typeface="Calibri"/>
                        </a:rPr>
                        <a:t>uitgewerkt</a:t>
                      </a:r>
                      <a:r>
                        <a:rPr sz="600" spc="20">
                          <a:latin typeface="+mj-lt"/>
                          <a:cs typeface="Calibri"/>
                        </a:rPr>
                        <a:t> </a:t>
                      </a:r>
                      <a:r>
                        <a:rPr sz="600" spc="40" err="1">
                          <a:latin typeface="+mj-lt"/>
                          <a:cs typeface="Calibri"/>
                        </a:rPr>
                        <a:t>stagebeleid</a:t>
                      </a:r>
                      <a:r>
                        <a:rPr sz="600" spc="5">
                          <a:latin typeface="+mj-lt"/>
                          <a:cs typeface="Calibri"/>
                        </a:rPr>
                        <a:t> </a:t>
                      </a:r>
                      <a:r>
                        <a:rPr sz="600" spc="75">
                          <a:latin typeface="+mj-lt"/>
                          <a:cs typeface="Calibri"/>
                        </a:rPr>
                        <a:t>EN</a:t>
                      </a:r>
                      <a:endParaRPr sz="600">
                        <a:latin typeface="+mj-lt"/>
                        <a:cs typeface="Calibri"/>
                      </a:endParaRPr>
                    </a:p>
                    <a:p>
                      <a:pPr marL="171450" marR="99060" indent="-171450" algn="l">
                        <a:lnSpc>
                          <a:spcPct val="100000"/>
                        </a:lnSpc>
                        <a:buFont typeface="Arial" panose="020B0604020202020204" pitchFamily="34" charset="0"/>
                        <a:buChar char="•"/>
                        <a:tabLst>
                          <a:tab pos="525145" algn="l"/>
                          <a:tab pos="525780" algn="l"/>
                        </a:tabLst>
                      </a:pPr>
                      <a:r>
                        <a:rPr sz="600" spc="35">
                          <a:latin typeface="+mj-lt"/>
                          <a:cs typeface="Calibri"/>
                        </a:rPr>
                        <a:t>de </a:t>
                      </a:r>
                      <a:r>
                        <a:rPr sz="600" spc="20" err="1">
                          <a:latin typeface="+mj-lt"/>
                          <a:cs typeface="Calibri"/>
                        </a:rPr>
                        <a:t>praktijk</a:t>
                      </a:r>
                      <a:r>
                        <a:rPr sz="600" spc="20">
                          <a:latin typeface="+mj-lt"/>
                          <a:cs typeface="Calibri"/>
                        </a:rPr>
                        <a:t> </a:t>
                      </a:r>
                      <a:r>
                        <a:rPr sz="600" spc="10" err="1">
                          <a:latin typeface="+mj-lt"/>
                          <a:cs typeface="Calibri"/>
                        </a:rPr>
                        <a:t>vult</a:t>
                      </a:r>
                      <a:r>
                        <a:rPr sz="600" spc="10">
                          <a:latin typeface="+mj-lt"/>
                          <a:cs typeface="Calibri"/>
                        </a:rPr>
                        <a:t> </a:t>
                      </a:r>
                      <a:r>
                        <a:rPr sz="600" spc="35">
                          <a:latin typeface="+mj-lt"/>
                          <a:cs typeface="Calibri"/>
                        </a:rPr>
                        <a:t>op </a:t>
                      </a:r>
                      <a:r>
                        <a:rPr sz="600" spc="25" err="1">
                          <a:latin typeface="+mj-lt"/>
                          <a:cs typeface="Calibri"/>
                        </a:rPr>
                        <a:t>structurele</a:t>
                      </a:r>
                      <a:r>
                        <a:rPr sz="600" spc="-20">
                          <a:latin typeface="+mj-lt"/>
                          <a:cs typeface="Calibri"/>
                        </a:rPr>
                        <a:t> </a:t>
                      </a:r>
                      <a:r>
                        <a:rPr sz="600" spc="70">
                          <a:latin typeface="+mj-lt"/>
                          <a:cs typeface="Calibri"/>
                        </a:rPr>
                        <a:t>basis  </a:t>
                      </a:r>
                      <a:r>
                        <a:rPr sz="600" spc="45" err="1">
                          <a:latin typeface="+mj-lt"/>
                          <a:cs typeface="Calibri"/>
                        </a:rPr>
                        <a:t>stageplaatsen</a:t>
                      </a:r>
                      <a:r>
                        <a:rPr sz="600" spc="45">
                          <a:latin typeface="+mj-lt"/>
                          <a:cs typeface="Calibri"/>
                        </a:rPr>
                        <a:t> </a:t>
                      </a:r>
                      <a:r>
                        <a:rPr sz="600" spc="15">
                          <a:latin typeface="+mj-lt"/>
                          <a:cs typeface="Calibri"/>
                        </a:rPr>
                        <a:t>in</a:t>
                      </a:r>
                      <a:r>
                        <a:rPr sz="600" spc="-5">
                          <a:latin typeface="+mj-lt"/>
                          <a:cs typeface="Calibri"/>
                        </a:rPr>
                        <a:t> </a:t>
                      </a:r>
                      <a:r>
                        <a:rPr sz="600" spc="70">
                          <a:latin typeface="+mj-lt"/>
                          <a:cs typeface="Calibri"/>
                        </a:rPr>
                        <a:t>EN</a:t>
                      </a:r>
                      <a:endParaRPr sz="600">
                        <a:latin typeface="+mj-lt"/>
                        <a:cs typeface="Calibri"/>
                      </a:endParaRPr>
                    </a:p>
                    <a:p>
                      <a:pPr marL="171450" marR="88900" indent="-171450" algn="l">
                        <a:lnSpc>
                          <a:spcPct val="100000"/>
                        </a:lnSpc>
                        <a:buFont typeface="Arial" panose="020B0604020202020204" pitchFamily="34" charset="0"/>
                        <a:buChar char="•"/>
                        <a:tabLst>
                          <a:tab pos="525145" algn="l"/>
                          <a:tab pos="525780" algn="l"/>
                        </a:tabLst>
                      </a:pPr>
                      <a:r>
                        <a:rPr sz="600" spc="35">
                          <a:latin typeface="+mj-lt"/>
                          <a:cs typeface="Calibri"/>
                        </a:rPr>
                        <a:t>de </a:t>
                      </a:r>
                      <a:r>
                        <a:rPr sz="600" spc="20" err="1">
                          <a:latin typeface="+mj-lt"/>
                          <a:cs typeface="Calibri"/>
                        </a:rPr>
                        <a:t>praktijk</a:t>
                      </a:r>
                      <a:r>
                        <a:rPr sz="600" spc="20">
                          <a:latin typeface="+mj-lt"/>
                          <a:cs typeface="Calibri"/>
                        </a:rPr>
                        <a:t> </a:t>
                      </a:r>
                      <a:r>
                        <a:rPr sz="600" spc="45" err="1">
                          <a:latin typeface="+mj-lt"/>
                          <a:cs typeface="Calibri"/>
                        </a:rPr>
                        <a:t>beschikt</a:t>
                      </a:r>
                      <a:r>
                        <a:rPr sz="600" spc="45">
                          <a:latin typeface="+mj-lt"/>
                          <a:cs typeface="Calibri"/>
                        </a:rPr>
                        <a:t> </a:t>
                      </a:r>
                      <a:r>
                        <a:rPr sz="600" spc="15">
                          <a:latin typeface="+mj-lt"/>
                          <a:cs typeface="Calibri"/>
                        </a:rPr>
                        <a:t>over </a:t>
                      </a:r>
                      <a:r>
                        <a:rPr sz="600" spc="25" err="1">
                          <a:latin typeface="+mj-lt"/>
                          <a:cs typeface="Calibri"/>
                        </a:rPr>
                        <a:t>een</a:t>
                      </a:r>
                      <a:r>
                        <a:rPr sz="600" spc="25">
                          <a:latin typeface="+mj-lt"/>
                          <a:cs typeface="Calibri"/>
                        </a:rPr>
                        <a:t>  </a:t>
                      </a:r>
                      <a:r>
                        <a:rPr sz="600" spc="25" err="1">
                          <a:latin typeface="+mj-lt"/>
                          <a:cs typeface="Calibri"/>
                        </a:rPr>
                        <a:t>stagementor</a:t>
                      </a:r>
                      <a:r>
                        <a:rPr sz="600" spc="25">
                          <a:latin typeface="+mj-lt"/>
                          <a:cs typeface="Calibri"/>
                        </a:rPr>
                        <a:t>, die </a:t>
                      </a:r>
                      <a:r>
                        <a:rPr sz="600" spc="40">
                          <a:latin typeface="+mj-lt"/>
                          <a:cs typeface="Calibri"/>
                        </a:rPr>
                        <a:t>al dan </a:t>
                      </a:r>
                      <a:r>
                        <a:rPr sz="600" spc="10" err="1">
                          <a:latin typeface="+mj-lt"/>
                          <a:cs typeface="Calibri"/>
                        </a:rPr>
                        <a:t>niet</a:t>
                      </a:r>
                      <a:r>
                        <a:rPr sz="600" spc="10">
                          <a:latin typeface="+mj-lt"/>
                          <a:cs typeface="Calibri"/>
                        </a:rPr>
                        <a:t> </a:t>
                      </a:r>
                      <a:r>
                        <a:rPr sz="600" spc="30" err="1">
                          <a:latin typeface="+mj-lt"/>
                          <a:cs typeface="Calibri"/>
                        </a:rPr>
                        <a:t>een</a:t>
                      </a:r>
                      <a:r>
                        <a:rPr sz="600" spc="30">
                          <a:latin typeface="+mj-lt"/>
                          <a:cs typeface="Calibri"/>
                        </a:rPr>
                        <a:t>  </a:t>
                      </a:r>
                      <a:r>
                        <a:rPr sz="600" spc="45" err="1">
                          <a:latin typeface="+mj-lt"/>
                          <a:cs typeface="Calibri"/>
                        </a:rPr>
                        <a:t>speciﬁeke</a:t>
                      </a:r>
                      <a:r>
                        <a:rPr sz="600" spc="45">
                          <a:latin typeface="+mj-lt"/>
                          <a:cs typeface="Calibri"/>
                        </a:rPr>
                        <a:t> </a:t>
                      </a:r>
                      <a:r>
                        <a:rPr sz="600" spc="30" err="1">
                          <a:latin typeface="+mj-lt"/>
                          <a:cs typeface="Calibri"/>
                        </a:rPr>
                        <a:t>opleiding</a:t>
                      </a:r>
                      <a:r>
                        <a:rPr sz="600" spc="30">
                          <a:latin typeface="+mj-lt"/>
                          <a:cs typeface="Calibri"/>
                        </a:rPr>
                        <a:t> </a:t>
                      </a:r>
                      <a:r>
                        <a:rPr sz="600" spc="15" err="1">
                          <a:latin typeface="+mj-lt"/>
                          <a:cs typeface="Calibri"/>
                        </a:rPr>
                        <a:t>rond</a:t>
                      </a:r>
                      <a:r>
                        <a:rPr sz="600" spc="15">
                          <a:latin typeface="+mj-lt"/>
                          <a:cs typeface="Calibri"/>
                        </a:rPr>
                        <a:t>  </a:t>
                      </a:r>
                      <a:r>
                        <a:rPr sz="600" spc="40" err="1">
                          <a:latin typeface="+mj-lt"/>
                          <a:cs typeface="Calibri"/>
                        </a:rPr>
                        <a:t>mentorschap</a:t>
                      </a:r>
                      <a:r>
                        <a:rPr sz="600" spc="40">
                          <a:latin typeface="+mj-lt"/>
                          <a:cs typeface="Calibri"/>
                        </a:rPr>
                        <a:t> </a:t>
                      </a:r>
                      <a:r>
                        <a:rPr sz="600" spc="20" err="1">
                          <a:latin typeface="+mj-lt"/>
                          <a:cs typeface="Calibri"/>
                        </a:rPr>
                        <a:t>heeft</a:t>
                      </a:r>
                      <a:r>
                        <a:rPr sz="600" spc="20">
                          <a:latin typeface="+mj-lt"/>
                          <a:cs typeface="Calibri"/>
                        </a:rPr>
                        <a:t> </a:t>
                      </a:r>
                      <a:r>
                        <a:rPr sz="600" spc="45" err="1">
                          <a:latin typeface="+mj-lt"/>
                          <a:cs typeface="Calibri"/>
                        </a:rPr>
                        <a:t>gevolgd</a:t>
                      </a:r>
                      <a:r>
                        <a:rPr sz="600" spc="45">
                          <a:latin typeface="+mj-lt"/>
                          <a:cs typeface="Calibri"/>
                        </a:rPr>
                        <a:t> </a:t>
                      </a:r>
                      <a:r>
                        <a:rPr sz="600" spc="25" err="1">
                          <a:latin typeface="+mj-lt"/>
                          <a:cs typeface="Calibri"/>
                        </a:rPr>
                        <a:t>en</a:t>
                      </a:r>
                      <a:r>
                        <a:rPr sz="600" spc="25">
                          <a:latin typeface="+mj-lt"/>
                          <a:cs typeface="Calibri"/>
                        </a:rPr>
                        <a:t> </a:t>
                      </a:r>
                      <a:r>
                        <a:rPr sz="600" spc="50" err="1">
                          <a:latin typeface="+mj-lt"/>
                          <a:cs typeface="Calibri"/>
                        </a:rPr>
                        <a:t>zich</a:t>
                      </a:r>
                      <a:r>
                        <a:rPr sz="600" spc="50">
                          <a:latin typeface="+mj-lt"/>
                          <a:cs typeface="Calibri"/>
                        </a:rPr>
                        <a:t>  </a:t>
                      </a:r>
                      <a:r>
                        <a:rPr sz="600" spc="30" err="1">
                          <a:latin typeface="+mj-lt"/>
                          <a:cs typeface="Calibri"/>
                        </a:rPr>
                        <a:t>daarin</a:t>
                      </a:r>
                      <a:r>
                        <a:rPr sz="600" spc="30">
                          <a:latin typeface="+mj-lt"/>
                          <a:cs typeface="Calibri"/>
                        </a:rPr>
                        <a:t> </a:t>
                      </a:r>
                      <a:r>
                        <a:rPr sz="600" spc="15" err="1">
                          <a:latin typeface="+mj-lt"/>
                          <a:cs typeface="Calibri"/>
                        </a:rPr>
                        <a:t>verder</a:t>
                      </a:r>
                      <a:r>
                        <a:rPr sz="600" spc="15">
                          <a:latin typeface="+mj-lt"/>
                          <a:cs typeface="Calibri"/>
                        </a:rPr>
                        <a:t> </a:t>
                      </a:r>
                      <a:r>
                        <a:rPr sz="600" spc="15" err="1">
                          <a:latin typeface="+mj-lt"/>
                          <a:cs typeface="Calibri"/>
                        </a:rPr>
                        <a:t>blijft</a:t>
                      </a:r>
                      <a:r>
                        <a:rPr sz="600" spc="5">
                          <a:latin typeface="+mj-lt"/>
                          <a:cs typeface="Calibri"/>
                        </a:rPr>
                        <a:t> </a:t>
                      </a:r>
                      <a:r>
                        <a:rPr sz="600" spc="20" err="1">
                          <a:latin typeface="+mj-lt"/>
                          <a:cs typeface="Calibri"/>
                        </a:rPr>
                        <a:t>verdiepen</a:t>
                      </a:r>
                      <a:r>
                        <a:rPr sz="600" spc="20">
                          <a:latin typeface="+mj-lt"/>
                          <a:cs typeface="Calibri"/>
                        </a:rPr>
                        <a:t>.</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marR="499745" indent="-171450" algn="l">
                        <a:lnSpc>
                          <a:spcPct val="100000"/>
                        </a:lnSpc>
                        <a:spcBef>
                          <a:spcPts val="10"/>
                        </a:spcBef>
                        <a:buFont typeface="Arial" panose="020B0604020202020204" pitchFamily="34" charset="0"/>
                        <a:buChar char="•"/>
                        <a:tabLst>
                          <a:tab pos="525145" algn="l"/>
                          <a:tab pos="525780" algn="l"/>
                        </a:tabLst>
                      </a:pPr>
                      <a:r>
                        <a:rPr sz="600" spc="20" err="1">
                          <a:latin typeface="+mj-lt"/>
                          <a:cs typeface="Calibri"/>
                        </a:rPr>
                        <a:t>Beleid</a:t>
                      </a:r>
                      <a:r>
                        <a:rPr sz="600" spc="20">
                          <a:latin typeface="+mj-lt"/>
                          <a:cs typeface="Calibri"/>
                        </a:rPr>
                        <a:t>:</a:t>
                      </a:r>
                      <a:r>
                        <a:rPr sz="600" spc="-40">
                          <a:latin typeface="+mj-lt"/>
                          <a:cs typeface="Calibri"/>
                        </a:rPr>
                        <a:t> </a:t>
                      </a:r>
                      <a:r>
                        <a:rPr sz="600" spc="35" err="1">
                          <a:latin typeface="+mj-lt"/>
                          <a:cs typeface="Calibri"/>
                        </a:rPr>
                        <a:t>aantoonbaar</a:t>
                      </a:r>
                      <a:r>
                        <a:rPr sz="600" spc="35">
                          <a:latin typeface="+mj-lt"/>
                          <a:cs typeface="Calibri"/>
                        </a:rPr>
                        <a:t>  </a:t>
                      </a:r>
                      <a:r>
                        <a:rPr sz="600" spc="40">
                          <a:latin typeface="+mj-lt"/>
                          <a:cs typeface="Calibri"/>
                        </a:rPr>
                        <a:t>document</a:t>
                      </a:r>
                      <a:endParaRPr sz="600">
                        <a:latin typeface="+mj-lt"/>
                        <a:cs typeface="Calibri"/>
                      </a:endParaRPr>
                    </a:p>
                    <a:p>
                      <a:pPr marL="171450" marR="90805" indent="-171450" algn="l">
                        <a:lnSpc>
                          <a:spcPct val="100000"/>
                        </a:lnSpc>
                        <a:buFont typeface="Arial" panose="020B0604020202020204" pitchFamily="34" charset="0"/>
                        <a:buChar char="•"/>
                        <a:tabLst>
                          <a:tab pos="525145" algn="l"/>
                          <a:tab pos="525780" algn="l"/>
                        </a:tabLst>
                      </a:pPr>
                      <a:r>
                        <a:rPr sz="600" spc="25">
                          <a:latin typeface="+mj-lt"/>
                          <a:cs typeface="Calibri"/>
                        </a:rPr>
                        <a:t>De </a:t>
                      </a:r>
                      <a:r>
                        <a:rPr sz="600" spc="20" err="1">
                          <a:latin typeface="+mj-lt"/>
                          <a:cs typeface="Calibri"/>
                        </a:rPr>
                        <a:t>praktijk</a:t>
                      </a:r>
                      <a:r>
                        <a:rPr sz="600" spc="20">
                          <a:latin typeface="+mj-lt"/>
                          <a:cs typeface="Calibri"/>
                        </a:rPr>
                        <a:t> </a:t>
                      </a:r>
                      <a:r>
                        <a:rPr sz="600" spc="15" err="1">
                          <a:latin typeface="+mj-lt"/>
                          <a:cs typeface="Calibri"/>
                        </a:rPr>
                        <a:t>rapporteert</a:t>
                      </a:r>
                      <a:r>
                        <a:rPr sz="600" spc="15">
                          <a:latin typeface="+mj-lt"/>
                          <a:cs typeface="Calibri"/>
                        </a:rPr>
                        <a:t> over  </a:t>
                      </a:r>
                      <a:r>
                        <a:rPr sz="600" spc="10">
                          <a:latin typeface="+mj-lt"/>
                          <a:cs typeface="Calibri"/>
                        </a:rPr>
                        <a:t>het </a:t>
                      </a:r>
                      <a:r>
                        <a:rPr sz="600" spc="35" err="1">
                          <a:latin typeface="+mj-lt"/>
                          <a:cs typeface="Calibri"/>
                        </a:rPr>
                        <a:t>aantal</a:t>
                      </a:r>
                      <a:r>
                        <a:rPr sz="600" spc="35">
                          <a:latin typeface="+mj-lt"/>
                          <a:cs typeface="Calibri"/>
                        </a:rPr>
                        <a:t> </a:t>
                      </a:r>
                      <a:r>
                        <a:rPr sz="600" spc="45" err="1">
                          <a:latin typeface="+mj-lt"/>
                          <a:cs typeface="Calibri"/>
                        </a:rPr>
                        <a:t>stageplaatsen</a:t>
                      </a:r>
                      <a:r>
                        <a:rPr sz="600" spc="45">
                          <a:latin typeface="+mj-lt"/>
                          <a:cs typeface="Calibri"/>
                        </a:rPr>
                        <a:t>  </a:t>
                      </a:r>
                      <a:r>
                        <a:rPr sz="600" spc="30" err="1">
                          <a:latin typeface="+mj-lt"/>
                          <a:cs typeface="Calibri"/>
                        </a:rPr>
                        <a:t>dat</a:t>
                      </a:r>
                      <a:r>
                        <a:rPr sz="600" spc="30">
                          <a:latin typeface="+mj-lt"/>
                          <a:cs typeface="Calibri"/>
                        </a:rPr>
                        <a:t> </a:t>
                      </a:r>
                      <a:r>
                        <a:rPr sz="600" spc="20" err="1">
                          <a:latin typeface="+mj-lt"/>
                          <a:cs typeface="Calibri"/>
                        </a:rPr>
                        <a:t>werd</a:t>
                      </a:r>
                      <a:r>
                        <a:rPr sz="600" spc="20">
                          <a:latin typeface="+mj-lt"/>
                          <a:cs typeface="Calibri"/>
                        </a:rPr>
                        <a:t> </a:t>
                      </a:r>
                      <a:r>
                        <a:rPr sz="600" spc="30" err="1">
                          <a:latin typeface="+mj-lt"/>
                          <a:cs typeface="Calibri"/>
                        </a:rPr>
                        <a:t>ingevuld</a:t>
                      </a:r>
                      <a:r>
                        <a:rPr sz="600" spc="30">
                          <a:latin typeface="+mj-lt"/>
                          <a:cs typeface="Calibri"/>
                        </a:rPr>
                        <a:t> </a:t>
                      </a:r>
                      <a:r>
                        <a:rPr sz="600" spc="15">
                          <a:latin typeface="+mj-lt"/>
                          <a:cs typeface="Calibri"/>
                        </a:rPr>
                        <a:t>in </a:t>
                      </a:r>
                      <a:r>
                        <a:rPr sz="600" spc="25" err="1">
                          <a:latin typeface="+mj-lt"/>
                          <a:cs typeface="Calibri"/>
                        </a:rPr>
                        <a:t>jaar</a:t>
                      </a:r>
                      <a:r>
                        <a:rPr sz="600" spc="-40">
                          <a:latin typeface="+mj-lt"/>
                          <a:cs typeface="Calibri"/>
                        </a:rPr>
                        <a:t> </a:t>
                      </a:r>
                      <a:r>
                        <a:rPr sz="600" spc="105">
                          <a:latin typeface="+mj-lt"/>
                          <a:cs typeface="Calibri"/>
                        </a:rPr>
                        <a:t>X</a:t>
                      </a:r>
                      <a:endParaRPr sz="600">
                        <a:latin typeface="+mj-lt"/>
                        <a:cs typeface="Calibri"/>
                      </a:endParaRPr>
                    </a:p>
                    <a:p>
                      <a:pPr marL="171450" marR="90805" indent="-171450" algn="l">
                        <a:lnSpc>
                          <a:spcPct val="100000"/>
                        </a:lnSpc>
                        <a:buFont typeface="Arial" panose="020B0604020202020204" pitchFamily="34" charset="0"/>
                        <a:buChar char="•"/>
                        <a:tabLst>
                          <a:tab pos="525145" algn="l"/>
                          <a:tab pos="525780" algn="l"/>
                        </a:tabLst>
                      </a:pPr>
                      <a:r>
                        <a:rPr sz="600" spc="25">
                          <a:latin typeface="+mj-lt"/>
                          <a:cs typeface="Calibri"/>
                        </a:rPr>
                        <a:t>De </a:t>
                      </a:r>
                      <a:r>
                        <a:rPr sz="600" spc="20" err="1">
                          <a:latin typeface="+mj-lt"/>
                          <a:cs typeface="Calibri"/>
                        </a:rPr>
                        <a:t>praktijk</a:t>
                      </a:r>
                      <a:r>
                        <a:rPr sz="600" spc="20">
                          <a:latin typeface="+mj-lt"/>
                          <a:cs typeface="Calibri"/>
                        </a:rPr>
                        <a:t> </a:t>
                      </a:r>
                      <a:r>
                        <a:rPr sz="600" spc="15" err="1">
                          <a:latin typeface="+mj-lt"/>
                          <a:cs typeface="Calibri"/>
                        </a:rPr>
                        <a:t>rapporteert</a:t>
                      </a:r>
                      <a:r>
                        <a:rPr sz="600" spc="15">
                          <a:latin typeface="+mj-lt"/>
                          <a:cs typeface="Calibri"/>
                        </a:rPr>
                        <a:t> over  </a:t>
                      </a:r>
                      <a:r>
                        <a:rPr sz="600" spc="10">
                          <a:latin typeface="+mj-lt"/>
                          <a:cs typeface="Calibri"/>
                        </a:rPr>
                        <a:t>het </a:t>
                      </a:r>
                      <a:r>
                        <a:rPr sz="600" spc="35" err="1">
                          <a:latin typeface="+mj-lt"/>
                          <a:cs typeface="Calibri"/>
                        </a:rPr>
                        <a:t>aantal</a:t>
                      </a:r>
                      <a:r>
                        <a:rPr sz="600" spc="35">
                          <a:latin typeface="+mj-lt"/>
                          <a:cs typeface="Calibri"/>
                        </a:rPr>
                        <a:t>  </a:t>
                      </a:r>
                      <a:r>
                        <a:rPr sz="600" spc="35" err="1">
                          <a:latin typeface="+mj-lt"/>
                          <a:cs typeface="Calibri"/>
                        </a:rPr>
                        <a:t>beschikbare</a:t>
                      </a:r>
                      <a:r>
                        <a:rPr sz="600" spc="35">
                          <a:latin typeface="+mj-lt"/>
                          <a:cs typeface="Calibri"/>
                        </a:rPr>
                        <a:t>/</a:t>
                      </a:r>
                      <a:r>
                        <a:rPr sz="600" spc="35" err="1">
                          <a:latin typeface="+mj-lt"/>
                          <a:cs typeface="Calibri"/>
                        </a:rPr>
                        <a:t>ingezette</a:t>
                      </a:r>
                      <a:r>
                        <a:rPr sz="600" spc="35">
                          <a:latin typeface="+mj-lt"/>
                          <a:cs typeface="Calibri"/>
                        </a:rPr>
                        <a:t>  </a:t>
                      </a:r>
                      <a:r>
                        <a:rPr sz="600" spc="35" err="1">
                          <a:latin typeface="+mj-lt"/>
                          <a:cs typeface="Calibri"/>
                        </a:rPr>
                        <a:t>stagementoren</a:t>
                      </a:r>
                      <a:r>
                        <a:rPr sz="600" spc="35">
                          <a:latin typeface="+mj-lt"/>
                          <a:cs typeface="Calibri"/>
                        </a:rPr>
                        <a:t> </a:t>
                      </a:r>
                      <a:r>
                        <a:rPr sz="600" spc="20">
                          <a:latin typeface="+mj-lt"/>
                          <a:cs typeface="Calibri"/>
                        </a:rPr>
                        <a:t>in </a:t>
                      </a:r>
                      <a:r>
                        <a:rPr sz="600" spc="25" err="1">
                          <a:latin typeface="+mj-lt"/>
                          <a:cs typeface="Calibri"/>
                        </a:rPr>
                        <a:t>jaar</a:t>
                      </a:r>
                      <a:r>
                        <a:rPr sz="600" spc="25">
                          <a:latin typeface="+mj-lt"/>
                          <a:cs typeface="Calibri"/>
                        </a:rPr>
                        <a:t> </a:t>
                      </a:r>
                      <a:r>
                        <a:rPr sz="600" spc="105">
                          <a:latin typeface="+mj-lt"/>
                          <a:cs typeface="Calibri"/>
                        </a:rPr>
                        <a:t>X  </a:t>
                      </a:r>
                      <a:r>
                        <a:rPr sz="600" spc="30">
                          <a:latin typeface="+mj-lt"/>
                          <a:cs typeface="Calibri"/>
                        </a:rPr>
                        <a:t>(</a:t>
                      </a:r>
                      <a:r>
                        <a:rPr sz="600" spc="30" err="1">
                          <a:latin typeface="+mj-lt"/>
                          <a:cs typeface="Calibri"/>
                        </a:rPr>
                        <a:t>gelinkt</a:t>
                      </a:r>
                      <a:r>
                        <a:rPr sz="600" spc="30">
                          <a:latin typeface="+mj-lt"/>
                          <a:cs typeface="Calibri"/>
                        </a:rPr>
                        <a:t> </a:t>
                      </a:r>
                      <a:r>
                        <a:rPr sz="600" spc="50" err="1">
                          <a:latin typeface="+mj-lt"/>
                          <a:cs typeface="Calibri"/>
                        </a:rPr>
                        <a:t>aan</a:t>
                      </a:r>
                      <a:r>
                        <a:rPr sz="600" spc="50">
                          <a:latin typeface="+mj-lt"/>
                          <a:cs typeface="Calibri"/>
                        </a:rPr>
                        <a:t> </a:t>
                      </a:r>
                      <a:r>
                        <a:rPr sz="600" spc="15">
                          <a:latin typeface="+mj-lt"/>
                          <a:cs typeface="Calibri"/>
                        </a:rPr>
                        <a:t>het </a:t>
                      </a:r>
                      <a:r>
                        <a:rPr sz="600" spc="35" err="1">
                          <a:latin typeface="+mj-lt"/>
                          <a:cs typeface="Calibri"/>
                        </a:rPr>
                        <a:t>aantal</a:t>
                      </a:r>
                      <a:r>
                        <a:rPr sz="600" spc="35">
                          <a:latin typeface="+mj-lt"/>
                          <a:cs typeface="Calibri"/>
                        </a:rPr>
                        <a:t>  </a:t>
                      </a:r>
                      <a:r>
                        <a:rPr sz="600" spc="30" err="1">
                          <a:latin typeface="+mj-lt"/>
                          <a:cs typeface="Calibri"/>
                        </a:rPr>
                        <a:t>ingevulde</a:t>
                      </a:r>
                      <a:r>
                        <a:rPr sz="600" spc="15">
                          <a:latin typeface="+mj-lt"/>
                          <a:cs typeface="Calibri"/>
                        </a:rPr>
                        <a:t> </a:t>
                      </a:r>
                      <a:r>
                        <a:rPr sz="600" spc="45" err="1">
                          <a:latin typeface="+mj-lt"/>
                          <a:cs typeface="Calibri"/>
                        </a:rPr>
                        <a:t>stageplaatsen</a:t>
                      </a:r>
                      <a:r>
                        <a:rPr sz="600" spc="45">
                          <a:latin typeface="+mj-lt"/>
                          <a:cs typeface="Calibri"/>
                        </a:rPr>
                        <a:t>)</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23825">
                        <a:lnSpc>
                          <a:spcPct val="100000"/>
                        </a:lnSpc>
                        <a:spcBef>
                          <a:spcPts val="10"/>
                        </a:spcBef>
                      </a:pPr>
                      <a:r>
                        <a:rPr sz="600" spc="30">
                          <a:latin typeface="+mj-lt"/>
                          <a:cs typeface="Calibri"/>
                        </a:rPr>
                        <a:t>Geen</a:t>
                      </a:r>
                      <a:r>
                        <a:rPr sz="600" spc="-40">
                          <a:latin typeface="+mj-lt"/>
                          <a:cs typeface="Calibri"/>
                        </a:rPr>
                        <a:t> </a:t>
                      </a:r>
                      <a:r>
                        <a:rPr sz="600" spc="15">
                          <a:latin typeface="+mj-lt"/>
                          <a:cs typeface="Calibri"/>
                        </a:rPr>
                        <a:t>termijn  </a:t>
                      </a:r>
                      <a:r>
                        <a:rPr sz="600" spc="40">
                          <a:latin typeface="+mj-lt"/>
                          <a:cs typeface="Calibri"/>
                        </a:rPr>
                        <a:t>nodig</a:t>
                      </a:r>
                      <a:endParaRPr sz="600">
                        <a:latin typeface="+mj-lt"/>
                        <a:cs typeface="Calibri"/>
                      </a:endParaRPr>
                    </a:p>
                  </a:txBody>
                  <a:tcPr marL="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1967856758"/>
                  </a:ext>
                </a:extLst>
              </a:tr>
              <a:tr h="778875">
                <a:tc>
                  <a:txBody>
                    <a:bodyPr/>
                    <a:lstStyle/>
                    <a:p>
                      <a:pPr marL="66675">
                        <a:lnSpc>
                          <a:spcPct val="100000"/>
                        </a:lnSpc>
                      </a:pPr>
                      <a:r>
                        <a:rPr sz="600" b="1" spc="-15">
                          <a:latin typeface="+mj-lt"/>
                          <a:cs typeface="Trebuchet MS"/>
                        </a:rPr>
                        <a:t>14</a:t>
                      </a:r>
                      <a:endParaRPr sz="600">
                        <a:latin typeface="+mj-lt"/>
                        <a:cs typeface="Trebuchet MS"/>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6675" marR="217170">
                        <a:lnSpc>
                          <a:spcPct val="100000"/>
                        </a:lnSpc>
                        <a:spcBef>
                          <a:spcPts val="25"/>
                        </a:spcBef>
                      </a:pPr>
                      <a:r>
                        <a:rPr sz="600" spc="20">
                          <a:latin typeface="+mj-lt"/>
                          <a:cs typeface="Calibri"/>
                        </a:rPr>
                        <a:t>Une politique </a:t>
                      </a:r>
                      <a:r>
                        <a:rPr sz="600" spc="10">
                          <a:latin typeface="+mj-lt"/>
                          <a:cs typeface="Calibri"/>
                        </a:rPr>
                        <a:t>et </a:t>
                      </a:r>
                      <a:r>
                        <a:rPr sz="600" spc="25">
                          <a:latin typeface="+mj-lt"/>
                          <a:cs typeface="Calibri"/>
                        </a:rPr>
                        <a:t>un </a:t>
                      </a:r>
                      <a:r>
                        <a:rPr sz="600" spc="45">
                          <a:latin typeface="+mj-lt"/>
                          <a:cs typeface="Calibri"/>
                        </a:rPr>
                        <a:t>engagement </a:t>
                      </a:r>
                      <a:r>
                        <a:rPr sz="600" spc="30">
                          <a:latin typeface="+mj-lt"/>
                          <a:cs typeface="Calibri"/>
                        </a:rPr>
                        <a:t>en </a:t>
                      </a:r>
                      <a:r>
                        <a:rPr sz="600" spc="25">
                          <a:latin typeface="+mj-lt"/>
                          <a:cs typeface="Calibri"/>
                        </a:rPr>
                        <a:t>faveur</a:t>
                      </a:r>
                      <a:r>
                        <a:rPr sz="600" spc="-55">
                          <a:latin typeface="+mj-lt"/>
                          <a:cs typeface="Calibri"/>
                        </a:rPr>
                        <a:t> </a:t>
                      </a:r>
                      <a:r>
                        <a:rPr sz="600" spc="35">
                          <a:latin typeface="+mj-lt"/>
                          <a:cs typeface="Calibri"/>
                        </a:rPr>
                        <a:t>de  </a:t>
                      </a:r>
                      <a:r>
                        <a:rPr sz="600" spc="25">
                          <a:latin typeface="+mj-lt"/>
                          <a:cs typeface="Calibri"/>
                        </a:rPr>
                        <a:t>l'organisation</a:t>
                      </a:r>
                      <a:r>
                        <a:rPr sz="600" spc="20">
                          <a:latin typeface="+mj-lt"/>
                          <a:cs typeface="Calibri"/>
                        </a:rPr>
                        <a:t> </a:t>
                      </a:r>
                      <a:r>
                        <a:rPr sz="600" spc="35">
                          <a:latin typeface="+mj-lt"/>
                          <a:cs typeface="Calibri"/>
                        </a:rPr>
                        <a:t>de</a:t>
                      </a:r>
                      <a:endParaRPr sz="600">
                        <a:latin typeface="+mj-lt"/>
                        <a:cs typeface="Calibri"/>
                      </a:endParaRPr>
                    </a:p>
                    <a:p>
                      <a:pPr marL="523875" indent="-229235">
                        <a:lnSpc>
                          <a:spcPct val="100000"/>
                        </a:lnSpc>
                        <a:spcBef>
                          <a:spcPts val="5"/>
                        </a:spcBef>
                        <a:buFont typeface="Symbol"/>
                        <a:buChar char=""/>
                        <a:tabLst>
                          <a:tab pos="523875" algn="l"/>
                          <a:tab pos="524510" algn="l"/>
                        </a:tabLst>
                      </a:pPr>
                      <a:r>
                        <a:rPr sz="600" spc="40">
                          <a:latin typeface="+mj-lt"/>
                          <a:cs typeface="Calibri"/>
                        </a:rPr>
                        <a:t>Supervision </a:t>
                      </a:r>
                      <a:r>
                        <a:rPr sz="600" spc="55">
                          <a:latin typeface="+mj-lt"/>
                          <a:cs typeface="Calibri"/>
                        </a:rPr>
                        <a:t>les</a:t>
                      </a:r>
                      <a:r>
                        <a:rPr sz="600" spc="5">
                          <a:latin typeface="+mj-lt"/>
                          <a:cs typeface="Calibri"/>
                        </a:rPr>
                        <a:t> </a:t>
                      </a:r>
                      <a:r>
                        <a:rPr sz="600" spc="65">
                          <a:latin typeface="+mj-lt"/>
                          <a:cs typeface="Calibri"/>
                        </a:rPr>
                        <a:t>stages</a:t>
                      </a:r>
                      <a:endParaRPr sz="600">
                        <a:latin typeface="+mj-lt"/>
                        <a:cs typeface="Calibri"/>
                      </a:endParaRPr>
                    </a:p>
                    <a:p>
                      <a:pPr marL="523875" marR="72390" indent="-228600">
                        <a:lnSpc>
                          <a:spcPct val="100000"/>
                        </a:lnSpc>
                        <a:spcBef>
                          <a:spcPts val="60"/>
                        </a:spcBef>
                        <a:buFont typeface="Symbol"/>
                        <a:buChar char=""/>
                        <a:tabLst>
                          <a:tab pos="523875" algn="l"/>
                          <a:tab pos="524510" algn="l"/>
                        </a:tabLst>
                      </a:pPr>
                      <a:r>
                        <a:rPr sz="600" spc="50">
                          <a:latin typeface="+mj-lt"/>
                          <a:cs typeface="Calibri"/>
                        </a:rPr>
                        <a:t>Présence </a:t>
                      </a:r>
                      <a:r>
                        <a:rPr sz="600" spc="10">
                          <a:latin typeface="+mj-lt"/>
                          <a:cs typeface="Calibri"/>
                        </a:rPr>
                        <a:t>d'un </a:t>
                      </a:r>
                      <a:r>
                        <a:rPr sz="600" spc="35">
                          <a:latin typeface="+mj-lt"/>
                          <a:cs typeface="Calibri"/>
                        </a:rPr>
                        <a:t>superviseur </a:t>
                      </a:r>
                      <a:r>
                        <a:rPr sz="600" spc="30">
                          <a:latin typeface="+mj-lt"/>
                          <a:cs typeface="Calibri"/>
                        </a:rPr>
                        <a:t>(par </a:t>
                      </a:r>
                      <a:r>
                        <a:rPr sz="600" spc="25">
                          <a:latin typeface="+mj-lt"/>
                          <a:cs typeface="Calibri"/>
                        </a:rPr>
                        <a:t>nombre  </a:t>
                      </a:r>
                      <a:r>
                        <a:rPr sz="600" spc="20">
                          <a:latin typeface="+mj-lt"/>
                          <a:cs typeface="Calibri"/>
                        </a:rPr>
                        <a:t>d'étudiants)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marR="63500" indent="-171450" algn="l">
                        <a:lnSpc>
                          <a:spcPct val="100000"/>
                        </a:lnSpc>
                        <a:spcBef>
                          <a:spcPts val="105"/>
                        </a:spcBef>
                        <a:buSzPct val="110000"/>
                        <a:buFont typeface="Arial" panose="020B0604020202020204" pitchFamily="34" charset="0"/>
                        <a:buChar char="•"/>
                        <a:tabLst>
                          <a:tab pos="525145" algn="l"/>
                          <a:tab pos="525780" algn="l"/>
                        </a:tabLst>
                      </a:pPr>
                      <a:r>
                        <a:rPr sz="600" spc="85">
                          <a:latin typeface="+mj-lt"/>
                          <a:cs typeface="Calibri"/>
                        </a:rPr>
                        <a:t>La </a:t>
                      </a:r>
                      <a:r>
                        <a:rPr sz="600" spc="20">
                          <a:latin typeface="+mj-lt"/>
                          <a:cs typeface="Calibri"/>
                        </a:rPr>
                        <a:t>pratique </a:t>
                      </a:r>
                      <a:r>
                        <a:rPr sz="600" spc="-15">
                          <a:latin typeface="+mj-lt"/>
                          <a:cs typeface="Calibri"/>
                        </a:rPr>
                        <a:t>n'a </a:t>
                      </a:r>
                      <a:r>
                        <a:rPr sz="600" spc="80">
                          <a:latin typeface="+mj-lt"/>
                          <a:cs typeface="Calibri"/>
                        </a:rPr>
                        <a:t>PAS </a:t>
                      </a:r>
                      <a:r>
                        <a:rPr sz="600" spc="35">
                          <a:latin typeface="+mj-lt"/>
                          <a:cs typeface="Calibri"/>
                        </a:rPr>
                        <a:t>de </a:t>
                      </a:r>
                      <a:r>
                        <a:rPr sz="600" spc="20">
                          <a:latin typeface="+mj-lt"/>
                          <a:cs typeface="Calibri"/>
                        </a:rPr>
                        <a:t>politique</a:t>
                      </a:r>
                      <a:r>
                        <a:rPr sz="600" spc="-100">
                          <a:latin typeface="+mj-lt"/>
                          <a:cs typeface="Calibri"/>
                        </a:rPr>
                        <a:t> </a:t>
                      </a:r>
                      <a:r>
                        <a:rPr sz="600" spc="25">
                          <a:latin typeface="+mj-lt"/>
                          <a:cs typeface="Calibri"/>
                        </a:rPr>
                        <a:t>élaborée  en matière </a:t>
                      </a:r>
                      <a:r>
                        <a:rPr sz="600" spc="35">
                          <a:latin typeface="+mj-lt"/>
                          <a:cs typeface="Calibri"/>
                        </a:rPr>
                        <a:t>de </a:t>
                      </a:r>
                      <a:r>
                        <a:rPr sz="600" spc="70">
                          <a:latin typeface="+mj-lt"/>
                          <a:cs typeface="Calibri"/>
                        </a:rPr>
                        <a:t>stages</a:t>
                      </a:r>
                      <a:r>
                        <a:rPr sz="600">
                          <a:latin typeface="+mj-lt"/>
                          <a:cs typeface="Calibri"/>
                        </a:rPr>
                        <a:t> </a:t>
                      </a:r>
                      <a:r>
                        <a:rPr sz="600" spc="5">
                          <a:latin typeface="+mj-lt"/>
                          <a:cs typeface="Calibri"/>
                        </a:rPr>
                        <a:t>OU</a:t>
                      </a:r>
                      <a:endParaRPr sz="600">
                        <a:latin typeface="+mj-lt"/>
                        <a:cs typeface="Calibri"/>
                      </a:endParaRPr>
                    </a:p>
                    <a:p>
                      <a:pPr marL="171450" marR="160655" indent="-171450" algn="l">
                        <a:lnSpc>
                          <a:spcPct val="100000"/>
                        </a:lnSpc>
                        <a:spcBef>
                          <a:spcPts val="15"/>
                        </a:spcBef>
                        <a:buFont typeface="Arial" panose="020B0604020202020204" pitchFamily="34" charset="0"/>
                        <a:buChar char="•"/>
                        <a:tabLst>
                          <a:tab pos="525145" algn="l"/>
                          <a:tab pos="525780" algn="l"/>
                        </a:tabLst>
                      </a:pPr>
                      <a:r>
                        <a:rPr sz="600" spc="85">
                          <a:latin typeface="+mj-lt"/>
                          <a:cs typeface="Calibri"/>
                        </a:rPr>
                        <a:t>La </a:t>
                      </a:r>
                      <a:r>
                        <a:rPr sz="600" spc="20">
                          <a:latin typeface="+mj-lt"/>
                          <a:cs typeface="Calibri"/>
                        </a:rPr>
                        <a:t>pratique </a:t>
                      </a:r>
                      <a:r>
                        <a:rPr sz="600" spc="30">
                          <a:latin typeface="+mj-lt"/>
                          <a:cs typeface="Calibri"/>
                        </a:rPr>
                        <a:t>ne </a:t>
                      </a:r>
                      <a:r>
                        <a:rPr sz="600" spc="40">
                          <a:latin typeface="+mj-lt"/>
                          <a:cs typeface="Calibri"/>
                        </a:rPr>
                        <a:t>propose </a:t>
                      </a:r>
                      <a:r>
                        <a:rPr sz="600" spc="80">
                          <a:latin typeface="+mj-lt"/>
                          <a:cs typeface="Calibri"/>
                        </a:rPr>
                        <a:t>PAS</a:t>
                      </a:r>
                      <a:r>
                        <a:rPr sz="600" spc="-120">
                          <a:latin typeface="+mj-lt"/>
                          <a:cs typeface="Calibri"/>
                        </a:rPr>
                        <a:t> </a:t>
                      </a:r>
                      <a:r>
                        <a:rPr sz="600" spc="25">
                          <a:latin typeface="+mj-lt"/>
                          <a:cs typeface="Calibri"/>
                        </a:rPr>
                        <a:t>d’accueillir  </a:t>
                      </a:r>
                      <a:r>
                        <a:rPr sz="600" spc="60">
                          <a:latin typeface="+mj-lt"/>
                          <a:cs typeface="Calibri"/>
                        </a:rPr>
                        <a:t>des</a:t>
                      </a:r>
                      <a:r>
                        <a:rPr sz="600" spc="20">
                          <a:latin typeface="+mj-lt"/>
                          <a:cs typeface="Calibri"/>
                        </a:rPr>
                        <a:t> </a:t>
                      </a:r>
                      <a:r>
                        <a:rPr sz="600" spc="40">
                          <a:latin typeface="+mj-lt"/>
                          <a:cs typeface="Calibri"/>
                        </a:rPr>
                        <a:t>stagiaires.</a:t>
                      </a:r>
                      <a:endParaRPr sz="600">
                        <a:latin typeface="+mj-lt"/>
                        <a:cs typeface="Calibri"/>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marR="217804" indent="-171450" algn="l">
                        <a:lnSpc>
                          <a:spcPct val="100000"/>
                        </a:lnSpc>
                        <a:spcBef>
                          <a:spcPts val="105"/>
                        </a:spcBef>
                        <a:buSzPct val="110000"/>
                        <a:buFont typeface="Arial" panose="020B0604020202020204" pitchFamily="34" charset="0"/>
                        <a:buChar char="•"/>
                        <a:tabLst>
                          <a:tab pos="525145" algn="l"/>
                          <a:tab pos="525780" algn="l"/>
                        </a:tabLst>
                      </a:pPr>
                      <a:r>
                        <a:rPr sz="600" spc="85">
                          <a:latin typeface="+mj-lt"/>
                          <a:cs typeface="Calibri"/>
                        </a:rPr>
                        <a:t>La </a:t>
                      </a:r>
                      <a:r>
                        <a:rPr sz="600" spc="20">
                          <a:latin typeface="+mj-lt"/>
                          <a:cs typeface="Calibri"/>
                        </a:rPr>
                        <a:t>pratique </a:t>
                      </a:r>
                      <a:r>
                        <a:rPr sz="600" spc="55">
                          <a:latin typeface="+mj-lt"/>
                          <a:cs typeface="Calibri"/>
                        </a:rPr>
                        <a:t>dispose </a:t>
                      </a:r>
                      <a:r>
                        <a:rPr sz="600" spc="15">
                          <a:latin typeface="+mj-lt"/>
                          <a:cs typeface="Calibri"/>
                        </a:rPr>
                        <a:t>d'une </a:t>
                      </a:r>
                      <a:r>
                        <a:rPr sz="600" spc="20">
                          <a:latin typeface="+mj-lt"/>
                          <a:cs typeface="Calibri"/>
                        </a:rPr>
                        <a:t>politique</a:t>
                      </a:r>
                      <a:r>
                        <a:rPr sz="600" spc="-125">
                          <a:latin typeface="+mj-lt"/>
                          <a:cs typeface="Calibri"/>
                        </a:rPr>
                        <a:t> </a:t>
                      </a:r>
                      <a:r>
                        <a:rPr sz="600" spc="35">
                          <a:latin typeface="+mj-lt"/>
                          <a:cs typeface="Calibri"/>
                        </a:rPr>
                        <a:t>de  </a:t>
                      </a:r>
                      <a:r>
                        <a:rPr sz="600" spc="55">
                          <a:latin typeface="+mj-lt"/>
                          <a:cs typeface="Calibri"/>
                        </a:rPr>
                        <a:t>stage </a:t>
                      </a:r>
                      <a:r>
                        <a:rPr sz="600" spc="25">
                          <a:latin typeface="+mj-lt"/>
                          <a:cs typeface="Calibri"/>
                        </a:rPr>
                        <a:t>élaborée</a:t>
                      </a:r>
                      <a:r>
                        <a:rPr sz="600" spc="-10">
                          <a:latin typeface="+mj-lt"/>
                          <a:cs typeface="Calibri"/>
                        </a:rPr>
                        <a:t> </a:t>
                      </a:r>
                      <a:r>
                        <a:rPr sz="600" spc="95">
                          <a:latin typeface="+mj-lt"/>
                          <a:cs typeface="Calibri"/>
                        </a:rPr>
                        <a:t>ET</a:t>
                      </a:r>
                      <a:endParaRPr sz="600">
                        <a:latin typeface="+mj-lt"/>
                        <a:cs typeface="Calibri"/>
                      </a:endParaRPr>
                    </a:p>
                    <a:p>
                      <a:pPr marL="171450" indent="-171450" algn="l">
                        <a:lnSpc>
                          <a:spcPct val="100000"/>
                        </a:lnSpc>
                        <a:buFont typeface="Arial" panose="020B0604020202020204" pitchFamily="34" charset="0"/>
                        <a:buChar char="•"/>
                        <a:tabLst>
                          <a:tab pos="525145" algn="l"/>
                          <a:tab pos="525780" algn="l"/>
                        </a:tabLst>
                      </a:pPr>
                      <a:r>
                        <a:rPr sz="600" spc="85">
                          <a:latin typeface="+mj-lt"/>
                          <a:cs typeface="Calibri"/>
                        </a:rPr>
                        <a:t>La </a:t>
                      </a:r>
                      <a:r>
                        <a:rPr sz="600" spc="20">
                          <a:latin typeface="+mj-lt"/>
                          <a:cs typeface="Calibri"/>
                        </a:rPr>
                        <a:t>pratique remplit </a:t>
                      </a:r>
                      <a:r>
                        <a:rPr sz="600" spc="60">
                          <a:latin typeface="+mj-lt"/>
                          <a:cs typeface="Calibri"/>
                        </a:rPr>
                        <a:t>des </a:t>
                      </a:r>
                      <a:r>
                        <a:rPr sz="600" spc="70">
                          <a:latin typeface="+mj-lt"/>
                          <a:cs typeface="Calibri"/>
                        </a:rPr>
                        <a:t>stages </a:t>
                      </a:r>
                      <a:r>
                        <a:rPr sz="600" spc="45">
                          <a:latin typeface="+mj-lt"/>
                          <a:cs typeface="Calibri"/>
                        </a:rPr>
                        <a:t>ad</a:t>
                      </a:r>
                      <a:r>
                        <a:rPr sz="600" spc="-140">
                          <a:latin typeface="+mj-lt"/>
                          <a:cs typeface="Calibri"/>
                        </a:rPr>
                        <a:t> </a:t>
                      </a:r>
                      <a:r>
                        <a:rPr sz="600" spc="40">
                          <a:latin typeface="+mj-lt"/>
                          <a:cs typeface="Calibri"/>
                        </a:rPr>
                        <a:t>hoc.</a:t>
                      </a:r>
                      <a:endParaRPr sz="600">
                        <a:latin typeface="+mj-lt"/>
                        <a:cs typeface="Calibri"/>
                      </a:endParaRPr>
                    </a:p>
                    <a:p>
                      <a:pPr marL="171450" marR="424815" indent="-171450" algn="l">
                        <a:lnSpc>
                          <a:spcPct val="100000"/>
                        </a:lnSpc>
                        <a:buFont typeface="Arial" panose="020B0604020202020204" pitchFamily="34" charset="0"/>
                        <a:buChar char="•"/>
                        <a:tabLst>
                          <a:tab pos="525145" algn="l"/>
                          <a:tab pos="525780" algn="l"/>
                        </a:tabLst>
                      </a:pPr>
                      <a:r>
                        <a:rPr sz="600" spc="85">
                          <a:latin typeface="+mj-lt"/>
                          <a:cs typeface="Calibri"/>
                        </a:rPr>
                        <a:t>La </a:t>
                      </a:r>
                      <a:r>
                        <a:rPr sz="600" spc="40">
                          <a:latin typeface="+mj-lt"/>
                          <a:cs typeface="Calibri"/>
                        </a:rPr>
                        <a:t>présence </a:t>
                      </a:r>
                      <a:r>
                        <a:rPr sz="600" spc="5">
                          <a:latin typeface="+mj-lt"/>
                          <a:cs typeface="Calibri"/>
                        </a:rPr>
                        <a:t>d’un </a:t>
                      </a:r>
                      <a:r>
                        <a:rPr sz="600" spc="20">
                          <a:latin typeface="+mj-lt"/>
                          <a:cs typeface="Calibri"/>
                        </a:rPr>
                        <a:t>mentor </a:t>
                      </a:r>
                      <a:r>
                        <a:rPr sz="600" spc="10">
                          <a:latin typeface="+mj-lt"/>
                          <a:cs typeface="Calibri"/>
                        </a:rPr>
                        <a:t>n’est</a:t>
                      </a:r>
                      <a:r>
                        <a:rPr sz="600" spc="-35">
                          <a:latin typeface="+mj-lt"/>
                          <a:cs typeface="Calibri"/>
                        </a:rPr>
                        <a:t> </a:t>
                      </a:r>
                      <a:r>
                        <a:rPr sz="600" spc="70">
                          <a:latin typeface="+mj-lt"/>
                          <a:cs typeface="Calibri"/>
                        </a:rPr>
                        <a:t>pas  </a:t>
                      </a:r>
                      <a:r>
                        <a:rPr sz="600" spc="30">
                          <a:latin typeface="+mj-lt"/>
                          <a:cs typeface="Calibri"/>
                        </a:rPr>
                        <a:t>requis </a:t>
                      </a:r>
                      <a:r>
                        <a:rPr sz="600" spc="20">
                          <a:latin typeface="+mj-lt"/>
                          <a:cs typeface="Calibri"/>
                        </a:rPr>
                        <a:t>pour </a:t>
                      </a:r>
                      <a:r>
                        <a:rPr sz="600" spc="55">
                          <a:latin typeface="+mj-lt"/>
                          <a:cs typeface="Calibri"/>
                        </a:rPr>
                        <a:t>ce</a:t>
                      </a:r>
                      <a:r>
                        <a:rPr sz="600" spc="20">
                          <a:latin typeface="+mj-lt"/>
                          <a:cs typeface="Calibri"/>
                        </a:rPr>
                        <a:t> </a:t>
                      </a:r>
                      <a:r>
                        <a:rPr sz="600" spc="45">
                          <a:latin typeface="+mj-lt"/>
                          <a:cs typeface="Calibri"/>
                        </a:rPr>
                        <a:t>score.</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marR="104775" indent="-171450" algn="l">
                        <a:lnSpc>
                          <a:spcPct val="100000"/>
                        </a:lnSpc>
                        <a:spcBef>
                          <a:spcPts val="105"/>
                        </a:spcBef>
                        <a:buSzPct val="110000"/>
                        <a:buFont typeface="Arial" panose="020B0604020202020204" pitchFamily="34" charset="0"/>
                        <a:buChar char="•"/>
                        <a:tabLst>
                          <a:tab pos="525145" algn="l"/>
                          <a:tab pos="525780" algn="l"/>
                        </a:tabLst>
                      </a:pPr>
                      <a:r>
                        <a:rPr sz="600" spc="85">
                          <a:latin typeface="+mj-lt"/>
                          <a:cs typeface="Calibri"/>
                        </a:rPr>
                        <a:t>La </a:t>
                      </a:r>
                      <a:r>
                        <a:rPr sz="600" spc="20">
                          <a:latin typeface="+mj-lt"/>
                          <a:cs typeface="Calibri"/>
                        </a:rPr>
                        <a:t>pratique </a:t>
                      </a:r>
                      <a:r>
                        <a:rPr sz="600" spc="55">
                          <a:latin typeface="+mj-lt"/>
                          <a:cs typeface="Calibri"/>
                        </a:rPr>
                        <a:t>dispose </a:t>
                      </a:r>
                      <a:r>
                        <a:rPr sz="600" spc="15" err="1">
                          <a:latin typeface="+mj-lt"/>
                          <a:cs typeface="Calibri"/>
                        </a:rPr>
                        <a:t>d'une</a:t>
                      </a:r>
                      <a:r>
                        <a:rPr sz="600" spc="-130">
                          <a:latin typeface="+mj-lt"/>
                          <a:cs typeface="Calibri"/>
                        </a:rPr>
                        <a:t> </a:t>
                      </a:r>
                      <a:r>
                        <a:rPr sz="600" spc="20">
                          <a:latin typeface="+mj-lt"/>
                          <a:cs typeface="Calibri"/>
                        </a:rPr>
                        <a:t>politique  </a:t>
                      </a:r>
                      <a:r>
                        <a:rPr sz="600" spc="35">
                          <a:latin typeface="+mj-lt"/>
                          <a:cs typeface="Calibri"/>
                        </a:rPr>
                        <a:t>de </a:t>
                      </a:r>
                      <a:r>
                        <a:rPr sz="600" spc="60">
                          <a:latin typeface="+mj-lt"/>
                          <a:cs typeface="Calibri"/>
                        </a:rPr>
                        <a:t>stage </a:t>
                      </a:r>
                      <a:r>
                        <a:rPr sz="600" spc="25" err="1">
                          <a:latin typeface="+mj-lt"/>
                          <a:cs typeface="Calibri"/>
                        </a:rPr>
                        <a:t>élaborée</a:t>
                      </a:r>
                      <a:r>
                        <a:rPr sz="600" spc="-35">
                          <a:latin typeface="+mj-lt"/>
                          <a:cs typeface="Calibri"/>
                        </a:rPr>
                        <a:t> </a:t>
                      </a:r>
                      <a:r>
                        <a:rPr sz="600" spc="95">
                          <a:latin typeface="+mj-lt"/>
                          <a:cs typeface="Calibri"/>
                        </a:rPr>
                        <a:t>ET</a:t>
                      </a:r>
                      <a:endParaRPr sz="600">
                        <a:latin typeface="+mj-lt"/>
                        <a:cs typeface="Calibri"/>
                      </a:endParaRPr>
                    </a:p>
                    <a:p>
                      <a:pPr marL="171450" marR="263525" indent="-171450" algn="l">
                        <a:lnSpc>
                          <a:spcPct val="100000"/>
                        </a:lnSpc>
                        <a:spcBef>
                          <a:spcPts val="100"/>
                        </a:spcBef>
                        <a:buSzPct val="110000"/>
                        <a:buFont typeface="Arial" panose="020B0604020202020204" pitchFamily="34" charset="0"/>
                        <a:buChar char="•"/>
                        <a:tabLst>
                          <a:tab pos="525145" algn="l"/>
                          <a:tab pos="525780" algn="l"/>
                        </a:tabLst>
                      </a:pPr>
                      <a:r>
                        <a:rPr sz="600" spc="85">
                          <a:latin typeface="+mj-lt"/>
                          <a:cs typeface="Calibri"/>
                        </a:rPr>
                        <a:t>La </a:t>
                      </a:r>
                      <a:r>
                        <a:rPr sz="600" spc="20">
                          <a:latin typeface="+mj-lt"/>
                          <a:cs typeface="Calibri"/>
                        </a:rPr>
                        <a:t>pratique </a:t>
                      </a:r>
                      <a:r>
                        <a:rPr sz="600" spc="45" err="1">
                          <a:latin typeface="+mj-lt"/>
                          <a:cs typeface="Calibri"/>
                        </a:rPr>
                        <a:t>organise</a:t>
                      </a:r>
                      <a:r>
                        <a:rPr sz="600" spc="45">
                          <a:latin typeface="+mj-lt"/>
                          <a:cs typeface="Calibri"/>
                        </a:rPr>
                        <a:t> </a:t>
                      </a:r>
                      <a:r>
                        <a:rPr sz="600" spc="60">
                          <a:latin typeface="+mj-lt"/>
                          <a:cs typeface="Calibri"/>
                        </a:rPr>
                        <a:t>des</a:t>
                      </a:r>
                      <a:r>
                        <a:rPr sz="600" spc="-114">
                          <a:latin typeface="+mj-lt"/>
                          <a:cs typeface="Calibri"/>
                        </a:rPr>
                        <a:t> </a:t>
                      </a:r>
                      <a:r>
                        <a:rPr sz="600" spc="70">
                          <a:latin typeface="+mj-lt"/>
                          <a:cs typeface="Calibri"/>
                        </a:rPr>
                        <a:t>stages  </a:t>
                      </a:r>
                      <a:r>
                        <a:rPr sz="600" spc="45">
                          <a:latin typeface="+mj-lt"/>
                          <a:cs typeface="Calibri"/>
                        </a:rPr>
                        <a:t>sur </a:t>
                      </a:r>
                      <a:r>
                        <a:rPr sz="600" spc="25" err="1">
                          <a:latin typeface="+mj-lt"/>
                          <a:cs typeface="Calibri"/>
                        </a:rPr>
                        <a:t>une</a:t>
                      </a:r>
                      <a:r>
                        <a:rPr sz="600" spc="25">
                          <a:latin typeface="+mj-lt"/>
                          <a:cs typeface="Calibri"/>
                        </a:rPr>
                        <a:t> </a:t>
                      </a:r>
                      <a:r>
                        <a:rPr sz="600" spc="60">
                          <a:latin typeface="+mj-lt"/>
                          <a:cs typeface="Calibri"/>
                        </a:rPr>
                        <a:t>base </a:t>
                      </a:r>
                      <a:r>
                        <a:rPr sz="600" spc="20" err="1">
                          <a:latin typeface="+mj-lt"/>
                          <a:cs typeface="Calibri"/>
                        </a:rPr>
                        <a:t>structurelle</a:t>
                      </a:r>
                      <a:r>
                        <a:rPr sz="600" spc="-45">
                          <a:latin typeface="+mj-lt"/>
                          <a:cs typeface="Calibri"/>
                        </a:rPr>
                        <a:t> </a:t>
                      </a:r>
                      <a:r>
                        <a:rPr sz="600" spc="100">
                          <a:latin typeface="+mj-lt"/>
                          <a:cs typeface="Calibri"/>
                        </a:rPr>
                        <a:t>ET</a:t>
                      </a:r>
                      <a:endParaRPr sz="600">
                        <a:latin typeface="+mj-lt"/>
                        <a:cs typeface="Calibri"/>
                      </a:endParaRPr>
                    </a:p>
                    <a:p>
                      <a:pPr marL="171450" marR="214629" indent="-171450" algn="l">
                        <a:lnSpc>
                          <a:spcPct val="100000"/>
                        </a:lnSpc>
                        <a:spcBef>
                          <a:spcPts val="95"/>
                        </a:spcBef>
                        <a:buSzPct val="110000"/>
                        <a:buFont typeface="Arial" panose="020B0604020202020204" pitchFamily="34" charset="0"/>
                        <a:buChar char="•"/>
                        <a:tabLst>
                          <a:tab pos="525780" algn="l"/>
                        </a:tabLst>
                      </a:pPr>
                      <a:r>
                        <a:rPr sz="600" spc="85">
                          <a:latin typeface="+mj-lt"/>
                          <a:cs typeface="Calibri"/>
                        </a:rPr>
                        <a:t>La </a:t>
                      </a:r>
                      <a:r>
                        <a:rPr sz="600" spc="20">
                          <a:latin typeface="+mj-lt"/>
                          <a:cs typeface="Calibri"/>
                        </a:rPr>
                        <a:t>pratique </a:t>
                      </a:r>
                      <a:r>
                        <a:rPr sz="600" spc="60">
                          <a:latin typeface="+mj-lt"/>
                          <a:cs typeface="Calibri"/>
                        </a:rPr>
                        <a:t>a </a:t>
                      </a:r>
                      <a:r>
                        <a:rPr sz="600" spc="25">
                          <a:latin typeface="+mj-lt"/>
                          <a:cs typeface="Calibri"/>
                        </a:rPr>
                        <a:t>un </a:t>
                      </a:r>
                      <a:r>
                        <a:rPr sz="600" spc="5">
                          <a:latin typeface="+mj-lt"/>
                          <a:cs typeface="Calibri"/>
                        </a:rPr>
                        <a:t>mentor, </a:t>
                      </a:r>
                      <a:r>
                        <a:rPr sz="600" spc="30">
                          <a:latin typeface="+mj-lt"/>
                          <a:cs typeface="Calibri"/>
                        </a:rPr>
                        <a:t>qui</a:t>
                      </a:r>
                      <a:r>
                        <a:rPr sz="600" spc="-150">
                          <a:latin typeface="+mj-lt"/>
                          <a:cs typeface="Calibri"/>
                        </a:rPr>
                        <a:t> </a:t>
                      </a:r>
                      <a:r>
                        <a:rPr sz="600" spc="20" err="1">
                          <a:latin typeface="+mj-lt"/>
                          <a:cs typeface="Calibri"/>
                        </a:rPr>
                        <a:t>peut</a:t>
                      </a:r>
                      <a:r>
                        <a:rPr sz="600" spc="20">
                          <a:latin typeface="+mj-lt"/>
                          <a:cs typeface="Calibri"/>
                        </a:rPr>
                        <a:t>  </a:t>
                      </a:r>
                      <a:r>
                        <a:rPr sz="600" spc="30" err="1">
                          <a:latin typeface="+mj-lt"/>
                          <a:cs typeface="Calibri"/>
                        </a:rPr>
                        <a:t>ou</a:t>
                      </a:r>
                      <a:r>
                        <a:rPr sz="600" spc="30">
                          <a:latin typeface="+mj-lt"/>
                          <a:cs typeface="Calibri"/>
                        </a:rPr>
                        <a:t> </a:t>
                      </a:r>
                      <a:r>
                        <a:rPr sz="600" spc="25">
                          <a:latin typeface="+mj-lt"/>
                          <a:cs typeface="Calibri"/>
                        </a:rPr>
                        <a:t>non </a:t>
                      </a:r>
                      <a:r>
                        <a:rPr sz="600" spc="25" err="1">
                          <a:latin typeface="+mj-lt"/>
                          <a:cs typeface="Calibri"/>
                        </a:rPr>
                        <a:t>avoir</a:t>
                      </a:r>
                      <a:r>
                        <a:rPr sz="600" spc="25">
                          <a:latin typeface="+mj-lt"/>
                          <a:cs typeface="Calibri"/>
                        </a:rPr>
                        <a:t> </a:t>
                      </a:r>
                      <a:r>
                        <a:rPr sz="600" spc="40" err="1">
                          <a:latin typeface="+mj-lt"/>
                          <a:cs typeface="Calibri"/>
                        </a:rPr>
                        <a:t>suivi</a:t>
                      </a:r>
                      <a:r>
                        <a:rPr sz="600" spc="40">
                          <a:latin typeface="+mj-lt"/>
                          <a:cs typeface="Calibri"/>
                        </a:rPr>
                        <a:t> </a:t>
                      </a:r>
                      <a:r>
                        <a:rPr sz="600" spc="25" err="1">
                          <a:latin typeface="+mj-lt"/>
                          <a:cs typeface="Calibri"/>
                        </a:rPr>
                        <a:t>une</a:t>
                      </a:r>
                      <a:r>
                        <a:rPr sz="600" spc="25">
                          <a:latin typeface="+mj-lt"/>
                          <a:cs typeface="Calibri"/>
                        </a:rPr>
                        <a:t> </a:t>
                      </a:r>
                      <a:r>
                        <a:rPr sz="600" spc="30">
                          <a:latin typeface="+mj-lt"/>
                          <a:cs typeface="Calibri"/>
                        </a:rPr>
                        <a:t>formation  </a:t>
                      </a:r>
                      <a:r>
                        <a:rPr sz="600" spc="45" err="1">
                          <a:latin typeface="+mj-lt"/>
                          <a:cs typeface="Calibri"/>
                        </a:rPr>
                        <a:t>spéciﬁque</a:t>
                      </a:r>
                      <a:r>
                        <a:rPr sz="600" spc="45">
                          <a:latin typeface="+mj-lt"/>
                          <a:cs typeface="Calibri"/>
                        </a:rPr>
                        <a:t> sur </a:t>
                      </a:r>
                      <a:r>
                        <a:rPr sz="600" spc="20">
                          <a:latin typeface="+mj-lt"/>
                          <a:cs typeface="Calibri"/>
                        </a:rPr>
                        <a:t>le </a:t>
                      </a:r>
                      <a:r>
                        <a:rPr sz="600" spc="20" err="1">
                          <a:latin typeface="+mj-lt"/>
                          <a:cs typeface="Calibri"/>
                        </a:rPr>
                        <a:t>mentorat</a:t>
                      </a:r>
                      <a:r>
                        <a:rPr sz="600" spc="20">
                          <a:latin typeface="+mj-lt"/>
                          <a:cs typeface="Calibri"/>
                        </a:rPr>
                        <a:t> </a:t>
                      </a:r>
                      <a:r>
                        <a:rPr sz="600" spc="10">
                          <a:latin typeface="+mj-lt"/>
                          <a:cs typeface="Calibri"/>
                        </a:rPr>
                        <a:t>et </a:t>
                      </a:r>
                      <a:r>
                        <a:rPr sz="600" spc="20">
                          <a:latin typeface="+mj-lt"/>
                          <a:cs typeface="Calibri"/>
                        </a:rPr>
                        <a:t>qui  </a:t>
                      </a:r>
                      <a:r>
                        <a:rPr sz="600" spc="30">
                          <a:latin typeface="+mj-lt"/>
                          <a:cs typeface="Calibri"/>
                        </a:rPr>
                        <a:t>continue </a:t>
                      </a:r>
                      <a:r>
                        <a:rPr sz="600" spc="60">
                          <a:latin typeface="+mj-lt"/>
                          <a:cs typeface="Calibri"/>
                        </a:rPr>
                        <a:t>à </a:t>
                      </a:r>
                      <a:r>
                        <a:rPr sz="600" spc="75">
                          <a:latin typeface="+mj-lt"/>
                          <a:cs typeface="Calibri"/>
                        </a:rPr>
                        <a:t>se </a:t>
                      </a:r>
                      <a:r>
                        <a:rPr sz="600" spc="25" err="1">
                          <a:latin typeface="+mj-lt"/>
                          <a:cs typeface="Calibri"/>
                        </a:rPr>
                        <a:t>perfectionner</a:t>
                      </a:r>
                      <a:r>
                        <a:rPr sz="600" spc="-130">
                          <a:latin typeface="+mj-lt"/>
                          <a:cs typeface="Calibri"/>
                        </a:rPr>
                        <a:t> </a:t>
                      </a:r>
                      <a:r>
                        <a:rPr sz="600" spc="60">
                          <a:latin typeface="+mj-lt"/>
                          <a:cs typeface="Calibri"/>
                        </a:rPr>
                        <a:t>dans  </a:t>
                      </a:r>
                      <a:r>
                        <a:rPr sz="600" spc="60" err="1">
                          <a:latin typeface="+mj-lt"/>
                          <a:cs typeface="Calibri"/>
                        </a:rPr>
                        <a:t>ce</a:t>
                      </a:r>
                      <a:r>
                        <a:rPr sz="600" spc="15">
                          <a:latin typeface="+mj-lt"/>
                          <a:cs typeface="Calibri"/>
                        </a:rPr>
                        <a:t> </a:t>
                      </a:r>
                      <a:r>
                        <a:rPr sz="600" spc="35" err="1">
                          <a:latin typeface="+mj-lt"/>
                          <a:cs typeface="Calibri"/>
                        </a:rPr>
                        <a:t>domaine</a:t>
                      </a:r>
                      <a:r>
                        <a:rPr sz="600" spc="35">
                          <a:latin typeface="+mj-lt"/>
                          <a:cs typeface="Calibri"/>
                        </a:rPr>
                        <a:t>.</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171450" marR="465455" indent="-171450" algn="l">
                        <a:lnSpc>
                          <a:spcPct val="100000"/>
                        </a:lnSpc>
                        <a:spcBef>
                          <a:spcPts val="25"/>
                        </a:spcBef>
                        <a:buFont typeface="Arial" panose="020B0604020202020204" pitchFamily="34" charset="0"/>
                        <a:buChar char="•"/>
                        <a:tabLst>
                          <a:tab pos="525145" algn="l"/>
                          <a:tab pos="525780" algn="l"/>
                        </a:tabLst>
                      </a:pPr>
                      <a:r>
                        <a:rPr sz="600" spc="25">
                          <a:latin typeface="+mj-lt"/>
                          <a:cs typeface="Calibri"/>
                        </a:rPr>
                        <a:t>Politique </a:t>
                      </a:r>
                      <a:r>
                        <a:rPr sz="600" spc="-30">
                          <a:latin typeface="+mj-lt"/>
                          <a:cs typeface="Calibri"/>
                        </a:rPr>
                        <a:t>: </a:t>
                      </a:r>
                      <a:r>
                        <a:rPr sz="600" spc="40">
                          <a:latin typeface="+mj-lt"/>
                          <a:cs typeface="Calibri"/>
                        </a:rPr>
                        <a:t>document  </a:t>
                      </a:r>
                      <a:r>
                        <a:rPr sz="600" spc="25">
                          <a:latin typeface="+mj-lt"/>
                          <a:cs typeface="Calibri"/>
                        </a:rPr>
                        <a:t>démontrable</a:t>
                      </a:r>
                      <a:endParaRPr sz="600">
                        <a:latin typeface="+mj-lt"/>
                        <a:cs typeface="Calibri"/>
                      </a:endParaRPr>
                    </a:p>
                    <a:p>
                      <a:pPr marL="171450" marR="352425" indent="-171450" algn="l">
                        <a:lnSpc>
                          <a:spcPct val="100000"/>
                        </a:lnSpc>
                        <a:buFont typeface="Arial" panose="020B0604020202020204" pitchFamily="34" charset="0"/>
                        <a:buChar char="•"/>
                        <a:tabLst>
                          <a:tab pos="525145" algn="l"/>
                          <a:tab pos="525780" algn="l"/>
                        </a:tabLst>
                      </a:pPr>
                      <a:r>
                        <a:rPr sz="600" spc="85">
                          <a:latin typeface="+mj-lt"/>
                          <a:cs typeface="Calibri"/>
                        </a:rPr>
                        <a:t>La </a:t>
                      </a:r>
                      <a:r>
                        <a:rPr sz="600" spc="20">
                          <a:latin typeface="+mj-lt"/>
                          <a:cs typeface="Calibri"/>
                        </a:rPr>
                        <a:t>pratique </a:t>
                      </a:r>
                      <a:r>
                        <a:rPr sz="600" spc="25">
                          <a:latin typeface="+mj-lt"/>
                          <a:cs typeface="Calibri"/>
                        </a:rPr>
                        <a:t>fait </a:t>
                      </a:r>
                      <a:r>
                        <a:rPr sz="600" spc="20">
                          <a:latin typeface="+mj-lt"/>
                          <a:cs typeface="Calibri"/>
                        </a:rPr>
                        <a:t>état</a:t>
                      </a:r>
                      <a:r>
                        <a:rPr sz="600" spc="-120">
                          <a:latin typeface="+mj-lt"/>
                          <a:cs typeface="Calibri"/>
                        </a:rPr>
                        <a:t> </a:t>
                      </a:r>
                      <a:r>
                        <a:rPr sz="600" spc="30">
                          <a:latin typeface="+mj-lt"/>
                          <a:cs typeface="Calibri"/>
                        </a:rPr>
                        <a:t>du  </a:t>
                      </a:r>
                      <a:r>
                        <a:rPr sz="600" spc="25">
                          <a:latin typeface="+mj-lt"/>
                          <a:cs typeface="Calibri"/>
                        </a:rPr>
                        <a:t>nombre </a:t>
                      </a:r>
                      <a:r>
                        <a:rPr sz="600" spc="35">
                          <a:latin typeface="+mj-lt"/>
                          <a:cs typeface="Calibri"/>
                        </a:rPr>
                        <a:t>de </a:t>
                      </a:r>
                      <a:r>
                        <a:rPr sz="600" spc="65">
                          <a:latin typeface="+mj-lt"/>
                          <a:cs typeface="Calibri"/>
                        </a:rPr>
                        <a:t>stages  </a:t>
                      </a:r>
                      <a:r>
                        <a:rPr sz="600" spc="40">
                          <a:latin typeface="+mj-lt"/>
                          <a:cs typeface="Calibri"/>
                        </a:rPr>
                        <a:t>effectués au </a:t>
                      </a:r>
                      <a:r>
                        <a:rPr sz="600" spc="50">
                          <a:latin typeface="+mj-lt"/>
                          <a:cs typeface="Calibri"/>
                        </a:rPr>
                        <a:t>cours </a:t>
                      </a:r>
                      <a:r>
                        <a:rPr sz="600" spc="30">
                          <a:latin typeface="+mj-lt"/>
                          <a:cs typeface="Calibri"/>
                        </a:rPr>
                        <a:t>de  </a:t>
                      </a:r>
                      <a:r>
                        <a:rPr sz="600" spc="15">
                          <a:latin typeface="+mj-lt"/>
                          <a:cs typeface="Calibri"/>
                        </a:rPr>
                        <a:t>l'année </a:t>
                      </a:r>
                      <a:r>
                        <a:rPr sz="600" spc="105">
                          <a:latin typeface="+mj-lt"/>
                          <a:cs typeface="Calibri"/>
                        </a:rPr>
                        <a:t>X</a:t>
                      </a:r>
                      <a:endParaRPr sz="600">
                        <a:latin typeface="+mj-lt"/>
                        <a:cs typeface="Calibri"/>
                      </a:endParaRPr>
                    </a:p>
                    <a:p>
                      <a:pPr marL="171450" marR="73025" indent="-171450" algn="l">
                        <a:lnSpc>
                          <a:spcPct val="100000"/>
                        </a:lnSpc>
                        <a:buFont typeface="Arial" panose="020B0604020202020204" pitchFamily="34" charset="0"/>
                        <a:buChar char="•"/>
                        <a:tabLst>
                          <a:tab pos="525145" algn="l"/>
                          <a:tab pos="525780" algn="l"/>
                        </a:tabLst>
                      </a:pPr>
                      <a:r>
                        <a:rPr sz="600" spc="85">
                          <a:latin typeface="+mj-lt"/>
                          <a:cs typeface="Calibri"/>
                        </a:rPr>
                        <a:t>La </a:t>
                      </a:r>
                      <a:r>
                        <a:rPr sz="600" spc="20">
                          <a:latin typeface="+mj-lt"/>
                          <a:cs typeface="Calibri"/>
                        </a:rPr>
                        <a:t>pratique </a:t>
                      </a:r>
                      <a:r>
                        <a:rPr sz="600" spc="25">
                          <a:latin typeface="+mj-lt"/>
                          <a:cs typeface="Calibri"/>
                        </a:rPr>
                        <a:t>fait </a:t>
                      </a:r>
                      <a:r>
                        <a:rPr sz="600" spc="20">
                          <a:latin typeface="+mj-lt"/>
                          <a:cs typeface="Calibri"/>
                        </a:rPr>
                        <a:t>état </a:t>
                      </a:r>
                      <a:r>
                        <a:rPr sz="600" spc="30">
                          <a:latin typeface="+mj-lt"/>
                          <a:cs typeface="Calibri"/>
                        </a:rPr>
                        <a:t>du  </a:t>
                      </a:r>
                      <a:r>
                        <a:rPr sz="600" spc="25">
                          <a:latin typeface="+mj-lt"/>
                          <a:cs typeface="Calibri"/>
                        </a:rPr>
                        <a:t>nombre </a:t>
                      </a:r>
                      <a:r>
                        <a:rPr sz="600" spc="35">
                          <a:latin typeface="+mj-lt"/>
                          <a:cs typeface="Calibri"/>
                        </a:rPr>
                        <a:t>de </a:t>
                      </a:r>
                      <a:r>
                        <a:rPr sz="600" spc="20">
                          <a:latin typeface="+mj-lt"/>
                          <a:cs typeface="Calibri"/>
                        </a:rPr>
                        <a:t>tuteurs </a:t>
                      </a:r>
                      <a:r>
                        <a:rPr sz="600" spc="30">
                          <a:latin typeface="+mj-lt"/>
                          <a:cs typeface="Calibri"/>
                        </a:rPr>
                        <a:t>de</a:t>
                      </a:r>
                      <a:r>
                        <a:rPr sz="600" spc="-20">
                          <a:latin typeface="+mj-lt"/>
                          <a:cs typeface="Calibri"/>
                        </a:rPr>
                        <a:t> </a:t>
                      </a:r>
                      <a:r>
                        <a:rPr sz="600" spc="60">
                          <a:latin typeface="+mj-lt"/>
                          <a:cs typeface="Calibri"/>
                        </a:rPr>
                        <a:t>stage  </a:t>
                      </a:r>
                      <a:r>
                        <a:rPr sz="600" spc="40">
                          <a:latin typeface="+mj-lt"/>
                          <a:cs typeface="Calibri"/>
                        </a:rPr>
                        <a:t>disponibles/déployés au  </a:t>
                      </a:r>
                      <a:r>
                        <a:rPr sz="600" spc="50">
                          <a:latin typeface="+mj-lt"/>
                          <a:cs typeface="Calibri"/>
                        </a:rPr>
                        <a:t>cours </a:t>
                      </a:r>
                      <a:r>
                        <a:rPr sz="600" spc="30">
                          <a:latin typeface="+mj-lt"/>
                          <a:cs typeface="Calibri"/>
                        </a:rPr>
                        <a:t>de </a:t>
                      </a:r>
                      <a:r>
                        <a:rPr sz="600" spc="15">
                          <a:latin typeface="+mj-lt"/>
                          <a:cs typeface="Calibri"/>
                        </a:rPr>
                        <a:t>l'année </a:t>
                      </a:r>
                      <a:r>
                        <a:rPr sz="600" spc="105">
                          <a:latin typeface="+mj-lt"/>
                          <a:cs typeface="Calibri"/>
                        </a:rPr>
                        <a:t>X </a:t>
                      </a:r>
                      <a:r>
                        <a:rPr sz="600" spc="15">
                          <a:latin typeface="+mj-lt"/>
                          <a:cs typeface="Calibri"/>
                        </a:rPr>
                        <a:t>(lié </a:t>
                      </a:r>
                      <a:r>
                        <a:rPr sz="600" spc="45">
                          <a:latin typeface="+mj-lt"/>
                          <a:cs typeface="Calibri"/>
                        </a:rPr>
                        <a:t>au  </a:t>
                      </a:r>
                      <a:r>
                        <a:rPr sz="600" spc="25">
                          <a:latin typeface="+mj-lt"/>
                          <a:cs typeface="Calibri"/>
                        </a:rPr>
                        <a:t>nombre </a:t>
                      </a:r>
                      <a:r>
                        <a:rPr sz="600" spc="35">
                          <a:latin typeface="+mj-lt"/>
                          <a:cs typeface="Calibri"/>
                        </a:rPr>
                        <a:t>de </a:t>
                      </a:r>
                      <a:r>
                        <a:rPr sz="600" spc="65">
                          <a:latin typeface="+mj-lt"/>
                          <a:cs typeface="Calibri"/>
                        </a:rPr>
                        <a:t>stages  </a:t>
                      </a:r>
                      <a:r>
                        <a:rPr sz="600" spc="40">
                          <a:latin typeface="+mj-lt"/>
                          <a:cs typeface="Calibri"/>
                        </a:rPr>
                        <a:t>effectués).</a:t>
                      </a:r>
                      <a:endParaRPr sz="600">
                        <a:latin typeface="+mj-lt"/>
                        <a:cs typeface="Calibri"/>
                      </a:endParaRPr>
                    </a:p>
                  </a:txBody>
                  <a:tcPr marL="36000" marR="3600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tc>
                  <a:txBody>
                    <a:bodyPr/>
                    <a:lstStyle/>
                    <a:p>
                      <a:pPr marL="67945" marR="106045">
                        <a:lnSpc>
                          <a:spcPct val="100000"/>
                        </a:lnSpc>
                        <a:spcBef>
                          <a:spcPts val="25"/>
                        </a:spcBef>
                      </a:pPr>
                      <a:r>
                        <a:rPr sz="600" spc="95">
                          <a:latin typeface="+mj-lt"/>
                          <a:cs typeface="Calibri"/>
                        </a:rPr>
                        <a:t>Pas </a:t>
                      </a:r>
                      <a:r>
                        <a:rPr sz="600" spc="30">
                          <a:latin typeface="+mj-lt"/>
                          <a:cs typeface="Calibri"/>
                        </a:rPr>
                        <a:t>de</a:t>
                      </a:r>
                      <a:r>
                        <a:rPr sz="600" spc="-125">
                          <a:latin typeface="+mj-lt"/>
                          <a:cs typeface="Calibri"/>
                        </a:rPr>
                        <a:t> </a:t>
                      </a:r>
                      <a:r>
                        <a:rPr sz="600" spc="20">
                          <a:latin typeface="+mj-lt"/>
                          <a:cs typeface="Calibri"/>
                        </a:rPr>
                        <a:t>durée  </a:t>
                      </a:r>
                      <a:r>
                        <a:rPr sz="600" spc="45" err="1">
                          <a:latin typeface="+mj-lt"/>
                          <a:cs typeface="Calibri"/>
                        </a:rPr>
                        <a:t>maximale</a:t>
                      </a:r>
                      <a:endParaRPr sz="600">
                        <a:latin typeface="+mj-lt"/>
                        <a:cs typeface="Calibri"/>
                      </a:endParaRPr>
                    </a:p>
                  </a:txBody>
                  <a:tcPr marL="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solidFill>
                      <a:schemeClr val="bg1"/>
                    </a:solidFill>
                  </a:tcPr>
                </a:tc>
                <a:extLst>
                  <a:ext uri="{0D108BD9-81ED-4DB2-BD59-A6C34878D82A}">
                    <a16:rowId xmlns:a16="http://schemas.microsoft.com/office/drawing/2014/main" val="754683706"/>
                  </a:ext>
                </a:extLst>
              </a:tr>
            </a:tbl>
          </a:graphicData>
        </a:graphic>
      </p:graphicFrame>
      <p:sp>
        <p:nvSpPr>
          <p:cNvPr id="6" name="object 3">
            <a:extLst>
              <a:ext uri="{FF2B5EF4-FFF2-40B4-BE49-F238E27FC236}">
                <a16:creationId xmlns:a16="http://schemas.microsoft.com/office/drawing/2014/main" id="{23F5C48D-3413-137C-C814-E4C7F445CF8B}"/>
              </a:ext>
            </a:extLst>
          </p:cNvPr>
          <p:cNvSpPr txBox="1"/>
          <p:nvPr/>
        </p:nvSpPr>
        <p:spPr>
          <a:xfrm>
            <a:off x="609600" y="4480779"/>
            <a:ext cx="11174413" cy="576504"/>
          </a:xfrm>
          <a:prstGeom prst="rect">
            <a:avLst/>
          </a:prstGeom>
        </p:spPr>
        <p:txBody>
          <a:bodyPr vert="horz" wrap="square" lIns="0" tIns="12700" rIns="0" bIns="0" rtlCol="0">
            <a:spAutoFit/>
          </a:bodyPr>
          <a:lstStyle/>
          <a:p>
            <a:pPr marL="12700" marR="172720" fontAlgn="auto">
              <a:lnSpc>
                <a:spcPct val="110000"/>
              </a:lnSpc>
              <a:spcBef>
                <a:spcPts val="100"/>
              </a:spcBef>
              <a:spcAft>
                <a:spcPts val="0"/>
              </a:spcAft>
            </a:pPr>
            <a:r>
              <a:rPr sz="700" spc="-10" err="1">
                <a:solidFill>
                  <a:prstClr val="black"/>
                </a:solidFill>
                <a:latin typeface="+mj-lt"/>
                <a:cs typeface="Calibri"/>
              </a:rPr>
              <a:t>Praktijken</a:t>
            </a:r>
            <a:r>
              <a:rPr sz="700" spc="-10">
                <a:solidFill>
                  <a:prstClr val="black"/>
                </a:solidFill>
                <a:latin typeface="+mj-lt"/>
                <a:cs typeface="Calibri"/>
              </a:rPr>
              <a:t> </a:t>
            </a:r>
            <a:r>
              <a:rPr sz="700">
                <a:solidFill>
                  <a:prstClr val="black"/>
                </a:solidFill>
                <a:latin typeface="+mj-lt"/>
                <a:cs typeface="Calibri"/>
              </a:rPr>
              <a:t>die </a:t>
            </a:r>
            <a:r>
              <a:rPr sz="700" b="1" spc="-5">
                <a:solidFill>
                  <a:prstClr val="black"/>
                </a:solidFill>
                <a:latin typeface="+mj-lt"/>
                <a:cs typeface="Calibri"/>
              </a:rPr>
              <a:t>minder </a:t>
            </a:r>
            <a:r>
              <a:rPr sz="700" b="1">
                <a:solidFill>
                  <a:prstClr val="black"/>
                </a:solidFill>
                <a:latin typeface="+mj-lt"/>
                <a:cs typeface="Calibri"/>
              </a:rPr>
              <a:t>dan 60% </a:t>
            </a:r>
            <a:r>
              <a:rPr sz="700" b="1" spc="-5">
                <a:solidFill>
                  <a:prstClr val="black"/>
                </a:solidFill>
                <a:latin typeface="+mj-lt"/>
                <a:cs typeface="Calibri"/>
              </a:rPr>
              <a:t>van </a:t>
            </a:r>
            <a:r>
              <a:rPr sz="700" b="1">
                <a:solidFill>
                  <a:prstClr val="black"/>
                </a:solidFill>
                <a:latin typeface="+mj-lt"/>
                <a:cs typeface="Calibri"/>
              </a:rPr>
              <a:t>het </a:t>
            </a:r>
            <a:r>
              <a:rPr sz="700" b="1" spc="-5" err="1">
                <a:solidFill>
                  <a:prstClr val="black"/>
                </a:solidFill>
                <a:latin typeface="+mj-lt"/>
                <a:cs typeface="Calibri"/>
              </a:rPr>
              <a:t>totaal</a:t>
            </a:r>
            <a:r>
              <a:rPr sz="700" b="1" spc="-5">
                <a:solidFill>
                  <a:prstClr val="black"/>
                </a:solidFill>
                <a:latin typeface="+mj-lt"/>
                <a:cs typeface="Calibri"/>
              </a:rPr>
              <a:t> </a:t>
            </a:r>
            <a:r>
              <a:rPr sz="700" b="1" spc="-10" err="1">
                <a:solidFill>
                  <a:prstClr val="black"/>
                </a:solidFill>
                <a:latin typeface="+mj-lt"/>
                <a:cs typeface="Calibri"/>
              </a:rPr>
              <a:t>aantal</a:t>
            </a:r>
            <a:r>
              <a:rPr sz="700" b="1" spc="-10">
                <a:solidFill>
                  <a:prstClr val="black"/>
                </a:solidFill>
                <a:latin typeface="+mj-lt"/>
                <a:cs typeface="Calibri"/>
              </a:rPr>
              <a:t> </a:t>
            </a:r>
            <a:r>
              <a:rPr sz="700" b="1" spc="-10" err="1">
                <a:solidFill>
                  <a:prstClr val="black"/>
                </a:solidFill>
                <a:latin typeface="+mj-lt"/>
                <a:cs typeface="Calibri"/>
              </a:rPr>
              <a:t>te</a:t>
            </a:r>
            <a:r>
              <a:rPr sz="700" b="1" spc="-10">
                <a:solidFill>
                  <a:prstClr val="black"/>
                </a:solidFill>
                <a:latin typeface="+mj-lt"/>
                <a:cs typeface="Calibri"/>
              </a:rPr>
              <a:t> </a:t>
            </a:r>
            <a:r>
              <a:rPr sz="700" b="1" spc="-5" err="1">
                <a:solidFill>
                  <a:prstClr val="black"/>
                </a:solidFill>
                <a:latin typeface="+mj-lt"/>
                <a:cs typeface="Calibri"/>
              </a:rPr>
              <a:t>verdienen</a:t>
            </a:r>
            <a:r>
              <a:rPr sz="700" b="1" spc="-5">
                <a:solidFill>
                  <a:prstClr val="black"/>
                </a:solidFill>
                <a:latin typeface="+mj-lt"/>
                <a:cs typeface="Calibri"/>
              </a:rPr>
              <a:t> </a:t>
            </a:r>
            <a:r>
              <a:rPr sz="700" b="1" spc="-5" err="1">
                <a:solidFill>
                  <a:prstClr val="black"/>
                </a:solidFill>
                <a:latin typeface="+mj-lt"/>
                <a:cs typeface="Calibri"/>
              </a:rPr>
              <a:t>punten</a:t>
            </a:r>
            <a:r>
              <a:rPr sz="700" b="1" spc="-5">
                <a:solidFill>
                  <a:prstClr val="black"/>
                </a:solidFill>
                <a:latin typeface="+mj-lt"/>
                <a:cs typeface="Calibri"/>
              </a:rPr>
              <a:t> </a:t>
            </a:r>
            <a:r>
              <a:rPr sz="700" spc="-5" err="1">
                <a:solidFill>
                  <a:prstClr val="black"/>
                </a:solidFill>
                <a:latin typeface="+mj-lt"/>
                <a:cs typeface="Calibri"/>
              </a:rPr>
              <a:t>behaald</a:t>
            </a:r>
            <a:r>
              <a:rPr sz="700" spc="-5">
                <a:solidFill>
                  <a:prstClr val="black"/>
                </a:solidFill>
                <a:latin typeface="+mj-lt"/>
                <a:cs typeface="Calibri"/>
              </a:rPr>
              <a:t> </a:t>
            </a:r>
            <a:r>
              <a:rPr sz="700" spc="-5" err="1">
                <a:solidFill>
                  <a:prstClr val="black"/>
                </a:solidFill>
                <a:latin typeface="+mj-lt"/>
                <a:cs typeface="Calibri"/>
              </a:rPr>
              <a:t>hebben</a:t>
            </a:r>
            <a:r>
              <a:rPr sz="700" spc="-5">
                <a:solidFill>
                  <a:prstClr val="black"/>
                </a:solidFill>
                <a:latin typeface="+mj-lt"/>
                <a:cs typeface="Calibri"/>
              </a:rPr>
              <a:t>, </a:t>
            </a:r>
            <a:r>
              <a:rPr sz="700" spc="-5" err="1">
                <a:solidFill>
                  <a:prstClr val="black"/>
                </a:solidFill>
                <a:latin typeface="+mj-lt"/>
                <a:cs typeface="Calibri"/>
              </a:rPr>
              <a:t>kunnen</a:t>
            </a:r>
            <a:r>
              <a:rPr sz="700" spc="-5">
                <a:solidFill>
                  <a:prstClr val="black"/>
                </a:solidFill>
                <a:latin typeface="+mj-lt"/>
                <a:cs typeface="Calibri"/>
              </a:rPr>
              <a:t> </a:t>
            </a:r>
            <a:r>
              <a:rPr sz="700" b="1" spc="-5" err="1">
                <a:solidFill>
                  <a:prstClr val="black"/>
                </a:solidFill>
                <a:latin typeface="+mj-lt"/>
                <a:cs typeface="Calibri"/>
              </a:rPr>
              <a:t>éénmalig</a:t>
            </a:r>
            <a:r>
              <a:rPr sz="700" b="1" spc="-5">
                <a:solidFill>
                  <a:prstClr val="black"/>
                </a:solidFill>
                <a:latin typeface="+mj-lt"/>
                <a:cs typeface="Calibri"/>
              </a:rPr>
              <a:t> </a:t>
            </a:r>
            <a:r>
              <a:rPr sz="700" b="1">
                <a:solidFill>
                  <a:prstClr val="black"/>
                </a:solidFill>
                <a:latin typeface="+mj-lt"/>
                <a:cs typeface="Calibri"/>
              </a:rPr>
              <a:t>5 </a:t>
            </a:r>
            <a:r>
              <a:rPr sz="700" b="1" spc="-5" err="1">
                <a:solidFill>
                  <a:prstClr val="black"/>
                </a:solidFill>
                <a:latin typeface="+mj-lt"/>
                <a:cs typeface="Calibri"/>
              </a:rPr>
              <a:t>punten</a:t>
            </a:r>
            <a:r>
              <a:rPr sz="700" b="1" spc="-5">
                <a:solidFill>
                  <a:prstClr val="black"/>
                </a:solidFill>
                <a:latin typeface="+mj-lt"/>
                <a:cs typeface="Calibri"/>
              </a:rPr>
              <a:t> </a:t>
            </a:r>
            <a:r>
              <a:rPr sz="700" b="1" spc="-10">
                <a:solidFill>
                  <a:prstClr val="black"/>
                </a:solidFill>
                <a:latin typeface="+mj-lt"/>
                <a:cs typeface="Calibri"/>
              </a:rPr>
              <a:t>extra </a:t>
            </a:r>
            <a:r>
              <a:rPr sz="700" spc="-5" err="1">
                <a:solidFill>
                  <a:prstClr val="black"/>
                </a:solidFill>
                <a:latin typeface="+mj-lt"/>
                <a:cs typeface="Calibri"/>
              </a:rPr>
              <a:t>verdienen</a:t>
            </a:r>
            <a:r>
              <a:rPr sz="700" spc="-5">
                <a:solidFill>
                  <a:prstClr val="black"/>
                </a:solidFill>
                <a:latin typeface="+mj-lt"/>
                <a:cs typeface="Calibri"/>
              </a:rPr>
              <a:t> </a:t>
            </a:r>
            <a:r>
              <a:rPr sz="700" err="1">
                <a:solidFill>
                  <a:prstClr val="black"/>
                </a:solidFill>
                <a:latin typeface="+mj-lt"/>
                <a:cs typeface="Calibri"/>
              </a:rPr>
              <a:t>indien</a:t>
            </a:r>
            <a:r>
              <a:rPr sz="700">
                <a:solidFill>
                  <a:prstClr val="black"/>
                </a:solidFill>
                <a:latin typeface="+mj-lt"/>
                <a:cs typeface="Calibri"/>
              </a:rPr>
              <a:t> </a:t>
            </a:r>
            <a:r>
              <a:rPr sz="700" spc="-15">
                <a:solidFill>
                  <a:prstClr val="black"/>
                </a:solidFill>
                <a:latin typeface="+mj-lt"/>
                <a:cs typeface="Calibri"/>
              </a:rPr>
              <a:t>ze </a:t>
            </a:r>
            <a:r>
              <a:rPr sz="700" spc="-5" err="1">
                <a:solidFill>
                  <a:prstClr val="black"/>
                </a:solidFill>
                <a:latin typeface="+mj-lt"/>
                <a:cs typeface="Calibri"/>
              </a:rPr>
              <a:t>kunnen</a:t>
            </a:r>
            <a:r>
              <a:rPr sz="700" spc="-5">
                <a:solidFill>
                  <a:prstClr val="black"/>
                </a:solidFill>
                <a:latin typeface="+mj-lt"/>
                <a:cs typeface="Calibri"/>
              </a:rPr>
              <a:t> </a:t>
            </a:r>
            <a:r>
              <a:rPr sz="700" spc="-5" err="1">
                <a:solidFill>
                  <a:prstClr val="black"/>
                </a:solidFill>
                <a:latin typeface="+mj-lt"/>
                <a:cs typeface="Calibri"/>
              </a:rPr>
              <a:t>aantonen</a:t>
            </a:r>
            <a:r>
              <a:rPr sz="700" spc="-5">
                <a:solidFill>
                  <a:prstClr val="black"/>
                </a:solidFill>
                <a:latin typeface="+mj-lt"/>
                <a:cs typeface="Calibri"/>
              </a:rPr>
              <a:t> </a:t>
            </a:r>
            <a:r>
              <a:rPr sz="700" spc="-5" err="1">
                <a:solidFill>
                  <a:prstClr val="black"/>
                </a:solidFill>
                <a:latin typeface="+mj-lt"/>
                <a:cs typeface="Calibri"/>
              </a:rPr>
              <a:t>dat</a:t>
            </a:r>
            <a:r>
              <a:rPr sz="700" spc="-5">
                <a:solidFill>
                  <a:prstClr val="black"/>
                </a:solidFill>
                <a:latin typeface="+mj-lt"/>
                <a:cs typeface="Calibri"/>
              </a:rPr>
              <a:t> </a:t>
            </a:r>
            <a:r>
              <a:rPr sz="700" spc="-15">
                <a:solidFill>
                  <a:prstClr val="black"/>
                </a:solidFill>
                <a:latin typeface="+mj-lt"/>
                <a:cs typeface="Calibri"/>
              </a:rPr>
              <a:t>ze </a:t>
            </a:r>
            <a:r>
              <a:rPr sz="700" spc="-5">
                <a:solidFill>
                  <a:prstClr val="black"/>
                </a:solidFill>
                <a:latin typeface="+mj-lt"/>
                <a:cs typeface="Calibri"/>
              </a:rPr>
              <a:t>het </a:t>
            </a:r>
            <a:r>
              <a:rPr sz="700" spc="-5" err="1">
                <a:solidFill>
                  <a:prstClr val="black"/>
                </a:solidFill>
                <a:latin typeface="+mj-lt"/>
                <a:cs typeface="Calibri"/>
              </a:rPr>
              <a:t>voorbije</a:t>
            </a:r>
            <a:r>
              <a:rPr sz="700" spc="-5">
                <a:solidFill>
                  <a:prstClr val="black"/>
                </a:solidFill>
                <a:latin typeface="+mj-lt"/>
                <a:cs typeface="Calibri"/>
              </a:rPr>
              <a:t> </a:t>
            </a:r>
            <a:r>
              <a:rPr sz="700" err="1">
                <a:solidFill>
                  <a:prstClr val="black"/>
                </a:solidFill>
                <a:latin typeface="+mj-lt"/>
                <a:cs typeface="Calibri"/>
              </a:rPr>
              <a:t>jaar</a:t>
            </a:r>
            <a:r>
              <a:rPr sz="700">
                <a:solidFill>
                  <a:prstClr val="black"/>
                </a:solidFill>
                <a:latin typeface="+mj-lt"/>
                <a:cs typeface="Calibri"/>
              </a:rPr>
              <a:t> </a:t>
            </a:r>
            <a:r>
              <a:rPr sz="700" spc="-10" err="1">
                <a:solidFill>
                  <a:prstClr val="black"/>
                </a:solidFill>
                <a:latin typeface="+mj-lt"/>
                <a:cs typeface="Calibri"/>
              </a:rPr>
              <a:t>stappen</a:t>
            </a:r>
            <a:r>
              <a:rPr sz="700" spc="-10">
                <a:solidFill>
                  <a:prstClr val="black"/>
                </a:solidFill>
                <a:latin typeface="+mj-lt"/>
                <a:cs typeface="Calibri"/>
              </a:rPr>
              <a:t> </a:t>
            </a:r>
            <a:r>
              <a:rPr sz="700" err="1">
                <a:solidFill>
                  <a:prstClr val="black"/>
                </a:solidFill>
                <a:latin typeface="+mj-lt"/>
                <a:cs typeface="Calibri"/>
              </a:rPr>
              <a:t>vooruit</a:t>
            </a:r>
            <a:r>
              <a:rPr sz="700">
                <a:solidFill>
                  <a:prstClr val="black"/>
                </a:solidFill>
                <a:latin typeface="+mj-lt"/>
                <a:cs typeface="Calibri"/>
              </a:rPr>
              <a:t> </a:t>
            </a:r>
            <a:r>
              <a:rPr sz="700" spc="-5" err="1">
                <a:solidFill>
                  <a:prstClr val="black"/>
                </a:solidFill>
                <a:latin typeface="+mj-lt"/>
                <a:cs typeface="Calibri"/>
              </a:rPr>
              <a:t>hebben</a:t>
            </a:r>
            <a:r>
              <a:rPr sz="700" spc="-5">
                <a:solidFill>
                  <a:prstClr val="black"/>
                </a:solidFill>
                <a:latin typeface="+mj-lt"/>
                <a:cs typeface="Calibri"/>
              </a:rPr>
              <a:t> </a:t>
            </a:r>
            <a:r>
              <a:rPr sz="700" spc="-15" err="1">
                <a:solidFill>
                  <a:prstClr val="black"/>
                </a:solidFill>
                <a:latin typeface="+mj-lt"/>
                <a:cs typeface="Calibri"/>
              </a:rPr>
              <a:t>gezet</a:t>
            </a:r>
            <a:r>
              <a:rPr sz="700" spc="-15">
                <a:solidFill>
                  <a:prstClr val="black"/>
                </a:solidFill>
                <a:latin typeface="+mj-lt"/>
                <a:cs typeface="Calibri"/>
              </a:rPr>
              <a:t> </a:t>
            </a:r>
            <a:r>
              <a:rPr sz="700">
                <a:solidFill>
                  <a:prstClr val="black"/>
                </a:solidFill>
                <a:latin typeface="+mj-lt"/>
                <a:cs typeface="Calibri"/>
              </a:rPr>
              <a:t>op </a:t>
            </a:r>
            <a:r>
              <a:rPr sz="700" spc="-5">
                <a:solidFill>
                  <a:prstClr val="black"/>
                </a:solidFill>
                <a:latin typeface="+mj-lt"/>
                <a:cs typeface="Calibri"/>
              </a:rPr>
              <a:t>het </a:t>
            </a:r>
            <a:r>
              <a:rPr sz="700" spc="-5" err="1">
                <a:solidFill>
                  <a:prstClr val="black"/>
                </a:solidFill>
                <a:latin typeface="+mj-lt"/>
                <a:cs typeface="Calibri"/>
              </a:rPr>
              <a:t>vlak</a:t>
            </a:r>
            <a:r>
              <a:rPr sz="700" spc="-5">
                <a:solidFill>
                  <a:prstClr val="black"/>
                </a:solidFill>
                <a:latin typeface="+mj-lt"/>
                <a:cs typeface="Calibri"/>
              </a:rPr>
              <a:t> van  </a:t>
            </a:r>
            <a:r>
              <a:rPr sz="700" spc="-5" err="1">
                <a:solidFill>
                  <a:prstClr val="black"/>
                </a:solidFill>
                <a:latin typeface="+mj-lt"/>
                <a:cs typeface="Calibri"/>
              </a:rPr>
              <a:t>professionalisering</a:t>
            </a:r>
            <a:r>
              <a:rPr sz="700" spc="-5">
                <a:solidFill>
                  <a:prstClr val="black"/>
                </a:solidFill>
                <a:latin typeface="+mj-lt"/>
                <a:cs typeface="Calibri"/>
              </a:rPr>
              <a:t>. </a:t>
            </a:r>
            <a:r>
              <a:rPr sz="700" spc="-5" err="1">
                <a:solidFill>
                  <a:prstClr val="black"/>
                </a:solidFill>
                <a:latin typeface="+mj-lt"/>
                <a:cs typeface="Calibri"/>
              </a:rPr>
              <a:t>Hiertoe</a:t>
            </a:r>
            <a:r>
              <a:rPr sz="700" spc="-5">
                <a:solidFill>
                  <a:prstClr val="black"/>
                </a:solidFill>
                <a:latin typeface="+mj-lt"/>
                <a:cs typeface="Calibri"/>
              </a:rPr>
              <a:t> </a:t>
            </a:r>
            <a:r>
              <a:rPr sz="700" spc="-10" err="1">
                <a:solidFill>
                  <a:prstClr val="black"/>
                </a:solidFill>
                <a:latin typeface="+mj-lt"/>
                <a:cs typeface="Calibri"/>
              </a:rPr>
              <a:t>wordt</a:t>
            </a:r>
            <a:r>
              <a:rPr sz="700" spc="-10">
                <a:solidFill>
                  <a:prstClr val="black"/>
                </a:solidFill>
                <a:latin typeface="+mj-lt"/>
                <a:cs typeface="Calibri"/>
              </a:rPr>
              <a:t> </a:t>
            </a:r>
            <a:r>
              <a:rPr sz="700" spc="-5">
                <a:solidFill>
                  <a:prstClr val="black"/>
                </a:solidFill>
                <a:latin typeface="+mj-lt"/>
                <a:cs typeface="Calibri"/>
              </a:rPr>
              <a:t>het </a:t>
            </a:r>
            <a:r>
              <a:rPr sz="700" spc="-5" err="1">
                <a:solidFill>
                  <a:prstClr val="black"/>
                </a:solidFill>
                <a:latin typeface="+mj-lt"/>
                <a:cs typeface="Calibri"/>
              </a:rPr>
              <a:t>volgende</a:t>
            </a:r>
            <a:r>
              <a:rPr sz="700" spc="-5">
                <a:solidFill>
                  <a:prstClr val="black"/>
                </a:solidFill>
                <a:latin typeface="+mj-lt"/>
                <a:cs typeface="Calibri"/>
              </a:rPr>
              <a:t> criterium</a:t>
            </a:r>
            <a:r>
              <a:rPr sz="700" spc="-10">
                <a:solidFill>
                  <a:prstClr val="black"/>
                </a:solidFill>
                <a:latin typeface="+mj-lt"/>
                <a:cs typeface="Calibri"/>
              </a:rPr>
              <a:t> </a:t>
            </a:r>
            <a:r>
              <a:rPr sz="700" spc="-5" err="1">
                <a:solidFill>
                  <a:prstClr val="black"/>
                </a:solidFill>
                <a:latin typeface="+mj-lt"/>
                <a:cs typeface="Calibri"/>
              </a:rPr>
              <a:t>beoordeeld</a:t>
            </a:r>
            <a:r>
              <a:rPr sz="700" spc="-5">
                <a:solidFill>
                  <a:prstClr val="black"/>
                </a:solidFill>
                <a:latin typeface="+mj-lt"/>
                <a:cs typeface="Calibri"/>
              </a:rPr>
              <a:t>:</a:t>
            </a:r>
            <a:endParaRPr sz="700">
              <a:solidFill>
                <a:prstClr val="black"/>
              </a:solidFill>
              <a:latin typeface="+mj-lt"/>
              <a:cs typeface="Calibri"/>
            </a:endParaRPr>
          </a:p>
          <a:p>
            <a:pPr marL="12700" marR="5080" fontAlgn="auto">
              <a:lnSpc>
                <a:spcPct val="109100"/>
              </a:lnSpc>
              <a:spcBef>
                <a:spcPts val="815"/>
              </a:spcBef>
              <a:spcAft>
                <a:spcPts val="0"/>
              </a:spcAft>
            </a:pPr>
            <a:r>
              <a:rPr sz="700">
                <a:solidFill>
                  <a:prstClr val="black"/>
                </a:solidFill>
                <a:latin typeface="+mj-lt"/>
                <a:cs typeface="Calibri"/>
              </a:rPr>
              <a:t>Des </a:t>
            </a:r>
            <a:r>
              <a:rPr lang="nl-BE" sz="700" spc="-5" err="1">
                <a:solidFill>
                  <a:prstClr val="black"/>
                </a:solidFill>
                <a:latin typeface="+mj-lt"/>
                <a:cs typeface="Calibri"/>
              </a:rPr>
              <a:t>pratiques</a:t>
            </a:r>
            <a:r>
              <a:rPr sz="700" spc="-5">
                <a:solidFill>
                  <a:prstClr val="black"/>
                </a:solidFill>
                <a:latin typeface="+mj-lt"/>
                <a:cs typeface="Calibri"/>
              </a:rPr>
              <a:t> qui </a:t>
            </a:r>
            <a:r>
              <a:rPr sz="700" spc="-5" err="1">
                <a:solidFill>
                  <a:prstClr val="black"/>
                </a:solidFill>
                <a:latin typeface="+mj-lt"/>
                <a:cs typeface="Calibri"/>
              </a:rPr>
              <a:t>ont</a:t>
            </a:r>
            <a:r>
              <a:rPr sz="700" spc="-5">
                <a:solidFill>
                  <a:prstClr val="black"/>
                </a:solidFill>
                <a:latin typeface="+mj-lt"/>
                <a:cs typeface="Calibri"/>
              </a:rPr>
              <a:t> </a:t>
            </a:r>
            <a:r>
              <a:rPr sz="700" spc="-5" err="1">
                <a:solidFill>
                  <a:prstClr val="black"/>
                </a:solidFill>
                <a:latin typeface="+mj-lt"/>
                <a:cs typeface="Calibri"/>
              </a:rPr>
              <a:t>obtenu</a:t>
            </a:r>
            <a:r>
              <a:rPr sz="700" spc="-5">
                <a:solidFill>
                  <a:prstClr val="black"/>
                </a:solidFill>
                <a:latin typeface="+mj-lt"/>
                <a:cs typeface="Calibri"/>
              </a:rPr>
              <a:t> </a:t>
            </a:r>
            <a:r>
              <a:rPr sz="700" b="1" spc="-5" err="1">
                <a:solidFill>
                  <a:prstClr val="black"/>
                </a:solidFill>
                <a:latin typeface="+mj-lt"/>
                <a:cs typeface="Calibri"/>
              </a:rPr>
              <a:t>moins</a:t>
            </a:r>
            <a:r>
              <a:rPr sz="700" b="1" spc="-5">
                <a:solidFill>
                  <a:prstClr val="black"/>
                </a:solidFill>
                <a:latin typeface="+mj-lt"/>
                <a:cs typeface="Calibri"/>
              </a:rPr>
              <a:t> de </a:t>
            </a:r>
            <a:r>
              <a:rPr sz="700" b="1">
                <a:solidFill>
                  <a:prstClr val="black"/>
                </a:solidFill>
                <a:latin typeface="+mj-lt"/>
                <a:cs typeface="Calibri"/>
              </a:rPr>
              <a:t>60% du </a:t>
            </a:r>
            <a:r>
              <a:rPr sz="700" b="1" spc="-5" err="1">
                <a:solidFill>
                  <a:prstClr val="black"/>
                </a:solidFill>
                <a:latin typeface="+mj-lt"/>
                <a:cs typeface="Calibri"/>
              </a:rPr>
              <a:t>nombre</a:t>
            </a:r>
            <a:r>
              <a:rPr sz="700" b="1" spc="-5">
                <a:solidFill>
                  <a:prstClr val="black"/>
                </a:solidFill>
                <a:latin typeface="+mj-lt"/>
                <a:cs typeface="Calibri"/>
              </a:rPr>
              <a:t> total </a:t>
            </a:r>
            <a:r>
              <a:rPr sz="700" b="1">
                <a:solidFill>
                  <a:prstClr val="black"/>
                </a:solidFill>
                <a:latin typeface="+mj-lt"/>
                <a:cs typeface="Calibri"/>
              </a:rPr>
              <a:t>de </a:t>
            </a:r>
            <a:r>
              <a:rPr sz="700" b="1" spc="-5">
                <a:solidFill>
                  <a:prstClr val="black"/>
                </a:solidFill>
                <a:latin typeface="+mj-lt"/>
                <a:cs typeface="Calibri"/>
              </a:rPr>
              <a:t>points </a:t>
            </a:r>
            <a:r>
              <a:rPr sz="700" b="1">
                <a:solidFill>
                  <a:prstClr val="black"/>
                </a:solidFill>
                <a:latin typeface="+mj-lt"/>
                <a:cs typeface="Calibri"/>
              </a:rPr>
              <a:t>à </a:t>
            </a:r>
            <a:r>
              <a:rPr sz="700" b="1" spc="-10" err="1">
                <a:solidFill>
                  <a:prstClr val="black"/>
                </a:solidFill>
                <a:latin typeface="+mj-lt"/>
                <a:cs typeface="Calibri"/>
              </a:rPr>
              <a:t>gagner</a:t>
            </a:r>
            <a:r>
              <a:rPr sz="700" b="1" spc="-10">
                <a:solidFill>
                  <a:prstClr val="black"/>
                </a:solidFill>
                <a:latin typeface="+mj-lt"/>
                <a:cs typeface="Calibri"/>
              </a:rPr>
              <a:t> </a:t>
            </a:r>
            <a:r>
              <a:rPr sz="700" spc="-5" err="1">
                <a:solidFill>
                  <a:prstClr val="black"/>
                </a:solidFill>
                <a:latin typeface="+mj-lt"/>
                <a:cs typeface="Calibri"/>
              </a:rPr>
              <a:t>peuvent</a:t>
            </a:r>
            <a:r>
              <a:rPr sz="700" spc="-5">
                <a:solidFill>
                  <a:prstClr val="black"/>
                </a:solidFill>
                <a:latin typeface="+mj-lt"/>
                <a:cs typeface="Calibri"/>
              </a:rPr>
              <a:t> </a:t>
            </a:r>
            <a:r>
              <a:rPr sz="700" b="1" spc="-5" err="1">
                <a:solidFill>
                  <a:prstClr val="black"/>
                </a:solidFill>
                <a:latin typeface="+mj-lt"/>
                <a:cs typeface="Calibri"/>
              </a:rPr>
              <a:t>uniquement</a:t>
            </a:r>
            <a:r>
              <a:rPr sz="700" b="1" spc="-5">
                <a:solidFill>
                  <a:prstClr val="black"/>
                </a:solidFill>
                <a:latin typeface="+mj-lt"/>
                <a:cs typeface="Calibri"/>
              </a:rPr>
              <a:t> </a:t>
            </a:r>
            <a:r>
              <a:rPr sz="700" spc="-10" err="1">
                <a:solidFill>
                  <a:prstClr val="black"/>
                </a:solidFill>
                <a:latin typeface="+mj-lt"/>
                <a:cs typeface="Calibri"/>
              </a:rPr>
              <a:t>obtenir</a:t>
            </a:r>
            <a:r>
              <a:rPr sz="700" spc="-10">
                <a:solidFill>
                  <a:prstClr val="black"/>
                </a:solidFill>
                <a:latin typeface="+mj-lt"/>
                <a:cs typeface="Calibri"/>
              </a:rPr>
              <a:t> </a:t>
            </a:r>
            <a:r>
              <a:rPr sz="700" spc="-5">
                <a:solidFill>
                  <a:prstClr val="black"/>
                </a:solidFill>
                <a:latin typeface="+mj-lt"/>
                <a:cs typeface="Calibri"/>
              </a:rPr>
              <a:t>un </a:t>
            </a:r>
            <a:r>
              <a:rPr sz="700" b="1" spc="-5" err="1">
                <a:solidFill>
                  <a:prstClr val="black"/>
                </a:solidFill>
                <a:latin typeface="+mj-lt"/>
                <a:cs typeface="Calibri"/>
              </a:rPr>
              <a:t>supplément</a:t>
            </a:r>
            <a:r>
              <a:rPr sz="700" b="1" spc="-5">
                <a:solidFill>
                  <a:prstClr val="black"/>
                </a:solidFill>
                <a:latin typeface="+mj-lt"/>
                <a:cs typeface="Calibri"/>
              </a:rPr>
              <a:t> de </a:t>
            </a:r>
            <a:r>
              <a:rPr sz="700" b="1">
                <a:solidFill>
                  <a:prstClr val="black"/>
                </a:solidFill>
                <a:latin typeface="+mj-lt"/>
                <a:cs typeface="Calibri"/>
              </a:rPr>
              <a:t>5 </a:t>
            </a:r>
            <a:r>
              <a:rPr sz="700" b="1" spc="-5">
                <a:solidFill>
                  <a:prstClr val="black"/>
                </a:solidFill>
                <a:latin typeface="+mj-lt"/>
                <a:cs typeface="Calibri"/>
              </a:rPr>
              <a:t>points </a:t>
            </a:r>
            <a:r>
              <a:rPr sz="700" spc="-5" err="1">
                <a:solidFill>
                  <a:prstClr val="black"/>
                </a:solidFill>
                <a:latin typeface="+mj-lt"/>
                <a:cs typeface="Calibri"/>
              </a:rPr>
              <a:t>s'ils</a:t>
            </a:r>
            <a:r>
              <a:rPr sz="700" spc="-5">
                <a:solidFill>
                  <a:prstClr val="black"/>
                </a:solidFill>
                <a:latin typeface="+mj-lt"/>
                <a:cs typeface="Calibri"/>
              </a:rPr>
              <a:t> </a:t>
            </a:r>
            <a:r>
              <a:rPr sz="700" spc="-5" err="1">
                <a:solidFill>
                  <a:prstClr val="black"/>
                </a:solidFill>
                <a:latin typeface="+mj-lt"/>
                <a:cs typeface="Calibri"/>
              </a:rPr>
              <a:t>peuvent</a:t>
            </a:r>
            <a:r>
              <a:rPr sz="700" spc="-5">
                <a:solidFill>
                  <a:prstClr val="black"/>
                </a:solidFill>
                <a:latin typeface="+mj-lt"/>
                <a:cs typeface="Calibri"/>
              </a:rPr>
              <a:t> </a:t>
            </a:r>
            <a:r>
              <a:rPr sz="700" spc="-5" err="1">
                <a:solidFill>
                  <a:prstClr val="black"/>
                </a:solidFill>
                <a:latin typeface="+mj-lt"/>
                <a:cs typeface="Calibri"/>
              </a:rPr>
              <a:t>démontrer</a:t>
            </a:r>
            <a:r>
              <a:rPr sz="700" spc="-5">
                <a:solidFill>
                  <a:prstClr val="black"/>
                </a:solidFill>
                <a:latin typeface="+mj-lt"/>
                <a:cs typeface="Calibri"/>
              </a:rPr>
              <a:t> </a:t>
            </a:r>
            <a:r>
              <a:rPr sz="700" spc="-5" err="1">
                <a:solidFill>
                  <a:prstClr val="black"/>
                </a:solidFill>
                <a:latin typeface="+mj-lt"/>
                <a:cs typeface="Calibri"/>
              </a:rPr>
              <a:t>qu'ils</a:t>
            </a:r>
            <a:r>
              <a:rPr sz="700" spc="-5">
                <a:solidFill>
                  <a:prstClr val="black"/>
                </a:solidFill>
                <a:latin typeface="+mj-lt"/>
                <a:cs typeface="Calibri"/>
              </a:rPr>
              <a:t> </a:t>
            </a:r>
            <a:r>
              <a:rPr sz="700" spc="-5" err="1">
                <a:solidFill>
                  <a:prstClr val="black"/>
                </a:solidFill>
                <a:latin typeface="+mj-lt"/>
                <a:cs typeface="Calibri"/>
              </a:rPr>
              <a:t>ont</a:t>
            </a:r>
            <a:r>
              <a:rPr sz="700" spc="-5">
                <a:solidFill>
                  <a:prstClr val="black"/>
                </a:solidFill>
                <a:latin typeface="+mj-lt"/>
                <a:cs typeface="Calibri"/>
              </a:rPr>
              <a:t> </a:t>
            </a:r>
            <a:r>
              <a:rPr sz="700" spc="-5" err="1">
                <a:solidFill>
                  <a:prstClr val="black"/>
                </a:solidFill>
                <a:latin typeface="+mj-lt"/>
                <a:cs typeface="Calibri"/>
              </a:rPr>
              <a:t>progressé</a:t>
            </a:r>
            <a:r>
              <a:rPr sz="700" spc="-5">
                <a:solidFill>
                  <a:prstClr val="black"/>
                </a:solidFill>
                <a:latin typeface="+mj-lt"/>
                <a:cs typeface="Calibri"/>
              </a:rPr>
              <a:t> </a:t>
            </a:r>
            <a:r>
              <a:rPr sz="700" err="1">
                <a:solidFill>
                  <a:prstClr val="black"/>
                </a:solidFill>
                <a:latin typeface="+mj-lt"/>
                <a:cs typeface="Calibri"/>
              </a:rPr>
              <a:t>en</a:t>
            </a:r>
            <a:r>
              <a:rPr sz="700">
                <a:solidFill>
                  <a:prstClr val="black"/>
                </a:solidFill>
                <a:latin typeface="+mj-lt"/>
                <a:cs typeface="Calibri"/>
              </a:rPr>
              <a:t> </a:t>
            </a:r>
            <a:r>
              <a:rPr sz="700" spc="-5" err="1">
                <a:solidFill>
                  <a:prstClr val="black"/>
                </a:solidFill>
                <a:latin typeface="+mj-lt"/>
                <a:cs typeface="Calibri"/>
              </a:rPr>
              <a:t>termes</a:t>
            </a:r>
            <a:r>
              <a:rPr sz="700" spc="-5">
                <a:solidFill>
                  <a:prstClr val="black"/>
                </a:solidFill>
                <a:latin typeface="+mj-lt"/>
                <a:cs typeface="Calibri"/>
              </a:rPr>
              <a:t> </a:t>
            </a:r>
            <a:r>
              <a:rPr sz="700">
                <a:solidFill>
                  <a:prstClr val="black"/>
                </a:solidFill>
                <a:latin typeface="+mj-lt"/>
                <a:cs typeface="Calibri"/>
              </a:rPr>
              <a:t>de </a:t>
            </a:r>
            <a:r>
              <a:rPr sz="700" spc="-5" err="1">
                <a:solidFill>
                  <a:prstClr val="black"/>
                </a:solidFill>
                <a:latin typeface="+mj-lt"/>
                <a:cs typeface="Calibri"/>
              </a:rPr>
              <a:t>professionnalisation</a:t>
            </a:r>
            <a:r>
              <a:rPr sz="700" spc="-5">
                <a:solidFill>
                  <a:prstClr val="black"/>
                </a:solidFill>
                <a:latin typeface="+mj-lt"/>
                <a:cs typeface="Calibri"/>
              </a:rPr>
              <a:t> </a:t>
            </a:r>
            <a:r>
              <a:rPr sz="700">
                <a:solidFill>
                  <a:prstClr val="black"/>
                </a:solidFill>
                <a:latin typeface="+mj-lt"/>
                <a:cs typeface="Calibri"/>
              </a:rPr>
              <a:t>au </a:t>
            </a:r>
            <a:r>
              <a:rPr sz="700" spc="-10" err="1">
                <a:solidFill>
                  <a:prstClr val="black"/>
                </a:solidFill>
                <a:latin typeface="+mj-lt"/>
                <a:cs typeface="Calibri"/>
              </a:rPr>
              <a:t>cours</a:t>
            </a:r>
            <a:r>
              <a:rPr sz="700" spc="-10">
                <a:solidFill>
                  <a:prstClr val="black"/>
                </a:solidFill>
                <a:latin typeface="+mj-lt"/>
                <a:cs typeface="Calibri"/>
              </a:rPr>
              <a:t> </a:t>
            </a:r>
            <a:r>
              <a:rPr sz="700" spc="-5">
                <a:solidFill>
                  <a:prstClr val="black"/>
                </a:solidFill>
                <a:latin typeface="+mj-lt"/>
                <a:cs typeface="Calibri"/>
              </a:rPr>
              <a:t>de </a:t>
            </a:r>
            <a:r>
              <a:rPr sz="700" spc="-5" err="1">
                <a:solidFill>
                  <a:prstClr val="black"/>
                </a:solidFill>
                <a:latin typeface="+mj-lt"/>
                <a:cs typeface="Calibri"/>
              </a:rPr>
              <a:t>l'année</a:t>
            </a:r>
            <a:r>
              <a:rPr sz="700" spc="-5">
                <a:solidFill>
                  <a:prstClr val="black"/>
                </a:solidFill>
                <a:latin typeface="+mj-lt"/>
                <a:cs typeface="Calibri"/>
              </a:rPr>
              <a:t>  </a:t>
            </a:r>
            <a:r>
              <a:rPr sz="700" spc="-5" err="1">
                <a:solidFill>
                  <a:prstClr val="black"/>
                </a:solidFill>
                <a:latin typeface="+mj-lt"/>
                <a:cs typeface="Calibri"/>
              </a:rPr>
              <a:t>écoulée</a:t>
            </a:r>
            <a:r>
              <a:rPr sz="700" spc="-5">
                <a:solidFill>
                  <a:prstClr val="black"/>
                </a:solidFill>
                <a:latin typeface="+mj-lt"/>
                <a:cs typeface="Calibri"/>
              </a:rPr>
              <a:t>. </a:t>
            </a:r>
            <a:r>
              <a:rPr sz="700">
                <a:solidFill>
                  <a:prstClr val="black"/>
                </a:solidFill>
                <a:latin typeface="+mj-lt"/>
                <a:cs typeface="Calibri"/>
              </a:rPr>
              <a:t>À </a:t>
            </a:r>
            <a:r>
              <a:rPr sz="700" spc="-15" err="1">
                <a:solidFill>
                  <a:prstClr val="black"/>
                </a:solidFill>
                <a:latin typeface="+mj-lt"/>
                <a:cs typeface="Calibri"/>
              </a:rPr>
              <a:t>cette</a:t>
            </a:r>
            <a:r>
              <a:rPr sz="700" spc="-15">
                <a:solidFill>
                  <a:prstClr val="black"/>
                </a:solidFill>
                <a:latin typeface="+mj-lt"/>
                <a:cs typeface="Calibri"/>
              </a:rPr>
              <a:t> </a:t>
            </a:r>
            <a:r>
              <a:rPr sz="700">
                <a:solidFill>
                  <a:prstClr val="black"/>
                </a:solidFill>
                <a:latin typeface="+mj-lt"/>
                <a:cs typeface="Calibri"/>
              </a:rPr>
              <a:t>ﬁn, </a:t>
            </a:r>
            <a:r>
              <a:rPr sz="700" spc="-10">
                <a:solidFill>
                  <a:prstClr val="black"/>
                </a:solidFill>
                <a:latin typeface="+mj-lt"/>
                <a:cs typeface="Calibri"/>
              </a:rPr>
              <a:t>le </a:t>
            </a:r>
            <a:r>
              <a:rPr sz="700" spc="-5" err="1">
                <a:solidFill>
                  <a:prstClr val="black"/>
                </a:solidFill>
                <a:latin typeface="+mj-lt"/>
                <a:cs typeface="Calibri"/>
              </a:rPr>
              <a:t>critère</a:t>
            </a:r>
            <a:r>
              <a:rPr sz="700" spc="-5">
                <a:solidFill>
                  <a:prstClr val="black"/>
                </a:solidFill>
                <a:latin typeface="+mj-lt"/>
                <a:cs typeface="Calibri"/>
              </a:rPr>
              <a:t> </a:t>
            </a:r>
            <a:r>
              <a:rPr sz="700" spc="-5" err="1">
                <a:solidFill>
                  <a:prstClr val="black"/>
                </a:solidFill>
                <a:latin typeface="+mj-lt"/>
                <a:cs typeface="Calibri"/>
              </a:rPr>
              <a:t>suivant</a:t>
            </a:r>
            <a:r>
              <a:rPr sz="700" spc="-5">
                <a:solidFill>
                  <a:prstClr val="black"/>
                </a:solidFill>
                <a:latin typeface="+mj-lt"/>
                <a:cs typeface="Calibri"/>
              </a:rPr>
              <a:t> </a:t>
            </a:r>
            <a:r>
              <a:rPr sz="700" spc="-10">
                <a:solidFill>
                  <a:prstClr val="black"/>
                </a:solidFill>
                <a:latin typeface="+mj-lt"/>
                <a:cs typeface="Calibri"/>
              </a:rPr>
              <a:t>sera </a:t>
            </a:r>
            <a:r>
              <a:rPr sz="700" spc="-5" err="1">
                <a:solidFill>
                  <a:prstClr val="black"/>
                </a:solidFill>
                <a:latin typeface="+mj-lt"/>
                <a:cs typeface="Calibri"/>
              </a:rPr>
              <a:t>évalué</a:t>
            </a:r>
            <a:r>
              <a:rPr sz="700" spc="30">
                <a:solidFill>
                  <a:prstClr val="black"/>
                </a:solidFill>
                <a:latin typeface="+mj-lt"/>
                <a:cs typeface="Calibri"/>
              </a:rPr>
              <a:t> </a:t>
            </a:r>
            <a:r>
              <a:rPr sz="700">
                <a:solidFill>
                  <a:prstClr val="black"/>
                </a:solidFill>
                <a:latin typeface="+mj-lt"/>
                <a:cs typeface="Calibri"/>
              </a:rPr>
              <a:t>:</a:t>
            </a:r>
          </a:p>
        </p:txBody>
      </p:sp>
      <p:graphicFrame>
        <p:nvGraphicFramePr>
          <p:cNvPr id="9" name="object 4">
            <a:extLst>
              <a:ext uri="{FF2B5EF4-FFF2-40B4-BE49-F238E27FC236}">
                <a16:creationId xmlns:a16="http://schemas.microsoft.com/office/drawing/2014/main" id="{6A1630A9-CE2D-D732-39F4-85973315027F}"/>
              </a:ext>
            </a:extLst>
          </p:cNvPr>
          <p:cNvGraphicFramePr>
            <a:graphicFrameLocks noGrp="1"/>
          </p:cNvGraphicFramePr>
          <p:nvPr>
            <p:extLst>
              <p:ext uri="{D42A27DB-BD31-4B8C-83A1-F6EECF244321}">
                <p14:modId xmlns:p14="http://schemas.microsoft.com/office/powerpoint/2010/main" val="2061722211"/>
              </p:ext>
            </p:extLst>
          </p:nvPr>
        </p:nvGraphicFramePr>
        <p:xfrm>
          <a:off x="609599" y="5092781"/>
          <a:ext cx="11174412" cy="1249170"/>
        </p:xfrm>
        <a:graphic>
          <a:graphicData uri="http://schemas.openxmlformats.org/drawingml/2006/table">
            <a:tbl>
              <a:tblPr firstRow="1" bandRow="1"/>
              <a:tblGrid>
                <a:gridCol w="3727310">
                  <a:extLst>
                    <a:ext uri="{9D8B030D-6E8A-4147-A177-3AD203B41FA5}">
                      <a16:colId xmlns:a16="http://schemas.microsoft.com/office/drawing/2014/main" val="20000"/>
                    </a:ext>
                  </a:extLst>
                </a:gridCol>
                <a:gridCol w="4245116">
                  <a:extLst>
                    <a:ext uri="{9D8B030D-6E8A-4147-A177-3AD203B41FA5}">
                      <a16:colId xmlns:a16="http://schemas.microsoft.com/office/drawing/2014/main" val="20003"/>
                    </a:ext>
                  </a:extLst>
                </a:gridCol>
                <a:gridCol w="2047875">
                  <a:extLst>
                    <a:ext uri="{9D8B030D-6E8A-4147-A177-3AD203B41FA5}">
                      <a16:colId xmlns:a16="http://schemas.microsoft.com/office/drawing/2014/main" val="20004"/>
                    </a:ext>
                  </a:extLst>
                </a:gridCol>
                <a:gridCol w="1154111">
                  <a:extLst>
                    <a:ext uri="{9D8B030D-6E8A-4147-A177-3AD203B41FA5}">
                      <a16:colId xmlns:a16="http://schemas.microsoft.com/office/drawing/2014/main" val="20005"/>
                    </a:ext>
                  </a:extLst>
                </a:gridCol>
              </a:tblGrid>
              <a:tr h="274797">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lgn="l" defTabSz="914400" rtl="0" eaLnBrk="1" latinLnBrk="0" hangingPunct="1">
                        <a:lnSpc>
                          <a:spcPct val="100000"/>
                        </a:lnSpc>
                        <a:spcBef>
                          <a:spcPts val="20"/>
                        </a:spcBef>
                        <a:buFont typeface="Arial" panose="020B0604020202020204" pitchFamily="34" charset="0"/>
                        <a:buNone/>
                      </a:pPr>
                      <a:endParaRPr sz="600" b="1" kern="1200">
                        <a:solidFill>
                          <a:schemeClr val="tx1"/>
                        </a:solidFill>
                        <a:latin typeface="+mj-lt"/>
                        <a:ea typeface="+mn-ea"/>
                        <a:cs typeface="+mn-cs"/>
                      </a:endParaRPr>
                    </a:p>
                    <a:p>
                      <a:pPr marL="0" indent="0" algn="l" defTabSz="914400" rtl="0" eaLnBrk="1" latinLnBrk="0" hangingPunct="1">
                        <a:lnSpc>
                          <a:spcPct val="100000"/>
                        </a:lnSpc>
                        <a:buFont typeface="Arial" panose="020B0604020202020204" pitchFamily="34" charset="0"/>
                        <a:buNone/>
                      </a:pPr>
                      <a:r>
                        <a:rPr lang="nl-BE" sz="600" b="1" kern="1200" err="1">
                          <a:solidFill>
                            <a:schemeClr val="tx1"/>
                          </a:solidFill>
                          <a:latin typeface="+mj-lt"/>
                          <a:ea typeface="+mn-ea"/>
                          <a:cs typeface="+mn-cs"/>
                        </a:rPr>
                        <a:t>Caractéristique</a:t>
                      </a:r>
                      <a:endParaRPr sz="600" b="1" kern="1200">
                        <a:solidFill>
                          <a:schemeClr val="tx1"/>
                        </a:solidFill>
                        <a:latin typeface="+mj-lt"/>
                        <a:ea typeface="+mn-ea"/>
                        <a:cs typeface="+mn-cs"/>
                      </a:endParaRP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1811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BE" sz="600" b="1" kern="1200" noProof="0">
                          <a:solidFill>
                            <a:schemeClr val="tx1"/>
                          </a:solidFill>
                          <a:latin typeface="+mj-lt"/>
                          <a:ea typeface="+mn-ea"/>
                          <a:cs typeface="+mn-cs"/>
                        </a:rPr>
                        <a:t>Wat zijn de voorwaarden om score 4 te krijgen voor dit kenmerk?</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34620" indent="0" algn="l" defTabSz="914400" rtl="0" eaLnBrk="1" latinLnBrk="0" hangingPunct="1">
                        <a:lnSpc>
                          <a:spcPct val="100000"/>
                        </a:lnSpc>
                        <a:spcBef>
                          <a:spcPts val="0"/>
                        </a:spcBef>
                        <a:buFont typeface="Arial" panose="020B0604020202020204" pitchFamily="34" charset="0"/>
                        <a:buNone/>
                      </a:pPr>
                      <a:r>
                        <a:rPr sz="600" b="1" kern="1200">
                          <a:solidFill>
                            <a:schemeClr val="tx1"/>
                          </a:solidFill>
                          <a:latin typeface="+mj-lt"/>
                          <a:ea typeface="+mn-ea"/>
                          <a:cs typeface="+mn-cs"/>
                        </a:rPr>
                        <a:t>Welke informatie moet  geregistreerd/doorgeven worden  ter onderbouwing van de score?</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66675" indent="0" algn="l" defTabSz="914400" rtl="0" eaLnBrk="1" latinLnBrk="0" hangingPunct="1">
                        <a:lnSpc>
                          <a:spcPct val="100000"/>
                        </a:lnSpc>
                        <a:spcBef>
                          <a:spcPts val="0"/>
                        </a:spcBef>
                        <a:buFont typeface="Arial" panose="020B0604020202020204" pitchFamily="34" charset="0"/>
                        <a:buNone/>
                      </a:pPr>
                      <a:r>
                        <a:rPr sz="600" b="1" kern="1200">
                          <a:solidFill>
                            <a:schemeClr val="tx1"/>
                          </a:solidFill>
                          <a:latin typeface="+mj-lt"/>
                          <a:ea typeface="+mn-ea"/>
                          <a:cs typeface="+mn-cs"/>
                        </a:rPr>
                        <a:t>Max.termijn  voor score 2?</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42724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71450" marR="207010" indent="-171450" algn="l" defTabSz="914400" rtl="0" eaLnBrk="1" latinLnBrk="0" hangingPunct="1">
                        <a:lnSpc>
                          <a:spcPct val="100000"/>
                        </a:lnSpc>
                        <a:spcBef>
                          <a:spcPts val="10"/>
                        </a:spcBef>
                        <a:buFont typeface="Arial" panose="020B0604020202020204" pitchFamily="34" charset="0"/>
                        <a:buChar char="•"/>
                      </a:pPr>
                      <a:r>
                        <a:rPr sz="600" b="0" kern="1200">
                          <a:solidFill>
                            <a:schemeClr val="tx1"/>
                          </a:solidFill>
                          <a:latin typeface="+mj-lt"/>
                          <a:ea typeface="+mn-ea"/>
                          <a:cs typeface="+mn-cs"/>
                        </a:rPr>
                        <a:t>Kleine </a:t>
                      </a:r>
                      <a:r>
                        <a:rPr sz="600" b="0" kern="1200" err="1">
                          <a:solidFill>
                            <a:schemeClr val="tx1"/>
                          </a:solidFill>
                          <a:latin typeface="+mj-lt"/>
                          <a:ea typeface="+mn-ea"/>
                          <a:cs typeface="+mn-cs"/>
                        </a:rPr>
                        <a:t>praktijken</a:t>
                      </a:r>
                      <a:r>
                        <a:rPr sz="600" b="0" kern="1200">
                          <a:solidFill>
                            <a:schemeClr val="tx1"/>
                          </a:solidFill>
                          <a:latin typeface="+mj-lt"/>
                          <a:ea typeface="+mn-ea"/>
                          <a:cs typeface="+mn-cs"/>
                        </a:rPr>
                        <a:t> (max 6 VTE), </a:t>
                      </a:r>
                      <a:r>
                        <a:rPr sz="600" b="0" kern="1200" err="1">
                          <a:solidFill>
                            <a:schemeClr val="tx1"/>
                          </a:solidFill>
                          <a:latin typeface="+mj-lt"/>
                          <a:ea typeface="+mn-ea"/>
                          <a:cs typeface="+mn-cs"/>
                        </a:rPr>
                        <a:t>ertoe</a:t>
                      </a:r>
                      <a:r>
                        <a:rPr sz="600" b="0" kern="1200">
                          <a:solidFill>
                            <a:schemeClr val="tx1"/>
                          </a:solidFill>
                          <a:latin typeface="+mj-lt"/>
                          <a:ea typeface="+mn-ea"/>
                          <a:cs typeface="+mn-cs"/>
                        </a:rPr>
                        <a:t> </a:t>
                      </a:r>
                      <a:r>
                        <a:rPr sz="600" b="0" kern="1200" err="1">
                          <a:solidFill>
                            <a:schemeClr val="tx1"/>
                          </a:solidFill>
                          <a:latin typeface="+mj-lt"/>
                          <a:ea typeface="+mn-ea"/>
                          <a:cs typeface="+mn-cs"/>
                        </a:rPr>
                        <a:t>aanzetten</a:t>
                      </a:r>
                      <a:r>
                        <a:rPr sz="600" b="0" kern="1200">
                          <a:solidFill>
                            <a:schemeClr val="tx1"/>
                          </a:solidFill>
                          <a:latin typeface="+mj-lt"/>
                          <a:ea typeface="+mn-ea"/>
                          <a:cs typeface="+mn-cs"/>
                        </a:rPr>
                        <a:t>  om </a:t>
                      </a:r>
                      <a:r>
                        <a:rPr sz="600" b="0" kern="1200" err="1">
                          <a:solidFill>
                            <a:schemeClr val="tx1"/>
                          </a:solidFill>
                          <a:latin typeface="+mj-lt"/>
                          <a:ea typeface="+mn-ea"/>
                          <a:cs typeface="+mn-cs"/>
                        </a:rPr>
                        <a:t>zich</a:t>
                      </a:r>
                      <a:r>
                        <a:rPr sz="600" b="0" kern="1200">
                          <a:solidFill>
                            <a:schemeClr val="tx1"/>
                          </a:solidFill>
                          <a:latin typeface="+mj-lt"/>
                          <a:ea typeface="+mn-ea"/>
                          <a:cs typeface="+mn-cs"/>
                        </a:rPr>
                        <a:t> </a:t>
                      </a:r>
                      <a:r>
                        <a:rPr sz="600" b="0" kern="1200" err="1">
                          <a:solidFill>
                            <a:schemeClr val="tx1"/>
                          </a:solidFill>
                          <a:latin typeface="+mj-lt"/>
                          <a:ea typeface="+mn-ea"/>
                          <a:cs typeface="+mn-cs"/>
                        </a:rPr>
                        <a:t>te</a:t>
                      </a:r>
                      <a:r>
                        <a:rPr sz="600" b="0" kern="1200">
                          <a:solidFill>
                            <a:schemeClr val="tx1"/>
                          </a:solidFill>
                          <a:latin typeface="+mj-lt"/>
                          <a:ea typeface="+mn-ea"/>
                          <a:cs typeface="+mn-cs"/>
                        </a:rPr>
                        <a:t> </a:t>
                      </a:r>
                      <a:r>
                        <a:rPr sz="600" b="0" kern="1200" err="1">
                          <a:solidFill>
                            <a:schemeClr val="tx1"/>
                          </a:solidFill>
                          <a:latin typeface="+mj-lt"/>
                          <a:ea typeface="+mn-ea"/>
                          <a:cs typeface="+mn-cs"/>
                        </a:rPr>
                        <a:t>structureren</a:t>
                      </a:r>
                      <a:r>
                        <a:rPr sz="600" b="0" kern="1200">
                          <a:solidFill>
                            <a:schemeClr val="tx1"/>
                          </a:solidFill>
                          <a:latin typeface="+mj-lt"/>
                          <a:ea typeface="+mn-ea"/>
                          <a:cs typeface="+mn-cs"/>
                        </a:rPr>
                        <a:t> </a:t>
                      </a:r>
                      <a:r>
                        <a:rPr sz="600" b="0" kern="1200" err="1">
                          <a:solidFill>
                            <a:schemeClr val="tx1"/>
                          </a:solidFill>
                          <a:latin typeface="+mj-lt"/>
                          <a:ea typeface="+mn-ea"/>
                          <a:cs typeface="+mn-cs"/>
                        </a:rPr>
                        <a:t>en</a:t>
                      </a:r>
                      <a:r>
                        <a:rPr sz="600" b="0" kern="1200">
                          <a:solidFill>
                            <a:schemeClr val="tx1"/>
                          </a:solidFill>
                          <a:latin typeface="+mj-lt"/>
                          <a:ea typeface="+mn-ea"/>
                          <a:cs typeface="+mn-cs"/>
                        </a:rPr>
                        <a:t> </a:t>
                      </a:r>
                      <a:r>
                        <a:rPr sz="600" b="0" kern="1200" err="1">
                          <a:solidFill>
                            <a:schemeClr val="tx1"/>
                          </a:solidFill>
                          <a:latin typeface="+mj-lt"/>
                          <a:ea typeface="+mn-ea"/>
                          <a:cs typeface="+mn-cs"/>
                        </a:rPr>
                        <a:t>organiseren</a:t>
                      </a:r>
                      <a:r>
                        <a:rPr sz="600" b="0" kern="1200">
                          <a:solidFill>
                            <a:schemeClr val="tx1"/>
                          </a:solidFill>
                          <a:latin typeface="+mj-lt"/>
                          <a:ea typeface="+mn-ea"/>
                          <a:cs typeface="+mn-cs"/>
                        </a:rPr>
                        <a:t>.</a:t>
                      </a:r>
                      <a:r>
                        <a:rPr lang="nl-BE" sz="600" b="0" kern="1200">
                          <a:solidFill>
                            <a:schemeClr val="tx1"/>
                          </a:solidFill>
                          <a:latin typeface="+mj-lt"/>
                          <a:ea typeface="+mn-ea"/>
                          <a:cs typeface="+mn-cs"/>
                        </a:rPr>
                        <a:t> </a:t>
                      </a:r>
                      <a:endParaRPr sz="600" b="0" kern="1200">
                        <a:solidFill>
                          <a:schemeClr val="tx1"/>
                        </a:solidFill>
                        <a:latin typeface="+mj-lt"/>
                        <a:ea typeface="+mn-ea"/>
                        <a:cs typeface="+mn-cs"/>
                      </a:endParaRPr>
                    </a:p>
                    <a:p>
                      <a:pPr marL="171450" marR="82550" indent="-171450" algn="l" defTabSz="914400" rtl="0" eaLnBrk="1" latinLnBrk="0" hangingPunct="1">
                        <a:lnSpc>
                          <a:spcPct val="100000"/>
                        </a:lnSpc>
                        <a:buFont typeface="Arial" panose="020B0604020202020204" pitchFamily="34" charset="0"/>
                        <a:buChar char="•"/>
                      </a:pPr>
                      <a:r>
                        <a:rPr sz="600" b="0" kern="1200" err="1">
                          <a:solidFill>
                            <a:schemeClr val="tx1"/>
                          </a:solidFill>
                          <a:latin typeface="+mj-lt"/>
                          <a:ea typeface="+mn-ea"/>
                          <a:cs typeface="+mn-cs"/>
                        </a:rPr>
                        <a:t>Praktijken</a:t>
                      </a:r>
                      <a:r>
                        <a:rPr sz="600" b="0" kern="1200">
                          <a:solidFill>
                            <a:schemeClr val="tx1"/>
                          </a:solidFill>
                          <a:latin typeface="+mj-lt"/>
                          <a:ea typeface="+mn-ea"/>
                          <a:cs typeface="+mn-cs"/>
                        </a:rPr>
                        <a:t> die </a:t>
                      </a:r>
                      <a:r>
                        <a:rPr sz="600" b="0" kern="1200" err="1">
                          <a:solidFill>
                            <a:schemeClr val="tx1"/>
                          </a:solidFill>
                          <a:latin typeface="+mj-lt"/>
                          <a:ea typeface="+mn-ea"/>
                          <a:cs typeface="+mn-cs"/>
                        </a:rPr>
                        <a:t>kunnen</a:t>
                      </a:r>
                      <a:r>
                        <a:rPr sz="600" b="0" kern="1200">
                          <a:solidFill>
                            <a:schemeClr val="tx1"/>
                          </a:solidFill>
                          <a:latin typeface="+mj-lt"/>
                          <a:ea typeface="+mn-ea"/>
                          <a:cs typeface="+mn-cs"/>
                        </a:rPr>
                        <a:t> </a:t>
                      </a:r>
                      <a:r>
                        <a:rPr sz="600" b="0" kern="1200" err="1">
                          <a:solidFill>
                            <a:schemeClr val="tx1"/>
                          </a:solidFill>
                          <a:latin typeface="+mj-lt"/>
                          <a:ea typeface="+mn-ea"/>
                          <a:cs typeface="+mn-cs"/>
                        </a:rPr>
                        <a:t>aantonen</a:t>
                      </a:r>
                      <a:r>
                        <a:rPr sz="600" b="0" kern="1200">
                          <a:solidFill>
                            <a:schemeClr val="tx1"/>
                          </a:solidFill>
                          <a:latin typeface="+mj-lt"/>
                          <a:ea typeface="+mn-ea"/>
                          <a:cs typeface="+mn-cs"/>
                        </a:rPr>
                        <a:t> </a:t>
                      </a:r>
                      <a:r>
                        <a:rPr sz="600" b="0" kern="1200" err="1">
                          <a:solidFill>
                            <a:schemeClr val="tx1"/>
                          </a:solidFill>
                          <a:latin typeface="+mj-lt"/>
                          <a:ea typeface="+mn-ea"/>
                          <a:cs typeface="+mn-cs"/>
                        </a:rPr>
                        <a:t>dat</a:t>
                      </a:r>
                      <a:r>
                        <a:rPr sz="600" b="0" kern="1200">
                          <a:solidFill>
                            <a:schemeClr val="tx1"/>
                          </a:solidFill>
                          <a:latin typeface="+mj-lt"/>
                          <a:ea typeface="+mn-ea"/>
                          <a:cs typeface="+mn-cs"/>
                        </a:rPr>
                        <a:t> ze het  </a:t>
                      </a:r>
                      <a:r>
                        <a:rPr sz="600" b="0" kern="1200" err="1">
                          <a:solidFill>
                            <a:schemeClr val="tx1"/>
                          </a:solidFill>
                          <a:latin typeface="+mj-lt"/>
                          <a:ea typeface="+mn-ea"/>
                          <a:cs typeface="+mn-cs"/>
                        </a:rPr>
                        <a:t>voorbije</a:t>
                      </a:r>
                      <a:r>
                        <a:rPr sz="600" b="0" kern="1200">
                          <a:solidFill>
                            <a:schemeClr val="tx1"/>
                          </a:solidFill>
                          <a:latin typeface="+mj-lt"/>
                          <a:ea typeface="+mn-ea"/>
                          <a:cs typeface="+mn-cs"/>
                        </a:rPr>
                        <a:t> </a:t>
                      </a:r>
                      <a:r>
                        <a:rPr sz="600" b="0" kern="1200" err="1">
                          <a:solidFill>
                            <a:schemeClr val="tx1"/>
                          </a:solidFill>
                          <a:latin typeface="+mj-lt"/>
                          <a:ea typeface="+mn-ea"/>
                          <a:cs typeface="+mn-cs"/>
                        </a:rPr>
                        <a:t>jaar</a:t>
                      </a:r>
                      <a:r>
                        <a:rPr sz="600" b="0" kern="1200">
                          <a:solidFill>
                            <a:schemeClr val="tx1"/>
                          </a:solidFill>
                          <a:latin typeface="+mj-lt"/>
                          <a:ea typeface="+mn-ea"/>
                          <a:cs typeface="+mn-cs"/>
                        </a:rPr>
                        <a:t> </a:t>
                      </a:r>
                      <a:r>
                        <a:rPr sz="600" b="0" kern="1200" err="1">
                          <a:solidFill>
                            <a:schemeClr val="tx1"/>
                          </a:solidFill>
                          <a:latin typeface="+mj-lt"/>
                          <a:ea typeface="+mn-ea"/>
                          <a:cs typeface="+mn-cs"/>
                        </a:rPr>
                        <a:t>stappen</a:t>
                      </a:r>
                      <a:r>
                        <a:rPr sz="600" b="0" kern="1200">
                          <a:solidFill>
                            <a:schemeClr val="tx1"/>
                          </a:solidFill>
                          <a:latin typeface="+mj-lt"/>
                          <a:ea typeface="+mn-ea"/>
                          <a:cs typeface="+mn-cs"/>
                        </a:rPr>
                        <a:t> </a:t>
                      </a:r>
                      <a:r>
                        <a:rPr sz="600" b="0" kern="1200" err="1">
                          <a:solidFill>
                            <a:schemeClr val="tx1"/>
                          </a:solidFill>
                          <a:latin typeface="+mj-lt"/>
                          <a:ea typeface="+mn-ea"/>
                          <a:cs typeface="+mn-cs"/>
                        </a:rPr>
                        <a:t>vooruit</a:t>
                      </a:r>
                      <a:r>
                        <a:rPr sz="600" b="0" kern="1200">
                          <a:solidFill>
                            <a:schemeClr val="tx1"/>
                          </a:solidFill>
                          <a:latin typeface="+mj-lt"/>
                          <a:ea typeface="+mn-ea"/>
                          <a:cs typeface="+mn-cs"/>
                        </a:rPr>
                        <a:t> </a:t>
                      </a:r>
                      <a:r>
                        <a:rPr sz="600" b="0" kern="1200" err="1">
                          <a:solidFill>
                            <a:schemeClr val="tx1"/>
                          </a:solidFill>
                          <a:latin typeface="+mj-lt"/>
                          <a:ea typeface="+mn-ea"/>
                          <a:cs typeface="+mn-cs"/>
                        </a:rPr>
                        <a:t>hebben</a:t>
                      </a:r>
                      <a:r>
                        <a:rPr sz="600" b="0" kern="1200">
                          <a:solidFill>
                            <a:schemeClr val="tx1"/>
                          </a:solidFill>
                          <a:latin typeface="+mj-lt"/>
                          <a:ea typeface="+mn-ea"/>
                          <a:cs typeface="+mn-cs"/>
                        </a:rPr>
                        <a:t> </a:t>
                      </a:r>
                      <a:r>
                        <a:rPr sz="600" b="0" kern="1200" err="1">
                          <a:solidFill>
                            <a:schemeClr val="tx1"/>
                          </a:solidFill>
                          <a:latin typeface="+mj-lt"/>
                          <a:ea typeface="+mn-ea"/>
                          <a:cs typeface="+mn-cs"/>
                        </a:rPr>
                        <a:t>gezet</a:t>
                      </a:r>
                      <a:r>
                        <a:rPr sz="600" b="0" kern="1200">
                          <a:solidFill>
                            <a:schemeClr val="tx1"/>
                          </a:solidFill>
                          <a:latin typeface="+mj-lt"/>
                          <a:ea typeface="+mn-ea"/>
                          <a:cs typeface="+mn-cs"/>
                        </a:rPr>
                        <a:t> op </a:t>
                      </a:r>
                      <a:r>
                        <a:rPr sz="600" b="0" kern="1200" err="1">
                          <a:solidFill>
                            <a:schemeClr val="tx1"/>
                          </a:solidFill>
                          <a:latin typeface="+mj-lt"/>
                          <a:ea typeface="+mn-ea"/>
                          <a:cs typeface="+mn-cs"/>
                        </a:rPr>
                        <a:t>dit</a:t>
                      </a:r>
                      <a:r>
                        <a:rPr sz="600" b="0" kern="1200">
                          <a:solidFill>
                            <a:schemeClr val="tx1"/>
                          </a:solidFill>
                          <a:latin typeface="+mj-lt"/>
                          <a:ea typeface="+mn-ea"/>
                          <a:cs typeface="+mn-cs"/>
                        </a:rPr>
                        <a:t>  </a:t>
                      </a:r>
                      <a:r>
                        <a:rPr sz="600" b="0" kern="1200" err="1">
                          <a:solidFill>
                            <a:schemeClr val="tx1"/>
                          </a:solidFill>
                          <a:latin typeface="+mj-lt"/>
                          <a:ea typeface="+mn-ea"/>
                          <a:cs typeface="+mn-cs"/>
                        </a:rPr>
                        <a:t>vlak</a:t>
                      </a:r>
                      <a:r>
                        <a:rPr sz="600" b="0" kern="1200">
                          <a:solidFill>
                            <a:schemeClr val="tx1"/>
                          </a:solidFill>
                          <a:latin typeface="+mj-lt"/>
                          <a:ea typeface="+mn-ea"/>
                          <a:cs typeface="+mn-cs"/>
                        </a:rPr>
                        <a:t>, </a:t>
                      </a:r>
                      <a:r>
                        <a:rPr sz="600" b="0" kern="1200" err="1">
                          <a:solidFill>
                            <a:schemeClr val="tx1"/>
                          </a:solidFill>
                          <a:latin typeface="+mj-lt"/>
                          <a:ea typeface="+mn-ea"/>
                          <a:cs typeface="+mn-cs"/>
                        </a:rPr>
                        <a:t>kunnen</a:t>
                      </a:r>
                      <a:r>
                        <a:rPr sz="600" b="0" kern="1200">
                          <a:solidFill>
                            <a:schemeClr val="tx1"/>
                          </a:solidFill>
                          <a:latin typeface="+mj-lt"/>
                          <a:ea typeface="+mn-ea"/>
                          <a:cs typeface="+mn-cs"/>
                        </a:rPr>
                        <a:t> </a:t>
                      </a:r>
                      <a:r>
                        <a:rPr sz="600" b="0" kern="1200" err="1">
                          <a:solidFill>
                            <a:schemeClr val="tx1"/>
                          </a:solidFill>
                          <a:latin typeface="+mj-lt"/>
                          <a:ea typeface="+mn-ea"/>
                          <a:cs typeface="+mn-cs"/>
                        </a:rPr>
                        <a:t>hier</a:t>
                      </a:r>
                      <a:r>
                        <a:rPr sz="600" b="0" kern="1200">
                          <a:solidFill>
                            <a:schemeClr val="tx1"/>
                          </a:solidFill>
                          <a:latin typeface="+mj-lt"/>
                          <a:ea typeface="+mn-ea"/>
                          <a:cs typeface="+mn-cs"/>
                        </a:rPr>
                        <a:t> </a:t>
                      </a:r>
                      <a:r>
                        <a:rPr sz="600" b="0" kern="1200" err="1">
                          <a:solidFill>
                            <a:schemeClr val="tx1"/>
                          </a:solidFill>
                          <a:latin typeface="+mj-lt"/>
                          <a:ea typeface="+mn-ea"/>
                          <a:cs typeface="+mn-cs"/>
                        </a:rPr>
                        <a:t>éénmalig</a:t>
                      </a:r>
                      <a:r>
                        <a:rPr sz="600" b="0" kern="1200">
                          <a:solidFill>
                            <a:schemeClr val="tx1"/>
                          </a:solidFill>
                          <a:latin typeface="+mj-lt"/>
                          <a:ea typeface="+mn-ea"/>
                          <a:cs typeface="+mn-cs"/>
                        </a:rPr>
                        <a:t> </a:t>
                      </a:r>
                      <a:r>
                        <a:rPr sz="600" b="0" kern="1200" err="1">
                          <a:solidFill>
                            <a:schemeClr val="tx1"/>
                          </a:solidFill>
                          <a:latin typeface="+mj-lt"/>
                          <a:ea typeface="+mn-ea"/>
                          <a:cs typeface="+mn-cs"/>
                        </a:rPr>
                        <a:t>voor</a:t>
                      </a:r>
                      <a:r>
                        <a:rPr sz="600" b="0" kern="1200">
                          <a:solidFill>
                            <a:schemeClr val="tx1"/>
                          </a:solidFill>
                          <a:latin typeface="+mj-lt"/>
                          <a:ea typeface="+mn-ea"/>
                          <a:cs typeface="+mn-cs"/>
                        </a:rPr>
                        <a:t> </a:t>
                      </a:r>
                      <a:r>
                        <a:rPr sz="600" b="0" kern="1200" err="1">
                          <a:solidFill>
                            <a:schemeClr val="tx1"/>
                          </a:solidFill>
                          <a:latin typeface="+mj-lt"/>
                          <a:ea typeface="+mn-ea"/>
                          <a:cs typeface="+mn-cs"/>
                        </a:rPr>
                        <a:t>beloond</a:t>
                      </a:r>
                      <a:r>
                        <a:rPr sz="600" b="0" kern="1200">
                          <a:solidFill>
                            <a:schemeClr val="tx1"/>
                          </a:solidFill>
                          <a:latin typeface="+mj-lt"/>
                          <a:ea typeface="+mn-ea"/>
                          <a:cs typeface="+mn-cs"/>
                        </a:rPr>
                        <a:t> </a:t>
                      </a:r>
                      <a:r>
                        <a:rPr sz="600" b="0" kern="1200" err="1">
                          <a:solidFill>
                            <a:schemeClr val="tx1"/>
                          </a:solidFill>
                          <a:latin typeface="+mj-lt"/>
                          <a:ea typeface="+mn-ea"/>
                          <a:cs typeface="+mn-cs"/>
                        </a:rPr>
                        <a:t>worden</a:t>
                      </a:r>
                      <a:r>
                        <a:rPr sz="600" b="0" kern="1200">
                          <a:solidFill>
                            <a:schemeClr val="tx1"/>
                          </a:solidFill>
                          <a:latin typeface="+mj-lt"/>
                          <a:ea typeface="+mn-ea"/>
                          <a:cs typeface="+mn-cs"/>
                        </a:rPr>
                        <a:t>  met 5 </a:t>
                      </a:r>
                      <a:r>
                        <a:rPr sz="600" b="0" kern="1200" err="1">
                          <a:solidFill>
                            <a:schemeClr val="tx1"/>
                          </a:solidFill>
                          <a:latin typeface="+mj-lt"/>
                          <a:ea typeface="+mn-ea"/>
                          <a:cs typeface="+mn-cs"/>
                        </a:rPr>
                        <a:t>punten</a:t>
                      </a:r>
                      <a:r>
                        <a:rPr sz="600" b="0" kern="1200">
                          <a:solidFill>
                            <a:schemeClr val="tx1"/>
                          </a:solidFill>
                          <a:latin typeface="+mj-lt"/>
                          <a:ea typeface="+mn-ea"/>
                          <a:cs typeface="+mn-cs"/>
                        </a:rPr>
                        <a:t>.</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71450" marR="67310" indent="-171450" algn="l" defTabSz="914400" rtl="0" eaLnBrk="1" latinLnBrk="0" hangingPunct="1">
                        <a:lnSpc>
                          <a:spcPct val="100000"/>
                        </a:lnSpc>
                        <a:spcBef>
                          <a:spcPts val="10"/>
                        </a:spcBef>
                        <a:buFont typeface="Arial" panose="020B0604020202020204" pitchFamily="34" charset="0"/>
                        <a:buChar char="•"/>
                        <a:tabLst>
                          <a:tab pos="525145" algn="l"/>
                          <a:tab pos="525780" algn="l"/>
                        </a:tabLst>
                      </a:pPr>
                      <a:r>
                        <a:rPr lang="nl-BE" sz="600" b="0" kern="1200">
                          <a:solidFill>
                            <a:schemeClr val="tx1"/>
                          </a:solidFill>
                          <a:latin typeface="+mj-lt"/>
                          <a:ea typeface="+mn-ea"/>
                          <a:cs typeface="+mn-cs"/>
                        </a:rPr>
                        <a:t>Het voorbije jaar werd er een formeel  georganiseerde samenwerking tussen 3 à 6  verpleegkundigen opgezet, waarbij de  rollen, verantwoordelijkheden en afspraken  schriftelijk vastgelegd werden.</a:t>
                      </a:r>
                    </a:p>
                    <a:p>
                      <a:pPr marL="171450" marR="302895" indent="-171450" algn="l" defTabSz="914400" rtl="0" eaLnBrk="1" latinLnBrk="0" hangingPunct="1">
                        <a:lnSpc>
                          <a:spcPct val="100000"/>
                        </a:lnSpc>
                        <a:buFont typeface="Arial" panose="020B0604020202020204" pitchFamily="34" charset="0"/>
                        <a:buChar char="•"/>
                        <a:tabLst>
                          <a:tab pos="525145" algn="l"/>
                          <a:tab pos="525780" algn="l"/>
                        </a:tabLst>
                      </a:pPr>
                      <a:r>
                        <a:rPr lang="nl-BE" sz="600" b="0" kern="1200">
                          <a:solidFill>
                            <a:schemeClr val="tx1"/>
                          </a:solidFill>
                          <a:latin typeface="+mj-lt"/>
                          <a:ea typeface="+mn-ea"/>
                          <a:cs typeface="+mn-cs"/>
                        </a:rPr>
                        <a:t>Een rol mag niet gedeeld opgenomen  worden door meerdere personen, actief in de praktijk.</a:t>
                      </a:r>
                    </a:p>
                    <a:p>
                      <a:pPr marL="171450" marR="321310" indent="-171450" algn="l" defTabSz="914400" rtl="0" eaLnBrk="1" latinLnBrk="0" hangingPunct="1">
                        <a:lnSpc>
                          <a:spcPct val="100000"/>
                        </a:lnSpc>
                        <a:buFont typeface="Arial" panose="020B0604020202020204" pitchFamily="34" charset="0"/>
                        <a:buChar char="•"/>
                        <a:tabLst>
                          <a:tab pos="525145" algn="l"/>
                          <a:tab pos="525780" algn="l"/>
                        </a:tabLst>
                      </a:pPr>
                      <a:r>
                        <a:rPr lang="nl-BE" sz="600" b="0" kern="1200">
                          <a:solidFill>
                            <a:schemeClr val="tx1"/>
                          </a:solidFill>
                          <a:latin typeface="+mj-lt"/>
                          <a:ea typeface="+mn-ea"/>
                          <a:cs typeface="+mn-cs"/>
                        </a:rPr>
                        <a:t>De rollen worden actief toegepast in de  werking van de praktijk.</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71450" marR="149860" indent="-171450" algn="l" defTabSz="914400" rtl="0" eaLnBrk="1" latinLnBrk="0" hangingPunct="1">
                        <a:lnSpc>
                          <a:spcPct val="100000"/>
                        </a:lnSpc>
                        <a:spcBef>
                          <a:spcPts val="10"/>
                        </a:spcBef>
                        <a:buFont typeface="Arial" panose="020B0604020202020204" pitchFamily="34" charset="0"/>
                        <a:buChar char="•"/>
                        <a:tabLst>
                          <a:tab pos="523875" algn="l"/>
                        </a:tabLst>
                      </a:pPr>
                      <a:r>
                        <a:rPr sz="600" b="0" kern="1200" err="1">
                          <a:solidFill>
                            <a:schemeClr val="tx1"/>
                          </a:solidFill>
                          <a:latin typeface="+mj-lt"/>
                          <a:ea typeface="+mn-ea"/>
                          <a:cs typeface="+mn-cs"/>
                        </a:rPr>
                        <a:t>Beschrijving</a:t>
                      </a:r>
                      <a:r>
                        <a:rPr sz="600" b="0" kern="1200">
                          <a:solidFill>
                            <a:schemeClr val="tx1"/>
                          </a:solidFill>
                          <a:latin typeface="+mj-lt"/>
                          <a:ea typeface="+mn-ea"/>
                          <a:cs typeface="+mn-cs"/>
                        </a:rPr>
                        <a:t> van de  samenwerkingsafspraken,  met o.a. de beschrijving  van de rollen.</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221615" algn="l" defTabSz="914400" rtl="0" eaLnBrk="1" latinLnBrk="0" hangingPunct="1">
                        <a:lnSpc>
                          <a:spcPct val="100000"/>
                        </a:lnSpc>
                        <a:spcBef>
                          <a:spcPts val="10"/>
                        </a:spcBef>
                      </a:pPr>
                      <a:r>
                        <a:rPr sz="600" b="0" kern="1200">
                          <a:solidFill>
                            <a:schemeClr val="tx1"/>
                          </a:solidFill>
                          <a:latin typeface="+mj-lt"/>
                          <a:ea typeface="+mn-ea"/>
                          <a:cs typeface="+mn-cs"/>
                        </a:rPr>
                        <a:t>Dit kenmerk kan  slechts 1x  gevaloriseerd  worden</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465090">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71450" marR="252729" indent="-171450" algn="l" defTabSz="914400" rtl="0" eaLnBrk="1" latinLnBrk="0" hangingPunct="1">
                        <a:lnSpc>
                          <a:spcPct val="100000"/>
                        </a:lnSpc>
                        <a:spcBef>
                          <a:spcPts val="10"/>
                        </a:spcBef>
                        <a:buFont typeface="Arial" panose="020B0604020202020204" pitchFamily="34" charset="0"/>
                        <a:buChar char="•"/>
                      </a:pPr>
                      <a:r>
                        <a:rPr sz="600" b="0" kern="1200">
                          <a:solidFill>
                            <a:schemeClr val="tx1"/>
                          </a:solidFill>
                          <a:latin typeface="+mj-lt"/>
                          <a:ea typeface="+mn-ea"/>
                          <a:cs typeface="+mn-cs"/>
                        </a:rPr>
                        <a:t>Encourager les petites pratiques (maximum 6  ETP) à se structurer et à </a:t>
                      </a:r>
                      <a:r>
                        <a:rPr sz="600" b="0" kern="1200" err="1">
                          <a:solidFill>
                            <a:schemeClr val="tx1"/>
                          </a:solidFill>
                          <a:latin typeface="+mj-lt"/>
                          <a:ea typeface="+mn-ea"/>
                          <a:cs typeface="+mn-cs"/>
                        </a:rPr>
                        <a:t>s'organiser</a:t>
                      </a:r>
                      <a:r>
                        <a:rPr sz="600" b="0" kern="1200">
                          <a:solidFill>
                            <a:schemeClr val="tx1"/>
                          </a:solidFill>
                          <a:latin typeface="+mj-lt"/>
                          <a:ea typeface="+mn-ea"/>
                          <a:cs typeface="+mn-cs"/>
                        </a:rPr>
                        <a:t>.</a:t>
                      </a:r>
                      <a:r>
                        <a:rPr lang="nl-BE" sz="600" b="0" kern="1200">
                          <a:solidFill>
                            <a:schemeClr val="tx1"/>
                          </a:solidFill>
                          <a:latin typeface="+mj-lt"/>
                          <a:ea typeface="+mn-ea"/>
                          <a:cs typeface="+mn-cs"/>
                        </a:rPr>
                        <a:t> </a:t>
                      </a:r>
                      <a:endParaRPr sz="600" b="0" kern="1200">
                        <a:solidFill>
                          <a:schemeClr val="tx1"/>
                        </a:solidFill>
                        <a:latin typeface="+mj-lt"/>
                        <a:ea typeface="+mn-ea"/>
                        <a:cs typeface="+mn-cs"/>
                      </a:endParaRPr>
                    </a:p>
                    <a:p>
                      <a:pPr marL="171450" marR="175260" indent="-171450" algn="l" defTabSz="914400" rtl="0" eaLnBrk="1" latinLnBrk="0" hangingPunct="1">
                        <a:lnSpc>
                          <a:spcPct val="100000"/>
                        </a:lnSpc>
                        <a:buFont typeface="Arial" panose="020B0604020202020204" pitchFamily="34" charset="0"/>
                        <a:buChar char="•"/>
                      </a:pPr>
                      <a:r>
                        <a:rPr sz="600" b="0" kern="1200">
                          <a:solidFill>
                            <a:schemeClr val="tx1"/>
                          </a:solidFill>
                          <a:latin typeface="+mj-lt"/>
                          <a:ea typeface="+mn-ea"/>
                          <a:cs typeface="+mn-cs"/>
                        </a:rPr>
                        <a:t>Les pratiques qui </a:t>
                      </a:r>
                      <a:r>
                        <a:rPr sz="600" b="0" kern="1200" err="1">
                          <a:solidFill>
                            <a:schemeClr val="tx1"/>
                          </a:solidFill>
                          <a:latin typeface="+mj-lt"/>
                          <a:ea typeface="+mn-ea"/>
                          <a:cs typeface="+mn-cs"/>
                        </a:rPr>
                        <a:t>peuvent</a:t>
                      </a:r>
                      <a:r>
                        <a:rPr sz="600" b="0" kern="1200">
                          <a:solidFill>
                            <a:schemeClr val="tx1"/>
                          </a:solidFill>
                          <a:latin typeface="+mj-lt"/>
                          <a:ea typeface="+mn-ea"/>
                          <a:cs typeface="+mn-cs"/>
                        </a:rPr>
                        <a:t> </a:t>
                      </a:r>
                      <a:r>
                        <a:rPr sz="600" b="0" kern="1200" err="1">
                          <a:solidFill>
                            <a:schemeClr val="tx1"/>
                          </a:solidFill>
                          <a:latin typeface="+mj-lt"/>
                          <a:ea typeface="+mn-ea"/>
                          <a:cs typeface="+mn-cs"/>
                        </a:rPr>
                        <a:t>démontrer</a:t>
                      </a:r>
                      <a:r>
                        <a:rPr sz="600" b="0" kern="1200">
                          <a:solidFill>
                            <a:schemeClr val="tx1"/>
                          </a:solidFill>
                          <a:latin typeface="+mj-lt"/>
                          <a:ea typeface="+mn-ea"/>
                          <a:cs typeface="+mn-cs"/>
                        </a:rPr>
                        <a:t> </a:t>
                      </a:r>
                      <a:r>
                        <a:rPr sz="600" b="0" kern="1200" err="1">
                          <a:solidFill>
                            <a:schemeClr val="tx1"/>
                          </a:solidFill>
                          <a:latin typeface="+mj-lt"/>
                          <a:ea typeface="+mn-ea"/>
                          <a:cs typeface="+mn-cs"/>
                        </a:rPr>
                        <a:t>qu'ils</a:t>
                      </a:r>
                      <a:r>
                        <a:rPr sz="600" b="0" kern="1200">
                          <a:solidFill>
                            <a:schemeClr val="tx1"/>
                          </a:solidFill>
                          <a:latin typeface="+mj-lt"/>
                          <a:ea typeface="+mn-ea"/>
                          <a:cs typeface="+mn-cs"/>
                        </a:rPr>
                        <a:t> </a:t>
                      </a:r>
                      <a:r>
                        <a:rPr sz="600" b="0" kern="1200" err="1">
                          <a:solidFill>
                            <a:schemeClr val="tx1"/>
                          </a:solidFill>
                          <a:latin typeface="+mj-lt"/>
                          <a:ea typeface="+mn-ea"/>
                          <a:cs typeface="+mn-cs"/>
                        </a:rPr>
                        <a:t>ont</a:t>
                      </a:r>
                      <a:r>
                        <a:rPr sz="600" b="0" kern="1200">
                          <a:solidFill>
                            <a:schemeClr val="tx1"/>
                          </a:solidFill>
                          <a:latin typeface="+mj-lt"/>
                          <a:ea typeface="+mn-ea"/>
                          <a:cs typeface="+mn-cs"/>
                        </a:rPr>
                        <a:t>  fait des </a:t>
                      </a:r>
                      <a:r>
                        <a:rPr sz="600" b="0" kern="1200" err="1">
                          <a:solidFill>
                            <a:schemeClr val="tx1"/>
                          </a:solidFill>
                          <a:latin typeface="+mj-lt"/>
                          <a:ea typeface="+mn-ea"/>
                          <a:cs typeface="+mn-cs"/>
                        </a:rPr>
                        <a:t>progrès</a:t>
                      </a:r>
                      <a:r>
                        <a:rPr sz="600" b="0" kern="1200">
                          <a:solidFill>
                            <a:schemeClr val="tx1"/>
                          </a:solidFill>
                          <a:latin typeface="+mj-lt"/>
                          <a:ea typeface="+mn-ea"/>
                          <a:cs typeface="+mn-cs"/>
                        </a:rPr>
                        <a:t> dans </a:t>
                      </a:r>
                      <a:r>
                        <a:rPr sz="600" b="0" kern="1200" err="1">
                          <a:solidFill>
                            <a:schemeClr val="tx1"/>
                          </a:solidFill>
                          <a:latin typeface="+mj-lt"/>
                          <a:ea typeface="+mn-ea"/>
                          <a:cs typeface="+mn-cs"/>
                        </a:rPr>
                        <a:t>ce</a:t>
                      </a:r>
                      <a:r>
                        <a:rPr sz="600" b="0" kern="1200">
                          <a:solidFill>
                            <a:schemeClr val="tx1"/>
                          </a:solidFill>
                          <a:latin typeface="+mj-lt"/>
                          <a:ea typeface="+mn-ea"/>
                          <a:cs typeface="+mn-cs"/>
                        </a:rPr>
                        <a:t> </a:t>
                      </a:r>
                      <a:r>
                        <a:rPr sz="600" b="0" kern="1200" err="1">
                          <a:solidFill>
                            <a:schemeClr val="tx1"/>
                          </a:solidFill>
                          <a:latin typeface="+mj-lt"/>
                          <a:ea typeface="+mn-ea"/>
                          <a:cs typeface="+mn-cs"/>
                        </a:rPr>
                        <a:t>domaine</a:t>
                      </a:r>
                      <a:r>
                        <a:rPr sz="600" b="0" kern="1200">
                          <a:solidFill>
                            <a:schemeClr val="tx1"/>
                          </a:solidFill>
                          <a:latin typeface="+mj-lt"/>
                          <a:ea typeface="+mn-ea"/>
                          <a:cs typeface="+mn-cs"/>
                        </a:rPr>
                        <a:t> au </a:t>
                      </a:r>
                      <a:r>
                        <a:rPr sz="600" b="0" kern="1200" err="1">
                          <a:solidFill>
                            <a:schemeClr val="tx1"/>
                          </a:solidFill>
                          <a:latin typeface="+mj-lt"/>
                          <a:ea typeface="+mn-ea"/>
                          <a:cs typeface="+mn-cs"/>
                        </a:rPr>
                        <a:t>cours</a:t>
                      </a:r>
                      <a:r>
                        <a:rPr sz="600" b="0" kern="1200">
                          <a:solidFill>
                            <a:schemeClr val="tx1"/>
                          </a:solidFill>
                          <a:latin typeface="+mj-lt"/>
                          <a:ea typeface="+mn-ea"/>
                          <a:cs typeface="+mn-cs"/>
                        </a:rPr>
                        <a:t> de  </a:t>
                      </a:r>
                      <a:r>
                        <a:rPr sz="600" b="0" kern="1200" err="1">
                          <a:solidFill>
                            <a:schemeClr val="tx1"/>
                          </a:solidFill>
                          <a:latin typeface="+mj-lt"/>
                          <a:ea typeface="+mn-ea"/>
                          <a:cs typeface="+mn-cs"/>
                        </a:rPr>
                        <a:t>l'année</a:t>
                      </a:r>
                      <a:r>
                        <a:rPr sz="600" b="0" kern="1200">
                          <a:solidFill>
                            <a:schemeClr val="tx1"/>
                          </a:solidFill>
                          <a:latin typeface="+mj-lt"/>
                          <a:ea typeface="+mn-ea"/>
                          <a:cs typeface="+mn-cs"/>
                        </a:rPr>
                        <a:t> </a:t>
                      </a:r>
                      <a:r>
                        <a:rPr sz="600" b="0" kern="1200" err="1">
                          <a:solidFill>
                            <a:schemeClr val="tx1"/>
                          </a:solidFill>
                          <a:latin typeface="+mj-lt"/>
                          <a:ea typeface="+mn-ea"/>
                          <a:cs typeface="+mn-cs"/>
                        </a:rPr>
                        <a:t>écoulée</a:t>
                      </a:r>
                      <a:r>
                        <a:rPr sz="600" b="0" kern="1200">
                          <a:solidFill>
                            <a:schemeClr val="tx1"/>
                          </a:solidFill>
                          <a:latin typeface="+mj-lt"/>
                          <a:ea typeface="+mn-ea"/>
                          <a:cs typeface="+mn-cs"/>
                        </a:rPr>
                        <a:t> </a:t>
                      </a:r>
                      <a:r>
                        <a:rPr sz="600" b="0" kern="1200" err="1">
                          <a:solidFill>
                            <a:schemeClr val="tx1"/>
                          </a:solidFill>
                          <a:latin typeface="+mj-lt"/>
                          <a:ea typeface="+mn-ea"/>
                          <a:cs typeface="+mn-cs"/>
                        </a:rPr>
                        <a:t>peuvent</a:t>
                      </a:r>
                      <a:r>
                        <a:rPr sz="600" b="0" kern="1200">
                          <a:solidFill>
                            <a:schemeClr val="tx1"/>
                          </a:solidFill>
                          <a:latin typeface="+mj-lt"/>
                          <a:ea typeface="+mn-ea"/>
                          <a:cs typeface="+mn-cs"/>
                        </a:rPr>
                        <a:t> </a:t>
                      </a:r>
                      <a:r>
                        <a:rPr sz="600" b="0" kern="1200" err="1">
                          <a:solidFill>
                            <a:schemeClr val="tx1"/>
                          </a:solidFill>
                          <a:latin typeface="+mj-lt"/>
                          <a:ea typeface="+mn-ea"/>
                          <a:cs typeface="+mn-cs"/>
                        </a:rPr>
                        <a:t>être</a:t>
                      </a:r>
                      <a:r>
                        <a:rPr sz="600" b="0" kern="1200">
                          <a:solidFill>
                            <a:schemeClr val="tx1"/>
                          </a:solidFill>
                          <a:latin typeface="+mj-lt"/>
                          <a:ea typeface="+mn-ea"/>
                          <a:cs typeface="+mn-cs"/>
                        </a:rPr>
                        <a:t> </a:t>
                      </a:r>
                      <a:r>
                        <a:rPr sz="600" b="0" kern="1200" err="1">
                          <a:solidFill>
                            <a:schemeClr val="tx1"/>
                          </a:solidFill>
                          <a:latin typeface="+mj-lt"/>
                          <a:ea typeface="+mn-ea"/>
                          <a:cs typeface="+mn-cs"/>
                        </a:rPr>
                        <a:t>récompensés</a:t>
                      </a:r>
                      <a:r>
                        <a:rPr sz="600" b="0" kern="1200">
                          <a:solidFill>
                            <a:schemeClr val="tx1"/>
                          </a:solidFill>
                          <a:latin typeface="+mj-lt"/>
                          <a:ea typeface="+mn-ea"/>
                          <a:cs typeface="+mn-cs"/>
                        </a:rPr>
                        <a:t> </a:t>
                      </a:r>
                      <a:r>
                        <a:rPr sz="600" b="0" kern="1200" err="1">
                          <a:solidFill>
                            <a:schemeClr val="tx1"/>
                          </a:solidFill>
                          <a:latin typeface="+mj-lt"/>
                          <a:ea typeface="+mn-ea"/>
                          <a:cs typeface="+mn-cs"/>
                        </a:rPr>
                        <a:t>une</a:t>
                      </a:r>
                      <a:r>
                        <a:rPr sz="600" b="0" kern="1200">
                          <a:solidFill>
                            <a:schemeClr val="tx1"/>
                          </a:solidFill>
                          <a:latin typeface="+mj-lt"/>
                          <a:ea typeface="+mn-ea"/>
                          <a:cs typeface="+mn-cs"/>
                        </a:rPr>
                        <a:t>  </a:t>
                      </a:r>
                      <a:r>
                        <a:rPr sz="600" b="0" kern="1200" err="1">
                          <a:solidFill>
                            <a:schemeClr val="tx1"/>
                          </a:solidFill>
                          <a:latin typeface="+mj-lt"/>
                          <a:ea typeface="+mn-ea"/>
                          <a:cs typeface="+mn-cs"/>
                        </a:rPr>
                        <a:t>seule</a:t>
                      </a:r>
                      <a:r>
                        <a:rPr sz="600" b="0" kern="1200">
                          <a:solidFill>
                            <a:schemeClr val="tx1"/>
                          </a:solidFill>
                          <a:latin typeface="+mj-lt"/>
                          <a:ea typeface="+mn-ea"/>
                          <a:cs typeface="+mn-cs"/>
                        </a:rPr>
                        <a:t> </a:t>
                      </a:r>
                      <a:r>
                        <a:rPr sz="600" b="0" kern="1200" err="1">
                          <a:solidFill>
                            <a:schemeClr val="tx1"/>
                          </a:solidFill>
                          <a:latin typeface="+mj-lt"/>
                          <a:ea typeface="+mn-ea"/>
                          <a:cs typeface="+mn-cs"/>
                        </a:rPr>
                        <a:t>fois</a:t>
                      </a:r>
                      <a:r>
                        <a:rPr sz="600" b="0" kern="1200">
                          <a:solidFill>
                            <a:schemeClr val="tx1"/>
                          </a:solidFill>
                          <a:latin typeface="+mj-lt"/>
                          <a:ea typeface="+mn-ea"/>
                          <a:cs typeface="+mn-cs"/>
                        </a:rPr>
                        <a:t> pour </a:t>
                      </a:r>
                      <a:r>
                        <a:rPr sz="600" b="0" kern="1200" err="1">
                          <a:solidFill>
                            <a:schemeClr val="tx1"/>
                          </a:solidFill>
                          <a:latin typeface="+mj-lt"/>
                          <a:ea typeface="+mn-ea"/>
                          <a:cs typeface="+mn-cs"/>
                        </a:rPr>
                        <a:t>cela</a:t>
                      </a:r>
                      <a:r>
                        <a:rPr sz="600" b="0" kern="1200">
                          <a:solidFill>
                            <a:schemeClr val="tx1"/>
                          </a:solidFill>
                          <a:latin typeface="+mj-lt"/>
                          <a:ea typeface="+mn-ea"/>
                          <a:cs typeface="+mn-cs"/>
                        </a:rPr>
                        <a:t> par un </a:t>
                      </a:r>
                      <a:r>
                        <a:rPr sz="600" b="0" kern="1200" err="1">
                          <a:solidFill>
                            <a:schemeClr val="tx1"/>
                          </a:solidFill>
                          <a:latin typeface="+mj-lt"/>
                          <a:ea typeface="+mn-ea"/>
                          <a:cs typeface="+mn-cs"/>
                        </a:rPr>
                        <a:t>nombre</a:t>
                      </a:r>
                      <a:r>
                        <a:rPr sz="600" b="0" kern="1200">
                          <a:solidFill>
                            <a:schemeClr val="tx1"/>
                          </a:solidFill>
                          <a:latin typeface="+mj-lt"/>
                          <a:ea typeface="+mn-ea"/>
                          <a:cs typeface="+mn-cs"/>
                        </a:rPr>
                        <a:t> de points 5.</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71450" marR="85090" indent="-171450" algn="l" defTabSz="914400" rtl="0" eaLnBrk="1" latinLnBrk="0" hangingPunct="1">
                        <a:lnSpc>
                          <a:spcPct val="100000"/>
                        </a:lnSpc>
                        <a:spcBef>
                          <a:spcPts val="10"/>
                        </a:spcBef>
                        <a:buFont typeface="Arial" panose="020B0604020202020204" pitchFamily="34" charset="0"/>
                        <a:buChar char="•"/>
                        <a:tabLst>
                          <a:tab pos="525145" algn="l"/>
                          <a:tab pos="525780" algn="l"/>
                        </a:tabLst>
                      </a:pPr>
                      <a:r>
                        <a:rPr sz="600" b="0" kern="1200">
                          <a:solidFill>
                            <a:schemeClr val="tx1"/>
                          </a:solidFill>
                          <a:latin typeface="+mj-lt"/>
                          <a:ea typeface="+mn-ea"/>
                          <a:cs typeface="+mn-cs"/>
                        </a:rPr>
                        <a:t>Au </a:t>
                      </a:r>
                      <a:r>
                        <a:rPr sz="600" b="0" kern="1200" err="1">
                          <a:solidFill>
                            <a:schemeClr val="tx1"/>
                          </a:solidFill>
                          <a:latin typeface="+mj-lt"/>
                          <a:ea typeface="+mn-ea"/>
                          <a:cs typeface="+mn-cs"/>
                        </a:rPr>
                        <a:t>cours</a:t>
                      </a:r>
                      <a:r>
                        <a:rPr sz="600" b="0" kern="1200">
                          <a:solidFill>
                            <a:schemeClr val="tx1"/>
                          </a:solidFill>
                          <a:latin typeface="+mj-lt"/>
                          <a:ea typeface="+mn-ea"/>
                          <a:cs typeface="+mn-cs"/>
                        </a:rPr>
                        <a:t> de </a:t>
                      </a:r>
                      <a:r>
                        <a:rPr sz="600" b="0" kern="1200" err="1">
                          <a:solidFill>
                            <a:schemeClr val="tx1"/>
                          </a:solidFill>
                          <a:latin typeface="+mj-lt"/>
                          <a:ea typeface="+mn-ea"/>
                          <a:cs typeface="+mn-cs"/>
                        </a:rPr>
                        <a:t>l'année</a:t>
                      </a:r>
                      <a:r>
                        <a:rPr sz="600" b="0" kern="1200">
                          <a:solidFill>
                            <a:schemeClr val="tx1"/>
                          </a:solidFill>
                          <a:latin typeface="+mj-lt"/>
                          <a:ea typeface="+mn-ea"/>
                          <a:cs typeface="+mn-cs"/>
                        </a:rPr>
                        <a:t> </a:t>
                      </a:r>
                      <a:r>
                        <a:rPr sz="600" b="0" kern="1200" err="1">
                          <a:solidFill>
                            <a:schemeClr val="tx1"/>
                          </a:solidFill>
                          <a:latin typeface="+mj-lt"/>
                          <a:ea typeface="+mn-ea"/>
                          <a:cs typeface="+mn-cs"/>
                        </a:rPr>
                        <a:t>écoulée</a:t>
                      </a:r>
                      <a:r>
                        <a:rPr sz="600" b="0" kern="1200">
                          <a:solidFill>
                            <a:schemeClr val="tx1"/>
                          </a:solidFill>
                          <a:latin typeface="+mj-lt"/>
                          <a:ea typeface="+mn-ea"/>
                          <a:cs typeface="+mn-cs"/>
                        </a:rPr>
                        <a:t>, </a:t>
                      </a:r>
                      <a:r>
                        <a:rPr sz="600" b="0" kern="1200" err="1">
                          <a:solidFill>
                            <a:schemeClr val="tx1"/>
                          </a:solidFill>
                          <a:latin typeface="+mj-lt"/>
                          <a:ea typeface="+mn-ea"/>
                          <a:cs typeface="+mn-cs"/>
                        </a:rPr>
                        <a:t>une</a:t>
                      </a:r>
                      <a:r>
                        <a:rPr sz="600" b="0" kern="1200">
                          <a:solidFill>
                            <a:schemeClr val="tx1"/>
                          </a:solidFill>
                          <a:latin typeface="+mj-lt"/>
                          <a:ea typeface="+mn-ea"/>
                          <a:cs typeface="+mn-cs"/>
                        </a:rPr>
                        <a:t>  collaboration </a:t>
                      </a:r>
                      <a:r>
                        <a:rPr sz="600" b="0" kern="1200" err="1">
                          <a:solidFill>
                            <a:schemeClr val="tx1"/>
                          </a:solidFill>
                          <a:latin typeface="+mj-lt"/>
                          <a:ea typeface="+mn-ea"/>
                          <a:cs typeface="+mn-cs"/>
                        </a:rPr>
                        <a:t>formellement</a:t>
                      </a:r>
                      <a:r>
                        <a:rPr sz="600" b="0" kern="1200">
                          <a:solidFill>
                            <a:schemeClr val="tx1"/>
                          </a:solidFill>
                          <a:latin typeface="+mj-lt"/>
                          <a:ea typeface="+mn-ea"/>
                          <a:cs typeface="+mn-cs"/>
                        </a:rPr>
                        <a:t> </a:t>
                      </a:r>
                      <a:r>
                        <a:rPr sz="600" b="0" kern="1200" err="1">
                          <a:solidFill>
                            <a:schemeClr val="tx1"/>
                          </a:solidFill>
                          <a:latin typeface="+mj-lt"/>
                          <a:ea typeface="+mn-ea"/>
                          <a:cs typeface="+mn-cs"/>
                        </a:rPr>
                        <a:t>organisée</a:t>
                      </a:r>
                      <a:r>
                        <a:rPr sz="600" b="0" kern="1200">
                          <a:solidFill>
                            <a:schemeClr val="tx1"/>
                          </a:solidFill>
                          <a:latin typeface="+mj-lt"/>
                          <a:ea typeface="+mn-ea"/>
                          <a:cs typeface="+mn-cs"/>
                        </a:rPr>
                        <a:t> entre  3 à 6 </a:t>
                      </a:r>
                      <a:r>
                        <a:rPr sz="600" b="0" kern="1200" err="1">
                          <a:solidFill>
                            <a:schemeClr val="tx1"/>
                          </a:solidFill>
                          <a:latin typeface="+mj-lt"/>
                          <a:ea typeface="+mn-ea"/>
                          <a:cs typeface="+mn-cs"/>
                        </a:rPr>
                        <a:t>inﬁrmières</a:t>
                      </a:r>
                      <a:r>
                        <a:rPr sz="600" b="0" kern="1200">
                          <a:solidFill>
                            <a:schemeClr val="tx1"/>
                          </a:solidFill>
                          <a:latin typeface="+mj-lt"/>
                          <a:ea typeface="+mn-ea"/>
                          <a:cs typeface="+mn-cs"/>
                        </a:rPr>
                        <a:t> a </a:t>
                      </a:r>
                      <a:r>
                        <a:rPr sz="600" b="0" kern="1200" err="1">
                          <a:solidFill>
                            <a:schemeClr val="tx1"/>
                          </a:solidFill>
                          <a:latin typeface="+mj-lt"/>
                          <a:ea typeface="+mn-ea"/>
                          <a:cs typeface="+mn-cs"/>
                        </a:rPr>
                        <a:t>été</a:t>
                      </a:r>
                      <a:r>
                        <a:rPr sz="600" b="0" kern="1200">
                          <a:solidFill>
                            <a:schemeClr val="tx1"/>
                          </a:solidFill>
                          <a:latin typeface="+mj-lt"/>
                          <a:ea typeface="+mn-ea"/>
                          <a:cs typeface="+mn-cs"/>
                        </a:rPr>
                        <a:t> mise </a:t>
                      </a:r>
                      <a:r>
                        <a:rPr sz="600" b="0" kern="1200" err="1">
                          <a:solidFill>
                            <a:schemeClr val="tx1"/>
                          </a:solidFill>
                          <a:latin typeface="+mj-lt"/>
                          <a:ea typeface="+mn-ea"/>
                          <a:cs typeface="+mn-cs"/>
                        </a:rPr>
                        <a:t>en</a:t>
                      </a:r>
                      <a:r>
                        <a:rPr sz="600" b="0" kern="1200">
                          <a:solidFill>
                            <a:schemeClr val="tx1"/>
                          </a:solidFill>
                          <a:latin typeface="+mj-lt"/>
                          <a:ea typeface="+mn-ea"/>
                          <a:cs typeface="+mn-cs"/>
                        </a:rPr>
                        <a:t> place, avec  des </a:t>
                      </a:r>
                      <a:r>
                        <a:rPr sz="600" b="0" kern="1200" err="1">
                          <a:solidFill>
                            <a:schemeClr val="tx1"/>
                          </a:solidFill>
                          <a:latin typeface="+mj-lt"/>
                          <a:ea typeface="+mn-ea"/>
                          <a:cs typeface="+mn-cs"/>
                        </a:rPr>
                        <a:t>rôles</a:t>
                      </a:r>
                      <a:r>
                        <a:rPr sz="600" b="0" kern="1200">
                          <a:solidFill>
                            <a:schemeClr val="tx1"/>
                          </a:solidFill>
                          <a:latin typeface="+mj-lt"/>
                          <a:ea typeface="+mn-ea"/>
                          <a:cs typeface="+mn-cs"/>
                        </a:rPr>
                        <a:t>, des </a:t>
                      </a:r>
                      <a:r>
                        <a:rPr sz="600" b="0" kern="1200" err="1">
                          <a:solidFill>
                            <a:schemeClr val="tx1"/>
                          </a:solidFill>
                          <a:latin typeface="+mj-lt"/>
                          <a:ea typeface="+mn-ea"/>
                          <a:cs typeface="+mn-cs"/>
                        </a:rPr>
                        <a:t>responsabilités</a:t>
                      </a:r>
                      <a:r>
                        <a:rPr sz="600" b="0" kern="1200">
                          <a:solidFill>
                            <a:schemeClr val="tx1"/>
                          </a:solidFill>
                          <a:latin typeface="+mj-lt"/>
                          <a:ea typeface="+mn-ea"/>
                          <a:cs typeface="+mn-cs"/>
                        </a:rPr>
                        <a:t> et des  accords </a:t>
                      </a:r>
                      <a:r>
                        <a:rPr sz="600" b="0" kern="1200" err="1">
                          <a:solidFill>
                            <a:schemeClr val="tx1"/>
                          </a:solidFill>
                          <a:latin typeface="+mj-lt"/>
                          <a:ea typeface="+mn-ea"/>
                          <a:cs typeface="+mn-cs"/>
                        </a:rPr>
                        <a:t>consignés</a:t>
                      </a:r>
                      <a:r>
                        <a:rPr sz="600" b="0" kern="1200">
                          <a:solidFill>
                            <a:schemeClr val="tx1"/>
                          </a:solidFill>
                          <a:latin typeface="+mj-lt"/>
                          <a:ea typeface="+mn-ea"/>
                          <a:cs typeface="+mn-cs"/>
                        </a:rPr>
                        <a:t> par </a:t>
                      </a:r>
                      <a:r>
                        <a:rPr sz="600" b="0" kern="1200" err="1">
                          <a:solidFill>
                            <a:schemeClr val="tx1"/>
                          </a:solidFill>
                          <a:latin typeface="+mj-lt"/>
                          <a:ea typeface="+mn-ea"/>
                          <a:cs typeface="+mn-cs"/>
                        </a:rPr>
                        <a:t>écrit</a:t>
                      </a:r>
                      <a:r>
                        <a:rPr sz="600" b="0" kern="1200">
                          <a:solidFill>
                            <a:schemeClr val="tx1"/>
                          </a:solidFill>
                          <a:latin typeface="+mj-lt"/>
                          <a:ea typeface="+mn-ea"/>
                          <a:cs typeface="+mn-cs"/>
                        </a:rPr>
                        <a:t>.</a:t>
                      </a:r>
                    </a:p>
                    <a:p>
                      <a:pPr marL="171450" indent="-171450" algn="l" defTabSz="914400" rtl="0" eaLnBrk="1" latinLnBrk="0" hangingPunct="1">
                        <a:lnSpc>
                          <a:spcPct val="100000"/>
                        </a:lnSpc>
                        <a:buFont typeface="Arial" panose="020B0604020202020204" pitchFamily="34" charset="0"/>
                        <a:buChar char="•"/>
                        <a:tabLst>
                          <a:tab pos="525145" algn="l"/>
                          <a:tab pos="525780" algn="l"/>
                        </a:tabLst>
                      </a:pPr>
                      <a:r>
                        <a:rPr sz="600" b="0" kern="1200">
                          <a:solidFill>
                            <a:schemeClr val="tx1"/>
                          </a:solidFill>
                          <a:latin typeface="+mj-lt"/>
                          <a:ea typeface="+mn-ea"/>
                          <a:cs typeface="+mn-cs"/>
                        </a:rPr>
                        <a:t>Un </a:t>
                      </a:r>
                      <a:r>
                        <a:rPr sz="600" b="0" kern="1200" err="1">
                          <a:solidFill>
                            <a:schemeClr val="tx1"/>
                          </a:solidFill>
                          <a:latin typeface="+mj-lt"/>
                          <a:ea typeface="+mn-ea"/>
                          <a:cs typeface="+mn-cs"/>
                        </a:rPr>
                        <a:t>rôle</a:t>
                      </a:r>
                      <a:r>
                        <a:rPr sz="600" b="0" kern="1200">
                          <a:solidFill>
                            <a:schemeClr val="tx1"/>
                          </a:solidFill>
                          <a:latin typeface="+mj-lt"/>
                          <a:ea typeface="+mn-ea"/>
                          <a:cs typeface="+mn-cs"/>
                        </a:rPr>
                        <a:t> ne </a:t>
                      </a:r>
                      <a:r>
                        <a:rPr sz="600" b="0" kern="1200" err="1">
                          <a:solidFill>
                            <a:schemeClr val="tx1"/>
                          </a:solidFill>
                          <a:latin typeface="+mj-lt"/>
                          <a:ea typeface="+mn-ea"/>
                          <a:cs typeface="+mn-cs"/>
                        </a:rPr>
                        <a:t>peut</a:t>
                      </a:r>
                      <a:r>
                        <a:rPr sz="600" b="0" kern="1200">
                          <a:solidFill>
                            <a:schemeClr val="tx1"/>
                          </a:solidFill>
                          <a:latin typeface="+mj-lt"/>
                          <a:ea typeface="+mn-ea"/>
                          <a:cs typeface="+mn-cs"/>
                        </a:rPr>
                        <a:t> pas </a:t>
                      </a:r>
                      <a:r>
                        <a:rPr sz="600" b="0" kern="1200" err="1">
                          <a:solidFill>
                            <a:schemeClr val="tx1"/>
                          </a:solidFill>
                          <a:latin typeface="+mj-lt"/>
                          <a:ea typeface="+mn-ea"/>
                          <a:cs typeface="+mn-cs"/>
                        </a:rPr>
                        <a:t>être</a:t>
                      </a:r>
                      <a:r>
                        <a:rPr sz="600" b="0" kern="1200">
                          <a:solidFill>
                            <a:schemeClr val="tx1"/>
                          </a:solidFill>
                          <a:latin typeface="+mj-lt"/>
                          <a:ea typeface="+mn-ea"/>
                          <a:cs typeface="+mn-cs"/>
                        </a:rPr>
                        <a:t> </a:t>
                      </a:r>
                      <a:r>
                        <a:rPr sz="600" b="0" kern="1200" err="1">
                          <a:solidFill>
                            <a:schemeClr val="tx1"/>
                          </a:solidFill>
                          <a:latin typeface="+mj-lt"/>
                          <a:ea typeface="+mn-ea"/>
                          <a:cs typeface="+mn-cs"/>
                        </a:rPr>
                        <a:t>répartis</a:t>
                      </a:r>
                      <a:r>
                        <a:rPr sz="600" b="0" kern="1200">
                          <a:solidFill>
                            <a:schemeClr val="tx1"/>
                          </a:solidFill>
                          <a:latin typeface="+mj-lt"/>
                          <a:ea typeface="+mn-ea"/>
                          <a:cs typeface="+mn-cs"/>
                        </a:rPr>
                        <a:t> entre les</a:t>
                      </a:r>
                      <a:r>
                        <a:rPr lang="nl-BE" sz="600" b="0" kern="1200">
                          <a:solidFill>
                            <a:schemeClr val="tx1"/>
                          </a:solidFill>
                          <a:latin typeface="+mj-lt"/>
                          <a:ea typeface="+mn-ea"/>
                          <a:cs typeface="+mn-cs"/>
                        </a:rPr>
                        <a:t> </a:t>
                      </a:r>
                      <a:r>
                        <a:rPr sz="600" b="0" kern="1200" err="1">
                          <a:solidFill>
                            <a:schemeClr val="tx1"/>
                          </a:solidFill>
                          <a:latin typeface="+mj-lt"/>
                          <a:ea typeface="+mn-ea"/>
                          <a:cs typeface="+mn-cs"/>
                        </a:rPr>
                        <a:t>différent</a:t>
                      </a:r>
                      <a:r>
                        <a:rPr lang="nl-BE" sz="600" b="0" kern="1200">
                          <a:solidFill>
                            <a:schemeClr val="tx1"/>
                          </a:solidFill>
                          <a:latin typeface="+mj-lt"/>
                          <a:ea typeface="+mn-ea"/>
                          <a:cs typeface="+mn-cs"/>
                        </a:rPr>
                        <a:t>e</a:t>
                      </a:r>
                      <a:r>
                        <a:rPr sz="600" b="0" kern="1200">
                          <a:solidFill>
                            <a:schemeClr val="tx1"/>
                          </a:solidFill>
                          <a:latin typeface="+mj-lt"/>
                          <a:ea typeface="+mn-ea"/>
                          <a:cs typeface="+mn-cs"/>
                        </a:rPr>
                        <a:t>s </a:t>
                      </a:r>
                      <a:r>
                        <a:rPr lang="nl-BE" sz="600" b="0" kern="1200" err="1">
                          <a:solidFill>
                            <a:schemeClr val="tx1"/>
                          </a:solidFill>
                          <a:latin typeface="+mj-lt"/>
                          <a:ea typeface="+mn-ea"/>
                          <a:cs typeface="+mn-cs"/>
                        </a:rPr>
                        <a:t>personnes</a:t>
                      </a:r>
                      <a:r>
                        <a:rPr sz="600" b="0" kern="1200">
                          <a:solidFill>
                            <a:schemeClr val="tx1"/>
                          </a:solidFill>
                          <a:latin typeface="+mj-lt"/>
                          <a:ea typeface="+mn-ea"/>
                          <a:cs typeface="+mn-cs"/>
                        </a:rPr>
                        <a:t> </a:t>
                      </a:r>
                      <a:r>
                        <a:rPr lang="nl-BE" sz="600" b="0" kern="1200" err="1">
                          <a:solidFill>
                            <a:schemeClr val="tx1"/>
                          </a:solidFill>
                          <a:latin typeface="+mj-lt"/>
                          <a:ea typeface="+mn-ea"/>
                          <a:cs typeface="+mn-cs"/>
                        </a:rPr>
                        <a:t>actives</a:t>
                      </a:r>
                      <a:r>
                        <a:rPr lang="nl-BE" sz="600" b="0" kern="1200">
                          <a:solidFill>
                            <a:schemeClr val="tx1"/>
                          </a:solidFill>
                          <a:latin typeface="+mj-lt"/>
                          <a:ea typeface="+mn-ea"/>
                          <a:cs typeface="+mn-cs"/>
                        </a:rPr>
                        <a:t> </a:t>
                      </a:r>
                      <a:r>
                        <a:rPr sz="600" b="0" kern="1200">
                          <a:solidFill>
                            <a:schemeClr val="tx1"/>
                          </a:solidFill>
                          <a:latin typeface="+mj-lt"/>
                          <a:ea typeface="+mn-ea"/>
                          <a:cs typeface="+mn-cs"/>
                        </a:rPr>
                        <a:t>au sein de la pratique.</a:t>
                      </a:r>
                    </a:p>
                    <a:p>
                      <a:pPr marL="171450" marR="182880" indent="-171450" algn="l" defTabSz="914400" rtl="0" eaLnBrk="1" latinLnBrk="0" hangingPunct="1">
                        <a:lnSpc>
                          <a:spcPct val="100000"/>
                        </a:lnSpc>
                        <a:buFont typeface="Arial" panose="020B0604020202020204" pitchFamily="34" charset="0"/>
                        <a:buChar char="•"/>
                        <a:tabLst>
                          <a:tab pos="525145" algn="l"/>
                          <a:tab pos="525780" algn="l"/>
                        </a:tabLst>
                      </a:pPr>
                      <a:r>
                        <a:rPr sz="600" b="0" kern="1200">
                          <a:solidFill>
                            <a:schemeClr val="tx1"/>
                          </a:solidFill>
                          <a:latin typeface="+mj-lt"/>
                          <a:ea typeface="+mn-ea"/>
                          <a:cs typeface="+mn-cs"/>
                        </a:rPr>
                        <a:t>Les </a:t>
                      </a:r>
                      <a:r>
                        <a:rPr sz="600" b="0" kern="1200" err="1">
                          <a:solidFill>
                            <a:schemeClr val="tx1"/>
                          </a:solidFill>
                          <a:latin typeface="+mj-lt"/>
                          <a:ea typeface="+mn-ea"/>
                          <a:cs typeface="+mn-cs"/>
                        </a:rPr>
                        <a:t>rôles</a:t>
                      </a:r>
                      <a:r>
                        <a:rPr sz="600" b="0" kern="1200">
                          <a:solidFill>
                            <a:schemeClr val="tx1"/>
                          </a:solidFill>
                          <a:latin typeface="+mj-lt"/>
                          <a:ea typeface="+mn-ea"/>
                          <a:cs typeface="+mn-cs"/>
                        </a:rPr>
                        <a:t> </a:t>
                      </a:r>
                      <a:r>
                        <a:rPr sz="600" b="0" kern="1200" err="1">
                          <a:solidFill>
                            <a:schemeClr val="tx1"/>
                          </a:solidFill>
                          <a:latin typeface="+mj-lt"/>
                          <a:ea typeface="+mn-ea"/>
                          <a:cs typeface="+mn-cs"/>
                        </a:rPr>
                        <a:t>sont</a:t>
                      </a:r>
                      <a:r>
                        <a:rPr sz="600" b="0" kern="1200">
                          <a:solidFill>
                            <a:schemeClr val="tx1"/>
                          </a:solidFill>
                          <a:latin typeface="+mj-lt"/>
                          <a:ea typeface="+mn-ea"/>
                          <a:cs typeface="+mn-cs"/>
                        </a:rPr>
                        <a:t> </a:t>
                      </a:r>
                      <a:r>
                        <a:rPr sz="600" b="0" kern="1200" err="1">
                          <a:solidFill>
                            <a:schemeClr val="tx1"/>
                          </a:solidFill>
                          <a:latin typeface="+mj-lt"/>
                          <a:ea typeface="+mn-ea"/>
                          <a:cs typeface="+mn-cs"/>
                        </a:rPr>
                        <a:t>activement</a:t>
                      </a:r>
                      <a:r>
                        <a:rPr sz="600" b="0" kern="1200">
                          <a:solidFill>
                            <a:schemeClr val="tx1"/>
                          </a:solidFill>
                          <a:latin typeface="+mj-lt"/>
                          <a:ea typeface="+mn-ea"/>
                          <a:cs typeface="+mn-cs"/>
                        </a:rPr>
                        <a:t> appliqués dans  la pratique.</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71450" marR="97155" indent="-171450" algn="l" defTabSz="914400" rtl="0" eaLnBrk="1" latinLnBrk="0" hangingPunct="1">
                        <a:lnSpc>
                          <a:spcPct val="100000"/>
                        </a:lnSpc>
                        <a:spcBef>
                          <a:spcPts val="10"/>
                        </a:spcBef>
                        <a:buFont typeface="Arial" panose="020B0604020202020204" pitchFamily="34" charset="0"/>
                        <a:buChar char="•"/>
                        <a:tabLst>
                          <a:tab pos="523875" algn="l"/>
                        </a:tabLst>
                      </a:pPr>
                      <a:r>
                        <a:rPr sz="600" b="0" kern="1200">
                          <a:solidFill>
                            <a:schemeClr val="tx1"/>
                          </a:solidFill>
                          <a:latin typeface="+mj-lt"/>
                          <a:ea typeface="+mn-ea"/>
                          <a:cs typeface="+mn-cs"/>
                        </a:rPr>
                        <a:t>Description des modalités  de coopération, avec e.a. la  description des rôes.</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94615" algn="l" defTabSz="914400" rtl="0" eaLnBrk="1" latinLnBrk="0" hangingPunct="1">
                        <a:lnSpc>
                          <a:spcPct val="100000"/>
                        </a:lnSpc>
                        <a:spcBef>
                          <a:spcPts val="10"/>
                        </a:spcBef>
                      </a:pPr>
                      <a:r>
                        <a:rPr lang="fr-FR" sz="600" b="0" kern="1200">
                          <a:solidFill>
                            <a:schemeClr val="tx1"/>
                          </a:solidFill>
                          <a:latin typeface="+mj-lt"/>
                          <a:ea typeface="+mn-ea"/>
                          <a:cs typeface="+mn-cs"/>
                        </a:rPr>
                        <a:t>Cette  caractéristique ne  peut être valorisée  qu'une seule fois</a:t>
                      </a:r>
                    </a:p>
                  </a:txBody>
                  <a:tcPr marL="36000" marR="0" marT="36000" marB="36000">
                    <a:lnL w="3175" cap="flat" cmpd="sng" algn="ctr">
                      <a:solidFill>
                        <a:srgbClr val="007C92"/>
                      </a:solidFill>
                      <a:prstDash val="solid"/>
                      <a:round/>
                      <a:headEnd type="none" w="med" len="med"/>
                      <a:tailEnd type="none" w="med" len="med"/>
                    </a:lnL>
                    <a:lnR w="3175" cap="flat" cmpd="sng" algn="ctr">
                      <a:solidFill>
                        <a:srgbClr val="007C92"/>
                      </a:solidFill>
                      <a:prstDash val="solid"/>
                      <a:round/>
                      <a:headEnd type="none" w="med" len="med"/>
                      <a:tailEnd type="none" w="med" len="med"/>
                    </a:lnR>
                    <a:lnT w="3175" cap="flat" cmpd="sng" algn="ctr">
                      <a:solidFill>
                        <a:srgbClr val="007C92"/>
                      </a:solidFill>
                      <a:prstDash val="solid"/>
                      <a:round/>
                      <a:headEnd type="none" w="med" len="med"/>
                      <a:tailEnd type="none" w="med" len="med"/>
                    </a:lnT>
                    <a:lnB w="3175" cap="flat" cmpd="sng" algn="ctr">
                      <a:solidFill>
                        <a:srgbClr val="007C9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1164505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94BF19CC-88F8-1B7E-BE13-8A3BCBC5B333}"/>
              </a:ext>
            </a:extLst>
          </p:cNvPr>
          <p:cNvGrpSpPr/>
          <p:nvPr/>
        </p:nvGrpSpPr>
        <p:grpSpPr>
          <a:xfrm>
            <a:off x="623026" y="1243789"/>
            <a:ext cx="1116000" cy="1116000"/>
            <a:chOff x="4233863" y="342901"/>
            <a:chExt cx="809625" cy="796925"/>
          </a:xfrm>
        </p:grpSpPr>
        <p:sp>
          <p:nvSpPr>
            <p:cNvPr id="8" name="Freeform 538">
              <a:extLst>
                <a:ext uri="{FF2B5EF4-FFF2-40B4-BE49-F238E27FC236}">
                  <a16:creationId xmlns:a16="http://schemas.microsoft.com/office/drawing/2014/main" id="{C14DD781-7248-36BB-FD53-3CEFD5C08645}"/>
                </a:ext>
              </a:extLst>
            </p:cNvPr>
            <p:cNvSpPr>
              <a:spLocks/>
            </p:cNvSpPr>
            <p:nvPr/>
          </p:nvSpPr>
          <p:spPr bwMode="auto">
            <a:xfrm>
              <a:off x="4233863" y="342901"/>
              <a:ext cx="809625" cy="796925"/>
            </a:xfrm>
            <a:custGeom>
              <a:avLst/>
              <a:gdLst>
                <a:gd name="T0" fmla="*/ 255 w 510"/>
                <a:gd name="T1" fmla="*/ 502 h 502"/>
                <a:gd name="T2" fmla="*/ 204 w 510"/>
                <a:gd name="T3" fmla="*/ 497 h 502"/>
                <a:gd name="T4" fmla="*/ 156 w 510"/>
                <a:gd name="T5" fmla="*/ 483 h 502"/>
                <a:gd name="T6" fmla="*/ 113 w 510"/>
                <a:gd name="T7" fmla="*/ 460 h 502"/>
                <a:gd name="T8" fmla="*/ 76 w 510"/>
                <a:gd name="T9" fmla="*/ 428 h 502"/>
                <a:gd name="T10" fmla="*/ 44 w 510"/>
                <a:gd name="T11" fmla="*/ 391 h 502"/>
                <a:gd name="T12" fmla="*/ 20 w 510"/>
                <a:gd name="T13" fmla="*/ 349 h 502"/>
                <a:gd name="T14" fmla="*/ 6 w 510"/>
                <a:gd name="T15" fmla="*/ 302 h 502"/>
                <a:gd name="T16" fmla="*/ 0 w 510"/>
                <a:gd name="T17" fmla="*/ 252 h 502"/>
                <a:gd name="T18" fmla="*/ 2 w 510"/>
                <a:gd name="T19" fmla="*/ 225 h 502"/>
                <a:gd name="T20" fmla="*/ 12 w 510"/>
                <a:gd name="T21" fmla="*/ 177 h 502"/>
                <a:gd name="T22" fmla="*/ 31 w 510"/>
                <a:gd name="T23" fmla="*/ 131 h 502"/>
                <a:gd name="T24" fmla="*/ 59 w 510"/>
                <a:gd name="T25" fmla="*/ 91 h 502"/>
                <a:gd name="T26" fmla="*/ 94 w 510"/>
                <a:gd name="T27" fmla="*/ 58 h 502"/>
                <a:gd name="T28" fmla="*/ 133 w 510"/>
                <a:gd name="T29" fmla="*/ 30 h 502"/>
                <a:gd name="T30" fmla="*/ 179 w 510"/>
                <a:gd name="T31" fmla="*/ 11 h 502"/>
                <a:gd name="T32" fmla="*/ 230 w 510"/>
                <a:gd name="T33" fmla="*/ 1 h 502"/>
                <a:gd name="T34" fmla="*/ 255 w 510"/>
                <a:gd name="T35" fmla="*/ 0 h 502"/>
                <a:gd name="T36" fmla="*/ 307 w 510"/>
                <a:gd name="T37" fmla="*/ 5 h 502"/>
                <a:gd name="T38" fmla="*/ 355 w 510"/>
                <a:gd name="T39" fmla="*/ 19 h 502"/>
                <a:gd name="T40" fmla="*/ 398 w 510"/>
                <a:gd name="T41" fmla="*/ 43 h 502"/>
                <a:gd name="T42" fmla="*/ 435 w 510"/>
                <a:gd name="T43" fmla="*/ 73 h 502"/>
                <a:gd name="T44" fmla="*/ 467 w 510"/>
                <a:gd name="T45" fmla="*/ 111 h 502"/>
                <a:gd name="T46" fmla="*/ 491 w 510"/>
                <a:gd name="T47" fmla="*/ 153 h 502"/>
                <a:gd name="T48" fmla="*/ 505 w 510"/>
                <a:gd name="T49" fmla="*/ 201 h 502"/>
                <a:gd name="T50" fmla="*/ 510 w 510"/>
                <a:gd name="T51" fmla="*/ 252 h 502"/>
                <a:gd name="T52" fmla="*/ 509 w 510"/>
                <a:gd name="T53" fmla="*/ 277 h 502"/>
                <a:gd name="T54" fmla="*/ 499 w 510"/>
                <a:gd name="T55" fmla="*/ 326 h 502"/>
                <a:gd name="T56" fmla="*/ 480 w 510"/>
                <a:gd name="T57" fmla="*/ 371 h 502"/>
                <a:gd name="T58" fmla="*/ 452 w 510"/>
                <a:gd name="T59" fmla="*/ 410 h 502"/>
                <a:gd name="T60" fmla="*/ 417 w 510"/>
                <a:gd name="T61" fmla="*/ 445 h 502"/>
                <a:gd name="T62" fmla="*/ 376 w 510"/>
                <a:gd name="T63" fmla="*/ 472 h 502"/>
                <a:gd name="T64" fmla="*/ 331 w 510"/>
                <a:gd name="T65" fmla="*/ 491 h 502"/>
                <a:gd name="T66" fmla="*/ 281 w 510"/>
                <a:gd name="T67" fmla="*/ 501 h 502"/>
                <a:gd name="T68" fmla="*/ 255 w 510"/>
                <a:gd name="T69" fmla="*/ 502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10" h="502">
                  <a:moveTo>
                    <a:pt x="255" y="502"/>
                  </a:moveTo>
                  <a:lnTo>
                    <a:pt x="255" y="502"/>
                  </a:lnTo>
                  <a:lnTo>
                    <a:pt x="230" y="501"/>
                  </a:lnTo>
                  <a:lnTo>
                    <a:pt x="204" y="497"/>
                  </a:lnTo>
                  <a:lnTo>
                    <a:pt x="179" y="491"/>
                  </a:lnTo>
                  <a:lnTo>
                    <a:pt x="156" y="483"/>
                  </a:lnTo>
                  <a:lnTo>
                    <a:pt x="133" y="472"/>
                  </a:lnTo>
                  <a:lnTo>
                    <a:pt x="113" y="460"/>
                  </a:lnTo>
                  <a:lnTo>
                    <a:pt x="94" y="445"/>
                  </a:lnTo>
                  <a:lnTo>
                    <a:pt x="76" y="428"/>
                  </a:lnTo>
                  <a:lnTo>
                    <a:pt x="59" y="410"/>
                  </a:lnTo>
                  <a:lnTo>
                    <a:pt x="44" y="391"/>
                  </a:lnTo>
                  <a:lnTo>
                    <a:pt x="31" y="371"/>
                  </a:lnTo>
                  <a:lnTo>
                    <a:pt x="20" y="349"/>
                  </a:lnTo>
                  <a:lnTo>
                    <a:pt x="12" y="326"/>
                  </a:lnTo>
                  <a:lnTo>
                    <a:pt x="6" y="302"/>
                  </a:lnTo>
                  <a:lnTo>
                    <a:pt x="2" y="277"/>
                  </a:lnTo>
                  <a:lnTo>
                    <a:pt x="0" y="252"/>
                  </a:lnTo>
                  <a:lnTo>
                    <a:pt x="0" y="252"/>
                  </a:lnTo>
                  <a:lnTo>
                    <a:pt x="2" y="225"/>
                  </a:lnTo>
                  <a:lnTo>
                    <a:pt x="6" y="201"/>
                  </a:lnTo>
                  <a:lnTo>
                    <a:pt x="12" y="177"/>
                  </a:lnTo>
                  <a:lnTo>
                    <a:pt x="20" y="153"/>
                  </a:lnTo>
                  <a:lnTo>
                    <a:pt x="31" y="131"/>
                  </a:lnTo>
                  <a:lnTo>
                    <a:pt x="44" y="111"/>
                  </a:lnTo>
                  <a:lnTo>
                    <a:pt x="59" y="91"/>
                  </a:lnTo>
                  <a:lnTo>
                    <a:pt x="76" y="73"/>
                  </a:lnTo>
                  <a:lnTo>
                    <a:pt x="94" y="58"/>
                  </a:lnTo>
                  <a:lnTo>
                    <a:pt x="113" y="43"/>
                  </a:lnTo>
                  <a:lnTo>
                    <a:pt x="133" y="30"/>
                  </a:lnTo>
                  <a:lnTo>
                    <a:pt x="156" y="19"/>
                  </a:lnTo>
                  <a:lnTo>
                    <a:pt x="179" y="11"/>
                  </a:lnTo>
                  <a:lnTo>
                    <a:pt x="204" y="5"/>
                  </a:lnTo>
                  <a:lnTo>
                    <a:pt x="230" y="1"/>
                  </a:lnTo>
                  <a:lnTo>
                    <a:pt x="255" y="0"/>
                  </a:lnTo>
                  <a:lnTo>
                    <a:pt x="255" y="0"/>
                  </a:lnTo>
                  <a:lnTo>
                    <a:pt x="281" y="1"/>
                  </a:lnTo>
                  <a:lnTo>
                    <a:pt x="307" y="5"/>
                  </a:lnTo>
                  <a:lnTo>
                    <a:pt x="331" y="11"/>
                  </a:lnTo>
                  <a:lnTo>
                    <a:pt x="355" y="19"/>
                  </a:lnTo>
                  <a:lnTo>
                    <a:pt x="376" y="30"/>
                  </a:lnTo>
                  <a:lnTo>
                    <a:pt x="398" y="43"/>
                  </a:lnTo>
                  <a:lnTo>
                    <a:pt x="417" y="58"/>
                  </a:lnTo>
                  <a:lnTo>
                    <a:pt x="435" y="73"/>
                  </a:lnTo>
                  <a:lnTo>
                    <a:pt x="452" y="91"/>
                  </a:lnTo>
                  <a:lnTo>
                    <a:pt x="467" y="111"/>
                  </a:lnTo>
                  <a:lnTo>
                    <a:pt x="480" y="131"/>
                  </a:lnTo>
                  <a:lnTo>
                    <a:pt x="491" y="153"/>
                  </a:lnTo>
                  <a:lnTo>
                    <a:pt x="499" y="177"/>
                  </a:lnTo>
                  <a:lnTo>
                    <a:pt x="505" y="201"/>
                  </a:lnTo>
                  <a:lnTo>
                    <a:pt x="509" y="225"/>
                  </a:lnTo>
                  <a:lnTo>
                    <a:pt x="510" y="252"/>
                  </a:lnTo>
                  <a:lnTo>
                    <a:pt x="510" y="252"/>
                  </a:lnTo>
                  <a:lnTo>
                    <a:pt x="509" y="277"/>
                  </a:lnTo>
                  <a:lnTo>
                    <a:pt x="505" y="302"/>
                  </a:lnTo>
                  <a:lnTo>
                    <a:pt x="499" y="326"/>
                  </a:lnTo>
                  <a:lnTo>
                    <a:pt x="491" y="349"/>
                  </a:lnTo>
                  <a:lnTo>
                    <a:pt x="480" y="371"/>
                  </a:lnTo>
                  <a:lnTo>
                    <a:pt x="467" y="391"/>
                  </a:lnTo>
                  <a:lnTo>
                    <a:pt x="452" y="410"/>
                  </a:lnTo>
                  <a:lnTo>
                    <a:pt x="435" y="428"/>
                  </a:lnTo>
                  <a:lnTo>
                    <a:pt x="417" y="445"/>
                  </a:lnTo>
                  <a:lnTo>
                    <a:pt x="398" y="460"/>
                  </a:lnTo>
                  <a:lnTo>
                    <a:pt x="376" y="472"/>
                  </a:lnTo>
                  <a:lnTo>
                    <a:pt x="355" y="483"/>
                  </a:lnTo>
                  <a:lnTo>
                    <a:pt x="331" y="491"/>
                  </a:lnTo>
                  <a:lnTo>
                    <a:pt x="307" y="497"/>
                  </a:lnTo>
                  <a:lnTo>
                    <a:pt x="281" y="501"/>
                  </a:lnTo>
                  <a:lnTo>
                    <a:pt x="255" y="502"/>
                  </a:lnTo>
                  <a:lnTo>
                    <a:pt x="255" y="502"/>
                  </a:lnTo>
                  <a:close/>
                </a:path>
              </a:pathLst>
            </a:custGeom>
            <a:solidFill>
              <a:srgbClr val="0091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1" name="Freeform 539">
              <a:extLst>
                <a:ext uri="{FF2B5EF4-FFF2-40B4-BE49-F238E27FC236}">
                  <a16:creationId xmlns:a16="http://schemas.microsoft.com/office/drawing/2014/main" id="{EF411187-59DD-0D6A-2445-8EE8A95E12F7}"/>
                </a:ext>
              </a:extLst>
            </p:cNvPr>
            <p:cNvSpPr>
              <a:spLocks/>
            </p:cNvSpPr>
            <p:nvPr/>
          </p:nvSpPr>
          <p:spPr bwMode="auto">
            <a:xfrm>
              <a:off x="4360863" y="649288"/>
              <a:ext cx="293688" cy="69850"/>
            </a:xfrm>
            <a:custGeom>
              <a:avLst/>
              <a:gdLst>
                <a:gd name="T0" fmla="*/ 185 w 185"/>
                <a:gd name="T1" fmla="*/ 44 h 44"/>
                <a:gd name="T2" fmla="*/ 185 w 185"/>
                <a:gd name="T3" fmla="*/ 44 h 44"/>
                <a:gd name="T4" fmla="*/ 185 w 185"/>
                <a:gd name="T5" fmla="*/ 43 h 44"/>
                <a:gd name="T6" fmla="*/ 185 w 185"/>
                <a:gd name="T7" fmla="*/ 43 h 44"/>
                <a:gd name="T8" fmla="*/ 183 w 185"/>
                <a:gd name="T9" fmla="*/ 37 h 44"/>
                <a:gd name="T10" fmla="*/ 181 w 185"/>
                <a:gd name="T11" fmla="*/ 33 h 44"/>
                <a:gd name="T12" fmla="*/ 176 w 185"/>
                <a:gd name="T13" fmla="*/ 30 h 44"/>
                <a:gd name="T14" fmla="*/ 171 w 185"/>
                <a:gd name="T15" fmla="*/ 28 h 44"/>
                <a:gd name="T16" fmla="*/ 171 w 185"/>
                <a:gd name="T17" fmla="*/ 28 h 44"/>
                <a:gd name="T18" fmla="*/ 168 w 185"/>
                <a:gd name="T19" fmla="*/ 30 h 44"/>
                <a:gd name="T20" fmla="*/ 168 w 185"/>
                <a:gd name="T21" fmla="*/ 30 h 44"/>
                <a:gd name="T22" fmla="*/ 163 w 185"/>
                <a:gd name="T23" fmla="*/ 22 h 44"/>
                <a:gd name="T24" fmla="*/ 157 w 185"/>
                <a:gd name="T25" fmla="*/ 16 h 44"/>
                <a:gd name="T26" fmla="*/ 157 w 185"/>
                <a:gd name="T27" fmla="*/ 16 h 44"/>
                <a:gd name="T28" fmla="*/ 152 w 185"/>
                <a:gd name="T29" fmla="*/ 9 h 44"/>
                <a:gd name="T30" fmla="*/ 146 w 185"/>
                <a:gd name="T31" fmla="*/ 4 h 44"/>
                <a:gd name="T32" fmla="*/ 139 w 185"/>
                <a:gd name="T33" fmla="*/ 1 h 44"/>
                <a:gd name="T34" fmla="*/ 130 w 185"/>
                <a:gd name="T35" fmla="*/ 0 h 44"/>
                <a:gd name="T36" fmla="*/ 130 w 185"/>
                <a:gd name="T37" fmla="*/ 0 h 44"/>
                <a:gd name="T38" fmla="*/ 123 w 185"/>
                <a:gd name="T39" fmla="*/ 1 h 44"/>
                <a:gd name="T40" fmla="*/ 117 w 185"/>
                <a:gd name="T41" fmla="*/ 3 h 44"/>
                <a:gd name="T42" fmla="*/ 111 w 185"/>
                <a:gd name="T43" fmla="*/ 8 h 44"/>
                <a:gd name="T44" fmla="*/ 106 w 185"/>
                <a:gd name="T45" fmla="*/ 13 h 44"/>
                <a:gd name="T46" fmla="*/ 106 w 185"/>
                <a:gd name="T47" fmla="*/ 13 h 44"/>
                <a:gd name="T48" fmla="*/ 103 w 185"/>
                <a:gd name="T49" fmla="*/ 10 h 44"/>
                <a:gd name="T50" fmla="*/ 99 w 185"/>
                <a:gd name="T51" fmla="*/ 8 h 44"/>
                <a:gd name="T52" fmla="*/ 95 w 185"/>
                <a:gd name="T53" fmla="*/ 7 h 44"/>
                <a:gd name="T54" fmla="*/ 91 w 185"/>
                <a:gd name="T55" fmla="*/ 7 h 44"/>
                <a:gd name="T56" fmla="*/ 91 w 185"/>
                <a:gd name="T57" fmla="*/ 7 h 44"/>
                <a:gd name="T58" fmla="*/ 86 w 185"/>
                <a:gd name="T59" fmla="*/ 8 h 44"/>
                <a:gd name="T60" fmla="*/ 81 w 185"/>
                <a:gd name="T61" fmla="*/ 9 h 44"/>
                <a:gd name="T62" fmla="*/ 76 w 185"/>
                <a:gd name="T63" fmla="*/ 13 h 44"/>
                <a:gd name="T64" fmla="*/ 73 w 185"/>
                <a:gd name="T65" fmla="*/ 18 h 44"/>
                <a:gd name="T66" fmla="*/ 73 w 185"/>
                <a:gd name="T67" fmla="*/ 18 h 44"/>
                <a:gd name="T68" fmla="*/ 69 w 185"/>
                <a:gd name="T69" fmla="*/ 13 h 44"/>
                <a:gd name="T70" fmla="*/ 63 w 185"/>
                <a:gd name="T71" fmla="*/ 9 h 44"/>
                <a:gd name="T72" fmla="*/ 57 w 185"/>
                <a:gd name="T73" fmla="*/ 8 h 44"/>
                <a:gd name="T74" fmla="*/ 51 w 185"/>
                <a:gd name="T75" fmla="*/ 7 h 44"/>
                <a:gd name="T76" fmla="*/ 51 w 185"/>
                <a:gd name="T77" fmla="*/ 7 h 44"/>
                <a:gd name="T78" fmla="*/ 43 w 185"/>
                <a:gd name="T79" fmla="*/ 8 h 44"/>
                <a:gd name="T80" fmla="*/ 37 w 185"/>
                <a:gd name="T81" fmla="*/ 10 h 44"/>
                <a:gd name="T82" fmla="*/ 31 w 185"/>
                <a:gd name="T83" fmla="*/ 15 h 44"/>
                <a:gd name="T84" fmla="*/ 26 w 185"/>
                <a:gd name="T85" fmla="*/ 21 h 44"/>
                <a:gd name="T86" fmla="*/ 26 w 185"/>
                <a:gd name="T87" fmla="*/ 21 h 44"/>
                <a:gd name="T88" fmla="*/ 21 w 185"/>
                <a:gd name="T89" fmla="*/ 22 h 44"/>
                <a:gd name="T90" fmla="*/ 17 w 185"/>
                <a:gd name="T91" fmla="*/ 24 h 44"/>
                <a:gd name="T92" fmla="*/ 9 w 185"/>
                <a:gd name="T93" fmla="*/ 28 h 44"/>
                <a:gd name="T94" fmla="*/ 4 w 185"/>
                <a:gd name="T95" fmla="*/ 36 h 44"/>
                <a:gd name="T96" fmla="*/ 2 w 185"/>
                <a:gd name="T97" fmla="*/ 39 h 44"/>
                <a:gd name="T98" fmla="*/ 0 w 185"/>
                <a:gd name="T99" fmla="*/ 44 h 44"/>
                <a:gd name="T100" fmla="*/ 185 w 185"/>
                <a:gd name="T101"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85" h="44">
                  <a:moveTo>
                    <a:pt x="185" y="44"/>
                  </a:moveTo>
                  <a:lnTo>
                    <a:pt x="185" y="44"/>
                  </a:lnTo>
                  <a:lnTo>
                    <a:pt x="185" y="43"/>
                  </a:lnTo>
                  <a:lnTo>
                    <a:pt x="185" y="43"/>
                  </a:lnTo>
                  <a:lnTo>
                    <a:pt x="183" y="37"/>
                  </a:lnTo>
                  <a:lnTo>
                    <a:pt x="181" y="33"/>
                  </a:lnTo>
                  <a:lnTo>
                    <a:pt x="176" y="30"/>
                  </a:lnTo>
                  <a:lnTo>
                    <a:pt x="171" y="28"/>
                  </a:lnTo>
                  <a:lnTo>
                    <a:pt x="171" y="28"/>
                  </a:lnTo>
                  <a:lnTo>
                    <a:pt x="168" y="30"/>
                  </a:lnTo>
                  <a:lnTo>
                    <a:pt x="168" y="30"/>
                  </a:lnTo>
                  <a:lnTo>
                    <a:pt x="163" y="22"/>
                  </a:lnTo>
                  <a:lnTo>
                    <a:pt x="157" y="16"/>
                  </a:lnTo>
                  <a:lnTo>
                    <a:pt x="157" y="16"/>
                  </a:lnTo>
                  <a:lnTo>
                    <a:pt x="152" y="9"/>
                  </a:lnTo>
                  <a:lnTo>
                    <a:pt x="146" y="4"/>
                  </a:lnTo>
                  <a:lnTo>
                    <a:pt x="139" y="1"/>
                  </a:lnTo>
                  <a:lnTo>
                    <a:pt x="130" y="0"/>
                  </a:lnTo>
                  <a:lnTo>
                    <a:pt x="130" y="0"/>
                  </a:lnTo>
                  <a:lnTo>
                    <a:pt x="123" y="1"/>
                  </a:lnTo>
                  <a:lnTo>
                    <a:pt x="117" y="3"/>
                  </a:lnTo>
                  <a:lnTo>
                    <a:pt x="111" y="8"/>
                  </a:lnTo>
                  <a:lnTo>
                    <a:pt x="106" y="13"/>
                  </a:lnTo>
                  <a:lnTo>
                    <a:pt x="106" y="13"/>
                  </a:lnTo>
                  <a:lnTo>
                    <a:pt x="103" y="10"/>
                  </a:lnTo>
                  <a:lnTo>
                    <a:pt x="99" y="8"/>
                  </a:lnTo>
                  <a:lnTo>
                    <a:pt x="95" y="7"/>
                  </a:lnTo>
                  <a:lnTo>
                    <a:pt x="91" y="7"/>
                  </a:lnTo>
                  <a:lnTo>
                    <a:pt x="91" y="7"/>
                  </a:lnTo>
                  <a:lnTo>
                    <a:pt x="86" y="8"/>
                  </a:lnTo>
                  <a:lnTo>
                    <a:pt x="81" y="9"/>
                  </a:lnTo>
                  <a:lnTo>
                    <a:pt x="76" y="13"/>
                  </a:lnTo>
                  <a:lnTo>
                    <a:pt x="73" y="18"/>
                  </a:lnTo>
                  <a:lnTo>
                    <a:pt x="73" y="18"/>
                  </a:lnTo>
                  <a:lnTo>
                    <a:pt x="69" y="13"/>
                  </a:lnTo>
                  <a:lnTo>
                    <a:pt x="63" y="9"/>
                  </a:lnTo>
                  <a:lnTo>
                    <a:pt x="57" y="8"/>
                  </a:lnTo>
                  <a:lnTo>
                    <a:pt x="51" y="7"/>
                  </a:lnTo>
                  <a:lnTo>
                    <a:pt x="51" y="7"/>
                  </a:lnTo>
                  <a:lnTo>
                    <a:pt x="43" y="8"/>
                  </a:lnTo>
                  <a:lnTo>
                    <a:pt x="37" y="10"/>
                  </a:lnTo>
                  <a:lnTo>
                    <a:pt x="31" y="15"/>
                  </a:lnTo>
                  <a:lnTo>
                    <a:pt x="26" y="21"/>
                  </a:lnTo>
                  <a:lnTo>
                    <a:pt x="26" y="21"/>
                  </a:lnTo>
                  <a:lnTo>
                    <a:pt x="21" y="22"/>
                  </a:lnTo>
                  <a:lnTo>
                    <a:pt x="17" y="24"/>
                  </a:lnTo>
                  <a:lnTo>
                    <a:pt x="9" y="28"/>
                  </a:lnTo>
                  <a:lnTo>
                    <a:pt x="4" y="36"/>
                  </a:lnTo>
                  <a:lnTo>
                    <a:pt x="2" y="39"/>
                  </a:lnTo>
                  <a:lnTo>
                    <a:pt x="0" y="44"/>
                  </a:lnTo>
                  <a:lnTo>
                    <a:pt x="185" y="44"/>
                  </a:lnTo>
                  <a:close/>
                </a:path>
              </a:pathLst>
            </a:custGeom>
            <a:solidFill>
              <a:srgbClr val="E5E8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3" name="Rectangle 540">
              <a:extLst>
                <a:ext uri="{FF2B5EF4-FFF2-40B4-BE49-F238E27FC236}">
                  <a16:creationId xmlns:a16="http://schemas.microsoft.com/office/drawing/2014/main" id="{264B43B5-6D1C-22DB-0026-525F27E89AA0}"/>
                </a:ext>
              </a:extLst>
            </p:cNvPr>
            <p:cNvSpPr>
              <a:spLocks noChangeArrowheads="1"/>
            </p:cNvSpPr>
            <p:nvPr/>
          </p:nvSpPr>
          <p:spPr bwMode="auto">
            <a:xfrm>
              <a:off x="4629150" y="509588"/>
              <a:ext cx="6350" cy="125413"/>
            </a:xfrm>
            <a:prstGeom prst="rect">
              <a:avLst/>
            </a:prstGeom>
            <a:solidFill>
              <a:srgbClr val="CDD5D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4" name="Freeform 541">
              <a:extLst>
                <a:ext uri="{FF2B5EF4-FFF2-40B4-BE49-F238E27FC236}">
                  <a16:creationId xmlns:a16="http://schemas.microsoft.com/office/drawing/2014/main" id="{615C5D1C-055C-C180-C7BC-4C6341D7F2C2}"/>
                </a:ext>
              </a:extLst>
            </p:cNvPr>
            <p:cNvSpPr>
              <a:spLocks/>
            </p:cNvSpPr>
            <p:nvPr/>
          </p:nvSpPr>
          <p:spPr bwMode="auto">
            <a:xfrm>
              <a:off x="4708525" y="523876"/>
              <a:ext cx="88900" cy="74613"/>
            </a:xfrm>
            <a:custGeom>
              <a:avLst/>
              <a:gdLst>
                <a:gd name="T0" fmla="*/ 0 w 56"/>
                <a:gd name="T1" fmla="*/ 47 h 47"/>
                <a:gd name="T2" fmla="*/ 0 w 56"/>
                <a:gd name="T3" fmla="*/ 24 h 47"/>
                <a:gd name="T4" fmla="*/ 0 w 56"/>
                <a:gd name="T5" fmla="*/ 0 h 47"/>
                <a:gd name="T6" fmla="*/ 56 w 56"/>
                <a:gd name="T7" fmla="*/ 0 h 47"/>
                <a:gd name="T8" fmla="*/ 46 w 56"/>
                <a:gd name="T9" fmla="*/ 24 h 47"/>
                <a:gd name="T10" fmla="*/ 56 w 56"/>
                <a:gd name="T11" fmla="*/ 47 h 47"/>
                <a:gd name="T12" fmla="*/ 0 w 56"/>
                <a:gd name="T13" fmla="*/ 47 h 47"/>
              </a:gdLst>
              <a:ahLst/>
              <a:cxnLst>
                <a:cxn ang="0">
                  <a:pos x="T0" y="T1"/>
                </a:cxn>
                <a:cxn ang="0">
                  <a:pos x="T2" y="T3"/>
                </a:cxn>
                <a:cxn ang="0">
                  <a:pos x="T4" y="T5"/>
                </a:cxn>
                <a:cxn ang="0">
                  <a:pos x="T6" y="T7"/>
                </a:cxn>
                <a:cxn ang="0">
                  <a:pos x="T8" y="T9"/>
                </a:cxn>
                <a:cxn ang="0">
                  <a:pos x="T10" y="T11"/>
                </a:cxn>
                <a:cxn ang="0">
                  <a:pos x="T12" y="T13"/>
                </a:cxn>
              </a:cxnLst>
              <a:rect l="0" t="0" r="r" b="b"/>
              <a:pathLst>
                <a:path w="56" h="47">
                  <a:moveTo>
                    <a:pt x="0" y="47"/>
                  </a:moveTo>
                  <a:lnTo>
                    <a:pt x="0" y="24"/>
                  </a:lnTo>
                  <a:lnTo>
                    <a:pt x="0" y="0"/>
                  </a:lnTo>
                  <a:lnTo>
                    <a:pt x="56" y="0"/>
                  </a:lnTo>
                  <a:lnTo>
                    <a:pt x="46" y="24"/>
                  </a:lnTo>
                  <a:lnTo>
                    <a:pt x="56" y="47"/>
                  </a:lnTo>
                  <a:lnTo>
                    <a:pt x="0" y="47"/>
                  </a:lnTo>
                  <a:close/>
                </a:path>
              </a:pathLst>
            </a:custGeom>
            <a:solidFill>
              <a:srgbClr val="FF87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5" name="Freeform 542">
              <a:extLst>
                <a:ext uri="{FF2B5EF4-FFF2-40B4-BE49-F238E27FC236}">
                  <a16:creationId xmlns:a16="http://schemas.microsoft.com/office/drawing/2014/main" id="{1AB7DF8C-E550-42D9-DA72-06FABA433486}"/>
                </a:ext>
              </a:extLst>
            </p:cNvPr>
            <p:cNvSpPr>
              <a:spLocks/>
            </p:cNvSpPr>
            <p:nvPr/>
          </p:nvSpPr>
          <p:spPr bwMode="auto">
            <a:xfrm>
              <a:off x="4625975" y="517526"/>
              <a:ext cx="95250" cy="73025"/>
            </a:xfrm>
            <a:custGeom>
              <a:avLst/>
              <a:gdLst>
                <a:gd name="T0" fmla="*/ 0 w 60"/>
                <a:gd name="T1" fmla="*/ 46 h 46"/>
                <a:gd name="T2" fmla="*/ 0 w 60"/>
                <a:gd name="T3" fmla="*/ 22 h 46"/>
                <a:gd name="T4" fmla="*/ 0 w 60"/>
                <a:gd name="T5" fmla="*/ 0 h 46"/>
                <a:gd name="T6" fmla="*/ 60 w 60"/>
                <a:gd name="T7" fmla="*/ 0 h 46"/>
                <a:gd name="T8" fmla="*/ 60 w 60"/>
                <a:gd name="T9" fmla="*/ 22 h 46"/>
                <a:gd name="T10" fmla="*/ 60 w 60"/>
                <a:gd name="T11" fmla="*/ 46 h 46"/>
                <a:gd name="T12" fmla="*/ 0 w 60"/>
                <a:gd name="T13" fmla="*/ 46 h 46"/>
              </a:gdLst>
              <a:ahLst/>
              <a:cxnLst>
                <a:cxn ang="0">
                  <a:pos x="T0" y="T1"/>
                </a:cxn>
                <a:cxn ang="0">
                  <a:pos x="T2" y="T3"/>
                </a:cxn>
                <a:cxn ang="0">
                  <a:pos x="T4" y="T5"/>
                </a:cxn>
                <a:cxn ang="0">
                  <a:pos x="T6" y="T7"/>
                </a:cxn>
                <a:cxn ang="0">
                  <a:pos x="T8" y="T9"/>
                </a:cxn>
                <a:cxn ang="0">
                  <a:pos x="T10" y="T11"/>
                </a:cxn>
                <a:cxn ang="0">
                  <a:pos x="T12" y="T13"/>
                </a:cxn>
              </a:cxnLst>
              <a:rect l="0" t="0" r="r" b="b"/>
              <a:pathLst>
                <a:path w="60" h="46">
                  <a:moveTo>
                    <a:pt x="0" y="46"/>
                  </a:moveTo>
                  <a:lnTo>
                    <a:pt x="0" y="22"/>
                  </a:lnTo>
                  <a:lnTo>
                    <a:pt x="0" y="0"/>
                  </a:lnTo>
                  <a:lnTo>
                    <a:pt x="60" y="0"/>
                  </a:lnTo>
                  <a:lnTo>
                    <a:pt x="60" y="22"/>
                  </a:lnTo>
                  <a:lnTo>
                    <a:pt x="60" y="46"/>
                  </a:lnTo>
                  <a:lnTo>
                    <a:pt x="0" y="46"/>
                  </a:lnTo>
                  <a:close/>
                </a:path>
              </a:pathLst>
            </a:custGeom>
            <a:solidFill>
              <a:srgbClr val="FFA3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6" name="Freeform 543">
              <a:extLst>
                <a:ext uri="{FF2B5EF4-FFF2-40B4-BE49-F238E27FC236}">
                  <a16:creationId xmlns:a16="http://schemas.microsoft.com/office/drawing/2014/main" id="{A10C03EB-167B-6B49-D38D-0BA2C1A8E110}"/>
                </a:ext>
              </a:extLst>
            </p:cNvPr>
            <p:cNvSpPr>
              <a:spLocks/>
            </p:cNvSpPr>
            <p:nvPr/>
          </p:nvSpPr>
          <p:spPr bwMode="auto">
            <a:xfrm>
              <a:off x="4354513" y="627063"/>
              <a:ext cx="555625" cy="511175"/>
            </a:xfrm>
            <a:custGeom>
              <a:avLst/>
              <a:gdLst>
                <a:gd name="T0" fmla="*/ 174 w 350"/>
                <a:gd name="T1" fmla="*/ 0 h 322"/>
                <a:gd name="T2" fmla="*/ 262 w 350"/>
                <a:gd name="T3" fmla="*/ 160 h 322"/>
                <a:gd name="T4" fmla="*/ 350 w 350"/>
                <a:gd name="T5" fmla="*/ 322 h 322"/>
                <a:gd name="T6" fmla="*/ 174 w 350"/>
                <a:gd name="T7" fmla="*/ 322 h 322"/>
                <a:gd name="T8" fmla="*/ 0 w 350"/>
                <a:gd name="T9" fmla="*/ 322 h 322"/>
                <a:gd name="T10" fmla="*/ 87 w 350"/>
                <a:gd name="T11" fmla="*/ 160 h 322"/>
                <a:gd name="T12" fmla="*/ 174 w 350"/>
                <a:gd name="T13" fmla="*/ 0 h 322"/>
              </a:gdLst>
              <a:ahLst/>
              <a:cxnLst>
                <a:cxn ang="0">
                  <a:pos x="T0" y="T1"/>
                </a:cxn>
                <a:cxn ang="0">
                  <a:pos x="T2" y="T3"/>
                </a:cxn>
                <a:cxn ang="0">
                  <a:pos x="T4" y="T5"/>
                </a:cxn>
                <a:cxn ang="0">
                  <a:pos x="T6" y="T7"/>
                </a:cxn>
                <a:cxn ang="0">
                  <a:pos x="T8" y="T9"/>
                </a:cxn>
                <a:cxn ang="0">
                  <a:pos x="T10" y="T11"/>
                </a:cxn>
                <a:cxn ang="0">
                  <a:pos x="T12" y="T13"/>
                </a:cxn>
              </a:cxnLst>
              <a:rect l="0" t="0" r="r" b="b"/>
              <a:pathLst>
                <a:path w="350" h="322">
                  <a:moveTo>
                    <a:pt x="174" y="0"/>
                  </a:moveTo>
                  <a:lnTo>
                    <a:pt x="262" y="160"/>
                  </a:lnTo>
                  <a:lnTo>
                    <a:pt x="350" y="322"/>
                  </a:lnTo>
                  <a:lnTo>
                    <a:pt x="174" y="322"/>
                  </a:lnTo>
                  <a:lnTo>
                    <a:pt x="0" y="322"/>
                  </a:lnTo>
                  <a:lnTo>
                    <a:pt x="87" y="160"/>
                  </a:lnTo>
                  <a:lnTo>
                    <a:pt x="174" y="0"/>
                  </a:lnTo>
                  <a:close/>
                </a:path>
              </a:pathLst>
            </a:custGeom>
            <a:solidFill>
              <a:srgbClr val="484F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7" name="Freeform 544">
              <a:extLst>
                <a:ext uri="{FF2B5EF4-FFF2-40B4-BE49-F238E27FC236}">
                  <a16:creationId xmlns:a16="http://schemas.microsoft.com/office/drawing/2014/main" id="{9BC285E0-AACD-7AE1-C139-78487377CAE5}"/>
                </a:ext>
              </a:extLst>
            </p:cNvPr>
            <p:cNvSpPr>
              <a:spLocks/>
            </p:cNvSpPr>
            <p:nvPr/>
          </p:nvSpPr>
          <p:spPr bwMode="auto">
            <a:xfrm>
              <a:off x="4262438" y="795338"/>
              <a:ext cx="357188" cy="342900"/>
            </a:xfrm>
            <a:custGeom>
              <a:avLst/>
              <a:gdLst>
                <a:gd name="T0" fmla="*/ 112 w 225"/>
                <a:gd name="T1" fmla="*/ 0 h 216"/>
                <a:gd name="T2" fmla="*/ 168 w 225"/>
                <a:gd name="T3" fmla="*/ 107 h 216"/>
                <a:gd name="T4" fmla="*/ 225 w 225"/>
                <a:gd name="T5" fmla="*/ 216 h 216"/>
                <a:gd name="T6" fmla="*/ 112 w 225"/>
                <a:gd name="T7" fmla="*/ 216 h 216"/>
                <a:gd name="T8" fmla="*/ 0 w 225"/>
                <a:gd name="T9" fmla="*/ 216 h 216"/>
                <a:gd name="T10" fmla="*/ 56 w 225"/>
                <a:gd name="T11" fmla="*/ 107 h 216"/>
                <a:gd name="T12" fmla="*/ 112 w 225"/>
                <a:gd name="T13" fmla="*/ 0 h 216"/>
              </a:gdLst>
              <a:ahLst/>
              <a:cxnLst>
                <a:cxn ang="0">
                  <a:pos x="T0" y="T1"/>
                </a:cxn>
                <a:cxn ang="0">
                  <a:pos x="T2" y="T3"/>
                </a:cxn>
                <a:cxn ang="0">
                  <a:pos x="T4" y="T5"/>
                </a:cxn>
                <a:cxn ang="0">
                  <a:pos x="T6" y="T7"/>
                </a:cxn>
                <a:cxn ang="0">
                  <a:pos x="T8" y="T9"/>
                </a:cxn>
                <a:cxn ang="0">
                  <a:pos x="T10" y="T11"/>
                </a:cxn>
                <a:cxn ang="0">
                  <a:pos x="T12" y="T13"/>
                </a:cxn>
              </a:cxnLst>
              <a:rect l="0" t="0" r="r" b="b"/>
              <a:pathLst>
                <a:path w="225" h="216">
                  <a:moveTo>
                    <a:pt x="112" y="0"/>
                  </a:moveTo>
                  <a:lnTo>
                    <a:pt x="168" y="107"/>
                  </a:lnTo>
                  <a:lnTo>
                    <a:pt x="225" y="216"/>
                  </a:lnTo>
                  <a:lnTo>
                    <a:pt x="112" y="216"/>
                  </a:lnTo>
                  <a:lnTo>
                    <a:pt x="0" y="216"/>
                  </a:lnTo>
                  <a:lnTo>
                    <a:pt x="56" y="107"/>
                  </a:lnTo>
                  <a:lnTo>
                    <a:pt x="112" y="0"/>
                  </a:lnTo>
                  <a:close/>
                </a:path>
              </a:pathLst>
            </a:custGeom>
            <a:solidFill>
              <a:srgbClr val="3036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8" name="Freeform 545">
              <a:extLst>
                <a:ext uri="{FF2B5EF4-FFF2-40B4-BE49-F238E27FC236}">
                  <a16:creationId xmlns:a16="http://schemas.microsoft.com/office/drawing/2014/main" id="{5EC7B8EE-F9F5-E18D-7559-32E7618B2A92}"/>
                </a:ext>
              </a:extLst>
            </p:cNvPr>
            <p:cNvSpPr>
              <a:spLocks/>
            </p:cNvSpPr>
            <p:nvPr/>
          </p:nvSpPr>
          <p:spPr bwMode="auto">
            <a:xfrm>
              <a:off x="4511675" y="915988"/>
              <a:ext cx="285750" cy="222250"/>
            </a:xfrm>
            <a:custGeom>
              <a:avLst/>
              <a:gdLst>
                <a:gd name="T0" fmla="*/ 91 w 180"/>
                <a:gd name="T1" fmla="*/ 0 h 140"/>
                <a:gd name="T2" fmla="*/ 135 w 180"/>
                <a:gd name="T3" fmla="*/ 70 h 140"/>
                <a:gd name="T4" fmla="*/ 180 w 180"/>
                <a:gd name="T5" fmla="*/ 140 h 140"/>
                <a:gd name="T6" fmla="*/ 91 w 180"/>
                <a:gd name="T7" fmla="*/ 140 h 140"/>
                <a:gd name="T8" fmla="*/ 0 w 180"/>
                <a:gd name="T9" fmla="*/ 140 h 140"/>
                <a:gd name="T10" fmla="*/ 46 w 180"/>
                <a:gd name="T11" fmla="*/ 70 h 140"/>
                <a:gd name="T12" fmla="*/ 91 w 180"/>
                <a:gd name="T13" fmla="*/ 0 h 140"/>
              </a:gdLst>
              <a:ahLst/>
              <a:cxnLst>
                <a:cxn ang="0">
                  <a:pos x="T0" y="T1"/>
                </a:cxn>
                <a:cxn ang="0">
                  <a:pos x="T2" y="T3"/>
                </a:cxn>
                <a:cxn ang="0">
                  <a:pos x="T4" y="T5"/>
                </a:cxn>
                <a:cxn ang="0">
                  <a:pos x="T6" y="T7"/>
                </a:cxn>
                <a:cxn ang="0">
                  <a:pos x="T8" y="T9"/>
                </a:cxn>
                <a:cxn ang="0">
                  <a:pos x="T10" y="T11"/>
                </a:cxn>
                <a:cxn ang="0">
                  <a:pos x="T12" y="T13"/>
                </a:cxn>
              </a:cxnLst>
              <a:rect l="0" t="0" r="r" b="b"/>
              <a:pathLst>
                <a:path w="180" h="140">
                  <a:moveTo>
                    <a:pt x="91" y="0"/>
                  </a:moveTo>
                  <a:lnTo>
                    <a:pt x="135" y="70"/>
                  </a:lnTo>
                  <a:lnTo>
                    <a:pt x="180" y="140"/>
                  </a:lnTo>
                  <a:lnTo>
                    <a:pt x="91" y="140"/>
                  </a:lnTo>
                  <a:lnTo>
                    <a:pt x="0" y="140"/>
                  </a:lnTo>
                  <a:lnTo>
                    <a:pt x="46" y="70"/>
                  </a:lnTo>
                  <a:lnTo>
                    <a:pt x="91" y="0"/>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9" name="Freeform 546">
              <a:extLst>
                <a:ext uri="{FF2B5EF4-FFF2-40B4-BE49-F238E27FC236}">
                  <a16:creationId xmlns:a16="http://schemas.microsoft.com/office/drawing/2014/main" id="{C5226929-B80D-489F-8920-9428D694F162}"/>
                </a:ext>
              </a:extLst>
            </p:cNvPr>
            <p:cNvSpPr>
              <a:spLocks/>
            </p:cNvSpPr>
            <p:nvPr/>
          </p:nvSpPr>
          <p:spPr bwMode="auto">
            <a:xfrm>
              <a:off x="4621213" y="763588"/>
              <a:ext cx="292100" cy="69850"/>
            </a:xfrm>
            <a:custGeom>
              <a:avLst/>
              <a:gdLst>
                <a:gd name="T0" fmla="*/ 184 w 184"/>
                <a:gd name="T1" fmla="*/ 44 h 44"/>
                <a:gd name="T2" fmla="*/ 184 w 184"/>
                <a:gd name="T3" fmla="*/ 44 h 44"/>
                <a:gd name="T4" fmla="*/ 184 w 184"/>
                <a:gd name="T5" fmla="*/ 43 h 44"/>
                <a:gd name="T6" fmla="*/ 184 w 184"/>
                <a:gd name="T7" fmla="*/ 43 h 44"/>
                <a:gd name="T8" fmla="*/ 183 w 184"/>
                <a:gd name="T9" fmla="*/ 37 h 44"/>
                <a:gd name="T10" fmla="*/ 181 w 184"/>
                <a:gd name="T11" fmla="*/ 33 h 44"/>
                <a:gd name="T12" fmla="*/ 176 w 184"/>
                <a:gd name="T13" fmla="*/ 30 h 44"/>
                <a:gd name="T14" fmla="*/ 171 w 184"/>
                <a:gd name="T15" fmla="*/ 29 h 44"/>
                <a:gd name="T16" fmla="*/ 171 w 184"/>
                <a:gd name="T17" fmla="*/ 29 h 44"/>
                <a:gd name="T18" fmla="*/ 167 w 184"/>
                <a:gd name="T19" fmla="*/ 30 h 44"/>
                <a:gd name="T20" fmla="*/ 167 w 184"/>
                <a:gd name="T21" fmla="*/ 30 h 44"/>
                <a:gd name="T22" fmla="*/ 163 w 184"/>
                <a:gd name="T23" fmla="*/ 23 h 44"/>
                <a:gd name="T24" fmla="*/ 157 w 184"/>
                <a:gd name="T25" fmla="*/ 17 h 44"/>
                <a:gd name="T26" fmla="*/ 157 w 184"/>
                <a:gd name="T27" fmla="*/ 17 h 44"/>
                <a:gd name="T28" fmla="*/ 152 w 184"/>
                <a:gd name="T29" fmla="*/ 9 h 44"/>
                <a:gd name="T30" fmla="*/ 146 w 184"/>
                <a:gd name="T31" fmla="*/ 5 h 44"/>
                <a:gd name="T32" fmla="*/ 138 w 184"/>
                <a:gd name="T33" fmla="*/ 1 h 44"/>
                <a:gd name="T34" fmla="*/ 130 w 184"/>
                <a:gd name="T35" fmla="*/ 0 h 44"/>
                <a:gd name="T36" fmla="*/ 130 w 184"/>
                <a:gd name="T37" fmla="*/ 0 h 44"/>
                <a:gd name="T38" fmla="*/ 123 w 184"/>
                <a:gd name="T39" fmla="*/ 1 h 44"/>
                <a:gd name="T40" fmla="*/ 117 w 184"/>
                <a:gd name="T41" fmla="*/ 3 h 44"/>
                <a:gd name="T42" fmla="*/ 111 w 184"/>
                <a:gd name="T43" fmla="*/ 8 h 44"/>
                <a:gd name="T44" fmla="*/ 106 w 184"/>
                <a:gd name="T45" fmla="*/ 13 h 44"/>
                <a:gd name="T46" fmla="*/ 106 w 184"/>
                <a:gd name="T47" fmla="*/ 13 h 44"/>
                <a:gd name="T48" fmla="*/ 102 w 184"/>
                <a:gd name="T49" fmla="*/ 11 h 44"/>
                <a:gd name="T50" fmla="*/ 99 w 184"/>
                <a:gd name="T51" fmla="*/ 8 h 44"/>
                <a:gd name="T52" fmla="*/ 95 w 184"/>
                <a:gd name="T53" fmla="*/ 7 h 44"/>
                <a:gd name="T54" fmla="*/ 90 w 184"/>
                <a:gd name="T55" fmla="*/ 7 h 44"/>
                <a:gd name="T56" fmla="*/ 90 w 184"/>
                <a:gd name="T57" fmla="*/ 7 h 44"/>
                <a:gd name="T58" fmla="*/ 86 w 184"/>
                <a:gd name="T59" fmla="*/ 8 h 44"/>
                <a:gd name="T60" fmla="*/ 81 w 184"/>
                <a:gd name="T61" fmla="*/ 9 h 44"/>
                <a:gd name="T62" fmla="*/ 76 w 184"/>
                <a:gd name="T63" fmla="*/ 13 h 44"/>
                <a:gd name="T64" fmla="*/ 72 w 184"/>
                <a:gd name="T65" fmla="*/ 18 h 44"/>
                <a:gd name="T66" fmla="*/ 72 w 184"/>
                <a:gd name="T67" fmla="*/ 18 h 44"/>
                <a:gd name="T68" fmla="*/ 69 w 184"/>
                <a:gd name="T69" fmla="*/ 13 h 44"/>
                <a:gd name="T70" fmla="*/ 63 w 184"/>
                <a:gd name="T71" fmla="*/ 9 h 44"/>
                <a:gd name="T72" fmla="*/ 57 w 184"/>
                <a:gd name="T73" fmla="*/ 8 h 44"/>
                <a:gd name="T74" fmla="*/ 51 w 184"/>
                <a:gd name="T75" fmla="*/ 7 h 44"/>
                <a:gd name="T76" fmla="*/ 51 w 184"/>
                <a:gd name="T77" fmla="*/ 7 h 44"/>
                <a:gd name="T78" fmla="*/ 42 w 184"/>
                <a:gd name="T79" fmla="*/ 8 h 44"/>
                <a:gd name="T80" fmla="*/ 36 w 184"/>
                <a:gd name="T81" fmla="*/ 11 h 44"/>
                <a:gd name="T82" fmla="*/ 30 w 184"/>
                <a:gd name="T83" fmla="*/ 15 h 44"/>
                <a:gd name="T84" fmla="*/ 25 w 184"/>
                <a:gd name="T85" fmla="*/ 21 h 44"/>
                <a:gd name="T86" fmla="*/ 25 w 184"/>
                <a:gd name="T87" fmla="*/ 21 h 44"/>
                <a:gd name="T88" fmla="*/ 21 w 184"/>
                <a:gd name="T89" fmla="*/ 23 h 44"/>
                <a:gd name="T90" fmla="*/ 17 w 184"/>
                <a:gd name="T91" fmla="*/ 24 h 44"/>
                <a:gd name="T92" fmla="*/ 9 w 184"/>
                <a:gd name="T93" fmla="*/ 29 h 44"/>
                <a:gd name="T94" fmla="*/ 4 w 184"/>
                <a:gd name="T95" fmla="*/ 36 h 44"/>
                <a:gd name="T96" fmla="*/ 1 w 184"/>
                <a:gd name="T97" fmla="*/ 39 h 44"/>
                <a:gd name="T98" fmla="*/ 0 w 184"/>
                <a:gd name="T99" fmla="*/ 44 h 44"/>
                <a:gd name="T100" fmla="*/ 184 w 184"/>
                <a:gd name="T101"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84" h="44">
                  <a:moveTo>
                    <a:pt x="184" y="44"/>
                  </a:moveTo>
                  <a:lnTo>
                    <a:pt x="184" y="44"/>
                  </a:lnTo>
                  <a:lnTo>
                    <a:pt x="184" y="43"/>
                  </a:lnTo>
                  <a:lnTo>
                    <a:pt x="184" y="43"/>
                  </a:lnTo>
                  <a:lnTo>
                    <a:pt x="183" y="37"/>
                  </a:lnTo>
                  <a:lnTo>
                    <a:pt x="181" y="33"/>
                  </a:lnTo>
                  <a:lnTo>
                    <a:pt x="176" y="30"/>
                  </a:lnTo>
                  <a:lnTo>
                    <a:pt x="171" y="29"/>
                  </a:lnTo>
                  <a:lnTo>
                    <a:pt x="171" y="29"/>
                  </a:lnTo>
                  <a:lnTo>
                    <a:pt x="167" y="30"/>
                  </a:lnTo>
                  <a:lnTo>
                    <a:pt x="167" y="30"/>
                  </a:lnTo>
                  <a:lnTo>
                    <a:pt x="163" y="23"/>
                  </a:lnTo>
                  <a:lnTo>
                    <a:pt x="157" y="17"/>
                  </a:lnTo>
                  <a:lnTo>
                    <a:pt x="157" y="17"/>
                  </a:lnTo>
                  <a:lnTo>
                    <a:pt x="152" y="9"/>
                  </a:lnTo>
                  <a:lnTo>
                    <a:pt x="146" y="5"/>
                  </a:lnTo>
                  <a:lnTo>
                    <a:pt x="138" y="1"/>
                  </a:lnTo>
                  <a:lnTo>
                    <a:pt x="130" y="0"/>
                  </a:lnTo>
                  <a:lnTo>
                    <a:pt x="130" y="0"/>
                  </a:lnTo>
                  <a:lnTo>
                    <a:pt x="123" y="1"/>
                  </a:lnTo>
                  <a:lnTo>
                    <a:pt x="117" y="3"/>
                  </a:lnTo>
                  <a:lnTo>
                    <a:pt x="111" y="8"/>
                  </a:lnTo>
                  <a:lnTo>
                    <a:pt x="106" y="13"/>
                  </a:lnTo>
                  <a:lnTo>
                    <a:pt x="106" y="13"/>
                  </a:lnTo>
                  <a:lnTo>
                    <a:pt x="102" y="11"/>
                  </a:lnTo>
                  <a:lnTo>
                    <a:pt x="99" y="8"/>
                  </a:lnTo>
                  <a:lnTo>
                    <a:pt x="95" y="7"/>
                  </a:lnTo>
                  <a:lnTo>
                    <a:pt x="90" y="7"/>
                  </a:lnTo>
                  <a:lnTo>
                    <a:pt x="90" y="7"/>
                  </a:lnTo>
                  <a:lnTo>
                    <a:pt x="86" y="8"/>
                  </a:lnTo>
                  <a:lnTo>
                    <a:pt x="81" y="9"/>
                  </a:lnTo>
                  <a:lnTo>
                    <a:pt x="76" y="13"/>
                  </a:lnTo>
                  <a:lnTo>
                    <a:pt x="72" y="18"/>
                  </a:lnTo>
                  <a:lnTo>
                    <a:pt x="72" y="18"/>
                  </a:lnTo>
                  <a:lnTo>
                    <a:pt x="69" y="13"/>
                  </a:lnTo>
                  <a:lnTo>
                    <a:pt x="63" y="9"/>
                  </a:lnTo>
                  <a:lnTo>
                    <a:pt x="57" y="8"/>
                  </a:lnTo>
                  <a:lnTo>
                    <a:pt x="51" y="7"/>
                  </a:lnTo>
                  <a:lnTo>
                    <a:pt x="51" y="7"/>
                  </a:lnTo>
                  <a:lnTo>
                    <a:pt x="42" y="8"/>
                  </a:lnTo>
                  <a:lnTo>
                    <a:pt x="36" y="11"/>
                  </a:lnTo>
                  <a:lnTo>
                    <a:pt x="30" y="15"/>
                  </a:lnTo>
                  <a:lnTo>
                    <a:pt x="25" y="21"/>
                  </a:lnTo>
                  <a:lnTo>
                    <a:pt x="25" y="21"/>
                  </a:lnTo>
                  <a:lnTo>
                    <a:pt x="21" y="23"/>
                  </a:lnTo>
                  <a:lnTo>
                    <a:pt x="17" y="24"/>
                  </a:lnTo>
                  <a:lnTo>
                    <a:pt x="9" y="29"/>
                  </a:lnTo>
                  <a:lnTo>
                    <a:pt x="4" y="36"/>
                  </a:lnTo>
                  <a:lnTo>
                    <a:pt x="1" y="39"/>
                  </a:lnTo>
                  <a:lnTo>
                    <a:pt x="0" y="44"/>
                  </a:lnTo>
                  <a:lnTo>
                    <a:pt x="184" y="44"/>
                  </a:lnTo>
                  <a:close/>
                </a:path>
              </a:pathLst>
            </a:custGeom>
            <a:solidFill>
              <a:srgbClr val="E5E8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0" name="Freeform 547">
              <a:extLst>
                <a:ext uri="{FF2B5EF4-FFF2-40B4-BE49-F238E27FC236}">
                  <a16:creationId xmlns:a16="http://schemas.microsoft.com/office/drawing/2014/main" id="{18664D9A-2EB9-948B-CC8B-CB1F0785A67B}"/>
                </a:ext>
              </a:extLst>
            </p:cNvPr>
            <p:cNvSpPr>
              <a:spLocks/>
            </p:cNvSpPr>
            <p:nvPr/>
          </p:nvSpPr>
          <p:spPr bwMode="auto">
            <a:xfrm>
              <a:off x="4808538" y="642938"/>
              <a:ext cx="115888" cy="28575"/>
            </a:xfrm>
            <a:custGeom>
              <a:avLst/>
              <a:gdLst>
                <a:gd name="T0" fmla="*/ 73 w 73"/>
                <a:gd name="T1" fmla="*/ 18 h 18"/>
                <a:gd name="T2" fmla="*/ 73 w 73"/>
                <a:gd name="T3" fmla="*/ 17 h 18"/>
                <a:gd name="T4" fmla="*/ 73 w 73"/>
                <a:gd name="T5" fmla="*/ 17 h 18"/>
                <a:gd name="T6" fmla="*/ 72 w 73"/>
                <a:gd name="T7" fmla="*/ 16 h 18"/>
                <a:gd name="T8" fmla="*/ 71 w 73"/>
                <a:gd name="T9" fmla="*/ 13 h 18"/>
                <a:gd name="T10" fmla="*/ 70 w 73"/>
                <a:gd name="T11" fmla="*/ 12 h 18"/>
                <a:gd name="T12" fmla="*/ 67 w 73"/>
                <a:gd name="T13" fmla="*/ 12 h 18"/>
                <a:gd name="T14" fmla="*/ 66 w 73"/>
                <a:gd name="T15" fmla="*/ 12 h 18"/>
                <a:gd name="T16" fmla="*/ 66 w 73"/>
                <a:gd name="T17" fmla="*/ 12 h 18"/>
                <a:gd name="T18" fmla="*/ 65 w 73"/>
                <a:gd name="T19" fmla="*/ 10 h 18"/>
                <a:gd name="T20" fmla="*/ 61 w 73"/>
                <a:gd name="T21" fmla="*/ 7 h 18"/>
                <a:gd name="T22" fmla="*/ 61 w 73"/>
                <a:gd name="T23" fmla="*/ 7 h 18"/>
                <a:gd name="T24" fmla="*/ 60 w 73"/>
                <a:gd name="T25" fmla="*/ 5 h 18"/>
                <a:gd name="T26" fmla="*/ 58 w 73"/>
                <a:gd name="T27" fmla="*/ 2 h 18"/>
                <a:gd name="T28" fmla="*/ 55 w 73"/>
                <a:gd name="T29" fmla="*/ 1 h 18"/>
                <a:gd name="T30" fmla="*/ 52 w 73"/>
                <a:gd name="T31" fmla="*/ 0 h 18"/>
                <a:gd name="T32" fmla="*/ 52 w 73"/>
                <a:gd name="T33" fmla="*/ 0 h 18"/>
                <a:gd name="T34" fmla="*/ 48 w 73"/>
                <a:gd name="T35" fmla="*/ 1 h 18"/>
                <a:gd name="T36" fmla="*/ 46 w 73"/>
                <a:gd name="T37" fmla="*/ 2 h 18"/>
                <a:gd name="T38" fmla="*/ 42 w 73"/>
                <a:gd name="T39" fmla="*/ 6 h 18"/>
                <a:gd name="T40" fmla="*/ 42 w 73"/>
                <a:gd name="T41" fmla="*/ 6 h 18"/>
                <a:gd name="T42" fmla="*/ 40 w 73"/>
                <a:gd name="T43" fmla="*/ 4 h 18"/>
                <a:gd name="T44" fmla="*/ 36 w 73"/>
                <a:gd name="T45" fmla="*/ 4 h 18"/>
                <a:gd name="T46" fmla="*/ 36 w 73"/>
                <a:gd name="T47" fmla="*/ 4 h 18"/>
                <a:gd name="T48" fmla="*/ 31 w 73"/>
                <a:gd name="T49" fmla="*/ 5 h 18"/>
                <a:gd name="T50" fmla="*/ 29 w 73"/>
                <a:gd name="T51" fmla="*/ 7 h 18"/>
                <a:gd name="T52" fmla="*/ 29 w 73"/>
                <a:gd name="T53" fmla="*/ 7 h 18"/>
                <a:gd name="T54" fmla="*/ 25 w 73"/>
                <a:gd name="T55" fmla="*/ 5 h 18"/>
                <a:gd name="T56" fmla="*/ 19 w 73"/>
                <a:gd name="T57" fmla="*/ 4 h 18"/>
                <a:gd name="T58" fmla="*/ 19 w 73"/>
                <a:gd name="T59" fmla="*/ 4 h 18"/>
                <a:gd name="T60" fmla="*/ 17 w 73"/>
                <a:gd name="T61" fmla="*/ 4 h 18"/>
                <a:gd name="T62" fmla="*/ 14 w 73"/>
                <a:gd name="T63" fmla="*/ 5 h 18"/>
                <a:gd name="T64" fmla="*/ 12 w 73"/>
                <a:gd name="T65" fmla="*/ 7 h 18"/>
                <a:gd name="T66" fmla="*/ 10 w 73"/>
                <a:gd name="T67" fmla="*/ 10 h 18"/>
                <a:gd name="T68" fmla="*/ 10 w 73"/>
                <a:gd name="T69" fmla="*/ 10 h 18"/>
                <a:gd name="T70" fmla="*/ 6 w 73"/>
                <a:gd name="T71" fmla="*/ 10 h 18"/>
                <a:gd name="T72" fmla="*/ 4 w 73"/>
                <a:gd name="T73" fmla="*/ 12 h 18"/>
                <a:gd name="T74" fmla="*/ 1 w 73"/>
                <a:gd name="T75" fmla="*/ 14 h 18"/>
                <a:gd name="T76" fmla="*/ 0 w 73"/>
                <a:gd name="T77" fmla="*/ 18 h 18"/>
                <a:gd name="T78" fmla="*/ 73 w 73"/>
                <a:gd name="T79"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3" h="18">
                  <a:moveTo>
                    <a:pt x="73" y="18"/>
                  </a:moveTo>
                  <a:lnTo>
                    <a:pt x="73" y="17"/>
                  </a:lnTo>
                  <a:lnTo>
                    <a:pt x="73" y="17"/>
                  </a:lnTo>
                  <a:lnTo>
                    <a:pt x="72" y="16"/>
                  </a:lnTo>
                  <a:lnTo>
                    <a:pt x="71" y="13"/>
                  </a:lnTo>
                  <a:lnTo>
                    <a:pt x="70" y="12"/>
                  </a:lnTo>
                  <a:lnTo>
                    <a:pt x="67" y="12"/>
                  </a:lnTo>
                  <a:lnTo>
                    <a:pt x="66" y="12"/>
                  </a:lnTo>
                  <a:lnTo>
                    <a:pt x="66" y="12"/>
                  </a:lnTo>
                  <a:lnTo>
                    <a:pt x="65" y="10"/>
                  </a:lnTo>
                  <a:lnTo>
                    <a:pt x="61" y="7"/>
                  </a:lnTo>
                  <a:lnTo>
                    <a:pt x="61" y="7"/>
                  </a:lnTo>
                  <a:lnTo>
                    <a:pt x="60" y="5"/>
                  </a:lnTo>
                  <a:lnTo>
                    <a:pt x="58" y="2"/>
                  </a:lnTo>
                  <a:lnTo>
                    <a:pt x="55" y="1"/>
                  </a:lnTo>
                  <a:lnTo>
                    <a:pt x="52" y="0"/>
                  </a:lnTo>
                  <a:lnTo>
                    <a:pt x="52" y="0"/>
                  </a:lnTo>
                  <a:lnTo>
                    <a:pt x="48" y="1"/>
                  </a:lnTo>
                  <a:lnTo>
                    <a:pt x="46" y="2"/>
                  </a:lnTo>
                  <a:lnTo>
                    <a:pt x="42" y="6"/>
                  </a:lnTo>
                  <a:lnTo>
                    <a:pt x="42" y="6"/>
                  </a:lnTo>
                  <a:lnTo>
                    <a:pt x="40" y="4"/>
                  </a:lnTo>
                  <a:lnTo>
                    <a:pt x="36" y="4"/>
                  </a:lnTo>
                  <a:lnTo>
                    <a:pt x="36" y="4"/>
                  </a:lnTo>
                  <a:lnTo>
                    <a:pt x="31" y="5"/>
                  </a:lnTo>
                  <a:lnTo>
                    <a:pt x="29" y="7"/>
                  </a:lnTo>
                  <a:lnTo>
                    <a:pt x="29" y="7"/>
                  </a:lnTo>
                  <a:lnTo>
                    <a:pt x="25" y="5"/>
                  </a:lnTo>
                  <a:lnTo>
                    <a:pt x="19" y="4"/>
                  </a:lnTo>
                  <a:lnTo>
                    <a:pt x="19" y="4"/>
                  </a:lnTo>
                  <a:lnTo>
                    <a:pt x="17" y="4"/>
                  </a:lnTo>
                  <a:lnTo>
                    <a:pt x="14" y="5"/>
                  </a:lnTo>
                  <a:lnTo>
                    <a:pt x="12" y="7"/>
                  </a:lnTo>
                  <a:lnTo>
                    <a:pt x="10" y="10"/>
                  </a:lnTo>
                  <a:lnTo>
                    <a:pt x="10" y="10"/>
                  </a:lnTo>
                  <a:lnTo>
                    <a:pt x="6" y="10"/>
                  </a:lnTo>
                  <a:lnTo>
                    <a:pt x="4" y="12"/>
                  </a:lnTo>
                  <a:lnTo>
                    <a:pt x="1" y="14"/>
                  </a:lnTo>
                  <a:lnTo>
                    <a:pt x="0" y="18"/>
                  </a:lnTo>
                  <a:lnTo>
                    <a:pt x="73" y="18"/>
                  </a:lnTo>
                  <a:close/>
                </a:path>
              </a:pathLst>
            </a:custGeom>
            <a:solidFill>
              <a:srgbClr val="E5E8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grpSp>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Raison et objectifs du projet pilote</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6</a:t>
            </a:fld>
            <a:endParaRPr lang="fr-BE" noProof="0"/>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p:txBody>
          <a:bodyPr/>
          <a:lstStyle/>
          <a:p>
            <a:r>
              <a:rPr lang="fr-BE" noProof="0"/>
              <a:t>Pourquoi participer ? Devenez un pionnier ! </a:t>
            </a:r>
          </a:p>
        </p:txBody>
      </p:sp>
      <p:sp>
        <p:nvSpPr>
          <p:cNvPr id="3" name="Content Placeholder 7">
            <a:extLst>
              <a:ext uri="{FF2B5EF4-FFF2-40B4-BE49-F238E27FC236}">
                <a16:creationId xmlns:a16="http://schemas.microsoft.com/office/drawing/2014/main" id="{45EAABAC-25CB-4720-3B4C-41797A5A987B}"/>
              </a:ext>
            </a:extLst>
          </p:cNvPr>
          <p:cNvSpPr txBox="1">
            <a:spLocks/>
          </p:cNvSpPr>
          <p:nvPr/>
        </p:nvSpPr>
        <p:spPr bwMode="auto">
          <a:xfrm>
            <a:off x="1631950" y="2282823"/>
            <a:ext cx="9480991" cy="7117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spcBef>
                <a:spcPts val="0"/>
              </a:spcBef>
              <a:spcAft>
                <a:spcPts val="600"/>
              </a:spcAft>
              <a:buNone/>
            </a:pPr>
            <a:r>
              <a:rPr lang="fr-BE" sz="1200" kern="0" noProof="0">
                <a:solidFill>
                  <a:schemeClr val="accent5">
                    <a:lumMod val="10000"/>
                  </a:schemeClr>
                </a:solidFill>
                <a:latin typeface="+mj-lt"/>
              </a:rPr>
              <a:t>Ensemble, nous bâtissons un système de soins qui répond aux défis actuels d’aujourd’hui, afin de poser une base solide pour les soins à domicile de demain!</a:t>
            </a:r>
          </a:p>
        </p:txBody>
      </p:sp>
      <p:sp>
        <p:nvSpPr>
          <p:cNvPr id="22" name="TextBox 21">
            <a:extLst>
              <a:ext uri="{FF2B5EF4-FFF2-40B4-BE49-F238E27FC236}">
                <a16:creationId xmlns:a16="http://schemas.microsoft.com/office/drawing/2014/main" id="{A1EFF968-11E6-E0DA-3341-198A821AA1C9}"/>
              </a:ext>
            </a:extLst>
          </p:cNvPr>
          <p:cNvSpPr txBox="1"/>
          <p:nvPr/>
        </p:nvSpPr>
        <p:spPr>
          <a:xfrm>
            <a:off x="1337211" y="2795628"/>
            <a:ext cx="10082244" cy="3831818"/>
          </a:xfrm>
          <a:prstGeom prst="rect">
            <a:avLst/>
          </a:prstGeom>
          <a:noFill/>
        </p:spPr>
        <p:txBody>
          <a:bodyPr wrap="square" lIns="0" tIns="45720" rIns="0" bIns="45720" anchor="t">
            <a:spAutoFit/>
          </a:bodyPr>
          <a:lstStyle/>
          <a:p>
            <a:pPr marL="341630" indent="-341630">
              <a:spcBef>
                <a:spcPts val="0"/>
              </a:spcBef>
              <a:spcAft>
                <a:spcPts val="600"/>
              </a:spcAft>
              <a:buFont typeface="Wingdings" panose="05000000000000000000" pitchFamily="2" charset="2"/>
              <a:buChar char="ü"/>
              <a:defRPr/>
            </a:pPr>
            <a:r>
              <a:rPr kumimoji="0" lang="fr-BE" sz="1200" b="1" i="0" u="none" strike="noStrike" kern="0" cap="none" spc="0" normalizeH="0" baseline="0" noProof="0">
                <a:ln>
                  <a:noFill/>
                </a:ln>
                <a:solidFill>
                  <a:srgbClr val="DAEDEF">
                    <a:lumMod val="10000"/>
                  </a:srgbClr>
                </a:solidFill>
                <a:effectLst/>
                <a:uLnTx/>
                <a:uFillTx/>
                <a:latin typeface="+mj-lt"/>
              </a:rPr>
              <a:t>Façonner l'avenir des soins à domicile : </a:t>
            </a:r>
            <a:br>
              <a:rPr lang="fr-BE" sz="1200" b="1" kern="0" noProof="0">
                <a:solidFill>
                  <a:srgbClr val="DAEDEF">
                    <a:lumMod val="10000"/>
                  </a:srgbClr>
                </a:solidFill>
                <a:latin typeface="+mj-lt"/>
              </a:rPr>
            </a:br>
            <a:r>
              <a:rPr kumimoji="0" lang="fr-BE" sz="1200" b="0" i="0" u="none" strike="noStrike" kern="0" cap="none" spc="0" normalizeH="0" baseline="0" noProof="0">
                <a:ln>
                  <a:noFill/>
                </a:ln>
                <a:solidFill>
                  <a:srgbClr val="DAEDEF">
                    <a:lumMod val="10000"/>
                  </a:srgbClr>
                </a:solidFill>
                <a:effectLst/>
                <a:uLnTx/>
                <a:uFillTx/>
                <a:latin typeface="+mj-lt"/>
              </a:rPr>
              <a:t>En tant que participant, vous contribuez activement à un projet ambitieux qui renforce la qualité et est orienté vers le patient dans les soins à domicile. Votre contribution et expérience sont essentiels pour ajuster la méthode de travail proposée dans une direction qui réponde aux besoins des dispensateurs de soins et des patients et qui soit </a:t>
            </a:r>
            <a:r>
              <a:rPr lang="fr-BE" sz="1200" kern="0" noProof="0">
                <a:solidFill>
                  <a:srgbClr val="DAEDEF">
                    <a:lumMod val="10000"/>
                  </a:srgbClr>
                </a:solidFill>
                <a:latin typeface="+mj-lt"/>
              </a:rPr>
              <a:t>viable dans le futur</a:t>
            </a:r>
            <a:r>
              <a:rPr kumimoji="0" lang="fr-BE" sz="1200" b="0" i="0" u="none" strike="noStrike" kern="0" cap="none" spc="0" normalizeH="0" baseline="0" noProof="0">
                <a:ln>
                  <a:noFill/>
                </a:ln>
                <a:solidFill>
                  <a:srgbClr val="DAEDEF">
                    <a:lumMod val="10000"/>
                  </a:srgbClr>
                </a:solidFill>
                <a:effectLst/>
                <a:uLnTx/>
                <a:uFillTx/>
                <a:latin typeface="+mj-lt"/>
              </a:rPr>
              <a:t>.</a:t>
            </a:r>
            <a:endParaRPr lang="fr-BE" noProof="0"/>
          </a:p>
          <a:p>
            <a:pPr marL="341630" indent="-341630">
              <a:spcBef>
                <a:spcPts val="0"/>
              </a:spcBef>
              <a:spcAft>
                <a:spcPts val="600"/>
              </a:spcAft>
              <a:buFont typeface="Wingdings" panose="05000000000000000000" pitchFamily="2" charset="2"/>
              <a:buChar char="ü"/>
              <a:defRPr/>
            </a:pPr>
            <a:r>
              <a:rPr lang="fr-BE" sz="1200" b="1" kern="0" noProof="0">
                <a:solidFill>
                  <a:srgbClr val="DAEDEF">
                    <a:lumMod val="10000"/>
                  </a:srgbClr>
                </a:solidFill>
                <a:latin typeface="+mj-lt"/>
              </a:rPr>
              <a:t>Soins centrés sur le patient : </a:t>
            </a:r>
            <a:br>
              <a:rPr lang="fr-BE" sz="1200" b="1" kern="0" noProof="0">
                <a:solidFill>
                  <a:srgbClr val="DAEDEF">
                    <a:lumMod val="10000"/>
                  </a:srgbClr>
                </a:solidFill>
                <a:latin typeface="+mj-lt"/>
              </a:rPr>
            </a:br>
            <a:r>
              <a:rPr lang="fr-BE" sz="1200" kern="0" noProof="0">
                <a:solidFill>
                  <a:srgbClr val="DAEDEF">
                    <a:lumMod val="10000"/>
                  </a:srgbClr>
                </a:solidFill>
                <a:latin typeface="+mj-lt"/>
              </a:rPr>
              <a:t>En respectant l'emploi du temps plutôt que le volume de prestations pendant le projet pilote, nous donnons aux infirmiers l'espace pour dispenser aux patients les soins qu’ils jugent nécessaires, basé sur leur expertise en soins infirmiers et d'une approche des soins holistique. Cela permettra de mieux comprendre le type et la durée des soins nécessaires pour assurer des soins à domicile de qualité. Cela fournit des informations précieuses pour proposer, sur la base des résultats de l'étude, un nouveau financement pour les soins à domicile, ce qui permet d'obtenir de meilleurs résultats de soins et d'accroître la satisfaction des patients et des dispensateurs de soins.</a:t>
            </a:r>
            <a:endParaRPr lang="fr-BE" sz="1200" b="1" i="0" u="none" strike="noStrike" kern="0" cap="none" spc="0" normalizeH="0" baseline="0" noProof="0">
              <a:ln>
                <a:noFill/>
              </a:ln>
              <a:solidFill>
                <a:srgbClr val="DAEDEF">
                  <a:lumMod val="10000"/>
                </a:srgbClr>
              </a:solidFill>
              <a:effectLst/>
              <a:uLnTx/>
              <a:uFillTx/>
              <a:latin typeface="+mj-lt"/>
              <a:ea typeface="Verdana"/>
            </a:endParaRPr>
          </a:p>
          <a:p>
            <a:pPr marL="341630" indent="-341630">
              <a:spcBef>
                <a:spcPts val="0"/>
              </a:spcBef>
              <a:spcAft>
                <a:spcPts val="600"/>
              </a:spcAft>
              <a:buFont typeface="Wingdings" panose="05000000000000000000" pitchFamily="2" charset="2"/>
              <a:buChar char="ü"/>
              <a:defRPr/>
            </a:pPr>
            <a:r>
              <a:rPr kumimoji="0" lang="fr-BE" sz="1200" b="1" i="0" u="none" strike="noStrike" kern="0" cap="none" spc="0" normalizeH="0" baseline="0" noProof="0">
                <a:ln>
                  <a:noFill/>
                </a:ln>
                <a:solidFill>
                  <a:srgbClr val="DAEDEF">
                    <a:lumMod val="10000"/>
                  </a:srgbClr>
                </a:solidFill>
                <a:effectLst/>
                <a:uLnTx/>
                <a:uFillTx/>
                <a:latin typeface="+mj-lt"/>
              </a:rPr>
              <a:t>Faire un premier pas vers le fonctionnement interdisciplinaire et la coordination des soins :</a:t>
            </a:r>
            <a:br>
              <a:rPr kumimoji="0" lang="fr-BE" sz="1200" b="1" i="0" u="none" strike="noStrike" kern="0" cap="none" spc="0" normalizeH="0" baseline="0" noProof="0">
                <a:ln>
                  <a:noFill/>
                </a:ln>
                <a:solidFill>
                  <a:srgbClr val="DAEDEF">
                    <a:lumMod val="10000"/>
                  </a:srgbClr>
                </a:solidFill>
                <a:effectLst/>
                <a:uLnTx/>
                <a:uFillTx/>
                <a:latin typeface="+mj-lt"/>
              </a:rPr>
            </a:br>
            <a:r>
              <a:rPr kumimoji="0" lang="fr-BE" sz="1200" i="0" u="none" strike="noStrike" kern="0" cap="none" spc="0" normalizeH="0" baseline="0" noProof="0">
                <a:ln>
                  <a:noFill/>
                </a:ln>
                <a:solidFill>
                  <a:srgbClr val="DAEDEF">
                    <a:lumMod val="10000"/>
                  </a:srgbClr>
                </a:solidFill>
                <a:effectLst/>
                <a:uLnTx/>
                <a:uFillTx/>
                <a:latin typeface="+mj-lt"/>
              </a:rPr>
              <a:t>Le </a:t>
            </a:r>
            <a:r>
              <a:rPr kumimoji="0" lang="fr-BE" sz="1200" b="0" i="0" u="none" strike="noStrike" kern="0" cap="none" spc="0" normalizeH="0" baseline="0" noProof="0">
                <a:ln>
                  <a:noFill/>
                </a:ln>
                <a:solidFill>
                  <a:srgbClr val="DAEDEF">
                    <a:lumMod val="10000"/>
                  </a:srgbClr>
                </a:solidFill>
                <a:effectLst/>
                <a:uLnTx/>
                <a:uFillTx/>
                <a:latin typeface="+mj-lt"/>
              </a:rPr>
              <a:t>nouveau système clarifie et stimule la coopération avec d'autres acteurs de </a:t>
            </a:r>
            <a:r>
              <a:rPr lang="fr-BE" sz="1200" kern="0" noProof="0">
                <a:solidFill>
                  <a:srgbClr val="DAEDEF">
                    <a:lumMod val="10000"/>
                  </a:srgbClr>
                </a:solidFill>
                <a:latin typeface="+mj-lt"/>
              </a:rPr>
              <a:t>soins</a:t>
            </a:r>
            <a:r>
              <a:rPr kumimoji="0" lang="fr-BE" sz="1200" b="0" i="0" u="none" strike="noStrike" kern="0" cap="none" spc="0" normalizeH="0" baseline="0" noProof="0">
                <a:ln>
                  <a:noFill/>
                </a:ln>
                <a:solidFill>
                  <a:srgbClr val="DAEDEF">
                    <a:lumMod val="10000"/>
                  </a:srgbClr>
                </a:solidFill>
                <a:effectLst/>
                <a:uLnTx/>
                <a:uFillTx/>
                <a:latin typeface="+mj-lt"/>
              </a:rPr>
              <a:t>, dans le but d'aboutir à terme à une analyse plus large et multidisciplinaire des besoins en soins d'un patient et à une gestion conjointe du plan de soins. De cette </a:t>
            </a:r>
            <a:r>
              <a:rPr lang="fr-BE" sz="1200" kern="0" noProof="0">
                <a:solidFill>
                  <a:srgbClr val="DAEDEF">
                    <a:lumMod val="10000"/>
                  </a:srgbClr>
                </a:solidFill>
                <a:latin typeface="+mj-lt"/>
              </a:rPr>
              <a:t>manière</a:t>
            </a:r>
            <a:r>
              <a:rPr kumimoji="0" lang="fr-BE" sz="1200" b="0" i="0" u="none" strike="noStrike" kern="0" cap="none" spc="0" normalizeH="0" baseline="0" noProof="0">
                <a:ln>
                  <a:noFill/>
                </a:ln>
                <a:solidFill>
                  <a:srgbClr val="DAEDEF">
                    <a:lumMod val="10000"/>
                  </a:srgbClr>
                </a:solidFill>
                <a:effectLst/>
                <a:uLnTx/>
                <a:uFillTx/>
                <a:latin typeface="+mj-lt"/>
              </a:rPr>
              <a:t>, nous allons vers des soins plus intégrés pour l'avenir.</a:t>
            </a:r>
            <a:endParaRPr lang="fr-BE" sz="1200" b="0" i="0" u="none" strike="noStrike" kern="0" cap="none" spc="0" normalizeH="0" baseline="0" noProof="0">
              <a:ln>
                <a:noFill/>
              </a:ln>
              <a:solidFill>
                <a:srgbClr val="DAEDEF">
                  <a:lumMod val="10000"/>
                </a:srgbClr>
              </a:solidFill>
              <a:effectLst/>
              <a:uLnTx/>
              <a:uFillTx/>
              <a:latin typeface="+mj-lt"/>
              <a:ea typeface="Verdana"/>
            </a:endParaRPr>
          </a:p>
          <a:p>
            <a:pPr marL="341630" indent="-341630">
              <a:spcBef>
                <a:spcPts val="0"/>
              </a:spcBef>
              <a:spcAft>
                <a:spcPts val="600"/>
              </a:spcAft>
              <a:buFont typeface="Wingdings" panose="05000000000000000000" pitchFamily="2" charset="2"/>
              <a:buChar char="ü"/>
            </a:pPr>
            <a:r>
              <a:rPr lang="fr-BE" sz="1200" b="1" kern="0" noProof="0">
                <a:solidFill>
                  <a:srgbClr val="DAEDEF">
                    <a:lumMod val="10000"/>
                  </a:srgbClr>
                </a:solidFill>
                <a:latin typeface="+mj-lt"/>
              </a:rPr>
              <a:t>Rendre la profession plus attrayante</a:t>
            </a:r>
            <a:br>
              <a:rPr lang="fr-BE" sz="1200" b="1" kern="0" noProof="0">
                <a:solidFill>
                  <a:schemeClr val="accent5">
                    <a:lumMod val="10000"/>
                  </a:schemeClr>
                </a:solidFill>
                <a:latin typeface="+mj-lt"/>
              </a:rPr>
            </a:br>
            <a:r>
              <a:rPr lang="fr-BE" sz="1200" kern="0" noProof="0">
                <a:solidFill>
                  <a:schemeClr val="accent5">
                    <a:lumMod val="10000"/>
                  </a:schemeClr>
                </a:solidFill>
                <a:latin typeface="+mj-lt"/>
              </a:rPr>
              <a:t>Le nouveau système vise à atteindre un meilleur équilibre entre la charge de travail et la qualité des soins et vise ainsi à accroître l'attractivité de la profession de soins à domicile. Nous avons besoin de votre avis et aimerions savoir dans quelle mesure ce projet répond à cet objectif.</a:t>
            </a:r>
            <a:endParaRPr lang="fr-BE" sz="1200" kern="0" noProof="0">
              <a:solidFill>
                <a:schemeClr val="accent5">
                  <a:lumMod val="10000"/>
                </a:schemeClr>
              </a:solidFill>
              <a:latin typeface="+mj-lt"/>
              <a:ea typeface="Verdana"/>
            </a:endParaRPr>
          </a:p>
        </p:txBody>
      </p:sp>
    </p:spTree>
    <p:extLst>
      <p:ext uri="{BB962C8B-B14F-4D97-AF65-F5344CB8AC3E}">
        <p14:creationId xmlns:p14="http://schemas.microsoft.com/office/powerpoint/2010/main" val="3053750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Raison et objectifs du projet pilote</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7</a:t>
            </a:fld>
            <a:endParaRPr lang="fr-BE" noProof="0"/>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p:txBody>
          <a:bodyPr/>
          <a:lstStyle/>
          <a:p>
            <a:r>
              <a:rPr lang="fr-BE" noProof="0"/>
              <a:t>À qui s'adresse le projet ?</a:t>
            </a:r>
          </a:p>
        </p:txBody>
      </p:sp>
      <p:sp>
        <p:nvSpPr>
          <p:cNvPr id="3" name="Content Placeholder 7">
            <a:extLst>
              <a:ext uri="{FF2B5EF4-FFF2-40B4-BE49-F238E27FC236}">
                <a16:creationId xmlns:a16="http://schemas.microsoft.com/office/drawing/2014/main" id="{3D1675C3-8CF1-0341-CE18-8E3F4D03F5E6}"/>
              </a:ext>
            </a:extLst>
          </p:cNvPr>
          <p:cNvSpPr>
            <a:spLocks noGrp="1"/>
          </p:cNvSpPr>
          <p:nvPr>
            <p:ph idx="1"/>
          </p:nvPr>
        </p:nvSpPr>
        <p:spPr>
          <a:xfrm>
            <a:off x="2668597" y="2991111"/>
            <a:ext cx="8746584" cy="1135357"/>
          </a:xfrm>
        </p:spPr>
        <p:txBody>
          <a:bodyPr/>
          <a:lstStyle/>
          <a:p>
            <a:pPr marL="0" indent="0">
              <a:spcBef>
                <a:spcPts val="0"/>
              </a:spcBef>
              <a:spcAft>
                <a:spcPts val="400"/>
              </a:spcAft>
              <a:buNone/>
              <a:tabLst>
                <a:tab pos="6543675" algn="l"/>
              </a:tabLst>
            </a:pPr>
            <a:r>
              <a:rPr lang="fr-BE" sz="1300" b="1" noProof="0">
                <a:latin typeface="+mj-lt"/>
              </a:rPr>
              <a:t>Les pratiques qui soutiennent la philosophie et les objectifs du projet pilote :</a:t>
            </a:r>
          </a:p>
          <a:p>
            <a:pPr>
              <a:spcBef>
                <a:spcPts val="0"/>
              </a:spcBef>
              <a:spcAft>
                <a:spcPts val="0"/>
              </a:spcAft>
              <a:buFont typeface="Wingdings" panose="05000000000000000000" pitchFamily="2" charset="2"/>
              <a:buChar char="ü"/>
            </a:pPr>
            <a:r>
              <a:rPr lang="fr-BE" sz="1300" noProof="0">
                <a:latin typeface="+mj-lt"/>
              </a:rPr>
              <a:t>une approche holistique,</a:t>
            </a:r>
          </a:p>
          <a:p>
            <a:pPr>
              <a:spcBef>
                <a:spcPts val="0"/>
              </a:spcBef>
              <a:spcAft>
                <a:spcPts val="0"/>
              </a:spcAft>
              <a:buFont typeface="Wingdings" panose="05000000000000000000" pitchFamily="2" charset="2"/>
              <a:buChar char="ü"/>
            </a:pPr>
            <a:r>
              <a:rPr lang="fr-BE" sz="1300" noProof="0">
                <a:latin typeface="+mj-lt"/>
              </a:rPr>
              <a:t>l’accent sur la qualité des soins,</a:t>
            </a:r>
          </a:p>
          <a:p>
            <a:pPr>
              <a:spcBef>
                <a:spcPts val="0"/>
              </a:spcBef>
              <a:spcAft>
                <a:spcPts val="0"/>
              </a:spcAft>
              <a:buFont typeface="Wingdings" panose="05000000000000000000" pitchFamily="2" charset="2"/>
              <a:buChar char="ü"/>
            </a:pPr>
            <a:r>
              <a:rPr lang="fr-BE" sz="1300" noProof="0">
                <a:latin typeface="+mj-lt"/>
              </a:rPr>
              <a:t>stimuler l'autonomie et la qualité de vie du patient et de ses aidants proches.</a:t>
            </a:r>
          </a:p>
        </p:txBody>
      </p:sp>
      <p:grpSp>
        <p:nvGrpSpPr>
          <p:cNvPr id="44" name="Group 43">
            <a:extLst>
              <a:ext uri="{FF2B5EF4-FFF2-40B4-BE49-F238E27FC236}">
                <a16:creationId xmlns:a16="http://schemas.microsoft.com/office/drawing/2014/main" id="{4160868A-A655-0804-ECB5-9131520D28B9}"/>
              </a:ext>
            </a:extLst>
          </p:cNvPr>
          <p:cNvGrpSpPr/>
          <p:nvPr/>
        </p:nvGrpSpPr>
        <p:grpSpPr>
          <a:xfrm>
            <a:off x="629375" y="1233488"/>
            <a:ext cx="1116000" cy="1116000"/>
            <a:chOff x="1708150" y="5743575"/>
            <a:chExt cx="1114425" cy="1114425"/>
          </a:xfrm>
        </p:grpSpPr>
        <p:sp>
          <p:nvSpPr>
            <p:cNvPr id="45" name="Freeform 26">
              <a:extLst>
                <a:ext uri="{FF2B5EF4-FFF2-40B4-BE49-F238E27FC236}">
                  <a16:creationId xmlns:a16="http://schemas.microsoft.com/office/drawing/2014/main" id="{8091A4CE-0DF1-41AF-0F2D-75A90FFBAEFC}"/>
                </a:ext>
              </a:extLst>
            </p:cNvPr>
            <p:cNvSpPr>
              <a:spLocks/>
            </p:cNvSpPr>
            <p:nvPr/>
          </p:nvSpPr>
          <p:spPr bwMode="auto">
            <a:xfrm>
              <a:off x="1708150" y="5743575"/>
              <a:ext cx="1114425" cy="1114425"/>
            </a:xfrm>
            <a:custGeom>
              <a:avLst/>
              <a:gdLst>
                <a:gd name="T0" fmla="*/ 333 w 702"/>
                <a:gd name="T1" fmla="*/ 701 h 702"/>
                <a:gd name="T2" fmla="*/ 280 w 702"/>
                <a:gd name="T3" fmla="*/ 695 h 702"/>
                <a:gd name="T4" fmla="*/ 231 w 702"/>
                <a:gd name="T5" fmla="*/ 680 h 702"/>
                <a:gd name="T6" fmla="*/ 184 w 702"/>
                <a:gd name="T7" fmla="*/ 659 h 702"/>
                <a:gd name="T8" fmla="*/ 142 w 702"/>
                <a:gd name="T9" fmla="*/ 632 h 702"/>
                <a:gd name="T10" fmla="*/ 104 w 702"/>
                <a:gd name="T11" fmla="*/ 598 h 702"/>
                <a:gd name="T12" fmla="*/ 70 w 702"/>
                <a:gd name="T13" fmla="*/ 560 h 702"/>
                <a:gd name="T14" fmla="*/ 43 w 702"/>
                <a:gd name="T15" fmla="*/ 518 h 702"/>
                <a:gd name="T16" fmla="*/ 22 w 702"/>
                <a:gd name="T17" fmla="*/ 471 h 702"/>
                <a:gd name="T18" fmla="*/ 7 w 702"/>
                <a:gd name="T19" fmla="*/ 422 h 702"/>
                <a:gd name="T20" fmla="*/ 1 w 702"/>
                <a:gd name="T21" fmla="*/ 369 h 702"/>
                <a:gd name="T22" fmla="*/ 1 w 702"/>
                <a:gd name="T23" fmla="*/ 333 h 702"/>
                <a:gd name="T24" fmla="*/ 7 w 702"/>
                <a:gd name="T25" fmla="*/ 280 h 702"/>
                <a:gd name="T26" fmla="*/ 22 w 702"/>
                <a:gd name="T27" fmla="*/ 231 h 702"/>
                <a:gd name="T28" fmla="*/ 43 w 702"/>
                <a:gd name="T29" fmla="*/ 184 h 702"/>
                <a:gd name="T30" fmla="*/ 70 w 702"/>
                <a:gd name="T31" fmla="*/ 141 h 702"/>
                <a:gd name="T32" fmla="*/ 104 w 702"/>
                <a:gd name="T33" fmla="*/ 104 h 702"/>
                <a:gd name="T34" fmla="*/ 142 w 702"/>
                <a:gd name="T35" fmla="*/ 70 h 702"/>
                <a:gd name="T36" fmla="*/ 184 w 702"/>
                <a:gd name="T37" fmla="*/ 43 h 702"/>
                <a:gd name="T38" fmla="*/ 231 w 702"/>
                <a:gd name="T39" fmla="*/ 22 h 702"/>
                <a:gd name="T40" fmla="*/ 280 w 702"/>
                <a:gd name="T41" fmla="*/ 7 h 702"/>
                <a:gd name="T42" fmla="*/ 333 w 702"/>
                <a:gd name="T43" fmla="*/ 1 h 702"/>
                <a:gd name="T44" fmla="*/ 369 w 702"/>
                <a:gd name="T45" fmla="*/ 1 h 702"/>
                <a:gd name="T46" fmla="*/ 422 w 702"/>
                <a:gd name="T47" fmla="*/ 7 h 702"/>
                <a:gd name="T48" fmla="*/ 471 w 702"/>
                <a:gd name="T49" fmla="*/ 22 h 702"/>
                <a:gd name="T50" fmla="*/ 518 w 702"/>
                <a:gd name="T51" fmla="*/ 43 h 702"/>
                <a:gd name="T52" fmla="*/ 561 w 702"/>
                <a:gd name="T53" fmla="*/ 70 h 702"/>
                <a:gd name="T54" fmla="*/ 598 w 702"/>
                <a:gd name="T55" fmla="*/ 104 h 702"/>
                <a:gd name="T56" fmla="*/ 632 w 702"/>
                <a:gd name="T57" fmla="*/ 141 h 702"/>
                <a:gd name="T58" fmla="*/ 659 w 702"/>
                <a:gd name="T59" fmla="*/ 184 h 702"/>
                <a:gd name="T60" fmla="*/ 680 w 702"/>
                <a:gd name="T61" fmla="*/ 231 h 702"/>
                <a:gd name="T62" fmla="*/ 694 w 702"/>
                <a:gd name="T63" fmla="*/ 280 h 702"/>
                <a:gd name="T64" fmla="*/ 701 w 702"/>
                <a:gd name="T65" fmla="*/ 333 h 702"/>
                <a:gd name="T66" fmla="*/ 701 w 702"/>
                <a:gd name="T67" fmla="*/ 369 h 702"/>
                <a:gd name="T68" fmla="*/ 694 w 702"/>
                <a:gd name="T69" fmla="*/ 422 h 702"/>
                <a:gd name="T70" fmla="*/ 680 w 702"/>
                <a:gd name="T71" fmla="*/ 471 h 702"/>
                <a:gd name="T72" fmla="*/ 659 w 702"/>
                <a:gd name="T73" fmla="*/ 518 h 702"/>
                <a:gd name="T74" fmla="*/ 632 w 702"/>
                <a:gd name="T75" fmla="*/ 560 h 702"/>
                <a:gd name="T76" fmla="*/ 598 w 702"/>
                <a:gd name="T77" fmla="*/ 598 h 702"/>
                <a:gd name="T78" fmla="*/ 561 w 702"/>
                <a:gd name="T79" fmla="*/ 632 h 702"/>
                <a:gd name="T80" fmla="*/ 518 w 702"/>
                <a:gd name="T81" fmla="*/ 659 h 702"/>
                <a:gd name="T82" fmla="*/ 471 w 702"/>
                <a:gd name="T83" fmla="*/ 680 h 702"/>
                <a:gd name="T84" fmla="*/ 422 w 702"/>
                <a:gd name="T85" fmla="*/ 695 h 702"/>
                <a:gd name="T86" fmla="*/ 369 w 702"/>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2" h="702">
                  <a:moveTo>
                    <a:pt x="352" y="702"/>
                  </a:moveTo>
                  <a:lnTo>
                    <a:pt x="352" y="702"/>
                  </a:lnTo>
                  <a:lnTo>
                    <a:pt x="333" y="701"/>
                  </a:lnTo>
                  <a:lnTo>
                    <a:pt x="316" y="700"/>
                  </a:lnTo>
                  <a:lnTo>
                    <a:pt x="297" y="697"/>
                  </a:lnTo>
                  <a:lnTo>
                    <a:pt x="280" y="695"/>
                  </a:lnTo>
                  <a:lnTo>
                    <a:pt x="264" y="691"/>
                  </a:lnTo>
                  <a:lnTo>
                    <a:pt x="247" y="686"/>
                  </a:lnTo>
                  <a:lnTo>
                    <a:pt x="231" y="680"/>
                  </a:lnTo>
                  <a:lnTo>
                    <a:pt x="215" y="674"/>
                  </a:lnTo>
                  <a:lnTo>
                    <a:pt x="199" y="667"/>
                  </a:lnTo>
                  <a:lnTo>
                    <a:pt x="184" y="659"/>
                  </a:lnTo>
                  <a:lnTo>
                    <a:pt x="169" y="650"/>
                  </a:lnTo>
                  <a:lnTo>
                    <a:pt x="155" y="642"/>
                  </a:lnTo>
                  <a:lnTo>
                    <a:pt x="142" y="632"/>
                  </a:lnTo>
                  <a:lnTo>
                    <a:pt x="128" y="622"/>
                  </a:lnTo>
                  <a:lnTo>
                    <a:pt x="116" y="611"/>
                  </a:lnTo>
                  <a:lnTo>
                    <a:pt x="104" y="598"/>
                  </a:lnTo>
                  <a:lnTo>
                    <a:pt x="91" y="586"/>
                  </a:lnTo>
                  <a:lnTo>
                    <a:pt x="80" y="574"/>
                  </a:lnTo>
                  <a:lnTo>
                    <a:pt x="70" y="560"/>
                  </a:lnTo>
                  <a:lnTo>
                    <a:pt x="60" y="547"/>
                  </a:lnTo>
                  <a:lnTo>
                    <a:pt x="52" y="533"/>
                  </a:lnTo>
                  <a:lnTo>
                    <a:pt x="43" y="518"/>
                  </a:lnTo>
                  <a:lnTo>
                    <a:pt x="35" y="503"/>
                  </a:lnTo>
                  <a:lnTo>
                    <a:pt x="28" y="487"/>
                  </a:lnTo>
                  <a:lnTo>
                    <a:pt x="22" y="471"/>
                  </a:lnTo>
                  <a:lnTo>
                    <a:pt x="16" y="455"/>
                  </a:lnTo>
                  <a:lnTo>
                    <a:pt x="11" y="438"/>
                  </a:lnTo>
                  <a:lnTo>
                    <a:pt x="7" y="422"/>
                  </a:lnTo>
                  <a:lnTo>
                    <a:pt x="5" y="405"/>
                  </a:lnTo>
                  <a:lnTo>
                    <a:pt x="3" y="386"/>
                  </a:lnTo>
                  <a:lnTo>
                    <a:pt x="1" y="369"/>
                  </a:lnTo>
                  <a:lnTo>
                    <a:pt x="0" y="350"/>
                  </a:lnTo>
                  <a:lnTo>
                    <a:pt x="0" y="350"/>
                  </a:lnTo>
                  <a:lnTo>
                    <a:pt x="1" y="333"/>
                  </a:lnTo>
                  <a:lnTo>
                    <a:pt x="3" y="315"/>
                  </a:lnTo>
                  <a:lnTo>
                    <a:pt x="5" y="297"/>
                  </a:lnTo>
                  <a:lnTo>
                    <a:pt x="7" y="280"/>
                  </a:lnTo>
                  <a:lnTo>
                    <a:pt x="11" y="263"/>
                  </a:lnTo>
                  <a:lnTo>
                    <a:pt x="16" y="247"/>
                  </a:lnTo>
                  <a:lnTo>
                    <a:pt x="22" y="231"/>
                  </a:lnTo>
                  <a:lnTo>
                    <a:pt x="28" y="215"/>
                  </a:lnTo>
                  <a:lnTo>
                    <a:pt x="35" y="199"/>
                  </a:lnTo>
                  <a:lnTo>
                    <a:pt x="43" y="184"/>
                  </a:lnTo>
                  <a:lnTo>
                    <a:pt x="52" y="169"/>
                  </a:lnTo>
                  <a:lnTo>
                    <a:pt x="60" y="156"/>
                  </a:lnTo>
                  <a:lnTo>
                    <a:pt x="70" y="141"/>
                  </a:lnTo>
                  <a:lnTo>
                    <a:pt x="80" y="128"/>
                  </a:lnTo>
                  <a:lnTo>
                    <a:pt x="91" y="115"/>
                  </a:lnTo>
                  <a:lnTo>
                    <a:pt x="104" y="104"/>
                  </a:lnTo>
                  <a:lnTo>
                    <a:pt x="116" y="91"/>
                  </a:lnTo>
                  <a:lnTo>
                    <a:pt x="128" y="80"/>
                  </a:lnTo>
                  <a:lnTo>
                    <a:pt x="142" y="70"/>
                  </a:lnTo>
                  <a:lnTo>
                    <a:pt x="155" y="61"/>
                  </a:lnTo>
                  <a:lnTo>
                    <a:pt x="169" y="51"/>
                  </a:lnTo>
                  <a:lnTo>
                    <a:pt x="184" y="43"/>
                  </a:lnTo>
                  <a:lnTo>
                    <a:pt x="199" y="35"/>
                  </a:lnTo>
                  <a:lnTo>
                    <a:pt x="215" y="28"/>
                  </a:lnTo>
                  <a:lnTo>
                    <a:pt x="231" y="22"/>
                  </a:lnTo>
                  <a:lnTo>
                    <a:pt x="247" y="16"/>
                  </a:lnTo>
                  <a:lnTo>
                    <a:pt x="264" y="11"/>
                  </a:lnTo>
                  <a:lnTo>
                    <a:pt x="280" y="7"/>
                  </a:lnTo>
                  <a:lnTo>
                    <a:pt x="297" y="5"/>
                  </a:lnTo>
                  <a:lnTo>
                    <a:pt x="316" y="3"/>
                  </a:lnTo>
                  <a:lnTo>
                    <a:pt x="333" y="1"/>
                  </a:lnTo>
                  <a:lnTo>
                    <a:pt x="352" y="0"/>
                  </a:lnTo>
                  <a:lnTo>
                    <a:pt x="352" y="0"/>
                  </a:lnTo>
                  <a:lnTo>
                    <a:pt x="369" y="1"/>
                  </a:lnTo>
                  <a:lnTo>
                    <a:pt x="387" y="3"/>
                  </a:lnTo>
                  <a:lnTo>
                    <a:pt x="405" y="5"/>
                  </a:lnTo>
                  <a:lnTo>
                    <a:pt x="422" y="7"/>
                  </a:lnTo>
                  <a:lnTo>
                    <a:pt x="439" y="11"/>
                  </a:lnTo>
                  <a:lnTo>
                    <a:pt x="455" y="16"/>
                  </a:lnTo>
                  <a:lnTo>
                    <a:pt x="471" y="22"/>
                  </a:lnTo>
                  <a:lnTo>
                    <a:pt x="487" y="28"/>
                  </a:lnTo>
                  <a:lnTo>
                    <a:pt x="503" y="35"/>
                  </a:lnTo>
                  <a:lnTo>
                    <a:pt x="518" y="43"/>
                  </a:lnTo>
                  <a:lnTo>
                    <a:pt x="533" y="51"/>
                  </a:lnTo>
                  <a:lnTo>
                    <a:pt x="546" y="61"/>
                  </a:lnTo>
                  <a:lnTo>
                    <a:pt x="561" y="70"/>
                  </a:lnTo>
                  <a:lnTo>
                    <a:pt x="574" y="80"/>
                  </a:lnTo>
                  <a:lnTo>
                    <a:pt x="587" y="91"/>
                  </a:lnTo>
                  <a:lnTo>
                    <a:pt x="598" y="104"/>
                  </a:lnTo>
                  <a:lnTo>
                    <a:pt x="611" y="115"/>
                  </a:lnTo>
                  <a:lnTo>
                    <a:pt x="622" y="128"/>
                  </a:lnTo>
                  <a:lnTo>
                    <a:pt x="632" y="141"/>
                  </a:lnTo>
                  <a:lnTo>
                    <a:pt x="641" y="156"/>
                  </a:lnTo>
                  <a:lnTo>
                    <a:pt x="651" y="169"/>
                  </a:lnTo>
                  <a:lnTo>
                    <a:pt x="659" y="184"/>
                  </a:lnTo>
                  <a:lnTo>
                    <a:pt x="667" y="199"/>
                  </a:lnTo>
                  <a:lnTo>
                    <a:pt x="673" y="215"/>
                  </a:lnTo>
                  <a:lnTo>
                    <a:pt x="680" y="231"/>
                  </a:lnTo>
                  <a:lnTo>
                    <a:pt x="686" y="247"/>
                  </a:lnTo>
                  <a:lnTo>
                    <a:pt x="691" y="263"/>
                  </a:lnTo>
                  <a:lnTo>
                    <a:pt x="694" y="280"/>
                  </a:lnTo>
                  <a:lnTo>
                    <a:pt x="697" y="297"/>
                  </a:lnTo>
                  <a:lnTo>
                    <a:pt x="699" y="315"/>
                  </a:lnTo>
                  <a:lnTo>
                    <a:pt x="701" y="333"/>
                  </a:lnTo>
                  <a:lnTo>
                    <a:pt x="702" y="350"/>
                  </a:lnTo>
                  <a:lnTo>
                    <a:pt x="702" y="350"/>
                  </a:lnTo>
                  <a:lnTo>
                    <a:pt x="701" y="369"/>
                  </a:lnTo>
                  <a:lnTo>
                    <a:pt x="699" y="386"/>
                  </a:lnTo>
                  <a:lnTo>
                    <a:pt x="697" y="405"/>
                  </a:lnTo>
                  <a:lnTo>
                    <a:pt x="694" y="422"/>
                  </a:lnTo>
                  <a:lnTo>
                    <a:pt x="691" y="438"/>
                  </a:lnTo>
                  <a:lnTo>
                    <a:pt x="686" y="455"/>
                  </a:lnTo>
                  <a:lnTo>
                    <a:pt x="680" y="471"/>
                  </a:lnTo>
                  <a:lnTo>
                    <a:pt x="673" y="487"/>
                  </a:lnTo>
                  <a:lnTo>
                    <a:pt x="667" y="503"/>
                  </a:lnTo>
                  <a:lnTo>
                    <a:pt x="659" y="518"/>
                  </a:lnTo>
                  <a:lnTo>
                    <a:pt x="651" y="533"/>
                  </a:lnTo>
                  <a:lnTo>
                    <a:pt x="641" y="547"/>
                  </a:lnTo>
                  <a:lnTo>
                    <a:pt x="632" y="560"/>
                  </a:lnTo>
                  <a:lnTo>
                    <a:pt x="622" y="574"/>
                  </a:lnTo>
                  <a:lnTo>
                    <a:pt x="611" y="586"/>
                  </a:lnTo>
                  <a:lnTo>
                    <a:pt x="598" y="598"/>
                  </a:lnTo>
                  <a:lnTo>
                    <a:pt x="587" y="611"/>
                  </a:lnTo>
                  <a:lnTo>
                    <a:pt x="574" y="622"/>
                  </a:lnTo>
                  <a:lnTo>
                    <a:pt x="561" y="632"/>
                  </a:lnTo>
                  <a:lnTo>
                    <a:pt x="546" y="642"/>
                  </a:lnTo>
                  <a:lnTo>
                    <a:pt x="533" y="650"/>
                  </a:lnTo>
                  <a:lnTo>
                    <a:pt x="518" y="659"/>
                  </a:lnTo>
                  <a:lnTo>
                    <a:pt x="503" y="667"/>
                  </a:lnTo>
                  <a:lnTo>
                    <a:pt x="487" y="674"/>
                  </a:lnTo>
                  <a:lnTo>
                    <a:pt x="471" y="680"/>
                  </a:lnTo>
                  <a:lnTo>
                    <a:pt x="455" y="686"/>
                  </a:lnTo>
                  <a:lnTo>
                    <a:pt x="439" y="691"/>
                  </a:lnTo>
                  <a:lnTo>
                    <a:pt x="422" y="695"/>
                  </a:lnTo>
                  <a:lnTo>
                    <a:pt x="405" y="697"/>
                  </a:lnTo>
                  <a:lnTo>
                    <a:pt x="387" y="700"/>
                  </a:lnTo>
                  <a:lnTo>
                    <a:pt x="369" y="701"/>
                  </a:lnTo>
                  <a:lnTo>
                    <a:pt x="352" y="702"/>
                  </a:lnTo>
                  <a:lnTo>
                    <a:pt x="352" y="702"/>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46" name="Freeform 30">
              <a:extLst>
                <a:ext uri="{FF2B5EF4-FFF2-40B4-BE49-F238E27FC236}">
                  <a16:creationId xmlns:a16="http://schemas.microsoft.com/office/drawing/2014/main" id="{E0BEE467-438A-5A30-085B-7F2C8764E1F6}"/>
                </a:ext>
              </a:extLst>
            </p:cNvPr>
            <p:cNvSpPr>
              <a:spLocks/>
            </p:cNvSpPr>
            <p:nvPr/>
          </p:nvSpPr>
          <p:spPr bwMode="auto">
            <a:xfrm>
              <a:off x="1925638" y="6005513"/>
              <a:ext cx="887413" cy="850900"/>
            </a:xfrm>
            <a:custGeom>
              <a:avLst/>
              <a:gdLst>
                <a:gd name="T0" fmla="*/ 363 w 559"/>
                <a:gd name="T1" fmla="*/ 50 h 536"/>
                <a:gd name="T2" fmla="*/ 354 w 559"/>
                <a:gd name="T3" fmla="*/ 42 h 536"/>
                <a:gd name="T4" fmla="*/ 332 w 559"/>
                <a:gd name="T5" fmla="*/ 34 h 536"/>
                <a:gd name="T6" fmla="*/ 307 w 559"/>
                <a:gd name="T7" fmla="*/ 34 h 536"/>
                <a:gd name="T8" fmla="*/ 298 w 559"/>
                <a:gd name="T9" fmla="*/ 35 h 536"/>
                <a:gd name="T10" fmla="*/ 295 w 559"/>
                <a:gd name="T11" fmla="*/ 36 h 536"/>
                <a:gd name="T12" fmla="*/ 290 w 559"/>
                <a:gd name="T13" fmla="*/ 39 h 536"/>
                <a:gd name="T14" fmla="*/ 289 w 559"/>
                <a:gd name="T15" fmla="*/ 39 h 536"/>
                <a:gd name="T16" fmla="*/ 282 w 559"/>
                <a:gd name="T17" fmla="*/ 42 h 536"/>
                <a:gd name="T18" fmla="*/ 281 w 559"/>
                <a:gd name="T19" fmla="*/ 44 h 536"/>
                <a:gd name="T20" fmla="*/ 274 w 559"/>
                <a:gd name="T21" fmla="*/ 51 h 536"/>
                <a:gd name="T22" fmla="*/ 268 w 559"/>
                <a:gd name="T23" fmla="*/ 65 h 536"/>
                <a:gd name="T24" fmla="*/ 208 w 559"/>
                <a:gd name="T25" fmla="*/ 23 h 536"/>
                <a:gd name="T26" fmla="*/ 205 w 559"/>
                <a:gd name="T27" fmla="*/ 19 h 536"/>
                <a:gd name="T28" fmla="*/ 182 w 559"/>
                <a:gd name="T29" fmla="*/ 5 h 536"/>
                <a:gd name="T30" fmla="*/ 154 w 559"/>
                <a:gd name="T31" fmla="*/ 0 h 536"/>
                <a:gd name="T32" fmla="*/ 134 w 559"/>
                <a:gd name="T33" fmla="*/ 2 h 536"/>
                <a:gd name="T34" fmla="*/ 128 w 559"/>
                <a:gd name="T35" fmla="*/ 4 h 536"/>
                <a:gd name="T36" fmla="*/ 127 w 559"/>
                <a:gd name="T37" fmla="*/ 4 h 536"/>
                <a:gd name="T38" fmla="*/ 121 w 559"/>
                <a:gd name="T39" fmla="*/ 7 h 536"/>
                <a:gd name="T40" fmla="*/ 116 w 559"/>
                <a:gd name="T41" fmla="*/ 8 h 536"/>
                <a:gd name="T42" fmla="*/ 110 w 559"/>
                <a:gd name="T43" fmla="*/ 11 h 536"/>
                <a:gd name="T44" fmla="*/ 107 w 559"/>
                <a:gd name="T45" fmla="*/ 13 h 536"/>
                <a:gd name="T46" fmla="*/ 100 w 559"/>
                <a:gd name="T47" fmla="*/ 19 h 536"/>
                <a:gd name="T48" fmla="*/ 90 w 559"/>
                <a:gd name="T49" fmla="*/ 32 h 536"/>
                <a:gd name="T50" fmla="*/ 86 w 559"/>
                <a:gd name="T51" fmla="*/ 58 h 536"/>
                <a:gd name="T52" fmla="*/ 90 w 559"/>
                <a:gd name="T53" fmla="*/ 88 h 536"/>
                <a:gd name="T54" fmla="*/ 85 w 559"/>
                <a:gd name="T55" fmla="*/ 87 h 536"/>
                <a:gd name="T56" fmla="*/ 80 w 559"/>
                <a:gd name="T57" fmla="*/ 92 h 536"/>
                <a:gd name="T58" fmla="*/ 84 w 559"/>
                <a:gd name="T59" fmla="*/ 129 h 536"/>
                <a:gd name="T60" fmla="*/ 88 w 559"/>
                <a:gd name="T61" fmla="*/ 134 h 536"/>
                <a:gd name="T62" fmla="*/ 92 w 559"/>
                <a:gd name="T63" fmla="*/ 134 h 536"/>
                <a:gd name="T64" fmla="*/ 97 w 559"/>
                <a:gd name="T65" fmla="*/ 155 h 536"/>
                <a:gd name="T66" fmla="*/ 101 w 559"/>
                <a:gd name="T67" fmla="*/ 164 h 536"/>
                <a:gd name="T68" fmla="*/ 111 w 559"/>
                <a:gd name="T69" fmla="*/ 173 h 536"/>
                <a:gd name="T70" fmla="*/ 89 w 559"/>
                <a:gd name="T71" fmla="*/ 201 h 536"/>
                <a:gd name="T72" fmla="*/ 16 w 559"/>
                <a:gd name="T73" fmla="*/ 225 h 536"/>
                <a:gd name="T74" fmla="*/ 9 w 559"/>
                <a:gd name="T75" fmla="*/ 231 h 536"/>
                <a:gd name="T76" fmla="*/ 0 w 559"/>
                <a:gd name="T77" fmla="*/ 255 h 536"/>
                <a:gd name="T78" fmla="*/ 4 w 559"/>
                <a:gd name="T79" fmla="*/ 292 h 536"/>
                <a:gd name="T80" fmla="*/ 11 w 559"/>
                <a:gd name="T81" fmla="*/ 308 h 536"/>
                <a:gd name="T82" fmla="*/ 239 w 559"/>
                <a:gd name="T83" fmla="*/ 536 h 536"/>
                <a:gd name="T84" fmla="*/ 326 w 559"/>
                <a:gd name="T85" fmla="*/ 518 h 536"/>
                <a:gd name="T86" fmla="*/ 405 w 559"/>
                <a:gd name="T87" fmla="*/ 480 h 536"/>
                <a:gd name="T88" fmla="*/ 470 w 559"/>
                <a:gd name="T89" fmla="*/ 426 h 536"/>
                <a:gd name="T90" fmla="*/ 520 w 559"/>
                <a:gd name="T91" fmla="*/ 356 h 536"/>
                <a:gd name="T92" fmla="*/ 553 w 559"/>
                <a:gd name="T93" fmla="*/ 275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559" h="536">
                  <a:moveTo>
                    <a:pt x="559" y="246"/>
                  </a:moveTo>
                  <a:lnTo>
                    <a:pt x="363" y="50"/>
                  </a:lnTo>
                  <a:lnTo>
                    <a:pt x="363" y="50"/>
                  </a:lnTo>
                  <a:lnTo>
                    <a:pt x="360" y="47"/>
                  </a:lnTo>
                  <a:lnTo>
                    <a:pt x="360" y="47"/>
                  </a:lnTo>
                  <a:lnTo>
                    <a:pt x="354" y="42"/>
                  </a:lnTo>
                  <a:lnTo>
                    <a:pt x="348" y="39"/>
                  </a:lnTo>
                  <a:lnTo>
                    <a:pt x="340" y="35"/>
                  </a:lnTo>
                  <a:lnTo>
                    <a:pt x="332" y="34"/>
                  </a:lnTo>
                  <a:lnTo>
                    <a:pt x="324" y="32"/>
                  </a:lnTo>
                  <a:lnTo>
                    <a:pt x="316" y="32"/>
                  </a:lnTo>
                  <a:lnTo>
                    <a:pt x="307" y="34"/>
                  </a:lnTo>
                  <a:lnTo>
                    <a:pt x="300" y="35"/>
                  </a:lnTo>
                  <a:lnTo>
                    <a:pt x="300" y="35"/>
                  </a:lnTo>
                  <a:lnTo>
                    <a:pt x="298" y="35"/>
                  </a:lnTo>
                  <a:lnTo>
                    <a:pt x="298" y="35"/>
                  </a:lnTo>
                  <a:lnTo>
                    <a:pt x="295" y="36"/>
                  </a:lnTo>
                  <a:lnTo>
                    <a:pt x="295" y="36"/>
                  </a:lnTo>
                  <a:lnTo>
                    <a:pt x="293" y="36"/>
                  </a:lnTo>
                  <a:lnTo>
                    <a:pt x="293" y="36"/>
                  </a:lnTo>
                  <a:lnTo>
                    <a:pt x="290" y="39"/>
                  </a:lnTo>
                  <a:lnTo>
                    <a:pt x="290" y="39"/>
                  </a:lnTo>
                  <a:lnTo>
                    <a:pt x="289" y="39"/>
                  </a:lnTo>
                  <a:lnTo>
                    <a:pt x="289" y="39"/>
                  </a:lnTo>
                  <a:lnTo>
                    <a:pt x="285" y="41"/>
                  </a:lnTo>
                  <a:lnTo>
                    <a:pt x="285" y="41"/>
                  </a:lnTo>
                  <a:lnTo>
                    <a:pt x="282" y="42"/>
                  </a:lnTo>
                  <a:lnTo>
                    <a:pt x="282" y="42"/>
                  </a:lnTo>
                  <a:lnTo>
                    <a:pt x="281" y="44"/>
                  </a:lnTo>
                  <a:lnTo>
                    <a:pt x="281" y="44"/>
                  </a:lnTo>
                  <a:lnTo>
                    <a:pt x="277" y="47"/>
                  </a:lnTo>
                  <a:lnTo>
                    <a:pt x="277" y="47"/>
                  </a:lnTo>
                  <a:lnTo>
                    <a:pt x="274" y="51"/>
                  </a:lnTo>
                  <a:lnTo>
                    <a:pt x="270" y="56"/>
                  </a:lnTo>
                  <a:lnTo>
                    <a:pt x="269" y="60"/>
                  </a:lnTo>
                  <a:lnTo>
                    <a:pt x="268" y="65"/>
                  </a:lnTo>
                  <a:lnTo>
                    <a:pt x="266" y="73"/>
                  </a:lnTo>
                  <a:lnTo>
                    <a:pt x="268" y="81"/>
                  </a:lnTo>
                  <a:lnTo>
                    <a:pt x="208" y="23"/>
                  </a:lnTo>
                  <a:lnTo>
                    <a:pt x="208" y="23"/>
                  </a:lnTo>
                  <a:lnTo>
                    <a:pt x="205" y="19"/>
                  </a:lnTo>
                  <a:lnTo>
                    <a:pt x="205" y="19"/>
                  </a:lnTo>
                  <a:lnTo>
                    <a:pt x="199" y="14"/>
                  </a:lnTo>
                  <a:lnTo>
                    <a:pt x="191" y="9"/>
                  </a:lnTo>
                  <a:lnTo>
                    <a:pt x="182" y="5"/>
                  </a:lnTo>
                  <a:lnTo>
                    <a:pt x="174" y="3"/>
                  </a:lnTo>
                  <a:lnTo>
                    <a:pt x="164" y="2"/>
                  </a:lnTo>
                  <a:lnTo>
                    <a:pt x="154" y="0"/>
                  </a:lnTo>
                  <a:lnTo>
                    <a:pt x="144" y="0"/>
                  </a:lnTo>
                  <a:lnTo>
                    <a:pt x="134" y="2"/>
                  </a:lnTo>
                  <a:lnTo>
                    <a:pt x="134" y="2"/>
                  </a:lnTo>
                  <a:lnTo>
                    <a:pt x="134" y="2"/>
                  </a:lnTo>
                  <a:lnTo>
                    <a:pt x="134" y="2"/>
                  </a:lnTo>
                  <a:lnTo>
                    <a:pt x="128" y="4"/>
                  </a:lnTo>
                  <a:lnTo>
                    <a:pt x="128" y="4"/>
                  </a:lnTo>
                  <a:lnTo>
                    <a:pt x="127" y="4"/>
                  </a:lnTo>
                  <a:lnTo>
                    <a:pt x="127" y="4"/>
                  </a:lnTo>
                  <a:lnTo>
                    <a:pt x="122" y="5"/>
                  </a:lnTo>
                  <a:lnTo>
                    <a:pt x="122" y="5"/>
                  </a:lnTo>
                  <a:lnTo>
                    <a:pt x="121" y="7"/>
                  </a:lnTo>
                  <a:lnTo>
                    <a:pt x="121" y="7"/>
                  </a:lnTo>
                  <a:lnTo>
                    <a:pt x="116" y="8"/>
                  </a:lnTo>
                  <a:lnTo>
                    <a:pt x="116" y="8"/>
                  </a:lnTo>
                  <a:lnTo>
                    <a:pt x="113" y="9"/>
                  </a:lnTo>
                  <a:lnTo>
                    <a:pt x="113" y="9"/>
                  </a:lnTo>
                  <a:lnTo>
                    <a:pt x="110" y="11"/>
                  </a:lnTo>
                  <a:lnTo>
                    <a:pt x="110" y="11"/>
                  </a:lnTo>
                  <a:lnTo>
                    <a:pt x="107" y="13"/>
                  </a:lnTo>
                  <a:lnTo>
                    <a:pt x="107" y="13"/>
                  </a:lnTo>
                  <a:lnTo>
                    <a:pt x="105" y="15"/>
                  </a:lnTo>
                  <a:lnTo>
                    <a:pt x="105" y="15"/>
                  </a:lnTo>
                  <a:lnTo>
                    <a:pt x="100" y="19"/>
                  </a:lnTo>
                  <a:lnTo>
                    <a:pt x="100" y="19"/>
                  </a:lnTo>
                  <a:lnTo>
                    <a:pt x="94" y="25"/>
                  </a:lnTo>
                  <a:lnTo>
                    <a:pt x="90" y="32"/>
                  </a:lnTo>
                  <a:lnTo>
                    <a:pt x="88" y="39"/>
                  </a:lnTo>
                  <a:lnTo>
                    <a:pt x="86" y="46"/>
                  </a:lnTo>
                  <a:lnTo>
                    <a:pt x="86" y="58"/>
                  </a:lnTo>
                  <a:lnTo>
                    <a:pt x="88" y="68"/>
                  </a:lnTo>
                  <a:lnTo>
                    <a:pt x="88" y="68"/>
                  </a:lnTo>
                  <a:lnTo>
                    <a:pt x="90" y="88"/>
                  </a:lnTo>
                  <a:lnTo>
                    <a:pt x="90" y="88"/>
                  </a:lnTo>
                  <a:lnTo>
                    <a:pt x="85" y="87"/>
                  </a:lnTo>
                  <a:lnTo>
                    <a:pt x="85" y="87"/>
                  </a:lnTo>
                  <a:lnTo>
                    <a:pt x="83" y="88"/>
                  </a:lnTo>
                  <a:lnTo>
                    <a:pt x="81" y="89"/>
                  </a:lnTo>
                  <a:lnTo>
                    <a:pt x="80" y="92"/>
                  </a:lnTo>
                  <a:lnTo>
                    <a:pt x="80" y="94"/>
                  </a:lnTo>
                  <a:lnTo>
                    <a:pt x="84" y="129"/>
                  </a:lnTo>
                  <a:lnTo>
                    <a:pt x="84" y="129"/>
                  </a:lnTo>
                  <a:lnTo>
                    <a:pt x="84" y="131"/>
                  </a:lnTo>
                  <a:lnTo>
                    <a:pt x="86" y="132"/>
                  </a:lnTo>
                  <a:lnTo>
                    <a:pt x="88" y="134"/>
                  </a:lnTo>
                  <a:lnTo>
                    <a:pt x="90" y="135"/>
                  </a:lnTo>
                  <a:lnTo>
                    <a:pt x="90" y="135"/>
                  </a:lnTo>
                  <a:lnTo>
                    <a:pt x="92" y="134"/>
                  </a:lnTo>
                  <a:lnTo>
                    <a:pt x="95" y="132"/>
                  </a:lnTo>
                  <a:lnTo>
                    <a:pt x="95" y="132"/>
                  </a:lnTo>
                  <a:lnTo>
                    <a:pt x="97" y="155"/>
                  </a:lnTo>
                  <a:lnTo>
                    <a:pt x="97" y="155"/>
                  </a:lnTo>
                  <a:lnTo>
                    <a:pt x="99" y="160"/>
                  </a:lnTo>
                  <a:lnTo>
                    <a:pt x="101" y="164"/>
                  </a:lnTo>
                  <a:lnTo>
                    <a:pt x="106" y="168"/>
                  </a:lnTo>
                  <a:lnTo>
                    <a:pt x="111" y="173"/>
                  </a:lnTo>
                  <a:lnTo>
                    <a:pt x="111" y="173"/>
                  </a:lnTo>
                  <a:lnTo>
                    <a:pt x="115" y="197"/>
                  </a:lnTo>
                  <a:lnTo>
                    <a:pt x="115" y="197"/>
                  </a:lnTo>
                  <a:lnTo>
                    <a:pt x="89" y="201"/>
                  </a:lnTo>
                  <a:lnTo>
                    <a:pt x="64" y="208"/>
                  </a:lnTo>
                  <a:lnTo>
                    <a:pt x="39" y="215"/>
                  </a:lnTo>
                  <a:lnTo>
                    <a:pt x="16" y="225"/>
                  </a:lnTo>
                  <a:lnTo>
                    <a:pt x="16" y="225"/>
                  </a:lnTo>
                  <a:lnTo>
                    <a:pt x="12" y="227"/>
                  </a:lnTo>
                  <a:lnTo>
                    <a:pt x="9" y="231"/>
                  </a:lnTo>
                  <a:lnTo>
                    <a:pt x="4" y="238"/>
                  </a:lnTo>
                  <a:lnTo>
                    <a:pt x="0" y="247"/>
                  </a:lnTo>
                  <a:lnTo>
                    <a:pt x="0" y="255"/>
                  </a:lnTo>
                  <a:lnTo>
                    <a:pt x="0" y="255"/>
                  </a:lnTo>
                  <a:lnTo>
                    <a:pt x="4" y="292"/>
                  </a:lnTo>
                  <a:lnTo>
                    <a:pt x="4" y="292"/>
                  </a:lnTo>
                  <a:lnTo>
                    <a:pt x="4" y="295"/>
                  </a:lnTo>
                  <a:lnTo>
                    <a:pt x="6" y="300"/>
                  </a:lnTo>
                  <a:lnTo>
                    <a:pt x="11" y="308"/>
                  </a:lnTo>
                  <a:lnTo>
                    <a:pt x="11" y="308"/>
                  </a:lnTo>
                  <a:lnTo>
                    <a:pt x="239" y="536"/>
                  </a:lnTo>
                  <a:lnTo>
                    <a:pt x="239" y="536"/>
                  </a:lnTo>
                  <a:lnTo>
                    <a:pt x="269" y="532"/>
                  </a:lnTo>
                  <a:lnTo>
                    <a:pt x="298" y="526"/>
                  </a:lnTo>
                  <a:lnTo>
                    <a:pt x="326" y="518"/>
                  </a:lnTo>
                  <a:lnTo>
                    <a:pt x="353" y="507"/>
                  </a:lnTo>
                  <a:lnTo>
                    <a:pt x="380" y="495"/>
                  </a:lnTo>
                  <a:lnTo>
                    <a:pt x="405" y="480"/>
                  </a:lnTo>
                  <a:lnTo>
                    <a:pt x="428" y="464"/>
                  </a:lnTo>
                  <a:lnTo>
                    <a:pt x="449" y="446"/>
                  </a:lnTo>
                  <a:lnTo>
                    <a:pt x="470" y="426"/>
                  </a:lnTo>
                  <a:lnTo>
                    <a:pt x="488" y="404"/>
                  </a:lnTo>
                  <a:lnTo>
                    <a:pt x="506" y="380"/>
                  </a:lnTo>
                  <a:lnTo>
                    <a:pt x="520" y="356"/>
                  </a:lnTo>
                  <a:lnTo>
                    <a:pt x="533" y="330"/>
                  </a:lnTo>
                  <a:lnTo>
                    <a:pt x="544" y="304"/>
                  </a:lnTo>
                  <a:lnTo>
                    <a:pt x="553" y="275"/>
                  </a:lnTo>
                  <a:lnTo>
                    <a:pt x="559" y="246"/>
                  </a:lnTo>
                  <a:lnTo>
                    <a:pt x="559" y="246"/>
                  </a:lnTo>
                  <a:close/>
                </a:path>
              </a:pathLst>
            </a:custGeom>
            <a:solidFill>
              <a:srgbClr val="8FC4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47" name="Freeform 320">
              <a:extLst>
                <a:ext uri="{FF2B5EF4-FFF2-40B4-BE49-F238E27FC236}">
                  <a16:creationId xmlns:a16="http://schemas.microsoft.com/office/drawing/2014/main" id="{306E2135-2B0A-C782-FC0C-7FB604C15986}"/>
                </a:ext>
              </a:extLst>
            </p:cNvPr>
            <p:cNvSpPr>
              <a:spLocks/>
            </p:cNvSpPr>
            <p:nvPr/>
          </p:nvSpPr>
          <p:spPr bwMode="auto">
            <a:xfrm>
              <a:off x="2241550" y="6056313"/>
              <a:ext cx="363538" cy="401638"/>
            </a:xfrm>
            <a:custGeom>
              <a:avLst/>
              <a:gdLst>
                <a:gd name="T0" fmla="*/ 215 w 229"/>
                <a:gd name="T1" fmla="*/ 176 h 253"/>
                <a:gd name="T2" fmla="*/ 185 w 229"/>
                <a:gd name="T3" fmla="*/ 163 h 253"/>
                <a:gd name="T4" fmla="*/ 149 w 229"/>
                <a:gd name="T5" fmla="*/ 153 h 253"/>
                <a:gd name="T6" fmla="*/ 152 w 229"/>
                <a:gd name="T7" fmla="*/ 135 h 253"/>
                <a:gd name="T8" fmla="*/ 156 w 229"/>
                <a:gd name="T9" fmla="*/ 132 h 253"/>
                <a:gd name="T10" fmla="*/ 161 w 229"/>
                <a:gd name="T11" fmla="*/ 125 h 253"/>
                <a:gd name="T12" fmla="*/ 162 w 229"/>
                <a:gd name="T13" fmla="*/ 121 h 253"/>
                <a:gd name="T14" fmla="*/ 165 w 229"/>
                <a:gd name="T15" fmla="*/ 103 h 253"/>
                <a:gd name="T16" fmla="*/ 167 w 229"/>
                <a:gd name="T17" fmla="*/ 105 h 253"/>
                <a:gd name="T18" fmla="*/ 171 w 229"/>
                <a:gd name="T19" fmla="*/ 104 h 253"/>
                <a:gd name="T20" fmla="*/ 173 w 229"/>
                <a:gd name="T21" fmla="*/ 100 h 253"/>
                <a:gd name="T22" fmla="*/ 176 w 229"/>
                <a:gd name="T23" fmla="*/ 73 h 253"/>
                <a:gd name="T24" fmla="*/ 175 w 229"/>
                <a:gd name="T25" fmla="*/ 70 h 253"/>
                <a:gd name="T26" fmla="*/ 171 w 229"/>
                <a:gd name="T27" fmla="*/ 68 h 253"/>
                <a:gd name="T28" fmla="*/ 168 w 229"/>
                <a:gd name="T29" fmla="*/ 68 h 253"/>
                <a:gd name="T30" fmla="*/ 170 w 229"/>
                <a:gd name="T31" fmla="*/ 52 h 253"/>
                <a:gd name="T32" fmla="*/ 171 w 229"/>
                <a:gd name="T33" fmla="*/ 46 h 253"/>
                <a:gd name="T34" fmla="*/ 170 w 229"/>
                <a:gd name="T35" fmla="*/ 30 h 253"/>
                <a:gd name="T36" fmla="*/ 165 w 229"/>
                <a:gd name="T37" fmla="*/ 20 h 253"/>
                <a:gd name="T38" fmla="*/ 161 w 229"/>
                <a:gd name="T39" fmla="*/ 15 h 253"/>
                <a:gd name="T40" fmla="*/ 143 w 229"/>
                <a:gd name="T41" fmla="*/ 4 h 253"/>
                <a:gd name="T42" fmla="*/ 119 w 229"/>
                <a:gd name="T43" fmla="*/ 0 h 253"/>
                <a:gd name="T44" fmla="*/ 97 w 229"/>
                <a:gd name="T45" fmla="*/ 4 h 253"/>
                <a:gd name="T46" fmla="*/ 78 w 229"/>
                <a:gd name="T47" fmla="*/ 15 h 253"/>
                <a:gd name="T48" fmla="*/ 74 w 229"/>
                <a:gd name="T49" fmla="*/ 20 h 253"/>
                <a:gd name="T50" fmla="*/ 69 w 229"/>
                <a:gd name="T51" fmla="*/ 30 h 253"/>
                <a:gd name="T52" fmla="*/ 67 w 229"/>
                <a:gd name="T53" fmla="*/ 46 h 253"/>
                <a:gd name="T54" fmla="*/ 69 w 229"/>
                <a:gd name="T55" fmla="*/ 52 h 253"/>
                <a:gd name="T56" fmla="*/ 70 w 229"/>
                <a:gd name="T57" fmla="*/ 68 h 253"/>
                <a:gd name="T58" fmla="*/ 67 w 229"/>
                <a:gd name="T59" fmla="*/ 68 h 253"/>
                <a:gd name="T60" fmla="*/ 64 w 229"/>
                <a:gd name="T61" fmla="*/ 70 h 253"/>
                <a:gd name="T62" fmla="*/ 62 w 229"/>
                <a:gd name="T63" fmla="*/ 73 h 253"/>
                <a:gd name="T64" fmla="*/ 65 w 229"/>
                <a:gd name="T65" fmla="*/ 100 h 253"/>
                <a:gd name="T66" fmla="*/ 67 w 229"/>
                <a:gd name="T67" fmla="*/ 104 h 253"/>
                <a:gd name="T68" fmla="*/ 71 w 229"/>
                <a:gd name="T69" fmla="*/ 105 h 253"/>
                <a:gd name="T70" fmla="*/ 75 w 229"/>
                <a:gd name="T71" fmla="*/ 103 h 253"/>
                <a:gd name="T72" fmla="*/ 76 w 229"/>
                <a:gd name="T73" fmla="*/ 121 h 253"/>
                <a:gd name="T74" fmla="*/ 77 w 229"/>
                <a:gd name="T75" fmla="*/ 125 h 253"/>
                <a:gd name="T76" fmla="*/ 83 w 229"/>
                <a:gd name="T77" fmla="*/ 132 h 253"/>
                <a:gd name="T78" fmla="*/ 87 w 229"/>
                <a:gd name="T79" fmla="*/ 135 h 253"/>
                <a:gd name="T80" fmla="*/ 90 w 229"/>
                <a:gd name="T81" fmla="*/ 153 h 253"/>
                <a:gd name="T82" fmla="*/ 50 w 229"/>
                <a:gd name="T83" fmla="*/ 162 h 253"/>
                <a:gd name="T84" fmla="*/ 12 w 229"/>
                <a:gd name="T85" fmla="*/ 176 h 253"/>
                <a:gd name="T86" fmla="*/ 7 w 229"/>
                <a:gd name="T87" fmla="*/ 181 h 253"/>
                <a:gd name="T88" fmla="*/ 1 w 229"/>
                <a:gd name="T89" fmla="*/ 193 h 253"/>
                <a:gd name="T90" fmla="*/ 0 w 229"/>
                <a:gd name="T91" fmla="*/ 199 h 253"/>
                <a:gd name="T92" fmla="*/ 3 w 229"/>
                <a:gd name="T93" fmla="*/ 227 h 253"/>
                <a:gd name="T94" fmla="*/ 8 w 229"/>
                <a:gd name="T95" fmla="*/ 240 h 253"/>
                <a:gd name="T96" fmla="*/ 18 w 229"/>
                <a:gd name="T97" fmla="*/ 246 h 253"/>
                <a:gd name="T98" fmla="*/ 43 w 229"/>
                <a:gd name="T99" fmla="*/ 250 h 253"/>
                <a:gd name="T100" fmla="*/ 91 w 229"/>
                <a:gd name="T101" fmla="*/ 253 h 253"/>
                <a:gd name="T102" fmla="*/ 138 w 229"/>
                <a:gd name="T103" fmla="*/ 253 h 253"/>
                <a:gd name="T104" fmla="*/ 185 w 229"/>
                <a:gd name="T105" fmla="*/ 250 h 253"/>
                <a:gd name="T106" fmla="*/ 209 w 229"/>
                <a:gd name="T107" fmla="*/ 246 h 253"/>
                <a:gd name="T108" fmla="*/ 220 w 229"/>
                <a:gd name="T109" fmla="*/ 240 h 253"/>
                <a:gd name="T110" fmla="*/ 225 w 229"/>
                <a:gd name="T111" fmla="*/ 227 h 253"/>
                <a:gd name="T112" fmla="*/ 229 w 229"/>
                <a:gd name="T113" fmla="*/ 199 h 253"/>
                <a:gd name="T114" fmla="*/ 228 w 229"/>
                <a:gd name="T115" fmla="*/ 193 h 253"/>
                <a:gd name="T116" fmla="*/ 222 w 229"/>
                <a:gd name="T117" fmla="*/ 181 h 253"/>
                <a:gd name="T118" fmla="*/ 215 w 229"/>
                <a:gd name="T119" fmla="*/ 176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29" h="253">
                  <a:moveTo>
                    <a:pt x="215" y="176"/>
                  </a:moveTo>
                  <a:lnTo>
                    <a:pt x="215" y="176"/>
                  </a:lnTo>
                  <a:lnTo>
                    <a:pt x="199" y="168"/>
                  </a:lnTo>
                  <a:lnTo>
                    <a:pt x="185" y="163"/>
                  </a:lnTo>
                  <a:lnTo>
                    <a:pt x="168" y="158"/>
                  </a:lnTo>
                  <a:lnTo>
                    <a:pt x="149" y="153"/>
                  </a:lnTo>
                  <a:lnTo>
                    <a:pt x="149" y="153"/>
                  </a:lnTo>
                  <a:lnTo>
                    <a:pt x="152" y="135"/>
                  </a:lnTo>
                  <a:lnTo>
                    <a:pt x="152" y="135"/>
                  </a:lnTo>
                  <a:lnTo>
                    <a:pt x="156" y="132"/>
                  </a:lnTo>
                  <a:lnTo>
                    <a:pt x="159" y="129"/>
                  </a:lnTo>
                  <a:lnTo>
                    <a:pt x="161" y="125"/>
                  </a:lnTo>
                  <a:lnTo>
                    <a:pt x="162" y="121"/>
                  </a:lnTo>
                  <a:lnTo>
                    <a:pt x="162" y="121"/>
                  </a:lnTo>
                  <a:lnTo>
                    <a:pt x="165" y="103"/>
                  </a:lnTo>
                  <a:lnTo>
                    <a:pt x="165" y="103"/>
                  </a:lnTo>
                  <a:lnTo>
                    <a:pt x="167" y="105"/>
                  </a:lnTo>
                  <a:lnTo>
                    <a:pt x="167" y="105"/>
                  </a:lnTo>
                  <a:lnTo>
                    <a:pt x="170" y="105"/>
                  </a:lnTo>
                  <a:lnTo>
                    <a:pt x="171" y="104"/>
                  </a:lnTo>
                  <a:lnTo>
                    <a:pt x="172" y="103"/>
                  </a:lnTo>
                  <a:lnTo>
                    <a:pt x="173" y="100"/>
                  </a:lnTo>
                  <a:lnTo>
                    <a:pt x="176" y="73"/>
                  </a:lnTo>
                  <a:lnTo>
                    <a:pt x="176" y="73"/>
                  </a:lnTo>
                  <a:lnTo>
                    <a:pt x="176" y="71"/>
                  </a:lnTo>
                  <a:lnTo>
                    <a:pt x="175" y="70"/>
                  </a:lnTo>
                  <a:lnTo>
                    <a:pt x="173" y="68"/>
                  </a:lnTo>
                  <a:lnTo>
                    <a:pt x="171" y="68"/>
                  </a:lnTo>
                  <a:lnTo>
                    <a:pt x="171" y="68"/>
                  </a:lnTo>
                  <a:lnTo>
                    <a:pt x="168" y="68"/>
                  </a:lnTo>
                  <a:lnTo>
                    <a:pt x="168" y="68"/>
                  </a:lnTo>
                  <a:lnTo>
                    <a:pt x="170" y="52"/>
                  </a:lnTo>
                  <a:lnTo>
                    <a:pt x="170" y="52"/>
                  </a:lnTo>
                  <a:lnTo>
                    <a:pt x="171" y="46"/>
                  </a:lnTo>
                  <a:lnTo>
                    <a:pt x="171" y="36"/>
                  </a:lnTo>
                  <a:lnTo>
                    <a:pt x="170" y="30"/>
                  </a:lnTo>
                  <a:lnTo>
                    <a:pt x="168" y="25"/>
                  </a:lnTo>
                  <a:lnTo>
                    <a:pt x="165" y="20"/>
                  </a:lnTo>
                  <a:lnTo>
                    <a:pt x="161" y="15"/>
                  </a:lnTo>
                  <a:lnTo>
                    <a:pt x="161" y="15"/>
                  </a:lnTo>
                  <a:lnTo>
                    <a:pt x="152" y="8"/>
                  </a:lnTo>
                  <a:lnTo>
                    <a:pt x="143" y="4"/>
                  </a:lnTo>
                  <a:lnTo>
                    <a:pt x="131" y="2"/>
                  </a:lnTo>
                  <a:lnTo>
                    <a:pt x="119" y="0"/>
                  </a:lnTo>
                  <a:lnTo>
                    <a:pt x="108" y="2"/>
                  </a:lnTo>
                  <a:lnTo>
                    <a:pt x="97" y="4"/>
                  </a:lnTo>
                  <a:lnTo>
                    <a:pt x="86" y="8"/>
                  </a:lnTo>
                  <a:lnTo>
                    <a:pt x="78" y="15"/>
                  </a:lnTo>
                  <a:lnTo>
                    <a:pt x="78" y="15"/>
                  </a:lnTo>
                  <a:lnTo>
                    <a:pt x="74" y="20"/>
                  </a:lnTo>
                  <a:lnTo>
                    <a:pt x="71" y="25"/>
                  </a:lnTo>
                  <a:lnTo>
                    <a:pt x="69" y="30"/>
                  </a:lnTo>
                  <a:lnTo>
                    <a:pt x="67" y="36"/>
                  </a:lnTo>
                  <a:lnTo>
                    <a:pt x="67" y="46"/>
                  </a:lnTo>
                  <a:lnTo>
                    <a:pt x="69" y="52"/>
                  </a:lnTo>
                  <a:lnTo>
                    <a:pt x="69" y="52"/>
                  </a:lnTo>
                  <a:lnTo>
                    <a:pt x="70" y="68"/>
                  </a:lnTo>
                  <a:lnTo>
                    <a:pt x="70" y="68"/>
                  </a:lnTo>
                  <a:lnTo>
                    <a:pt x="67" y="68"/>
                  </a:lnTo>
                  <a:lnTo>
                    <a:pt x="67" y="68"/>
                  </a:lnTo>
                  <a:lnTo>
                    <a:pt x="65" y="68"/>
                  </a:lnTo>
                  <a:lnTo>
                    <a:pt x="64" y="70"/>
                  </a:lnTo>
                  <a:lnTo>
                    <a:pt x="62" y="71"/>
                  </a:lnTo>
                  <a:lnTo>
                    <a:pt x="62" y="73"/>
                  </a:lnTo>
                  <a:lnTo>
                    <a:pt x="65" y="100"/>
                  </a:lnTo>
                  <a:lnTo>
                    <a:pt x="65" y="100"/>
                  </a:lnTo>
                  <a:lnTo>
                    <a:pt x="66" y="103"/>
                  </a:lnTo>
                  <a:lnTo>
                    <a:pt x="67" y="104"/>
                  </a:lnTo>
                  <a:lnTo>
                    <a:pt x="69" y="105"/>
                  </a:lnTo>
                  <a:lnTo>
                    <a:pt x="71" y="105"/>
                  </a:lnTo>
                  <a:lnTo>
                    <a:pt x="71" y="105"/>
                  </a:lnTo>
                  <a:lnTo>
                    <a:pt x="75" y="103"/>
                  </a:lnTo>
                  <a:lnTo>
                    <a:pt x="75" y="103"/>
                  </a:lnTo>
                  <a:lnTo>
                    <a:pt x="76" y="121"/>
                  </a:lnTo>
                  <a:lnTo>
                    <a:pt x="76" y="121"/>
                  </a:lnTo>
                  <a:lnTo>
                    <a:pt x="77" y="125"/>
                  </a:lnTo>
                  <a:lnTo>
                    <a:pt x="80" y="129"/>
                  </a:lnTo>
                  <a:lnTo>
                    <a:pt x="83" y="132"/>
                  </a:lnTo>
                  <a:lnTo>
                    <a:pt x="87" y="135"/>
                  </a:lnTo>
                  <a:lnTo>
                    <a:pt x="87" y="135"/>
                  </a:lnTo>
                  <a:lnTo>
                    <a:pt x="90" y="153"/>
                  </a:lnTo>
                  <a:lnTo>
                    <a:pt x="90" y="153"/>
                  </a:lnTo>
                  <a:lnTo>
                    <a:pt x="70" y="157"/>
                  </a:lnTo>
                  <a:lnTo>
                    <a:pt x="50" y="162"/>
                  </a:lnTo>
                  <a:lnTo>
                    <a:pt x="32" y="168"/>
                  </a:lnTo>
                  <a:lnTo>
                    <a:pt x="12" y="176"/>
                  </a:lnTo>
                  <a:lnTo>
                    <a:pt x="12" y="176"/>
                  </a:lnTo>
                  <a:lnTo>
                    <a:pt x="7" y="181"/>
                  </a:lnTo>
                  <a:lnTo>
                    <a:pt x="3" y="186"/>
                  </a:lnTo>
                  <a:lnTo>
                    <a:pt x="1" y="193"/>
                  </a:lnTo>
                  <a:lnTo>
                    <a:pt x="0" y="199"/>
                  </a:lnTo>
                  <a:lnTo>
                    <a:pt x="0" y="199"/>
                  </a:lnTo>
                  <a:lnTo>
                    <a:pt x="3" y="227"/>
                  </a:lnTo>
                  <a:lnTo>
                    <a:pt x="3" y="227"/>
                  </a:lnTo>
                  <a:lnTo>
                    <a:pt x="4" y="234"/>
                  </a:lnTo>
                  <a:lnTo>
                    <a:pt x="8" y="240"/>
                  </a:lnTo>
                  <a:lnTo>
                    <a:pt x="13" y="243"/>
                  </a:lnTo>
                  <a:lnTo>
                    <a:pt x="18" y="246"/>
                  </a:lnTo>
                  <a:lnTo>
                    <a:pt x="18" y="246"/>
                  </a:lnTo>
                  <a:lnTo>
                    <a:pt x="43" y="250"/>
                  </a:lnTo>
                  <a:lnTo>
                    <a:pt x="67" y="252"/>
                  </a:lnTo>
                  <a:lnTo>
                    <a:pt x="91" y="253"/>
                  </a:lnTo>
                  <a:lnTo>
                    <a:pt x="114" y="253"/>
                  </a:lnTo>
                  <a:lnTo>
                    <a:pt x="138" y="253"/>
                  </a:lnTo>
                  <a:lnTo>
                    <a:pt x="161" y="252"/>
                  </a:lnTo>
                  <a:lnTo>
                    <a:pt x="185" y="250"/>
                  </a:lnTo>
                  <a:lnTo>
                    <a:pt x="209" y="246"/>
                  </a:lnTo>
                  <a:lnTo>
                    <a:pt x="209" y="246"/>
                  </a:lnTo>
                  <a:lnTo>
                    <a:pt x="215" y="243"/>
                  </a:lnTo>
                  <a:lnTo>
                    <a:pt x="220" y="240"/>
                  </a:lnTo>
                  <a:lnTo>
                    <a:pt x="224" y="234"/>
                  </a:lnTo>
                  <a:lnTo>
                    <a:pt x="225" y="227"/>
                  </a:lnTo>
                  <a:lnTo>
                    <a:pt x="225" y="227"/>
                  </a:lnTo>
                  <a:lnTo>
                    <a:pt x="229" y="199"/>
                  </a:lnTo>
                  <a:lnTo>
                    <a:pt x="229" y="199"/>
                  </a:lnTo>
                  <a:lnTo>
                    <a:pt x="228" y="193"/>
                  </a:lnTo>
                  <a:lnTo>
                    <a:pt x="225" y="186"/>
                  </a:lnTo>
                  <a:lnTo>
                    <a:pt x="222" y="181"/>
                  </a:lnTo>
                  <a:lnTo>
                    <a:pt x="215" y="176"/>
                  </a:lnTo>
                  <a:lnTo>
                    <a:pt x="215" y="176"/>
                  </a:lnTo>
                  <a:close/>
                </a:path>
              </a:pathLst>
            </a:custGeom>
            <a:solidFill>
              <a:srgbClr val="1695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48" name="Freeform 321">
              <a:extLst>
                <a:ext uri="{FF2B5EF4-FFF2-40B4-BE49-F238E27FC236}">
                  <a16:creationId xmlns:a16="http://schemas.microsoft.com/office/drawing/2014/main" id="{83BE794D-6936-21EC-BC03-948EDFCDA04E}"/>
                </a:ext>
              </a:extLst>
            </p:cNvPr>
            <p:cNvSpPr>
              <a:spLocks/>
            </p:cNvSpPr>
            <p:nvPr/>
          </p:nvSpPr>
          <p:spPr bwMode="auto">
            <a:xfrm>
              <a:off x="2241550" y="6056313"/>
              <a:ext cx="185738" cy="401638"/>
            </a:xfrm>
            <a:custGeom>
              <a:avLst/>
              <a:gdLst>
                <a:gd name="T0" fmla="*/ 117 w 117"/>
                <a:gd name="T1" fmla="*/ 0 h 253"/>
                <a:gd name="T2" fmla="*/ 117 w 117"/>
                <a:gd name="T3" fmla="*/ 0 h 253"/>
                <a:gd name="T4" fmla="*/ 106 w 117"/>
                <a:gd name="T5" fmla="*/ 2 h 253"/>
                <a:gd name="T6" fmla="*/ 96 w 117"/>
                <a:gd name="T7" fmla="*/ 4 h 253"/>
                <a:gd name="T8" fmla="*/ 86 w 117"/>
                <a:gd name="T9" fmla="*/ 9 h 253"/>
                <a:gd name="T10" fmla="*/ 78 w 117"/>
                <a:gd name="T11" fmla="*/ 15 h 253"/>
                <a:gd name="T12" fmla="*/ 78 w 117"/>
                <a:gd name="T13" fmla="*/ 15 h 253"/>
                <a:gd name="T14" fmla="*/ 74 w 117"/>
                <a:gd name="T15" fmla="*/ 20 h 253"/>
                <a:gd name="T16" fmla="*/ 71 w 117"/>
                <a:gd name="T17" fmla="*/ 25 h 253"/>
                <a:gd name="T18" fmla="*/ 69 w 117"/>
                <a:gd name="T19" fmla="*/ 30 h 253"/>
                <a:gd name="T20" fmla="*/ 67 w 117"/>
                <a:gd name="T21" fmla="*/ 36 h 253"/>
                <a:gd name="T22" fmla="*/ 67 w 117"/>
                <a:gd name="T23" fmla="*/ 46 h 253"/>
                <a:gd name="T24" fmla="*/ 69 w 117"/>
                <a:gd name="T25" fmla="*/ 52 h 253"/>
                <a:gd name="T26" fmla="*/ 69 w 117"/>
                <a:gd name="T27" fmla="*/ 52 h 253"/>
                <a:gd name="T28" fmla="*/ 70 w 117"/>
                <a:gd name="T29" fmla="*/ 68 h 253"/>
                <a:gd name="T30" fmla="*/ 70 w 117"/>
                <a:gd name="T31" fmla="*/ 68 h 253"/>
                <a:gd name="T32" fmla="*/ 67 w 117"/>
                <a:gd name="T33" fmla="*/ 68 h 253"/>
                <a:gd name="T34" fmla="*/ 67 w 117"/>
                <a:gd name="T35" fmla="*/ 68 h 253"/>
                <a:gd name="T36" fmla="*/ 65 w 117"/>
                <a:gd name="T37" fmla="*/ 68 h 253"/>
                <a:gd name="T38" fmla="*/ 64 w 117"/>
                <a:gd name="T39" fmla="*/ 70 h 253"/>
                <a:gd name="T40" fmla="*/ 62 w 117"/>
                <a:gd name="T41" fmla="*/ 71 h 253"/>
                <a:gd name="T42" fmla="*/ 62 w 117"/>
                <a:gd name="T43" fmla="*/ 73 h 253"/>
                <a:gd name="T44" fmla="*/ 65 w 117"/>
                <a:gd name="T45" fmla="*/ 100 h 253"/>
                <a:gd name="T46" fmla="*/ 65 w 117"/>
                <a:gd name="T47" fmla="*/ 100 h 253"/>
                <a:gd name="T48" fmla="*/ 66 w 117"/>
                <a:gd name="T49" fmla="*/ 103 h 253"/>
                <a:gd name="T50" fmla="*/ 67 w 117"/>
                <a:gd name="T51" fmla="*/ 104 h 253"/>
                <a:gd name="T52" fmla="*/ 69 w 117"/>
                <a:gd name="T53" fmla="*/ 105 h 253"/>
                <a:gd name="T54" fmla="*/ 71 w 117"/>
                <a:gd name="T55" fmla="*/ 105 h 253"/>
                <a:gd name="T56" fmla="*/ 71 w 117"/>
                <a:gd name="T57" fmla="*/ 105 h 253"/>
                <a:gd name="T58" fmla="*/ 75 w 117"/>
                <a:gd name="T59" fmla="*/ 103 h 253"/>
                <a:gd name="T60" fmla="*/ 75 w 117"/>
                <a:gd name="T61" fmla="*/ 103 h 253"/>
                <a:gd name="T62" fmla="*/ 76 w 117"/>
                <a:gd name="T63" fmla="*/ 121 h 253"/>
                <a:gd name="T64" fmla="*/ 76 w 117"/>
                <a:gd name="T65" fmla="*/ 121 h 253"/>
                <a:gd name="T66" fmla="*/ 77 w 117"/>
                <a:gd name="T67" fmla="*/ 125 h 253"/>
                <a:gd name="T68" fmla="*/ 80 w 117"/>
                <a:gd name="T69" fmla="*/ 129 h 253"/>
                <a:gd name="T70" fmla="*/ 83 w 117"/>
                <a:gd name="T71" fmla="*/ 132 h 253"/>
                <a:gd name="T72" fmla="*/ 87 w 117"/>
                <a:gd name="T73" fmla="*/ 135 h 253"/>
                <a:gd name="T74" fmla="*/ 87 w 117"/>
                <a:gd name="T75" fmla="*/ 135 h 253"/>
                <a:gd name="T76" fmla="*/ 90 w 117"/>
                <a:gd name="T77" fmla="*/ 153 h 253"/>
                <a:gd name="T78" fmla="*/ 90 w 117"/>
                <a:gd name="T79" fmla="*/ 153 h 253"/>
                <a:gd name="T80" fmla="*/ 70 w 117"/>
                <a:gd name="T81" fmla="*/ 157 h 253"/>
                <a:gd name="T82" fmla="*/ 50 w 117"/>
                <a:gd name="T83" fmla="*/ 162 h 253"/>
                <a:gd name="T84" fmla="*/ 32 w 117"/>
                <a:gd name="T85" fmla="*/ 168 h 253"/>
                <a:gd name="T86" fmla="*/ 12 w 117"/>
                <a:gd name="T87" fmla="*/ 176 h 253"/>
                <a:gd name="T88" fmla="*/ 12 w 117"/>
                <a:gd name="T89" fmla="*/ 176 h 253"/>
                <a:gd name="T90" fmla="*/ 7 w 117"/>
                <a:gd name="T91" fmla="*/ 181 h 253"/>
                <a:gd name="T92" fmla="*/ 3 w 117"/>
                <a:gd name="T93" fmla="*/ 186 h 253"/>
                <a:gd name="T94" fmla="*/ 1 w 117"/>
                <a:gd name="T95" fmla="*/ 193 h 253"/>
                <a:gd name="T96" fmla="*/ 0 w 117"/>
                <a:gd name="T97" fmla="*/ 199 h 253"/>
                <a:gd name="T98" fmla="*/ 0 w 117"/>
                <a:gd name="T99" fmla="*/ 199 h 253"/>
                <a:gd name="T100" fmla="*/ 3 w 117"/>
                <a:gd name="T101" fmla="*/ 227 h 253"/>
                <a:gd name="T102" fmla="*/ 3 w 117"/>
                <a:gd name="T103" fmla="*/ 227 h 253"/>
                <a:gd name="T104" fmla="*/ 4 w 117"/>
                <a:gd name="T105" fmla="*/ 234 h 253"/>
                <a:gd name="T106" fmla="*/ 8 w 117"/>
                <a:gd name="T107" fmla="*/ 240 h 253"/>
                <a:gd name="T108" fmla="*/ 13 w 117"/>
                <a:gd name="T109" fmla="*/ 243 h 253"/>
                <a:gd name="T110" fmla="*/ 18 w 117"/>
                <a:gd name="T111" fmla="*/ 246 h 253"/>
                <a:gd name="T112" fmla="*/ 18 w 117"/>
                <a:gd name="T113" fmla="*/ 246 h 253"/>
                <a:gd name="T114" fmla="*/ 43 w 117"/>
                <a:gd name="T115" fmla="*/ 250 h 253"/>
                <a:gd name="T116" fmla="*/ 67 w 117"/>
                <a:gd name="T117" fmla="*/ 252 h 253"/>
                <a:gd name="T118" fmla="*/ 92 w 117"/>
                <a:gd name="T119" fmla="*/ 253 h 253"/>
                <a:gd name="T120" fmla="*/ 117 w 117"/>
                <a:gd name="T121" fmla="*/ 253 h 253"/>
                <a:gd name="T122" fmla="*/ 117 w 117"/>
                <a:gd name="T123" fmla="*/ 0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17" h="253">
                  <a:moveTo>
                    <a:pt x="117" y="0"/>
                  </a:moveTo>
                  <a:lnTo>
                    <a:pt x="117" y="0"/>
                  </a:lnTo>
                  <a:lnTo>
                    <a:pt x="106" y="2"/>
                  </a:lnTo>
                  <a:lnTo>
                    <a:pt x="96" y="4"/>
                  </a:lnTo>
                  <a:lnTo>
                    <a:pt x="86" y="9"/>
                  </a:lnTo>
                  <a:lnTo>
                    <a:pt x="78" y="15"/>
                  </a:lnTo>
                  <a:lnTo>
                    <a:pt x="78" y="15"/>
                  </a:lnTo>
                  <a:lnTo>
                    <a:pt x="74" y="20"/>
                  </a:lnTo>
                  <a:lnTo>
                    <a:pt x="71" y="25"/>
                  </a:lnTo>
                  <a:lnTo>
                    <a:pt x="69" y="30"/>
                  </a:lnTo>
                  <a:lnTo>
                    <a:pt x="67" y="36"/>
                  </a:lnTo>
                  <a:lnTo>
                    <a:pt x="67" y="46"/>
                  </a:lnTo>
                  <a:lnTo>
                    <a:pt x="69" y="52"/>
                  </a:lnTo>
                  <a:lnTo>
                    <a:pt x="69" y="52"/>
                  </a:lnTo>
                  <a:lnTo>
                    <a:pt x="70" y="68"/>
                  </a:lnTo>
                  <a:lnTo>
                    <a:pt x="70" y="68"/>
                  </a:lnTo>
                  <a:lnTo>
                    <a:pt x="67" y="68"/>
                  </a:lnTo>
                  <a:lnTo>
                    <a:pt x="67" y="68"/>
                  </a:lnTo>
                  <a:lnTo>
                    <a:pt x="65" y="68"/>
                  </a:lnTo>
                  <a:lnTo>
                    <a:pt x="64" y="70"/>
                  </a:lnTo>
                  <a:lnTo>
                    <a:pt x="62" y="71"/>
                  </a:lnTo>
                  <a:lnTo>
                    <a:pt x="62" y="73"/>
                  </a:lnTo>
                  <a:lnTo>
                    <a:pt x="65" y="100"/>
                  </a:lnTo>
                  <a:lnTo>
                    <a:pt x="65" y="100"/>
                  </a:lnTo>
                  <a:lnTo>
                    <a:pt x="66" y="103"/>
                  </a:lnTo>
                  <a:lnTo>
                    <a:pt x="67" y="104"/>
                  </a:lnTo>
                  <a:lnTo>
                    <a:pt x="69" y="105"/>
                  </a:lnTo>
                  <a:lnTo>
                    <a:pt x="71" y="105"/>
                  </a:lnTo>
                  <a:lnTo>
                    <a:pt x="71" y="105"/>
                  </a:lnTo>
                  <a:lnTo>
                    <a:pt x="75" y="103"/>
                  </a:lnTo>
                  <a:lnTo>
                    <a:pt x="75" y="103"/>
                  </a:lnTo>
                  <a:lnTo>
                    <a:pt x="76" y="121"/>
                  </a:lnTo>
                  <a:lnTo>
                    <a:pt x="76" y="121"/>
                  </a:lnTo>
                  <a:lnTo>
                    <a:pt x="77" y="125"/>
                  </a:lnTo>
                  <a:lnTo>
                    <a:pt x="80" y="129"/>
                  </a:lnTo>
                  <a:lnTo>
                    <a:pt x="83" y="132"/>
                  </a:lnTo>
                  <a:lnTo>
                    <a:pt x="87" y="135"/>
                  </a:lnTo>
                  <a:lnTo>
                    <a:pt x="87" y="135"/>
                  </a:lnTo>
                  <a:lnTo>
                    <a:pt x="90" y="153"/>
                  </a:lnTo>
                  <a:lnTo>
                    <a:pt x="90" y="153"/>
                  </a:lnTo>
                  <a:lnTo>
                    <a:pt x="70" y="157"/>
                  </a:lnTo>
                  <a:lnTo>
                    <a:pt x="50" y="162"/>
                  </a:lnTo>
                  <a:lnTo>
                    <a:pt x="32" y="168"/>
                  </a:lnTo>
                  <a:lnTo>
                    <a:pt x="12" y="176"/>
                  </a:lnTo>
                  <a:lnTo>
                    <a:pt x="12" y="176"/>
                  </a:lnTo>
                  <a:lnTo>
                    <a:pt x="7" y="181"/>
                  </a:lnTo>
                  <a:lnTo>
                    <a:pt x="3" y="186"/>
                  </a:lnTo>
                  <a:lnTo>
                    <a:pt x="1" y="193"/>
                  </a:lnTo>
                  <a:lnTo>
                    <a:pt x="0" y="199"/>
                  </a:lnTo>
                  <a:lnTo>
                    <a:pt x="0" y="199"/>
                  </a:lnTo>
                  <a:lnTo>
                    <a:pt x="3" y="227"/>
                  </a:lnTo>
                  <a:lnTo>
                    <a:pt x="3" y="227"/>
                  </a:lnTo>
                  <a:lnTo>
                    <a:pt x="4" y="234"/>
                  </a:lnTo>
                  <a:lnTo>
                    <a:pt x="8" y="240"/>
                  </a:lnTo>
                  <a:lnTo>
                    <a:pt x="13" y="243"/>
                  </a:lnTo>
                  <a:lnTo>
                    <a:pt x="18" y="246"/>
                  </a:lnTo>
                  <a:lnTo>
                    <a:pt x="18" y="246"/>
                  </a:lnTo>
                  <a:lnTo>
                    <a:pt x="43" y="250"/>
                  </a:lnTo>
                  <a:lnTo>
                    <a:pt x="67" y="252"/>
                  </a:lnTo>
                  <a:lnTo>
                    <a:pt x="92" y="253"/>
                  </a:lnTo>
                  <a:lnTo>
                    <a:pt x="117" y="253"/>
                  </a:lnTo>
                  <a:lnTo>
                    <a:pt x="117" y="0"/>
                  </a:lnTo>
                  <a:close/>
                </a:path>
              </a:pathLst>
            </a:custGeom>
            <a:solidFill>
              <a:srgbClr val="15B0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49" name="Freeform 322">
              <a:extLst>
                <a:ext uri="{FF2B5EF4-FFF2-40B4-BE49-F238E27FC236}">
                  <a16:creationId xmlns:a16="http://schemas.microsoft.com/office/drawing/2014/main" id="{73E82DB1-5733-3812-40A0-F763BD10864F}"/>
                </a:ext>
              </a:extLst>
            </p:cNvPr>
            <p:cNvSpPr>
              <a:spLocks/>
            </p:cNvSpPr>
            <p:nvPr/>
          </p:nvSpPr>
          <p:spPr bwMode="auto">
            <a:xfrm>
              <a:off x="1925638" y="6005513"/>
              <a:ext cx="485775" cy="515938"/>
            </a:xfrm>
            <a:custGeom>
              <a:avLst/>
              <a:gdLst>
                <a:gd name="T0" fmla="*/ 290 w 306"/>
                <a:gd name="T1" fmla="*/ 225 h 325"/>
                <a:gd name="T2" fmla="*/ 240 w 306"/>
                <a:gd name="T3" fmla="*/ 208 h 325"/>
                <a:gd name="T4" fmla="*/ 190 w 306"/>
                <a:gd name="T5" fmla="*/ 197 h 325"/>
                <a:gd name="T6" fmla="*/ 194 w 306"/>
                <a:gd name="T7" fmla="*/ 173 h 325"/>
                <a:gd name="T8" fmla="*/ 199 w 306"/>
                <a:gd name="T9" fmla="*/ 168 h 325"/>
                <a:gd name="T10" fmla="*/ 206 w 306"/>
                <a:gd name="T11" fmla="*/ 160 h 325"/>
                <a:gd name="T12" fmla="*/ 207 w 306"/>
                <a:gd name="T13" fmla="*/ 155 h 325"/>
                <a:gd name="T14" fmla="*/ 210 w 306"/>
                <a:gd name="T15" fmla="*/ 132 h 325"/>
                <a:gd name="T16" fmla="*/ 215 w 306"/>
                <a:gd name="T17" fmla="*/ 135 h 325"/>
                <a:gd name="T18" fmla="*/ 217 w 306"/>
                <a:gd name="T19" fmla="*/ 134 h 325"/>
                <a:gd name="T20" fmla="*/ 221 w 306"/>
                <a:gd name="T21" fmla="*/ 131 h 325"/>
                <a:gd name="T22" fmla="*/ 224 w 306"/>
                <a:gd name="T23" fmla="*/ 94 h 325"/>
                <a:gd name="T24" fmla="*/ 224 w 306"/>
                <a:gd name="T25" fmla="*/ 92 h 325"/>
                <a:gd name="T26" fmla="*/ 222 w 306"/>
                <a:gd name="T27" fmla="*/ 88 h 325"/>
                <a:gd name="T28" fmla="*/ 219 w 306"/>
                <a:gd name="T29" fmla="*/ 87 h 325"/>
                <a:gd name="T30" fmla="*/ 216 w 306"/>
                <a:gd name="T31" fmla="*/ 88 h 325"/>
                <a:gd name="T32" fmla="*/ 217 w 306"/>
                <a:gd name="T33" fmla="*/ 68 h 325"/>
                <a:gd name="T34" fmla="*/ 218 w 306"/>
                <a:gd name="T35" fmla="*/ 46 h 325"/>
                <a:gd name="T36" fmla="*/ 215 w 306"/>
                <a:gd name="T37" fmla="*/ 32 h 325"/>
                <a:gd name="T38" fmla="*/ 205 w 306"/>
                <a:gd name="T39" fmla="*/ 19 h 325"/>
                <a:gd name="T40" fmla="*/ 200 w 306"/>
                <a:gd name="T41" fmla="*/ 15 h 325"/>
                <a:gd name="T42" fmla="*/ 181 w 306"/>
                <a:gd name="T43" fmla="*/ 5 h 325"/>
                <a:gd name="T44" fmla="*/ 153 w 306"/>
                <a:gd name="T45" fmla="*/ 0 h 325"/>
                <a:gd name="T46" fmla="*/ 123 w 306"/>
                <a:gd name="T47" fmla="*/ 5 h 325"/>
                <a:gd name="T48" fmla="*/ 105 w 306"/>
                <a:gd name="T49" fmla="*/ 15 h 325"/>
                <a:gd name="T50" fmla="*/ 100 w 306"/>
                <a:gd name="T51" fmla="*/ 19 h 325"/>
                <a:gd name="T52" fmla="*/ 90 w 306"/>
                <a:gd name="T53" fmla="*/ 32 h 325"/>
                <a:gd name="T54" fmla="*/ 86 w 306"/>
                <a:gd name="T55" fmla="*/ 46 h 325"/>
                <a:gd name="T56" fmla="*/ 88 w 306"/>
                <a:gd name="T57" fmla="*/ 68 h 325"/>
                <a:gd name="T58" fmla="*/ 90 w 306"/>
                <a:gd name="T59" fmla="*/ 88 h 325"/>
                <a:gd name="T60" fmla="*/ 85 w 306"/>
                <a:gd name="T61" fmla="*/ 87 h 325"/>
                <a:gd name="T62" fmla="*/ 83 w 306"/>
                <a:gd name="T63" fmla="*/ 88 h 325"/>
                <a:gd name="T64" fmla="*/ 80 w 306"/>
                <a:gd name="T65" fmla="*/ 92 h 325"/>
                <a:gd name="T66" fmla="*/ 84 w 306"/>
                <a:gd name="T67" fmla="*/ 129 h 325"/>
                <a:gd name="T68" fmla="*/ 84 w 306"/>
                <a:gd name="T69" fmla="*/ 131 h 325"/>
                <a:gd name="T70" fmla="*/ 88 w 306"/>
                <a:gd name="T71" fmla="*/ 134 h 325"/>
                <a:gd name="T72" fmla="*/ 90 w 306"/>
                <a:gd name="T73" fmla="*/ 135 h 325"/>
                <a:gd name="T74" fmla="*/ 95 w 306"/>
                <a:gd name="T75" fmla="*/ 132 h 325"/>
                <a:gd name="T76" fmla="*/ 97 w 306"/>
                <a:gd name="T77" fmla="*/ 155 h 325"/>
                <a:gd name="T78" fmla="*/ 99 w 306"/>
                <a:gd name="T79" fmla="*/ 160 h 325"/>
                <a:gd name="T80" fmla="*/ 106 w 306"/>
                <a:gd name="T81" fmla="*/ 168 h 325"/>
                <a:gd name="T82" fmla="*/ 111 w 306"/>
                <a:gd name="T83" fmla="*/ 173 h 325"/>
                <a:gd name="T84" fmla="*/ 115 w 306"/>
                <a:gd name="T85" fmla="*/ 197 h 325"/>
                <a:gd name="T86" fmla="*/ 64 w 306"/>
                <a:gd name="T87" fmla="*/ 208 h 325"/>
                <a:gd name="T88" fmla="*/ 16 w 306"/>
                <a:gd name="T89" fmla="*/ 225 h 325"/>
                <a:gd name="T90" fmla="*/ 12 w 306"/>
                <a:gd name="T91" fmla="*/ 227 h 325"/>
                <a:gd name="T92" fmla="*/ 4 w 306"/>
                <a:gd name="T93" fmla="*/ 238 h 325"/>
                <a:gd name="T94" fmla="*/ 0 w 306"/>
                <a:gd name="T95" fmla="*/ 255 h 325"/>
                <a:gd name="T96" fmla="*/ 4 w 306"/>
                <a:gd name="T97" fmla="*/ 292 h 325"/>
                <a:gd name="T98" fmla="*/ 5 w 306"/>
                <a:gd name="T99" fmla="*/ 299 h 325"/>
                <a:gd name="T100" fmla="*/ 16 w 306"/>
                <a:gd name="T101" fmla="*/ 311 h 325"/>
                <a:gd name="T102" fmla="*/ 23 w 306"/>
                <a:gd name="T103" fmla="*/ 315 h 325"/>
                <a:gd name="T104" fmla="*/ 88 w 306"/>
                <a:gd name="T105" fmla="*/ 322 h 325"/>
                <a:gd name="T106" fmla="*/ 153 w 306"/>
                <a:gd name="T107" fmla="*/ 325 h 325"/>
                <a:gd name="T108" fmla="*/ 217 w 306"/>
                <a:gd name="T109" fmla="*/ 322 h 325"/>
                <a:gd name="T110" fmla="*/ 281 w 306"/>
                <a:gd name="T111" fmla="*/ 315 h 325"/>
                <a:gd name="T112" fmla="*/ 289 w 306"/>
                <a:gd name="T113" fmla="*/ 311 h 325"/>
                <a:gd name="T114" fmla="*/ 300 w 306"/>
                <a:gd name="T115" fmla="*/ 299 h 325"/>
                <a:gd name="T116" fmla="*/ 302 w 306"/>
                <a:gd name="T117" fmla="*/ 292 h 325"/>
                <a:gd name="T118" fmla="*/ 306 w 306"/>
                <a:gd name="T119" fmla="*/ 255 h 325"/>
                <a:gd name="T120" fmla="*/ 301 w 306"/>
                <a:gd name="T121" fmla="*/ 238 h 325"/>
                <a:gd name="T122" fmla="*/ 292 w 306"/>
                <a:gd name="T123" fmla="*/ 227 h 325"/>
                <a:gd name="T124" fmla="*/ 290 w 306"/>
                <a:gd name="T125" fmla="*/ 225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06" h="325">
                  <a:moveTo>
                    <a:pt x="290" y="225"/>
                  </a:moveTo>
                  <a:lnTo>
                    <a:pt x="290" y="225"/>
                  </a:lnTo>
                  <a:lnTo>
                    <a:pt x="265" y="215"/>
                  </a:lnTo>
                  <a:lnTo>
                    <a:pt x="240" y="208"/>
                  </a:lnTo>
                  <a:lnTo>
                    <a:pt x="216" y="201"/>
                  </a:lnTo>
                  <a:lnTo>
                    <a:pt x="190" y="197"/>
                  </a:lnTo>
                  <a:lnTo>
                    <a:pt x="190" y="197"/>
                  </a:lnTo>
                  <a:lnTo>
                    <a:pt x="194" y="173"/>
                  </a:lnTo>
                  <a:lnTo>
                    <a:pt x="194" y="173"/>
                  </a:lnTo>
                  <a:lnTo>
                    <a:pt x="199" y="168"/>
                  </a:lnTo>
                  <a:lnTo>
                    <a:pt x="203" y="164"/>
                  </a:lnTo>
                  <a:lnTo>
                    <a:pt x="206" y="160"/>
                  </a:lnTo>
                  <a:lnTo>
                    <a:pt x="207" y="155"/>
                  </a:lnTo>
                  <a:lnTo>
                    <a:pt x="207" y="155"/>
                  </a:lnTo>
                  <a:lnTo>
                    <a:pt x="210" y="132"/>
                  </a:lnTo>
                  <a:lnTo>
                    <a:pt x="210" y="132"/>
                  </a:lnTo>
                  <a:lnTo>
                    <a:pt x="212" y="134"/>
                  </a:lnTo>
                  <a:lnTo>
                    <a:pt x="215" y="135"/>
                  </a:lnTo>
                  <a:lnTo>
                    <a:pt x="215" y="135"/>
                  </a:lnTo>
                  <a:lnTo>
                    <a:pt x="217" y="134"/>
                  </a:lnTo>
                  <a:lnTo>
                    <a:pt x="219" y="132"/>
                  </a:lnTo>
                  <a:lnTo>
                    <a:pt x="221" y="131"/>
                  </a:lnTo>
                  <a:lnTo>
                    <a:pt x="221" y="129"/>
                  </a:lnTo>
                  <a:lnTo>
                    <a:pt x="224" y="94"/>
                  </a:lnTo>
                  <a:lnTo>
                    <a:pt x="224" y="94"/>
                  </a:lnTo>
                  <a:lnTo>
                    <a:pt x="224" y="92"/>
                  </a:lnTo>
                  <a:lnTo>
                    <a:pt x="223" y="89"/>
                  </a:lnTo>
                  <a:lnTo>
                    <a:pt x="222" y="88"/>
                  </a:lnTo>
                  <a:lnTo>
                    <a:pt x="219" y="87"/>
                  </a:lnTo>
                  <a:lnTo>
                    <a:pt x="219" y="87"/>
                  </a:lnTo>
                  <a:lnTo>
                    <a:pt x="216" y="88"/>
                  </a:lnTo>
                  <a:lnTo>
                    <a:pt x="216" y="88"/>
                  </a:lnTo>
                  <a:lnTo>
                    <a:pt x="217" y="68"/>
                  </a:lnTo>
                  <a:lnTo>
                    <a:pt x="217" y="68"/>
                  </a:lnTo>
                  <a:lnTo>
                    <a:pt x="218" y="58"/>
                  </a:lnTo>
                  <a:lnTo>
                    <a:pt x="218" y="46"/>
                  </a:lnTo>
                  <a:lnTo>
                    <a:pt x="217" y="39"/>
                  </a:lnTo>
                  <a:lnTo>
                    <a:pt x="215" y="32"/>
                  </a:lnTo>
                  <a:lnTo>
                    <a:pt x="211" y="25"/>
                  </a:lnTo>
                  <a:lnTo>
                    <a:pt x="205" y="19"/>
                  </a:lnTo>
                  <a:lnTo>
                    <a:pt x="205" y="19"/>
                  </a:lnTo>
                  <a:lnTo>
                    <a:pt x="200" y="15"/>
                  </a:lnTo>
                  <a:lnTo>
                    <a:pt x="195" y="11"/>
                  </a:lnTo>
                  <a:lnTo>
                    <a:pt x="181" y="5"/>
                  </a:lnTo>
                  <a:lnTo>
                    <a:pt x="168" y="2"/>
                  </a:lnTo>
                  <a:lnTo>
                    <a:pt x="153" y="0"/>
                  </a:lnTo>
                  <a:lnTo>
                    <a:pt x="137" y="2"/>
                  </a:lnTo>
                  <a:lnTo>
                    <a:pt x="123" y="5"/>
                  </a:lnTo>
                  <a:lnTo>
                    <a:pt x="110" y="11"/>
                  </a:lnTo>
                  <a:lnTo>
                    <a:pt x="105" y="15"/>
                  </a:lnTo>
                  <a:lnTo>
                    <a:pt x="100" y="19"/>
                  </a:lnTo>
                  <a:lnTo>
                    <a:pt x="100" y="19"/>
                  </a:lnTo>
                  <a:lnTo>
                    <a:pt x="94" y="25"/>
                  </a:lnTo>
                  <a:lnTo>
                    <a:pt x="90" y="32"/>
                  </a:lnTo>
                  <a:lnTo>
                    <a:pt x="88" y="39"/>
                  </a:lnTo>
                  <a:lnTo>
                    <a:pt x="86" y="46"/>
                  </a:lnTo>
                  <a:lnTo>
                    <a:pt x="86" y="58"/>
                  </a:lnTo>
                  <a:lnTo>
                    <a:pt x="88" y="68"/>
                  </a:lnTo>
                  <a:lnTo>
                    <a:pt x="88" y="68"/>
                  </a:lnTo>
                  <a:lnTo>
                    <a:pt x="90" y="88"/>
                  </a:lnTo>
                  <a:lnTo>
                    <a:pt x="90" y="88"/>
                  </a:lnTo>
                  <a:lnTo>
                    <a:pt x="85" y="87"/>
                  </a:lnTo>
                  <a:lnTo>
                    <a:pt x="85" y="87"/>
                  </a:lnTo>
                  <a:lnTo>
                    <a:pt x="83" y="88"/>
                  </a:lnTo>
                  <a:lnTo>
                    <a:pt x="81" y="89"/>
                  </a:lnTo>
                  <a:lnTo>
                    <a:pt x="80" y="92"/>
                  </a:lnTo>
                  <a:lnTo>
                    <a:pt x="80" y="94"/>
                  </a:lnTo>
                  <a:lnTo>
                    <a:pt x="84" y="129"/>
                  </a:lnTo>
                  <a:lnTo>
                    <a:pt x="84" y="129"/>
                  </a:lnTo>
                  <a:lnTo>
                    <a:pt x="84" y="131"/>
                  </a:lnTo>
                  <a:lnTo>
                    <a:pt x="86" y="132"/>
                  </a:lnTo>
                  <a:lnTo>
                    <a:pt x="88" y="134"/>
                  </a:lnTo>
                  <a:lnTo>
                    <a:pt x="90" y="135"/>
                  </a:lnTo>
                  <a:lnTo>
                    <a:pt x="90" y="135"/>
                  </a:lnTo>
                  <a:lnTo>
                    <a:pt x="92" y="134"/>
                  </a:lnTo>
                  <a:lnTo>
                    <a:pt x="95" y="132"/>
                  </a:lnTo>
                  <a:lnTo>
                    <a:pt x="95" y="132"/>
                  </a:lnTo>
                  <a:lnTo>
                    <a:pt x="97" y="155"/>
                  </a:lnTo>
                  <a:lnTo>
                    <a:pt x="97" y="155"/>
                  </a:lnTo>
                  <a:lnTo>
                    <a:pt x="99" y="160"/>
                  </a:lnTo>
                  <a:lnTo>
                    <a:pt x="101" y="164"/>
                  </a:lnTo>
                  <a:lnTo>
                    <a:pt x="106" y="168"/>
                  </a:lnTo>
                  <a:lnTo>
                    <a:pt x="111" y="173"/>
                  </a:lnTo>
                  <a:lnTo>
                    <a:pt x="111" y="173"/>
                  </a:lnTo>
                  <a:lnTo>
                    <a:pt x="115" y="197"/>
                  </a:lnTo>
                  <a:lnTo>
                    <a:pt x="115" y="197"/>
                  </a:lnTo>
                  <a:lnTo>
                    <a:pt x="89" y="201"/>
                  </a:lnTo>
                  <a:lnTo>
                    <a:pt x="64" y="208"/>
                  </a:lnTo>
                  <a:lnTo>
                    <a:pt x="39" y="215"/>
                  </a:lnTo>
                  <a:lnTo>
                    <a:pt x="16" y="225"/>
                  </a:lnTo>
                  <a:lnTo>
                    <a:pt x="16" y="225"/>
                  </a:lnTo>
                  <a:lnTo>
                    <a:pt x="12" y="227"/>
                  </a:lnTo>
                  <a:lnTo>
                    <a:pt x="9" y="231"/>
                  </a:lnTo>
                  <a:lnTo>
                    <a:pt x="4" y="238"/>
                  </a:lnTo>
                  <a:lnTo>
                    <a:pt x="0" y="247"/>
                  </a:lnTo>
                  <a:lnTo>
                    <a:pt x="0" y="255"/>
                  </a:lnTo>
                  <a:lnTo>
                    <a:pt x="0" y="255"/>
                  </a:lnTo>
                  <a:lnTo>
                    <a:pt x="4" y="292"/>
                  </a:lnTo>
                  <a:lnTo>
                    <a:pt x="4" y="292"/>
                  </a:lnTo>
                  <a:lnTo>
                    <a:pt x="5" y="299"/>
                  </a:lnTo>
                  <a:lnTo>
                    <a:pt x="10" y="306"/>
                  </a:lnTo>
                  <a:lnTo>
                    <a:pt x="16" y="311"/>
                  </a:lnTo>
                  <a:lnTo>
                    <a:pt x="23" y="315"/>
                  </a:lnTo>
                  <a:lnTo>
                    <a:pt x="23" y="315"/>
                  </a:lnTo>
                  <a:lnTo>
                    <a:pt x="55" y="319"/>
                  </a:lnTo>
                  <a:lnTo>
                    <a:pt x="88" y="322"/>
                  </a:lnTo>
                  <a:lnTo>
                    <a:pt x="120" y="324"/>
                  </a:lnTo>
                  <a:lnTo>
                    <a:pt x="153" y="325"/>
                  </a:lnTo>
                  <a:lnTo>
                    <a:pt x="185" y="324"/>
                  </a:lnTo>
                  <a:lnTo>
                    <a:pt x="217" y="322"/>
                  </a:lnTo>
                  <a:lnTo>
                    <a:pt x="249" y="319"/>
                  </a:lnTo>
                  <a:lnTo>
                    <a:pt x="281" y="315"/>
                  </a:lnTo>
                  <a:lnTo>
                    <a:pt x="281" y="315"/>
                  </a:lnTo>
                  <a:lnTo>
                    <a:pt x="289" y="311"/>
                  </a:lnTo>
                  <a:lnTo>
                    <a:pt x="295" y="306"/>
                  </a:lnTo>
                  <a:lnTo>
                    <a:pt x="300" y="299"/>
                  </a:lnTo>
                  <a:lnTo>
                    <a:pt x="302" y="292"/>
                  </a:lnTo>
                  <a:lnTo>
                    <a:pt x="302" y="292"/>
                  </a:lnTo>
                  <a:lnTo>
                    <a:pt x="306" y="255"/>
                  </a:lnTo>
                  <a:lnTo>
                    <a:pt x="306" y="255"/>
                  </a:lnTo>
                  <a:lnTo>
                    <a:pt x="305" y="247"/>
                  </a:lnTo>
                  <a:lnTo>
                    <a:pt x="301" y="238"/>
                  </a:lnTo>
                  <a:lnTo>
                    <a:pt x="296" y="231"/>
                  </a:lnTo>
                  <a:lnTo>
                    <a:pt x="292" y="227"/>
                  </a:lnTo>
                  <a:lnTo>
                    <a:pt x="290" y="225"/>
                  </a:lnTo>
                  <a:lnTo>
                    <a:pt x="290" y="225"/>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50" name="Freeform 323">
              <a:extLst>
                <a:ext uri="{FF2B5EF4-FFF2-40B4-BE49-F238E27FC236}">
                  <a16:creationId xmlns:a16="http://schemas.microsoft.com/office/drawing/2014/main" id="{BD30BAAA-11E7-996D-85C5-B56A1E5D2363}"/>
                </a:ext>
              </a:extLst>
            </p:cNvPr>
            <p:cNvSpPr>
              <a:spLocks/>
            </p:cNvSpPr>
            <p:nvPr/>
          </p:nvSpPr>
          <p:spPr bwMode="auto">
            <a:xfrm>
              <a:off x="1925638" y="6005513"/>
              <a:ext cx="236538" cy="515938"/>
            </a:xfrm>
            <a:custGeom>
              <a:avLst/>
              <a:gdLst>
                <a:gd name="T0" fmla="*/ 149 w 149"/>
                <a:gd name="T1" fmla="*/ 0 h 325"/>
                <a:gd name="T2" fmla="*/ 122 w 149"/>
                <a:gd name="T3" fmla="*/ 5 h 325"/>
                <a:gd name="T4" fmla="*/ 105 w 149"/>
                <a:gd name="T5" fmla="*/ 15 h 325"/>
                <a:gd name="T6" fmla="*/ 100 w 149"/>
                <a:gd name="T7" fmla="*/ 19 h 325"/>
                <a:gd name="T8" fmla="*/ 90 w 149"/>
                <a:gd name="T9" fmla="*/ 32 h 325"/>
                <a:gd name="T10" fmla="*/ 86 w 149"/>
                <a:gd name="T11" fmla="*/ 46 h 325"/>
                <a:gd name="T12" fmla="*/ 88 w 149"/>
                <a:gd name="T13" fmla="*/ 68 h 325"/>
                <a:gd name="T14" fmla="*/ 90 w 149"/>
                <a:gd name="T15" fmla="*/ 88 h 325"/>
                <a:gd name="T16" fmla="*/ 85 w 149"/>
                <a:gd name="T17" fmla="*/ 87 h 325"/>
                <a:gd name="T18" fmla="*/ 83 w 149"/>
                <a:gd name="T19" fmla="*/ 88 h 325"/>
                <a:gd name="T20" fmla="*/ 80 w 149"/>
                <a:gd name="T21" fmla="*/ 92 h 325"/>
                <a:gd name="T22" fmla="*/ 84 w 149"/>
                <a:gd name="T23" fmla="*/ 129 h 325"/>
                <a:gd name="T24" fmla="*/ 84 w 149"/>
                <a:gd name="T25" fmla="*/ 131 h 325"/>
                <a:gd name="T26" fmla="*/ 88 w 149"/>
                <a:gd name="T27" fmla="*/ 134 h 325"/>
                <a:gd name="T28" fmla="*/ 90 w 149"/>
                <a:gd name="T29" fmla="*/ 135 h 325"/>
                <a:gd name="T30" fmla="*/ 95 w 149"/>
                <a:gd name="T31" fmla="*/ 132 h 325"/>
                <a:gd name="T32" fmla="*/ 97 w 149"/>
                <a:gd name="T33" fmla="*/ 155 h 325"/>
                <a:gd name="T34" fmla="*/ 99 w 149"/>
                <a:gd name="T35" fmla="*/ 160 h 325"/>
                <a:gd name="T36" fmla="*/ 106 w 149"/>
                <a:gd name="T37" fmla="*/ 168 h 325"/>
                <a:gd name="T38" fmla="*/ 111 w 149"/>
                <a:gd name="T39" fmla="*/ 173 h 325"/>
                <a:gd name="T40" fmla="*/ 115 w 149"/>
                <a:gd name="T41" fmla="*/ 197 h 325"/>
                <a:gd name="T42" fmla="*/ 64 w 149"/>
                <a:gd name="T43" fmla="*/ 208 h 325"/>
                <a:gd name="T44" fmla="*/ 16 w 149"/>
                <a:gd name="T45" fmla="*/ 225 h 325"/>
                <a:gd name="T46" fmla="*/ 12 w 149"/>
                <a:gd name="T47" fmla="*/ 227 h 325"/>
                <a:gd name="T48" fmla="*/ 4 w 149"/>
                <a:gd name="T49" fmla="*/ 238 h 325"/>
                <a:gd name="T50" fmla="*/ 0 w 149"/>
                <a:gd name="T51" fmla="*/ 255 h 325"/>
                <a:gd name="T52" fmla="*/ 4 w 149"/>
                <a:gd name="T53" fmla="*/ 292 h 325"/>
                <a:gd name="T54" fmla="*/ 5 w 149"/>
                <a:gd name="T55" fmla="*/ 299 h 325"/>
                <a:gd name="T56" fmla="*/ 16 w 149"/>
                <a:gd name="T57" fmla="*/ 311 h 325"/>
                <a:gd name="T58" fmla="*/ 23 w 149"/>
                <a:gd name="T59" fmla="*/ 315 h 325"/>
                <a:gd name="T60" fmla="*/ 86 w 149"/>
                <a:gd name="T61" fmla="*/ 322 h 325"/>
                <a:gd name="T62" fmla="*/ 149 w 149"/>
                <a:gd name="T63" fmla="*/ 325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9" h="325">
                  <a:moveTo>
                    <a:pt x="149" y="0"/>
                  </a:moveTo>
                  <a:lnTo>
                    <a:pt x="149" y="0"/>
                  </a:lnTo>
                  <a:lnTo>
                    <a:pt x="134" y="2"/>
                  </a:lnTo>
                  <a:lnTo>
                    <a:pt x="122" y="5"/>
                  </a:lnTo>
                  <a:lnTo>
                    <a:pt x="110" y="11"/>
                  </a:lnTo>
                  <a:lnTo>
                    <a:pt x="105" y="15"/>
                  </a:lnTo>
                  <a:lnTo>
                    <a:pt x="100" y="19"/>
                  </a:lnTo>
                  <a:lnTo>
                    <a:pt x="100" y="19"/>
                  </a:lnTo>
                  <a:lnTo>
                    <a:pt x="94" y="25"/>
                  </a:lnTo>
                  <a:lnTo>
                    <a:pt x="90" y="32"/>
                  </a:lnTo>
                  <a:lnTo>
                    <a:pt x="88" y="39"/>
                  </a:lnTo>
                  <a:lnTo>
                    <a:pt x="86" y="46"/>
                  </a:lnTo>
                  <a:lnTo>
                    <a:pt x="86" y="58"/>
                  </a:lnTo>
                  <a:lnTo>
                    <a:pt x="88" y="68"/>
                  </a:lnTo>
                  <a:lnTo>
                    <a:pt x="88" y="68"/>
                  </a:lnTo>
                  <a:lnTo>
                    <a:pt x="90" y="88"/>
                  </a:lnTo>
                  <a:lnTo>
                    <a:pt x="90" y="88"/>
                  </a:lnTo>
                  <a:lnTo>
                    <a:pt x="85" y="87"/>
                  </a:lnTo>
                  <a:lnTo>
                    <a:pt x="85" y="87"/>
                  </a:lnTo>
                  <a:lnTo>
                    <a:pt x="83" y="88"/>
                  </a:lnTo>
                  <a:lnTo>
                    <a:pt x="81" y="89"/>
                  </a:lnTo>
                  <a:lnTo>
                    <a:pt x="80" y="92"/>
                  </a:lnTo>
                  <a:lnTo>
                    <a:pt x="80" y="94"/>
                  </a:lnTo>
                  <a:lnTo>
                    <a:pt x="84" y="129"/>
                  </a:lnTo>
                  <a:lnTo>
                    <a:pt x="84" y="129"/>
                  </a:lnTo>
                  <a:lnTo>
                    <a:pt x="84" y="131"/>
                  </a:lnTo>
                  <a:lnTo>
                    <a:pt x="86" y="132"/>
                  </a:lnTo>
                  <a:lnTo>
                    <a:pt x="88" y="134"/>
                  </a:lnTo>
                  <a:lnTo>
                    <a:pt x="90" y="135"/>
                  </a:lnTo>
                  <a:lnTo>
                    <a:pt x="90" y="135"/>
                  </a:lnTo>
                  <a:lnTo>
                    <a:pt x="92" y="134"/>
                  </a:lnTo>
                  <a:lnTo>
                    <a:pt x="95" y="132"/>
                  </a:lnTo>
                  <a:lnTo>
                    <a:pt x="95" y="132"/>
                  </a:lnTo>
                  <a:lnTo>
                    <a:pt x="97" y="155"/>
                  </a:lnTo>
                  <a:lnTo>
                    <a:pt x="97" y="155"/>
                  </a:lnTo>
                  <a:lnTo>
                    <a:pt x="99" y="160"/>
                  </a:lnTo>
                  <a:lnTo>
                    <a:pt x="101" y="164"/>
                  </a:lnTo>
                  <a:lnTo>
                    <a:pt x="106" y="168"/>
                  </a:lnTo>
                  <a:lnTo>
                    <a:pt x="111" y="173"/>
                  </a:lnTo>
                  <a:lnTo>
                    <a:pt x="111" y="173"/>
                  </a:lnTo>
                  <a:lnTo>
                    <a:pt x="115" y="197"/>
                  </a:lnTo>
                  <a:lnTo>
                    <a:pt x="115" y="197"/>
                  </a:lnTo>
                  <a:lnTo>
                    <a:pt x="89" y="201"/>
                  </a:lnTo>
                  <a:lnTo>
                    <a:pt x="64" y="208"/>
                  </a:lnTo>
                  <a:lnTo>
                    <a:pt x="39" y="215"/>
                  </a:lnTo>
                  <a:lnTo>
                    <a:pt x="16" y="225"/>
                  </a:lnTo>
                  <a:lnTo>
                    <a:pt x="16" y="225"/>
                  </a:lnTo>
                  <a:lnTo>
                    <a:pt x="12" y="227"/>
                  </a:lnTo>
                  <a:lnTo>
                    <a:pt x="9" y="231"/>
                  </a:lnTo>
                  <a:lnTo>
                    <a:pt x="4" y="238"/>
                  </a:lnTo>
                  <a:lnTo>
                    <a:pt x="0" y="247"/>
                  </a:lnTo>
                  <a:lnTo>
                    <a:pt x="0" y="255"/>
                  </a:lnTo>
                  <a:lnTo>
                    <a:pt x="0" y="255"/>
                  </a:lnTo>
                  <a:lnTo>
                    <a:pt x="4" y="292"/>
                  </a:lnTo>
                  <a:lnTo>
                    <a:pt x="4" y="292"/>
                  </a:lnTo>
                  <a:lnTo>
                    <a:pt x="5" y="299"/>
                  </a:lnTo>
                  <a:lnTo>
                    <a:pt x="10" y="306"/>
                  </a:lnTo>
                  <a:lnTo>
                    <a:pt x="16" y="311"/>
                  </a:lnTo>
                  <a:lnTo>
                    <a:pt x="23" y="315"/>
                  </a:lnTo>
                  <a:lnTo>
                    <a:pt x="23" y="315"/>
                  </a:lnTo>
                  <a:lnTo>
                    <a:pt x="54" y="319"/>
                  </a:lnTo>
                  <a:lnTo>
                    <a:pt x="86" y="322"/>
                  </a:lnTo>
                  <a:lnTo>
                    <a:pt x="117" y="324"/>
                  </a:lnTo>
                  <a:lnTo>
                    <a:pt x="149" y="325"/>
                  </a:lnTo>
                  <a:lnTo>
                    <a:pt x="149" y="0"/>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grpSp>
      <p:sp>
        <p:nvSpPr>
          <p:cNvPr id="6" name="TextBox 5">
            <a:extLst>
              <a:ext uri="{FF2B5EF4-FFF2-40B4-BE49-F238E27FC236}">
                <a16:creationId xmlns:a16="http://schemas.microsoft.com/office/drawing/2014/main" id="{AE4B6A16-3C41-9404-0794-B05FB2893534}"/>
              </a:ext>
            </a:extLst>
          </p:cNvPr>
          <p:cNvSpPr txBox="1"/>
          <p:nvPr/>
        </p:nvSpPr>
        <p:spPr>
          <a:xfrm>
            <a:off x="2668598" y="4365173"/>
            <a:ext cx="7837274" cy="1092607"/>
          </a:xfrm>
          <a:prstGeom prst="rect">
            <a:avLst/>
          </a:prstGeom>
          <a:noFill/>
        </p:spPr>
        <p:txBody>
          <a:bodyPr wrap="square" lIns="91440" tIns="45720" rIns="91440" bIns="45720" anchor="t">
            <a:spAutoFit/>
          </a:bodyPr>
          <a:lstStyle/>
          <a:p>
            <a:pPr>
              <a:spcBef>
                <a:spcPts val="0"/>
              </a:spcBef>
              <a:spcAft>
                <a:spcPts val="0"/>
              </a:spcAft>
            </a:pPr>
            <a:r>
              <a:rPr lang="fr-BE" sz="1300" b="1">
                <a:latin typeface="+mj-lt"/>
              </a:rPr>
              <a:t>e</a:t>
            </a:r>
            <a:r>
              <a:rPr lang="fr-BE" sz="1300" b="1" noProof="0">
                <a:latin typeface="+mj-lt"/>
              </a:rPr>
              <a:t>t qui sont motivées par les objectifs du projet, sont prêtes à investir dans:</a:t>
            </a:r>
          </a:p>
          <a:p>
            <a:pPr marL="285750" indent="-285750">
              <a:spcBef>
                <a:spcPts val="0"/>
              </a:spcBef>
              <a:spcAft>
                <a:spcPts val="0"/>
              </a:spcAft>
              <a:buFont typeface="Wingdings" panose="05000000000000000000" pitchFamily="2" charset="2"/>
              <a:buChar char="ü"/>
            </a:pPr>
            <a:r>
              <a:rPr lang="fr-BE" sz="1300" noProof="0">
                <a:latin typeface="+mj-lt"/>
              </a:rPr>
              <a:t>la formation en réponse à la nouvelle méthode de travail,</a:t>
            </a:r>
            <a:endParaRPr lang="fr-BE" sz="1300" noProof="0">
              <a:latin typeface="+mj-lt"/>
              <a:ea typeface="Verdana"/>
            </a:endParaRPr>
          </a:p>
          <a:p>
            <a:pPr marL="285750" indent="-285750">
              <a:spcBef>
                <a:spcPts val="0"/>
              </a:spcBef>
              <a:spcAft>
                <a:spcPts val="0"/>
              </a:spcAft>
              <a:buFont typeface="Wingdings" panose="05000000000000000000" pitchFamily="2" charset="2"/>
              <a:buChar char="ü"/>
            </a:pPr>
            <a:r>
              <a:rPr lang="fr-BE" sz="1300" noProof="0">
                <a:latin typeface="+mj-lt"/>
              </a:rPr>
              <a:t>la maîtrise de nouveaux rôles,</a:t>
            </a:r>
            <a:endParaRPr lang="fr-BE" sz="1300" noProof="0">
              <a:latin typeface="+mj-lt"/>
              <a:ea typeface="Verdana"/>
            </a:endParaRPr>
          </a:p>
          <a:p>
            <a:pPr marL="285750" indent="-285750">
              <a:spcBef>
                <a:spcPts val="0"/>
              </a:spcBef>
              <a:spcAft>
                <a:spcPts val="0"/>
              </a:spcAft>
              <a:buFont typeface="Wingdings" panose="05000000000000000000" pitchFamily="2" charset="2"/>
              <a:buChar char="ü"/>
            </a:pPr>
            <a:r>
              <a:rPr lang="fr-BE" sz="1300" noProof="0">
                <a:latin typeface="+mj-lt"/>
              </a:rPr>
              <a:t>le soutien du suivi scientifique (ex. en enregistrant les données nécessaires et en participant à des enquêtes).</a:t>
            </a:r>
            <a:endParaRPr lang="fr-BE" sz="1300" noProof="0"/>
          </a:p>
        </p:txBody>
      </p:sp>
      <p:grpSp>
        <p:nvGrpSpPr>
          <p:cNvPr id="11" name="Group 10">
            <a:extLst>
              <a:ext uri="{FF2B5EF4-FFF2-40B4-BE49-F238E27FC236}">
                <a16:creationId xmlns:a16="http://schemas.microsoft.com/office/drawing/2014/main" id="{B7600F13-695F-8290-996E-263F81829EDD}"/>
              </a:ext>
            </a:extLst>
          </p:cNvPr>
          <p:cNvGrpSpPr/>
          <p:nvPr/>
        </p:nvGrpSpPr>
        <p:grpSpPr>
          <a:xfrm>
            <a:off x="1625184" y="3024098"/>
            <a:ext cx="863767" cy="863767"/>
            <a:chOff x="1708150" y="0"/>
            <a:chExt cx="1114425" cy="1114425"/>
          </a:xfrm>
        </p:grpSpPr>
        <p:sp>
          <p:nvSpPr>
            <p:cNvPr id="12" name="Freeform 6">
              <a:extLst>
                <a:ext uri="{FF2B5EF4-FFF2-40B4-BE49-F238E27FC236}">
                  <a16:creationId xmlns:a16="http://schemas.microsoft.com/office/drawing/2014/main" id="{0086931B-A595-FD88-7483-9138404B4869}"/>
                </a:ext>
              </a:extLst>
            </p:cNvPr>
            <p:cNvSpPr>
              <a:spLocks/>
            </p:cNvSpPr>
            <p:nvPr/>
          </p:nvSpPr>
          <p:spPr bwMode="auto">
            <a:xfrm>
              <a:off x="1708150" y="0"/>
              <a:ext cx="1114425" cy="1114425"/>
            </a:xfrm>
            <a:custGeom>
              <a:avLst/>
              <a:gdLst>
                <a:gd name="T0" fmla="*/ 333 w 702"/>
                <a:gd name="T1" fmla="*/ 701 h 702"/>
                <a:gd name="T2" fmla="*/ 280 w 702"/>
                <a:gd name="T3" fmla="*/ 695 h 702"/>
                <a:gd name="T4" fmla="*/ 231 w 702"/>
                <a:gd name="T5" fmla="*/ 680 h 702"/>
                <a:gd name="T6" fmla="*/ 184 w 702"/>
                <a:gd name="T7" fmla="*/ 659 h 702"/>
                <a:gd name="T8" fmla="*/ 142 w 702"/>
                <a:gd name="T9" fmla="*/ 632 h 702"/>
                <a:gd name="T10" fmla="*/ 104 w 702"/>
                <a:gd name="T11" fmla="*/ 598 h 702"/>
                <a:gd name="T12" fmla="*/ 70 w 702"/>
                <a:gd name="T13" fmla="*/ 561 h 702"/>
                <a:gd name="T14" fmla="*/ 43 w 702"/>
                <a:gd name="T15" fmla="*/ 518 h 702"/>
                <a:gd name="T16" fmla="*/ 22 w 702"/>
                <a:gd name="T17" fmla="*/ 471 h 702"/>
                <a:gd name="T18" fmla="*/ 7 w 702"/>
                <a:gd name="T19" fmla="*/ 422 h 702"/>
                <a:gd name="T20" fmla="*/ 1 w 702"/>
                <a:gd name="T21" fmla="*/ 369 h 702"/>
                <a:gd name="T22" fmla="*/ 1 w 702"/>
                <a:gd name="T23" fmla="*/ 333 h 702"/>
                <a:gd name="T24" fmla="*/ 7 w 702"/>
                <a:gd name="T25" fmla="*/ 280 h 702"/>
                <a:gd name="T26" fmla="*/ 22 w 702"/>
                <a:gd name="T27" fmla="*/ 231 h 702"/>
                <a:gd name="T28" fmla="*/ 43 w 702"/>
                <a:gd name="T29" fmla="*/ 184 h 702"/>
                <a:gd name="T30" fmla="*/ 70 w 702"/>
                <a:gd name="T31" fmla="*/ 142 h 702"/>
                <a:gd name="T32" fmla="*/ 104 w 702"/>
                <a:gd name="T33" fmla="*/ 104 h 702"/>
                <a:gd name="T34" fmla="*/ 142 w 702"/>
                <a:gd name="T35" fmla="*/ 70 h 702"/>
                <a:gd name="T36" fmla="*/ 184 w 702"/>
                <a:gd name="T37" fmla="*/ 43 h 702"/>
                <a:gd name="T38" fmla="*/ 231 w 702"/>
                <a:gd name="T39" fmla="*/ 22 h 702"/>
                <a:gd name="T40" fmla="*/ 280 w 702"/>
                <a:gd name="T41" fmla="*/ 7 h 702"/>
                <a:gd name="T42" fmla="*/ 333 w 702"/>
                <a:gd name="T43" fmla="*/ 1 h 702"/>
                <a:gd name="T44" fmla="*/ 369 w 702"/>
                <a:gd name="T45" fmla="*/ 1 h 702"/>
                <a:gd name="T46" fmla="*/ 422 w 702"/>
                <a:gd name="T47" fmla="*/ 7 h 702"/>
                <a:gd name="T48" fmla="*/ 471 w 702"/>
                <a:gd name="T49" fmla="*/ 22 h 702"/>
                <a:gd name="T50" fmla="*/ 518 w 702"/>
                <a:gd name="T51" fmla="*/ 43 h 702"/>
                <a:gd name="T52" fmla="*/ 561 w 702"/>
                <a:gd name="T53" fmla="*/ 70 h 702"/>
                <a:gd name="T54" fmla="*/ 598 w 702"/>
                <a:gd name="T55" fmla="*/ 104 h 702"/>
                <a:gd name="T56" fmla="*/ 632 w 702"/>
                <a:gd name="T57" fmla="*/ 142 h 702"/>
                <a:gd name="T58" fmla="*/ 659 w 702"/>
                <a:gd name="T59" fmla="*/ 184 h 702"/>
                <a:gd name="T60" fmla="*/ 680 w 702"/>
                <a:gd name="T61" fmla="*/ 231 h 702"/>
                <a:gd name="T62" fmla="*/ 694 w 702"/>
                <a:gd name="T63" fmla="*/ 280 h 702"/>
                <a:gd name="T64" fmla="*/ 701 w 702"/>
                <a:gd name="T65" fmla="*/ 333 h 702"/>
                <a:gd name="T66" fmla="*/ 701 w 702"/>
                <a:gd name="T67" fmla="*/ 369 h 702"/>
                <a:gd name="T68" fmla="*/ 694 w 702"/>
                <a:gd name="T69" fmla="*/ 422 h 702"/>
                <a:gd name="T70" fmla="*/ 680 w 702"/>
                <a:gd name="T71" fmla="*/ 471 h 702"/>
                <a:gd name="T72" fmla="*/ 659 w 702"/>
                <a:gd name="T73" fmla="*/ 518 h 702"/>
                <a:gd name="T74" fmla="*/ 632 w 702"/>
                <a:gd name="T75" fmla="*/ 561 h 702"/>
                <a:gd name="T76" fmla="*/ 598 w 702"/>
                <a:gd name="T77" fmla="*/ 598 h 702"/>
                <a:gd name="T78" fmla="*/ 561 w 702"/>
                <a:gd name="T79" fmla="*/ 632 h 702"/>
                <a:gd name="T80" fmla="*/ 518 w 702"/>
                <a:gd name="T81" fmla="*/ 659 h 702"/>
                <a:gd name="T82" fmla="*/ 471 w 702"/>
                <a:gd name="T83" fmla="*/ 680 h 702"/>
                <a:gd name="T84" fmla="*/ 422 w 702"/>
                <a:gd name="T85" fmla="*/ 695 h 702"/>
                <a:gd name="T86" fmla="*/ 369 w 702"/>
                <a:gd name="T87" fmla="*/ 701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2" h="702">
                  <a:moveTo>
                    <a:pt x="352" y="702"/>
                  </a:moveTo>
                  <a:lnTo>
                    <a:pt x="352" y="702"/>
                  </a:lnTo>
                  <a:lnTo>
                    <a:pt x="333" y="701"/>
                  </a:lnTo>
                  <a:lnTo>
                    <a:pt x="316" y="699"/>
                  </a:lnTo>
                  <a:lnTo>
                    <a:pt x="297" y="697"/>
                  </a:lnTo>
                  <a:lnTo>
                    <a:pt x="280" y="695"/>
                  </a:lnTo>
                  <a:lnTo>
                    <a:pt x="264" y="691"/>
                  </a:lnTo>
                  <a:lnTo>
                    <a:pt x="247" y="686"/>
                  </a:lnTo>
                  <a:lnTo>
                    <a:pt x="231" y="680"/>
                  </a:lnTo>
                  <a:lnTo>
                    <a:pt x="215" y="674"/>
                  </a:lnTo>
                  <a:lnTo>
                    <a:pt x="199" y="667"/>
                  </a:lnTo>
                  <a:lnTo>
                    <a:pt x="184" y="659"/>
                  </a:lnTo>
                  <a:lnTo>
                    <a:pt x="169" y="651"/>
                  </a:lnTo>
                  <a:lnTo>
                    <a:pt x="155" y="641"/>
                  </a:lnTo>
                  <a:lnTo>
                    <a:pt x="142" y="632"/>
                  </a:lnTo>
                  <a:lnTo>
                    <a:pt x="128" y="622"/>
                  </a:lnTo>
                  <a:lnTo>
                    <a:pt x="116" y="611"/>
                  </a:lnTo>
                  <a:lnTo>
                    <a:pt x="104" y="598"/>
                  </a:lnTo>
                  <a:lnTo>
                    <a:pt x="91" y="587"/>
                  </a:lnTo>
                  <a:lnTo>
                    <a:pt x="80" y="574"/>
                  </a:lnTo>
                  <a:lnTo>
                    <a:pt x="70" y="561"/>
                  </a:lnTo>
                  <a:lnTo>
                    <a:pt x="60" y="546"/>
                  </a:lnTo>
                  <a:lnTo>
                    <a:pt x="52" y="533"/>
                  </a:lnTo>
                  <a:lnTo>
                    <a:pt x="43" y="518"/>
                  </a:lnTo>
                  <a:lnTo>
                    <a:pt x="35" y="503"/>
                  </a:lnTo>
                  <a:lnTo>
                    <a:pt x="28" y="487"/>
                  </a:lnTo>
                  <a:lnTo>
                    <a:pt x="22" y="471"/>
                  </a:lnTo>
                  <a:lnTo>
                    <a:pt x="16" y="455"/>
                  </a:lnTo>
                  <a:lnTo>
                    <a:pt x="11" y="439"/>
                  </a:lnTo>
                  <a:lnTo>
                    <a:pt x="7" y="422"/>
                  </a:lnTo>
                  <a:lnTo>
                    <a:pt x="5" y="405"/>
                  </a:lnTo>
                  <a:lnTo>
                    <a:pt x="3" y="387"/>
                  </a:lnTo>
                  <a:lnTo>
                    <a:pt x="1" y="369"/>
                  </a:lnTo>
                  <a:lnTo>
                    <a:pt x="0" y="352"/>
                  </a:lnTo>
                  <a:lnTo>
                    <a:pt x="0" y="352"/>
                  </a:lnTo>
                  <a:lnTo>
                    <a:pt x="1" y="333"/>
                  </a:lnTo>
                  <a:lnTo>
                    <a:pt x="3" y="316"/>
                  </a:lnTo>
                  <a:lnTo>
                    <a:pt x="5" y="297"/>
                  </a:lnTo>
                  <a:lnTo>
                    <a:pt x="7" y="280"/>
                  </a:lnTo>
                  <a:lnTo>
                    <a:pt x="11" y="264"/>
                  </a:lnTo>
                  <a:lnTo>
                    <a:pt x="16" y="247"/>
                  </a:lnTo>
                  <a:lnTo>
                    <a:pt x="22" y="231"/>
                  </a:lnTo>
                  <a:lnTo>
                    <a:pt x="28" y="215"/>
                  </a:lnTo>
                  <a:lnTo>
                    <a:pt x="35" y="199"/>
                  </a:lnTo>
                  <a:lnTo>
                    <a:pt x="43" y="184"/>
                  </a:lnTo>
                  <a:lnTo>
                    <a:pt x="52" y="169"/>
                  </a:lnTo>
                  <a:lnTo>
                    <a:pt x="60" y="155"/>
                  </a:lnTo>
                  <a:lnTo>
                    <a:pt x="70" y="142"/>
                  </a:lnTo>
                  <a:lnTo>
                    <a:pt x="80" y="128"/>
                  </a:lnTo>
                  <a:lnTo>
                    <a:pt x="91" y="116"/>
                  </a:lnTo>
                  <a:lnTo>
                    <a:pt x="104" y="104"/>
                  </a:lnTo>
                  <a:lnTo>
                    <a:pt x="116" y="91"/>
                  </a:lnTo>
                  <a:lnTo>
                    <a:pt x="128" y="80"/>
                  </a:lnTo>
                  <a:lnTo>
                    <a:pt x="142" y="70"/>
                  </a:lnTo>
                  <a:lnTo>
                    <a:pt x="155" y="60"/>
                  </a:lnTo>
                  <a:lnTo>
                    <a:pt x="169" y="52"/>
                  </a:lnTo>
                  <a:lnTo>
                    <a:pt x="184" y="43"/>
                  </a:lnTo>
                  <a:lnTo>
                    <a:pt x="199" y="35"/>
                  </a:lnTo>
                  <a:lnTo>
                    <a:pt x="215" y="28"/>
                  </a:lnTo>
                  <a:lnTo>
                    <a:pt x="231" y="22"/>
                  </a:lnTo>
                  <a:lnTo>
                    <a:pt x="247" y="16"/>
                  </a:lnTo>
                  <a:lnTo>
                    <a:pt x="264" y="11"/>
                  </a:lnTo>
                  <a:lnTo>
                    <a:pt x="280" y="7"/>
                  </a:lnTo>
                  <a:lnTo>
                    <a:pt x="297" y="5"/>
                  </a:lnTo>
                  <a:lnTo>
                    <a:pt x="316" y="2"/>
                  </a:lnTo>
                  <a:lnTo>
                    <a:pt x="333" y="1"/>
                  </a:lnTo>
                  <a:lnTo>
                    <a:pt x="352" y="0"/>
                  </a:lnTo>
                  <a:lnTo>
                    <a:pt x="352" y="0"/>
                  </a:lnTo>
                  <a:lnTo>
                    <a:pt x="369" y="1"/>
                  </a:lnTo>
                  <a:lnTo>
                    <a:pt x="387" y="2"/>
                  </a:lnTo>
                  <a:lnTo>
                    <a:pt x="405" y="5"/>
                  </a:lnTo>
                  <a:lnTo>
                    <a:pt x="422" y="7"/>
                  </a:lnTo>
                  <a:lnTo>
                    <a:pt x="439" y="11"/>
                  </a:lnTo>
                  <a:lnTo>
                    <a:pt x="455" y="16"/>
                  </a:lnTo>
                  <a:lnTo>
                    <a:pt x="471" y="22"/>
                  </a:lnTo>
                  <a:lnTo>
                    <a:pt x="487" y="28"/>
                  </a:lnTo>
                  <a:lnTo>
                    <a:pt x="503" y="35"/>
                  </a:lnTo>
                  <a:lnTo>
                    <a:pt x="518" y="43"/>
                  </a:lnTo>
                  <a:lnTo>
                    <a:pt x="533" y="52"/>
                  </a:lnTo>
                  <a:lnTo>
                    <a:pt x="546" y="60"/>
                  </a:lnTo>
                  <a:lnTo>
                    <a:pt x="561" y="70"/>
                  </a:lnTo>
                  <a:lnTo>
                    <a:pt x="574" y="80"/>
                  </a:lnTo>
                  <a:lnTo>
                    <a:pt x="587" y="91"/>
                  </a:lnTo>
                  <a:lnTo>
                    <a:pt x="598" y="104"/>
                  </a:lnTo>
                  <a:lnTo>
                    <a:pt x="611" y="116"/>
                  </a:lnTo>
                  <a:lnTo>
                    <a:pt x="622" y="128"/>
                  </a:lnTo>
                  <a:lnTo>
                    <a:pt x="632" y="142"/>
                  </a:lnTo>
                  <a:lnTo>
                    <a:pt x="641" y="155"/>
                  </a:lnTo>
                  <a:lnTo>
                    <a:pt x="651" y="169"/>
                  </a:lnTo>
                  <a:lnTo>
                    <a:pt x="659" y="184"/>
                  </a:lnTo>
                  <a:lnTo>
                    <a:pt x="667" y="199"/>
                  </a:lnTo>
                  <a:lnTo>
                    <a:pt x="673" y="215"/>
                  </a:lnTo>
                  <a:lnTo>
                    <a:pt x="680" y="231"/>
                  </a:lnTo>
                  <a:lnTo>
                    <a:pt x="686" y="247"/>
                  </a:lnTo>
                  <a:lnTo>
                    <a:pt x="691" y="264"/>
                  </a:lnTo>
                  <a:lnTo>
                    <a:pt x="694" y="280"/>
                  </a:lnTo>
                  <a:lnTo>
                    <a:pt x="697" y="297"/>
                  </a:lnTo>
                  <a:lnTo>
                    <a:pt x="699" y="316"/>
                  </a:lnTo>
                  <a:lnTo>
                    <a:pt x="701" y="333"/>
                  </a:lnTo>
                  <a:lnTo>
                    <a:pt x="702" y="352"/>
                  </a:lnTo>
                  <a:lnTo>
                    <a:pt x="702" y="352"/>
                  </a:lnTo>
                  <a:lnTo>
                    <a:pt x="701" y="369"/>
                  </a:lnTo>
                  <a:lnTo>
                    <a:pt x="699" y="387"/>
                  </a:lnTo>
                  <a:lnTo>
                    <a:pt x="697" y="405"/>
                  </a:lnTo>
                  <a:lnTo>
                    <a:pt x="694" y="422"/>
                  </a:lnTo>
                  <a:lnTo>
                    <a:pt x="691" y="439"/>
                  </a:lnTo>
                  <a:lnTo>
                    <a:pt x="686" y="455"/>
                  </a:lnTo>
                  <a:lnTo>
                    <a:pt x="680" y="471"/>
                  </a:lnTo>
                  <a:lnTo>
                    <a:pt x="673" y="487"/>
                  </a:lnTo>
                  <a:lnTo>
                    <a:pt x="667" y="503"/>
                  </a:lnTo>
                  <a:lnTo>
                    <a:pt x="659" y="518"/>
                  </a:lnTo>
                  <a:lnTo>
                    <a:pt x="651" y="533"/>
                  </a:lnTo>
                  <a:lnTo>
                    <a:pt x="641" y="546"/>
                  </a:lnTo>
                  <a:lnTo>
                    <a:pt x="632" y="561"/>
                  </a:lnTo>
                  <a:lnTo>
                    <a:pt x="622" y="574"/>
                  </a:lnTo>
                  <a:lnTo>
                    <a:pt x="611" y="587"/>
                  </a:lnTo>
                  <a:lnTo>
                    <a:pt x="598" y="598"/>
                  </a:lnTo>
                  <a:lnTo>
                    <a:pt x="587" y="611"/>
                  </a:lnTo>
                  <a:lnTo>
                    <a:pt x="574" y="622"/>
                  </a:lnTo>
                  <a:lnTo>
                    <a:pt x="561" y="632"/>
                  </a:lnTo>
                  <a:lnTo>
                    <a:pt x="546" y="641"/>
                  </a:lnTo>
                  <a:lnTo>
                    <a:pt x="533" y="651"/>
                  </a:lnTo>
                  <a:lnTo>
                    <a:pt x="518" y="659"/>
                  </a:lnTo>
                  <a:lnTo>
                    <a:pt x="503" y="667"/>
                  </a:lnTo>
                  <a:lnTo>
                    <a:pt x="487" y="674"/>
                  </a:lnTo>
                  <a:lnTo>
                    <a:pt x="471" y="680"/>
                  </a:lnTo>
                  <a:lnTo>
                    <a:pt x="455" y="686"/>
                  </a:lnTo>
                  <a:lnTo>
                    <a:pt x="439" y="691"/>
                  </a:lnTo>
                  <a:lnTo>
                    <a:pt x="422" y="695"/>
                  </a:lnTo>
                  <a:lnTo>
                    <a:pt x="405" y="697"/>
                  </a:lnTo>
                  <a:lnTo>
                    <a:pt x="387" y="699"/>
                  </a:lnTo>
                  <a:lnTo>
                    <a:pt x="369" y="701"/>
                  </a:lnTo>
                  <a:lnTo>
                    <a:pt x="352" y="702"/>
                  </a:lnTo>
                  <a:lnTo>
                    <a:pt x="352" y="702"/>
                  </a:lnTo>
                  <a:close/>
                </a:path>
              </a:pathLst>
            </a:custGeom>
            <a:solidFill>
              <a:srgbClr val="15B0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3" name="Freeform 138">
              <a:extLst>
                <a:ext uri="{FF2B5EF4-FFF2-40B4-BE49-F238E27FC236}">
                  <a16:creationId xmlns:a16="http://schemas.microsoft.com/office/drawing/2014/main" id="{A8EAB82F-68C4-53A4-2CDF-457BE0B92B0B}"/>
                </a:ext>
              </a:extLst>
            </p:cNvPr>
            <p:cNvSpPr>
              <a:spLocks/>
            </p:cNvSpPr>
            <p:nvPr/>
          </p:nvSpPr>
          <p:spPr bwMode="auto">
            <a:xfrm>
              <a:off x="2068513" y="307975"/>
              <a:ext cx="719138" cy="795338"/>
            </a:xfrm>
            <a:custGeom>
              <a:avLst/>
              <a:gdLst>
                <a:gd name="T0" fmla="*/ 191 w 453"/>
                <a:gd name="T1" fmla="*/ 501 h 501"/>
                <a:gd name="T2" fmla="*/ 236 w 453"/>
                <a:gd name="T3" fmla="*/ 489 h 501"/>
                <a:gd name="T4" fmla="*/ 276 w 453"/>
                <a:gd name="T5" fmla="*/ 472 h 501"/>
                <a:gd name="T6" fmla="*/ 316 w 453"/>
                <a:gd name="T7" fmla="*/ 450 h 501"/>
                <a:gd name="T8" fmla="*/ 352 w 453"/>
                <a:gd name="T9" fmla="*/ 424 h 501"/>
                <a:gd name="T10" fmla="*/ 384 w 453"/>
                <a:gd name="T11" fmla="*/ 393 h 501"/>
                <a:gd name="T12" fmla="*/ 411 w 453"/>
                <a:gd name="T13" fmla="*/ 357 h 501"/>
                <a:gd name="T14" fmla="*/ 434 w 453"/>
                <a:gd name="T15" fmla="*/ 320 h 501"/>
                <a:gd name="T16" fmla="*/ 453 w 453"/>
                <a:gd name="T17" fmla="*/ 278 h 501"/>
                <a:gd name="T18" fmla="*/ 221 w 453"/>
                <a:gd name="T19" fmla="*/ 48 h 501"/>
                <a:gd name="T20" fmla="*/ 202 w 453"/>
                <a:gd name="T21" fmla="*/ 28 h 501"/>
                <a:gd name="T22" fmla="*/ 179 w 453"/>
                <a:gd name="T23" fmla="*/ 13 h 501"/>
                <a:gd name="T24" fmla="*/ 152 w 453"/>
                <a:gd name="T25" fmla="*/ 3 h 501"/>
                <a:gd name="T26" fmla="*/ 123 w 453"/>
                <a:gd name="T27" fmla="*/ 0 h 501"/>
                <a:gd name="T28" fmla="*/ 111 w 453"/>
                <a:gd name="T29" fmla="*/ 0 h 501"/>
                <a:gd name="T30" fmla="*/ 86 w 453"/>
                <a:gd name="T31" fmla="*/ 5 h 501"/>
                <a:gd name="T32" fmla="*/ 64 w 453"/>
                <a:gd name="T33" fmla="*/ 14 h 501"/>
                <a:gd name="T34" fmla="*/ 44 w 453"/>
                <a:gd name="T35" fmla="*/ 28 h 501"/>
                <a:gd name="T36" fmla="*/ 27 w 453"/>
                <a:gd name="T37" fmla="*/ 45 h 501"/>
                <a:gd name="T38" fmla="*/ 15 w 453"/>
                <a:gd name="T39" fmla="*/ 65 h 501"/>
                <a:gd name="T40" fmla="*/ 5 w 453"/>
                <a:gd name="T41" fmla="*/ 87 h 501"/>
                <a:gd name="T42" fmla="*/ 0 w 453"/>
                <a:gd name="T43" fmla="*/ 111 h 501"/>
                <a:gd name="T44" fmla="*/ 0 w 453"/>
                <a:gd name="T45" fmla="*/ 123 h 501"/>
                <a:gd name="T46" fmla="*/ 2 w 453"/>
                <a:gd name="T47" fmla="*/ 148 h 501"/>
                <a:gd name="T48" fmla="*/ 12 w 453"/>
                <a:gd name="T49" fmla="*/ 181 h 501"/>
                <a:gd name="T50" fmla="*/ 33 w 453"/>
                <a:gd name="T51" fmla="*/ 223 h 501"/>
                <a:gd name="T52" fmla="*/ 49 w 453"/>
                <a:gd name="T53" fmla="*/ 245 h 501"/>
                <a:gd name="T54" fmla="*/ 53 w 453"/>
                <a:gd name="T55" fmla="*/ 253 h 501"/>
                <a:gd name="T56" fmla="*/ 58 w 453"/>
                <a:gd name="T57" fmla="*/ 270 h 501"/>
                <a:gd name="T58" fmla="*/ 60 w 453"/>
                <a:gd name="T59" fmla="*/ 293 h 501"/>
                <a:gd name="T60" fmla="*/ 58 w 453"/>
                <a:gd name="T61" fmla="*/ 299 h 501"/>
                <a:gd name="T62" fmla="*/ 55 w 453"/>
                <a:gd name="T63" fmla="*/ 301 h 501"/>
                <a:gd name="T64" fmla="*/ 52 w 453"/>
                <a:gd name="T65" fmla="*/ 303 h 501"/>
                <a:gd name="T66" fmla="*/ 52 w 453"/>
                <a:gd name="T67" fmla="*/ 306 h 501"/>
                <a:gd name="T68" fmla="*/ 53 w 453"/>
                <a:gd name="T69" fmla="*/ 311 h 501"/>
                <a:gd name="T70" fmla="*/ 60 w 453"/>
                <a:gd name="T71" fmla="*/ 318 h 501"/>
                <a:gd name="T72" fmla="*/ 58 w 453"/>
                <a:gd name="T73" fmla="*/ 320 h 501"/>
                <a:gd name="T74" fmla="*/ 55 w 453"/>
                <a:gd name="T75" fmla="*/ 322 h 501"/>
                <a:gd name="T76" fmla="*/ 52 w 453"/>
                <a:gd name="T77" fmla="*/ 324 h 501"/>
                <a:gd name="T78" fmla="*/ 52 w 453"/>
                <a:gd name="T79" fmla="*/ 327 h 501"/>
                <a:gd name="T80" fmla="*/ 53 w 453"/>
                <a:gd name="T81" fmla="*/ 332 h 501"/>
                <a:gd name="T82" fmla="*/ 60 w 453"/>
                <a:gd name="T83" fmla="*/ 339 h 501"/>
                <a:gd name="T84" fmla="*/ 58 w 453"/>
                <a:gd name="T85" fmla="*/ 341 h 501"/>
                <a:gd name="T86" fmla="*/ 55 w 453"/>
                <a:gd name="T87" fmla="*/ 343 h 501"/>
                <a:gd name="T88" fmla="*/ 52 w 453"/>
                <a:gd name="T89" fmla="*/ 346 h 501"/>
                <a:gd name="T90" fmla="*/ 52 w 453"/>
                <a:gd name="T91" fmla="*/ 349 h 501"/>
                <a:gd name="T92" fmla="*/ 54 w 453"/>
                <a:gd name="T93" fmla="*/ 354 h 501"/>
                <a:gd name="T94" fmla="*/ 60 w 453"/>
                <a:gd name="T95" fmla="*/ 360 h 501"/>
                <a:gd name="T96" fmla="*/ 60 w 453"/>
                <a:gd name="T97" fmla="*/ 365 h 501"/>
                <a:gd name="T98" fmla="*/ 62 w 453"/>
                <a:gd name="T99" fmla="*/ 369 h 501"/>
                <a:gd name="T100" fmla="*/ 65 w 453"/>
                <a:gd name="T101" fmla="*/ 372 h 501"/>
                <a:gd name="T102" fmla="*/ 68 w 453"/>
                <a:gd name="T103" fmla="*/ 376 h 501"/>
                <a:gd name="T104" fmla="*/ 191 w 453"/>
                <a:gd name="T105" fmla="*/ 501 h 5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53" h="501">
                  <a:moveTo>
                    <a:pt x="191" y="501"/>
                  </a:moveTo>
                  <a:lnTo>
                    <a:pt x="191" y="501"/>
                  </a:lnTo>
                  <a:lnTo>
                    <a:pt x="213" y="496"/>
                  </a:lnTo>
                  <a:lnTo>
                    <a:pt x="236" y="489"/>
                  </a:lnTo>
                  <a:lnTo>
                    <a:pt x="257" y="481"/>
                  </a:lnTo>
                  <a:lnTo>
                    <a:pt x="276" y="472"/>
                  </a:lnTo>
                  <a:lnTo>
                    <a:pt x="296" y="462"/>
                  </a:lnTo>
                  <a:lnTo>
                    <a:pt x="316" y="450"/>
                  </a:lnTo>
                  <a:lnTo>
                    <a:pt x="334" y="438"/>
                  </a:lnTo>
                  <a:lnTo>
                    <a:pt x="352" y="424"/>
                  </a:lnTo>
                  <a:lnTo>
                    <a:pt x="368" y="408"/>
                  </a:lnTo>
                  <a:lnTo>
                    <a:pt x="384" y="393"/>
                  </a:lnTo>
                  <a:lnTo>
                    <a:pt x="397" y="376"/>
                  </a:lnTo>
                  <a:lnTo>
                    <a:pt x="411" y="357"/>
                  </a:lnTo>
                  <a:lnTo>
                    <a:pt x="423" y="339"/>
                  </a:lnTo>
                  <a:lnTo>
                    <a:pt x="434" y="320"/>
                  </a:lnTo>
                  <a:lnTo>
                    <a:pt x="444" y="299"/>
                  </a:lnTo>
                  <a:lnTo>
                    <a:pt x="453" y="278"/>
                  </a:lnTo>
                  <a:lnTo>
                    <a:pt x="221" y="48"/>
                  </a:lnTo>
                  <a:lnTo>
                    <a:pt x="221" y="48"/>
                  </a:lnTo>
                  <a:lnTo>
                    <a:pt x="212" y="37"/>
                  </a:lnTo>
                  <a:lnTo>
                    <a:pt x="202" y="28"/>
                  </a:lnTo>
                  <a:lnTo>
                    <a:pt x="191" y="19"/>
                  </a:lnTo>
                  <a:lnTo>
                    <a:pt x="179" y="13"/>
                  </a:lnTo>
                  <a:lnTo>
                    <a:pt x="165" y="7"/>
                  </a:lnTo>
                  <a:lnTo>
                    <a:pt x="152" y="3"/>
                  </a:lnTo>
                  <a:lnTo>
                    <a:pt x="138" y="1"/>
                  </a:lnTo>
                  <a:lnTo>
                    <a:pt x="123" y="0"/>
                  </a:lnTo>
                  <a:lnTo>
                    <a:pt x="123" y="0"/>
                  </a:lnTo>
                  <a:lnTo>
                    <a:pt x="111" y="0"/>
                  </a:lnTo>
                  <a:lnTo>
                    <a:pt x="99" y="2"/>
                  </a:lnTo>
                  <a:lnTo>
                    <a:pt x="86" y="5"/>
                  </a:lnTo>
                  <a:lnTo>
                    <a:pt x="75" y="10"/>
                  </a:lnTo>
                  <a:lnTo>
                    <a:pt x="64" y="14"/>
                  </a:lnTo>
                  <a:lnTo>
                    <a:pt x="54" y="21"/>
                  </a:lnTo>
                  <a:lnTo>
                    <a:pt x="44" y="28"/>
                  </a:lnTo>
                  <a:lnTo>
                    <a:pt x="36" y="35"/>
                  </a:lnTo>
                  <a:lnTo>
                    <a:pt x="27" y="45"/>
                  </a:lnTo>
                  <a:lnTo>
                    <a:pt x="21" y="54"/>
                  </a:lnTo>
                  <a:lnTo>
                    <a:pt x="15" y="65"/>
                  </a:lnTo>
                  <a:lnTo>
                    <a:pt x="9" y="75"/>
                  </a:lnTo>
                  <a:lnTo>
                    <a:pt x="5" y="87"/>
                  </a:lnTo>
                  <a:lnTo>
                    <a:pt x="2" y="98"/>
                  </a:lnTo>
                  <a:lnTo>
                    <a:pt x="0" y="111"/>
                  </a:lnTo>
                  <a:lnTo>
                    <a:pt x="0" y="123"/>
                  </a:lnTo>
                  <a:lnTo>
                    <a:pt x="0" y="123"/>
                  </a:lnTo>
                  <a:lnTo>
                    <a:pt x="1" y="135"/>
                  </a:lnTo>
                  <a:lnTo>
                    <a:pt x="2" y="148"/>
                  </a:lnTo>
                  <a:lnTo>
                    <a:pt x="6" y="164"/>
                  </a:lnTo>
                  <a:lnTo>
                    <a:pt x="12" y="181"/>
                  </a:lnTo>
                  <a:lnTo>
                    <a:pt x="22" y="201"/>
                  </a:lnTo>
                  <a:lnTo>
                    <a:pt x="33" y="223"/>
                  </a:lnTo>
                  <a:lnTo>
                    <a:pt x="41" y="234"/>
                  </a:lnTo>
                  <a:lnTo>
                    <a:pt x="49" y="245"/>
                  </a:lnTo>
                  <a:lnTo>
                    <a:pt x="49" y="245"/>
                  </a:lnTo>
                  <a:lnTo>
                    <a:pt x="53" y="253"/>
                  </a:lnTo>
                  <a:lnTo>
                    <a:pt x="57" y="261"/>
                  </a:lnTo>
                  <a:lnTo>
                    <a:pt x="58" y="270"/>
                  </a:lnTo>
                  <a:lnTo>
                    <a:pt x="59" y="278"/>
                  </a:lnTo>
                  <a:lnTo>
                    <a:pt x="60" y="293"/>
                  </a:lnTo>
                  <a:lnTo>
                    <a:pt x="60" y="299"/>
                  </a:lnTo>
                  <a:lnTo>
                    <a:pt x="58" y="299"/>
                  </a:lnTo>
                  <a:lnTo>
                    <a:pt x="58" y="299"/>
                  </a:lnTo>
                  <a:lnTo>
                    <a:pt x="55" y="301"/>
                  </a:lnTo>
                  <a:lnTo>
                    <a:pt x="53" y="302"/>
                  </a:lnTo>
                  <a:lnTo>
                    <a:pt x="52" y="303"/>
                  </a:lnTo>
                  <a:lnTo>
                    <a:pt x="52" y="306"/>
                  </a:lnTo>
                  <a:lnTo>
                    <a:pt x="52" y="306"/>
                  </a:lnTo>
                  <a:lnTo>
                    <a:pt x="52" y="308"/>
                  </a:lnTo>
                  <a:lnTo>
                    <a:pt x="53" y="311"/>
                  </a:lnTo>
                  <a:lnTo>
                    <a:pt x="53" y="311"/>
                  </a:lnTo>
                  <a:lnTo>
                    <a:pt x="60" y="318"/>
                  </a:lnTo>
                  <a:lnTo>
                    <a:pt x="60" y="320"/>
                  </a:lnTo>
                  <a:lnTo>
                    <a:pt x="58" y="320"/>
                  </a:lnTo>
                  <a:lnTo>
                    <a:pt x="58" y="320"/>
                  </a:lnTo>
                  <a:lnTo>
                    <a:pt x="55" y="322"/>
                  </a:lnTo>
                  <a:lnTo>
                    <a:pt x="53" y="323"/>
                  </a:lnTo>
                  <a:lnTo>
                    <a:pt x="52" y="324"/>
                  </a:lnTo>
                  <a:lnTo>
                    <a:pt x="52" y="327"/>
                  </a:lnTo>
                  <a:lnTo>
                    <a:pt x="52" y="327"/>
                  </a:lnTo>
                  <a:lnTo>
                    <a:pt x="52" y="329"/>
                  </a:lnTo>
                  <a:lnTo>
                    <a:pt x="53" y="332"/>
                  </a:lnTo>
                  <a:lnTo>
                    <a:pt x="53" y="332"/>
                  </a:lnTo>
                  <a:lnTo>
                    <a:pt x="60" y="339"/>
                  </a:lnTo>
                  <a:lnTo>
                    <a:pt x="60" y="341"/>
                  </a:lnTo>
                  <a:lnTo>
                    <a:pt x="58" y="341"/>
                  </a:lnTo>
                  <a:lnTo>
                    <a:pt x="58" y="341"/>
                  </a:lnTo>
                  <a:lnTo>
                    <a:pt x="55" y="343"/>
                  </a:lnTo>
                  <a:lnTo>
                    <a:pt x="53" y="344"/>
                  </a:lnTo>
                  <a:lnTo>
                    <a:pt x="52" y="346"/>
                  </a:lnTo>
                  <a:lnTo>
                    <a:pt x="52" y="349"/>
                  </a:lnTo>
                  <a:lnTo>
                    <a:pt x="52" y="349"/>
                  </a:lnTo>
                  <a:lnTo>
                    <a:pt x="52" y="351"/>
                  </a:lnTo>
                  <a:lnTo>
                    <a:pt x="54" y="354"/>
                  </a:lnTo>
                  <a:lnTo>
                    <a:pt x="53" y="354"/>
                  </a:lnTo>
                  <a:lnTo>
                    <a:pt x="60" y="360"/>
                  </a:lnTo>
                  <a:lnTo>
                    <a:pt x="60" y="365"/>
                  </a:lnTo>
                  <a:lnTo>
                    <a:pt x="60" y="365"/>
                  </a:lnTo>
                  <a:lnTo>
                    <a:pt x="60" y="367"/>
                  </a:lnTo>
                  <a:lnTo>
                    <a:pt x="62" y="369"/>
                  </a:lnTo>
                  <a:lnTo>
                    <a:pt x="65" y="372"/>
                  </a:lnTo>
                  <a:lnTo>
                    <a:pt x="65" y="372"/>
                  </a:lnTo>
                  <a:lnTo>
                    <a:pt x="67" y="375"/>
                  </a:lnTo>
                  <a:lnTo>
                    <a:pt x="68" y="376"/>
                  </a:lnTo>
                  <a:lnTo>
                    <a:pt x="67" y="377"/>
                  </a:lnTo>
                  <a:lnTo>
                    <a:pt x="191" y="501"/>
                  </a:lnTo>
                  <a:close/>
                </a:path>
              </a:pathLst>
            </a:custGeom>
            <a:solidFill>
              <a:srgbClr val="1695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4" name="Freeform 139">
              <a:extLst>
                <a:ext uri="{FF2B5EF4-FFF2-40B4-BE49-F238E27FC236}">
                  <a16:creationId xmlns:a16="http://schemas.microsoft.com/office/drawing/2014/main" id="{344E3080-B059-2E1F-43F4-E0547B3D9A0D}"/>
                </a:ext>
              </a:extLst>
            </p:cNvPr>
            <p:cNvSpPr>
              <a:spLocks/>
            </p:cNvSpPr>
            <p:nvPr/>
          </p:nvSpPr>
          <p:spPr bwMode="auto">
            <a:xfrm>
              <a:off x="2171700" y="885825"/>
              <a:ext cx="184150" cy="25400"/>
            </a:xfrm>
            <a:custGeom>
              <a:avLst/>
              <a:gdLst>
                <a:gd name="T0" fmla="*/ 108 w 116"/>
                <a:gd name="T1" fmla="*/ 16 h 16"/>
                <a:gd name="T2" fmla="*/ 9 w 116"/>
                <a:gd name="T3" fmla="*/ 16 h 16"/>
                <a:gd name="T4" fmla="*/ 9 w 116"/>
                <a:gd name="T5" fmla="*/ 16 h 16"/>
                <a:gd name="T6" fmla="*/ 5 w 116"/>
                <a:gd name="T7" fmla="*/ 14 h 16"/>
                <a:gd name="T8" fmla="*/ 3 w 116"/>
                <a:gd name="T9" fmla="*/ 13 h 16"/>
                <a:gd name="T10" fmla="*/ 2 w 116"/>
                <a:gd name="T11" fmla="*/ 11 h 16"/>
                <a:gd name="T12" fmla="*/ 0 w 116"/>
                <a:gd name="T13" fmla="*/ 7 h 16"/>
                <a:gd name="T14" fmla="*/ 0 w 116"/>
                <a:gd name="T15" fmla="*/ 7 h 16"/>
                <a:gd name="T16" fmla="*/ 2 w 116"/>
                <a:gd name="T17" fmla="*/ 5 h 16"/>
                <a:gd name="T18" fmla="*/ 3 w 116"/>
                <a:gd name="T19" fmla="*/ 2 h 16"/>
                <a:gd name="T20" fmla="*/ 5 w 116"/>
                <a:gd name="T21" fmla="*/ 0 h 16"/>
                <a:gd name="T22" fmla="*/ 9 w 116"/>
                <a:gd name="T23" fmla="*/ 0 h 16"/>
                <a:gd name="T24" fmla="*/ 108 w 116"/>
                <a:gd name="T25" fmla="*/ 0 h 16"/>
                <a:gd name="T26" fmla="*/ 108 w 116"/>
                <a:gd name="T27" fmla="*/ 0 h 16"/>
                <a:gd name="T28" fmla="*/ 111 w 116"/>
                <a:gd name="T29" fmla="*/ 0 h 16"/>
                <a:gd name="T30" fmla="*/ 114 w 116"/>
                <a:gd name="T31" fmla="*/ 2 h 16"/>
                <a:gd name="T32" fmla="*/ 115 w 116"/>
                <a:gd name="T33" fmla="*/ 5 h 16"/>
                <a:gd name="T34" fmla="*/ 116 w 116"/>
                <a:gd name="T35" fmla="*/ 7 h 16"/>
                <a:gd name="T36" fmla="*/ 116 w 116"/>
                <a:gd name="T37" fmla="*/ 7 h 16"/>
                <a:gd name="T38" fmla="*/ 115 w 116"/>
                <a:gd name="T39" fmla="*/ 11 h 16"/>
                <a:gd name="T40" fmla="*/ 114 w 116"/>
                <a:gd name="T41" fmla="*/ 13 h 16"/>
                <a:gd name="T42" fmla="*/ 111 w 116"/>
                <a:gd name="T43" fmla="*/ 14 h 16"/>
                <a:gd name="T44" fmla="*/ 108 w 116"/>
                <a:gd name="T45" fmla="*/ 16 h 16"/>
                <a:gd name="T46" fmla="*/ 108 w 116"/>
                <a:gd name="T47"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6" h="16">
                  <a:moveTo>
                    <a:pt x="108" y="16"/>
                  </a:moveTo>
                  <a:lnTo>
                    <a:pt x="9" y="16"/>
                  </a:lnTo>
                  <a:lnTo>
                    <a:pt x="9" y="16"/>
                  </a:lnTo>
                  <a:lnTo>
                    <a:pt x="5" y="14"/>
                  </a:lnTo>
                  <a:lnTo>
                    <a:pt x="3" y="13"/>
                  </a:lnTo>
                  <a:lnTo>
                    <a:pt x="2" y="11"/>
                  </a:lnTo>
                  <a:lnTo>
                    <a:pt x="0" y="7"/>
                  </a:lnTo>
                  <a:lnTo>
                    <a:pt x="0" y="7"/>
                  </a:lnTo>
                  <a:lnTo>
                    <a:pt x="2" y="5"/>
                  </a:lnTo>
                  <a:lnTo>
                    <a:pt x="3" y="2"/>
                  </a:lnTo>
                  <a:lnTo>
                    <a:pt x="5" y="0"/>
                  </a:lnTo>
                  <a:lnTo>
                    <a:pt x="9" y="0"/>
                  </a:lnTo>
                  <a:lnTo>
                    <a:pt x="108" y="0"/>
                  </a:lnTo>
                  <a:lnTo>
                    <a:pt x="108" y="0"/>
                  </a:lnTo>
                  <a:lnTo>
                    <a:pt x="111" y="0"/>
                  </a:lnTo>
                  <a:lnTo>
                    <a:pt x="114" y="2"/>
                  </a:lnTo>
                  <a:lnTo>
                    <a:pt x="115" y="5"/>
                  </a:lnTo>
                  <a:lnTo>
                    <a:pt x="116" y="7"/>
                  </a:lnTo>
                  <a:lnTo>
                    <a:pt x="116" y="7"/>
                  </a:lnTo>
                  <a:lnTo>
                    <a:pt x="115" y="11"/>
                  </a:lnTo>
                  <a:lnTo>
                    <a:pt x="114" y="13"/>
                  </a:lnTo>
                  <a:lnTo>
                    <a:pt x="111" y="14"/>
                  </a:lnTo>
                  <a:lnTo>
                    <a:pt x="108" y="16"/>
                  </a:lnTo>
                  <a:lnTo>
                    <a:pt x="108" y="16"/>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5" name="Freeform 140">
              <a:extLst>
                <a:ext uri="{FF2B5EF4-FFF2-40B4-BE49-F238E27FC236}">
                  <a16:creationId xmlns:a16="http://schemas.microsoft.com/office/drawing/2014/main" id="{3C243686-317E-6EF0-D0E0-AF71AD90E622}"/>
                </a:ext>
              </a:extLst>
            </p:cNvPr>
            <p:cNvSpPr>
              <a:spLocks/>
            </p:cNvSpPr>
            <p:nvPr/>
          </p:nvSpPr>
          <p:spPr bwMode="auto">
            <a:xfrm>
              <a:off x="2068513" y="307975"/>
              <a:ext cx="392113" cy="474663"/>
            </a:xfrm>
            <a:custGeom>
              <a:avLst/>
              <a:gdLst>
                <a:gd name="T0" fmla="*/ 0 w 247"/>
                <a:gd name="T1" fmla="*/ 123 h 299"/>
                <a:gd name="T2" fmla="*/ 2 w 247"/>
                <a:gd name="T3" fmla="*/ 98 h 299"/>
                <a:gd name="T4" fmla="*/ 9 w 247"/>
                <a:gd name="T5" fmla="*/ 75 h 299"/>
                <a:gd name="T6" fmla="*/ 21 w 247"/>
                <a:gd name="T7" fmla="*/ 54 h 299"/>
                <a:gd name="T8" fmla="*/ 36 w 247"/>
                <a:gd name="T9" fmla="*/ 35 h 299"/>
                <a:gd name="T10" fmla="*/ 54 w 247"/>
                <a:gd name="T11" fmla="*/ 21 h 299"/>
                <a:gd name="T12" fmla="*/ 75 w 247"/>
                <a:gd name="T13" fmla="*/ 10 h 299"/>
                <a:gd name="T14" fmla="*/ 99 w 247"/>
                <a:gd name="T15" fmla="*/ 2 h 299"/>
                <a:gd name="T16" fmla="*/ 123 w 247"/>
                <a:gd name="T17" fmla="*/ 0 h 299"/>
                <a:gd name="T18" fmla="*/ 136 w 247"/>
                <a:gd name="T19" fmla="*/ 0 h 299"/>
                <a:gd name="T20" fmla="*/ 160 w 247"/>
                <a:gd name="T21" fmla="*/ 5 h 299"/>
                <a:gd name="T22" fmla="*/ 183 w 247"/>
                <a:gd name="T23" fmla="*/ 14 h 299"/>
                <a:gd name="T24" fmla="*/ 202 w 247"/>
                <a:gd name="T25" fmla="*/ 28 h 299"/>
                <a:gd name="T26" fmla="*/ 220 w 247"/>
                <a:gd name="T27" fmla="*/ 45 h 299"/>
                <a:gd name="T28" fmla="*/ 232 w 247"/>
                <a:gd name="T29" fmla="*/ 65 h 299"/>
                <a:gd name="T30" fmla="*/ 242 w 247"/>
                <a:gd name="T31" fmla="*/ 87 h 299"/>
                <a:gd name="T32" fmla="*/ 247 w 247"/>
                <a:gd name="T33" fmla="*/ 111 h 299"/>
                <a:gd name="T34" fmla="*/ 247 w 247"/>
                <a:gd name="T35" fmla="*/ 123 h 299"/>
                <a:gd name="T36" fmla="*/ 244 w 247"/>
                <a:gd name="T37" fmla="*/ 148 h 299"/>
                <a:gd name="T38" fmla="*/ 234 w 247"/>
                <a:gd name="T39" fmla="*/ 181 h 299"/>
                <a:gd name="T40" fmla="*/ 213 w 247"/>
                <a:gd name="T41" fmla="*/ 223 h 299"/>
                <a:gd name="T42" fmla="*/ 197 w 247"/>
                <a:gd name="T43" fmla="*/ 245 h 299"/>
                <a:gd name="T44" fmla="*/ 194 w 247"/>
                <a:gd name="T45" fmla="*/ 253 h 299"/>
                <a:gd name="T46" fmla="*/ 187 w 247"/>
                <a:gd name="T47" fmla="*/ 270 h 299"/>
                <a:gd name="T48" fmla="*/ 186 w 247"/>
                <a:gd name="T49" fmla="*/ 293 h 299"/>
                <a:gd name="T50" fmla="*/ 186 w 247"/>
                <a:gd name="T51" fmla="*/ 299 h 299"/>
                <a:gd name="T52" fmla="*/ 132 w 247"/>
                <a:gd name="T53" fmla="*/ 299 h 299"/>
                <a:gd name="T54" fmla="*/ 115 w 247"/>
                <a:gd name="T55" fmla="*/ 299 h 299"/>
                <a:gd name="T56" fmla="*/ 60 w 247"/>
                <a:gd name="T57" fmla="*/ 299 h 299"/>
                <a:gd name="T58" fmla="*/ 59 w 247"/>
                <a:gd name="T59" fmla="*/ 278 h 299"/>
                <a:gd name="T60" fmla="*/ 57 w 247"/>
                <a:gd name="T61" fmla="*/ 261 h 299"/>
                <a:gd name="T62" fmla="*/ 49 w 247"/>
                <a:gd name="T63" fmla="*/ 245 h 299"/>
                <a:gd name="T64" fmla="*/ 41 w 247"/>
                <a:gd name="T65" fmla="*/ 234 h 299"/>
                <a:gd name="T66" fmla="*/ 22 w 247"/>
                <a:gd name="T67" fmla="*/ 201 h 299"/>
                <a:gd name="T68" fmla="*/ 6 w 247"/>
                <a:gd name="T69" fmla="*/ 164 h 299"/>
                <a:gd name="T70" fmla="*/ 1 w 247"/>
                <a:gd name="T71" fmla="*/ 135 h 299"/>
                <a:gd name="T72" fmla="*/ 0 w 247"/>
                <a:gd name="T73" fmla="*/ 123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47" h="299">
                  <a:moveTo>
                    <a:pt x="0" y="123"/>
                  </a:moveTo>
                  <a:lnTo>
                    <a:pt x="0" y="123"/>
                  </a:lnTo>
                  <a:lnTo>
                    <a:pt x="0" y="111"/>
                  </a:lnTo>
                  <a:lnTo>
                    <a:pt x="2" y="98"/>
                  </a:lnTo>
                  <a:lnTo>
                    <a:pt x="5" y="87"/>
                  </a:lnTo>
                  <a:lnTo>
                    <a:pt x="9" y="75"/>
                  </a:lnTo>
                  <a:lnTo>
                    <a:pt x="15" y="65"/>
                  </a:lnTo>
                  <a:lnTo>
                    <a:pt x="21" y="54"/>
                  </a:lnTo>
                  <a:lnTo>
                    <a:pt x="27" y="45"/>
                  </a:lnTo>
                  <a:lnTo>
                    <a:pt x="36" y="35"/>
                  </a:lnTo>
                  <a:lnTo>
                    <a:pt x="44" y="28"/>
                  </a:lnTo>
                  <a:lnTo>
                    <a:pt x="54" y="21"/>
                  </a:lnTo>
                  <a:lnTo>
                    <a:pt x="64" y="14"/>
                  </a:lnTo>
                  <a:lnTo>
                    <a:pt x="75" y="10"/>
                  </a:lnTo>
                  <a:lnTo>
                    <a:pt x="86" y="5"/>
                  </a:lnTo>
                  <a:lnTo>
                    <a:pt x="99" y="2"/>
                  </a:lnTo>
                  <a:lnTo>
                    <a:pt x="111" y="0"/>
                  </a:lnTo>
                  <a:lnTo>
                    <a:pt x="123" y="0"/>
                  </a:lnTo>
                  <a:lnTo>
                    <a:pt x="123" y="0"/>
                  </a:lnTo>
                  <a:lnTo>
                    <a:pt x="136" y="0"/>
                  </a:lnTo>
                  <a:lnTo>
                    <a:pt x="148" y="2"/>
                  </a:lnTo>
                  <a:lnTo>
                    <a:pt x="160" y="5"/>
                  </a:lnTo>
                  <a:lnTo>
                    <a:pt x="171" y="10"/>
                  </a:lnTo>
                  <a:lnTo>
                    <a:pt x="183" y="14"/>
                  </a:lnTo>
                  <a:lnTo>
                    <a:pt x="192" y="21"/>
                  </a:lnTo>
                  <a:lnTo>
                    <a:pt x="202" y="28"/>
                  </a:lnTo>
                  <a:lnTo>
                    <a:pt x="211" y="35"/>
                  </a:lnTo>
                  <a:lnTo>
                    <a:pt x="220" y="45"/>
                  </a:lnTo>
                  <a:lnTo>
                    <a:pt x="226" y="54"/>
                  </a:lnTo>
                  <a:lnTo>
                    <a:pt x="232" y="65"/>
                  </a:lnTo>
                  <a:lnTo>
                    <a:pt x="238" y="75"/>
                  </a:lnTo>
                  <a:lnTo>
                    <a:pt x="242" y="87"/>
                  </a:lnTo>
                  <a:lnTo>
                    <a:pt x="244" y="98"/>
                  </a:lnTo>
                  <a:lnTo>
                    <a:pt x="247" y="111"/>
                  </a:lnTo>
                  <a:lnTo>
                    <a:pt x="247" y="123"/>
                  </a:lnTo>
                  <a:lnTo>
                    <a:pt x="247" y="123"/>
                  </a:lnTo>
                  <a:lnTo>
                    <a:pt x="245" y="135"/>
                  </a:lnTo>
                  <a:lnTo>
                    <a:pt x="244" y="148"/>
                  </a:lnTo>
                  <a:lnTo>
                    <a:pt x="239" y="164"/>
                  </a:lnTo>
                  <a:lnTo>
                    <a:pt x="234" y="181"/>
                  </a:lnTo>
                  <a:lnTo>
                    <a:pt x="224" y="201"/>
                  </a:lnTo>
                  <a:lnTo>
                    <a:pt x="213" y="223"/>
                  </a:lnTo>
                  <a:lnTo>
                    <a:pt x="206" y="234"/>
                  </a:lnTo>
                  <a:lnTo>
                    <a:pt x="197" y="245"/>
                  </a:lnTo>
                  <a:lnTo>
                    <a:pt x="197" y="245"/>
                  </a:lnTo>
                  <a:lnTo>
                    <a:pt x="194" y="253"/>
                  </a:lnTo>
                  <a:lnTo>
                    <a:pt x="190" y="261"/>
                  </a:lnTo>
                  <a:lnTo>
                    <a:pt x="187" y="270"/>
                  </a:lnTo>
                  <a:lnTo>
                    <a:pt x="186" y="278"/>
                  </a:lnTo>
                  <a:lnTo>
                    <a:pt x="186" y="293"/>
                  </a:lnTo>
                  <a:lnTo>
                    <a:pt x="186" y="299"/>
                  </a:lnTo>
                  <a:lnTo>
                    <a:pt x="186" y="299"/>
                  </a:lnTo>
                  <a:lnTo>
                    <a:pt x="132" y="299"/>
                  </a:lnTo>
                  <a:lnTo>
                    <a:pt x="132" y="299"/>
                  </a:lnTo>
                  <a:lnTo>
                    <a:pt x="115" y="299"/>
                  </a:lnTo>
                  <a:lnTo>
                    <a:pt x="115" y="299"/>
                  </a:lnTo>
                  <a:lnTo>
                    <a:pt x="60" y="299"/>
                  </a:lnTo>
                  <a:lnTo>
                    <a:pt x="60" y="299"/>
                  </a:lnTo>
                  <a:lnTo>
                    <a:pt x="60" y="293"/>
                  </a:lnTo>
                  <a:lnTo>
                    <a:pt x="59" y="278"/>
                  </a:lnTo>
                  <a:lnTo>
                    <a:pt x="58" y="270"/>
                  </a:lnTo>
                  <a:lnTo>
                    <a:pt x="57" y="261"/>
                  </a:lnTo>
                  <a:lnTo>
                    <a:pt x="53" y="253"/>
                  </a:lnTo>
                  <a:lnTo>
                    <a:pt x="49" y="245"/>
                  </a:lnTo>
                  <a:lnTo>
                    <a:pt x="49" y="245"/>
                  </a:lnTo>
                  <a:lnTo>
                    <a:pt x="41" y="234"/>
                  </a:lnTo>
                  <a:lnTo>
                    <a:pt x="33" y="223"/>
                  </a:lnTo>
                  <a:lnTo>
                    <a:pt x="22" y="201"/>
                  </a:lnTo>
                  <a:lnTo>
                    <a:pt x="12" y="181"/>
                  </a:lnTo>
                  <a:lnTo>
                    <a:pt x="6" y="164"/>
                  </a:lnTo>
                  <a:lnTo>
                    <a:pt x="2" y="148"/>
                  </a:lnTo>
                  <a:lnTo>
                    <a:pt x="1" y="135"/>
                  </a:lnTo>
                  <a:lnTo>
                    <a:pt x="0" y="123"/>
                  </a:lnTo>
                  <a:lnTo>
                    <a:pt x="0" y="123"/>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6" name="Freeform 141">
              <a:extLst>
                <a:ext uri="{FF2B5EF4-FFF2-40B4-BE49-F238E27FC236}">
                  <a16:creationId xmlns:a16="http://schemas.microsoft.com/office/drawing/2014/main" id="{6593B18B-CB5F-BCD7-85B5-7F46F01C9EF4}"/>
                </a:ext>
              </a:extLst>
            </p:cNvPr>
            <p:cNvSpPr>
              <a:spLocks/>
            </p:cNvSpPr>
            <p:nvPr/>
          </p:nvSpPr>
          <p:spPr bwMode="auto">
            <a:xfrm>
              <a:off x="2068513" y="307975"/>
              <a:ext cx="195263" cy="474663"/>
            </a:xfrm>
            <a:custGeom>
              <a:avLst/>
              <a:gdLst>
                <a:gd name="T0" fmla="*/ 123 w 123"/>
                <a:gd name="T1" fmla="*/ 299 h 299"/>
                <a:gd name="T2" fmla="*/ 123 w 123"/>
                <a:gd name="T3" fmla="*/ 299 h 299"/>
                <a:gd name="T4" fmla="*/ 60 w 123"/>
                <a:gd name="T5" fmla="*/ 299 h 299"/>
                <a:gd name="T6" fmla="*/ 60 w 123"/>
                <a:gd name="T7" fmla="*/ 299 h 299"/>
                <a:gd name="T8" fmla="*/ 60 w 123"/>
                <a:gd name="T9" fmla="*/ 293 h 299"/>
                <a:gd name="T10" fmla="*/ 59 w 123"/>
                <a:gd name="T11" fmla="*/ 278 h 299"/>
                <a:gd name="T12" fmla="*/ 58 w 123"/>
                <a:gd name="T13" fmla="*/ 270 h 299"/>
                <a:gd name="T14" fmla="*/ 57 w 123"/>
                <a:gd name="T15" fmla="*/ 261 h 299"/>
                <a:gd name="T16" fmla="*/ 53 w 123"/>
                <a:gd name="T17" fmla="*/ 253 h 299"/>
                <a:gd name="T18" fmla="*/ 49 w 123"/>
                <a:gd name="T19" fmla="*/ 245 h 299"/>
                <a:gd name="T20" fmla="*/ 49 w 123"/>
                <a:gd name="T21" fmla="*/ 245 h 299"/>
                <a:gd name="T22" fmla="*/ 41 w 123"/>
                <a:gd name="T23" fmla="*/ 234 h 299"/>
                <a:gd name="T24" fmla="*/ 33 w 123"/>
                <a:gd name="T25" fmla="*/ 223 h 299"/>
                <a:gd name="T26" fmla="*/ 22 w 123"/>
                <a:gd name="T27" fmla="*/ 201 h 299"/>
                <a:gd name="T28" fmla="*/ 12 w 123"/>
                <a:gd name="T29" fmla="*/ 181 h 299"/>
                <a:gd name="T30" fmla="*/ 6 w 123"/>
                <a:gd name="T31" fmla="*/ 164 h 299"/>
                <a:gd name="T32" fmla="*/ 2 w 123"/>
                <a:gd name="T33" fmla="*/ 148 h 299"/>
                <a:gd name="T34" fmla="*/ 1 w 123"/>
                <a:gd name="T35" fmla="*/ 135 h 299"/>
                <a:gd name="T36" fmla="*/ 0 w 123"/>
                <a:gd name="T37" fmla="*/ 123 h 299"/>
                <a:gd name="T38" fmla="*/ 0 w 123"/>
                <a:gd name="T39" fmla="*/ 123 h 299"/>
                <a:gd name="T40" fmla="*/ 0 w 123"/>
                <a:gd name="T41" fmla="*/ 111 h 299"/>
                <a:gd name="T42" fmla="*/ 2 w 123"/>
                <a:gd name="T43" fmla="*/ 98 h 299"/>
                <a:gd name="T44" fmla="*/ 5 w 123"/>
                <a:gd name="T45" fmla="*/ 87 h 299"/>
                <a:gd name="T46" fmla="*/ 9 w 123"/>
                <a:gd name="T47" fmla="*/ 75 h 299"/>
                <a:gd name="T48" fmla="*/ 15 w 123"/>
                <a:gd name="T49" fmla="*/ 65 h 299"/>
                <a:gd name="T50" fmla="*/ 21 w 123"/>
                <a:gd name="T51" fmla="*/ 54 h 299"/>
                <a:gd name="T52" fmla="*/ 27 w 123"/>
                <a:gd name="T53" fmla="*/ 45 h 299"/>
                <a:gd name="T54" fmla="*/ 36 w 123"/>
                <a:gd name="T55" fmla="*/ 35 h 299"/>
                <a:gd name="T56" fmla="*/ 44 w 123"/>
                <a:gd name="T57" fmla="*/ 28 h 299"/>
                <a:gd name="T58" fmla="*/ 54 w 123"/>
                <a:gd name="T59" fmla="*/ 21 h 299"/>
                <a:gd name="T60" fmla="*/ 64 w 123"/>
                <a:gd name="T61" fmla="*/ 14 h 299"/>
                <a:gd name="T62" fmla="*/ 75 w 123"/>
                <a:gd name="T63" fmla="*/ 10 h 299"/>
                <a:gd name="T64" fmla="*/ 86 w 123"/>
                <a:gd name="T65" fmla="*/ 5 h 299"/>
                <a:gd name="T66" fmla="*/ 99 w 123"/>
                <a:gd name="T67" fmla="*/ 2 h 299"/>
                <a:gd name="T68" fmla="*/ 111 w 123"/>
                <a:gd name="T69" fmla="*/ 0 h 299"/>
                <a:gd name="T70" fmla="*/ 123 w 123"/>
                <a:gd name="T71" fmla="*/ 0 h 299"/>
                <a:gd name="T72" fmla="*/ 123 w 123"/>
                <a:gd name="T73"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3" h="299">
                  <a:moveTo>
                    <a:pt x="123" y="299"/>
                  </a:moveTo>
                  <a:lnTo>
                    <a:pt x="123" y="299"/>
                  </a:lnTo>
                  <a:lnTo>
                    <a:pt x="60" y="299"/>
                  </a:lnTo>
                  <a:lnTo>
                    <a:pt x="60" y="299"/>
                  </a:lnTo>
                  <a:lnTo>
                    <a:pt x="60" y="293"/>
                  </a:lnTo>
                  <a:lnTo>
                    <a:pt x="59" y="278"/>
                  </a:lnTo>
                  <a:lnTo>
                    <a:pt x="58" y="270"/>
                  </a:lnTo>
                  <a:lnTo>
                    <a:pt x="57" y="261"/>
                  </a:lnTo>
                  <a:lnTo>
                    <a:pt x="53" y="253"/>
                  </a:lnTo>
                  <a:lnTo>
                    <a:pt x="49" y="245"/>
                  </a:lnTo>
                  <a:lnTo>
                    <a:pt x="49" y="245"/>
                  </a:lnTo>
                  <a:lnTo>
                    <a:pt x="41" y="234"/>
                  </a:lnTo>
                  <a:lnTo>
                    <a:pt x="33" y="223"/>
                  </a:lnTo>
                  <a:lnTo>
                    <a:pt x="22" y="201"/>
                  </a:lnTo>
                  <a:lnTo>
                    <a:pt x="12" y="181"/>
                  </a:lnTo>
                  <a:lnTo>
                    <a:pt x="6" y="164"/>
                  </a:lnTo>
                  <a:lnTo>
                    <a:pt x="2" y="148"/>
                  </a:lnTo>
                  <a:lnTo>
                    <a:pt x="1" y="135"/>
                  </a:lnTo>
                  <a:lnTo>
                    <a:pt x="0" y="123"/>
                  </a:lnTo>
                  <a:lnTo>
                    <a:pt x="0" y="123"/>
                  </a:lnTo>
                  <a:lnTo>
                    <a:pt x="0" y="111"/>
                  </a:lnTo>
                  <a:lnTo>
                    <a:pt x="2" y="98"/>
                  </a:lnTo>
                  <a:lnTo>
                    <a:pt x="5" y="87"/>
                  </a:lnTo>
                  <a:lnTo>
                    <a:pt x="9" y="75"/>
                  </a:lnTo>
                  <a:lnTo>
                    <a:pt x="15" y="65"/>
                  </a:lnTo>
                  <a:lnTo>
                    <a:pt x="21" y="54"/>
                  </a:lnTo>
                  <a:lnTo>
                    <a:pt x="27" y="45"/>
                  </a:lnTo>
                  <a:lnTo>
                    <a:pt x="36" y="35"/>
                  </a:lnTo>
                  <a:lnTo>
                    <a:pt x="44" y="28"/>
                  </a:lnTo>
                  <a:lnTo>
                    <a:pt x="54" y="21"/>
                  </a:lnTo>
                  <a:lnTo>
                    <a:pt x="64" y="14"/>
                  </a:lnTo>
                  <a:lnTo>
                    <a:pt x="75" y="10"/>
                  </a:lnTo>
                  <a:lnTo>
                    <a:pt x="86" y="5"/>
                  </a:lnTo>
                  <a:lnTo>
                    <a:pt x="99" y="2"/>
                  </a:lnTo>
                  <a:lnTo>
                    <a:pt x="111" y="0"/>
                  </a:lnTo>
                  <a:lnTo>
                    <a:pt x="123" y="0"/>
                  </a:lnTo>
                  <a:lnTo>
                    <a:pt x="123" y="2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7" name="Freeform 142">
              <a:extLst>
                <a:ext uri="{FF2B5EF4-FFF2-40B4-BE49-F238E27FC236}">
                  <a16:creationId xmlns:a16="http://schemas.microsoft.com/office/drawing/2014/main" id="{5380FA40-A6DD-2F0C-1A03-367C85151F5C}"/>
                </a:ext>
              </a:extLst>
            </p:cNvPr>
            <p:cNvSpPr>
              <a:spLocks/>
            </p:cNvSpPr>
            <p:nvPr/>
          </p:nvSpPr>
          <p:spPr bwMode="auto">
            <a:xfrm>
              <a:off x="2068513" y="307975"/>
              <a:ext cx="195263" cy="474663"/>
            </a:xfrm>
            <a:custGeom>
              <a:avLst/>
              <a:gdLst>
                <a:gd name="T0" fmla="*/ 123 w 123"/>
                <a:gd name="T1" fmla="*/ 299 h 299"/>
                <a:gd name="T2" fmla="*/ 123 w 123"/>
                <a:gd name="T3" fmla="*/ 299 h 299"/>
                <a:gd name="T4" fmla="*/ 60 w 123"/>
                <a:gd name="T5" fmla="*/ 299 h 299"/>
                <a:gd name="T6" fmla="*/ 60 w 123"/>
                <a:gd name="T7" fmla="*/ 299 h 299"/>
                <a:gd name="T8" fmla="*/ 60 w 123"/>
                <a:gd name="T9" fmla="*/ 293 h 299"/>
                <a:gd name="T10" fmla="*/ 59 w 123"/>
                <a:gd name="T11" fmla="*/ 278 h 299"/>
                <a:gd name="T12" fmla="*/ 58 w 123"/>
                <a:gd name="T13" fmla="*/ 270 h 299"/>
                <a:gd name="T14" fmla="*/ 57 w 123"/>
                <a:gd name="T15" fmla="*/ 261 h 299"/>
                <a:gd name="T16" fmla="*/ 53 w 123"/>
                <a:gd name="T17" fmla="*/ 253 h 299"/>
                <a:gd name="T18" fmla="*/ 49 w 123"/>
                <a:gd name="T19" fmla="*/ 245 h 299"/>
                <a:gd name="T20" fmla="*/ 49 w 123"/>
                <a:gd name="T21" fmla="*/ 245 h 299"/>
                <a:gd name="T22" fmla="*/ 41 w 123"/>
                <a:gd name="T23" fmla="*/ 234 h 299"/>
                <a:gd name="T24" fmla="*/ 33 w 123"/>
                <a:gd name="T25" fmla="*/ 223 h 299"/>
                <a:gd name="T26" fmla="*/ 22 w 123"/>
                <a:gd name="T27" fmla="*/ 201 h 299"/>
                <a:gd name="T28" fmla="*/ 12 w 123"/>
                <a:gd name="T29" fmla="*/ 181 h 299"/>
                <a:gd name="T30" fmla="*/ 6 w 123"/>
                <a:gd name="T31" fmla="*/ 164 h 299"/>
                <a:gd name="T32" fmla="*/ 2 w 123"/>
                <a:gd name="T33" fmla="*/ 148 h 299"/>
                <a:gd name="T34" fmla="*/ 1 w 123"/>
                <a:gd name="T35" fmla="*/ 135 h 299"/>
                <a:gd name="T36" fmla="*/ 0 w 123"/>
                <a:gd name="T37" fmla="*/ 123 h 299"/>
                <a:gd name="T38" fmla="*/ 0 w 123"/>
                <a:gd name="T39" fmla="*/ 123 h 299"/>
                <a:gd name="T40" fmla="*/ 0 w 123"/>
                <a:gd name="T41" fmla="*/ 111 h 299"/>
                <a:gd name="T42" fmla="*/ 2 w 123"/>
                <a:gd name="T43" fmla="*/ 98 h 299"/>
                <a:gd name="T44" fmla="*/ 5 w 123"/>
                <a:gd name="T45" fmla="*/ 87 h 299"/>
                <a:gd name="T46" fmla="*/ 9 w 123"/>
                <a:gd name="T47" fmla="*/ 75 h 299"/>
                <a:gd name="T48" fmla="*/ 15 w 123"/>
                <a:gd name="T49" fmla="*/ 65 h 299"/>
                <a:gd name="T50" fmla="*/ 21 w 123"/>
                <a:gd name="T51" fmla="*/ 54 h 299"/>
                <a:gd name="T52" fmla="*/ 27 w 123"/>
                <a:gd name="T53" fmla="*/ 45 h 299"/>
                <a:gd name="T54" fmla="*/ 36 w 123"/>
                <a:gd name="T55" fmla="*/ 35 h 299"/>
                <a:gd name="T56" fmla="*/ 44 w 123"/>
                <a:gd name="T57" fmla="*/ 28 h 299"/>
                <a:gd name="T58" fmla="*/ 54 w 123"/>
                <a:gd name="T59" fmla="*/ 21 h 299"/>
                <a:gd name="T60" fmla="*/ 64 w 123"/>
                <a:gd name="T61" fmla="*/ 14 h 299"/>
                <a:gd name="T62" fmla="*/ 75 w 123"/>
                <a:gd name="T63" fmla="*/ 10 h 299"/>
                <a:gd name="T64" fmla="*/ 86 w 123"/>
                <a:gd name="T65" fmla="*/ 5 h 299"/>
                <a:gd name="T66" fmla="*/ 99 w 123"/>
                <a:gd name="T67" fmla="*/ 2 h 299"/>
                <a:gd name="T68" fmla="*/ 111 w 123"/>
                <a:gd name="T69" fmla="*/ 0 h 299"/>
                <a:gd name="T70" fmla="*/ 123 w 123"/>
                <a:gd name="T71" fmla="*/ 0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23" h="299">
                  <a:moveTo>
                    <a:pt x="123" y="299"/>
                  </a:moveTo>
                  <a:lnTo>
                    <a:pt x="123" y="299"/>
                  </a:lnTo>
                  <a:lnTo>
                    <a:pt x="60" y="299"/>
                  </a:lnTo>
                  <a:lnTo>
                    <a:pt x="60" y="299"/>
                  </a:lnTo>
                  <a:lnTo>
                    <a:pt x="60" y="293"/>
                  </a:lnTo>
                  <a:lnTo>
                    <a:pt x="59" y="278"/>
                  </a:lnTo>
                  <a:lnTo>
                    <a:pt x="58" y="270"/>
                  </a:lnTo>
                  <a:lnTo>
                    <a:pt x="57" y="261"/>
                  </a:lnTo>
                  <a:lnTo>
                    <a:pt x="53" y="253"/>
                  </a:lnTo>
                  <a:lnTo>
                    <a:pt x="49" y="245"/>
                  </a:lnTo>
                  <a:lnTo>
                    <a:pt x="49" y="245"/>
                  </a:lnTo>
                  <a:lnTo>
                    <a:pt x="41" y="234"/>
                  </a:lnTo>
                  <a:lnTo>
                    <a:pt x="33" y="223"/>
                  </a:lnTo>
                  <a:lnTo>
                    <a:pt x="22" y="201"/>
                  </a:lnTo>
                  <a:lnTo>
                    <a:pt x="12" y="181"/>
                  </a:lnTo>
                  <a:lnTo>
                    <a:pt x="6" y="164"/>
                  </a:lnTo>
                  <a:lnTo>
                    <a:pt x="2" y="148"/>
                  </a:lnTo>
                  <a:lnTo>
                    <a:pt x="1" y="135"/>
                  </a:lnTo>
                  <a:lnTo>
                    <a:pt x="0" y="123"/>
                  </a:lnTo>
                  <a:lnTo>
                    <a:pt x="0" y="123"/>
                  </a:lnTo>
                  <a:lnTo>
                    <a:pt x="0" y="111"/>
                  </a:lnTo>
                  <a:lnTo>
                    <a:pt x="2" y="98"/>
                  </a:lnTo>
                  <a:lnTo>
                    <a:pt x="5" y="87"/>
                  </a:lnTo>
                  <a:lnTo>
                    <a:pt x="9" y="75"/>
                  </a:lnTo>
                  <a:lnTo>
                    <a:pt x="15" y="65"/>
                  </a:lnTo>
                  <a:lnTo>
                    <a:pt x="21" y="54"/>
                  </a:lnTo>
                  <a:lnTo>
                    <a:pt x="27" y="45"/>
                  </a:lnTo>
                  <a:lnTo>
                    <a:pt x="36" y="35"/>
                  </a:lnTo>
                  <a:lnTo>
                    <a:pt x="44" y="28"/>
                  </a:lnTo>
                  <a:lnTo>
                    <a:pt x="54" y="21"/>
                  </a:lnTo>
                  <a:lnTo>
                    <a:pt x="64" y="14"/>
                  </a:lnTo>
                  <a:lnTo>
                    <a:pt x="75" y="10"/>
                  </a:lnTo>
                  <a:lnTo>
                    <a:pt x="86" y="5"/>
                  </a:lnTo>
                  <a:lnTo>
                    <a:pt x="99" y="2"/>
                  </a:lnTo>
                  <a:lnTo>
                    <a:pt x="111" y="0"/>
                  </a:lnTo>
                  <a:lnTo>
                    <a:pt x="12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8" name="Freeform 143">
              <a:extLst>
                <a:ext uri="{FF2B5EF4-FFF2-40B4-BE49-F238E27FC236}">
                  <a16:creationId xmlns:a16="http://schemas.microsoft.com/office/drawing/2014/main" id="{AD911CC0-9980-D1D2-D00E-FFDF8781E892}"/>
                </a:ext>
              </a:extLst>
            </p:cNvPr>
            <p:cNvSpPr>
              <a:spLocks/>
            </p:cNvSpPr>
            <p:nvPr/>
          </p:nvSpPr>
          <p:spPr bwMode="auto">
            <a:xfrm>
              <a:off x="2263775" y="349250"/>
              <a:ext cx="155575" cy="153988"/>
            </a:xfrm>
            <a:custGeom>
              <a:avLst/>
              <a:gdLst>
                <a:gd name="T0" fmla="*/ 98 w 98"/>
                <a:gd name="T1" fmla="*/ 97 h 97"/>
                <a:gd name="T2" fmla="*/ 87 w 98"/>
                <a:gd name="T3" fmla="*/ 97 h 97"/>
                <a:gd name="T4" fmla="*/ 87 w 98"/>
                <a:gd name="T5" fmla="*/ 97 h 97"/>
                <a:gd name="T6" fmla="*/ 87 w 98"/>
                <a:gd name="T7" fmla="*/ 88 h 97"/>
                <a:gd name="T8" fmla="*/ 85 w 98"/>
                <a:gd name="T9" fmla="*/ 80 h 97"/>
                <a:gd name="T10" fmla="*/ 83 w 98"/>
                <a:gd name="T11" fmla="*/ 72 h 97"/>
                <a:gd name="T12" fmla="*/ 80 w 98"/>
                <a:gd name="T13" fmla="*/ 64 h 97"/>
                <a:gd name="T14" fmla="*/ 77 w 98"/>
                <a:gd name="T15" fmla="*/ 56 h 97"/>
                <a:gd name="T16" fmla="*/ 72 w 98"/>
                <a:gd name="T17" fmla="*/ 49 h 97"/>
                <a:gd name="T18" fmla="*/ 67 w 98"/>
                <a:gd name="T19" fmla="*/ 43 h 97"/>
                <a:gd name="T20" fmla="*/ 62 w 98"/>
                <a:gd name="T21" fmla="*/ 37 h 97"/>
                <a:gd name="T22" fmla="*/ 56 w 98"/>
                <a:gd name="T23" fmla="*/ 30 h 97"/>
                <a:gd name="T24" fmla="*/ 48 w 98"/>
                <a:gd name="T25" fmla="*/ 25 h 97"/>
                <a:gd name="T26" fmla="*/ 41 w 98"/>
                <a:gd name="T27" fmla="*/ 22 h 97"/>
                <a:gd name="T28" fmla="*/ 34 w 98"/>
                <a:gd name="T29" fmla="*/ 18 h 97"/>
                <a:gd name="T30" fmla="*/ 26 w 98"/>
                <a:gd name="T31" fmla="*/ 14 h 97"/>
                <a:gd name="T32" fmla="*/ 18 w 98"/>
                <a:gd name="T33" fmla="*/ 13 h 97"/>
                <a:gd name="T34" fmla="*/ 9 w 98"/>
                <a:gd name="T35" fmla="*/ 11 h 97"/>
                <a:gd name="T36" fmla="*/ 0 w 98"/>
                <a:gd name="T37" fmla="*/ 11 h 97"/>
                <a:gd name="T38" fmla="*/ 0 w 98"/>
                <a:gd name="T39" fmla="*/ 0 h 97"/>
                <a:gd name="T40" fmla="*/ 0 w 98"/>
                <a:gd name="T41" fmla="*/ 0 h 97"/>
                <a:gd name="T42" fmla="*/ 10 w 98"/>
                <a:gd name="T43" fmla="*/ 1 h 97"/>
                <a:gd name="T44" fmla="*/ 20 w 98"/>
                <a:gd name="T45" fmla="*/ 2 h 97"/>
                <a:gd name="T46" fmla="*/ 29 w 98"/>
                <a:gd name="T47" fmla="*/ 5 h 97"/>
                <a:gd name="T48" fmla="*/ 39 w 98"/>
                <a:gd name="T49" fmla="*/ 8 h 97"/>
                <a:gd name="T50" fmla="*/ 47 w 98"/>
                <a:gd name="T51" fmla="*/ 12 h 97"/>
                <a:gd name="T52" fmla="*/ 55 w 98"/>
                <a:gd name="T53" fmla="*/ 17 h 97"/>
                <a:gd name="T54" fmla="*/ 62 w 98"/>
                <a:gd name="T55" fmla="*/ 22 h 97"/>
                <a:gd name="T56" fmla="*/ 69 w 98"/>
                <a:gd name="T57" fmla="*/ 29 h 97"/>
                <a:gd name="T58" fmla="*/ 76 w 98"/>
                <a:gd name="T59" fmla="*/ 35 h 97"/>
                <a:gd name="T60" fmla="*/ 82 w 98"/>
                <a:gd name="T61" fmla="*/ 43 h 97"/>
                <a:gd name="T62" fmla="*/ 87 w 98"/>
                <a:gd name="T63" fmla="*/ 51 h 97"/>
                <a:gd name="T64" fmla="*/ 90 w 98"/>
                <a:gd name="T65" fmla="*/ 60 h 97"/>
                <a:gd name="T66" fmla="*/ 94 w 98"/>
                <a:gd name="T67" fmla="*/ 69 h 97"/>
                <a:gd name="T68" fmla="*/ 95 w 98"/>
                <a:gd name="T69" fmla="*/ 77 h 97"/>
                <a:gd name="T70" fmla="*/ 98 w 98"/>
                <a:gd name="T71" fmla="*/ 87 h 97"/>
                <a:gd name="T72" fmla="*/ 98 w 98"/>
                <a:gd name="T73" fmla="*/ 97 h 97"/>
                <a:gd name="T74" fmla="*/ 98 w 98"/>
                <a:gd name="T75" fmla="*/ 97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8" h="97">
                  <a:moveTo>
                    <a:pt x="98" y="97"/>
                  </a:moveTo>
                  <a:lnTo>
                    <a:pt x="87" y="97"/>
                  </a:lnTo>
                  <a:lnTo>
                    <a:pt x="87" y="97"/>
                  </a:lnTo>
                  <a:lnTo>
                    <a:pt x="87" y="88"/>
                  </a:lnTo>
                  <a:lnTo>
                    <a:pt x="85" y="80"/>
                  </a:lnTo>
                  <a:lnTo>
                    <a:pt x="83" y="72"/>
                  </a:lnTo>
                  <a:lnTo>
                    <a:pt x="80" y="64"/>
                  </a:lnTo>
                  <a:lnTo>
                    <a:pt x="77" y="56"/>
                  </a:lnTo>
                  <a:lnTo>
                    <a:pt x="72" y="49"/>
                  </a:lnTo>
                  <a:lnTo>
                    <a:pt x="67" y="43"/>
                  </a:lnTo>
                  <a:lnTo>
                    <a:pt x="62" y="37"/>
                  </a:lnTo>
                  <a:lnTo>
                    <a:pt x="56" y="30"/>
                  </a:lnTo>
                  <a:lnTo>
                    <a:pt x="48" y="25"/>
                  </a:lnTo>
                  <a:lnTo>
                    <a:pt x="41" y="22"/>
                  </a:lnTo>
                  <a:lnTo>
                    <a:pt x="34" y="18"/>
                  </a:lnTo>
                  <a:lnTo>
                    <a:pt x="26" y="14"/>
                  </a:lnTo>
                  <a:lnTo>
                    <a:pt x="18" y="13"/>
                  </a:lnTo>
                  <a:lnTo>
                    <a:pt x="9" y="11"/>
                  </a:lnTo>
                  <a:lnTo>
                    <a:pt x="0" y="11"/>
                  </a:lnTo>
                  <a:lnTo>
                    <a:pt x="0" y="0"/>
                  </a:lnTo>
                  <a:lnTo>
                    <a:pt x="0" y="0"/>
                  </a:lnTo>
                  <a:lnTo>
                    <a:pt x="10" y="1"/>
                  </a:lnTo>
                  <a:lnTo>
                    <a:pt x="20" y="2"/>
                  </a:lnTo>
                  <a:lnTo>
                    <a:pt x="29" y="5"/>
                  </a:lnTo>
                  <a:lnTo>
                    <a:pt x="39" y="8"/>
                  </a:lnTo>
                  <a:lnTo>
                    <a:pt x="47" y="12"/>
                  </a:lnTo>
                  <a:lnTo>
                    <a:pt x="55" y="17"/>
                  </a:lnTo>
                  <a:lnTo>
                    <a:pt x="62" y="22"/>
                  </a:lnTo>
                  <a:lnTo>
                    <a:pt x="69" y="29"/>
                  </a:lnTo>
                  <a:lnTo>
                    <a:pt x="76" y="35"/>
                  </a:lnTo>
                  <a:lnTo>
                    <a:pt x="82" y="43"/>
                  </a:lnTo>
                  <a:lnTo>
                    <a:pt x="87" y="51"/>
                  </a:lnTo>
                  <a:lnTo>
                    <a:pt x="90" y="60"/>
                  </a:lnTo>
                  <a:lnTo>
                    <a:pt x="94" y="69"/>
                  </a:lnTo>
                  <a:lnTo>
                    <a:pt x="95" y="77"/>
                  </a:lnTo>
                  <a:lnTo>
                    <a:pt x="98" y="87"/>
                  </a:lnTo>
                  <a:lnTo>
                    <a:pt x="98" y="97"/>
                  </a:lnTo>
                  <a:lnTo>
                    <a:pt x="98" y="9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9" name="Freeform 144">
              <a:extLst>
                <a:ext uri="{FF2B5EF4-FFF2-40B4-BE49-F238E27FC236}">
                  <a16:creationId xmlns:a16="http://schemas.microsoft.com/office/drawing/2014/main" id="{96EF6E40-26D8-19A3-F5AD-C01FB0F1A3FC}"/>
                </a:ext>
              </a:extLst>
            </p:cNvPr>
            <p:cNvSpPr>
              <a:spLocks/>
            </p:cNvSpPr>
            <p:nvPr/>
          </p:nvSpPr>
          <p:spPr bwMode="auto">
            <a:xfrm>
              <a:off x="2289175" y="593725"/>
              <a:ext cx="50800" cy="204788"/>
            </a:xfrm>
            <a:custGeom>
              <a:avLst/>
              <a:gdLst>
                <a:gd name="T0" fmla="*/ 11 w 32"/>
                <a:gd name="T1" fmla="*/ 129 h 129"/>
                <a:gd name="T2" fmla="*/ 0 w 32"/>
                <a:gd name="T3" fmla="*/ 128 h 129"/>
                <a:gd name="T4" fmla="*/ 21 w 32"/>
                <a:gd name="T5" fmla="*/ 0 h 129"/>
                <a:gd name="T6" fmla="*/ 32 w 32"/>
                <a:gd name="T7" fmla="*/ 1 h 129"/>
                <a:gd name="T8" fmla="*/ 11 w 32"/>
                <a:gd name="T9" fmla="*/ 129 h 129"/>
                <a:gd name="T10" fmla="*/ 11 w 32"/>
                <a:gd name="T11" fmla="*/ 129 h 129"/>
              </a:gdLst>
              <a:ahLst/>
              <a:cxnLst>
                <a:cxn ang="0">
                  <a:pos x="T0" y="T1"/>
                </a:cxn>
                <a:cxn ang="0">
                  <a:pos x="T2" y="T3"/>
                </a:cxn>
                <a:cxn ang="0">
                  <a:pos x="T4" y="T5"/>
                </a:cxn>
                <a:cxn ang="0">
                  <a:pos x="T6" y="T7"/>
                </a:cxn>
                <a:cxn ang="0">
                  <a:pos x="T8" y="T9"/>
                </a:cxn>
                <a:cxn ang="0">
                  <a:pos x="T10" y="T11"/>
                </a:cxn>
              </a:cxnLst>
              <a:rect l="0" t="0" r="r" b="b"/>
              <a:pathLst>
                <a:path w="32" h="129">
                  <a:moveTo>
                    <a:pt x="11" y="129"/>
                  </a:moveTo>
                  <a:lnTo>
                    <a:pt x="0" y="128"/>
                  </a:lnTo>
                  <a:lnTo>
                    <a:pt x="21" y="0"/>
                  </a:lnTo>
                  <a:lnTo>
                    <a:pt x="32" y="1"/>
                  </a:lnTo>
                  <a:lnTo>
                    <a:pt x="11" y="129"/>
                  </a:lnTo>
                  <a:lnTo>
                    <a:pt x="11" y="129"/>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0" name="Freeform 145">
              <a:extLst>
                <a:ext uri="{FF2B5EF4-FFF2-40B4-BE49-F238E27FC236}">
                  <a16:creationId xmlns:a16="http://schemas.microsoft.com/office/drawing/2014/main" id="{76316715-1AEC-F087-7E57-B9D383331561}"/>
                </a:ext>
              </a:extLst>
            </p:cNvPr>
            <p:cNvSpPr>
              <a:spLocks/>
            </p:cNvSpPr>
            <p:nvPr/>
          </p:nvSpPr>
          <p:spPr bwMode="auto">
            <a:xfrm>
              <a:off x="2187575" y="593725"/>
              <a:ext cx="50800" cy="204788"/>
            </a:xfrm>
            <a:custGeom>
              <a:avLst/>
              <a:gdLst>
                <a:gd name="T0" fmla="*/ 21 w 32"/>
                <a:gd name="T1" fmla="*/ 129 h 129"/>
                <a:gd name="T2" fmla="*/ 0 w 32"/>
                <a:gd name="T3" fmla="*/ 1 h 129"/>
                <a:gd name="T4" fmla="*/ 11 w 32"/>
                <a:gd name="T5" fmla="*/ 0 h 129"/>
                <a:gd name="T6" fmla="*/ 32 w 32"/>
                <a:gd name="T7" fmla="*/ 128 h 129"/>
                <a:gd name="T8" fmla="*/ 21 w 32"/>
                <a:gd name="T9" fmla="*/ 129 h 129"/>
                <a:gd name="T10" fmla="*/ 21 w 32"/>
                <a:gd name="T11" fmla="*/ 129 h 129"/>
              </a:gdLst>
              <a:ahLst/>
              <a:cxnLst>
                <a:cxn ang="0">
                  <a:pos x="T0" y="T1"/>
                </a:cxn>
                <a:cxn ang="0">
                  <a:pos x="T2" y="T3"/>
                </a:cxn>
                <a:cxn ang="0">
                  <a:pos x="T4" y="T5"/>
                </a:cxn>
                <a:cxn ang="0">
                  <a:pos x="T6" y="T7"/>
                </a:cxn>
                <a:cxn ang="0">
                  <a:pos x="T8" y="T9"/>
                </a:cxn>
                <a:cxn ang="0">
                  <a:pos x="T10" y="T11"/>
                </a:cxn>
              </a:cxnLst>
              <a:rect l="0" t="0" r="r" b="b"/>
              <a:pathLst>
                <a:path w="32" h="129">
                  <a:moveTo>
                    <a:pt x="21" y="129"/>
                  </a:moveTo>
                  <a:lnTo>
                    <a:pt x="0" y="1"/>
                  </a:lnTo>
                  <a:lnTo>
                    <a:pt x="11" y="0"/>
                  </a:lnTo>
                  <a:lnTo>
                    <a:pt x="32" y="128"/>
                  </a:lnTo>
                  <a:lnTo>
                    <a:pt x="21" y="129"/>
                  </a:lnTo>
                  <a:lnTo>
                    <a:pt x="21" y="129"/>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1" name="Freeform 146">
              <a:extLst>
                <a:ext uri="{FF2B5EF4-FFF2-40B4-BE49-F238E27FC236}">
                  <a16:creationId xmlns:a16="http://schemas.microsoft.com/office/drawing/2014/main" id="{9C0B2005-6925-C017-E266-3EFEE30BF1D4}"/>
                </a:ext>
              </a:extLst>
            </p:cNvPr>
            <p:cNvSpPr>
              <a:spLocks/>
            </p:cNvSpPr>
            <p:nvPr/>
          </p:nvSpPr>
          <p:spPr bwMode="auto">
            <a:xfrm>
              <a:off x="2200275" y="593725"/>
              <a:ext cx="130175" cy="26988"/>
            </a:xfrm>
            <a:custGeom>
              <a:avLst/>
              <a:gdLst>
                <a:gd name="T0" fmla="*/ 82 w 82"/>
                <a:gd name="T1" fmla="*/ 17 h 17"/>
                <a:gd name="T2" fmla="*/ 77 w 82"/>
                <a:gd name="T3" fmla="*/ 15 h 17"/>
                <a:gd name="T4" fmla="*/ 75 w 82"/>
                <a:gd name="T5" fmla="*/ 10 h 17"/>
                <a:gd name="T6" fmla="*/ 72 w 82"/>
                <a:gd name="T7" fmla="*/ 6 h 17"/>
                <a:gd name="T8" fmla="*/ 71 w 82"/>
                <a:gd name="T9" fmla="*/ 7 h 17"/>
                <a:gd name="T10" fmla="*/ 70 w 82"/>
                <a:gd name="T11" fmla="*/ 10 h 17"/>
                <a:gd name="T12" fmla="*/ 65 w 82"/>
                <a:gd name="T13" fmla="*/ 17 h 17"/>
                <a:gd name="T14" fmla="*/ 63 w 82"/>
                <a:gd name="T15" fmla="*/ 17 h 17"/>
                <a:gd name="T16" fmla="*/ 56 w 82"/>
                <a:gd name="T17" fmla="*/ 15 h 17"/>
                <a:gd name="T18" fmla="*/ 54 w 82"/>
                <a:gd name="T19" fmla="*/ 10 h 17"/>
                <a:gd name="T20" fmla="*/ 51 w 82"/>
                <a:gd name="T21" fmla="*/ 6 h 17"/>
                <a:gd name="T22" fmla="*/ 50 w 82"/>
                <a:gd name="T23" fmla="*/ 7 h 17"/>
                <a:gd name="T24" fmla="*/ 49 w 82"/>
                <a:gd name="T25" fmla="*/ 10 h 17"/>
                <a:gd name="T26" fmla="*/ 44 w 82"/>
                <a:gd name="T27" fmla="*/ 17 h 17"/>
                <a:gd name="T28" fmla="*/ 42 w 82"/>
                <a:gd name="T29" fmla="*/ 17 h 17"/>
                <a:gd name="T30" fmla="*/ 37 w 82"/>
                <a:gd name="T31" fmla="*/ 15 h 17"/>
                <a:gd name="T32" fmla="*/ 34 w 82"/>
                <a:gd name="T33" fmla="*/ 10 h 17"/>
                <a:gd name="T34" fmla="*/ 32 w 82"/>
                <a:gd name="T35" fmla="*/ 6 h 17"/>
                <a:gd name="T36" fmla="*/ 29 w 82"/>
                <a:gd name="T37" fmla="*/ 7 h 17"/>
                <a:gd name="T38" fmla="*/ 28 w 82"/>
                <a:gd name="T39" fmla="*/ 10 h 17"/>
                <a:gd name="T40" fmla="*/ 24 w 82"/>
                <a:gd name="T41" fmla="*/ 17 h 17"/>
                <a:gd name="T42" fmla="*/ 21 w 82"/>
                <a:gd name="T43" fmla="*/ 17 h 17"/>
                <a:gd name="T44" fmla="*/ 16 w 82"/>
                <a:gd name="T45" fmla="*/ 15 h 17"/>
                <a:gd name="T46" fmla="*/ 13 w 82"/>
                <a:gd name="T47" fmla="*/ 10 h 17"/>
                <a:gd name="T48" fmla="*/ 11 w 82"/>
                <a:gd name="T49" fmla="*/ 6 h 17"/>
                <a:gd name="T50" fmla="*/ 9 w 82"/>
                <a:gd name="T51" fmla="*/ 7 h 17"/>
                <a:gd name="T52" fmla="*/ 8 w 82"/>
                <a:gd name="T53" fmla="*/ 10 h 17"/>
                <a:gd name="T54" fmla="*/ 3 w 82"/>
                <a:gd name="T55" fmla="*/ 17 h 17"/>
                <a:gd name="T56" fmla="*/ 0 w 82"/>
                <a:gd name="T57" fmla="*/ 12 h 17"/>
                <a:gd name="T58" fmla="*/ 2 w 82"/>
                <a:gd name="T59" fmla="*/ 10 h 17"/>
                <a:gd name="T60" fmla="*/ 2 w 82"/>
                <a:gd name="T61" fmla="*/ 7 h 17"/>
                <a:gd name="T62" fmla="*/ 7 w 82"/>
                <a:gd name="T63" fmla="*/ 1 h 17"/>
                <a:gd name="T64" fmla="*/ 11 w 82"/>
                <a:gd name="T65" fmla="*/ 0 h 17"/>
                <a:gd name="T66" fmla="*/ 16 w 82"/>
                <a:gd name="T67" fmla="*/ 2 h 17"/>
                <a:gd name="T68" fmla="*/ 18 w 82"/>
                <a:gd name="T69" fmla="*/ 7 h 17"/>
                <a:gd name="T70" fmla="*/ 21 w 82"/>
                <a:gd name="T71" fmla="*/ 12 h 17"/>
                <a:gd name="T72" fmla="*/ 22 w 82"/>
                <a:gd name="T73" fmla="*/ 10 h 17"/>
                <a:gd name="T74" fmla="*/ 23 w 82"/>
                <a:gd name="T75" fmla="*/ 7 h 17"/>
                <a:gd name="T76" fmla="*/ 28 w 82"/>
                <a:gd name="T77" fmla="*/ 1 h 17"/>
                <a:gd name="T78" fmla="*/ 32 w 82"/>
                <a:gd name="T79" fmla="*/ 0 h 17"/>
                <a:gd name="T80" fmla="*/ 37 w 82"/>
                <a:gd name="T81" fmla="*/ 2 h 17"/>
                <a:gd name="T82" fmla="*/ 39 w 82"/>
                <a:gd name="T83" fmla="*/ 7 h 17"/>
                <a:gd name="T84" fmla="*/ 42 w 82"/>
                <a:gd name="T85" fmla="*/ 12 h 17"/>
                <a:gd name="T86" fmla="*/ 43 w 82"/>
                <a:gd name="T87" fmla="*/ 10 h 17"/>
                <a:gd name="T88" fmla="*/ 44 w 82"/>
                <a:gd name="T89" fmla="*/ 7 h 17"/>
                <a:gd name="T90" fmla="*/ 49 w 82"/>
                <a:gd name="T91" fmla="*/ 1 h 17"/>
                <a:gd name="T92" fmla="*/ 51 w 82"/>
                <a:gd name="T93" fmla="*/ 0 h 17"/>
                <a:gd name="T94" fmla="*/ 56 w 82"/>
                <a:gd name="T95" fmla="*/ 2 h 17"/>
                <a:gd name="T96" fmla="*/ 59 w 82"/>
                <a:gd name="T97" fmla="*/ 7 h 17"/>
                <a:gd name="T98" fmla="*/ 63 w 82"/>
                <a:gd name="T99" fmla="*/ 12 h 17"/>
                <a:gd name="T100" fmla="*/ 64 w 82"/>
                <a:gd name="T101" fmla="*/ 10 h 17"/>
                <a:gd name="T102" fmla="*/ 65 w 82"/>
                <a:gd name="T103" fmla="*/ 7 h 17"/>
                <a:gd name="T104" fmla="*/ 69 w 82"/>
                <a:gd name="T105" fmla="*/ 1 h 17"/>
                <a:gd name="T106" fmla="*/ 72 w 82"/>
                <a:gd name="T107" fmla="*/ 0 h 17"/>
                <a:gd name="T108" fmla="*/ 77 w 82"/>
                <a:gd name="T109" fmla="*/ 2 h 17"/>
                <a:gd name="T110" fmla="*/ 80 w 82"/>
                <a:gd name="T111" fmla="*/ 7 h 17"/>
                <a:gd name="T112" fmla="*/ 82 w 82"/>
                <a:gd name="T113" fmla="*/ 12 h 17"/>
                <a:gd name="T114" fmla="*/ 82 w 82"/>
                <a:gd name="T115"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82" h="17">
                  <a:moveTo>
                    <a:pt x="82" y="17"/>
                  </a:moveTo>
                  <a:lnTo>
                    <a:pt x="82" y="17"/>
                  </a:lnTo>
                  <a:lnTo>
                    <a:pt x="80" y="17"/>
                  </a:lnTo>
                  <a:lnTo>
                    <a:pt x="77" y="15"/>
                  </a:lnTo>
                  <a:lnTo>
                    <a:pt x="75" y="10"/>
                  </a:lnTo>
                  <a:lnTo>
                    <a:pt x="75" y="10"/>
                  </a:lnTo>
                  <a:lnTo>
                    <a:pt x="74" y="7"/>
                  </a:lnTo>
                  <a:lnTo>
                    <a:pt x="72" y="6"/>
                  </a:lnTo>
                  <a:lnTo>
                    <a:pt x="72" y="6"/>
                  </a:lnTo>
                  <a:lnTo>
                    <a:pt x="71" y="7"/>
                  </a:lnTo>
                  <a:lnTo>
                    <a:pt x="70" y="10"/>
                  </a:lnTo>
                  <a:lnTo>
                    <a:pt x="70" y="10"/>
                  </a:lnTo>
                  <a:lnTo>
                    <a:pt x="67" y="15"/>
                  </a:lnTo>
                  <a:lnTo>
                    <a:pt x="65" y="17"/>
                  </a:lnTo>
                  <a:lnTo>
                    <a:pt x="63" y="17"/>
                  </a:lnTo>
                  <a:lnTo>
                    <a:pt x="63" y="17"/>
                  </a:lnTo>
                  <a:lnTo>
                    <a:pt x="59" y="17"/>
                  </a:lnTo>
                  <a:lnTo>
                    <a:pt x="56" y="15"/>
                  </a:lnTo>
                  <a:lnTo>
                    <a:pt x="54" y="10"/>
                  </a:lnTo>
                  <a:lnTo>
                    <a:pt x="54" y="10"/>
                  </a:lnTo>
                  <a:lnTo>
                    <a:pt x="53" y="7"/>
                  </a:lnTo>
                  <a:lnTo>
                    <a:pt x="51" y="6"/>
                  </a:lnTo>
                  <a:lnTo>
                    <a:pt x="51" y="6"/>
                  </a:lnTo>
                  <a:lnTo>
                    <a:pt x="50" y="7"/>
                  </a:lnTo>
                  <a:lnTo>
                    <a:pt x="49" y="10"/>
                  </a:lnTo>
                  <a:lnTo>
                    <a:pt x="49" y="10"/>
                  </a:lnTo>
                  <a:lnTo>
                    <a:pt x="46" y="15"/>
                  </a:lnTo>
                  <a:lnTo>
                    <a:pt x="44" y="17"/>
                  </a:lnTo>
                  <a:lnTo>
                    <a:pt x="42" y="17"/>
                  </a:lnTo>
                  <a:lnTo>
                    <a:pt x="42" y="17"/>
                  </a:lnTo>
                  <a:lnTo>
                    <a:pt x="39" y="17"/>
                  </a:lnTo>
                  <a:lnTo>
                    <a:pt x="37" y="15"/>
                  </a:lnTo>
                  <a:lnTo>
                    <a:pt x="34" y="10"/>
                  </a:lnTo>
                  <a:lnTo>
                    <a:pt x="34" y="10"/>
                  </a:lnTo>
                  <a:lnTo>
                    <a:pt x="33" y="7"/>
                  </a:lnTo>
                  <a:lnTo>
                    <a:pt x="32" y="6"/>
                  </a:lnTo>
                  <a:lnTo>
                    <a:pt x="32" y="6"/>
                  </a:lnTo>
                  <a:lnTo>
                    <a:pt x="29" y="7"/>
                  </a:lnTo>
                  <a:lnTo>
                    <a:pt x="28" y="10"/>
                  </a:lnTo>
                  <a:lnTo>
                    <a:pt x="28" y="10"/>
                  </a:lnTo>
                  <a:lnTo>
                    <a:pt x="26" y="15"/>
                  </a:lnTo>
                  <a:lnTo>
                    <a:pt x="24" y="17"/>
                  </a:lnTo>
                  <a:lnTo>
                    <a:pt x="21" y="17"/>
                  </a:lnTo>
                  <a:lnTo>
                    <a:pt x="21" y="17"/>
                  </a:lnTo>
                  <a:lnTo>
                    <a:pt x="18" y="17"/>
                  </a:lnTo>
                  <a:lnTo>
                    <a:pt x="16" y="15"/>
                  </a:lnTo>
                  <a:lnTo>
                    <a:pt x="13" y="10"/>
                  </a:lnTo>
                  <a:lnTo>
                    <a:pt x="13" y="10"/>
                  </a:lnTo>
                  <a:lnTo>
                    <a:pt x="12" y="7"/>
                  </a:lnTo>
                  <a:lnTo>
                    <a:pt x="11" y="6"/>
                  </a:lnTo>
                  <a:lnTo>
                    <a:pt x="11" y="6"/>
                  </a:lnTo>
                  <a:lnTo>
                    <a:pt x="9" y="7"/>
                  </a:lnTo>
                  <a:lnTo>
                    <a:pt x="8" y="10"/>
                  </a:lnTo>
                  <a:lnTo>
                    <a:pt x="8" y="10"/>
                  </a:lnTo>
                  <a:lnTo>
                    <a:pt x="6" y="15"/>
                  </a:lnTo>
                  <a:lnTo>
                    <a:pt x="3" y="17"/>
                  </a:lnTo>
                  <a:lnTo>
                    <a:pt x="0" y="17"/>
                  </a:lnTo>
                  <a:lnTo>
                    <a:pt x="0" y="12"/>
                  </a:lnTo>
                  <a:lnTo>
                    <a:pt x="0" y="12"/>
                  </a:lnTo>
                  <a:lnTo>
                    <a:pt x="2" y="10"/>
                  </a:lnTo>
                  <a:lnTo>
                    <a:pt x="2" y="7"/>
                  </a:lnTo>
                  <a:lnTo>
                    <a:pt x="2" y="7"/>
                  </a:lnTo>
                  <a:lnTo>
                    <a:pt x="6" y="2"/>
                  </a:lnTo>
                  <a:lnTo>
                    <a:pt x="7" y="1"/>
                  </a:lnTo>
                  <a:lnTo>
                    <a:pt x="11" y="0"/>
                  </a:lnTo>
                  <a:lnTo>
                    <a:pt x="11" y="0"/>
                  </a:lnTo>
                  <a:lnTo>
                    <a:pt x="13" y="1"/>
                  </a:lnTo>
                  <a:lnTo>
                    <a:pt x="16" y="2"/>
                  </a:lnTo>
                  <a:lnTo>
                    <a:pt x="18" y="7"/>
                  </a:lnTo>
                  <a:lnTo>
                    <a:pt x="18" y="7"/>
                  </a:lnTo>
                  <a:lnTo>
                    <a:pt x="19" y="10"/>
                  </a:lnTo>
                  <a:lnTo>
                    <a:pt x="21" y="12"/>
                  </a:lnTo>
                  <a:lnTo>
                    <a:pt x="21" y="12"/>
                  </a:lnTo>
                  <a:lnTo>
                    <a:pt x="22" y="10"/>
                  </a:lnTo>
                  <a:lnTo>
                    <a:pt x="23" y="7"/>
                  </a:lnTo>
                  <a:lnTo>
                    <a:pt x="23" y="7"/>
                  </a:lnTo>
                  <a:lnTo>
                    <a:pt x="26" y="2"/>
                  </a:lnTo>
                  <a:lnTo>
                    <a:pt x="28" y="1"/>
                  </a:lnTo>
                  <a:lnTo>
                    <a:pt x="32" y="0"/>
                  </a:lnTo>
                  <a:lnTo>
                    <a:pt x="32" y="0"/>
                  </a:lnTo>
                  <a:lnTo>
                    <a:pt x="34" y="1"/>
                  </a:lnTo>
                  <a:lnTo>
                    <a:pt x="37" y="2"/>
                  </a:lnTo>
                  <a:lnTo>
                    <a:pt x="39" y="7"/>
                  </a:lnTo>
                  <a:lnTo>
                    <a:pt x="39" y="7"/>
                  </a:lnTo>
                  <a:lnTo>
                    <a:pt x="40" y="10"/>
                  </a:lnTo>
                  <a:lnTo>
                    <a:pt x="42" y="12"/>
                  </a:lnTo>
                  <a:lnTo>
                    <a:pt x="42" y="12"/>
                  </a:lnTo>
                  <a:lnTo>
                    <a:pt x="43" y="10"/>
                  </a:lnTo>
                  <a:lnTo>
                    <a:pt x="44" y="7"/>
                  </a:lnTo>
                  <a:lnTo>
                    <a:pt x="44" y="7"/>
                  </a:lnTo>
                  <a:lnTo>
                    <a:pt x="46" y="2"/>
                  </a:lnTo>
                  <a:lnTo>
                    <a:pt x="49" y="1"/>
                  </a:lnTo>
                  <a:lnTo>
                    <a:pt x="51" y="0"/>
                  </a:lnTo>
                  <a:lnTo>
                    <a:pt x="51" y="0"/>
                  </a:lnTo>
                  <a:lnTo>
                    <a:pt x="55" y="1"/>
                  </a:lnTo>
                  <a:lnTo>
                    <a:pt x="56" y="2"/>
                  </a:lnTo>
                  <a:lnTo>
                    <a:pt x="59" y="7"/>
                  </a:lnTo>
                  <a:lnTo>
                    <a:pt x="59" y="7"/>
                  </a:lnTo>
                  <a:lnTo>
                    <a:pt x="60" y="10"/>
                  </a:lnTo>
                  <a:lnTo>
                    <a:pt x="63" y="12"/>
                  </a:lnTo>
                  <a:lnTo>
                    <a:pt x="63" y="12"/>
                  </a:lnTo>
                  <a:lnTo>
                    <a:pt x="64" y="10"/>
                  </a:lnTo>
                  <a:lnTo>
                    <a:pt x="65" y="7"/>
                  </a:lnTo>
                  <a:lnTo>
                    <a:pt x="65" y="7"/>
                  </a:lnTo>
                  <a:lnTo>
                    <a:pt x="67" y="2"/>
                  </a:lnTo>
                  <a:lnTo>
                    <a:pt x="69" y="1"/>
                  </a:lnTo>
                  <a:lnTo>
                    <a:pt x="72" y="0"/>
                  </a:lnTo>
                  <a:lnTo>
                    <a:pt x="72" y="0"/>
                  </a:lnTo>
                  <a:lnTo>
                    <a:pt x="75" y="1"/>
                  </a:lnTo>
                  <a:lnTo>
                    <a:pt x="77" y="2"/>
                  </a:lnTo>
                  <a:lnTo>
                    <a:pt x="80" y="7"/>
                  </a:lnTo>
                  <a:lnTo>
                    <a:pt x="80" y="7"/>
                  </a:lnTo>
                  <a:lnTo>
                    <a:pt x="81" y="10"/>
                  </a:lnTo>
                  <a:lnTo>
                    <a:pt x="82" y="12"/>
                  </a:lnTo>
                  <a:lnTo>
                    <a:pt x="82" y="17"/>
                  </a:lnTo>
                  <a:lnTo>
                    <a:pt x="82" y="17"/>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2" name="Freeform 147">
              <a:extLst>
                <a:ext uri="{FF2B5EF4-FFF2-40B4-BE49-F238E27FC236}">
                  <a16:creationId xmlns:a16="http://schemas.microsoft.com/office/drawing/2014/main" id="{1EEFF438-C81D-8F4F-6828-EFC8DAFEDAC0}"/>
                </a:ext>
              </a:extLst>
            </p:cNvPr>
            <p:cNvSpPr>
              <a:spLocks/>
            </p:cNvSpPr>
            <p:nvPr/>
          </p:nvSpPr>
          <p:spPr bwMode="auto">
            <a:xfrm>
              <a:off x="2163763" y="782638"/>
              <a:ext cx="200025" cy="115888"/>
            </a:xfrm>
            <a:custGeom>
              <a:avLst/>
              <a:gdLst>
                <a:gd name="T0" fmla="*/ 126 w 126"/>
                <a:gd name="T1" fmla="*/ 0 h 73"/>
                <a:gd name="T2" fmla="*/ 126 w 126"/>
                <a:gd name="T3" fmla="*/ 66 h 73"/>
                <a:gd name="T4" fmla="*/ 126 w 126"/>
                <a:gd name="T5" fmla="*/ 66 h 73"/>
                <a:gd name="T6" fmla="*/ 126 w 126"/>
                <a:gd name="T7" fmla="*/ 68 h 73"/>
                <a:gd name="T8" fmla="*/ 124 w 126"/>
                <a:gd name="T9" fmla="*/ 71 h 73"/>
                <a:gd name="T10" fmla="*/ 121 w 126"/>
                <a:gd name="T11" fmla="*/ 73 h 73"/>
                <a:gd name="T12" fmla="*/ 119 w 126"/>
                <a:gd name="T13" fmla="*/ 73 h 73"/>
                <a:gd name="T14" fmla="*/ 8 w 126"/>
                <a:gd name="T15" fmla="*/ 73 h 73"/>
                <a:gd name="T16" fmla="*/ 8 w 126"/>
                <a:gd name="T17" fmla="*/ 73 h 73"/>
                <a:gd name="T18" fmla="*/ 5 w 126"/>
                <a:gd name="T19" fmla="*/ 73 h 73"/>
                <a:gd name="T20" fmla="*/ 3 w 126"/>
                <a:gd name="T21" fmla="*/ 71 h 73"/>
                <a:gd name="T22" fmla="*/ 0 w 126"/>
                <a:gd name="T23" fmla="*/ 68 h 73"/>
                <a:gd name="T24" fmla="*/ 0 w 126"/>
                <a:gd name="T25" fmla="*/ 66 h 73"/>
                <a:gd name="T26" fmla="*/ 0 w 126"/>
                <a:gd name="T27" fmla="*/ 0 h 73"/>
                <a:gd name="T28" fmla="*/ 126 w 126"/>
                <a:gd name="T29" fmla="*/ 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6" h="73">
                  <a:moveTo>
                    <a:pt x="126" y="0"/>
                  </a:moveTo>
                  <a:lnTo>
                    <a:pt x="126" y="66"/>
                  </a:lnTo>
                  <a:lnTo>
                    <a:pt x="126" y="66"/>
                  </a:lnTo>
                  <a:lnTo>
                    <a:pt x="126" y="68"/>
                  </a:lnTo>
                  <a:lnTo>
                    <a:pt x="124" y="71"/>
                  </a:lnTo>
                  <a:lnTo>
                    <a:pt x="121" y="73"/>
                  </a:lnTo>
                  <a:lnTo>
                    <a:pt x="119" y="73"/>
                  </a:lnTo>
                  <a:lnTo>
                    <a:pt x="8" y="73"/>
                  </a:lnTo>
                  <a:lnTo>
                    <a:pt x="8" y="73"/>
                  </a:lnTo>
                  <a:lnTo>
                    <a:pt x="5" y="73"/>
                  </a:lnTo>
                  <a:lnTo>
                    <a:pt x="3" y="71"/>
                  </a:lnTo>
                  <a:lnTo>
                    <a:pt x="0" y="68"/>
                  </a:lnTo>
                  <a:lnTo>
                    <a:pt x="0" y="66"/>
                  </a:lnTo>
                  <a:lnTo>
                    <a:pt x="0" y="0"/>
                  </a:lnTo>
                  <a:lnTo>
                    <a:pt x="126" y="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3" name="Freeform 148">
              <a:extLst>
                <a:ext uri="{FF2B5EF4-FFF2-40B4-BE49-F238E27FC236}">
                  <a16:creationId xmlns:a16="http://schemas.microsoft.com/office/drawing/2014/main" id="{F7F870B0-D1DE-6410-D67D-F9681A26A02C}"/>
                </a:ext>
              </a:extLst>
            </p:cNvPr>
            <p:cNvSpPr>
              <a:spLocks/>
            </p:cNvSpPr>
            <p:nvPr/>
          </p:nvSpPr>
          <p:spPr bwMode="auto">
            <a:xfrm>
              <a:off x="2160588" y="793750"/>
              <a:ext cx="207963" cy="0"/>
            </a:xfrm>
            <a:custGeom>
              <a:avLst/>
              <a:gdLst>
                <a:gd name="T0" fmla="*/ 131 w 131"/>
                <a:gd name="T1" fmla="*/ 0 w 131"/>
                <a:gd name="T2" fmla="*/ 131 w 131"/>
              </a:gdLst>
              <a:ahLst/>
              <a:cxnLst>
                <a:cxn ang="0">
                  <a:pos x="T0" y="0"/>
                </a:cxn>
                <a:cxn ang="0">
                  <a:pos x="T1" y="0"/>
                </a:cxn>
                <a:cxn ang="0">
                  <a:pos x="T2" y="0"/>
                </a:cxn>
              </a:cxnLst>
              <a:rect l="0" t="0" r="r" b="b"/>
              <a:pathLst>
                <a:path w="131">
                  <a:moveTo>
                    <a:pt x="131" y="0"/>
                  </a:moveTo>
                  <a:lnTo>
                    <a:pt x="0" y="0"/>
                  </a:lnTo>
                  <a:lnTo>
                    <a:pt x="131" y="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4" name="Line 149">
              <a:extLst>
                <a:ext uri="{FF2B5EF4-FFF2-40B4-BE49-F238E27FC236}">
                  <a16:creationId xmlns:a16="http://schemas.microsoft.com/office/drawing/2014/main" id="{D661A499-61C1-A693-FC90-42A91E897C11}"/>
                </a:ext>
              </a:extLst>
            </p:cNvPr>
            <p:cNvSpPr>
              <a:spLocks noChangeShapeType="1"/>
            </p:cNvSpPr>
            <p:nvPr/>
          </p:nvSpPr>
          <p:spPr bwMode="auto">
            <a:xfrm flipH="1">
              <a:off x="2160588" y="793750"/>
              <a:ext cx="207963"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5" name="Freeform 150">
              <a:extLst>
                <a:ext uri="{FF2B5EF4-FFF2-40B4-BE49-F238E27FC236}">
                  <a16:creationId xmlns:a16="http://schemas.microsoft.com/office/drawing/2014/main" id="{88D0B717-7797-5C7A-1AC5-18F842E258C7}"/>
                </a:ext>
              </a:extLst>
            </p:cNvPr>
            <p:cNvSpPr>
              <a:spLocks/>
            </p:cNvSpPr>
            <p:nvPr/>
          </p:nvSpPr>
          <p:spPr bwMode="auto">
            <a:xfrm>
              <a:off x="2151063" y="782638"/>
              <a:ext cx="227013" cy="20638"/>
            </a:xfrm>
            <a:custGeom>
              <a:avLst/>
              <a:gdLst>
                <a:gd name="T0" fmla="*/ 137 w 143"/>
                <a:gd name="T1" fmla="*/ 13 h 13"/>
                <a:gd name="T2" fmla="*/ 6 w 143"/>
                <a:gd name="T3" fmla="*/ 13 h 13"/>
                <a:gd name="T4" fmla="*/ 6 w 143"/>
                <a:gd name="T5" fmla="*/ 13 h 13"/>
                <a:gd name="T6" fmla="*/ 3 w 143"/>
                <a:gd name="T7" fmla="*/ 13 h 13"/>
                <a:gd name="T8" fmla="*/ 1 w 143"/>
                <a:gd name="T9" fmla="*/ 12 h 13"/>
                <a:gd name="T10" fmla="*/ 0 w 143"/>
                <a:gd name="T11" fmla="*/ 9 h 13"/>
                <a:gd name="T12" fmla="*/ 0 w 143"/>
                <a:gd name="T13" fmla="*/ 7 h 13"/>
                <a:gd name="T14" fmla="*/ 0 w 143"/>
                <a:gd name="T15" fmla="*/ 7 h 13"/>
                <a:gd name="T16" fmla="*/ 0 w 143"/>
                <a:gd name="T17" fmla="*/ 4 h 13"/>
                <a:gd name="T18" fmla="*/ 1 w 143"/>
                <a:gd name="T19" fmla="*/ 3 h 13"/>
                <a:gd name="T20" fmla="*/ 3 w 143"/>
                <a:gd name="T21" fmla="*/ 0 h 13"/>
                <a:gd name="T22" fmla="*/ 6 w 143"/>
                <a:gd name="T23" fmla="*/ 0 h 13"/>
                <a:gd name="T24" fmla="*/ 137 w 143"/>
                <a:gd name="T25" fmla="*/ 0 h 13"/>
                <a:gd name="T26" fmla="*/ 137 w 143"/>
                <a:gd name="T27" fmla="*/ 0 h 13"/>
                <a:gd name="T28" fmla="*/ 139 w 143"/>
                <a:gd name="T29" fmla="*/ 0 h 13"/>
                <a:gd name="T30" fmla="*/ 142 w 143"/>
                <a:gd name="T31" fmla="*/ 3 h 13"/>
                <a:gd name="T32" fmla="*/ 143 w 143"/>
                <a:gd name="T33" fmla="*/ 4 h 13"/>
                <a:gd name="T34" fmla="*/ 143 w 143"/>
                <a:gd name="T35" fmla="*/ 7 h 13"/>
                <a:gd name="T36" fmla="*/ 143 w 143"/>
                <a:gd name="T37" fmla="*/ 7 h 13"/>
                <a:gd name="T38" fmla="*/ 143 w 143"/>
                <a:gd name="T39" fmla="*/ 9 h 13"/>
                <a:gd name="T40" fmla="*/ 142 w 143"/>
                <a:gd name="T41" fmla="*/ 12 h 13"/>
                <a:gd name="T42" fmla="*/ 139 w 143"/>
                <a:gd name="T43" fmla="*/ 13 h 13"/>
                <a:gd name="T44" fmla="*/ 137 w 143"/>
                <a:gd name="T45" fmla="*/ 13 h 13"/>
                <a:gd name="T46" fmla="*/ 137 w 143"/>
                <a:gd name="T4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43" h="13">
                  <a:moveTo>
                    <a:pt x="137" y="13"/>
                  </a:moveTo>
                  <a:lnTo>
                    <a:pt x="6" y="13"/>
                  </a:lnTo>
                  <a:lnTo>
                    <a:pt x="6" y="13"/>
                  </a:lnTo>
                  <a:lnTo>
                    <a:pt x="3" y="13"/>
                  </a:lnTo>
                  <a:lnTo>
                    <a:pt x="1" y="12"/>
                  </a:lnTo>
                  <a:lnTo>
                    <a:pt x="0" y="9"/>
                  </a:lnTo>
                  <a:lnTo>
                    <a:pt x="0" y="7"/>
                  </a:lnTo>
                  <a:lnTo>
                    <a:pt x="0" y="7"/>
                  </a:lnTo>
                  <a:lnTo>
                    <a:pt x="0" y="4"/>
                  </a:lnTo>
                  <a:lnTo>
                    <a:pt x="1" y="3"/>
                  </a:lnTo>
                  <a:lnTo>
                    <a:pt x="3" y="0"/>
                  </a:lnTo>
                  <a:lnTo>
                    <a:pt x="6" y="0"/>
                  </a:lnTo>
                  <a:lnTo>
                    <a:pt x="137" y="0"/>
                  </a:lnTo>
                  <a:lnTo>
                    <a:pt x="137" y="0"/>
                  </a:lnTo>
                  <a:lnTo>
                    <a:pt x="139" y="0"/>
                  </a:lnTo>
                  <a:lnTo>
                    <a:pt x="142" y="3"/>
                  </a:lnTo>
                  <a:lnTo>
                    <a:pt x="143" y="4"/>
                  </a:lnTo>
                  <a:lnTo>
                    <a:pt x="143" y="7"/>
                  </a:lnTo>
                  <a:lnTo>
                    <a:pt x="143" y="7"/>
                  </a:lnTo>
                  <a:lnTo>
                    <a:pt x="143" y="9"/>
                  </a:lnTo>
                  <a:lnTo>
                    <a:pt x="142" y="12"/>
                  </a:lnTo>
                  <a:lnTo>
                    <a:pt x="139" y="13"/>
                  </a:lnTo>
                  <a:lnTo>
                    <a:pt x="137" y="13"/>
                  </a:lnTo>
                  <a:lnTo>
                    <a:pt x="137" y="13"/>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6" name="Freeform 151">
              <a:extLst>
                <a:ext uri="{FF2B5EF4-FFF2-40B4-BE49-F238E27FC236}">
                  <a16:creationId xmlns:a16="http://schemas.microsoft.com/office/drawing/2014/main" id="{900FFC1D-8C45-5A53-4E7F-8B75A11FD12F}"/>
                </a:ext>
              </a:extLst>
            </p:cNvPr>
            <p:cNvSpPr>
              <a:spLocks/>
            </p:cNvSpPr>
            <p:nvPr/>
          </p:nvSpPr>
          <p:spPr bwMode="auto">
            <a:xfrm>
              <a:off x="2160588" y="827088"/>
              <a:ext cx="207963" cy="0"/>
            </a:xfrm>
            <a:custGeom>
              <a:avLst/>
              <a:gdLst>
                <a:gd name="T0" fmla="*/ 131 w 131"/>
                <a:gd name="T1" fmla="*/ 0 w 131"/>
                <a:gd name="T2" fmla="*/ 131 w 131"/>
              </a:gdLst>
              <a:ahLst/>
              <a:cxnLst>
                <a:cxn ang="0">
                  <a:pos x="T0" y="0"/>
                </a:cxn>
                <a:cxn ang="0">
                  <a:pos x="T1" y="0"/>
                </a:cxn>
                <a:cxn ang="0">
                  <a:pos x="T2" y="0"/>
                </a:cxn>
              </a:cxnLst>
              <a:rect l="0" t="0" r="r" b="b"/>
              <a:pathLst>
                <a:path w="131">
                  <a:moveTo>
                    <a:pt x="131" y="0"/>
                  </a:moveTo>
                  <a:lnTo>
                    <a:pt x="0" y="0"/>
                  </a:lnTo>
                  <a:lnTo>
                    <a:pt x="131" y="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7" name="Line 152">
              <a:extLst>
                <a:ext uri="{FF2B5EF4-FFF2-40B4-BE49-F238E27FC236}">
                  <a16:creationId xmlns:a16="http://schemas.microsoft.com/office/drawing/2014/main" id="{C0FE95E6-959D-E2DD-8B92-B96632663176}"/>
                </a:ext>
              </a:extLst>
            </p:cNvPr>
            <p:cNvSpPr>
              <a:spLocks noChangeShapeType="1"/>
            </p:cNvSpPr>
            <p:nvPr/>
          </p:nvSpPr>
          <p:spPr bwMode="auto">
            <a:xfrm flipH="1">
              <a:off x="2160588" y="827088"/>
              <a:ext cx="207963"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8" name="Freeform 153">
              <a:extLst>
                <a:ext uri="{FF2B5EF4-FFF2-40B4-BE49-F238E27FC236}">
                  <a16:creationId xmlns:a16="http://schemas.microsoft.com/office/drawing/2014/main" id="{1CF21DD8-B447-81EB-E3F9-21ECD0237939}"/>
                </a:ext>
              </a:extLst>
            </p:cNvPr>
            <p:cNvSpPr>
              <a:spLocks/>
            </p:cNvSpPr>
            <p:nvPr/>
          </p:nvSpPr>
          <p:spPr bwMode="auto">
            <a:xfrm>
              <a:off x="2151063" y="815975"/>
              <a:ext cx="227013" cy="22225"/>
            </a:xfrm>
            <a:custGeom>
              <a:avLst/>
              <a:gdLst>
                <a:gd name="T0" fmla="*/ 137 w 143"/>
                <a:gd name="T1" fmla="*/ 14 h 14"/>
                <a:gd name="T2" fmla="*/ 6 w 143"/>
                <a:gd name="T3" fmla="*/ 14 h 14"/>
                <a:gd name="T4" fmla="*/ 6 w 143"/>
                <a:gd name="T5" fmla="*/ 14 h 14"/>
                <a:gd name="T6" fmla="*/ 3 w 143"/>
                <a:gd name="T7" fmla="*/ 13 h 14"/>
                <a:gd name="T8" fmla="*/ 1 w 143"/>
                <a:gd name="T9" fmla="*/ 12 h 14"/>
                <a:gd name="T10" fmla="*/ 0 w 143"/>
                <a:gd name="T11" fmla="*/ 9 h 14"/>
                <a:gd name="T12" fmla="*/ 0 w 143"/>
                <a:gd name="T13" fmla="*/ 7 h 14"/>
                <a:gd name="T14" fmla="*/ 0 w 143"/>
                <a:gd name="T15" fmla="*/ 7 h 14"/>
                <a:gd name="T16" fmla="*/ 0 w 143"/>
                <a:gd name="T17" fmla="*/ 4 h 14"/>
                <a:gd name="T18" fmla="*/ 1 w 143"/>
                <a:gd name="T19" fmla="*/ 3 h 14"/>
                <a:gd name="T20" fmla="*/ 3 w 143"/>
                <a:gd name="T21" fmla="*/ 2 h 14"/>
                <a:gd name="T22" fmla="*/ 6 w 143"/>
                <a:gd name="T23" fmla="*/ 0 h 14"/>
                <a:gd name="T24" fmla="*/ 137 w 143"/>
                <a:gd name="T25" fmla="*/ 0 h 14"/>
                <a:gd name="T26" fmla="*/ 137 w 143"/>
                <a:gd name="T27" fmla="*/ 0 h 14"/>
                <a:gd name="T28" fmla="*/ 139 w 143"/>
                <a:gd name="T29" fmla="*/ 2 h 14"/>
                <a:gd name="T30" fmla="*/ 142 w 143"/>
                <a:gd name="T31" fmla="*/ 3 h 14"/>
                <a:gd name="T32" fmla="*/ 143 w 143"/>
                <a:gd name="T33" fmla="*/ 4 h 14"/>
                <a:gd name="T34" fmla="*/ 143 w 143"/>
                <a:gd name="T35" fmla="*/ 7 h 14"/>
                <a:gd name="T36" fmla="*/ 143 w 143"/>
                <a:gd name="T37" fmla="*/ 7 h 14"/>
                <a:gd name="T38" fmla="*/ 143 w 143"/>
                <a:gd name="T39" fmla="*/ 9 h 14"/>
                <a:gd name="T40" fmla="*/ 142 w 143"/>
                <a:gd name="T41" fmla="*/ 12 h 14"/>
                <a:gd name="T42" fmla="*/ 139 w 143"/>
                <a:gd name="T43" fmla="*/ 13 h 14"/>
                <a:gd name="T44" fmla="*/ 137 w 143"/>
                <a:gd name="T45" fmla="*/ 14 h 14"/>
                <a:gd name="T46" fmla="*/ 137 w 143"/>
                <a:gd name="T47"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43" h="14">
                  <a:moveTo>
                    <a:pt x="137" y="14"/>
                  </a:moveTo>
                  <a:lnTo>
                    <a:pt x="6" y="14"/>
                  </a:lnTo>
                  <a:lnTo>
                    <a:pt x="6" y="14"/>
                  </a:lnTo>
                  <a:lnTo>
                    <a:pt x="3" y="13"/>
                  </a:lnTo>
                  <a:lnTo>
                    <a:pt x="1" y="12"/>
                  </a:lnTo>
                  <a:lnTo>
                    <a:pt x="0" y="9"/>
                  </a:lnTo>
                  <a:lnTo>
                    <a:pt x="0" y="7"/>
                  </a:lnTo>
                  <a:lnTo>
                    <a:pt x="0" y="7"/>
                  </a:lnTo>
                  <a:lnTo>
                    <a:pt x="0" y="4"/>
                  </a:lnTo>
                  <a:lnTo>
                    <a:pt x="1" y="3"/>
                  </a:lnTo>
                  <a:lnTo>
                    <a:pt x="3" y="2"/>
                  </a:lnTo>
                  <a:lnTo>
                    <a:pt x="6" y="0"/>
                  </a:lnTo>
                  <a:lnTo>
                    <a:pt x="137" y="0"/>
                  </a:lnTo>
                  <a:lnTo>
                    <a:pt x="137" y="0"/>
                  </a:lnTo>
                  <a:lnTo>
                    <a:pt x="139" y="2"/>
                  </a:lnTo>
                  <a:lnTo>
                    <a:pt x="142" y="3"/>
                  </a:lnTo>
                  <a:lnTo>
                    <a:pt x="143" y="4"/>
                  </a:lnTo>
                  <a:lnTo>
                    <a:pt x="143" y="7"/>
                  </a:lnTo>
                  <a:lnTo>
                    <a:pt x="143" y="7"/>
                  </a:lnTo>
                  <a:lnTo>
                    <a:pt x="143" y="9"/>
                  </a:lnTo>
                  <a:lnTo>
                    <a:pt x="142" y="12"/>
                  </a:lnTo>
                  <a:lnTo>
                    <a:pt x="139" y="13"/>
                  </a:lnTo>
                  <a:lnTo>
                    <a:pt x="137" y="14"/>
                  </a:lnTo>
                  <a:lnTo>
                    <a:pt x="137" y="14"/>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9" name="Freeform 154">
              <a:extLst>
                <a:ext uri="{FF2B5EF4-FFF2-40B4-BE49-F238E27FC236}">
                  <a16:creationId xmlns:a16="http://schemas.microsoft.com/office/drawing/2014/main" id="{E1BEAA10-FF2C-7982-25E4-3C7E5114F0D3}"/>
                </a:ext>
              </a:extLst>
            </p:cNvPr>
            <p:cNvSpPr>
              <a:spLocks/>
            </p:cNvSpPr>
            <p:nvPr/>
          </p:nvSpPr>
          <p:spPr bwMode="auto">
            <a:xfrm>
              <a:off x="2160588" y="862013"/>
              <a:ext cx="207963" cy="0"/>
            </a:xfrm>
            <a:custGeom>
              <a:avLst/>
              <a:gdLst>
                <a:gd name="T0" fmla="*/ 131 w 131"/>
                <a:gd name="T1" fmla="*/ 0 w 131"/>
                <a:gd name="T2" fmla="*/ 131 w 131"/>
              </a:gdLst>
              <a:ahLst/>
              <a:cxnLst>
                <a:cxn ang="0">
                  <a:pos x="T0" y="0"/>
                </a:cxn>
                <a:cxn ang="0">
                  <a:pos x="T1" y="0"/>
                </a:cxn>
                <a:cxn ang="0">
                  <a:pos x="T2" y="0"/>
                </a:cxn>
              </a:cxnLst>
              <a:rect l="0" t="0" r="r" b="b"/>
              <a:pathLst>
                <a:path w="131">
                  <a:moveTo>
                    <a:pt x="131" y="0"/>
                  </a:moveTo>
                  <a:lnTo>
                    <a:pt x="0" y="0"/>
                  </a:lnTo>
                  <a:lnTo>
                    <a:pt x="131" y="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0" name="Line 155">
              <a:extLst>
                <a:ext uri="{FF2B5EF4-FFF2-40B4-BE49-F238E27FC236}">
                  <a16:creationId xmlns:a16="http://schemas.microsoft.com/office/drawing/2014/main" id="{55092E4B-E7C5-5944-30D7-840FD700A8E4}"/>
                </a:ext>
              </a:extLst>
            </p:cNvPr>
            <p:cNvSpPr>
              <a:spLocks noChangeShapeType="1"/>
            </p:cNvSpPr>
            <p:nvPr/>
          </p:nvSpPr>
          <p:spPr bwMode="auto">
            <a:xfrm flipH="1">
              <a:off x="2160588" y="862013"/>
              <a:ext cx="207963"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1" name="Freeform 156">
              <a:extLst>
                <a:ext uri="{FF2B5EF4-FFF2-40B4-BE49-F238E27FC236}">
                  <a16:creationId xmlns:a16="http://schemas.microsoft.com/office/drawing/2014/main" id="{58198A41-CF7D-AB80-CD7E-0CAAF1F524FA}"/>
                </a:ext>
              </a:extLst>
            </p:cNvPr>
            <p:cNvSpPr>
              <a:spLocks/>
            </p:cNvSpPr>
            <p:nvPr/>
          </p:nvSpPr>
          <p:spPr bwMode="auto">
            <a:xfrm>
              <a:off x="2151063" y="849313"/>
              <a:ext cx="227013" cy="22225"/>
            </a:xfrm>
            <a:custGeom>
              <a:avLst/>
              <a:gdLst>
                <a:gd name="T0" fmla="*/ 137 w 143"/>
                <a:gd name="T1" fmla="*/ 14 h 14"/>
                <a:gd name="T2" fmla="*/ 6 w 143"/>
                <a:gd name="T3" fmla="*/ 14 h 14"/>
                <a:gd name="T4" fmla="*/ 6 w 143"/>
                <a:gd name="T5" fmla="*/ 14 h 14"/>
                <a:gd name="T6" fmla="*/ 3 w 143"/>
                <a:gd name="T7" fmla="*/ 13 h 14"/>
                <a:gd name="T8" fmla="*/ 1 w 143"/>
                <a:gd name="T9" fmla="*/ 11 h 14"/>
                <a:gd name="T10" fmla="*/ 0 w 143"/>
                <a:gd name="T11" fmla="*/ 10 h 14"/>
                <a:gd name="T12" fmla="*/ 0 w 143"/>
                <a:gd name="T13" fmla="*/ 8 h 14"/>
                <a:gd name="T14" fmla="*/ 0 w 143"/>
                <a:gd name="T15" fmla="*/ 8 h 14"/>
                <a:gd name="T16" fmla="*/ 0 w 143"/>
                <a:gd name="T17" fmla="*/ 5 h 14"/>
                <a:gd name="T18" fmla="*/ 1 w 143"/>
                <a:gd name="T19" fmla="*/ 3 h 14"/>
                <a:gd name="T20" fmla="*/ 3 w 143"/>
                <a:gd name="T21" fmla="*/ 2 h 14"/>
                <a:gd name="T22" fmla="*/ 6 w 143"/>
                <a:gd name="T23" fmla="*/ 0 h 14"/>
                <a:gd name="T24" fmla="*/ 137 w 143"/>
                <a:gd name="T25" fmla="*/ 0 h 14"/>
                <a:gd name="T26" fmla="*/ 137 w 143"/>
                <a:gd name="T27" fmla="*/ 0 h 14"/>
                <a:gd name="T28" fmla="*/ 139 w 143"/>
                <a:gd name="T29" fmla="*/ 2 h 14"/>
                <a:gd name="T30" fmla="*/ 142 w 143"/>
                <a:gd name="T31" fmla="*/ 3 h 14"/>
                <a:gd name="T32" fmla="*/ 143 w 143"/>
                <a:gd name="T33" fmla="*/ 5 h 14"/>
                <a:gd name="T34" fmla="*/ 143 w 143"/>
                <a:gd name="T35" fmla="*/ 8 h 14"/>
                <a:gd name="T36" fmla="*/ 143 w 143"/>
                <a:gd name="T37" fmla="*/ 8 h 14"/>
                <a:gd name="T38" fmla="*/ 143 w 143"/>
                <a:gd name="T39" fmla="*/ 10 h 14"/>
                <a:gd name="T40" fmla="*/ 142 w 143"/>
                <a:gd name="T41" fmla="*/ 11 h 14"/>
                <a:gd name="T42" fmla="*/ 139 w 143"/>
                <a:gd name="T43" fmla="*/ 13 h 14"/>
                <a:gd name="T44" fmla="*/ 137 w 143"/>
                <a:gd name="T45" fmla="*/ 14 h 14"/>
                <a:gd name="T46" fmla="*/ 137 w 143"/>
                <a:gd name="T47"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43" h="14">
                  <a:moveTo>
                    <a:pt x="137" y="14"/>
                  </a:moveTo>
                  <a:lnTo>
                    <a:pt x="6" y="14"/>
                  </a:lnTo>
                  <a:lnTo>
                    <a:pt x="6" y="14"/>
                  </a:lnTo>
                  <a:lnTo>
                    <a:pt x="3" y="13"/>
                  </a:lnTo>
                  <a:lnTo>
                    <a:pt x="1" y="11"/>
                  </a:lnTo>
                  <a:lnTo>
                    <a:pt x="0" y="10"/>
                  </a:lnTo>
                  <a:lnTo>
                    <a:pt x="0" y="8"/>
                  </a:lnTo>
                  <a:lnTo>
                    <a:pt x="0" y="8"/>
                  </a:lnTo>
                  <a:lnTo>
                    <a:pt x="0" y="5"/>
                  </a:lnTo>
                  <a:lnTo>
                    <a:pt x="1" y="3"/>
                  </a:lnTo>
                  <a:lnTo>
                    <a:pt x="3" y="2"/>
                  </a:lnTo>
                  <a:lnTo>
                    <a:pt x="6" y="0"/>
                  </a:lnTo>
                  <a:lnTo>
                    <a:pt x="137" y="0"/>
                  </a:lnTo>
                  <a:lnTo>
                    <a:pt x="137" y="0"/>
                  </a:lnTo>
                  <a:lnTo>
                    <a:pt x="139" y="2"/>
                  </a:lnTo>
                  <a:lnTo>
                    <a:pt x="142" y="3"/>
                  </a:lnTo>
                  <a:lnTo>
                    <a:pt x="143" y="5"/>
                  </a:lnTo>
                  <a:lnTo>
                    <a:pt x="143" y="8"/>
                  </a:lnTo>
                  <a:lnTo>
                    <a:pt x="143" y="8"/>
                  </a:lnTo>
                  <a:lnTo>
                    <a:pt x="143" y="10"/>
                  </a:lnTo>
                  <a:lnTo>
                    <a:pt x="142" y="11"/>
                  </a:lnTo>
                  <a:lnTo>
                    <a:pt x="139" y="13"/>
                  </a:lnTo>
                  <a:lnTo>
                    <a:pt x="137" y="14"/>
                  </a:lnTo>
                  <a:lnTo>
                    <a:pt x="137" y="14"/>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2" name="Freeform 157">
              <a:extLst>
                <a:ext uri="{FF2B5EF4-FFF2-40B4-BE49-F238E27FC236}">
                  <a16:creationId xmlns:a16="http://schemas.microsoft.com/office/drawing/2014/main" id="{3EA71868-CEA8-A88A-3FBB-6107EF596F4D}"/>
                </a:ext>
              </a:extLst>
            </p:cNvPr>
            <p:cNvSpPr>
              <a:spLocks/>
            </p:cNvSpPr>
            <p:nvPr/>
          </p:nvSpPr>
          <p:spPr bwMode="auto">
            <a:xfrm>
              <a:off x="2259013" y="125413"/>
              <a:ext cx="11113" cy="117475"/>
            </a:xfrm>
            <a:custGeom>
              <a:avLst/>
              <a:gdLst>
                <a:gd name="T0" fmla="*/ 3 w 7"/>
                <a:gd name="T1" fmla="*/ 74 h 74"/>
                <a:gd name="T2" fmla="*/ 3 w 7"/>
                <a:gd name="T3" fmla="*/ 74 h 74"/>
                <a:gd name="T4" fmla="*/ 1 w 7"/>
                <a:gd name="T5" fmla="*/ 73 h 74"/>
                <a:gd name="T6" fmla="*/ 0 w 7"/>
                <a:gd name="T7" fmla="*/ 71 h 74"/>
                <a:gd name="T8" fmla="*/ 0 w 7"/>
                <a:gd name="T9" fmla="*/ 2 h 74"/>
                <a:gd name="T10" fmla="*/ 0 w 7"/>
                <a:gd name="T11" fmla="*/ 2 h 74"/>
                <a:gd name="T12" fmla="*/ 1 w 7"/>
                <a:gd name="T13" fmla="*/ 1 h 74"/>
                <a:gd name="T14" fmla="*/ 3 w 7"/>
                <a:gd name="T15" fmla="*/ 0 h 74"/>
                <a:gd name="T16" fmla="*/ 3 w 7"/>
                <a:gd name="T17" fmla="*/ 0 h 74"/>
                <a:gd name="T18" fmla="*/ 6 w 7"/>
                <a:gd name="T19" fmla="*/ 1 h 74"/>
                <a:gd name="T20" fmla="*/ 7 w 7"/>
                <a:gd name="T21" fmla="*/ 2 h 74"/>
                <a:gd name="T22" fmla="*/ 7 w 7"/>
                <a:gd name="T23" fmla="*/ 71 h 74"/>
                <a:gd name="T24" fmla="*/ 7 w 7"/>
                <a:gd name="T25" fmla="*/ 71 h 74"/>
                <a:gd name="T26" fmla="*/ 6 w 7"/>
                <a:gd name="T27" fmla="*/ 73 h 74"/>
                <a:gd name="T28" fmla="*/ 3 w 7"/>
                <a:gd name="T29" fmla="*/ 74 h 74"/>
                <a:gd name="T30" fmla="*/ 3 w 7"/>
                <a:gd name="T31"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 h="74">
                  <a:moveTo>
                    <a:pt x="3" y="74"/>
                  </a:moveTo>
                  <a:lnTo>
                    <a:pt x="3" y="74"/>
                  </a:lnTo>
                  <a:lnTo>
                    <a:pt x="1" y="73"/>
                  </a:lnTo>
                  <a:lnTo>
                    <a:pt x="0" y="71"/>
                  </a:lnTo>
                  <a:lnTo>
                    <a:pt x="0" y="2"/>
                  </a:lnTo>
                  <a:lnTo>
                    <a:pt x="0" y="2"/>
                  </a:lnTo>
                  <a:lnTo>
                    <a:pt x="1" y="1"/>
                  </a:lnTo>
                  <a:lnTo>
                    <a:pt x="3" y="0"/>
                  </a:lnTo>
                  <a:lnTo>
                    <a:pt x="3" y="0"/>
                  </a:lnTo>
                  <a:lnTo>
                    <a:pt x="6" y="1"/>
                  </a:lnTo>
                  <a:lnTo>
                    <a:pt x="7" y="2"/>
                  </a:lnTo>
                  <a:lnTo>
                    <a:pt x="7" y="71"/>
                  </a:lnTo>
                  <a:lnTo>
                    <a:pt x="7" y="71"/>
                  </a:lnTo>
                  <a:lnTo>
                    <a:pt x="6" y="73"/>
                  </a:lnTo>
                  <a:lnTo>
                    <a:pt x="3" y="74"/>
                  </a:lnTo>
                  <a:lnTo>
                    <a:pt x="3" y="74"/>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3" name="Freeform 158">
              <a:extLst>
                <a:ext uri="{FF2B5EF4-FFF2-40B4-BE49-F238E27FC236}">
                  <a16:creationId xmlns:a16="http://schemas.microsoft.com/office/drawing/2014/main" id="{DB9F7010-1A26-8E7A-E748-66F0D6B4E731}"/>
                </a:ext>
              </a:extLst>
            </p:cNvPr>
            <p:cNvSpPr>
              <a:spLocks/>
            </p:cNvSpPr>
            <p:nvPr/>
          </p:nvSpPr>
          <p:spPr bwMode="auto">
            <a:xfrm>
              <a:off x="2066925" y="176213"/>
              <a:ext cx="63500" cy="103188"/>
            </a:xfrm>
            <a:custGeom>
              <a:avLst/>
              <a:gdLst>
                <a:gd name="T0" fmla="*/ 38 w 40"/>
                <a:gd name="T1" fmla="*/ 65 h 65"/>
                <a:gd name="T2" fmla="*/ 38 w 40"/>
                <a:gd name="T3" fmla="*/ 65 h 65"/>
                <a:gd name="T4" fmla="*/ 36 w 40"/>
                <a:gd name="T5" fmla="*/ 65 h 65"/>
                <a:gd name="T6" fmla="*/ 34 w 40"/>
                <a:gd name="T7" fmla="*/ 64 h 65"/>
                <a:gd name="T8" fmla="*/ 1 w 40"/>
                <a:gd name="T9" fmla="*/ 5 h 65"/>
                <a:gd name="T10" fmla="*/ 1 w 40"/>
                <a:gd name="T11" fmla="*/ 5 h 65"/>
                <a:gd name="T12" fmla="*/ 0 w 40"/>
                <a:gd name="T13" fmla="*/ 2 h 65"/>
                <a:gd name="T14" fmla="*/ 2 w 40"/>
                <a:gd name="T15" fmla="*/ 0 h 65"/>
                <a:gd name="T16" fmla="*/ 2 w 40"/>
                <a:gd name="T17" fmla="*/ 0 h 65"/>
                <a:gd name="T18" fmla="*/ 5 w 40"/>
                <a:gd name="T19" fmla="*/ 0 h 65"/>
                <a:gd name="T20" fmla="*/ 6 w 40"/>
                <a:gd name="T21" fmla="*/ 1 h 65"/>
                <a:gd name="T22" fmla="*/ 40 w 40"/>
                <a:gd name="T23" fmla="*/ 60 h 65"/>
                <a:gd name="T24" fmla="*/ 40 w 40"/>
                <a:gd name="T25" fmla="*/ 60 h 65"/>
                <a:gd name="T26" fmla="*/ 40 w 40"/>
                <a:gd name="T27" fmla="*/ 63 h 65"/>
                <a:gd name="T28" fmla="*/ 39 w 40"/>
                <a:gd name="T29" fmla="*/ 65 h 65"/>
                <a:gd name="T30" fmla="*/ 39 w 40"/>
                <a:gd name="T31" fmla="*/ 65 h 65"/>
                <a:gd name="T32" fmla="*/ 38 w 40"/>
                <a:gd name="T33" fmla="*/ 65 h 65"/>
                <a:gd name="T34" fmla="*/ 38 w 40"/>
                <a:gd name="T35"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 h="65">
                  <a:moveTo>
                    <a:pt x="38" y="65"/>
                  </a:moveTo>
                  <a:lnTo>
                    <a:pt x="38" y="65"/>
                  </a:lnTo>
                  <a:lnTo>
                    <a:pt x="36" y="65"/>
                  </a:lnTo>
                  <a:lnTo>
                    <a:pt x="34" y="64"/>
                  </a:lnTo>
                  <a:lnTo>
                    <a:pt x="1" y="5"/>
                  </a:lnTo>
                  <a:lnTo>
                    <a:pt x="1" y="5"/>
                  </a:lnTo>
                  <a:lnTo>
                    <a:pt x="0" y="2"/>
                  </a:lnTo>
                  <a:lnTo>
                    <a:pt x="2" y="0"/>
                  </a:lnTo>
                  <a:lnTo>
                    <a:pt x="2" y="0"/>
                  </a:lnTo>
                  <a:lnTo>
                    <a:pt x="5" y="0"/>
                  </a:lnTo>
                  <a:lnTo>
                    <a:pt x="6" y="1"/>
                  </a:lnTo>
                  <a:lnTo>
                    <a:pt x="40" y="60"/>
                  </a:lnTo>
                  <a:lnTo>
                    <a:pt x="40" y="60"/>
                  </a:lnTo>
                  <a:lnTo>
                    <a:pt x="40" y="63"/>
                  </a:lnTo>
                  <a:lnTo>
                    <a:pt x="39" y="65"/>
                  </a:lnTo>
                  <a:lnTo>
                    <a:pt x="39" y="65"/>
                  </a:lnTo>
                  <a:lnTo>
                    <a:pt x="38" y="65"/>
                  </a:lnTo>
                  <a:lnTo>
                    <a:pt x="38" y="65"/>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4" name="Freeform 159">
              <a:extLst>
                <a:ext uri="{FF2B5EF4-FFF2-40B4-BE49-F238E27FC236}">
                  <a16:creationId xmlns:a16="http://schemas.microsoft.com/office/drawing/2014/main" id="{B3887E9A-8FD3-EDF6-E79B-82E76C10D38F}"/>
                </a:ext>
              </a:extLst>
            </p:cNvPr>
            <p:cNvSpPr>
              <a:spLocks/>
            </p:cNvSpPr>
            <p:nvPr/>
          </p:nvSpPr>
          <p:spPr bwMode="auto">
            <a:xfrm>
              <a:off x="1927225" y="317500"/>
              <a:ext cx="104775" cy="65088"/>
            </a:xfrm>
            <a:custGeom>
              <a:avLst/>
              <a:gdLst>
                <a:gd name="T0" fmla="*/ 62 w 66"/>
                <a:gd name="T1" fmla="*/ 41 h 41"/>
                <a:gd name="T2" fmla="*/ 62 w 66"/>
                <a:gd name="T3" fmla="*/ 41 h 41"/>
                <a:gd name="T4" fmla="*/ 61 w 66"/>
                <a:gd name="T5" fmla="*/ 39 h 41"/>
                <a:gd name="T6" fmla="*/ 1 w 66"/>
                <a:gd name="T7" fmla="*/ 6 h 41"/>
                <a:gd name="T8" fmla="*/ 1 w 66"/>
                <a:gd name="T9" fmla="*/ 6 h 41"/>
                <a:gd name="T10" fmla="*/ 0 w 66"/>
                <a:gd name="T11" fmla="*/ 4 h 41"/>
                <a:gd name="T12" fmla="*/ 0 w 66"/>
                <a:gd name="T13" fmla="*/ 1 h 41"/>
                <a:gd name="T14" fmla="*/ 0 w 66"/>
                <a:gd name="T15" fmla="*/ 1 h 41"/>
                <a:gd name="T16" fmla="*/ 3 w 66"/>
                <a:gd name="T17" fmla="*/ 0 h 41"/>
                <a:gd name="T18" fmla="*/ 5 w 66"/>
                <a:gd name="T19" fmla="*/ 0 h 41"/>
                <a:gd name="T20" fmla="*/ 63 w 66"/>
                <a:gd name="T21" fmla="*/ 34 h 41"/>
                <a:gd name="T22" fmla="*/ 63 w 66"/>
                <a:gd name="T23" fmla="*/ 34 h 41"/>
                <a:gd name="T24" fmla="*/ 66 w 66"/>
                <a:gd name="T25" fmla="*/ 36 h 41"/>
                <a:gd name="T26" fmla="*/ 64 w 66"/>
                <a:gd name="T27" fmla="*/ 38 h 41"/>
                <a:gd name="T28" fmla="*/ 64 w 66"/>
                <a:gd name="T29" fmla="*/ 38 h 41"/>
                <a:gd name="T30" fmla="*/ 63 w 66"/>
                <a:gd name="T31" fmla="*/ 39 h 41"/>
                <a:gd name="T32" fmla="*/ 62 w 66"/>
                <a:gd name="T33" fmla="*/ 41 h 41"/>
                <a:gd name="T34" fmla="*/ 62 w 66"/>
                <a:gd name="T35"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6" h="41">
                  <a:moveTo>
                    <a:pt x="62" y="41"/>
                  </a:moveTo>
                  <a:lnTo>
                    <a:pt x="62" y="41"/>
                  </a:lnTo>
                  <a:lnTo>
                    <a:pt x="61" y="39"/>
                  </a:lnTo>
                  <a:lnTo>
                    <a:pt x="1" y="6"/>
                  </a:lnTo>
                  <a:lnTo>
                    <a:pt x="1" y="6"/>
                  </a:lnTo>
                  <a:lnTo>
                    <a:pt x="0" y="4"/>
                  </a:lnTo>
                  <a:lnTo>
                    <a:pt x="0" y="1"/>
                  </a:lnTo>
                  <a:lnTo>
                    <a:pt x="0" y="1"/>
                  </a:lnTo>
                  <a:lnTo>
                    <a:pt x="3" y="0"/>
                  </a:lnTo>
                  <a:lnTo>
                    <a:pt x="5" y="0"/>
                  </a:lnTo>
                  <a:lnTo>
                    <a:pt x="63" y="34"/>
                  </a:lnTo>
                  <a:lnTo>
                    <a:pt x="63" y="34"/>
                  </a:lnTo>
                  <a:lnTo>
                    <a:pt x="66" y="36"/>
                  </a:lnTo>
                  <a:lnTo>
                    <a:pt x="64" y="38"/>
                  </a:lnTo>
                  <a:lnTo>
                    <a:pt x="64" y="38"/>
                  </a:lnTo>
                  <a:lnTo>
                    <a:pt x="63" y="39"/>
                  </a:lnTo>
                  <a:lnTo>
                    <a:pt x="62" y="41"/>
                  </a:lnTo>
                  <a:lnTo>
                    <a:pt x="62" y="41"/>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5" name="Freeform 160">
              <a:extLst>
                <a:ext uri="{FF2B5EF4-FFF2-40B4-BE49-F238E27FC236}">
                  <a16:creationId xmlns:a16="http://schemas.microsoft.com/office/drawing/2014/main" id="{D6B35B25-5D77-0F70-9499-6774F58837B4}"/>
                </a:ext>
              </a:extLst>
            </p:cNvPr>
            <p:cNvSpPr>
              <a:spLocks/>
            </p:cNvSpPr>
            <p:nvPr/>
          </p:nvSpPr>
          <p:spPr bwMode="auto">
            <a:xfrm>
              <a:off x="1876425" y="509588"/>
              <a:ext cx="117475" cy="9525"/>
            </a:xfrm>
            <a:custGeom>
              <a:avLst/>
              <a:gdLst>
                <a:gd name="T0" fmla="*/ 70 w 74"/>
                <a:gd name="T1" fmla="*/ 6 h 6"/>
                <a:gd name="T2" fmla="*/ 3 w 74"/>
                <a:gd name="T3" fmla="*/ 6 h 6"/>
                <a:gd name="T4" fmla="*/ 3 w 74"/>
                <a:gd name="T5" fmla="*/ 6 h 6"/>
                <a:gd name="T6" fmla="*/ 0 w 74"/>
                <a:gd name="T7" fmla="*/ 5 h 6"/>
                <a:gd name="T8" fmla="*/ 0 w 74"/>
                <a:gd name="T9" fmla="*/ 2 h 6"/>
                <a:gd name="T10" fmla="*/ 0 w 74"/>
                <a:gd name="T11" fmla="*/ 2 h 6"/>
                <a:gd name="T12" fmla="*/ 0 w 74"/>
                <a:gd name="T13" fmla="*/ 0 h 6"/>
                <a:gd name="T14" fmla="*/ 3 w 74"/>
                <a:gd name="T15" fmla="*/ 0 h 6"/>
                <a:gd name="T16" fmla="*/ 70 w 74"/>
                <a:gd name="T17" fmla="*/ 0 h 6"/>
                <a:gd name="T18" fmla="*/ 70 w 74"/>
                <a:gd name="T19" fmla="*/ 0 h 6"/>
                <a:gd name="T20" fmla="*/ 73 w 74"/>
                <a:gd name="T21" fmla="*/ 0 h 6"/>
                <a:gd name="T22" fmla="*/ 74 w 74"/>
                <a:gd name="T23" fmla="*/ 2 h 6"/>
                <a:gd name="T24" fmla="*/ 74 w 74"/>
                <a:gd name="T25" fmla="*/ 2 h 6"/>
                <a:gd name="T26" fmla="*/ 73 w 74"/>
                <a:gd name="T27" fmla="*/ 5 h 6"/>
                <a:gd name="T28" fmla="*/ 70 w 74"/>
                <a:gd name="T29" fmla="*/ 6 h 6"/>
                <a:gd name="T30" fmla="*/ 70 w 74"/>
                <a:gd name="T31" fmla="*/ 6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4" h="6">
                  <a:moveTo>
                    <a:pt x="70" y="6"/>
                  </a:moveTo>
                  <a:lnTo>
                    <a:pt x="3" y="6"/>
                  </a:lnTo>
                  <a:lnTo>
                    <a:pt x="3" y="6"/>
                  </a:lnTo>
                  <a:lnTo>
                    <a:pt x="0" y="5"/>
                  </a:lnTo>
                  <a:lnTo>
                    <a:pt x="0" y="2"/>
                  </a:lnTo>
                  <a:lnTo>
                    <a:pt x="0" y="2"/>
                  </a:lnTo>
                  <a:lnTo>
                    <a:pt x="0" y="0"/>
                  </a:lnTo>
                  <a:lnTo>
                    <a:pt x="3" y="0"/>
                  </a:lnTo>
                  <a:lnTo>
                    <a:pt x="70" y="0"/>
                  </a:lnTo>
                  <a:lnTo>
                    <a:pt x="70" y="0"/>
                  </a:lnTo>
                  <a:lnTo>
                    <a:pt x="73" y="0"/>
                  </a:lnTo>
                  <a:lnTo>
                    <a:pt x="74" y="2"/>
                  </a:lnTo>
                  <a:lnTo>
                    <a:pt x="74" y="2"/>
                  </a:lnTo>
                  <a:lnTo>
                    <a:pt x="73" y="5"/>
                  </a:lnTo>
                  <a:lnTo>
                    <a:pt x="70" y="6"/>
                  </a:lnTo>
                  <a:lnTo>
                    <a:pt x="70" y="6"/>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6" name="Freeform 161">
              <a:extLst>
                <a:ext uri="{FF2B5EF4-FFF2-40B4-BE49-F238E27FC236}">
                  <a16:creationId xmlns:a16="http://schemas.microsoft.com/office/drawing/2014/main" id="{748F67C8-3AF7-312F-CF5D-B3441562A684}"/>
                </a:ext>
              </a:extLst>
            </p:cNvPr>
            <p:cNvSpPr>
              <a:spLocks/>
            </p:cNvSpPr>
            <p:nvPr/>
          </p:nvSpPr>
          <p:spPr bwMode="auto">
            <a:xfrm>
              <a:off x="1927225" y="646113"/>
              <a:ext cx="104775" cy="65088"/>
            </a:xfrm>
            <a:custGeom>
              <a:avLst/>
              <a:gdLst>
                <a:gd name="T0" fmla="*/ 3 w 66"/>
                <a:gd name="T1" fmla="*/ 41 h 41"/>
                <a:gd name="T2" fmla="*/ 3 w 66"/>
                <a:gd name="T3" fmla="*/ 41 h 41"/>
                <a:gd name="T4" fmla="*/ 1 w 66"/>
                <a:gd name="T5" fmla="*/ 41 h 41"/>
                <a:gd name="T6" fmla="*/ 0 w 66"/>
                <a:gd name="T7" fmla="*/ 40 h 41"/>
                <a:gd name="T8" fmla="*/ 0 w 66"/>
                <a:gd name="T9" fmla="*/ 40 h 41"/>
                <a:gd name="T10" fmla="*/ 0 w 66"/>
                <a:gd name="T11" fmla="*/ 37 h 41"/>
                <a:gd name="T12" fmla="*/ 1 w 66"/>
                <a:gd name="T13" fmla="*/ 35 h 41"/>
                <a:gd name="T14" fmla="*/ 61 w 66"/>
                <a:gd name="T15" fmla="*/ 0 h 41"/>
                <a:gd name="T16" fmla="*/ 61 w 66"/>
                <a:gd name="T17" fmla="*/ 0 h 41"/>
                <a:gd name="T18" fmla="*/ 63 w 66"/>
                <a:gd name="T19" fmla="*/ 0 h 41"/>
                <a:gd name="T20" fmla="*/ 64 w 66"/>
                <a:gd name="T21" fmla="*/ 1 h 41"/>
                <a:gd name="T22" fmla="*/ 64 w 66"/>
                <a:gd name="T23" fmla="*/ 1 h 41"/>
                <a:gd name="T24" fmla="*/ 66 w 66"/>
                <a:gd name="T25" fmla="*/ 4 h 41"/>
                <a:gd name="T26" fmla="*/ 63 w 66"/>
                <a:gd name="T27" fmla="*/ 6 h 41"/>
                <a:gd name="T28" fmla="*/ 5 w 66"/>
                <a:gd name="T29" fmla="*/ 41 h 41"/>
                <a:gd name="T30" fmla="*/ 5 w 66"/>
                <a:gd name="T31" fmla="*/ 41 h 41"/>
                <a:gd name="T32" fmla="*/ 3 w 66"/>
                <a:gd name="T33" fmla="*/ 41 h 41"/>
                <a:gd name="T34" fmla="*/ 3 w 66"/>
                <a:gd name="T35"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6" h="41">
                  <a:moveTo>
                    <a:pt x="3" y="41"/>
                  </a:moveTo>
                  <a:lnTo>
                    <a:pt x="3" y="41"/>
                  </a:lnTo>
                  <a:lnTo>
                    <a:pt x="1" y="41"/>
                  </a:lnTo>
                  <a:lnTo>
                    <a:pt x="0" y="40"/>
                  </a:lnTo>
                  <a:lnTo>
                    <a:pt x="0" y="40"/>
                  </a:lnTo>
                  <a:lnTo>
                    <a:pt x="0" y="37"/>
                  </a:lnTo>
                  <a:lnTo>
                    <a:pt x="1" y="35"/>
                  </a:lnTo>
                  <a:lnTo>
                    <a:pt x="61" y="0"/>
                  </a:lnTo>
                  <a:lnTo>
                    <a:pt x="61" y="0"/>
                  </a:lnTo>
                  <a:lnTo>
                    <a:pt x="63" y="0"/>
                  </a:lnTo>
                  <a:lnTo>
                    <a:pt x="64" y="1"/>
                  </a:lnTo>
                  <a:lnTo>
                    <a:pt x="64" y="1"/>
                  </a:lnTo>
                  <a:lnTo>
                    <a:pt x="66" y="4"/>
                  </a:lnTo>
                  <a:lnTo>
                    <a:pt x="63" y="6"/>
                  </a:lnTo>
                  <a:lnTo>
                    <a:pt x="5" y="41"/>
                  </a:lnTo>
                  <a:lnTo>
                    <a:pt x="5" y="41"/>
                  </a:lnTo>
                  <a:lnTo>
                    <a:pt x="3" y="41"/>
                  </a:lnTo>
                  <a:lnTo>
                    <a:pt x="3" y="41"/>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7" name="Freeform 162">
              <a:extLst>
                <a:ext uri="{FF2B5EF4-FFF2-40B4-BE49-F238E27FC236}">
                  <a16:creationId xmlns:a16="http://schemas.microsoft.com/office/drawing/2014/main" id="{604FA84F-58F6-E2CF-E962-D53075FCAC52}"/>
                </a:ext>
              </a:extLst>
            </p:cNvPr>
            <p:cNvSpPr>
              <a:spLocks/>
            </p:cNvSpPr>
            <p:nvPr/>
          </p:nvSpPr>
          <p:spPr bwMode="auto">
            <a:xfrm>
              <a:off x="2068513" y="747713"/>
              <a:ext cx="61913" cy="104775"/>
            </a:xfrm>
            <a:custGeom>
              <a:avLst/>
              <a:gdLst>
                <a:gd name="T0" fmla="*/ 2 w 39"/>
                <a:gd name="T1" fmla="*/ 66 h 66"/>
                <a:gd name="T2" fmla="*/ 2 w 39"/>
                <a:gd name="T3" fmla="*/ 66 h 66"/>
                <a:gd name="T4" fmla="*/ 1 w 39"/>
                <a:gd name="T5" fmla="*/ 64 h 66"/>
                <a:gd name="T6" fmla="*/ 1 w 39"/>
                <a:gd name="T7" fmla="*/ 64 h 66"/>
                <a:gd name="T8" fmla="*/ 0 w 39"/>
                <a:gd name="T9" fmla="*/ 63 h 66"/>
                <a:gd name="T10" fmla="*/ 0 w 39"/>
                <a:gd name="T11" fmla="*/ 61 h 66"/>
                <a:gd name="T12" fmla="*/ 33 w 39"/>
                <a:gd name="T13" fmla="*/ 1 h 66"/>
                <a:gd name="T14" fmla="*/ 33 w 39"/>
                <a:gd name="T15" fmla="*/ 1 h 66"/>
                <a:gd name="T16" fmla="*/ 36 w 39"/>
                <a:gd name="T17" fmla="*/ 0 h 66"/>
                <a:gd name="T18" fmla="*/ 38 w 39"/>
                <a:gd name="T19" fmla="*/ 0 h 66"/>
                <a:gd name="T20" fmla="*/ 38 w 39"/>
                <a:gd name="T21" fmla="*/ 0 h 66"/>
                <a:gd name="T22" fmla="*/ 39 w 39"/>
                <a:gd name="T23" fmla="*/ 1 h 66"/>
                <a:gd name="T24" fmla="*/ 39 w 39"/>
                <a:gd name="T25" fmla="*/ 4 h 66"/>
                <a:gd name="T26" fmla="*/ 5 w 39"/>
                <a:gd name="T27" fmla="*/ 63 h 66"/>
                <a:gd name="T28" fmla="*/ 5 w 39"/>
                <a:gd name="T29" fmla="*/ 63 h 66"/>
                <a:gd name="T30" fmla="*/ 4 w 39"/>
                <a:gd name="T31" fmla="*/ 64 h 66"/>
                <a:gd name="T32" fmla="*/ 2 w 39"/>
                <a:gd name="T33" fmla="*/ 66 h 66"/>
                <a:gd name="T34" fmla="*/ 2 w 39"/>
                <a:gd name="T35" fmla="*/ 66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9" h="66">
                  <a:moveTo>
                    <a:pt x="2" y="66"/>
                  </a:moveTo>
                  <a:lnTo>
                    <a:pt x="2" y="66"/>
                  </a:lnTo>
                  <a:lnTo>
                    <a:pt x="1" y="64"/>
                  </a:lnTo>
                  <a:lnTo>
                    <a:pt x="1" y="64"/>
                  </a:lnTo>
                  <a:lnTo>
                    <a:pt x="0" y="63"/>
                  </a:lnTo>
                  <a:lnTo>
                    <a:pt x="0" y="61"/>
                  </a:lnTo>
                  <a:lnTo>
                    <a:pt x="33" y="1"/>
                  </a:lnTo>
                  <a:lnTo>
                    <a:pt x="33" y="1"/>
                  </a:lnTo>
                  <a:lnTo>
                    <a:pt x="36" y="0"/>
                  </a:lnTo>
                  <a:lnTo>
                    <a:pt x="38" y="0"/>
                  </a:lnTo>
                  <a:lnTo>
                    <a:pt x="38" y="0"/>
                  </a:lnTo>
                  <a:lnTo>
                    <a:pt x="39" y="1"/>
                  </a:lnTo>
                  <a:lnTo>
                    <a:pt x="39" y="4"/>
                  </a:lnTo>
                  <a:lnTo>
                    <a:pt x="5" y="63"/>
                  </a:lnTo>
                  <a:lnTo>
                    <a:pt x="5" y="63"/>
                  </a:lnTo>
                  <a:lnTo>
                    <a:pt x="4" y="64"/>
                  </a:lnTo>
                  <a:lnTo>
                    <a:pt x="2" y="66"/>
                  </a:lnTo>
                  <a:lnTo>
                    <a:pt x="2" y="66"/>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8" name="Freeform 163">
              <a:extLst>
                <a:ext uri="{FF2B5EF4-FFF2-40B4-BE49-F238E27FC236}">
                  <a16:creationId xmlns:a16="http://schemas.microsoft.com/office/drawing/2014/main" id="{367A0A42-59C2-F013-C541-90C7B585065E}"/>
                </a:ext>
              </a:extLst>
            </p:cNvPr>
            <p:cNvSpPr>
              <a:spLocks/>
            </p:cNvSpPr>
            <p:nvPr/>
          </p:nvSpPr>
          <p:spPr bwMode="auto">
            <a:xfrm>
              <a:off x="2397125" y="747713"/>
              <a:ext cx="63500" cy="104775"/>
            </a:xfrm>
            <a:custGeom>
              <a:avLst/>
              <a:gdLst>
                <a:gd name="T0" fmla="*/ 37 w 40"/>
                <a:gd name="T1" fmla="*/ 66 h 66"/>
                <a:gd name="T2" fmla="*/ 37 w 40"/>
                <a:gd name="T3" fmla="*/ 66 h 66"/>
                <a:gd name="T4" fmla="*/ 36 w 40"/>
                <a:gd name="T5" fmla="*/ 64 h 66"/>
                <a:gd name="T6" fmla="*/ 35 w 40"/>
                <a:gd name="T7" fmla="*/ 63 h 66"/>
                <a:gd name="T8" fmla="*/ 0 w 40"/>
                <a:gd name="T9" fmla="*/ 4 h 66"/>
                <a:gd name="T10" fmla="*/ 0 w 40"/>
                <a:gd name="T11" fmla="*/ 4 h 66"/>
                <a:gd name="T12" fmla="*/ 0 w 40"/>
                <a:gd name="T13" fmla="*/ 1 h 66"/>
                <a:gd name="T14" fmla="*/ 1 w 40"/>
                <a:gd name="T15" fmla="*/ 0 h 66"/>
                <a:gd name="T16" fmla="*/ 1 w 40"/>
                <a:gd name="T17" fmla="*/ 0 h 66"/>
                <a:gd name="T18" fmla="*/ 4 w 40"/>
                <a:gd name="T19" fmla="*/ 0 h 66"/>
                <a:gd name="T20" fmla="*/ 6 w 40"/>
                <a:gd name="T21" fmla="*/ 1 h 66"/>
                <a:gd name="T22" fmla="*/ 40 w 40"/>
                <a:gd name="T23" fmla="*/ 61 h 66"/>
                <a:gd name="T24" fmla="*/ 40 w 40"/>
                <a:gd name="T25" fmla="*/ 61 h 66"/>
                <a:gd name="T26" fmla="*/ 40 w 40"/>
                <a:gd name="T27" fmla="*/ 63 h 66"/>
                <a:gd name="T28" fmla="*/ 38 w 40"/>
                <a:gd name="T29" fmla="*/ 64 h 66"/>
                <a:gd name="T30" fmla="*/ 38 w 40"/>
                <a:gd name="T31" fmla="*/ 64 h 66"/>
                <a:gd name="T32" fmla="*/ 37 w 40"/>
                <a:gd name="T33" fmla="*/ 66 h 66"/>
                <a:gd name="T34" fmla="*/ 37 w 40"/>
                <a:gd name="T35" fmla="*/ 66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 h="66">
                  <a:moveTo>
                    <a:pt x="37" y="66"/>
                  </a:moveTo>
                  <a:lnTo>
                    <a:pt x="37" y="66"/>
                  </a:lnTo>
                  <a:lnTo>
                    <a:pt x="36" y="64"/>
                  </a:lnTo>
                  <a:lnTo>
                    <a:pt x="35" y="63"/>
                  </a:lnTo>
                  <a:lnTo>
                    <a:pt x="0" y="4"/>
                  </a:lnTo>
                  <a:lnTo>
                    <a:pt x="0" y="4"/>
                  </a:lnTo>
                  <a:lnTo>
                    <a:pt x="0" y="1"/>
                  </a:lnTo>
                  <a:lnTo>
                    <a:pt x="1" y="0"/>
                  </a:lnTo>
                  <a:lnTo>
                    <a:pt x="1" y="0"/>
                  </a:lnTo>
                  <a:lnTo>
                    <a:pt x="4" y="0"/>
                  </a:lnTo>
                  <a:lnTo>
                    <a:pt x="6" y="1"/>
                  </a:lnTo>
                  <a:lnTo>
                    <a:pt x="40" y="61"/>
                  </a:lnTo>
                  <a:lnTo>
                    <a:pt x="40" y="61"/>
                  </a:lnTo>
                  <a:lnTo>
                    <a:pt x="40" y="63"/>
                  </a:lnTo>
                  <a:lnTo>
                    <a:pt x="38" y="64"/>
                  </a:lnTo>
                  <a:lnTo>
                    <a:pt x="38" y="64"/>
                  </a:lnTo>
                  <a:lnTo>
                    <a:pt x="37" y="66"/>
                  </a:lnTo>
                  <a:lnTo>
                    <a:pt x="37" y="66"/>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39" name="Freeform 164">
              <a:extLst>
                <a:ext uri="{FF2B5EF4-FFF2-40B4-BE49-F238E27FC236}">
                  <a16:creationId xmlns:a16="http://schemas.microsoft.com/office/drawing/2014/main" id="{0453A4A1-4D9C-8498-D782-E2793AD77152}"/>
                </a:ext>
              </a:extLst>
            </p:cNvPr>
            <p:cNvSpPr>
              <a:spLocks/>
            </p:cNvSpPr>
            <p:nvPr/>
          </p:nvSpPr>
          <p:spPr bwMode="auto">
            <a:xfrm>
              <a:off x="2497138" y="646113"/>
              <a:ext cx="103188" cy="65088"/>
            </a:xfrm>
            <a:custGeom>
              <a:avLst/>
              <a:gdLst>
                <a:gd name="T0" fmla="*/ 63 w 65"/>
                <a:gd name="T1" fmla="*/ 41 h 41"/>
                <a:gd name="T2" fmla="*/ 63 w 65"/>
                <a:gd name="T3" fmla="*/ 41 h 41"/>
                <a:gd name="T4" fmla="*/ 61 w 65"/>
                <a:gd name="T5" fmla="*/ 40 h 41"/>
                <a:gd name="T6" fmla="*/ 3 w 65"/>
                <a:gd name="T7" fmla="*/ 6 h 41"/>
                <a:gd name="T8" fmla="*/ 3 w 65"/>
                <a:gd name="T9" fmla="*/ 6 h 41"/>
                <a:gd name="T10" fmla="*/ 0 w 65"/>
                <a:gd name="T11" fmla="*/ 4 h 41"/>
                <a:gd name="T12" fmla="*/ 1 w 65"/>
                <a:gd name="T13" fmla="*/ 1 h 41"/>
                <a:gd name="T14" fmla="*/ 1 w 65"/>
                <a:gd name="T15" fmla="*/ 1 h 41"/>
                <a:gd name="T16" fmla="*/ 3 w 65"/>
                <a:gd name="T17" fmla="*/ 0 h 41"/>
                <a:gd name="T18" fmla="*/ 5 w 65"/>
                <a:gd name="T19" fmla="*/ 0 h 41"/>
                <a:gd name="T20" fmla="*/ 64 w 65"/>
                <a:gd name="T21" fmla="*/ 35 h 41"/>
                <a:gd name="T22" fmla="*/ 64 w 65"/>
                <a:gd name="T23" fmla="*/ 35 h 41"/>
                <a:gd name="T24" fmla="*/ 65 w 65"/>
                <a:gd name="T25" fmla="*/ 36 h 41"/>
                <a:gd name="T26" fmla="*/ 65 w 65"/>
                <a:gd name="T27" fmla="*/ 38 h 41"/>
                <a:gd name="T28" fmla="*/ 65 w 65"/>
                <a:gd name="T29" fmla="*/ 38 h 41"/>
                <a:gd name="T30" fmla="*/ 64 w 65"/>
                <a:gd name="T31" fmla="*/ 40 h 41"/>
                <a:gd name="T32" fmla="*/ 63 w 65"/>
                <a:gd name="T33" fmla="*/ 41 h 41"/>
                <a:gd name="T34" fmla="*/ 63 w 65"/>
                <a:gd name="T35"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5" h="41">
                  <a:moveTo>
                    <a:pt x="63" y="41"/>
                  </a:moveTo>
                  <a:lnTo>
                    <a:pt x="63" y="41"/>
                  </a:lnTo>
                  <a:lnTo>
                    <a:pt x="61" y="40"/>
                  </a:lnTo>
                  <a:lnTo>
                    <a:pt x="3" y="6"/>
                  </a:lnTo>
                  <a:lnTo>
                    <a:pt x="3" y="6"/>
                  </a:lnTo>
                  <a:lnTo>
                    <a:pt x="0" y="4"/>
                  </a:lnTo>
                  <a:lnTo>
                    <a:pt x="1" y="1"/>
                  </a:lnTo>
                  <a:lnTo>
                    <a:pt x="1" y="1"/>
                  </a:lnTo>
                  <a:lnTo>
                    <a:pt x="3" y="0"/>
                  </a:lnTo>
                  <a:lnTo>
                    <a:pt x="5" y="0"/>
                  </a:lnTo>
                  <a:lnTo>
                    <a:pt x="64" y="35"/>
                  </a:lnTo>
                  <a:lnTo>
                    <a:pt x="64" y="35"/>
                  </a:lnTo>
                  <a:lnTo>
                    <a:pt x="65" y="36"/>
                  </a:lnTo>
                  <a:lnTo>
                    <a:pt x="65" y="38"/>
                  </a:lnTo>
                  <a:lnTo>
                    <a:pt x="65" y="38"/>
                  </a:lnTo>
                  <a:lnTo>
                    <a:pt x="64" y="40"/>
                  </a:lnTo>
                  <a:lnTo>
                    <a:pt x="63" y="41"/>
                  </a:lnTo>
                  <a:lnTo>
                    <a:pt x="63" y="41"/>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40" name="Freeform 165">
              <a:extLst>
                <a:ext uri="{FF2B5EF4-FFF2-40B4-BE49-F238E27FC236}">
                  <a16:creationId xmlns:a16="http://schemas.microsoft.com/office/drawing/2014/main" id="{22BE3015-2D59-7E92-A4E1-AB461987365A}"/>
                </a:ext>
              </a:extLst>
            </p:cNvPr>
            <p:cNvSpPr>
              <a:spLocks/>
            </p:cNvSpPr>
            <p:nvPr/>
          </p:nvSpPr>
          <p:spPr bwMode="auto">
            <a:xfrm>
              <a:off x="2535238" y="509588"/>
              <a:ext cx="117475" cy="9525"/>
            </a:xfrm>
            <a:custGeom>
              <a:avLst/>
              <a:gdLst>
                <a:gd name="T0" fmla="*/ 71 w 74"/>
                <a:gd name="T1" fmla="*/ 6 h 6"/>
                <a:gd name="T2" fmla="*/ 3 w 74"/>
                <a:gd name="T3" fmla="*/ 6 h 6"/>
                <a:gd name="T4" fmla="*/ 3 w 74"/>
                <a:gd name="T5" fmla="*/ 6 h 6"/>
                <a:gd name="T6" fmla="*/ 1 w 74"/>
                <a:gd name="T7" fmla="*/ 5 h 6"/>
                <a:gd name="T8" fmla="*/ 0 w 74"/>
                <a:gd name="T9" fmla="*/ 2 h 6"/>
                <a:gd name="T10" fmla="*/ 0 w 74"/>
                <a:gd name="T11" fmla="*/ 2 h 6"/>
                <a:gd name="T12" fmla="*/ 1 w 74"/>
                <a:gd name="T13" fmla="*/ 0 h 6"/>
                <a:gd name="T14" fmla="*/ 3 w 74"/>
                <a:gd name="T15" fmla="*/ 0 h 6"/>
                <a:gd name="T16" fmla="*/ 71 w 74"/>
                <a:gd name="T17" fmla="*/ 0 h 6"/>
                <a:gd name="T18" fmla="*/ 71 w 74"/>
                <a:gd name="T19" fmla="*/ 0 h 6"/>
                <a:gd name="T20" fmla="*/ 74 w 74"/>
                <a:gd name="T21" fmla="*/ 0 h 6"/>
                <a:gd name="T22" fmla="*/ 74 w 74"/>
                <a:gd name="T23" fmla="*/ 2 h 6"/>
                <a:gd name="T24" fmla="*/ 74 w 74"/>
                <a:gd name="T25" fmla="*/ 2 h 6"/>
                <a:gd name="T26" fmla="*/ 74 w 74"/>
                <a:gd name="T27" fmla="*/ 5 h 6"/>
                <a:gd name="T28" fmla="*/ 71 w 74"/>
                <a:gd name="T29" fmla="*/ 6 h 6"/>
                <a:gd name="T30" fmla="*/ 71 w 74"/>
                <a:gd name="T31" fmla="*/ 6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4" h="6">
                  <a:moveTo>
                    <a:pt x="71" y="6"/>
                  </a:moveTo>
                  <a:lnTo>
                    <a:pt x="3" y="6"/>
                  </a:lnTo>
                  <a:lnTo>
                    <a:pt x="3" y="6"/>
                  </a:lnTo>
                  <a:lnTo>
                    <a:pt x="1" y="5"/>
                  </a:lnTo>
                  <a:lnTo>
                    <a:pt x="0" y="2"/>
                  </a:lnTo>
                  <a:lnTo>
                    <a:pt x="0" y="2"/>
                  </a:lnTo>
                  <a:lnTo>
                    <a:pt x="1" y="0"/>
                  </a:lnTo>
                  <a:lnTo>
                    <a:pt x="3" y="0"/>
                  </a:lnTo>
                  <a:lnTo>
                    <a:pt x="71" y="0"/>
                  </a:lnTo>
                  <a:lnTo>
                    <a:pt x="71" y="0"/>
                  </a:lnTo>
                  <a:lnTo>
                    <a:pt x="74" y="0"/>
                  </a:lnTo>
                  <a:lnTo>
                    <a:pt x="74" y="2"/>
                  </a:lnTo>
                  <a:lnTo>
                    <a:pt x="74" y="2"/>
                  </a:lnTo>
                  <a:lnTo>
                    <a:pt x="74" y="5"/>
                  </a:lnTo>
                  <a:lnTo>
                    <a:pt x="71" y="6"/>
                  </a:lnTo>
                  <a:lnTo>
                    <a:pt x="71" y="6"/>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41" name="Freeform 166">
              <a:extLst>
                <a:ext uri="{FF2B5EF4-FFF2-40B4-BE49-F238E27FC236}">
                  <a16:creationId xmlns:a16="http://schemas.microsoft.com/office/drawing/2014/main" id="{7654A496-BF03-15EE-E5E7-0D77E07D3C7D}"/>
                </a:ext>
              </a:extLst>
            </p:cNvPr>
            <p:cNvSpPr>
              <a:spLocks/>
            </p:cNvSpPr>
            <p:nvPr/>
          </p:nvSpPr>
          <p:spPr bwMode="auto">
            <a:xfrm>
              <a:off x="2497138" y="317500"/>
              <a:ext cx="103188" cy="65088"/>
            </a:xfrm>
            <a:custGeom>
              <a:avLst/>
              <a:gdLst>
                <a:gd name="T0" fmla="*/ 4 w 65"/>
                <a:gd name="T1" fmla="*/ 41 h 41"/>
                <a:gd name="T2" fmla="*/ 4 w 65"/>
                <a:gd name="T3" fmla="*/ 41 h 41"/>
                <a:gd name="T4" fmla="*/ 3 w 65"/>
                <a:gd name="T5" fmla="*/ 39 h 41"/>
                <a:gd name="T6" fmla="*/ 1 w 65"/>
                <a:gd name="T7" fmla="*/ 38 h 41"/>
                <a:gd name="T8" fmla="*/ 1 w 65"/>
                <a:gd name="T9" fmla="*/ 38 h 41"/>
                <a:gd name="T10" fmla="*/ 0 w 65"/>
                <a:gd name="T11" fmla="*/ 36 h 41"/>
                <a:gd name="T12" fmla="*/ 1 w 65"/>
                <a:gd name="T13" fmla="*/ 34 h 41"/>
                <a:gd name="T14" fmla="*/ 61 w 65"/>
                <a:gd name="T15" fmla="*/ 0 h 41"/>
                <a:gd name="T16" fmla="*/ 61 w 65"/>
                <a:gd name="T17" fmla="*/ 0 h 41"/>
                <a:gd name="T18" fmla="*/ 63 w 65"/>
                <a:gd name="T19" fmla="*/ 0 h 41"/>
                <a:gd name="T20" fmla="*/ 65 w 65"/>
                <a:gd name="T21" fmla="*/ 1 h 41"/>
                <a:gd name="T22" fmla="*/ 65 w 65"/>
                <a:gd name="T23" fmla="*/ 1 h 41"/>
                <a:gd name="T24" fmla="*/ 65 w 65"/>
                <a:gd name="T25" fmla="*/ 4 h 41"/>
                <a:gd name="T26" fmla="*/ 64 w 65"/>
                <a:gd name="T27" fmla="*/ 6 h 41"/>
                <a:gd name="T28" fmla="*/ 5 w 65"/>
                <a:gd name="T29" fmla="*/ 39 h 41"/>
                <a:gd name="T30" fmla="*/ 5 w 65"/>
                <a:gd name="T31" fmla="*/ 39 h 41"/>
                <a:gd name="T32" fmla="*/ 4 w 65"/>
                <a:gd name="T33" fmla="*/ 41 h 41"/>
                <a:gd name="T34" fmla="*/ 4 w 65"/>
                <a:gd name="T35"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5" h="41">
                  <a:moveTo>
                    <a:pt x="4" y="41"/>
                  </a:moveTo>
                  <a:lnTo>
                    <a:pt x="4" y="41"/>
                  </a:lnTo>
                  <a:lnTo>
                    <a:pt x="3" y="39"/>
                  </a:lnTo>
                  <a:lnTo>
                    <a:pt x="1" y="38"/>
                  </a:lnTo>
                  <a:lnTo>
                    <a:pt x="1" y="38"/>
                  </a:lnTo>
                  <a:lnTo>
                    <a:pt x="0" y="36"/>
                  </a:lnTo>
                  <a:lnTo>
                    <a:pt x="1" y="34"/>
                  </a:lnTo>
                  <a:lnTo>
                    <a:pt x="61" y="0"/>
                  </a:lnTo>
                  <a:lnTo>
                    <a:pt x="61" y="0"/>
                  </a:lnTo>
                  <a:lnTo>
                    <a:pt x="63" y="0"/>
                  </a:lnTo>
                  <a:lnTo>
                    <a:pt x="65" y="1"/>
                  </a:lnTo>
                  <a:lnTo>
                    <a:pt x="65" y="1"/>
                  </a:lnTo>
                  <a:lnTo>
                    <a:pt x="65" y="4"/>
                  </a:lnTo>
                  <a:lnTo>
                    <a:pt x="64" y="6"/>
                  </a:lnTo>
                  <a:lnTo>
                    <a:pt x="5" y="39"/>
                  </a:lnTo>
                  <a:lnTo>
                    <a:pt x="5" y="39"/>
                  </a:lnTo>
                  <a:lnTo>
                    <a:pt x="4" y="41"/>
                  </a:lnTo>
                  <a:lnTo>
                    <a:pt x="4" y="41"/>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42" name="Freeform 167">
              <a:extLst>
                <a:ext uri="{FF2B5EF4-FFF2-40B4-BE49-F238E27FC236}">
                  <a16:creationId xmlns:a16="http://schemas.microsoft.com/office/drawing/2014/main" id="{AE48B857-BF93-5552-EFF5-AF502AC89641}"/>
                </a:ext>
              </a:extLst>
            </p:cNvPr>
            <p:cNvSpPr>
              <a:spLocks/>
            </p:cNvSpPr>
            <p:nvPr/>
          </p:nvSpPr>
          <p:spPr bwMode="auto">
            <a:xfrm>
              <a:off x="2397125" y="176213"/>
              <a:ext cx="63500" cy="103188"/>
            </a:xfrm>
            <a:custGeom>
              <a:avLst/>
              <a:gdLst>
                <a:gd name="T0" fmla="*/ 3 w 40"/>
                <a:gd name="T1" fmla="*/ 65 h 65"/>
                <a:gd name="T2" fmla="*/ 3 w 40"/>
                <a:gd name="T3" fmla="*/ 65 h 65"/>
                <a:gd name="T4" fmla="*/ 1 w 40"/>
                <a:gd name="T5" fmla="*/ 65 h 65"/>
                <a:gd name="T6" fmla="*/ 1 w 40"/>
                <a:gd name="T7" fmla="*/ 65 h 65"/>
                <a:gd name="T8" fmla="*/ 0 w 40"/>
                <a:gd name="T9" fmla="*/ 63 h 65"/>
                <a:gd name="T10" fmla="*/ 0 w 40"/>
                <a:gd name="T11" fmla="*/ 60 h 65"/>
                <a:gd name="T12" fmla="*/ 35 w 40"/>
                <a:gd name="T13" fmla="*/ 1 h 65"/>
                <a:gd name="T14" fmla="*/ 35 w 40"/>
                <a:gd name="T15" fmla="*/ 1 h 65"/>
                <a:gd name="T16" fmla="*/ 36 w 40"/>
                <a:gd name="T17" fmla="*/ 0 h 65"/>
                <a:gd name="T18" fmla="*/ 38 w 40"/>
                <a:gd name="T19" fmla="*/ 0 h 65"/>
                <a:gd name="T20" fmla="*/ 38 w 40"/>
                <a:gd name="T21" fmla="*/ 0 h 65"/>
                <a:gd name="T22" fmla="*/ 40 w 40"/>
                <a:gd name="T23" fmla="*/ 2 h 65"/>
                <a:gd name="T24" fmla="*/ 40 w 40"/>
                <a:gd name="T25" fmla="*/ 5 h 65"/>
                <a:gd name="T26" fmla="*/ 6 w 40"/>
                <a:gd name="T27" fmla="*/ 64 h 65"/>
                <a:gd name="T28" fmla="*/ 6 w 40"/>
                <a:gd name="T29" fmla="*/ 64 h 65"/>
                <a:gd name="T30" fmla="*/ 5 w 40"/>
                <a:gd name="T31" fmla="*/ 65 h 65"/>
                <a:gd name="T32" fmla="*/ 3 w 40"/>
                <a:gd name="T33" fmla="*/ 65 h 65"/>
                <a:gd name="T34" fmla="*/ 3 w 40"/>
                <a:gd name="T35"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 h="65">
                  <a:moveTo>
                    <a:pt x="3" y="65"/>
                  </a:moveTo>
                  <a:lnTo>
                    <a:pt x="3" y="65"/>
                  </a:lnTo>
                  <a:lnTo>
                    <a:pt x="1" y="65"/>
                  </a:lnTo>
                  <a:lnTo>
                    <a:pt x="1" y="65"/>
                  </a:lnTo>
                  <a:lnTo>
                    <a:pt x="0" y="63"/>
                  </a:lnTo>
                  <a:lnTo>
                    <a:pt x="0" y="60"/>
                  </a:lnTo>
                  <a:lnTo>
                    <a:pt x="35" y="1"/>
                  </a:lnTo>
                  <a:lnTo>
                    <a:pt x="35" y="1"/>
                  </a:lnTo>
                  <a:lnTo>
                    <a:pt x="36" y="0"/>
                  </a:lnTo>
                  <a:lnTo>
                    <a:pt x="38" y="0"/>
                  </a:lnTo>
                  <a:lnTo>
                    <a:pt x="38" y="0"/>
                  </a:lnTo>
                  <a:lnTo>
                    <a:pt x="40" y="2"/>
                  </a:lnTo>
                  <a:lnTo>
                    <a:pt x="40" y="5"/>
                  </a:lnTo>
                  <a:lnTo>
                    <a:pt x="6" y="64"/>
                  </a:lnTo>
                  <a:lnTo>
                    <a:pt x="6" y="64"/>
                  </a:lnTo>
                  <a:lnTo>
                    <a:pt x="5" y="65"/>
                  </a:lnTo>
                  <a:lnTo>
                    <a:pt x="3" y="65"/>
                  </a:lnTo>
                  <a:lnTo>
                    <a:pt x="3" y="65"/>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43" name="Freeform 168">
              <a:extLst>
                <a:ext uri="{FF2B5EF4-FFF2-40B4-BE49-F238E27FC236}">
                  <a16:creationId xmlns:a16="http://schemas.microsoft.com/office/drawing/2014/main" id="{90A7BB9D-8722-3B24-B14C-5CEC6EDBD223}"/>
                </a:ext>
              </a:extLst>
            </p:cNvPr>
            <p:cNvSpPr>
              <a:spLocks/>
            </p:cNvSpPr>
            <p:nvPr/>
          </p:nvSpPr>
          <p:spPr bwMode="auto">
            <a:xfrm>
              <a:off x="2259013" y="125413"/>
              <a:ext cx="11113" cy="117475"/>
            </a:xfrm>
            <a:custGeom>
              <a:avLst/>
              <a:gdLst>
                <a:gd name="T0" fmla="*/ 3 w 7"/>
                <a:gd name="T1" fmla="*/ 74 h 74"/>
                <a:gd name="T2" fmla="*/ 3 w 7"/>
                <a:gd name="T3" fmla="*/ 74 h 74"/>
                <a:gd name="T4" fmla="*/ 1 w 7"/>
                <a:gd name="T5" fmla="*/ 73 h 74"/>
                <a:gd name="T6" fmla="*/ 0 w 7"/>
                <a:gd name="T7" fmla="*/ 71 h 74"/>
                <a:gd name="T8" fmla="*/ 0 w 7"/>
                <a:gd name="T9" fmla="*/ 2 h 74"/>
                <a:gd name="T10" fmla="*/ 0 w 7"/>
                <a:gd name="T11" fmla="*/ 2 h 74"/>
                <a:gd name="T12" fmla="*/ 1 w 7"/>
                <a:gd name="T13" fmla="*/ 1 h 74"/>
                <a:gd name="T14" fmla="*/ 3 w 7"/>
                <a:gd name="T15" fmla="*/ 0 h 74"/>
                <a:gd name="T16" fmla="*/ 3 w 7"/>
                <a:gd name="T17" fmla="*/ 0 h 74"/>
                <a:gd name="T18" fmla="*/ 6 w 7"/>
                <a:gd name="T19" fmla="*/ 1 h 74"/>
                <a:gd name="T20" fmla="*/ 7 w 7"/>
                <a:gd name="T21" fmla="*/ 2 h 74"/>
                <a:gd name="T22" fmla="*/ 7 w 7"/>
                <a:gd name="T23" fmla="*/ 71 h 74"/>
                <a:gd name="T24" fmla="*/ 7 w 7"/>
                <a:gd name="T25" fmla="*/ 71 h 74"/>
                <a:gd name="T26" fmla="*/ 6 w 7"/>
                <a:gd name="T27" fmla="*/ 73 h 74"/>
                <a:gd name="T28" fmla="*/ 3 w 7"/>
                <a:gd name="T29" fmla="*/ 74 h 74"/>
                <a:gd name="T30" fmla="*/ 3 w 7"/>
                <a:gd name="T31"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 h="74">
                  <a:moveTo>
                    <a:pt x="3" y="74"/>
                  </a:moveTo>
                  <a:lnTo>
                    <a:pt x="3" y="74"/>
                  </a:lnTo>
                  <a:lnTo>
                    <a:pt x="1" y="73"/>
                  </a:lnTo>
                  <a:lnTo>
                    <a:pt x="0" y="71"/>
                  </a:lnTo>
                  <a:lnTo>
                    <a:pt x="0" y="2"/>
                  </a:lnTo>
                  <a:lnTo>
                    <a:pt x="0" y="2"/>
                  </a:lnTo>
                  <a:lnTo>
                    <a:pt x="1" y="1"/>
                  </a:lnTo>
                  <a:lnTo>
                    <a:pt x="3" y="0"/>
                  </a:lnTo>
                  <a:lnTo>
                    <a:pt x="3" y="0"/>
                  </a:lnTo>
                  <a:lnTo>
                    <a:pt x="6" y="1"/>
                  </a:lnTo>
                  <a:lnTo>
                    <a:pt x="7" y="2"/>
                  </a:lnTo>
                  <a:lnTo>
                    <a:pt x="7" y="71"/>
                  </a:lnTo>
                  <a:lnTo>
                    <a:pt x="7" y="71"/>
                  </a:lnTo>
                  <a:lnTo>
                    <a:pt x="6" y="73"/>
                  </a:lnTo>
                  <a:lnTo>
                    <a:pt x="3" y="74"/>
                  </a:lnTo>
                  <a:lnTo>
                    <a:pt x="3" y="74"/>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grpSp>
      <p:grpSp>
        <p:nvGrpSpPr>
          <p:cNvPr id="51" name="Group 50">
            <a:extLst>
              <a:ext uri="{FF2B5EF4-FFF2-40B4-BE49-F238E27FC236}">
                <a16:creationId xmlns:a16="http://schemas.microsoft.com/office/drawing/2014/main" id="{ACA01308-EDCD-C365-3EE2-E649091B021E}"/>
              </a:ext>
            </a:extLst>
          </p:cNvPr>
          <p:cNvGrpSpPr/>
          <p:nvPr/>
        </p:nvGrpSpPr>
        <p:grpSpPr>
          <a:xfrm>
            <a:off x="1620262" y="4365260"/>
            <a:ext cx="863767" cy="863767"/>
            <a:chOff x="6015038" y="4308475"/>
            <a:chExt cx="1112838" cy="1112838"/>
          </a:xfrm>
        </p:grpSpPr>
        <p:sp>
          <p:nvSpPr>
            <p:cNvPr id="52" name="Freeform 24">
              <a:extLst>
                <a:ext uri="{FF2B5EF4-FFF2-40B4-BE49-F238E27FC236}">
                  <a16:creationId xmlns:a16="http://schemas.microsoft.com/office/drawing/2014/main" id="{B0B477F9-5C79-71E1-6D5D-C61F24C192A7}"/>
                </a:ext>
              </a:extLst>
            </p:cNvPr>
            <p:cNvSpPr>
              <a:spLocks/>
            </p:cNvSpPr>
            <p:nvPr/>
          </p:nvSpPr>
          <p:spPr bwMode="auto">
            <a:xfrm>
              <a:off x="6015038" y="4308475"/>
              <a:ext cx="1112838" cy="1112838"/>
            </a:xfrm>
            <a:custGeom>
              <a:avLst/>
              <a:gdLst>
                <a:gd name="T0" fmla="*/ 333 w 701"/>
                <a:gd name="T1" fmla="*/ 701 h 701"/>
                <a:gd name="T2" fmla="*/ 280 w 701"/>
                <a:gd name="T3" fmla="*/ 694 h 701"/>
                <a:gd name="T4" fmla="*/ 231 w 701"/>
                <a:gd name="T5" fmla="*/ 680 h 701"/>
                <a:gd name="T6" fmla="*/ 184 w 701"/>
                <a:gd name="T7" fmla="*/ 659 h 701"/>
                <a:gd name="T8" fmla="*/ 141 w 701"/>
                <a:gd name="T9" fmla="*/ 631 h 701"/>
                <a:gd name="T10" fmla="*/ 103 w 701"/>
                <a:gd name="T11" fmla="*/ 598 h 701"/>
                <a:gd name="T12" fmla="*/ 71 w 701"/>
                <a:gd name="T13" fmla="*/ 560 h 701"/>
                <a:gd name="T14" fmla="*/ 42 w 701"/>
                <a:gd name="T15" fmla="*/ 518 h 701"/>
                <a:gd name="T16" fmla="*/ 21 w 701"/>
                <a:gd name="T17" fmla="*/ 471 h 701"/>
                <a:gd name="T18" fmla="*/ 8 w 701"/>
                <a:gd name="T19" fmla="*/ 421 h 701"/>
                <a:gd name="T20" fmla="*/ 0 w 701"/>
                <a:gd name="T21" fmla="*/ 369 h 701"/>
                <a:gd name="T22" fmla="*/ 0 w 701"/>
                <a:gd name="T23" fmla="*/ 333 h 701"/>
                <a:gd name="T24" fmla="*/ 8 w 701"/>
                <a:gd name="T25" fmla="*/ 280 h 701"/>
                <a:gd name="T26" fmla="*/ 21 w 701"/>
                <a:gd name="T27" fmla="*/ 231 h 701"/>
                <a:gd name="T28" fmla="*/ 42 w 701"/>
                <a:gd name="T29" fmla="*/ 184 h 701"/>
                <a:gd name="T30" fmla="*/ 71 w 701"/>
                <a:gd name="T31" fmla="*/ 141 h 701"/>
                <a:gd name="T32" fmla="*/ 103 w 701"/>
                <a:gd name="T33" fmla="*/ 102 h 701"/>
                <a:gd name="T34" fmla="*/ 141 w 701"/>
                <a:gd name="T35" fmla="*/ 70 h 701"/>
                <a:gd name="T36" fmla="*/ 184 w 701"/>
                <a:gd name="T37" fmla="*/ 42 h 701"/>
                <a:gd name="T38" fmla="*/ 231 w 701"/>
                <a:gd name="T39" fmla="*/ 21 h 701"/>
                <a:gd name="T40" fmla="*/ 280 w 701"/>
                <a:gd name="T41" fmla="*/ 7 h 701"/>
                <a:gd name="T42" fmla="*/ 333 w 701"/>
                <a:gd name="T43" fmla="*/ 0 h 701"/>
                <a:gd name="T44" fmla="*/ 369 w 701"/>
                <a:gd name="T45" fmla="*/ 0 h 701"/>
                <a:gd name="T46" fmla="*/ 421 w 701"/>
                <a:gd name="T47" fmla="*/ 7 h 701"/>
                <a:gd name="T48" fmla="*/ 472 w 701"/>
                <a:gd name="T49" fmla="*/ 21 h 701"/>
                <a:gd name="T50" fmla="*/ 518 w 701"/>
                <a:gd name="T51" fmla="*/ 42 h 701"/>
                <a:gd name="T52" fmla="*/ 560 w 701"/>
                <a:gd name="T53" fmla="*/ 70 h 701"/>
                <a:gd name="T54" fmla="*/ 599 w 701"/>
                <a:gd name="T55" fmla="*/ 102 h 701"/>
                <a:gd name="T56" fmla="*/ 632 w 701"/>
                <a:gd name="T57" fmla="*/ 141 h 701"/>
                <a:gd name="T58" fmla="*/ 659 w 701"/>
                <a:gd name="T59" fmla="*/ 184 h 701"/>
                <a:gd name="T60" fmla="*/ 680 w 701"/>
                <a:gd name="T61" fmla="*/ 231 h 701"/>
                <a:gd name="T62" fmla="*/ 695 w 701"/>
                <a:gd name="T63" fmla="*/ 280 h 701"/>
                <a:gd name="T64" fmla="*/ 701 w 701"/>
                <a:gd name="T65" fmla="*/ 333 h 701"/>
                <a:gd name="T66" fmla="*/ 701 w 701"/>
                <a:gd name="T67" fmla="*/ 369 h 701"/>
                <a:gd name="T68" fmla="*/ 695 w 701"/>
                <a:gd name="T69" fmla="*/ 421 h 701"/>
                <a:gd name="T70" fmla="*/ 680 w 701"/>
                <a:gd name="T71" fmla="*/ 471 h 701"/>
                <a:gd name="T72" fmla="*/ 659 w 701"/>
                <a:gd name="T73" fmla="*/ 518 h 701"/>
                <a:gd name="T74" fmla="*/ 632 w 701"/>
                <a:gd name="T75" fmla="*/ 560 h 701"/>
                <a:gd name="T76" fmla="*/ 599 w 701"/>
                <a:gd name="T77" fmla="*/ 598 h 701"/>
                <a:gd name="T78" fmla="*/ 560 w 701"/>
                <a:gd name="T79" fmla="*/ 631 h 701"/>
                <a:gd name="T80" fmla="*/ 518 w 701"/>
                <a:gd name="T81" fmla="*/ 659 h 701"/>
                <a:gd name="T82" fmla="*/ 472 w 701"/>
                <a:gd name="T83" fmla="*/ 680 h 701"/>
                <a:gd name="T84" fmla="*/ 421 w 701"/>
                <a:gd name="T85" fmla="*/ 694 h 701"/>
                <a:gd name="T86" fmla="*/ 369 w 701"/>
                <a:gd name="T87" fmla="*/ 701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1">
                  <a:moveTo>
                    <a:pt x="351" y="701"/>
                  </a:moveTo>
                  <a:lnTo>
                    <a:pt x="351" y="701"/>
                  </a:lnTo>
                  <a:lnTo>
                    <a:pt x="333" y="701"/>
                  </a:lnTo>
                  <a:lnTo>
                    <a:pt x="315" y="699"/>
                  </a:lnTo>
                  <a:lnTo>
                    <a:pt x="298" y="697"/>
                  </a:lnTo>
                  <a:lnTo>
                    <a:pt x="280" y="694"/>
                  </a:lnTo>
                  <a:lnTo>
                    <a:pt x="263" y="689"/>
                  </a:lnTo>
                  <a:lnTo>
                    <a:pt x="247" y="686"/>
                  </a:lnTo>
                  <a:lnTo>
                    <a:pt x="231" y="680"/>
                  </a:lnTo>
                  <a:lnTo>
                    <a:pt x="215" y="673"/>
                  </a:lnTo>
                  <a:lnTo>
                    <a:pt x="199" y="666"/>
                  </a:lnTo>
                  <a:lnTo>
                    <a:pt x="184" y="659"/>
                  </a:lnTo>
                  <a:lnTo>
                    <a:pt x="169" y="650"/>
                  </a:lnTo>
                  <a:lnTo>
                    <a:pt x="155" y="641"/>
                  </a:lnTo>
                  <a:lnTo>
                    <a:pt x="141" y="631"/>
                  </a:lnTo>
                  <a:lnTo>
                    <a:pt x="129" y="620"/>
                  </a:lnTo>
                  <a:lnTo>
                    <a:pt x="115" y="611"/>
                  </a:lnTo>
                  <a:lnTo>
                    <a:pt x="103" y="598"/>
                  </a:lnTo>
                  <a:lnTo>
                    <a:pt x="92" y="586"/>
                  </a:lnTo>
                  <a:lnTo>
                    <a:pt x="81" y="573"/>
                  </a:lnTo>
                  <a:lnTo>
                    <a:pt x="71" y="560"/>
                  </a:lnTo>
                  <a:lnTo>
                    <a:pt x="61" y="546"/>
                  </a:lnTo>
                  <a:lnTo>
                    <a:pt x="51" y="533"/>
                  </a:lnTo>
                  <a:lnTo>
                    <a:pt x="42" y="518"/>
                  </a:lnTo>
                  <a:lnTo>
                    <a:pt x="35" y="502"/>
                  </a:lnTo>
                  <a:lnTo>
                    <a:pt x="28" y="487"/>
                  </a:lnTo>
                  <a:lnTo>
                    <a:pt x="21" y="471"/>
                  </a:lnTo>
                  <a:lnTo>
                    <a:pt x="16" y="455"/>
                  </a:lnTo>
                  <a:lnTo>
                    <a:pt x="12" y="438"/>
                  </a:lnTo>
                  <a:lnTo>
                    <a:pt x="8" y="421"/>
                  </a:lnTo>
                  <a:lnTo>
                    <a:pt x="4" y="403"/>
                  </a:lnTo>
                  <a:lnTo>
                    <a:pt x="3" y="386"/>
                  </a:lnTo>
                  <a:lnTo>
                    <a:pt x="0" y="369"/>
                  </a:lnTo>
                  <a:lnTo>
                    <a:pt x="0" y="350"/>
                  </a:lnTo>
                  <a:lnTo>
                    <a:pt x="0" y="350"/>
                  </a:lnTo>
                  <a:lnTo>
                    <a:pt x="0" y="333"/>
                  </a:lnTo>
                  <a:lnTo>
                    <a:pt x="3" y="314"/>
                  </a:lnTo>
                  <a:lnTo>
                    <a:pt x="4" y="297"/>
                  </a:lnTo>
                  <a:lnTo>
                    <a:pt x="8" y="280"/>
                  </a:lnTo>
                  <a:lnTo>
                    <a:pt x="12" y="263"/>
                  </a:lnTo>
                  <a:lnTo>
                    <a:pt x="16" y="247"/>
                  </a:lnTo>
                  <a:lnTo>
                    <a:pt x="21" y="231"/>
                  </a:lnTo>
                  <a:lnTo>
                    <a:pt x="28" y="215"/>
                  </a:lnTo>
                  <a:lnTo>
                    <a:pt x="35" y="198"/>
                  </a:lnTo>
                  <a:lnTo>
                    <a:pt x="42" y="184"/>
                  </a:lnTo>
                  <a:lnTo>
                    <a:pt x="51" y="169"/>
                  </a:lnTo>
                  <a:lnTo>
                    <a:pt x="61" y="154"/>
                  </a:lnTo>
                  <a:lnTo>
                    <a:pt x="71" y="141"/>
                  </a:lnTo>
                  <a:lnTo>
                    <a:pt x="81" y="127"/>
                  </a:lnTo>
                  <a:lnTo>
                    <a:pt x="92" y="115"/>
                  </a:lnTo>
                  <a:lnTo>
                    <a:pt x="103" y="102"/>
                  </a:lnTo>
                  <a:lnTo>
                    <a:pt x="115" y="91"/>
                  </a:lnTo>
                  <a:lnTo>
                    <a:pt x="129" y="80"/>
                  </a:lnTo>
                  <a:lnTo>
                    <a:pt x="141" y="70"/>
                  </a:lnTo>
                  <a:lnTo>
                    <a:pt x="155" y="60"/>
                  </a:lnTo>
                  <a:lnTo>
                    <a:pt x="169" y="50"/>
                  </a:lnTo>
                  <a:lnTo>
                    <a:pt x="184" y="42"/>
                  </a:lnTo>
                  <a:lnTo>
                    <a:pt x="199" y="34"/>
                  </a:lnTo>
                  <a:lnTo>
                    <a:pt x="215" y="27"/>
                  </a:lnTo>
                  <a:lnTo>
                    <a:pt x="231" y="21"/>
                  </a:lnTo>
                  <a:lnTo>
                    <a:pt x="247" y="16"/>
                  </a:lnTo>
                  <a:lnTo>
                    <a:pt x="263" y="11"/>
                  </a:lnTo>
                  <a:lnTo>
                    <a:pt x="280" y="7"/>
                  </a:lnTo>
                  <a:lnTo>
                    <a:pt x="298" y="4"/>
                  </a:lnTo>
                  <a:lnTo>
                    <a:pt x="315" y="2"/>
                  </a:lnTo>
                  <a:lnTo>
                    <a:pt x="333" y="0"/>
                  </a:lnTo>
                  <a:lnTo>
                    <a:pt x="351" y="0"/>
                  </a:lnTo>
                  <a:lnTo>
                    <a:pt x="351" y="0"/>
                  </a:lnTo>
                  <a:lnTo>
                    <a:pt x="369" y="0"/>
                  </a:lnTo>
                  <a:lnTo>
                    <a:pt x="386" y="2"/>
                  </a:lnTo>
                  <a:lnTo>
                    <a:pt x="404" y="4"/>
                  </a:lnTo>
                  <a:lnTo>
                    <a:pt x="421" y="7"/>
                  </a:lnTo>
                  <a:lnTo>
                    <a:pt x="438" y="11"/>
                  </a:lnTo>
                  <a:lnTo>
                    <a:pt x="456" y="16"/>
                  </a:lnTo>
                  <a:lnTo>
                    <a:pt x="472" y="21"/>
                  </a:lnTo>
                  <a:lnTo>
                    <a:pt x="488" y="27"/>
                  </a:lnTo>
                  <a:lnTo>
                    <a:pt x="502" y="34"/>
                  </a:lnTo>
                  <a:lnTo>
                    <a:pt x="518" y="42"/>
                  </a:lnTo>
                  <a:lnTo>
                    <a:pt x="533" y="50"/>
                  </a:lnTo>
                  <a:lnTo>
                    <a:pt x="547" y="60"/>
                  </a:lnTo>
                  <a:lnTo>
                    <a:pt x="560" y="70"/>
                  </a:lnTo>
                  <a:lnTo>
                    <a:pt x="574" y="80"/>
                  </a:lnTo>
                  <a:lnTo>
                    <a:pt x="586" y="91"/>
                  </a:lnTo>
                  <a:lnTo>
                    <a:pt x="599" y="102"/>
                  </a:lnTo>
                  <a:lnTo>
                    <a:pt x="611" y="115"/>
                  </a:lnTo>
                  <a:lnTo>
                    <a:pt x="621" y="127"/>
                  </a:lnTo>
                  <a:lnTo>
                    <a:pt x="632" y="141"/>
                  </a:lnTo>
                  <a:lnTo>
                    <a:pt x="642" y="154"/>
                  </a:lnTo>
                  <a:lnTo>
                    <a:pt x="650" y="169"/>
                  </a:lnTo>
                  <a:lnTo>
                    <a:pt x="659" y="184"/>
                  </a:lnTo>
                  <a:lnTo>
                    <a:pt x="666" y="198"/>
                  </a:lnTo>
                  <a:lnTo>
                    <a:pt x="674" y="215"/>
                  </a:lnTo>
                  <a:lnTo>
                    <a:pt x="680" y="231"/>
                  </a:lnTo>
                  <a:lnTo>
                    <a:pt x="686" y="247"/>
                  </a:lnTo>
                  <a:lnTo>
                    <a:pt x="690" y="263"/>
                  </a:lnTo>
                  <a:lnTo>
                    <a:pt x="695" y="280"/>
                  </a:lnTo>
                  <a:lnTo>
                    <a:pt x="697" y="297"/>
                  </a:lnTo>
                  <a:lnTo>
                    <a:pt x="700" y="314"/>
                  </a:lnTo>
                  <a:lnTo>
                    <a:pt x="701" y="333"/>
                  </a:lnTo>
                  <a:lnTo>
                    <a:pt x="701" y="350"/>
                  </a:lnTo>
                  <a:lnTo>
                    <a:pt x="701" y="350"/>
                  </a:lnTo>
                  <a:lnTo>
                    <a:pt x="701" y="369"/>
                  </a:lnTo>
                  <a:lnTo>
                    <a:pt x="700" y="386"/>
                  </a:lnTo>
                  <a:lnTo>
                    <a:pt x="697" y="403"/>
                  </a:lnTo>
                  <a:lnTo>
                    <a:pt x="695" y="421"/>
                  </a:lnTo>
                  <a:lnTo>
                    <a:pt x="690" y="438"/>
                  </a:lnTo>
                  <a:lnTo>
                    <a:pt x="686" y="455"/>
                  </a:lnTo>
                  <a:lnTo>
                    <a:pt x="680" y="471"/>
                  </a:lnTo>
                  <a:lnTo>
                    <a:pt x="674" y="487"/>
                  </a:lnTo>
                  <a:lnTo>
                    <a:pt x="666" y="502"/>
                  </a:lnTo>
                  <a:lnTo>
                    <a:pt x="659" y="518"/>
                  </a:lnTo>
                  <a:lnTo>
                    <a:pt x="650" y="533"/>
                  </a:lnTo>
                  <a:lnTo>
                    <a:pt x="642" y="546"/>
                  </a:lnTo>
                  <a:lnTo>
                    <a:pt x="632" y="560"/>
                  </a:lnTo>
                  <a:lnTo>
                    <a:pt x="621" y="573"/>
                  </a:lnTo>
                  <a:lnTo>
                    <a:pt x="611" y="586"/>
                  </a:lnTo>
                  <a:lnTo>
                    <a:pt x="599" y="598"/>
                  </a:lnTo>
                  <a:lnTo>
                    <a:pt x="586" y="611"/>
                  </a:lnTo>
                  <a:lnTo>
                    <a:pt x="574" y="620"/>
                  </a:lnTo>
                  <a:lnTo>
                    <a:pt x="560" y="631"/>
                  </a:lnTo>
                  <a:lnTo>
                    <a:pt x="547" y="641"/>
                  </a:lnTo>
                  <a:lnTo>
                    <a:pt x="533" y="650"/>
                  </a:lnTo>
                  <a:lnTo>
                    <a:pt x="518" y="659"/>
                  </a:lnTo>
                  <a:lnTo>
                    <a:pt x="502" y="666"/>
                  </a:lnTo>
                  <a:lnTo>
                    <a:pt x="488" y="673"/>
                  </a:lnTo>
                  <a:lnTo>
                    <a:pt x="472" y="680"/>
                  </a:lnTo>
                  <a:lnTo>
                    <a:pt x="456" y="686"/>
                  </a:lnTo>
                  <a:lnTo>
                    <a:pt x="438" y="689"/>
                  </a:lnTo>
                  <a:lnTo>
                    <a:pt x="421" y="694"/>
                  </a:lnTo>
                  <a:lnTo>
                    <a:pt x="404" y="697"/>
                  </a:lnTo>
                  <a:lnTo>
                    <a:pt x="386" y="699"/>
                  </a:lnTo>
                  <a:lnTo>
                    <a:pt x="369" y="701"/>
                  </a:lnTo>
                  <a:lnTo>
                    <a:pt x="351" y="701"/>
                  </a:lnTo>
                  <a:lnTo>
                    <a:pt x="351" y="701"/>
                  </a:lnTo>
                  <a:close/>
                </a:path>
              </a:pathLst>
            </a:custGeom>
            <a:solidFill>
              <a:srgbClr val="A6D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53" name="Freeform 333">
              <a:extLst>
                <a:ext uri="{FF2B5EF4-FFF2-40B4-BE49-F238E27FC236}">
                  <a16:creationId xmlns:a16="http://schemas.microsoft.com/office/drawing/2014/main" id="{517F07AC-544F-EED8-80B3-802E745BF39A}"/>
                </a:ext>
              </a:extLst>
            </p:cNvPr>
            <p:cNvSpPr>
              <a:spLocks/>
            </p:cNvSpPr>
            <p:nvPr/>
          </p:nvSpPr>
          <p:spPr bwMode="auto">
            <a:xfrm>
              <a:off x="6210300" y="4516438"/>
              <a:ext cx="914400" cy="901700"/>
            </a:xfrm>
            <a:custGeom>
              <a:avLst/>
              <a:gdLst>
                <a:gd name="T0" fmla="*/ 372 w 576"/>
                <a:gd name="T1" fmla="*/ 61 h 568"/>
                <a:gd name="T2" fmla="*/ 372 w 576"/>
                <a:gd name="T3" fmla="*/ 61 h 568"/>
                <a:gd name="T4" fmla="*/ 357 w 576"/>
                <a:gd name="T5" fmla="*/ 48 h 568"/>
                <a:gd name="T6" fmla="*/ 340 w 576"/>
                <a:gd name="T7" fmla="*/ 35 h 568"/>
                <a:gd name="T8" fmla="*/ 323 w 576"/>
                <a:gd name="T9" fmla="*/ 24 h 568"/>
                <a:gd name="T10" fmla="*/ 303 w 576"/>
                <a:gd name="T11" fmla="*/ 16 h 568"/>
                <a:gd name="T12" fmla="*/ 283 w 576"/>
                <a:gd name="T13" fmla="*/ 8 h 568"/>
                <a:gd name="T14" fmla="*/ 263 w 576"/>
                <a:gd name="T15" fmla="*/ 3 h 568"/>
                <a:gd name="T16" fmla="*/ 241 w 576"/>
                <a:gd name="T17" fmla="*/ 1 h 568"/>
                <a:gd name="T18" fmla="*/ 219 w 576"/>
                <a:gd name="T19" fmla="*/ 0 h 568"/>
                <a:gd name="T20" fmla="*/ 219 w 576"/>
                <a:gd name="T21" fmla="*/ 0 h 568"/>
                <a:gd name="T22" fmla="*/ 197 w 576"/>
                <a:gd name="T23" fmla="*/ 1 h 568"/>
                <a:gd name="T24" fmla="*/ 176 w 576"/>
                <a:gd name="T25" fmla="*/ 3 h 568"/>
                <a:gd name="T26" fmla="*/ 154 w 576"/>
                <a:gd name="T27" fmla="*/ 10 h 568"/>
                <a:gd name="T28" fmla="*/ 134 w 576"/>
                <a:gd name="T29" fmla="*/ 17 h 568"/>
                <a:gd name="T30" fmla="*/ 114 w 576"/>
                <a:gd name="T31" fmla="*/ 26 h 568"/>
                <a:gd name="T32" fmla="*/ 97 w 576"/>
                <a:gd name="T33" fmla="*/ 37 h 568"/>
                <a:gd name="T34" fmla="*/ 80 w 576"/>
                <a:gd name="T35" fmla="*/ 49 h 568"/>
                <a:gd name="T36" fmla="*/ 64 w 576"/>
                <a:gd name="T37" fmla="*/ 64 h 568"/>
                <a:gd name="T38" fmla="*/ 50 w 576"/>
                <a:gd name="T39" fmla="*/ 80 h 568"/>
                <a:gd name="T40" fmla="*/ 38 w 576"/>
                <a:gd name="T41" fmla="*/ 96 h 568"/>
                <a:gd name="T42" fmla="*/ 27 w 576"/>
                <a:gd name="T43" fmla="*/ 114 h 568"/>
                <a:gd name="T44" fmla="*/ 17 w 576"/>
                <a:gd name="T45" fmla="*/ 134 h 568"/>
                <a:gd name="T46" fmla="*/ 9 w 576"/>
                <a:gd name="T47" fmla="*/ 154 h 568"/>
                <a:gd name="T48" fmla="*/ 4 w 576"/>
                <a:gd name="T49" fmla="*/ 175 h 568"/>
                <a:gd name="T50" fmla="*/ 1 w 576"/>
                <a:gd name="T51" fmla="*/ 197 h 568"/>
                <a:gd name="T52" fmla="*/ 0 w 576"/>
                <a:gd name="T53" fmla="*/ 219 h 568"/>
                <a:gd name="T54" fmla="*/ 0 w 576"/>
                <a:gd name="T55" fmla="*/ 219 h 568"/>
                <a:gd name="T56" fmla="*/ 1 w 576"/>
                <a:gd name="T57" fmla="*/ 244 h 568"/>
                <a:gd name="T58" fmla="*/ 6 w 576"/>
                <a:gd name="T59" fmla="*/ 269 h 568"/>
                <a:gd name="T60" fmla="*/ 12 w 576"/>
                <a:gd name="T61" fmla="*/ 292 h 568"/>
                <a:gd name="T62" fmla="*/ 21 w 576"/>
                <a:gd name="T63" fmla="*/ 313 h 568"/>
                <a:gd name="T64" fmla="*/ 33 w 576"/>
                <a:gd name="T65" fmla="*/ 334 h 568"/>
                <a:gd name="T66" fmla="*/ 45 w 576"/>
                <a:gd name="T67" fmla="*/ 354 h 568"/>
                <a:gd name="T68" fmla="*/ 61 w 576"/>
                <a:gd name="T69" fmla="*/ 371 h 568"/>
                <a:gd name="T70" fmla="*/ 78 w 576"/>
                <a:gd name="T71" fmla="*/ 387 h 568"/>
                <a:gd name="T72" fmla="*/ 77 w 576"/>
                <a:gd name="T73" fmla="*/ 388 h 568"/>
                <a:gd name="T74" fmla="*/ 257 w 576"/>
                <a:gd name="T75" fmla="*/ 568 h 568"/>
                <a:gd name="T76" fmla="*/ 257 w 576"/>
                <a:gd name="T77" fmla="*/ 568 h 568"/>
                <a:gd name="T78" fmla="*/ 288 w 576"/>
                <a:gd name="T79" fmla="*/ 565 h 568"/>
                <a:gd name="T80" fmla="*/ 318 w 576"/>
                <a:gd name="T81" fmla="*/ 558 h 568"/>
                <a:gd name="T82" fmla="*/ 346 w 576"/>
                <a:gd name="T83" fmla="*/ 549 h 568"/>
                <a:gd name="T84" fmla="*/ 373 w 576"/>
                <a:gd name="T85" fmla="*/ 537 h 568"/>
                <a:gd name="T86" fmla="*/ 400 w 576"/>
                <a:gd name="T87" fmla="*/ 524 h 568"/>
                <a:gd name="T88" fmla="*/ 425 w 576"/>
                <a:gd name="T89" fmla="*/ 509 h 568"/>
                <a:gd name="T90" fmla="*/ 448 w 576"/>
                <a:gd name="T91" fmla="*/ 492 h 568"/>
                <a:gd name="T92" fmla="*/ 471 w 576"/>
                <a:gd name="T93" fmla="*/ 472 h 568"/>
                <a:gd name="T94" fmla="*/ 490 w 576"/>
                <a:gd name="T95" fmla="*/ 451 h 568"/>
                <a:gd name="T96" fmla="*/ 509 w 576"/>
                <a:gd name="T97" fmla="*/ 428 h 568"/>
                <a:gd name="T98" fmla="*/ 526 w 576"/>
                <a:gd name="T99" fmla="*/ 404 h 568"/>
                <a:gd name="T100" fmla="*/ 540 w 576"/>
                <a:gd name="T101" fmla="*/ 378 h 568"/>
                <a:gd name="T102" fmla="*/ 552 w 576"/>
                <a:gd name="T103" fmla="*/ 351 h 568"/>
                <a:gd name="T104" fmla="*/ 562 w 576"/>
                <a:gd name="T105" fmla="*/ 323 h 568"/>
                <a:gd name="T106" fmla="*/ 571 w 576"/>
                <a:gd name="T107" fmla="*/ 293 h 568"/>
                <a:gd name="T108" fmla="*/ 576 w 576"/>
                <a:gd name="T109" fmla="*/ 264 h 568"/>
                <a:gd name="T110" fmla="*/ 373 w 576"/>
                <a:gd name="T111" fmla="*/ 61 h 568"/>
                <a:gd name="T112" fmla="*/ 372 w 576"/>
                <a:gd name="T113" fmla="*/ 61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76" h="568">
                  <a:moveTo>
                    <a:pt x="372" y="61"/>
                  </a:moveTo>
                  <a:lnTo>
                    <a:pt x="372" y="61"/>
                  </a:lnTo>
                  <a:lnTo>
                    <a:pt x="357" y="48"/>
                  </a:lnTo>
                  <a:lnTo>
                    <a:pt x="340" y="35"/>
                  </a:lnTo>
                  <a:lnTo>
                    <a:pt x="323" y="24"/>
                  </a:lnTo>
                  <a:lnTo>
                    <a:pt x="303" y="16"/>
                  </a:lnTo>
                  <a:lnTo>
                    <a:pt x="283" y="8"/>
                  </a:lnTo>
                  <a:lnTo>
                    <a:pt x="263" y="3"/>
                  </a:lnTo>
                  <a:lnTo>
                    <a:pt x="241" y="1"/>
                  </a:lnTo>
                  <a:lnTo>
                    <a:pt x="219" y="0"/>
                  </a:lnTo>
                  <a:lnTo>
                    <a:pt x="219" y="0"/>
                  </a:lnTo>
                  <a:lnTo>
                    <a:pt x="197" y="1"/>
                  </a:lnTo>
                  <a:lnTo>
                    <a:pt x="176" y="3"/>
                  </a:lnTo>
                  <a:lnTo>
                    <a:pt x="154" y="10"/>
                  </a:lnTo>
                  <a:lnTo>
                    <a:pt x="134" y="17"/>
                  </a:lnTo>
                  <a:lnTo>
                    <a:pt x="114" y="26"/>
                  </a:lnTo>
                  <a:lnTo>
                    <a:pt x="97" y="37"/>
                  </a:lnTo>
                  <a:lnTo>
                    <a:pt x="80" y="49"/>
                  </a:lnTo>
                  <a:lnTo>
                    <a:pt x="64" y="64"/>
                  </a:lnTo>
                  <a:lnTo>
                    <a:pt x="50" y="80"/>
                  </a:lnTo>
                  <a:lnTo>
                    <a:pt x="38" y="96"/>
                  </a:lnTo>
                  <a:lnTo>
                    <a:pt x="27" y="114"/>
                  </a:lnTo>
                  <a:lnTo>
                    <a:pt x="17" y="134"/>
                  </a:lnTo>
                  <a:lnTo>
                    <a:pt x="9" y="154"/>
                  </a:lnTo>
                  <a:lnTo>
                    <a:pt x="4" y="175"/>
                  </a:lnTo>
                  <a:lnTo>
                    <a:pt x="1" y="197"/>
                  </a:lnTo>
                  <a:lnTo>
                    <a:pt x="0" y="219"/>
                  </a:lnTo>
                  <a:lnTo>
                    <a:pt x="0" y="219"/>
                  </a:lnTo>
                  <a:lnTo>
                    <a:pt x="1" y="244"/>
                  </a:lnTo>
                  <a:lnTo>
                    <a:pt x="6" y="269"/>
                  </a:lnTo>
                  <a:lnTo>
                    <a:pt x="12" y="292"/>
                  </a:lnTo>
                  <a:lnTo>
                    <a:pt x="21" y="313"/>
                  </a:lnTo>
                  <a:lnTo>
                    <a:pt x="33" y="334"/>
                  </a:lnTo>
                  <a:lnTo>
                    <a:pt x="45" y="354"/>
                  </a:lnTo>
                  <a:lnTo>
                    <a:pt x="61" y="371"/>
                  </a:lnTo>
                  <a:lnTo>
                    <a:pt x="78" y="387"/>
                  </a:lnTo>
                  <a:lnTo>
                    <a:pt x="77" y="388"/>
                  </a:lnTo>
                  <a:lnTo>
                    <a:pt x="257" y="568"/>
                  </a:lnTo>
                  <a:lnTo>
                    <a:pt x="257" y="568"/>
                  </a:lnTo>
                  <a:lnTo>
                    <a:pt x="288" y="565"/>
                  </a:lnTo>
                  <a:lnTo>
                    <a:pt x="318" y="558"/>
                  </a:lnTo>
                  <a:lnTo>
                    <a:pt x="346" y="549"/>
                  </a:lnTo>
                  <a:lnTo>
                    <a:pt x="373" y="537"/>
                  </a:lnTo>
                  <a:lnTo>
                    <a:pt x="400" y="524"/>
                  </a:lnTo>
                  <a:lnTo>
                    <a:pt x="425" y="509"/>
                  </a:lnTo>
                  <a:lnTo>
                    <a:pt x="448" y="492"/>
                  </a:lnTo>
                  <a:lnTo>
                    <a:pt x="471" y="472"/>
                  </a:lnTo>
                  <a:lnTo>
                    <a:pt x="490" y="451"/>
                  </a:lnTo>
                  <a:lnTo>
                    <a:pt x="509" y="428"/>
                  </a:lnTo>
                  <a:lnTo>
                    <a:pt x="526" y="404"/>
                  </a:lnTo>
                  <a:lnTo>
                    <a:pt x="540" y="378"/>
                  </a:lnTo>
                  <a:lnTo>
                    <a:pt x="552" y="351"/>
                  </a:lnTo>
                  <a:lnTo>
                    <a:pt x="562" y="323"/>
                  </a:lnTo>
                  <a:lnTo>
                    <a:pt x="571" y="293"/>
                  </a:lnTo>
                  <a:lnTo>
                    <a:pt x="576" y="264"/>
                  </a:lnTo>
                  <a:lnTo>
                    <a:pt x="373" y="61"/>
                  </a:lnTo>
                  <a:lnTo>
                    <a:pt x="372" y="61"/>
                  </a:lnTo>
                  <a:close/>
                </a:path>
              </a:pathLst>
            </a:custGeom>
            <a:solidFill>
              <a:srgbClr val="8FC4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54" name="Freeform 334">
              <a:extLst>
                <a:ext uri="{FF2B5EF4-FFF2-40B4-BE49-F238E27FC236}">
                  <a16:creationId xmlns:a16="http://schemas.microsoft.com/office/drawing/2014/main" id="{9DF52EBF-0523-AEE4-EE27-AA982FA82C08}"/>
                </a:ext>
              </a:extLst>
            </p:cNvPr>
            <p:cNvSpPr>
              <a:spLocks/>
            </p:cNvSpPr>
            <p:nvPr/>
          </p:nvSpPr>
          <p:spPr bwMode="auto">
            <a:xfrm>
              <a:off x="6210300" y="4516438"/>
              <a:ext cx="698500" cy="696913"/>
            </a:xfrm>
            <a:custGeom>
              <a:avLst/>
              <a:gdLst>
                <a:gd name="T0" fmla="*/ 440 w 440"/>
                <a:gd name="T1" fmla="*/ 219 h 439"/>
                <a:gd name="T2" fmla="*/ 435 w 440"/>
                <a:gd name="T3" fmla="*/ 264 h 439"/>
                <a:gd name="T4" fmla="*/ 423 w 440"/>
                <a:gd name="T5" fmla="*/ 304 h 439"/>
                <a:gd name="T6" fmla="*/ 402 w 440"/>
                <a:gd name="T7" fmla="*/ 343 h 439"/>
                <a:gd name="T8" fmla="*/ 376 w 440"/>
                <a:gd name="T9" fmla="*/ 375 h 439"/>
                <a:gd name="T10" fmla="*/ 342 w 440"/>
                <a:gd name="T11" fmla="*/ 402 h 439"/>
                <a:gd name="T12" fmla="*/ 305 w 440"/>
                <a:gd name="T13" fmla="*/ 422 h 439"/>
                <a:gd name="T14" fmla="*/ 263 w 440"/>
                <a:gd name="T15" fmla="*/ 435 h 439"/>
                <a:gd name="T16" fmla="*/ 219 w 440"/>
                <a:gd name="T17" fmla="*/ 439 h 439"/>
                <a:gd name="T18" fmla="*/ 197 w 440"/>
                <a:gd name="T19" fmla="*/ 438 h 439"/>
                <a:gd name="T20" fmla="*/ 154 w 440"/>
                <a:gd name="T21" fmla="*/ 429 h 439"/>
                <a:gd name="T22" fmla="*/ 114 w 440"/>
                <a:gd name="T23" fmla="*/ 413 h 439"/>
                <a:gd name="T24" fmla="*/ 80 w 440"/>
                <a:gd name="T25" fmla="*/ 389 h 439"/>
                <a:gd name="T26" fmla="*/ 50 w 440"/>
                <a:gd name="T27" fmla="*/ 359 h 439"/>
                <a:gd name="T28" fmla="*/ 27 w 440"/>
                <a:gd name="T29" fmla="*/ 324 h 439"/>
                <a:gd name="T30" fmla="*/ 9 w 440"/>
                <a:gd name="T31" fmla="*/ 285 h 439"/>
                <a:gd name="T32" fmla="*/ 1 w 440"/>
                <a:gd name="T33" fmla="*/ 241 h 439"/>
                <a:gd name="T34" fmla="*/ 0 w 440"/>
                <a:gd name="T35" fmla="*/ 219 h 439"/>
                <a:gd name="T36" fmla="*/ 4 w 440"/>
                <a:gd name="T37" fmla="*/ 175 h 439"/>
                <a:gd name="T38" fmla="*/ 17 w 440"/>
                <a:gd name="T39" fmla="*/ 134 h 439"/>
                <a:gd name="T40" fmla="*/ 38 w 440"/>
                <a:gd name="T41" fmla="*/ 96 h 439"/>
                <a:gd name="T42" fmla="*/ 64 w 440"/>
                <a:gd name="T43" fmla="*/ 64 h 439"/>
                <a:gd name="T44" fmla="*/ 97 w 440"/>
                <a:gd name="T45" fmla="*/ 37 h 439"/>
                <a:gd name="T46" fmla="*/ 134 w 440"/>
                <a:gd name="T47" fmla="*/ 17 h 439"/>
                <a:gd name="T48" fmla="*/ 176 w 440"/>
                <a:gd name="T49" fmla="*/ 3 h 439"/>
                <a:gd name="T50" fmla="*/ 219 w 440"/>
                <a:gd name="T51" fmla="*/ 0 h 439"/>
                <a:gd name="T52" fmla="*/ 243 w 440"/>
                <a:gd name="T53" fmla="*/ 1 h 439"/>
                <a:gd name="T54" fmla="*/ 284 w 440"/>
                <a:gd name="T55" fmla="*/ 10 h 439"/>
                <a:gd name="T56" fmla="*/ 324 w 440"/>
                <a:gd name="T57" fmla="*/ 26 h 439"/>
                <a:gd name="T58" fmla="*/ 360 w 440"/>
                <a:gd name="T59" fmla="*/ 49 h 439"/>
                <a:gd name="T60" fmla="*/ 389 w 440"/>
                <a:gd name="T61" fmla="*/ 80 h 439"/>
                <a:gd name="T62" fmla="*/ 413 w 440"/>
                <a:gd name="T63" fmla="*/ 114 h 439"/>
                <a:gd name="T64" fmla="*/ 430 w 440"/>
                <a:gd name="T65" fmla="*/ 154 h 439"/>
                <a:gd name="T66" fmla="*/ 439 w 440"/>
                <a:gd name="T67" fmla="*/ 197 h 439"/>
                <a:gd name="T68" fmla="*/ 440 w 440"/>
                <a:gd name="T69" fmla="*/ 219 h 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40" h="439">
                  <a:moveTo>
                    <a:pt x="440" y="219"/>
                  </a:moveTo>
                  <a:lnTo>
                    <a:pt x="440" y="219"/>
                  </a:lnTo>
                  <a:lnTo>
                    <a:pt x="439" y="241"/>
                  </a:lnTo>
                  <a:lnTo>
                    <a:pt x="435" y="264"/>
                  </a:lnTo>
                  <a:lnTo>
                    <a:pt x="430" y="285"/>
                  </a:lnTo>
                  <a:lnTo>
                    <a:pt x="423" y="304"/>
                  </a:lnTo>
                  <a:lnTo>
                    <a:pt x="413" y="324"/>
                  </a:lnTo>
                  <a:lnTo>
                    <a:pt x="402" y="343"/>
                  </a:lnTo>
                  <a:lnTo>
                    <a:pt x="389" y="359"/>
                  </a:lnTo>
                  <a:lnTo>
                    <a:pt x="376" y="375"/>
                  </a:lnTo>
                  <a:lnTo>
                    <a:pt x="360" y="389"/>
                  </a:lnTo>
                  <a:lnTo>
                    <a:pt x="342" y="402"/>
                  </a:lnTo>
                  <a:lnTo>
                    <a:pt x="324" y="413"/>
                  </a:lnTo>
                  <a:lnTo>
                    <a:pt x="305" y="422"/>
                  </a:lnTo>
                  <a:lnTo>
                    <a:pt x="284" y="429"/>
                  </a:lnTo>
                  <a:lnTo>
                    <a:pt x="263" y="435"/>
                  </a:lnTo>
                  <a:lnTo>
                    <a:pt x="243" y="438"/>
                  </a:lnTo>
                  <a:lnTo>
                    <a:pt x="219" y="439"/>
                  </a:lnTo>
                  <a:lnTo>
                    <a:pt x="219" y="439"/>
                  </a:lnTo>
                  <a:lnTo>
                    <a:pt x="197" y="438"/>
                  </a:lnTo>
                  <a:lnTo>
                    <a:pt x="176" y="435"/>
                  </a:lnTo>
                  <a:lnTo>
                    <a:pt x="154" y="429"/>
                  </a:lnTo>
                  <a:lnTo>
                    <a:pt x="134" y="422"/>
                  </a:lnTo>
                  <a:lnTo>
                    <a:pt x="114" y="413"/>
                  </a:lnTo>
                  <a:lnTo>
                    <a:pt x="97" y="402"/>
                  </a:lnTo>
                  <a:lnTo>
                    <a:pt x="80" y="389"/>
                  </a:lnTo>
                  <a:lnTo>
                    <a:pt x="64" y="375"/>
                  </a:lnTo>
                  <a:lnTo>
                    <a:pt x="50" y="359"/>
                  </a:lnTo>
                  <a:lnTo>
                    <a:pt x="38" y="343"/>
                  </a:lnTo>
                  <a:lnTo>
                    <a:pt x="27" y="324"/>
                  </a:lnTo>
                  <a:lnTo>
                    <a:pt x="17" y="304"/>
                  </a:lnTo>
                  <a:lnTo>
                    <a:pt x="9" y="285"/>
                  </a:lnTo>
                  <a:lnTo>
                    <a:pt x="4" y="264"/>
                  </a:lnTo>
                  <a:lnTo>
                    <a:pt x="1" y="241"/>
                  </a:lnTo>
                  <a:lnTo>
                    <a:pt x="0" y="219"/>
                  </a:lnTo>
                  <a:lnTo>
                    <a:pt x="0" y="219"/>
                  </a:lnTo>
                  <a:lnTo>
                    <a:pt x="1" y="197"/>
                  </a:lnTo>
                  <a:lnTo>
                    <a:pt x="4" y="175"/>
                  </a:lnTo>
                  <a:lnTo>
                    <a:pt x="9" y="154"/>
                  </a:lnTo>
                  <a:lnTo>
                    <a:pt x="17" y="134"/>
                  </a:lnTo>
                  <a:lnTo>
                    <a:pt x="27" y="114"/>
                  </a:lnTo>
                  <a:lnTo>
                    <a:pt x="38" y="96"/>
                  </a:lnTo>
                  <a:lnTo>
                    <a:pt x="50" y="80"/>
                  </a:lnTo>
                  <a:lnTo>
                    <a:pt x="64" y="64"/>
                  </a:lnTo>
                  <a:lnTo>
                    <a:pt x="80" y="49"/>
                  </a:lnTo>
                  <a:lnTo>
                    <a:pt x="97" y="37"/>
                  </a:lnTo>
                  <a:lnTo>
                    <a:pt x="114" y="26"/>
                  </a:lnTo>
                  <a:lnTo>
                    <a:pt x="134" y="17"/>
                  </a:lnTo>
                  <a:lnTo>
                    <a:pt x="154" y="10"/>
                  </a:lnTo>
                  <a:lnTo>
                    <a:pt x="176" y="3"/>
                  </a:lnTo>
                  <a:lnTo>
                    <a:pt x="197" y="1"/>
                  </a:lnTo>
                  <a:lnTo>
                    <a:pt x="219" y="0"/>
                  </a:lnTo>
                  <a:lnTo>
                    <a:pt x="219" y="0"/>
                  </a:lnTo>
                  <a:lnTo>
                    <a:pt x="243" y="1"/>
                  </a:lnTo>
                  <a:lnTo>
                    <a:pt x="263" y="3"/>
                  </a:lnTo>
                  <a:lnTo>
                    <a:pt x="284" y="10"/>
                  </a:lnTo>
                  <a:lnTo>
                    <a:pt x="305" y="17"/>
                  </a:lnTo>
                  <a:lnTo>
                    <a:pt x="324" y="26"/>
                  </a:lnTo>
                  <a:lnTo>
                    <a:pt x="342" y="37"/>
                  </a:lnTo>
                  <a:lnTo>
                    <a:pt x="360" y="49"/>
                  </a:lnTo>
                  <a:lnTo>
                    <a:pt x="376" y="64"/>
                  </a:lnTo>
                  <a:lnTo>
                    <a:pt x="389" y="80"/>
                  </a:lnTo>
                  <a:lnTo>
                    <a:pt x="402" y="96"/>
                  </a:lnTo>
                  <a:lnTo>
                    <a:pt x="413" y="114"/>
                  </a:lnTo>
                  <a:lnTo>
                    <a:pt x="423" y="134"/>
                  </a:lnTo>
                  <a:lnTo>
                    <a:pt x="430" y="154"/>
                  </a:lnTo>
                  <a:lnTo>
                    <a:pt x="435" y="175"/>
                  </a:lnTo>
                  <a:lnTo>
                    <a:pt x="439" y="197"/>
                  </a:lnTo>
                  <a:lnTo>
                    <a:pt x="440" y="219"/>
                  </a:lnTo>
                  <a:lnTo>
                    <a:pt x="440" y="219"/>
                  </a:lnTo>
                  <a:close/>
                </a:path>
              </a:pathLst>
            </a:custGeom>
            <a:solidFill>
              <a:srgbClr val="15B0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55" name="Freeform 335">
              <a:extLst>
                <a:ext uri="{FF2B5EF4-FFF2-40B4-BE49-F238E27FC236}">
                  <a16:creationId xmlns:a16="http://schemas.microsoft.com/office/drawing/2014/main" id="{2E0490AF-2603-E51B-D825-0CDA37F9910E}"/>
                </a:ext>
              </a:extLst>
            </p:cNvPr>
            <p:cNvSpPr>
              <a:spLocks/>
            </p:cNvSpPr>
            <p:nvPr/>
          </p:nvSpPr>
          <p:spPr bwMode="auto">
            <a:xfrm>
              <a:off x="6557963" y="4516438"/>
              <a:ext cx="350838" cy="696913"/>
            </a:xfrm>
            <a:custGeom>
              <a:avLst/>
              <a:gdLst>
                <a:gd name="T0" fmla="*/ 0 w 221"/>
                <a:gd name="T1" fmla="*/ 0 h 439"/>
                <a:gd name="T2" fmla="*/ 0 w 221"/>
                <a:gd name="T3" fmla="*/ 0 h 439"/>
                <a:gd name="T4" fmla="*/ 24 w 221"/>
                <a:gd name="T5" fmla="*/ 1 h 439"/>
                <a:gd name="T6" fmla="*/ 44 w 221"/>
                <a:gd name="T7" fmla="*/ 3 h 439"/>
                <a:gd name="T8" fmla="*/ 65 w 221"/>
                <a:gd name="T9" fmla="*/ 10 h 439"/>
                <a:gd name="T10" fmla="*/ 86 w 221"/>
                <a:gd name="T11" fmla="*/ 17 h 439"/>
                <a:gd name="T12" fmla="*/ 105 w 221"/>
                <a:gd name="T13" fmla="*/ 26 h 439"/>
                <a:gd name="T14" fmla="*/ 123 w 221"/>
                <a:gd name="T15" fmla="*/ 37 h 439"/>
                <a:gd name="T16" fmla="*/ 141 w 221"/>
                <a:gd name="T17" fmla="*/ 49 h 439"/>
                <a:gd name="T18" fmla="*/ 157 w 221"/>
                <a:gd name="T19" fmla="*/ 64 h 439"/>
                <a:gd name="T20" fmla="*/ 170 w 221"/>
                <a:gd name="T21" fmla="*/ 80 h 439"/>
                <a:gd name="T22" fmla="*/ 183 w 221"/>
                <a:gd name="T23" fmla="*/ 96 h 439"/>
                <a:gd name="T24" fmla="*/ 194 w 221"/>
                <a:gd name="T25" fmla="*/ 114 h 439"/>
                <a:gd name="T26" fmla="*/ 204 w 221"/>
                <a:gd name="T27" fmla="*/ 134 h 439"/>
                <a:gd name="T28" fmla="*/ 211 w 221"/>
                <a:gd name="T29" fmla="*/ 154 h 439"/>
                <a:gd name="T30" fmla="*/ 216 w 221"/>
                <a:gd name="T31" fmla="*/ 175 h 439"/>
                <a:gd name="T32" fmla="*/ 220 w 221"/>
                <a:gd name="T33" fmla="*/ 197 h 439"/>
                <a:gd name="T34" fmla="*/ 221 w 221"/>
                <a:gd name="T35" fmla="*/ 219 h 439"/>
                <a:gd name="T36" fmla="*/ 221 w 221"/>
                <a:gd name="T37" fmla="*/ 219 h 439"/>
                <a:gd name="T38" fmla="*/ 220 w 221"/>
                <a:gd name="T39" fmla="*/ 241 h 439"/>
                <a:gd name="T40" fmla="*/ 216 w 221"/>
                <a:gd name="T41" fmla="*/ 264 h 439"/>
                <a:gd name="T42" fmla="*/ 211 w 221"/>
                <a:gd name="T43" fmla="*/ 285 h 439"/>
                <a:gd name="T44" fmla="*/ 204 w 221"/>
                <a:gd name="T45" fmla="*/ 304 h 439"/>
                <a:gd name="T46" fmla="*/ 194 w 221"/>
                <a:gd name="T47" fmla="*/ 324 h 439"/>
                <a:gd name="T48" fmla="*/ 183 w 221"/>
                <a:gd name="T49" fmla="*/ 343 h 439"/>
                <a:gd name="T50" fmla="*/ 170 w 221"/>
                <a:gd name="T51" fmla="*/ 359 h 439"/>
                <a:gd name="T52" fmla="*/ 157 w 221"/>
                <a:gd name="T53" fmla="*/ 375 h 439"/>
                <a:gd name="T54" fmla="*/ 141 w 221"/>
                <a:gd name="T55" fmla="*/ 389 h 439"/>
                <a:gd name="T56" fmla="*/ 123 w 221"/>
                <a:gd name="T57" fmla="*/ 402 h 439"/>
                <a:gd name="T58" fmla="*/ 105 w 221"/>
                <a:gd name="T59" fmla="*/ 413 h 439"/>
                <a:gd name="T60" fmla="*/ 86 w 221"/>
                <a:gd name="T61" fmla="*/ 422 h 439"/>
                <a:gd name="T62" fmla="*/ 65 w 221"/>
                <a:gd name="T63" fmla="*/ 429 h 439"/>
                <a:gd name="T64" fmla="*/ 44 w 221"/>
                <a:gd name="T65" fmla="*/ 435 h 439"/>
                <a:gd name="T66" fmla="*/ 24 w 221"/>
                <a:gd name="T67" fmla="*/ 438 h 439"/>
                <a:gd name="T68" fmla="*/ 0 w 221"/>
                <a:gd name="T69" fmla="*/ 439 h 439"/>
                <a:gd name="T70" fmla="*/ 0 w 221"/>
                <a:gd name="T71" fmla="*/ 0 h 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21" h="439">
                  <a:moveTo>
                    <a:pt x="0" y="0"/>
                  </a:moveTo>
                  <a:lnTo>
                    <a:pt x="0" y="0"/>
                  </a:lnTo>
                  <a:lnTo>
                    <a:pt x="24" y="1"/>
                  </a:lnTo>
                  <a:lnTo>
                    <a:pt x="44" y="3"/>
                  </a:lnTo>
                  <a:lnTo>
                    <a:pt x="65" y="10"/>
                  </a:lnTo>
                  <a:lnTo>
                    <a:pt x="86" y="17"/>
                  </a:lnTo>
                  <a:lnTo>
                    <a:pt x="105" y="26"/>
                  </a:lnTo>
                  <a:lnTo>
                    <a:pt x="123" y="37"/>
                  </a:lnTo>
                  <a:lnTo>
                    <a:pt x="141" y="49"/>
                  </a:lnTo>
                  <a:lnTo>
                    <a:pt x="157" y="64"/>
                  </a:lnTo>
                  <a:lnTo>
                    <a:pt x="170" y="80"/>
                  </a:lnTo>
                  <a:lnTo>
                    <a:pt x="183" y="96"/>
                  </a:lnTo>
                  <a:lnTo>
                    <a:pt x="194" y="114"/>
                  </a:lnTo>
                  <a:lnTo>
                    <a:pt x="204" y="134"/>
                  </a:lnTo>
                  <a:lnTo>
                    <a:pt x="211" y="154"/>
                  </a:lnTo>
                  <a:lnTo>
                    <a:pt x="216" y="175"/>
                  </a:lnTo>
                  <a:lnTo>
                    <a:pt x="220" y="197"/>
                  </a:lnTo>
                  <a:lnTo>
                    <a:pt x="221" y="219"/>
                  </a:lnTo>
                  <a:lnTo>
                    <a:pt x="221" y="219"/>
                  </a:lnTo>
                  <a:lnTo>
                    <a:pt x="220" y="241"/>
                  </a:lnTo>
                  <a:lnTo>
                    <a:pt x="216" y="264"/>
                  </a:lnTo>
                  <a:lnTo>
                    <a:pt x="211" y="285"/>
                  </a:lnTo>
                  <a:lnTo>
                    <a:pt x="204" y="304"/>
                  </a:lnTo>
                  <a:lnTo>
                    <a:pt x="194" y="324"/>
                  </a:lnTo>
                  <a:lnTo>
                    <a:pt x="183" y="343"/>
                  </a:lnTo>
                  <a:lnTo>
                    <a:pt x="170" y="359"/>
                  </a:lnTo>
                  <a:lnTo>
                    <a:pt x="157" y="375"/>
                  </a:lnTo>
                  <a:lnTo>
                    <a:pt x="141" y="389"/>
                  </a:lnTo>
                  <a:lnTo>
                    <a:pt x="123" y="402"/>
                  </a:lnTo>
                  <a:lnTo>
                    <a:pt x="105" y="413"/>
                  </a:lnTo>
                  <a:lnTo>
                    <a:pt x="86" y="422"/>
                  </a:lnTo>
                  <a:lnTo>
                    <a:pt x="65" y="429"/>
                  </a:lnTo>
                  <a:lnTo>
                    <a:pt x="44" y="435"/>
                  </a:lnTo>
                  <a:lnTo>
                    <a:pt x="24" y="438"/>
                  </a:lnTo>
                  <a:lnTo>
                    <a:pt x="0" y="439"/>
                  </a:lnTo>
                  <a:lnTo>
                    <a:pt x="0" y="0"/>
                  </a:lnTo>
                  <a:close/>
                </a:path>
              </a:pathLst>
            </a:custGeom>
            <a:solidFill>
              <a:srgbClr val="1695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56" name="Freeform 336">
              <a:extLst>
                <a:ext uri="{FF2B5EF4-FFF2-40B4-BE49-F238E27FC236}">
                  <a16:creationId xmlns:a16="http://schemas.microsoft.com/office/drawing/2014/main" id="{8F6BAB69-44AB-5E2D-6659-06D4EEB8A5E5}"/>
                </a:ext>
              </a:extLst>
            </p:cNvPr>
            <p:cNvSpPr>
              <a:spLocks/>
            </p:cNvSpPr>
            <p:nvPr/>
          </p:nvSpPr>
          <p:spPr bwMode="auto">
            <a:xfrm>
              <a:off x="6557963" y="4516438"/>
              <a:ext cx="350838" cy="696913"/>
            </a:xfrm>
            <a:custGeom>
              <a:avLst/>
              <a:gdLst>
                <a:gd name="T0" fmla="*/ 0 w 221"/>
                <a:gd name="T1" fmla="*/ 0 h 439"/>
                <a:gd name="T2" fmla="*/ 0 w 221"/>
                <a:gd name="T3" fmla="*/ 0 h 439"/>
                <a:gd name="T4" fmla="*/ 24 w 221"/>
                <a:gd name="T5" fmla="*/ 1 h 439"/>
                <a:gd name="T6" fmla="*/ 44 w 221"/>
                <a:gd name="T7" fmla="*/ 3 h 439"/>
                <a:gd name="T8" fmla="*/ 65 w 221"/>
                <a:gd name="T9" fmla="*/ 10 h 439"/>
                <a:gd name="T10" fmla="*/ 86 w 221"/>
                <a:gd name="T11" fmla="*/ 17 h 439"/>
                <a:gd name="T12" fmla="*/ 105 w 221"/>
                <a:gd name="T13" fmla="*/ 26 h 439"/>
                <a:gd name="T14" fmla="*/ 123 w 221"/>
                <a:gd name="T15" fmla="*/ 37 h 439"/>
                <a:gd name="T16" fmla="*/ 141 w 221"/>
                <a:gd name="T17" fmla="*/ 49 h 439"/>
                <a:gd name="T18" fmla="*/ 157 w 221"/>
                <a:gd name="T19" fmla="*/ 64 h 439"/>
                <a:gd name="T20" fmla="*/ 170 w 221"/>
                <a:gd name="T21" fmla="*/ 80 h 439"/>
                <a:gd name="T22" fmla="*/ 183 w 221"/>
                <a:gd name="T23" fmla="*/ 96 h 439"/>
                <a:gd name="T24" fmla="*/ 194 w 221"/>
                <a:gd name="T25" fmla="*/ 114 h 439"/>
                <a:gd name="T26" fmla="*/ 204 w 221"/>
                <a:gd name="T27" fmla="*/ 134 h 439"/>
                <a:gd name="T28" fmla="*/ 211 w 221"/>
                <a:gd name="T29" fmla="*/ 154 h 439"/>
                <a:gd name="T30" fmla="*/ 216 w 221"/>
                <a:gd name="T31" fmla="*/ 175 h 439"/>
                <a:gd name="T32" fmla="*/ 220 w 221"/>
                <a:gd name="T33" fmla="*/ 197 h 439"/>
                <a:gd name="T34" fmla="*/ 221 w 221"/>
                <a:gd name="T35" fmla="*/ 219 h 439"/>
                <a:gd name="T36" fmla="*/ 221 w 221"/>
                <a:gd name="T37" fmla="*/ 219 h 439"/>
                <a:gd name="T38" fmla="*/ 220 w 221"/>
                <a:gd name="T39" fmla="*/ 241 h 439"/>
                <a:gd name="T40" fmla="*/ 216 w 221"/>
                <a:gd name="T41" fmla="*/ 264 h 439"/>
                <a:gd name="T42" fmla="*/ 211 w 221"/>
                <a:gd name="T43" fmla="*/ 285 h 439"/>
                <a:gd name="T44" fmla="*/ 204 w 221"/>
                <a:gd name="T45" fmla="*/ 304 h 439"/>
                <a:gd name="T46" fmla="*/ 194 w 221"/>
                <a:gd name="T47" fmla="*/ 324 h 439"/>
                <a:gd name="T48" fmla="*/ 183 w 221"/>
                <a:gd name="T49" fmla="*/ 343 h 439"/>
                <a:gd name="T50" fmla="*/ 170 w 221"/>
                <a:gd name="T51" fmla="*/ 359 h 439"/>
                <a:gd name="T52" fmla="*/ 157 w 221"/>
                <a:gd name="T53" fmla="*/ 375 h 439"/>
                <a:gd name="T54" fmla="*/ 141 w 221"/>
                <a:gd name="T55" fmla="*/ 389 h 439"/>
                <a:gd name="T56" fmla="*/ 123 w 221"/>
                <a:gd name="T57" fmla="*/ 402 h 439"/>
                <a:gd name="T58" fmla="*/ 105 w 221"/>
                <a:gd name="T59" fmla="*/ 413 h 439"/>
                <a:gd name="T60" fmla="*/ 86 w 221"/>
                <a:gd name="T61" fmla="*/ 422 h 439"/>
                <a:gd name="T62" fmla="*/ 65 w 221"/>
                <a:gd name="T63" fmla="*/ 429 h 439"/>
                <a:gd name="T64" fmla="*/ 44 w 221"/>
                <a:gd name="T65" fmla="*/ 435 h 439"/>
                <a:gd name="T66" fmla="*/ 24 w 221"/>
                <a:gd name="T67" fmla="*/ 438 h 439"/>
                <a:gd name="T68" fmla="*/ 0 w 221"/>
                <a:gd name="T69" fmla="*/ 439 h 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21" h="439">
                  <a:moveTo>
                    <a:pt x="0" y="0"/>
                  </a:moveTo>
                  <a:lnTo>
                    <a:pt x="0" y="0"/>
                  </a:lnTo>
                  <a:lnTo>
                    <a:pt x="24" y="1"/>
                  </a:lnTo>
                  <a:lnTo>
                    <a:pt x="44" y="3"/>
                  </a:lnTo>
                  <a:lnTo>
                    <a:pt x="65" y="10"/>
                  </a:lnTo>
                  <a:lnTo>
                    <a:pt x="86" y="17"/>
                  </a:lnTo>
                  <a:lnTo>
                    <a:pt x="105" y="26"/>
                  </a:lnTo>
                  <a:lnTo>
                    <a:pt x="123" y="37"/>
                  </a:lnTo>
                  <a:lnTo>
                    <a:pt x="141" y="49"/>
                  </a:lnTo>
                  <a:lnTo>
                    <a:pt x="157" y="64"/>
                  </a:lnTo>
                  <a:lnTo>
                    <a:pt x="170" y="80"/>
                  </a:lnTo>
                  <a:lnTo>
                    <a:pt x="183" y="96"/>
                  </a:lnTo>
                  <a:lnTo>
                    <a:pt x="194" y="114"/>
                  </a:lnTo>
                  <a:lnTo>
                    <a:pt x="204" y="134"/>
                  </a:lnTo>
                  <a:lnTo>
                    <a:pt x="211" y="154"/>
                  </a:lnTo>
                  <a:lnTo>
                    <a:pt x="216" y="175"/>
                  </a:lnTo>
                  <a:lnTo>
                    <a:pt x="220" y="197"/>
                  </a:lnTo>
                  <a:lnTo>
                    <a:pt x="221" y="219"/>
                  </a:lnTo>
                  <a:lnTo>
                    <a:pt x="221" y="219"/>
                  </a:lnTo>
                  <a:lnTo>
                    <a:pt x="220" y="241"/>
                  </a:lnTo>
                  <a:lnTo>
                    <a:pt x="216" y="264"/>
                  </a:lnTo>
                  <a:lnTo>
                    <a:pt x="211" y="285"/>
                  </a:lnTo>
                  <a:lnTo>
                    <a:pt x="204" y="304"/>
                  </a:lnTo>
                  <a:lnTo>
                    <a:pt x="194" y="324"/>
                  </a:lnTo>
                  <a:lnTo>
                    <a:pt x="183" y="343"/>
                  </a:lnTo>
                  <a:lnTo>
                    <a:pt x="170" y="359"/>
                  </a:lnTo>
                  <a:lnTo>
                    <a:pt x="157" y="375"/>
                  </a:lnTo>
                  <a:lnTo>
                    <a:pt x="141" y="389"/>
                  </a:lnTo>
                  <a:lnTo>
                    <a:pt x="123" y="402"/>
                  </a:lnTo>
                  <a:lnTo>
                    <a:pt x="105" y="413"/>
                  </a:lnTo>
                  <a:lnTo>
                    <a:pt x="86" y="422"/>
                  </a:lnTo>
                  <a:lnTo>
                    <a:pt x="65" y="429"/>
                  </a:lnTo>
                  <a:lnTo>
                    <a:pt x="44" y="435"/>
                  </a:lnTo>
                  <a:lnTo>
                    <a:pt x="24" y="438"/>
                  </a:lnTo>
                  <a:lnTo>
                    <a:pt x="0" y="43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57" name="Freeform 337">
              <a:extLst>
                <a:ext uri="{FF2B5EF4-FFF2-40B4-BE49-F238E27FC236}">
                  <a16:creationId xmlns:a16="http://schemas.microsoft.com/office/drawing/2014/main" id="{3C28F85E-0A83-09E6-8101-D10733847615}"/>
                </a:ext>
              </a:extLst>
            </p:cNvPr>
            <p:cNvSpPr>
              <a:spLocks/>
            </p:cNvSpPr>
            <p:nvPr/>
          </p:nvSpPr>
          <p:spPr bwMode="auto">
            <a:xfrm>
              <a:off x="6288088" y="4592638"/>
              <a:ext cx="542925" cy="544513"/>
            </a:xfrm>
            <a:custGeom>
              <a:avLst/>
              <a:gdLst>
                <a:gd name="T0" fmla="*/ 342 w 342"/>
                <a:gd name="T1" fmla="*/ 171 h 343"/>
                <a:gd name="T2" fmla="*/ 338 w 342"/>
                <a:gd name="T3" fmla="*/ 206 h 343"/>
                <a:gd name="T4" fmla="*/ 328 w 342"/>
                <a:gd name="T5" fmla="*/ 238 h 343"/>
                <a:gd name="T6" fmla="*/ 312 w 342"/>
                <a:gd name="T7" fmla="*/ 267 h 343"/>
                <a:gd name="T8" fmla="*/ 292 w 342"/>
                <a:gd name="T9" fmla="*/ 292 h 343"/>
                <a:gd name="T10" fmla="*/ 266 w 342"/>
                <a:gd name="T11" fmla="*/ 313 h 343"/>
                <a:gd name="T12" fmla="*/ 237 w 342"/>
                <a:gd name="T13" fmla="*/ 329 h 343"/>
                <a:gd name="T14" fmla="*/ 205 w 342"/>
                <a:gd name="T15" fmla="*/ 339 h 343"/>
                <a:gd name="T16" fmla="*/ 170 w 342"/>
                <a:gd name="T17" fmla="*/ 343 h 343"/>
                <a:gd name="T18" fmla="*/ 153 w 342"/>
                <a:gd name="T19" fmla="*/ 341 h 343"/>
                <a:gd name="T20" fmla="*/ 120 w 342"/>
                <a:gd name="T21" fmla="*/ 334 h 343"/>
                <a:gd name="T22" fmla="*/ 89 w 342"/>
                <a:gd name="T23" fmla="*/ 322 h 343"/>
                <a:gd name="T24" fmla="*/ 62 w 342"/>
                <a:gd name="T25" fmla="*/ 303 h 343"/>
                <a:gd name="T26" fmla="*/ 38 w 342"/>
                <a:gd name="T27" fmla="*/ 280 h 343"/>
                <a:gd name="T28" fmla="*/ 21 w 342"/>
                <a:gd name="T29" fmla="*/ 253 h 343"/>
                <a:gd name="T30" fmla="*/ 7 w 342"/>
                <a:gd name="T31" fmla="*/ 222 h 343"/>
                <a:gd name="T32" fmla="*/ 1 w 342"/>
                <a:gd name="T33" fmla="*/ 188 h 343"/>
                <a:gd name="T34" fmla="*/ 0 w 342"/>
                <a:gd name="T35" fmla="*/ 171 h 343"/>
                <a:gd name="T36" fmla="*/ 4 w 342"/>
                <a:gd name="T37" fmla="*/ 137 h 343"/>
                <a:gd name="T38" fmla="*/ 13 w 342"/>
                <a:gd name="T39" fmla="*/ 105 h 343"/>
                <a:gd name="T40" fmla="*/ 28 w 342"/>
                <a:gd name="T41" fmla="*/ 75 h 343"/>
                <a:gd name="T42" fmla="*/ 49 w 342"/>
                <a:gd name="T43" fmla="*/ 50 h 343"/>
                <a:gd name="T44" fmla="*/ 75 w 342"/>
                <a:gd name="T45" fmla="*/ 29 h 343"/>
                <a:gd name="T46" fmla="*/ 103 w 342"/>
                <a:gd name="T47" fmla="*/ 13 h 343"/>
                <a:gd name="T48" fmla="*/ 137 w 342"/>
                <a:gd name="T49" fmla="*/ 3 h 343"/>
                <a:gd name="T50" fmla="*/ 170 w 342"/>
                <a:gd name="T51" fmla="*/ 0 h 343"/>
                <a:gd name="T52" fmla="*/ 189 w 342"/>
                <a:gd name="T53" fmla="*/ 1 h 343"/>
                <a:gd name="T54" fmla="*/ 222 w 342"/>
                <a:gd name="T55" fmla="*/ 8 h 343"/>
                <a:gd name="T56" fmla="*/ 253 w 342"/>
                <a:gd name="T57" fmla="*/ 21 h 343"/>
                <a:gd name="T58" fmla="*/ 280 w 342"/>
                <a:gd name="T59" fmla="*/ 39 h 343"/>
                <a:gd name="T60" fmla="*/ 302 w 342"/>
                <a:gd name="T61" fmla="*/ 63 h 343"/>
                <a:gd name="T62" fmla="*/ 321 w 342"/>
                <a:gd name="T63" fmla="*/ 90 h 343"/>
                <a:gd name="T64" fmla="*/ 334 w 342"/>
                <a:gd name="T65" fmla="*/ 121 h 343"/>
                <a:gd name="T66" fmla="*/ 340 w 342"/>
                <a:gd name="T67" fmla="*/ 154 h 343"/>
                <a:gd name="T68" fmla="*/ 342 w 342"/>
                <a:gd name="T69" fmla="*/ 171 h 3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42" h="343">
                  <a:moveTo>
                    <a:pt x="342" y="171"/>
                  </a:moveTo>
                  <a:lnTo>
                    <a:pt x="342" y="171"/>
                  </a:lnTo>
                  <a:lnTo>
                    <a:pt x="340" y="188"/>
                  </a:lnTo>
                  <a:lnTo>
                    <a:pt x="338" y="206"/>
                  </a:lnTo>
                  <a:lnTo>
                    <a:pt x="334" y="222"/>
                  </a:lnTo>
                  <a:lnTo>
                    <a:pt x="328" y="238"/>
                  </a:lnTo>
                  <a:lnTo>
                    <a:pt x="321" y="253"/>
                  </a:lnTo>
                  <a:lnTo>
                    <a:pt x="312" y="267"/>
                  </a:lnTo>
                  <a:lnTo>
                    <a:pt x="302" y="280"/>
                  </a:lnTo>
                  <a:lnTo>
                    <a:pt x="292" y="292"/>
                  </a:lnTo>
                  <a:lnTo>
                    <a:pt x="280" y="303"/>
                  </a:lnTo>
                  <a:lnTo>
                    <a:pt x="266" y="313"/>
                  </a:lnTo>
                  <a:lnTo>
                    <a:pt x="253" y="322"/>
                  </a:lnTo>
                  <a:lnTo>
                    <a:pt x="237" y="329"/>
                  </a:lnTo>
                  <a:lnTo>
                    <a:pt x="222" y="334"/>
                  </a:lnTo>
                  <a:lnTo>
                    <a:pt x="205" y="339"/>
                  </a:lnTo>
                  <a:lnTo>
                    <a:pt x="189" y="341"/>
                  </a:lnTo>
                  <a:lnTo>
                    <a:pt x="170" y="343"/>
                  </a:lnTo>
                  <a:lnTo>
                    <a:pt x="170" y="343"/>
                  </a:lnTo>
                  <a:lnTo>
                    <a:pt x="153" y="341"/>
                  </a:lnTo>
                  <a:lnTo>
                    <a:pt x="137" y="339"/>
                  </a:lnTo>
                  <a:lnTo>
                    <a:pt x="120" y="334"/>
                  </a:lnTo>
                  <a:lnTo>
                    <a:pt x="103" y="329"/>
                  </a:lnTo>
                  <a:lnTo>
                    <a:pt x="89" y="322"/>
                  </a:lnTo>
                  <a:lnTo>
                    <a:pt x="75" y="313"/>
                  </a:lnTo>
                  <a:lnTo>
                    <a:pt x="62" y="303"/>
                  </a:lnTo>
                  <a:lnTo>
                    <a:pt x="49" y="292"/>
                  </a:lnTo>
                  <a:lnTo>
                    <a:pt x="38" y="280"/>
                  </a:lnTo>
                  <a:lnTo>
                    <a:pt x="28" y="267"/>
                  </a:lnTo>
                  <a:lnTo>
                    <a:pt x="21" y="253"/>
                  </a:lnTo>
                  <a:lnTo>
                    <a:pt x="13" y="238"/>
                  </a:lnTo>
                  <a:lnTo>
                    <a:pt x="7" y="222"/>
                  </a:lnTo>
                  <a:lnTo>
                    <a:pt x="4" y="206"/>
                  </a:lnTo>
                  <a:lnTo>
                    <a:pt x="1" y="188"/>
                  </a:lnTo>
                  <a:lnTo>
                    <a:pt x="0" y="171"/>
                  </a:lnTo>
                  <a:lnTo>
                    <a:pt x="0" y="171"/>
                  </a:lnTo>
                  <a:lnTo>
                    <a:pt x="1" y="154"/>
                  </a:lnTo>
                  <a:lnTo>
                    <a:pt x="4" y="137"/>
                  </a:lnTo>
                  <a:lnTo>
                    <a:pt x="7" y="121"/>
                  </a:lnTo>
                  <a:lnTo>
                    <a:pt x="13" y="105"/>
                  </a:lnTo>
                  <a:lnTo>
                    <a:pt x="21" y="90"/>
                  </a:lnTo>
                  <a:lnTo>
                    <a:pt x="28" y="75"/>
                  </a:lnTo>
                  <a:lnTo>
                    <a:pt x="38" y="63"/>
                  </a:lnTo>
                  <a:lnTo>
                    <a:pt x="49" y="50"/>
                  </a:lnTo>
                  <a:lnTo>
                    <a:pt x="62" y="39"/>
                  </a:lnTo>
                  <a:lnTo>
                    <a:pt x="75" y="29"/>
                  </a:lnTo>
                  <a:lnTo>
                    <a:pt x="89" y="21"/>
                  </a:lnTo>
                  <a:lnTo>
                    <a:pt x="103" y="13"/>
                  </a:lnTo>
                  <a:lnTo>
                    <a:pt x="120" y="8"/>
                  </a:lnTo>
                  <a:lnTo>
                    <a:pt x="137" y="3"/>
                  </a:lnTo>
                  <a:lnTo>
                    <a:pt x="153" y="1"/>
                  </a:lnTo>
                  <a:lnTo>
                    <a:pt x="170" y="0"/>
                  </a:lnTo>
                  <a:lnTo>
                    <a:pt x="170" y="0"/>
                  </a:lnTo>
                  <a:lnTo>
                    <a:pt x="189" y="1"/>
                  </a:lnTo>
                  <a:lnTo>
                    <a:pt x="205" y="3"/>
                  </a:lnTo>
                  <a:lnTo>
                    <a:pt x="222" y="8"/>
                  </a:lnTo>
                  <a:lnTo>
                    <a:pt x="237" y="13"/>
                  </a:lnTo>
                  <a:lnTo>
                    <a:pt x="253" y="21"/>
                  </a:lnTo>
                  <a:lnTo>
                    <a:pt x="266" y="29"/>
                  </a:lnTo>
                  <a:lnTo>
                    <a:pt x="280" y="39"/>
                  </a:lnTo>
                  <a:lnTo>
                    <a:pt x="292" y="50"/>
                  </a:lnTo>
                  <a:lnTo>
                    <a:pt x="302" y="63"/>
                  </a:lnTo>
                  <a:lnTo>
                    <a:pt x="312" y="75"/>
                  </a:lnTo>
                  <a:lnTo>
                    <a:pt x="321" y="90"/>
                  </a:lnTo>
                  <a:lnTo>
                    <a:pt x="328" y="105"/>
                  </a:lnTo>
                  <a:lnTo>
                    <a:pt x="334" y="121"/>
                  </a:lnTo>
                  <a:lnTo>
                    <a:pt x="338" y="137"/>
                  </a:lnTo>
                  <a:lnTo>
                    <a:pt x="340" y="154"/>
                  </a:lnTo>
                  <a:lnTo>
                    <a:pt x="342" y="171"/>
                  </a:lnTo>
                  <a:lnTo>
                    <a:pt x="342" y="17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58" name="Freeform 338">
              <a:extLst>
                <a:ext uri="{FF2B5EF4-FFF2-40B4-BE49-F238E27FC236}">
                  <a16:creationId xmlns:a16="http://schemas.microsoft.com/office/drawing/2014/main" id="{36F7C7FA-A8C1-06D1-07ED-7E7A70FBF24B}"/>
                </a:ext>
              </a:extLst>
            </p:cNvPr>
            <p:cNvSpPr>
              <a:spLocks/>
            </p:cNvSpPr>
            <p:nvPr/>
          </p:nvSpPr>
          <p:spPr bwMode="auto">
            <a:xfrm>
              <a:off x="6288088" y="4592638"/>
              <a:ext cx="436563" cy="506413"/>
            </a:xfrm>
            <a:custGeom>
              <a:avLst/>
              <a:gdLst>
                <a:gd name="T0" fmla="*/ 18 w 275"/>
                <a:gd name="T1" fmla="*/ 184 h 319"/>
                <a:gd name="T2" fmla="*/ 21 w 275"/>
                <a:gd name="T3" fmla="*/ 149 h 319"/>
                <a:gd name="T4" fmla="*/ 32 w 275"/>
                <a:gd name="T5" fmla="*/ 117 h 319"/>
                <a:gd name="T6" fmla="*/ 47 w 275"/>
                <a:gd name="T7" fmla="*/ 87 h 319"/>
                <a:gd name="T8" fmla="*/ 68 w 275"/>
                <a:gd name="T9" fmla="*/ 63 h 319"/>
                <a:gd name="T10" fmla="*/ 94 w 275"/>
                <a:gd name="T11" fmla="*/ 42 h 319"/>
                <a:gd name="T12" fmla="*/ 122 w 275"/>
                <a:gd name="T13" fmla="*/ 26 h 319"/>
                <a:gd name="T14" fmla="*/ 154 w 275"/>
                <a:gd name="T15" fmla="*/ 16 h 319"/>
                <a:gd name="T16" fmla="*/ 189 w 275"/>
                <a:gd name="T17" fmla="*/ 12 h 319"/>
                <a:gd name="T18" fmla="*/ 201 w 275"/>
                <a:gd name="T19" fmla="*/ 13 h 319"/>
                <a:gd name="T20" fmla="*/ 223 w 275"/>
                <a:gd name="T21" fmla="*/ 16 h 319"/>
                <a:gd name="T22" fmla="*/ 255 w 275"/>
                <a:gd name="T23" fmla="*/ 26 h 319"/>
                <a:gd name="T24" fmla="*/ 275 w 275"/>
                <a:gd name="T25" fmla="*/ 36 h 319"/>
                <a:gd name="T26" fmla="*/ 251 w 275"/>
                <a:gd name="T27" fmla="*/ 21 h 319"/>
                <a:gd name="T28" fmla="*/ 227 w 275"/>
                <a:gd name="T29" fmla="*/ 10 h 319"/>
                <a:gd name="T30" fmla="*/ 200 w 275"/>
                <a:gd name="T31" fmla="*/ 2 h 319"/>
                <a:gd name="T32" fmla="*/ 170 w 275"/>
                <a:gd name="T33" fmla="*/ 0 h 319"/>
                <a:gd name="T34" fmla="*/ 153 w 275"/>
                <a:gd name="T35" fmla="*/ 1 h 319"/>
                <a:gd name="T36" fmla="*/ 120 w 275"/>
                <a:gd name="T37" fmla="*/ 8 h 319"/>
                <a:gd name="T38" fmla="*/ 89 w 275"/>
                <a:gd name="T39" fmla="*/ 21 h 319"/>
                <a:gd name="T40" fmla="*/ 62 w 275"/>
                <a:gd name="T41" fmla="*/ 39 h 319"/>
                <a:gd name="T42" fmla="*/ 38 w 275"/>
                <a:gd name="T43" fmla="*/ 63 h 319"/>
                <a:gd name="T44" fmla="*/ 21 w 275"/>
                <a:gd name="T45" fmla="*/ 90 h 319"/>
                <a:gd name="T46" fmla="*/ 7 w 275"/>
                <a:gd name="T47" fmla="*/ 121 h 319"/>
                <a:gd name="T48" fmla="*/ 1 w 275"/>
                <a:gd name="T49" fmla="*/ 154 h 319"/>
                <a:gd name="T50" fmla="*/ 0 w 275"/>
                <a:gd name="T51" fmla="*/ 171 h 319"/>
                <a:gd name="T52" fmla="*/ 1 w 275"/>
                <a:gd name="T53" fmla="*/ 195 h 319"/>
                <a:gd name="T54" fmla="*/ 6 w 275"/>
                <a:gd name="T55" fmla="*/ 217 h 319"/>
                <a:gd name="T56" fmla="*/ 13 w 275"/>
                <a:gd name="T57" fmla="*/ 238 h 319"/>
                <a:gd name="T58" fmla="*/ 36 w 275"/>
                <a:gd name="T59" fmla="*/ 276 h 319"/>
                <a:gd name="T60" fmla="*/ 66 w 275"/>
                <a:gd name="T61" fmla="*/ 307 h 319"/>
                <a:gd name="T62" fmla="*/ 85 w 275"/>
                <a:gd name="T63" fmla="*/ 319 h 319"/>
                <a:gd name="T64" fmla="*/ 58 w 275"/>
                <a:gd name="T65" fmla="*/ 292 h 319"/>
                <a:gd name="T66" fmla="*/ 36 w 275"/>
                <a:gd name="T67" fmla="*/ 260 h 319"/>
                <a:gd name="T68" fmla="*/ 23 w 275"/>
                <a:gd name="T69" fmla="*/ 223 h 319"/>
                <a:gd name="T70" fmla="*/ 18 w 275"/>
                <a:gd name="T71" fmla="*/ 184 h 3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75" h="319">
                  <a:moveTo>
                    <a:pt x="18" y="184"/>
                  </a:moveTo>
                  <a:lnTo>
                    <a:pt x="18" y="184"/>
                  </a:lnTo>
                  <a:lnTo>
                    <a:pt x="18" y="166"/>
                  </a:lnTo>
                  <a:lnTo>
                    <a:pt x="21" y="149"/>
                  </a:lnTo>
                  <a:lnTo>
                    <a:pt x="26" y="133"/>
                  </a:lnTo>
                  <a:lnTo>
                    <a:pt x="32" y="117"/>
                  </a:lnTo>
                  <a:lnTo>
                    <a:pt x="38" y="102"/>
                  </a:lnTo>
                  <a:lnTo>
                    <a:pt x="47" y="87"/>
                  </a:lnTo>
                  <a:lnTo>
                    <a:pt x="57" y="75"/>
                  </a:lnTo>
                  <a:lnTo>
                    <a:pt x="68" y="63"/>
                  </a:lnTo>
                  <a:lnTo>
                    <a:pt x="80" y="52"/>
                  </a:lnTo>
                  <a:lnTo>
                    <a:pt x="94" y="42"/>
                  </a:lnTo>
                  <a:lnTo>
                    <a:pt x="107" y="33"/>
                  </a:lnTo>
                  <a:lnTo>
                    <a:pt x="122" y="26"/>
                  </a:lnTo>
                  <a:lnTo>
                    <a:pt x="138" y="19"/>
                  </a:lnTo>
                  <a:lnTo>
                    <a:pt x="154" y="16"/>
                  </a:lnTo>
                  <a:lnTo>
                    <a:pt x="171" y="13"/>
                  </a:lnTo>
                  <a:lnTo>
                    <a:pt x="189" y="12"/>
                  </a:lnTo>
                  <a:lnTo>
                    <a:pt x="189" y="12"/>
                  </a:lnTo>
                  <a:lnTo>
                    <a:pt x="201" y="13"/>
                  </a:lnTo>
                  <a:lnTo>
                    <a:pt x="212" y="13"/>
                  </a:lnTo>
                  <a:lnTo>
                    <a:pt x="223" y="16"/>
                  </a:lnTo>
                  <a:lnTo>
                    <a:pt x="234" y="18"/>
                  </a:lnTo>
                  <a:lnTo>
                    <a:pt x="255" y="26"/>
                  </a:lnTo>
                  <a:lnTo>
                    <a:pt x="275" y="36"/>
                  </a:lnTo>
                  <a:lnTo>
                    <a:pt x="275" y="36"/>
                  </a:lnTo>
                  <a:lnTo>
                    <a:pt x="264" y="27"/>
                  </a:lnTo>
                  <a:lnTo>
                    <a:pt x="251" y="21"/>
                  </a:lnTo>
                  <a:lnTo>
                    <a:pt x="239" y="15"/>
                  </a:lnTo>
                  <a:lnTo>
                    <a:pt x="227" y="10"/>
                  </a:lnTo>
                  <a:lnTo>
                    <a:pt x="213" y="6"/>
                  </a:lnTo>
                  <a:lnTo>
                    <a:pt x="200" y="2"/>
                  </a:lnTo>
                  <a:lnTo>
                    <a:pt x="185" y="1"/>
                  </a:lnTo>
                  <a:lnTo>
                    <a:pt x="170" y="0"/>
                  </a:lnTo>
                  <a:lnTo>
                    <a:pt x="170" y="0"/>
                  </a:lnTo>
                  <a:lnTo>
                    <a:pt x="153" y="1"/>
                  </a:lnTo>
                  <a:lnTo>
                    <a:pt x="137" y="3"/>
                  </a:lnTo>
                  <a:lnTo>
                    <a:pt x="120" y="8"/>
                  </a:lnTo>
                  <a:lnTo>
                    <a:pt x="103" y="13"/>
                  </a:lnTo>
                  <a:lnTo>
                    <a:pt x="89" y="21"/>
                  </a:lnTo>
                  <a:lnTo>
                    <a:pt x="75" y="29"/>
                  </a:lnTo>
                  <a:lnTo>
                    <a:pt x="62" y="39"/>
                  </a:lnTo>
                  <a:lnTo>
                    <a:pt x="49" y="50"/>
                  </a:lnTo>
                  <a:lnTo>
                    <a:pt x="38" y="63"/>
                  </a:lnTo>
                  <a:lnTo>
                    <a:pt x="28" y="75"/>
                  </a:lnTo>
                  <a:lnTo>
                    <a:pt x="21" y="90"/>
                  </a:lnTo>
                  <a:lnTo>
                    <a:pt x="13" y="105"/>
                  </a:lnTo>
                  <a:lnTo>
                    <a:pt x="7" y="121"/>
                  </a:lnTo>
                  <a:lnTo>
                    <a:pt x="4" y="137"/>
                  </a:lnTo>
                  <a:lnTo>
                    <a:pt x="1" y="154"/>
                  </a:lnTo>
                  <a:lnTo>
                    <a:pt x="0" y="171"/>
                  </a:lnTo>
                  <a:lnTo>
                    <a:pt x="0" y="171"/>
                  </a:lnTo>
                  <a:lnTo>
                    <a:pt x="0" y="184"/>
                  </a:lnTo>
                  <a:lnTo>
                    <a:pt x="1" y="195"/>
                  </a:lnTo>
                  <a:lnTo>
                    <a:pt x="4" y="206"/>
                  </a:lnTo>
                  <a:lnTo>
                    <a:pt x="6" y="217"/>
                  </a:lnTo>
                  <a:lnTo>
                    <a:pt x="10" y="228"/>
                  </a:lnTo>
                  <a:lnTo>
                    <a:pt x="13" y="238"/>
                  </a:lnTo>
                  <a:lnTo>
                    <a:pt x="23" y="258"/>
                  </a:lnTo>
                  <a:lnTo>
                    <a:pt x="36" y="276"/>
                  </a:lnTo>
                  <a:lnTo>
                    <a:pt x="50" y="292"/>
                  </a:lnTo>
                  <a:lnTo>
                    <a:pt x="66" y="307"/>
                  </a:lnTo>
                  <a:lnTo>
                    <a:pt x="85" y="319"/>
                  </a:lnTo>
                  <a:lnTo>
                    <a:pt x="85" y="319"/>
                  </a:lnTo>
                  <a:lnTo>
                    <a:pt x="70" y="307"/>
                  </a:lnTo>
                  <a:lnTo>
                    <a:pt x="58" y="292"/>
                  </a:lnTo>
                  <a:lnTo>
                    <a:pt x="46" y="277"/>
                  </a:lnTo>
                  <a:lnTo>
                    <a:pt x="36" y="260"/>
                  </a:lnTo>
                  <a:lnTo>
                    <a:pt x="28" y="243"/>
                  </a:lnTo>
                  <a:lnTo>
                    <a:pt x="23" y="223"/>
                  </a:lnTo>
                  <a:lnTo>
                    <a:pt x="20" y="203"/>
                  </a:lnTo>
                  <a:lnTo>
                    <a:pt x="18" y="184"/>
                  </a:lnTo>
                  <a:lnTo>
                    <a:pt x="18" y="184"/>
                  </a:lnTo>
                  <a:close/>
                </a:path>
              </a:pathLst>
            </a:custGeom>
            <a:solidFill>
              <a:srgbClr val="D1E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59" name="Freeform 339">
              <a:extLst>
                <a:ext uri="{FF2B5EF4-FFF2-40B4-BE49-F238E27FC236}">
                  <a16:creationId xmlns:a16="http://schemas.microsoft.com/office/drawing/2014/main" id="{416144C6-CCEA-9B7E-13BC-A1578B53E05B}"/>
                </a:ext>
              </a:extLst>
            </p:cNvPr>
            <p:cNvSpPr>
              <a:spLocks/>
            </p:cNvSpPr>
            <p:nvPr/>
          </p:nvSpPr>
          <p:spPr bwMode="auto">
            <a:xfrm>
              <a:off x="6510338" y="4814888"/>
              <a:ext cx="96838" cy="98425"/>
            </a:xfrm>
            <a:custGeom>
              <a:avLst/>
              <a:gdLst>
                <a:gd name="T0" fmla="*/ 61 w 61"/>
                <a:gd name="T1" fmla="*/ 31 h 62"/>
                <a:gd name="T2" fmla="*/ 61 w 61"/>
                <a:gd name="T3" fmla="*/ 31 h 62"/>
                <a:gd name="T4" fmla="*/ 61 w 61"/>
                <a:gd name="T5" fmla="*/ 37 h 62"/>
                <a:gd name="T6" fmla="*/ 58 w 61"/>
                <a:gd name="T7" fmla="*/ 44 h 62"/>
                <a:gd name="T8" fmla="*/ 56 w 61"/>
                <a:gd name="T9" fmla="*/ 48 h 62"/>
                <a:gd name="T10" fmla="*/ 52 w 61"/>
                <a:gd name="T11" fmla="*/ 52 h 62"/>
                <a:gd name="T12" fmla="*/ 47 w 61"/>
                <a:gd name="T13" fmla="*/ 57 h 62"/>
                <a:gd name="T14" fmla="*/ 42 w 61"/>
                <a:gd name="T15" fmla="*/ 60 h 62"/>
                <a:gd name="T16" fmla="*/ 36 w 61"/>
                <a:gd name="T17" fmla="*/ 61 h 62"/>
                <a:gd name="T18" fmla="*/ 30 w 61"/>
                <a:gd name="T19" fmla="*/ 62 h 62"/>
                <a:gd name="T20" fmla="*/ 30 w 61"/>
                <a:gd name="T21" fmla="*/ 62 h 62"/>
                <a:gd name="T22" fmla="*/ 24 w 61"/>
                <a:gd name="T23" fmla="*/ 61 h 62"/>
                <a:gd name="T24" fmla="*/ 19 w 61"/>
                <a:gd name="T25" fmla="*/ 60 h 62"/>
                <a:gd name="T26" fmla="*/ 14 w 61"/>
                <a:gd name="T27" fmla="*/ 57 h 62"/>
                <a:gd name="T28" fmla="*/ 9 w 61"/>
                <a:gd name="T29" fmla="*/ 52 h 62"/>
                <a:gd name="T30" fmla="*/ 5 w 61"/>
                <a:gd name="T31" fmla="*/ 48 h 62"/>
                <a:gd name="T32" fmla="*/ 3 w 61"/>
                <a:gd name="T33" fmla="*/ 44 h 62"/>
                <a:gd name="T34" fmla="*/ 0 w 61"/>
                <a:gd name="T35" fmla="*/ 37 h 62"/>
                <a:gd name="T36" fmla="*/ 0 w 61"/>
                <a:gd name="T37" fmla="*/ 31 h 62"/>
                <a:gd name="T38" fmla="*/ 0 w 61"/>
                <a:gd name="T39" fmla="*/ 31 h 62"/>
                <a:gd name="T40" fmla="*/ 0 w 61"/>
                <a:gd name="T41" fmla="*/ 25 h 62"/>
                <a:gd name="T42" fmla="*/ 3 w 61"/>
                <a:gd name="T43" fmla="*/ 19 h 62"/>
                <a:gd name="T44" fmla="*/ 5 w 61"/>
                <a:gd name="T45" fmla="*/ 14 h 62"/>
                <a:gd name="T46" fmla="*/ 9 w 61"/>
                <a:gd name="T47" fmla="*/ 9 h 62"/>
                <a:gd name="T48" fmla="*/ 14 w 61"/>
                <a:gd name="T49" fmla="*/ 5 h 62"/>
                <a:gd name="T50" fmla="*/ 19 w 61"/>
                <a:gd name="T51" fmla="*/ 3 h 62"/>
                <a:gd name="T52" fmla="*/ 24 w 61"/>
                <a:gd name="T53" fmla="*/ 2 h 62"/>
                <a:gd name="T54" fmla="*/ 30 w 61"/>
                <a:gd name="T55" fmla="*/ 0 h 62"/>
                <a:gd name="T56" fmla="*/ 30 w 61"/>
                <a:gd name="T57" fmla="*/ 0 h 62"/>
                <a:gd name="T58" fmla="*/ 36 w 61"/>
                <a:gd name="T59" fmla="*/ 2 h 62"/>
                <a:gd name="T60" fmla="*/ 42 w 61"/>
                <a:gd name="T61" fmla="*/ 3 h 62"/>
                <a:gd name="T62" fmla="*/ 47 w 61"/>
                <a:gd name="T63" fmla="*/ 5 h 62"/>
                <a:gd name="T64" fmla="*/ 52 w 61"/>
                <a:gd name="T65" fmla="*/ 9 h 62"/>
                <a:gd name="T66" fmla="*/ 56 w 61"/>
                <a:gd name="T67" fmla="*/ 14 h 62"/>
                <a:gd name="T68" fmla="*/ 58 w 61"/>
                <a:gd name="T69" fmla="*/ 19 h 62"/>
                <a:gd name="T70" fmla="*/ 61 w 61"/>
                <a:gd name="T71" fmla="*/ 25 h 62"/>
                <a:gd name="T72" fmla="*/ 61 w 61"/>
                <a:gd name="T73" fmla="*/ 31 h 62"/>
                <a:gd name="T74" fmla="*/ 61 w 61"/>
                <a:gd name="T75" fmla="*/ 31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1" h="62">
                  <a:moveTo>
                    <a:pt x="61" y="31"/>
                  </a:moveTo>
                  <a:lnTo>
                    <a:pt x="61" y="31"/>
                  </a:lnTo>
                  <a:lnTo>
                    <a:pt x="61" y="37"/>
                  </a:lnTo>
                  <a:lnTo>
                    <a:pt x="58" y="44"/>
                  </a:lnTo>
                  <a:lnTo>
                    <a:pt x="56" y="48"/>
                  </a:lnTo>
                  <a:lnTo>
                    <a:pt x="52" y="52"/>
                  </a:lnTo>
                  <a:lnTo>
                    <a:pt x="47" y="57"/>
                  </a:lnTo>
                  <a:lnTo>
                    <a:pt x="42" y="60"/>
                  </a:lnTo>
                  <a:lnTo>
                    <a:pt x="36" y="61"/>
                  </a:lnTo>
                  <a:lnTo>
                    <a:pt x="30" y="62"/>
                  </a:lnTo>
                  <a:lnTo>
                    <a:pt x="30" y="62"/>
                  </a:lnTo>
                  <a:lnTo>
                    <a:pt x="24" y="61"/>
                  </a:lnTo>
                  <a:lnTo>
                    <a:pt x="19" y="60"/>
                  </a:lnTo>
                  <a:lnTo>
                    <a:pt x="14" y="57"/>
                  </a:lnTo>
                  <a:lnTo>
                    <a:pt x="9" y="52"/>
                  </a:lnTo>
                  <a:lnTo>
                    <a:pt x="5" y="48"/>
                  </a:lnTo>
                  <a:lnTo>
                    <a:pt x="3" y="44"/>
                  </a:lnTo>
                  <a:lnTo>
                    <a:pt x="0" y="37"/>
                  </a:lnTo>
                  <a:lnTo>
                    <a:pt x="0" y="31"/>
                  </a:lnTo>
                  <a:lnTo>
                    <a:pt x="0" y="31"/>
                  </a:lnTo>
                  <a:lnTo>
                    <a:pt x="0" y="25"/>
                  </a:lnTo>
                  <a:lnTo>
                    <a:pt x="3" y="19"/>
                  </a:lnTo>
                  <a:lnTo>
                    <a:pt x="5" y="14"/>
                  </a:lnTo>
                  <a:lnTo>
                    <a:pt x="9" y="9"/>
                  </a:lnTo>
                  <a:lnTo>
                    <a:pt x="14" y="5"/>
                  </a:lnTo>
                  <a:lnTo>
                    <a:pt x="19" y="3"/>
                  </a:lnTo>
                  <a:lnTo>
                    <a:pt x="24" y="2"/>
                  </a:lnTo>
                  <a:lnTo>
                    <a:pt x="30" y="0"/>
                  </a:lnTo>
                  <a:lnTo>
                    <a:pt x="30" y="0"/>
                  </a:lnTo>
                  <a:lnTo>
                    <a:pt x="36" y="2"/>
                  </a:lnTo>
                  <a:lnTo>
                    <a:pt x="42" y="3"/>
                  </a:lnTo>
                  <a:lnTo>
                    <a:pt x="47" y="5"/>
                  </a:lnTo>
                  <a:lnTo>
                    <a:pt x="52" y="9"/>
                  </a:lnTo>
                  <a:lnTo>
                    <a:pt x="56" y="14"/>
                  </a:lnTo>
                  <a:lnTo>
                    <a:pt x="58" y="19"/>
                  </a:lnTo>
                  <a:lnTo>
                    <a:pt x="61" y="25"/>
                  </a:lnTo>
                  <a:lnTo>
                    <a:pt x="61" y="31"/>
                  </a:lnTo>
                  <a:lnTo>
                    <a:pt x="61" y="31"/>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60" name="Freeform 340">
              <a:extLst>
                <a:ext uri="{FF2B5EF4-FFF2-40B4-BE49-F238E27FC236}">
                  <a16:creationId xmlns:a16="http://schemas.microsoft.com/office/drawing/2014/main" id="{838E5F9F-630B-4591-5F76-8EA288113628}"/>
                </a:ext>
              </a:extLst>
            </p:cNvPr>
            <p:cNvSpPr>
              <a:spLocks/>
            </p:cNvSpPr>
            <p:nvPr/>
          </p:nvSpPr>
          <p:spPr bwMode="auto">
            <a:xfrm>
              <a:off x="6669088" y="4646613"/>
              <a:ext cx="15875" cy="22225"/>
            </a:xfrm>
            <a:custGeom>
              <a:avLst/>
              <a:gdLst>
                <a:gd name="T0" fmla="*/ 3 w 10"/>
                <a:gd name="T1" fmla="*/ 14 h 14"/>
                <a:gd name="T2" fmla="*/ 3 w 10"/>
                <a:gd name="T3" fmla="*/ 14 h 14"/>
                <a:gd name="T4" fmla="*/ 2 w 10"/>
                <a:gd name="T5" fmla="*/ 14 h 14"/>
                <a:gd name="T6" fmla="*/ 2 w 10"/>
                <a:gd name="T7" fmla="*/ 14 h 14"/>
                <a:gd name="T8" fmla="*/ 0 w 10"/>
                <a:gd name="T9" fmla="*/ 11 h 14"/>
                <a:gd name="T10" fmla="*/ 2 w 10"/>
                <a:gd name="T11" fmla="*/ 10 h 14"/>
                <a:gd name="T12" fmla="*/ 7 w 10"/>
                <a:gd name="T13" fmla="*/ 2 h 14"/>
                <a:gd name="T14" fmla="*/ 7 w 10"/>
                <a:gd name="T15" fmla="*/ 2 h 14"/>
                <a:gd name="T16" fmla="*/ 8 w 10"/>
                <a:gd name="T17" fmla="*/ 0 h 14"/>
                <a:gd name="T18" fmla="*/ 9 w 10"/>
                <a:gd name="T19" fmla="*/ 2 h 14"/>
                <a:gd name="T20" fmla="*/ 9 w 10"/>
                <a:gd name="T21" fmla="*/ 2 h 14"/>
                <a:gd name="T22" fmla="*/ 10 w 10"/>
                <a:gd name="T23" fmla="*/ 3 h 14"/>
                <a:gd name="T24" fmla="*/ 10 w 10"/>
                <a:gd name="T25" fmla="*/ 4 h 14"/>
                <a:gd name="T26" fmla="*/ 5 w 10"/>
                <a:gd name="T27" fmla="*/ 13 h 14"/>
                <a:gd name="T28" fmla="*/ 5 w 10"/>
                <a:gd name="T29" fmla="*/ 13 h 14"/>
                <a:gd name="T30" fmla="*/ 3 w 10"/>
                <a:gd name="T31" fmla="*/ 14 h 14"/>
                <a:gd name="T32" fmla="*/ 3 w 10"/>
                <a:gd name="T33"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 h="14">
                  <a:moveTo>
                    <a:pt x="3" y="14"/>
                  </a:moveTo>
                  <a:lnTo>
                    <a:pt x="3" y="14"/>
                  </a:lnTo>
                  <a:lnTo>
                    <a:pt x="2" y="14"/>
                  </a:lnTo>
                  <a:lnTo>
                    <a:pt x="2" y="14"/>
                  </a:lnTo>
                  <a:lnTo>
                    <a:pt x="0" y="11"/>
                  </a:lnTo>
                  <a:lnTo>
                    <a:pt x="2" y="10"/>
                  </a:lnTo>
                  <a:lnTo>
                    <a:pt x="7" y="2"/>
                  </a:lnTo>
                  <a:lnTo>
                    <a:pt x="7" y="2"/>
                  </a:lnTo>
                  <a:lnTo>
                    <a:pt x="8" y="0"/>
                  </a:lnTo>
                  <a:lnTo>
                    <a:pt x="9" y="2"/>
                  </a:lnTo>
                  <a:lnTo>
                    <a:pt x="9" y="2"/>
                  </a:lnTo>
                  <a:lnTo>
                    <a:pt x="10" y="3"/>
                  </a:lnTo>
                  <a:lnTo>
                    <a:pt x="10" y="4"/>
                  </a:lnTo>
                  <a:lnTo>
                    <a:pt x="5" y="13"/>
                  </a:lnTo>
                  <a:lnTo>
                    <a:pt x="5" y="13"/>
                  </a:lnTo>
                  <a:lnTo>
                    <a:pt x="3" y="14"/>
                  </a:lnTo>
                  <a:lnTo>
                    <a:pt x="3" y="14"/>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61" name="Freeform 341">
              <a:extLst>
                <a:ext uri="{FF2B5EF4-FFF2-40B4-BE49-F238E27FC236}">
                  <a16:creationId xmlns:a16="http://schemas.microsoft.com/office/drawing/2014/main" id="{3C3598A3-E8CC-7B99-622B-6D1ACB1B8429}"/>
                </a:ext>
              </a:extLst>
            </p:cNvPr>
            <p:cNvSpPr>
              <a:spLocks/>
            </p:cNvSpPr>
            <p:nvPr/>
          </p:nvSpPr>
          <p:spPr bwMode="auto">
            <a:xfrm>
              <a:off x="6432550" y="5060950"/>
              <a:ext cx="14288" cy="20638"/>
            </a:xfrm>
            <a:custGeom>
              <a:avLst/>
              <a:gdLst>
                <a:gd name="T0" fmla="*/ 3 w 9"/>
                <a:gd name="T1" fmla="*/ 13 h 13"/>
                <a:gd name="T2" fmla="*/ 3 w 9"/>
                <a:gd name="T3" fmla="*/ 13 h 13"/>
                <a:gd name="T4" fmla="*/ 1 w 9"/>
                <a:gd name="T5" fmla="*/ 12 h 13"/>
                <a:gd name="T6" fmla="*/ 1 w 9"/>
                <a:gd name="T7" fmla="*/ 12 h 13"/>
                <a:gd name="T8" fmla="*/ 0 w 9"/>
                <a:gd name="T9" fmla="*/ 11 h 13"/>
                <a:gd name="T10" fmla="*/ 0 w 9"/>
                <a:gd name="T11" fmla="*/ 9 h 13"/>
                <a:gd name="T12" fmla="*/ 5 w 9"/>
                <a:gd name="T13" fmla="*/ 1 h 13"/>
                <a:gd name="T14" fmla="*/ 5 w 9"/>
                <a:gd name="T15" fmla="*/ 1 h 13"/>
                <a:gd name="T16" fmla="*/ 6 w 9"/>
                <a:gd name="T17" fmla="*/ 0 h 13"/>
                <a:gd name="T18" fmla="*/ 8 w 9"/>
                <a:gd name="T19" fmla="*/ 0 h 13"/>
                <a:gd name="T20" fmla="*/ 8 w 9"/>
                <a:gd name="T21" fmla="*/ 0 h 13"/>
                <a:gd name="T22" fmla="*/ 9 w 9"/>
                <a:gd name="T23" fmla="*/ 2 h 13"/>
                <a:gd name="T24" fmla="*/ 9 w 9"/>
                <a:gd name="T25" fmla="*/ 3 h 13"/>
                <a:gd name="T26" fmla="*/ 4 w 9"/>
                <a:gd name="T27" fmla="*/ 12 h 13"/>
                <a:gd name="T28" fmla="*/ 4 w 9"/>
                <a:gd name="T29" fmla="*/ 12 h 13"/>
                <a:gd name="T30" fmla="*/ 3 w 9"/>
                <a:gd name="T31" fmla="*/ 13 h 13"/>
                <a:gd name="T32" fmla="*/ 3 w 9"/>
                <a:gd name="T33"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 h="13">
                  <a:moveTo>
                    <a:pt x="3" y="13"/>
                  </a:moveTo>
                  <a:lnTo>
                    <a:pt x="3" y="13"/>
                  </a:lnTo>
                  <a:lnTo>
                    <a:pt x="1" y="12"/>
                  </a:lnTo>
                  <a:lnTo>
                    <a:pt x="1" y="12"/>
                  </a:lnTo>
                  <a:lnTo>
                    <a:pt x="0" y="11"/>
                  </a:lnTo>
                  <a:lnTo>
                    <a:pt x="0" y="9"/>
                  </a:lnTo>
                  <a:lnTo>
                    <a:pt x="5" y="1"/>
                  </a:lnTo>
                  <a:lnTo>
                    <a:pt x="5" y="1"/>
                  </a:lnTo>
                  <a:lnTo>
                    <a:pt x="6" y="0"/>
                  </a:lnTo>
                  <a:lnTo>
                    <a:pt x="8" y="0"/>
                  </a:lnTo>
                  <a:lnTo>
                    <a:pt x="8" y="0"/>
                  </a:lnTo>
                  <a:lnTo>
                    <a:pt x="9" y="2"/>
                  </a:lnTo>
                  <a:lnTo>
                    <a:pt x="9" y="3"/>
                  </a:lnTo>
                  <a:lnTo>
                    <a:pt x="4" y="12"/>
                  </a:lnTo>
                  <a:lnTo>
                    <a:pt x="4" y="12"/>
                  </a:lnTo>
                  <a:lnTo>
                    <a:pt x="3" y="13"/>
                  </a:lnTo>
                  <a:lnTo>
                    <a:pt x="3" y="13"/>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62" name="Freeform 342">
              <a:extLst>
                <a:ext uri="{FF2B5EF4-FFF2-40B4-BE49-F238E27FC236}">
                  <a16:creationId xmlns:a16="http://schemas.microsoft.com/office/drawing/2014/main" id="{0BD22AFA-21A3-8D2B-AAAB-A47B3F1C94D5}"/>
                </a:ext>
              </a:extLst>
            </p:cNvPr>
            <p:cNvSpPr>
              <a:spLocks/>
            </p:cNvSpPr>
            <p:nvPr/>
          </p:nvSpPr>
          <p:spPr bwMode="auto">
            <a:xfrm>
              <a:off x="6756400" y="4976813"/>
              <a:ext cx="19050" cy="14288"/>
            </a:xfrm>
            <a:custGeom>
              <a:avLst/>
              <a:gdLst>
                <a:gd name="T0" fmla="*/ 10 w 12"/>
                <a:gd name="T1" fmla="*/ 9 h 9"/>
                <a:gd name="T2" fmla="*/ 10 w 12"/>
                <a:gd name="T3" fmla="*/ 9 h 9"/>
                <a:gd name="T4" fmla="*/ 8 w 12"/>
                <a:gd name="T5" fmla="*/ 8 h 9"/>
                <a:gd name="T6" fmla="*/ 1 w 12"/>
                <a:gd name="T7" fmla="*/ 4 h 9"/>
                <a:gd name="T8" fmla="*/ 1 w 12"/>
                <a:gd name="T9" fmla="*/ 4 h 9"/>
                <a:gd name="T10" fmla="*/ 0 w 12"/>
                <a:gd name="T11" fmla="*/ 2 h 9"/>
                <a:gd name="T12" fmla="*/ 0 w 12"/>
                <a:gd name="T13" fmla="*/ 1 h 9"/>
                <a:gd name="T14" fmla="*/ 0 w 12"/>
                <a:gd name="T15" fmla="*/ 1 h 9"/>
                <a:gd name="T16" fmla="*/ 1 w 12"/>
                <a:gd name="T17" fmla="*/ 0 h 9"/>
                <a:gd name="T18" fmla="*/ 3 w 12"/>
                <a:gd name="T19" fmla="*/ 0 h 9"/>
                <a:gd name="T20" fmla="*/ 11 w 12"/>
                <a:gd name="T21" fmla="*/ 4 h 9"/>
                <a:gd name="T22" fmla="*/ 11 w 12"/>
                <a:gd name="T23" fmla="*/ 4 h 9"/>
                <a:gd name="T24" fmla="*/ 12 w 12"/>
                <a:gd name="T25" fmla="*/ 6 h 9"/>
                <a:gd name="T26" fmla="*/ 12 w 12"/>
                <a:gd name="T27" fmla="*/ 8 h 9"/>
                <a:gd name="T28" fmla="*/ 12 w 12"/>
                <a:gd name="T29" fmla="*/ 8 h 9"/>
                <a:gd name="T30" fmla="*/ 10 w 12"/>
                <a:gd name="T31" fmla="*/ 9 h 9"/>
                <a:gd name="T32" fmla="*/ 10 w 12"/>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9">
                  <a:moveTo>
                    <a:pt x="10" y="9"/>
                  </a:moveTo>
                  <a:lnTo>
                    <a:pt x="10" y="9"/>
                  </a:lnTo>
                  <a:lnTo>
                    <a:pt x="8" y="8"/>
                  </a:lnTo>
                  <a:lnTo>
                    <a:pt x="1" y="4"/>
                  </a:lnTo>
                  <a:lnTo>
                    <a:pt x="1" y="4"/>
                  </a:lnTo>
                  <a:lnTo>
                    <a:pt x="0" y="2"/>
                  </a:lnTo>
                  <a:lnTo>
                    <a:pt x="0" y="1"/>
                  </a:lnTo>
                  <a:lnTo>
                    <a:pt x="0" y="1"/>
                  </a:lnTo>
                  <a:lnTo>
                    <a:pt x="1" y="0"/>
                  </a:lnTo>
                  <a:lnTo>
                    <a:pt x="3" y="0"/>
                  </a:lnTo>
                  <a:lnTo>
                    <a:pt x="11" y="4"/>
                  </a:lnTo>
                  <a:lnTo>
                    <a:pt x="11" y="4"/>
                  </a:lnTo>
                  <a:lnTo>
                    <a:pt x="12" y="6"/>
                  </a:lnTo>
                  <a:lnTo>
                    <a:pt x="12" y="8"/>
                  </a:lnTo>
                  <a:lnTo>
                    <a:pt x="12" y="8"/>
                  </a:lnTo>
                  <a:lnTo>
                    <a:pt x="10" y="9"/>
                  </a:lnTo>
                  <a:lnTo>
                    <a:pt x="10" y="9"/>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63" name="Freeform 343">
              <a:extLst>
                <a:ext uri="{FF2B5EF4-FFF2-40B4-BE49-F238E27FC236}">
                  <a16:creationId xmlns:a16="http://schemas.microsoft.com/office/drawing/2014/main" id="{D5B4460E-DF30-3465-71CE-5CC54C156C65}"/>
                </a:ext>
              </a:extLst>
            </p:cNvPr>
            <p:cNvSpPr>
              <a:spLocks/>
            </p:cNvSpPr>
            <p:nvPr/>
          </p:nvSpPr>
          <p:spPr bwMode="auto">
            <a:xfrm>
              <a:off x="6342063" y="4737100"/>
              <a:ext cx="20638" cy="15875"/>
            </a:xfrm>
            <a:custGeom>
              <a:avLst/>
              <a:gdLst>
                <a:gd name="T0" fmla="*/ 10 w 13"/>
                <a:gd name="T1" fmla="*/ 10 h 10"/>
                <a:gd name="T2" fmla="*/ 10 w 13"/>
                <a:gd name="T3" fmla="*/ 10 h 10"/>
                <a:gd name="T4" fmla="*/ 9 w 13"/>
                <a:gd name="T5" fmla="*/ 10 h 10"/>
                <a:gd name="T6" fmla="*/ 2 w 13"/>
                <a:gd name="T7" fmla="*/ 5 h 10"/>
                <a:gd name="T8" fmla="*/ 2 w 13"/>
                <a:gd name="T9" fmla="*/ 5 h 10"/>
                <a:gd name="T10" fmla="*/ 0 w 13"/>
                <a:gd name="T11" fmla="*/ 4 h 10"/>
                <a:gd name="T12" fmla="*/ 0 w 13"/>
                <a:gd name="T13" fmla="*/ 1 h 10"/>
                <a:gd name="T14" fmla="*/ 0 w 13"/>
                <a:gd name="T15" fmla="*/ 1 h 10"/>
                <a:gd name="T16" fmla="*/ 2 w 13"/>
                <a:gd name="T17" fmla="*/ 0 h 10"/>
                <a:gd name="T18" fmla="*/ 4 w 13"/>
                <a:gd name="T19" fmla="*/ 0 h 10"/>
                <a:gd name="T20" fmla="*/ 12 w 13"/>
                <a:gd name="T21" fmla="*/ 5 h 10"/>
                <a:gd name="T22" fmla="*/ 12 w 13"/>
                <a:gd name="T23" fmla="*/ 5 h 10"/>
                <a:gd name="T24" fmla="*/ 13 w 13"/>
                <a:gd name="T25" fmla="*/ 6 h 10"/>
                <a:gd name="T26" fmla="*/ 13 w 13"/>
                <a:gd name="T27" fmla="*/ 9 h 10"/>
                <a:gd name="T28" fmla="*/ 13 w 13"/>
                <a:gd name="T29" fmla="*/ 9 h 10"/>
                <a:gd name="T30" fmla="*/ 10 w 13"/>
                <a:gd name="T31" fmla="*/ 10 h 10"/>
                <a:gd name="T32" fmla="*/ 10 w 13"/>
                <a:gd name="T33"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 h="10">
                  <a:moveTo>
                    <a:pt x="10" y="10"/>
                  </a:moveTo>
                  <a:lnTo>
                    <a:pt x="10" y="10"/>
                  </a:lnTo>
                  <a:lnTo>
                    <a:pt x="9" y="10"/>
                  </a:lnTo>
                  <a:lnTo>
                    <a:pt x="2" y="5"/>
                  </a:lnTo>
                  <a:lnTo>
                    <a:pt x="2" y="5"/>
                  </a:lnTo>
                  <a:lnTo>
                    <a:pt x="0" y="4"/>
                  </a:lnTo>
                  <a:lnTo>
                    <a:pt x="0" y="1"/>
                  </a:lnTo>
                  <a:lnTo>
                    <a:pt x="0" y="1"/>
                  </a:lnTo>
                  <a:lnTo>
                    <a:pt x="2" y="0"/>
                  </a:lnTo>
                  <a:lnTo>
                    <a:pt x="4" y="0"/>
                  </a:lnTo>
                  <a:lnTo>
                    <a:pt x="12" y="5"/>
                  </a:lnTo>
                  <a:lnTo>
                    <a:pt x="12" y="5"/>
                  </a:lnTo>
                  <a:lnTo>
                    <a:pt x="13" y="6"/>
                  </a:lnTo>
                  <a:lnTo>
                    <a:pt x="13" y="9"/>
                  </a:lnTo>
                  <a:lnTo>
                    <a:pt x="13" y="9"/>
                  </a:lnTo>
                  <a:lnTo>
                    <a:pt x="10" y="10"/>
                  </a:lnTo>
                  <a:lnTo>
                    <a:pt x="10" y="1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64" name="Freeform 344">
              <a:extLst>
                <a:ext uri="{FF2B5EF4-FFF2-40B4-BE49-F238E27FC236}">
                  <a16:creationId xmlns:a16="http://schemas.microsoft.com/office/drawing/2014/main" id="{0FA8C88A-7895-588D-2DC0-FAA7847EEBC6}"/>
                </a:ext>
              </a:extLst>
            </p:cNvPr>
            <p:cNvSpPr>
              <a:spLocks/>
            </p:cNvSpPr>
            <p:nvPr/>
          </p:nvSpPr>
          <p:spPr bwMode="auto">
            <a:xfrm>
              <a:off x="6432550" y="4646613"/>
              <a:ext cx="14288" cy="22225"/>
            </a:xfrm>
            <a:custGeom>
              <a:avLst/>
              <a:gdLst>
                <a:gd name="T0" fmla="*/ 8 w 9"/>
                <a:gd name="T1" fmla="*/ 14 h 14"/>
                <a:gd name="T2" fmla="*/ 8 w 9"/>
                <a:gd name="T3" fmla="*/ 14 h 14"/>
                <a:gd name="T4" fmla="*/ 5 w 9"/>
                <a:gd name="T5" fmla="*/ 13 h 14"/>
                <a:gd name="T6" fmla="*/ 0 w 9"/>
                <a:gd name="T7" fmla="*/ 4 h 14"/>
                <a:gd name="T8" fmla="*/ 0 w 9"/>
                <a:gd name="T9" fmla="*/ 4 h 14"/>
                <a:gd name="T10" fmla="*/ 0 w 9"/>
                <a:gd name="T11" fmla="*/ 3 h 14"/>
                <a:gd name="T12" fmla="*/ 1 w 9"/>
                <a:gd name="T13" fmla="*/ 2 h 14"/>
                <a:gd name="T14" fmla="*/ 1 w 9"/>
                <a:gd name="T15" fmla="*/ 2 h 14"/>
                <a:gd name="T16" fmla="*/ 3 w 9"/>
                <a:gd name="T17" fmla="*/ 0 h 14"/>
                <a:gd name="T18" fmla="*/ 4 w 9"/>
                <a:gd name="T19" fmla="*/ 2 h 14"/>
                <a:gd name="T20" fmla="*/ 9 w 9"/>
                <a:gd name="T21" fmla="*/ 10 h 14"/>
                <a:gd name="T22" fmla="*/ 9 w 9"/>
                <a:gd name="T23" fmla="*/ 10 h 14"/>
                <a:gd name="T24" fmla="*/ 9 w 9"/>
                <a:gd name="T25" fmla="*/ 11 h 14"/>
                <a:gd name="T26" fmla="*/ 8 w 9"/>
                <a:gd name="T27" fmla="*/ 14 h 14"/>
                <a:gd name="T28" fmla="*/ 8 w 9"/>
                <a:gd name="T29" fmla="*/ 14 h 14"/>
                <a:gd name="T30" fmla="*/ 8 w 9"/>
                <a:gd name="T31" fmla="*/ 14 h 14"/>
                <a:gd name="T32" fmla="*/ 8 w 9"/>
                <a:gd name="T33"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 h="14">
                  <a:moveTo>
                    <a:pt x="8" y="14"/>
                  </a:moveTo>
                  <a:lnTo>
                    <a:pt x="8" y="14"/>
                  </a:lnTo>
                  <a:lnTo>
                    <a:pt x="5" y="13"/>
                  </a:lnTo>
                  <a:lnTo>
                    <a:pt x="0" y="4"/>
                  </a:lnTo>
                  <a:lnTo>
                    <a:pt x="0" y="4"/>
                  </a:lnTo>
                  <a:lnTo>
                    <a:pt x="0" y="3"/>
                  </a:lnTo>
                  <a:lnTo>
                    <a:pt x="1" y="2"/>
                  </a:lnTo>
                  <a:lnTo>
                    <a:pt x="1" y="2"/>
                  </a:lnTo>
                  <a:lnTo>
                    <a:pt x="3" y="0"/>
                  </a:lnTo>
                  <a:lnTo>
                    <a:pt x="4" y="2"/>
                  </a:lnTo>
                  <a:lnTo>
                    <a:pt x="9" y="10"/>
                  </a:lnTo>
                  <a:lnTo>
                    <a:pt x="9" y="10"/>
                  </a:lnTo>
                  <a:lnTo>
                    <a:pt x="9" y="11"/>
                  </a:lnTo>
                  <a:lnTo>
                    <a:pt x="8" y="14"/>
                  </a:lnTo>
                  <a:lnTo>
                    <a:pt x="8" y="14"/>
                  </a:lnTo>
                  <a:lnTo>
                    <a:pt x="8" y="14"/>
                  </a:lnTo>
                  <a:lnTo>
                    <a:pt x="8" y="14"/>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65" name="Freeform 345">
              <a:extLst>
                <a:ext uri="{FF2B5EF4-FFF2-40B4-BE49-F238E27FC236}">
                  <a16:creationId xmlns:a16="http://schemas.microsoft.com/office/drawing/2014/main" id="{DEAAD222-2755-E0E6-3B3F-7FED2BAE3804}"/>
                </a:ext>
              </a:extLst>
            </p:cNvPr>
            <p:cNvSpPr>
              <a:spLocks/>
            </p:cNvSpPr>
            <p:nvPr/>
          </p:nvSpPr>
          <p:spPr bwMode="auto">
            <a:xfrm>
              <a:off x="6672263" y="5060950"/>
              <a:ext cx="12700" cy="20638"/>
            </a:xfrm>
            <a:custGeom>
              <a:avLst/>
              <a:gdLst>
                <a:gd name="T0" fmla="*/ 6 w 8"/>
                <a:gd name="T1" fmla="*/ 13 h 13"/>
                <a:gd name="T2" fmla="*/ 6 w 8"/>
                <a:gd name="T3" fmla="*/ 13 h 13"/>
                <a:gd name="T4" fmla="*/ 5 w 8"/>
                <a:gd name="T5" fmla="*/ 12 h 13"/>
                <a:gd name="T6" fmla="*/ 0 w 8"/>
                <a:gd name="T7" fmla="*/ 3 h 13"/>
                <a:gd name="T8" fmla="*/ 0 w 8"/>
                <a:gd name="T9" fmla="*/ 3 h 13"/>
                <a:gd name="T10" fmla="*/ 0 w 8"/>
                <a:gd name="T11" fmla="*/ 2 h 13"/>
                <a:gd name="T12" fmla="*/ 0 w 8"/>
                <a:gd name="T13" fmla="*/ 0 h 13"/>
                <a:gd name="T14" fmla="*/ 0 w 8"/>
                <a:gd name="T15" fmla="*/ 0 h 13"/>
                <a:gd name="T16" fmla="*/ 2 w 8"/>
                <a:gd name="T17" fmla="*/ 0 h 13"/>
                <a:gd name="T18" fmla="*/ 3 w 8"/>
                <a:gd name="T19" fmla="*/ 1 h 13"/>
                <a:gd name="T20" fmla="*/ 8 w 8"/>
                <a:gd name="T21" fmla="*/ 9 h 13"/>
                <a:gd name="T22" fmla="*/ 8 w 8"/>
                <a:gd name="T23" fmla="*/ 9 h 13"/>
                <a:gd name="T24" fmla="*/ 8 w 8"/>
                <a:gd name="T25" fmla="*/ 11 h 13"/>
                <a:gd name="T26" fmla="*/ 7 w 8"/>
                <a:gd name="T27" fmla="*/ 12 h 13"/>
                <a:gd name="T28" fmla="*/ 7 w 8"/>
                <a:gd name="T29" fmla="*/ 12 h 13"/>
                <a:gd name="T30" fmla="*/ 6 w 8"/>
                <a:gd name="T31" fmla="*/ 13 h 13"/>
                <a:gd name="T32" fmla="*/ 6 w 8"/>
                <a:gd name="T33"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 h="13">
                  <a:moveTo>
                    <a:pt x="6" y="13"/>
                  </a:moveTo>
                  <a:lnTo>
                    <a:pt x="6" y="13"/>
                  </a:lnTo>
                  <a:lnTo>
                    <a:pt x="5" y="12"/>
                  </a:lnTo>
                  <a:lnTo>
                    <a:pt x="0" y="3"/>
                  </a:lnTo>
                  <a:lnTo>
                    <a:pt x="0" y="3"/>
                  </a:lnTo>
                  <a:lnTo>
                    <a:pt x="0" y="2"/>
                  </a:lnTo>
                  <a:lnTo>
                    <a:pt x="0" y="0"/>
                  </a:lnTo>
                  <a:lnTo>
                    <a:pt x="0" y="0"/>
                  </a:lnTo>
                  <a:lnTo>
                    <a:pt x="2" y="0"/>
                  </a:lnTo>
                  <a:lnTo>
                    <a:pt x="3" y="1"/>
                  </a:lnTo>
                  <a:lnTo>
                    <a:pt x="8" y="9"/>
                  </a:lnTo>
                  <a:lnTo>
                    <a:pt x="8" y="9"/>
                  </a:lnTo>
                  <a:lnTo>
                    <a:pt x="8" y="11"/>
                  </a:lnTo>
                  <a:lnTo>
                    <a:pt x="7" y="12"/>
                  </a:lnTo>
                  <a:lnTo>
                    <a:pt x="7" y="12"/>
                  </a:lnTo>
                  <a:lnTo>
                    <a:pt x="6" y="13"/>
                  </a:lnTo>
                  <a:lnTo>
                    <a:pt x="6" y="13"/>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66" name="Freeform 346">
              <a:extLst>
                <a:ext uri="{FF2B5EF4-FFF2-40B4-BE49-F238E27FC236}">
                  <a16:creationId xmlns:a16="http://schemas.microsoft.com/office/drawing/2014/main" id="{5A6ADE23-EEF7-A263-7845-D445E2BB26C4}"/>
                </a:ext>
              </a:extLst>
            </p:cNvPr>
            <p:cNvSpPr>
              <a:spLocks/>
            </p:cNvSpPr>
            <p:nvPr/>
          </p:nvSpPr>
          <p:spPr bwMode="auto">
            <a:xfrm>
              <a:off x="6342063" y="4976813"/>
              <a:ext cx="20638" cy="14288"/>
            </a:xfrm>
            <a:custGeom>
              <a:avLst/>
              <a:gdLst>
                <a:gd name="T0" fmla="*/ 3 w 13"/>
                <a:gd name="T1" fmla="*/ 9 h 9"/>
                <a:gd name="T2" fmla="*/ 3 w 13"/>
                <a:gd name="T3" fmla="*/ 9 h 9"/>
                <a:gd name="T4" fmla="*/ 0 w 13"/>
                <a:gd name="T5" fmla="*/ 8 h 9"/>
                <a:gd name="T6" fmla="*/ 0 w 13"/>
                <a:gd name="T7" fmla="*/ 8 h 9"/>
                <a:gd name="T8" fmla="*/ 0 w 13"/>
                <a:gd name="T9" fmla="*/ 6 h 9"/>
                <a:gd name="T10" fmla="*/ 2 w 13"/>
                <a:gd name="T11" fmla="*/ 4 h 9"/>
                <a:gd name="T12" fmla="*/ 9 w 13"/>
                <a:gd name="T13" fmla="*/ 0 h 9"/>
                <a:gd name="T14" fmla="*/ 9 w 13"/>
                <a:gd name="T15" fmla="*/ 0 h 9"/>
                <a:gd name="T16" fmla="*/ 12 w 13"/>
                <a:gd name="T17" fmla="*/ 0 h 9"/>
                <a:gd name="T18" fmla="*/ 13 w 13"/>
                <a:gd name="T19" fmla="*/ 1 h 9"/>
                <a:gd name="T20" fmla="*/ 13 w 13"/>
                <a:gd name="T21" fmla="*/ 1 h 9"/>
                <a:gd name="T22" fmla="*/ 13 w 13"/>
                <a:gd name="T23" fmla="*/ 3 h 9"/>
                <a:gd name="T24" fmla="*/ 12 w 13"/>
                <a:gd name="T25" fmla="*/ 4 h 9"/>
                <a:gd name="T26" fmla="*/ 4 w 13"/>
                <a:gd name="T27" fmla="*/ 8 h 9"/>
                <a:gd name="T28" fmla="*/ 4 w 13"/>
                <a:gd name="T29" fmla="*/ 8 h 9"/>
                <a:gd name="T30" fmla="*/ 3 w 13"/>
                <a:gd name="T31" fmla="*/ 9 h 9"/>
                <a:gd name="T32" fmla="*/ 3 w 13"/>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 h="9">
                  <a:moveTo>
                    <a:pt x="3" y="9"/>
                  </a:moveTo>
                  <a:lnTo>
                    <a:pt x="3" y="9"/>
                  </a:lnTo>
                  <a:lnTo>
                    <a:pt x="0" y="8"/>
                  </a:lnTo>
                  <a:lnTo>
                    <a:pt x="0" y="8"/>
                  </a:lnTo>
                  <a:lnTo>
                    <a:pt x="0" y="6"/>
                  </a:lnTo>
                  <a:lnTo>
                    <a:pt x="2" y="4"/>
                  </a:lnTo>
                  <a:lnTo>
                    <a:pt x="9" y="0"/>
                  </a:lnTo>
                  <a:lnTo>
                    <a:pt x="9" y="0"/>
                  </a:lnTo>
                  <a:lnTo>
                    <a:pt x="12" y="0"/>
                  </a:lnTo>
                  <a:lnTo>
                    <a:pt x="13" y="1"/>
                  </a:lnTo>
                  <a:lnTo>
                    <a:pt x="13" y="1"/>
                  </a:lnTo>
                  <a:lnTo>
                    <a:pt x="13" y="3"/>
                  </a:lnTo>
                  <a:lnTo>
                    <a:pt x="12" y="4"/>
                  </a:lnTo>
                  <a:lnTo>
                    <a:pt x="4" y="8"/>
                  </a:lnTo>
                  <a:lnTo>
                    <a:pt x="4" y="8"/>
                  </a:lnTo>
                  <a:lnTo>
                    <a:pt x="3" y="9"/>
                  </a:lnTo>
                  <a:lnTo>
                    <a:pt x="3" y="9"/>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67" name="Freeform 347">
              <a:extLst>
                <a:ext uri="{FF2B5EF4-FFF2-40B4-BE49-F238E27FC236}">
                  <a16:creationId xmlns:a16="http://schemas.microsoft.com/office/drawing/2014/main" id="{7C83517E-662C-1FC8-C27E-CCF9A8C780E8}"/>
                </a:ext>
              </a:extLst>
            </p:cNvPr>
            <p:cNvSpPr>
              <a:spLocks/>
            </p:cNvSpPr>
            <p:nvPr/>
          </p:nvSpPr>
          <p:spPr bwMode="auto">
            <a:xfrm>
              <a:off x="6756400" y="4737100"/>
              <a:ext cx="19050" cy="15875"/>
            </a:xfrm>
            <a:custGeom>
              <a:avLst/>
              <a:gdLst>
                <a:gd name="T0" fmla="*/ 2 w 12"/>
                <a:gd name="T1" fmla="*/ 10 h 10"/>
                <a:gd name="T2" fmla="*/ 2 w 12"/>
                <a:gd name="T3" fmla="*/ 10 h 10"/>
                <a:gd name="T4" fmla="*/ 0 w 12"/>
                <a:gd name="T5" fmla="*/ 9 h 10"/>
                <a:gd name="T6" fmla="*/ 0 w 12"/>
                <a:gd name="T7" fmla="*/ 9 h 10"/>
                <a:gd name="T8" fmla="*/ 0 w 12"/>
                <a:gd name="T9" fmla="*/ 6 h 10"/>
                <a:gd name="T10" fmla="*/ 1 w 12"/>
                <a:gd name="T11" fmla="*/ 5 h 10"/>
                <a:gd name="T12" fmla="*/ 8 w 12"/>
                <a:gd name="T13" fmla="*/ 0 h 10"/>
                <a:gd name="T14" fmla="*/ 8 w 12"/>
                <a:gd name="T15" fmla="*/ 0 h 10"/>
                <a:gd name="T16" fmla="*/ 11 w 12"/>
                <a:gd name="T17" fmla="*/ 0 h 10"/>
                <a:gd name="T18" fmla="*/ 12 w 12"/>
                <a:gd name="T19" fmla="*/ 1 h 10"/>
                <a:gd name="T20" fmla="*/ 12 w 12"/>
                <a:gd name="T21" fmla="*/ 1 h 10"/>
                <a:gd name="T22" fmla="*/ 12 w 12"/>
                <a:gd name="T23" fmla="*/ 4 h 10"/>
                <a:gd name="T24" fmla="*/ 11 w 12"/>
                <a:gd name="T25" fmla="*/ 5 h 10"/>
                <a:gd name="T26" fmla="*/ 3 w 12"/>
                <a:gd name="T27" fmla="*/ 10 h 10"/>
                <a:gd name="T28" fmla="*/ 3 w 12"/>
                <a:gd name="T29" fmla="*/ 10 h 10"/>
                <a:gd name="T30" fmla="*/ 2 w 12"/>
                <a:gd name="T31" fmla="*/ 10 h 10"/>
                <a:gd name="T32" fmla="*/ 2 w 12"/>
                <a:gd name="T33"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0">
                  <a:moveTo>
                    <a:pt x="2" y="10"/>
                  </a:moveTo>
                  <a:lnTo>
                    <a:pt x="2" y="10"/>
                  </a:lnTo>
                  <a:lnTo>
                    <a:pt x="0" y="9"/>
                  </a:lnTo>
                  <a:lnTo>
                    <a:pt x="0" y="9"/>
                  </a:lnTo>
                  <a:lnTo>
                    <a:pt x="0" y="6"/>
                  </a:lnTo>
                  <a:lnTo>
                    <a:pt x="1" y="5"/>
                  </a:lnTo>
                  <a:lnTo>
                    <a:pt x="8" y="0"/>
                  </a:lnTo>
                  <a:lnTo>
                    <a:pt x="8" y="0"/>
                  </a:lnTo>
                  <a:lnTo>
                    <a:pt x="11" y="0"/>
                  </a:lnTo>
                  <a:lnTo>
                    <a:pt x="12" y="1"/>
                  </a:lnTo>
                  <a:lnTo>
                    <a:pt x="12" y="1"/>
                  </a:lnTo>
                  <a:lnTo>
                    <a:pt x="12" y="4"/>
                  </a:lnTo>
                  <a:lnTo>
                    <a:pt x="11" y="5"/>
                  </a:lnTo>
                  <a:lnTo>
                    <a:pt x="3" y="10"/>
                  </a:lnTo>
                  <a:lnTo>
                    <a:pt x="3" y="10"/>
                  </a:lnTo>
                  <a:lnTo>
                    <a:pt x="2" y="10"/>
                  </a:lnTo>
                  <a:lnTo>
                    <a:pt x="2" y="1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68" name="Freeform 348">
              <a:extLst>
                <a:ext uri="{FF2B5EF4-FFF2-40B4-BE49-F238E27FC236}">
                  <a16:creationId xmlns:a16="http://schemas.microsoft.com/office/drawing/2014/main" id="{3C5D929C-A364-8414-98D5-CE597F5A7777}"/>
                </a:ext>
              </a:extLst>
            </p:cNvPr>
            <p:cNvSpPr>
              <a:spLocks/>
            </p:cNvSpPr>
            <p:nvPr/>
          </p:nvSpPr>
          <p:spPr bwMode="auto">
            <a:xfrm>
              <a:off x="6308725" y="4860925"/>
              <a:ext cx="23813" cy="7938"/>
            </a:xfrm>
            <a:custGeom>
              <a:avLst/>
              <a:gdLst>
                <a:gd name="T0" fmla="*/ 13 w 15"/>
                <a:gd name="T1" fmla="*/ 5 h 5"/>
                <a:gd name="T2" fmla="*/ 13 w 15"/>
                <a:gd name="T3" fmla="*/ 5 h 5"/>
                <a:gd name="T4" fmla="*/ 13 w 15"/>
                <a:gd name="T5" fmla="*/ 5 h 5"/>
                <a:gd name="T6" fmla="*/ 3 w 15"/>
                <a:gd name="T7" fmla="*/ 5 h 5"/>
                <a:gd name="T8" fmla="*/ 3 w 15"/>
                <a:gd name="T9" fmla="*/ 5 h 5"/>
                <a:gd name="T10" fmla="*/ 0 w 15"/>
                <a:gd name="T11" fmla="*/ 3 h 5"/>
                <a:gd name="T12" fmla="*/ 0 w 15"/>
                <a:gd name="T13" fmla="*/ 2 h 5"/>
                <a:gd name="T14" fmla="*/ 0 w 15"/>
                <a:gd name="T15" fmla="*/ 2 h 5"/>
                <a:gd name="T16" fmla="*/ 0 w 15"/>
                <a:gd name="T17" fmla="*/ 1 h 5"/>
                <a:gd name="T18" fmla="*/ 3 w 15"/>
                <a:gd name="T19" fmla="*/ 0 h 5"/>
                <a:gd name="T20" fmla="*/ 3 w 15"/>
                <a:gd name="T21" fmla="*/ 0 h 5"/>
                <a:gd name="T22" fmla="*/ 13 w 15"/>
                <a:gd name="T23" fmla="*/ 0 h 5"/>
                <a:gd name="T24" fmla="*/ 13 w 15"/>
                <a:gd name="T25" fmla="*/ 0 h 5"/>
                <a:gd name="T26" fmla="*/ 14 w 15"/>
                <a:gd name="T27" fmla="*/ 1 h 5"/>
                <a:gd name="T28" fmla="*/ 15 w 15"/>
                <a:gd name="T29" fmla="*/ 2 h 5"/>
                <a:gd name="T30" fmla="*/ 15 w 15"/>
                <a:gd name="T31" fmla="*/ 2 h 5"/>
                <a:gd name="T32" fmla="*/ 14 w 15"/>
                <a:gd name="T33" fmla="*/ 3 h 5"/>
                <a:gd name="T34" fmla="*/ 13 w 15"/>
                <a:gd name="T35" fmla="*/ 5 h 5"/>
                <a:gd name="T36" fmla="*/ 13 w 15"/>
                <a:gd name="T37"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5" h="5">
                  <a:moveTo>
                    <a:pt x="13" y="5"/>
                  </a:moveTo>
                  <a:lnTo>
                    <a:pt x="13" y="5"/>
                  </a:lnTo>
                  <a:lnTo>
                    <a:pt x="13" y="5"/>
                  </a:lnTo>
                  <a:lnTo>
                    <a:pt x="3" y="5"/>
                  </a:lnTo>
                  <a:lnTo>
                    <a:pt x="3" y="5"/>
                  </a:lnTo>
                  <a:lnTo>
                    <a:pt x="0" y="3"/>
                  </a:lnTo>
                  <a:lnTo>
                    <a:pt x="0" y="2"/>
                  </a:lnTo>
                  <a:lnTo>
                    <a:pt x="0" y="2"/>
                  </a:lnTo>
                  <a:lnTo>
                    <a:pt x="0" y="1"/>
                  </a:lnTo>
                  <a:lnTo>
                    <a:pt x="3" y="0"/>
                  </a:lnTo>
                  <a:lnTo>
                    <a:pt x="3" y="0"/>
                  </a:lnTo>
                  <a:lnTo>
                    <a:pt x="13" y="0"/>
                  </a:lnTo>
                  <a:lnTo>
                    <a:pt x="13" y="0"/>
                  </a:lnTo>
                  <a:lnTo>
                    <a:pt x="14" y="1"/>
                  </a:lnTo>
                  <a:lnTo>
                    <a:pt x="15" y="2"/>
                  </a:lnTo>
                  <a:lnTo>
                    <a:pt x="15" y="2"/>
                  </a:lnTo>
                  <a:lnTo>
                    <a:pt x="14" y="3"/>
                  </a:lnTo>
                  <a:lnTo>
                    <a:pt x="13" y="5"/>
                  </a:lnTo>
                  <a:lnTo>
                    <a:pt x="13" y="5"/>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69" name="Freeform 349">
              <a:extLst>
                <a:ext uri="{FF2B5EF4-FFF2-40B4-BE49-F238E27FC236}">
                  <a16:creationId xmlns:a16="http://schemas.microsoft.com/office/drawing/2014/main" id="{6F1BA4D5-AFCB-3BE5-88C1-252E24150F42}"/>
                </a:ext>
              </a:extLst>
            </p:cNvPr>
            <p:cNvSpPr>
              <a:spLocks/>
            </p:cNvSpPr>
            <p:nvPr/>
          </p:nvSpPr>
          <p:spPr bwMode="auto">
            <a:xfrm>
              <a:off x="6784975" y="4860925"/>
              <a:ext cx="23813" cy="7938"/>
            </a:xfrm>
            <a:custGeom>
              <a:avLst/>
              <a:gdLst>
                <a:gd name="T0" fmla="*/ 3 w 15"/>
                <a:gd name="T1" fmla="*/ 5 h 5"/>
                <a:gd name="T2" fmla="*/ 3 w 15"/>
                <a:gd name="T3" fmla="*/ 5 h 5"/>
                <a:gd name="T4" fmla="*/ 1 w 15"/>
                <a:gd name="T5" fmla="*/ 3 h 5"/>
                <a:gd name="T6" fmla="*/ 0 w 15"/>
                <a:gd name="T7" fmla="*/ 2 h 5"/>
                <a:gd name="T8" fmla="*/ 0 w 15"/>
                <a:gd name="T9" fmla="*/ 2 h 5"/>
                <a:gd name="T10" fmla="*/ 1 w 15"/>
                <a:gd name="T11" fmla="*/ 1 h 5"/>
                <a:gd name="T12" fmla="*/ 3 w 15"/>
                <a:gd name="T13" fmla="*/ 0 h 5"/>
                <a:gd name="T14" fmla="*/ 12 w 15"/>
                <a:gd name="T15" fmla="*/ 0 h 5"/>
                <a:gd name="T16" fmla="*/ 12 w 15"/>
                <a:gd name="T17" fmla="*/ 0 h 5"/>
                <a:gd name="T18" fmla="*/ 12 w 15"/>
                <a:gd name="T19" fmla="*/ 0 h 5"/>
                <a:gd name="T20" fmla="*/ 14 w 15"/>
                <a:gd name="T21" fmla="*/ 1 h 5"/>
                <a:gd name="T22" fmla="*/ 15 w 15"/>
                <a:gd name="T23" fmla="*/ 2 h 5"/>
                <a:gd name="T24" fmla="*/ 15 w 15"/>
                <a:gd name="T25" fmla="*/ 2 h 5"/>
                <a:gd name="T26" fmla="*/ 14 w 15"/>
                <a:gd name="T27" fmla="*/ 3 h 5"/>
                <a:gd name="T28" fmla="*/ 12 w 15"/>
                <a:gd name="T29" fmla="*/ 5 h 5"/>
                <a:gd name="T30" fmla="*/ 3 w 15"/>
                <a:gd name="T31" fmla="*/ 5 h 5"/>
                <a:gd name="T32" fmla="*/ 3 w 15"/>
                <a:gd name="T33" fmla="*/ 5 h 5"/>
                <a:gd name="T34" fmla="*/ 3 w 15"/>
                <a:gd name="T35"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 h="5">
                  <a:moveTo>
                    <a:pt x="3" y="5"/>
                  </a:moveTo>
                  <a:lnTo>
                    <a:pt x="3" y="5"/>
                  </a:lnTo>
                  <a:lnTo>
                    <a:pt x="1" y="3"/>
                  </a:lnTo>
                  <a:lnTo>
                    <a:pt x="0" y="2"/>
                  </a:lnTo>
                  <a:lnTo>
                    <a:pt x="0" y="2"/>
                  </a:lnTo>
                  <a:lnTo>
                    <a:pt x="1" y="1"/>
                  </a:lnTo>
                  <a:lnTo>
                    <a:pt x="3" y="0"/>
                  </a:lnTo>
                  <a:lnTo>
                    <a:pt x="12" y="0"/>
                  </a:lnTo>
                  <a:lnTo>
                    <a:pt x="12" y="0"/>
                  </a:lnTo>
                  <a:lnTo>
                    <a:pt x="12" y="0"/>
                  </a:lnTo>
                  <a:lnTo>
                    <a:pt x="14" y="1"/>
                  </a:lnTo>
                  <a:lnTo>
                    <a:pt x="15" y="2"/>
                  </a:lnTo>
                  <a:lnTo>
                    <a:pt x="15" y="2"/>
                  </a:lnTo>
                  <a:lnTo>
                    <a:pt x="14" y="3"/>
                  </a:lnTo>
                  <a:lnTo>
                    <a:pt x="12" y="5"/>
                  </a:lnTo>
                  <a:lnTo>
                    <a:pt x="3" y="5"/>
                  </a:lnTo>
                  <a:lnTo>
                    <a:pt x="3" y="5"/>
                  </a:lnTo>
                  <a:lnTo>
                    <a:pt x="3" y="5"/>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70" name="Freeform 350">
              <a:extLst>
                <a:ext uri="{FF2B5EF4-FFF2-40B4-BE49-F238E27FC236}">
                  <a16:creationId xmlns:a16="http://schemas.microsoft.com/office/drawing/2014/main" id="{88FAC280-05A8-C732-4A4A-523481F3BDD3}"/>
                </a:ext>
              </a:extLst>
            </p:cNvPr>
            <p:cNvSpPr>
              <a:spLocks/>
            </p:cNvSpPr>
            <p:nvPr/>
          </p:nvSpPr>
          <p:spPr bwMode="auto">
            <a:xfrm>
              <a:off x="6554788" y="5091113"/>
              <a:ext cx="7938" cy="23813"/>
            </a:xfrm>
            <a:custGeom>
              <a:avLst/>
              <a:gdLst>
                <a:gd name="T0" fmla="*/ 2 w 5"/>
                <a:gd name="T1" fmla="*/ 15 h 15"/>
                <a:gd name="T2" fmla="*/ 2 w 5"/>
                <a:gd name="T3" fmla="*/ 15 h 15"/>
                <a:gd name="T4" fmla="*/ 2 w 5"/>
                <a:gd name="T5" fmla="*/ 15 h 15"/>
                <a:gd name="T6" fmla="*/ 1 w 5"/>
                <a:gd name="T7" fmla="*/ 14 h 15"/>
                <a:gd name="T8" fmla="*/ 0 w 5"/>
                <a:gd name="T9" fmla="*/ 13 h 15"/>
                <a:gd name="T10" fmla="*/ 0 w 5"/>
                <a:gd name="T11" fmla="*/ 3 h 15"/>
                <a:gd name="T12" fmla="*/ 0 w 5"/>
                <a:gd name="T13" fmla="*/ 3 h 15"/>
                <a:gd name="T14" fmla="*/ 1 w 5"/>
                <a:gd name="T15" fmla="*/ 0 h 15"/>
                <a:gd name="T16" fmla="*/ 2 w 5"/>
                <a:gd name="T17" fmla="*/ 0 h 15"/>
                <a:gd name="T18" fmla="*/ 2 w 5"/>
                <a:gd name="T19" fmla="*/ 0 h 15"/>
                <a:gd name="T20" fmla="*/ 2 w 5"/>
                <a:gd name="T21" fmla="*/ 0 h 15"/>
                <a:gd name="T22" fmla="*/ 5 w 5"/>
                <a:gd name="T23" fmla="*/ 2 h 15"/>
                <a:gd name="T24" fmla="*/ 5 w 5"/>
                <a:gd name="T25" fmla="*/ 3 h 15"/>
                <a:gd name="T26" fmla="*/ 5 w 5"/>
                <a:gd name="T27" fmla="*/ 13 h 15"/>
                <a:gd name="T28" fmla="*/ 5 w 5"/>
                <a:gd name="T29" fmla="*/ 13 h 15"/>
                <a:gd name="T30" fmla="*/ 5 w 5"/>
                <a:gd name="T31" fmla="*/ 14 h 15"/>
                <a:gd name="T32" fmla="*/ 2 w 5"/>
                <a:gd name="T33" fmla="*/ 15 h 15"/>
                <a:gd name="T34" fmla="*/ 2 w 5"/>
                <a:gd name="T35"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 h="15">
                  <a:moveTo>
                    <a:pt x="2" y="15"/>
                  </a:moveTo>
                  <a:lnTo>
                    <a:pt x="2" y="15"/>
                  </a:lnTo>
                  <a:lnTo>
                    <a:pt x="2" y="15"/>
                  </a:lnTo>
                  <a:lnTo>
                    <a:pt x="1" y="14"/>
                  </a:lnTo>
                  <a:lnTo>
                    <a:pt x="0" y="13"/>
                  </a:lnTo>
                  <a:lnTo>
                    <a:pt x="0" y="3"/>
                  </a:lnTo>
                  <a:lnTo>
                    <a:pt x="0" y="3"/>
                  </a:lnTo>
                  <a:lnTo>
                    <a:pt x="1" y="0"/>
                  </a:lnTo>
                  <a:lnTo>
                    <a:pt x="2" y="0"/>
                  </a:lnTo>
                  <a:lnTo>
                    <a:pt x="2" y="0"/>
                  </a:lnTo>
                  <a:lnTo>
                    <a:pt x="2" y="0"/>
                  </a:lnTo>
                  <a:lnTo>
                    <a:pt x="5" y="2"/>
                  </a:lnTo>
                  <a:lnTo>
                    <a:pt x="5" y="3"/>
                  </a:lnTo>
                  <a:lnTo>
                    <a:pt x="5" y="13"/>
                  </a:lnTo>
                  <a:lnTo>
                    <a:pt x="5" y="13"/>
                  </a:lnTo>
                  <a:lnTo>
                    <a:pt x="5" y="14"/>
                  </a:lnTo>
                  <a:lnTo>
                    <a:pt x="2" y="15"/>
                  </a:lnTo>
                  <a:lnTo>
                    <a:pt x="2" y="15"/>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71" name="Freeform 351">
              <a:extLst>
                <a:ext uri="{FF2B5EF4-FFF2-40B4-BE49-F238E27FC236}">
                  <a16:creationId xmlns:a16="http://schemas.microsoft.com/office/drawing/2014/main" id="{6D6E928B-5517-3095-7499-96874B6FE028}"/>
                </a:ext>
              </a:extLst>
            </p:cNvPr>
            <p:cNvSpPr>
              <a:spLocks/>
            </p:cNvSpPr>
            <p:nvPr/>
          </p:nvSpPr>
          <p:spPr bwMode="auto">
            <a:xfrm>
              <a:off x="6554788" y="4613275"/>
              <a:ext cx="7938" cy="23813"/>
            </a:xfrm>
            <a:custGeom>
              <a:avLst/>
              <a:gdLst>
                <a:gd name="T0" fmla="*/ 2 w 5"/>
                <a:gd name="T1" fmla="*/ 15 h 15"/>
                <a:gd name="T2" fmla="*/ 2 w 5"/>
                <a:gd name="T3" fmla="*/ 15 h 15"/>
                <a:gd name="T4" fmla="*/ 1 w 5"/>
                <a:gd name="T5" fmla="*/ 14 h 15"/>
                <a:gd name="T6" fmla="*/ 0 w 5"/>
                <a:gd name="T7" fmla="*/ 13 h 15"/>
                <a:gd name="T8" fmla="*/ 0 w 5"/>
                <a:gd name="T9" fmla="*/ 3 h 15"/>
                <a:gd name="T10" fmla="*/ 0 w 5"/>
                <a:gd name="T11" fmla="*/ 3 h 15"/>
                <a:gd name="T12" fmla="*/ 1 w 5"/>
                <a:gd name="T13" fmla="*/ 2 h 15"/>
                <a:gd name="T14" fmla="*/ 2 w 5"/>
                <a:gd name="T15" fmla="*/ 0 h 15"/>
                <a:gd name="T16" fmla="*/ 2 w 5"/>
                <a:gd name="T17" fmla="*/ 0 h 15"/>
                <a:gd name="T18" fmla="*/ 5 w 5"/>
                <a:gd name="T19" fmla="*/ 2 h 15"/>
                <a:gd name="T20" fmla="*/ 5 w 5"/>
                <a:gd name="T21" fmla="*/ 3 h 15"/>
                <a:gd name="T22" fmla="*/ 5 w 5"/>
                <a:gd name="T23" fmla="*/ 13 h 15"/>
                <a:gd name="T24" fmla="*/ 5 w 5"/>
                <a:gd name="T25" fmla="*/ 13 h 15"/>
                <a:gd name="T26" fmla="*/ 5 w 5"/>
                <a:gd name="T27" fmla="*/ 14 h 15"/>
                <a:gd name="T28" fmla="*/ 2 w 5"/>
                <a:gd name="T29" fmla="*/ 15 h 15"/>
                <a:gd name="T30" fmla="*/ 2 w 5"/>
                <a:gd name="T3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 h="15">
                  <a:moveTo>
                    <a:pt x="2" y="15"/>
                  </a:moveTo>
                  <a:lnTo>
                    <a:pt x="2" y="15"/>
                  </a:lnTo>
                  <a:lnTo>
                    <a:pt x="1" y="14"/>
                  </a:lnTo>
                  <a:lnTo>
                    <a:pt x="0" y="13"/>
                  </a:lnTo>
                  <a:lnTo>
                    <a:pt x="0" y="3"/>
                  </a:lnTo>
                  <a:lnTo>
                    <a:pt x="0" y="3"/>
                  </a:lnTo>
                  <a:lnTo>
                    <a:pt x="1" y="2"/>
                  </a:lnTo>
                  <a:lnTo>
                    <a:pt x="2" y="0"/>
                  </a:lnTo>
                  <a:lnTo>
                    <a:pt x="2" y="0"/>
                  </a:lnTo>
                  <a:lnTo>
                    <a:pt x="5" y="2"/>
                  </a:lnTo>
                  <a:lnTo>
                    <a:pt x="5" y="3"/>
                  </a:lnTo>
                  <a:lnTo>
                    <a:pt x="5" y="13"/>
                  </a:lnTo>
                  <a:lnTo>
                    <a:pt x="5" y="13"/>
                  </a:lnTo>
                  <a:lnTo>
                    <a:pt x="5" y="14"/>
                  </a:lnTo>
                  <a:lnTo>
                    <a:pt x="2" y="15"/>
                  </a:lnTo>
                  <a:lnTo>
                    <a:pt x="2" y="15"/>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72" name="Freeform 352">
              <a:extLst>
                <a:ext uri="{FF2B5EF4-FFF2-40B4-BE49-F238E27FC236}">
                  <a16:creationId xmlns:a16="http://schemas.microsoft.com/office/drawing/2014/main" id="{01748EB3-2BD8-C824-03A6-ECEDD9951288}"/>
                </a:ext>
              </a:extLst>
            </p:cNvPr>
            <p:cNvSpPr>
              <a:spLocks/>
            </p:cNvSpPr>
            <p:nvPr/>
          </p:nvSpPr>
          <p:spPr bwMode="auto">
            <a:xfrm>
              <a:off x="6546850" y="4659313"/>
              <a:ext cx="25400" cy="219075"/>
            </a:xfrm>
            <a:custGeom>
              <a:avLst/>
              <a:gdLst>
                <a:gd name="T0" fmla="*/ 7 w 16"/>
                <a:gd name="T1" fmla="*/ 138 h 138"/>
                <a:gd name="T2" fmla="*/ 7 w 16"/>
                <a:gd name="T3" fmla="*/ 138 h 138"/>
                <a:gd name="T4" fmla="*/ 5 w 16"/>
                <a:gd name="T5" fmla="*/ 137 h 138"/>
                <a:gd name="T6" fmla="*/ 2 w 16"/>
                <a:gd name="T7" fmla="*/ 135 h 138"/>
                <a:gd name="T8" fmla="*/ 0 w 16"/>
                <a:gd name="T9" fmla="*/ 133 h 138"/>
                <a:gd name="T10" fmla="*/ 0 w 16"/>
                <a:gd name="T11" fmla="*/ 129 h 138"/>
                <a:gd name="T12" fmla="*/ 0 w 16"/>
                <a:gd name="T13" fmla="*/ 8 h 138"/>
                <a:gd name="T14" fmla="*/ 0 w 16"/>
                <a:gd name="T15" fmla="*/ 8 h 138"/>
                <a:gd name="T16" fmla="*/ 0 w 16"/>
                <a:gd name="T17" fmla="*/ 5 h 138"/>
                <a:gd name="T18" fmla="*/ 2 w 16"/>
                <a:gd name="T19" fmla="*/ 2 h 138"/>
                <a:gd name="T20" fmla="*/ 5 w 16"/>
                <a:gd name="T21" fmla="*/ 1 h 138"/>
                <a:gd name="T22" fmla="*/ 7 w 16"/>
                <a:gd name="T23" fmla="*/ 0 h 138"/>
                <a:gd name="T24" fmla="*/ 7 w 16"/>
                <a:gd name="T25" fmla="*/ 0 h 138"/>
                <a:gd name="T26" fmla="*/ 11 w 16"/>
                <a:gd name="T27" fmla="*/ 1 h 138"/>
                <a:gd name="T28" fmla="*/ 13 w 16"/>
                <a:gd name="T29" fmla="*/ 2 h 138"/>
                <a:gd name="T30" fmla="*/ 16 w 16"/>
                <a:gd name="T31" fmla="*/ 5 h 138"/>
                <a:gd name="T32" fmla="*/ 16 w 16"/>
                <a:gd name="T33" fmla="*/ 8 h 138"/>
                <a:gd name="T34" fmla="*/ 16 w 16"/>
                <a:gd name="T35" fmla="*/ 129 h 138"/>
                <a:gd name="T36" fmla="*/ 16 w 16"/>
                <a:gd name="T37" fmla="*/ 129 h 138"/>
                <a:gd name="T38" fmla="*/ 16 w 16"/>
                <a:gd name="T39" fmla="*/ 133 h 138"/>
                <a:gd name="T40" fmla="*/ 13 w 16"/>
                <a:gd name="T41" fmla="*/ 135 h 138"/>
                <a:gd name="T42" fmla="*/ 11 w 16"/>
                <a:gd name="T43" fmla="*/ 137 h 138"/>
                <a:gd name="T44" fmla="*/ 7 w 16"/>
                <a:gd name="T45" fmla="*/ 138 h 138"/>
                <a:gd name="T46" fmla="*/ 7 w 16"/>
                <a:gd name="T47" fmla="*/ 138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6" h="138">
                  <a:moveTo>
                    <a:pt x="7" y="138"/>
                  </a:moveTo>
                  <a:lnTo>
                    <a:pt x="7" y="138"/>
                  </a:lnTo>
                  <a:lnTo>
                    <a:pt x="5" y="137"/>
                  </a:lnTo>
                  <a:lnTo>
                    <a:pt x="2" y="135"/>
                  </a:lnTo>
                  <a:lnTo>
                    <a:pt x="0" y="133"/>
                  </a:lnTo>
                  <a:lnTo>
                    <a:pt x="0" y="129"/>
                  </a:lnTo>
                  <a:lnTo>
                    <a:pt x="0" y="8"/>
                  </a:lnTo>
                  <a:lnTo>
                    <a:pt x="0" y="8"/>
                  </a:lnTo>
                  <a:lnTo>
                    <a:pt x="0" y="5"/>
                  </a:lnTo>
                  <a:lnTo>
                    <a:pt x="2" y="2"/>
                  </a:lnTo>
                  <a:lnTo>
                    <a:pt x="5" y="1"/>
                  </a:lnTo>
                  <a:lnTo>
                    <a:pt x="7" y="0"/>
                  </a:lnTo>
                  <a:lnTo>
                    <a:pt x="7" y="0"/>
                  </a:lnTo>
                  <a:lnTo>
                    <a:pt x="11" y="1"/>
                  </a:lnTo>
                  <a:lnTo>
                    <a:pt x="13" y="2"/>
                  </a:lnTo>
                  <a:lnTo>
                    <a:pt x="16" y="5"/>
                  </a:lnTo>
                  <a:lnTo>
                    <a:pt x="16" y="8"/>
                  </a:lnTo>
                  <a:lnTo>
                    <a:pt x="16" y="129"/>
                  </a:lnTo>
                  <a:lnTo>
                    <a:pt x="16" y="129"/>
                  </a:lnTo>
                  <a:lnTo>
                    <a:pt x="16" y="133"/>
                  </a:lnTo>
                  <a:lnTo>
                    <a:pt x="13" y="135"/>
                  </a:lnTo>
                  <a:lnTo>
                    <a:pt x="11" y="137"/>
                  </a:lnTo>
                  <a:lnTo>
                    <a:pt x="7" y="138"/>
                  </a:lnTo>
                  <a:lnTo>
                    <a:pt x="7" y="138"/>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73" name="Freeform 353">
              <a:extLst>
                <a:ext uri="{FF2B5EF4-FFF2-40B4-BE49-F238E27FC236}">
                  <a16:creationId xmlns:a16="http://schemas.microsoft.com/office/drawing/2014/main" id="{2C46CDFB-37D4-7447-2D19-8BA464815A71}"/>
                </a:ext>
              </a:extLst>
            </p:cNvPr>
            <p:cNvSpPr>
              <a:spLocks/>
            </p:cNvSpPr>
            <p:nvPr/>
          </p:nvSpPr>
          <p:spPr bwMode="auto">
            <a:xfrm>
              <a:off x="6462713" y="4854575"/>
              <a:ext cx="104775" cy="107950"/>
            </a:xfrm>
            <a:custGeom>
              <a:avLst/>
              <a:gdLst>
                <a:gd name="T0" fmla="*/ 7 w 66"/>
                <a:gd name="T1" fmla="*/ 68 h 68"/>
                <a:gd name="T2" fmla="*/ 7 w 66"/>
                <a:gd name="T3" fmla="*/ 68 h 68"/>
                <a:gd name="T4" fmla="*/ 5 w 66"/>
                <a:gd name="T5" fmla="*/ 67 h 68"/>
                <a:gd name="T6" fmla="*/ 2 w 66"/>
                <a:gd name="T7" fmla="*/ 65 h 68"/>
                <a:gd name="T8" fmla="*/ 2 w 66"/>
                <a:gd name="T9" fmla="*/ 65 h 68"/>
                <a:gd name="T10" fmla="*/ 0 w 66"/>
                <a:gd name="T11" fmla="*/ 62 h 68"/>
                <a:gd name="T12" fmla="*/ 0 w 66"/>
                <a:gd name="T13" fmla="*/ 59 h 68"/>
                <a:gd name="T14" fmla="*/ 0 w 66"/>
                <a:gd name="T15" fmla="*/ 57 h 68"/>
                <a:gd name="T16" fmla="*/ 2 w 66"/>
                <a:gd name="T17" fmla="*/ 53 h 68"/>
                <a:gd name="T18" fmla="*/ 53 w 66"/>
                <a:gd name="T19" fmla="*/ 3 h 68"/>
                <a:gd name="T20" fmla="*/ 53 w 66"/>
                <a:gd name="T21" fmla="*/ 3 h 68"/>
                <a:gd name="T22" fmla="*/ 55 w 66"/>
                <a:gd name="T23" fmla="*/ 1 h 68"/>
                <a:gd name="T24" fmla="*/ 59 w 66"/>
                <a:gd name="T25" fmla="*/ 0 h 68"/>
                <a:gd name="T26" fmla="*/ 61 w 66"/>
                <a:gd name="T27" fmla="*/ 1 h 68"/>
                <a:gd name="T28" fmla="*/ 64 w 66"/>
                <a:gd name="T29" fmla="*/ 3 h 68"/>
                <a:gd name="T30" fmla="*/ 64 w 66"/>
                <a:gd name="T31" fmla="*/ 3 h 68"/>
                <a:gd name="T32" fmla="*/ 66 w 66"/>
                <a:gd name="T33" fmla="*/ 5 h 68"/>
                <a:gd name="T34" fmla="*/ 66 w 66"/>
                <a:gd name="T35" fmla="*/ 9 h 68"/>
                <a:gd name="T36" fmla="*/ 66 w 66"/>
                <a:gd name="T37" fmla="*/ 11 h 68"/>
                <a:gd name="T38" fmla="*/ 64 w 66"/>
                <a:gd name="T39" fmla="*/ 14 h 68"/>
                <a:gd name="T40" fmla="*/ 13 w 66"/>
                <a:gd name="T41" fmla="*/ 65 h 68"/>
                <a:gd name="T42" fmla="*/ 13 w 66"/>
                <a:gd name="T43" fmla="*/ 65 h 68"/>
                <a:gd name="T44" fmla="*/ 11 w 66"/>
                <a:gd name="T45" fmla="*/ 67 h 68"/>
                <a:gd name="T46" fmla="*/ 7 w 66"/>
                <a:gd name="T47" fmla="*/ 68 h 68"/>
                <a:gd name="T48" fmla="*/ 7 w 66"/>
                <a:gd name="T49" fmla="*/ 6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6" h="68">
                  <a:moveTo>
                    <a:pt x="7" y="68"/>
                  </a:moveTo>
                  <a:lnTo>
                    <a:pt x="7" y="68"/>
                  </a:lnTo>
                  <a:lnTo>
                    <a:pt x="5" y="67"/>
                  </a:lnTo>
                  <a:lnTo>
                    <a:pt x="2" y="65"/>
                  </a:lnTo>
                  <a:lnTo>
                    <a:pt x="2" y="65"/>
                  </a:lnTo>
                  <a:lnTo>
                    <a:pt x="0" y="62"/>
                  </a:lnTo>
                  <a:lnTo>
                    <a:pt x="0" y="59"/>
                  </a:lnTo>
                  <a:lnTo>
                    <a:pt x="0" y="57"/>
                  </a:lnTo>
                  <a:lnTo>
                    <a:pt x="2" y="53"/>
                  </a:lnTo>
                  <a:lnTo>
                    <a:pt x="53" y="3"/>
                  </a:lnTo>
                  <a:lnTo>
                    <a:pt x="53" y="3"/>
                  </a:lnTo>
                  <a:lnTo>
                    <a:pt x="55" y="1"/>
                  </a:lnTo>
                  <a:lnTo>
                    <a:pt x="59" y="0"/>
                  </a:lnTo>
                  <a:lnTo>
                    <a:pt x="61" y="1"/>
                  </a:lnTo>
                  <a:lnTo>
                    <a:pt x="64" y="3"/>
                  </a:lnTo>
                  <a:lnTo>
                    <a:pt x="64" y="3"/>
                  </a:lnTo>
                  <a:lnTo>
                    <a:pt x="66" y="5"/>
                  </a:lnTo>
                  <a:lnTo>
                    <a:pt x="66" y="9"/>
                  </a:lnTo>
                  <a:lnTo>
                    <a:pt x="66" y="11"/>
                  </a:lnTo>
                  <a:lnTo>
                    <a:pt x="64" y="14"/>
                  </a:lnTo>
                  <a:lnTo>
                    <a:pt x="13" y="65"/>
                  </a:lnTo>
                  <a:lnTo>
                    <a:pt x="13" y="65"/>
                  </a:lnTo>
                  <a:lnTo>
                    <a:pt x="11" y="67"/>
                  </a:lnTo>
                  <a:lnTo>
                    <a:pt x="7" y="68"/>
                  </a:lnTo>
                  <a:lnTo>
                    <a:pt x="7" y="68"/>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74" name="Freeform 354">
              <a:extLst>
                <a:ext uri="{FF2B5EF4-FFF2-40B4-BE49-F238E27FC236}">
                  <a16:creationId xmlns:a16="http://schemas.microsoft.com/office/drawing/2014/main" id="{6A59D1FB-4A2E-3BE8-19FE-4728448FC254}"/>
                </a:ext>
              </a:extLst>
            </p:cNvPr>
            <p:cNvSpPr>
              <a:spLocks/>
            </p:cNvSpPr>
            <p:nvPr/>
          </p:nvSpPr>
          <p:spPr bwMode="auto">
            <a:xfrm>
              <a:off x="6529388" y="4835525"/>
              <a:ext cx="60325" cy="58738"/>
            </a:xfrm>
            <a:custGeom>
              <a:avLst/>
              <a:gdLst>
                <a:gd name="T0" fmla="*/ 38 w 38"/>
                <a:gd name="T1" fmla="*/ 18 h 37"/>
                <a:gd name="T2" fmla="*/ 38 w 38"/>
                <a:gd name="T3" fmla="*/ 18 h 37"/>
                <a:gd name="T4" fmla="*/ 37 w 38"/>
                <a:gd name="T5" fmla="*/ 22 h 37"/>
                <a:gd name="T6" fmla="*/ 37 w 38"/>
                <a:gd name="T7" fmla="*/ 26 h 37"/>
                <a:gd name="T8" fmla="*/ 32 w 38"/>
                <a:gd name="T9" fmla="*/ 32 h 37"/>
                <a:gd name="T10" fmla="*/ 25 w 38"/>
                <a:gd name="T11" fmla="*/ 35 h 37"/>
                <a:gd name="T12" fmla="*/ 23 w 38"/>
                <a:gd name="T13" fmla="*/ 37 h 37"/>
                <a:gd name="T14" fmla="*/ 18 w 38"/>
                <a:gd name="T15" fmla="*/ 37 h 37"/>
                <a:gd name="T16" fmla="*/ 18 w 38"/>
                <a:gd name="T17" fmla="*/ 37 h 37"/>
                <a:gd name="T18" fmla="*/ 14 w 38"/>
                <a:gd name="T19" fmla="*/ 37 h 37"/>
                <a:gd name="T20" fmla="*/ 12 w 38"/>
                <a:gd name="T21" fmla="*/ 35 h 37"/>
                <a:gd name="T22" fmla="*/ 6 w 38"/>
                <a:gd name="T23" fmla="*/ 32 h 37"/>
                <a:gd name="T24" fmla="*/ 1 w 38"/>
                <a:gd name="T25" fmla="*/ 26 h 37"/>
                <a:gd name="T26" fmla="*/ 1 w 38"/>
                <a:gd name="T27" fmla="*/ 22 h 37"/>
                <a:gd name="T28" fmla="*/ 0 w 38"/>
                <a:gd name="T29" fmla="*/ 18 h 37"/>
                <a:gd name="T30" fmla="*/ 0 w 38"/>
                <a:gd name="T31" fmla="*/ 18 h 37"/>
                <a:gd name="T32" fmla="*/ 1 w 38"/>
                <a:gd name="T33" fmla="*/ 15 h 37"/>
                <a:gd name="T34" fmla="*/ 1 w 38"/>
                <a:gd name="T35" fmla="*/ 11 h 37"/>
                <a:gd name="T36" fmla="*/ 6 w 38"/>
                <a:gd name="T37" fmla="*/ 5 h 37"/>
                <a:gd name="T38" fmla="*/ 12 w 38"/>
                <a:gd name="T39" fmla="*/ 1 h 37"/>
                <a:gd name="T40" fmla="*/ 14 w 38"/>
                <a:gd name="T41" fmla="*/ 0 h 37"/>
                <a:gd name="T42" fmla="*/ 18 w 38"/>
                <a:gd name="T43" fmla="*/ 0 h 37"/>
                <a:gd name="T44" fmla="*/ 18 w 38"/>
                <a:gd name="T45" fmla="*/ 0 h 37"/>
                <a:gd name="T46" fmla="*/ 23 w 38"/>
                <a:gd name="T47" fmla="*/ 0 h 37"/>
                <a:gd name="T48" fmla="*/ 25 w 38"/>
                <a:gd name="T49" fmla="*/ 1 h 37"/>
                <a:gd name="T50" fmla="*/ 32 w 38"/>
                <a:gd name="T51" fmla="*/ 5 h 37"/>
                <a:gd name="T52" fmla="*/ 37 w 38"/>
                <a:gd name="T53" fmla="*/ 11 h 37"/>
                <a:gd name="T54" fmla="*/ 37 w 38"/>
                <a:gd name="T55" fmla="*/ 15 h 37"/>
                <a:gd name="T56" fmla="*/ 38 w 38"/>
                <a:gd name="T57" fmla="*/ 18 h 37"/>
                <a:gd name="T58" fmla="*/ 38 w 38"/>
                <a:gd name="T59" fmla="*/ 18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8" h="37">
                  <a:moveTo>
                    <a:pt x="38" y="18"/>
                  </a:moveTo>
                  <a:lnTo>
                    <a:pt x="38" y="18"/>
                  </a:lnTo>
                  <a:lnTo>
                    <a:pt x="37" y="22"/>
                  </a:lnTo>
                  <a:lnTo>
                    <a:pt x="37" y="26"/>
                  </a:lnTo>
                  <a:lnTo>
                    <a:pt x="32" y="32"/>
                  </a:lnTo>
                  <a:lnTo>
                    <a:pt x="25" y="35"/>
                  </a:lnTo>
                  <a:lnTo>
                    <a:pt x="23" y="37"/>
                  </a:lnTo>
                  <a:lnTo>
                    <a:pt x="18" y="37"/>
                  </a:lnTo>
                  <a:lnTo>
                    <a:pt x="18" y="37"/>
                  </a:lnTo>
                  <a:lnTo>
                    <a:pt x="14" y="37"/>
                  </a:lnTo>
                  <a:lnTo>
                    <a:pt x="12" y="35"/>
                  </a:lnTo>
                  <a:lnTo>
                    <a:pt x="6" y="32"/>
                  </a:lnTo>
                  <a:lnTo>
                    <a:pt x="1" y="26"/>
                  </a:lnTo>
                  <a:lnTo>
                    <a:pt x="1" y="22"/>
                  </a:lnTo>
                  <a:lnTo>
                    <a:pt x="0" y="18"/>
                  </a:lnTo>
                  <a:lnTo>
                    <a:pt x="0" y="18"/>
                  </a:lnTo>
                  <a:lnTo>
                    <a:pt x="1" y="15"/>
                  </a:lnTo>
                  <a:lnTo>
                    <a:pt x="1" y="11"/>
                  </a:lnTo>
                  <a:lnTo>
                    <a:pt x="6" y="5"/>
                  </a:lnTo>
                  <a:lnTo>
                    <a:pt x="12" y="1"/>
                  </a:lnTo>
                  <a:lnTo>
                    <a:pt x="14" y="0"/>
                  </a:lnTo>
                  <a:lnTo>
                    <a:pt x="18" y="0"/>
                  </a:lnTo>
                  <a:lnTo>
                    <a:pt x="18" y="0"/>
                  </a:lnTo>
                  <a:lnTo>
                    <a:pt x="23" y="0"/>
                  </a:lnTo>
                  <a:lnTo>
                    <a:pt x="25" y="1"/>
                  </a:lnTo>
                  <a:lnTo>
                    <a:pt x="32" y="5"/>
                  </a:lnTo>
                  <a:lnTo>
                    <a:pt x="37" y="11"/>
                  </a:lnTo>
                  <a:lnTo>
                    <a:pt x="37" y="15"/>
                  </a:lnTo>
                  <a:lnTo>
                    <a:pt x="38" y="18"/>
                  </a:lnTo>
                  <a:lnTo>
                    <a:pt x="38" y="1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75" name="Freeform 355">
              <a:extLst>
                <a:ext uri="{FF2B5EF4-FFF2-40B4-BE49-F238E27FC236}">
                  <a16:creationId xmlns:a16="http://schemas.microsoft.com/office/drawing/2014/main" id="{13E322BA-22F4-3867-9D3A-3692302E518B}"/>
                </a:ext>
              </a:extLst>
            </p:cNvPr>
            <p:cNvSpPr>
              <a:spLocks/>
            </p:cNvSpPr>
            <p:nvPr/>
          </p:nvSpPr>
          <p:spPr bwMode="auto">
            <a:xfrm>
              <a:off x="6543675" y="4848225"/>
              <a:ext cx="30163" cy="31750"/>
            </a:xfrm>
            <a:custGeom>
              <a:avLst/>
              <a:gdLst>
                <a:gd name="T0" fmla="*/ 19 w 19"/>
                <a:gd name="T1" fmla="*/ 10 h 20"/>
                <a:gd name="T2" fmla="*/ 19 w 19"/>
                <a:gd name="T3" fmla="*/ 10 h 20"/>
                <a:gd name="T4" fmla="*/ 18 w 19"/>
                <a:gd name="T5" fmla="*/ 14 h 20"/>
                <a:gd name="T6" fmla="*/ 16 w 19"/>
                <a:gd name="T7" fmla="*/ 16 h 20"/>
                <a:gd name="T8" fmla="*/ 13 w 19"/>
                <a:gd name="T9" fmla="*/ 19 h 20"/>
                <a:gd name="T10" fmla="*/ 9 w 19"/>
                <a:gd name="T11" fmla="*/ 20 h 20"/>
                <a:gd name="T12" fmla="*/ 9 w 19"/>
                <a:gd name="T13" fmla="*/ 20 h 20"/>
                <a:gd name="T14" fmla="*/ 7 w 19"/>
                <a:gd name="T15" fmla="*/ 19 h 20"/>
                <a:gd name="T16" fmla="*/ 3 w 19"/>
                <a:gd name="T17" fmla="*/ 16 h 20"/>
                <a:gd name="T18" fmla="*/ 0 w 19"/>
                <a:gd name="T19" fmla="*/ 14 h 20"/>
                <a:gd name="T20" fmla="*/ 0 w 19"/>
                <a:gd name="T21" fmla="*/ 10 h 20"/>
                <a:gd name="T22" fmla="*/ 0 w 19"/>
                <a:gd name="T23" fmla="*/ 10 h 20"/>
                <a:gd name="T24" fmla="*/ 0 w 19"/>
                <a:gd name="T25" fmla="*/ 7 h 20"/>
                <a:gd name="T26" fmla="*/ 3 w 19"/>
                <a:gd name="T27" fmla="*/ 4 h 20"/>
                <a:gd name="T28" fmla="*/ 7 w 19"/>
                <a:gd name="T29" fmla="*/ 2 h 20"/>
                <a:gd name="T30" fmla="*/ 9 w 19"/>
                <a:gd name="T31" fmla="*/ 0 h 20"/>
                <a:gd name="T32" fmla="*/ 9 w 19"/>
                <a:gd name="T33" fmla="*/ 0 h 20"/>
                <a:gd name="T34" fmla="*/ 13 w 19"/>
                <a:gd name="T35" fmla="*/ 2 h 20"/>
                <a:gd name="T36" fmla="*/ 16 w 19"/>
                <a:gd name="T37" fmla="*/ 4 h 20"/>
                <a:gd name="T38" fmla="*/ 18 w 19"/>
                <a:gd name="T39" fmla="*/ 7 h 20"/>
                <a:gd name="T40" fmla="*/ 19 w 19"/>
                <a:gd name="T41" fmla="*/ 10 h 20"/>
                <a:gd name="T42" fmla="*/ 19 w 19"/>
                <a:gd name="T43" fmla="*/ 1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9" h="20">
                  <a:moveTo>
                    <a:pt x="19" y="10"/>
                  </a:moveTo>
                  <a:lnTo>
                    <a:pt x="19" y="10"/>
                  </a:lnTo>
                  <a:lnTo>
                    <a:pt x="18" y="14"/>
                  </a:lnTo>
                  <a:lnTo>
                    <a:pt x="16" y="16"/>
                  </a:lnTo>
                  <a:lnTo>
                    <a:pt x="13" y="19"/>
                  </a:lnTo>
                  <a:lnTo>
                    <a:pt x="9" y="20"/>
                  </a:lnTo>
                  <a:lnTo>
                    <a:pt x="9" y="20"/>
                  </a:lnTo>
                  <a:lnTo>
                    <a:pt x="7" y="19"/>
                  </a:lnTo>
                  <a:lnTo>
                    <a:pt x="3" y="16"/>
                  </a:lnTo>
                  <a:lnTo>
                    <a:pt x="0" y="14"/>
                  </a:lnTo>
                  <a:lnTo>
                    <a:pt x="0" y="10"/>
                  </a:lnTo>
                  <a:lnTo>
                    <a:pt x="0" y="10"/>
                  </a:lnTo>
                  <a:lnTo>
                    <a:pt x="0" y="7"/>
                  </a:lnTo>
                  <a:lnTo>
                    <a:pt x="3" y="4"/>
                  </a:lnTo>
                  <a:lnTo>
                    <a:pt x="7" y="2"/>
                  </a:lnTo>
                  <a:lnTo>
                    <a:pt x="9" y="0"/>
                  </a:lnTo>
                  <a:lnTo>
                    <a:pt x="9" y="0"/>
                  </a:lnTo>
                  <a:lnTo>
                    <a:pt x="13" y="2"/>
                  </a:lnTo>
                  <a:lnTo>
                    <a:pt x="16" y="4"/>
                  </a:lnTo>
                  <a:lnTo>
                    <a:pt x="18" y="7"/>
                  </a:lnTo>
                  <a:lnTo>
                    <a:pt x="19" y="10"/>
                  </a:lnTo>
                  <a:lnTo>
                    <a:pt x="19" y="10"/>
                  </a:lnTo>
                  <a:close/>
                </a:path>
              </a:pathLst>
            </a:custGeom>
            <a:solidFill>
              <a:srgbClr val="F99B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76" name="Freeform 356">
              <a:extLst>
                <a:ext uri="{FF2B5EF4-FFF2-40B4-BE49-F238E27FC236}">
                  <a16:creationId xmlns:a16="http://schemas.microsoft.com/office/drawing/2014/main" id="{51566F31-6DFF-5D0B-9DF7-48D832B4E397}"/>
                </a:ext>
              </a:extLst>
            </p:cNvPr>
            <p:cNvSpPr>
              <a:spLocks/>
            </p:cNvSpPr>
            <p:nvPr/>
          </p:nvSpPr>
          <p:spPr bwMode="auto">
            <a:xfrm>
              <a:off x="6551613" y="4806950"/>
              <a:ext cx="180975" cy="63500"/>
            </a:xfrm>
            <a:custGeom>
              <a:avLst/>
              <a:gdLst>
                <a:gd name="T0" fmla="*/ 4 w 114"/>
                <a:gd name="T1" fmla="*/ 40 h 40"/>
                <a:gd name="T2" fmla="*/ 4 w 114"/>
                <a:gd name="T3" fmla="*/ 40 h 40"/>
                <a:gd name="T4" fmla="*/ 3 w 114"/>
                <a:gd name="T5" fmla="*/ 40 h 40"/>
                <a:gd name="T6" fmla="*/ 0 w 114"/>
                <a:gd name="T7" fmla="*/ 37 h 40"/>
                <a:gd name="T8" fmla="*/ 0 w 114"/>
                <a:gd name="T9" fmla="*/ 37 h 40"/>
                <a:gd name="T10" fmla="*/ 2 w 114"/>
                <a:gd name="T11" fmla="*/ 34 h 40"/>
                <a:gd name="T12" fmla="*/ 4 w 114"/>
                <a:gd name="T13" fmla="*/ 33 h 40"/>
                <a:gd name="T14" fmla="*/ 109 w 114"/>
                <a:gd name="T15" fmla="*/ 0 h 40"/>
                <a:gd name="T16" fmla="*/ 109 w 114"/>
                <a:gd name="T17" fmla="*/ 0 h 40"/>
                <a:gd name="T18" fmla="*/ 113 w 114"/>
                <a:gd name="T19" fmla="*/ 0 h 40"/>
                <a:gd name="T20" fmla="*/ 114 w 114"/>
                <a:gd name="T21" fmla="*/ 3 h 40"/>
                <a:gd name="T22" fmla="*/ 114 w 114"/>
                <a:gd name="T23" fmla="*/ 3 h 40"/>
                <a:gd name="T24" fmla="*/ 114 w 114"/>
                <a:gd name="T25" fmla="*/ 7 h 40"/>
                <a:gd name="T26" fmla="*/ 111 w 114"/>
                <a:gd name="T27" fmla="*/ 8 h 40"/>
                <a:gd name="T28" fmla="*/ 5 w 114"/>
                <a:gd name="T29" fmla="*/ 40 h 40"/>
                <a:gd name="T30" fmla="*/ 5 w 114"/>
                <a:gd name="T31" fmla="*/ 40 h 40"/>
                <a:gd name="T32" fmla="*/ 4 w 114"/>
                <a:gd name="T33" fmla="*/ 40 h 40"/>
                <a:gd name="T34" fmla="*/ 4 w 114"/>
                <a:gd name="T35" fmla="*/ 4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4" h="40">
                  <a:moveTo>
                    <a:pt x="4" y="40"/>
                  </a:moveTo>
                  <a:lnTo>
                    <a:pt x="4" y="40"/>
                  </a:lnTo>
                  <a:lnTo>
                    <a:pt x="3" y="40"/>
                  </a:lnTo>
                  <a:lnTo>
                    <a:pt x="0" y="37"/>
                  </a:lnTo>
                  <a:lnTo>
                    <a:pt x="0" y="37"/>
                  </a:lnTo>
                  <a:lnTo>
                    <a:pt x="2" y="34"/>
                  </a:lnTo>
                  <a:lnTo>
                    <a:pt x="4" y="33"/>
                  </a:lnTo>
                  <a:lnTo>
                    <a:pt x="109" y="0"/>
                  </a:lnTo>
                  <a:lnTo>
                    <a:pt x="109" y="0"/>
                  </a:lnTo>
                  <a:lnTo>
                    <a:pt x="113" y="0"/>
                  </a:lnTo>
                  <a:lnTo>
                    <a:pt x="114" y="3"/>
                  </a:lnTo>
                  <a:lnTo>
                    <a:pt x="114" y="3"/>
                  </a:lnTo>
                  <a:lnTo>
                    <a:pt x="114" y="7"/>
                  </a:lnTo>
                  <a:lnTo>
                    <a:pt x="111" y="8"/>
                  </a:lnTo>
                  <a:lnTo>
                    <a:pt x="5" y="40"/>
                  </a:lnTo>
                  <a:lnTo>
                    <a:pt x="5" y="40"/>
                  </a:lnTo>
                  <a:lnTo>
                    <a:pt x="4" y="40"/>
                  </a:lnTo>
                  <a:lnTo>
                    <a:pt x="4" y="40"/>
                  </a:lnTo>
                  <a:close/>
                </a:path>
              </a:pathLst>
            </a:custGeom>
            <a:solidFill>
              <a:srgbClr val="F99B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grpSp>
    </p:spTree>
    <p:extLst>
      <p:ext uri="{BB962C8B-B14F-4D97-AF65-F5344CB8AC3E}">
        <p14:creationId xmlns:p14="http://schemas.microsoft.com/office/powerpoint/2010/main" val="3237536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E864514-59A7-4300-4BA6-A37CA609DBA9}"/>
              </a:ext>
            </a:extLst>
          </p:cNvPr>
          <p:cNvSpPr txBox="1">
            <a:spLocks/>
          </p:cNvSpPr>
          <p:nvPr/>
        </p:nvSpPr>
        <p:spPr>
          <a:xfrm>
            <a:off x="2446868" y="274641"/>
            <a:ext cx="9135533" cy="777875"/>
          </a:xfrm>
          <a:prstGeom prst="rect">
            <a:avLst/>
          </a:prstGeom>
        </p:spPr>
        <p:txBody>
          <a:bodyPr anchor="ctr"/>
          <a:lstStyle>
            <a:lvl1pPr algn="ctr" rtl="0" eaLnBrk="1" fontAlgn="base" hangingPunct="1">
              <a:spcBef>
                <a:spcPct val="0"/>
              </a:spcBef>
              <a:spcAft>
                <a:spcPct val="0"/>
              </a:spcAft>
              <a:defRPr sz="2000" b="1">
                <a:solidFill>
                  <a:srgbClr val="006F82"/>
                </a:solidFill>
                <a:latin typeface="+mj-lt"/>
                <a:ea typeface="+mj-ea"/>
                <a:cs typeface="+mj-cs"/>
              </a:defRPr>
            </a:lvl1pPr>
            <a:lvl2pPr algn="ctr" rtl="0" eaLnBrk="1" fontAlgn="base" hangingPunct="1">
              <a:spcBef>
                <a:spcPct val="0"/>
              </a:spcBef>
              <a:spcAft>
                <a:spcPct val="0"/>
              </a:spcAft>
              <a:defRPr sz="2000" b="1">
                <a:solidFill>
                  <a:srgbClr val="006F82"/>
                </a:solidFill>
                <a:latin typeface="Verdana" pitchFamily="34" charset="0"/>
              </a:defRPr>
            </a:lvl2pPr>
            <a:lvl3pPr algn="ctr" rtl="0" eaLnBrk="1" fontAlgn="base" hangingPunct="1">
              <a:spcBef>
                <a:spcPct val="0"/>
              </a:spcBef>
              <a:spcAft>
                <a:spcPct val="0"/>
              </a:spcAft>
              <a:defRPr sz="2000" b="1">
                <a:solidFill>
                  <a:srgbClr val="006F82"/>
                </a:solidFill>
                <a:latin typeface="Verdana" pitchFamily="34" charset="0"/>
              </a:defRPr>
            </a:lvl3pPr>
            <a:lvl4pPr algn="ctr" rtl="0" eaLnBrk="1" fontAlgn="base" hangingPunct="1">
              <a:spcBef>
                <a:spcPct val="0"/>
              </a:spcBef>
              <a:spcAft>
                <a:spcPct val="0"/>
              </a:spcAft>
              <a:defRPr sz="2000" b="1">
                <a:solidFill>
                  <a:srgbClr val="006F82"/>
                </a:solidFill>
                <a:latin typeface="Verdana" pitchFamily="34" charset="0"/>
              </a:defRPr>
            </a:lvl4pPr>
            <a:lvl5pPr algn="ctr" rtl="0" eaLnBrk="1" fontAlgn="base" hangingPunct="1">
              <a:spcBef>
                <a:spcPct val="0"/>
              </a:spcBef>
              <a:spcAft>
                <a:spcPct val="0"/>
              </a:spcAft>
              <a:defRPr sz="2000" b="1">
                <a:solidFill>
                  <a:srgbClr val="006F82"/>
                </a:solidFill>
                <a:latin typeface="Verdana" pitchFamily="34" charset="0"/>
              </a:defRPr>
            </a:lvl5pPr>
            <a:lvl6pPr marL="457200" algn="ctr" rtl="0" eaLnBrk="1" fontAlgn="base" hangingPunct="1">
              <a:spcBef>
                <a:spcPct val="0"/>
              </a:spcBef>
              <a:spcAft>
                <a:spcPct val="0"/>
              </a:spcAft>
              <a:defRPr sz="2000" b="1">
                <a:solidFill>
                  <a:srgbClr val="006F82"/>
                </a:solidFill>
                <a:latin typeface="Verdana" pitchFamily="34" charset="0"/>
              </a:defRPr>
            </a:lvl6pPr>
            <a:lvl7pPr marL="914400" algn="ctr" rtl="0" eaLnBrk="1" fontAlgn="base" hangingPunct="1">
              <a:spcBef>
                <a:spcPct val="0"/>
              </a:spcBef>
              <a:spcAft>
                <a:spcPct val="0"/>
              </a:spcAft>
              <a:defRPr sz="2000" b="1">
                <a:solidFill>
                  <a:srgbClr val="006F82"/>
                </a:solidFill>
                <a:latin typeface="Verdana" pitchFamily="34" charset="0"/>
              </a:defRPr>
            </a:lvl7pPr>
            <a:lvl8pPr marL="1371600" algn="ctr" rtl="0" eaLnBrk="1" fontAlgn="base" hangingPunct="1">
              <a:spcBef>
                <a:spcPct val="0"/>
              </a:spcBef>
              <a:spcAft>
                <a:spcPct val="0"/>
              </a:spcAft>
              <a:defRPr sz="2000" b="1">
                <a:solidFill>
                  <a:srgbClr val="006F82"/>
                </a:solidFill>
                <a:latin typeface="Verdana" pitchFamily="34" charset="0"/>
              </a:defRPr>
            </a:lvl8pPr>
            <a:lvl9pPr marL="1828800" algn="ctr" rtl="0" eaLnBrk="1" fontAlgn="base" hangingPunct="1">
              <a:spcBef>
                <a:spcPct val="0"/>
              </a:spcBef>
              <a:spcAft>
                <a:spcPct val="0"/>
              </a:spcAft>
              <a:defRPr sz="2000" b="1">
                <a:solidFill>
                  <a:srgbClr val="006F82"/>
                </a:solidFill>
                <a:latin typeface="Verdana" pitchFamily="34" charset="0"/>
              </a:defRPr>
            </a:lvl9pPr>
          </a:lstStyle>
          <a:p>
            <a:r>
              <a:rPr lang="fr-BE" kern="0" noProof="0"/>
              <a:t>En quoi consiste la nouvelle méthode de travail et de financement?</a:t>
            </a:r>
          </a:p>
        </p:txBody>
      </p:sp>
      <p:grpSp>
        <p:nvGrpSpPr>
          <p:cNvPr id="13" name="Group 12">
            <a:extLst>
              <a:ext uri="{FF2B5EF4-FFF2-40B4-BE49-F238E27FC236}">
                <a16:creationId xmlns:a16="http://schemas.microsoft.com/office/drawing/2014/main" id="{035E78B4-1720-6B01-08DE-4863CA65C589}"/>
              </a:ext>
            </a:extLst>
          </p:cNvPr>
          <p:cNvGrpSpPr/>
          <p:nvPr/>
        </p:nvGrpSpPr>
        <p:grpSpPr>
          <a:xfrm>
            <a:off x="1459959" y="2703962"/>
            <a:ext cx="9036591" cy="1950172"/>
            <a:chOff x="1459959" y="2894463"/>
            <a:chExt cx="9036591" cy="1950172"/>
          </a:xfrm>
        </p:grpSpPr>
        <p:sp>
          <p:nvSpPr>
            <p:cNvPr id="8" name="Content Placeholder 4">
              <a:extLst>
                <a:ext uri="{FF2B5EF4-FFF2-40B4-BE49-F238E27FC236}">
                  <a16:creationId xmlns:a16="http://schemas.microsoft.com/office/drawing/2014/main" id="{4A1A22F6-9213-B66F-EF4D-C7E0FD23245F}"/>
                </a:ext>
              </a:extLst>
            </p:cNvPr>
            <p:cNvSpPr txBox="1">
              <a:spLocks/>
            </p:cNvSpPr>
            <p:nvPr/>
          </p:nvSpPr>
          <p:spPr bwMode="auto">
            <a:xfrm>
              <a:off x="2459101" y="2894463"/>
              <a:ext cx="8037449" cy="19501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spcBef>
                  <a:spcPts val="0"/>
                </a:spcBef>
                <a:spcAft>
                  <a:spcPts val="600"/>
                </a:spcAft>
              </a:pPr>
              <a:r>
                <a:rPr lang="fr-BE" sz="1800" kern="0" noProof="0">
                  <a:solidFill>
                    <a:srgbClr val="00A1BC"/>
                  </a:solidFill>
                  <a:latin typeface="+mj-lt"/>
                </a:rPr>
                <a:t>En quoi consiste la nouvelle </a:t>
              </a:r>
              <a:r>
                <a:rPr lang="fr-BE" kern="0" noProof="0">
                  <a:solidFill>
                    <a:srgbClr val="00A1BC"/>
                  </a:solidFill>
                  <a:latin typeface="+mj-lt"/>
                </a:rPr>
                <a:t>méthode</a:t>
              </a:r>
              <a:r>
                <a:rPr lang="fr-BE" sz="1800" kern="0" noProof="0">
                  <a:solidFill>
                    <a:srgbClr val="00A1BC"/>
                  </a:solidFill>
                  <a:latin typeface="+mj-lt"/>
                </a:rPr>
                <a:t> de travail et de financement?</a:t>
              </a:r>
            </a:p>
            <a:p>
              <a:pPr marL="179705">
                <a:spcBef>
                  <a:spcPts val="0"/>
                </a:spcBef>
                <a:spcAft>
                  <a:spcPts val="300"/>
                </a:spcAft>
              </a:pPr>
              <a:r>
                <a:rPr lang="fr-BE" sz="1800" b="0" kern="0" noProof="0">
                  <a:solidFill>
                    <a:srgbClr val="007C92"/>
                  </a:solidFill>
                  <a:latin typeface="+mj-lt"/>
                </a:rPr>
                <a:t>Introduction</a:t>
              </a:r>
              <a:endParaRPr lang="fr-BE" sz="1800" b="0" kern="0" noProof="0">
                <a:solidFill>
                  <a:srgbClr val="007C92"/>
                </a:solidFill>
                <a:latin typeface="+mj-lt"/>
                <a:ea typeface="Verdana"/>
              </a:endParaRPr>
            </a:p>
            <a:p>
              <a:pPr marL="179705">
                <a:spcBef>
                  <a:spcPts val="0"/>
                </a:spcBef>
                <a:spcAft>
                  <a:spcPts val="300"/>
                </a:spcAft>
              </a:pPr>
              <a:r>
                <a:rPr lang="fr-BE" b="0" kern="0" noProof="0">
                  <a:solidFill>
                    <a:srgbClr val="007C92"/>
                  </a:solidFill>
                  <a:latin typeface="+mj-lt"/>
                  <a:ea typeface="Verdana"/>
                </a:rPr>
                <a:t>Système de financement</a:t>
              </a:r>
              <a:endParaRPr lang="fr-BE" b="0" kern="0" noProof="0">
                <a:solidFill>
                  <a:srgbClr val="007C92"/>
                </a:solidFill>
                <a:latin typeface="+mj-lt"/>
              </a:endParaRPr>
            </a:p>
            <a:p>
              <a:pPr marL="179705">
                <a:spcBef>
                  <a:spcPts val="0"/>
                </a:spcBef>
                <a:spcAft>
                  <a:spcPts val="300"/>
                </a:spcAft>
              </a:pPr>
              <a:r>
                <a:rPr lang="fr-BE" sz="1800" b="0" kern="0" noProof="0">
                  <a:solidFill>
                    <a:srgbClr val="007C92"/>
                  </a:solidFill>
                  <a:latin typeface="+mj-lt"/>
                </a:rPr>
                <a:t>La nouvelle </a:t>
              </a:r>
              <a:r>
                <a:rPr lang="fr-BE" b="0" kern="0" noProof="0">
                  <a:solidFill>
                    <a:srgbClr val="007C92"/>
                  </a:solidFill>
                  <a:latin typeface="+mj-lt"/>
                </a:rPr>
                <a:t>méthode</a:t>
              </a:r>
              <a:r>
                <a:rPr lang="fr-BE" sz="1800" b="0" kern="0" noProof="0">
                  <a:solidFill>
                    <a:srgbClr val="007C92"/>
                  </a:solidFill>
                  <a:latin typeface="+mj-lt"/>
                </a:rPr>
                <a:t> de travail: la pratique pilote</a:t>
              </a:r>
              <a:endParaRPr lang="fr-BE" sz="1800" b="0" kern="0" noProof="0">
                <a:solidFill>
                  <a:srgbClr val="007C92"/>
                </a:solidFill>
                <a:latin typeface="+mj-lt"/>
                <a:ea typeface="Verdana"/>
              </a:endParaRPr>
            </a:p>
            <a:p>
              <a:pPr marL="179705">
                <a:spcBef>
                  <a:spcPts val="0"/>
                </a:spcBef>
                <a:spcAft>
                  <a:spcPts val="300"/>
                </a:spcAft>
              </a:pPr>
              <a:r>
                <a:rPr lang="fr-BE" sz="1800" b="0" kern="0" noProof="0">
                  <a:solidFill>
                    <a:srgbClr val="007C92"/>
                  </a:solidFill>
                  <a:latin typeface="+mj-lt"/>
                </a:rPr>
                <a:t>La méthode de travail actuelle: la pratique de </a:t>
              </a:r>
              <a:r>
                <a:rPr lang="fr-BE" b="0" kern="0" noProof="0">
                  <a:solidFill>
                    <a:srgbClr val="007C92"/>
                  </a:solidFill>
                  <a:latin typeface="+mj-lt"/>
                </a:rPr>
                <a:t>contrôle</a:t>
              </a:r>
              <a:endParaRPr lang="fr-BE" sz="1800" b="0" kern="0" noProof="0">
                <a:solidFill>
                  <a:srgbClr val="007C92"/>
                </a:solidFill>
                <a:latin typeface="+mj-lt"/>
                <a:ea typeface="Verdana"/>
              </a:endParaRPr>
            </a:p>
          </p:txBody>
        </p:sp>
        <p:sp>
          <p:nvSpPr>
            <p:cNvPr id="21" name="Content Placeholder 4">
              <a:extLst>
                <a:ext uri="{FF2B5EF4-FFF2-40B4-BE49-F238E27FC236}">
                  <a16:creationId xmlns:a16="http://schemas.microsoft.com/office/drawing/2014/main" id="{BF9A2607-CDB1-99A5-4546-8B980EC51CA8}"/>
                </a:ext>
              </a:extLst>
            </p:cNvPr>
            <p:cNvSpPr txBox="1">
              <a:spLocks/>
            </p:cNvSpPr>
            <p:nvPr/>
          </p:nvSpPr>
          <p:spPr bwMode="auto">
            <a:xfrm>
              <a:off x="1459959" y="2894465"/>
              <a:ext cx="764987" cy="16299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1800" b="1">
                  <a:solidFill>
                    <a:srgbClr val="006F82"/>
                  </a:solidFill>
                  <a:latin typeface="Verdana" pitchFamily="34" charset="0"/>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r">
                <a:spcBef>
                  <a:spcPts val="0"/>
                </a:spcBef>
                <a:spcAft>
                  <a:spcPts val="400"/>
                </a:spcAft>
              </a:pPr>
              <a:r>
                <a:rPr lang="fr-BE" sz="2000" kern="0" noProof="0">
                  <a:solidFill>
                    <a:srgbClr val="00A1BC"/>
                  </a:solidFill>
                  <a:latin typeface="+mj-lt"/>
                </a:rPr>
                <a:t>02</a:t>
              </a:r>
              <a:endParaRPr lang="fr-BE" sz="1400" kern="0" noProof="0">
                <a:solidFill>
                  <a:srgbClr val="00A1BC"/>
                </a:solidFill>
                <a:latin typeface="+mj-lt"/>
              </a:endParaRPr>
            </a:p>
          </p:txBody>
        </p:sp>
      </p:grpSp>
      <p:grpSp>
        <p:nvGrpSpPr>
          <p:cNvPr id="2" name="Group 1">
            <a:extLst>
              <a:ext uri="{FF2B5EF4-FFF2-40B4-BE49-F238E27FC236}">
                <a16:creationId xmlns:a16="http://schemas.microsoft.com/office/drawing/2014/main" id="{3CED5DA7-6D09-1697-307E-7CC05203834F}"/>
              </a:ext>
            </a:extLst>
          </p:cNvPr>
          <p:cNvGrpSpPr/>
          <p:nvPr/>
        </p:nvGrpSpPr>
        <p:grpSpPr>
          <a:xfrm>
            <a:off x="0" y="2542606"/>
            <a:ext cx="12192000" cy="2217462"/>
            <a:chOff x="0" y="2788103"/>
            <a:chExt cx="12192000" cy="1952625"/>
          </a:xfrm>
        </p:grpSpPr>
        <p:cxnSp>
          <p:nvCxnSpPr>
            <p:cNvPr id="4" name="Straight Connector 3">
              <a:extLst>
                <a:ext uri="{FF2B5EF4-FFF2-40B4-BE49-F238E27FC236}">
                  <a16:creationId xmlns:a16="http://schemas.microsoft.com/office/drawing/2014/main" id="{A7931568-4C28-C4B5-2E9F-296D39B805E5}"/>
                </a:ext>
              </a:extLst>
            </p:cNvPr>
            <p:cNvCxnSpPr>
              <a:cxnSpLocks/>
            </p:cNvCxnSpPr>
            <p:nvPr/>
          </p:nvCxnSpPr>
          <p:spPr>
            <a:xfrm>
              <a:off x="0" y="4740728"/>
              <a:ext cx="12192000"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5EABE9E4-2FF6-A675-ADA5-7275E0887C1E}"/>
                </a:ext>
              </a:extLst>
            </p:cNvPr>
            <p:cNvCxnSpPr>
              <a:cxnSpLocks/>
            </p:cNvCxnSpPr>
            <p:nvPr/>
          </p:nvCxnSpPr>
          <p:spPr>
            <a:xfrm>
              <a:off x="0" y="2788103"/>
              <a:ext cx="12192000" cy="0"/>
            </a:xfrm>
            <a:prstGeom prst="line">
              <a:avLst/>
            </a:prstGeom>
            <a:ln>
              <a:solidFill>
                <a:srgbClr val="00A1BC"/>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029886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D62E4-7BBB-CEF7-9A63-9005B5B955D6}"/>
              </a:ext>
            </a:extLst>
          </p:cNvPr>
          <p:cNvSpPr>
            <a:spLocks noGrp="1"/>
          </p:cNvSpPr>
          <p:nvPr>
            <p:ph type="title"/>
          </p:nvPr>
        </p:nvSpPr>
        <p:spPr/>
        <p:txBody>
          <a:bodyPr/>
          <a:lstStyle/>
          <a:p>
            <a:r>
              <a:rPr lang="fr-BE" noProof="0"/>
              <a:t>Introduction</a:t>
            </a:r>
          </a:p>
        </p:txBody>
      </p:sp>
      <p:sp>
        <p:nvSpPr>
          <p:cNvPr id="4" name="Slide Number Placeholder 3">
            <a:extLst>
              <a:ext uri="{FF2B5EF4-FFF2-40B4-BE49-F238E27FC236}">
                <a16:creationId xmlns:a16="http://schemas.microsoft.com/office/drawing/2014/main" id="{74BA8BAC-4EB3-C691-9484-490456079E42}"/>
              </a:ext>
            </a:extLst>
          </p:cNvPr>
          <p:cNvSpPr>
            <a:spLocks noGrp="1"/>
          </p:cNvSpPr>
          <p:nvPr>
            <p:ph type="sldNum" sz="quarter" idx="12"/>
          </p:nvPr>
        </p:nvSpPr>
        <p:spPr/>
        <p:txBody>
          <a:bodyPr/>
          <a:lstStyle/>
          <a:p>
            <a:fld id="{C199B626-B856-464E-A5E3-487988D7D9F4}" type="slidenum">
              <a:rPr lang="fr-BE" noProof="0" smtClean="0"/>
              <a:pPr/>
              <a:t>9</a:t>
            </a:fld>
            <a:endParaRPr lang="fr-BE" noProof="0"/>
          </a:p>
        </p:txBody>
      </p:sp>
      <p:sp>
        <p:nvSpPr>
          <p:cNvPr id="9" name="Text Placeholder 8">
            <a:extLst>
              <a:ext uri="{FF2B5EF4-FFF2-40B4-BE49-F238E27FC236}">
                <a16:creationId xmlns:a16="http://schemas.microsoft.com/office/drawing/2014/main" id="{CFEF7C9F-30F7-62F4-5BD8-16C88A9E9003}"/>
              </a:ext>
            </a:extLst>
          </p:cNvPr>
          <p:cNvSpPr>
            <a:spLocks noGrp="1"/>
          </p:cNvSpPr>
          <p:nvPr>
            <p:ph type="body" sz="quarter" idx="13"/>
          </p:nvPr>
        </p:nvSpPr>
        <p:spPr>
          <a:xfrm>
            <a:off x="2363259" y="1606835"/>
            <a:ext cx="9135531" cy="461133"/>
          </a:xfrm>
        </p:spPr>
        <p:txBody>
          <a:bodyPr/>
          <a:lstStyle/>
          <a:p>
            <a:r>
              <a:rPr lang="fr-BE" noProof="0"/>
              <a:t>En quoi consiste la nouvelle méthode de travail?</a:t>
            </a:r>
          </a:p>
        </p:txBody>
      </p:sp>
      <p:grpSp>
        <p:nvGrpSpPr>
          <p:cNvPr id="3" name="Group 2">
            <a:extLst>
              <a:ext uri="{FF2B5EF4-FFF2-40B4-BE49-F238E27FC236}">
                <a16:creationId xmlns:a16="http://schemas.microsoft.com/office/drawing/2014/main" id="{FE2E355B-B490-48B2-A8B4-8FBA17E1FF3E}"/>
              </a:ext>
            </a:extLst>
          </p:cNvPr>
          <p:cNvGrpSpPr/>
          <p:nvPr/>
        </p:nvGrpSpPr>
        <p:grpSpPr>
          <a:xfrm>
            <a:off x="623025" y="1233488"/>
            <a:ext cx="1116000" cy="1116000"/>
            <a:chOff x="3144838" y="1436688"/>
            <a:chExt cx="1112838" cy="1112838"/>
          </a:xfrm>
        </p:grpSpPr>
        <p:sp>
          <p:nvSpPr>
            <p:cNvPr id="5" name="Freeform 13">
              <a:extLst>
                <a:ext uri="{FF2B5EF4-FFF2-40B4-BE49-F238E27FC236}">
                  <a16:creationId xmlns:a16="http://schemas.microsoft.com/office/drawing/2014/main" id="{0ABF7977-1B01-5C13-413E-463EEBEF64FC}"/>
                </a:ext>
              </a:extLst>
            </p:cNvPr>
            <p:cNvSpPr>
              <a:spLocks/>
            </p:cNvSpPr>
            <p:nvPr/>
          </p:nvSpPr>
          <p:spPr bwMode="auto">
            <a:xfrm>
              <a:off x="3144838" y="1436688"/>
              <a:ext cx="1112838" cy="1112838"/>
            </a:xfrm>
            <a:custGeom>
              <a:avLst/>
              <a:gdLst>
                <a:gd name="T0" fmla="*/ 368 w 701"/>
                <a:gd name="T1" fmla="*/ 0 h 701"/>
                <a:gd name="T2" fmla="*/ 421 w 701"/>
                <a:gd name="T3" fmla="*/ 7 h 701"/>
                <a:gd name="T4" fmla="*/ 470 w 701"/>
                <a:gd name="T5" fmla="*/ 21 h 701"/>
                <a:gd name="T6" fmla="*/ 517 w 701"/>
                <a:gd name="T7" fmla="*/ 42 h 701"/>
                <a:gd name="T8" fmla="*/ 560 w 701"/>
                <a:gd name="T9" fmla="*/ 70 h 701"/>
                <a:gd name="T10" fmla="*/ 599 w 701"/>
                <a:gd name="T11" fmla="*/ 103 h 701"/>
                <a:gd name="T12" fmla="*/ 631 w 701"/>
                <a:gd name="T13" fmla="*/ 141 h 701"/>
                <a:gd name="T14" fmla="*/ 659 w 701"/>
                <a:gd name="T15" fmla="*/ 183 h 701"/>
                <a:gd name="T16" fmla="*/ 680 w 701"/>
                <a:gd name="T17" fmla="*/ 230 h 701"/>
                <a:gd name="T18" fmla="*/ 693 w 701"/>
                <a:gd name="T19" fmla="*/ 280 h 701"/>
                <a:gd name="T20" fmla="*/ 701 w 701"/>
                <a:gd name="T21" fmla="*/ 332 h 701"/>
                <a:gd name="T22" fmla="*/ 701 w 701"/>
                <a:gd name="T23" fmla="*/ 368 h 701"/>
                <a:gd name="T24" fmla="*/ 693 w 701"/>
                <a:gd name="T25" fmla="*/ 421 h 701"/>
                <a:gd name="T26" fmla="*/ 680 w 701"/>
                <a:gd name="T27" fmla="*/ 470 h 701"/>
                <a:gd name="T28" fmla="*/ 659 w 701"/>
                <a:gd name="T29" fmla="*/ 517 h 701"/>
                <a:gd name="T30" fmla="*/ 631 w 701"/>
                <a:gd name="T31" fmla="*/ 560 h 701"/>
                <a:gd name="T32" fmla="*/ 599 w 701"/>
                <a:gd name="T33" fmla="*/ 599 h 701"/>
                <a:gd name="T34" fmla="*/ 560 w 701"/>
                <a:gd name="T35" fmla="*/ 631 h 701"/>
                <a:gd name="T36" fmla="*/ 517 w 701"/>
                <a:gd name="T37" fmla="*/ 659 h 701"/>
                <a:gd name="T38" fmla="*/ 470 w 701"/>
                <a:gd name="T39" fmla="*/ 680 h 701"/>
                <a:gd name="T40" fmla="*/ 421 w 701"/>
                <a:gd name="T41" fmla="*/ 694 h 701"/>
                <a:gd name="T42" fmla="*/ 368 w 701"/>
                <a:gd name="T43" fmla="*/ 701 h 701"/>
                <a:gd name="T44" fmla="*/ 332 w 701"/>
                <a:gd name="T45" fmla="*/ 701 h 701"/>
                <a:gd name="T46" fmla="*/ 280 w 701"/>
                <a:gd name="T47" fmla="*/ 694 h 701"/>
                <a:gd name="T48" fmla="*/ 230 w 701"/>
                <a:gd name="T49" fmla="*/ 680 h 701"/>
                <a:gd name="T50" fmla="*/ 183 w 701"/>
                <a:gd name="T51" fmla="*/ 659 h 701"/>
                <a:gd name="T52" fmla="*/ 141 w 701"/>
                <a:gd name="T53" fmla="*/ 631 h 701"/>
                <a:gd name="T54" fmla="*/ 103 w 701"/>
                <a:gd name="T55" fmla="*/ 599 h 701"/>
                <a:gd name="T56" fmla="*/ 69 w 701"/>
                <a:gd name="T57" fmla="*/ 560 h 701"/>
                <a:gd name="T58" fmla="*/ 42 w 701"/>
                <a:gd name="T59" fmla="*/ 517 h 701"/>
                <a:gd name="T60" fmla="*/ 21 w 701"/>
                <a:gd name="T61" fmla="*/ 470 h 701"/>
                <a:gd name="T62" fmla="*/ 7 w 701"/>
                <a:gd name="T63" fmla="*/ 421 h 701"/>
                <a:gd name="T64" fmla="*/ 0 w 701"/>
                <a:gd name="T65" fmla="*/ 368 h 701"/>
                <a:gd name="T66" fmla="*/ 0 w 701"/>
                <a:gd name="T67" fmla="*/ 332 h 701"/>
                <a:gd name="T68" fmla="*/ 7 w 701"/>
                <a:gd name="T69" fmla="*/ 280 h 701"/>
                <a:gd name="T70" fmla="*/ 21 w 701"/>
                <a:gd name="T71" fmla="*/ 230 h 701"/>
                <a:gd name="T72" fmla="*/ 42 w 701"/>
                <a:gd name="T73" fmla="*/ 183 h 701"/>
                <a:gd name="T74" fmla="*/ 69 w 701"/>
                <a:gd name="T75" fmla="*/ 141 h 701"/>
                <a:gd name="T76" fmla="*/ 103 w 701"/>
                <a:gd name="T77" fmla="*/ 103 h 701"/>
                <a:gd name="T78" fmla="*/ 141 w 701"/>
                <a:gd name="T79" fmla="*/ 70 h 701"/>
                <a:gd name="T80" fmla="*/ 183 w 701"/>
                <a:gd name="T81" fmla="*/ 42 h 701"/>
                <a:gd name="T82" fmla="*/ 230 w 701"/>
                <a:gd name="T83" fmla="*/ 21 h 701"/>
                <a:gd name="T84" fmla="*/ 280 w 701"/>
                <a:gd name="T85" fmla="*/ 7 h 701"/>
                <a:gd name="T86" fmla="*/ 332 w 701"/>
                <a:gd name="T87" fmla="*/ 0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01" h="701">
                  <a:moveTo>
                    <a:pt x="351" y="0"/>
                  </a:moveTo>
                  <a:lnTo>
                    <a:pt x="351" y="0"/>
                  </a:lnTo>
                  <a:lnTo>
                    <a:pt x="368" y="0"/>
                  </a:lnTo>
                  <a:lnTo>
                    <a:pt x="386" y="2"/>
                  </a:lnTo>
                  <a:lnTo>
                    <a:pt x="404" y="4"/>
                  </a:lnTo>
                  <a:lnTo>
                    <a:pt x="421" y="7"/>
                  </a:lnTo>
                  <a:lnTo>
                    <a:pt x="438" y="12"/>
                  </a:lnTo>
                  <a:lnTo>
                    <a:pt x="454" y="15"/>
                  </a:lnTo>
                  <a:lnTo>
                    <a:pt x="470" y="21"/>
                  </a:lnTo>
                  <a:lnTo>
                    <a:pt x="486" y="28"/>
                  </a:lnTo>
                  <a:lnTo>
                    <a:pt x="502" y="35"/>
                  </a:lnTo>
                  <a:lnTo>
                    <a:pt x="517" y="42"/>
                  </a:lnTo>
                  <a:lnTo>
                    <a:pt x="532" y="51"/>
                  </a:lnTo>
                  <a:lnTo>
                    <a:pt x="547" y="60"/>
                  </a:lnTo>
                  <a:lnTo>
                    <a:pt x="560" y="70"/>
                  </a:lnTo>
                  <a:lnTo>
                    <a:pt x="574" y="81"/>
                  </a:lnTo>
                  <a:lnTo>
                    <a:pt x="586" y="90"/>
                  </a:lnTo>
                  <a:lnTo>
                    <a:pt x="599" y="103"/>
                  </a:lnTo>
                  <a:lnTo>
                    <a:pt x="610" y="115"/>
                  </a:lnTo>
                  <a:lnTo>
                    <a:pt x="621" y="128"/>
                  </a:lnTo>
                  <a:lnTo>
                    <a:pt x="631" y="141"/>
                  </a:lnTo>
                  <a:lnTo>
                    <a:pt x="640" y="155"/>
                  </a:lnTo>
                  <a:lnTo>
                    <a:pt x="650" y="168"/>
                  </a:lnTo>
                  <a:lnTo>
                    <a:pt x="659" y="183"/>
                  </a:lnTo>
                  <a:lnTo>
                    <a:pt x="666" y="199"/>
                  </a:lnTo>
                  <a:lnTo>
                    <a:pt x="674" y="214"/>
                  </a:lnTo>
                  <a:lnTo>
                    <a:pt x="680" y="230"/>
                  </a:lnTo>
                  <a:lnTo>
                    <a:pt x="685" y="246"/>
                  </a:lnTo>
                  <a:lnTo>
                    <a:pt x="690" y="263"/>
                  </a:lnTo>
                  <a:lnTo>
                    <a:pt x="693" y="280"/>
                  </a:lnTo>
                  <a:lnTo>
                    <a:pt x="697" y="298"/>
                  </a:lnTo>
                  <a:lnTo>
                    <a:pt x="698" y="315"/>
                  </a:lnTo>
                  <a:lnTo>
                    <a:pt x="701" y="332"/>
                  </a:lnTo>
                  <a:lnTo>
                    <a:pt x="701" y="351"/>
                  </a:lnTo>
                  <a:lnTo>
                    <a:pt x="701" y="351"/>
                  </a:lnTo>
                  <a:lnTo>
                    <a:pt x="701" y="368"/>
                  </a:lnTo>
                  <a:lnTo>
                    <a:pt x="698" y="387"/>
                  </a:lnTo>
                  <a:lnTo>
                    <a:pt x="697" y="404"/>
                  </a:lnTo>
                  <a:lnTo>
                    <a:pt x="693" y="421"/>
                  </a:lnTo>
                  <a:lnTo>
                    <a:pt x="690" y="438"/>
                  </a:lnTo>
                  <a:lnTo>
                    <a:pt x="685" y="454"/>
                  </a:lnTo>
                  <a:lnTo>
                    <a:pt x="680" y="470"/>
                  </a:lnTo>
                  <a:lnTo>
                    <a:pt x="674" y="486"/>
                  </a:lnTo>
                  <a:lnTo>
                    <a:pt x="666" y="503"/>
                  </a:lnTo>
                  <a:lnTo>
                    <a:pt x="659" y="517"/>
                  </a:lnTo>
                  <a:lnTo>
                    <a:pt x="650" y="532"/>
                  </a:lnTo>
                  <a:lnTo>
                    <a:pt x="640" y="547"/>
                  </a:lnTo>
                  <a:lnTo>
                    <a:pt x="631" y="560"/>
                  </a:lnTo>
                  <a:lnTo>
                    <a:pt x="621" y="574"/>
                  </a:lnTo>
                  <a:lnTo>
                    <a:pt x="610" y="586"/>
                  </a:lnTo>
                  <a:lnTo>
                    <a:pt x="599" y="599"/>
                  </a:lnTo>
                  <a:lnTo>
                    <a:pt x="586" y="610"/>
                  </a:lnTo>
                  <a:lnTo>
                    <a:pt x="574" y="621"/>
                  </a:lnTo>
                  <a:lnTo>
                    <a:pt x="560" y="631"/>
                  </a:lnTo>
                  <a:lnTo>
                    <a:pt x="547" y="641"/>
                  </a:lnTo>
                  <a:lnTo>
                    <a:pt x="532" y="651"/>
                  </a:lnTo>
                  <a:lnTo>
                    <a:pt x="517" y="659"/>
                  </a:lnTo>
                  <a:lnTo>
                    <a:pt x="502" y="667"/>
                  </a:lnTo>
                  <a:lnTo>
                    <a:pt x="486" y="674"/>
                  </a:lnTo>
                  <a:lnTo>
                    <a:pt x="470" y="680"/>
                  </a:lnTo>
                  <a:lnTo>
                    <a:pt x="454" y="685"/>
                  </a:lnTo>
                  <a:lnTo>
                    <a:pt x="438" y="690"/>
                  </a:lnTo>
                  <a:lnTo>
                    <a:pt x="421" y="694"/>
                  </a:lnTo>
                  <a:lnTo>
                    <a:pt x="404" y="697"/>
                  </a:lnTo>
                  <a:lnTo>
                    <a:pt x="386" y="699"/>
                  </a:lnTo>
                  <a:lnTo>
                    <a:pt x="368" y="701"/>
                  </a:lnTo>
                  <a:lnTo>
                    <a:pt x="351" y="701"/>
                  </a:lnTo>
                  <a:lnTo>
                    <a:pt x="351" y="701"/>
                  </a:lnTo>
                  <a:lnTo>
                    <a:pt x="332" y="701"/>
                  </a:lnTo>
                  <a:lnTo>
                    <a:pt x="315" y="699"/>
                  </a:lnTo>
                  <a:lnTo>
                    <a:pt x="298" y="697"/>
                  </a:lnTo>
                  <a:lnTo>
                    <a:pt x="280" y="694"/>
                  </a:lnTo>
                  <a:lnTo>
                    <a:pt x="263" y="690"/>
                  </a:lnTo>
                  <a:lnTo>
                    <a:pt x="246" y="685"/>
                  </a:lnTo>
                  <a:lnTo>
                    <a:pt x="230" y="680"/>
                  </a:lnTo>
                  <a:lnTo>
                    <a:pt x="214" y="674"/>
                  </a:lnTo>
                  <a:lnTo>
                    <a:pt x="199" y="667"/>
                  </a:lnTo>
                  <a:lnTo>
                    <a:pt x="183" y="659"/>
                  </a:lnTo>
                  <a:lnTo>
                    <a:pt x="168" y="651"/>
                  </a:lnTo>
                  <a:lnTo>
                    <a:pt x="155" y="641"/>
                  </a:lnTo>
                  <a:lnTo>
                    <a:pt x="141" y="631"/>
                  </a:lnTo>
                  <a:lnTo>
                    <a:pt x="127" y="621"/>
                  </a:lnTo>
                  <a:lnTo>
                    <a:pt x="115" y="610"/>
                  </a:lnTo>
                  <a:lnTo>
                    <a:pt x="103" y="599"/>
                  </a:lnTo>
                  <a:lnTo>
                    <a:pt x="90" y="586"/>
                  </a:lnTo>
                  <a:lnTo>
                    <a:pt x="81" y="574"/>
                  </a:lnTo>
                  <a:lnTo>
                    <a:pt x="69" y="560"/>
                  </a:lnTo>
                  <a:lnTo>
                    <a:pt x="60" y="547"/>
                  </a:lnTo>
                  <a:lnTo>
                    <a:pt x="51" y="532"/>
                  </a:lnTo>
                  <a:lnTo>
                    <a:pt x="42" y="517"/>
                  </a:lnTo>
                  <a:lnTo>
                    <a:pt x="35" y="503"/>
                  </a:lnTo>
                  <a:lnTo>
                    <a:pt x="27" y="486"/>
                  </a:lnTo>
                  <a:lnTo>
                    <a:pt x="21" y="470"/>
                  </a:lnTo>
                  <a:lnTo>
                    <a:pt x="15" y="454"/>
                  </a:lnTo>
                  <a:lnTo>
                    <a:pt x="11" y="438"/>
                  </a:lnTo>
                  <a:lnTo>
                    <a:pt x="7" y="421"/>
                  </a:lnTo>
                  <a:lnTo>
                    <a:pt x="4" y="404"/>
                  </a:lnTo>
                  <a:lnTo>
                    <a:pt x="2" y="387"/>
                  </a:lnTo>
                  <a:lnTo>
                    <a:pt x="0" y="368"/>
                  </a:lnTo>
                  <a:lnTo>
                    <a:pt x="0" y="351"/>
                  </a:lnTo>
                  <a:lnTo>
                    <a:pt x="0" y="351"/>
                  </a:lnTo>
                  <a:lnTo>
                    <a:pt x="0" y="332"/>
                  </a:lnTo>
                  <a:lnTo>
                    <a:pt x="2" y="315"/>
                  </a:lnTo>
                  <a:lnTo>
                    <a:pt x="4" y="298"/>
                  </a:lnTo>
                  <a:lnTo>
                    <a:pt x="7" y="280"/>
                  </a:lnTo>
                  <a:lnTo>
                    <a:pt x="11" y="263"/>
                  </a:lnTo>
                  <a:lnTo>
                    <a:pt x="15" y="246"/>
                  </a:lnTo>
                  <a:lnTo>
                    <a:pt x="21" y="230"/>
                  </a:lnTo>
                  <a:lnTo>
                    <a:pt x="27" y="214"/>
                  </a:lnTo>
                  <a:lnTo>
                    <a:pt x="35" y="199"/>
                  </a:lnTo>
                  <a:lnTo>
                    <a:pt x="42" y="183"/>
                  </a:lnTo>
                  <a:lnTo>
                    <a:pt x="51" y="168"/>
                  </a:lnTo>
                  <a:lnTo>
                    <a:pt x="60" y="155"/>
                  </a:lnTo>
                  <a:lnTo>
                    <a:pt x="69" y="141"/>
                  </a:lnTo>
                  <a:lnTo>
                    <a:pt x="81" y="128"/>
                  </a:lnTo>
                  <a:lnTo>
                    <a:pt x="90" y="115"/>
                  </a:lnTo>
                  <a:lnTo>
                    <a:pt x="103" y="103"/>
                  </a:lnTo>
                  <a:lnTo>
                    <a:pt x="115" y="90"/>
                  </a:lnTo>
                  <a:lnTo>
                    <a:pt x="127" y="81"/>
                  </a:lnTo>
                  <a:lnTo>
                    <a:pt x="141" y="70"/>
                  </a:lnTo>
                  <a:lnTo>
                    <a:pt x="155" y="60"/>
                  </a:lnTo>
                  <a:lnTo>
                    <a:pt x="168" y="51"/>
                  </a:lnTo>
                  <a:lnTo>
                    <a:pt x="183" y="42"/>
                  </a:lnTo>
                  <a:lnTo>
                    <a:pt x="199" y="35"/>
                  </a:lnTo>
                  <a:lnTo>
                    <a:pt x="214" y="28"/>
                  </a:lnTo>
                  <a:lnTo>
                    <a:pt x="230" y="21"/>
                  </a:lnTo>
                  <a:lnTo>
                    <a:pt x="246" y="15"/>
                  </a:lnTo>
                  <a:lnTo>
                    <a:pt x="263" y="12"/>
                  </a:lnTo>
                  <a:lnTo>
                    <a:pt x="280" y="7"/>
                  </a:lnTo>
                  <a:lnTo>
                    <a:pt x="298" y="4"/>
                  </a:lnTo>
                  <a:lnTo>
                    <a:pt x="315" y="2"/>
                  </a:lnTo>
                  <a:lnTo>
                    <a:pt x="332" y="0"/>
                  </a:lnTo>
                  <a:lnTo>
                    <a:pt x="351" y="0"/>
                  </a:lnTo>
                  <a:lnTo>
                    <a:pt x="351" y="0"/>
                  </a:lnTo>
                  <a:close/>
                </a:path>
              </a:pathLst>
            </a:custGeom>
            <a:solidFill>
              <a:srgbClr val="15B0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6" name="Freeform 113">
              <a:extLst>
                <a:ext uri="{FF2B5EF4-FFF2-40B4-BE49-F238E27FC236}">
                  <a16:creationId xmlns:a16="http://schemas.microsoft.com/office/drawing/2014/main" id="{295EDBE0-C865-F002-378A-27D60FDC67E4}"/>
                </a:ext>
              </a:extLst>
            </p:cNvPr>
            <p:cNvSpPr>
              <a:spLocks/>
            </p:cNvSpPr>
            <p:nvPr/>
          </p:nvSpPr>
          <p:spPr bwMode="auto">
            <a:xfrm>
              <a:off x="3479800" y="1633538"/>
              <a:ext cx="744538" cy="909638"/>
            </a:xfrm>
            <a:custGeom>
              <a:avLst/>
              <a:gdLst>
                <a:gd name="T0" fmla="*/ 141 w 469"/>
                <a:gd name="T1" fmla="*/ 16 h 573"/>
                <a:gd name="T2" fmla="*/ 136 w 469"/>
                <a:gd name="T3" fmla="*/ 11 h 573"/>
                <a:gd name="T4" fmla="*/ 135 w 469"/>
                <a:gd name="T5" fmla="*/ 8 h 573"/>
                <a:gd name="T6" fmla="*/ 126 w 469"/>
                <a:gd name="T7" fmla="*/ 0 h 573"/>
                <a:gd name="T8" fmla="*/ 126 w 469"/>
                <a:gd name="T9" fmla="*/ 1 h 573"/>
                <a:gd name="T10" fmla="*/ 117 w 469"/>
                <a:gd name="T11" fmla="*/ 8 h 573"/>
                <a:gd name="T12" fmla="*/ 116 w 469"/>
                <a:gd name="T13" fmla="*/ 10 h 573"/>
                <a:gd name="T14" fmla="*/ 109 w 469"/>
                <a:gd name="T15" fmla="*/ 18 h 573"/>
                <a:gd name="T16" fmla="*/ 108 w 469"/>
                <a:gd name="T17" fmla="*/ 20 h 573"/>
                <a:gd name="T18" fmla="*/ 101 w 469"/>
                <a:gd name="T19" fmla="*/ 28 h 573"/>
                <a:gd name="T20" fmla="*/ 100 w 469"/>
                <a:gd name="T21" fmla="*/ 28 h 573"/>
                <a:gd name="T22" fmla="*/ 94 w 469"/>
                <a:gd name="T23" fmla="*/ 39 h 573"/>
                <a:gd name="T24" fmla="*/ 94 w 469"/>
                <a:gd name="T25" fmla="*/ 39 h 573"/>
                <a:gd name="T26" fmla="*/ 84 w 469"/>
                <a:gd name="T27" fmla="*/ 57 h 573"/>
                <a:gd name="T28" fmla="*/ 67 w 469"/>
                <a:gd name="T29" fmla="*/ 96 h 573"/>
                <a:gd name="T30" fmla="*/ 56 w 469"/>
                <a:gd name="T31" fmla="*/ 140 h 573"/>
                <a:gd name="T32" fmla="*/ 50 w 469"/>
                <a:gd name="T33" fmla="*/ 190 h 573"/>
                <a:gd name="T34" fmla="*/ 48 w 469"/>
                <a:gd name="T35" fmla="*/ 216 h 573"/>
                <a:gd name="T36" fmla="*/ 53 w 469"/>
                <a:gd name="T37" fmla="*/ 280 h 573"/>
                <a:gd name="T38" fmla="*/ 42 w 469"/>
                <a:gd name="T39" fmla="*/ 288 h 573"/>
                <a:gd name="T40" fmla="*/ 22 w 469"/>
                <a:gd name="T41" fmla="*/ 311 h 573"/>
                <a:gd name="T42" fmla="*/ 9 w 469"/>
                <a:gd name="T43" fmla="*/ 337 h 573"/>
                <a:gd name="T44" fmla="*/ 1 w 469"/>
                <a:gd name="T45" fmla="*/ 366 h 573"/>
                <a:gd name="T46" fmla="*/ 0 w 469"/>
                <a:gd name="T47" fmla="*/ 382 h 573"/>
                <a:gd name="T48" fmla="*/ 3 w 469"/>
                <a:gd name="T49" fmla="*/ 406 h 573"/>
                <a:gd name="T50" fmla="*/ 9 w 469"/>
                <a:gd name="T51" fmla="*/ 428 h 573"/>
                <a:gd name="T52" fmla="*/ 9 w 469"/>
                <a:gd name="T53" fmla="*/ 427 h 573"/>
                <a:gd name="T54" fmla="*/ 156 w 469"/>
                <a:gd name="T55" fmla="*/ 573 h 573"/>
                <a:gd name="T56" fmla="*/ 209 w 469"/>
                <a:gd name="T57" fmla="*/ 567 h 573"/>
                <a:gd name="T58" fmla="*/ 259 w 469"/>
                <a:gd name="T59" fmla="*/ 552 h 573"/>
                <a:gd name="T60" fmla="*/ 306 w 469"/>
                <a:gd name="T61" fmla="*/ 531 h 573"/>
                <a:gd name="T62" fmla="*/ 349 w 469"/>
                <a:gd name="T63" fmla="*/ 504 h 573"/>
                <a:gd name="T64" fmla="*/ 388 w 469"/>
                <a:gd name="T65" fmla="*/ 471 h 573"/>
                <a:gd name="T66" fmla="*/ 421 w 469"/>
                <a:gd name="T67" fmla="*/ 433 h 573"/>
                <a:gd name="T68" fmla="*/ 448 w 469"/>
                <a:gd name="T69" fmla="*/ 390 h 573"/>
                <a:gd name="T70" fmla="*/ 469 w 469"/>
                <a:gd name="T71" fmla="*/ 343 h 573"/>
                <a:gd name="T72" fmla="*/ 141 w 469"/>
                <a:gd name="T73" fmla="*/ 16 h 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69" h="573">
                  <a:moveTo>
                    <a:pt x="141" y="16"/>
                  </a:moveTo>
                  <a:lnTo>
                    <a:pt x="141" y="16"/>
                  </a:lnTo>
                  <a:lnTo>
                    <a:pt x="136" y="11"/>
                  </a:lnTo>
                  <a:lnTo>
                    <a:pt x="136" y="11"/>
                  </a:lnTo>
                  <a:lnTo>
                    <a:pt x="135" y="8"/>
                  </a:lnTo>
                  <a:lnTo>
                    <a:pt x="135" y="8"/>
                  </a:lnTo>
                  <a:lnTo>
                    <a:pt x="126" y="0"/>
                  </a:lnTo>
                  <a:lnTo>
                    <a:pt x="126" y="0"/>
                  </a:lnTo>
                  <a:lnTo>
                    <a:pt x="126" y="1"/>
                  </a:lnTo>
                  <a:lnTo>
                    <a:pt x="126" y="1"/>
                  </a:lnTo>
                  <a:lnTo>
                    <a:pt x="126" y="1"/>
                  </a:lnTo>
                  <a:lnTo>
                    <a:pt x="117" y="8"/>
                  </a:lnTo>
                  <a:lnTo>
                    <a:pt x="117" y="8"/>
                  </a:lnTo>
                  <a:lnTo>
                    <a:pt x="116" y="10"/>
                  </a:lnTo>
                  <a:lnTo>
                    <a:pt x="116" y="10"/>
                  </a:lnTo>
                  <a:lnTo>
                    <a:pt x="109" y="18"/>
                  </a:lnTo>
                  <a:lnTo>
                    <a:pt x="109" y="18"/>
                  </a:lnTo>
                  <a:lnTo>
                    <a:pt x="108" y="20"/>
                  </a:lnTo>
                  <a:lnTo>
                    <a:pt x="108" y="20"/>
                  </a:lnTo>
                  <a:lnTo>
                    <a:pt x="101" y="28"/>
                  </a:lnTo>
                  <a:lnTo>
                    <a:pt x="101" y="28"/>
                  </a:lnTo>
                  <a:lnTo>
                    <a:pt x="100" y="28"/>
                  </a:lnTo>
                  <a:lnTo>
                    <a:pt x="100" y="28"/>
                  </a:lnTo>
                  <a:lnTo>
                    <a:pt x="94" y="39"/>
                  </a:lnTo>
                  <a:lnTo>
                    <a:pt x="94" y="39"/>
                  </a:lnTo>
                  <a:lnTo>
                    <a:pt x="94" y="39"/>
                  </a:lnTo>
                  <a:lnTo>
                    <a:pt x="94" y="39"/>
                  </a:lnTo>
                  <a:lnTo>
                    <a:pt x="84" y="57"/>
                  </a:lnTo>
                  <a:lnTo>
                    <a:pt x="74" y="75"/>
                  </a:lnTo>
                  <a:lnTo>
                    <a:pt x="67" y="96"/>
                  </a:lnTo>
                  <a:lnTo>
                    <a:pt x="61" y="118"/>
                  </a:lnTo>
                  <a:lnTo>
                    <a:pt x="56" y="140"/>
                  </a:lnTo>
                  <a:lnTo>
                    <a:pt x="52" y="165"/>
                  </a:lnTo>
                  <a:lnTo>
                    <a:pt x="50" y="190"/>
                  </a:lnTo>
                  <a:lnTo>
                    <a:pt x="48" y="216"/>
                  </a:lnTo>
                  <a:lnTo>
                    <a:pt x="48" y="216"/>
                  </a:lnTo>
                  <a:lnTo>
                    <a:pt x="50" y="248"/>
                  </a:lnTo>
                  <a:lnTo>
                    <a:pt x="53" y="280"/>
                  </a:lnTo>
                  <a:lnTo>
                    <a:pt x="53" y="280"/>
                  </a:lnTo>
                  <a:lnTo>
                    <a:pt x="42" y="288"/>
                  </a:lnTo>
                  <a:lnTo>
                    <a:pt x="31" y="300"/>
                  </a:lnTo>
                  <a:lnTo>
                    <a:pt x="22" y="311"/>
                  </a:lnTo>
                  <a:lnTo>
                    <a:pt x="15" y="323"/>
                  </a:lnTo>
                  <a:lnTo>
                    <a:pt x="9" y="337"/>
                  </a:lnTo>
                  <a:lnTo>
                    <a:pt x="4" y="351"/>
                  </a:lnTo>
                  <a:lnTo>
                    <a:pt x="1" y="366"/>
                  </a:lnTo>
                  <a:lnTo>
                    <a:pt x="0" y="382"/>
                  </a:lnTo>
                  <a:lnTo>
                    <a:pt x="0" y="382"/>
                  </a:lnTo>
                  <a:lnTo>
                    <a:pt x="1" y="393"/>
                  </a:lnTo>
                  <a:lnTo>
                    <a:pt x="3" y="406"/>
                  </a:lnTo>
                  <a:lnTo>
                    <a:pt x="5" y="417"/>
                  </a:lnTo>
                  <a:lnTo>
                    <a:pt x="9" y="428"/>
                  </a:lnTo>
                  <a:lnTo>
                    <a:pt x="9" y="428"/>
                  </a:lnTo>
                  <a:lnTo>
                    <a:pt x="9" y="427"/>
                  </a:lnTo>
                  <a:lnTo>
                    <a:pt x="156" y="573"/>
                  </a:lnTo>
                  <a:lnTo>
                    <a:pt x="156" y="573"/>
                  </a:lnTo>
                  <a:lnTo>
                    <a:pt x="183" y="571"/>
                  </a:lnTo>
                  <a:lnTo>
                    <a:pt x="209" y="567"/>
                  </a:lnTo>
                  <a:lnTo>
                    <a:pt x="235" y="561"/>
                  </a:lnTo>
                  <a:lnTo>
                    <a:pt x="259" y="552"/>
                  </a:lnTo>
                  <a:lnTo>
                    <a:pt x="283" y="544"/>
                  </a:lnTo>
                  <a:lnTo>
                    <a:pt x="306" y="531"/>
                  </a:lnTo>
                  <a:lnTo>
                    <a:pt x="328" y="519"/>
                  </a:lnTo>
                  <a:lnTo>
                    <a:pt x="349" y="504"/>
                  </a:lnTo>
                  <a:lnTo>
                    <a:pt x="369" y="488"/>
                  </a:lnTo>
                  <a:lnTo>
                    <a:pt x="388" y="471"/>
                  </a:lnTo>
                  <a:lnTo>
                    <a:pt x="405" y="453"/>
                  </a:lnTo>
                  <a:lnTo>
                    <a:pt x="421" y="433"/>
                  </a:lnTo>
                  <a:lnTo>
                    <a:pt x="436" y="412"/>
                  </a:lnTo>
                  <a:lnTo>
                    <a:pt x="448" y="390"/>
                  </a:lnTo>
                  <a:lnTo>
                    <a:pt x="459" y="367"/>
                  </a:lnTo>
                  <a:lnTo>
                    <a:pt x="469" y="343"/>
                  </a:lnTo>
                  <a:lnTo>
                    <a:pt x="142" y="16"/>
                  </a:lnTo>
                  <a:lnTo>
                    <a:pt x="141" y="16"/>
                  </a:lnTo>
                  <a:close/>
                </a:path>
              </a:pathLst>
            </a:custGeom>
            <a:solidFill>
              <a:srgbClr val="1695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7" name="Freeform 114">
              <a:extLst>
                <a:ext uri="{FF2B5EF4-FFF2-40B4-BE49-F238E27FC236}">
                  <a16:creationId xmlns:a16="http://schemas.microsoft.com/office/drawing/2014/main" id="{CA216A28-ACDD-0D77-2879-E040FBD0A7BF}"/>
                </a:ext>
              </a:extLst>
            </p:cNvPr>
            <p:cNvSpPr>
              <a:spLocks/>
            </p:cNvSpPr>
            <p:nvPr/>
          </p:nvSpPr>
          <p:spPr bwMode="auto">
            <a:xfrm>
              <a:off x="3479800" y="2039938"/>
              <a:ext cx="400050" cy="273050"/>
            </a:xfrm>
            <a:custGeom>
              <a:avLst/>
              <a:gdLst>
                <a:gd name="T0" fmla="*/ 126 w 252"/>
                <a:gd name="T1" fmla="*/ 92 h 172"/>
                <a:gd name="T2" fmla="*/ 146 w 252"/>
                <a:gd name="T3" fmla="*/ 93 h 172"/>
                <a:gd name="T4" fmla="*/ 164 w 252"/>
                <a:gd name="T5" fmla="*/ 98 h 172"/>
                <a:gd name="T6" fmla="*/ 198 w 252"/>
                <a:gd name="T7" fmla="*/ 114 h 172"/>
                <a:gd name="T8" fmla="*/ 225 w 252"/>
                <a:gd name="T9" fmla="*/ 140 h 172"/>
                <a:gd name="T10" fmla="*/ 243 w 252"/>
                <a:gd name="T11" fmla="*/ 172 h 172"/>
                <a:gd name="T12" fmla="*/ 247 w 252"/>
                <a:gd name="T13" fmla="*/ 161 h 172"/>
                <a:gd name="T14" fmla="*/ 251 w 252"/>
                <a:gd name="T15" fmla="*/ 137 h 172"/>
                <a:gd name="T16" fmla="*/ 252 w 252"/>
                <a:gd name="T17" fmla="*/ 126 h 172"/>
                <a:gd name="T18" fmla="*/ 249 w 252"/>
                <a:gd name="T19" fmla="*/ 100 h 172"/>
                <a:gd name="T20" fmla="*/ 242 w 252"/>
                <a:gd name="T21" fmla="*/ 77 h 172"/>
                <a:gd name="T22" fmla="*/ 230 w 252"/>
                <a:gd name="T23" fmla="*/ 56 h 172"/>
                <a:gd name="T24" fmla="*/ 215 w 252"/>
                <a:gd name="T25" fmla="*/ 37 h 172"/>
                <a:gd name="T26" fmla="*/ 196 w 252"/>
                <a:gd name="T27" fmla="*/ 21 h 172"/>
                <a:gd name="T28" fmla="*/ 174 w 252"/>
                <a:gd name="T29" fmla="*/ 10 h 172"/>
                <a:gd name="T30" fmla="*/ 151 w 252"/>
                <a:gd name="T31" fmla="*/ 3 h 172"/>
                <a:gd name="T32" fmla="*/ 126 w 252"/>
                <a:gd name="T33" fmla="*/ 0 h 172"/>
                <a:gd name="T34" fmla="*/ 114 w 252"/>
                <a:gd name="T35" fmla="*/ 2 h 172"/>
                <a:gd name="T36" fmla="*/ 89 w 252"/>
                <a:gd name="T37" fmla="*/ 7 h 172"/>
                <a:gd name="T38" fmla="*/ 66 w 252"/>
                <a:gd name="T39" fmla="*/ 15 h 172"/>
                <a:gd name="T40" fmla="*/ 46 w 252"/>
                <a:gd name="T41" fmla="*/ 29 h 172"/>
                <a:gd name="T42" fmla="*/ 29 w 252"/>
                <a:gd name="T43" fmla="*/ 46 h 172"/>
                <a:gd name="T44" fmla="*/ 15 w 252"/>
                <a:gd name="T45" fmla="*/ 66 h 172"/>
                <a:gd name="T46" fmla="*/ 6 w 252"/>
                <a:gd name="T47" fmla="*/ 88 h 172"/>
                <a:gd name="T48" fmla="*/ 1 w 252"/>
                <a:gd name="T49" fmla="*/ 113 h 172"/>
                <a:gd name="T50" fmla="*/ 0 w 252"/>
                <a:gd name="T51" fmla="*/ 126 h 172"/>
                <a:gd name="T52" fmla="*/ 3 w 252"/>
                <a:gd name="T53" fmla="*/ 150 h 172"/>
                <a:gd name="T54" fmla="*/ 9 w 252"/>
                <a:gd name="T55" fmla="*/ 172 h 172"/>
                <a:gd name="T56" fmla="*/ 18 w 252"/>
                <a:gd name="T57" fmla="*/ 155 h 172"/>
                <a:gd name="T58" fmla="*/ 40 w 252"/>
                <a:gd name="T59" fmla="*/ 126 h 172"/>
                <a:gd name="T60" fmla="*/ 71 w 252"/>
                <a:gd name="T61" fmla="*/ 104 h 172"/>
                <a:gd name="T62" fmla="*/ 96 w 252"/>
                <a:gd name="T63" fmla="*/ 95 h 172"/>
                <a:gd name="T64" fmla="*/ 116 w 252"/>
                <a:gd name="T65" fmla="*/ 92 h 172"/>
                <a:gd name="T66" fmla="*/ 126 w 252"/>
                <a:gd name="T67" fmla="*/ 9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52" h="172">
                  <a:moveTo>
                    <a:pt x="126" y="92"/>
                  </a:moveTo>
                  <a:lnTo>
                    <a:pt x="126" y="92"/>
                  </a:lnTo>
                  <a:lnTo>
                    <a:pt x="136" y="92"/>
                  </a:lnTo>
                  <a:lnTo>
                    <a:pt x="146" y="93"/>
                  </a:lnTo>
                  <a:lnTo>
                    <a:pt x="154" y="95"/>
                  </a:lnTo>
                  <a:lnTo>
                    <a:pt x="164" y="98"/>
                  </a:lnTo>
                  <a:lnTo>
                    <a:pt x="182" y="104"/>
                  </a:lnTo>
                  <a:lnTo>
                    <a:pt x="198" y="114"/>
                  </a:lnTo>
                  <a:lnTo>
                    <a:pt x="212" y="126"/>
                  </a:lnTo>
                  <a:lnTo>
                    <a:pt x="225" y="140"/>
                  </a:lnTo>
                  <a:lnTo>
                    <a:pt x="235" y="155"/>
                  </a:lnTo>
                  <a:lnTo>
                    <a:pt x="243" y="172"/>
                  </a:lnTo>
                  <a:lnTo>
                    <a:pt x="243" y="172"/>
                  </a:lnTo>
                  <a:lnTo>
                    <a:pt x="247" y="161"/>
                  </a:lnTo>
                  <a:lnTo>
                    <a:pt x="249" y="150"/>
                  </a:lnTo>
                  <a:lnTo>
                    <a:pt x="251" y="137"/>
                  </a:lnTo>
                  <a:lnTo>
                    <a:pt x="252" y="126"/>
                  </a:lnTo>
                  <a:lnTo>
                    <a:pt x="252" y="126"/>
                  </a:lnTo>
                  <a:lnTo>
                    <a:pt x="251" y="113"/>
                  </a:lnTo>
                  <a:lnTo>
                    <a:pt x="249" y="100"/>
                  </a:lnTo>
                  <a:lnTo>
                    <a:pt x="246" y="88"/>
                  </a:lnTo>
                  <a:lnTo>
                    <a:pt x="242" y="77"/>
                  </a:lnTo>
                  <a:lnTo>
                    <a:pt x="236" y="66"/>
                  </a:lnTo>
                  <a:lnTo>
                    <a:pt x="230" y="56"/>
                  </a:lnTo>
                  <a:lnTo>
                    <a:pt x="222" y="46"/>
                  </a:lnTo>
                  <a:lnTo>
                    <a:pt x="215" y="37"/>
                  </a:lnTo>
                  <a:lnTo>
                    <a:pt x="206" y="29"/>
                  </a:lnTo>
                  <a:lnTo>
                    <a:pt x="196" y="21"/>
                  </a:lnTo>
                  <a:lnTo>
                    <a:pt x="185" y="15"/>
                  </a:lnTo>
                  <a:lnTo>
                    <a:pt x="174" y="10"/>
                  </a:lnTo>
                  <a:lnTo>
                    <a:pt x="163" y="7"/>
                  </a:lnTo>
                  <a:lnTo>
                    <a:pt x="151" y="3"/>
                  </a:lnTo>
                  <a:lnTo>
                    <a:pt x="138" y="2"/>
                  </a:lnTo>
                  <a:lnTo>
                    <a:pt x="126" y="0"/>
                  </a:lnTo>
                  <a:lnTo>
                    <a:pt x="126" y="0"/>
                  </a:lnTo>
                  <a:lnTo>
                    <a:pt x="114" y="2"/>
                  </a:lnTo>
                  <a:lnTo>
                    <a:pt x="100" y="3"/>
                  </a:lnTo>
                  <a:lnTo>
                    <a:pt x="89" y="7"/>
                  </a:lnTo>
                  <a:lnTo>
                    <a:pt x="77" y="10"/>
                  </a:lnTo>
                  <a:lnTo>
                    <a:pt x="66" y="15"/>
                  </a:lnTo>
                  <a:lnTo>
                    <a:pt x="56" y="21"/>
                  </a:lnTo>
                  <a:lnTo>
                    <a:pt x="46" y="29"/>
                  </a:lnTo>
                  <a:lnTo>
                    <a:pt x="37" y="37"/>
                  </a:lnTo>
                  <a:lnTo>
                    <a:pt x="29" y="46"/>
                  </a:lnTo>
                  <a:lnTo>
                    <a:pt x="22" y="56"/>
                  </a:lnTo>
                  <a:lnTo>
                    <a:pt x="15" y="66"/>
                  </a:lnTo>
                  <a:lnTo>
                    <a:pt x="10" y="77"/>
                  </a:lnTo>
                  <a:lnTo>
                    <a:pt x="6" y="88"/>
                  </a:lnTo>
                  <a:lnTo>
                    <a:pt x="3" y="100"/>
                  </a:lnTo>
                  <a:lnTo>
                    <a:pt x="1" y="113"/>
                  </a:lnTo>
                  <a:lnTo>
                    <a:pt x="0" y="126"/>
                  </a:lnTo>
                  <a:lnTo>
                    <a:pt x="0" y="126"/>
                  </a:lnTo>
                  <a:lnTo>
                    <a:pt x="1" y="137"/>
                  </a:lnTo>
                  <a:lnTo>
                    <a:pt x="3" y="150"/>
                  </a:lnTo>
                  <a:lnTo>
                    <a:pt x="5" y="161"/>
                  </a:lnTo>
                  <a:lnTo>
                    <a:pt x="9" y="172"/>
                  </a:lnTo>
                  <a:lnTo>
                    <a:pt x="9" y="172"/>
                  </a:lnTo>
                  <a:lnTo>
                    <a:pt x="18" y="155"/>
                  </a:lnTo>
                  <a:lnTo>
                    <a:pt x="27" y="140"/>
                  </a:lnTo>
                  <a:lnTo>
                    <a:pt x="40" y="126"/>
                  </a:lnTo>
                  <a:lnTo>
                    <a:pt x="55" y="114"/>
                  </a:lnTo>
                  <a:lnTo>
                    <a:pt x="71" y="104"/>
                  </a:lnTo>
                  <a:lnTo>
                    <a:pt x="88" y="98"/>
                  </a:lnTo>
                  <a:lnTo>
                    <a:pt x="96" y="95"/>
                  </a:lnTo>
                  <a:lnTo>
                    <a:pt x="106" y="93"/>
                  </a:lnTo>
                  <a:lnTo>
                    <a:pt x="116" y="92"/>
                  </a:lnTo>
                  <a:lnTo>
                    <a:pt x="126" y="92"/>
                  </a:lnTo>
                  <a:lnTo>
                    <a:pt x="126" y="92"/>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0" name="Freeform 115">
              <a:extLst>
                <a:ext uri="{FF2B5EF4-FFF2-40B4-BE49-F238E27FC236}">
                  <a16:creationId xmlns:a16="http://schemas.microsoft.com/office/drawing/2014/main" id="{22A37CBF-458E-B70C-6CCE-1FA9B3BEFB44}"/>
                </a:ext>
              </a:extLst>
            </p:cNvPr>
            <p:cNvSpPr>
              <a:spLocks/>
            </p:cNvSpPr>
            <p:nvPr/>
          </p:nvSpPr>
          <p:spPr bwMode="auto">
            <a:xfrm>
              <a:off x="3730625" y="2046288"/>
              <a:ext cx="149225" cy="266700"/>
            </a:xfrm>
            <a:custGeom>
              <a:avLst/>
              <a:gdLst>
                <a:gd name="T0" fmla="*/ 0 w 94"/>
                <a:gd name="T1" fmla="*/ 0 h 168"/>
                <a:gd name="T2" fmla="*/ 0 w 94"/>
                <a:gd name="T3" fmla="*/ 91 h 168"/>
                <a:gd name="T4" fmla="*/ 0 w 94"/>
                <a:gd name="T5" fmla="*/ 91 h 168"/>
                <a:gd name="T6" fmla="*/ 14 w 94"/>
                <a:gd name="T7" fmla="*/ 96 h 168"/>
                <a:gd name="T8" fmla="*/ 27 w 94"/>
                <a:gd name="T9" fmla="*/ 102 h 168"/>
                <a:gd name="T10" fmla="*/ 40 w 94"/>
                <a:gd name="T11" fmla="*/ 110 h 168"/>
                <a:gd name="T12" fmla="*/ 52 w 94"/>
                <a:gd name="T13" fmla="*/ 120 h 168"/>
                <a:gd name="T14" fmla="*/ 62 w 94"/>
                <a:gd name="T15" fmla="*/ 130 h 168"/>
                <a:gd name="T16" fmla="*/ 70 w 94"/>
                <a:gd name="T17" fmla="*/ 142 h 168"/>
                <a:gd name="T18" fmla="*/ 79 w 94"/>
                <a:gd name="T19" fmla="*/ 154 h 168"/>
                <a:gd name="T20" fmla="*/ 85 w 94"/>
                <a:gd name="T21" fmla="*/ 168 h 168"/>
                <a:gd name="T22" fmla="*/ 85 w 94"/>
                <a:gd name="T23" fmla="*/ 168 h 168"/>
                <a:gd name="T24" fmla="*/ 89 w 94"/>
                <a:gd name="T25" fmla="*/ 157 h 168"/>
                <a:gd name="T26" fmla="*/ 91 w 94"/>
                <a:gd name="T27" fmla="*/ 146 h 168"/>
                <a:gd name="T28" fmla="*/ 93 w 94"/>
                <a:gd name="T29" fmla="*/ 133 h 168"/>
                <a:gd name="T30" fmla="*/ 94 w 94"/>
                <a:gd name="T31" fmla="*/ 122 h 168"/>
                <a:gd name="T32" fmla="*/ 94 w 94"/>
                <a:gd name="T33" fmla="*/ 122 h 168"/>
                <a:gd name="T34" fmla="*/ 93 w 94"/>
                <a:gd name="T35" fmla="*/ 111 h 168"/>
                <a:gd name="T36" fmla="*/ 91 w 94"/>
                <a:gd name="T37" fmla="*/ 100 h 168"/>
                <a:gd name="T38" fmla="*/ 89 w 94"/>
                <a:gd name="T39" fmla="*/ 90 h 168"/>
                <a:gd name="T40" fmla="*/ 86 w 94"/>
                <a:gd name="T41" fmla="*/ 80 h 168"/>
                <a:gd name="T42" fmla="*/ 83 w 94"/>
                <a:gd name="T43" fmla="*/ 70 h 168"/>
                <a:gd name="T44" fmla="*/ 78 w 94"/>
                <a:gd name="T45" fmla="*/ 62 h 168"/>
                <a:gd name="T46" fmla="*/ 73 w 94"/>
                <a:gd name="T47" fmla="*/ 53 h 168"/>
                <a:gd name="T48" fmla="*/ 67 w 94"/>
                <a:gd name="T49" fmla="*/ 45 h 168"/>
                <a:gd name="T50" fmla="*/ 61 w 94"/>
                <a:gd name="T51" fmla="*/ 37 h 168"/>
                <a:gd name="T52" fmla="*/ 53 w 94"/>
                <a:gd name="T53" fmla="*/ 30 h 168"/>
                <a:gd name="T54" fmla="*/ 46 w 94"/>
                <a:gd name="T55" fmla="*/ 24 h 168"/>
                <a:gd name="T56" fmla="*/ 37 w 94"/>
                <a:gd name="T57" fmla="*/ 17 h 168"/>
                <a:gd name="T58" fmla="*/ 28 w 94"/>
                <a:gd name="T59" fmla="*/ 12 h 168"/>
                <a:gd name="T60" fmla="*/ 20 w 94"/>
                <a:gd name="T61" fmla="*/ 7 h 168"/>
                <a:gd name="T62" fmla="*/ 10 w 94"/>
                <a:gd name="T63" fmla="*/ 4 h 168"/>
                <a:gd name="T64" fmla="*/ 0 w 94"/>
                <a:gd name="T65" fmla="*/ 0 h 168"/>
                <a:gd name="T66" fmla="*/ 0 w 94"/>
                <a:gd name="T67" fmla="*/ 0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4" h="168">
                  <a:moveTo>
                    <a:pt x="0" y="0"/>
                  </a:moveTo>
                  <a:lnTo>
                    <a:pt x="0" y="91"/>
                  </a:lnTo>
                  <a:lnTo>
                    <a:pt x="0" y="91"/>
                  </a:lnTo>
                  <a:lnTo>
                    <a:pt x="14" y="96"/>
                  </a:lnTo>
                  <a:lnTo>
                    <a:pt x="27" y="102"/>
                  </a:lnTo>
                  <a:lnTo>
                    <a:pt x="40" y="110"/>
                  </a:lnTo>
                  <a:lnTo>
                    <a:pt x="52" y="120"/>
                  </a:lnTo>
                  <a:lnTo>
                    <a:pt x="62" y="130"/>
                  </a:lnTo>
                  <a:lnTo>
                    <a:pt x="70" y="142"/>
                  </a:lnTo>
                  <a:lnTo>
                    <a:pt x="79" y="154"/>
                  </a:lnTo>
                  <a:lnTo>
                    <a:pt x="85" y="168"/>
                  </a:lnTo>
                  <a:lnTo>
                    <a:pt x="85" y="168"/>
                  </a:lnTo>
                  <a:lnTo>
                    <a:pt x="89" y="157"/>
                  </a:lnTo>
                  <a:lnTo>
                    <a:pt x="91" y="146"/>
                  </a:lnTo>
                  <a:lnTo>
                    <a:pt x="93" y="133"/>
                  </a:lnTo>
                  <a:lnTo>
                    <a:pt x="94" y="122"/>
                  </a:lnTo>
                  <a:lnTo>
                    <a:pt x="94" y="122"/>
                  </a:lnTo>
                  <a:lnTo>
                    <a:pt x="93" y="111"/>
                  </a:lnTo>
                  <a:lnTo>
                    <a:pt x="91" y="100"/>
                  </a:lnTo>
                  <a:lnTo>
                    <a:pt x="89" y="90"/>
                  </a:lnTo>
                  <a:lnTo>
                    <a:pt x="86" y="80"/>
                  </a:lnTo>
                  <a:lnTo>
                    <a:pt x="83" y="70"/>
                  </a:lnTo>
                  <a:lnTo>
                    <a:pt x="78" y="62"/>
                  </a:lnTo>
                  <a:lnTo>
                    <a:pt x="73" y="53"/>
                  </a:lnTo>
                  <a:lnTo>
                    <a:pt x="67" y="45"/>
                  </a:lnTo>
                  <a:lnTo>
                    <a:pt x="61" y="37"/>
                  </a:lnTo>
                  <a:lnTo>
                    <a:pt x="53" y="30"/>
                  </a:lnTo>
                  <a:lnTo>
                    <a:pt x="46" y="24"/>
                  </a:lnTo>
                  <a:lnTo>
                    <a:pt x="37" y="17"/>
                  </a:lnTo>
                  <a:lnTo>
                    <a:pt x="28" y="12"/>
                  </a:lnTo>
                  <a:lnTo>
                    <a:pt x="20" y="7"/>
                  </a:lnTo>
                  <a:lnTo>
                    <a:pt x="10" y="4"/>
                  </a:lnTo>
                  <a:lnTo>
                    <a:pt x="0" y="0"/>
                  </a:lnTo>
                  <a:lnTo>
                    <a:pt x="0" y="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1" name="Freeform 116">
              <a:extLst>
                <a:ext uri="{FF2B5EF4-FFF2-40B4-BE49-F238E27FC236}">
                  <a16:creationId xmlns:a16="http://schemas.microsoft.com/office/drawing/2014/main" id="{DEACD369-D594-AF86-E4A3-7589C426125C}"/>
                </a:ext>
              </a:extLst>
            </p:cNvPr>
            <p:cNvSpPr>
              <a:spLocks/>
            </p:cNvSpPr>
            <p:nvPr/>
          </p:nvSpPr>
          <p:spPr bwMode="auto">
            <a:xfrm>
              <a:off x="3556000" y="1633538"/>
              <a:ext cx="247650" cy="588963"/>
            </a:xfrm>
            <a:custGeom>
              <a:avLst/>
              <a:gdLst>
                <a:gd name="T0" fmla="*/ 78 w 156"/>
                <a:gd name="T1" fmla="*/ 364 h 371"/>
                <a:gd name="T2" fmla="*/ 78 w 156"/>
                <a:gd name="T3" fmla="*/ 364 h 371"/>
                <a:gd name="T4" fmla="*/ 89 w 156"/>
                <a:gd name="T5" fmla="*/ 365 h 371"/>
                <a:gd name="T6" fmla="*/ 100 w 156"/>
                <a:gd name="T7" fmla="*/ 366 h 371"/>
                <a:gd name="T8" fmla="*/ 111 w 156"/>
                <a:gd name="T9" fmla="*/ 367 h 371"/>
                <a:gd name="T10" fmla="*/ 122 w 156"/>
                <a:gd name="T11" fmla="*/ 371 h 371"/>
                <a:gd name="T12" fmla="*/ 122 w 156"/>
                <a:gd name="T13" fmla="*/ 371 h 371"/>
                <a:gd name="T14" fmla="*/ 130 w 156"/>
                <a:gd name="T15" fmla="*/ 354 h 371"/>
                <a:gd name="T16" fmla="*/ 136 w 156"/>
                <a:gd name="T17" fmla="*/ 337 h 371"/>
                <a:gd name="T18" fmla="*/ 142 w 156"/>
                <a:gd name="T19" fmla="*/ 319 h 371"/>
                <a:gd name="T20" fmla="*/ 147 w 156"/>
                <a:gd name="T21" fmla="*/ 300 h 371"/>
                <a:gd name="T22" fmla="*/ 151 w 156"/>
                <a:gd name="T23" fmla="*/ 280 h 371"/>
                <a:gd name="T24" fmla="*/ 153 w 156"/>
                <a:gd name="T25" fmla="*/ 259 h 371"/>
                <a:gd name="T26" fmla="*/ 155 w 156"/>
                <a:gd name="T27" fmla="*/ 238 h 371"/>
                <a:gd name="T28" fmla="*/ 156 w 156"/>
                <a:gd name="T29" fmla="*/ 216 h 371"/>
                <a:gd name="T30" fmla="*/ 156 w 156"/>
                <a:gd name="T31" fmla="*/ 216 h 371"/>
                <a:gd name="T32" fmla="*/ 155 w 156"/>
                <a:gd name="T33" fmla="*/ 181 h 371"/>
                <a:gd name="T34" fmla="*/ 150 w 156"/>
                <a:gd name="T35" fmla="*/ 148 h 371"/>
                <a:gd name="T36" fmla="*/ 143 w 156"/>
                <a:gd name="T37" fmla="*/ 117 h 371"/>
                <a:gd name="T38" fmla="*/ 134 w 156"/>
                <a:gd name="T39" fmla="*/ 87 h 371"/>
                <a:gd name="T40" fmla="*/ 122 w 156"/>
                <a:gd name="T41" fmla="*/ 61 h 371"/>
                <a:gd name="T42" fmla="*/ 116 w 156"/>
                <a:gd name="T43" fmla="*/ 49 h 371"/>
                <a:gd name="T44" fmla="*/ 109 w 156"/>
                <a:gd name="T45" fmla="*/ 38 h 371"/>
                <a:gd name="T46" fmla="*/ 103 w 156"/>
                <a:gd name="T47" fmla="*/ 27 h 371"/>
                <a:gd name="T48" fmla="*/ 94 w 156"/>
                <a:gd name="T49" fmla="*/ 17 h 371"/>
                <a:gd name="T50" fmla="*/ 87 w 156"/>
                <a:gd name="T51" fmla="*/ 8 h 371"/>
                <a:gd name="T52" fmla="*/ 78 w 156"/>
                <a:gd name="T53" fmla="*/ 0 h 371"/>
                <a:gd name="T54" fmla="*/ 78 w 156"/>
                <a:gd name="T55" fmla="*/ 0 h 371"/>
                <a:gd name="T56" fmla="*/ 69 w 156"/>
                <a:gd name="T57" fmla="*/ 8 h 371"/>
                <a:gd name="T58" fmla="*/ 62 w 156"/>
                <a:gd name="T59" fmla="*/ 17 h 371"/>
                <a:gd name="T60" fmla="*/ 53 w 156"/>
                <a:gd name="T61" fmla="*/ 27 h 371"/>
                <a:gd name="T62" fmla="*/ 46 w 156"/>
                <a:gd name="T63" fmla="*/ 38 h 371"/>
                <a:gd name="T64" fmla="*/ 40 w 156"/>
                <a:gd name="T65" fmla="*/ 49 h 371"/>
                <a:gd name="T66" fmla="*/ 34 w 156"/>
                <a:gd name="T67" fmla="*/ 61 h 371"/>
                <a:gd name="T68" fmla="*/ 23 w 156"/>
                <a:gd name="T69" fmla="*/ 87 h 371"/>
                <a:gd name="T70" fmla="*/ 13 w 156"/>
                <a:gd name="T71" fmla="*/ 117 h 371"/>
                <a:gd name="T72" fmla="*/ 7 w 156"/>
                <a:gd name="T73" fmla="*/ 148 h 371"/>
                <a:gd name="T74" fmla="*/ 2 w 156"/>
                <a:gd name="T75" fmla="*/ 181 h 371"/>
                <a:gd name="T76" fmla="*/ 0 w 156"/>
                <a:gd name="T77" fmla="*/ 216 h 371"/>
                <a:gd name="T78" fmla="*/ 0 w 156"/>
                <a:gd name="T79" fmla="*/ 216 h 371"/>
                <a:gd name="T80" fmla="*/ 2 w 156"/>
                <a:gd name="T81" fmla="*/ 238 h 371"/>
                <a:gd name="T82" fmla="*/ 3 w 156"/>
                <a:gd name="T83" fmla="*/ 259 h 371"/>
                <a:gd name="T84" fmla="*/ 5 w 156"/>
                <a:gd name="T85" fmla="*/ 280 h 371"/>
                <a:gd name="T86" fmla="*/ 9 w 156"/>
                <a:gd name="T87" fmla="*/ 300 h 371"/>
                <a:gd name="T88" fmla="*/ 14 w 156"/>
                <a:gd name="T89" fmla="*/ 319 h 371"/>
                <a:gd name="T90" fmla="*/ 20 w 156"/>
                <a:gd name="T91" fmla="*/ 337 h 371"/>
                <a:gd name="T92" fmla="*/ 26 w 156"/>
                <a:gd name="T93" fmla="*/ 354 h 371"/>
                <a:gd name="T94" fmla="*/ 34 w 156"/>
                <a:gd name="T95" fmla="*/ 371 h 371"/>
                <a:gd name="T96" fmla="*/ 34 w 156"/>
                <a:gd name="T97" fmla="*/ 371 h 371"/>
                <a:gd name="T98" fmla="*/ 45 w 156"/>
                <a:gd name="T99" fmla="*/ 367 h 371"/>
                <a:gd name="T100" fmla="*/ 56 w 156"/>
                <a:gd name="T101" fmla="*/ 366 h 371"/>
                <a:gd name="T102" fmla="*/ 67 w 156"/>
                <a:gd name="T103" fmla="*/ 365 h 371"/>
                <a:gd name="T104" fmla="*/ 78 w 156"/>
                <a:gd name="T105" fmla="*/ 364 h 371"/>
                <a:gd name="T106" fmla="*/ 78 w 156"/>
                <a:gd name="T107" fmla="*/ 364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6" h="371">
                  <a:moveTo>
                    <a:pt x="78" y="364"/>
                  </a:moveTo>
                  <a:lnTo>
                    <a:pt x="78" y="364"/>
                  </a:lnTo>
                  <a:lnTo>
                    <a:pt x="89" y="365"/>
                  </a:lnTo>
                  <a:lnTo>
                    <a:pt x="100" y="366"/>
                  </a:lnTo>
                  <a:lnTo>
                    <a:pt x="111" y="367"/>
                  </a:lnTo>
                  <a:lnTo>
                    <a:pt x="122" y="371"/>
                  </a:lnTo>
                  <a:lnTo>
                    <a:pt x="122" y="371"/>
                  </a:lnTo>
                  <a:lnTo>
                    <a:pt x="130" y="354"/>
                  </a:lnTo>
                  <a:lnTo>
                    <a:pt x="136" y="337"/>
                  </a:lnTo>
                  <a:lnTo>
                    <a:pt x="142" y="319"/>
                  </a:lnTo>
                  <a:lnTo>
                    <a:pt x="147" y="300"/>
                  </a:lnTo>
                  <a:lnTo>
                    <a:pt x="151" y="280"/>
                  </a:lnTo>
                  <a:lnTo>
                    <a:pt x="153" y="259"/>
                  </a:lnTo>
                  <a:lnTo>
                    <a:pt x="155" y="238"/>
                  </a:lnTo>
                  <a:lnTo>
                    <a:pt x="156" y="216"/>
                  </a:lnTo>
                  <a:lnTo>
                    <a:pt x="156" y="216"/>
                  </a:lnTo>
                  <a:lnTo>
                    <a:pt x="155" y="181"/>
                  </a:lnTo>
                  <a:lnTo>
                    <a:pt x="150" y="148"/>
                  </a:lnTo>
                  <a:lnTo>
                    <a:pt x="143" y="117"/>
                  </a:lnTo>
                  <a:lnTo>
                    <a:pt x="134" y="87"/>
                  </a:lnTo>
                  <a:lnTo>
                    <a:pt x="122" y="61"/>
                  </a:lnTo>
                  <a:lnTo>
                    <a:pt x="116" y="49"/>
                  </a:lnTo>
                  <a:lnTo>
                    <a:pt x="109" y="38"/>
                  </a:lnTo>
                  <a:lnTo>
                    <a:pt x="103" y="27"/>
                  </a:lnTo>
                  <a:lnTo>
                    <a:pt x="94" y="17"/>
                  </a:lnTo>
                  <a:lnTo>
                    <a:pt x="87" y="8"/>
                  </a:lnTo>
                  <a:lnTo>
                    <a:pt x="78" y="0"/>
                  </a:lnTo>
                  <a:lnTo>
                    <a:pt x="78" y="0"/>
                  </a:lnTo>
                  <a:lnTo>
                    <a:pt x="69" y="8"/>
                  </a:lnTo>
                  <a:lnTo>
                    <a:pt x="62" y="17"/>
                  </a:lnTo>
                  <a:lnTo>
                    <a:pt x="53" y="27"/>
                  </a:lnTo>
                  <a:lnTo>
                    <a:pt x="46" y="38"/>
                  </a:lnTo>
                  <a:lnTo>
                    <a:pt x="40" y="49"/>
                  </a:lnTo>
                  <a:lnTo>
                    <a:pt x="34" y="61"/>
                  </a:lnTo>
                  <a:lnTo>
                    <a:pt x="23" y="87"/>
                  </a:lnTo>
                  <a:lnTo>
                    <a:pt x="13" y="117"/>
                  </a:lnTo>
                  <a:lnTo>
                    <a:pt x="7" y="148"/>
                  </a:lnTo>
                  <a:lnTo>
                    <a:pt x="2" y="181"/>
                  </a:lnTo>
                  <a:lnTo>
                    <a:pt x="0" y="216"/>
                  </a:lnTo>
                  <a:lnTo>
                    <a:pt x="0" y="216"/>
                  </a:lnTo>
                  <a:lnTo>
                    <a:pt x="2" y="238"/>
                  </a:lnTo>
                  <a:lnTo>
                    <a:pt x="3" y="259"/>
                  </a:lnTo>
                  <a:lnTo>
                    <a:pt x="5" y="280"/>
                  </a:lnTo>
                  <a:lnTo>
                    <a:pt x="9" y="300"/>
                  </a:lnTo>
                  <a:lnTo>
                    <a:pt x="14" y="319"/>
                  </a:lnTo>
                  <a:lnTo>
                    <a:pt x="20" y="337"/>
                  </a:lnTo>
                  <a:lnTo>
                    <a:pt x="26" y="354"/>
                  </a:lnTo>
                  <a:lnTo>
                    <a:pt x="34" y="371"/>
                  </a:lnTo>
                  <a:lnTo>
                    <a:pt x="34" y="371"/>
                  </a:lnTo>
                  <a:lnTo>
                    <a:pt x="45" y="367"/>
                  </a:lnTo>
                  <a:lnTo>
                    <a:pt x="56" y="366"/>
                  </a:lnTo>
                  <a:lnTo>
                    <a:pt x="67" y="365"/>
                  </a:lnTo>
                  <a:lnTo>
                    <a:pt x="78" y="364"/>
                  </a:lnTo>
                  <a:lnTo>
                    <a:pt x="78" y="364"/>
                  </a:lnTo>
                  <a:close/>
                </a:path>
              </a:pathLst>
            </a:custGeom>
            <a:solidFill>
              <a:srgbClr val="FEC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2" name="Freeform 117">
              <a:extLst>
                <a:ext uri="{FF2B5EF4-FFF2-40B4-BE49-F238E27FC236}">
                  <a16:creationId xmlns:a16="http://schemas.microsoft.com/office/drawing/2014/main" id="{50006024-78C5-4CD0-198A-8457AB958551}"/>
                </a:ext>
              </a:extLst>
            </p:cNvPr>
            <p:cNvSpPr>
              <a:spLocks/>
            </p:cNvSpPr>
            <p:nvPr/>
          </p:nvSpPr>
          <p:spPr bwMode="auto">
            <a:xfrm>
              <a:off x="3679825" y="1633538"/>
              <a:ext cx="123825" cy="588963"/>
            </a:xfrm>
            <a:custGeom>
              <a:avLst/>
              <a:gdLst>
                <a:gd name="T0" fmla="*/ 0 w 78"/>
                <a:gd name="T1" fmla="*/ 0 h 371"/>
                <a:gd name="T2" fmla="*/ 0 w 78"/>
                <a:gd name="T3" fmla="*/ 0 h 371"/>
                <a:gd name="T4" fmla="*/ 0 w 78"/>
                <a:gd name="T5" fmla="*/ 1 h 371"/>
                <a:gd name="T6" fmla="*/ 0 w 78"/>
                <a:gd name="T7" fmla="*/ 364 h 371"/>
                <a:gd name="T8" fmla="*/ 0 w 78"/>
                <a:gd name="T9" fmla="*/ 364 h 371"/>
                <a:gd name="T10" fmla="*/ 0 w 78"/>
                <a:gd name="T11" fmla="*/ 364 h 371"/>
                <a:gd name="T12" fmla="*/ 0 w 78"/>
                <a:gd name="T13" fmla="*/ 364 h 371"/>
                <a:gd name="T14" fmla="*/ 11 w 78"/>
                <a:gd name="T15" fmla="*/ 365 h 371"/>
                <a:gd name="T16" fmla="*/ 22 w 78"/>
                <a:gd name="T17" fmla="*/ 366 h 371"/>
                <a:gd name="T18" fmla="*/ 33 w 78"/>
                <a:gd name="T19" fmla="*/ 367 h 371"/>
                <a:gd name="T20" fmla="*/ 44 w 78"/>
                <a:gd name="T21" fmla="*/ 371 h 371"/>
                <a:gd name="T22" fmla="*/ 44 w 78"/>
                <a:gd name="T23" fmla="*/ 371 h 371"/>
                <a:gd name="T24" fmla="*/ 52 w 78"/>
                <a:gd name="T25" fmla="*/ 354 h 371"/>
                <a:gd name="T26" fmla="*/ 58 w 78"/>
                <a:gd name="T27" fmla="*/ 337 h 371"/>
                <a:gd name="T28" fmla="*/ 64 w 78"/>
                <a:gd name="T29" fmla="*/ 319 h 371"/>
                <a:gd name="T30" fmla="*/ 69 w 78"/>
                <a:gd name="T31" fmla="*/ 300 h 371"/>
                <a:gd name="T32" fmla="*/ 73 w 78"/>
                <a:gd name="T33" fmla="*/ 280 h 371"/>
                <a:gd name="T34" fmla="*/ 75 w 78"/>
                <a:gd name="T35" fmla="*/ 259 h 371"/>
                <a:gd name="T36" fmla="*/ 77 w 78"/>
                <a:gd name="T37" fmla="*/ 238 h 371"/>
                <a:gd name="T38" fmla="*/ 78 w 78"/>
                <a:gd name="T39" fmla="*/ 216 h 371"/>
                <a:gd name="T40" fmla="*/ 78 w 78"/>
                <a:gd name="T41" fmla="*/ 216 h 371"/>
                <a:gd name="T42" fmla="*/ 77 w 78"/>
                <a:gd name="T43" fmla="*/ 181 h 371"/>
                <a:gd name="T44" fmla="*/ 72 w 78"/>
                <a:gd name="T45" fmla="*/ 148 h 371"/>
                <a:gd name="T46" fmla="*/ 65 w 78"/>
                <a:gd name="T47" fmla="*/ 117 h 371"/>
                <a:gd name="T48" fmla="*/ 56 w 78"/>
                <a:gd name="T49" fmla="*/ 87 h 371"/>
                <a:gd name="T50" fmla="*/ 44 w 78"/>
                <a:gd name="T51" fmla="*/ 61 h 371"/>
                <a:gd name="T52" fmla="*/ 38 w 78"/>
                <a:gd name="T53" fmla="*/ 49 h 371"/>
                <a:gd name="T54" fmla="*/ 31 w 78"/>
                <a:gd name="T55" fmla="*/ 38 h 371"/>
                <a:gd name="T56" fmla="*/ 25 w 78"/>
                <a:gd name="T57" fmla="*/ 27 h 371"/>
                <a:gd name="T58" fmla="*/ 16 w 78"/>
                <a:gd name="T59" fmla="*/ 17 h 371"/>
                <a:gd name="T60" fmla="*/ 9 w 78"/>
                <a:gd name="T61" fmla="*/ 8 h 371"/>
                <a:gd name="T62" fmla="*/ 0 w 78"/>
                <a:gd name="T63" fmla="*/ 0 h 371"/>
                <a:gd name="T64" fmla="*/ 0 w 78"/>
                <a:gd name="T65" fmla="*/ 0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371">
                  <a:moveTo>
                    <a:pt x="0" y="0"/>
                  </a:moveTo>
                  <a:lnTo>
                    <a:pt x="0" y="0"/>
                  </a:lnTo>
                  <a:lnTo>
                    <a:pt x="0" y="1"/>
                  </a:lnTo>
                  <a:lnTo>
                    <a:pt x="0" y="364"/>
                  </a:lnTo>
                  <a:lnTo>
                    <a:pt x="0" y="364"/>
                  </a:lnTo>
                  <a:lnTo>
                    <a:pt x="0" y="364"/>
                  </a:lnTo>
                  <a:lnTo>
                    <a:pt x="0" y="364"/>
                  </a:lnTo>
                  <a:lnTo>
                    <a:pt x="11" y="365"/>
                  </a:lnTo>
                  <a:lnTo>
                    <a:pt x="22" y="366"/>
                  </a:lnTo>
                  <a:lnTo>
                    <a:pt x="33" y="367"/>
                  </a:lnTo>
                  <a:lnTo>
                    <a:pt x="44" y="371"/>
                  </a:lnTo>
                  <a:lnTo>
                    <a:pt x="44" y="371"/>
                  </a:lnTo>
                  <a:lnTo>
                    <a:pt x="52" y="354"/>
                  </a:lnTo>
                  <a:lnTo>
                    <a:pt x="58" y="337"/>
                  </a:lnTo>
                  <a:lnTo>
                    <a:pt x="64" y="319"/>
                  </a:lnTo>
                  <a:lnTo>
                    <a:pt x="69" y="300"/>
                  </a:lnTo>
                  <a:lnTo>
                    <a:pt x="73" y="280"/>
                  </a:lnTo>
                  <a:lnTo>
                    <a:pt x="75" y="259"/>
                  </a:lnTo>
                  <a:lnTo>
                    <a:pt x="77" y="238"/>
                  </a:lnTo>
                  <a:lnTo>
                    <a:pt x="78" y="216"/>
                  </a:lnTo>
                  <a:lnTo>
                    <a:pt x="78" y="216"/>
                  </a:lnTo>
                  <a:lnTo>
                    <a:pt x="77" y="181"/>
                  </a:lnTo>
                  <a:lnTo>
                    <a:pt x="72" y="148"/>
                  </a:lnTo>
                  <a:lnTo>
                    <a:pt x="65" y="117"/>
                  </a:lnTo>
                  <a:lnTo>
                    <a:pt x="56" y="87"/>
                  </a:lnTo>
                  <a:lnTo>
                    <a:pt x="44" y="61"/>
                  </a:lnTo>
                  <a:lnTo>
                    <a:pt x="38" y="49"/>
                  </a:lnTo>
                  <a:lnTo>
                    <a:pt x="31" y="38"/>
                  </a:lnTo>
                  <a:lnTo>
                    <a:pt x="25" y="27"/>
                  </a:lnTo>
                  <a:lnTo>
                    <a:pt x="16" y="17"/>
                  </a:lnTo>
                  <a:lnTo>
                    <a:pt x="9" y="8"/>
                  </a:lnTo>
                  <a:lnTo>
                    <a:pt x="0" y="0"/>
                  </a:lnTo>
                  <a:lnTo>
                    <a:pt x="0" y="0"/>
                  </a:lnTo>
                  <a:close/>
                </a:path>
              </a:pathLst>
            </a:custGeom>
            <a:solidFill>
              <a:srgbClr val="F99B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3" name="Freeform 118">
              <a:extLst>
                <a:ext uri="{FF2B5EF4-FFF2-40B4-BE49-F238E27FC236}">
                  <a16:creationId xmlns:a16="http://schemas.microsoft.com/office/drawing/2014/main" id="{6D3A70E0-51E0-1EE4-E407-19581A70CDB2}"/>
                </a:ext>
              </a:extLst>
            </p:cNvPr>
            <p:cNvSpPr>
              <a:spLocks/>
            </p:cNvSpPr>
            <p:nvPr/>
          </p:nvSpPr>
          <p:spPr bwMode="auto">
            <a:xfrm>
              <a:off x="3589338" y="1633538"/>
              <a:ext cx="180975" cy="144463"/>
            </a:xfrm>
            <a:custGeom>
              <a:avLst/>
              <a:gdLst>
                <a:gd name="T0" fmla="*/ 57 w 114"/>
                <a:gd name="T1" fmla="*/ 90 h 91"/>
                <a:gd name="T2" fmla="*/ 57 w 114"/>
                <a:gd name="T3" fmla="*/ 90 h 91"/>
                <a:gd name="T4" fmla="*/ 85 w 114"/>
                <a:gd name="T5" fmla="*/ 90 h 91"/>
                <a:gd name="T6" fmla="*/ 114 w 114"/>
                <a:gd name="T7" fmla="*/ 91 h 91"/>
                <a:gd name="T8" fmla="*/ 114 w 114"/>
                <a:gd name="T9" fmla="*/ 91 h 91"/>
                <a:gd name="T10" fmla="*/ 109 w 114"/>
                <a:gd name="T11" fmla="*/ 78 h 91"/>
                <a:gd name="T12" fmla="*/ 103 w 114"/>
                <a:gd name="T13" fmla="*/ 64 h 91"/>
                <a:gd name="T14" fmla="*/ 97 w 114"/>
                <a:gd name="T15" fmla="*/ 50 h 91"/>
                <a:gd name="T16" fmla="*/ 89 w 114"/>
                <a:gd name="T17" fmla="*/ 39 h 91"/>
                <a:gd name="T18" fmla="*/ 82 w 114"/>
                <a:gd name="T19" fmla="*/ 28 h 91"/>
                <a:gd name="T20" fmla="*/ 74 w 114"/>
                <a:gd name="T21" fmla="*/ 18 h 91"/>
                <a:gd name="T22" fmla="*/ 66 w 114"/>
                <a:gd name="T23" fmla="*/ 8 h 91"/>
                <a:gd name="T24" fmla="*/ 57 w 114"/>
                <a:gd name="T25" fmla="*/ 0 h 91"/>
                <a:gd name="T26" fmla="*/ 57 w 114"/>
                <a:gd name="T27" fmla="*/ 0 h 91"/>
                <a:gd name="T28" fmla="*/ 48 w 114"/>
                <a:gd name="T29" fmla="*/ 8 h 91"/>
                <a:gd name="T30" fmla="*/ 40 w 114"/>
                <a:gd name="T31" fmla="*/ 18 h 91"/>
                <a:gd name="T32" fmla="*/ 32 w 114"/>
                <a:gd name="T33" fmla="*/ 28 h 91"/>
                <a:gd name="T34" fmla="*/ 25 w 114"/>
                <a:gd name="T35" fmla="*/ 39 h 91"/>
                <a:gd name="T36" fmla="*/ 18 w 114"/>
                <a:gd name="T37" fmla="*/ 50 h 91"/>
                <a:gd name="T38" fmla="*/ 11 w 114"/>
                <a:gd name="T39" fmla="*/ 64 h 91"/>
                <a:gd name="T40" fmla="*/ 5 w 114"/>
                <a:gd name="T41" fmla="*/ 78 h 91"/>
                <a:gd name="T42" fmla="*/ 0 w 114"/>
                <a:gd name="T43" fmla="*/ 91 h 91"/>
                <a:gd name="T44" fmla="*/ 0 w 114"/>
                <a:gd name="T45" fmla="*/ 91 h 91"/>
                <a:gd name="T46" fmla="*/ 27 w 114"/>
                <a:gd name="T47" fmla="*/ 90 h 91"/>
                <a:gd name="T48" fmla="*/ 57 w 114"/>
                <a:gd name="T49" fmla="*/ 90 h 91"/>
                <a:gd name="T50" fmla="*/ 57 w 114"/>
                <a:gd name="T51" fmla="*/ 9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14" h="91">
                  <a:moveTo>
                    <a:pt x="57" y="90"/>
                  </a:moveTo>
                  <a:lnTo>
                    <a:pt x="57" y="90"/>
                  </a:lnTo>
                  <a:lnTo>
                    <a:pt x="85" y="90"/>
                  </a:lnTo>
                  <a:lnTo>
                    <a:pt x="114" y="91"/>
                  </a:lnTo>
                  <a:lnTo>
                    <a:pt x="114" y="91"/>
                  </a:lnTo>
                  <a:lnTo>
                    <a:pt x="109" y="78"/>
                  </a:lnTo>
                  <a:lnTo>
                    <a:pt x="103" y="64"/>
                  </a:lnTo>
                  <a:lnTo>
                    <a:pt x="97" y="50"/>
                  </a:lnTo>
                  <a:lnTo>
                    <a:pt x="89" y="39"/>
                  </a:lnTo>
                  <a:lnTo>
                    <a:pt x="82" y="28"/>
                  </a:lnTo>
                  <a:lnTo>
                    <a:pt x="74" y="18"/>
                  </a:lnTo>
                  <a:lnTo>
                    <a:pt x="66" y="8"/>
                  </a:lnTo>
                  <a:lnTo>
                    <a:pt x="57" y="0"/>
                  </a:lnTo>
                  <a:lnTo>
                    <a:pt x="57" y="0"/>
                  </a:lnTo>
                  <a:lnTo>
                    <a:pt x="48" y="8"/>
                  </a:lnTo>
                  <a:lnTo>
                    <a:pt x="40" y="18"/>
                  </a:lnTo>
                  <a:lnTo>
                    <a:pt x="32" y="28"/>
                  </a:lnTo>
                  <a:lnTo>
                    <a:pt x="25" y="39"/>
                  </a:lnTo>
                  <a:lnTo>
                    <a:pt x="18" y="50"/>
                  </a:lnTo>
                  <a:lnTo>
                    <a:pt x="11" y="64"/>
                  </a:lnTo>
                  <a:lnTo>
                    <a:pt x="5" y="78"/>
                  </a:lnTo>
                  <a:lnTo>
                    <a:pt x="0" y="91"/>
                  </a:lnTo>
                  <a:lnTo>
                    <a:pt x="0" y="91"/>
                  </a:lnTo>
                  <a:lnTo>
                    <a:pt x="27" y="90"/>
                  </a:lnTo>
                  <a:lnTo>
                    <a:pt x="57" y="90"/>
                  </a:lnTo>
                  <a:lnTo>
                    <a:pt x="57" y="90"/>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4" name="Freeform 119">
              <a:extLst>
                <a:ext uri="{FF2B5EF4-FFF2-40B4-BE49-F238E27FC236}">
                  <a16:creationId xmlns:a16="http://schemas.microsoft.com/office/drawing/2014/main" id="{717E6E61-C064-FBAF-AE0B-971E90DC72CE}"/>
                </a:ext>
              </a:extLst>
            </p:cNvPr>
            <p:cNvSpPr>
              <a:spLocks/>
            </p:cNvSpPr>
            <p:nvPr/>
          </p:nvSpPr>
          <p:spPr bwMode="auto">
            <a:xfrm>
              <a:off x="3679825" y="1633538"/>
              <a:ext cx="90488" cy="144463"/>
            </a:xfrm>
            <a:custGeom>
              <a:avLst/>
              <a:gdLst>
                <a:gd name="T0" fmla="*/ 0 w 57"/>
                <a:gd name="T1" fmla="*/ 1 h 91"/>
                <a:gd name="T2" fmla="*/ 0 w 57"/>
                <a:gd name="T3" fmla="*/ 90 h 91"/>
                <a:gd name="T4" fmla="*/ 0 w 57"/>
                <a:gd name="T5" fmla="*/ 90 h 91"/>
                <a:gd name="T6" fmla="*/ 0 w 57"/>
                <a:gd name="T7" fmla="*/ 90 h 91"/>
                <a:gd name="T8" fmla="*/ 0 w 57"/>
                <a:gd name="T9" fmla="*/ 90 h 91"/>
                <a:gd name="T10" fmla="*/ 28 w 57"/>
                <a:gd name="T11" fmla="*/ 90 h 91"/>
                <a:gd name="T12" fmla="*/ 57 w 57"/>
                <a:gd name="T13" fmla="*/ 91 h 91"/>
                <a:gd name="T14" fmla="*/ 57 w 57"/>
                <a:gd name="T15" fmla="*/ 91 h 91"/>
                <a:gd name="T16" fmla="*/ 52 w 57"/>
                <a:gd name="T17" fmla="*/ 78 h 91"/>
                <a:gd name="T18" fmla="*/ 46 w 57"/>
                <a:gd name="T19" fmla="*/ 64 h 91"/>
                <a:gd name="T20" fmla="*/ 40 w 57"/>
                <a:gd name="T21" fmla="*/ 50 h 91"/>
                <a:gd name="T22" fmla="*/ 32 w 57"/>
                <a:gd name="T23" fmla="*/ 39 h 91"/>
                <a:gd name="T24" fmla="*/ 25 w 57"/>
                <a:gd name="T25" fmla="*/ 28 h 91"/>
                <a:gd name="T26" fmla="*/ 17 w 57"/>
                <a:gd name="T27" fmla="*/ 18 h 91"/>
                <a:gd name="T28" fmla="*/ 9 w 57"/>
                <a:gd name="T29" fmla="*/ 8 h 91"/>
                <a:gd name="T30" fmla="*/ 0 w 57"/>
                <a:gd name="T31" fmla="*/ 0 h 91"/>
                <a:gd name="T32" fmla="*/ 0 w 57"/>
                <a:gd name="T33" fmla="*/ 0 h 91"/>
                <a:gd name="T34" fmla="*/ 0 w 57"/>
                <a:gd name="T35" fmla="*/ 1 h 91"/>
                <a:gd name="T36" fmla="*/ 0 w 57"/>
                <a:gd name="T37" fmla="*/ 1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7" h="91">
                  <a:moveTo>
                    <a:pt x="0" y="1"/>
                  </a:moveTo>
                  <a:lnTo>
                    <a:pt x="0" y="90"/>
                  </a:lnTo>
                  <a:lnTo>
                    <a:pt x="0" y="90"/>
                  </a:lnTo>
                  <a:lnTo>
                    <a:pt x="0" y="90"/>
                  </a:lnTo>
                  <a:lnTo>
                    <a:pt x="0" y="90"/>
                  </a:lnTo>
                  <a:lnTo>
                    <a:pt x="28" y="90"/>
                  </a:lnTo>
                  <a:lnTo>
                    <a:pt x="57" y="91"/>
                  </a:lnTo>
                  <a:lnTo>
                    <a:pt x="57" y="91"/>
                  </a:lnTo>
                  <a:lnTo>
                    <a:pt x="52" y="78"/>
                  </a:lnTo>
                  <a:lnTo>
                    <a:pt x="46" y="64"/>
                  </a:lnTo>
                  <a:lnTo>
                    <a:pt x="40" y="50"/>
                  </a:lnTo>
                  <a:lnTo>
                    <a:pt x="32" y="39"/>
                  </a:lnTo>
                  <a:lnTo>
                    <a:pt x="25" y="28"/>
                  </a:lnTo>
                  <a:lnTo>
                    <a:pt x="17" y="18"/>
                  </a:lnTo>
                  <a:lnTo>
                    <a:pt x="9" y="8"/>
                  </a:lnTo>
                  <a:lnTo>
                    <a:pt x="0" y="0"/>
                  </a:lnTo>
                  <a:lnTo>
                    <a:pt x="0" y="0"/>
                  </a:lnTo>
                  <a:lnTo>
                    <a:pt x="0" y="1"/>
                  </a:lnTo>
                  <a:lnTo>
                    <a:pt x="0" y="1"/>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5" name="Freeform 120">
              <a:extLst>
                <a:ext uri="{FF2B5EF4-FFF2-40B4-BE49-F238E27FC236}">
                  <a16:creationId xmlns:a16="http://schemas.microsoft.com/office/drawing/2014/main" id="{801129A9-1741-DF6F-BACD-778028F270F0}"/>
                </a:ext>
              </a:extLst>
            </p:cNvPr>
            <p:cNvSpPr>
              <a:spLocks/>
            </p:cNvSpPr>
            <p:nvPr/>
          </p:nvSpPr>
          <p:spPr bwMode="auto">
            <a:xfrm>
              <a:off x="3652838" y="2028825"/>
              <a:ext cx="52388" cy="284163"/>
            </a:xfrm>
            <a:custGeom>
              <a:avLst/>
              <a:gdLst>
                <a:gd name="T0" fmla="*/ 17 w 33"/>
                <a:gd name="T1" fmla="*/ 0 h 179"/>
                <a:gd name="T2" fmla="*/ 17 w 33"/>
                <a:gd name="T3" fmla="*/ 0 h 179"/>
                <a:gd name="T4" fmla="*/ 13 w 33"/>
                <a:gd name="T5" fmla="*/ 6 h 179"/>
                <a:gd name="T6" fmla="*/ 10 w 33"/>
                <a:gd name="T7" fmla="*/ 15 h 179"/>
                <a:gd name="T8" fmla="*/ 5 w 33"/>
                <a:gd name="T9" fmla="*/ 36 h 179"/>
                <a:gd name="T10" fmla="*/ 1 w 33"/>
                <a:gd name="T11" fmla="*/ 62 h 179"/>
                <a:gd name="T12" fmla="*/ 0 w 33"/>
                <a:gd name="T13" fmla="*/ 89 h 179"/>
                <a:gd name="T14" fmla="*/ 0 w 33"/>
                <a:gd name="T15" fmla="*/ 89 h 179"/>
                <a:gd name="T16" fmla="*/ 1 w 33"/>
                <a:gd name="T17" fmla="*/ 117 h 179"/>
                <a:gd name="T18" fmla="*/ 5 w 33"/>
                <a:gd name="T19" fmla="*/ 142 h 179"/>
                <a:gd name="T20" fmla="*/ 10 w 33"/>
                <a:gd name="T21" fmla="*/ 163 h 179"/>
                <a:gd name="T22" fmla="*/ 13 w 33"/>
                <a:gd name="T23" fmla="*/ 171 h 179"/>
                <a:gd name="T24" fmla="*/ 17 w 33"/>
                <a:gd name="T25" fmla="*/ 179 h 179"/>
                <a:gd name="T26" fmla="*/ 17 w 33"/>
                <a:gd name="T27" fmla="*/ 179 h 179"/>
                <a:gd name="T28" fmla="*/ 21 w 33"/>
                <a:gd name="T29" fmla="*/ 171 h 179"/>
                <a:gd name="T30" fmla="*/ 23 w 33"/>
                <a:gd name="T31" fmla="*/ 163 h 179"/>
                <a:gd name="T32" fmla="*/ 29 w 33"/>
                <a:gd name="T33" fmla="*/ 142 h 179"/>
                <a:gd name="T34" fmla="*/ 32 w 33"/>
                <a:gd name="T35" fmla="*/ 117 h 179"/>
                <a:gd name="T36" fmla="*/ 33 w 33"/>
                <a:gd name="T37" fmla="*/ 89 h 179"/>
                <a:gd name="T38" fmla="*/ 33 w 33"/>
                <a:gd name="T39" fmla="*/ 89 h 179"/>
                <a:gd name="T40" fmla="*/ 32 w 33"/>
                <a:gd name="T41" fmla="*/ 62 h 179"/>
                <a:gd name="T42" fmla="*/ 29 w 33"/>
                <a:gd name="T43" fmla="*/ 36 h 179"/>
                <a:gd name="T44" fmla="*/ 23 w 33"/>
                <a:gd name="T45" fmla="*/ 15 h 179"/>
                <a:gd name="T46" fmla="*/ 21 w 33"/>
                <a:gd name="T47" fmla="*/ 6 h 179"/>
                <a:gd name="T48" fmla="*/ 17 w 33"/>
                <a:gd name="T49" fmla="*/ 0 h 179"/>
                <a:gd name="T50" fmla="*/ 17 w 33"/>
                <a:gd name="T51"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3" h="179">
                  <a:moveTo>
                    <a:pt x="17" y="0"/>
                  </a:moveTo>
                  <a:lnTo>
                    <a:pt x="17" y="0"/>
                  </a:lnTo>
                  <a:lnTo>
                    <a:pt x="13" y="6"/>
                  </a:lnTo>
                  <a:lnTo>
                    <a:pt x="10" y="15"/>
                  </a:lnTo>
                  <a:lnTo>
                    <a:pt x="5" y="36"/>
                  </a:lnTo>
                  <a:lnTo>
                    <a:pt x="1" y="62"/>
                  </a:lnTo>
                  <a:lnTo>
                    <a:pt x="0" y="89"/>
                  </a:lnTo>
                  <a:lnTo>
                    <a:pt x="0" y="89"/>
                  </a:lnTo>
                  <a:lnTo>
                    <a:pt x="1" y="117"/>
                  </a:lnTo>
                  <a:lnTo>
                    <a:pt x="5" y="142"/>
                  </a:lnTo>
                  <a:lnTo>
                    <a:pt x="10" y="163"/>
                  </a:lnTo>
                  <a:lnTo>
                    <a:pt x="13" y="171"/>
                  </a:lnTo>
                  <a:lnTo>
                    <a:pt x="17" y="179"/>
                  </a:lnTo>
                  <a:lnTo>
                    <a:pt x="17" y="179"/>
                  </a:lnTo>
                  <a:lnTo>
                    <a:pt x="21" y="171"/>
                  </a:lnTo>
                  <a:lnTo>
                    <a:pt x="23" y="163"/>
                  </a:lnTo>
                  <a:lnTo>
                    <a:pt x="29" y="142"/>
                  </a:lnTo>
                  <a:lnTo>
                    <a:pt x="32" y="117"/>
                  </a:lnTo>
                  <a:lnTo>
                    <a:pt x="33" y="89"/>
                  </a:lnTo>
                  <a:lnTo>
                    <a:pt x="33" y="89"/>
                  </a:lnTo>
                  <a:lnTo>
                    <a:pt x="32" y="62"/>
                  </a:lnTo>
                  <a:lnTo>
                    <a:pt x="29" y="36"/>
                  </a:lnTo>
                  <a:lnTo>
                    <a:pt x="23" y="15"/>
                  </a:lnTo>
                  <a:lnTo>
                    <a:pt x="21" y="6"/>
                  </a:lnTo>
                  <a:lnTo>
                    <a:pt x="17" y="0"/>
                  </a:lnTo>
                  <a:lnTo>
                    <a:pt x="17" y="0"/>
                  </a:lnTo>
                  <a:close/>
                </a:path>
              </a:pathLst>
            </a:custGeom>
            <a:solidFill>
              <a:srgbClr val="2C5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6" name="Freeform 121">
              <a:extLst>
                <a:ext uri="{FF2B5EF4-FFF2-40B4-BE49-F238E27FC236}">
                  <a16:creationId xmlns:a16="http://schemas.microsoft.com/office/drawing/2014/main" id="{DF6AC21E-BD90-1B1C-BA23-7900C9E2C2EF}"/>
                </a:ext>
              </a:extLst>
            </p:cNvPr>
            <p:cNvSpPr>
              <a:spLocks/>
            </p:cNvSpPr>
            <p:nvPr/>
          </p:nvSpPr>
          <p:spPr bwMode="auto">
            <a:xfrm>
              <a:off x="3679825" y="2028825"/>
              <a:ext cx="25400" cy="284163"/>
            </a:xfrm>
            <a:custGeom>
              <a:avLst/>
              <a:gdLst>
                <a:gd name="T0" fmla="*/ 0 w 16"/>
                <a:gd name="T1" fmla="*/ 0 h 179"/>
                <a:gd name="T2" fmla="*/ 0 w 16"/>
                <a:gd name="T3" fmla="*/ 178 h 179"/>
                <a:gd name="T4" fmla="*/ 0 w 16"/>
                <a:gd name="T5" fmla="*/ 178 h 179"/>
                <a:gd name="T6" fmla="*/ 0 w 16"/>
                <a:gd name="T7" fmla="*/ 179 h 179"/>
                <a:gd name="T8" fmla="*/ 0 w 16"/>
                <a:gd name="T9" fmla="*/ 179 h 179"/>
                <a:gd name="T10" fmla="*/ 4 w 16"/>
                <a:gd name="T11" fmla="*/ 171 h 179"/>
                <a:gd name="T12" fmla="*/ 6 w 16"/>
                <a:gd name="T13" fmla="*/ 163 h 179"/>
                <a:gd name="T14" fmla="*/ 12 w 16"/>
                <a:gd name="T15" fmla="*/ 142 h 179"/>
                <a:gd name="T16" fmla="*/ 15 w 16"/>
                <a:gd name="T17" fmla="*/ 117 h 179"/>
                <a:gd name="T18" fmla="*/ 16 w 16"/>
                <a:gd name="T19" fmla="*/ 89 h 179"/>
                <a:gd name="T20" fmla="*/ 16 w 16"/>
                <a:gd name="T21" fmla="*/ 89 h 179"/>
                <a:gd name="T22" fmla="*/ 15 w 16"/>
                <a:gd name="T23" fmla="*/ 62 h 179"/>
                <a:gd name="T24" fmla="*/ 12 w 16"/>
                <a:gd name="T25" fmla="*/ 36 h 179"/>
                <a:gd name="T26" fmla="*/ 6 w 16"/>
                <a:gd name="T27" fmla="*/ 15 h 179"/>
                <a:gd name="T28" fmla="*/ 4 w 16"/>
                <a:gd name="T29" fmla="*/ 6 h 179"/>
                <a:gd name="T30" fmla="*/ 0 w 16"/>
                <a:gd name="T31" fmla="*/ 0 h 179"/>
                <a:gd name="T32" fmla="*/ 0 w 16"/>
                <a:gd name="T33" fmla="*/ 0 h 179"/>
                <a:gd name="T34" fmla="*/ 0 w 16"/>
                <a:gd name="T35" fmla="*/ 0 h 179"/>
                <a:gd name="T36" fmla="*/ 0 w 16"/>
                <a:gd name="T37"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 h="179">
                  <a:moveTo>
                    <a:pt x="0" y="0"/>
                  </a:moveTo>
                  <a:lnTo>
                    <a:pt x="0" y="178"/>
                  </a:lnTo>
                  <a:lnTo>
                    <a:pt x="0" y="178"/>
                  </a:lnTo>
                  <a:lnTo>
                    <a:pt x="0" y="179"/>
                  </a:lnTo>
                  <a:lnTo>
                    <a:pt x="0" y="179"/>
                  </a:lnTo>
                  <a:lnTo>
                    <a:pt x="4" y="171"/>
                  </a:lnTo>
                  <a:lnTo>
                    <a:pt x="6" y="163"/>
                  </a:lnTo>
                  <a:lnTo>
                    <a:pt x="12" y="142"/>
                  </a:lnTo>
                  <a:lnTo>
                    <a:pt x="15" y="117"/>
                  </a:lnTo>
                  <a:lnTo>
                    <a:pt x="16" y="89"/>
                  </a:lnTo>
                  <a:lnTo>
                    <a:pt x="16" y="89"/>
                  </a:lnTo>
                  <a:lnTo>
                    <a:pt x="15" y="62"/>
                  </a:lnTo>
                  <a:lnTo>
                    <a:pt x="12" y="36"/>
                  </a:lnTo>
                  <a:lnTo>
                    <a:pt x="6" y="15"/>
                  </a:lnTo>
                  <a:lnTo>
                    <a:pt x="4" y="6"/>
                  </a:lnTo>
                  <a:lnTo>
                    <a:pt x="0" y="0"/>
                  </a:lnTo>
                  <a:lnTo>
                    <a:pt x="0" y="0"/>
                  </a:lnTo>
                  <a:lnTo>
                    <a:pt x="0" y="0"/>
                  </a:lnTo>
                  <a:lnTo>
                    <a:pt x="0" y="0"/>
                  </a:ln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7" name="Freeform 122">
              <a:extLst>
                <a:ext uri="{FF2B5EF4-FFF2-40B4-BE49-F238E27FC236}">
                  <a16:creationId xmlns:a16="http://schemas.microsoft.com/office/drawing/2014/main" id="{D46ED4E5-DC7E-1FB1-A255-19C188B276F0}"/>
                </a:ext>
              </a:extLst>
            </p:cNvPr>
            <p:cNvSpPr>
              <a:spLocks/>
            </p:cNvSpPr>
            <p:nvPr/>
          </p:nvSpPr>
          <p:spPr bwMode="auto">
            <a:xfrm>
              <a:off x="3611563" y="1836738"/>
              <a:ext cx="136525" cy="139700"/>
            </a:xfrm>
            <a:custGeom>
              <a:avLst/>
              <a:gdLst>
                <a:gd name="T0" fmla="*/ 43 w 86"/>
                <a:gd name="T1" fmla="*/ 88 h 88"/>
                <a:gd name="T2" fmla="*/ 43 w 86"/>
                <a:gd name="T3" fmla="*/ 88 h 88"/>
                <a:gd name="T4" fmla="*/ 34 w 86"/>
                <a:gd name="T5" fmla="*/ 86 h 88"/>
                <a:gd name="T6" fmla="*/ 26 w 86"/>
                <a:gd name="T7" fmla="*/ 84 h 88"/>
                <a:gd name="T8" fmla="*/ 18 w 86"/>
                <a:gd name="T9" fmla="*/ 80 h 88"/>
                <a:gd name="T10" fmla="*/ 12 w 86"/>
                <a:gd name="T11" fmla="*/ 75 h 88"/>
                <a:gd name="T12" fmla="*/ 7 w 86"/>
                <a:gd name="T13" fmla="*/ 68 h 88"/>
                <a:gd name="T14" fmla="*/ 2 w 86"/>
                <a:gd name="T15" fmla="*/ 61 h 88"/>
                <a:gd name="T16" fmla="*/ 0 w 86"/>
                <a:gd name="T17" fmla="*/ 53 h 88"/>
                <a:gd name="T18" fmla="*/ 0 w 86"/>
                <a:gd name="T19" fmla="*/ 45 h 88"/>
                <a:gd name="T20" fmla="*/ 0 w 86"/>
                <a:gd name="T21" fmla="*/ 45 h 88"/>
                <a:gd name="T22" fmla="*/ 0 w 86"/>
                <a:gd name="T23" fmla="*/ 35 h 88"/>
                <a:gd name="T24" fmla="*/ 2 w 86"/>
                <a:gd name="T25" fmla="*/ 27 h 88"/>
                <a:gd name="T26" fmla="*/ 7 w 86"/>
                <a:gd name="T27" fmla="*/ 20 h 88"/>
                <a:gd name="T28" fmla="*/ 12 w 86"/>
                <a:gd name="T29" fmla="*/ 14 h 88"/>
                <a:gd name="T30" fmla="*/ 18 w 86"/>
                <a:gd name="T31" fmla="*/ 8 h 88"/>
                <a:gd name="T32" fmla="*/ 26 w 86"/>
                <a:gd name="T33" fmla="*/ 4 h 88"/>
                <a:gd name="T34" fmla="*/ 34 w 86"/>
                <a:gd name="T35" fmla="*/ 1 h 88"/>
                <a:gd name="T36" fmla="*/ 43 w 86"/>
                <a:gd name="T37" fmla="*/ 0 h 88"/>
                <a:gd name="T38" fmla="*/ 43 w 86"/>
                <a:gd name="T39" fmla="*/ 0 h 88"/>
                <a:gd name="T40" fmla="*/ 52 w 86"/>
                <a:gd name="T41" fmla="*/ 1 h 88"/>
                <a:gd name="T42" fmla="*/ 60 w 86"/>
                <a:gd name="T43" fmla="*/ 4 h 88"/>
                <a:gd name="T44" fmla="*/ 68 w 86"/>
                <a:gd name="T45" fmla="*/ 8 h 88"/>
                <a:gd name="T46" fmla="*/ 74 w 86"/>
                <a:gd name="T47" fmla="*/ 14 h 88"/>
                <a:gd name="T48" fmla="*/ 79 w 86"/>
                <a:gd name="T49" fmla="*/ 20 h 88"/>
                <a:gd name="T50" fmla="*/ 83 w 86"/>
                <a:gd name="T51" fmla="*/ 27 h 88"/>
                <a:gd name="T52" fmla="*/ 85 w 86"/>
                <a:gd name="T53" fmla="*/ 35 h 88"/>
                <a:gd name="T54" fmla="*/ 86 w 86"/>
                <a:gd name="T55" fmla="*/ 45 h 88"/>
                <a:gd name="T56" fmla="*/ 86 w 86"/>
                <a:gd name="T57" fmla="*/ 45 h 88"/>
                <a:gd name="T58" fmla="*/ 85 w 86"/>
                <a:gd name="T59" fmla="*/ 53 h 88"/>
                <a:gd name="T60" fmla="*/ 83 w 86"/>
                <a:gd name="T61" fmla="*/ 61 h 88"/>
                <a:gd name="T62" fmla="*/ 79 w 86"/>
                <a:gd name="T63" fmla="*/ 68 h 88"/>
                <a:gd name="T64" fmla="*/ 74 w 86"/>
                <a:gd name="T65" fmla="*/ 75 h 88"/>
                <a:gd name="T66" fmla="*/ 68 w 86"/>
                <a:gd name="T67" fmla="*/ 80 h 88"/>
                <a:gd name="T68" fmla="*/ 60 w 86"/>
                <a:gd name="T69" fmla="*/ 84 h 88"/>
                <a:gd name="T70" fmla="*/ 52 w 86"/>
                <a:gd name="T71" fmla="*/ 86 h 88"/>
                <a:gd name="T72" fmla="*/ 43 w 86"/>
                <a:gd name="T73" fmla="*/ 88 h 88"/>
                <a:gd name="T74" fmla="*/ 43 w 86"/>
                <a:gd name="T7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6" h="88">
                  <a:moveTo>
                    <a:pt x="43" y="88"/>
                  </a:moveTo>
                  <a:lnTo>
                    <a:pt x="43" y="88"/>
                  </a:lnTo>
                  <a:lnTo>
                    <a:pt x="34" y="86"/>
                  </a:lnTo>
                  <a:lnTo>
                    <a:pt x="26" y="84"/>
                  </a:lnTo>
                  <a:lnTo>
                    <a:pt x="18" y="80"/>
                  </a:lnTo>
                  <a:lnTo>
                    <a:pt x="12" y="75"/>
                  </a:lnTo>
                  <a:lnTo>
                    <a:pt x="7" y="68"/>
                  </a:lnTo>
                  <a:lnTo>
                    <a:pt x="2" y="61"/>
                  </a:lnTo>
                  <a:lnTo>
                    <a:pt x="0" y="53"/>
                  </a:lnTo>
                  <a:lnTo>
                    <a:pt x="0" y="45"/>
                  </a:lnTo>
                  <a:lnTo>
                    <a:pt x="0" y="45"/>
                  </a:lnTo>
                  <a:lnTo>
                    <a:pt x="0" y="35"/>
                  </a:lnTo>
                  <a:lnTo>
                    <a:pt x="2" y="27"/>
                  </a:lnTo>
                  <a:lnTo>
                    <a:pt x="7" y="20"/>
                  </a:lnTo>
                  <a:lnTo>
                    <a:pt x="12" y="14"/>
                  </a:lnTo>
                  <a:lnTo>
                    <a:pt x="18" y="8"/>
                  </a:lnTo>
                  <a:lnTo>
                    <a:pt x="26" y="4"/>
                  </a:lnTo>
                  <a:lnTo>
                    <a:pt x="34" y="1"/>
                  </a:lnTo>
                  <a:lnTo>
                    <a:pt x="43" y="0"/>
                  </a:lnTo>
                  <a:lnTo>
                    <a:pt x="43" y="0"/>
                  </a:lnTo>
                  <a:lnTo>
                    <a:pt x="52" y="1"/>
                  </a:lnTo>
                  <a:lnTo>
                    <a:pt x="60" y="4"/>
                  </a:lnTo>
                  <a:lnTo>
                    <a:pt x="68" y="8"/>
                  </a:lnTo>
                  <a:lnTo>
                    <a:pt x="74" y="14"/>
                  </a:lnTo>
                  <a:lnTo>
                    <a:pt x="79" y="20"/>
                  </a:lnTo>
                  <a:lnTo>
                    <a:pt x="83" y="27"/>
                  </a:lnTo>
                  <a:lnTo>
                    <a:pt x="85" y="35"/>
                  </a:lnTo>
                  <a:lnTo>
                    <a:pt x="86" y="45"/>
                  </a:lnTo>
                  <a:lnTo>
                    <a:pt x="86" y="45"/>
                  </a:lnTo>
                  <a:lnTo>
                    <a:pt x="85" y="53"/>
                  </a:lnTo>
                  <a:lnTo>
                    <a:pt x="83" y="61"/>
                  </a:lnTo>
                  <a:lnTo>
                    <a:pt x="79" y="68"/>
                  </a:lnTo>
                  <a:lnTo>
                    <a:pt x="74" y="75"/>
                  </a:lnTo>
                  <a:lnTo>
                    <a:pt x="68" y="80"/>
                  </a:lnTo>
                  <a:lnTo>
                    <a:pt x="60" y="84"/>
                  </a:lnTo>
                  <a:lnTo>
                    <a:pt x="52" y="86"/>
                  </a:lnTo>
                  <a:lnTo>
                    <a:pt x="43" y="88"/>
                  </a:lnTo>
                  <a:lnTo>
                    <a:pt x="43" y="88"/>
                  </a:lnTo>
                  <a:close/>
                </a:path>
              </a:pathLst>
            </a:custGeom>
            <a:solidFill>
              <a:srgbClr val="174F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8" name="Freeform 123">
              <a:extLst>
                <a:ext uri="{FF2B5EF4-FFF2-40B4-BE49-F238E27FC236}">
                  <a16:creationId xmlns:a16="http://schemas.microsoft.com/office/drawing/2014/main" id="{33D6B1F8-DFD8-548E-BC90-E428749B514D}"/>
                </a:ext>
              </a:extLst>
            </p:cNvPr>
            <p:cNvSpPr>
              <a:spLocks/>
            </p:cNvSpPr>
            <p:nvPr/>
          </p:nvSpPr>
          <p:spPr bwMode="auto">
            <a:xfrm>
              <a:off x="3630613" y="1858963"/>
              <a:ext cx="96838" cy="95250"/>
            </a:xfrm>
            <a:custGeom>
              <a:avLst/>
              <a:gdLst>
                <a:gd name="T0" fmla="*/ 31 w 61"/>
                <a:gd name="T1" fmla="*/ 0 h 60"/>
                <a:gd name="T2" fmla="*/ 31 w 61"/>
                <a:gd name="T3" fmla="*/ 0 h 60"/>
                <a:gd name="T4" fmla="*/ 25 w 61"/>
                <a:gd name="T5" fmla="*/ 1 h 60"/>
                <a:gd name="T6" fmla="*/ 19 w 61"/>
                <a:gd name="T7" fmla="*/ 2 h 60"/>
                <a:gd name="T8" fmla="*/ 14 w 61"/>
                <a:gd name="T9" fmla="*/ 5 h 60"/>
                <a:gd name="T10" fmla="*/ 10 w 61"/>
                <a:gd name="T11" fmla="*/ 8 h 60"/>
                <a:gd name="T12" fmla="*/ 6 w 61"/>
                <a:gd name="T13" fmla="*/ 13 h 60"/>
                <a:gd name="T14" fmla="*/ 3 w 61"/>
                <a:gd name="T15" fmla="*/ 18 h 60"/>
                <a:gd name="T16" fmla="*/ 1 w 61"/>
                <a:gd name="T17" fmla="*/ 24 h 60"/>
                <a:gd name="T18" fmla="*/ 0 w 61"/>
                <a:gd name="T19" fmla="*/ 31 h 60"/>
                <a:gd name="T20" fmla="*/ 0 w 61"/>
                <a:gd name="T21" fmla="*/ 31 h 60"/>
                <a:gd name="T22" fmla="*/ 1 w 61"/>
                <a:gd name="T23" fmla="*/ 37 h 60"/>
                <a:gd name="T24" fmla="*/ 3 w 61"/>
                <a:gd name="T25" fmla="*/ 42 h 60"/>
                <a:gd name="T26" fmla="*/ 6 w 61"/>
                <a:gd name="T27" fmla="*/ 47 h 60"/>
                <a:gd name="T28" fmla="*/ 10 w 61"/>
                <a:gd name="T29" fmla="*/ 51 h 60"/>
                <a:gd name="T30" fmla="*/ 14 w 61"/>
                <a:gd name="T31" fmla="*/ 55 h 60"/>
                <a:gd name="T32" fmla="*/ 19 w 61"/>
                <a:gd name="T33" fmla="*/ 58 h 60"/>
                <a:gd name="T34" fmla="*/ 25 w 61"/>
                <a:gd name="T35" fmla="*/ 60 h 60"/>
                <a:gd name="T36" fmla="*/ 31 w 61"/>
                <a:gd name="T37" fmla="*/ 60 h 60"/>
                <a:gd name="T38" fmla="*/ 31 w 61"/>
                <a:gd name="T39" fmla="*/ 60 h 60"/>
                <a:gd name="T40" fmla="*/ 37 w 61"/>
                <a:gd name="T41" fmla="*/ 60 h 60"/>
                <a:gd name="T42" fmla="*/ 42 w 61"/>
                <a:gd name="T43" fmla="*/ 58 h 60"/>
                <a:gd name="T44" fmla="*/ 48 w 61"/>
                <a:gd name="T45" fmla="*/ 55 h 60"/>
                <a:gd name="T46" fmla="*/ 52 w 61"/>
                <a:gd name="T47" fmla="*/ 51 h 60"/>
                <a:gd name="T48" fmla="*/ 56 w 61"/>
                <a:gd name="T49" fmla="*/ 47 h 60"/>
                <a:gd name="T50" fmla="*/ 59 w 61"/>
                <a:gd name="T51" fmla="*/ 42 h 60"/>
                <a:gd name="T52" fmla="*/ 61 w 61"/>
                <a:gd name="T53" fmla="*/ 37 h 60"/>
                <a:gd name="T54" fmla="*/ 61 w 61"/>
                <a:gd name="T55" fmla="*/ 31 h 60"/>
                <a:gd name="T56" fmla="*/ 61 w 61"/>
                <a:gd name="T57" fmla="*/ 31 h 60"/>
                <a:gd name="T58" fmla="*/ 61 w 61"/>
                <a:gd name="T59" fmla="*/ 24 h 60"/>
                <a:gd name="T60" fmla="*/ 59 w 61"/>
                <a:gd name="T61" fmla="*/ 18 h 60"/>
                <a:gd name="T62" fmla="*/ 56 w 61"/>
                <a:gd name="T63" fmla="*/ 13 h 60"/>
                <a:gd name="T64" fmla="*/ 52 w 61"/>
                <a:gd name="T65" fmla="*/ 8 h 60"/>
                <a:gd name="T66" fmla="*/ 48 w 61"/>
                <a:gd name="T67" fmla="*/ 5 h 60"/>
                <a:gd name="T68" fmla="*/ 42 w 61"/>
                <a:gd name="T69" fmla="*/ 2 h 60"/>
                <a:gd name="T70" fmla="*/ 37 w 61"/>
                <a:gd name="T71" fmla="*/ 1 h 60"/>
                <a:gd name="T72" fmla="*/ 31 w 61"/>
                <a:gd name="T73" fmla="*/ 0 h 60"/>
                <a:gd name="T74" fmla="*/ 31 w 61"/>
                <a:gd name="T75"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1" h="60">
                  <a:moveTo>
                    <a:pt x="31" y="0"/>
                  </a:moveTo>
                  <a:lnTo>
                    <a:pt x="31" y="0"/>
                  </a:lnTo>
                  <a:lnTo>
                    <a:pt x="25" y="1"/>
                  </a:lnTo>
                  <a:lnTo>
                    <a:pt x="19" y="2"/>
                  </a:lnTo>
                  <a:lnTo>
                    <a:pt x="14" y="5"/>
                  </a:lnTo>
                  <a:lnTo>
                    <a:pt x="10" y="8"/>
                  </a:lnTo>
                  <a:lnTo>
                    <a:pt x="6" y="13"/>
                  </a:lnTo>
                  <a:lnTo>
                    <a:pt x="3" y="18"/>
                  </a:lnTo>
                  <a:lnTo>
                    <a:pt x="1" y="24"/>
                  </a:lnTo>
                  <a:lnTo>
                    <a:pt x="0" y="31"/>
                  </a:lnTo>
                  <a:lnTo>
                    <a:pt x="0" y="31"/>
                  </a:lnTo>
                  <a:lnTo>
                    <a:pt x="1" y="37"/>
                  </a:lnTo>
                  <a:lnTo>
                    <a:pt x="3" y="42"/>
                  </a:lnTo>
                  <a:lnTo>
                    <a:pt x="6" y="47"/>
                  </a:lnTo>
                  <a:lnTo>
                    <a:pt x="10" y="51"/>
                  </a:lnTo>
                  <a:lnTo>
                    <a:pt x="14" y="55"/>
                  </a:lnTo>
                  <a:lnTo>
                    <a:pt x="19" y="58"/>
                  </a:lnTo>
                  <a:lnTo>
                    <a:pt x="25" y="60"/>
                  </a:lnTo>
                  <a:lnTo>
                    <a:pt x="31" y="60"/>
                  </a:lnTo>
                  <a:lnTo>
                    <a:pt x="31" y="60"/>
                  </a:lnTo>
                  <a:lnTo>
                    <a:pt x="37" y="60"/>
                  </a:lnTo>
                  <a:lnTo>
                    <a:pt x="42" y="58"/>
                  </a:lnTo>
                  <a:lnTo>
                    <a:pt x="48" y="55"/>
                  </a:lnTo>
                  <a:lnTo>
                    <a:pt x="52" y="51"/>
                  </a:lnTo>
                  <a:lnTo>
                    <a:pt x="56" y="47"/>
                  </a:lnTo>
                  <a:lnTo>
                    <a:pt x="59" y="42"/>
                  </a:lnTo>
                  <a:lnTo>
                    <a:pt x="61" y="37"/>
                  </a:lnTo>
                  <a:lnTo>
                    <a:pt x="61" y="31"/>
                  </a:lnTo>
                  <a:lnTo>
                    <a:pt x="61" y="31"/>
                  </a:lnTo>
                  <a:lnTo>
                    <a:pt x="61" y="24"/>
                  </a:lnTo>
                  <a:lnTo>
                    <a:pt x="59" y="18"/>
                  </a:lnTo>
                  <a:lnTo>
                    <a:pt x="56" y="13"/>
                  </a:lnTo>
                  <a:lnTo>
                    <a:pt x="52" y="8"/>
                  </a:lnTo>
                  <a:lnTo>
                    <a:pt x="48" y="5"/>
                  </a:lnTo>
                  <a:lnTo>
                    <a:pt x="42" y="2"/>
                  </a:lnTo>
                  <a:lnTo>
                    <a:pt x="37" y="1"/>
                  </a:lnTo>
                  <a:lnTo>
                    <a:pt x="31" y="0"/>
                  </a:lnTo>
                  <a:lnTo>
                    <a:pt x="3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19" name="Freeform 124">
              <a:extLst>
                <a:ext uri="{FF2B5EF4-FFF2-40B4-BE49-F238E27FC236}">
                  <a16:creationId xmlns:a16="http://schemas.microsoft.com/office/drawing/2014/main" id="{F7EA761C-C340-3F50-3F3B-98FF939D2CBF}"/>
                </a:ext>
              </a:extLst>
            </p:cNvPr>
            <p:cNvSpPr>
              <a:spLocks/>
            </p:cNvSpPr>
            <p:nvPr/>
          </p:nvSpPr>
          <p:spPr bwMode="auto">
            <a:xfrm>
              <a:off x="3679825" y="1836738"/>
              <a:ext cx="68263" cy="139700"/>
            </a:xfrm>
            <a:custGeom>
              <a:avLst/>
              <a:gdLst>
                <a:gd name="T0" fmla="*/ 0 w 43"/>
                <a:gd name="T1" fmla="*/ 0 h 88"/>
                <a:gd name="T2" fmla="*/ 0 w 43"/>
                <a:gd name="T3" fmla="*/ 0 h 88"/>
                <a:gd name="T4" fmla="*/ 0 w 43"/>
                <a:gd name="T5" fmla="*/ 0 h 88"/>
                <a:gd name="T6" fmla="*/ 0 w 43"/>
                <a:gd name="T7" fmla="*/ 14 h 88"/>
                <a:gd name="T8" fmla="*/ 0 w 43"/>
                <a:gd name="T9" fmla="*/ 14 h 88"/>
                <a:gd name="T10" fmla="*/ 0 w 43"/>
                <a:gd name="T11" fmla="*/ 14 h 88"/>
                <a:gd name="T12" fmla="*/ 0 w 43"/>
                <a:gd name="T13" fmla="*/ 14 h 88"/>
                <a:gd name="T14" fmla="*/ 6 w 43"/>
                <a:gd name="T15" fmla="*/ 15 h 88"/>
                <a:gd name="T16" fmla="*/ 11 w 43"/>
                <a:gd name="T17" fmla="*/ 16 h 88"/>
                <a:gd name="T18" fmla="*/ 17 w 43"/>
                <a:gd name="T19" fmla="*/ 19 h 88"/>
                <a:gd name="T20" fmla="*/ 21 w 43"/>
                <a:gd name="T21" fmla="*/ 22 h 88"/>
                <a:gd name="T22" fmla="*/ 25 w 43"/>
                <a:gd name="T23" fmla="*/ 27 h 88"/>
                <a:gd name="T24" fmla="*/ 28 w 43"/>
                <a:gd name="T25" fmla="*/ 32 h 88"/>
                <a:gd name="T26" fmla="*/ 30 w 43"/>
                <a:gd name="T27" fmla="*/ 38 h 88"/>
                <a:gd name="T28" fmla="*/ 30 w 43"/>
                <a:gd name="T29" fmla="*/ 45 h 88"/>
                <a:gd name="T30" fmla="*/ 30 w 43"/>
                <a:gd name="T31" fmla="*/ 45 h 88"/>
                <a:gd name="T32" fmla="*/ 30 w 43"/>
                <a:gd name="T33" fmla="*/ 51 h 88"/>
                <a:gd name="T34" fmla="*/ 28 w 43"/>
                <a:gd name="T35" fmla="*/ 56 h 88"/>
                <a:gd name="T36" fmla="*/ 25 w 43"/>
                <a:gd name="T37" fmla="*/ 61 h 88"/>
                <a:gd name="T38" fmla="*/ 21 w 43"/>
                <a:gd name="T39" fmla="*/ 65 h 88"/>
                <a:gd name="T40" fmla="*/ 17 w 43"/>
                <a:gd name="T41" fmla="*/ 69 h 88"/>
                <a:gd name="T42" fmla="*/ 11 w 43"/>
                <a:gd name="T43" fmla="*/ 72 h 88"/>
                <a:gd name="T44" fmla="*/ 6 w 43"/>
                <a:gd name="T45" fmla="*/ 74 h 88"/>
                <a:gd name="T46" fmla="*/ 0 w 43"/>
                <a:gd name="T47" fmla="*/ 74 h 88"/>
                <a:gd name="T48" fmla="*/ 0 w 43"/>
                <a:gd name="T49" fmla="*/ 74 h 88"/>
                <a:gd name="T50" fmla="*/ 0 w 43"/>
                <a:gd name="T51" fmla="*/ 74 h 88"/>
                <a:gd name="T52" fmla="*/ 0 w 43"/>
                <a:gd name="T53" fmla="*/ 88 h 88"/>
                <a:gd name="T54" fmla="*/ 0 w 43"/>
                <a:gd name="T55" fmla="*/ 88 h 88"/>
                <a:gd name="T56" fmla="*/ 0 w 43"/>
                <a:gd name="T57" fmla="*/ 88 h 88"/>
                <a:gd name="T58" fmla="*/ 0 w 43"/>
                <a:gd name="T59" fmla="*/ 88 h 88"/>
                <a:gd name="T60" fmla="*/ 9 w 43"/>
                <a:gd name="T61" fmla="*/ 86 h 88"/>
                <a:gd name="T62" fmla="*/ 17 w 43"/>
                <a:gd name="T63" fmla="*/ 84 h 88"/>
                <a:gd name="T64" fmla="*/ 25 w 43"/>
                <a:gd name="T65" fmla="*/ 80 h 88"/>
                <a:gd name="T66" fmla="*/ 31 w 43"/>
                <a:gd name="T67" fmla="*/ 75 h 88"/>
                <a:gd name="T68" fmla="*/ 36 w 43"/>
                <a:gd name="T69" fmla="*/ 68 h 88"/>
                <a:gd name="T70" fmla="*/ 40 w 43"/>
                <a:gd name="T71" fmla="*/ 61 h 88"/>
                <a:gd name="T72" fmla="*/ 42 w 43"/>
                <a:gd name="T73" fmla="*/ 53 h 88"/>
                <a:gd name="T74" fmla="*/ 43 w 43"/>
                <a:gd name="T75" fmla="*/ 45 h 88"/>
                <a:gd name="T76" fmla="*/ 43 w 43"/>
                <a:gd name="T77" fmla="*/ 45 h 88"/>
                <a:gd name="T78" fmla="*/ 42 w 43"/>
                <a:gd name="T79" fmla="*/ 35 h 88"/>
                <a:gd name="T80" fmla="*/ 40 w 43"/>
                <a:gd name="T81" fmla="*/ 27 h 88"/>
                <a:gd name="T82" fmla="*/ 36 w 43"/>
                <a:gd name="T83" fmla="*/ 20 h 88"/>
                <a:gd name="T84" fmla="*/ 31 w 43"/>
                <a:gd name="T85" fmla="*/ 14 h 88"/>
                <a:gd name="T86" fmla="*/ 25 w 43"/>
                <a:gd name="T87" fmla="*/ 8 h 88"/>
                <a:gd name="T88" fmla="*/ 17 w 43"/>
                <a:gd name="T89" fmla="*/ 4 h 88"/>
                <a:gd name="T90" fmla="*/ 9 w 43"/>
                <a:gd name="T91" fmla="*/ 1 h 88"/>
                <a:gd name="T92" fmla="*/ 0 w 43"/>
                <a:gd name="T93" fmla="*/ 0 h 88"/>
                <a:gd name="T94" fmla="*/ 0 w 43"/>
                <a:gd name="T95" fmla="*/ 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3" h="88">
                  <a:moveTo>
                    <a:pt x="0" y="0"/>
                  </a:moveTo>
                  <a:lnTo>
                    <a:pt x="0" y="0"/>
                  </a:lnTo>
                  <a:lnTo>
                    <a:pt x="0" y="0"/>
                  </a:lnTo>
                  <a:lnTo>
                    <a:pt x="0" y="14"/>
                  </a:lnTo>
                  <a:lnTo>
                    <a:pt x="0" y="14"/>
                  </a:lnTo>
                  <a:lnTo>
                    <a:pt x="0" y="14"/>
                  </a:lnTo>
                  <a:lnTo>
                    <a:pt x="0" y="14"/>
                  </a:lnTo>
                  <a:lnTo>
                    <a:pt x="6" y="15"/>
                  </a:lnTo>
                  <a:lnTo>
                    <a:pt x="11" y="16"/>
                  </a:lnTo>
                  <a:lnTo>
                    <a:pt x="17" y="19"/>
                  </a:lnTo>
                  <a:lnTo>
                    <a:pt x="21" y="22"/>
                  </a:lnTo>
                  <a:lnTo>
                    <a:pt x="25" y="27"/>
                  </a:lnTo>
                  <a:lnTo>
                    <a:pt x="28" y="32"/>
                  </a:lnTo>
                  <a:lnTo>
                    <a:pt x="30" y="38"/>
                  </a:lnTo>
                  <a:lnTo>
                    <a:pt x="30" y="45"/>
                  </a:lnTo>
                  <a:lnTo>
                    <a:pt x="30" y="45"/>
                  </a:lnTo>
                  <a:lnTo>
                    <a:pt x="30" y="51"/>
                  </a:lnTo>
                  <a:lnTo>
                    <a:pt x="28" y="56"/>
                  </a:lnTo>
                  <a:lnTo>
                    <a:pt x="25" y="61"/>
                  </a:lnTo>
                  <a:lnTo>
                    <a:pt x="21" y="65"/>
                  </a:lnTo>
                  <a:lnTo>
                    <a:pt x="17" y="69"/>
                  </a:lnTo>
                  <a:lnTo>
                    <a:pt x="11" y="72"/>
                  </a:lnTo>
                  <a:lnTo>
                    <a:pt x="6" y="74"/>
                  </a:lnTo>
                  <a:lnTo>
                    <a:pt x="0" y="74"/>
                  </a:lnTo>
                  <a:lnTo>
                    <a:pt x="0" y="74"/>
                  </a:lnTo>
                  <a:lnTo>
                    <a:pt x="0" y="74"/>
                  </a:lnTo>
                  <a:lnTo>
                    <a:pt x="0" y="88"/>
                  </a:lnTo>
                  <a:lnTo>
                    <a:pt x="0" y="88"/>
                  </a:lnTo>
                  <a:lnTo>
                    <a:pt x="0" y="88"/>
                  </a:lnTo>
                  <a:lnTo>
                    <a:pt x="0" y="88"/>
                  </a:lnTo>
                  <a:lnTo>
                    <a:pt x="9" y="86"/>
                  </a:lnTo>
                  <a:lnTo>
                    <a:pt x="17" y="84"/>
                  </a:lnTo>
                  <a:lnTo>
                    <a:pt x="25" y="80"/>
                  </a:lnTo>
                  <a:lnTo>
                    <a:pt x="31" y="75"/>
                  </a:lnTo>
                  <a:lnTo>
                    <a:pt x="36" y="68"/>
                  </a:lnTo>
                  <a:lnTo>
                    <a:pt x="40" y="61"/>
                  </a:lnTo>
                  <a:lnTo>
                    <a:pt x="42" y="53"/>
                  </a:lnTo>
                  <a:lnTo>
                    <a:pt x="43" y="45"/>
                  </a:lnTo>
                  <a:lnTo>
                    <a:pt x="43" y="45"/>
                  </a:lnTo>
                  <a:lnTo>
                    <a:pt x="42" y="35"/>
                  </a:lnTo>
                  <a:lnTo>
                    <a:pt x="40" y="27"/>
                  </a:lnTo>
                  <a:lnTo>
                    <a:pt x="36" y="20"/>
                  </a:lnTo>
                  <a:lnTo>
                    <a:pt x="31" y="14"/>
                  </a:lnTo>
                  <a:lnTo>
                    <a:pt x="25" y="8"/>
                  </a:lnTo>
                  <a:lnTo>
                    <a:pt x="17" y="4"/>
                  </a:lnTo>
                  <a:lnTo>
                    <a:pt x="9" y="1"/>
                  </a:lnTo>
                  <a:lnTo>
                    <a:pt x="0" y="0"/>
                  </a:lnTo>
                  <a:lnTo>
                    <a:pt x="0" y="0"/>
                  </a:lnTo>
                  <a:close/>
                </a:path>
              </a:pathLst>
            </a:custGeom>
            <a:solidFill>
              <a:srgbClr val="1037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sp>
          <p:nvSpPr>
            <p:cNvPr id="20" name="Freeform 125">
              <a:extLst>
                <a:ext uri="{FF2B5EF4-FFF2-40B4-BE49-F238E27FC236}">
                  <a16:creationId xmlns:a16="http://schemas.microsoft.com/office/drawing/2014/main" id="{2F7C5900-7A2F-7F89-0DDF-40C2993D0EFB}"/>
                </a:ext>
              </a:extLst>
            </p:cNvPr>
            <p:cNvSpPr>
              <a:spLocks/>
            </p:cNvSpPr>
            <p:nvPr/>
          </p:nvSpPr>
          <p:spPr bwMode="auto">
            <a:xfrm>
              <a:off x="3679825" y="1858963"/>
              <a:ext cx="47625" cy="95250"/>
            </a:xfrm>
            <a:custGeom>
              <a:avLst/>
              <a:gdLst>
                <a:gd name="T0" fmla="*/ 30 w 30"/>
                <a:gd name="T1" fmla="*/ 31 h 60"/>
                <a:gd name="T2" fmla="*/ 30 w 30"/>
                <a:gd name="T3" fmla="*/ 31 h 60"/>
                <a:gd name="T4" fmla="*/ 30 w 30"/>
                <a:gd name="T5" fmla="*/ 24 h 60"/>
                <a:gd name="T6" fmla="*/ 28 w 30"/>
                <a:gd name="T7" fmla="*/ 18 h 60"/>
                <a:gd name="T8" fmla="*/ 25 w 30"/>
                <a:gd name="T9" fmla="*/ 13 h 60"/>
                <a:gd name="T10" fmla="*/ 21 w 30"/>
                <a:gd name="T11" fmla="*/ 8 h 60"/>
                <a:gd name="T12" fmla="*/ 17 w 30"/>
                <a:gd name="T13" fmla="*/ 5 h 60"/>
                <a:gd name="T14" fmla="*/ 11 w 30"/>
                <a:gd name="T15" fmla="*/ 2 h 60"/>
                <a:gd name="T16" fmla="*/ 6 w 30"/>
                <a:gd name="T17" fmla="*/ 1 h 60"/>
                <a:gd name="T18" fmla="*/ 0 w 30"/>
                <a:gd name="T19" fmla="*/ 0 h 60"/>
                <a:gd name="T20" fmla="*/ 0 w 30"/>
                <a:gd name="T21" fmla="*/ 0 h 60"/>
                <a:gd name="T22" fmla="*/ 0 w 30"/>
                <a:gd name="T23" fmla="*/ 0 h 60"/>
                <a:gd name="T24" fmla="*/ 0 w 30"/>
                <a:gd name="T25" fmla="*/ 60 h 60"/>
                <a:gd name="T26" fmla="*/ 0 w 30"/>
                <a:gd name="T27" fmla="*/ 60 h 60"/>
                <a:gd name="T28" fmla="*/ 0 w 30"/>
                <a:gd name="T29" fmla="*/ 60 h 60"/>
                <a:gd name="T30" fmla="*/ 0 w 30"/>
                <a:gd name="T31" fmla="*/ 60 h 60"/>
                <a:gd name="T32" fmla="*/ 6 w 30"/>
                <a:gd name="T33" fmla="*/ 60 h 60"/>
                <a:gd name="T34" fmla="*/ 11 w 30"/>
                <a:gd name="T35" fmla="*/ 58 h 60"/>
                <a:gd name="T36" fmla="*/ 17 w 30"/>
                <a:gd name="T37" fmla="*/ 55 h 60"/>
                <a:gd name="T38" fmla="*/ 21 w 30"/>
                <a:gd name="T39" fmla="*/ 51 h 60"/>
                <a:gd name="T40" fmla="*/ 25 w 30"/>
                <a:gd name="T41" fmla="*/ 47 h 60"/>
                <a:gd name="T42" fmla="*/ 28 w 30"/>
                <a:gd name="T43" fmla="*/ 42 h 60"/>
                <a:gd name="T44" fmla="*/ 30 w 30"/>
                <a:gd name="T45" fmla="*/ 37 h 60"/>
                <a:gd name="T46" fmla="*/ 30 w 30"/>
                <a:gd name="T47" fmla="*/ 31 h 60"/>
                <a:gd name="T48" fmla="*/ 30 w 30"/>
                <a:gd name="T49" fmla="*/ 31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0" h="60">
                  <a:moveTo>
                    <a:pt x="30" y="31"/>
                  </a:moveTo>
                  <a:lnTo>
                    <a:pt x="30" y="31"/>
                  </a:lnTo>
                  <a:lnTo>
                    <a:pt x="30" y="24"/>
                  </a:lnTo>
                  <a:lnTo>
                    <a:pt x="28" y="18"/>
                  </a:lnTo>
                  <a:lnTo>
                    <a:pt x="25" y="13"/>
                  </a:lnTo>
                  <a:lnTo>
                    <a:pt x="21" y="8"/>
                  </a:lnTo>
                  <a:lnTo>
                    <a:pt x="17" y="5"/>
                  </a:lnTo>
                  <a:lnTo>
                    <a:pt x="11" y="2"/>
                  </a:lnTo>
                  <a:lnTo>
                    <a:pt x="6" y="1"/>
                  </a:lnTo>
                  <a:lnTo>
                    <a:pt x="0" y="0"/>
                  </a:lnTo>
                  <a:lnTo>
                    <a:pt x="0" y="0"/>
                  </a:lnTo>
                  <a:lnTo>
                    <a:pt x="0" y="0"/>
                  </a:lnTo>
                  <a:lnTo>
                    <a:pt x="0" y="60"/>
                  </a:lnTo>
                  <a:lnTo>
                    <a:pt x="0" y="60"/>
                  </a:lnTo>
                  <a:lnTo>
                    <a:pt x="0" y="60"/>
                  </a:lnTo>
                  <a:lnTo>
                    <a:pt x="0" y="60"/>
                  </a:lnTo>
                  <a:lnTo>
                    <a:pt x="6" y="60"/>
                  </a:lnTo>
                  <a:lnTo>
                    <a:pt x="11" y="58"/>
                  </a:lnTo>
                  <a:lnTo>
                    <a:pt x="17" y="55"/>
                  </a:lnTo>
                  <a:lnTo>
                    <a:pt x="21" y="51"/>
                  </a:lnTo>
                  <a:lnTo>
                    <a:pt x="25" y="47"/>
                  </a:lnTo>
                  <a:lnTo>
                    <a:pt x="28" y="42"/>
                  </a:lnTo>
                  <a:lnTo>
                    <a:pt x="30" y="37"/>
                  </a:lnTo>
                  <a:lnTo>
                    <a:pt x="30" y="31"/>
                  </a:lnTo>
                  <a:lnTo>
                    <a:pt x="30" y="31"/>
                  </a:lnTo>
                  <a:close/>
                </a:path>
              </a:pathLst>
            </a:custGeom>
            <a:solidFill>
              <a:srgbClr val="D1E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noProof="0"/>
            </a:p>
          </p:txBody>
        </p:sp>
      </p:grpSp>
      <p:sp>
        <p:nvSpPr>
          <p:cNvPr id="8" name="Content Placeholder 7">
            <a:extLst>
              <a:ext uri="{FF2B5EF4-FFF2-40B4-BE49-F238E27FC236}">
                <a16:creationId xmlns:a16="http://schemas.microsoft.com/office/drawing/2014/main" id="{131A79F3-22A6-360E-F1EA-259F273E39CA}"/>
              </a:ext>
            </a:extLst>
          </p:cNvPr>
          <p:cNvSpPr txBox="1">
            <a:spLocks/>
          </p:cNvSpPr>
          <p:nvPr/>
        </p:nvSpPr>
        <p:spPr bwMode="auto">
          <a:xfrm>
            <a:off x="1631950" y="2348696"/>
            <a:ext cx="9950450" cy="423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spcBef>
                <a:spcPts val="0"/>
              </a:spcBef>
              <a:spcAft>
                <a:spcPts val="1200"/>
              </a:spcAft>
              <a:buNone/>
            </a:pPr>
            <a:r>
              <a:rPr lang="fr-BE" sz="1300" b="1" kern="0" noProof="0">
                <a:solidFill>
                  <a:schemeClr val="accent5">
                    <a:lumMod val="10000"/>
                  </a:schemeClr>
                </a:solidFill>
                <a:latin typeface="+mj-lt"/>
              </a:rPr>
              <a:t>Les piliers de la nouvelle méthode de travail</a:t>
            </a:r>
          </a:p>
          <a:p>
            <a:pPr>
              <a:spcBef>
                <a:spcPts val="0"/>
              </a:spcBef>
              <a:spcAft>
                <a:spcPts val="600"/>
              </a:spcAft>
            </a:pPr>
            <a:r>
              <a:rPr lang="fr-BE" sz="1300" kern="0" noProof="0">
                <a:solidFill>
                  <a:schemeClr val="accent5">
                    <a:lumMod val="10000"/>
                  </a:schemeClr>
                </a:solidFill>
                <a:latin typeface="+mj-lt"/>
              </a:rPr>
              <a:t>Le passage d'un financement basé sur les prestations à </a:t>
            </a:r>
            <a:r>
              <a:rPr lang="fr-BE" sz="1300" b="1" kern="0" noProof="0">
                <a:solidFill>
                  <a:schemeClr val="accent5">
                    <a:lumMod val="10000"/>
                  </a:schemeClr>
                </a:solidFill>
                <a:latin typeface="+mj-lt"/>
              </a:rPr>
              <a:t>un financement horaire</a:t>
            </a:r>
            <a:r>
              <a:rPr lang="fr-BE" sz="1300" kern="0" noProof="0">
                <a:solidFill>
                  <a:schemeClr val="accent5">
                    <a:lumMod val="10000"/>
                  </a:schemeClr>
                </a:solidFill>
                <a:latin typeface="+mj-lt"/>
              </a:rPr>
              <a:t> permet aux infirmiers de se concentrer sur les soins qui répondent le mieux aux besoins du patient pendant le projet pilote.</a:t>
            </a:r>
          </a:p>
          <a:p>
            <a:pPr>
              <a:spcBef>
                <a:spcPts val="0"/>
              </a:spcBef>
              <a:spcAft>
                <a:spcPts val="600"/>
              </a:spcAft>
            </a:pPr>
            <a:r>
              <a:rPr lang="fr-BE" sz="1300" kern="0" noProof="0">
                <a:solidFill>
                  <a:schemeClr val="accent5">
                    <a:lumMod val="10000"/>
                  </a:schemeClr>
                </a:solidFill>
                <a:latin typeface="+mj-lt"/>
              </a:rPr>
              <a:t>L'enregistrement des prestations s’effectue à l’aide d'une liste de </a:t>
            </a:r>
            <a:r>
              <a:rPr lang="fr-BE" sz="1300" b="1" kern="0" noProof="0">
                <a:solidFill>
                  <a:schemeClr val="accent5">
                    <a:lumMod val="10000"/>
                  </a:schemeClr>
                </a:solidFill>
                <a:latin typeface="+mj-lt"/>
              </a:rPr>
              <a:t>codes d'intervention</a:t>
            </a:r>
            <a:r>
              <a:rPr lang="fr-BE" sz="1300" kern="0" noProof="0">
                <a:solidFill>
                  <a:schemeClr val="accent5">
                    <a:lumMod val="10000"/>
                  </a:schemeClr>
                </a:solidFill>
                <a:latin typeface="+mj-lt"/>
              </a:rPr>
              <a:t>, qui donnent une image plus complète de la vaste gamme de soins prodigués par un(e) infirmier(e) à domicile et/ou aide-soignant(e).</a:t>
            </a:r>
            <a:endParaRPr lang="fr-BE" sz="1300" kern="0" noProof="0">
              <a:solidFill>
                <a:schemeClr val="accent5">
                  <a:lumMod val="10000"/>
                </a:schemeClr>
              </a:solidFill>
              <a:latin typeface="+mj-lt"/>
              <a:ea typeface="Verdana"/>
            </a:endParaRPr>
          </a:p>
          <a:p>
            <a:pPr>
              <a:spcBef>
                <a:spcPts val="0"/>
              </a:spcBef>
              <a:spcAft>
                <a:spcPts val="600"/>
              </a:spcAft>
            </a:pPr>
            <a:r>
              <a:rPr lang="fr-BE" sz="1300" kern="0" noProof="0">
                <a:solidFill>
                  <a:schemeClr val="accent5">
                    <a:lumMod val="10000"/>
                  </a:schemeClr>
                </a:solidFill>
                <a:latin typeface="+mj-lt"/>
              </a:rPr>
              <a:t>Les activités orientées vers la </a:t>
            </a:r>
            <a:r>
              <a:rPr lang="fr-BE" sz="1300" b="1" kern="0" noProof="0">
                <a:solidFill>
                  <a:schemeClr val="accent5">
                    <a:lumMod val="10000"/>
                  </a:schemeClr>
                </a:solidFill>
                <a:latin typeface="+mj-lt"/>
              </a:rPr>
              <a:t>constitution de dossiers</a:t>
            </a:r>
            <a:r>
              <a:rPr lang="fr-BE" sz="1300" kern="0" noProof="0">
                <a:solidFill>
                  <a:schemeClr val="accent5">
                    <a:lumMod val="10000"/>
                  </a:schemeClr>
                </a:solidFill>
                <a:latin typeface="+mj-lt"/>
              </a:rPr>
              <a:t> et la </a:t>
            </a:r>
            <a:r>
              <a:rPr lang="fr-BE" sz="1300" b="1" kern="0" noProof="0">
                <a:solidFill>
                  <a:schemeClr val="accent5">
                    <a:lumMod val="10000"/>
                  </a:schemeClr>
                </a:solidFill>
                <a:latin typeface="+mj-lt"/>
              </a:rPr>
              <a:t>concertation</a:t>
            </a:r>
            <a:r>
              <a:rPr lang="fr-BE" sz="1300" kern="0" noProof="0">
                <a:solidFill>
                  <a:schemeClr val="accent5">
                    <a:lumMod val="10000"/>
                  </a:schemeClr>
                </a:solidFill>
                <a:latin typeface="+mj-lt"/>
              </a:rPr>
              <a:t> avec d</a:t>
            </a:r>
            <a:r>
              <a:rPr lang="fr-BE" sz="1300" b="1" kern="0" noProof="0">
                <a:solidFill>
                  <a:schemeClr val="accent5">
                    <a:lumMod val="10000"/>
                  </a:schemeClr>
                </a:solidFill>
                <a:latin typeface="+mj-lt"/>
              </a:rPr>
              <a:t>'autres acteurs de soins</a:t>
            </a:r>
            <a:r>
              <a:rPr lang="fr-BE" sz="1300" kern="0" noProof="0">
                <a:solidFill>
                  <a:schemeClr val="accent5">
                    <a:lumMod val="10000"/>
                  </a:schemeClr>
                </a:solidFill>
                <a:latin typeface="+mj-lt"/>
              </a:rPr>
              <a:t> sont également incluses dans la liste des codes d'intervention, afin que le temps qui y est consacré soit pris en compte et valorisé. </a:t>
            </a:r>
          </a:p>
          <a:p>
            <a:pPr>
              <a:spcBef>
                <a:spcPts val="0"/>
              </a:spcBef>
              <a:spcAft>
                <a:spcPts val="600"/>
              </a:spcAft>
            </a:pPr>
            <a:r>
              <a:rPr lang="fr-BE" sz="1300" kern="0" noProof="0">
                <a:solidFill>
                  <a:schemeClr val="accent5">
                    <a:lumMod val="10000"/>
                  </a:schemeClr>
                </a:solidFill>
                <a:latin typeface="+mj-lt"/>
              </a:rPr>
              <a:t>Pour </a:t>
            </a:r>
            <a:r>
              <a:rPr lang="fr-BE" sz="1300" b="1" kern="0" noProof="0">
                <a:solidFill>
                  <a:schemeClr val="accent5">
                    <a:lumMod val="10000"/>
                  </a:schemeClr>
                </a:solidFill>
                <a:latin typeface="+mj-lt"/>
              </a:rPr>
              <a:t>un nombre défini d'actions de soins</a:t>
            </a:r>
            <a:r>
              <a:rPr lang="fr-BE" sz="1300" kern="0" noProof="0">
                <a:solidFill>
                  <a:schemeClr val="accent5">
                    <a:lumMod val="10000"/>
                  </a:schemeClr>
                </a:solidFill>
                <a:latin typeface="+mj-lt"/>
              </a:rPr>
              <a:t>, visant principalement le suivi, la coordination et l'éducation, et dans des </a:t>
            </a:r>
            <a:r>
              <a:rPr lang="fr-BE" sz="1300" b="1" kern="0" noProof="0">
                <a:solidFill>
                  <a:schemeClr val="accent5">
                    <a:lumMod val="10000"/>
                  </a:schemeClr>
                </a:solidFill>
                <a:latin typeface="+mj-lt"/>
              </a:rPr>
              <a:t>conditions</a:t>
            </a:r>
            <a:r>
              <a:rPr lang="fr-BE" sz="1300" kern="0" noProof="0">
                <a:solidFill>
                  <a:schemeClr val="accent5">
                    <a:lumMod val="10000"/>
                  </a:schemeClr>
                </a:solidFill>
                <a:latin typeface="+mj-lt"/>
              </a:rPr>
              <a:t> bien définies, la possibilité de fournir des </a:t>
            </a:r>
            <a:r>
              <a:rPr lang="fr-BE" sz="1300" b="1" kern="0" noProof="0">
                <a:solidFill>
                  <a:schemeClr val="accent5">
                    <a:lumMod val="10000"/>
                  </a:schemeClr>
                </a:solidFill>
                <a:latin typeface="+mj-lt"/>
              </a:rPr>
              <a:t>soins à distance</a:t>
            </a:r>
            <a:r>
              <a:rPr lang="fr-BE" sz="1300" kern="0" noProof="0">
                <a:solidFill>
                  <a:schemeClr val="accent5">
                    <a:lumMod val="10000"/>
                  </a:schemeClr>
                </a:solidFill>
                <a:latin typeface="+mj-lt"/>
              </a:rPr>
              <a:t> est introduite.</a:t>
            </a:r>
          </a:p>
          <a:p>
            <a:pPr>
              <a:spcBef>
                <a:spcPts val="0"/>
              </a:spcBef>
              <a:spcAft>
                <a:spcPts val="600"/>
              </a:spcAft>
            </a:pPr>
            <a:r>
              <a:rPr lang="fr-BE" sz="1300" b="1" kern="0" noProof="0">
                <a:solidFill>
                  <a:schemeClr val="accent5">
                    <a:lumMod val="10000"/>
                  </a:schemeClr>
                </a:solidFill>
                <a:latin typeface="+mj-lt"/>
              </a:rPr>
              <a:t>BelRAI</a:t>
            </a:r>
            <a:r>
              <a:rPr lang="fr-BE" sz="1300" kern="0" noProof="0">
                <a:solidFill>
                  <a:schemeClr val="accent5">
                    <a:lumMod val="10000"/>
                  </a:schemeClr>
                </a:solidFill>
                <a:latin typeface="+mj-lt"/>
              </a:rPr>
              <a:t> est utilisé comme un instrument pour </a:t>
            </a:r>
            <a:r>
              <a:rPr lang="fr-BE" sz="1300" b="1" kern="0" noProof="0">
                <a:solidFill>
                  <a:schemeClr val="accent5">
                    <a:lumMod val="10000"/>
                  </a:schemeClr>
                </a:solidFill>
                <a:latin typeface="+mj-lt"/>
              </a:rPr>
              <a:t>évaluer de manière holistique les</a:t>
            </a:r>
            <a:r>
              <a:rPr lang="fr-BE" sz="1300" kern="0" noProof="0">
                <a:solidFill>
                  <a:schemeClr val="accent5">
                    <a:lumMod val="10000"/>
                  </a:schemeClr>
                </a:solidFill>
                <a:latin typeface="+mj-lt"/>
              </a:rPr>
              <a:t> </a:t>
            </a:r>
            <a:r>
              <a:rPr lang="fr-BE" sz="1300" b="1" kern="0" noProof="0">
                <a:solidFill>
                  <a:schemeClr val="accent5">
                    <a:lumMod val="10000"/>
                  </a:schemeClr>
                </a:solidFill>
                <a:latin typeface="+mj-lt"/>
              </a:rPr>
              <a:t>besoins de soins </a:t>
            </a:r>
            <a:r>
              <a:rPr lang="fr-BE" sz="1300" kern="0" noProof="0">
                <a:solidFill>
                  <a:schemeClr val="accent5">
                    <a:lumMod val="10000"/>
                  </a:schemeClr>
                </a:solidFill>
                <a:latin typeface="+mj-lt"/>
              </a:rPr>
              <a:t>d'un patient.</a:t>
            </a:r>
          </a:p>
          <a:p>
            <a:pPr>
              <a:spcBef>
                <a:spcPts val="0"/>
              </a:spcBef>
              <a:spcAft>
                <a:spcPts val="600"/>
              </a:spcAft>
            </a:pPr>
            <a:r>
              <a:rPr lang="fr-BE" sz="1300" kern="0" noProof="0">
                <a:solidFill>
                  <a:schemeClr val="accent5">
                    <a:lumMod val="10000"/>
                  </a:schemeClr>
                </a:solidFill>
                <a:latin typeface="+mj-lt"/>
              </a:rPr>
              <a:t>Les pratiques reçoivent une </a:t>
            </a:r>
            <a:r>
              <a:rPr lang="fr-BE" sz="1300" b="1" kern="0" noProof="0">
                <a:solidFill>
                  <a:schemeClr val="accent5">
                    <a:lumMod val="10000"/>
                  </a:schemeClr>
                </a:solidFill>
                <a:latin typeface="+mj-lt"/>
              </a:rPr>
              <a:t>incitation financière</a:t>
            </a:r>
            <a:r>
              <a:rPr lang="fr-BE" sz="1300" kern="0" noProof="0">
                <a:solidFill>
                  <a:schemeClr val="accent5">
                    <a:lumMod val="10000"/>
                  </a:schemeClr>
                </a:solidFill>
                <a:latin typeface="+mj-lt"/>
              </a:rPr>
              <a:t> lorsqu'ils investissent dans </a:t>
            </a:r>
            <a:r>
              <a:rPr lang="fr-BE" sz="1300" b="1" kern="0" noProof="0">
                <a:solidFill>
                  <a:schemeClr val="accent5">
                    <a:lumMod val="10000"/>
                  </a:schemeClr>
                </a:solidFill>
                <a:latin typeface="+mj-lt"/>
              </a:rPr>
              <a:t>une gestion qualitative de la pratique</a:t>
            </a:r>
            <a:r>
              <a:rPr lang="fr-BE" sz="1300" kern="0" noProof="0">
                <a:solidFill>
                  <a:schemeClr val="accent5">
                    <a:lumMod val="10000"/>
                  </a:schemeClr>
                </a:solidFill>
                <a:latin typeface="+mj-lt"/>
              </a:rPr>
              <a:t>.</a:t>
            </a:r>
          </a:p>
        </p:txBody>
      </p:sp>
    </p:spTree>
    <p:extLst>
      <p:ext uri="{BB962C8B-B14F-4D97-AF65-F5344CB8AC3E}">
        <p14:creationId xmlns:p14="http://schemas.microsoft.com/office/powerpoint/2010/main" val="500266514"/>
      </p:ext>
    </p:extLst>
  </p:cSld>
  <p:clrMapOvr>
    <a:masterClrMapping/>
  </p:clrMapOvr>
</p:sld>
</file>

<file path=ppt/theme/theme1.xml><?xml version="1.0" encoding="utf-8"?>
<a:theme xmlns:a="http://schemas.openxmlformats.org/drawingml/2006/main" name="PPT_INAMI_a">
  <a:themeElements>
    <a:clrScheme name="inami_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nami_new">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nami_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nami_ne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nami_ne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nami_ne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nami_ne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nami_ne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nami_ne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nami_ne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nami_ne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nami_ne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nami_ne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nami_ne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ight theme">
  <a:themeElements>
    <a:clrScheme name="BOSA 0365 - Defaults">
      <a:dk1>
        <a:srgbClr val="09181B"/>
      </a:dk1>
      <a:lt1>
        <a:srgbClr val="FFFFFF"/>
      </a:lt1>
      <a:dk2>
        <a:srgbClr val="057A8B"/>
      </a:dk2>
      <a:lt2>
        <a:srgbClr val="FFF8DC"/>
      </a:lt2>
      <a:accent1>
        <a:srgbClr val="00566B"/>
      </a:accent1>
      <a:accent2>
        <a:srgbClr val="FFED75"/>
      </a:accent2>
      <a:accent3>
        <a:srgbClr val="2CB8A5"/>
      </a:accent3>
      <a:accent4>
        <a:srgbClr val="FC6D71"/>
      </a:accent4>
      <a:accent5>
        <a:srgbClr val="B6E7DD"/>
      </a:accent5>
      <a:accent6>
        <a:srgbClr val="F8D7BC"/>
      </a:accent6>
      <a:hlink>
        <a:srgbClr val="057A8B"/>
      </a:hlink>
      <a:folHlink>
        <a:srgbClr val="00566B"/>
      </a:folHlink>
    </a:clrScheme>
    <a:fontScheme name="BOSA Theme Fonts">
      <a:majorFont>
        <a:latin typeface="Montserrat"/>
        <a:ea typeface=""/>
        <a:cs typeface=""/>
      </a:majorFont>
      <a:minorFont>
        <a:latin typeface="Open San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OSA O365 PowerPoint Template FR draft.potx" id="{D0EB589D-18D5-4125-AE70-E61C7832565D}" vid="{F5420CFA-AB62-49F5-9F4B-BD23C6845222}"/>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3FAC71F30C1B243A73FE3C309951AEC" ma:contentTypeVersion="17" ma:contentTypeDescription="Een nieuw document maken." ma:contentTypeScope="" ma:versionID="e7e2167008521a8e3cf104bca6970da3">
  <xsd:schema xmlns:xsd="http://www.w3.org/2001/XMLSchema" xmlns:xs="http://www.w3.org/2001/XMLSchema" xmlns:p="http://schemas.microsoft.com/office/2006/metadata/properties" xmlns:ns2="52958594-2da7-401e-bef4-d71aadf473ce" xmlns:ns3="38b3b89c-535a-463d-a80b-bad878142548" targetNamespace="http://schemas.microsoft.com/office/2006/metadata/properties" ma:root="true" ma:fieldsID="060ecefee9213196e5483ef972526ea9" ns2:_="" ns3:_="">
    <xsd:import namespace="52958594-2da7-401e-bef4-d71aadf473ce"/>
    <xsd:import namespace="38b3b89c-535a-463d-a80b-bad87814254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LengthInSeconds" minOccurs="0"/>
                <xsd:element ref="ns2:MediaServiceOCR" minOccurs="0"/>
                <xsd:element ref="ns2:Date"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958594-2da7-401e-bef4-d71aadf473c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Afbeeldingtags" ma:readOnly="false" ma:fieldId="{5cf76f15-5ced-4ddc-b409-7134ff3c332f}" ma:taxonomyMulti="true" ma:sspId="3677b756-bb6c-42c0-a500-a3c5d40b597f"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CR" ma:index="20" nillable="true" ma:displayName="Extracted Text" ma:internalName="MediaServiceOCR" ma:readOnly="true">
      <xsd:simpleType>
        <xsd:restriction base="dms:Note">
          <xsd:maxLength value="255"/>
        </xsd:restriction>
      </xsd:simpleType>
    </xsd:element>
    <xsd:element name="Date" ma:index="21" nillable="true" ma:displayName="Date" ma:format="DateOnly" ma:internalName="Date">
      <xsd:simpleType>
        <xsd:restriction base="dms:DateTim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8b3b89c-535a-463d-a80b-bad878142548"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14" nillable="true" ma:displayName="Taxonomy Catch All Column" ma:hidden="true" ma:list="{dda9c034-8ae0-4f77-8a68-33dfe1f7ca88}" ma:internalName="TaxCatchAll" ma:showField="CatchAllData" ma:web="38b3b89c-535a-463d-a80b-bad87814254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38b3b89c-535a-463d-a80b-bad878142548" xsi:nil="true"/>
    <Date xmlns="52958594-2da7-401e-bef4-d71aadf473ce" xsi:nil="true"/>
    <lcf76f155ced4ddcb4097134ff3c332f xmlns="52958594-2da7-401e-bef4-d71aadf473ce">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AECE095-A8E6-46E7-A128-F94D2C5FCB6B}"/>
</file>

<file path=customXml/itemProps2.xml><?xml version="1.0" encoding="utf-8"?>
<ds:datastoreItem xmlns:ds="http://schemas.openxmlformats.org/officeDocument/2006/customXml" ds:itemID="{703397D3-08DE-4729-BCE4-7528F5C41F64}">
  <ds:schemaRefs>
    <ds:schemaRef ds:uri="cea3f45a-bb15-4571-9611-33e9835f5bc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7F4CD55C-8E78-4FAA-B18A-259A5D8E959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14845</Words>
  <Application>Microsoft Office PowerPoint</Application>
  <PresentationFormat>Widescreen</PresentationFormat>
  <Paragraphs>1200</Paragraphs>
  <Slides>55</Slides>
  <Notes>29</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55</vt:i4>
      </vt:variant>
    </vt:vector>
  </HeadingPairs>
  <TitlesOfParts>
    <vt:vector size="65" baseType="lpstr">
      <vt:lpstr>Arial</vt:lpstr>
      <vt:lpstr>Calibri</vt:lpstr>
      <vt:lpstr>Montserrat</vt:lpstr>
      <vt:lpstr>Open Sans</vt:lpstr>
      <vt:lpstr>Symbol</vt:lpstr>
      <vt:lpstr>Verdana</vt:lpstr>
      <vt:lpstr>Verdana  </vt:lpstr>
      <vt:lpstr>Wingdings</vt:lpstr>
      <vt:lpstr>PPT_INAMI_a</vt:lpstr>
      <vt:lpstr>Light theme</vt:lpstr>
      <vt:lpstr>Projet pilote  Nouveau financement des soins à domicile</vt:lpstr>
      <vt:lpstr>PowerPoint Presentation</vt:lpstr>
      <vt:lpstr>PowerPoint Presentation</vt:lpstr>
      <vt:lpstr>Raison et objectifs du projet pilote</vt:lpstr>
      <vt:lpstr>Raison et objectifs du projet pilote</vt:lpstr>
      <vt:lpstr>Raison et objectifs du projet pilote</vt:lpstr>
      <vt:lpstr>Raison et objectifs du projet pilote</vt:lpstr>
      <vt:lpstr>PowerPoint Presentation</vt:lpstr>
      <vt:lpstr>Introduction</vt:lpstr>
      <vt:lpstr>Introduction</vt:lpstr>
      <vt:lpstr>Nouveau système de financement</vt:lpstr>
      <vt:lpstr>Nouveau système de financement</vt:lpstr>
      <vt:lpstr>Nouveau système de financement</vt:lpstr>
      <vt:lpstr>Nouveau système de financement</vt:lpstr>
      <vt:lpstr>Nouveau système de financement</vt:lpstr>
      <vt:lpstr>Nouveau système de financement</vt:lpstr>
      <vt:lpstr>Nouveau système de financement</vt:lpstr>
      <vt:lpstr>Nouveau système de financement</vt:lpstr>
      <vt:lpstr>Raison et objectifs du projet pilote</vt:lpstr>
      <vt:lpstr>La nouvelle méthode de travail</vt:lpstr>
      <vt:lpstr>La nouvelle méthode de travail</vt:lpstr>
      <vt:lpstr>La nouvelle méthode de travail</vt:lpstr>
      <vt:lpstr>La nouvelle méthode de travail</vt:lpstr>
      <vt:lpstr>La nouvelle façon de travailler</vt:lpstr>
      <vt:lpstr>La nouvelle méthode de travail</vt:lpstr>
      <vt:lpstr>La nouvelle méthode de travail</vt:lpstr>
      <vt:lpstr>Introduction</vt:lpstr>
      <vt:lpstr>Introduction</vt:lpstr>
      <vt:lpstr>La méthode de travail actuelle</vt:lpstr>
      <vt:lpstr>Compensation de la participation à l’étude:  pratique pilote et pratique de contrôle</vt:lpstr>
      <vt:lpstr>PowerPoint Presentation</vt:lpstr>
      <vt:lpstr>Qui peut participer?</vt:lpstr>
      <vt:lpstr>Qui peut participer?</vt:lpstr>
      <vt:lpstr>Qui peut participer?</vt:lpstr>
      <vt:lpstr>Qui peut participer ?</vt:lpstr>
      <vt:lpstr>Comment les participants sont-ils sélectionnés ?</vt:lpstr>
      <vt:lpstr>Comment les participants sont-ils sélectionnés ?</vt:lpstr>
      <vt:lpstr>Comment postuler ?</vt:lpstr>
      <vt:lpstr>Comment postuler ?</vt:lpstr>
      <vt:lpstr>PowerPoint Presentation</vt:lpstr>
      <vt:lpstr>Procédure de démarrage</vt:lpstr>
      <vt:lpstr>Que se passe-t-il si ma candidature est approuvée ?</vt:lpstr>
      <vt:lpstr>PowerPoint Presentation</vt:lpstr>
      <vt:lpstr>Glossaire</vt:lpstr>
      <vt:lpstr>Glossaire</vt:lpstr>
      <vt:lpstr>Glossaire</vt:lpstr>
      <vt:lpstr>Données à fournir pendant le pilote</vt:lpstr>
      <vt:lpstr>Données à fournir pendant le pilote</vt:lpstr>
      <vt:lpstr>Caractéristiques du financement incitatif de la pratique</vt:lpstr>
      <vt:lpstr>Caractéristiques du financement incitatif de la pratique</vt:lpstr>
      <vt:lpstr>Caractéristiques du financement incitatif de la pratique</vt:lpstr>
      <vt:lpstr>Caractéristiques du financement incitatif de la pratique</vt:lpstr>
      <vt:lpstr>Caractéristiques du financement incitatif de la pratique</vt:lpstr>
      <vt:lpstr>Caractéristiques du financement incitatif de la pratique</vt:lpstr>
      <vt:lpstr>Caractéristiques du financement incitatif de la pratique</vt:lpstr>
    </vt:vector>
  </TitlesOfParts>
  <Company>RIZIV-INAMI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Charlotte Comté (RIZIV-INAMI)</dc:creator>
  <cp:lastModifiedBy>Vandenbroucke, Mathijs</cp:lastModifiedBy>
  <cp:revision>2</cp:revision>
  <cp:lastPrinted>2025-08-28T13:22:01Z</cp:lastPrinted>
  <dcterms:created xsi:type="dcterms:W3CDTF">2024-01-12T08:53:11Z</dcterms:created>
  <dcterms:modified xsi:type="dcterms:W3CDTF">2025-11-13T17:06:28Z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0x01010013FAC71F30C1B243A73FE3C309951AEC</vt:lpwstr>
  </property>
  <property fmtid="{D5CDD505-2E9C-101B-9397-08002B2CF9AE}" pid="3" name="type-document">
    <vt:lpwstr>10;#Template|5eeaf4ec-fd93-411c-8755-a0b87fea5cc2</vt:lpwstr>
  </property>
  <property fmtid="{D5CDD505-2E9C-101B-9397-08002B2CF9AE}" pid="4" name="Thema-document">
    <vt:lpwstr>7;#Communicatie|db3d36b2-20b5-495c-a1c0-923db6d561e6</vt:lpwstr>
  </property>
  <property fmtid="{D5CDD505-2E9C-101B-9397-08002B2CF9AE}" pid="5" name="Taal-document">
    <vt:lpwstr>9;#FR-NL|535641a8-ebe4-49b4-af14-ddda0b9caaff</vt:lpwstr>
  </property>
  <property fmtid="{D5CDD505-2E9C-101B-9397-08002B2CF9AE}" pid="6" name="MediaServiceImageTags">
    <vt:lpwstr/>
  </property>
</Properties>
</file>