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93418-D410-4853-A8BB-57BE3ED6053F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1C865-0E88-4223-B4C7-993DE19CA029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84598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21C865-0E88-4223-B4C7-993DE19CA029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528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7749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97396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55914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07674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4516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99353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8286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64462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89116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033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66626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9B32D-004B-4FF9-9DF1-A29AA35E9262}" type="datetimeFigureOut">
              <a:rPr lang="fr-BE" smtClean="0"/>
              <a:t>06-12-2017</a:t>
            </a:fld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377DF-7C27-4F28-9311-38737089DB0F}" type="slidenum">
              <a:rPr lang="fr-BE" smtClean="0"/>
              <a:t>‹N°›</a:t>
            </a:fld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116986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drontherapie@inami.fgov.b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9" y="1052736"/>
            <a:ext cx="9062958" cy="47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109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/>
              <a:t>Procédure de demande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340768"/>
            <a:ext cx="9001000" cy="5328592"/>
          </a:xfrm>
        </p:spPr>
        <p:txBody>
          <a:bodyPr>
            <a:noAutofit/>
          </a:bodyPr>
          <a:lstStyle/>
          <a:p>
            <a:pPr marL="355600" lvl="0" indent="-355600">
              <a:buFont typeface="+mj-lt"/>
              <a:buAutoNum type="arabicPeriod"/>
            </a:pPr>
            <a:r>
              <a:rPr lang="fr-FR" sz="2000" dirty="0" smtClean="0"/>
              <a:t>Le bénéficiaire reçoit une COM dans laquelle une </a:t>
            </a:r>
            <a:r>
              <a:rPr lang="fr-FR" sz="2000" dirty="0" err="1" smtClean="0"/>
              <a:t>hadronthérapie</a:t>
            </a:r>
            <a:r>
              <a:rPr lang="fr-FR" sz="2000" dirty="0" smtClean="0"/>
              <a:t> est proposée et il contacte via son médecin-traitant un centre de radiothérapie agréé, « le centre d'envoi ».</a:t>
            </a:r>
          </a:p>
          <a:p>
            <a:pPr marL="355600" lvl="0" indent="-355600">
              <a:buFont typeface="+mj-lt"/>
              <a:buAutoNum type="arabicPeriod"/>
            </a:pPr>
            <a:r>
              <a:rPr lang="fr-FR" sz="2000" dirty="0" smtClean="0"/>
              <a:t>Le centre d'envoi transmet une demande à l’INAMI, au Service des Soins de Santé, </a:t>
            </a:r>
            <a:r>
              <a:rPr lang="fr-FR" sz="2000" dirty="0" err="1" smtClean="0"/>
              <a:t>SSdS</a:t>
            </a:r>
            <a:r>
              <a:rPr lang="fr-FR" sz="2000" dirty="0" smtClean="0"/>
              <a:t>, </a:t>
            </a:r>
            <a:r>
              <a:rPr lang="fr-FR" sz="1800" dirty="0" smtClean="0"/>
              <a:t>(</a:t>
            </a:r>
            <a:r>
              <a:rPr lang="fr-FR" sz="1800" dirty="0" smtClean="0">
                <a:hlinkClick r:id="rId2"/>
              </a:rPr>
              <a:t>Hadrontherapie@inami.fgov.be</a:t>
            </a:r>
            <a:r>
              <a:rPr lang="fr-FR" sz="1800" dirty="0" smtClean="0"/>
              <a:t>) </a:t>
            </a:r>
            <a:r>
              <a:rPr lang="fr-FR" sz="2000" dirty="0" smtClean="0"/>
              <a:t>pour ouvrir un dossier </a:t>
            </a:r>
            <a:r>
              <a:rPr lang="fr-FR" sz="2000" u="sng" dirty="0" smtClean="0"/>
              <a:t>et</a:t>
            </a:r>
            <a:r>
              <a:rPr lang="fr-FR" sz="2000" dirty="0" smtClean="0"/>
              <a:t> demande en parallèle un avis pour traitement au centre d’</a:t>
            </a:r>
            <a:r>
              <a:rPr lang="fr-FR" sz="2000" dirty="0" err="1" smtClean="0"/>
              <a:t>hadronthérapie</a:t>
            </a:r>
            <a:r>
              <a:rPr lang="fr-FR" sz="2000" dirty="0" smtClean="0"/>
              <a:t>. Le </a:t>
            </a:r>
            <a:r>
              <a:rPr lang="fr-FR" sz="2000" dirty="0" err="1" smtClean="0"/>
              <a:t>SSdS</a:t>
            </a:r>
            <a:r>
              <a:rPr lang="fr-FR" sz="2000" dirty="0"/>
              <a:t> donne un numéro de </a:t>
            </a:r>
            <a:r>
              <a:rPr lang="fr-FR" sz="2000" dirty="0" smtClean="0"/>
              <a:t>dossier dans l'attente du dossier de demande complet.</a:t>
            </a:r>
          </a:p>
          <a:p>
            <a:pPr marL="355600" lvl="0" indent="-355600">
              <a:buFont typeface="+mj-lt"/>
              <a:buAutoNum type="arabicPeriod"/>
            </a:pPr>
            <a:r>
              <a:rPr lang="fr-FR" sz="2000" dirty="0" smtClean="0"/>
              <a:t>Le centre d’</a:t>
            </a:r>
            <a:r>
              <a:rPr lang="fr-FR" sz="2000" dirty="0" err="1" smtClean="0"/>
              <a:t>hadronthérapie</a:t>
            </a:r>
            <a:r>
              <a:rPr lang="fr-FR" sz="2000" dirty="0" smtClean="0"/>
              <a:t> communique </a:t>
            </a:r>
            <a:r>
              <a:rPr lang="fr-FR" sz="2000" dirty="0"/>
              <a:t>au centre </a:t>
            </a:r>
            <a:r>
              <a:rPr lang="fr-FR" sz="2000" dirty="0" smtClean="0"/>
              <a:t>d'envoi son accord </a:t>
            </a:r>
            <a:r>
              <a:rPr lang="fr-FR" sz="2000" dirty="0"/>
              <a:t>(ou pas) </a:t>
            </a:r>
            <a:r>
              <a:rPr lang="fr-FR" sz="2000" dirty="0" smtClean="0"/>
              <a:t>pour le traitement. </a:t>
            </a:r>
            <a:endParaRPr lang="fr-FR" sz="2000" dirty="0" smtClean="0"/>
          </a:p>
          <a:p>
            <a:pPr marL="355600" lvl="0" indent="-355600">
              <a:buFont typeface="+mj-lt"/>
              <a:buAutoNum type="arabicPeriod"/>
            </a:pPr>
            <a:r>
              <a:rPr lang="fr-FR" sz="2000" dirty="0" smtClean="0"/>
              <a:t>Le </a:t>
            </a:r>
            <a:r>
              <a:rPr lang="fr-FR" sz="2000" dirty="0" smtClean="0"/>
              <a:t>centre d'envoi fait parvenir le dossier de demande motivée complet ainsi que le consentement au traitement dans le centre d’</a:t>
            </a:r>
            <a:r>
              <a:rPr lang="fr-FR" sz="2000" dirty="0" err="1" smtClean="0"/>
              <a:t>hadronthérapie</a:t>
            </a:r>
            <a:r>
              <a:rPr lang="fr-FR" sz="2000" dirty="0" smtClean="0"/>
              <a:t>, avec le devis pour celui-ci, au </a:t>
            </a:r>
            <a:r>
              <a:rPr lang="fr-FR" sz="2000" dirty="0" err="1" smtClean="0"/>
              <a:t>SSdS</a:t>
            </a:r>
            <a:r>
              <a:rPr lang="fr-FR" sz="2000" dirty="0" smtClean="0"/>
              <a:t> (par courrier recommandé).</a:t>
            </a:r>
          </a:p>
          <a:p>
            <a:pPr marL="355600" lvl="0" indent="-355600">
              <a:buFont typeface="+mj-lt"/>
              <a:buAutoNum type="arabicPeriod"/>
            </a:pPr>
            <a:r>
              <a:rPr lang="fr-FR" sz="2000" dirty="0" smtClean="0"/>
              <a:t>Le </a:t>
            </a:r>
            <a:r>
              <a:rPr lang="fr-FR" sz="2000" dirty="0" err="1" smtClean="0"/>
              <a:t>SSdS</a:t>
            </a:r>
            <a:r>
              <a:rPr lang="fr-FR" sz="2000" dirty="0" smtClean="0"/>
              <a:t> envoie le dossier de demande complet endéans les 5 jours ouvrables après réception aux membres du Conseil d’Accord (via « site sécurisé »).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28649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fr-FR" u="sng" dirty="0" smtClean="0">
                <a:solidFill>
                  <a:srgbClr val="00B050"/>
                </a:solidFill>
              </a:rPr>
              <a:t>Décision Conseil d’Accord (1)</a:t>
            </a:r>
            <a:endParaRPr lang="fr-FR" dirty="0">
              <a:solidFill>
                <a:srgbClr val="00B05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832648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fr-FR" sz="1800" dirty="0" smtClean="0">
                <a:solidFill>
                  <a:srgbClr val="00B050"/>
                </a:solidFill>
              </a:rPr>
              <a:t>Endéans les 5 jours ouvrables après réception du dossier de demande, les membres du conseil d’accord transmettent leur avis au </a:t>
            </a:r>
            <a:r>
              <a:rPr lang="fr-FR" sz="1800" dirty="0" err="1" smtClean="0">
                <a:solidFill>
                  <a:srgbClr val="00B050"/>
                </a:solidFill>
              </a:rPr>
              <a:t>SSdS</a:t>
            </a:r>
            <a:r>
              <a:rPr lang="fr-FR" sz="1800" dirty="0" smtClean="0">
                <a:solidFill>
                  <a:srgbClr val="00B050"/>
                </a:solidFill>
              </a:rPr>
              <a:t> par mail </a:t>
            </a:r>
            <a:r>
              <a:rPr lang="fr-FR" sz="2000" dirty="0" smtClean="0">
                <a:solidFill>
                  <a:srgbClr val="00B050"/>
                </a:solidFill>
              </a:rPr>
              <a:t>.</a:t>
            </a:r>
          </a:p>
          <a:p>
            <a:pPr marL="536575" lvl="0" indent="-536575">
              <a:buNone/>
            </a:pPr>
            <a:r>
              <a:rPr lang="fr-FR" sz="1800" dirty="0" smtClean="0">
                <a:solidFill>
                  <a:srgbClr val="00B050"/>
                </a:solidFill>
              </a:rPr>
              <a:t>	La </a:t>
            </a:r>
            <a:r>
              <a:rPr lang="fr-FR" sz="1800" dirty="0" smtClean="0">
                <a:solidFill>
                  <a:srgbClr val="00B050"/>
                </a:solidFill>
              </a:rPr>
              <a:t>décision est:</a:t>
            </a:r>
          </a:p>
          <a:p>
            <a:pPr marL="892175" lvl="1" indent="-355600">
              <a:buFont typeface="+mj-lt"/>
              <a:buAutoNum type="alphaLcPeriod"/>
            </a:pPr>
            <a:r>
              <a:rPr lang="fr-FR" sz="1600" dirty="0" smtClean="0">
                <a:solidFill>
                  <a:srgbClr val="00B050"/>
                </a:solidFill>
              </a:rPr>
              <a:t>Une décision </a:t>
            </a:r>
            <a:r>
              <a:rPr lang="fr-FR" sz="1600" dirty="0" smtClean="0">
                <a:solidFill>
                  <a:srgbClr val="00B050"/>
                </a:solidFill>
              </a:rPr>
              <a:t>positive/négative </a:t>
            </a:r>
            <a:r>
              <a:rPr lang="fr-FR" sz="1600" dirty="0" smtClean="0">
                <a:solidFill>
                  <a:srgbClr val="00B050"/>
                </a:solidFill>
              </a:rPr>
              <a:t>en cas d’avis unanimes </a:t>
            </a:r>
            <a:r>
              <a:rPr lang="fr-FR" sz="1600" dirty="0" smtClean="0">
                <a:solidFill>
                  <a:srgbClr val="00B050"/>
                </a:solidFill>
              </a:rPr>
              <a:t>positifs/négatifs</a:t>
            </a:r>
          </a:p>
          <a:p>
            <a:pPr marL="892175" lvl="1" indent="-355600">
              <a:buFont typeface="+mj-lt"/>
              <a:buAutoNum type="alphaLcPeriod"/>
            </a:pPr>
            <a:r>
              <a:rPr lang="fr-FR" sz="1600" dirty="0" smtClean="0">
                <a:solidFill>
                  <a:srgbClr val="00B050"/>
                </a:solidFill>
              </a:rPr>
              <a:t>Une </a:t>
            </a:r>
            <a:r>
              <a:rPr lang="fr-FR" sz="1600" dirty="0" smtClean="0">
                <a:solidFill>
                  <a:srgbClr val="00B050"/>
                </a:solidFill>
              </a:rPr>
              <a:t>demande de renseignements complémentaires, après quoi la procédure redémarre par mail.</a:t>
            </a:r>
          </a:p>
          <a:p>
            <a:pPr marL="892175" lvl="1" indent="-355600">
              <a:buFont typeface="+mj-lt"/>
              <a:buAutoNum type="alphaLcPeriod"/>
            </a:pPr>
            <a:r>
              <a:rPr lang="fr-FR" sz="1600" dirty="0" smtClean="0">
                <a:solidFill>
                  <a:srgbClr val="00B050"/>
                </a:solidFill>
              </a:rPr>
              <a:t>Si aucun consensus n’est obtenu, </a:t>
            </a:r>
            <a:r>
              <a:rPr lang="fr-FR" sz="1600" dirty="0" smtClean="0">
                <a:solidFill>
                  <a:srgbClr val="00B050"/>
                </a:solidFill>
              </a:rPr>
              <a:t>la décision est reportée après convocation en personne des membres du conseil </a:t>
            </a:r>
            <a:r>
              <a:rPr lang="fr-FR" sz="1600" dirty="0" smtClean="0">
                <a:solidFill>
                  <a:srgbClr val="00B050"/>
                </a:solidFill>
              </a:rPr>
              <a:t>d’accord.</a:t>
            </a:r>
          </a:p>
          <a:p>
            <a:pPr marL="457200" lvl="1" indent="0">
              <a:buNone/>
            </a:pPr>
            <a:endParaRPr lang="fr-FR" sz="1600" dirty="0" smtClean="0">
              <a:solidFill>
                <a:srgbClr val="00B050"/>
              </a:solidFill>
            </a:endParaRPr>
          </a:p>
          <a:p>
            <a:pPr marL="536575" lvl="1" indent="-536575">
              <a:buAutoNum type="arabicPeriod" startAt="7"/>
            </a:pPr>
            <a:r>
              <a:rPr lang="fr-FR" sz="1800" dirty="0" smtClean="0">
                <a:solidFill>
                  <a:srgbClr val="00B050"/>
                </a:solidFill>
              </a:rPr>
              <a:t>Le </a:t>
            </a:r>
            <a:r>
              <a:rPr lang="fr-FR" sz="1800" dirty="0" err="1">
                <a:solidFill>
                  <a:srgbClr val="00B050"/>
                </a:solidFill>
              </a:rPr>
              <a:t>SSdS</a:t>
            </a:r>
            <a:r>
              <a:rPr lang="fr-FR" sz="1800" dirty="0">
                <a:solidFill>
                  <a:srgbClr val="00B050"/>
                </a:solidFill>
              </a:rPr>
              <a:t> communique la décision définitive endéans les 5 jours ouvrables  </a:t>
            </a:r>
            <a:endParaRPr lang="fr-FR" sz="1800" dirty="0" smtClean="0">
              <a:solidFill>
                <a:srgbClr val="00B050"/>
              </a:solidFill>
            </a:endParaRPr>
          </a:p>
          <a:p>
            <a:pPr marL="0" lvl="1" indent="0">
              <a:buNone/>
            </a:pPr>
            <a:r>
              <a:rPr lang="fr-FR" sz="1800" dirty="0" smtClean="0">
                <a:solidFill>
                  <a:srgbClr val="00B050"/>
                </a:solidFill>
              </a:rPr>
              <a:t>	- a</a:t>
            </a:r>
            <a:r>
              <a:rPr lang="fr-FR" sz="1800" dirty="0" smtClean="0">
                <a:solidFill>
                  <a:srgbClr val="00B050"/>
                </a:solidFill>
              </a:rPr>
              <a:t>u </a:t>
            </a:r>
            <a:r>
              <a:rPr lang="fr-FR" sz="1800" dirty="0">
                <a:solidFill>
                  <a:srgbClr val="00B050"/>
                </a:solidFill>
              </a:rPr>
              <a:t>centre d'envoi </a:t>
            </a:r>
            <a:r>
              <a:rPr lang="fr-FR" sz="1800" dirty="0">
                <a:solidFill>
                  <a:srgbClr val="00B050"/>
                </a:solidFill>
                <a:sym typeface="Wingdings" pitchFamily="2" charset="2"/>
              </a:rPr>
              <a:t>qui la transmet avec une garantie de paiement au centre </a:t>
            </a: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	d’</a:t>
            </a:r>
            <a:r>
              <a:rPr lang="fr-FR" sz="1800" dirty="0" err="1" smtClean="0">
                <a:solidFill>
                  <a:srgbClr val="00B050"/>
                </a:solidFill>
                <a:sym typeface="Wingdings" pitchFamily="2" charset="2"/>
              </a:rPr>
              <a:t>hadronthérapie</a:t>
            </a: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. </a:t>
            </a:r>
          </a:p>
          <a:p>
            <a:pPr marL="536575" lvl="0" indent="-536575">
              <a:buNone/>
            </a:pP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		- au </a:t>
            </a: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bénéficiaire </a:t>
            </a: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ainsi qu’à </a:t>
            </a:r>
            <a:r>
              <a:rPr lang="fr-FR" sz="1800" dirty="0" smtClean="0">
                <a:solidFill>
                  <a:srgbClr val="00B050"/>
                </a:solidFill>
                <a:sym typeface="Wingdings" pitchFamily="2" charset="2"/>
              </a:rPr>
              <a:t>l’OA de celui-ci</a:t>
            </a:r>
            <a:r>
              <a:rPr lang="fr-FR" sz="1600" dirty="0" smtClean="0">
                <a:solidFill>
                  <a:srgbClr val="00B050"/>
                </a:solidFill>
                <a:sym typeface="Wingdings" pitchFamily="2" charset="2"/>
              </a:rPr>
              <a:t>.</a:t>
            </a:r>
          </a:p>
          <a:p>
            <a:pPr marL="536575" lvl="0" indent="-536575">
              <a:buNone/>
            </a:pPr>
            <a:r>
              <a:rPr lang="fr-FR" sz="1800" dirty="0" smtClean="0">
                <a:solidFill>
                  <a:srgbClr val="00B050"/>
                </a:solidFill>
              </a:rPr>
              <a:t>	En </a:t>
            </a:r>
            <a:r>
              <a:rPr lang="fr-FR" sz="1800" dirty="0" smtClean="0">
                <a:solidFill>
                  <a:srgbClr val="00B050"/>
                </a:solidFill>
              </a:rPr>
              <a:t>cas de décision positive du Conseil d’Accord, les </a:t>
            </a:r>
            <a:r>
              <a:rPr lang="fr-FR" sz="1800" dirty="0" smtClean="0">
                <a:solidFill>
                  <a:srgbClr val="00B050"/>
                </a:solidFill>
              </a:rPr>
              <a:t>coûts suivants sont pris en charge  :</a:t>
            </a:r>
          </a:p>
          <a:p>
            <a:pPr marL="982663" lvl="0" indent="-90488">
              <a:buFontTx/>
              <a:buChar char="-"/>
            </a:pPr>
            <a:r>
              <a:rPr lang="fr-FR" sz="1800" dirty="0" smtClean="0">
                <a:solidFill>
                  <a:srgbClr val="00B050"/>
                </a:solidFill>
              </a:rPr>
              <a:t>du </a:t>
            </a:r>
            <a:r>
              <a:rPr lang="fr-FR" sz="1800" dirty="0" smtClean="0">
                <a:solidFill>
                  <a:srgbClr val="00B050"/>
                </a:solidFill>
              </a:rPr>
              <a:t>traitement </a:t>
            </a:r>
            <a:r>
              <a:rPr lang="fr-FR" sz="1800" dirty="0">
                <a:solidFill>
                  <a:srgbClr val="00B050"/>
                </a:solidFill>
              </a:rPr>
              <a:t>(avec garantie de paiement – possibilité de </a:t>
            </a:r>
            <a:r>
              <a:rPr lang="fr-FR" sz="1800" dirty="0" smtClean="0">
                <a:solidFill>
                  <a:srgbClr val="00B050"/>
                </a:solidFill>
              </a:rPr>
              <a:t>prévoir </a:t>
            </a:r>
            <a:r>
              <a:rPr lang="fr-FR" sz="1800" dirty="0">
                <a:solidFill>
                  <a:srgbClr val="00B050"/>
                </a:solidFill>
              </a:rPr>
              <a:t>un paiement </a:t>
            </a:r>
            <a:r>
              <a:rPr lang="fr-FR" sz="1800" dirty="0" smtClean="0">
                <a:solidFill>
                  <a:srgbClr val="00B050"/>
                </a:solidFill>
              </a:rPr>
              <a:t>d’acompte)</a:t>
            </a:r>
          </a:p>
          <a:p>
            <a:pPr marL="982663" lvl="0" indent="-90488">
              <a:buFontTx/>
              <a:buChar char="-"/>
            </a:pPr>
            <a:r>
              <a:rPr lang="fr-FR" sz="1800" dirty="0" smtClean="0">
                <a:solidFill>
                  <a:srgbClr val="00B050"/>
                </a:solidFill>
              </a:rPr>
              <a:t>et </a:t>
            </a:r>
            <a:r>
              <a:rPr lang="fr-FR" sz="1800" dirty="0" smtClean="0">
                <a:solidFill>
                  <a:srgbClr val="00B050"/>
                </a:solidFill>
              </a:rPr>
              <a:t>les éventuels coûts de transport et de séjour du bénéficiaire et de son (éventuel</a:t>
            </a:r>
            <a:r>
              <a:rPr lang="fr-FR" sz="1800" dirty="0" smtClean="0">
                <a:solidFill>
                  <a:srgbClr val="00B050"/>
                </a:solidFill>
              </a:rPr>
              <a:t>) accompagnateur </a:t>
            </a:r>
          </a:p>
        </p:txBody>
      </p:sp>
    </p:spTree>
    <p:extLst>
      <p:ext uri="{BB962C8B-B14F-4D97-AF65-F5344CB8AC3E}">
        <p14:creationId xmlns:p14="http://schemas.microsoft.com/office/powerpoint/2010/main" val="3885534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r>
              <a:rPr lang="fr-BE" sz="2200" dirty="0" smtClean="0">
                <a:solidFill>
                  <a:srgbClr val="00B050"/>
                </a:solidFill>
              </a:rPr>
              <a:t>Au moins 2 membres de chaque groupe / banc doivent </a:t>
            </a:r>
            <a:r>
              <a:rPr lang="fr-BE" sz="2200" dirty="0" smtClean="0">
                <a:solidFill>
                  <a:srgbClr val="00B050"/>
                </a:solidFill>
              </a:rPr>
              <a:t>donner un avis </a:t>
            </a:r>
            <a:r>
              <a:rPr lang="fr-BE" sz="2200" dirty="0" smtClean="0">
                <a:solidFill>
                  <a:srgbClr val="00B050"/>
                </a:solidFill>
              </a:rPr>
              <a:t>pour que le Conseil d’Accord puisse prendre une décision valable (1 banc = Hôpitaux (</a:t>
            </a:r>
            <a:r>
              <a:rPr lang="fr-BE" sz="2200" dirty="0" err="1" smtClean="0">
                <a:solidFill>
                  <a:srgbClr val="00B050"/>
                </a:solidFill>
              </a:rPr>
              <a:t>univ</a:t>
            </a:r>
            <a:r>
              <a:rPr lang="fr-BE" sz="2200" dirty="0" smtClean="0">
                <a:solidFill>
                  <a:srgbClr val="00B050"/>
                </a:solidFill>
              </a:rPr>
              <a:t> + non-</a:t>
            </a:r>
            <a:r>
              <a:rPr lang="fr-BE" sz="2200" dirty="0" err="1" smtClean="0">
                <a:solidFill>
                  <a:srgbClr val="00B050"/>
                </a:solidFill>
              </a:rPr>
              <a:t>univ</a:t>
            </a:r>
            <a:r>
              <a:rPr lang="fr-BE" sz="2200" dirty="0" smtClean="0">
                <a:solidFill>
                  <a:srgbClr val="00B050"/>
                </a:solidFill>
              </a:rPr>
              <a:t>) et 1 banc = Organismes Assureurs). </a:t>
            </a:r>
            <a:r>
              <a:rPr lang="fr-BE" sz="2200" dirty="0" smtClean="0">
                <a:solidFill>
                  <a:srgbClr val="00B050"/>
                </a:solidFill>
              </a:rPr>
              <a:t>Pas d’avis pour son propre patient.</a:t>
            </a:r>
            <a:endParaRPr lang="fr-BE" sz="2200" dirty="0" smtClean="0">
              <a:solidFill>
                <a:srgbClr val="00B050"/>
              </a:solidFill>
            </a:endParaRPr>
          </a:p>
          <a:p>
            <a:r>
              <a:rPr lang="fr-BE" sz="2200" u="sng" dirty="0" smtClean="0">
                <a:solidFill>
                  <a:srgbClr val="00B050"/>
                </a:solidFill>
              </a:rPr>
              <a:t>Tout </a:t>
            </a:r>
            <a:r>
              <a:rPr lang="fr-BE" sz="2200" dirty="0" smtClean="0">
                <a:solidFill>
                  <a:srgbClr val="00B050"/>
                </a:solidFill>
              </a:rPr>
              <a:t>avis négatif doit être motivé.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BE" sz="2200" dirty="0" smtClean="0">
                <a:solidFill>
                  <a:srgbClr val="00B050"/>
                </a:solidFill>
              </a:rPr>
              <a:t>En </a:t>
            </a:r>
            <a:r>
              <a:rPr lang="fr-BE" sz="2200" dirty="0" smtClean="0">
                <a:solidFill>
                  <a:srgbClr val="00B050"/>
                </a:solidFill>
              </a:rPr>
              <a:t>cas de non-consensus trouvé par mail, le dossier sera discuté à la première réunion fixe programmée </a:t>
            </a:r>
            <a:r>
              <a:rPr lang="fr-BE" sz="2200" dirty="0">
                <a:solidFill>
                  <a:srgbClr val="00B050"/>
                </a:solidFill>
              </a:rPr>
              <a:t>(2 X / </a:t>
            </a:r>
            <a:r>
              <a:rPr lang="fr-BE" sz="2200" dirty="0" smtClean="0">
                <a:solidFill>
                  <a:srgbClr val="00B050"/>
                </a:solidFill>
              </a:rPr>
              <a:t>mois); e</a:t>
            </a:r>
            <a:r>
              <a:rPr lang="fr-FR" sz="2200" dirty="0" smtClean="0">
                <a:solidFill>
                  <a:srgbClr val="00B050"/>
                </a:solidFill>
              </a:rPr>
              <a:t>n </a:t>
            </a:r>
            <a:r>
              <a:rPr lang="fr-FR" sz="2200" dirty="0">
                <a:solidFill>
                  <a:srgbClr val="00B050"/>
                </a:solidFill>
              </a:rPr>
              <a:t>cas de </a:t>
            </a:r>
            <a:r>
              <a:rPr lang="fr-FR" sz="2200" dirty="0" smtClean="0">
                <a:solidFill>
                  <a:srgbClr val="00B050"/>
                </a:solidFill>
              </a:rPr>
              <a:t>persistance de désaccord, </a:t>
            </a:r>
            <a:r>
              <a:rPr lang="fr-FR" sz="2200" dirty="0">
                <a:solidFill>
                  <a:srgbClr val="00B050"/>
                </a:solidFill>
              </a:rPr>
              <a:t>le </a:t>
            </a:r>
            <a:r>
              <a:rPr lang="fr-FR" sz="2200" dirty="0" smtClean="0">
                <a:solidFill>
                  <a:srgbClr val="00B050"/>
                </a:solidFill>
              </a:rPr>
              <a:t>Président (</a:t>
            </a:r>
            <a:r>
              <a:rPr lang="fr-FR" sz="2200" dirty="0" err="1" smtClean="0">
                <a:solidFill>
                  <a:srgbClr val="00B050"/>
                </a:solidFill>
              </a:rPr>
              <a:t>Inami</a:t>
            </a:r>
            <a:r>
              <a:rPr lang="fr-FR" sz="2200" dirty="0" smtClean="0">
                <a:solidFill>
                  <a:srgbClr val="00B050"/>
                </a:solidFill>
              </a:rPr>
              <a:t>) tranche.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fr-FR" sz="2200" dirty="0" smtClean="0">
                <a:solidFill>
                  <a:srgbClr val="00B050"/>
                </a:solidFill>
              </a:rPr>
              <a:t>Il </a:t>
            </a:r>
            <a:r>
              <a:rPr lang="fr-FR" sz="2200" dirty="0">
                <a:solidFill>
                  <a:srgbClr val="00B050"/>
                </a:solidFill>
              </a:rPr>
              <a:t>n’y a </a:t>
            </a:r>
            <a:r>
              <a:rPr lang="fr-FR" sz="2200" u="sng" dirty="0">
                <a:solidFill>
                  <a:srgbClr val="00B050"/>
                </a:solidFill>
              </a:rPr>
              <a:t>pas</a:t>
            </a:r>
            <a:r>
              <a:rPr lang="fr-FR" sz="2200" dirty="0">
                <a:solidFill>
                  <a:srgbClr val="00B050"/>
                </a:solidFill>
              </a:rPr>
              <a:t> de procédure de recours prévue auprès du conseil d’accord.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fr-FR" sz="2200" dirty="0">
              <a:solidFill>
                <a:srgbClr val="00B050"/>
              </a:solidFill>
            </a:endParaRPr>
          </a:p>
          <a:p>
            <a:endParaRPr lang="fr-BE" sz="2200" dirty="0" smtClean="0">
              <a:solidFill>
                <a:srgbClr val="00B050"/>
              </a:solidFill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u="sng" dirty="0" smtClean="0">
                <a:solidFill>
                  <a:srgbClr val="00B050"/>
                </a:solidFill>
              </a:rPr>
              <a:t>Décision Conseil d’Accord (2)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smtClean="0">
                <a:solidFill>
                  <a:srgbClr val="0070C0"/>
                </a:solidFill>
              </a:rPr>
              <a:t>Factures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8"/>
            </a:pPr>
            <a:r>
              <a:rPr lang="fr-FR" dirty="0" smtClean="0">
                <a:solidFill>
                  <a:srgbClr val="0070C0"/>
                </a:solidFill>
              </a:rPr>
              <a:t>Facture pour le traitement par le centre d’</a:t>
            </a:r>
            <a:r>
              <a:rPr lang="fr-FR" dirty="0" err="1" smtClean="0">
                <a:solidFill>
                  <a:srgbClr val="0070C0"/>
                </a:solidFill>
              </a:rPr>
              <a:t>hadronthérapie</a:t>
            </a:r>
            <a:r>
              <a:rPr lang="fr-FR" dirty="0" smtClean="0">
                <a:solidFill>
                  <a:srgbClr val="0070C0"/>
                </a:solidFill>
              </a:rPr>
              <a:t> 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fr-FR" smtClean="0">
                <a:solidFill>
                  <a:srgbClr val="0070C0"/>
                </a:solidFill>
              </a:rPr>
              <a:t>Facture </a:t>
            </a:r>
            <a:r>
              <a:rPr lang="fr-FR" dirty="0" smtClean="0">
                <a:solidFill>
                  <a:srgbClr val="0070C0"/>
                </a:solidFill>
              </a:rPr>
              <a:t>pour le forfait de coordination par le centre d'envoi</a:t>
            </a:r>
          </a:p>
          <a:p>
            <a:pPr marL="514350" lvl="0" indent="-514350">
              <a:buFont typeface="+mj-lt"/>
              <a:buAutoNum type="arabicPeriod" startAt="8"/>
            </a:pPr>
            <a:r>
              <a:rPr lang="fr-FR" dirty="0" smtClean="0">
                <a:solidFill>
                  <a:srgbClr val="0070C0"/>
                </a:solidFill>
              </a:rPr>
              <a:t> Factures des éventuels coûts de transport et de séjour du bénéficiaire et de son accompagnateur transmises à l’</a:t>
            </a:r>
            <a:r>
              <a:rPr lang="fr-FR" dirty="0" err="1" smtClean="0">
                <a:solidFill>
                  <a:srgbClr val="0070C0"/>
                </a:solidFill>
              </a:rPr>
              <a:t>Inami</a:t>
            </a:r>
            <a:r>
              <a:rPr lang="fr-FR" dirty="0" smtClean="0">
                <a:solidFill>
                  <a:srgbClr val="0070C0"/>
                </a:solidFill>
              </a:rPr>
              <a:t> via le centre d'envoi</a:t>
            </a:r>
          </a:p>
        </p:txBody>
      </p:sp>
    </p:spTree>
    <p:extLst>
      <p:ext uri="{BB962C8B-B14F-4D97-AF65-F5344CB8AC3E}">
        <p14:creationId xmlns:p14="http://schemas.microsoft.com/office/powerpoint/2010/main" val="174164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u="sng" dirty="0" smtClean="0">
                <a:solidFill>
                  <a:srgbClr val="FF0000"/>
                </a:solidFill>
              </a:rPr>
              <a:t>Paiements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133056"/>
          </a:xfrm>
        </p:spPr>
        <p:txBody>
          <a:bodyPr>
            <a:normAutofit/>
          </a:bodyPr>
          <a:lstStyle/>
          <a:p>
            <a:pPr marL="625475" indent="-625475">
              <a:buFont typeface="+mj-lt"/>
              <a:buAutoNum type="arabicPeriod" startAt="11"/>
              <a:tabLst>
                <a:tab pos="625475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Paiement des coûts de traitement*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fr-FR" dirty="0">
                <a:solidFill>
                  <a:srgbClr val="FF0000"/>
                </a:solidFill>
              </a:rPr>
              <a:t>	</a:t>
            </a:r>
            <a:r>
              <a:rPr lang="fr-FR" sz="3000" dirty="0" smtClean="0">
                <a:solidFill>
                  <a:srgbClr val="FF0000"/>
                </a:solidFill>
              </a:rPr>
              <a:t>(* en tenant compte d’un acompte éventuel payé)</a:t>
            </a:r>
          </a:p>
          <a:p>
            <a:pPr marL="628650" indent="-628650">
              <a:buNone/>
              <a:tabLst>
                <a:tab pos="625475" algn="l"/>
              </a:tabLst>
            </a:pPr>
            <a:r>
              <a:rPr lang="fr-FR" sz="3000" dirty="0" smtClean="0">
                <a:solidFill>
                  <a:srgbClr val="FF0000"/>
                </a:solidFill>
              </a:rPr>
              <a:t>12. </a:t>
            </a:r>
            <a:r>
              <a:rPr lang="fr-FR" dirty="0" smtClean="0">
                <a:solidFill>
                  <a:srgbClr val="FF0000"/>
                </a:solidFill>
              </a:rPr>
              <a:t>Intervention dans les frais de transport et de    séjour du bénéficiaire (et son accompagnateur)</a:t>
            </a:r>
          </a:p>
          <a:p>
            <a:pPr marL="0" indent="0">
              <a:buNone/>
              <a:tabLst>
                <a:tab pos="625475" algn="l"/>
              </a:tabLst>
            </a:pPr>
            <a:r>
              <a:rPr lang="fr-FR" dirty="0" smtClean="0">
                <a:solidFill>
                  <a:srgbClr val="FF0000"/>
                </a:solidFill>
              </a:rPr>
              <a:t>13. Paiement de la coordination au centre d'envoi </a:t>
            </a:r>
            <a:r>
              <a:rPr lang="fr-FR" sz="2800" i="1" dirty="0" smtClean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5290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2017-12-06T23:00:00+00:00</RIDocInitialCreationDate>
    <RIThem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Remboursement des soins</TermName>
          <TermId xmlns="http://schemas.microsoft.com/office/infopath/2007/PartnerControls">733bdba3-12c9-4853-afaa-2f907b76ddd0</TermId>
        </TermInfo>
      </Terms>
    </RIThemeTaxHTField0>
    <RIDocTypeTaxHTField0 xmlns="f15eea43-7fa7-45cf-8dc0-d5244e2cd467">
      <Terms xmlns="http://schemas.microsoft.com/office/infopath/2007/PartnerControls"/>
    </RIDocTypeTaxHTField0>
    <RIDocSummary xmlns="f15eea43-7fa7-45cf-8dc0-d5244e2cd467" xsi:nil="true"/>
    <PublishingExpirationDate xmlns="http://schemas.microsoft.com/sharepoint/v3" xsi:nil="true"/>
    <PublishingStartDate xmlns="http://schemas.microsoft.com/sharepoint/v3" xsi:nil="true"/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Médecin</TermName>
          <TermId xmlns="http://schemas.microsoft.com/office/infopath/2007/PartnerControls">d8a1e59b-bcd7-4d2f-b75c-23b993f6e1ad</TermId>
        </TermInfo>
        <TermInfo xmlns="http://schemas.microsoft.com/office/infopath/2007/PartnerControls">
          <TermName xmlns="http://schemas.microsoft.com/office/infopath/2007/PartnerControls">Citoyen</TermName>
          <TermId xmlns="http://schemas.microsoft.com/office/infopath/2007/PartnerControls">3d4050dd-0cb5-49a7-892e-7750ff79cdf8</TermId>
        </TermInfo>
        <TermInfo xmlns="http://schemas.microsoft.com/office/infopath/2007/PartnerControls">
          <TermName xmlns="http://schemas.microsoft.com/office/infopath/2007/PartnerControls">Hôpital général</TermName>
          <TermId xmlns="http://schemas.microsoft.com/office/infopath/2007/PartnerControls">2072517b-c14b-4631-aa17-bb49afc2ae96</TermId>
        </TermInfo>
      </Terms>
    </RITargetGroupTaxHTField0>
    <cc6d4d0f41a44532aeb7bee41b15f208 xmlns="61fd8d87-ea47-44bb-afd6-b4d99b1d9c1f">
      <Terms xmlns="http://schemas.microsoft.com/office/infopath/2007/PartnerControls"/>
    </cc6d4d0f41a44532aeb7bee41b15f208>
    <gde733b7de1f426ba66c11d7c4a6ad8f xmlns="61fd8d87-ea47-44bb-afd6-b4d99b1d9c1f" xsi:nil="true"/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</Terms>
    </RILanguageTaxHTField0>
    <TaxCatchAll xmlns="61fd8d87-ea47-44bb-afd6-b4d99b1d9c1f">
      <Value>62</Value>
      <Value>29</Value>
      <Value>8</Value>
      <Value>18</Value>
      <Value>20</Value>
    </TaxCatchAl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F2B3B3-0FA8-4D99-B807-B20A048581FB}"/>
</file>

<file path=customXml/itemProps2.xml><?xml version="1.0" encoding="utf-8"?>
<ds:datastoreItem xmlns:ds="http://schemas.openxmlformats.org/officeDocument/2006/customXml" ds:itemID="{404AFA01-0453-4D11-A700-678062C1A058}"/>
</file>

<file path=customXml/itemProps3.xml><?xml version="1.0" encoding="utf-8"?>
<ds:datastoreItem xmlns:ds="http://schemas.openxmlformats.org/officeDocument/2006/customXml" ds:itemID="{F4A240ED-9ED7-4CD4-9349-969FE73DD7F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352</Words>
  <Application>Microsoft Office PowerPoint</Application>
  <PresentationFormat>Affichage à l'écran (4:3)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PowerPoint</vt:lpstr>
      <vt:lpstr>Procédure de demande</vt:lpstr>
      <vt:lpstr>Décision Conseil d’Accord (1)</vt:lpstr>
      <vt:lpstr>Décision Conseil d’Accord (2)</vt:lpstr>
      <vt:lpstr>Factures</vt:lpstr>
      <vt:lpstr>Paiements</vt:lpstr>
    </vt:vector>
  </TitlesOfParts>
  <Company>R.I.Z.I.V. - I.N.A.M.I.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Hadronthérapie - Schéma et explications</dc:title>
  <dc:creator>Fabienne Vander Donckt</dc:creator>
  <cp:lastModifiedBy>Fabienne Vander Donckt</cp:lastModifiedBy>
  <cp:revision>99</cp:revision>
  <cp:lastPrinted>2017-12-06T13:20:34Z</cp:lastPrinted>
  <dcterms:created xsi:type="dcterms:W3CDTF">2013-03-21T13:59:38Z</dcterms:created>
  <dcterms:modified xsi:type="dcterms:W3CDTF">2017-12-06T13:43:03Z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ITargetGroup">
    <vt:lpwstr>29;#Médecin|d8a1e59b-bcd7-4d2f-b75c-23b993f6e1ad;#20;#Citoyen|3d4050dd-0cb5-49a7-892e-7750ff79cdf8;#62;#Hôpital général|2072517b-c14b-4631-aa17-bb49afc2ae96</vt:lpwstr>
  </property>
  <property fmtid="{D5CDD505-2E9C-101B-9397-08002B2CF9AE}" pid="3" name="RITheme">
    <vt:lpwstr>18;#Remboursement des soins|733bdba3-12c9-4853-afaa-2f907b76ddd0</vt:lpwstr>
  </property>
  <property fmtid="{D5CDD505-2E9C-101B-9397-08002B2CF9AE}" pid="4" name="RILanguage">
    <vt:lpwstr>8;#Français|aa2269b8-11bd-4cc9-9267-801806817e60</vt:lpwstr>
  </property>
  <property fmtid="{D5CDD505-2E9C-101B-9397-08002B2CF9AE}" pid="5" name="ContentTypeId">
    <vt:lpwstr>0x01010068B932EBA4214624B1E6C758B674AA3900878AE0BF14248048B0F623A599AB54C9</vt:lpwstr>
  </property>
  <property fmtid="{D5CDD505-2E9C-101B-9397-08002B2CF9AE}" pid="6" name="RIDocType">
    <vt:lpwstr/>
  </property>
  <property fmtid="{D5CDD505-2E9C-101B-9397-08002B2CF9AE}" pid="7" name="Publication type for documents">
    <vt:lpwstr/>
  </property>
</Properties>
</file>