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7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77493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739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5591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7674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516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9935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8286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462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116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033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626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B32D-004B-4FF9-9DF1-A29AA35E9262}" type="datetimeFigureOut">
              <a:rPr lang="fr-BE" smtClean="0"/>
              <a:t>06-12-2017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377DF-7C27-4F28-9311-38737089DB0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1698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adrontherapie@riziv.fgov.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0" y="1077913"/>
            <a:ext cx="907426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095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u="sng" dirty="0" smtClean="0"/>
              <a:t>Aanvraagprocedure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nl-BE" sz="1900" dirty="0"/>
              <a:t>Rechthebbende krijgt </a:t>
            </a:r>
            <a:r>
              <a:rPr lang="nl-BE" sz="1900" dirty="0" smtClean="0"/>
              <a:t>een MOC waarin hadrontherapie wordt voorgesteld en contacteert via zijn behandelde arts een erkend </a:t>
            </a:r>
            <a:r>
              <a:rPr lang="nl-BE" sz="1900" dirty="0"/>
              <a:t>radiotherapiecentrum, het “verwijzend centrum”.</a:t>
            </a:r>
            <a:endParaRPr lang="fr-BE" sz="1900" dirty="0"/>
          </a:p>
          <a:p>
            <a:pPr marL="514350" indent="-514350">
              <a:buFont typeface="+mj-lt"/>
              <a:buAutoNum type="arabicPeriod"/>
            </a:pPr>
            <a:r>
              <a:rPr lang="nl-BE" sz="1900" dirty="0"/>
              <a:t>Het verwijzend centrum stuurt een vraag </a:t>
            </a:r>
            <a:r>
              <a:rPr lang="nl-BE" sz="1900" dirty="0" smtClean="0"/>
              <a:t>naar het RIZIV, Dienst </a:t>
            </a:r>
            <a:r>
              <a:rPr lang="nl-BE" sz="1900" dirty="0"/>
              <a:t>Geneeskundige </a:t>
            </a:r>
            <a:r>
              <a:rPr lang="nl-BE" sz="1900" dirty="0" smtClean="0"/>
              <a:t>Verzorging (DGV) om dossier te openen (via </a:t>
            </a:r>
            <a:r>
              <a:rPr lang="nl-BE" sz="1900" u="sng" dirty="0" smtClean="0">
                <a:hlinkClick r:id="rId2"/>
              </a:rPr>
              <a:t>Hadrontherapie@riziv.fgov.be</a:t>
            </a:r>
            <a:r>
              <a:rPr lang="nl-BE" sz="1900" dirty="0" smtClean="0"/>
              <a:t>) </a:t>
            </a:r>
            <a:r>
              <a:rPr lang="nl-BE" sz="1900" u="sng" dirty="0" smtClean="0"/>
              <a:t>en</a:t>
            </a:r>
            <a:r>
              <a:rPr lang="nl-BE" sz="1900" dirty="0" smtClean="0"/>
              <a:t> vraagt in parallel een advies tot behandeling aan het </a:t>
            </a:r>
            <a:r>
              <a:rPr lang="nl-BE" sz="1900" dirty="0" err="1" smtClean="0"/>
              <a:t>hadroncentrum</a:t>
            </a:r>
            <a:r>
              <a:rPr lang="nl-BE" sz="1900" dirty="0" smtClean="0"/>
              <a:t>. </a:t>
            </a:r>
            <a:r>
              <a:rPr lang="fr-BE" sz="1900" dirty="0" smtClean="0"/>
              <a:t>DGV </a:t>
            </a:r>
            <a:r>
              <a:rPr lang="fr-BE" sz="1900" dirty="0" err="1" smtClean="0"/>
              <a:t>geeft</a:t>
            </a:r>
            <a:r>
              <a:rPr lang="fr-BE" sz="1900" dirty="0" smtClean="0"/>
              <a:t> </a:t>
            </a:r>
            <a:r>
              <a:rPr lang="fr-BE" sz="1900" dirty="0" err="1" smtClean="0"/>
              <a:t>een</a:t>
            </a:r>
            <a:r>
              <a:rPr lang="fr-BE" sz="1900" dirty="0" smtClean="0"/>
              <a:t> </a:t>
            </a:r>
            <a:r>
              <a:rPr lang="fr-BE" sz="1900" dirty="0" err="1" smtClean="0"/>
              <a:t>dossiernummer</a:t>
            </a:r>
            <a:r>
              <a:rPr lang="fr-BE" sz="1900" dirty="0" smtClean="0"/>
              <a:t> in </a:t>
            </a:r>
            <a:r>
              <a:rPr lang="fr-BE" sz="1900" dirty="0" err="1" smtClean="0"/>
              <a:t>afwachting</a:t>
            </a:r>
            <a:r>
              <a:rPr lang="fr-BE" sz="1900" dirty="0" smtClean="0"/>
              <a:t> van </a:t>
            </a:r>
            <a:r>
              <a:rPr lang="fr-BE" sz="1900" dirty="0" err="1" smtClean="0"/>
              <a:t>het</a:t>
            </a:r>
            <a:r>
              <a:rPr lang="fr-BE" sz="1900" dirty="0" smtClean="0"/>
              <a:t> </a:t>
            </a:r>
            <a:r>
              <a:rPr lang="fr-BE" sz="1900" dirty="0" err="1" smtClean="0"/>
              <a:t>volledige</a:t>
            </a:r>
            <a:r>
              <a:rPr lang="fr-BE" sz="1900" dirty="0"/>
              <a:t> </a:t>
            </a:r>
            <a:r>
              <a:rPr lang="fr-BE" sz="1900" dirty="0" err="1" smtClean="0"/>
              <a:t>aanvraagdossier</a:t>
            </a:r>
            <a:r>
              <a:rPr lang="fr-BE" sz="19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1900" dirty="0" smtClean="0"/>
              <a:t>Het </a:t>
            </a:r>
            <a:r>
              <a:rPr lang="nl-BE" sz="1900" dirty="0" err="1"/>
              <a:t>Hadroncentrum</a:t>
            </a:r>
            <a:r>
              <a:rPr lang="nl-BE" sz="1900" dirty="0"/>
              <a:t> geeft zijn </a:t>
            </a:r>
            <a:r>
              <a:rPr lang="nl-BE" sz="1900" dirty="0" smtClean="0"/>
              <a:t>akkoord tot behandeling (of niet) aan </a:t>
            </a:r>
            <a:r>
              <a:rPr lang="nl-BE" sz="1900" dirty="0"/>
              <a:t>het verwijzend centrum</a:t>
            </a:r>
            <a:r>
              <a:rPr lang="nl-BE" sz="19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1900" dirty="0" smtClean="0"/>
              <a:t>Het </a:t>
            </a:r>
            <a:r>
              <a:rPr lang="nl-BE" sz="1900" dirty="0"/>
              <a:t>verwijzend centrum stuurt </a:t>
            </a:r>
            <a:r>
              <a:rPr lang="nl-BE" sz="1900" dirty="0" smtClean="0"/>
              <a:t>het volledige </a:t>
            </a:r>
            <a:r>
              <a:rPr lang="nl-BE" sz="1900" dirty="0"/>
              <a:t>gemotiveerde </a:t>
            </a:r>
            <a:r>
              <a:rPr lang="nl-BE" sz="1900" dirty="0" smtClean="0"/>
              <a:t>aanvraagdossier en het positief advies tot behandeling in het </a:t>
            </a:r>
            <a:r>
              <a:rPr lang="nl-BE" sz="1900" dirty="0" err="1" smtClean="0"/>
              <a:t>hadroncentrum</a:t>
            </a:r>
            <a:r>
              <a:rPr lang="nl-BE" sz="1900" dirty="0" smtClean="0"/>
              <a:t>, met kostenramingen, naar DGV  (per aangetekend schrijven).</a:t>
            </a:r>
            <a:endParaRPr lang="fr-BE" sz="1900" dirty="0"/>
          </a:p>
          <a:p>
            <a:pPr marL="514350" lvl="0" indent="-514350">
              <a:buFont typeface="+mj-lt"/>
              <a:buAutoNum type="arabicPeriod"/>
            </a:pPr>
            <a:r>
              <a:rPr lang="nl-BE" sz="1900" dirty="0"/>
              <a:t>DGV </a:t>
            </a:r>
            <a:r>
              <a:rPr lang="nl-BE" sz="1900" dirty="0" smtClean="0"/>
              <a:t>bezorgt het volledige aanvraagdossier binnen 5 werkdagen na datum</a:t>
            </a:r>
            <a:r>
              <a:rPr lang="nl-BE" sz="1900" dirty="0"/>
              <a:t> </a:t>
            </a:r>
            <a:r>
              <a:rPr lang="nl-BE" sz="1900" dirty="0" smtClean="0"/>
              <a:t>van ontvangst aan de </a:t>
            </a:r>
            <a:r>
              <a:rPr lang="nl-BE" sz="1900" dirty="0"/>
              <a:t>leden van de </a:t>
            </a:r>
            <a:r>
              <a:rPr lang="nl-BE" sz="1900" dirty="0" smtClean="0"/>
              <a:t>Akkoordraad ter advies (via “beveiligde site”).</a:t>
            </a:r>
            <a:endParaRPr lang="fr-BE" sz="1900" dirty="0"/>
          </a:p>
        </p:txBody>
      </p:sp>
    </p:spTree>
    <p:extLst>
      <p:ext uri="{BB962C8B-B14F-4D97-AF65-F5344CB8AC3E}">
        <p14:creationId xmlns:p14="http://schemas.microsoft.com/office/powerpoint/2010/main" val="3286496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rmAutofit/>
          </a:bodyPr>
          <a:lstStyle/>
          <a:p>
            <a:r>
              <a:rPr lang="nl-BE" u="sng" dirty="0">
                <a:solidFill>
                  <a:srgbClr val="00B050"/>
                </a:solidFill>
              </a:rPr>
              <a:t>Beslissing </a:t>
            </a:r>
            <a:r>
              <a:rPr lang="nl-BE" u="sng" dirty="0" smtClean="0">
                <a:solidFill>
                  <a:srgbClr val="00B050"/>
                </a:solidFill>
              </a:rPr>
              <a:t>akkoordraad(1)</a:t>
            </a:r>
            <a:endParaRPr lang="fr-BE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805264"/>
          </a:xfrm>
        </p:spPr>
        <p:txBody>
          <a:bodyPr>
            <a:noAutofit/>
          </a:bodyPr>
          <a:lstStyle/>
          <a:p>
            <a:pPr marL="266700" lvl="0" indent="-266700">
              <a:buNone/>
            </a:pPr>
            <a:r>
              <a:rPr lang="nl-BE" sz="2000" dirty="0" smtClean="0">
                <a:solidFill>
                  <a:srgbClr val="00B050"/>
                </a:solidFill>
              </a:rPr>
              <a:t>6.</a:t>
            </a:r>
            <a:r>
              <a:rPr lang="nl-BE" sz="2000" i="1" dirty="0" smtClean="0">
                <a:solidFill>
                  <a:srgbClr val="00B050"/>
                </a:solidFill>
              </a:rPr>
              <a:t> </a:t>
            </a:r>
            <a:r>
              <a:rPr lang="nl-BE" sz="2000" dirty="0" smtClean="0">
                <a:solidFill>
                  <a:srgbClr val="00B050"/>
                </a:solidFill>
              </a:rPr>
              <a:t>Binnen 5 werkdagen na ontvangst van het dossier bezorgen de leden van de Akkoordraad hun advies aan de DGV via mail. </a:t>
            </a:r>
            <a:r>
              <a:rPr lang="nl-BE" sz="1600" dirty="0" smtClean="0">
                <a:solidFill>
                  <a:srgbClr val="00B050"/>
                </a:solidFill>
              </a:rPr>
              <a:t> </a:t>
            </a:r>
          </a:p>
          <a:p>
            <a:pPr marL="0" lvl="0" indent="0">
              <a:buNone/>
            </a:pPr>
            <a:r>
              <a:rPr lang="nl-BE" sz="2000" dirty="0" smtClean="0">
                <a:solidFill>
                  <a:srgbClr val="00B050"/>
                </a:solidFill>
              </a:rPr>
              <a:t>De beslissing is:</a:t>
            </a:r>
          </a:p>
          <a:p>
            <a:pPr marL="971550" lvl="1" indent="-514350">
              <a:buFont typeface="+mj-lt"/>
              <a:buAutoNum type="alphaLcPeriod"/>
            </a:pPr>
            <a:r>
              <a:rPr lang="nl-BE" sz="1600" dirty="0" smtClean="0">
                <a:solidFill>
                  <a:srgbClr val="00B050"/>
                </a:solidFill>
              </a:rPr>
              <a:t>Een positieve/negatieve beslissing in geval van unaniem positief/negatief advies </a:t>
            </a:r>
          </a:p>
          <a:p>
            <a:pPr marL="971550" lvl="1" indent="-514350">
              <a:buFont typeface="+mj-lt"/>
              <a:buAutoNum type="alphaLcPeriod"/>
            </a:pPr>
            <a:r>
              <a:rPr lang="nl-BE" sz="1600" dirty="0" smtClean="0">
                <a:solidFill>
                  <a:srgbClr val="00B050"/>
                </a:solidFill>
              </a:rPr>
              <a:t>Een vraag om bijkomende inlichtingen, waarna de procedure per mail zich herhaalt</a:t>
            </a:r>
          </a:p>
          <a:p>
            <a:pPr marL="971550" lvl="1" indent="-514350">
              <a:buFont typeface="+mj-lt"/>
              <a:buAutoNum type="alphaLcPeriod"/>
            </a:pPr>
            <a:r>
              <a:rPr lang="nl-BE" sz="1600" dirty="0" smtClean="0">
                <a:solidFill>
                  <a:srgbClr val="00B050"/>
                </a:solidFill>
              </a:rPr>
              <a:t>Indien geen consensus, uitstel van beslissing tot na samenroeping in persoon van de akkoordraad.</a:t>
            </a:r>
          </a:p>
          <a:p>
            <a:pPr marL="266700" lvl="0" indent="-266700">
              <a:buNone/>
            </a:pPr>
            <a:r>
              <a:rPr lang="nl-BE" sz="2000" dirty="0" smtClean="0">
                <a:solidFill>
                  <a:srgbClr val="00B050"/>
                </a:solidFill>
              </a:rPr>
              <a:t>7</a:t>
            </a:r>
            <a:r>
              <a:rPr lang="nl-BE" sz="2000" dirty="0">
                <a:solidFill>
                  <a:srgbClr val="00B050"/>
                </a:solidFill>
              </a:rPr>
              <a:t>. DGV deelt de definitieve beslissing binnen vijf werkdagen mee </a:t>
            </a:r>
            <a:r>
              <a:rPr lang="nl-BE" sz="2000" dirty="0" smtClean="0">
                <a:solidFill>
                  <a:srgbClr val="00B050"/>
                </a:solidFill>
              </a:rPr>
              <a:t>aan:</a:t>
            </a:r>
          </a:p>
          <a:p>
            <a:pPr marL="266700" lvl="0" indent="-266700">
              <a:buNone/>
            </a:pPr>
            <a:r>
              <a:rPr lang="nl-BE" sz="2000" dirty="0" smtClean="0">
                <a:solidFill>
                  <a:srgbClr val="00B050"/>
                </a:solidFill>
              </a:rPr>
              <a:t>	-  </a:t>
            </a:r>
            <a:r>
              <a:rPr lang="nl-BE" sz="2000" dirty="0">
                <a:solidFill>
                  <a:srgbClr val="00B050"/>
                </a:solidFill>
              </a:rPr>
              <a:t>het verwijzend centrum </a:t>
            </a:r>
            <a:r>
              <a:rPr lang="nl-BE" sz="2000" dirty="0" smtClean="0">
                <a:solidFill>
                  <a:srgbClr val="00B050"/>
                </a:solidFill>
                <a:sym typeface="Wingdings" pitchFamily="2" charset="2"/>
              </a:rPr>
              <a:t>die </a:t>
            </a:r>
            <a:r>
              <a:rPr lang="nl-BE" sz="2000" dirty="0">
                <a:solidFill>
                  <a:srgbClr val="00B050"/>
                </a:solidFill>
                <a:sym typeface="Wingdings" pitchFamily="2" charset="2"/>
              </a:rPr>
              <a:t>de beslissing met betaalgarantie aan het </a:t>
            </a:r>
            <a:r>
              <a:rPr lang="nl-BE" sz="2000" dirty="0" err="1" smtClean="0">
                <a:solidFill>
                  <a:srgbClr val="00B050"/>
                </a:solidFill>
                <a:sym typeface="Wingdings" pitchFamily="2" charset="2"/>
              </a:rPr>
              <a:t>hadroncentrum</a:t>
            </a:r>
            <a:r>
              <a:rPr lang="nl-BE" sz="2000" dirty="0" smtClean="0">
                <a:solidFill>
                  <a:srgbClr val="00B050"/>
                </a:solidFill>
                <a:sym typeface="Wingdings" pitchFamily="2" charset="2"/>
              </a:rPr>
              <a:t> meedeelt. </a:t>
            </a:r>
          </a:p>
          <a:p>
            <a:pPr marL="266700" lvl="0" indent="0">
              <a:buNone/>
            </a:pPr>
            <a:r>
              <a:rPr lang="nl-BE" sz="2000" dirty="0" smtClean="0">
                <a:solidFill>
                  <a:srgbClr val="00B050"/>
                </a:solidFill>
                <a:sym typeface="Wingdings" pitchFamily="2" charset="2"/>
              </a:rPr>
              <a:t>- de rechthebbende en aan de VI van deze.</a:t>
            </a:r>
            <a:r>
              <a:rPr lang="nl-BE" sz="1600" dirty="0" smtClean="0">
                <a:solidFill>
                  <a:srgbClr val="00B050"/>
                </a:solidFill>
              </a:rPr>
              <a:t>	</a:t>
            </a:r>
            <a:endParaRPr lang="nl-BE" sz="1600" dirty="0">
              <a:solidFill>
                <a:srgbClr val="00B050"/>
              </a:solidFill>
            </a:endParaRPr>
          </a:p>
          <a:p>
            <a:pPr marL="266700" lvl="0" indent="0">
              <a:buNone/>
            </a:pPr>
            <a:endParaRPr lang="nl-BE" sz="2000" dirty="0" smtClean="0">
              <a:solidFill>
                <a:srgbClr val="00B050"/>
              </a:solidFill>
            </a:endParaRPr>
          </a:p>
          <a:p>
            <a:pPr marL="266700" lvl="0" indent="0">
              <a:buNone/>
            </a:pPr>
            <a:r>
              <a:rPr lang="nl-BE" sz="2000" dirty="0" smtClean="0">
                <a:solidFill>
                  <a:srgbClr val="00B050"/>
                </a:solidFill>
              </a:rPr>
              <a:t>Indien de beslissing van de akkoordraad positief is worden </a:t>
            </a:r>
            <a:r>
              <a:rPr lang="nl-BE" sz="2000" dirty="0">
                <a:solidFill>
                  <a:srgbClr val="00B050"/>
                </a:solidFill>
              </a:rPr>
              <a:t>ten laste </a:t>
            </a:r>
            <a:r>
              <a:rPr lang="nl-BE" sz="2000" dirty="0" smtClean="0">
                <a:solidFill>
                  <a:srgbClr val="00B050"/>
                </a:solidFill>
              </a:rPr>
              <a:t>genomen:</a:t>
            </a:r>
          </a:p>
          <a:p>
            <a:pPr marL="266700" lvl="0" indent="0">
              <a:buNone/>
            </a:pPr>
            <a:r>
              <a:rPr lang="nl-BE" sz="2000" dirty="0" smtClean="0">
                <a:solidFill>
                  <a:srgbClr val="00B050"/>
                </a:solidFill>
              </a:rPr>
              <a:t>- de kosten van de behandeling </a:t>
            </a:r>
            <a:r>
              <a:rPr lang="nl-BE" sz="2000" dirty="0">
                <a:solidFill>
                  <a:srgbClr val="00B050"/>
                </a:solidFill>
              </a:rPr>
              <a:t>(betaalgarantie – mogelijkheid tot voorschot betalen is </a:t>
            </a:r>
            <a:r>
              <a:rPr lang="nl-BE" sz="2000" dirty="0" smtClean="0">
                <a:solidFill>
                  <a:srgbClr val="00B050"/>
                </a:solidFill>
              </a:rPr>
              <a:t>voorzien)</a:t>
            </a:r>
          </a:p>
          <a:p>
            <a:pPr marL="266700" lvl="0" indent="0">
              <a:buNone/>
            </a:pPr>
            <a:r>
              <a:rPr lang="nl-BE" sz="2000" dirty="0" smtClean="0">
                <a:solidFill>
                  <a:srgbClr val="00B050"/>
                </a:solidFill>
              </a:rPr>
              <a:t>- de eventuele transport- en verblijfskosten van de rechthebbende en zijn (eventuele) begeleider. </a:t>
            </a:r>
          </a:p>
        </p:txBody>
      </p:sp>
    </p:spTree>
    <p:extLst>
      <p:ext uri="{BB962C8B-B14F-4D97-AF65-F5344CB8AC3E}">
        <p14:creationId xmlns:p14="http://schemas.microsoft.com/office/powerpoint/2010/main" val="388553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896544"/>
          </a:xfrm>
        </p:spPr>
        <p:txBody>
          <a:bodyPr>
            <a:noAutofit/>
          </a:bodyPr>
          <a:lstStyle/>
          <a:p>
            <a:r>
              <a:rPr lang="nl-BE" sz="2400" dirty="0" smtClean="0">
                <a:solidFill>
                  <a:srgbClr val="00B050"/>
                </a:solidFill>
              </a:rPr>
              <a:t>Minstens 2 leden van elk groep/”bank” geven advies om de Akkoordraad toe te laten een geldige beslissing te nemen (1 bank = Hospitalen (</a:t>
            </a:r>
            <a:r>
              <a:rPr lang="nl-BE" sz="2400" dirty="0" err="1" smtClean="0">
                <a:solidFill>
                  <a:srgbClr val="00B050"/>
                </a:solidFill>
              </a:rPr>
              <a:t>univ+non-univ</a:t>
            </a:r>
            <a:r>
              <a:rPr lang="nl-BE" sz="2400" dirty="0" smtClean="0">
                <a:solidFill>
                  <a:srgbClr val="00B050"/>
                </a:solidFill>
              </a:rPr>
              <a:t>) en 1 bank = Verzekering Instellingen). Geen advies voor “eigen patiënt”. </a:t>
            </a:r>
          </a:p>
          <a:p>
            <a:r>
              <a:rPr lang="nl-BE" sz="2400" u="sng" dirty="0" smtClean="0">
                <a:solidFill>
                  <a:srgbClr val="00B050"/>
                </a:solidFill>
              </a:rPr>
              <a:t>Elk</a:t>
            </a:r>
            <a:r>
              <a:rPr lang="nl-BE" sz="2400" dirty="0" smtClean="0">
                <a:solidFill>
                  <a:srgbClr val="00B050"/>
                </a:solidFill>
              </a:rPr>
              <a:t> negatief advies moet gemotiveerd worden.</a:t>
            </a:r>
          </a:p>
          <a:p>
            <a:r>
              <a:rPr lang="nl-BE" sz="2400" dirty="0" smtClean="0">
                <a:solidFill>
                  <a:srgbClr val="00B050"/>
                </a:solidFill>
              </a:rPr>
              <a:t>Indien geen consensus per mail, zal het dossier tijdens de eerstvolgende plenaire vergadering (2 X/maand – vast geprogrammeerd) besproken worden; in geval van blijvend meningsverschil neemt de Voorzitter (RIZIV) een beslissing.</a:t>
            </a:r>
          </a:p>
          <a:p>
            <a:pPr lvl="0"/>
            <a:r>
              <a:rPr lang="nl-BE" sz="2400" dirty="0">
                <a:solidFill>
                  <a:srgbClr val="00B050"/>
                </a:solidFill>
              </a:rPr>
              <a:t>Er is </a:t>
            </a:r>
            <a:r>
              <a:rPr lang="nl-BE" sz="2400" u="sng" dirty="0">
                <a:solidFill>
                  <a:srgbClr val="00B050"/>
                </a:solidFill>
              </a:rPr>
              <a:t>geen</a:t>
            </a:r>
            <a:r>
              <a:rPr lang="nl-BE" sz="2400" dirty="0">
                <a:solidFill>
                  <a:srgbClr val="00B050"/>
                </a:solidFill>
              </a:rPr>
              <a:t> beroepsprocedure bij de Akkoordraad voorzien. </a:t>
            </a:r>
          </a:p>
          <a:p>
            <a:endParaRPr lang="nl-BE" sz="2400" dirty="0" smtClean="0">
              <a:solidFill>
                <a:srgbClr val="00B050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nl-BE" u="sng" dirty="0">
                <a:solidFill>
                  <a:srgbClr val="00B050"/>
                </a:solidFill>
              </a:rPr>
              <a:t>Beslissing </a:t>
            </a:r>
            <a:r>
              <a:rPr lang="nl-BE" u="sng" dirty="0" smtClean="0">
                <a:solidFill>
                  <a:srgbClr val="00B050"/>
                </a:solidFill>
              </a:rPr>
              <a:t>akkoordraad(2)</a:t>
            </a:r>
            <a:endParaRPr lang="fr-B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031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>
                <a:solidFill>
                  <a:srgbClr val="0070C0"/>
                </a:solidFill>
              </a:rPr>
              <a:t>Facturen</a:t>
            </a:r>
            <a:endParaRPr lang="fr-BE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5475" lvl="0" indent="-625475">
              <a:buFont typeface="+mj-lt"/>
              <a:buAutoNum type="arabicPeriod" startAt="8"/>
            </a:pPr>
            <a:r>
              <a:rPr lang="nl-BE" dirty="0">
                <a:solidFill>
                  <a:srgbClr val="0070C0"/>
                </a:solidFill>
              </a:rPr>
              <a:t>Factuur voor </a:t>
            </a:r>
            <a:r>
              <a:rPr lang="nl-BE" dirty="0" smtClean="0">
                <a:solidFill>
                  <a:srgbClr val="0070C0"/>
                </a:solidFill>
              </a:rPr>
              <a:t>de </a:t>
            </a:r>
            <a:r>
              <a:rPr lang="nl-BE" dirty="0">
                <a:solidFill>
                  <a:srgbClr val="0070C0"/>
                </a:solidFill>
              </a:rPr>
              <a:t>behandeling door het </a:t>
            </a:r>
            <a:r>
              <a:rPr lang="nl-BE" dirty="0" err="1">
                <a:solidFill>
                  <a:srgbClr val="0070C0"/>
                </a:solidFill>
              </a:rPr>
              <a:t>hadroncentrum</a:t>
            </a:r>
            <a:endParaRPr lang="fr-BE" dirty="0">
              <a:solidFill>
                <a:srgbClr val="0070C0"/>
              </a:solidFill>
            </a:endParaRPr>
          </a:p>
          <a:p>
            <a:pPr marL="625475" lvl="0" indent="-625475">
              <a:buFont typeface="+mj-lt"/>
              <a:buAutoNum type="arabicPeriod" startAt="8"/>
            </a:pPr>
            <a:r>
              <a:rPr lang="nl-BE" dirty="0" smtClean="0">
                <a:solidFill>
                  <a:srgbClr val="0070C0"/>
                </a:solidFill>
              </a:rPr>
              <a:t>Factuur voor </a:t>
            </a:r>
            <a:r>
              <a:rPr lang="nl-BE" dirty="0">
                <a:solidFill>
                  <a:srgbClr val="0070C0"/>
                </a:solidFill>
              </a:rPr>
              <a:t>forfait coördinatie door het verwijzend centrum</a:t>
            </a:r>
            <a:endParaRPr lang="fr-BE" dirty="0">
              <a:solidFill>
                <a:srgbClr val="0070C0"/>
              </a:solidFill>
            </a:endParaRPr>
          </a:p>
          <a:p>
            <a:pPr marL="625475" lvl="0" indent="-625475">
              <a:buFont typeface="+mj-lt"/>
              <a:buAutoNum type="arabicPeriod" startAt="8"/>
            </a:pPr>
            <a:r>
              <a:rPr lang="nl-BE" dirty="0" smtClean="0">
                <a:solidFill>
                  <a:srgbClr val="0070C0"/>
                </a:solidFill>
              </a:rPr>
              <a:t>Facturen </a:t>
            </a:r>
            <a:r>
              <a:rPr lang="nl-BE" dirty="0">
                <a:solidFill>
                  <a:srgbClr val="0070C0"/>
                </a:solidFill>
              </a:rPr>
              <a:t>van </a:t>
            </a:r>
            <a:r>
              <a:rPr lang="nl-BE" dirty="0" smtClean="0">
                <a:solidFill>
                  <a:srgbClr val="0070C0"/>
                </a:solidFill>
              </a:rPr>
              <a:t>eventuele reis- </a:t>
            </a:r>
            <a:r>
              <a:rPr lang="nl-BE" dirty="0">
                <a:solidFill>
                  <a:srgbClr val="0070C0"/>
                </a:solidFill>
              </a:rPr>
              <a:t>en verblijfskosten van de rechthebbende en zijn </a:t>
            </a:r>
            <a:r>
              <a:rPr lang="nl-BE" dirty="0" smtClean="0">
                <a:solidFill>
                  <a:srgbClr val="0070C0"/>
                </a:solidFill>
              </a:rPr>
              <a:t>begeleider,  via verwijzend centrum naar het Riziv gestuurd</a:t>
            </a:r>
            <a:endParaRPr lang="fr-B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645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u="sng" dirty="0" smtClean="0">
                <a:solidFill>
                  <a:srgbClr val="FF0000"/>
                </a:solidFill>
              </a:rPr>
              <a:t>Betalingen</a:t>
            </a:r>
            <a:endParaRPr lang="fr-BE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/>
          </a:bodyPr>
          <a:lstStyle/>
          <a:p>
            <a:pPr marL="625475" indent="-625475">
              <a:buFont typeface="+mj-lt"/>
              <a:buAutoNum type="arabicPeriod" startAt="11"/>
            </a:pPr>
            <a:r>
              <a:rPr lang="nl-BE" dirty="0" smtClean="0">
                <a:solidFill>
                  <a:srgbClr val="FF0000"/>
                </a:solidFill>
              </a:rPr>
              <a:t>Betaling </a:t>
            </a:r>
            <a:r>
              <a:rPr lang="nl-BE" dirty="0">
                <a:solidFill>
                  <a:srgbClr val="FF0000"/>
                </a:solidFill>
              </a:rPr>
              <a:t>van de kosten van de </a:t>
            </a:r>
            <a:r>
              <a:rPr lang="nl-BE" dirty="0" smtClean="0">
                <a:solidFill>
                  <a:srgbClr val="FF0000"/>
                </a:solidFill>
              </a:rPr>
              <a:t>behandeling*</a:t>
            </a:r>
          </a:p>
          <a:p>
            <a:pPr marL="0" indent="630238">
              <a:buNone/>
            </a:pPr>
            <a:r>
              <a:rPr lang="nl-BE" sz="2200" dirty="0">
                <a:solidFill>
                  <a:srgbClr val="FF0000"/>
                </a:solidFill>
              </a:rPr>
              <a:t>(*rekening houdende met een eventueel betaald voorschot) </a:t>
            </a:r>
            <a:endParaRPr lang="fr-BE" sz="2200" dirty="0">
              <a:solidFill>
                <a:srgbClr val="FF0000"/>
              </a:solidFill>
            </a:endParaRPr>
          </a:p>
          <a:p>
            <a:pPr marL="625475" lvl="0" indent="-625475">
              <a:buFont typeface="+mj-lt"/>
              <a:buAutoNum type="arabicPeriod" startAt="12"/>
            </a:pPr>
            <a:r>
              <a:rPr lang="nl-BE" dirty="0" smtClean="0">
                <a:solidFill>
                  <a:srgbClr val="FF0000"/>
                </a:solidFill>
              </a:rPr>
              <a:t>Vergoeding </a:t>
            </a:r>
            <a:r>
              <a:rPr lang="nl-BE" dirty="0">
                <a:solidFill>
                  <a:srgbClr val="FF0000"/>
                </a:solidFill>
              </a:rPr>
              <a:t>van de </a:t>
            </a:r>
            <a:r>
              <a:rPr lang="nl-BE" dirty="0" smtClean="0">
                <a:solidFill>
                  <a:srgbClr val="FF0000"/>
                </a:solidFill>
              </a:rPr>
              <a:t>reis- </a:t>
            </a:r>
            <a:r>
              <a:rPr lang="nl-BE" dirty="0">
                <a:solidFill>
                  <a:srgbClr val="FF0000"/>
                </a:solidFill>
              </a:rPr>
              <a:t>en verblijfskosten van de rechthebbende </a:t>
            </a:r>
            <a:r>
              <a:rPr lang="nl-BE" dirty="0" smtClean="0">
                <a:solidFill>
                  <a:srgbClr val="FF0000"/>
                </a:solidFill>
              </a:rPr>
              <a:t>(en </a:t>
            </a:r>
            <a:r>
              <a:rPr lang="nl-BE" dirty="0">
                <a:solidFill>
                  <a:srgbClr val="FF0000"/>
                </a:solidFill>
              </a:rPr>
              <a:t>zijn </a:t>
            </a:r>
            <a:r>
              <a:rPr lang="nl-BE" dirty="0" smtClean="0">
                <a:solidFill>
                  <a:srgbClr val="FF0000"/>
                </a:solidFill>
              </a:rPr>
              <a:t>begeleider)</a:t>
            </a:r>
          </a:p>
          <a:p>
            <a:pPr marL="625475" lvl="0" indent="-625475">
              <a:buFont typeface="+mj-lt"/>
              <a:buAutoNum type="arabicPeriod" startAt="12"/>
            </a:pPr>
            <a:r>
              <a:rPr lang="nl-BE" dirty="0" smtClean="0">
                <a:solidFill>
                  <a:srgbClr val="FF0000"/>
                </a:solidFill>
              </a:rPr>
              <a:t>Betaling van coördinatie aan het verwijzend centrum </a:t>
            </a:r>
            <a:r>
              <a:rPr lang="nl-BE" sz="2800" i="1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29097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IDocInitialCreationDate xmlns="f15eea43-7fa7-45cf-8dc0-d5244e2cd467">2017-12-06T23:00:00+00:00</RIDocInitialCreationDate>
    <RIThem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Remboursement des soins</TermName>
          <TermId xmlns="http://schemas.microsoft.com/office/infopath/2007/PartnerControls">733bdba3-12c9-4853-afaa-2f907b76ddd0</TermId>
        </TermInfo>
      </Terms>
    </RIThemeTaxHTField0>
    <RIDocTypeTaxHTField0 xmlns="f15eea43-7fa7-45cf-8dc0-d5244e2cd467">
      <Terms xmlns="http://schemas.microsoft.com/office/infopath/2007/PartnerControls"/>
    </RIDocTypeTaxHTField0>
    <RIDocSummary xmlns="f15eea43-7fa7-45cf-8dc0-d5244e2cd467" xsi:nil="true"/>
    <PublishingExpirationDate xmlns="http://schemas.microsoft.com/sharepoint/v3" xsi:nil="true"/>
    <PublishingStartDate xmlns="http://schemas.microsoft.com/sharepoint/v3" xsi:nil="true"/>
    <RITargetGroup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Médecin</TermName>
          <TermId xmlns="http://schemas.microsoft.com/office/infopath/2007/PartnerControls">d8a1e59b-bcd7-4d2f-b75c-23b993f6e1ad</TermId>
        </TermInfo>
        <TermInfo xmlns="http://schemas.microsoft.com/office/infopath/2007/PartnerControls">
          <TermName xmlns="http://schemas.microsoft.com/office/infopath/2007/PartnerControls">Citoyen</TermName>
          <TermId xmlns="http://schemas.microsoft.com/office/infopath/2007/PartnerControls">3d4050dd-0cb5-49a7-892e-7750ff79cdf8</TermId>
        </TermInfo>
        <TermInfo xmlns="http://schemas.microsoft.com/office/infopath/2007/PartnerControls">
          <TermName xmlns="http://schemas.microsoft.com/office/infopath/2007/PartnerControls">Hôpital général</TermName>
          <TermId xmlns="http://schemas.microsoft.com/office/infopath/2007/PartnerControls">2072517b-c14b-4631-aa17-bb49afc2ae96</TermId>
        </TermInfo>
      </Terms>
    </RITargetGroupTaxHTField0>
    <cc6d4d0f41a44532aeb7bee41b15f208 xmlns="61fd8d87-ea47-44bb-afd6-b4d99b1d9c1f">
      <Terms xmlns="http://schemas.microsoft.com/office/infopath/2007/PartnerControls"/>
    </cc6d4d0f41a44532aeb7bee41b15f208>
    <gde733b7de1f426ba66c11d7c4a6ad8f xmlns="61fd8d87-ea47-44bb-afd6-b4d99b1d9c1f" xsi:nil="true"/>
    <RILanguag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Néerlandais</TermName>
          <TermId xmlns="http://schemas.microsoft.com/office/infopath/2007/PartnerControls">1daba039-17e6-4993-bb2c-50e1d16ef364</TermId>
        </TermInfo>
      </Terms>
    </RILanguageTaxHTField0>
    <TaxCatchAll xmlns="61fd8d87-ea47-44bb-afd6-b4d99b1d9c1f">
      <Value>62</Value>
      <Value>29</Value>
      <Value>18</Value>
      <Value>12</Value>
      <Value>20</Value>
    </TaxCatchAl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aseDocument" ma:contentTypeID="0x01010068B932EBA4214624B1E6C758B674AA3900878AE0BF14248048B0F623A599AB54C9" ma:contentTypeVersion="10" ma:contentTypeDescription="Crée un document." ma:contentTypeScope="" ma:versionID="0f806d5401a718c248ff851712977ef5">
  <xsd:schema xmlns:xsd="http://www.w3.org/2001/XMLSchema" xmlns:xs="http://www.w3.org/2001/XMLSchema" xmlns:p="http://schemas.microsoft.com/office/2006/metadata/properties" xmlns:ns1="http://schemas.microsoft.com/sharepoint/v3" xmlns:ns2="f15eea43-7fa7-45cf-8dc0-d5244e2cd467" xmlns:ns3="61fd8d87-ea47-44bb-afd6-b4d99b1d9c1f" targetNamespace="http://schemas.microsoft.com/office/2006/metadata/properties" ma:root="true" ma:fieldsID="3c46b631aa297e29475e1214a5361d70" ns1:_="" ns2:_="" ns3:_="">
    <xsd:import namespace="http://schemas.microsoft.com/sharepoint/v3"/>
    <xsd:import namespace="f15eea43-7fa7-45cf-8dc0-d5244e2cd467"/>
    <xsd:import namespace="61fd8d87-ea47-44bb-afd6-b4d99b1d9c1f"/>
    <xsd:element name="properties">
      <xsd:complexType>
        <xsd:sequence>
          <xsd:element name="documentManagement">
            <xsd:complexType>
              <xsd:all>
                <xsd:element ref="ns2:RIDocSummary" minOccurs="0"/>
                <xsd:element ref="ns2:RIDocInitialCreationDate" minOccurs="0"/>
                <xsd:element ref="ns2:RIDocTypeTaxHTField0" minOccurs="0"/>
                <xsd:element ref="ns2:RITargetGroupTaxHTField0" minOccurs="0"/>
                <xsd:element ref="ns2:RIThemeTaxHTField0" minOccurs="0"/>
                <xsd:element ref="ns2:RILanguageTaxHTField0" minOccurs="0"/>
                <xsd:element ref="ns3:TaxCatchAll" minOccurs="0"/>
                <xsd:element ref="ns3:gde733b7de1f426ba66c11d7c4a6ad8f" minOccurs="0"/>
                <xsd:element ref="ns3:TaxCatchAllLabel" minOccurs="0"/>
                <xsd:element ref="ns3:cc6d4d0f41a44532aeb7bee41b15f208" minOccurs="0"/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25" nillable="true" ma:displayName="Date de fin de planification" ma:description="" ma:internalName="PublishingExpirationDate">
      <xsd:simpleType>
        <xsd:restriction base="dms:Unknown"/>
      </xsd:simpleType>
    </xsd:element>
    <xsd:element name="PublishingStartDate" ma:index="26" nillable="true" ma:displayName="Date de début de planification" ma:description="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eea43-7fa7-45cf-8dc0-d5244e2cd467" elementFormDefault="qualified">
    <xsd:import namespace="http://schemas.microsoft.com/office/2006/documentManagement/types"/>
    <xsd:import namespace="http://schemas.microsoft.com/office/infopath/2007/PartnerControls"/>
    <xsd:element name="RIDocSummary" ma:index="8" nillable="true" ma:displayName="Résumé" ma:internalName="RIDocSummary">
      <xsd:simpleType>
        <xsd:restriction base="dms:Note">
          <xsd:maxLength value="255"/>
        </xsd:restriction>
      </xsd:simpleType>
    </xsd:element>
    <xsd:element name="RIDocInitialCreationDate" ma:index="13" nillable="true" ma:displayName="Initial creation date" ma:default="[Today]" ma:format="DateOnly" ma:indexed="true" ma:internalName="RIDocInitialCreationDate">
      <xsd:simpleType>
        <xsd:restriction base="dms:DateTime"/>
      </xsd:simpleType>
    </xsd:element>
    <xsd:element name="RIDocTypeTaxHTField0" ma:index="14" nillable="true" ma:taxonomy="true" ma:internalName="RIDocTypeTaxHTField0" ma:taxonomyFieldName="RIDocType" ma:displayName="Type" ma:fieldId="{e9c02295-779d-4904-9c2f-398eb8a46af6}" ma:taxonomyMulti="true" ma:sspId="0ef66dbe-9d4d-47c7-8094-97b828f68765" ma:termSetId="2b6f7e9b-72d8-4c39-9dd2-b382cdde65ef" ma:anchorId="bba49bfc-d79e-4d3d-8e99-da4cfe1bc359" ma:open="false" ma:isKeyword="false">
      <xsd:complexType>
        <xsd:sequence>
          <xsd:element ref="pc:Terms" minOccurs="0" maxOccurs="1"/>
        </xsd:sequence>
      </xsd:complexType>
    </xsd:element>
    <xsd:element name="RITargetGroupTaxHTField0" ma:index="15" nillable="true" ma:taxonomy="true" ma:internalName="RITargetGroupTaxHTField0" ma:taxonomyFieldName="RITargetGroup" ma:displayName="Groupe cible" ma:default="" ma:fieldId="{5ba84fff-5b48-41ff-a0ce-9cb6f56aeea2}" ma:taxonomyMulti="true" ma:sspId="0ef66dbe-9d4d-47c7-8094-97b828f68765" ma:termSetId="2b6f7e9b-72d8-4c39-9dd2-b382cdde65ef" ma:anchorId="93e5bace-bd47-4f95-bc09-82965b59cb06" ma:open="false" ma:isKeyword="false">
      <xsd:complexType>
        <xsd:sequence>
          <xsd:element ref="pc:Terms" minOccurs="0" maxOccurs="1"/>
        </xsd:sequence>
      </xsd:complexType>
    </xsd:element>
    <xsd:element name="RIThemeTaxHTField0" ma:index="16" nillable="true" ma:taxonomy="true" ma:internalName="RIThemeTaxHTField0" ma:taxonomyFieldName="RITheme" ma:displayName="Thème" ma:fieldId="{4da39f56-d3e0-4eda-b5a0-097d81b2f922}" ma:taxonomyMulti="true" ma:sspId="0ef66dbe-9d4d-47c7-8094-97b828f68765" ma:termSetId="2b6f7e9b-72d8-4c39-9dd2-b382cdde65ef" ma:anchorId="d3fdfad7-22a2-47aa-bc5b-de53bde139df" ma:open="false" ma:isKeyword="false">
      <xsd:complexType>
        <xsd:sequence>
          <xsd:element ref="pc:Terms" minOccurs="0" maxOccurs="1"/>
        </xsd:sequence>
      </xsd:complexType>
    </xsd:element>
    <xsd:element name="RILanguageTaxHTField0" ma:index="17" nillable="true" ma:taxonomy="true" ma:internalName="RILanguageTaxHTField0" ma:taxonomyFieldName="RILanguage" ma:displayName="Langue" ma:fieldId="{c7e3734e-a786-4652-bb98-6e7a4dc8cda4}" ma:taxonomyMulti="true" ma:sspId="0ef66dbe-9d4d-47c7-8094-97b828f68765" ma:termSetId="2b6f7e9b-72d8-4c39-9dd2-b382cdde65ef" ma:anchorId="216408cd-2d56-4fdf-a6f2-b407a6eb4657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d8d87-ea47-44bb-afd6-b4d99b1d9c1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Colonne Attraper tout de Taxonomie" ma:hidden="true" ma:list="{7dc22c6c-0b67-4097-b867-927b71770b39}" ma:internalName="TaxCatchAll" ma:showField="CatchAllData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de733b7de1f426ba66c11d7c4a6ad8f" ma:index="21" nillable="true" ma:displayName="Document Publicationtype_0" ma:hidden="true" ma:internalName="gde733b7de1f426ba66c11d7c4a6ad8f">
      <xsd:simpleType>
        <xsd:restriction base="dms:Note"/>
      </xsd:simpleType>
    </xsd:element>
    <xsd:element name="TaxCatchAllLabel" ma:index="22" nillable="true" ma:displayName="Colonne Attraper tout de Taxonomie1" ma:hidden="true" ma:list="{7dc22c6c-0b67-4097-b867-927b71770b39}" ma:internalName="TaxCatchAllLabel" ma:readOnly="true" ma:showField="CatchAllDataLabel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c6d4d0f41a44532aeb7bee41b15f208" ma:index="23" nillable="true" ma:taxonomy="true" ma:internalName="cc6d4d0f41a44532aeb7bee41b15f208" ma:taxonomyFieldName="Publication_x0020_type_x0020_for_x0020_documents" ma:displayName="Publication type for documents" ma:default="" ma:fieldId="{cc6d4d0f-41a4-4532-aeb7-bee41b15f208}" ma:taxonomyMulti="true" ma:sspId="0ef66dbe-9d4d-47c7-8094-97b828f68765" ma:termSetId="2b6f7e9b-72d8-4c39-9dd2-b382cdde65ef" ma:anchorId="22490f7c-4f41-43c8-a5b3-f62c4d13df9a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8F5EA4-B577-4D2F-8AF0-699EF4D11594}"/>
</file>

<file path=customXml/itemProps2.xml><?xml version="1.0" encoding="utf-8"?>
<ds:datastoreItem xmlns:ds="http://schemas.openxmlformats.org/officeDocument/2006/customXml" ds:itemID="{B9E77FAE-A275-4A3C-BEC2-CF1C600F9EC0}"/>
</file>

<file path=customXml/itemProps3.xml><?xml version="1.0" encoding="utf-8"?>
<ds:datastoreItem xmlns:ds="http://schemas.openxmlformats.org/officeDocument/2006/customXml" ds:itemID="{189A40D0-9DB7-4B06-9B27-BC8A86F9BD8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399</Words>
  <Application>Microsoft Office PowerPoint</Application>
  <PresentationFormat>Affichage à l'écran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Aanvraagprocedure</vt:lpstr>
      <vt:lpstr>Beslissing akkoordraad(1)</vt:lpstr>
      <vt:lpstr>Beslissing akkoordraad(2)</vt:lpstr>
      <vt:lpstr>Facturen</vt:lpstr>
      <vt:lpstr>Betalingen</vt:lpstr>
    </vt:vector>
  </TitlesOfParts>
  <Company>R.I.Z.I.V. - I.N.A.M.I.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Hadrontherapie - Schema en toelichting</dc:title>
  <dc:creator>Fabienne Vander Donckt</dc:creator>
  <cp:lastModifiedBy>Fabienne Vander Donckt</cp:lastModifiedBy>
  <cp:revision>87</cp:revision>
  <cp:lastPrinted>2014-09-29T09:36:50Z</cp:lastPrinted>
  <dcterms:created xsi:type="dcterms:W3CDTF">2013-03-21T13:59:38Z</dcterms:created>
  <dcterms:modified xsi:type="dcterms:W3CDTF">2017-12-06T12:50:16Z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ITargetGroup">
    <vt:lpwstr>29;#Médecin|d8a1e59b-bcd7-4d2f-b75c-23b993f6e1ad;#20;#Citoyen|3d4050dd-0cb5-49a7-892e-7750ff79cdf8;#62;#Hôpital général|2072517b-c14b-4631-aa17-bb49afc2ae96</vt:lpwstr>
  </property>
  <property fmtid="{D5CDD505-2E9C-101B-9397-08002B2CF9AE}" pid="3" name="RITheme">
    <vt:lpwstr>18;#Remboursement des soins|733bdba3-12c9-4853-afaa-2f907b76ddd0</vt:lpwstr>
  </property>
  <property fmtid="{D5CDD505-2E9C-101B-9397-08002B2CF9AE}" pid="4" name="RILanguage">
    <vt:lpwstr>12;#Néerlandais|1daba039-17e6-4993-bb2c-50e1d16ef364</vt:lpwstr>
  </property>
  <property fmtid="{D5CDD505-2E9C-101B-9397-08002B2CF9AE}" pid="5" name="ContentTypeId">
    <vt:lpwstr>0x01010068B932EBA4214624B1E6C758B674AA3900878AE0BF14248048B0F623A599AB54C9</vt:lpwstr>
  </property>
  <property fmtid="{D5CDD505-2E9C-101B-9397-08002B2CF9AE}" pid="6" name="RIDocType">
    <vt:lpwstr/>
  </property>
  <property fmtid="{D5CDD505-2E9C-101B-9397-08002B2CF9AE}" pid="7" name="Publication type for documents">
    <vt:lpwstr/>
  </property>
</Properties>
</file>