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3"/>
  </p:notesMasterIdLst>
  <p:handoutMasterIdLst>
    <p:handoutMasterId r:id="rId44"/>
  </p:handoutMasterIdLst>
  <p:sldIdLst>
    <p:sldId id="256" r:id="rId2"/>
    <p:sldId id="312" r:id="rId3"/>
    <p:sldId id="276" r:id="rId4"/>
    <p:sldId id="277" r:id="rId5"/>
    <p:sldId id="281" r:id="rId6"/>
    <p:sldId id="282" r:id="rId7"/>
    <p:sldId id="283" r:id="rId8"/>
    <p:sldId id="284" r:id="rId9"/>
    <p:sldId id="294" r:id="rId10"/>
    <p:sldId id="296" r:id="rId11"/>
    <p:sldId id="298" r:id="rId12"/>
    <p:sldId id="300" r:id="rId13"/>
    <p:sldId id="301" r:id="rId14"/>
    <p:sldId id="303" r:id="rId15"/>
    <p:sldId id="302" r:id="rId16"/>
    <p:sldId id="297" r:id="rId17"/>
    <p:sldId id="299" r:id="rId18"/>
    <p:sldId id="285" r:id="rId19"/>
    <p:sldId id="315" r:id="rId20"/>
    <p:sldId id="314" r:id="rId21"/>
    <p:sldId id="286" r:id="rId22"/>
    <p:sldId id="287" r:id="rId23"/>
    <p:sldId id="326" r:id="rId24"/>
    <p:sldId id="327" r:id="rId25"/>
    <p:sldId id="290" r:id="rId26"/>
    <p:sldId id="292" r:id="rId27"/>
    <p:sldId id="320" r:id="rId28"/>
    <p:sldId id="317" r:id="rId29"/>
    <p:sldId id="318" r:id="rId30"/>
    <p:sldId id="321" r:id="rId31"/>
    <p:sldId id="319" r:id="rId32"/>
    <p:sldId id="322" r:id="rId33"/>
    <p:sldId id="305" r:id="rId34"/>
    <p:sldId id="323" r:id="rId35"/>
    <p:sldId id="324" r:id="rId36"/>
    <p:sldId id="325" r:id="rId37"/>
    <p:sldId id="311" r:id="rId38"/>
    <p:sldId id="306" r:id="rId39"/>
    <p:sldId id="307" r:id="rId40"/>
    <p:sldId id="313" r:id="rId41"/>
    <p:sldId id="316" r:id="rId42"/>
  </p:sldIdLst>
  <p:sldSz cx="9144000" cy="6858000" type="screen4x3"/>
  <p:notesSz cx="6858000" cy="9144000"/>
  <p:defaultTextStyle>
    <a:defPPr>
      <a:defRPr lang="nl-NL"/>
    </a:defPPr>
    <a:lvl1pPr algn="l" rtl="0" fontAlgn="base">
      <a:lnSpc>
        <a:spcPct val="90000"/>
      </a:lnSpc>
      <a:spcBef>
        <a:spcPct val="20000"/>
      </a:spcBef>
      <a:spcAft>
        <a:spcPct val="0"/>
      </a:spcAft>
      <a:buClr>
        <a:schemeClr val="accent1"/>
      </a:buClr>
      <a:buSzPct val="75000"/>
      <a:buFont typeface="Wingdings" pitchFamily="2" charset="2"/>
      <a:defRPr sz="2000" kern="1200">
        <a:solidFill>
          <a:schemeClr val="hlink"/>
        </a:solidFill>
        <a:latin typeface="Arial" pitchFamily="34" charset="0"/>
        <a:ea typeface="+mn-ea"/>
        <a:cs typeface="+mn-cs"/>
      </a:defRPr>
    </a:lvl1pPr>
    <a:lvl2pPr marL="457200" algn="l" rtl="0" fontAlgn="base">
      <a:lnSpc>
        <a:spcPct val="90000"/>
      </a:lnSpc>
      <a:spcBef>
        <a:spcPct val="20000"/>
      </a:spcBef>
      <a:spcAft>
        <a:spcPct val="0"/>
      </a:spcAft>
      <a:buClr>
        <a:schemeClr val="accent1"/>
      </a:buClr>
      <a:buSzPct val="75000"/>
      <a:buFont typeface="Wingdings" pitchFamily="2" charset="2"/>
      <a:defRPr sz="2000" kern="1200">
        <a:solidFill>
          <a:schemeClr val="hlink"/>
        </a:solidFill>
        <a:latin typeface="Arial" pitchFamily="34" charset="0"/>
        <a:ea typeface="+mn-ea"/>
        <a:cs typeface="+mn-cs"/>
      </a:defRPr>
    </a:lvl2pPr>
    <a:lvl3pPr marL="914400" algn="l" rtl="0" fontAlgn="base">
      <a:lnSpc>
        <a:spcPct val="90000"/>
      </a:lnSpc>
      <a:spcBef>
        <a:spcPct val="20000"/>
      </a:spcBef>
      <a:spcAft>
        <a:spcPct val="0"/>
      </a:spcAft>
      <a:buClr>
        <a:schemeClr val="accent1"/>
      </a:buClr>
      <a:buSzPct val="75000"/>
      <a:buFont typeface="Wingdings" pitchFamily="2" charset="2"/>
      <a:defRPr sz="2000" kern="1200">
        <a:solidFill>
          <a:schemeClr val="hlink"/>
        </a:solidFill>
        <a:latin typeface="Arial" pitchFamily="34" charset="0"/>
        <a:ea typeface="+mn-ea"/>
        <a:cs typeface="+mn-cs"/>
      </a:defRPr>
    </a:lvl3pPr>
    <a:lvl4pPr marL="1371600" algn="l" rtl="0" fontAlgn="base">
      <a:lnSpc>
        <a:spcPct val="90000"/>
      </a:lnSpc>
      <a:spcBef>
        <a:spcPct val="20000"/>
      </a:spcBef>
      <a:spcAft>
        <a:spcPct val="0"/>
      </a:spcAft>
      <a:buClr>
        <a:schemeClr val="accent1"/>
      </a:buClr>
      <a:buSzPct val="75000"/>
      <a:buFont typeface="Wingdings" pitchFamily="2" charset="2"/>
      <a:defRPr sz="2000" kern="1200">
        <a:solidFill>
          <a:schemeClr val="hlink"/>
        </a:solidFill>
        <a:latin typeface="Arial" pitchFamily="34" charset="0"/>
        <a:ea typeface="+mn-ea"/>
        <a:cs typeface="+mn-cs"/>
      </a:defRPr>
    </a:lvl4pPr>
    <a:lvl5pPr marL="1828800" algn="l" rtl="0" fontAlgn="base">
      <a:lnSpc>
        <a:spcPct val="90000"/>
      </a:lnSpc>
      <a:spcBef>
        <a:spcPct val="20000"/>
      </a:spcBef>
      <a:spcAft>
        <a:spcPct val="0"/>
      </a:spcAft>
      <a:buClr>
        <a:schemeClr val="accent1"/>
      </a:buClr>
      <a:buSzPct val="75000"/>
      <a:buFont typeface="Wingdings" pitchFamily="2" charset="2"/>
      <a:defRPr sz="2000" kern="1200">
        <a:solidFill>
          <a:schemeClr val="hlink"/>
        </a:solidFill>
        <a:latin typeface="Arial" pitchFamily="34" charset="0"/>
        <a:ea typeface="+mn-ea"/>
        <a:cs typeface="+mn-cs"/>
      </a:defRPr>
    </a:lvl5pPr>
    <a:lvl6pPr marL="2286000" algn="l" defTabSz="914400" rtl="0" eaLnBrk="1" latinLnBrk="0" hangingPunct="1">
      <a:defRPr sz="2000" kern="1200">
        <a:solidFill>
          <a:schemeClr val="hlink"/>
        </a:solidFill>
        <a:latin typeface="Arial" pitchFamily="34" charset="0"/>
        <a:ea typeface="+mn-ea"/>
        <a:cs typeface="+mn-cs"/>
      </a:defRPr>
    </a:lvl6pPr>
    <a:lvl7pPr marL="2743200" algn="l" defTabSz="914400" rtl="0" eaLnBrk="1" latinLnBrk="0" hangingPunct="1">
      <a:defRPr sz="2000" kern="1200">
        <a:solidFill>
          <a:schemeClr val="hlink"/>
        </a:solidFill>
        <a:latin typeface="Arial" pitchFamily="34" charset="0"/>
        <a:ea typeface="+mn-ea"/>
        <a:cs typeface="+mn-cs"/>
      </a:defRPr>
    </a:lvl7pPr>
    <a:lvl8pPr marL="3200400" algn="l" defTabSz="914400" rtl="0" eaLnBrk="1" latinLnBrk="0" hangingPunct="1">
      <a:defRPr sz="2000" kern="1200">
        <a:solidFill>
          <a:schemeClr val="hlink"/>
        </a:solidFill>
        <a:latin typeface="Arial" pitchFamily="34" charset="0"/>
        <a:ea typeface="+mn-ea"/>
        <a:cs typeface="+mn-cs"/>
      </a:defRPr>
    </a:lvl8pPr>
    <a:lvl9pPr marL="3657600" algn="l" defTabSz="914400" rtl="0" eaLnBrk="1" latinLnBrk="0" hangingPunct="1">
      <a:defRPr sz="2000" kern="1200">
        <a:solidFill>
          <a:schemeClr val="hlink"/>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900CC"/>
    <a:srgbClr val="00FFFF"/>
    <a:srgbClr val="CCECFF"/>
    <a:srgbClr val="0099FF"/>
    <a:srgbClr val="0033CC"/>
    <a:srgbClr val="33CC33"/>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15" autoAdjust="0"/>
    <p:restoredTop sz="92883" autoAdjust="0"/>
  </p:normalViewPr>
  <p:slideViewPr>
    <p:cSldViewPr>
      <p:cViewPr>
        <p:scale>
          <a:sx n="50" d="100"/>
          <a:sy n="50" d="100"/>
        </p:scale>
        <p:origin x="-2006" y="-7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1"/>
          <c:order val="0"/>
          <c:tx>
            <c:v>% DRPs</c:v>
          </c:tx>
          <c:spPr>
            <a:solidFill>
              <a:schemeClr val="accent1"/>
            </a:solidFill>
            <a:ln>
              <a:solidFill>
                <a:schemeClr val="accent1"/>
              </a:solidFill>
            </a:ln>
          </c:spPr>
          <c:invertIfNegative val="0"/>
          <c:dLbls>
            <c:showLegendKey val="0"/>
            <c:showVal val="1"/>
            <c:showCatName val="0"/>
            <c:showSerName val="0"/>
            <c:showPercent val="0"/>
            <c:showBubbleSize val="0"/>
            <c:showLeaderLines val="0"/>
          </c:dLbls>
          <c:cat>
            <c:strRef>
              <c:f>Sheet1!$B$6:$B$10</c:f>
              <c:strCache>
                <c:ptCount val="5"/>
                <c:pt idx="0">
                  <c:v>B01AA</c:v>
                </c:pt>
                <c:pt idx="1">
                  <c:v>B01AB</c:v>
                </c:pt>
                <c:pt idx="2">
                  <c:v>B01AC</c:v>
                </c:pt>
                <c:pt idx="3">
                  <c:v>B01AE</c:v>
                </c:pt>
                <c:pt idx="4">
                  <c:v>B01AF </c:v>
                </c:pt>
              </c:strCache>
            </c:strRef>
          </c:cat>
          <c:val>
            <c:numRef>
              <c:f>Sheet1!$L$6:$L$10</c:f>
              <c:numCache>
                <c:formatCode>0.0%</c:formatCode>
                <c:ptCount val="5"/>
                <c:pt idx="0">
                  <c:v>0.25800000000000001</c:v>
                </c:pt>
                <c:pt idx="1">
                  <c:v>0.2</c:v>
                </c:pt>
                <c:pt idx="2">
                  <c:v>0.46800000000000003</c:v>
                </c:pt>
                <c:pt idx="3">
                  <c:v>3.1E-2</c:v>
                </c:pt>
                <c:pt idx="4">
                  <c:v>4.2999999999999997E-2</c:v>
                </c:pt>
              </c:numCache>
            </c:numRef>
          </c:val>
        </c:ser>
        <c:ser>
          <c:idx val="0"/>
          <c:order val="1"/>
          <c:tx>
            <c:v>% total deliveries</c:v>
          </c:tx>
          <c:spPr>
            <a:solidFill>
              <a:schemeClr val="accent4">
                <a:lumMod val="65000"/>
                <a:lumOff val="35000"/>
              </a:schemeClr>
            </a:solidFill>
          </c:spPr>
          <c:invertIfNegative val="0"/>
          <c:dLbls>
            <c:showLegendKey val="0"/>
            <c:showVal val="1"/>
            <c:showCatName val="0"/>
            <c:showSerName val="0"/>
            <c:showPercent val="0"/>
            <c:showBubbleSize val="0"/>
            <c:showLeaderLines val="0"/>
          </c:dLbls>
          <c:cat>
            <c:strRef>
              <c:f>Sheet1!$B$6:$B$10</c:f>
              <c:strCache>
                <c:ptCount val="5"/>
                <c:pt idx="0">
                  <c:v>B01AA</c:v>
                </c:pt>
                <c:pt idx="1">
                  <c:v>B01AB</c:v>
                </c:pt>
                <c:pt idx="2">
                  <c:v>B01AC</c:v>
                </c:pt>
                <c:pt idx="3">
                  <c:v>B01AE</c:v>
                </c:pt>
                <c:pt idx="4">
                  <c:v>B01AF </c:v>
                </c:pt>
              </c:strCache>
            </c:strRef>
          </c:cat>
          <c:val>
            <c:numRef>
              <c:f>Sheet1!$H$6:$H$10</c:f>
              <c:numCache>
                <c:formatCode>0.0%</c:formatCode>
                <c:ptCount val="5"/>
                <c:pt idx="0">
                  <c:v>0.2853</c:v>
                </c:pt>
                <c:pt idx="1">
                  <c:v>0.15909999999999999</c:v>
                </c:pt>
                <c:pt idx="2">
                  <c:v>0.53369999999999995</c:v>
                </c:pt>
                <c:pt idx="3">
                  <c:v>1.7299999999999999E-2</c:v>
                </c:pt>
                <c:pt idx="4">
                  <c:v>4.0000000000000001E-3</c:v>
                </c:pt>
              </c:numCache>
            </c:numRef>
          </c:val>
        </c:ser>
        <c:dLbls>
          <c:showLegendKey val="0"/>
          <c:showVal val="0"/>
          <c:showCatName val="0"/>
          <c:showSerName val="0"/>
          <c:showPercent val="0"/>
          <c:showBubbleSize val="0"/>
        </c:dLbls>
        <c:gapWidth val="150"/>
        <c:axId val="139559296"/>
        <c:axId val="84540800"/>
      </c:barChart>
      <c:catAx>
        <c:axId val="139559296"/>
        <c:scaling>
          <c:orientation val="minMax"/>
        </c:scaling>
        <c:delete val="0"/>
        <c:axPos val="b"/>
        <c:majorTickMark val="out"/>
        <c:minorTickMark val="none"/>
        <c:tickLblPos val="nextTo"/>
        <c:crossAx val="84540800"/>
        <c:crosses val="autoZero"/>
        <c:auto val="1"/>
        <c:lblAlgn val="ctr"/>
        <c:lblOffset val="100"/>
        <c:noMultiLvlLbl val="0"/>
      </c:catAx>
      <c:valAx>
        <c:axId val="84540800"/>
        <c:scaling>
          <c:orientation val="minMax"/>
        </c:scaling>
        <c:delete val="0"/>
        <c:axPos val="l"/>
        <c:numFmt formatCode="0.0%" sourceLinked="1"/>
        <c:majorTickMark val="out"/>
        <c:minorTickMark val="none"/>
        <c:tickLblPos val="nextTo"/>
        <c:crossAx val="139559296"/>
        <c:crosses val="autoZero"/>
        <c:crossBetween val="between"/>
      </c:valAx>
    </c:plotArea>
    <c:plotVisOnly val="1"/>
    <c:dispBlanksAs val="gap"/>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0533DA-F834-4EC9-B3BD-31C6A62DB89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nl-BE"/>
        </a:p>
      </dgm:t>
    </dgm:pt>
    <dgm:pt modelId="{AE9CDD77-30DA-4F3B-A132-A7E2D442C133}">
      <dgm:prSet phldrT="[Text]"/>
      <dgm:spPr/>
      <dgm:t>
        <a:bodyPr/>
        <a:lstStyle/>
        <a:p>
          <a:r>
            <a:rPr lang="nl-BE" dirty="0" smtClean="0"/>
            <a:t>CHA</a:t>
          </a:r>
          <a:r>
            <a:rPr lang="nl-BE" baseline="-25000" dirty="0" smtClean="0"/>
            <a:t>2</a:t>
          </a:r>
          <a:r>
            <a:rPr lang="nl-BE" dirty="0" smtClean="0"/>
            <a:t>DS</a:t>
          </a:r>
          <a:r>
            <a:rPr lang="nl-BE" baseline="-25000" dirty="0" smtClean="0"/>
            <a:t>2</a:t>
          </a:r>
          <a:r>
            <a:rPr lang="nl-BE" dirty="0" smtClean="0"/>
            <a:t>-VASc</a:t>
          </a:r>
          <a:endParaRPr lang="nl-BE" dirty="0"/>
        </a:p>
      </dgm:t>
    </dgm:pt>
    <dgm:pt modelId="{C403F6D9-81D5-40EF-889D-2E82BD90B019}" type="parTrans" cxnId="{C22E26FE-7F02-45AA-89A2-3214974A19C8}">
      <dgm:prSet/>
      <dgm:spPr/>
      <dgm:t>
        <a:bodyPr/>
        <a:lstStyle/>
        <a:p>
          <a:endParaRPr lang="nl-BE"/>
        </a:p>
      </dgm:t>
    </dgm:pt>
    <dgm:pt modelId="{D06E60BC-6738-41C4-9F3C-04E448BE4937}" type="sibTrans" cxnId="{C22E26FE-7F02-45AA-89A2-3214974A19C8}">
      <dgm:prSet/>
      <dgm:spPr/>
      <dgm:t>
        <a:bodyPr/>
        <a:lstStyle/>
        <a:p>
          <a:endParaRPr lang="nl-BE"/>
        </a:p>
      </dgm:t>
    </dgm:pt>
    <dgm:pt modelId="{9EA56DDD-3C12-4D69-BBFC-06358257A692}">
      <dgm:prSet/>
      <dgm:spPr/>
      <dgm:t>
        <a:bodyPr/>
        <a:lstStyle/>
        <a:p>
          <a:r>
            <a:rPr lang="nl-BE" dirty="0" smtClean="0">
              <a:solidFill>
                <a:schemeClr val="bg2"/>
              </a:solidFill>
            </a:rPr>
            <a:t>  Congestief hartfalen		1</a:t>
          </a:r>
          <a:endParaRPr lang="nl-BE" dirty="0">
            <a:solidFill>
              <a:schemeClr val="bg2"/>
            </a:solidFill>
          </a:endParaRPr>
        </a:p>
      </dgm:t>
    </dgm:pt>
    <dgm:pt modelId="{AEFD386A-1953-4A09-B1AA-8C8B162688EF}" type="parTrans" cxnId="{7D71CB8B-B1F1-4C9C-838B-F76E0AF6C5A8}">
      <dgm:prSet/>
      <dgm:spPr/>
      <dgm:t>
        <a:bodyPr/>
        <a:lstStyle/>
        <a:p>
          <a:endParaRPr lang="nl-BE"/>
        </a:p>
      </dgm:t>
    </dgm:pt>
    <dgm:pt modelId="{9675A1C8-8DE7-4320-9208-CF58AAD3CDEB}" type="sibTrans" cxnId="{7D71CB8B-B1F1-4C9C-838B-F76E0AF6C5A8}">
      <dgm:prSet/>
      <dgm:spPr/>
      <dgm:t>
        <a:bodyPr/>
        <a:lstStyle/>
        <a:p>
          <a:endParaRPr lang="nl-BE"/>
        </a:p>
      </dgm:t>
    </dgm:pt>
    <dgm:pt modelId="{92D44A67-9348-4719-B02A-6082149C635F}">
      <dgm:prSet/>
      <dgm:spPr/>
      <dgm:t>
        <a:bodyPr/>
        <a:lstStyle/>
        <a:p>
          <a:r>
            <a:rPr lang="nl-BE" dirty="0" smtClean="0">
              <a:solidFill>
                <a:schemeClr val="bg2"/>
              </a:solidFill>
            </a:rPr>
            <a:t>  Hypertensie			1</a:t>
          </a:r>
          <a:endParaRPr lang="nl-BE" dirty="0">
            <a:solidFill>
              <a:schemeClr val="bg2"/>
            </a:solidFill>
          </a:endParaRPr>
        </a:p>
      </dgm:t>
    </dgm:pt>
    <dgm:pt modelId="{D201C982-94EE-476F-BDAD-52AFC088AC89}" type="parTrans" cxnId="{3BF3F7D0-A003-4204-82C6-6BB25CE6EDA5}">
      <dgm:prSet/>
      <dgm:spPr/>
      <dgm:t>
        <a:bodyPr/>
        <a:lstStyle/>
        <a:p>
          <a:endParaRPr lang="nl-BE"/>
        </a:p>
      </dgm:t>
    </dgm:pt>
    <dgm:pt modelId="{46EBBC88-6800-4DB8-BEEC-D0A9B09B62E8}" type="sibTrans" cxnId="{3BF3F7D0-A003-4204-82C6-6BB25CE6EDA5}">
      <dgm:prSet/>
      <dgm:spPr/>
      <dgm:t>
        <a:bodyPr/>
        <a:lstStyle/>
        <a:p>
          <a:endParaRPr lang="nl-BE"/>
        </a:p>
      </dgm:t>
    </dgm:pt>
    <dgm:pt modelId="{E1B3631C-3D5D-4BE4-923E-51E75B521FF9}">
      <dgm:prSet/>
      <dgm:spPr/>
      <dgm:t>
        <a:bodyPr/>
        <a:lstStyle/>
        <a:p>
          <a:r>
            <a:rPr lang="nl-BE" dirty="0" smtClean="0">
              <a:solidFill>
                <a:schemeClr val="bg2"/>
              </a:solidFill>
            </a:rPr>
            <a:t>  Leeftijd ≥ 75 j			2</a:t>
          </a:r>
          <a:endParaRPr lang="nl-BE" dirty="0">
            <a:solidFill>
              <a:schemeClr val="bg2"/>
            </a:solidFill>
          </a:endParaRPr>
        </a:p>
      </dgm:t>
    </dgm:pt>
    <dgm:pt modelId="{449B464D-ABAA-4C55-848E-96C34D7023E8}" type="parTrans" cxnId="{2F8B92D8-FC6F-4E20-8170-75D167127F79}">
      <dgm:prSet/>
      <dgm:spPr/>
      <dgm:t>
        <a:bodyPr/>
        <a:lstStyle/>
        <a:p>
          <a:endParaRPr lang="nl-BE"/>
        </a:p>
      </dgm:t>
    </dgm:pt>
    <dgm:pt modelId="{40BA103F-95C8-4927-9900-150CE6965184}" type="sibTrans" cxnId="{2F8B92D8-FC6F-4E20-8170-75D167127F79}">
      <dgm:prSet/>
      <dgm:spPr/>
      <dgm:t>
        <a:bodyPr/>
        <a:lstStyle/>
        <a:p>
          <a:endParaRPr lang="nl-BE"/>
        </a:p>
      </dgm:t>
    </dgm:pt>
    <dgm:pt modelId="{550F4730-0D1C-4A10-9CDF-09E9D8AF643E}">
      <dgm:prSet/>
      <dgm:spPr/>
      <dgm:t>
        <a:bodyPr/>
        <a:lstStyle/>
        <a:p>
          <a:r>
            <a:rPr lang="nl-BE" dirty="0" smtClean="0">
              <a:solidFill>
                <a:schemeClr val="bg2"/>
              </a:solidFill>
            </a:rPr>
            <a:t>  Diabetes mellitus			1</a:t>
          </a:r>
          <a:endParaRPr lang="nl-BE" dirty="0">
            <a:solidFill>
              <a:schemeClr val="bg2"/>
            </a:solidFill>
          </a:endParaRPr>
        </a:p>
      </dgm:t>
    </dgm:pt>
    <dgm:pt modelId="{8ACC572C-597D-48AA-85A3-607D36311A10}" type="parTrans" cxnId="{0A093EDC-B9CD-4637-8C6F-43763C519FF4}">
      <dgm:prSet/>
      <dgm:spPr/>
      <dgm:t>
        <a:bodyPr/>
        <a:lstStyle/>
        <a:p>
          <a:endParaRPr lang="nl-BE"/>
        </a:p>
      </dgm:t>
    </dgm:pt>
    <dgm:pt modelId="{E13A4C33-C070-4D97-9A3D-1B0FBFC40983}" type="sibTrans" cxnId="{0A093EDC-B9CD-4637-8C6F-43763C519FF4}">
      <dgm:prSet/>
      <dgm:spPr/>
      <dgm:t>
        <a:bodyPr/>
        <a:lstStyle/>
        <a:p>
          <a:endParaRPr lang="nl-BE"/>
        </a:p>
      </dgm:t>
    </dgm:pt>
    <dgm:pt modelId="{C476BDEE-CE17-4209-BC62-F948256A3692}">
      <dgm:prSet/>
      <dgm:spPr/>
      <dgm:t>
        <a:bodyPr/>
        <a:lstStyle/>
        <a:p>
          <a:r>
            <a:rPr lang="nl-BE" dirty="0" smtClean="0">
              <a:solidFill>
                <a:schemeClr val="bg2"/>
              </a:solidFill>
            </a:rPr>
            <a:t>  CVA of TIA in het verleden	2</a:t>
          </a:r>
          <a:endParaRPr lang="nl-BE" dirty="0">
            <a:solidFill>
              <a:schemeClr val="bg2"/>
            </a:solidFill>
          </a:endParaRPr>
        </a:p>
      </dgm:t>
    </dgm:pt>
    <dgm:pt modelId="{7E1F3DE6-4DEB-4A95-BAA5-62863BE9502B}" type="parTrans" cxnId="{967F6ABE-D7C9-40A8-9826-0E0EFA258BAA}">
      <dgm:prSet/>
      <dgm:spPr/>
      <dgm:t>
        <a:bodyPr/>
        <a:lstStyle/>
        <a:p>
          <a:endParaRPr lang="nl-BE"/>
        </a:p>
      </dgm:t>
    </dgm:pt>
    <dgm:pt modelId="{000521BB-0F80-426E-9923-471D77EC8865}" type="sibTrans" cxnId="{967F6ABE-D7C9-40A8-9826-0E0EFA258BAA}">
      <dgm:prSet/>
      <dgm:spPr/>
      <dgm:t>
        <a:bodyPr/>
        <a:lstStyle/>
        <a:p>
          <a:endParaRPr lang="nl-BE"/>
        </a:p>
      </dgm:t>
    </dgm:pt>
    <dgm:pt modelId="{5FAA1EC6-C9AC-4B4B-938F-0C62A9014F8B}">
      <dgm:prSet/>
      <dgm:spPr/>
      <dgm:t>
        <a:bodyPr/>
        <a:lstStyle/>
        <a:p>
          <a:r>
            <a:rPr lang="nl-BE" dirty="0" smtClean="0">
              <a:solidFill>
                <a:schemeClr val="bg2"/>
              </a:solidFill>
            </a:rPr>
            <a:t>  Vasculair lijden			1</a:t>
          </a:r>
          <a:endParaRPr lang="nl-BE" dirty="0">
            <a:solidFill>
              <a:schemeClr val="bg2"/>
            </a:solidFill>
          </a:endParaRPr>
        </a:p>
      </dgm:t>
    </dgm:pt>
    <dgm:pt modelId="{5183D292-6827-4EC6-A4BF-DE60FF1B1CEF}" type="parTrans" cxnId="{9D0FFF7B-7A77-4A86-91A4-03939B945B51}">
      <dgm:prSet/>
      <dgm:spPr/>
      <dgm:t>
        <a:bodyPr/>
        <a:lstStyle/>
        <a:p>
          <a:endParaRPr lang="nl-BE"/>
        </a:p>
      </dgm:t>
    </dgm:pt>
    <dgm:pt modelId="{3B68188F-B0F9-4F7E-A0C4-CB1B737F0F77}" type="sibTrans" cxnId="{9D0FFF7B-7A77-4A86-91A4-03939B945B51}">
      <dgm:prSet/>
      <dgm:spPr/>
      <dgm:t>
        <a:bodyPr/>
        <a:lstStyle/>
        <a:p>
          <a:endParaRPr lang="nl-BE"/>
        </a:p>
      </dgm:t>
    </dgm:pt>
    <dgm:pt modelId="{355EE565-2371-438F-87A2-66B29B049613}">
      <dgm:prSet/>
      <dgm:spPr/>
      <dgm:t>
        <a:bodyPr/>
        <a:lstStyle/>
        <a:p>
          <a:endParaRPr lang="nl-BE" dirty="0">
            <a:solidFill>
              <a:schemeClr val="bg2"/>
            </a:solidFill>
          </a:endParaRPr>
        </a:p>
      </dgm:t>
    </dgm:pt>
    <dgm:pt modelId="{F0C06E57-C4BD-472C-A55A-7743350A08AE}" type="parTrans" cxnId="{3137D5D1-D8D7-4BFA-BA7E-B26EB172EB7F}">
      <dgm:prSet/>
      <dgm:spPr/>
      <dgm:t>
        <a:bodyPr/>
        <a:lstStyle/>
        <a:p>
          <a:endParaRPr lang="nl-BE"/>
        </a:p>
      </dgm:t>
    </dgm:pt>
    <dgm:pt modelId="{ACF60042-0313-42FD-A0EA-45AC7C17746E}" type="sibTrans" cxnId="{3137D5D1-D8D7-4BFA-BA7E-B26EB172EB7F}">
      <dgm:prSet/>
      <dgm:spPr/>
      <dgm:t>
        <a:bodyPr/>
        <a:lstStyle/>
        <a:p>
          <a:endParaRPr lang="nl-BE"/>
        </a:p>
      </dgm:t>
    </dgm:pt>
    <dgm:pt modelId="{59CBB2BD-7DA9-4BCE-8796-29FF7D30FAD3}">
      <dgm:prSet/>
      <dgm:spPr/>
      <dgm:t>
        <a:bodyPr/>
        <a:lstStyle/>
        <a:p>
          <a:r>
            <a:rPr lang="nl-BE" dirty="0" smtClean="0">
              <a:solidFill>
                <a:schemeClr val="bg2"/>
              </a:solidFill>
            </a:rPr>
            <a:t>  Leeftijd: 65 - 74 j			1</a:t>
          </a:r>
          <a:endParaRPr lang="nl-BE" dirty="0">
            <a:solidFill>
              <a:schemeClr val="bg2"/>
            </a:solidFill>
          </a:endParaRPr>
        </a:p>
      </dgm:t>
    </dgm:pt>
    <dgm:pt modelId="{B7C4F139-103D-472E-9E30-9CC8719E23F3}" type="parTrans" cxnId="{11F23F4D-9330-4C94-BE45-656E0FB24F60}">
      <dgm:prSet/>
      <dgm:spPr/>
      <dgm:t>
        <a:bodyPr/>
        <a:lstStyle/>
        <a:p>
          <a:endParaRPr lang="nl-BE"/>
        </a:p>
      </dgm:t>
    </dgm:pt>
    <dgm:pt modelId="{D49656D7-3278-4138-B346-D91D34CE5C7F}" type="sibTrans" cxnId="{11F23F4D-9330-4C94-BE45-656E0FB24F60}">
      <dgm:prSet/>
      <dgm:spPr/>
      <dgm:t>
        <a:bodyPr/>
        <a:lstStyle/>
        <a:p>
          <a:endParaRPr lang="nl-BE"/>
        </a:p>
      </dgm:t>
    </dgm:pt>
    <dgm:pt modelId="{0F2F5DC0-9AD1-40BA-B35D-FC2B56A3611E}">
      <dgm:prSet/>
      <dgm:spPr/>
      <dgm:t>
        <a:bodyPr/>
        <a:lstStyle/>
        <a:p>
          <a:r>
            <a:rPr lang="nl-BE" dirty="0" smtClean="0">
              <a:solidFill>
                <a:schemeClr val="bg2"/>
              </a:solidFill>
            </a:rPr>
            <a:t>  Geslacht: vrouwelijk		1</a:t>
          </a:r>
          <a:endParaRPr lang="nl-BE" dirty="0">
            <a:solidFill>
              <a:schemeClr val="bg2"/>
            </a:solidFill>
          </a:endParaRPr>
        </a:p>
      </dgm:t>
    </dgm:pt>
    <dgm:pt modelId="{B0A0AC41-BB9E-4F35-A94E-7D93B4619881}" type="parTrans" cxnId="{FCD22A7F-7F67-443A-9404-881F428A7DD3}">
      <dgm:prSet/>
      <dgm:spPr/>
      <dgm:t>
        <a:bodyPr/>
        <a:lstStyle/>
        <a:p>
          <a:endParaRPr lang="nl-BE"/>
        </a:p>
      </dgm:t>
    </dgm:pt>
    <dgm:pt modelId="{4E0A9F47-83DC-4743-B9A0-0BB8207655D5}" type="sibTrans" cxnId="{FCD22A7F-7F67-443A-9404-881F428A7DD3}">
      <dgm:prSet/>
      <dgm:spPr/>
      <dgm:t>
        <a:bodyPr/>
        <a:lstStyle/>
        <a:p>
          <a:endParaRPr lang="nl-BE"/>
        </a:p>
      </dgm:t>
    </dgm:pt>
    <dgm:pt modelId="{54F1867B-3473-47B7-ACD9-B4F9439487D0}" type="pres">
      <dgm:prSet presAssocID="{C90533DA-F834-4EC9-B3BD-31C6A62DB894}" presName="linear" presStyleCnt="0">
        <dgm:presLayoutVars>
          <dgm:dir/>
          <dgm:animLvl val="lvl"/>
          <dgm:resizeHandles val="exact"/>
        </dgm:presLayoutVars>
      </dgm:prSet>
      <dgm:spPr/>
      <dgm:t>
        <a:bodyPr/>
        <a:lstStyle/>
        <a:p>
          <a:endParaRPr lang="en-US"/>
        </a:p>
      </dgm:t>
    </dgm:pt>
    <dgm:pt modelId="{97E4D52D-75A7-4D02-AA9F-79144E9489BA}" type="pres">
      <dgm:prSet presAssocID="{AE9CDD77-30DA-4F3B-A132-A7E2D442C133}" presName="parentLin" presStyleCnt="0"/>
      <dgm:spPr/>
    </dgm:pt>
    <dgm:pt modelId="{A2B38F0E-5905-4EE8-9EC5-DF80115986A5}" type="pres">
      <dgm:prSet presAssocID="{AE9CDD77-30DA-4F3B-A132-A7E2D442C133}" presName="parentLeftMargin" presStyleLbl="node1" presStyleIdx="0" presStyleCnt="1"/>
      <dgm:spPr/>
      <dgm:t>
        <a:bodyPr/>
        <a:lstStyle/>
        <a:p>
          <a:endParaRPr lang="en-US"/>
        </a:p>
      </dgm:t>
    </dgm:pt>
    <dgm:pt modelId="{335AF157-F3B1-4D0B-A709-0B5CCFC057F6}" type="pres">
      <dgm:prSet presAssocID="{AE9CDD77-30DA-4F3B-A132-A7E2D442C133}" presName="parentText" presStyleLbl="node1" presStyleIdx="0" presStyleCnt="1">
        <dgm:presLayoutVars>
          <dgm:chMax val="0"/>
          <dgm:bulletEnabled val="1"/>
        </dgm:presLayoutVars>
      </dgm:prSet>
      <dgm:spPr/>
      <dgm:t>
        <a:bodyPr/>
        <a:lstStyle/>
        <a:p>
          <a:endParaRPr lang="nl-BE"/>
        </a:p>
      </dgm:t>
    </dgm:pt>
    <dgm:pt modelId="{3B828F76-468F-492E-B388-BC98A365E1EE}" type="pres">
      <dgm:prSet presAssocID="{AE9CDD77-30DA-4F3B-A132-A7E2D442C133}" presName="negativeSpace" presStyleCnt="0"/>
      <dgm:spPr/>
    </dgm:pt>
    <dgm:pt modelId="{A46D0F0F-9D74-4FFF-84EF-F318217305EB}" type="pres">
      <dgm:prSet presAssocID="{AE9CDD77-30DA-4F3B-A132-A7E2D442C133}" presName="childText" presStyleLbl="conFgAcc1" presStyleIdx="0" presStyleCnt="1" custLinFactNeighborX="-917" custLinFactNeighborY="3847">
        <dgm:presLayoutVars>
          <dgm:bulletEnabled val="1"/>
        </dgm:presLayoutVars>
      </dgm:prSet>
      <dgm:spPr/>
      <dgm:t>
        <a:bodyPr/>
        <a:lstStyle/>
        <a:p>
          <a:endParaRPr lang="nl-BE"/>
        </a:p>
      </dgm:t>
    </dgm:pt>
  </dgm:ptLst>
  <dgm:cxnLst>
    <dgm:cxn modelId="{FCBABB8E-0B0F-40A9-8EAB-082E647BDD0C}" type="presOf" srcId="{AE9CDD77-30DA-4F3B-A132-A7E2D442C133}" destId="{335AF157-F3B1-4D0B-A709-0B5CCFC057F6}" srcOrd="1" destOrd="0" presId="urn:microsoft.com/office/officeart/2005/8/layout/list1"/>
    <dgm:cxn modelId="{7D71CB8B-B1F1-4C9C-838B-F76E0AF6C5A8}" srcId="{AE9CDD77-30DA-4F3B-A132-A7E2D442C133}" destId="{9EA56DDD-3C12-4D69-BBFC-06358257A692}" srcOrd="0" destOrd="0" parTransId="{AEFD386A-1953-4A09-B1AA-8C8B162688EF}" sibTransId="{9675A1C8-8DE7-4320-9208-CF58AAD3CDEB}"/>
    <dgm:cxn modelId="{607C0575-1578-4E75-A214-A64F17378122}" type="presOf" srcId="{AE9CDD77-30DA-4F3B-A132-A7E2D442C133}" destId="{A2B38F0E-5905-4EE8-9EC5-DF80115986A5}" srcOrd="0" destOrd="0" presId="urn:microsoft.com/office/officeart/2005/8/layout/list1"/>
    <dgm:cxn modelId="{9D0FFF7B-7A77-4A86-91A4-03939B945B51}" srcId="{AE9CDD77-30DA-4F3B-A132-A7E2D442C133}" destId="{5FAA1EC6-C9AC-4B4B-938F-0C62A9014F8B}" srcOrd="6" destOrd="0" parTransId="{5183D292-6827-4EC6-A4BF-DE60FF1B1CEF}" sibTransId="{3B68188F-B0F9-4F7E-A0C4-CB1B737F0F77}"/>
    <dgm:cxn modelId="{08B89061-4F20-4D42-8E28-03C18B19F1BD}" type="presOf" srcId="{C476BDEE-CE17-4209-BC62-F948256A3692}" destId="{A46D0F0F-9D74-4FFF-84EF-F318217305EB}" srcOrd="0" destOrd="4" presId="urn:microsoft.com/office/officeart/2005/8/layout/list1"/>
    <dgm:cxn modelId="{11F23F4D-9330-4C94-BE45-656E0FB24F60}" srcId="{AE9CDD77-30DA-4F3B-A132-A7E2D442C133}" destId="{59CBB2BD-7DA9-4BCE-8796-29FF7D30FAD3}" srcOrd="7" destOrd="0" parTransId="{B7C4F139-103D-472E-9E30-9CC8719E23F3}" sibTransId="{D49656D7-3278-4138-B346-D91D34CE5C7F}"/>
    <dgm:cxn modelId="{0A093EDC-B9CD-4637-8C6F-43763C519FF4}" srcId="{AE9CDD77-30DA-4F3B-A132-A7E2D442C133}" destId="{550F4730-0D1C-4A10-9CDF-09E9D8AF643E}" srcOrd="3" destOrd="0" parTransId="{8ACC572C-597D-48AA-85A3-607D36311A10}" sibTransId="{E13A4C33-C070-4D97-9A3D-1B0FBFC40983}"/>
    <dgm:cxn modelId="{C22E26FE-7F02-45AA-89A2-3214974A19C8}" srcId="{C90533DA-F834-4EC9-B3BD-31C6A62DB894}" destId="{AE9CDD77-30DA-4F3B-A132-A7E2D442C133}" srcOrd="0" destOrd="0" parTransId="{C403F6D9-81D5-40EF-889D-2E82BD90B019}" sibTransId="{D06E60BC-6738-41C4-9F3C-04E448BE4937}"/>
    <dgm:cxn modelId="{967F6ABE-D7C9-40A8-9826-0E0EFA258BAA}" srcId="{AE9CDD77-30DA-4F3B-A132-A7E2D442C133}" destId="{C476BDEE-CE17-4209-BC62-F948256A3692}" srcOrd="4" destOrd="0" parTransId="{7E1F3DE6-4DEB-4A95-BAA5-62863BE9502B}" sibTransId="{000521BB-0F80-426E-9923-471D77EC8865}"/>
    <dgm:cxn modelId="{41F1E9D3-B388-44C5-B977-4DB4A8D48DD0}" type="presOf" srcId="{550F4730-0D1C-4A10-9CDF-09E9D8AF643E}" destId="{A46D0F0F-9D74-4FFF-84EF-F318217305EB}" srcOrd="0" destOrd="3" presId="urn:microsoft.com/office/officeart/2005/8/layout/list1"/>
    <dgm:cxn modelId="{A4312DEA-00A6-40C3-9D19-340E116660D5}" type="presOf" srcId="{0F2F5DC0-9AD1-40BA-B35D-FC2B56A3611E}" destId="{A46D0F0F-9D74-4FFF-84EF-F318217305EB}" srcOrd="0" destOrd="8" presId="urn:microsoft.com/office/officeart/2005/8/layout/list1"/>
    <dgm:cxn modelId="{2F8B92D8-FC6F-4E20-8170-75D167127F79}" srcId="{AE9CDD77-30DA-4F3B-A132-A7E2D442C133}" destId="{E1B3631C-3D5D-4BE4-923E-51E75B521FF9}" srcOrd="2" destOrd="0" parTransId="{449B464D-ABAA-4C55-848E-96C34D7023E8}" sibTransId="{40BA103F-95C8-4927-9900-150CE6965184}"/>
    <dgm:cxn modelId="{24D810D0-C5A5-426A-992F-A8E3430629A4}" type="presOf" srcId="{9EA56DDD-3C12-4D69-BBFC-06358257A692}" destId="{A46D0F0F-9D74-4FFF-84EF-F318217305EB}" srcOrd="0" destOrd="0" presId="urn:microsoft.com/office/officeart/2005/8/layout/list1"/>
    <dgm:cxn modelId="{3C21C4A2-9DAB-4E52-9E87-BF9A6FBA72CE}" type="presOf" srcId="{59CBB2BD-7DA9-4BCE-8796-29FF7D30FAD3}" destId="{A46D0F0F-9D74-4FFF-84EF-F318217305EB}" srcOrd="0" destOrd="7" presId="urn:microsoft.com/office/officeart/2005/8/layout/list1"/>
    <dgm:cxn modelId="{FCD22A7F-7F67-443A-9404-881F428A7DD3}" srcId="{AE9CDD77-30DA-4F3B-A132-A7E2D442C133}" destId="{0F2F5DC0-9AD1-40BA-B35D-FC2B56A3611E}" srcOrd="8" destOrd="0" parTransId="{B0A0AC41-BB9E-4F35-A94E-7D93B4619881}" sibTransId="{4E0A9F47-83DC-4743-B9A0-0BB8207655D5}"/>
    <dgm:cxn modelId="{BBF01533-4D90-4BBC-8EAB-B19EA470789E}" type="presOf" srcId="{355EE565-2371-438F-87A2-66B29B049613}" destId="{A46D0F0F-9D74-4FFF-84EF-F318217305EB}" srcOrd="0" destOrd="5" presId="urn:microsoft.com/office/officeart/2005/8/layout/list1"/>
    <dgm:cxn modelId="{43D96DDB-A93A-4A5E-B8E4-1FFC15B4AD23}" type="presOf" srcId="{E1B3631C-3D5D-4BE4-923E-51E75B521FF9}" destId="{A46D0F0F-9D74-4FFF-84EF-F318217305EB}" srcOrd="0" destOrd="2" presId="urn:microsoft.com/office/officeart/2005/8/layout/list1"/>
    <dgm:cxn modelId="{FA7128F7-32B2-4D13-9472-53D457330A62}" type="presOf" srcId="{5FAA1EC6-C9AC-4B4B-938F-0C62A9014F8B}" destId="{A46D0F0F-9D74-4FFF-84EF-F318217305EB}" srcOrd="0" destOrd="6" presId="urn:microsoft.com/office/officeart/2005/8/layout/list1"/>
    <dgm:cxn modelId="{CC80AF05-7715-4A07-B4FC-2A4E950D0690}" type="presOf" srcId="{C90533DA-F834-4EC9-B3BD-31C6A62DB894}" destId="{54F1867B-3473-47B7-ACD9-B4F9439487D0}" srcOrd="0" destOrd="0" presId="urn:microsoft.com/office/officeart/2005/8/layout/list1"/>
    <dgm:cxn modelId="{3137D5D1-D8D7-4BFA-BA7E-B26EB172EB7F}" srcId="{AE9CDD77-30DA-4F3B-A132-A7E2D442C133}" destId="{355EE565-2371-438F-87A2-66B29B049613}" srcOrd="5" destOrd="0" parTransId="{F0C06E57-C4BD-472C-A55A-7743350A08AE}" sibTransId="{ACF60042-0313-42FD-A0EA-45AC7C17746E}"/>
    <dgm:cxn modelId="{3BF3F7D0-A003-4204-82C6-6BB25CE6EDA5}" srcId="{AE9CDD77-30DA-4F3B-A132-A7E2D442C133}" destId="{92D44A67-9348-4719-B02A-6082149C635F}" srcOrd="1" destOrd="0" parTransId="{D201C982-94EE-476F-BDAD-52AFC088AC89}" sibTransId="{46EBBC88-6800-4DB8-BEEC-D0A9B09B62E8}"/>
    <dgm:cxn modelId="{F8116891-6A49-4A63-8A77-6D99D5F1F9C0}" type="presOf" srcId="{92D44A67-9348-4719-B02A-6082149C635F}" destId="{A46D0F0F-9D74-4FFF-84EF-F318217305EB}" srcOrd="0" destOrd="1" presId="urn:microsoft.com/office/officeart/2005/8/layout/list1"/>
    <dgm:cxn modelId="{FF456D89-DDF0-4061-B9A7-AFA5267DB465}" type="presParOf" srcId="{54F1867B-3473-47B7-ACD9-B4F9439487D0}" destId="{97E4D52D-75A7-4D02-AA9F-79144E9489BA}" srcOrd="0" destOrd="0" presId="urn:microsoft.com/office/officeart/2005/8/layout/list1"/>
    <dgm:cxn modelId="{1D233533-F370-460B-A92F-5ECE3C16EB90}" type="presParOf" srcId="{97E4D52D-75A7-4D02-AA9F-79144E9489BA}" destId="{A2B38F0E-5905-4EE8-9EC5-DF80115986A5}" srcOrd="0" destOrd="0" presId="urn:microsoft.com/office/officeart/2005/8/layout/list1"/>
    <dgm:cxn modelId="{46DA370B-9136-476A-84DC-885F3B74B740}" type="presParOf" srcId="{97E4D52D-75A7-4D02-AA9F-79144E9489BA}" destId="{335AF157-F3B1-4D0B-A709-0B5CCFC057F6}" srcOrd="1" destOrd="0" presId="urn:microsoft.com/office/officeart/2005/8/layout/list1"/>
    <dgm:cxn modelId="{694B3E0B-EB43-4206-8ED6-A36C0EFE7C98}" type="presParOf" srcId="{54F1867B-3473-47B7-ACD9-B4F9439487D0}" destId="{3B828F76-468F-492E-B388-BC98A365E1EE}" srcOrd="1" destOrd="0" presId="urn:microsoft.com/office/officeart/2005/8/layout/list1"/>
    <dgm:cxn modelId="{6A3A80D7-1B7D-4312-A67B-F5B51762BAC1}" type="presParOf" srcId="{54F1867B-3473-47B7-ACD9-B4F9439487D0}" destId="{A46D0F0F-9D74-4FFF-84EF-F318217305EB}"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053064F-3FB2-4A47-9161-C641AC1C98B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9996594-D6D6-4217-B874-31F3EE6C1874}">
      <dgm:prSet phldrT="[Text]"/>
      <dgm:spPr/>
      <dgm:t>
        <a:bodyPr/>
        <a:lstStyle/>
        <a:p>
          <a:r>
            <a:rPr lang="nl-BE" dirty="0" smtClean="0"/>
            <a:t>Risicopatiënten </a:t>
          </a:r>
          <a:endParaRPr lang="en-US" dirty="0"/>
        </a:p>
      </dgm:t>
    </dgm:pt>
    <dgm:pt modelId="{85BF605A-6D94-42F0-85B2-4096E954E2ED}" type="parTrans" cxnId="{A8F3B348-3C06-4C5F-9289-78BB02469193}">
      <dgm:prSet/>
      <dgm:spPr/>
      <dgm:t>
        <a:bodyPr/>
        <a:lstStyle/>
        <a:p>
          <a:endParaRPr lang="en-US"/>
        </a:p>
      </dgm:t>
    </dgm:pt>
    <dgm:pt modelId="{BC994F3E-C5CF-4E77-967C-B0260A8076AB}" type="sibTrans" cxnId="{A8F3B348-3C06-4C5F-9289-78BB02469193}">
      <dgm:prSet/>
      <dgm:spPr/>
      <dgm:t>
        <a:bodyPr/>
        <a:lstStyle/>
        <a:p>
          <a:endParaRPr lang="en-US"/>
        </a:p>
      </dgm:t>
    </dgm:pt>
    <dgm:pt modelId="{83EBA074-9E74-4A4C-A425-F24781BD2F14}">
      <dgm:prSet phldrT="[Text]"/>
      <dgm:spPr/>
      <dgm:t>
        <a:bodyPr/>
        <a:lstStyle/>
        <a:p>
          <a:r>
            <a:rPr lang="nl-BE" dirty="0" smtClean="0">
              <a:solidFill>
                <a:schemeClr val="bg2"/>
              </a:solidFill>
            </a:rPr>
            <a:t>Bejaarde patiënten</a:t>
          </a:r>
          <a:endParaRPr lang="en-US" dirty="0">
            <a:solidFill>
              <a:schemeClr val="bg2"/>
            </a:solidFill>
          </a:endParaRPr>
        </a:p>
      </dgm:t>
    </dgm:pt>
    <dgm:pt modelId="{403221A1-737D-405E-AB6A-0B5DED4FF448}" type="parTrans" cxnId="{F384319F-5C09-4660-8A71-89AEC3113F24}">
      <dgm:prSet/>
      <dgm:spPr/>
      <dgm:t>
        <a:bodyPr/>
        <a:lstStyle/>
        <a:p>
          <a:endParaRPr lang="en-US"/>
        </a:p>
      </dgm:t>
    </dgm:pt>
    <dgm:pt modelId="{E51310CC-A529-4D16-82E4-2DB68805EFF3}" type="sibTrans" cxnId="{F384319F-5C09-4660-8A71-89AEC3113F24}">
      <dgm:prSet/>
      <dgm:spPr/>
      <dgm:t>
        <a:bodyPr/>
        <a:lstStyle/>
        <a:p>
          <a:endParaRPr lang="en-US"/>
        </a:p>
      </dgm:t>
    </dgm:pt>
    <dgm:pt modelId="{AF8E80B0-703F-48C8-B052-261164454A27}">
      <dgm:prSet phldrT="[Text]"/>
      <dgm:spPr/>
      <dgm:t>
        <a:bodyPr/>
        <a:lstStyle/>
        <a:p>
          <a:r>
            <a:rPr lang="nl-BE" dirty="0" smtClean="0"/>
            <a:t>Arts contacteren</a:t>
          </a:r>
          <a:endParaRPr lang="en-US" dirty="0"/>
        </a:p>
      </dgm:t>
    </dgm:pt>
    <dgm:pt modelId="{059F5F1A-BC82-43E1-A914-C093D4AA5322}" type="parTrans" cxnId="{B64140D4-F74D-4070-B1CA-6C9F797B1472}">
      <dgm:prSet/>
      <dgm:spPr/>
      <dgm:t>
        <a:bodyPr/>
        <a:lstStyle/>
        <a:p>
          <a:endParaRPr lang="en-US"/>
        </a:p>
      </dgm:t>
    </dgm:pt>
    <dgm:pt modelId="{33E5E15B-F61C-417B-8721-683EAF8B6B37}" type="sibTrans" cxnId="{B64140D4-F74D-4070-B1CA-6C9F797B1472}">
      <dgm:prSet/>
      <dgm:spPr/>
      <dgm:t>
        <a:bodyPr/>
        <a:lstStyle/>
        <a:p>
          <a:endParaRPr lang="en-US"/>
        </a:p>
      </dgm:t>
    </dgm:pt>
    <dgm:pt modelId="{E207255C-1592-4878-A0EB-4DC70D8FB454}">
      <dgm:prSet phldrT="[Text]"/>
      <dgm:spPr/>
      <dgm:t>
        <a:bodyPr/>
        <a:lstStyle/>
        <a:p>
          <a:r>
            <a:rPr lang="nl-BE" dirty="0" smtClean="0">
              <a:solidFill>
                <a:schemeClr val="bg2"/>
              </a:solidFill>
            </a:rPr>
            <a:t>Neusbloedingen</a:t>
          </a:r>
          <a:endParaRPr lang="en-US" dirty="0">
            <a:solidFill>
              <a:schemeClr val="bg2"/>
            </a:solidFill>
          </a:endParaRPr>
        </a:p>
      </dgm:t>
    </dgm:pt>
    <dgm:pt modelId="{AB938A3A-D20B-4A6F-BA03-3A319052DE4D}" type="parTrans" cxnId="{639AFCCB-B2DC-4001-AE8B-6D75BA77A85A}">
      <dgm:prSet/>
      <dgm:spPr/>
      <dgm:t>
        <a:bodyPr/>
        <a:lstStyle/>
        <a:p>
          <a:endParaRPr lang="en-US"/>
        </a:p>
      </dgm:t>
    </dgm:pt>
    <dgm:pt modelId="{06AC600F-3606-49FA-BE1F-8E992ED2BC82}" type="sibTrans" cxnId="{639AFCCB-B2DC-4001-AE8B-6D75BA77A85A}">
      <dgm:prSet/>
      <dgm:spPr/>
      <dgm:t>
        <a:bodyPr/>
        <a:lstStyle/>
        <a:p>
          <a:endParaRPr lang="en-US"/>
        </a:p>
      </dgm:t>
    </dgm:pt>
    <dgm:pt modelId="{EF32ED79-B068-40A5-9350-C5FE686D0774}">
      <dgm:prSet/>
      <dgm:spPr/>
      <dgm:t>
        <a:bodyPr/>
        <a:lstStyle/>
        <a:p>
          <a:r>
            <a:rPr lang="nl-BE" dirty="0" smtClean="0">
              <a:solidFill>
                <a:schemeClr val="bg2"/>
              </a:solidFill>
            </a:rPr>
            <a:t>Voorgeschiedenis van ulcus</a:t>
          </a:r>
        </a:p>
      </dgm:t>
    </dgm:pt>
    <dgm:pt modelId="{FF089AAA-1327-4044-A0C6-11CB869CD682}" type="parTrans" cxnId="{755B89E2-ADF3-4912-AA0A-4C18C947C42E}">
      <dgm:prSet/>
      <dgm:spPr/>
      <dgm:t>
        <a:bodyPr/>
        <a:lstStyle/>
        <a:p>
          <a:endParaRPr lang="en-US"/>
        </a:p>
      </dgm:t>
    </dgm:pt>
    <dgm:pt modelId="{06239C97-FA5E-440E-85E0-A1CE570B5812}" type="sibTrans" cxnId="{755B89E2-ADF3-4912-AA0A-4C18C947C42E}">
      <dgm:prSet/>
      <dgm:spPr/>
      <dgm:t>
        <a:bodyPr/>
        <a:lstStyle/>
        <a:p>
          <a:endParaRPr lang="en-US"/>
        </a:p>
      </dgm:t>
    </dgm:pt>
    <dgm:pt modelId="{642E08DF-44F5-457A-AE77-2778B6142806}">
      <dgm:prSet/>
      <dgm:spPr/>
      <dgm:t>
        <a:bodyPr/>
        <a:lstStyle/>
        <a:p>
          <a:r>
            <a:rPr lang="nl-BE" dirty="0" err="1" smtClean="0">
              <a:solidFill>
                <a:schemeClr val="bg2"/>
              </a:solidFill>
            </a:rPr>
            <a:t>Trombopenie</a:t>
          </a:r>
          <a:endParaRPr lang="nl-BE" dirty="0" smtClean="0">
            <a:solidFill>
              <a:schemeClr val="bg2"/>
            </a:solidFill>
          </a:endParaRPr>
        </a:p>
      </dgm:t>
    </dgm:pt>
    <dgm:pt modelId="{AE27F873-F526-41ED-94E9-59A79A0BB2FF}" type="parTrans" cxnId="{0818AF24-DF5D-4573-84A5-1B673A037DD1}">
      <dgm:prSet/>
      <dgm:spPr/>
      <dgm:t>
        <a:bodyPr/>
        <a:lstStyle/>
        <a:p>
          <a:endParaRPr lang="en-US"/>
        </a:p>
      </dgm:t>
    </dgm:pt>
    <dgm:pt modelId="{DA530DC4-32EF-4D28-8A8A-8AE6D2976697}" type="sibTrans" cxnId="{0818AF24-DF5D-4573-84A5-1B673A037DD1}">
      <dgm:prSet/>
      <dgm:spPr/>
      <dgm:t>
        <a:bodyPr/>
        <a:lstStyle/>
        <a:p>
          <a:endParaRPr lang="en-US"/>
        </a:p>
      </dgm:t>
    </dgm:pt>
    <dgm:pt modelId="{CE6B126C-1228-4242-AEEB-8F91C4B560FB}">
      <dgm:prSet/>
      <dgm:spPr/>
      <dgm:t>
        <a:bodyPr/>
        <a:lstStyle/>
        <a:p>
          <a:r>
            <a:rPr lang="nl-BE" dirty="0" smtClean="0">
              <a:solidFill>
                <a:schemeClr val="bg2"/>
              </a:solidFill>
            </a:rPr>
            <a:t>Heelkundige ingreep</a:t>
          </a:r>
        </a:p>
      </dgm:t>
    </dgm:pt>
    <dgm:pt modelId="{E12CB25D-3B35-4E10-ABB3-577A9CFB5A76}" type="parTrans" cxnId="{D728418F-B3F0-4758-BCBB-7327CD5ACF36}">
      <dgm:prSet/>
      <dgm:spPr/>
      <dgm:t>
        <a:bodyPr/>
        <a:lstStyle/>
        <a:p>
          <a:endParaRPr lang="en-US"/>
        </a:p>
      </dgm:t>
    </dgm:pt>
    <dgm:pt modelId="{FA60A2FA-5B5C-4BFD-BF50-3E88A7A616DF}" type="sibTrans" cxnId="{D728418F-B3F0-4758-BCBB-7327CD5ACF36}">
      <dgm:prSet/>
      <dgm:spPr/>
      <dgm:t>
        <a:bodyPr/>
        <a:lstStyle/>
        <a:p>
          <a:endParaRPr lang="en-US"/>
        </a:p>
      </dgm:t>
    </dgm:pt>
    <dgm:pt modelId="{1DE22A8E-9F93-47A2-A780-87A02FD55618}">
      <dgm:prSet/>
      <dgm:spPr/>
      <dgm:t>
        <a:bodyPr/>
        <a:lstStyle/>
        <a:p>
          <a:r>
            <a:rPr lang="nl-BE" dirty="0" smtClean="0">
              <a:solidFill>
                <a:schemeClr val="bg2"/>
              </a:solidFill>
            </a:rPr>
            <a:t>Nierinsufficiëntie</a:t>
          </a:r>
        </a:p>
      </dgm:t>
    </dgm:pt>
    <dgm:pt modelId="{AF9A94A8-81A0-4825-9106-48641F814A85}" type="parTrans" cxnId="{CC2FCBDA-B200-4C3B-991D-59D6B6EE6CE9}">
      <dgm:prSet/>
      <dgm:spPr/>
      <dgm:t>
        <a:bodyPr/>
        <a:lstStyle/>
        <a:p>
          <a:endParaRPr lang="en-US"/>
        </a:p>
      </dgm:t>
    </dgm:pt>
    <dgm:pt modelId="{92531A72-06DB-4AA2-B185-B7C75EDAFEF0}" type="sibTrans" cxnId="{CC2FCBDA-B200-4C3B-991D-59D6B6EE6CE9}">
      <dgm:prSet/>
      <dgm:spPr/>
      <dgm:t>
        <a:bodyPr/>
        <a:lstStyle/>
        <a:p>
          <a:endParaRPr lang="en-US"/>
        </a:p>
      </dgm:t>
    </dgm:pt>
    <dgm:pt modelId="{F52F34AF-BA15-4015-B07D-97D2E03847D1}">
      <dgm:prSet/>
      <dgm:spPr/>
      <dgm:t>
        <a:bodyPr/>
        <a:lstStyle/>
        <a:p>
          <a:r>
            <a:rPr lang="nl-BE" dirty="0" smtClean="0">
              <a:solidFill>
                <a:schemeClr val="bg2"/>
              </a:solidFill>
            </a:rPr>
            <a:t>Leverinsufficiëntie </a:t>
          </a:r>
          <a:endParaRPr lang="en-US" dirty="0">
            <a:solidFill>
              <a:schemeClr val="bg2"/>
            </a:solidFill>
          </a:endParaRPr>
        </a:p>
      </dgm:t>
    </dgm:pt>
    <dgm:pt modelId="{5C8F3CE2-A13C-42AD-AACD-2EA53EE93E32}" type="parTrans" cxnId="{CCFC31E8-1D45-4F5D-96E6-10DD6F2EC326}">
      <dgm:prSet/>
      <dgm:spPr/>
      <dgm:t>
        <a:bodyPr/>
        <a:lstStyle/>
        <a:p>
          <a:endParaRPr lang="en-US"/>
        </a:p>
      </dgm:t>
    </dgm:pt>
    <dgm:pt modelId="{EB702670-F376-420D-9296-64047B27448D}" type="sibTrans" cxnId="{CCFC31E8-1D45-4F5D-96E6-10DD6F2EC326}">
      <dgm:prSet/>
      <dgm:spPr/>
      <dgm:t>
        <a:bodyPr/>
        <a:lstStyle/>
        <a:p>
          <a:endParaRPr lang="en-US"/>
        </a:p>
      </dgm:t>
    </dgm:pt>
    <dgm:pt modelId="{B63764E9-930F-4ABD-9DC2-89D90C49E9A7}">
      <dgm:prSet/>
      <dgm:spPr/>
      <dgm:t>
        <a:bodyPr/>
        <a:lstStyle/>
        <a:p>
          <a:r>
            <a:rPr lang="nl-BE" dirty="0" smtClean="0">
              <a:solidFill>
                <a:schemeClr val="bg2"/>
              </a:solidFill>
            </a:rPr>
            <a:t>Abnormale bloedingen v/h tandvlees bij tandenpoetsen</a:t>
          </a:r>
        </a:p>
      </dgm:t>
    </dgm:pt>
    <dgm:pt modelId="{95BD72A8-16CE-479E-AE18-4B509EE3D728}" type="parTrans" cxnId="{21F2A1AF-FBFD-48B2-AF4E-3EC91C77D7BF}">
      <dgm:prSet/>
      <dgm:spPr/>
      <dgm:t>
        <a:bodyPr/>
        <a:lstStyle/>
        <a:p>
          <a:endParaRPr lang="en-US"/>
        </a:p>
      </dgm:t>
    </dgm:pt>
    <dgm:pt modelId="{84D5647C-91A4-4627-9E9B-2080570FA355}" type="sibTrans" cxnId="{21F2A1AF-FBFD-48B2-AF4E-3EC91C77D7BF}">
      <dgm:prSet/>
      <dgm:spPr/>
      <dgm:t>
        <a:bodyPr/>
        <a:lstStyle/>
        <a:p>
          <a:endParaRPr lang="en-US"/>
        </a:p>
      </dgm:t>
    </dgm:pt>
    <dgm:pt modelId="{C89E27C7-1B30-4CEE-A956-D4DF456964E5}">
      <dgm:prSet/>
      <dgm:spPr/>
      <dgm:t>
        <a:bodyPr/>
        <a:lstStyle/>
        <a:p>
          <a:r>
            <a:rPr lang="nl-BE" dirty="0" smtClean="0">
              <a:solidFill>
                <a:schemeClr val="bg2"/>
              </a:solidFill>
            </a:rPr>
            <a:t>Veelvuldige hematomen</a:t>
          </a:r>
        </a:p>
      </dgm:t>
    </dgm:pt>
    <dgm:pt modelId="{0E242DB4-F24C-4C36-8C39-849B8F953E26}" type="parTrans" cxnId="{855FECCC-56B7-4F24-AF4F-C1E71033C06C}">
      <dgm:prSet/>
      <dgm:spPr/>
      <dgm:t>
        <a:bodyPr/>
        <a:lstStyle/>
        <a:p>
          <a:endParaRPr lang="en-US"/>
        </a:p>
      </dgm:t>
    </dgm:pt>
    <dgm:pt modelId="{A5726071-88D8-4591-AAA1-9755C0D02E57}" type="sibTrans" cxnId="{855FECCC-56B7-4F24-AF4F-C1E71033C06C}">
      <dgm:prSet/>
      <dgm:spPr/>
      <dgm:t>
        <a:bodyPr/>
        <a:lstStyle/>
        <a:p>
          <a:endParaRPr lang="en-US"/>
        </a:p>
      </dgm:t>
    </dgm:pt>
    <dgm:pt modelId="{4E5AE82B-E894-49A0-9955-9ECAEC3D5ED8}">
      <dgm:prSet/>
      <dgm:spPr/>
      <dgm:t>
        <a:bodyPr/>
        <a:lstStyle/>
        <a:p>
          <a:r>
            <a:rPr lang="nl-BE" dirty="0" smtClean="0">
              <a:solidFill>
                <a:schemeClr val="bg2"/>
              </a:solidFill>
            </a:rPr>
            <a:t>Rode vlekken</a:t>
          </a:r>
        </a:p>
      </dgm:t>
    </dgm:pt>
    <dgm:pt modelId="{C796DEF7-98EC-400E-A313-4A263114ECA7}" type="parTrans" cxnId="{7AD4F835-2EFD-43E7-B01C-1865693A84AA}">
      <dgm:prSet/>
      <dgm:spPr/>
      <dgm:t>
        <a:bodyPr/>
        <a:lstStyle/>
        <a:p>
          <a:endParaRPr lang="en-US"/>
        </a:p>
      </dgm:t>
    </dgm:pt>
    <dgm:pt modelId="{EE3236FD-B136-4F7D-87A9-E181883576A9}" type="sibTrans" cxnId="{7AD4F835-2EFD-43E7-B01C-1865693A84AA}">
      <dgm:prSet/>
      <dgm:spPr/>
      <dgm:t>
        <a:bodyPr/>
        <a:lstStyle/>
        <a:p>
          <a:endParaRPr lang="en-US"/>
        </a:p>
      </dgm:t>
    </dgm:pt>
    <dgm:pt modelId="{3BB9F584-2DA2-426A-8937-D59821F4434B}">
      <dgm:prSet/>
      <dgm:spPr/>
      <dgm:t>
        <a:bodyPr/>
        <a:lstStyle/>
        <a:p>
          <a:r>
            <a:rPr lang="nl-BE" dirty="0" smtClean="0">
              <a:solidFill>
                <a:schemeClr val="bg2"/>
              </a:solidFill>
            </a:rPr>
            <a:t>Bloed in de stoelgang, sputum of urine</a:t>
          </a:r>
          <a:endParaRPr lang="en-US" dirty="0">
            <a:solidFill>
              <a:schemeClr val="bg2"/>
            </a:solidFill>
          </a:endParaRPr>
        </a:p>
      </dgm:t>
    </dgm:pt>
    <dgm:pt modelId="{C935B372-49F6-4A94-BC8D-6517FF093BBA}" type="parTrans" cxnId="{F2C6925F-04A8-43B2-8174-8B036B97B809}">
      <dgm:prSet/>
      <dgm:spPr/>
      <dgm:t>
        <a:bodyPr/>
        <a:lstStyle/>
        <a:p>
          <a:endParaRPr lang="en-US"/>
        </a:p>
      </dgm:t>
    </dgm:pt>
    <dgm:pt modelId="{1B61AF9A-859D-4769-A0CC-811F5AADA345}" type="sibTrans" cxnId="{F2C6925F-04A8-43B2-8174-8B036B97B809}">
      <dgm:prSet/>
      <dgm:spPr/>
      <dgm:t>
        <a:bodyPr/>
        <a:lstStyle/>
        <a:p>
          <a:endParaRPr lang="en-US"/>
        </a:p>
      </dgm:t>
    </dgm:pt>
    <dgm:pt modelId="{0C0FEA6D-F658-4440-8969-1D84841A40E7}" type="pres">
      <dgm:prSet presAssocID="{4053064F-3FB2-4A47-9161-C641AC1C98BD}" presName="linear" presStyleCnt="0">
        <dgm:presLayoutVars>
          <dgm:animLvl val="lvl"/>
          <dgm:resizeHandles val="exact"/>
        </dgm:presLayoutVars>
      </dgm:prSet>
      <dgm:spPr/>
      <dgm:t>
        <a:bodyPr/>
        <a:lstStyle/>
        <a:p>
          <a:endParaRPr lang="nl-BE"/>
        </a:p>
      </dgm:t>
    </dgm:pt>
    <dgm:pt modelId="{C2614751-770C-4DAB-A266-A0B9F979453C}" type="pres">
      <dgm:prSet presAssocID="{C9996594-D6D6-4217-B874-31F3EE6C1874}" presName="parentText" presStyleLbl="node1" presStyleIdx="0" presStyleCnt="2">
        <dgm:presLayoutVars>
          <dgm:chMax val="0"/>
          <dgm:bulletEnabled val="1"/>
        </dgm:presLayoutVars>
      </dgm:prSet>
      <dgm:spPr/>
      <dgm:t>
        <a:bodyPr/>
        <a:lstStyle/>
        <a:p>
          <a:endParaRPr lang="nl-BE"/>
        </a:p>
      </dgm:t>
    </dgm:pt>
    <dgm:pt modelId="{BCEAA2EE-3EF1-4570-8FEC-21E0DE0E6DCC}" type="pres">
      <dgm:prSet presAssocID="{C9996594-D6D6-4217-B874-31F3EE6C1874}" presName="childText" presStyleLbl="revTx" presStyleIdx="0" presStyleCnt="2">
        <dgm:presLayoutVars>
          <dgm:bulletEnabled val="1"/>
        </dgm:presLayoutVars>
      </dgm:prSet>
      <dgm:spPr/>
      <dgm:t>
        <a:bodyPr/>
        <a:lstStyle/>
        <a:p>
          <a:endParaRPr lang="en-US"/>
        </a:p>
      </dgm:t>
    </dgm:pt>
    <dgm:pt modelId="{CD979088-CEEF-49E0-935C-23B968F70347}" type="pres">
      <dgm:prSet presAssocID="{AF8E80B0-703F-48C8-B052-261164454A27}" presName="parentText" presStyleLbl="node1" presStyleIdx="1" presStyleCnt="2">
        <dgm:presLayoutVars>
          <dgm:chMax val="0"/>
          <dgm:bulletEnabled val="1"/>
        </dgm:presLayoutVars>
      </dgm:prSet>
      <dgm:spPr/>
      <dgm:t>
        <a:bodyPr/>
        <a:lstStyle/>
        <a:p>
          <a:endParaRPr lang="en-US"/>
        </a:p>
      </dgm:t>
    </dgm:pt>
    <dgm:pt modelId="{53393D85-BCE3-49CC-8FB9-4A047B9C065C}" type="pres">
      <dgm:prSet presAssocID="{AF8E80B0-703F-48C8-B052-261164454A27}" presName="childText" presStyleLbl="revTx" presStyleIdx="1" presStyleCnt="2">
        <dgm:presLayoutVars>
          <dgm:bulletEnabled val="1"/>
        </dgm:presLayoutVars>
      </dgm:prSet>
      <dgm:spPr/>
      <dgm:t>
        <a:bodyPr/>
        <a:lstStyle/>
        <a:p>
          <a:endParaRPr lang="en-US"/>
        </a:p>
      </dgm:t>
    </dgm:pt>
  </dgm:ptLst>
  <dgm:cxnLst>
    <dgm:cxn modelId="{D728418F-B3F0-4758-BCBB-7327CD5ACF36}" srcId="{C9996594-D6D6-4217-B874-31F3EE6C1874}" destId="{CE6B126C-1228-4242-AEEB-8F91C4B560FB}" srcOrd="3" destOrd="0" parTransId="{E12CB25D-3B35-4E10-ABB3-577A9CFB5A76}" sibTransId="{FA60A2FA-5B5C-4BFD-BF50-3E88A7A616DF}"/>
    <dgm:cxn modelId="{C96E0970-7BBA-48D3-A255-305A3CE9E955}" type="presOf" srcId="{AF8E80B0-703F-48C8-B052-261164454A27}" destId="{CD979088-CEEF-49E0-935C-23B968F70347}" srcOrd="0" destOrd="0" presId="urn:microsoft.com/office/officeart/2005/8/layout/vList2"/>
    <dgm:cxn modelId="{CC2FCBDA-B200-4C3B-991D-59D6B6EE6CE9}" srcId="{C9996594-D6D6-4217-B874-31F3EE6C1874}" destId="{1DE22A8E-9F93-47A2-A780-87A02FD55618}" srcOrd="4" destOrd="0" parTransId="{AF9A94A8-81A0-4825-9106-48641F814A85}" sibTransId="{92531A72-06DB-4AA2-B185-B7C75EDAFEF0}"/>
    <dgm:cxn modelId="{B64140D4-F74D-4070-B1CA-6C9F797B1472}" srcId="{4053064F-3FB2-4A47-9161-C641AC1C98BD}" destId="{AF8E80B0-703F-48C8-B052-261164454A27}" srcOrd="1" destOrd="0" parTransId="{059F5F1A-BC82-43E1-A914-C093D4AA5322}" sibTransId="{33E5E15B-F61C-417B-8721-683EAF8B6B37}"/>
    <dgm:cxn modelId="{8CC964B8-F7BA-45E7-8A65-9265FF7B045D}" type="presOf" srcId="{642E08DF-44F5-457A-AE77-2778B6142806}" destId="{BCEAA2EE-3EF1-4570-8FEC-21E0DE0E6DCC}" srcOrd="0" destOrd="2" presId="urn:microsoft.com/office/officeart/2005/8/layout/vList2"/>
    <dgm:cxn modelId="{5419103C-C917-4557-ADC0-CDB05C6B24D0}" type="presOf" srcId="{EF32ED79-B068-40A5-9350-C5FE686D0774}" destId="{BCEAA2EE-3EF1-4570-8FEC-21E0DE0E6DCC}" srcOrd="0" destOrd="1" presId="urn:microsoft.com/office/officeart/2005/8/layout/vList2"/>
    <dgm:cxn modelId="{EFB7FF48-91A2-438D-B10D-E4778A348B5C}" type="presOf" srcId="{B63764E9-930F-4ABD-9DC2-89D90C49E9A7}" destId="{53393D85-BCE3-49CC-8FB9-4A047B9C065C}" srcOrd="0" destOrd="1" presId="urn:microsoft.com/office/officeart/2005/8/layout/vList2"/>
    <dgm:cxn modelId="{BD512042-600C-4195-96A3-DAFA884CC054}" type="presOf" srcId="{F52F34AF-BA15-4015-B07D-97D2E03847D1}" destId="{BCEAA2EE-3EF1-4570-8FEC-21E0DE0E6DCC}" srcOrd="0" destOrd="5" presId="urn:microsoft.com/office/officeart/2005/8/layout/vList2"/>
    <dgm:cxn modelId="{0818AF24-DF5D-4573-84A5-1B673A037DD1}" srcId="{C9996594-D6D6-4217-B874-31F3EE6C1874}" destId="{642E08DF-44F5-457A-AE77-2778B6142806}" srcOrd="2" destOrd="0" parTransId="{AE27F873-F526-41ED-94E9-59A79A0BB2FF}" sibTransId="{DA530DC4-32EF-4D28-8A8A-8AE6D2976697}"/>
    <dgm:cxn modelId="{F384319F-5C09-4660-8A71-89AEC3113F24}" srcId="{C9996594-D6D6-4217-B874-31F3EE6C1874}" destId="{83EBA074-9E74-4A4C-A425-F24781BD2F14}" srcOrd="0" destOrd="0" parTransId="{403221A1-737D-405E-AB6A-0B5DED4FF448}" sibTransId="{E51310CC-A529-4D16-82E4-2DB68805EFF3}"/>
    <dgm:cxn modelId="{CF3B6AC0-59DC-4699-8481-5F69D1789C90}" type="presOf" srcId="{1DE22A8E-9F93-47A2-A780-87A02FD55618}" destId="{BCEAA2EE-3EF1-4570-8FEC-21E0DE0E6DCC}" srcOrd="0" destOrd="4" presId="urn:microsoft.com/office/officeart/2005/8/layout/vList2"/>
    <dgm:cxn modelId="{CB801A46-9D07-4C16-A919-9B50381B8FB6}" type="presOf" srcId="{E207255C-1592-4878-A0EB-4DC70D8FB454}" destId="{53393D85-BCE3-49CC-8FB9-4A047B9C065C}" srcOrd="0" destOrd="0" presId="urn:microsoft.com/office/officeart/2005/8/layout/vList2"/>
    <dgm:cxn modelId="{755B89E2-ADF3-4912-AA0A-4C18C947C42E}" srcId="{C9996594-D6D6-4217-B874-31F3EE6C1874}" destId="{EF32ED79-B068-40A5-9350-C5FE686D0774}" srcOrd="1" destOrd="0" parTransId="{FF089AAA-1327-4044-A0C6-11CB869CD682}" sibTransId="{06239C97-FA5E-440E-85E0-A1CE570B5812}"/>
    <dgm:cxn modelId="{6D6262E4-73A8-4BE5-831F-F96168AF87AA}" type="presOf" srcId="{4053064F-3FB2-4A47-9161-C641AC1C98BD}" destId="{0C0FEA6D-F658-4440-8969-1D84841A40E7}" srcOrd="0" destOrd="0" presId="urn:microsoft.com/office/officeart/2005/8/layout/vList2"/>
    <dgm:cxn modelId="{CCFC31E8-1D45-4F5D-96E6-10DD6F2EC326}" srcId="{C9996594-D6D6-4217-B874-31F3EE6C1874}" destId="{F52F34AF-BA15-4015-B07D-97D2E03847D1}" srcOrd="5" destOrd="0" parTransId="{5C8F3CE2-A13C-42AD-AACD-2EA53EE93E32}" sibTransId="{EB702670-F376-420D-9296-64047B27448D}"/>
    <dgm:cxn modelId="{35B4824E-7951-4159-B154-8E854FBAC604}" type="presOf" srcId="{C9996594-D6D6-4217-B874-31F3EE6C1874}" destId="{C2614751-770C-4DAB-A266-A0B9F979453C}" srcOrd="0" destOrd="0" presId="urn:microsoft.com/office/officeart/2005/8/layout/vList2"/>
    <dgm:cxn modelId="{95DEE63D-CD24-42C0-A049-9FA9A8AEA2E3}" type="presOf" srcId="{C89E27C7-1B30-4CEE-A956-D4DF456964E5}" destId="{53393D85-BCE3-49CC-8FB9-4A047B9C065C}" srcOrd="0" destOrd="2" presId="urn:microsoft.com/office/officeart/2005/8/layout/vList2"/>
    <dgm:cxn modelId="{9AC77A6B-D02C-4648-A343-23E7DBCA90F6}" type="presOf" srcId="{CE6B126C-1228-4242-AEEB-8F91C4B560FB}" destId="{BCEAA2EE-3EF1-4570-8FEC-21E0DE0E6DCC}" srcOrd="0" destOrd="3" presId="urn:microsoft.com/office/officeart/2005/8/layout/vList2"/>
    <dgm:cxn modelId="{A8F3B348-3C06-4C5F-9289-78BB02469193}" srcId="{4053064F-3FB2-4A47-9161-C641AC1C98BD}" destId="{C9996594-D6D6-4217-B874-31F3EE6C1874}" srcOrd="0" destOrd="0" parTransId="{85BF605A-6D94-42F0-85B2-4096E954E2ED}" sibTransId="{BC994F3E-C5CF-4E77-967C-B0260A8076AB}"/>
    <dgm:cxn modelId="{7AD4F835-2EFD-43E7-B01C-1865693A84AA}" srcId="{AF8E80B0-703F-48C8-B052-261164454A27}" destId="{4E5AE82B-E894-49A0-9955-9ECAEC3D5ED8}" srcOrd="3" destOrd="0" parTransId="{C796DEF7-98EC-400E-A313-4A263114ECA7}" sibTransId="{EE3236FD-B136-4F7D-87A9-E181883576A9}"/>
    <dgm:cxn modelId="{5C0ADC09-FAFE-4E50-8C7A-145BD8CBB540}" type="presOf" srcId="{4E5AE82B-E894-49A0-9955-9ECAEC3D5ED8}" destId="{53393D85-BCE3-49CC-8FB9-4A047B9C065C}" srcOrd="0" destOrd="3" presId="urn:microsoft.com/office/officeart/2005/8/layout/vList2"/>
    <dgm:cxn modelId="{F2C6925F-04A8-43B2-8174-8B036B97B809}" srcId="{AF8E80B0-703F-48C8-B052-261164454A27}" destId="{3BB9F584-2DA2-426A-8937-D59821F4434B}" srcOrd="4" destOrd="0" parTransId="{C935B372-49F6-4A94-BC8D-6517FF093BBA}" sibTransId="{1B61AF9A-859D-4769-A0CC-811F5AADA345}"/>
    <dgm:cxn modelId="{855FECCC-56B7-4F24-AF4F-C1E71033C06C}" srcId="{AF8E80B0-703F-48C8-B052-261164454A27}" destId="{C89E27C7-1B30-4CEE-A956-D4DF456964E5}" srcOrd="2" destOrd="0" parTransId="{0E242DB4-F24C-4C36-8C39-849B8F953E26}" sibTransId="{A5726071-88D8-4591-AAA1-9755C0D02E57}"/>
    <dgm:cxn modelId="{639AFCCB-B2DC-4001-AE8B-6D75BA77A85A}" srcId="{AF8E80B0-703F-48C8-B052-261164454A27}" destId="{E207255C-1592-4878-A0EB-4DC70D8FB454}" srcOrd="0" destOrd="0" parTransId="{AB938A3A-D20B-4A6F-BA03-3A319052DE4D}" sibTransId="{06AC600F-3606-49FA-BE1F-8E992ED2BC82}"/>
    <dgm:cxn modelId="{ECA5F82C-5F94-4586-9AD5-0ADCE41DA9C6}" type="presOf" srcId="{83EBA074-9E74-4A4C-A425-F24781BD2F14}" destId="{BCEAA2EE-3EF1-4570-8FEC-21E0DE0E6DCC}" srcOrd="0" destOrd="0" presId="urn:microsoft.com/office/officeart/2005/8/layout/vList2"/>
    <dgm:cxn modelId="{21F2A1AF-FBFD-48B2-AF4E-3EC91C77D7BF}" srcId="{AF8E80B0-703F-48C8-B052-261164454A27}" destId="{B63764E9-930F-4ABD-9DC2-89D90C49E9A7}" srcOrd="1" destOrd="0" parTransId="{95BD72A8-16CE-479E-AE18-4B509EE3D728}" sibTransId="{84D5647C-91A4-4627-9E9B-2080570FA355}"/>
    <dgm:cxn modelId="{F84C39C9-4ABF-4E2B-B654-F70050F7C000}" type="presOf" srcId="{3BB9F584-2DA2-426A-8937-D59821F4434B}" destId="{53393D85-BCE3-49CC-8FB9-4A047B9C065C}" srcOrd="0" destOrd="4" presId="urn:microsoft.com/office/officeart/2005/8/layout/vList2"/>
    <dgm:cxn modelId="{DC5DC1E3-4904-4CCD-98D4-DA82C1BF5775}" type="presParOf" srcId="{0C0FEA6D-F658-4440-8969-1D84841A40E7}" destId="{C2614751-770C-4DAB-A266-A0B9F979453C}" srcOrd="0" destOrd="0" presId="urn:microsoft.com/office/officeart/2005/8/layout/vList2"/>
    <dgm:cxn modelId="{50D0C391-0E4C-4F6D-B095-18AEEA0725F8}" type="presParOf" srcId="{0C0FEA6D-F658-4440-8969-1D84841A40E7}" destId="{BCEAA2EE-3EF1-4570-8FEC-21E0DE0E6DCC}" srcOrd="1" destOrd="0" presId="urn:microsoft.com/office/officeart/2005/8/layout/vList2"/>
    <dgm:cxn modelId="{45226D87-5AF1-4F26-A2BD-2BE9A1FC012E}" type="presParOf" srcId="{0C0FEA6D-F658-4440-8969-1D84841A40E7}" destId="{CD979088-CEEF-49E0-935C-23B968F70347}" srcOrd="2" destOrd="0" presId="urn:microsoft.com/office/officeart/2005/8/layout/vList2"/>
    <dgm:cxn modelId="{7F6DE829-276E-4EAC-882B-518D17BCE401}" type="presParOf" srcId="{0C0FEA6D-F658-4440-8969-1D84841A40E7}" destId="{53393D85-BCE3-49CC-8FB9-4A047B9C065C}"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FB76FC5-5D9F-497A-AD89-CBB5F8CBA435}" type="doc">
      <dgm:prSet loTypeId="urn:microsoft.com/office/officeart/2005/8/layout/process1" loCatId="process" qsTypeId="urn:microsoft.com/office/officeart/2005/8/quickstyle/simple1" qsCatId="simple" csTypeId="urn:microsoft.com/office/officeart/2005/8/colors/accent1_2" csCatId="accent1" phldr="1"/>
      <dgm:spPr/>
    </dgm:pt>
    <dgm:pt modelId="{78C17175-03D6-4C81-A244-16F12F5EE73E}">
      <dgm:prSet phldrT="[Text]"/>
      <dgm:spPr/>
      <dgm:t>
        <a:bodyPr/>
        <a:lstStyle/>
        <a:p>
          <a:r>
            <a:rPr lang="nl-BE" dirty="0" smtClean="0"/>
            <a:t>534 apotheken</a:t>
          </a:r>
          <a:endParaRPr lang="en-US" dirty="0"/>
        </a:p>
      </dgm:t>
    </dgm:pt>
    <dgm:pt modelId="{93107CBF-9C79-40B1-89FA-BC9A48024531}" type="parTrans" cxnId="{70A29BBD-A6CC-4338-8786-41722F688903}">
      <dgm:prSet/>
      <dgm:spPr/>
      <dgm:t>
        <a:bodyPr/>
        <a:lstStyle/>
        <a:p>
          <a:endParaRPr lang="en-US"/>
        </a:p>
      </dgm:t>
    </dgm:pt>
    <dgm:pt modelId="{D15CF675-0A48-4C85-BD4C-0FAB26AF9261}" type="sibTrans" cxnId="{70A29BBD-A6CC-4338-8786-41722F688903}">
      <dgm:prSet/>
      <dgm:spPr/>
      <dgm:t>
        <a:bodyPr/>
        <a:lstStyle/>
        <a:p>
          <a:endParaRPr lang="en-US"/>
        </a:p>
      </dgm:t>
    </dgm:pt>
    <dgm:pt modelId="{2A90A71F-F95F-4675-A0FB-019C69C27059}">
      <dgm:prSet phldrT="[Text]"/>
      <dgm:spPr/>
      <dgm:t>
        <a:bodyPr/>
        <a:lstStyle/>
        <a:p>
          <a:r>
            <a:rPr lang="nl-BE" dirty="0" smtClean="0"/>
            <a:t>64 543 voorschriften</a:t>
          </a:r>
          <a:endParaRPr lang="en-US" dirty="0"/>
        </a:p>
      </dgm:t>
    </dgm:pt>
    <dgm:pt modelId="{0B1B5C71-E69E-49FF-B350-9F393F0E6EFE}" type="parTrans" cxnId="{8E1FA313-BB84-4C3E-882F-EAFA267CE036}">
      <dgm:prSet/>
      <dgm:spPr/>
      <dgm:t>
        <a:bodyPr/>
        <a:lstStyle/>
        <a:p>
          <a:endParaRPr lang="en-US"/>
        </a:p>
      </dgm:t>
    </dgm:pt>
    <dgm:pt modelId="{4EB187D4-5DFE-4887-82E4-E77B6DEABD74}" type="sibTrans" cxnId="{8E1FA313-BB84-4C3E-882F-EAFA267CE036}">
      <dgm:prSet/>
      <dgm:spPr/>
      <dgm:t>
        <a:bodyPr/>
        <a:lstStyle/>
        <a:p>
          <a:endParaRPr lang="en-US"/>
        </a:p>
      </dgm:t>
    </dgm:pt>
    <dgm:pt modelId="{1A1C9F5A-322B-4313-A83E-C06784BD177A}">
      <dgm:prSet phldrT="[Text]"/>
      <dgm:spPr/>
      <dgm:t>
        <a:bodyPr/>
        <a:lstStyle/>
        <a:p>
          <a:r>
            <a:rPr lang="nl-BE" dirty="0" smtClean="0"/>
            <a:t>15 952 </a:t>
          </a:r>
          <a:r>
            <a:rPr lang="nl-BE" dirty="0" err="1" smtClean="0"/>
            <a:t>GGPs</a:t>
          </a:r>
          <a:endParaRPr lang="en-US" dirty="0"/>
        </a:p>
      </dgm:t>
    </dgm:pt>
    <dgm:pt modelId="{BFE1303D-44B8-4EC9-B611-9F8264B28850}" type="parTrans" cxnId="{9C0A7E67-35E2-456A-9E3A-2EEEBA287CD2}">
      <dgm:prSet/>
      <dgm:spPr/>
      <dgm:t>
        <a:bodyPr/>
        <a:lstStyle/>
        <a:p>
          <a:endParaRPr lang="en-US"/>
        </a:p>
      </dgm:t>
    </dgm:pt>
    <dgm:pt modelId="{C866FB7A-6F70-4EDB-814B-04B1358BCB0C}" type="sibTrans" cxnId="{9C0A7E67-35E2-456A-9E3A-2EEEBA287CD2}">
      <dgm:prSet/>
      <dgm:spPr/>
      <dgm:t>
        <a:bodyPr/>
        <a:lstStyle/>
        <a:p>
          <a:endParaRPr lang="en-US"/>
        </a:p>
      </dgm:t>
    </dgm:pt>
    <dgm:pt modelId="{D985EDB8-A62F-4C41-AD9B-5F97E2A07DE6}">
      <dgm:prSet phldrT="[Text]"/>
      <dgm:spPr/>
      <dgm:t>
        <a:bodyPr/>
        <a:lstStyle/>
        <a:p>
          <a:r>
            <a:rPr lang="nl-BE" dirty="0" smtClean="0"/>
            <a:t>489 </a:t>
          </a:r>
          <a:r>
            <a:rPr lang="nl-BE" dirty="0" err="1" smtClean="0"/>
            <a:t>GGPs</a:t>
          </a:r>
          <a:r>
            <a:rPr lang="nl-BE" dirty="0" smtClean="0"/>
            <a:t> met </a:t>
          </a:r>
          <a:r>
            <a:rPr lang="nl-BE" dirty="0" err="1" smtClean="0"/>
            <a:t>antitrombotica</a:t>
          </a:r>
          <a:endParaRPr lang="en-US" dirty="0"/>
        </a:p>
      </dgm:t>
    </dgm:pt>
    <dgm:pt modelId="{F6278308-BCF7-4143-9E8C-92948DB5EC5C}" type="parTrans" cxnId="{83DAFE9F-F7B9-40C5-A028-083F03D73178}">
      <dgm:prSet/>
      <dgm:spPr/>
      <dgm:t>
        <a:bodyPr/>
        <a:lstStyle/>
        <a:p>
          <a:endParaRPr lang="en-US"/>
        </a:p>
      </dgm:t>
    </dgm:pt>
    <dgm:pt modelId="{8870E617-CD88-4F07-AA90-1CC5EE095F0A}" type="sibTrans" cxnId="{83DAFE9F-F7B9-40C5-A028-083F03D73178}">
      <dgm:prSet/>
      <dgm:spPr/>
      <dgm:t>
        <a:bodyPr/>
        <a:lstStyle/>
        <a:p>
          <a:endParaRPr lang="en-US"/>
        </a:p>
      </dgm:t>
    </dgm:pt>
    <dgm:pt modelId="{9CACA59E-0C7F-417E-A1E1-483E93528B85}" type="pres">
      <dgm:prSet presAssocID="{FFB76FC5-5D9F-497A-AD89-CBB5F8CBA435}" presName="Name0" presStyleCnt="0">
        <dgm:presLayoutVars>
          <dgm:dir/>
          <dgm:resizeHandles val="exact"/>
        </dgm:presLayoutVars>
      </dgm:prSet>
      <dgm:spPr/>
    </dgm:pt>
    <dgm:pt modelId="{3B157385-F418-4594-AAB1-6A39A243C694}" type="pres">
      <dgm:prSet presAssocID="{78C17175-03D6-4C81-A244-16F12F5EE73E}" presName="node" presStyleLbl="node1" presStyleIdx="0" presStyleCnt="4">
        <dgm:presLayoutVars>
          <dgm:bulletEnabled val="1"/>
        </dgm:presLayoutVars>
      </dgm:prSet>
      <dgm:spPr/>
      <dgm:t>
        <a:bodyPr/>
        <a:lstStyle/>
        <a:p>
          <a:endParaRPr lang="en-US"/>
        </a:p>
      </dgm:t>
    </dgm:pt>
    <dgm:pt modelId="{375A35C3-0532-4B02-8BCD-575482066ABB}" type="pres">
      <dgm:prSet presAssocID="{D15CF675-0A48-4C85-BD4C-0FAB26AF9261}" presName="sibTrans" presStyleLbl="sibTrans2D1" presStyleIdx="0" presStyleCnt="3"/>
      <dgm:spPr/>
      <dgm:t>
        <a:bodyPr/>
        <a:lstStyle/>
        <a:p>
          <a:endParaRPr lang="en-US"/>
        </a:p>
      </dgm:t>
    </dgm:pt>
    <dgm:pt modelId="{015F969E-5090-4627-8203-7AE2ECB8A39E}" type="pres">
      <dgm:prSet presAssocID="{D15CF675-0A48-4C85-BD4C-0FAB26AF9261}" presName="connectorText" presStyleLbl="sibTrans2D1" presStyleIdx="0" presStyleCnt="3"/>
      <dgm:spPr/>
      <dgm:t>
        <a:bodyPr/>
        <a:lstStyle/>
        <a:p>
          <a:endParaRPr lang="en-US"/>
        </a:p>
      </dgm:t>
    </dgm:pt>
    <dgm:pt modelId="{87FD5150-0CA8-4CFD-AE27-D6C355CF4CE8}" type="pres">
      <dgm:prSet presAssocID="{2A90A71F-F95F-4675-A0FB-019C69C27059}" presName="node" presStyleLbl="node1" presStyleIdx="1" presStyleCnt="4">
        <dgm:presLayoutVars>
          <dgm:bulletEnabled val="1"/>
        </dgm:presLayoutVars>
      </dgm:prSet>
      <dgm:spPr/>
      <dgm:t>
        <a:bodyPr/>
        <a:lstStyle/>
        <a:p>
          <a:endParaRPr lang="en-US"/>
        </a:p>
      </dgm:t>
    </dgm:pt>
    <dgm:pt modelId="{B68F90F3-9D81-4FD4-99BA-13B5C7920023}" type="pres">
      <dgm:prSet presAssocID="{4EB187D4-5DFE-4887-82E4-E77B6DEABD74}" presName="sibTrans" presStyleLbl="sibTrans2D1" presStyleIdx="1" presStyleCnt="3"/>
      <dgm:spPr/>
      <dgm:t>
        <a:bodyPr/>
        <a:lstStyle/>
        <a:p>
          <a:endParaRPr lang="en-US"/>
        </a:p>
      </dgm:t>
    </dgm:pt>
    <dgm:pt modelId="{508262BC-6C42-41F3-9CF4-AF1674B23DEF}" type="pres">
      <dgm:prSet presAssocID="{4EB187D4-5DFE-4887-82E4-E77B6DEABD74}" presName="connectorText" presStyleLbl="sibTrans2D1" presStyleIdx="1" presStyleCnt="3"/>
      <dgm:spPr/>
      <dgm:t>
        <a:bodyPr/>
        <a:lstStyle/>
        <a:p>
          <a:endParaRPr lang="en-US"/>
        </a:p>
      </dgm:t>
    </dgm:pt>
    <dgm:pt modelId="{FA5E7379-799E-4204-92E5-0596F90368D2}" type="pres">
      <dgm:prSet presAssocID="{1A1C9F5A-322B-4313-A83E-C06784BD177A}" presName="node" presStyleLbl="node1" presStyleIdx="2" presStyleCnt="4">
        <dgm:presLayoutVars>
          <dgm:bulletEnabled val="1"/>
        </dgm:presLayoutVars>
      </dgm:prSet>
      <dgm:spPr/>
      <dgm:t>
        <a:bodyPr/>
        <a:lstStyle/>
        <a:p>
          <a:endParaRPr lang="en-US"/>
        </a:p>
      </dgm:t>
    </dgm:pt>
    <dgm:pt modelId="{41500EDC-87C4-4D95-BBAC-966BC4DE5330}" type="pres">
      <dgm:prSet presAssocID="{C866FB7A-6F70-4EDB-814B-04B1358BCB0C}" presName="sibTrans" presStyleLbl="sibTrans2D1" presStyleIdx="2" presStyleCnt="3"/>
      <dgm:spPr/>
      <dgm:t>
        <a:bodyPr/>
        <a:lstStyle/>
        <a:p>
          <a:endParaRPr lang="en-US"/>
        </a:p>
      </dgm:t>
    </dgm:pt>
    <dgm:pt modelId="{FC78A497-79FB-4A66-BDD6-88B5F88CE79A}" type="pres">
      <dgm:prSet presAssocID="{C866FB7A-6F70-4EDB-814B-04B1358BCB0C}" presName="connectorText" presStyleLbl="sibTrans2D1" presStyleIdx="2" presStyleCnt="3"/>
      <dgm:spPr/>
      <dgm:t>
        <a:bodyPr/>
        <a:lstStyle/>
        <a:p>
          <a:endParaRPr lang="en-US"/>
        </a:p>
      </dgm:t>
    </dgm:pt>
    <dgm:pt modelId="{440179EC-E2D2-4111-A772-47E9DF51691F}" type="pres">
      <dgm:prSet presAssocID="{D985EDB8-A62F-4C41-AD9B-5F97E2A07DE6}" presName="node" presStyleLbl="node1" presStyleIdx="3" presStyleCnt="4">
        <dgm:presLayoutVars>
          <dgm:bulletEnabled val="1"/>
        </dgm:presLayoutVars>
      </dgm:prSet>
      <dgm:spPr/>
      <dgm:t>
        <a:bodyPr/>
        <a:lstStyle/>
        <a:p>
          <a:endParaRPr lang="en-US"/>
        </a:p>
      </dgm:t>
    </dgm:pt>
  </dgm:ptLst>
  <dgm:cxnLst>
    <dgm:cxn modelId="{DB1EE29C-76A3-4A6A-8462-647421CD3C07}" type="presOf" srcId="{D15CF675-0A48-4C85-BD4C-0FAB26AF9261}" destId="{375A35C3-0532-4B02-8BCD-575482066ABB}" srcOrd="0" destOrd="0" presId="urn:microsoft.com/office/officeart/2005/8/layout/process1"/>
    <dgm:cxn modelId="{FA95C52B-E359-4344-A8DC-0089A52EF1AE}" type="presOf" srcId="{FFB76FC5-5D9F-497A-AD89-CBB5F8CBA435}" destId="{9CACA59E-0C7F-417E-A1E1-483E93528B85}" srcOrd="0" destOrd="0" presId="urn:microsoft.com/office/officeart/2005/8/layout/process1"/>
    <dgm:cxn modelId="{8E1FA313-BB84-4C3E-882F-EAFA267CE036}" srcId="{FFB76FC5-5D9F-497A-AD89-CBB5F8CBA435}" destId="{2A90A71F-F95F-4675-A0FB-019C69C27059}" srcOrd="1" destOrd="0" parTransId="{0B1B5C71-E69E-49FF-B350-9F393F0E6EFE}" sibTransId="{4EB187D4-5DFE-4887-82E4-E77B6DEABD74}"/>
    <dgm:cxn modelId="{6B9BB081-0B9E-4842-BC05-12A847FB754F}" type="presOf" srcId="{4EB187D4-5DFE-4887-82E4-E77B6DEABD74}" destId="{508262BC-6C42-41F3-9CF4-AF1674B23DEF}" srcOrd="1" destOrd="0" presId="urn:microsoft.com/office/officeart/2005/8/layout/process1"/>
    <dgm:cxn modelId="{70A29BBD-A6CC-4338-8786-41722F688903}" srcId="{FFB76FC5-5D9F-497A-AD89-CBB5F8CBA435}" destId="{78C17175-03D6-4C81-A244-16F12F5EE73E}" srcOrd="0" destOrd="0" parTransId="{93107CBF-9C79-40B1-89FA-BC9A48024531}" sibTransId="{D15CF675-0A48-4C85-BD4C-0FAB26AF9261}"/>
    <dgm:cxn modelId="{9C0A7E67-35E2-456A-9E3A-2EEEBA287CD2}" srcId="{FFB76FC5-5D9F-497A-AD89-CBB5F8CBA435}" destId="{1A1C9F5A-322B-4313-A83E-C06784BD177A}" srcOrd="2" destOrd="0" parTransId="{BFE1303D-44B8-4EC9-B611-9F8264B28850}" sibTransId="{C866FB7A-6F70-4EDB-814B-04B1358BCB0C}"/>
    <dgm:cxn modelId="{1295114D-D61C-4747-BFA0-6D916CA1DE79}" type="presOf" srcId="{D15CF675-0A48-4C85-BD4C-0FAB26AF9261}" destId="{015F969E-5090-4627-8203-7AE2ECB8A39E}" srcOrd="1" destOrd="0" presId="urn:microsoft.com/office/officeart/2005/8/layout/process1"/>
    <dgm:cxn modelId="{D1A00750-062E-4E4E-A886-F38F26E983F4}" type="presOf" srcId="{78C17175-03D6-4C81-A244-16F12F5EE73E}" destId="{3B157385-F418-4594-AAB1-6A39A243C694}" srcOrd="0" destOrd="0" presId="urn:microsoft.com/office/officeart/2005/8/layout/process1"/>
    <dgm:cxn modelId="{848FB50D-6FB6-42A7-B5B4-F29F8D765A22}" type="presOf" srcId="{2A90A71F-F95F-4675-A0FB-019C69C27059}" destId="{87FD5150-0CA8-4CFD-AE27-D6C355CF4CE8}" srcOrd="0" destOrd="0" presId="urn:microsoft.com/office/officeart/2005/8/layout/process1"/>
    <dgm:cxn modelId="{39ED247D-B64F-4789-8A82-3B07A4F43869}" type="presOf" srcId="{C866FB7A-6F70-4EDB-814B-04B1358BCB0C}" destId="{41500EDC-87C4-4D95-BBAC-966BC4DE5330}" srcOrd="0" destOrd="0" presId="urn:microsoft.com/office/officeart/2005/8/layout/process1"/>
    <dgm:cxn modelId="{E236BABD-09A5-4B11-9F51-23D277A2D2AE}" type="presOf" srcId="{C866FB7A-6F70-4EDB-814B-04B1358BCB0C}" destId="{FC78A497-79FB-4A66-BDD6-88B5F88CE79A}" srcOrd="1" destOrd="0" presId="urn:microsoft.com/office/officeart/2005/8/layout/process1"/>
    <dgm:cxn modelId="{2B6AC2A8-CBA0-4FCF-AA8B-A0DA46A248C2}" type="presOf" srcId="{4EB187D4-5DFE-4887-82E4-E77B6DEABD74}" destId="{B68F90F3-9D81-4FD4-99BA-13B5C7920023}" srcOrd="0" destOrd="0" presId="urn:microsoft.com/office/officeart/2005/8/layout/process1"/>
    <dgm:cxn modelId="{72239398-9B35-4582-A29E-69EC89F58043}" type="presOf" srcId="{D985EDB8-A62F-4C41-AD9B-5F97E2A07DE6}" destId="{440179EC-E2D2-4111-A772-47E9DF51691F}" srcOrd="0" destOrd="0" presId="urn:microsoft.com/office/officeart/2005/8/layout/process1"/>
    <dgm:cxn modelId="{83DAFE9F-F7B9-40C5-A028-083F03D73178}" srcId="{FFB76FC5-5D9F-497A-AD89-CBB5F8CBA435}" destId="{D985EDB8-A62F-4C41-AD9B-5F97E2A07DE6}" srcOrd="3" destOrd="0" parTransId="{F6278308-BCF7-4143-9E8C-92948DB5EC5C}" sibTransId="{8870E617-CD88-4F07-AA90-1CC5EE095F0A}"/>
    <dgm:cxn modelId="{626C376F-A055-49D1-8A35-4868A6BFDBA8}" type="presOf" srcId="{1A1C9F5A-322B-4313-A83E-C06784BD177A}" destId="{FA5E7379-799E-4204-92E5-0596F90368D2}" srcOrd="0" destOrd="0" presId="urn:microsoft.com/office/officeart/2005/8/layout/process1"/>
    <dgm:cxn modelId="{F810821E-7E78-4DF3-A727-A31C999EF27E}" type="presParOf" srcId="{9CACA59E-0C7F-417E-A1E1-483E93528B85}" destId="{3B157385-F418-4594-AAB1-6A39A243C694}" srcOrd="0" destOrd="0" presId="urn:microsoft.com/office/officeart/2005/8/layout/process1"/>
    <dgm:cxn modelId="{265498DE-1D8B-44E1-99CA-8EB5330C23F9}" type="presParOf" srcId="{9CACA59E-0C7F-417E-A1E1-483E93528B85}" destId="{375A35C3-0532-4B02-8BCD-575482066ABB}" srcOrd="1" destOrd="0" presId="urn:microsoft.com/office/officeart/2005/8/layout/process1"/>
    <dgm:cxn modelId="{B5E9D845-23E8-4296-A980-6C171B6E81FA}" type="presParOf" srcId="{375A35C3-0532-4B02-8BCD-575482066ABB}" destId="{015F969E-5090-4627-8203-7AE2ECB8A39E}" srcOrd="0" destOrd="0" presId="urn:microsoft.com/office/officeart/2005/8/layout/process1"/>
    <dgm:cxn modelId="{E016BF2E-AC26-43CB-8E51-1F71BEE210DC}" type="presParOf" srcId="{9CACA59E-0C7F-417E-A1E1-483E93528B85}" destId="{87FD5150-0CA8-4CFD-AE27-D6C355CF4CE8}" srcOrd="2" destOrd="0" presId="urn:microsoft.com/office/officeart/2005/8/layout/process1"/>
    <dgm:cxn modelId="{68EC0CDB-DC04-49C2-A701-E71AEFD3F087}" type="presParOf" srcId="{9CACA59E-0C7F-417E-A1E1-483E93528B85}" destId="{B68F90F3-9D81-4FD4-99BA-13B5C7920023}" srcOrd="3" destOrd="0" presId="urn:microsoft.com/office/officeart/2005/8/layout/process1"/>
    <dgm:cxn modelId="{18B2A355-4EE1-4A00-A10F-123107917D51}" type="presParOf" srcId="{B68F90F3-9D81-4FD4-99BA-13B5C7920023}" destId="{508262BC-6C42-41F3-9CF4-AF1674B23DEF}" srcOrd="0" destOrd="0" presId="urn:microsoft.com/office/officeart/2005/8/layout/process1"/>
    <dgm:cxn modelId="{05524636-115F-4273-8C63-A8C4C86D95EB}" type="presParOf" srcId="{9CACA59E-0C7F-417E-A1E1-483E93528B85}" destId="{FA5E7379-799E-4204-92E5-0596F90368D2}" srcOrd="4" destOrd="0" presId="urn:microsoft.com/office/officeart/2005/8/layout/process1"/>
    <dgm:cxn modelId="{53F10C56-24FD-4BD4-9C57-721DEBF86767}" type="presParOf" srcId="{9CACA59E-0C7F-417E-A1E1-483E93528B85}" destId="{41500EDC-87C4-4D95-BBAC-966BC4DE5330}" srcOrd="5" destOrd="0" presId="urn:microsoft.com/office/officeart/2005/8/layout/process1"/>
    <dgm:cxn modelId="{9EFED7DF-EFF4-4F09-8E3D-5C29C9FE9286}" type="presParOf" srcId="{41500EDC-87C4-4D95-BBAC-966BC4DE5330}" destId="{FC78A497-79FB-4A66-BDD6-88B5F88CE79A}" srcOrd="0" destOrd="0" presId="urn:microsoft.com/office/officeart/2005/8/layout/process1"/>
    <dgm:cxn modelId="{B3E70A7D-7459-4994-BABD-C1CF5C7E03C3}" type="presParOf" srcId="{9CACA59E-0C7F-417E-A1E1-483E93528B85}" destId="{440179EC-E2D2-4111-A772-47E9DF51691F}" srcOrd="6"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6D0F0F-9D74-4FFF-84EF-F318217305EB}">
      <dsp:nvSpPr>
        <dsp:cNvPr id="0" name=""/>
        <dsp:cNvSpPr/>
      </dsp:nvSpPr>
      <dsp:spPr>
        <a:xfrm>
          <a:off x="0" y="419595"/>
          <a:ext cx="7848872" cy="4006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160" tIns="499872" rIns="609160" bIns="170688" numCol="1" spcCol="1270" anchor="t" anchorCtr="0">
          <a:noAutofit/>
        </a:bodyPr>
        <a:lstStyle/>
        <a:p>
          <a:pPr marL="228600" lvl="1" indent="-228600" algn="l" defTabSz="1066800">
            <a:lnSpc>
              <a:spcPct val="90000"/>
            </a:lnSpc>
            <a:spcBef>
              <a:spcPct val="0"/>
            </a:spcBef>
            <a:spcAft>
              <a:spcPct val="15000"/>
            </a:spcAft>
            <a:buChar char="••"/>
          </a:pPr>
          <a:r>
            <a:rPr lang="nl-BE" sz="2400" kern="1200" dirty="0" smtClean="0">
              <a:solidFill>
                <a:schemeClr val="bg2"/>
              </a:solidFill>
            </a:rPr>
            <a:t>  Congestief hartfalen		1</a:t>
          </a:r>
          <a:endParaRPr lang="nl-BE" sz="2400" kern="1200" dirty="0">
            <a:solidFill>
              <a:schemeClr val="bg2"/>
            </a:solidFill>
          </a:endParaRPr>
        </a:p>
        <a:p>
          <a:pPr marL="228600" lvl="1" indent="-228600" algn="l" defTabSz="1066800">
            <a:lnSpc>
              <a:spcPct val="90000"/>
            </a:lnSpc>
            <a:spcBef>
              <a:spcPct val="0"/>
            </a:spcBef>
            <a:spcAft>
              <a:spcPct val="15000"/>
            </a:spcAft>
            <a:buChar char="••"/>
          </a:pPr>
          <a:r>
            <a:rPr lang="nl-BE" sz="2400" kern="1200" dirty="0" smtClean="0">
              <a:solidFill>
                <a:schemeClr val="bg2"/>
              </a:solidFill>
            </a:rPr>
            <a:t>  Hypertensie			1</a:t>
          </a:r>
          <a:endParaRPr lang="nl-BE" sz="2400" kern="1200" dirty="0">
            <a:solidFill>
              <a:schemeClr val="bg2"/>
            </a:solidFill>
          </a:endParaRPr>
        </a:p>
        <a:p>
          <a:pPr marL="228600" lvl="1" indent="-228600" algn="l" defTabSz="1066800">
            <a:lnSpc>
              <a:spcPct val="90000"/>
            </a:lnSpc>
            <a:spcBef>
              <a:spcPct val="0"/>
            </a:spcBef>
            <a:spcAft>
              <a:spcPct val="15000"/>
            </a:spcAft>
            <a:buChar char="••"/>
          </a:pPr>
          <a:r>
            <a:rPr lang="nl-BE" sz="2400" kern="1200" dirty="0" smtClean="0">
              <a:solidFill>
                <a:schemeClr val="bg2"/>
              </a:solidFill>
            </a:rPr>
            <a:t>  Leeftijd ≥ 75 j			2</a:t>
          </a:r>
          <a:endParaRPr lang="nl-BE" sz="2400" kern="1200" dirty="0">
            <a:solidFill>
              <a:schemeClr val="bg2"/>
            </a:solidFill>
          </a:endParaRPr>
        </a:p>
        <a:p>
          <a:pPr marL="228600" lvl="1" indent="-228600" algn="l" defTabSz="1066800">
            <a:lnSpc>
              <a:spcPct val="90000"/>
            </a:lnSpc>
            <a:spcBef>
              <a:spcPct val="0"/>
            </a:spcBef>
            <a:spcAft>
              <a:spcPct val="15000"/>
            </a:spcAft>
            <a:buChar char="••"/>
          </a:pPr>
          <a:r>
            <a:rPr lang="nl-BE" sz="2400" kern="1200" dirty="0" smtClean="0">
              <a:solidFill>
                <a:schemeClr val="bg2"/>
              </a:solidFill>
            </a:rPr>
            <a:t>  Diabetes mellitus			1</a:t>
          </a:r>
          <a:endParaRPr lang="nl-BE" sz="2400" kern="1200" dirty="0">
            <a:solidFill>
              <a:schemeClr val="bg2"/>
            </a:solidFill>
          </a:endParaRPr>
        </a:p>
        <a:p>
          <a:pPr marL="228600" lvl="1" indent="-228600" algn="l" defTabSz="1066800">
            <a:lnSpc>
              <a:spcPct val="90000"/>
            </a:lnSpc>
            <a:spcBef>
              <a:spcPct val="0"/>
            </a:spcBef>
            <a:spcAft>
              <a:spcPct val="15000"/>
            </a:spcAft>
            <a:buChar char="••"/>
          </a:pPr>
          <a:r>
            <a:rPr lang="nl-BE" sz="2400" kern="1200" dirty="0" smtClean="0">
              <a:solidFill>
                <a:schemeClr val="bg2"/>
              </a:solidFill>
            </a:rPr>
            <a:t>  CVA of TIA in het verleden	2</a:t>
          </a:r>
          <a:endParaRPr lang="nl-BE" sz="2400" kern="1200" dirty="0">
            <a:solidFill>
              <a:schemeClr val="bg2"/>
            </a:solidFill>
          </a:endParaRPr>
        </a:p>
        <a:p>
          <a:pPr marL="228600" lvl="1" indent="-228600" algn="l" defTabSz="1066800">
            <a:lnSpc>
              <a:spcPct val="90000"/>
            </a:lnSpc>
            <a:spcBef>
              <a:spcPct val="0"/>
            </a:spcBef>
            <a:spcAft>
              <a:spcPct val="15000"/>
            </a:spcAft>
            <a:buChar char="••"/>
          </a:pPr>
          <a:endParaRPr lang="nl-BE" sz="2400" kern="1200" dirty="0">
            <a:solidFill>
              <a:schemeClr val="bg2"/>
            </a:solidFill>
          </a:endParaRPr>
        </a:p>
        <a:p>
          <a:pPr marL="228600" lvl="1" indent="-228600" algn="l" defTabSz="1066800">
            <a:lnSpc>
              <a:spcPct val="90000"/>
            </a:lnSpc>
            <a:spcBef>
              <a:spcPct val="0"/>
            </a:spcBef>
            <a:spcAft>
              <a:spcPct val="15000"/>
            </a:spcAft>
            <a:buChar char="••"/>
          </a:pPr>
          <a:r>
            <a:rPr lang="nl-BE" sz="2400" kern="1200" dirty="0" smtClean="0">
              <a:solidFill>
                <a:schemeClr val="bg2"/>
              </a:solidFill>
            </a:rPr>
            <a:t>  Vasculair lijden			1</a:t>
          </a:r>
          <a:endParaRPr lang="nl-BE" sz="2400" kern="1200" dirty="0">
            <a:solidFill>
              <a:schemeClr val="bg2"/>
            </a:solidFill>
          </a:endParaRPr>
        </a:p>
        <a:p>
          <a:pPr marL="228600" lvl="1" indent="-228600" algn="l" defTabSz="1066800">
            <a:lnSpc>
              <a:spcPct val="90000"/>
            </a:lnSpc>
            <a:spcBef>
              <a:spcPct val="0"/>
            </a:spcBef>
            <a:spcAft>
              <a:spcPct val="15000"/>
            </a:spcAft>
            <a:buChar char="••"/>
          </a:pPr>
          <a:r>
            <a:rPr lang="nl-BE" sz="2400" kern="1200" dirty="0" smtClean="0">
              <a:solidFill>
                <a:schemeClr val="bg2"/>
              </a:solidFill>
            </a:rPr>
            <a:t>  Leeftijd: 65 - 74 j			1</a:t>
          </a:r>
          <a:endParaRPr lang="nl-BE" sz="2400" kern="1200" dirty="0">
            <a:solidFill>
              <a:schemeClr val="bg2"/>
            </a:solidFill>
          </a:endParaRPr>
        </a:p>
        <a:p>
          <a:pPr marL="228600" lvl="1" indent="-228600" algn="l" defTabSz="1066800">
            <a:lnSpc>
              <a:spcPct val="90000"/>
            </a:lnSpc>
            <a:spcBef>
              <a:spcPct val="0"/>
            </a:spcBef>
            <a:spcAft>
              <a:spcPct val="15000"/>
            </a:spcAft>
            <a:buChar char="••"/>
          </a:pPr>
          <a:r>
            <a:rPr lang="nl-BE" sz="2400" kern="1200" dirty="0" smtClean="0">
              <a:solidFill>
                <a:schemeClr val="bg2"/>
              </a:solidFill>
            </a:rPr>
            <a:t>  Geslacht: vrouwelijk		1</a:t>
          </a:r>
          <a:endParaRPr lang="nl-BE" sz="2400" kern="1200" dirty="0">
            <a:solidFill>
              <a:schemeClr val="bg2"/>
            </a:solidFill>
          </a:endParaRPr>
        </a:p>
      </dsp:txBody>
      <dsp:txXfrm>
        <a:off x="0" y="419595"/>
        <a:ext cx="7848872" cy="4006800"/>
      </dsp:txXfrm>
    </dsp:sp>
    <dsp:sp modelId="{335AF157-F3B1-4D0B-A709-0B5CCFC057F6}">
      <dsp:nvSpPr>
        <dsp:cNvPr id="0" name=""/>
        <dsp:cNvSpPr/>
      </dsp:nvSpPr>
      <dsp:spPr>
        <a:xfrm>
          <a:off x="392443" y="51727"/>
          <a:ext cx="5494210" cy="708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7668" tIns="0" rIns="207668" bIns="0" numCol="1" spcCol="1270" anchor="ctr" anchorCtr="0">
          <a:noAutofit/>
        </a:bodyPr>
        <a:lstStyle/>
        <a:p>
          <a:pPr lvl="0" algn="l" defTabSz="1066800">
            <a:lnSpc>
              <a:spcPct val="90000"/>
            </a:lnSpc>
            <a:spcBef>
              <a:spcPct val="0"/>
            </a:spcBef>
            <a:spcAft>
              <a:spcPct val="35000"/>
            </a:spcAft>
          </a:pPr>
          <a:r>
            <a:rPr lang="nl-BE" sz="2400" kern="1200" dirty="0" smtClean="0"/>
            <a:t>CHA</a:t>
          </a:r>
          <a:r>
            <a:rPr lang="nl-BE" sz="2400" kern="1200" baseline="-25000" dirty="0" smtClean="0"/>
            <a:t>2</a:t>
          </a:r>
          <a:r>
            <a:rPr lang="nl-BE" sz="2400" kern="1200" dirty="0" smtClean="0"/>
            <a:t>DS</a:t>
          </a:r>
          <a:r>
            <a:rPr lang="nl-BE" sz="2400" kern="1200" baseline="-25000" dirty="0" smtClean="0"/>
            <a:t>2</a:t>
          </a:r>
          <a:r>
            <a:rPr lang="nl-BE" sz="2400" kern="1200" dirty="0" smtClean="0"/>
            <a:t>-VASc</a:t>
          </a:r>
          <a:endParaRPr lang="nl-BE" sz="2400" kern="1200" dirty="0"/>
        </a:p>
      </dsp:txBody>
      <dsp:txXfrm>
        <a:off x="427028" y="86312"/>
        <a:ext cx="5425040" cy="6393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614751-770C-4DAB-A266-A0B9F979453C}">
      <dsp:nvSpPr>
        <dsp:cNvPr id="0" name=""/>
        <dsp:cNvSpPr/>
      </dsp:nvSpPr>
      <dsp:spPr>
        <a:xfrm>
          <a:off x="0" y="111311"/>
          <a:ext cx="7200800" cy="538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nl-BE" sz="2300" kern="1200" dirty="0" smtClean="0"/>
            <a:t>Risicopatiënten </a:t>
          </a:r>
          <a:endParaRPr lang="en-US" sz="2300" kern="1200" dirty="0"/>
        </a:p>
      </dsp:txBody>
      <dsp:txXfrm>
        <a:off x="26273" y="137584"/>
        <a:ext cx="7148254" cy="485654"/>
      </dsp:txXfrm>
    </dsp:sp>
    <dsp:sp modelId="{BCEAA2EE-3EF1-4570-8FEC-21E0DE0E6DCC}">
      <dsp:nvSpPr>
        <dsp:cNvPr id="0" name=""/>
        <dsp:cNvSpPr/>
      </dsp:nvSpPr>
      <dsp:spPr>
        <a:xfrm>
          <a:off x="0" y="649511"/>
          <a:ext cx="7200800" cy="1761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25"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nl-BE" sz="1800" kern="1200" dirty="0" smtClean="0">
              <a:solidFill>
                <a:schemeClr val="bg2"/>
              </a:solidFill>
            </a:rPr>
            <a:t>Bejaarde patiënten</a:t>
          </a:r>
          <a:endParaRPr lang="en-US" sz="1800" kern="1200" dirty="0">
            <a:solidFill>
              <a:schemeClr val="bg2"/>
            </a:solidFill>
          </a:endParaRPr>
        </a:p>
        <a:p>
          <a:pPr marL="171450" lvl="1" indent="-171450" algn="l" defTabSz="800100">
            <a:lnSpc>
              <a:spcPct val="90000"/>
            </a:lnSpc>
            <a:spcBef>
              <a:spcPct val="0"/>
            </a:spcBef>
            <a:spcAft>
              <a:spcPct val="20000"/>
            </a:spcAft>
            <a:buChar char="••"/>
          </a:pPr>
          <a:r>
            <a:rPr lang="nl-BE" sz="1800" kern="1200" dirty="0" smtClean="0">
              <a:solidFill>
                <a:schemeClr val="bg2"/>
              </a:solidFill>
            </a:rPr>
            <a:t>Voorgeschiedenis van ulcus</a:t>
          </a:r>
        </a:p>
        <a:p>
          <a:pPr marL="171450" lvl="1" indent="-171450" algn="l" defTabSz="800100">
            <a:lnSpc>
              <a:spcPct val="90000"/>
            </a:lnSpc>
            <a:spcBef>
              <a:spcPct val="0"/>
            </a:spcBef>
            <a:spcAft>
              <a:spcPct val="20000"/>
            </a:spcAft>
            <a:buChar char="••"/>
          </a:pPr>
          <a:r>
            <a:rPr lang="nl-BE" sz="1800" kern="1200" dirty="0" err="1" smtClean="0">
              <a:solidFill>
                <a:schemeClr val="bg2"/>
              </a:solidFill>
            </a:rPr>
            <a:t>Trombopenie</a:t>
          </a:r>
          <a:endParaRPr lang="nl-BE" sz="1800" kern="1200" dirty="0" smtClean="0">
            <a:solidFill>
              <a:schemeClr val="bg2"/>
            </a:solidFill>
          </a:endParaRPr>
        </a:p>
        <a:p>
          <a:pPr marL="171450" lvl="1" indent="-171450" algn="l" defTabSz="800100">
            <a:lnSpc>
              <a:spcPct val="90000"/>
            </a:lnSpc>
            <a:spcBef>
              <a:spcPct val="0"/>
            </a:spcBef>
            <a:spcAft>
              <a:spcPct val="20000"/>
            </a:spcAft>
            <a:buChar char="••"/>
          </a:pPr>
          <a:r>
            <a:rPr lang="nl-BE" sz="1800" kern="1200" dirty="0" smtClean="0">
              <a:solidFill>
                <a:schemeClr val="bg2"/>
              </a:solidFill>
            </a:rPr>
            <a:t>Heelkundige ingreep</a:t>
          </a:r>
        </a:p>
        <a:p>
          <a:pPr marL="171450" lvl="1" indent="-171450" algn="l" defTabSz="800100">
            <a:lnSpc>
              <a:spcPct val="90000"/>
            </a:lnSpc>
            <a:spcBef>
              <a:spcPct val="0"/>
            </a:spcBef>
            <a:spcAft>
              <a:spcPct val="20000"/>
            </a:spcAft>
            <a:buChar char="••"/>
          </a:pPr>
          <a:r>
            <a:rPr lang="nl-BE" sz="1800" kern="1200" dirty="0" smtClean="0">
              <a:solidFill>
                <a:schemeClr val="bg2"/>
              </a:solidFill>
            </a:rPr>
            <a:t>Nierinsufficiëntie</a:t>
          </a:r>
        </a:p>
        <a:p>
          <a:pPr marL="171450" lvl="1" indent="-171450" algn="l" defTabSz="800100">
            <a:lnSpc>
              <a:spcPct val="90000"/>
            </a:lnSpc>
            <a:spcBef>
              <a:spcPct val="0"/>
            </a:spcBef>
            <a:spcAft>
              <a:spcPct val="20000"/>
            </a:spcAft>
            <a:buChar char="••"/>
          </a:pPr>
          <a:r>
            <a:rPr lang="nl-BE" sz="1800" kern="1200" dirty="0" smtClean="0">
              <a:solidFill>
                <a:schemeClr val="bg2"/>
              </a:solidFill>
            </a:rPr>
            <a:t>Leverinsufficiëntie </a:t>
          </a:r>
          <a:endParaRPr lang="en-US" sz="1800" kern="1200" dirty="0">
            <a:solidFill>
              <a:schemeClr val="bg2"/>
            </a:solidFill>
          </a:endParaRPr>
        </a:p>
      </dsp:txBody>
      <dsp:txXfrm>
        <a:off x="0" y="649511"/>
        <a:ext cx="7200800" cy="1761570"/>
      </dsp:txXfrm>
    </dsp:sp>
    <dsp:sp modelId="{CD979088-CEEF-49E0-935C-23B968F70347}">
      <dsp:nvSpPr>
        <dsp:cNvPr id="0" name=""/>
        <dsp:cNvSpPr/>
      </dsp:nvSpPr>
      <dsp:spPr>
        <a:xfrm>
          <a:off x="0" y="2411082"/>
          <a:ext cx="7200800" cy="538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nl-BE" sz="2300" kern="1200" dirty="0" smtClean="0"/>
            <a:t>Arts contacteren</a:t>
          </a:r>
          <a:endParaRPr lang="en-US" sz="2300" kern="1200" dirty="0"/>
        </a:p>
      </dsp:txBody>
      <dsp:txXfrm>
        <a:off x="26273" y="2437355"/>
        <a:ext cx="7148254" cy="485654"/>
      </dsp:txXfrm>
    </dsp:sp>
    <dsp:sp modelId="{53393D85-BCE3-49CC-8FB9-4A047B9C065C}">
      <dsp:nvSpPr>
        <dsp:cNvPr id="0" name=""/>
        <dsp:cNvSpPr/>
      </dsp:nvSpPr>
      <dsp:spPr>
        <a:xfrm>
          <a:off x="0" y="2949281"/>
          <a:ext cx="7200800" cy="14759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25"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nl-BE" sz="1800" kern="1200" dirty="0" smtClean="0">
              <a:solidFill>
                <a:schemeClr val="bg2"/>
              </a:solidFill>
            </a:rPr>
            <a:t>Neusbloedingen</a:t>
          </a:r>
          <a:endParaRPr lang="en-US" sz="1800" kern="1200" dirty="0">
            <a:solidFill>
              <a:schemeClr val="bg2"/>
            </a:solidFill>
          </a:endParaRPr>
        </a:p>
        <a:p>
          <a:pPr marL="171450" lvl="1" indent="-171450" algn="l" defTabSz="800100">
            <a:lnSpc>
              <a:spcPct val="90000"/>
            </a:lnSpc>
            <a:spcBef>
              <a:spcPct val="0"/>
            </a:spcBef>
            <a:spcAft>
              <a:spcPct val="20000"/>
            </a:spcAft>
            <a:buChar char="••"/>
          </a:pPr>
          <a:r>
            <a:rPr lang="nl-BE" sz="1800" kern="1200" dirty="0" smtClean="0">
              <a:solidFill>
                <a:schemeClr val="bg2"/>
              </a:solidFill>
            </a:rPr>
            <a:t>Abnormale bloedingen v/h tandvlees bij tandenpoetsen</a:t>
          </a:r>
        </a:p>
        <a:p>
          <a:pPr marL="171450" lvl="1" indent="-171450" algn="l" defTabSz="800100">
            <a:lnSpc>
              <a:spcPct val="90000"/>
            </a:lnSpc>
            <a:spcBef>
              <a:spcPct val="0"/>
            </a:spcBef>
            <a:spcAft>
              <a:spcPct val="20000"/>
            </a:spcAft>
            <a:buChar char="••"/>
          </a:pPr>
          <a:r>
            <a:rPr lang="nl-BE" sz="1800" kern="1200" dirty="0" smtClean="0">
              <a:solidFill>
                <a:schemeClr val="bg2"/>
              </a:solidFill>
            </a:rPr>
            <a:t>Veelvuldige hematomen</a:t>
          </a:r>
        </a:p>
        <a:p>
          <a:pPr marL="171450" lvl="1" indent="-171450" algn="l" defTabSz="800100">
            <a:lnSpc>
              <a:spcPct val="90000"/>
            </a:lnSpc>
            <a:spcBef>
              <a:spcPct val="0"/>
            </a:spcBef>
            <a:spcAft>
              <a:spcPct val="20000"/>
            </a:spcAft>
            <a:buChar char="••"/>
          </a:pPr>
          <a:r>
            <a:rPr lang="nl-BE" sz="1800" kern="1200" dirty="0" smtClean="0">
              <a:solidFill>
                <a:schemeClr val="bg2"/>
              </a:solidFill>
            </a:rPr>
            <a:t>Rode vlekken</a:t>
          </a:r>
        </a:p>
        <a:p>
          <a:pPr marL="171450" lvl="1" indent="-171450" algn="l" defTabSz="800100">
            <a:lnSpc>
              <a:spcPct val="90000"/>
            </a:lnSpc>
            <a:spcBef>
              <a:spcPct val="0"/>
            </a:spcBef>
            <a:spcAft>
              <a:spcPct val="20000"/>
            </a:spcAft>
            <a:buChar char="••"/>
          </a:pPr>
          <a:r>
            <a:rPr lang="nl-BE" sz="1800" kern="1200" dirty="0" smtClean="0">
              <a:solidFill>
                <a:schemeClr val="bg2"/>
              </a:solidFill>
            </a:rPr>
            <a:t>Bloed in de stoelgang, sputum of urine</a:t>
          </a:r>
          <a:endParaRPr lang="en-US" sz="1800" kern="1200" dirty="0">
            <a:solidFill>
              <a:schemeClr val="bg2"/>
            </a:solidFill>
          </a:endParaRPr>
        </a:p>
      </dsp:txBody>
      <dsp:txXfrm>
        <a:off x="0" y="2949281"/>
        <a:ext cx="7200800" cy="14759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157385-F418-4594-AAB1-6A39A243C694}">
      <dsp:nvSpPr>
        <dsp:cNvPr id="0" name=""/>
        <dsp:cNvSpPr/>
      </dsp:nvSpPr>
      <dsp:spPr>
        <a:xfrm>
          <a:off x="2911" y="281987"/>
          <a:ext cx="1272867" cy="7637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nl-BE" sz="1200" kern="1200" dirty="0" smtClean="0"/>
            <a:t>534 apotheken</a:t>
          </a:r>
          <a:endParaRPr lang="en-US" sz="1200" kern="1200" dirty="0"/>
        </a:p>
      </dsp:txBody>
      <dsp:txXfrm>
        <a:off x="25280" y="304356"/>
        <a:ext cx="1228129" cy="718982"/>
      </dsp:txXfrm>
    </dsp:sp>
    <dsp:sp modelId="{375A35C3-0532-4B02-8BCD-575482066ABB}">
      <dsp:nvSpPr>
        <dsp:cNvPr id="0" name=""/>
        <dsp:cNvSpPr/>
      </dsp:nvSpPr>
      <dsp:spPr>
        <a:xfrm>
          <a:off x="1403066" y="506012"/>
          <a:ext cx="269848" cy="31567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1403066" y="569146"/>
        <a:ext cx="188894" cy="189403"/>
      </dsp:txXfrm>
    </dsp:sp>
    <dsp:sp modelId="{87FD5150-0CA8-4CFD-AE27-D6C355CF4CE8}">
      <dsp:nvSpPr>
        <dsp:cNvPr id="0" name=""/>
        <dsp:cNvSpPr/>
      </dsp:nvSpPr>
      <dsp:spPr>
        <a:xfrm>
          <a:off x="1784926" y="281987"/>
          <a:ext cx="1272867" cy="7637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nl-BE" sz="1200" kern="1200" dirty="0" smtClean="0"/>
            <a:t>64 543 voorschriften</a:t>
          </a:r>
          <a:endParaRPr lang="en-US" sz="1200" kern="1200" dirty="0"/>
        </a:p>
      </dsp:txBody>
      <dsp:txXfrm>
        <a:off x="1807295" y="304356"/>
        <a:ext cx="1228129" cy="718982"/>
      </dsp:txXfrm>
    </dsp:sp>
    <dsp:sp modelId="{B68F90F3-9D81-4FD4-99BA-13B5C7920023}">
      <dsp:nvSpPr>
        <dsp:cNvPr id="0" name=""/>
        <dsp:cNvSpPr/>
      </dsp:nvSpPr>
      <dsp:spPr>
        <a:xfrm>
          <a:off x="3185081" y="506012"/>
          <a:ext cx="269848" cy="31567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3185081" y="569146"/>
        <a:ext cx="188894" cy="189403"/>
      </dsp:txXfrm>
    </dsp:sp>
    <dsp:sp modelId="{FA5E7379-799E-4204-92E5-0596F90368D2}">
      <dsp:nvSpPr>
        <dsp:cNvPr id="0" name=""/>
        <dsp:cNvSpPr/>
      </dsp:nvSpPr>
      <dsp:spPr>
        <a:xfrm>
          <a:off x="3566941" y="281987"/>
          <a:ext cx="1272867" cy="7637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nl-BE" sz="1200" kern="1200" dirty="0" smtClean="0"/>
            <a:t>15 952 </a:t>
          </a:r>
          <a:r>
            <a:rPr lang="nl-BE" sz="1200" kern="1200" dirty="0" err="1" smtClean="0"/>
            <a:t>GGPs</a:t>
          </a:r>
          <a:endParaRPr lang="en-US" sz="1200" kern="1200" dirty="0"/>
        </a:p>
      </dsp:txBody>
      <dsp:txXfrm>
        <a:off x="3589310" y="304356"/>
        <a:ext cx="1228129" cy="718982"/>
      </dsp:txXfrm>
    </dsp:sp>
    <dsp:sp modelId="{41500EDC-87C4-4D95-BBAC-966BC4DE5330}">
      <dsp:nvSpPr>
        <dsp:cNvPr id="0" name=""/>
        <dsp:cNvSpPr/>
      </dsp:nvSpPr>
      <dsp:spPr>
        <a:xfrm>
          <a:off x="4967096" y="506012"/>
          <a:ext cx="269848" cy="31567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4967096" y="569146"/>
        <a:ext cx="188894" cy="189403"/>
      </dsp:txXfrm>
    </dsp:sp>
    <dsp:sp modelId="{440179EC-E2D2-4111-A772-47E9DF51691F}">
      <dsp:nvSpPr>
        <dsp:cNvPr id="0" name=""/>
        <dsp:cNvSpPr/>
      </dsp:nvSpPr>
      <dsp:spPr>
        <a:xfrm>
          <a:off x="5348956" y="281987"/>
          <a:ext cx="1272867" cy="7637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nl-BE" sz="1200" kern="1200" dirty="0" smtClean="0"/>
            <a:t>489 </a:t>
          </a:r>
          <a:r>
            <a:rPr lang="nl-BE" sz="1200" kern="1200" dirty="0" err="1" smtClean="0"/>
            <a:t>GGPs</a:t>
          </a:r>
          <a:r>
            <a:rPr lang="nl-BE" sz="1200" kern="1200" dirty="0" smtClean="0"/>
            <a:t> met </a:t>
          </a:r>
          <a:r>
            <a:rPr lang="nl-BE" sz="1200" kern="1200" dirty="0" err="1" smtClean="0"/>
            <a:t>antitrombotica</a:t>
          </a:r>
          <a:endParaRPr lang="en-US" sz="1200" kern="1200" dirty="0"/>
        </a:p>
      </dsp:txBody>
      <dsp:txXfrm>
        <a:off x="5371325" y="304356"/>
        <a:ext cx="1228129" cy="71898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91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buClrTx/>
              <a:buSzTx/>
              <a:buFontTx/>
              <a:buNone/>
              <a:defRPr sz="1200">
                <a:solidFill>
                  <a:schemeClr val="tx1"/>
                </a:solidFill>
                <a:latin typeface="Arial" charset="0"/>
              </a:defRPr>
            </a:lvl1pPr>
          </a:lstStyle>
          <a:p>
            <a:pPr>
              <a:defRPr/>
            </a:pPr>
            <a:endParaRPr lang="en-US"/>
          </a:p>
        </p:txBody>
      </p:sp>
      <p:sp>
        <p:nvSpPr>
          <p:cNvPr id="2191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buClrTx/>
              <a:buSzTx/>
              <a:buFontTx/>
              <a:buNone/>
              <a:defRPr sz="1200">
                <a:solidFill>
                  <a:schemeClr val="tx1"/>
                </a:solidFill>
                <a:latin typeface="Arial" charset="0"/>
              </a:defRPr>
            </a:lvl1pPr>
          </a:lstStyle>
          <a:p>
            <a:pPr>
              <a:defRPr/>
            </a:pPr>
            <a:endParaRPr lang="en-US"/>
          </a:p>
        </p:txBody>
      </p:sp>
      <p:sp>
        <p:nvSpPr>
          <p:cNvPr id="2191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nSpc>
                <a:spcPct val="100000"/>
              </a:lnSpc>
              <a:spcBef>
                <a:spcPct val="0"/>
              </a:spcBef>
              <a:buClrTx/>
              <a:buSzTx/>
              <a:buFontTx/>
              <a:buNone/>
              <a:defRPr sz="1200">
                <a:solidFill>
                  <a:schemeClr val="tx1"/>
                </a:solidFill>
                <a:latin typeface="Arial" charset="0"/>
              </a:defRPr>
            </a:lvl1pPr>
          </a:lstStyle>
          <a:p>
            <a:pPr>
              <a:defRPr/>
            </a:pPr>
            <a:endParaRPr lang="en-US"/>
          </a:p>
        </p:txBody>
      </p:sp>
      <p:sp>
        <p:nvSpPr>
          <p:cNvPr id="2191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spcBef>
                <a:spcPct val="0"/>
              </a:spcBef>
              <a:buClrTx/>
              <a:buSzTx/>
              <a:buFontTx/>
              <a:buNone/>
              <a:defRPr sz="1200">
                <a:solidFill>
                  <a:schemeClr val="tx1"/>
                </a:solidFill>
                <a:latin typeface="Arial" charset="0"/>
              </a:defRPr>
            </a:lvl1pPr>
          </a:lstStyle>
          <a:p>
            <a:pPr>
              <a:defRPr/>
            </a:pPr>
            <a:fld id="{B36D4ADA-5534-4F84-B904-1CAB9E3AEF2E}" type="slidenum">
              <a:rPr lang="en-US"/>
              <a:pPr>
                <a:defRPr/>
              </a:pPr>
              <a:t>‹#›</a:t>
            </a:fld>
            <a:endParaRPr lang="en-US"/>
          </a:p>
        </p:txBody>
      </p:sp>
    </p:spTree>
    <p:extLst>
      <p:ext uri="{BB962C8B-B14F-4D97-AF65-F5344CB8AC3E}">
        <p14:creationId xmlns:p14="http://schemas.microsoft.com/office/powerpoint/2010/main" val="8920044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buClrTx/>
              <a:buSzTx/>
              <a:buFontTx/>
              <a:buNone/>
              <a:defRPr sz="1200">
                <a:solidFill>
                  <a:schemeClr val="tx1"/>
                </a:solidFill>
                <a:latin typeface="Arial" charset="0"/>
              </a:defRPr>
            </a:lvl1pPr>
          </a:lstStyle>
          <a:p>
            <a:pPr>
              <a:defRPr/>
            </a:pPr>
            <a:endParaRPr lang="nl-NL"/>
          </a:p>
        </p:txBody>
      </p:sp>
      <p:sp>
        <p:nvSpPr>
          <p:cNvPr id="4198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buClrTx/>
              <a:buSzTx/>
              <a:buFontTx/>
              <a:buNone/>
              <a:defRPr sz="1200">
                <a:solidFill>
                  <a:schemeClr val="tx1"/>
                </a:solidFill>
                <a:latin typeface="Arial" charset="0"/>
              </a:defRPr>
            </a:lvl1pPr>
          </a:lstStyle>
          <a:p>
            <a:pPr>
              <a:defRPr/>
            </a:pPr>
            <a:endParaRPr lang="nl-NL"/>
          </a:p>
        </p:txBody>
      </p:sp>
      <p:sp>
        <p:nvSpPr>
          <p:cNvPr id="542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98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nl-NL" noProof="0" smtClean="0"/>
              <a:t>Click to edit Master text styles</a:t>
            </a:r>
          </a:p>
          <a:p>
            <a:pPr lvl="1"/>
            <a:r>
              <a:rPr lang="nl-NL" noProof="0" smtClean="0"/>
              <a:t>Second level</a:t>
            </a:r>
          </a:p>
          <a:p>
            <a:pPr lvl="2"/>
            <a:r>
              <a:rPr lang="nl-NL" noProof="0" smtClean="0"/>
              <a:t>Third level</a:t>
            </a:r>
          </a:p>
          <a:p>
            <a:pPr lvl="3"/>
            <a:r>
              <a:rPr lang="nl-NL" noProof="0" smtClean="0"/>
              <a:t>Fourth level</a:t>
            </a:r>
          </a:p>
          <a:p>
            <a:pPr lvl="4"/>
            <a:r>
              <a:rPr lang="nl-NL" noProof="0" smtClean="0"/>
              <a:t>Fifth level</a:t>
            </a:r>
          </a:p>
        </p:txBody>
      </p:sp>
      <p:sp>
        <p:nvSpPr>
          <p:cNvPr id="4199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nSpc>
                <a:spcPct val="100000"/>
              </a:lnSpc>
              <a:spcBef>
                <a:spcPct val="0"/>
              </a:spcBef>
              <a:buClrTx/>
              <a:buSzTx/>
              <a:buFontTx/>
              <a:buNone/>
              <a:defRPr sz="1200">
                <a:solidFill>
                  <a:schemeClr val="tx1"/>
                </a:solidFill>
                <a:latin typeface="Arial" charset="0"/>
              </a:defRPr>
            </a:lvl1pPr>
          </a:lstStyle>
          <a:p>
            <a:pPr>
              <a:defRPr/>
            </a:pPr>
            <a:endParaRPr lang="nl-NL"/>
          </a:p>
        </p:txBody>
      </p:sp>
      <p:sp>
        <p:nvSpPr>
          <p:cNvPr id="4199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spcBef>
                <a:spcPct val="0"/>
              </a:spcBef>
              <a:buClrTx/>
              <a:buSzTx/>
              <a:buFontTx/>
              <a:buNone/>
              <a:defRPr sz="1200">
                <a:solidFill>
                  <a:schemeClr val="tx1"/>
                </a:solidFill>
                <a:latin typeface="Arial" charset="0"/>
              </a:defRPr>
            </a:lvl1pPr>
          </a:lstStyle>
          <a:p>
            <a:pPr>
              <a:defRPr/>
            </a:pPr>
            <a:fld id="{A44B8DB3-1811-43F8-87EF-EA24018EEA5B}" type="slidenum">
              <a:rPr lang="nl-NL"/>
              <a:pPr>
                <a:defRPr/>
              </a:pPr>
              <a:t>‹#›</a:t>
            </a:fld>
            <a:endParaRPr lang="nl-NL"/>
          </a:p>
        </p:txBody>
      </p:sp>
    </p:spTree>
    <p:extLst>
      <p:ext uri="{BB962C8B-B14F-4D97-AF65-F5344CB8AC3E}">
        <p14:creationId xmlns:p14="http://schemas.microsoft.com/office/powerpoint/2010/main" val="8231315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_ENREF_14"/><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err="1" smtClean="0"/>
              <a:t>Melilotus</a:t>
            </a:r>
            <a:r>
              <a:rPr lang="nl-BE" dirty="0" smtClean="0"/>
              <a:t> </a:t>
            </a:r>
            <a:r>
              <a:rPr lang="nl-BE" dirty="0" err="1" smtClean="0"/>
              <a:t>officinalis</a:t>
            </a:r>
            <a:r>
              <a:rPr lang="nl-BE" dirty="0" smtClean="0"/>
              <a:t> = goudklaver (</a:t>
            </a:r>
            <a:r>
              <a:rPr lang="nl-BE" dirty="0" err="1" smtClean="0"/>
              <a:t>VKA’s</a:t>
            </a:r>
            <a:r>
              <a:rPr lang="nl-BE" dirty="0" smtClean="0"/>
              <a:t>)</a:t>
            </a:r>
          </a:p>
          <a:p>
            <a:r>
              <a:rPr lang="nl-BE" dirty="0" smtClean="0"/>
              <a:t>Runderen mijden deze plant want als</a:t>
            </a:r>
            <a:r>
              <a:rPr lang="nl-BE" baseline="0" dirty="0" smtClean="0"/>
              <a:t> eten, dan bloedingen</a:t>
            </a:r>
            <a:endParaRPr lang="en-US" dirty="0"/>
          </a:p>
        </p:txBody>
      </p:sp>
      <p:sp>
        <p:nvSpPr>
          <p:cNvPr id="4" name="Slide Number Placeholder 3"/>
          <p:cNvSpPr>
            <a:spLocks noGrp="1"/>
          </p:cNvSpPr>
          <p:nvPr>
            <p:ph type="sldNum" sz="quarter" idx="10"/>
          </p:nvPr>
        </p:nvSpPr>
        <p:spPr/>
        <p:txBody>
          <a:bodyPr/>
          <a:lstStyle/>
          <a:p>
            <a:pPr>
              <a:defRPr/>
            </a:pPr>
            <a:fld id="{A44B8DB3-1811-43F8-87EF-EA24018EEA5B}" type="slidenum">
              <a:rPr lang="nl-NL" smtClean="0"/>
              <a:pPr>
                <a:defRPr/>
              </a:pPr>
              <a:t>5</a:t>
            </a:fld>
            <a:endParaRPr lang="nl-NL"/>
          </a:p>
        </p:txBody>
      </p:sp>
    </p:spTree>
    <p:extLst>
      <p:ext uri="{BB962C8B-B14F-4D97-AF65-F5344CB8AC3E}">
        <p14:creationId xmlns:p14="http://schemas.microsoft.com/office/powerpoint/2010/main" val="3992211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p:spPr>
        <p:txBody>
          <a:bodyPr/>
          <a:lstStyle/>
          <a:p>
            <a:endParaRPr lang="nl-BE" smtClean="0"/>
          </a:p>
        </p:txBody>
      </p:sp>
      <p:sp>
        <p:nvSpPr>
          <p:cNvPr id="30724" name="Slide Number Placeholder 3"/>
          <p:cNvSpPr>
            <a:spLocks noGrp="1"/>
          </p:cNvSpPr>
          <p:nvPr>
            <p:ph type="sldNum" sz="quarter" idx="5"/>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267E4289-AB5B-4A5F-9EC5-5B256C0D0BE4}" type="slidenum">
              <a:rPr lang="nl-NL" sz="1200" smtClean="0"/>
              <a:pPr eaLnBrk="1" hangingPunct="1"/>
              <a:t>9</a:t>
            </a:fld>
            <a:endParaRPr lang="nl-NL" sz="12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nl-BE" dirty="0" smtClean="0"/>
              <a:t>Het trombose</a:t>
            </a:r>
            <a:r>
              <a:rPr lang="nl-BE" baseline="0" dirty="0" smtClean="0"/>
              <a:t>risico is niet voor iedereen even groot, het is afhankelijk van nog een aantal bijkomende risicofactoren. Er zijn een aantal modellen ontwikkeld om dat beroerterisico in te schatten en het meest gebruikte is de </a:t>
            </a:r>
            <a:r>
              <a:rPr lang="nl-BE" baseline="0" dirty="0" err="1" smtClean="0"/>
              <a:t>chads-vasc</a:t>
            </a:r>
            <a:r>
              <a:rPr lang="nl-BE" baseline="0" dirty="0" smtClean="0"/>
              <a:t> score. Dat is dus een scoresysteem waarbij aan een aantal risicofactoren een score toegekend wordt. </a:t>
            </a:r>
          </a:p>
          <a:p>
            <a:pPr>
              <a:defRPr/>
            </a:pPr>
            <a:r>
              <a:rPr lang="nl-BE" baseline="0" dirty="0" smtClean="0"/>
              <a:t>Iedere factor bespreken</a:t>
            </a:r>
          </a:p>
          <a:p>
            <a:pPr>
              <a:defRPr/>
            </a:pPr>
            <a:r>
              <a:rPr lang="nl-BE" baseline="0" dirty="0" smtClean="0"/>
              <a:t>Totaalscore die een maat is voor het </a:t>
            </a:r>
            <a:r>
              <a:rPr lang="nl-BE" baseline="0" dirty="0" err="1" smtClean="0"/>
              <a:t>stroke</a:t>
            </a:r>
            <a:r>
              <a:rPr lang="nl-BE" baseline="0" dirty="0" smtClean="0"/>
              <a:t>-risico. </a:t>
            </a:r>
          </a:p>
          <a:p>
            <a:pPr>
              <a:defRPr/>
            </a:pPr>
            <a:endParaRPr lang="nl-BE" dirty="0" smtClean="0"/>
          </a:p>
          <a:p>
            <a:pPr>
              <a:defRPr/>
            </a:pPr>
            <a:endParaRPr lang="nl-BE" dirty="0" smtClean="0"/>
          </a:p>
          <a:p>
            <a:pPr>
              <a:defRPr/>
            </a:pPr>
            <a:endParaRPr lang="nl-BE" dirty="0"/>
          </a:p>
        </p:txBody>
      </p:sp>
      <p:sp>
        <p:nvSpPr>
          <p:cNvPr id="24580" name="Slide Number Placeholder 3"/>
          <p:cNvSpPr>
            <a:spLocks noGrp="1"/>
          </p:cNvSpPr>
          <p:nvPr>
            <p:ph type="sldNum" sz="quarter" idx="5"/>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E07D0081-74AE-4477-B8A5-1EAAC364ABC9}" type="slidenum">
              <a:rPr lang="nl-NL" sz="1200" smtClean="0"/>
              <a:pPr eaLnBrk="1" hangingPunct="1"/>
              <a:t>14</a:t>
            </a:fld>
            <a:endParaRPr lang="nl-NL" sz="12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Symbol" pitchFamily="18" charset="2"/>
              <a:buNone/>
              <a:defRPr/>
            </a:pPr>
            <a:r>
              <a:rPr lang="nl-BE" dirty="0" err="1" smtClean="0"/>
              <a:t>Geisoleerde</a:t>
            </a:r>
            <a:r>
              <a:rPr lang="nl-BE" dirty="0" smtClean="0"/>
              <a:t> AF: geen andere cardiovasculaire aandoeningen (</a:t>
            </a:r>
            <a:r>
              <a:rPr lang="nl-BE" dirty="0" err="1" smtClean="0"/>
              <a:t>incl</a:t>
            </a:r>
            <a:r>
              <a:rPr lang="nl-BE" dirty="0" smtClean="0"/>
              <a:t> hypertensie), luchtwegaandoeningen of cardiale abnormaliteiten</a:t>
            </a:r>
          </a:p>
          <a:p>
            <a:pPr>
              <a:buFont typeface="Symbol" pitchFamily="18" charset="2"/>
              <a:buNone/>
              <a:defRPr/>
            </a:pPr>
            <a:r>
              <a:rPr lang="nl-BE" dirty="0" err="1" smtClean="0"/>
              <a:t>Nonvalvular</a:t>
            </a:r>
            <a:r>
              <a:rPr lang="nl-BE" dirty="0" smtClean="0"/>
              <a:t> AF: afwezigheid van reumatische klepaandoeningen</a:t>
            </a:r>
          </a:p>
          <a:p>
            <a:endParaRPr lang="nl-BE" dirty="0" smtClean="0"/>
          </a:p>
          <a:p>
            <a:endParaRPr lang="nl-BE" dirty="0" smtClean="0"/>
          </a:p>
          <a:p>
            <a:pPr>
              <a:defRPr/>
            </a:pPr>
            <a:r>
              <a:rPr lang="nl-BE" dirty="0" smtClean="0"/>
              <a:t>Score 0: geen behandeling of aspirine (voorkeur voor geen behandeling)</a:t>
            </a:r>
          </a:p>
          <a:p>
            <a:pPr>
              <a:defRPr/>
            </a:pPr>
            <a:r>
              <a:rPr lang="nl-BE" dirty="0" smtClean="0"/>
              <a:t>Score 1: OAC of aspirine (voorkeur voor OAC)</a:t>
            </a:r>
          </a:p>
          <a:p>
            <a:pPr>
              <a:defRPr/>
            </a:pPr>
            <a:r>
              <a:rPr lang="nl-BE" dirty="0" smtClean="0"/>
              <a:t>Score &gt; of = 2: OAC</a:t>
            </a:r>
          </a:p>
          <a:p>
            <a:endParaRPr lang="en-US" dirty="0"/>
          </a:p>
        </p:txBody>
      </p:sp>
      <p:sp>
        <p:nvSpPr>
          <p:cNvPr id="4" name="Slide Number Placeholder 3"/>
          <p:cNvSpPr>
            <a:spLocks noGrp="1"/>
          </p:cNvSpPr>
          <p:nvPr>
            <p:ph type="sldNum" sz="quarter" idx="10"/>
          </p:nvPr>
        </p:nvSpPr>
        <p:spPr/>
        <p:txBody>
          <a:bodyPr/>
          <a:lstStyle/>
          <a:p>
            <a:fld id="{B11CAFF2-1AB7-4EBA-8AAB-0B8D27F8A6E9}" type="slidenum">
              <a:rPr lang="en-US" smtClean="0"/>
              <a:t>15</a:t>
            </a:fld>
            <a:endParaRPr lang="en-US"/>
          </a:p>
        </p:txBody>
      </p:sp>
    </p:spTree>
    <p:extLst>
      <p:ext uri="{BB962C8B-B14F-4D97-AF65-F5344CB8AC3E}">
        <p14:creationId xmlns:p14="http://schemas.microsoft.com/office/powerpoint/2010/main" val="605669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smtClean="0"/>
              <a:t>Specifiek</a:t>
            </a:r>
            <a:r>
              <a:rPr lang="nl-BE" baseline="0" dirty="0" smtClean="0"/>
              <a:t> voor </a:t>
            </a:r>
            <a:r>
              <a:rPr lang="nl-BE" baseline="0" dirty="0" err="1" smtClean="0"/>
              <a:t>DOACs</a:t>
            </a:r>
            <a:endParaRPr lang="nl-BE" baseline="0" dirty="0" smtClean="0"/>
          </a:p>
          <a:p>
            <a:endParaRPr lang="en-US" dirty="0"/>
          </a:p>
        </p:txBody>
      </p:sp>
      <p:sp>
        <p:nvSpPr>
          <p:cNvPr id="4" name="Slide Number Placeholder 3"/>
          <p:cNvSpPr>
            <a:spLocks noGrp="1"/>
          </p:cNvSpPr>
          <p:nvPr>
            <p:ph type="sldNum" sz="quarter" idx="10"/>
          </p:nvPr>
        </p:nvSpPr>
        <p:spPr/>
        <p:txBody>
          <a:bodyPr/>
          <a:lstStyle/>
          <a:p>
            <a:pPr>
              <a:defRPr/>
            </a:pPr>
            <a:fld id="{A44B8DB3-1811-43F8-87EF-EA24018EEA5B}" type="slidenum">
              <a:rPr lang="nl-NL" smtClean="0"/>
              <a:pPr>
                <a:defRPr/>
              </a:pPr>
              <a:t>25</a:t>
            </a:fld>
            <a:endParaRPr lang="nl-NL"/>
          </a:p>
        </p:txBody>
      </p:sp>
    </p:spTree>
    <p:extLst>
      <p:ext uri="{BB962C8B-B14F-4D97-AF65-F5344CB8AC3E}">
        <p14:creationId xmlns:p14="http://schemas.microsoft.com/office/powerpoint/2010/main" val="1331774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1CAFF2-1AB7-4EBA-8AAB-0B8D27F8A6E9}" type="slidenum">
              <a:rPr lang="en-US" smtClean="0"/>
              <a:t>33</a:t>
            </a:fld>
            <a:endParaRPr lang="en-US"/>
          </a:p>
        </p:txBody>
      </p:sp>
    </p:spTree>
    <p:extLst>
      <p:ext uri="{BB962C8B-B14F-4D97-AF65-F5344CB8AC3E}">
        <p14:creationId xmlns:p14="http://schemas.microsoft.com/office/powerpoint/2010/main" val="1921828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p:spPr>
        <p:txBody>
          <a:bodyPr/>
          <a:lstStyle/>
          <a:p>
            <a:r>
              <a:rPr lang="nl-BE" altLang="nl-BE" smtClean="0"/>
              <a:t>534 apotheken </a:t>
            </a:r>
            <a:r>
              <a:rPr lang="en-US" altLang="nl-BE" smtClean="0"/>
              <a:t>= 10.6% van de 5017 community pharmacies in België</a:t>
            </a:r>
          </a:p>
          <a:p>
            <a:endParaRPr lang="nl-BE" altLang="nl-BE" smtClean="0"/>
          </a:p>
          <a:p>
            <a:r>
              <a:rPr lang="en-US" altLang="nl-BE" smtClean="0"/>
              <a:t>A total of 64,543 prescriptions were analyzed and 9,774 (15.1%) of them contained at least one DRP. A total of 15,952 DRPs were registered in the database of which 489 (3.1%) concerned antithrombotic medication. In the same period, 2.0% of all delivered medication in Belgian pharmacies concerned antithrombotics [</a:t>
            </a:r>
            <a:r>
              <a:rPr lang="en-US" altLang="nl-BE" smtClean="0">
                <a:hlinkClick r:id="rId3" action="ppaction://hlinkfile" tooltip="De Bruyn, 2014 #1010"/>
              </a:rPr>
              <a:t>14</a:t>
            </a:r>
            <a:r>
              <a:rPr lang="en-US" altLang="nl-BE" smtClean="0"/>
              <a:t>]. </a:t>
            </a:r>
          </a:p>
          <a:p>
            <a:endParaRPr lang="nl-BE" altLang="nl-BE" smtClean="0"/>
          </a:p>
          <a:p>
            <a:r>
              <a:rPr lang="en-US" altLang="nl-BE" smtClean="0"/>
              <a:t>Figure 1 shows the proportion of DRPs in each ATC-class compared to the total number of DRPs with antithrombotics (expressed in the figure as % DRPs). It also shows the proportion of delivered medication in each ATC-class compared to the total number of delivered antithrombotic medication in all Belgian pharmacies in the same period (expressed in the figure as % deliveries) [</a:t>
            </a:r>
            <a:r>
              <a:rPr lang="en-US" altLang="nl-BE" smtClean="0">
                <a:hlinkClick r:id="rId3" action="ppaction://hlinkfile" tooltip="De Bruyn, 2014 #1010"/>
              </a:rPr>
              <a:t>14</a:t>
            </a:r>
            <a:r>
              <a:rPr lang="en-US" altLang="nl-BE" smtClean="0"/>
              <a:t>].  </a:t>
            </a:r>
          </a:p>
          <a:p>
            <a:r>
              <a:rPr lang="en-US" altLang="nl-BE" smtClean="0"/>
              <a:t> </a:t>
            </a:r>
          </a:p>
          <a:p>
            <a:endParaRPr lang="en-US" altLang="nl-BE" smtClean="0"/>
          </a:p>
        </p:txBody>
      </p:sp>
      <p:sp>
        <p:nvSpPr>
          <p:cNvPr id="26628" name="Slide Number Placeholder 3"/>
          <p:cNvSpPr>
            <a:spLocks noGrp="1"/>
          </p:cNvSpPr>
          <p:nvPr>
            <p:ph type="sldNum" sz="quarter" idx="5"/>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AD3029CB-3AE1-439B-B15C-780F8704C7A3}" type="slidenum">
              <a:rPr lang="nl-NL" altLang="nl-BE" sz="1200" smtClean="0"/>
              <a:pPr eaLnBrk="1" hangingPunct="1"/>
              <a:t>34</a:t>
            </a:fld>
            <a:endParaRPr lang="nl-NL" altLang="nl-BE" sz="12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p:spPr>
        <p:txBody>
          <a:bodyPr/>
          <a:lstStyle/>
          <a:p>
            <a:r>
              <a:rPr lang="nl-BE" altLang="nl-BE" smtClean="0"/>
              <a:t>1. Classificatie van GGPs: vier categoriën. (ieder GGP in één categorie)</a:t>
            </a:r>
          </a:p>
          <a:p>
            <a:r>
              <a:rPr lang="nl-BE" altLang="nl-BE" smtClean="0"/>
              <a:t>Doeltreffendheid: geen optimaal effect of volledig therapiefalen (dus helemaal geen effect)</a:t>
            </a:r>
          </a:p>
          <a:p>
            <a:r>
              <a:rPr lang="nl-BE" altLang="nl-BE" smtClean="0"/>
              <a:t>Ongewenste effecten: allergische of niet allergische</a:t>
            </a:r>
          </a:p>
          <a:p>
            <a:r>
              <a:rPr lang="nl-BE" altLang="nl-BE" smtClean="0"/>
              <a:t>Toegankelijkheid: behandeling niet afleverbaar</a:t>
            </a:r>
          </a:p>
          <a:p>
            <a:r>
              <a:rPr lang="nl-BE" altLang="nl-BE" smtClean="0"/>
              <a:t>Andere: onduidelijk probleem, patiënt niet tevreden over de therapie, overbodige therapie</a:t>
            </a:r>
          </a:p>
          <a:p>
            <a:endParaRPr lang="nl-BE" altLang="nl-BE" smtClean="0"/>
          </a:p>
          <a:p>
            <a:r>
              <a:rPr lang="nl-BE" altLang="nl-BE" smtClean="0"/>
              <a:t>2. Classificatie in functie van ATC-code: significante verschillen. </a:t>
            </a:r>
          </a:p>
          <a:p>
            <a:r>
              <a:rPr lang="nl-BE" altLang="nl-BE" smtClean="0"/>
              <a:t>Wat betreft de VKA’s zien we vooral problemen optreden met doeltreffendheid van de behandeling en met ongewenste effecten. In beide gevallen waren er significant meer problemen aanwezig dan in vergelijking met de andere klassen van de antitrombotica. </a:t>
            </a:r>
          </a:p>
          <a:p>
            <a:endParaRPr lang="nl-BE" altLang="nl-BE" smtClean="0"/>
          </a:p>
          <a:p>
            <a:endParaRPr lang="en-US" altLang="nl-BE" smtClean="0"/>
          </a:p>
        </p:txBody>
      </p:sp>
      <p:sp>
        <p:nvSpPr>
          <p:cNvPr id="27652" name="Slide Number Placeholder 3"/>
          <p:cNvSpPr>
            <a:spLocks noGrp="1"/>
          </p:cNvSpPr>
          <p:nvPr>
            <p:ph type="sldNum" sz="quarter" idx="5"/>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186D082B-4448-452F-8A0F-5AF634BD47AA}" type="slidenum">
              <a:rPr lang="nl-NL" altLang="nl-BE" sz="1200" smtClean="0"/>
              <a:pPr eaLnBrk="1" hangingPunct="1"/>
              <a:t>35</a:t>
            </a:fld>
            <a:endParaRPr lang="nl-NL" altLang="nl-BE" sz="120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p:spPr>
        <p:txBody>
          <a:bodyPr/>
          <a:lstStyle/>
          <a:p>
            <a:r>
              <a:rPr lang="nl-BE" altLang="nl-BE" smtClean="0"/>
              <a:t>Als we kijken naar heparines treden vooral problemen op met toegankelijkheid van de behandeling, opnieuw significant meer dan met andere klassen van antitrombotica. Het ging hier telkens om niet afleverbare geneesmiddelen. </a:t>
            </a:r>
            <a:endParaRPr lang="en-US" altLang="nl-BE" smtClean="0"/>
          </a:p>
        </p:txBody>
      </p:sp>
      <p:sp>
        <p:nvSpPr>
          <p:cNvPr id="28676" name="Slide Number Placeholder 3"/>
          <p:cNvSpPr>
            <a:spLocks noGrp="1"/>
          </p:cNvSpPr>
          <p:nvPr>
            <p:ph type="sldNum" sz="quarter" idx="5"/>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0B3523FF-F153-49B3-A2DE-E7C15EB7C7E9}" type="slidenum">
              <a:rPr lang="nl-NL" altLang="nl-BE" sz="1200" smtClean="0"/>
              <a:pPr eaLnBrk="1" hangingPunct="1"/>
              <a:t>36</a:t>
            </a:fld>
            <a:endParaRPr lang="nl-NL" altLang="nl-BE" sz="120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4" name="Group 2"/>
          <p:cNvGrpSpPr>
            <a:grpSpLocks/>
          </p:cNvGrpSpPr>
          <p:nvPr/>
        </p:nvGrpSpPr>
        <p:grpSpPr bwMode="auto">
          <a:xfrm>
            <a:off x="0" y="623888"/>
            <a:ext cx="9504363" cy="4048125"/>
            <a:chOff x="0" y="433"/>
            <a:chExt cx="6600" cy="2812"/>
          </a:xfrm>
        </p:grpSpPr>
        <p:sp>
          <p:nvSpPr>
            <p:cNvPr id="5" name="AutoShape 3"/>
            <p:cNvSpPr>
              <a:spLocks noChangeArrowheads="1"/>
            </p:cNvSpPr>
            <p:nvPr userDrawn="1"/>
          </p:nvSpPr>
          <p:spPr bwMode="hidden">
            <a:xfrm>
              <a:off x="4672" y="433"/>
              <a:ext cx="1928" cy="2812"/>
            </a:xfrm>
            <a:custGeom>
              <a:avLst/>
              <a:gdLst>
                <a:gd name="T0" fmla="*/ 0 w 64000"/>
                <a:gd name="T1" fmla="*/ 0 h 64000"/>
                <a:gd name="T2" fmla="*/ 0 w 64000"/>
                <a:gd name="T3" fmla="*/ 0 h 64000"/>
                <a:gd name="T4" fmla="*/ 0 w 64000"/>
                <a:gd name="T5" fmla="*/ 0 h 64000"/>
                <a:gd name="T6" fmla="*/ 0 w 64000"/>
                <a:gd name="T7" fmla="*/ 0 h 64000"/>
                <a:gd name="T8" fmla="*/ 0 w 64000"/>
                <a:gd name="T9" fmla="*/ 0 h 64000"/>
                <a:gd name="T10" fmla="*/ 0 w 64000"/>
                <a:gd name="T11" fmla="*/ 0 h 64000"/>
                <a:gd name="T12" fmla="*/ 0 w 64000"/>
                <a:gd name="T13" fmla="*/ 0 h 64000"/>
                <a:gd name="T14" fmla="*/ 0 w 64000"/>
                <a:gd name="T15" fmla="*/ 0 h 64000"/>
                <a:gd name="T16" fmla="*/ 0 60000 65536"/>
                <a:gd name="T17" fmla="*/ 0 60000 65536"/>
                <a:gd name="T18" fmla="*/ 0 60000 65536"/>
                <a:gd name="T19" fmla="*/ 0 60000 65536"/>
                <a:gd name="T20" fmla="*/ 0 60000 65536"/>
                <a:gd name="T21" fmla="*/ 0 60000 65536"/>
                <a:gd name="T22" fmla="*/ 0 60000 65536"/>
                <a:gd name="T23" fmla="*/ 0 60000 65536"/>
                <a:gd name="T24" fmla="*/ 32000 w 64000"/>
                <a:gd name="T25" fmla="*/ 9195 h 64000"/>
                <a:gd name="T26" fmla="*/ 32000 w 64000"/>
                <a:gd name="T27" fmla="*/ 32000 h 640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4000" h="64000">
                  <a:moveTo>
                    <a:pt x="62650" y="41195"/>
                  </a:moveTo>
                  <a:cubicBezTo>
                    <a:pt x="58589" y="54730"/>
                    <a:pt x="46131" y="63999"/>
                    <a:pt x="32000" y="64000"/>
                  </a:cubicBezTo>
                  <a:cubicBezTo>
                    <a:pt x="31028" y="64000"/>
                    <a:pt x="30058" y="63955"/>
                    <a:pt x="29090" y="63867"/>
                  </a:cubicBezTo>
                  <a:lnTo>
                    <a:pt x="29091" y="63867"/>
                  </a:lnTo>
                  <a:lnTo>
                    <a:pt x="29091" y="41194"/>
                  </a:lnTo>
                  <a:lnTo>
                    <a:pt x="62650" y="41194"/>
                  </a:lnTo>
                  <a:cubicBezTo>
                    <a:pt x="62650" y="41194"/>
                    <a:pt x="62650" y="41194"/>
                    <a:pt x="62650" y="41195"/>
                  </a:cubicBezTo>
                  <a:close/>
                </a:path>
              </a:pathLst>
            </a:custGeom>
            <a:solidFill>
              <a:srgbClr val="ABB2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2936" tIns="41468" rIns="82936" bIns="41468"/>
            <a:lstStyle/>
            <a:p>
              <a:endParaRPr lang="nl-BE"/>
            </a:p>
          </p:txBody>
        </p:sp>
        <p:sp>
          <p:nvSpPr>
            <p:cNvPr id="6" name="Rectangle 4"/>
            <p:cNvSpPr>
              <a:spLocks noChangeArrowheads="1"/>
            </p:cNvSpPr>
            <p:nvPr userDrawn="1"/>
          </p:nvSpPr>
          <p:spPr bwMode="hidden">
            <a:xfrm>
              <a:off x="0" y="2267"/>
              <a:ext cx="5646" cy="978"/>
            </a:xfrm>
            <a:prstGeom prst="rect">
              <a:avLst/>
            </a:prstGeom>
            <a:solidFill>
              <a:srgbClr val="ABB20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hlink"/>
                  </a:solidFill>
                  <a:latin typeface="Arial" pitchFamily="34" charset="0"/>
                </a:defRPr>
              </a:lvl1pPr>
              <a:lvl2pPr marL="742950" indent="-285750" eaLnBrk="0" hangingPunct="0">
                <a:defRPr sz="2000">
                  <a:solidFill>
                    <a:schemeClr val="hlink"/>
                  </a:solidFill>
                  <a:latin typeface="Arial" pitchFamily="34" charset="0"/>
                </a:defRPr>
              </a:lvl2pPr>
              <a:lvl3pPr marL="1143000" indent="-228600" eaLnBrk="0" hangingPunct="0">
                <a:defRPr sz="2000">
                  <a:solidFill>
                    <a:schemeClr val="hlink"/>
                  </a:solidFill>
                  <a:latin typeface="Arial" pitchFamily="34" charset="0"/>
                </a:defRPr>
              </a:lvl3pPr>
              <a:lvl4pPr marL="1600200" indent="-228600" eaLnBrk="0" hangingPunct="0">
                <a:defRPr sz="2000">
                  <a:solidFill>
                    <a:schemeClr val="hlink"/>
                  </a:solidFill>
                  <a:latin typeface="Arial" pitchFamily="34" charset="0"/>
                </a:defRPr>
              </a:lvl4pPr>
              <a:lvl5pPr marL="2057400" indent="-228600" eaLnBrk="0" hangingPunct="0">
                <a:defRPr sz="2000">
                  <a:solidFill>
                    <a:schemeClr val="hlink"/>
                  </a:solidFill>
                  <a:latin typeface="Arial" pitchFamily="34" charset="0"/>
                </a:defRPr>
              </a:lvl5pPr>
              <a:lvl6pPr marL="25146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6pPr>
              <a:lvl7pPr marL="29718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7pPr>
              <a:lvl8pPr marL="34290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8pPr>
              <a:lvl9pPr marL="38862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9pPr>
            </a:lstStyle>
            <a:p>
              <a:pPr eaLnBrk="1" hangingPunct="1">
                <a:defRPr/>
              </a:pPr>
              <a:endParaRPr lang="nl-BE" altLang="nl-BE" smtClean="0"/>
            </a:p>
          </p:txBody>
        </p:sp>
      </p:grpSp>
      <p:sp>
        <p:nvSpPr>
          <p:cNvPr id="7" name="Rectangle 5"/>
          <p:cNvSpPr>
            <a:spLocks noChangeArrowheads="1"/>
          </p:cNvSpPr>
          <p:nvPr/>
        </p:nvSpPr>
        <p:spPr bwMode="hidden">
          <a:xfrm>
            <a:off x="0" y="0"/>
            <a:ext cx="9144000" cy="3267075"/>
          </a:xfrm>
          <a:prstGeom prst="rect">
            <a:avLst/>
          </a:prstGeom>
          <a:solidFill>
            <a:srgbClr val="BDC60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hlink"/>
                </a:solidFill>
                <a:latin typeface="Arial" pitchFamily="34" charset="0"/>
              </a:defRPr>
            </a:lvl1pPr>
            <a:lvl2pPr marL="742950" indent="-285750" eaLnBrk="0" hangingPunct="0">
              <a:defRPr sz="2000">
                <a:solidFill>
                  <a:schemeClr val="hlink"/>
                </a:solidFill>
                <a:latin typeface="Arial" pitchFamily="34" charset="0"/>
              </a:defRPr>
            </a:lvl2pPr>
            <a:lvl3pPr marL="1143000" indent="-228600" eaLnBrk="0" hangingPunct="0">
              <a:defRPr sz="2000">
                <a:solidFill>
                  <a:schemeClr val="hlink"/>
                </a:solidFill>
                <a:latin typeface="Arial" pitchFamily="34" charset="0"/>
              </a:defRPr>
            </a:lvl3pPr>
            <a:lvl4pPr marL="1600200" indent="-228600" eaLnBrk="0" hangingPunct="0">
              <a:defRPr sz="2000">
                <a:solidFill>
                  <a:schemeClr val="hlink"/>
                </a:solidFill>
                <a:latin typeface="Arial" pitchFamily="34" charset="0"/>
              </a:defRPr>
            </a:lvl4pPr>
            <a:lvl5pPr marL="2057400" indent="-228600" eaLnBrk="0" hangingPunct="0">
              <a:defRPr sz="2000">
                <a:solidFill>
                  <a:schemeClr val="hlink"/>
                </a:solidFill>
                <a:latin typeface="Arial" pitchFamily="34" charset="0"/>
              </a:defRPr>
            </a:lvl5pPr>
            <a:lvl6pPr marL="25146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6pPr>
            <a:lvl7pPr marL="29718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7pPr>
            <a:lvl8pPr marL="34290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8pPr>
            <a:lvl9pPr marL="38862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9pPr>
          </a:lstStyle>
          <a:p>
            <a:pPr eaLnBrk="1" hangingPunct="1">
              <a:defRPr/>
            </a:pPr>
            <a:endParaRPr lang="nl-BE" altLang="nl-BE" smtClean="0"/>
          </a:p>
        </p:txBody>
      </p:sp>
      <p:pic>
        <p:nvPicPr>
          <p:cNvPr id="8" name="Picture 11" descr="watermerk uzb gro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025" y="401638"/>
            <a:ext cx="1936750"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1" descr="UZB_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0875" y="5781675"/>
            <a:ext cx="2582863"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Rectangle 6"/>
          <p:cNvSpPr>
            <a:spLocks noGrp="1" noChangeArrowheads="1"/>
          </p:cNvSpPr>
          <p:nvPr>
            <p:ph type="ctrTitle"/>
          </p:nvPr>
        </p:nvSpPr>
        <p:spPr>
          <a:xfrm>
            <a:off x="539750" y="1958975"/>
            <a:ext cx="8080375" cy="1185863"/>
          </a:xfrm>
        </p:spPr>
        <p:txBody>
          <a:bodyPr/>
          <a:lstStyle>
            <a:lvl1pPr>
              <a:defRPr sz="3400"/>
            </a:lvl1pPr>
          </a:lstStyle>
          <a:p>
            <a:pPr lvl="0"/>
            <a:r>
              <a:rPr lang="nl-NL" noProof="0" smtClean="0"/>
              <a:t>Click to edit Master title style</a:t>
            </a:r>
          </a:p>
        </p:txBody>
      </p:sp>
      <p:sp>
        <p:nvSpPr>
          <p:cNvPr id="5127" name="Rectangle 7"/>
          <p:cNvSpPr>
            <a:spLocks noGrp="1" noChangeArrowheads="1"/>
          </p:cNvSpPr>
          <p:nvPr>
            <p:ph type="subTitle" idx="1"/>
          </p:nvPr>
        </p:nvSpPr>
        <p:spPr>
          <a:xfrm>
            <a:off x="539750" y="3494088"/>
            <a:ext cx="8080375" cy="914400"/>
          </a:xfrm>
        </p:spPr>
        <p:txBody>
          <a:bodyPr/>
          <a:lstStyle>
            <a:lvl1pPr marL="0" indent="0">
              <a:buFont typeface="Wingdings" pitchFamily="2" charset="2"/>
              <a:buNone/>
              <a:defRPr sz="2100">
                <a:solidFill>
                  <a:schemeClr val="bg1"/>
                </a:solidFill>
              </a:defRPr>
            </a:lvl1pPr>
          </a:lstStyle>
          <a:p>
            <a:pPr lvl="0"/>
            <a:r>
              <a:rPr lang="nl-NL" noProof="0" smtClean="0"/>
              <a:t>Click to edit Master subtitle style</a:t>
            </a:r>
          </a:p>
        </p:txBody>
      </p:sp>
    </p:spTree>
    <p:extLst>
      <p:ext uri="{BB962C8B-B14F-4D97-AF65-F5344CB8AC3E}">
        <p14:creationId xmlns:p14="http://schemas.microsoft.com/office/powerpoint/2010/main" val="886946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BE"/>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Rectangle 22"/>
          <p:cNvSpPr>
            <a:spLocks noGrp="1" noChangeArrowheads="1"/>
          </p:cNvSpPr>
          <p:nvPr>
            <p:ph type="ftr" sz="quarter" idx="10"/>
          </p:nvPr>
        </p:nvSpPr>
        <p:spPr>
          <a:ln/>
        </p:spPr>
        <p:txBody>
          <a:bodyPr/>
          <a:lstStyle>
            <a:lvl1pPr>
              <a:defRPr/>
            </a:lvl1pPr>
          </a:lstStyle>
          <a:p>
            <a:pPr>
              <a:defRPr/>
            </a:pPr>
            <a:r>
              <a:rPr lang="nl-NL" smtClean="0"/>
              <a:t>KAVA Workshop</a:t>
            </a:r>
            <a:endParaRPr lang="nl-NL"/>
          </a:p>
        </p:txBody>
      </p:sp>
      <p:sp>
        <p:nvSpPr>
          <p:cNvPr id="5" name="Rectangle 23"/>
          <p:cNvSpPr>
            <a:spLocks noGrp="1" noChangeArrowheads="1"/>
          </p:cNvSpPr>
          <p:nvPr>
            <p:ph type="sldNum" sz="quarter" idx="11"/>
          </p:nvPr>
        </p:nvSpPr>
        <p:spPr>
          <a:ln/>
        </p:spPr>
        <p:txBody>
          <a:bodyPr/>
          <a:lstStyle>
            <a:lvl1pPr>
              <a:defRPr/>
            </a:lvl1pPr>
          </a:lstStyle>
          <a:p>
            <a:pPr>
              <a:defRPr/>
            </a:pPr>
            <a:fld id="{3A03C925-D75F-4C3A-9CCD-DAA4C2BA1DC3}" type="slidenum">
              <a:rPr lang="nl-NL"/>
              <a:pPr>
                <a:defRPr/>
              </a:pPr>
              <a:t>‹#›</a:t>
            </a:fld>
            <a:endParaRPr lang="nl-NL"/>
          </a:p>
        </p:txBody>
      </p:sp>
      <p:sp>
        <p:nvSpPr>
          <p:cNvPr id="6" name="Rectangle 24"/>
          <p:cNvSpPr>
            <a:spLocks noGrp="1" noChangeArrowheads="1"/>
          </p:cNvSpPr>
          <p:nvPr>
            <p:ph type="dt" sz="half" idx="12"/>
          </p:nvPr>
        </p:nvSpPr>
        <p:spPr>
          <a:ln/>
        </p:spPr>
        <p:txBody>
          <a:bodyPr/>
          <a:lstStyle>
            <a:lvl1pPr>
              <a:defRPr/>
            </a:lvl1pPr>
          </a:lstStyle>
          <a:p>
            <a:pPr>
              <a:defRPr/>
            </a:pPr>
            <a:r>
              <a:rPr lang="en-US" smtClean="0"/>
              <a:t>13-10-2014</a:t>
            </a:r>
            <a:endParaRPr lang="nl-NL"/>
          </a:p>
        </p:txBody>
      </p:sp>
    </p:spTree>
    <p:extLst>
      <p:ext uri="{BB962C8B-B14F-4D97-AF65-F5344CB8AC3E}">
        <p14:creationId xmlns:p14="http://schemas.microsoft.com/office/powerpoint/2010/main" val="2172541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1463" y="58738"/>
            <a:ext cx="2025650" cy="5949950"/>
          </a:xfrm>
        </p:spPr>
        <p:txBody>
          <a:bodyPr vert="eaVert"/>
          <a:lstStyle/>
          <a:p>
            <a:r>
              <a:rPr lang="nl-NL" smtClean="0"/>
              <a:t>Klik om de stijl te bewerken</a:t>
            </a:r>
            <a:endParaRPr lang="nl-BE"/>
          </a:p>
        </p:txBody>
      </p:sp>
      <p:sp>
        <p:nvSpPr>
          <p:cNvPr id="3" name="Tijdelijke aanduiding voor verticale tekst 2"/>
          <p:cNvSpPr>
            <a:spLocks noGrp="1"/>
          </p:cNvSpPr>
          <p:nvPr>
            <p:ph type="body" orient="vert" idx="1"/>
          </p:nvPr>
        </p:nvSpPr>
        <p:spPr>
          <a:xfrm>
            <a:off x="539750" y="58738"/>
            <a:ext cx="5929313" cy="5949950"/>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Rectangle 22"/>
          <p:cNvSpPr>
            <a:spLocks noGrp="1" noChangeArrowheads="1"/>
          </p:cNvSpPr>
          <p:nvPr>
            <p:ph type="ftr" sz="quarter" idx="10"/>
          </p:nvPr>
        </p:nvSpPr>
        <p:spPr>
          <a:ln/>
        </p:spPr>
        <p:txBody>
          <a:bodyPr/>
          <a:lstStyle>
            <a:lvl1pPr>
              <a:defRPr/>
            </a:lvl1pPr>
          </a:lstStyle>
          <a:p>
            <a:pPr>
              <a:defRPr/>
            </a:pPr>
            <a:r>
              <a:rPr lang="nl-NL" smtClean="0"/>
              <a:t>KAVA Workshop</a:t>
            </a:r>
            <a:endParaRPr lang="nl-NL"/>
          </a:p>
        </p:txBody>
      </p:sp>
      <p:sp>
        <p:nvSpPr>
          <p:cNvPr id="5" name="Rectangle 23"/>
          <p:cNvSpPr>
            <a:spLocks noGrp="1" noChangeArrowheads="1"/>
          </p:cNvSpPr>
          <p:nvPr>
            <p:ph type="sldNum" sz="quarter" idx="11"/>
          </p:nvPr>
        </p:nvSpPr>
        <p:spPr>
          <a:ln/>
        </p:spPr>
        <p:txBody>
          <a:bodyPr/>
          <a:lstStyle>
            <a:lvl1pPr>
              <a:defRPr/>
            </a:lvl1pPr>
          </a:lstStyle>
          <a:p>
            <a:pPr>
              <a:defRPr/>
            </a:pPr>
            <a:fld id="{8B8E8459-C315-40AA-B36C-8BB40A956A49}" type="slidenum">
              <a:rPr lang="nl-NL"/>
              <a:pPr>
                <a:defRPr/>
              </a:pPr>
              <a:t>‹#›</a:t>
            </a:fld>
            <a:endParaRPr lang="nl-NL"/>
          </a:p>
        </p:txBody>
      </p:sp>
      <p:sp>
        <p:nvSpPr>
          <p:cNvPr id="6" name="Rectangle 24"/>
          <p:cNvSpPr>
            <a:spLocks noGrp="1" noChangeArrowheads="1"/>
          </p:cNvSpPr>
          <p:nvPr>
            <p:ph type="dt" sz="half" idx="12"/>
          </p:nvPr>
        </p:nvSpPr>
        <p:spPr>
          <a:ln/>
        </p:spPr>
        <p:txBody>
          <a:bodyPr/>
          <a:lstStyle>
            <a:lvl1pPr>
              <a:defRPr/>
            </a:lvl1pPr>
          </a:lstStyle>
          <a:p>
            <a:pPr>
              <a:defRPr/>
            </a:pPr>
            <a:r>
              <a:rPr lang="en-US" smtClean="0"/>
              <a:t>13-10-2014</a:t>
            </a:r>
            <a:endParaRPr lang="nl-NL"/>
          </a:p>
        </p:txBody>
      </p:sp>
    </p:spTree>
    <p:extLst>
      <p:ext uri="{BB962C8B-B14F-4D97-AF65-F5344CB8AC3E}">
        <p14:creationId xmlns:p14="http://schemas.microsoft.com/office/powerpoint/2010/main" val="754911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el en tabel">
    <p:spTree>
      <p:nvGrpSpPr>
        <p:cNvPr id="1" name=""/>
        <p:cNvGrpSpPr/>
        <p:nvPr/>
      </p:nvGrpSpPr>
      <p:grpSpPr>
        <a:xfrm>
          <a:off x="0" y="0"/>
          <a:ext cx="0" cy="0"/>
          <a:chOff x="0" y="0"/>
          <a:chExt cx="0" cy="0"/>
        </a:xfrm>
      </p:grpSpPr>
      <p:sp>
        <p:nvSpPr>
          <p:cNvPr id="2" name="Titel 1"/>
          <p:cNvSpPr>
            <a:spLocks noGrp="1"/>
          </p:cNvSpPr>
          <p:nvPr>
            <p:ph type="title"/>
          </p:nvPr>
        </p:nvSpPr>
        <p:spPr>
          <a:xfrm>
            <a:off x="539750" y="58738"/>
            <a:ext cx="8015288" cy="914400"/>
          </a:xfrm>
        </p:spPr>
        <p:txBody>
          <a:bodyPr/>
          <a:lstStyle/>
          <a:p>
            <a:r>
              <a:rPr lang="nl-NL" smtClean="0"/>
              <a:t>Klik om de stijl te bewerken</a:t>
            </a:r>
            <a:endParaRPr lang="nl-BE"/>
          </a:p>
        </p:txBody>
      </p:sp>
      <p:sp>
        <p:nvSpPr>
          <p:cNvPr id="3" name="Tijdelijke aanduiding voor tabel 2"/>
          <p:cNvSpPr>
            <a:spLocks noGrp="1"/>
          </p:cNvSpPr>
          <p:nvPr>
            <p:ph type="tbl" idx="1"/>
          </p:nvPr>
        </p:nvSpPr>
        <p:spPr>
          <a:xfrm>
            <a:off x="539750" y="1241425"/>
            <a:ext cx="8107363" cy="4767263"/>
          </a:xfrm>
        </p:spPr>
        <p:txBody>
          <a:bodyPr/>
          <a:lstStyle/>
          <a:p>
            <a:pPr lvl="0"/>
            <a:endParaRPr lang="nl-BE" noProof="0" smtClean="0"/>
          </a:p>
        </p:txBody>
      </p:sp>
      <p:sp>
        <p:nvSpPr>
          <p:cNvPr id="4" name="Rectangle 22"/>
          <p:cNvSpPr>
            <a:spLocks noGrp="1" noChangeArrowheads="1"/>
          </p:cNvSpPr>
          <p:nvPr>
            <p:ph type="ftr" sz="quarter" idx="10"/>
          </p:nvPr>
        </p:nvSpPr>
        <p:spPr>
          <a:ln/>
        </p:spPr>
        <p:txBody>
          <a:bodyPr/>
          <a:lstStyle>
            <a:lvl1pPr>
              <a:defRPr/>
            </a:lvl1pPr>
          </a:lstStyle>
          <a:p>
            <a:pPr>
              <a:defRPr/>
            </a:pPr>
            <a:r>
              <a:rPr lang="nl-NL" smtClean="0"/>
              <a:t>KAVA Workshop</a:t>
            </a:r>
            <a:endParaRPr lang="nl-NL"/>
          </a:p>
        </p:txBody>
      </p:sp>
      <p:sp>
        <p:nvSpPr>
          <p:cNvPr id="5" name="Rectangle 23"/>
          <p:cNvSpPr>
            <a:spLocks noGrp="1" noChangeArrowheads="1"/>
          </p:cNvSpPr>
          <p:nvPr>
            <p:ph type="sldNum" sz="quarter" idx="11"/>
          </p:nvPr>
        </p:nvSpPr>
        <p:spPr>
          <a:ln/>
        </p:spPr>
        <p:txBody>
          <a:bodyPr/>
          <a:lstStyle>
            <a:lvl1pPr>
              <a:defRPr/>
            </a:lvl1pPr>
          </a:lstStyle>
          <a:p>
            <a:pPr>
              <a:defRPr/>
            </a:pPr>
            <a:fld id="{06EE6908-625F-4129-9584-CFFCC0C82FF1}" type="slidenum">
              <a:rPr lang="nl-NL"/>
              <a:pPr>
                <a:defRPr/>
              </a:pPr>
              <a:t>‹#›</a:t>
            </a:fld>
            <a:endParaRPr lang="nl-NL"/>
          </a:p>
        </p:txBody>
      </p:sp>
      <p:sp>
        <p:nvSpPr>
          <p:cNvPr id="6" name="Rectangle 24"/>
          <p:cNvSpPr>
            <a:spLocks noGrp="1" noChangeArrowheads="1"/>
          </p:cNvSpPr>
          <p:nvPr>
            <p:ph type="dt" sz="half" idx="12"/>
          </p:nvPr>
        </p:nvSpPr>
        <p:spPr>
          <a:ln/>
        </p:spPr>
        <p:txBody>
          <a:bodyPr/>
          <a:lstStyle>
            <a:lvl1pPr>
              <a:defRPr/>
            </a:lvl1pPr>
          </a:lstStyle>
          <a:p>
            <a:pPr>
              <a:defRPr/>
            </a:pPr>
            <a:r>
              <a:rPr lang="en-US" smtClean="0"/>
              <a:t>13-10-2014</a:t>
            </a:r>
            <a:endParaRPr lang="nl-NL"/>
          </a:p>
        </p:txBody>
      </p:sp>
    </p:spTree>
    <p:extLst>
      <p:ext uri="{BB962C8B-B14F-4D97-AF65-F5344CB8AC3E}">
        <p14:creationId xmlns:p14="http://schemas.microsoft.com/office/powerpoint/2010/main" val="10972646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el, tekst en inhoud">
    <p:spTree>
      <p:nvGrpSpPr>
        <p:cNvPr id="1" name=""/>
        <p:cNvGrpSpPr/>
        <p:nvPr/>
      </p:nvGrpSpPr>
      <p:grpSpPr>
        <a:xfrm>
          <a:off x="0" y="0"/>
          <a:ext cx="0" cy="0"/>
          <a:chOff x="0" y="0"/>
          <a:chExt cx="0" cy="0"/>
        </a:xfrm>
      </p:grpSpPr>
      <p:sp>
        <p:nvSpPr>
          <p:cNvPr id="2" name="Titel 1"/>
          <p:cNvSpPr>
            <a:spLocks noGrp="1"/>
          </p:cNvSpPr>
          <p:nvPr>
            <p:ph type="title"/>
          </p:nvPr>
        </p:nvSpPr>
        <p:spPr>
          <a:xfrm>
            <a:off x="539750" y="58738"/>
            <a:ext cx="8015288" cy="914400"/>
          </a:xfrm>
        </p:spPr>
        <p:txBody>
          <a:bodyPr/>
          <a:lstStyle/>
          <a:p>
            <a:r>
              <a:rPr lang="nl-NL" smtClean="0"/>
              <a:t>Klik om de stijl te bewerken</a:t>
            </a:r>
            <a:endParaRPr lang="nl-BE"/>
          </a:p>
        </p:txBody>
      </p:sp>
      <p:sp>
        <p:nvSpPr>
          <p:cNvPr id="3" name="Tijdelijke aanduiding voor tekst 2"/>
          <p:cNvSpPr>
            <a:spLocks noGrp="1"/>
          </p:cNvSpPr>
          <p:nvPr>
            <p:ph type="body" sz="half" idx="1"/>
          </p:nvPr>
        </p:nvSpPr>
        <p:spPr>
          <a:xfrm>
            <a:off x="539750" y="1241425"/>
            <a:ext cx="3976688" cy="4767263"/>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Tijdelijke aanduiding voor inhoud 3"/>
          <p:cNvSpPr>
            <a:spLocks noGrp="1"/>
          </p:cNvSpPr>
          <p:nvPr>
            <p:ph sz="half" idx="2"/>
          </p:nvPr>
        </p:nvSpPr>
        <p:spPr>
          <a:xfrm>
            <a:off x="4668838" y="1241425"/>
            <a:ext cx="3978275" cy="4767263"/>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5" name="Rectangle 22"/>
          <p:cNvSpPr>
            <a:spLocks noGrp="1" noChangeArrowheads="1"/>
          </p:cNvSpPr>
          <p:nvPr>
            <p:ph type="ftr" sz="quarter" idx="10"/>
          </p:nvPr>
        </p:nvSpPr>
        <p:spPr>
          <a:ln/>
        </p:spPr>
        <p:txBody>
          <a:bodyPr/>
          <a:lstStyle>
            <a:lvl1pPr>
              <a:defRPr/>
            </a:lvl1pPr>
          </a:lstStyle>
          <a:p>
            <a:pPr>
              <a:defRPr/>
            </a:pPr>
            <a:r>
              <a:rPr lang="nl-NL" smtClean="0"/>
              <a:t>KAVA Workshop</a:t>
            </a:r>
            <a:endParaRPr lang="nl-NL"/>
          </a:p>
        </p:txBody>
      </p:sp>
      <p:sp>
        <p:nvSpPr>
          <p:cNvPr id="6" name="Rectangle 23"/>
          <p:cNvSpPr>
            <a:spLocks noGrp="1" noChangeArrowheads="1"/>
          </p:cNvSpPr>
          <p:nvPr>
            <p:ph type="sldNum" sz="quarter" idx="11"/>
          </p:nvPr>
        </p:nvSpPr>
        <p:spPr>
          <a:ln/>
        </p:spPr>
        <p:txBody>
          <a:bodyPr/>
          <a:lstStyle>
            <a:lvl1pPr>
              <a:defRPr/>
            </a:lvl1pPr>
          </a:lstStyle>
          <a:p>
            <a:pPr>
              <a:defRPr/>
            </a:pPr>
            <a:fld id="{9150AFC8-ED26-4A03-9452-36D7F2AEA5AE}" type="slidenum">
              <a:rPr lang="nl-NL"/>
              <a:pPr>
                <a:defRPr/>
              </a:pPr>
              <a:t>‹#›</a:t>
            </a:fld>
            <a:endParaRPr lang="nl-NL"/>
          </a:p>
        </p:txBody>
      </p:sp>
      <p:sp>
        <p:nvSpPr>
          <p:cNvPr id="7" name="Rectangle 24"/>
          <p:cNvSpPr>
            <a:spLocks noGrp="1" noChangeArrowheads="1"/>
          </p:cNvSpPr>
          <p:nvPr>
            <p:ph type="dt" sz="half" idx="12"/>
          </p:nvPr>
        </p:nvSpPr>
        <p:spPr>
          <a:ln/>
        </p:spPr>
        <p:txBody>
          <a:bodyPr/>
          <a:lstStyle>
            <a:lvl1pPr>
              <a:defRPr/>
            </a:lvl1pPr>
          </a:lstStyle>
          <a:p>
            <a:pPr>
              <a:defRPr/>
            </a:pPr>
            <a:r>
              <a:rPr lang="en-US" smtClean="0"/>
              <a:t>13-10-2014</a:t>
            </a:r>
            <a:endParaRPr lang="nl-NL"/>
          </a:p>
        </p:txBody>
      </p:sp>
    </p:spTree>
    <p:extLst>
      <p:ext uri="{BB962C8B-B14F-4D97-AF65-F5344CB8AC3E}">
        <p14:creationId xmlns:p14="http://schemas.microsoft.com/office/powerpoint/2010/main" val="111380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BE"/>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Rectangle 22"/>
          <p:cNvSpPr>
            <a:spLocks noGrp="1" noChangeArrowheads="1"/>
          </p:cNvSpPr>
          <p:nvPr>
            <p:ph type="ftr" sz="quarter" idx="10"/>
          </p:nvPr>
        </p:nvSpPr>
        <p:spPr>
          <a:ln/>
        </p:spPr>
        <p:txBody>
          <a:bodyPr/>
          <a:lstStyle>
            <a:lvl1pPr>
              <a:defRPr/>
            </a:lvl1pPr>
          </a:lstStyle>
          <a:p>
            <a:pPr>
              <a:defRPr/>
            </a:pPr>
            <a:r>
              <a:rPr lang="nl-NL" smtClean="0"/>
              <a:t>KAVA Workshop</a:t>
            </a:r>
            <a:endParaRPr lang="nl-NL"/>
          </a:p>
        </p:txBody>
      </p:sp>
      <p:sp>
        <p:nvSpPr>
          <p:cNvPr id="5" name="Rectangle 23"/>
          <p:cNvSpPr>
            <a:spLocks noGrp="1" noChangeArrowheads="1"/>
          </p:cNvSpPr>
          <p:nvPr>
            <p:ph type="sldNum" sz="quarter" idx="11"/>
          </p:nvPr>
        </p:nvSpPr>
        <p:spPr>
          <a:ln/>
        </p:spPr>
        <p:txBody>
          <a:bodyPr/>
          <a:lstStyle>
            <a:lvl1pPr>
              <a:defRPr/>
            </a:lvl1pPr>
          </a:lstStyle>
          <a:p>
            <a:pPr>
              <a:defRPr/>
            </a:pPr>
            <a:fld id="{62EBA884-B2BA-4514-B71D-B232DF4F0205}" type="slidenum">
              <a:rPr lang="nl-NL"/>
              <a:pPr>
                <a:defRPr/>
              </a:pPr>
              <a:t>‹#›</a:t>
            </a:fld>
            <a:endParaRPr lang="nl-NL"/>
          </a:p>
        </p:txBody>
      </p:sp>
      <p:sp>
        <p:nvSpPr>
          <p:cNvPr id="6" name="Rectangle 24"/>
          <p:cNvSpPr>
            <a:spLocks noGrp="1" noChangeArrowheads="1"/>
          </p:cNvSpPr>
          <p:nvPr>
            <p:ph type="dt" sz="half" idx="12"/>
          </p:nvPr>
        </p:nvSpPr>
        <p:spPr>
          <a:ln/>
        </p:spPr>
        <p:txBody>
          <a:bodyPr/>
          <a:lstStyle>
            <a:lvl1pPr>
              <a:defRPr/>
            </a:lvl1pPr>
          </a:lstStyle>
          <a:p>
            <a:pPr>
              <a:defRPr/>
            </a:pPr>
            <a:r>
              <a:rPr lang="en-US" smtClean="0"/>
              <a:t>13-10-2014</a:t>
            </a:r>
            <a:endParaRPr lang="nl-NL"/>
          </a:p>
        </p:txBody>
      </p:sp>
    </p:spTree>
    <p:extLst>
      <p:ext uri="{BB962C8B-B14F-4D97-AF65-F5344CB8AC3E}">
        <p14:creationId xmlns:p14="http://schemas.microsoft.com/office/powerpoint/2010/main" val="1057844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BE"/>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smtClean="0"/>
              <a:t>Klik om de modelstijlen te bewerken</a:t>
            </a:r>
          </a:p>
        </p:txBody>
      </p:sp>
      <p:sp>
        <p:nvSpPr>
          <p:cNvPr id="4" name="Rectangle 22"/>
          <p:cNvSpPr>
            <a:spLocks noGrp="1" noChangeArrowheads="1"/>
          </p:cNvSpPr>
          <p:nvPr>
            <p:ph type="ftr" sz="quarter" idx="10"/>
          </p:nvPr>
        </p:nvSpPr>
        <p:spPr>
          <a:ln/>
        </p:spPr>
        <p:txBody>
          <a:bodyPr/>
          <a:lstStyle>
            <a:lvl1pPr>
              <a:defRPr/>
            </a:lvl1pPr>
          </a:lstStyle>
          <a:p>
            <a:pPr>
              <a:defRPr/>
            </a:pPr>
            <a:r>
              <a:rPr lang="nl-NL" smtClean="0"/>
              <a:t>KAVA Workshop</a:t>
            </a:r>
            <a:endParaRPr lang="nl-NL"/>
          </a:p>
        </p:txBody>
      </p:sp>
      <p:sp>
        <p:nvSpPr>
          <p:cNvPr id="5" name="Rectangle 23"/>
          <p:cNvSpPr>
            <a:spLocks noGrp="1" noChangeArrowheads="1"/>
          </p:cNvSpPr>
          <p:nvPr>
            <p:ph type="sldNum" sz="quarter" idx="11"/>
          </p:nvPr>
        </p:nvSpPr>
        <p:spPr>
          <a:ln/>
        </p:spPr>
        <p:txBody>
          <a:bodyPr/>
          <a:lstStyle>
            <a:lvl1pPr>
              <a:defRPr/>
            </a:lvl1pPr>
          </a:lstStyle>
          <a:p>
            <a:pPr>
              <a:defRPr/>
            </a:pPr>
            <a:fld id="{23692668-BA87-43F2-9736-7E93F53193E6}" type="slidenum">
              <a:rPr lang="nl-NL"/>
              <a:pPr>
                <a:defRPr/>
              </a:pPr>
              <a:t>‹#›</a:t>
            </a:fld>
            <a:endParaRPr lang="nl-NL"/>
          </a:p>
        </p:txBody>
      </p:sp>
      <p:sp>
        <p:nvSpPr>
          <p:cNvPr id="6" name="Rectangle 24"/>
          <p:cNvSpPr>
            <a:spLocks noGrp="1" noChangeArrowheads="1"/>
          </p:cNvSpPr>
          <p:nvPr>
            <p:ph type="dt" sz="half" idx="12"/>
          </p:nvPr>
        </p:nvSpPr>
        <p:spPr>
          <a:ln/>
        </p:spPr>
        <p:txBody>
          <a:bodyPr/>
          <a:lstStyle>
            <a:lvl1pPr>
              <a:defRPr/>
            </a:lvl1pPr>
          </a:lstStyle>
          <a:p>
            <a:pPr>
              <a:defRPr/>
            </a:pPr>
            <a:r>
              <a:rPr lang="en-US" smtClean="0"/>
              <a:t>13-10-2014</a:t>
            </a:r>
            <a:endParaRPr lang="nl-NL"/>
          </a:p>
        </p:txBody>
      </p:sp>
    </p:spTree>
    <p:extLst>
      <p:ext uri="{BB962C8B-B14F-4D97-AF65-F5344CB8AC3E}">
        <p14:creationId xmlns:p14="http://schemas.microsoft.com/office/powerpoint/2010/main" val="1002350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BE"/>
          </a:p>
        </p:txBody>
      </p:sp>
      <p:sp>
        <p:nvSpPr>
          <p:cNvPr id="3" name="Tijdelijke aanduiding voor inhoud 2"/>
          <p:cNvSpPr>
            <a:spLocks noGrp="1"/>
          </p:cNvSpPr>
          <p:nvPr>
            <p:ph sz="half" idx="1"/>
          </p:nvPr>
        </p:nvSpPr>
        <p:spPr>
          <a:xfrm>
            <a:off x="539750" y="1241425"/>
            <a:ext cx="3976688" cy="4767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Tijdelijke aanduiding voor inhoud 3"/>
          <p:cNvSpPr>
            <a:spLocks noGrp="1"/>
          </p:cNvSpPr>
          <p:nvPr>
            <p:ph sz="half" idx="2"/>
          </p:nvPr>
        </p:nvSpPr>
        <p:spPr>
          <a:xfrm>
            <a:off x="4668838" y="1241425"/>
            <a:ext cx="3978275" cy="47672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5" name="Rectangle 22"/>
          <p:cNvSpPr>
            <a:spLocks noGrp="1" noChangeArrowheads="1"/>
          </p:cNvSpPr>
          <p:nvPr>
            <p:ph type="ftr" sz="quarter" idx="10"/>
          </p:nvPr>
        </p:nvSpPr>
        <p:spPr>
          <a:ln/>
        </p:spPr>
        <p:txBody>
          <a:bodyPr/>
          <a:lstStyle>
            <a:lvl1pPr>
              <a:defRPr/>
            </a:lvl1pPr>
          </a:lstStyle>
          <a:p>
            <a:pPr>
              <a:defRPr/>
            </a:pPr>
            <a:r>
              <a:rPr lang="nl-NL" smtClean="0"/>
              <a:t>KAVA Workshop</a:t>
            </a:r>
            <a:endParaRPr lang="nl-NL"/>
          </a:p>
        </p:txBody>
      </p:sp>
      <p:sp>
        <p:nvSpPr>
          <p:cNvPr id="6" name="Rectangle 23"/>
          <p:cNvSpPr>
            <a:spLocks noGrp="1" noChangeArrowheads="1"/>
          </p:cNvSpPr>
          <p:nvPr>
            <p:ph type="sldNum" sz="quarter" idx="11"/>
          </p:nvPr>
        </p:nvSpPr>
        <p:spPr>
          <a:ln/>
        </p:spPr>
        <p:txBody>
          <a:bodyPr/>
          <a:lstStyle>
            <a:lvl1pPr>
              <a:defRPr/>
            </a:lvl1pPr>
          </a:lstStyle>
          <a:p>
            <a:pPr>
              <a:defRPr/>
            </a:pPr>
            <a:fld id="{B4D8CDF7-AEE7-4A69-A0B7-CCBB62C92564}" type="slidenum">
              <a:rPr lang="nl-NL"/>
              <a:pPr>
                <a:defRPr/>
              </a:pPr>
              <a:t>‹#›</a:t>
            </a:fld>
            <a:endParaRPr lang="nl-NL"/>
          </a:p>
        </p:txBody>
      </p:sp>
      <p:sp>
        <p:nvSpPr>
          <p:cNvPr id="7" name="Rectangle 24"/>
          <p:cNvSpPr>
            <a:spLocks noGrp="1" noChangeArrowheads="1"/>
          </p:cNvSpPr>
          <p:nvPr>
            <p:ph type="dt" sz="half" idx="12"/>
          </p:nvPr>
        </p:nvSpPr>
        <p:spPr>
          <a:ln/>
        </p:spPr>
        <p:txBody>
          <a:bodyPr/>
          <a:lstStyle>
            <a:lvl1pPr>
              <a:defRPr/>
            </a:lvl1pPr>
          </a:lstStyle>
          <a:p>
            <a:pPr>
              <a:defRPr/>
            </a:pPr>
            <a:r>
              <a:rPr lang="en-US" smtClean="0"/>
              <a:t>13-10-2014</a:t>
            </a:r>
            <a:endParaRPr lang="nl-NL"/>
          </a:p>
        </p:txBody>
      </p:sp>
    </p:spTree>
    <p:extLst>
      <p:ext uri="{BB962C8B-B14F-4D97-AF65-F5344CB8AC3E}">
        <p14:creationId xmlns:p14="http://schemas.microsoft.com/office/powerpoint/2010/main" val="2151730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smtClean="0"/>
              <a:t>Klik om de stijl te bewerken</a:t>
            </a:r>
            <a:endParaRPr lang="nl-BE"/>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7" name="Rectangle 22"/>
          <p:cNvSpPr>
            <a:spLocks noGrp="1" noChangeArrowheads="1"/>
          </p:cNvSpPr>
          <p:nvPr>
            <p:ph type="ftr" sz="quarter" idx="10"/>
          </p:nvPr>
        </p:nvSpPr>
        <p:spPr>
          <a:ln/>
        </p:spPr>
        <p:txBody>
          <a:bodyPr/>
          <a:lstStyle>
            <a:lvl1pPr>
              <a:defRPr/>
            </a:lvl1pPr>
          </a:lstStyle>
          <a:p>
            <a:pPr>
              <a:defRPr/>
            </a:pPr>
            <a:r>
              <a:rPr lang="nl-NL" smtClean="0"/>
              <a:t>KAVA Workshop</a:t>
            </a:r>
            <a:endParaRPr lang="nl-NL"/>
          </a:p>
        </p:txBody>
      </p:sp>
      <p:sp>
        <p:nvSpPr>
          <p:cNvPr id="8" name="Rectangle 23"/>
          <p:cNvSpPr>
            <a:spLocks noGrp="1" noChangeArrowheads="1"/>
          </p:cNvSpPr>
          <p:nvPr>
            <p:ph type="sldNum" sz="quarter" idx="11"/>
          </p:nvPr>
        </p:nvSpPr>
        <p:spPr>
          <a:ln/>
        </p:spPr>
        <p:txBody>
          <a:bodyPr/>
          <a:lstStyle>
            <a:lvl1pPr>
              <a:defRPr/>
            </a:lvl1pPr>
          </a:lstStyle>
          <a:p>
            <a:pPr>
              <a:defRPr/>
            </a:pPr>
            <a:fld id="{25528972-4031-4328-A53B-0409420DD59A}" type="slidenum">
              <a:rPr lang="nl-NL"/>
              <a:pPr>
                <a:defRPr/>
              </a:pPr>
              <a:t>‹#›</a:t>
            </a:fld>
            <a:endParaRPr lang="nl-NL"/>
          </a:p>
        </p:txBody>
      </p:sp>
      <p:sp>
        <p:nvSpPr>
          <p:cNvPr id="9" name="Rectangle 24"/>
          <p:cNvSpPr>
            <a:spLocks noGrp="1" noChangeArrowheads="1"/>
          </p:cNvSpPr>
          <p:nvPr>
            <p:ph type="dt" sz="half" idx="12"/>
          </p:nvPr>
        </p:nvSpPr>
        <p:spPr>
          <a:ln/>
        </p:spPr>
        <p:txBody>
          <a:bodyPr/>
          <a:lstStyle>
            <a:lvl1pPr>
              <a:defRPr/>
            </a:lvl1pPr>
          </a:lstStyle>
          <a:p>
            <a:pPr>
              <a:defRPr/>
            </a:pPr>
            <a:r>
              <a:rPr lang="en-US" smtClean="0"/>
              <a:t>13-10-2014</a:t>
            </a:r>
            <a:endParaRPr lang="nl-NL"/>
          </a:p>
        </p:txBody>
      </p:sp>
    </p:spTree>
    <p:extLst>
      <p:ext uri="{BB962C8B-B14F-4D97-AF65-F5344CB8AC3E}">
        <p14:creationId xmlns:p14="http://schemas.microsoft.com/office/powerpoint/2010/main" val="3462200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BE"/>
          </a:p>
        </p:txBody>
      </p:sp>
      <p:sp>
        <p:nvSpPr>
          <p:cNvPr id="3" name="Rectangle 22"/>
          <p:cNvSpPr>
            <a:spLocks noGrp="1" noChangeArrowheads="1"/>
          </p:cNvSpPr>
          <p:nvPr>
            <p:ph type="ftr" sz="quarter" idx="10"/>
          </p:nvPr>
        </p:nvSpPr>
        <p:spPr>
          <a:ln/>
        </p:spPr>
        <p:txBody>
          <a:bodyPr/>
          <a:lstStyle>
            <a:lvl1pPr>
              <a:defRPr/>
            </a:lvl1pPr>
          </a:lstStyle>
          <a:p>
            <a:pPr>
              <a:defRPr/>
            </a:pPr>
            <a:r>
              <a:rPr lang="nl-NL" smtClean="0"/>
              <a:t>KAVA Workshop</a:t>
            </a:r>
            <a:endParaRPr lang="nl-NL"/>
          </a:p>
        </p:txBody>
      </p:sp>
      <p:sp>
        <p:nvSpPr>
          <p:cNvPr id="4" name="Rectangle 23"/>
          <p:cNvSpPr>
            <a:spLocks noGrp="1" noChangeArrowheads="1"/>
          </p:cNvSpPr>
          <p:nvPr>
            <p:ph type="sldNum" sz="quarter" idx="11"/>
          </p:nvPr>
        </p:nvSpPr>
        <p:spPr>
          <a:ln/>
        </p:spPr>
        <p:txBody>
          <a:bodyPr/>
          <a:lstStyle>
            <a:lvl1pPr>
              <a:defRPr/>
            </a:lvl1pPr>
          </a:lstStyle>
          <a:p>
            <a:pPr>
              <a:defRPr/>
            </a:pPr>
            <a:fld id="{0D13AF50-84FE-45B6-A582-2481EE421592}" type="slidenum">
              <a:rPr lang="nl-NL"/>
              <a:pPr>
                <a:defRPr/>
              </a:pPr>
              <a:t>‹#›</a:t>
            </a:fld>
            <a:endParaRPr lang="nl-NL"/>
          </a:p>
        </p:txBody>
      </p:sp>
      <p:sp>
        <p:nvSpPr>
          <p:cNvPr id="5" name="Rectangle 24"/>
          <p:cNvSpPr>
            <a:spLocks noGrp="1" noChangeArrowheads="1"/>
          </p:cNvSpPr>
          <p:nvPr>
            <p:ph type="dt" sz="half" idx="12"/>
          </p:nvPr>
        </p:nvSpPr>
        <p:spPr>
          <a:ln/>
        </p:spPr>
        <p:txBody>
          <a:bodyPr/>
          <a:lstStyle>
            <a:lvl1pPr>
              <a:defRPr/>
            </a:lvl1pPr>
          </a:lstStyle>
          <a:p>
            <a:pPr>
              <a:defRPr/>
            </a:pPr>
            <a:r>
              <a:rPr lang="en-US" smtClean="0"/>
              <a:t>13-10-2014</a:t>
            </a:r>
            <a:endParaRPr lang="nl-NL"/>
          </a:p>
        </p:txBody>
      </p:sp>
    </p:spTree>
    <p:extLst>
      <p:ext uri="{BB962C8B-B14F-4D97-AF65-F5344CB8AC3E}">
        <p14:creationId xmlns:p14="http://schemas.microsoft.com/office/powerpoint/2010/main" val="20631433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Rectangle 22"/>
          <p:cNvSpPr>
            <a:spLocks noGrp="1" noChangeArrowheads="1"/>
          </p:cNvSpPr>
          <p:nvPr>
            <p:ph type="ftr" sz="quarter" idx="10"/>
          </p:nvPr>
        </p:nvSpPr>
        <p:spPr>
          <a:ln/>
        </p:spPr>
        <p:txBody>
          <a:bodyPr/>
          <a:lstStyle>
            <a:lvl1pPr>
              <a:defRPr/>
            </a:lvl1pPr>
          </a:lstStyle>
          <a:p>
            <a:pPr>
              <a:defRPr/>
            </a:pPr>
            <a:r>
              <a:rPr lang="nl-NL" smtClean="0"/>
              <a:t>KAVA Workshop</a:t>
            </a:r>
            <a:endParaRPr lang="nl-NL"/>
          </a:p>
        </p:txBody>
      </p:sp>
      <p:sp>
        <p:nvSpPr>
          <p:cNvPr id="3" name="Rectangle 23"/>
          <p:cNvSpPr>
            <a:spLocks noGrp="1" noChangeArrowheads="1"/>
          </p:cNvSpPr>
          <p:nvPr>
            <p:ph type="sldNum" sz="quarter" idx="11"/>
          </p:nvPr>
        </p:nvSpPr>
        <p:spPr>
          <a:ln/>
        </p:spPr>
        <p:txBody>
          <a:bodyPr/>
          <a:lstStyle>
            <a:lvl1pPr>
              <a:defRPr/>
            </a:lvl1pPr>
          </a:lstStyle>
          <a:p>
            <a:pPr>
              <a:defRPr/>
            </a:pPr>
            <a:fld id="{9D772CE3-01CD-4C16-80B0-99BE185E9B47}" type="slidenum">
              <a:rPr lang="nl-NL"/>
              <a:pPr>
                <a:defRPr/>
              </a:pPr>
              <a:t>‹#›</a:t>
            </a:fld>
            <a:endParaRPr lang="nl-NL"/>
          </a:p>
        </p:txBody>
      </p:sp>
      <p:sp>
        <p:nvSpPr>
          <p:cNvPr id="4" name="Rectangle 24"/>
          <p:cNvSpPr>
            <a:spLocks noGrp="1" noChangeArrowheads="1"/>
          </p:cNvSpPr>
          <p:nvPr>
            <p:ph type="dt" sz="half" idx="12"/>
          </p:nvPr>
        </p:nvSpPr>
        <p:spPr>
          <a:ln/>
        </p:spPr>
        <p:txBody>
          <a:bodyPr/>
          <a:lstStyle>
            <a:lvl1pPr>
              <a:defRPr/>
            </a:lvl1pPr>
          </a:lstStyle>
          <a:p>
            <a:pPr>
              <a:defRPr/>
            </a:pPr>
            <a:r>
              <a:rPr lang="en-US" smtClean="0"/>
              <a:t>13-10-2014</a:t>
            </a:r>
            <a:endParaRPr lang="nl-NL"/>
          </a:p>
        </p:txBody>
      </p:sp>
    </p:spTree>
    <p:extLst>
      <p:ext uri="{BB962C8B-B14F-4D97-AF65-F5344CB8AC3E}">
        <p14:creationId xmlns:p14="http://schemas.microsoft.com/office/powerpoint/2010/main" val="22473927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BE"/>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Rectangle 22"/>
          <p:cNvSpPr>
            <a:spLocks noGrp="1" noChangeArrowheads="1"/>
          </p:cNvSpPr>
          <p:nvPr>
            <p:ph type="ftr" sz="quarter" idx="10"/>
          </p:nvPr>
        </p:nvSpPr>
        <p:spPr>
          <a:ln/>
        </p:spPr>
        <p:txBody>
          <a:bodyPr/>
          <a:lstStyle>
            <a:lvl1pPr>
              <a:defRPr/>
            </a:lvl1pPr>
          </a:lstStyle>
          <a:p>
            <a:pPr>
              <a:defRPr/>
            </a:pPr>
            <a:r>
              <a:rPr lang="nl-NL" smtClean="0"/>
              <a:t>KAVA Workshop</a:t>
            </a:r>
            <a:endParaRPr lang="nl-NL"/>
          </a:p>
        </p:txBody>
      </p:sp>
      <p:sp>
        <p:nvSpPr>
          <p:cNvPr id="6" name="Rectangle 23"/>
          <p:cNvSpPr>
            <a:spLocks noGrp="1" noChangeArrowheads="1"/>
          </p:cNvSpPr>
          <p:nvPr>
            <p:ph type="sldNum" sz="quarter" idx="11"/>
          </p:nvPr>
        </p:nvSpPr>
        <p:spPr>
          <a:ln/>
        </p:spPr>
        <p:txBody>
          <a:bodyPr/>
          <a:lstStyle>
            <a:lvl1pPr>
              <a:defRPr/>
            </a:lvl1pPr>
          </a:lstStyle>
          <a:p>
            <a:pPr>
              <a:defRPr/>
            </a:pPr>
            <a:fld id="{CC692390-20F6-4B9E-8278-BFE4819872C5}" type="slidenum">
              <a:rPr lang="nl-NL"/>
              <a:pPr>
                <a:defRPr/>
              </a:pPr>
              <a:t>‹#›</a:t>
            </a:fld>
            <a:endParaRPr lang="nl-NL"/>
          </a:p>
        </p:txBody>
      </p:sp>
      <p:sp>
        <p:nvSpPr>
          <p:cNvPr id="7" name="Rectangle 24"/>
          <p:cNvSpPr>
            <a:spLocks noGrp="1" noChangeArrowheads="1"/>
          </p:cNvSpPr>
          <p:nvPr>
            <p:ph type="dt" sz="half" idx="12"/>
          </p:nvPr>
        </p:nvSpPr>
        <p:spPr>
          <a:ln/>
        </p:spPr>
        <p:txBody>
          <a:bodyPr/>
          <a:lstStyle>
            <a:lvl1pPr>
              <a:defRPr/>
            </a:lvl1pPr>
          </a:lstStyle>
          <a:p>
            <a:pPr>
              <a:defRPr/>
            </a:pPr>
            <a:r>
              <a:rPr lang="en-US" smtClean="0"/>
              <a:t>13-10-2014</a:t>
            </a:r>
            <a:endParaRPr lang="nl-NL"/>
          </a:p>
        </p:txBody>
      </p:sp>
    </p:spTree>
    <p:extLst>
      <p:ext uri="{BB962C8B-B14F-4D97-AF65-F5344CB8AC3E}">
        <p14:creationId xmlns:p14="http://schemas.microsoft.com/office/powerpoint/2010/main" val="1399379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BE"/>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BE" noProof="0" smtClean="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Rectangle 22"/>
          <p:cNvSpPr>
            <a:spLocks noGrp="1" noChangeArrowheads="1"/>
          </p:cNvSpPr>
          <p:nvPr>
            <p:ph type="ftr" sz="quarter" idx="10"/>
          </p:nvPr>
        </p:nvSpPr>
        <p:spPr>
          <a:ln/>
        </p:spPr>
        <p:txBody>
          <a:bodyPr/>
          <a:lstStyle>
            <a:lvl1pPr>
              <a:defRPr/>
            </a:lvl1pPr>
          </a:lstStyle>
          <a:p>
            <a:pPr>
              <a:defRPr/>
            </a:pPr>
            <a:r>
              <a:rPr lang="nl-NL" smtClean="0"/>
              <a:t>KAVA Workshop</a:t>
            </a:r>
            <a:endParaRPr lang="nl-NL"/>
          </a:p>
        </p:txBody>
      </p:sp>
      <p:sp>
        <p:nvSpPr>
          <p:cNvPr id="6" name="Rectangle 23"/>
          <p:cNvSpPr>
            <a:spLocks noGrp="1" noChangeArrowheads="1"/>
          </p:cNvSpPr>
          <p:nvPr>
            <p:ph type="sldNum" sz="quarter" idx="11"/>
          </p:nvPr>
        </p:nvSpPr>
        <p:spPr>
          <a:ln/>
        </p:spPr>
        <p:txBody>
          <a:bodyPr/>
          <a:lstStyle>
            <a:lvl1pPr>
              <a:defRPr/>
            </a:lvl1pPr>
          </a:lstStyle>
          <a:p>
            <a:pPr>
              <a:defRPr/>
            </a:pPr>
            <a:fld id="{535A7961-3330-4D4A-A52A-C1991867F742}" type="slidenum">
              <a:rPr lang="nl-NL"/>
              <a:pPr>
                <a:defRPr/>
              </a:pPr>
              <a:t>‹#›</a:t>
            </a:fld>
            <a:endParaRPr lang="nl-NL"/>
          </a:p>
        </p:txBody>
      </p:sp>
      <p:sp>
        <p:nvSpPr>
          <p:cNvPr id="7" name="Rectangle 24"/>
          <p:cNvSpPr>
            <a:spLocks noGrp="1" noChangeArrowheads="1"/>
          </p:cNvSpPr>
          <p:nvPr>
            <p:ph type="dt" sz="half" idx="12"/>
          </p:nvPr>
        </p:nvSpPr>
        <p:spPr>
          <a:ln/>
        </p:spPr>
        <p:txBody>
          <a:bodyPr/>
          <a:lstStyle>
            <a:lvl1pPr>
              <a:defRPr/>
            </a:lvl1pPr>
          </a:lstStyle>
          <a:p>
            <a:pPr>
              <a:defRPr/>
            </a:pPr>
            <a:r>
              <a:rPr lang="en-US" smtClean="0"/>
              <a:t>13-10-2014</a:t>
            </a:r>
            <a:endParaRPr lang="nl-NL"/>
          </a:p>
        </p:txBody>
      </p:sp>
    </p:spTree>
    <p:extLst>
      <p:ext uri="{BB962C8B-B14F-4D97-AF65-F5344CB8AC3E}">
        <p14:creationId xmlns:p14="http://schemas.microsoft.com/office/powerpoint/2010/main" val="3520699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3036888"/>
            <a:ext cx="9504363" cy="4049713"/>
            <a:chOff x="0" y="433"/>
            <a:chExt cx="6600" cy="2812"/>
          </a:xfrm>
        </p:grpSpPr>
        <p:sp>
          <p:nvSpPr>
            <p:cNvPr id="1039" name="AutoShape 3"/>
            <p:cNvSpPr>
              <a:spLocks noChangeArrowheads="1"/>
            </p:cNvSpPr>
            <p:nvPr userDrawn="1"/>
          </p:nvSpPr>
          <p:spPr bwMode="hidden">
            <a:xfrm>
              <a:off x="4672" y="433"/>
              <a:ext cx="1928" cy="2812"/>
            </a:xfrm>
            <a:custGeom>
              <a:avLst/>
              <a:gdLst>
                <a:gd name="T0" fmla="*/ 0 w 64000"/>
                <a:gd name="T1" fmla="*/ 0 h 64000"/>
                <a:gd name="T2" fmla="*/ 0 w 64000"/>
                <a:gd name="T3" fmla="*/ 0 h 64000"/>
                <a:gd name="T4" fmla="*/ 0 w 64000"/>
                <a:gd name="T5" fmla="*/ 0 h 64000"/>
                <a:gd name="T6" fmla="*/ 0 w 64000"/>
                <a:gd name="T7" fmla="*/ 0 h 64000"/>
                <a:gd name="T8" fmla="*/ 0 w 64000"/>
                <a:gd name="T9" fmla="*/ 0 h 64000"/>
                <a:gd name="T10" fmla="*/ 0 w 64000"/>
                <a:gd name="T11" fmla="*/ 0 h 64000"/>
                <a:gd name="T12" fmla="*/ 0 w 64000"/>
                <a:gd name="T13" fmla="*/ 0 h 64000"/>
                <a:gd name="T14" fmla="*/ 0 w 64000"/>
                <a:gd name="T15" fmla="*/ 0 h 64000"/>
                <a:gd name="T16" fmla="*/ 0 60000 65536"/>
                <a:gd name="T17" fmla="*/ 0 60000 65536"/>
                <a:gd name="T18" fmla="*/ 0 60000 65536"/>
                <a:gd name="T19" fmla="*/ 0 60000 65536"/>
                <a:gd name="T20" fmla="*/ 0 60000 65536"/>
                <a:gd name="T21" fmla="*/ 0 60000 65536"/>
                <a:gd name="T22" fmla="*/ 0 60000 65536"/>
                <a:gd name="T23" fmla="*/ 0 60000 65536"/>
                <a:gd name="T24" fmla="*/ 32000 w 64000"/>
                <a:gd name="T25" fmla="*/ 9195 h 64000"/>
                <a:gd name="T26" fmla="*/ 32000 w 64000"/>
                <a:gd name="T27" fmla="*/ 32000 h 640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4000" h="64000">
                  <a:moveTo>
                    <a:pt x="62650" y="41195"/>
                  </a:moveTo>
                  <a:cubicBezTo>
                    <a:pt x="58589" y="54730"/>
                    <a:pt x="46131" y="63999"/>
                    <a:pt x="32000" y="64000"/>
                  </a:cubicBezTo>
                  <a:cubicBezTo>
                    <a:pt x="31028" y="64000"/>
                    <a:pt x="30058" y="63955"/>
                    <a:pt x="29090" y="63867"/>
                  </a:cubicBezTo>
                  <a:lnTo>
                    <a:pt x="29091" y="63867"/>
                  </a:lnTo>
                  <a:lnTo>
                    <a:pt x="29091" y="41194"/>
                  </a:lnTo>
                  <a:lnTo>
                    <a:pt x="62650" y="41194"/>
                  </a:lnTo>
                  <a:cubicBezTo>
                    <a:pt x="62650" y="41194"/>
                    <a:pt x="62650" y="41194"/>
                    <a:pt x="62650" y="41195"/>
                  </a:cubicBezTo>
                  <a:close/>
                </a:path>
              </a:pathLst>
            </a:cu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2936" tIns="41468" rIns="82936" bIns="41468"/>
            <a:lstStyle/>
            <a:p>
              <a:endParaRPr lang="nl-BE"/>
            </a:p>
          </p:txBody>
        </p:sp>
        <p:sp>
          <p:nvSpPr>
            <p:cNvPr id="1040" name="Rectangle 4"/>
            <p:cNvSpPr>
              <a:spLocks noChangeArrowheads="1"/>
            </p:cNvSpPr>
            <p:nvPr userDrawn="1"/>
          </p:nvSpPr>
          <p:spPr bwMode="hidden">
            <a:xfrm>
              <a:off x="0" y="2267"/>
              <a:ext cx="5646" cy="978"/>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hlink"/>
                  </a:solidFill>
                  <a:latin typeface="Arial" pitchFamily="34" charset="0"/>
                </a:defRPr>
              </a:lvl1pPr>
              <a:lvl2pPr marL="742950" indent="-285750" eaLnBrk="0" hangingPunct="0">
                <a:defRPr sz="2000">
                  <a:solidFill>
                    <a:schemeClr val="hlink"/>
                  </a:solidFill>
                  <a:latin typeface="Arial" pitchFamily="34" charset="0"/>
                </a:defRPr>
              </a:lvl2pPr>
              <a:lvl3pPr marL="1143000" indent="-228600" eaLnBrk="0" hangingPunct="0">
                <a:defRPr sz="2000">
                  <a:solidFill>
                    <a:schemeClr val="hlink"/>
                  </a:solidFill>
                  <a:latin typeface="Arial" pitchFamily="34" charset="0"/>
                </a:defRPr>
              </a:lvl3pPr>
              <a:lvl4pPr marL="1600200" indent="-228600" eaLnBrk="0" hangingPunct="0">
                <a:defRPr sz="2000">
                  <a:solidFill>
                    <a:schemeClr val="hlink"/>
                  </a:solidFill>
                  <a:latin typeface="Arial" pitchFamily="34" charset="0"/>
                </a:defRPr>
              </a:lvl4pPr>
              <a:lvl5pPr marL="2057400" indent="-228600" eaLnBrk="0" hangingPunct="0">
                <a:defRPr sz="2000">
                  <a:solidFill>
                    <a:schemeClr val="hlink"/>
                  </a:solidFill>
                  <a:latin typeface="Arial" pitchFamily="34" charset="0"/>
                </a:defRPr>
              </a:lvl5pPr>
              <a:lvl6pPr marL="25146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6pPr>
              <a:lvl7pPr marL="29718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7pPr>
              <a:lvl8pPr marL="34290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8pPr>
              <a:lvl9pPr marL="38862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9pPr>
            </a:lstStyle>
            <a:p>
              <a:pPr eaLnBrk="1" hangingPunct="1">
                <a:defRPr/>
              </a:pPr>
              <a:endParaRPr lang="nl-BE" altLang="nl-BE" smtClean="0"/>
            </a:p>
          </p:txBody>
        </p:sp>
      </p:grpSp>
      <p:sp>
        <p:nvSpPr>
          <p:cNvPr id="1027" name="Rectangle 5"/>
          <p:cNvSpPr>
            <a:spLocks noChangeArrowheads="1"/>
          </p:cNvSpPr>
          <p:nvPr/>
        </p:nvSpPr>
        <p:spPr bwMode="hidden">
          <a:xfrm>
            <a:off x="0" y="5257800"/>
            <a:ext cx="9144000" cy="16002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hlink"/>
                </a:solidFill>
                <a:latin typeface="Arial" pitchFamily="34" charset="0"/>
              </a:defRPr>
            </a:lvl1pPr>
            <a:lvl2pPr marL="742950" indent="-285750" eaLnBrk="0" hangingPunct="0">
              <a:defRPr sz="2000">
                <a:solidFill>
                  <a:schemeClr val="hlink"/>
                </a:solidFill>
                <a:latin typeface="Arial" pitchFamily="34" charset="0"/>
              </a:defRPr>
            </a:lvl2pPr>
            <a:lvl3pPr marL="1143000" indent="-228600" eaLnBrk="0" hangingPunct="0">
              <a:defRPr sz="2000">
                <a:solidFill>
                  <a:schemeClr val="hlink"/>
                </a:solidFill>
                <a:latin typeface="Arial" pitchFamily="34" charset="0"/>
              </a:defRPr>
            </a:lvl3pPr>
            <a:lvl4pPr marL="1600200" indent="-228600" eaLnBrk="0" hangingPunct="0">
              <a:defRPr sz="2000">
                <a:solidFill>
                  <a:schemeClr val="hlink"/>
                </a:solidFill>
                <a:latin typeface="Arial" pitchFamily="34" charset="0"/>
              </a:defRPr>
            </a:lvl4pPr>
            <a:lvl5pPr marL="2057400" indent="-228600" eaLnBrk="0" hangingPunct="0">
              <a:defRPr sz="2000">
                <a:solidFill>
                  <a:schemeClr val="hlink"/>
                </a:solidFill>
                <a:latin typeface="Arial" pitchFamily="34" charset="0"/>
              </a:defRPr>
            </a:lvl5pPr>
            <a:lvl6pPr marL="25146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6pPr>
            <a:lvl7pPr marL="29718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7pPr>
            <a:lvl8pPr marL="34290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8pPr>
            <a:lvl9pPr marL="38862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9pPr>
          </a:lstStyle>
          <a:p>
            <a:pPr eaLnBrk="1" hangingPunct="1">
              <a:defRPr/>
            </a:pPr>
            <a:endParaRPr lang="nl-BE" altLang="nl-BE" smtClean="0"/>
          </a:p>
        </p:txBody>
      </p:sp>
      <p:grpSp>
        <p:nvGrpSpPr>
          <p:cNvPr id="1028" name="Group 6"/>
          <p:cNvGrpSpPr>
            <a:grpSpLocks/>
          </p:cNvGrpSpPr>
          <p:nvPr/>
        </p:nvGrpSpPr>
        <p:grpSpPr bwMode="auto">
          <a:xfrm>
            <a:off x="0" y="2474913"/>
            <a:ext cx="9504363" cy="4049712"/>
            <a:chOff x="0" y="433"/>
            <a:chExt cx="6600" cy="2812"/>
          </a:xfrm>
        </p:grpSpPr>
        <p:sp>
          <p:nvSpPr>
            <p:cNvPr id="1037" name="AutoShape 7"/>
            <p:cNvSpPr>
              <a:spLocks noChangeArrowheads="1"/>
            </p:cNvSpPr>
            <p:nvPr userDrawn="1"/>
          </p:nvSpPr>
          <p:spPr bwMode="hidden">
            <a:xfrm>
              <a:off x="4672" y="433"/>
              <a:ext cx="1928" cy="2812"/>
            </a:xfrm>
            <a:custGeom>
              <a:avLst/>
              <a:gdLst>
                <a:gd name="T0" fmla="*/ 0 w 64000"/>
                <a:gd name="T1" fmla="*/ 0 h 64000"/>
                <a:gd name="T2" fmla="*/ 0 w 64000"/>
                <a:gd name="T3" fmla="*/ 0 h 64000"/>
                <a:gd name="T4" fmla="*/ 0 w 64000"/>
                <a:gd name="T5" fmla="*/ 0 h 64000"/>
                <a:gd name="T6" fmla="*/ 0 w 64000"/>
                <a:gd name="T7" fmla="*/ 0 h 64000"/>
                <a:gd name="T8" fmla="*/ 0 w 64000"/>
                <a:gd name="T9" fmla="*/ 0 h 64000"/>
                <a:gd name="T10" fmla="*/ 0 w 64000"/>
                <a:gd name="T11" fmla="*/ 0 h 64000"/>
                <a:gd name="T12" fmla="*/ 0 w 64000"/>
                <a:gd name="T13" fmla="*/ 0 h 64000"/>
                <a:gd name="T14" fmla="*/ 0 w 64000"/>
                <a:gd name="T15" fmla="*/ 0 h 64000"/>
                <a:gd name="T16" fmla="*/ 0 60000 65536"/>
                <a:gd name="T17" fmla="*/ 0 60000 65536"/>
                <a:gd name="T18" fmla="*/ 0 60000 65536"/>
                <a:gd name="T19" fmla="*/ 0 60000 65536"/>
                <a:gd name="T20" fmla="*/ 0 60000 65536"/>
                <a:gd name="T21" fmla="*/ 0 60000 65536"/>
                <a:gd name="T22" fmla="*/ 0 60000 65536"/>
                <a:gd name="T23" fmla="*/ 0 60000 65536"/>
                <a:gd name="T24" fmla="*/ 32000 w 64000"/>
                <a:gd name="T25" fmla="*/ 9195 h 64000"/>
                <a:gd name="T26" fmla="*/ 32000 w 64000"/>
                <a:gd name="T27" fmla="*/ 32000 h 640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4000" h="64000">
                  <a:moveTo>
                    <a:pt x="62650" y="41195"/>
                  </a:moveTo>
                  <a:cubicBezTo>
                    <a:pt x="58589" y="54730"/>
                    <a:pt x="46131" y="63999"/>
                    <a:pt x="32000" y="64000"/>
                  </a:cubicBezTo>
                  <a:cubicBezTo>
                    <a:pt x="31028" y="64000"/>
                    <a:pt x="30058" y="63955"/>
                    <a:pt x="29090" y="63867"/>
                  </a:cubicBezTo>
                  <a:lnTo>
                    <a:pt x="29091" y="63867"/>
                  </a:lnTo>
                  <a:lnTo>
                    <a:pt x="29091" y="41194"/>
                  </a:lnTo>
                  <a:lnTo>
                    <a:pt x="62650" y="41194"/>
                  </a:lnTo>
                  <a:cubicBezTo>
                    <a:pt x="62650" y="41194"/>
                    <a:pt x="62650" y="41194"/>
                    <a:pt x="62650" y="4119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2936" tIns="41468" rIns="82936" bIns="41468"/>
            <a:lstStyle/>
            <a:p>
              <a:endParaRPr lang="nl-BE"/>
            </a:p>
          </p:txBody>
        </p:sp>
        <p:sp>
          <p:nvSpPr>
            <p:cNvPr id="1038" name="Rectangle 8"/>
            <p:cNvSpPr>
              <a:spLocks noChangeArrowheads="1"/>
            </p:cNvSpPr>
            <p:nvPr userDrawn="1"/>
          </p:nvSpPr>
          <p:spPr bwMode="hidden">
            <a:xfrm>
              <a:off x="0" y="2267"/>
              <a:ext cx="5646" cy="97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hlink"/>
                  </a:solidFill>
                  <a:latin typeface="Arial" pitchFamily="34" charset="0"/>
                </a:defRPr>
              </a:lvl1pPr>
              <a:lvl2pPr marL="742950" indent="-285750" eaLnBrk="0" hangingPunct="0">
                <a:defRPr sz="2000">
                  <a:solidFill>
                    <a:schemeClr val="hlink"/>
                  </a:solidFill>
                  <a:latin typeface="Arial" pitchFamily="34" charset="0"/>
                </a:defRPr>
              </a:lvl2pPr>
              <a:lvl3pPr marL="1143000" indent="-228600" eaLnBrk="0" hangingPunct="0">
                <a:defRPr sz="2000">
                  <a:solidFill>
                    <a:schemeClr val="hlink"/>
                  </a:solidFill>
                  <a:latin typeface="Arial" pitchFamily="34" charset="0"/>
                </a:defRPr>
              </a:lvl3pPr>
              <a:lvl4pPr marL="1600200" indent="-228600" eaLnBrk="0" hangingPunct="0">
                <a:defRPr sz="2000">
                  <a:solidFill>
                    <a:schemeClr val="hlink"/>
                  </a:solidFill>
                  <a:latin typeface="Arial" pitchFamily="34" charset="0"/>
                </a:defRPr>
              </a:lvl4pPr>
              <a:lvl5pPr marL="2057400" indent="-228600" eaLnBrk="0" hangingPunct="0">
                <a:defRPr sz="2000">
                  <a:solidFill>
                    <a:schemeClr val="hlink"/>
                  </a:solidFill>
                  <a:latin typeface="Arial" pitchFamily="34" charset="0"/>
                </a:defRPr>
              </a:lvl5pPr>
              <a:lvl6pPr marL="25146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6pPr>
              <a:lvl7pPr marL="29718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7pPr>
              <a:lvl8pPr marL="34290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8pPr>
              <a:lvl9pPr marL="38862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9pPr>
            </a:lstStyle>
            <a:p>
              <a:pPr eaLnBrk="1" hangingPunct="1">
                <a:defRPr/>
              </a:pPr>
              <a:endParaRPr lang="nl-BE" altLang="nl-BE" smtClean="0"/>
            </a:p>
          </p:txBody>
        </p:sp>
      </p:grpSp>
      <p:sp>
        <p:nvSpPr>
          <p:cNvPr id="1029" name="Rectangle 9"/>
          <p:cNvSpPr>
            <a:spLocks noGrp="1" noChangeArrowheads="1"/>
          </p:cNvSpPr>
          <p:nvPr>
            <p:ph type="title"/>
          </p:nvPr>
        </p:nvSpPr>
        <p:spPr bwMode="auto">
          <a:xfrm>
            <a:off x="539750" y="58738"/>
            <a:ext cx="801528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ctr" anchorCtr="0" compatLnSpc="1">
            <a:prstTxWarp prst="textNoShape">
              <a:avLst/>
            </a:prstTxWarp>
          </a:bodyPr>
          <a:lstStyle/>
          <a:p>
            <a:pPr lvl="0"/>
            <a:r>
              <a:rPr lang="nl-NL" altLang="nl-BE" smtClean="0"/>
              <a:t>Click to edit Master title style</a:t>
            </a:r>
          </a:p>
        </p:txBody>
      </p:sp>
      <p:sp>
        <p:nvSpPr>
          <p:cNvPr id="1030" name="Rectangle 10"/>
          <p:cNvSpPr>
            <a:spLocks noGrp="1" noChangeArrowheads="1"/>
          </p:cNvSpPr>
          <p:nvPr>
            <p:ph type="body" idx="1"/>
          </p:nvPr>
        </p:nvSpPr>
        <p:spPr bwMode="auto">
          <a:xfrm>
            <a:off x="539750" y="1241425"/>
            <a:ext cx="8107363" cy="476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t" anchorCtr="0" compatLnSpc="1">
            <a:prstTxWarp prst="textNoShape">
              <a:avLst/>
            </a:prstTxWarp>
          </a:bodyPr>
          <a:lstStyle/>
          <a:p>
            <a:pPr lvl="0"/>
            <a:r>
              <a:rPr lang="nl-NL" altLang="nl-BE" smtClean="0"/>
              <a:t>Click to edit Master text styles</a:t>
            </a:r>
          </a:p>
          <a:p>
            <a:pPr lvl="1"/>
            <a:r>
              <a:rPr lang="nl-NL" altLang="nl-BE" smtClean="0"/>
              <a:t>Second level</a:t>
            </a:r>
          </a:p>
          <a:p>
            <a:pPr lvl="2"/>
            <a:r>
              <a:rPr lang="nl-NL" altLang="nl-BE" smtClean="0"/>
              <a:t>Third level</a:t>
            </a:r>
          </a:p>
          <a:p>
            <a:pPr lvl="3"/>
            <a:r>
              <a:rPr lang="nl-NL" altLang="nl-BE" smtClean="0"/>
              <a:t>Fourth level</a:t>
            </a:r>
          </a:p>
          <a:p>
            <a:pPr lvl="4"/>
            <a:r>
              <a:rPr lang="nl-BE" altLang="nl-BE" smtClean="0"/>
              <a:t>Lopende tekst</a:t>
            </a:r>
            <a:endParaRPr lang="nl-NL" altLang="nl-BE" smtClean="0"/>
          </a:p>
        </p:txBody>
      </p:sp>
      <p:pic>
        <p:nvPicPr>
          <p:cNvPr id="1031" name="Picture 18" descr="UZB_logo"/>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95288" y="6100763"/>
            <a:ext cx="1439862"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8" name="Rectangle 22"/>
          <p:cNvSpPr>
            <a:spLocks noGrp="1" noChangeArrowheads="1"/>
          </p:cNvSpPr>
          <p:nvPr>
            <p:ph type="ftr" sz="quarter" idx="3"/>
          </p:nvPr>
        </p:nvSpPr>
        <p:spPr bwMode="auto">
          <a:xfrm>
            <a:off x="755650" y="6618288"/>
            <a:ext cx="2971800" cy="19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b" anchorCtr="0" compatLnSpc="1">
            <a:prstTxWarp prst="textNoShape">
              <a:avLst/>
            </a:prstTxWarp>
          </a:bodyPr>
          <a:lstStyle>
            <a:lvl1pPr>
              <a:lnSpc>
                <a:spcPct val="100000"/>
              </a:lnSpc>
              <a:spcBef>
                <a:spcPct val="0"/>
              </a:spcBef>
              <a:buClrTx/>
              <a:buSzTx/>
              <a:buFontTx/>
              <a:buNone/>
              <a:defRPr sz="1000">
                <a:solidFill>
                  <a:srgbClr val="FFFFFF"/>
                </a:solidFill>
                <a:latin typeface="Arial" charset="0"/>
              </a:defRPr>
            </a:lvl1pPr>
          </a:lstStyle>
          <a:p>
            <a:pPr>
              <a:defRPr/>
            </a:pPr>
            <a:r>
              <a:rPr lang="nl-NL" smtClean="0"/>
              <a:t>KAVA Workshop</a:t>
            </a:r>
            <a:endParaRPr lang="nl-NL"/>
          </a:p>
        </p:txBody>
      </p:sp>
      <p:sp>
        <p:nvSpPr>
          <p:cNvPr id="4119" name="Rectangle 23"/>
          <p:cNvSpPr>
            <a:spLocks noGrp="1" noChangeArrowheads="1"/>
          </p:cNvSpPr>
          <p:nvPr>
            <p:ph type="sldNum" sz="quarter" idx="4"/>
          </p:nvPr>
        </p:nvSpPr>
        <p:spPr bwMode="auto">
          <a:xfrm>
            <a:off x="250825" y="6589713"/>
            <a:ext cx="490538" cy="223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b" anchorCtr="0" compatLnSpc="1">
            <a:prstTxWarp prst="textNoShape">
              <a:avLst/>
            </a:prstTxWarp>
          </a:bodyPr>
          <a:lstStyle>
            <a:lvl1pPr>
              <a:lnSpc>
                <a:spcPct val="100000"/>
              </a:lnSpc>
              <a:spcBef>
                <a:spcPct val="0"/>
              </a:spcBef>
              <a:buClrTx/>
              <a:buSzTx/>
              <a:buFontTx/>
              <a:buNone/>
              <a:defRPr sz="1000">
                <a:solidFill>
                  <a:srgbClr val="FFFFFF"/>
                </a:solidFill>
                <a:latin typeface="Arial" charset="0"/>
              </a:defRPr>
            </a:lvl1pPr>
          </a:lstStyle>
          <a:p>
            <a:pPr>
              <a:defRPr/>
            </a:pPr>
            <a:fld id="{2888CE3D-E00D-44C3-ACB2-D6C78BE90FCF}" type="slidenum">
              <a:rPr lang="nl-NL"/>
              <a:pPr>
                <a:defRPr/>
              </a:pPr>
              <a:t>‹#›</a:t>
            </a:fld>
            <a:endParaRPr lang="nl-NL"/>
          </a:p>
        </p:txBody>
      </p:sp>
      <p:sp>
        <p:nvSpPr>
          <p:cNvPr id="4120" name="Rectangle 24"/>
          <p:cNvSpPr>
            <a:spLocks noGrp="1" noChangeArrowheads="1"/>
          </p:cNvSpPr>
          <p:nvPr>
            <p:ph type="dt" sz="half" idx="2"/>
          </p:nvPr>
        </p:nvSpPr>
        <p:spPr bwMode="auto">
          <a:xfrm>
            <a:off x="6542088" y="6624638"/>
            <a:ext cx="21336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b" anchorCtr="0" compatLnSpc="1">
            <a:prstTxWarp prst="textNoShape">
              <a:avLst/>
            </a:prstTxWarp>
          </a:bodyPr>
          <a:lstStyle>
            <a:lvl1pPr algn="r">
              <a:lnSpc>
                <a:spcPct val="100000"/>
              </a:lnSpc>
              <a:spcBef>
                <a:spcPct val="0"/>
              </a:spcBef>
              <a:buClrTx/>
              <a:buSzTx/>
              <a:buFontTx/>
              <a:buNone/>
              <a:defRPr sz="1000">
                <a:solidFill>
                  <a:srgbClr val="FFFFFF"/>
                </a:solidFill>
                <a:latin typeface="Arial" charset="0"/>
              </a:defRPr>
            </a:lvl1pPr>
          </a:lstStyle>
          <a:p>
            <a:pPr>
              <a:defRPr/>
            </a:pPr>
            <a:r>
              <a:rPr lang="en-US" smtClean="0"/>
              <a:t>13-10-2014</a:t>
            </a:r>
            <a:endParaRPr lang="nl-NL"/>
          </a:p>
        </p:txBody>
      </p:sp>
      <p:pic>
        <p:nvPicPr>
          <p:cNvPr id="1035" name="Picture 2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77050" y="6062663"/>
            <a:ext cx="176371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6" name="Rectangle 26"/>
          <p:cNvSpPr>
            <a:spLocks noChangeArrowheads="1"/>
          </p:cNvSpPr>
          <p:nvPr/>
        </p:nvSpPr>
        <p:spPr bwMode="auto">
          <a:xfrm>
            <a:off x="8604250" y="5872163"/>
            <a:ext cx="539750" cy="6477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000">
                <a:solidFill>
                  <a:schemeClr val="hlink"/>
                </a:solidFill>
                <a:latin typeface="Arial" pitchFamily="34" charset="0"/>
              </a:defRPr>
            </a:lvl1pPr>
            <a:lvl2pPr marL="742950" indent="-285750" eaLnBrk="0" hangingPunct="0">
              <a:defRPr sz="2000">
                <a:solidFill>
                  <a:schemeClr val="hlink"/>
                </a:solidFill>
                <a:latin typeface="Arial" pitchFamily="34" charset="0"/>
              </a:defRPr>
            </a:lvl2pPr>
            <a:lvl3pPr marL="1143000" indent="-228600" eaLnBrk="0" hangingPunct="0">
              <a:defRPr sz="2000">
                <a:solidFill>
                  <a:schemeClr val="hlink"/>
                </a:solidFill>
                <a:latin typeface="Arial" pitchFamily="34" charset="0"/>
              </a:defRPr>
            </a:lvl3pPr>
            <a:lvl4pPr marL="1600200" indent="-228600" eaLnBrk="0" hangingPunct="0">
              <a:defRPr sz="2000">
                <a:solidFill>
                  <a:schemeClr val="hlink"/>
                </a:solidFill>
                <a:latin typeface="Arial" pitchFamily="34" charset="0"/>
              </a:defRPr>
            </a:lvl4pPr>
            <a:lvl5pPr marL="2057400" indent="-228600" eaLnBrk="0" hangingPunct="0">
              <a:defRPr sz="2000">
                <a:solidFill>
                  <a:schemeClr val="hlink"/>
                </a:solidFill>
                <a:latin typeface="Arial" pitchFamily="34" charset="0"/>
              </a:defRPr>
            </a:lvl5pPr>
            <a:lvl6pPr marL="25146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6pPr>
            <a:lvl7pPr marL="29718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7pPr>
            <a:lvl8pPr marL="34290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8pPr>
            <a:lvl9pPr marL="3886200" indent="-228600" eaLnBrk="0" fontAlgn="base" hangingPunct="0">
              <a:lnSpc>
                <a:spcPct val="90000"/>
              </a:lnSpc>
              <a:spcBef>
                <a:spcPct val="20000"/>
              </a:spcBef>
              <a:spcAft>
                <a:spcPct val="0"/>
              </a:spcAft>
              <a:buClr>
                <a:schemeClr val="accent1"/>
              </a:buClr>
              <a:buSzPct val="75000"/>
              <a:buFont typeface="Wingdings" pitchFamily="2" charset="2"/>
              <a:defRPr sz="2000">
                <a:solidFill>
                  <a:schemeClr val="hlink"/>
                </a:solidFill>
                <a:latin typeface="Arial" pitchFamily="34" charset="0"/>
              </a:defRPr>
            </a:lvl9pPr>
          </a:lstStyle>
          <a:p>
            <a:pPr eaLnBrk="1" hangingPunct="1">
              <a:defRPr/>
            </a:pPr>
            <a:endParaRPr lang="nl-BE" altLang="nl-BE" smtClean="0"/>
          </a:p>
        </p:txBody>
      </p:sp>
    </p:spTree>
  </p:cSld>
  <p:clrMap bg1="lt1" tx1="dk1" bg2="lt2" tx2="dk2" accent1="accent1" accent2="accent2" accent3="accent3" accent4="accent4" accent5="accent5" accent6="accent6" hlink="hlink" folHlink="folHlink"/>
  <p:sldLayoutIdLst>
    <p:sldLayoutId id="2147483760"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Lst>
  <p:timing>
    <p:tnLst>
      <p:par>
        <p:cTn id="1" dur="indefinite" restart="never" nodeType="tmRoot"/>
      </p:par>
    </p:tnLst>
  </p:timing>
  <p:hf hdr="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Lucida Sans" pitchFamily="34" charset="0"/>
        </a:defRPr>
      </a:lvl2pPr>
      <a:lvl3pPr algn="l" rtl="0" eaLnBrk="0" fontAlgn="base" hangingPunct="0">
        <a:spcBef>
          <a:spcPct val="0"/>
        </a:spcBef>
        <a:spcAft>
          <a:spcPct val="0"/>
        </a:spcAft>
        <a:defRPr sz="3300">
          <a:solidFill>
            <a:schemeClr val="tx2"/>
          </a:solidFill>
          <a:latin typeface="Lucida Sans" pitchFamily="34" charset="0"/>
        </a:defRPr>
      </a:lvl3pPr>
      <a:lvl4pPr algn="l" rtl="0" eaLnBrk="0" fontAlgn="base" hangingPunct="0">
        <a:spcBef>
          <a:spcPct val="0"/>
        </a:spcBef>
        <a:spcAft>
          <a:spcPct val="0"/>
        </a:spcAft>
        <a:defRPr sz="3300">
          <a:solidFill>
            <a:schemeClr val="tx2"/>
          </a:solidFill>
          <a:latin typeface="Lucida Sans" pitchFamily="34" charset="0"/>
        </a:defRPr>
      </a:lvl4pPr>
      <a:lvl5pPr algn="l" rtl="0" eaLnBrk="0" fontAlgn="base" hangingPunct="0">
        <a:spcBef>
          <a:spcPct val="0"/>
        </a:spcBef>
        <a:spcAft>
          <a:spcPct val="0"/>
        </a:spcAft>
        <a:defRPr sz="3300">
          <a:solidFill>
            <a:schemeClr val="tx2"/>
          </a:solidFill>
          <a:latin typeface="Lucida Sans" pitchFamily="34" charset="0"/>
        </a:defRPr>
      </a:lvl5pPr>
      <a:lvl6pPr marL="457200" algn="l" rtl="0" fontAlgn="base">
        <a:spcBef>
          <a:spcPct val="0"/>
        </a:spcBef>
        <a:spcAft>
          <a:spcPct val="0"/>
        </a:spcAft>
        <a:defRPr sz="3300">
          <a:solidFill>
            <a:schemeClr val="tx2"/>
          </a:solidFill>
          <a:latin typeface="Lucida Sans" pitchFamily="34" charset="0"/>
        </a:defRPr>
      </a:lvl6pPr>
      <a:lvl7pPr marL="914400" algn="l" rtl="0" fontAlgn="base">
        <a:spcBef>
          <a:spcPct val="0"/>
        </a:spcBef>
        <a:spcAft>
          <a:spcPct val="0"/>
        </a:spcAft>
        <a:defRPr sz="3300">
          <a:solidFill>
            <a:schemeClr val="tx2"/>
          </a:solidFill>
          <a:latin typeface="Lucida Sans" pitchFamily="34" charset="0"/>
        </a:defRPr>
      </a:lvl7pPr>
      <a:lvl8pPr marL="1371600" algn="l" rtl="0" fontAlgn="base">
        <a:spcBef>
          <a:spcPct val="0"/>
        </a:spcBef>
        <a:spcAft>
          <a:spcPct val="0"/>
        </a:spcAft>
        <a:defRPr sz="3300">
          <a:solidFill>
            <a:schemeClr val="tx2"/>
          </a:solidFill>
          <a:latin typeface="Lucida Sans" pitchFamily="34" charset="0"/>
        </a:defRPr>
      </a:lvl8pPr>
      <a:lvl9pPr marL="1828800" algn="l" rtl="0" fontAlgn="base">
        <a:spcBef>
          <a:spcPct val="0"/>
        </a:spcBef>
        <a:spcAft>
          <a:spcPct val="0"/>
        </a:spcAft>
        <a:defRPr sz="3300">
          <a:solidFill>
            <a:schemeClr val="tx2"/>
          </a:solidFill>
          <a:latin typeface="Lucida Sans" pitchFamily="34" charset="0"/>
        </a:defRPr>
      </a:lvl9pPr>
    </p:titleStyle>
    <p:bodyStyle>
      <a:lvl1pPr marL="363538" indent="-363538" algn="l" rtl="0" eaLnBrk="0" fontAlgn="base" hangingPunct="0">
        <a:spcBef>
          <a:spcPct val="20000"/>
        </a:spcBef>
        <a:spcAft>
          <a:spcPct val="0"/>
        </a:spcAft>
        <a:buClr>
          <a:schemeClr val="accent1"/>
        </a:buClr>
        <a:buSzPct val="75000"/>
        <a:buFont typeface="Wingdings" pitchFamily="2" charset="2"/>
        <a:buChar char="l"/>
        <a:defRPr sz="3000">
          <a:solidFill>
            <a:schemeClr val="hlink"/>
          </a:solidFill>
          <a:latin typeface="+mn-lt"/>
          <a:ea typeface="+mn-ea"/>
          <a:cs typeface="+mn-cs"/>
        </a:defRPr>
      </a:lvl1pPr>
      <a:lvl2pPr marL="746125" indent="-381000" algn="l" rtl="0" eaLnBrk="0" fontAlgn="base" hangingPunct="0">
        <a:spcBef>
          <a:spcPct val="20000"/>
        </a:spcBef>
        <a:spcAft>
          <a:spcPct val="0"/>
        </a:spcAft>
        <a:buClr>
          <a:schemeClr val="bg2"/>
        </a:buClr>
        <a:buFont typeface="Wingdings 3" pitchFamily="18" charset="2"/>
        <a:buChar char="g"/>
        <a:defRPr sz="2500">
          <a:solidFill>
            <a:schemeClr val="hlink"/>
          </a:solidFill>
          <a:latin typeface="+mn-lt"/>
        </a:defRPr>
      </a:lvl2pPr>
      <a:lvl3pPr marL="1162050" indent="-279400" algn="l" rtl="0" eaLnBrk="0" fontAlgn="base" hangingPunct="0">
        <a:spcBef>
          <a:spcPct val="20000"/>
        </a:spcBef>
        <a:spcAft>
          <a:spcPct val="0"/>
        </a:spcAft>
        <a:buClr>
          <a:schemeClr val="hlink"/>
        </a:buClr>
        <a:buSzPct val="65000"/>
        <a:buFont typeface="Wingdings" pitchFamily="2" charset="2"/>
        <a:buChar char="l"/>
        <a:defRPr sz="2200">
          <a:solidFill>
            <a:schemeClr val="hlink"/>
          </a:solidFill>
          <a:latin typeface="+mn-lt"/>
        </a:defRPr>
      </a:lvl3pPr>
      <a:lvl4pPr marL="1563688" indent="-228600" algn="l" rtl="0" eaLnBrk="0" fontAlgn="base" hangingPunct="0">
        <a:spcBef>
          <a:spcPct val="20000"/>
        </a:spcBef>
        <a:spcAft>
          <a:spcPct val="0"/>
        </a:spcAft>
        <a:buClr>
          <a:schemeClr val="folHlink"/>
        </a:buClr>
        <a:buFont typeface="Arial Unicode MS" pitchFamily="34" charset="-128"/>
        <a:buChar char="-"/>
        <a:defRPr sz="2000">
          <a:solidFill>
            <a:schemeClr val="hlink"/>
          </a:solidFill>
          <a:latin typeface="+mn-lt"/>
        </a:defRPr>
      </a:lvl4pPr>
      <a:lvl5pPr marL="1743075" indent="1588" algn="l" rtl="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mn-lt"/>
        </a:defRPr>
      </a:lvl5pPr>
      <a:lvl6pPr marL="2200275" indent="1588" algn="l" rtl="0" fontAlgn="base">
        <a:lnSpc>
          <a:spcPts val="2700"/>
        </a:lnSpc>
        <a:spcBef>
          <a:spcPct val="0"/>
        </a:spcBef>
        <a:spcAft>
          <a:spcPct val="0"/>
        </a:spcAft>
        <a:buClr>
          <a:schemeClr val="bg2"/>
        </a:buClr>
        <a:buSzPct val="40000"/>
        <a:buFont typeface="Wingdings" pitchFamily="2" charset="2"/>
        <a:defRPr sz="1600">
          <a:solidFill>
            <a:schemeClr val="hlink"/>
          </a:solidFill>
          <a:latin typeface="+mn-lt"/>
        </a:defRPr>
      </a:lvl6pPr>
      <a:lvl7pPr marL="2657475" indent="1588" algn="l" rtl="0" fontAlgn="base">
        <a:lnSpc>
          <a:spcPts val="2700"/>
        </a:lnSpc>
        <a:spcBef>
          <a:spcPct val="0"/>
        </a:spcBef>
        <a:spcAft>
          <a:spcPct val="0"/>
        </a:spcAft>
        <a:buClr>
          <a:schemeClr val="bg2"/>
        </a:buClr>
        <a:buSzPct val="40000"/>
        <a:buFont typeface="Wingdings" pitchFamily="2" charset="2"/>
        <a:defRPr sz="1600">
          <a:solidFill>
            <a:schemeClr val="hlink"/>
          </a:solidFill>
          <a:latin typeface="+mn-lt"/>
        </a:defRPr>
      </a:lvl7pPr>
      <a:lvl8pPr marL="3114675" indent="1588" algn="l" rtl="0" fontAlgn="base">
        <a:lnSpc>
          <a:spcPts val="2700"/>
        </a:lnSpc>
        <a:spcBef>
          <a:spcPct val="0"/>
        </a:spcBef>
        <a:spcAft>
          <a:spcPct val="0"/>
        </a:spcAft>
        <a:buClr>
          <a:schemeClr val="bg2"/>
        </a:buClr>
        <a:buSzPct val="40000"/>
        <a:buFont typeface="Wingdings" pitchFamily="2" charset="2"/>
        <a:defRPr sz="1600">
          <a:solidFill>
            <a:schemeClr val="hlink"/>
          </a:solidFill>
          <a:latin typeface="+mn-lt"/>
        </a:defRPr>
      </a:lvl8pPr>
      <a:lvl9pPr marL="3571875" indent="1588" algn="l" rtl="0" fontAlgn="base">
        <a:lnSpc>
          <a:spcPts val="2700"/>
        </a:lnSpc>
        <a:spcBef>
          <a:spcPct val="0"/>
        </a:spcBef>
        <a:spcAft>
          <a:spcPct val="0"/>
        </a:spcAft>
        <a:buClr>
          <a:schemeClr val="bg2"/>
        </a:buClr>
        <a:buSzPct val="40000"/>
        <a:buFont typeface="Wingdings" pitchFamily="2" charset="2"/>
        <a:defRPr sz="1600">
          <a:solidFill>
            <a:schemeClr val="hlink"/>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jpeg"/><Relationship Id="rId7" Type="http://schemas.openxmlformats.org/officeDocument/2006/relationships/image" Target="../media/image18.jpeg"/><Relationship Id="rId2" Type="http://schemas.openxmlformats.org/officeDocument/2006/relationships/image" Target="../media/image15.jpg"/><Relationship Id="rId1" Type="http://schemas.openxmlformats.org/officeDocument/2006/relationships/slideLayout" Target="../slideLayouts/slideLayout2.xml"/><Relationship Id="rId6" Type="http://schemas.openxmlformats.org/officeDocument/2006/relationships/hyperlink" Target="http://www.pradaxa.com/index.jsp" TargetMode="External"/><Relationship Id="rId5" Type="http://schemas.openxmlformats.org/officeDocument/2006/relationships/image" Target="../media/image17.jpeg"/><Relationship Id="rId4" Type="http://schemas.openxmlformats.org/officeDocument/2006/relationships/hyperlink" Target="http://www.xarelto.com/en/index.php"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cmpboard.org/wp-content/uploads/2013/08/stock-footage-check-box-with-green-check-mark-isolated-on-white-part-of-a-series.jpg"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chart" Target="../charts/chart1.xml"/><Relationship Id="rId7" Type="http://schemas.openxmlformats.org/officeDocument/2006/relationships/diagramColors" Target="../diagrams/colors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hyperlink" Target="http://www.google.be/url?sa=i&amp;rct=j&amp;q=&amp;esrc=s&amp;frm=1&amp;source=images&amp;cd=&amp;cad=rja&amp;docid=PcTI5PLJmlecvM&amp;tbnid=_72eJdEPZ1DWxM:&amp;ved=0CAUQjRw&amp;url=http://www.apotheek-decorte.be/nl/Product/131360/1001120/Zoek%20op%20actief%20bestanddeel/N/Nadroparine/FRAXIPARINE%2010%20SPUITAMP%200,3%20ML.aspx&amp;ei=dS2PUsinJ6Sf0QX_i4HYAQ&amp;bvm=bv.56988011,d.d2k&amp;psig=AFQjCNHyAgxacIDNylPMiwI1OUWWSXV5vQ&amp;ust=1385201366767571"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hyperlink" Target="http://www.google.be/url?sa=i&amp;rct=j&amp;q=&amp;esrc=s&amp;frm=1&amp;source=images&amp;cd=&amp;cad=rja&amp;uact=8&amp;docid=pMY3ri9WOmiHVM&amp;tbnid=Wb5IM587-FF35M:&amp;ved=&amp;url=http://www.apotheekheylen.be/products/be-nl/791/detail/item/17185/page/2/&amp;ei=bWVaU9XgJeHL0AWvm4DQAw&amp;psig=AFQjCNGRpkGvn8eSP4dxIQZKgmjKNhoHcA&amp;ust=1398519534184526" TargetMode="External"/><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www.google.be/url?sa=i&amp;rct=j&amp;q=&amp;esrc=s&amp;frm=1&amp;source=images&amp;cd=&amp;cad=rja&amp;uact=8&amp;docid=p7qup7gCST_5IM&amp;tbnid=q_OeSAcHo6CQHM:&amp;ved=0CAUQjRw&amp;url=http://www.bloggen.be/gvbdorne&amp;ei=Ge2dU-eaPMWLOKupgCA&amp;bvm=bv.68911936,d.ZWU&amp;psig=AFQjCNFYtUjP-YFZEzfQE3SbZWKl959Axw&amp;ust=1402944981328818"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843808" y="3356992"/>
            <a:ext cx="4032448" cy="1185863"/>
          </a:xfrm>
        </p:spPr>
        <p:txBody>
          <a:bodyPr/>
          <a:lstStyle/>
          <a:p>
            <a:pPr eaLnBrk="1" hangingPunct="1"/>
            <a:r>
              <a:rPr lang="nl-BE" altLang="nl-BE" sz="3600" b="1" dirty="0" smtClean="0"/>
              <a:t>NOACs</a:t>
            </a:r>
            <a:r>
              <a:rPr lang="nl-BE" altLang="nl-BE" sz="3000" b="1" dirty="0" smtClean="0"/>
              <a:t/>
            </a:r>
            <a:br>
              <a:rPr lang="nl-BE" altLang="nl-BE" sz="3000" b="1" dirty="0" smtClean="0"/>
            </a:br>
            <a:r>
              <a:rPr lang="nl-BE" altLang="nl-BE" sz="3200" b="1" dirty="0" smtClean="0"/>
              <a:t>Three of a kind?</a:t>
            </a:r>
            <a:endParaRPr lang="en-US" altLang="nl-BE" sz="3200" b="1" dirty="0" smtClean="0"/>
          </a:p>
        </p:txBody>
      </p:sp>
      <p:sp>
        <p:nvSpPr>
          <p:cNvPr id="3076" name="Rectangle 4"/>
          <p:cNvSpPr>
            <a:spLocks noChangeArrowheads="1"/>
          </p:cNvSpPr>
          <p:nvPr/>
        </p:nvSpPr>
        <p:spPr bwMode="auto">
          <a:xfrm>
            <a:off x="3995936" y="5445224"/>
            <a:ext cx="5040560" cy="1162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7" tIns="45713" rIns="91427" bIns="45713"/>
          <a:lstStyle>
            <a:lvl1pPr eaLnBrk="0" hangingPunct="0">
              <a:buChar char="l"/>
              <a:defRPr sz="3000">
                <a:solidFill>
                  <a:schemeClr val="hlink"/>
                </a:solidFill>
                <a:latin typeface="Lucida Sans" pitchFamily="34" charset="0"/>
              </a:defRPr>
            </a:lvl1pPr>
            <a:lvl2pPr marL="742950" indent="-285750" eaLnBrk="0" hangingPunct="0">
              <a:buClr>
                <a:schemeClr val="bg2"/>
              </a:buClr>
              <a:buFont typeface="Wingdings 3" pitchFamily="18" charset="2"/>
              <a:buChar char="g"/>
              <a:defRPr sz="2500">
                <a:solidFill>
                  <a:schemeClr val="hlink"/>
                </a:solidFill>
                <a:latin typeface="Lucida Sans" pitchFamily="34" charset="0"/>
              </a:defRPr>
            </a:lvl2pPr>
            <a:lvl3pPr marL="1143000" indent="-228600" eaLnBrk="0" hangingPunct="0">
              <a:buClr>
                <a:schemeClr val="hlink"/>
              </a:buClr>
              <a:buSzPct val="65000"/>
              <a:buChar char="l"/>
              <a:defRPr sz="2200">
                <a:solidFill>
                  <a:schemeClr val="hlink"/>
                </a:solidFill>
                <a:latin typeface="Lucida Sans" pitchFamily="34" charset="0"/>
              </a:defRPr>
            </a:lvl3pPr>
            <a:lvl4pPr marL="1600200" indent="-228600" eaLnBrk="0" hangingPunct="0">
              <a:buClr>
                <a:schemeClr val="folHlink"/>
              </a:buClr>
              <a:buFont typeface="Arial Unicode MS" pitchFamily="34" charset="-128"/>
              <a:buChar char="-"/>
              <a:defRPr sz="2000">
                <a:solidFill>
                  <a:schemeClr val="hlink"/>
                </a:solidFill>
                <a:latin typeface="Lucida Sans" pitchFamily="34" charset="0"/>
              </a:defRPr>
            </a:lvl4pPr>
            <a:lvl5pPr marL="2057400" indent="-228600" eaLnBrk="0" hangingPunct="0">
              <a:lnSpc>
                <a:spcPts val="2700"/>
              </a:lnSpc>
              <a:spcBef>
                <a:spcPct val="0"/>
              </a:spcBef>
              <a:buClr>
                <a:schemeClr val="bg2"/>
              </a:buClr>
              <a:buSzPct val="40000"/>
              <a:defRPr sz="1600">
                <a:solidFill>
                  <a:schemeClr val="hlink"/>
                </a:solidFill>
                <a:latin typeface="Lucida Sans" pitchFamily="34" charset="0"/>
              </a:defRPr>
            </a:lvl5pPr>
            <a:lvl6pPr marL="25146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6pPr>
            <a:lvl7pPr marL="29718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7pPr>
            <a:lvl8pPr marL="34290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8pPr>
            <a:lvl9pPr marL="38862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9pPr>
          </a:lstStyle>
          <a:p>
            <a:pPr eaLnBrk="1" hangingPunct="1">
              <a:lnSpc>
                <a:spcPct val="100000"/>
              </a:lnSpc>
              <a:buFont typeface="Wingdings" pitchFamily="2" charset="2"/>
              <a:buNone/>
            </a:pPr>
            <a:r>
              <a:rPr lang="nl-BE" altLang="nl-BE" sz="1800" dirty="0" smtClean="0">
                <a:solidFill>
                  <a:schemeClr val="tx1"/>
                </a:solidFill>
              </a:rPr>
              <a:t>S</a:t>
            </a:r>
            <a:r>
              <a:rPr lang="nl-BE" altLang="nl-BE" sz="1800" dirty="0">
                <a:solidFill>
                  <a:schemeClr val="tx1"/>
                </a:solidFill>
              </a:rPr>
              <a:t>. </a:t>
            </a:r>
            <a:r>
              <a:rPr lang="nl-BE" altLang="nl-BE" sz="1800" dirty="0" smtClean="0">
                <a:solidFill>
                  <a:schemeClr val="tx1"/>
                </a:solidFill>
              </a:rPr>
              <a:t>Steurbaut, PharmD, PhD</a:t>
            </a:r>
            <a:endParaRPr lang="nl-BE" altLang="nl-BE" sz="1800" b="1" dirty="0" smtClean="0">
              <a:solidFill>
                <a:schemeClr val="tx1"/>
              </a:solidFill>
            </a:endParaRPr>
          </a:p>
          <a:p>
            <a:pPr eaLnBrk="1" hangingPunct="1">
              <a:lnSpc>
                <a:spcPct val="100000"/>
              </a:lnSpc>
              <a:buFont typeface="Wingdings" pitchFamily="2" charset="2"/>
              <a:buNone/>
            </a:pPr>
            <a:r>
              <a:rPr lang="nl-BE" altLang="nl-BE" sz="1800" dirty="0" smtClean="0">
                <a:solidFill>
                  <a:schemeClr val="tx1"/>
                </a:solidFill>
              </a:rPr>
              <a:t>S. Desmaele, </a:t>
            </a:r>
            <a:r>
              <a:rPr lang="nl-BE" altLang="nl-BE" sz="1800" dirty="0" err="1" smtClean="0">
                <a:solidFill>
                  <a:schemeClr val="tx1"/>
                </a:solidFill>
              </a:rPr>
              <a:t>PharmD</a:t>
            </a:r>
            <a:endParaRPr lang="nl-BE" altLang="nl-BE" sz="1800" dirty="0">
              <a:solidFill>
                <a:schemeClr val="tx1"/>
              </a:solidFill>
            </a:endParaRPr>
          </a:p>
          <a:p>
            <a:pPr eaLnBrk="1" hangingPunct="1">
              <a:lnSpc>
                <a:spcPct val="100000"/>
              </a:lnSpc>
              <a:buFont typeface="Wingdings" pitchFamily="2" charset="2"/>
              <a:buNone/>
            </a:pPr>
            <a:r>
              <a:rPr lang="nl-BE" altLang="nl-BE" sz="1400" dirty="0" smtClean="0">
                <a:solidFill>
                  <a:schemeClr val="tx1"/>
                </a:solidFill>
              </a:rPr>
              <a:t>Klinische farmacologie en farmacotherapie, UZ Brussel</a:t>
            </a:r>
          </a:p>
          <a:p>
            <a:pPr eaLnBrk="1" hangingPunct="1">
              <a:lnSpc>
                <a:spcPct val="100000"/>
              </a:lnSpc>
              <a:buFont typeface="Wingdings" pitchFamily="2" charset="2"/>
              <a:buNone/>
            </a:pPr>
            <a:endParaRPr lang="nl-BE" altLang="nl-BE" sz="1800" dirty="0">
              <a:solidFill>
                <a:schemeClr val="tx1"/>
              </a:solidFill>
            </a:endParaRPr>
          </a:p>
          <a:p>
            <a:pPr eaLnBrk="1" hangingPunct="1">
              <a:lnSpc>
                <a:spcPct val="100000"/>
              </a:lnSpc>
              <a:buFont typeface="Wingdings" pitchFamily="2" charset="2"/>
              <a:buNone/>
            </a:pPr>
            <a:endParaRPr lang="en-US" altLang="nl-BE" sz="2100" dirty="0">
              <a:solidFill>
                <a:schemeClr val="tx1"/>
              </a:solidFill>
            </a:endParaRPr>
          </a:p>
        </p:txBody>
      </p:sp>
      <p:sp>
        <p:nvSpPr>
          <p:cNvPr id="6" name="Rectangle 2"/>
          <p:cNvSpPr txBox="1">
            <a:spLocks noChangeArrowheads="1"/>
          </p:cNvSpPr>
          <p:nvPr/>
        </p:nvSpPr>
        <p:spPr bwMode="auto">
          <a:xfrm>
            <a:off x="2843808" y="3356992"/>
            <a:ext cx="4032448" cy="1185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ctr" anchorCtr="0" compatLnSpc="1">
            <a:prstTxWarp prst="textNoShape">
              <a:avLst/>
            </a:prstTxWarp>
          </a:bodyPr>
          <a:lstStyle>
            <a:lvl1pPr algn="l" rtl="0" eaLnBrk="0" fontAlgn="base" hangingPunct="0">
              <a:spcBef>
                <a:spcPct val="0"/>
              </a:spcBef>
              <a:spcAft>
                <a:spcPct val="0"/>
              </a:spcAft>
              <a:defRPr sz="34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Lucida Sans" pitchFamily="34" charset="0"/>
              </a:defRPr>
            </a:lvl2pPr>
            <a:lvl3pPr algn="l" rtl="0" eaLnBrk="0" fontAlgn="base" hangingPunct="0">
              <a:spcBef>
                <a:spcPct val="0"/>
              </a:spcBef>
              <a:spcAft>
                <a:spcPct val="0"/>
              </a:spcAft>
              <a:defRPr sz="3300">
                <a:solidFill>
                  <a:schemeClr val="tx2"/>
                </a:solidFill>
                <a:latin typeface="Lucida Sans" pitchFamily="34" charset="0"/>
              </a:defRPr>
            </a:lvl3pPr>
            <a:lvl4pPr algn="l" rtl="0" eaLnBrk="0" fontAlgn="base" hangingPunct="0">
              <a:spcBef>
                <a:spcPct val="0"/>
              </a:spcBef>
              <a:spcAft>
                <a:spcPct val="0"/>
              </a:spcAft>
              <a:defRPr sz="3300">
                <a:solidFill>
                  <a:schemeClr val="tx2"/>
                </a:solidFill>
                <a:latin typeface="Lucida Sans" pitchFamily="34" charset="0"/>
              </a:defRPr>
            </a:lvl4pPr>
            <a:lvl5pPr algn="l" rtl="0" eaLnBrk="0" fontAlgn="base" hangingPunct="0">
              <a:spcBef>
                <a:spcPct val="0"/>
              </a:spcBef>
              <a:spcAft>
                <a:spcPct val="0"/>
              </a:spcAft>
              <a:defRPr sz="3300">
                <a:solidFill>
                  <a:schemeClr val="tx2"/>
                </a:solidFill>
                <a:latin typeface="Lucida Sans" pitchFamily="34" charset="0"/>
              </a:defRPr>
            </a:lvl5pPr>
            <a:lvl6pPr marL="457200" algn="l" rtl="0" fontAlgn="base">
              <a:spcBef>
                <a:spcPct val="0"/>
              </a:spcBef>
              <a:spcAft>
                <a:spcPct val="0"/>
              </a:spcAft>
              <a:defRPr sz="3300">
                <a:solidFill>
                  <a:schemeClr val="tx2"/>
                </a:solidFill>
                <a:latin typeface="Lucida Sans" pitchFamily="34" charset="0"/>
              </a:defRPr>
            </a:lvl6pPr>
            <a:lvl7pPr marL="914400" algn="l" rtl="0" fontAlgn="base">
              <a:spcBef>
                <a:spcPct val="0"/>
              </a:spcBef>
              <a:spcAft>
                <a:spcPct val="0"/>
              </a:spcAft>
              <a:defRPr sz="3300">
                <a:solidFill>
                  <a:schemeClr val="tx2"/>
                </a:solidFill>
                <a:latin typeface="Lucida Sans" pitchFamily="34" charset="0"/>
              </a:defRPr>
            </a:lvl7pPr>
            <a:lvl8pPr marL="1371600" algn="l" rtl="0" fontAlgn="base">
              <a:spcBef>
                <a:spcPct val="0"/>
              </a:spcBef>
              <a:spcAft>
                <a:spcPct val="0"/>
              </a:spcAft>
              <a:defRPr sz="3300">
                <a:solidFill>
                  <a:schemeClr val="tx2"/>
                </a:solidFill>
                <a:latin typeface="Lucida Sans" pitchFamily="34" charset="0"/>
              </a:defRPr>
            </a:lvl8pPr>
            <a:lvl9pPr marL="1828800" algn="l" rtl="0" fontAlgn="base">
              <a:spcBef>
                <a:spcPct val="0"/>
              </a:spcBef>
              <a:spcAft>
                <a:spcPct val="0"/>
              </a:spcAft>
              <a:defRPr sz="3300">
                <a:solidFill>
                  <a:schemeClr val="tx2"/>
                </a:solidFill>
                <a:latin typeface="Lucida Sans" pitchFamily="34" charset="0"/>
              </a:defRPr>
            </a:lvl9pPr>
          </a:lstStyle>
          <a:p>
            <a:pPr eaLnBrk="1" hangingPunct="1">
              <a:lnSpc>
                <a:spcPct val="100000"/>
              </a:lnSpc>
              <a:buClrTx/>
              <a:buSzTx/>
              <a:buFontTx/>
            </a:pPr>
            <a:r>
              <a:rPr lang="nl-BE" altLang="nl-BE" sz="3600" b="1" kern="0" dirty="0" smtClean="0">
                <a:solidFill>
                  <a:schemeClr val="accent1">
                    <a:lumMod val="60000"/>
                    <a:lumOff val="40000"/>
                  </a:schemeClr>
                </a:solidFill>
              </a:rPr>
              <a:t>DOACs</a:t>
            </a:r>
            <a:r>
              <a:rPr lang="nl-BE" altLang="nl-BE" sz="3000" b="1" kern="0" dirty="0" smtClean="0">
                <a:solidFill>
                  <a:schemeClr val="accent1">
                    <a:lumMod val="60000"/>
                    <a:lumOff val="40000"/>
                  </a:schemeClr>
                </a:solidFill>
              </a:rPr>
              <a:t/>
            </a:r>
            <a:br>
              <a:rPr lang="nl-BE" altLang="nl-BE" sz="3000" b="1" kern="0" dirty="0" smtClean="0">
                <a:solidFill>
                  <a:schemeClr val="accent1">
                    <a:lumMod val="60000"/>
                    <a:lumOff val="40000"/>
                  </a:schemeClr>
                </a:solidFill>
              </a:rPr>
            </a:br>
            <a:r>
              <a:rPr lang="nl-BE" altLang="nl-BE" sz="3200" b="1" kern="0" dirty="0" smtClean="0">
                <a:solidFill>
                  <a:schemeClr val="accent1">
                    <a:lumMod val="60000"/>
                    <a:lumOff val="40000"/>
                  </a:schemeClr>
                </a:solidFill>
              </a:rPr>
              <a:t>Four of a kind?</a:t>
            </a:r>
            <a:endParaRPr lang="en-US" altLang="nl-BE" sz="3200" b="1" kern="0" dirty="0" smtClean="0">
              <a:solidFill>
                <a:schemeClr val="accent1">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074"/>
                                        </p:tgtEl>
                                      </p:cBhvr>
                                    </p:animEffect>
                                    <p:set>
                                      <p:cBhvr>
                                        <p:cTn id="7" dur="1" fill="hold">
                                          <p:stCondLst>
                                            <p:cond delay="499"/>
                                          </p:stCondLst>
                                        </p:cTn>
                                        <p:tgtEl>
                                          <p:spTgt spid="3074"/>
                                        </p:tgtEl>
                                        <p:attrNameLst>
                                          <p:attrName>style.visibility</p:attrName>
                                        </p:attrNameLst>
                                      </p:cBhvr>
                                      <p:to>
                                        <p:strVal val="hidden"/>
                                      </p:to>
                                    </p:set>
                                  </p:childTnLst>
                                </p:cTn>
                              </p:par>
                              <p:par>
                                <p:cTn id="8" presetID="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a:ea typeface="ＭＳ Ｐゴシック" pitchFamily="34" charset="-128"/>
              </a:rPr>
              <a:t>Indicaties</a:t>
            </a:r>
            <a:endParaRPr lang="nl-BE" sz="30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10</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graphicFrame>
        <p:nvGraphicFramePr>
          <p:cNvPr id="7" name="Table 6"/>
          <p:cNvGraphicFramePr>
            <a:graphicFrameLocks noGrp="1"/>
          </p:cNvGraphicFramePr>
          <p:nvPr>
            <p:extLst>
              <p:ext uri="{D42A27DB-BD31-4B8C-83A1-F6EECF244321}">
                <p14:modId xmlns:p14="http://schemas.microsoft.com/office/powerpoint/2010/main" val="115696782"/>
              </p:ext>
            </p:extLst>
          </p:nvPr>
        </p:nvGraphicFramePr>
        <p:xfrm>
          <a:off x="539552" y="1584648"/>
          <a:ext cx="7977187" cy="3644552"/>
        </p:xfrm>
        <a:graphic>
          <a:graphicData uri="http://schemas.openxmlformats.org/drawingml/2006/table">
            <a:tbl>
              <a:tblPr/>
              <a:tblGrid>
                <a:gridCol w="1727994"/>
                <a:gridCol w="1224136"/>
                <a:gridCol w="1307132"/>
                <a:gridCol w="1473200"/>
                <a:gridCol w="2244725"/>
              </a:tblGrid>
              <a:tr h="388938">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bg1"/>
                          </a:solidFill>
                          <a:effectLst/>
                          <a:latin typeface="Avenir LT Std 55 Roman" charset="0"/>
                          <a:ea typeface="ＭＳ Ｐゴシック" pitchFamily="-1" charset="-128"/>
                        </a:rPr>
                        <a:t>Indicatie</a:t>
                      </a:r>
                      <a:endParaRPr kumimoji="0" lang="en-GB" sz="1400" b="1" i="0" u="none" strike="noStrike" cap="none" normalizeH="0" baseline="0" dirty="0" smtClean="0">
                        <a:ln>
                          <a:noFill/>
                        </a:ln>
                        <a:solidFill>
                          <a:schemeClr val="bg1"/>
                        </a:solidFill>
                        <a:effectLst/>
                        <a:latin typeface="Avenir LT Std 55 Roman"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bg1"/>
                          </a:solidFill>
                          <a:effectLst/>
                          <a:latin typeface="Avenir LT Std 55 Roman" charset="0"/>
                          <a:ea typeface="ＭＳ Ｐゴシック" pitchFamily="-1" charset="-128"/>
                        </a:rPr>
                        <a:t>Dabigatran</a:t>
                      </a:r>
                      <a:endParaRPr kumimoji="0" lang="en-GB" sz="1200" b="1" i="0" u="none" strike="noStrike" cap="none" normalizeH="0" baseline="0" dirty="0" smtClean="0">
                        <a:ln>
                          <a:noFill/>
                        </a:ln>
                        <a:solidFill>
                          <a:schemeClr val="bg1"/>
                        </a:solidFill>
                        <a:effectLst/>
                        <a:latin typeface="Avenir LT Std 55 Roman"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tab pos="457200" algn="l"/>
                        </a:tabLst>
                      </a:pPr>
                      <a:r>
                        <a:rPr kumimoji="0" lang="en-US" sz="1400" b="1" i="0" u="none" strike="noStrike" cap="none" normalizeH="0" baseline="0" dirty="0" err="1" smtClean="0">
                          <a:ln>
                            <a:noFill/>
                          </a:ln>
                          <a:solidFill>
                            <a:schemeClr val="bg1"/>
                          </a:solidFill>
                          <a:effectLst/>
                          <a:latin typeface="Avenir LT Std 55 Roman" charset="0"/>
                          <a:ea typeface="ＭＳ Ｐゴシック" pitchFamily="-1" charset="-128"/>
                        </a:rPr>
                        <a:t>Apixaban</a:t>
                      </a:r>
                      <a:endParaRPr kumimoji="0" lang="en-GB" sz="1200" b="1" i="0" u="none" strike="noStrike" cap="none" normalizeH="0" baseline="0" dirty="0" smtClean="0">
                        <a:ln>
                          <a:noFill/>
                        </a:ln>
                        <a:solidFill>
                          <a:schemeClr val="bg1"/>
                        </a:solidFill>
                        <a:effectLst/>
                        <a:latin typeface="Avenir LT Std 55 Roman"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bg1"/>
                          </a:solidFill>
                          <a:effectLst/>
                          <a:latin typeface="Avenir LT Std 55 Roman" charset="0"/>
                          <a:ea typeface="ＭＳ Ｐゴシック" pitchFamily="-1" charset="-128"/>
                        </a:rPr>
                        <a:t>Edoxaban</a:t>
                      </a:r>
                      <a:endParaRPr kumimoji="0" lang="en-GB" sz="1200" b="1" i="0" u="none" strike="noStrike" cap="none" normalizeH="0" baseline="0" dirty="0" smtClean="0">
                        <a:ln>
                          <a:noFill/>
                        </a:ln>
                        <a:solidFill>
                          <a:schemeClr val="bg1"/>
                        </a:solidFill>
                        <a:effectLst/>
                        <a:latin typeface="Avenir LT Std 55 Roman"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bg1"/>
                          </a:solidFill>
                          <a:effectLst/>
                          <a:latin typeface="Avenir LT Std 55 Roman" charset="0"/>
                          <a:ea typeface="ＭＳ Ｐゴシック" pitchFamily="-1" charset="-128"/>
                        </a:rPr>
                        <a:t>Rivaroxaban</a:t>
                      </a:r>
                      <a:endParaRPr kumimoji="0" lang="en-GB" sz="1200" b="1" i="0" u="none" strike="noStrike" cap="none" normalizeH="0" baseline="0" dirty="0" smtClean="0">
                        <a:ln>
                          <a:noFill/>
                        </a:ln>
                        <a:solidFill>
                          <a:schemeClr val="bg1"/>
                        </a:solidFill>
                        <a:effectLst/>
                        <a:latin typeface="Avenir LT Std 55 Roman"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718517">
                <a:tc>
                  <a:txBody>
                    <a:bodyPr/>
                    <a:lstStyle/>
                    <a:p>
                      <a:pPr marL="0" marR="0" lvl="0" indent="0" algn="l" defTabSz="457200" rtl="0" eaLnBrk="1" fontAlgn="base" latinLnBrk="0" hangingPunct="1">
                        <a:lnSpc>
                          <a:spcPct val="100000"/>
                        </a:lnSpc>
                        <a:spcBef>
                          <a:spcPct val="0"/>
                        </a:spcBef>
                        <a:spcAft>
                          <a:spcPts val="400"/>
                        </a:spcAft>
                        <a:buClrTx/>
                        <a:buSzTx/>
                        <a:buFontTx/>
                        <a:buNone/>
                        <a:tabLst/>
                      </a:pPr>
                      <a:r>
                        <a:rPr lang="nl-BE" sz="1200" dirty="0" smtClean="0"/>
                        <a:t>Primaire preventie van veneuze trombo-embolie</a:t>
                      </a:r>
                      <a:endParaRPr kumimoji="0" lang="en-GB" sz="12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x</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x</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x</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48072">
                <a:tc>
                  <a:txBody>
                    <a:bodyPr/>
                    <a:lstStyle/>
                    <a:p>
                      <a:r>
                        <a:rPr lang="nl-BE" sz="1200" dirty="0" smtClean="0"/>
                        <a:t>Trombo-embolische preventie bij voorkamerfibrillatie</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x</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x</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x</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864096">
                <a:tc>
                  <a:txBody>
                    <a:bodyPr/>
                    <a:lstStyle/>
                    <a:p>
                      <a:r>
                        <a:rPr lang="nl-BE" sz="1200" dirty="0" smtClean="0"/>
                        <a:t>Behandeling van diepe veneuze trombose en secundaire preventie</a:t>
                      </a:r>
                      <a:endParaRPr lang="nl-BE" sz="1200" dirty="0"/>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x</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024929">
                <a:tc>
                  <a:txBody>
                    <a:bodyPr/>
                    <a:lstStyle/>
                    <a:p>
                      <a:r>
                        <a:rPr lang="nl-BE" sz="1200" dirty="0" smtClean="0"/>
                        <a:t>Preventie van atherotrombotische events na een acuut</a:t>
                      </a:r>
                      <a:r>
                        <a:rPr lang="nl-BE" sz="1200" baseline="0" dirty="0" smtClean="0"/>
                        <a:t> coronair syndroom</a:t>
                      </a:r>
                      <a:endParaRPr lang="nl-BE" sz="1200" dirty="0"/>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a:t>
                      </a:r>
                      <a:endParaRPr kumimoji="0" lang="en-GB" sz="18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x</a:t>
                      </a:r>
                    </a:p>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800" b="0" i="0" u="none" strike="noStrike" cap="none" normalizeH="0" baseline="0" dirty="0" smtClean="0">
                          <a:ln>
                            <a:noFill/>
                          </a:ln>
                          <a:solidFill>
                            <a:srgbClr val="000000"/>
                          </a:solidFill>
                          <a:effectLst/>
                          <a:latin typeface="Avenir LT Std 45 Book" charset="0"/>
                          <a:ea typeface="ＭＳ Ｐゴシック" pitchFamily="-1" charset="-128"/>
                        </a:rPr>
                        <a:t> </a:t>
                      </a: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a:t>
                      </a:r>
                      <a:r>
                        <a:rPr kumimoji="0" lang="en-US" sz="1200" b="0" i="0" u="none" strike="noStrike" cap="none" normalizeH="0" baseline="0" dirty="0" err="1" smtClean="0">
                          <a:ln>
                            <a:noFill/>
                          </a:ln>
                          <a:solidFill>
                            <a:srgbClr val="000000"/>
                          </a:solidFill>
                          <a:effectLst/>
                          <a:latin typeface="Avenir LT Std 45 Book" charset="0"/>
                          <a:ea typeface="ＭＳ Ｐゴシック" pitchFamily="-1" charset="-128"/>
                        </a:rPr>
                        <a:t>geen</a:t>
                      </a: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 </a:t>
                      </a:r>
                      <a:r>
                        <a:rPr kumimoji="0" lang="en-US" sz="1200" b="0" i="0" u="none" strike="noStrike" cap="none" normalizeH="0" baseline="0" dirty="0" err="1" smtClean="0">
                          <a:ln>
                            <a:noFill/>
                          </a:ln>
                          <a:solidFill>
                            <a:srgbClr val="000000"/>
                          </a:solidFill>
                          <a:effectLst/>
                          <a:latin typeface="Avenir LT Std 45 Book" charset="0"/>
                          <a:ea typeface="ＭＳ Ｐゴシック" pitchFamily="-1" charset="-128"/>
                        </a:rPr>
                        <a:t>terugbetaalde</a:t>
                      </a: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 </a:t>
                      </a:r>
                      <a:r>
                        <a:rPr kumimoji="0" lang="en-US" sz="1200" b="0" i="0" u="none" strike="noStrike" cap="none" normalizeH="0" baseline="0" dirty="0" err="1" smtClean="0">
                          <a:ln>
                            <a:noFill/>
                          </a:ln>
                          <a:solidFill>
                            <a:srgbClr val="000000"/>
                          </a:solidFill>
                          <a:effectLst/>
                          <a:latin typeface="Avenir LT Std 45 Book" charset="0"/>
                          <a:ea typeface="ＭＳ Ｐゴシック" pitchFamily="-1" charset="-128"/>
                        </a:rPr>
                        <a:t>indicatie</a:t>
                      </a: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 in </a:t>
                      </a:r>
                      <a:r>
                        <a:rPr kumimoji="0" lang="en-US" sz="1200" b="0" i="0" u="none" strike="noStrike" cap="none" normalizeH="0" baseline="0" dirty="0" err="1" smtClean="0">
                          <a:ln>
                            <a:noFill/>
                          </a:ln>
                          <a:solidFill>
                            <a:srgbClr val="000000"/>
                          </a:solidFill>
                          <a:effectLst/>
                          <a:latin typeface="Avenir LT Std 45 Book" charset="0"/>
                          <a:ea typeface="ＭＳ Ｐゴシック" pitchFamily="-1" charset="-128"/>
                        </a:rPr>
                        <a:t>België</a:t>
                      </a: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a:t>
                      </a:r>
                      <a:endParaRPr kumimoji="0" lang="en-GB" sz="12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extLst>
      <p:ext uri="{BB962C8B-B14F-4D97-AF65-F5344CB8AC3E}">
        <p14:creationId xmlns:p14="http://schemas.microsoft.com/office/powerpoint/2010/main" val="40243526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354360"/>
            <a:ext cx="8015288" cy="914400"/>
          </a:xfrm>
        </p:spPr>
        <p:txBody>
          <a:bodyPr/>
          <a:lstStyle/>
          <a:p>
            <a:pPr lvl="0"/>
            <a:r>
              <a:rPr lang="nl-BE" sz="3000" dirty="0" smtClean="0">
                <a:ea typeface="ＭＳ Ｐゴシック" pitchFamily="34" charset="-128"/>
              </a:rPr>
              <a:t>DOACs en primaire preventie </a:t>
            </a:r>
            <a:r>
              <a:rPr lang="nl-BE" sz="3000" dirty="0" smtClean="0"/>
              <a:t>veneuze trombo-embolie</a:t>
            </a:r>
            <a:r>
              <a:rPr lang="en-GB" sz="3200" dirty="0">
                <a:solidFill>
                  <a:srgbClr val="000000"/>
                </a:solidFill>
                <a:latin typeface="Avenir LT Std 45 Book" charset="0"/>
                <a:ea typeface="ＭＳ Ｐゴシック" pitchFamily="-1" charset="-128"/>
              </a:rPr>
              <a:t/>
            </a:r>
            <a:br>
              <a:rPr lang="en-GB" sz="3200" dirty="0">
                <a:solidFill>
                  <a:srgbClr val="000000"/>
                </a:solidFill>
                <a:latin typeface="Avenir LT Std 45 Book" charset="0"/>
                <a:ea typeface="ＭＳ Ｐゴシック" pitchFamily="-1" charset="-128"/>
              </a:rPr>
            </a:br>
            <a:r>
              <a:rPr lang="nl-BE" sz="3600" dirty="0" smtClean="0">
                <a:ea typeface="ＭＳ Ｐゴシック" pitchFamily="34" charset="-128"/>
              </a:rPr>
              <a:t> </a:t>
            </a:r>
            <a:endParaRPr lang="nl-BE"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11</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graphicFrame>
        <p:nvGraphicFramePr>
          <p:cNvPr id="7" name="Content Placeholder 1"/>
          <p:cNvGraphicFramePr>
            <a:graphicFrameLocks/>
          </p:cNvGraphicFramePr>
          <p:nvPr>
            <p:extLst>
              <p:ext uri="{D42A27DB-BD31-4B8C-83A1-F6EECF244321}">
                <p14:modId xmlns:p14="http://schemas.microsoft.com/office/powerpoint/2010/main" val="3134475255"/>
              </p:ext>
            </p:extLst>
          </p:nvPr>
        </p:nvGraphicFramePr>
        <p:xfrm>
          <a:off x="827584" y="2276873"/>
          <a:ext cx="7127070" cy="3477284"/>
        </p:xfrm>
        <a:graphic>
          <a:graphicData uri="http://schemas.openxmlformats.org/drawingml/2006/table">
            <a:tbl>
              <a:tblPr firstRow="1" bandRow="1">
                <a:tableStyleId>{5C22544A-7EE6-4342-B048-85BDC9FD1C3A}</a:tableStyleId>
              </a:tblPr>
              <a:tblGrid>
                <a:gridCol w="2375690"/>
                <a:gridCol w="2375690"/>
                <a:gridCol w="2375690"/>
              </a:tblGrid>
              <a:tr h="525390">
                <a:tc>
                  <a:txBody>
                    <a:bodyPr/>
                    <a:lstStyle/>
                    <a:p>
                      <a:pPr algn="ctr"/>
                      <a:r>
                        <a:rPr lang="nl-BE" sz="1500" dirty="0" smtClean="0"/>
                        <a:t>Dabigatran</a:t>
                      </a:r>
                    </a:p>
                    <a:p>
                      <a:pPr algn="ctr"/>
                      <a:r>
                        <a:rPr lang="nl-BE" sz="1500" dirty="0" smtClean="0"/>
                        <a:t>(Pradaxa</a:t>
                      </a:r>
                      <a:r>
                        <a:rPr lang="nl-BE" sz="1500" baseline="30000" dirty="0" smtClean="0">
                          <a:sym typeface="Symbol"/>
                        </a:rPr>
                        <a:t></a:t>
                      </a:r>
                      <a:r>
                        <a:rPr lang="nl-BE" sz="1500" baseline="0" dirty="0" smtClean="0">
                          <a:sym typeface="Symbol"/>
                        </a:rPr>
                        <a:t>)</a:t>
                      </a:r>
                      <a:endParaRPr lang="nl-BE" sz="1500" dirty="0"/>
                    </a:p>
                  </a:txBody>
                  <a:tcPr marL="91423" marR="91423" marT="45708" marB="45708"/>
                </a:tc>
                <a:tc>
                  <a:txBody>
                    <a:bodyPr/>
                    <a:lstStyle/>
                    <a:p>
                      <a:pPr algn="ctr"/>
                      <a:r>
                        <a:rPr lang="nl-BE" sz="1500" dirty="0" smtClean="0"/>
                        <a:t>Apixaban </a:t>
                      </a:r>
                    </a:p>
                    <a:p>
                      <a:pPr algn="ctr"/>
                      <a:r>
                        <a:rPr lang="nl-BE" sz="1500" dirty="0" smtClean="0"/>
                        <a:t>(Eliquis</a:t>
                      </a:r>
                      <a:r>
                        <a:rPr lang="nl-BE" sz="1500" baseline="30000" dirty="0" smtClean="0">
                          <a:sym typeface="Symbol"/>
                        </a:rPr>
                        <a:t></a:t>
                      </a:r>
                      <a:r>
                        <a:rPr lang="nl-BE" sz="1500" baseline="0" dirty="0" smtClean="0">
                          <a:sym typeface="Symbol"/>
                        </a:rPr>
                        <a:t>)</a:t>
                      </a:r>
                      <a:endParaRPr lang="nl-BE" sz="1500" dirty="0"/>
                    </a:p>
                  </a:txBody>
                  <a:tcPr marL="91423" marR="91423" marT="45708" marB="45708"/>
                </a:tc>
                <a:tc>
                  <a:txBody>
                    <a:bodyPr/>
                    <a:lstStyle/>
                    <a:p>
                      <a:pPr algn="ctr"/>
                      <a:r>
                        <a:rPr lang="nl-BE" sz="1500" dirty="0" smtClean="0"/>
                        <a:t>Rivaroxaban (Xarelto</a:t>
                      </a:r>
                      <a:r>
                        <a:rPr lang="nl-BE" sz="1500" baseline="30000" dirty="0" smtClean="0">
                          <a:sym typeface="Symbol"/>
                        </a:rPr>
                        <a:t></a:t>
                      </a:r>
                      <a:r>
                        <a:rPr lang="nl-BE" sz="1500" baseline="0" dirty="0" smtClean="0">
                          <a:sym typeface="Symbol"/>
                        </a:rPr>
                        <a:t>)</a:t>
                      </a:r>
                      <a:endParaRPr lang="nl-BE" sz="1500" baseline="30000" dirty="0"/>
                    </a:p>
                  </a:txBody>
                  <a:tcPr marL="91423" marR="91423" marT="45708" marB="45708"/>
                </a:tc>
              </a:tr>
              <a:tr h="1576214">
                <a:tc>
                  <a:txBody>
                    <a:bodyPr/>
                    <a:lstStyle/>
                    <a:p>
                      <a:r>
                        <a:rPr lang="nl-BE" sz="1500" b="1" dirty="0" smtClean="0"/>
                        <a:t>220 mg OD</a:t>
                      </a:r>
                    </a:p>
                    <a:p>
                      <a:r>
                        <a:rPr lang="nl-BE" sz="1200" dirty="0" smtClean="0"/>
                        <a:t>  knie: 10 dagen</a:t>
                      </a:r>
                    </a:p>
                    <a:p>
                      <a:r>
                        <a:rPr lang="nl-BE" sz="1200" dirty="0" smtClean="0"/>
                        <a:t>  heup: 28 – 35 dagen</a:t>
                      </a:r>
                      <a:endParaRPr lang="nl-BE" sz="1200" b="1" dirty="0" smtClean="0"/>
                    </a:p>
                    <a:p>
                      <a:endParaRPr lang="nl-BE" sz="1200" b="1" dirty="0" smtClean="0"/>
                    </a:p>
                    <a:p>
                      <a:r>
                        <a:rPr lang="nl-BE" sz="1500" b="1" dirty="0" smtClean="0"/>
                        <a:t>150 mg OD</a:t>
                      </a:r>
                    </a:p>
                    <a:p>
                      <a:r>
                        <a:rPr lang="nl-BE" sz="1200" dirty="0" smtClean="0"/>
                        <a:t>   CrCl 30 – 50 ml/min</a:t>
                      </a:r>
                    </a:p>
                    <a:p>
                      <a:r>
                        <a:rPr lang="nl-BE" sz="1200" dirty="0" smtClean="0"/>
                        <a:t>   </a:t>
                      </a:r>
                      <a:r>
                        <a:rPr lang="nl-BE" sz="1200" b="0" i="0" u="none" strike="noStrike" kern="1200" baseline="0" dirty="0" smtClean="0">
                          <a:solidFill>
                            <a:schemeClr val="dk1"/>
                          </a:solidFill>
                          <a:latin typeface="+mn-lt"/>
                          <a:ea typeface="+mn-ea"/>
                          <a:cs typeface="+mn-cs"/>
                        </a:rPr>
                        <a:t>&gt;</a:t>
                      </a:r>
                      <a:r>
                        <a:rPr lang="nl-BE" sz="1200" dirty="0" smtClean="0"/>
                        <a:t> 75 jr</a:t>
                      </a:r>
                    </a:p>
                    <a:p>
                      <a:r>
                        <a:rPr lang="nl-BE" sz="1200" dirty="0" smtClean="0"/>
                        <a:t>   verapamil, amiodaron</a:t>
                      </a:r>
                      <a:endParaRPr lang="nl-BE" sz="1200" dirty="0"/>
                    </a:p>
                  </a:txBody>
                  <a:tcPr marL="91423" marR="91423" marT="45708" marB="45708"/>
                </a:tc>
                <a:tc>
                  <a:txBody>
                    <a:bodyPr/>
                    <a:lstStyle/>
                    <a:p>
                      <a:r>
                        <a:rPr lang="nl-BE" sz="1500" b="1" dirty="0" smtClean="0"/>
                        <a:t>2,5 mg BID</a:t>
                      </a:r>
                    </a:p>
                    <a:p>
                      <a:r>
                        <a:rPr lang="nl-BE" sz="1200" dirty="0" smtClean="0"/>
                        <a:t>  knie: 10 –14 dagen</a:t>
                      </a:r>
                    </a:p>
                    <a:p>
                      <a:r>
                        <a:rPr lang="nl-BE" sz="1200" dirty="0" smtClean="0"/>
                        <a:t>  heup: 32 – 38 dagen</a:t>
                      </a:r>
                      <a:endParaRPr lang="nl-BE" sz="1200" b="1" dirty="0" smtClean="0"/>
                    </a:p>
                    <a:p>
                      <a:endParaRPr lang="nl-BE" sz="1200" b="1" dirty="0" smtClean="0"/>
                    </a:p>
                  </a:txBody>
                  <a:tcPr marL="91423" marR="91423" marT="45708" marB="45708"/>
                </a:tc>
                <a:tc>
                  <a:txBody>
                    <a:bodyPr/>
                    <a:lstStyle/>
                    <a:p>
                      <a:r>
                        <a:rPr lang="nl-BE" sz="1500" b="1" dirty="0" smtClean="0"/>
                        <a:t>10 mg OD</a:t>
                      </a:r>
                    </a:p>
                    <a:p>
                      <a:r>
                        <a:rPr lang="nl-BE" sz="1200" dirty="0" smtClean="0"/>
                        <a:t>  knie: 2 weken</a:t>
                      </a:r>
                    </a:p>
                    <a:p>
                      <a:r>
                        <a:rPr lang="nl-BE" sz="1200" dirty="0" smtClean="0"/>
                        <a:t>  heup: 5 weken</a:t>
                      </a:r>
                    </a:p>
                    <a:p>
                      <a:endParaRPr lang="nl-BE" sz="1000" b="1" dirty="0" smtClean="0"/>
                    </a:p>
                    <a:p>
                      <a:endParaRPr lang="nl-BE" sz="1000" b="1" dirty="0" smtClean="0"/>
                    </a:p>
                  </a:txBody>
                  <a:tcPr marL="91423" marR="91423" marT="45708" marB="45708"/>
                </a:tc>
              </a:tr>
              <a:tr h="1282772">
                <a:tc>
                  <a:txBody>
                    <a:bodyPr/>
                    <a:lstStyle/>
                    <a:p>
                      <a:pPr marL="0" marR="0" lvl="0" indent="0" algn="ctr" defTabSz="914400" rtl="0" eaLnBrk="0" fontAlgn="b" latinLnBrk="0" hangingPunct="0">
                        <a:lnSpc>
                          <a:spcPct val="100000"/>
                        </a:lnSpc>
                        <a:spcBef>
                          <a:spcPct val="0"/>
                        </a:spcBef>
                        <a:spcAft>
                          <a:spcPct val="35000"/>
                        </a:spcAft>
                        <a:buClrTx/>
                        <a:buSzTx/>
                        <a:buFontTx/>
                        <a:buNone/>
                        <a:tabLst/>
                      </a:pPr>
                      <a:r>
                        <a:rPr kumimoji="0" lang="en-US" sz="1200" b="0" i="0" u="none" strike="noStrike" kern="1200" cap="none" normalizeH="0" baseline="0" dirty="0" smtClean="0">
                          <a:ln>
                            <a:noFill/>
                          </a:ln>
                          <a:solidFill>
                            <a:schemeClr val="tx1"/>
                          </a:solidFill>
                          <a:effectLst/>
                          <a:latin typeface="+mn-lt"/>
                          <a:ea typeface="ＭＳ Ｐゴシック" pitchFamily="34" charset="-128"/>
                          <a:cs typeface="+mn-cs"/>
                        </a:rPr>
                        <a:t>RE-NOVATE</a:t>
                      </a:r>
                    </a:p>
                    <a:p>
                      <a:pPr marL="0" marR="0" lvl="0" indent="0" algn="ctr" defTabSz="914400" rtl="0" eaLnBrk="0" fontAlgn="b" latinLnBrk="0" hangingPunct="0">
                        <a:lnSpc>
                          <a:spcPct val="100000"/>
                        </a:lnSpc>
                        <a:spcBef>
                          <a:spcPct val="0"/>
                        </a:spcBef>
                        <a:spcAft>
                          <a:spcPct val="35000"/>
                        </a:spcAft>
                        <a:buClrTx/>
                        <a:buSzTx/>
                        <a:buFontTx/>
                        <a:buNone/>
                        <a:tabLst/>
                      </a:pPr>
                      <a:r>
                        <a:rPr kumimoji="0" lang="en-GB" sz="1200" b="0" i="0" u="none" strike="noStrike" kern="1200" cap="none" normalizeH="0" baseline="0" dirty="0" smtClean="0">
                          <a:ln>
                            <a:noFill/>
                          </a:ln>
                          <a:solidFill>
                            <a:schemeClr val="tx1"/>
                          </a:solidFill>
                          <a:effectLst/>
                          <a:latin typeface="+mn-lt"/>
                          <a:ea typeface="ＭＳ Ｐゴシック" pitchFamily="34" charset="-128"/>
                          <a:cs typeface="+mn-cs"/>
                        </a:rPr>
                        <a:t>RE-NOVATE II</a:t>
                      </a:r>
                      <a:endParaRPr kumimoji="0" lang="en-US" sz="1200" b="0" i="0" u="none" strike="noStrike" kern="1200" cap="none" normalizeH="0" baseline="0" dirty="0" smtClean="0">
                        <a:ln>
                          <a:noFill/>
                        </a:ln>
                        <a:solidFill>
                          <a:schemeClr val="tx1"/>
                        </a:solidFill>
                        <a:effectLst/>
                        <a:latin typeface="+mn-lt"/>
                        <a:ea typeface="ＭＳ Ｐゴシック" pitchFamily="34" charset="-128"/>
                        <a:cs typeface="+mn-cs"/>
                      </a:endParaRPr>
                    </a:p>
                    <a:p>
                      <a:pPr marL="0" marR="0" lvl="0" indent="0" algn="ctr" defTabSz="914400" rtl="0" eaLnBrk="0" fontAlgn="b" latinLnBrk="0" hangingPunct="0">
                        <a:lnSpc>
                          <a:spcPct val="100000"/>
                        </a:lnSpc>
                        <a:spcBef>
                          <a:spcPct val="0"/>
                        </a:spcBef>
                        <a:spcAft>
                          <a:spcPct val="35000"/>
                        </a:spcAft>
                        <a:buClrTx/>
                        <a:buSzTx/>
                        <a:buFontTx/>
                        <a:buNone/>
                        <a:tabLst/>
                      </a:pPr>
                      <a:r>
                        <a:rPr kumimoji="0" lang="en-US" sz="1200" b="0" i="0" u="none" strike="noStrike" kern="1200" cap="none" normalizeH="0" baseline="0" dirty="0" smtClean="0">
                          <a:ln>
                            <a:noFill/>
                          </a:ln>
                          <a:solidFill>
                            <a:schemeClr val="tx1"/>
                          </a:solidFill>
                          <a:effectLst/>
                          <a:latin typeface="+mn-lt"/>
                          <a:ea typeface="ＭＳ Ｐゴシック" pitchFamily="34" charset="-128"/>
                          <a:cs typeface="+mn-cs"/>
                        </a:rPr>
                        <a:t>RE-MODEL</a:t>
                      </a:r>
                    </a:p>
                    <a:p>
                      <a:pPr marL="0" marR="0" lvl="0" indent="0" algn="ctr" defTabSz="914400" rtl="0" eaLnBrk="0" fontAlgn="b" latinLnBrk="0" hangingPunct="0">
                        <a:lnSpc>
                          <a:spcPct val="100000"/>
                        </a:lnSpc>
                        <a:spcBef>
                          <a:spcPct val="0"/>
                        </a:spcBef>
                        <a:spcAft>
                          <a:spcPct val="35000"/>
                        </a:spcAft>
                        <a:buClrTx/>
                        <a:buSzTx/>
                        <a:buFontTx/>
                        <a:buNone/>
                        <a:tabLst/>
                      </a:pPr>
                      <a:r>
                        <a:rPr kumimoji="0" lang="en-US" sz="1200" b="0" i="0" u="none" strike="noStrike" kern="1200" cap="none" normalizeH="0" baseline="0" dirty="0" smtClean="0">
                          <a:ln>
                            <a:noFill/>
                          </a:ln>
                          <a:solidFill>
                            <a:schemeClr val="tx1"/>
                          </a:solidFill>
                          <a:effectLst/>
                          <a:latin typeface="+mn-lt"/>
                          <a:ea typeface="ＭＳ Ｐゴシック" pitchFamily="34" charset="-128"/>
                          <a:cs typeface="+mn-cs"/>
                        </a:rPr>
                        <a:t>RE-MOBILIZE</a:t>
                      </a:r>
                    </a:p>
                  </a:txBody>
                  <a:tcPr marL="90190" marR="90190" marT="46797" marB="46797" anchor="ctr" horzOverflow="overflow"/>
                </a:tc>
                <a:tc>
                  <a:txBody>
                    <a:bodyPr/>
                    <a:lstStyle/>
                    <a:p>
                      <a:pPr marL="0" marR="0" lvl="0" indent="0" algn="ctr" defTabSz="914400" rtl="0" eaLnBrk="0" fontAlgn="b" latinLnBrk="0" hangingPunct="0">
                        <a:lnSpc>
                          <a:spcPct val="100000"/>
                        </a:lnSpc>
                        <a:spcBef>
                          <a:spcPct val="0"/>
                        </a:spcBef>
                        <a:spcAft>
                          <a:spcPct val="35000"/>
                        </a:spcAft>
                        <a:buClrTx/>
                        <a:buSzTx/>
                        <a:buFontTx/>
                        <a:buNone/>
                        <a:tabLst/>
                      </a:pPr>
                      <a:r>
                        <a:rPr kumimoji="0" lang="en-US" sz="1200" b="0" i="0" u="none" strike="noStrike" kern="1200" cap="none" normalizeH="0" baseline="0" dirty="0" smtClean="0">
                          <a:ln>
                            <a:noFill/>
                          </a:ln>
                          <a:solidFill>
                            <a:schemeClr val="tx1"/>
                          </a:solidFill>
                          <a:effectLst/>
                          <a:latin typeface="+mn-lt"/>
                          <a:ea typeface="ＭＳ Ｐゴシック" pitchFamily="34" charset="-128"/>
                          <a:cs typeface="+mn-cs"/>
                        </a:rPr>
                        <a:t>ADVANCE1–3</a:t>
                      </a:r>
                    </a:p>
                  </a:txBody>
                  <a:tcPr marL="90190" marR="90190" marT="46797" marB="46797" anchor="ctr" horzOverflow="overflow"/>
                </a:tc>
                <a:tc>
                  <a:txBody>
                    <a:bodyPr/>
                    <a:lstStyle/>
                    <a:p>
                      <a:pPr marL="0" marR="0" lvl="0" indent="0" algn="ctr" defTabSz="914400" rtl="0" eaLnBrk="0" fontAlgn="b" latinLnBrk="0" hangingPunct="0">
                        <a:lnSpc>
                          <a:spcPct val="100000"/>
                        </a:lnSpc>
                        <a:spcBef>
                          <a:spcPct val="0"/>
                        </a:spcBef>
                        <a:spcAft>
                          <a:spcPct val="35000"/>
                        </a:spcAft>
                        <a:buClrTx/>
                        <a:buSzTx/>
                        <a:buFontTx/>
                        <a:buNone/>
                        <a:tabLst/>
                      </a:pPr>
                      <a:r>
                        <a:rPr kumimoji="0" lang="en-US" sz="1200" b="0" i="0" u="none" strike="noStrike" cap="none" normalizeH="0" baseline="0" dirty="0" smtClean="0">
                          <a:ln>
                            <a:noFill/>
                          </a:ln>
                          <a:solidFill>
                            <a:schemeClr val="tx1"/>
                          </a:solidFill>
                          <a:effectLst/>
                          <a:latin typeface="+mj-lt"/>
                          <a:ea typeface="ＭＳ Ｐゴシック" pitchFamily="34" charset="-128"/>
                        </a:rPr>
                        <a:t>RECORD1–4</a:t>
                      </a:r>
                    </a:p>
                  </a:txBody>
                  <a:tcPr marL="90190" marR="90190" marT="46797" marB="46797" anchor="ctr" horzOverflow="overflow"/>
                </a:tc>
              </a:tr>
            </a:tbl>
          </a:graphicData>
        </a:graphic>
      </p:graphicFrame>
      <p:sp>
        <p:nvSpPr>
          <p:cNvPr id="8" name="Rectangle 7"/>
          <p:cNvSpPr/>
          <p:nvPr/>
        </p:nvSpPr>
        <p:spPr>
          <a:xfrm>
            <a:off x="1619672" y="1340768"/>
            <a:ext cx="6336704" cy="400110"/>
          </a:xfrm>
          <a:prstGeom prst="rect">
            <a:avLst/>
          </a:prstGeom>
        </p:spPr>
        <p:txBody>
          <a:bodyPr wrap="square">
            <a:spAutoFit/>
          </a:bodyPr>
          <a:lstStyle/>
          <a:p>
            <a:pPr lvl="0" defTabSz="457200">
              <a:lnSpc>
                <a:spcPct val="100000"/>
              </a:lnSpc>
              <a:spcBef>
                <a:spcPct val="0"/>
              </a:spcBef>
              <a:spcAft>
                <a:spcPts val="400"/>
              </a:spcAft>
              <a:buClrTx/>
              <a:buSzTx/>
            </a:pPr>
            <a:r>
              <a:rPr lang="nl-BE" dirty="0"/>
              <a:t>Primaire preventie van veneuze trombo-embolie</a:t>
            </a:r>
            <a:endParaRPr lang="en-GB" dirty="0">
              <a:solidFill>
                <a:srgbClr val="000000"/>
              </a:solidFill>
              <a:latin typeface="Avenir LT Std 45 Book" charset="0"/>
              <a:ea typeface="ＭＳ Ｐゴシック" pitchFamily="-1" charset="-128"/>
            </a:endParaRPr>
          </a:p>
        </p:txBody>
      </p:sp>
      <p:sp>
        <p:nvSpPr>
          <p:cNvPr id="9" name="Rounded Rectangle 8"/>
          <p:cNvSpPr/>
          <p:nvPr/>
        </p:nvSpPr>
        <p:spPr bwMode="auto">
          <a:xfrm>
            <a:off x="1619672" y="1340768"/>
            <a:ext cx="5616624" cy="400110"/>
          </a:xfrm>
          <a:prstGeom prst="roundRect">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7" tIns="45713" rIns="91427" bIns="45713" numCol="1" rtlCol="0" anchor="ctr" anchorCtr="0" compatLnSpc="1">
            <a:prstTxWarp prst="textNoShape">
              <a:avLst/>
            </a:prstTxWarp>
          </a:bodyPr>
          <a:lstStyle/>
          <a:p>
            <a:pPr marL="363538" marR="0" indent="-363538" algn="l" defTabSz="914400" rtl="0" eaLnBrk="1" fontAlgn="base" latinLnBrk="0" hangingPunct="1">
              <a:lnSpc>
                <a:spcPct val="90000"/>
              </a:lnSpc>
              <a:spcBef>
                <a:spcPct val="20000"/>
              </a:spcBef>
              <a:spcAft>
                <a:spcPct val="0"/>
              </a:spcAft>
              <a:buClr>
                <a:schemeClr val="accent1"/>
              </a:buClr>
              <a:buSzPct val="75000"/>
              <a:buFont typeface="Wingdings" pitchFamily="2" charset="2"/>
              <a:buNone/>
              <a:tabLst/>
            </a:pPr>
            <a:endParaRPr kumimoji="0" lang="nl-BE" sz="2000" b="0" i="0" u="none" strike="noStrike" cap="none" normalizeH="0" baseline="0" smtClean="0">
              <a:ln>
                <a:noFill/>
              </a:ln>
              <a:solidFill>
                <a:schemeClr val="hlink"/>
              </a:solidFill>
              <a:effectLst/>
              <a:latin typeface="Arial" charset="0"/>
            </a:endParaRPr>
          </a:p>
        </p:txBody>
      </p:sp>
    </p:spTree>
    <p:extLst>
      <p:ext uri="{BB962C8B-B14F-4D97-AF65-F5344CB8AC3E}">
        <p14:creationId xmlns:p14="http://schemas.microsoft.com/office/powerpoint/2010/main" val="3166026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196752"/>
            <a:ext cx="8784976" cy="4767263"/>
          </a:xfrm>
        </p:spPr>
        <p:txBody>
          <a:bodyPr/>
          <a:lstStyle/>
          <a:p>
            <a:r>
              <a:rPr lang="nl-BE" sz="2000" dirty="0" smtClean="0"/>
              <a:t>Meest frequent voorkomende hartaritmie</a:t>
            </a:r>
          </a:p>
          <a:p>
            <a:r>
              <a:rPr lang="nl-BE" sz="2000" dirty="0" smtClean="0"/>
              <a:t>Symptomen: hartkloppingen, syncope, vertigo, dyspnoe en</a:t>
            </a:r>
          </a:p>
          <a:p>
            <a:pPr marL="0" indent="0">
              <a:buNone/>
            </a:pPr>
            <a:r>
              <a:rPr lang="nl-BE" sz="2000" dirty="0"/>
              <a:t> </a:t>
            </a:r>
            <a:r>
              <a:rPr lang="nl-BE" sz="2000" dirty="0" smtClean="0"/>
              <a:t>                        embolische accidenten</a:t>
            </a:r>
          </a:p>
          <a:p>
            <a:pPr marL="0" lvl="0" indent="0">
              <a:buNone/>
            </a:pPr>
            <a:r>
              <a:rPr lang="nl-BE" sz="2000" dirty="0"/>
              <a:t> </a:t>
            </a:r>
            <a:r>
              <a:rPr lang="nl-BE" sz="2000" dirty="0" smtClean="0"/>
              <a:t>    </a:t>
            </a:r>
            <a:r>
              <a:rPr lang="nl-BE" sz="2000" u="sng" dirty="0" smtClean="0">
                <a:solidFill>
                  <a:srgbClr val="FF0000"/>
                </a:solidFill>
              </a:rPr>
              <a:t>Cave:</a:t>
            </a:r>
            <a:r>
              <a:rPr lang="nl-BE" sz="2000" dirty="0" smtClean="0">
                <a:solidFill>
                  <a:srgbClr val="FF0000"/>
                </a:solidFill>
              </a:rPr>
              <a:t> 1/3 mensen </a:t>
            </a:r>
            <a:r>
              <a:rPr lang="nl-BE" sz="2000" dirty="0">
                <a:solidFill>
                  <a:srgbClr val="FF0000"/>
                </a:solidFill>
              </a:rPr>
              <a:t>met voorkamerfibrillatie </a:t>
            </a:r>
            <a:r>
              <a:rPr lang="nl-BE" sz="2000" dirty="0" smtClean="0">
                <a:solidFill>
                  <a:srgbClr val="FF0000"/>
                </a:solidFill>
              </a:rPr>
              <a:t>heeft géén klachten</a:t>
            </a:r>
          </a:p>
          <a:p>
            <a:r>
              <a:rPr lang="nl-BE" sz="2000" dirty="0" smtClean="0"/>
              <a:t>Voornaamste risicofactoren:</a:t>
            </a:r>
          </a:p>
          <a:p>
            <a:pPr lvl="1"/>
            <a:r>
              <a:rPr lang="nl-BE" sz="1500" dirty="0" smtClean="0"/>
              <a:t>Gevorderde leeftijd</a:t>
            </a:r>
          </a:p>
          <a:p>
            <a:pPr lvl="1"/>
            <a:r>
              <a:rPr lang="nl-BE" sz="1500" dirty="0" smtClean="0"/>
              <a:t>Voorafbestaande hartaandoening (kleplijden, hartfalen, hypertensie, myocardinfarct)</a:t>
            </a:r>
          </a:p>
          <a:p>
            <a:pPr lvl="1"/>
            <a:r>
              <a:rPr lang="nl-BE" sz="1500" dirty="0" smtClean="0"/>
              <a:t>Diabetes</a:t>
            </a:r>
          </a:p>
          <a:p>
            <a:pPr lvl="1"/>
            <a:r>
              <a:rPr lang="nl-BE" sz="1500" dirty="0" smtClean="0"/>
              <a:t>Hyperthyreose</a:t>
            </a:r>
          </a:p>
          <a:p>
            <a:pPr lvl="1"/>
            <a:r>
              <a:rPr lang="nl-BE" sz="1500" dirty="0" smtClean="0"/>
              <a:t>Alcoholmisbruik</a:t>
            </a:r>
          </a:p>
          <a:p>
            <a:r>
              <a:rPr lang="nl-BE" sz="2000" dirty="0" smtClean="0"/>
              <a:t>VKF leidt tot een verhoogd risico op:</a:t>
            </a:r>
          </a:p>
          <a:p>
            <a:pPr lvl="1"/>
            <a:r>
              <a:rPr lang="nl-BE" sz="1500" dirty="0" smtClean="0"/>
              <a:t>Hartfalen</a:t>
            </a:r>
          </a:p>
          <a:p>
            <a:pPr lvl="1"/>
            <a:r>
              <a:rPr lang="nl-BE" sz="1500" dirty="0" smtClean="0"/>
              <a:t>Trombus/embolie          </a:t>
            </a:r>
            <a:r>
              <a:rPr lang="nl-BE" sz="1500" dirty="0" smtClean="0">
                <a:sym typeface="Symbol"/>
              </a:rPr>
              <a:t> </a:t>
            </a:r>
            <a:r>
              <a:rPr lang="nl-BE" sz="1500" dirty="0" smtClean="0"/>
              <a:t>CVA-risico!</a:t>
            </a:r>
          </a:p>
          <a:p>
            <a:pPr lvl="1"/>
            <a:r>
              <a:rPr lang="nl-BE" sz="1500" dirty="0" smtClean="0"/>
              <a:t>Hospitalisatie</a:t>
            </a:r>
          </a:p>
          <a:p>
            <a:pPr lvl="1"/>
            <a:r>
              <a:rPr lang="nl-BE" sz="1500" dirty="0" smtClean="0"/>
              <a:t>Mortaliteit</a:t>
            </a:r>
            <a:endParaRPr lang="nl-BE" sz="1500" dirty="0"/>
          </a:p>
        </p:txBody>
      </p:sp>
      <p:sp>
        <p:nvSpPr>
          <p:cNvPr id="5" name="Title 1"/>
          <p:cNvSpPr>
            <a:spLocks noGrp="1"/>
          </p:cNvSpPr>
          <p:nvPr>
            <p:ph type="title"/>
          </p:nvPr>
        </p:nvSpPr>
        <p:spPr>
          <a:xfrm>
            <a:off x="539750" y="58738"/>
            <a:ext cx="8015288" cy="914400"/>
          </a:xfrm>
        </p:spPr>
        <p:txBody>
          <a:bodyPr/>
          <a:lstStyle/>
          <a:p>
            <a:r>
              <a:rPr lang="nl-BE" sz="3000" dirty="0" smtClean="0"/>
              <a:t>Voorkamerfibrillatie (VKF)</a:t>
            </a:r>
          </a:p>
        </p:txBody>
      </p:sp>
      <p:sp>
        <p:nvSpPr>
          <p:cNvPr id="6" name="Right Arrow 5"/>
          <p:cNvSpPr>
            <a:spLocks noChangeAspect="1"/>
          </p:cNvSpPr>
          <p:nvPr/>
        </p:nvSpPr>
        <p:spPr bwMode="auto">
          <a:xfrm>
            <a:off x="2838812" y="5085184"/>
            <a:ext cx="450000" cy="18000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1008063" rtl="0" eaLnBrk="1" fontAlgn="base" latinLnBrk="0" hangingPunct="1">
              <a:lnSpc>
                <a:spcPct val="100000"/>
              </a:lnSpc>
              <a:spcBef>
                <a:spcPct val="0"/>
              </a:spcBef>
              <a:spcAft>
                <a:spcPct val="0"/>
              </a:spcAft>
              <a:buClrTx/>
              <a:buSzTx/>
              <a:buFontTx/>
              <a:buNone/>
              <a:tabLst/>
            </a:pPr>
            <a:endParaRPr kumimoji="0" lang="nl-BE" sz="2000" b="0" i="0" u="none" strike="noStrike" cap="none" normalizeH="0" baseline="0" smtClean="0">
              <a:ln>
                <a:noFill/>
              </a:ln>
              <a:solidFill>
                <a:schemeClr val="tx1"/>
              </a:solidFill>
              <a:effectLst/>
              <a:latin typeface="Arial" charset="0"/>
            </a:endParaRPr>
          </a:p>
        </p:txBody>
      </p:sp>
      <p:sp>
        <p:nvSpPr>
          <p:cNvPr id="2" name="Footer Placeholder 1"/>
          <p:cNvSpPr>
            <a:spLocks noGrp="1"/>
          </p:cNvSpPr>
          <p:nvPr>
            <p:ph type="ftr" sz="quarter" idx="10"/>
          </p:nvPr>
        </p:nvSpPr>
        <p:spPr/>
        <p:txBody>
          <a:bodyPr/>
          <a:lstStyle/>
          <a:p>
            <a:r>
              <a:rPr lang="en-US" smtClean="0"/>
              <a:t>KAVA Workshop</a:t>
            </a:r>
            <a:endParaRPr lang="en-US"/>
          </a:p>
        </p:txBody>
      </p:sp>
      <p:sp>
        <p:nvSpPr>
          <p:cNvPr id="4" name="Date Placeholder 3"/>
          <p:cNvSpPr>
            <a:spLocks noGrp="1"/>
          </p:cNvSpPr>
          <p:nvPr>
            <p:ph type="dt" sz="half" idx="12"/>
          </p:nvPr>
        </p:nvSpPr>
        <p:spPr/>
        <p:txBody>
          <a:bodyPr/>
          <a:lstStyle/>
          <a:p>
            <a:r>
              <a:rPr lang="en-US" smtClean="0"/>
              <a:t>13-10-2014</a:t>
            </a:r>
            <a:endParaRPr lang="en-US"/>
          </a:p>
        </p:txBody>
      </p:sp>
      <p:sp>
        <p:nvSpPr>
          <p:cNvPr id="7" name="Slide Number Placeholder 6"/>
          <p:cNvSpPr>
            <a:spLocks noGrp="1"/>
          </p:cNvSpPr>
          <p:nvPr>
            <p:ph type="sldNum" sz="quarter" idx="11"/>
          </p:nvPr>
        </p:nvSpPr>
        <p:spPr/>
        <p:txBody>
          <a:bodyPr/>
          <a:lstStyle/>
          <a:p>
            <a:fld id="{CA124BC2-4FD9-4608-B0E8-8184C85DDECD}" type="slidenum">
              <a:rPr lang="en-US" smtClean="0"/>
              <a:t>12</a:t>
            </a:fld>
            <a:endParaRPr lang="en-US"/>
          </a:p>
        </p:txBody>
      </p:sp>
    </p:spTree>
    <p:extLst>
      <p:ext uri="{BB962C8B-B14F-4D97-AF65-F5344CB8AC3E}">
        <p14:creationId xmlns:p14="http://schemas.microsoft.com/office/powerpoint/2010/main" val="2083722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2" end="1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3" end="1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4" end="14"/>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539750" y="58738"/>
            <a:ext cx="8015288" cy="914400"/>
          </a:xfrm>
        </p:spPr>
        <p:txBody>
          <a:bodyPr/>
          <a:lstStyle/>
          <a:p>
            <a:r>
              <a:rPr lang="nl-BE" sz="3000" dirty="0" smtClean="0"/>
              <a:t>Voorkamerfibrillatie (VKF)</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59632" y="2204864"/>
            <a:ext cx="2190750" cy="2066925"/>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276872"/>
            <a:ext cx="2190750" cy="2066925"/>
          </a:xfrm>
          <a:prstGeom prst="rect">
            <a:avLst/>
          </a:prstGeom>
        </p:spPr>
      </p:pic>
      <p:sp>
        <p:nvSpPr>
          <p:cNvPr id="8" name="TextBox 7"/>
          <p:cNvSpPr txBox="1"/>
          <p:nvPr/>
        </p:nvSpPr>
        <p:spPr>
          <a:xfrm>
            <a:off x="1979712" y="4522440"/>
            <a:ext cx="1728192" cy="369332"/>
          </a:xfrm>
          <a:prstGeom prst="rect">
            <a:avLst/>
          </a:prstGeom>
          <a:noFill/>
        </p:spPr>
        <p:txBody>
          <a:bodyPr wrap="square" rtlCol="0">
            <a:spAutoFit/>
          </a:bodyPr>
          <a:lstStyle/>
          <a:p>
            <a:r>
              <a:rPr lang="nl-BE" dirty="0" smtClean="0"/>
              <a:t>Normaal</a:t>
            </a:r>
            <a:endParaRPr lang="nl-BE" dirty="0"/>
          </a:p>
        </p:txBody>
      </p:sp>
      <p:sp>
        <p:nvSpPr>
          <p:cNvPr id="9" name="TextBox 8"/>
          <p:cNvSpPr txBox="1"/>
          <p:nvPr/>
        </p:nvSpPr>
        <p:spPr>
          <a:xfrm>
            <a:off x="5580112" y="4509120"/>
            <a:ext cx="864096" cy="369332"/>
          </a:xfrm>
          <a:prstGeom prst="rect">
            <a:avLst/>
          </a:prstGeom>
          <a:noFill/>
        </p:spPr>
        <p:txBody>
          <a:bodyPr wrap="square" rtlCol="0">
            <a:spAutoFit/>
          </a:bodyPr>
          <a:lstStyle/>
          <a:p>
            <a:r>
              <a:rPr lang="nl-BE" dirty="0" smtClean="0"/>
              <a:t>VKF</a:t>
            </a:r>
            <a:endParaRPr lang="nl-BE" dirty="0"/>
          </a:p>
        </p:txBody>
      </p:sp>
      <p:sp>
        <p:nvSpPr>
          <p:cNvPr id="2" name="Footer Placeholder 1"/>
          <p:cNvSpPr>
            <a:spLocks noGrp="1"/>
          </p:cNvSpPr>
          <p:nvPr>
            <p:ph type="ftr" sz="quarter" idx="10"/>
          </p:nvPr>
        </p:nvSpPr>
        <p:spPr/>
        <p:txBody>
          <a:bodyPr/>
          <a:lstStyle/>
          <a:p>
            <a:r>
              <a:rPr lang="en-US" smtClean="0"/>
              <a:t>KAVA Workshop</a:t>
            </a:r>
            <a:endParaRPr lang="en-US"/>
          </a:p>
        </p:txBody>
      </p:sp>
      <p:sp>
        <p:nvSpPr>
          <p:cNvPr id="3" name="Date Placeholder 2"/>
          <p:cNvSpPr>
            <a:spLocks noGrp="1"/>
          </p:cNvSpPr>
          <p:nvPr>
            <p:ph type="dt" sz="half" idx="12"/>
          </p:nvPr>
        </p:nvSpPr>
        <p:spPr/>
        <p:txBody>
          <a:bodyPr/>
          <a:lstStyle/>
          <a:p>
            <a:r>
              <a:rPr lang="en-US" smtClean="0"/>
              <a:t>13-10-2014</a:t>
            </a:r>
            <a:endParaRPr lang="en-US"/>
          </a:p>
        </p:txBody>
      </p:sp>
      <p:sp>
        <p:nvSpPr>
          <p:cNvPr id="6" name="Slide Number Placeholder 5"/>
          <p:cNvSpPr>
            <a:spLocks noGrp="1"/>
          </p:cNvSpPr>
          <p:nvPr>
            <p:ph type="sldNum" sz="quarter" idx="11"/>
          </p:nvPr>
        </p:nvSpPr>
        <p:spPr/>
        <p:txBody>
          <a:bodyPr/>
          <a:lstStyle/>
          <a:p>
            <a:fld id="{CA124BC2-4FD9-4608-B0E8-8184C85DDECD}" type="slidenum">
              <a:rPr lang="en-US" smtClean="0"/>
              <a:t>13</a:t>
            </a:fld>
            <a:endParaRPr lang="en-US"/>
          </a:p>
        </p:txBody>
      </p:sp>
    </p:spTree>
    <p:extLst>
      <p:ext uri="{BB962C8B-B14F-4D97-AF65-F5344CB8AC3E}">
        <p14:creationId xmlns:p14="http://schemas.microsoft.com/office/powerpoint/2010/main" val="1837894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nl-BE" sz="3000" dirty="0" smtClean="0"/>
              <a:t>Beroerte-risico inschatting</a:t>
            </a:r>
          </a:p>
        </p:txBody>
      </p:sp>
      <p:graphicFrame>
        <p:nvGraphicFramePr>
          <p:cNvPr id="7" name="Diagram 6"/>
          <p:cNvGraphicFramePr/>
          <p:nvPr>
            <p:extLst>
              <p:ext uri="{D42A27DB-BD31-4B8C-83A1-F6EECF244321}">
                <p14:modId xmlns:p14="http://schemas.microsoft.com/office/powerpoint/2010/main" val="2845940677"/>
              </p:ext>
            </p:extLst>
          </p:nvPr>
        </p:nvGraphicFramePr>
        <p:xfrm>
          <a:off x="539552" y="1196752"/>
          <a:ext cx="7848872" cy="44644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Footer Placeholder 1"/>
          <p:cNvSpPr>
            <a:spLocks noGrp="1"/>
          </p:cNvSpPr>
          <p:nvPr>
            <p:ph type="ftr" sz="quarter" idx="10"/>
          </p:nvPr>
        </p:nvSpPr>
        <p:spPr/>
        <p:txBody>
          <a:bodyPr/>
          <a:lstStyle/>
          <a:p>
            <a:r>
              <a:rPr lang="en-US" smtClean="0"/>
              <a:t>KAVA Workshop</a:t>
            </a:r>
            <a:endParaRPr lang="en-US"/>
          </a:p>
        </p:txBody>
      </p:sp>
      <p:sp>
        <p:nvSpPr>
          <p:cNvPr id="3" name="Date Placeholder 2"/>
          <p:cNvSpPr>
            <a:spLocks noGrp="1"/>
          </p:cNvSpPr>
          <p:nvPr>
            <p:ph type="dt" sz="half" idx="12"/>
          </p:nvPr>
        </p:nvSpPr>
        <p:spPr/>
        <p:txBody>
          <a:bodyPr/>
          <a:lstStyle/>
          <a:p>
            <a:r>
              <a:rPr lang="en-US" smtClean="0"/>
              <a:t>13-10-2014</a:t>
            </a:r>
            <a:endParaRPr lang="en-US"/>
          </a:p>
        </p:txBody>
      </p:sp>
      <p:sp>
        <p:nvSpPr>
          <p:cNvPr id="4" name="Slide Number Placeholder 3"/>
          <p:cNvSpPr>
            <a:spLocks noGrp="1"/>
          </p:cNvSpPr>
          <p:nvPr>
            <p:ph type="sldNum" sz="quarter" idx="11"/>
          </p:nvPr>
        </p:nvSpPr>
        <p:spPr/>
        <p:txBody>
          <a:bodyPr/>
          <a:lstStyle/>
          <a:p>
            <a:fld id="{CA124BC2-4FD9-4608-B0E8-8184C85DDECD}" type="slidenum">
              <a:rPr lang="en-US" smtClean="0"/>
              <a:t>14</a:t>
            </a:fld>
            <a:endParaRPr lang="en-US"/>
          </a:p>
        </p:txBody>
      </p:sp>
    </p:spTree>
    <p:extLst>
      <p:ext uri="{BB962C8B-B14F-4D97-AF65-F5344CB8AC3E}">
        <p14:creationId xmlns:p14="http://schemas.microsoft.com/office/powerpoint/2010/main" val="8317190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t>Guidelines VKF </a:t>
            </a:r>
            <a:endParaRPr lang="en-US" sz="3000" dirty="0"/>
          </a:p>
        </p:txBody>
      </p:sp>
      <p:sp>
        <p:nvSpPr>
          <p:cNvPr id="3" name="Content Placeholder 2"/>
          <p:cNvSpPr>
            <a:spLocks noGrp="1"/>
          </p:cNvSpPr>
          <p:nvPr>
            <p:ph idx="1"/>
          </p:nvPr>
        </p:nvSpPr>
        <p:spPr>
          <a:xfrm>
            <a:off x="539750" y="1110009"/>
            <a:ext cx="8107363" cy="4767263"/>
          </a:xfrm>
        </p:spPr>
        <p:txBody>
          <a:bodyPr/>
          <a:lstStyle/>
          <a:p>
            <a:pPr marL="0" indent="0">
              <a:buNone/>
            </a:pPr>
            <a:r>
              <a:rPr lang="nl-BE" sz="2500" b="1" dirty="0" smtClean="0"/>
              <a:t>Vroeger (2010)	</a:t>
            </a:r>
            <a:r>
              <a:rPr lang="nl-BE" sz="2500" b="1" dirty="0"/>
              <a:t> </a:t>
            </a:r>
            <a:r>
              <a:rPr lang="nl-BE" sz="2500" b="1" dirty="0" smtClean="0"/>
              <a:t>		      Nu (2012)</a:t>
            </a:r>
          </a:p>
          <a:p>
            <a:pPr marL="0" indent="0">
              <a:buNone/>
            </a:pPr>
            <a:endParaRPr lang="nl-BE" sz="2000" dirty="0" smtClean="0"/>
          </a:p>
          <a:p>
            <a:pPr marL="0" indent="0">
              <a:buNone/>
            </a:pPr>
            <a:r>
              <a:rPr lang="nl-BE" sz="2000" dirty="0" smtClean="0"/>
              <a:t>CHA</a:t>
            </a:r>
            <a:r>
              <a:rPr lang="nl-BE" sz="2000" baseline="-25000" dirty="0" smtClean="0"/>
              <a:t>2</a:t>
            </a:r>
            <a:r>
              <a:rPr lang="nl-BE" sz="2000" dirty="0" smtClean="0"/>
              <a:t>DS</a:t>
            </a:r>
            <a:r>
              <a:rPr lang="nl-BE" sz="2000" baseline="-25000" dirty="0" smtClean="0"/>
              <a:t>2</a:t>
            </a:r>
            <a:r>
              <a:rPr lang="nl-BE" sz="2000" dirty="0" smtClean="0"/>
              <a:t>-VASc = 0 </a:t>
            </a:r>
          </a:p>
          <a:p>
            <a:pPr marL="0" indent="0">
              <a:buNone/>
            </a:pPr>
            <a:r>
              <a:rPr lang="nl-BE" sz="2000" dirty="0" smtClean="0"/>
              <a:t>=&gt; geen behandeling of AAG</a:t>
            </a:r>
          </a:p>
          <a:p>
            <a:pPr marL="0" indent="0">
              <a:buNone/>
            </a:pPr>
            <a:endParaRPr lang="nl-BE" sz="2000" dirty="0" smtClean="0"/>
          </a:p>
          <a:p>
            <a:pPr marL="0" indent="0">
              <a:buNone/>
            </a:pPr>
            <a:r>
              <a:rPr lang="nl-BE" sz="2000" dirty="0" smtClean="0"/>
              <a:t>CHA</a:t>
            </a:r>
            <a:r>
              <a:rPr lang="nl-BE" sz="2000" baseline="-25000" dirty="0" smtClean="0"/>
              <a:t>2</a:t>
            </a:r>
            <a:r>
              <a:rPr lang="nl-BE" sz="2000" dirty="0" smtClean="0"/>
              <a:t>DS</a:t>
            </a:r>
            <a:r>
              <a:rPr lang="nl-BE" sz="2000" baseline="-25000" dirty="0" smtClean="0"/>
              <a:t>2</a:t>
            </a:r>
            <a:r>
              <a:rPr lang="nl-BE" sz="2000" dirty="0" smtClean="0"/>
              <a:t>-VASc </a:t>
            </a:r>
            <a:r>
              <a:rPr lang="nl-BE" sz="2000" dirty="0"/>
              <a:t>= </a:t>
            </a:r>
            <a:r>
              <a:rPr lang="nl-BE" sz="2000" dirty="0" smtClean="0"/>
              <a:t>1</a:t>
            </a:r>
          </a:p>
          <a:p>
            <a:pPr marL="0" indent="0">
              <a:buNone/>
            </a:pPr>
            <a:r>
              <a:rPr lang="nl-BE" sz="2000" dirty="0" smtClean="0"/>
              <a:t>=&gt; AAG of OAC</a:t>
            </a:r>
            <a:endParaRPr lang="nl-BE" sz="2000" dirty="0"/>
          </a:p>
          <a:p>
            <a:pPr marL="0" indent="0">
              <a:buNone/>
            </a:pPr>
            <a:endParaRPr lang="nl-BE" sz="2000" dirty="0" smtClean="0"/>
          </a:p>
          <a:p>
            <a:pPr marL="0" indent="0">
              <a:buNone/>
            </a:pPr>
            <a:r>
              <a:rPr lang="nl-BE" sz="2000" dirty="0" smtClean="0"/>
              <a:t>CHA</a:t>
            </a:r>
            <a:r>
              <a:rPr lang="nl-BE" sz="2000" baseline="-25000" dirty="0" smtClean="0"/>
              <a:t>2</a:t>
            </a:r>
            <a:r>
              <a:rPr lang="nl-BE" sz="2000" dirty="0" smtClean="0"/>
              <a:t>DS</a:t>
            </a:r>
            <a:r>
              <a:rPr lang="nl-BE" sz="2000" baseline="-25000" dirty="0" smtClean="0"/>
              <a:t>2</a:t>
            </a:r>
            <a:r>
              <a:rPr lang="nl-BE" sz="2000" dirty="0" smtClean="0"/>
              <a:t>-VASc ≥ 2 </a:t>
            </a:r>
          </a:p>
          <a:p>
            <a:pPr marL="0" indent="0">
              <a:buNone/>
            </a:pPr>
            <a:r>
              <a:rPr lang="nl-BE" sz="2000" dirty="0" smtClean="0"/>
              <a:t>=&gt; OAC</a:t>
            </a:r>
            <a:endParaRPr lang="nl-BE" sz="2000" dirty="0"/>
          </a:p>
          <a:p>
            <a:pPr marL="0" indent="0">
              <a:buNone/>
            </a:pPr>
            <a:endParaRPr lang="nl-BE" sz="2500" dirty="0" smtClean="0"/>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8507" t="16182" r="52760" b="11926"/>
          <a:stretch/>
        </p:blipFill>
        <p:spPr bwMode="auto">
          <a:xfrm>
            <a:off x="5036046" y="1659826"/>
            <a:ext cx="3065319" cy="4793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4"/>
          <p:cNvSpPr>
            <a:spLocks noGrp="1"/>
          </p:cNvSpPr>
          <p:nvPr>
            <p:ph type="ftr" sz="quarter" idx="10"/>
          </p:nvPr>
        </p:nvSpPr>
        <p:spPr/>
        <p:txBody>
          <a:bodyPr/>
          <a:lstStyle/>
          <a:p>
            <a:r>
              <a:rPr lang="en-US" smtClean="0"/>
              <a:t>KAVA Workshop</a:t>
            </a:r>
            <a:endParaRPr lang="en-US"/>
          </a:p>
        </p:txBody>
      </p:sp>
      <p:sp>
        <p:nvSpPr>
          <p:cNvPr id="6" name="Date Placeholder 5"/>
          <p:cNvSpPr>
            <a:spLocks noGrp="1"/>
          </p:cNvSpPr>
          <p:nvPr>
            <p:ph type="dt" sz="half" idx="12"/>
          </p:nvPr>
        </p:nvSpPr>
        <p:spPr/>
        <p:txBody>
          <a:bodyPr/>
          <a:lstStyle/>
          <a:p>
            <a:r>
              <a:rPr lang="en-US" smtClean="0"/>
              <a:t>13-10-2014</a:t>
            </a:r>
            <a:endParaRPr lang="en-US"/>
          </a:p>
        </p:txBody>
      </p:sp>
      <p:sp>
        <p:nvSpPr>
          <p:cNvPr id="7" name="Slide Number Placeholder 6"/>
          <p:cNvSpPr>
            <a:spLocks noGrp="1"/>
          </p:cNvSpPr>
          <p:nvPr>
            <p:ph type="sldNum" sz="quarter" idx="11"/>
          </p:nvPr>
        </p:nvSpPr>
        <p:spPr/>
        <p:txBody>
          <a:bodyPr/>
          <a:lstStyle/>
          <a:p>
            <a:fld id="{CA124BC2-4FD9-4608-B0E8-8184C85DDECD}" type="slidenum">
              <a:rPr lang="en-US" smtClean="0"/>
              <a:t>15</a:t>
            </a:fld>
            <a:endParaRPr lang="en-US"/>
          </a:p>
        </p:txBody>
      </p:sp>
    </p:spTree>
    <p:extLst>
      <p:ext uri="{BB962C8B-B14F-4D97-AF65-F5344CB8AC3E}">
        <p14:creationId xmlns:p14="http://schemas.microsoft.com/office/powerpoint/2010/main" val="2388867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ea typeface="ＭＳ Ｐゴシック" pitchFamily="34" charset="-128"/>
              </a:rPr>
              <a:t>DOACs en VKF (non-valvulair) </a:t>
            </a:r>
            <a:endParaRPr lang="nl-BE" sz="30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16</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graphicFrame>
        <p:nvGraphicFramePr>
          <p:cNvPr id="9" name="Content Placeholder 1"/>
          <p:cNvGraphicFramePr>
            <a:graphicFrameLocks/>
          </p:cNvGraphicFramePr>
          <p:nvPr>
            <p:extLst>
              <p:ext uri="{D42A27DB-BD31-4B8C-83A1-F6EECF244321}">
                <p14:modId xmlns:p14="http://schemas.microsoft.com/office/powerpoint/2010/main" val="1011813107"/>
              </p:ext>
            </p:extLst>
          </p:nvPr>
        </p:nvGraphicFramePr>
        <p:xfrm>
          <a:off x="827584" y="2276873"/>
          <a:ext cx="7127070" cy="2967788"/>
        </p:xfrm>
        <a:graphic>
          <a:graphicData uri="http://schemas.openxmlformats.org/drawingml/2006/table">
            <a:tbl>
              <a:tblPr firstRow="1" bandRow="1">
                <a:tableStyleId>{5C22544A-7EE6-4342-B048-85BDC9FD1C3A}</a:tableStyleId>
              </a:tblPr>
              <a:tblGrid>
                <a:gridCol w="2375690"/>
                <a:gridCol w="2448846"/>
                <a:gridCol w="2302534"/>
              </a:tblGrid>
              <a:tr h="508748">
                <a:tc>
                  <a:txBody>
                    <a:bodyPr/>
                    <a:lstStyle/>
                    <a:p>
                      <a:pPr algn="ctr"/>
                      <a:r>
                        <a:rPr lang="nl-BE" sz="1500" dirty="0" smtClean="0"/>
                        <a:t>Dabigatran</a:t>
                      </a:r>
                    </a:p>
                    <a:p>
                      <a:pPr algn="ctr"/>
                      <a:r>
                        <a:rPr lang="nl-BE" sz="1500" dirty="0" smtClean="0"/>
                        <a:t>(Pradaxa</a:t>
                      </a:r>
                      <a:r>
                        <a:rPr lang="nl-BE" sz="1500" baseline="30000" dirty="0" smtClean="0">
                          <a:sym typeface="Symbol"/>
                        </a:rPr>
                        <a:t></a:t>
                      </a:r>
                      <a:r>
                        <a:rPr lang="nl-BE" sz="1500" baseline="0" dirty="0" smtClean="0">
                          <a:sym typeface="Symbol"/>
                        </a:rPr>
                        <a:t>)</a:t>
                      </a:r>
                      <a:endParaRPr lang="nl-BE" sz="1500" dirty="0"/>
                    </a:p>
                  </a:txBody>
                  <a:tcPr marL="91423" marR="91423" marT="45708" marB="45708"/>
                </a:tc>
                <a:tc>
                  <a:txBody>
                    <a:bodyPr/>
                    <a:lstStyle/>
                    <a:p>
                      <a:pPr algn="ctr"/>
                      <a:r>
                        <a:rPr lang="nl-BE" sz="1500" dirty="0" smtClean="0"/>
                        <a:t>Apixaban </a:t>
                      </a:r>
                    </a:p>
                    <a:p>
                      <a:pPr algn="ctr"/>
                      <a:r>
                        <a:rPr lang="nl-BE" sz="1500" dirty="0" smtClean="0"/>
                        <a:t>(Eliquis</a:t>
                      </a:r>
                      <a:r>
                        <a:rPr lang="nl-BE" sz="1500" baseline="30000" dirty="0" smtClean="0">
                          <a:sym typeface="Symbol"/>
                        </a:rPr>
                        <a:t></a:t>
                      </a:r>
                      <a:r>
                        <a:rPr lang="nl-BE" sz="1500" baseline="0" dirty="0" smtClean="0">
                          <a:sym typeface="Symbol"/>
                        </a:rPr>
                        <a:t>)</a:t>
                      </a:r>
                      <a:endParaRPr lang="nl-BE" sz="1500" dirty="0"/>
                    </a:p>
                  </a:txBody>
                  <a:tcPr marL="91423" marR="91423" marT="45708" marB="45708"/>
                </a:tc>
                <a:tc>
                  <a:txBody>
                    <a:bodyPr/>
                    <a:lstStyle/>
                    <a:p>
                      <a:pPr algn="ctr"/>
                      <a:r>
                        <a:rPr lang="nl-BE" sz="1500" dirty="0" smtClean="0"/>
                        <a:t>Rivaroxaban (Xarelto</a:t>
                      </a:r>
                      <a:r>
                        <a:rPr lang="nl-BE" sz="1500" baseline="30000" dirty="0" smtClean="0">
                          <a:sym typeface="Symbol"/>
                        </a:rPr>
                        <a:t></a:t>
                      </a:r>
                      <a:r>
                        <a:rPr lang="nl-BE" sz="1500" baseline="0" dirty="0" smtClean="0">
                          <a:sym typeface="Symbol"/>
                        </a:rPr>
                        <a:t>)</a:t>
                      </a:r>
                      <a:endParaRPr lang="nl-BE" sz="1500" baseline="30000" dirty="0"/>
                    </a:p>
                  </a:txBody>
                  <a:tcPr marL="91423" marR="91423" marT="45708" marB="45708"/>
                </a:tc>
              </a:tr>
              <a:tr h="1526288">
                <a:tc>
                  <a:txBody>
                    <a:bodyPr/>
                    <a:lstStyle/>
                    <a:p>
                      <a:r>
                        <a:rPr lang="nl-BE" sz="1500" b="1" dirty="0" smtClean="0"/>
                        <a:t>150 mg BID</a:t>
                      </a:r>
                    </a:p>
                    <a:p>
                      <a:endParaRPr lang="nl-BE" sz="1200" b="1" dirty="0" smtClean="0"/>
                    </a:p>
                    <a:p>
                      <a:r>
                        <a:rPr lang="nl-BE" sz="1500" b="1" dirty="0" smtClean="0"/>
                        <a:t>110 mg BID</a:t>
                      </a:r>
                    </a:p>
                    <a:p>
                      <a:r>
                        <a:rPr lang="nl-BE" sz="1200" dirty="0" smtClean="0"/>
                        <a:t>   </a:t>
                      </a:r>
                      <a:r>
                        <a:rPr lang="nl-BE" sz="1200" b="0" i="0" u="none" strike="noStrike" kern="1200" baseline="0" dirty="0" smtClean="0">
                          <a:solidFill>
                            <a:schemeClr val="dk1"/>
                          </a:solidFill>
                          <a:latin typeface="+mn-lt"/>
                          <a:ea typeface="+mn-ea"/>
                          <a:cs typeface="+mn-cs"/>
                        </a:rPr>
                        <a:t>≥</a:t>
                      </a:r>
                      <a:r>
                        <a:rPr lang="nl-BE" sz="1200" dirty="0" smtClean="0"/>
                        <a:t> 80 jr</a:t>
                      </a:r>
                    </a:p>
                    <a:p>
                      <a:r>
                        <a:rPr lang="nl-BE" sz="1200" dirty="0" smtClean="0"/>
                        <a:t>   verapamil</a:t>
                      </a:r>
                      <a:endParaRPr lang="nl-BE" sz="1200" dirty="0"/>
                    </a:p>
                  </a:txBody>
                  <a:tcPr marL="91423" marR="91423" marT="45708" marB="45708"/>
                </a:tc>
                <a:tc>
                  <a:txBody>
                    <a:bodyPr/>
                    <a:lstStyle/>
                    <a:p>
                      <a:r>
                        <a:rPr lang="nl-BE" sz="1500" b="1" dirty="0" smtClean="0"/>
                        <a:t>5 mg BID</a:t>
                      </a:r>
                    </a:p>
                    <a:p>
                      <a:endParaRPr lang="nl-BE" sz="1200" b="1" dirty="0" smtClean="0"/>
                    </a:p>
                    <a:p>
                      <a:r>
                        <a:rPr lang="nl-BE" sz="1500" b="1" dirty="0" smtClean="0"/>
                        <a:t>2,5 mg BID</a:t>
                      </a:r>
                    </a:p>
                    <a:p>
                      <a:r>
                        <a:rPr lang="nl-BE" sz="1200" dirty="0" smtClean="0"/>
                        <a:t>   CrCl</a:t>
                      </a:r>
                      <a:r>
                        <a:rPr lang="nl-BE" sz="1200" baseline="0" dirty="0" smtClean="0"/>
                        <a:t> 15 </a:t>
                      </a:r>
                      <a:r>
                        <a:rPr lang="nl-BE" sz="1200" dirty="0" smtClean="0"/>
                        <a:t>– </a:t>
                      </a:r>
                      <a:r>
                        <a:rPr lang="nl-BE" sz="1200" baseline="0" dirty="0" smtClean="0"/>
                        <a:t>29 ml </a:t>
                      </a:r>
                    </a:p>
                    <a:p>
                      <a:r>
                        <a:rPr lang="nl-BE" sz="1200" baseline="0" dirty="0" smtClean="0"/>
                        <a:t>   [creatinine] &gt; 1,5 mg/dl</a:t>
                      </a:r>
                      <a:r>
                        <a:rPr lang="nl-BE" sz="1200" b="1" baseline="30000" dirty="0" smtClean="0"/>
                        <a:t>*</a:t>
                      </a:r>
                      <a:r>
                        <a:rPr lang="nl-BE" sz="1200" baseline="0" dirty="0" smtClean="0"/>
                        <a:t>      </a:t>
                      </a:r>
                    </a:p>
                    <a:p>
                      <a:r>
                        <a:rPr lang="nl-BE" sz="1200" baseline="0" dirty="0" smtClean="0"/>
                        <a:t>   </a:t>
                      </a:r>
                      <a:r>
                        <a:rPr lang="nl-BE" sz="1200" b="0" i="0" u="none" strike="noStrike" kern="1200" baseline="0" dirty="0" smtClean="0">
                          <a:solidFill>
                            <a:schemeClr val="dk1"/>
                          </a:solidFill>
                          <a:latin typeface="+mn-lt"/>
                          <a:ea typeface="+mn-ea"/>
                          <a:cs typeface="+mn-cs"/>
                        </a:rPr>
                        <a:t>≥</a:t>
                      </a:r>
                      <a:r>
                        <a:rPr lang="nl-BE" sz="1200" baseline="0" dirty="0" smtClean="0"/>
                        <a:t> 80 jr</a:t>
                      </a:r>
                      <a:r>
                        <a:rPr lang="nl-BE" sz="1200" b="1" baseline="30000" dirty="0" smtClean="0"/>
                        <a:t>*</a:t>
                      </a:r>
                      <a:endParaRPr lang="nl-BE" sz="1200" baseline="0" dirty="0" smtClean="0"/>
                    </a:p>
                    <a:p>
                      <a:r>
                        <a:rPr lang="nl-BE" sz="1200" baseline="0" dirty="0" smtClean="0"/>
                        <a:t>   </a:t>
                      </a:r>
                      <a:r>
                        <a:rPr lang="nl-BE" sz="1200" b="0" i="0" u="none" strike="noStrike" kern="1200" baseline="0" dirty="0" smtClean="0">
                          <a:solidFill>
                            <a:schemeClr val="dk1"/>
                          </a:solidFill>
                          <a:latin typeface="+mn-lt"/>
                          <a:ea typeface="+mn-ea"/>
                          <a:cs typeface="+mn-cs"/>
                        </a:rPr>
                        <a:t>≤</a:t>
                      </a:r>
                      <a:r>
                        <a:rPr lang="nl-BE" sz="1200" baseline="0" dirty="0" smtClean="0"/>
                        <a:t> 60 kg</a:t>
                      </a:r>
                      <a:r>
                        <a:rPr lang="nl-BE" sz="1200" b="1" baseline="30000" dirty="0" smtClean="0"/>
                        <a:t>*</a:t>
                      </a:r>
                      <a:endParaRPr lang="nl-BE" sz="1200" baseline="0" dirty="0" smtClean="0"/>
                    </a:p>
                    <a:p>
                      <a:r>
                        <a:rPr lang="nl-BE" sz="1200" baseline="0" dirty="0" smtClean="0"/>
                        <a:t>*: minstens 2 van deze criteria</a:t>
                      </a:r>
                      <a:endParaRPr lang="nl-BE" sz="1200" dirty="0"/>
                    </a:p>
                  </a:txBody>
                  <a:tcPr marL="91423" marR="91423" marT="45708" marB="45708"/>
                </a:tc>
                <a:tc>
                  <a:txBody>
                    <a:bodyPr/>
                    <a:lstStyle/>
                    <a:p>
                      <a:r>
                        <a:rPr lang="nl-BE" sz="1500" b="1" dirty="0" smtClean="0"/>
                        <a:t>20 mg OD</a:t>
                      </a:r>
                    </a:p>
                    <a:p>
                      <a:endParaRPr lang="nl-BE" sz="1200" dirty="0" smtClean="0"/>
                    </a:p>
                    <a:p>
                      <a:r>
                        <a:rPr lang="nl-BE" sz="1500" b="1" dirty="0" smtClean="0"/>
                        <a:t>15</a:t>
                      </a:r>
                      <a:r>
                        <a:rPr lang="nl-BE" sz="1500" b="1" baseline="0" dirty="0" smtClean="0"/>
                        <a:t> mg OD</a:t>
                      </a:r>
                    </a:p>
                    <a:p>
                      <a:r>
                        <a:rPr lang="nl-BE" sz="1200" dirty="0" smtClean="0"/>
                        <a:t>   CrCl:</a:t>
                      </a:r>
                      <a:r>
                        <a:rPr lang="nl-BE" sz="1200" baseline="0" dirty="0" smtClean="0"/>
                        <a:t> 15 </a:t>
                      </a:r>
                      <a:r>
                        <a:rPr lang="nl-BE" sz="1200" dirty="0" smtClean="0"/>
                        <a:t>– </a:t>
                      </a:r>
                      <a:r>
                        <a:rPr lang="nl-BE" sz="1200" baseline="0" dirty="0" smtClean="0"/>
                        <a:t>49 ml/min</a:t>
                      </a:r>
                      <a:endParaRPr lang="nl-BE" sz="1200" dirty="0"/>
                    </a:p>
                  </a:txBody>
                  <a:tcPr marL="91423" marR="91423" marT="45708" marB="45708"/>
                </a:tc>
              </a:tr>
              <a:tr h="773276">
                <a:tc>
                  <a:txBody>
                    <a:bodyPr/>
                    <a:lstStyle/>
                    <a:p>
                      <a:pPr marL="0" marR="0" lvl="0" indent="0" algn="ctr" defTabSz="457200" rtl="0" eaLnBrk="1" fontAlgn="base" latinLnBrk="0" hangingPunct="1">
                        <a:lnSpc>
                          <a:spcPct val="100000"/>
                        </a:lnSpc>
                        <a:spcBef>
                          <a:spcPct val="0"/>
                        </a:spcBef>
                        <a:spcAft>
                          <a:spcPts val="1000"/>
                        </a:spcAft>
                        <a:buClrTx/>
                        <a:buSzTx/>
                        <a:buFont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kumimoji="0" lang="en-US" sz="1200" b="0" i="0" u="none" strike="noStrike" cap="none" normalizeH="0" baseline="0" dirty="0" smtClean="0">
                          <a:ln>
                            <a:noFill/>
                          </a:ln>
                          <a:solidFill>
                            <a:srgbClr val="000000"/>
                          </a:solidFill>
                          <a:effectLst/>
                          <a:latin typeface="+mj-lt"/>
                          <a:ea typeface="ＭＳ Ｐゴシック" pitchFamily="-1" charset="-128"/>
                        </a:rPr>
                        <a:t>RE-LY </a:t>
                      </a:r>
                      <a:r>
                        <a:rPr kumimoji="0" lang="en-US" sz="1200" b="0" i="0" u="none" strike="noStrike" cap="none" normalizeH="0" baseline="30000" dirty="0" smtClean="0">
                          <a:ln>
                            <a:noFill/>
                          </a:ln>
                          <a:solidFill>
                            <a:srgbClr val="000000"/>
                          </a:solidFill>
                          <a:effectLst/>
                          <a:latin typeface="+mj-lt"/>
                          <a:ea typeface="ＭＳ Ｐゴシック" pitchFamily="-1" charset="-128"/>
                        </a:rPr>
                        <a:t>1</a:t>
                      </a:r>
                      <a:endParaRPr kumimoji="0" lang="en-GB" sz="1200" b="0" i="0" u="none" strike="noStrike" cap="none" normalizeH="0" baseline="30000" dirty="0" smtClean="0">
                        <a:ln>
                          <a:noFill/>
                        </a:ln>
                        <a:solidFill>
                          <a:srgbClr val="000000"/>
                        </a:solidFill>
                        <a:effectLst/>
                        <a:latin typeface="+mj-lt"/>
                        <a:ea typeface="ＭＳ Ｐゴシック" pitchFamily="-1" charset="-128"/>
                      </a:endParaRPr>
                    </a:p>
                  </a:txBody>
                  <a:tcPr marL="68580" marR="68580" marT="0" marB="0" anchor="ctr" horzOverflow="overflow"/>
                </a:tc>
                <a:tc>
                  <a:txBody>
                    <a:bodyPr/>
                    <a:lstStyle/>
                    <a:p>
                      <a:pPr marL="0" marR="0" lvl="0" indent="0" algn="ctr" defTabSz="457200" rtl="0" eaLnBrk="1" fontAlgn="base" latinLnBrk="0" hangingPunct="1">
                        <a:lnSpc>
                          <a:spcPct val="100000"/>
                        </a:lnSpc>
                        <a:spcBef>
                          <a:spcPct val="0"/>
                        </a:spcBef>
                        <a:spcAft>
                          <a:spcPts val="1000"/>
                        </a:spcAft>
                        <a:buClrTx/>
                        <a:buSzTx/>
                        <a:buFont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kumimoji="0" lang="en-US" sz="1200" b="0" i="0" u="none" strike="noStrike" cap="none" normalizeH="0" baseline="0" dirty="0" smtClean="0">
                          <a:ln>
                            <a:noFill/>
                          </a:ln>
                          <a:solidFill>
                            <a:srgbClr val="000000"/>
                          </a:solidFill>
                          <a:effectLst/>
                          <a:latin typeface="+mj-lt"/>
                          <a:ea typeface="ＭＳ Ｐゴシック" pitchFamily="-1" charset="-128"/>
                        </a:rPr>
                        <a:t>ARISTOTLE </a:t>
                      </a:r>
                      <a:r>
                        <a:rPr kumimoji="0" lang="en-US" sz="1200" b="0" i="0" u="none" strike="noStrike" cap="none" normalizeH="0" baseline="30000" dirty="0" smtClean="0">
                          <a:ln>
                            <a:noFill/>
                          </a:ln>
                          <a:solidFill>
                            <a:srgbClr val="000000"/>
                          </a:solidFill>
                          <a:effectLst/>
                          <a:latin typeface="+mj-lt"/>
                          <a:ea typeface="ＭＳ Ｐゴシック" pitchFamily="-1" charset="-128"/>
                        </a:rPr>
                        <a:t>2</a:t>
                      </a:r>
                      <a:endParaRPr kumimoji="0" lang="en-GB" sz="1200" b="0" i="0" u="none" strike="noStrike" cap="none" normalizeH="0" baseline="30000" dirty="0" smtClean="0">
                        <a:ln>
                          <a:noFill/>
                        </a:ln>
                        <a:solidFill>
                          <a:srgbClr val="000000"/>
                        </a:solidFill>
                        <a:effectLst/>
                        <a:latin typeface="+mj-lt"/>
                        <a:ea typeface="ＭＳ Ｐゴシック" pitchFamily="-1" charset="-128"/>
                      </a:endParaRPr>
                    </a:p>
                    <a:p>
                      <a:pPr marL="0" marR="0" lvl="0" indent="0" algn="ctr" defTabSz="457200" rtl="0" eaLnBrk="1" fontAlgn="base" latinLnBrk="0" hangingPunct="1">
                        <a:lnSpc>
                          <a:spcPct val="100000"/>
                        </a:lnSpc>
                        <a:spcBef>
                          <a:spcPct val="0"/>
                        </a:spcBef>
                        <a:spcAft>
                          <a:spcPts val="1000"/>
                        </a:spcAft>
                        <a:buClrTx/>
                        <a:buSzTx/>
                        <a:buFont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kumimoji="0" lang="en-US" sz="1200" b="0" i="0" u="none" strike="noStrike" cap="none" normalizeH="0" baseline="0" dirty="0" smtClean="0">
                          <a:ln>
                            <a:noFill/>
                          </a:ln>
                          <a:solidFill>
                            <a:srgbClr val="000000"/>
                          </a:solidFill>
                          <a:effectLst/>
                          <a:latin typeface="+mj-lt"/>
                          <a:ea typeface="ＭＳ Ｐゴシック" pitchFamily="-1" charset="-128"/>
                        </a:rPr>
                        <a:t>AVERROES </a:t>
                      </a:r>
                      <a:r>
                        <a:rPr kumimoji="0" lang="en-US" sz="1200" b="0" i="0" u="none" strike="noStrike" cap="none" normalizeH="0" baseline="30000" dirty="0" smtClean="0">
                          <a:ln>
                            <a:noFill/>
                          </a:ln>
                          <a:solidFill>
                            <a:srgbClr val="000000"/>
                          </a:solidFill>
                          <a:effectLst/>
                          <a:latin typeface="+mj-lt"/>
                          <a:ea typeface="ＭＳ Ｐゴシック" pitchFamily="-1" charset="-128"/>
                        </a:rPr>
                        <a:t>3</a:t>
                      </a:r>
                      <a:endParaRPr kumimoji="0" lang="en-GB" sz="1200" b="0" i="0" u="none" strike="noStrike" cap="none" normalizeH="0" baseline="30000" dirty="0" smtClean="0">
                        <a:ln>
                          <a:noFill/>
                        </a:ln>
                        <a:solidFill>
                          <a:srgbClr val="000000"/>
                        </a:solidFill>
                        <a:effectLst/>
                        <a:latin typeface="+mj-lt"/>
                        <a:ea typeface="ＭＳ Ｐゴシック" pitchFamily="-1" charset="-128"/>
                      </a:endParaRPr>
                    </a:p>
                  </a:txBody>
                  <a:tcPr marL="68580" marR="68580" marT="0" marB="0"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cap="none" normalizeH="0" baseline="0" dirty="0" smtClean="0">
                        <a:ln>
                          <a:noFill/>
                        </a:ln>
                        <a:solidFill>
                          <a:srgbClr val="000000"/>
                        </a:solidFill>
                        <a:effectLst/>
                        <a:latin typeface="+mj-lt"/>
                        <a:ea typeface="ＭＳ Ｐゴシック" pitchFamily="-1"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dirty="0" smtClean="0">
                          <a:ln>
                            <a:noFill/>
                          </a:ln>
                          <a:solidFill>
                            <a:srgbClr val="000000"/>
                          </a:solidFill>
                          <a:effectLst/>
                          <a:latin typeface="+mj-lt"/>
                          <a:ea typeface="ＭＳ Ｐゴシック" pitchFamily="-1" charset="-128"/>
                        </a:rPr>
                        <a:t>ROCKET-AF </a:t>
                      </a:r>
                      <a:r>
                        <a:rPr kumimoji="0" lang="en-US" sz="1200" b="0" i="0" u="none" strike="noStrike" cap="none" normalizeH="0" baseline="30000" dirty="0" smtClean="0">
                          <a:ln>
                            <a:noFill/>
                          </a:ln>
                          <a:solidFill>
                            <a:srgbClr val="000000"/>
                          </a:solidFill>
                          <a:effectLst/>
                          <a:latin typeface="+mj-lt"/>
                          <a:ea typeface="ＭＳ Ｐゴシック" pitchFamily="-1" charset="-128"/>
                        </a:rPr>
                        <a:t>4</a:t>
                      </a:r>
                      <a:endParaRPr kumimoji="0" lang="en-GB" sz="1200" b="0" i="0" u="none" strike="noStrike" cap="none" normalizeH="0" baseline="30000" dirty="0" smtClean="0">
                        <a:ln>
                          <a:noFill/>
                        </a:ln>
                        <a:solidFill>
                          <a:srgbClr val="000000"/>
                        </a:solidFill>
                        <a:effectLst/>
                        <a:latin typeface="+mj-lt"/>
                        <a:ea typeface="ＭＳ Ｐゴシック" pitchFamily="-1" charset="-128"/>
                      </a:endParaRPr>
                    </a:p>
                    <a:p>
                      <a:pPr algn="ctr"/>
                      <a:endParaRPr lang="nl-BE" sz="1200" dirty="0">
                        <a:latin typeface="+mj-lt"/>
                      </a:endParaRPr>
                    </a:p>
                  </a:txBody>
                  <a:tcPr marL="91423" marR="91423" marT="45708" marB="45708"/>
                </a:tc>
              </a:tr>
            </a:tbl>
          </a:graphicData>
        </a:graphic>
      </p:graphicFrame>
      <p:sp>
        <p:nvSpPr>
          <p:cNvPr id="3" name="Rectangle 2"/>
          <p:cNvSpPr/>
          <p:nvPr/>
        </p:nvSpPr>
        <p:spPr>
          <a:xfrm>
            <a:off x="1259632" y="1556792"/>
            <a:ext cx="6480720" cy="369332"/>
          </a:xfrm>
          <a:prstGeom prst="rect">
            <a:avLst/>
          </a:prstGeom>
        </p:spPr>
        <p:txBody>
          <a:bodyPr wrap="square">
            <a:spAutoFit/>
          </a:bodyPr>
          <a:lstStyle/>
          <a:p>
            <a:r>
              <a:rPr lang="nl-BE" dirty="0"/>
              <a:t>Trombo-embolische preventie bij voorkamerfibrillatie</a:t>
            </a:r>
          </a:p>
        </p:txBody>
      </p:sp>
      <p:sp>
        <p:nvSpPr>
          <p:cNvPr id="10" name="Rounded Rectangle 9"/>
          <p:cNvSpPr/>
          <p:nvPr/>
        </p:nvSpPr>
        <p:spPr bwMode="auto">
          <a:xfrm>
            <a:off x="1259632" y="1556792"/>
            <a:ext cx="6048672" cy="369332"/>
          </a:xfrm>
          <a:prstGeom prst="roundRect">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7" tIns="45713" rIns="91427" bIns="45713" numCol="1" rtlCol="0" anchor="ctr" anchorCtr="0" compatLnSpc="1">
            <a:prstTxWarp prst="textNoShape">
              <a:avLst/>
            </a:prstTxWarp>
          </a:bodyPr>
          <a:lstStyle/>
          <a:p>
            <a:pPr marL="363538" marR="0" indent="-363538" algn="l" defTabSz="914400" rtl="0" eaLnBrk="1" fontAlgn="base" latinLnBrk="0" hangingPunct="1">
              <a:lnSpc>
                <a:spcPct val="90000"/>
              </a:lnSpc>
              <a:spcBef>
                <a:spcPct val="20000"/>
              </a:spcBef>
              <a:spcAft>
                <a:spcPct val="0"/>
              </a:spcAft>
              <a:buClr>
                <a:schemeClr val="accent1"/>
              </a:buClr>
              <a:buSzPct val="75000"/>
              <a:buFont typeface="Wingdings" pitchFamily="2" charset="2"/>
              <a:buNone/>
              <a:tabLst/>
            </a:pPr>
            <a:endParaRPr kumimoji="0" lang="nl-BE" sz="2000" b="0" i="0" u="none" strike="noStrike" cap="none" normalizeH="0" baseline="0" smtClean="0">
              <a:ln>
                <a:noFill/>
              </a:ln>
              <a:solidFill>
                <a:schemeClr val="hlink"/>
              </a:solidFill>
              <a:effectLst/>
              <a:latin typeface="Arial" charset="0"/>
            </a:endParaRPr>
          </a:p>
        </p:txBody>
      </p:sp>
      <p:sp>
        <p:nvSpPr>
          <p:cNvPr id="11" name="TextBox 11"/>
          <p:cNvSpPr txBox="1">
            <a:spLocks noChangeArrowheads="1"/>
          </p:cNvSpPr>
          <p:nvPr/>
        </p:nvSpPr>
        <p:spPr bwMode="auto">
          <a:xfrm>
            <a:off x="611286" y="5624513"/>
            <a:ext cx="7345363" cy="400110"/>
          </a:xfrm>
          <a:prstGeom prst="rect">
            <a:avLst/>
          </a:prstGeom>
          <a:noFill/>
          <a:ln w="9525">
            <a:noFill/>
            <a:miter lim="800000"/>
            <a:headEnd/>
            <a:tailEnd/>
          </a:ln>
        </p:spPr>
        <p:txBody>
          <a:bodyPr lIns="0" rIns="0">
            <a:spAutoFit/>
          </a:bodyPr>
          <a:lstStyle/>
          <a:p>
            <a:r>
              <a:rPr lang="en-US" sz="1000" dirty="0">
                <a:solidFill>
                  <a:srgbClr val="262626"/>
                </a:solidFill>
                <a:latin typeface="Avenir LT Std 35 Light" charset="0"/>
              </a:rPr>
              <a:t>1. Connolly et al, N </a:t>
            </a:r>
            <a:r>
              <a:rPr lang="en-US" sz="1000" dirty="0" err="1">
                <a:solidFill>
                  <a:srgbClr val="262626"/>
                </a:solidFill>
                <a:latin typeface="Avenir LT Std 35 Light" charset="0"/>
              </a:rPr>
              <a:t>Engl</a:t>
            </a:r>
            <a:r>
              <a:rPr lang="en-US" sz="1000" dirty="0">
                <a:solidFill>
                  <a:srgbClr val="262626"/>
                </a:solidFill>
                <a:latin typeface="Avenir LT Std 35 Light" charset="0"/>
              </a:rPr>
              <a:t> J Med 2009; 361:1139-51  		</a:t>
            </a:r>
            <a:r>
              <a:rPr lang="en-US" sz="1000" dirty="0" smtClean="0">
                <a:solidFill>
                  <a:srgbClr val="262626"/>
                </a:solidFill>
                <a:latin typeface="Avenir LT Std 35 Light" charset="0"/>
              </a:rPr>
              <a:t>3</a:t>
            </a:r>
            <a:r>
              <a:rPr lang="en-US" sz="1000" dirty="0">
                <a:solidFill>
                  <a:srgbClr val="262626"/>
                </a:solidFill>
                <a:latin typeface="Avenir LT Std 35 Light" charset="0"/>
              </a:rPr>
              <a:t>. Connolly et al	, N </a:t>
            </a:r>
            <a:r>
              <a:rPr lang="en-US" sz="1000" dirty="0" err="1">
                <a:solidFill>
                  <a:srgbClr val="262626"/>
                </a:solidFill>
                <a:latin typeface="Avenir LT Std 35 Light" charset="0"/>
              </a:rPr>
              <a:t>Engl</a:t>
            </a:r>
            <a:r>
              <a:rPr lang="en-US" sz="1000" dirty="0">
                <a:solidFill>
                  <a:srgbClr val="262626"/>
                </a:solidFill>
                <a:latin typeface="Avenir LT Std 35 Light" charset="0"/>
              </a:rPr>
              <a:t> J Med 2011; 364:806-17 </a:t>
            </a:r>
            <a:endParaRPr lang="en-GB" sz="1000" dirty="0">
              <a:solidFill>
                <a:srgbClr val="262626"/>
              </a:solidFill>
              <a:latin typeface="Avenir LT Std 35 Light" charset="0"/>
            </a:endParaRPr>
          </a:p>
          <a:p>
            <a:r>
              <a:rPr lang="en-US" sz="1000" dirty="0">
                <a:solidFill>
                  <a:srgbClr val="262626"/>
                </a:solidFill>
                <a:latin typeface="Avenir LT Std 35 Light" charset="0"/>
              </a:rPr>
              <a:t>2. Granger et al,  N </a:t>
            </a:r>
            <a:r>
              <a:rPr lang="en-US" sz="1000" dirty="0" err="1">
                <a:solidFill>
                  <a:srgbClr val="262626"/>
                </a:solidFill>
                <a:latin typeface="Avenir LT Std 35 Light" charset="0"/>
              </a:rPr>
              <a:t>Engl</a:t>
            </a:r>
            <a:r>
              <a:rPr lang="en-US" sz="1000" dirty="0">
                <a:solidFill>
                  <a:srgbClr val="262626"/>
                </a:solidFill>
                <a:latin typeface="Avenir LT Std 35 Light" charset="0"/>
              </a:rPr>
              <a:t> J Med 2011; 365:981-92		</a:t>
            </a:r>
            <a:r>
              <a:rPr lang="en-US" sz="1000" dirty="0" smtClean="0">
                <a:solidFill>
                  <a:srgbClr val="262626"/>
                </a:solidFill>
                <a:latin typeface="Avenir LT Std 35 Light" charset="0"/>
              </a:rPr>
              <a:t>4. </a:t>
            </a:r>
            <a:r>
              <a:rPr lang="en-US" sz="1000" dirty="0">
                <a:solidFill>
                  <a:srgbClr val="262626"/>
                </a:solidFill>
                <a:latin typeface="Avenir LT Std 35 Light" charset="0"/>
              </a:rPr>
              <a:t>Patel et al, N </a:t>
            </a:r>
            <a:r>
              <a:rPr lang="en-US" sz="1000" dirty="0" err="1">
                <a:solidFill>
                  <a:srgbClr val="262626"/>
                </a:solidFill>
                <a:latin typeface="Avenir LT Std 35 Light" charset="0"/>
              </a:rPr>
              <a:t>Engl</a:t>
            </a:r>
            <a:r>
              <a:rPr lang="en-US" sz="1000" dirty="0">
                <a:solidFill>
                  <a:srgbClr val="262626"/>
                </a:solidFill>
                <a:latin typeface="Avenir LT Std 35 Light" charset="0"/>
              </a:rPr>
              <a:t> J Med </a:t>
            </a:r>
            <a:r>
              <a:rPr lang="en-US" sz="1000" dirty="0" smtClean="0">
                <a:solidFill>
                  <a:srgbClr val="262626"/>
                </a:solidFill>
                <a:latin typeface="Avenir LT Std 35 Light" charset="0"/>
              </a:rPr>
              <a:t>2011;365:883-91</a:t>
            </a:r>
            <a:r>
              <a:rPr lang="en-US" sz="1000" dirty="0">
                <a:solidFill>
                  <a:srgbClr val="262626"/>
                </a:solidFill>
                <a:latin typeface="Avenir LT Std 35 Light" charset="0"/>
              </a:rPr>
              <a:t>	</a:t>
            </a:r>
            <a:endParaRPr lang="en-GB" sz="1000" dirty="0">
              <a:solidFill>
                <a:srgbClr val="262626"/>
              </a:solidFill>
              <a:latin typeface="Avenir LT Std 35 Light" charset="0"/>
            </a:endParaRPr>
          </a:p>
        </p:txBody>
      </p:sp>
    </p:spTree>
    <p:extLst>
      <p:ext uri="{BB962C8B-B14F-4D97-AF65-F5344CB8AC3E}">
        <p14:creationId xmlns:p14="http://schemas.microsoft.com/office/powerpoint/2010/main" val="34534122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17</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sp>
        <p:nvSpPr>
          <p:cNvPr id="8" name="Title 1"/>
          <p:cNvSpPr>
            <a:spLocks noGrp="1"/>
          </p:cNvSpPr>
          <p:nvPr>
            <p:ph type="title"/>
          </p:nvPr>
        </p:nvSpPr>
        <p:spPr>
          <a:xfrm>
            <a:off x="539750" y="354360"/>
            <a:ext cx="8015288" cy="914400"/>
          </a:xfrm>
        </p:spPr>
        <p:txBody>
          <a:bodyPr/>
          <a:lstStyle/>
          <a:p>
            <a:pPr lvl="0"/>
            <a:r>
              <a:rPr lang="nl-BE" sz="3000" dirty="0">
                <a:ea typeface="ＭＳ Ｐゴシック" pitchFamily="34" charset="-128"/>
              </a:rPr>
              <a:t>DOACs en </a:t>
            </a:r>
            <a:r>
              <a:rPr lang="nl-BE" sz="3000" dirty="0" smtClean="0">
                <a:ea typeface="ＭＳ Ｐゴシック" pitchFamily="34" charset="-128"/>
              </a:rPr>
              <a:t>behandeling/secundaire preventie </a:t>
            </a:r>
            <a:r>
              <a:rPr lang="nl-BE" sz="3000" dirty="0"/>
              <a:t>veneuze trombo-embolie</a:t>
            </a:r>
            <a:r>
              <a:rPr lang="en-GB" sz="3000" dirty="0">
                <a:solidFill>
                  <a:srgbClr val="000000"/>
                </a:solidFill>
                <a:latin typeface="Avenir LT Std 45 Book" charset="0"/>
                <a:ea typeface="ＭＳ Ｐゴシック" pitchFamily="-1" charset="-128"/>
              </a:rPr>
              <a:t/>
            </a:r>
            <a:br>
              <a:rPr lang="en-GB" sz="3000" dirty="0">
                <a:solidFill>
                  <a:srgbClr val="000000"/>
                </a:solidFill>
                <a:latin typeface="Avenir LT Std 45 Book" charset="0"/>
                <a:ea typeface="ＭＳ Ｐゴシック" pitchFamily="-1" charset="-128"/>
              </a:rPr>
            </a:br>
            <a:r>
              <a:rPr lang="nl-BE" sz="3600" dirty="0" smtClean="0">
                <a:ea typeface="ＭＳ Ｐゴシック" pitchFamily="34" charset="-128"/>
              </a:rPr>
              <a:t> </a:t>
            </a:r>
            <a:endParaRPr lang="nl-BE" dirty="0"/>
          </a:p>
        </p:txBody>
      </p:sp>
      <p:graphicFrame>
        <p:nvGraphicFramePr>
          <p:cNvPr id="9" name="Content Placeholder 1"/>
          <p:cNvGraphicFramePr>
            <a:graphicFrameLocks/>
          </p:cNvGraphicFramePr>
          <p:nvPr>
            <p:extLst>
              <p:ext uri="{D42A27DB-BD31-4B8C-83A1-F6EECF244321}">
                <p14:modId xmlns:p14="http://schemas.microsoft.com/office/powerpoint/2010/main" val="37127487"/>
              </p:ext>
            </p:extLst>
          </p:nvPr>
        </p:nvGraphicFramePr>
        <p:xfrm>
          <a:off x="467544" y="2276872"/>
          <a:ext cx="8136904" cy="2761416"/>
        </p:xfrm>
        <a:graphic>
          <a:graphicData uri="http://schemas.openxmlformats.org/drawingml/2006/table">
            <a:tbl>
              <a:tblPr firstRow="1" bandRow="1">
                <a:tableStyleId>{5C22544A-7EE6-4342-B048-85BDC9FD1C3A}</a:tableStyleId>
              </a:tblPr>
              <a:tblGrid>
                <a:gridCol w="8136904"/>
              </a:tblGrid>
              <a:tr h="295804">
                <a:tc>
                  <a:txBody>
                    <a:bodyPr/>
                    <a:lstStyle/>
                    <a:p>
                      <a:pPr algn="ctr"/>
                      <a:r>
                        <a:rPr lang="nl-BE" sz="1500" dirty="0" smtClean="0"/>
                        <a:t>Rivaroxaban (Xarelto</a:t>
                      </a:r>
                      <a:r>
                        <a:rPr lang="nl-BE" sz="1500" baseline="30000" dirty="0" smtClean="0">
                          <a:sym typeface="Symbol"/>
                        </a:rPr>
                        <a:t></a:t>
                      </a:r>
                      <a:r>
                        <a:rPr lang="nl-BE" sz="1500" baseline="0" dirty="0" smtClean="0">
                          <a:sym typeface="Symbol"/>
                        </a:rPr>
                        <a:t>)</a:t>
                      </a:r>
                      <a:endParaRPr lang="nl-BE" sz="1500" baseline="30000" dirty="0"/>
                    </a:p>
                  </a:txBody>
                  <a:tcPr marL="91423" marR="91423" marT="45708" marB="45708"/>
                </a:tc>
              </a:tr>
              <a:tr h="1331825">
                <a:tc>
                  <a:txBody>
                    <a:bodyPr/>
                    <a:lstStyle/>
                    <a:p>
                      <a:r>
                        <a:rPr lang="nl-BE" sz="1500" b="1" dirty="0" smtClean="0"/>
                        <a:t>15 mg BID gedurende 3 weken</a:t>
                      </a:r>
                      <a:r>
                        <a:rPr lang="nl-BE" sz="1500" b="1" baseline="0" dirty="0" smtClean="0"/>
                        <a:t> + 20 mg OD gedurende voortzetting behandeling</a:t>
                      </a:r>
                      <a:endParaRPr lang="nl-BE" sz="1500" b="1" dirty="0" smtClean="0"/>
                    </a:p>
                    <a:p>
                      <a:endParaRPr lang="nl-BE" sz="1200" dirty="0" smtClean="0"/>
                    </a:p>
                    <a:p>
                      <a:r>
                        <a:rPr lang="nl-BE" sz="1500" b="1" dirty="0" smtClean="0"/>
                        <a:t>15</a:t>
                      </a:r>
                      <a:r>
                        <a:rPr lang="nl-BE" sz="1500" b="1" baseline="0" dirty="0" smtClean="0"/>
                        <a:t> mg </a:t>
                      </a:r>
                      <a:r>
                        <a:rPr lang="nl-BE" sz="1500" b="1" dirty="0" smtClean="0"/>
                        <a:t>BID gedurende 3 weken</a:t>
                      </a:r>
                      <a:r>
                        <a:rPr lang="nl-BE" sz="1500" b="1" baseline="0" dirty="0" smtClean="0"/>
                        <a:t> + 20 mg OD gedurende voortzetting behandeling</a:t>
                      </a:r>
                      <a:r>
                        <a:rPr lang="nl-BE" sz="1200" dirty="0" smtClean="0"/>
                        <a:t>   CrCl:</a:t>
                      </a:r>
                      <a:r>
                        <a:rPr lang="nl-BE" sz="1200" baseline="0" dirty="0" smtClean="0"/>
                        <a:t> 15 </a:t>
                      </a:r>
                      <a:r>
                        <a:rPr lang="nl-BE" sz="1200" dirty="0" smtClean="0"/>
                        <a:t>– </a:t>
                      </a:r>
                      <a:r>
                        <a:rPr lang="nl-BE" sz="1200" baseline="0" dirty="0" smtClean="0"/>
                        <a:t>49 ml/min</a:t>
                      </a:r>
                    </a:p>
                    <a:p>
                      <a:r>
                        <a:rPr lang="nl-BE" sz="1200" b="1" dirty="0" smtClean="0">
                          <a:solidFill>
                            <a:srgbClr val="0070C0"/>
                          </a:solidFill>
                        </a:rPr>
                        <a:t>Eventueel verlaging in de voortgezette</a:t>
                      </a:r>
                      <a:r>
                        <a:rPr lang="nl-BE" sz="1200" b="1" baseline="0" dirty="0" smtClean="0">
                          <a:solidFill>
                            <a:srgbClr val="0070C0"/>
                          </a:solidFill>
                        </a:rPr>
                        <a:t> behandeling naar 15 mg OD wanneer </a:t>
                      </a:r>
                      <a:r>
                        <a:rPr lang="nl-BE" sz="1200" b="1" i="0" u="none" strike="noStrike" kern="1200" baseline="0" dirty="0" smtClean="0">
                          <a:solidFill>
                            <a:srgbClr val="0070C0"/>
                          </a:solidFill>
                          <a:latin typeface="+mn-lt"/>
                          <a:ea typeface="+mn-ea"/>
                          <a:cs typeface="+mn-cs"/>
                        </a:rPr>
                        <a:t>risico op bloedingen voor de patiënt hoger inschat wordt dan het risico op recidief DVT en PE; echter niet gebaseerd op klinische gegevens.</a:t>
                      </a:r>
                    </a:p>
                    <a:p>
                      <a:r>
                        <a:rPr lang="nl-BE" sz="1200" b="1" baseline="0" dirty="0" smtClean="0"/>
                        <a:t> </a:t>
                      </a:r>
                      <a:endParaRPr lang="nl-BE" sz="1200" dirty="0"/>
                    </a:p>
                  </a:txBody>
                  <a:tcPr marL="91423" marR="91423" marT="45708" marB="45708"/>
                </a:tc>
              </a:tr>
              <a:tr h="410351">
                <a:tc>
                  <a:txBody>
                    <a:bodyPr/>
                    <a:lstStyle/>
                    <a:p>
                      <a:pPr marL="0" marR="0" lvl="0" indent="0" algn="ctr" defTabSz="914400" rtl="0" eaLnBrk="0" fontAlgn="b" latinLnBrk="0" hangingPunct="0">
                        <a:lnSpc>
                          <a:spcPct val="100000"/>
                        </a:lnSpc>
                        <a:spcBef>
                          <a:spcPct val="0"/>
                        </a:spcBef>
                        <a:spcAft>
                          <a:spcPct val="35000"/>
                        </a:spcAft>
                        <a:buClrTx/>
                        <a:buSzTx/>
                        <a:buFontTx/>
                        <a:buNone/>
                        <a:tabLst/>
                      </a:pPr>
                      <a:r>
                        <a:rPr kumimoji="0" lang="en-US" sz="1200" b="0" i="0" u="none" strike="noStrike" cap="none" normalizeH="0" baseline="0" dirty="0" smtClean="0">
                          <a:ln>
                            <a:noFill/>
                          </a:ln>
                          <a:solidFill>
                            <a:schemeClr val="tx1"/>
                          </a:solidFill>
                          <a:effectLst/>
                          <a:latin typeface="+mj-lt"/>
                          <a:ea typeface="ＭＳ Ｐゴシック" pitchFamily="34" charset="-128"/>
                        </a:rPr>
                        <a:t>EINSTEIN DVT, EINSTEIN </a:t>
                      </a:r>
                      <a:r>
                        <a:rPr kumimoji="0" lang="en-GB" sz="1200" b="0" i="0" u="none" strike="noStrike" cap="none" normalizeH="0" baseline="0" dirty="0" smtClean="0">
                          <a:ln>
                            <a:noFill/>
                          </a:ln>
                          <a:solidFill>
                            <a:schemeClr val="tx1"/>
                          </a:solidFill>
                          <a:effectLst/>
                          <a:latin typeface="+mj-lt"/>
                          <a:ea typeface="ＭＳ Ｐゴシック" pitchFamily="34" charset="-128"/>
                        </a:rPr>
                        <a:t>PE, EINSTEIN </a:t>
                      </a:r>
                      <a:r>
                        <a:rPr kumimoji="0" lang="en-US" sz="1200" b="0" i="0" u="none" strike="noStrike" cap="none" normalizeH="0" baseline="0" dirty="0" smtClean="0">
                          <a:ln>
                            <a:noFill/>
                          </a:ln>
                          <a:solidFill>
                            <a:schemeClr val="tx1"/>
                          </a:solidFill>
                          <a:effectLst/>
                          <a:latin typeface="+mj-lt"/>
                          <a:ea typeface="ＭＳ Ｐゴシック" pitchFamily="34" charset="-128"/>
                        </a:rPr>
                        <a:t>EXT</a:t>
                      </a:r>
                    </a:p>
                    <a:p>
                      <a:endParaRPr lang="nl-BE" sz="1200" dirty="0"/>
                    </a:p>
                  </a:txBody>
                  <a:tcPr marL="91423" marR="91423" marT="45708" marB="45708"/>
                </a:tc>
              </a:tr>
            </a:tbl>
          </a:graphicData>
        </a:graphic>
      </p:graphicFrame>
      <p:sp>
        <p:nvSpPr>
          <p:cNvPr id="10" name="Rectangle 9"/>
          <p:cNvSpPr/>
          <p:nvPr/>
        </p:nvSpPr>
        <p:spPr>
          <a:xfrm>
            <a:off x="611560" y="1549614"/>
            <a:ext cx="7848872" cy="369332"/>
          </a:xfrm>
          <a:prstGeom prst="rect">
            <a:avLst/>
          </a:prstGeom>
        </p:spPr>
        <p:txBody>
          <a:bodyPr wrap="square">
            <a:spAutoFit/>
          </a:bodyPr>
          <a:lstStyle/>
          <a:p>
            <a:r>
              <a:rPr lang="nl-BE" dirty="0"/>
              <a:t>Behandeling van diepe veneuze trombose en secundaire preventie</a:t>
            </a:r>
          </a:p>
        </p:txBody>
      </p:sp>
      <p:sp>
        <p:nvSpPr>
          <p:cNvPr id="11" name="Rounded Rectangle 10"/>
          <p:cNvSpPr/>
          <p:nvPr/>
        </p:nvSpPr>
        <p:spPr bwMode="auto">
          <a:xfrm>
            <a:off x="642376" y="1525434"/>
            <a:ext cx="7704856" cy="369332"/>
          </a:xfrm>
          <a:prstGeom prst="roundRect">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7" tIns="45713" rIns="91427" bIns="45713" numCol="1" rtlCol="0" anchor="ctr" anchorCtr="0" compatLnSpc="1">
            <a:prstTxWarp prst="textNoShape">
              <a:avLst/>
            </a:prstTxWarp>
          </a:bodyPr>
          <a:lstStyle/>
          <a:p>
            <a:pPr marL="363538" marR="0" indent="-363538" algn="l" defTabSz="914400" rtl="0" eaLnBrk="1" fontAlgn="base" latinLnBrk="0" hangingPunct="1">
              <a:lnSpc>
                <a:spcPct val="90000"/>
              </a:lnSpc>
              <a:spcBef>
                <a:spcPct val="20000"/>
              </a:spcBef>
              <a:spcAft>
                <a:spcPct val="0"/>
              </a:spcAft>
              <a:buClr>
                <a:schemeClr val="accent1"/>
              </a:buClr>
              <a:buSzPct val="75000"/>
              <a:buFont typeface="Wingdings" pitchFamily="2" charset="2"/>
              <a:buNone/>
              <a:tabLst/>
            </a:pPr>
            <a:endParaRPr kumimoji="0" lang="nl-BE" sz="2000" b="0" i="0" u="none" strike="noStrike" cap="none" normalizeH="0" baseline="0" smtClean="0">
              <a:ln>
                <a:noFill/>
              </a:ln>
              <a:solidFill>
                <a:schemeClr val="hlink"/>
              </a:solidFill>
              <a:effectLst/>
              <a:latin typeface="Arial" charset="0"/>
            </a:endParaRPr>
          </a:p>
        </p:txBody>
      </p:sp>
    </p:spTree>
    <p:extLst>
      <p:ext uri="{BB962C8B-B14F-4D97-AF65-F5344CB8AC3E}">
        <p14:creationId xmlns:p14="http://schemas.microsoft.com/office/powerpoint/2010/main" val="38467024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t>Stollingscascade &amp; farmacodynamiek</a:t>
            </a:r>
            <a:endParaRPr lang="nl-BE" sz="3000" dirty="0"/>
          </a:p>
        </p:txBody>
      </p:sp>
      <p:pic>
        <p:nvPicPr>
          <p:cNvPr id="7" name="Content Placeholder 6"/>
          <p:cNvPicPr>
            <a:picLocks noGrp="1" noChangeAspect="1"/>
          </p:cNvPicPr>
          <p:nvPr>
            <p:ph idx="1"/>
          </p:nvPr>
        </p:nvPicPr>
        <p:blipFill rotWithShape="1">
          <a:blip r:embed="rId2">
            <a:extLst>
              <a:ext uri="{28A0092B-C50C-407E-A947-70E740481C1C}">
                <a14:useLocalDpi xmlns:a14="http://schemas.microsoft.com/office/drawing/2010/main" val="0"/>
              </a:ext>
            </a:extLst>
          </a:blip>
          <a:srcRect l="27010" t="7020"/>
          <a:stretch/>
        </p:blipFill>
        <p:spPr>
          <a:xfrm>
            <a:off x="827584" y="1052735"/>
            <a:ext cx="7056784" cy="5056535"/>
          </a:xfrm>
        </p:spPr>
      </p:pic>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18</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grpSp>
        <p:nvGrpSpPr>
          <p:cNvPr id="8" name="Group 2"/>
          <p:cNvGrpSpPr>
            <a:grpSpLocks/>
          </p:cNvGrpSpPr>
          <p:nvPr/>
        </p:nvGrpSpPr>
        <p:grpSpPr bwMode="auto">
          <a:xfrm>
            <a:off x="6053375" y="5082928"/>
            <a:ext cx="1223963" cy="1036637"/>
            <a:chOff x="2311964" y="5139279"/>
            <a:chExt cx="1224136" cy="1036589"/>
          </a:xfrm>
        </p:grpSpPr>
        <p:pic>
          <p:nvPicPr>
            <p:cNvPr id="9" name="Picture 14" descr="0096424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30424">
              <a:off x="2341550" y="5139279"/>
              <a:ext cx="1008063" cy="1008063"/>
            </a:xfrm>
            <a:prstGeom prst="rect">
              <a:avLst/>
            </a:prstGeom>
            <a:noFill/>
            <a:ln w="9525">
              <a:solidFill>
                <a:srgbClr val="3E3F2C"/>
              </a:solidFill>
              <a:miter lim="800000"/>
              <a:headEnd/>
              <a:tailEnd/>
            </a:ln>
            <a:extLst>
              <a:ext uri="{909E8E84-426E-40DD-AFC4-6F175D3DCCD1}">
                <a14:hiddenFill xmlns:a14="http://schemas.microsoft.com/office/drawing/2010/main">
                  <a:solidFill>
                    <a:srgbClr val="FFFFFF"/>
                  </a:solidFill>
                </a14:hiddenFill>
              </a:ext>
            </a:extLst>
          </p:spPr>
        </p:pic>
        <p:sp>
          <p:nvSpPr>
            <p:cNvPr id="10" name="TextBox 1"/>
            <p:cNvSpPr txBox="1">
              <a:spLocks noChangeArrowheads="1"/>
            </p:cNvSpPr>
            <p:nvPr/>
          </p:nvSpPr>
          <p:spPr bwMode="auto">
            <a:xfrm rot="-662699">
              <a:off x="2311964" y="5868091"/>
              <a:ext cx="12241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gn="ctr" eaLnBrk="1" hangingPunct="1"/>
              <a:r>
                <a:rPr lang="nl-BE" altLang="nl-BE" sz="1400" dirty="0">
                  <a:solidFill>
                    <a:srgbClr val="A7A88E"/>
                  </a:solidFill>
                  <a:latin typeface="Arial Narrow" pitchFamily="34" charset="0"/>
                </a:rPr>
                <a:t>edoxaban</a:t>
              </a:r>
            </a:p>
          </p:txBody>
        </p:sp>
      </p:grpSp>
      <p:pic>
        <p:nvPicPr>
          <p:cNvPr id="11" name="Picture 21" descr="Xarelto">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031796">
            <a:off x="4526448" y="5124450"/>
            <a:ext cx="1657350" cy="5048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28" descr="Anticoagulant medication to reduce the risk of a subsequent stroke due to AFib (Atrial Fibrillation) not caused by a heart valve problem">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292898">
            <a:off x="7208582" y="1133700"/>
            <a:ext cx="1743075" cy="6477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127547">
            <a:off x="7003723" y="4865221"/>
            <a:ext cx="1200150" cy="542925"/>
          </a:xfrm>
          <a:prstGeom prst="rect">
            <a:avLst/>
          </a:prstGeom>
          <a:solidFill>
            <a:srgbClr val="A20051"/>
          </a:solidFill>
          <a:ln w="9525">
            <a:solidFill>
              <a:srgbClr val="000000"/>
            </a:solidFill>
            <a:miter lim="800000"/>
            <a:headEnd/>
            <a:tailEnd/>
          </a:ln>
        </p:spPr>
      </p:pic>
    </p:spTree>
    <p:extLst>
      <p:ext uri="{BB962C8B-B14F-4D97-AF65-F5344CB8AC3E}">
        <p14:creationId xmlns:p14="http://schemas.microsoft.com/office/powerpoint/2010/main" val="1367350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9"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par>
                                <p:cTn id="19" presetID="2" presetClass="entr" presetSubtype="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1+#ppt_w/2"/>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19</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608" y="1268760"/>
            <a:ext cx="7200800" cy="4767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1"/>
          <p:cNvSpPr>
            <a:spLocks noGrp="1"/>
          </p:cNvSpPr>
          <p:nvPr>
            <p:ph type="title"/>
          </p:nvPr>
        </p:nvSpPr>
        <p:spPr>
          <a:xfrm>
            <a:off x="539750" y="58738"/>
            <a:ext cx="8015288" cy="914400"/>
          </a:xfrm>
        </p:spPr>
        <p:txBody>
          <a:bodyPr/>
          <a:lstStyle/>
          <a:p>
            <a:r>
              <a:rPr lang="nl-BE" sz="3000" dirty="0" smtClean="0"/>
              <a:t>Stollingscascade &amp; farmacodynamiek</a:t>
            </a:r>
            <a:endParaRPr lang="nl-BE" sz="3000" dirty="0"/>
          </a:p>
        </p:txBody>
      </p:sp>
    </p:spTree>
    <p:extLst>
      <p:ext uri="{BB962C8B-B14F-4D97-AF65-F5344CB8AC3E}">
        <p14:creationId xmlns:p14="http://schemas.microsoft.com/office/powerpoint/2010/main" val="33717048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t>Disclaimer</a:t>
            </a:r>
            <a:endParaRPr lang="nl-BE" sz="3000" dirty="0"/>
          </a:p>
        </p:txBody>
      </p:sp>
      <p:sp>
        <p:nvSpPr>
          <p:cNvPr id="3" name="Content Placeholder 2"/>
          <p:cNvSpPr>
            <a:spLocks noGrp="1"/>
          </p:cNvSpPr>
          <p:nvPr>
            <p:ph idx="1"/>
          </p:nvPr>
        </p:nvSpPr>
        <p:spPr/>
        <p:txBody>
          <a:bodyPr/>
          <a:lstStyle/>
          <a:p>
            <a:r>
              <a:rPr lang="nl-BE" sz="2400" dirty="0" smtClean="0"/>
              <a:t>Deze presentatie beoogt niet volledig te zijn. </a:t>
            </a:r>
            <a:endParaRPr lang="nl-BE" sz="2400" dirty="0"/>
          </a:p>
          <a:p>
            <a:pPr marL="0" indent="0">
              <a:buNone/>
            </a:pPr>
            <a:r>
              <a:rPr lang="nl-BE" sz="2400" dirty="0" smtClean="0"/>
              <a:t>    Voor verdere informatie wordt verwezen naar de</a:t>
            </a:r>
          </a:p>
          <a:p>
            <a:pPr marL="0" indent="0">
              <a:buNone/>
            </a:pPr>
            <a:r>
              <a:rPr lang="nl-BE" sz="2400" dirty="0"/>
              <a:t> </a:t>
            </a:r>
            <a:r>
              <a:rPr lang="nl-BE" sz="2400" dirty="0" smtClean="0"/>
              <a:t>   SKP van de betrokken geneesmiddelen.</a:t>
            </a:r>
          </a:p>
          <a:p>
            <a:pPr marL="0" indent="0">
              <a:buNone/>
            </a:pPr>
            <a:endParaRPr lang="nl-BE" sz="1900" dirty="0" smtClean="0"/>
          </a:p>
          <a:p>
            <a:r>
              <a:rPr lang="nl-BE" sz="2400" dirty="0" smtClean="0"/>
              <a:t>Komen oa. niet aan bod in deze presentatie:</a:t>
            </a:r>
          </a:p>
          <a:p>
            <a:pPr lvl="1"/>
            <a:r>
              <a:rPr lang="nl-BE" sz="1900" dirty="0" smtClean="0"/>
              <a:t>Pre/peri-operatief beleid</a:t>
            </a:r>
          </a:p>
          <a:p>
            <a:pPr lvl="1"/>
            <a:r>
              <a:rPr lang="nl-BE" sz="1900" dirty="0" smtClean="0"/>
              <a:t>Bridging</a:t>
            </a:r>
          </a:p>
          <a:p>
            <a:pPr lvl="1"/>
            <a:r>
              <a:rPr lang="nl-BE" sz="1900" dirty="0" smtClean="0"/>
              <a:t>Switch tussen geneesmiddelen</a:t>
            </a:r>
          </a:p>
          <a:p>
            <a:pPr lvl="1"/>
            <a:r>
              <a:rPr lang="nl-BE" sz="1900" dirty="0" smtClean="0"/>
              <a:t>Resultaten van klinische studies</a:t>
            </a:r>
          </a:p>
          <a:p>
            <a:pPr lvl="1"/>
            <a:endParaRPr lang="nl-BE" sz="19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2</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spTree>
    <p:extLst>
      <p:ext uri="{BB962C8B-B14F-4D97-AF65-F5344CB8AC3E}">
        <p14:creationId xmlns:p14="http://schemas.microsoft.com/office/powerpoint/2010/main" val="40618758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20</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127" y="1052736"/>
            <a:ext cx="6984776" cy="4861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itle 1"/>
          <p:cNvSpPr>
            <a:spLocks noGrp="1"/>
          </p:cNvSpPr>
          <p:nvPr>
            <p:ph type="title"/>
          </p:nvPr>
        </p:nvSpPr>
        <p:spPr>
          <a:xfrm>
            <a:off x="539750" y="58738"/>
            <a:ext cx="8015288" cy="914400"/>
          </a:xfrm>
        </p:spPr>
        <p:txBody>
          <a:bodyPr/>
          <a:lstStyle/>
          <a:p>
            <a:r>
              <a:rPr lang="nl-BE" sz="3000" dirty="0" smtClean="0"/>
              <a:t>Farmacokinetiek (1)</a:t>
            </a:r>
            <a:endParaRPr lang="nl-BE" sz="3000" dirty="0"/>
          </a:p>
        </p:txBody>
      </p:sp>
      <p:sp>
        <p:nvSpPr>
          <p:cNvPr id="10" name="TextBox 9"/>
          <p:cNvSpPr txBox="1"/>
          <p:nvPr/>
        </p:nvSpPr>
        <p:spPr>
          <a:xfrm>
            <a:off x="1043608" y="5876372"/>
            <a:ext cx="7848872" cy="523220"/>
          </a:xfrm>
          <a:prstGeom prst="rect">
            <a:avLst/>
          </a:prstGeom>
          <a:noFill/>
        </p:spPr>
        <p:txBody>
          <a:bodyPr wrap="square" rtlCol="0">
            <a:spAutoFit/>
          </a:bodyPr>
          <a:lstStyle/>
          <a:p>
            <a:r>
              <a:rPr lang="nl-BE" sz="1400" dirty="0" smtClean="0"/>
              <a:t>Bron: Brochure Actuele houding van het UZ Brussel mbt het antico-beleid sinds de</a:t>
            </a:r>
          </a:p>
          <a:p>
            <a:r>
              <a:rPr lang="nl-BE" sz="1400" dirty="0" smtClean="0"/>
              <a:t>          komst vd NOACs</a:t>
            </a:r>
            <a:endParaRPr lang="nl-BE" sz="1400" dirty="0"/>
          </a:p>
        </p:txBody>
      </p:sp>
    </p:spTree>
    <p:extLst>
      <p:ext uri="{BB962C8B-B14F-4D97-AF65-F5344CB8AC3E}">
        <p14:creationId xmlns:p14="http://schemas.microsoft.com/office/powerpoint/2010/main" val="21764974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t>Farmacokinetiek (2)</a:t>
            </a:r>
            <a:endParaRPr lang="nl-BE" sz="30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21</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graphicFrame>
        <p:nvGraphicFramePr>
          <p:cNvPr id="7" name="Content Placeholder 13"/>
          <p:cNvGraphicFramePr>
            <a:graphicFrameLocks noGrp="1"/>
          </p:cNvGraphicFramePr>
          <p:nvPr>
            <p:ph idx="1"/>
            <p:extLst>
              <p:ext uri="{D42A27DB-BD31-4B8C-83A1-F6EECF244321}">
                <p14:modId xmlns:p14="http://schemas.microsoft.com/office/powerpoint/2010/main" val="2467524746"/>
              </p:ext>
            </p:extLst>
          </p:nvPr>
        </p:nvGraphicFramePr>
        <p:xfrm>
          <a:off x="611560" y="1340768"/>
          <a:ext cx="7704856" cy="4508504"/>
        </p:xfrm>
        <a:graphic>
          <a:graphicData uri="http://schemas.openxmlformats.org/drawingml/2006/table">
            <a:tbl>
              <a:tblPr/>
              <a:tblGrid>
                <a:gridCol w="1764011"/>
                <a:gridCol w="1585354"/>
                <a:gridCol w="1696309"/>
                <a:gridCol w="2659182"/>
              </a:tblGrid>
              <a:tr h="388938">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GB" sz="1200" b="1" i="0" u="none" strike="noStrike" cap="none" normalizeH="0" baseline="0" dirty="0" smtClean="0">
                        <a:ln>
                          <a:noFill/>
                        </a:ln>
                        <a:solidFill>
                          <a:srgbClr val="FFFFFF"/>
                        </a:solidFill>
                        <a:effectLst/>
                        <a:latin typeface="Times New Roman"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bg1"/>
                          </a:solidFill>
                          <a:effectLst/>
                          <a:latin typeface="Avenir LT Std 55 Roman" charset="0"/>
                          <a:ea typeface="ＭＳ Ｐゴシック" pitchFamily="-1" charset="-128"/>
                        </a:rPr>
                        <a:t>Dabigatran</a:t>
                      </a:r>
                      <a:endParaRPr kumimoji="0" lang="en-GB" sz="1200" b="1" i="0" u="none" strike="noStrike" cap="none" normalizeH="0" baseline="0" dirty="0" smtClean="0">
                        <a:ln>
                          <a:noFill/>
                        </a:ln>
                        <a:solidFill>
                          <a:schemeClr val="bg1"/>
                        </a:solidFill>
                        <a:effectLst/>
                        <a:latin typeface="Avenir LT Std 55 Roman"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tab pos="457200" algn="l"/>
                        </a:tabLst>
                      </a:pPr>
                      <a:r>
                        <a:rPr kumimoji="0" lang="en-US" sz="1400" b="1" i="0" u="none" strike="noStrike" cap="none" normalizeH="0" baseline="0" dirty="0" err="1" smtClean="0">
                          <a:ln>
                            <a:noFill/>
                          </a:ln>
                          <a:solidFill>
                            <a:schemeClr val="bg1"/>
                          </a:solidFill>
                          <a:effectLst/>
                          <a:latin typeface="Avenir LT Std 55 Roman" charset="0"/>
                          <a:ea typeface="ＭＳ Ｐゴシック" pitchFamily="-1" charset="-128"/>
                        </a:rPr>
                        <a:t>Apixaban</a:t>
                      </a:r>
                      <a:endParaRPr kumimoji="0" lang="en-GB" sz="1200" b="1" i="0" u="none" strike="noStrike" cap="none" normalizeH="0" baseline="0" dirty="0" smtClean="0">
                        <a:ln>
                          <a:noFill/>
                        </a:ln>
                        <a:solidFill>
                          <a:schemeClr val="bg1"/>
                        </a:solidFill>
                        <a:effectLst/>
                        <a:latin typeface="Avenir LT Std 55 Roman"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bg1"/>
                          </a:solidFill>
                          <a:effectLst/>
                          <a:latin typeface="Avenir LT Std 55 Roman" charset="0"/>
                          <a:ea typeface="ＭＳ Ｐゴシック" pitchFamily="-1" charset="-128"/>
                        </a:rPr>
                        <a:t>Rivaroxaban</a:t>
                      </a:r>
                      <a:endParaRPr kumimoji="0" lang="en-GB" sz="1200" b="1" i="0" u="none" strike="noStrike" cap="none" normalizeH="0" baseline="0" dirty="0" smtClean="0">
                        <a:ln>
                          <a:noFill/>
                        </a:ln>
                        <a:solidFill>
                          <a:schemeClr val="bg1"/>
                        </a:solidFill>
                        <a:effectLst/>
                        <a:latin typeface="Avenir LT Std 55 Roman"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01638">
                <a:tc>
                  <a:txBody>
                    <a:bodyPr/>
                    <a:lstStyle/>
                    <a:p>
                      <a:pPr marL="0" marR="0" lvl="0" indent="0" algn="l"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Bioavailability</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3-7%</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50%</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66% (w/o food) </a:t>
                      </a:r>
                      <a:br>
                        <a:rPr kumimoji="0" lang="en-US" sz="1100" b="0" i="0" u="none" strike="noStrike" cap="none" normalizeH="0" baseline="0" smtClean="0">
                          <a:ln>
                            <a:noFill/>
                          </a:ln>
                          <a:solidFill>
                            <a:srgbClr val="000000"/>
                          </a:solidFill>
                          <a:effectLst/>
                          <a:latin typeface="Avenir LT Std 45 Book" charset="0"/>
                          <a:ea typeface="ＭＳ Ｐゴシック" pitchFamily="-1" charset="-128"/>
                        </a:rPr>
                      </a:b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~100% with food</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76213">
                <a:tc>
                  <a:txBody>
                    <a:bodyPr/>
                    <a:lstStyle/>
                    <a:p>
                      <a:pPr marL="0" marR="0" lvl="0" indent="0" algn="l"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Prodrug</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yes</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no</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no</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703263">
                <a:tc>
                  <a:txBody>
                    <a:bodyPr/>
                    <a:lstStyle/>
                    <a:p>
                      <a:pPr marL="0" marR="0" lvl="0" indent="0" algn="l"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Clearance: </a:t>
                      </a:r>
                      <a:br>
                        <a:rPr kumimoji="0" lang="en-US" sz="1100" b="0" i="0" u="none" strike="noStrike" cap="none" normalizeH="0" baseline="0" smtClean="0">
                          <a:ln>
                            <a:noFill/>
                          </a:ln>
                          <a:solidFill>
                            <a:srgbClr val="000000"/>
                          </a:solidFill>
                          <a:effectLst/>
                          <a:latin typeface="Avenir LT Std 45 Book" charset="0"/>
                          <a:ea typeface="ＭＳ Ｐゴシック" pitchFamily="-1" charset="-128"/>
                        </a:rPr>
                      </a:b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non-renal/renal of adsorbed dose if normal renal function</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20%/80%</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73%/27%</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65%/35%</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4650">
                <a:tc>
                  <a:txBody>
                    <a:bodyPr/>
                    <a:lstStyle/>
                    <a:p>
                      <a:pPr marL="0" marR="0" lvl="0" indent="0" algn="l"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Liver metabolism: CYP3A4 </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no</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yes (elimination; </a:t>
                      </a:r>
                      <a:b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b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minor  CYP3A4)</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yes (elimination)</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31788">
                <a:tc>
                  <a:txBody>
                    <a:bodyPr/>
                    <a:lstStyle/>
                    <a:p>
                      <a:pPr marL="0" marR="0" lvl="0" indent="0" algn="l" defTabSz="457200" rtl="0" eaLnBrk="1" fontAlgn="base" latinLnBrk="0" hangingPunct="1">
                        <a:lnSpc>
                          <a:spcPct val="100000"/>
                        </a:lnSpc>
                        <a:spcBef>
                          <a:spcPct val="0"/>
                        </a:spcBef>
                        <a:spcAft>
                          <a:spcPts val="400"/>
                        </a:spcAft>
                        <a:buClrTx/>
                        <a:buSzTx/>
                        <a:buFontTx/>
                        <a:buNone/>
                        <a:tabLst/>
                      </a:pPr>
                      <a:r>
                        <a:rPr kumimoji="0" lang="en-GB" sz="1100" b="0" i="0" u="none" strike="noStrike" cap="none" normalizeH="0" baseline="0" dirty="0" smtClean="0">
                          <a:ln>
                            <a:noFill/>
                          </a:ln>
                          <a:solidFill>
                            <a:srgbClr val="000000"/>
                          </a:solidFill>
                          <a:effectLst/>
                          <a:latin typeface="Avenir LT Std 45 Book" charset="0"/>
                          <a:ea typeface="ＭＳ Ｐゴシック" pitchFamily="-1" charset="-128"/>
                        </a:rPr>
                        <a:t>P-</a:t>
                      </a:r>
                      <a:r>
                        <a:rPr kumimoji="0" lang="en-GB" sz="1100" b="0" i="0" u="none" strike="noStrike" cap="none" normalizeH="0" baseline="0" dirty="0" err="1" smtClean="0">
                          <a:ln>
                            <a:noFill/>
                          </a:ln>
                          <a:solidFill>
                            <a:srgbClr val="000000"/>
                          </a:solidFill>
                          <a:effectLst/>
                          <a:latin typeface="Avenir LT Std 45 Book" charset="0"/>
                          <a:ea typeface="ＭＳ Ｐゴシック" pitchFamily="-1" charset="-128"/>
                        </a:rPr>
                        <a:t>gp</a:t>
                      </a:r>
                      <a:r>
                        <a:rPr kumimoji="0" lang="en-GB" sz="1100" b="0" i="0" u="none" strike="noStrike" cap="none" normalizeH="0" baseline="0" dirty="0" smtClean="0">
                          <a:ln>
                            <a:noFill/>
                          </a:ln>
                          <a:solidFill>
                            <a:srgbClr val="000000"/>
                          </a:solidFill>
                          <a:effectLst/>
                          <a:latin typeface="Avenir LT Std 45 Book" charset="0"/>
                          <a:ea typeface="ＭＳ Ｐゴシック" pitchFamily="-1" charset="-128"/>
                        </a:rPr>
                        <a:t> substrate</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defRPr/>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yes</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defRPr/>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yes</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defRPr/>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yes</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31788">
                <a:tc>
                  <a:txBody>
                    <a:bodyPr/>
                    <a:lstStyle/>
                    <a:p>
                      <a:pPr marL="0" marR="0" lvl="0" indent="0" algn="l"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Absorption with food</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no effect</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no effect</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+39%</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4650">
                <a:tc>
                  <a:txBody>
                    <a:bodyPr/>
                    <a:lstStyle/>
                    <a:p>
                      <a:pPr marL="0" marR="0" lvl="0" indent="0" algn="l"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Intake with food?</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no</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no</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mandatory</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2588">
                <a:tc>
                  <a:txBody>
                    <a:bodyPr/>
                    <a:lstStyle/>
                    <a:p>
                      <a:pPr marL="0" marR="0" lvl="0" indent="0" algn="l"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Absorption with H2B/PPI</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plasma level -12 to -30%</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no effect</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no effect</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39725">
                <a:tc>
                  <a:txBody>
                    <a:bodyPr/>
                    <a:lstStyle/>
                    <a:p>
                      <a:pPr marL="0" marR="0" lvl="0" indent="0" algn="l"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Asian ethnicity</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plasma level +25%</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no effect</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no effect</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28613">
                <a:tc>
                  <a:txBody>
                    <a:bodyPr/>
                    <a:lstStyle/>
                    <a:p>
                      <a:pPr marL="0" marR="0" lvl="0" indent="0" algn="l" defTabSz="457200" rtl="0" eaLnBrk="1" fontAlgn="base" latinLnBrk="0" hangingPunct="1">
                        <a:lnSpc>
                          <a:spcPct val="100000"/>
                        </a:lnSpc>
                        <a:spcBef>
                          <a:spcPct val="0"/>
                        </a:spcBef>
                        <a:spcAft>
                          <a:spcPts val="400"/>
                        </a:spcAft>
                        <a:buClrTx/>
                        <a:buSzTx/>
                        <a:buFontTx/>
                        <a:buNone/>
                        <a:tabLst>
                          <a:tab pos="766763" algn="ctr"/>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GI tolerability</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dyspepsia 5-10%</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no problem</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smtClean="0">
                          <a:ln>
                            <a:noFill/>
                          </a:ln>
                          <a:solidFill>
                            <a:srgbClr val="000000"/>
                          </a:solidFill>
                          <a:effectLst/>
                          <a:latin typeface="Avenir LT Std 45 Book" charset="0"/>
                          <a:ea typeface="ＭＳ Ｐゴシック" pitchFamily="-1" charset="-128"/>
                        </a:rPr>
                        <a:t>no problem</a:t>
                      </a:r>
                      <a:endParaRPr kumimoji="0" lang="en-GB" sz="1100" b="0" i="0" u="none" strike="noStrike" cap="none" normalizeH="0" baseline="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4650">
                <a:tc>
                  <a:txBody>
                    <a:bodyPr/>
                    <a:lstStyle/>
                    <a:p>
                      <a:pPr marL="0" marR="0" lvl="0" indent="0" algn="l" defTabSz="457200" rtl="0" eaLnBrk="1" fontAlgn="base" latinLnBrk="0" hangingPunct="1">
                        <a:lnSpc>
                          <a:spcPct val="100000"/>
                        </a:lnSpc>
                        <a:spcBef>
                          <a:spcPct val="0"/>
                        </a:spcBef>
                        <a:spcAft>
                          <a:spcPts val="400"/>
                        </a:spcAft>
                        <a:buClrTx/>
                        <a:buSzTx/>
                        <a:buFontTx/>
                        <a:buNone/>
                        <a:tabLst>
                          <a:tab pos="766763" algn="ctr"/>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Elimination half-life</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12-17h</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12h</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457200" rtl="0" eaLnBrk="1" fontAlgn="base" latinLnBrk="0" hangingPunct="1">
                        <a:lnSpc>
                          <a:spcPct val="100000"/>
                        </a:lnSpc>
                        <a:spcBef>
                          <a:spcPct val="0"/>
                        </a:spcBef>
                        <a:spcAft>
                          <a:spcPts val="400"/>
                        </a:spcAft>
                        <a:buClrTx/>
                        <a:buSzTx/>
                        <a:buFontTx/>
                        <a:buNone/>
                        <a:tabLst/>
                      </a:pPr>
                      <a:r>
                        <a:rPr kumimoji="0" lang="en-US" sz="1100" b="0" i="0" u="none" strike="noStrike" cap="none" normalizeH="0" baseline="0" dirty="0" smtClean="0">
                          <a:ln>
                            <a:noFill/>
                          </a:ln>
                          <a:solidFill>
                            <a:srgbClr val="000000"/>
                          </a:solidFill>
                          <a:effectLst/>
                          <a:latin typeface="Avenir LT Std 45 Book" charset="0"/>
                          <a:ea typeface="ＭＳ Ｐゴシック" pitchFamily="-1" charset="-128"/>
                        </a:rPr>
                        <a:t>5-9h (young)/11-13h (elderly)</a:t>
                      </a:r>
                      <a:endParaRPr kumimoji="0" lang="en-GB" sz="11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8" name="TextBox 7"/>
          <p:cNvSpPr txBox="1"/>
          <p:nvPr/>
        </p:nvSpPr>
        <p:spPr>
          <a:xfrm>
            <a:off x="827584" y="5931788"/>
            <a:ext cx="2664296" cy="286232"/>
          </a:xfrm>
          <a:prstGeom prst="rect">
            <a:avLst/>
          </a:prstGeom>
          <a:noFill/>
        </p:spPr>
        <p:txBody>
          <a:bodyPr wrap="square" rtlCol="0">
            <a:spAutoFit/>
          </a:bodyPr>
          <a:lstStyle/>
          <a:p>
            <a:r>
              <a:rPr lang="nl-BE" sz="1400" dirty="0" smtClean="0"/>
              <a:t>Bron: EHRA with adaptations</a:t>
            </a:r>
            <a:endParaRPr lang="nl-BE" sz="1400" dirty="0"/>
          </a:p>
        </p:txBody>
      </p:sp>
    </p:spTree>
    <p:extLst>
      <p:ext uri="{BB962C8B-B14F-4D97-AF65-F5344CB8AC3E}">
        <p14:creationId xmlns:p14="http://schemas.microsoft.com/office/powerpoint/2010/main" val="19786787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t>Interacties (1)</a:t>
            </a:r>
            <a:endParaRPr lang="nl-BE" sz="30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22</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pic>
        <p:nvPicPr>
          <p:cNvPr id="7" name="Content Placeholder 15" descr="Figure5_slide15.tif"/>
          <p:cNvPicPr>
            <a:picLocks noGrp="1" noChangeAspect="1"/>
          </p:cNvPicPr>
          <p:nvPr>
            <p:ph idx="1"/>
          </p:nvPr>
        </p:nvPicPr>
        <p:blipFill>
          <a:blip r:embed="rId2"/>
          <a:srcRect t="-2858" b="-2858"/>
          <a:stretch>
            <a:fillRect/>
          </a:stretch>
        </p:blipFill>
        <p:spPr bwMode="auto">
          <a:xfrm>
            <a:off x="323528" y="1196752"/>
            <a:ext cx="8508387" cy="4680520"/>
          </a:xfrm>
          <a:noFill/>
          <a:ln>
            <a:miter lim="800000"/>
            <a:headEnd/>
            <a:tailEnd/>
          </a:ln>
        </p:spPr>
      </p:pic>
      <p:sp>
        <p:nvSpPr>
          <p:cNvPr id="8" name="TextBox 7"/>
          <p:cNvSpPr txBox="1"/>
          <p:nvPr/>
        </p:nvSpPr>
        <p:spPr>
          <a:xfrm>
            <a:off x="467544" y="5755109"/>
            <a:ext cx="1155648" cy="286232"/>
          </a:xfrm>
          <a:prstGeom prst="rect">
            <a:avLst/>
          </a:prstGeom>
          <a:noFill/>
        </p:spPr>
        <p:txBody>
          <a:bodyPr wrap="square" rtlCol="0">
            <a:spAutoFit/>
          </a:bodyPr>
          <a:lstStyle/>
          <a:p>
            <a:r>
              <a:rPr lang="nl-BE" sz="1400" dirty="0" smtClean="0"/>
              <a:t>Bron: EHRA</a:t>
            </a:r>
            <a:endParaRPr lang="nl-BE" sz="1400" dirty="0"/>
          </a:p>
        </p:txBody>
      </p:sp>
      <p:sp>
        <p:nvSpPr>
          <p:cNvPr id="3" name="Rectangle 2"/>
          <p:cNvSpPr/>
          <p:nvPr/>
        </p:nvSpPr>
        <p:spPr bwMode="auto">
          <a:xfrm>
            <a:off x="4788024" y="3501008"/>
            <a:ext cx="4032448" cy="2397217"/>
          </a:xfrm>
          <a:prstGeom prst="rect">
            <a:avLst/>
          </a:prstGeom>
          <a:solidFill>
            <a:schemeClr val="tx2"/>
          </a:solidFill>
          <a:ln w="38100" cap="flat" cmpd="sng" algn="ctr">
            <a:solidFill>
              <a:schemeClr val="bg1"/>
            </a:solidFill>
            <a:prstDash val="solid"/>
            <a:round/>
            <a:headEnd type="none" w="med" len="med"/>
            <a:tailEnd type="none" w="med" len="med"/>
          </a:ln>
          <a:effectLst/>
          <a:extLst/>
        </p:spPr>
        <p:txBody>
          <a:bodyPr vert="horz" wrap="none" lIns="91427" tIns="45713" rIns="91427" bIns="45713" numCol="1" rtlCol="0" anchor="ctr" anchorCtr="0" compatLnSpc="1">
            <a:prstTxWarp prst="textNoShape">
              <a:avLst/>
            </a:prstTxWarp>
          </a:bodyPr>
          <a:lstStyle/>
          <a:p>
            <a:pPr marL="363538" marR="0" indent="-363538" algn="l" defTabSz="914400" rtl="0" eaLnBrk="1" fontAlgn="base" latinLnBrk="0" hangingPunct="1">
              <a:lnSpc>
                <a:spcPct val="90000"/>
              </a:lnSpc>
              <a:spcBef>
                <a:spcPct val="20000"/>
              </a:spcBef>
              <a:spcAft>
                <a:spcPct val="0"/>
              </a:spcAft>
              <a:buClr>
                <a:schemeClr val="accent1"/>
              </a:buClr>
              <a:buSzPct val="75000"/>
              <a:buFont typeface="Wingdings" pitchFamily="2" charset="2"/>
              <a:buNone/>
              <a:tabLst/>
            </a:pPr>
            <a:endParaRPr kumimoji="0" lang="en-US" sz="2000" b="0" i="0" u="none" strike="noStrike" cap="none" normalizeH="0" baseline="0" smtClean="0">
              <a:ln>
                <a:noFill/>
              </a:ln>
              <a:solidFill>
                <a:schemeClr val="hlink"/>
              </a:solidFill>
              <a:effectLst/>
              <a:latin typeface="Arial" charset="0"/>
            </a:endParaRPr>
          </a:p>
        </p:txBody>
      </p:sp>
    </p:spTree>
    <p:extLst>
      <p:ext uri="{BB962C8B-B14F-4D97-AF65-F5344CB8AC3E}">
        <p14:creationId xmlns:p14="http://schemas.microsoft.com/office/powerpoint/2010/main" val="36059491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a:t>Interacties (2)</a:t>
            </a:r>
            <a:endParaRPr lang="en-US" sz="30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23</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388" t="13102" r="26632" b="7857"/>
          <a:stretch/>
        </p:blipFill>
        <p:spPr bwMode="auto">
          <a:xfrm>
            <a:off x="395536" y="1051400"/>
            <a:ext cx="5398503" cy="49404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16078" t="8667" r="32013" b="12328"/>
          <a:stretch/>
        </p:blipFill>
        <p:spPr bwMode="auto">
          <a:xfrm>
            <a:off x="2962656" y="1052736"/>
            <a:ext cx="5192241" cy="4939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808787" y="6021288"/>
            <a:ext cx="5851446" cy="369332"/>
          </a:xfrm>
          <a:prstGeom prst="rect">
            <a:avLst/>
          </a:prstGeom>
        </p:spPr>
        <p:txBody>
          <a:bodyPr wrap="square">
            <a:spAutoFit/>
          </a:bodyPr>
          <a:lstStyle/>
          <a:p>
            <a:r>
              <a:rPr lang="en-US" sz="1000" dirty="0">
                <a:latin typeface="Avenir LT Std 55 Roman" charset="0"/>
              </a:rPr>
              <a:t>Rood – contra-</a:t>
            </a:r>
            <a:r>
              <a:rPr lang="en-US" sz="1000" dirty="0" err="1">
                <a:latin typeface="Avenir LT Std 55 Roman" charset="0"/>
              </a:rPr>
              <a:t>indicatie</a:t>
            </a:r>
            <a:r>
              <a:rPr lang="en-US" sz="1000" dirty="0">
                <a:latin typeface="Avenir LT Std 55 Roman" charset="0"/>
              </a:rPr>
              <a:t>; </a:t>
            </a:r>
            <a:r>
              <a:rPr lang="en-US" sz="1000" dirty="0" err="1">
                <a:latin typeface="Avenir LT Std 55 Roman" charset="0"/>
              </a:rPr>
              <a:t>oranje</a:t>
            </a:r>
            <a:r>
              <a:rPr lang="en-US" sz="1000" dirty="0">
                <a:latin typeface="Avenir LT Std 55 Roman" charset="0"/>
              </a:rPr>
              <a:t> – </a:t>
            </a:r>
            <a:r>
              <a:rPr lang="en-US" sz="1000" dirty="0" err="1">
                <a:latin typeface="Avenir LT Std 55 Roman" charset="0"/>
              </a:rPr>
              <a:t>reduceer</a:t>
            </a:r>
            <a:r>
              <a:rPr lang="en-US" sz="1000" dirty="0">
                <a:latin typeface="Avenir LT Std 55 Roman" charset="0"/>
              </a:rPr>
              <a:t> </a:t>
            </a:r>
            <a:r>
              <a:rPr lang="en-US" sz="1000" dirty="0" err="1">
                <a:latin typeface="Avenir LT Std 55 Roman" charset="0"/>
              </a:rPr>
              <a:t>dosis</a:t>
            </a:r>
            <a:r>
              <a:rPr lang="en-US" sz="1000" dirty="0">
                <a:latin typeface="Avenir LT Std 55 Roman" charset="0"/>
              </a:rPr>
              <a:t>; </a:t>
            </a:r>
            <a:r>
              <a:rPr lang="en-US" sz="1000" dirty="0" err="1">
                <a:latin typeface="Avenir LT Std 55 Roman" charset="0"/>
              </a:rPr>
              <a:t>geel</a:t>
            </a:r>
            <a:r>
              <a:rPr lang="en-US" sz="1000" dirty="0">
                <a:latin typeface="Avenir LT Std 55 Roman" charset="0"/>
              </a:rPr>
              <a:t> – </a:t>
            </a:r>
            <a:r>
              <a:rPr lang="en-US" sz="1000" dirty="0" err="1">
                <a:latin typeface="Avenir LT Std 55 Roman" charset="0"/>
              </a:rPr>
              <a:t>overweeg</a:t>
            </a:r>
            <a:r>
              <a:rPr lang="en-US" sz="1000" dirty="0">
                <a:latin typeface="Avenir LT Std 55 Roman" charset="0"/>
              </a:rPr>
              <a:t> </a:t>
            </a:r>
            <a:r>
              <a:rPr lang="en-US" sz="1000" dirty="0" err="1">
                <a:latin typeface="Avenir LT Std 55 Roman" charset="0"/>
              </a:rPr>
              <a:t>dosis</a:t>
            </a:r>
            <a:r>
              <a:rPr lang="en-US" sz="1000" dirty="0">
                <a:latin typeface="Avenir LT Std 55 Roman" charset="0"/>
              </a:rPr>
              <a:t> </a:t>
            </a:r>
            <a:r>
              <a:rPr lang="en-US" sz="1000" dirty="0" err="1">
                <a:latin typeface="Avenir LT Std 55 Roman" charset="0"/>
              </a:rPr>
              <a:t>reductie</a:t>
            </a:r>
            <a:r>
              <a:rPr lang="en-US" sz="1000" dirty="0">
                <a:latin typeface="Avenir LT Std 55 Roman" charset="0"/>
              </a:rPr>
              <a:t> </a:t>
            </a:r>
            <a:r>
              <a:rPr lang="en-US" sz="1000" dirty="0" err="1">
                <a:latin typeface="Avenir LT Std 55 Roman" charset="0"/>
              </a:rPr>
              <a:t>bij</a:t>
            </a:r>
            <a:r>
              <a:rPr lang="en-US" sz="1000" dirty="0">
                <a:latin typeface="Avenir LT Std 55 Roman" charset="0"/>
              </a:rPr>
              <a:t> </a:t>
            </a:r>
            <a:r>
              <a:rPr lang="en-US" sz="1000" dirty="0" err="1">
                <a:latin typeface="Avenir LT Std 55 Roman" charset="0"/>
              </a:rPr>
              <a:t>aanwezigheid</a:t>
            </a:r>
            <a:r>
              <a:rPr lang="en-US" sz="1000" dirty="0">
                <a:latin typeface="Avenir LT Std 55 Roman" charset="0"/>
              </a:rPr>
              <a:t> van </a:t>
            </a:r>
            <a:r>
              <a:rPr lang="en-US" sz="1000" dirty="0" err="1">
                <a:latin typeface="Avenir LT Std 55 Roman" charset="0"/>
              </a:rPr>
              <a:t>andere</a:t>
            </a:r>
            <a:r>
              <a:rPr lang="en-US" sz="1000" dirty="0">
                <a:latin typeface="Avenir LT Std 55 Roman" charset="0"/>
              </a:rPr>
              <a:t> </a:t>
            </a:r>
            <a:r>
              <a:rPr lang="en-US" sz="1000" dirty="0" err="1">
                <a:latin typeface="Avenir LT Std 55 Roman" charset="0"/>
              </a:rPr>
              <a:t>gele</a:t>
            </a:r>
            <a:r>
              <a:rPr lang="en-US" sz="1000" dirty="0">
                <a:latin typeface="Avenir LT Std 55 Roman" charset="0"/>
              </a:rPr>
              <a:t> factor; </a:t>
            </a:r>
          </a:p>
        </p:txBody>
      </p:sp>
      <p:sp>
        <p:nvSpPr>
          <p:cNvPr id="10" name="TextBox 9"/>
          <p:cNvSpPr txBox="1"/>
          <p:nvPr/>
        </p:nvSpPr>
        <p:spPr>
          <a:xfrm>
            <a:off x="5652120" y="6247504"/>
            <a:ext cx="1155648" cy="286232"/>
          </a:xfrm>
          <a:prstGeom prst="rect">
            <a:avLst/>
          </a:prstGeom>
          <a:noFill/>
        </p:spPr>
        <p:txBody>
          <a:bodyPr wrap="square" rtlCol="0">
            <a:spAutoFit/>
          </a:bodyPr>
          <a:lstStyle/>
          <a:p>
            <a:r>
              <a:rPr lang="nl-BE" sz="1400" dirty="0" smtClean="0"/>
              <a:t>Bron: EHRA</a:t>
            </a:r>
            <a:endParaRPr lang="nl-BE" sz="1400" dirty="0"/>
          </a:p>
        </p:txBody>
      </p:sp>
    </p:spTree>
    <p:extLst>
      <p:ext uri="{BB962C8B-B14F-4D97-AF65-F5344CB8AC3E}">
        <p14:creationId xmlns:p14="http://schemas.microsoft.com/office/powerpoint/2010/main" val="19957385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24</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sp>
        <p:nvSpPr>
          <p:cNvPr id="9" name="Title 1"/>
          <p:cNvSpPr>
            <a:spLocks noGrp="1"/>
          </p:cNvSpPr>
          <p:nvPr>
            <p:ph type="title"/>
          </p:nvPr>
        </p:nvSpPr>
        <p:spPr/>
        <p:txBody>
          <a:bodyPr/>
          <a:lstStyle/>
          <a:p>
            <a:r>
              <a:rPr lang="nl-BE" sz="3000" dirty="0"/>
              <a:t>Interacties </a:t>
            </a:r>
            <a:r>
              <a:rPr lang="nl-BE" sz="3000" dirty="0" smtClean="0"/>
              <a:t>(3)</a:t>
            </a:r>
            <a:endParaRPr lang="nl-BE" sz="3000" dirty="0"/>
          </a:p>
        </p:txBody>
      </p:sp>
      <p:pic>
        <p:nvPicPr>
          <p:cNvPr id="4100"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b="89522"/>
          <a:stretch/>
        </p:blipFill>
        <p:spPr bwMode="auto">
          <a:xfrm>
            <a:off x="323528" y="1196752"/>
            <a:ext cx="7761287" cy="518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960" y="1700808"/>
            <a:ext cx="7723855" cy="1347540"/>
          </a:xfrm>
          <a:prstGeom prst="rect">
            <a:avLst/>
          </a:prstGeom>
        </p:spPr>
      </p:pic>
      <p:sp>
        <p:nvSpPr>
          <p:cNvPr id="16" name="TextBox 14"/>
          <p:cNvSpPr txBox="1">
            <a:spLocks noChangeArrowheads="1"/>
          </p:cNvSpPr>
          <p:nvPr/>
        </p:nvSpPr>
        <p:spPr bwMode="auto">
          <a:xfrm>
            <a:off x="827584" y="3972609"/>
            <a:ext cx="2414588" cy="646331"/>
          </a:xfrm>
          <a:prstGeom prst="rect">
            <a:avLst/>
          </a:prstGeom>
          <a:noFill/>
          <a:ln w="9525">
            <a:noFill/>
            <a:miter lim="800000"/>
            <a:headEnd/>
            <a:tailEnd/>
          </a:ln>
        </p:spPr>
        <p:txBody>
          <a:bodyPr anchor="ctr">
            <a:spAutoFit/>
          </a:bodyPr>
          <a:lstStyle/>
          <a:p>
            <a:pPr algn="ctr"/>
            <a:r>
              <a:rPr lang="en-US" dirty="0" err="1" smtClean="0">
                <a:solidFill>
                  <a:srgbClr val="1D3851"/>
                </a:solidFill>
                <a:latin typeface="Avenir LT Std 65 Medium" charset="0"/>
              </a:rPr>
              <a:t>andere</a:t>
            </a:r>
            <a:r>
              <a:rPr lang="en-US" dirty="0" smtClean="0">
                <a:solidFill>
                  <a:srgbClr val="1D3851"/>
                </a:solidFill>
                <a:latin typeface="Avenir LT Std 65 Medium" charset="0"/>
              </a:rPr>
              <a:t> </a:t>
            </a:r>
            <a:r>
              <a:rPr lang="en-US" dirty="0" err="1" smtClean="0">
                <a:solidFill>
                  <a:srgbClr val="1D3851"/>
                </a:solidFill>
                <a:latin typeface="Avenir LT Std 65 Medium" charset="0"/>
              </a:rPr>
              <a:t>toename</a:t>
            </a:r>
            <a:r>
              <a:rPr lang="en-US" dirty="0">
                <a:solidFill>
                  <a:srgbClr val="1D3851"/>
                </a:solidFill>
                <a:latin typeface="Avenir LT Std 65 Medium" charset="0"/>
              </a:rPr>
              <a:t/>
            </a:r>
            <a:br>
              <a:rPr lang="en-US" dirty="0">
                <a:solidFill>
                  <a:srgbClr val="1D3851"/>
                </a:solidFill>
                <a:latin typeface="Avenir LT Std 65 Medium" charset="0"/>
              </a:rPr>
            </a:br>
            <a:r>
              <a:rPr lang="en-US" dirty="0" err="1" smtClean="0">
                <a:solidFill>
                  <a:srgbClr val="1D3851"/>
                </a:solidFill>
                <a:latin typeface="Avenir LT Std 65 Medium" charset="0"/>
              </a:rPr>
              <a:t>bloedingsrisico</a:t>
            </a:r>
            <a:endParaRPr lang="en-US" dirty="0">
              <a:latin typeface="Calibri" charset="0"/>
            </a:endParaRPr>
          </a:p>
        </p:txBody>
      </p:sp>
      <p:graphicFrame>
        <p:nvGraphicFramePr>
          <p:cNvPr id="17" name="Table 16"/>
          <p:cNvGraphicFramePr>
            <a:graphicFrameLocks noGrp="1"/>
          </p:cNvGraphicFramePr>
          <p:nvPr>
            <p:extLst>
              <p:ext uri="{D42A27DB-BD31-4B8C-83A1-F6EECF244321}">
                <p14:modId xmlns:p14="http://schemas.microsoft.com/office/powerpoint/2010/main" val="71114747"/>
              </p:ext>
            </p:extLst>
          </p:nvPr>
        </p:nvGraphicFramePr>
        <p:xfrm>
          <a:off x="3873030" y="3589338"/>
          <a:ext cx="4435475" cy="1569720"/>
        </p:xfrm>
        <a:graphic>
          <a:graphicData uri="http://schemas.openxmlformats.org/drawingml/2006/table">
            <a:tbl>
              <a:tblPr/>
              <a:tblGrid>
                <a:gridCol w="4435475"/>
              </a:tblGrid>
              <a:tr h="1557338">
                <a:tc>
                  <a:txBody>
                    <a:bodyPr/>
                    <a:lstStyle/>
                    <a:p>
                      <a:pPr marL="0"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Farmacodynamische</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                  </a:t>
                      </a: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antiaggregantia</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 NSAIDs,</a:t>
                      </a:r>
                    </a:p>
                    <a:p>
                      <a:pPr marL="0"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interacties</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                                  </a:t>
                      </a: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systemische</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 steroid </a:t>
                      </a: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therapie</a:t>
                      </a:r>
                      <a:endParaRPr kumimoji="0" lang="en-GB" sz="1200" b="0" i="0" u="none" strike="noStrike" cap="none" normalizeH="0" baseline="0" dirty="0" smtClean="0">
                        <a:ln>
                          <a:noFill/>
                        </a:ln>
                        <a:solidFill>
                          <a:schemeClr val="tx1"/>
                        </a:solidFill>
                        <a:effectLst/>
                        <a:latin typeface="Avenir LT Std 45 Book" charset="0"/>
                        <a:ea typeface="ＭＳ Ｐゴシック" pitchFamily="-1" charset="-128"/>
                      </a:endParaRPr>
                    </a:p>
                    <a:p>
                      <a:pPr marL="0"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                                                   </a:t>
                      </a: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andere</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 </a:t>
                      </a: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anticoagulantia</a:t>
                      </a:r>
                      <a:endParaRPr kumimoji="0" lang="en-GB" sz="1200" b="0" i="0" u="none" strike="noStrike" cap="none" normalizeH="0" baseline="0" dirty="0" smtClean="0">
                        <a:ln>
                          <a:noFill/>
                        </a:ln>
                        <a:solidFill>
                          <a:schemeClr val="tx1"/>
                        </a:solidFill>
                        <a:effectLst/>
                        <a:latin typeface="Avenir LT Std 45 Book" charset="0"/>
                        <a:ea typeface="ＭＳ Ｐゴシック" pitchFamily="-1" charset="-128"/>
                      </a:endParaRPr>
                    </a:p>
                    <a:p>
                      <a:pPr marL="0"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Recente</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 </a:t>
                      </a: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chirurgie</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 op </a:t>
                      </a: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kritisch</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 </a:t>
                      </a: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orgaan</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 (</a:t>
                      </a: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hersenen</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 </a:t>
                      </a: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oog</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a:t>
                      </a:r>
                      <a:endParaRPr kumimoji="0" lang="en-GB" sz="1200" b="0" i="0" u="none" strike="noStrike" cap="none" normalizeH="0" baseline="0" dirty="0" smtClean="0">
                        <a:ln>
                          <a:noFill/>
                        </a:ln>
                        <a:solidFill>
                          <a:schemeClr val="tx1"/>
                        </a:solidFill>
                        <a:effectLst/>
                        <a:latin typeface="Avenir LT Std 45 Book" charset="0"/>
                        <a:ea typeface="ＭＳ Ｐゴシック" pitchFamily="-1" charset="-128"/>
                      </a:endParaRPr>
                    </a:p>
                    <a:p>
                      <a:pPr marL="0"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Trombocytopenie</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 (</a:t>
                      </a: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bv</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 </a:t>
                      </a:r>
                      <a:r>
                        <a:rPr kumimoji="0" lang="en-US" sz="1200" b="0" i="0" u="none" strike="noStrike" cap="none" normalizeH="0" baseline="0" dirty="0" err="1" smtClean="0">
                          <a:ln>
                            <a:noFill/>
                          </a:ln>
                          <a:solidFill>
                            <a:schemeClr val="tx1"/>
                          </a:solidFill>
                          <a:effectLst/>
                          <a:latin typeface="Avenir LT Std 45 Book" charset="0"/>
                          <a:ea typeface="ＭＳ Ｐゴシック" pitchFamily="-1" charset="-128"/>
                        </a:rPr>
                        <a:t>chemotherapie</a:t>
                      </a: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a:t>
                      </a:r>
                      <a:endParaRPr kumimoji="0" lang="en-GB" sz="1200" b="0" i="0" u="none" strike="noStrike" cap="none" normalizeH="0" baseline="0" dirty="0" smtClean="0">
                        <a:ln>
                          <a:noFill/>
                        </a:ln>
                        <a:solidFill>
                          <a:schemeClr val="tx1"/>
                        </a:solidFill>
                        <a:effectLst/>
                        <a:latin typeface="Avenir LT Std 45 Book" charset="0"/>
                        <a:ea typeface="ＭＳ Ｐゴシック" pitchFamily="-1" charset="-128"/>
                      </a:endParaRPr>
                    </a:p>
                    <a:p>
                      <a:pPr marL="0"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smtClean="0">
                          <a:ln>
                            <a:noFill/>
                          </a:ln>
                          <a:solidFill>
                            <a:schemeClr val="tx1"/>
                          </a:solidFill>
                          <a:effectLst/>
                          <a:latin typeface="Avenir LT Std 45 Book" charset="0"/>
                          <a:ea typeface="ＭＳ Ｐゴシック" pitchFamily="-1" charset="-128"/>
                        </a:rPr>
                        <a:t>HAS-BLED  ≥ 3</a:t>
                      </a:r>
                      <a:r>
                        <a:rPr kumimoji="0" lang="en-GB" sz="1200" b="0" i="0" u="none" strike="noStrike" cap="none" normalizeH="0" baseline="0" dirty="0" smtClean="0">
                          <a:ln>
                            <a:noFill/>
                          </a:ln>
                          <a:solidFill>
                            <a:schemeClr val="tx1"/>
                          </a:solidFill>
                          <a:effectLst/>
                          <a:latin typeface="Avenir LT Std 45 Book" charset="0"/>
                          <a:ea typeface="ＭＳ Ｐゴシック" pitchFamily="-1" charset="-128"/>
                        </a:rPr>
                        <a:t> </a:t>
                      </a:r>
                      <a:endParaRPr kumimoji="0" lang="en-US" sz="1200" b="0" i="0" u="none" strike="noStrike" cap="none" normalizeH="0" baseline="0" dirty="0" smtClean="0">
                        <a:ln>
                          <a:noFill/>
                        </a:ln>
                        <a:solidFill>
                          <a:schemeClr val="tx1"/>
                        </a:solidFill>
                        <a:effectLst/>
                        <a:latin typeface="Avenir LT Std 45 Book" charset="0"/>
                        <a:ea typeface="ＭＳ Ｐゴシック" pitchFamily="-1"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7F474"/>
                    </a:solidFill>
                  </a:tcPr>
                </a:tc>
              </a:tr>
            </a:tbl>
          </a:graphicData>
        </a:graphic>
      </p:graphicFrame>
      <p:sp>
        <p:nvSpPr>
          <p:cNvPr id="18" name="Right Arrow 17"/>
          <p:cNvSpPr>
            <a:spLocks noChangeArrowheads="1"/>
          </p:cNvSpPr>
          <p:nvPr/>
        </p:nvSpPr>
        <p:spPr bwMode="auto">
          <a:xfrm>
            <a:off x="3145955" y="4081463"/>
            <a:ext cx="522287" cy="484187"/>
          </a:xfrm>
          <a:prstGeom prst="rightArrow">
            <a:avLst>
              <a:gd name="adj1" fmla="val 50000"/>
              <a:gd name="adj2" fmla="val 49999"/>
            </a:avLst>
          </a:prstGeom>
          <a:solidFill>
            <a:srgbClr val="CC1624"/>
          </a:solidFill>
          <a:ln w="9525">
            <a:solidFill>
              <a:srgbClr val="4A7EBB">
                <a:alpha val="0"/>
              </a:srgbClr>
            </a:solidFill>
            <a:miter lim="800000"/>
            <a:headEnd/>
            <a:tailEnd/>
          </a:ln>
          <a:effectLst>
            <a:outerShdw dist="23000" dir="5400000" rotWithShape="0">
              <a:srgbClr val="808080">
                <a:alpha val="15999"/>
              </a:srgbClr>
            </a:outerShdw>
          </a:effectLst>
        </p:spPr>
        <p:txBody>
          <a:bodyPr anchor="ctr"/>
          <a:lstStyle/>
          <a:p>
            <a:pPr algn="ctr" fontAlgn="auto">
              <a:spcBef>
                <a:spcPts val="0"/>
              </a:spcBef>
              <a:spcAft>
                <a:spcPts val="0"/>
              </a:spcAft>
              <a:defRPr/>
            </a:pPr>
            <a:endParaRPr lang="en-US" sz="1800">
              <a:solidFill>
                <a:schemeClr val="lt1"/>
              </a:solidFill>
              <a:latin typeface="+mn-lt"/>
              <a:ea typeface="+mn-ea"/>
            </a:endParaRPr>
          </a:p>
        </p:txBody>
      </p:sp>
      <p:sp>
        <p:nvSpPr>
          <p:cNvPr id="20" name="TextBox 19"/>
          <p:cNvSpPr txBox="1"/>
          <p:nvPr/>
        </p:nvSpPr>
        <p:spPr>
          <a:xfrm>
            <a:off x="5652120" y="6247504"/>
            <a:ext cx="1155648" cy="286232"/>
          </a:xfrm>
          <a:prstGeom prst="rect">
            <a:avLst/>
          </a:prstGeom>
          <a:noFill/>
        </p:spPr>
        <p:txBody>
          <a:bodyPr wrap="square" rtlCol="0">
            <a:spAutoFit/>
          </a:bodyPr>
          <a:lstStyle/>
          <a:p>
            <a:r>
              <a:rPr lang="nl-BE" sz="1400" dirty="0" smtClean="0"/>
              <a:t>Bron: EHRA</a:t>
            </a:r>
            <a:endParaRPr lang="nl-BE" sz="1400" dirty="0"/>
          </a:p>
        </p:txBody>
      </p:sp>
    </p:spTree>
    <p:extLst>
      <p:ext uri="{BB962C8B-B14F-4D97-AF65-F5344CB8AC3E}">
        <p14:creationId xmlns:p14="http://schemas.microsoft.com/office/powerpoint/2010/main" val="41133703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t>Omgang met afwijkingen van inname</a:t>
            </a:r>
            <a:endParaRPr lang="nl-BE" sz="30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25</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graphicFrame>
        <p:nvGraphicFramePr>
          <p:cNvPr id="7" name="Content Placeholder 18"/>
          <p:cNvGraphicFramePr>
            <a:graphicFrameLocks noGrp="1"/>
          </p:cNvGraphicFramePr>
          <p:nvPr>
            <p:ph idx="1"/>
            <p:extLst>
              <p:ext uri="{D42A27DB-BD31-4B8C-83A1-F6EECF244321}">
                <p14:modId xmlns:p14="http://schemas.microsoft.com/office/powerpoint/2010/main" val="1593261100"/>
              </p:ext>
            </p:extLst>
          </p:nvPr>
        </p:nvGraphicFramePr>
        <p:xfrm>
          <a:off x="539552" y="1340768"/>
          <a:ext cx="8208912" cy="4176465"/>
        </p:xfrm>
        <a:graphic>
          <a:graphicData uri="http://schemas.openxmlformats.org/drawingml/2006/table">
            <a:tbl>
              <a:tblPr/>
              <a:tblGrid>
                <a:gridCol w="2676282"/>
                <a:gridCol w="5532630"/>
              </a:tblGrid>
              <a:tr h="1593781">
                <a:tc>
                  <a:txBody>
                    <a:bodyPr/>
                    <a:lstStyle/>
                    <a:p>
                      <a:pPr marL="96838" marR="0" lvl="0" indent="0" algn="l" defTabSz="457200" rtl="0" eaLnBrk="1" fontAlgn="base" latinLnBrk="0" hangingPunct="1">
                        <a:lnSpc>
                          <a:spcPct val="150000"/>
                        </a:lnSpc>
                        <a:spcBef>
                          <a:spcPct val="0"/>
                        </a:spcBef>
                        <a:spcAft>
                          <a:spcPts val="200"/>
                        </a:spcAft>
                        <a:buClrTx/>
                        <a:buSzTx/>
                        <a:buFontTx/>
                        <a:buNone/>
                        <a:tabLst/>
                      </a:pPr>
                      <a:r>
                        <a:rPr kumimoji="0" lang="en-US" sz="1600" b="1" i="0" u="none" strike="noStrike" cap="none" normalizeH="0" baseline="0" dirty="0" smtClean="0">
                          <a:ln>
                            <a:noFill/>
                          </a:ln>
                          <a:solidFill>
                            <a:srgbClr val="000000"/>
                          </a:solidFill>
                          <a:effectLst/>
                          <a:latin typeface="Avenir LT Std 65 Medium" charset="0"/>
                          <a:ea typeface="ＭＳ Ｐゴシック" pitchFamily="-1" charset="-128"/>
                        </a:rPr>
                        <a:t>Missed dose:</a:t>
                      </a:r>
                      <a:endParaRPr kumimoji="0" lang="en-GB" sz="1600" b="1" i="0" u="none" strike="noStrike" cap="none" normalizeH="0" baseline="0" dirty="0" smtClean="0">
                        <a:ln>
                          <a:noFill/>
                        </a:ln>
                        <a:solidFill>
                          <a:srgbClr val="000000"/>
                        </a:solidFill>
                        <a:effectLst/>
                        <a:latin typeface="Avenir LT Std 65 Medium" charset="0"/>
                        <a:ea typeface="ＭＳ Ｐゴシック" pitchFamily="-1" charset="-128"/>
                      </a:endParaRPr>
                    </a:p>
                  </a:txBody>
                  <a:tcPr marL="68580" marR="68580" marT="0" marB="0"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9EDF4"/>
                    </a:solidFill>
                  </a:tcPr>
                </a:tc>
                <a:tc>
                  <a:txBody>
                    <a:bodyPr/>
                    <a:lstStyle/>
                    <a:p>
                      <a:pPr marL="96838" marR="0" lvl="0" indent="0" algn="l" defTabSz="457200" rtl="0" eaLnBrk="1" fontAlgn="base" latinLnBrk="0" hangingPunct="1">
                        <a:lnSpc>
                          <a:spcPct val="150000"/>
                        </a:lnSpc>
                        <a:spcBef>
                          <a:spcPct val="0"/>
                        </a:spcBef>
                        <a:spcAft>
                          <a:spcPts val="200"/>
                        </a:spcAft>
                        <a:buClrTx/>
                        <a:buSzTx/>
                        <a:buFontTx/>
                        <a:buNone/>
                        <a:tabLst/>
                      </a:pPr>
                      <a:r>
                        <a:rPr kumimoji="0" lang="en-US" sz="1600" b="1" i="0" u="none" strike="noStrike" cap="none" normalizeH="0" baseline="0" dirty="0" smtClean="0">
                          <a:ln>
                            <a:noFill/>
                          </a:ln>
                          <a:solidFill>
                            <a:srgbClr val="FF0000"/>
                          </a:solidFill>
                          <a:effectLst/>
                          <a:latin typeface="Avenir LT Std 45 Book" charset="0"/>
                          <a:ea typeface="ＭＳ Ｐゴシック" pitchFamily="-1" charset="-128"/>
                        </a:rPr>
                        <a:t>BID</a:t>
                      </a:r>
                      <a:r>
                        <a:rPr kumimoji="0" lang="en-US" sz="1600" b="0" i="0" u="none" strike="noStrike" cap="none" normalizeH="0" baseline="0" dirty="0" smtClean="0">
                          <a:ln>
                            <a:noFill/>
                          </a:ln>
                          <a:solidFill>
                            <a:srgbClr val="000000"/>
                          </a:solidFill>
                          <a:effectLst/>
                          <a:latin typeface="Avenir LT Std 45 Book" charset="0"/>
                          <a:ea typeface="ＭＳ Ｐゴシック" pitchFamily="-1" charset="-128"/>
                        </a:rPr>
                        <a:t>: take missed dose up to 6 h after scheduled intake. If not possible skip dose and take next scheduled dose.</a:t>
                      </a:r>
                      <a:endParaRPr kumimoji="0" lang="en-GB" sz="1600" b="0" i="0" u="none" strike="noStrike" cap="none" normalizeH="0" baseline="0" dirty="0" smtClean="0">
                        <a:ln>
                          <a:noFill/>
                        </a:ln>
                        <a:solidFill>
                          <a:srgbClr val="000000"/>
                        </a:solidFill>
                        <a:effectLst/>
                        <a:latin typeface="Avenir LT Std 45 Book" charset="0"/>
                        <a:ea typeface="ＭＳ Ｐゴシック" pitchFamily="-1" charset="-128"/>
                      </a:endParaRPr>
                    </a:p>
                    <a:p>
                      <a:pPr marL="96838" marR="0" lvl="0" indent="0" algn="l" defTabSz="457200" rtl="0" eaLnBrk="1" fontAlgn="base" latinLnBrk="0" hangingPunct="1">
                        <a:lnSpc>
                          <a:spcPct val="150000"/>
                        </a:lnSpc>
                        <a:spcBef>
                          <a:spcPct val="0"/>
                        </a:spcBef>
                        <a:spcAft>
                          <a:spcPts val="200"/>
                        </a:spcAft>
                        <a:buClrTx/>
                        <a:buSzTx/>
                        <a:buFontTx/>
                        <a:buNone/>
                        <a:tabLst/>
                      </a:pPr>
                      <a:r>
                        <a:rPr kumimoji="0" lang="en-US" sz="1600" b="1" i="0" u="none" strike="noStrike" cap="none" normalizeH="0" baseline="0" dirty="0" smtClean="0">
                          <a:ln>
                            <a:noFill/>
                          </a:ln>
                          <a:solidFill>
                            <a:srgbClr val="FF0000"/>
                          </a:solidFill>
                          <a:effectLst/>
                          <a:latin typeface="Avenir LT Std 45 Book" charset="0"/>
                          <a:ea typeface="ＭＳ Ｐゴシック" pitchFamily="-1" charset="-128"/>
                        </a:rPr>
                        <a:t>OD</a:t>
                      </a:r>
                      <a:r>
                        <a:rPr kumimoji="0" lang="en-US" sz="1600" b="0" i="0" u="none" strike="noStrike" cap="none" normalizeH="0" baseline="0" dirty="0" smtClean="0">
                          <a:ln>
                            <a:noFill/>
                          </a:ln>
                          <a:solidFill>
                            <a:srgbClr val="000000"/>
                          </a:solidFill>
                          <a:effectLst/>
                          <a:latin typeface="Avenir LT Std 45 Book" charset="0"/>
                          <a:ea typeface="ＭＳ Ｐゴシック" pitchFamily="-1" charset="-128"/>
                        </a:rPr>
                        <a:t>: take missed dose up to 12 h after scheduled intake. If not possible skip dose and take next scheduled dose.</a:t>
                      </a:r>
                      <a:endParaRPr kumimoji="0" lang="en-GB" sz="16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9EDF4"/>
                    </a:solidFill>
                  </a:tcPr>
                </a:tc>
              </a:tr>
              <a:tr h="851880">
                <a:tc>
                  <a:txBody>
                    <a:bodyPr/>
                    <a:lstStyle/>
                    <a:p>
                      <a:pPr marL="96838" marR="0" lvl="0" indent="0" algn="l" defTabSz="457200" rtl="0" eaLnBrk="1" fontAlgn="base" latinLnBrk="0" hangingPunct="1">
                        <a:lnSpc>
                          <a:spcPct val="150000"/>
                        </a:lnSpc>
                        <a:spcBef>
                          <a:spcPct val="0"/>
                        </a:spcBef>
                        <a:spcAft>
                          <a:spcPts val="200"/>
                        </a:spcAft>
                        <a:buClrTx/>
                        <a:buSzTx/>
                        <a:buFontTx/>
                        <a:buNone/>
                        <a:tabLst/>
                      </a:pPr>
                      <a:r>
                        <a:rPr kumimoji="0" lang="en-US" sz="1600" b="1" i="0" u="none" strike="noStrike" cap="none" normalizeH="0" baseline="0" dirty="0" smtClean="0">
                          <a:ln>
                            <a:noFill/>
                          </a:ln>
                          <a:solidFill>
                            <a:srgbClr val="000000"/>
                          </a:solidFill>
                          <a:effectLst/>
                          <a:latin typeface="Avenir LT Std 65 Medium" charset="0"/>
                          <a:ea typeface="ＭＳ Ｐゴシック" pitchFamily="-1" charset="-128"/>
                        </a:rPr>
                        <a:t>Double dose:</a:t>
                      </a:r>
                      <a:endParaRPr kumimoji="0" lang="en-GB" sz="1600" b="1" i="0" u="none" strike="noStrike" cap="none" normalizeH="0" baseline="0" dirty="0" smtClean="0">
                        <a:ln>
                          <a:noFill/>
                        </a:ln>
                        <a:solidFill>
                          <a:srgbClr val="000000"/>
                        </a:solidFill>
                        <a:effectLst/>
                        <a:latin typeface="Avenir LT Std 65 Medium" charset="0"/>
                        <a:ea typeface="ＭＳ Ｐゴシック" pitchFamily="-1" charset="-128"/>
                      </a:endParaRPr>
                    </a:p>
                  </a:txBody>
                  <a:tcPr marL="68580" marR="68580" marT="0" marB="0"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0D8E8"/>
                    </a:solidFill>
                  </a:tcPr>
                </a:tc>
                <a:tc>
                  <a:txBody>
                    <a:bodyPr/>
                    <a:lstStyle/>
                    <a:p>
                      <a:pPr marL="96838" marR="0" lvl="0" indent="0" algn="l" defTabSz="457200" rtl="0" eaLnBrk="1" fontAlgn="base" latinLnBrk="0" hangingPunct="1">
                        <a:lnSpc>
                          <a:spcPct val="150000"/>
                        </a:lnSpc>
                        <a:spcBef>
                          <a:spcPct val="0"/>
                        </a:spcBef>
                        <a:spcAft>
                          <a:spcPts val="200"/>
                        </a:spcAft>
                        <a:buClrTx/>
                        <a:buSzTx/>
                        <a:buFontTx/>
                        <a:buNone/>
                        <a:tabLst/>
                      </a:pPr>
                      <a:r>
                        <a:rPr kumimoji="0" lang="en-US" sz="1600" b="1" i="0" u="none" strike="noStrike" cap="none" normalizeH="0" baseline="0" dirty="0" smtClean="0">
                          <a:ln>
                            <a:noFill/>
                          </a:ln>
                          <a:solidFill>
                            <a:srgbClr val="FF0000"/>
                          </a:solidFill>
                          <a:effectLst/>
                          <a:latin typeface="Avenir LT Std 45 Book" charset="0"/>
                          <a:ea typeface="ＭＳ Ｐゴシック" pitchFamily="-1" charset="-128"/>
                        </a:rPr>
                        <a:t>BID</a:t>
                      </a:r>
                      <a:r>
                        <a:rPr kumimoji="0" lang="en-US" sz="1600" b="0" i="0" u="none" strike="noStrike" cap="none" normalizeH="0" baseline="0" dirty="0" smtClean="0">
                          <a:ln>
                            <a:noFill/>
                          </a:ln>
                          <a:solidFill>
                            <a:srgbClr val="000000"/>
                          </a:solidFill>
                          <a:effectLst/>
                          <a:latin typeface="Avenir LT Std 45 Book" charset="0"/>
                          <a:ea typeface="ＭＳ Ｐゴシック" pitchFamily="-1" charset="-128"/>
                        </a:rPr>
                        <a:t>: skip next planned dose and restart BID after 24 h.</a:t>
                      </a:r>
                      <a:endParaRPr kumimoji="0" lang="en-GB" sz="1600" b="0" i="0" u="none" strike="noStrike" cap="none" normalizeH="0" baseline="0" dirty="0" smtClean="0">
                        <a:ln>
                          <a:noFill/>
                        </a:ln>
                        <a:solidFill>
                          <a:srgbClr val="000000"/>
                        </a:solidFill>
                        <a:effectLst/>
                        <a:latin typeface="Avenir LT Std 45 Book" charset="0"/>
                        <a:ea typeface="ＭＳ Ｐゴシック" pitchFamily="-1" charset="-128"/>
                      </a:endParaRPr>
                    </a:p>
                    <a:p>
                      <a:pPr marL="96838" marR="0" lvl="0" indent="0" algn="l" defTabSz="457200" rtl="0" eaLnBrk="1" fontAlgn="base" latinLnBrk="0" hangingPunct="1">
                        <a:lnSpc>
                          <a:spcPct val="150000"/>
                        </a:lnSpc>
                        <a:spcBef>
                          <a:spcPct val="0"/>
                        </a:spcBef>
                        <a:spcAft>
                          <a:spcPts val="200"/>
                        </a:spcAft>
                        <a:buClrTx/>
                        <a:buSzTx/>
                        <a:buFontTx/>
                        <a:buNone/>
                        <a:tabLst/>
                      </a:pPr>
                      <a:r>
                        <a:rPr kumimoji="0" lang="en-US" sz="1600" b="1" i="0" u="none" strike="noStrike" cap="none" normalizeH="0" baseline="0" dirty="0" smtClean="0">
                          <a:ln>
                            <a:noFill/>
                          </a:ln>
                          <a:solidFill>
                            <a:srgbClr val="FF0000"/>
                          </a:solidFill>
                          <a:effectLst/>
                          <a:latin typeface="Avenir LT Std 45 Book" charset="0"/>
                          <a:ea typeface="ＭＳ Ｐゴシック" pitchFamily="-1" charset="-128"/>
                        </a:rPr>
                        <a:t>OD</a:t>
                      </a:r>
                      <a:r>
                        <a:rPr kumimoji="0" lang="en-US" sz="1600" b="0" i="0" u="none" strike="noStrike" cap="none" normalizeH="0" baseline="0" dirty="0" smtClean="0">
                          <a:ln>
                            <a:noFill/>
                          </a:ln>
                          <a:solidFill>
                            <a:srgbClr val="000000"/>
                          </a:solidFill>
                          <a:effectLst/>
                          <a:latin typeface="Avenir LT Std 45 Book" charset="0"/>
                          <a:ea typeface="ＭＳ Ｐゴシック" pitchFamily="-1" charset="-128"/>
                        </a:rPr>
                        <a:t>: continue normal regimen.</a:t>
                      </a:r>
                      <a:endParaRPr kumimoji="0" lang="en-GB" sz="16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0D8E8"/>
                    </a:solidFill>
                  </a:tcPr>
                </a:tc>
              </a:tr>
              <a:tr h="851880">
                <a:tc>
                  <a:txBody>
                    <a:bodyPr/>
                    <a:lstStyle/>
                    <a:p>
                      <a:pPr marL="96838" marR="0" lvl="0" indent="0" algn="l" defTabSz="457200" rtl="0" eaLnBrk="1" fontAlgn="base" latinLnBrk="0" hangingPunct="1">
                        <a:lnSpc>
                          <a:spcPct val="150000"/>
                        </a:lnSpc>
                        <a:spcBef>
                          <a:spcPct val="0"/>
                        </a:spcBef>
                        <a:spcAft>
                          <a:spcPts val="200"/>
                        </a:spcAft>
                        <a:buClrTx/>
                        <a:buSzTx/>
                        <a:buFontTx/>
                        <a:buNone/>
                        <a:tabLst/>
                      </a:pPr>
                      <a:r>
                        <a:rPr kumimoji="0" lang="en-US" sz="1600" b="1" i="0" u="none" strike="noStrike" cap="none" normalizeH="0" baseline="0" dirty="0" smtClean="0">
                          <a:ln>
                            <a:noFill/>
                          </a:ln>
                          <a:solidFill>
                            <a:srgbClr val="000000"/>
                          </a:solidFill>
                          <a:effectLst/>
                          <a:latin typeface="Avenir LT Std 65 Medium" charset="0"/>
                          <a:ea typeface="ＭＳ Ｐゴシック" pitchFamily="-1" charset="-128"/>
                        </a:rPr>
                        <a:t>Uncertainty about intake:</a:t>
                      </a:r>
                      <a:endParaRPr kumimoji="0" lang="en-GB" sz="1600" b="1" i="0" u="none" strike="noStrike" cap="none" normalizeH="0" baseline="0" dirty="0" smtClean="0">
                        <a:ln>
                          <a:noFill/>
                        </a:ln>
                        <a:solidFill>
                          <a:srgbClr val="000000"/>
                        </a:solidFill>
                        <a:effectLst/>
                        <a:latin typeface="Avenir LT Std 65 Medium" charset="0"/>
                        <a:ea typeface="ＭＳ Ｐゴシック" pitchFamily="-1" charset="-128"/>
                      </a:endParaRPr>
                    </a:p>
                  </a:txBody>
                  <a:tcPr marL="68580" marR="68580" marT="0" marB="0"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9EDF4"/>
                    </a:solidFill>
                  </a:tcPr>
                </a:tc>
                <a:tc>
                  <a:txBody>
                    <a:bodyPr/>
                    <a:lstStyle/>
                    <a:p>
                      <a:pPr marL="96838" marR="0" lvl="0" indent="0" algn="l" defTabSz="457200" rtl="0" eaLnBrk="1" fontAlgn="base" latinLnBrk="0" hangingPunct="1">
                        <a:lnSpc>
                          <a:spcPct val="150000"/>
                        </a:lnSpc>
                        <a:spcBef>
                          <a:spcPct val="0"/>
                        </a:spcBef>
                        <a:spcAft>
                          <a:spcPts val="200"/>
                        </a:spcAft>
                        <a:buClrTx/>
                        <a:buSzTx/>
                        <a:buFontTx/>
                        <a:buNone/>
                        <a:tabLst/>
                      </a:pPr>
                      <a:r>
                        <a:rPr kumimoji="0" lang="en-US" sz="1600" b="1" i="0" u="none" strike="noStrike" cap="none" normalizeH="0" baseline="0" dirty="0" smtClean="0">
                          <a:ln>
                            <a:noFill/>
                          </a:ln>
                          <a:solidFill>
                            <a:srgbClr val="FF0000"/>
                          </a:solidFill>
                          <a:effectLst/>
                          <a:latin typeface="Avenir LT Std 45 Book" charset="0"/>
                          <a:ea typeface="ＭＳ Ｐゴシック" pitchFamily="-1" charset="-128"/>
                        </a:rPr>
                        <a:t>BID</a:t>
                      </a:r>
                      <a:r>
                        <a:rPr kumimoji="0" lang="en-US" sz="1600" b="0" i="0" u="none" strike="noStrike" cap="none" normalizeH="0" baseline="0" dirty="0" smtClean="0">
                          <a:ln>
                            <a:noFill/>
                          </a:ln>
                          <a:solidFill>
                            <a:srgbClr val="000000"/>
                          </a:solidFill>
                          <a:effectLst/>
                          <a:latin typeface="Avenir LT Std 45 Book" charset="0"/>
                          <a:ea typeface="ＭＳ Ｐゴシック" pitchFamily="-1" charset="-128"/>
                        </a:rPr>
                        <a:t>: continue normal regimen.</a:t>
                      </a:r>
                      <a:endParaRPr kumimoji="0" lang="en-GB" sz="1600" b="0" i="0" u="none" strike="noStrike" cap="none" normalizeH="0" baseline="0" dirty="0" smtClean="0">
                        <a:ln>
                          <a:noFill/>
                        </a:ln>
                        <a:solidFill>
                          <a:srgbClr val="000000"/>
                        </a:solidFill>
                        <a:effectLst/>
                        <a:latin typeface="Avenir LT Std 45 Book" charset="0"/>
                        <a:ea typeface="ＭＳ Ｐゴシック" pitchFamily="-1" charset="-128"/>
                      </a:endParaRPr>
                    </a:p>
                    <a:p>
                      <a:pPr marL="96838" marR="0" lvl="0" indent="0" algn="l" defTabSz="457200" rtl="0" eaLnBrk="1" fontAlgn="base" latinLnBrk="0" hangingPunct="1">
                        <a:lnSpc>
                          <a:spcPct val="150000"/>
                        </a:lnSpc>
                        <a:spcBef>
                          <a:spcPct val="0"/>
                        </a:spcBef>
                        <a:spcAft>
                          <a:spcPts val="200"/>
                        </a:spcAft>
                        <a:buClrTx/>
                        <a:buSzTx/>
                        <a:buFontTx/>
                        <a:buNone/>
                        <a:tabLst/>
                      </a:pPr>
                      <a:r>
                        <a:rPr kumimoji="0" lang="en-US" sz="1600" b="1" i="0" u="none" strike="noStrike" cap="none" normalizeH="0" baseline="0" dirty="0" smtClean="0">
                          <a:ln>
                            <a:noFill/>
                          </a:ln>
                          <a:solidFill>
                            <a:srgbClr val="FF0000"/>
                          </a:solidFill>
                          <a:effectLst/>
                          <a:latin typeface="Avenir LT Std 45 Book" charset="0"/>
                          <a:ea typeface="ＭＳ Ｐゴシック" pitchFamily="-1" charset="-128"/>
                        </a:rPr>
                        <a:t>OD</a:t>
                      </a:r>
                      <a:r>
                        <a:rPr kumimoji="0" lang="en-US" sz="1600" b="0" i="0" u="none" strike="noStrike" cap="none" normalizeH="0" baseline="0" dirty="0" smtClean="0">
                          <a:ln>
                            <a:noFill/>
                          </a:ln>
                          <a:solidFill>
                            <a:srgbClr val="000000"/>
                          </a:solidFill>
                          <a:effectLst/>
                          <a:latin typeface="Avenir LT Std 45 Book" charset="0"/>
                          <a:ea typeface="ＭＳ Ｐゴシック" pitchFamily="-1" charset="-128"/>
                        </a:rPr>
                        <a:t>: take another dose then continue normal regimen.</a:t>
                      </a:r>
                      <a:endParaRPr kumimoji="0" lang="en-GB" sz="16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9EDF4"/>
                    </a:solidFill>
                  </a:tcPr>
                </a:tc>
              </a:tr>
              <a:tr h="878924">
                <a:tc>
                  <a:txBody>
                    <a:bodyPr/>
                    <a:lstStyle/>
                    <a:p>
                      <a:pPr marL="96838" marR="0" lvl="0" indent="0" algn="l" defTabSz="457200" rtl="0" eaLnBrk="1" fontAlgn="base" latinLnBrk="0" hangingPunct="1">
                        <a:lnSpc>
                          <a:spcPct val="150000"/>
                        </a:lnSpc>
                        <a:spcBef>
                          <a:spcPct val="0"/>
                        </a:spcBef>
                        <a:spcAft>
                          <a:spcPts val="200"/>
                        </a:spcAft>
                        <a:buClrTx/>
                        <a:buSzTx/>
                        <a:buFontTx/>
                        <a:buNone/>
                        <a:tabLst/>
                      </a:pPr>
                      <a:r>
                        <a:rPr kumimoji="0" lang="en-US" sz="1600" b="1" i="0" u="none" strike="noStrike" cap="none" normalizeH="0" baseline="0" dirty="0" smtClean="0">
                          <a:ln>
                            <a:noFill/>
                          </a:ln>
                          <a:solidFill>
                            <a:srgbClr val="000000"/>
                          </a:solidFill>
                          <a:effectLst/>
                          <a:latin typeface="Avenir LT Std 65 Medium" charset="0"/>
                          <a:ea typeface="ＭＳ Ｐゴシック" pitchFamily="-1" charset="-128"/>
                        </a:rPr>
                        <a:t>Overdose:</a:t>
                      </a:r>
                      <a:endParaRPr kumimoji="0" lang="en-GB" sz="1600" b="1" i="0" u="none" strike="noStrike" cap="none" normalizeH="0" baseline="0" dirty="0" smtClean="0">
                        <a:ln>
                          <a:noFill/>
                        </a:ln>
                        <a:solidFill>
                          <a:srgbClr val="000000"/>
                        </a:solidFill>
                        <a:effectLst/>
                        <a:latin typeface="Avenir LT Std 65 Medium" charset="0"/>
                        <a:ea typeface="ＭＳ Ｐゴシック" pitchFamily="-1" charset="-128"/>
                      </a:endParaRPr>
                    </a:p>
                  </a:txBody>
                  <a:tcPr marL="68580" marR="68580" marT="0" marB="0"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0D8E8"/>
                    </a:solidFill>
                  </a:tcPr>
                </a:tc>
                <a:tc>
                  <a:txBody>
                    <a:bodyPr/>
                    <a:lstStyle/>
                    <a:p>
                      <a:pPr marL="96838" marR="0" lvl="0" indent="0" algn="l" defTabSz="457200" rtl="0" eaLnBrk="1" fontAlgn="base" latinLnBrk="0" hangingPunct="1">
                        <a:lnSpc>
                          <a:spcPct val="150000"/>
                        </a:lnSpc>
                        <a:spcBef>
                          <a:spcPct val="0"/>
                        </a:spcBef>
                        <a:spcAft>
                          <a:spcPts val="200"/>
                        </a:spcAft>
                        <a:buClrTx/>
                        <a:buSzTx/>
                        <a:buFontTx/>
                        <a:buNone/>
                        <a:tabLst/>
                      </a:pPr>
                      <a:r>
                        <a:rPr kumimoji="0" lang="en-US" sz="1600" b="0" i="0" u="none" strike="noStrike" cap="none" normalizeH="0" baseline="0" dirty="0" smtClean="0">
                          <a:ln>
                            <a:noFill/>
                          </a:ln>
                          <a:solidFill>
                            <a:srgbClr val="000000"/>
                          </a:solidFill>
                          <a:effectLst/>
                          <a:latin typeface="Avenir LT Std 45 Book" charset="0"/>
                          <a:ea typeface="ＭＳ Ｐゴシック" pitchFamily="-1" charset="-128"/>
                        </a:rPr>
                        <a:t>Hospitalization advised.</a:t>
                      </a:r>
                      <a:endParaRPr kumimoji="0" lang="en-GB" sz="16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68580" marR="68580" marT="0" marB="0"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0D8E8"/>
                    </a:solidFill>
                  </a:tcPr>
                </a:tc>
              </a:tr>
            </a:tbl>
          </a:graphicData>
        </a:graphic>
      </p:graphicFrame>
      <p:sp>
        <p:nvSpPr>
          <p:cNvPr id="8" name="TextBox 7"/>
          <p:cNvSpPr txBox="1"/>
          <p:nvPr/>
        </p:nvSpPr>
        <p:spPr>
          <a:xfrm>
            <a:off x="600521" y="5733256"/>
            <a:ext cx="1155648" cy="286232"/>
          </a:xfrm>
          <a:prstGeom prst="rect">
            <a:avLst/>
          </a:prstGeom>
          <a:noFill/>
        </p:spPr>
        <p:txBody>
          <a:bodyPr wrap="square" rtlCol="0">
            <a:spAutoFit/>
          </a:bodyPr>
          <a:lstStyle/>
          <a:p>
            <a:r>
              <a:rPr lang="nl-BE" sz="1400" dirty="0" smtClean="0"/>
              <a:t>Bron: EHRA</a:t>
            </a:r>
            <a:endParaRPr lang="nl-BE" sz="1400" dirty="0"/>
          </a:p>
        </p:txBody>
      </p:sp>
    </p:spTree>
    <p:extLst>
      <p:ext uri="{BB962C8B-B14F-4D97-AF65-F5344CB8AC3E}">
        <p14:creationId xmlns:p14="http://schemas.microsoft.com/office/powerpoint/2010/main" val="29664072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t>Patiënten met nierfunctiestoornis</a:t>
            </a:r>
            <a:endParaRPr lang="nl-BE" sz="30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26</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graphicFrame>
        <p:nvGraphicFramePr>
          <p:cNvPr id="7" name="Content Placeholder 12"/>
          <p:cNvGraphicFramePr>
            <a:graphicFrameLocks noGrp="1"/>
          </p:cNvGraphicFramePr>
          <p:nvPr>
            <p:ph idx="1"/>
            <p:extLst>
              <p:ext uri="{D42A27DB-BD31-4B8C-83A1-F6EECF244321}">
                <p14:modId xmlns:p14="http://schemas.microsoft.com/office/powerpoint/2010/main" val="3481461871"/>
              </p:ext>
            </p:extLst>
          </p:nvPr>
        </p:nvGraphicFramePr>
        <p:xfrm>
          <a:off x="709613" y="2455863"/>
          <a:ext cx="7874000" cy="2392363"/>
        </p:xfrm>
        <a:graphic>
          <a:graphicData uri="http://schemas.openxmlformats.org/drawingml/2006/table">
            <a:tbl>
              <a:tblPr/>
              <a:tblGrid>
                <a:gridCol w="1849437"/>
                <a:gridCol w="1428750"/>
                <a:gridCol w="1554163"/>
                <a:gridCol w="1493837"/>
                <a:gridCol w="1547813"/>
              </a:tblGrid>
              <a:tr h="398463">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endParaRPr kumimoji="0" lang="en-GB" sz="1200" b="0" i="0" u="none" strike="noStrike" cap="none" normalizeH="0" baseline="0" dirty="0" smtClean="0">
                        <a:ln>
                          <a:noFill/>
                        </a:ln>
                        <a:solidFill>
                          <a:srgbClr val="FFFFFF"/>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400" b="1" i="0" u="none" strike="noStrike" cap="none" normalizeH="0" baseline="0" dirty="0" err="1" smtClean="0">
                          <a:ln>
                            <a:noFill/>
                          </a:ln>
                          <a:solidFill>
                            <a:srgbClr val="FFFFFF"/>
                          </a:solidFill>
                          <a:effectLst/>
                          <a:latin typeface="Avenir LT Std 45 Book" charset="0"/>
                          <a:ea typeface="ＭＳ Ｐゴシック" pitchFamily="-1" charset="-128"/>
                        </a:rPr>
                        <a:t>Dabigatran</a:t>
                      </a:r>
                      <a:endParaRPr kumimoji="0" lang="en-GB" sz="1400" b="1" i="0" u="none" strike="noStrike" cap="none" normalizeH="0" baseline="0" dirty="0" smtClean="0">
                        <a:ln>
                          <a:noFill/>
                        </a:ln>
                        <a:solidFill>
                          <a:srgbClr val="FFFFFF"/>
                        </a:solidFill>
                        <a:effectLst/>
                        <a:latin typeface="Avenir LT Std 45 Book" charset="0"/>
                        <a:ea typeface="ＭＳ Ｐゴシック" pitchFamily="-1" charset="-128"/>
                      </a:endParaRPr>
                    </a:p>
                  </a:txBody>
                  <a:tcPr marL="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400" b="1" i="0" u="none" strike="noStrike" cap="none" normalizeH="0" baseline="0" dirty="0" err="1" smtClean="0">
                          <a:ln>
                            <a:noFill/>
                          </a:ln>
                          <a:solidFill>
                            <a:srgbClr val="FFFFFF"/>
                          </a:solidFill>
                          <a:effectLst/>
                          <a:latin typeface="Avenir LT Std 45 Book" charset="0"/>
                          <a:ea typeface="ＭＳ Ｐゴシック" pitchFamily="-1" charset="-128"/>
                        </a:rPr>
                        <a:t>Apixaban</a:t>
                      </a:r>
                      <a:endParaRPr kumimoji="0" lang="en-GB" sz="1400" b="1" i="0" u="none" strike="noStrike" cap="none" normalizeH="0" baseline="0" dirty="0" smtClean="0">
                        <a:ln>
                          <a:noFill/>
                        </a:ln>
                        <a:solidFill>
                          <a:srgbClr val="FFFFFF"/>
                        </a:solidFill>
                        <a:effectLst/>
                        <a:latin typeface="Avenir LT Std 45 Book" charset="0"/>
                        <a:ea typeface="ＭＳ Ｐゴシック" pitchFamily="-1" charset="-128"/>
                      </a:endParaRPr>
                    </a:p>
                  </a:txBody>
                  <a:tcPr marL="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400" b="1" i="0" u="none" strike="noStrike" cap="none" normalizeH="0" baseline="0" dirty="0" err="1" smtClean="0">
                          <a:ln>
                            <a:noFill/>
                          </a:ln>
                          <a:solidFill>
                            <a:srgbClr val="FFFFFF"/>
                          </a:solidFill>
                          <a:effectLst/>
                          <a:latin typeface="Avenir LT Std 45 Book" charset="0"/>
                          <a:ea typeface="ＭＳ Ｐゴシック" pitchFamily="-1" charset="-128"/>
                        </a:rPr>
                        <a:t>Edoxaban</a:t>
                      </a:r>
                      <a:endParaRPr kumimoji="0" lang="en-GB" sz="1400" b="1" i="0" u="none" strike="noStrike" cap="none" normalizeH="0" baseline="0" dirty="0" smtClean="0">
                        <a:ln>
                          <a:noFill/>
                        </a:ln>
                        <a:solidFill>
                          <a:srgbClr val="FFFFFF"/>
                        </a:solidFill>
                        <a:effectLst/>
                        <a:latin typeface="Avenir LT Std 45 Book" charset="0"/>
                        <a:ea typeface="ＭＳ Ｐゴシック" pitchFamily="-1" charset="-128"/>
                      </a:endParaRPr>
                    </a:p>
                  </a:txBody>
                  <a:tcPr marL="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400" b="1" i="0" u="none" strike="noStrike" cap="none" normalizeH="0" baseline="0" dirty="0" err="1" smtClean="0">
                          <a:ln>
                            <a:noFill/>
                          </a:ln>
                          <a:solidFill>
                            <a:srgbClr val="FFFFFF"/>
                          </a:solidFill>
                          <a:effectLst/>
                          <a:latin typeface="Avenir LT Std 45 Book" charset="0"/>
                          <a:ea typeface="ＭＳ Ｐゴシック" pitchFamily="-1" charset="-128"/>
                        </a:rPr>
                        <a:t>Rivaroxaban</a:t>
                      </a:r>
                      <a:endParaRPr kumimoji="0" lang="en-GB" sz="1400" b="1" i="0" u="none" strike="noStrike" cap="none" normalizeH="0" baseline="0" dirty="0" smtClean="0">
                        <a:ln>
                          <a:noFill/>
                        </a:ln>
                        <a:solidFill>
                          <a:srgbClr val="FFFFFF"/>
                        </a:solidFill>
                        <a:effectLst/>
                        <a:latin typeface="Avenir LT Std 45 Book" charset="0"/>
                        <a:ea typeface="ＭＳ Ｐゴシック" pitchFamily="-1" charset="-128"/>
                      </a:endParaRPr>
                    </a:p>
                  </a:txBody>
                  <a:tcPr marL="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98475">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err="1" smtClean="0">
                          <a:ln>
                            <a:noFill/>
                          </a:ln>
                          <a:solidFill>
                            <a:srgbClr val="000000"/>
                          </a:solidFill>
                          <a:effectLst/>
                          <a:latin typeface="Avenir LT Std 45 Book" charset="0"/>
                          <a:ea typeface="ＭＳ Ｐゴシック" pitchFamily="-1" charset="-128"/>
                        </a:rPr>
                        <a:t>CrCl</a:t>
                      </a: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 ≥ 60 ml/min</a:t>
                      </a:r>
                      <a:endParaRPr kumimoji="0" lang="en-GB" sz="1200" b="0" i="0" u="none" strike="noStrike" cap="none" normalizeH="0" baseline="0" dirty="0" smtClean="0">
                        <a:ln>
                          <a:noFill/>
                        </a:ln>
                        <a:solidFill>
                          <a:srgbClr val="000000"/>
                        </a:solidFill>
                        <a:effectLst/>
                        <a:latin typeface="Avenir LT Std 45 Book" charset="0"/>
                        <a:ea typeface="ＭＳ Ｐゴシック" pitchFamily="-1" charset="-128"/>
                      </a:endParaRPr>
                    </a:p>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CKD Stage I &amp; II</a:t>
                      </a:r>
                      <a:endParaRPr kumimoji="0" lang="en-GB" sz="12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 14 h </a:t>
                      </a:r>
                      <a:r>
                        <a:rPr kumimoji="0" lang="en-US" sz="1200" b="0" i="0" u="none" strike="noStrike" cap="none" normalizeH="0" baseline="30000" dirty="0" smtClean="0">
                          <a:ln>
                            <a:noFill/>
                          </a:ln>
                          <a:solidFill>
                            <a:srgbClr val="000000"/>
                          </a:solidFill>
                          <a:effectLst/>
                          <a:latin typeface="Avenir LT Std 45 Book" charset="0"/>
                          <a:ea typeface="ＭＳ Ｐゴシック" pitchFamily="-1" charset="-128"/>
                        </a:rPr>
                        <a:t>1</a:t>
                      </a:r>
                      <a:endParaRPr kumimoji="0" lang="en-GB" sz="1200" b="0" i="0" u="none" strike="noStrike" cap="none" normalizeH="0" baseline="30000" dirty="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rgbClr val="000000"/>
                          </a:solidFill>
                          <a:effectLst/>
                          <a:latin typeface="Avenir LT Std 45 Book" charset="0"/>
                          <a:ea typeface="ＭＳ Ｐゴシック" pitchFamily="-1" charset="-128"/>
                        </a:rPr>
                        <a:t>no data</a:t>
                      </a:r>
                      <a:endParaRPr kumimoji="0" lang="en-GB" sz="1200" b="0" i="0" u="none" strike="noStrike" cap="none" normalizeH="0" baseline="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rgbClr val="000000"/>
                          </a:solidFill>
                          <a:effectLst/>
                          <a:latin typeface="Avenir LT Std 45 Book" charset="0"/>
                          <a:ea typeface="ＭＳ Ｐゴシック" pitchFamily="-1" charset="-128"/>
                        </a:rPr>
                        <a:t>~ 8.6 h </a:t>
                      </a:r>
                      <a:r>
                        <a:rPr kumimoji="0" lang="en-US" sz="1200" b="0" i="0" u="none" strike="noStrike" cap="none" normalizeH="0" baseline="30000" smtClean="0">
                          <a:ln>
                            <a:noFill/>
                          </a:ln>
                          <a:solidFill>
                            <a:srgbClr val="000000"/>
                          </a:solidFill>
                          <a:effectLst/>
                          <a:latin typeface="Avenir LT Std 45 Book" charset="0"/>
                          <a:ea typeface="ＭＳ Ｐゴシック" pitchFamily="-1" charset="-128"/>
                        </a:rPr>
                        <a:t>2</a:t>
                      </a:r>
                      <a:endParaRPr kumimoji="0" lang="en-GB" sz="1200" b="0" i="0" u="none" strike="noStrike" cap="none" normalizeH="0" baseline="3000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rgbClr val="000000"/>
                          </a:solidFill>
                          <a:effectLst/>
                          <a:latin typeface="Avenir LT Std 45 Book" charset="0"/>
                          <a:ea typeface="ＭＳ Ｐゴシック" pitchFamily="-1" charset="-128"/>
                        </a:rPr>
                        <a:t>~ 8.5 h </a:t>
                      </a:r>
                      <a:r>
                        <a:rPr kumimoji="0" lang="en-US" sz="1200" b="0" i="0" u="none" strike="noStrike" cap="none" normalizeH="0" baseline="30000" smtClean="0">
                          <a:ln>
                            <a:noFill/>
                          </a:ln>
                          <a:solidFill>
                            <a:srgbClr val="000000"/>
                          </a:solidFill>
                          <a:effectLst/>
                          <a:latin typeface="Avenir LT Std 45 Book" charset="0"/>
                          <a:ea typeface="ＭＳ Ｐゴシック" pitchFamily="-1" charset="-128"/>
                        </a:rPr>
                        <a:t>3</a:t>
                      </a:r>
                      <a:endParaRPr kumimoji="0" lang="en-GB" sz="1200" b="0" i="0" u="none" strike="noStrike" cap="none" normalizeH="0" baseline="30000" smtClean="0">
                        <a:ln>
                          <a:noFill/>
                        </a:ln>
                        <a:solidFill>
                          <a:srgbClr val="000000"/>
                        </a:solidFill>
                        <a:effectLst/>
                        <a:latin typeface="Avenir LT Std 45 Book" charset="0"/>
                        <a:ea typeface="ＭＳ Ｐゴシック" pitchFamily="-1" charset="-128"/>
                      </a:endParaRPr>
                    </a:p>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rgbClr val="000000"/>
                          </a:solidFill>
                          <a:effectLst/>
                          <a:latin typeface="Avenir LT Std 45 Book" charset="0"/>
                          <a:ea typeface="ＭＳ Ｐゴシック" pitchFamily="-1" charset="-128"/>
                        </a:rPr>
                        <a:t>(+44%)</a:t>
                      </a:r>
                      <a:endParaRPr kumimoji="0" lang="en-GB" sz="1200" b="0" i="0" u="none" strike="noStrike" cap="none" normalizeH="0" baseline="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98475">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rgbClr val="000000"/>
                          </a:solidFill>
                          <a:effectLst/>
                          <a:latin typeface="Avenir LT Std 45 Book" charset="0"/>
                          <a:ea typeface="ＭＳ Ｐゴシック" pitchFamily="-1" charset="-128"/>
                        </a:rPr>
                        <a:t>CrCl 30–60 ml/min</a:t>
                      </a:r>
                      <a:endParaRPr kumimoji="0" lang="en-GB" sz="1200" b="0" i="0" u="none" strike="noStrike" cap="none" normalizeH="0" baseline="0" smtClean="0">
                        <a:ln>
                          <a:noFill/>
                        </a:ln>
                        <a:solidFill>
                          <a:srgbClr val="000000"/>
                        </a:solidFill>
                        <a:effectLst/>
                        <a:latin typeface="Avenir LT Std 45 Book" charset="0"/>
                        <a:ea typeface="ＭＳ Ｐゴシック" pitchFamily="-1" charset="-128"/>
                      </a:endParaRPr>
                    </a:p>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rgbClr val="000000"/>
                          </a:solidFill>
                          <a:effectLst/>
                          <a:latin typeface="Avenir LT Std 45 Book" charset="0"/>
                          <a:ea typeface="ＭＳ Ｐゴシック" pitchFamily="-1" charset="-128"/>
                        </a:rPr>
                        <a:t>CKD Stage III</a:t>
                      </a:r>
                      <a:endParaRPr kumimoji="0" lang="en-GB" sz="1200" b="0" i="0" u="none" strike="noStrike" cap="none" normalizeH="0" baseline="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 18 h </a:t>
                      </a:r>
                      <a:r>
                        <a:rPr kumimoji="0" lang="en-US" sz="1200" b="0" i="0" u="none" strike="noStrike" cap="none" normalizeH="0" baseline="30000" dirty="0" smtClean="0">
                          <a:ln>
                            <a:noFill/>
                          </a:ln>
                          <a:solidFill>
                            <a:srgbClr val="000000"/>
                          </a:solidFill>
                          <a:effectLst/>
                          <a:latin typeface="Avenir LT Std 45 Book" charset="0"/>
                          <a:ea typeface="ＭＳ Ｐゴシック" pitchFamily="-1" charset="-128"/>
                        </a:rPr>
                        <a:t>1</a:t>
                      </a:r>
                      <a:endParaRPr kumimoji="0" lang="en-GB" sz="1200" b="0" i="0" u="none" strike="noStrike" cap="none" normalizeH="0" baseline="30000" dirty="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no data</a:t>
                      </a:r>
                      <a:endParaRPr kumimoji="0" lang="en-GB" sz="12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rgbClr val="000000"/>
                          </a:solidFill>
                          <a:effectLst/>
                          <a:latin typeface="Avenir LT Std 45 Book" charset="0"/>
                          <a:ea typeface="ＭＳ Ｐゴシック" pitchFamily="-1" charset="-128"/>
                        </a:rPr>
                        <a:t>~ 9.4 h </a:t>
                      </a:r>
                      <a:r>
                        <a:rPr kumimoji="0" lang="en-US" sz="1200" b="0" i="0" u="none" strike="noStrike" cap="none" normalizeH="0" baseline="30000" smtClean="0">
                          <a:ln>
                            <a:noFill/>
                          </a:ln>
                          <a:solidFill>
                            <a:srgbClr val="000000"/>
                          </a:solidFill>
                          <a:effectLst/>
                          <a:latin typeface="Avenir LT Std 45 Book" charset="0"/>
                          <a:ea typeface="ＭＳ Ｐゴシック" pitchFamily="-1" charset="-128"/>
                        </a:rPr>
                        <a:t>2</a:t>
                      </a:r>
                      <a:endParaRPr kumimoji="0" lang="en-GB" sz="1200" b="0" i="0" u="none" strike="noStrike" cap="none" normalizeH="0" baseline="3000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rgbClr val="000000"/>
                          </a:solidFill>
                          <a:effectLst/>
                          <a:latin typeface="Avenir LT Std 45 Book" charset="0"/>
                          <a:ea typeface="ＭＳ Ｐゴシック" pitchFamily="-1" charset="-128"/>
                        </a:rPr>
                        <a:t>~ 9 h </a:t>
                      </a:r>
                      <a:r>
                        <a:rPr kumimoji="0" lang="en-US" sz="1200" b="0" i="0" u="none" strike="noStrike" cap="none" normalizeH="0" baseline="30000" smtClean="0">
                          <a:ln>
                            <a:noFill/>
                          </a:ln>
                          <a:solidFill>
                            <a:srgbClr val="000000"/>
                          </a:solidFill>
                          <a:effectLst/>
                          <a:latin typeface="Avenir LT Std 45 Book" charset="0"/>
                          <a:ea typeface="ＭＳ Ｐゴシック" pitchFamily="-1" charset="-128"/>
                        </a:rPr>
                        <a:t>3</a:t>
                      </a:r>
                      <a:endParaRPr kumimoji="0" lang="en-GB" sz="1200" b="0" i="0" u="none" strike="noStrike" cap="none" normalizeH="0" baseline="30000" smtClean="0">
                        <a:ln>
                          <a:noFill/>
                        </a:ln>
                        <a:solidFill>
                          <a:srgbClr val="000000"/>
                        </a:solidFill>
                        <a:effectLst/>
                        <a:latin typeface="Avenir LT Std 45 Book" charset="0"/>
                        <a:ea typeface="ＭＳ Ｐゴシック" pitchFamily="-1" charset="-128"/>
                      </a:endParaRPr>
                    </a:p>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rgbClr val="000000"/>
                          </a:solidFill>
                          <a:effectLst/>
                          <a:latin typeface="Avenir LT Std 45 Book" charset="0"/>
                          <a:ea typeface="ＭＳ Ｐゴシック" pitchFamily="-1" charset="-128"/>
                        </a:rPr>
                        <a:t>(+52%)</a:t>
                      </a:r>
                      <a:endParaRPr kumimoji="0" lang="en-GB" sz="1200" b="0" i="0" u="none" strike="noStrike" cap="none" normalizeH="0" baseline="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98475">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rgbClr val="000000"/>
                          </a:solidFill>
                          <a:effectLst/>
                          <a:latin typeface="Avenir LT Std 45 Book" charset="0"/>
                          <a:ea typeface="ＭＳ Ｐゴシック" pitchFamily="-1" charset="-128"/>
                        </a:rPr>
                        <a:t>CrCl 15–30 ml/min</a:t>
                      </a:r>
                      <a:endParaRPr kumimoji="0" lang="en-GB" sz="1200" b="0" i="0" u="none" strike="noStrike" cap="none" normalizeH="0" baseline="0" smtClean="0">
                        <a:ln>
                          <a:noFill/>
                        </a:ln>
                        <a:solidFill>
                          <a:srgbClr val="000000"/>
                        </a:solidFill>
                        <a:effectLst/>
                        <a:latin typeface="Avenir LT Std 45 Book" charset="0"/>
                        <a:ea typeface="ＭＳ Ｐゴシック" pitchFamily="-1" charset="-128"/>
                      </a:endParaRPr>
                    </a:p>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rgbClr val="000000"/>
                          </a:solidFill>
                          <a:effectLst/>
                          <a:latin typeface="Avenir LT Std 45 Book" charset="0"/>
                          <a:ea typeface="ＭＳ Ｐゴシック" pitchFamily="-1" charset="-128"/>
                        </a:rPr>
                        <a:t>CKD Stage IV</a:t>
                      </a:r>
                      <a:endParaRPr kumimoji="0" lang="en-GB" sz="1200" b="0" i="0" u="none" strike="noStrike" cap="none" normalizeH="0" baseline="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 28 h </a:t>
                      </a:r>
                      <a:r>
                        <a:rPr kumimoji="0" lang="en-US" sz="1200" b="0" i="0" u="none" strike="noStrike" cap="none" normalizeH="0" baseline="30000" dirty="0" smtClean="0">
                          <a:ln>
                            <a:noFill/>
                          </a:ln>
                          <a:solidFill>
                            <a:srgbClr val="000000"/>
                          </a:solidFill>
                          <a:effectLst/>
                          <a:latin typeface="Avenir LT Std 45 Book" charset="0"/>
                          <a:ea typeface="ＭＳ Ｐゴシック" pitchFamily="-1" charset="-128"/>
                        </a:rPr>
                        <a:t>1</a:t>
                      </a: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 </a:t>
                      </a:r>
                      <a:r>
                        <a:rPr kumimoji="0" lang="en-US" sz="1200" b="1" i="0" u="none" strike="noStrike" cap="none" normalizeH="0" baseline="0" dirty="0" smtClean="0">
                          <a:ln>
                            <a:noFill/>
                          </a:ln>
                          <a:solidFill>
                            <a:srgbClr val="FF0000"/>
                          </a:solidFill>
                          <a:effectLst/>
                          <a:latin typeface="Avenir LT Std 45 Book" charset="0"/>
                          <a:ea typeface="ＭＳ Ｐゴシック" pitchFamily="-1" charset="-128"/>
                        </a:rPr>
                        <a:t>CI</a:t>
                      </a:r>
                      <a:endParaRPr kumimoji="0" lang="en-GB" sz="1200" b="1" i="0" u="none" strike="noStrike" cap="none" normalizeH="0" baseline="30000" dirty="0" smtClean="0">
                        <a:ln>
                          <a:noFill/>
                        </a:ln>
                        <a:solidFill>
                          <a:srgbClr val="FF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no data</a:t>
                      </a:r>
                      <a:endParaRPr kumimoji="0" lang="en-GB" sz="12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 16.9 h </a:t>
                      </a:r>
                      <a:r>
                        <a:rPr kumimoji="0" lang="en-US" sz="1200" b="0" i="0" u="none" strike="noStrike" cap="none" normalizeH="0" baseline="30000" dirty="0" smtClean="0">
                          <a:ln>
                            <a:noFill/>
                          </a:ln>
                          <a:solidFill>
                            <a:srgbClr val="000000"/>
                          </a:solidFill>
                          <a:effectLst/>
                          <a:latin typeface="Avenir LT Std 45 Book" charset="0"/>
                          <a:ea typeface="ＭＳ Ｐゴシック" pitchFamily="-1" charset="-128"/>
                        </a:rPr>
                        <a:t>2</a:t>
                      </a:r>
                      <a:endParaRPr kumimoji="0" lang="en-GB" sz="1200" b="0" i="0" u="none" strike="noStrike" cap="none" normalizeH="0" baseline="30000" dirty="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rgbClr val="000000"/>
                          </a:solidFill>
                          <a:effectLst/>
                          <a:latin typeface="Avenir LT Std 45 Book" charset="0"/>
                          <a:ea typeface="ＭＳ Ｐゴシック" pitchFamily="-1" charset="-128"/>
                        </a:rPr>
                        <a:t>~ 9.5 h </a:t>
                      </a:r>
                      <a:r>
                        <a:rPr kumimoji="0" lang="en-US" sz="1200" b="0" i="0" u="none" strike="noStrike" cap="none" normalizeH="0" baseline="30000" smtClean="0">
                          <a:ln>
                            <a:noFill/>
                          </a:ln>
                          <a:solidFill>
                            <a:srgbClr val="000000"/>
                          </a:solidFill>
                          <a:effectLst/>
                          <a:latin typeface="Avenir LT Std 45 Book" charset="0"/>
                          <a:ea typeface="ＭＳ Ｐゴシック" pitchFamily="-1" charset="-128"/>
                        </a:rPr>
                        <a:t>3</a:t>
                      </a:r>
                      <a:endParaRPr kumimoji="0" lang="en-GB" sz="1200" b="0" i="0" u="none" strike="noStrike" cap="none" normalizeH="0" baseline="30000" smtClean="0">
                        <a:ln>
                          <a:noFill/>
                        </a:ln>
                        <a:solidFill>
                          <a:srgbClr val="000000"/>
                        </a:solidFill>
                        <a:effectLst/>
                        <a:latin typeface="Avenir LT Std 45 Book" charset="0"/>
                        <a:ea typeface="ＭＳ Ｐゴシック" pitchFamily="-1" charset="-128"/>
                      </a:endParaRPr>
                    </a:p>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smtClean="0">
                          <a:ln>
                            <a:noFill/>
                          </a:ln>
                          <a:solidFill>
                            <a:srgbClr val="000000"/>
                          </a:solidFill>
                          <a:effectLst/>
                          <a:latin typeface="Avenir LT Std 45 Book" charset="0"/>
                          <a:ea typeface="ＭＳ Ｐゴシック" pitchFamily="-1" charset="-128"/>
                        </a:rPr>
                        <a:t>(+64%)</a:t>
                      </a:r>
                      <a:endParaRPr kumimoji="0" lang="en-GB" sz="1200" b="0" i="0" u="none" strike="noStrike" cap="none" normalizeH="0" baseline="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98475">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err="1" smtClean="0">
                          <a:ln>
                            <a:noFill/>
                          </a:ln>
                          <a:solidFill>
                            <a:srgbClr val="000000"/>
                          </a:solidFill>
                          <a:effectLst/>
                          <a:latin typeface="Avenir LT Std 45 Book" charset="0"/>
                          <a:ea typeface="ＭＳ Ｐゴシック" pitchFamily="-1" charset="-128"/>
                        </a:rPr>
                        <a:t>CrCl</a:t>
                      </a: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 ≤ 15 ml/min</a:t>
                      </a:r>
                      <a:endParaRPr kumimoji="0" lang="en-GB" sz="1200" b="0" i="0" u="none" strike="noStrike" cap="none" normalizeH="0" baseline="0" dirty="0" smtClean="0">
                        <a:ln>
                          <a:noFill/>
                        </a:ln>
                        <a:solidFill>
                          <a:srgbClr val="000000"/>
                        </a:solidFill>
                        <a:effectLst/>
                        <a:latin typeface="Avenir LT Std 45 Book" charset="0"/>
                        <a:ea typeface="ＭＳ Ｐゴシック" pitchFamily="-1" charset="-128"/>
                      </a:endParaRPr>
                    </a:p>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CKD Stage V</a:t>
                      </a:r>
                      <a:endParaRPr kumimoji="0" lang="en-GB" sz="12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defRPr/>
                      </a:pP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no data </a:t>
                      </a:r>
                      <a:r>
                        <a:rPr kumimoji="0" lang="en-US" sz="1200" b="1" i="0" u="none" strike="noStrike" cap="none" normalizeH="0" baseline="0" dirty="0" smtClean="0">
                          <a:ln>
                            <a:noFill/>
                          </a:ln>
                          <a:solidFill>
                            <a:srgbClr val="FF0000"/>
                          </a:solidFill>
                          <a:effectLst/>
                          <a:latin typeface="Avenir LT Std 45 Book" charset="0"/>
                          <a:ea typeface="ＭＳ Ｐゴシック" pitchFamily="-1" charset="-128"/>
                        </a:rPr>
                        <a:t>CI</a:t>
                      </a:r>
                      <a:endParaRPr kumimoji="0" lang="en-GB" sz="1200" b="1" i="0" u="none" strike="noStrike" cap="none" normalizeH="0" baseline="30000" dirty="0" smtClean="0">
                        <a:ln>
                          <a:noFill/>
                        </a:ln>
                        <a:solidFill>
                          <a:srgbClr val="FF0000"/>
                        </a:solidFill>
                        <a:effectLst/>
                        <a:latin typeface="Avenir LT Std 45 Book" charset="0"/>
                        <a:ea typeface="ＭＳ Ｐゴシック" pitchFamily="-1" charset="-128"/>
                      </a:endParaRPr>
                    </a:p>
                    <a:p>
                      <a:pPr marL="96838" marR="0" lvl="0" indent="0" algn="l" defTabSz="457200" rtl="0" eaLnBrk="1" fontAlgn="base" latinLnBrk="0" hangingPunct="1">
                        <a:lnSpc>
                          <a:spcPct val="100000"/>
                        </a:lnSpc>
                        <a:spcBef>
                          <a:spcPct val="0"/>
                        </a:spcBef>
                        <a:spcAft>
                          <a:spcPts val="600"/>
                        </a:spcAft>
                        <a:buClrTx/>
                        <a:buSzTx/>
                        <a:buFontTx/>
                        <a:buNone/>
                        <a:tabLst/>
                      </a:pPr>
                      <a:endParaRPr kumimoji="0" lang="en-GB" sz="12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defRPr/>
                      </a:pP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no data </a:t>
                      </a:r>
                      <a:r>
                        <a:rPr kumimoji="0" lang="en-US" sz="1200" b="1" i="0" u="none" strike="noStrike" cap="none" normalizeH="0" baseline="0" dirty="0" smtClean="0">
                          <a:ln>
                            <a:noFill/>
                          </a:ln>
                          <a:solidFill>
                            <a:srgbClr val="FF0000"/>
                          </a:solidFill>
                          <a:effectLst/>
                          <a:latin typeface="Avenir LT Std 45 Book" charset="0"/>
                          <a:ea typeface="ＭＳ Ｐゴシック" pitchFamily="-1" charset="-128"/>
                        </a:rPr>
                        <a:t>CI</a:t>
                      </a:r>
                      <a:endParaRPr kumimoji="0" lang="en-GB" sz="1200" b="1" i="0" u="none" strike="noStrike" cap="none" normalizeH="0" baseline="30000" dirty="0" smtClean="0">
                        <a:ln>
                          <a:noFill/>
                        </a:ln>
                        <a:solidFill>
                          <a:srgbClr val="FF0000"/>
                        </a:solidFill>
                        <a:effectLst/>
                        <a:latin typeface="Avenir LT Std 45 Book" charset="0"/>
                        <a:ea typeface="ＭＳ Ｐゴシック" pitchFamily="-1" charset="-128"/>
                      </a:endParaRPr>
                    </a:p>
                    <a:p>
                      <a:pPr marL="96838" marR="0" lvl="0" indent="0" algn="l" defTabSz="457200" rtl="0" eaLnBrk="1" fontAlgn="base" latinLnBrk="0" hangingPunct="1">
                        <a:lnSpc>
                          <a:spcPct val="100000"/>
                        </a:lnSpc>
                        <a:spcBef>
                          <a:spcPct val="0"/>
                        </a:spcBef>
                        <a:spcAft>
                          <a:spcPts val="600"/>
                        </a:spcAft>
                        <a:buClrTx/>
                        <a:buSzTx/>
                        <a:buFontTx/>
                        <a:buNone/>
                        <a:tabLst/>
                      </a:pPr>
                      <a:endParaRPr kumimoji="0" lang="en-GB" sz="12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pP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no data</a:t>
                      </a:r>
                      <a:endParaRPr kumimoji="0" lang="en-GB" sz="12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96838" marR="0" lvl="0" indent="0" algn="l" defTabSz="457200" rtl="0" eaLnBrk="1" fontAlgn="base" latinLnBrk="0" hangingPunct="1">
                        <a:lnSpc>
                          <a:spcPct val="100000"/>
                        </a:lnSpc>
                        <a:spcBef>
                          <a:spcPct val="0"/>
                        </a:spcBef>
                        <a:spcAft>
                          <a:spcPts val="600"/>
                        </a:spcAft>
                        <a:buClrTx/>
                        <a:buSzTx/>
                        <a:buFontTx/>
                        <a:buNone/>
                        <a:tabLst/>
                        <a:defRPr/>
                      </a:pPr>
                      <a:r>
                        <a:rPr kumimoji="0" lang="en-US" sz="1200" b="0" i="0" u="none" strike="noStrike" cap="none" normalizeH="0" baseline="0" dirty="0" smtClean="0">
                          <a:ln>
                            <a:noFill/>
                          </a:ln>
                          <a:solidFill>
                            <a:srgbClr val="000000"/>
                          </a:solidFill>
                          <a:effectLst/>
                          <a:latin typeface="Avenir LT Std 45 Book" charset="0"/>
                          <a:ea typeface="ＭＳ Ｐゴシック" pitchFamily="-1" charset="-128"/>
                        </a:rPr>
                        <a:t>no data </a:t>
                      </a:r>
                      <a:r>
                        <a:rPr kumimoji="0" lang="en-US" sz="1200" b="1" i="0" u="none" strike="noStrike" cap="none" normalizeH="0" baseline="0" dirty="0" smtClean="0">
                          <a:ln>
                            <a:noFill/>
                          </a:ln>
                          <a:solidFill>
                            <a:srgbClr val="FF0000"/>
                          </a:solidFill>
                          <a:effectLst/>
                          <a:latin typeface="Avenir LT Std 45 Book" charset="0"/>
                          <a:ea typeface="ＭＳ Ｐゴシック" pitchFamily="-1" charset="-128"/>
                        </a:rPr>
                        <a:t>CI</a:t>
                      </a:r>
                      <a:endParaRPr kumimoji="0" lang="en-GB" sz="1200" b="1" i="0" u="none" strike="noStrike" cap="none" normalizeH="0" baseline="30000" dirty="0" smtClean="0">
                        <a:ln>
                          <a:noFill/>
                        </a:ln>
                        <a:solidFill>
                          <a:srgbClr val="FF0000"/>
                        </a:solidFill>
                        <a:effectLst/>
                        <a:latin typeface="Avenir LT Std 45 Book" charset="0"/>
                        <a:ea typeface="ＭＳ Ｐゴシック" pitchFamily="-1" charset="-128"/>
                      </a:endParaRPr>
                    </a:p>
                    <a:p>
                      <a:pPr marL="96838" marR="0" lvl="0" indent="0" algn="l" defTabSz="457200" rtl="0" eaLnBrk="1" fontAlgn="base" latinLnBrk="0" hangingPunct="1">
                        <a:lnSpc>
                          <a:spcPct val="100000"/>
                        </a:lnSpc>
                        <a:spcBef>
                          <a:spcPct val="0"/>
                        </a:spcBef>
                        <a:spcAft>
                          <a:spcPts val="600"/>
                        </a:spcAft>
                        <a:buClrTx/>
                        <a:buSzTx/>
                        <a:buFontTx/>
                        <a:buNone/>
                        <a:tabLst/>
                      </a:pPr>
                      <a:endParaRPr kumimoji="0" lang="en-GB" sz="1200" b="0" i="0" u="none" strike="noStrike" cap="none" normalizeH="0" baseline="0" dirty="0" smtClean="0">
                        <a:ln>
                          <a:noFill/>
                        </a:ln>
                        <a:solidFill>
                          <a:srgbClr val="000000"/>
                        </a:solidFill>
                        <a:effectLst/>
                        <a:latin typeface="Avenir LT Std 45 Book" charset="0"/>
                        <a:ea typeface="ＭＳ Ｐゴシック" pitchFamily="-1" charset="-128"/>
                      </a:endParaRPr>
                    </a:p>
                  </a:txBody>
                  <a:tcPr marL="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8" name="TextBox 15"/>
          <p:cNvSpPr txBox="1">
            <a:spLocks noChangeArrowheads="1"/>
          </p:cNvSpPr>
          <p:nvPr/>
        </p:nvSpPr>
        <p:spPr bwMode="auto">
          <a:xfrm>
            <a:off x="770187" y="1824038"/>
            <a:ext cx="7762253" cy="313932"/>
          </a:xfrm>
          <a:prstGeom prst="rect">
            <a:avLst/>
          </a:prstGeom>
          <a:noFill/>
          <a:ln w="9525">
            <a:noFill/>
            <a:miter lim="800000"/>
            <a:headEnd/>
            <a:tailEnd/>
          </a:ln>
        </p:spPr>
        <p:txBody>
          <a:bodyPr wrap="none" lIns="0">
            <a:spAutoFit/>
          </a:bodyPr>
          <a:lstStyle/>
          <a:p>
            <a:r>
              <a:rPr lang="en-US" sz="1600" b="1" dirty="0" err="1" smtClean="0">
                <a:solidFill>
                  <a:srgbClr val="E86761"/>
                </a:solidFill>
                <a:latin typeface="Avenir LT Std 65 Medium" charset="0"/>
              </a:rPr>
              <a:t>Geschatte</a:t>
            </a:r>
            <a:r>
              <a:rPr lang="en-US" sz="1600" b="1" dirty="0" smtClean="0">
                <a:solidFill>
                  <a:srgbClr val="E86761"/>
                </a:solidFill>
                <a:latin typeface="Avenir LT Std 65 Medium" charset="0"/>
              </a:rPr>
              <a:t> </a:t>
            </a:r>
            <a:r>
              <a:rPr lang="en-US" sz="1600" b="1" dirty="0">
                <a:solidFill>
                  <a:srgbClr val="E86761"/>
                </a:solidFill>
                <a:latin typeface="Avenir LT Std 65 Medium" charset="0"/>
              </a:rPr>
              <a:t>t½ </a:t>
            </a:r>
            <a:r>
              <a:rPr lang="en-US" sz="1600" b="1" dirty="0" smtClean="0">
                <a:solidFill>
                  <a:srgbClr val="E86761"/>
                </a:solidFill>
                <a:latin typeface="Avenir LT Std 65 Medium" charset="0"/>
              </a:rPr>
              <a:t>en </a:t>
            </a:r>
            <a:r>
              <a:rPr lang="en-US" sz="1600" b="1" dirty="0">
                <a:solidFill>
                  <a:srgbClr val="E86761"/>
                </a:solidFill>
                <a:latin typeface="Avenir LT Std 65 Medium" charset="0"/>
              </a:rPr>
              <a:t>AUC </a:t>
            </a:r>
            <a:r>
              <a:rPr lang="en-US" sz="1600" b="1" dirty="0" smtClean="0">
                <a:solidFill>
                  <a:srgbClr val="E86761"/>
                </a:solidFill>
                <a:latin typeface="Avenir LT Std 65 Medium" charset="0"/>
              </a:rPr>
              <a:t>DOAC </a:t>
            </a:r>
            <a:r>
              <a:rPr lang="en-US" sz="1600" b="1" dirty="0" err="1" smtClean="0">
                <a:solidFill>
                  <a:srgbClr val="E86761"/>
                </a:solidFill>
                <a:latin typeface="Avenir LT Std 65 Medium" charset="0"/>
              </a:rPr>
              <a:t>plasmaconcentraties</a:t>
            </a:r>
            <a:r>
              <a:rPr lang="en-US" sz="1600" b="1" dirty="0" smtClean="0">
                <a:solidFill>
                  <a:srgbClr val="E86761"/>
                </a:solidFill>
                <a:latin typeface="Avenir LT Std 65 Medium" charset="0"/>
              </a:rPr>
              <a:t> </a:t>
            </a:r>
            <a:r>
              <a:rPr lang="en-US" sz="1600" b="1" dirty="0" err="1" smtClean="0">
                <a:solidFill>
                  <a:srgbClr val="E86761"/>
                </a:solidFill>
                <a:latin typeface="Avenir LT Std 65 Medium" charset="0"/>
              </a:rPr>
              <a:t>i.v.m</a:t>
            </a:r>
            <a:r>
              <a:rPr lang="en-US" sz="1600" b="1" dirty="0" smtClean="0">
                <a:solidFill>
                  <a:srgbClr val="E86761"/>
                </a:solidFill>
                <a:latin typeface="Avenir LT Std 65 Medium" charset="0"/>
              </a:rPr>
              <a:t>. </a:t>
            </a:r>
            <a:r>
              <a:rPr lang="en-US" sz="1600" b="1" dirty="0" err="1" smtClean="0">
                <a:solidFill>
                  <a:srgbClr val="E86761"/>
                </a:solidFill>
                <a:latin typeface="Avenir LT Std 65 Medium" charset="0"/>
              </a:rPr>
              <a:t>gezonde</a:t>
            </a:r>
            <a:r>
              <a:rPr lang="en-US" sz="1600" b="1" dirty="0" smtClean="0">
                <a:solidFill>
                  <a:srgbClr val="E86761"/>
                </a:solidFill>
                <a:latin typeface="Avenir LT Std 65 Medium" charset="0"/>
              </a:rPr>
              <a:t> </a:t>
            </a:r>
            <a:r>
              <a:rPr lang="en-US" sz="1600" b="1" dirty="0" err="1" smtClean="0">
                <a:solidFill>
                  <a:srgbClr val="E86761"/>
                </a:solidFill>
                <a:latin typeface="Avenir LT Std 65 Medium" charset="0"/>
              </a:rPr>
              <a:t>vrijwilligers</a:t>
            </a:r>
            <a:endParaRPr lang="en-GB" sz="1600" b="1" dirty="0">
              <a:solidFill>
                <a:srgbClr val="E86761"/>
              </a:solidFill>
              <a:latin typeface="Avenir LT Std 65 Medium" charset="0"/>
            </a:endParaRPr>
          </a:p>
        </p:txBody>
      </p:sp>
      <p:sp>
        <p:nvSpPr>
          <p:cNvPr id="9" name="TextBox 16"/>
          <p:cNvSpPr txBox="1">
            <a:spLocks noChangeArrowheads="1"/>
          </p:cNvSpPr>
          <p:nvPr/>
        </p:nvSpPr>
        <p:spPr bwMode="auto">
          <a:xfrm>
            <a:off x="709613" y="5214938"/>
            <a:ext cx="7848600" cy="400050"/>
          </a:xfrm>
          <a:prstGeom prst="rect">
            <a:avLst/>
          </a:prstGeom>
          <a:noFill/>
          <a:ln w="9525">
            <a:noFill/>
            <a:miter lim="800000"/>
            <a:headEnd/>
            <a:tailEnd/>
          </a:ln>
        </p:spPr>
        <p:txBody>
          <a:bodyPr lIns="0">
            <a:spAutoFit/>
          </a:bodyPr>
          <a:lstStyle/>
          <a:p>
            <a:r>
              <a:rPr lang="en-US" sz="1000" dirty="0">
                <a:solidFill>
                  <a:srgbClr val="595959"/>
                </a:solidFill>
                <a:latin typeface="Avenir LT Std 35 Light" charset="0"/>
              </a:rPr>
              <a:t>1.  </a:t>
            </a:r>
            <a:r>
              <a:rPr lang="en-US" sz="1000" dirty="0" err="1">
                <a:solidFill>
                  <a:srgbClr val="595959"/>
                </a:solidFill>
                <a:latin typeface="Avenir LT Std 35 Light" charset="0"/>
              </a:rPr>
              <a:t>Stangier</a:t>
            </a:r>
            <a:r>
              <a:rPr lang="en-US" sz="1000" dirty="0">
                <a:solidFill>
                  <a:srgbClr val="595959"/>
                </a:solidFill>
                <a:latin typeface="Avenir LT Std 35 Light" charset="0"/>
              </a:rPr>
              <a:t> et al, Clinical pharmacokinetics 2010;49:259-68 		      2.  </a:t>
            </a:r>
            <a:r>
              <a:rPr lang="en-US" sz="1000" dirty="0" err="1">
                <a:solidFill>
                  <a:srgbClr val="595959"/>
                </a:solidFill>
                <a:latin typeface="Avenir LT Std 35 Light" charset="0"/>
              </a:rPr>
              <a:t>Ridout</a:t>
            </a:r>
            <a:r>
              <a:rPr lang="en-US" sz="1000" dirty="0">
                <a:solidFill>
                  <a:srgbClr val="595959"/>
                </a:solidFill>
                <a:latin typeface="Avenir LT Std 35 Light" charset="0"/>
              </a:rPr>
              <a:t> et al, J </a:t>
            </a:r>
            <a:r>
              <a:rPr lang="en-US" sz="1000" dirty="0" err="1">
                <a:solidFill>
                  <a:srgbClr val="595959"/>
                </a:solidFill>
                <a:latin typeface="Avenir LT Std 35 Light" charset="0"/>
              </a:rPr>
              <a:t>Clin</a:t>
            </a:r>
            <a:r>
              <a:rPr lang="en-US" sz="1000" dirty="0">
                <a:solidFill>
                  <a:srgbClr val="595959"/>
                </a:solidFill>
                <a:latin typeface="Avenir LT Std 35 Light" charset="0"/>
              </a:rPr>
              <a:t> </a:t>
            </a:r>
            <a:r>
              <a:rPr lang="en-US" sz="1000" dirty="0" err="1">
                <a:solidFill>
                  <a:srgbClr val="595959"/>
                </a:solidFill>
                <a:latin typeface="Avenir LT Std 35 Light" charset="0"/>
              </a:rPr>
              <a:t>Pharmacol</a:t>
            </a:r>
            <a:r>
              <a:rPr lang="en-US" sz="1000" dirty="0">
                <a:solidFill>
                  <a:srgbClr val="595959"/>
                </a:solidFill>
                <a:latin typeface="Avenir LT Std 35 Light" charset="0"/>
              </a:rPr>
              <a:t> 2009:49:1124 </a:t>
            </a:r>
            <a:endParaRPr lang="en-GB" sz="1000" dirty="0">
              <a:solidFill>
                <a:srgbClr val="595959"/>
              </a:solidFill>
              <a:latin typeface="Avenir LT Std 35 Light" charset="0"/>
            </a:endParaRPr>
          </a:p>
          <a:p>
            <a:r>
              <a:rPr lang="en-US" sz="1000" dirty="0">
                <a:solidFill>
                  <a:srgbClr val="595959"/>
                </a:solidFill>
                <a:latin typeface="Avenir LT Std 35 Light" charset="0"/>
              </a:rPr>
              <a:t>3.  </a:t>
            </a:r>
            <a:r>
              <a:rPr lang="en-US" sz="1000" dirty="0" err="1">
                <a:solidFill>
                  <a:srgbClr val="595959"/>
                </a:solidFill>
                <a:latin typeface="Avenir LT Std 35 Light" charset="0"/>
              </a:rPr>
              <a:t>Kubitza</a:t>
            </a:r>
            <a:r>
              <a:rPr lang="en-US" sz="1000" dirty="0">
                <a:solidFill>
                  <a:srgbClr val="595959"/>
                </a:solidFill>
                <a:latin typeface="Avenir LT Std 35 Light" charset="0"/>
              </a:rPr>
              <a:t> et al, Br J </a:t>
            </a:r>
            <a:r>
              <a:rPr lang="en-US" sz="1000" dirty="0" err="1">
                <a:solidFill>
                  <a:srgbClr val="595959"/>
                </a:solidFill>
                <a:latin typeface="Avenir LT Std 35 Light" charset="0"/>
              </a:rPr>
              <a:t>Clin</a:t>
            </a:r>
            <a:r>
              <a:rPr lang="en-US" sz="1000" dirty="0">
                <a:solidFill>
                  <a:srgbClr val="595959"/>
                </a:solidFill>
                <a:latin typeface="Avenir LT Std 35 Light" charset="0"/>
              </a:rPr>
              <a:t> </a:t>
            </a:r>
            <a:r>
              <a:rPr lang="en-US" sz="1000" dirty="0" err="1">
                <a:solidFill>
                  <a:srgbClr val="595959"/>
                </a:solidFill>
                <a:latin typeface="Avenir LT Std 35 Light" charset="0"/>
              </a:rPr>
              <a:t>Pharmacol</a:t>
            </a:r>
            <a:r>
              <a:rPr lang="en-US" sz="1000" dirty="0">
                <a:solidFill>
                  <a:srgbClr val="595959"/>
                </a:solidFill>
                <a:latin typeface="Avenir LT Std 35 Light" charset="0"/>
              </a:rPr>
              <a:t> 2010:70:703-2</a:t>
            </a:r>
          </a:p>
        </p:txBody>
      </p:sp>
      <p:sp>
        <p:nvSpPr>
          <p:cNvPr id="10" name="TextBox 9"/>
          <p:cNvSpPr txBox="1"/>
          <p:nvPr/>
        </p:nvSpPr>
        <p:spPr>
          <a:xfrm>
            <a:off x="745500" y="5729465"/>
            <a:ext cx="1155648" cy="286232"/>
          </a:xfrm>
          <a:prstGeom prst="rect">
            <a:avLst/>
          </a:prstGeom>
          <a:noFill/>
        </p:spPr>
        <p:txBody>
          <a:bodyPr wrap="square" rtlCol="0">
            <a:spAutoFit/>
          </a:bodyPr>
          <a:lstStyle/>
          <a:p>
            <a:r>
              <a:rPr lang="nl-BE" sz="1400" dirty="0" smtClean="0"/>
              <a:t>Bron: EHRA</a:t>
            </a:r>
            <a:endParaRPr lang="nl-BE" sz="1400" dirty="0"/>
          </a:p>
        </p:txBody>
      </p:sp>
    </p:spTree>
    <p:extLst>
      <p:ext uri="{BB962C8B-B14F-4D97-AF65-F5344CB8AC3E}">
        <p14:creationId xmlns:p14="http://schemas.microsoft.com/office/powerpoint/2010/main" val="39485184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t>Eerste uitgifte: bloedingsrisico</a:t>
            </a:r>
            <a:r>
              <a:rPr lang="nl-BE" dirty="0" smtClean="0"/>
              <a:t> </a:t>
            </a:r>
            <a:endParaRPr lang="en-US" dirty="0"/>
          </a:p>
        </p:txBody>
      </p:sp>
      <p:graphicFrame>
        <p:nvGraphicFramePr>
          <p:cNvPr id="4" name="Diagram 3"/>
          <p:cNvGraphicFramePr/>
          <p:nvPr>
            <p:extLst>
              <p:ext uri="{D42A27DB-BD31-4B8C-83A1-F6EECF244321}">
                <p14:modId xmlns:p14="http://schemas.microsoft.com/office/powerpoint/2010/main" val="3813269860"/>
              </p:ext>
            </p:extLst>
          </p:nvPr>
        </p:nvGraphicFramePr>
        <p:xfrm>
          <a:off x="683568" y="1196752"/>
          <a:ext cx="7200800" cy="4536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0"/>
          </p:nvPr>
        </p:nvSpPr>
        <p:spPr/>
        <p:txBody>
          <a:bodyPr/>
          <a:lstStyle/>
          <a:p>
            <a:r>
              <a:rPr lang="en-US" smtClean="0"/>
              <a:t>KAVA Workshop</a:t>
            </a:r>
            <a:endParaRPr lang="en-US"/>
          </a:p>
        </p:txBody>
      </p:sp>
      <p:sp>
        <p:nvSpPr>
          <p:cNvPr id="5" name="Date Placeholder 4"/>
          <p:cNvSpPr>
            <a:spLocks noGrp="1"/>
          </p:cNvSpPr>
          <p:nvPr>
            <p:ph type="dt" sz="half" idx="12"/>
          </p:nvPr>
        </p:nvSpPr>
        <p:spPr/>
        <p:txBody>
          <a:bodyPr/>
          <a:lstStyle/>
          <a:p>
            <a:r>
              <a:rPr lang="en-US" smtClean="0"/>
              <a:t>13-10-2014</a:t>
            </a:r>
            <a:endParaRPr lang="en-US"/>
          </a:p>
        </p:txBody>
      </p:sp>
      <p:sp>
        <p:nvSpPr>
          <p:cNvPr id="6" name="Slide Number Placeholder 5"/>
          <p:cNvSpPr>
            <a:spLocks noGrp="1"/>
          </p:cNvSpPr>
          <p:nvPr>
            <p:ph type="sldNum" sz="quarter" idx="11"/>
          </p:nvPr>
        </p:nvSpPr>
        <p:spPr/>
        <p:txBody>
          <a:bodyPr/>
          <a:lstStyle/>
          <a:p>
            <a:fld id="{CA124BC2-4FD9-4608-B0E8-8184C85DDECD}" type="slidenum">
              <a:rPr lang="en-US" smtClean="0"/>
              <a:t>27</a:t>
            </a:fld>
            <a:endParaRPr lang="en-US"/>
          </a:p>
        </p:txBody>
      </p:sp>
    </p:spTree>
    <p:extLst>
      <p:ext uri="{BB962C8B-B14F-4D97-AF65-F5344CB8AC3E}">
        <p14:creationId xmlns:p14="http://schemas.microsoft.com/office/powerpoint/2010/main" val="3976231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Eerste uitgifte </a:t>
            </a:r>
            <a:r>
              <a:rPr lang="nl-BE" dirty="0" err="1" smtClean="0"/>
              <a:t>DOACs</a:t>
            </a:r>
            <a:r>
              <a:rPr lang="nl-BE" dirty="0" smtClean="0"/>
              <a:t> (1)</a:t>
            </a:r>
            <a:endParaRPr lang="en-US" dirty="0"/>
          </a:p>
        </p:txBody>
      </p:sp>
      <p:sp>
        <p:nvSpPr>
          <p:cNvPr id="3" name="Content Placeholder 2"/>
          <p:cNvSpPr>
            <a:spLocks noGrp="1"/>
          </p:cNvSpPr>
          <p:nvPr>
            <p:ph idx="1"/>
          </p:nvPr>
        </p:nvSpPr>
        <p:spPr/>
        <p:txBody>
          <a:bodyPr/>
          <a:lstStyle/>
          <a:p>
            <a:pPr marL="0" indent="0">
              <a:buNone/>
            </a:pPr>
            <a:r>
              <a:rPr lang="nl-BE" sz="2000" dirty="0" smtClean="0"/>
              <a:t>STAP </a:t>
            </a:r>
            <a:r>
              <a:rPr lang="nl-BE" sz="2000" dirty="0"/>
              <a:t>1: </a:t>
            </a:r>
            <a:r>
              <a:rPr lang="nl-BE" sz="2000" dirty="0">
                <a:solidFill>
                  <a:srgbClr val="FF0000"/>
                </a:solidFill>
              </a:rPr>
              <a:t>Check: </a:t>
            </a:r>
          </a:p>
          <a:p>
            <a:endParaRPr lang="nl-BE" sz="2000" dirty="0" smtClean="0"/>
          </a:p>
          <a:p>
            <a:r>
              <a:rPr lang="nl-BE" sz="2000" dirty="0" smtClean="0"/>
              <a:t>Juiste geneesmiddel</a:t>
            </a:r>
          </a:p>
          <a:p>
            <a:r>
              <a:rPr lang="nl-BE" sz="2000" dirty="0" smtClean="0"/>
              <a:t>Juiste dosering</a:t>
            </a:r>
          </a:p>
          <a:p>
            <a:r>
              <a:rPr lang="nl-BE" sz="2000" dirty="0" smtClean="0"/>
              <a:t>Farmaceutisch dossier</a:t>
            </a:r>
          </a:p>
          <a:p>
            <a:r>
              <a:rPr lang="nl-BE" sz="2000" dirty="0" smtClean="0"/>
              <a:t>Geneesmiddeleninteracties</a:t>
            </a:r>
          </a:p>
          <a:p>
            <a:r>
              <a:rPr lang="nl-BE" sz="2000" dirty="0" smtClean="0"/>
              <a:t>Wat weet de patiënt al? (“Wat heeft de dokter u reeds verteld over de medicatie”?)</a:t>
            </a:r>
          </a:p>
          <a:p>
            <a:endParaRPr lang="nl-BE" sz="2000" dirty="0"/>
          </a:p>
        </p:txBody>
      </p:sp>
      <p:sp>
        <p:nvSpPr>
          <p:cNvPr id="4" name="Footer Placeholder 3"/>
          <p:cNvSpPr>
            <a:spLocks noGrp="1"/>
          </p:cNvSpPr>
          <p:nvPr>
            <p:ph type="ftr" sz="quarter" idx="10"/>
          </p:nvPr>
        </p:nvSpPr>
        <p:spPr/>
        <p:txBody>
          <a:bodyPr/>
          <a:lstStyle/>
          <a:p>
            <a:r>
              <a:rPr lang="en-US" smtClean="0"/>
              <a:t>VKF</a:t>
            </a:r>
            <a:endParaRPr lang="en-US"/>
          </a:p>
        </p:txBody>
      </p:sp>
      <p:sp>
        <p:nvSpPr>
          <p:cNvPr id="5" name="Date Placeholder 4"/>
          <p:cNvSpPr>
            <a:spLocks noGrp="1"/>
          </p:cNvSpPr>
          <p:nvPr>
            <p:ph type="dt" sz="half" idx="12"/>
          </p:nvPr>
        </p:nvSpPr>
        <p:spPr/>
        <p:txBody>
          <a:bodyPr/>
          <a:lstStyle/>
          <a:p>
            <a:r>
              <a:rPr lang="en-US" smtClean="0"/>
              <a:t>10/10/2014</a:t>
            </a:r>
            <a:endParaRPr lang="en-US"/>
          </a:p>
        </p:txBody>
      </p:sp>
      <p:sp>
        <p:nvSpPr>
          <p:cNvPr id="6" name="Slide Number Placeholder 5"/>
          <p:cNvSpPr>
            <a:spLocks noGrp="1"/>
          </p:cNvSpPr>
          <p:nvPr>
            <p:ph type="sldNum" sz="quarter" idx="11"/>
          </p:nvPr>
        </p:nvSpPr>
        <p:spPr/>
        <p:txBody>
          <a:bodyPr/>
          <a:lstStyle/>
          <a:p>
            <a:fld id="{CA124BC2-4FD9-4608-B0E8-8184C85DDECD}" type="slidenum">
              <a:rPr lang="en-US" smtClean="0"/>
              <a:t>28</a:t>
            </a:fld>
            <a:endParaRPr lang="en-US"/>
          </a:p>
        </p:txBody>
      </p:sp>
      <p:pic>
        <p:nvPicPr>
          <p:cNvPr id="1026" name="Picture 2" descr="stock-footage-check-box-with-green-check-mark-isolated-on-white-part-of-a-series">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005064"/>
            <a:ext cx="28575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6461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Eerste uitgifte </a:t>
            </a:r>
            <a:r>
              <a:rPr lang="nl-BE" dirty="0" err="1" smtClean="0"/>
              <a:t>DOACs</a:t>
            </a:r>
            <a:r>
              <a:rPr lang="nl-BE" dirty="0" smtClean="0"/>
              <a:t> (2)</a:t>
            </a:r>
            <a:endParaRPr lang="en-US" dirty="0"/>
          </a:p>
        </p:txBody>
      </p:sp>
      <p:sp>
        <p:nvSpPr>
          <p:cNvPr id="3" name="Content Placeholder 2"/>
          <p:cNvSpPr>
            <a:spLocks noGrp="1"/>
          </p:cNvSpPr>
          <p:nvPr>
            <p:ph idx="1"/>
          </p:nvPr>
        </p:nvSpPr>
        <p:spPr/>
        <p:txBody>
          <a:bodyPr/>
          <a:lstStyle/>
          <a:p>
            <a:pPr marL="0" indent="0">
              <a:buNone/>
            </a:pPr>
            <a:r>
              <a:rPr lang="nl-BE" sz="2000" dirty="0" smtClean="0"/>
              <a:t>STAP 2: </a:t>
            </a:r>
            <a:r>
              <a:rPr lang="nl-BE" sz="2000" dirty="0" smtClean="0">
                <a:solidFill>
                  <a:srgbClr val="FF0000"/>
                </a:solidFill>
              </a:rPr>
              <a:t>Vertel</a:t>
            </a:r>
            <a:r>
              <a:rPr lang="nl-BE" sz="2000" dirty="0">
                <a:solidFill>
                  <a:srgbClr val="FF0000"/>
                </a:solidFill>
              </a:rPr>
              <a:t>:</a:t>
            </a:r>
            <a:r>
              <a:rPr lang="nl-BE" sz="2000" dirty="0"/>
              <a:t> </a:t>
            </a:r>
            <a:endParaRPr lang="nl-BE" sz="2000" dirty="0" smtClean="0"/>
          </a:p>
          <a:p>
            <a:endParaRPr lang="nl-BE" sz="2000" dirty="0"/>
          </a:p>
          <a:p>
            <a:r>
              <a:rPr lang="nl-BE" sz="2000" dirty="0" smtClean="0"/>
              <a:t>Indicatie</a:t>
            </a:r>
          </a:p>
          <a:p>
            <a:pPr lvl="1"/>
            <a:r>
              <a:rPr lang="nl-BE" sz="2000" dirty="0" smtClean="0"/>
              <a:t>Noteer </a:t>
            </a:r>
            <a:r>
              <a:rPr lang="nl-BE" sz="2000" dirty="0"/>
              <a:t>de indicatie op de </a:t>
            </a:r>
            <a:r>
              <a:rPr lang="nl-BE" sz="2000" dirty="0" smtClean="0"/>
              <a:t>verpakking</a:t>
            </a:r>
          </a:p>
          <a:p>
            <a:r>
              <a:rPr lang="nl-BE" sz="2000" dirty="0" smtClean="0"/>
              <a:t>Ziektebeeld</a:t>
            </a:r>
          </a:p>
          <a:p>
            <a:pPr lvl="1">
              <a:buSzPct val="75000"/>
            </a:pPr>
            <a:r>
              <a:rPr lang="nl-BE" sz="2000" dirty="0"/>
              <a:t>Geef eventueel </a:t>
            </a:r>
            <a:r>
              <a:rPr lang="nl-BE" sz="2000" dirty="0" err="1"/>
              <a:t>patiëntenfolder</a:t>
            </a:r>
            <a:r>
              <a:rPr lang="nl-BE" sz="2000" dirty="0"/>
              <a:t> mee over </a:t>
            </a:r>
            <a:r>
              <a:rPr lang="nl-BE" sz="2000" dirty="0" smtClean="0"/>
              <a:t>ziektebeeld</a:t>
            </a:r>
          </a:p>
          <a:p>
            <a:r>
              <a:rPr lang="nl-BE" sz="2000" dirty="0" smtClean="0"/>
              <a:t>Werkingsmechanisme</a:t>
            </a:r>
          </a:p>
          <a:p>
            <a:r>
              <a:rPr lang="nl-BE" sz="2000" dirty="0" smtClean="0"/>
              <a:t>Inname </a:t>
            </a:r>
            <a:endParaRPr lang="nl-BE" sz="2000" dirty="0"/>
          </a:p>
          <a:p>
            <a:pPr lvl="1"/>
            <a:r>
              <a:rPr lang="nl-BE" sz="2000" dirty="0" smtClean="0"/>
              <a:t>Steeds op hetzelfde tijdstip</a:t>
            </a:r>
          </a:p>
          <a:p>
            <a:pPr marL="365125" lvl="1" indent="0">
              <a:buNone/>
            </a:pPr>
            <a:endParaRPr lang="nl-BE" sz="2000" dirty="0"/>
          </a:p>
          <a:p>
            <a:endParaRPr lang="en-US"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29</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3717032"/>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76024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jdelijke aanduiding voor datum 5"/>
          <p:cNvSpPr>
            <a:spLocks noGrp="1"/>
          </p:cNvSpPr>
          <p:nvPr>
            <p:ph type="dt" sz="quarter" idx="12"/>
          </p:nvPr>
        </p:nvSpPr>
        <p:spPr>
          <a:noFill/>
        </p:spPr>
        <p:txBody>
          <a:bodyPr/>
          <a:lstStyle>
            <a:lvl1pPr eaLnBrk="0" hangingPunct="0">
              <a:buChar char="l"/>
              <a:defRPr sz="3000">
                <a:solidFill>
                  <a:schemeClr val="hlink"/>
                </a:solidFill>
                <a:latin typeface="Lucida Sans" pitchFamily="34" charset="0"/>
              </a:defRPr>
            </a:lvl1pPr>
            <a:lvl2pPr marL="742950" indent="-285750" eaLnBrk="0" hangingPunct="0">
              <a:buClr>
                <a:schemeClr val="bg2"/>
              </a:buClr>
              <a:buFont typeface="Wingdings 3" pitchFamily="18" charset="2"/>
              <a:buChar char="g"/>
              <a:defRPr sz="2500">
                <a:solidFill>
                  <a:schemeClr val="hlink"/>
                </a:solidFill>
                <a:latin typeface="Lucida Sans" pitchFamily="34" charset="0"/>
              </a:defRPr>
            </a:lvl2pPr>
            <a:lvl3pPr marL="1143000" indent="-228600" eaLnBrk="0" hangingPunct="0">
              <a:buClr>
                <a:schemeClr val="hlink"/>
              </a:buClr>
              <a:buSzPct val="65000"/>
              <a:buChar char="l"/>
              <a:defRPr sz="2200">
                <a:solidFill>
                  <a:schemeClr val="hlink"/>
                </a:solidFill>
                <a:latin typeface="Lucida Sans" pitchFamily="34" charset="0"/>
              </a:defRPr>
            </a:lvl3pPr>
            <a:lvl4pPr marL="1600200" indent="-228600" eaLnBrk="0" hangingPunct="0">
              <a:buClr>
                <a:schemeClr val="folHlink"/>
              </a:buClr>
              <a:buFont typeface="Arial Unicode MS" pitchFamily="34" charset="-128"/>
              <a:buChar char="-"/>
              <a:defRPr sz="2000">
                <a:solidFill>
                  <a:schemeClr val="hlink"/>
                </a:solidFill>
                <a:latin typeface="Lucida Sans" pitchFamily="34" charset="0"/>
              </a:defRPr>
            </a:lvl4pPr>
            <a:lvl5pPr marL="2057400" indent="-228600" eaLnBrk="0" hangingPunct="0">
              <a:lnSpc>
                <a:spcPts val="2700"/>
              </a:lnSpc>
              <a:spcBef>
                <a:spcPct val="0"/>
              </a:spcBef>
              <a:buClr>
                <a:schemeClr val="bg2"/>
              </a:buClr>
              <a:buSzPct val="40000"/>
              <a:defRPr sz="1600">
                <a:solidFill>
                  <a:schemeClr val="hlink"/>
                </a:solidFill>
                <a:latin typeface="Lucida Sans" pitchFamily="34" charset="0"/>
              </a:defRPr>
            </a:lvl5pPr>
            <a:lvl6pPr marL="25146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6pPr>
            <a:lvl7pPr marL="29718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7pPr>
            <a:lvl8pPr marL="34290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8pPr>
            <a:lvl9pPr marL="38862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9pPr>
          </a:lstStyle>
          <a:p>
            <a:pPr eaLnBrk="1" hangingPunct="1">
              <a:buFontTx/>
              <a:buNone/>
            </a:pPr>
            <a:r>
              <a:rPr lang="en-US" altLang="nl-BE" sz="1000" smtClean="0">
                <a:solidFill>
                  <a:srgbClr val="FFFFFF"/>
                </a:solidFill>
                <a:latin typeface="Arial" pitchFamily="34" charset="0"/>
              </a:rPr>
              <a:t>13-10-2014</a:t>
            </a:r>
            <a:endParaRPr lang="nl-NL" altLang="nl-BE" sz="1000" smtClean="0">
              <a:solidFill>
                <a:srgbClr val="FFFFFF"/>
              </a:solidFill>
              <a:latin typeface="Arial" pitchFamily="34" charset="0"/>
            </a:endParaRPr>
          </a:p>
        </p:txBody>
      </p:sp>
      <p:sp>
        <p:nvSpPr>
          <p:cNvPr id="4099" name="Rectangle 2"/>
          <p:cNvSpPr>
            <a:spLocks noGrp="1" noChangeArrowheads="1"/>
          </p:cNvSpPr>
          <p:nvPr>
            <p:ph type="title"/>
          </p:nvPr>
        </p:nvSpPr>
        <p:spPr/>
        <p:txBody>
          <a:bodyPr/>
          <a:lstStyle/>
          <a:p>
            <a:pPr eaLnBrk="1" hangingPunct="1"/>
            <a:r>
              <a:rPr lang="nl-BE" altLang="nl-BE" sz="3000" dirty="0" smtClean="0"/>
              <a:t>Inhoud</a:t>
            </a:r>
            <a:endParaRPr lang="en-US" altLang="nl-BE" sz="3000" dirty="0" smtClean="0"/>
          </a:p>
        </p:txBody>
      </p:sp>
      <p:sp>
        <p:nvSpPr>
          <p:cNvPr id="4100" name="Rectangle 3"/>
          <p:cNvSpPr>
            <a:spLocks noGrp="1" noChangeArrowheads="1"/>
          </p:cNvSpPr>
          <p:nvPr>
            <p:ph type="body" idx="1"/>
          </p:nvPr>
        </p:nvSpPr>
        <p:spPr>
          <a:xfrm>
            <a:off x="395536" y="1686074"/>
            <a:ext cx="8107362" cy="4767262"/>
          </a:xfrm>
        </p:spPr>
        <p:txBody>
          <a:bodyPr/>
          <a:lstStyle/>
          <a:p>
            <a:pPr eaLnBrk="1" hangingPunct="1"/>
            <a:r>
              <a:rPr lang="nl-BE" altLang="nl-BE" sz="2400" dirty="0" smtClean="0">
                <a:latin typeface="Arial" pitchFamily="34" charset="0"/>
              </a:rPr>
              <a:t>Inleiding anticoagulantia</a:t>
            </a:r>
          </a:p>
          <a:p>
            <a:pPr eaLnBrk="1" hangingPunct="1"/>
            <a:r>
              <a:rPr lang="nl-BE" altLang="nl-BE" sz="2400" dirty="0" smtClean="0">
                <a:latin typeface="Arial" pitchFamily="34" charset="0"/>
              </a:rPr>
              <a:t>Indicaties DOACs</a:t>
            </a:r>
          </a:p>
          <a:p>
            <a:pPr eaLnBrk="1" hangingPunct="1"/>
            <a:r>
              <a:rPr lang="nl-BE" altLang="nl-BE" sz="2400" dirty="0" smtClean="0">
                <a:latin typeface="Arial" pitchFamily="34" charset="0"/>
              </a:rPr>
              <a:t>Farmacokinetiek en -dynamiek</a:t>
            </a:r>
          </a:p>
          <a:p>
            <a:pPr eaLnBrk="1" hangingPunct="1"/>
            <a:r>
              <a:rPr lang="nl-BE" altLang="nl-BE" sz="2400" dirty="0" smtClean="0">
                <a:latin typeface="Arial" pitchFamily="34" charset="0"/>
              </a:rPr>
              <a:t>Interacties</a:t>
            </a:r>
          </a:p>
          <a:p>
            <a:pPr eaLnBrk="1" hangingPunct="1"/>
            <a:r>
              <a:rPr lang="nl-BE" altLang="nl-BE" sz="2400" dirty="0" smtClean="0">
                <a:latin typeface="Arial" pitchFamily="34" charset="0"/>
              </a:rPr>
              <a:t>Omgang met afwijkingen van inname</a:t>
            </a:r>
          </a:p>
          <a:p>
            <a:pPr eaLnBrk="1" hangingPunct="1"/>
            <a:r>
              <a:rPr lang="nl-BE" altLang="nl-BE" sz="2400" dirty="0" smtClean="0">
                <a:latin typeface="Arial" pitchFamily="34" charset="0"/>
              </a:rPr>
              <a:t>Nierfunctiestoornis</a:t>
            </a:r>
          </a:p>
          <a:p>
            <a:pPr eaLnBrk="1" hangingPunct="1"/>
            <a:r>
              <a:rPr lang="nl-BE" altLang="nl-BE" sz="2400" dirty="0" smtClean="0">
                <a:latin typeface="Arial" pitchFamily="34" charset="0"/>
              </a:rPr>
              <a:t>aRMA</a:t>
            </a:r>
          </a:p>
          <a:p>
            <a:pPr eaLnBrk="1" hangingPunct="1"/>
            <a:r>
              <a:rPr lang="nl-BE" altLang="nl-BE" sz="2400" dirty="0" smtClean="0">
                <a:latin typeface="Arial" pitchFamily="34" charset="0"/>
              </a:rPr>
              <a:t>GGP studie in de officina</a:t>
            </a:r>
          </a:p>
          <a:p>
            <a:pPr eaLnBrk="1" hangingPunct="1"/>
            <a:r>
              <a:rPr lang="nl-BE" altLang="nl-BE" sz="2400" dirty="0" smtClean="0">
                <a:latin typeface="Arial" pitchFamily="34" charset="0"/>
              </a:rPr>
              <a:t>Take home messages</a:t>
            </a:r>
          </a:p>
          <a:p>
            <a:pPr eaLnBrk="1" hangingPunct="1">
              <a:buFont typeface="Wingdings" pitchFamily="2" charset="2"/>
              <a:buNone/>
            </a:pPr>
            <a:endParaRPr lang="en-US" altLang="nl-BE" sz="2400" dirty="0" smtClean="0">
              <a:latin typeface="Arial" pitchFamily="34" charset="0"/>
            </a:endParaRPr>
          </a:p>
        </p:txBody>
      </p:sp>
      <p:sp>
        <p:nvSpPr>
          <p:cNvPr id="4102" name="Footer Placeholder 1"/>
          <p:cNvSpPr>
            <a:spLocks noGrp="1"/>
          </p:cNvSpPr>
          <p:nvPr>
            <p:ph type="ftr" sz="quarter" idx="10"/>
          </p:nvPr>
        </p:nvSpPr>
        <p:spPr>
          <a:noFill/>
        </p:spPr>
        <p:txBody>
          <a:bodyPr/>
          <a:lstStyle>
            <a:lvl1pPr eaLnBrk="0" hangingPunct="0">
              <a:buChar char="l"/>
              <a:defRPr sz="3000">
                <a:solidFill>
                  <a:schemeClr val="hlink"/>
                </a:solidFill>
                <a:latin typeface="Lucida Sans" pitchFamily="34" charset="0"/>
              </a:defRPr>
            </a:lvl1pPr>
            <a:lvl2pPr marL="742950" indent="-285750" eaLnBrk="0" hangingPunct="0">
              <a:buClr>
                <a:schemeClr val="bg2"/>
              </a:buClr>
              <a:buFont typeface="Wingdings 3" pitchFamily="18" charset="2"/>
              <a:buChar char="g"/>
              <a:defRPr sz="2500">
                <a:solidFill>
                  <a:schemeClr val="hlink"/>
                </a:solidFill>
                <a:latin typeface="Lucida Sans" pitchFamily="34" charset="0"/>
              </a:defRPr>
            </a:lvl2pPr>
            <a:lvl3pPr marL="1143000" indent="-228600" eaLnBrk="0" hangingPunct="0">
              <a:buClr>
                <a:schemeClr val="hlink"/>
              </a:buClr>
              <a:buSzPct val="65000"/>
              <a:buChar char="l"/>
              <a:defRPr sz="2200">
                <a:solidFill>
                  <a:schemeClr val="hlink"/>
                </a:solidFill>
                <a:latin typeface="Lucida Sans" pitchFamily="34" charset="0"/>
              </a:defRPr>
            </a:lvl3pPr>
            <a:lvl4pPr marL="1600200" indent="-228600" eaLnBrk="0" hangingPunct="0">
              <a:buClr>
                <a:schemeClr val="folHlink"/>
              </a:buClr>
              <a:buFont typeface="Arial Unicode MS" pitchFamily="34" charset="-128"/>
              <a:buChar char="-"/>
              <a:defRPr sz="2000">
                <a:solidFill>
                  <a:schemeClr val="hlink"/>
                </a:solidFill>
                <a:latin typeface="Lucida Sans" pitchFamily="34" charset="0"/>
              </a:defRPr>
            </a:lvl4pPr>
            <a:lvl5pPr marL="2057400" indent="-228600" eaLnBrk="0" hangingPunct="0">
              <a:lnSpc>
                <a:spcPts val="2700"/>
              </a:lnSpc>
              <a:spcBef>
                <a:spcPct val="0"/>
              </a:spcBef>
              <a:buClr>
                <a:schemeClr val="bg2"/>
              </a:buClr>
              <a:buSzPct val="40000"/>
              <a:defRPr sz="1600">
                <a:solidFill>
                  <a:schemeClr val="hlink"/>
                </a:solidFill>
                <a:latin typeface="Lucida Sans" pitchFamily="34" charset="0"/>
              </a:defRPr>
            </a:lvl5pPr>
            <a:lvl6pPr marL="25146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6pPr>
            <a:lvl7pPr marL="29718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7pPr>
            <a:lvl8pPr marL="34290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8pPr>
            <a:lvl9pPr marL="38862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9pPr>
          </a:lstStyle>
          <a:p>
            <a:pPr eaLnBrk="1" hangingPunct="1">
              <a:buFontTx/>
              <a:buNone/>
            </a:pPr>
            <a:r>
              <a:rPr lang="nl-NL" altLang="nl-BE" sz="1000" smtClean="0">
                <a:solidFill>
                  <a:srgbClr val="FFFFFF"/>
                </a:solidFill>
                <a:latin typeface="Arial" pitchFamily="34" charset="0"/>
              </a:rPr>
              <a:t>KAVA Workshop</a:t>
            </a:r>
          </a:p>
        </p:txBody>
      </p:sp>
      <p:sp>
        <p:nvSpPr>
          <p:cNvPr id="4103" name="Slide Number Placeholder 2"/>
          <p:cNvSpPr>
            <a:spLocks noGrp="1"/>
          </p:cNvSpPr>
          <p:nvPr>
            <p:ph type="sldNum" sz="quarter" idx="11"/>
          </p:nvPr>
        </p:nvSpPr>
        <p:spPr>
          <a:noFill/>
        </p:spPr>
        <p:txBody>
          <a:bodyPr/>
          <a:lstStyle>
            <a:lvl1pPr eaLnBrk="0" hangingPunct="0">
              <a:buChar char="l"/>
              <a:defRPr sz="3000">
                <a:solidFill>
                  <a:schemeClr val="hlink"/>
                </a:solidFill>
                <a:latin typeface="Lucida Sans" pitchFamily="34" charset="0"/>
              </a:defRPr>
            </a:lvl1pPr>
            <a:lvl2pPr marL="742950" indent="-285750" eaLnBrk="0" hangingPunct="0">
              <a:buClr>
                <a:schemeClr val="bg2"/>
              </a:buClr>
              <a:buFont typeface="Wingdings 3" pitchFamily="18" charset="2"/>
              <a:buChar char="g"/>
              <a:defRPr sz="2500">
                <a:solidFill>
                  <a:schemeClr val="hlink"/>
                </a:solidFill>
                <a:latin typeface="Lucida Sans" pitchFamily="34" charset="0"/>
              </a:defRPr>
            </a:lvl2pPr>
            <a:lvl3pPr marL="1143000" indent="-228600" eaLnBrk="0" hangingPunct="0">
              <a:buClr>
                <a:schemeClr val="hlink"/>
              </a:buClr>
              <a:buSzPct val="65000"/>
              <a:buChar char="l"/>
              <a:defRPr sz="2200">
                <a:solidFill>
                  <a:schemeClr val="hlink"/>
                </a:solidFill>
                <a:latin typeface="Lucida Sans" pitchFamily="34" charset="0"/>
              </a:defRPr>
            </a:lvl3pPr>
            <a:lvl4pPr marL="1600200" indent="-228600" eaLnBrk="0" hangingPunct="0">
              <a:buClr>
                <a:schemeClr val="folHlink"/>
              </a:buClr>
              <a:buFont typeface="Arial Unicode MS" pitchFamily="34" charset="-128"/>
              <a:buChar char="-"/>
              <a:defRPr sz="2000">
                <a:solidFill>
                  <a:schemeClr val="hlink"/>
                </a:solidFill>
                <a:latin typeface="Lucida Sans" pitchFamily="34" charset="0"/>
              </a:defRPr>
            </a:lvl4pPr>
            <a:lvl5pPr marL="2057400" indent="-228600" eaLnBrk="0" hangingPunct="0">
              <a:lnSpc>
                <a:spcPts val="2700"/>
              </a:lnSpc>
              <a:spcBef>
                <a:spcPct val="0"/>
              </a:spcBef>
              <a:buClr>
                <a:schemeClr val="bg2"/>
              </a:buClr>
              <a:buSzPct val="40000"/>
              <a:defRPr sz="1600">
                <a:solidFill>
                  <a:schemeClr val="hlink"/>
                </a:solidFill>
                <a:latin typeface="Lucida Sans" pitchFamily="34" charset="0"/>
              </a:defRPr>
            </a:lvl5pPr>
            <a:lvl6pPr marL="25146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6pPr>
            <a:lvl7pPr marL="29718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7pPr>
            <a:lvl8pPr marL="34290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8pPr>
            <a:lvl9pPr marL="3886200" indent="-228600" eaLnBrk="0" fontAlgn="base" hangingPunct="0">
              <a:lnSpc>
                <a:spcPts val="2700"/>
              </a:lnSpc>
              <a:spcBef>
                <a:spcPct val="0"/>
              </a:spcBef>
              <a:spcAft>
                <a:spcPct val="0"/>
              </a:spcAft>
              <a:buClr>
                <a:schemeClr val="bg2"/>
              </a:buClr>
              <a:buSzPct val="40000"/>
              <a:buFont typeface="Wingdings" pitchFamily="2" charset="2"/>
              <a:defRPr sz="1600">
                <a:solidFill>
                  <a:schemeClr val="hlink"/>
                </a:solidFill>
                <a:latin typeface="Lucida Sans" pitchFamily="34" charset="0"/>
              </a:defRPr>
            </a:lvl9pPr>
          </a:lstStyle>
          <a:p>
            <a:pPr eaLnBrk="1" hangingPunct="1">
              <a:buFontTx/>
              <a:buNone/>
            </a:pPr>
            <a:fld id="{34D9B637-2D9A-4BA4-A7E0-2368BD939005}" type="slidenum">
              <a:rPr lang="nl-NL" altLang="nl-BE" sz="1000" smtClean="0">
                <a:solidFill>
                  <a:srgbClr val="FFFFFF"/>
                </a:solidFill>
                <a:latin typeface="Arial" pitchFamily="34" charset="0"/>
              </a:rPr>
              <a:pPr eaLnBrk="1" hangingPunct="1">
                <a:buFontTx/>
                <a:buNone/>
              </a:pPr>
              <a:t>3</a:t>
            </a:fld>
            <a:endParaRPr lang="nl-NL" altLang="nl-BE" sz="1000" smtClean="0">
              <a:solidFill>
                <a:srgbClr val="FFFFFF"/>
              </a:solidFill>
              <a:latin typeface="Arial" pitchFamily="34" charset="0"/>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8104" y="1412776"/>
            <a:ext cx="3326770" cy="1512168"/>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a:t>Eerste uitgifte </a:t>
            </a:r>
            <a:r>
              <a:rPr lang="nl-BE" dirty="0" err="1"/>
              <a:t>DOACs</a:t>
            </a:r>
            <a:r>
              <a:rPr lang="nl-BE" dirty="0"/>
              <a:t> </a:t>
            </a:r>
            <a:r>
              <a:rPr lang="nl-BE" dirty="0" smtClean="0"/>
              <a:t>(3)</a:t>
            </a:r>
            <a:r>
              <a:rPr lang="en-US" dirty="0" smtClean="0"/>
              <a:t> </a:t>
            </a:r>
            <a:endParaRPr lang="en-US" dirty="0"/>
          </a:p>
        </p:txBody>
      </p:sp>
      <p:sp>
        <p:nvSpPr>
          <p:cNvPr id="3" name="Content Placeholder 2"/>
          <p:cNvSpPr>
            <a:spLocks noGrp="1"/>
          </p:cNvSpPr>
          <p:nvPr>
            <p:ph idx="1"/>
          </p:nvPr>
        </p:nvSpPr>
        <p:spPr/>
        <p:txBody>
          <a:bodyPr/>
          <a:lstStyle/>
          <a:p>
            <a:endParaRPr lang="nl-BE" sz="2000" dirty="0" smtClean="0"/>
          </a:p>
          <a:p>
            <a:r>
              <a:rPr lang="nl-BE" sz="2000" dirty="0" smtClean="0"/>
              <a:t>Belang </a:t>
            </a:r>
            <a:r>
              <a:rPr lang="nl-BE" sz="2000" dirty="0"/>
              <a:t>van therapietrouw</a:t>
            </a:r>
          </a:p>
          <a:p>
            <a:r>
              <a:rPr lang="nl-BE" sz="2000" dirty="0" smtClean="0"/>
              <a:t>Bijwerkingen</a:t>
            </a:r>
          </a:p>
          <a:p>
            <a:pPr lvl="1"/>
            <a:r>
              <a:rPr lang="nl-BE" sz="2000" dirty="0" smtClean="0"/>
              <a:t>Bloedingsrisico</a:t>
            </a:r>
          </a:p>
          <a:p>
            <a:pPr lvl="1"/>
            <a:r>
              <a:rPr lang="nl-BE" sz="2000" dirty="0" smtClean="0"/>
              <a:t>Wonden</a:t>
            </a:r>
          </a:p>
          <a:p>
            <a:r>
              <a:rPr lang="nl-BE" sz="2000" dirty="0"/>
              <a:t>Geef </a:t>
            </a:r>
            <a:r>
              <a:rPr lang="nl-BE" sz="2000" dirty="0" err="1"/>
              <a:t>aRMA</a:t>
            </a:r>
            <a:r>
              <a:rPr lang="nl-BE" sz="2000" dirty="0"/>
              <a:t> materiaal mee</a:t>
            </a:r>
          </a:p>
          <a:p>
            <a:r>
              <a:rPr lang="nl-BE" sz="2000" dirty="0"/>
              <a:t>Alarmsignalen</a:t>
            </a:r>
          </a:p>
          <a:p>
            <a:r>
              <a:rPr lang="nl-BE" sz="2000" dirty="0"/>
              <a:t>Geen ASZ/NSAID’s</a:t>
            </a:r>
          </a:p>
          <a:p>
            <a:r>
              <a:rPr lang="nl-BE" sz="2000" dirty="0"/>
              <a:t>Zorgverleners op de hoogte brengen</a:t>
            </a:r>
          </a:p>
          <a:p>
            <a:r>
              <a:rPr lang="nl-BE" sz="2000" dirty="0"/>
              <a:t>Behandeling niet </a:t>
            </a:r>
            <a:r>
              <a:rPr lang="nl-BE" sz="2000" dirty="0" smtClean="0"/>
              <a:t>onderbreken op eigen initiatief</a:t>
            </a:r>
            <a:endParaRPr lang="nl-BE" sz="2000" dirty="0"/>
          </a:p>
          <a:p>
            <a:endParaRPr lang="en-US" sz="20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30</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pic>
        <p:nvPicPr>
          <p:cNvPr id="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6569" y="1556792"/>
            <a:ext cx="2143125"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49556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a:t>Eerste uitgifte </a:t>
            </a:r>
            <a:r>
              <a:rPr lang="nl-BE" dirty="0" err="1"/>
              <a:t>DOACs</a:t>
            </a:r>
            <a:r>
              <a:rPr lang="nl-BE" dirty="0"/>
              <a:t> </a:t>
            </a:r>
            <a:r>
              <a:rPr lang="nl-BE" dirty="0" smtClean="0"/>
              <a:t>(4)</a:t>
            </a:r>
            <a:endParaRPr lang="en-US" dirty="0"/>
          </a:p>
        </p:txBody>
      </p:sp>
      <p:sp>
        <p:nvSpPr>
          <p:cNvPr id="3" name="Content Placeholder 2"/>
          <p:cNvSpPr>
            <a:spLocks noGrp="1"/>
          </p:cNvSpPr>
          <p:nvPr>
            <p:ph idx="1"/>
          </p:nvPr>
        </p:nvSpPr>
        <p:spPr/>
        <p:txBody>
          <a:bodyPr/>
          <a:lstStyle/>
          <a:p>
            <a:pPr marL="0" indent="0">
              <a:buNone/>
            </a:pPr>
            <a:r>
              <a:rPr lang="nl-BE" sz="2000" dirty="0" smtClean="0"/>
              <a:t>STAP 3: </a:t>
            </a:r>
            <a:r>
              <a:rPr lang="nl-BE" sz="2000" dirty="0" smtClean="0">
                <a:solidFill>
                  <a:srgbClr val="FF0000"/>
                </a:solidFill>
              </a:rPr>
              <a:t>Check:</a:t>
            </a:r>
          </a:p>
          <a:p>
            <a:endParaRPr lang="nl-BE" sz="2000" dirty="0" smtClean="0"/>
          </a:p>
          <a:p>
            <a:r>
              <a:rPr lang="nl-BE" sz="2000" dirty="0"/>
              <a:t>H</a:t>
            </a:r>
            <a:r>
              <a:rPr lang="nl-BE" sz="2000" dirty="0" smtClean="0"/>
              <a:t>eeft patiënt alles begrepen?</a:t>
            </a:r>
          </a:p>
          <a:p>
            <a:r>
              <a:rPr lang="nl-BE" sz="2000" dirty="0" smtClean="0"/>
              <a:t>Vraag feedback (“Heeft u nog andere vragen?”)</a:t>
            </a:r>
            <a:endParaRPr lang="en-US" sz="20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31</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1521" y="3429000"/>
            <a:ext cx="2592288" cy="2210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53721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a:t>Eerste uitgifte </a:t>
            </a:r>
            <a:r>
              <a:rPr lang="nl-BE" dirty="0" err="1"/>
              <a:t>DOACs</a:t>
            </a:r>
            <a:r>
              <a:rPr lang="nl-BE" dirty="0"/>
              <a:t> </a:t>
            </a:r>
            <a:r>
              <a:rPr lang="nl-BE" dirty="0" smtClean="0"/>
              <a:t>(5)</a:t>
            </a:r>
            <a:endParaRPr lang="en-US" dirty="0"/>
          </a:p>
        </p:txBody>
      </p:sp>
      <p:sp>
        <p:nvSpPr>
          <p:cNvPr id="3" name="Content Placeholder 2"/>
          <p:cNvSpPr>
            <a:spLocks noGrp="1"/>
          </p:cNvSpPr>
          <p:nvPr>
            <p:ph idx="1"/>
          </p:nvPr>
        </p:nvSpPr>
        <p:spPr/>
        <p:txBody>
          <a:bodyPr/>
          <a:lstStyle/>
          <a:p>
            <a:pPr marL="0" indent="0">
              <a:buNone/>
            </a:pPr>
            <a:r>
              <a:rPr lang="nl-BE" sz="2000" dirty="0" smtClean="0"/>
              <a:t>STAP 4: </a:t>
            </a:r>
            <a:r>
              <a:rPr lang="nl-BE" sz="2000" dirty="0" smtClean="0">
                <a:solidFill>
                  <a:srgbClr val="FF0000"/>
                </a:solidFill>
              </a:rPr>
              <a:t>Registreer:</a:t>
            </a:r>
          </a:p>
          <a:p>
            <a:endParaRPr lang="nl-BE" sz="2000" dirty="0" smtClean="0"/>
          </a:p>
          <a:p>
            <a:r>
              <a:rPr lang="nl-BE" sz="2000" dirty="0" smtClean="0"/>
              <a:t>Patiëntendossier: belangrijke opmerkingen (collega’s)</a:t>
            </a:r>
          </a:p>
          <a:p>
            <a:pPr lvl="1"/>
            <a:endParaRPr lang="nl-BE" sz="2000" dirty="0"/>
          </a:p>
          <a:p>
            <a:pPr lvl="1"/>
            <a:endParaRPr lang="en-US" sz="20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32</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608866"/>
            <a:ext cx="3240360"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916339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t>Patiëntenmateriaal (aRMA)</a:t>
            </a:r>
            <a:endParaRPr lang="en-US" sz="3000" dirty="0"/>
          </a:p>
        </p:txBody>
      </p:sp>
      <p:pic>
        <p:nvPicPr>
          <p:cNvPr id="4"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31427" t="9370" r="40750" b="32515"/>
          <a:stretch/>
        </p:blipFill>
        <p:spPr bwMode="auto">
          <a:xfrm>
            <a:off x="179512" y="1268760"/>
            <a:ext cx="3711322" cy="4845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7031" t="9258" r="62486" b="43365"/>
          <a:stretch/>
        </p:blipFill>
        <p:spPr bwMode="auto">
          <a:xfrm>
            <a:off x="6456617" y="1844824"/>
            <a:ext cx="2185059" cy="315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0"/>
          </p:nvPr>
        </p:nvSpPr>
        <p:spPr/>
        <p:txBody>
          <a:bodyPr/>
          <a:lstStyle/>
          <a:p>
            <a:r>
              <a:rPr lang="en-US" smtClean="0"/>
              <a:t>KAVA Workshop</a:t>
            </a:r>
            <a:endParaRPr lang="en-US"/>
          </a:p>
        </p:txBody>
      </p:sp>
      <p:pic>
        <p:nvPicPr>
          <p:cNvPr id="512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47176" t="8381" r="13016" b="51183"/>
          <a:stretch/>
        </p:blipFill>
        <p:spPr bwMode="auto">
          <a:xfrm rot="5400000">
            <a:off x="3374715" y="2483188"/>
            <a:ext cx="3402681"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ate Placeholder 4"/>
          <p:cNvSpPr>
            <a:spLocks noGrp="1"/>
          </p:cNvSpPr>
          <p:nvPr>
            <p:ph type="dt" sz="half" idx="12"/>
          </p:nvPr>
        </p:nvSpPr>
        <p:spPr/>
        <p:txBody>
          <a:bodyPr/>
          <a:lstStyle/>
          <a:p>
            <a:r>
              <a:rPr lang="en-US" smtClean="0"/>
              <a:t>13-10-2014</a:t>
            </a:r>
            <a:endParaRPr lang="en-US"/>
          </a:p>
        </p:txBody>
      </p:sp>
      <p:sp>
        <p:nvSpPr>
          <p:cNvPr id="6" name="Slide Number Placeholder 5"/>
          <p:cNvSpPr>
            <a:spLocks noGrp="1"/>
          </p:cNvSpPr>
          <p:nvPr>
            <p:ph type="sldNum" sz="quarter" idx="11"/>
          </p:nvPr>
        </p:nvSpPr>
        <p:spPr/>
        <p:txBody>
          <a:bodyPr/>
          <a:lstStyle/>
          <a:p>
            <a:fld id="{CA124BC2-4FD9-4608-B0E8-8184C85DDECD}" type="slidenum">
              <a:rPr lang="en-US" smtClean="0"/>
              <a:t>33</a:t>
            </a:fld>
            <a:endParaRPr lang="en-US"/>
          </a:p>
        </p:txBody>
      </p:sp>
    </p:spTree>
    <p:extLst>
      <p:ext uri="{BB962C8B-B14F-4D97-AF65-F5344CB8AC3E}">
        <p14:creationId xmlns:p14="http://schemas.microsoft.com/office/powerpoint/2010/main" val="12535129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nl-BE" altLang="en-US" sz="3000" dirty="0" smtClean="0"/>
              <a:t>GGP studie in de officina: Resultaten (1)</a:t>
            </a:r>
            <a:endParaRPr lang="en-US" altLang="en-US" sz="3000" dirty="0" smtClean="0"/>
          </a:p>
        </p:txBody>
      </p:sp>
      <p:sp>
        <p:nvSpPr>
          <p:cNvPr id="9219" name="Slide Number Placeholder 4"/>
          <p:cNvSpPr>
            <a:spLocks noGrp="1"/>
          </p:cNvSpPr>
          <p:nvPr>
            <p:ph type="sldNum" sz="quarter" idx="11"/>
          </p:nvPr>
        </p:nvSpPr>
        <p:spPr>
          <a:noFill/>
        </p:spPr>
        <p:txBody>
          <a:bodyPr/>
          <a:lstStyle>
            <a:lvl1pPr eaLnBrk="0" hangingPunct="0">
              <a:spcBef>
                <a:spcPct val="20000"/>
              </a:spcBef>
              <a:buClr>
                <a:schemeClr val="accent1"/>
              </a:buClr>
              <a:buSzPct val="75000"/>
              <a:buFont typeface="Wingdings" pitchFamily="2" charset="2"/>
              <a:buChar char="l"/>
              <a:defRPr sz="3000">
                <a:solidFill>
                  <a:schemeClr val="hlink"/>
                </a:solidFill>
                <a:latin typeface="Lucida Sans" pitchFamily="34" charset="0"/>
              </a:defRPr>
            </a:lvl1pPr>
            <a:lvl2pPr marL="742950" indent="-285750" eaLnBrk="0" hangingPunct="0">
              <a:spcBef>
                <a:spcPct val="20000"/>
              </a:spcBef>
              <a:buClr>
                <a:schemeClr val="bg2"/>
              </a:buClr>
              <a:buFont typeface="Wingdings 3" pitchFamily="18" charset="2"/>
              <a:buChar char="g"/>
              <a:defRPr sz="2500">
                <a:solidFill>
                  <a:schemeClr val="hlink"/>
                </a:solidFill>
                <a:latin typeface="Lucida Sans" pitchFamily="34" charset="0"/>
              </a:defRPr>
            </a:lvl2pPr>
            <a:lvl3pPr marL="1143000" indent="-228600" eaLnBrk="0" hangingPunct="0">
              <a:spcBef>
                <a:spcPct val="20000"/>
              </a:spcBef>
              <a:buClr>
                <a:schemeClr val="hlink"/>
              </a:buClr>
              <a:buSzPct val="65000"/>
              <a:buFont typeface="Wingdings" pitchFamily="2" charset="2"/>
              <a:buChar char="l"/>
              <a:defRPr sz="2200">
                <a:solidFill>
                  <a:schemeClr val="hlink"/>
                </a:solidFill>
                <a:latin typeface="Lucida Sans" pitchFamily="34" charset="0"/>
              </a:defRPr>
            </a:lvl3pPr>
            <a:lvl4pPr marL="1600200" indent="-228600" eaLnBrk="0" hangingPunct="0">
              <a:spcBef>
                <a:spcPct val="20000"/>
              </a:spcBef>
              <a:buClr>
                <a:schemeClr val="folHlink"/>
              </a:buClr>
              <a:buFont typeface="Arial Unicode MS" pitchFamily="34" charset="-128"/>
              <a:buChar char="-"/>
              <a:defRPr sz="2000">
                <a:solidFill>
                  <a:schemeClr val="hlink"/>
                </a:solidFill>
                <a:latin typeface="Lucida Sans" pitchFamily="34" charset="0"/>
              </a:defRPr>
            </a:lvl4pPr>
            <a:lvl5pPr marL="2057400" indent="-228600" eaLnBrk="0" hangingPunct="0">
              <a:lnSpc>
                <a:spcPts val="2700"/>
              </a:lnSpc>
              <a:buClr>
                <a:schemeClr val="bg2"/>
              </a:buClr>
              <a:buSzPct val="40000"/>
              <a:buFont typeface="Wingdings" pitchFamily="2" charset="2"/>
              <a:defRPr sz="1500">
                <a:solidFill>
                  <a:schemeClr val="hlink"/>
                </a:solidFill>
                <a:latin typeface="Lucida Sans" pitchFamily="34" charset="0"/>
              </a:defRPr>
            </a:lvl5pPr>
            <a:lvl6pPr marL="25146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6pPr>
            <a:lvl7pPr marL="29718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7pPr>
            <a:lvl8pPr marL="34290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8pPr>
            <a:lvl9pPr marL="38862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9pPr>
          </a:lstStyle>
          <a:p>
            <a:pPr eaLnBrk="1" hangingPunct="1">
              <a:spcBef>
                <a:spcPct val="0"/>
              </a:spcBef>
              <a:buClrTx/>
              <a:buSzTx/>
              <a:buFontTx/>
              <a:buNone/>
            </a:pPr>
            <a:fld id="{2B80957E-ACC9-42D4-B245-8B507BB71435}" type="slidenum">
              <a:rPr lang="nl-NL" altLang="en-US" sz="1000" smtClean="0">
                <a:solidFill>
                  <a:srgbClr val="FFFFFF"/>
                </a:solidFill>
                <a:latin typeface="Arial" charset="0"/>
              </a:rPr>
              <a:pPr eaLnBrk="1" hangingPunct="1">
                <a:spcBef>
                  <a:spcPct val="0"/>
                </a:spcBef>
                <a:buClrTx/>
                <a:buSzTx/>
                <a:buFontTx/>
                <a:buNone/>
              </a:pPr>
              <a:t>34</a:t>
            </a:fld>
            <a:endParaRPr lang="nl-NL" altLang="en-US" sz="1000" smtClean="0">
              <a:solidFill>
                <a:srgbClr val="FFFFFF"/>
              </a:solidFill>
              <a:latin typeface="Arial" charset="0"/>
            </a:endParaRPr>
          </a:p>
        </p:txBody>
      </p:sp>
      <p:sp>
        <p:nvSpPr>
          <p:cNvPr id="9220" name="Date Placeholder 5"/>
          <p:cNvSpPr>
            <a:spLocks noGrp="1"/>
          </p:cNvSpPr>
          <p:nvPr>
            <p:ph type="dt" sz="quarter" idx="12"/>
          </p:nvPr>
        </p:nvSpPr>
        <p:spPr>
          <a:noFill/>
        </p:spPr>
        <p:txBody>
          <a:bodyPr/>
          <a:lstStyle>
            <a:lvl1pPr eaLnBrk="0" hangingPunct="0">
              <a:spcBef>
                <a:spcPct val="20000"/>
              </a:spcBef>
              <a:buClr>
                <a:schemeClr val="accent1"/>
              </a:buClr>
              <a:buSzPct val="75000"/>
              <a:buFont typeface="Wingdings" pitchFamily="2" charset="2"/>
              <a:buChar char="l"/>
              <a:defRPr sz="3000">
                <a:solidFill>
                  <a:schemeClr val="hlink"/>
                </a:solidFill>
                <a:latin typeface="Lucida Sans" pitchFamily="34" charset="0"/>
              </a:defRPr>
            </a:lvl1pPr>
            <a:lvl2pPr marL="742950" indent="-285750" eaLnBrk="0" hangingPunct="0">
              <a:spcBef>
                <a:spcPct val="20000"/>
              </a:spcBef>
              <a:buClr>
                <a:schemeClr val="bg2"/>
              </a:buClr>
              <a:buFont typeface="Wingdings 3" pitchFamily="18" charset="2"/>
              <a:buChar char="g"/>
              <a:defRPr sz="2500">
                <a:solidFill>
                  <a:schemeClr val="hlink"/>
                </a:solidFill>
                <a:latin typeface="Lucida Sans" pitchFamily="34" charset="0"/>
              </a:defRPr>
            </a:lvl2pPr>
            <a:lvl3pPr marL="1143000" indent="-228600" eaLnBrk="0" hangingPunct="0">
              <a:spcBef>
                <a:spcPct val="20000"/>
              </a:spcBef>
              <a:buClr>
                <a:schemeClr val="hlink"/>
              </a:buClr>
              <a:buSzPct val="65000"/>
              <a:buFont typeface="Wingdings" pitchFamily="2" charset="2"/>
              <a:buChar char="l"/>
              <a:defRPr sz="2200">
                <a:solidFill>
                  <a:schemeClr val="hlink"/>
                </a:solidFill>
                <a:latin typeface="Lucida Sans" pitchFamily="34" charset="0"/>
              </a:defRPr>
            </a:lvl3pPr>
            <a:lvl4pPr marL="1600200" indent="-228600" eaLnBrk="0" hangingPunct="0">
              <a:spcBef>
                <a:spcPct val="20000"/>
              </a:spcBef>
              <a:buClr>
                <a:schemeClr val="folHlink"/>
              </a:buClr>
              <a:buFont typeface="Arial Unicode MS" pitchFamily="34" charset="-128"/>
              <a:buChar char="-"/>
              <a:defRPr sz="2000">
                <a:solidFill>
                  <a:schemeClr val="hlink"/>
                </a:solidFill>
                <a:latin typeface="Lucida Sans" pitchFamily="34" charset="0"/>
              </a:defRPr>
            </a:lvl4pPr>
            <a:lvl5pPr marL="2057400" indent="-228600" eaLnBrk="0" hangingPunct="0">
              <a:lnSpc>
                <a:spcPts val="2700"/>
              </a:lnSpc>
              <a:buClr>
                <a:schemeClr val="bg2"/>
              </a:buClr>
              <a:buSzPct val="40000"/>
              <a:buFont typeface="Wingdings" pitchFamily="2" charset="2"/>
              <a:defRPr sz="1500">
                <a:solidFill>
                  <a:schemeClr val="hlink"/>
                </a:solidFill>
                <a:latin typeface="Lucida Sans" pitchFamily="34" charset="0"/>
              </a:defRPr>
            </a:lvl5pPr>
            <a:lvl6pPr marL="25146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6pPr>
            <a:lvl7pPr marL="29718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7pPr>
            <a:lvl8pPr marL="34290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8pPr>
            <a:lvl9pPr marL="38862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9pPr>
          </a:lstStyle>
          <a:p>
            <a:pPr eaLnBrk="1" hangingPunct="1">
              <a:spcBef>
                <a:spcPct val="0"/>
              </a:spcBef>
              <a:buClrTx/>
              <a:buSzTx/>
              <a:buFontTx/>
              <a:buNone/>
            </a:pPr>
            <a:r>
              <a:rPr lang="nl-BE" altLang="en-US" sz="1000" smtClean="0">
                <a:solidFill>
                  <a:srgbClr val="FFFFFF"/>
                </a:solidFill>
                <a:latin typeface="Arial" charset="0"/>
              </a:rPr>
              <a:t>16-06-2014</a:t>
            </a:r>
            <a:endParaRPr lang="nl-NL" altLang="en-US" sz="1000" smtClean="0">
              <a:solidFill>
                <a:srgbClr val="FFFFFF"/>
              </a:solidFill>
              <a:latin typeface="Arial" charset="0"/>
            </a:endParaRPr>
          </a:p>
        </p:txBody>
      </p:sp>
      <p:graphicFrame>
        <p:nvGraphicFramePr>
          <p:cNvPr id="7" name="Content Placeholder 6"/>
          <p:cNvGraphicFramePr>
            <a:graphicFrameLocks/>
          </p:cNvGraphicFramePr>
          <p:nvPr/>
        </p:nvGraphicFramePr>
        <p:xfrm>
          <a:off x="1115616" y="2636912"/>
          <a:ext cx="6264696" cy="32361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Diagram 7"/>
          <p:cNvGraphicFramePr/>
          <p:nvPr/>
        </p:nvGraphicFramePr>
        <p:xfrm>
          <a:off x="1115616" y="1268760"/>
          <a:ext cx="6624736" cy="13276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223" name="TextBox 8"/>
          <p:cNvSpPr txBox="1">
            <a:spLocks noChangeArrowheads="1"/>
          </p:cNvSpPr>
          <p:nvPr/>
        </p:nvSpPr>
        <p:spPr bwMode="auto">
          <a:xfrm>
            <a:off x="7667625" y="3405188"/>
            <a:ext cx="187325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75000"/>
              <a:buFont typeface="Wingdings" pitchFamily="2" charset="2"/>
              <a:buChar char="l"/>
              <a:defRPr sz="3000">
                <a:solidFill>
                  <a:schemeClr val="hlink"/>
                </a:solidFill>
                <a:latin typeface="Lucida Sans" pitchFamily="34" charset="0"/>
              </a:defRPr>
            </a:lvl1pPr>
            <a:lvl2pPr marL="742950" indent="-285750" eaLnBrk="0" hangingPunct="0">
              <a:spcBef>
                <a:spcPct val="20000"/>
              </a:spcBef>
              <a:buClr>
                <a:schemeClr val="bg2"/>
              </a:buClr>
              <a:buFont typeface="Wingdings 3" pitchFamily="18" charset="2"/>
              <a:buChar char="g"/>
              <a:defRPr sz="2500">
                <a:solidFill>
                  <a:schemeClr val="hlink"/>
                </a:solidFill>
                <a:latin typeface="Lucida Sans" pitchFamily="34" charset="0"/>
              </a:defRPr>
            </a:lvl2pPr>
            <a:lvl3pPr marL="1143000" indent="-228600" eaLnBrk="0" hangingPunct="0">
              <a:spcBef>
                <a:spcPct val="20000"/>
              </a:spcBef>
              <a:buClr>
                <a:schemeClr val="hlink"/>
              </a:buClr>
              <a:buSzPct val="65000"/>
              <a:buFont typeface="Wingdings" pitchFamily="2" charset="2"/>
              <a:buChar char="l"/>
              <a:defRPr sz="2200">
                <a:solidFill>
                  <a:schemeClr val="hlink"/>
                </a:solidFill>
                <a:latin typeface="Lucida Sans" pitchFamily="34" charset="0"/>
              </a:defRPr>
            </a:lvl3pPr>
            <a:lvl4pPr marL="1600200" indent="-228600" eaLnBrk="0" hangingPunct="0">
              <a:spcBef>
                <a:spcPct val="20000"/>
              </a:spcBef>
              <a:buClr>
                <a:schemeClr val="folHlink"/>
              </a:buClr>
              <a:buFont typeface="Arial Unicode MS" pitchFamily="34" charset="-128"/>
              <a:buChar char="-"/>
              <a:defRPr sz="2000">
                <a:solidFill>
                  <a:schemeClr val="hlink"/>
                </a:solidFill>
                <a:latin typeface="Lucida Sans" pitchFamily="34" charset="0"/>
              </a:defRPr>
            </a:lvl4pPr>
            <a:lvl5pPr marL="2057400" indent="-228600" eaLnBrk="0" hangingPunct="0">
              <a:lnSpc>
                <a:spcPts val="2700"/>
              </a:lnSpc>
              <a:buClr>
                <a:schemeClr val="bg2"/>
              </a:buClr>
              <a:buSzPct val="40000"/>
              <a:buFont typeface="Wingdings" pitchFamily="2" charset="2"/>
              <a:defRPr sz="1500">
                <a:solidFill>
                  <a:schemeClr val="hlink"/>
                </a:solidFill>
                <a:latin typeface="Lucida Sans" pitchFamily="34" charset="0"/>
              </a:defRPr>
            </a:lvl5pPr>
            <a:lvl6pPr marL="25146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6pPr>
            <a:lvl7pPr marL="29718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7pPr>
            <a:lvl8pPr marL="34290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8pPr>
            <a:lvl9pPr marL="38862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9pPr>
          </a:lstStyle>
          <a:p>
            <a:pPr eaLnBrk="1" hangingPunct="1">
              <a:spcBef>
                <a:spcPct val="0"/>
              </a:spcBef>
              <a:buClrTx/>
              <a:buSzTx/>
              <a:buFontTx/>
              <a:buNone/>
            </a:pPr>
            <a:r>
              <a:rPr lang="nl-BE" altLang="en-US" sz="1500">
                <a:solidFill>
                  <a:schemeClr val="tx1"/>
                </a:solidFill>
                <a:latin typeface="Arial" charset="0"/>
              </a:rPr>
              <a:t>% GGPs</a:t>
            </a:r>
          </a:p>
          <a:p>
            <a:pPr eaLnBrk="1" hangingPunct="1">
              <a:spcBef>
                <a:spcPct val="0"/>
              </a:spcBef>
              <a:buClrTx/>
              <a:buSzTx/>
              <a:buFontTx/>
              <a:buNone/>
            </a:pPr>
            <a:endParaRPr lang="nl-BE" altLang="en-US" sz="1500">
              <a:solidFill>
                <a:schemeClr val="tx1"/>
              </a:solidFill>
              <a:latin typeface="Arial" charset="0"/>
            </a:endParaRPr>
          </a:p>
          <a:p>
            <a:pPr eaLnBrk="1" hangingPunct="1">
              <a:spcBef>
                <a:spcPct val="0"/>
              </a:spcBef>
              <a:buClrTx/>
              <a:buSzTx/>
              <a:buFontTx/>
              <a:buNone/>
            </a:pPr>
            <a:r>
              <a:rPr lang="nl-BE" altLang="en-US" sz="1500">
                <a:solidFill>
                  <a:schemeClr val="tx1"/>
                </a:solidFill>
                <a:latin typeface="Arial" charset="0"/>
              </a:rPr>
              <a:t>% Totaal</a:t>
            </a:r>
            <a:endParaRPr lang="en-US" altLang="en-US" sz="1500">
              <a:solidFill>
                <a:schemeClr val="tx1"/>
              </a:solidFill>
              <a:latin typeface="Arial" charset="0"/>
            </a:endParaRPr>
          </a:p>
        </p:txBody>
      </p:sp>
      <p:sp>
        <p:nvSpPr>
          <p:cNvPr id="9224" name="Rectangle 9"/>
          <p:cNvSpPr>
            <a:spLocks noChangeArrowheads="1"/>
          </p:cNvSpPr>
          <p:nvPr/>
        </p:nvSpPr>
        <p:spPr bwMode="auto">
          <a:xfrm>
            <a:off x="7158038" y="3429000"/>
            <a:ext cx="504825" cy="215900"/>
          </a:xfrm>
          <a:prstGeom prst="rect">
            <a:avLst/>
          </a:prstGeom>
          <a:solidFill>
            <a:schemeClr val="accent1"/>
          </a:solidFill>
          <a:ln w="9525" algn="ctr">
            <a:solidFill>
              <a:schemeClr val="accent2"/>
            </a:solidFill>
            <a:round/>
            <a:headEnd/>
            <a:tailEnd/>
          </a:ln>
        </p:spPr>
        <p:txBody>
          <a:bodyPr/>
          <a:lstStyle>
            <a:lvl1pPr defTabSz="1008063" eaLnBrk="0" hangingPunct="0">
              <a:spcBef>
                <a:spcPct val="20000"/>
              </a:spcBef>
              <a:buClr>
                <a:schemeClr val="accent1"/>
              </a:buClr>
              <a:buSzPct val="75000"/>
              <a:buFont typeface="Wingdings" pitchFamily="2" charset="2"/>
              <a:buChar char="l"/>
              <a:defRPr sz="3000">
                <a:solidFill>
                  <a:schemeClr val="hlink"/>
                </a:solidFill>
                <a:latin typeface="Lucida Sans" pitchFamily="34" charset="0"/>
              </a:defRPr>
            </a:lvl1pPr>
            <a:lvl2pPr marL="742950" indent="-285750" defTabSz="1008063" eaLnBrk="0" hangingPunct="0">
              <a:spcBef>
                <a:spcPct val="20000"/>
              </a:spcBef>
              <a:buClr>
                <a:schemeClr val="bg2"/>
              </a:buClr>
              <a:buFont typeface="Wingdings 3" pitchFamily="18" charset="2"/>
              <a:buChar char="g"/>
              <a:defRPr sz="2500">
                <a:solidFill>
                  <a:schemeClr val="hlink"/>
                </a:solidFill>
                <a:latin typeface="Lucida Sans" pitchFamily="34" charset="0"/>
              </a:defRPr>
            </a:lvl2pPr>
            <a:lvl3pPr marL="1143000" indent="-228600" defTabSz="1008063" eaLnBrk="0" hangingPunct="0">
              <a:spcBef>
                <a:spcPct val="20000"/>
              </a:spcBef>
              <a:buClr>
                <a:schemeClr val="hlink"/>
              </a:buClr>
              <a:buSzPct val="65000"/>
              <a:buFont typeface="Wingdings" pitchFamily="2" charset="2"/>
              <a:buChar char="l"/>
              <a:defRPr sz="2200">
                <a:solidFill>
                  <a:schemeClr val="hlink"/>
                </a:solidFill>
                <a:latin typeface="Lucida Sans" pitchFamily="34" charset="0"/>
              </a:defRPr>
            </a:lvl3pPr>
            <a:lvl4pPr marL="1600200" indent="-228600" defTabSz="1008063" eaLnBrk="0" hangingPunct="0">
              <a:spcBef>
                <a:spcPct val="20000"/>
              </a:spcBef>
              <a:buClr>
                <a:schemeClr val="folHlink"/>
              </a:buClr>
              <a:buFont typeface="Arial Unicode MS" pitchFamily="34" charset="-128"/>
              <a:buChar char="-"/>
              <a:defRPr sz="2000">
                <a:solidFill>
                  <a:schemeClr val="hlink"/>
                </a:solidFill>
                <a:latin typeface="Lucida Sans" pitchFamily="34" charset="0"/>
              </a:defRPr>
            </a:lvl4pPr>
            <a:lvl5pPr marL="2057400" indent="-228600" defTabSz="1008063" eaLnBrk="0" hangingPunct="0">
              <a:lnSpc>
                <a:spcPts val="2700"/>
              </a:lnSpc>
              <a:buClr>
                <a:schemeClr val="bg2"/>
              </a:buClr>
              <a:buSzPct val="40000"/>
              <a:buFont typeface="Wingdings" pitchFamily="2" charset="2"/>
              <a:defRPr sz="1500">
                <a:solidFill>
                  <a:schemeClr val="hlink"/>
                </a:solidFill>
                <a:latin typeface="Lucida Sans" pitchFamily="34" charset="0"/>
              </a:defRPr>
            </a:lvl5pPr>
            <a:lvl6pPr marL="2514600" indent="-228600" defTabSz="1008063"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6pPr>
            <a:lvl7pPr marL="2971800" indent="-228600" defTabSz="1008063"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7pPr>
            <a:lvl8pPr marL="3429000" indent="-228600" defTabSz="1008063"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8pPr>
            <a:lvl9pPr marL="3886200" indent="-228600" defTabSz="1008063"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9pPr>
          </a:lstStyle>
          <a:p>
            <a:pPr eaLnBrk="1" hangingPunct="1">
              <a:spcBef>
                <a:spcPct val="0"/>
              </a:spcBef>
              <a:buClrTx/>
              <a:buSzTx/>
              <a:buFontTx/>
              <a:buNone/>
            </a:pPr>
            <a:endParaRPr lang="en-US" altLang="en-US" sz="2000">
              <a:solidFill>
                <a:schemeClr val="tx1"/>
              </a:solidFill>
              <a:latin typeface="Arial" charset="0"/>
            </a:endParaRPr>
          </a:p>
        </p:txBody>
      </p:sp>
      <p:sp>
        <p:nvSpPr>
          <p:cNvPr id="11" name="Rectangle 10"/>
          <p:cNvSpPr/>
          <p:nvPr/>
        </p:nvSpPr>
        <p:spPr bwMode="auto">
          <a:xfrm>
            <a:off x="7158038" y="3933825"/>
            <a:ext cx="504825" cy="215900"/>
          </a:xfrm>
          <a:prstGeom prst="rect">
            <a:avLst/>
          </a:prstGeom>
          <a:solidFill>
            <a:schemeClr val="accent4">
              <a:lumMod val="65000"/>
              <a:lumOff val="35000"/>
            </a:schemeClr>
          </a:solidFill>
          <a:ln w="9525" cap="flat" cmpd="sng" algn="ctr">
            <a:solidFill>
              <a:schemeClr val="accent4">
                <a:lumMod val="65000"/>
                <a:lumOff val="35000"/>
              </a:schemeClr>
            </a:solidFill>
            <a:prstDash val="solid"/>
            <a:round/>
            <a:headEnd type="none" w="med" len="med"/>
            <a:tailEnd type="none" w="med" len="med"/>
          </a:ln>
          <a:effectLst/>
          <a:extLst/>
        </p:spPr>
        <p:txBody>
          <a:bodyPr/>
          <a:lstStyle/>
          <a:p>
            <a:pPr defTabSz="1008063">
              <a:defRPr/>
            </a:pPr>
            <a:endParaRPr lang="en-US"/>
          </a:p>
        </p:txBody>
      </p:sp>
      <p:sp>
        <p:nvSpPr>
          <p:cNvPr id="2" name="TextBox 1"/>
          <p:cNvSpPr txBox="1"/>
          <p:nvPr/>
        </p:nvSpPr>
        <p:spPr>
          <a:xfrm>
            <a:off x="1979712" y="5877272"/>
            <a:ext cx="576064" cy="258532"/>
          </a:xfrm>
          <a:prstGeom prst="rect">
            <a:avLst/>
          </a:prstGeom>
          <a:noFill/>
        </p:spPr>
        <p:txBody>
          <a:bodyPr wrap="square" rtlCol="0">
            <a:spAutoFit/>
          </a:bodyPr>
          <a:lstStyle/>
          <a:p>
            <a:r>
              <a:rPr lang="nl-BE" sz="1200" dirty="0" smtClean="0">
                <a:solidFill>
                  <a:srgbClr val="FF0000"/>
                </a:solidFill>
              </a:rPr>
              <a:t>VKA</a:t>
            </a:r>
            <a:endParaRPr lang="nl-BE" sz="1200" dirty="0">
              <a:solidFill>
                <a:srgbClr val="FF0000"/>
              </a:solidFill>
            </a:endParaRPr>
          </a:p>
        </p:txBody>
      </p:sp>
      <p:sp>
        <p:nvSpPr>
          <p:cNvPr id="12" name="TextBox 11"/>
          <p:cNvSpPr txBox="1"/>
          <p:nvPr/>
        </p:nvSpPr>
        <p:spPr>
          <a:xfrm>
            <a:off x="3059832" y="5877272"/>
            <a:ext cx="792088" cy="258532"/>
          </a:xfrm>
          <a:prstGeom prst="rect">
            <a:avLst/>
          </a:prstGeom>
          <a:noFill/>
        </p:spPr>
        <p:txBody>
          <a:bodyPr wrap="square" rtlCol="0">
            <a:spAutoFit/>
          </a:bodyPr>
          <a:lstStyle/>
          <a:p>
            <a:r>
              <a:rPr lang="nl-BE" sz="1200" dirty="0" smtClean="0">
                <a:solidFill>
                  <a:srgbClr val="FF0000"/>
                </a:solidFill>
              </a:rPr>
              <a:t>LMWH</a:t>
            </a:r>
            <a:endParaRPr lang="nl-BE" sz="1200" dirty="0">
              <a:solidFill>
                <a:srgbClr val="FF0000"/>
              </a:solidFill>
            </a:endParaRPr>
          </a:p>
        </p:txBody>
      </p:sp>
      <p:sp>
        <p:nvSpPr>
          <p:cNvPr id="13" name="TextBox 12"/>
          <p:cNvSpPr txBox="1"/>
          <p:nvPr/>
        </p:nvSpPr>
        <p:spPr>
          <a:xfrm>
            <a:off x="3871677" y="5884588"/>
            <a:ext cx="1188974" cy="424732"/>
          </a:xfrm>
          <a:prstGeom prst="rect">
            <a:avLst/>
          </a:prstGeom>
          <a:noFill/>
        </p:spPr>
        <p:txBody>
          <a:bodyPr wrap="square" rtlCol="0">
            <a:spAutoFit/>
          </a:bodyPr>
          <a:lstStyle/>
          <a:p>
            <a:pPr algn="ctr"/>
            <a:r>
              <a:rPr lang="nl-BE" sz="1200" dirty="0" smtClean="0">
                <a:solidFill>
                  <a:srgbClr val="FF0000"/>
                </a:solidFill>
              </a:rPr>
              <a:t>anti-aggregantia</a:t>
            </a:r>
            <a:endParaRPr lang="nl-BE" sz="1200" dirty="0">
              <a:solidFill>
                <a:srgbClr val="FF0000"/>
              </a:solidFill>
            </a:endParaRPr>
          </a:p>
        </p:txBody>
      </p:sp>
      <p:sp>
        <p:nvSpPr>
          <p:cNvPr id="14" name="TextBox 13"/>
          <p:cNvSpPr txBox="1"/>
          <p:nvPr/>
        </p:nvSpPr>
        <p:spPr>
          <a:xfrm>
            <a:off x="5060651" y="5875618"/>
            <a:ext cx="1188974" cy="424732"/>
          </a:xfrm>
          <a:prstGeom prst="rect">
            <a:avLst/>
          </a:prstGeom>
          <a:noFill/>
        </p:spPr>
        <p:txBody>
          <a:bodyPr wrap="square" rtlCol="0">
            <a:spAutoFit/>
          </a:bodyPr>
          <a:lstStyle/>
          <a:p>
            <a:pPr algn="ctr"/>
            <a:r>
              <a:rPr lang="nl-BE" sz="1200" dirty="0">
                <a:solidFill>
                  <a:srgbClr val="FF0000"/>
                </a:solidFill>
              </a:rPr>
              <a:t>t</a:t>
            </a:r>
            <a:r>
              <a:rPr lang="nl-BE" sz="1200" dirty="0" smtClean="0">
                <a:solidFill>
                  <a:srgbClr val="FF0000"/>
                </a:solidFill>
              </a:rPr>
              <a:t>rombine inhibitoren</a:t>
            </a:r>
            <a:endParaRPr lang="nl-BE" sz="1200" dirty="0">
              <a:solidFill>
                <a:srgbClr val="FF0000"/>
              </a:solidFill>
            </a:endParaRPr>
          </a:p>
        </p:txBody>
      </p:sp>
      <p:sp>
        <p:nvSpPr>
          <p:cNvPr id="15" name="TextBox 14"/>
          <p:cNvSpPr txBox="1"/>
          <p:nvPr/>
        </p:nvSpPr>
        <p:spPr>
          <a:xfrm>
            <a:off x="6205095" y="5877272"/>
            <a:ext cx="1188974" cy="258532"/>
          </a:xfrm>
          <a:prstGeom prst="rect">
            <a:avLst/>
          </a:prstGeom>
          <a:noFill/>
        </p:spPr>
        <p:txBody>
          <a:bodyPr wrap="square" rtlCol="0">
            <a:spAutoFit/>
          </a:bodyPr>
          <a:lstStyle/>
          <a:p>
            <a:pPr algn="ctr"/>
            <a:r>
              <a:rPr lang="nl-BE" sz="1200" dirty="0" smtClean="0">
                <a:solidFill>
                  <a:srgbClr val="FF0000"/>
                </a:solidFill>
              </a:rPr>
              <a:t>Xa inhibitoren</a:t>
            </a:r>
            <a:endParaRPr lang="nl-BE" sz="1200" dirty="0">
              <a:solidFill>
                <a:srgbClr val="FF0000"/>
              </a:solidFill>
            </a:endParaRPr>
          </a:p>
        </p:txBody>
      </p:sp>
      <p:sp>
        <p:nvSpPr>
          <p:cNvPr id="3" name="Footer Placeholder 2"/>
          <p:cNvSpPr>
            <a:spLocks noGrp="1"/>
          </p:cNvSpPr>
          <p:nvPr>
            <p:ph type="ftr" sz="quarter" idx="10"/>
          </p:nvPr>
        </p:nvSpPr>
        <p:spPr/>
        <p:txBody>
          <a:bodyPr/>
          <a:lstStyle/>
          <a:p>
            <a:pPr>
              <a:defRPr/>
            </a:pPr>
            <a:r>
              <a:rPr lang="nl-NL" smtClean="0"/>
              <a:t>KAVA Workshop</a:t>
            </a:r>
            <a:endParaRPr lang="nl-NL"/>
          </a:p>
        </p:txBody>
      </p:sp>
    </p:spTree>
    <p:extLst>
      <p:ext uri="{BB962C8B-B14F-4D97-AF65-F5344CB8AC3E}">
        <p14:creationId xmlns:p14="http://schemas.microsoft.com/office/powerpoint/2010/main" val="34347035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fade">
                                      <p:cBhvr>
                                        <p:cTn id="7" dur="1000"/>
                                        <p:tgtEl>
                                          <p:spTgt spid="9223"/>
                                        </p:tgtEl>
                                      </p:cBhvr>
                                    </p:animEffect>
                                    <p:anim calcmode="lin" valueType="num">
                                      <p:cBhvr>
                                        <p:cTn id="8" dur="1000" fill="hold"/>
                                        <p:tgtEl>
                                          <p:spTgt spid="9223"/>
                                        </p:tgtEl>
                                        <p:attrNameLst>
                                          <p:attrName>ppt_x</p:attrName>
                                        </p:attrNameLst>
                                      </p:cBhvr>
                                      <p:tavLst>
                                        <p:tav tm="0">
                                          <p:val>
                                            <p:strVal val="#ppt_x"/>
                                          </p:val>
                                        </p:tav>
                                        <p:tav tm="100000">
                                          <p:val>
                                            <p:strVal val="#ppt_x"/>
                                          </p:val>
                                        </p:tav>
                                      </p:tavLst>
                                    </p:anim>
                                    <p:anim calcmode="lin" valueType="num">
                                      <p:cBhvr>
                                        <p:cTn id="9" dur="1000" fill="hold"/>
                                        <p:tgtEl>
                                          <p:spTgt spid="92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224"/>
                                        </p:tgtEl>
                                        <p:attrNameLst>
                                          <p:attrName>style.visibility</p:attrName>
                                        </p:attrNameLst>
                                      </p:cBhvr>
                                      <p:to>
                                        <p:strVal val="visible"/>
                                      </p:to>
                                    </p:set>
                                    <p:animEffect transition="in" filter="fade">
                                      <p:cBhvr>
                                        <p:cTn id="12" dur="1000"/>
                                        <p:tgtEl>
                                          <p:spTgt spid="9224"/>
                                        </p:tgtEl>
                                      </p:cBhvr>
                                    </p:animEffect>
                                    <p:anim calcmode="lin" valueType="num">
                                      <p:cBhvr>
                                        <p:cTn id="13" dur="1000" fill="hold"/>
                                        <p:tgtEl>
                                          <p:spTgt spid="9224"/>
                                        </p:tgtEl>
                                        <p:attrNameLst>
                                          <p:attrName>ppt_x</p:attrName>
                                        </p:attrNameLst>
                                      </p:cBhvr>
                                      <p:tavLst>
                                        <p:tav tm="0">
                                          <p:val>
                                            <p:strVal val="#ppt_x"/>
                                          </p:val>
                                        </p:tav>
                                        <p:tav tm="100000">
                                          <p:val>
                                            <p:strVal val="#ppt_x"/>
                                          </p:val>
                                        </p:tav>
                                      </p:tavLst>
                                    </p:anim>
                                    <p:anim calcmode="lin" valueType="num">
                                      <p:cBhvr>
                                        <p:cTn id="14" dur="1000" fill="hold"/>
                                        <p:tgtEl>
                                          <p:spTgt spid="92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1"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P spid="9224" grpId="0" animBg="1"/>
      <p:bldP spid="11" grpId="0" animBg="1"/>
      <p:bldP spid="2" grpId="0"/>
      <p:bldP spid="12" grpId="0"/>
      <p:bldP spid="13" grpId="0"/>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nl-BE" altLang="en-US" sz="3000" dirty="0" smtClean="0"/>
              <a:t>GGP studie in de officina: Resultaten (2)</a:t>
            </a:r>
            <a:endParaRPr lang="en-US" altLang="en-US" sz="3000" dirty="0" smtClean="0"/>
          </a:p>
        </p:txBody>
      </p:sp>
      <p:sp>
        <p:nvSpPr>
          <p:cNvPr id="10243" name="Slide Number Placeholder 4"/>
          <p:cNvSpPr>
            <a:spLocks noGrp="1"/>
          </p:cNvSpPr>
          <p:nvPr>
            <p:ph type="sldNum" sz="quarter" idx="11"/>
          </p:nvPr>
        </p:nvSpPr>
        <p:spPr>
          <a:noFill/>
        </p:spPr>
        <p:txBody>
          <a:bodyPr/>
          <a:lstStyle>
            <a:lvl1pPr eaLnBrk="0" hangingPunct="0">
              <a:spcBef>
                <a:spcPct val="20000"/>
              </a:spcBef>
              <a:buClr>
                <a:schemeClr val="accent1"/>
              </a:buClr>
              <a:buSzPct val="75000"/>
              <a:buFont typeface="Wingdings" pitchFamily="2" charset="2"/>
              <a:buChar char="l"/>
              <a:defRPr sz="3000">
                <a:solidFill>
                  <a:schemeClr val="hlink"/>
                </a:solidFill>
                <a:latin typeface="Lucida Sans" pitchFamily="34" charset="0"/>
              </a:defRPr>
            </a:lvl1pPr>
            <a:lvl2pPr marL="742950" indent="-285750" eaLnBrk="0" hangingPunct="0">
              <a:spcBef>
                <a:spcPct val="20000"/>
              </a:spcBef>
              <a:buClr>
                <a:schemeClr val="bg2"/>
              </a:buClr>
              <a:buFont typeface="Wingdings 3" pitchFamily="18" charset="2"/>
              <a:buChar char="g"/>
              <a:defRPr sz="2500">
                <a:solidFill>
                  <a:schemeClr val="hlink"/>
                </a:solidFill>
                <a:latin typeface="Lucida Sans" pitchFamily="34" charset="0"/>
              </a:defRPr>
            </a:lvl2pPr>
            <a:lvl3pPr marL="1143000" indent="-228600" eaLnBrk="0" hangingPunct="0">
              <a:spcBef>
                <a:spcPct val="20000"/>
              </a:spcBef>
              <a:buClr>
                <a:schemeClr val="hlink"/>
              </a:buClr>
              <a:buSzPct val="65000"/>
              <a:buFont typeface="Wingdings" pitchFamily="2" charset="2"/>
              <a:buChar char="l"/>
              <a:defRPr sz="2200">
                <a:solidFill>
                  <a:schemeClr val="hlink"/>
                </a:solidFill>
                <a:latin typeface="Lucida Sans" pitchFamily="34" charset="0"/>
              </a:defRPr>
            </a:lvl3pPr>
            <a:lvl4pPr marL="1600200" indent="-228600" eaLnBrk="0" hangingPunct="0">
              <a:spcBef>
                <a:spcPct val="20000"/>
              </a:spcBef>
              <a:buClr>
                <a:schemeClr val="folHlink"/>
              </a:buClr>
              <a:buFont typeface="Arial Unicode MS" pitchFamily="34" charset="-128"/>
              <a:buChar char="-"/>
              <a:defRPr sz="2000">
                <a:solidFill>
                  <a:schemeClr val="hlink"/>
                </a:solidFill>
                <a:latin typeface="Lucida Sans" pitchFamily="34" charset="0"/>
              </a:defRPr>
            </a:lvl4pPr>
            <a:lvl5pPr marL="2057400" indent="-228600" eaLnBrk="0" hangingPunct="0">
              <a:lnSpc>
                <a:spcPts val="2700"/>
              </a:lnSpc>
              <a:buClr>
                <a:schemeClr val="bg2"/>
              </a:buClr>
              <a:buSzPct val="40000"/>
              <a:buFont typeface="Wingdings" pitchFamily="2" charset="2"/>
              <a:defRPr sz="1500">
                <a:solidFill>
                  <a:schemeClr val="hlink"/>
                </a:solidFill>
                <a:latin typeface="Lucida Sans" pitchFamily="34" charset="0"/>
              </a:defRPr>
            </a:lvl5pPr>
            <a:lvl6pPr marL="25146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6pPr>
            <a:lvl7pPr marL="29718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7pPr>
            <a:lvl8pPr marL="34290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8pPr>
            <a:lvl9pPr marL="38862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9pPr>
          </a:lstStyle>
          <a:p>
            <a:pPr eaLnBrk="1" hangingPunct="1">
              <a:spcBef>
                <a:spcPct val="0"/>
              </a:spcBef>
              <a:buClrTx/>
              <a:buSzTx/>
              <a:buFontTx/>
              <a:buNone/>
            </a:pPr>
            <a:fld id="{C12554AE-C91E-4245-BCAE-A37AA433EA9E}" type="slidenum">
              <a:rPr lang="nl-NL" altLang="en-US" sz="1000" smtClean="0">
                <a:solidFill>
                  <a:srgbClr val="FFFFFF"/>
                </a:solidFill>
                <a:latin typeface="Arial" charset="0"/>
              </a:rPr>
              <a:pPr eaLnBrk="1" hangingPunct="1">
                <a:spcBef>
                  <a:spcPct val="0"/>
                </a:spcBef>
                <a:buClrTx/>
                <a:buSzTx/>
                <a:buFontTx/>
                <a:buNone/>
              </a:pPr>
              <a:t>35</a:t>
            </a:fld>
            <a:endParaRPr lang="nl-NL" altLang="en-US" sz="1000" smtClean="0">
              <a:solidFill>
                <a:srgbClr val="FFFFFF"/>
              </a:solidFill>
              <a:latin typeface="Arial" charset="0"/>
            </a:endParaRPr>
          </a:p>
        </p:txBody>
      </p:sp>
      <p:sp>
        <p:nvSpPr>
          <p:cNvPr id="10244" name="Date Placeholder 5"/>
          <p:cNvSpPr>
            <a:spLocks noGrp="1"/>
          </p:cNvSpPr>
          <p:nvPr>
            <p:ph type="dt" sz="quarter" idx="12"/>
          </p:nvPr>
        </p:nvSpPr>
        <p:spPr>
          <a:noFill/>
        </p:spPr>
        <p:txBody>
          <a:bodyPr/>
          <a:lstStyle>
            <a:lvl1pPr eaLnBrk="0" hangingPunct="0">
              <a:spcBef>
                <a:spcPct val="20000"/>
              </a:spcBef>
              <a:buClr>
                <a:schemeClr val="accent1"/>
              </a:buClr>
              <a:buSzPct val="75000"/>
              <a:buFont typeface="Wingdings" pitchFamily="2" charset="2"/>
              <a:buChar char="l"/>
              <a:defRPr sz="3000">
                <a:solidFill>
                  <a:schemeClr val="hlink"/>
                </a:solidFill>
                <a:latin typeface="Lucida Sans" pitchFamily="34" charset="0"/>
              </a:defRPr>
            </a:lvl1pPr>
            <a:lvl2pPr marL="742950" indent="-285750" eaLnBrk="0" hangingPunct="0">
              <a:spcBef>
                <a:spcPct val="20000"/>
              </a:spcBef>
              <a:buClr>
                <a:schemeClr val="bg2"/>
              </a:buClr>
              <a:buFont typeface="Wingdings 3" pitchFamily="18" charset="2"/>
              <a:buChar char="g"/>
              <a:defRPr sz="2500">
                <a:solidFill>
                  <a:schemeClr val="hlink"/>
                </a:solidFill>
                <a:latin typeface="Lucida Sans" pitchFamily="34" charset="0"/>
              </a:defRPr>
            </a:lvl2pPr>
            <a:lvl3pPr marL="1143000" indent="-228600" eaLnBrk="0" hangingPunct="0">
              <a:spcBef>
                <a:spcPct val="20000"/>
              </a:spcBef>
              <a:buClr>
                <a:schemeClr val="hlink"/>
              </a:buClr>
              <a:buSzPct val="65000"/>
              <a:buFont typeface="Wingdings" pitchFamily="2" charset="2"/>
              <a:buChar char="l"/>
              <a:defRPr sz="2200">
                <a:solidFill>
                  <a:schemeClr val="hlink"/>
                </a:solidFill>
                <a:latin typeface="Lucida Sans" pitchFamily="34" charset="0"/>
              </a:defRPr>
            </a:lvl3pPr>
            <a:lvl4pPr marL="1600200" indent="-228600" eaLnBrk="0" hangingPunct="0">
              <a:spcBef>
                <a:spcPct val="20000"/>
              </a:spcBef>
              <a:buClr>
                <a:schemeClr val="folHlink"/>
              </a:buClr>
              <a:buFont typeface="Arial Unicode MS" pitchFamily="34" charset="-128"/>
              <a:buChar char="-"/>
              <a:defRPr sz="2000">
                <a:solidFill>
                  <a:schemeClr val="hlink"/>
                </a:solidFill>
                <a:latin typeface="Lucida Sans" pitchFamily="34" charset="0"/>
              </a:defRPr>
            </a:lvl4pPr>
            <a:lvl5pPr marL="2057400" indent="-228600" eaLnBrk="0" hangingPunct="0">
              <a:lnSpc>
                <a:spcPts val="2700"/>
              </a:lnSpc>
              <a:buClr>
                <a:schemeClr val="bg2"/>
              </a:buClr>
              <a:buSzPct val="40000"/>
              <a:buFont typeface="Wingdings" pitchFamily="2" charset="2"/>
              <a:defRPr sz="1500">
                <a:solidFill>
                  <a:schemeClr val="hlink"/>
                </a:solidFill>
                <a:latin typeface="Lucida Sans" pitchFamily="34" charset="0"/>
              </a:defRPr>
            </a:lvl5pPr>
            <a:lvl6pPr marL="25146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6pPr>
            <a:lvl7pPr marL="29718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7pPr>
            <a:lvl8pPr marL="34290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8pPr>
            <a:lvl9pPr marL="38862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9pPr>
          </a:lstStyle>
          <a:p>
            <a:pPr eaLnBrk="1" hangingPunct="1">
              <a:spcBef>
                <a:spcPct val="0"/>
              </a:spcBef>
              <a:buClrTx/>
              <a:buSzTx/>
              <a:buFontTx/>
              <a:buNone/>
            </a:pPr>
            <a:r>
              <a:rPr lang="nl-BE" altLang="en-US" sz="1000" smtClean="0">
                <a:solidFill>
                  <a:srgbClr val="FFFFFF"/>
                </a:solidFill>
                <a:latin typeface="Arial" charset="0"/>
              </a:rPr>
              <a:t>16-06-2014</a:t>
            </a:r>
            <a:endParaRPr lang="nl-NL" altLang="en-US" sz="1000" smtClean="0">
              <a:solidFill>
                <a:srgbClr val="FFFFFF"/>
              </a:solidFill>
              <a:latin typeface="Arial" charset="0"/>
            </a:endParaRPr>
          </a:p>
        </p:txBody>
      </p:sp>
      <p:sp>
        <p:nvSpPr>
          <p:cNvPr id="2" name="Content Placeholder 1"/>
          <p:cNvSpPr>
            <a:spLocks noGrp="1"/>
          </p:cNvSpPr>
          <p:nvPr>
            <p:ph idx="1"/>
          </p:nvPr>
        </p:nvSpPr>
        <p:spPr>
          <a:xfrm>
            <a:off x="1619250" y="2205038"/>
            <a:ext cx="5545138" cy="2160587"/>
          </a:xfrm>
        </p:spPr>
        <p:txBody>
          <a:bodyPr/>
          <a:lstStyle/>
          <a:p>
            <a:pPr marL="0" indent="0">
              <a:lnSpc>
                <a:spcPct val="150000"/>
              </a:lnSpc>
              <a:buFont typeface="Wingdings" pitchFamily="2" charset="2"/>
              <a:buNone/>
            </a:pPr>
            <a:r>
              <a:rPr lang="nl-BE" altLang="en-US" sz="2000" dirty="0" smtClean="0"/>
              <a:t>Doeltreffendheid		195 (39,9%)</a:t>
            </a:r>
          </a:p>
          <a:p>
            <a:pPr marL="0" indent="0">
              <a:lnSpc>
                <a:spcPct val="150000"/>
              </a:lnSpc>
              <a:buFont typeface="Wingdings" pitchFamily="2" charset="2"/>
              <a:buNone/>
            </a:pPr>
            <a:r>
              <a:rPr lang="nl-BE" altLang="en-US" sz="2000" dirty="0" smtClean="0"/>
              <a:t>Ongewenste effecten		94 (19,2%)</a:t>
            </a:r>
          </a:p>
          <a:p>
            <a:pPr marL="0" indent="0">
              <a:lnSpc>
                <a:spcPct val="150000"/>
              </a:lnSpc>
              <a:buFont typeface="Wingdings" pitchFamily="2" charset="2"/>
              <a:buNone/>
            </a:pPr>
            <a:r>
              <a:rPr lang="nl-BE" altLang="en-US" sz="2000" dirty="0" smtClean="0"/>
              <a:t>Toegankelijkheid		72 (14,7%)</a:t>
            </a:r>
          </a:p>
          <a:p>
            <a:pPr marL="0" indent="0">
              <a:lnSpc>
                <a:spcPct val="150000"/>
              </a:lnSpc>
              <a:buFont typeface="Wingdings" pitchFamily="2" charset="2"/>
              <a:buNone/>
            </a:pPr>
            <a:r>
              <a:rPr lang="nl-BE" altLang="en-US" sz="2000" dirty="0" smtClean="0"/>
              <a:t>Andere				128 (26,2%)</a:t>
            </a:r>
            <a:endParaRPr lang="en-US" altLang="en-US" sz="2000" dirty="0" smtClean="0"/>
          </a:p>
        </p:txBody>
      </p:sp>
      <p:sp>
        <p:nvSpPr>
          <p:cNvPr id="5" name="Rectangle 4"/>
          <p:cNvSpPr>
            <a:spLocks noChangeArrowheads="1"/>
          </p:cNvSpPr>
          <p:nvPr/>
        </p:nvSpPr>
        <p:spPr bwMode="auto">
          <a:xfrm>
            <a:off x="1619250" y="2205038"/>
            <a:ext cx="5400675" cy="1079500"/>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1008063" eaLnBrk="0" hangingPunct="0">
              <a:spcBef>
                <a:spcPct val="20000"/>
              </a:spcBef>
              <a:buClr>
                <a:schemeClr val="accent1"/>
              </a:buClr>
              <a:buSzPct val="75000"/>
              <a:buFont typeface="Wingdings" pitchFamily="2" charset="2"/>
              <a:buChar char="l"/>
              <a:defRPr sz="3000">
                <a:solidFill>
                  <a:schemeClr val="hlink"/>
                </a:solidFill>
                <a:latin typeface="Lucida Sans" pitchFamily="34" charset="0"/>
              </a:defRPr>
            </a:lvl1pPr>
            <a:lvl2pPr marL="742950" indent="-285750" defTabSz="1008063" eaLnBrk="0" hangingPunct="0">
              <a:spcBef>
                <a:spcPct val="20000"/>
              </a:spcBef>
              <a:buClr>
                <a:schemeClr val="bg2"/>
              </a:buClr>
              <a:buFont typeface="Wingdings 3" pitchFamily="18" charset="2"/>
              <a:buChar char="g"/>
              <a:defRPr sz="2500">
                <a:solidFill>
                  <a:schemeClr val="hlink"/>
                </a:solidFill>
                <a:latin typeface="Lucida Sans" pitchFamily="34" charset="0"/>
              </a:defRPr>
            </a:lvl2pPr>
            <a:lvl3pPr marL="1143000" indent="-228600" defTabSz="1008063" eaLnBrk="0" hangingPunct="0">
              <a:spcBef>
                <a:spcPct val="20000"/>
              </a:spcBef>
              <a:buClr>
                <a:schemeClr val="hlink"/>
              </a:buClr>
              <a:buSzPct val="65000"/>
              <a:buFont typeface="Wingdings" pitchFamily="2" charset="2"/>
              <a:buChar char="l"/>
              <a:defRPr sz="2200">
                <a:solidFill>
                  <a:schemeClr val="hlink"/>
                </a:solidFill>
                <a:latin typeface="Lucida Sans" pitchFamily="34" charset="0"/>
              </a:defRPr>
            </a:lvl3pPr>
            <a:lvl4pPr marL="1600200" indent="-228600" defTabSz="1008063" eaLnBrk="0" hangingPunct="0">
              <a:spcBef>
                <a:spcPct val="20000"/>
              </a:spcBef>
              <a:buClr>
                <a:schemeClr val="folHlink"/>
              </a:buClr>
              <a:buFont typeface="Arial Unicode MS" pitchFamily="34" charset="-128"/>
              <a:buChar char="-"/>
              <a:defRPr sz="2000">
                <a:solidFill>
                  <a:schemeClr val="hlink"/>
                </a:solidFill>
                <a:latin typeface="Lucida Sans" pitchFamily="34" charset="0"/>
              </a:defRPr>
            </a:lvl4pPr>
            <a:lvl5pPr marL="2057400" indent="-228600" defTabSz="1008063" eaLnBrk="0" hangingPunct="0">
              <a:lnSpc>
                <a:spcPts val="2700"/>
              </a:lnSpc>
              <a:buClr>
                <a:schemeClr val="bg2"/>
              </a:buClr>
              <a:buSzPct val="40000"/>
              <a:buFont typeface="Wingdings" pitchFamily="2" charset="2"/>
              <a:defRPr sz="1500">
                <a:solidFill>
                  <a:schemeClr val="hlink"/>
                </a:solidFill>
                <a:latin typeface="Lucida Sans" pitchFamily="34" charset="0"/>
              </a:defRPr>
            </a:lvl5pPr>
            <a:lvl6pPr marL="2514600" indent="-228600" defTabSz="1008063"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6pPr>
            <a:lvl7pPr marL="2971800" indent="-228600" defTabSz="1008063"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7pPr>
            <a:lvl8pPr marL="3429000" indent="-228600" defTabSz="1008063"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8pPr>
            <a:lvl9pPr marL="3886200" indent="-228600" defTabSz="1008063"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9pPr>
          </a:lstStyle>
          <a:p>
            <a:pPr eaLnBrk="1" hangingPunct="1">
              <a:spcBef>
                <a:spcPct val="0"/>
              </a:spcBef>
              <a:buClrTx/>
              <a:buSzTx/>
              <a:buFontTx/>
              <a:buNone/>
            </a:pPr>
            <a:endParaRPr lang="en-US" altLang="en-US" sz="2000">
              <a:solidFill>
                <a:schemeClr val="tx1"/>
              </a:solidFill>
              <a:latin typeface="Arial" charset="0"/>
            </a:endParaRPr>
          </a:p>
        </p:txBody>
      </p:sp>
      <p:pic>
        <p:nvPicPr>
          <p:cNvPr id="1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99" y="4254941"/>
            <a:ext cx="2357437" cy="103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1593" y="3749748"/>
            <a:ext cx="1236663" cy="199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5936" y="4365104"/>
            <a:ext cx="1395413" cy="117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7164388" y="2236788"/>
            <a:ext cx="1728787" cy="1016000"/>
          </a:xfrm>
          <a:prstGeom prst="rect">
            <a:avLst/>
          </a:prstGeom>
          <a:noFill/>
        </p:spPr>
        <p:txBody>
          <a:bodyPr>
            <a:spAutoFit/>
          </a:bodyPr>
          <a:lstStyle/>
          <a:p>
            <a:pPr>
              <a:lnSpc>
                <a:spcPct val="150000"/>
              </a:lnSpc>
              <a:defRPr/>
            </a:pPr>
            <a:r>
              <a:rPr lang="nl-BE" dirty="0">
                <a:solidFill>
                  <a:schemeClr val="hlink"/>
                </a:solidFill>
                <a:latin typeface="+mn-lt"/>
              </a:rPr>
              <a:t>p = 0,045</a:t>
            </a:r>
          </a:p>
          <a:p>
            <a:pPr>
              <a:lnSpc>
                <a:spcPct val="150000"/>
              </a:lnSpc>
              <a:defRPr/>
            </a:pPr>
            <a:r>
              <a:rPr lang="nl-BE" dirty="0">
                <a:solidFill>
                  <a:schemeClr val="hlink"/>
                </a:solidFill>
                <a:latin typeface="+mn-lt"/>
              </a:rPr>
              <a:t>p = 0,049</a:t>
            </a:r>
            <a:endParaRPr lang="en-US" dirty="0">
              <a:solidFill>
                <a:schemeClr val="hlink"/>
              </a:solidFill>
              <a:latin typeface="+mn-lt"/>
            </a:endParaRPr>
          </a:p>
        </p:txBody>
      </p:sp>
      <p:sp>
        <p:nvSpPr>
          <p:cNvPr id="3" name="Footer Placeholder 2"/>
          <p:cNvSpPr>
            <a:spLocks noGrp="1"/>
          </p:cNvSpPr>
          <p:nvPr>
            <p:ph type="ftr" sz="quarter" idx="10"/>
          </p:nvPr>
        </p:nvSpPr>
        <p:spPr/>
        <p:txBody>
          <a:bodyPr/>
          <a:lstStyle/>
          <a:p>
            <a:pPr>
              <a:defRPr/>
            </a:pPr>
            <a:r>
              <a:rPr lang="nl-NL" smtClean="0"/>
              <a:t>KAVA Workshop</a:t>
            </a:r>
            <a:endParaRPr lang="nl-NL"/>
          </a:p>
        </p:txBody>
      </p:sp>
    </p:spTree>
    <p:extLst>
      <p:ext uri="{BB962C8B-B14F-4D97-AF65-F5344CB8AC3E}">
        <p14:creationId xmlns:p14="http://schemas.microsoft.com/office/powerpoint/2010/main" val="9891763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10" presetClass="exit" presetSubtype="0" fill="hold" nodeType="withEffect">
                                  <p:stCondLst>
                                    <p:cond delay="0"/>
                                  </p:stCondLst>
                                  <p:childTnLst>
                                    <p:animEffect transition="out" filter="fade">
                                      <p:cBhvr>
                                        <p:cTn id="21" dur="500"/>
                                        <p:tgtEl>
                                          <p:spTgt spid="2">
                                            <p:txEl>
                                              <p:pRg st="3" end="3"/>
                                            </p:txEl>
                                          </p:spTgt>
                                        </p:tgtEl>
                                      </p:cBhvr>
                                    </p:animEffect>
                                    <p:set>
                                      <p:cBhvr>
                                        <p:cTn id="22" dur="1" fill="hold">
                                          <p:stCondLst>
                                            <p:cond delay="499"/>
                                          </p:stCondLst>
                                        </p:cTn>
                                        <p:tgtEl>
                                          <p:spTgt spid="2">
                                            <p:txEl>
                                              <p:pRg st="3" end="3"/>
                                            </p:txEl>
                                          </p:spTgt>
                                        </p:tgtEl>
                                        <p:attrNameLst>
                                          <p:attrName>style.visibility</p:attrName>
                                        </p:attrNameLst>
                                      </p:cBhvr>
                                      <p:to>
                                        <p:strVal val="hidden"/>
                                      </p:to>
                                    </p:set>
                                  </p:childTnLst>
                                </p:cTn>
                              </p:par>
                              <p:par>
                                <p:cTn id="23" presetID="42"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10" presetClass="exit" presetSubtype="0" fill="hold" nodeType="withEffect">
                                  <p:stCondLst>
                                    <p:cond delay="0"/>
                                  </p:stCondLst>
                                  <p:childTnLst>
                                    <p:animEffect transition="out" filter="fade">
                                      <p:cBhvr>
                                        <p:cTn id="29" dur="500"/>
                                        <p:tgtEl>
                                          <p:spTgt spid="2">
                                            <p:txEl>
                                              <p:pRg st="2" end="2"/>
                                            </p:txEl>
                                          </p:spTgt>
                                        </p:tgtEl>
                                      </p:cBhvr>
                                    </p:animEffect>
                                    <p:set>
                                      <p:cBhvr>
                                        <p:cTn id="30" dur="1" fill="hold">
                                          <p:stCondLst>
                                            <p:cond delay="499"/>
                                          </p:stCondLst>
                                        </p:cTn>
                                        <p:tgtEl>
                                          <p:spTgt spid="2">
                                            <p:txEl>
                                              <p:pRg st="2" end="2"/>
                                            </p:txEl>
                                          </p:spTgt>
                                        </p:tgtEl>
                                        <p:attrNameLst>
                                          <p:attrName>style.visibility</p:attrName>
                                        </p:attrNameLst>
                                      </p:cBhvr>
                                      <p:to>
                                        <p:strVal val="hidden"/>
                                      </p:to>
                                    </p:set>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4"/>
          <p:cNvSpPr>
            <a:spLocks noGrp="1"/>
          </p:cNvSpPr>
          <p:nvPr>
            <p:ph type="sldNum" sz="quarter" idx="11"/>
          </p:nvPr>
        </p:nvSpPr>
        <p:spPr>
          <a:noFill/>
        </p:spPr>
        <p:txBody>
          <a:bodyPr/>
          <a:lstStyle>
            <a:lvl1pPr eaLnBrk="0" hangingPunct="0">
              <a:spcBef>
                <a:spcPct val="20000"/>
              </a:spcBef>
              <a:buClr>
                <a:schemeClr val="accent1"/>
              </a:buClr>
              <a:buSzPct val="75000"/>
              <a:buFont typeface="Wingdings" pitchFamily="2" charset="2"/>
              <a:buChar char="l"/>
              <a:defRPr sz="3000">
                <a:solidFill>
                  <a:schemeClr val="hlink"/>
                </a:solidFill>
                <a:latin typeface="Lucida Sans" pitchFamily="34" charset="0"/>
              </a:defRPr>
            </a:lvl1pPr>
            <a:lvl2pPr marL="742950" indent="-285750" eaLnBrk="0" hangingPunct="0">
              <a:spcBef>
                <a:spcPct val="20000"/>
              </a:spcBef>
              <a:buClr>
                <a:schemeClr val="bg2"/>
              </a:buClr>
              <a:buFont typeface="Wingdings 3" pitchFamily="18" charset="2"/>
              <a:buChar char="g"/>
              <a:defRPr sz="2500">
                <a:solidFill>
                  <a:schemeClr val="hlink"/>
                </a:solidFill>
                <a:latin typeface="Lucida Sans" pitchFamily="34" charset="0"/>
              </a:defRPr>
            </a:lvl2pPr>
            <a:lvl3pPr marL="1143000" indent="-228600" eaLnBrk="0" hangingPunct="0">
              <a:spcBef>
                <a:spcPct val="20000"/>
              </a:spcBef>
              <a:buClr>
                <a:schemeClr val="hlink"/>
              </a:buClr>
              <a:buSzPct val="65000"/>
              <a:buFont typeface="Wingdings" pitchFamily="2" charset="2"/>
              <a:buChar char="l"/>
              <a:defRPr sz="2200">
                <a:solidFill>
                  <a:schemeClr val="hlink"/>
                </a:solidFill>
                <a:latin typeface="Lucida Sans" pitchFamily="34" charset="0"/>
              </a:defRPr>
            </a:lvl3pPr>
            <a:lvl4pPr marL="1600200" indent="-228600" eaLnBrk="0" hangingPunct="0">
              <a:spcBef>
                <a:spcPct val="20000"/>
              </a:spcBef>
              <a:buClr>
                <a:schemeClr val="folHlink"/>
              </a:buClr>
              <a:buFont typeface="Arial Unicode MS" pitchFamily="34" charset="-128"/>
              <a:buChar char="-"/>
              <a:defRPr sz="2000">
                <a:solidFill>
                  <a:schemeClr val="hlink"/>
                </a:solidFill>
                <a:latin typeface="Lucida Sans" pitchFamily="34" charset="0"/>
              </a:defRPr>
            </a:lvl4pPr>
            <a:lvl5pPr marL="2057400" indent="-228600" eaLnBrk="0" hangingPunct="0">
              <a:lnSpc>
                <a:spcPts val="2700"/>
              </a:lnSpc>
              <a:buClr>
                <a:schemeClr val="bg2"/>
              </a:buClr>
              <a:buSzPct val="40000"/>
              <a:buFont typeface="Wingdings" pitchFamily="2" charset="2"/>
              <a:defRPr sz="1500">
                <a:solidFill>
                  <a:schemeClr val="hlink"/>
                </a:solidFill>
                <a:latin typeface="Lucida Sans" pitchFamily="34" charset="0"/>
              </a:defRPr>
            </a:lvl5pPr>
            <a:lvl6pPr marL="25146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6pPr>
            <a:lvl7pPr marL="29718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7pPr>
            <a:lvl8pPr marL="34290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8pPr>
            <a:lvl9pPr marL="38862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9pPr>
          </a:lstStyle>
          <a:p>
            <a:pPr eaLnBrk="1" hangingPunct="1">
              <a:spcBef>
                <a:spcPct val="0"/>
              </a:spcBef>
              <a:buClrTx/>
              <a:buSzTx/>
              <a:buFontTx/>
              <a:buNone/>
            </a:pPr>
            <a:fld id="{3125B61B-03E9-4502-B31E-F069838F91CC}" type="slidenum">
              <a:rPr lang="nl-NL" altLang="en-US" sz="1000" smtClean="0">
                <a:solidFill>
                  <a:srgbClr val="FFFFFF"/>
                </a:solidFill>
                <a:latin typeface="Arial" charset="0"/>
              </a:rPr>
              <a:pPr eaLnBrk="1" hangingPunct="1">
                <a:spcBef>
                  <a:spcPct val="0"/>
                </a:spcBef>
                <a:buClrTx/>
                <a:buSzTx/>
                <a:buFontTx/>
                <a:buNone/>
              </a:pPr>
              <a:t>36</a:t>
            </a:fld>
            <a:endParaRPr lang="nl-NL" altLang="en-US" sz="1000" smtClean="0">
              <a:solidFill>
                <a:srgbClr val="FFFFFF"/>
              </a:solidFill>
              <a:latin typeface="Arial" charset="0"/>
            </a:endParaRPr>
          </a:p>
        </p:txBody>
      </p:sp>
      <p:sp>
        <p:nvSpPr>
          <p:cNvPr id="11267" name="Date Placeholder 5"/>
          <p:cNvSpPr>
            <a:spLocks noGrp="1"/>
          </p:cNvSpPr>
          <p:nvPr>
            <p:ph type="dt" sz="quarter" idx="12"/>
          </p:nvPr>
        </p:nvSpPr>
        <p:spPr>
          <a:noFill/>
        </p:spPr>
        <p:txBody>
          <a:bodyPr/>
          <a:lstStyle>
            <a:lvl1pPr eaLnBrk="0" hangingPunct="0">
              <a:spcBef>
                <a:spcPct val="20000"/>
              </a:spcBef>
              <a:buClr>
                <a:schemeClr val="accent1"/>
              </a:buClr>
              <a:buSzPct val="75000"/>
              <a:buFont typeface="Wingdings" pitchFamily="2" charset="2"/>
              <a:buChar char="l"/>
              <a:defRPr sz="3000">
                <a:solidFill>
                  <a:schemeClr val="hlink"/>
                </a:solidFill>
                <a:latin typeface="Lucida Sans" pitchFamily="34" charset="0"/>
              </a:defRPr>
            </a:lvl1pPr>
            <a:lvl2pPr marL="742950" indent="-285750" eaLnBrk="0" hangingPunct="0">
              <a:spcBef>
                <a:spcPct val="20000"/>
              </a:spcBef>
              <a:buClr>
                <a:schemeClr val="bg2"/>
              </a:buClr>
              <a:buFont typeface="Wingdings 3" pitchFamily="18" charset="2"/>
              <a:buChar char="g"/>
              <a:defRPr sz="2500">
                <a:solidFill>
                  <a:schemeClr val="hlink"/>
                </a:solidFill>
                <a:latin typeface="Lucida Sans" pitchFamily="34" charset="0"/>
              </a:defRPr>
            </a:lvl2pPr>
            <a:lvl3pPr marL="1143000" indent="-228600" eaLnBrk="0" hangingPunct="0">
              <a:spcBef>
                <a:spcPct val="20000"/>
              </a:spcBef>
              <a:buClr>
                <a:schemeClr val="hlink"/>
              </a:buClr>
              <a:buSzPct val="65000"/>
              <a:buFont typeface="Wingdings" pitchFamily="2" charset="2"/>
              <a:buChar char="l"/>
              <a:defRPr sz="2200">
                <a:solidFill>
                  <a:schemeClr val="hlink"/>
                </a:solidFill>
                <a:latin typeface="Lucida Sans" pitchFamily="34" charset="0"/>
              </a:defRPr>
            </a:lvl3pPr>
            <a:lvl4pPr marL="1600200" indent="-228600" eaLnBrk="0" hangingPunct="0">
              <a:spcBef>
                <a:spcPct val="20000"/>
              </a:spcBef>
              <a:buClr>
                <a:schemeClr val="folHlink"/>
              </a:buClr>
              <a:buFont typeface="Arial Unicode MS" pitchFamily="34" charset="-128"/>
              <a:buChar char="-"/>
              <a:defRPr sz="2000">
                <a:solidFill>
                  <a:schemeClr val="hlink"/>
                </a:solidFill>
                <a:latin typeface="Lucida Sans" pitchFamily="34" charset="0"/>
              </a:defRPr>
            </a:lvl4pPr>
            <a:lvl5pPr marL="2057400" indent="-228600" eaLnBrk="0" hangingPunct="0">
              <a:lnSpc>
                <a:spcPts val="2700"/>
              </a:lnSpc>
              <a:buClr>
                <a:schemeClr val="bg2"/>
              </a:buClr>
              <a:buSzPct val="40000"/>
              <a:buFont typeface="Wingdings" pitchFamily="2" charset="2"/>
              <a:defRPr sz="1500">
                <a:solidFill>
                  <a:schemeClr val="hlink"/>
                </a:solidFill>
                <a:latin typeface="Lucida Sans" pitchFamily="34" charset="0"/>
              </a:defRPr>
            </a:lvl5pPr>
            <a:lvl6pPr marL="25146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6pPr>
            <a:lvl7pPr marL="29718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7pPr>
            <a:lvl8pPr marL="34290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8pPr>
            <a:lvl9pPr marL="3886200" indent="-22860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9pPr>
          </a:lstStyle>
          <a:p>
            <a:pPr eaLnBrk="1" hangingPunct="1">
              <a:spcBef>
                <a:spcPct val="0"/>
              </a:spcBef>
              <a:buClrTx/>
              <a:buSzTx/>
              <a:buFontTx/>
              <a:buNone/>
            </a:pPr>
            <a:r>
              <a:rPr lang="nl-BE" altLang="en-US" sz="1000" smtClean="0">
                <a:solidFill>
                  <a:srgbClr val="FFFFFF"/>
                </a:solidFill>
                <a:latin typeface="Arial" charset="0"/>
              </a:rPr>
              <a:t>16-06-2014</a:t>
            </a:r>
            <a:endParaRPr lang="nl-NL" altLang="en-US" sz="1000" smtClean="0">
              <a:solidFill>
                <a:srgbClr val="FFFFFF"/>
              </a:solidFill>
              <a:latin typeface="Arial" charset="0"/>
            </a:endParaRPr>
          </a:p>
        </p:txBody>
      </p:sp>
      <p:pic>
        <p:nvPicPr>
          <p:cNvPr id="7" name="Picture 2" descr="https://encrypted-tbn2.gstatic.com/images?q=tbn:ANd9GcQ-sIhhCKzaKAEPB7MBVjRfPYL-vtAsiDquaQs42TprmgqZsJ7H">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l="25089" r="15411" b="5113"/>
          <a:stretch>
            <a:fillRect/>
          </a:stretch>
        </p:blipFill>
        <p:spPr bwMode="auto">
          <a:xfrm>
            <a:off x="2424113" y="4125913"/>
            <a:ext cx="1295400" cy="174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http://medicinfoconsumer.devgem.be/Image/0278192-1.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9588" y="4310063"/>
            <a:ext cx="2106612" cy="157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a:spLocks noChangeArrowheads="1"/>
          </p:cNvSpPr>
          <p:nvPr/>
        </p:nvSpPr>
        <p:spPr bwMode="auto">
          <a:xfrm>
            <a:off x="1619250" y="3206750"/>
            <a:ext cx="5394325" cy="654050"/>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defTabSz="1008063" eaLnBrk="0" hangingPunct="0">
              <a:spcBef>
                <a:spcPct val="20000"/>
              </a:spcBef>
              <a:buClr>
                <a:schemeClr val="accent1"/>
              </a:buClr>
              <a:buSzPct val="75000"/>
              <a:buFont typeface="Wingdings" pitchFamily="2" charset="2"/>
              <a:buChar char="l"/>
              <a:defRPr sz="3000">
                <a:solidFill>
                  <a:schemeClr val="hlink"/>
                </a:solidFill>
                <a:latin typeface="Lucida Sans" pitchFamily="34" charset="0"/>
              </a:defRPr>
            </a:lvl1pPr>
            <a:lvl2pPr marL="742950" indent="-285750" defTabSz="1008063" eaLnBrk="0" hangingPunct="0">
              <a:spcBef>
                <a:spcPct val="20000"/>
              </a:spcBef>
              <a:buClr>
                <a:schemeClr val="bg2"/>
              </a:buClr>
              <a:buFont typeface="Wingdings 3" pitchFamily="18" charset="2"/>
              <a:buChar char="g"/>
              <a:defRPr sz="2500">
                <a:solidFill>
                  <a:schemeClr val="hlink"/>
                </a:solidFill>
                <a:latin typeface="Lucida Sans" pitchFamily="34" charset="0"/>
              </a:defRPr>
            </a:lvl2pPr>
            <a:lvl3pPr marL="1143000" indent="-228600" defTabSz="1008063" eaLnBrk="0" hangingPunct="0">
              <a:spcBef>
                <a:spcPct val="20000"/>
              </a:spcBef>
              <a:buClr>
                <a:schemeClr val="hlink"/>
              </a:buClr>
              <a:buSzPct val="65000"/>
              <a:buFont typeface="Wingdings" pitchFamily="2" charset="2"/>
              <a:buChar char="l"/>
              <a:defRPr sz="2200">
                <a:solidFill>
                  <a:schemeClr val="hlink"/>
                </a:solidFill>
                <a:latin typeface="Lucida Sans" pitchFamily="34" charset="0"/>
              </a:defRPr>
            </a:lvl3pPr>
            <a:lvl4pPr marL="1600200" indent="-228600" defTabSz="1008063" eaLnBrk="0" hangingPunct="0">
              <a:spcBef>
                <a:spcPct val="20000"/>
              </a:spcBef>
              <a:buClr>
                <a:schemeClr val="folHlink"/>
              </a:buClr>
              <a:buFont typeface="Arial Unicode MS" pitchFamily="34" charset="-128"/>
              <a:buChar char="-"/>
              <a:defRPr sz="2000">
                <a:solidFill>
                  <a:schemeClr val="hlink"/>
                </a:solidFill>
                <a:latin typeface="Lucida Sans" pitchFamily="34" charset="0"/>
              </a:defRPr>
            </a:lvl4pPr>
            <a:lvl5pPr marL="2057400" indent="-228600" defTabSz="1008063" eaLnBrk="0" hangingPunct="0">
              <a:lnSpc>
                <a:spcPts val="2700"/>
              </a:lnSpc>
              <a:buClr>
                <a:schemeClr val="bg2"/>
              </a:buClr>
              <a:buSzPct val="40000"/>
              <a:buFont typeface="Wingdings" pitchFamily="2" charset="2"/>
              <a:defRPr sz="1500">
                <a:solidFill>
                  <a:schemeClr val="hlink"/>
                </a:solidFill>
                <a:latin typeface="Lucida Sans" pitchFamily="34" charset="0"/>
              </a:defRPr>
            </a:lvl5pPr>
            <a:lvl6pPr marL="2514600" indent="-228600" defTabSz="1008063"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6pPr>
            <a:lvl7pPr marL="2971800" indent="-228600" defTabSz="1008063"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7pPr>
            <a:lvl8pPr marL="3429000" indent="-228600" defTabSz="1008063"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8pPr>
            <a:lvl9pPr marL="3886200" indent="-228600" defTabSz="1008063"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Lucida Sans" pitchFamily="34" charset="0"/>
              </a:defRPr>
            </a:lvl9pPr>
          </a:lstStyle>
          <a:p>
            <a:pPr eaLnBrk="1" hangingPunct="1">
              <a:spcBef>
                <a:spcPct val="0"/>
              </a:spcBef>
              <a:buClrTx/>
              <a:buSzTx/>
              <a:buFontTx/>
              <a:buNone/>
            </a:pPr>
            <a:endParaRPr lang="en-US" altLang="en-US" sz="2000">
              <a:solidFill>
                <a:schemeClr val="tx1"/>
              </a:solidFill>
              <a:latin typeface="Arial" charset="0"/>
            </a:endParaRPr>
          </a:p>
        </p:txBody>
      </p:sp>
      <p:sp>
        <p:nvSpPr>
          <p:cNvPr id="10" name="Content Placeholder 1"/>
          <p:cNvSpPr txBox="1">
            <a:spLocks/>
          </p:cNvSpPr>
          <p:nvPr/>
        </p:nvSpPr>
        <p:spPr bwMode="auto">
          <a:xfrm>
            <a:off x="1631950" y="2205038"/>
            <a:ext cx="5545138" cy="216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7" tIns="45713" rIns="91427" bIns="45713"/>
          <a:lstStyle>
            <a:lvl1pPr marL="369888" indent="-369888" algn="l" rtl="0" eaLnBrk="0" fontAlgn="base" hangingPunct="0">
              <a:spcBef>
                <a:spcPct val="20000"/>
              </a:spcBef>
              <a:spcAft>
                <a:spcPct val="0"/>
              </a:spcAft>
              <a:buClr>
                <a:schemeClr val="accent1"/>
              </a:buClr>
              <a:buSzPct val="75000"/>
              <a:buFont typeface="Wingdings" pitchFamily="2" charset="2"/>
              <a:buChar char="l"/>
              <a:defRPr sz="3000">
                <a:solidFill>
                  <a:schemeClr val="hlink"/>
                </a:solidFill>
                <a:latin typeface="+mn-lt"/>
                <a:ea typeface="+mn-ea"/>
                <a:cs typeface="+mn-cs"/>
              </a:defRPr>
            </a:lvl1pPr>
            <a:lvl2pPr marL="769938" indent="-398463" algn="l" rtl="0" eaLnBrk="0" fontAlgn="base" hangingPunct="0">
              <a:spcBef>
                <a:spcPct val="20000"/>
              </a:spcBef>
              <a:spcAft>
                <a:spcPct val="0"/>
              </a:spcAft>
              <a:buClr>
                <a:schemeClr val="bg2"/>
              </a:buClr>
              <a:buFont typeface="Wingdings 3" pitchFamily="18" charset="2"/>
              <a:buChar char="g"/>
              <a:defRPr sz="2500">
                <a:solidFill>
                  <a:schemeClr val="hlink"/>
                </a:solidFill>
                <a:latin typeface="+mn-lt"/>
              </a:defRPr>
            </a:lvl2pPr>
            <a:lvl3pPr marL="1162050" indent="-279400" algn="l" rtl="0" eaLnBrk="0" fontAlgn="base" hangingPunct="0">
              <a:spcBef>
                <a:spcPct val="20000"/>
              </a:spcBef>
              <a:spcAft>
                <a:spcPct val="0"/>
              </a:spcAft>
              <a:buClr>
                <a:schemeClr val="hlink"/>
              </a:buClr>
              <a:buSzPct val="65000"/>
              <a:buFont typeface="Wingdings" pitchFamily="2" charset="2"/>
              <a:buChar char="l"/>
              <a:defRPr sz="2200">
                <a:solidFill>
                  <a:schemeClr val="hlink"/>
                </a:solidFill>
                <a:latin typeface="+mn-lt"/>
              </a:defRPr>
            </a:lvl3pPr>
            <a:lvl4pPr marL="1441450" indent="-228600" algn="l" rtl="0" eaLnBrk="0" fontAlgn="base" hangingPunct="0">
              <a:spcBef>
                <a:spcPct val="20000"/>
              </a:spcBef>
              <a:spcAft>
                <a:spcPct val="0"/>
              </a:spcAft>
              <a:buClr>
                <a:schemeClr val="folHlink"/>
              </a:buClr>
              <a:buFont typeface="Arial Unicode MS" pitchFamily="34" charset="-128"/>
              <a:buChar char="-"/>
              <a:defRPr sz="2000">
                <a:solidFill>
                  <a:schemeClr val="hlink"/>
                </a:solidFill>
                <a:latin typeface="+mn-lt"/>
              </a:defRPr>
            </a:lvl4pPr>
            <a:lvl5pPr marL="1528763" indent="-85725" algn="l" rtl="0" eaLnBrk="0" fontAlgn="base" hangingPunct="0">
              <a:lnSpc>
                <a:spcPts val="2700"/>
              </a:lnSpc>
              <a:spcBef>
                <a:spcPct val="0"/>
              </a:spcBef>
              <a:spcAft>
                <a:spcPct val="0"/>
              </a:spcAft>
              <a:buClr>
                <a:schemeClr val="bg2"/>
              </a:buClr>
              <a:buSzPct val="40000"/>
              <a:buFont typeface="Wingdings" pitchFamily="2" charset="2"/>
              <a:defRPr sz="1500">
                <a:solidFill>
                  <a:schemeClr val="hlink"/>
                </a:solidFill>
                <a:latin typeface="+mn-lt"/>
              </a:defRPr>
            </a:lvl5pPr>
            <a:lvl6pPr marL="1985963" indent="-85725" algn="l" rtl="0" fontAlgn="base">
              <a:lnSpc>
                <a:spcPts val="2700"/>
              </a:lnSpc>
              <a:spcBef>
                <a:spcPct val="0"/>
              </a:spcBef>
              <a:spcAft>
                <a:spcPct val="0"/>
              </a:spcAft>
              <a:buClr>
                <a:schemeClr val="bg2"/>
              </a:buClr>
              <a:buSzPct val="40000"/>
              <a:buFont typeface="Wingdings" pitchFamily="2" charset="2"/>
              <a:defRPr sz="1500">
                <a:solidFill>
                  <a:schemeClr val="hlink"/>
                </a:solidFill>
                <a:latin typeface="+mn-lt"/>
              </a:defRPr>
            </a:lvl6pPr>
            <a:lvl7pPr marL="2443163" indent="-85725" algn="l" rtl="0" fontAlgn="base">
              <a:lnSpc>
                <a:spcPts val="2700"/>
              </a:lnSpc>
              <a:spcBef>
                <a:spcPct val="0"/>
              </a:spcBef>
              <a:spcAft>
                <a:spcPct val="0"/>
              </a:spcAft>
              <a:buClr>
                <a:schemeClr val="bg2"/>
              </a:buClr>
              <a:buSzPct val="40000"/>
              <a:buFont typeface="Wingdings" pitchFamily="2" charset="2"/>
              <a:defRPr sz="1500">
                <a:solidFill>
                  <a:schemeClr val="hlink"/>
                </a:solidFill>
                <a:latin typeface="+mn-lt"/>
              </a:defRPr>
            </a:lvl7pPr>
            <a:lvl8pPr marL="2900363" indent="-85725" algn="l" rtl="0" fontAlgn="base">
              <a:lnSpc>
                <a:spcPts val="2700"/>
              </a:lnSpc>
              <a:spcBef>
                <a:spcPct val="0"/>
              </a:spcBef>
              <a:spcAft>
                <a:spcPct val="0"/>
              </a:spcAft>
              <a:buClr>
                <a:schemeClr val="bg2"/>
              </a:buClr>
              <a:buSzPct val="40000"/>
              <a:buFont typeface="Wingdings" pitchFamily="2" charset="2"/>
              <a:defRPr sz="1500">
                <a:solidFill>
                  <a:schemeClr val="hlink"/>
                </a:solidFill>
                <a:latin typeface="+mn-lt"/>
              </a:defRPr>
            </a:lvl8pPr>
            <a:lvl9pPr marL="3357563" indent="-85725" algn="l" rtl="0" fontAlgn="base">
              <a:lnSpc>
                <a:spcPts val="2700"/>
              </a:lnSpc>
              <a:spcBef>
                <a:spcPct val="0"/>
              </a:spcBef>
              <a:spcAft>
                <a:spcPct val="0"/>
              </a:spcAft>
              <a:buClr>
                <a:schemeClr val="bg2"/>
              </a:buClr>
              <a:buSzPct val="40000"/>
              <a:buFont typeface="Wingdings" pitchFamily="2" charset="2"/>
              <a:defRPr sz="1500">
                <a:solidFill>
                  <a:schemeClr val="hlink"/>
                </a:solidFill>
                <a:latin typeface="+mn-lt"/>
              </a:defRPr>
            </a:lvl9pPr>
          </a:lstStyle>
          <a:p>
            <a:pPr marL="0" indent="0">
              <a:lnSpc>
                <a:spcPct val="150000"/>
              </a:lnSpc>
              <a:buFont typeface="Wingdings" pitchFamily="2" charset="2"/>
              <a:buNone/>
              <a:defRPr/>
            </a:pPr>
            <a:r>
              <a:rPr lang="nl-BE" sz="2000" kern="0" dirty="0" smtClean="0"/>
              <a:t>Doeltreffendheid		195 (39,9%)</a:t>
            </a:r>
          </a:p>
          <a:p>
            <a:pPr marL="0" indent="0">
              <a:lnSpc>
                <a:spcPct val="150000"/>
              </a:lnSpc>
              <a:buFont typeface="Wingdings" pitchFamily="2" charset="2"/>
              <a:buNone/>
              <a:defRPr/>
            </a:pPr>
            <a:r>
              <a:rPr lang="nl-BE" sz="2000" kern="0" dirty="0" smtClean="0"/>
              <a:t>Ongewenste effecten		94 (19,2%)</a:t>
            </a:r>
          </a:p>
          <a:p>
            <a:pPr marL="0" indent="0">
              <a:lnSpc>
                <a:spcPct val="150000"/>
              </a:lnSpc>
              <a:buFont typeface="Wingdings" pitchFamily="2" charset="2"/>
              <a:buNone/>
              <a:defRPr/>
            </a:pPr>
            <a:r>
              <a:rPr lang="nl-BE" sz="2000" kern="0" dirty="0" smtClean="0"/>
              <a:t>Toegankelijkheid		72 (14,7%)</a:t>
            </a:r>
          </a:p>
          <a:p>
            <a:pPr marL="0" indent="0">
              <a:lnSpc>
                <a:spcPct val="150000"/>
              </a:lnSpc>
              <a:buFont typeface="Wingdings" pitchFamily="2" charset="2"/>
              <a:buNone/>
              <a:defRPr/>
            </a:pPr>
            <a:r>
              <a:rPr lang="nl-BE" sz="2000" kern="0" dirty="0" smtClean="0"/>
              <a:t>Andere				128 (26,2%)</a:t>
            </a:r>
            <a:endParaRPr lang="en-US" sz="2000" kern="0" dirty="0"/>
          </a:p>
        </p:txBody>
      </p:sp>
      <p:sp>
        <p:nvSpPr>
          <p:cNvPr id="11272" name="Title 1"/>
          <p:cNvSpPr>
            <a:spLocks noGrp="1"/>
          </p:cNvSpPr>
          <p:nvPr>
            <p:ph type="title"/>
          </p:nvPr>
        </p:nvSpPr>
        <p:spPr/>
        <p:txBody>
          <a:bodyPr/>
          <a:lstStyle/>
          <a:p>
            <a:r>
              <a:rPr lang="nl-BE" altLang="en-US" sz="3000" dirty="0" smtClean="0"/>
              <a:t>GGP studie in de officina: Resultaten (3)</a:t>
            </a:r>
            <a:endParaRPr lang="en-US" altLang="en-US" sz="3000" dirty="0" smtClean="0"/>
          </a:p>
        </p:txBody>
      </p:sp>
      <p:sp>
        <p:nvSpPr>
          <p:cNvPr id="12" name="TextBox 11"/>
          <p:cNvSpPr txBox="1"/>
          <p:nvPr/>
        </p:nvSpPr>
        <p:spPr>
          <a:xfrm>
            <a:off x="7164388" y="3205163"/>
            <a:ext cx="1728787" cy="554037"/>
          </a:xfrm>
          <a:prstGeom prst="rect">
            <a:avLst/>
          </a:prstGeom>
          <a:noFill/>
        </p:spPr>
        <p:txBody>
          <a:bodyPr>
            <a:spAutoFit/>
          </a:bodyPr>
          <a:lstStyle/>
          <a:p>
            <a:pPr>
              <a:lnSpc>
                <a:spcPct val="150000"/>
              </a:lnSpc>
              <a:defRPr/>
            </a:pPr>
            <a:r>
              <a:rPr lang="nl-BE" dirty="0">
                <a:solidFill>
                  <a:schemeClr val="hlink"/>
                </a:solidFill>
                <a:latin typeface="+mn-lt"/>
              </a:rPr>
              <a:t>p = 0,007</a:t>
            </a:r>
          </a:p>
        </p:txBody>
      </p:sp>
      <p:sp>
        <p:nvSpPr>
          <p:cNvPr id="2" name="Footer Placeholder 1"/>
          <p:cNvSpPr>
            <a:spLocks noGrp="1"/>
          </p:cNvSpPr>
          <p:nvPr>
            <p:ph type="ftr" sz="quarter" idx="10"/>
          </p:nvPr>
        </p:nvSpPr>
        <p:spPr/>
        <p:txBody>
          <a:bodyPr/>
          <a:lstStyle/>
          <a:p>
            <a:pPr>
              <a:defRPr/>
            </a:pPr>
            <a:r>
              <a:rPr lang="nl-NL" smtClean="0"/>
              <a:t>KAVA Workshop</a:t>
            </a:r>
            <a:endParaRPr lang="nl-NL"/>
          </a:p>
        </p:txBody>
      </p:sp>
    </p:spTree>
    <p:extLst>
      <p:ext uri="{BB962C8B-B14F-4D97-AF65-F5344CB8AC3E}">
        <p14:creationId xmlns:p14="http://schemas.microsoft.com/office/powerpoint/2010/main" val="173365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xEl>
                                              <p:pRg st="0" end="0"/>
                                            </p:txEl>
                                          </p:spTgt>
                                        </p:tgtEl>
                                      </p:cBhvr>
                                    </p:animEffect>
                                    <p:set>
                                      <p:cBhvr>
                                        <p:cTn id="7" dur="1" fill="hold">
                                          <p:stCondLst>
                                            <p:cond delay="499"/>
                                          </p:stCondLst>
                                        </p:cTn>
                                        <p:tgtEl>
                                          <p:spTgt spid="10">
                                            <p:txEl>
                                              <p:pRg st="0" end="0"/>
                                            </p:txEl>
                                          </p:spTgt>
                                        </p:tgtEl>
                                        <p:attrNameLst>
                                          <p:attrName>style.visibility</p:attrName>
                                        </p:attrNameLst>
                                      </p:cBhvr>
                                      <p:to>
                                        <p:strVal val="hidden"/>
                                      </p:to>
                                    </p:se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par>
                                <p:cTn id="18" presetID="10" presetClass="exit" presetSubtype="0" fill="hold" nodeType="withEffect">
                                  <p:stCondLst>
                                    <p:cond delay="0"/>
                                  </p:stCondLst>
                                  <p:childTnLst>
                                    <p:animEffect transition="out" filter="fade">
                                      <p:cBhvr>
                                        <p:cTn id="19" dur="500"/>
                                        <p:tgtEl>
                                          <p:spTgt spid="10">
                                            <p:txEl>
                                              <p:pRg st="1" end="1"/>
                                            </p:txEl>
                                          </p:spTgt>
                                        </p:tgtEl>
                                      </p:cBhvr>
                                    </p:animEffect>
                                    <p:set>
                                      <p:cBhvr>
                                        <p:cTn id="20" dur="1" fill="hold">
                                          <p:stCondLst>
                                            <p:cond delay="499"/>
                                          </p:stCondLst>
                                        </p:cTn>
                                        <p:tgtEl>
                                          <p:spTgt spid="10">
                                            <p:txEl>
                                              <p:pRg st="1" end="1"/>
                                            </p:txEl>
                                          </p:spTgt>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0">
                                            <p:txEl>
                                              <p:pRg st="3" end="3"/>
                                            </p:txEl>
                                          </p:spTgt>
                                        </p:tgtEl>
                                      </p:cBhvr>
                                    </p:animEffect>
                                    <p:set>
                                      <p:cBhvr>
                                        <p:cTn id="23" dur="1" fill="hold">
                                          <p:stCondLst>
                                            <p:cond delay="499"/>
                                          </p:stCondLst>
                                        </p:cTn>
                                        <p:tgtEl>
                                          <p:spTgt spid="10">
                                            <p:txEl>
                                              <p:pRg st="3" end="3"/>
                                            </p:txEl>
                                          </p:spTgt>
                                        </p:tgtEl>
                                        <p:attrNameLst>
                                          <p:attrName>style.visibility</p:attrName>
                                        </p:attrNameLst>
                                      </p:cBhvr>
                                      <p:to>
                                        <p:strVal val="hidden"/>
                                      </p:to>
                                    </p:set>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4"/>
          <p:cNvSpPr txBox="1">
            <a:spLocks noChangeArrowheads="1"/>
          </p:cNvSpPr>
          <p:nvPr/>
        </p:nvSpPr>
        <p:spPr bwMode="auto">
          <a:xfrm>
            <a:off x="468313" y="260350"/>
            <a:ext cx="6635150" cy="507831"/>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buClr>
                <a:srgbClr val="CCCC00"/>
              </a:buClr>
              <a:buFont typeface="Wingdings" pitchFamily="2" charset="2"/>
              <a:buNone/>
              <a:defRPr/>
            </a:pPr>
            <a:r>
              <a:rPr lang="nl-BE" sz="3000" b="1" dirty="0" smtClean="0">
                <a:solidFill>
                  <a:schemeClr val="bg1"/>
                </a:solidFill>
                <a:latin typeface="+mn-lt"/>
              </a:rPr>
              <a:t>Take home messages: </a:t>
            </a:r>
            <a:r>
              <a:rPr lang="nl-BE" sz="3000" b="1" dirty="0" smtClean="0">
                <a:solidFill>
                  <a:srgbClr val="FFFF00"/>
                </a:solidFill>
                <a:latin typeface="+mn-lt"/>
              </a:rPr>
              <a:t>Algemeen</a:t>
            </a:r>
            <a:endParaRPr lang="nl-NL" sz="3000" b="1" dirty="0" smtClean="0">
              <a:solidFill>
                <a:srgbClr val="FFFF00"/>
              </a:solidFill>
              <a:latin typeface="+mn-lt"/>
            </a:endParaRPr>
          </a:p>
        </p:txBody>
      </p:sp>
      <p:sp>
        <p:nvSpPr>
          <p:cNvPr id="226309" name="Text Box 5"/>
          <p:cNvSpPr txBox="1">
            <a:spLocks noChangeArrowheads="1"/>
          </p:cNvSpPr>
          <p:nvPr/>
        </p:nvSpPr>
        <p:spPr bwMode="auto">
          <a:xfrm>
            <a:off x="513927" y="1412776"/>
            <a:ext cx="8234537" cy="488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buClr>
                <a:srgbClr val="CCCC00"/>
              </a:buClr>
              <a:defRPr/>
            </a:pPr>
            <a:r>
              <a:rPr lang="nl-BE" b="1" dirty="0" smtClean="0">
                <a:solidFill>
                  <a:schemeClr val="bg2"/>
                </a:solidFill>
                <a:latin typeface="+mn-lt"/>
              </a:rPr>
              <a:t>In vergelijking met VKAs hebben de DOACs:</a:t>
            </a:r>
            <a:endParaRPr lang="nl-BE" b="1" dirty="0">
              <a:solidFill>
                <a:schemeClr val="bg2"/>
              </a:solidFill>
              <a:latin typeface="+mn-lt"/>
            </a:endParaRPr>
          </a:p>
          <a:p>
            <a:pPr eaLnBrk="1" hangingPunct="1">
              <a:buClr>
                <a:srgbClr val="CCCC00"/>
              </a:buClr>
              <a:defRPr/>
            </a:pPr>
            <a:endParaRPr lang="nl-BE" sz="800" dirty="0">
              <a:solidFill>
                <a:schemeClr val="bg2"/>
              </a:solidFill>
              <a:latin typeface="+mn-lt"/>
            </a:endParaRPr>
          </a:p>
          <a:p>
            <a:pPr lvl="1" eaLnBrk="1" hangingPunct="1">
              <a:buClr>
                <a:srgbClr val="CCCC00"/>
              </a:buClr>
              <a:buFont typeface="Wingdings" pitchFamily="2" charset="2"/>
              <a:buChar char="ü"/>
              <a:defRPr/>
            </a:pPr>
            <a:r>
              <a:rPr lang="nl-BE" sz="1800" dirty="0" smtClean="0">
                <a:solidFill>
                  <a:schemeClr val="bg2"/>
                </a:solidFill>
                <a:latin typeface="+mn-lt"/>
              </a:rPr>
              <a:t>een voorspelbaar effect zonder behoefte aan monitoring</a:t>
            </a:r>
          </a:p>
          <a:p>
            <a:pPr lvl="1" eaLnBrk="1" hangingPunct="1">
              <a:buClr>
                <a:srgbClr val="CCCC00"/>
              </a:buClr>
              <a:buFont typeface="Wingdings" pitchFamily="2" charset="2"/>
              <a:buChar char="ü"/>
              <a:defRPr/>
            </a:pPr>
            <a:r>
              <a:rPr lang="nl-BE" sz="1800" dirty="0" smtClean="0">
                <a:solidFill>
                  <a:schemeClr val="bg2"/>
                </a:solidFill>
                <a:latin typeface="+mn-lt"/>
              </a:rPr>
              <a:t>minder voedsel- en geneesmiddeleninteracties</a:t>
            </a:r>
          </a:p>
          <a:p>
            <a:pPr lvl="1" eaLnBrk="1" hangingPunct="1">
              <a:buClr>
                <a:srgbClr val="CCCC00"/>
              </a:buClr>
              <a:buFont typeface="Wingdings" pitchFamily="2" charset="2"/>
              <a:buChar char="ü"/>
              <a:defRPr/>
            </a:pPr>
            <a:r>
              <a:rPr lang="nl-BE" sz="1800" dirty="0" smtClean="0">
                <a:solidFill>
                  <a:schemeClr val="bg2"/>
                </a:solidFill>
                <a:latin typeface="+mn-lt"/>
              </a:rPr>
              <a:t>een beter voorspelbaar halfleven/eliminatie</a:t>
            </a:r>
          </a:p>
          <a:p>
            <a:pPr lvl="1" eaLnBrk="1" hangingPunct="1">
              <a:buClr>
                <a:srgbClr val="CCCC00"/>
              </a:buClr>
              <a:buFont typeface="Wingdings" pitchFamily="2" charset="2"/>
              <a:buChar char="ü"/>
              <a:defRPr/>
            </a:pPr>
            <a:r>
              <a:rPr lang="nl-BE" sz="1800" dirty="0" smtClean="0">
                <a:solidFill>
                  <a:schemeClr val="bg2"/>
                </a:solidFill>
                <a:latin typeface="+mn-lt"/>
              </a:rPr>
              <a:t>betere werkzaamheid/veiligheid ratio</a:t>
            </a:r>
          </a:p>
          <a:p>
            <a:pPr marL="457200" lvl="1" indent="0" eaLnBrk="1" hangingPunct="1">
              <a:buClr>
                <a:srgbClr val="CCCC00"/>
              </a:buClr>
              <a:defRPr/>
            </a:pPr>
            <a:endParaRPr lang="nl-BE" sz="1800" dirty="0" smtClean="0">
              <a:solidFill>
                <a:schemeClr val="bg2"/>
              </a:solidFill>
              <a:latin typeface="+mn-lt"/>
            </a:endParaRPr>
          </a:p>
          <a:p>
            <a:pPr eaLnBrk="1" hangingPunct="1">
              <a:buClr>
                <a:srgbClr val="CCCC00"/>
              </a:buClr>
              <a:defRPr/>
            </a:pPr>
            <a:r>
              <a:rPr lang="nl-BE" b="1" dirty="0" smtClean="0">
                <a:solidFill>
                  <a:schemeClr val="bg2"/>
                </a:solidFill>
              </a:rPr>
              <a:t>Echter:</a:t>
            </a:r>
            <a:endParaRPr lang="nl-BE" b="1" dirty="0">
              <a:solidFill>
                <a:schemeClr val="bg2"/>
              </a:solidFill>
            </a:endParaRPr>
          </a:p>
          <a:p>
            <a:pPr eaLnBrk="1" hangingPunct="1">
              <a:buClr>
                <a:srgbClr val="CCCC00"/>
              </a:buClr>
              <a:defRPr/>
            </a:pPr>
            <a:endParaRPr lang="nl-BE" sz="800" dirty="0">
              <a:solidFill>
                <a:schemeClr val="bg2"/>
              </a:solidFill>
            </a:endParaRPr>
          </a:p>
          <a:p>
            <a:pPr lvl="1" eaLnBrk="1" hangingPunct="1">
              <a:buClr>
                <a:srgbClr val="CCCC00"/>
              </a:buClr>
              <a:buFont typeface="Wingdings" pitchFamily="2" charset="2"/>
              <a:buChar char="ü"/>
              <a:defRPr/>
            </a:pPr>
            <a:r>
              <a:rPr lang="nl-BE" sz="1800" dirty="0" smtClean="0">
                <a:solidFill>
                  <a:schemeClr val="bg2"/>
                </a:solidFill>
                <a:latin typeface="+mn-lt"/>
              </a:rPr>
              <a:t>alle DOACs zijn anticoagulantia en kunnen bijgevolg ernstige bloedingen veroorzaken</a:t>
            </a:r>
            <a:endParaRPr lang="nl-BE" sz="1800" dirty="0">
              <a:solidFill>
                <a:schemeClr val="bg2"/>
              </a:solidFill>
              <a:latin typeface="+mn-lt"/>
            </a:endParaRPr>
          </a:p>
          <a:p>
            <a:pPr lvl="1" eaLnBrk="1" hangingPunct="1">
              <a:buClr>
                <a:srgbClr val="CCCC00"/>
              </a:buClr>
              <a:buFont typeface="Wingdings" pitchFamily="2" charset="2"/>
              <a:buChar char="ü"/>
              <a:defRPr/>
            </a:pPr>
            <a:r>
              <a:rPr lang="nl-BE" sz="1800" dirty="0" smtClean="0">
                <a:solidFill>
                  <a:schemeClr val="bg2"/>
                </a:solidFill>
                <a:latin typeface="+mn-lt"/>
              </a:rPr>
              <a:t>alle DOACs hebben een aantal drug-drug interacties</a:t>
            </a:r>
            <a:endParaRPr lang="nl-BE" sz="1800" dirty="0">
              <a:solidFill>
                <a:schemeClr val="bg2"/>
              </a:solidFill>
              <a:latin typeface="+mn-lt"/>
            </a:endParaRPr>
          </a:p>
          <a:p>
            <a:pPr lvl="1" eaLnBrk="1" hangingPunct="1">
              <a:buClr>
                <a:srgbClr val="CCCC00"/>
              </a:buClr>
              <a:buFont typeface="Wingdings" pitchFamily="2" charset="2"/>
              <a:buChar char="ü"/>
              <a:defRPr/>
            </a:pPr>
            <a:r>
              <a:rPr lang="nl-BE" sz="1800" dirty="0" smtClean="0">
                <a:solidFill>
                  <a:schemeClr val="bg2"/>
                </a:solidFill>
                <a:latin typeface="+mn-lt"/>
              </a:rPr>
              <a:t>gezien hun korte halfleven is </a:t>
            </a:r>
            <a:r>
              <a:rPr lang="nl-BE" sz="1800" u="sng" dirty="0" smtClean="0">
                <a:solidFill>
                  <a:schemeClr val="bg2"/>
                </a:solidFill>
                <a:latin typeface="+mn-lt"/>
              </a:rPr>
              <a:t>therapietrouw</a:t>
            </a:r>
            <a:r>
              <a:rPr lang="nl-BE" sz="1800" dirty="0" smtClean="0">
                <a:solidFill>
                  <a:schemeClr val="bg2"/>
                </a:solidFill>
                <a:latin typeface="+mn-lt"/>
              </a:rPr>
              <a:t> </a:t>
            </a:r>
            <a:r>
              <a:rPr lang="nl-BE" sz="1800" b="1" dirty="0" smtClean="0">
                <a:solidFill>
                  <a:srgbClr val="FF0000"/>
                </a:solidFill>
                <a:latin typeface="+mn-lt"/>
              </a:rPr>
              <a:t>ZEER</a:t>
            </a:r>
            <a:r>
              <a:rPr lang="nl-BE" sz="1800" dirty="0" smtClean="0">
                <a:solidFill>
                  <a:schemeClr val="bg2"/>
                </a:solidFill>
                <a:latin typeface="+mn-lt"/>
              </a:rPr>
              <a:t> </a:t>
            </a:r>
            <a:r>
              <a:rPr lang="nl-BE" sz="1800" b="1" dirty="0" smtClean="0">
                <a:solidFill>
                  <a:srgbClr val="FF0000"/>
                </a:solidFill>
                <a:latin typeface="+mn-lt"/>
              </a:rPr>
              <a:t>BELANGRIJK</a:t>
            </a:r>
          </a:p>
          <a:p>
            <a:pPr lvl="1" eaLnBrk="1" hangingPunct="1">
              <a:buClr>
                <a:srgbClr val="CCCC00"/>
              </a:buClr>
              <a:buFont typeface="Wingdings" pitchFamily="2" charset="2"/>
              <a:buChar char="ü"/>
              <a:defRPr/>
            </a:pPr>
            <a:r>
              <a:rPr lang="nl-BE" sz="1800" u="sng" dirty="0" smtClean="0">
                <a:solidFill>
                  <a:schemeClr val="bg2"/>
                </a:solidFill>
                <a:latin typeface="+mn-lt"/>
              </a:rPr>
              <a:t>patiënteducatie</a:t>
            </a:r>
            <a:r>
              <a:rPr lang="nl-BE" sz="1800" dirty="0" smtClean="0">
                <a:solidFill>
                  <a:schemeClr val="bg2"/>
                </a:solidFill>
                <a:latin typeface="+mn-lt"/>
              </a:rPr>
              <a:t> is </a:t>
            </a:r>
            <a:r>
              <a:rPr lang="nl-BE" sz="1800" b="1" dirty="0" smtClean="0">
                <a:solidFill>
                  <a:srgbClr val="FF0000"/>
                </a:solidFill>
                <a:latin typeface="+mn-lt"/>
              </a:rPr>
              <a:t>CRUCIAAL</a:t>
            </a:r>
            <a:endParaRPr lang="nl-BE" sz="1800" b="1" dirty="0">
              <a:solidFill>
                <a:srgbClr val="FF0000"/>
              </a:solidFill>
              <a:latin typeface="+mn-lt"/>
            </a:endParaRPr>
          </a:p>
          <a:p>
            <a:pPr marL="457200" lvl="1" indent="0" eaLnBrk="1" hangingPunct="1">
              <a:buClr>
                <a:srgbClr val="CCCC00"/>
              </a:buClr>
              <a:defRPr/>
            </a:pPr>
            <a:endParaRPr lang="nl-BE" b="1" dirty="0" smtClean="0">
              <a:solidFill>
                <a:schemeClr val="bg2"/>
              </a:solidFill>
              <a:latin typeface="+mn-lt"/>
            </a:endParaRPr>
          </a:p>
          <a:p>
            <a:pPr eaLnBrk="1" hangingPunct="1">
              <a:buClr>
                <a:srgbClr val="CCCC00"/>
              </a:buClr>
              <a:buFont typeface="Wingdings" pitchFamily="2" charset="2"/>
              <a:buChar char="ü"/>
              <a:defRPr/>
            </a:pPr>
            <a:endParaRPr lang="nl-BE" sz="1400" b="1" dirty="0" smtClean="0">
              <a:solidFill>
                <a:schemeClr val="bg2"/>
              </a:solidFill>
              <a:latin typeface="+mn-lt"/>
            </a:endParaRPr>
          </a:p>
          <a:p>
            <a:pPr eaLnBrk="1" hangingPunct="1">
              <a:buClr>
                <a:srgbClr val="CCCC00"/>
              </a:buClr>
              <a:defRPr/>
            </a:pPr>
            <a:endParaRPr lang="nl-NL" dirty="0" smtClean="0">
              <a:solidFill>
                <a:schemeClr val="bg2"/>
              </a:solidFill>
              <a:latin typeface="+mn-lt"/>
            </a:endParaRPr>
          </a:p>
        </p:txBody>
      </p:sp>
      <p:sp>
        <p:nvSpPr>
          <p:cNvPr id="95236" name="Date Placeholder 1"/>
          <p:cNvSpPr>
            <a:spLocks noGrp="1"/>
          </p:cNvSpPr>
          <p:nvPr>
            <p:ph type="dt" sz="quarter" idx="12"/>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en-US" sz="1000" smtClean="0">
                <a:solidFill>
                  <a:srgbClr val="FFFFFF"/>
                </a:solidFill>
              </a:rPr>
              <a:t>13-10-2014</a:t>
            </a:r>
            <a:endParaRPr lang="nl-NL" sz="1000" smtClean="0">
              <a:solidFill>
                <a:srgbClr val="FFFFFF"/>
              </a:solidFill>
            </a:endParaRPr>
          </a:p>
        </p:txBody>
      </p:sp>
      <p:sp>
        <p:nvSpPr>
          <p:cNvPr id="95237" name="Footer Placeholder 2"/>
          <p:cNvSpPr>
            <a:spLocks noGrp="1"/>
          </p:cNvSpPr>
          <p:nvPr>
            <p:ph type="ftr" sz="quarter" idx="10"/>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nl-NL" sz="1000" smtClean="0">
                <a:solidFill>
                  <a:srgbClr val="FFFFFF"/>
                </a:solidFill>
              </a:rPr>
              <a:t>KAVA Workshop</a:t>
            </a:r>
          </a:p>
        </p:txBody>
      </p:sp>
      <p:sp>
        <p:nvSpPr>
          <p:cNvPr id="95238" name="Slide Number Placeholder 3"/>
          <p:cNvSpPr>
            <a:spLocks noGrp="1"/>
          </p:cNvSpPr>
          <p:nvPr>
            <p:ph type="sldNum" sz="quarter" idx="11"/>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2BDB7191-05AF-4D10-A609-C04460F289CE}" type="slidenum">
              <a:rPr lang="nl-NL" sz="1000" smtClean="0">
                <a:solidFill>
                  <a:srgbClr val="FFFFFF"/>
                </a:solidFill>
              </a:rPr>
              <a:pPr eaLnBrk="1" hangingPunct="1"/>
              <a:t>37</a:t>
            </a:fld>
            <a:endParaRPr lang="nl-NL" sz="1000" smtClean="0">
              <a:solidFill>
                <a:srgbClr val="FFFFFF"/>
              </a:solidFill>
            </a:endParaRPr>
          </a:p>
        </p:txBody>
      </p:sp>
    </p:spTree>
    <p:extLst>
      <p:ext uri="{BB962C8B-B14F-4D97-AF65-F5344CB8AC3E}">
        <p14:creationId xmlns:p14="http://schemas.microsoft.com/office/powerpoint/2010/main" val="2508144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6309">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6309">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6309">
                                            <p:txEl>
                                              <p:pRg st="10" end="1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6309">
                                            <p:txEl>
                                              <p:pRg st="11" end="1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6309">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4"/>
          <p:cNvSpPr txBox="1">
            <a:spLocks noChangeArrowheads="1"/>
          </p:cNvSpPr>
          <p:nvPr/>
        </p:nvSpPr>
        <p:spPr bwMode="auto">
          <a:xfrm>
            <a:off x="468313" y="260350"/>
            <a:ext cx="7475123" cy="507831"/>
          </a:xfrm>
          <a:prstGeom prst="rect">
            <a:avLst/>
          </a:prstGeom>
          <a:noFill/>
          <a:ln w="2857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buClr>
                <a:srgbClr val="CCCC00"/>
              </a:buClr>
              <a:buFont typeface="Wingdings" pitchFamily="2" charset="2"/>
              <a:buNone/>
              <a:defRPr/>
            </a:pPr>
            <a:r>
              <a:rPr lang="nl-BE" sz="3000" b="1" dirty="0" smtClean="0">
                <a:solidFill>
                  <a:schemeClr val="bg1"/>
                </a:solidFill>
                <a:latin typeface="+mn-lt"/>
              </a:rPr>
              <a:t>Take home messages: </a:t>
            </a:r>
            <a:r>
              <a:rPr lang="nl-BE" sz="3000" b="1" dirty="0" smtClean="0">
                <a:solidFill>
                  <a:srgbClr val="FFFF00"/>
                </a:solidFill>
                <a:latin typeface="+mn-lt"/>
              </a:rPr>
              <a:t>Eerste uitgifte</a:t>
            </a:r>
            <a:endParaRPr lang="nl-NL" sz="3000" b="1" dirty="0" smtClean="0">
              <a:solidFill>
                <a:srgbClr val="FFFF00"/>
              </a:solidFill>
              <a:latin typeface="+mn-lt"/>
            </a:endParaRPr>
          </a:p>
        </p:txBody>
      </p:sp>
      <p:sp>
        <p:nvSpPr>
          <p:cNvPr id="226309" name="Text Box 5"/>
          <p:cNvSpPr txBox="1">
            <a:spLocks noChangeArrowheads="1"/>
          </p:cNvSpPr>
          <p:nvPr/>
        </p:nvSpPr>
        <p:spPr bwMode="auto">
          <a:xfrm>
            <a:off x="513927" y="1412776"/>
            <a:ext cx="8020144" cy="449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buClr>
                <a:srgbClr val="CCCC00"/>
              </a:buClr>
              <a:buFont typeface="Wingdings" pitchFamily="2" charset="2"/>
              <a:buChar char="ü"/>
              <a:defRPr/>
            </a:pPr>
            <a:r>
              <a:rPr lang="nl-BE" dirty="0" smtClean="0">
                <a:solidFill>
                  <a:schemeClr val="bg2"/>
                </a:solidFill>
                <a:latin typeface="+mn-lt"/>
              </a:rPr>
              <a:t> </a:t>
            </a:r>
            <a:r>
              <a:rPr lang="nl-BE" b="1" dirty="0" smtClean="0">
                <a:solidFill>
                  <a:schemeClr val="bg2"/>
                </a:solidFill>
                <a:latin typeface="+mn-lt"/>
              </a:rPr>
              <a:t>Leg op begrijpelijke wijze uit waarvoor het GM dient.</a:t>
            </a:r>
          </a:p>
          <a:p>
            <a:pPr eaLnBrk="1" hangingPunct="1">
              <a:buClr>
                <a:srgbClr val="CCCC00"/>
              </a:buClr>
              <a:buFont typeface="Wingdings" pitchFamily="2" charset="2"/>
              <a:buNone/>
              <a:defRPr/>
            </a:pPr>
            <a:endParaRPr lang="nl-BE" sz="1400" b="1" dirty="0" smtClean="0">
              <a:solidFill>
                <a:schemeClr val="bg2"/>
              </a:solidFill>
              <a:latin typeface="+mn-lt"/>
            </a:endParaRPr>
          </a:p>
          <a:p>
            <a:pPr eaLnBrk="1" hangingPunct="1">
              <a:buClr>
                <a:srgbClr val="CCCC00"/>
              </a:buClr>
              <a:buFont typeface="Wingdings" pitchFamily="2" charset="2"/>
              <a:buChar char="ü"/>
              <a:defRPr/>
            </a:pPr>
            <a:r>
              <a:rPr lang="nl-BE" b="1" dirty="0" smtClean="0">
                <a:solidFill>
                  <a:schemeClr val="bg2"/>
                </a:solidFill>
                <a:latin typeface="+mn-lt"/>
              </a:rPr>
              <a:t> Leg duidelijk het gebruik van de GM uit.</a:t>
            </a:r>
          </a:p>
          <a:p>
            <a:pPr eaLnBrk="1" hangingPunct="1">
              <a:buClr>
                <a:srgbClr val="CCCC00"/>
              </a:buClr>
              <a:buFont typeface="Wingdings" pitchFamily="2" charset="2"/>
              <a:buChar char="ü"/>
              <a:defRPr/>
            </a:pPr>
            <a:endParaRPr lang="nl-BE" sz="1400" b="1" dirty="0" smtClean="0">
              <a:solidFill>
                <a:schemeClr val="bg2"/>
              </a:solidFill>
              <a:latin typeface="+mn-lt"/>
            </a:endParaRPr>
          </a:p>
          <a:p>
            <a:pPr eaLnBrk="1" hangingPunct="1">
              <a:buClr>
                <a:srgbClr val="CCCC00"/>
              </a:buClr>
              <a:buFont typeface="Wingdings" pitchFamily="2" charset="2"/>
              <a:buChar char="ü"/>
              <a:defRPr/>
            </a:pPr>
            <a:r>
              <a:rPr lang="nl-BE" b="1" dirty="0" smtClean="0">
                <a:solidFill>
                  <a:schemeClr val="bg2"/>
                </a:solidFill>
                <a:latin typeface="+mn-lt"/>
              </a:rPr>
              <a:t> Informeer de patiënt over de te verwachten bijwerkingen.</a:t>
            </a:r>
          </a:p>
          <a:p>
            <a:pPr eaLnBrk="1" hangingPunct="1">
              <a:buClr>
                <a:srgbClr val="CCCC00"/>
              </a:buClr>
              <a:buFont typeface="Wingdings" pitchFamily="2" charset="2"/>
              <a:buNone/>
              <a:defRPr/>
            </a:pPr>
            <a:endParaRPr lang="nl-BE" sz="1400" b="1" dirty="0" smtClean="0">
              <a:solidFill>
                <a:schemeClr val="bg2"/>
              </a:solidFill>
              <a:latin typeface="+mn-lt"/>
            </a:endParaRPr>
          </a:p>
          <a:p>
            <a:pPr eaLnBrk="1" hangingPunct="1">
              <a:buClr>
                <a:srgbClr val="CCCC00"/>
              </a:buClr>
              <a:buFont typeface="Wingdings" pitchFamily="2" charset="2"/>
              <a:buChar char="ü"/>
              <a:defRPr/>
            </a:pPr>
            <a:r>
              <a:rPr lang="nl-BE" b="1" dirty="0" smtClean="0">
                <a:solidFill>
                  <a:schemeClr val="bg2"/>
                </a:solidFill>
                <a:latin typeface="+mn-lt"/>
              </a:rPr>
              <a:t> Onderstreep het belang van therapietrouw.</a:t>
            </a:r>
          </a:p>
          <a:p>
            <a:pPr eaLnBrk="1" hangingPunct="1">
              <a:buClr>
                <a:srgbClr val="CCCC00"/>
              </a:buClr>
              <a:buFont typeface="Wingdings" pitchFamily="2" charset="2"/>
              <a:buChar char="ü"/>
              <a:defRPr/>
            </a:pPr>
            <a:endParaRPr lang="nl-BE" sz="1400" b="1" dirty="0" smtClean="0">
              <a:solidFill>
                <a:schemeClr val="bg2"/>
              </a:solidFill>
              <a:latin typeface="+mn-lt"/>
            </a:endParaRPr>
          </a:p>
          <a:p>
            <a:pPr eaLnBrk="1" hangingPunct="1">
              <a:buClr>
                <a:srgbClr val="CCCC00"/>
              </a:buClr>
              <a:buFont typeface="Wingdings" pitchFamily="2" charset="2"/>
              <a:buChar char="ü"/>
              <a:defRPr/>
            </a:pPr>
            <a:r>
              <a:rPr lang="nl-BE" b="1" dirty="0" smtClean="0">
                <a:solidFill>
                  <a:schemeClr val="bg2"/>
                </a:solidFill>
                <a:latin typeface="+mn-lt"/>
              </a:rPr>
              <a:t> Welke co-medicatie neemt de patiënt? (interacties!).</a:t>
            </a:r>
          </a:p>
          <a:p>
            <a:pPr eaLnBrk="1" hangingPunct="1">
              <a:buClr>
                <a:srgbClr val="CCCC00"/>
              </a:buClr>
              <a:defRPr/>
            </a:pPr>
            <a:endParaRPr lang="nl-BE" sz="1400" b="1" dirty="0" smtClean="0">
              <a:solidFill>
                <a:schemeClr val="bg2"/>
              </a:solidFill>
              <a:latin typeface="+mn-lt"/>
            </a:endParaRPr>
          </a:p>
          <a:p>
            <a:pPr eaLnBrk="1" hangingPunct="1">
              <a:buClr>
                <a:srgbClr val="CCCC00"/>
              </a:buClr>
              <a:buFont typeface="Wingdings" pitchFamily="2" charset="2"/>
              <a:buChar char="ü"/>
              <a:defRPr/>
            </a:pPr>
            <a:r>
              <a:rPr lang="nl-BE" b="1" dirty="0" smtClean="0">
                <a:solidFill>
                  <a:schemeClr val="bg2"/>
                </a:solidFill>
                <a:latin typeface="+mn-lt"/>
              </a:rPr>
              <a:t> Geef ook schriftelijk infomateriaal mee of verwijs naar </a:t>
            </a:r>
          </a:p>
          <a:p>
            <a:pPr eaLnBrk="1" hangingPunct="1">
              <a:buClr>
                <a:srgbClr val="CCCC00"/>
              </a:buClr>
              <a:defRPr/>
            </a:pPr>
            <a:r>
              <a:rPr lang="nl-BE" b="1" dirty="0">
                <a:solidFill>
                  <a:schemeClr val="bg2"/>
                </a:solidFill>
                <a:latin typeface="+mn-lt"/>
              </a:rPr>
              <a:t> </a:t>
            </a:r>
            <a:r>
              <a:rPr lang="nl-BE" b="1" dirty="0" smtClean="0">
                <a:solidFill>
                  <a:schemeClr val="bg2"/>
                </a:solidFill>
                <a:latin typeface="+mn-lt"/>
              </a:rPr>
              <a:t>   website met meer informatie.</a:t>
            </a:r>
          </a:p>
          <a:p>
            <a:pPr eaLnBrk="1" hangingPunct="1">
              <a:buClr>
                <a:srgbClr val="CCCC00"/>
              </a:buClr>
              <a:buFont typeface="Wingdings" pitchFamily="2" charset="2"/>
              <a:buChar char="ü"/>
              <a:defRPr/>
            </a:pPr>
            <a:endParaRPr lang="nl-BE" sz="1400" b="1" dirty="0">
              <a:solidFill>
                <a:schemeClr val="bg2"/>
              </a:solidFill>
              <a:latin typeface="+mn-lt"/>
            </a:endParaRPr>
          </a:p>
          <a:p>
            <a:pPr eaLnBrk="1" hangingPunct="1">
              <a:buClr>
                <a:srgbClr val="CCCC00"/>
              </a:buClr>
              <a:buFont typeface="Wingdings" pitchFamily="2" charset="2"/>
              <a:buChar char="ü"/>
              <a:defRPr/>
            </a:pPr>
            <a:r>
              <a:rPr lang="nl-BE" b="1" dirty="0" smtClean="0">
                <a:solidFill>
                  <a:schemeClr val="bg2"/>
                </a:solidFill>
                <a:latin typeface="+mn-lt"/>
              </a:rPr>
              <a:t> Denk aan afgifte aRMA materiaal!</a:t>
            </a:r>
          </a:p>
          <a:p>
            <a:pPr eaLnBrk="1" hangingPunct="1">
              <a:buClr>
                <a:srgbClr val="CCCC00"/>
              </a:buClr>
              <a:buFont typeface="Wingdings" pitchFamily="2" charset="2"/>
              <a:buNone/>
              <a:defRPr/>
            </a:pPr>
            <a:endParaRPr lang="nl-NL" dirty="0" smtClean="0">
              <a:solidFill>
                <a:schemeClr val="bg2"/>
              </a:solidFill>
              <a:latin typeface="+mn-lt"/>
            </a:endParaRPr>
          </a:p>
        </p:txBody>
      </p:sp>
      <p:sp>
        <p:nvSpPr>
          <p:cNvPr id="95236" name="Date Placeholder 1"/>
          <p:cNvSpPr>
            <a:spLocks noGrp="1"/>
          </p:cNvSpPr>
          <p:nvPr>
            <p:ph type="dt" sz="quarter" idx="12"/>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en-US" sz="1000" smtClean="0">
                <a:solidFill>
                  <a:srgbClr val="FFFFFF"/>
                </a:solidFill>
              </a:rPr>
              <a:t>13-10-2014</a:t>
            </a:r>
            <a:endParaRPr lang="nl-NL" sz="1000" smtClean="0">
              <a:solidFill>
                <a:srgbClr val="FFFFFF"/>
              </a:solidFill>
            </a:endParaRPr>
          </a:p>
        </p:txBody>
      </p:sp>
      <p:sp>
        <p:nvSpPr>
          <p:cNvPr id="95237" name="Footer Placeholder 2"/>
          <p:cNvSpPr>
            <a:spLocks noGrp="1"/>
          </p:cNvSpPr>
          <p:nvPr>
            <p:ph type="ftr" sz="quarter" idx="10"/>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nl-NL" sz="1000" smtClean="0">
                <a:solidFill>
                  <a:srgbClr val="FFFFFF"/>
                </a:solidFill>
              </a:rPr>
              <a:t>KAVA Workshop</a:t>
            </a:r>
          </a:p>
        </p:txBody>
      </p:sp>
      <p:sp>
        <p:nvSpPr>
          <p:cNvPr id="95238" name="Slide Number Placeholder 3"/>
          <p:cNvSpPr>
            <a:spLocks noGrp="1"/>
          </p:cNvSpPr>
          <p:nvPr>
            <p:ph type="sldNum" sz="quarter" idx="11"/>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2BDB7191-05AF-4D10-A609-C04460F289CE}" type="slidenum">
              <a:rPr lang="nl-NL" sz="1000" smtClean="0">
                <a:solidFill>
                  <a:srgbClr val="FFFFFF"/>
                </a:solidFill>
              </a:rPr>
              <a:pPr eaLnBrk="1" hangingPunct="1"/>
              <a:t>38</a:t>
            </a:fld>
            <a:endParaRPr lang="nl-NL" sz="1000" smtClean="0">
              <a:solidFill>
                <a:srgbClr val="FFFFFF"/>
              </a:solidFill>
            </a:endParaRPr>
          </a:p>
        </p:txBody>
      </p:sp>
    </p:spTree>
    <p:extLst>
      <p:ext uri="{BB962C8B-B14F-4D97-AF65-F5344CB8AC3E}">
        <p14:creationId xmlns:p14="http://schemas.microsoft.com/office/powerpoint/2010/main" val="3568095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630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6309">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26309">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6309">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26309">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6309">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6309">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630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ext Box 2"/>
          <p:cNvSpPr txBox="1">
            <a:spLocks noChangeArrowheads="1"/>
          </p:cNvSpPr>
          <p:nvPr/>
        </p:nvSpPr>
        <p:spPr bwMode="auto">
          <a:xfrm>
            <a:off x="323528" y="260350"/>
            <a:ext cx="859401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buClr>
                <a:srgbClr val="CCCC00"/>
              </a:buClr>
              <a:buFont typeface="Wingdings" pitchFamily="2" charset="2"/>
              <a:buNone/>
            </a:pPr>
            <a:r>
              <a:rPr lang="nl-BE" sz="2800" b="1" dirty="0" smtClean="0">
                <a:solidFill>
                  <a:schemeClr val="bg1"/>
                </a:solidFill>
                <a:latin typeface="+mn-lt"/>
              </a:rPr>
              <a:t>Take </a:t>
            </a:r>
            <a:r>
              <a:rPr lang="nl-BE" sz="3000" b="1" dirty="0" smtClean="0">
                <a:solidFill>
                  <a:schemeClr val="bg1"/>
                </a:solidFill>
                <a:latin typeface="+mn-lt"/>
              </a:rPr>
              <a:t>home</a:t>
            </a:r>
            <a:r>
              <a:rPr lang="nl-BE" sz="2800" b="1" dirty="0" smtClean="0">
                <a:solidFill>
                  <a:schemeClr val="bg1"/>
                </a:solidFill>
                <a:latin typeface="+mn-lt"/>
              </a:rPr>
              <a:t> messages: </a:t>
            </a:r>
            <a:r>
              <a:rPr lang="nl-BE" sz="2800" b="1" dirty="0" smtClean="0">
                <a:solidFill>
                  <a:srgbClr val="FFFF00"/>
                </a:solidFill>
                <a:latin typeface="+mn-lt"/>
              </a:rPr>
              <a:t>Tweede/latere uitgifte</a:t>
            </a:r>
            <a:endParaRPr lang="nl-NL" sz="2800" b="1" dirty="0">
              <a:solidFill>
                <a:srgbClr val="FFFF00"/>
              </a:solidFill>
              <a:latin typeface="+mn-lt"/>
            </a:endParaRPr>
          </a:p>
        </p:txBody>
      </p:sp>
      <p:sp>
        <p:nvSpPr>
          <p:cNvPr id="227331" name="Text Box 3"/>
          <p:cNvSpPr txBox="1">
            <a:spLocks noChangeArrowheads="1"/>
          </p:cNvSpPr>
          <p:nvPr/>
        </p:nvSpPr>
        <p:spPr bwMode="auto">
          <a:xfrm>
            <a:off x="519113" y="1484784"/>
            <a:ext cx="8119512"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buClr>
                <a:srgbClr val="CCCC00"/>
              </a:buClr>
              <a:buFont typeface="Wingdings" pitchFamily="2" charset="2"/>
              <a:buChar char="ü"/>
              <a:defRPr/>
            </a:pPr>
            <a:r>
              <a:rPr lang="nl-BE" dirty="0" smtClean="0">
                <a:solidFill>
                  <a:srgbClr val="003300"/>
                </a:solidFill>
                <a:latin typeface="+mn-lt"/>
              </a:rPr>
              <a:t> </a:t>
            </a:r>
            <a:r>
              <a:rPr lang="nl-BE" b="1" dirty="0" smtClean="0">
                <a:solidFill>
                  <a:srgbClr val="003300"/>
                </a:solidFill>
                <a:latin typeface="+mn-lt"/>
              </a:rPr>
              <a:t>Wat zijn de ervaringen met de medicatie?</a:t>
            </a:r>
          </a:p>
          <a:p>
            <a:pPr eaLnBrk="1" hangingPunct="1">
              <a:buClr>
                <a:srgbClr val="CCCC00"/>
              </a:buClr>
              <a:buFont typeface="Wingdings" pitchFamily="2" charset="2"/>
              <a:buNone/>
              <a:defRPr/>
            </a:pPr>
            <a:endParaRPr lang="nl-BE" b="1" dirty="0" smtClean="0">
              <a:solidFill>
                <a:srgbClr val="003300"/>
              </a:solidFill>
              <a:latin typeface="+mn-lt"/>
            </a:endParaRPr>
          </a:p>
          <a:p>
            <a:pPr eaLnBrk="1" hangingPunct="1">
              <a:buClr>
                <a:srgbClr val="CCCC00"/>
              </a:buClr>
              <a:buFont typeface="Wingdings" pitchFamily="2" charset="2"/>
              <a:buChar char="ü"/>
              <a:defRPr/>
            </a:pPr>
            <a:r>
              <a:rPr lang="nl-BE" b="1" dirty="0" smtClean="0">
                <a:solidFill>
                  <a:srgbClr val="003300"/>
                </a:solidFill>
                <a:latin typeface="+mn-lt"/>
              </a:rPr>
              <a:t> Controleer de </a:t>
            </a:r>
            <a:r>
              <a:rPr lang="nl-BE" b="1" u="sng" dirty="0" smtClean="0">
                <a:solidFill>
                  <a:srgbClr val="003300"/>
                </a:solidFill>
                <a:latin typeface="+mn-lt"/>
              </a:rPr>
              <a:t>therapietrouw!</a:t>
            </a:r>
          </a:p>
          <a:p>
            <a:pPr eaLnBrk="1" hangingPunct="1">
              <a:buClr>
                <a:srgbClr val="CCCC00"/>
              </a:buClr>
              <a:buFont typeface="Wingdings" pitchFamily="2" charset="2"/>
              <a:buChar char="ü"/>
              <a:defRPr/>
            </a:pPr>
            <a:endParaRPr lang="nl-BE" b="1" u="sng" dirty="0" smtClean="0">
              <a:solidFill>
                <a:srgbClr val="003300"/>
              </a:solidFill>
              <a:latin typeface="+mn-lt"/>
            </a:endParaRPr>
          </a:p>
          <a:p>
            <a:pPr eaLnBrk="1" hangingPunct="1">
              <a:buClr>
                <a:srgbClr val="CCCC00"/>
              </a:buClr>
              <a:buFont typeface="Wingdings" pitchFamily="2" charset="2"/>
              <a:buChar char="ü"/>
              <a:defRPr/>
            </a:pPr>
            <a:r>
              <a:rPr lang="nl-BE" b="1" dirty="0" smtClean="0">
                <a:solidFill>
                  <a:srgbClr val="003300"/>
                </a:solidFill>
                <a:latin typeface="+mn-lt"/>
              </a:rPr>
              <a:t> Blijf het belang van therapietrouw onderstrepen  + </a:t>
            </a:r>
          </a:p>
          <a:p>
            <a:pPr eaLnBrk="1" hangingPunct="1">
              <a:buClr>
                <a:srgbClr val="CCCC00"/>
              </a:buClr>
              <a:defRPr/>
            </a:pPr>
            <a:r>
              <a:rPr lang="nl-BE" b="1" dirty="0" smtClean="0">
                <a:solidFill>
                  <a:srgbClr val="003300"/>
                </a:solidFill>
                <a:latin typeface="+mn-lt"/>
              </a:rPr>
              <a:t>   bied hulpmiddelen aan.</a:t>
            </a:r>
          </a:p>
          <a:p>
            <a:pPr eaLnBrk="1" hangingPunct="1">
              <a:buClr>
                <a:srgbClr val="CCCC00"/>
              </a:buClr>
              <a:buFont typeface="Wingdings" pitchFamily="2" charset="2"/>
              <a:buChar char="ü"/>
              <a:defRPr/>
            </a:pPr>
            <a:endParaRPr lang="nl-BE" b="1" dirty="0" smtClean="0">
              <a:solidFill>
                <a:srgbClr val="003300"/>
              </a:solidFill>
              <a:latin typeface="+mn-lt"/>
            </a:endParaRPr>
          </a:p>
          <a:p>
            <a:pPr eaLnBrk="1" hangingPunct="1">
              <a:buClr>
                <a:srgbClr val="CCCC00"/>
              </a:buClr>
              <a:buFont typeface="Wingdings" pitchFamily="2" charset="2"/>
              <a:buChar char="ü"/>
              <a:defRPr/>
            </a:pPr>
            <a:r>
              <a:rPr lang="nl-BE" b="1" dirty="0" smtClean="0">
                <a:solidFill>
                  <a:srgbClr val="003300"/>
                </a:solidFill>
                <a:latin typeface="+mn-lt"/>
              </a:rPr>
              <a:t> Check geregeld co-medicatie (OTC!). </a:t>
            </a:r>
          </a:p>
          <a:p>
            <a:pPr eaLnBrk="1" hangingPunct="1">
              <a:buClr>
                <a:srgbClr val="CCCC00"/>
              </a:buClr>
              <a:buFont typeface="Wingdings" pitchFamily="2" charset="2"/>
              <a:buChar char="ü"/>
              <a:defRPr/>
            </a:pPr>
            <a:endParaRPr lang="nl-BE" b="1" dirty="0" smtClean="0">
              <a:solidFill>
                <a:srgbClr val="003300"/>
              </a:solidFill>
              <a:latin typeface="+mn-lt"/>
            </a:endParaRPr>
          </a:p>
          <a:p>
            <a:pPr eaLnBrk="1" hangingPunct="1">
              <a:buClr>
                <a:srgbClr val="CCCC00"/>
              </a:buClr>
              <a:buFont typeface="Wingdings" pitchFamily="2" charset="2"/>
              <a:buChar char="ü"/>
              <a:defRPr/>
            </a:pPr>
            <a:r>
              <a:rPr lang="nl-BE" b="1" dirty="0" smtClean="0">
                <a:solidFill>
                  <a:srgbClr val="003300"/>
                </a:solidFill>
                <a:latin typeface="+mn-lt"/>
              </a:rPr>
              <a:t> Bijkomende problemen? Bloedingen?</a:t>
            </a:r>
          </a:p>
          <a:p>
            <a:pPr eaLnBrk="1" hangingPunct="1">
              <a:buClr>
                <a:srgbClr val="CCCC00"/>
              </a:buClr>
              <a:buFont typeface="Wingdings" pitchFamily="2" charset="2"/>
              <a:buChar char="ü"/>
              <a:defRPr/>
            </a:pPr>
            <a:endParaRPr lang="nl-BE" b="1" dirty="0">
              <a:solidFill>
                <a:srgbClr val="003300"/>
              </a:solidFill>
              <a:latin typeface="+mn-lt"/>
            </a:endParaRPr>
          </a:p>
          <a:p>
            <a:pPr eaLnBrk="1" hangingPunct="1">
              <a:buClr>
                <a:srgbClr val="CCCC00"/>
              </a:buClr>
              <a:buFont typeface="Wingdings" pitchFamily="2" charset="2"/>
              <a:buChar char="ü"/>
              <a:defRPr/>
            </a:pPr>
            <a:r>
              <a:rPr lang="nl-BE" b="1" dirty="0" smtClean="0">
                <a:solidFill>
                  <a:srgbClr val="003300"/>
                </a:solidFill>
                <a:latin typeface="+mn-lt"/>
              </a:rPr>
              <a:t> Bridging kan complex zijn: best doorverwijzen naar arts.</a:t>
            </a:r>
          </a:p>
          <a:p>
            <a:pPr eaLnBrk="1" hangingPunct="1">
              <a:buClr>
                <a:srgbClr val="CCCC00"/>
              </a:buClr>
              <a:buFont typeface="Wingdings" pitchFamily="2" charset="2"/>
              <a:buChar char="ü"/>
              <a:defRPr/>
            </a:pPr>
            <a:endParaRPr lang="nl-BE" b="1" dirty="0" smtClean="0">
              <a:solidFill>
                <a:srgbClr val="003300"/>
              </a:solidFill>
              <a:latin typeface="+mn-lt"/>
            </a:endParaRPr>
          </a:p>
          <a:p>
            <a:pPr eaLnBrk="1" hangingPunct="1">
              <a:buClr>
                <a:srgbClr val="CCCC00"/>
              </a:buClr>
              <a:defRPr/>
            </a:pPr>
            <a:endParaRPr lang="nl-NL" b="1" dirty="0" smtClean="0">
              <a:solidFill>
                <a:srgbClr val="003300"/>
              </a:solidFill>
              <a:latin typeface="+mn-lt"/>
            </a:endParaRPr>
          </a:p>
        </p:txBody>
      </p:sp>
      <p:sp>
        <p:nvSpPr>
          <p:cNvPr id="96260" name="Date Placeholder 1"/>
          <p:cNvSpPr>
            <a:spLocks noGrp="1"/>
          </p:cNvSpPr>
          <p:nvPr>
            <p:ph type="dt" sz="quarter" idx="12"/>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en-US" sz="1000" smtClean="0">
                <a:solidFill>
                  <a:srgbClr val="FFFFFF"/>
                </a:solidFill>
              </a:rPr>
              <a:t>13-10-2014</a:t>
            </a:r>
            <a:endParaRPr lang="nl-NL" sz="1000" smtClean="0">
              <a:solidFill>
                <a:srgbClr val="FFFFFF"/>
              </a:solidFill>
            </a:endParaRPr>
          </a:p>
        </p:txBody>
      </p:sp>
      <p:sp>
        <p:nvSpPr>
          <p:cNvPr id="96261" name="Footer Placeholder 2"/>
          <p:cNvSpPr>
            <a:spLocks noGrp="1"/>
          </p:cNvSpPr>
          <p:nvPr>
            <p:ph type="ftr" sz="quarter" idx="10"/>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nl-NL" sz="1000" smtClean="0">
                <a:solidFill>
                  <a:srgbClr val="FFFFFF"/>
                </a:solidFill>
              </a:rPr>
              <a:t>KAVA Workshop</a:t>
            </a:r>
          </a:p>
        </p:txBody>
      </p:sp>
      <p:sp>
        <p:nvSpPr>
          <p:cNvPr id="96262" name="Slide Number Placeholder 3"/>
          <p:cNvSpPr>
            <a:spLocks noGrp="1"/>
          </p:cNvSpPr>
          <p:nvPr>
            <p:ph type="sldNum" sz="quarter" idx="11"/>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6583005E-92B2-4179-A6B5-9091BE95E826}" type="slidenum">
              <a:rPr lang="nl-NL" sz="1000" smtClean="0">
                <a:solidFill>
                  <a:srgbClr val="FFFFFF"/>
                </a:solidFill>
              </a:rPr>
              <a:pPr eaLnBrk="1" hangingPunct="1"/>
              <a:t>39</a:t>
            </a:fld>
            <a:endParaRPr lang="nl-NL" sz="1000" smtClean="0">
              <a:solidFill>
                <a:srgbClr val="FFFFFF"/>
              </a:solidFill>
            </a:endParaRPr>
          </a:p>
        </p:txBody>
      </p:sp>
    </p:spTree>
    <p:extLst>
      <p:ext uri="{BB962C8B-B14F-4D97-AF65-F5344CB8AC3E}">
        <p14:creationId xmlns:p14="http://schemas.microsoft.com/office/powerpoint/2010/main" val="4242624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733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7331">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27331">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7331">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7331">
                                            <p:txEl>
                                              <p:pRg st="4" end="4"/>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27331">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733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t>Inleiding: anticoagulantia</a:t>
            </a:r>
            <a:endParaRPr lang="nl-BE" sz="3000" dirty="0"/>
          </a:p>
        </p:txBody>
      </p:sp>
      <p:sp>
        <p:nvSpPr>
          <p:cNvPr id="3" name="Content Placeholder 2"/>
          <p:cNvSpPr>
            <a:spLocks noGrp="1"/>
          </p:cNvSpPr>
          <p:nvPr>
            <p:ph idx="1"/>
          </p:nvPr>
        </p:nvSpPr>
        <p:spPr>
          <a:xfrm>
            <a:off x="539750" y="1398041"/>
            <a:ext cx="8107363" cy="4767263"/>
          </a:xfrm>
        </p:spPr>
        <p:txBody>
          <a:bodyPr/>
          <a:lstStyle/>
          <a:p>
            <a:pPr>
              <a:lnSpc>
                <a:spcPct val="150000"/>
              </a:lnSpc>
            </a:pPr>
            <a:r>
              <a:rPr lang="nl-BE" sz="2000" dirty="0" smtClean="0"/>
              <a:t>Vormen samen met de anti-aggregantia en trombolytica de klasse v/d antitrombotica</a:t>
            </a:r>
          </a:p>
          <a:p>
            <a:pPr>
              <a:lnSpc>
                <a:spcPct val="150000"/>
              </a:lnSpc>
            </a:pPr>
            <a:endParaRPr lang="nl-BE" sz="700" dirty="0" smtClean="0"/>
          </a:p>
          <a:p>
            <a:pPr>
              <a:lnSpc>
                <a:spcPct val="150000"/>
              </a:lnSpc>
            </a:pPr>
            <a:r>
              <a:rPr lang="nl-BE" sz="2000" dirty="0" smtClean="0"/>
              <a:t>Worden verder onderverdeeld in:</a:t>
            </a:r>
          </a:p>
          <a:p>
            <a:pPr lvl="1">
              <a:lnSpc>
                <a:spcPct val="150000"/>
              </a:lnSpc>
            </a:pPr>
            <a:r>
              <a:rPr lang="nl-BE" sz="1800" dirty="0" smtClean="0"/>
              <a:t>Heparines (oa. LMWH)</a:t>
            </a:r>
          </a:p>
          <a:p>
            <a:pPr lvl="1">
              <a:lnSpc>
                <a:spcPct val="150000"/>
              </a:lnSpc>
            </a:pPr>
            <a:r>
              <a:rPr lang="nl-BE" sz="1800" dirty="0" smtClean="0"/>
              <a:t>Vitamine K-antagonisten (VKAs)</a:t>
            </a:r>
          </a:p>
          <a:p>
            <a:pPr lvl="1">
              <a:lnSpc>
                <a:spcPct val="150000"/>
              </a:lnSpc>
            </a:pPr>
            <a:r>
              <a:rPr lang="nl-BE" sz="1800" dirty="0" smtClean="0"/>
              <a:t>Trombine-inhibitoren</a:t>
            </a:r>
          </a:p>
          <a:p>
            <a:pPr lvl="1">
              <a:lnSpc>
                <a:spcPct val="150000"/>
              </a:lnSpc>
            </a:pPr>
            <a:r>
              <a:rPr lang="nl-BE" sz="1800" dirty="0" smtClean="0"/>
              <a:t>Factor Xa-inhibitoren</a:t>
            </a:r>
            <a:endParaRPr lang="nl-BE" sz="18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4</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sp>
        <p:nvSpPr>
          <p:cNvPr id="7" name="Right Brace 6"/>
          <p:cNvSpPr/>
          <p:nvPr/>
        </p:nvSpPr>
        <p:spPr bwMode="auto">
          <a:xfrm>
            <a:off x="3851920" y="4077072"/>
            <a:ext cx="360040" cy="864096"/>
          </a:xfrm>
          <a:prstGeom prst="rightBrace">
            <a:avLst/>
          </a:pr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7" tIns="45713" rIns="91427" bIns="45713" numCol="1" rtlCol="0" anchor="ctr" anchorCtr="0" compatLnSpc="1">
            <a:prstTxWarp prst="textNoShape">
              <a:avLst/>
            </a:prstTxWarp>
          </a:bodyPr>
          <a:lstStyle/>
          <a:p>
            <a:pPr marL="363538" marR="0" indent="-363538" algn="l" defTabSz="914400" rtl="0" eaLnBrk="1" fontAlgn="base" latinLnBrk="0" hangingPunct="1">
              <a:lnSpc>
                <a:spcPct val="90000"/>
              </a:lnSpc>
              <a:spcBef>
                <a:spcPct val="20000"/>
              </a:spcBef>
              <a:spcAft>
                <a:spcPct val="0"/>
              </a:spcAft>
              <a:buClr>
                <a:schemeClr val="accent1"/>
              </a:buClr>
              <a:buSzPct val="75000"/>
              <a:buFont typeface="Wingdings" pitchFamily="2" charset="2"/>
              <a:buNone/>
              <a:tabLst/>
            </a:pPr>
            <a:endParaRPr kumimoji="0" lang="nl-BE" sz="2000" b="0" i="0" u="none" strike="noStrike" cap="none" normalizeH="0" baseline="0" smtClean="0">
              <a:ln>
                <a:noFill/>
              </a:ln>
              <a:solidFill>
                <a:schemeClr val="hlink"/>
              </a:solidFill>
              <a:effectLst/>
              <a:latin typeface="Arial" charset="0"/>
            </a:endParaRPr>
          </a:p>
        </p:txBody>
      </p:sp>
      <p:sp>
        <p:nvSpPr>
          <p:cNvPr id="8" name="TextBox 7"/>
          <p:cNvSpPr txBox="1"/>
          <p:nvPr/>
        </p:nvSpPr>
        <p:spPr>
          <a:xfrm>
            <a:off x="4355976" y="4355812"/>
            <a:ext cx="1800200" cy="369332"/>
          </a:xfrm>
          <a:prstGeom prst="rect">
            <a:avLst/>
          </a:prstGeom>
          <a:noFill/>
        </p:spPr>
        <p:txBody>
          <a:bodyPr wrap="square" rtlCol="0">
            <a:spAutoFit/>
          </a:bodyPr>
          <a:lstStyle/>
          <a:p>
            <a:r>
              <a:rPr lang="nl-BE" b="1" dirty="0" smtClean="0">
                <a:solidFill>
                  <a:srgbClr val="FF0000"/>
                </a:solidFill>
              </a:rPr>
              <a:t>DOACs</a:t>
            </a:r>
            <a:endParaRPr lang="nl-BE" b="1" dirty="0">
              <a:solidFill>
                <a:srgbClr val="FF0000"/>
              </a:solidFill>
            </a:endParaRPr>
          </a:p>
        </p:txBody>
      </p:sp>
    </p:spTree>
    <p:extLst>
      <p:ext uri="{BB962C8B-B14F-4D97-AF65-F5344CB8AC3E}">
        <p14:creationId xmlns:p14="http://schemas.microsoft.com/office/powerpoint/2010/main" val="3547014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ext Box 2"/>
          <p:cNvSpPr txBox="1">
            <a:spLocks noChangeArrowheads="1"/>
          </p:cNvSpPr>
          <p:nvPr/>
        </p:nvSpPr>
        <p:spPr bwMode="auto">
          <a:xfrm>
            <a:off x="323528" y="260350"/>
            <a:ext cx="379623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buClr>
                <a:srgbClr val="CCCC00"/>
              </a:buClr>
              <a:buFont typeface="Wingdings" pitchFamily="2" charset="2"/>
              <a:buNone/>
            </a:pPr>
            <a:r>
              <a:rPr lang="nl-BE" sz="2800" b="1" dirty="0" smtClean="0">
                <a:solidFill>
                  <a:schemeClr val="bg1"/>
                </a:solidFill>
                <a:latin typeface="+mn-lt"/>
              </a:rPr>
              <a:t>Acknowledgements</a:t>
            </a:r>
            <a:endParaRPr lang="nl-NL" sz="2800" b="1" dirty="0">
              <a:solidFill>
                <a:srgbClr val="FFFF00"/>
              </a:solidFill>
              <a:latin typeface="+mn-lt"/>
            </a:endParaRPr>
          </a:p>
        </p:txBody>
      </p:sp>
      <p:sp>
        <p:nvSpPr>
          <p:cNvPr id="227331" name="Text Box 3"/>
          <p:cNvSpPr txBox="1">
            <a:spLocks noChangeArrowheads="1"/>
          </p:cNvSpPr>
          <p:nvPr/>
        </p:nvSpPr>
        <p:spPr bwMode="auto">
          <a:xfrm>
            <a:off x="519113" y="1484784"/>
            <a:ext cx="811951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buClr>
                <a:srgbClr val="CCCC00"/>
              </a:buClr>
              <a:defRPr/>
            </a:pPr>
            <a:r>
              <a:rPr lang="nl-BE" dirty="0" smtClean="0">
                <a:solidFill>
                  <a:srgbClr val="003300"/>
                </a:solidFill>
                <a:latin typeface="+mn-lt"/>
              </a:rPr>
              <a:t>Met dank aan:</a:t>
            </a:r>
          </a:p>
          <a:p>
            <a:pPr marL="342900" indent="-342900" eaLnBrk="1" hangingPunct="1">
              <a:lnSpc>
                <a:spcPct val="150000"/>
              </a:lnSpc>
              <a:buClrTx/>
              <a:buSzPct val="100000"/>
              <a:buFont typeface="Courier New" pitchFamily="49" charset="0"/>
              <a:buChar char="o"/>
              <a:defRPr/>
            </a:pPr>
            <a:r>
              <a:rPr lang="nl-BE" dirty="0" smtClean="0">
                <a:solidFill>
                  <a:srgbClr val="003300"/>
                </a:solidFill>
                <a:latin typeface="+mn-lt"/>
              </a:rPr>
              <a:t>Prof. Dr. K. Jochmans (hematologie, UZ Brussel)</a:t>
            </a:r>
          </a:p>
          <a:p>
            <a:pPr marL="342900" indent="-342900" eaLnBrk="1" hangingPunct="1">
              <a:lnSpc>
                <a:spcPct val="150000"/>
              </a:lnSpc>
              <a:buClrTx/>
              <a:buSzPct val="100000"/>
              <a:buFont typeface="Courier New" pitchFamily="49" charset="0"/>
              <a:buChar char="o"/>
              <a:defRPr/>
            </a:pPr>
            <a:r>
              <a:rPr lang="nl-BE" dirty="0" smtClean="0">
                <a:solidFill>
                  <a:srgbClr val="003300"/>
                </a:solidFill>
                <a:latin typeface="+mn-lt"/>
              </a:rPr>
              <a:t>APB, stagemeesters en stagiairs (GGP studie i/d officina) </a:t>
            </a:r>
            <a:endParaRPr lang="nl-BE" b="1" dirty="0" smtClean="0">
              <a:solidFill>
                <a:srgbClr val="003300"/>
              </a:solidFill>
              <a:latin typeface="+mn-lt"/>
            </a:endParaRPr>
          </a:p>
          <a:p>
            <a:pPr eaLnBrk="1" hangingPunct="1">
              <a:buClr>
                <a:srgbClr val="CCCC00"/>
              </a:buClr>
              <a:defRPr/>
            </a:pPr>
            <a:endParaRPr lang="nl-NL" b="1" dirty="0" smtClean="0">
              <a:solidFill>
                <a:srgbClr val="003300"/>
              </a:solidFill>
              <a:latin typeface="+mn-lt"/>
            </a:endParaRPr>
          </a:p>
        </p:txBody>
      </p:sp>
      <p:sp>
        <p:nvSpPr>
          <p:cNvPr id="96260" name="Date Placeholder 1"/>
          <p:cNvSpPr>
            <a:spLocks noGrp="1"/>
          </p:cNvSpPr>
          <p:nvPr>
            <p:ph type="dt" sz="quarter" idx="12"/>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en-US" sz="1000" smtClean="0">
                <a:solidFill>
                  <a:srgbClr val="FFFFFF"/>
                </a:solidFill>
              </a:rPr>
              <a:t>13-10-2014</a:t>
            </a:r>
            <a:endParaRPr lang="nl-NL" sz="1000" smtClean="0">
              <a:solidFill>
                <a:srgbClr val="FFFFFF"/>
              </a:solidFill>
            </a:endParaRPr>
          </a:p>
        </p:txBody>
      </p:sp>
      <p:sp>
        <p:nvSpPr>
          <p:cNvPr id="96261" name="Footer Placeholder 2"/>
          <p:cNvSpPr>
            <a:spLocks noGrp="1"/>
          </p:cNvSpPr>
          <p:nvPr>
            <p:ph type="ftr" sz="quarter" idx="10"/>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nl-NL" sz="1000" smtClean="0">
                <a:solidFill>
                  <a:srgbClr val="FFFFFF"/>
                </a:solidFill>
              </a:rPr>
              <a:t>KAVA Workshop</a:t>
            </a:r>
          </a:p>
        </p:txBody>
      </p:sp>
      <p:sp>
        <p:nvSpPr>
          <p:cNvPr id="96262" name="Slide Number Placeholder 3"/>
          <p:cNvSpPr>
            <a:spLocks noGrp="1"/>
          </p:cNvSpPr>
          <p:nvPr>
            <p:ph type="sldNum" sz="quarter" idx="11"/>
          </p:nvPr>
        </p:nvSpPr>
        <p:spPr>
          <a:noFill/>
        </p:spPr>
        <p:txBody>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6583005E-92B2-4179-A6B5-9091BE95E826}" type="slidenum">
              <a:rPr lang="nl-NL" sz="1000" smtClean="0">
                <a:solidFill>
                  <a:srgbClr val="FFFFFF"/>
                </a:solidFill>
              </a:rPr>
              <a:pPr eaLnBrk="1" hangingPunct="1"/>
              <a:t>40</a:t>
            </a:fld>
            <a:endParaRPr lang="nl-NL" sz="1000" smtClean="0">
              <a:solidFill>
                <a:srgbClr val="FFFFFF"/>
              </a:solidFill>
            </a:endParaRPr>
          </a:p>
        </p:txBody>
      </p:sp>
      <p:pic>
        <p:nvPicPr>
          <p:cNvPr id="1026" name="Picture 2" descr="http://blogimages.bloggen.be/gvbdorne/2343895-06ef02cd4f61bad86e09adfccbe9a928.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3330375"/>
            <a:ext cx="4092888"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48016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t>Indicaties</a:t>
            </a:r>
            <a:r>
              <a:rPr lang="nl-BE" dirty="0" smtClean="0"/>
              <a:t> SPAF</a:t>
            </a:r>
            <a:endParaRPr lang="nl-BE"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41</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sp>
        <p:nvSpPr>
          <p:cNvPr id="7" name="Rectangle 6"/>
          <p:cNvSpPr/>
          <p:nvPr/>
        </p:nvSpPr>
        <p:spPr>
          <a:xfrm>
            <a:off x="899592" y="1772816"/>
            <a:ext cx="7776864" cy="4001095"/>
          </a:xfrm>
          <a:prstGeom prst="rect">
            <a:avLst/>
          </a:prstGeom>
        </p:spPr>
        <p:txBody>
          <a:bodyPr wrap="square">
            <a:spAutoFit/>
          </a:bodyPr>
          <a:lstStyle/>
          <a:p>
            <a:pPr lvl="0"/>
            <a:r>
              <a:rPr lang="nl-BE" dirty="0"/>
              <a:t>De </a:t>
            </a:r>
            <a:r>
              <a:rPr lang="nl-BE" dirty="0" smtClean="0"/>
              <a:t>specialiteiten worden </a:t>
            </a:r>
            <a:r>
              <a:rPr lang="nl-BE" dirty="0"/>
              <a:t>vergoed als wordt bewezen dat ze </a:t>
            </a:r>
            <a:r>
              <a:rPr lang="nl-BE" dirty="0" smtClean="0"/>
              <a:t>worden </a:t>
            </a:r>
            <a:r>
              <a:rPr lang="nl-BE" dirty="0"/>
              <a:t>toegediend voor de preventie van een cerebrovasculair accident (CVA) en een systemische embolie (SE) bij volwassen patiënten met niet-valvulair atriumfibrilleren geassocieerd aan een of meerdere van de volgende andere risicofactoren:</a:t>
            </a:r>
          </a:p>
          <a:p>
            <a:pPr lvl="0"/>
            <a:r>
              <a:rPr lang="fr-BE" dirty="0"/>
              <a:t>- </a:t>
            </a:r>
            <a:r>
              <a:rPr lang="nl-BE" dirty="0"/>
              <a:t>Antecedenten van CVA, transitoir ischemisch accident of systemische embolie;</a:t>
            </a:r>
          </a:p>
          <a:p>
            <a:pPr lvl="0"/>
            <a:r>
              <a:rPr lang="nl-BE" dirty="0"/>
              <a:t>- Linkerventrikelejectiefractie &lt; 40 %;</a:t>
            </a:r>
          </a:p>
          <a:p>
            <a:pPr lvl="0"/>
            <a:r>
              <a:rPr lang="nl-BE" dirty="0"/>
              <a:t>- Symptomatisch hartfalen, New York Heart Association (NYHA) klasse 2 of hoger;</a:t>
            </a:r>
          </a:p>
          <a:p>
            <a:pPr lvl="0"/>
            <a:r>
              <a:rPr lang="nl-BE" dirty="0"/>
              <a:t>- Leeftijd &gt; of = 75 jaar;</a:t>
            </a:r>
          </a:p>
          <a:p>
            <a:pPr lvl="0"/>
            <a:r>
              <a:rPr lang="nl-NL" dirty="0"/>
              <a:t>- </a:t>
            </a:r>
            <a:r>
              <a:rPr lang="nl-BE" dirty="0"/>
              <a:t>Leeftijd &gt; of = 65 jaar geassocieerd met een van de volgende aandoeningen: diabetes, coronair lijden of arteriële hypertensie.</a:t>
            </a:r>
          </a:p>
        </p:txBody>
      </p:sp>
    </p:spTree>
    <p:extLst>
      <p:ext uri="{BB962C8B-B14F-4D97-AF65-F5344CB8AC3E}">
        <p14:creationId xmlns:p14="http://schemas.microsoft.com/office/powerpoint/2010/main" val="2941050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a:t>Inleiding: anticoagulantia</a:t>
            </a:r>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5</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pic>
        <p:nvPicPr>
          <p:cNvPr id="8" name="Picture 5" descr="080413_pig_hepar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14386">
            <a:off x="934334" y="1136291"/>
            <a:ext cx="3386138"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heparin_factory_blog_200802202135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3429054"/>
            <a:ext cx="3176289"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photo4_ratatouil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316341">
            <a:off x="5130812" y="923636"/>
            <a:ext cx="3328988" cy="250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0200" y="3777909"/>
            <a:ext cx="2799152" cy="2099364"/>
          </a:xfrm>
          <a:prstGeom prst="rect">
            <a:avLst/>
          </a:prstGeom>
        </p:spPr>
      </p:pic>
    </p:spTree>
    <p:extLst>
      <p:ext uri="{BB962C8B-B14F-4D97-AF65-F5344CB8AC3E}">
        <p14:creationId xmlns:p14="http://schemas.microsoft.com/office/powerpoint/2010/main" val="16270645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a:t>Inleiding: anticoagulantia</a:t>
            </a:r>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6</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700808"/>
            <a:ext cx="2304256" cy="4401128"/>
          </a:xfrm>
          <a:prstGeom prst="rect">
            <a:avLst/>
          </a:prstGeom>
          <a:noFill/>
          <a:ln w="12700">
            <a:solidFill>
              <a:srgbClr val="5F604A"/>
            </a:solidFill>
            <a:miter lim="800000"/>
            <a:headEnd/>
            <a:tailEnd/>
          </a:ln>
          <a:effectLst>
            <a:outerShdw dist="107763" dir="2700000" algn="ctr" rotWithShape="0">
              <a:schemeClr val="bg2">
                <a:alpha val="50000"/>
              </a:schemeClr>
            </a:outerShdw>
          </a:effectLst>
          <a:extLst>
            <a:ext uri="{909E8E84-426E-40DD-AFC4-6F175D3DCCD1}">
              <a14:hiddenFill xmlns:a14="http://schemas.microsoft.com/office/drawing/2010/main">
                <a:solidFill>
                  <a:schemeClr val="accent1"/>
                </a:solidFill>
              </a14:hiddenFill>
            </a:ext>
          </a:extLst>
        </p:spPr>
      </p:pic>
      <p:pic>
        <p:nvPicPr>
          <p:cNvPr id="8" name="Picture 3"/>
          <p:cNvPicPr>
            <a:picLocks noChangeAspect="1" noChangeArrowheads="1"/>
          </p:cNvPicPr>
          <p:nvPr/>
        </p:nvPicPr>
        <p:blipFill>
          <a:blip r:embed="rId3"/>
          <a:srcRect/>
          <a:stretch>
            <a:fillRect/>
          </a:stretch>
        </p:blipFill>
        <p:spPr bwMode="auto">
          <a:xfrm>
            <a:off x="4860032" y="1701254"/>
            <a:ext cx="1834144" cy="4400682"/>
          </a:xfrm>
          <a:prstGeom prst="rect">
            <a:avLst/>
          </a:prstGeom>
          <a:noFill/>
          <a:ln w="12700">
            <a:solidFill>
              <a:srgbClr val="5F604A"/>
            </a:solidFill>
            <a:miter lim="800000"/>
            <a:headEnd/>
            <a:tailEnd/>
          </a:ln>
          <a:effectLst>
            <a:outerShdw blurRad="50800" dist="107763" dir="2700000" algn="ctr" rotWithShape="0">
              <a:srgbClr val="000000">
                <a:alpha val="50000"/>
              </a:srgbClr>
            </a:outerShdw>
          </a:effectLst>
          <a:extLst>
            <a:ext uri="{909E8E84-426E-40DD-AFC4-6F175D3DCCD1}">
              <a14:hiddenFill xmlns:a14="http://schemas.microsoft.com/office/drawing/2010/main">
                <a:solidFill>
                  <a:schemeClr val="accent1"/>
                </a:solidFill>
              </a14:hiddenFill>
            </a:ext>
          </a:extLst>
        </p:spPr>
      </p:pic>
      <p:sp>
        <p:nvSpPr>
          <p:cNvPr id="9" name="TextBox 8"/>
          <p:cNvSpPr txBox="1"/>
          <p:nvPr/>
        </p:nvSpPr>
        <p:spPr>
          <a:xfrm>
            <a:off x="2411760" y="1206149"/>
            <a:ext cx="5256584" cy="369332"/>
          </a:xfrm>
          <a:prstGeom prst="rect">
            <a:avLst/>
          </a:prstGeom>
          <a:noFill/>
        </p:spPr>
        <p:txBody>
          <a:bodyPr wrap="square" rtlCol="0">
            <a:spAutoFit/>
          </a:bodyPr>
          <a:lstStyle/>
          <a:p>
            <a:r>
              <a:rPr lang="nl-BE" b="1" dirty="0" smtClean="0">
                <a:solidFill>
                  <a:srgbClr val="0000FF"/>
                </a:solidFill>
              </a:rPr>
              <a:t>Op zoek naar “HET IDEALE ...”? </a:t>
            </a:r>
            <a:endParaRPr lang="nl-BE" b="1" dirty="0">
              <a:solidFill>
                <a:srgbClr val="0000FF"/>
              </a:solidFill>
            </a:endParaRPr>
          </a:p>
        </p:txBody>
      </p:sp>
    </p:spTree>
    <p:extLst>
      <p:ext uri="{BB962C8B-B14F-4D97-AF65-F5344CB8AC3E}">
        <p14:creationId xmlns:p14="http://schemas.microsoft.com/office/powerpoint/2010/main" val="10085773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t>Het ideale antitromboticum (1)</a:t>
            </a:r>
            <a:endParaRPr lang="nl-BE" sz="3000" dirty="0"/>
          </a:p>
        </p:txBody>
      </p:sp>
      <p:sp>
        <p:nvSpPr>
          <p:cNvPr id="3" name="Content Placeholder 2"/>
          <p:cNvSpPr>
            <a:spLocks noGrp="1"/>
          </p:cNvSpPr>
          <p:nvPr>
            <p:ph idx="1"/>
          </p:nvPr>
        </p:nvSpPr>
        <p:spPr/>
        <p:txBody>
          <a:bodyPr/>
          <a:lstStyle/>
          <a:p>
            <a:r>
              <a:rPr lang="nl-BE" sz="2400" dirty="0" smtClean="0"/>
              <a:t>Criteria</a:t>
            </a:r>
          </a:p>
          <a:p>
            <a:pPr lvl="1" eaLnBrk="1" hangingPunct="1">
              <a:lnSpc>
                <a:spcPct val="170000"/>
              </a:lnSpc>
              <a:buFont typeface="Wingdings" pitchFamily="2" charset="2"/>
              <a:buChar char="ü"/>
            </a:pPr>
            <a:r>
              <a:rPr lang="en-US" altLang="nl-BE" sz="2000" dirty="0" err="1" smtClean="0">
                <a:solidFill>
                  <a:schemeClr val="tx1"/>
                </a:solidFill>
              </a:rPr>
              <a:t>werkzaamheid</a:t>
            </a:r>
            <a:r>
              <a:rPr lang="en-US" altLang="nl-BE" sz="2000" dirty="0" smtClean="0">
                <a:solidFill>
                  <a:schemeClr val="tx1"/>
                </a:solidFill>
              </a:rPr>
              <a:t> (</a:t>
            </a:r>
            <a:r>
              <a:rPr lang="en-US" altLang="nl-BE" sz="2000" dirty="0" err="1" smtClean="0">
                <a:solidFill>
                  <a:schemeClr val="tx1"/>
                </a:solidFill>
              </a:rPr>
              <a:t>bij</a:t>
            </a:r>
            <a:r>
              <a:rPr lang="en-US" altLang="nl-BE" sz="2000" dirty="0" smtClean="0">
                <a:solidFill>
                  <a:schemeClr val="tx1"/>
                </a:solidFill>
              </a:rPr>
              <a:t> </a:t>
            </a:r>
            <a:r>
              <a:rPr lang="en-US" altLang="nl-BE" sz="2000" dirty="0" err="1" smtClean="0">
                <a:solidFill>
                  <a:schemeClr val="tx1"/>
                </a:solidFill>
              </a:rPr>
              <a:t>arteriële</a:t>
            </a:r>
            <a:r>
              <a:rPr lang="en-US" altLang="nl-BE" sz="2000" dirty="0" smtClean="0">
                <a:solidFill>
                  <a:schemeClr val="tx1"/>
                </a:solidFill>
              </a:rPr>
              <a:t> &amp; </a:t>
            </a:r>
            <a:r>
              <a:rPr lang="en-US" altLang="nl-BE" sz="2000" dirty="0" err="1" smtClean="0">
                <a:solidFill>
                  <a:schemeClr val="tx1"/>
                </a:solidFill>
              </a:rPr>
              <a:t>veneuze</a:t>
            </a:r>
            <a:r>
              <a:rPr lang="en-US" altLang="nl-BE" sz="2000" dirty="0" smtClean="0">
                <a:solidFill>
                  <a:schemeClr val="tx1"/>
                </a:solidFill>
              </a:rPr>
              <a:t> </a:t>
            </a:r>
            <a:r>
              <a:rPr lang="en-US" altLang="nl-BE" sz="2000" dirty="0" err="1" smtClean="0">
                <a:solidFill>
                  <a:schemeClr val="tx1"/>
                </a:solidFill>
              </a:rPr>
              <a:t>aandoeningen</a:t>
            </a:r>
            <a:r>
              <a:rPr lang="en-US" altLang="nl-BE" sz="2000" dirty="0" smtClean="0">
                <a:solidFill>
                  <a:schemeClr val="tx1"/>
                </a:solidFill>
              </a:rPr>
              <a:t>)</a:t>
            </a:r>
            <a:endParaRPr lang="en-US" altLang="nl-BE" sz="2000" dirty="0">
              <a:solidFill>
                <a:schemeClr val="tx1"/>
              </a:solidFill>
            </a:endParaRPr>
          </a:p>
          <a:p>
            <a:pPr lvl="1" eaLnBrk="1" hangingPunct="1">
              <a:lnSpc>
                <a:spcPct val="170000"/>
              </a:lnSpc>
              <a:buFont typeface="Wingdings" pitchFamily="2" charset="2"/>
              <a:buChar char="ü"/>
            </a:pPr>
            <a:r>
              <a:rPr lang="en-US" altLang="nl-BE" sz="2000" dirty="0" err="1" smtClean="0">
                <a:solidFill>
                  <a:schemeClr val="tx1"/>
                </a:solidFill>
              </a:rPr>
              <a:t>veilig</a:t>
            </a:r>
            <a:r>
              <a:rPr lang="en-US" altLang="nl-BE" sz="2000" dirty="0" smtClean="0">
                <a:solidFill>
                  <a:schemeClr val="tx1"/>
                </a:solidFill>
              </a:rPr>
              <a:t> (</a:t>
            </a:r>
            <a:r>
              <a:rPr lang="en-US" altLang="nl-BE" sz="2000" dirty="0" err="1" smtClean="0">
                <a:solidFill>
                  <a:schemeClr val="tx1"/>
                </a:solidFill>
              </a:rPr>
              <a:t>geen</a:t>
            </a:r>
            <a:r>
              <a:rPr lang="en-US" altLang="nl-BE" sz="2000" dirty="0" smtClean="0">
                <a:solidFill>
                  <a:schemeClr val="tx1"/>
                </a:solidFill>
              </a:rPr>
              <a:t> </a:t>
            </a:r>
            <a:r>
              <a:rPr lang="en-US" altLang="nl-BE" sz="2000" dirty="0" err="1" smtClean="0">
                <a:solidFill>
                  <a:schemeClr val="tx1"/>
                </a:solidFill>
              </a:rPr>
              <a:t>toxiciteit</a:t>
            </a:r>
            <a:r>
              <a:rPr lang="en-US" altLang="nl-BE" sz="2000" dirty="0" smtClean="0">
                <a:solidFill>
                  <a:schemeClr val="tx1"/>
                </a:solidFill>
              </a:rPr>
              <a:t> </a:t>
            </a:r>
            <a:r>
              <a:rPr lang="en-US" altLang="nl-BE" sz="2000" dirty="0">
                <a:solidFill>
                  <a:schemeClr val="tx1"/>
                </a:solidFill>
              </a:rPr>
              <a:t>– </a:t>
            </a:r>
            <a:r>
              <a:rPr lang="en-US" altLang="nl-BE" sz="2000" dirty="0" err="1" smtClean="0">
                <a:solidFill>
                  <a:schemeClr val="tx1"/>
                </a:solidFill>
              </a:rPr>
              <a:t>laag</a:t>
            </a:r>
            <a:r>
              <a:rPr lang="en-US" altLang="nl-BE" sz="2000" dirty="0" smtClean="0">
                <a:solidFill>
                  <a:schemeClr val="tx1"/>
                </a:solidFill>
              </a:rPr>
              <a:t> </a:t>
            </a:r>
            <a:r>
              <a:rPr lang="en-US" altLang="nl-BE" sz="2000" dirty="0" err="1" smtClean="0">
                <a:solidFill>
                  <a:schemeClr val="tx1"/>
                </a:solidFill>
              </a:rPr>
              <a:t>bloedingsrisico</a:t>
            </a:r>
            <a:r>
              <a:rPr lang="en-US" altLang="nl-BE" sz="2000" dirty="0" smtClean="0">
                <a:solidFill>
                  <a:schemeClr val="tx1"/>
                </a:solidFill>
              </a:rPr>
              <a:t>)</a:t>
            </a:r>
            <a:endParaRPr lang="en-US" altLang="nl-BE" sz="2000" dirty="0">
              <a:solidFill>
                <a:schemeClr val="tx1"/>
              </a:solidFill>
            </a:endParaRPr>
          </a:p>
          <a:p>
            <a:pPr lvl="1" eaLnBrk="1" hangingPunct="1">
              <a:lnSpc>
                <a:spcPct val="170000"/>
              </a:lnSpc>
              <a:buFont typeface="Wingdings" pitchFamily="2" charset="2"/>
              <a:buChar char="ü"/>
            </a:pPr>
            <a:r>
              <a:rPr lang="en-US" altLang="nl-BE" sz="2000" dirty="0" err="1" smtClean="0">
                <a:solidFill>
                  <a:schemeClr val="tx1"/>
                </a:solidFill>
              </a:rPr>
              <a:t>bevordert</a:t>
            </a:r>
            <a:r>
              <a:rPr lang="en-US" altLang="nl-BE" sz="2000" dirty="0" smtClean="0">
                <a:solidFill>
                  <a:schemeClr val="tx1"/>
                </a:solidFill>
              </a:rPr>
              <a:t> </a:t>
            </a:r>
            <a:r>
              <a:rPr lang="en-US" altLang="nl-BE" sz="2000" dirty="0" err="1" smtClean="0">
                <a:solidFill>
                  <a:schemeClr val="tx1"/>
                </a:solidFill>
              </a:rPr>
              <a:t>trombolyse</a:t>
            </a:r>
            <a:r>
              <a:rPr lang="en-US" altLang="nl-BE" sz="2000" dirty="0" smtClean="0">
                <a:solidFill>
                  <a:schemeClr val="tx1"/>
                </a:solidFill>
              </a:rPr>
              <a:t> &amp; </a:t>
            </a:r>
            <a:r>
              <a:rPr lang="en-US" altLang="nl-BE" sz="2000" dirty="0" err="1" smtClean="0">
                <a:solidFill>
                  <a:schemeClr val="tx1"/>
                </a:solidFill>
              </a:rPr>
              <a:t>genezing</a:t>
            </a:r>
            <a:endParaRPr lang="en-US" altLang="nl-BE" sz="2000" dirty="0">
              <a:solidFill>
                <a:schemeClr val="tx1"/>
              </a:solidFill>
            </a:endParaRPr>
          </a:p>
          <a:p>
            <a:pPr lvl="1" eaLnBrk="1" hangingPunct="1">
              <a:lnSpc>
                <a:spcPct val="170000"/>
              </a:lnSpc>
              <a:buFont typeface="Wingdings" pitchFamily="2" charset="2"/>
              <a:buChar char="ü"/>
            </a:pPr>
            <a:r>
              <a:rPr lang="en-US" altLang="nl-BE" sz="2000" dirty="0" err="1" smtClean="0">
                <a:solidFill>
                  <a:schemeClr val="tx1"/>
                </a:solidFill>
              </a:rPr>
              <a:t>groot</a:t>
            </a:r>
            <a:r>
              <a:rPr lang="en-US" altLang="nl-BE" sz="2000" dirty="0" smtClean="0">
                <a:solidFill>
                  <a:schemeClr val="tx1"/>
                </a:solidFill>
              </a:rPr>
              <a:t> </a:t>
            </a:r>
            <a:r>
              <a:rPr lang="en-US" altLang="nl-BE" sz="2000" dirty="0" err="1" smtClean="0">
                <a:solidFill>
                  <a:schemeClr val="tx1"/>
                </a:solidFill>
              </a:rPr>
              <a:t>therapeutisch</a:t>
            </a:r>
            <a:r>
              <a:rPr lang="en-US" altLang="nl-BE" sz="2000" dirty="0" smtClean="0">
                <a:solidFill>
                  <a:schemeClr val="tx1"/>
                </a:solidFill>
              </a:rPr>
              <a:t> </a:t>
            </a:r>
            <a:r>
              <a:rPr lang="en-US" altLang="nl-BE" sz="2000" dirty="0" err="1" smtClean="0">
                <a:solidFill>
                  <a:schemeClr val="tx1"/>
                </a:solidFill>
              </a:rPr>
              <a:t>venster</a:t>
            </a:r>
            <a:endParaRPr lang="en-US" altLang="nl-BE" sz="2000" dirty="0">
              <a:solidFill>
                <a:schemeClr val="tx1"/>
              </a:solidFill>
            </a:endParaRPr>
          </a:p>
          <a:p>
            <a:pPr lvl="1" eaLnBrk="1" hangingPunct="1">
              <a:lnSpc>
                <a:spcPct val="170000"/>
              </a:lnSpc>
              <a:buFont typeface="Wingdings" pitchFamily="2" charset="2"/>
              <a:buChar char="ü"/>
            </a:pPr>
            <a:r>
              <a:rPr lang="en-US" altLang="nl-BE" sz="2000" dirty="0" err="1" smtClean="0">
                <a:solidFill>
                  <a:schemeClr val="tx1"/>
                </a:solidFill>
              </a:rPr>
              <a:t>orale</a:t>
            </a:r>
            <a:r>
              <a:rPr lang="en-US" altLang="nl-BE" sz="2000" dirty="0" smtClean="0">
                <a:solidFill>
                  <a:schemeClr val="tx1"/>
                </a:solidFill>
              </a:rPr>
              <a:t> </a:t>
            </a:r>
            <a:r>
              <a:rPr lang="en-US" altLang="nl-BE" sz="2000" dirty="0" err="1" smtClean="0">
                <a:solidFill>
                  <a:schemeClr val="tx1"/>
                </a:solidFill>
              </a:rPr>
              <a:t>inname</a:t>
            </a:r>
            <a:endParaRPr lang="en-US" altLang="nl-BE" sz="2000" dirty="0">
              <a:solidFill>
                <a:schemeClr val="tx1"/>
              </a:solidFill>
            </a:endParaRPr>
          </a:p>
          <a:p>
            <a:pPr lvl="1" eaLnBrk="1" hangingPunct="1">
              <a:lnSpc>
                <a:spcPct val="170000"/>
              </a:lnSpc>
              <a:buFont typeface="Wingdings" pitchFamily="2" charset="2"/>
              <a:buChar char="ü"/>
            </a:pPr>
            <a:r>
              <a:rPr lang="en-US" altLang="nl-BE" sz="2000" dirty="0" err="1" smtClean="0">
                <a:solidFill>
                  <a:schemeClr val="tx1"/>
                </a:solidFill>
              </a:rPr>
              <a:t>snelle</a:t>
            </a:r>
            <a:r>
              <a:rPr lang="en-US" altLang="nl-BE" sz="2000" dirty="0" smtClean="0">
                <a:solidFill>
                  <a:schemeClr val="tx1"/>
                </a:solidFill>
              </a:rPr>
              <a:t> </a:t>
            </a:r>
            <a:r>
              <a:rPr lang="en-US" altLang="nl-BE" sz="2000" dirty="0" err="1" smtClean="0">
                <a:solidFill>
                  <a:schemeClr val="tx1"/>
                </a:solidFill>
              </a:rPr>
              <a:t>werking</a:t>
            </a:r>
            <a:endParaRPr lang="en-US" altLang="nl-BE" sz="2000" dirty="0">
              <a:solidFill>
                <a:schemeClr val="tx1"/>
              </a:solidFill>
            </a:endParaRPr>
          </a:p>
          <a:p>
            <a:pPr lvl="1" eaLnBrk="1" hangingPunct="1">
              <a:lnSpc>
                <a:spcPct val="170000"/>
              </a:lnSpc>
              <a:buFont typeface="Wingdings" pitchFamily="2" charset="2"/>
              <a:buChar char="ü"/>
            </a:pPr>
            <a:r>
              <a:rPr lang="en-US" altLang="nl-BE" sz="2000" dirty="0" err="1" smtClean="0">
                <a:solidFill>
                  <a:schemeClr val="tx1"/>
                </a:solidFill>
              </a:rPr>
              <a:t>vaste</a:t>
            </a:r>
            <a:r>
              <a:rPr lang="en-US" altLang="nl-BE" sz="2000" dirty="0" smtClean="0">
                <a:solidFill>
                  <a:schemeClr val="tx1"/>
                </a:solidFill>
              </a:rPr>
              <a:t> </a:t>
            </a:r>
            <a:r>
              <a:rPr lang="en-US" altLang="nl-BE" sz="2000" dirty="0" err="1" smtClean="0">
                <a:solidFill>
                  <a:schemeClr val="tx1"/>
                </a:solidFill>
              </a:rPr>
              <a:t>dosis</a:t>
            </a:r>
            <a:r>
              <a:rPr lang="en-US" altLang="nl-BE" sz="2000" dirty="0" smtClean="0">
                <a:solidFill>
                  <a:schemeClr val="tx1"/>
                </a:solidFill>
              </a:rPr>
              <a:t>/</a:t>
            </a:r>
            <a:r>
              <a:rPr lang="en-US" altLang="nl-BE" sz="2000" dirty="0" err="1" smtClean="0">
                <a:solidFill>
                  <a:schemeClr val="tx1"/>
                </a:solidFill>
              </a:rPr>
              <a:t>posologie</a:t>
            </a:r>
            <a:endParaRPr lang="en-US" altLang="nl-BE" sz="2000" dirty="0">
              <a:solidFill>
                <a:schemeClr val="tx1"/>
              </a:solidFill>
            </a:endParaRPr>
          </a:p>
          <a:p>
            <a:pPr lvl="1"/>
            <a:endParaRPr lang="nl-BE" sz="20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7</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spTree>
    <p:extLst>
      <p:ext uri="{BB962C8B-B14F-4D97-AF65-F5344CB8AC3E}">
        <p14:creationId xmlns:p14="http://schemas.microsoft.com/office/powerpoint/2010/main" val="3703285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3000" dirty="0" smtClean="0"/>
              <a:t>Het ideale antitromboticum (2)</a:t>
            </a:r>
            <a:endParaRPr lang="nl-BE" sz="3000" dirty="0"/>
          </a:p>
        </p:txBody>
      </p:sp>
      <p:sp>
        <p:nvSpPr>
          <p:cNvPr id="3" name="Content Placeholder 2"/>
          <p:cNvSpPr>
            <a:spLocks noGrp="1"/>
          </p:cNvSpPr>
          <p:nvPr>
            <p:ph idx="1"/>
          </p:nvPr>
        </p:nvSpPr>
        <p:spPr/>
        <p:txBody>
          <a:bodyPr/>
          <a:lstStyle/>
          <a:p>
            <a:r>
              <a:rPr lang="nl-BE" sz="2400" dirty="0" smtClean="0"/>
              <a:t>Criteria (vervolg)</a:t>
            </a:r>
          </a:p>
          <a:p>
            <a:pPr lvl="1" eaLnBrk="1" hangingPunct="1">
              <a:lnSpc>
                <a:spcPct val="170000"/>
              </a:lnSpc>
              <a:buFont typeface="Wingdings" pitchFamily="2" charset="2"/>
              <a:buChar char="ü"/>
              <a:defRPr/>
            </a:pPr>
            <a:r>
              <a:rPr lang="en-GB" sz="2000" dirty="0" err="1" smtClean="0">
                <a:solidFill>
                  <a:schemeClr val="tx1"/>
                </a:solidFill>
              </a:rPr>
              <a:t>voorspelbare</a:t>
            </a:r>
            <a:r>
              <a:rPr lang="en-GB" sz="2000" dirty="0" smtClean="0">
                <a:solidFill>
                  <a:schemeClr val="tx1"/>
                </a:solidFill>
              </a:rPr>
              <a:t> </a:t>
            </a:r>
            <a:r>
              <a:rPr lang="en-GB" sz="2000" dirty="0" err="1" smtClean="0">
                <a:solidFill>
                  <a:schemeClr val="tx1"/>
                </a:solidFill>
              </a:rPr>
              <a:t>farmacokinetiek</a:t>
            </a:r>
            <a:r>
              <a:rPr lang="en-GB" sz="2000" dirty="0" smtClean="0">
                <a:solidFill>
                  <a:schemeClr val="tx1"/>
                </a:solidFill>
              </a:rPr>
              <a:t> &amp; -</a:t>
            </a:r>
            <a:r>
              <a:rPr lang="en-GB" sz="2000" dirty="0" err="1" smtClean="0">
                <a:solidFill>
                  <a:schemeClr val="tx1"/>
                </a:solidFill>
              </a:rPr>
              <a:t>dynamiek</a:t>
            </a:r>
            <a:endParaRPr lang="en-GB" sz="2000" dirty="0">
              <a:solidFill>
                <a:schemeClr val="tx1"/>
              </a:solidFill>
            </a:endParaRPr>
          </a:p>
          <a:p>
            <a:pPr lvl="1" eaLnBrk="1" hangingPunct="1">
              <a:lnSpc>
                <a:spcPct val="170000"/>
              </a:lnSpc>
              <a:buFont typeface="Wingdings" pitchFamily="2" charset="2"/>
              <a:buChar char="ü"/>
              <a:defRPr/>
            </a:pPr>
            <a:r>
              <a:rPr lang="en-GB" sz="2000" dirty="0" err="1" smtClean="0">
                <a:solidFill>
                  <a:schemeClr val="tx1"/>
                </a:solidFill>
              </a:rPr>
              <a:t>geen</a:t>
            </a:r>
            <a:r>
              <a:rPr lang="en-GB" sz="2000" dirty="0" smtClean="0">
                <a:solidFill>
                  <a:schemeClr val="tx1"/>
                </a:solidFill>
              </a:rPr>
              <a:t> </a:t>
            </a:r>
            <a:r>
              <a:rPr lang="en-GB" sz="2000" dirty="0" err="1" smtClean="0">
                <a:solidFill>
                  <a:schemeClr val="tx1"/>
                </a:solidFill>
              </a:rPr>
              <a:t>voedsel</a:t>
            </a:r>
            <a:r>
              <a:rPr lang="en-GB" sz="2000" dirty="0" smtClean="0">
                <a:solidFill>
                  <a:schemeClr val="tx1"/>
                </a:solidFill>
              </a:rPr>
              <a:t>- of </a:t>
            </a:r>
            <a:r>
              <a:rPr lang="en-GB" sz="2000" dirty="0" err="1" smtClean="0">
                <a:solidFill>
                  <a:schemeClr val="tx1"/>
                </a:solidFill>
              </a:rPr>
              <a:t>geneesmiddeleninteracties</a:t>
            </a:r>
            <a:endParaRPr lang="en-GB" sz="2000" dirty="0">
              <a:solidFill>
                <a:schemeClr val="tx1"/>
              </a:solidFill>
            </a:endParaRPr>
          </a:p>
          <a:p>
            <a:pPr lvl="1" eaLnBrk="1" hangingPunct="1">
              <a:lnSpc>
                <a:spcPct val="170000"/>
              </a:lnSpc>
              <a:buFont typeface="Wingdings" pitchFamily="2" charset="2"/>
              <a:buChar char="ü"/>
              <a:defRPr/>
            </a:pPr>
            <a:r>
              <a:rPr lang="en-GB" sz="2000" dirty="0" err="1" smtClean="0">
                <a:solidFill>
                  <a:schemeClr val="tx1"/>
                </a:solidFill>
              </a:rPr>
              <a:t>geen</a:t>
            </a:r>
            <a:r>
              <a:rPr lang="en-GB" sz="2000" dirty="0" smtClean="0">
                <a:solidFill>
                  <a:schemeClr val="tx1"/>
                </a:solidFill>
              </a:rPr>
              <a:t> </a:t>
            </a:r>
            <a:r>
              <a:rPr lang="en-GB" sz="2000" dirty="0" err="1" smtClean="0">
                <a:solidFill>
                  <a:schemeClr val="tx1"/>
                </a:solidFill>
              </a:rPr>
              <a:t>renale</a:t>
            </a:r>
            <a:r>
              <a:rPr lang="en-GB" sz="2000" dirty="0" smtClean="0">
                <a:solidFill>
                  <a:schemeClr val="tx1"/>
                </a:solidFill>
              </a:rPr>
              <a:t> of </a:t>
            </a:r>
            <a:r>
              <a:rPr lang="en-GB" sz="2000" dirty="0" err="1" smtClean="0">
                <a:solidFill>
                  <a:schemeClr val="tx1"/>
                </a:solidFill>
              </a:rPr>
              <a:t>hepatische</a:t>
            </a:r>
            <a:r>
              <a:rPr lang="en-GB" sz="2000" dirty="0" smtClean="0">
                <a:solidFill>
                  <a:schemeClr val="tx1"/>
                </a:solidFill>
              </a:rPr>
              <a:t> </a:t>
            </a:r>
            <a:r>
              <a:rPr lang="en-GB" sz="2000" dirty="0" err="1" smtClean="0">
                <a:solidFill>
                  <a:schemeClr val="tx1"/>
                </a:solidFill>
              </a:rPr>
              <a:t>klaringsproblemen</a:t>
            </a:r>
            <a:endParaRPr lang="en-GB" sz="2000" dirty="0">
              <a:solidFill>
                <a:schemeClr val="tx1"/>
              </a:solidFill>
            </a:endParaRPr>
          </a:p>
          <a:p>
            <a:pPr lvl="1" eaLnBrk="1" hangingPunct="1">
              <a:lnSpc>
                <a:spcPct val="170000"/>
              </a:lnSpc>
              <a:buFont typeface="Wingdings" pitchFamily="2" charset="2"/>
              <a:buChar char="ü"/>
              <a:defRPr/>
            </a:pPr>
            <a:r>
              <a:rPr lang="en-GB" sz="2000" dirty="0" err="1" smtClean="0">
                <a:solidFill>
                  <a:schemeClr val="tx1"/>
                </a:solidFill>
              </a:rPr>
              <a:t>werking</a:t>
            </a:r>
            <a:r>
              <a:rPr lang="en-GB" sz="2000" dirty="0" smtClean="0">
                <a:solidFill>
                  <a:schemeClr val="tx1"/>
                </a:solidFill>
              </a:rPr>
              <a:t> </a:t>
            </a:r>
            <a:r>
              <a:rPr lang="en-GB" sz="2000" dirty="0" err="1" smtClean="0">
                <a:solidFill>
                  <a:schemeClr val="tx1"/>
                </a:solidFill>
              </a:rPr>
              <a:t>snel</a:t>
            </a:r>
            <a:r>
              <a:rPr lang="en-GB" sz="2000" dirty="0" smtClean="0">
                <a:solidFill>
                  <a:schemeClr val="tx1"/>
                </a:solidFill>
              </a:rPr>
              <a:t>  en </a:t>
            </a:r>
            <a:r>
              <a:rPr lang="en-GB" sz="2000" dirty="0" err="1" smtClean="0">
                <a:solidFill>
                  <a:schemeClr val="tx1"/>
                </a:solidFill>
              </a:rPr>
              <a:t>doeltreffend</a:t>
            </a:r>
            <a:r>
              <a:rPr lang="en-GB" sz="2000" dirty="0" smtClean="0">
                <a:solidFill>
                  <a:schemeClr val="tx1"/>
                </a:solidFill>
              </a:rPr>
              <a:t>  </a:t>
            </a:r>
            <a:r>
              <a:rPr lang="en-GB" sz="2000" dirty="0" err="1" smtClean="0">
                <a:solidFill>
                  <a:schemeClr val="tx1"/>
                </a:solidFill>
              </a:rPr>
              <a:t>reversibel</a:t>
            </a:r>
            <a:r>
              <a:rPr lang="en-GB" sz="2000" dirty="0" smtClean="0">
                <a:solidFill>
                  <a:schemeClr val="tx1"/>
                </a:solidFill>
              </a:rPr>
              <a:t> (</a:t>
            </a:r>
            <a:r>
              <a:rPr lang="en-GB" sz="2000" dirty="0" err="1" smtClean="0">
                <a:solidFill>
                  <a:schemeClr val="tx1"/>
                </a:solidFill>
              </a:rPr>
              <a:t>antidotum</a:t>
            </a:r>
            <a:r>
              <a:rPr lang="en-GB" sz="2000" dirty="0" smtClean="0">
                <a:solidFill>
                  <a:schemeClr val="tx1"/>
                </a:solidFill>
              </a:rPr>
              <a:t>)</a:t>
            </a:r>
            <a:endParaRPr lang="en-GB" sz="2000" dirty="0">
              <a:solidFill>
                <a:schemeClr val="tx1"/>
              </a:solidFill>
            </a:endParaRPr>
          </a:p>
          <a:p>
            <a:pPr lvl="1" eaLnBrk="1" hangingPunct="1">
              <a:lnSpc>
                <a:spcPct val="170000"/>
              </a:lnSpc>
              <a:buFont typeface="Wingdings" pitchFamily="2" charset="2"/>
              <a:buChar char="ü"/>
              <a:defRPr/>
            </a:pPr>
            <a:r>
              <a:rPr lang="en-US" sz="2000" dirty="0" err="1" smtClean="0">
                <a:solidFill>
                  <a:schemeClr val="tx1"/>
                </a:solidFill>
              </a:rPr>
              <a:t>lage</a:t>
            </a:r>
            <a:r>
              <a:rPr lang="en-US" sz="2000" dirty="0" smtClean="0">
                <a:solidFill>
                  <a:schemeClr val="tx1"/>
                </a:solidFill>
              </a:rPr>
              <a:t> </a:t>
            </a:r>
            <a:r>
              <a:rPr lang="en-US" sz="2000" dirty="0" err="1" smtClean="0">
                <a:solidFill>
                  <a:schemeClr val="tx1"/>
                </a:solidFill>
              </a:rPr>
              <a:t>kost</a:t>
            </a:r>
            <a:endParaRPr lang="en-US" sz="2000" dirty="0">
              <a:solidFill>
                <a:schemeClr val="tx1"/>
              </a:solidFill>
            </a:endParaRPr>
          </a:p>
          <a:p>
            <a:pPr lvl="1" eaLnBrk="1" hangingPunct="1">
              <a:lnSpc>
                <a:spcPct val="170000"/>
              </a:lnSpc>
              <a:buFont typeface="Wingdings" pitchFamily="2" charset="2"/>
              <a:buChar char="ü"/>
              <a:defRPr/>
            </a:pPr>
            <a:r>
              <a:rPr lang="en-US" sz="2000" dirty="0" err="1" smtClean="0">
                <a:solidFill>
                  <a:schemeClr val="tx1"/>
                </a:solidFill>
              </a:rPr>
              <a:t>geen</a:t>
            </a:r>
            <a:r>
              <a:rPr lang="en-US" sz="2000" dirty="0" smtClean="0">
                <a:solidFill>
                  <a:schemeClr val="tx1"/>
                </a:solidFill>
              </a:rPr>
              <a:t> </a:t>
            </a:r>
            <a:r>
              <a:rPr lang="en-US" sz="2000" dirty="0" err="1" smtClean="0">
                <a:solidFill>
                  <a:schemeClr val="tx1"/>
                </a:solidFill>
              </a:rPr>
              <a:t>behoefte</a:t>
            </a:r>
            <a:r>
              <a:rPr lang="en-US" sz="2000" dirty="0" smtClean="0">
                <a:solidFill>
                  <a:schemeClr val="tx1"/>
                </a:solidFill>
              </a:rPr>
              <a:t> </a:t>
            </a:r>
            <a:r>
              <a:rPr lang="en-US" sz="2000" dirty="0" err="1" smtClean="0">
                <a:solidFill>
                  <a:schemeClr val="tx1"/>
                </a:solidFill>
              </a:rPr>
              <a:t>aan</a:t>
            </a:r>
            <a:r>
              <a:rPr lang="en-US" sz="2000" dirty="0" smtClean="0">
                <a:solidFill>
                  <a:schemeClr val="tx1"/>
                </a:solidFill>
              </a:rPr>
              <a:t> </a:t>
            </a:r>
            <a:r>
              <a:rPr lang="en-US" sz="2000" dirty="0">
                <a:solidFill>
                  <a:schemeClr val="tx1"/>
                </a:solidFill>
              </a:rPr>
              <a:t>routine monitoring</a:t>
            </a:r>
          </a:p>
          <a:p>
            <a:pPr lvl="1" eaLnBrk="1" hangingPunct="1">
              <a:lnSpc>
                <a:spcPct val="170000"/>
              </a:lnSpc>
              <a:buFont typeface="Wingdings" pitchFamily="2" charset="2"/>
              <a:buChar char="ü"/>
              <a:defRPr/>
            </a:pPr>
            <a:r>
              <a:rPr lang="en-US" sz="2000" dirty="0" smtClean="0">
                <a:solidFill>
                  <a:schemeClr val="tx1"/>
                </a:solidFill>
              </a:rPr>
              <a:t>meting </a:t>
            </a:r>
            <a:r>
              <a:rPr lang="en-US" sz="2000" dirty="0" err="1" smtClean="0">
                <a:solidFill>
                  <a:schemeClr val="tx1"/>
                </a:solidFill>
              </a:rPr>
              <a:t>mogelijk</a:t>
            </a:r>
            <a:r>
              <a:rPr lang="en-US" sz="2000" dirty="0" smtClean="0">
                <a:solidFill>
                  <a:schemeClr val="tx1"/>
                </a:solidFill>
              </a:rPr>
              <a:t> </a:t>
            </a:r>
            <a:r>
              <a:rPr lang="en-US" sz="2000" dirty="0">
                <a:solidFill>
                  <a:schemeClr val="tx1"/>
                </a:solidFill>
              </a:rPr>
              <a:t>in </a:t>
            </a:r>
            <a:r>
              <a:rPr lang="en-US" sz="2000" dirty="0" err="1" smtClean="0">
                <a:solidFill>
                  <a:schemeClr val="tx1"/>
                </a:solidFill>
              </a:rPr>
              <a:t>specifieke</a:t>
            </a:r>
            <a:r>
              <a:rPr lang="en-US" sz="2000" dirty="0" smtClean="0">
                <a:solidFill>
                  <a:schemeClr val="tx1"/>
                </a:solidFill>
              </a:rPr>
              <a:t> </a:t>
            </a:r>
            <a:r>
              <a:rPr lang="en-US" sz="2000" dirty="0" err="1" smtClean="0">
                <a:solidFill>
                  <a:schemeClr val="tx1"/>
                </a:solidFill>
              </a:rPr>
              <a:t>klinische</a:t>
            </a:r>
            <a:r>
              <a:rPr lang="en-US" sz="2000" dirty="0" smtClean="0">
                <a:solidFill>
                  <a:schemeClr val="tx1"/>
                </a:solidFill>
              </a:rPr>
              <a:t> </a:t>
            </a:r>
            <a:r>
              <a:rPr lang="en-US" sz="2000" dirty="0" err="1" smtClean="0">
                <a:solidFill>
                  <a:schemeClr val="tx1"/>
                </a:solidFill>
              </a:rPr>
              <a:t>omstandigheden</a:t>
            </a:r>
            <a:endParaRPr lang="en-US" sz="2000" dirty="0">
              <a:solidFill>
                <a:schemeClr val="tx1"/>
              </a:solidFill>
              <a:effectLst>
                <a:outerShdw blurRad="38100" dist="38100" dir="2700000" algn="tl">
                  <a:srgbClr val="C0C0C0"/>
                </a:outerShdw>
              </a:effectLst>
            </a:endParaRPr>
          </a:p>
          <a:p>
            <a:pPr lvl="1"/>
            <a:endParaRPr lang="nl-BE" sz="2000" dirty="0"/>
          </a:p>
        </p:txBody>
      </p:sp>
      <p:sp>
        <p:nvSpPr>
          <p:cNvPr id="4" name="Footer Placeholder 3"/>
          <p:cNvSpPr>
            <a:spLocks noGrp="1"/>
          </p:cNvSpPr>
          <p:nvPr>
            <p:ph type="ftr" sz="quarter" idx="10"/>
          </p:nvPr>
        </p:nvSpPr>
        <p:spPr/>
        <p:txBody>
          <a:bodyPr/>
          <a:lstStyle/>
          <a:p>
            <a:pPr>
              <a:defRPr/>
            </a:pPr>
            <a:r>
              <a:rPr lang="nl-NL" smtClean="0"/>
              <a:t>KAVA Workshop</a:t>
            </a:r>
            <a:endParaRPr lang="nl-NL"/>
          </a:p>
        </p:txBody>
      </p:sp>
      <p:sp>
        <p:nvSpPr>
          <p:cNvPr id="5" name="Slide Number Placeholder 4"/>
          <p:cNvSpPr>
            <a:spLocks noGrp="1"/>
          </p:cNvSpPr>
          <p:nvPr>
            <p:ph type="sldNum" sz="quarter" idx="11"/>
          </p:nvPr>
        </p:nvSpPr>
        <p:spPr/>
        <p:txBody>
          <a:bodyPr/>
          <a:lstStyle/>
          <a:p>
            <a:pPr>
              <a:defRPr/>
            </a:pPr>
            <a:fld id="{62EBA884-B2BA-4514-B71D-B232DF4F0205}" type="slidenum">
              <a:rPr lang="nl-NL" smtClean="0"/>
              <a:pPr>
                <a:defRPr/>
              </a:pPr>
              <a:t>8</a:t>
            </a:fld>
            <a:endParaRPr lang="nl-NL"/>
          </a:p>
        </p:txBody>
      </p:sp>
      <p:sp>
        <p:nvSpPr>
          <p:cNvPr id="6" name="Date Placeholder 5"/>
          <p:cNvSpPr>
            <a:spLocks noGrp="1"/>
          </p:cNvSpPr>
          <p:nvPr>
            <p:ph type="dt" sz="half" idx="12"/>
          </p:nvPr>
        </p:nvSpPr>
        <p:spPr/>
        <p:txBody>
          <a:bodyPr/>
          <a:lstStyle/>
          <a:p>
            <a:pPr>
              <a:defRPr/>
            </a:pPr>
            <a:r>
              <a:rPr lang="en-US" smtClean="0"/>
              <a:t>13-10-2014</a:t>
            </a:r>
            <a:endParaRPr lang="nl-NL"/>
          </a:p>
        </p:txBody>
      </p:sp>
    </p:spTree>
    <p:extLst>
      <p:ext uri="{BB962C8B-B14F-4D97-AF65-F5344CB8AC3E}">
        <p14:creationId xmlns:p14="http://schemas.microsoft.com/office/powerpoint/2010/main" val="4163195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nl-BE" sz="3000" dirty="0" smtClean="0">
                <a:ea typeface="ＭＳ Ｐゴシック" pitchFamily="34" charset="-128"/>
              </a:rPr>
              <a:t>‘Nieuwe’ versus ‘oude’ OAC</a:t>
            </a:r>
          </a:p>
        </p:txBody>
      </p:sp>
      <p:sp>
        <p:nvSpPr>
          <p:cNvPr id="12293" name="Content Placeholder 6"/>
          <p:cNvSpPr>
            <a:spLocks noGrp="1"/>
          </p:cNvSpPr>
          <p:nvPr>
            <p:ph idx="1"/>
          </p:nvPr>
        </p:nvSpPr>
        <p:spPr/>
        <p:txBody>
          <a:bodyPr/>
          <a:lstStyle/>
          <a:p>
            <a:pPr algn="just">
              <a:defRPr/>
            </a:pPr>
            <a:r>
              <a:rPr lang="nl-BE" sz="1600" dirty="0" smtClean="0">
                <a:ea typeface="ＭＳ Ｐゴシック" pitchFamily="34" charset="-128"/>
              </a:rPr>
              <a:t>Zowel bij preventie en behandeling van VTE als bij VKF tonen alle studies op zijn minst een equivalente werkzaamheid van de DOACs tegenover de “klassieke” behandelingen.</a:t>
            </a:r>
          </a:p>
          <a:p>
            <a:pPr algn="just">
              <a:defRPr/>
            </a:pPr>
            <a:r>
              <a:rPr lang="nl-BE" sz="1600" dirty="0" smtClean="0">
                <a:ea typeface="ＭＳ Ｐゴシック" pitchFamily="34" charset="-128"/>
              </a:rPr>
              <a:t>In vergelijking met de “klassieke” behandelingen hebben de DOACs een gunstig veiligheidsprofiel.</a:t>
            </a:r>
          </a:p>
          <a:p>
            <a:pPr marL="0" indent="0">
              <a:buFont typeface="Wingdings" pitchFamily="2" charset="2"/>
              <a:buNone/>
              <a:defRPr/>
            </a:pPr>
            <a:endParaRPr lang="nl-BE" sz="1600" dirty="0">
              <a:ea typeface="ＭＳ Ｐゴシック" pitchFamily="34" charset="-128"/>
            </a:endParaRPr>
          </a:p>
          <a:p>
            <a:pPr marL="0" indent="0">
              <a:buFont typeface="Wingdings" pitchFamily="2" charset="2"/>
              <a:buNone/>
              <a:defRPr/>
            </a:pPr>
            <a:endParaRPr lang="nl-BE" sz="1600" dirty="0" smtClean="0">
              <a:ea typeface="ＭＳ Ｐゴシック" pitchFamily="34" charset="-128"/>
            </a:endParaRPr>
          </a:p>
        </p:txBody>
      </p:sp>
      <p:graphicFrame>
        <p:nvGraphicFramePr>
          <p:cNvPr id="2" name="Table 1"/>
          <p:cNvGraphicFramePr>
            <a:graphicFrameLocks noGrp="1"/>
          </p:cNvGraphicFramePr>
          <p:nvPr>
            <p:extLst>
              <p:ext uri="{D42A27DB-BD31-4B8C-83A1-F6EECF244321}">
                <p14:modId xmlns:p14="http://schemas.microsoft.com/office/powerpoint/2010/main" val="2764964469"/>
              </p:ext>
            </p:extLst>
          </p:nvPr>
        </p:nvGraphicFramePr>
        <p:xfrm>
          <a:off x="827088" y="2924175"/>
          <a:ext cx="7561262" cy="2809874"/>
        </p:xfrm>
        <a:graphic>
          <a:graphicData uri="http://schemas.openxmlformats.org/drawingml/2006/table">
            <a:tbl>
              <a:tblPr firstRow="1" bandRow="1">
                <a:tableStyleId>{5C22544A-7EE6-4342-B048-85BDC9FD1C3A}</a:tableStyleId>
              </a:tblPr>
              <a:tblGrid>
                <a:gridCol w="3407467"/>
                <a:gridCol w="4153795"/>
              </a:tblGrid>
              <a:tr h="365880">
                <a:tc>
                  <a:txBody>
                    <a:bodyPr/>
                    <a:lstStyle/>
                    <a:p>
                      <a:pPr algn="ctr"/>
                      <a:r>
                        <a:rPr lang="nl-BE" sz="1800" dirty="0" smtClean="0"/>
                        <a:t>Voordelen</a:t>
                      </a:r>
                      <a:endParaRPr lang="nl-BE" sz="1800" dirty="0"/>
                    </a:p>
                  </a:txBody>
                  <a:tcPr marL="91445" marR="91445" marT="45735" marB="45735"/>
                </a:tc>
                <a:tc>
                  <a:txBody>
                    <a:bodyPr/>
                    <a:lstStyle/>
                    <a:p>
                      <a:pPr algn="ctr"/>
                      <a:r>
                        <a:rPr lang="nl-BE" sz="1800" dirty="0" smtClean="0"/>
                        <a:t>Nadelen </a:t>
                      </a:r>
                      <a:endParaRPr lang="nl-BE" sz="1800" dirty="0"/>
                    </a:p>
                  </a:txBody>
                  <a:tcPr marL="91445" marR="91445" marT="45735" marB="45735"/>
                </a:tc>
              </a:tr>
              <a:tr h="5882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BE" sz="1600" dirty="0" smtClean="0"/>
                        <a:t>Minder interacties</a:t>
                      </a:r>
                    </a:p>
                  </a:txBody>
                  <a:tcPr marL="91445" marR="91445" marT="45735" marB="45735"/>
                </a:tc>
                <a:tc>
                  <a:txBody>
                    <a:bodyPr/>
                    <a:lstStyle/>
                    <a:p>
                      <a:r>
                        <a:rPr lang="nl-BE" sz="1600" dirty="0" smtClean="0"/>
                        <a:t>Interferentie</a:t>
                      </a:r>
                      <a:r>
                        <a:rPr lang="nl-BE" sz="1600" baseline="0" dirty="0" smtClean="0"/>
                        <a:t> met andere GMen niet te meten</a:t>
                      </a:r>
                      <a:endParaRPr lang="nl-BE" sz="1600" dirty="0"/>
                    </a:p>
                  </a:txBody>
                  <a:tcPr marL="91445" marR="91445" marT="45735" marB="45735"/>
                </a:tc>
              </a:tr>
              <a:tr h="34307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BE" sz="1600" dirty="0" smtClean="0"/>
                        <a:t>Geen routine</a:t>
                      </a:r>
                      <a:r>
                        <a:rPr lang="nl-BE" sz="1600" baseline="0" dirty="0" smtClean="0"/>
                        <a:t> monitoring</a:t>
                      </a:r>
                      <a:endParaRPr lang="nl-BE" sz="1600" dirty="0" smtClean="0"/>
                    </a:p>
                  </a:txBody>
                  <a:tcPr marL="91445" marR="91445" marT="45735" marB="4573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BE" sz="1600" dirty="0" smtClean="0"/>
                        <a:t>Therapietrouw</a:t>
                      </a:r>
                      <a:r>
                        <a:rPr lang="nl-BE" sz="1600" baseline="0" dirty="0" smtClean="0"/>
                        <a:t> niet te beoordelen</a:t>
                      </a:r>
                      <a:endParaRPr lang="nl-BE" sz="1600" dirty="0" smtClean="0"/>
                    </a:p>
                  </a:txBody>
                  <a:tcPr marL="91445" marR="91445" marT="45735" marB="45735"/>
                </a:tc>
              </a:tr>
              <a:tr h="588257">
                <a:tc>
                  <a:txBody>
                    <a:bodyPr/>
                    <a:lstStyle/>
                    <a:p>
                      <a:r>
                        <a:rPr lang="nl-BE" sz="1600" dirty="0" smtClean="0"/>
                        <a:t>Vaste</a:t>
                      </a:r>
                      <a:r>
                        <a:rPr lang="nl-BE" sz="1600" baseline="0" dirty="0" smtClean="0"/>
                        <a:t> dosis</a:t>
                      </a:r>
                      <a:endParaRPr lang="nl-BE" sz="1600" dirty="0"/>
                    </a:p>
                  </a:txBody>
                  <a:tcPr marL="91445" marR="91445" marT="45735" marB="4573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BE" sz="1600" dirty="0" smtClean="0"/>
                        <a:t>Dosisaanpassing aan nierfunctie</a:t>
                      </a:r>
                      <a:r>
                        <a:rPr lang="nl-BE" sz="1600" baseline="0" dirty="0" smtClean="0"/>
                        <a:t>, gewicht, comedicatie, …</a:t>
                      </a:r>
                      <a:endParaRPr lang="nl-BE" sz="1600" dirty="0" smtClean="0"/>
                    </a:p>
                  </a:txBody>
                  <a:tcPr marL="91445" marR="91445" marT="45735" marB="45735"/>
                </a:tc>
              </a:tr>
              <a:tr h="3361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BE" sz="1600" dirty="0" smtClean="0"/>
                        <a:t>Voorspelbare farmacologie</a:t>
                      </a:r>
                    </a:p>
                  </a:txBody>
                  <a:tcPr marL="91445" marR="91445" marT="45735" marB="45735"/>
                </a:tc>
                <a:tc>
                  <a:txBody>
                    <a:bodyPr/>
                    <a:lstStyle/>
                    <a:p>
                      <a:endParaRPr lang="nl-BE" sz="1600" dirty="0"/>
                    </a:p>
                  </a:txBody>
                  <a:tcPr marL="91445" marR="91445" marT="45735" marB="45735"/>
                </a:tc>
              </a:tr>
              <a:tr h="588257">
                <a:tc>
                  <a:txBody>
                    <a:bodyPr/>
                    <a:lstStyle/>
                    <a:p>
                      <a:r>
                        <a:rPr lang="nl-BE" sz="1600" dirty="0" smtClean="0"/>
                        <a:t>Gunstige benefit/risk verhouding</a:t>
                      </a:r>
                      <a:endParaRPr lang="nl-BE" sz="1600" dirty="0"/>
                    </a:p>
                  </a:txBody>
                  <a:tcPr marL="91445" marR="91445" marT="45735" marB="45735"/>
                </a:tc>
                <a:tc>
                  <a:txBody>
                    <a:bodyPr/>
                    <a:lstStyle/>
                    <a:p>
                      <a:endParaRPr lang="nl-BE" sz="1600" dirty="0"/>
                    </a:p>
                  </a:txBody>
                  <a:tcPr marL="91445" marR="91445" marT="45735" marB="45735"/>
                </a:tc>
              </a:tr>
            </a:tbl>
          </a:graphicData>
        </a:graphic>
      </p:graphicFrame>
      <p:sp>
        <p:nvSpPr>
          <p:cNvPr id="3" name="Footer Placeholder 2"/>
          <p:cNvSpPr>
            <a:spLocks noGrp="1"/>
          </p:cNvSpPr>
          <p:nvPr>
            <p:ph type="ftr" sz="quarter" idx="10"/>
          </p:nvPr>
        </p:nvSpPr>
        <p:spPr/>
        <p:txBody>
          <a:bodyPr/>
          <a:lstStyle/>
          <a:p>
            <a:r>
              <a:rPr lang="en-US" smtClean="0"/>
              <a:t>KAVA Workshop</a:t>
            </a:r>
            <a:endParaRPr lang="en-US"/>
          </a:p>
        </p:txBody>
      </p:sp>
      <p:sp>
        <p:nvSpPr>
          <p:cNvPr id="4" name="Date Placeholder 3"/>
          <p:cNvSpPr>
            <a:spLocks noGrp="1"/>
          </p:cNvSpPr>
          <p:nvPr>
            <p:ph type="dt" sz="half" idx="12"/>
          </p:nvPr>
        </p:nvSpPr>
        <p:spPr/>
        <p:txBody>
          <a:bodyPr/>
          <a:lstStyle/>
          <a:p>
            <a:r>
              <a:rPr lang="en-US" smtClean="0"/>
              <a:t>13-10-2014</a:t>
            </a:r>
            <a:endParaRPr lang="en-US"/>
          </a:p>
        </p:txBody>
      </p:sp>
      <p:sp>
        <p:nvSpPr>
          <p:cNvPr id="5" name="Slide Number Placeholder 4"/>
          <p:cNvSpPr>
            <a:spLocks noGrp="1"/>
          </p:cNvSpPr>
          <p:nvPr>
            <p:ph type="sldNum" sz="quarter" idx="11"/>
          </p:nvPr>
        </p:nvSpPr>
        <p:spPr/>
        <p:txBody>
          <a:bodyPr/>
          <a:lstStyle/>
          <a:p>
            <a:fld id="{CA124BC2-4FD9-4608-B0E8-8184C85DDECD}" type="slidenum">
              <a:rPr lang="en-US" smtClean="0"/>
              <a:t>9</a:t>
            </a:fld>
            <a:endParaRPr lang="en-US"/>
          </a:p>
        </p:txBody>
      </p:sp>
    </p:spTree>
    <p:extLst>
      <p:ext uri="{BB962C8B-B14F-4D97-AF65-F5344CB8AC3E}">
        <p14:creationId xmlns:p14="http://schemas.microsoft.com/office/powerpoint/2010/main" val="1321015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UZB+logo+bullet (2)">
  <a:themeElements>
    <a:clrScheme name="UZB+logo+bullet (2) 1">
      <a:dk1>
        <a:srgbClr val="000000"/>
      </a:dk1>
      <a:lt1>
        <a:srgbClr val="FFFFFF"/>
      </a:lt1>
      <a:dk2>
        <a:srgbClr val="FFFFFF"/>
      </a:dk2>
      <a:lt2>
        <a:srgbClr val="4F5847"/>
      </a:lt2>
      <a:accent1>
        <a:srgbClr val="ABB202"/>
      </a:accent1>
      <a:accent2>
        <a:srgbClr val="BDC602"/>
      </a:accent2>
      <a:accent3>
        <a:srgbClr val="FFFFFF"/>
      </a:accent3>
      <a:accent4>
        <a:srgbClr val="000000"/>
      </a:accent4>
      <a:accent5>
        <a:srgbClr val="D2D5AA"/>
      </a:accent5>
      <a:accent6>
        <a:srgbClr val="ABB302"/>
      </a:accent6>
      <a:hlink>
        <a:srgbClr val="3E3F2C"/>
      </a:hlink>
      <a:folHlink>
        <a:srgbClr val="8E8575"/>
      </a:folHlink>
    </a:clrScheme>
    <a:fontScheme name="UZB+logo+bullet (2)">
      <a:majorFont>
        <a:latin typeface="Lucida Sans"/>
        <a:ea typeface=""/>
        <a:cs typeface=""/>
      </a:majorFont>
      <a:minorFont>
        <a:latin typeface="Lucida Sans"/>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27" tIns="45713" rIns="91427" bIns="45713" numCol="1" anchor="ctr" anchorCtr="0" compatLnSpc="1">
        <a:prstTxWarp prst="textNoShape">
          <a:avLst/>
        </a:prstTxWarp>
      </a:bodyPr>
      <a:lstStyle>
        <a:defPPr marL="363538" marR="0" indent="-363538" algn="l" defTabSz="914400" rtl="0" eaLnBrk="1" fontAlgn="base" latinLnBrk="0" hangingPunct="1">
          <a:lnSpc>
            <a:spcPct val="90000"/>
          </a:lnSpc>
          <a:spcBef>
            <a:spcPct val="20000"/>
          </a:spcBef>
          <a:spcAft>
            <a:spcPct val="0"/>
          </a:spcAft>
          <a:buClr>
            <a:schemeClr val="accent1"/>
          </a:buClr>
          <a:buSzPct val="75000"/>
          <a:buFont typeface="Wingdings" pitchFamily="2" charset="2"/>
          <a:buNone/>
          <a:tabLst/>
          <a:defRPr kumimoji="0" lang="nl-NL" sz="2000" b="0"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27" tIns="45713" rIns="91427" bIns="45713" numCol="1" anchor="ctr" anchorCtr="0" compatLnSpc="1">
        <a:prstTxWarp prst="textNoShape">
          <a:avLst/>
        </a:prstTxWarp>
      </a:bodyPr>
      <a:lstStyle>
        <a:defPPr marL="363538" marR="0" indent="-363538" algn="l" defTabSz="914400" rtl="0" eaLnBrk="1" fontAlgn="base" latinLnBrk="0" hangingPunct="1">
          <a:lnSpc>
            <a:spcPct val="90000"/>
          </a:lnSpc>
          <a:spcBef>
            <a:spcPct val="20000"/>
          </a:spcBef>
          <a:spcAft>
            <a:spcPct val="0"/>
          </a:spcAft>
          <a:buClr>
            <a:schemeClr val="accent1"/>
          </a:buClr>
          <a:buSzPct val="75000"/>
          <a:buFont typeface="Wingdings" pitchFamily="2" charset="2"/>
          <a:buNone/>
          <a:tabLst/>
          <a:defRPr kumimoji="0" lang="nl-NL" sz="2000" b="0" i="0" u="none" strike="noStrike" cap="none" normalizeH="0" baseline="0" smtClean="0">
            <a:ln>
              <a:noFill/>
            </a:ln>
            <a:solidFill>
              <a:schemeClr val="hlink"/>
            </a:solidFill>
            <a:effectLst/>
            <a:latin typeface="Arial" charset="0"/>
          </a:defRPr>
        </a:defPPr>
      </a:lstStyle>
    </a:lnDef>
  </a:objectDefaults>
  <a:extraClrSchemeLst>
    <a:extraClrScheme>
      <a:clrScheme name="UZB+logo+bullet (2) 1">
        <a:dk1>
          <a:srgbClr val="000000"/>
        </a:dk1>
        <a:lt1>
          <a:srgbClr val="FFFFFF"/>
        </a:lt1>
        <a:dk2>
          <a:srgbClr val="FFFFFF"/>
        </a:dk2>
        <a:lt2>
          <a:srgbClr val="4F5847"/>
        </a:lt2>
        <a:accent1>
          <a:srgbClr val="ABB202"/>
        </a:accent1>
        <a:accent2>
          <a:srgbClr val="BDC602"/>
        </a:accent2>
        <a:accent3>
          <a:srgbClr val="FFFFFF"/>
        </a:accent3>
        <a:accent4>
          <a:srgbClr val="000000"/>
        </a:accent4>
        <a:accent5>
          <a:srgbClr val="D2D5AA"/>
        </a:accent5>
        <a:accent6>
          <a:srgbClr val="ABB302"/>
        </a:accent6>
        <a:hlink>
          <a:srgbClr val="3E3F2C"/>
        </a:hlink>
        <a:folHlink>
          <a:srgbClr val="8E857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antoor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UZB-VUB+ logo+bullet (2) 1">
    <a:dk1>
      <a:srgbClr val="000000"/>
    </a:dk1>
    <a:lt1>
      <a:srgbClr val="FFFFFF"/>
    </a:lt1>
    <a:dk2>
      <a:srgbClr val="FFFFFF"/>
    </a:dk2>
    <a:lt2>
      <a:srgbClr val="4F5847"/>
    </a:lt2>
    <a:accent1>
      <a:srgbClr val="ABB202"/>
    </a:accent1>
    <a:accent2>
      <a:srgbClr val="BDC602"/>
    </a:accent2>
    <a:accent3>
      <a:srgbClr val="FFFFFF"/>
    </a:accent3>
    <a:accent4>
      <a:srgbClr val="000000"/>
    </a:accent4>
    <a:accent5>
      <a:srgbClr val="D2D5AA"/>
    </a:accent5>
    <a:accent6>
      <a:srgbClr val="ABB302"/>
    </a:accent6>
    <a:hlink>
      <a:srgbClr val="3E3F2C"/>
    </a:hlink>
    <a:folHlink>
      <a:srgbClr val="8E8575"/>
    </a:folHlink>
  </a:clrScheme>
  <a:fontScheme name="UZB-VUB+ logo+bullet (2)">
    <a:majorFont>
      <a:latin typeface="Lucida Sans"/>
      <a:ea typeface=""/>
      <a:cs typeface=""/>
    </a:majorFont>
    <a:minorFont>
      <a:latin typeface="Lucida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UZB+logo+bullet (2)</Template>
  <TotalTime>8551</TotalTime>
  <Words>2392</Words>
  <Application>Microsoft Office PowerPoint</Application>
  <PresentationFormat>On-screen Show (4:3)</PresentationFormat>
  <Paragraphs>611</Paragraphs>
  <Slides>41</Slides>
  <Notes>9</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UZB+logo+bullet (2)</vt:lpstr>
      <vt:lpstr>NOACs Three of a kind?</vt:lpstr>
      <vt:lpstr>Disclaimer</vt:lpstr>
      <vt:lpstr>Inhoud</vt:lpstr>
      <vt:lpstr>Inleiding: anticoagulantia</vt:lpstr>
      <vt:lpstr>Inleiding: anticoagulantia</vt:lpstr>
      <vt:lpstr>Inleiding: anticoagulantia</vt:lpstr>
      <vt:lpstr>Het ideale antitromboticum (1)</vt:lpstr>
      <vt:lpstr>Het ideale antitromboticum (2)</vt:lpstr>
      <vt:lpstr>‘Nieuwe’ versus ‘oude’ OAC</vt:lpstr>
      <vt:lpstr>Indicaties</vt:lpstr>
      <vt:lpstr>DOACs en primaire preventie veneuze trombo-embolie  </vt:lpstr>
      <vt:lpstr>Voorkamerfibrillatie (VKF)</vt:lpstr>
      <vt:lpstr>Voorkamerfibrillatie (VKF)</vt:lpstr>
      <vt:lpstr>Beroerte-risico inschatting</vt:lpstr>
      <vt:lpstr>Guidelines VKF </vt:lpstr>
      <vt:lpstr>DOACs en VKF (non-valvulair) </vt:lpstr>
      <vt:lpstr>DOACs en behandeling/secundaire preventie veneuze trombo-embolie  </vt:lpstr>
      <vt:lpstr>Stollingscascade &amp; farmacodynamiek</vt:lpstr>
      <vt:lpstr>Stollingscascade &amp; farmacodynamiek</vt:lpstr>
      <vt:lpstr>Farmacokinetiek (1)</vt:lpstr>
      <vt:lpstr>Farmacokinetiek (2)</vt:lpstr>
      <vt:lpstr>Interacties (1)</vt:lpstr>
      <vt:lpstr>Interacties (2)</vt:lpstr>
      <vt:lpstr>Interacties (3)</vt:lpstr>
      <vt:lpstr>Omgang met afwijkingen van inname</vt:lpstr>
      <vt:lpstr>Patiënten met nierfunctiestoornis</vt:lpstr>
      <vt:lpstr>Eerste uitgifte: bloedingsrisico </vt:lpstr>
      <vt:lpstr>Eerste uitgifte DOACs (1)</vt:lpstr>
      <vt:lpstr>Eerste uitgifte DOACs (2)</vt:lpstr>
      <vt:lpstr>Eerste uitgifte DOACs (3) </vt:lpstr>
      <vt:lpstr>Eerste uitgifte DOACs (4)</vt:lpstr>
      <vt:lpstr>Eerste uitgifte DOACs (5)</vt:lpstr>
      <vt:lpstr>Patiëntenmateriaal (aRMA)</vt:lpstr>
      <vt:lpstr>GGP studie in de officina: Resultaten (1)</vt:lpstr>
      <vt:lpstr>GGP studie in de officina: Resultaten (2)</vt:lpstr>
      <vt:lpstr>GGP studie in de officina: Resultaten (3)</vt:lpstr>
      <vt:lpstr>PowerPoint Presentation</vt:lpstr>
      <vt:lpstr>PowerPoint Presentation</vt:lpstr>
      <vt:lpstr>PowerPoint Presentation</vt:lpstr>
      <vt:lpstr>PowerPoint Presentation</vt:lpstr>
      <vt:lpstr>Indicaties SPAF</vt:lpstr>
    </vt:vector>
  </TitlesOfParts>
  <Company>Kunstmaan NV</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Sylvie Heyse</dc:creator>
  <cp:lastModifiedBy>SaraDesmaele</cp:lastModifiedBy>
  <cp:revision>308</cp:revision>
  <dcterms:created xsi:type="dcterms:W3CDTF">2007-01-18T08:20:27Z</dcterms:created>
  <dcterms:modified xsi:type="dcterms:W3CDTF">2014-10-13T09:33:51Z</dcterms:modified>
</cp:coreProperties>
</file>