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6">
  <p:sldMasterIdLst>
    <p:sldMasterId id="2147483691" r:id="rId1"/>
  </p:sldMasterIdLst>
  <p:notesMasterIdLst>
    <p:notesMasterId r:id="rId44"/>
  </p:notesMasterIdLst>
  <p:handoutMasterIdLst>
    <p:handoutMasterId r:id="rId45"/>
  </p:handoutMasterIdLst>
  <p:sldIdLst>
    <p:sldId id="382" r:id="rId2"/>
    <p:sldId id="461" r:id="rId3"/>
    <p:sldId id="476" r:id="rId4"/>
    <p:sldId id="405" r:id="rId5"/>
    <p:sldId id="491" r:id="rId6"/>
    <p:sldId id="492" r:id="rId7"/>
    <p:sldId id="497" r:id="rId8"/>
    <p:sldId id="493" r:id="rId9"/>
    <p:sldId id="494" r:id="rId10"/>
    <p:sldId id="495" r:id="rId11"/>
    <p:sldId id="463" r:id="rId12"/>
    <p:sldId id="466" r:id="rId13"/>
    <p:sldId id="467" r:id="rId14"/>
    <p:sldId id="496" r:id="rId15"/>
    <p:sldId id="471" r:id="rId16"/>
    <p:sldId id="472" r:id="rId17"/>
    <p:sldId id="473" r:id="rId18"/>
    <p:sldId id="474" r:id="rId19"/>
    <p:sldId id="478" r:id="rId20"/>
    <p:sldId id="489" r:id="rId21"/>
    <p:sldId id="487" r:id="rId22"/>
    <p:sldId id="488" r:id="rId23"/>
    <p:sldId id="480" r:id="rId24"/>
    <p:sldId id="393" r:id="rId25"/>
    <p:sldId id="479" r:id="rId26"/>
    <p:sldId id="459" r:id="rId27"/>
    <p:sldId id="455" r:id="rId28"/>
    <p:sldId id="481" r:id="rId29"/>
    <p:sldId id="482" r:id="rId30"/>
    <p:sldId id="404" r:id="rId31"/>
    <p:sldId id="395" r:id="rId32"/>
    <p:sldId id="396" r:id="rId33"/>
    <p:sldId id="397" r:id="rId34"/>
    <p:sldId id="398" r:id="rId35"/>
    <p:sldId id="483" r:id="rId36"/>
    <p:sldId id="458" r:id="rId37"/>
    <p:sldId id="457" r:id="rId38"/>
    <p:sldId id="475" r:id="rId39"/>
    <p:sldId id="486" r:id="rId40"/>
    <p:sldId id="485" r:id="rId41"/>
    <p:sldId id="484" r:id="rId42"/>
    <p:sldId id="490" r:id="rId43"/>
  </p:sldIdLst>
  <p:sldSz cx="9721850" cy="7200900"/>
  <p:notesSz cx="6797675" cy="9926638"/>
  <p:defaultTextStyle>
    <a:defPPr>
      <a:defRPr lang="nl-NL"/>
    </a:defPPr>
    <a:lvl1pPr algn="l" defTabSz="966788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82600" indent="-25400" algn="l" defTabSz="966788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66788" indent="-52388" algn="l" defTabSz="966788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449388" indent="-77788" algn="l" defTabSz="966788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933575" indent="-104775" algn="l" defTabSz="966788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268">
          <p15:clr>
            <a:srgbClr val="A4A3A4"/>
          </p15:clr>
        </p15:guide>
        <p15:guide id="2" pos="306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las" initials="S" lastIdx="1" clrIdx="0">
    <p:extLst/>
  </p:cmAuthor>
  <p:cmAuthor id="2" name="Stephane Steurbaut" initials="SS" lastIdx="9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91" autoAdjust="0"/>
    <p:restoredTop sz="94187" autoAdjust="0"/>
  </p:normalViewPr>
  <p:slideViewPr>
    <p:cSldViewPr>
      <p:cViewPr varScale="1">
        <p:scale>
          <a:sx n="73" d="100"/>
          <a:sy n="73" d="100"/>
        </p:scale>
        <p:origin x="84" y="636"/>
      </p:cViewPr>
      <p:guideLst>
        <p:guide orient="horz" pos="2268"/>
        <p:guide pos="306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3954" y="-7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862" cy="497333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l" defTabSz="966899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9427766"/>
            <a:ext cx="2945862" cy="497332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l" defTabSz="966899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3"/>
          </p:nvPr>
        </p:nvSpPr>
        <p:spPr>
          <a:xfrm>
            <a:off x="3850294" y="9427766"/>
            <a:ext cx="2945862" cy="497332"/>
          </a:xfrm>
          <a:prstGeom prst="rect">
            <a:avLst/>
          </a:prstGeom>
        </p:spPr>
        <p:txBody>
          <a:bodyPr vert="horz" wrap="square" lIns="91432" tIns="45716" rIns="91432" bIns="45716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-84" charset="0"/>
                <a:cs typeface="Arial" charset="0"/>
              </a:defRPr>
            </a:lvl1pPr>
          </a:lstStyle>
          <a:p>
            <a:pPr>
              <a:defRPr/>
            </a:pPr>
            <a:fld id="{2FE72835-AA34-4D36-B515-07F33437A68B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7346130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862" cy="497333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l" defTabSz="966899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50294" y="1"/>
            <a:ext cx="2945862" cy="497333"/>
          </a:xfrm>
          <a:prstGeom prst="rect">
            <a:avLst/>
          </a:prstGeom>
        </p:spPr>
        <p:txBody>
          <a:bodyPr vert="horz" wrap="square" lIns="91432" tIns="45716" rIns="91432" bIns="45716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-84" charset="0"/>
                <a:cs typeface="Arial" charset="0"/>
              </a:defRPr>
            </a:lvl1pPr>
          </a:lstStyle>
          <a:p>
            <a:pPr>
              <a:defRPr/>
            </a:pPr>
            <a:fld id="{813514C4-86E6-4FE4-BBEF-7A9E0CFF544D}" type="datetime1">
              <a:rPr lang="nl-NL"/>
              <a:pPr>
                <a:defRPr/>
              </a:pPr>
              <a:t>20-9-2016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887413" y="744538"/>
            <a:ext cx="502285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2" tIns="45716" rIns="91432" bIns="45716" rtlCol="0" anchor="ctr"/>
          <a:lstStyle/>
          <a:p>
            <a:pPr lvl="0"/>
            <a:endParaRPr lang="nl-NL" noProof="0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79464" y="4714653"/>
            <a:ext cx="5438748" cy="4466756"/>
          </a:xfrm>
          <a:prstGeom prst="rect">
            <a:avLst/>
          </a:prstGeom>
        </p:spPr>
        <p:txBody>
          <a:bodyPr vert="horz" lIns="91432" tIns="45716" rIns="91432" bIns="45716" rtlCol="0">
            <a:normAutofit/>
          </a:bodyPr>
          <a:lstStyle/>
          <a:p>
            <a:pPr lvl="0"/>
            <a:r>
              <a:rPr lang="nl-NL" noProof="0" smtClean="0"/>
              <a:t>Klik om de modelstijlen te bewerken</a:t>
            </a:r>
          </a:p>
          <a:p>
            <a:pPr lvl="1"/>
            <a:r>
              <a:rPr lang="nl-NL" noProof="0" smtClean="0"/>
              <a:t>Tweede niveau</a:t>
            </a:r>
          </a:p>
          <a:p>
            <a:pPr lvl="2"/>
            <a:r>
              <a:rPr lang="nl-NL" noProof="0" smtClean="0"/>
              <a:t>Derde niveau</a:t>
            </a:r>
          </a:p>
          <a:p>
            <a:pPr lvl="3"/>
            <a:r>
              <a:rPr lang="nl-NL" noProof="0" smtClean="0"/>
              <a:t>Vierde niveau</a:t>
            </a:r>
          </a:p>
          <a:p>
            <a:pPr lvl="4"/>
            <a:r>
              <a:rPr lang="nl-NL" noProof="0" smtClean="0"/>
              <a:t>Vijfde niveau</a:t>
            </a:r>
            <a:endParaRPr lang="nl-NL" noProof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427766"/>
            <a:ext cx="2945862" cy="497332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l" defTabSz="966899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50294" y="9427766"/>
            <a:ext cx="2945862" cy="497332"/>
          </a:xfrm>
          <a:prstGeom prst="rect">
            <a:avLst/>
          </a:prstGeom>
        </p:spPr>
        <p:txBody>
          <a:bodyPr vert="horz" wrap="square" lIns="91432" tIns="45716" rIns="91432" bIns="45716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-84" charset="0"/>
                <a:cs typeface="Arial" charset="0"/>
              </a:defRPr>
            </a:lvl1pPr>
          </a:lstStyle>
          <a:p>
            <a:pPr>
              <a:defRPr/>
            </a:pPr>
            <a:fld id="{3101536F-540E-4127-A71A-72CA8A274764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6715630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966788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ＭＳ Ｐゴシック" pitchFamily="-84" charset="-128"/>
        <a:cs typeface="ＭＳ Ｐゴシック" pitchFamily="-84" charset="-128"/>
      </a:defRPr>
    </a:lvl1pPr>
    <a:lvl2pPr marL="482600" algn="l" defTabSz="966788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ＭＳ Ｐゴシック" pitchFamily="-84" charset="-128"/>
        <a:cs typeface="+mn-cs"/>
      </a:defRPr>
    </a:lvl2pPr>
    <a:lvl3pPr marL="966788" algn="l" defTabSz="966788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ＭＳ Ｐゴシック" pitchFamily="-84" charset="-128"/>
        <a:cs typeface="+mn-cs"/>
      </a:defRPr>
    </a:lvl3pPr>
    <a:lvl4pPr marL="1449388" algn="l" defTabSz="966788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ＭＳ Ｐゴシック" pitchFamily="-84" charset="-128"/>
        <a:cs typeface="+mn-cs"/>
      </a:defRPr>
    </a:lvl4pPr>
    <a:lvl5pPr marL="1933575" algn="l" defTabSz="966788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ＭＳ Ｐゴシック" pitchFamily="-84" charset="-128"/>
        <a:cs typeface="+mn-cs"/>
      </a:defRPr>
    </a:lvl5pPr>
    <a:lvl6pPr marL="2417445" algn="l" defTabSz="966978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900934" algn="l" defTabSz="966978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384423" algn="l" defTabSz="966978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867912" algn="l" defTabSz="966978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nl-NL" altLang="nl-BE" dirty="0" smtClean="0">
                <a:ea typeface="ＭＳ Ｐゴシック" pitchFamily="34" charset="-128"/>
              </a:rPr>
              <a:t>Doelstelling</a:t>
            </a:r>
            <a:r>
              <a:rPr lang="nl-NL" altLang="nl-BE" baseline="0" dirty="0" smtClean="0">
                <a:ea typeface="ＭＳ Ｐゴシック" pitchFamily="34" charset="-128"/>
              </a:rPr>
              <a:t> </a:t>
            </a:r>
            <a:r>
              <a:rPr lang="nl-NL" altLang="nl-BE" baseline="0" dirty="0" err="1" smtClean="0">
                <a:ea typeface="ＭＳ Ｐゴシック" pitchFamily="34" charset="-128"/>
              </a:rPr>
              <a:t>apinto’s</a:t>
            </a:r>
            <a:r>
              <a:rPr lang="nl-NL" altLang="nl-BE" baseline="0" dirty="0" smtClean="0">
                <a:ea typeface="ＭＳ Ｐゴシック" pitchFamily="34" charset="-128"/>
              </a:rPr>
              <a:t> DOAC:</a:t>
            </a:r>
          </a:p>
          <a:p>
            <a:pPr marL="285750" indent="-285750" eaLnBrk="1" hangingPunct="1">
              <a:spcBef>
                <a:spcPct val="0"/>
              </a:spcBef>
              <a:buFontTx/>
              <a:buChar char="-"/>
            </a:pPr>
            <a:r>
              <a:rPr lang="nl-NL" altLang="nl-BE" baseline="0" dirty="0" smtClean="0">
                <a:ea typeface="ＭＳ Ｐゴシック" pitchFamily="34" charset="-128"/>
              </a:rPr>
              <a:t>Kennis maken met de tools van KAVA (praktische gids, online beslisboom, patiëntfiches)</a:t>
            </a:r>
          </a:p>
          <a:p>
            <a:pPr marL="285750" indent="-285750" eaLnBrk="1" hangingPunct="1">
              <a:spcBef>
                <a:spcPct val="0"/>
              </a:spcBef>
              <a:buFontTx/>
              <a:buChar char="-"/>
            </a:pPr>
            <a:r>
              <a:rPr lang="nl-NL" altLang="nl-BE" baseline="0" dirty="0" smtClean="0">
                <a:ea typeface="ＭＳ Ｐゴシック" pitchFamily="34" charset="-128"/>
              </a:rPr>
              <a:t>Leren omgaan met deze tools</a:t>
            </a:r>
          </a:p>
          <a:p>
            <a:pPr marL="285750" indent="-285750" eaLnBrk="1" hangingPunct="1">
              <a:spcBef>
                <a:spcPct val="0"/>
              </a:spcBef>
              <a:buFontTx/>
              <a:buChar char="-"/>
            </a:pPr>
            <a:r>
              <a:rPr lang="nl-NL" altLang="nl-BE" baseline="0" dirty="0" smtClean="0">
                <a:ea typeface="ＭＳ Ｐゴシック" pitchFamily="34" charset="-128"/>
              </a:rPr>
              <a:t>Oplossen van enkele casussen</a:t>
            </a:r>
          </a:p>
          <a:p>
            <a:endParaRPr lang="nl-BE" baseline="0" dirty="0" smtClean="0"/>
          </a:p>
        </p:txBody>
      </p:sp>
      <p:sp>
        <p:nvSpPr>
          <p:cNvPr id="36868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5083149-706E-459B-82B8-105A08FC240F}" type="slidenum">
              <a:rPr lang="nl-NL" altLang="nl-BE" smtClean="0">
                <a:latin typeface="Calibri" pitchFamily="34" charset="0"/>
                <a:ea typeface="ＭＳ Ｐゴシック" pitchFamily="34" charset="-128"/>
              </a:rPr>
              <a:pPr/>
              <a:t>1</a:t>
            </a:fld>
            <a:endParaRPr lang="nl-NL" altLang="nl-BE" smtClean="0">
              <a:latin typeface="Calibri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842807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BE" dirty="0" smtClean="0">
              <a:ea typeface="ＭＳ Ｐゴシック" pitchFamily="34" charset="-128"/>
            </a:endParaRPr>
          </a:p>
        </p:txBody>
      </p:sp>
      <p:sp>
        <p:nvSpPr>
          <p:cNvPr id="32772" name="Tijdelijke aanduiding voor dianummer 4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0EB7E69-4BE1-4A15-B9C8-77E9963E97FC}" type="slidenum">
              <a:rPr lang="nl-NL" altLang="nl-BE" smtClean="0">
                <a:latin typeface="Calibri" pitchFamily="34" charset="0"/>
                <a:ea typeface="ＭＳ Ｐゴシック" pitchFamily="34" charset="-128"/>
              </a:rPr>
              <a:pPr/>
              <a:t>11</a:t>
            </a:fld>
            <a:endParaRPr lang="nl-NL" altLang="nl-BE" smtClean="0">
              <a:latin typeface="Calibri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374468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nl-BE" baseline="0" dirty="0" smtClean="0"/>
              <a:t>KAVA ondersteunt zijn leden hierin door een checklist te ontwikkelen </a:t>
            </a:r>
            <a:r>
              <a:rPr lang="nl-BE" baseline="0" dirty="0" err="1" smtClean="0"/>
              <a:t>ism</a:t>
            </a:r>
            <a:r>
              <a:rPr lang="nl-BE" baseline="0" dirty="0" smtClean="0"/>
              <a:t> industrie en universiteit en collega-apothekers. Uit deze samenwerking is dus een protocol ontwikkeld dat als leidraad dient voor de aflevering van een DOAC.</a:t>
            </a:r>
          </a:p>
        </p:txBody>
      </p:sp>
      <p:sp>
        <p:nvSpPr>
          <p:cNvPr id="36868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5083149-706E-459B-82B8-105A08FC240F}" type="slidenum">
              <a:rPr lang="nl-NL" altLang="nl-BE" smtClean="0">
                <a:latin typeface="Calibri" pitchFamily="34" charset="0"/>
                <a:ea typeface="ＭＳ Ｐゴシック" pitchFamily="34" charset="-128"/>
              </a:rPr>
              <a:pPr/>
              <a:t>12</a:t>
            </a:fld>
            <a:endParaRPr lang="nl-NL" altLang="nl-BE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Apr. Silas Rydant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12510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nl-BE" baseline="0" dirty="0" smtClean="0"/>
              <a:t>Het is onmogelijk om alle informatie te kennen en te onthouden en daarom heeft </a:t>
            </a:r>
            <a:r>
              <a:rPr lang="nl-BE" baseline="0" dirty="0" err="1" smtClean="0"/>
              <a:t>kava</a:t>
            </a:r>
            <a:r>
              <a:rPr lang="nl-BE" baseline="0" dirty="0" smtClean="0"/>
              <a:t> ook enkele ondersteunende tools ontwikkeld voor heel snel aan de balie de juiste informatie te kunnen terugvinden. </a:t>
            </a:r>
          </a:p>
          <a:p>
            <a:pPr marL="342900" indent="-342900">
              <a:buAutoNum type="arabicPeriod"/>
            </a:pPr>
            <a:r>
              <a:rPr lang="nl-BE" baseline="0" dirty="0" smtClean="0"/>
              <a:t>Praktische gids (pocket-guide)</a:t>
            </a:r>
          </a:p>
          <a:p>
            <a:pPr marL="342900" indent="-342900">
              <a:buAutoNum type="arabicPeriod"/>
            </a:pPr>
            <a:r>
              <a:rPr lang="nl-BE" baseline="0" dirty="0" smtClean="0"/>
              <a:t>Elektronische beslisboom</a:t>
            </a:r>
          </a:p>
          <a:p>
            <a:pPr marL="342900" indent="-342900">
              <a:buAutoNum type="arabicPeriod"/>
            </a:pPr>
            <a:r>
              <a:rPr lang="nl-BE" baseline="0" dirty="0" smtClean="0"/>
              <a:t>Audiovisuele informatie via de apotheeksoftware</a:t>
            </a:r>
          </a:p>
          <a:p>
            <a:pPr marL="342900" indent="-342900">
              <a:buAutoNum type="arabicPeriod"/>
            </a:pPr>
            <a:endParaRPr lang="nl-BE" baseline="0" dirty="0" smtClean="0"/>
          </a:p>
        </p:txBody>
      </p:sp>
      <p:sp>
        <p:nvSpPr>
          <p:cNvPr id="36868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5083149-706E-459B-82B8-105A08FC240F}" type="slidenum">
              <a:rPr lang="nl-NL" altLang="nl-BE" smtClean="0">
                <a:latin typeface="Calibri" pitchFamily="34" charset="0"/>
                <a:ea typeface="ＭＳ Ｐゴシック" pitchFamily="34" charset="-128"/>
              </a:rPr>
              <a:pPr/>
              <a:t>13</a:t>
            </a:fld>
            <a:endParaRPr lang="nl-NL" altLang="nl-BE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Apr. Silas Rydant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201959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01536F-540E-4127-A71A-72CA8A274764}" type="slidenum">
              <a:rPr lang="nl-NL" smtClean="0"/>
              <a:pPr>
                <a:defRPr/>
              </a:pPr>
              <a:t>14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011637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nl-BE" baseline="0" dirty="0" smtClean="0"/>
              <a:t>Dit is het </a:t>
            </a:r>
            <a:r>
              <a:rPr lang="nl-BE" baseline="0" dirty="0" err="1" smtClean="0"/>
              <a:t>patiëntenmateriaal</a:t>
            </a:r>
            <a:r>
              <a:rPr lang="nl-BE" baseline="0" dirty="0" smtClean="0"/>
              <a:t> dat beschikbaar is</a:t>
            </a:r>
          </a:p>
          <a:p>
            <a:pPr marL="285750" indent="-285750">
              <a:buFontTx/>
              <a:buChar char="-"/>
            </a:pPr>
            <a:r>
              <a:rPr lang="nl-BE" baseline="0" dirty="0" smtClean="0"/>
              <a:t>Video over DVT en CVA</a:t>
            </a:r>
          </a:p>
          <a:p>
            <a:pPr marL="285750" indent="-285750">
              <a:buFontTx/>
              <a:buChar char="-"/>
            </a:pPr>
            <a:r>
              <a:rPr lang="nl-BE" baseline="0" dirty="0" err="1" smtClean="0"/>
              <a:t>Patientenfolder</a:t>
            </a:r>
            <a:endParaRPr lang="nl-BE" baseline="0" dirty="0" smtClean="0"/>
          </a:p>
          <a:p>
            <a:pPr marL="285750" indent="-285750">
              <a:buFontTx/>
              <a:buChar char="-"/>
            </a:pPr>
            <a:r>
              <a:rPr lang="nl-BE" baseline="0" dirty="0" smtClean="0"/>
              <a:t>Concrete tips</a:t>
            </a:r>
          </a:p>
        </p:txBody>
      </p:sp>
      <p:sp>
        <p:nvSpPr>
          <p:cNvPr id="36868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5083149-706E-459B-82B8-105A08FC240F}" type="slidenum">
              <a:rPr lang="nl-NL" altLang="nl-BE" smtClean="0">
                <a:latin typeface="Calibri" pitchFamily="34" charset="0"/>
                <a:ea typeface="ＭＳ Ｐゴシック" pitchFamily="34" charset="-128"/>
              </a:rPr>
              <a:pPr/>
              <a:t>15</a:t>
            </a:fld>
            <a:endParaRPr lang="nl-NL" altLang="nl-BE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Apr. Silas Rydant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539358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nl-BE" baseline="0" dirty="0" smtClean="0"/>
              <a:t>Screenshot van </a:t>
            </a:r>
            <a:r>
              <a:rPr lang="nl-BE" baseline="0" dirty="0" err="1" smtClean="0"/>
              <a:t>farmacompendium</a:t>
            </a:r>
            <a:r>
              <a:rPr lang="nl-BE" baseline="0" dirty="0" smtClean="0"/>
              <a:t> , kan je snel overgaan</a:t>
            </a:r>
          </a:p>
        </p:txBody>
      </p:sp>
      <p:sp>
        <p:nvSpPr>
          <p:cNvPr id="36868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5083149-706E-459B-82B8-105A08FC240F}" type="slidenum">
              <a:rPr lang="nl-NL" altLang="nl-BE" smtClean="0">
                <a:latin typeface="Calibri" pitchFamily="34" charset="0"/>
                <a:ea typeface="ＭＳ Ｐゴシック" pitchFamily="34" charset="-128"/>
              </a:rPr>
              <a:pPr/>
              <a:t>16</a:t>
            </a:fld>
            <a:endParaRPr lang="nl-NL" altLang="nl-BE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Apr. Silas Rydant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832125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nl-BE" baseline="0" dirty="0" smtClean="0"/>
              <a:t>Kan je snel overgaan</a:t>
            </a:r>
          </a:p>
        </p:txBody>
      </p:sp>
      <p:sp>
        <p:nvSpPr>
          <p:cNvPr id="36868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5083149-706E-459B-82B8-105A08FC240F}" type="slidenum">
              <a:rPr lang="nl-NL" altLang="nl-BE" smtClean="0">
                <a:latin typeface="Calibri" pitchFamily="34" charset="0"/>
                <a:ea typeface="ＭＳ Ｐゴシック" pitchFamily="34" charset="-128"/>
              </a:rPr>
              <a:pPr/>
              <a:t>17</a:t>
            </a:fld>
            <a:endParaRPr lang="nl-NL" altLang="nl-BE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Apr. Silas Rydant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616177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nl-BE" baseline="0" dirty="0" smtClean="0"/>
              <a:t>Kan je snel overgaan</a:t>
            </a:r>
          </a:p>
        </p:txBody>
      </p:sp>
      <p:sp>
        <p:nvSpPr>
          <p:cNvPr id="36868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5083149-706E-459B-82B8-105A08FC240F}" type="slidenum">
              <a:rPr lang="nl-NL" altLang="nl-BE" smtClean="0">
                <a:latin typeface="Calibri" pitchFamily="34" charset="0"/>
                <a:ea typeface="ＭＳ Ｐゴシック" pitchFamily="34" charset="-128"/>
              </a:rPr>
              <a:pPr/>
              <a:t>18</a:t>
            </a:fld>
            <a:endParaRPr lang="nl-NL" altLang="nl-BE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Apr. Silas Rydant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15205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BE" dirty="0" smtClean="0">
              <a:ea typeface="ＭＳ Ｐゴシック" pitchFamily="34" charset="-128"/>
            </a:endParaRPr>
          </a:p>
        </p:txBody>
      </p:sp>
      <p:sp>
        <p:nvSpPr>
          <p:cNvPr id="32772" name="Tijdelijke aanduiding voor dianummer 4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0EB7E69-4BE1-4A15-B9C8-77E9963E97FC}" type="slidenum">
              <a:rPr lang="nl-NL" altLang="nl-BE" smtClean="0">
                <a:latin typeface="Calibri" pitchFamily="34" charset="0"/>
                <a:ea typeface="ＭＳ Ｐゴシック" pitchFamily="34" charset="-128"/>
              </a:rPr>
              <a:pPr/>
              <a:t>19</a:t>
            </a:fld>
            <a:endParaRPr lang="nl-NL" altLang="nl-BE" smtClean="0">
              <a:latin typeface="Calibri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52654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342900" indent="-342900">
              <a:buAutoNum type="arabicPeriod"/>
            </a:pPr>
            <a:endParaRPr lang="nl-BE" baseline="0" dirty="0" smtClean="0"/>
          </a:p>
        </p:txBody>
      </p:sp>
      <p:sp>
        <p:nvSpPr>
          <p:cNvPr id="36868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5083149-706E-459B-82B8-105A08FC240F}" type="slidenum">
              <a:rPr lang="nl-NL" altLang="nl-BE" smtClean="0">
                <a:latin typeface="Calibri" pitchFamily="34" charset="0"/>
                <a:ea typeface="ＭＳ Ｐゴシック" pitchFamily="34" charset="-128"/>
              </a:rPr>
              <a:pPr/>
              <a:t>20</a:t>
            </a:fld>
            <a:endParaRPr lang="nl-NL" altLang="nl-BE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Apr. Silas Rydant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311322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nl-NL" altLang="nl-BE" dirty="0" smtClean="0">
                <a:ea typeface="ＭＳ Ｐゴシック" pitchFamily="34" charset="-128"/>
              </a:rPr>
              <a:t>Doelstelling</a:t>
            </a:r>
            <a:r>
              <a:rPr lang="nl-NL" altLang="nl-BE" baseline="0" dirty="0" smtClean="0">
                <a:ea typeface="ＭＳ Ｐゴシック" pitchFamily="34" charset="-128"/>
              </a:rPr>
              <a:t> </a:t>
            </a:r>
            <a:r>
              <a:rPr lang="nl-NL" altLang="nl-BE" baseline="0" dirty="0" err="1" smtClean="0">
                <a:ea typeface="ＭＳ Ｐゴシック" pitchFamily="34" charset="-128"/>
              </a:rPr>
              <a:t>apinto’s</a:t>
            </a:r>
            <a:r>
              <a:rPr lang="nl-NL" altLang="nl-BE" baseline="0" dirty="0" smtClean="0">
                <a:ea typeface="ＭＳ Ｐゴシック" pitchFamily="34" charset="-128"/>
              </a:rPr>
              <a:t> DOAC:</a:t>
            </a:r>
          </a:p>
          <a:p>
            <a:pPr marL="285750" indent="-285750" eaLnBrk="1" hangingPunct="1">
              <a:spcBef>
                <a:spcPct val="0"/>
              </a:spcBef>
              <a:buFontTx/>
              <a:buChar char="-"/>
            </a:pPr>
            <a:r>
              <a:rPr lang="nl-NL" altLang="nl-BE" baseline="0" dirty="0" smtClean="0">
                <a:ea typeface="ＭＳ Ｐゴシック" pitchFamily="34" charset="-128"/>
              </a:rPr>
              <a:t>Kennis maken met de tools van KAVA (praktische gids, online beslisboom, patiëntfiches)</a:t>
            </a:r>
          </a:p>
          <a:p>
            <a:pPr marL="285750" indent="-285750" eaLnBrk="1" hangingPunct="1">
              <a:spcBef>
                <a:spcPct val="0"/>
              </a:spcBef>
              <a:buFontTx/>
              <a:buChar char="-"/>
            </a:pPr>
            <a:r>
              <a:rPr lang="nl-NL" altLang="nl-BE" baseline="0" dirty="0" smtClean="0">
                <a:ea typeface="ＭＳ Ｐゴシック" pitchFamily="34" charset="-128"/>
              </a:rPr>
              <a:t>Leren omgaan met deze tools</a:t>
            </a:r>
          </a:p>
          <a:p>
            <a:pPr marL="285750" indent="-285750" eaLnBrk="1" hangingPunct="1">
              <a:spcBef>
                <a:spcPct val="0"/>
              </a:spcBef>
              <a:buFontTx/>
              <a:buChar char="-"/>
            </a:pPr>
            <a:r>
              <a:rPr lang="nl-NL" altLang="nl-BE" baseline="0" dirty="0" smtClean="0">
                <a:ea typeface="ＭＳ Ｐゴシック" pitchFamily="34" charset="-128"/>
              </a:rPr>
              <a:t>Oplossen van enkele casussen</a:t>
            </a:r>
          </a:p>
          <a:p>
            <a:endParaRPr lang="nl-BE" baseline="0" dirty="0" smtClean="0"/>
          </a:p>
        </p:txBody>
      </p:sp>
      <p:sp>
        <p:nvSpPr>
          <p:cNvPr id="36868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5083149-706E-459B-82B8-105A08FC240F}" type="slidenum">
              <a:rPr lang="nl-NL" altLang="nl-BE" smtClean="0">
                <a:latin typeface="Calibri" pitchFamily="34" charset="0"/>
                <a:ea typeface="ＭＳ Ｐゴシック" pitchFamily="34" charset="-128"/>
              </a:rPr>
              <a:pPr/>
              <a:t>2</a:t>
            </a:fld>
            <a:endParaRPr lang="nl-NL" altLang="nl-BE" smtClean="0">
              <a:latin typeface="Calibri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83372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342900" indent="-342900">
              <a:buAutoNum type="arabicPeriod"/>
            </a:pPr>
            <a:endParaRPr lang="nl-BE" baseline="0" dirty="0" smtClean="0"/>
          </a:p>
        </p:txBody>
      </p:sp>
      <p:sp>
        <p:nvSpPr>
          <p:cNvPr id="36868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5083149-706E-459B-82B8-105A08FC240F}" type="slidenum">
              <a:rPr lang="nl-NL" altLang="nl-BE" smtClean="0">
                <a:latin typeface="Calibri" pitchFamily="34" charset="0"/>
                <a:ea typeface="ＭＳ Ｐゴシック" pitchFamily="34" charset="-128"/>
              </a:rPr>
              <a:pPr/>
              <a:t>21</a:t>
            </a:fld>
            <a:endParaRPr lang="nl-NL" altLang="nl-BE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Apr. Silas Rydant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618020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342900" indent="-342900">
              <a:buAutoNum type="arabicPeriod"/>
            </a:pPr>
            <a:endParaRPr lang="nl-BE" baseline="0" dirty="0" smtClean="0"/>
          </a:p>
        </p:txBody>
      </p:sp>
      <p:sp>
        <p:nvSpPr>
          <p:cNvPr id="36868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5083149-706E-459B-82B8-105A08FC240F}" type="slidenum">
              <a:rPr lang="nl-NL" altLang="nl-BE" smtClean="0">
                <a:latin typeface="Calibri" pitchFamily="34" charset="0"/>
                <a:ea typeface="ＭＳ Ｐゴシック" pitchFamily="34" charset="-128"/>
              </a:rPr>
              <a:pPr/>
              <a:t>22</a:t>
            </a:fld>
            <a:endParaRPr lang="nl-NL" altLang="nl-BE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Apr. Silas Rydant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200971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BE" dirty="0" smtClean="0">
              <a:ea typeface="ＭＳ Ｐゴシック" pitchFamily="34" charset="-128"/>
            </a:endParaRPr>
          </a:p>
        </p:txBody>
      </p:sp>
      <p:sp>
        <p:nvSpPr>
          <p:cNvPr id="32772" name="Tijdelijke aanduiding voor dianummer 4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0EB7E69-4BE1-4A15-B9C8-77E9963E97FC}" type="slidenum">
              <a:rPr lang="nl-NL" altLang="nl-BE" smtClean="0">
                <a:latin typeface="Calibri" pitchFamily="34" charset="0"/>
                <a:ea typeface="ＭＳ Ｐゴシック" pitchFamily="34" charset="-128"/>
              </a:rPr>
              <a:pPr/>
              <a:t>23</a:t>
            </a:fld>
            <a:endParaRPr lang="nl-NL" altLang="nl-BE" smtClean="0">
              <a:latin typeface="Calibri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821944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nl-BE" baseline="0" dirty="0" smtClean="0"/>
              <a:t>Eerst navragen waarom de specialist (chirurg) het heeft voorgeschreven. Dit blijkt voor preventie VTE na knieoperatie en de standaarddosering is 220mg eenmaal daags, gedurende tien dagen. </a:t>
            </a:r>
          </a:p>
          <a:p>
            <a:endParaRPr lang="nl-BE" sz="1400" kern="1200" baseline="0" dirty="0" smtClean="0">
              <a:solidFill>
                <a:schemeClr val="tx1"/>
              </a:solidFill>
              <a:effectLst/>
              <a:latin typeface="+mn-lt"/>
              <a:ea typeface="ＭＳ Ｐゴシック" pitchFamily="-84" charset="-128"/>
              <a:cs typeface="+mn-cs"/>
            </a:endParaRPr>
          </a:p>
          <a:p>
            <a:r>
              <a:rPr lang="nl-BE" sz="1400" kern="1200" dirty="0" smtClean="0">
                <a:solidFill>
                  <a:schemeClr val="tx1"/>
                </a:solidFill>
                <a:effectLst/>
                <a:latin typeface="+mn-lt"/>
                <a:ea typeface="ＭＳ Ｐゴシック" pitchFamily="-84" charset="-128"/>
                <a:cs typeface="+mn-cs"/>
              </a:rPr>
              <a:t>De dosis moet verlaagd worden van 220 mg een maal daags naar 150 mg eenmaal daags indien de nierfunctie tussen 30 en 49 </a:t>
            </a:r>
            <a:r>
              <a:rPr lang="nl-BE" sz="1400" kern="1200" dirty="0" err="1" smtClean="0">
                <a:solidFill>
                  <a:schemeClr val="tx1"/>
                </a:solidFill>
                <a:effectLst/>
                <a:latin typeface="+mn-lt"/>
                <a:ea typeface="ＭＳ Ｐゴシック" pitchFamily="-84" charset="-128"/>
                <a:cs typeface="+mn-cs"/>
              </a:rPr>
              <a:t>mL</a:t>
            </a:r>
            <a:r>
              <a:rPr lang="nl-BE" sz="1400" kern="1200" dirty="0" smtClean="0">
                <a:solidFill>
                  <a:schemeClr val="tx1"/>
                </a:solidFill>
                <a:effectLst/>
                <a:latin typeface="+mn-lt"/>
                <a:ea typeface="ＭＳ Ｐゴシック" pitchFamily="-84" charset="-128"/>
                <a:cs typeface="+mn-cs"/>
              </a:rPr>
              <a:t>/min ligt.</a:t>
            </a:r>
            <a:endParaRPr lang="nl-BE" sz="1200" kern="1200" dirty="0" smtClean="0">
              <a:solidFill>
                <a:schemeClr val="tx1"/>
              </a:solidFill>
              <a:effectLst/>
              <a:latin typeface="+mn-lt"/>
              <a:ea typeface="ＭＳ Ｐゴシック" pitchFamily="-84" charset="-128"/>
              <a:cs typeface="+mn-cs"/>
            </a:endParaRPr>
          </a:p>
        </p:txBody>
      </p:sp>
      <p:sp>
        <p:nvSpPr>
          <p:cNvPr id="36868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5083149-706E-459B-82B8-105A08FC240F}" type="slidenum">
              <a:rPr lang="nl-NL" altLang="nl-BE" smtClean="0">
                <a:latin typeface="Calibri" pitchFamily="34" charset="0"/>
                <a:ea typeface="ＭＳ Ｐゴシック" pitchFamily="34" charset="-128"/>
              </a:rPr>
              <a:pPr/>
              <a:t>24</a:t>
            </a:fld>
            <a:endParaRPr lang="nl-NL" altLang="nl-BE" smtClean="0">
              <a:latin typeface="Calibri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5207739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nl-BE" baseline="0" dirty="0" smtClean="0"/>
              <a:t>Hoe ga je verder? Huisarts contacteren voor de nierfunctie te weten te komen. </a:t>
            </a:r>
          </a:p>
          <a:p>
            <a:r>
              <a:rPr lang="nl-BE" baseline="0" dirty="0" smtClean="0"/>
              <a:t>De nierfunctie is 60 </a:t>
            </a:r>
            <a:r>
              <a:rPr lang="nl-BE" baseline="0" dirty="0" err="1" smtClean="0"/>
              <a:t>CrCl</a:t>
            </a:r>
            <a:r>
              <a:rPr lang="nl-BE" baseline="0" dirty="0" smtClean="0"/>
              <a:t>/min</a:t>
            </a:r>
          </a:p>
          <a:p>
            <a:endParaRPr lang="nl-BE" baseline="0" dirty="0" smtClean="0"/>
          </a:p>
          <a:p>
            <a:r>
              <a:rPr lang="nl-BE" baseline="0" dirty="0" smtClean="0"/>
              <a:t>er is geen dosisaanpassing nodig, dus de dosering is niet juist.</a:t>
            </a:r>
          </a:p>
        </p:txBody>
      </p:sp>
      <p:sp>
        <p:nvSpPr>
          <p:cNvPr id="36868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5083149-706E-459B-82B8-105A08FC240F}" type="slidenum">
              <a:rPr lang="nl-NL" altLang="nl-BE" smtClean="0">
                <a:latin typeface="Calibri" pitchFamily="34" charset="0"/>
                <a:ea typeface="ＭＳ Ｐゴシック" pitchFamily="34" charset="-128"/>
              </a:rPr>
              <a:pPr/>
              <a:t>25</a:t>
            </a:fld>
            <a:endParaRPr lang="nl-NL" altLang="nl-BE" smtClean="0">
              <a:latin typeface="Calibri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0901198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nl-BE" baseline="0" dirty="0" smtClean="0"/>
              <a:t>Als de voorschrijver de nierfunctie had opgevraagd of naar de huisarts had gebeld.</a:t>
            </a:r>
          </a:p>
          <a:p>
            <a:r>
              <a:rPr lang="nl-BE" baseline="0" dirty="0" smtClean="0"/>
              <a:t>Er zou met de voorschrijvers tijdens het MFO kunnen worden afgesproken dat deze 'lage nierfunctie' op het voorschrift vermeldt. Bij voorkeur zelfs de exacte nierfunctiewaarde. </a:t>
            </a:r>
          </a:p>
        </p:txBody>
      </p:sp>
      <p:sp>
        <p:nvSpPr>
          <p:cNvPr id="36868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5083149-706E-459B-82B8-105A08FC240F}" type="slidenum">
              <a:rPr lang="nl-NL" altLang="nl-BE" smtClean="0">
                <a:latin typeface="Calibri" pitchFamily="34" charset="0"/>
                <a:ea typeface="ＭＳ Ｐゴシック" pitchFamily="34" charset="-128"/>
              </a:rPr>
              <a:pPr/>
              <a:t>26</a:t>
            </a:fld>
            <a:endParaRPr lang="nl-NL" altLang="nl-BE" smtClean="0">
              <a:latin typeface="Calibri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5793448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nl-BE" baseline="0" dirty="0" smtClean="0"/>
          </a:p>
        </p:txBody>
      </p:sp>
      <p:sp>
        <p:nvSpPr>
          <p:cNvPr id="36868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5083149-706E-459B-82B8-105A08FC240F}" type="slidenum">
              <a:rPr lang="nl-NL" altLang="nl-BE" smtClean="0">
                <a:latin typeface="Calibri" pitchFamily="34" charset="0"/>
                <a:ea typeface="ＭＳ Ｐゴシック" pitchFamily="34" charset="-128"/>
              </a:rPr>
              <a:pPr/>
              <a:t>27</a:t>
            </a:fld>
            <a:endParaRPr lang="nl-NL" altLang="nl-BE" smtClean="0">
              <a:latin typeface="Calibri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9175535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nl-BE" baseline="0" dirty="0" smtClean="0"/>
              <a:t>Eerst nagaan waarom Jef </a:t>
            </a:r>
            <a:r>
              <a:rPr lang="nl-BE" baseline="0" dirty="0" err="1" smtClean="0"/>
              <a:t>Eliquis</a:t>
            </a:r>
            <a:r>
              <a:rPr lang="nl-BE" baseline="0" dirty="0" smtClean="0"/>
              <a:t> krijgt voorgeschreven =&gt; contact specialist niet </a:t>
            </a:r>
            <a:r>
              <a:rPr lang="nl-BE" baseline="0" dirty="0" err="1" smtClean="0"/>
              <a:t>valvulair</a:t>
            </a:r>
            <a:r>
              <a:rPr lang="nl-BE" baseline="0" dirty="0" smtClean="0"/>
              <a:t> ATRIUMFIBRILLEREN =&gt; normale dosis is twee maal daags 5mg</a:t>
            </a:r>
          </a:p>
          <a:p>
            <a:r>
              <a:rPr lang="nl-BE" baseline="0" dirty="0" smtClean="0"/>
              <a:t>Dosisverlaging nodig? Indien Jef aan twee van de volgende parameters voldoet:</a:t>
            </a:r>
          </a:p>
          <a:p>
            <a:r>
              <a:rPr lang="nl-BE" baseline="0" dirty="0" smtClean="0"/>
              <a:t>1. Ouder dan 80</a:t>
            </a:r>
          </a:p>
          <a:p>
            <a:r>
              <a:rPr lang="nl-BE" baseline="0" dirty="0" smtClean="0"/>
              <a:t>2. Minder dan 60kg</a:t>
            </a:r>
          </a:p>
          <a:p>
            <a:r>
              <a:rPr lang="nl-BE" baseline="0" dirty="0" smtClean="0"/>
              <a:t>3. </a:t>
            </a:r>
            <a:r>
              <a:rPr lang="nl-BE" sz="1300" kern="1200" dirty="0" smtClean="0">
                <a:solidFill>
                  <a:schemeClr val="tx1"/>
                </a:solidFill>
                <a:effectLst/>
                <a:latin typeface="+mn-lt"/>
                <a:ea typeface="ＭＳ Ｐゴシック" pitchFamily="-84" charset="-128"/>
                <a:cs typeface="ＭＳ Ｐゴシック" pitchFamily="-84" charset="-128"/>
              </a:rPr>
              <a:t>serumcreatinine &gt;1,5 mg/dl (133 micromol/l)</a:t>
            </a:r>
          </a:p>
          <a:p>
            <a:endParaRPr lang="nl-BE" sz="1300" kern="1200" baseline="0" dirty="0" smtClean="0">
              <a:solidFill>
                <a:schemeClr val="tx1"/>
              </a:solidFill>
              <a:effectLst/>
              <a:latin typeface="+mn-lt"/>
              <a:ea typeface="ＭＳ Ｐゴシック" pitchFamily="-84" charset="-128"/>
            </a:endParaRPr>
          </a:p>
          <a:p>
            <a:r>
              <a:rPr lang="nl-BE" sz="1300" kern="1200" baseline="0" dirty="0" smtClean="0">
                <a:solidFill>
                  <a:schemeClr val="tx1"/>
                </a:solidFill>
                <a:effectLst/>
                <a:latin typeface="+mn-lt"/>
                <a:ea typeface="ＭＳ Ｐゴシック" pitchFamily="-84" charset="-128"/>
              </a:rPr>
              <a:t>Jef weegt 58 kg. =&gt; stel voor om de dosis te verlagen naar 2,5 mg BID</a:t>
            </a:r>
            <a:endParaRPr lang="nl-BE" baseline="0" dirty="0" smtClean="0"/>
          </a:p>
        </p:txBody>
      </p:sp>
      <p:sp>
        <p:nvSpPr>
          <p:cNvPr id="36868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5083149-706E-459B-82B8-105A08FC240F}" type="slidenum">
              <a:rPr lang="nl-NL" altLang="nl-BE" smtClean="0">
                <a:latin typeface="Calibri" pitchFamily="34" charset="0"/>
                <a:ea typeface="ＭＳ Ｐゴシック" pitchFamily="34" charset="-128"/>
              </a:rPr>
              <a:pPr/>
              <a:t>28</a:t>
            </a:fld>
            <a:endParaRPr lang="nl-NL" altLang="nl-BE" smtClean="0">
              <a:latin typeface="Calibri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7466752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nl-BE" baseline="0" dirty="0" smtClean="0"/>
              <a:t>Tijdens MFO zou kunnen afgesproken worden dat arts indicatie vermeldt op het VS.</a:t>
            </a:r>
          </a:p>
        </p:txBody>
      </p:sp>
      <p:sp>
        <p:nvSpPr>
          <p:cNvPr id="36868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5083149-706E-459B-82B8-105A08FC240F}" type="slidenum">
              <a:rPr lang="nl-NL" altLang="nl-BE" smtClean="0">
                <a:latin typeface="Calibri" pitchFamily="34" charset="0"/>
                <a:ea typeface="ＭＳ Ｐゴシック" pitchFamily="34" charset="-128"/>
              </a:rPr>
              <a:pPr/>
              <a:t>29</a:t>
            </a:fld>
            <a:endParaRPr lang="nl-NL" altLang="nl-BE" smtClean="0">
              <a:latin typeface="Calibri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1403813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nl-BE" baseline="0" dirty="0" smtClean="0"/>
          </a:p>
        </p:txBody>
      </p:sp>
      <p:sp>
        <p:nvSpPr>
          <p:cNvPr id="36868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5083149-706E-459B-82B8-105A08FC240F}" type="slidenum">
              <a:rPr lang="nl-NL" altLang="nl-BE" smtClean="0">
                <a:latin typeface="Calibri" pitchFamily="34" charset="0"/>
                <a:ea typeface="ＭＳ Ｐゴシック" pitchFamily="34" charset="-128"/>
              </a:rPr>
              <a:pPr/>
              <a:t>30</a:t>
            </a:fld>
            <a:endParaRPr lang="nl-NL" altLang="nl-BE" smtClean="0">
              <a:latin typeface="Calibri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391556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nl-NL" altLang="nl-BE" dirty="0" smtClean="0">
                <a:ea typeface="ＭＳ Ｐゴシック" pitchFamily="34" charset="-128"/>
              </a:rPr>
              <a:t>Doelstelling</a:t>
            </a:r>
            <a:r>
              <a:rPr lang="nl-NL" altLang="nl-BE" baseline="0" dirty="0" smtClean="0">
                <a:ea typeface="ＭＳ Ｐゴシック" pitchFamily="34" charset="-128"/>
              </a:rPr>
              <a:t> </a:t>
            </a:r>
            <a:r>
              <a:rPr lang="nl-NL" altLang="nl-BE" baseline="0" dirty="0" err="1" smtClean="0">
                <a:ea typeface="ＭＳ Ｐゴシック" pitchFamily="34" charset="-128"/>
              </a:rPr>
              <a:t>apinto’s</a:t>
            </a:r>
            <a:r>
              <a:rPr lang="nl-NL" altLang="nl-BE" baseline="0" dirty="0" smtClean="0">
                <a:ea typeface="ＭＳ Ｐゴシック" pitchFamily="34" charset="-128"/>
              </a:rPr>
              <a:t> DOAC:</a:t>
            </a:r>
          </a:p>
          <a:p>
            <a:pPr marL="285750" indent="-285750" eaLnBrk="1" hangingPunct="1">
              <a:spcBef>
                <a:spcPct val="0"/>
              </a:spcBef>
              <a:buFontTx/>
              <a:buChar char="-"/>
            </a:pPr>
            <a:r>
              <a:rPr lang="nl-NL" altLang="nl-BE" baseline="0" dirty="0" smtClean="0">
                <a:ea typeface="ＭＳ Ｐゴシック" pitchFamily="34" charset="-128"/>
              </a:rPr>
              <a:t>Kennis maken met de tools van KAVA (praktische gids, online beslisboom, patiëntfiches)</a:t>
            </a:r>
          </a:p>
          <a:p>
            <a:pPr marL="285750" indent="-285750" eaLnBrk="1" hangingPunct="1">
              <a:spcBef>
                <a:spcPct val="0"/>
              </a:spcBef>
              <a:buFontTx/>
              <a:buChar char="-"/>
            </a:pPr>
            <a:r>
              <a:rPr lang="nl-NL" altLang="nl-BE" baseline="0" dirty="0" smtClean="0">
                <a:ea typeface="ＭＳ Ｐゴシック" pitchFamily="34" charset="-128"/>
              </a:rPr>
              <a:t>Leren omgaan met deze tools</a:t>
            </a:r>
          </a:p>
          <a:p>
            <a:pPr marL="285750" indent="-285750" eaLnBrk="1" hangingPunct="1">
              <a:spcBef>
                <a:spcPct val="0"/>
              </a:spcBef>
              <a:buFontTx/>
              <a:buChar char="-"/>
            </a:pPr>
            <a:r>
              <a:rPr lang="nl-NL" altLang="nl-BE" baseline="0" dirty="0" smtClean="0">
                <a:ea typeface="ＭＳ Ｐゴシック" pitchFamily="34" charset="-128"/>
              </a:rPr>
              <a:t>Oplossen van enkele casussen</a:t>
            </a:r>
          </a:p>
          <a:p>
            <a:endParaRPr lang="nl-BE" baseline="0" dirty="0" smtClean="0"/>
          </a:p>
        </p:txBody>
      </p:sp>
      <p:sp>
        <p:nvSpPr>
          <p:cNvPr id="36868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5083149-706E-459B-82B8-105A08FC240F}" type="slidenum">
              <a:rPr lang="nl-NL" altLang="nl-BE" smtClean="0">
                <a:latin typeface="Calibri" pitchFamily="34" charset="0"/>
                <a:ea typeface="ＭＳ Ｐゴシック" pitchFamily="34" charset="-128"/>
              </a:rPr>
              <a:pPr/>
              <a:t>3</a:t>
            </a:fld>
            <a:endParaRPr lang="nl-NL" altLang="nl-BE" smtClean="0">
              <a:latin typeface="Calibri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769373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nl-BE" baseline="0" dirty="0" smtClean="0"/>
              <a:t>Eventueel de deelnemers een beetje laten zelf uitzoeken vooraleer je de mogelijkheden geeft…</a:t>
            </a:r>
          </a:p>
          <a:p>
            <a:endParaRPr lang="nl-BE" baseline="0" dirty="0" smtClean="0"/>
          </a:p>
          <a:p>
            <a:r>
              <a:rPr lang="nl-BE" baseline="0" dirty="0" smtClean="0"/>
              <a:t>Met welke parameters dient men rekening te houden?</a:t>
            </a:r>
          </a:p>
        </p:txBody>
      </p:sp>
      <p:sp>
        <p:nvSpPr>
          <p:cNvPr id="36868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5083149-706E-459B-82B8-105A08FC240F}" type="slidenum">
              <a:rPr lang="nl-NL" altLang="nl-BE" smtClean="0">
                <a:latin typeface="Calibri" pitchFamily="34" charset="0"/>
                <a:ea typeface="ＭＳ Ｐゴシック" pitchFamily="34" charset="-128"/>
              </a:rPr>
              <a:pPr/>
              <a:t>31</a:t>
            </a:fld>
            <a:endParaRPr lang="nl-NL" altLang="nl-BE" smtClean="0">
              <a:latin typeface="Calibri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384296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nl-BE" baseline="0" dirty="0" smtClean="0"/>
              <a:t>Enkele opmerkingen:</a:t>
            </a:r>
          </a:p>
          <a:p>
            <a:pPr>
              <a:buFontTx/>
              <a:buChar char="-"/>
            </a:pPr>
            <a:r>
              <a:rPr lang="nl-BE" baseline="0" dirty="0" smtClean="0"/>
              <a:t> Het is een absolute contra-indicatie(!) om </a:t>
            </a:r>
            <a:r>
              <a:rPr lang="nl-BE" baseline="0" dirty="0" err="1" smtClean="0"/>
              <a:t>Xarelto</a:t>
            </a:r>
            <a:r>
              <a:rPr lang="nl-BE" baseline="0" dirty="0" smtClean="0"/>
              <a:t> in combinatie in te nemen met </a:t>
            </a:r>
            <a:r>
              <a:rPr lang="nl-BE" baseline="0" dirty="0" err="1" smtClean="0"/>
              <a:t>Sporanox</a:t>
            </a:r>
            <a:r>
              <a:rPr lang="nl-BE" baseline="0" dirty="0" smtClean="0"/>
              <a:t>, ook niet in het geval van een korte kuur, wegens de onvoorspelbare verhoogde concentraties van </a:t>
            </a:r>
            <a:r>
              <a:rPr lang="nl-BE" baseline="0" dirty="0" err="1" smtClean="0"/>
              <a:t>Xarelto</a:t>
            </a:r>
            <a:r>
              <a:rPr lang="nl-BE" baseline="0" dirty="0" smtClean="0"/>
              <a:t>. </a:t>
            </a:r>
          </a:p>
          <a:p>
            <a:endParaRPr lang="nl-BE" baseline="0" dirty="0" smtClean="0"/>
          </a:p>
          <a:p>
            <a:pPr>
              <a:buFontTx/>
              <a:buChar char="-"/>
            </a:pPr>
            <a:r>
              <a:rPr lang="nl-BE" baseline="0" dirty="0" err="1" smtClean="0"/>
              <a:t>Sporanox</a:t>
            </a:r>
            <a:r>
              <a:rPr lang="nl-BE" baseline="0" dirty="0" smtClean="0"/>
              <a:t> is sowieso niet de eerste keuze bij de behandeling van schimmelnagel. </a:t>
            </a:r>
            <a:r>
              <a:rPr lang="nl-BE" dirty="0" smtClean="0"/>
              <a:t>Transparantiefiche BCFI zegt over de behandeling van </a:t>
            </a:r>
            <a:r>
              <a:rPr lang="nl-BE" dirty="0" err="1" smtClean="0"/>
              <a:t>onychomycose</a:t>
            </a:r>
            <a:r>
              <a:rPr lang="nl-BE" dirty="0" smtClean="0"/>
              <a:t>: </a:t>
            </a:r>
            <a:r>
              <a:rPr lang="nl-BE" sz="1400" kern="1200" baseline="0" dirty="0" smtClean="0">
                <a:solidFill>
                  <a:schemeClr val="tx1"/>
                </a:solidFill>
                <a:latin typeface="+mn-lt"/>
                <a:ea typeface="ＭＳ Ｐゴシック" pitchFamily="-84" charset="-128"/>
                <a:cs typeface="ＭＳ Ｐゴシック" pitchFamily="-84" charset="-128"/>
              </a:rPr>
              <a:t>“Indien een </a:t>
            </a:r>
            <a:r>
              <a:rPr lang="nl-BE" sz="1400" kern="1200" baseline="0" dirty="0" err="1" smtClean="0">
                <a:solidFill>
                  <a:schemeClr val="tx1"/>
                </a:solidFill>
                <a:latin typeface="+mn-lt"/>
                <a:ea typeface="ＭＳ Ｐゴシック" pitchFamily="-84" charset="-128"/>
                <a:cs typeface="ＭＳ Ｐゴシック" pitchFamily="-84" charset="-128"/>
              </a:rPr>
              <a:t>systemische</a:t>
            </a:r>
            <a:r>
              <a:rPr lang="nl-BE" sz="1400" kern="1200" baseline="0" dirty="0" smtClean="0">
                <a:solidFill>
                  <a:schemeClr val="tx1"/>
                </a:solidFill>
                <a:latin typeface="+mn-lt"/>
                <a:ea typeface="ＭＳ Ｐゴシック" pitchFamily="-84" charset="-128"/>
                <a:cs typeface="ＭＳ Ｐゴシック" pitchFamily="-84" charset="-128"/>
              </a:rPr>
              <a:t> behandeling gestart wordt is </a:t>
            </a:r>
            <a:r>
              <a:rPr lang="nl-BE" sz="1400" kern="1200" baseline="0" dirty="0" err="1" smtClean="0">
                <a:solidFill>
                  <a:schemeClr val="tx1"/>
                </a:solidFill>
                <a:latin typeface="+mn-lt"/>
                <a:ea typeface="ＭＳ Ｐゴシック" pitchFamily="-84" charset="-128"/>
                <a:cs typeface="ＭＳ Ｐゴシック" pitchFamily="-84" charset="-128"/>
              </a:rPr>
              <a:t>terbinafine</a:t>
            </a:r>
            <a:r>
              <a:rPr lang="nl-BE" sz="1400" kern="1200" baseline="0" dirty="0" smtClean="0">
                <a:solidFill>
                  <a:schemeClr val="tx1"/>
                </a:solidFill>
                <a:latin typeface="+mn-lt"/>
                <a:ea typeface="ＭＳ Ｐゴシック" pitchFamily="-84" charset="-128"/>
                <a:cs typeface="ＭＳ Ｐゴシック" pitchFamily="-84" charset="-128"/>
              </a:rPr>
              <a:t> oraal de beste keuze.” </a:t>
            </a:r>
          </a:p>
          <a:p>
            <a:pPr>
              <a:buFontTx/>
              <a:buChar char="-"/>
            </a:pPr>
            <a:endParaRPr lang="nl-BE" sz="1400" kern="1200" baseline="0" dirty="0" smtClean="0">
              <a:solidFill>
                <a:schemeClr val="tx1"/>
              </a:solidFill>
              <a:latin typeface="+mn-lt"/>
              <a:ea typeface="ＭＳ Ｐゴシック" pitchFamily="-84" charset="-128"/>
              <a:cs typeface="ＭＳ Ｐゴシック" pitchFamily="-84" charset="-128"/>
            </a:endParaRPr>
          </a:p>
          <a:p>
            <a:pPr>
              <a:buFontTx/>
              <a:buChar char="-"/>
            </a:pPr>
            <a:r>
              <a:rPr lang="nl-BE" sz="1400" kern="1200" baseline="0" dirty="0" smtClean="0">
                <a:solidFill>
                  <a:schemeClr val="tx1"/>
                </a:solidFill>
                <a:latin typeface="+mn-lt"/>
                <a:ea typeface="ＭＳ Ｐゴシック" pitchFamily="-84" charset="-128"/>
                <a:cs typeface="ＭＳ Ｐゴシック" pitchFamily="-84" charset="-128"/>
              </a:rPr>
              <a:t> De tabletten </a:t>
            </a:r>
            <a:r>
              <a:rPr lang="nl-BE" sz="1400" kern="1200" baseline="0" dirty="0" err="1" smtClean="0">
                <a:solidFill>
                  <a:schemeClr val="tx1"/>
                </a:solidFill>
                <a:latin typeface="+mn-lt"/>
                <a:ea typeface="ＭＳ Ｐゴシック" pitchFamily="-84" charset="-128"/>
                <a:cs typeface="ＭＳ Ｐゴシック" pitchFamily="-84" charset="-128"/>
              </a:rPr>
              <a:t>Xarelto</a:t>
            </a:r>
            <a:r>
              <a:rPr lang="nl-BE" sz="1400" kern="1200" baseline="0" dirty="0" smtClean="0">
                <a:solidFill>
                  <a:schemeClr val="tx1"/>
                </a:solidFill>
                <a:latin typeface="+mn-lt"/>
                <a:ea typeface="ＭＳ Ｐゴシック" pitchFamily="-84" charset="-128"/>
                <a:cs typeface="ＭＳ Ｐゴシック" pitchFamily="-84" charset="-128"/>
              </a:rPr>
              <a:t> mogen zeker niet gehalveerd worden!</a:t>
            </a:r>
          </a:p>
          <a:p>
            <a:endParaRPr lang="nl-BE" baseline="0" dirty="0" smtClean="0"/>
          </a:p>
        </p:txBody>
      </p:sp>
      <p:sp>
        <p:nvSpPr>
          <p:cNvPr id="36868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5083149-706E-459B-82B8-105A08FC240F}" type="slidenum">
              <a:rPr lang="nl-NL" altLang="nl-BE" smtClean="0">
                <a:latin typeface="Calibri" pitchFamily="34" charset="0"/>
                <a:ea typeface="ＭＳ Ｐゴシック" pitchFamily="34" charset="-128"/>
              </a:rPr>
              <a:pPr/>
              <a:t>32</a:t>
            </a:fld>
            <a:endParaRPr lang="nl-NL" altLang="nl-BE" smtClean="0">
              <a:latin typeface="Calibri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5717529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nl-BE" baseline="0" dirty="0" smtClean="0"/>
              <a:t>Enkele opmerkingen:</a:t>
            </a:r>
          </a:p>
          <a:p>
            <a:pPr>
              <a:buFontTx/>
              <a:buChar char="-"/>
            </a:pPr>
            <a:r>
              <a:rPr lang="nl-BE" baseline="0" dirty="0" smtClean="0"/>
              <a:t> Het is een absolute contra-indicatie(!) om </a:t>
            </a:r>
            <a:r>
              <a:rPr lang="nl-BE" baseline="0" dirty="0" err="1" smtClean="0"/>
              <a:t>Xarelto</a:t>
            </a:r>
            <a:r>
              <a:rPr lang="nl-BE" baseline="0" dirty="0" smtClean="0"/>
              <a:t> in combinatie in te nemen met </a:t>
            </a:r>
            <a:r>
              <a:rPr lang="nl-BE" baseline="0" dirty="0" err="1" smtClean="0"/>
              <a:t>Sporanox</a:t>
            </a:r>
            <a:r>
              <a:rPr lang="nl-BE" baseline="0" dirty="0" smtClean="0"/>
              <a:t>, ook niet in het geval van een korte kuur, wegens de onvoorspelbare verhoogde concentraties van </a:t>
            </a:r>
            <a:r>
              <a:rPr lang="nl-BE" baseline="0" dirty="0" err="1" smtClean="0"/>
              <a:t>Xarelto</a:t>
            </a:r>
            <a:r>
              <a:rPr lang="nl-BE" baseline="0" dirty="0" smtClean="0"/>
              <a:t>. </a:t>
            </a:r>
          </a:p>
          <a:p>
            <a:endParaRPr lang="nl-BE" baseline="0" dirty="0" smtClean="0"/>
          </a:p>
          <a:p>
            <a:pPr>
              <a:buFontTx/>
              <a:buChar char="-"/>
            </a:pPr>
            <a:r>
              <a:rPr lang="nl-BE" baseline="0" dirty="0" err="1" smtClean="0"/>
              <a:t>Sporanox</a:t>
            </a:r>
            <a:r>
              <a:rPr lang="nl-BE" baseline="0" dirty="0" smtClean="0"/>
              <a:t> is sowieso niet de eerste keuze bij de behandeling van schimmelnagel. </a:t>
            </a:r>
            <a:r>
              <a:rPr lang="nl-BE" dirty="0" smtClean="0"/>
              <a:t>Transparantiefiche BCFI zegt over de behandeling van </a:t>
            </a:r>
            <a:r>
              <a:rPr lang="nl-BE" dirty="0" err="1" smtClean="0"/>
              <a:t>onychomycose</a:t>
            </a:r>
            <a:r>
              <a:rPr lang="nl-BE" dirty="0" smtClean="0"/>
              <a:t>: </a:t>
            </a:r>
            <a:r>
              <a:rPr lang="nl-BE" sz="1400" kern="1200" baseline="0" dirty="0" smtClean="0">
                <a:solidFill>
                  <a:schemeClr val="tx1"/>
                </a:solidFill>
                <a:latin typeface="+mn-lt"/>
                <a:ea typeface="ＭＳ Ｐゴシック" pitchFamily="-84" charset="-128"/>
                <a:cs typeface="ＭＳ Ｐゴシック" pitchFamily="-84" charset="-128"/>
              </a:rPr>
              <a:t>“Indien een </a:t>
            </a:r>
            <a:r>
              <a:rPr lang="nl-BE" sz="1400" kern="1200" baseline="0" dirty="0" err="1" smtClean="0">
                <a:solidFill>
                  <a:schemeClr val="tx1"/>
                </a:solidFill>
                <a:latin typeface="+mn-lt"/>
                <a:ea typeface="ＭＳ Ｐゴシック" pitchFamily="-84" charset="-128"/>
                <a:cs typeface="ＭＳ Ｐゴシック" pitchFamily="-84" charset="-128"/>
              </a:rPr>
              <a:t>systemische</a:t>
            </a:r>
            <a:r>
              <a:rPr lang="nl-BE" sz="1400" kern="1200" baseline="0" dirty="0" smtClean="0">
                <a:solidFill>
                  <a:schemeClr val="tx1"/>
                </a:solidFill>
                <a:latin typeface="+mn-lt"/>
                <a:ea typeface="ＭＳ Ｐゴシック" pitchFamily="-84" charset="-128"/>
                <a:cs typeface="ＭＳ Ｐゴシック" pitchFamily="-84" charset="-128"/>
              </a:rPr>
              <a:t> behandeling gestart wordt is </a:t>
            </a:r>
            <a:r>
              <a:rPr lang="nl-BE" sz="1400" kern="1200" baseline="0" dirty="0" err="1" smtClean="0">
                <a:solidFill>
                  <a:schemeClr val="tx1"/>
                </a:solidFill>
                <a:latin typeface="+mn-lt"/>
                <a:ea typeface="ＭＳ Ｐゴシック" pitchFamily="-84" charset="-128"/>
                <a:cs typeface="ＭＳ Ｐゴシック" pitchFamily="-84" charset="-128"/>
              </a:rPr>
              <a:t>terbinafine</a:t>
            </a:r>
            <a:r>
              <a:rPr lang="nl-BE" sz="1400" kern="1200" baseline="0" dirty="0" smtClean="0">
                <a:solidFill>
                  <a:schemeClr val="tx1"/>
                </a:solidFill>
                <a:latin typeface="+mn-lt"/>
                <a:ea typeface="ＭＳ Ｐゴシック" pitchFamily="-84" charset="-128"/>
                <a:cs typeface="ＭＳ Ｐゴシック" pitchFamily="-84" charset="-128"/>
              </a:rPr>
              <a:t> oraal de beste keuze.” </a:t>
            </a:r>
          </a:p>
          <a:p>
            <a:pPr>
              <a:buFontTx/>
              <a:buChar char="-"/>
            </a:pPr>
            <a:endParaRPr lang="nl-BE" sz="1400" kern="1200" baseline="0" dirty="0" smtClean="0">
              <a:solidFill>
                <a:schemeClr val="tx1"/>
              </a:solidFill>
              <a:latin typeface="+mn-lt"/>
              <a:ea typeface="ＭＳ Ｐゴシック" pitchFamily="-84" charset="-128"/>
              <a:cs typeface="ＭＳ Ｐゴシック" pitchFamily="-84" charset="-128"/>
            </a:endParaRPr>
          </a:p>
          <a:p>
            <a:pPr>
              <a:buFontTx/>
              <a:buChar char="-"/>
            </a:pPr>
            <a:r>
              <a:rPr lang="nl-BE" sz="1400" kern="1200" baseline="0" dirty="0" smtClean="0">
                <a:solidFill>
                  <a:schemeClr val="tx1"/>
                </a:solidFill>
                <a:latin typeface="+mn-lt"/>
                <a:ea typeface="ＭＳ Ｐゴシック" pitchFamily="-84" charset="-128"/>
                <a:cs typeface="ＭＳ Ｐゴシック" pitchFamily="-84" charset="-128"/>
              </a:rPr>
              <a:t> De tabletten </a:t>
            </a:r>
            <a:r>
              <a:rPr lang="nl-BE" sz="1400" kern="1200" baseline="0" dirty="0" err="1" smtClean="0">
                <a:solidFill>
                  <a:schemeClr val="tx1"/>
                </a:solidFill>
                <a:latin typeface="+mn-lt"/>
                <a:ea typeface="ＭＳ Ｐゴシック" pitchFamily="-84" charset="-128"/>
                <a:cs typeface="ＭＳ Ｐゴシック" pitchFamily="-84" charset="-128"/>
              </a:rPr>
              <a:t>Xarelto</a:t>
            </a:r>
            <a:r>
              <a:rPr lang="nl-BE" sz="1400" kern="1200" baseline="0" dirty="0" smtClean="0">
                <a:solidFill>
                  <a:schemeClr val="tx1"/>
                </a:solidFill>
                <a:latin typeface="+mn-lt"/>
                <a:ea typeface="ＭＳ Ｐゴシック" pitchFamily="-84" charset="-128"/>
                <a:cs typeface="ＭＳ Ｐゴシック" pitchFamily="-84" charset="-128"/>
              </a:rPr>
              <a:t> mogen zeker niet gehalveerd worden!</a:t>
            </a:r>
          </a:p>
          <a:p>
            <a:endParaRPr lang="nl-BE" baseline="0" dirty="0" smtClean="0"/>
          </a:p>
        </p:txBody>
      </p:sp>
      <p:sp>
        <p:nvSpPr>
          <p:cNvPr id="36868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5083149-706E-459B-82B8-105A08FC240F}" type="slidenum">
              <a:rPr lang="nl-NL" altLang="nl-BE" smtClean="0">
                <a:latin typeface="Calibri" pitchFamily="34" charset="0"/>
                <a:ea typeface="ＭＳ Ｐゴシック" pitchFamily="34" charset="-128"/>
              </a:rPr>
              <a:pPr/>
              <a:t>33</a:t>
            </a:fld>
            <a:endParaRPr lang="nl-NL" altLang="nl-BE" smtClean="0">
              <a:latin typeface="Calibri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0930860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endParaRPr lang="nl-BE" baseline="0" dirty="0" smtClean="0"/>
          </a:p>
        </p:txBody>
      </p:sp>
      <p:sp>
        <p:nvSpPr>
          <p:cNvPr id="36868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5083149-706E-459B-82B8-105A08FC240F}" type="slidenum">
              <a:rPr lang="nl-NL" altLang="nl-BE" smtClean="0">
                <a:latin typeface="Calibri" pitchFamily="34" charset="0"/>
                <a:ea typeface="ＭＳ Ｐゴシック" pitchFamily="34" charset="-128"/>
              </a:rPr>
              <a:pPr/>
              <a:t>34</a:t>
            </a:fld>
            <a:endParaRPr lang="nl-NL" altLang="nl-BE" smtClean="0">
              <a:latin typeface="Calibri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4756983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endParaRPr lang="nl-BE" baseline="0" dirty="0" smtClean="0"/>
          </a:p>
        </p:txBody>
      </p:sp>
      <p:sp>
        <p:nvSpPr>
          <p:cNvPr id="36868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5083149-706E-459B-82B8-105A08FC240F}" type="slidenum">
              <a:rPr lang="nl-NL" altLang="nl-BE" smtClean="0">
                <a:latin typeface="Calibri" pitchFamily="34" charset="0"/>
                <a:ea typeface="ＭＳ Ｐゴシック" pitchFamily="34" charset="-128"/>
              </a:rPr>
              <a:pPr/>
              <a:t>35</a:t>
            </a:fld>
            <a:endParaRPr lang="nl-NL" altLang="nl-BE" smtClean="0">
              <a:latin typeface="Calibri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6127735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nl-BE" baseline="0" dirty="0" smtClean="0"/>
              <a:t>Via de EHRA website vind je de laatste nieuwe richtlijnen rond DOAC:</a:t>
            </a:r>
          </a:p>
          <a:p>
            <a:pPr marL="0" indent="0">
              <a:buNone/>
            </a:pPr>
            <a:r>
              <a:rPr lang="nl-BE" baseline="0" dirty="0" err="1" smtClean="0"/>
              <a:t>Pag</a:t>
            </a:r>
            <a:r>
              <a:rPr lang="nl-BE" baseline="0" dirty="0" smtClean="0"/>
              <a:t> 15/41</a:t>
            </a:r>
          </a:p>
          <a:p>
            <a:pPr marL="0" indent="0">
              <a:buNone/>
            </a:pPr>
            <a:endParaRPr lang="nl-BE" baseline="0" dirty="0" smtClean="0"/>
          </a:p>
          <a:p>
            <a:pPr marL="0" indent="0">
              <a:buNone/>
            </a:pPr>
            <a:r>
              <a:rPr lang="nl-BE" baseline="0" dirty="0" smtClean="0"/>
              <a:t>http://www.escardio.org/The-ESC/Communities/European-Heart-Rhythm-Association-%28EHRA%29/Publications/Novel-Oral-Anticoagulants-for-Atrial-Fibrillation</a:t>
            </a:r>
          </a:p>
          <a:p>
            <a:pPr marL="0" indent="0">
              <a:buNone/>
            </a:pPr>
            <a:endParaRPr lang="nl-BE" baseline="0" dirty="0" smtClean="0"/>
          </a:p>
          <a:p>
            <a:pPr marL="0" indent="0">
              <a:buNone/>
            </a:pPr>
            <a:endParaRPr lang="nl-BE" baseline="0" dirty="0" smtClean="0"/>
          </a:p>
        </p:txBody>
      </p:sp>
      <p:sp>
        <p:nvSpPr>
          <p:cNvPr id="36868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5083149-706E-459B-82B8-105A08FC240F}" type="slidenum">
              <a:rPr lang="nl-NL" altLang="nl-BE" smtClean="0">
                <a:latin typeface="Calibri" pitchFamily="34" charset="0"/>
                <a:ea typeface="ＭＳ Ｐゴシック" pitchFamily="34" charset="-128"/>
              </a:rPr>
              <a:pPr/>
              <a:t>36</a:t>
            </a:fld>
            <a:endParaRPr lang="nl-NL" altLang="nl-BE" smtClean="0">
              <a:latin typeface="Calibri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4296544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nl-BE" baseline="0" dirty="0" smtClean="0"/>
              <a:t>Via de EHRA website vind je de laatste nieuwe richtlijnen rond DOAC:</a:t>
            </a:r>
          </a:p>
          <a:p>
            <a:pPr marL="0" indent="0">
              <a:buNone/>
            </a:pPr>
            <a:r>
              <a:rPr lang="nl-BE" baseline="0" dirty="0" err="1" smtClean="0"/>
              <a:t>Pag</a:t>
            </a:r>
            <a:r>
              <a:rPr lang="nl-BE" baseline="0" dirty="0" smtClean="0"/>
              <a:t> 15/41</a:t>
            </a:r>
          </a:p>
          <a:p>
            <a:pPr marL="0" indent="0">
              <a:buNone/>
            </a:pPr>
            <a:endParaRPr lang="nl-BE" baseline="0" dirty="0" smtClean="0"/>
          </a:p>
          <a:p>
            <a:pPr marL="0" indent="0">
              <a:buNone/>
            </a:pPr>
            <a:r>
              <a:rPr lang="nl-BE" baseline="0" dirty="0" smtClean="0"/>
              <a:t>http://www.escardio.org/The-ESC/Communities/European-Heart-Rhythm-Association-%28EHRA%29/Publications/Novel-Oral-Anticoagulants-for-Atrial-Fibrillation</a:t>
            </a:r>
          </a:p>
          <a:p>
            <a:pPr marL="0" indent="0">
              <a:buNone/>
            </a:pPr>
            <a:endParaRPr lang="nl-BE" baseline="0" dirty="0" smtClean="0"/>
          </a:p>
          <a:p>
            <a:pPr marL="0" indent="0">
              <a:buNone/>
            </a:pPr>
            <a:endParaRPr lang="nl-BE" baseline="0" dirty="0" smtClean="0"/>
          </a:p>
        </p:txBody>
      </p:sp>
      <p:sp>
        <p:nvSpPr>
          <p:cNvPr id="36868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5083149-706E-459B-82B8-105A08FC240F}" type="slidenum">
              <a:rPr lang="nl-NL" altLang="nl-BE" smtClean="0">
                <a:latin typeface="Calibri" pitchFamily="34" charset="0"/>
                <a:ea typeface="ＭＳ Ｐゴシック" pitchFamily="34" charset="-128"/>
              </a:rPr>
              <a:pPr/>
              <a:t>37</a:t>
            </a:fld>
            <a:endParaRPr lang="nl-NL" altLang="nl-BE" smtClean="0">
              <a:latin typeface="Calibri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2353448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nl-BE" baseline="0" dirty="0" smtClean="0"/>
              <a:t>Take home </a:t>
            </a:r>
            <a:r>
              <a:rPr lang="nl-BE" baseline="0" dirty="0" err="1" smtClean="0"/>
              <a:t>messages</a:t>
            </a:r>
            <a:endParaRPr lang="nl-BE" baseline="0" dirty="0" smtClean="0"/>
          </a:p>
        </p:txBody>
      </p:sp>
      <p:sp>
        <p:nvSpPr>
          <p:cNvPr id="36868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5083149-706E-459B-82B8-105A08FC240F}" type="slidenum">
              <a:rPr lang="nl-NL" altLang="nl-BE" smtClean="0">
                <a:latin typeface="Calibri" pitchFamily="34" charset="0"/>
                <a:ea typeface="ＭＳ Ｐゴシック" pitchFamily="34" charset="-128"/>
              </a:rPr>
              <a:pPr/>
              <a:t>38</a:t>
            </a:fld>
            <a:endParaRPr lang="nl-NL" altLang="nl-BE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Apr. Silas Rydant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07294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nl-BE" baseline="0" dirty="0" smtClean="0"/>
              <a:t>Take home </a:t>
            </a:r>
            <a:r>
              <a:rPr lang="nl-BE" baseline="0" dirty="0" err="1" smtClean="0"/>
              <a:t>messages</a:t>
            </a:r>
            <a:endParaRPr lang="nl-BE" baseline="0" dirty="0" smtClean="0"/>
          </a:p>
        </p:txBody>
      </p:sp>
      <p:sp>
        <p:nvSpPr>
          <p:cNvPr id="36868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5083149-706E-459B-82B8-105A08FC240F}" type="slidenum">
              <a:rPr lang="nl-NL" altLang="nl-BE" smtClean="0">
                <a:latin typeface="Calibri" pitchFamily="34" charset="0"/>
                <a:ea typeface="ＭＳ Ｐゴシック" pitchFamily="34" charset="-128"/>
              </a:rPr>
              <a:pPr/>
              <a:t>39</a:t>
            </a:fld>
            <a:endParaRPr lang="nl-NL" altLang="nl-BE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Apr. Silas Rydant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8201983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nl-BE" baseline="0" dirty="0" smtClean="0"/>
              <a:t>Take home </a:t>
            </a:r>
            <a:r>
              <a:rPr lang="nl-BE" baseline="0" dirty="0" err="1" smtClean="0"/>
              <a:t>messages</a:t>
            </a:r>
            <a:endParaRPr lang="nl-BE" baseline="0" dirty="0" smtClean="0"/>
          </a:p>
        </p:txBody>
      </p:sp>
      <p:sp>
        <p:nvSpPr>
          <p:cNvPr id="36868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5083149-706E-459B-82B8-105A08FC240F}" type="slidenum">
              <a:rPr lang="nl-NL" altLang="nl-BE" smtClean="0">
                <a:latin typeface="Calibri" pitchFamily="34" charset="0"/>
                <a:ea typeface="ＭＳ Ｐゴシック" pitchFamily="34" charset="-128"/>
              </a:rPr>
              <a:pPr/>
              <a:t>40</a:t>
            </a:fld>
            <a:endParaRPr lang="nl-NL" altLang="nl-BE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Apr. Silas Rydant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227568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887413" y="744538"/>
            <a:ext cx="5022850" cy="3722687"/>
          </a:xfrm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nl-BE" dirty="0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67E4289-AB5B-4A5F-9EC5-5B256C0D0BE4}" type="slidenum">
              <a:rPr lang="nl-NL" sz="1200" smtClean="0"/>
              <a:pPr eaLnBrk="1" hangingPunct="1"/>
              <a:t>5</a:t>
            </a:fld>
            <a:endParaRPr lang="nl-NL" sz="1200" smtClean="0"/>
          </a:p>
        </p:txBody>
      </p:sp>
    </p:spTree>
    <p:extLst>
      <p:ext uri="{BB962C8B-B14F-4D97-AF65-F5344CB8AC3E}">
        <p14:creationId xmlns:p14="http://schemas.microsoft.com/office/powerpoint/2010/main" val="289365272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nl-BE" baseline="0" dirty="0" smtClean="0"/>
              <a:t>Take home </a:t>
            </a:r>
            <a:r>
              <a:rPr lang="nl-BE" baseline="0" dirty="0" err="1" smtClean="0"/>
              <a:t>messages</a:t>
            </a:r>
            <a:endParaRPr lang="nl-BE" baseline="0" dirty="0" smtClean="0"/>
          </a:p>
        </p:txBody>
      </p:sp>
      <p:sp>
        <p:nvSpPr>
          <p:cNvPr id="36868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5083149-706E-459B-82B8-105A08FC240F}" type="slidenum">
              <a:rPr lang="nl-NL" altLang="nl-BE" smtClean="0">
                <a:latin typeface="Calibri" pitchFamily="34" charset="0"/>
                <a:ea typeface="ＭＳ Ｐゴシック" pitchFamily="34" charset="-128"/>
              </a:rPr>
              <a:pPr/>
              <a:t>41</a:t>
            </a:fld>
            <a:endParaRPr lang="nl-NL" altLang="nl-BE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Apr. Silas Rydant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547477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nl-BE" baseline="0" dirty="0" smtClean="0"/>
              <a:t>Take home </a:t>
            </a:r>
            <a:r>
              <a:rPr lang="nl-BE" baseline="0" dirty="0" err="1" smtClean="0"/>
              <a:t>messages</a:t>
            </a:r>
            <a:endParaRPr lang="nl-BE" baseline="0" dirty="0" smtClean="0"/>
          </a:p>
        </p:txBody>
      </p:sp>
      <p:sp>
        <p:nvSpPr>
          <p:cNvPr id="36868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5083149-706E-459B-82B8-105A08FC240F}" type="slidenum">
              <a:rPr lang="nl-NL" altLang="nl-BE" smtClean="0">
                <a:latin typeface="Calibri" pitchFamily="34" charset="0"/>
                <a:ea typeface="ＭＳ Ｐゴシック" pitchFamily="34" charset="-128"/>
              </a:rPr>
              <a:pPr/>
              <a:t>42</a:t>
            </a:fld>
            <a:endParaRPr lang="nl-NL" altLang="nl-BE" smtClean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Apr. Silas Rydant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937319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87413" y="744538"/>
            <a:ext cx="502285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 smtClean="0"/>
              <a:t>Primaire</a:t>
            </a:r>
            <a:r>
              <a:rPr lang="nl-BE" baseline="0" dirty="0" smtClean="0"/>
              <a:t> preventie van VTE: na heup of </a:t>
            </a:r>
            <a:r>
              <a:rPr lang="nl-BE" baseline="0" dirty="0" err="1" smtClean="0"/>
              <a:t>knievervangende</a:t>
            </a:r>
            <a:r>
              <a:rPr lang="nl-BE" baseline="0" dirty="0" smtClean="0"/>
              <a:t> operatie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4B8DB3-1811-43F8-87EF-EA24018EEA5B}" type="slidenum">
              <a:rPr lang="nl-NL" smtClean="0"/>
              <a:pPr>
                <a:defRPr/>
              </a:pPr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467310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87413" y="744538"/>
            <a:ext cx="502285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 smtClean="0"/>
              <a:t>Primaire</a:t>
            </a:r>
            <a:r>
              <a:rPr lang="nl-BE" baseline="0" dirty="0" smtClean="0"/>
              <a:t> preventie van VTE: na heup of </a:t>
            </a:r>
            <a:r>
              <a:rPr lang="nl-BE" baseline="0" dirty="0" err="1" smtClean="0"/>
              <a:t>knievervangende</a:t>
            </a:r>
            <a:r>
              <a:rPr lang="nl-BE" baseline="0" dirty="0" smtClean="0"/>
              <a:t> operatie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4B8DB3-1811-43F8-87EF-EA24018EEA5B}" type="slidenum">
              <a:rPr lang="nl-NL" smtClean="0"/>
              <a:pPr>
                <a:defRPr/>
              </a:pPr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625681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87413" y="744538"/>
            <a:ext cx="502285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4B8DB3-1811-43F8-87EF-EA24018EEA5B}" type="slidenum">
              <a:rPr lang="nl-NL" smtClean="0"/>
              <a:pPr>
                <a:defRPr/>
              </a:pPr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597071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87413" y="744538"/>
            <a:ext cx="502285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4B8DB3-1811-43F8-87EF-EA24018EEA5B}" type="slidenum">
              <a:rPr lang="nl-NL" smtClean="0"/>
              <a:pPr>
                <a:defRPr/>
              </a:pPr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826978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87413" y="744538"/>
            <a:ext cx="502285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4B8DB3-1811-43F8-87EF-EA24018EEA5B}" type="slidenum">
              <a:rPr lang="nl-NL" smtClean="0"/>
              <a:pPr>
                <a:defRPr/>
              </a:pPr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370479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29139" y="2236947"/>
            <a:ext cx="8263573" cy="1543526"/>
          </a:xfrm>
          <a:prstGeom prst="rect">
            <a:avLst/>
          </a:prstGeom>
        </p:spPr>
        <p:txBody>
          <a:bodyPr lIns="96698" tIns="48349" rIns="96698" bIns="48349"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nl-NL" smtClean="0"/>
              <a:t>Klik om de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58278" y="4080510"/>
            <a:ext cx="6805295" cy="1840230"/>
          </a:xfrm>
          <a:prstGeom prst="rect">
            <a:avLst/>
          </a:prstGeom>
        </p:spPr>
        <p:txBody>
          <a:bodyPr lIns="96698" tIns="48349" rIns="96698" bIns="48349"/>
          <a:lstStyle>
            <a:lvl1pPr marL="0" indent="0" algn="ctr">
              <a:buNone/>
              <a:defRPr>
                <a:latin typeface="Calibri" pitchFamily="34" charset="0"/>
              </a:defRPr>
            </a:lvl1pPr>
            <a:lvl2pPr marL="483489" indent="0" algn="ctr">
              <a:buNone/>
              <a:defRPr/>
            </a:lvl2pPr>
            <a:lvl3pPr marL="966978" indent="0" algn="ctr">
              <a:buNone/>
              <a:defRPr/>
            </a:lvl3pPr>
            <a:lvl4pPr marL="1450467" indent="0" algn="ctr">
              <a:buNone/>
              <a:defRPr/>
            </a:lvl4pPr>
            <a:lvl5pPr marL="1933956" indent="0" algn="ctr">
              <a:buNone/>
              <a:defRPr/>
            </a:lvl5pPr>
            <a:lvl6pPr marL="2417445" indent="0" algn="ctr">
              <a:buNone/>
              <a:defRPr/>
            </a:lvl6pPr>
            <a:lvl7pPr marL="2900934" indent="0" algn="ctr">
              <a:buNone/>
              <a:defRPr/>
            </a:lvl7pPr>
            <a:lvl8pPr marL="3384423" indent="0" algn="ctr">
              <a:buNone/>
              <a:defRPr/>
            </a:lvl8pPr>
            <a:lvl9pPr marL="3867912" indent="0" algn="ctr">
              <a:buNone/>
              <a:defRPr/>
            </a:lvl9pPr>
          </a:lstStyle>
          <a:p>
            <a:r>
              <a:rPr lang="nl-NL" smtClean="0"/>
              <a:t>Klik om het opmaakprofiel van de modelondertitel te bewerken</a:t>
            </a:r>
            <a:endParaRPr lang="nl-NL" dirty="0"/>
          </a:p>
        </p:txBody>
      </p:sp>
      <p:sp>
        <p:nvSpPr>
          <p:cNvPr id="4" name="Tijdelijke aanduiding voor dianummer 4"/>
          <p:cNvSpPr>
            <a:spLocks noGrp="1"/>
          </p:cNvSpPr>
          <p:nvPr>
            <p:ph type="sldNum" sz="quarter" idx="10"/>
          </p:nvPr>
        </p:nvSpPr>
        <p:spPr>
          <a:xfrm>
            <a:off x="7453313" y="6729413"/>
            <a:ext cx="2268537" cy="4714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E45B5E-BD6B-4FE0-A39A-C986CFE277B5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  <p:sp>
        <p:nvSpPr>
          <p:cNvPr id="5" name="Tijdelijke aanduiding voor voettekst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nl-NL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86093" y="288370"/>
            <a:ext cx="8749665" cy="892611"/>
          </a:xfrm>
          <a:prstGeom prst="rect">
            <a:avLst/>
          </a:prstGeom>
          <a:solidFill>
            <a:srgbClr val="58AC25"/>
          </a:solidFill>
        </p:spPr>
        <p:txBody>
          <a:bodyPr lIns="96698" tIns="48349" rIns="96698" bIns="48349" anchor="ctr" anchorCtr="0"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nl-NL" smtClean="0"/>
              <a:t>Klik om de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86093" y="1332199"/>
            <a:ext cx="8749665" cy="5100273"/>
          </a:xfrm>
          <a:prstGeom prst="rect">
            <a:avLst/>
          </a:prstGeom>
        </p:spPr>
        <p:txBody>
          <a:bodyPr lIns="96698" tIns="48349" rIns="96698" bIns="48349"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 dirty="0"/>
          </a:p>
        </p:txBody>
      </p:sp>
      <p:sp>
        <p:nvSpPr>
          <p:cNvPr id="4" name="Tijdelijke aanduiding voor dianummer 4"/>
          <p:cNvSpPr>
            <a:spLocks noGrp="1"/>
          </p:cNvSpPr>
          <p:nvPr>
            <p:ph type="sldNum" sz="quarter" idx="10"/>
          </p:nvPr>
        </p:nvSpPr>
        <p:spPr>
          <a:xfrm>
            <a:off x="7453313" y="6729413"/>
            <a:ext cx="2268537" cy="4714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8C2B76-37A3-4E96-8E70-1EDBD17DD8B9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  <p:sp>
        <p:nvSpPr>
          <p:cNvPr id="5" name="Tijdelijke aanduiding voor voettekst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nl-NL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486093" y="288370"/>
            <a:ext cx="8749665" cy="892611"/>
          </a:xfrm>
          <a:prstGeom prst="rect">
            <a:avLst/>
          </a:prstGeom>
          <a:solidFill>
            <a:srgbClr val="58AC25"/>
          </a:solidFill>
        </p:spPr>
        <p:txBody>
          <a:bodyPr lIns="96698" tIns="48349" rIns="96698" bIns="48349" anchor="ctr" anchorCtr="0"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nl-NL" smtClean="0"/>
              <a:t>Klik om de stijl te bewerken</a:t>
            </a:r>
            <a:endParaRPr lang="nl-NL" dirty="0"/>
          </a:p>
        </p:txBody>
      </p:sp>
      <p:sp>
        <p:nvSpPr>
          <p:cNvPr id="3" name="Tijdelijke aanduiding voor dianummer 4"/>
          <p:cNvSpPr>
            <a:spLocks noGrp="1"/>
          </p:cNvSpPr>
          <p:nvPr>
            <p:ph type="sldNum" sz="quarter" idx="10"/>
          </p:nvPr>
        </p:nvSpPr>
        <p:spPr>
          <a:xfrm>
            <a:off x="7453313" y="6729413"/>
            <a:ext cx="2268537" cy="4714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007270-8E56-43E1-84C7-BA445232B9BA}" type="slidenum">
              <a:rPr lang="en-US"/>
              <a:pPr>
                <a:defRPr/>
              </a:pPr>
              <a:t>‹nr.›</a:t>
            </a:fld>
            <a:endParaRPr lang="en-US" sz="1700">
              <a:solidFill>
                <a:srgbClr val="93B4BD"/>
              </a:solidFill>
            </a:endParaRPr>
          </a:p>
        </p:txBody>
      </p:sp>
      <p:sp>
        <p:nvSpPr>
          <p:cNvPr id="4" name="Tijdelijke aanduiding voor voettekst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nummer 4"/>
          <p:cNvSpPr>
            <a:spLocks noGrp="1"/>
          </p:cNvSpPr>
          <p:nvPr>
            <p:ph type="sldNum" sz="quarter" idx="10"/>
          </p:nvPr>
        </p:nvSpPr>
        <p:spPr>
          <a:xfrm>
            <a:off x="7453313" y="6729413"/>
            <a:ext cx="2268537" cy="4714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990542-F609-4664-9649-F4B9FEFBF685}" type="slidenum">
              <a:rPr lang="en-US"/>
              <a:pPr>
                <a:defRPr/>
              </a:pPr>
              <a:t>‹nr.›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Tijdelijke aanduiding voor voettekst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nl-NL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, tekst en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/>
          <p:cNvSpPr>
            <a:spLocks noGrp="1"/>
          </p:cNvSpPr>
          <p:nvPr>
            <p:ph type="body" sz="half" idx="1"/>
          </p:nvPr>
        </p:nvSpPr>
        <p:spPr>
          <a:xfrm>
            <a:off x="486093" y="1332199"/>
            <a:ext cx="4293817" cy="5100273"/>
          </a:xfrm>
          <a:prstGeom prst="rect">
            <a:avLst/>
          </a:prstGeom>
        </p:spPr>
        <p:txBody>
          <a:bodyPr lIns="96698" tIns="48349" rIns="96698" bIns="48349"/>
          <a:lstStyle>
            <a:lvl1pPr>
              <a:defRPr sz="3000">
                <a:latin typeface="Calibri" pitchFamily="34" charset="0"/>
              </a:defRPr>
            </a:lvl1pPr>
            <a:lvl2pPr>
              <a:defRPr sz="2500">
                <a:latin typeface="Calibri" pitchFamily="34" charset="0"/>
              </a:defRPr>
            </a:lvl2pPr>
            <a:lvl3pPr>
              <a:defRPr sz="2100">
                <a:latin typeface="Calibri" pitchFamily="34" charset="0"/>
              </a:defRPr>
            </a:lvl3pPr>
            <a:lvl4pPr>
              <a:defRPr sz="1900">
                <a:latin typeface="Calibri" pitchFamily="34" charset="0"/>
              </a:defRPr>
            </a:lvl4pPr>
            <a:lvl5pPr>
              <a:defRPr sz="1900">
                <a:latin typeface="Calibri" pitchFamily="34" charset="0"/>
              </a:defRPr>
            </a:lvl5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941940" y="1332199"/>
            <a:ext cx="4293817" cy="5100273"/>
          </a:xfrm>
          <a:prstGeom prst="rect">
            <a:avLst/>
          </a:prstGeom>
        </p:spPr>
        <p:txBody>
          <a:bodyPr lIns="96698" tIns="48349" rIns="96698" bIns="48349"/>
          <a:lstStyle>
            <a:lvl1pPr>
              <a:defRPr sz="3000">
                <a:latin typeface="Calibri" pitchFamily="34" charset="0"/>
              </a:defRPr>
            </a:lvl1pPr>
            <a:lvl2pPr>
              <a:defRPr sz="2500">
                <a:latin typeface="Calibri" pitchFamily="34" charset="0"/>
              </a:defRPr>
            </a:lvl2pPr>
            <a:lvl3pPr>
              <a:defRPr sz="2100">
                <a:latin typeface="Calibri" pitchFamily="34" charset="0"/>
              </a:defRPr>
            </a:lvl3pPr>
            <a:lvl4pPr>
              <a:defRPr sz="1900">
                <a:latin typeface="Calibri" pitchFamily="34" charset="0"/>
              </a:defRPr>
            </a:lvl4pPr>
            <a:lvl5pPr>
              <a:defRPr sz="1900">
                <a:latin typeface="Calibri" pitchFamily="34" charset="0"/>
              </a:defRPr>
            </a:lvl5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 dirty="0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486093" y="288370"/>
            <a:ext cx="8749665" cy="892611"/>
          </a:xfrm>
          <a:prstGeom prst="rect">
            <a:avLst/>
          </a:prstGeom>
          <a:solidFill>
            <a:srgbClr val="58AC25"/>
          </a:solidFill>
        </p:spPr>
        <p:txBody>
          <a:bodyPr lIns="96698" tIns="48349" rIns="96698" bIns="48349" anchor="ctr" anchorCtr="0"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nl-NL" smtClean="0"/>
              <a:t>Klik om de stijl te bewerken</a:t>
            </a:r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0"/>
          </p:nvPr>
        </p:nvSpPr>
        <p:spPr>
          <a:xfrm>
            <a:off x="7453313" y="6729413"/>
            <a:ext cx="2268537" cy="4714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1C8C85-5A7F-4BAB-9300-7AC4350B7507}" type="slidenum">
              <a:rPr lang="en-US"/>
              <a:pPr>
                <a:defRPr/>
              </a:pPr>
              <a:t>‹nr.›</a:t>
            </a:fld>
            <a:endParaRPr lang="en-US" sz="1700">
              <a:solidFill>
                <a:srgbClr val="93B4BD"/>
              </a:solidFill>
            </a:endParaRPr>
          </a:p>
        </p:txBody>
      </p:sp>
      <p:sp>
        <p:nvSpPr>
          <p:cNvPr id="6" name="Tijdelijke aanduiding voor voettekst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nl-NL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hoek 12"/>
          <p:cNvSpPr/>
          <p:nvPr/>
        </p:nvSpPr>
        <p:spPr>
          <a:xfrm>
            <a:off x="0" y="6548438"/>
            <a:ext cx="9721850" cy="65246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698" tIns="48349" rIns="96698" bIns="48349" anchor="ctr"/>
          <a:lstStyle/>
          <a:p>
            <a:pPr algn="ctr" defTabSz="966978" fontAlgn="auto">
              <a:spcBef>
                <a:spcPts val="0"/>
              </a:spcBef>
              <a:spcAft>
                <a:spcPts val="0"/>
              </a:spcAft>
              <a:defRPr/>
            </a:pPr>
            <a:endParaRPr lang="nl-NL"/>
          </a:p>
        </p:txBody>
      </p:sp>
      <p:sp>
        <p:nvSpPr>
          <p:cNvPr id="6" name="Tijdelijke aanduiding voor dianummer 4"/>
          <p:cNvSpPr>
            <a:spLocks noGrp="1"/>
          </p:cNvSpPr>
          <p:nvPr>
            <p:ph type="sldNum" sz="quarter" idx="4"/>
          </p:nvPr>
        </p:nvSpPr>
        <p:spPr>
          <a:xfrm>
            <a:off x="7386638" y="6681788"/>
            <a:ext cx="2268537" cy="471487"/>
          </a:xfrm>
          <a:prstGeom prst="rect">
            <a:avLst/>
          </a:prstGeom>
        </p:spPr>
        <p:txBody>
          <a:bodyPr vert="horz" wrap="square" lIns="96698" tIns="48349" rIns="96698" bIns="48349" numCol="1" anchor="ctr" anchorCtr="0" compatLnSpc="1">
            <a:prstTxWarp prst="textNoShape">
              <a:avLst/>
            </a:prstTxWarp>
          </a:bodyPr>
          <a:lstStyle>
            <a:lvl1pPr algn="r">
              <a:defRPr sz="2100">
                <a:solidFill>
                  <a:srgbClr val="00673C"/>
                </a:solidFill>
                <a:latin typeface="Calibri" pitchFamily="-84" charset="0"/>
                <a:cs typeface="Arial" charset="0"/>
              </a:defRPr>
            </a:lvl1pPr>
          </a:lstStyle>
          <a:p>
            <a:pPr>
              <a:defRPr/>
            </a:pPr>
            <a:fld id="{6C1BE1C2-FA30-453C-BB88-27AB10FF0599}" type="slidenum">
              <a:rPr lang="en-US"/>
              <a:pPr>
                <a:defRPr/>
              </a:pPr>
              <a:t>‹nr.›</a:t>
            </a:fld>
            <a:endParaRPr lang="en-US" sz="1700">
              <a:solidFill>
                <a:srgbClr val="93B4BD"/>
              </a:solidFill>
            </a:endParaRPr>
          </a:p>
        </p:txBody>
      </p:sp>
      <p:pic>
        <p:nvPicPr>
          <p:cNvPr id="1028" name="Afbeelding 13" descr="kava_algemeen_rgb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6610350"/>
            <a:ext cx="1646238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Afbeelding 6" descr="kava_algemeen_rgb.jpg"/>
          <p:cNvPicPr>
            <a:picLocks noChangeAspect="1"/>
          </p:cNvPicPr>
          <p:nvPr/>
        </p:nvPicPr>
        <p:blipFill>
          <a:blip r:embed="rId8" cstate="print"/>
          <a:srcRect t="11049"/>
          <a:stretch>
            <a:fillRect/>
          </a:stretch>
        </p:blipFill>
        <p:spPr bwMode="auto">
          <a:xfrm>
            <a:off x="0" y="6624638"/>
            <a:ext cx="18176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ijdelijke aanduiding voor voettekst 9"/>
          <p:cNvSpPr>
            <a:spLocks noGrp="1"/>
          </p:cNvSpPr>
          <p:nvPr>
            <p:ph type="ftr" sz="quarter" idx="3"/>
          </p:nvPr>
        </p:nvSpPr>
        <p:spPr>
          <a:xfrm>
            <a:off x="3321050" y="6673850"/>
            <a:ext cx="3079750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966978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nl-NL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143" r:id="rId1"/>
    <p:sldLayoutId id="2147484144" r:id="rId2"/>
    <p:sldLayoutId id="2147484145" r:id="rId3"/>
    <p:sldLayoutId id="2147484146" r:id="rId4"/>
    <p:sldLayoutId id="2147484147" r:id="rId5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700">
          <a:solidFill>
            <a:schemeClr val="tx2"/>
          </a:solidFill>
          <a:latin typeface="+mj-lt"/>
          <a:ea typeface="ＭＳ Ｐゴシック" pitchFamily="-84" charset="-128"/>
          <a:cs typeface="ＭＳ Ｐゴシック" pitchFamily="-84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700">
          <a:solidFill>
            <a:schemeClr val="tx2"/>
          </a:solidFill>
          <a:latin typeface="Arial" charset="0"/>
          <a:ea typeface="ＭＳ Ｐゴシック" pitchFamily="-84" charset="-128"/>
          <a:cs typeface="ＭＳ Ｐゴシック" pitchFamily="-8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700">
          <a:solidFill>
            <a:schemeClr val="tx2"/>
          </a:solidFill>
          <a:latin typeface="Arial" charset="0"/>
          <a:ea typeface="ＭＳ Ｐゴシック" pitchFamily="-84" charset="-128"/>
          <a:cs typeface="ＭＳ Ｐゴシック" pitchFamily="-8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700">
          <a:solidFill>
            <a:schemeClr val="tx2"/>
          </a:solidFill>
          <a:latin typeface="Arial" charset="0"/>
          <a:ea typeface="ＭＳ Ｐゴシック" pitchFamily="-84" charset="-128"/>
          <a:cs typeface="ＭＳ Ｐゴシック" pitchFamily="-8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700">
          <a:solidFill>
            <a:schemeClr val="tx2"/>
          </a:solidFill>
          <a:latin typeface="Arial" charset="0"/>
          <a:ea typeface="ＭＳ Ｐゴシック" pitchFamily="-84" charset="-128"/>
          <a:cs typeface="ＭＳ Ｐゴシック" pitchFamily="-84" charset="-128"/>
        </a:defRPr>
      </a:lvl5pPr>
      <a:lvl6pPr marL="483489" algn="ctr" rtl="0" eaLnBrk="1" fontAlgn="base" hangingPunct="1">
        <a:spcBef>
          <a:spcPct val="0"/>
        </a:spcBef>
        <a:spcAft>
          <a:spcPct val="0"/>
        </a:spcAft>
        <a:defRPr sz="4700">
          <a:solidFill>
            <a:schemeClr val="tx2"/>
          </a:solidFill>
          <a:latin typeface="Arial" charset="0"/>
        </a:defRPr>
      </a:lvl6pPr>
      <a:lvl7pPr marL="966978" algn="ctr" rtl="0" eaLnBrk="1" fontAlgn="base" hangingPunct="1">
        <a:spcBef>
          <a:spcPct val="0"/>
        </a:spcBef>
        <a:spcAft>
          <a:spcPct val="0"/>
        </a:spcAft>
        <a:defRPr sz="4700">
          <a:solidFill>
            <a:schemeClr val="tx2"/>
          </a:solidFill>
          <a:latin typeface="Arial" charset="0"/>
        </a:defRPr>
      </a:lvl7pPr>
      <a:lvl8pPr marL="1450467" algn="ctr" rtl="0" eaLnBrk="1" fontAlgn="base" hangingPunct="1">
        <a:spcBef>
          <a:spcPct val="0"/>
        </a:spcBef>
        <a:spcAft>
          <a:spcPct val="0"/>
        </a:spcAft>
        <a:defRPr sz="4700">
          <a:solidFill>
            <a:schemeClr val="tx2"/>
          </a:solidFill>
          <a:latin typeface="Arial" charset="0"/>
        </a:defRPr>
      </a:lvl8pPr>
      <a:lvl9pPr marL="1933956" algn="ctr" rtl="0" eaLnBrk="1" fontAlgn="base" hangingPunct="1">
        <a:spcBef>
          <a:spcPct val="0"/>
        </a:spcBef>
        <a:spcAft>
          <a:spcPct val="0"/>
        </a:spcAft>
        <a:defRPr sz="4700">
          <a:solidFill>
            <a:schemeClr val="tx2"/>
          </a:solidFill>
          <a:latin typeface="Arial" charset="0"/>
        </a:defRPr>
      </a:lvl9pPr>
    </p:titleStyle>
    <p:bodyStyle>
      <a:lvl1pPr marL="361950" indent="-361950" algn="l" rtl="0" eaLnBrk="0" fontAlgn="base" hangingPunct="0">
        <a:spcBef>
          <a:spcPct val="2000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  <a:ea typeface="ＭＳ Ｐゴシック" pitchFamily="-84" charset="-128"/>
          <a:cs typeface="ＭＳ Ｐゴシック" pitchFamily="-84" charset="-128"/>
        </a:defRPr>
      </a:lvl1pPr>
      <a:lvl2pPr marL="784225" indent="-301625" algn="l" rtl="0" eaLnBrk="0" fontAlgn="base" hangingPunct="0">
        <a:spcBef>
          <a:spcPct val="20000"/>
        </a:spcBef>
        <a:spcAft>
          <a:spcPct val="0"/>
        </a:spcAft>
        <a:buChar char="–"/>
        <a:defRPr sz="3000">
          <a:solidFill>
            <a:schemeClr val="tx1"/>
          </a:solidFill>
          <a:latin typeface="+mn-lt"/>
          <a:ea typeface="ＭＳ Ｐゴシック" pitchFamily="-84" charset="-128"/>
        </a:defRPr>
      </a:lvl2pPr>
      <a:lvl3pPr marL="1208088" indent="-241300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tx1"/>
          </a:solidFill>
          <a:latin typeface="+mn-lt"/>
          <a:ea typeface="ＭＳ Ｐゴシック" pitchFamily="-84" charset="-128"/>
        </a:defRPr>
      </a:lvl3pPr>
      <a:lvl4pPr marL="1690688" indent="-241300" algn="l" rtl="0" eaLnBrk="0" fontAlgn="base" hangingPunct="0">
        <a:spcBef>
          <a:spcPct val="20000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  <a:ea typeface="ＭＳ Ｐゴシック" pitchFamily="-84" charset="-128"/>
        </a:defRPr>
      </a:lvl4pPr>
      <a:lvl5pPr marL="2174875" indent="-241300" algn="l" rtl="0" eaLnBrk="0" fontAlgn="base" hangingPunct="0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  <a:ea typeface="ＭＳ Ｐゴシック" pitchFamily="-84" charset="-128"/>
        </a:defRPr>
      </a:lvl5pPr>
      <a:lvl6pPr marL="2659190" indent="-241745" algn="l" rtl="0" eaLnBrk="1" fontAlgn="base" hangingPunct="1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</a:defRPr>
      </a:lvl6pPr>
      <a:lvl7pPr marL="3142679" indent="-241745" algn="l" rtl="0" eaLnBrk="1" fontAlgn="base" hangingPunct="1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</a:defRPr>
      </a:lvl7pPr>
      <a:lvl8pPr marL="3626168" indent="-241745" algn="l" rtl="0" eaLnBrk="1" fontAlgn="base" hangingPunct="1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</a:defRPr>
      </a:lvl8pPr>
      <a:lvl9pPr marL="4109657" indent="-241745" algn="l" rtl="0" eaLnBrk="1" fontAlgn="base" hangingPunct="1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6697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83489" algn="l" defTabSz="96697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66978" algn="l" defTabSz="96697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50467" algn="l" defTabSz="96697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33956" algn="l" defTabSz="96697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17445" algn="l" defTabSz="96697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00934" algn="l" defTabSz="96697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84423" algn="l" defTabSz="96697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67912" algn="l" defTabSz="96697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el 1"/>
          <p:cNvSpPr>
            <a:spLocks noGrp="1"/>
          </p:cNvSpPr>
          <p:nvPr>
            <p:ph type="title"/>
          </p:nvPr>
        </p:nvSpPr>
        <p:spPr bwMode="auto">
          <a:xfrm>
            <a:off x="-28139" y="936104"/>
            <a:ext cx="9721850" cy="4608562"/>
          </a:xfrm>
          <a:noFill/>
          <a:ln>
            <a:miter lim="800000"/>
            <a:headEnd/>
            <a:tailEnd/>
          </a:ln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nl-BE" sz="2800" u="sng" dirty="0">
                <a:solidFill>
                  <a:srgbClr val="008000"/>
                </a:solidFill>
              </a:rPr>
              <a:t>OPTIMALISEREN VAN EEN GOED EN VEILIG GENEESMIDDELENGEBRUIK BIJ PATIËNTEN </a:t>
            </a:r>
            <a:br>
              <a:rPr lang="nl-BE" sz="2800" u="sng" dirty="0">
                <a:solidFill>
                  <a:srgbClr val="008000"/>
                </a:solidFill>
              </a:rPr>
            </a:br>
            <a:r>
              <a:rPr lang="nl-BE" sz="2800" u="sng" dirty="0">
                <a:solidFill>
                  <a:srgbClr val="008000"/>
                </a:solidFill>
              </a:rPr>
              <a:t>OP DIRECTE ORALE ANTICOAGULANTIA (DOAC)</a:t>
            </a:r>
            <a:r>
              <a:rPr lang="nl-BE" sz="2800" dirty="0">
                <a:solidFill>
                  <a:schemeClr val="bg1"/>
                </a:solidFill>
              </a:rPr>
              <a:t/>
            </a:r>
            <a:br>
              <a:rPr lang="nl-BE" sz="2800" dirty="0">
                <a:solidFill>
                  <a:schemeClr val="bg1"/>
                </a:solidFill>
              </a:rPr>
            </a:br>
            <a:r>
              <a:rPr lang="nl-NL" altLang="nl-BE" sz="2800" dirty="0">
                <a:solidFill>
                  <a:schemeClr val="bg1"/>
                </a:solidFill>
                <a:ea typeface="ＭＳ Ｐゴシック" pitchFamily="34" charset="-128"/>
              </a:rPr>
              <a:t/>
            </a:r>
            <a:br>
              <a:rPr lang="nl-NL" altLang="nl-BE" sz="2800" dirty="0">
                <a:solidFill>
                  <a:schemeClr val="bg1"/>
                </a:solidFill>
                <a:ea typeface="ＭＳ Ｐゴシック" pitchFamily="34" charset="-128"/>
              </a:rPr>
            </a:br>
            <a:r>
              <a:rPr lang="nl-NL" altLang="nl-BE" sz="2800" dirty="0">
                <a:solidFill>
                  <a:schemeClr val="bg1"/>
                </a:solidFill>
                <a:ea typeface="ＭＳ Ｐゴシック" pitchFamily="34" charset="-128"/>
              </a:rPr>
              <a:t/>
            </a:r>
            <a:br>
              <a:rPr lang="nl-NL" altLang="nl-BE" sz="2800" dirty="0">
                <a:solidFill>
                  <a:schemeClr val="bg1"/>
                </a:solidFill>
                <a:ea typeface="ＭＳ Ｐゴシック" pitchFamily="34" charset="-128"/>
              </a:rPr>
            </a:br>
            <a:r>
              <a:rPr lang="nl-NL" altLang="nl-BE" sz="1800" dirty="0">
                <a:solidFill>
                  <a:schemeClr val="bg1"/>
                </a:solidFill>
                <a:ea typeface="ＭＳ Ｐゴシック" pitchFamily="34" charset="-128"/>
              </a:rPr>
              <a:t/>
            </a:r>
            <a:br>
              <a:rPr lang="nl-NL" altLang="nl-BE" sz="1800" dirty="0">
                <a:solidFill>
                  <a:schemeClr val="bg1"/>
                </a:solidFill>
                <a:ea typeface="ＭＳ Ｐゴシック" pitchFamily="34" charset="-128"/>
              </a:rPr>
            </a:br>
            <a:r>
              <a:rPr lang="nl-NL" altLang="nl-BE" sz="1800" dirty="0">
                <a:solidFill>
                  <a:schemeClr val="bg1"/>
                </a:solidFill>
                <a:ea typeface="ＭＳ Ｐゴシック" pitchFamily="34" charset="-128"/>
              </a:rPr>
              <a:t>Regio [IN TE VULLEN]</a:t>
            </a:r>
            <a:br>
              <a:rPr lang="nl-NL" altLang="nl-BE" sz="1800" dirty="0">
                <a:solidFill>
                  <a:schemeClr val="bg1"/>
                </a:solidFill>
                <a:ea typeface="ＭＳ Ｐゴシック" pitchFamily="34" charset="-128"/>
              </a:rPr>
            </a:br>
            <a:r>
              <a:rPr lang="nl-NL" altLang="nl-BE" sz="1800" i="1" dirty="0">
                <a:solidFill>
                  <a:schemeClr val="bg1"/>
                </a:solidFill>
                <a:ea typeface="ＭＳ Ｐゴシック" pitchFamily="34" charset="-128"/>
              </a:rPr>
              <a:t>Apr. [IN TE VULLEN]</a:t>
            </a:r>
            <a:br>
              <a:rPr lang="nl-NL" altLang="nl-BE" sz="1800" i="1" dirty="0">
                <a:solidFill>
                  <a:schemeClr val="bg1"/>
                </a:solidFill>
                <a:ea typeface="ＭＳ Ｐゴシック" pitchFamily="34" charset="-128"/>
              </a:rPr>
            </a:br>
            <a:r>
              <a:rPr lang="nl-NL" altLang="nl-BE" sz="1800" i="1" dirty="0">
                <a:solidFill>
                  <a:schemeClr val="bg1"/>
                </a:solidFill>
                <a:ea typeface="ＭＳ Ｐゴシック" pitchFamily="34" charset="-128"/>
              </a:rPr>
              <a:t>Dr. [IN TE VULLEN]</a:t>
            </a:r>
            <a:br>
              <a:rPr lang="nl-NL" altLang="nl-BE" sz="1800" i="1" dirty="0">
                <a:solidFill>
                  <a:schemeClr val="bg1"/>
                </a:solidFill>
                <a:ea typeface="ＭＳ Ｐゴシック" pitchFamily="34" charset="-128"/>
              </a:rPr>
            </a:br>
            <a:r>
              <a:rPr lang="nl-NL" altLang="nl-BE" sz="1800" i="1" dirty="0">
                <a:solidFill>
                  <a:schemeClr val="bg1"/>
                </a:solidFill>
                <a:ea typeface="ＭＳ Ｐゴシック" pitchFamily="34" charset="-128"/>
              </a:rPr>
              <a:t/>
            </a:r>
            <a:br>
              <a:rPr lang="nl-NL" altLang="nl-BE" sz="1800" i="1" dirty="0">
                <a:solidFill>
                  <a:schemeClr val="bg1"/>
                </a:solidFill>
                <a:ea typeface="ＭＳ Ｐゴシック" pitchFamily="34" charset="-128"/>
              </a:rPr>
            </a:br>
            <a:r>
              <a:rPr lang="nl-NL" altLang="nl-BE" sz="1800" i="1" dirty="0">
                <a:solidFill>
                  <a:schemeClr val="bg1"/>
                </a:solidFill>
                <a:ea typeface="ＭＳ Ｐゴシック" pitchFamily="34" charset="-128"/>
              </a:rPr>
              <a:t>[datum]</a:t>
            </a:r>
            <a:endParaRPr lang="nl-NL" altLang="nl-BE" sz="1800" dirty="0" smtClean="0">
              <a:solidFill>
                <a:srgbClr val="92D050"/>
              </a:solidFill>
              <a:ea typeface="ＭＳ Ｐゴシック" pitchFamily="34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8C2B76-37A3-4E96-8E70-1EDBD17DD8B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960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z="3200" dirty="0" smtClean="0">
                <a:ea typeface="ＭＳ Ｐゴシック" pitchFamily="34" charset="-128"/>
              </a:rPr>
              <a:t>Andere problematiek</a:t>
            </a:r>
            <a:endParaRPr lang="nl-BE" sz="32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8C2B76-37A3-4E96-8E70-1EDBD17DD8B9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sp>
        <p:nvSpPr>
          <p:cNvPr id="5" name="Tijdelijke aanduiding voor inhoud 6"/>
          <p:cNvSpPr>
            <a:spLocks noGrp="1"/>
          </p:cNvSpPr>
          <p:nvPr>
            <p:ph idx="1"/>
          </p:nvPr>
        </p:nvSpPr>
        <p:spPr>
          <a:xfrm>
            <a:off x="486093" y="1332199"/>
            <a:ext cx="8749665" cy="4788531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buNone/>
            </a:pPr>
            <a:r>
              <a:rPr lang="nl-BE" sz="3200" u="sng" dirty="0" smtClean="0"/>
              <a:t>Andere problematiek</a:t>
            </a:r>
            <a:r>
              <a:rPr lang="nl-BE" sz="3200" i="1" baseline="30000" dirty="0"/>
              <a:t>(4,5)</a:t>
            </a:r>
            <a:endParaRPr lang="nl-BE" sz="3200" u="sng" dirty="0"/>
          </a:p>
          <a:p>
            <a:pPr>
              <a:buFontTx/>
              <a:buChar char="-"/>
            </a:pPr>
            <a:r>
              <a:rPr lang="nl-BE" sz="2400" i="1" dirty="0" smtClean="0"/>
              <a:t>Bloedingsmanagement    			 </a:t>
            </a:r>
          </a:p>
          <a:p>
            <a:pPr>
              <a:buFontTx/>
              <a:buChar char="-"/>
            </a:pPr>
            <a:r>
              <a:rPr lang="nl-BE" sz="2400" i="1" dirty="0" smtClean="0"/>
              <a:t>Overschakelen van DOAC naar VKA (of omgekeerd)</a:t>
            </a:r>
          </a:p>
          <a:p>
            <a:pPr>
              <a:buFontTx/>
              <a:buChar char="-"/>
            </a:pPr>
            <a:r>
              <a:rPr lang="nl-BE" sz="2400" i="1" dirty="0" smtClean="0"/>
              <a:t>Overschakelen tussen DOAC onderling</a:t>
            </a:r>
          </a:p>
          <a:p>
            <a:pPr>
              <a:buFontTx/>
              <a:buChar char="-"/>
            </a:pPr>
            <a:r>
              <a:rPr lang="nl-BE" sz="2400" i="1" dirty="0" err="1" smtClean="0"/>
              <a:t>Bridging</a:t>
            </a:r>
            <a:endParaRPr lang="nl-BE" dirty="0" smtClean="0"/>
          </a:p>
          <a:p>
            <a:pPr algn="ctr">
              <a:buNone/>
            </a:pPr>
            <a:endParaRPr lang="nl-BE" dirty="0" smtClean="0"/>
          </a:p>
          <a:p>
            <a:pPr>
              <a:buNone/>
            </a:pPr>
            <a:r>
              <a:rPr lang="nl-BE" dirty="0" smtClean="0"/>
              <a:t> </a:t>
            </a:r>
          </a:p>
          <a:p>
            <a:pPr>
              <a:buNone/>
            </a:pPr>
            <a:endParaRPr lang="nl-BE" dirty="0" smtClean="0"/>
          </a:p>
        </p:txBody>
      </p:sp>
      <p:sp>
        <p:nvSpPr>
          <p:cNvPr id="6" name="Rechthoek 5"/>
          <p:cNvSpPr/>
          <p:nvPr/>
        </p:nvSpPr>
        <p:spPr>
          <a:xfrm>
            <a:off x="0" y="5976714"/>
            <a:ext cx="9721849" cy="5519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l-BE" sz="1100" i="1" dirty="0" smtClean="0">
                <a:latin typeface="Calibri" panose="020F0502020204030204" pitchFamily="34" charset="0"/>
              </a:rPr>
              <a:t>4. </a:t>
            </a:r>
            <a:r>
              <a:rPr lang="nl-BE" sz="1100" i="1" dirty="0" err="1" smtClean="0">
                <a:latin typeface="Calibri" panose="020F0502020204030204" pitchFamily="34" charset="0"/>
              </a:rPr>
              <a:t>Updated</a:t>
            </a:r>
            <a:r>
              <a:rPr lang="nl-BE" sz="1100" i="1" dirty="0" smtClean="0">
                <a:latin typeface="Calibri" panose="020F0502020204030204" pitchFamily="34" charset="0"/>
              </a:rPr>
              <a:t> practical guide NOAC (EHRA ; 2016)</a:t>
            </a:r>
          </a:p>
          <a:p>
            <a:r>
              <a:rPr lang="nl-BE" sz="1100" i="1" dirty="0" smtClean="0">
                <a:latin typeface="Calibri" panose="020F0502020204030204" pitchFamily="34" charset="0"/>
              </a:rPr>
              <a:t>5. Veilig afleveren van DOAC (KAVA ; 2016)</a:t>
            </a:r>
            <a:endParaRPr lang="nl-BE" sz="1100" i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7915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el 1"/>
          <p:cNvSpPr>
            <a:spLocks noGrp="1"/>
          </p:cNvSpPr>
          <p:nvPr>
            <p:ph type="ctrTitle"/>
          </p:nvPr>
        </p:nvSpPr>
        <p:spPr bwMode="auto">
          <a:xfrm>
            <a:off x="0" y="0"/>
            <a:ext cx="9721850" cy="6336754"/>
          </a:xfrm>
          <a:solidFill>
            <a:schemeClr val="tx1"/>
          </a:solidFill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nl-NL" altLang="nl-BE" sz="3200" dirty="0" smtClean="0">
                <a:solidFill>
                  <a:schemeClr val="bg1"/>
                </a:solidFill>
                <a:ea typeface="ＭＳ Ｐゴシック" pitchFamily="34" charset="-128"/>
              </a:rPr>
              <a:t/>
            </a:r>
            <a:br>
              <a:rPr lang="nl-NL" altLang="nl-BE" sz="3200" dirty="0" smtClean="0">
                <a:solidFill>
                  <a:schemeClr val="bg1"/>
                </a:solidFill>
                <a:ea typeface="ＭＳ Ｐゴシック" pitchFamily="34" charset="-128"/>
              </a:rPr>
            </a:br>
            <a:r>
              <a:rPr lang="nl-NL" altLang="nl-BE" sz="3200" dirty="0" smtClean="0">
                <a:solidFill>
                  <a:schemeClr val="bg1"/>
                </a:solidFill>
                <a:ea typeface="ＭＳ Ｐゴシック" pitchFamily="34" charset="-128"/>
              </a:rPr>
              <a:t/>
            </a:r>
            <a:br>
              <a:rPr lang="nl-NL" altLang="nl-BE" sz="3200" dirty="0" smtClean="0">
                <a:solidFill>
                  <a:schemeClr val="bg1"/>
                </a:solidFill>
                <a:ea typeface="ＭＳ Ｐゴシック" pitchFamily="34" charset="-128"/>
              </a:rPr>
            </a:br>
            <a:r>
              <a:rPr lang="nl-BE" sz="3200" dirty="0">
                <a:solidFill>
                  <a:schemeClr val="bg1"/>
                </a:solidFill>
              </a:rPr>
              <a:t/>
            </a:r>
            <a:br>
              <a:rPr lang="nl-BE" sz="3200" dirty="0">
                <a:solidFill>
                  <a:schemeClr val="bg1"/>
                </a:solidFill>
              </a:rPr>
            </a:br>
            <a:r>
              <a:rPr lang="nl-NL" altLang="nl-BE" sz="3200" dirty="0" smtClean="0">
                <a:solidFill>
                  <a:schemeClr val="bg1"/>
                </a:solidFill>
                <a:ea typeface="ＭＳ Ｐゴシック" pitchFamily="34" charset="-128"/>
              </a:rPr>
              <a:t/>
            </a:r>
            <a:br>
              <a:rPr lang="nl-NL" altLang="nl-BE" sz="3200" dirty="0" smtClean="0">
                <a:solidFill>
                  <a:schemeClr val="bg1"/>
                </a:solidFill>
                <a:ea typeface="ＭＳ Ｐゴシック" pitchFamily="34" charset="-128"/>
              </a:rPr>
            </a:br>
            <a:r>
              <a:rPr lang="nl-NL" altLang="nl-BE" sz="3200" u="sng" dirty="0" smtClean="0">
                <a:solidFill>
                  <a:schemeClr val="bg1"/>
                </a:solidFill>
                <a:ea typeface="ＭＳ Ｐゴシック" pitchFamily="34" charset="-128"/>
              </a:rPr>
              <a:t>DOAC in de </a:t>
            </a:r>
            <a:r>
              <a:rPr lang="nl-NL" altLang="nl-BE" sz="3200" u="sng" dirty="0" err="1" smtClean="0">
                <a:solidFill>
                  <a:schemeClr val="bg1"/>
                </a:solidFill>
                <a:ea typeface="ＭＳ Ｐゴシック" pitchFamily="34" charset="-128"/>
              </a:rPr>
              <a:t>officina</a:t>
            </a:r>
            <a:r>
              <a:rPr lang="nl-NL" altLang="nl-BE" sz="1800" dirty="0" smtClean="0">
                <a:solidFill>
                  <a:schemeClr val="bg1"/>
                </a:solidFill>
                <a:ea typeface="ＭＳ Ｐゴシック" pitchFamily="34" charset="-128"/>
              </a:rPr>
              <a:t/>
            </a:r>
            <a:br>
              <a:rPr lang="nl-NL" altLang="nl-BE" sz="1800" dirty="0" smtClean="0">
                <a:solidFill>
                  <a:schemeClr val="bg1"/>
                </a:solidFill>
                <a:ea typeface="ＭＳ Ｐゴシック" pitchFamily="34" charset="-128"/>
              </a:rPr>
            </a:br>
            <a:r>
              <a:rPr lang="nl-NL" altLang="nl-BE" sz="1800" dirty="0" smtClean="0">
                <a:solidFill>
                  <a:schemeClr val="bg1"/>
                </a:solidFill>
                <a:ea typeface="ＭＳ Ｐゴシック" pitchFamily="34" charset="-128"/>
              </a:rPr>
              <a:t/>
            </a:r>
            <a:br>
              <a:rPr lang="nl-NL" altLang="nl-BE" sz="1800" dirty="0" smtClean="0">
                <a:solidFill>
                  <a:schemeClr val="bg1"/>
                </a:solidFill>
                <a:ea typeface="ＭＳ Ｐゴシック" pitchFamily="34" charset="-128"/>
              </a:rPr>
            </a:br>
            <a:r>
              <a:rPr lang="nl-NL" altLang="nl-BE" sz="1800" dirty="0">
                <a:solidFill>
                  <a:schemeClr val="bg1"/>
                </a:solidFill>
                <a:ea typeface="ＭＳ Ｐゴシック" pitchFamily="34" charset="-128"/>
              </a:rPr>
              <a:t/>
            </a:r>
            <a:br>
              <a:rPr lang="nl-NL" altLang="nl-BE" sz="1800" dirty="0">
                <a:solidFill>
                  <a:schemeClr val="bg1"/>
                </a:solidFill>
                <a:ea typeface="ＭＳ Ｐゴシック" pitchFamily="34" charset="-128"/>
              </a:rPr>
            </a:br>
            <a:r>
              <a:rPr lang="nl-NL" altLang="nl-BE" sz="2200" dirty="0" smtClean="0">
                <a:solidFill>
                  <a:schemeClr val="bg1"/>
                </a:solidFill>
                <a:ea typeface="ＭＳ Ｐゴシック" pitchFamily="34" charset="-128"/>
              </a:rPr>
              <a:t/>
            </a:r>
            <a:br>
              <a:rPr lang="nl-NL" altLang="nl-BE" sz="2200" dirty="0" smtClean="0">
                <a:solidFill>
                  <a:schemeClr val="bg1"/>
                </a:solidFill>
                <a:ea typeface="ＭＳ Ｐゴシック" pitchFamily="34" charset="-128"/>
              </a:rPr>
            </a:br>
            <a:r>
              <a:rPr lang="nl-NL" altLang="nl-BE" sz="2200" i="1" dirty="0" smtClean="0">
                <a:solidFill>
                  <a:schemeClr val="bg1"/>
                </a:solidFill>
                <a:ea typeface="ＭＳ Ｐゴシック" pitchFamily="34" charset="-128"/>
              </a:rPr>
              <a:t>Apr. [IN TE VULLEN]</a:t>
            </a:r>
            <a:br>
              <a:rPr lang="nl-NL" altLang="nl-BE" sz="2200" i="1" dirty="0" smtClean="0">
                <a:solidFill>
                  <a:schemeClr val="bg1"/>
                </a:solidFill>
                <a:ea typeface="ＭＳ Ｐゴシック" pitchFamily="34" charset="-128"/>
              </a:rPr>
            </a:br>
            <a:r>
              <a:rPr lang="nl-NL" altLang="nl-BE" sz="2200" i="1" dirty="0" smtClean="0">
                <a:solidFill>
                  <a:schemeClr val="bg1"/>
                </a:solidFill>
                <a:ea typeface="ＭＳ Ｐゴシック" pitchFamily="34" charset="-128"/>
              </a:rPr>
              <a:t/>
            </a:r>
            <a:br>
              <a:rPr lang="nl-NL" altLang="nl-BE" sz="2200" i="1" dirty="0" smtClean="0">
                <a:solidFill>
                  <a:schemeClr val="bg1"/>
                </a:solidFill>
                <a:ea typeface="ＭＳ Ｐゴシック" pitchFamily="34" charset="-128"/>
              </a:rPr>
            </a:br>
            <a:r>
              <a:rPr lang="nl-NL" altLang="nl-BE" sz="2200" i="1" dirty="0">
                <a:solidFill>
                  <a:schemeClr val="bg1"/>
                </a:solidFill>
                <a:ea typeface="ＭＳ Ｐゴシック" pitchFamily="34" charset="-128"/>
              </a:rPr>
              <a:t/>
            </a:r>
            <a:br>
              <a:rPr lang="nl-NL" altLang="nl-BE" sz="2200" i="1" dirty="0">
                <a:solidFill>
                  <a:schemeClr val="bg1"/>
                </a:solidFill>
                <a:ea typeface="ＭＳ Ｐゴシック" pitchFamily="34" charset="-128"/>
              </a:rPr>
            </a:br>
            <a:endParaRPr lang="nl-NL" altLang="nl-BE" sz="2200" dirty="0" smtClean="0">
              <a:solidFill>
                <a:schemeClr val="bg1"/>
              </a:solidFill>
              <a:ea typeface="ＭＳ Ｐゴシック" pitchFamily="34" charset="-128"/>
            </a:endParaRPr>
          </a:p>
        </p:txBody>
      </p:sp>
      <p:sp>
        <p:nvSpPr>
          <p:cNvPr id="7172" name="Tijdelijke aanduiding voor dianummer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347C6F0-700D-4396-ACBA-8585A1F84D8A}" type="slidenum">
              <a:rPr lang="nl-NL" altLang="nl-BE" smtClean="0">
                <a:latin typeface="Calibri" pitchFamily="34" charset="0"/>
              </a:rPr>
              <a:pPr/>
              <a:t>11</a:t>
            </a:fld>
            <a:endParaRPr lang="nl-NL" altLang="nl-BE" dirty="0" smtClean="0">
              <a:latin typeface="Calibri" pitchFamily="34" charset="0"/>
            </a:endParaRPr>
          </a:p>
        </p:txBody>
      </p:sp>
      <p:sp>
        <p:nvSpPr>
          <p:cNvPr id="2" name="Tijdelijke aanduiding voor voet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Apr. Greet Desrumaux - 28/05/2015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0130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ijdelijke aanduiding voor dianumm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3AB9281-94BE-4619-B008-9BE572FD3923}" type="slidenum">
              <a:rPr lang="en-US" altLang="nl-BE" smtClean="0">
                <a:solidFill>
                  <a:srgbClr val="008000"/>
                </a:solidFill>
                <a:latin typeface="Calibri" pitchFamily="34" charset="0"/>
              </a:rPr>
              <a:pPr/>
              <a:t>12</a:t>
            </a:fld>
            <a:endParaRPr lang="en-US" altLang="nl-BE" smtClean="0">
              <a:solidFill>
                <a:srgbClr val="008000"/>
              </a:solidFill>
              <a:latin typeface="Calibri" pitchFamily="34" charset="0"/>
            </a:endParaRPr>
          </a:p>
        </p:txBody>
      </p:sp>
      <p:sp>
        <p:nvSpPr>
          <p:cNvPr id="2" name="Rechthoek 1"/>
          <p:cNvSpPr/>
          <p:nvPr/>
        </p:nvSpPr>
        <p:spPr>
          <a:xfrm>
            <a:off x="0" y="0"/>
            <a:ext cx="9721850" cy="6336754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008000"/>
              </a:solidFill>
            </a:endParaRPr>
          </a:p>
        </p:txBody>
      </p:sp>
      <p:sp>
        <p:nvSpPr>
          <p:cNvPr id="7" name="Tijdelijke aanduiding voor inhoud 6"/>
          <p:cNvSpPr>
            <a:spLocks noGrp="1"/>
          </p:cNvSpPr>
          <p:nvPr>
            <p:ph idx="1"/>
          </p:nvPr>
        </p:nvSpPr>
        <p:spPr>
          <a:xfrm>
            <a:off x="486410" y="864146"/>
            <a:ext cx="8749665" cy="4968552"/>
          </a:xfrm>
        </p:spPr>
        <p:txBody>
          <a:bodyPr/>
          <a:lstStyle/>
          <a:p>
            <a:pPr marL="0" indent="0" algn="ctr">
              <a:buNone/>
            </a:pPr>
            <a:endParaRPr lang="nl-BE" dirty="0" smtClean="0">
              <a:solidFill>
                <a:srgbClr val="008000"/>
              </a:solidFill>
            </a:endParaRPr>
          </a:p>
          <a:p>
            <a:pPr marL="0" indent="0" algn="ctr">
              <a:buNone/>
            </a:pPr>
            <a:r>
              <a:rPr lang="nl-BE" dirty="0" smtClean="0"/>
              <a:t>Vanuit apothekers: initiatief</a:t>
            </a:r>
            <a:endParaRPr lang="nl-BE" dirty="0"/>
          </a:p>
          <a:p>
            <a:pPr marL="0" indent="0" algn="ctr">
              <a:buNone/>
            </a:pPr>
            <a:r>
              <a:rPr lang="nl-BE" sz="2400" dirty="0"/>
              <a:t/>
            </a:r>
            <a:br>
              <a:rPr lang="nl-BE" sz="2400" dirty="0"/>
            </a:br>
            <a:r>
              <a:rPr lang="nl-BE" dirty="0" smtClean="0"/>
              <a:t>Co-development protocol met experts en doelgroep (</a:t>
            </a:r>
            <a:r>
              <a:rPr lang="nl-BE" dirty="0" err="1" smtClean="0"/>
              <a:t>officina</a:t>
            </a:r>
            <a:r>
              <a:rPr lang="nl-BE" dirty="0" smtClean="0"/>
              <a:t>-apothekers)</a:t>
            </a:r>
            <a:endParaRPr lang="nl-BE" dirty="0"/>
          </a:p>
          <a:p>
            <a:pPr marL="0" indent="0" algn="ctr">
              <a:buNone/>
            </a:pPr>
            <a:endParaRPr lang="nl-BE" dirty="0" smtClean="0"/>
          </a:p>
          <a:p>
            <a:pPr marL="0" indent="0" algn="ctr">
              <a:buNone/>
            </a:pPr>
            <a:r>
              <a:rPr lang="nl-BE" dirty="0" smtClean="0"/>
              <a:t>Validatie door doelgroep (</a:t>
            </a:r>
            <a:r>
              <a:rPr lang="nl-BE" dirty="0" err="1" smtClean="0"/>
              <a:t>officina</a:t>
            </a:r>
            <a:r>
              <a:rPr lang="nl-BE" dirty="0" smtClean="0"/>
              <a:t>-apothekers)</a:t>
            </a:r>
          </a:p>
          <a:p>
            <a:pPr marL="0" indent="0" algn="ctr">
              <a:buNone/>
            </a:pPr>
            <a:endParaRPr lang="nl-BE" dirty="0" smtClean="0"/>
          </a:p>
          <a:p>
            <a:pPr marL="0" indent="0" algn="ctr">
              <a:buNone/>
            </a:pPr>
            <a:r>
              <a:rPr lang="nl-BE" dirty="0" smtClean="0"/>
              <a:t>Ontwikkeling </a:t>
            </a:r>
            <a:r>
              <a:rPr lang="nl-BE" dirty="0"/>
              <a:t>tools </a:t>
            </a:r>
            <a:r>
              <a:rPr lang="nl-BE" dirty="0" err="1" smtClean="0"/>
              <a:t>ism</a:t>
            </a:r>
            <a:r>
              <a:rPr lang="nl-BE" dirty="0" smtClean="0"/>
              <a:t> </a:t>
            </a:r>
            <a:endParaRPr lang="nl-BE" dirty="0"/>
          </a:p>
          <a:p>
            <a:pPr marL="0" indent="0" algn="ctr">
              <a:buNone/>
            </a:pPr>
            <a:r>
              <a:rPr lang="nl-BE" dirty="0"/>
              <a:t>industrie en universiteit</a:t>
            </a:r>
          </a:p>
          <a:p>
            <a:pPr marL="0" indent="0" algn="ctr">
              <a:buNone/>
            </a:pPr>
            <a:endParaRPr lang="nl-BE" dirty="0">
              <a:solidFill>
                <a:srgbClr val="008000"/>
              </a:solidFill>
            </a:endParaRPr>
          </a:p>
          <a:p>
            <a:pPr marL="0" indent="0">
              <a:buNone/>
            </a:pPr>
            <a:endParaRPr lang="nl-BE" sz="2800" dirty="0" smtClean="0">
              <a:solidFill>
                <a:srgbClr val="008000"/>
              </a:solidFill>
            </a:endParaRPr>
          </a:p>
        </p:txBody>
      </p:sp>
      <p:sp>
        <p:nvSpPr>
          <p:cNvPr id="12290" name="Titel 1"/>
          <p:cNvSpPr>
            <a:spLocks noGrp="1"/>
          </p:cNvSpPr>
          <p:nvPr>
            <p:ph type="title"/>
          </p:nvPr>
        </p:nvSpPr>
        <p:spPr bwMode="auto">
          <a:xfrm>
            <a:off x="485775" y="288925"/>
            <a:ext cx="8750300" cy="892175"/>
          </a:xfrm>
          <a:ln>
            <a:miter lim="800000"/>
            <a:headEnd/>
            <a:tailEnd/>
          </a:ln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nl-BE" altLang="nl-BE" dirty="0" smtClean="0">
                <a:solidFill>
                  <a:schemeClr val="tx1"/>
                </a:solidFill>
                <a:ea typeface="ＭＳ Ｐゴシック" pitchFamily="34" charset="-128"/>
              </a:rPr>
              <a:t>DOAC in de </a:t>
            </a:r>
            <a:r>
              <a:rPr lang="nl-BE" altLang="nl-BE" dirty="0" err="1" smtClean="0">
                <a:solidFill>
                  <a:schemeClr val="tx1"/>
                </a:solidFill>
                <a:ea typeface="ＭＳ Ｐゴシック" pitchFamily="34" charset="-128"/>
              </a:rPr>
              <a:t>officina</a:t>
            </a:r>
            <a:endParaRPr lang="nl-NL" altLang="nl-BE" dirty="0" smtClean="0">
              <a:solidFill>
                <a:schemeClr val="tx1"/>
              </a:solidFill>
              <a:ea typeface="ＭＳ Ｐゴシック" pitchFamily="34" charset="-128"/>
            </a:endParaRPr>
          </a:p>
        </p:txBody>
      </p:sp>
      <p:sp>
        <p:nvSpPr>
          <p:cNvPr id="3" name="PIJL-OMLAAG 2"/>
          <p:cNvSpPr/>
          <p:nvPr/>
        </p:nvSpPr>
        <p:spPr>
          <a:xfrm>
            <a:off x="4680905" y="2016274"/>
            <a:ext cx="360040" cy="432048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8" name="PIJL-OMLAAG 7"/>
          <p:cNvSpPr/>
          <p:nvPr/>
        </p:nvSpPr>
        <p:spPr>
          <a:xfrm>
            <a:off x="4654520" y="3600450"/>
            <a:ext cx="360040" cy="432048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Apr. Greet Desrumaux - 28/05/2015</a:t>
            </a:r>
            <a:endParaRPr lang="nl-NL" dirty="0"/>
          </a:p>
        </p:txBody>
      </p:sp>
      <p:sp>
        <p:nvSpPr>
          <p:cNvPr id="9" name="PIJL-OMLAAG 8"/>
          <p:cNvSpPr/>
          <p:nvPr/>
        </p:nvSpPr>
        <p:spPr>
          <a:xfrm>
            <a:off x="4654520" y="4896594"/>
            <a:ext cx="360040" cy="432048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756885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ijdelijke aanduiding voor dianumm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3AB9281-94BE-4619-B008-9BE572FD3923}" type="slidenum">
              <a:rPr lang="en-US" altLang="nl-BE" smtClean="0">
                <a:solidFill>
                  <a:srgbClr val="008000"/>
                </a:solidFill>
                <a:latin typeface="Calibri" pitchFamily="34" charset="0"/>
              </a:rPr>
              <a:pPr/>
              <a:t>13</a:t>
            </a:fld>
            <a:endParaRPr lang="en-US" altLang="nl-BE" smtClean="0">
              <a:solidFill>
                <a:srgbClr val="008000"/>
              </a:solidFill>
              <a:latin typeface="Calibri" pitchFamily="34" charset="0"/>
            </a:endParaRPr>
          </a:p>
        </p:txBody>
      </p:sp>
      <p:sp>
        <p:nvSpPr>
          <p:cNvPr id="2" name="Rechthoek 1"/>
          <p:cNvSpPr/>
          <p:nvPr/>
        </p:nvSpPr>
        <p:spPr>
          <a:xfrm>
            <a:off x="0" y="0"/>
            <a:ext cx="9721850" cy="6336754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008000"/>
              </a:solidFill>
            </a:endParaRPr>
          </a:p>
        </p:txBody>
      </p:sp>
      <p:sp>
        <p:nvSpPr>
          <p:cNvPr id="7" name="Tijdelijke aanduiding voor inhoud 6"/>
          <p:cNvSpPr>
            <a:spLocks noGrp="1"/>
          </p:cNvSpPr>
          <p:nvPr>
            <p:ph idx="1"/>
          </p:nvPr>
        </p:nvSpPr>
        <p:spPr>
          <a:xfrm>
            <a:off x="486093" y="1332199"/>
            <a:ext cx="8749665" cy="3420379"/>
          </a:xfrm>
        </p:spPr>
        <p:txBody>
          <a:bodyPr/>
          <a:lstStyle/>
          <a:p>
            <a:r>
              <a:rPr lang="nl-BE" dirty="0" smtClean="0"/>
              <a:t>Checklist ‘1</a:t>
            </a:r>
            <a:r>
              <a:rPr lang="nl-BE" baseline="30000" dirty="0" smtClean="0"/>
              <a:t>e</a:t>
            </a:r>
            <a:r>
              <a:rPr lang="nl-BE" dirty="0" smtClean="0"/>
              <a:t> uitgiftebegeleiding DOAC’</a:t>
            </a:r>
          </a:p>
          <a:p>
            <a:pPr lvl="1"/>
            <a:r>
              <a:rPr lang="nl-BE" dirty="0" smtClean="0"/>
              <a:t>~Goed geneesmiddelen gebruik</a:t>
            </a:r>
          </a:p>
          <a:p>
            <a:pPr lvl="1"/>
            <a:r>
              <a:rPr lang="nl-BE" dirty="0" smtClean="0"/>
              <a:t>Alle </a:t>
            </a:r>
            <a:r>
              <a:rPr lang="nl-BE" dirty="0"/>
              <a:t>noodzakelijke </a:t>
            </a:r>
            <a:r>
              <a:rPr lang="nl-BE" dirty="0" err="1" smtClean="0"/>
              <a:t>to</a:t>
            </a:r>
            <a:r>
              <a:rPr lang="nl-BE" dirty="0" smtClean="0"/>
              <a:t> do’s aan de balie </a:t>
            </a:r>
          </a:p>
          <a:p>
            <a:endParaRPr lang="nl-BE" dirty="0" smtClean="0"/>
          </a:p>
          <a:p>
            <a:r>
              <a:rPr lang="nl-BE" dirty="0" smtClean="0"/>
              <a:t>Praktische gids </a:t>
            </a:r>
          </a:p>
          <a:p>
            <a:pPr lvl="1"/>
            <a:r>
              <a:rPr lang="nl-BE" dirty="0" smtClean="0"/>
              <a:t>Objectief voor </a:t>
            </a:r>
            <a:r>
              <a:rPr lang="nl-BE" b="1" u="sng" dirty="0" smtClean="0"/>
              <a:t>alle</a:t>
            </a:r>
            <a:r>
              <a:rPr lang="nl-BE" dirty="0" smtClean="0"/>
              <a:t> DOAC</a:t>
            </a:r>
          </a:p>
          <a:p>
            <a:pPr lvl="1"/>
            <a:r>
              <a:rPr lang="nl-BE" dirty="0" smtClean="0"/>
              <a:t>Theoretische inleiding</a:t>
            </a:r>
          </a:p>
          <a:p>
            <a:pPr lvl="1"/>
            <a:r>
              <a:rPr lang="nl-BE" dirty="0" smtClean="0"/>
              <a:t>Focus farmaceutische zorg</a:t>
            </a:r>
          </a:p>
          <a:p>
            <a:pPr marL="0" indent="0">
              <a:buNone/>
            </a:pPr>
            <a:endParaRPr lang="nl-BE" sz="2800" dirty="0" smtClean="0"/>
          </a:p>
        </p:txBody>
      </p:sp>
      <p:sp>
        <p:nvSpPr>
          <p:cNvPr id="12290" name="Titel 1"/>
          <p:cNvSpPr>
            <a:spLocks noGrp="1"/>
          </p:cNvSpPr>
          <p:nvPr>
            <p:ph type="title"/>
          </p:nvPr>
        </p:nvSpPr>
        <p:spPr bwMode="auto">
          <a:xfrm>
            <a:off x="485775" y="288925"/>
            <a:ext cx="8750300" cy="892175"/>
          </a:xfrm>
          <a:ln>
            <a:miter lim="800000"/>
            <a:headEnd/>
            <a:tailEnd/>
          </a:ln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nl-BE" altLang="nl-BE" dirty="0" smtClean="0">
                <a:solidFill>
                  <a:schemeClr val="tx1"/>
                </a:solidFill>
                <a:ea typeface="ＭＳ Ｐゴシック" pitchFamily="34" charset="-128"/>
              </a:rPr>
              <a:t>DOAC in de </a:t>
            </a:r>
            <a:r>
              <a:rPr lang="nl-BE" altLang="nl-BE" dirty="0" err="1" smtClean="0">
                <a:solidFill>
                  <a:schemeClr val="tx1"/>
                </a:solidFill>
                <a:ea typeface="ＭＳ Ｐゴシック" pitchFamily="34" charset="-128"/>
              </a:rPr>
              <a:t>officina</a:t>
            </a:r>
            <a:endParaRPr lang="nl-NL" altLang="nl-BE" dirty="0" smtClean="0">
              <a:solidFill>
                <a:schemeClr val="tx1"/>
              </a:solidFill>
              <a:ea typeface="ＭＳ Ｐゴシック" pitchFamily="34" charset="-128"/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Apr. Greet Desrumaux - 28/05/2015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13087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8C2B76-37A3-4E96-8E70-1EDBD17DD8B9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3"/>
          <a:srcRect l="34644" t="11501" r="34250" b="8000"/>
          <a:stretch/>
        </p:blipFill>
        <p:spPr>
          <a:xfrm>
            <a:off x="5148957" y="23760"/>
            <a:ext cx="4402507" cy="6408712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4"/>
          <a:srcRect l="34250" t="10800" r="33856" b="7300"/>
          <a:stretch/>
        </p:blipFill>
        <p:spPr>
          <a:xfrm>
            <a:off x="375493" y="23760"/>
            <a:ext cx="4446908" cy="6423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273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ijdelijke aanduiding voor dianumm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3AB9281-94BE-4619-B008-9BE572FD3923}" type="slidenum">
              <a:rPr lang="en-US" altLang="nl-BE" smtClean="0">
                <a:solidFill>
                  <a:srgbClr val="008000"/>
                </a:solidFill>
                <a:latin typeface="Calibri" pitchFamily="34" charset="0"/>
              </a:rPr>
              <a:pPr/>
              <a:t>15</a:t>
            </a:fld>
            <a:endParaRPr lang="en-US" altLang="nl-BE" smtClean="0">
              <a:solidFill>
                <a:srgbClr val="008000"/>
              </a:solidFill>
              <a:latin typeface="Calibri" pitchFamily="34" charset="0"/>
            </a:endParaRPr>
          </a:p>
        </p:txBody>
      </p:sp>
      <p:sp>
        <p:nvSpPr>
          <p:cNvPr id="2" name="Rechthoek 1"/>
          <p:cNvSpPr/>
          <p:nvPr/>
        </p:nvSpPr>
        <p:spPr>
          <a:xfrm>
            <a:off x="0" y="0"/>
            <a:ext cx="9721850" cy="6336754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008000"/>
              </a:solidFill>
            </a:endParaRPr>
          </a:p>
        </p:txBody>
      </p:sp>
      <p:sp>
        <p:nvSpPr>
          <p:cNvPr id="7" name="Tijdelijke aanduiding voor inhoud 6"/>
          <p:cNvSpPr>
            <a:spLocks noGrp="1"/>
          </p:cNvSpPr>
          <p:nvPr>
            <p:ph idx="1"/>
          </p:nvPr>
        </p:nvSpPr>
        <p:spPr>
          <a:xfrm>
            <a:off x="486093" y="1332199"/>
            <a:ext cx="8749665" cy="3420379"/>
          </a:xfrm>
        </p:spPr>
        <p:txBody>
          <a:bodyPr/>
          <a:lstStyle/>
          <a:p>
            <a:r>
              <a:rPr lang="nl-BE" dirty="0" smtClean="0"/>
              <a:t>Patiëntmateriaal via apotheeksoftware</a:t>
            </a:r>
          </a:p>
          <a:p>
            <a:pPr lvl="1"/>
            <a:r>
              <a:rPr lang="nl-BE" dirty="0" smtClean="0"/>
              <a:t>Educatieve video over DVT en CVA</a:t>
            </a:r>
          </a:p>
          <a:p>
            <a:pPr lvl="1"/>
            <a:r>
              <a:rPr lang="nl-BE" dirty="0" smtClean="0"/>
              <a:t>Patiëntfolder</a:t>
            </a:r>
          </a:p>
          <a:p>
            <a:pPr lvl="1"/>
            <a:r>
              <a:rPr lang="nl-BE" dirty="0" smtClean="0"/>
              <a:t>Tips </a:t>
            </a:r>
            <a:r>
              <a:rPr lang="nl-BE" sz="2400" i="1" dirty="0" smtClean="0"/>
              <a:t>(vb. hoe </a:t>
            </a:r>
            <a:r>
              <a:rPr lang="nl-BE" sz="2400" i="1" dirty="0" err="1" smtClean="0"/>
              <a:t>Pradaxa</a:t>
            </a:r>
            <a:r>
              <a:rPr lang="nl-BE" sz="2400" i="1" dirty="0" smtClean="0"/>
              <a:t> blister openen)</a:t>
            </a:r>
          </a:p>
          <a:p>
            <a:endParaRPr lang="nl-BE" dirty="0"/>
          </a:p>
          <a:p>
            <a:pPr marL="0" indent="0">
              <a:buNone/>
            </a:pPr>
            <a:endParaRPr lang="nl-BE" sz="2400" i="1" dirty="0" smtClean="0"/>
          </a:p>
          <a:p>
            <a:pPr marL="0" indent="0">
              <a:buNone/>
            </a:pPr>
            <a:endParaRPr lang="nl-BE" sz="2400" i="1" dirty="0"/>
          </a:p>
          <a:p>
            <a:pPr marL="0" indent="0">
              <a:buNone/>
            </a:pPr>
            <a:endParaRPr lang="nl-BE" sz="2400" i="1" dirty="0"/>
          </a:p>
          <a:p>
            <a:pPr marL="0" indent="0">
              <a:buNone/>
            </a:pPr>
            <a:endParaRPr lang="nl-BE" sz="2800" dirty="0" smtClean="0"/>
          </a:p>
        </p:txBody>
      </p:sp>
      <p:sp>
        <p:nvSpPr>
          <p:cNvPr id="12290" name="Titel 1"/>
          <p:cNvSpPr>
            <a:spLocks noGrp="1"/>
          </p:cNvSpPr>
          <p:nvPr>
            <p:ph type="title"/>
          </p:nvPr>
        </p:nvSpPr>
        <p:spPr bwMode="auto">
          <a:xfrm>
            <a:off x="485775" y="288925"/>
            <a:ext cx="8750300" cy="892175"/>
          </a:xfrm>
          <a:ln>
            <a:miter lim="800000"/>
            <a:headEnd/>
            <a:tailEnd/>
          </a:ln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nl-BE" altLang="nl-BE" dirty="0" smtClean="0">
                <a:solidFill>
                  <a:schemeClr val="tx1"/>
                </a:solidFill>
                <a:ea typeface="ＭＳ Ｐゴシック" pitchFamily="34" charset="-128"/>
              </a:rPr>
              <a:t>DOAC in de </a:t>
            </a:r>
            <a:r>
              <a:rPr lang="nl-BE" altLang="nl-BE" dirty="0" err="1" smtClean="0">
                <a:solidFill>
                  <a:schemeClr val="tx1"/>
                </a:solidFill>
                <a:ea typeface="ＭＳ Ｐゴシック" pitchFamily="34" charset="-128"/>
              </a:rPr>
              <a:t>officina</a:t>
            </a:r>
            <a:endParaRPr lang="nl-NL" altLang="nl-BE" dirty="0" smtClean="0">
              <a:solidFill>
                <a:schemeClr val="tx1"/>
              </a:solidFill>
              <a:ea typeface="ＭＳ Ｐゴシック" pitchFamily="34" charset="-128"/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3983" y="1181100"/>
            <a:ext cx="1151775" cy="1151775"/>
          </a:xfrm>
          <a:prstGeom prst="rect">
            <a:avLst/>
          </a:prstGeom>
        </p:spPr>
      </p:pic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Apr. Greet Desrumaux - 28/05/2015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46163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ijdelijke aanduiding voor dianumm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3AB9281-94BE-4619-B008-9BE572FD3923}" type="slidenum">
              <a:rPr lang="en-US" altLang="nl-BE" smtClean="0">
                <a:solidFill>
                  <a:srgbClr val="008000"/>
                </a:solidFill>
                <a:latin typeface="Calibri" pitchFamily="34" charset="0"/>
              </a:rPr>
              <a:pPr/>
              <a:t>16</a:t>
            </a:fld>
            <a:endParaRPr lang="en-US" altLang="nl-BE" smtClean="0">
              <a:solidFill>
                <a:srgbClr val="008000"/>
              </a:solidFill>
              <a:latin typeface="Calibri" pitchFamily="34" charset="0"/>
            </a:endParaRPr>
          </a:p>
        </p:txBody>
      </p:sp>
      <p:sp>
        <p:nvSpPr>
          <p:cNvPr id="2" name="Rechthoek 1"/>
          <p:cNvSpPr/>
          <p:nvPr/>
        </p:nvSpPr>
        <p:spPr>
          <a:xfrm>
            <a:off x="0" y="0"/>
            <a:ext cx="9721850" cy="6336754"/>
          </a:xfrm>
          <a:prstGeom prst="rect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008000"/>
              </a:solidFill>
            </a:endParaRPr>
          </a:p>
        </p:txBody>
      </p:sp>
      <p:sp>
        <p:nvSpPr>
          <p:cNvPr id="7" name="Tijdelijke aanduiding voor inhoud 6"/>
          <p:cNvSpPr>
            <a:spLocks noGrp="1"/>
          </p:cNvSpPr>
          <p:nvPr>
            <p:ph idx="1"/>
          </p:nvPr>
        </p:nvSpPr>
        <p:spPr>
          <a:xfrm>
            <a:off x="486093" y="1332199"/>
            <a:ext cx="8749665" cy="3420379"/>
          </a:xfrm>
        </p:spPr>
        <p:txBody>
          <a:bodyPr/>
          <a:lstStyle/>
          <a:p>
            <a:pPr marL="0" indent="0">
              <a:buNone/>
            </a:pPr>
            <a:endParaRPr lang="nl-BE" sz="2800" dirty="0" smtClean="0">
              <a:solidFill>
                <a:srgbClr val="008000"/>
              </a:solidFill>
            </a:endParaRPr>
          </a:p>
          <a:p>
            <a:pPr marL="0" indent="0">
              <a:buNone/>
            </a:pPr>
            <a:r>
              <a:rPr lang="nl-BE" sz="2800" dirty="0" smtClean="0">
                <a:solidFill>
                  <a:srgbClr val="008000"/>
                </a:solidFill>
              </a:rPr>
              <a:t>Opinion leaders &amp; peilapotheken KAVA:</a:t>
            </a:r>
          </a:p>
          <a:p>
            <a:pPr>
              <a:buFontTx/>
              <a:buChar char="-"/>
            </a:pPr>
            <a:r>
              <a:rPr lang="nl-BE" sz="2400" i="1" dirty="0" smtClean="0">
                <a:solidFill>
                  <a:srgbClr val="008000"/>
                </a:solidFill>
              </a:rPr>
              <a:t>Checklist ‘wat te doen bij een uitgifte van DOAC’</a:t>
            </a:r>
          </a:p>
          <a:p>
            <a:pPr>
              <a:buFontTx/>
              <a:buChar char="-"/>
            </a:pPr>
            <a:r>
              <a:rPr lang="nl-BE" sz="2400" b="1" i="1" dirty="0" smtClean="0">
                <a:solidFill>
                  <a:srgbClr val="008000"/>
                </a:solidFill>
              </a:rPr>
              <a:t>Praktische gids </a:t>
            </a:r>
          </a:p>
          <a:p>
            <a:pPr>
              <a:buFontTx/>
              <a:buChar char="-"/>
            </a:pPr>
            <a:r>
              <a:rPr lang="nl-BE" sz="2400" i="1" dirty="0" smtClean="0">
                <a:solidFill>
                  <a:srgbClr val="008000"/>
                </a:solidFill>
              </a:rPr>
              <a:t>Elektronische beslisboom</a:t>
            </a:r>
          </a:p>
          <a:p>
            <a:pPr>
              <a:buFontTx/>
              <a:buChar char="-"/>
            </a:pPr>
            <a:r>
              <a:rPr lang="nl-BE" sz="2400" i="1" dirty="0" err="1" smtClean="0">
                <a:solidFill>
                  <a:srgbClr val="008000"/>
                </a:solidFill>
              </a:rPr>
              <a:t>Patiëntenmateriaal</a:t>
            </a:r>
            <a:endParaRPr lang="nl-BE" sz="2400" i="1" dirty="0" smtClean="0">
              <a:solidFill>
                <a:srgbClr val="008000"/>
              </a:solidFill>
            </a:endParaRPr>
          </a:p>
          <a:p>
            <a:pPr>
              <a:buFontTx/>
              <a:buChar char="-"/>
            </a:pPr>
            <a:endParaRPr lang="nl-BE" sz="2400" i="1" dirty="0" smtClean="0">
              <a:solidFill>
                <a:srgbClr val="008000"/>
              </a:solidFill>
            </a:endParaRPr>
          </a:p>
          <a:p>
            <a:pPr marL="0" indent="0">
              <a:buNone/>
            </a:pPr>
            <a:endParaRPr lang="nl-BE" sz="2400" i="1" dirty="0">
              <a:solidFill>
                <a:srgbClr val="008000"/>
              </a:solidFill>
            </a:endParaRPr>
          </a:p>
          <a:p>
            <a:pPr marL="0" indent="0">
              <a:buNone/>
            </a:pPr>
            <a:endParaRPr lang="nl-BE" sz="2400" i="1" dirty="0">
              <a:solidFill>
                <a:srgbClr val="008000"/>
              </a:solidFill>
            </a:endParaRPr>
          </a:p>
          <a:p>
            <a:pPr marL="0" indent="0">
              <a:buNone/>
            </a:pPr>
            <a:endParaRPr lang="nl-BE" sz="2800" dirty="0" smtClean="0">
              <a:solidFill>
                <a:srgbClr val="008000"/>
              </a:solidFill>
            </a:endParaRPr>
          </a:p>
        </p:txBody>
      </p:sp>
      <p:sp>
        <p:nvSpPr>
          <p:cNvPr id="12290" name="Titel 1"/>
          <p:cNvSpPr>
            <a:spLocks noGrp="1"/>
          </p:cNvSpPr>
          <p:nvPr>
            <p:ph type="title"/>
          </p:nvPr>
        </p:nvSpPr>
        <p:spPr bwMode="auto">
          <a:xfrm>
            <a:off x="485775" y="288925"/>
            <a:ext cx="8750300" cy="892175"/>
          </a:xfrm>
          <a:ln>
            <a:miter lim="800000"/>
            <a:headEnd/>
            <a:tailEnd/>
          </a:ln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nl-BE" altLang="nl-BE" dirty="0" smtClean="0">
                <a:solidFill>
                  <a:schemeClr val="tx1"/>
                </a:solidFill>
                <a:ea typeface="ＭＳ Ｐゴシック" pitchFamily="34" charset="-128"/>
              </a:rPr>
              <a:t>Farm. zorg in de apotheek</a:t>
            </a:r>
            <a:endParaRPr lang="nl-NL" altLang="nl-BE" dirty="0" smtClean="0">
              <a:solidFill>
                <a:schemeClr val="tx1"/>
              </a:solidFill>
              <a:ea typeface="ＭＳ Ｐゴシック" pitchFamily="34" charset="-128"/>
            </a:endParaRPr>
          </a:p>
        </p:txBody>
      </p:sp>
      <p:sp>
        <p:nvSpPr>
          <p:cNvPr id="8" name="Rechthoek 7"/>
          <p:cNvSpPr/>
          <p:nvPr/>
        </p:nvSpPr>
        <p:spPr>
          <a:xfrm>
            <a:off x="2196629" y="6729413"/>
            <a:ext cx="5544616" cy="255413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softEdge rad="127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 smtClean="0">
                <a:solidFill>
                  <a:srgbClr val="008000"/>
                </a:solidFill>
              </a:rPr>
              <a:t>Apr. Silas </a:t>
            </a:r>
            <a:r>
              <a:rPr lang="nl-NL" sz="1400" dirty="0" err="1" smtClean="0">
                <a:solidFill>
                  <a:srgbClr val="008000"/>
                </a:solidFill>
              </a:rPr>
              <a:t>Rydant</a:t>
            </a:r>
            <a:r>
              <a:rPr lang="nl-NL" sz="1400" dirty="0" smtClean="0">
                <a:solidFill>
                  <a:srgbClr val="008000"/>
                </a:solidFill>
              </a:rPr>
              <a:t> – </a:t>
            </a:r>
            <a:r>
              <a:rPr lang="nl-NL" sz="1400" dirty="0" err="1" smtClean="0">
                <a:solidFill>
                  <a:srgbClr val="008000"/>
                </a:solidFill>
              </a:rPr>
              <a:t>Pharmcare</a:t>
            </a:r>
            <a:r>
              <a:rPr lang="nl-NL" sz="1400" dirty="0" smtClean="0">
                <a:solidFill>
                  <a:srgbClr val="008000"/>
                </a:solidFill>
              </a:rPr>
              <a:t> – 07 februari 2015</a:t>
            </a:r>
            <a:endParaRPr lang="nl-NL" sz="1400" dirty="0">
              <a:solidFill>
                <a:srgbClr val="008000"/>
              </a:solidFill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3"/>
          <a:srcRect l="20301" t="8088" r="20300" b="19040"/>
          <a:stretch/>
        </p:blipFill>
        <p:spPr>
          <a:xfrm>
            <a:off x="0" y="0"/>
            <a:ext cx="9721850" cy="7128791"/>
          </a:xfrm>
          <a:prstGeom prst="rect">
            <a:avLst/>
          </a:prstGeom>
        </p:spPr>
      </p:pic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Apr. Greet Desrumaux - 28/05/2015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58628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ijdelijke aanduiding voor dianumm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3AB9281-94BE-4619-B008-9BE572FD3923}" type="slidenum">
              <a:rPr lang="en-US" altLang="nl-BE" smtClean="0">
                <a:solidFill>
                  <a:srgbClr val="008000"/>
                </a:solidFill>
                <a:latin typeface="Calibri" pitchFamily="34" charset="0"/>
              </a:rPr>
              <a:pPr/>
              <a:t>17</a:t>
            </a:fld>
            <a:endParaRPr lang="en-US" altLang="nl-BE" smtClean="0">
              <a:solidFill>
                <a:srgbClr val="008000"/>
              </a:solidFill>
              <a:latin typeface="Calibri" pitchFamily="34" charset="0"/>
            </a:endParaRP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3"/>
          <a:srcRect l="24350" t="6799" r="25250" b="26962"/>
          <a:stretch/>
        </p:blipFill>
        <p:spPr>
          <a:xfrm>
            <a:off x="936489" y="0"/>
            <a:ext cx="8064896" cy="6624736"/>
          </a:xfrm>
          <a:prstGeom prst="rect">
            <a:avLst/>
          </a:prstGeom>
        </p:spPr>
      </p:pic>
      <p:sp>
        <p:nvSpPr>
          <p:cNvPr id="2" name="Tijdelijke aanduiding voor voet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Apr. Greet Desrumaux - 28/05/2015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88108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ijdelijke aanduiding voor dianumm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3AB9281-94BE-4619-B008-9BE572FD3923}" type="slidenum">
              <a:rPr lang="en-US" altLang="nl-BE" smtClean="0">
                <a:solidFill>
                  <a:srgbClr val="008000"/>
                </a:solidFill>
                <a:latin typeface="Calibri" pitchFamily="34" charset="0"/>
              </a:rPr>
              <a:pPr/>
              <a:t>18</a:t>
            </a:fld>
            <a:endParaRPr lang="en-US" altLang="nl-BE" smtClean="0">
              <a:solidFill>
                <a:srgbClr val="008000"/>
              </a:solidFill>
              <a:latin typeface="Calibri" pitchFamily="34" charset="0"/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3"/>
          <a:srcRect l="31550" t="21920" r="35600" b="15441"/>
          <a:stretch/>
        </p:blipFill>
        <p:spPr>
          <a:xfrm>
            <a:off x="2195639" y="217318"/>
            <a:ext cx="5508997" cy="6264697"/>
          </a:xfrm>
          <a:prstGeom prst="rect">
            <a:avLst/>
          </a:prstGeom>
        </p:spPr>
      </p:pic>
      <p:sp>
        <p:nvSpPr>
          <p:cNvPr id="2" name="Tijdelijke aanduiding voor voet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Apr. Greet Desrumaux - 28/05/2015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47680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el 1"/>
          <p:cNvSpPr>
            <a:spLocks noGrp="1"/>
          </p:cNvSpPr>
          <p:nvPr>
            <p:ph type="ctrTitle"/>
          </p:nvPr>
        </p:nvSpPr>
        <p:spPr bwMode="auto">
          <a:xfrm>
            <a:off x="0" y="0"/>
            <a:ext cx="9721850" cy="6336754"/>
          </a:xfrm>
          <a:solidFill>
            <a:schemeClr val="tx1"/>
          </a:solidFill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nl-NL" altLang="nl-BE" sz="3200" dirty="0" smtClean="0">
                <a:solidFill>
                  <a:schemeClr val="bg1"/>
                </a:solidFill>
                <a:ea typeface="ＭＳ Ｐゴシック" pitchFamily="34" charset="-128"/>
              </a:rPr>
              <a:t/>
            </a:r>
            <a:br>
              <a:rPr lang="nl-NL" altLang="nl-BE" sz="3200" dirty="0" smtClean="0">
                <a:solidFill>
                  <a:schemeClr val="bg1"/>
                </a:solidFill>
                <a:ea typeface="ＭＳ Ｐゴシック" pitchFamily="34" charset="-128"/>
              </a:rPr>
            </a:br>
            <a:r>
              <a:rPr lang="nl-NL" altLang="nl-BE" sz="3200" dirty="0" smtClean="0">
                <a:solidFill>
                  <a:schemeClr val="bg1"/>
                </a:solidFill>
                <a:ea typeface="ＭＳ Ｐゴシック" pitchFamily="34" charset="-128"/>
              </a:rPr>
              <a:t/>
            </a:r>
            <a:br>
              <a:rPr lang="nl-NL" altLang="nl-BE" sz="3200" dirty="0" smtClean="0">
                <a:solidFill>
                  <a:schemeClr val="bg1"/>
                </a:solidFill>
                <a:ea typeface="ＭＳ Ｐゴシック" pitchFamily="34" charset="-128"/>
              </a:rPr>
            </a:br>
            <a:r>
              <a:rPr lang="nl-BE" sz="3200" dirty="0">
                <a:solidFill>
                  <a:schemeClr val="bg1"/>
                </a:solidFill>
              </a:rPr>
              <a:t/>
            </a:r>
            <a:br>
              <a:rPr lang="nl-BE" sz="3200" dirty="0">
                <a:solidFill>
                  <a:schemeClr val="bg1"/>
                </a:solidFill>
              </a:rPr>
            </a:br>
            <a:r>
              <a:rPr lang="nl-NL" altLang="nl-BE" sz="3200" dirty="0" smtClean="0">
                <a:solidFill>
                  <a:schemeClr val="bg1"/>
                </a:solidFill>
                <a:ea typeface="ＭＳ Ｐゴシック" pitchFamily="34" charset="-128"/>
              </a:rPr>
              <a:t/>
            </a:r>
            <a:br>
              <a:rPr lang="nl-NL" altLang="nl-BE" sz="3200" dirty="0" smtClean="0">
                <a:solidFill>
                  <a:schemeClr val="bg1"/>
                </a:solidFill>
                <a:ea typeface="ＭＳ Ｐゴシック" pitchFamily="34" charset="-128"/>
              </a:rPr>
            </a:br>
            <a:r>
              <a:rPr lang="nl-NL" altLang="nl-BE" sz="3200" u="sng" dirty="0" smtClean="0">
                <a:solidFill>
                  <a:schemeClr val="bg1"/>
                </a:solidFill>
                <a:ea typeface="ＭＳ Ｐゴシック" pitchFamily="34" charset="-128"/>
              </a:rPr>
              <a:t>DOAC in de huisartspraktijk</a:t>
            </a:r>
            <a:r>
              <a:rPr lang="nl-NL" altLang="nl-BE" sz="1800" dirty="0" smtClean="0">
                <a:solidFill>
                  <a:schemeClr val="bg1"/>
                </a:solidFill>
                <a:ea typeface="ＭＳ Ｐゴシック" pitchFamily="34" charset="-128"/>
              </a:rPr>
              <a:t/>
            </a:r>
            <a:br>
              <a:rPr lang="nl-NL" altLang="nl-BE" sz="1800" dirty="0" smtClean="0">
                <a:solidFill>
                  <a:schemeClr val="bg1"/>
                </a:solidFill>
                <a:ea typeface="ＭＳ Ｐゴシック" pitchFamily="34" charset="-128"/>
              </a:rPr>
            </a:br>
            <a:r>
              <a:rPr lang="nl-NL" altLang="nl-BE" sz="1800" dirty="0" smtClean="0">
                <a:solidFill>
                  <a:schemeClr val="bg1"/>
                </a:solidFill>
                <a:ea typeface="ＭＳ Ｐゴシック" pitchFamily="34" charset="-128"/>
              </a:rPr>
              <a:t/>
            </a:r>
            <a:br>
              <a:rPr lang="nl-NL" altLang="nl-BE" sz="1800" dirty="0" smtClean="0">
                <a:solidFill>
                  <a:schemeClr val="bg1"/>
                </a:solidFill>
                <a:ea typeface="ＭＳ Ｐゴシック" pitchFamily="34" charset="-128"/>
              </a:rPr>
            </a:br>
            <a:r>
              <a:rPr lang="nl-NL" altLang="nl-BE" sz="1800" dirty="0">
                <a:solidFill>
                  <a:schemeClr val="bg1"/>
                </a:solidFill>
                <a:ea typeface="ＭＳ Ｐゴシック" pitchFamily="34" charset="-128"/>
              </a:rPr>
              <a:t/>
            </a:r>
            <a:br>
              <a:rPr lang="nl-NL" altLang="nl-BE" sz="1800" dirty="0">
                <a:solidFill>
                  <a:schemeClr val="bg1"/>
                </a:solidFill>
                <a:ea typeface="ＭＳ Ｐゴシック" pitchFamily="34" charset="-128"/>
              </a:rPr>
            </a:br>
            <a:r>
              <a:rPr lang="nl-NL" altLang="nl-BE" sz="2200" dirty="0" smtClean="0">
                <a:solidFill>
                  <a:schemeClr val="bg1"/>
                </a:solidFill>
                <a:ea typeface="ＭＳ Ｐゴシック" pitchFamily="34" charset="-128"/>
              </a:rPr>
              <a:t/>
            </a:r>
            <a:br>
              <a:rPr lang="nl-NL" altLang="nl-BE" sz="2200" dirty="0" smtClean="0">
                <a:solidFill>
                  <a:schemeClr val="bg1"/>
                </a:solidFill>
                <a:ea typeface="ＭＳ Ｐゴシック" pitchFamily="34" charset="-128"/>
              </a:rPr>
            </a:br>
            <a:r>
              <a:rPr lang="nl-NL" altLang="nl-BE" sz="2200" i="1" dirty="0" smtClean="0">
                <a:solidFill>
                  <a:schemeClr val="bg1"/>
                </a:solidFill>
                <a:ea typeface="ＭＳ Ｐゴシック" pitchFamily="34" charset="-128"/>
              </a:rPr>
              <a:t>Dr. [IN TE VULLEN]</a:t>
            </a:r>
            <a:br>
              <a:rPr lang="nl-NL" altLang="nl-BE" sz="2200" i="1" dirty="0" smtClean="0">
                <a:solidFill>
                  <a:schemeClr val="bg1"/>
                </a:solidFill>
                <a:ea typeface="ＭＳ Ｐゴシック" pitchFamily="34" charset="-128"/>
              </a:rPr>
            </a:br>
            <a:r>
              <a:rPr lang="nl-NL" altLang="nl-BE" sz="2200" i="1" dirty="0" smtClean="0">
                <a:solidFill>
                  <a:schemeClr val="bg1"/>
                </a:solidFill>
                <a:ea typeface="ＭＳ Ｐゴシック" pitchFamily="34" charset="-128"/>
              </a:rPr>
              <a:t/>
            </a:r>
            <a:br>
              <a:rPr lang="nl-NL" altLang="nl-BE" sz="2200" i="1" dirty="0" smtClean="0">
                <a:solidFill>
                  <a:schemeClr val="bg1"/>
                </a:solidFill>
                <a:ea typeface="ＭＳ Ｐゴシック" pitchFamily="34" charset="-128"/>
              </a:rPr>
            </a:br>
            <a:r>
              <a:rPr lang="nl-NL" altLang="nl-BE" sz="2200" i="1" dirty="0">
                <a:solidFill>
                  <a:schemeClr val="bg1"/>
                </a:solidFill>
                <a:ea typeface="ＭＳ Ｐゴシック" pitchFamily="34" charset="-128"/>
              </a:rPr>
              <a:t/>
            </a:r>
            <a:br>
              <a:rPr lang="nl-NL" altLang="nl-BE" sz="2200" i="1" dirty="0">
                <a:solidFill>
                  <a:schemeClr val="bg1"/>
                </a:solidFill>
                <a:ea typeface="ＭＳ Ｐゴシック" pitchFamily="34" charset="-128"/>
              </a:rPr>
            </a:br>
            <a:endParaRPr lang="nl-NL" altLang="nl-BE" sz="2200" dirty="0" smtClean="0">
              <a:solidFill>
                <a:schemeClr val="bg1"/>
              </a:solidFill>
              <a:ea typeface="ＭＳ Ｐゴシック" pitchFamily="34" charset="-128"/>
            </a:endParaRPr>
          </a:p>
        </p:txBody>
      </p:sp>
      <p:sp>
        <p:nvSpPr>
          <p:cNvPr id="7172" name="Tijdelijke aanduiding voor dianummer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347C6F0-700D-4396-ACBA-8585A1F84D8A}" type="slidenum">
              <a:rPr lang="nl-NL" altLang="nl-BE" smtClean="0">
                <a:latin typeface="Calibri" pitchFamily="34" charset="0"/>
              </a:rPr>
              <a:pPr/>
              <a:t>19</a:t>
            </a:fld>
            <a:endParaRPr lang="nl-NL" altLang="nl-BE" dirty="0" smtClean="0">
              <a:latin typeface="Calibri" pitchFamily="34" charset="0"/>
            </a:endParaRPr>
          </a:p>
        </p:txBody>
      </p:sp>
      <p:sp>
        <p:nvSpPr>
          <p:cNvPr id="2" name="Tijdelijke aanduiding voor voet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Apr. Greet Desrumaux - 28/05/2015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3380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8C2B76-37A3-4E96-8E70-1EDBD17DD8B9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747" y="1572223"/>
            <a:ext cx="3421545" cy="970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4741" y="3240410"/>
            <a:ext cx="3984436" cy="996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Afbeelding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830" y="613764"/>
            <a:ext cx="1929109" cy="1929109"/>
          </a:xfrm>
          <a:prstGeom prst="rect">
            <a:avLst/>
          </a:prstGeom>
        </p:spPr>
      </p:pic>
      <p:pic>
        <p:nvPicPr>
          <p:cNvPr id="3" name="Afbeelding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1005" y="5150025"/>
            <a:ext cx="3167404" cy="941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633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ijdelijke aanduiding voor dianumm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3AB9281-94BE-4619-B008-9BE572FD3923}" type="slidenum">
              <a:rPr lang="en-US" altLang="nl-BE" smtClean="0">
                <a:solidFill>
                  <a:srgbClr val="008000"/>
                </a:solidFill>
                <a:latin typeface="Calibri" pitchFamily="34" charset="0"/>
              </a:rPr>
              <a:pPr/>
              <a:t>20</a:t>
            </a:fld>
            <a:endParaRPr lang="en-US" altLang="nl-BE" smtClean="0">
              <a:solidFill>
                <a:srgbClr val="008000"/>
              </a:solidFill>
              <a:latin typeface="Calibri" pitchFamily="34" charset="0"/>
            </a:endParaRPr>
          </a:p>
        </p:txBody>
      </p:sp>
      <p:sp>
        <p:nvSpPr>
          <p:cNvPr id="2" name="Rechthoek 1"/>
          <p:cNvSpPr/>
          <p:nvPr/>
        </p:nvSpPr>
        <p:spPr>
          <a:xfrm>
            <a:off x="0" y="0"/>
            <a:ext cx="9721850" cy="6336754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008000"/>
              </a:solidFill>
            </a:endParaRPr>
          </a:p>
        </p:txBody>
      </p:sp>
      <p:sp>
        <p:nvSpPr>
          <p:cNvPr id="7" name="Tijdelijke aanduiding voor inhoud 6"/>
          <p:cNvSpPr>
            <a:spLocks noGrp="1"/>
          </p:cNvSpPr>
          <p:nvPr>
            <p:ph idx="1"/>
          </p:nvPr>
        </p:nvSpPr>
        <p:spPr>
          <a:xfrm>
            <a:off x="486093" y="1332199"/>
            <a:ext cx="8749665" cy="4644515"/>
          </a:xfrm>
        </p:spPr>
        <p:txBody>
          <a:bodyPr/>
          <a:lstStyle/>
          <a:p>
            <a:r>
              <a:rPr lang="nl-BE" dirty="0" smtClean="0"/>
              <a:t>Verschil met klassieke VKA</a:t>
            </a:r>
          </a:p>
          <a:p>
            <a:pPr lvl="1"/>
            <a:r>
              <a:rPr lang="nl-BE" dirty="0"/>
              <a:t>Klassieke VKA is ‘ingeburgerd’</a:t>
            </a:r>
          </a:p>
          <a:p>
            <a:pPr lvl="1"/>
            <a:r>
              <a:rPr lang="nl-BE" dirty="0" smtClean="0"/>
              <a:t>Vast innameschema </a:t>
            </a:r>
            <a:r>
              <a:rPr lang="nl-BE" dirty="0" err="1" smtClean="0"/>
              <a:t>tov</a:t>
            </a:r>
            <a:r>
              <a:rPr lang="nl-BE" dirty="0" smtClean="0"/>
              <a:t> variabel</a:t>
            </a:r>
          </a:p>
          <a:p>
            <a:pPr lvl="1"/>
            <a:r>
              <a:rPr lang="nl-BE" dirty="0" smtClean="0"/>
              <a:t>Aantal/ernst/type bloedingen</a:t>
            </a:r>
            <a:endParaRPr lang="nl-BE" dirty="0"/>
          </a:p>
          <a:p>
            <a:pPr lvl="1"/>
            <a:r>
              <a:rPr lang="nl-BE" dirty="0" smtClean="0"/>
              <a:t>Geen frequente opvolging meer van patiënt</a:t>
            </a:r>
          </a:p>
          <a:p>
            <a:pPr marL="0" indent="0">
              <a:buNone/>
            </a:pPr>
            <a:endParaRPr lang="nl-BE" sz="2800" dirty="0" smtClean="0"/>
          </a:p>
          <a:p>
            <a:pPr>
              <a:buFont typeface="Symbol" panose="05050102010706020507" pitchFamily="18" charset="2"/>
              <a:buChar char="Þ"/>
            </a:pPr>
            <a:r>
              <a:rPr lang="nl-BE" sz="2800" i="1" dirty="0" smtClean="0"/>
              <a:t>Onbekend </a:t>
            </a:r>
            <a:r>
              <a:rPr lang="nl-BE" sz="2800" i="1" dirty="0"/>
              <a:t>is </a:t>
            </a:r>
            <a:r>
              <a:rPr lang="nl-BE" sz="2800" i="1" dirty="0" smtClean="0"/>
              <a:t>onbemind</a:t>
            </a:r>
            <a:endParaRPr lang="nl-BE" sz="2800" i="1" dirty="0"/>
          </a:p>
          <a:p>
            <a:pPr marL="0" indent="0">
              <a:buNone/>
            </a:pPr>
            <a:endParaRPr lang="nl-BE" sz="2800" dirty="0"/>
          </a:p>
        </p:txBody>
      </p:sp>
      <p:sp>
        <p:nvSpPr>
          <p:cNvPr id="12290" name="Titel 1"/>
          <p:cNvSpPr>
            <a:spLocks noGrp="1"/>
          </p:cNvSpPr>
          <p:nvPr>
            <p:ph type="title"/>
          </p:nvPr>
        </p:nvSpPr>
        <p:spPr bwMode="auto">
          <a:xfrm>
            <a:off x="485775" y="288925"/>
            <a:ext cx="8750300" cy="892175"/>
          </a:xfrm>
          <a:ln>
            <a:miter lim="800000"/>
            <a:headEnd/>
            <a:tailEnd/>
          </a:ln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nl-BE" altLang="nl-BE" dirty="0" smtClean="0">
                <a:solidFill>
                  <a:schemeClr val="tx1"/>
                </a:solidFill>
                <a:ea typeface="ＭＳ Ｐゴシック" pitchFamily="34" charset="-128"/>
              </a:rPr>
              <a:t>DOAC in HA praktijk</a:t>
            </a:r>
            <a:endParaRPr lang="nl-NL" altLang="nl-BE" dirty="0" smtClean="0">
              <a:solidFill>
                <a:schemeClr val="tx1"/>
              </a:solidFill>
              <a:ea typeface="ＭＳ Ｐゴシック" pitchFamily="34" charset="-128"/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Apr. Greet Desrumaux - 28/05/2015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99015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ijdelijke aanduiding voor dianumm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3AB9281-94BE-4619-B008-9BE572FD3923}" type="slidenum">
              <a:rPr lang="en-US" altLang="nl-BE" smtClean="0">
                <a:solidFill>
                  <a:srgbClr val="008000"/>
                </a:solidFill>
                <a:latin typeface="Calibri" pitchFamily="34" charset="0"/>
              </a:rPr>
              <a:pPr/>
              <a:t>21</a:t>
            </a:fld>
            <a:endParaRPr lang="en-US" altLang="nl-BE" smtClean="0">
              <a:solidFill>
                <a:srgbClr val="008000"/>
              </a:solidFill>
              <a:latin typeface="Calibri" pitchFamily="34" charset="0"/>
            </a:endParaRPr>
          </a:p>
        </p:txBody>
      </p:sp>
      <p:sp>
        <p:nvSpPr>
          <p:cNvPr id="2" name="Rechthoek 1"/>
          <p:cNvSpPr/>
          <p:nvPr/>
        </p:nvSpPr>
        <p:spPr>
          <a:xfrm>
            <a:off x="0" y="0"/>
            <a:ext cx="9721850" cy="6336754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008000"/>
              </a:solidFill>
            </a:endParaRPr>
          </a:p>
        </p:txBody>
      </p:sp>
      <p:sp>
        <p:nvSpPr>
          <p:cNvPr id="7" name="Tijdelijke aanduiding voor inhoud 6"/>
          <p:cNvSpPr>
            <a:spLocks noGrp="1"/>
          </p:cNvSpPr>
          <p:nvPr>
            <p:ph idx="1"/>
          </p:nvPr>
        </p:nvSpPr>
        <p:spPr>
          <a:xfrm>
            <a:off x="486093" y="1332199"/>
            <a:ext cx="8749665" cy="4644515"/>
          </a:xfrm>
        </p:spPr>
        <p:txBody>
          <a:bodyPr/>
          <a:lstStyle/>
          <a:p>
            <a:r>
              <a:rPr lang="nl-BE" dirty="0" smtClean="0"/>
              <a:t>Onbekend is onbemind</a:t>
            </a:r>
            <a:endParaRPr lang="nl-BE" dirty="0"/>
          </a:p>
          <a:p>
            <a:pPr lvl="1"/>
            <a:r>
              <a:rPr lang="nl-BE" dirty="0" smtClean="0"/>
              <a:t>Welke EB bronnen zijn er</a:t>
            </a:r>
          </a:p>
          <a:p>
            <a:pPr lvl="1"/>
            <a:r>
              <a:rPr lang="nl-BE" dirty="0" smtClean="0"/>
              <a:t>Voor welke indicaties wel/niet</a:t>
            </a:r>
          </a:p>
          <a:p>
            <a:pPr lvl="1"/>
            <a:r>
              <a:rPr lang="nl-BE" dirty="0" smtClean="0"/>
              <a:t>Wanneer opstarten (hoelang?)</a:t>
            </a:r>
          </a:p>
          <a:p>
            <a:pPr lvl="1"/>
            <a:r>
              <a:rPr lang="nl-BE" dirty="0" smtClean="0"/>
              <a:t>Welke dosering/</a:t>
            </a:r>
            <a:r>
              <a:rPr lang="nl-BE" dirty="0" err="1" smtClean="0"/>
              <a:t>posologie</a:t>
            </a:r>
            <a:endParaRPr lang="nl-BE" dirty="0" smtClean="0"/>
          </a:p>
          <a:p>
            <a:pPr lvl="1"/>
            <a:r>
              <a:rPr lang="nl-BE" dirty="0" smtClean="0"/>
              <a:t>Welke </a:t>
            </a:r>
            <a:r>
              <a:rPr lang="nl-BE" dirty="0"/>
              <a:t>DOAC </a:t>
            </a:r>
            <a:r>
              <a:rPr lang="nl-BE" dirty="0" smtClean="0"/>
              <a:t>kiezen</a:t>
            </a:r>
          </a:p>
          <a:p>
            <a:pPr lvl="1"/>
            <a:endParaRPr lang="nl-BE" dirty="0"/>
          </a:p>
          <a:p>
            <a:pPr lvl="1">
              <a:buFont typeface="Symbol" panose="05050102010706020507" pitchFamily="18" charset="2"/>
              <a:buChar char="Þ"/>
            </a:pPr>
            <a:r>
              <a:rPr lang="nl-BE" i="1" dirty="0" smtClean="0"/>
              <a:t>Nog </a:t>
            </a:r>
            <a:r>
              <a:rPr lang="nl-BE" i="1" dirty="0"/>
              <a:t>te weinig ervaring met </a:t>
            </a:r>
            <a:r>
              <a:rPr lang="nl-BE" i="1" dirty="0" smtClean="0"/>
              <a:t>voorschrijven</a:t>
            </a:r>
          </a:p>
          <a:p>
            <a:pPr marL="482600" lvl="1" indent="0">
              <a:buNone/>
            </a:pPr>
            <a:endParaRPr lang="nl-BE" dirty="0"/>
          </a:p>
          <a:p>
            <a:pPr lvl="1"/>
            <a:endParaRPr lang="nl-BE" dirty="0" smtClean="0"/>
          </a:p>
          <a:p>
            <a:endParaRPr lang="nl-BE" dirty="0" smtClean="0"/>
          </a:p>
          <a:p>
            <a:pPr marL="0" indent="0">
              <a:buNone/>
            </a:pPr>
            <a:endParaRPr lang="nl-BE" sz="2800" dirty="0" smtClean="0"/>
          </a:p>
        </p:txBody>
      </p:sp>
      <p:sp>
        <p:nvSpPr>
          <p:cNvPr id="12290" name="Titel 1"/>
          <p:cNvSpPr>
            <a:spLocks noGrp="1"/>
          </p:cNvSpPr>
          <p:nvPr>
            <p:ph type="title"/>
          </p:nvPr>
        </p:nvSpPr>
        <p:spPr bwMode="auto">
          <a:xfrm>
            <a:off x="485775" y="288925"/>
            <a:ext cx="8750300" cy="892175"/>
          </a:xfrm>
          <a:ln>
            <a:miter lim="800000"/>
            <a:headEnd/>
            <a:tailEnd/>
          </a:ln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nl-BE" altLang="nl-BE" dirty="0" smtClean="0">
                <a:solidFill>
                  <a:schemeClr val="tx1"/>
                </a:solidFill>
                <a:ea typeface="ＭＳ Ｐゴシック" pitchFamily="34" charset="-128"/>
              </a:rPr>
              <a:t>DOAC in HA praktijk</a:t>
            </a:r>
            <a:endParaRPr lang="nl-NL" altLang="nl-BE" dirty="0" smtClean="0">
              <a:solidFill>
                <a:schemeClr val="tx1"/>
              </a:solidFill>
              <a:ea typeface="ＭＳ Ｐゴシック" pitchFamily="34" charset="-128"/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Apr. Greet Desrumaux - 28/05/2015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93548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ijdelijke aanduiding voor dianumm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3AB9281-94BE-4619-B008-9BE572FD3923}" type="slidenum">
              <a:rPr lang="en-US" altLang="nl-BE" smtClean="0">
                <a:solidFill>
                  <a:srgbClr val="008000"/>
                </a:solidFill>
                <a:latin typeface="Calibri" pitchFamily="34" charset="0"/>
              </a:rPr>
              <a:pPr/>
              <a:t>22</a:t>
            </a:fld>
            <a:endParaRPr lang="en-US" altLang="nl-BE" smtClean="0">
              <a:solidFill>
                <a:srgbClr val="008000"/>
              </a:solidFill>
              <a:latin typeface="Calibri" pitchFamily="34" charset="0"/>
            </a:endParaRPr>
          </a:p>
        </p:txBody>
      </p:sp>
      <p:sp>
        <p:nvSpPr>
          <p:cNvPr id="2" name="Rechthoek 1"/>
          <p:cNvSpPr/>
          <p:nvPr/>
        </p:nvSpPr>
        <p:spPr>
          <a:xfrm>
            <a:off x="0" y="0"/>
            <a:ext cx="9721850" cy="6336754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008000"/>
              </a:solidFill>
            </a:endParaRPr>
          </a:p>
        </p:txBody>
      </p:sp>
      <p:sp>
        <p:nvSpPr>
          <p:cNvPr id="7" name="Tijdelijke aanduiding voor inhoud 6"/>
          <p:cNvSpPr>
            <a:spLocks noGrp="1"/>
          </p:cNvSpPr>
          <p:nvPr>
            <p:ph idx="1"/>
          </p:nvPr>
        </p:nvSpPr>
        <p:spPr>
          <a:xfrm>
            <a:off x="486093" y="1332199"/>
            <a:ext cx="8749665" cy="4788531"/>
          </a:xfrm>
        </p:spPr>
        <p:txBody>
          <a:bodyPr/>
          <a:lstStyle/>
          <a:p>
            <a:r>
              <a:rPr lang="nl-BE" dirty="0" smtClean="0"/>
              <a:t>Bloedingen</a:t>
            </a:r>
          </a:p>
          <a:p>
            <a:pPr lvl="1"/>
            <a:r>
              <a:rPr lang="nl-BE" dirty="0" smtClean="0"/>
              <a:t>Hoe omgaan met bloedingen?</a:t>
            </a:r>
          </a:p>
          <a:p>
            <a:pPr lvl="1"/>
            <a:r>
              <a:rPr lang="nl-BE" dirty="0" smtClean="0"/>
              <a:t>Welke </a:t>
            </a:r>
            <a:r>
              <a:rPr lang="nl-BE" dirty="0" err="1" smtClean="0"/>
              <a:t>antidoten</a:t>
            </a:r>
            <a:r>
              <a:rPr lang="nl-BE" dirty="0" smtClean="0"/>
              <a:t> zijn er beschikbaar?</a:t>
            </a:r>
          </a:p>
          <a:p>
            <a:pPr lvl="1"/>
            <a:endParaRPr lang="nl-BE" dirty="0" smtClean="0"/>
          </a:p>
          <a:p>
            <a:r>
              <a:rPr lang="nl-BE" dirty="0" smtClean="0"/>
              <a:t>Omgaan met gemiste dosissen</a:t>
            </a:r>
          </a:p>
          <a:p>
            <a:endParaRPr lang="nl-BE" dirty="0"/>
          </a:p>
          <a:p>
            <a:r>
              <a:rPr lang="nl-BE" dirty="0" err="1" smtClean="0"/>
              <a:t>Peri-operatief</a:t>
            </a:r>
            <a:r>
              <a:rPr lang="nl-BE" dirty="0" smtClean="0"/>
              <a:t> management</a:t>
            </a:r>
          </a:p>
          <a:p>
            <a:pPr lvl="1"/>
            <a:r>
              <a:rPr lang="nl-BE" dirty="0"/>
              <a:t>Verschil in aanpak </a:t>
            </a:r>
            <a:r>
              <a:rPr lang="nl-BE" dirty="0" smtClean="0"/>
              <a:t>chirurg/specialist/HA</a:t>
            </a:r>
            <a:endParaRPr lang="nl-BE" dirty="0"/>
          </a:p>
          <a:p>
            <a:pPr lvl="1"/>
            <a:endParaRPr lang="nl-BE" dirty="0" smtClean="0"/>
          </a:p>
          <a:p>
            <a:endParaRPr lang="nl-BE" dirty="0" smtClean="0"/>
          </a:p>
          <a:p>
            <a:pPr marL="0" indent="0">
              <a:buNone/>
            </a:pPr>
            <a:endParaRPr lang="nl-BE" sz="2800" dirty="0" smtClean="0"/>
          </a:p>
        </p:txBody>
      </p:sp>
      <p:sp>
        <p:nvSpPr>
          <p:cNvPr id="12290" name="Titel 1"/>
          <p:cNvSpPr>
            <a:spLocks noGrp="1"/>
          </p:cNvSpPr>
          <p:nvPr>
            <p:ph type="title"/>
          </p:nvPr>
        </p:nvSpPr>
        <p:spPr bwMode="auto">
          <a:xfrm>
            <a:off x="485775" y="288925"/>
            <a:ext cx="8750300" cy="892175"/>
          </a:xfrm>
          <a:ln>
            <a:miter lim="800000"/>
            <a:headEnd/>
            <a:tailEnd/>
          </a:ln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nl-BE" altLang="nl-BE" dirty="0" smtClean="0">
                <a:solidFill>
                  <a:schemeClr val="tx1"/>
                </a:solidFill>
                <a:ea typeface="ＭＳ Ｐゴシック" pitchFamily="34" charset="-128"/>
              </a:rPr>
              <a:t>DOAC in HA praktijk</a:t>
            </a:r>
            <a:endParaRPr lang="nl-NL" altLang="nl-BE" dirty="0" smtClean="0">
              <a:solidFill>
                <a:schemeClr val="tx1"/>
              </a:solidFill>
              <a:ea typeface="ＭＳ Ｐゴシック" pitchFamily="34" charset="-128"/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Apr. Greet Desrumaux - 28/05/2015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20717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el 1"/>
          <p:cNvSpPr>
            <a:spLocks noGrp="1"/>
          </p:cNvSpPr>
          <p:nvPr>
            <p:ph type="ctrTitle"/>
          </p:nvPr>
        </p:nvSpPr>
        <p:spPr bwMode="auto">
          <a:xfrm>
            <a:off x="0" y="0"/>
            <a:ext cx="9721850" cy="6336754"/>
          </a:xfrm>
          <a:solidFill>
            <a:schemeClr val="tx1"/>
          </a:solidFill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nl-NL" altLang="nl-BE" sz="3200" dirty="0" smtClean="0">
                <a:solidFill>
                  <a:schemeClr val="bg1"/>
                </a:solidFill>
                <a:ea typeface="ＭＳ Ｐゴシック" pitchFamily="34" charset="-128"/>
              </a:rPr>
              <a:t/>
            </a:r>
            <a:br>
              <a:rPr lang="nl-NL" altLang="nl-BE" sz="3200" dirty="0" smtClean="0">
                <a:solidFill>
                  <a:schemeClr val="bg1"/>
                </a:solidFill>
                <a:ea typeface="ＭＳ Ｐゴシック" pitchFamily="34" charset="-128"/>
              </a:rPr>
            </a:br>
            <a:r>
              <a:rPr lang="nl-NL" altLang="nl-BE" sz="3200" dirty="0" smtClean="0">
                <a:solidFill>
                  <a:schemeClr val="bg1"/>
                </a:solidFill>
                <a:ea typeface="ＭＳ Ｐゴシック" pitchFamily="34" charset="-128"/>
              </a:rPr>
              <a:t/>
            </a:r>
            <a:br>
              <a:rPr lang="nl-NL" altLang="nl-BE" sz="3200" dirty="0" smtClean="0">
                <a:solidFill>
                  <a:schemeClr val="bg1"/>
                </a:solidFill>
                <a:ea typeface="ＭＳ Ｐゴシック" pitchFamily="34" charset="-128"/>
              </a:rPr>
            </a:br>
            <a:r>
              <a:rPr lang="nl-NL" altLang="nl-BE" sz="3200" dirty="0" smtClean="0">
                <a:solidFill>
                  <a:schemeClr val="bg1"/>
                </a:solidFill>
                <a:ea typeface="ＭＳ Ｐゴシック" pitchFamily="34" charset="-128"/>
              </a:rPr>
              <a:t/>
            </a:r>
            <a:br>
              <a:rPr lang="nl-NL" altLang="nl-BE" sz="3200" dirty="0" smtClean="0">
                <a:solidFill>
                  <a:schemeClr val="bg1"/>
                </a:solidFill>
                <a:ea typeface="ＭＳ Ｐゴシック" pitchFamily="34" charset="-128"/>
              </a:rPr>
            </a:br>
            <a:r>
              <a:rPr lang="nl-BE" sz="3200" dirty="0" smtClean="0">
                <a:solidFill>
                  <a:schemeClr val="bg1"/>
                </a:solidFill>
              </a:rPr>
              <a:t/>
            </a:r>
            <a:br>
              <a:rPr lang="nl-BE" sz="3200" dirty="0" smtClean="0">
                <a:solidFill>
                  <a:schemeClr val="bg1"/>
                </a:solidFill>
              </a:rPr>
            </a:br>
            <a:r>
              <a:rPr lang="nl-NL" altLang="nl-BE" sz="3200" dirty="0" smtClean="0">
                <a:solidFill>
                  <a:schemeClr val="bg1"/>
                </a:solidFill>
                <a:ea typeface="ＭＳ Ｐゴシック" pitchFamily="34" charset="-128"/>
              </a:rPr>
              <a:t/>
            </a:r>
            <a:br>
              <a:rPr lang="nl-NL" altLang="nl-BE" sz="3200" dirty="0" smtClean="0">
                <a:solidFill>
                  <a:schemeClr val="bg1"/>
                </a:solidFill>
                <a:ea typeface="ＭＳ Ｐゴシック" pitchFamily="34" charset="-128"/>
              </a:rPr>
            </a:br>
            <a:r>
              <a:rPr lang="nl-NL" altLang="nl-BE" sz="3200" u="sng" dirty="0" smtClean="0">
                <a:solidFill>
                  <a:schemeClr val="bg1"/>
                </a:solidFill>
                <a:ea typeface="ＭＳ Ｐゴシック" pitchFamily="34" charset="-128"/>
              </a:rPr>
              <a:t>Casuïstiek</a:t>
            </a:r>
            <a:r>
              <a:rPr lang="nl-NL" altLang="nl-BE" sz="1800" dirty="0" smtClean="0">
                <a:solidFill>
                  <a:schemeClr val="bg1"/>
                </a:solidFill>
                <a:ea typeface="ＭＳ Ｐゴシック" pitchFamily="34" charset="-128"/>
              </a:rPr>
              <a:t/>
            </a:r>
            <a:br>
              <a:rPr lang="nl-NL" altLang="nl-BE" sz="1800" dirty="0" smtClean="0">
                <a:solidFill>
                  <a:schemeClr val="bg1"/>
                </a:solidFill>
                <a:ea typeface="ＭＳ Ｐゴシック" pitchFamily="34" charset="-128"/>
              </a:rPr>
            </a:br>
            <a:r>
              <a:rPr lang="nl-NL" altLang="nl-BE" sz="1800" dirty="0" smtClean="0">
                <a:solidFill>
                  <a:schemeClr val="bg1"/>
                </a:solidFill>
                <a:ea typeface="ＭＳ Ｐゴシック" pitchFamily="34" charset="-128"/>
              </a:rPr>
              <a:t/>
            </a:r>
            <a:br>
              <a:rPr lang="nl-NL" altLang="nl-BE" sz="1800" dirty="0" smtClean="0">
                <a:solidFill>
                  <a:schemeClr val="bg1"/>
                </a:solidFill>
                <a:ea typeface="ＭＳ Ｐゴシック" pitchFamily="34" charset="-128"/>
              </a:rPr>
            </a:br>
            <a:r>
              <a:rPr lang="nl-NL" altLang="nl-BE" sz="2200" dirty="0" smtClean="0">
                <a:solidFill>
                  <a:schemeClr val="bg1"/>
                </a:solidFill>
                <a:ea typeface="ＭＳ Ｐゴシック" pitchFamily="34" charset="-128"/>
              </a:rPr>
              <a:t/>
            </a:r>
            <a:br>
              <a:rPr lang="nl-NL" altLang="nl-BE" sz="2200" dirty="0" smtClean="0">
                <a:solidFill>
                  <a:schemeClr val="bg1"/>
                </a:solidFill>
                <a:ea typeface="ＭＳ Ｐゴシック" pitchFamily="34" charset="-128"/>
              </a:rPr>
            </a:br>
            <a:r>
              <a:rPr lang="nl-NL" altLang="nl-BE" sz="2200" i="1" dirty="0" smtClean="0">
                <a:solidFill>
                  <a:schemeClr val="bg1"/>
                </a:solidFill>
                <a:ea typeface="ＭＳ Ｐゴシック" pitchFamily="34" charset="-128"/>
              </a:rPr>
              <a:t/>
            </a:r>
            <a:br>
              <a:rPr lang="nl-NL" altLang="nl-BE" sz="2200" i="1" dirty="0" smtClean="0">
                <a:solidFill>
                  <a:schemeClr val="bg1"/>
                </a:solidFill>
                <a:ea typeface="ＭＳ Ｐゴシック" pitchFamily="34" charset="-128"/>
              </a:rPr>
            </a:br>
            <a:r>
              <a:rPr lang="nl-NL" altLang="nl-BE" sz="2200" i="1" dirty="0" smtClean="0">
                <a:solidFill>
                  <a:schemeClr val="bg1"/>
                </a:solidFill>
                <a:ea typeface="ＭＳ Ｐゴシック" pitchFamily="34" charset="-128"/>
              </a:rPr>
              <a:t/>
            </a:r>
            <a:br>
              <a:rPr lang="nl-NL" altLang="nl-BE" sz="2200" i="1" dirty="0" smtClean="0">
                <a:solidFill>
                  <a:schemeClr val="bg1"/>
                </a:solidFill>
                <a:ea typeface="ＭＳ Ｐゴシック" pitchFamily="34" charset="-128"/>
              </a:rPr>
            </a:br>
            <a:r>
              <a:rPr lang="nl-NL" altLang="nl-BE" sz="2200" i="1" dirty="0" smtClean="0">
                <a:solidFill>
                  <a:schemeClr val="bg1"/>
                </a:solidFill>
                <a:ea typeface="ＭＳ Ｐゴシック" pitchFamily="34" charset="-128"/>
              </a:rPr>
              <a:t/>
            </a:r>
            <a:br>
              <a:rPr lang="nl-NL" altLang="nl-BE" sz="2200" i="1" dirty="0" smtClean="0">
                <a:solidFill>
                  <a:schemeClr val="bg1"/>
                </a:solidFill>
                <a:ea typeface="ＭＳ Ｐゴシック" pitchFamily="34" charset="-128"/>
              </a:rPr>
            </a:br>
            <a:endParaRPr lang="nl-NL" altLang="nl-BE" sz="2200" dirty="0" smtClean="0">
              <a:solidFill>
                <a:schemeClr val="bg1"/>
              </a:solidFill>
              <a:ea typeface="ＭＳ Ｐゴシック" pitchFamily="34" charset="-128"/>
            </a:endParaRPr>
          </a:p>
        </p:txBody>
      </p:sp>
      <p:sp>
        <p:nvSpPr>
          <p:cNvPr id="7172" name="Tijdelijke aanduiding voor dianummer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347C6F0-700D-4396-ACBA-8585A1F84D8A}" type="slidenum">
              <a:rPr lang="nl-NL" altLang="nl-BE" smtClean="0">
                <a:latin typeface="Calibri" pitchFamily="34" charset="0"/>
              </a:rPr>
              <a:pPr/>
              <a:t>23</a:t>
            </a:fld>
            <a:endParaRPr lang="nl-NL" altLang="nl-BE" dirty="0" smtClean="0">
              <a:latin typeface="Calibri" pitchFamily="34" charset="0"/>
            </a:endParaRPr>
          </a:p>
        </p:txBody>
      </p:sp>
      <p:sp>
        <p:nvSpPr>
          <p:cNvPr id="2" name="Tijdelijke aanduiding voor voet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Apr. Greet Desrumaux - 28/05/2015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165106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el 1"/>
          <p:cNvSpPr>
            <a:spLocks noGrp="1"/>
          </p:cNvSpPr>
          <p:nvPr>
            <p:ph type="title"/>
          </p:nvPr>
        </p:nvSpPr>
        <p:spPr bwMode="auto">
          <a:xfrm>
            <a:off x="485775" y="288925"/>
            <a:ext cx="8750300" cy="892175"/>
          </a:xfrm>
          <a:ln>
            <a:miter lim="800000"/>
            <a:headEnd/>
            <a:tailEnd/>
          </a:ln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nl-BE" altLang="nl-BE" sz="3200" dirty="0" smtClean="0">
                <a:ea typeface="ＭＳ Ｐゴシック" pitchFamily="34" charset="-128"/>
              </a:rPr>
              <a:t>DOAC – Casus 1</a:t>
            </a:r>
            <a:endParaRPr lang="nl-NL" altLang="nl-BE" sz="3200" dirty="0" smtClean="0">
              <a:ea typeface="ＭＳ Ｐゴシック" pitchFamily="34" charset="-128"/>
            </a:endParaRPr>
          </a:p>
        </p:txBody>
      </p:sp>
      <p:sp>
        <p:nvSpPr>
          <p:cNvPr id="7" name="Tijdelijke aanduiding voor inhoud 6"/>
          <p:cNvSpPr>
            <a:spLocks noGrp="1"/>
          </p:cNvSpPr>
          <p:nvPr>
            <p:ph idx="1"/>
          </p:nvPr>
        </p:nvSpPr>
        <p:spPr>
          <a:xfrm>
            <a:off x="486093" y="1332199"/>
            <a:ext cx="8749665" cy="4788531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buNone/>
            </a:pPr>
            <a:r>
              <a:rPr lang="nl-BE" sz="2400" dirty="0" err="1" smtClean="0"/>
              <a:t>Josiane</a:t>
            </a:r>
            <a:r>
              <a:rPr lang="nl-BE" sz="2400" dirty="0" smtClean="0"/>
              <a:t>, 67 jaar oud, komt in de apotheek met volgend voorschrift, voorgeschreven door een assistent chirurgie: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nl-BE" sz="2400" dirty="0" smtClean="0"/>
              <a:t>R/ </a:t>
            </a:r>
            <a:r>
              <a:rPr lang="nl-BE" sz="2400" dirty="0"/>
              <a:t>Pradaxa® </a:t>
            </a:r>
            <a:r>
              <a:rPr lang="nl-BE" sz="2400" dirty="0" smtClean="0"/>
              <a:t>150 mg ; 1 verpakking, 1x daags 1 capsule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nl-BE" sz="2400" u="sng" dirty="0"/>
              <a:t/>
            </a:r>
            <a:br>
              <a:rPr lang="nl-BE" sz="2400" u="sng" dirty="0"/>
            </a:br>
            <a:r>
              <a:rPr lang="nl-BE" sz="2400" u="sng" dirty="0" smtClean="0"/>
              <a:t>Probleemstelling?</a:t>
            </a:r>
            <a:endParaRPr lang="nl-BE" sz="2400" u="sng" dirty="0"/>
          </a:p>
          <a:p>
            <a:pPr marL="0" indent="0" algn="just">
              <a:buNone/>
            </a:pPr>
            <a:r>
              <a:rPr lang="nl-BE" sz="2400" i="1" kern="1200" dirty="0" smtClean="0"/>
              <a:t>De indicatie is niet gekend, maar blijkt voor preventie van VTE na een knieoperatie. De standaarddosering </a:t>
            </a:r>
            <a:r>
              <a:rPr lang="nl-BE" sz="2400" i="1" kern="1200" dirty="0" err="1" smtClean="0"/>
              <a:t>Pradaxa</a:t>
            </a:r>
            <a:r>
              <a:rPr lang="nl-BE" sz="2400" i="1" kern="1200" dirty="0" smtClean="0"/>
              <a:t>® na een knieoperatie is echter 220 mg (1x daags). </a:t>
            </a:r>
            <a:r>
              <a:rPr lang="nl-BE" sz="2400" i="1" kern="1200" dirty="0"/>
              <a:t>De dosis moet enkel verlaagd worden naar 150 mg eenmaal daags indien de nierfunctie tussen 30 en 49 </a:t>
            </a:r>
            <a:r>
              <a:rPr lang="nl-BE" sz="2400" i="1" kern="1200" dirty="0" err="1"/>
              <a:t>mL</a:t>
            </a:r>
            <a:r>
              <a:rPr lang="nl-BE" sz="2400" i="1" kern="1200" dirty="0"/>
              <a:t>/min ligt.</a:t>
            </a:r>
          </a:p>
          <a:p>
            <a:pPr marL="0" indent="0" algn="just">
              <a:buNone/>
            </a:pPr>
            <a:endParaRPr lang="nl-BE" i="1" dirty="0"/>
          </a:p>
          <a:p>
            <a:endParaRPr lang="nl-BE" dirty="0" smtClean="0"/>
          </a:p>
          <a:p>
            <a:endParaRPr lang="nl-BE" dirty="0" smtClean="0"/>
          </a:p>
          <a:p>
            <a:pPr>
              <a:buNone/>
            </a:pPr>
            <a:endParaRPr lang="nl-BE" dirty="0" smtClean="0"/>
          </a:p>
          <a:p>
            <a:pPr>
              <a:buNone/>
            </a:pPr>
            <a:r>
              <a:rPr lang="nl-BE" dirty="0" smtClean="0"/>
              <a:t> </a:t>
            </a:r>
          </a:p>
          <a:p>
            <a:pPr>
              <a:buNone/>
            </a:pPr>
            <a:endParaRPr lang="nl-BE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8C2B76-37A3-4E96-8E70-1EDBD17DD8B9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131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el 1"/>
          <p:cNvSpPr>
            <a:spLocks noGrp="1"/>
          </p:cNvSpPr>
          <p:nvPr>
            <p:ph type="title"/>
          </p:nvPr>
        </p:nvSpPr>
        <p:spPr bwMode="auto">
          <a:xfrm>
            <a:off x="485775" y="288925"/>
            <a:ext cx="8750300" cy="892175"/>
          </a:xfrm>
          <a:ln>
            <a:miter lim="800000"/>
            <a:headEnd/>
            <a:tailEnd/>
          </a:ln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nl-BE" altLang="nl-BE" sz="3200" dirty="0" smtClean="0">
                <a:ea typeface="ＭＳ Ｐゴシック" pitchFamily="34" charset="-128"/>
              </a:rPr>
              <a:t>DOAC – Casus 1</a:t>
            </a:r>
            <a:endParaRPr lang="nl-NL" altLang="nl-BE" sz="3200" dirty="0" smtClean="0">
              <a:ea typeface="ＭＳ Ｐゴシック" pitchFamily="34" charset="-128"/>
            </a:endParaRPr>
          </a:p>
        </p:txBody>
      </p:sp>
      <p:sp>
        <p:nvSpPr>
          <p:cNvPr id="7" name="Tijdelijke aanduiding voor inhoud 6"/>
          <p:cNvSpPr>
            <a:spLocks noGrp="1"/>
          </p:cNvSpPr>
          <p:nvPr>
            <p:ph idx="1"/>
          </p:nvPr>
        </p:nvSpPr>
        <p:spPr>
          <a:xfrm>
            <a:off x="486093" y="1332199"/>
            <a:ext cx="8749665" cy="4788531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buNone/>
            </a:pPr>
            <a:r>
              <a:rPr lang="nl-BE" sz="2400" u="sng" dirty="0" smtClean="0"/>
              <a:t>Probleem:</a:t>
            </a:r>
            <a:endParaRPr lang="nl-BE" sz="2400" u="sng" dirty="0"/>
          </a:p>
          <a:p>
            <a:pPr>
              <a:buFontTx/>
              <a:buChar char="-"/>
            </a:pPr>
            <a:r>
              <a:rPr lang="nl-BE" sz="2400" i="1" kern="1200" dirty="0" smtClean="0"/>
              <a:t>De nierfunctie is niet gekend</a:t>
            </a:r>
          </a:p>
          <a:p>
            <a:pPr>
              <a:buFontTx/>
              <a:buChar char="-"/>
            </a:pPr>
            <a:endParaRPr lang="nl-BE" sz="2400" i="1" kern="1200" dirty="0"/>
          </a:p>
          <a:p>
            <a:pPr marL="0" indent="0">
              <a:buNone/>
            </a:pPr>
            <a:endParaRPr lang="nl-BE" sz="2400" i="1" kern="1200" dirty="0" smtClean="0"/>
          </a:p>
          <a:p>
            <a:pPr marL="0" indent="0">
              <a:buNone/>
            </a:pPr>
            <a:r>
              <a:rPr lang="nl-BE" sz="2400" u="sng" kern="1200" dirty="0" smtClean="0"/>
              <a:t>Welke stap onderneem je?</a:t>
            </a:r>
          </a:p>
          <a:p>
            <a:pPr marL="0" indent="0">
              <a:buNone/>
            </a:pPr>
            <a:r>
              <a:rPr lang="nl-BE" sz="2400" i="1" kern="1200" dirty="0" err="1" smtClean="0"/>
              <a:t>Contactname</a:t>
            </a:r>
            <a:r>
              <a:rPr lang="nl-BE" sz="2400" i="1" kern="1200" dirty="0" smtClean="0"/>
              <a:t> met de huisarts lijkt het meest aangewezen</a:t>
            </a:r>
          </a:p>
          <a:p>
            <a:pPr marL="0" indent="0">
              <a:buNone/>
            </a:pPr>
            <a:endParaRPr lang="nl-BE" sz="2400" i="1" kern="1200" dirty="0"/>
          </a:p>
          <a:p>
            <a:pPr marL="0" indent="0">
              <a:buNone/>
            </a:pPr>
            <a:r>
              <a:rPr lang="nl-BE" sz="2400" u="sng" dirty="0"/>
              <a:t>De nierfunctie </a:t>
            </a:r>
            <a:r>
              <a:rPr lang="nl-BE" sz="2400" u="sng" dirty="0" smtClean="0"/>
              <a:t>(</a:t>
            </a:r>
            <a:r>
              <a:rPr lang="nl-BE" sz="2400" u="sng" dirty="0" err="1" smtClean="0"/>
              <a:t>eGFR</a:t>
            </a:r>
            <a:r>
              <a:rPr lang="nl-BE" sz="2400" u="sng" dirty="0" smtClean="0"/>
              <a:t>) bedraagt 60 </a:t>
            </a:r>
            <a:r>
              <a:rPr lang="nl-BE" sz="2400" u="sng" dirty="0" err="1" smtClean="0"/>
              <a:t>CrCl</a:t>
            </a:r>
            <a:r>
              <a:rPr lang="nl-BE" sz="2400" u="sng" dirty="0" smtClean="0"/>
              <a:t>/min</a:t>
            </a:r>
          </a:p>
          <a:p>
            <a:pPr>
              <a:buFont typeface="Symbol" panose="05050102010706020507" pitchFamily="18" charset="2"/>
              <a:buChar char="Þ"/>
            </a:pPr>
            <a:r>
              <a:rPr lang="nl-BE" sz="2400" i="1" dirty="0" smtClean="0"/>
              <a:t>Er is geen dosisaanpassing nodig, dus best de voorschrijver contacteren en vragen om de dosis aan te passen.</a:t>
            </a:r>
          </a:p>
          <a:p>
            <a:pPr>
              <a:buFont typeface="Symbol" panose="05050102010706020507" pitchFamily="18" charset="2"/>
              <a:buChar char="Þ"/>
            </a:pPr>
            <a:endParaRPr lang="nl-BE" sz="2400" u="sng" dirty="0"/>
          </a:p>
          <a:p>
            <a:endParaRPr lang="nl-BE" dirty="0"/>
          </a:p>
          <a:p>
            <a:endParaRPr lang="nl-BE" dirty="0" smtClean="0"/>
          </a:p>
          <a:p>
            <a:endParaRPr lang="nl-BE" dirty="0" smtClean="0"/>
          </a:p>
          <a:p>
            <a:pPr>
              <a:buNone/>
            </a:pPr>
            <a:endParaRPr lang="nl-BE" dirty="0" smtClean="0"/>
          </a:p>
          <a:p>
            <a:pPr>
              <a:buNone/>
            </a:pPr>
            <a:r>
              <a:rPr lang="nl-BE" dirty="0" smtClean="0"/>
              <a:t> </a:t>
            </a:r>
          </a:p>
          <a:p>
            <a:pPr>
              <a:buNone/>
            </a:pPr>
            <a:endParaRPr lang="nl-BE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8C2B76-37A3-4E96-8E70-1EDBD17DD8B9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745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el 1"/>
          <p:cNvSpPr>
            <a:spLocks noGrp="1"/>
          </p:cNvSpPr>
          <p:nvPr>
            <p:ph type="title"/>
          </p:nvPr>
        </p:nvSpPr>
        <p:spPr bwMode="auto">
          <a:xfrm>
            <a:off x="485775" y="288925"/>
            <a:ext cx="8750300" cy="892175"/>
          </a:xfrm>
          <a:ln>
            <a:miter lim="800000"/>
            <a:headEnd/>
            <a:tailEnd/>
          </a:ln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nl-BE" altLang="nl-BE" sz="3200" dirty="0" smtClean="0">
                <a:ea typeface="ＭＳ Ｐゴシック" pitchFamily="34" charset="-128"/>
              </a:rPr>
              <a:t>DOAC – Casus 1</a:t>
            </a:r>
            <a:endParaRPr lang="nl-NL" altLang="nl-BE" sz="3200" dirty="0" smtClean="0">
              <a:ea typeface="ＭＳ Ｐゴシック" pitchFamily="34" charset="-128"/>
            </a:endParaRPr>
          </a:p>
        </p:txBody>
      </p:sp>
      <p:sp>
        <p:nvSpPr>
          <p:cNvPr id="7" name="Tijdelijke aanduiding voor inhoud 6"/>
          <p:cNvSpPr>
            <a:spLocks noGrp="1"/>
          </p:cNvSpPr>
          <p:nvPr>
            <p:ph idx="1"/>
          </p:nvPr>
        </p:nvSpPr>
        <p:spPr>
          <a:xfrm>
            <a:off x="486093" y="1332199"/>
            <a:ext cx="8749665" cy="4788531"/>
          </a:xfrm>
        </p:spPr>
        <p:txBody>
          <a:bodyPr/>
          <a:lstStyle/>
          <a:p>
            <a:pPr marL="0" indent="0">
              <a:buNone/>
            </a:pPr>
            <a:r>
              <a:rPr lang="nl-BE" sz="3200" u="sng" dirty="0" smtClean="0"/>
              <a:t>Hoe zou je dit kunnen vermijden?</a:t>
            </a:r>
          </a:p>
          <a:p>
            <a:pPr marL="0" indent="0">
              <a:buNone/>
            </a:pPr>
            <a:r>
              <a:rPr lang="nl-BE" i="1" dirty="0" smtClean="0"/>
              <a:t> </a:t>
            </a:r>
          </a:p>
          <a:p>
            <a:pPr marL="0" indent="0" algn="just">
              <a:lnSpc>
                <a:spcPct val="150000"/>
              </a:lnSpc>
              <a:buNone/>
            </a:pPr>
            <a:endParaRPr lang="nl-BE" sz="2400" dirty="0"/>
          </a:p>
          <a:p>
            <a:endParaRPr lang="nl-BE" dirty="0"/>
          </a:p>
          <a:p>
            <a:endParaRPr lang="nl-BE" dirty="0" smtClean="0"/>
          </a:p>
          <a:p>
            <a:endParaRPr lang="nl-BE" dirty="0" smtClean="0"/>
          </a:p>
          <a:p>
            <a:pPr>
              <a:buNone/>
            </a:pPr>
            <a:endParaRPr lang="nl-BE" dirty="0" smtClean="0"/>
          </a:p>
          <a:p>
            <a:pPr>
              <a:buNone/>
            </a:pPr>
            <a:r>
              <a:rPr lang="nl-BE" dirty="0" smtClean="0"/>
              <a:t> </a:t>
            </a:r>
          </a:p>
          <a:p>
            <a:pPr>
              <a:buNone/>
            </a:pPr>
            <a:endParaRPr lang="nl-BE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8C2B76-37A3-4E96-8E70-1EDBD17DD8B9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255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el 1"/>
          <p:cNvSpPr>
            <a:spLocks noGrp="1"/>
          </p:cNvSpPr>
          <p:nvPr>
            <p:ph type="title"/>
          </p:nvPr>
        </p:nvSpPr>
        <p:spPr bwMode="auto">
          <a:xfrm>
            <a:off x="485775" y="288925"/>
            <a:ext cx="8750300" cy="892175"/>
          </a:xfrm>
          <a:ln>
            <a:miter lim="800000"/>
            <a:headEnd/>
            <a:tailEnd/>
          </a:ln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nl-BE" altLang="nl-BE" sz="3200" dirty="0" smtClean="0">
                <a:ea typeface="ＭＳ Ｐゴシック" pitchFamily="34" charset="-128"/>
              </a:rPr>
              <a:t>DOAC – Casus 2</a:t>
            </a:r>
            <a:endParaRPr lang="nl-NL" altLang="nl-BE" sz="3200" dirty="0" smtClean="0">
              <a:ea typeface="ＭＳ Ｐゴシック" pitchFamily="34" charset="-128"/>
            </a:endParaRPr>
          </a:p>
        </p:txBody>
      </p:sp>
      <p:sp>
        <p:nvSpPr>
          <p:cNvPr id="7" name="Tijdelijke aanduiding voor inhoud 6"/>
          <p:cNvSpPr>
            <a:spLocks noGrp="1"/>
          </p:cNvSpPr>
          <p:nvPr>
            <p:ph idx="1"/>
          </p:nvPr>
        </p:nvSpPr>
        <p:spPr>
          <a:xfrm>
            <a:off x="486093" y="1332199"/>
            <a:ext cx="8749665" cy="4788531"/>
          </a:xfrm>
        </p:spPr>
        <p:txBody>
          <a:bodyPr/>
          <a:lstStyle/>
          <a:p>
            <a:pPr marL="0" indent="0">
              <a:buNone/>
            </a:pPr>
            <a:r>
              <a:rPr lang="nl-BE" sz="2400" dirty="0" smtClean="0"/>
              <a:t>Jef, 83 jaar oud, komt in de praktijk en moet voor de eerste keer </a:t>
            </a:r>
            <a:r>
              <a:rPr lang="nl-BE" sz="2400" dirty="0" err="1" smtClean="0"/>
              <a:t>Eliquis</a:t>
            </a:r>
            <a:r>
              <a:rPr lang="nl-BE" sz="2400" dirty="0" smtClean="0"/>
              <a:t>® innemen.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nl-BE" sz="2400" dirty="0" smtClean="0"/>
              <a:t>R/ </a:t>
            </a:r>
            <a:r>
              <a:rPr lang="nl-BE" sz="2400" dirty="0" err="1" smtClean="0"/>
              <a:t>Eliquis</a:t>
            </a:r>
            <a:r>
              <a:rPr lang="nl-BE" sz="2400" dirty="0" smtClean="0"/>
              <a:t>® 5 mg ; 1 verpakking, tweemaal daags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nl-BE" sz="2400" u="sng" dirty="0"/>
              <a:t/>
            </a:r>
            <a:br>
              <a:rPr lang="nl-BE" sz="2400" u="sng" dirty="0"/>
            </a:br>
            <a:r>
              <a:rPr lang="nl-BE" sz="2400" u="sng" dirty="0"/>
              <a:t>Probleemstelling?</a:t>
            </a:r>
          </a:p>
          <a:p>
            <a:pPr marL="0" indent="0">
              <a:buNone/>
            </a:pPr>
            <a:r>
              <a:rPr lang="nl-BE" sz="2400" i="1" dirty="0"/>
              <a:t>De dosering </a:t>
            </a:r>
            <a:r>
              <a:rPr lang="nl-BE" sz="2400" i="1" dirty="0" err="1"/>
              <a:t>Eliquis</a:t>
            </a:r>
            <a:r>
              <a:rPr lang="nl-BE" sz="2400" i="1" dirty="0"/>
              <a:t>® hangt af van de indicatie. Op dit moment weten we niet over welke indicatie het gaat, dus weten we ook niet </a:t>
            </a:r>
            <a:r>
              <a:rPr lang="nl-BE" sz="2400" i="1" dirty="0" smtClean="0"/>
              <a:t>of de dosering correct is.</a:t>
            </a:r>
            <a:endParaRPr lang="nl-BE" sz="2400" i="1" dirty="0"/>
          </a:p>
          <a:p>
            <a:endParaRPr lang="nl-BE" dirty="0"/>
          </a:p>
          <a:p>
            <a:endParaRPr lang="nl-BE" dirty="0" smtClean="0"/>
          </a:p>
          <a:p>
            <a:endParaRPr lang="nl-BE" dirty="0" smtClean="0"/>
          </a:p>
          <a:p>
            <a:pPr>
              <a:buNone/>
            </a:pPr>
            <a:endParaRPr lang="nl-BE" dirty="0" smtClean="0"/>
          </a:p>
          <a:p>
            <a:pPr>
              <a:buNone/>
            </a:pPr>
            <a:r>
              <a:rPr lang="nl-BE" dirty="0" smtClean="0"/>
              <a:t> </a:t>
            </a:r>
          </a:p>
          <a:p>
            <a:pPr>
              <a:buNone/>
            </a:pPr>
            <a:endParaRPr lang="nl-BE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8C2B76-37A3-4E96-8E70-1EDBD17DD8B9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672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el 1"/>
          <p:cNvSpPr>
            <a:spLocks noGrp="1"/>
          </p:cNvSpPr>
          <p:nvPr>
            <p:ph type="title"/>
          </p:nvPr>
        </p:nvSpPr>
        <p:spPr bwMode="auto">
          <a:xfrm>
            <a:off x="485775" y="288925"/>
            <a:ext cx="8750300" cy="892175"/>
          </a:xfrm>
          <a:ln>
            <a:miter lim="800000"/>
            <a:headEnd/>
            <a:tailEnd/>
          </a:ln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nl-BE" altLang="nl-BE" sz="3200" dirty="0" smtClean="0">
                <a:ea typeface="ＭＳ Ｐゴシック" pitchFamily="34" charset="-128"/>
              </a:rPr>
              <a:t>DOAC – Casus 2</a:t>
            </a:r>
            <a:endParaRPr lang="nl-NL" altLang="nl-BE" sz="3200" dirty="0" smtClean="0">
              <a:ea typeface="ＭＳ Ｐゴシック" pitchFamily="34" charset="-128"/>
            </a:endParaRPr>
          </a:p>
        </p:txBody>
      </p:sp>
      <p:sp>
        <p:nvSpPr>
          <p:cNvPr id="7" name="Tijdelijke aanduiding voor inhoud 6"/>
          <p:cNvSpPr>
            <a:spLocks noGrp="1"/>
          </p:cNvSpPr>
          <p:nvPr>
            <p:ph idx="1"/>
          </p:nvPr>
        </p:nvSpPr>
        <p:spPr>
          <a:xfrm>
            <a:off x="486093" y="1332199"/>
            <a:ext cx="8749665" cy="4788531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buNone/>
            </a:pPr>
            <a:r>
              <a:rPr lang="nl-BE" sz="2400" u="sng" dirty="0" smtClean="0"/>
              <a:t>Hoe ga je hiermee om?</a:t>
            </a:r>
            <a:endParaRPr lang="nl-BE" sz="2400" u="sng" dirty="0"/>
          </a:p>
          <a:p>
            <a:pPr marL="0" indent="0">
              <a:buNone/>
            </a:pPr>
            <a:r>
              <a:rPr lang="nl-BE" sz="2400" i="1" dirty="0" err="1" smtClean="0"/>
              <a:t>Contactname</a:t>
            </a:r>
            <a:r>
              <a:rPr lang="nl-BE" sz="2400" i="1" dirty="0" smtClean="0"/>
              <a:t> met de huisarts lijkt het meest aangewezen</a:t>
            </a:r>
            <a:endParaRPr lang="nl-BE" sz="2400" i="1" dirty="0"/>
          </a:p>
          <a:p>
            <a:endParaRPr lang="nl-BE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nl-BE" sz="2400" u="sng" dirty="0" smtClean="0"/>
              <a:t>Indicatie is preventie CVA bij </a:t>
            </a:r>
            <a:r>
              <a:rPr lang="nl-BE" sz="2400" u="sng" dirty="0" err="1" smtClean="0"/>
              <a:t>nvAF</a:t>
            </a:r>
            <a:r>
              <a:rPr lang="nl-BE" sz="2400" u="sng" dirty="0" smtClean="0"/>
              <a:t>.</a:t>
            </a:r>
            <a:endParaRPr lang="nl-BE" sz="2400" u="sng" dirty="0"/>
          </a:p>
          <a:p>
            <a:pPr lvl="0"/>
            <a:r>
              <a:rPr lang="nl-BE" sz="2400" dirty="0"/>
              <a:t>De standaarddosering is 5 mg tweemaal daags, gedurende langere periode. </a:t>
            </a:r>
            <a:r>
              <a:rPr lang="nl-BE" sz="2400" dirty="0" smtClean="0"/>
              <a:t>De </a:t>
            </a:r>
            <a:r>
              <a:rPr lang="nl-BE" sz="2400" dirty="0"/>
              <a:t>dosis </a:t>
            </a:r>
            <a:r>
              <a:rPr lang="nl-BE" sz="2400" dirty="0" smtClean="0"/>
              <a:t>moet enkel </a:t>
            </a:r>
            <a:r>
              <a:rPr lang="nl-BE" sz="2400" dirty="0"/>
              <a:t>verlaagd worden van 5 mg tweemaal daags naar 2,5 mg tweemaal daags indien Jef aan twee van de volgende parameters voldoet</a:t>
            </a:r>
            <a:r>
              <a:rPr lang="nl-BE" sz="2400" dirty="0" smtClean="0"/>
              <a:t>: </a:t>
            </a:r>
          </a:p>
          <a:p>
            <a:pPr lvl="0"/>
            <a:endParaRPr lang="nl-BE" sz="2400" dirty="0" smtClean="0"/>
          </a:p>
          <a:p>
            <a:pPr marL="0" lvl="0" indent="0">
              <a:buNone/>
            </a:pPr>
            <a:r>
              <a:rPr lang="nl-BE" sz="2400" i="1" dirty="0" smtClean="0"/>
              <a:t>Ouder </a:t>
            </a:r>
            <a:r>
              <a:rPr lang="nl-BE" sz="2400" i="1" dirty="0"/>
              <a:t>dan 80 </a:t>
            </a:r>
            <a:r>
              <a:rPr lang="nl-BE" sz="2400" i="1" dirty="0" smtClean="0"/>
              <a:t>jaar / Minder </a:t>
            </a:r>
            <a:r>
              <a:rPr lang="nl-BE" sz="2400" i="1" dirty="0"/>
              <a:t>dan 60 </a:t>
            </a:r>
            <a:r>
              <a:rPr lang="nl-BE" sz="2400" i="1" dirty="0" smtClean="0"/>
              <a:t>kg / Serumcreatinine </a:t>
            </a:r>
            <a:r>
              <a:rPr lang="nl-BE" sz="2400" i="1" dirty="0"/>
              <a:t>&gt;1,5 </a:t>
            </a:r>
            <a:r>
              <a:rPr lang="nl-BE" sz="2400" i="1" dirty="0" smtClean="0"/>
              <a:t>mg/dL </a:t>
            </a:r>
            <a:r>
              <a:rPr lang="nl-BE" sz="2400" i="1" dirty="0"/>
              <a:t>(133 micromol/l)</a:t>
            </a:r>
          </a:p>
          <a:p>
            <a:endParaRPr lang="nl-BE" dirty="0" smtClean="0"/>
          </a:p>
          <a:p>
            <a:endParaRPr lang="nl-BE" dirty="0" smtClean="0"/>
          </a:p>
          <a:p>
            <a:pPr>
              <a:buNone/>
            </a:pPr>
            <a:endParaRPr lang="nl-BE" dirty="0" smtClean="0"/>
          </a:p>
          <a:p>
            <a:pPr>
              <a:buNone/>
            </a:pPr>
            <a:r>
              <a:rPr lang="nl-BE" dirty="0" smtClean="0"/>
              <a:t> </a:t>
            </a:r>
          </a:p>
          <a:p>
            <a:pPr>
              <a:buNone/>
            </a:pPr>
            <a:endParaRPr lang="nl-BE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8C2B76-37A3-4E96-8E70-1EDBD17DD8B9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41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el 1"/>
          <p:cNvSpPr>
            <a:spLocks noGrp="1"/>
          </p:cNvSpPr>
          <p:nvPr>
            <p:ph type="title"/>
          </p:nvPr>
        </p:nvSpPr>
        <p:spPr bwMode="auto">
          <a:xfrm>
            <a:off x="485775" y="288925"/>
            <a:ext cx="8750300" cy="892175"/>
          </a:xfrm>
          <a:ln>
            <a:miter lim="800000"/>
            <a:headEnd/>
            <a:tailEnd/>
          </a:ln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nl-BE" altLang="nl-BE" sz="3200" dirty="0" smtClean="0">
                <a:ea typeface="ＭＳ Ｐゴシック" pitchFamily="34" charset="-128"/>
              </a:rPr>
              <a:t>DOAC – Casus 2</a:t>
            </a:r>
            <a:endParaRPr lang="nl-NL" altLang="nl-BE" sz="3200" dirty="0" smtClean="0">
              <a:ea typeface="ＭＳ Ｐゴシック" pitchFamily="34" charset="-128"/>
            </a:endParaRPr>
          </a:p>
        </p:txBody>
      </p:sp>
      <p:sp>
        <p:nvSpPr>
          <p:cNvPr id="7" name="Tijdelijke aanduiding voor inhoud 6"/>
          <p:cNvSpPr>
            <a:spLocks noGrp="1"/>
          </p:cNvSpPr>
          <p:nvPr>
            <p:ph idx="1"/>
          </p:nvPr>
        </p:nvSpPr>
        <p:spPr>
          <a:xfrm>
            <a:off x="486093" y="1332199"/>
            <a:ext cx="8749665" cy="4788531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buNone/>
            </a:pPr>
            <a:r>
              <a:rPr lang="nl-BE" sz="2400" u="sng" dirty="0" smtClean="0"/>
              <a:t>Jef weegt 58 kg en is ouder dan 80 jaar</a:t>
            </a:r>
            <a:endParaRPr lang="nl-BE" sz="2400" u="sng" dirty="0"/>
          </a:p>
          <a:p>
            <a:pPr marL="0" indent="0">
              <a:buNone/>
            </a:pPr>
            <a:r>
              <a:rPr lang="nl-BE" sz="2400" i="1" dirty="0" smtClean="0"/>
              <a:t>Jef voldoet aan minstens twee van de drie criteria</a:t>
            </a:r>
          </a:p>
          <a:p>
            <a:pPr>
              <a:buFont typeface="Symbol" panose="05050102010706020507" pitchFamily="18" charset="2"/>
              <a:buChar char="Þ"/>
            </a:pPr>
            <a:r>
              <a:rPr lang="nl-BE" sz="2400" i="1" dirty="0" smtClean="0"/>
              <a:t>Aanpassen van de dosering naar 2,5 mg na contact met arts</a:t>
            </a:r>
          </a:p>
          <a:p>
            <a:pPr>
              <a:buFont typeface="Symbol" panose="05050102010706020507" pitchFamily="18" charset="2"/>
              <a:buChar char="Þ"/>
            </a:pPr>
            <a:endParaRPr lang="nl-BE" sz="2400" i="1" dirty="0"/>
          </a:p>
          <a:p>
            <a:endParaRPr lang="nl-BE" dirty="0" smtClean="0"/>
          </a:p>
          <a:p>
            <a:pPr marL="0" indent="0">
              <a:buNone/>
            </a:pPr>
            <a:r>
              <a:rPr lang="nl-BE" sz="2400" u="sng" dirty="0" smtClean="0"/>
              <a:t>Hoe kan je dit vermijden in de toekomst?</a:t>
            </a:r>
            <a:endParaRPr lang="nl-BE" dirty="0" smtClean="0"/>
          </a:p>
          <a:p>
            <a:pPr>
              <a:buNone/>
            </a:pPr>
            <a:r>
              <a:rPr lang="nl-BE" dirty="0" smtClean="0"/>
              <a:t> </a:t>
            </a:r>
          </a:p>
          <a:p>
            <a:pPr>
              <a:buNone/>
            </a:pPr>
            <a:endParaRPr lang="nl-BE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8C2B76-37A3-4E96-8E70-1EDBD17DD8B9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378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el 1"/>
          <p:cNvSpPr>
            <a:spLocks noGrp="1"/>
          </p:cNvSpPr>
          <p:nvPr>
            <p:ph type="title"/>
          </p:nvPr>
        </p:nvSpPr>
        <p:spPr bwMode="auto">
          <a:xfrm>
            <a:off x="-28139" y="936104"/>
            <a:ext cx="9721850" cy="4608562"/>
          </a:xfrm>
          <a:noFill/>
          <a:ln>
            <a:miter lim="800000"/>
            <a:headEnd/>
            <a:tailEnd/>
          </a:ln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algn="l"/>
            <a:r>
              <a:rPr lang="nl-BE" sz="3200" b="1" dirty="0" smtClean="0">
                <a:solidFill>
                  <a:schemeClr val="accent2">
                    <a:lumMod val="75000"/>
                  </a:schemeClr>
                </a:solidFill>
              </a:rPr>
              <a:t>					</a:t>
            </a:r>
            <a:r>
              <a:rPr lang="nl-BE" sz="3600" b="1" u="sng" dirty="0" smtClean="0">
                <a:solidFill>
                  <a:schemeClr val="accent2">
                    <a:lumMod val="75000"/>
                  </a:schemeClr>
                </a:solidFill>
              </a:rPr>
              <a:t>Agenda</a:t>
            </a:r>
            <a:r>
              <a:rPr lang="nl-BE" sz="3200" b="1" u="sng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nl-BE" sz="3200" b="1" u="sng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nl-BE" sz="32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nl-BE" sz="3200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nl-BE" sz="3200" b="1" dirty="0" smtClean="0">
                <a:solidFill>
                  <a:schemeClr val="accent2">
                    <a:lumMod val="75000"/>
                  </a:schemeClr>
                </a:solidFill>
              </a:rPr>
              <a:t>	1. Korte </a:t>
            </a:r>
            <a:r>
              <a:rPr lang="nl-BE" sz="3200" b="1" dirty="0">
                <a:solidFill>
                  <a:schemeClr val="accent2">
                    <a:lumMod val="75000"/>
                  </a:schemeClr>
                </a:solidFill>
              </a:rPr>
              <a:t>achtergrond </a:t>
            </a:r>
            <a:r>
              <a:rPr lang="nl-BE" sz="3200" b="1" dirty="0" smtClean="0">
                <a:solidFill>
                  <a:schemeClr val="accent2">
                    <a:lumMod val="75000"/>
                  </a:schemeClr>
                </a:solidFill>
              </a:rPr>
              <a:t>DOAC</a:t>
            </a:r>
            <a:br>
              <a:rPr lang="nl-BE" sz="32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nl-BE" sz="32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nl-BE" sz="3200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nl-BE" sz="3200" b="1" dirty="0" smtClean="0">
                <a:solidFill>
                  <a:schemeClr val="accent2">
                    <a:lumMod val="75000"/>
                  </a:schemeClr>
                </a:solidFill>
              </a:rPr>
              <a:t>	2. Standpunt </a:t>
            </a:r>
            <a:r>
              <a:rPr lang="nl-BE" sz="3200" b="1" dirty="0">
                <a:solidFill>
                  <a:schemeClr val="accent2">
                    <a:lumMod val="75000"/>
                  </a:schemeClr>
                </a:solidFill>
              </a:rPr>
              <a:t>arts/apotheker</a:t>
            </a:r>
            <a:br>
              <a:rPr lang="nl-BE" sz="3200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nl-BE" sz="32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nl-BE" sz="3200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nl-BE" sz="3200" b="1" dirty="0" smtClean="0">
                <a:solidFill>
                  <a:schemeClr val="accent2">
                    <a:lumMod val="75000"/>
                  </a:schemeClr>
                </a:solidFill>
              </a:rPr>
              <a:t>	3. Casuïstiek</a:t>
            </a:r>
            <a:r>
              <a:rPr lang="nl-BE" sz="32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nl-BE" sz="32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nl-NL" altLang="nl-BE" sz="3200" b="1" dirty="0" smtClean="0">
              <a:solidFill>
                <a:schemeClr val="accent2">
                  <a:lumMod val="75000"/>
                </a:schemeClr>
              </a:solidFill>
              <a:ea typeface="ＭＳ Ｐゴシック" pitchFamily="34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8C2B76-37A3-4E96-8E70-1EDBD17DD8B9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037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el 1"/>
          <p:cNvSpPr>
            <a:spLocks noGrp="1"/>
          </p:cNvSpPr>
          <p:nvPr>
            <p:ph type="title"/>
          </p:nvPr>
        </p:nvSpPr>
        <p:spPr bwMode="auto">
          <a:xfrm>
            <a:off x="485775" y="288925"/>
            <a:ext cx="8750300" cy="892175"/>
          </a:xfrm>
          <a:ln>
            <a:miter lim="800000"/>
            <a:headEnd/>
            <a:tailEnd/>
          </a:ln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nl-BE" altLang="nl-BE" sz="3200" dirty="0" smtClean="0">
                <a:ea typeface="ＭＳ Ｐゴシック" pitchFamily="34" charset="-128"/>
              </a:rPr>
              <a:t>DOAC – Casus 3</a:t>
            </a:r>
            <a:endParaRPr lang="nl-NL" altLang="nl-BE" sz="3200" dirty="0" smtClean="0">
              <a:ea typeface="ＭＳ Ｐゴシック" pitchFamily="34" charset="-128"/>
            </a:endParaRPr>
          </a:p>
        </p:txBody>
      </p:sp>
      <p:sp>
        <p:nvSpPr>
          <p:cNvPr id="7" name="Tijdelijke aanduiding voor inhoud 6"/>
          <p:cNvSpPr>
            <a:spLocks noGrp="1"/>
          </p:cNvSpPr>
          <p:nvPr>
            <p:ph idx="1"/>
          </p:nvPr>
        </p:nvSpPr>
        <p:spPr>
          <a:xfrm>
            <a:off x="486093" y="1332199"/>
            <a:ext cx="8749665" cy="4788531"/>
          </a:xfrm>
        </p:spPr>
        <p:txBody>
          <a:bodyPr/>
          <a:lstStyle/>
          <a:p>
            <a:pPr marL="0" indent="0">
              <a:buNone/>
            </a:pPr>
            <a:r>
              <a:rPr lang="nl-BE" sz="3200" u="sng" dirty="0" smtClean="0"/>
              <a:t>Interacties:</a:t>
            </a:r>
          </a:p>
          <a:p>
            <a:pPr marL="0" indent="0">
              <a:buNone/>
            </a:pPr>
            <a:r>
              <a:rPr lang="nl-BE" sz="3200" i="1" dirty="0" smtClean="0"/>
              <a:t> 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nl-BE" sz="2400" dirty="0" smtClean="0"/>
              <a:t>Willy</a:t>
            </a:r>
            <a:r>
              <a:rPr lang="nl-BE" sz="2400" dirty="0"/>
              <a:t>, 77 jaar jong, komt in de apotheek met een voorschrift voor Sporanox® </a:t>
            </a:r>
            <a:r>
              <a:rPr lang="nl-BE" sz="2400" dirty="0" smtClean="0"/>
              <a:t>100 mg</a:t>
            </a:r>
            <a:r>
              <a:rPr lang="nl-BE" sz="2400" dirty="0"/>
              <a:t>, een doosje van 60 tabletten, ter behandeling van schimmelnagel. De dokter heeft gezegd dat het zeker twee </a:t>
            </a:r>
            <a:r>
              <a:rPr lang="nl-BE" sz="2400" dirty="0" smtClean="0"/>
              <a:t>maanden </a:t>
            </a:r>
            <a:r>
              <a:rPr lang="nl-BE" sz="2400" dirty="0"/>
              <a:t>moet worden ingenomen. Uit de software blijkt dat dit een interactie geeft met </a:t>
            </a:r>
            <a:r>
              <a:rPr lang="nl-BE" sz="2400" dirty="0" smtClean="0"/>
              <a:t>Xarelto®, die </a:t>
            </a:r>
            <a:r>
              <a:rPr lang="nl-BE" sz="2400" dirty="0"/>
              <a:t>Willy nu al enkele maanden inneemt.</a:t>
            </a:r>
          </a:p>
          <a:p>
            <a:endParaRPr lang="nl-BE" dirty="0"/>
          </a:p>
          <a:p>
            <a:endParaRPr lang="nl-BE" dirty="0" smtClean="0"/>
          </a:p>
          <a:p>
            <a:endParaRPr lang="nl-BE" dirty="0" smtClean="0"/>
          </a:p>
          <a:p>
            <a:pPr>
              <a:buNone/>
            </a:pPr>
            <a:endParaRPr lang="nl-BE" dirty="0" smtClean="0"/>
          </a:p>
          <a:p>
            <a:pPr>
              <a:buNone/>
            </a:pPr>
            <a:r>
              <a:rPr lang="nl-BE" dirty="0" smtClean="0"/>
              <a:t> </a:t>
            </a:r>
          </a:p>
          <a:p>
            <a:pPr>
              <a:buNone/>
            </a:pPr>
            <a:endParaRPr lang="nl-BE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8C2B76-37A3-4E96-8E70-1EDBD17DD8B9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38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el 1"/>
          <p:cNvSpPr>
            <a:spLocks noGrp="1"/>
          </p:cNvSpPr>
          <p:nvPr>
            <p:ph type="title"/>
          </p:nvPr>
        </p:nvSpPr>
        <p:spPr bwMode="auto">
          <a:xfrm>
            <a:off x="468437" y="288082"/>
            <a:ext cx="8750300" cy="892175"/>
          </a:xfrm>
          <a:ln>
            <a:miter lim="800000"/>
            <a:headEnd/>
            <a:tailEnd/>
          </a:ln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nl-BE" altLang="nl-BE" sz="3200" dirty="0">
                <a:ea typeface="ＭＳ Ｐゴシック" pitchFamily="34" charset="-128"/>
              </a:rPr>
              <a:t>DOAC – Casus </a:t>
            </a:r>
            <a:r>
              <a:rPr lang="nl-BE" altLang="nl-BE" sz="3200" dirty="0" smtClean="0">
                <a:ea typeface="ＭＳ Ｐゴシック" pitchFamily="34" charset="-128"/>
              </a:rPr>
              <a:t>3</a:t>
            </a:r>
            <a:endParaRPr lang="nl-NL" altLang="nl-BE" sz="3200" dirty="0" smtClean="0">
              <a:ea typeface="ＭＳ Ｐゴシック" pitchFamily="34" charset="-128"/>
            </a:endParaRPr>
          </a:p>
        </p:txBody>
      </p:sp>
      <p:sp>
        <p:nvSpPr>
          <p:cNvPr id="7" name="Tijdelijke aanduiding voor inhoud 6"/>
          <p:cNvSpPr>
            <a:spLocks noGrp="1"/>
          </p:cNvSpPr>
          <p:nvPr>
            <p:ph idx="1"/>
          </p:nvPr>
        </p:nvSpPr>
        <p:spPr>
          <a:xfrm>
            <a:off x="486093" y="1332199"/>
            <a:ext cx="8749665" cy="3420379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nl-BE" sz="2400" i="1" u="sng" dirty="0" smtClean="0"/>
              <a:t>Type interactie?</a:t>
            </a:r>
          </a:p>
          <a:p>
            <a:pPr algn="just">
              <a:lnSpc>
                <a:spcPct val="150000"/>
              </a:lnSpc>
              <a:buNone/>
            </a:pPr>
            <a:r>
              <a:rPr lang="nl-BE" sz="2400" dirty="0" smtClean="0"/>
              <a:t>	Sporanox</a:t>
            </a:r>
            <a:r>
              <a:rPr lang="nl-BE" altLang="nl-BE" sz="2400" baseline="30000" dirty="0" smtClean="0">
                <a:cs typeface="Times New Roman" pitchFamily="18" charset="0"/>
              </a:rPr>
              <a:t>®</a:t>
            </a:r>
            <a:r>
              <a:rPr lang="nl-BE" sz="2400" dirty="0" smtClean="0"/>
              <a:t> (itraconazol) is een sterke inhibitor van CYP3A4. Hierdoor wordt de </a:t>
            </a:r>
            <a:r>
              <a:rPr lang="nl-BE" sz="2400" dirty="0" err="1" smtClean="0"/>
              <a:t>metabolisatie</a:t>
            </a:r>
            <a:r>
              <a:rPr lang="nl-BE" sz="2400" dirty="0" smtClean="0"/>
              <a:t> van </a:t>
            </a:r>
            <a:r>
              <a:rPr lang="nl-BE" sz="2400" dirty="0" err="1" smtClean="0"/>
              <a:t>Xarelto</a:t>
            </a:r>
            <a:r>
              <a:rPr lang="nl-BE" altLang="nl-BE" sz="2400" baseline="30000" dirty="0" smtClean="0">
                <a:cs typeface="Times New Roman" pitchFamily="18" charset="0"/>
              </a:rPr>
              <a:t>®</a:t>
            </a:r>
            <a:r>
              <a:rPr lang="nl-BE" sz="2400" dirty="0" smtClean="0"/>
              <a:t> geremd. Bovendien remmen de azoolantimycotica het P-glycoproteïne (P-gP). </a:t>
            </a:r>
            <a:r>
              <a:rPr lang="nl-BE" sz="2400" dirty="0" err="1" smtClean="0"/>
              <a:t>Xarelto</a:t>
            </a:r>
            <a:r>
              <a:rPr lang="nl-BE" altLang="nl-BE" sz="2400" baseline="30000" dirty="0" smtClean="0">
                <a:cs typeface="Times New Roman" pitchFamily="18" charset="0"/>
              </a:rPr>
              <a:t>®</a:t>
            </a:r>
            <a:r>
              <a:rPr lang="nl-BE" sz="2400" dirty="0" smtClean="0"/>
              <a:t> is hiervan een substraat.</a:t>
            </a:r>
          </a:p>
          <a:p>
            <a:pPr>
              <a:lnSpc>
                <a:spcPct val="150000"/>
              </a:lnSpc>
              <a:buNone/>
            </a:pPr>
            <a:endParaRPr lang="nl-BE" sz="2400" dirty="0" smtClean="0"/>
          </a:p>
          <a:p>
            <a:pPr>
              <a:lnSpc>
                <a:spcPct val="150000"/>
              </a:lnSpc>
              <a:buNone/>
            </a:pPr>
            <a:r>
              <a:rPr lang="nl-BE" sz="2400" dirty="0" smtClean="0"/>
              <a:t>	Deze twee mechanismen kunnen leiden tot hogere concentraties van </a:t>
            </a:r>
            <a:r>
              <a:rPr lang="nl-BE" sz="2400" dirty="0" err="1" smtClean="0"/>
              <a:t>Xarelto</a:t>
            </a:r>
            <a:r>
              <a:rPr lang="nl-BE" altLang="nl-BE" sz="2400" baseline="30000" dirty="0" smtClean="0">
                <a:cs typeface="Times New Roman" pitchFamily="18" charset="0"/>
              </a:rPr>
              <a:t>® </a:t>
            </a:r>
            <a:r>
              <a:rPr lang="nl-BE" altLang="nl-BE" sz="2400" dirty="0" smtClean="0">
                <a:cs typeface="Times New Roman" pitchFamily="18" charset="0"/>
              </a:rPr>
              <a:t>(tot 160%).</a:t>
            </a:r>
            <a:endParaRPr lang="nl-BE" sz="2400" dirty="0" smtClean="0"/>
          </a:p>
          <a:p>
            <a:endParaRPr lang="nl-BE" sz="2000" dirty="0" smtClean="0"/>
          </a:p>
          <a:p>
            <a:pPr>
              <a:buNone/>
            </a:pPr>
            <a:endParaRPr lang="nl-BE" sz="2400" dirty="0" smtClean="0"/>
          </a:p>
          <a:p>
            <a:pPr>
              <a:buNone/>
            </a:pPr>
            <a:r>
              <a:rPr lang="nl-BE" sz="1600" dirty="0" smtClean="0"/>
              <a:t> </a:t>
            </a:r>
          </a:p>
          <a:p>
            <a:pPr>
              <a:buNone/>
            </a:pPr>
            <a:endParaRPr lang="nl-BE" sz="1600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8C2B76-37A3-4E96-8E70-1EDBD17DD8B9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590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el 1"/>
          <p:cNvSpPr>
            <a:spLocks noGrp="1"/>
          </p:cNvSpPr>
          <p:nvPr>
            <p:ph type="title"/>
          </p:nvPr>
        </p:nvSpPr>
        <p:spPr bwMode="auto">
          <a:xfrm>
            <a:off x="485775" y="288925"/>
            <a:ext cx="8750300" cy="892175"/>
          </a:xfrm>
          <a:ln>
            <a:miter lim="800000"/>
            <a:headEnd/>
            <a:tailEnd/>
          </a:ln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nl-BE" altLang="nl-BE" sz="3200" dirty="0">
                <a:ea typeface="ＭＳ Ｐゴシック" pitchFamily="34" charset="-128"/>
              </a:rPr>
              <a:t>DOAC – Casus </a:t>
            </a:r>
            <a:r>
              <a:rPr lang="nl-BE" altLang="nl-BE" sz="3200" dirty="0" smtClean="0">
                <a:ea typeface="ＭＳ Ｐゴシック" pitchFamily="34" charset="-128"/>
              </a:rPr>
              <a:t>3</a:t>
            </a:r>
            <a:endParaRPr lang="nl-NL" altLang="nl-BE" sz="3200" dirty="0" smtClean="0">
              <a:ea typeface="ＭＳ Ｐゴシック" pitchFamily="34" charset="-128"/>
            </a:endParaRPr>
          </a:p>
        </p:txBody>
      </p:sp>
      <p:sp>
        <p:nvSpPr>
          <p:cNvPr id="10" name="Tijdelijke aanduiding voor inhoud 6"/>
          <p:cNvSpPr>
            <a:spLocks noGrp="1"/>
          </p:cNvSpPr>
          <p:nvPr>
            <p:ph idx="1"/>
          </p:nvPr>
        </p:nvSpPr>
        <p:spPr>
          <a:xfrm>
            <a:off x="486093" y="1332199"/>
            <a:ext cx="8749665" cy="3420379"/>
          </a:xfrm>
        </p:spPr>
        <p:txBody>
          <a:bodyPr/>
          <a:lstStyle/>
          <a:p>
            <a:pPr algn="just">
              <a:lnSpc>
                <a:spcPct val="170000"/>
              </a:lnSpc>
              <a:spcBef>
                <a:spcPts val="600"/>
              </a:spcBef>
              <a:spcAft>
                <a:spcPts val="600"/>
              </a:spcAft>
            </a:pPr>
            <a:r>
              <a:rPr lang="nl-BE" sz="2400" b="1" dirty="0" smtClean="0"/>
              <a:t>Welke actie onderneem je? </a:t>
            </a:r>
          </a:p>
          <a:p>
            <a:pPr marL="609600" indent="-609600" algn="just">
              <a:spcBef>
                <a:spcPts val="600"/>
              </a:spcBef>
              <a:spcAft>
                <a:spcPts val="600"/>
              </a:spcAft>
              <a:buFont typeface="Franklin Gothic Medium" pitchFamily="34" charset="0"/>
              <a:buAutoNum type="arabicPeriod"/>
            </a:pPr>
            <a:r>
              <a:rPr lang="nl-BE" sz="2400" dirty="0" smtClean="0"/>
              <a:t>Je levert beide geneesmiddelen af.</a:t>
            </a:r>
            <a:endParaRPr lang="nl-NL" sz="2400" dirty="0" smtClean="0"/>
          </a:p>
          <a:p>
            <a:pPr marL="609600" indent="-609600" algn="just">
              <a:spcBef>
                <a:spcPts val="600"/>
              </a:spcBef>
              <a:spcAft>
                <a:spcPts val="600"/>
              </a:spcAft>
              <a:buFont typeface="Franklin Gothic Medium" pitchFamily="34" charset="0"/>
              <a:buAutoNum type="arabicPeriod"/>
            </a:pPr>
            <a:r>
              <a:rPr lang="nl-BE" sz="2400" dirty="0" smtClean="0"/>
              <a:t>Je contacteert de arts om te vragen om </a:t>
            </a:r>
            <a:r>
              <a:rPr lang="nl-BE" sz="2400" dirty="0" err="1" smtClean="0"/>
              <a:t>Sporanox</a:t>
            </a:r>
            <a:r>
              <a:rPr lang="nl-BE" altLang="nl-BE" sz="2800" baseline="30000" dirty="0" smtClean="0">
                <a:cs typeface="Times New Roman" pitchFamily="18" charset="0"/>
              </a:rPr>
              <a:t>®</a:t>
            </a:r>
            <a:r>
              <a:rPr lang="nl-BE" sz="2400" dirty="0" smtClean="0"/>
              <a:t> te vervangen door </a:t>
            </a:r>
            <a:r>
              <a:rPr lang="nl-BE" sz="2400" dirty="0" err="1" smtClean="0"/>
              <a:t>terbinafine</a:t>
            </a:r>
            <a:r>
              <a:rPr lang="nl-BE" sz="2400" dirty="0" smtClean="0"/>
              <a:t>.</a:t>
            </a:r>
          </a:p>
          <a:p>
            <a:pPr marL="609600" indent="-609600" algn="just">
              <a:spcBef>
                <a:spcPts val="600"/>
              </a:spcBef>
              <a:spcAft>
                <a:spcPts val="600"/>
              </a:spcAft>
              <a:buFont typeface="Franklin Gothic Medium" pitchFamily="34" charset="0"/>
              <a:buAutoNum type="arabicPeriod"/>
            </a:pPr>
            <a:r>
              <a:rPr lang="nl-BE" sz="2400" dirty="0" smtClean="0"/>
              <a:t>Je zegt dat Willy gedurende de behandeling met Sporanox</a:t>
            </a:r>
            <a:r>
              <a:rPr lang="nl-BE" altLang="nl-BE" sz="2400" baseline="30000" dirty="0" smtClean="0">
                <a:cs typeface="Times New Roman" pitchFamily="18" charset="0"/>
              </a:rPr>
              <a:t>®</a:t>
            </a:r>
            <a:r>
              <a:rPr lang="nl-BE" sz="2400" dirty="0" smtClean="0"/>
              <a:t> moet stoppen met Xarelto</a:t>
            </a:r>
            <a:r>
              <a:rPr lang="nl-BE" altLang="nl-BE" sz="2800" baseline="30000" dirty="0" smtClean="0">
                <a:cs typeface="Times New Roman" pitchFamily="18" charset="0"/>
              </a:rPr>
              <a:t>®</a:t>
            </a:r>
            <a:r>
              <a:rPr lang="nl-BE" sz="2400" dirty="0" smtClean="0"/>
              <a:t>.</a:t>
            </a:r>
          </a:p>
          <a:p>
            <a:pPr marL="609600" indent="-609600" algn="just">
              <a:spcBef>
                <a:spcPts val="600"/>
              </a:spcBef>
              <a:spcAft>
                <a:spcPts val="600"/>
              </a:spcAft>
              <a:buFont typeface="Franklin Gothic Medium" pitchFamily="34" charset="0"/>
              <a:buAutoNum type="arabicPeriod"/>
            </a:pPr>
            <a:r>
              <a:rPr lang="nl-BE" sz="2400" dirty="0" smtClean="0"/>
              <a:t>Je zegt tegen Willy dat hij tijdens de behandeling met </a:t>
            </a:r>
            <a:r>
              <a:rPr lang="nl-BE" sz="2400" dirty="0" err="1" smtClean="0"/>
              <a:t>Sporanox</a:t>
            </a:r>
            <a:r>
              <a:rPr lang="nl-BE" altLang="nl-BE" sz="2800" baseline="30000" dirty="0" smtClean="0">
                <a:cs typeface="Times New Roman" pitchFamily="18" charset="0"/>
              </a:rPr>
              <a:t>®</a:t>
            </a:r>
            <a:r>
              <a:rPr lang="nl-BE" sz="2400" dirty="0" smtClean="0"/>
              <a:t> maar een halve tablet Xarelto</a:t>
            </a:r>
            <a:r>
              <a:rPr lang="nl-BE" altLang="nl-BE" sz="2800" baseline="30000" dirty="0" smtClean="0">
                <a:cs typeface="Times New Roman" pitchFamily="18" charset="0"/>
              </a:rPr>
              <a:t>®</a:t>
            </a:r>
            <a:r>
              <a:rPr lang="nl-BE" sz="2400" dirty="0" smtClean="0"/>
              <a:t> mag nemen in plaats van een volledige tablet.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8C2B76-37A3-4E96-8E70-1EDBD17DD8B9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261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el 1"/>
          <p:cNvSpPr>
            <a:spLocks noGrp="1"/>
          </p:cNvSpPr>
          <p:nvPr>
            <p:ph type="title"/>
          </p:nvPr>
        </p:nvSpPr>
        <p:spPr bwMode="auto">
          <a:xfrm>
            <a:off x="485775" y="288925"/>
            <a:ext cx="8750300" cy="892175"/>
          </a:xfrm>
          <a:ln>
            <a:miter lim="800000"/>
            <a:headEnd/>
            <a:tailEnd/>
          </a:ln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nl-BE" altLang="nl-BE" sz="3200" dirty="0">
                <a:ea typeface="ＭＳ Ｐゴシック" pitchFamily="34" charset="-128"/>
              </a:rPr>
              <a:t>DOAC – Casus </a:t>
            </a:r>
            <a:r>
              <a:rPr lang="nl-BE" altLang="nl-BE" sz="3200" dirty="0" smtClean="0">
                <a:ea typeface="ＭＳ Ｐゴシック" pitchFamily="34" charset="-128"/>
              </a:rPr>
              <a:t>3</a:t>
            </a:r>
            <a:endParaRPr lang="nl-NL" altLang="nl-BE" sz="3200" dirty="0" smtClean="0">
              <a:ea typeface="ＭＳ Ｐゴシック" pitchFamily="34" charset="-128"/>
            </a:endParaRPr>
          </a:p>
        </p:txBody>
      </p:sp>
      <p:sp>
        <p:nvSpPr>
          <p:cNvPr id="10" name="Tijdelijke aanduiding voor inhoud 6"/>
          <p:cNvSpPr>
            <a:spLocks noGrp="1"/>
          </p:cNvSpPr>
          <p:nvPr>
            <p:ph idx="1"/>
          </p:nvPr>
        </p:nvSpPr>
        <p:spPr>
          <a:xfrm>
            <a:off x="486093" y="1332199"/>
            <a:ext cx="8749665" cy="3420379"/>
          </a:xfrm>
        </p:spPr>
        <p:txBody>
          <a:bodyPr/>
          <a:lstStyle/>
          <a:p>
            <a:pPr algn="just">
              <a:lnSpc>
                <a:spcPct val="170000"/>
              </a:lnSpc>
              <a:spcBef>
                <a:spcPts val="600"/>
              </a:spcBef>
              <a:spcAft>
                <a:spcPts val="600"/>
              </a:spcAft>
            </a:pPr>
            <a:r>
              <a:rPr lang="nl-BE" sz="2400" b="1" dirty="0" smtClean="0"/>
              <a:t>Welke actie onderneem je? </a:t>
            </a:r>
          </a:p>
          <a:p>
            <a:pPr marL="609600" indent="-609600" algn="just">
              <a:spcBef>
                <a:spcPts val="600"/>
              </a:spcBef>
              <a:spcAft>
                <a:spcPts val="600"/>
              </a:spcAft>
              <a:buFont typeface="Franklin Gothic Medium" pitchFamily="34" charset="0"/>
              <a:buAutoNum type="arabicPeriod"/>
            </a:pPr>
            <a:r>
              <a:rPr lang="nl-BE" sz="2400" dirty="0" smtClean="0"/>
              <a:t>Je levert beide geneesmiddelen af.</a:t>
            </a:r>
            <a:endParaRPr lang="nl-NL" sz="2400" dirty="0" smtClean="0"/>
          </a:p>
          <a:p>
            <a:pPr marL="609600" indent="-609600" algn="just">
              <a:spcBef>
                <a:spcPts val="600"/>
              </a:spcBef>
              <a:spcAft>
                <a:spcPts val="600"/>
              </a:spcAft>
              <a:buFont typeface="Franklin Gothic Medium" pitchFamily="34" charset="0"/>
              <a:buAutoNum type="arabicPeriod"/>
            </a:pPr>
            <a:r>
              <a:rPr lang="nl-BE" sz="2400" b="1" i="1" u="sng" dirty="0" smtClean="0"/>
              <a:t>Je contacteert de arts om te vragen om </a:t>
            </a:r>
            <a:r>
              <a:rPr lang="nl-BE" sz="2400" b="1" i="1" u="sng" dirty="0" err="1" smtClean="0"/>
              <a:t>Sporanox</a:t>
            </a:r>
            <a:r>
              <a:rPr lang="nl-BE" altLang="nl-BE" sz="2800" b="1" i="1" u="sng" baseline="30000" dirty="0" smtClean="0">
                <a:cs typeface="Times New Roman" pitchFamily="18" charset="0"/>
              </a:rPr>
              <a:t>®</a:t>
            </a:r>
            <a:r>
              <a:rPr lang="nl-BE" sz="2400" b="1" i="1" u="sng" dirty="0" smtClean="0"/>
              <a:t> te vervangen door </a:t>
            </a:r>
            <a:r>
              <a:rPr lang="nl-BE" sz="2400" b="1" i="1" u="sng" dirty="0" err="1" smtClean="0"/>
              <a:t>terbinafine</a:t>
            </a:r>
            <a:r>
              <a:rPr lang="nl-BE" sz="2400" b="1" i="1" u="sng" dirty="0" smtClean="0"/>
              <a:t>.</a:t>
            </a:r>
          </a:p>
          <a:p>
            <a:pPr marL="609600" indent="-609600" algn="just">
              <a:spcBef>
                <a:spcPts val="600"/>
              </a:spcBef>
              <a:spcAft>
                <a:spcPts val="600"/>
              </a:spcAft>
              <a:buFont typeface="Franklin Gothic Medium" pitchFamily="34" charset="0"/>
              <a:buAutoNum type="arabicPeriod"/>
            </a:pPr>
            <a:r>
              <a:rPr lang="nl-BE" sz="2400" dirty="0" smtClean="0"/>
              <a:t>Je zegt dat Willy gedurende de behandeling met Sporanox</a:t>
            </a:r>
            <a:r>
              <a:rPr lang="nl-BE" altLang="nl-BE" sz="2400" baseline="30000" dirty="0" smtClean="0">
                <a:cs typeface="Times New Roman" pitchFamily="18" charset="0"/>
              </a:rPr>
              <a:t>®</a:t>
            </a:r>
            <a:r>
              <a:rPr lang="nl-BE" sz="2400" dirty="0" smtClean="0"/>
              <a:t> moet stoppen met Xarelto</a:t>
            </a:r>
            <a:r>
              <a:rPr lang="nl-BE" altLang="nl-BE" sz="2800" baseline="30000" dirty="0" smtClean="0">
                <a:cs typeface="Times New Roman" pitchFamily="18" charset="0"/>
              </a:rPr>
              <a:t>®</a:t>
            </a:r>
            <a:r>
              <a:rPr lang="nl-BE" sz="2400" dirty="0" smtClean="0"/>
              <a:t>.</a:t>
            </a:r>
          </a:p>
          <a:p>
            <a:pPr marL="609600" indent="-609600" algn="just">
              <a:spcBef>
                <a:spcPts val="600"/>
              </a:spcBef>
              <a:spcAft>
                <a:spcPts val="600"/>
              </a:spcAft>
              <a:buFont typeface="Franklin Gothic Medium" pitchFamily="34" charset="0"/>
              <a:buAutoNum type="arabicPeriod"/>
            </a:pPr>
            <a:r>
              <a:rPr lang="nl-BE" sz="2400" dirty="0" smtClean="0"/>
              <a:t>Je zegt tegen Willy dat hij tijdens de behandeling met </a:t>
            </a:r>
            <a:r>
              <a:rPr lang="nl-BE" sz="2400" dirty="0" err="1" smtClean="0"/>
              <a:t>Sporanox</a:t>
            </a:r>
            <a:r>
              <a:rPr lang="nl-BE" altLang="nl-BE" sz="2800" baseline="30000" dirty="0" smtClean="0">
                <a:cs typeface="Times New Roman" pitchFamily="18" charset="0"/>
              </a:rPr>
              <a:t>®</a:t>
            </a:r>
            <a:r>
              <a:rPr lang="nl-BE" sz="2400" dirty="0" smtClean="0"/>
              <a:t> maar een halve tablet Xarelto</a:t>
            </a:r>
            <a:r>
              <a:rPr lang="nl-BE" altLang="nl-BE" sz="2800" baseline="30000" dirty="0" smtClean="0">
                <a:cs typeface="Times New Roman" pitchFamily="18" charset="0"/>
              </a:rPr>
              <a:t>®</a:t>
            </a:r>
            <a:r>
              <a:rPr lang="nl-BE" sz="2400" dirty="0" smtClean="0"/>
              <a:t> mag nemen in plaats van een volledige tablet.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8C2B76-37A3-4E96-8E70-1EDBD17DD8B9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624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el 1"/>
          <p:cNvSpPr>
            <a:spLocks noGrp="1"/>
          </p:cNvSpPr>
          <p:nvPr>
            <p:ph type="title"/>
          </p:nvPr>
        </p:nvSpPr>
        <p:spPr bwMode="auto">
          <a:xfrm>
            <a:off x="485775" y="288925"/>
            <a:ext cx="8750300" cy="892175"/>
          </a:xfrm>
          <a:ln>
            <a:miter lim="800000"/>
            <a:headEnd/>
            <a:tailEnd/>
          </a:ln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nl-BE" altLang="nl-BE" sz="3200" dirty="0" smtClean="0">
                <a:ea typeface="ＭＳ Ｐゴシック" pitchFamily="34" charset="-128"/>
              </a:rPr>
              <a:t>DOAC – Casus 4</a:t>
            </a:r>
            <a:endParaRPr lang="nl-NL" altLang="nl-BE" sz="3200" dirty="0" smtClean="0">
              <a:ea typeface="ＭＳ Ｐゴシック" pitchFamily="34" charset="-128"/>
            </a:endParaRPr>
          </a:p>
        </p:txBody>
      </p:sp>
      <p:sp>
        <p:nvSpPr>
          <p:cNvPr id="7" name="Tijdelijke aanduiding voor inhoud 6"/>
          <p:cNvSpPr>
            <a:spLocks noGrp="1"/>
          </p:cNvSpPr>
          <p:nvPr>
            <p:ph idx="1"/>
          </p:nvPr>
        </p:nvSpPr>
        <p:spPr>
          <a:xfrm>
            <a:off x="486093" y="1332199"/>
            <a:ext cx="8749665" cy="4788531"/>
          </a:xfrm>
        </p:spPr>
        <p:txBody>
          <a:bodyPr/>
          <a:lstStyle/>
          <a:p>
            <a:pPr marL="0" indent="0">
              <a:buNone/>
            </a:pPr>
            <a:r>
              <a:rPr lang="nl-BE" sz="2400" dirty="0" smtClean="0"/>
              <a:t>Maria, 84 </a:t>
            </a:r>
            <a:r>
              <a:rPr lang="nl-BE" sz="2400" dirty="0"/>
              <a:t>jaar jong, komt in de apotheek met een voorschrift </a:t>
            </a:r>
            <a:r>
              <a:rPr lang="nl-BE" sz="2400" dirty="0" smtClean="0"/>
              <a:t>van de specialist voor </a:t>
            </a:r>
            <a:r>
              <a:rPr lang="nl-BE" sz="2400" dirty="0"/>
              <a:t>Pradaxa® </a:t>
            </a:r>
            <a:r>
              <a:rPr lang="nl-BE" sz="2400" dirty="0" smtClean="0"/>
              <a:t>150 mg. Je merkt echter op dat ze nog een ander voorschrift heeft van de huisarts voor </a:t>
            </a:r>
            <a:r>
              <a:rPr lang="nl-BE" sz="2400" dirty="0"/>
              <a:t>Marevan®.</a:t>
            </a:r>
            <a:endParaRPr lang="nl-BE" sz="2400" dirty="0" smtClean="0"/>
          </a:p>
          <a:p>
            <a:pPr marL="0" indent="0" algn="just">
              <a:lnSpc>
                <a:spcPct val="150000"/>
              </a:lnSpc>
              <a:buNone/>
            </a:pPr>
            <a:endParaRPr lang="nl-BE" sz="24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nl-BE" sz="2400" u="sng" dirty="0" smtClean="0"/>
              <a:t>Wat is het probleem?</a:t>
            </a:r>
            <a:endParaRPr lang="nl-BE" sz="2400" u="sng" dirty="0"/>
          </a:p>
          <a:p>
            <a:pPr marL="0" indent="0">
              <a:buNone/>
            </a:pPr>
            <a:r>
              <a:rPr lang="nl-BE" sz="2400" i="1" dirty="0"/>
              <a:t>Het voorschrift van de huisarts dateert nog van voor het bezoek aan de </a:t>
            </a:r>
            <a:r>
              <a:rPr lang="nl-BE" sz="2400" i="1" dirty="0" smtClean="0"/>
              <a:t>cardioloog</a:t>
            </a:r>
            <a:r>
              <a:rPr lang="nl-BE" sz="2400" i="1" dirty="0"/>
              <a:t> </a:t>
            </a:r>
            <a:r>
              <a:rPr lang="nl-BE" sz="2400" i="1" dirty="0" smtClean="0"/>
              <a:t>en het  </a:t>
            </a:r>
            <a:r>
              <a:rPr lang="nl-BE" sz="2400" i="1" dirty="0"/>
              <a:t>samen innemen van </a:t>
            </a:r>
            <a:r>
              <a:rPr lang="nl-BE" sz="2400" i="1" dirty="0" err="1"/>
              <a:t>Marevan</a:t>
            </a:r>
            <a:r>
              <a:rPr lang="nl-BE" sz="2400" i="1" dirty="0"/>
              <a:t>® en </a:t>
            </a:r>
            <a:r>
              <a:rPr lang="nl-BE" sz="2400" i="1" dirty="0" err="1"/>
              <a:t>Pradaxa</a:t>
            </a:r>
            <a:r>
              <a:rPr lang="nl-BE" sz="2400" i="1" dirty="0"/>
              <a:t>® is gecontra-indiceerd en leidt tot een verhoogd risico op bloedingen. </a:t>
            </a:r>
            <a:endParaRPr lang="nl-BE" sz="2400" i="1" dirty="0" smtClean="0"/>
          </a:p>
          <a:p>
            <a:pPr marL="0" indent="0">
              <a:buNone/>
            </a:pPr>
            <a:endParaRPr lang="nl-BE" sz="2400" i="1" dirty="0"/>
          </a:p>
          <a:p>
            <a:pPr marL="0" indent="0">
              <a:buNone/>
            </a:pPr>
            <a:endParaRPr lang="nl-BE" sz="2400" i="1" dirty="0"/>
          </a:p>
          <a:p>
            <a:endParaRPr lang="nl-BE" dirty="0" smtClean="0"/>
          </a:p>
          <a:p>
            <a:endParaRPr lang="nl-BE" dirty="0" smtClean="0"/>
          </a:p>
          <a:p>
            <a:pPr>
              <a:buNone/>
            </a:pPr>
            <a:endParaRPr lang="nl-BE" dirty="0" smtClean="0"/>
          </a:p>
          <a:p>
            <a:pPr>
              <a:buNone/>
            </a:pPr>
            <a:r>
              <a:rPr lang="nl-BE" dirty="0" smtClean="0"/>
              <a:t> </a:t>
            </a:r>
          </a:p>
          <a:p>
            <a:pPr>
              <a:buNone/>
            </a:pPr>
            <a:endParaRPr lang="nl-BE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8C2B76-37A3-4E96-8E70-1EDBD17DD8B9}" type="slidenum">
              <a:rPr lang="en-US" smtClean="0"/>
              <a:pPr>
                <a:defRPr/>
              </a:pPr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5123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el 1"/>
          <p:cNvSpPr>
            <a:spLocks noGrp="1"/>
          </p:cNvSpPr>
          <p:nvPr>
            <p:ph type="title"/>
          </p:nvPr>
        </p:nvSpPr>
        <p:spPr bwMode="auto">
          <a:xfrm>
            <a:off x="485775" y="288925"/>
            <a:ext cx="8750300" cy="892175"/>
          </a:xfrm>
          <a:ln>
            <a:miter lim="800000"/>
            <a:headEnd/>
            <a:tailEnd/>
          </a:ln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nl-BE" altLang="nl-BE" sz="3200" dirty="0" smtClean="0">
                <a:ea typeface="ＭＳ Ｐゴシック" pitchFamily="34" charset="-128"/>
              </a:rPr>
              <a:t>DOAC – Casus 4</a:t>
            </a:r>
            <a:endParaRPr lang="nl-NL" altLang="nl-BE" sz="3200" dirty="0" smtClean="0">
              <a:ea typeface="ＭＳ Ｐゴシック" pitchFamily="34" charset="-128"/>
            </a:endParaRPr>
          </a:p>
        </p:txBody>
      </p:sp>
      <p:sp>
        <p:nvSpPr>
          <p:cNvPr id="7" name="Tijdelijke aanduiding voor inhoud 6"/>
          <p:cNvSpPr>
            <a:spLocks noGrp="1"/>
          </p:cNvSpPr>
          <p:nvPr>
            <p:ph idx="1"/>
          </p:nvPr>
        </p:nvSpPr>
        <p:spPr>
          <a:xfrm>
            <a:off x="486093" y="1332199"/>
            <a:ext cx="8749665" cy="4788531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buNone/>
            </a:pPr>
            <a:r>
              <a:rPr lang="nl-BE" sz="2400" u="sng" dirty="0" smtClean="0"/>
              <a:t>Hoe ga je hiermee om?</a:t>
            </a:r>
            <a:endParaRPr lang="nl-BE" sz="2400" u="sng" dirty="0"/>
          </a:p>
          <a:p>
            <a:pPr marL="457200" indent="-457200">
              <a:buAutoNum type="alphaLcPeriod"/>
            </a:pPr>
            <a:r>
              <a:rPr lang="nl-BE" sz="2400" i="1" dirty="0" smtClean="0"/>
              <a:t>De cardioloog contacteren</a:t>
            </a:r>
          </a:p>
          <a:p>
            <a:pPr marL="457200" indent="-457200">
              <a:buAutoNum type="alphaLcPeriod"/>
            </a:pPr>
            <a:r>
              <a:rPr lang="nl-BE" sz="2400" i="1" dirty="0" smtClean="0"/>
              <a:t>De huisarts contacteren</a:t>
            </a:r>
          </a:p>
          <a:p>
            <a:pPr marL="457200" indent="-457200">
              <a:buAutoNum type="alphaLcPeriod"/>
            </a:pPr>
            <a:endParaRPr lang="nl-BE" sz="2400" i="1" dirty="0" smtClean="0"/>
          </a:p>
          <a:p>
            <a:pPr marL="0" indent="0" algn="just">
              <a:buNone/>
            </a:pPr>
            <a:r>
              <a:rPr lang="nl-BE" sz="2400" dirty="0" smtClean="0"/>
              <a:t>Navraag </a:t>
            </a:r>
            <a:r>
              <a:rPr lang="nl-BE" sz="2400" dirty="0"/>
              <a:t>leert dat Maria moet stoppen met </a:t>
            </a:r>
            <a:r>
              <a:rPr lang="nl-BE" sz="2400" dirty="0" err="1"/>
              <a:t>Marevan</a:t>
            </a:r>
            <a:r>
              <a:rPr lang="nl-BE" sz="2400" dirty="0"/>
              <a:t>® en overschakelen op </a:t>
            </a:r>
            <a:r>
              <a:rPr lang="nl-BE" sz="2400" dirty="0" err="1"/>
              <a:t>Pradaxa</a:t>
            </a:r>
            <a:r>
              <a:rPr lang="nl-BE" sz="2400" dirty="0"/>
              <a:t>®. De specialist heeft echter geen feedback gegeven aan de voorschrijver, maar ook niet aan Maria dat ze moet stoppen met </a:t>
            </a:r>
            <a:r>
              <a:rPr lang="nl-BE" sz="2400" dirty="0" err="1"/>
              <a:t>Marevan</a:t>
            </a:r>
            <a:r>
              <a:rPr lang="nl-BE" sz="2400" dirty="0"/>
              <a:t>® en beginnen met </a:t>
            </a:r>
            <a:r>
              <a:rPr lang="nl-BE" sz="2400" dirty="0" err="1"/>
              <a:t>Pradaxa</a:t>
            </a:r>
            <a:r>
              <a:rPr lang="nl-BE" sz="2400" dirty="0" smtClean="0"/>
              <a:t>®.</a:t>
            </a:r>
          </a:p>
          <a:p>
            <a:pPr marL="0" indent="0" algn="just">
              <a:buNone/>
            </a:pPr>
            <a:endParaRPr lang="nl-BE" sz="2400" dirty="0"/>
          </a:p>
          <a:p>
            <a:pPr marL="0" indent="0" algn="just">
              <a:buNone/>
            </a:pPr>
            <a:r>
              <a:rPr lang="nl-BE" sz="2400" dirty="0" smtClean="0"/>
              <a:t>Switchen tussen VKA en DOAC hangt onder meer af van de INR-waarde en moet strikt geregeld worden!</a:t>
            </a:r>
          </a:p>
          <a:p>
            <a:pPr algn="just">
              <a:buFont typeface="Symbol" panose="05050102010706020507" pitchFamily="18" charset="2"/>
              <a:buChar char="Þ"/>
            </a:pPr>
            <a:r>
              <a:rPr lang="nl-BE" sz="2400" i="1" dirty="0" smtClean="0"/>
              <a:t>Eenduidige communicatie! </a:t>
            </a:r>
          </a:p>
          <a:p>
            <a:pPr algn="just">
              <a:buFont typeface="Symbol" panose="05050102010706020507" pitchFamily="18" charset="2"/>
              <a:buChar char="Þ"/>
            </a:pPr>
            <a:endParaRPr lang="nl-BE" sz="2400" dirty="0"/>
          </a:p>
          <a:p>
            <a:pPr marL="0" indent="0">
              <a:buNone/>
            </a:pPr>
            <a:endParaRPr lang="nl-BE" sz="2400" i="1" dirty="0" smtClean="0"/>
          </a:p>
          <a:p>
            <a:pPr marL="0" indent="0">
              <a:buNone/>
            </a:pPr>
            <a:endParaRPr lang="nl-BE" sz="2400" i="1" dirty="0"/>
          </a:p>
          <a:p>
            <a:pPr marL="0" indent="0">
              <a:buNone/>
            </a:pPr>
            <a:endParaRPr lang="nl-BE" sz="2400" i="1" dirty="0"/>
          </a:p>
          <a:p>
            <a:endParaRPr lang="nl-BE" dirty="0" smtClean="0"/>
          </a:p>
          <a:p>
            <a:endParaRPr lang="nl-BE" dirty="0" smtClean="0"/>
          </a:p>
          <a:p>
            <a:pPr>
              <a:buNone/>
            </a:pPr>
            <a:endParaRPr lang="nl-BE" dirty="0" smtClean="0"/>
          </a:p>
          <a:p>
            <a:pPr>
              <a:buNone/>
            </a:pPr>
            <a:r>
              <a:rPr lang="nl-BE" dirty="0" smtClean="0"/>
              <a:t> </a:t>
            </a:r>
          </a:p>
          <a:p>
            <a:pPr>
              <a:buNone/>
            </a:pPr>
            <a:endParaRPr lang="nl-BE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8C2B76-37A3-4E96-8E70-1EDBD17DD8B9}" type="slidenum">
              <a:rPr lang="en-US" smtClean="0"/>
              <a:pPr>
                <a:defRPr/>
              </a:pPr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7976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el 1"/>
          <p:cNvSpPr>
            <a:spLocks noGrp="1"/>
          </p:cNvSpPr>
          <p:nvPr>
            <p:ph type="title"/>
          </p:nvPr>
        </p:nvSpPr>
        <p:spPr bwMode="auto">
          <a:xfrm>
            <a:off x="485775" y="288925"/>
            <a:ext cx="8750300" cy="892175"/>
          </a:xfrm>
          <a:ln>
            <a:miter lim="800000"/>
            <a:headEnd/>
            <a:tailEnd/>
          </a:ln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nl-BE" altLang="nl-BE" sz="3200" dirty="0" smtClean="0">
                <a:ea typeface="ＭＳ Ｐゴシック" pitchFamily="34" charset="-128"/>
              </a:rPr>
              <a:t>DOAC – Casus 4</a:t>
            </a:r>
            <a:endParaRPr lang="nl-NL" altLang="nl-BE" sz="3200" dirty="0" smtClean="0">
              <a:ea typeface="ＭＳ Ｐゴシック" pitchFamily="34" charset="-128"/>
            </a:endParaRPr>
          </a:p>
        </p:txBody>
      </p:sp>
      <p:sp>
        <p:nvSpPr>
          <p:cNvPr id="7" name="Tijdelijke aanduiding voor inhoud 6"/>
          <p:cNvSpPr>
            <a:spLocks noGrp="1"/>
          </p:cNvSpPr>
          <p:nvPr>
            <p:ph idx="1"/>
          </p:nvPr>
        </p:nvSpPr>
        <p:spPr>
          <a:xfrm>
            <a:off x="486093" y="1332199"/>
            <a:ext cx="8749665" cy="4788531"/>
          </a:xfrm>
        </p:spPr>
        <p:txBody>
          <a:bodyPr/>
          <a:lstStyle/>
          <a:p>
            <a:pPr marL="0" indent="0">
              <a:buNone/>
            </a:pPr>
            <a:r>
              <a:rPr lang="nl-BE" u="sng" dirty="0" smtClean="0"/>
              <a:t>Interacties:</a:t>
            </a:r>
          </a:p>
          <a:p>
            <a:pPr marL="0" indent="0">
              <a:buNone/>
            </a:pPr>
            <a:r>
              <a:rPr lang="nl-BE" i="1" dirty="0" smtClean="0"/>
              <a:t> 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nl-BE" sz="2400" dirty="0" smtClean="0"/>
              <a:t>Blijkt dat Maria moet stoppen met </a:t>
            </a:r>
            <a:r>
              <a:rPr lang="nl-BE" sz="2400" dirty="0" err="1" smtClean="0"/>
              <a:t>Marevan</a:t>
            </a:r>
            <a:r>
              <a:rPr lang="nl-BE" sz="2400" dirty="0" smtClean="0"/>
              <a:t> en overschakelen op </a:t>
            </a:r>
            <a:r>
              <a:rPr lang="nl-BE" sz="2400" dirty="0" err="1" smtClean="0"/>
              <a:t>Pradaxa</a:t>
            </a:r>
            <a:r>
              <a:rPr lang="nl-BE" sz="2400" dirty="0" smtClean="0"/>
              <a:t>. De specialist heeft echter geen uitleg gegeven wanneer Maria moet stoppen met </a:t>
            </a:r>
            <a:r>
              <a:rPr lang="nl-BE" sz="2400" dirty="0" err="1" smtClean="0"/>
              <a:t>Marevan</a:t>
            </a:r>
            <a:r>
              <a:rPr lang="nl-BE" sz="2400" dirty="0" smtClean="0"/>
              <a:t> en beginnen met </a:t>
            </a:r>
            <a:r>
              <a:rPr lang="nl-BE" sz="2400" dirty="0" err="1" smtClean="0"/>
              <a:t>Pradaxa</a:t>
            </a:r>
            <a:r>
              <a:rPr lang="nl-BE" sz="2400" dirty="0" smtClean="0"/>
              <a:t>.</a:t>
            </a:r>
          </a:p>
          <a:p>
            <a:pPr marL="0" indent="0" algn="just">
              <a:lnSpc>
                <a:spcPct val="150000"/>
              </a:lnSpc>
              <a:buNone/>
            </a:pPr>
            <a:endParaRPr lang="nl-BE" sz="24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nl-BE" sz="2400" dirty="0" smtClean="0"/>
              <a:t>Hoe kan je Maria hierbij helpen?</a:t>
            </a:r>
            <a:endParaRPr lang="nl-BE" sz="2400" dirty="0"/>
          </a:p>
          <a:p>
            <a:endParaRPr lang="nl-BE" dirty="0"/>
          </a:p>
          <a:p>
            <a:endParaRPr lang="nl-BE" dirty="0" smtClean="0"/>
          </a:p>
          <a:p>
            <a:endParaRPr lang="nl-BE" dirty="0" smtClean="0"/>
          </a:p>
          <a:p>
            <a:pPr>
              <a:buNone/>
            </a:pPr>
            <a:endParaRPr lang="nl-BE" dirty="0" smtClean="0"/>
          </a:p>
          <a:p>
            <a:pPr>
              <a:buNone/>
            </a:pPr>
            <a:r>
              <a:rPr lang="nl-BE" dirty="0" smtClean="0"/>
              <a:t> </a:t>
            </a:r>
          </a:p>
          <a:p>
            <a:pPr>
              <a:buNone/>
            </a:pPr>
            <a:endParaRPr lang="nl-BE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8C2B76-37A3-4E96-8E70-1EDBD17DD8B9}" type="slidenum">
              <a:rPr lang="en-US" smtClean="0"/>
              <a:pPr>
                <a:defRPr/>
              </a:pPr>
              <a:t>36</a:t>
            </a:fld>
            <a:endParaRPr lang="en-US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3"/>
          <a:srcRect l="24097" t="15120" r="22039" b="20201"/>
          <a:stretch/>
        </p:blipFill>
        <p:spPr>
          <a:xfrm>
            <a:off x="-7448" y="24168"/>
            <a:ext cx="9701515" cy="7176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624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el 1"/>
          <p:cNvSpPr>
            <a:spLocks noGrp="1"/>
          </p:cNvSpPr>
          <p:nvPr>
            <p:ph type="title"/>
          </p:nvPr>
        </p:nvSpPr>
        <p:spPr bwMode="auto">
          <a:xfrm>
            <a:off x="485775" y="288925"/>
            <a:ext cx="8750300" cy="892175"/>
          </a:xfrm>
          <a:ln>
            <a:miter lim="800000"/>
            <a:headEnd/>
            <a:tailEnd/>
          </a:ln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nl-BE" altLang="nl-BE" sz="3200" dirty="0" smtClean="0">
                <a:ea typeface="ＭＳ Ｐゴシック" pitchFamily="34" charset="-128"/>
              </a:rPr>
              <a:t>DOAC – Casus 4</a:t>
            </a:r>
            <a:endParaRPr lang="nl-NL" altLang="nl-BE" sz="3200" dirty="0" smtClean="0">
              <a:ea typeface="ＭＳ Ｐゴシック" pitchFamily="34" charset="-128"/>
            </a:endParaRPr>
          </a:p>
        </p:txBody>
      </p:sp>
      <p:sp>
        <p:nvSpPr>
          <p:cNvPr id="7" name="Tijdelijke aanduiding voor inhoud 6"/>
          <p:cNvSpPr>
            <a:spLocks noGrp="1"/>
          </p:cNvSpPr>
          <p:nvPr>
            <p:ph idx="1"/>
          </p:nvPr>
        </p:nvSpPr>
        <p:spPr>
          <a:xfrm>
            <a:off x="486093" y="1332199"/>
            <a:ext cx="8749665" cy="4788531"/>
          </a:xfrm>
        </p:spPr>
        <p:txBody>
          <a:bodyPr/>
          <a:lstStyle/>
          <a:p>
            <a:pPr marL="0" indent="0">
              <a:buNone/>
            </a:pPr>
            <a:r>
              <a:rPr lang="nl-BE" u="sng" dirty="0" smtClean="0"/>
              <a:t>Interacties:</a:t>
            </a:r>
          </a:p>
          <a:p>
            <a:pPr marL="0" indent="0">
              <a:buNone/>
            </a:pPr>
            <a:r>
              <a:rPr lang="nl-BE" i="1" dirty="0" smtClean="0"/>
              <a:t> 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nl-BE" sz="2400" dirty="0" smtClean="0"/>
              <a:t>Blijkt dat Maria moet stoppen met </a:t>
            </a:r>
            <a:r>
              <a:rPr lang="nl-BE" sz="2400" dirty="0" err="1" smtClean="0"/>
              <a:t>Marevan</a:t>
            </a:r>
            <a:r>
              <a:rPr lang="nl-BE" sz="2400" dirty="0" smtClean="0"/>
              <a:t> en overschakelen op </a:t>
            </a:r>
            <a:r>
              <a:rPr lang="nl-BE" sz="2400" dirty="0" err="1" smtClean="0"/>
              <a:t>Pradaxa</a:t>
            </a:r>
            <a:r>
              <a:rPr lang="nl-BE" sz="2400" dirty="0" smtClean="0"/>
              <a:t>. De specialist heeft echter geen uitleg gegeven wanneer Maria moet stoppen met </a:t>
            </a:r>
            <a:r>
              <a:rPr lang="nl-BE" sz="2400" dirty="0" err="1" smtClean="0"/>
              <a:t>Marevan</a:t>
            </a:r>
            <a:r>
              <a:rPr lang="nl-BE" sz="2400" dirty="0" smtClean="0"/>
              <a:t> en beginnen met </a:t>
            </a:r>
            <a:r>
              <a:rPr lang="nl-BE" sz="2400" dirty="0" err="1" smtClean="0"/>
              <a:t>Pradaxa</a:t>
            </a:r>
            <a:r>
              <a:rPr lang="nl-BE" sz="2400" dirty="0" smtClean="0"/>
              <a:t>.</a:t>
            </a:r>
          </a:p>
          <a:p>
            <a:pPr marL="0" indent="0" algn="just">
              <a:lnSpc>
                <a:spcPct val="150000"/>
              </a:lnSpc>
              <a:buNone/>
            </a:pPr>
            <a:endParaRPr lang="nl-BE" sz="2400" dirty="0"/>
          </a:p>
          <a:p>
            <a:pPr marL="0" indent="0" algn="just">
              <a:lnSpc>
                <a:spcPct val="150000"/>
              </a:lnSpc>
              <a:buNone/>
            </a:pPr>
            <a:r>
              <a:rPr lang="nl-BE" sz="2400" dirty="0" smtClean="0"/>
              <a:t>Hoe kan je Maria hierbij helpen?</a:t>
            </a:r>
            <a:endParaRPr lang="nl-BE" sz="2400" dirty="0"/>
          </a:p>
          <a:p>
            <a:endParaRPr lang="nl-BE" dirty="0"/>
          </a:p>
          <a:p>
            <a:endParaRPr lang="nl-BE" dirty="0" smtClean="0"/>
          </a:p>
          <a:p>
            <a:endParaRPr lang="nl-BE" dirty="0" smtClean="0"/>
          </a:p>
          <a:p>
            <a:pPr>
              <a:buNone/>
            </a:pPr>
            <a:endParaRPr lang="nl-BE" dirty="0" smtClean="0"/>
          </a:p>
          <a:p>
            <a:pPr>
              <a:buNone/>
            </a:pPr>
            <a:r>
              <a:rPr lang="nl-BE" dirty="0" smtClean="0"/>
              <a:t> </a:t>
            </a:r>
          </a:p>
          <a:p>
            <a:pPr>
              <a:buNone/>
            </a:pPr>
            <a:endParaRPr lang="nl-BE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8C2B76-37A3-4E96-8E70-1EDBD17DD8B9}" type="slidenum">
              <a:rPr lang="en-US" smtClean="0"/>
              <a:pPr>
                <a:defRPr/>
              </a:pPr>
              <a:t>37</a:t>
            </a:fld>
            <a:endParaRPr lang="en-US" dirty="0"/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3"/>
          <a:srcRect l="17398" t="11360" r="17398" b="5481"/>
          <a:stretch/>
        </p:blipFill>
        <p:spPr>
          <a:xfrm>
            <a:off x="0" y="31428"/>
            <a:ext cx="9721850" cy="7169472"/>
          </a:xfrm>
          <a:prstGeom prst="rect">
            <a:avLst/>
          </a:prstGeom>
        </p:spPr>
      </p:pic>
      <p:sp>
        <p:nvSpPr>
          <p:cNvPr id="4" name="Rechthoek 3"/>
          <p:cNvSpPr/>
          <p:nvPr/>
        </p:nvSpPr>
        <p:spPr>
          <a:xfrm>
            <a:off x="7453313" y="6120730"/>
            <a:ext cx="1872108" cy="60868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80062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ijdelijke aanduiding voor dianumm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3AB9281-94BE-4619-B008-9BE572FD3923}" type="slidenum">
              <a:rPr lang="en-US" altLang="nl-BE" smtClean="0">
                <a:solidFill>
                  <a:srgbClr val="008000"/>
                </a:solidFill>
                <a:latin typeface="Calibri" pitchFamily="34" charset="0"/>
              </a:rPr>
              <a:pPr/>
              <a:t>38</a:t>
            </a:fld>
            <a:endParaRPr lang="en-US" altLang="nl-BE" smtClean="0">
              <a:solidFill>
                <a:srgbClr val="008000"/>
              </a:solidFill>
              <a:latin typeface="Calibri" pitchFamily="34" charset="0"/>
            </a:endParaRPr>
          </a:p>
        </p:txBody>
      </p:sp>
      <p:sp>
        <p:nvSpPr>
          <p:cNvPr id="2" name="Rechthoek 1"/>
          <p:cNvSpPr/>
          <p:nvPr/>
        </p:nvSpPr>
        <p:spPr>
          <a:xfrm>
            <a:off x="0" y="0"/>
            <a:ext cx="9721850" cy="6336754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008000"/>
              </a:solidFill>
            </a:endParaRPr>
          </a:p>
        </p:txBody>
      </p:sp>
      <p:sp>
        <p:nvSpPr>
          <p:cNvPr id="7" name="Tijdelijke aanduiding voor inhoud 6"/>
          <p:cNvSpPr>
            <a:spLocks noGrp="1"/>
          </p:cNvSpPr>
          <p:nvPr>
            <p:ph idx="1"/>
          </p:nvPr>
        </p:nvSpPr>
        <p:spPr>
          <a:xfrm>
            <a:off x="486093" y="1332199"/>
            <a:ext cx="8749665" cy="4644515"/>
          </a:xfrm>
        </p:spPr>
        <p:txBody>
          <a:bodyPr/>
          <a:lstStyle/>
          <a:p>
            <a:r>
              <a:rPr lang="nl-BE" dirty="0" smtClean="0"/>
              <a:t>Nierfunctie</a:t>
            </a:r>
          </a:p>
          <a:p>
            <a:endParaRPr lang="nl-BE" dirty="0"/>
          </a:p>
          <a:p>
            <a:r>
              <a:rPr lang="nl-BE" dirty="0" smtClean="0"/>
              <a:t>Indicatie </a:t>
            </a:r>
          </a:p>
          <a:p>
            <a:endParaRPr lang="nl-BE" dirty="0"/>
          </a:p>
          <a:p>
            <a:r>
              <a:rPr lang="nl-BE" smtClean="0"/>
              <a:t>Interacties</a:t>
            </a:r>
            <a:endParaRPr lang="nl-BE" dirty="0" smtClean="0"/>
          </a:p>
          <a:p>
            <a:endParaRPr lang="nl-BE" dirty="0"/>
          </a:p>
          <a:p>
            <a:pPr marL="0" indent="0">
              <a:buNone/>
            </a:pPr>
            <a:endParaRPr lang="nl-BE" sz="2400" i="1" dirty="0" smtClean="0"/>
          </a:p>
          <a:p>
            <a:pPr marL="0" indent="0">
              <a:buNone/>
            </a:pPr>
            <a:endParaRPr lang="nl-BE" sz="2400" i="1" dirty="0"/>
          </a:p>
          <a:p>
            <a:pPr marL="0" indent="0">
              <a:buNone/>
            </a:pPr>
            <a:endParaRPr lang="nl-BE" sz="2400" i="1" dirty="0"/>
          </a:p>
          <a:p>
            <a:pPr marL="0" indent="0">
              <a:buNone/>
            </a:pPr>
            <a:endParaRPr lang="nl-BE" sz="2800" dirty="0" smtClean="0"/>
          </a:p>
        </p:txBody>
      </p:sp>
      <p:sp>
        <p:nvSpPr>
          <p:cNvPr id="12290" name="Titel 1"/>
          <p:cNvSpPr>
            <a:spLocks noGrp="1"/>
          </p:cNvSpPr>
          <p:nvPr>
            <p:ph type="title"/>
          </p:nvPr>
        </p:nvSpPr>
        <p:spPr bwMode="auto">
          <a:xfrm>
            <a:off x="485775" y="288925"/>
            <a:ext cx="8750300" cy="892175"/>
          </a:xfrm>
          <a:ln>
            <a:miter lim="800000"/>
            <a:headEnd/>
            <a:tailEnd/>
          </a:ln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nl-BE" altLang="nl-BE" dirty="0" smtClean="0">
                <a:solidFill>
                  <a:schemeClr val="tx1"/>
                </a:solidFill>
                <a:ea typeface="ＭＳ Ｐゴシック" pitchFamily="34" charset="-128"/>
              </a:rPr>
              <a:t>Lokale afspraken</a:t>
            </a:r>
            <a:endParaRPr lang="nl-NL" altLang="nl-BE" dirty="0" smtClean="0">
              <a:solidFill>
                <a:schemeClr val="tx1"/>
              </a:solidFill>
              <a:ea typeface="ＭＳ Ｐゴシック" pitchFamily="34" charset="-128"/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Apr. Greet Desrumaux - 28/05/2015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158610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ijdelijke aanduiding voor dianumm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3AB9281-94BE-4619-B008-9BE572FD3923}" type="slidenum">
              <a:rPr lang="en-US" altLang="nl-BE" smtClean="0">
                <a:solidFill>
                  <a:srgbClr val="008000"/>
                </a:solidFill>
                <a:latin typeface="Calibri" pitchFamily="34" charset="0"/>
              </a:rPr>
              <a:pPr/>
              <a:t>39</a:t>
            </a:fld>
            <a:endParaRPr lang="en-US" altLang="nl-BE" smtClean="0">
              <a:solidFill>
                <a:srgbClr val="008000"/>
              </a:solidFill>
              <a:latin typeface="Calibri" pitchFamily="34" charset="0"/>
            </a:endParaRPr>
          </a:p>
        </p:txBody>
      </p:sp>
      <p:sp>
        <p:nvSpPr>
          <p:cNvPr id="2" name="Rechthoek 1"/>
          <p:cNvSpPr/>
          <p:nvPr/>
        </p:nvSpPr>
        <p:spPr>
          <a:xfrm>
            <a:off x="0" y="0"/>
            <a:ext cx="9721850" cy="6336754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008000"/>
              </a:solidFill>
            </a:endParaRPr>
          </a:p>
        </p:txBody>
      </p:sp>
      <p:sp>
        <p:nvSpPr>
          <p:cNvPr id="7" name="Tijdelijke aanduiding voor inhoud 6"/>
          <p:cNvSpPr>
            <a:spLocks noGrp="1"/>
          </p:cNvSpPr>
          <p:nvPr>
            <p:ph idx="1"/>
          </p:nvPr>
        </p:nvSpPr>
        <p:spPr>
          <a:xfrm>
            <a:off x="486093" y="1332199"/>
            <a:ext cx="8749665" cy="4644515"/>
          </a:xfrm>
        </p:spPr>
        <p:txBody>
          <a:bodyPr/>
          <a:lstStyle/>
          <a:p>
            <a:r>
              <a:rPr lang="nl-BE" dirty="0" smtClean="0"/>
              <a:t>De patiënt verdient een optimale zorg. Begeleiding en educatie zijn essentieel om een goede therapietrouw te bekomen.</a:t>
            </a:r>
          </a:p>
          <a:p>
            <a:endParaRPr lang="nl-BE" dirty="0"/>
          </a:p>
          <a:p>
            <a:r>
              <a:rPr lang="nl-BE" dirty="0" smtClean="0"/>
              <a:t>De patiënt moet dezelfde boodschap krijgen, zowel van de specialist, arts als apotheker (tools zijn beschikbaar)!</a:t>
            </a:r>
          </a:p>
          <a:p>
            <a:endParaRPr lang="nl-BE" dirty="0" smtClean="0"/>
          </a:p>
          <a:p>
            <a:endParaRPr lang="nl-BE" dirty="0"/>
          </a:p>
          <a:p>
            <a:pPr marL="0" indent="0">
              <a:buNone/>
            </a:pPr>
            <a:endParaRPr lang="nl-BE" sz="2400" i="1" dirty="0" smtClean="0"/>
          </a:p>
          <a:p>
            <a:pPr marL="0" indent="0">
              <a:buNone/>
            </a:pPr>
            <a:endParaRPr lang="nl-BE" sz="2400" i="1" dirty="0"/>
          </a:p>
          <a:p>
            <a:pPr marL="0" indent="0">
              <a:buNone/>
            </a:pPr>
            <a:endParaRPr lang="nl-BE" sz="2400" i="1" dirty="0"/>
          </a:p>
          <a:p>
            <a:pPr marL="0" indent="0">
              <a:buNone/>
            </a:pPr>
            <a:endParaRPr lang="nl-BE" sz="2800" dirty="0" smtClean="0"/>
          </a:p>
        </p:txBody>
      </p:sp>
      <p:sp>
        <p:nvSpPr>
          <p:cNvPr id="12290" name="Titel 1"/>
          <p:cNvSpPr>
            <a:spLocks noGrp="1"/>
          </p:cNvSpPr>
          <p:nvPr>
            <p:ph type="title"/>
          </p:nvPr>
        </p:nvSpPr>
        <p:spPr bwMode="auto">
          <a:xfrm>
            <a:off x="485775" y="288925"/>
            <a:ext cx="8750300" cy="892175"/>
          </a:xfrm>
          <a:ln>
            <a:miter lim="800000"/>
            <a:headEnd/>
            <a:tailEnd/>
          </a:ln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nl-BE" altLang="nl-BE" dirty="0" smtClean="0">
                <a:solidFill>
                  <a:schemeClr val="tx1"/>
                </a:solidFill>
                <a:ea typeface="ＭＳ Ｐゴシック" pitchFamily="34" charset="-128"/>
              </a:rPr>
              <a:t>Belangrijk</a:t>
            </a:r>
            <a:endParaRPr lang="nl-NL" altLang="nl-BE" dirty="0" smtClean="0">
              <a:solidFill>
                <a:schemeClr val="tx1"/>
              </a:solidFill>
              <a:ea typeface="ＭＳ Ｐゴシック" pitchFamily="34" charset="-128"/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Apr. Greet Desrumaux - 28/05/2015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18692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z="3200" dirty="0"/>
              <a:t>Inleiding: anticoagulantia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53" y="1512218"/>
            <a:ext cx="8619703" cy="5005626"/>
          </a:xfrm>
          <a:ln>
            <a:noFill/>
          </a:ln>
        </p:spPr>
        <p:txBody>
          <a:bodyPr/>
          <a:lstStyle/>
          <a:p>
            <a:pPr>
              <a:lnSpc>
                <a:spcPct val="150000"/>
              </a:lnSpc>
            </a:pPr>
            <a:r>
              <a:rPr lang="nl-BE" sz="2100" dirty="0"/>
              <a:t>Vormen samen met de anti-aggregantia en trombolytica de klasse v/d </a:t>
            </a:r>
            <a:r>
              <a:rPr lang="nl-BE" sz="2100" dirty="0" err="1" smtClean="0"/>
              <a:t>antitrombotica</a:t>
            </a:r>
            <a:r>
              <a:rPr lang="nl-BE" sz="2100" i="1" baseline="30000" dirty="0"/>
              <a:t>(1</a:t>
            </a:r>
            <a:r>
              <a:rPr lang="nl-BE" sz="2100" i="1" baseline="30000" dirty="0" smtClean="0"/>
              <a:t>)</a:t>
            </a:r>
          </a:p>
          <a:p>
            <a:pPr>
              <a:lnSpc>
                <a:spcPct val="150000"/>
              </a:lnSpc>
            </a:pPr>
            <a:endParaRPr lang="nl-BE" sz="1200" dirty="0"/>
          </a:p>
          <a:p>
            <a:pPr>
              <a:lnSpc>
                <a:spcPct val="150000"/>
              </a:lnSpc>
            </a:pPr>
            <a:r>
              <a:rPr lang="nl-BE" sz="2100" dirty="0"/>
              <a:t>Worden verder onderverdeeld in:</a:t>
            </a:r>
          </a:p>
          <a:p>
            <a:pPr lvl="1">
              <a:lnSpc>
                <a:spcPct val="150000"/>
              </a:lnSpc>
            </a:pPr>
            <a:r>
              <a:rPr lang="nl-BE" sz="2100" dirty="0"/>
              <a:t>Heparines (oa. LMWH)</a:t>
            </a:r>
          </a:p>
          <a:p>
            <a:pPr lvl="1">
              <a:lnSpc>
                <a:spcPct val="150000"/>
              </a:lnSpc>
            </a:pPr>
            <a:r>
              <a:rPr lang="nl-BE" sz="2100" dirty="0"/>
              <a:t>Vitamine K-antagonisten (VKAs)</a:t>
            </a:r>
          </a:p>
          <a:p>
            <a:pPr lvl="1">
              <a:lnSpc>
                <a:spcPct val="150000"/>
              </a:lnSpc>
            </a:pPr>
            <a:r>
              <a:rPr lang="nl-BE" sz="2100" dirty="0"/>
              <a:t>Trombine-inhibitoren</a:t>
            </a:r>
          </a:p>
          <a:p>
            <a:pPr lvl="1">
              <a:lnSpc>
                <a:spcPct val="150000"/>
              </a:lnSpc>
            </a:pPr>
            <a:r>
              <a:rPr lang="nl-BE" sz="2100" dirty="0"/>
              <a:t>Factor Xa-inhibitoren</a:t>
            </a:r>
          </a:p>
        </p:txBody>
      </p:sp>
      <p:sp>
        <p:nvSpPr>
          <p:cNvPr id="7" name="Right Brace 6"/>
          <p:cNvSpPr/>
          <p:nvPr/>
        </p:nvSpPr>
        <p:spPr bwMode="auto">
          <a:xfrm>
            <a:off x="4095340" y="4853389"/>
            <a:ext cx="382793" cy="907301"/>
          </a:xfrm>
          <a:prstGeom prst="rightBrace">
            <a:avLst/>
          </a:prstGeom>
          <a:noFill/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6684" tIns="48341" rIns="96684" bIns="48341" numCol="1" rtlCol="0" anchor="ctr" anchorCtr="0" compatLnSpc="1">
            <a:prstTxWarp prst="textNoShape">
              <a:avLst/>
            </a:prstTxWarp>
          </a:bodyPr>
          <a:lstStyle/>
          <a:p>
            <a:pPr marL="384441" indent="-384441" defTabSz="966978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75000"/>
            </a:pPr>
            <a:endParaRPr lang="nl-BE" sz="2100">
              <a:solidFill>
                <a:schemeClr val="hlink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31249" y="5146065"/>
            <a:ext cx="1913963" cy="387799"/>
          </a:xfrm>
          <a:prstGeom prst="rect">
            <a:avLst/>
          </a:prstGeom>
          <a:noFill/>
        </p:spPr>
        <p:txBody>
          <a:bodyPr wrap="square" lIns="96698" tIns="48349" rIns="96698" bIns="48349" rtlCol="0">
            <a:spAutoFit/>
          </a:bodyPr>
          <a:lstStyle/>
          <a:p>
            <a:r>
              <a:rPr lang="nl-BE" b="1" dirty="0" smtClean="0">
                <a:solidFill>
                  <a:srgbClr val="FFFF00"/>
                </a:solidFill>
              </a:rPr>
              <a:t>DOACs</a:t>
            </a:r>
            <a:endParaRPr lang="nl-BE" b="1" dirty="0">
              <a:solidFill>
                <a:srgbClr val="FFFF00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8C2B76-37A3-4E96-8E70-1EDBD17DD8B9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02"/>
          <a:stretch/>
        </p:blipFill>
        <p:spPr bwMode="auto">
          <a:xfrm>
            <a:off x="5797029" y="4691307"/>
            <a:ext cx="636136" cy="909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7957" y="5200241"/>
            <a:ext cx="1413321" cy="667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3461" y="5200241"/>
            <a:ext cx="1109145" cy="68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8599" y="3936896"/>
            <a:ext cx="1216613" cy="531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9317" y="3581891"/>
            <a:ext cx="618717" cy="997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949" y="3936896"/>
            <a:ext cx="973757" cy="82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Date Placeholder 4"/>
          <p:cNvSpPr txBox="1">
            <a:spLocks/>
          </p:cNvSpPr>
          <p:nvPr/>
        </p:nvSpPr>
        <p:spPr>
          <a:xfrm>
            <a:off x="6686550" y="6624638"/>
            <a:ext cx="2133600" cy="188912"/>
          </a:xfrm>
          <a:prstGeom prst="rect">
            <a:avLst/>
          </a:prstGeom>
        </p:spPr>
        <p:txBody>
          <a:bodyPr/>
          <a:lstStyle>
            <a:defPPr>
              <a:defRPr lang="nl-NL"/>
            </a:defPPr>
            <a:lvl1pPr algn="l" defTabSz="966788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82600" indent="-25400" algn="l" defTabSz="966788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66788" indent="-52388" algn="l" defTabSz="966788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449388" indent="-77788" algn="l" defTabSz="966788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933575" indent="-104775" algn="l" defTabSz="966788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nl-BE" smtClean="0"/>
              <a:t>10/10/2014</a:t>
            </a:r>
            <a:endParaRPr lang="en-US"/>
          </a:p>
        </p:txBody>
      </p:sp>
      <p:sp>
        <p:nvSpPr>
          <p:cNvPr id="21" name="Slide Number Placeholder 5"/>
          <p:cNvSpPr txBox="1">
            <a:spLocks/>
          </p:cNvSpPr>
          <p:nvPr/>
        </p:nvSpPr>
        <p:spPr>
          <a:xfrm>
            <a:off x="250825" y="6589713"/>
            <a:ext cx="490538" cy="2238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nl-NL"/>
            </a:defPPr>
            <a:lvl1pPr algn="ctr" defTabSz="966978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482600" indent="-25400" algn="l" defTabSz="966788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66788" indent="-52388" algn="l" defTabSz="966788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449388" indent="-77788" algn="l" defTabSz="966788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933575" indent="-104775" algn="l" defTabSz="966788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fld id="{CA124BC2-4FD9-4608-B0E8-8184C85DDECD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19" name="Rechthoek 18"/>
          <p:cNvSpPr/>
          <p:nvPr/>
        </p:nvSpPr>
        <p:spPr>
          <a:xfrm>
            <a:off x="0" y="6202362"/>
            <a:ext cx="9721849" cy="3262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l-BE" sz="1100" i="1" dirty="0" smtClean="0">
                <a:latin typeface="Calibri" panose="020F0502020204030204" pitchFamily="34" charset="0"/>
              </a:rPr>
              <a:t>1. BCFI</a:t>
            </a:r>
            <a:endParaRPr lang="nl-BE" sz="1100" i="1" dirty="0">
              <a:latin typeface="Calibri" panose="020F0502020204030204" pitchFamily="34" charset="0"/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0187" y="2687699"/>
            <a:ext cx="855539" cy="855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28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ijdelijke aanduiding voor dianumm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3AB9281-94BE-4619-B008-9BE572FD3923}" type="slidenum">
              <a:rPr lang="en-US" altLang="nl-BE" smtClean="0">
                <a:solidFill>
                  <a:srgbClr val="008000"/>
                </a:solidFill>
                <a:latin typeface="Calibri" pitchFamily="34" charset="0"/>
              </a:rPr>
              <a:pPr/>
              <a:t>40</a:t>
            </a:fld>
            <a:endParaRPr lang="en-US" altLang="nl-BE" smtClean="0">
              <a:solidFill>
                <a:srgbClr val="008000"/>
              </a:solidFill>
              <a:latin typeface="Calibri" pitchFamily="34" charset="0"/>
            </a:endParaRPr>
          </a:p>
        </p:txBody>
      </p:sp>
      <p:sp>
        <p:nvSpPr>
          <p:cNvPr id="2" name="Rechthoek 1"/>
          <p:cNvSpPr/>
          <p:nvPr/>
        </p:nvSpPr>
        <p:spPr>
          <a:xfrm>
            <a:off x="0" y="0"/>
            <a:ext cx="9721850" cy="6336754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008000"/>
              </a:solidFill>
            </a:endParaRPr>
          </a:p>
        </p:txBody>
      </p:sp>
      <p:sp>
        <p:nvSpPr>
          <p:cNvPr id="7" name="Tijdelijke aanduiding voor inhoud 6"/>
          <p:cNvSpPr>
            <a:spLocks noGrp="1"/>
          </p:cNvSpPr>
          <p:nvPr>
            <p:ph idx="1"/>
          </p:nvPr>
        </p:nvSpPr>
        <p:spPr>
          <a:xfrm>
            <a:off x="486093" y="1332199"/>
            <a:ext cx="8749665" cy="4644515"/>
          </a:xfrm>
        </p:spPr>
        <p:txBody>
          <a:bodyPr/>
          <a:lstStyle/>
          <a:p>
            <a:r>
              <a:rPr lang="nl-BE" smtClean="0"/>
              <a:t>Stop of </a:t>
            </a:r>
            <a:r>
              <a:rPr lang="nl-BE" dirty="0" smtClean="0"/>
              <a:t>dosisaanpassingen kunnen noodzakelijk zijn</a:t>
            </a:r>
          </a:p>
          <a:p>
            <a:pPr>
              <a:buFont typeface="Symbol" panose="05050102010706020507" pitchFamily="18" charset="2"/>
              <a:buChar char="Þ"/>
            </a:pPr>
            <a:r>
              <a:rPr lang="nl-BE" i="1" dirty="0" smtClean="0"/>
              <a:t> Communicatie tussen elke zorgverstrekker</a:t>
            </a:r>
          </a:p>
          <a:p>
            <a:pPr marL="0" indent="0">
              <a:buNone/>
            </a:pPr>
            <a:endParaRPr lang="nl-BE" dirty="0" smtClean="0"/>
          </a:p>
          <a:p>
            <a:endParaRPr lang="nl-BE" dirty="0"/>
          </a:p>
          <a:p>
            <a:endParaRPr lang="nl-BE" dirty="0" smtClean="0"/>
          </a:p>
          <a:p>
            <a:endParaRPr lang="nl-BE" dirty="0"/>
          </a:p>
          <a:p>
            <a:pPr marL="0" indent="0">
              <a:buNone/>
            </a:pPr>
            <a:endParaRPr lang="nl-BE" sz="2400" i="1" dirty="0" smtClean="0"/>
          </a:p>
          <a:p>
            <a:pPr marL="0" indent="0">
              <a:buNone/>
            </a:pPr>
            <a:endParaRPr lang="nl-BE" sz="2400" i="1" dirty="0"/>
          </a:p>
          <a:p>
            <a:pPr marL="0" indent="0">
              <a:buNone/>
            </a:pPr>
            <a:endParaRPr lang="nl-BE" sz="2400" i="1" dirty="0"/>
          </a:p>
          <a:p>
            <a:pPr marL="0" indent="0">
              <a:buNone/>
            </a:pPr>
            <a:endParaRPr lang="nl-BE" sz="2800" dirty="0" smtClean="0"/>
          </a:p>
        </p:txBody>
      </p:sp>
      <p:sp>
        <p:nvSpPr>
          <p:cNvPr id="12290" name="Titel 1"/>
          <p:cNvSpPr>
            <a:spLocks noGrp="1"/>
          </p:cNvSpPr>
          <p:nvPr>
            <p:ph type="title"/>
          </p:nvPr>
        </p:nvSpPr>
        <p:spPr bwMode="auto">
          <a:xfrm>
            <a:off x="485775" y="288925"/>
            <a:ext cx="8750300" cy="892175"/>
          </a:xfrm>
          <a:ln>
            <a:miter lim="800000"/>
            <a:headEnd/>
            <a:tailEnd/>
          </a:ln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nl-BE" altLang="nl-BE" dirty="0" smtClean="0">
                <a:solidFill>
                  <a:schemeClr val="tx1"/>
                </a:solidFill>
                <a:ea typeface="ＭＳ Ｐゴシック" pitchFamily="34" charset="-128"/>
              </a:rPr>
              <a:t>Belangrijk</a:t>
            </a:r>
            <a:endParaRPr lang="nl-NL" altLang="nl-BE" dirty="0" smtClean="0">
              <a:solidFill>
                <a:schemeClr val="tx1"/>
              </a:solidFill>
              <a:ea typeface="ＭＳ Ｐゴシック" pitchFamily="34" charset="-128"/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Apr. Greet Desrumaux - 28/05/2015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92190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ijdelijke aanduiding voor dianumm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3AB9281-94BE-4619-B008-9BE572FD3923}" type="slidenum">
              <a:rPr lang="en-US" altLang="nl-BE" smtClean="0">
                <a:solidFill>
                  <a:srgbClr val="008000"/>
                </a:solidFill>
                <a:latin typeface="Calibri" pitchFamily="34" charset="0"/>
              </a:rPr>
              <a:pPr/>
              <a:t>41</a:t>
            </a:fld>
            <a:endParaRPr lang="en-US" altLang="nl-BE" smtClean="0">
              <a:solidFill>
                <a:srgbClr val="008000"/>
              </a:solidFill>
              <a:latin typeface="Calibri" pitchFamily="34" charset="0"/>
            </a:endParaRPr>
          </a:p>
        </p:txBody>
      </p:sp>
      <p:sp>
        <p:nvSpPr>
          <p:cNvPr id="2" name="Rechthoek 1"/>
          <p:cNvSpPr/>
          <p:nvPr/>
        </p:nvSpPr>
        <p:spPr>
          <a:xfrm>
            <a:off x="0" y="0"/>
            <a:ext cx="9721850" cy="6336754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008000"/>
              </a:solidFill>
            </a:endParaRPr>
          </a:p>
        </p:txBody>
      </p:sp>
      <p:sp>
        <p:nvSpPr>
          <p:cNvPr id="7" name="Tijdelijke aanduiding voor inhoud 6"/>
          <p:cNvSpPr>
            <a:spLocks noGrp="1"/>
          </p:cNvSpPr>
          <p:nvPr>
            <p:ph idx="1"/>
          </p:nvPr>
        </p:nvSpPr>
        <p:spPr>
          <a:xfrm>
            <a:off x="486093" y="1332199"/>
            <a:ext cx="8749665" cy="4644515"/>
          </a:xfrm>
        </p:spPr>
        <p:txBody>
          <a:bodyPr/>
          <a:lstStyle/>
          <a:p>
            <a:r>
              <a:rPr lang="nl-BE" dirty="0" smtClean="0"/>
              <a:t>Praktische gids KAVA</a:t>
            </a:r>
          </a:p>
          <a:p>
            <a:endParaRPr lang="nl-BE" dirty="0"/>
          </a:p>
          <a:p>
            <a:r>
              <a:rPr lang="nl-BE" dirty="0" smtClean="0"/>
              <a:t>www.noacforaf.eu</a:t>
            </a:r>
          </a:p>
          <a:p>
            <a:endParaRPr lang="nl-BE" dirty="0"/>
          </a:p>
          <a:p>
            <a:r>
              <a:rPr lang="nl-BE" dirty="0" smtClean="0"/>
              <a:t>www.ipact.org </a:t>
            </a:r>
          </a:p>
          <a:p>
            <a:endParaRPr lang="nl-BE" dirty="0"/>
          </a:p>
          <a:p>
            <a:endParaRPr lang="nl-BE" dirty="0" smtClean="0"/>
          </a:p>
          <a:p>
            <a:endParaRPr lang="nl-BE" dirty="0"/>
          </a:p>
          <a:p>
            <a:endParaRPr lang="nl-BE" dirty="0" smtClean="0"/>
          </a:p>
          <a:p>
            <a:endParaRPr lang="nl-BE" dirty="0"/>
          </a:p>
          <a:p>
            <a:pPr marL="0" indent="0">
              <a:buNone/>
            </a:pPr>
            <a:endParaRPr lang="nl-BE" sz="2400" i="1" dirty="0" smtClean="0"/>
          </a:p>
          <a:p>
            <a:pPr marL="0" indent="0">
              <a:buNone/>
            </a:pPr>
            <a:endParaRPr lang="nl-BE" sz="2400" i="1" dirty="0"/>
          </a:p>
          <a:p>
            <a:pPr marL="0" indent="0">
              <a:buNone/>
            </a:pPr>
            <a:endParaRPr lang="nl-BE" sz="2400" i="1" dirty="0"/>
          </a:p>
          <a:p>
            <a:pPr marL="0" indent="0">
              <a:buNone/>
            </a:pPr>
            <a:endParaRPr lang="nl-BE" sz="2800" dirty="0" smtClean="0"/>
          </a:p>
        </p:txBody>
      </p:sp>
      <p:sp>
        <p:nvSpPr>
          <p:cNvPr id="12290" name="Titel 1"/>
          <p:cNvSpPr>
            <a:spLocks noGrp="1"/>
          </p:cNvSpPr>
          <p:nvPr>
            <p:ph type="title"/>
          </p:nvPr>
        </p:nvSpPr>
        <p:spPr bwMode="auto">
          <a:xfrm>
            <a:off x="485775" y="288925"/>
            <a:ext cx="8750300" cy="892175"/>
          </a:xfrm>
          <a:ln>
            <a:miter lim="800000"/>
            <a:headEnd/>
            <a:tailEnd/>
          </a:ln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nl-BE" altLang="nl-BE" dirty="0" smtClean="0">
                <a:solidFill>
                  <a:schemeClr val="tx1"/>
                </a:solidFill>
                <a:ea typeface="ＭＳ Ｐゴシック" pitchFamily="34" charset="-128"/>
              </a:rPr>
              <a:t>Bronnen</a:t>
            </a:r>
            <a:endParaRPr lang="nl-NL" altLang="nl-BE" dirty="0" smtClean="0">
              <a:solidFill>
                <a:schemeClr val="tx1"/>
              </a:solidFill>
              <a:ea typeface="ＭＳ Ｐゴシック" pitchFamily="34" charset="-128"/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Apr. Greet Desrumaux - 28/05/2015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76635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ijdelijke aanduiding voor dianumm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3AB9281-94BE-4619-B008-9BE572FD3923}" type="slidenum">
              <a:rPr lang="en-US" altLang="nl-BE" smtClean="0">
                <a:solidFill>
                  <a:srgbClr val="008000"/>
                </a:solidFill>
                <a:latin typeface="Calibri" pitchFamily="34" charset="0"/>
              </a:rPr>
              <a:pPr/>
              <a:t>42</a:t>
            </a:fld>
            <a:endParaRPr lang="en-US" altLang="nl-BE" smtClean="0">
              <a:solidFill>
                <a:srgbClr val="008000"/>
              </a:solidFill>
              <a:latin typeface="Calibri" pitchFamily="34" charset="0"/>
            </a:endParaRPr>
          </a:p>
        </p:txBody>
      </p:sp>
      <p:sp>
        <p:nvSpPr>
          <p:cNvPr id="2" name="Rechthoek 1"/>
          <p:cNvSpPr/>
          <p:nvPr/>
        </p:nvSpPr>
        <p:spPr>
          <a:xfrm>
            <a:off x="0" y="0"/>
            <a:ext cx="9721850" cy="6336754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008000"/>
              </a:solidFill>
            </a:endParaRPr>
          </a:p>
        </p:txBody>
      </p:sp>
      <p:sp>
        <p:nvSpPr>
          <p:cNvPr id="7" name="Tijdelijke aanduiding voor inhoud 6"/>
          <p:cNvSpPr>
            <a:spLocks noGrp="1"/>
          </p:cNvSpPr>
          <p:nvPr>
            <p:ph idx="1"/>
          </p:nvPr>
        </p:nvSpPr>
        <p:spPr>
          <a:xfrm>
            <a:off x="486093" y="1332199"/>
            <a:ext cx="8749665" cy="4644515"/>
          </a:xfrm>
        </p:spPr>
        <p:txBody>
          <a:bodyPr/>
          <a:lstStyle/>
          <a:p>
            <a:r>
              <a:rPr lang="nl-BE" dirty="0" smtClean="0"/>
              <a:t>www.thrombosisadviser.com </a:t>
            </a:r>
          </a:p>
          <a:p>
            <a:endParaRPr lang="nl-BE" dirty="0"/>
          </a:p>
          <a:p>
            <a:r>
              <a:rPr lang="nl-BE" dirty="0" smtClean="0"/>
              <a:t>www.antigifcentrum.be/medische-professionals/nieuwe-orale-anticoagulantia-noac-non-vitamin-k-antagonist-oral-anti</a:t>
            </a:r>
          </a:p>
          <a:p>
            <a:endParaRPr lang="nl-BE" dirty="0" smtClean="0"/>
          </a:p>
          <a:p>
            <a:r>
              <a:rPr lang="nl-BE" smtClean="0"/>
              <a:t>www.thrombosisguidelinesgroup.be </a:t>
            </a:r>
            <a:endParaRPr lang="nl-BE" dirty="0"/>
          </a:p>
          <a:p>
            <a:endParaRPr lang="nl-BE" dirty="0" smtClean="0"/>
          </a:p>
          <a:p>
            <a:endParaRPr lang="nl-BE" dirty="0"/>
          </a:p>
          <a:p>
            <a:pPr marL="0" indent="0">
              <a:buNone/>
            </a:pPr>
            <a:endParaRPr lang="nl-BE" sz="2400" i="1" dirty="0" smtClean="0"/>
          </a:p>
          <a:p>
            <a:pPr marL="0" indent="0">
              <a:buNone/>
            </a:pPr>
            <a:endParaRPr lang="nl-BE" sz="2400" i="1" dirty="0"/>
          </a:p>
          <a:p>
            <a:pPr marL="0" indent="0">
              <a:buNone/>
            </a:pPr>
            <a:endParaRPr lang="nl-BE" sz="2400" i="1" dirty="0"/>
          </a:p>
          <a:p>
            <a:pPr marL="0" indent="0">
              <a:buNone/>
            </a:pPr>
            <a:endParaRPr lang="nl-BE" sz="2800" dirty="0" smtClean="0"/>
          </a:p>
        </p:txBody>
      </p:sp>
      <p:sp>
        <p:nvSpPr>
          <p:cNvPr id="12290" name="Titel 1"/>
          <p:cNvSpPr>
            <a:spLocks noGrp="1"/>
          </p:cNvSpPr>
          <p:nvPr>
            <p:ph type="title"/>
          </p:nvPr>
        </p:nvSpPr>
        <p:spPr bwMode="auto">
          <a:xfrm>
            <a:off x="485775" y="288925"/>
            <a:ext cx="8750300" cy="892175"/>
          </a:xfrm>
          <a:ln>
            <a:miter lim="800000"/>
            <a:headEnd/>
            <a:tailEnd/>
          </a:ln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nl-BE" altLang="nl-BE" dirty="0" smtClean="0">
                <a:solidFill>
                  <a:schemeClr val="tx1"/>
                </a:solidFill>
                <a:ea typeface="ＭＳ Ｐゴシック" pitchFamily="34" charset="-128"/>
              </a:rPr>
              <a:t>Bronnen</a:t>
            </a:r>
            <a:endParaRPr lang="nl-NL" altLang="nl-BE" dirty="0" smtClean="0">
              <a:solidFill>
                <a:schemeClr val="tx1"/>
              </a:solidFill>
              <a:ea typeface="ＭＳ Ｐゴシック" pitchFamily="34" charset="-128"/>
            </a:endParaRP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NL" smtClean="0"/>
              <a:t>Apr. Greet Desrumaux - 28/05/2015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01089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z="3200" dirty="0">
                <a:ea typeface="ＭＳ Ｐゴシック" pitchFamily="34" charset="-128"/>
              </a:rPr>
              <a:t>‘Nieuwe’ versus ‘oude’ OAC</a:t>
            </a:r>
          </a:p>
        </p:txBody>
      </p:sp>
      <p:sp>
        <p:nvSpPr>
          <p:cNvPr id="12293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nl-BE" sz="2100" dirty="0">
                <a:ea typeface="ＭＳ Ｐゴシック" pitchFamily="34" charset="-128"/>
              </a:rPr>
              <a:t>Zowel bij preventie en behandeling </a:t>
            </a:r>
            <a:r>
              <a:rPr lang="nl-BE" sz="2100" dirty="0" smtClean="0">
                <a:ea typeface="ＭＳ Ｐゴシック" pitchFamily="34" charset="-128"/>
              </a:rPr>
              <a:t/>
            </a:r>
            <a:br>
              <a:rPr lang="nl-BE" sz="2100" dirty="0" smtClean="0">
                <a:ea typeface="ＭＳ Ｐゴシック" pitchFamily="34" charset="-128"/>
              </a:rPr>
            </a:br>
            <a:r>
              <a:rPr lang="nl-BE" sz="2100" dirty="0" smtClean="0">
                <a:ea typeface="ＭＳ Ｐゴシック" pitchFamily="34" charset="-128"/>
              </a:rPr>
              <a:t>van VTE </a:t>
            </a:r>
            <a:r>
              <a:rPr lang="nl-BE" sz="2100" dirty="0">
                <a:ea typeface="ＭＳ Ｐゴシック" pitchFamily="34" charset="-128"/>
              </a:rPr>
              <a:t>als bij VKF tonen alle </a:t>
            </a:r>
            <a:r>
              <a:rPr lang="nl-BE" sz="2100" dirty="0" smtClean="0">
                <a:ea typeface="ＭＳ Ｐゴシック" pitchFamily="34" charset="-128"/>
              </a:rPr>
              <a:t>studies</a:t>
            </a:r>
            <a:br>
              <a:rPr lang="nl-BE" sz="2100" dirty="0" smtClean="0">
                <a:ea typeface="ＭＳ Ｐゴシック" pitchFamily="34" charset="-128"/>
              </a:rPr>
            </a:br>
            <a:r>
              <a:rPr lang="nl-BE" sz="2100" dirty="0" smtClean="0">
                <a:ea typeface="ＭＳ Ｐゴシック" pitchFamily="34" charset="-128"/>
              </a:rPr>
              <a:t>op </a:t>
            </a:r>
            <a:r>
              <a:rPr lang="nl-BE" sz="2100" dirty="0">
                <a:ea typeface="ＭＳ Ｐゴシック" pitchFamily="34" charset="-128"/>
              </a:rPr>
              <a:t>zijn minst een </a:t>
            </a:r>
            <a:r>
              <a:rPr lang="nl-BE" sz="2100" dirty="0" smtClean="0">
                <a:ea typeface="ＭＳ Ｐゴシック" pitchFamily="34" charset="-128"/>
              </a:rPr>
              <a:t>equivalente</a:t>
            </a:r>
            <a:br>
              <a:rPr lang="nl-BE" sz="2100" dirty="0" smtClean="0">
                <a:ea typeface="ＭＳ Ｐゴシック" pitchFamily="34" charset="-128"/>
              </a:rPr>
            </a:br>
            <a:r>
              <a:rPr lang="nl-BE" sz="2100" dirty="0" smtClean="0">
                <a:ea typeface="ＭＳ Ｐゴシック" pitchFamily="34" charset="-128"/>
              </a:rPr>
              <a:t>werkzaamheid </a:t>
            </a:r>
            <a:r>
              <a:rPr lang="nl-BE" sz="2100" dirty="0">
                <a:ea typeface="ＭＳ Ｐゴシック" pitchFamily="34" charset="-128"/>
              </a:rPr>
              <a:t>van de </a:t>
            </a:r>
            <a:r>
              <a:rPr lang="nl-BE" sz="2100" dirty="0" smtClean="0">
                <a:ea typeface="ＭＳ Ｐゴシック" pitchFamily="34" charset="-128"/>
              </a:rPr>
              <a:t>DOAC</a:t>
            </a:r>
            <a:br>
              <a:rPr lang="nl-BE" sz="2100" dirty="0" smtClean="0">
                <a:ea typeface="ＭＳ Ｐゴシック" pitchFamily="34" charset="-128"/>
              </a:rPr>
            </a:br>
            <a:r>
              <a:rPr lang="nl-BE" sz="2100" dirty="0" smtClean="0">
                <a:ea typeface="ＭＳ Ｐゴシック" pitchFamily="34" charset="-128"/>
              </a:rPr>
              <a:t>tegenover </a:t>
            </a:r>
            <a:r>
              <a:rPr lang="nl-BE" sz="2100" dirty="0">
                <a:ea typeface="ＭＳ Ｐゴシック" pitchFamily="34" charset="-128"/>
              </a:rPr>
              <a:t>de “klassieke” </a:t>
            </a:r>
            <a:r>
              <a:rPr lang="nl-BE" sz="2100" dirty="0" smtClean="0">
                <a:ea typeface="ＭＳ Ｐゴシック" pitchFamily="34" charset="-128"/>
              </a:rPr>
              <a:t/>
            </a:r>
            <a:br>
              <a:rPr lang="nl-BE" sz="2100" dirty="0" smtClean="0">
                <a:ea typeface="ＭＳ Ｐゴシック" pitchFamily="34" charset="-128"/>
              </a:rPr>
            </a:br>
            <a:r>
              <a:rPr lang="nl-BE" sz="2100" dirty="0" smtClean="0">
                <a:ea typeface="ＭＳ Ｐゴシック" pitchFamily="34" charset="-128"/>
              </a:rPr>
              <a:t>behandelingen</a:t>
            </a:r>
            <a:r>
              <a:rPr lang="nl-BE" sz="2100" i="1" baseline="30000" dirty="0" smtClean="0"/>
              <a:t>(2) </a:t>
            </a:r>
            <a:endParaRPr lang="nl-BE" sz="2100" i="1" baseline="30000" dirty="0"/>
          </a:p>
          <a:p>
            <a:pPr marL="0" indent="0" algn="just">
              <a:buNone/>
              <a:defRPr/>
            </a:pPr>
            <a:endParaRPr lang="nl-BE" sz="2100" dirty="0">
              <a:ea typeface="ＭＳ Ｐゴシック" pitchFamily="34" charset="-128"/>
            </a:endParaRPr>
          </a:p>
          <a:p>
            <a:pPr>
              <a:defRPr/>
            </a:pPr>
            <a:r>
              <a:rPr lang="nl-BE" sz="2100" dirty="0">
                <a:ea typeface="ＭＳ Ｐゴシック" pitchFamily="34" charset="-128"/>
              </a:rPr>
              <a:t>In vergelijking met de “klassieke” </a:t>
            </a:r>
            <a:r>
              <a:rPr lang="nl-BE" sz="2100" dirty="0" smtClean="0">
                <a:ea typeface="ＭＳ Ｐゴシック" pitchFamily="34" charset="-128"/>
              </a:rPr>
              <a:t/>
            </a:r>
            <a:br>
              <a:rPr lang="nl-BE" sz="2100" dirty="0" smtClean="0">
                <a:ea typeface="ＭＳ Ｐゴシック" pitchFamily="34" charset="-128"/>
              </a:rPr>
            </a:br>
            <a:r>
              <a:rPr lang="nl-BE" sz="2100" dirty="0" smtClean="0">
                <a:ea typeface="ＭＳ Ｐゴシック" pitchFamily="34" charset="-128"/>
              </a:rPr>
              <a:t>behandelingen </a:t>
            </a:r>
            <a:r>
              <a:rPr lang="nl-BE" sz="2100" dirty="0">
                <a:ea typeface="ＭＳ Ｐゴシック" pitchFamily="34" charset="-128"/>
              </a:rPr>
              <a:t>hebben de </a:t>
            </a:r>
            <a:r>
              <a:rPr lang="nl-BE" sz="2100" dirty="0" smtClean="0">
                <a:ea typeface="ＭＳ Ｐゴシック" pitchFamily="34" charset="-128"/>
              </a:rPr>
              <a:t>DOAC</a:t>
            </a:r>
            <a:br>
              <a:rPr lang="nl-BE" sz="2100" dirty="0" smtClean="0">
                <a:ea typeface="ＭＳ Ｐゴシック" pitchFamily="34" charset="-128"/>
              </a:rPr>
            </a:br>
            <a:r>
              <a:rPr lang="nl-BE" sz="2100" dirty="0" smtClean="0">
                <a:ea typeface="ＭＳ Ｐゴシック" pitchFamily="34" charset="-128"/>
              </a:rPr>
              <a:t> </a:t>
            </a:r>
            <a:r>
              <a:rPr lang="nl-BE" sz="2100" dirty="0">
                <a:ea typeface="ＭＳ Ｐゴシック" pitchFamily="34" charset="-128"/>
              </a:rPr>
              <a:t>een </a:t>
            </a:r>
            <a:r>
              <a:rPr lang="nl-BE" sz="2100" dirty="0" smtClean="0">
                <a:ea typeface="ＭＳ Ｐゴシック" pitchFamily="34" charset="-128"/>
              </a:rPr>
              <a:t>gunstiger veiligheidsprofiel</a:t>
            </a:r>
            <a:r>
              <a:rPr lang="nl-BE" sz="2100" i="1" baseline="30000" dirty="0"/>
              <a:t>(2) </a:t>
            </a:r>
          </a:p>
          <a:p>
            <a:pPr>
              <a:defRPr/>
            </a:pPr>
            <a:endParaRPr lang="nl-BE" sz="2100" dirty="0">
              <a:ea typeface="ＭＳ Ｐゴシック" pitchFamily="34" charset="-128"/>
            </a:endParaRPr>
          </a:p>
          <a:p>
            <a:pPr>
              <a:defRPr/>
            </a:pPr>
            <a:r>
              <a:rPr lang="nl-BE" sz="2100" dirty="0" smtClean="0">
                <a:ea typeface="ＭＳ Ｐゴシック" pitchFamily="34" charset="-128"/>
              </a:rPr>
              <a:t>DOAC leiden tot minder ICB</a:t>
            </a:r>
            <a:r>
              <a:rPr lang="nl-BE" sz="2100" i="1" baseline="30000" dirty="0"/>
              <a:t>(2) </a:t>
            </a:r>
          </a:p>
          <a:p>
            <a:pPr>
              <a:defRPr/>
            </a:pPr>
            <a:endParaRPr lang="nl-BE" sz="2100" dirty="0">
              <a:ea typeface="ＭＳ Ｐゴシック" pitchFamily="34" charset="-128"/>
            </a:endParaRPr>
          </a:p>
          <a:p>
            <a:pPr marL="0" indent="0">
              <a:buNone/>
              <a:defRPr/>
            </a:pPr>
            <a:endParaRPr lang="nl-BE" sz="1700" dirty="0">
              <a:ea typeface="ＭＳ Ｐゴシック" pitchFamily="34" charset="-128"/>
            </a:endParaRPr>
          </a:p>
          <a:p>
            <a:pPr marL="0" indent="0">
              <a:buNone/>
              <a:defRPr/>
            </a:pPr>
            <a:endParaRPr lang="nl-BE" sz="1700" dirty="0">
              <a:ea typeface="ＭＳ Ｐゴシック" pitchFamily="34" charset="-128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5121934" y="1381754"/>
          <a:ext cx="4356869" cy="48406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7263"/>
                <a:gridCol w="2169606"/>
              </a:tblGrid>
              <a:tr h="440864">
                <a:tc>
                  <a:txBody>
                    <a:bodyPr/>
                    <a:lstStyle/>
                    <a:p>
                      <a:pPr algn="ctr"/>
                      <a:r>
                        <a:rPr lang="nl-BE" sz="1900" dirty="0" smtClean="0"/>
                        <a:t>Voordelen</a:t>
                      </a:r>
                      <a:endParaRPr lang="nl-BE" sz="1900" dirty="0"/>
                    </a:p>
                  </a:txBody>
                  <a:tcPr marL="97224" marR="97224" marT="48022" marB="4802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BE" sz="1900" dirty="0" smtClean="0"/>
                        <a:t>Nadelen </a:t>
                      </a:r>
                      <a:endParaRPr lang="nl-BE" sz="1900" dirty="0"/>
                    </a:p>
                  </a:txBody>
                  <a:tcPr marL="97224" marR="97224" marT="48022" marB="48022"/>
                </a:tc>
              </a:tr>
              <a:tr h="9984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BE" sz="1700" dirty="0" smtClean="0"/>
                        <a:t>Minder interacties</a:t>
                      </a:r>
                    </a:p>
                  </a:txBody>
                  <a:tcPr marL="97224" marR="97224" marT="48022" marB="48022"/>
                </a:tc>
                <a:tc>
                  <a:txBody>
                    <a:bodyPr/>
                    <a:lstStyle/>
                    <a:p>
                      <a:r>
                        <a:rPr lang="nl-BE" sz="1700" dirty="0" smtClean="0"/>
                        <a:t>Interferentie</a:t>
                      </a:r>
                      <a:r>
                        <a:rPr lang="nl-BE" sz="1700" baseline="0" dirty="0" smtClean="0"/>
                        <a:t> met andere GMen niet te meten</a:t>
                      </a:r>
                      <a:endParaRPr lang="nl-BE" sz="1700" dirty="0"/>
                    </a:p>
                  </a:txBody>
                  <a:tcPr marL="97224" marR="97224" marT="48022" marB="48022"/>
                </a:tc>
              </a:tr>
              <a:tr h="7022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BE" sz="1700" dirty="0" smtClean="0"/>
                        <a:t>Geen routine</a:t>
                      </a:r>
                      <a:r>
                        <a:rPr lang="nl-BE" sz="1700" baseline="0" dirty="0" smtClean="0"/>
                        <a:t> monitoring</a:t>
                      </a:r>
                      <a:endParaRPr lang="nl-BE" sz="1700" dirty="0" smtClean="0"/>
                    </a:p>
                  </a:txBody>
                  <a:tcPr marL="97224" marR="97224" marT="48022" marB="48022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BE" sz="1700" dirty="0" smtClean="0"/>
                        <a:t>Therapietrouw</a:t>
                      </a:r>
                      <a:r>
                        <a:rPr lang="nl-BE" sz="1700" baseline="0" dirty="0" smtClean="0"/>
                        <a:t> niet te beoordelen</a:t>
                      </a:r>
                      <a:endParaRPr lang="nl-BE" sz="1700" dirty="0" smtClean="0"/>
                    </a:p>
                  </a:txBody>
                  <a:tcPr marL="97224" marR="97224" marT="48022" marB="48022"/>
                </a:tc>
              </a:tr>
              <a:tr h="1294640">
                <a:tc>
                  <a:txBody>
                    <a:bodyPr/>
                    <a:lstStyle/>
                    <a:p>
                      <a:r>
                        <a:rPr lang="nl-BE" sz="1700" dirty="0" smtClean="0"/>
                        <a:t>Vaste</a:t>
                      </a:r>
                      <a:r>
                        <a:rPr lang="nl-BE" sz="1700" baseline="0" dirty="0" smtClean="0"/>
                        <a:t> dosis</a:t>
                      </a:r>
                      <a:endParaRPr lang="nl-BE" sz="1700" dirty="0"/>
                    </a:p>
                  </a:txBody>
                  <a:tcPr marL="97224" marR="97224" marT="48022" marB="48022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BE" sz="1700" dirty="0" smtClean="0"/>
                        <a:t>Dosisaanpassing aan nierfunctie</a:t>
                      </a:r>
                      <a:r>
                        <a:rPr lang="nl-BE" sz="1700" baseline="0" dirty="0" smtClean="0"/>
                        <a:t>, gewicht, comedicatie, …</a:t>
                      </a:r>
                      <a:endParaRPr lang="nl-BE" sz="1700" dirty="0" smtClean="0"/>
                    </a:p>
                  </a:txBody>
                  <a:tcPr marL="97224" marR="97224" marT="48022" marB="48022"/>
                </a:tc>
              </a:tr>
              <a:tr h="7022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BE" sz="1700" dirty="0" smtClean="0"/>
                        <a:t>Voorspelbare farmacologie</a:t>
                      </a:r>
                    </a:p>
                  </a:txBody>
                  <a:tcPr marL="97224" marR="97224" marT="48022" marB="48022"/>
                </a:tc>
                <a:tc>
                  <a:txBody>
                    <a:bodyPr/>
                    <a:lstStyle/>
                    <a:p>
                      <a:endParaRPr lang="nl-BE" sz="1700" dirty="0"/>
                    </a:p>
                  </a:txBody>
                  <a:tcPr marL="97224" marR="97224" marT="48022" marB="48022"/>
                </a:tc>
              </a:tr>
              <a:tr h="702224">
                <a:tc>
                  <a:txBody>
                    <a:bodyPr/>
                    <a:lstStyle/>
                    <a:p>
                      <a:r>
                        <a:rPr lang="nl-BE" sz="1700" dirty="0" smtClean="0"/>
                        <a:t>Gunstige benefit/risk verhouding</a:t>
                      </a:r>
                      <a:endParaRPr lang="nl-BE" sz="1700" dirty="0"/>
                    </a:p>
                  </a:txBody>
                  <a:tcPr marL="97224" marR="97224" marT="48022" marB="48022"/>
                </a:tc>
                <a:tc>
                  <a:txBody>
                    <a:bodyPr/>
                    <a:lstStyle/>
                    <a:p>
                      <a:endParaRPr lang="nl-BE" sz="1700" dirty="0"/>
                    </a:p>
                  </a:txBody>
                  <a:tcPr marL="97224" marR="97224" marT="48022" marB="48022"/>
                </a:tc>
              </a:tr>
            </a:tbl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8C2B76-37A3-4E96-8E70-1EDBD17DD8B9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sp>
        <p:nvSpPr>
          <p:cNvPr id="10" name="Rechthoek 9"/>
          <p:cNvSpPr/>
          <p:nvPr/>
        </p:nvSpPr>
        <p:spPr>
          <a:xfrm>
            <a:off x="0" y="6202362"/>
            <a:ext cx="9721850" cy="3262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b-NO" sz="1100" i="1" dirty="0" smtClean="0">
                <a:latin typeface="Calibri" panose="020F0502020204030204" pitchFamily="34" charset="0"/>
              </a:rPr>
              <a:t>2.Staerk </a:t>
            </a:r>
            <a:r>
              <a:rPr lang="nb-NO" sz="1100" i="1" dirty="0">
                <a:latin typeface="Calibri" panose="020F0502020204030204" pitchFamily="34" charset="0"/>
              </a:rPr>
              <a:t>L, et al. ESC </a:t>
            </a:r>
            <a:r>
              <a:rPr lang="nb-NO" sz="1100" i="1" dirty="0" smtClean="0">
                <a:latin typeface="Calibri" panose="020F0502020204030204" pitchFamily="34" charset="0"/>
              </a:rPr>
              <a:t>2016;1875</a:t>
            </a:r>
            <a:endParaRPr lang="nl-BE" sz="1100" i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7344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z="3200" dirty="0" smtClean="0">
                <a:ea typeface="ＭＳ Ｐゴシック" pitchFamily="34" charset="-128"/>
              </a:rPr>
              <a:t>Geregistreerde indicaties</a:t>
            </a:r>
            <a:endParaRPr lang="nl-BE" sz="32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8C2B76-37A3-4E96-8E70-1EDBD17DD8B9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sp>
        <p:nvSpPr>
          <p:cNvPr id="5" name="Tijdelijke aanduiding voor inhoud 6"/>
          <p:cNvSpPr>
            <a:spLocks noGrp="1"/>
          </p:cNvSpPr>
          <p:nvPr>
            <p:ph idx="1"/>
          </p:nvPr>
        </p:nvSpPr>
        <p:spPr>
          <a:xfrm>
            <a:off x="486093" y="1332199"/>
            <a:ext cx="8749665" cy="4788531"/>
          </a:xfrm>
        </p:spPr>
        <p:txBody>
          <a:bodyPr/>
          <a:lstStyle/>
          <a:p>
            <a:pPr marL="0" indent="0">
              <a:buNone/>
            </a:pPr>
            <a:r>
              <a:rPr lang="nl-BE" sz="3200" u="sng" dirty="0" smtClean="0"/>
              <a:t>Verschillende indicaties</a:t>
            </a:r>
            <a:r>
              <a:rPr lang="nl-BE" sz="3200" i="1" baseline="30000" dirty="0" smtClean="0"/>
              <a:t>(3) </a:t>
            </a:r>
            <a:endParaRPr lang="nl-BE" sz="3200" i="1" baseline="30000" dirty="0"/>
          </a:p>
          <a:p>
            <a:pPr>
              <a:buFontTx/>
              <a:buChar char="-"/>
            </a:pPr>
            <a:r>
              <a:rPr lang="nl-BE" sz="2400" i="1" dirty="0" smtClean="0"/>
              <a:t>Preventie CVA en systemische embolie bij </a:t>
            </a:r>
            <a:r>
              <a:rPr lang="nl-BE" sz="2400" i="1" dirty="0" err="1" smtClean="0"/>
              <a:t>nvAF</a:t>
            </a:r>
            <a:r>
              <a:rPr lang="nl-BE" sz="2400" i="1" dirty="0" smtClean="0"/>
              <a:t> (levenslang)</a:t>
            </a:r>
            <a:endParaRPr lang="nl-BE" dirty="0"/>
          </a:p>
          <a:p>
            <a:pPr>
              <a:buFontTx/>
              <a:buChar char="-"/>
            </a:pPr>
            <a:r>
              <a:rPr lang="nl-BE" sz="2400" i="1" dirty="0" smtClean="0"/>
              <a:t>Preventie VTE na knie-  of heupoperatie (beperkte periode)</a:t>
            </a:r>
          </a:p>
          <a:p>
            <a:pPr>
              <a:buFontTx/>
              <a:buChar char="-"/>
            </a:pPr>
            <a:r>
              <a:rPr lang="nl-BE" sz="2400" i="1" dirty="0" smtClean="0"/>
              <a:t>Behandeling acute DVT en PE (beperkte periode)</a:t>
            </a:r>
          </a:p>
          <a:p>
            <a:pPr>
              <a:buFontTx/>
              <a:buChar char="-"/>
            </a:pPr>
            <a:r>
              <a:rPr lang="nl-BE" sz="2400" i="1" dirty="0" smtClean="0"/>
              <a:t>Preventie van recidiverende DVT en PE (langere periode)</a:t>
            </a:r>
          </a:p>
          <a:p>
            <a:pPr>
              <a:buFontTx/>
              <a:buChar char="-"/>
            </a:pPr>
            <a:endParaRPr lang="nl-BE" sz="2400" i="1" dirty="0"/>
          </a:p>
          <a:p>
            <a:pPr marL="0" indent="0">
              <a:buNone/>
            </a:pPr>
            <a:r>
              <a:rPr lang="nl-BE" sz="2400" i="1" dirty="0" smtClean="0"/>
              <a:t>=&gt; Behandelingsduur hangt af van indicatie én geneesmiddel!</a:t>
            </a:r>
            <a:endParaRPr lang="nl-BE" sz="2400" dirty="0"/>
          </a:p>
          <a:p>
            <a:pPr>
              <a:buFontTx/>
              <a:buChar char="-"/>
            </a:pPr>
            <a:endParaRPr lang="nl-BE" dirty="0" smtClean="0"/>
          </a:p>
          <a:p>
            <a:endParaRPr lang="nl-BE" dirty="0" smtClean="0"/>
          </a:p>
          <a:p>
            <a:pPr>
              <a:buNone/>
            </a:pPr>
            <a:endParaRPr lang="nl-BE" dirty="0" smtClean="0"/>
          </a:p>
          <a:p>
            <a:pPr>
              <a:buNone/>
            </a:pPr>
            <a:r>
              <a:rPr lang="nl-BE" dirty="0" smtClean="0"/>
              <a:t> </a:t>
            </a:r>
          </a:p>
          <a:p>
            <a:pPr>
              <a:buNone/>
            </a:pPr>
            <a:endParaRPr lang="nl-BE" dirty="0" smtClean="0"/>
          </a:p>
        </p:txBody>
      </p:sp>
      <p:sp>
        <p:nvSpPr>
          <p:cNvPr id="6" name="Rechthoek 5"/>
          <p:cNvSpPr/>
          <p:nvPr/>
        </p:nvSpPr>
        <p:spPr>
          <a:xfrm>
            <a:off x="0" y="6202362"/>
            <a:ext cx="9721849" cy="3262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l-BE" sz="1100" i="1" dirty="0">
                <a:latin typeface="Calibri" panose="020F0502020204030204" pitchFamily="34" charset="0"/>
              </a:rPr>
              <a:t>3</a:t>
            </a:r>
            <a:r>
              <a:rPr lang="nl-BE" sz="1100" i="1" dirty="0" smtClean="0">
                <a:latin typeface="Calibri" panose="020F0502020204030204" pitchFamily="34" charset="0"/>
              </a:rPr>
              <a:t>. Verschillende </a:t>
            </a:r>
            <a:r>
              <a:rPr lang="nl-BE" sz="1100" i="1" dirty="0" err="1" smtClean="0">
                <a:latin typeface="Calibri" panose="020F0502020204030204" pitchFamily="34" charset="0"/>
              </a:rPr>
              <a:t>SKP’s</a:t>
            </a:r>
            <a:endParaRPr lang="nl-BE" sz="1100" i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3076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z="3200" dirty="0" smtClean="0">
                <a:ea typeface="ＭＳ Ｐゴシック" pitchFamily="34" charset="-128"/>
              </a:rPr>
              <a:t>Groter aandeel RIZIV</a:t>
            </a:r>
            <a:endParaRPr lang="nl-BE" sz="32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8C2B76-37A3-4E96-8E70-1EDBD17DD8B9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sp>
        <p:nvSpPr>
          <p:cNvPr id="5" name="Tijdelijke aanduiding voor inhoud 6"/>
          <p:cNvSpPr>
            <a:spLocks noGrp="1"/>
          </p:cNvSpPr>
          <p:nvPr>
            <p:ph idx="1"/>
          </p:nvPr>
        </p:nvSpPr>
        <p:spPr>
          <a:xfrm>
            <a:off x="486093" y="1332199"/>
            <a:ext cx="8749665" cy="4788531"/>
          </a:xfrm>
        </p:spPr>
        <p:txBody>
          <a:bodyPr/>
          <a:lstStyle/>
          <a:p>
            <a:pPr marL="0" indent="0">
              <a:buNone/>
            </a:pPr>
            <a:r>
              <a:rPr lang="nl-BE" sz="3200" u="sng" dirty="0" smtClean="0"/>
              <a:t>Stijgend aantal patiënten</a:t>
            </a:r>
            <a:r>
              <a:rPr lang="nl-BE" sz="3200" i="1" baseline="30000" dirty="0" smtClean="0"/>
              <a:t>(4)</a:t>
            </a:r>
            <a:r>
              <a:rPr lang="nl-BE" sz="3200" i="1" baseline="30000" dirty="0" smtClean="0"/>
              <a:t> </a:t>
            </a:r>
            <a:endParaRPr lang="nl-BE" sz="3200" i="1" baseline="30000" dirty="0"/>
          </a:p>
          <a:p>
            <a:pPr>
              <a:buFontTx/>
              <a:buChar char="-"/>
            </a:pPr>
            <a:r>
              <a:rPr lang="nl-BE" sz="2400" i="1" dirty="0" smtClean="0"/>
              <a:t>2012: 33,213</a:t>
            </a:r>
          </a:p>
          <a:p>
            <a:pPr>
              <a:buFontTx/>
              <a:buChar char="-"/>
            </a:pPr>
            <a:r>
              <a:rPr lang="nl-BE" sz="2400" i="1" dirty="0" smtClean="0"/>
              <a:t>2014: 107,582</a:t>
            </a:r>
            <a:endParaRPr lang="nl-BE" dirty="0"/>
          </a:p>
          <a:p>
            <a:pPr>
              <a:buFontTx/>
              <a:buChar char="-"/>
            </a:pPr>
            <a:endParaRPr lang="nl-BE" sz="2400" i="1" dirty="0"/>
          </a:p>
          <a:p>
            <a:pPr marL="0" indent="0">
              <a:buNone/>
            </a:pPr>
            <a:r>
              <a:rPr lang="nl-BE" sz="3200" u="sng" dirty="0"/>
              <a:t>Stijgend </a:t>
            </a:r>
            <a:r>
              <a:rPr lang="nl-BE" sz="3200" u="sng" dirty="0" smtClean="0"/>
              <a:t>budget</a:t>
            </a:r>
            <a:r>
              <a:rPr lang="nl-BE" sz="3200" i="1" baseline="30000" dirty="0" smtClean="0"/>
              <a:t>(4</a:t>
            </a:r>
            <a:r>
              <a:rPr lang="nl-BE" sz="3600" i="1" baseline="30000" dirty="0"/>
              <a:t>) </a:t>
            </a:r>
          </a:p>
          <a:p>
            <a:pPr>
              <a:buFontTx/>
              <a:buChar char="-"/>
            </a:pPr>
            <a:r>
              <a:rPr lang="nl-BE" sz="2400" i="1" dirty="0" smtClean="0"/>
              <a:t>2012: € 153,521</a:t>
            </a:r>
            <a:endParaRPr lang="nl-BE" sz="2400" i="1" dirty="0"/>
          </a:p>
          <a:p>
            <a:pPr>
              <a:buFontTx/>
              <a:buChar char="-"/>
            </a:pPr>
            <a:r>
              <a:rPr lang="nl-BE" sz="2400" i="1" dirty="0"/>
              <a:t>2014: </a:t>
            </a:r>
            <a:r>
              <a:rPr lang="nl-BE" sz="2400" i="1" dirty="0" smtClean="0"/>
              <a:t>€ 68,179,621</a:t>
            </a:r>
            <a:endParaRPr lang="nl-BE" sz="2400" dirty="0"/>
          </a:p>
          <a:p>
            <a:pPr>
              <a:buFontTx/>
              <a:buChar char="-"/>
            </a:pPr>
            <a:endParaRPr lang="nl-BE" dirty="0" smtClean="0"/>
          </a:p>
          <a:p>
            <a:endParaRPr lang="nl-BE" dirty="0" smtClean="0"/>
          </a:p>
          <a:p>
            <a:pPr>
              <a:buNone/>
            </a:pPr>
            <a:endParaRPr lang="nl-BE" dirty="0" smtClean="0"/>
          </a:p>
          <a:p>
            <a:pPr>
              <a:buNone/>
            </a:pPr>
            <a:r>
              <a:rPr lang="nl-BE" dirty="0" smtClean="0"/>
              <a:t> </a:t>
            </a:r>
          </a:p>
          <a:p>
            <a:pPr>
              <a:buNone/>
            </a:pPr>
            <a:endParaRPr lang="nl-BE" dirty="0" smtClean="0"/>
          </a:p>
        </p:txBody>
      </p:sp>
      <p:sp>
        <p:nvSpPr>
          <p:cNvPr id="6" name="Rechthoek 5"/>
          <p:cNvSpPr/>
          <p:nvPr/>
        </p:nvSpPr>
        <p:spPr>
          <a:xfrm>
            <a:off x="0" y="6202362"/>
            <a:ext cx="9721849" cy="3262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l-BE" sz="1100" i="1" dirty="0" smtClean="0">
                <a:latin typeface="Calibri" panose="020F0502020204030204" pitchFamily="34" charset="0"/>
              </a:rPr>
              <a:t>4. Infospot RIZIV ‘</a:t>
            </a:r>
            <a:r>
              <a:rPr lang="nl-BE" sz="1100" i="1" dirty="0" err="1" smtClean="0">
                <a:latin typeface="Calibri" panose="020F0502020204030204" pitchFamily="34" charset="0"/>
              </a:rPr>
              <a:t>Antitrombotica</a:t>
            </a:r>
            <a:r>
              <a:rPr lang="nl-BE" sz="1100" i="1" dirty="0" smtClean="0">
                <a:latin typeface="Calibri" panose="020F0502020204030204" pitchFamily="34" charset="0"/>
              </a:rPr>
              <a:t> in de ambulante praktijk’</a:t>
            </a:r>
            <a:endParaRPr lang="nl-BE" sz="1100" i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182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z="3200" dirty="0" smtClean="0">
                <a:ea typeface="ＭＳ Ｐゴシック" pitchFamily="34" charset="-128"/>
              </a:rPr>
              <a:t>Complexe doseerschema’s</a:t>
            </a:r>
            <a:endParaRPr lang="nl-BE" sz="32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8C2B76-37A3-4E96-8E70-1EDBD17DD8B9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sp>
        <p:nvSpPr>
          <p:cNvPr id="5" name="Tijdelijke aanduiding voor inhoud 6"/>
          <p:cNvSpPr>
            <a:spLocks noGrp="1"/>
          </p:cNvSpPr>
          <p:nvPr>
            <p:ph idx="1"/>
          </p:nvPr>
        </p:nvSpPr>
        <p:spPr>
          <a:xfrm>
            <a:off x="486093" y="1332199"/>
            <a:ext cx="8749665" cy="4788531"/>
          </a:xfrm>
        </p:spPr>
        <p:txBody>
          <a:bodyPr/>
          <a:lstStyle/>
          <a:p>
            <a:pPr marL="0" indent="0">
              <a:buNone/>
            </a:pPr>
            <a:r>
              <a:rPr lang="nl-BE" sz="3200" u="sng" dirty="0" smtClean="0"/>
              <a:t>Verschillende verpakkingen en doseringen</a:t>
            </a:r>
            <a:r>
              <a:rPr lang="nl-BE" sz="3200" i="1" baseline="30000" dirty="0"/>
              <a:t>(3)</a:t>
            </a:r>
            <a:endParaRPr lang="nl-BE" sz="3200" u="sng" dirty="0" smtClean="0"/>
          </a:p>
          <a:p>
            <a:pPr marL="0" indent="0">
              <a:buNone/>
            </a:pPr>
            <a:r>
              <a:rPr lang="nl-BE" sz="2400" i="1" dirty="0" err="1" smtClean="0"/>
              <a:t>Eliquis</a:t>
            </a:r>
            <a:r>
              <a:rPr lang="nl-BE" sz="2400" i="1" dirty="0" smtClean="0"/>
              <a:t>® 2,5 mg / 5 mg   	</a:t>
            </a:r>
            <a:r>
              <a:rPr lang="nl-BE" sz="2400" i="1" dirty="0" err="1" smtClean="0"/>
              <a:t>Xarelto</a:t>
            </a:r>
            <a:r>
              <a:rPr lang="nl-BE" sz="2400" i="1" dirty="0" smtClean="0"/>
              <a:t>® 10 mg / 15 mg / 20 mg</a:t>
            </a:r>
          </a:p>
          <a:p>
            <a:pPr marL="0" indent="0">
              <a:buNone/>
            </a:pPr>
            <a:r>
              <a:rPr lang="nl-BE" sz="2400" i="1" dirty="0" err="1" smtClean="0"/>
              <a:t>Lixiana</a:t>
            </a:r>
            <a:r>
              <a:rPr lang="nl-BE" sz="2400" i="1" dirty="0" smtClean="0"/>
              <a:t>® 30 mg / 60 mg 	</a:t>
            </a:r>
            <a:r>
              <a:rPr lang="nl-BE" sz="2400" i="1" dirty="0" err="1" smtClean="0"/>
              <a:t>Pradaxa</a:t>
            </a:r>
            <a:r>
              <a:rPr lang="nl-BE" sz="2400" i="1" dirty="0" smtClean="0"/>
              <a:t>® 110 mg / 150 mg / 220 mg</a:t>
            </a:r>
          </a:p>
          <a:p>
            <a:pPr marL="0" indent="0" algn="just">
              <a:lnSpc>
                <a:spcPct val="150000"/>
              </a:lnSpc>
              <a:buNone/>
            </a:pPr>
            <a:endParaRPr lang="nl-BE" sz="2400" dirty="0" smtClean="0"/>
          </a:p>
          <a:p>
            <a:pPr marL="0" indent="0" algn="just">
              <a:lnSpc>
                <a:spcPct val="150000"/>
              </a:lnSpc>
              <a:buNone/>
            </a:pPr>
            <a:r>
              <a:rPr lang="nl-BE" sz="2400" i="1" dirty="0" err="1" smtClean="0"/>
              <a:t>Één</a:t>
            </a:r>
            <a:r>
              <a:rPr lang="nl-BE" sz="2400" i="1" dirty="0" smtClean="0"/>
              <a:t> of tweemaal daags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nl-BE" sz="3200" u="sng" dirty="0" smtClean="0"/>
              <a:t>Mogelijke omstandigheden voor dosiswijziging</a:t>
            </a:r>
            <a:r>
              <a:rPr lang="nl-BE" sz="3200" i="1" baseline="30000" dirty="0"/>
              <a:t>(3)</a:t>
            </a:r>
            <a:endParaRPr lang="nl-BE" sz="3200" u="sng" dirty="0"/>
          </a:p>
          <a:p>
            <a:pPr marL="0" indent="0">
              <a:buNone/>
            </a:pPr>
            <a:r>
              <a:rPr lang="nl-BE" sz="2400" i="1" dirty="0" smtClean="0"/>
              <a:t>Leeftijd, gewicht, nierfunctie, </a:t>
            </a:r>
            <a:r>
              <a:rPr lang="nl-BE" sz="2400" i="1" dirty="0" err="1" smtClean="0"/>
              <a:t>co-medicatie</a:t>
            </a:r>
            <a:endParaRPr lang="nl-BE" sz="2400" i="1" dirty="0"/>
          </a:p>
          <a:p>
            <a:pPr marL="0" indent="0" algn="just">
              <a:lnSpc>
                <a:spcPct val="150000"/>
              </a:lnSpc>
              <a:buNone/>
            </a:pPr>
            <a:endParaRPr lang="nl-BE" sz="2400" dirty="0"/>
          </a:p>
          <a:p>
            <a:endParaRPr lang="nl-BE" dirty="0"/>
          </a:p>
          <a:p>
            <a:endParaRPr lang="nl-BE" dirty="0" smtClean="0"/>
          </a:p>
          <a:p>
            <a:endParaRPr lang="nl-BE" dirty="0" smtClean="0"/>
          </a:p>
          <a:p>
            <a:pPr>
              <a:buNone/>
            </a:pPr>
            <a:endParaRPr lang="nl-BE" dirty="0" smtClean="0"/>
          </a:p>
          <a:p>
            <a:pPr>
              <a:buNone/>
            </a:pPr>
            <a:r>
              <a:rPr lang="nl-BE" dirty="0" smtClean="0"/>
              <a:t> </a:t>
            </a:r>
          </a:p>
          <a:p>
            <a:pPr>
              <a:buNone/>
            </a:pPr>
            <a:endParaRPr lang="nl-BE" dirty="0" smtClean="0"/>
          </a:p>
        </p:txBody>
      </p:sp>
      <p:sp>
        <p:nvSpPr>
          <p:cNvPr id="6" name="Rechthoek 5"/>
          <p:cNvSpPr/>
          <p:nvPr/>
        </p:nvSpPr>
        <p:spPr>
          <a:xfrm>
            <a:off x="0" y="6202362"/>
            <a:ext cx="9721849" cy="3262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l-BE" sz="1100" i="1" dirty="0">
                <a:latin typeface="Calibri" panose="020F0502020204030204" pitchFamily="34" charset="0"/>
              </a:rPr>
              <a:t>3</a:t>
            </a:r>
            <a:r>
              <a:rPr lang="nl-BE" sz="1100" i="1" dirty="0" smtClean="0">
                <a:latin typeface="Calibri" panose="020F0502020204030204" pitchFamily="34" charset="0"/>
              </a:rPr>
              <a:t>. Verschillende </a:t>
            </a:r>
            <a:r>
              <a:rPr lang="nl-BE" sz="1100" i="1" dirty="0" err="1" smtClean="0">
                <a:latin typeface="Calibri" panose="020F0502020204030204" pitchFamily="34" charset="0"/>
              </a:rPr>
              <a:t>SKP’s</a:t>
            </a:r>
            <a:endParaRPr lang="nl-BE" sz="1100" i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8485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z="3200" dirty="0" smtClean="0">
                <a:ea typeface="ＭＳ Ｐゴシック" pitchFamily="34" charset="-128"/>
              </a:rPr>
              <a:t>Interacties</a:t>
            </a:r>
            <a:endParaRPr lang="nl-BE" sz="32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8C2B76-37A3-4E96-8E70-1EDBD17DD8B9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sp>
        <p:nvSpPr>
          <p:cNvPr id="5" name="Tijdelijke aanduiding voor inhoud 6"/>
          <p:cNvSpPr>
            <a:spLocks noGrp="1"/>
          </p:cNvSpPr>
          <p:nvPr>
            <p:ph idx="1"/>
          </p:nvPr>
        </p:nvSpPr>
        <p:spPr>
          <a:xfrm>
            <a:off x="486093" y="1332199"/>
            <a:ext cx="8749665" cy="4788531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buNone/>
            </a:pPr>
            <a:r>
              <a:rPr lang="nl-BE" sz="3200" u="sng" dirty="0" smtClean="0"/>
              <a:t>Interacties</a:t>
            </a:r>
            <a:r>
              <a:rPr lang="nl-BE" sz="3200" i="1" baseline="30000" dirty="0" smtClean="0"/>
              <a:t>(4,5)</a:t>
            </a:r>
            <a:endParaRPr lang="nl-BE" sz="3200" u="sng" dirty="0"/>
          </a:p>
          <a:p>
            <a:pPr>
              <a:buFontTx/>
              <a:buChar char="-"/>
            </a:pPr>
            <a:r>
              <a:rPr lang="nl-BE" sz="2400" i="1" dirty="0"/>
              <a:t>Zowel </a:t>
            </a:r>
            <a:r>
              <a:rPr lang="nl-BE" sz="2400" i="1" dirty="0" err="1"/>
              <a:t>farmacokinetisch</a:t>
            </a:r>
            <a:r>
              <a:rPr lang="nl-BE" sz="2400" i="1" dirty="0"/>
              <a:t> als -dynamisch</a:t>
            </a:r>
          </a:p>
          <a:p>
            <a:pPr>
              <a:buFontTx/>
              <a:buChar char="-"/>
            </a:pPr>
            <a:r>
              <a:rPr lang="nl-BE" sz="2400" i="1" dirty="0" smtClean="0"/>
              <a:t>Klinisch relevant (stijging plasmaconcentratie DOAC tot 160</a:t>
            </a:r>
            <a:r>
              <a:rPr lang="nl-BE" sz="2400" i="1" dirty="0"/>
              <a:t>%) </a:t>
            </a:r>
            <a:endParaRPr lang="nl-BE" sz="2400" i="1" dirty="0" smtClean="0"/>
          </a:p>
          <a:p>
            <a:pPr>
              <a:buFontTx/>
              <a:buChar char="-"/>
            </a:pPr>
            <a:r>
              <a:rPr lang="nl-BE" sz="2400" i="1" dirty="0" smtClean="0"/>
              <a:t>Met </a:t>
            </a:r>
            <a:r>
              <a:rPr lang="nl-BE" sz="2400" i="1" dirty="0"/>
              <a:t>andere bloedverdunners (klassieke </a:t>
            </a:r>
            <a:r>
              <a:rPr lang="nl-BE" sz="2400" i="1" dirty="0" smtClean="0"/>
              <a:t>VKA, LMWH, ASA…) </a:t>
            </a:r>
            <a:endParaRPr lang="nl-BE" sz="2400" i="1" dirty="0"/>
          </a:p>
          <a:p>
            <a:pPr>
              <a:buFontTx/>
              <a:buChar char="-"/>
            </a:pPr>
            <a:endParaRPr lang="nl-BE" sz="2400" i="1" dirty="0" smtClean="0"/>
          </a:p>
          <a:p>
            <a:pPr>
              <a:buNone/>
            </a:pPr>
            <a:endParaRPr lang="nl-BE" dirty="0" smtClean="0"/>
          </a:p>
          <a:p>
            <a:pPr>
              <a:buNone/>
            </a:pPr>
            <a:r>
              <a:rPr lang="nl-BE" dirty="0" smtClean="0"/>
              <a:t> </a:t>
            </a:r>
          </a:p>
          <a:p>
            <a:pPr>
              <a:buNone/>
            </a:pPr>
            <a:endParaRPr lang="nl-BE" dirty="0" smtClean="0"/>
          </a:p>
        </p:txBody>
      </p:sp>
      <p:sp>
        <p:nvSpPr>
          <p:cNvPr id="6" name="Rechthoek 5"/>
          <p:cNvSpPr/>
          <p:nvPr/>
        </p:nvSpPr>
        <p:spPr>
          <a:xfrm>
            <a:off x="0" y="5976714"/>
            <a:ext cx="9721849" cy="5519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l-BE" sz="1100" i="1" dirty="0" smtClean="0">
                <a:latin typeface="Calibri" panose="020F0502020204030204" pitchFamily="34" charset="0"/>
              </a:rPr>
              <a:t>4. </a:t>
            </a:r>
            <a:r>
              <a:rPr lang="nl-BE" sz="1100" i="1" dirty="0" err="1" smtClean="0">
                <a:latin typeface="Calibri" panose="020F0502020204030204" pitchFamily="34" charset="0"/>
              </a:rPr>
              <a:t>Updated</a:t>
            </a:r>
            <a:r>
              <a:rPr lang="nl-BE" sz="1100" i="1" dirty="0" smtClean="0">
                <a:latin typeface="Calibri" panose="020F0502020204030204" pitchFamily="34" charset="0"/>
              </a:rPr>
              <a:t> practical guide NOAC (EHRA ; 2016)</a:t>
            </a:r>
          </a:p>
          <a:p>
            <a:r>
              <a:rPr lang="nl-BE" sz="1100" i="1" dirty="0" smtClean="0">
                <a:latin typeface="Calibri" panose="020F0502020204030204" pitchFamily="34" charset="0"/>
              </a:rPr>
              <a:t>5. Veilig afleveren van DOAC (KAVA ; 2016)</a:t>
            </a:r>
            <a:endParaRPr lang="nl-BE" sz="1100" i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2934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resentatie-KAVA">
  <a:themeElements>
    <a:clrScheme name="Kava">
      <a:dk1>
        <a:sysClr val="windowText" lastClr="000000"/>
      </a:dk1>
      <a:lt1>
        <a:sysClr val="window" lastClr="FFFFFF"/>
      </a:lt1>
      <a:dk2>
        <a:srgbClr val="00673C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58AC25"/>
      </a:hlink>
      <a:folHlink>
        <a:srgbClr val="76A676"/>
      </a:folHlink>
    </a:clrScheme>
    <a:fontScheme name="Standaardontwerp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Papi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ardontwer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presentatie-KAVA</Template>
  <TotalTime>4323</TotalTime>
  <Words>2215</Words>
  <Application>Microsoft Office PowerPoint</Application>
  <PresentationFormat>Aangepast</PresentationFormat>
  <Paragraphs>539</Paragraphs>
  <Slides>42</Slides>
  <Notes>41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1</vt:i4>
      </vt:variant>
      <vt:variant>
        <vt:lpstr>Diatitels</vt:lpstr>
      </vt:variant>
      <vt:variant>
        <vt:i4>42</vt:i4>
      </vt:variant>
    </vt:vector>
  </HeadingPairs>
  <TitlesOfParts>
    <vt:vector size="49" baseType="lpstr">
      <vt:lpstr>ＭＳ Ｐゴシック</vt:lpstr>
      <vt:lpstr>Arial</vt:lpstr>
      <vt:lpstr>Calibri</vt:lpstr>
      <vt:lpstr>Franklin Gothic Medium</vt:lpstr>
      <vt:lpstr>Symbol</vt:lpstr>
      <vt:lpstr>Times New Roman</vt:lpstr>
      <vt:lpstr>presentatie-KAVA</vt:lpstr>
      <vt:lpstr>OPTIMALISEREN VAN EEN GOED EN VEILIG GENEESMIDDELENGEBRUIK BIJ PATIËNTEN  OP DIRECTE ORALE ANTICOAGULANTIA (DOAC)    Regio [IN TE VULLEN] Apr. [IN TE VULLEN] Dr. [IN TE VULLEN]  [datum]</vt:lpstr>
      <vt:lpstr>PowerPoint-presentatie</vt:lpstr>
      <vt:lpstr>     Agenda   1. Korte achtergrond DOAC   2. Standpunt arts/apotheker   3. Casuïstiek </vt:lpstr>
      <vt:lpstr>Inleiding: anticoagulantia</vt:lpstr>
      <vt:lpstr>‘Nieuwe’ versus ‘oude’ OAC</vt:lpstr>
      <vt:lpstr>Geregistreerde indicaties</vt:lpstr>
      <vt:lpstr>Groter aandeel RIZIV</vt:lpstr>
      <vt:lpstr>Complexe doseerschema’s</vt:lpstr>
      <vt:lpstr>Interacties</vt:lpstr>
      <vt:lpstr>Andere problematiek</vt:lpstr>
      <vt:lpstr>    DOAC in de officina    Apr. [IN TE VULLEN]   </vt:lpstr>
      <vt:lpstr>DOAC in de officina</vt:lpstr>
      <vt:lpstr>DOAC in de officina</vt:lpstr>
      <vt:lpstr>PowerPoint-presentatie</vt:lpstr>
      <vt:lpstr>DOAC in de officina</vt:lpstr>
      <vt:lpstr>Farm. zorg in de apotheek</vt:lpstr>
      <vt:lpstr>PowerPoint-presentatie</vt:lpstr>
      <vt:lpstr>PowerPoint-presentatie</vt:lpstr>
      <vt:lpstr>    DOAC in de huisartspraktijk    Dr. [IN TE VULLEN]   </vt:lpstr>
      <vt:lpstr>DOAC in HA praktijk</vt:lpstr>
      <vt:lpstr>DOAC in HA praktijk</vt:lpstr>
      <vt:lpstr>DOAC in HA praktijk</vt:lpstr>
      <vt:lpstr>     Casuïstiek      </vt:lpstr>
      <vt:lpstr>DOAC – Casus 1</vt:lpstr>
      <vt:lpstr>DOAC – Casus 1</vt:lpstr>
      <vt:lpstr>DOAC – Casus 1</vt:lpstr>
      <vt:lpstr>DOAC – Casus 2</vt:lpstr>
      <vt:lpstr>DOAC – Casus 2</vt:lpstr>
      <vt:lpstr>DOAC – Casus 2</vt:lpstr>
      <vt:lpstr>DOAC – Casus 3</vt:lpstr>
      <vt:lpstr>DOAC – Casus 3</vt:lpstr>
      <vt:lpstr>DOAC – Casus 3</vt:lpstr>
      <vt:lpstr>DOAC – Casus 3</vt:lpstr>
      <vt:lpstr>DOAC – Casus 4</vt:lpstr>
      <vt:lpstr>DOAC – Casus 4</vt:lpstr>
      <vt:lpstr>DOAC – Casus 4</vt:lpstr>
      <vt:lpstr>DOAC – Casus 4</vt:lpstr>
      <vt:lpstr>Lokale afspraken</vt:lpstr>
      <vt:lpstr>Belangrijk</vt:lpstr>
      <vt:lpstr>Belangrijk</vt:lpstr>
      <vt:lpstr>Bronnen</vt:lpstr>
      <vt:lpstr>Bronnen</vt:lpstr>
    </vt:vector>
  </TitlesOfParts>
  <Company>KAVA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Medicatieoverdracht</dc:title>
  <dc:creator>stecor</dc:creator>
  <cp:lastModifiedBy>Silas Rydant</cp:lastModifiedBy>
  <cp:revision>350</cp:revision>
  <dcterms:created xsi:type="dcterms:W3CDTF">2013-10-21T18:43:23Z</dcterms:created>
  <dcterms:modified xsi:type="dcterms:W3CDTF">2016-09-20T09:19:44Z</dcterms:modified>
</cp:coreProperties>
</file>