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5.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notesMasterIdLst>
    <p:notesMasterId r:id="rId20"/>
  </p:notesMasterIdLst>
  <p:handoutMasterIdLst>
    <p:handoutMasterId r:id="rId21"/>
  </p:handoutMasterIdLst>
  <p:sldIdLst>
    <p:sldId id="259" r:id="rId2"/>
    <p:sldId id="274" r:id="rId3"/>
    <p:sldId id="275" r:id="rId4"/>
    <p:sldId id="276" r:id="rId5"/>
    <p:sldId id="278" r:id="rId6"/>
    <p:sldId id="294" r:id="rId7"/>
    <p:sldId id="295" r:id="rId8"/>
    <p:sldId id="280" r:id="rId9"/>
    <p:sldId id="296" r:id="rId10"/>
    <p:sldId id="283" r:id="rId11"/>
    <p:sldId id="284" r:id="rId12"/>
    <p:sldId id="297" r:id="rId13"/>
    <p:sldId id="301" r:id="rId14"/>
    <p:sldId id="302" r:id="rId15"/>
    <p:sldId id="298" r:id="rId16"/>
    <p:sldId id="290" r:id="rId17"/>
    <p:sldId id="291" r:id="rId18"/>
    <p:sldId id="299" r:id="rId19"/>
  </p:sldIdLst>
  <p:sldSz cx="12192000" cy="6858000"/>
  <p:notesSz cx="6858000" cy="9144000"/>
  <p:defaultText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ilas Rydant" initials="SR" lastIdx="3" clrIdx="0">
    <p:extLst>
      <p:ext uri="{19B8F6BF-5375-455C-9EA6-DF929625EA0E}">
        <p15:presenceInfo xmlns:p15="http://schemas.microsoft.com/office/powerpoint/2012/main" userId="S-1-5-21-3464399284-705067108-1163448922-113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5C9A9B"/>
    <a:srgbClr val="C3DADB"/>
    <a:srgbClr val="7CB1B2"/>
    <a:srgbClr val="B3CC0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Stijl, gemiddeld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C083E6E3-FA7D-4D7B-A595-EF9225AFEA82}" styleName="Stijl, licht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79517" autoAdjust="0"/>
  </p:normalViewPr>
  <p:slideViewPr>
    <p:cSldViewPr snapToGrid="0">
      <p:cViewPr varScale="1">
        <p:scale>
          <a:sx n="51" d="100"/>
          <a:sy n="51" d="100"/>
        </p:scale>
        <p:origin x="504" y="72"/>
      </p:cViewPr>
      <p:guideLst/>
    </p:cSldViewPr>
  </p:slideViewPr>
  <p:notesTextViewPr>
    <p:cViewPr>
      <p:scale>
        <a:sx n="1" d="1"/>
        <a:sy n="1" d="1"/>
      </p:scale>
      <p:origin x="0" y="0"/>
    </p:cViewPr>
  </p:notesTextViewPr>
  <p:notesViewPr>
    <p:cSldViewPr snapToGrid="0">
      <p:cViewPr varScale="1">
        <p:scale>
          <a:sx n="88" d="100"/>
          <a:sy n="88" d="100"/>
        </p:scale>
        <p:origin x="3822" y="1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ommentAuthors" Target="commentAuthors.xml"/></Relationships>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2FCB4F6-AE7F-4E03-BC1C-197552C51D11}" type="doc">
      <dgm:prSet loTypeId="urn:microsoft.com/office/officeart/2005/8/layout/hierarchy5" loCatId="hierarchy" qsTypeId="urn:microsoft.com/office/officeart/2005/8/quickstyle/simple1" qsCatId="simple" csTypeId="urn:microsoft.com/office/officeart/2005/8/colors/accent0_1" csCatId="mainScheme" phldr="1"/>
      <dgm:spPr/>
      <dgm:t>
        <a:bodyPr/>
        <a:lstStyle/>
        <a:p>
          <a:endParaRPr lang="nl-BE"/>
        </a:p>
      </dgm:t>
    </dgm:pt>
    <dgm:pt modelId="{15093377-D951-431A-A5D9-6D2F07D6497F}">
      <dgm:prSet custT="1"/>
      <dgm:spPr>
        <a:xfrm>
          <a:off x="2260205" y="3155598"/>
          <a:ext cx="759282" cy="379641"/>
        </a:xfrm>
        <a:solidFill>
          <a:schemeClr val="bg1"/>
        </a:solidFill>
      </dgm:spPr>
      <dgm:t>
        <a:bodyPr/>
        <a:lstStyle/>
        <a:p>
          <a:r>
            <a:rPr lang="nl-BE" sz="1400" dirty="0"/>
            <a:t>Diabetes type 2</a:t>
          </a:r>
        </a:p>
      </dgm:t>
    </dgm:pt>
    <dgm:pt modelId="{43B08A24-3772-41BB-97DB-BB417CF30DA5}" type="parTrans" cxnId="{2E657ED8-7166-4352-910C-605031D666DA}">
      <dgm:prSet/>
      <dgm:spPr>
        <a:xfrm>
          <a:off x="1956492" y="3340530"/>
          <a:ext cx="303712" cy="9777"/>
        </a:xfrm>
      </dgm:spPr>
      <dgm:t>
        <a:bodyPr/>
        <a:lstStyle/>
        <a:p>
          <a:endParaRPr lang="nl-BE" sz="1400"/>
        </a:p>
      </dgm:t>
    </dgm:pt>
    <dgm:pt modelId="{DF1C34A8-8D0F-438F-9AC9-A397F7FB9F16}" type="sibTrans" cxnId="{2E657ED8-7166-4352-910C-605031D666DA}">
      <dgm:prSet/>
      <dgm:spPr/>
      <dgm:t>
        <a:bodyPr/>
        <a:lstStyle/>
        <a:p>
          <a:endParaRPr lang="nl-BE" sz="1400"/>
        </a:p>
      </dgm:t>
    </dgm:pt>
    <dgm:pt modelId="{4BFFAD62-3755-43FA-957E-250A5EF60B40}">
      <dgm:prSet custT="1"/>
      <dgm:spPr>
        <a:xfrm>
          <a:off x="3323201" y="3826505"/>
          <a:ext cx="1184791" cy="379641"/>
        </a:xfrm>
        <a:solidFill>
          <a:schemeClr val="bg1"/>
        </a:solidFill>
      </dgm:spPr>
      <dgm:t>
        <a:bodyPr/>
        <a:lstStyle/>
        <a:p>
          <a:r>
            <a:rPr lang="nl-BE" sz="1400"/>
            <a:t>Organisatie rond zorg optimaliseren</a:t>
          </a:r>
        </a:p>
      </dgm:t>
    </dgm:pt>
    <dgm:pt modelId="{7A262F59-D16B-452A-ADB2-11C88242AA8C}" type="parTrans" cxnId="{D648D062-3B5F-473B-91E9-F9BFFD7520A6}">
      <dgm:prSet custT="1"/>
      <dgm:spPr>
        <a:xfrm rot="3938652">
          <a:off x="2803120" y="3675983"/>
          <a:ext cx="736449" cy="9777"/>
        </a:xfrm>
      </dgm:spPr>
      <dgm:t>
        <a:bodyPr/>
        <a:lstStyle/>
        <a:p>
          <a:endParaRPr lang="nl-BE" sz="1400"/>
        </a:p>
      </dgm:t>
    </dgm:pt>
    <dgm:pt modelId="{4D0682A2-22AA-4AE4-A437-C366F08B1672}" type="sibTrans" cxnId="{D648D062-3B5F-473B-91E9-F9BFFD7520A6}">
      <dgm:prSet/>
      <dgm:spPr/>
      <dgm:t>
        <a:bodyPr/>
        <a:lstStyle/>
        <a:p>
          <a:endParaRPr lang="nl-BE" sz="1400"/>
        </a:p>
      </dgm:t>
    </dgm:pt>
    <dgm:pt modelId="{B91F85B9-1F25-45D1-AE08-29D0BD29D161}">
      <dgm:prSet custT="1"/>
      <dgm:spPr>
        <a:xfrm>
          <a:off x="3323201" y="2048104"/>
          <a:ext cx="1184791" cy="664633"/>
        </a:xfrm>
        <a:solidFill>
          <a:schemeClr val="bg1"/>
        </a:solidFill>
      </dgm:spPr>
      <dgm:t>
        <a:bodyPr/>
        <a:lstStyle/>
        <a:p>
          <a:r>
            <a:rPr lang="nl-BE" sz="1400" dirty="0"/>
            <a:t>Geneesmiddelengebruik optimaliseren</a:t>
          </a:r>
        </a:p>
      </dgm:t>
    </dgm:pt>
    <dgm:pt modelId="{5594DFA7-C44D-404B-B5F7-E31B2F351364}" type="parTrans" cxnId="{F9988E6C-62A7-4D61-A055-60AACFAA8DDA}">
      <dgm:prSet custT="1"/>
      <dgm:spPr>
        <a:xfrm rot="17248219">
          <a:off x="2665513" y="2858031"/>
          <a:ext cx="1011662" cy="9777"/>
        </a:xfrm>
      </dgm:spPr>
      <dgm:t>
        <a:bodyPr/>
        <a:lstStyle/>
        <a:p>
          <a:endParaRPr lang="nl-BE" sz="1400"/>
        </a:p>
      </dgm:t>
    </dgm:pt>
    <dgm:pt modelId="{2C1CEDAC-38CC-4A6D-A0F1-A64C1C1625DE}" type="sibTrans" cxnId="{F9988E6C-62A7-4D61-A055-60AACFAA8DDA}">
      <dgm:prSet/>
      <dgm:spPr/>
      <dgm:t>
        <a:bodyPr/>
        <a:lstStyle/>
        <a:p>
          <a:endParaRPr lang="nl-BE" sz="1400"/>
        </a:p>
      </dgm:t>
    </dgm:pt>
    <dgm:pt modelId="{EED32C8F-7653-425A-8FB6-564470333F12}">
      <dgm:prSet custT="1"/>
      <dgm:spPr>
        <a:xfrm>
          <a:off x="4811705" y="1209578"/>
          <a:ext cx="759282" cy="595338"/>
        </a:xfrm>
        <a:solidFill>
          <a:schemeClr val="bg1"/>
        </a:solidFill>
        <a:ln w="38100">
          <a:solidFill>
            <a:srgbClr val="FF0000"/>
          </a:solidFill>
        </a:ln>
      </dgm:spPr>
      <dgm:t>
        <a:bodyPr/>
        <a:lstStyle/>
        <a:p>
          <a:r>
            <a:rPr lang="nl-BE" sz="1400" dirty="0"/>
            <a:t>Gebruik antidiabetica</a:t>
          </a:r>
        </a:p>
      </dgm:t>
    </dgm:pt>
    <dgm:pt modelId="{D4CDDA71-10AD-412E-B98C-B0DABF93D527}" type="parTrans" cxnId="{B05D636F-8957-4646-8E67-3DAD4DD97F22}">
      <dgm:prSet custT="1"/>
      <dgm:spPr>
        <a:xfrm rot="17350740">
          <a:off x="4197605" y="1938945"/>
          <a:ext cx="924486" cy="9777"/>
        </a:xfrm>
      </dgm:spPr>
      <dgm:t>
        <a:bodyPr/>
        <a:lstStyle/>
        <a:p>
          <a:endParaRPr lang="nl-BE" sz="1400"/>
        </a:p>
      </dgm:t>
    </dgm:pt>
    <dgm:pt modelId="{2F1DE023-B8C9-40E5-BFC2-33B481D2177D}" type="sibTrans" cxnId="{B05D636F-8957-4646-8E67-3DAD4DD97F22}">
      <dgm:prSet/>
      <dgm:spPr/>
      <dgm:t>
        <a:bodyPr/>
        <a:lstStyle/>
        <a:p>
          <a:endParaRPr lang="nl-BE" sz="1400"/>
        </a:p>
      </dgm:t>
    </dgm:pt>
    <dgm:pt modelId="{1602D6C7-56F2-43FC-B708-740B74F1A213}">
      <dgm:prSet custT="1"/>
      <dgm:spPr>
        <a:xfrm>
          <a:off x="4811705" y="2735037"/>
          <a:ext cx="759282" cy="379641"/>
        </a:xfrm>
        <a:solidFill>
          <a:schemeClr val="bg1"/>
        </a:solidFill>
        <a:ln w="38100">
          <a:solidFill>
            <a:srgbClr val="FF0000"/>
          </a:solidFill>
        </a:ln>
      </dgm:spPr>
      <dgm:t>
        <a:bodyPr/>
        <a:lstStyle/>
        <a:p>
          <a:r>
            <a:rPr lang="nl-BE" sz="1400"/>
            <a:t>Gebruik comedicatie</a:t>
          </a:r>
        </a:p>
      </dgm:t>
    </dgm:pt>
    <dgm:pt modelId="{10F0497B-4866-4D2D-92E0-8E22C2F7B1D6}" type="parTrans" cxnId="{2F110447-11FA-4F54-975D-350692D9553D}">
      <dgm:prSet custT="1"/>
      <dgm:spPr>
        <a:xfrm rot="3650705">
          <a:off x="4348139" y="2647750"/>
          <a:ext cx="623419" cy="9777"/>
        </a:xfrm>
      </dgm:spPr>
      <dgm:t>
        <a:bodyPr/>
        <a:lstStyle/>
        <a:p>
          <a:endParaRPr lang="nl-BE" sz="1400"/>
        </a:p>
      </dgm:t>
    </dgm:pt>
    <dgm:pt modelId="{0C4D82F5-E70C-4233-8E2B-BAB77E55EA00}" type="sibTrans" cxnId="{2F110447-11FA-4F54-975D-350692D9553D}">
      <dgm:prSet/>
      <dgm:spPr/>
      <dgm:t>
        <a:bodyPr/>
        <a:lstStyle/>
        <a:p>
          <a:endParaRPr lang="nl-BE" sz="1400"/>
        </a:p>
      </dgm:t>
    </dgm:pt>
    <dgm:pt modelId="{8BE4DDAE-8900-4E57-9575-13755CA829C0}">
      <dgm:prSet custT="1"/>
      <dgm:spPr>
        <a:xfrm>
          <a:off x="4811705" y="3608211"/>
          <a:ext cx="759282" cy="379641"/>
        </a:xfrm>
        <a:solidFill>
          <a:schemeClr val="bg1"/>
        </a:solidFill>
      </dgm:spPr>
      <dgm:t>
        <a:bodyPr/>
        <a:lstStyle/>
        <a:p>
          <a:r>
            <a:rPr lang="nl-BE" sz="1400"/>
            <a:t>Trajecten</a:t>
          </a:r>
        </a:p>
      </dgm:t>
    </dgm:pt>
    <dgm:pt modelId="{E85E2008-790F-4324-A20C-AC35C5881F91}" type="parTrans" cxnId="{06722615-5C32-4ED1-907B-25AE1434CC05}">
      <dgm:prSet custT="1"/>
      <dgm:spPr>
        <a:xfrm rot="19457599">
          <a:off x="4472837" y="3902290"/>
          <a:ext cx="374023" cy="9777"/>
        </a:xfrm>
      </dgm:spPr>
      <dgm:t>
        <a:bodyPr/>
        <a:lstStyle/>
        <a:p>
          <a:endParaRPr lang="nl-BE" sz="1400"/>
        </a:p>
      </dgm:t>
    </dgm:pt>
    <dgm:pt modelId="{4EC272CE-A570-427A-9503-2BACD55F4746}" type="sibTrans" cxnId="{06722615-5C32-4ED1-907B-25AE1434CC05}">
      <dgm:prSet/>
      <dgm:spPr/>
      <dgm:t>
        <a:bodyPr/>
        <a:lstStyle/>
        <a:p>
          <a:endParaRPr lang="nl-BE" sz="1400"/>
        </a:p>
      </dgm:t>
    </dgm:pt>
    <dgm:pt modelId="{8C740453-5AD8-41D3-B8D5-1409016865C4}">
      <dgm:prSet custT="1"/>
      <dgm:spPr>
        <a:xfrm>
          <a:off x="4811705" y="4044799"/>
          <a:ext cx="759282" cy="379641"/>
        </a:xfrm>
        <a:solidFill>
          <a:schemeClr val="bg1"/>
        </a:solidFill>
      </dgm:spPr>
      <dgm:t>
        <a:bodyPr/>
        <a:lstStyle/>
        <a:p>
          <a:r>
            <a:rPr lang="nl-BE" sz="1400"/>
            <a:t>Rol zorgactoren</a:t>
          </a:r>
        </a:p>
      </dgm:t>
    </dgm:pt>
    <dgm:pt modelId="{29433BFD-CDE7-4FB8-8B54-CC9F38418C24}" type="parTrans" cxnId="{5E109610-523A-4D0F-B793-9CF2D2063750}">
      <dgm:prSet custT="1"/>
      <dgm:spPr>
        <a:xfrm rot="2142401">
          <a:off x="4472837" y="4120584"/>
          <a:ext cx="374023" cy="9777"/>
        </a:xfrm>
      </dgm:spPr>
      <dgm:t>
        <a:bodyPr/>
        <a:lstStyle/>
        <a:p>
          <a:endParaRPr lang="nl-BE" sz="1400"/>
        </a:p>
      </dgm:t>
    </dgm:pt>
    <dgm:pt modelId="{BEDF642E-B655-4D39-8139-E4A1CBD33A82}" type="sibTrans" cxnId="{5E109610-523A-4D0F-B793-9CF2D2063750}">
      <dgm:prSet/>
      <dgm:spPr/>
      <dgm:t>
        <a:bodyPr/>
        <a:lstStyle/>
        <a:p>
          <a:endParaRPr lang="nl-BE" sz="1400"/>
        </a:p>
      </dgm:t>
    </dgm:pt>
    <dgm:pt modelId="{9086031F-476D-40D0-B3F7-1E5CDEBAC398}">
      <dgm:prSet custT="1"/>
      <dgm:spPr>
        <a:xfrm>
          <a:off x="4811705" y="3171624"/>
          <a:ext cx="759282" cy="379641"/>
        </a:xfrm>
        <a:solidFill>
          <a:schemeClr val="bg1"/>
        </a:solidFill>
        <a:ln w="38100">
          <a:solidFill>
            <a:srgbClr val="FF0000"/>
          </a:solidFill>
        </a:ln>
      </dgm:spPr>
      <dgm:t>
        <a:bodyPr/>
        <a:lstStyle/>
        <a:p>
          <a:r>
            <a:rPr lang="nl-BE" sz="1400"/>
            <a:t>Vaccinatie</a:t>
          </a:r>
        </a:p>
      </dgm:t>
    </dgm:pt>
    <dgm:pt modelId="{D232B913-9F35-4733-9AD4-12E0C0DC81F3}" type="parTrans" cxnId="{4290FC75-04A6-4A17-B711-38A1961309E5}">
      <dgm:prSet custT="1"/>
      <dgm:spPr>
        <a:xfrm rot="4367886">
          <a:off x="4146368" y="2866044"/>
          <a:ext cx="1026960" cy="9777"/>
        </a:xfrm>
      </dgm:spPr>
      <dgm:t>
        <a:bodyPr/>
        <a:lstStyle/>
        <a:p>
          <a:endParaRPr lang="nl-BE" sz="1400"/>
        </a:p>
      </dgm:t>
    </dgm:pt>
    <dgm:pt modelId="{30514CFA-7F92-4DA3-A5D5-D61123ACAE20}" type="sibTrans" cxnId="{4290FC75-04A6-4A17-B711-38A1961309E5}">
      <dgm:prSet/>
      <dgm:spPr/>
      <dgm:t>
        <a:bodyPr/>
        <a:lstStyle/>
        <a:p>
          <a:endParaRPr lang="nl-BE" sz="1400"/>
        </a:p>
      </dgm:t>
    </dgm:pt>
    <dgm:pt modelId="{831A388A-1FC2-42CA-BACE-7DD2945C4506}">
      <dgm:prSet custT="1"/>
      <dgm:spPr>
        <a:xfrm>
          <a:off x="3312107" y="182929"/>
          <a:ext cx="1124580" cy="379641"/>
        </a:xfrm>
        <a:solidFill>
          <a:schemeClr val="bg1"/>
        </a:solidFill>
      </dgm:spPr>
      <dgm:t>
        <a:bodyPr/>
        <a:lstStyle/>
        <a:p>
          <a:r>
            <a:rPr lang="nl-BE" sz="1400"/>
            <a:t>Aanpassen levensstijl (roken, gewicht, ...)</a:t>
          </a:r>
        </a:p>
      </dgm:t>
    </dgm:pt>
    <dgm:pt modelId="{08BEF179-0D72-4D36-A185-D16DF53EB88E}" type="parTrans" cxnId="{F00F82A5-4637-41CF-ADBA-C8F68AC02341}">
      <dgm:prSet custT="1"/>
      <dgm:spPr>
        <a:xfrm rot="16537314">
          <a:off x="1672279" y="1854196"/>
          <a:ext cx="2987036" cy="9777"/>
        </a:xfrm>
      </dgm:spPr>
      <dgm:t>
        <a:bodyPr/>
        <a:lstStyle/>
        <a:p>
          <a:endParaRPr lang="nl-BE" sz="1400"/>
        </a:p>
      </dgm:t>
    </dgm:pt>
    <dgm:pt modelId="{98E35F05-0965-45F3-9AFB-63FEA5F2B0CA}" type="sibTrans" cxnId="{F00F82A5-4637-41CF-ADBA-C8F68AC02341}">
      <dgm:prSet/>
      <dgm:spPr/>
      <dgm:t>
        <a:bodyPr/>
        <a:lstStyle/>
        <a:p>
          <a:endParaRPr lang="nl-BE" sz="1400"/>
        </a:p>
      </dgm:t>
    </dgm:pt>
    <dgm:pt modelId="{8171969A-3D55-4369-B2C5-D3408520BCA4}">
      <dgm:prSet custT="1"/>
      <dgm:spPr>
        <a:solidFill>
          <a:schemeClr val="bg1"/>
        </a:solidFill>
      </dgm:spPr>
      <dgm:t>
        <a:bodyPr/>
        <a:lstStyle/>
        <a:p>
          <a:r>
            <a:rPr lang="nl-BE" sz="1400" dirty="0" smtClean="0"/>
            <a:t>Farmaceutische zorg</a:t>
          </a:r>
          <a:endParaRPr lang="nl-BE" sz="1400" dirty="0"/>
        </a:p>
      </dgm:t>
    </dgm:pt>
    <dgm:pt modelId="{999C6B7D-E5B0-446A-808A-914949C07262}" type="parTrans" cxnId="{364BE05B-D5D8-421F-8862-09A7A00DFF18}">
      <dgm:prSet custT="1"/>
      <dgm:spPr/>
      <dgm:t>
        <a:bodyPr/>
        <a:lstStyle/>
        <a:p>
          <a:endParaRPr lang="nl-BE" sz="1400"/>
        </a:p>
      </dgm:t>
    </dgm:pt>
    <dgm:pt modelId="{121CEE9C-6EB9-400D-B7EC-7E1DE42A9A77}" type="sibTrans" cxnId="{364BE05B-D5D8-421F-8862-09A7A00DFF18}">
      <dgm:prSet/>
      <dgm:spPr/>
      <dgm:t>
        <a:bodyPr/>
        <a:lstStyle/>
        <a:p>
          <a:endParaRPr lang="nl-BE" sz="1400"/>
        </a:p>
      </dgm:t>
    </dgm:pt>
    <dgm:pt modelId="{A2B12F9A-D28A-4005-B424-4AD858A0D236}" type="pres">
      <dgm:prSet presAssocID="{12FCB4F6-AE7F-4E03-BC1C-197552C51D11}" presName="mainComposite" presStyleCnt="0">
        <dgm:presLayoutVars>
          <dgm:chPref val="1"/>
          <dgm:dir/>
          <dgm:animOne val="branch"/>
          <dgm:animLvl val="lvl"/>
          <dgm:resizeHandles val="exact"/>
        </dgm:presLayoutVars>
      </dgm:prSet>
      <dgm:spPr/>
      <dgm:t>
        <a:bodyPr/>
        <a:lstStyle/>
        <a:p>
          <a:endParaRPr lang="nl-BE"/>
        </a:p>
      </dgm:t>
    </dgm:pt>
    <dgm:pt modelId="{74BD6C88-B34B-49AB-BBC1-F7094ED0354F}" type="pres">
      <dgm:prSet presAssocID="{12FCB4F6-AE7F-4E03-BC1C-197552C51D11}" presName="hierFlow" presStyleCnt="0"/>
      <dgm:spPr/>
      <dgm:t>
        <a:bodyPr/>
        <a:lstStyle/>
        <a:p>
          <a:endParaRPr lang="nl-BE"/>
        </a:p>
      </dgm:t>
    </dgm:pt>
    <dgm:pt modelId="{573BE8EA-A4D4-4083-BCBA-3CBDABFC37D0}" type="pres">
      <dgm:prSet presAssocID="{12FCB4F6-AE7F-4E03-BC1C-197552C51D11}" presName="hierChild1" presStyleCnt="0">
        <dgm:presLayoutVars>
          <dgm:chPref val="1"/>
          <dgm:animOne val="branch"/>
          <dgm:animLvl val="lvl"/>
        </dgm:presLayoutVars>
      </dgm:prSet>
      <dgm:spPr/>
      <dgm:t>
        <a:bodyPr/>
        <a:lstStyle/>
        <a:p>
          <a:endParaRPr lang="nl-BE"/>
        </a:p>
      </dgm:t>
    </dgm:pt>
    <dgm:pt modelId="{9E031F4E-B759-454E-A6E7-274EBBDF6098}" type="pres">
      <dgm:prSet presAssocID="{15093377-D951-431A-A5D9-6D2F07D6497F}" presName="Name17" presStyleCnt="0"/>
      <dgm:spPr/>
      <dgm:t>
        <a:bodyPr/>
        <a:lstStyle/>
        <a:p>
          <a:endParaRPr lang="nl-BE"/>
        </a:p>
      </dgm:t>
    </dgm:pt>
    <dgm:pt modelId="{5F990BDF-3DCD-43F5-83F6-BA82DE60BF7A}" type="pres">
      <dgm:prSet presAssocID="{15093377-D951-431A-A5D9-6D2F07D6497F}" presName="level1Shape" presStyleLbl="node0" presStyleIdx="0" presStyleCnt="1" custScaleX="186638" custScaleY="174679">
        <dgm:presLayoutVars>
          <dgm:chPref val="3"/>
        </dgm:presLayoutVars>
      </dgm:prSet>
      <dgm:spPr/>
      <dgm:t>
        <a:bodyPr/>
        <a:lstStyle/>
        <a:p>
          <a:endParaRPr lang="nl-BE"/>
        </a:p>
      </dgm:t>
    </dgm:pt>
    <dgm:pt modelId="{444F108D-9CB0-458C-9B12-CF34B508A2BD}" type="pres">
      <dgm:prSet presAssocID="{15093377-D951-431A-A5D9-6D2F07D6497F}" presName="hierChild2" presStyleCnt="0"/>
      <dgm:spPr/>
      <dgm:t>
        <a:bodyPr/>
        <a:lstStyle/>
        <a:p>
          <a:endParaRPr lang="nl-BE"/>
        </a:p>
      </dgm:t>
    </dgm:pt>
    <dgm:pt modelId="{440108AB-6CB6-46FB-AF1B-DED0B22E720A}" type="pres">
      <dgm:prSet presAssocID="{5594DFA7-C44D-404B-B5F7-E31B2F351364}" presName="Name25" presStyleLbl="parChTrans1D2" presStyleIdx="0" presStyleCnt="3"/>
      <dgm:spPr/>
      <dgm:t>
        <a:bodyPr/>
        <a:lstStyle/>
        <a:p>
          <a:endParaRPr lang="nl-BE"/>
        </a:p>
      </dgm:t>
    </dgm:pt>
    <dgm:pt modelId="{65F73BC8-357F-4022-8F8C-84212DEC2CB3}" type="pres">
      <dgm:prSet presAssocID="{5594DFA7-C44D-404B-B5F7-E31B2F351364}" presName="connTx" presStyleLbl="parChTrans1D2" presStyleIdx="0" presStyleCnt="3"/>
      <dgm:spPr/>
      <dgm:t>
        <a:bodyPr/>
        <a:lstStyle/>
        <a:p>
          <a:endParaRPr lang="nl-BE"/>
        </a:p>
      </dgm:t>
    </dgm:pt>
    <dgm:pt modelId="{11F36E69-3B0B-40C7-A680-6772BC7A717E}" type="pres">
      <dgm:prSet presAssocID="{B91F85B9-1F25-45D1-AE08-29D0BD29D161}" presName="Name30" presStyleCnt="0"/>
      <dgm:spPr/>
      <dgm:t>
        <a:bodyPr/>
        <a:lstStyle/>
        <a:p>
          <a:endParaRPr lang="nl-BE"/>
        </a:p>
      </dgm:t>
    </dgm:pt>
    <dgm:pt modelId="{2FD555E0-B38A-4393-9A74-6A49D10ABB1E}" type="pres">
      <dgm:prSet presAssocID="{B91F85B9-1F25-45D1-AE08-29D0BD29D161}" presName="level2Shape" presStyleLbl="node2" presStyleIdx="0" presStyleCnt="3" custScaleX="322663" custScaleY="105086"/>
      <dgm:spPr/>
      <dgm:t>
        <a:bodyPr/>
        <a:lstStyle/>
        <a:p>
          <a:endParaRPr lang="nl-BE"/>
        </a:p>
      </dgm:t>
    </dgm:pt>
    <dgm:pt modelId="{F7D8AACA-B149-478D-9790-EB07C0B29848}" type="pres">
      <dgm:prSet presAssocID="{B91F85B9-1F25-45D1-AE08-29D0BD29D161}" presName="hierChild3" presStyleCnt="0"/>
      <dgm:spPr/>
      <dgm:t>
        <a:bodyPr/>
        <a:lstStyle/>
        <a:p>
          <a:endParaRPr lang="nl-BE"/>
        </a:p>
      </dgm:t>
    </dgm:pt>
    <dgm:pt modelId="{05725966-3B1C-4CDE-87F4-B380358A04E2}" type="pres">
      <dgm:prSet presAssocID="{D4CDDA71-10AD-412E-B98C-B0DABF93D527}" presName="Name25" presStyleLbl="parChTrans1D3" presStyleIdx="0" presStyleCnt="6"/>
      <dgm:spPr/>
      <dgm:t>
        <a:bodyPr/>
        <a:lstStyle/>
        <a:p>
          <a:endParaRPr lang="nl-BE"/>
        </a:p>
      </dgm:t>
    </dgm:pt>
    <dgm:pt modelId="{ADFE8D57-10E8-4AF7-9AEC-CE27F25DCC00}" type="pres">
      <dgm:prSet presAssocID="{D4CDDA71-10AD-412E-B98C-B0DABF93D527}" presName="connTx" presStyleLbl="parChTrans1D3" presStyleIdx="0" presStyleCnt="6"/>
      <dgm:spPr/>
      <dgm:t>
        <a:bodyPr/>
        <a:lstStyle/>
        <a:p>
          <a:endParaRPr lang="nl-BE"/>
        </a:p>
      </dgm:t>
    </dgm:pt>
    <dgm:pt modelId="{9CE1F50A-C61B-4626-AA4F-35934FA0C892}" type="pres">
      <dgm:prSet presAssocID="{EED32C8F-7653-425A-8FB6-564470333F12}" presName="Name30" presStyleCnt="0"/>
      <dgm:spPr/>
      <dgm:t>
        <a:bodyPr/>
        <a:lstStyle/>
        <a:p>
          <a:endParaRPr lang="nl-BE"/>
        </a:p>
      </dgm:t>
    </dgm:pt>
    <dgm:pt modelId="{CBDFF49F-DF02-4893-B404-310DDF93E3AC}" type="pres">
      <dgm:prSet presAssocID="{EED32C8F-7653-425A-8FB6-564470333F12}" presName="level2Shape" presStyleLbl="node3" presStyleIdx="0" presStyleCnt="6" custScaleX="249945" custLinFactNeighborX="-4685" custLinFactNeighborY="-3568"/>
      <dgm:spPr/>
      <dgm:t>
        <a:bodyPr/>
        <a:lstStyle/>
        <a:p>
          <a:endParaRPr lang="nl-BE"/>
        </a:p>
      </dgm:t>
    </dgm:pt>
    <dgm:pt modelId="{58E5F51A-9EF7-490C-BAA4-2C0ABBD7BB5A}" type="pres">
      <dgm:prSet presAssocID="{EED32C8F-7653-425A-8FB6-564470333F12}" presName="hierChild3" presStyleCnt="0"/>
      <dgm:spPr/>
      <dgm:t>
        <a:bodyPr/>
        <a:lstStyle/>
        <a:p>
          <a:endParaRPr lang="nl-BE"/>
        </a:p>
      </dgm:t>
    </dgm:pt>
    <dgm:pt modelId="{D6C6F684-D00F-4237-9E46-FB4FC81CD59E}" type="pres">
      <dgm:prSet presAssocID="{10F0497B-4866-4D2D-92E0-8E22C2F7B1D6}" presName="Name25" presStyleLbl="parChTrans1D3" presStyleIdx="1" presStyleCnt="6"/>
      <dgm:spPr/>
      <dgm:t>
        <a:bodyPr/>
        <a:lstStyle/>
        <a:p>
          <a:endParaRPr lang="nl-BE"/>
        </a:p>
      </dgm:t>
    </dgm:pt>
    <dgm:pt modelId="{95616194-C169-4778-A573-59FA7A3B4D52}" type="pres">
      <dgm:prSet presAssocID="{10F0497B-4866-4D2D-92E0-8E22C2F7B1D6}" presName="connTx" presStyleLbl="parChTrans1D3" presStyleIdx="1" presStyleCnt="6"/>
      <dgm:spPr/>
      <dgm:t>
        <a:bodyPr/>
        <a:lstStyle/>
        <a:p>
          <a:endParaRPr lang="nl-BE"/>
        </a:p>
      </dgm:t>
    </dgm:pt>
    <dgm:pt modelId="{828BCB10-E95C-4FD6-8A5F-A65F2A2A264A}" type="pres">
      <dgm:prSet presAssocID="{1602D6C7-56F2-43FC-B708-740B74F1A213}" presName="Name30" presStyleCnt="0"/>
      <dgm:spPr/>
      <dgm:t>
        <a:bodyPr/>
        <a:lstStyle/>
        <a:p>
          <a:endParaRPr lang="nl-BE"/>
        </a:p>
      </dgm:t>
    </dgm:pt>
    <dgm:pt modelId="{7566A6F7-9103-4D0E-A02B-1A68189A2F60}" type="pres">
      <dgm:prSet presAssocID="{1602D6C7-56F2-43FC-B708-740B74F1A213}" presName="level2Shape" presStyleLbl="node3" presStyleIdx="1" presStyleCnt="6" custScaleX="249945" custLinFactNeighborX="-4685" custLinFactNeighborY="-3568"/>
      <dgm:spPr/>
      <dgm:t>
        <a:bodyPr/>
        <a:lstStyle/>
        <a:p>
          <a:endParaRPr lang="nl-BE"/>
        </a:p>
      </dgm:t>
    </dgm:pt>
    <dgm:pt modelId="{C274B187-572C-4B7C-88E8-1ED01075255D}" type="pres">
      <dgm:prSet presAssocID="{1602D6C7-56F2-43FC-B708-740B74F1A213}" presName="hierChild3" presStyleCnt="0"/>
      <dgm:spPr/>
      <dgm:t>
        <a:bodyPr/>
        <a:lstStyle/>
        <a:p>
          <a:endParaRPr lang="nl-BE"/>
        </a:p>
      </dgm:t>
    </dgm:pt>
    <dgm:pt modelId="{5D647E79-5CE7-41CC-838C-2D735333915C}" type="pres">
      <dgm:prSet presAssocID="{D232B913-9F35-4733-9AD4-12E0C0DC81F3}" presName="Name25" presStyleLbl="parChTrans1D3" presStyleIdx="2" presStyleCnt="6"/>
      <dgm:spPr/>
      <dgm:t>
        <a:bodyPr/>
        <a:lstStyle/>
        <a:p>
          <a:endParaRPr lang="nl-BE"/>
        </a:p>
      </dgm:t>
    </dgm:pt>
    <dgm:pt modelId="{3B112BF7-134E-428B-932D-FAD1FC74CCB0}" type="pres">
      <dgm:prSet presAssocID="{D232B913-9F35-4733-9AD4-12E0C0DC81F3}" presName="connTx" presStyleLbl="parChTrans1D3" presStyleIdx="2" presStyleCnt="6"/>
      <dgm:spPr/>
      <dgm:t>
        <a:bodyPr/>
        <a:lstStyle/>
        <a:p>
          <a:endParaRPr lang="nl-BE"/>
        </a:p>
      </dgm:t>
    </dgm:pt>
    <dgm:pt modelId="{EFA269C4-D31B-4781-9D50-0B06C3363883}" type="pres">
      <dgm:prSet presAssocID="{9086031F-476D-40D0-B3F7-1E5CDEBAC398}" presName="Name30" presStyleCnt="0"/>
      <dgm:spPr/>
      <dgm:t>
        <a:bodyPr/>
        <a:lstStyle/>
        <a:p>
          <a:endParaRPr lang="nl-BE"/>
        </a:p>
      </dgm:t>
    </dgm:pt>
    <dgm:pt modelId="{6C4D6078-8F32-40E1-9B39-F1462F60D754}" type="pres">
      <dgm:prSet presAssocID="{9086031F-476D-40D0-B3F7-1E5CDEBAC398}" presName="level2Shape" presStyleLbl="node3" presStyleIdx="2" presStyleCnt="6" custScaleX="249945" custLinFactNeighborX="-3514" custLinFactNeighborY="0"/>
      <dgm:spPr/>
      <dgm:t>
        <a:bodyPr/>
        <a:lstStyle/>
        <a:p>
          <a:endParaRPr lang="nl-BE"/>
        </a:p>
      </dgm:t>
    </dgm:pt>
    <dgm:pt modelId="{3514DD43-767F-4F1B-81EF-47CD701A99DD}" type="pres">
      <dgm:prSet presAssocID="{9086031F-476D-40D0-B3F7-1E5CDEBAC398}" presName="hierChild3" presStyleCnt="0"/>
      <dgm:spPr/>
      <dgm:t>
        <a:bodyPr/>
        <a:lstStyle/>
        <a:p>
          <a:endParaRPr lang="nl-BE"/>
        </a:p>
      </dgm:t>
    </dgm:pt>
    <dgm:pt modelId="{1B1B7097-DEC6-4A63-AD22-69F5CA379646}" type="pres">
      <dgm:prSet presAssocID="{7A262F59-D16B-452A-ADB2-11C88242AA8C}" presName="Name25" presStyleLbl="parChTrans1D2" presStyleIdx="1" presStyleCnt="3"/>
      <dgm:spPr/>
      <dgm:t>
        <a:bodyPr/>
        <a:lstStyle/>
        <a:p>
          <a:endParaRPr lang="nl-BE"/>
        </a:p>
      </dgm:t>
    </dgm:pt>
    <dgm:pt modelId="{65193F7F-8588-4FBF-AFD2-25F83FBCE5CD}" type="pres">
      <dgm:prSet presAssocID="{7A262F59-D16B-452A-ADB2-11C88242AA8C}" presName="connTx" presStyleLbl="parChTrans1D2" presStyleIdx="1" presStyleCnt="3"/>
      <dgm:spPr/>
      <dgm:t>
        <a:bodyPr/>
        <a:lstStyle/>
        <a:p>
          <a:endParaRPr lang="nl-BE"/>
        </a:p>
      </dgm:t>
    </dgm:pt>
    <dgm:pt modelId="{1D113E30-38EA-4F51-BE83-F7104294149A}" type="pres">
      <dgm:prSet presAssocID="{4BFFAD62-3755-43FA-957E-250A5EF60B40}" presName="Name30" presStyleCnt="0"/>
      <dgm:spPr/>
      <dgm:t>
        <a:bodyPr/>
        <a:lstStyle/>
        <a:p>
          <a:endParaRPr lang="nl-BE"/>
        </a:p>
      </dgm:t>
    </dgm:pt>
    <dgm:pt modelId="{34195DD7-7F4C-44F2-BF9B-263C8E5790E9}" type="pres">
      <dgm:prSet presAssocID="{4BFFAD62-3755-43FA-957E-250A5EF60B40}" presName="level2Shape" presStyleLbl="node2" presStyleIdx="1" presStyleCnt="3" custScaleX="322663" custScaleY="64634" custLinFactNeighborY="50784"/>
      <dgm:spPr/>
      <dgm:t>
        <a:bodyPr/>
        <a:lstStyle/>
        <a:p>
          <a:endParaRPr lang="nl-BE"/>
        </a:p>
      </dgm:t>
    </dgm:pt>
    <dgm:pt modelId="{DA22DAD1-6818-49DF-9B0A-851DEBEBB4CE}" type="pres">
      <dgm:prSet presAssocID="{4BFFAD62-3755-43FA-957E-250A5EF60B40}" presName="hierChild3" presStyleCnt="0"/>
      <dgm:spPr/>
      <dgm:t>
        <a:bodyPr/>
        <a:lstStyle/>
        <a:p>
          <a:endParaRPr lang="nl-BE"/>
        </a:p>
      </dgm:t>
    </dgm:pt>
    <dgm:pt modelId="{2F903AFE-85FB-439C-B41D-0CCD261FD32A}" type="pres">
      <dgm:prSet presAssocID="{999C6B7D-E5B0-446A-808A-914949C07262}" presName="Name25" presStyleLbl="parChTrans1D3" presStyleIdx="3" presStyleCnt="6"/>
      <dgm:spPr/>
      <dgm:t>
        <a:bodyPr/>
        <a:lstStyle/>
        <a:p>
          <a:endParaRPr lang="nl-BE"/>
        </a:p>
      </dgm:t>
    </dgm:pt>
    <dgm:pt modelId="{2BAAC3DB-0183-4205-BAA1-96028FE1809D}" type="pres">
      <dgm:prSet presAssocID="{999C6B7D-E5B0-446A-808A-914949C07262}" presName="connTx" presStyleLbl="parChTrans1D3" presStyleIdx="3" presStyleCnt="6"/>
      <dgm:spPr/>
      <dgm:t>
        <a:bodyPr/>
        <a:lstStyle/>
        <a:p>
          <a:endParaRPr lang="nl-BE"/>
        </a:p>
      </dgm:t>
    </dgm:pt>
    <dgm:pt modelId="{87319471-D36D-4C73-9FF3-2933BFFE5286}" type="pres">
      <dgm:prSet presAssocID="{8171969A-3D55-4369-B2C5-D3408520BCA4}" presName="Name30" presStyleCnt="0"/>
      <dgm:spPr/>
    </dgm:pt>
    <dgm:pt modelId="{46B20489-6065-444A-A726-A877765C87F4}" type="pres">
      <dgm:prSet presAssocID="{8171969A-3D55-4369-B2C5-D3408520BCA4}" presName="level2Shape" presStyleLbl="node3" presStyleIdx="3" presStyleCnt="6" custScaleX="249945" custLinFactNeighborY="50784"/>
      <dgm:spPr/>
      <dgm:t>
        <a:bodyPr/>
        <a:lstStyle/>
        <a:p>
          <a:endParaRPr lang="nl-BE"/>
        </a:p>
      </dgm:t>
    </dgm:pt>
    <dgm:pt modelId="{AFD223EE-0D2C-4517-B628-228B6EC87F59}" type="pres">
      <dgm:prSet presAssocID="{8171969A-3D55-4369-B2C5-D3408520BCA4}" presName="hierChild3" presStyleCnt="0"/>
      <dgm:spPr/>
    </dgm:pt>
    <dgm:pt modelId="{DA8293E9-E024-4B17-B762-D31179055505}" type="pres">
      <dgm:prSet presAssocID="{29433BFD-CDE7-4FB8-8B54-CC9F38418C24}" presName="Name25" presStyleLbl="parChTrans1D3" presStyleIdx="4" presStyleCnt="6"/>
      <dgm:spPr/>
      <dgm:t>
        <a:bodyPr/>
        <a:lstStyle/>
        <a:p>
          <a:endParaRPr lang="nl-BE"/>
        </a:p>
      </dgm:t>
    </dgm:pt>
    <dgm:pt modelId="{A492CF39-E167-4C00-BBD3-01329C375EAE}" type="pres">
      <dgm:prSet presAssocID="{29433BFD-CDE7-4FB8-8B54-CC9F38418C24}" presName="connTx" presStyleLbl="parChTrans1D3" presStyleIdx="4" presStyleCnt="6"/>
      <dgm:spPr/>
      <dgm:t>
        <a:bodyPr/>
        <a:lstStyle/>
        <a:p>
          <a:endParaRPr lang="nl-BE"/>
        </a:p>
      </dgm:t>
    </dgm:pt>
    <dgm:pt modelId="{7D8C89FE-CFEC-4ABE-A801-55D7B4BCA58E}" type="pres">
      <dgm:prSet presAssocID="{8C740453-5AD8-41D3-B8D5-1409016865C4}" presName="Name30" presStyleCnt="0"/>
      <dgm:spPr/>
      <dgm:t>
        <a:bodyPr/>
        <a:lstStyle/>
        <a:p>
          <a:endParaRPr lang="nl-BE"/>
        </a:p>
      </dgm:t>
    </dgm:pt>
    <dgm:pt modelId="{D3FFAF10-5BD5-4713-AA0E-8942617EC65B}" type="pres">
      <dgm:prSet presAssocID="{8C740453-5AD8-41D3-B8D5-1409016865C4}" presName="level2Shape" presStyleLbl="node3" presStyleIdx="4" presStyleCnt="6" custScaleX="249945" custLinFactNeighborY="50784"/>
      <dgm:spPr/>
      <dgm:t>
        <a:bodyPr/>
        <a:lstStyle/>
        <a:p>
          <a:endParaRPr lang="nl-BE"/>
        </a:p>
      </dgm:t>
    </dgm:pt>
    <dgm:pt modelId="{BDCF9F51-8E74-4AC2-9AB5-7AADF40403CB}" type="pres">
      <dgm:prSet presAssocID="{8C740453-5AD8-41D3-B8D5-1409016865C4}" presName="hierChild3" presStyleCnt="0"/>
      <dgm:spPr/>
      <dgm:t>
        <a:bodyPr/>
        <a:lstStyle/>
        <a:p>
          <a:endParaRPr lang="nl-BE"/>
        </a:p>
      </dgm:t>
    </dgm:pt>
    <dgm:pt modelId="{D0DD78DF-D39B-42D8-B3D8-026E7A1FAF6E}" type="pres">
      <dgm:prSet presAssocID="{E85E2008-790F-4324-A20C-AC35C5881F91}" presName="Name25" presStyleLbl="parChTrans1D3" presStyleIdx="5" presStyleCnt="6"/>
      <dgm:spPr/>
      <dgm:t>
        <a:bodyPr/>
        <a:lstStyle/>
        <a:p>
          <a:endParaRPr lang="nl-BE"/>
        </a:p>
      </dgm:t>
    </dgm:pt>
    <dgm:pt modelId="{17327E64-5C21-41FA-8640-6FA319F8EC65}" type="pres">
      <dgm:prSet presAssocID="{E85E2008-790F-4324-A20C-AC35C5881F91}" presName="connTx" presStyleLbl="parChTrans1D3" presStyleIdx="5" presStyleCnt="6"/>
      <dgm:spPr/>
      <dgm:t>
        <a:bodyPr/>
        <a:lstStyle/>
        <a:p>
          <a:endParaRPr lang="nl-BE"/>
        </a:p>
      </dgm:t>
    </dgm:pt>
    <dgm:pt modelId="{271B2635-4256-4431-8634-3645E9ADC732}" type="pres">
      <dgm:prSet presAssocID="{8BE4DDAE-8900-4E57-9575-13755CA829C0}" presName="Name30" presStyleCnt="0"/>
      <dgm:spPr/>
      <dgm:t>
        <a:bodyPr/>
        <a:lstStyle/>
        <a:p>
          <a:endParaRPr lang="nl-BE"/>
        </a:p>
      </dgm:t>
    </dgm:pt>
    <dgm:pt modelId="{E7535394-42CB-4018-8C31-9DF9C8941EC4}" type="pres">
      <dgm:prSet presAssocID="{8BE4DDAE-8900-4E57-9575-13755CA829C0}" presName="level2Shape" presStyleLbl="node3" presStyleIdx="5" presStyleCnt="6" custScaleX="249945" custLinFactNeighborY="50784"/>
      <dgm:spPr/>
      <dgm:t>
        <a:bodyPr/>
        <a:lstStyle/>
        <a:p>
          <a:endParaRPr lang="nl-BE"/>
        </a:p>
      </dgm:t>
    </dgm:pt>
    <dgm:pt modelId="{7A7768CE-734B-4E52-B21C-AA020B67E170}" type="pres">
      <dgm:prSet presAssocID="{8BE4DDAE-8900-4E57-9575-13755CA829C0}" presName="hierChild3" presStyleCnt="0"/>
      <dgm:spPr/>
      <dgm:t>
        <a:bodyPr/>
        <a:lstStyle/>
        <a:p>
          <a:endParaRPr lang="nl-BE"/>
        </a:p>
      </dgm:t>
    </dgm:pt>
    <dgm:pt modelId="{52573FFA-25E8-4D46-8801-ABF18892844F}" type="pres">
      <dgm:prSet presAssocID="{08BEF179-0D72-4D36-A185-D16DF53EB88E}" presName="Name25" presStyleLbl="parChTrans1D2" presStyleIdx="2" presStyleCnt="3"/>
      <dgm:spPr/>
      <dgm:t>
        <a:bodyPr/>
        <a:lstStyle/>
        <a:p>
          <a:endParaRPr lang="nl-BE"/>
        </a:p>
      </dgm:t>
    </dgm:pt>
    <dgm:pt modelId="{E11CFBAC-DCE9-4F85-B8E7-3FD2A2AC76FE}" type="pres">
      <dgm:prSet presAssocID="{08BEF179-0D72-4D36-A185-D16DF53EB88E}" presName="connTx" presStyleLbl="parChTrans1D2" presStyleIdx="2" presStyleCnt="3"/>
      <dgm:spPr/>
      <dgm:t>
        <a:bodyPr/>
        <a:lstStyle/>
        <a:p>
          <a:endParaRPr lang="nl-BE"/>
        </a:p>
      </dgm:t>
    </dgm:pt>
    <dgm:pt modelId="{2D4C2260-2A8A-4A92-860C-948709968EF1}" type="pres">
      <dgm:prSet presAssocID="{831A388A-1FC2-42CA-BACE-7DD2945C4506}" presName="Name30" presStyleCnt="0"/>
      <dgm:spPr/>
      <dgm:t>
        <a:bodyPr/>
        <a:lstStyle/>
        <a:p>
          <a:endParaRPr lang="nl-BE"/>
        </a:p>
      </dgm:t>
    </dgm:pt>
    <dgm:pt modelId="{18C526A4-88C1-4952-966A-8745E52BABA4}" type="pres">
      <dgm:prSet presAssocID="{831A388A-1FC2-42CA-BACE-7DD2945C4506}" presName="level2Shape" presStyleLbl="node2" presStyleIdx="2" presStyleCnt="3" custScaleX="322663" custScaleY="64634" custLinFactY="30195" custLinFactNeighborX="1171" custLinFactNeighborY="100000"/>
      <dgm:spPr/>
      <dgm:t>
        <a:bodyPr/>
        <a:lstStyle/>
        <a:p>
          <a:endParaRPr lang="nl-BE"/>
        </a:p>
      </dgm:t>
    </dgm:pt>
    <dgm:pt modelId="{CD2C8545-76CA-49D7-B489-D25740F4CDF4}" type="pres">
      <dgm:prSet presAssocID="{831A388A-1FC2-42CA-BACE-7DD2945C4506}" presName="hierChild3" presStyleCnt="0"/>
      <dgm:spPr/>
      <dgm:t>
        <a:bodyPr/>
        <a:lstStyle/>
        <a:p>
          <a:endParaRPr lang="nl-BE"/>
        </a:p>
      </dgm:t>
    </dgm:pt>
    <dgm:pt modelId="{97F31526-C617-44FE-8358-DCFAB1893069}" type="pres">
      <dgm:prSet presAssocID="{12FCB4F6-AE7F-4E03-BC1C-197552C51D11}" presName="bgShapesFlow" presStyleCnt="0"/>
      <dgm:spPr/>
      <dgm:t>
        <a:bodyPr/>
        <a:lstStyle/>
        <a:p>
          <a:endParaRPr lang="nl-BE"/>
        </a:p>
      </dgm:t>
    </dgm:pt>
  </dgm:ptLst>
  <dgm:cxnLst>
    <dgm:cxn modelId="{664FA609-6B12-4535-9C74-8910D84BF2A6}" type="presOf" srcId="{8C740453-5AD8-41D3-B8D5-1409016865C4}" destId="{D3FFAF10-5BD5-4713-AA0E-8942617EC65B}" srcOrd="0" destOrd="0" presId="urn:microsoft.com/office/officeart/2005/8/layout/hierarchy5"/>
    <dgm:cxn modelId="{B05D636F-8957-4646-8E67-3DAD4DD97F22}" srcId="{B91F85B9-1F25-45D1-AE08-29D0BD29D161}" destId="{EED32C8F-7653-425A-8FB6-564470333F12}" srcOrd="0" destOrd="0" parTransId="{D4CDDA71-10AD-412E-B98C-B0DABF93D527}" sibTransId="{2F1DE023-B8C9-40E5-BFC2-33B481D2177D}"/>
    <dgm:cxn modelId="{B424B0CD-3C5B-4E35-9738-C24F7084A393}" type="presOf" srcId="{29433BFD-CDE7-4FB8-8B54-CC9F38418C24}" destId="{DA8293E9-E024-4B17-B762-D31179055505}" srcOrd="0" destOrd="0" presId="urn:microsoft.com/office/officeart/2005/8/layout/hierarchy5"/>
    <dgm:cxn modelId="{9998779E-DB2B-4D49-9377-402D1A0147E7}" type="presOf" srcId="{8171969A-3D55-4369-B2C5-D3408520BCA4}" destId="{46B20489-6065-444A-A726-A877765C87F4}" srcOrd="0" destOrd="0" presId="urn:microsoft.com/office/officeart/2005/8/layout/hierarchy5"/>
    <dgm:cxn modelId="{2F110447-11FA-4F54-975D-350692D9553D}" srcId="{B91F85B9-1F25-45D1-AE08-29D0BD29D161}" destId="{1602D6C7-56F2-43FC-B708-740B74F1A213}" srcOrd="1" destOrd="0" parTransId="{10F0497B-4866-4D2D-92E0-8E22C2F7B1D6}" sibTransId="{0C4D82F5-E70C-4233-8E2B-BAB77E55EA00}"/>
    <dgm:cxn modelId="{53EFC05B-2A2F-4BA9-9196-DD3907067D00}" type="presOf" srcId="{29433BFD-CDE7-4FB8-8B54-CC9F38418C24}" destId="{A492CF39-E167-4C00-BBD3-01329C375EAE}" srcOrd="1" destOrd="0" presId="urn:microsoft.com/office/officeart/2005/8/layout/hierarchy5"/>
    <dgm:cxn modelId="{8894A494-F709-49D6-81D4-D3FABCA62FE6}" type="presOf" srcId="{8BE4DDAE-8900-4E57-9575-13755CA829C0}" destId="{E7535394-42CB-4018-8C31-9DF9C8941EC4}" srcOrd="0" destOrd="0" presId="urn:microsoft.com/office/officeart/2005/8/layout/hierarchy5"/>
    <dgm:cxn modelId="{2FE16FB6-4BA0-40E6-8F60-908690C291ED}" type="presOf" srcId="{B91F85B9-1F25-45D1-AE08-29D0BD29D161}" destId="{2FD555E0-B38A-4393-9A74-6A49D10ABB1E}" srcOrd="0" destOrd="0" presId="urn:microsoft.com/office/officeart/2005/8/layout/hierarchy5"/>
    <dgm:cxn modelId="{DAB86055-E748-4FF2-AB23-17ED7FC769C5}" type="presOf" srcId="{831A388A-1FC2-42CA-BACE-7DD2945C4506}" destId="{18C526A4-88C1-4952-966A-8745E52BABA4}" srcOrd="0" destOrd="0" presId="urn:microsoft.com/office/officeart/2005/8/layout/hierarchy5"/>
    <dgm:cxn modelId="{AA4F02E5-D0C5-4451-8479-6BDD0DD35EB5}" type="presOf" srcId="{D4CDDA71-10AD-412E-B98C-B0DABF93D527}" destId="{05725966-3B1C-4CDE-87F4-B380358A04E2}" srcOrd="0" destOrd="0" presId="urn:microsoft.com/office/officeart/2005/8/layout/hierarchy5"/>
    <dgm:cxn modelId="{364BE05B-D5D8-421F-8862-09A7A00DFF18}" srcId="{4BFFAD62-3755-43FA-957E-250A5EF60B40}" destId="{8171969A-3D55-4369-B2C5-D3408520BCA4}" srcOrd="0" destOrd="0" parTransId="{999C6B7D-E5B0-446A-808A-914949C07262}" sibTransId="{121CEE9C-6EB9-400D-B7EC-7E1DE42A9A77}"/>
    <dgm:cxn modelId="{D648D062-3B5F-473B-91E9-F9BFFD7520A6}" srcId="{15093377-D951-431A-A5D9-6D2F07D6497F}" destId="{4BFFAD62-3755-43FA-957E-250A5EF60B40}" srcOrd="1" destOrd="0" parTransId="{7A262F59-D16B-452A-ADB2-11C88242AA8C}" sibTransId="{4D0682A2-22AA-4AE4-A437-C366F08B1672}"/>
    <dgm:cxn modelId="{2A6A5890-C5A0-4536-B343-B2DB3394E4DD}" type="presOf" srcId="{9086031F-476D-40D0-B3F7-1E5CDEBAC398}" destId="{6C4D6078-8F32-40E1-9B39-F1462F60D754}" srcOrd="0" destOrd="0" presId="urn:microsoft.com/office/officeart/2005/8/layout/hierarchy5"/>
    <dgm:cxn modelId="{92FDD6A7-3DA9-4DA1-900F-25AF27E7FB51}" type="presOf" srcId="{1602D6C7-56F2-43FC-B708-740B74F1A213}" destId="{7566A6F7-9103-4D0E-A02B-1A68189A2F60}" srcOrd="0" destOrd="0" presId="urn:microsoft.com/office/officeart/2005/8/layout/hierarchy5"/>
    <dgm:cxn modelId="{49A5B0DD-BD5D-418D-9834-57F2591FD35F}" type="presOf" srcId="{4BFFAD62-3755-43FA-957E-250A5EF60B40}" destId="{34195DD7-7F4C-44F2-BF9B-263C8E5790E9}" srcOrd="0" destOrd="0" presId="urn:microsoft.com/office/officeart/2005/8/layout/hierarchy5"/>
    <dgm:cxn modelId="{07C813CA-E5F1-4204-B98B-908403BB402F}" type="presOf" srcId="{E85E2008-790F-4324-A20C-AC35C5881F91}" destId="{17327E64-5C21-41FA-8640-6FA319F8EC65}" srcOrd="1" destOrd="0" presId="urn:microsoft.com/office/officeart/2005/8/layout/hierarchy5"/>
    <dgm:cxn modelId="{E494D513-B0C3-4BAA-A3A7-601FE865ADAB}" type="presOf" srcId="{5594DFA7-C44D-404B-B5F7-E31B2F351364}" destId="{65F73BC8-357F-4022-8F8C-84212DEC2CB3}" srcOrd="1" destOrd="0" presId="urn:microsoft.com/office/officeart/2005/8/layout/hierarchy5"/>
    <dgm:cxn modelId="{E79B204A-7814-4618-926A-87E94F078143}" type="presOf" srcId="{EED32C8F-7653-425A-8FB6-564470333F12}" destId="{CBDFF49F-DF02-4893-B404-310DDF93E3AC}" srcOrd="0" destOrd="0" presId="urn:microsoft.com/office/officeart/2005/8/layout/hierarchy5"/>
    <dgm:cxn modelId="{BFFD691E-F694-4BBE-8B79-46F5E76D12DA}" type="presOf" srcId="{08BEF179-0D72-4D36-A185-D16DF53EB88E}" destId="{52573FFA-25E8-4D46-8801-ABF18892844F}" srcOrd="0" destOrd="0" presId="urn:microsoft.com/office/officeart/2005/8/layout/hierarchy5"/>
    <dgm:cxn modelId="{26DF56C9-6BCD-43DE-BB2C-887663B6718C}" type="presOf" srcId="{08BEF179-0D72-4D36-A185-D16DF53EB88E}" destId="{E11CFBAC-DCE9-4F85-B8E7-3FD2A2AC76FE}" srcOrd="1" destOrd="0" presId="urn:microsoft.com/office/officeart/2005/8/layout/hierarchy5"/>
    <dgm:cxn modelId="{7903364F-9490-44B4-8995-B4F3653EBC80}" type="presOf" srcId="{10F0497B-4866-4D2D-92E0-8E22C2F7B1D6}" destId="{D6C6F684-D00F-4237-9E46-FB4FC81CD59E}" srcOrd="0" destOrd="0" presId="urn:microsoft.com/office/officeart/2005/8/layout/hierarchy5"/>
    <dgm:cxn modelId="{A72E09EB-0D9B-45F7-BFD5-9823DC5DCB5F}" type="presOf" srcId="{7A262F59-D16B-452A-ADB2-11C88242AA8C}" destId="{65193F7F-8588-4FBF-AFD2-25F83FBCE5CD}" srcOrd="1" destOrd="0" presId="urn:microsoft.com/office/officeart/2005/8/layout/hierarchy5"/>
    <dgm:cxn modelId="{677D7043-F7B0-4B5E-8F4D-DF6104875294}" type="presOf" srcId="{D232B913-9F35-4733-9AD4-12E0C0DC81F3}" destId="{5D647E79-5CE7-41CC-838C-2D735333915C}" srcOrd="0" destOrd="0" presId="urn:microsoft.com/office/officeart/2005/8/layout/hierarchy5"/>
    <dgm:cxn modelId="{C67C879A-C1E0-431B-A535-4572BC9A54F3}" type="presOf" srcId="{12FCB4F6-AE7F-4E03-BC1C-197552C51D11}" destId="{A2B12F9A-D28A-4005-B424-4AD858A0D236}" srcOrd="0" destOrd="0" presId="urn:microsoft.com/office/officeart/2005/8/layout/hierarchy5"/>
    <dgm:cxn modelId="{F00F82A5-4637-41CF-ADBA-C8F68AC02341}" srcId="{15093377-D951-431A-A5D9-6D2F07D6497F}" destId="{831A388A-1FC2-42CA-BACE-7DD2945C4506}" srcOrd="2" destOrd="0" parTransId="{08BEF179-0D72-4D36-A185-D16DF53EB88E}" sibTransId="{98E35F05-0965-45F3-9AFB-63FEA5F2B0CA}"/>
    <dgm:cxn modelId="{5E109610-523A-4D0F-B793-9CF2D2063750}" srcId="{4BFFAD62-3755-43FA-957E-250A5EF60B40}" destId="{8C740453-5AD8-41D3-B8D5-1409016865C4}" srcOrd="1" destOrd="0" parTransId="{29433BFD-CDE7-4FB8-8B54-CC9F38418C24}" sibTransId="{BEDF642E-B655-4D39-8139-E4A1CBD33A82}"/>
    <dgm:cxn modelId="{043F41CC-A17C-47F2-A031-DF4661DCAF71}" type="presOf" srcId="{D232B913-9F35-4733-9AD4-12E0C0DC81F3}" destId="{3B112BF7-134E-428B-932D-FAD1FC74CCB0}" srcOrd="1" destOrd="0" presId="urn:microsoft.com/office/officeart/2005/8/layout/hierarchy5"/>
    <dgm:cxn modelId="{6E14E4B8-91A0-4125-878E-5AE8BB776B6D}" type="presOf" srcId="{5594DFA7-C44D-404B-B5F7-E31B2F351364}" destId="{440108AB-6CB6-46FB-AF1B-DED0B22E720A}" srcOrd="0" destOrd="0" presId="urn:microsoft.com/office/officeart/2005/8/layout/hierarchy5"/>
    <dgm:cxn modelId="{4290FC75-04A6-4A17-B711-38A1961309E5}" srcId="{B91F85B9-1F25-45D1-AE08-29D0BD29D161}" destId="{9086031F-476D-40D0-B3F7-1E5CDEBAC398}" srcOrd="2" destOrd="0" parTransId="{D232B913-9F35-4733-9AD4-12E0C0DC81F3}" sibTransId="{30514CFA-7F92-4DA3-A5D5-D61123ACAE20}"/>
    <dgm:cxn modelId="{C2C59352-07E4-43A9-B350-DD525A626C83}" type="presOf" srcId="{7A262F59-D16B-452A-ADB2-11C88242AA8C}" destId="{1B1B7097-DEC6-4A63-AD22-69F5CA379646}" srcOrd="0" destOrd="0" presId="urn:microsoft.com/office/officeart/2005/8/layout/hierarchy5"/>
    <dgm:cxn modelId="{A1893693-CE33-4309-9FE7-CCEB2CE27B9A}" type="presOf" srcId="{D4CDDA71-10AD-412E-B98C-B0DABF93D527}" destId="{ADFE8D57-10E8-4AF7-9AEC-CE27F25DCC00}" srcOrd="1" destOrd="0" presId="urn:microsoft.com/office/officeart/2005/8/layout/hierarchy5"/>
    <dgm:cxn modelId="{2E1D1189-D162-48A9-B31A-800F0491C4BD}" type="presOf" srcId="{E85E2008-790F-4324-A20C-AC35C5881F91}" destId="{D0DD78DF-D39B-42D8-B3D8-026E7A1FAF6E}" srcOrd="0" destOrd="0" presId="urn:microsoft.com/office/officeart/2005/8/layout/hierarchy5"/>
    <dgm:cxn modelId="{F9988E6C-62A7-4D61-A055-60AACFAA8DDA}" srcId="{15093377-D951-431A-A5D9-6D2F07D6497F}" destId="{B91F85B9-1F25-45D1-AE08-29D0BD29D161}" srcOrd="0" destOrd="0" parTransId="{5594DFA7-C44D-404B-B5F7-E31B2F351364}" sibTransId="{2C1CEDAC-38CC-4A6D-A0F1-A64C1C1625DE}"/>
    <dgm:cxn modelId="{06722615-5C32-4ED1-907B-25AE1434CC05}" srcId="{4BFFAD62-3755-43FA-957E-250A5EF60B40}" destId="{8BE4DDAE-8900-4E57-9575-13755CA829C0}" srcOrd="2" destOrd="0" parTransId="{E85E2008-790F-4324-A20C-AC35C5881F91}" sibTransId="{4EC272CE-A570-427A-9503-2BACD55F4746}"/>
    <dgm:cxn modelId="{F0136230-CA11-4539-86A6-FA242FB80FAE}" type="presOf" srcId="{999C6B7D-E5B0-446A-808A-914949C07262}" destId="{2F903AFE-85FB-439C-B41D-0CCD261FD32A}" srcOrd="0" destOrd="0" presId="urn:microsoft.com/office/officeart/2005/8/layout/hierarchy5"/>
    <dgm:cxn modelId="{3AF7774A-6D01-442F-8D09-897B429E1C92}" type="presOf" srcId="{999C6B7D-E5B0-446A-808A-914949C07262}" destId="{2BAAC3DB-0183-4205-BAA1-96028FE1809D}" srcOrd="1" destOrd="0" presId="urn:microsoft.com/office/officeart/2005/8/layout/hierarchy5"/>
    <dgm:cxn modelId="{E83917FA-CCE0-487F-BBBB-0D5089FADDD6}" type="presOf" srcId="{15093377-D951-431A-A5D9-6D2F07D6497F}" destId="{5F990BDF-3DCD-43F5-83F6-BA82DE60BF7A}" srcOrd="0" destOrd="0" presId="urn:microsoft.com/office/officeart/2005/8/layout/hierarchy5"/>
    <dgm:cxn modelId="{2E657ED8-7166-4352-910C-605031D666DA}" srcId="{12FCB4F6-AE7F-4E03-BC1C-197552C51D11}" destId="{15093377-D951-431A-A5D9-6D2F07D6497F}" srcOrd="0" destOrd="0" parTransId="{43B08A24-3772-41BB-97DB-BB417CF30DA5}" sibTransId="{DF1C34A8-8D0F-438F-9AC9-A397F7FB9F16}"/>
    <dgm:cxn modelId="{11E2FC7D-F8C2-4171-92AC-B786FDD24CF0}" type="presOf" srcId="{10F0497B-4866-4D2D-92E0-8E22C2F7B1D6}" destId="{95616194-C169-4778-A573-59FA7A3B4D52}" srcOrd="1" destOrd="0" presId="urn:microsoft.com/office/officeart/2005/8/layout/hierarchy5"/>
    <dgm:cxn modelId="{3EA564E7-E131-412F-9B04-DFB65284E9D6}" type="presParOf" srcId="{A2B12F9A-D28A-4005-B424-4AD858A0D236}" destId="{74BD6C88-B34B-49AB-BBC1-F7094ED0354F}" srcOrd="0" destOrd="0" presId="urn:microsoft.com/office/officeart/2005/8/layout/hierarchy5"/>
    <dgm:cxn modelId="{4931BCC1-4EA5-4A63-BC64-A15911BCFD3D}" type="presParOf" srcId="{74BD6C88-B34B-49AB-BBC1-F7094ED0354F}" destId="{573BE8EA-A4D4-4083-BCBA-3CBDABFC37D0}" srcOrd="0" destOrd="0" presId="urn:microsoft.com/office/officeart/2005/8/layout/hierarchy5"/>
    <dgm:cxn modelId="{6C0AE368-159A-4029-B2A4-15BC1A5FBBB4}" type="presParOf" srcId="{573BE8EA-A4D4-4083-BCBA-3CBDABFC37D0}" destId="{9E031F4E-B759-454E-A6E7-274EBBDF6098}" srcOrd="0" destOrd="0" presId="urn:microsoft.com/office/officeart/2005/8/layout/hierarchy5"/>
    <dgm:cxn modelId="{FE9A607C-1FA3-42A9-905B-C6CAA0D342B1}" type="presParOf" srcId="{9E031F4E-B759-454E-A6E7-274EBBDF6098}" destId="{5F990BDF-3DCD-43F5-83F6-BA82DE60BF7A}" srcOrd="0" destOrd="0" presId="urn:microsoft.com/office/officeart/2005/8/layout/hierarchy5"/>
    <dgm:cxn modelId="{DF21FA45-0647-4BB7-8C18-69E0CFEA3C49}" type="presParOf" srcId="{9E031F4E-B759-454E-A6E7-274EBBDF6098}" destId="{444F108D-9CB0-458C-9B12-CF34B508A2BD}" srcOrd="1" destOrd="0" presId="urn:microsoft.com/office/officeart/2005/8/layout/hierarchy5"/>
    <dgm:cxn modelId="{C5E7C97F-67BD-4DE9-B909-E941F231AFB5}" type="presParOf" srcId="{444F108D-9CB0-458C-9B12-CF34B508A2BD}" destId="{440108AB-6CB6-46FB-AF1B-DED0B22E720A}" srcOrd="0" destOrd="0" presId="urn:microsoft.com/office/officeart/2005/8/layout/hierarchy5"/>
    <dgm:cxn modelId="{41806621-CC74-4E4F-B7B2-3413FB12BEC4}" type="presParOf" srcId="{440108AB-6CB6-46FB-AF1B-DED0B22E720A}" destId="{65F73BC8-357F-4022-8F8C-84212DEC2CB3}" srcOrd="0" destOrd="0" presId="urn:microsoft.com/office/officeart/2005/8/layout/hierarchy5"/>
    <dgm:cxn modelId="{D57D07BD-3839-4A52-A48A-17AE0C0EBDCF}" type="presParOf" srcId="{444F108D-9CB0-458C-9B12-CF34B508A2BD}" destId="{11F36E69-3B0B-40C7-A680-6772BC7A717E}" srcOrd="1" destOrd="0" presId="urn:microsoft.com/office/officeart/2005/8/layout/hierarchy5"/>
    <dgm:cxn modelId="{4CFF3E44-45EC-4014-92F2-658FF23E39F2}" type="presParOf" srcId="{11F36E69-3B0B-40C7-A680-6772BC7A717E}" destId="{2FD555E0-B38A-4393-9A74-6A49D10ABB1E}" srcOrd="0" destOrd="0" presId="urn:microsoft.com/office/officeart/2005/8/layout/hierarchy5"/>
    <dgm:cxn modelId="{3AAB001B-1ED7-452F-90F6-570DDB5622E7}" type="presParOf" srcId="{11F36E69-3B0B-40C7-A680-6772BC7A717E}" destId="{F7D8AACA-B149-478D-9790-EB07C0B29848}" srcOrd="1" destOrd="0" presId="urn:microsoft.com/office/officeart/2005/8/layout/hierarchy5"/>
    <dgm:cxn modelId="{1EDD79DB-C27E-4A52-87E6-7E11A0A298DE}" type="presParOf" srcId="{F7D8AACA-B149-478D-9790-EB07C0B29848}" destId="{05725966-3B1C-4CDE-87F4-B380358A04E2}" srcOrd="0" destOrd="0" presId="urn:microsoft.com/office/officeart/2005/8/layout/hierarchy5"/>
    <dgm:cxn modelId="{34412DC9-8961-4C99-93B4-0E0633F8A63C}" type="presParOf" srcId="{05725966-3B1C-4CDE-87F4-B380358A04E2}" destId="{ADFE8D57-10E8-4AF7-9AEC-CE27F25DCC00}" srcOrd="0" destOrd="0" presId="urn:microsoft.com/office/officeart/2005/8/layout/hierarchy5"/>
    <dgm:cxn modelId="{BB247429-32F8-4856-B132-169BBD75E2D7}" type="presParOf" srcId="{F7D8AACA-B149-478D-9790-EB07C0B29848}" destId="{9CE1F50A-C61B-4626-AA4F-35934FA0C892}" srcOrd="1" destOrd="0" presId="urn:microsoft.com/office/officeart/2005/8/layout/hierarchy5"/>
    <dgm:cxn modelId="{C96CCC5D-F431-4951-B42F-25A5CBE0A808}" type="presParOf" srcId="{9CE1F50A-C61B-4626-AA4F-35934FA0C892}" destId="{CBDFF49F-DF02-4893-B404-310DDF93E3AC}" srcOrd="0" destOrd="0" presId="urn:microsoft.com/office/officeart/2005/8/layout/hierarchy5"/>
    <dgm:cxn modelId="{FE42CD20-168F-4AC1-8672-696B887B50BD}" type="presParOf" srcId="{9CE1F50A-C61B-4626-AA4F-35934FA0C892}" destId="{58E5F51A-9EF7-490C-BAA4-2C0ABBD7BB5A}" srcOrd="1" destOrd="0" presId="urn:microsoft.com/office/officeart/2005/8/layout/hierarchy5"/>
    <dgm:cxn modelId="{A3AE36A0-6BF4-42D7-AC48-B218D0950221}" type="presParOf" srcId="{F7D8AACA-B149-478D-9790-EB07C0B29848}" destId="{D6C6F684-D00F-4237-9E46-FB4FC81CD59E}" srcOrd="2" destOrd="0" presId="urn:microsoft.com/office/officeart/2005/8/layout/hierarchy5"/>
    <dgm:cxn modelId="{F7979746-6C8D-4C39-B6B9-C8D7CB2304DB}" type="presParOf" srcId="{D6C6F684-D00F-4237-9E46-FB4FC81CD59E}" destId="{95616194-C169-4778-A573-59FA7A3B4D52}" srcOrd="0" destOrd="0" presId="urn:microsoft.com/office/officeart/2005/8/layout/hierarchy5"/>
    <dgm:cxn modelId="{C90741CB-ACBB-4AB6-AB1A-32E89A9282BE}" type="presParOf" srcId="{F7D8AACA-B149-478D-9790-EB07C0B29848}" destId="{828BCB10-E95C-4FD6-8A5F-A65F2A2A264A}" srcOrd="3" destOrd="0" presId="urn:microsoft.com/office/officeart/2005/8/layout/hierarchy5"/>
    <dgm:cxn modelId="{0089B201-2C75-42A5-BE3B-7E9DACF4B813}" type="presParOf" srcId="{828BCB10-E95C-4FD6-8A5F-A65F2A2A264A}" destId="{7566A6F7-9103-4D0E-A02B-1A68189A2F60}" srcOrd="0" destOrd="0" presId="urn:microsoft.com/office/officeart/2005/8/layout/hierarchy5"/>
    <dgm:cxn modelId="{FA63D9C3-CBD0-40D9-A30B-92A1C6C68B3C}" type="presParOf" srcId="{828BCB10-E95C-4FD6-8A5F-A65F2A2A264A}" destId="{C274B187-572C-4B7C-88E8-1ED01075255D}" srcOrd="1" destOrd="0" presId="urn:microsoft.com/office/officeart/2005/8/layout/hierarchy5"/>
    <dgm:cxn modelId="{F3321E4D-7EDD-4668-9B2E-4CF196A09CA7}" type="presParOf" srcId="{F7D8AACA-B149-478D-9790-EB07C0B29848}" destId="{5D647E79-5CE7-41CC-838C-2D735333915C}" srcOrd="4" destOrd="0" presId="urn:microsoft.com/office/officeart/2005/8/layout/hierarchy5"/>
    <dgm:cxn modelId="{7088E4EF-2CF7-4477-A3EF-48CF2508BDB6}" type="presParOf" srcId="{5D647E79-5CE7-41CC-838C-2D735333915C}" destId="{3B112BF7-134E-428B-932D-FAD1FC74CCB0}" srcOrd="0" destOrd="0" presId="urn:microsoft.com/office/officeart/2005/8/layout/hierarchy5"/>
    <dgm:cxn modelId="{45F940B9-1C78-4ED4-BF0E-95C56E6F94AA}" type="presParOf" srcId="{F7D8AACA-B149-478D-9790-EB07C0B29848}" destId="{EFA269C4-D31B-4781-9D50-0B06C3363883}" srcOrd="5" destOrd="0" presId="urn:microsoft.com/office/officeart/2005/8/layout/hierarchy5"/>
    <dgm:cxn modelId="{1575934C-3FCF-4BCE-AE42-EAD53907D9B7}" type="presParOf" srcId="{EFA269C4-D31B-4781-9D50-0B06C3363883}" destId="{6C4D6078-8F32-40E1-9B39-F1462F60D754}" srcOrd="0" destOrd="0" presId="urn:microsoft.com/office/officeart/2005/8/layout/hierarchy5"/>
    <dgm:cxn modelId="{39109EA5-47DC-4723-82DC-A1B8786BCB81}" type="presParOf" srcId="{EFA269C4-D31B-4781-9D50-0B06C3363883}" destId="{3514DD43-767F-4F1B-81EF-47CD701A99DD}" srcOrd="1" destOrd="0" presId="urn:microsoft.com/office/officeart/2005/8/layout/hierarchy5"/>
    <dgm:cxn modelId="{792590D7-F1E7-4CDC-9A6A-9419CC596483}" type="presParOf" srcId="{444F108D-9CB0-458C-9B12-CF34B508A2BD}" destId="{1B1B7097-DEC6-4A63-AD22-69F5CA379646}" srcOrd="2" destOrd="0" presId="urn:microsoft.com/office/officeart/2005/8/layout/hierarchy5"/>
    <dgm:cxn modelId="{3C138A49-A692-456C-BEE1-116CC6ADBF41}" type="presParOf" srcId="{1B1B7097-DEC6-4A63-AD22-69F5CA379646}" destId="{65193F7F-8588-4FBF-AFD2-25F83FBCE5CD}" srcOrd="0" destOrd="0" presId="urn:microsoft.com/office/officeart/2005/8/layout/hierarchy5"/>
    <dgm:cxn modelId="{47B7AABF-0E93-401D-8758-4F351EC244B3}" type="presParOf" srcId="{444F108D-9CB0-458C-9B12-CF34B508A2BD}" destId="{1D113E30-38EA-4F51-BE83-F7104294149A}" srcOrd="3" destOrd="0" presId="urn:microsoft.com/office/officeart/2005/8/layout/hierarchy5"/>
    <dgm:cxn modelId="{3655C7C4-5A6A-4898-BE7F-0FAE091CF54C}" type="presParOf" srcId="{1D113E30-38EA-4F51-BE83-F7104294149A}" destId="{34195DD7-7F4C-44F2-BF9B-263C8E5790E9}" srcOrd="0" destOrd="0" presId="urn:microsoft.com/office/officeart/2005/8/layout/hierarchy5"/>
    <dgm:cxn modelId="{6B26FC91-1F53-4AD5-8781-ECAB5450C0B2}" type="presParOf" srcId="{1D113E30-38EA-4F51-BE83-F7104294149A}" destId="{DA22DAD1-6818-49DF-9B0A-851DEBEBB4CE}" srcOrd="1" destOrd="0" presId="urn:microsoft.com/office/officeart/2005/8/layout/hierarchy5"/>
    <dgm:cxn modelId="{2E7D99D2-FB5B-4547-A350-944599F3C4E3}" type="presParOf" srcId="{DA22DAD1-6818-49DF-9B0A-851DEBEBB4CE}" destId="{2F903AFE-85FB-439C-B41D-0CCD261FD32A}" srcOrd="0" destOrd="0" presId="urn:microsoft.com/office/officeart/2005/8/layout/hierarchy5"/>
    <dgm:cxn modelId="{62615A1F-F848-4998-91F3-2EDAEA127B33}" type="presParOf" srcId="{2F903AFE-85FB-439C-B41D-0CCD261FD32A}" destId="{2BAAC3DB-0183-4205-BAA1-96028FE1809D}" srcOrd="0" destOrd="0" presId="urn:microsoft.com/office/officeart/2005/8/layout/hierarchy5"/>
    <dgm:cxn modelId="{4EAC155D-96B0-4063-8E39-E773C2A7B1ED}" type="presParOf" srcId="{DA22DAD1-6818-49DF-9B0A-851DEBEBB4CE}" destId="{87319471-D36D-4C73-9FF3-2933BFFE5286}" srcOrd="1" destOrd="0" presId="urn:microsoft.com/office/officeart/2005/8/layout/hierarchy5"/>
    <dgm:cxn modelId="{F401AD9D-4B83-4DD8-AA93-FFF7E3B115BF}" type="presParOf" srcId="{87319471-D36D-4C73-9FF3-2933BFFE5286}" destId="{46B20489-6065-444A-A726-A877765C87F4}" srcOrd="0" destOrd="0" presId="urn:microsoft.com/office/officeart/2005/8/layout/hierarchy5"/>
    <dgm:cxn modelId="{4BFDA713-A6B4-471D-A31F-E6E03D667499}" type="presParOf" srcId="{87319471-D36D-4C73-9FF3-2933BFFE5286}" destId="{AFD223EE-0D2C-4517-B628-228B6EC87F59}" srcOrd="1" destOrd="0" presId="urn:microsoft.com/office/officeart/2005/8/layout/hierarchy5"/>
    <dgm:cxn modelId="{C217FB1E-2170-4B79-A913-5D70875ADC5F}" type="presParOf" srcId="{DA22DAD1-6818-49DF-9B0A-851DEBEBB4CE}" destId="{DA8293E9-E024-4B17-B762-D31179055505}" srcOrd="2" destOrd="0" presId="urn:microsoft.com/office/officeart/2005/8/layout/hierarchy5"/>
    <dgm:cxn modelId="{DA046166-EFBE-4273-9F90-42C877BC21A3}" type="presParOf" srcId="{DA8293E9-E024-4B17-B762-D31179055505}" destId="{A492CF39-E167-4C00-BBD3-01329C375EAE}" srcOrd="0" destOrd="0" presId="urn:microsoft.com/office/officeart/2005/8/layout/hierarchy5"/>
    <dgm:cxn modelId="{68C16799-4DB7-4308-BF8F-38769A2DF12C}" type="presParOf" srcId="{DA22DAD1-6818-49DF-9B0A-851DEBEBB4CE}" destId="{7D8C89FE-CFEC-4ABE-A801-55D7B4BCA58E}" srcOrd="3" destOrd="0" presId="urn:microsoft.com/office/officeart/2005/8/layout/hierarchy5"/>
    <dgm:cxn modelId="{B576B04A-EB79-4E1C-B5CA-6CC01DF4B9D4}" type="presParOf" srcId="{7D8C89FE-CFEC-4ABE-A801-55D7B4BCA58E}" destId="{D3FFAF10-5BD5-4713-AA0E-8942617EC65B}" srcOrd="0" destOrd="0" presId="urn:microsoft.com/office/officeart/2005/8/layout/hierarchy5"/>
    <dgm:cxn modelId="{BC0E9D77-825E-4D66-9914-301A6217CB6D}" type="presParOf" srcId="{7D8C89FE-CFEC-4ABE-A801-55D7B4BCA58E}" destId="{BDCF9F51-8E74-4AC2-9AB5-7AADF40403CB}" srcOrd="1" destOrd="0" presId="urn:microsoft.com/office/officeart/2005/8/layout/hierarchy5"/>
    <dgm:cxn modelId="{83004406-C5AF-4EB2-BF8A-7A9DF96C6072}" type="presParOf" srcId="{DA22DAD1-6818-49DF-9B0A-851DEBEBB4CE}" destId="{D0DD78DF-D39B-42D8-B3D8-026E7A1FAF6E}" srcOrd="4" destOrd="0" presId="urn:microsoft.com/office/officeart/2005/8/layout/hierarchy5"/>
    <dgm:cxn modelId="{351D2680-6259-4979-B866-38947380A751}" type="presParOf" srcId="{D0DD78DF-D39B-42D8-B3D8-026E7A1FAF6E}" destId="{17327E64-5C21-41FA-8640-6FA319F8EC65}" srcOrd="0" destOrd="0" presId="urn:microsoft.com/office/officeart/2005/8/layout/hierarchy5"/>
    <dgm:cxn modelId="{C1D65B09-F09C-4EA3-AA4E-80243F342794}" type="presParOf" srcId="{DA22DAD1-6818-49DF-9B0A-851DEBEBB4CE}" destId="{271B2635-4256-4431-8634-3645E9ADC732}" srcOrd="5" destOrd="0" presId="urn:microsoft.com/office/officeart/2005/8/layout/hierarchy5"/>
    <dgm:cxn modelId="{4D46DE5E-9A11-4013-B2D3-8278042B23A4}" type="presParOf" srcId="{271B2635-4256-4431-8634-3645E9ADC732}" destId="{E7535394-42CB-4018-8C31-9DF9C8941EC4}" srcOrd="0" destOrd="0" presId="urn:microsoft.com/office/officeart/2005/8/layout/hierarchy5"/>
    <dgm:cxn modelId="{287ABB9E-8BC3-4239-81BD-A95CF60B3B5D}" type="presParOf" srcId="{271B2635-4256-4431-8634-3645E9ADC732}" destId="{7A7768CE-734B-4E52-B21C-AA020B67E170}" srcOrd="1" destOrd="0" presId="urn:microsoft.com/office/officeart/2005/8/layout/hierarchy5"/>
    <dgm:cxn modelId="{43F95162-0254-4CAF-84D4-4BE19E1470B7}" type="presParOf" srcId="{444F108D-9CB0-458C-9B12-CF34B508A2BD}" destId="{52573FFA-25E8-4D46-8801-ABF18892844F}" srcOrd="4" destOrd="0" presId="urn:microsoft.com/office/officeart/2005/8/layout/hierarchy5"/>
    <dgm:cxn modelId="{867B342C-0702-48EF-A897-C5DC13628A61}" type="presParOf" srcId="{52573FFA-25E8-4D46-8801-ABF18892844F}" destId="{E11CFBAC-DCE9-4F85-B8E7-3FD2A2AC76FE}" srcOrd="0" destOrd="0" presId="urn:microsoft.com/office/officeart/2005/8/layout/hierarchy5"/>
    <dgm:cxn modelId="{C47173EA-98F1-47E9-B9B2-45AB41E73A8F}" type="presParOf" srcId="{444F108D-9CB0-458C-9B12-CF34B508A2BD}" destId="{2D4C2260-2A8A-4A92-860C-948709968EF1}" srcOrd="5" destOrd="0" presId="urn:microsoft.com/office/officeart/2005/8/layout/hierarchy5"/>
    <dgm:cxn modelId="{E1412433-79CA-47F0-91AA-256A2FA02EFC}" type="presParOf" srcId="{2D4C2260-2A8A-4A92-860C-948709968EF1}" destId="{18C526A4-88C1-4952-966A-8745E52BABA4}" srcOrd="0" destOrd="0" presId="urn:microsoft.com/office/officeart/2005/8/layout/hierarchy5"/>
    <dgm:cxn modelId="{774C07D0-CFAF-4705-906B-18D5AE93F47E}" type="presParOf" srcId="{2D4C2260-2A8A-4A92-860C-948709968EF1}" destId="{CD2C8545-76CA-49D7-B489-D25740F4CDF4}" srcOrd="1" destOrd="0" presId="urn:microsoft.com/office/officeart/2005/8/layout/hierarchy5"/>
    <dgm:cxn modelId="{45F7D5A8-FC74-4504-B77C-5E29245B2291}" type="presParOf" srcId="{A2B12F9A-D28A-4005-B424-4AD858A0D236}" destId="{97F31526-C617-44FE-8358-DCFAB1893069}" srcOrd="1" destOrd="0" presId="urn:microsoft.com/office/officeart/2005/8/layout/hierarchy5"/>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F549F2B-0F9A-4AC5-A5D8-0A32FDCA0B06}"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nl-BE"/>
        </a:p>
      </dgm:t>
    </dgm:pt>
    <dgm:pt modelId="{DAE2FBEF-8C73-4048-83FF-AF6C7325C6C3}">
      <dgm:prSet phldrT="[Tekst]" custT="1"/>
      <dgm:spPr>
        <a:solidFill>
          <a:srgbClr val="5C9A9B"/>
        </a:solidFill>
      </dgm:spPr>
      <dgm:t>
        <a:bodyPr/>
        <a:lstStyle/>
        <a:p>
          <a:r>
            <a:rPr lang="nl-BE" sz="1600" dirty="0" smtClean="0"/>
            <a:t>&lt; 6,5 (48 </a:t>
          </a:r>
          <a:r>
            <a:rPr lang="nl-BE" sz="1600" dirty="0" err="1" smtClean="0"/>
            <a:t>mmol</a:t>
          </a:r>
          <a:r>
            <a:rPr lang="nl-BE" sz="1600" dirty="0" smtClean="0"/>
            <a:t>/mol)</a:t>
          </a:r>
          <a:endParaRPr lang="nl-BE" sz="1600" dirty="0"/>
        </a:p>
      </dgm:t>
    </dgm:pt>
    <dgm:pt modelId="{CC4D79D9-FA9B-40CC-8324-001608336BA1}" type="parTrans" cxnId="{00756389-6D6D-4392-A86C-CD321BB4423F}">
      <dgm:prSet/>
      <dgm:spPr/>
      <dgm:t>
        <a:bodyPr/>
        <a:lstStyle/>
        <a:p>
          <a:endParaRPr lang="nl-BE" sz="1600"/>
        </a:p>
      </dgm:t>
    </dgm:pt>
    <dgm:pt modelId="{1E7D0995-448C-4E23-93C2-A7AAB5048FEA}" type="sibTrans" cxnId="{00756389-6D6D-4392-A86C-CD321BB4423F}">
      <dgm:prSet/>
      <dgm:spPr/>
      <dgm:t>
        <a:bodyPr/>
        <a:lstStyle/>
        <a:p>
          <a:endParaRPr lang="nl-BE" sz="1600"/>
        </a:p>
      </dgm:t>
    </dgm:pt>
    <dgm:pt modelId="{F85E5710-5C4E-4D14-8F5A-922B6B26F6AA}">
      <dgm:prSet phldrT="[Tekst]" custT="1"/>
      <dgm:spPr>
        <a:solidFill>
          <a:schemeClr val="bg1">
            <a:lumMod val="85000"/>
            <a:alpha val="90000"/>
          </a:schemeClr>
        </a:solidFill>
      </dgm:spPr>
      <dgm:t>
        <a:bodyPr/>
        <a:lstStyle/>
        <a:p>
          <a:r>
            <a:rPr lang="nl-BE" sz="1600" dirty="0" smtClean="0"/>
            <a:t>Bij jongere patiënten</a:t>
          </a:r>
          <a:endParaRPr lang="nl-BE" sz="1600" dirty="0"/>
        </a:p>
      </dgm:t>
    </dgm:pt>
    <dgm:pt modelId="{40304168-5B94-4A8A-A6BD-3A20CD3AC68A}" type="parTrans" cxnId="{2D4DCBD1-185D-4D4B-915F-B9AD17F734D1}">
      <dgm:prSet/>
      <dgm:spPr/>
      <dgm:t>
        <a:bodyPr/>
        <a:lstStyle/>
        <a:p>
          <a:endParaRPr lang="nl-BE" sz="1600"/>
        </a:p>
      </dgm:t>
    </dgm:pt>
    <dgm:pt modelId="{4641B88E-ECE5-4896-A888-985F02556D0D}" type="sibTrans" cxnId="{2D4DCBD1-185D-4D4B-915F-B9AD17F734D1}">
      <dgm:prSet/>
      <dgm:spPr/>
      <dgm:t>
        <a:bodyPr/>
        <a:lstStyle/>
        <a:p>
          <a:endParaRPr lang="nl-BE" sz="1600"/>
        </a:p>
      </dgm:t>
    </dgm:pt>
    <dgm:pt modelId="{8DCAD8FF-37C6-4FE3-8E6F-58BA1BBC12EF}">
      <dgm:prSet phldrT="[Tekst]" custT="1"/>
      <dgm:spPr>
        <a:solidFill>
          <a:srgbClr val="5C9A9B"/>
        </a:solidFill>
      </dgm:spPr>
      <dgm:t>
        <a:bodyPr/>
        <a:lstStyle/>
        <a:p>
          <a:r>
            <a:rPr lang="nl-BE" sz="1600" dirty="0" smtClean="0"/>
            <a:t>&lt; 7% (53 </a:t>
          </a:r>
          <a:r>
            <a:rPr lang="nl-BE" sz="1600" dirty="0" err="1" smtClean="0"/>
            <a:t>mmol</a:t>
          </a:r>
          <a:r>
            <a:rPr lang="nl-BE" sz="1600" dirty="0" smtClean="0"/>
            <a:t>/mol)</a:t>
          </a:r>
          <a:endParaRPr lang="nl-BE" sz="1600" dirty="0"/>
        </a:p>
      </dgm:t>
    </dgm:pt>
    <dgm:pt modelId="{5B5B9082-E0A2-4746-BBE5-85D04818F3F4}" type="parTrans" cxnId="{F4AFE8CC-3AEE-4449-92F5-348677D5A6B9}">
      <dgm:prSet/>
      <dgm:spPr/>
      <dgm:t>
        <a:bodyPr/>
        <a:lstStyle/>
        <a:p>
          <a:endParaRPr lang="nl-BE" sz="1600"/>
        </a:p>
      </dgm:t>
    </dgm:pt>
    <dgm:pt modelId="{A08B5CC7-78EC-49CD-B2B3-5D157BFED416}" type="sibTrans" cxnId="{F4AFE8CC-3AEE-4449-92F5-348677D5A6B9}">
      <dgm:prSet/>
      <dgm:spPr/>
      <dgm:t>
        <a:bodyPr/>
        <a:lstStyle/>
        <a:p>
          <a:endParaRPr lang="nl-BE" sz="1600"/>
        </a:p>
      </dgm:t>
    </dgm:pt>
    <dgm:pt modelId="{0724CB41-353E-404D-A091-9D8EBCF07703}">
      <dgm:prSet phldrT="[Tekst]" custT="1"/>
      <dgm:spPr>
        <a:solidFill>
          <a:schemeClr val="bg1">
            <a:lumMod val="85000"/>
            <a:alpha val="90000"/>
          </a:schemeClr>
        </a:solidFill>
      </dgm:spPr>
      <dgm:t>
        <a:bodyPr/>
        <a:lstStyle/>
        <a:p>
          <a:r>
            <a:rPr lang="nl-BE" sz="1600" dirty="0" smtClean="0"/>
            <a:t>Standaard streefwaarde</a:t>
          </a:r>
          <a:endParaRPr lang="nl-BE" sz="1600" dirty="0"/>
        </a:p>
      </dgm:t>
    </dgm:pt>
    <dgm:pt modelId="{899D5842-0BB7-4337-B0BD-C4615426EDA7}" type="parTrans" cxnId="{5017A5A4-D5D0-4985-AE3C-E9AA5A2FB814}">
      <dgm:prSet/>
      <dgm:spPr/>
      <dgm:t>
        <a:bodyPr/>
        <a:lstStyle/>
        <a:p>
          <a:endParaRPr lang="nl-BE" sz="1600"/>
        </a:p>
      </dgm:t>
    </dgm:pt>
    <dgm:pt modelId="{CC879564-585A-47FB-80FF-6217DA084F1A}" type="sibTrans" cxnId="{5017A5A4-D5D0-4985-AE3C-E9AA5A2FB814}">
      <dgm:prSet/>
      <dgm:spPr/>
      <dgm:t>
        <a:bodyPr/>
        <a:lstStyle/>
        <a:p>
          <a:endParaRPr lang="nl-BE" sz="1600"/>
        </a:p>
      </dgm:t>
    </dgm:pt>
    <dgm:pt modelId="{CAC524F4-C9C7-4D3D-BA67-A02A6B9F4925}">
      <dgm:prSet phldrT="[Tekst]" custT="1"/>
      <dgm:spPr>
        <a:solidFill>
          <a:srgbClr val="5C9A9B"/>
        </a:solidFill>
      </dgm:spPr>
      <dgm:t>
        <a:bodyPr/>
        <a:lstStyle/>
        <a:p>
          <a:r>
            <a:rPr lang="nl-BE" sz="1600" dirty="0" smtClean="0"/>
            <a:t>&lt; 8% (64 </a:t>
          </a:r>
          <a:r>
            <a:rPr lang="nl-BE" sz="1600" dirty="0" err="1" smtClean="0"/>
            <a:t>mmol</a:t>
          </a:r>
          <a:r>
            <a:rPr lang="nl-BE" sz="1600" dirty="0" smtClean="0"/>
            <a:t>/mol)</a:t>
          </a:r>
          <a:endParaRPr lang="nl-BE" sz="1600" dirty="0"/>
        </a:p>
      </dgm:t>
    </dgm:pt>
    <dgm:pt modelId="{42BF9C65-D2A3-445C-BED0-25867D0843E3}" type="parTrans" cxnId="{4FC993CE-9E5B-46EE-9505-D90F832ACDD9}">
      <dgm:prSet/>
      <dgm:spPr/>
      <dgm:t>
        <a:bodyPr/>
        <a:lstStyle/>
        <a:p>
          <a:endParaRPr lang="nl-BE" sz="1600"/>
        </a:p>
      </dgm:t>
    </dgm:pt>
    <dgm:pt modelId="{16BF537B-4CF9-41B2-8C6F-2EFF4C113651}" type="sibTrans" cxnId="{4FC993CE-9E5B-46EE-9505-D90F832ACDD9}">
      <dgm:prSet/>
      <dgm:spPr/>
      <dgm:t>
        <a:bodyPr/>
        <a:lstStyle/>
        <a:p>
          <a:endParaRPr lang="nl-BE" sz="1600"/>
        </a:p>
      </dgm:t>
    </dgm:pt>
    <dgm:pt modelId="{11BF1A01-27C7-40D5-A863-577DE1D004C2}">
      <dgm:prSet phldrT="[Tekst]" custT="1"/>
      <dgm:spPr>
        <a:solidFill>
          <a:schemeClr val="bg1">
            <a:lumMod val="85000"/>
            <a:alpha val="90000"/>
          </a:schemeClr>
        </a:solidFill>
      </dgm:spPr>
      <dgm:t>
        <a:bodyPr/>
        <a:lstStyle/>
        <a:p>
          <a:r>
            <a:rPr lang="nl-BE" sz="1600" dirty="0" smtClean="0"/>
            <a:t>Lang bestaande diabetes (&gt;8 jaar)</a:t>
          </a:r>
          <a:endParaRPr lang="nl-BE" sz="1600" dirty="0"/>
        </a:p>
      </dgm:t>
    </dgm:pt>
    <dgm:pt modelId="{E94696B7-D31D-406E-ACC3-22823392FBC5}" type="parTrans" cxnId="{EF754D4F-EE37-4B00-8087-7E4F2E861894}">
      <dgm:prSet/>
      <dgm:spPr/>
      <dgm:t>
        <a:bodyPr/>
        <a:lstStyle/>
        <a:p>
          <a:endParaRPr lang="nl-BE" sz="1600"/>
        </a:p>
      </dgm:t>
    </dgm:pt>
    <dgm:pt modelId="{ABE23992-36DB-44C4-90D1-DF3F10AAC029}" type="sibTrans" cxnId="{EF754D4F-EE37-4B00-8087-7E4F2E861894}">
      <dgm:prSet/>
      <dgm:spPr/>
      <dgm:t>
        <a:bodyPr/>
        <a:lstStyle/>
        <a:p>
          <a:endParaRPr lang="nl-BE" sz="1600"/>
        </a:p>
      </dgm:t>
    </dgm:pt>
    <dgm:pt modelId="{A2EC7DC9-5713-4CD7-823A-BECACC3BCC93}">
      <dgm:prSet phldrT="[Tekst]" custT="1"/>
      <dgm:spPr>
        <a:solidFill>
          <a:schemeClr val="bg1">
            <a:lumMod val="85000"/>
            <a:alpha val="90000"/>
          </a:schemeClr>
        </a:solidFill>
      </dgm:spPr>
      <dgm:t>
        <a:bodyPr/>
        <a:lstStyle/>
        <a:p>
          <a:r>
            <a:rPr lang="nl-BE" sz="1600" dirty="0" smtClean="0"/>
            <a:t>Patiënten met een korte diabetesduur (&lt;8 jaar)</a:t>
          </a:r>
          <a:endParaRPr lang="nl-BE" sz="1600" dirty="0"/>
        </a:p>
      </dgm:t>
    </dgm:pt>
    <dgm:pt modelId="{AAA3F356-E12A-461D-9F6C-F5B2EB25A464}" type="parTrans" cxnId="{629ED6A6-7032-4546-B613-1FBC18267085}">
      <dgm:prSet/>
      <dgm:spPr/>
      <dgm:t>
        <a:bodyPr/>
        <a:lstStyle/>
        <a:p>
          <a:endParaRPr lang="nl-BE" sz="1600"/>
        </a:p>
      </dgm:t>
    </dgm:pt>
    <dgm:pt modelId="{168AE277-7613-4203-BF3A-FFA32D4C14FC}" type="sibTrans" cxnId="{629ED6A6-7032-4546-B613-1FBC18267085}">
      <dgm:prSet/>
      <dgm:spPr/>
      <dgm:t>
        <a:bodyPr/>
        <a:lstStyle/>
        <a:p>
          <a:endParaRPr lang="nl-BE" sz="1600"/>
        </a:p>
      </dgm:t>
    </dgm:pt>
    <dgm:pt modelId="{A5E253A1-4B9D-4989-8598-F082A6CBBC36}">
      <dgm:prSet phldrT="[Tekst]" custT="1"/>
      <dgm:spPr>
        <a:solidFill>
          <a:schemeClr val="bg1">
            <a:lumMod val="85000"/>
            <a:alpha val="90000"/>
          </a:schemeClr>
        </a:solidFill>
      </dgm:spPr>
      <dgm:t>
        <a:bodyPr/>
        <a:lstStyle/>
        <a:p>
          <a:r>
            <a:rPr lang="nl-BE" sz="1600" dirty="0" smtClean="0"/>
            <a:t>Levensverwachting &gt;10 jaar</a:t>
          </a:r>
          <a:endParaRPr lang="nl-BE" sz="1600" dirty="0"/>
        </a:p>
      </dgm:t>
    </dgm:pt>
    <dgm:pt modelId="{1BE5DCB7-94EA-4E92-A921-7A0D8308E946}" type="parTrans" cxnId="{9CD9107F-1510-476A-A3D4-7A95EBCB59A6}">
      <dgm:prSet/>
      <dgm:spPr/>
      <dgm:t>
        <a:bodyPr/>
        <a:lstStyle/>
        <a:p>
          <a:endParaRPr lang="nl-BE" sz="1600"/>
        </a:p>
      </dgm:t>
    </dgm:pt>
    <dgm:pt modelId="{5CED767E-92F3-4722-AB57-BF1C5AA193AD}" type="sibTrans" cxnId="{9CD9107F-1510-476A-A3D4-7A95EBCB59A6}">
      <dgm:prSet/>
      <dgm:spPr/>
      <dgm:t>
        <a:bodyPr/>
        <a:lstStyle/>
        <a:p>
          <a:endParaRPr lang="nl-BE" sz="1600"/>
        </a:p>
      </dgm:t>
    </dgm:pt>
    <dgm:pt modelId="{DA17661C-0558-4846-B7A9-C87355449517}">
      <dgm:prSet phldrT="[Tekst]" custT="1"/>
      <dgm:spPr>
        <a:solidFill>
          <a:schemeClr val="bg1">
            <a:lumMod val="85000"/>
            <a:alpha val="90000"/>
          </a:schemeClr>
        </a:solidFill>
      </dgm:spPr>
      <dgm:t>
        <a:bodyPr/>
        <a:lstStyle/>
        <a:p>
          <a:r>
            <a:rPr lang="nl-BE" sz="1600" dirty="0" smtClean="0"/>
            <a:t>Geen significant risico op cardiovasculair lijden </a:t>
          </a:r>
          <a:endParaRPr lang="nl-BE" sz="1600" dirty="0"/>
        </a:p>
      </dgm:t>
    </dgm:pt>
    <dgm:pt modelId="{FF7DAA03-E957-45F1-8775-0D07178E665F}" type="parTrans" cxnId="{DF5AD3E2-46E7-4B2E-9875-9C4E197759AE}">
      <dgm:prSet/>
      <dgm:spPr/>
      <dgm:t>
        <a:bodyPr/>
        <a:lstStyle/>
        <a:p>
          <a:endParaRPr lang="nl-BE" sz="1600"/>
        </a:p>
      </dgm:t>
    </dgm:pt>
    <dgm:pt modelId="{D6712FC7-0983-4C6B-87D0-D3E8179E5CCE}" type="sibTrans" cxnId="{DF5AD3E2-46E7-4B2E-9875-9C4E197759AE}">
      <dgm:prSet/>
      <dgm:spPr/>
      <dgm:t>
        <a:bodyPr/>
        <a:lstStyle/>
        <a:p>
          <a:endParaRPr lang="nl-BE" sz="1600"/>
        </a:p>
      </dgm:t>
    </dgm:pt>
    <dgm:pt modelId="{8EDEDB6A-DCE9-4A9E-B0BA-E80DB718F318}">
      <dgm:prSet phldrT="[Tekst]" custT="1"/>
      <dgm:spPr>
        <a:solidFill>
          <a:schemeClr val="bg1">
            <a:lumMod val="85000"/>
            <a:alpha val="90000"/>
          </a:schemeClr>
        </a:solidFill>
      </dgm:spPr>
      <dgm:t>
        <a:bodyPr/>
        <a:lstStyle/>
        <a:p>
          <a:r>
            <a:rPr lang="nl-BE" sz="1600" dirty="0" smtClean="0"/>
            <a:t>Korte levensverwachting</a:t>
          </a:r>
          <a:endParaRPr lang="nl-BE" sz="1600" dirty="0"/>
        </a:p>
      </dgm:t>
    </dgm:pt>
    <dgm:pt modelId="{D3716C23-F15B-4E15-ACEA-30E7D935D522}" type="parTrans" cxnId="{A341E955-7149-4DBD-9446-D2FEB6DFB19E}">
      <dgm:prSet/>
      <dgm:spPr/>
      <dgm:t>
        <a:bodyPr/>
        <a:lstStyle/>
        <a:p>
          <a:endParaRPr lang="nl-BE" sz="1600"/>
        </a:p>
      </dgm:t>
    </dgm:pt>
    <dgm:pt modelId="{37195E4D-2A4F-4281-8EB3-CB0C2026BBF1}" type="sibTrans" cxnId="{A341E955-7149-4DBD-9446-D2FEB6DFB19E}">
      <dgm:prSet/>
      <dgm:spPr/>
      <dgm:t>
        <a:bodyPr/>
        <a:lstStyle/>
        <a:p>
          <a:endParaRPr lang="nl-BE" sz="1600"/>
        </a:p>
      </dgm:t>
    </dgm:pt>
    <dgm:pt modelId="{FEA5BB8C-97AD-45A7-9005-001F072CF533}">
      <dgm:prSet phldrT="[Tekst]" custT="1"/>
      <dgm:spPr>
        <a:solidFill>
          <a:schemeClr val="bg1">
            <a:lumMod val="85000"/>
            <a:alpha val="90000"/>
          </a:schemeClr>
        </a:solidFill>
      </dgm:spPr>
      <dgm:t>
        <a:bodyPr/>
        <a:lstStyle/>
        <a:p>
          <a:r>
            <a:rPr lang="nl-BE" sz="1600" dirty="0" smtClean="0"/>
            <a:t>Bij oudere patiënten</a:t>
          </a:r>
          <a:endParaRPr lang="nl-BE" sz="1600" dirty="0"/>
        </a:p>
      </dgm:t>
    </dgm:pt>
    <dgm:pt modelId="{1DF05DE5-5BC2-42BA-B50E-52ADCCB234CF}" type="parTrans" cxnId="{9D463510-1A03-4D34-958F-A0C29713B12C}">
      <dgm:prSet/>
      <dgm:spPr/>
      <dgm:t>
        <a:bodyPr/>
        <a:lstStyle/>
        <a:p>
          <a:endParaRPr lang="nl-BE" sz="1600"/>
        </a:p>
      </dgm:t>
    </dgm:pt>
    <dgm:pt modelId="{1AAEC0C0-6D35-4C42-9909-C9B6BE362886}" type="sibTrans" cxnId="{9D463510-1A03-4D34-958F-A0C29713B12C}">
      <dgm:prSet/>
      <dgm:spPr/>
      <dgm:t>
        <a:bodyPr/>
        <a:lstStyle/>
        <a:p>
          <a:endParaRPr lang="nl-BE" sz="1600"/>
        </a:p>
      </dgm:t>
    </dgm:pt>
    <dgm:pt modelId="{C10988CB-9162-42A4-988C-A9EB541A1D7A}">
      <dgm:prSet phldrT="[Tekst]" custT="1"/>
      <dgm:spPr>
        <a:solidFill>
          <a:schemeClr val="bg1">
            <a:lumMod val="85000"/>
            <a:alpha val="90000"/>
          </a:schemeClr>
        </a:solidFill>
      </dgm:spPr>
      <dgm:t>
        <a:bodyPr/>
        <a:lstStyle/>
        <a:p>
          <a:r>
            <a:rPr lang="nl-BE" sz="1600" dirty="0" smtClean="0"/>
            <a:t>Voorgeschiedenis van ernstige </a:t>
          </a:r>
          <a:r>
            <a:rPr lang="nl-BE" sz="1600" dirty="0" err="1" smtClean="0"/>
            <a:t>hypoglycemie</a:t>
          </a:r>
          <a:endParaRPr lang="nl-BE" sz="1600" dirty="0"/>
        </a:p>
      </dgm:t>
    </dgm:pt>
    <dgm:pt modelId="{EAB1B744-C3DD-4B88-A9CC-3AD5BFFD2AA1}" type="parTrans" cxnId="{56296924-2A1D-48B0-BC2A-8D44EFDD339F}">
      <dgm:prSet/>
      <dgm:spPr/>
      <dgm:t>
        <a:bodyPr/>
        <a:lstStyle/>
        <a:p>
          <a:endParaRPr lang="nl-BE" sz="1600"/>
        </a:p>
      </dgm:t>
    </dgm:pt>
    <dgm:pt modelId="{BC2C8269-EE75-4675-AC9C-DEF59BFABD6A}" type="sibTrans" cxnId="{56296924-2A1D-48B0-BC2A-8D44EFDD339F}">
      <dgm:prSet/>
      <dgm:spPr/>
      <dgm:t>
        <a:bodyPr/>
        <a:lstStyle/>
        <a:p>
          <a:endParaRPr lang="nl-BE" sz="1600"/>
        </a:p>
      </dgm:t>
    </dgm:pt>
    <dgm:pt modelId="{A72A9549-3CC6-42FE-8011-8789EBE9E2BC}">
      <dgm:prSet phldrT="[Tekst]" custT="1"/>
      <dgm:spPr>
        <a:solidFill>
          <a:schemeClr val="bg1">
            <a:lumMod val="85000"/>
            <a:alpha val="90000"/>
          </a:schemeClr>
        </a:solidFill>
      </dgm:spPr>
      <dgm:t>
        <a:bodyPr/>
        <a:lstStyle/>
        <a:p>
          <a:r>
            <a:rPr lang="nl-BE" sz="1600" dirty="0" smtClean="0"/>
            <a:t>Uitgebreide micro- of cardiovasculaire verwikkelingen</a:t>
          </a:r>
          <a:endParaRPr lang="nl-BE" sz="1600" dirty="0"/>
        </a:p>
      </dgm:t>
    </dgm:pt>
    <dgm:pt modelId="{F9365B63-DE6C-46DC-A0E0-0FFBB118A0AD}" type="parTrans" cxnId="{745FE929-C7EA-47CA-B979-5BF45658547E}">
      <dgm:prSet/>
      <dgm:spPr/>
      <dgm:t>
        <a:bodyPr/>
        <a:lstStyle/>
        <a:p>
          <a:endParaRPr lang="nl-BE" sz="1600"/>
        </a:p>
      </dgm:t>
    </dgm:pt>
    <dgm:pt modelId="{1E70D019-B642-4518-9D5D-F191A76ABDD5}" type="sibTrans" cxnId="{745FE929-C7EA-47CA-B979-5BF45658547E}">
      <dgm:prSet/>
      <dgm:spPr/>
      <dgm:t>
        <a:bodyPr/>
        <a:lstStyle/>
        <a:p>
          <a:endParaRPr lang="nl-BE" sz="1600"/>
        </a:p>
      </dgm:t>
    </dgm:pt>
    <dgm:pt modelId="{F09E3B29-FC6B-4426-8FC7-C13FC8ED604C}" type="pres">
      <dgm:prSet presAssocID="{DF549F2B-0F9A-4AC5-A5D8-0A32FDCA0B06}" presName="Name0" presStyleCnt="0">
        <dgm:presLayoutVars>
          <dgm:dir/>
          <dgm:animLvl val="lvl"/>
          <dgm:resizeHandles val="exact"/>
        </dgm:presLayoutVars>
      </dgm:prSet>
      <dgm:spPr/>
      <dgm:t>
        <a:bodyPr/>
        <a:lstStyle/>
        <a:p>
          <a:endParaRPr lang="nl-BE"/>
        </a:p>
      </dgm:t>
    </dgm:pt>
    <dgm:pt modelId="{5475D2FB-E1DB-42F3-9F4A-7845D6AC299D}" type="pres">
      <dgm:prSet presAssocID="{DAE2FBEF-8C73-4048-83FF-AF6C7325C6C3}" presName="composite" presStyleCnt="0"/>
      <dgm:spPr/>
    </dgm:pt>
    <dgm:pt modelId="{915051A8-3DA7-41C8-9443-EF55FDCD471E}" type="pres">
      <dgm:prSet presAssocID="{DAE2FBEF-8C73-4048-83FF-AF6C7325C6C3}" presName="parTx" presStyleLbl="alignNode1" presStyleIdx="0" presStyleCnt="3">
        <dgm:presLayoutVars>
          <dgm:chMax val="0"/>
          <dgm:chPref val="0"/>
          <dgm:bulletEnabled val="1"/>
        </dgm:presLayoutVars>
      </dgm:prSet>
      <dgm:spPr/>
      <dgm:t>
        <a:bodyPr/>
        <a:lstStyle/>
        <a:p>
          <a:endParaRPr lang="nl-BE"/>
        </a:p>
      </dgm:t>
    </dgm:pt>
    <dgm:pt modelId="{D504D762-F355-454B-9F69-D2DC1773F5EF}" type="pres">
      <dgm:prSet presAssocID="{DAE2FBEF-8C73-4048-83FF-AF6C7325C6C3}" presName="desTx" presStyleLbl="alignAccFollowNode1" presStyleIdx="0" presStyleCnt="3">
        <dgm:presLayoutVars>
          <dgm:bulletEnabled val="1"/>
        </dgm:presLayoutVars>
      </dgm:prSet>
      <dgm:spPr/>
      <dgm:t>
        <a:bodyPr/>
        <a:lstStyle/>
        <a:p>
          <a:endParaRPr lang="nl-BE"/>
        </a:p>
      </dgm:t>
    </dgm:pt>
    <dgm:pt modelId="{3D374017-8871-4316-B78D-9C814CE01B62}" type="pres">
      <dgm:prSet presAssocID="{1E7D0995-448C-4E23-93C2-A7AAB5048FEA}" presName="space" presStyleCnt="0"/>
      <dgm:spPr/>
    </dgm:pt>
    <dgm:pt modelId="{9B4B0FD5-A972-4B94-A443-EE7380F82338}" type="pres">
      <dgm:prSet presAssocID="{8DCAD8FF-37C6-4FE3-8E6F-58BA1BBC12EF}" presName="composite" presStyleCnt="0"/>
      <dgm:spPr/>
    </dgm:pt>
    <dgm:pt modelId="{BD6C9F80-8F39-4EFF-AC6D-67642BBA7F2C}" type="pres">
      <dgm:prSet presAssocID="{8DCAD8FF-37C6-4FE3-8E6F-58BA1BBC12EF}" presName="parTx" presStyleLbl="alignNode1" presStyleIdx="1" presStyleCnt="3">
        <dgm:presLayoutVars>
          <dgm:chMax val="0"/>
          <dgm:chPref val="0"/>
          <dgm:bulletEnabled val="1"/>
        </dgm:presLayoutVars>
      </dgm:prSet>
      <dgm:spPr/>
      <dgm:t>
        <a:bodyPr/>
        <a:lstStyle/>
        <a:p>
          <a:endParaRPr lang="nl-BE"/>
        </a:p>
      </dgm:t>
    </dgm:pt>
    <dgm:pt modelId="{FDEA2B96-2744-4AF2-9C86-B11CCE83E861}" type="pres">
      <dgm:prSet presAssocID="{8DCAD8FF-37C6-4FE3-8E6F-58BA1BBC12EF}" presName="desTx" presStyleLbl="alignAccFollowNode1" presStyleIdx="1" presStyleCnt="3">
        <dgm:presLayoutVars>
          <dgm:bulletEnabled val="1"/>
        </dgm:presLayoutVars>
      </dgm:prSet>
      <dgm:spPr/>
      <dgm:t>
        <a:bodyPr/>
        <a:lstStyle/>
        <a:p>
          <a:endParaRPr lang="nl-BE"/>
        </a:p>
      </dgm:t>
    </dgm:pt>
    <dgm:pt modelId="{6F694EF4-BFDA-45B4-A0DC-A964EB40882E}" type="pres">
      <dgm:prSet presAssocID="{A08B5CC7-78EC-49CD-B2B3-5D157BFED416}" presName="space" presStyleCnt="0"/>
      <dgm:spPr/>
    </dgm:pt>
    <dgm:pt modelId="{29EE652A-9C4E-47B1-B026-8D368D588441}" type="pres">
      <dgm:prSet presAssocID="{CAC524F4-C9C7-4D3D-BA67-A02A6B9F4925}" presName="composite" presStyleCnt="0"/>
      <dgm:spPr/>
    </dgm:pt>
    <dgm:pt modelId="{57E65BB7-5DE2-4B75-A87A-1540C0FAC2CF}" type="pres">
      <dgm:prSet presAssocID="{CAC524F4-C9C7-4D3D-BA67-A02A6B9F4925}" presName="parTx" presStyleLbl="alignNode1" presStyleIdx="2" presStyleCnt="3">
        <dgm:presLayoutVars>
          <dgm:chMax val="0"/>
          <dgm:chPref val="0"/>
          <dgm:bulletEnabled val="1"/>
        </dgm:presLayoutVars>
      </dgm:prSet>
      <dgm:spPr/>
      <dgm:t>
        <a:bodyPr/>
        <a:lstStyle/>
        <a:p>
          <a:endParaRPr lang="nl-BE"/>
        </a:p>
      </dgm:t>
    </dgm:pt>
    <dgm:pt modelId="{381F1718-A1AD-4085-BD01-086A1754FFC0}" type="pres">
      <dgm:prSet presAssocID="{CAC524F4-C9C7-4D3D-BA67-A02A6B9F4925}" presName="desTx" presStyleLbl="alignAccFollowNode1" presStyleIdx="2" presStyleCnt="3">
        <dgm:presLayoutVars>
          <dgm:bulletEnabled val="1"/>
        </dgm:presLayoutVars>
      </dgm:prSet>
      <dgm:spPr/>
      <dgm:t>
        <a:bodyPr/>
        <a:lstStyle/>
        <a:p>
          <a:endParaRPr lang="nl-BE"/>
        </a:p>
      </dgm:t>
    </dgm:pt>
  </dgm:ptLst>
  <dgm:cxnLst>
    <dgm:cxn modelId="{FF770197-BA92-4276-9808-7AE715029731}" type="presOf" srcId="{0724CB41-353E-404D-A091-9D8EBCF07703}" destId="{FDEA2B96-2744-4AF2-9C86-B11CCE83E861}" srcOrd="0" destOrd="0" presId="urn:microsoft.com/office/officeart/2005/8/layout/hList1"/>
    <dgm:cxn modelId="{9CD9107F-1510-476A-A3D4-7A95EBCB59A6}" srcId="{DAE2FBEF-8C73-4048-83FF-AF6C7325C6C3}" destId="{A5E253A1-4B9D-4989-8598-F082A6CBBC36}" srcOrd="2" destOrd="0" parTransId="{1BE5DCB7-94EA-4E92-A921-7A0D8308E946}" sibTransId="{5CED767E-92F3-4722-AB57-BF1C5AA193AD}"/>
    <dgm:cxn modelId="{56296924-2A1D-48B0-BC2A-8D44EFDD339F}" srcId="{CAC524F4-C9C7-4D3D-BA67-A02A6B9F4925}" destId="{C10988CB-9162-42A4-988C-A9EB541A1D7A}" srcOrd="3" destOrd="0" parTransId="{EAB1B744-C3DD-4B88-A9CC-3AD5BFFD2AA1}" sibTransId="{BC2C8269-EE75-4675-AC9C-DEF59BFABD6A}"/>
    <dgm:cxn modelId="{F4AFE8CC-3AEE-4449-92F5-348677D5A6B9}" srcId="{DF549F2B-0F9A-4AC5-A5D8-0A32FDCA0B06}" destId="{8DCAD8FF-37C6-4FE3-8E6F-58BA1BBC12EF}" srcOrd="1" destOrd="0" parTransId="{5B5B9082-E0A2-4746-BBE5-85D04818F3F4}" sibTransId="{A08B5CC7-78EC-49CD-B2B3-5D157BFED416}"/>
    <dgm:cxn modelId="{A341E955-7149-4DBD-9446-D2FEB6DFB19E}" srcId="{CAC524F4-C9C7-4D3D-BA67-A02A6B9F4925}" destId="{8EDEDB6A-DCE9-4A9E-B0BA-E80DB718F318}" srcOrd="2" destOrd="0" parTransId="{D3716C23-F15B-4E15-ACEA-30E7D935D522}" sibTransId="{37195E4D-2A4F-4281-8EB3-CB0C2026BBF1}"/>
    <dgm:cxn modelId="{40A07330-42EE-49FD-8517-8B4A052C12DA}" type="presOf" srcId="{CAC524F4-C9C7-4D3D-BA67-A02A6B9F4925}" destId="{57E65BB7-5DE2-4B75-A87A-1540C0FAC2CF}" srcOrd="0" destOrd="0" presId="urn:microsoft.com/office/officeart/2005/8/layout/hList1"/>
    <dgm:cxn modelId="{D41C9537-8614-4A92-B876-670FA8431DB4}" type="presOf" srcId="{A5E253A1-4B9D-4989-8598-F082A6CBBC36}" destId="{D504D762-F355-454B-9F69-D2DC1773F5EF}" srcOrd="0" destOrd="2" presId="urn:microsoft.com/office/officeart/2005/8/layout/hList1"/>
    <dgm:cxn modelId="{F5875BAD-6576-43B3-B8C1-E844CEA6465E}" type="presOf" srcId="{FEA5BB8C-97AD-45A7-9005-001F072CF533}" destId="{381F1718-A1AD-4085-BD01-086A1754FFC0}" srcOrd="0" destOrd="0" presId="urn:microsoft.com/office/officeart/2005/8/layout/hList1"/>
    <dgm:cxn modelId="{5BCC7E52-607D-4920-8587-E1D5D593C861}" type="presOf" srcId="{DF549F2B-0F9A-4AC5-A5D8-0A32FDCA0B06}" destId="{F09E3B29-FC6B-4426-8FC7-C13FC8ED604C}" srcOrd="0" destOrd="0" presId="urn:microsoft.com/office/officeart/2005/8/layout/hList1"/>
    <dgm:cxn modelId="{745FE929-C7EA-47CA-B979-5BF45658547E}" srcId="{CAC524F4-C9C7-4D3D-BA67-A02A6B9F4925}" destId="{A72A9549-3CC6-42FE-8011-8789EBE9E2BC}" srcOrd="4" destOrd="0" parTransId="{F9365B63-DE6C-46DC-A0E0-0FFBB118A0AD}" sibTransId="{1E70D019-B642-4518-9D5D-F191A76ABDD5}"/>
    <dgm:cxn modelId="{9D463510-1A03-4D34-958F-A0C29713B12C}" srcId="{CAC524F4-C9C7-4D3D-BA67-A02A6B9F4925}" destId="{FEA5BB8C-97AD-45A7-9005-001F072CF533}" srcOrd="0" destOrd="0" parTransId="{1DF05DE5-5BC2-42BA-B50E-52ADCCB234CF}" sibTransId="{1AAEC0C0-6D35-4C42-9909-C9B6BE362886}"/>
    <dgm:cxn modelId="{5017A5A4-D5D0-4985-AE3C-E9AA5A2FB814}" srcId="{8DCAD8FF-37C6-4FE3-8E6F-58BA1BBC12EF}" destId="{0724CB41-353E-404D-A091-9D8EBCF07703}" srcOrd="0" destOrd="0" parTransId="{899D5842-0BB7-4337-B0BD-C4615426EDA7}" sibTransId="{CC879564-585A-47FB-80FF-6217DA084F1A}"/>
    <dgm:cxn modelId="{A354F378-9DE4-4C67-9225-A204B3B96461}" type="presOf" srcId="{A72A9549-3CC6-42FE-8011-8789EBE9E2BC}" destId="{381F1718-A1AD-4085-BD01-086A1754FFC0}" srcOrd="0" destOrd="4" presId="urn:microsoft.com/office/officeart/2005/8/layout/hList1"/>
    <dgm:cxn modelId="{C635932C-4CB0-4DA3-94E2-5CF8E77E9672}" type="presOf" srcId="{11BF1A01-27C7-40D5-A863-577DE1D004C2}" destId="{381F1718-A1AD-4085-BD01-086A1754FFC0}" srcOrd="0" destOrd="1" presId="urn:microsoft.com/office/officeart/2005/8/layout/hList1"/>
    <dgm:cxn modelId="{66E52512-0B35-4E61-982A-6F9B7B14FFC8}" type="presOf" srcId="{DA17661C-0558-4846-B7A9-C87355449517}" destId="{D504D762-F355-454B-9F69-D2DC1773F5EF}" srcOrd="0" destOrd="3" presId="urn:microsoft.com/office/officeart/2005/8/layout/hList1"/>
    <dgm:cxn modelId="{629ED6A6-7032-4546-B613-1FBC18267085}" srcId="{DAE2FBEF-8C73-4048-83FF-AF6C7325C6C3}" destId="{A2EC7DC9-5713-4CD7-823A-BECACC3BCC93}" srcOrd="1" destOrd="0" parTransId="{AAA3F356-E12A-461D-9F6C-F5B2EB25A464}" sibTransId="{168AE277-7613-4203-BF3A-FFA32D4C14FC}"/>
    <dgm:cxn modelId="{C0568107-5C1F-4468-A8D3-D93735EEF3B8}" type="presOf" srcId="{8EDEDB6A-DCE9-4A9E-B0BA-E80DB718F318}" destId="{381F1718-A1AD-4085-BD01-086A1754FFC0}" srcOrd="0" destOrd="2" presId="urn:microsoft.com/office/officeart/2005/8/layout/hList1"/>
    <dgm:cxn modelId="{C4CAF888-A625-4EE9-AFF3-F5B4F5F4D1E4}" type="presOf" srcId="{8DCAD8FF-37C6-4FE3-8E6F-58BA1BBC12EF}" destId="{BD6C9F80-8F39-4EFF-AC6D-67642BBA7F2C}" srcOrd="0" destOrd="0" presId="urn:microsoft.com/office/officeart/2005/8/layout/hList1"/>
    <dgm:cxn modelId="{00756389-6D6D-4392-A86C-CD321BB4423F}" srcId="{DF549F2B-0F9A-4AC5-A5D8-0A32FDCA0B06}" destId="{DAE2FBEF-8C73-4048-83FF-AF6C7325C6C3}" srcOrd="0" destOrd="0" parTransId="{CC4D79D9-FA9B-40CC-8324-001608336BA1}" sibTransId="{1E7D0995-448C-4E23-93C2-A7AAB5048FEA}"/>
    <dgm:cxn modelId="{2D4DCBD1-185D-4D4B-915F-B9AD17F734D1}" srcId="{DAE2FBEF-8C73-4048-83FF-AF6C7325C6C3}" destId="{F85E5710-5C4E-4D14-8F5A-922B6B26F6AA}" srcOrd="0" destOrd="0" parTransId="{40304168-5B94-4A8A-A6BD-3A20CD3AC68A}" sibTransId="{4641B88E-ECE5-4896-A888-985F02556D0D}"/>
    <dgm:cxn modelId="{520320AC-2657-4F00-B14E-55C8EA31D446}" type="presOf" srcId="{A2EC7DC9-5713-4CD7-823A-BECACC3BCC93}" destId="{D504D762-F355-454B-9F69-D2DC1773F5EF}" srcOrd="0" destOrd="1" presId="urn:microsoft.com/office/officeart/2005/8/layout/hList1"/>
    <dgm:cxn modelId="{FDD29741-DEB4-496B-A36D-0EE87520CDFB}" type="presOf" srcId="{C10988CB-9162-42A4-988C-A9EB541A1D7A}" destId="{381F1718-A1AD-4085-BD01-086A1754FFC0}" srcOrd="0" destOrd="3" presId="urn:microsoft.com/office/officeart/2005/8/layout/hList1"/>
    <dgm:cxn modelId="{EF754D4F-EE37-4B00-8087-7E4F2E861894}" srcId="{CAC524F4-C9C7-4D3D-BA67-A02A6B9F4925}" destId="{11BF1A01-27C7-40D5-A863-577DE1D004C2}" srcOrd="1" destOrd="0" parTransId="{E94696B7-D31D-406E-ACC3-22823392FBC5}" sibTransId="{ABE23992-36DB-44C4-90D1-DF3F10AAC029}"/>
    <dgm:cxn modelId="{DF5AD3E2-46E7-4B2E-9875-9C4E197759AE}" srcId="{DAE2FBEF-8C73-4048-83FF-AF6C7325C6C3}" destId="{DA17661C-0558-4846-B7A9-C87355449517}" srcOrd="3" destOrd="0" parTransId="{FF7DAA03-E957-45F1-8775-0D07178E665F}" sibTransId="{D6712FC7-0983-4C6B-87D0-D3E8179E5CCE}"/>
    <dgm:cxn modelId="{1BC23381-6911-461A-8480-755B887DAC90}" type="presOf" srcId="{DAE2FBEF-8C73-4048-83FF-AF6C7325C6C3}" destId="{915051A8-3DA7-41C8-9443-EF55FDCD471E}" srcOrd="0" destOrd="0" presId="urn:microsoft.com/office/officeart/2005/8/layout/hList1"/>
    <dgm:cxn modelId="{4FC993CE-9E5B-46EE-9505-D90F832ACDD9}" srcId="{DF549F2B-0F9A-4AC5-A5D8-0A32FDCA0B06}" destId="{CAC524F4-C9C7-4D3D-BA67-A02A6B9F4925}" srcOrd="2" destOrd="0" parTransId="{42BF9C65-D2A3-445C-BED0-25867D0843E3}" sibTransId="{16BF537B-4CF9-41B2-8C6F-2EFF4C113651}"/>
    <dgm:cxn modelId="{8DFA9F43-27B1-4C8E-9AD9-35B78B8FF123}" type="presOf" srcId="{F85E5710-5C4E-4D14-8F5A-922B6B26F6AA}" destId="{D504D762-F355-454B-9F69-D2DC1773F5EF}" srcOrd="0" destOrd="0" presId="urn:microsoft.com/office/officeart/2005/8/layout/hList1"/>
    <dgm:cxn modelId="{B32A29E2-28B4-4FF1-88E1-9A6B929C4EA8}" type="presParOf" srcId="{F09E3B29-FC6B-4426-8FC7-C13FC8ED604C}" destId="{5475D2FB-E1DB-42F3-9F4A-7845D6AC299D}" srcOrd="0" destOrd="0" presId="urn:microsoft.com/office/officeart/2005/8/layout/hList1"/>
    <dgm:cxn modelId="{B2955D80-901E-4E94-A5D9-A5F467158944}" type="presParOf" srcId="{5475D2FB-E1DB-42F3-9F4A-7845D6AC299D}" destId="{915051A8-3DA7-41C8-9443-EF55FDCD471E}" srcOrd="0" destOrd="0" presId="urn:microsoft.com/office/officeart/2005/8/layout/hList1"/>
    <dgm:cxn modelId="{CA662D40-6A47-4F56-8CB1-89BA5C2DBE4E}" type="presParOf" srcId="{5475D2FB-E1DB-42F3-9F4A-7845D6AC299D}" destId="{D504D762-F355-454B-9F69-D2DC1773F5EF}" srcOrd="1" destOrd="0" presId="urn:microsoft.com/office/officeart/2005/8/layout/hList1"/>
    <dgm:cxn modelId="{B7F95EF5-5A88-4C49-AC42-83B062437D7D}" type="presParOf" srcId="{F09E3B29-FC6B-4426-8FC7-C13FC8ED604C}" destId="{3D374017-8871-4316-B78D-9C814CE01B62}" srcOrd="1" destOrd="0" presId="urn:microsoft.com/office/officeart/2005/8/layout/hList1"/>
    <dgm:cxn modelId="{EA1375DF-DD86-4FB3-BEAA-2B257DEE141E}" type="presParOf" srcId="{F09E3B29-FC6B-4426-8FC7-C13FC8ED604C}" destId="{9B4B0FD5-A972-4B94-A443-EE7380F82338}" srcOrd="2" destOrd="0" presId="urn:microsoft.com/office/officeart/2005/8/layout/hList1"/>
    <dgm:cxn modelId="{E854C251-4EF0-4208-B6EA-1A2E5F68B8B6}" type="presParOf" srcId="{9B4B0FD5-A972-4B94-A443-EE7380F82338}" destId="{BD6C9F80-8F39-4EFF-AC6D-67642BBA7F2C}" srcOrd="0" destOrd="0" presId="urn:microsoft.com/office/officeart/2005/8/layout/hList1"/>
    <dgm:cxn modelId="{7FFB3E7D-3296-4DA4-82D9-E52272C71174}" type="presParOf" srcId="{9B4B0FD5-A972-4B94-A443-EE7380F82338}" destId="{FDEA2B96-2744-4AF2-9C86-B11CCE83E861}" srcOrd="1" destOrd="0" presId="urn:microsoft.com/office/officeart/2005/8/layout/hList1"/>
    <dgm:cxn modelId="{D92645A1-413D-4942-82F5-EADA6B8C01CF}" type="presParOf" srcId="{F09E3B29-FC6B-4426-8FC7-C13FC8ED604C}" destId="{6F694EF4-BFDA-45B4-A0DC-A964EB40882E}" srcOrd="3" destOrd="0" presId="urn:microsoft.com/office/officeart/2005/8/layout/hList1"/>
    <dgm:cxn modelId="{5C43432A-95A2-42D5-82BC-D42432E26985}" type="presParOf" srcId="{F09E3B29-FC6B-4426-8FC7-C13FC8ED604C}" destId="{29EE652A-9C4E-47B1-B026-8D368D588441}" srcOrd="4" destOrd="0" presId="urn:microsoft.com/office/officeart/2005/8/layout/hList1"/>
    <dgm:cxn modelId="{8E2820AD-0291-45B9-A576-696B840F8137}" type="presParOf" srcId="{29EE652A-9C4E-47B1-B026-8D368D588441}" destId="{57E65BB7-5DE2-4B75-A87A-1540C0FAC2CF}" srcOrd="0" destOrd="0" presId="urn:microsoft.com/office/officeart/2005/8/layout/hList1"/>
    <dgm:cxn modelId="{143D5D34-446B-486F-A048-79E1F58BC5D4}" type="presParOf" srcId="{29EE652A-9C4E-47B1-B026-8D368D588441}" destId="{381F1718-A1AD-4085-BD01-086A1754FFC0}"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0BDB105-C3F9-4B64-9DD6-976F18B21748}" type="doc">
      <dgm:prSet loTypeId="urn:microsoft.com/office/officeart/2005/8/layout/lProcess2" loCatId="relationship" qsTypeId="urn:microsoft.com/office/officeart/2005/8/quickstyle/simple1" qsCatId="simple" csTypeId="urn:microsoft.com/office/officeart/2005/8/colors/accent0_3" csCatId="mainScheme" phldr="1"/>
      <dgm:spPr/>
      <dgm:t>
        <a:bodyPr/>
        <a:lstStyle/>
        <a:p>
          <a:endParaRPr lang="nl-BE"/>
        </a:p>
      </dgm:t>
    </dgm:pt>
    <dgm:pt modelId="{8462EF8A-7446-49D1-831A-703782D120CE}">
      <dgm:prSet phldrT="[Tekst]" custT="1"/>
      <dgm:spPr/>
      <dgm:t>
        <a:bodyPr/>
        <a:lstStyle/>
        <a:p>
          <a:pPr algn="ctr"/>
          <a:r>
            <a:rPr lang="nl-BE" sz="1600" dirty="0" smtClean="0"/>
            <a:t>Cardiovasculaire behandeldoelen</a:t>
          </a:r>
          <a:endParaRPr lang="nl-BE" sz="1600" dirty="0"/>
        </a:p>
      </dgm:t>
    </dgm:pt>
    <dgm:pt modelId="{B96C40C3-D951-47B7-9FEC-59143811FFF6}" type="parTrans" cxnId="{276378A2-DA6B-474D-91A1-A33B57B251E2}">
      <dgm:prSet/>
      <dgm:spPr/>
      <dgm:t>
        <a:bodyPr/>
        <a:lstStyle/>
        <a:p>
          <a:pPr algn="ctr"/>
          <a:endParaRPr lang="nl-BE"/>
        </a:p>
      </dgm:t>
    </dgm:pt>
    <dgm:pt modelId="{992AE710-73BB-4147-8176-DF5892E6C556}" type="sibTrans" cxnId="{276378A2-DA6B-474D-91A1-A33B57B251E2}">
      <dgm:prSet/>
      <dgm:spPr/>
      <dgm:t>
        <a:bodyPr/>
        <a:lstStyle/>
        <a:p>
          <a:pPr algn="ctr"/>
          <a:endParaRPr lang="nl-BE"/>
        </a:p>
      </dgm:t>
    </dgm:pt>
    <dgm:pt modelId="{F59CF675-E977-48FB-877C-BC6A6B3FEAF5}">
      <dgm:prSet phldrT="[Tekst]"/>
      <dgm:spPr>
        <a:solidFill>
          <a:srgbClr val="5C9A9B"/>
        </a:solidFill>
      </dgm:spPr>
      <dgm:t>
        <a:bodyPr/>
        <a:lstStyle/>
        <a:p>
          <a:pPr algn="ctr"/>
          <a:r>
            <a:rPr lang="nl-BE" dirty="0"/>
            <a:t>Bloeddruk &lt; 140/90 </a:t>
          </a:r>
          <a:r>
            <a:rPr lang="nl-BE" dirty="0" err="1"/>
            <a:t>mmHg</a:t>
          </a:r>
          <a:endParaRPr lang="nl-BE" dirty="0"/>
        </a:p>
      </dgm:t>
    </dgm:pt>
    <dgm:pt modelId="{C3D6C667-7ECF-4181-B430-752E55F4679F}" type="parTrans" cxnId="{8266A86D-C802-4329-B0F6-05C24FFFCCF7}">
      <dgm:prSet/>
      <dgm:spPr/>
      <dgm:t>
        <a:bodyPr/>
        <a:lstStyle/>
        <a:p>
          <a:pPr algn="ctr"/>
          <a:endParaRPr lang="nl-BE"/>
        </a:p>
      </dgm:t>
    </dgm:pt>
    <dgm:pt modelId="{F6497AB7-6F26-4C39-89DF-043EA20F08BC}" type="sibTrans" cxnId="{8266A86D-C802-4329-B0F6-05C24FFFCCF7}">
      <dgm:prSet/>
      <dgm:spPr/>
      <dgm:t>
        <a:bodyPr/>
        <a:lstStyle/>
        <a:p>
          <a:pPr algn="ctr"/>
          <a:endParaRPr lang="nl-BE"/>
        </a:p>
      </dgm:t>
    </dgm:pt>
    <dgm:pt modelId="{3D1DAE7B-5BFA-4888-8F31-FF6D018FAE4C}">
      <dgm:prSet phldrT="[Tekst]" custT="1"/>
      <dgm:spPr/>
      <dgm:t>
        <a:bodyPr/>
        <a:lstStyle/>
        <a:p>
          <a:pPr algn="ctr"/>
          <a:r>
            <a:rPr lang="nl-BE" sz="1600" dirty="0"/>
            <a:t>Niet-medicamenteuze behandeling</a:t>
          </a:r>
        </a:p>
      </dgm:t>
    </dgm:pt>
    <dgm:pt modelId="{DEF5DA4D-56EE-4001-A36A-10D2B2DFDDA7}" type="parTrans" cxnId="{12ECB2E6-D412-49BF-A280-441C35F84B1E}">
      <dgm:prSet/>
      <dgm:spPr/>
      <dgm:t>
        <a:bodyPr/>
        <a:lstStyle/>
        <a:p>
          <a:pPr algn="ctr"/>
          <a:endParaRPr lang="nl-BE"/>
        </a:p>
      </dgm:t>
    </dgm:pt>
    <dgm:pt modelId="{0BC119EF-40A1-402C-AE29-217E9EA23CCD}" type="sibTrans" cxnId="{12ECB2E6-D412-49BF-A280-441C35F84B1E}">
      <dgm:prSet/>
      <dgm:spPr/>
      <dgm:t>
        <a:bodyPr/>
        <a:lstStyle/>
        <a:p>
          <a:pPr algn="ctr"/>
          <a:endParaRPr lang="nl-BE"/>
        </a:p>
      </dgm:t>
    </dgm:pt>
    <dgm:pt modelId="{B694BBF3-2641-4EE3-8695-B6EE88BD810D}">
      <dgm:prSet phldrT="[Tekst]"/>
      <dgm:spPr>
        <a:solidFill>
          <a:srgbClr val="5C9A9B"/>
        </a:solidFill>
      </dgm:spPr>
      <dgm:t>
        <a:bodyPr/>
        <a:lstStyle/>
        <a:p>
          <a:pPr algn="ctr"/>
          <a:r>
            <a:rPr lang="nl-BE"/>
            <a:t>Lichaamsbeweging</a:t>
          </a:r>
        </a:p>
      </dgm:t>
    </dgm:pt>
    <dgm:pt modelId="{D0AB1095-BED6-4916-A89A-5E82F458CBB0}" type="parTrans" cxnId="{E350073E-94C4-4140-B5BE-AD5BEE59D3F1}">
      <dgm:prSet/>
      <dgm:spPr/>
      <dgm:t>
        <a:bodyPr/>
        <a:lstStyle/>
        <a:p>
          <a:pPr algn="ctr"/>
          <a:endParaRPr lang="nl-BE"/>
        </a:p>
      </dgm:t>
    </dgm:pt>
    <dgm:pt modelId="{82E8992E-F69E-4AC2-A3EE-9900D1915FFD}" type="sibTrans" cxnId="{E350073E-94C4-4140-B5BE-AD5BEE59D3F1}">
      <dgm:prSet/>
      <dgm:spPr/>
      <dgm:t>
        <a:bodyPr/>
        <a:lstStyle/>
        <a:p>
          <a:pPr algn="ctr"/>
          <a:endParaRPr lang="nl-BE"/>
        </a:p>
      </dgm:t>
    </dgm:pt>
    <dgm:pt modelId="{FFA08B08-1074-4D28-868C-B0D3421F59F2}">
      <dgm:prSet phldrT="[Tekst]"/>
      <dgm:spPr>
        <a:solidFill>
          <a:srgbClr val="5C9A9B"/>
        </a:solidFill>
      </dgm:spPr>
      <dgm:t>
        <a:bodyPr/>
        <a:lstStyle/>
        <a:p>
          <a:pPr algn="ctr"/>
          <a:r>
            <a:rPr lang="nl-BE"/>
            <a:t>Ondersteun rookstop en bevraag</a:t>
          </a:r>
        </a:p>
      </dgm:t>
    </dgm:pt>
    <dgm:pt modelId="{334B983A-F196-426F-857F-F076FFB3BEA4}" type="parTrans" cxnId="{00CEB0C7-0B68-4E7E-8068-F8D42F969D02}">
      <dgm:prSet/>
      <dgm:spPr/>
      <dgm:t>
        <a:bodyPr/>
        <a:lstStyle/>
        <a:p>
          <a:pPr algn="ctr"/>
          <a:endParaRPr lang="nl-BE"/>
        </a:p>
      </dgm:t>
    </dgm:pt>
    <dgm:pt modelId="{BD7FFE63-970F-4F91-8DA2-ED8FFAFB0A8C}" type="sibTrans" cxnId="{00CEB0C7-0B68-4E7E-8068-F8D42F969D02}">
      <dgm:prSet/>
      <dgm:spPr/>
      <dgm:t>
        <a:bodyPr/>
        <a:lstStyle/>
        <a:p>
          <a:pPr algn="ctr"/>
          <a:endParaRPr lang="nl-BE"/>
        </a:p>
      </dgm:t>
    </dgm:pt>
    <dgm:pt modelId="{84BFDEB1-9C65-48AF-8215-E28B25AA27D0}">
      <dgm:prSet/>
      <dgm:spPr>
        <a:solidFill>
          <a:srgbClr val="5C9A9B"/>
        </a:solidFill>
      </dgm:spPr>
      <dgm:t>
        <a:bodyPr/>
        <a:lstStyle/>
        <a:p>
          <a:pPr algn="ctr"/>
          <a:r>
            <a:rPr lang="nl-BE"/>
            <a:t>Bij overgewicht: </a:t>
          </a:r>
        </a:p>
        <a:p>
          <a:pPr algn="ctr"/>
          <a:r>
            <a:rPr lang="nl-BE"/>
            <a:t>LDL-waarde &lt;100 mg/dL</a:t>
          </a:r>
        </a:p>
        <a:p>
          <a:pPr algn="ctr"/>
          <a:r>
            <a:rPr lang="nl-BE"/>
            <a:t>Gewichtsverlies 5-10%</a:t>
          </a:r>
        </a:p>
      </dgm:t>
    </dgm:pt>
    <dgm:pt modelId="{1B073D85-C891-4D2E-AF91-043BB714AC1A}" type="parTrans" cxnId="{9700744D-6677-4382-B4F9-E96ABB72D173}">
      <dgm:prSet/>
      <dgm:spPr/>
      <dgm:t>
        <a:bodyPr/>
        <a:lstStyle/>
        <a:p>
          <a:pPr algn="ctr"/>
          <a:endParaRPr lang="nl-BE"/>
        </a:p>
      </dgm:t>
    </dgm:pt>
    <dgm:pt modelId="{81A1B93B-B80D-40B2-BA65-11141BB537B6}" type="sibTrans" cxnId="{9700744D-6677-4382-B4F9-E96ABB72D173}">
      <dgm:prSet/>
      <dgm:spPr/>
      <dgm:t>
        <a:bodyPr/>
        <a:lstStyle/>
        <a:p>
          <a:pPr algn="ctr"/>
          <a:endParaRPr lang="nl-BE"/>
        </a:p>
      </dgm:t>
    </dgm:pt>
    <dgm:pt modelId="{45CC1844-849B-4AAF-9DC2-3EDF216AD3D3}">
      <dgm:prSet/>
      <dgm:spPr>
        <a:solidFill>
          <a:srgbClr val="5C9A9B"/>
        </a:solidFill>
      </dgm:spPr>
      <dgm:t>
        <a:bodyPr/>
        <a:lstStyle/>
        <a:p>
          <a:pPr algn="ctr"/>
          <a:r>
            <a:rPr lang="nl-BE"/>
            <a:t>Volledige rookstop</a:t>
          </a:r>
        </a:p>
      </dgm:t>
    </dgm:pt>
    <dgm:pt modelId="{5EF72AB7-605A-4E53-B870-24A7391A2DE0}" type="parTrans" cxnId="{2A216E8F-1680-431D-8192-679999763B1A}">
      <dgm:prSet/>
      <dgm:spPr/>
      <dgm:t>
        <a:bodyPr/>
        <a:lstStyle/>
        <a:p>
          <a:pPr algn="ctr"/>
          <a:endParaRPr lang="nl-BE"/>
        </a:p>
      </dgm:t>
    </dgm:pt>
    <dgm:pt modelId="{1B53CDE3-5AA0-46B4-9755-75A6817BFC36}" type="sibTrans" cxnId="{2A216E8F-1680-431D-8192-679999763B1A}">
      <dgm:prSet/>
      <dgm:spPr/>
      <dgm:t>
        <a:bodyPr/>
        <a:lstStyle/>
        <a:p>
          <a:pPr algn="ctr"/>
          <a:endParaRPr lang="nl-BE"/>
        </a:p>
      </dgm:t>
    </dgm:pt>
    <dgm:pt modelId="{355C41EF-F16A-48D0-89A4-6927475167CD}">
      <dgm:prSet custT="1"/>
      <dgm:spPr/>
      <dgm:t>
        <a:bodyPr/>
        <a:lstStyle/>
        <a:p>
          <a:pPr algn="ctr"/>
          <a:r>
            <a:rPr lang="nl-BE" sz="1600" dirty="0"/>
            <a:t>Medicamenteuze </a:t>
          </a:r>
          <a:r>
            <a:rPr lang="nl-BE" sz="1600" dirty="0" smtClean="0"/>
            <a:t>behandeling (comedicatie)</a:t>
          </a:r>
          <a:endParaRPr lang="nl-BE" sz="1600" dirty="0"/>
        </a:p>
      </dgm:t>
    </dgm:pt>
    <dgm:pt modelId="{0BDC8B8C-A7EE-4C37-A7BA-916B4EB86112}" type="parTrans" cxnId="{92DA0357-A351-45A6-B692-050D0DE1E27F}">
      <dgm:prSet/>
      <dgm:spPr/>
      <dgm:t>
        <a:bodyPr/>
        <a:lstStyle/>
        <a:p>
          <a:pPr algn="ctr"/>
          <a:endParaRPr lang="nl-BE"/>
        </a:p>
      </dgm:t>
    </dgm:pt>
    <dgm:pt modelId="{5A99E6BD-80DD-4EAB-80CB-2F7DC4AE9F83}" type="sibTrans" cxnId="{92DA0357-A351-45A6-B692-050D0DE1E27F}">
      <dgm:prSet/>
      <dgm:spPr/>
      <dgm:t>
        <a:bodyPr/>
        <a:lstStyle/>
        <a:p>
          <a:pPr algn="ctr"/>
          <a:endParaRPr lang="nl-BE"/>
        </a:p>
      </dgm:t>
    </dgm:pt>
    <dgm:pt modelId="{92E8F0CA-5714-43D4-B67B-51F7EDD8B239}">
      <dgm:prSet/>
      <dgm:spPr>
        <a:solidFill>
          <a:srgbClr val="5C9A9B"/>
        </a:solidFill>
      </dgm:spPr>
      <dgm:t>
        <a:bodyPr/>
        <a:lstStyle/>
        <a:p>
          <a:pPr algn="ctr"/>
          <a:r>
            <a:rPr lang="nl-BE"/>
            <a:t>Voedingsadvies en matig alcoholgebruik</a:t>
          </a:r>
        </a:p>
      </dgm:t>
    </dgm:pt>
    <dgm:pt modelId="{565E1F1A-1103-4FB7-AEDF-7197D7D1F824}" type="parTrans" cxnId="{935E6EC2-4014-49EA-A97B-6090DD9CDD8B}">
      <dgm:prSet/>
      <dgm:spPr/>
      <dgm:t>
        <a:bodyPr/>
        <a:lstStyle/>
        <a:p>
          <a:pPr algn="ctr"/>
          <a:endParaRPr lang="nl-BE"/>
        </a:p>
      </dgm:t>
    </dgm:pt>
    <dgm:pt modelId="{24E2DCA2-E6C2-44C3-BAEB-D19A65D43A2E}" type="sibTrans" cxnId="{935E6EC2-4014-49EA-A97B-6090DD9CDD8B}">
      <dgm:prSet/>
      <dgm:spPr/>
      <dgm:t>
        <a:bodyPr/>
        <a:lstStyle/>
        <a:p>
          <a:pPr algn="ctr"/>
          <a:endParaRPr lang="nl-BE"/>
        </a:p>
      </dgm:t>
    </dgm:pt>
    <dgm:pt modelId="{D4D93B70-5C61-47EA-905D-9044E402AAA0}">
      <dgm:prSet/>
      <dgm:spPr>
        <a:solidFill>
          <a:srgbClr val="5C9A9B"/>
        </a:solidFill>
      </dgm:spPr>
      <dgm:t>
        <a:bodyPr/>
        <a:lstStyle/>
        <a:p>
          <a:pPr algn="ctr"/>
          <a:r>
            <a:rPr lang="nl-BE"/>
            <a:t>ACE-inhibitor of ander anithypertensivum</a:t>
          </a:r>
        </a:p>
      </dgm:t>
    </dgm:pt>
    <dgm:pt modelId="{0D8806D6-5493-4526-8853-15AAA53DB48C}" type="parTrans" cxnId="{667D4619-0B92-490A-A304-B422E267E79C}">
      <dgm:prSet/>
      <dgm:spPr/>
      <dgm:t>
        <a:bodyPr/>
        <a:lstStyle/>
        <a:p>
          <a:pPr algn="ctr"/>
          <a:endParaRPr lang="nl-BE"/>
        </a:p>
      </dgm:t>
    </dgm:pt>
    <dgm:pt modelId="{24B97BBC-890E-4F6E-9B30-7686E29C2F68}" type="sibTrans" cxnId="{667D4619-0B92-490A-A304-B422E267E79C}">
      <dgm:prSet/>
      <dgm:spPr/>
      <dgm:t>
        <a:bodyPr/>
        <a:lstStyle/>
        <a:p>
          <a:pPr algn="ctr"/>
          <a:endParaRPr lang="nl-BE"/>
        </a:p>
      </dgm:t>
    </dgm:pt>
    <dgm:pt modelId="{2AAF4559-2A82-4B38-96C6-BFF4D387A4BA}">
      <dgm:prSet/>
      <dgm:spPr>
        <a:solidFill>
          <a:srgbClr val="5C9A9B"/>
        </a:solidFill>
      </dgm:spPr>
      <dgm:t>
        <a:bodyPr/>
        <a:lstStyle/>
        <a:p>
          <a:pPr algn="ctr"/>
          <a:r>
            <a:rPr lang="nl-BE"/>
            <a:t>Statine</a:t>
          </a:r>
        </a:p>
      </dgm:t>
    </dgm:pt>
    <dgm:pt modelId="{75CD6EF9-1E3C-4DFB-AFCD-A2C405D99AF8}" type="parTrans" cxnId="{7D4D74D0-BF8E-4D88-9A00-85E1BD19F478}">
      <dgm:prSet/>
      <dgm:spPr/>
      <dgm:t>
        <a:bodyPr/>
        <a:lstStyle/>
        <a:p>
          <a:pPr algn="ctr"/>
          <a:endParaRPr lang="nl-BE"/>
        </a:p>
      </dgm:t>
    </dgm:pt>
    <dgm:pt modelId="{4C6E7024-FD94-454B-AAC6-938332FD7DFC}" type="sibTrans" cxnId="{7D4D74D0-BF8E-4D88-9A00-85E1BD19F478}">
      <dgm:prSet/>
      <dgm:spPr/>
      <dgm:t>
        <a:bodyPr/>
        <a:lstStyle/>
        <a:p>
          <a:pPr algn="ctr"/>
          <a:endParaRPr lang="nl-BE"/>
        </a:p>
      </dgm:t>
    </dgm:pt>
    <dgm:pt modelId="{9686E718-E0D9-426A-B2F8-A073C87389C1}">
      <dgm:prSet/>
      <dgm:spPr>
        <a:solidFill>
          <a:srgbClr val="5C9A9B"/>
        </a:solidFill>
      </dgm:spPr>
      <dgm:t>
        <a:bodyPr/>
        <a:lstStyle/>
        <a:p>
          <a:pPr algn="ctr"/>
          <a:r>
            <a:rPr lang="nl-BE"/>
            <a:t>Acetylsalicylzuur</a:t>
          </a:r>
        </a:p>
      </dgm:t>
    </dgm:pt>
    <dgm:pt modelId="{8749D851-1863-4FE3-8EC6-BB210C7EABF8}" type="parTrans" cxnId="{88B45FB3-D10F-4159-BAC9-32BF7082F984}">
      <dgm:prSet/>
      <dgm:spPr/>
      <dgm:t>
        <a:bodyPr/>
        <a:lstStyle/>
        <a:p>
          <a:pPr algn="ctr"/>
          <a:endParaRPr lang="nl-BE"/>
        </a:p>
      </dgm:t>
    </dgm:pt>
    <dgm:pt modelId="{02933F0B-51CA-425C-9532-A4C834AFA7E2}" type="sibTrans" cxnId="{88B45FB3-D10F-4159-BAC9-32BF7082F984}">
      <dgm:prSet/>
      <dgm:spPr/>
      <dgm:t>
        <a:bodyPr/>
        <a:lstStyle/>
        <a:p>
          <a:pPr algn="ctr"/>
          <a:endParaRPr lang="nl-BE"/>
        </a:p>
      </dgm:t>
    </dgm:pt>
    <dgm:pt modelId="{971453A3-E171-4890-8F0A-E9B62263E000}" type="pres">
      <dgm:prSet presAssocID="{40BDB105-C3F9-4B64-9DD6-976F18B21748}" presName="theList" presStyleCnt="0">
        <dgm:presLayoutVars>
          <dgm:dir/>
          <dgm:animLvl val="lvl"/>
          <dgm:resizeHandles val="exact"/>
        </dgm:presLayoutVars>
      </dgm:prSet>
      <dgm:spPr/>
      <dgm:t>
        <a:bodyPr/>
        <a:lstStyle/>
        <a:p>
          <a:endParaRPr lang="nl-BE"/>
        </a:p>
      </dgm:t>
    </dgm:pt>
    <dgm:pt modelId="{FEC711B6-E28E-4D58-BB9A-C9D0975D9278}" type="pres">
      <dgm:prSet presAssocID="{8462EF8A-7446-49D1-831A-703782D120CE}" presName="compNode" presStyleCnt="0"/>
      <dgm:spPr/>
    </dgm:pt>
    <dgm:pt modelId="{B756A0B0-5D3D-4122-A638-9C130EB524B8}" type="pres">
      <dgm:prSet presAssocID="{8462EF8A-7446-49D1-831A-703782D120CE}" presName="aNode" presStyleLbl="bgShp" presStyleIdx="0" presStyleCnt="3"/>
      <dgm:spPr/>
      <dgm:t>
        <a:bodyPr/>
        <a:lstStyle/>
        <a:p>
          <a:endParaRPr lang="nl-BE"/>
        </a:p>
      </dgm:t>
    </dgm:pt>
    <dgm:pt modelId="{6DA4B0AE-A207-4E60-89AB-3BC1CB0C0651}" type="pres">
      <dgm:prSet presAssocID="{8462EF8A-7446-49D1-831A-703782D120CE}" presName="textNode" presStyleLbl="bgShp" presStyleIdx="0" presStyleCnt="3"/>
      <dgm:spPr/>
      <dgm:t>
        <a:bodyPr/>
        <a:lstStyle/>
        <a:p>
          <a:endParaRPr lang="nl-BE"/>
        </a:p>
      </dgm:t>
    </dgm:pt>
    <dgm:pt modelId="{D1D66C2E-9A12-4EE4-B163-3A6E269B3F4C}" type="pres">
      <dgm:prSet presAssocID="{8462EF8A-7446-49D1-831A-703782D120CE}" presName="compChildNode" presStyleCnt="0"/>
      <dgm:spPr/>
    </dgm:pt>
    <dgm:pt modelId="{D57AFE31-B40E-4B2A-A45E-F060BF4327ED}" type="pres">
      <dgm:prSet presAssocID="{8462EF8A-7446-49D1-831A-703782D120CE}" presName="theInnerList" presStyleCnt="0"/>
      <dgm:spPr/>
    </dgm:pt>
    <dgm:pt modelId="{F06DDD6C-35C8-4539-9147-8708554F5D9D}" type="pres">
      <dgm:prSet presAssocID="{F59CF675-E977-48FB-877C-BC6A6B3FEAF5}" presName="childNode" presStyleLbl="node1" presStyleIdx="0" presStyleCnt="9" custScaleY="38125">
        <dgm:presLayoutVars>
          <dgm:bulletEnabled val="1"/>
        </dgm:presLayoutVars>
      </dgm:prSet>
      <dgm:spPr/>
      <dgm:t>
        <a:bodyPr/>
        <a:lstStyle/>
        <a:p>
          <a:endParaRPr lang="nl-BE"/>
        </a:p>
      </dgm:t>
    </dgm:pt>
    <dgm:pt modelId="{2F73F9BF-9054-4771-8D40-9F45FB23F3AA}" type="pres">
      <dgm:prSet presAssocID="{F59CF675-E977-48FB-877C-BC6A6B3FEAF5}" presName="aSpace2" presStyleCnt="0"/>
      <dgm:spPr/>
    </dgm:pt>
    <dgm:pt modelId="{A0C0D56D-A5B7-40A4-A5D2-6C63E22D2E92}" type="pres">
      <dgm:prSet presAssocID="{84BFDEB1-9C65-48AF-8215-E28B25AA27D0}" presName="childNode" presStyleLbl="node1" presStyleIdx="1" presStyleCnt="9">
        <dgm:presLayoutVars>
          <dgm:bulletEnabled val="1"/>
        </dgm:presLayoutVars>
      </dgm:prSet>
      <dgm:spPr/>
      <dgm:t>
        <a:bodyPr/>
        <a:lstStyle/>
        <a:p>
          <a:endParaRPr lang="nl-BE"/>
        </a:p>
      </dgm:t>
    </dgm:pt>
    <dgm:pt modelId="{46254CBE-0373-4A10-A0F2-4F1DE9DC4A78}" type="pres">
      <dgm:prSet presAssocID="{84BFDEB1-9C65-48AF-8215-E28B25AA27D0}" presName="aSpace2" presStyleCnt="0"/>
      <dgm:spPr/>
    </dgm:pt>
    <dgm:pt modelId="{113706AC-85BE-49A8-9AD1-EE83FD55E500}" type="pres">
      <dgm:prSet presAssocID="{45CC1844-849B-4AAF-9DC2-3EDF216AD3D3}" presName="childNode" presStyleLbl="node1" presStyleIdx="2" presStyleCnt="9" custScaleY="38125">
        <dgm:presLayoutVars>
          <dgm:bulletEnabled val="1"/>
        </dgm:presLayoutVars>
      </dgm:prSet>
      <dgm:spPr/>
      <dgm:t>
        <a:bodyPr/>
        <a:lstStyle/>
        <a:p>
          <a:endParaRPr lang="nl-BE"/>
        </a:p>
      </dgm:t>
    </dgm:pt>
    <dgm:pt modelId="{A0DBD68D-C122-429F-BD06-55BCFCF05CC8}" type="pres">
      <dgm:prSet presAssocID="{8462EF8A-7446-49D1-831A-703782D120CE}" presName="aSpace" presStyleCnt="0"/>
      <dgm:spPr/>
    </dgm:pt>
    <dgm:pt modelId="{4F5EEB8D-FC5D-453B-B2E1-8B61FE7A854E}" type="pres">
      <dgm:prSet presAssocID="{355C41EF-F16A-48D0-89A4-6927475167CD}" presName="compNode" presStyleCnt="0"/>
      <dgm:spPr/>
    </dgm:pt>
    <dgm:pt modelId="{8175F014-33B8-453F-B627-88850995A011}" type="pres">
      <dgm:prSet presAssocID="{355C41EF-F16A-48D0-89A4-6927475167CD}" presName="aNode" presStyleLbl="bgShp" presStyleIdx="1" presStyleCnt="3"/>
      <dgm:spPr/>
      <dgm:t>
        <a:bodyPr/>
        <a:lstStyle/>
        <a:p>
          <a:endParaRPr lang="nl-BE"/>
        </a:p>
      </dgm:t>
    </dgm:pt>
    <dgm:pt modelId="{49420246-CEC0-41A2-9E3A-9F934489105F}" type="pres">
      <dgm:prSet presAssocID="{355C41EF-F16A-48D0-89A4-6927475167CD}" presName="textNode" presStyleLbl="bgShp" presStyleIdx="1" presStyleCnt="3"/>
      <dgm:spPr/>
      <dgm:t>
        <a:bodyPr/>
        <a:lstStyle/>
        <a:p>
          <a:endParaRPr lang="nl-BE"/>
        </a:p>
      </dgm:t>
    </dgm:pt>
    <dgm:pt modelId="{E42C4EF7-8119-4C70-89C2-20F7E93D7F5A}" type="pres">
      <dgm:prSet presAssocID="{355C41EF-F16A-48D0-89A4-6927475167CD}" presName="compChildNode" presStyleCnt="0"/>
      <dgm:spPr/>
    </dgm:pt>
    <dgm:pt modelId="{B24A49FD-1D74-4D55-AB77-F3D870A838A1}" type="pres">
      <dgm:prSet presAssocID="{355C41EF-F16A-48D0-89A4-6927475167CD}" presName="theInnerList" presStyleCnt="0"/>
      <dgm:spPr/>
    </dgm:pt>
    <dgm:pt modelId="{078796BE-BFAC-4636-B4BB-CCC4B8C41D86}" type="pres">
      <dgm:prSet presAssocID="{D4D93B70-5C61-47EA-905D-9044E402AAA0}" presName="childNode" presStyleLbl="node1" presStyleIdx="3" presStyleCnt="9">
        <dgm:presLayoutVars>
          <dgm:bulletEnabled val="1"/>
        </dgm:presLayoutVars>
      </dgm:prSet>
      <dgm:spPr/>
      <dgm:t>
        <a:bodyPr/>
        <a:lstStyle/>
        <a:p>
          <a:endParaRPr lang="nl-BE"/>
        </a:p>
      </dgm:t>
    </dgm:pt>
    <dgm:pt modelId="{54CCAE26-89DC-4F40-952D-E01C9F1B03A9}" type="pres">
      <dgm:prSet presAssocID="{D4D93B70-5C61-47EA-905D-9044E402AAA0}" presName="aSpace2" presStyleCnt="0"/>
      <dgm:spPr/>
    </dgm:pt>
    <dgm:pt modelId="{9B62B758-6F6F-4215-B557-13B5DD118565}" type="pres">
      <dgm:prSet presAssocID="{2AAF4559-2A82-4B38-96C6-BFF4D387A4BA}" presName="childNode" presStyleLbl="node1" presStyleIdx="4" presStyleCnt="9">
        <dgm:presLayoutVars>
          <dgm:bulletEnabled val="1"/>
        </dgm:presLayoutVars>
      </dgm:prSet>
      <dgm:spPr/>
      <dgm:t>
        <a:bodyPr/>
        <a:lstStyle/>
        <a:p>
          <a:endParaRPr lang="nl-BE"/>
        </a:p>
      </dgm:t>
    </dgm:pt>
    <dgm:pt modelId="{7064F0DF-FBA7-4255-BA6A-047FABF25F5F}" type="pres">
      <dgm:prSet presAssocID="{2AAF4559-2A82-4B38-96C6-BFF4D387A4BA}" presName="aSpace2" presStyleCnt="0"/>
      <dgm:spPr/>
    </dgm:pt>
    <dgm:pt modelId="{E98B6962-2160-45A8-938C-048DAB44F450}" type="pres">
      <dgm:prSet presAssocID="{9686E718-E0D9-426A-B2F8-A073C87389C1}" presName="childNode" presStyleLbl="node1" presStyleIdx="5" presStyleCnt="9">
        <dgm:presLayoutVars>
          <dgm:bulletEnabled val="1"/>
        </dgm:presLayoutVars>
      </dgm:prSet>
      <dgm:spPr/>
      <dgm:t>
        <a:bodyPr/>
        <a:lstStyle/>
        <a:p>
          <a:endParaRPr lang="nl-BE"/>
        </a:p>
      </dgm:t>
    </dgm:pt>
    <dgm:pt modelId="{0C38523F-DE3D-45F2-A2A7-02945E2322E9}" type="pres">
      <dgm:prSet presAssocID="{355C41EF-F16A-48D0-89A4-6927475167CD}" presName="aSpace" presStyleCnt="0"/>
      <dgm:spPr/>
    </dgm:pt>
    <dgm:pt modelId="{2C962C6F-8D16-4D9E-9CB2-4D14E711E281}" type="pres">
      <dgm:prSet presAssocID="{3D1DAE7B-5BFA-4888-8F31-FF6D018FAE4C}" presName="compNode" presStyleCnt="0"/>
      <dgm:spPr/>
    </dgm:pt>
    <dgm:pt modelId="{63704F62-1B96-4381-9121-A5E059737E3C}" type="pres">
      <dgm:prSet presAssocID="{3D1DAE7B-5BFA-4888-8F31-FF6D018FAE4C}" presName="aNode" presStyleLbl="bgShp" presStyleIdx="2" presStyleCnt="3"/>
      <dgm:spPr/>
      <dgm:t>
        <a:bodyPr/>
        <a:lstStyle/>
        <a:p>
          <a:endParaRPr lang="nl-BE"/>
        </a:p>
      </dgm:t>
    </dgm:pt>
    <dgm:pt modelId="{A8E2A8B8-7DE5-4005-8577-4AA37F8C4218}" type="pres">
      <dgm:prSet presAssocID="{3D1DAE7B-5BFA-4888-8F31-FF6D018FAE4C}" presName="textNode" presStyleLbl="bgShp" presStyleIdx="2" presStyleCnt="3"/>
      <dgm:spPr/>
      <dgm:t>
        <a:bodyPr/>
        <a:lstStyle/>
        <a:p>
          <a:endParaRPr lang="nl-BE"/>
        </a:p>
      </dgm:t>
    </dgm:pt>
    <dgm:pt modelId="{42294AA4-E1B3-481C-805A-41A3392F1C77}" type="pres">
      <dgm:prSet presAssocID="{3D1DAE7B-5BFA-4888-8F31-FF6D018FAE4C}" presName="compChildNode" presStyleCnt="0"/>
      <dgm:spPr/>
    </dgm:pt>
    <dgm:pt modelId="{522C29D7-AF2C-468D-B8F6-4B129EC8FD99}" type="pres">
      <dgm:prSet presAssocID="{3D1DAE7B-5BFA-4888-8F31-FF6D018FAE4C}" presName="theInnerList" presStyleCnt="0"/>
      <dgm:spPr/>
    </dgm:pt>
    <dgm:pt modelId="{F6760B90-118E-464B-B75B-C270DAB62D8A}" type="pres">
      <dgm:prSet presAssocID="{92E8F0CA-5714-43D4-B67B-51F7EDD8B239}" presName="childNode" presStyleLbl="node1" presStyleIdx="6" presStyleCnt="9">
        <dgm:presLayoutVars>
          <dgm:bulletEnabled val="1"/>
        </dgm:presLayoutVars>
      </dgm:prSet>
      <dgm:spPr/>
      <dgm:t>
        <a:bodyPr/>
        <a:lstStyle/>
        <a:p>
          <a:endParaRPr lang="nl-BE"/>
        </a:p>
      </dgm:t>
    </dgm:pt>
    <dgm:pt modelId="{A562CC4C-0C68-413C-8540-E8B2FB93F477}" type="pres">
      <dgm:prSet presAssocID="{92E8F0CA-5714-43D4-B67B-51F7EDD8B239}" presName="aSpace2" presStyleCnt="0"/>
      <dgm:spPr/>
    </dgm:pt>
    <dgm:pt modelId="{DF02810C-B5CB-4EFF-BAC2-982644D78485}" type="pres">
      <dgm:prSet presAssocID="{B694BBF3-2641-4EE3-8695-B6EE88BD810D}" presName="childNode" presStyleLbl="node1" presStyleIdx="7" presStyleCnt="9">
        <dgm:presLayoutVars>
          <dgm:bulletEnabled val="1"/>
        </dgm:presLayoutVars>
      </dgm:prSet>
      <dgm:spPr/>
      <dgm:t>
        <a:bodyPr/>
        <a:lstStyle/>
        <a:p>
          <a:endParaRPr lang="nl-BE"/>
        </a:p>
      </dgm:t>
    </dgm:pt>
    <dgm:pt modelId="{110446A5-EBB4-43DA-B582-8066AE3D02DF}" type="pres">
      <dgm:prSet presAssocID="{B694BBF3-2641-4EE3-8695-B6EE88BD810D}" presName="aSpace2" presStyleCnt="0"/>
      <dgm:spPr/>
    </dgm:pt>
    <dgm:pt modelId="{EF10985C-3790-4EA1-813F-A4BB895EFF74}" type="pres">
      <dgm:prSet presAssocID="{FFA08B08-1074-4D28-868C-B0D3421F59F2}" presName="childNode" presStyleLbl="node1" presStyleIdx="8" presStyleCnt="9" custScaleY="70182">
        <dgm:presLayoutVars>
          <dgm:bulletEnabled val="1"/>
        </dgm:presLayoutVars>
      </dgm:prSet>
      <dgm:spPr/>
      <dgm:t>
        <a:bodyPr/>
        <a:lstStyle/>
        <a:p>
          <a:endParaRPr lang="nl-BE"/>
        </a:p>
      </dgm:t>
    </dgm:pt>
  </dgm:ptLst>
  <dgm:cxnLst>
    <dgm:cxn modelId="{856B213A-8C6E-48F0-ACB4-BCD505A731F9}" type="presOf" srcId="{9686E718-E0D9-426A-B2F8-A073C87389C1}" destId="{E98B6962-2160-45A8-938C-048DAB44F450}" srcOrd="0" destOrd="0" presId="urn:microsoft.com/office/officeart/2005/8/layout/lProcess2"/>
    <dgm:cxn modelId="{10E4609A-275A-4E64-91B5-89673C9F5FE4}" type="presOf" srcId="{2AAF4559-2A82-4B38-96C6-BFF4D387A4BA}" destId="{9B62B758-6F6F-4215-B557-13B5DD118565}" srcOrd="0" destOrd="0" presId="urn:microsoft.com/office/officeart/2005/8/layout/lProcess2"/>
    <dgm:cxn modelId="{9700744D-6677-4382-B4F9-E96ABB72D173}" srcId="{8462EF8A-7446-49D1-831A-703782D120CE}" destId="{84BFDEB1-9C65-48AF-8215-E28B25AA27D0}" srcOrd="1" destOrd="0" parTransId="{1B073D85-C891-4D2E-AF91-043BB714AC1A}" sibTransId="{81A1B93B-B80D-40B2-BA65-11141BB537B6}"/>
    <dgm:cxn modelId="{92DA0357-A351-45A6-B692-050D0DE1E27F}" srcId="{40BDB105-C3F9-4B64-9DD6-976F18B21748}" destId="{355C41EF-F16A-48D0-89A4-6927475167CD}" srcOrd="1" destOrd="0" parTransId="{0BDC8B8C-A7EE-4C37-A7BA-916B4EB86112}" sibTransId="{5A99E6BD-80DD-4EAB-80CB-2F7DC4AE9F83}"/>
    <dgm:cxn modelId="{F7A97EB9-C23C-4781-BCA3-AA30DEC9E4B8}" type="presOf" srcId="{8462EF8A-7446-49D1-831A-703782D120CE}" destId="{B756A0B0-5D3D-4122-A638-9C130EB524B8}" srcOrd="0" destOrd="0" presId="urn:microsoft.com/office/officeart/2005/8/layout/lProcess2"/>
    <dgm:cxn modelId="{00CEB0C7-0B68-4E7E-8068-F8D42F969D02}" srcId="{3D1DAE7B-5BFA-4888-8F31-FF6D018FAE4C}" destId="{FFA08B08-1074-4D28-868C-B0D3421F59F2}" srcOrd="2" destOrd="0" parTransId="{334B983A-F196-426F-857F-F076FFB3BEA4}" sibTransId="{BD7FFE63-970F-4F91-8DA2-ED8FFAFB0A8C}"/>
    <dgm:cxn modelId="{57250AF8-C633-4A2C-B28A-528DD76470A6}" type="presOf" srcId="{FFA08B08-1074-4D28-868C-B0D3421F59F2}" destId="{EF10985C-3790-4EA1-813F-A4BB895EFF74}" srcOrd="0" destOrd="0" presId="urn:microsoft.com/office/officeart/2005/8/layout/lProcess2"/>
    <dgm:cxn modelId="{E7D0FE2E-3D5F-48E0-B5F2-7B061859E6D9}" type="presOf" srcId="{3D1DAE7B-5BFA-4888-8F31-FF6D018FAE4C}" destId="{A8E2A8B8-7DE5-4005-8577-4AA37F8C4218}" srcOrd="1" destOrd="0" presId="urn:microsoft.com/office/officeart/2005/8/layout/lProcess2"/>
    <dgm:cxn modelId="{7D4D74D0-BF8E-4D88-9A00-85E1BD19F478}" srcId="{355C41EF-F16A-48D0-89A4-6927475167CD}" destId="{2AAF4559-2A82-4B38-96C6-BFF4D387A4BA}" srcOrd="1" destOrd="0" parTransId="{75CD6EF9-1E3C-4DFB-AFCD-A2C405D99AF8}" sibTransId="{4C6E7024-FD94-454B-AAC6-938332FD7DFC}"/>
    <dgm:cxn modelId="{B3B63ABB-DE87-41FC-BE1A-ECEED0FA2F3E}" type="presOf" srcId="{40BDB105-C3F9-4B64-9DD6-976F18B21748}" destId="{971453A3-E171-4890-8F0A-E9B62263E000}" srcOrd="0" destOrd="0" presId="urn:microsoft.com/office/officeart/2005/8/layout/lProcess2"/>
    <dgm:cxn modelId="{B4B6B2D5-47A8-41DB-A008-46A21690E41C}" type="presOf" srcId="{92E8F0CA-5714-43D4-B67B-51F7EDD8B239}" destId="{F6760B90-118E-464B-B75B-C270DAB62D8A}" srcOrd="0" destOrd="0" presId="urn:microsoft.com/office/officeart/2005/8/layout/lProcess2"/>
    <dgm:cxn modelId="{47A94816-A511-40FD-ACE1-343FFDBC8151}" type="presOf" srcId="{8462EF8A-7446-49D1-831A-703782D120CE}" destId="{6DA4B0AE-A207-4E60-89AB-3BC1CB0C0651}" srcOrd="1" destOrd="0" presId="urn:microsoft.com/office/officeart/2005/8/layout/lProcess2"/>
    <dgm:cxn modelId="{667D4619-0B92-490A-A304-B422E267E79C}" srcId="{355C41EF-F16A-48D0-89A4-6927475167CD}" destId="{D4D93B70-5C61-47EA-905D-9044E402AAA0}" srcOrd="0" destOrd="0" parTransId="{0D8806D6-5493-4526-8853-15AAA53DB48C}" sibTransId="{24B97BBC-890E-4F6E-9B30-7686E29C2F68}"/>
    <dgm:cxn modelId="{929EACDE-7A03-4BCE-99A2-BD43A0024062}" type="presOf" srcId="{355C41EF-F16A-48D0-89A4-6927475167CD}" destId="{49420246-CEC0-41A2-9E3A-9F934489105F}" srcOrd="1" destOrd="0" presId="urn:microsoft.com/office/officeart/2005/8/layout/lProcess2"/>
    <dgm:cxn modelId="{276378A2-DA6B-474D-91A1-A33B57B251E2}" srcId="{40BDB105-C3F9-4B64-9DD6-976F18B21748}" destId="{8462EF8A-7446-49D1-831A-703782D120CE}" srcOrd="0" destOrd="0" parTransId="{B96C40C3-D951-47B7-9FEC-59143811FFF6}" sibTransId="{992AE710-73BB-4147-8176-DF5892E6C556}"/>
    <dgm:cxn modelId="{935E6EC2-4014-49EA-A97B-6090DD9CDD8B}" srcId="{3D1DAE7B-5BFA-4888-8F31-FF6D018FAE4C}" destId="{92E8F0CA-5714-43D4-B67B-51F7EDD8B239}" srcOrd="0" destOrd="0" parTransId="{565E1F1A-1103-4FB7-AEDF-7197D7D1F824}" sibTransId="{24E2DCA2-E6C2-44C3-BAEB-D19A65D43A2E}"/>
    <dgm:cxn modelId="{D2F3E5AD-F091-421F-870E-54600E1DB659}" type="presOf" srcId="{355C41EF-F16A-48D0-89A4-6927475167CD}" destId="{8175F014-33B8-453F-B627-88850995A011}" srcOrd="0" destOrd="0" presId="urn:microsoft.com/office/officeart/2005/8/layout/lProcess2"/>
    <dgm:cxn modelId="{0A275F11-CDB5-4ACF-9132-1D42C91667E1}" type="presOf" srcId="{D4D93B70-5C61-47EA-905D-9044E402AAA0}" destId="{078796BE-BFAC-4636-B4BB-CCC4B8C41D86}" srcOrd="0" destOrd="0" presId="urn:microsoft.com/office/officeart/2005/8/layout/lProcess2"/>
    <dgm:cxn modelId="{88B45FB3-D10F-4159-BAC9-32BF7082F984}" srcId="{355C41EF-F16A-48D0-89A4-6927475167CD}" destId="{9686E718-E0D9-426A-B2F8-A073C87389C1}" srcOrd="2" destOrd="0" parTransId="{8749D851-1863-4FE3-8EC6-BB210C7EABF8}" sibTransId="{02933F0B-51CA-425C-9532-A4C834AFA7E2}"/>
    <dgm:cxn modelId="{2A216E8F-1680-431D-8192-679999763B1A}" srcId="{8462EF8A-7446-49D1-831A-703782D120CE}" destId="{45CC1844-849B-4AAF-9DC2-3EDF216AD3D3}" srcOrd="2" destOrd="0" parTransId="{5EF72AB7-605A-4E53-B870-24A7391A2DE0}" sibTransId="{1B53CDE3-5AA0-46B4-9755-75A6817BFC36}"/>
    <dgm:cxn modelId="{8F51A388-7CF1-49D0-817A-79A119D2CECB}" type="presOf" srcId="{45CC1844-849B-4AAF-9DC2-3EDF216AD3D3}" destId="{113706AC-85BE-49A8-9AD1-EE83FD55E500}" srcOrd="0" destOrd="0" presId="urn:microsoft.com/office/officeart/2005/8/layout/lProcess2"/>
    <dgm:cxn modelId="{567E62D0-5CC0-4486-A657-D803EA929D96}" type="presOf" srcId="{B694BBF3-2641-4EE3-8695-B6EE88BD810D}" destId="{DF02810C-B5CB-4EFF-BAC2-982644D78485}" srcOrd="0" destOrd="0" presId="urn:microsoft.com/office/officeart/2005/8/layout/lProcess2"/>
    <dgm:cxn modelId="{E350073E-94C4-4140-B5BE-AD5BEE59D3F1}" srcId="{3D1DAE7B-5BFA-4888-8F31-FF6D018FAE4C}" destId="{B694BBF3-2641-4EE3-8695-B6EE88BD810D}" srcOrd="1" destOrd="0" parTransId="{D0AB1095-BED6-4916-A89A-5E82F458CBB0}" sibTransId="{82E8992E-F69E-4AC2-A3EE-9900D1915FFD}"/>
    <dgm:cxn modelId="{8266A86D-C802-4329-B0F6-05C24FFFCCF7}" srcId="{8462EF8A-7446-49D1-831A-703782D120CE}" destId="{F59CF675-E977-48FB-877C-BC6A6B3FEAF5}" srcOrd="0" destOrd="0" parTransId="{C3D6C667-7ECF-4181-B430-752E55F4679F}" sibTransId="{F6497AB7-6F26-4C39-89DF-043EA20F08BC}"/>
    <dgm:cxn modelId="{1869CE3E-9BDA-4113-BDA1-B76BAD329AF4}" type="presOf" srcId="{3D1DAE7B-5BFA-4888-8F31-FF6D018FAE4C}" destId="{63704F62-1B96-4381-9121-A5E059737E3C}" srcOrd="0" destOrd="0" presId="urn:microsoft.com/office/officeart/2005/8/layout/lProcess2"/>
    <dgm:cxn modelId="{12ECB2E6-D412-49BF-A280-441C35F84B1E}" srcId="{40BDB105-C3F9-4B64-9DD6-976F18B21748}" destId="{3D1DAE7B-5BFA-4888-8F31-FF6D018FAE4C}" srcOrd="2" destOrd="0" parTransId="{DEF5DA4D-56EE-4001-A36A-10D2B2DFDDA7}" sibTransId="{0BC119EF-40A1-402C-AE29-217E9EA23CCD}"/>
    <dgm:cxn modelId="{AFC13740-3EC5-4542-BA82-75A726BA910F}" type="presOf" srcId="{F59CF675-E977-48FB-877C-BC6A6B3FEAF5}" destId="{F06DDD6C-35C8-4539-9147-8708554F5D9D}" srcOrd="0" destOrd="0" presId="urn:microsoft.com/office/officeart/2005/8/layout/lProcess2"/>
    <dgm:cxn modelId="{FE154886-6ED9-4729-8FEF-19E327AF416A}" type="presOf" srcId="{84BFDEB1-9C65-48AF-8215-E28B25AA27D0}" destId="{A0C0D56D-A5B7-40A4-A5D2-6C63E22D2E92}" srcOrd="0" destOrd="0" presId="urn:microsoft.com/office/officeart/2005/8/layout/lProcess2"/>
    <dgm:cxn modelId="{36A96D6E-0FE1-465A-A84A-C057A358CDAB}" type="presParOf" srcId="{971453A3-E171-4890-8F0A-E9B62263E000}" destId="{FEC711B6-E28E-4D58-BB9A-C9D0975D9278}" srcOrd="0" destOrd="0" presId="urn:microsoft.com/office/officeart/2005/8/layout/lProcess2"/>
    <dgm:cxn modelId="{E3317808-3860-41CA-A5F8-CD6C25F2F78E}" type="presParOf" srcId="{FEC711B6-E28E-4D58-BB9A-C9D0975D9278}" destId="{B756A0B0-5D3D-4122-A638-9C130EB524B8}" srcOrd="0" destOrd="0" presId="urn:microsoft.com/office/officeart/2005/8/layout/lProcess2"/>
    <dgm:cxn modelId="{35FFE65A-B64D-48BE-8432-46F42B22A84A}" type="presParOf" srcId="{FEC711B6-E28E-4D58-BB9A-C9D0975D9278}" destId="{6DA4B0AE-A207-4E60-89AB-3BC1CB0C0651}" srcOrd="1" destOrd="0" presId="urn:microsoft.com/office/officeart/2005/8/layout/lProcess2"/>
    <dgm:cxn modelId="{DBD0B466-CD8D-4745-A47C-84FBD18F1890}" type="presParOf" srcId="{FEC711B6-E28E-4D58-BB9A-C9D0975D9278}" destId="{D1D66C2E-9A12-4EE4-B163-3A6E269B3F4C}" srcOrd="2" destOrd="0" presId="urn:microsoft.com/office/officeart/2005/8/layout/lProcess2"/>
    <dgm:cxn modelId="{67508F1D-5357-4F0D-A063-A559DF6E33E9}" type="presParOf" srcId="{D1D66C2E-9A12-4EE4-B163-3A6E269B3F4C}" destId="{D57AFE31-B40E-4B2A-A45E-F060BF4327ED}" srcOrd="0" destOrd="0" presId="urn:microsoft.com/office/officeart/2005/8/layout/lProcess2"/>
    <dgm:cxn modelId="{E3FF7D5B-BB9E-4FB1-9745-FDE28A0EFF24}" type="presParOf" srcId="{D57AFE31-B40E-4B2A-A45E-F060BF4327ED}" destId="{F06DDD6C-35C8-4539-9147-8708554F5D9D}" srcOrd="0" destOrd="0" presId="urn:microsoft.com/office/officeart/2005/8/layout/lProcess2"/>
    <dgm:cxn modelId="{9C6B99BA-5331-400E-B914-7811308FFCC2}" type="presParOf" srcId="{D57AFE31-B40E-4B2A-A45E-F060BF4327ED}" destId="{2F73F9BF-9054-4771-8D40-9F45FB23F3AA}" srcOrd="1" destOrd="0" presId="urn:microsoft.com/office/officeart/2005/8/layout/lProcess2"/>
    <dgm:cxn modelId="{5E331EF9-4B00-4F40-828D-710B701AF9FB}" type="presParOf" srcId="{D57AFE31-B40E-4B2A-A45E-F060BF4327ED}" destId="{A0C0D56D-A5B7-40A4-A5D2-6C63E22D2E92}" srcOrd="2" destOrd="0" presId="urn:microsoft.com/office/officeart/2005/8/layout/lProcess2"/>
    <dgm:cxn modelId="{CE6C19DF-673F-45DD-A686-970A67E74B37}" type="presParOf" srcId="{D57AFE31-B40E-4B2A-A45E-F060BF4327ED}" destId="{46254CBE-0373-4A10-A0F2-4F1DE9DC4A78}" srcOrd="3" destOrd="0" presId="urn:microsoft.com/office/officeart/2005/8/layout/lProcess2"/>
    <dgm:cxn modelId="{06BBD347-F80A-4ACE-BBEA-AE7BFFE1E0F5}" type="presParOf" srcId="{D57AFE31-B40E-4B2A-A45E-F060BF4327ED}" destId="{113706AC-85BE-49A8-9AD1-EE83FD55E500}" srcOrd="4" destOrd="0" presId="urn:microsoft.com/office/officeart/2005/8/layout/lProcess2"/>
    <dgm:cxn modelId="{95E62964-53F7-4AE1-810A-2DDEA9DFEC2F}" type="presParOf" srcId="{971453A3-E171-4890-8F0A-E9B62263E000}" destId="{A0DBD68D-C122-429F-BD06-55BCFCF05CC8}" srcOrd="1" destOrd="0" presId="urn:microsoft.com/office/officeart/2005/8/layout/lProcess2"/>
    <dgm:cxn modelId="{D7CDCCD1-C4DF-44D1-B7CA-0AFE3E345D59}" type="presParOf" srcId="{971453A3-E171-4890-8F0A-E9B62263E000}" destId="{4F5EEB8D-FC5D-453B-B2E1-8B61FE7A854E}" srcOrd="2" destOrd="0" presId="urn:microsoft.com/office/officeart/2005/8/layout/lProcess2"/>
    <dgm:cxn modelId="{6BFBAF58-0A01-454C-8F0D-848BB575CF04}" type="presParOf" srcId="{4F5EEB8D-FC5D-453B-B2E1-8B61FE7A854E}" destId="{8175F014-33B8-453F-B627-88850995A011}" srcOrd="0" destOrd="0" presId="urn:microsoft.com/office/officeart/2005/8/layout/lProcess2"/>
    <dgm:cxn modelId="{D32D8D78-69EF-4B0D-A21D-F6882FA15F8D}" type="presParOf" srcId="{4F5EEB8D-FC5D-453B-B2E1-8B61FE7A854E}" destId="{49420246-CEC0-41A2-9E3A-9F934489105F}" srcOrd="1" destOrd="0" presId="urn:microsoft.com/office/officeart/2005/8/layout/lProcess2"/>
    <dgm:cxn modelId="{D3656A4D-D1CD-4301-9162-ED82D0D65B16}" type="presParOf" srcId="{4F5EEB8D-FC5D-453B-B2E1-8B61FE7A854E}" destId="{E42C4EF7-8119-4C70-89C2-20F7E93D7F5A}" srcOrd="2" destOrd="0" presId="urn:microsoft.com/office/officeart/2005/8/layout/lProcess2"/>
    <dgm:cxn modelId="{716D56EE-DE4B-45B6-95A7-4E7EB31066FB}" type="presParOf" srcId="{E42C4EF7-8119-4C70-89C2-20F7E93D7F5A}" destId="{B24A49FD-1D74-4D55-AB77-F3D870A838A1}" srcOrd="0" destOrd="0" presId="urn:microsoft.com/office/officeart/2005/8/layout/lProcess2"/>
    <dgm:cxn modelId="{051997E5-E530-4012-91E0-C415FB123E24}" type="presParOf" srcId="{B24A49FD-1D74-4D55-AB77-F3D870A838A1}" destId="{078796BE-BFAC-4636-B4BB-CCC4B8C41D86}" srcOrd="0" destOrd="0" presId="urn:microsoft.com/office/officeart/2005/8/layout/lProcess2"/>
    <dgm:cxn modelId="{492E6482-2994-4C7C-ADE0-CF9B3A7B95E8}" type="presParOf" srcId="{B24A49FD-1D74-4D55-AB77-F3D870A838A1}" destId="{54CCAE26-89DC-4F40-952D-E01C9F1B03A9}" srcOrd="1" destOrd="0" presId="urn:microsoft.com/office/officeart/2005/8/layout/lProcess2"/>
    <dgm:cxn modelId="{C8A24744-BF81-4208-A2E1-2A3815B5C501}" type="presParOf" srcId="{B24A49FD-1D74-4D55-AB77-F3D870A838A1}" destId="{9B62B758-6F6F-4215-B557-13B5DD118565}" srcOrd="2" destOrd="0" presId="urn:microsoft.com/office/officeart/2005/8/layout/lProcess2"/>
    <dgm:cxn modelId="{41BCCAE3-DAD9-4092-AC41-2B87DF26167A}" type="presParOf" srcId="{B24A49FD-1D74-4D55-AB77-F3D870A838A1}" destId="{7064F0DF-FBA7-4255-BA6A-047FABF25F5F}" srcOrd="3" destOrd="0" presId="urn:microsoft.com/office/officeart/2005/8/layout/lProcess2"/>
    <dgm:cxn modelId="{9AB3CD27-253E-434F-BB44-331272244004}" type="presParOf" srcId="{B24A49FD-1D74-4D55-AB77-F3D870A838A1}" destId="{E98B6962-2160-45A8-938C-048DAB44F450}" srcOrd="4" destOrd="0" presId="urn:microsoft.com/office/officeart/2005/8/layout/lProcess2"/>
    <dgm:cxn modelId="{27CE927D-CD6F-48B5-94F5-6FC99AF5EE54}" type="presParOf" srcId="{971453A3-E171-4890-8F0A-E9B62263E000}" destId="{0C38523F-DE3D-45F2-A2A7-02945E2322E9}" srcOrd="3" destOrd="0" presId="urn:microsoft.com/office/officeart/2005/8/layout/lProcess2"/>
    <dgm:cxn modelId="{1C753C15-7F52-40A8-924F-F9BEA3119743}" type="presParOf" srcId="{971453A3-E171-4890-8F0A-E9B62263E000}" destId="{2C962C6F-8D16-4D9E-9CB2-4D14E711E281}" srcOrd="4" destOrd="0" presId="urn:microsoft.com/office/officeart/2005/8/layout/lProcess2"/>
    <dgm:cxn modelId="{1330F8EE-FE05-4B89-9149-C5DCFF7F554F}" type="presParOf" srcId="{2C962C6F-8D16-4D9E-9CB2-4D14E711E281}" destId="{63704F62-1B96-4381-9121-A5E059737E3C}" srcOrd="0" destOrd="0" presId="urn:microsoft.com/office/officeart/2005/8/layout/lProcess2"/>
    <dgm:cxn modelId="{E382967E-C3E3-40EC-921B-E156F9A734A7}" type="presParOf" srcId="{2C962C6F-8D16-4D9E-9CB2-4D14E711E281}" destId="{A8E2A8B8-7DE5-4005-8577-4AA37F8C4218}" srcOrd="1" destOrd="0" presId="urn:microsoft.com/office/officeart/2005/8/layout/lProcess2"/>
    <dgm:cxn modelId="{D13B7B36-6FB7-496C-A4AB-290CA62E99D0}" type="presParOf" srcId="{2C962C6F-8D16-4D9E-9CB2-4D14E711E281}" destId="{42294AA4-E1B3-481C-805A-41A3392F1C77}" srcOrd="2" destOrd="0" presId="urn:microsoft.com/office/officeart/2005/8/layout/lProcess2"/>
    <dgm:cxn modelId="{5A0E1793-E8BF-4A09-B002-1F44E7CF1687}" type="presParOf" srcId="{42294AA4-E1B3-481C-805A-41A3392F1C77}" destId="{522C29D7-AF2C-468D-B8F6-4B129EC8FD99}" srcOrd="0" destOrd="0" presId="urn:microsoft.com/office/officeart/2005/8/layout/lProcess2"/>
    <dgm:cxn modelId="{5D61AC8A-641E-4215-9995-4B4D9454C80B}" type="presParOf" srcId="{522C29D7-AF2C-468D-B8F6-4B129EC8FD99}" destId="{F6760B90-118E-464B-B75B-C270DAB62D8A}" srcOrd="0" destOrd="0" presId="urn:microsoft.com/office/officeart/2005/8/layout/lProcess2"/>
    <dgm:cxn modelId="{355F8481-BF88-4E14-AD6B-0925F95ED113}" type="presParOf" srcId="{522C29D7-AF2C-468D-B8F6-4B129EC8FD99}" destId="{A562CC4C-0C68-413C-8540-E8B2FB93F477}" srcOrd="1" destOrd="0" presId="urn:microsoft.com/office/officeart/2005/8/layout/lProcess2"/>
    <dgm:cxn modelId="{48BB4CCB-DC0D-4EEC-8D7E-9FD8144A6BD2}" type="presParOf" srcId="{522C29D7-AF2C-468D-B8F6-4B129EC8FD99}" destId="{DF02810C-B5CB-4EFF-BAC2-982644D78485}" srcOrd="2" destOrd="0" presId="urn:microsoft.com/office/officeart/2005/8/layout/lProcess2"/>
    <dgm:cxn modelId="{BC6D18B8-EA78-4CEC-818C-C4A95C80FC76}" type="presParOf" srcId="{522C29D7-AF2C-468D-B8F6-4B129EC8FD99}" destId="{110446A5-EBB4-43DA-B582-8066AE3D02DF}" srcOrd="3" destOrd="0" presId="urn:microsoft.com/office/officeart/2005/8/layout/lProcess2"/>
    <dgm:cxn modelId="{8465BD38-6BB9-4176-988B-2F440BDDC277}" type="presParOf" srcId="{522C29D7-AF2C-468D-B8F6-4B129EC8FD99}" destId="{EF10985C-3790-4EA1-813F-A4BB895EFF74}" srcOrd="4" destOrd="0" presId="urn:microsoft.com/office/officeart/2005/8/layout/lProcess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0BDB105-C3F9-4B64-9DD6-976F18B21748}" type="doc">
      <dgm:prSet loTypeId="urn:microsoft.com/office/officeart/2005/8/layout/lProcess2" loCatId="relationship" qsTypeId="urn:microsoft.com/office/officeart/2005/8/quickstyle/simple1" qsCatId="simple" csTypeId="urn:microsoft.com/office/officeart/2005/8/colors/accent0_3" csCatId="mainScheme" phldr="1"/>
      <dgm:spPr/>
      <dgm:t>
        <a:bodyPr/>
        <a:lstStyle/>
        <a:p>
          <a:endParaRPr lang="nl-BE"/>
        </a:p>
      </dgm:t>
    </dgm:pt>
    <dgm:pt modelId="{8462EF8A-7446-49D1-831A-703782D120CE}">
      <dgm:prSet phldrT="[Tekst]" custT="1"/>
      <dgm:spPr/>
      <dgm:t>
        <a:bodyPr/>
        <a:lstStyle/>
        <a:p>
          <a:pPr algn="ctr"/>
          <a:r>
            <a:rPr lang="nl-BE" sz="2000" dirty="0" smtClean="0"/>
            <a:t>Monotherapie</a:t>
          </a:r>
          <a:endParaRPr lang="nl-BE" sz="2000" dirty="0"/>
        </a:p>
      </dgm:t>
    </dgm:pt>
    <dgm:pt modelId="{B96C40C3-D951-47B7-9FEC-59143811FFF6}" type="parTrans" cxnId="{276378A2-DA6B-474D-91A1-A33B57B251E2}">
      <dgm:prSet/>
      <dgm:spPr/>
      <dgm:t>
        <a:bodyPr/>
        <a:lstStyle/>
        <a:p>
          <a:pPr algn="ctr"/>
          <a:endParaRPr lang="nl-BE"/>
        </a:p>
      </dgm:t>
    </dgm:pt>
    <dgm:pt modelId="{992AE710-73BB-4147-8176-DF5892E6C556}" type="sibTrans" cxnId="{276378A2-DA6B-474D-91A1-A33B57B251E2}">
      <dgm:prSet/>
      <dgm:spPr/>
      <dgm:t>
        <a:bodyPr/>
        <a:lstStyle/>
        <a:p>
          <a:pPr algn="ctr"/>
          <a:endParaRPr lang="nl-BE"/>
        </a:p>
      </dgm:t>
    </dgm:pt>
    <dgm:pt modelId="{F59CF675-E977-48FB-877C-BC6A6B3FEAF5}">
      <dgm:prSet phldrT="[Tekst]"/>
      <dgm:spPr>
        <a:solidFill>
          <a:schemeClr val="bg1">
            <a:lumMod val="50000"/>
          </a:schemeClr>
        </a:solidFill>
      </dgm:spPr>
      <dgm:t>
        <a:bodyPr/>
        <a:lstStyle/>
        <a:p>
          <a:pPr algn="ctr"/>
          <a:r>
            <a:rPr lang="nl-BE" dirty="0" smtClean="0"/>
            <a:t>Metformine</a:t>
          </a:r>
          <a:endParaRPr lang="nl-BE" dirty="0"/>
        </a:p>
      </dgm:t>
    </dgm:pt>
    <dgm:pt modelId="{C3D6C667-7ECF-4181-B430-752E55F4679F}" type="parTrans" cxnId="{8266A86D-C802-4329-B0F6-05C24FFFCCF7}">
      <dgm:prSet/>
      <dgm:spPr/>
      <dgm:t>
        <a:bodyPr/>
        <a:lstStyle/>
        <a:p>
          <a:pPr algn="ctr"/>
          <a:endParaRPr lang="nl-BE"/>
        </a:p>
      </dgm:t>
    </dgm:pt>
    <dgm:pt modelId="{F6497AB7-6F26-4C39-89DF-043EA20F08BC}" type="sibTrans" cxnId="{8266A86D-C802-4329-B0F6-05C24FFFCCF7}">
      <dgm:prSet/>
      <dgm:spPr/>
      <dgm:t>
        <a:bodyPr/>
        <a:lstStyle/>
        <a:p>
          <a:pPr algn="ctr"/>
          <a:endParaRPr lang="nl-BE"/>
        </a:p>
      </dgm:t>
    </dgm:pt>
    <dgm:pt modelId="{355C41EF-F16A-48D0-89A4-6927475167CD}">
      <dgm:prSet custT="1"/>
      <dgm:spPr>
        <a:solidFill>
          <a:srgbClr val="C3DADB"/>
        </a:solidFill>
      </dgm:spPr>
      <dgm:t>
        <a:bodyPr/>
        <a:lstStyle/>
        <a:p>
          <a:pPr algn="ctr"/>
          <a:r>
            <a:rPr lang="nl-BE" sz="2000" dirty="0" smtClean="0"/>
            <a:t>Perorale combinatietherapie (2 of 3)</a:t>
          </a:r>
          <a:endParaRPr lang="nl-BE" sz="2000" dirty="0"/>
        </a:p>
      </dgm:t>
    </dgm:pt>
    <dgm:pt modelId="{0BDC8B8C-A7EE-4C37-A7BA-916B4EB86112}" type="parTrans" cxnId="{92DA0357-A351-45A6-B692-050D0DE1E27F}">
      <dgm:prSet/>
      <dgm:spPr/>
      <dgm:t>
        <a:bodyPr/>
        <a:lstStyle/>
        <a:p>
          <a:pPr algn="ctr"/>
          <a:endParaRPr lang="nl-BE"/>
        </a:p>
      </dgm:t>
    </dgm:pt>
    <dgm:pt modelId="{5A99E6BD-80DD-4EAB-80CB-2F7DC4AE9F83}" type="sibTrans" cxnId="{92DA0357-A351-45A6-B692-050D0DE1E27F}">
      <dgm:prSet/>
      <dgm:spPr/>
      <dgm:t>
        <a:bodyPr/>
        <a:lstStyle/>
        <a:p>
          <a:pPr algn="ctr"/>
          <a:endParaRPr lang="nl-BE"/>
        </a:p>
      </dgm:t>
    </dgm:pt>
    <dgm:pt modelId="{D4D93B70-5C61-47EA-905D-9044E402AAA0}">
      <dgm:prSet/>
      <dgm:spPr>
        <a:solidFill>
          <a:srgbClr val="5C9A9B"/>
        </a:solidFill>
      </dgm:spPr>
      <dgm:t>
        <a:bodyPr/>
        <a:lstStyle/>
        <a:p>
          <a:pPr algn="ctr"/>
          <a:r>
            <a:rPr lang="nl-BE" dirty="0" err="1" smtClean="0"/>
            <a:t>Sulfonylurea</a:t>
          </a:r>
          <a:endParaRPr lang="nl-BE" dirty="0"/>
        </a:p>
      </dgm:t>
    </dgm:pt>
    <dgm:pt modelId="{0D8806D6-5493-4526-8853-15AAA53DB48C}" type="parTrans" cxnId="{667D4619-0B92-490A-A304-B422E267E79C}">
      <dgm:prSet/>
      <dgm:spPr/>
      <dgm:t>
        <a:bodyPr/>
        <a:lstStyle/>
        <a:p>
          <a:pPr algn="ctr"/>
          <a:endParaRPr lang="nl-BE"/>
        </a:p>
      </dgm:t>
    </dgm:pt>
    <dgm:pt modelId="{24B97BBC-890E-4F6E-9B30-7686E29C2F68}" type="sibTrans" cxnId="{667D4619-0B92-490A-A304-B422E267E79C}">
      <dgm:prSet/>
      <dgm:spPr/>
      <dgm:t>
        <a:bodyPr/>
        <a:lstStyle/>
        <a:p>
          <a:pPr algn="ctr"/>
          <a:endParaRPr lang="nl-BE"/>
        </a:p>
      </dgm:t>
    </dgm:pt>
    <dgm:pt modelId="{2AAF4559-2A82-4B38-96C6-BFF4D387A4BA}">
      <dgm:prSet/>
      <dgm:spPr>
        <a:solidFill>
          <a:srgbClr val="5C9A9B"/>
        </a:solidFill>
      </dgm:spPr>
      <dgm:t>
        <a:bodyPr/>
        <a:lstStyle/>
        <a:p>
          <a:pPr algn="ctr"/>
          <a:r>
            <a:rPr lang="nl-BE" dirty="0" err="1" smtClean="0"/>
            <a:t>Gliniden</a:t>
          </a:r>
          <a:endParaRPr lang="nl-BE" dirty="0"/>
        </a:p>
      </dgm:t>
    </dgm:pt>
    <dgm:pt modelId="{75CD6EF9-1E3C-4DFB-AFCD-A2C405D99AF8}" type="parTrans" cxnId="{7D4D74D0-BF8E-4D88-9A00-85E1BD19F478}">
      <dgm:prSet/>
      <dgm:spPr/>
      <dgm:t>
        <a:bodyPr/>
        <a:lstStyle/>
        <a:p>
          <a:pPr algn="ctr"/>
          <a:endParaRPr lang="nl-BE"/>
        </a:p>
      </dgm:t>
    </dgm:pt>
    <dgm:pt modelId="{4C6E7024-FD94-454B-AAC6-938332FD7DFC}" type="sibTrans" cxnId="{7D4D74D0-BF8E-4D88-9A00-85E1BD19F478}">
      <dgm:prSet/>
      <dgm:spPr/>
      <dgm:t>
        <a:bodyPr/>
        <a:lstStyle/>
        <a:p>
          <a:pPr algn="ctr"/>
          <a:endParaRPr lang="nl-BE"/>
        </a:p>
      </dgm:t>
    </dgm:pt>
    <dgm:pt modelId="{9686E718-E0D9-426A-B2F8-A073C87389C1}">
      <dgm:prSet/>
      <dgm:spPr>
        <a:solidFill>
          <a:srgbClr val="5C9A9B"/>
        </a:solidFill>
      </dgm:spPr>
      <dgm:t>
        <a:bodyPr/>
        <a:lstStyle/>
        <a:p>
          <a:pPr algn="ctr"/>
          <a:r>
            <a:rPr lang="nl-BE" dirty="0" err="1" smtClean="0"/>
            <a:t>Glitazone</a:t>
          </a:r>
          <a:endParaRPr lang="nl-BE" dirty="0"/>
        </a:p>
      </dgm:t>
    </dgm:pt>
    <dgm:pt modelId="{8749D851-1863-4FE3-8EC6-BB210C7EABF8}" type="parTrans" cxnId="{88B45FB3-D10F-4159-BAC9-32BF7082F984}">
      <dgm:prSet/>
      <dgm:spPr/>
      <dgm:t>
        <a:bodyPr/>
        <a:lstStyle/>
        <a:p>
          <a:pPr algn="ctr"/>
          <a:endParaRPr lang="nl-BE"/>
        </a:p>
      </dgm:t>
    </dgm:pt>
    <dgm:pt modelId="{02933F0B-51CA-425C-9532-A4C834AFA7E2}" type="sibTrans" cxnId="{88B45FB3-D10F-4159-BAC9-32BF7082F984}">
      <dgm:prSet/>
      <dgm:spPr/>
      <dgm:t>
        <a:bodyPr/>
        <a:lstStyle/>
        <a:p>
          <a:pPr algn="ctr"/>
          <a:endParaRPr lang="nl-BE"/>
        </a:p>
      </dgm:t>
    </dgm:pt>
    <dgm:pt modelId="{462819B1-9580-48F0-A022-09BC9A3CABF3}">
      <dgm:prSet/>
      <dgm:spPr>
        <a:solidFill>
          <a:srgbClr val="5C9A9B"/>
        </a:solidFill>
      </dgm:spPr>
      <dgm:t>
        <a:bodyPr/>
        <a:lstStyle/>
        <a:p>
          <a:r>
            <a:rPr lang="nl-BE" dirty="0" smtClean="0"/>
            <a:t>DPP-4-inhibitoren</a:t>
          </a:r>
          <a:endParaRPr lang="nl-BE" dirty="0"/>
        </a:p>
      </dgm:t>
    </dgm:pt>
    <dgm:pt modelId="{6CD9185B-3E45-4C0E-A328-AF8F8BACFEB3}" type="parTrans" cxnId="{DF4BB708-B79B-45CE-8949-D2DEBF194C2E}">
      <dgm:prSet/>
      <dgm:spPr/>
      <dgm:t>
        <a:bodyPr/>
        <a:lstStyle/>
        <a:p>
          <a:endParaRPr lang="nl-BE"/>
        </a:p>
      </dgm:t>
    </dgm:pt>
    <dgm:pt modelId="{612FFA75-5A06-4371-9F1E-7B2CE9004BDF}" type="sibTrans" cxnId="{DF4BB708-B79B-45CE-8949-D2DEBF194C2E}">
      <dgm:prSet/>
      <dgm:spPr/>
      <dgm:t>
        <a:bodyPr/>
        <a:lstStyle/>
        <a:p>
          <a:endParaRPr lang="nl-BE"/>
        </a:p>
      </dgm:t>
    </dgm:pt>
    <dgm:pt modelId="{4FCA22C5-3818-4643-A78D-8AB4DAE53EC5}">
      <dgm:prSet/>
      <dgm:spPr>
        <a:solidFill>
          <a:srgbClr val="5C9A9B"/>
        </a:solidFill>
      </dgm:spPr>
      <dgm:t>
        <a:bodyPr/>
        <a:lstStyle/>
        <a:p>
          <a:r>
            <a:rPr lang="nl-BE" dirty="0" smtClean="0"/>
            <a:t>SGLT-2-inhibitoren</a:t>
          </a:r>
          <a:endParaRPr lang="nl-BE" dirty="0"/>
        </a:p>
      </dgm:t>
    </dgm:pt>
    <dgm:pt modelId="{DD20EF8A-F347-44E2-BC21-6BB52D1E6596}" type="parTrans" cxnId="{5FCFAD51-2FBE-4BF4-BF05-38686B87E62F}">
      <dgm:prSet/>
      <dgm:spPr/>
      <dgm:t>
        <a:bodyPr/>
        <a:lstStyle/>
        <a:p>
          <a:endParaRPr lang="nl-BE"/>
        </a:p>
      </dgm:t>
    </dgm:pt>
    <dgm:pt modelId="{26AF065E-3220-454F-9516-C889955BBB58}" type="sibTrans" cxnId="{5FCFAD51-2FBE-4BF4-BF05-38686B87E62F}">
      <dgm:prSet/>
      <dgm:spPr/>
      <dgm:t>
        <a:bodyPr/>
        <a:lstStyle/>
        <a:p>
          <a:endParaRPr lang="nl-BE"/>
        </a:p>
      </dgm:t>
    </dgm:pt>
    <dgm:pt modelId="{971453A3-E171-4890-8F0A-E9B62263E000}" type="pres">
      <dgm:prSet presAssocID="{40BDB105-C3F9-4B64-9DD6-976F18B21748}" presName="theList" presStyleCnt="0">
        <dgm:presLayoutVars>
          <dgm:dir/>
          <dgm:animLvl val="lvl"/>
          <dgm:resizeHandles val="exact"/>
        </dgm:presLayoutVars>
      </dgm:prSet>
      <dgm:spPr/>
      <dgm:t>
        <a:bodyPr/>
        <a:lstStyle/>
        <a:p>
          <a:endParaRPr lang="nl-BE"/>
        </a:p>
      </dgm:t>
    </dgm:pt>
    <dgm:pt modelId="{FEC711B6-E28E-4D58-BB9A-C9D0975D9278}" type="pres">
      <dgm:prSet presAssocID="{8462EF8A-7446-49D1-831A-703782D120CE}" presName="compNode" presStyleCnt="0"/>
      <dgm:spPr/>
    </dgm:pt>
    <dgm:pt modelId="{B756A0B0-5D3D-4122-A638-9C130EB524B8}" type="pres">
      <dgm:prSet presAssocID="{8462EF8A-7446-49D1-831A-703782D120CE}" presName="aNode" presStyleLbl="bgShp" presStyleIdx="0" presStyleCnt="2" custScaleY="98354"/>
      <dgm:spPr>
        <a:prstGeom prst="homePlate">
          <a:avLst/>
        </a:prstGeom>
      </dgm:spPr>
      <dgm:t>
        <a:bodyPr/>
        <a:lstStyle/>
        <a:p>
          <a:endParaRPr lang="nl-BE"/>
        </a:p>
      </dgm:t>
    </dgm:pt>
    <dgm:pt modelId="{6DA4B0AE-A207-4E60-89AB-3BC1CB0C0651}" type="pres">
      <dgm:prSet presAssocID="{8462EF8A-7446-49D1-831A-703782D120CE}" presName="textNode" presStyleLbl="bgShp" presStyleIdx="0" presStyleCnt="2"/>
      <dgm:spPr/>
      <dgm:t>
        <a:bodyPr/>
        <a:lstStyle/>
        <a:p>
          <a:endParaRPr lang="nl-BE"/>
        </a:p>
      </dgm:t>
    </dgm:pt>
    <dgm:pt modelId="{D1D66C2E-9A12-4EE4-B163-3A6E269B3F4C}" type="pres">
      <dgm:prSet presAssocID="{8462EF8A-7446-49D1-831A-703782D120CE}" presName="compChildNode" presStyleCnt="0"/>
      <dgm:spPr/>
    </dgm:pt>
    <dgm:pt modelId="{D57AFE31-B40E-4B2A-A45E-F060BF4327ED}" type="pres">
      <dgm:prSet presAssocID="{8462EF8A-7446-49D1-831A-703782D120CE}" presName="theInnerList" presStyleCnt="0"/>
      <dgm:spPr/>
    </dgm:pt>
    <dgm:pt modelId="{F06DDD6C-35C8-4539-9147-8708554F5D9D}" type="pres">
      <dgm:prSet presAssocID="{F59CF675-E977-48FB-877C-BC6A6B3FEAF5}" presName="childNode" presStyleLbl="node1" presStyleIdx="0" presStyleCnt="6" custScaleX="82115" custScaleY="22467" custLinFactNeighborX="-17546" custLinFactNeighborY="-17366">
        <dgm:presLayoutVars>
          <dgm:bulletEnabled val="1"/>
        </dgm:presLayoutVars>
      </dgm:prSet>
      <dgm:spPr/>
      <dgm:t>
        <a:bodyPr/>
        <a:lstStyle/>
        <a:p>
          <a:endParaRPr lang="nl-BE"/>
        </a:p>
      </dgm:t>
    </dgm:pt>
    <dgm:pt modelId="{A0DBD68D-C122-429F-BD06-55BCFCF05CC8}" type="pres">
      <dgm:prSet presAssocID="{8462EF8A-7446-49D1-831A-703782D120CE}" presName="aSpace" presStyleCnt="0"/>
      <dgm:spPr/>
    </dgm:pt>
    <dgm:pt modelId="{4F5EEB8D-FC5D-453B-B2E1-8B61FE7A854E}" type="pres">
      <dgm:prSet presAssocID="{355C41EF-F16A-48D0-89A4-6927475167CD}" presName="compNode" presStyleCnt="0"/>
      <dgm:spPr/>
    </dgm:pt>
    <dgm:pt modelId="{8175F014-33B8-453F-B627-88850995A011}" type="pres">
      <dgm:prSet presAssocID="{355C41EF-F16A-48D0-89A4-6927475167CD}" presName="aNode" presStyleLbl="bgShp" presStyleIdx="1" presStyleCnt="2" custScaleX="137753"/>
      <dgm:spPr>
        <a:prstGeom prst="roundRect">
          <a:avLst/>
        </a:prstGeom>
      </dgm:spPr>
      <dgm:t>
        <a:bodyPr/>
        <a:lstStyle/>
        <a:p>
          <a:endParaRPr lang="nl-BE"/>
        </a:p>
      </dgm:t>
    </dgm:pt>
    <dgm:pt modelId="{49420246-CEC0-41A2-9E3A-9F934489105F}" type="pres">
      <dgm:prSet presAssocID="{355C41EF-F16A-48D0-89A4-6927475167CD}" presName="textNode" presStyleLbl="bgShp" presStyleIdx="1" presStyleCnt="2"/>
      <dgm:spPr/>
      <dgm:t>
        <a:bodyPr/>
        <a:lstStyle/>
        <a:p>
          <a:endParaRPr lang="nl-BE"/>
        </a:p>
      </dgm:t>
    </dgm:pt>
    <dgm:pt modelId="{E42C4EF7-8119-4C70-89C2-20F7E93D7F5A}" type="pres">
      <dgm:prSet presAssocID="{355C41EF-F16A-48D0-89A4-6927475167CD}" presName="compChildNode" presStyleCnt="0"/>
      <dgm:spPr/>
    </dgm:pt>
    <dgm:pt modelId="{B24A49FD-1D74-4D55-AB77-F3D870A838A1}" type="pres">
      <dgm:prSet presAssocID="{355C41EF-F16A-48D0-89A4-6927475167CD}" presName="theInnerList" presStyleCnt="0"/>
      <dgm:spPr/>
    </dgm:pt>
    <dgm:pt modelId="{078796BE-BFAC-4636-B4BB-CCC4B8C41D86}" type="pres">
      <dgm:prSet presAssocID="{D4D93B70-5C61-47EA-905D-9044E402AAA0}" presName="childNode" presStyleLbl="node1" presStyleIdx="1" presStyleCnt="6">
        <dgm:presLayoutVars>
          <dgm:bulletEnabled val="1"/>
        </dgm:presLayoutVars>
      </dgm:prSet>
      <dgm:spPr/>
      <dgm:t>
        <a:bodyPr/>
        <a:lstStyle/>
        <a:p>
          <a:endParaRPr lang="nl-BE"/>
        </a:p>
      </dgm:t>
    </dgm:pt>
    <dgm:pt modelId="{54CCAE26-89DC-4F40-952D-E01C9F1B03A9}" type="pres">
      <dgm:prSet presAssocID="{D4D93B70-5C61-47EA-905D-9044E402AAA0}" presName="aSpace2" presStyleCnt="0"/>
      <dgm:spPr/>
    </dgm:pt>
    <dgm:pt modelId="{9B62B758-6F6F-4215-B557-13B5DD118565}" type="pres">
      <dgm:prSet presAssocID="{2AAF4559-2A82-4B38-96C6-BFF4D387A4BA}" presName="childNode" presStyleLbl="node1" presStyleIdx="2" presStyleCnt="6">
        <dgm:presLayoutVars>
          <dgm:bulletEnabled val="1"/>
        </dgm:presLayoutVars>
      </dgm:prSet>
      <dgm:spPr/>
      <dgm:t>
        <a:bodyPr/>
        <a:lstStyle/>
        <a:p>
          <a:endParaRPr lang="nl-BE"/>
        </a:p>
      </dgm:t>
    </dgm:pt>
    <dgm:pt modelId="{7064F0DF-FBA7-4255-BA6A-047FABF25F5F}" type="pres">
      <dgm:prSet presAssocID="{2AAF4559-2A82-4B38-96C6-BFF4D387A4BA}" presName="aSpace2" presStyleCnt="0"/>
      <dgm:spPr/>
    </dgm:pt>
    <dgm:pt modelId="{E98B6962-2160-45A8-938C-048DAB44F450}" type="pres">
      <dgm:prSet presAssocID="{9686E718-E0D9-426A-B2F8-A073C87389C1}" presName="childNode" presStyleLbl="node1" presStyleIdx="3" presStyleCnt="6">
        <dgm:presLayoutVars>
          <dgm:bulletEnabled val="1"/>
        </dgm:presLayoutVars>
      </dgm:prSet>
      <dgm:spPr/>
      <dgm:t>
        <a:bodyPr/>
        <a:lstStyle/>
        <a:p>
          <a:endParaRPr lang="nl-BE"/>
        </a:p>
      </dgm:t>
    </dgm:pt>
    <dgm:pt modelId="{E9C08BB8-44D1-47B1-AC6F-19894D9924BD}" type="pres">
      <dgm:prSet presAssocID="{9686E718-E0D9-426A-B2F8-A073C87389C1}" presName="aSpace2" presStyleCnt="0"/>
      <dgm:spPr/>
    </dgm:pt>
    <dgm:pt modelId="{C96F22BB-4253-4457-B8E7-4E7AAAB47D1F}" type="pres">
      <dgm:prSet presAssocID="{462819B1-9580-48F0-A022-09BC9A3CABF3}" presName="childNode" presStyleLbl="node1" presStyleIdx="4" presStyleCnt="6">
        <dgm:presLayoutVars>
          <dgm:bulletEnabled val="1"/>
        </dgm:presLayoutVars>
      </dgm:prSet>
      <dgm:spPr/>
      <dgm:t>
        <a:bodyPr/>
        <a:lstStyle/>
        <a:p>
          <a:endParaRPr lang="nl-BE"/>
        </a:p>
      </dgm:t>
    </dgm:pt>
    <dgm:pt modelId="{18E3AD73-759E-4F65-8ADB-200A28488863}" type="pres">
      <dgm:prSet presAssocID="{462819B1-9580-48F0-A022-09BC9A3CABF3}" presName="aSpace2" presStyleCnt="0"/>
      <dgm:spPr/>
    </dgm:pt>
    <dgm:pt modelId="{8A3772AE-655F-4340-8A6A-B5EBCDE62723}" type="pres">
      <dgm:prSet presAssocID="{4FCA22C5-3818-4643-A78D-8AB4DAE53EC5}" presName="childNode" presStyleLbl="node1" presStyleIdx="5" presStyleCnt="6">
        <dgm:presLayoutVars>
          <dgm:bulletEnabled val="1"/>
        </dgm:presLayoutVars>
      </dgm:prSet>
      <dgm:spPr/>
      <dgm:t>
        <a:bodyPr/>
        <a:lstStyle/>
        <a:p>
          <a:endParaRPr lang="nl-BE"/>
        </a:p>
      </dgm:t>
    </dgm:pt>
  </dgm:ptLst>
  <dgm:cxnLst>
    <dgm:cxn modelId="{92DA0357-A351-45A6-B692-050D0DE1E27F}" srcId="{40BDB105-C3F9-4B64-9DD6-976F18B21748}" destId="{355C41EF-F16A-48D0-89A4-6927475167CD}" srcOrd="1" destOrd="0" parTransId="{0BDC8B8C-A7EE-4C37-A7BA-916B4EB86112}" sibTransId="{5A99E6BD-80DD-4EAB-80CB-2F7DC4AE9F83}"/>
    <dgm:cxn modelId="{8266A86D-C802-4329-B0F6-05C24FFFCCF7}" srcId="{8462EF8A-7446-49D1-831A-703782D120CE}" destId="{F59CF675-E977-48FB-877C-BC6A6B3FEAF5}" srcOrd="0" destOrd="0" parTransId="{C3D6C667-7ECF-4181-B430-752E55F4679F}" sibTransId="{F6497AB7-6F26-4C39-89DF-043EA20F08BC}"/>
    <dgm:cxn modelId="{8787E8C1-D2E6-4372-9BA9-A2D7E3492183}" type="presOf" srcId="{40BDB105-C3F9-4B64-9DD6-976F18B21748}" destId="{971453A3-E171-4890-8F0A-E9B62263E000}" srcOrd="0" destOrd="0" presId="urn:microsoft.com/office/officeart/2005/8/layout/lProcess2"/>
    <dgm:cxn modelId="{276378A2-DA6B-474D-91A1-A33B57B251E2}" srcId="{40BDB105-C3F9-4B64-9DD6-976F18B21748}" destId="{8462EF8A-7446-49D1-831A-703782D120CE}" srcOrd="0" destOrd="0" parTransId="{B96C40C3-D951-47B7-9FEC-59143811FFF6}" sibTransId="{992AE710-73BB-4147-8176-DF5892E6C556}"/>
    <dgm:cxn modelId="{DF4BB708-B79B-45CE-8949-D2DEBF194C2E}" srcId="{355C41EF-F16A-48D0-89A4-6927475167CD}" destId="{462819B1-9580-48F0-A022-09BC9A3CABF3}" srcOrd="3" destOrd="0" parTransId="{6CD9185B-3E45-4C0E-A328-AF8F8BACFEB3}" sibTransId="{612FFA75-5A06-4371-9F1E-7B2CE9004BDF}"/>
    <dgm:cxn modelId="{9DF6A486-B511-4F59-AB1E-8CDF15A94645}" type="presOf" srcId="{F59CF675-E977-48FB-877C-BC6A6B3FEAF5}" destId="{F06DDD6C-35C8-4539-9147-8708554F5D9D}" srcOrd="0" destOrd="0" presId="urn:microsoft.com/office/officeart/2005/8/layout/lProcess2"/>
    <dgm:cxn modelId="{88B45FB3-D10F-4159-BAC9-32BF7082F984}" srcId="{355C41EF-F16A-48D0-89A4-6927475167CD}" destId="{9686E718-E0D9-426A-B2F8-A073C87389C1}" srcOrd="2" destOrd="0" parTransId="{8749D851-1863-4FE3-8EC6-BB210C7EABF8}" sibTransId="{02933F0B-51CA-425C-9532-A4C834AFA7E2}"/>
    <dgm:cxn modelId="{547E2D8D-A9CE-4306-87C7-733CFAEA96DC}" type="presOf" srcId="{9686E718-E0D9-426A-B2F8-A073C87389C1}" destId="{E98B6962-2160-45A8-938C-048DAB44F450}" srcOrd="0" destOrd="0" presId="urn:microsoft.com/office/officeart/2005/8/layout/lProcess2"/>
    <dgm:cxn modelId="{E16416D1-F079-4713-B1F8-FEF9D7B420AD}" type="presOf" srcId="{8462EF8A-7446-49D1-831A-703782D120CE}" destId="{B756A0B0-5D3D-4122-A638-9C130EB524B8}" srcOrd="0" destOrd="0" presId="urn:microsoft.com/office/officeart/2005/8/layout/lProcess2"/>
    <dgm:cxn modelId="{7D4D74D0-BF8E-4D88-9A00-85E1BD19F478}" srcId="{355C41EF-F16A-48D0-89A4-6927475167CD}" destId="{2AAF4559-2A82-4B38-96C6-BFF4D387A4BA}" srcOrd="1" destOrd="0" parTransId="{75CD6EF9-1E3C-4DFB-AFCD-A2C405D99AF8}" sibTransId="{4C6E7024-FD94-454B-AAC6-938332FD7DFC}"/>
    <dgm:cxn modelId="{844D3C9B-375A-4C83-810D-9C02D950E001}" type="presOf" srcId="{8462EF8A-7446-49D1-831A-703782D120CE}" destId="{6DA4B0AE-A207-4E60-89AB-3BC1CB0C0651}" srcOrd="1" destOrd="0" presId="urn:microsoft.com/office/officeart/2005/8/layout/lProcess2"/>
    <dgm:cxn modelId="{5FCFAD51-2FBE-4BF4-BF05-38686B87E62F}" srcId="{355C41EF-F16A-48D0-89A4-6927475167CD}" destId="{4FCA22C5-3818-4643-A78D-8AB4DAE53EC5}" srcOrd="4" destOrd="0" parTransId="{DD20EF8A-F347-44E2-BC21-6BB52D1E6596}" sibTransId="{26AF065E-3220-454F-9516-C889955BBB58}"/>
    <dgm:cxn modelId="{9EFF1C11-9BEF-442C-91C9-A787DC8B8A40}" type="presOf" srcId="{4FCA22C5-3818-4643-A78D-8AB4DAE53EC5}" destId="{8A3772AE-655F-4340-8A6A-B5EBCDE62723}" srcOrd="0" destOrd="0" presId="urn:microsoft.com/office/officeart/2005/8/layout/lProcess2"/>
    <dgm:cxn modelId="{BE39CB59-7CFB-4BE6-BA8D-4D09BFB2C1EB}" type="presOf" srcId="{2AAF4559-2A82-4B38-96C6-BFF4D387A4BA}" destId="{9B62B758-6F6F-4215-B557-13B5DD118565}" srcOrd="0" destOrd="0" presId="urn:microsoft.com/office/officeart/2005/8/layout/lProcess2"/>
    <dgm:cxn modelId="{EDBBC8F1-6737-48DD-81C9-EAC155873FF4}" type="presOf" srcId="{355C41EF-F16A-48D0-89A4-6927475167CD}" destId="{8175F014-33B8-453F-B627-88850995A011}" srcOrd="0" destOrd="0" presId="urn:microsoft.com/office/officeart/2005/8/layout/lProcess2"/>
    <dgm:cxn modelId="{A2FD685B-8E57-4B35-B408-78D9CF231894}" type="presOf" srcId="{355C41EF-F16A-48D0-89A4-6927475167CD}" destId="{49420246-CEC0-41A2-9E3A-9F934489105F}" srcOrd="1" destOrd="0" presId="urn:microsoft.com/office/officeart/2005/8/layout/lProcess2"/>
    <dgm:cxn modelId="{08056F26-7523-4A1B-B5E6-C78FCDDF290E}" type="presOf" srcId="{462819B1-9580-48F0-A022-09BC9A3CABF3}" destId="{C96F22BB-4253-4457-B8E7-4E7AAAB47D1F}" srcOrd="0" destOrd="0" presId="urn:microsoft.com/office/officeart/2005/8/layout/lProcess2"/>
    <dgm:cxn modelId="{189A3191-8622-41CE-8907-FA43DA7154B2}" type="presOf" srcId="{D4D93B70-5C61-47EA-905D-9044E402AAA0}" destId="{078796BE-BFAC-4636-B4BB-CCC4B8C41D86}" srcOrd="0" destOrd="0" presId="urn:microsoft.com/office/officeart/2005/8/layout/lProcess2"/>
    <dgm:cxn modelId="{667D4619-0B92-490A-A304-B422E267E79C}" srcId="{355C41EF-F16A-48D0-89A4-6927475167CD}" destId="{D4D93B70-5C61-47EA-905D-9044E402AAA0}" srcOrd="0" destOrd="0" parTransId="{0D8806D6-5493-4526-8853-15AAA53DB48C}" sibTransId="{24B97BBC-890E-4F6E-9B30-7686E29C2F68}"/>
    <dgm:cxn modelId="{326E9DC7-ADC1-497D-9492-A2A949A328E6}" type="presParOf" srcId="{971453A3-E171-4890-8F0A-E9B62263E000}" destId="{FEC711B6-E28E-4D58-BB9A-C9D0975D9278}" srcOrd="0" destOrd="0" presId="urn:microsoft.com/office/officeart/2005/8/layout/lProcess2"/>
    <dgm:cxn modelId="{BA3E1DC2-A046-4388-9EEC-B4D484C757DA}" type="presParOf" srcId="{FEC711B6-E28E-4D58-BB9A-C9D0975D9278}" destId="{B756A0B0-5D3D-4122-A638-9C130EB524B8}" srcOrd="0" destOrd="0" presId="urn:microsoft.com/office/officeart/2005/8/layout/lProcess2"/>
    <dgm:cxn modelId="{59B0704D-85E7-4740-A093-F113C7AB2777}" type="presParOf" srcId="{FEC711B6-E28E-4D58-BB9A-C9D0975D9278}" destId="{6DA4B0AE-A207-4E60-89AB-3BC1CB0C0651}" srcOrd="1" destOrd="0" presId="urn:microsoft.com/office/officeart/2005/8/layout/lProcess2"/>
    <dgm:cxn modelId="{70A280BD-AFF1-4ACD-BE73-5410774A4FDC}" type="presParOf" srcId="{FEC711B6-E28E-4D58-BB9A-C9D0975D9278}" destId="{D1D66C2E-9A12-4EE4-B163-3A6E269B3F4C}" srcOrd="2" destOrd="0" presId="urn:microsoft.com/office/officeart/2005/8/layout/lProcess2"/>
    <dgm:cxn modelId="{45056782-5FF2-4391-9F10-95D7C9F1DD7A}" type="presParOf" srcId="{D1D66C2E-9A12-4EE4-B163-3A6E269B3F4C}" destId="{D57AFE31-B40E-4B2A-A45E-F060BF4327ED}" srcOrd="0" destOrd="0" presId="urn:microsoft.com/office/officeart/2005/8/layout/lProcess2"/>
    <dgm:cxn modelId="{69ACE9BA-1110-4246-8710-25DA282BF06E}" type="presParOf" srcId="{D57AFE31-B40E-4B2A-A45E-F060BF4327ED}" destId="{F06DDD6C-35C8-4539-9147-8708554F5D9D}" srcOrd="0" destOrd="0" presId="urn:microsoft.com/office/officeart/2005/8/layout/lProcess2"/>
    <dgm:cxn modelId="{1B259F7C-973F-4608-9AFD-05CC210014C9}" type="presParOf" srcId="{971453A3-E171-4890-8F0A-E9B62263E000}" destId="{A0DBD68D-C122-429F-BD06-55BCFCF05CC8}" srcOrd="1" destOrd="0" presId="urn:microsoft.com/office/officeart/2005/8/layout/lProcess2"/>
    <dgm:cxn modelId="{9506659A-3A0A-4090-83FB-5D43F0727B80}" type="presParOf" srcId="{971453A3-E171-4890-8F0A-E9B62263E000}" destId="{4F5EEB8D-FC5D-453B-B2E1-8B61FE7A854E}" srcOrd="2" destOrd="0" presId="urn:microsoft.com/office/officeart/2005/8/layout/lProcess2"/>
    <dgm:cxn modelId="{8303508C-5416-46DE-A2BF-DB1086D51AD2}" type="presParOf" srcId="{4F5EEB8D-FC5D-453B-B2E1-8B61FE7A854E}" destId="{8175F014-33B8-453F-B627-88850995A011}" srcOrd="0" destOrd="0" presId="urn:microsoft.com/office/officeart/2005/8/layout/lProcess2"/>
    <dgm:cxn modelId="{ED93E2FF-A8F4-46A5-8C3F-B653053A011E}" type="presParOf" srcId="{4F5EEB8D-FC5D-453B-B2E1-8B61FE7A854E}" destId="{49420246-CEC0-41A2-9E3A-9F934489105F}" srcOrd="1" destOrd="0" presId="urn:microsoft.com/office/officeart/2005/8/layout/lProcess2"/>
    <dgm:cxn modelId="{50E6173B-4C6E-4A6B-AD4B-66DB9C02EF77}" type="presParOf" srcId="{4F5EEB8D-FC5D-453B-B2E1-8B61FE7A854E}" destId="{E42C4EF7-8119-4C70-89C2-20F7E93D7F5A}" srcOrd="2" destOrd="0" presId="urn:microsoft.com/office/officeart/2005/8/layout/lProcess2"/>
    <dgm:cxn modelId="{E8A99B98-02F4-451C-8BCE-8EF04AE04444}" type="presParOf" srcId="{E42C4EF7-8119-4C70-89C2-20F7E93D7F5A}" destId="{B24A49FD-1D74-4D55-AB77-F3D870A838A1}" srcOrd="0" destOrd="0" presId="urn:microsoft.com/office/officeart/2005/8/layout/lProcess2"/>
    <dgm:cxn modelId="{5F65B284-7F6B-493C-B66A-0AD6EAF87787}" type="presParOf" srcId="{B24A49FD-1D74-4D55-AB77-F3D870A838A1}" destId="{078796BE-BFAC-4636-B4BB-CCC4B8C41D86}" srcOrd="0" destOrd="0" presId="urn:microsoft.com/office/officeart/2005/8/layout/lProcess2"/>
    <dgm:cxn modelId="{115C4EB6-CCF5-468C-918A-C46B28F935FC}" type="presParOf" srcId="{B24A49FD-1D74-4D55-AB77-F3D870A838A1}" destId="{54CCAE26-89DC-4F40-952D-E01C9F1B03A9}" srcOrd="1" destOrd="0" presId="urn:microsoft.com/office/officeart/2005/8/layout/lProcess2"/>
    <dgm:cxn modelId="{8E599FE3-E38D-4944-9842-50EB314C9ABF}" type="presParOf" srcId="{B24A49FD-1D74-4D55-AB77-F3D870A838A1}" destId="{9B62B758-6F6F-4215-B557-13B5DD118565}" srcOrd="2" destOrd="0" presId="urn:microsoft.com/office/officeart/2005/8/layout/lProcess2"/>
    <dgm:cxn modelId="{38C18858-80D1-438D-81B2-8C9A7E874C20}" type="presParOf" srcId="{B24A49FD-1D74-4D55-AB77-F3D870A838A1}" destId="{7064F0DF-FBA7-4255-BA6A-047FABF25F5F}" srcOrd="3" destOrd="0" presId="urn:microsoft.com/office/officeart/2005/8/layout/lProcess2"/>
    <dgm:cxn modelId="{2AD0F380-4968-4684-9627-4527D1C77463}" type="presParOf" srcId="{B24A49FD-1D74-4D55-AB77-F3D870A838A1}" destId="{E98B6962-2160-45A8-938C-048DAB44F450}" srcOrd="4" destOrd="0" presId="urn:microsoft.com/office/officeart/2005/8/layout/lProcess2"/>
    <dgm:cxn modelId="{D2BEC0AB-1FA5-4B7F-A550-C35BFAAD9473}" type="presParOf" srcId="{B24A49FD-1D74-4D55-AB77-F3D870A838A1}" destId="{E9C08BB8-44D1-47B1-AC6F-19894D9924BD}" srcOrd="5" destOrd="0" presId="urn:microsoft.com/office/officeart/2005/8/layout/lProcess2"/>
    <dgm:cxn modelId="{39D312DE-4AC7-4364-97D1-B73E68ACF4F0}" type="presParOf" srcId="{B24A49FD-1D74-4D55-AB77-F3D870A838A1}" destId="{C96F22BB-4253-4457-B8E7-4E7AAAB47D1F}" srcOrd="6" destOrd="0" presId="urn:microsoft.com/office/officeart/2005/8/layout/lProcess2"/>
    <dgm:cxn modelId="{0451D372-9DA1-4A1B-801A-C9D6E21D617F}" type="presParOf" srcId="{B24A49FD-1D74-4D55-AB77-F3D870A838A1}" destId="{18E3AD73-759E-4F65-8ADB-200A28488863}" srcOrd="7" destOrd="0" presId="urn:microsoft.com/office/officeart/2005/8/layout/lProcess2"/>
    <dgm:cxn modelId="{F23AC1C2-A899-468F-801B-2A392A3A5AD6}" type="presParOf" srcId="{B24A49FD-1D74-4D55-AB77-F3D870A838A1}" destId="{8A3772AE-655F-4340-8A6A-B5EBCDE62723}" srcOrd="8" destOrd="0" presId="urn:microsoft.com/office/officeart/2005/8/layout/l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40BDB105-C3F9-4B64-9DD6-976F18B21748}" type="doc">
      <dgm:prSet loTypeId="urn:microsoft.com/office/officeart/2005/8/layout/lProcess2" loCatId="relationship" qsTypeId="urn:microsoft.com/office/officeart/2005/8/quickstyle/simple1" qsCatId="simple" csTypeId="urn:microsoft.com/office/officeart/2005/8/colors/accent0_3" csCatId="mainScheme" phldr="1"/>
      <dgm:spPr/>
      <dgm:t>
        <a:bodyPr/>
        <a:lstStyle/>
        <a:p>
          <a:endParaRPr lang="nl-BE"/>
        </a:p>
      </dgm:t>
    </dgm:pt>
    <dgm:pt modelId="{8462EF8A-7446-49D1-831A-703782D120CE}">
      <dgm:prSet phldrT="[Tekst]" custT="1"/>
      <dgm:spPr/>
      <dgm:t>
        <a:bodyPr/>
        <a:lstStyle/>
        <a:p>
          <a:pPr algn="ctr"/>
          <a:r>
            <a:rPr lang="nl-BE" sz="2000" dirty="0" smtClean="0"/>
            <a:t>Monotherapie</a:t>
          </a:r>
          <a:endParaRPr lang="nl-BE" sz="2000" dirty="0"/>
        </a:p>
      </dgm:t>
    </dgm:pt>
    <dgm:pt modelId="{B96C40C3-D951-47B7-9FEC-59143811FFF6}" type="parTrans" cxnId="{276378A2-DA6B-474D-91A1-A33B57B251E2}">
      <dgm:prSet/>
      <dgm:spPr/>
      <dgm:t>
        <a:bodyPr/>
        <a:lstStyle/>
        <a:p>
          <a:pPr algn="ctr"/>
          <a:endParaRPr lang="nl-BE"/>
        </a:p>
      </dgm:t>
    </dgm:pt>
    <dgm:pt modelId="{992AE710-73BB-4147-8176-DF5892E6C556}" type="sibTrans" cxnId="{276378A2-DA6B-474D-91A1-A33B57B251E2}">
      <dgm:prSet/>
      <dgm:spPr/>
      <dgm:t>
        <a:bodyPr/>
        <a:lstStyle/>
        <a:p>
          <a:pPr algn="ctr"/>
          <a:endParaRPr lang="nl-BE"/>
        </a:p>
      </dgm:t>
    </dgm:pt>
    <dgm:pt modelId="{F59CF675-E977-48FB-877C-BC6A6B3FEAF5}">
      <dgm:prSet phldrT="[Tekst]"/>
      <dgm:spPr>
        <a:solidFill>
          <a:schemeClr val="bg1">
            <a:lumMod val="50000"/>
          </a:schemeClr>
        </a:solidFill>
      </dgm:spPr>
      <dgm:t>
        <a:bodyPr/>
        <a:lstStyle/>
        <a:p>
          <a:pPr algn="ctr"/>
          <a:r>
            <a:rPr lang="nl-BE" dirty="0" smtClean="0"/>
            <a:t>Metformine</a:t>
          </a:r>
          <a:endParaRPr lang="nl-BE" dirty="0"/>
        </a:p>
      </dgm:t>
    </dgm:pt>
    <dgm:pt modelId="{C3D6C667-7ECF-4181-B430-752E55F4679F}" type="parTrans" cxnId="{8266A86D-C802-4329-B0F6-05C24FFFCCF7}">
      <dgm:prSet/>
      <dgm:spPr/>
      <dgm:t>
        <a:bodyPr/>
        <a:lstStyle/>
        <a:p>
          <a:pPr algn="ctr"/>
          <a:endParaRPr lang="nl-BE"/>
        </a:p>
      </dgm:t>
    </dgm:pt>
    <dgm:pt modelId="{F6497AB7-6F26-4C39-89DF-043EA20F08BC}" type="sibTrans" cxnId="{8266A86D-C802-4329-B0F6-05C24FFFCCF7}">
      <dgm:prSet/>
      <dgm:spPr/>
      <dgm:t>
        <a:bodyPr/>
        <a:lstStyle/>
        <a:p>
          <a:pPr algn="ctr"/>
          <a:endParaRPr lang="nl-BE"/>
        </a:p>
      </dgm:t>
    </dgm:pt>
    <dgm:pt modelId="{355C41EF-F16A-48D0-89A4-6927475167CD}">
      <dgm:prSet custT="1"/>
      <dgm:spPr/>
      <dgm:t>
        <a:bodyPr/>
        <a:lstStyle/>
        <a:p>
          <a:pPr algn="ctr"/>
          <a:r>
            <a:rPr lang="nl-BE" sz="2000" dirty="0" smtClean="0"/>
            <a:t>Perorale combinatietherapie (2 of 3)</a:t>
          </a:r>
          <a:endParaRPr lang="nl-BE" sz="2000" dirty="0"/>
        </a:p>
      </dgm:t>
    </dgm:pt>
    <dgm:pt modelId="{0BDC8B8C-A7EE-4C37-A7BA-916B4EB86112}" type="parTrans" cxnId="{92DA0357-A351-45A6-B692-050D0DE1E27F}">
      <dgm:prSet/>
      <dgm:spPr/>
      <dgm:t>
        <a:bodyPr/>
        <a:lstStyle/>
        <a:p>
          <a:pPr algn="ctr"/>
          <a:endParaRPr lang="nl-BE"/>
        </a:p>
      </dgm:t>
    </dgm:pt>
    <dgm:pt modelId="{5A99E6BD-80DD-4EAB-80CB-2F7DC4AE9F83}" type="sibTrans" cxnId="{92DA0357-A351-45A6-B692-050D0DE1E27F}">
      <dgm:prSet/>
      <dgm:spPr/>
      <dgm:t>
        <a:bodyPr/>
        <a:lstStyle/>
        <a:p>
          <a:pPr algn="ctr"/>
          <a:endParaRPr lang="nl-BE"/>
        </a:p>
      </dgm:t>
    </dgm:pt>
    <dgm:pt modelId="{D4D93B70-5C61-47EA-905D-9044E402AAA0}">
      <dgm:prSet/>
      <dgm:spPr>
        <a:solidFill>
          <a:schemeClr val="bg1">
            <a:lumMod val="50000"/>
          </a:schemeClr>
        </a:solidFill>
      </dgm:spPr>
      <dgm:t>
        <a:bodyPr/>
        <a:lstStyle/>
        <a:p>
          <a:pPr algn="ctr"/>
          <a:r>
            <a:rPr lang="nl-BE" dirty="0" err="1" smtClean="0"/>
            <a:t>Sulfonylurea</a:t>
          </a:r>
          <a:endParaRPr lang="nl-BE" dirty="0"/>
        </a:p>
      </dgm:t>
    </dgm:pt>
    <dgm:pt modelId="{0D8806D6-5493-4526-8853-15AAA53DB48C}" type="parTrans" cxnId="{667D4619-0B92-490A-A304-B422E267E79C}">
      <dgm:prSet/>
      <dgm:spPr/>
      <dgm:t>
        <a:bodyPr/>
        <a:lstStyle/>
        <a:p>
          <a:pPr algn="ctr"/>
          <a:endParaRPr lang="nl-BE"/>
        </a:p>
      </dgm:t>
    </dgm:pt>
    <dgm:pt modelId="{24B97BBC-890E-4F6E-9B30-7686E29C2F68}" type="sibTrans" cxnId="{667D4619-0B92-490A-A304-B422E267E79C}">
      <dgm:prSet/>
      <dgm:spPr/>
      <dgm:t>
        <a:bodyPr/>
        <a:lstStyle/>
        <a:p>
          <a:pPr algn="ctr"/>
          <a:endParaRPr lang="nl-BE"/>
        </a:p>
      </dgm:t>
    </dgm:pt>
    <dgm:pt modelId="{2AAF4559-2A82-4B38-96C6-BFF4D387A4BA}">
      <dgm:prSet/>
      <dgm:spPr>
        <a:solidFill>
          <a:schemeClr val="bg1">
            <a:lumMod val="50000"/>
          </a:schemeClr>
        </a:solidFill>
      </dgm:spPr>
      <dgm:t>
        <a:bodyPr/>
        <a:lstStyle/>
        <a:p>
          <a:pPr algn="ctr"/>
          <a:r>
            <a:rPr lang="nl-BE" dirty="0" err="1" smtClean="0"/>
            <a:t>Gliniden</a:t>
          </a:r>
          <a:endParaRPr lang="nl-BE" dirty="0"/>
        </a:p>
      </dgm:t>
    </dgm:pt>
    <dgm:pt modelId="{75CD6EF9-1E3C-4DFB-AFCD-A2C405D99AF8}" type="parTrans" cxnId="{7D4D74D0-BF8E-4D88-9A00-85E1BD19F478}">
      <dgm:prSet/>
      <dgm:spPr/>
      <dgm:t>
        <a:bodyPr/>
        <a:lstStyle/>
        <a:p>
          <a:pPr algn="ctr"/>
          <a:endParaRPr lang="nl-BE"/>
        </a:p>
      </dgm:t>
    </dgm:pt>
    <dgm:pt modelId="{4C6E7024-FD94-454B-AAC6-938332FD7DFC}" type="sibTrans" cxnId="{7D4D74D0-BF8E-4D88-9A00-85E1BD19F478}">
      <dgm:prSet/>
      <dgm:spPr/>
      <dgm:t>
        <a:bodyPr/>
        <a:lstStyle/>
        <a:p>
          <a:pPr algn="ctr"/>
          <a:endParaRPr lang="nl-BE"/>
        </a:p>
      </dgm:t>
    </dgm:pt>
    <dgm:pt modelId="{9686E718-E0D9-426A-B2F8-A073C87389C1}">
      <dgm:prSet/>
      <dgm:spPr>
        <a:solidFill>
          <a:schemeClr val="bg1">
            <a:lumMod val="50000"/>
          </a:schemeClr>
        </a:solidFill>
      </dgm:spPr>
      <dgm:t>
        <a:bodyPr/>
        <a:lstStyle/>
        <a:p>
          <a:pPr algn="ctr"/>
          <a:r>
            <a:rPr lang="nl-BE" dirty="0" err="1" smtClean="0"/>
            <a:t>Glitazone</a:t>
          </a:r>
          <a:endParaRPr lang="nl-BE" dirty="0"/>
        </a:p>
      </dgm:t>
    </dgm:pt>
    <dgm:pt modelId="{8749D851-1863-4FE3-8EC6-BB210C7EABF8}" type="parTrans" cxnId="{88B45FB3-D10F-4159-BAC9-32BF7082F984}">
      <dgm:prSet/>
      <dgm:spPr/>
      <dgm:t>
        <a:bodyPr/>
        <a:lstStyle/>
        <a:p>
          <a:pPr algn="ctr"/>
          <a:endParaRPr lang="nl-BE"/>
        </a:p>
      </dgm:t>
    </dgm:pt>
    <dgm:pt modelId="{02933F0B-51CA-425C-9532-A4C834AFA7E2}" type="sibTrans" cxnId="{88B45FB3-D10F-4159-BAC9-32BF7082F984}">
      <dgm:prSet/>
      <dgm:spPr/>
      <dgm:t>
        <a:bodyPr/>
        <a:lstStyle/>
        <a:p>
          <a:pPr algn="ctr"/>
          <a:endParaRPr lang="nl-BE"/>
        </a:p>
      </dgm:t>
    </dgm:pt>
    <dgm:pt modelId="{462819B1-9580-48F0-A022-09BC9A3CABF3}">
      <dgm:prSet/>
      <dgm:spPr>
        <a:solidFill>
          <a:schemeClr val="bg1">
            <a:lumMod val="50000"/>
          </a:schemeClr>
        </a:solidFill>
      </dgm:spPr>
      <dgm:t>
        <a:bodyPr/>
        <a:lstStyle/>
        <a:p>
          <a:r>
            <a:rPr lang="nl-BE" dirty="0" smtClean="0"/>
            <a:t>DPP-4-inhibitoren</a:t>
          </a:r>
          <a:endParaRPr lang="nl-BE" dirty="0"/>
        </a:p>
      </dgm:t>
    </dgm:pt>
    <dgm:pt modelId="{6CD9185B-3E45-4C0E-A328-AF8F8BACFEB3}" type="parTrans" cxnId="{DF4BB708-B79B-45CE-8949-D2DEBF194C2E}">
      <dgm:prSet/>
      <dgm:spPr/>
      <dgm:t>
        <a:bodyPr/>
        <a:lstStyle/>
        <a:p>
          <a:endParaRPr lang="nl-BE"/>
        </a:p>
      </dgm:t>
    </dgm:pt>
    <dgm:pt modelId="{612FFA75-5A06-4371-9F1E-7B2CE9004BDF}" type="sibTrans" cxnId="{DF4BB708-B79B-45CE-8949-D2DEBF194C2E}">
      <dgm:prSet/>
      <dgm:spPr/>
      <dgm:t>
        <a:bodyPr/>
        <a:lstStyle/>
        <a:p>
          <a:endParaRPr lang="nl-BE"/>
        </a:p>
      </dgm:t>
    </dgm:pt>
    <dgm:pt modelId="{4FCA22C5-3818-4643-A78D-8AB4DAE53EC5}">
      <dgm:prSet/>
      <dgm:spPr>
        <a:solidFill>
          <a:schemeClr val="bg1">
            <a:lumMod val="50000"/>
          </a:schemeClr>
        </a:solidFill>
      </dgm:spPr>
      <dgm:t>
        <a:bodyPr/>
        <a:lstStyle/>
        <a:p>
          <a:r>
            <a:rPr lang="nl-BE" dirty="0" smtClean="0"/>
            <a:t>SGLT-2-inhibitoren</a:t>
          </a:r>
          <a:endParaRPr lang="nl-BE" dirty="0"/>
        </a:p>
      </dgm:t>
    </dgm:pt>
    <dgm:pt modelId="{DD20EF8A-F347-44E2-BC21-6BB52D1E6596}" type="parTrans" cxnId="{5FCFAD51-2FBE-4BF4-BF05-38686B87E62F}">
      <dgm:prSet/>
      <dgm:spPr/>
      <dgm:t>
        <a:bodyPr/>
        <a:lstStyle/>
        <a:p>
          <a:endParaRPr lang="nl-BE"/>
        </a:p>
      </dgm:t>
    </dgm:pt>
    <dgm:pt modelId="{26AF065E-3220-454F-9516-C889955BBB58}" type="sibTrans" cxnId="{5FCFAD51-2FBE-4BF4-BF05-38686B87E62F}">
      <dgm:prSet/>
      <dgm:spPr/>
      <dgm:t>
        <a:bodyPr/>
        <a:lstStyle/>
        <a:p>
          <a:endParaRPr lang="nl-BE"/>
        </a:p>
      </dgm:t>
    </dgm:pt>
    <dgm:pt modelId="{3020FB30-5401-4CF4-B19B-F509CAE68936}">
      <dgm:prSet custT="1"/>
      <dgm:spPr>
        <a:solidFill>
          <a:srgbClr val="C3DADB"/>
        </a:solidFill>
      </dgm:spPr>
      <dgm:t>
        <a:bodyPr/>
        <a:lstStyle/>
        <a:p>
          <a:r>
            <a:rPr lang="nl-BE" sz="2000" dirty="0" err="1" smtClean="0"/>
            <a:t>Injectables</a:t>
          </a:r>
          <a:endParaRPr lang="nl-BE" sz="2000" dirty="0"/>
        </a:p>
      </dgm:t>
    </dgm:pt>
    <dgm:pt modelId="{27A39455-C774-4E88-8AD2-45B6D00ED3D4}" type="parTrans" cxnId="{65E0A986-9A9C-4CE7-A756-4A007D92EA5F}">
      <dgm:prSet/>
      <dgm:spPr/>
      <dgm:t>
        <a:bodyPr/>
        <a:lstStyle/>
        <a:p>
          <a:endParaRPr lang="nl-BE"/>
        </a:p>
      </dgm:t>
    </dgm:pt>
    <dgm:pt modelId="{651AAA7E-807F-4FCE-AE03-DB2EAD79FDAF}" type="sibTrans" cxnId="{65E0A986-9A9C-4CE7-A756-4A007D92EA5F}">
      <dgm:prSet/>
      <dgm:spPr/>
      <dgm:t>
        <a:bodyPr/>
        <a:lstStyle/>
        <a:p>
          <a:endParaRPr lang="nl-BE"/>
        </a:p>
      </dgm:t>
    </dgm:pt>
    <dgm:pt modelId="{51C5C325-4D84-4CAA-B02F-0C61C13C7682}">
      <dgm:prSet/>
      <dgm:spPr>
        <a:solidFill>
          <a:srgbClr val="5C9A9B"/>
        </a:solidFill>
      </dgm:spPr>
      <dgm:t>
        <a:bodyPr/>
        <a:lstStyle/>
        <a:p>
          <a:r>
            <a:rPr lang="nl-BE" dirty="0" smtClean="0"/>
            <a:t>Insuline</a:t>
          </a:r>
          <a:endParaRPr lang="nl-BE" dirty="0"/>
        </a:p>
      </dgm:t>
    </dgm:pt>
    <dgm:pt modelId="{4A57EE89-FB23-4AEC-A3CF-C049F70003CE}" type="parTrans" cxnId="{2CAF89D4-C4D6-4549-8A9B-DDB38DC56609}">
      <dgm:prSet/>
      <dgm:spPr/>
      <dgm:t>
        <a:bodyPr/>
        <a:lstStyle/>
        <a:p>
          <a:endParaRPr lang="nl-BE"/>
        </a:p>
      </dgm:t>
    </dgm:pt>
    <dgm:pt modelId="{FA49116B-C934-4FAB-B160-880BB43EA587}" type="sibTrans" cxnId="{2CAF89D4-C4D6-4549-8A9B-DDB38DC56609}">
      <dgm:prSet/>
      <dgm:spPr/>
      <dgm:t>
        <a:bodyPr/>
        <a:lstStyle/>
        <a:p>
          <a:endParaRPr lang="nl-BE"/>
        </a:p>
      </dgm:t>
    </dgm:pt>
    <dgm:pt modelId="{EEA57DF7-53B5-4991-A4A5-41A934FFD2B9}">
      <dgm:prSet/>
      <dgm:spPr>
        <a:solidFill>
          <a:srgbClr val="5C9A9B"/>
        </a:solidFill>
      </dgm:spPr>
      <dgm:t>
        <a:bodyPr/>
        <a:lstStyle/>
        <a:p>
          <a:r>
            <a:rPr lang="nl-BE" dirty="0" smtClean="0"/>
            <a:t>GLP-1 agonisten</a:t>
          </a:r>
          <a:endParaRPr lang="nl-BE" dirty="0"/>
        </a:p>
      </dgm:t>
    </dgm:pt>
    <dgm:pt modelId="{DC0B2B90-B73D-49E1-8D98-09F69C4EA284}" type="parTrans" cxnId="{D104355D-9100-4937-89BD-8DEBEEDA4088}">
      <dgm:prSet/>
      <dgm:spPr/>
      <dgm:t>
        <a:bodyPr/>
        <a:lstStyle/>
        <a:p>
          <a:endParaRPr lang="nl-BE"/>
        </a:p>
      </dgm:t>
    </dgm:pt>
    <dgm:pt modelId="{58D9C88D-5477-43CC-A0EF-AB28537A4204}" type="sibTrans" cxnId="{D104355D-9100-4937-89BD-8DEBEEDA4088}">
      <dgm:prSet/>
      <dgm:spPr/>
      <dgm:t>
        <a:bodyPr/>
        <a:lstStyle/>
        <a:p>
          <a:endParaRPr lang="nl-BE"/>
        </a:p>
      </dgm:t>
    </dgm:pt>
    <dgm:pt modelId="{971453A3-E171-4890-8F0A-E9B62263E000}" type="pres">
      <dgm:prSet presAssocID="{40BDB105-C3F9-4B64-9DD6-976F18B21748}" presName="theList" presStyleCnt="0">
        <dgm:presLayoutVars>
          <dgm:dir/>
          <dgm:animLvl val="lvl"/>
          <dgm:resizeHandles val="exact"/>
        </dgm:presLayoutVars>
      </dgm:prSet>
      <dgm:spPr/>
      <dgm:t>
        <a:bodyPr/>
        <a:lstStyle/>
        <a:p>
          <a:endParaRPr lang="nl-BE"/>
        </a:p>
      </dgm:t>
    </dgm:pt>
    <dgm:pt modelId="{FEC711B6-E28E-4D58-BB9A-C9D0975D9278}" type="pres">
      <dgm:prSet presAssocID="{8462EF8A-7446-49D1-831A-703782D120CE}" presName="compNode" presStyleCnt="0"/>
      <dgm:spPr/>
    </dgm:pt>
    <dgm:pt modelId="{B756A0B0-5D3D-4122-A638-9C130EB524B8}" type="pres">
      <dgm:prSet presAssocID="{8462EF8A-7446-49D1-831A-703782D120CE}" presName="aNode" presStyleLbl="bgShp" presStyleIdx="0" presStyleCnt="3" custScaleY="98354"/>
      <dgm:spPr>
        <a:prstGeom prst="homePlate">
          <a:avLst/>
        </a:prstGeom>
      </dgm:spPr>
      <dgm:t>
        <a:bodyPr/>
        <a:lstStyle/>
        <a:p>
          <a:endParaRPr lang="nl-BE"/>
        </a:p>
      </dgm:t>
    </dgm:pt>
    <dgm:pt modelId="{6DA4B0AE-A207-4E60-89AB-3BC1CB0C0651}" type="pres">
      <dgm:prSet presAssocID="{8462EF8A-7446-49D1-831A-703782D120CE}" presName="textNode" presStyleLbl="bgShp" presStyleIdx="0" presStyleCnt="3"/>
      <dgm:spPr/>
      <dgm:t>
        <a:bodyPr/>
        <a:lstStyle/>
        <a:p>
          <a:endParaRPr lang="nl-BE"/>
        </a:p>
      </dgm:t>
    </dgm:pt>
    <dgm:pt modelId="{D1D66C2E-9A12-4EE4-B163-3A6E269B3F4C}" type="pres">
      <dgm:prSet presAssocID="{8462EF8A-7446-49D1-831A-703782D120CE}" presName="compChildNode" presStyleCnt="0"/>
      <dgm:spPr/>
    </dgm:pt>
    <dgm:pt modelId="{D57AFE31-B40E-4B2A-A45E-F060BF4327ED}" type="pres">
      <dgm:prSet presAssocID="{8462EF8A-7446-49D1-831A-703782D120CE}" presName="theInnerList" presStyleCnt="0"/>
      <dgm:spPr/>
    </dgm:pt>
    <dgm:pt modelId="{F06DDD6C-35C8-4539-9147-8708554F5D9D}" type="pres">
      <dgm:prSet presAssocID="{F59CF675-E977-48FB-877C-BC6A6B3FEAF5}" presName="childNode" presStyleLbl="node1" presStyleIdx="0" presStyleCnt="8" custScaleX="82115" custScaleY="22467" custLinFactNeighborX="-17546" custLinFactNeighborY="-17366">
        <dgm:presLayoutVars>
          <dgm:bulletEnabled val="1"/>
        </dgm:presLayoutVars>
      </dgm:prSet>
      <dgm:spPr/>
      <dgm:t>
        <a:bodyPr/>
        <a:lstStyle/>
        <a:p>
          <a:endParaRPr lang="nl-BE"/>
        </a:p>
      </dgm:t>
    </dgm:pt>
    <dgm:pt modelId="{A0DBD68D-C122-429F-BD06-55BCFCF05CC8}" type="pres">
      <dgm:prSet presAssocID="{8462EF8A-7446-49D1-831A-703782D120CE}" presName="aSpace" presStyleCnt="0"/>
      <dgm:spPr/>
    </dgm:pt>
    <dgm:pt modelId="{4F5EEB8D-FC5D-453B-B2E1-8B61FE7A854E}" type="pres">
      <dgm:prSet presAssocID="{355C41EF-F16A-48D0-89A4-6927475167CD}" presName="compNode" presStyleCnt="0"/>
      <dgm:spPr/>
    </dgm:pt>
    <dgm:pt modelId="{8175F014-33B8-453F-B627-88850995A011}" type="pres">
      <dgm:prSet presAssocID="{355C41EF-F16A-48D0-89A4-6927475167CD}" presName="aNode" presStyleLbl="bgShp" presStyleIdx="1" presStyleCnt="3" custScaleX="145494"/>
      <dgm:spPr>
        <a:prstGeom prst="homePlate">
          <a:avLst/>
        </a:prstGeom>
      </dgm:spPr>
      <dgm:t>
        <a:bodyPr/>
        <a:lstStyle/>
        <a:p>
          <a:endParaRPr lang="nl-BE"/>
        </a:p>
      </dgm:t>
    </dgm:pt>
    <dgm:pt modelId="{49420246-CEC0-41A2-9E3A-9F934489105F}" type="pres">
      <dgm:prSet presAssocID="{355C41EF-F16A-48D0-89A4-6927475167CD}" presName="textNode" presStyleLbl="bgShp" presStyleIdx="1" presStyleCnt="3"/>
      <dgm:spPr>
        <a:prstGeom prst="homePlate">
          <a:avLst/>
        </a:prstGeom>
      </dgm:spPr>
      <dgm:t>
        <a:bodyPr/>
        <a:lstStyle/>
        <a:p>
          <a:endParaRPr lang="nl-BE"/>
        </a:p>
      </dgm:t>
    </dgm:pt>
    <dgm:pt modelId="{E42C4EF7-8119-4C70-89C2-20F7E93D7F5A}" type="pres">
      <dgm:prSet presAssocID="{355C41EF-F16A-48D0-89A4-6927475167CD}" presName="compChildNode" presStyleCnt="0"/>
      <dgm:spPr/>
    </dgm:pt>
    <dgm:pt modelId="{B24A49FD-1D74-4D55-AB77-F3D870A838A1}" type="pres">
      <dgm:prSet presAssocID="{355C41EF-F16A-48D0-89A4-6927475167CD}" presName="theInnerList" presStyleCnt="0"/>
      <dgm:spPr/>
    </dgm:pt>
    <dgm:pt modelId="{078796BE-BFAC-4636-B4BB-CCC4B8C41D86}" type="pres">
      <dgm:prSet presAssocID="{D4D93B70-5C61-47EA-905D-9044E402AAA0}" presName="childNode" presStyleLbl="node1" presStyleIdx="1" presStyleCnt="8">
        <dgm:presLayoutVars>
          <dgm:bulletEnabled val="1"/>
        </dgm:presLayoutVars>
      </dgm:prSet>
      <dgm:spPr/>
      <dgm:t>
        <a:bodyPr/>
        <a:lstStyle/>
        <a:p>
          <a:endParaRPr lang="nl-BE"/>
        </a:p>
      </dgm:t>
    </dgm:pt>
    <dgm:pt modelId="{54CCAE26-89DC-4F40-952D-E01C9F1B03A9}" type="pres">
      <dgm:prSet presAssocID="{D4D93B70-5C61-47EA-905D-9044E402AAA0}" presName="aSpace2" presStyleCnt="0"/>
      <dgm:spPr/>
    </dgm:pt>
    <dgm:pt modelId="{9B62B758-6F6F-4215-B557-13B5DD118565}" type="pres">
      <dgm:prSet presAssocID="{2AAF4559-2A82-4B38-96C6-BFF4D387A4BA}" presName="childNode" presStyleLbl="node1" presStyleIdx="2" presStyleCnt="8">
        <dgm:presLayoutVars>
          <dgm:bulletEnabled val="1"/>
        </dgm:presLayoutVars>
      </dgm:prSet>
      <dgm:spPr/>
      <dgm:t>
        <a:bodyPr/>
        <a:lstStyle/>
        <a:p>
          <a:endParaRPr lang="nl-BE"/>
        </a:p>
      </dgm:t>
    </dgm:pt>
    <dgm:pt modelId="{7064F0DF-FBA7-4255-BA6A-047FABF25F5F}" type="pres">
      <dgm:prSet presAssocID="{2AAF4559-2A82-4B38-96C6-BFF4D387A4BA}" presName="aSpace2" presStyleCnt="0"/>
      <dgm:spPr/>
    </dgm:pt>
    <dgm:pt modelId="{E98B6962-2160-45A8-938C-048DAB44F450}" type="pres">
      <dgm:prSet presAssocID="{9686E718-E0D9-426A-B2F8-A073C87389C1}" presName="childNode" presStyleLbl="node1" presStyleIdx="3" presStyleCnt="8">
        <dgm:presLayoutVars>
          <dgm:bulletEnabled val="1"/>
        </dgm:presLayoutVars>
      </dgm:prSet>
      <dgm:spPr/>
      <dgm:t>
        <a:bodyPr/>
        <a:lstStyle/>
        <a:p>
          <a:endParaRPr lang="nl-BE"/>
        </a:p>
      </dgm:t>
    </dgm:pt>
    <dgm:pt modelId="{E9C08BB8-44D1-47B1-AC6F-19894D9924BD}" type="pres">
      <dgm:prSet presAssocID="{9686E718-E0D9-426A-B2F8-A073C87389C1}" presName="aSpace2" presStyleCnt="0"/>
      <dgm:spPr/>
    </dgm:pt>
    <dgm:pt modelId="{C96F22BB-4253-4457-B8E7-4E7AAAB47D1F}" type="pres">
      <dgm:prSet presAssocID="{462819B1-9580-48F0-A022-09BC9A3CABF3}" presName="childNode" presStyleLbl="node1" presStyleIdx="4" presStyleCnt="8">
        <dgm:presLayoutVars>
          <dgm:bulletEnabled val="1"/>
        </dgm:presLayoutVars>
      </dgm:prSet>
      <dgm:spPr/>
      <dgm:t>
        <a:bodyPr/>
        <a:lstStyle/>
        <a:p>
          <a:endParaRPr lang="nl-BE"/>
        </a:p>
      </dgm:t>
    </dgm:pt>
    <dgm:pt modelId="{18E3AD73-759E-4F65-8ADB-200A28488863}" type="pres">
      <dgm:prSet presAssocID="{462819B1-9580-48F0-A022-09BC9A3CABF3}" presName="aSpace2" presStyleCnt="0"/>
      <dgm:spPr/>
    </dgm:pt>
    <dgm:pt modelId="{8A3772AE-655F-4340-8A6A-B5EBCDE62723}" type="pres">
      <dgm:prSet presAssocID="{4FCA22C5-3818-4643-A78D-8AB4DAE53EC5}" presName="childNode" presStyleLbl="node1" presStyleIdx="5" presStyleCnt="8">
        <dgm:presLayoutVars>
          <dgm:bulletEnabled val="1"/>
        </dgm:presLayoutVars>
      </dgm:prSet>
      <dgm:spPr/>
      <dgm:t>
        <a:bodyPr/>
        <a:lstStyle/>
        <a:p>
          <a:endParaRPr lang="nl-BE"/>
        </a:p>
      </dgm:t>
    </dgm:pt>
    <dgm:pt modelId="{0C38523F-DE3D-45F2-A2A7-02945E2322E9}" type="pres">
      <dgm:prSet presAssocID="{355C41EF-F16A-48D0-89A4-6927475167CD}" presName="aSpace" presStyleCnt="0"/>
      <dgm:spPr/>
    </dgm:pt>
    <dgm:pt modelId="{53AC34E7-2344-4AE7-89A6-B6606AEB56E2}" type="pres">
      <dgm:prSet presAssocID="{3020FB30-5401-4CF4-B19B-F509CAE68936}" presName="compNode" presStyleCnt="0"/>
      <dgm:spPr/>
    </dgm:pt>
    <dgm:pt modelId="{280E7149-2AC2-4649-B363-55BB61894E21}" type="pres">
      <dgm:prSet presAssocID="{3020FB30-5401-4CF4-B19B-F509CAE68936}" presName="aNode" presStyleLbl="bgShp" presStyleIdx="2" presStyleCnt="3"/>
      <dgm:spPr/>
      <dgm:t>
        <a:bodyPr/>
        <a:lstStyle/>
        <a:p>
          <a:endParaRPr lang="nl-BE"/>
        </a:p>
      </dgm:t>
    </dgm:pt>
    <dgm:pt modelId="{49E0DB52-1DAC-48AB-8DCB-26F23000A011}" type="pres">
      <dgm:prSet presAssocID="{3020FB30-5401-4CF4-B19B-F509CAE68936}" presName="textNode" presStyleLbl="bgShp" presStyleIdx="2" presStyleCnt="3"/>
      <dgm:spPr/>
      <dgm:t>
        <a:bodyPr/>
        <a:lstStyle/>
        <a:p>
          <a:endParaRPr lang="nl-BE"/>
        </a:p>
      </dgm:t>
    </dgm:pt>
    <dgm:pt modelId="{85BD3E2F-B863-4CCA-A6AE-1E3417D61FA0}" type="pres">
      <dgm:prSet presAssocID="{3020FB30-5401-4CF4-B19B-F509CAE68936}" presName="compChildNode" presStyleCnt="0"/>
      <dgm:spPr/>
    </dgm:pt>
    <dgm:pt modelId="{59D4AAA4-4180-49C1-AED5-B37628576502}" type="pres">
      <dgm:prSet presAssocID="{3020FB30-5401-4CF4-B19B-F509CAE68936}" presName="theInnerList" presStyleCnt="0"/>
      <dgm:spPr/>
    </dgm:pt>
    <dgm:pt modelId="{D0349B3E-3155-48EB-9088-A55B9320DAE8}" type="pres">
      <dgm:prSet presAssocID="{51C5C325-4D84-4CAA-B02F-0C61C13C7682}" presName="childNode" presStyleLbl="node1" presStyleIdx="6" presStyleCnt="8">
        <dgm:presLayoutVars>
          <dgm:bulletEnabled val="1"/>
        </dgm:presLayoutVars>
      </dgm:prSet>
      <dgm:spPr/>
      <dgm:t>
        <a:bodyPr/>
        <a:lstStyle/>
        <a:p>
          <a:endParaRPr lang="nl-BE"/>
        </a:p>
      </dgm:t>
    </dgm:pt>
    <dgm:pt modelId="{96B286B2-7B95-4654-80A3-7F23ACD36D10}" type="pres">
      <dgm:prSet presAssocID="{51C5C325-4D84-4CAA-B02F-0C61C13C7682}" presName="aSpace2" presStyleCnt="0"/>
      <dgm:spPr/>
    </dgm:pt>
    <dgm:pt modelId="{14A6FFFF-8347-4708-9517-F5EF7C88720C}" type="pres">
      <dgm:prSet presAssocID="{EEA57DF7-53B5-4991-A4A5-41A934FFD2B9}" presName="childNode" presStyleLbl="node1" presStyleIdx="7" presStyleCnt="8">
        <dgm:presLayoutVars>
          <dgm:bulletEnabled val="1"/>
        </dgm:presLayoutVars>
      </dgm:prSet>
      <dgm:spPr/>
      <dgm:t>
        <a:bodyPr/>
        <a:lstStyle/>
        <a:p>
          <a:endParaRPr lang="nl-BE"/>
        </a:p>
      </dgm:t>
    </dgm:pt>
  </dgm:ptLst>
  <dgm:cxnLst>
    <dgm:cxn modelId="{F7AB11B6-B91C-48F7-BE02-08C7CD5C1DF6}" type="presOf" srcId="{D4D93B70-5C61-47EA-905D-9044E402AAA0}" destId="{078796BE-BFAC-4636-B4BB-CCC4B8C41D86}" srcOrd="0" destOrd="0" presId="urn:microsoft.com/office/officeart/2005/8/layout/lProcess2"/>
    <dgm:cxn modelId="{65E0A986-9A9C-4CE7-A756-4A007D92EA5F}" srcId="{40BDB105-C3F9-4B64-9DD6-976F18B21748}" destId="{3020FB30-5401-4CF4-B19B-F509CAE68936}" srcOrd="2" destOrd="0" parTransId="{27A39455-C774-4E88-8AD2-45B6D00ED3D4}" sibTransId="{651AAA7E-807F-4FCE-AE03-DB2EAD79FDAF}"/>
    <dgm:cxn modelId="{2D87E9AA-4D10-4BF0-941D-191309955A64}" type="presOf" srcId="{355C41EF-F16A-48D0-89A4-6927475167CD}" destId="{8175F014-33B8-453F-B627-88850995A011}" srcOrd="0" destOrd="0" presId="urn:microsoft.com/office/officeart/2005/8/layout/lProcess2"/>
    <dgm:cxn modelId="{92DA0357-A351-45A6-B692-050D0DE1E27F}" srcId="{40BDB105-C3F9-4B64-9DD6-976F18B21748}" destId="{355C41EF-F16A-48D0-89A4-6927475167CD}" srcOrd="1" destOrd="0" parTransId="{0BDC8B8C-A7EE-4C37-A7BA-916B4EB86112}" sibTransId="{5A99E6BD-80DD-4EAB-80CB-2F7DC4AE9F83}"/>
    <dgm:cxn modelId="{D104355D-9100-4937-89BD-8DEBEEDA4088}" srcId="{3020FB30-5401-4CF4-B19B-F509CAE68936}" destId="{EEA57DF7-53B5-4991-A4A5-41A934FFD2B9}" srcOrd="1" destOrd="0" parTransId="{DC0B2B90-B73D-49E1-8D98-09F69C4EA284}" sibTransId="{58D9C88D-5477-43CC-A0EF-AB28537A4204}"/>
    <dgm:cxn modelId="{1E14D31E-AE0E-4AC5-9B43-FA2DBA1DF707}" type="presOf" srcId="{40BDB105-C3F9-4B64-9DD6-976F18B21748}" destId="{971453A3-E171-4890-8F0A-E9B62263E000}" srcOrd="0" destOrd="0" presId="urn:microsoft.com/office/officeart/2005/8/layout/lProcess2"/>
    <dgm:cxn modelId="{19642E32-F3C7-47E6-84E8-0478CDAC3A3A}" type="presOf" srcId="{8462EF8A-7446-49D1-831A-703782D120CE}" destId="{6DA4B0AE-A207-4E60-89AB-3BC1CB0C0651}" srcOrd="1" destOrd="0" presId="urn:microsoft.com/office/officeart/2005/8/layout/lProcess2"/>
    <dgm:cxn modelId="{0F99B020-F0F2-4D6F-9383-E2D9371A5070}" type="presOf" srcId="{462819B1-9580-48F0-A022-09BC9A3CABF3}" destId="{C96F22BB-4253-4457-B8E7-4E7AAAB47D1F}" srcOrd="0" destOrd="0" presId="urn:microsoft.com/office/officeart/2005/8/layout/lProcess2"/>
    <dgm:cxn modelId="{7D4D74D0-BF8E-4D88-9A00-85E1BD19F478}" srcId="{355C41EF-F16A-48D0-89A4-6927475167CD}" destId="{2AAF4559-2A82-4B38-96C6-BFF4D387A4BA}" srcOrd="1" destOrd="0" parTransId="{75CD6EF9-1E3C-4DFB-AFCD-A2C405D99AF8}" sibTransId="{4C6E7024-FD94-454B-AAC6-938332FD7DFC}"/>
    <dgm:cxn modelId="{667D4619-0B92-490A-A304-B422E267E79C}" srcId="{355C41EF-F16A-48D0-89A4-6927475167CD}" destId="{D4D93B70-5C61-47EA-905D-9044E402AAA0}" srcOrd="0" destOrd="0" parTransId="{0D8806D6-5493-4526-8853-15AAA53DB48C}" sibTransId="{24B97BBC-890E-4F6E-9B30-7686E29C2F68}"/>
    <dgm:cxn modelId="{DF4BB708-B79B-45CE-8949-D2DEBF194C2E}" srcId="{355C41EF-F16A-48D0-89A4-6927475167CD}" destId="{462819B1-9580-48F0-A022-09BC9A3CABF3}" srcOrd="3" destOrd="0" parTransId="{6CD9185B-3E45-4C0E-A328-AF8F8BACFEB3}" sibTransId="{612FFA75-5A06-4371-9F1E-7B2CE9004BDF}"/>
    <dgm:cxn modelId="{0289A4AF-A1B9-49B3-9C1A-C31832252C1A}" type="presOf" srcId="{51C5C325-4D84-4CAA-B02F-0C61C13C7682}" destId="{D0349B3E-3155-48EB-9088-A55B9320DAE8}" srcOrd="0" destOrd="0" presId="urn:microsoft.com/office/officeart/2005/8/layout/lProcess2"/>
    <dgm:cxn modelId="{276378A2-DA6B-474D-91A1-A33B57B251E2}" srcId="{40BDB105-C3F9-4B64-9DD6-976F18B21748}" destId="{8462EF8A-7446-49D1-831A-703782D120CE}" srcOrd="0" destOrd="0" parTransId="{B96C40C3-D951-47B7-9FEC-59143811FFF6}" sibTransId="{992AE710-73BB-4147-8176-DF5892E6C556}"/>
    <dgm:cxn modelId="{AD6F8DEC-A167-453E-A7DE-7FD0A004D63B}" type="presOf" srcId="{3020FB30-5401-4CF4-B19B-F509CAE68936}" destId="{49E0DB52-1DAC-48AB-8DCB-26F23000A011}" srcOrd="1" destOrd="0" presId="urn:microsoft.com/office/officeart/2005/8/layout/lProcess2"/>
    <dgm:cxn modelId="{2CAF89D4-C4D6-4549-8A9B-DDB38DC56609}" srcId="{3020FB30-5401-4CF4-B19B-F509CAE68936}" destId="{51C5C325-4D84-4CAA-B02F-0C61C13C7682}" srcOrd="0" destOrd="0" parTransId="{4A57EE89-FB23-4AEC-A3CF-C049F70003CE}" sibTransId="{FA49116B-C934-4FAB-B160-880BB43EA587}"/>
    <dgm:cxn modelId="{88B45FB3-D10F-4159-BAC9-32BF7082F984}" srcId="{355C41EF-F16A-48D0-89A4-6927475167CD}" destId="{9686E718-E0D9-426A-B2F8-A073C87389C1}" srcOrd="2" destOrd="0" parTransId="{8749D851-1863-4FE3-8EC6-BB210C7EABF8}" sibTransId="{02933F0B-51CA-425C-9532-A4C834AFA7E2}"/>
    <dgm:cxn modelId="{9D1A9628-0371-4B96-B56D-EFD05E42111E}" type="presOf" srcId="{9686E718-E0D9-426A-B2F8-A073C87389C1}" destId="{E98B6962-2160-45A8-938C-048DAB44F450}" srcOrd="0" destOrd="0" presId="urn:microsoft.com/office/officeart/2005/8/layout/lProcess2"/>
    <dgm:cxn modelId="{DFC4ED74-5BA7-45A7-B5E1-B1DC4402A69F}" type="presOf" srcId="{8462EF8A-7446-49D1-831A-703782D120CE}" destId="{B756A0B0-5D3D-4122-A638-9C130EB524B8}" srcOrd="0" destOrd="0" presId="urn:microsoft.com/office/officeart/2005/8/layout/lProcess2"/>
    <dgm:cxn modelId="{728ACE84-B16B-4F97-AD17-94E5CB014425}" type="presOf" srcId="{2AAF4559-2A82-4B38-96C6-BFF4D387A4BA}" destId="{9B62B758-6F6F-4215-B557-13B5DD118565}" srcOrd="0" destOrd="0" presId="urn:microsoft.com/office/officeart/2005/8/layout/lProcess2"/>
    <dgm:cxn modelId="{5896DE20-2929-47BD-B95E-CA589123D8D6}" type="presOf" srcId="{F59CF675-E977-48FB-877C-BC6A6B3FEAF5}" destId="{F06DDD6C-35C8-4539-9147-8708554F5D9D}" srcOrd="0" destOrd="0" presId="urn:microsoft.com/office/officeart/2005/8/layout/lProcess2"/>
    <dgm:cxn modelId="{122A7D94-8B97-48AA-846A-4945C6721E7B}" type="presOf" srcId="{4FCA22C5-3818-4643-A78D-8AB4DAE53EC5}" destId="{8A3772AE-655F-4340-8A6A-B5EBCDE62723}" srcOrd="0" destOrd="0" presId="urn:microsoft.com/office/officeart/2005/8/layout/lProcess2"/>
    <dgm:cxn modelId="{7482BE27-3782-4B0C-96CF-2D20E99AA338}" type="presOf" srcId="{EEA57DF7-53B5-4991-A4A5-41A934FFD2B9}" destId="{14A6FFFF-8347-4708-9517-F5EF7C88720C}" srcOrd="0" destOrd="0" presId="urn:microsoft.com/office/officeart/2005/8/layout/lProcess2"/>
    <dgm:cxn modelId="{5FCFAD51-2FBE-4BF4-BF05-38686B87E62F}" srcId="{355C41EF-F16A-48D0-89A4-6927475167CD}" destId="{4FCA22C5-3818-4643-A78D-8AB4DAE53EC5}" srcOrd="4" destOrd="0" parTransId="{DD20EF8A-F347-44E2-BC21-6BB52D1E6596}" sibTransId="{26AF065E-3220-454F-9516-C889955BBB58}"/>
    <dgm:cxn modelId="{159455DC-1FC8-49D1-966F-95E2A0EF57A4}" type="presOf" srcId="{355C41EF-F16A-48D0-89A4-6927475167CD}" destId="{49420246-CEC0-41A2-9E3A-9F934489105F}" srcOrd="1" destOrd="0" presId="urn:microsoft.com/office/officeart/2005/8/layout/lProcess2"/>
    <dgm:cxn modelId="{3B7852FD-57F7-4050-A005-9090D4AFD986}" type="presOf" srcId="{3020FB30-5401-4CF4-B19B-F509CAE68936}" destId="{280E7149-2AC2-4649-B363-55BB61894E21}" srcOrd="0" destOrd="0" presId="urn:microsoft.com/office/officeart/2005/8/layout/lProcess2"/>
    <dgm:cxn modelId="{8266A86D-C802-4329-B0F6-05C24FFFCCF7}" srcId="{8462EF8A-7446-49D1-831A-703782D120CE}" destId="{F59CF675-E977-48FB-877C-BC6A6B3FEAF5}" srcOrd="0" destOrd="0" parTransId="{C3D6C667-7ECF-4181-B430-752E55F4679F}" sibTransId="{F6497AB7-6F26-4C39-89DF-043EA20F08BC}"/>
    <dgm:cxn modelId="{B511AEC6-91D9-4142-9D02-66DB0650F2EC}" type="presParOf" srcId="{971453A3-E171-4890-8F0A-E9B62263E000}" destId="{FEC711B6-E28E-4D58-BB9A-C9D0975D9278}" srcOrd="0" destOrd="0" presId="urn:microsoft.com/office/officeart/2005/8/layout/lProcess2"/>
    <dgm:cxn modelId="{3F623289-460B-4DEC-9E77-29CE58C7685A}" type="presParOf" srcId="{FEC711B6-E28E-4D58-BB9A-C9D0975D9278}" destId="{B756A0B0-5D3D-4122-A638-9C130EB524B8}" srcOrd="0" destOrd="0" presId="urn:microsoft.com/office/officeart/2005/8/layout/lProcess2"/>
    <dgm:cxn modelId="{37A1AF3A-8CA1-468D-BB6A-378961B73E01}" type="presParOf" srcId="{FEC711B6-E28E-4D58-BB9A-C9D0975D9278}" destId="{6DA4B0AE-A207-4E60-89AB-3BC1CB0C0651}" srcOrd="1" destOrd="0" presId="urn:microsoft.com/office/officeart/2005/8/layout/lProcess2"/>
    <dgm:cxn modelId="{B77A9317-091D-4187-8F4D-A0C881F7461A}" type="presParOf" srcId="{FEC711B6-E28E-4D58-BB9A-C9D0975D9278}" destId="{D1D66C2E-9A12-4EE4-B163-3A6E269B3F4C}" srcOrd="2" destOrd="0" presId="urn:microsoft.com/office/officeart/2005/8/layout/lProcess2"/>
    <dgm:cxn modelId="{81230558-B939-4003-8AB2-542D304D1EE0}" type="presParOf" srcId="{D1D66C2E-9A12-4EE4-B163-3A6E269B3F4C}" destId="{D57AFE31-B40E-4B2A-A45E-F060BF4327ED}" srcOrd="0" destOrd="0" presId="urn:microsoft.com/office/officeart/2005/8/layout/lProcess2"/>
    <dgm:cxn modelId="{0041EE0E-4CFC-47E2-A0E4-E74F607F04D0}" type="presParOf" srcId="{D57AFE31-B40E-4B2A-A45E-F060BF4327ED}" destId="{F06DDD6C-35C8-4539-9147-8708554F5D9D}" srcOrd="0" destOrd="0" presId="urn:microsoft.com/office/officeart/2005/8/layout/lProcess2"/>
    <dgm:cxn modelId="{59FE5BF2-4C31-466B-A559-FD69EA9C74CA}" type="presParOf" srcId="{971453A3-E171-4890-8F0A-E9B62263E000}" destId="{A0DBD68D-C122-429F-BD06-55BCFCF05CC8}" srcOrd="1" destOrd="0" presId="urn:microsoft.com/office/officeart/2005/8/layout/lProcess2"/>
    <dgm:cxn modelId="{C4511E8E-4D1F-48DA-8252-E4CCD70E649D}" type="presParOf" srcId="{971453A3-E171-4890-8F0A-E9B62263E000}" destId="{4F5EEB8D-FC5D-453B-B2E1-8B61FE7A854E}" srcOrd="2" destOrd="0" presId="urn:microsoft.com/office/officeart/2005/8/layout/lProcess2"/>
    <dgm:cxn modelId="{61180B61-F1E9-40BC-9872-0F703469B2A4}" type="presParOf" srcId="{4F5EEB8D-FC5D-453B-B2E1-8B61FE7A854E}" destId="{8175F014-33B8-453F-B627-88850995A011}" srcOrd="0" destOrd="0" presId="urn:microsoft.com/office/officeart/2005/8/layout/lProcess2"/>
    <dgm:cxn modelId="{A557095A-BB76-4704-9992-8F34AEA8F761}" type="presParOf" srcId="{4F5EEB8D-FC5D-453B-B2E1-8B61FE7A854E}" destId="{49420246-CEC0-41A2-9E3A-9F934489105F}" srcOrd="1" destOrd="0" presId="urn:microsoft.com/office/officeart/2005/8/layout/lProcess2"/>
    <dgm:cxn modelId="{A8D65ABB-AA06-4266-B50F-F0CEF45D4754}" type="presParOf" srcId="{4F5EEB8D-FC5D-453B-B2E1-8B61FE7A854E}" destId="{E42C4EF7-8119-4C70-89C2-20F7E93D7F5A}" srcOrd="2" destOrd="0" presId="urn:microsoft.com/office/officeart/2005/8/layout/lProcess2"/>
    <dgm:cxn modelId="{B4452ECE-BECA-4CCB-82DF-9C419746BB9E}" type="presParOf" srcId="{E42C4EF7-8119-4C70-89C2-20F7E93D7F5A}" destId="{B24A49FD-1D74-4D55-AB77-F3D870A838A1}" srcOrd="0" destOrd="0" presId="urn:microsoft.com/office/officeart/2005/8/layout/lProcess2"/>
    <dgm:cxn modelId="{7211364D-92B9-4DD5-8B0A-F01613434B94}" type="presParOf" srcId="{B24A49FD-1D74-4D55-AB77-F3D870A838A1}" destId="{078796BE-BFAC-4636-B4BB-CCC4B8C41D86}" srcOrd="0" destOrd="0" presId="urn:microsoft.com/office/officeart/2005/8/layout/lProcess2"/>
    <dgm:cxn modelId="{D59B2F31-E117-4F86-900F-109FF1B858E2}" type="presParOf" srcId="{B24A49FD-1D74-4D55-AB77-F3D870A838A1}" destId="{54CCAE26-89DC-4F40-952D-E01C9F1B03A9}" srcOrd="1" destOrd="0" presId="urn:microsoft.com/office/officeart/2005/8/layout/lProcess2"/>
    <dgm:cxn modelId="{C3A80263-3441-42C2-A162-CFD3DEDB0437}" type="presParOf" srcId="{B24A49FD-1D74-4D55-AB77-F3D870A838A1}" destId="{9B62B758-6F6F-4215-B557-13B5DD118565}" srcOrd="2" destOrd="0" presId="urn:microsoft.com/office/officeart/2005/8/layout/lProcess2"/>
    <dgm:cxn modelId="{C452CA13-0729-4B01-9AB0-B3E8AF96798E}" type="presParOf" srcId="{B24A49FD-1D74-4D55-AB77-F3D870A838A1}" destId="{7064F0DF-FBA7-4255-BA6A-047FABF25F5F}" srcOrd="3" destOrd="0" presId="urn:microsoft.com/office/officeart/2005/8/layout/lProcess2"/>
    <dgm:cxn modelId="{C6DD915C-46EB-47AA-9A8F-5337FA0E94C6}" type="presParOf" srcId="{B24A49FD-1D74-4D55-AB77-F3D870A838A1}" destId="{E98B6962-2160-45A8-938C-048DAB44F450}" srcOrd="4" destOrd="0" presId="urn:microsoft.com/office/officeart/2005/8/layout/lProcess2"/>
    <dgm:cxn modelId="{ABD69E35-96A6-47C5-BA6E-96A72AF40AA7}" type="presParOf" srcId="{B24A49FD-1D74-4D55-AB77-F3D870A838A1}" destId="{E9C08BB8-44D1-47B1-AC6F-19894D9924BD}" srcOrd="5" destOrd="0" presId="urn:microsoft.com/office/officeart/2005/8/layout/lProcess2"/>
    <dgm:cxn modelId="{CCB747CA-8E61-44CF-BFBD-249A7C7899C7}" type="presParOf" srcId="{B24A49FD-1D74-4D55-AB77-F3D870A838A1}" destId="{C96F22BB-4253-4457-B8E7-4E7AAAB47D1F}" srcOrd="6" destOrd="0" presId="urn:microsoft.com/office/officeart/2005/8/layout/lProcess2"/>
    <dgm:cxn modelId="{B94FEC04-D944-474C-A765-369984B4D7F8}" type="presParOf" srcId="{B24A49FD-1D74-4D55-AB77-F3D870A838A1}" destId="{18E3AD73-759E-4F65-8ADB-200A28488863}" srcOrd="7" destOrd="0" presId="urn:microsoft.com/office/officeart/2005/8/layout/lProcess2"/>
    <dgm:cxn modelId="{2E389B99-6129-46F7-89FB-F7C266F4F2B0}" type="presParOf" srcId="{B24A49FD-1D74-4D55-AB77-F3D870A838A1}" destId="{8A3772AE-655F-4340-8A6A-B5EBCDE62723}" srcOrd="8" destOrd="0" presId="urn:microsoft.com/office/officeart/2005/8/layout/lProcess2"/>
    <dgm:cxn modelId="{49BB32A9-117A-4047-A929-7E7E728A7177}" type="presParOf" srcId="{971453A3-E171-4890-8F0A-E9B62263E000}" destId="{0C38523F-DE3D-45F2-A2A7-02945E2322E9}" srcOrd="3" destOrd="0" presId="urn:microsoft.com/office/officeart/2005/8/layout/lProcess2"/>
    <dgm:cxn modelId="{01198B1B-9F06-4476-B877-EF28061500E1}" type="presParOf" srcId="{971453A3-E171-4890-8F0A-E9B62263E000}" destId="{53AC34E7-2344-4AE7-89A6-B6606AEB56E2}" srcOrd="4" destOrd="0" presId="urn:microsoft.com/office/officeart/2005/8/layout/lProcess2"/>
    <dgm:cxn modelId="{45DE43CA-F1AC-4356-8711-A89975D4B47B}" type="presParOf" srcId="{53AC34E7-2344-4AE7-89A6-B6606AEB56E2}" destId="{280E7149-2AC2-4649-B363-55BB61894E21}" srcOrd="0" destOrd="0" presId="urn:microsoft.com/office/officeart/2005/8/layout/lProcess2"/>
    <dgm:cxn modelId="{57BC406F-F49E-4619-9E51-DED6BE4C6A96}" type="presParOf" srcId="{53AC34E7-2344-4AE7-89A6-B6606AEB56E2}" destId="{49E0DB52-1DAC-48AB-8DCB-26F23000A011}" srcOrd="1" destOrd="0" presId="urn:microsoft.com/office/officeart/2005/8/layout/lProcess2"/>
    <dgm:cxn modelId="{6FE60A66-73E5-45C9-9E7D-687F53D41C3F}" type="presParOf" srcId="{53AC34E7-2344-4AE7-89A6-B6606AEB56E2}" destId="{85BD3E2F-B863-4CCA-A6AE-1E3417D61FA0}" srcOrd="2" destOrd="0" presId="urn:microsoft.com/office/officeart/2005/8/layout/lProcess2"/>
    <dgm:cxn modelId="{38E7AA17-877F-40DB-839C-83308C230E57}" type="presParOf" srcId="{85BD3E2F-B863-4CCA-A6AE-1E3417D61FA0}" destId="{59D4AAA4-4180-49C1-AED5-B37628576502}" srcOrd="0" destOrd="0" presId="urn:microsoft.com/office/officeart/2005/8/layout/lProcess2"/>
    <dgm:cxn modelId="{483CCC9D-5F2C-4146-936A-165D49CF83EF}" type="presParOf" srcId="{59D4AAA4-4180-49C1-AED5-B37628576502}" destId="{D0349B3E-3155-48EB-9088-A55B9320DAE8}" srcOrd="0" destOrd="0" presId="urn:microsoft.com/office/officeart/2005/8/layout/lProcess2"/>
    <dgm:cxn modelId="{10618AA3-B617-4034-B19F-F2164A2DD38F}" type="presParOf" srcId="{59D4AAA4-4180-49C1-AED5-B37628576502}" destId="{96B286B2-7B95-4654-80A3-7F23ACD36D10}" srcOrd="1" destOrd="0" presId="urn:microsoft.com/office/officeart/2005/8/layout/lProcess2"/>
    <dgm:cxn modelId="{33AAA040-9DF2-4493-BCA7-0975AD66D747}" type="presParOf" srcId="{59D4AAA4-4180-49C1-AED5-B37628576502}" destId="{14A6FFFF-8347-4708-9517-F5EF7C88720C}" srcOrd="2" destOrd="0" presId="urn:microsoft.com/office/officeart/2005/8/layout/l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990BDF-3DCD-43F5-83F6-BA82DE60BF7A}">
      <dsp:nvSpPr>
        <dsp:cNvPr id="0" name=""/>
        <dsp:cNvSpPr/>
      </dsp:nvSpPr>
      <dsp:spPr>
        <a:xfrm>
          <a:off x="3590" y="2200375"/>
          <a:ext cx="1833186" cy="857861"/>
        </a:xfrm>
        <a:prstGeom prst="roundRect">
          <a:avLst>
            <a:gd name="adj" fmla="val 10000"/>
          </a:avLst>
        </a:prstGeom>
        <a:solidFill>
          <a:schemeClr val="bg1"/>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nl-BE" sz="1400" kern="1200" dirty="0"/>
            <a:t>Diabetes type 2</a:t>
          </a:r>
        </a:p>
      </dsp:txBody>
      <dsp:txXfrm>
        <a:off x="28716" y="2225501"/>
        <a:ext cx="1782934" cy="807609"/>
      </dsp:txXfrm>
    </dsp:sp>
    <dsp:sp modelId="{440108AB-6CB6-46FB-AF1B-DED0B22E720A}">
      <dsp:nvSpPr>
        <dsp:cNvPr id="0" name=""/>
        <dsp:cNvSpPr/>
      </dsp:nvSpPr>
      <dsp:spPr>
        <a:xfrm rot="17495144">
          <a:off x="1499252" y="2123887"/>
          <a:ext cx="1067935" cy="17797"/>
        </a:xfrm>
        <a:custGeom>
          <a:avLst/>
          <a:gdLst/>
          <a:ahLst/>
          <a:cxnLst/>
          <a:rect l="0" t="0" r="0" b="0"/>
          <a:pathLst>
            <a:path>
              <a:moveTo>
                <a:pt x="0" y="8898"/>
              </a:moveTo>
              <a:lnTo>
                <a:pt x="1067935" y="8898"/>
              </a:lnTo>
            </a:path>
          </a:pathLst>
        </a:custGeom>
        <a:noFill/>
        <a:ln w="12700" cap="flat" cmpd="sng" algn="ctr">
          <a:solidFill>
            <a:schemeClr val="dk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622300">
            <a:lnSpc>
              <a:spcPct val="90000"/>
            </a:lnSpc>
            <a:spcBef>
              <a:spcPct val="0"/>
            </a:spcBef>
            <a:spcAft>
              <a:spcPct val="35000"/>
            </a:spcAft>
          </a:pPr>
          <a:endParaRPr lang="nl-BE" sz="1400" kern="1200"/>
        </a:p>
      </dsp:txBody>
      <dsp:txXfrm>
        <a:off x="2006521" y="2106088"/>
        <a:ext cx="53396" cy="53396"/>
      </dsp:txXfrm>
    </dsp:sp>
    <dsp:sp modelId="{2FD555E0-B38A-4393-9A74-6A49D10ABB1E}">
      <dsp:nvSpPr>
        <dsp:cNvPr id="0" name=""/>
        <dsp:cNvSpPr/>
      </dsp:nvSpPr>
      <dsp:spPr>
        <a:xfrm>
          <a:off x="2229662" y="1378224"/>
          <a:ext cx="3169244" cy="516085"/>
        </a:xfrm>
        <a:prstGeom prst="roundRect">
          <a:avLst>
            <a:gd name="adj" fmla="val 10000"/>
          </a:avLst>
        </a:prstGeom>
        <a:solidFill>
          <a:schemeClr val="bg1"/>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nl-BE" sz="1400" kern="1200" dirty="0"/>
            <a:t>Geneesmiddelengebruik optimaliseren</a:t>
          </a:r>
        </a:p>
      </dsp:txBody>
      <dsp:txXfrm>
        <a:off x="2244778" y="1393340"/>
        <a:ext cx="3139012" cy="485853"/>
      </dsp:txXfrm>
    </dsp:sp>
    <dsp:sp modelId="{05725966-3B1C-4CDE-87F4-B380358A04E2}">
      <dsp:nvSpPr>
        <dsp:cNvPr id="0" name=""/>
        <dsp:cNvSpPr/>
      </dsp:nvSpPr>
      <dsp:spPr>
        <a:xfrm rot="18046915">
          <a:off x="5233451" y="1336219"/>
          <a:ext cx="677781" cy="17797"/>
        </a:xfrm>
        <a:custGeom>
          <a:avLst/>
          <a:gdLst/>
          <a:ahLst/>
          <a:cxnLst/>
          <a:rect l="0" t="0" r="0" b="0"/>
          <a:pathLst>
            <a:path>
              <a:moveTo>
                <a:pt x="0" y="8898"/>
              </a:moveTo>
              <a:lnTo>
                <a:pt x="677781" y="8898"/>
              </a:lnTo>
            </a:path>
          </a:pathLst>
        </a:custGeom>
        <a:noFill/>
        <a:ln w="12700" cap="flat" cmpd="sng" algn="ctr">
          <a:solidFill>
            <a:schemeClr val="dk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622300">
            <a:lnSpc>
              <a:spcPct val="90000"/>
            </a:lnSpc>
            <a:spcBef>
              <a:spcPct val="0"/>
            </a:spcBef>
            <a:spcAft>
              <a:spcPct val="35000"/>
            </a:spcAft>
          </a:pPr>
          <a:endParaRPr lang="nl-BE" sz="1400" kern="1200"/>
        </a:p>
      </dsp:txBody>
      <dsp:txXfrm>
        <a:off x="5555397" y="1328174"/>
        <a:ext cx="33889" cy="33889"/>
      </dsp:txXfrm>
    </dsp:sp>
    <dsp:sp modelId="{CBDFF49F-DF02-4893-B404-310DDF93E3AC}">
      <dsp:nvSpPr>
        <dsp:cNvPr id="0" name=""/>
        <dsp:cNvSpPr/>
      </dsp:nvSpPr>
      <dsp:spPr>
        <a:xfrm>
          <a:off x="5745776" y="808417"/>
          <a:ext cx="2454997" cy="491107"/>
        </a:xfrm>
        <a:prstGeom prst="roundRect">
          <a:avLst>
            <a:gd name="adj" fmla="val 10000"/>
          </a:avLst>
        </a:prstGeom>
        <a:solidFill>
          <a:schemeClr val="bg1"/>
        </a:solidFill>
        <a:ln w="38100" cap="flat" cmpd="sng" algn="ctr">
          <a:solidFill>
            <a:srgbClr val="FF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nl-BE" sz="1400" kern="1200" dirty="0"/>
            <a:t>Gebruik antidiabetica</a:t>
          </a:r>
        </a:p>
      </dsp:txBody>
      <dsp:txXfrm>
        <a:off x="5760160" y="822801"/>
        <a:ext cx="2426229" cy="462339"/>
      </dsp:txXfrm>
    </dsp:sp>
    <dsp:sp modelId="{D6C6F684-D00F-4237-9E46-FB4FC81CD59E}">
      <dsp:nvSpPr>
        <dsp:cNvPr id="0" name=""/>
        <dsp:cNvSpPr/>
      </dsp:nvSpPr>
      <dsp:spPr>
        <a:xfrm rot="21426484">
          <a:off x="5398686" y="1618606"/>
          <a:ext cx="347311" cy="17797"/>
        </a:xfrm>
        <a:custGeom>
          <a:avLst/>
          <a:gdLst/>
          <a:ahLst/>
          <a:cxnLst/>
          <a:rect l="0" t="0" r="0" b="0"/>
          <a:pathLst>
            <a:path>
              <a:moveTo>
                <a:pt x="0" y="8898"/>
              </a:moveTo>
              <a:lnTo>
                <a:pt x="347311" y="8898"/>
              </a:lnTo>
            </a:path>
          </a:pathLst>
        </a:custGeom>
        <a:noFill/>
        <a:ln w="12700" cap="flat" cmpd="sng" algn="ctr">
          <a:solidFill>
            <a:schemeClr val="dk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622300">
            <a:lnSpc>
              <a:spcPct val="90000"/>
            </a:lnSpc>
            <a:spcBef>
              <a:spcPct val="0"/>
            </a:spcBef>
            <a:spcAft>
              <a:spcPct val="35000"/>
            </a:spcAft>
          </a:pPr>
          <a:endParaRPr lang="nl-BE" sz="1400" kern="1200"/>
        </a:p>
      </dsp:txBody>
      <dsp:txXfrm>
        <a:off x="5563659" y="1618822"/>
        <a:ext cx="17365" cy="17365"/>
      </dsp:txXfrm>
    </dsp:sp>
    <dsp:sp modelId="{7566A6F7-9103-4D0E-A02B-1A68189A2F60}">
      <dsp:nvSpPr>
        <dsp:cNvPr id="0" name=""/>
        <dsp:cNvSpPr/>
      </dsp:nvSpPr>
      <dsp:spPr>
        <a:xfrm>
          <a:off x="5745776" y="1373190"/>
          <a:ext cx="2454997" cy="491107"/>
        </a:xfrm>
        <a:prstGeom prst="roundRect">
          <a:avLst>
            <a:gd name="adj" fmla="val 10000"/>
          </a:avLst>
        </a:prstGeom>
        <a:solidFill>
          <a:schemeClr val="bg1"/>
        </a:solidFill>
        <a:ln w="38100" cap="flat" cmpd="sng" algn="ctr">
          <a:solidFill>
            <a:srgbClr val="FF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nl-BE" sz="1400" kern="1200"/>
            <a:t>Gebruik comedicatie</a:t>
          </a:r>
        </a:p>
      </dsp:txBody>
      <dsp:txXfrm>
        <a:off x="5760160" y="1387574"/>
        <a:ext cx="2426229" cy="462339"/>
      </dsp:txXfrm>
    </dsp:sp>
    <dsp:sp modelId="{5D647E79-5CE7-41CC-838C-2D735333915C}">
      <dsp:nvSpPr>
        <dsp:cNvPr id="0" name=""/>
        <dsp:cNvSpPr/>
      </dsp:nvSpPr>
      <dsp:spPr>
        <a:xfrm rot="3456196">
          <a:off x="5243653" y="1909754"/>
          <a:ext cx="668878" cy="17797"/>
        </a:xfrm>
        <a:custGeom>
          <a:avLst/>
          <a:gdLst/>
          <a:ahLst/>
          <a:cxnLst/>
          <a:rect l="0" t="0" r="0" b="0"/>
          <a:pathLst>
            <a:path>
              <a:moveTo>
                <a:pt x="0" y="8898"/>
              </a:moveTo>
              <a:lnTo>
                <a:pt x="668878" y="8898"/>
              </a:lnTo>
            </a:path>
          </a:pathLst>
        </a:custGeom>
        <a:noFill/>
        <a:ln w="12700" cap="flat" cmpd="sng" algn="ctr">
          <a:solidFill>
            <a:schemeClr val="dk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622300">
            <a:lnSpc>
              <a:spcPct val="90000"/>
            </a:lnSpc>
            <a:spcBef>
              <a:spcPct val="0"/>
            </a:spcBef>
            <a:spcAft>
              <a:spcPct val="35000"/>
            </a:spcAft>
          </a:pPr>
          <a:endParaRPr lang="nl-BE" sz="1400" kern="1200"/>
        </a:p>
      </dsp:txBody>
      <dsp:txXfrm>
        <a:off x="5561370" y="1901931"/>
        <a:ext cx="33443" cy="33443"/>
      </dsp:txXfrm>
    </dsp:sp>
    <dsp:sp modelId="{6C4D6078-8F32-40E1-9B39-F1462F60D754}">
      <dsp:nvSpPr>
        <dsp:cNvPr id="0" name=""/>
        <dsp:cNvSpPr/>
      </dsp:nvSpPr>
      <dsp:spPr>
        <a:xfrm>
          <a:off x="5757278" y="1955486"/>
          <a:ext cx="2454997" cy="491107"/>
        </a:xfrm>
        <a:prstGeom prst="roundRect">
          <a:avLst>
            <a:gd name="adj" fmla="val 10000"/>
          </a:avLst>
        </a:prstGeom>
        <a:solidFill>
          <a:schemeClr val="bg1"/>
        </a:solidFill>
        <a:ln w="38100" cap="flat" cmpd="sng" algn="ctr">
          <a:solidFill>
            <a:srgbClr val="FF000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nl-BE" sz="1400" kern="1200"/>
            <a:t>Vaccinatie</a:t>
          </a:r>
        </a:p>
      </dsp:txBody>
      <dsp:txXfrm>
        <a:off x="5771662" y="1969870"/>
        <a:ext cx="2426229" cy="462339"/>
      </dsp:txXfrm>
    </dsp:sp>
    <dsp:sp modelId="{1B1B7097-DEC6-4A63-AD22-69F5CA379646}">
      <dsp:nvSpPr>
        <dsp:cNvPr id="0" name=""/>
        <dsp:cNvSpPr/>
      </dsp:nvSpPr>
      <dsp:spPr>
        <a:xfrm rot="4052782">
          <a:off x="1518884" y="3095750"/>
          <a:ext cx="1028670" cy="17797"/>
        </a:xfrm>
        <a:custGeom>
          <a:avLst/>
          <a:gdLst/>
          <a:ahLst/>
          <a:cxnLst/>
          <a:rect l="0" t="0" r="0" b="0"/>
          <a:pathLst>
            <a:path>
              <a:moveTo>
                <a:pt x="0" y="8898"/>
              </a:moveTo>
              <a:lnTo>
                <a:pt x="1028670" y="8898"/>
              </a:lnTo>
            </a:path>
          </a:pathLst>
        </a:custGeom>
        <a:noFill/>
        <a:ln w="12700" cap="flat" cmpd="sng" algn="ctr">
          <a:solidFill>
            <a:schemeClr val="dk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622300">
            <a:lnSpc>
              <a:spcPct val="90000"/>
            </a:lnSpc>
            <a:spcBef>
              <a:spcPct val="0"/>
            </a:spcBef>
            <a:spcAft>
              <a:spcPct val="35000"/>
            </a:spcAft>
          </a:pPr>
          <a:endParaRPr lang="nl-BE" sz="1400" kern="1200"/>
        </a:p>
      </dsp:txBody>
      <dsp:txXfrm>
        <a:off x="2007503" y="3078932"/>
        <a:ext cx="51433" cy="51433"/>
      </dsp:txXfrm>
    </dsp:sp>
    <dsp:sp modelId="{34195DD7-7F4C-44F2-BF9B-263C8E5790E9}">
      <dsp:nvSpPr>
        <dsp:cNvPr id="0" name=""/>
        <dsp:cNvSpPr/>
      </dsp:nvSpPr>
      <dsp:spPr>
        <a:xfrm>
          <a:off x="2229662" y="3421280"/>
          <a:ext cx="3169244" cy="317422"/>
        </a:xfrm>
        <a:prstGeom prst="roundRect">
          <a:avLst>
            <a:gd name="adj" fmla="val 10000"/>
          </a:avLst>
        </a:prstGeom>
        <a:solidFill>
          <a:schemeClr val="bg1"/>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nl-BE" sz="1400" kern="1200"/>
            <a:t>Organisatie rond zorg optimaliseren</a:t>
          </a:r>
        </a:p>
      </dsp:txBody>
      <dsp:txXfrm>
        <a:off x="2238959" y="3430577"/>
        <a:ext cx="3150650" cy="298828"/>
      </dsp:txXfrm>
    </dsp:sp>
    <dsp:sp modelId="{2F903AFE-85FB-439C-B41D-0CCD261FD32A}">
      <dsp:nvSpPr>
        <dsp:cNvPr id="0" name=""/>
        <dsp:cNvSpPr/>
      </dsp:nvSpPr>
      <dsp:spPr>
        <a:xfrm rot="18289469">
          <a:off x="5251355" y="3288706"/>
          <a:ext cx="687988" cy="17797"/>
        </a:xfrm>
        <a:custGeom>
          <a:avLst/>
          <a:gdLst/>
          <a:ahLst/>
          <a:cxnLst/>
          <a:rect l="0" t="0" r="0" b="0"/>
          <a:pathLst>
            <a:path>
              <a:moveTo>
                <a:pt x="0" y="8898"/>
              </a:moveTo>
              <a:lnTo>
                <a:pt x="687988" y="8898"/>
              </a:lnTo>
            </a:path>
          </a:pathLst>
        </a:custGeom>
        <a:noFill/>
        <a:ln w="12700" cap="flat" cmpd="sng" algn="ctr">
          <a:solidFill>
            <a:schemeClr val="dk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622300">
            <a:lnSpc>
              <a:spcPct val="90000"/>
            </a:lnSpc>
            <a:spcBef>
              <a:spcPct val="0"/>
            </a:spcBef>
            <a:spcAft>
              <a:spcPct val="35000"/>
            </a:spcAft>
          </a:pPr>
          <a:endParaRPr lang="nl-BE" sz="1400" kern="1200"/>
        </a:p>
      </dsp:txBody>
      <dsp:txXfrm>
        <a:off x="5578150" y="3280405"/>
        <a:ext cx="34399" cy="34399"/>
      </dsp:txXfrm>
    </dsp:sp>
    <dsp:sp modelId="{46B20489-6065-444A-A726-A877765C87F4}">
      <dsp:nvSpPr>
        <dsp:cNvPr id="0" name=""/>
        <dsp:cNvSpPr/>
      </dsp:nvSpPr>
      <dsp:spPr>
        <a:xfrm>
          <a:off x="5791793" y="2769664"/>
          <a:ext cx="2454997" cy="491107"/>
        </a:xfrm>
        <a:prstGeom prst="roundRect">
          <a:avLst>
            <a:gd name="adj" fmla="val 10000"/>
          </a:avLst>
        </a:prstGeom>
        <a:solidFill>
          <a:schemeClr val="bg1"/>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nl-BE" sz="1400" kern="1200" dirty="0" smtClean="0"/>
            <a:t>Farmaceutische zorg</a:t>
          </a:r>
          <a:endParaRPr lang="nl-BE" sz="1400" kern="1200" dirty="0"/>
        </a:p>
      </dsp:txBody>
      <dsp:txXfrm>
        <a:off x="5806177" y="2784048"/>
        <a:ext cx="2426229" cy="462339"/>
      </dsp:txXfrm>
    </dsp:sp>
    <dsp:sp modelId="{DA8293E9-E024-4B17-B762-D31179055505}">
      <dsp:nvSpPr>
        <dsp:cNvPr id="0" name=""/>
        <dsp:cNvSpPr/>
      </dsp:nvSpPr>
      <dsp:spPr>
        <a:xfrm>
          <a:off x="5398907" y="3571093"/>
          <a:ext cx="392885" cy="17797"/>
        </a:xfrm>
        <a:custGeom>
          <a:avLst/>
          <a:gdLst/>
          <a:ahLst/>
          <a:cxnLst/>
          <a:rect l="0" t="0" r="0" b="0"/>
          <a:pathLst>
            <a:path>
              <a:moveTo>
                <a:pt x="0" y="8898"/>
              </a:moveTo>
              <a:lnTo>
                <a:pt x="392885" y="8898"/>
              </a:lnTo>
            </a:path>
          </a:pathLst>
        </a:custGeom>
        <a:noFill/>
        <a:ln w="12700" cap="flat" cmpd="sng" algn="ctr">
          <a:solidFill>
            <a:schemeClr val="dk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622300">
            <a:lnSpc>
              <a:spcPct val="90000"/>
            </a:lnSpc>
            <a:spcBef>
              <a:spcPct val="0"/>
            </a:spcBef>
            <a:spcAft>
              <a:spcPct val="35000"/>
            </a:spcAft>
          </a:pPr>
          <a:endParaRPr lang="nl-BE" sz="1400" kern="1200"/>
        </a:p>
      </dsp:txBody>
      <dsp:txXfrm>
        <a:off x="5585528" y="3570169"/>
        <a:ext cx="19644" cy="19644"/>
      </dsp:txXfrm>
    </dsp:sp>
    <dsp:sp modelId="{D3FFAF10-5BD5-4713-AA0E-8942617EC65B}">
      <dsp:nvSpPr>
        <dsp:cNvPr id="0" name=""/>
        <dsp:cNvSpPr/>
      </dsp:nvSpPr>
      <dsp:spPr>
        <a:xfrm>
          <a:off x="5791793" y="3334438"/>
          <a:ext cx="2454997" cy="491107"/>
        </a:xfrm>
        <a:prstGeom prst="roundRect">
          <a:avLst>
            <a:gd name="adj" fmla="val 10000"/>
          </a:avLst>
        </a:prstGeom>
        <a:solidFill>
          <a:schemeClr val="bg1"/>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nl-BE" sz="1400" kern="1200"/>
            <a:t>Rol zorgactoren</a:t>
          </a:r>
        </a:p>
      </dsp:txBody>
      <dsp:txXfrm>
        <a:off x="5806177" y="3348822"/>
        <a:ext cx="2426229" cy="462339"/>
      </dsp:txXfrm>
    </dsp:sp>
    <dsp:sp modelId="{D0DD78DF-D39B-42D8-B3D8-026E7A1FAF6E}">
      <dsp:nvSpPr>
        <dsp:cNvPr id="0" name=""/>
        <dsp:cNvSpPr/>
      </dsp:nvSpPr>
      <dsp:spPr>
        <a:xfrm rot="3310531">
          <a:off x="5251355" y="3853479"/>
          <a:ext cx="687988" cy="17797"/>
        </a:xfrm>
        <a:custGeom>
          <a:avLst/>
          <a:gdLst/>
          <a:ahLst/>
          <a:cxnLst/>
          <a:rect l="0" t="0" r="0" b="0"/>
          <a:pathLst>
            <a:path>
              <a:moveTo>
                <a:pt x="0" y="8898"/>
              </a:moveTo>
              <a:lnTo>
                <a:pt x="687988" y="8898"/>
              </a:lnTo>
            </a:path>
          </a:pathLst>
        </a:custGeom>
        <a:noFill/>
        <a:ln w="12700" cap="flat" cmpd="sng" algn="ctr">
          <a:solidFill>
            <a:schemeClr val="dk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622300">
            <a:lnSpc>
              <a:spcPct val="90000"/>
            </a:lnSpc>
            <a:spcBef>
              <a:spcPct val="0"/>
            </a:spcBef>
            <a:spcAft>
              <a:spcPct val="35000"/>
            </a:spcAft>
          </a:pPr>
          <a:endParaRPr lang="nl-BE" sz="1400" kern="1200"/>
        </a:p>
      </dsp:txBody>
      <dsp:txXfrm>
        <a:off x="5578150" y="3845179"/>
        <a:ext cx="34399" cy="34399"/>
      </dsp:txXfrm>
    </dsp:sp>
    <dsp:sp modelId="{E7535394-42CB-4018-8C31-9DF9C8941EC4}">
      <dsp:nvSpPr>
        <dsp:cNvPr id="0" name=""/>
        <dsp:cNvSpPr/>
      </dsp:nvSpPr>
      <dsp:spPr>
        <a:xfrm>
          <a:off x="5791793" y="3899211"/>
          <a:ext cx="2454997" cy="491107"/>
        </a:xfrm>
        <a:prstGeom prst="roundRect">
          <a:avLst>
            <a:gd name="adj" fmla="val 10000"/>
          </a:avLst>
        </a:prstGeom>
        <a:solidFill>
          <a:schemeClr val="bg1"/>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nl-BE" sz="1400" kern="1200"/>
            <a:t>Trajecten</a:t>
          </a:r>
        </a:p>
      </dsp:txBody>
      <dsp:txXfrm>
        <a:off x="5806177" y="3913595"/>
        <a:ext cx="2426229" cy="462339"/>
      </dsp:txXfrm>
    </dsp:sp>
    <dsp:sp modelId="{52573FFA-25E8-4D46-8801-ABF18892844F}">
      <dsp:nvSpPr>
        <dsp:cNvPr id="0" name=""/>
        <dsp:cNvSpPr/>
      </dsp:nvSpPr>
      <dsp:spPr>
        <a:xfrm rot="4611378">
          <a:off x="1149792" y="3486291"/>
          <a:ext cx="1778355" cy="17797"/>
        </a:xfrm>
        <a:custGeom>
          <a:avLst/>
          <a:gdLst/>
          <a:ahLst/>
          <a:cxnLst/>
          <a:rect l="0" t="0" r="0" b="0"/>
          <a:pathLst>
            <a:path>
              <a:moveTo>
                <a:pt x="0" y="8898"/>
              </a:moveTo>
              <a:lnTo>
                <a:pt x="1778355" y="8898"/>
              </a:lnTo>
            </a:path>
          </a:pathLst>
        </a:custGeom>
        <a:noFill/>
        <a:ln w="12700" cap="flat" cmpd="sng" algn="ctr">
          <a:solidFill>
            <a:schemeClr val="dk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622300">
            <a:lnSpc>
              <a:spcPct val="90000"/>
            </a:lnSpc>
            <a:spcBef>
              <a:spcPct val="0"/>
            </a:spcBef>
            <a:spcAft>
              <a:spcPct val="35000"/>
            </a:spcAft>
          </a:pPr>
          <a:endParaRPr lang="nl-BE" sz="1400" kern="1200"/>
        </a:p>
      </dsp:txBody>
      <dsp:txXfrm>
        <a:off x="1994511" y="3450731"/>
        <a:ext cx="88917" cy="88917"/>
      </dsp:txXfrm>
    </dsp:sp>
    <dsp:sp modelId="{18C526A4-88C1-4952-966A-8745E52BABA4}">
      <dsp:nvSpPr>
        <dsp:cNvPr id="0" name=""/>
        <dsp:cNvSpPr/>
      </dsp:nvSpPr>
      <dsp:spPr>
        <a:xfrm>
          <a:off x="2241164" y="4202362"/>
          <a:ext cx="3169244" cy="317422"/>
        </a:xfrm>
        <a:prstGeom prst="roundRect">
          <a:avLst>
            <a:gd name="adj" fmla="val 10000"/>
          </a:avLst>
        </a:prstGeom>
        <a:solidFill>
          <a:schemeClr val="bg1"/>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nl-BE" sz="1400" kern="1200"/>
            <a:t>Aanpassen levensstijl (roken, gewicht, ...)</a:t>
          </a:r>
        </a:p>
      </dsp:txBody>
      <dsp:txXfrm>
        <a:off x="2250461" y="4211659"/>
        <a:ext cx="3150650" cy="29882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15051A8-3DA7-41C8-9443-EF55FDCD471E}">
      <dsp:nvSpPr>
        <dsp:cNvPr id="0" name=""/>
        <dsp:cNvSpPr/>
      </dsp:nvSpPr>
      <dsp:spPr>
        <a:xfrm>
          <a:off x="2839" y="5391"/>
          <a:ext cx="2768670" cy="691200"/>
        </a:xfrm>
        <a:prstGeom prst="rect">
          <a:avLst/>
        </a:prstGeom>
        <a:solidFill>
          <a:srgbClr val="5C9A9B"/>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65024" rIns="113792" bIns="65024" numCol="1" spcCol="1270" anchor="ctr" anchorCtr="0">
          <a:noAutofit/>
        </a:bodyPr>
        <a:lstStyle/>
        <a:p>
          <a:pPr lvl="0" algn="ctr" defTabSz="711200">
            <a:lnSpc>
              <a:spcPct val="90000"/>
            </a:lnSpc>
            <a:spcBef>
              <a:spcPct val="0"/>
            </a:spcBef>
            <a:spcAft>
              <a:spcPct val="35000"/>
            </a:spcAft>
          </a:pPr>
          <a:r>
            <a:rPr lang="nl-BE" sz="1600" kern="1200" dirty="0" smtClean="0"/>
            <a:t>&lt; 6,5 (48 </a:t>
          </a:r>
          <a:r>
            <a:rPr lang="nl-BE" sz="1600" kern="1200" dirty="0" err="1" smtClean="0"/>
            <a:t>mmol</a:t>
          </a:r>
          <a:r>
            <a:rPr lang="nl-BE" sz="1600" kern="1200" dirty="0" smtClean="0"/>
            <a:t>/mol)</a:t>
          </a:r>
          <a:endParaRPr lang="nl-BE" sz="1600" kern="1200" dirty="0"/>
        </a:p>
      </dsp:txBody>
      <dsp:txXfrm>
        <a:off x="2839" y="5391"/>
        <a:ext cx="2768670" cy="691200"/>
      </dsp:txXfrm>
    </dsp:sp>
    <dsp:sp modelId="{D504D762-F355-454B-9F69-D2DC1773F5EF}">
      <dsp:nvSpPr>
        <dsp:cNvPr id="0" name=""/>
        <dsp:cNvSpPr/>
      </dsp:nvSpPr>
      <dsp:spPr>
        <a:xfrm>
          <a:off x="2839" y="696591"/>
          <a:ext cx="2768670" cy="2414913"/>
        </a:xfrm>
        <a:prstGeom prst="rect">
          <a:avLst/>
        </a:prstGeom>
        <a:solidFill>
          <a:schemeClr val="bg1">
            <a:lumMod val="85000"/>
            <a:alpha val="9000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5344" tIns="85344" rIns="113792" bIns="128016" numCol="1" spcCol="1270" anchor="t" anchorCtr="0">
          <a:noAutofit/>
        </a:bodyPr>
        <a:lstStyle/>
        <a:p>
          <a:pPr marL="171450" lvl="1" indent="-171450" algn="l" defTabSz="711200">
            <a:lnSpc>
              <a:spcPct val="90000"/>
            </a:lnSpc>
            <a:spcBef>
              <a:spcPct val="0"/>
            </a:spcBef>
            <a:spcAft>
              <a:spcPct val="15000"/>
            </a:spcAft>
            <a:buChar char="••"/>
          </a:pPr>
          <a:r>
            <a:rPr lang="nl-BE" sz="1600" kern="1200" dirty="0" smtClean="0"/>
            <a:t>Bij jongere patiënten</a:t>
          </a:r>
          <a:endParaRPr lang="nl-BE" sz="1600" kern="1200" dirty="0"/>
        </a:p>
        <a:p>
          <a:pPr marL="171450" lvl="1" indent="-171450" algn="l" defTabSz="711200">
            <a:lnSpc>
              <a:spcPct val="90000"/>
            </a:lnSpc>
            <a:spcBef>
              <a:spcPct val="0"/>
            </a:spcBef>
            <a:spcAft>
              <a:spcPct val="15000"/>
            </a:spcAft>
            <a:buChar char="••"/>
          </a:pPr>
          <a:r>
            <a:rPr lang="nl-BE" sz="1600" kern="1200" dirty="0" smtClean="0"/>
            <a:t>Patiënten met een korte diabetesduur (&lt;8 jaar)</a:t>
          </a:r>
          <a:endParaRPr lang="nl-BE" sz="1600" kern="1200" dirty="0"/>
        </a:p>
        <a:p>
          <a:pPr marL="171450" lvl="1" indent="-171450" algn="l" defTabSz="711200">
            <a:lnSpc>
              <a:spcPct val="90000"/>
            </a:lnSpc>
            <a:spcBef>
              <a:spcPct val="0"/>
            </a:spcBef>
            <a:spcAft>
              <a:spcPct val="15000"/>
            </a:spcAft>
            <a:buChar char="••"/>
          </a:pPr>
          <a:r>
            <a:rPr lang="nl-BE" sz="1600" kern="1200" dirty="0" smtClean="0"/>
            <a:t>Levensverwachting &gt;10 jaar</a:t>
          </a:r>
          <a:endParaRPr lang="nl-BE" sz="1600" kern="1200" dirty="0"/>
        </a:p>
        <a:p>
          <a:pPr marL="171450" lvl="1" indent="-171450" algn="l" defTabSz="711200">
            <a:lnSpc>
              <a:spcPct val="90000"/>
            </a:lnSpc>
            <a:spcBef>
              <a:spcPct val="0"/>
            </a:spcBef>
            <a:spcAft>
              <a:spcPct val="15000"/>
            </a:spcAft>
            <a:buChar char="••"/>
          </a:pPr>
          <a:r>
            <a:rPr lang="nl-BE" sz="1600" kern="1200" dirty="0" smtClean="0"/>
            <a:t>Geen significant risico op cardiovasculair lijden </a:t>
          </a:r>
          <a:endParaRPr lang="nl-BE" sz="1600" kern="1200" dirty="0"/>
        </a:p>
      </dsp:txBody>
      <dsp:txXfrm>
        <a:off x="2839" y="696591"/>
        <a:ext cx="2768670" cy="2414913"/>
      </dsp:txXfrm>
    </dsp:sp>
    <dsp:sp modelId="{BD6C9F80-8F39-4EFF-AC6D-67642BBA7F2C}">
      <dsp:nvSpPr>
        <dsp:cNvPr id="0" name=""/>
        <dsp:cNvSpPr/>
      </dsp:nvSpPr>
      <dsp:spPr>
        <a:xfrm>
          <a:off x="3159123" y="5391"/>
          <a:ext cx="2768670" cy="691200"/>
        </a:xfrm>
        <a:prstGeom prst="rect">
          <a:avLst/>
        </a:prstGeom>
        <a:solidFill>
          <a:srgbClr val="5C9A9B"/>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65024" rIns="113792" bIns="65024" numCol="1" spcCol="1270" anchor="ctr" anchorCtr="0">
          <a:noAutofit/>
        </a:bodyPr>
        <a:lstStyle/>
        <a:p>
          <a:pPr lvl="0" algn="ctr" defTabSz="711200">
            <a:lnSpc>
              <a:spcPct val="90000"/>
            </a:lnSpc>
            <a:spcBef>
              <a:spcPct val="0"/>
            </a:spcBef>
            <a:spcAft>
              <a:spcPct val="35000"/>
            </a:spcAft>
          </a:pPr>
          <a:r>
            <a:rPr lang="nl-BE" sz="1600" kern="1200" dirty="0" smtClean="0"/>
            <a:t>&lt; 7% (53 </a:t>
          </a:r>
          <a:r>
            <a:rPr lang="nl-BE" sz="1600" kern="1200" dirty="0" err="1" smtClean="0"/>
            <a:t>mmol</a:t>
          </a:r>
          <a:r>
            <a:rPr lang="nl-BE" sz="1600" kern="1200" dirty="0" smtClean="0"/>
            <a:t>/mol)</a:t>
          </a:r>
          <a:endParaRPr lang="nl-BE" sz="1600" kern="1200" dirty="0"/>
        </a:p>
      </dsp:txBody>
      <dsp:txXfrm>
        <a:off x="3159123" y="5391"/>
        <a:ext cx="2768670" cy="691200"/>
      </dsp:txXfrm>
    </dsp:sp>
    <dsp:sp modelId="{FDEA2B96-2744-4AF2-9C86-B11CCE83E861}">
      <dsp:nvSpPr>
        <dsp:cNvPr id="0" name=""/>
        <dsp:cNvSpPr/>
      </dsp:nvSpPr>
      <dsp:spPr>
        <a:xfrm>
          <a:off x="3159123" y="696591"/>
          <a:ext cx="2768670" cy="2414913"/>
        </a:xfrm>
        <a:prstGeom prst="rect">
          <a:avLst/>
        </a:prstGeom>
        <a:solidFill>
          <a:schemeClr val="bg1">
            <a:lumMod val="85000"/>
            <a:alpha val="9000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5344" tIns="85344" rIns="113792" bIns="128016" numCol="1" spcCol="1270" anchor="t" anchorCtr="0">
          <a:noAutofit/>
        </a:bodyPr>
        <a:lstStyle/>
        <a:p>
          <a:pPr marL="171450" lvl="1" indent="-171450" algn="l" defTabSz="711200">
            <a:lnSpc>
              <a:spcPct val="90000"/>
            </a:lnSpc>
            <a:spcBef>
              <a:spcPct val="0"/>
            </a:spcBef>
            <a:spcAft>
              <a:spcPct val="15000"/>
            </a:spcAft>
            <a:buChar char="••"/>
          </a:pPr>
          <a:r>
            <a:rPr lang="nl-BE" sz="1600" kern="1200" dirty="0" smtClean="0"/>
            <a:t>Standaard streefwaarde</a:t>
          </a:r>
          <a:endParaRPr lang="nl-BE" sz="1600" kern="1200" dirty="0"/>
        </a:p>
      </dsp:txBody>
      <dsp:txXfrm>
        <a:off x="3159123" y="696591"/>
        <a:ext cx="2768670" cy="2414913"/>
      </dsp:txXfrm>
    </dsp:sp>
    <dsp:sp modelId="{57E65BB7-5DE2-4B75-A87A-1540C0FAC2CF}">
      <dsp:nvSpPr>
        <dsp:cNvPr id="0" name=""/>
        <dsp:cNvSpPr/>
      </dsp:nvSpPr>
      <dsp:spPr>
        <a:xfrm>
          <a:off x="6315408" y="5391"/>
          <a:ext cx="2768670" cy="691200"/>
        </a:xfrm>
        <a:prstGeom prst="rect">
          <a:avLst/>
        </a:prstGeom>
        <a:solidFill>
          <a:srgbClr val="5C9A9B"/>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65024" rIns="113792" bIns="65024" numCol="1" spcCol="1270" anchor="ctr" anchorCtr="0">
          <a:noAutofit/>
        </a:bodyPr>
        <a:lstStyle/>
        <a:p>
          <a:pPr lvl="0" algn="ctr" defTabSz="711200">
            <a:lnSpc>
              <a:spcPct val="90000"/>
            </a:lnSpc>
            <a:spcBef>
              <a:spcPct val="0"/>
            </a:spcBef>
            <a:spcAft>
              <a:spcPct val="35000"/>
            </a:spcAft>
          </a:pPr>
          <a:r>
            <a:rPr lang="nl-BE" sz="1600" kern="1200" dirty="0" smtClean="0"/>
            <a:t>&lt; 8% (64 </a:t>
          </a:r>
          <a:r>
            <a:rPr lang="nl-BE" sz="1600" kern="1200" dirty="0" err="1" smtClean="0"/>
            <a:t>mmol</a:t>
          </a:r>
          <a:r>
            <a:rPr lang="nl-BE" sz="1600" kern="1200" dirty="0" smtClean="0"/>
            <a:t>/mol)</a:t>
          </a:r>
          <a:endParaRPr lang="nl-BE" sz="1600" kern="1200" dirty="0"/>
        </a:p>
      </dsp:txBody>
      <dsp:txXfrm>
        <a:off x="6315408" y="5391"/>
        <a:ext cx="2768670" cy="691200"/>
      </dsp:txXfrm>
    </dsp:sp>
    <dsp:sp modelId="{381F1718-A1AD-4085-BD01-086A1754FFC0}">
      <dsp:nvSpPr>
        <dsp:cNvPr id="0" name=""/>
        <dsp:cNvSpPr/>
      </dsp:nvSpPr>
      <dsp:spPr>
        <a:xfrm>
          <a:off x="6315408" y="696591"/>
          <a:ext cx="2768670" cy="2414913"/>
        </a:xfrm>
        <a:prstGeom prst="rect">
          <a:avLst/>
        </a:prstGeom>
        <a:solidFill>
          <a:schemeClr val="bg1">
            <a:lumMod val="85000"/>
            <a:alpha val="9000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5344" tIns="85344" rIns="113792" bIns="128016" numCol="1" spcCol="1270" anchor="t" anchorCtr="0">
          <a:noAutofit/>
        </a:bodyPr>
        <a:lstStyle/>
        <a:p>
          <a:pPr marL="171450" lvl="1" indent="-171450" algn="l" defTabSz="711200">
            <a:lnSpc>
              <a:spcPct val="90000"/>
            </a:lnSpc>
            <a:spcBef>
              <a:spcPct val="0"/>
            </a:spcBef>
            <a:spcAft>
              <a:spcPct val="15000"/>
            </a:spcAft>
            <a:buChar char="••"/>
          </a:pPr>
          <a:r>
            <a:rPr lang="nl-BE" sz="1600" kern="1200" dirty="0" smtClean="0"/>
            <a:t>Bij oudere patiënten</a:t>
          </a:r>
          <a:endParaRPr lang="nl-BE" sz="1600" kern="1200" dirty="0"/>
        </a:p>
        <a:p>
          <a:pPr marL="171450" lvl="1" indent="-171450" algn="l" defTabSz="711200">
            <a:lnSpc>
              <a:spcPct val="90000"/>
            </a:lnSpc>
            <a:spcBef>
              <a:spcPct val="0"/>
            </a:spcBef>
            <a:spcAft>
              <a:spcPct val="15000"/>
            </a:spcAft>
            <a:buChar char="••"/>
          </a:pPr>
          <a:r>
            <a:rPr lang="nl-BE" sz="1600" kern="1200" dirty="0" smtClean="0"/>
            <a:t>Lang bestaande diabetes (&gt;8 jaar)</a:t>
          </a:r>
          <a:endParaRPr lang="nl-BE" sz="1600" kern="1200" dirty="0"/>
        </a:p>
        <a:p>
          <a:pPr marL="171450" lvl="1" indent="-171450" algn="l" defTabSz="711200">
            <a:lnSpc>
              <a:spcPct val="90000"/>
            </a:lnSpc>
            <a:spcBef>
              <a:spcPct val="0"/>
            </a:spcBef>
            <a:spcAft>
              <a:spcPct val="15000"/>
            </a:spcAft>
            <a:buChar char="••"/>
          </a:pPr>
          <a:r>
            <a:rPr lang="nl-BE" sz="1600" kern="1200" dirty="0" smtClean="0"/>
            <a:t>Korte levensverwachting</a:t>
          </a:r>
          <a:endParaRPr lang="nl-BE" sz="1600" kern="1200" dirty="0"/>
        </a:p>
        <a:p>
          <a:pPr marL="171450" lvl="1" indent="-171450" algn="l" defTabSz="711200">
            <a:lnSpc>
              <a:spcPct val="90000"/>
            </a:lnSpc>
            <a:spcBef>
              <a:spcPct val="0"/>
            </a:spcBef>
            <a:spcAft>
              <a:spcPct val="15000"/>
            </a:spcAft>
            <a:buChar char="••"/>
          </a:pPr>
          <a:r>
            <a:rPr lang="nl-BE" sz="1600" kern="1200" dirty="0" smtClean="0"/>
            <a:t>Voorgeschiedenis van ernstige </a:t>
          </a:r>
          <a:r>
            <a:rPr lang="nl-BE" sz="1600" kern="1200" dirty="0" err="1" smtClean="0"/>
            <a:t>hypoglycemie</a:t>
          </a:r>
          <a:endParaRPr lang="nl-BE" sz="1600" kern="1200" dirty="0"/>
        </a:p>
        <a:p>
          <a:pPr marL="171450" lvl="1" indent="-171450" algn="l" defTabSz="711200">
            <a:lnSpc>
              <a:spcPct val="90000"/>
            </a:lnSpc>
            <a:spcBef>
              <a:spcPct val="0"/>
            </a:spcBef>
            <a:spcAft>
              <a:spcPct val="15000"/>
            </a:spcAft>
            <a:buChar char="••"/>
          </a:pPr>
          <a:r>
            <a:rPr lang="nl-BE" sz="1600" kern="1200" dirty="0" smtClean="0"/>
            <a:t>Uitgebreide micro- of cardiovasculaire verwikkelingen</a:t>
          </a:r>
          <a:endParaRPr lang="nl-BE" sz="1600" kern="1200" dirty="0"/>
        </a:p>
      </dsp:txBody>
      <dsp:txXfrm>
        <a:off x="6315408" y="696591"/>
        <a:ext cx="2768670" cy="241491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756A0B0-5D3D-4122-A638-9C130EB524B8}">
      <dsp:nvSpPr>
        <dsp:cNvPr id="0" name=""/>
        <dsp:cNvSpPr/>
      </dsp:nvSpPr>
      <dsp:spPr>
        <a:xfrm>
          <a:off x="911" y="0"/>
          <a:ext cx="2368891" cy="4248028"/>
        </a:xfrm>
        <a:prstGeom prst="roundRect">
          <a:avLst>
            <a:gd name="adj" fmla="val 10000"/>
          </a:avLst>
        </a:prstGeom>
        <a:solidFill>
          <a:schemeClr val="dk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nl-BE" sz="1600" kern="1200" dirty="0" smtClean="0"/>
            <a:t>Cardiovasculaire behandeldoelen</a:t>
          </a:r>
          <a:endParaRPr lang="nl-BE" sz="1600" kern="1200" dirty="0"/>
        </a:p>
      </dsp:txBody>
      <dsp:txXfrm>
        <a:off x="911" y="0"/>
        <a:ext cx="2368891" cy="1274408"/>
      </dsp:txXfrm>
    </dsp:sp>
    <dsp:sp modelId="{F06DDD6C-35C8-4539-9147-8708554F5D9D}">
      <dsp:nvSpPr>
        <dsp:cNvPr id="0" name=""/>
        <dsp:cNvSpPr/>
      </dsp:nvSpPr>
      <dsp:spPr>
        <a:xfrm>
          <a:off x="237800" y="1274799"/>
          <a:ext cx="1895112" cy="508366"/>
        </a:xfrm>
        <a:prstGeom prst="roundRect">
          <a:avLst>
            <a:gd name="adj" fmla="val 10000"/>
          </a:avLst>
        </a:prstGeom>
        <a:solidFill>
          <a:srgbClr val="5C9A9B"/>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28575" rIns="38100" bIns="28575" numCol="1" spcCol="1270" anchor="ctr" anchorCtr="0">
          <a:noAutofit/>
        </a:bodyPr>
        <a:lstStyle/>
        <a:p>
          <a:pPr lvl="0" algn="ctr" defTabSz="666750">
            <a:lnSpc>
              <a:spcPct val="90000"/>
            </a:lnSpc>
            <a:spcBef>
              <a:spcPct val="0"/>
            </a:spcBef>
            <a:spcAft>
              <a:spcPct val="35000"/>
            </a:spcAft>
          </a:pPr>
          <a:r>
            <a:rPr lang="nl-BE" sz="1500" kern="1200" dirty="0"/>
            <a:t>Bloeddruk &lt; 140/90 </a:t>
          </a:r>
          <a:r>
            <a:rPr lang="nl-BE" sz="1500" kern="1200" dirty="0" err="1"/>
            <a:t>mmHg</a:t>
          </a:r>
          <a:endParaRPr lang="nl-BE" sz="1500" kern="1200" dirty="0"/>
        </a:p>
      </dsp:txBody>
      <dsp:txXfrm>
        <a:off x="252690" y="1289689"/>
        <a:ext cx="1865332" cy="478586"/>
      </dsp:txXfrm>
    </dsp:sp>
    <dsp:sp modelId="{A0C0D56D-A5B7-40A4-A5D2-6C63E22D2E92}">
      <dsp:nvSpPr>
        <dsp:cNvPr id="0" name=""/>
        <dsp:cNvSpPr/>
      </dsp:nvSpPr>
      <dsp:spPr>
        <a:xfrm>
          <a:off x="237800" y="1988307"/>
          <a:ext cx="1895112" cy="1333420"/>
        </a:xfrm>
        <a:prstGeom prst="roundRect">
          <a:avLst>
            <a:gd name="adj" fmla="val 10000"/>
          </a:avLst>
        </a:prstGeom>
        <a:solidFill>
          <a:srgbClr val="5C9A9B"/>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28575" rIns="38100" bIns="28575" numCol="1" spcCol="1270" anchor="ctr" anchorCtr="0">
          <a:noAutofit/>
        </a:bodyPr>
        <a:lstStyle/>
        <a:p>
          <a:pPr lvl="0" algn="ctr" defTabSz="666750">
            <a:lnSpc>
              <a:spcPct val="90000"/>
            </a:lnSpc>
            <a:spcBef>
              <a:spcPct val="0"/>
            </a:spcBef>
            <a:spcAft>
              <a:spcPct val="35000"/>
            </a:spcAft>
          </a:pPr>
          <a:r>
            <a:rPr lang="nl-BE" sz="1500" kern="1200"/>
            <a:t>Bij overgewicht: </a:t>
          </a:r>
        </a:p>
        <a:p>
          <a:pPr lvl="0" algn="ctr" defTabSz="666750">
            <a:lnSpc>
              <a:spcPct val="90000"/>
            </a:lnSpc>
            <a:spcBef>
              <a:spcPct val="0"/>
            </a:spcBef>
            <a:spcAft>
              <a:spcPct val="35000"/>
            </a:spcAft>
          </a:pPr>
          <a:r>
            <a:rPr lang="nl-BE" sz="1500" kern="1200"/>
            <a:t>LDL-waarde &lt;100 mg/dL</a:t>
          </a:r>
        </a:p>
        <a:p>
          <a:pPr lvl="0" algn="ctr" defTabSz="666750">
            <a:lnSpc>
              <a:spcPct val="90000"/>
            </a:lnSpc>
            <a:spcBef>
              <a:spcPct val="0"/>
            </a:spcBef>
            <a:spcAft>
              <a:spcPct val="35000"/>
            </a:spcAft>
          </a:pPr>
          <a:r>
            <a:rPr lang="nl-BE" sz="1500" kern="1200"/>
            <a:t>Gewichtsverlies 5-10%</a:t>
          </a:r>
        </a:p>
      </dsp:txBody>
      <dsp:txXfrm>
        <a:off x="276855" y="2027362"/>
        <a:ext cx="1817002" cy="1255310"/>
      </dsp:txXfrm>
    </dsp:sp>
    <dsp:sp modelId="{113706AC-85BE-49A8-9AD1-EE83FD55E500}">
      <dsp:nvSpPr>
        <dsp:cNvPr id="0" name=""/>
        <dsp:cNvSpPr/>
      </dsp:nvSpPr>
      <dsp:spPr>
        <a:xfrm>
          <a:off x="237800" y="3526869"/>
          <a:ext cx="1895112" cy="508366"/>
        </a:xfrm>
        <a:prstGeom prst="roundRect">
          <a:avLst>
            <a:gd name="adj" fmla="val 10000"/>
          </a:avLst>
        </a:prstGeom>
        <a:solidFill>
          <a:srgbClr val="5C9A9B"/>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28575" rIns="38100" bIns="28575" numCol="1" spcCol="1270" anchor="ctr" anchorCtr="0">
          <a:noAutofit/>
        </a:bodyPr>
        <a:lstStyle/>
        <a:p>
          <a:pPr lvl="0" algn="ctr" defTabSz="666750">
            <a:lnSpc>
              <a:spcPct val="90000"/>
            </a:lnSpc>
            <a:spcBef>
              <a:spcPct val="0"/>
            </a:spcBef>
            <a:spcAft>
              <a:spcPct val="35000"/>
            </a:spcAft>
          </a:pPr>
          <a:r>
            <a:rPr lang="nl-BE" sz="1500" kern="1200"/>
            <a:t>Volledige rookstop</a:t>
          </a:r>
        </a:p>
      </dsp:txBody>
      <dsp:txXfrm>
        <a:off x="252690" y="3541759"/>
        <a:ext cx="1865332" cy="478586"/>
      </dsp:txXfrm>
    </dsp:sp>
    <dsp:sp modelId="{8175F014-33B8-453F-B627-88850995A011}">
      <dsp:nvSpPr>
        <dsp:cNvPr id="0" name=""/>
        <dsp:cNvSpPr/>
      </dsp:nvSpPr>
      <dsp:spPr>
        <a:xfrm>
          <a:off x="2547468" y="0"/>
          <a:ext cx="2368891" cy="4248028"/>
        </a:xfrm>
        <a:prstGeom prst="roundRect">
          <a:avLst>
            <a:gd name="adj" fmla="val 10000"/>
          </a:avLst>
        </a:prstGeom>
        <a:solidFill>
          <a:schemeClr val="dk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nl-BE" sz="1600" kern="1200" dirty="0"/>
            <a:t>Medicamenteuze </a:t>
          </a:r>
          <a:r>
            <a:rPr lang="nl-BE" sz="1600" kern="1200" dirty="0" smtClean="0"/>
            <a:t>behandeling (comedicatie)</a:t>
          </a:r>
          <a:endParaRPr lang="nl-BE" sz="1600" kern="1200" dirty="0"/>
        </a:p>
      </dsp:txBody>
      <dsp:txXfrm>
        <a:off x="2547468" y="0"/>
        <a:ext cx="2368891" cy="1274408"/>
      </dsp:txXfrm>
    </dsp:sp>
    <dsp:sp modelId="{078796BE-BFAC-4636-B4BB-CCC4B8C41D86}">
      <dsp:nvSpPr>
        <dsp:cNvPr id="0" name=""/>
        <dsp:cNvSpPr/>
      </dsp:nvSpPr>
      <dsp:spPr>
        <a:xfrm>
          <a:off x="2784358" y="1274771"/>
          <a:ext cx="1895112" cy="834567"/>
        </a:xfrm>
        <a:prstGeom prst="roundRect">
          <a:avLst>
            <a:gd name="adj" fmla="val 10000"/>
          </a:avLst>
        </a:prstGeom>
        <a:solidFill>
          <a:srgbClr val="5C9A9B"/>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28575" rIns="38100" bIns="28575" numCol="1" spcCol="1270" anchor="ctr" anchorCtr="0">
          <a:noAutofit/>
        </a:bodyPr>
        <a:lstStyle/>
        <a:p>
          <a:pPr lvl="0" algn="ctr" defTabSz="666750">
            <a:lnSpc>
              <a:spcPct val="90000"/>
            </a:lnSpc>
            <a:spcBef>
              <a:spcPct val="0"/>
            </a:spcBef>
            <a:spcAft>
              <a:spcPct val="35000"/>
            </a:spcAft>
          </a:pPr>
          <a:r>
            <a:rPr lang="nl-BE" sz="1500" kern="1200"/>
            <a:t>ACE-inhibitor of ander anithypertensivum</a:t>
          </a:r>
        </a:p>
      </dsp:txBody>
      <dsp:txXfrm>
        <a:off x="2808802" y="1299215"/>
        <a:ext cx="1846224" cy="785679"/>
      </dsp:txXfrm>
    </dsp:sp>
    <dsp:sp modelId="{9B62B758-6F6F-4215-B557-13B5DD118565}">
      <dsp:nvSpPr>
        <dsp:cNvPr id="0" name=""/>
        <dsp:cNvSpPr/>
      </dsp:nvSpPr>
      <dsp:spPr>
        <a:xfrm>
          <a:off x="2784358" y="2237733"/>
          <a:ext cx="1895112" cy="834567"/>
        </a:xfrm>
        <a:prstGeom prst="roundRect">
          <a:avLst>
            <a:gd name="adj" fmla="val 10000"/>
          </a:avLst>
        </a:prstGeom>
        <a:solidFill>
          <a:srgbClr val="5C9A9B"/>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28575" rIns="38100" bIns="28575" numCol="1" spcCol="1270" anchor="ctr" anchorCtr="0">
          <a:noAutofit/>
        </a:bodyPr>
        <a:lstStyle/>
        <a:p>
          <a:pPr lvl="0" algn="ctr" defTabSz="666750">
            <a:lnSpc>
              <a:spcPct val="90000"/>
            </a:lnSpc>
            <a:spcBef>
              <a:spcPct val="0"/>
            </a:spcBef>
            <a:spcAft>
              <a:spcPct val="35000"/>
            </a:spcAft>
          </a:pPr>
          <a:r>
            <a:rPr lang="nl-BE" sz="1500" kern="1200"/>
            <a:t>Statine</a:t>
          </a:r>
        </a:p>
      </dsp:txBody>
      <dsp:txXfrm>
        <a:off x="2808802" y="2262177"/>
        <a:ext cx="1846224" cy="785679"/>
      </dsp:txXfrm>
    </dsp:sp>
    <dsp:sp modelId="{E98B6962-2160-45A8-938C-048DAB44F450}">
      <dsp:nvSpPr>
        <dsp:cNvPr id="0" name=""/>
        <dsp:cNvSpPr/>
      </dsp:nvSpPr>
      <dsp:spPr>
        <a:xfrm>
          <a:off x="2784358" y="3200696"/>
          <a:ext cx="1895112" cy="834567"/>
        </a:xfrm>
        <a:prstGeom prst="roundRect">
          <a:avLst>
            <a:gd name="adj" fmla="val 10000"/>
          </a:avLst>
        </a:prstGeom>
        <a:solidFill>
          <a:srgbClr val="5C9A9B"/>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28575" rIns="38100" bIns="28575" numCol="1" spcCol="1270" anchor="ctr" anchorCtr="0">
          <a:noAutofit/>
        </a:bodyPr>
        <a:lstStyle/>
        <a:p>
          <a:pPr lvl="0" algn="ctr" defTabSz="666750">
            <a:lnSpc>
              <a:spcPct val="90000"/>
            </a:lnSpc>
            <a:spcBef>
              <a:spcPct val="0"/>
            </a:spcBef>
            <a:spcAft>
              <a:spcPct val="35000"/>
            </a:spcAft>
          </a:pPr>
          <a:r>
            <a:rPr lang="nl-BE" sz="1500" kern="1200"/>
            <a:t>Acetylsalicylzuur</a:t>
          </a:r>
        </a:p>
      </dsp:txBody>
      <dsp:txXfrm>
        <a:off x="2808802" y="3225140"/>
        <a:ext cx="1846224" cy="785679"/>
      </dsp:txXfrm>
    </dsp:sp>
    <dsp:sp modelId="{63704F62-1B96-4381-9121-A5E059737E3C}">
      <dsp:nvSpPr>
        <dsp:cNvPr id="0" name=""/>
        <dsp:cNvSpPr/>
      </dsp:nvSpPr>
      <dsp:spPr>
        <a:xfrm>
          <a:off x="5094026" y="0"/>
          <a:ext cx="2368891" cy="4248028"/>
        </a:xfrm>
        <a:prstGeom prst="roundRect">
          <a:avLst>
            <a:gd name="adj" fmla="val 10000"/>
          </a:avLst>
        </a:prstGeom>
        <a:solidFill>
          <a:schemeClr val="dk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nl-BE" sz="1600" kern="1200" dirty="0"/>
            <a:t>Niet-medicamenteuze behandeling</a:t>
          </a:r>
        </a:p>
      </dsp:txBody>
      <dsp:txXfrm>
        <a:off x="5094026" y="0"/>
        <a:ext cx="2368891" cy="1274408"/>
      </dsp:txXfrm>
    </dsp:sp>
    <dsp:sp modelId="{F6760B90-118E-464B-B75B-C270DAB62D8A}">
      <dsp:nvSpPr>
        <dsp:cNvPr id="0" name=""/>
        <dsp:cNvSpPr/>
      </dsp:nvSpPr>
      <dsp:spPr>
        <a:xfrm>
          <a:off x="5330915" y="1275440"/>
          <a:ext cx="1895112" cy="916810"/>
        </a:xfrm>
        <a:prstGeom prst="roundRect">
          <a:avLst>
            <a:gd name="adj" fmla="val 10000"/>
          </a:avLst>
        </a:prstGeom>
        <a:solidFill>
          <a:srgbClr val="5C9A9B"/>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28575" rIns="38100" bIns="28575" numCol="1" spcCol="1270" anchor="ctr" anchorCtr="0">
          <a:noAutofit/>
        </a:bodyPr>
        <a:lstStyle/>
        <a:p>
          <a:pPr lvl="0" algn="ctr" defTabSz="666750">
            <a:lnSpc>
              <a:spcPct val="90000"/>
            </a:lnSpc>
            <a:spcBef>
              <a:spcPct val="0"/>
            </a:spcBef>
            <a:spcAft>
              <a:spcPct val="35000"/>
            </a:spcAft>
          </a:pPr>
          <a:r>
            <a:rPr lang="nl-BE" sz="1500" kern="1200"/>
            <a:t>Voedingsadvies en matig alcoholgebruik</a:t>
          </a:r>
        </a:p>
      </dsp:txBody>
      <dsp:txXfrm>
        <a:off x="5357767" y="1302292"/>
        <a:ext cx="1841408" cy="863106"/>
      </dsp:txXfrm>
    </dsp:sp>
    <dsp:sp modelId="{DF02810C-B5CB-4EFF-BAC2-982644D78485}">
      <dsp:nvSpPr>
        <dsp:cNvPr id="0" name=""/>
        <dsp:cNvSpPr/>
      </dsp:nvSpPr>
      <dsp:spPr>
        <a:xfrm>
          <a:off x="5330915" y="2333299"/>
          <a:ext cx="1895112" cy="916810"/>
        </a:xfrm>
        <a:prstGeom prst="roundRect">
          <a:avLst>
            <a:gd name="adj" fmla="val 10000"/>
          </a:avLst>
        </a:prstGeom>
        <a:solidFill>
          <a:srgbClr val="5C9A9B"/>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28575" rIns="38100" bIns="28575" numCol="1" spcCol="1270" anchor="ctr" anchorCtr="0">
          <a:noAutofit/>
        </a:bodyPr>
        <a:lstStyle/>
        <a:p>
          <a:pPr lvl="0" algn="ctr" defTabSz="666750">
            <a:lnSpc>
              <a:spcPct val="90000"/>
            </a:lnSpc>
            <a:spcBef>
              <a:spcPct val="0"/>
            </a:spcBef>
            <a:spcAft>
              <a:spcPct val="35000"/>
            </a:spcAft>
          </a:pPr>
          <a:r>
            <a:rPr lang="nl-BE" sz="1500" kern="1200"/>
            <a:t>Lichaamsbeweging</a:t>
          </a:r>
        </a:p>
      </dsp:txBody>
      <dsp:txXfrm>
        <a:off x="5357767" y="2360151"/>
        <a:ext cx="1841408" cy="863106"/>
      </dsp:txXfrm>
    </dsp:sp>
    <dsp:sp modelId="{EF10985C-3790-4EA1-813F-A4BB895EFF74}">
      <dsp:nvSpPr>
        <dsp:cNvPr id="0" name=""/>
        <dsp:cNvSpPr/>
      </dsp:nvSpPr>
      <dsp:spPr>
        <a:xfrm>
          <a:off x="5330915" y="3391157"/>
          <a:ext cx="1895112" cy="643436"/>
        </a:xfrm>
        <a:prstGeom prst="roundRect">
          <a:avLst>
            <a:gd name="adj" fmla="val 10000"/>
          </a:avLst>
        </a:prstGeom>
        <a:solidFill>
          <a:srgbClr val="5C9A9B"/>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28575" rIns="38100" bIns="28575" numCol="1" spcCol="1270" anchor="ctr" anchorCtr="0">
          <a:noAutofit/>
        </a:bodyPr>
        <a:lstStyle/>
        <a:p>
          <a:pPr lvl="0" algn="ctr" defTabSz="666750">
            <a:lnSpc>
              <a:spcPct val="90000"/>
            </a:lnSpc>
            <a:spcBef>
              <a:spcPct val="0"/>
            </a:spcBef>
            <a:spcAft>
              <a:spcPct val="35000"/>
            </a:spcAft>
          </a:pPr>
          <a:r>
            <a:rPr lang="nl-BE" sz="1500" kern="1200"/>
            <a:t>Ondersteun rookstop en bevraag</a:t>
          </a:r>
        </a:p>
      </dsp:txBody>
      <dsp:txXfrm>
        <a:off x="5349761" y="3410003"/>
        <a:ext cx="1857420" cy="60574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756A0B0-5D3D-4122-A638-9C130EB524B8}">
      <dsp:nvSpPr>
        <dsp:cNvPr id="0" name=""/>
        <dsp:cNvSpPr/>
      </dsp:nvSpPr>
      <dsp:spPr>
        <a:xfrm>
          <a:off x="190" y="28764"/>
          <a:ext cx="2312965" cy="3437609"/>
        </a:xfrm>
        <a:prstGeom prst="homePlate">
          <a:avLst/>
        </a:prstGeom>
        <a:solidFill>
          <a:schemeClr val="dk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nl-BE" sz="2000" kern="1200" dirty="0" smtClean="0"/>
            <a:t>Monotherapie</a:t>
          </a:r>
          <a:endParaRPr lang="nl-BE" sz="2000" kern="1200" dirty="0"/>
        </a:p>
      </dsp:txBody>
      <dsp:txXfrm>
        <a:off x="190" y="28764"/>
        <a:ext cx="2312965" cy="1031282"/>
      </dsp:txXfrm>
    </dsp:sp>
    <dsp:sp modelId="{F06DDD6C-35C8-4539-9147-8708554F5D9D}">
      <dsp:nvSpPr>
        <dsp:cNvPr id="0" name=""/>
        <dsp:cNvSpPr/>
      </dsp:nvSpPr>
      <dsp:spPr>
        <a:xfrm>
          <a:off x="72290" y="1534726"/>
          <a:ext cx="1519433" cy="510414"/>
        </a:xfrm>
        <a:prstGeom prst="roundRect">
          <a:avLst>
            <a:gd name="adj" fmla="val 10000"/>
          </a:avLst>
        </a:prstGeom>
        <a:solidFill>
          <a:schemeClr val="bg1">
            <a:lumMod val="5000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4290" rIns="45720" bIns="34290" numCol="1" spcCol="1270" anchor="ctr" anchorCtr="0">
          <a:noAutofit/>
        </a:bodyPr>
        <a:lstStyle/>
        <a:p>
          <a:pPr lvl="0" algn="ctr" defTabSz="800100">
            <a:lnSpc>
              <a:spcPct val="90000"/>
            </a:lnSpc>
            <a:spcBef>
              <a:spcPct val="0"/>
            </a:spcBef>
            <a:spcAft>
              <a:spcPct val="35000"/>
            </a:spcAft>
          </a:pPr>
          <a:r>
            <a:rPr lang="nl-BE" sz="1800" kern="1200" dirty="0" smtClean="0"/>
            <a:t>Metformine</a:t>
          </a:r>
          <a:endParaRPr lang="nl-BE" sz="1800" kern="1200" dirty="0"/>
        </a:p>
      </dsp:txBody>
      <dsp:txXfrm>
        <a:off x="87240" y="1549676"/>
        <a:ext cx="1489533" cy="480514"/>
      </dsp:txXfrm>
    </dsp:sp>
    <dsp:sp modelId="{8175F014-33B8-453F-B627-88850995A011}">
      <dsp:nvSpPr>
        <dsp:cNvPr id="0" name=""/>
        <dsp:cNvSpPr/>
      </dsp:nvSpPr>
      <dsp:spPr>
        <a:xfrm>
          <a:off x="2486628" y="0"/>
          <a:ext cx="3186179" cy="3495139"/>
        </a:xfrm>
        <a:prstGeom prst="roundRect">
          <a:avLst/>
        </a:prstGeom>
        <a:solidFill>
          <a:srgbClr val="C3DADB"/>
        </a:solidFill>
        <a:ln>
          <a:noFill/>
        </a:ln>
        <a:effectLst/>
      </dsp:spPr>
      <dsp:style>
        <a:lnRef idx="0">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nl-BE" sz="2000" kern="1200" dirty="0" smtClean="0"/>
            <a:t>Perorale combinatietherapie (2 of 3)</a:t>
          </a:r>
          <a:endParaRPr lang="nl-BE" sz="2000" kern="1200" dirty="0"/>
        </a:p>
      </dsp:txBody>
      <dsp:txXfrm>
        <a:off x="2486628" y="0"/>
        <a:ext cx="3186179" cy="1048541"/>
      </dsp:txXfrm>
    </dsp:sp>
    <dsp:sp modelId="{078796BE-BFAC-4636-B4BB-CCC4B8C41D86}">
      <dsp:nvSpPr>
        <dsp:cNvPr id="0" name=""/>
        <dsp:cNvSpPr/>
      </dsp:nvSpPr>
      <dsp:spPr>
        <a:xfrm>
          <a:off x="3154531" y="1049203"/>
          <a:ext cx="1850372" cy="404338"/>
        </a:xfrm>
        <a:prstGeom prst="roundRect">
          <a:avLst>
            <a:gd name="adj" fmla="val 10000"/>
          </a:avLst>
        </a:prstGeom>
        <a:solidFill>
          <a:srgbClr val="5C9A9B"/>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4290" rIns="45720" bIns="34290" numCol="1" spcCol="1270" anchor="ctr" anchorCtr="0">
          <a:noAutofit/>
        </a:bodyPr>
        <a:lstStyle/>
        <a:p>
          <a:pPr lvl="0" algn="ctr" defTabSz="800100">
            <a:lnSpc>
              <a:spcPct val="90000"/>
            </a:lnSpc>
            <a:spcBef>
              <a:spcPct val="0"/>
            </a:spcBef>
            <a:spcAft>
              <a:spcPct val="35000"/>
            </a:spcAft>
          </a:pPr>
          <a:r>
            <a:rPr lang="nl-BE" sz="1800" kern="1200" dirty="0" err="1" smtClean="0"/>
            <a:t>Sulfonylurea</a:t>
          </a:r>
          <a:endParaRPr lang="nl-BE" sz="1800" kern="1200" dirty="0"/>
        </a:p>
      </dsp:txBody>
      <dsp:txXfrm>
        <a:off x="3166374" y="1061046"/>
        <a:ext cx="1826686" cy="380652"/>
      </dsp:txXfrm>
    </dsp:sp>
    <dsp:sp modelId="{9B62B758-6F6F-4215-B557-13B5DD118565}">
      <dsp:nvSpPr>
        <dsp:cNvPr id="0" name=""/>
        <dsp:cNvSpPr/>
      </dsp:nvSpPr>
      <dsp:spPr>
        <a:xfrm>
          <a:off x="3154531" y="1515747"/>
          <a:ext cx="1850372" cy="404338"/>
        </a:xfrm>
        <a:prstGeom prst="roundRect">
          <a:avLst>
            <a:gd name="adj" fmla="val 10000"/>
          </a:avLst>
        </a:prstGeom>
        <a:solidFill>
          <a:srgbClr val="5C9A9B"/>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4290" rIns="45720" bIns="34290" numCol="1" spcCol="1270" anchor="ctr" anchorCtr="0">
          <a:noAutofit/>
        </a:bodyPr>
        <a:lstStyle/>
        <a:p>
          <a:pPr lvl="0" algn="ctr" defTabSz="800100">
            <a:lnSpc>
              <a:spcPct val="90000"/>
            </a:lnSpc>
            <a:spcBef>
              <a:spcPct val="0"/>
            </a:spcBef>
            <a:spcAft>
              <a:spcPct val="35000"/>
            </a:spcAft>
          </a:pPr>
          <a:r>
            <a:rPr lang="nl-BE" sz="1800" kern="1200" dirty="0" err="1" smtClean="0"/>
            <a:t>Gliniden</a:t>
          </a:r>
          <a:endParaRPr lang="nl-BE" sz="1800" kern="1200" dirty="0"/>
        </a:p>
      </dsp:txBody>
      <dsp:txXfrm>
        <a:off x="3166374" y="1527590"/>
        <a:ext cx="1826686" cy="380652"/>
      </dsp:txXfrm>
    </dsp:sp>
    <dsp:sp modelId="{E98B6962-2160-45A8-938C-048DAB44F450}">
      <dsp:nvSpPr>
        <dsp:cNvPr id="0" name=""/>
        <dsp:cNvSpPr/>
      </dsp:nvSpPr>
      <dsp:spPr>
        <a:xfrm>
          <a:off x="3154531" y="1982292"/>
          <a:ext cx="1850372" cy="404338"/>
        </a:xfrm>
        <a:prstGeom prst="roundRect">
          <a:avLst>
            <a:gd name="adj" fmla="val 10000"/>
          </a:avLst>
        </a:prstGeom>
        <a:solidFill>
          <a:srgbClr val="5C9A9B"/>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4290" rIns="45720" bIns="34290" numCol="1" spcCol="1270" anchor="ctr" anchorCtr="0">
          <a:noAutofit/>
        </a:bodyPr>
        <a:lstStyle/>
        <a:p>
          <a:pPr lvl="0" algn="ctr" defTabSz="800100">
            <a:lnSpc>
              <a:spcPct val="90000"/>
            </a:lnSpc>
            <a:spcBef>
              <a:spcPct val="0"/>
            </a:spcBef>
            <a:spcAft>
              <a:spcPct val="35000"/>
            </a:spcAft>
          </a:pPr>
          <a:r>
            <a:rPr lang="nl-BE" sz="1800" kern="1200" dirty="0" err="1" smtClean="0"/>
            <a:t>Glitazone</a:t>
          </a:r>
          <a:endParaRPr lang="nl-BE" sz="1800" kern="1200" dirty="0"/>
        </a:p>
      </dsp:txBody>
      <dsp:txXfrm>
        <a:off x="3166374" y="1994135"/>
        <a:ext cx="1826686" cy="380652"/>
      </dsp:txXfrm>
    </dsp:sp>
    <dsp:sp modelId="{C96F22BB-4253-4457-B8E7-4E7AAAB47D1F}">
      <dsp:nvSpPr>
        <dsp:cNvPr id="0" name=""/>
        <dsp:cNvSpPr/>
      </dsp:nvSpPr>
      <dsp:spPr>
        <a:xfrm>
          <a:off x="3154531" y="2448837"/>
          <a:ext cx="1850372" cy="404338"/>
        </a:xfrm>
        <a:prstGeom prst="roundRect">
          <a:avLst>
            <a:gd name="adj" fmla="val 10000"/>
          </a:avLst>
        </a:prstGeom>
        <a:solidFill>
          <a:srgbClr val="5C9A9B"/>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4290" rIns="45720" bIns="34290" numCol="1" spcCol="1270" anchor="ctr" anchorCtr="0">
          <a:noAutofit/>
        </a:bodyPr>
        <a:lstStyle/>
        <a:p>
          <a:pPr lvl="0" algn="ctr" defTabSz="800100">
            <a:lnSpc>
              <a:spcPct val="90000"/>
            </a:lnSpc>
            <a:spcBef>
              <a:spcPct val="0"/>
            </a:spcBef>
            <a:spcAft>
              <a:spcPct val="35000"/>
            </a:spcAft>
          </a:pPr>
          <a:r>
            <a:rPr lang="nl-BE" sz="1800" kern="1200" dirty="0" smtClean="0"/>
            <a:t>DPP-4-inhibitoren</a:t>
          </a:r>
          <a:endParaRPr lang="nl-BE" sz="1800" kern="1200" dirty="0"/>
        </a:p>
      </dsp:txBody>
      <dsp:txXfrm>
        <a:off x="3166374" y="2460680"/>
        <a:ext cx="1826686" cy="380652"/>
      </dsp:txXfrm>
    </dsp:sp>
    <dsp:sp modelId="{8A3772AE-655F-4340-8A6A-B5EBCDE62723}">
      <dsp:nvSpPr>
        <dsp:cNvPr id="0" name=""/>
        <dsp:cNvSpPr/>
      </dsp:nvSpPr>
      <dsp:spPr>
        <a:xfrm>
          <a:off x="3154531" y="2915381"/>
          <a:ext cx="1850372" cy="404338"/>
        </a:xfrm>
        <a:prstGeom prst="roundRect">
          <a:avLst>
            <a:gd name="adj" fmla="val 10000"/>
          </a:avLst>
        </a:prstGeom>
        <a:solidFill>
          <a:srgbClr val="5C9A9B"/>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4290" rIns="45720" bIns="34290" numCol="1" spcCol="1270" anchor="ctr" anchorCtr="0">
          <a:noAutofit/>
        </a:bodyPr>
        <a:lstStyle/>
        <a:p>
          <a:pPr lvl="0" algn="ctr" defTabSz="800100">
            <a:lnSpc>
              <a:spcPct val="90000"/>
            </a:lnSpc>
            <a:spcBef>
              <a:spcPct val="0"/>
            </a:spcBef>
            <a:spcAft>
              <a:spcPct val="35000"/>
            </a:spcAft>
          </a:pPr>
          <a:r>
            <a:rPr lang="nl-BE" sz="1800" kern="1200" dirty="0" smtClean="0"/>
            <a:t>SGLT-2-inhibitoren</a:t>
          </a:r>
          <a:endParaRPr lang="nl-BE" sz="1800" kern="1200" dirty="0"/>
        </a:p>
      </dsp:txBody>
      <dsp:txXfrm>
        <a:off x="3166374" y="2927224"/>
        <a:ext cx="1826686" cy="38065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756A0B0-5D3D-4122-A638-9C130EB524B8}">
      <dsp:nvSpPr>
        <dsp:cNvPr id="0" name=""/>
        <dsp:cNvSpPr/>
      </dsp:nvSpPr>
      <dsp:spPr>
        <a:xfrm>
          <a:off x="663" y="31758"/>
          <a:ext cx="1913309" cy="3795300"/>
        </a:xfrm>
        <a:prstGeom prst="homePlate">
          <a:avLst/>
        </a:prstGeom>
        <a:solidFill>
          <a:schemeClr val="dk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nl-BE" sz="2000" kern="1200" dirty="0" smtClean="0"/>
            <a:t>Monotherapie</a:t>
          </a:r>
          <a:endParaRPr lang="nl-BE" sz="2000" kern="1200" dirty="0"/>
        </a:p>
      </dsp:txBody>
      <dsp:txXfrm>
        <a:off x="663" y="31758"/>
        <a:ext cx="1913309" cy="1138590"/>
      </dsp:txXfrm>
    </dsp:sp>
    <dsp:sp modelId="{F06DDD6C-35C8-4539-9147-8708554F5D9D}">
      <dsp:nvSpPr>
        <dsp:cNvPr id="0" name=""/>
        <dsp:cNvSpPr/>
      </dsp:nvSpPr>
      <dsp:spPr>
        <a:xfrm>
          <a:off x="60305" y="1694419"/>
          <a:ext cx="1256891" cy="563524"/>
        </a:xfrm>
        <a:prstGeom prst="roundRect">
          <a:avLst>
            <a:gd name="adj" fmla="val 10000"/>
          </a:avLst>
        </a:prstGeom>
        <a:solidFill>
          <a:schemeClr val="bg1">
            <a:lumMod val="5000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26670" rIns="35560" bIns="26670" numCol="1" spcCol="1270" anchor="ctr" anchorCtr="0">
          <a:noAutofit/>
        </a:bodyPr>
        <a:lstStyle/>
        <a:p>
          <a:pPr lvl="0" algn="ctr" defTabSz="622300">
            <a:lnSpc>
              <a:spcPct val="90000"/>
            </a:lnSpc>
            <a:spcBef>
              <a:spcPct val="0"/>
            </a:spcBef>
            <a:spcAft>
              <a:spcPct val="35000"/>
            </a:spcAft>
          </a:pPr>
          <a:r>
            <a:rPr lang="nl-BE" sz="1400" kern="1200" dirty="0" smtClean="0"/>
            <a:t>Metformine</a:t>
          </a:r>
          <a:endParaRPr lang="nl-BE" sz="1400" kern="1200" dirty="0"/>
        </a:p>
      </dsp:txBody>
      <dsp:txXfrm>
        <a:off x="76810" y="1710924"/>
        <a:ext cx="1223881" cy="530514"/>
      </dsp:txXfrm>
    </dsp:sp>
    <dsp:sp modelId="{8175F014-33B8-453F-B627-88850995A011}">
      <dsp:nvSpPr>
        <dsp:cNvPr id="0" name=""/>
        <dsp:cNvSpPr/>
      </dsp:nvSpPr>
      <dsp:spPr>
        <a:xfrm>
          <a:off x="2057471" y="0"/>
          <a:ext cx="2783749" cy="3858817"/>
        </a:xfrm>
        <a:prstGeom prst="homePlate">
          <a:avLst/>
        </a:prstGeom>
        <a:solidFill>
          <a:schemeClr val="dk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nl-BE" sz="2000" kern="1200" dirty="0" smtClean="0"/>
            <a:t>Perorale combinatietherapie (2 of 3)</a:t>
          </a:r>
          <a:endParaRPr lang="nl-BE" sz="2000" kern="1200" dirty="0"/>
        </a:p>
      </dsp:txBody>
      <dsp:txXfrm>
        <a:off x="2057471" y="0"/>
        <a:ext cx="2494338" cy="1157645"/>
      </dsp:txXfrm>
    </dsp:sp>
    <dsp:sp modelId="{078796BE-BFAC-4636-B4BB-CCC4B8C41D86}">
      <dsp:nvSpPr>
        <dsp:cNvPr id="0" name=""/>
        <dsp:cNvSpPr/>
      </dsp:nvSpPr>
      <dsp:spPr>
        <a:xfrm>
          <a:off x="2684022" y="1158375"/>
          <a:ext cx="1530647" cy="446411"/>
        </a:xfrm>
        <a:prstGeom prst="roundRect">
          <a:avLst>
            <a:gd name="adj" fmla="val 10000"/>
          </a:avLst>
        </a:prstGeom>
        <a:solidFill>
          <a:schemeClr val="bg1">
            <a:lumMod val="5000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26670" rIns="35560" bIns="26670" numCol="1" spcCol="1270" anchor="ctr" anchorCtr="0">
          <a:noAutofit/>
        </a:bodyPr>
        <a:lstStyle/>
        <a:p>
          <a:pPr lvl="0" algn="ctr" defTabSz="622300">
            <a:lnSpc>
              <a:spcPct val="90000"/>
            </a:lnSpc>
            <a:spcBef>
              <a:spcPct val="0"/>
            </a:spcBef>
            <a:spcAft>
              <a:spcPct val="35000"/>
            </a:spcAft>
          </a:pPr>
          <a:r>
            <a:rPr lang="nl-BE" sz="1400" kern="1200" dirty="0" err="1" smtClean="0"/>
            <a:t>Sulfonylurea</a:t>
          </a:r>
          <a:endParaRPr lang="nl-BE" sz="1400" kern="1200" dirty="0"/>
        </a:p>
      </dsp:txBody>
      <dsp:txXfrm>
        <a:off x="2697097" y="1171450"/>
        <a:ext cx="1504497" cy="420261"/>
      </dsp:txXfrm>
    </dsp:sp>
    <dsp:sp modelId="{9B62B758-6F6F-4215-B557-13B5DD118565}">
      <dsp:nvSpPr>
        <dsp:cNvPr id="0" name=""/>
        <dsp:cNvSpPr/>
      </dsp:nvSpPr>
      <dsp:spPr>
        <a:xfrm>
          <a:off x="2684022" y="1673465"/>
          <a:ext cx="1530647" cy="446411"/>
        </a:xfrm>
        <a:prstGeom prst="roundRect">
          <a:avLst>
            <a:gd name="adj" fmla="val 10000"/>
          </a:avLst>
        </a:prstGeom>
        <a:solidFill>
          <a:schemeClr val="bg1">
            <a:lumMod val="5000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26670" rIns="35560" bIns="26670" numCol="1" spcCol="1270" anchor="ctr" anchorCtr="0">
          <a:noAutofit/>
        </a:bodyPr>
        <a:lstStyle/>
        <a:p>
          <a:pPr lvl="0" algn="ctr" defTabSz="622300">
            <a:lnSpc>
              <a:spcPct val="90000"/>
            </a:lnSpc>
            <a:spcBef>
              <a:spcPct val="0"/>
            </a:spcBef>
            <a:spcAft>
              <a:spcPct val="35000"/>
            </a:spcAft>
          </a:pPr>
          <a:r>
            <a:rPr lang="nl-BE" sz="1400" kern="1200" dirty="0" err="1" smtClean="0"/>
            <a:t>Gliniden</a:t>
          </a:r>
          <a:endParaRPr lang="nl-BE" sz="1400" kern="1200" dirty="0"/>
        </a:p>
      </dsp:txBody>
      <dsp:txXfrm>
        <a:off x="2697097" y="1686540"/>
        <a:ext cx="1504497" cy="420261"/>
      </dsp:txXfrm>
    </dsp:sp>
    <dsp:sp modelId="{E98B6962-2160-45A8-938C-048DAB44F450}">
      <dsp:nvSpPr>
        <dsp:cNvPr id="0" name=""/>
        <dsp:cNvSpPr/>
      </dsp:nvSpPr>
      <dsp:spPr>
        <a:xfrm>
          <a:off x="2684022" y="2188555"/>
          <a:ext cx="1530647" cy="446411"/>
        </a:xfrm>
        <a:prstGeom prst="roundRect">
          <a:avLst>
            <a:gd name="adj" fmla="val 10000"/>
          </a:avLst>
        </a:prstGeom>
        <a:solidFill>
          <a:schemeClr val="bg1">
            <a:lumMod val="5000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26670" rIns="35560" bIns="26670" numCol="1" spcCol="1270" anchor="ctr" anchorCtr="0">
          <a:noAutofit/>
        </a:bodyPr>
        <a:lstStyle/>
        <a:p>
          <a:pPr lvl="0" algn="ctr" defTabSz="622300">
            <a:lnSpc>
              <a:spcPct val="90000"/>
            </a:lnSpc>
            <a:spcBef>
              <a:spcPct val="0"/>
            </a:spcBef>
            <a:spcAft>
              <a:spcPct val="35000"/>
            </a:spcAft>
          </a:pPr>
          <a:r>
            <a:rPr lang="nl-BE" sz="1400" kern="1200" dirty="0" err="1" smtClean="0"/>
            <a:t>Glitazone</a:t>
          </a:r>
          <a:endParaRPr lang="nl-BE" sz="1400" kern="1200" dirty="0"/>
        </a:p>
      </dsp:txBody>
      <dsp:txXfrm>
        <a:off x="2697097" y="2201630"/>
        <a:ext cx="1504497" cy="420261"/>
      </dsp:txXfrm>
    </dsp:sp>
    <dsp:sp modelId="{C96F22BB-4253-4457-B8E7-4E7AAAB47D1F}">
      <dsp:nvSpPr>
        <dsp:cNvPr id="0" name=""/>
        <dsp:cNvSpPr/>
      </dsp:nvSpPr>
      <dsp:spPr>
        <a:xfrm>
          <a:off x="2684022" y="2703644"/>
          <a:ext cx="1530647" cy="446411"/>
        </a:xfrm>
        <a:prstGeom prst="roundRect">
          <a:avLst>
            <a:gd name="adj" fmla="val 10000"/>
          </a:avLst>
        </a:prstGeom>
        <a:solidFill>
          <a:schemeClr val="bg1">
            <a:lumMod val="5000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26670" rIns="35560" bIns="26670" numCol="1" spcCol="1270" anchor="ctr" anchorCtr="0">
          <a:noAutofit/>
        </a:bodyPr>
        <a:lstStyle/>
        <a:p>
          <a:pPr lvl="0" algn="ctr" defTabSz="622300">
            <a:lnSpc>
              <a:spcPct val="90000"/>
            </a:lnSpc>
            <a:spcBef>
              <a:spcPct val="0"/>
            </a:spcBef>
            <a:spcAft>
              <a:spcPct val="35000"/>
            </a:spcAft>
          </a:pPr>
          <a:r>
            <a:rPr lang="nl-BE" sz="1400" kern="1200" dirty="0" smtClean="0"/>
            <a:t>DPP-4-inhibitoren</a:t>
          </a:r>
          <a:endParaRPr lang="nl-BE" sz="1400" kern="1200" dirty="0"/>
        </a:p>
      </dsp:txBody>
      <dsp:txXfrm>
        <a:off x="2697097" y="2716719"/>
        <a:ext cx="1504497" cy="420261"/>
      </dsp:txXfrm>
    </dsp:sp>
    <dsp:sp modelId="{8A3772AE-655F-4340-8A6A-B5EBCDE62723}">
      <dsp:nvSpPr>
        <dsp:cNvPr id="0" name=""/>
        <dsp:cNvSpPr/>
      </dsp:nvSpPr>
      <dsp:spPr>
        <a:xfrm>
          <a:off x="2684022" y="3218734"/>
          <a:ext cx="1530647" cy="446411"/>
        </a:xfrm>
        <a:prstGeom prst="roundRect">
          <a:avLst>
            <a:gd name="adj" fmla="val 10000"/>
          </a:avLst>
        </a:prstGeom>
        <a:solidFill>
          <a:schemeClr val="bg1">
            <a:lumMod val="5000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26670" rIns="35560" bIns="26670" numCol="1" spcCol="1270" anchor="ctr" anchorCtr="0">
          <a:noAutofit/>
        </a:bodyPr>
        <a:lstStyle/>
        <a:p>
          <a:pPr lvl="0" algn="ctr" defTabSz="622300">
            <a:lnSpc>
              <a:spcPct val="90000"/>
            </a:lnSpc>
            <a:spcBef>
              <a:spcPct val="0"/>
            </a:spcBef>
            <a:spcAft>
              <a:spcPct val="35000"/>
            </a:spcAft>
          </a:pPr>
          <a:r>
            <a:rPr lang="nl-BE" sz="1400" kern="1200" dirty="0" smtClean="0"/>
            <a:t>SGLT-2-inhibitoren</a:t>
          </a:r>
          <a:endParaRPr lang="nl-BE" sz="1400" kern="1200" dirty="0"/>
        </a:p>
      </dsp:txBody>
      <dsp:txXfrm>
        <a:off x="2697097" y="3231809"/>
        <a:ext cx="1504497" cy="420261"/>
      </dsp:txXfrm>
    </dsp:sp>
    <dsp:sp modelId="{280E7149-2AC2-4649-B363-55BB61894E21}">
      <dsp:nvSpPr>
        <dsp:cNvPr id="0" name=""/>
        <dsp:cNvSpPr/>
      </dsp:nvSpPr>
      <dsp:spPr>
        <a:xfrm>
          <a:off x="4984719" y="0"/>
          <a:ext cx="1913309" cy="3858817"/>
        </a:xfrm>
        <a:prstGeom prst="roundRect">
          <a:avLst>
            <a:gd name="adj" fmla="val 10000"/>
          </a:avLst>
        </a:prstGeom>
        <a:solidFill>
          <a:srgbClr val="C3DADB"/>
        </a:solidFill>
        <a:ln>
          <a:noFill/>
        </a:ln>
        <a:effectLst/>
      </dsp:spPr>
      <dsp:style>
        <a:lnRef idx="0">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nl-BE" sz="2000" kern="1200" dirty="0" err="1" smtClean="0"/>
            <a:t>Injectables</a:t>
          </a:r>
          <a:endParaRPr lang="nl-BE" sz="2000" kern="1200" dirty="0"/>
        </a:p>
      </dsp:txBody>
      <dsp:txXfrm>
        <a:off x="4984719" y="0"/>
        <a:ext cx="1913309" cy="1157645"/>
      </dsp:txXfrm>
    </dsp:sp>
    <dsp:sp modelId="{D0349B3E-3155-48EB-9088-A55B9320DAE8}">
      <dsp:nvSpPr>
        <dsp:cNvPr id="0" name=""/>
        <dsp:cNvSpPr/>
      </dsp:nvSpPr>
      <dsp:spPr>
        <a:xfrm>
          <a:off x="5176050" y="1158775"/>
          <a:ext cx="1530647" cy="1163486"/>
        </a:xfrm>
        <a:prstGeom prst="roundRect">
          <a:avLst>
            <a:gd name="adj" fmla="val 10000"/>
          </a:avLst>
        </a:prstGeom>
        <a:solidFill>
          <a:srgbClr val="5C9A9B"/>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26670" rIns="35560" bIns="26670" numCol="1" spcCol="1270" anchor="ctr" anchorCtr="0">
          <a:noAutofit/>
        </a:bodyPr>
        <a:lstStyle/>
        <a:p>
          <a:pPr lvl="0" algn="ctr" defTabSz="622300">
            <a:lnSpc>
              <a:spcPct val="90000"/>
            </a:lnSpc>
            <a:spcBef>
              <a:spcPct val="0"/>
            </a:spcBef>
            <a:spcAft>
              <a:spcPct val="35000"/>
            </a:spcAft>
          </a:pPr>
          <a:r>
            <a:rPr lang="nl-BE" sz="1400" kern="1200" dirty="0" smtClean="0"/>
            <a:t>Insuline</a:t>
          </a:r>
          <a:endParaRPr lang="nl-BE" sz="1400" kern="1200" dirty="0"/>
        </a:p>
      </dsp:txBody>
      <dsp:txXfrm>
        <a:off x="5210127" y="1192852"/>
        <a:ext cx="1462493" cy="1095332"/>
      </dsp:txXfrm>
    </dsp:sp>
    <dsp:sp modelId="{14A6FFFF-8347-4708-9517-F5EF7C88720C}">
      <dsp:nvSpPr>
        <dsp:cNvPr id="0" name=""/>
        <dsp:cNvSpPr/>
      </dsp:nvSpPr>
      <dsp:spPr>
        <a:xfrm>
          <a:off x="5176050" y="2501259"/>
          <a:ext cx="1530647" cy="1163486"/>
        </a:xfrm>
        <a:prstGeom prst="roundRect">
          <a:avLst>
            <a:gd name="adj" fmla="val 10000"/>
          </a:avLst>
        </a:prstGeom>
        <a:solidFill>
          <a:srgbClr val="5C9A9B"/>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26670" rIns="35560" bIns="26670" numCol="1" spcCol="1270" anchor="ctr" anchorCtr="0">
          <a:noAutofit/>
        </a:bodyPr>
        <a:lstStyle/>
        <a:p>
          <a:pPr lvl="0" algn="ctr" defTabSz="622300">
            <a:lnSpc>
              <a:spcPct val="90000"/>
            </a:lnSpc>
            <a:spcBef>
              <a:spcPct val="0"/>
            </a:spcBef>
            <a:spcAft>
              <a:spcPct val="35000"/>
            </a:spcAft>
          </a:pPr>
          <a:r>
            <a:rPr lang="nl-BE" sz="1400" kern="1200" dirty="0" smtClean="0"/>
            <a:t>GLP-1 agonisten</a:t>
          </a:r>
          <a:endParaRPr lang="nl-BE" sz="1400" kern="1200" dirty="0"/>
        </a:p>
      </dsp:txBody>
      <dsp:txXfrm>
        <a:off x="5210127" y="2535336"/>
        <a:ext cx="1462493" cy="1095332"/>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5">
  <dgm:title val=""/>
  <dgm:desc val=""/>
  <dgm:catLst>
    <dgm:cat type="hierarchy" pri="6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resOf/>
    <dgm:shape xmlns:r="http://schemas.openxmlformats.org/officeDocument/2006/relationships" r:blip="">
      <dgm:adjLst/>
    </dgm:shape>
    <dgm:choose name="Name0">
      <dgm:if name="Name1" axis="ch" ptType="node" func="cnt" op="gte" val="2">
        <dgm:choose name="Name2">
          <dgm:if name="Name3" func="var" arg="dir" op="equ" val="norm">
            <dgm:constrLst>
              <dgm:constr type="l" for="ch" forName="hierFlow"/>
              <dgm:constr type="t" for="ch" forName="hierFlow" refType="h" fact="0.3"/>
              <dgm:constr type="r" for="ch" forName="hierFlow" refType="w" fact="0.98"/>
              <dgm:constr type="b" for="ch" forName="hierFlow" refType="h" fact="0.96"/>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if>
          <dgm:else name="Name4">
            <dgm:constrLst>
              <dgm:constr type="l" for="ch" forName="hierFlow" refType="w" fact="0.02"/>
              <dgm:constr type="t" for="ch" forName="hierFlow" refType="h" fact="0.3"/>
              <dgm:constr type="r" for="ch" forName="hierFlow" refType="w"/>
              <dgm:constr type="b" for="ch" forName="hierFlow" refType="h" fact="0.96"/>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else>
    </dgm:choose>
    <dgm:ruleLst/>
    <dgm:layoutNode name="hierFlow">
      <dgm:choose name="Name6">
        <dgm:if name="Name7" func="var" arg="dir" op="equ" val="norm">
          <dgm:alg type="lin">
            <dgm:param type="linDir" val="fromL"/>
            <dgm:param type="nodeVertAlign" val="mid"/>
            <dgm:param type="vertAlign" val="mid"/>
            <dgm:param type="nodeHorzAlign" val="l"/>
            <dgm:param type="horzAlign" val="l"/>
            <dgm:param type="fallback" val="2D"/>
          </dgm:alg>
        </dgm:if>
        <dgm:else name="Name8">
          <dgm:alg type="lin">
            <dgm:param type="linDir" val="fromR"/>
            <dgm:param type="nodeVertAlign" val="mid"/>
            <dgm:param type="vertAlign" val="mid"/>
            <dgm:param type="nodeHorzAlign" val="r"/>
            <dgm:param type="horzAlign" val="r"/>
            <dgm:param type="fallback" val="2D"/>
          </dgm:alg>
        </dgm:else>
      </dgm:choose>
      <dgm:shape xmlns:r="http://schemas.openxmlformats.org/officeDocument/2006/relationships" r:blip="">
        <dgm:adjLst/>
      </dgm:shape>
      <dgm:presOf/>
      <dgm:constrLst>
        <dgm:constr type="primFontSz" for="des" ptType="node" op="equ" val="65"/>
        <dgm:constr type="primFontSz" for="des" forName="connTx" op="equ" val="55"/>
        <dgm:constr type="primFontSz" for="des" forName="connTx" refType="primFontSz" refFor="des" refPtType="node" op="lte" fact="0.8"/>
      </dgm:constrLst>
      <dgm:ruleLst/>
      <dgm:choose name="Name9">
        <dgm:if name="Name10" axis="ch" ptType="node" func="cnt" op="gte" val="2">
          <dgm:layoutNode name="firstBuf">
            <dgm:alg type="sp"/>
            <dgm:shape xmlns:r="http://schemas.openxmlformats.org/officeDocument/2006/relationships" r:blip="">
              <dgm:adjLst/>
            </dgm:shape>
            <dgm:presOf/>
            <dgm:constrLst/>
            <dgm:ruleLst/>
          </dgm:layoutNode>
        </dgm:if>
        <dgm:else name="Name11"/>
      </dgm:choose>
      <dgm:layoutNode name="hierChild1">
        <dgm:varLst>
          <dgm:chPref val="1"/>
          <dgm:animOne val="branch"/>
          <dgm:animLvl val="lvl"/>
        </dgm:varLst>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constrLst/>
        <dgm:ruleLst/>
        <dgm:forEach name="Name15" axis="ch" cnt="3">
          <dgm:forEach name="Name16" axis="self" ptType="node">
            <dgm:layoutNode name="Name17">
              <dgm:choose name="Name18">
                <dgm:if name="Name19" func="var" arg="dir" op="equ" val="norm">
                  <dgm:alg type="hierRoot">
                    <dgm:param type="hierAlign" val="lCtrCh"/>
                  </dgm:alg>
                </dgm:if>
                <dgm:else name="Name20">
                  <dgm:alg type="hierRoot">
                    <dgm:param type="hierAlign" val="rCtrCh"/>
                  </dgm:alg>
                </dgm:else>
              </dgm:choose>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hierChild2">
                <dgm:choose name="Name21">
                  <dgm:if name="Name22" func="var" arg="dir" op="equ" val="norm">
                    <dgm:alg type="hierChild">
                      <dgm:param type="linDir" val="fromT"/>
                      <dgm:param type="chAlign" val="l"/>
                    </dgm:alg>
                  </dgm:if>
                  <dgm:else name="Name23">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24" axis="self" ptType="parTrans" cnt="1">
                    <dgm:layoutNode name="Name25">
                      <dgm:choose name="Name26">
                        <dgm:if name="Name27" func="var" arg="dir" op="equ" val="norm">
                          <dgm:alg type="conn">
                            <dgm:param type="dim" val="1D"/>
                            <dgm:param type="begPts" val="midR"/>
                            <dgm:param type="endPts" val="midL"/>
                            <dgm:param type="endSty" val="noArr"/>
                          </dgm:alg>
                        </dgm:if>
                        <dgm:else name="Name28">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29" axis="self" ptType="node">
                    <dgm:layoutNode name="Name30">
                      <dgm:choose name="Name31">
                        <dgm:if name="Name32" func="var" arg="dir" op="equ" val="norm">
                          <dgm:alg type="hierRoot">
                            <dgm:param type="hierAlign" val="lCtrCh"/>
                          </dgm:alg>
                        </dgm:if>
                        <dgm:else name="Name33">
                          <dgm:alg type="hierRoot">
                            <dgm:param type="hierAlign" val="rCtrCh"/>
                          </dgm:alg>
                        </dgm:else>
                      </dgm:choose>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hierChild3">
                        <dgm:choose name="Name34">
                          <dgm:if name="Name35" func="var" arg="dir" op="equ" val="norm">
                            <dgm:alg type="hierChild">
                              <dgm:param type="linDir" val="fromT"/>
                              <dgm:param type="chAlign" val="l"/>
                            </dgm:alg>
                          </dgm:if>
                          <dgm:else name="Name36">
                            <dgm:alg type="hierChild">
                              <dgm:param type="linDir" val="fromT"/>
                              <dgm:param type="chAlign" val="r"/>
                            </dgm:alg>
                          </dgm:else>
                        </dgm:choose>
                        <dgm:shape xmlns:r="http://schemas.openxmlformats.org/officeDocument/2006/relationships" r:blip="">
                          <dgm:adjLst/>
                        </dgm:shape>
                        <dgm:presOf/>
                        <dgm:constrLst/>
                        <dgm:ruleLst/>
                        <dgm:forEach name="Name37" ref="repeat"/>
                      </dgm:layoutNode>
                    </dgm:layoutNode>
                  </dgm:forEach>
                </dgm:forEach>
              </dgm:layoutNode>
            </dgm:layoutNode>
          </dgm:forEach>
        </dgm:forEach>
      </dgm:layoutNode>
    </dgm:layoutNode>
    <dgm:layoutNode name="bgShapesFlow">
      <dgm:choose name="Name38">
        <dgm:if name="Name39" func="var" arg="dir" op="equ" val="norm">
          <dgm:alg type="lin">
            <dgm:param type="linDir" val="fromL"/>
            <dgm:param type="nodeVertAlign" val="mid"/>
            <dgm:param type="vertAlign" val="mid"/>
            <dgm:param type="nodeHorzAlign" val="l"/>
            <dgm:param type="horzAlign" val="l"/>
          </dgm:alg>
        </dgm:if>
        <dgm:else name="Name40">
          <dgm:alg type="lin">
            <dgm:param type="linDir" val="fromR"/>
            <dgm:param type="nodeVertAlign" val="mid"/>
            <dgm:param type="vertAlign" val="mid"/>
            <dgm:param type="nodeHorzAlign" val="r"/>
            <dgm:param type="horzAlign" val="r"/>
          </dgm:alg>
        </dgm:else>
      </dgm:choose>
      <dgm:shape xmlns:r="http://schemas.openxmlformats.org/officeDocument/2006/relationships" r:blip="">
        <dgm:adjLst/>
      </dgm:shape>
      <dgm:presOf/>
      <dgm:constrLst>
        <dgm:constr type="w" for="ch" forName="rectComp" refType="w"/>
        <dgm:constr type="h" for="ch" forName="rectComp" refType="h"/>
        <dgm:constr type="h" for="des" forName="bgRect" refType="h"/>
        <dgm:constr type="primFontSz" for="des" forName="bgRectTx" op="equ" val="65"/>
      </dgm:constrLst>
      <dgm:ruleLst/>
      <dgm:forEach name="Name41" axis="ch" ptType="node" st="2">
        <dgm:layoutNode name="rectComp">
          <dgm:alg type="composite"/>
          <dgm:shape xmlns:r="http://schemas.openxmlformats.org/officeDocument/2006/relationships" r:blip="">
            <dgm:adjLst/>
          </dgm:shape>
          <dgm:presOf/>
          <dgm:constrLst>
            <dgm:constr type="userA"/>
            <dgm:constr type="l" for="ch" forName="bgRect"/>
            <dgm:constr type="t" for="ch" forName="bgRect"/>
            <dgm:constr type="w" for="ch" forName="bgRect" refType="userA" fact="1.2"/>
            <dgm:constr type="l" for="ch" forName="bgRectTx"/>
            <dgm:constr type="t" for="ch" forName="bgRectTx"/>
            <dgm:constr type="h" for="ch" forName="bgRectTx" refType="h" refFor="ch" refForName="bgRect" fact="0.3"/>
            <dgm:constr type="w" for="ch" forName="bgRectTx" refType="w" refFor="ch" refForName="bgRect" op="equ"/>
          </dgm:constrLst>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shape xmlns:r="http://schemas.openxmlformats.org/officeDocument/2006/relationships" type="rect" r:blip="" zOrderOff="-999" hideGeom="1">
              <dgm:adjLst/>
            </dgm:shape>
            <dgm:presOf axis="desOrSelf" ptType="node"/>
            <dgm:constrLst/>
            <dgm:ruleLst>
              <dgm:rule type="primFontSz" val="5" fact="NaN" max="NaN"/>
            </dgm:ruleLst>
          </dgm:layoutNode>
        </dgm:layoutNode>
        <dgm:choose name="Name42">
          <dgm:if name="Name43" axis="self" ptType="node" func="revPos" op="gte" val="2">
            <dgm:layoutNode name="spComp">
              <dgm:alg type="composite"/>
              <dgm:shape xmlns:r="http://schemas.openxmlformats.org/officeDocument/2006/relationships" r:blip="">
                <dgm:adjLst/>
              </dgm:shape>
              <dgm:presOf/>
              <dgm:constrLst>
                <dgm:constr type="userA"/>
                <dgm:constr type="userB"/>
                <dgm:constr type="l" for="ch" forName="hSp"/>
                <dgm:constr type="t" for="ch" forName="hSp"/>
                <dgm:constr type="w" for="ch" forName="hSp" refType="userB"/>
                <dgm:constr type="wOff" for="ch" forName="hSp" refType="userA" fact="-0.2"/>
              </dgm:constrLst>
              <dgm:ruleLst/>
              <dgm:layoutNode name="hSp">
                <dgm:alg type="sp"/>
                <dgm:shape xmlns:r="http://schemas.openxmlformats.org/officeDocument/2006/relationships" r:blip="">
                  <dgm:adjLst/>
                </dgm:shape>
                <dgm:presOf/>
                <dgm:constrLst/>
                <dgm:ruleLst/>
              </dgm:layoutNode>
            </dgm:layoutNode>
          </dgm:if>
          <dgm:else name="Name44"/>
        </dgm:choose>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BE"/>
          </a:p>
        </p:txBody>
      </p:sp>
      <p:sp>
        <p:nvSpPr>
          <p:cNvPr id="3" name="Tijdelijke aanduiding voor datum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2453F76-B2AD-43A5-A878-5CAD67320A07}" type="datetimeFigureOut">
              <a:rPr lang="nl-BE" smtClean="0"/>
              <a:t>11/07/2017</a:t>
            </a:fld>
            <a:endParaRPr lang="nl-BE"/>
          </a:p>
        </p:txBody>
      </p:sp>
      <p:sp>
        <p:nvSpPr>
          <p:cNvPr id="4" name="Tijdelijke aanduiding voor voettekst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nl-BE"/>
          </a:p>
        </p:txBody>
      </p:sp>
      <p:sp>
        <p:nvSpPr>
          <p:cNvPr id="5" name="Tijdelijke aanduiding voor dianumm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78A1DD2-0313-43B9-9ADF-92DE170F28FF}" type="slidenum">
              <a:rPr lang="nl-BE" smtClean="0"/>
              <a:t>‹nr.›</a:t>
            </a:fld>
            <a:endParaRPr lang="nl-BE"/>
          </a:p>
        </p:txBody>
      </p:sp>
    </p:spTree>
    <p:extLst>
      <p:ext uri="{BB962C8B-B14F-4D97-AF65-F5344CB8AC3E}">
        <p14:creationId xmlns:p14="http://schemas.microsoft.com/office/powerpoint/2010/main" val="42811847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BE"/>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4BC5C6D-A518-4CD1-8179-99EB2E6C3AB9}" type="datetimeFigureOut">
              <a:rPr lang="nl-BE" smtClean="0"/>
              <a:t>11/07/2017</a:t>
            </a:fld>
            <a:endParaRPr lang="nl-BE"/>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BE"/>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BE"/>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BE"/>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E4C18DC-ADA7-43C7-BDB7-8901E17E1994}" type="slidenum">
              <a:rPr lang="nl-BE" smtClean="0"/>
              <a:t>‹nr.›</a:t>
            </a:fld>
            <a:endParaRPr lang="nl-BE"/>
          </a:p>
        </p:txBody>
      </p:sp>
    </p:spTree>
    <p:extLst>
      <p:ext uri="{BB962C8B-B14F-4D97-AF65-F5344CB8AC3E}">
        <p14:creationId xmlns:p14="http://schemas.microsoft.com/office/powerpoint/2010/main" val="15492056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dirty="0"/>
          </a:p>
        </p:txBody>
      </p:sp>
      <p:sp>
        <p:nvSpPr>
          <p:cNvPr id="4" name="Tijdelijke aanduiding voor dianummer 3"/>
          <p:cNvSpPr>
            <a:spLocks noGrp="1"/>
          </p:cNvSpPr>
          <p:nvPr>
            <p:ph type="sldNum" sz="quarter" idx="10"/>
          </p:nvPr>
        </p:nvSpPr>
        <p:spPr/>
        <p:txBody>
          <a:bodyPr/>
          <a:lstStyle/>
          <a:p>
            <a:fld id="{CE4C18DC-ADA7-43C7-BDB7-8901E17E1994}" type="slidenum">
              <a:rPr lang="nl-BE" smtClean="0"/>
              <a:t>2</a:t>
            </a:fld>
            <a:endParaRPr lang="nl-BE"/>
          </a:p>
        </p:txBody>
      </p:sp>
    </p:spTree>
    <p:extLst>
      <p:ext uri="{BB962C8B-B14F-4D97-AF65-F5344CB8AC3E}">
        <p14:creationId xmlns:p14="http://schemas.microsoft.com/office/powerpoint/2010/main" val="19106567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BE" dirty="0" smtClean="0"/>
              <a:t>Een jaarlijkse griepvaccinatie wordt aangeraden bij alle diabetespatiënten ≥ 6 jaar. Bij kinderen wordt twee keer een halve dosis toegediend, in plaats van de eenmalige toediening bij volwassenen. Hoewel de griep een jaarlijks terugkerend fenomeen is, wordt het influenza virus geassocieerd met hoge mortaliteit en morbiditeit bij een kwetsbare populatie, waaronder diabetespatiënten. Ze hebben een verhoogd risico op complicaties alsook een ernstiger verloop bij pneumonie [25–29].</a:t>
            </a:r>
          </a:p>
          <a:p>
            <a:r>
              <a:rPr lang="nl-BE" dirty="0" smtClean="0"/>
              <a:t>De Hoge Gezondheidsraad raadt jaarlijkse griepvaccinatie aan voor alle diabetespatiënten en de richtlijn van </a:t>
            </a:r>
            <a:r>
              <a:rPr lang="nl-BE" dirty="0" err="1" smtClean="0"/>
              <a:t>Domus</a:t>
            </a:r>
            <a:r>
              <a:rPr lang="nl-BE" dirty="0" smtClean="0"/>
              <a:t> </a:t>
            </a:r>
            <a:r>
              <a:rPr lang="nl-BE" dirty="0" err="1" smtClean="0"/>
              <a:t>Medica</a:t>
            </a:r>
            <a:r>
              <a:rPr lang="nl-BE" dirty="0" smtClean="0"/>
              <a:t> volgt hierin. In dit MFO gaan we niet in op de discussie omtrent welk griepvaccin gegeven moet worden.</a:t>
            </a:r>
          </a:p>
          <a:p>
            <a:endParaRPr lang="nl-BE" dirty="0" smtClean="0"/>
          </a:p>
          <a:p>
            <a:r>
              <a:rPr lang="nl-BE" dirty="0" smtClean="0"/>
              <a:t>De ADA adviseert een pneumokokkenvaccinatie voor alle diabetespatiënten omwille van het verhoogd risico op complicaties. Dit advies wordt echter niet gevolgd door de Hoge gezondheidsraad. Deze raad aan enkel te vaccineren indien er een verhoogd risico is (chronisch hartlijden, roken, leverlijden, </a:t>
            </a:r>
            <a:r>
              <a:rPr lang="nl-BE" dirty="0" err="1" smtClean="0"/>
              <a:t>ethylabusus</a:t>
            </a:r>
            <a:r>
              <a:rPr lang="nl-BE" dirty="0" smtClean="0"/>
              <a:t>, chronisch </a:t>
            </a:r>
            <a:r>
              <a:rPr lang="nl-BE" dirty="0" err="1" smtClean="0"/>
              <a:t>nierlijden</a:t>
            </a:r>
            <a:r>
              <a:rPr lang="nl-BE" dirty="0" smtClean="0"/>
              <a:t>, leeftijd ˃ 65 jaar) [12,23].</a:t>
            </a:r>
          </a:p>
          <a:p>
            <a:r>
              <a:rPr lang="nl-BE" dirty="0" smtClean="0"/>
              <a:t>Geef op indicatie een pneumokokkenvaccinatie bij diabetes patiënten met een verhoogd risico op pneumokokkeninfecties (chronisch hartlijden, chronisch longlijden of roken, chronisch leverlijden, </a:t>
            </a:r>
            <a:r>
              <a:rPr lang="nl-BE" dirty="0" err="1" smtClean="0"/>
              <a:t>ethy¬labusus</a:t>
            </a:r>
            <a:r>
              <a:rPr lang="nl-BE" dirty="0" smtClean="0"/>
              <a:t>, chronisch </a:t>
            </a:r>
            <a:r>
              <a:rPr lang="nl-BE" dirty="0" err="1" smtClean="0"/>
              <a:t>nierlijden</a:t>
            </a:r>
            <a:r>
              <a:rPr lang="nl-BE" dirty="0" smtClean="0"/>
              <a:t>, leeftijd &gt;65 jaar). </a:t>
            </a:r>
          </a:p>
          <a:p>
            <a:endParaRPr lang="nl-BE" dirty="0" smtClean="0"/>
          </a:p>
          <a:p>
            <a:r>
              <a:rPr lang="nl-BE" dirty="0" smtClean="0"/>
              <a:t>De Hoge Gezondheidsraad adviseert hepatitis B vaccinatie bij diabetes patiënten tot 60 jaar. Er is namelijk een hogere prevalentie van hepatitis B bij deze groep diabetes patiënten in vergelijking met de algemene populatie. Een mogelijke verklaring hiervoor is het gebruik van gecontamineerd zelfcontrole- en injectiemateriaal [12,24].</a:t>
            </a:r>
          </a:p>
          <a:p>
            <a:r>
              <a:rPr lang="nl-BE" dirty="0" smtClean="0"/>
              <a:t>Bespreek het risico op hepatitis B en benadruk vooral het correct, uniek en steriel gebruik van zelfcontrole- en injectiemateriaal om overdracht van infecties (niet alleen hepatitis B) te vermijden.</a:t>
            </a:r>
          </a:p>
          <a:p>
            <a:endParaRPr lang="nl-BE" dirty="0"/>
          </a:p>
        </p:txBody>
      </p:sp>
      <p:sp>
        <p:nvSpPr>
          <p:cNvPr id="4" name="Tijdelijke aanduiding voor dianummer 3"/>
          <p:cNvSpPr>
            <a:spLocks noGrp="1"/>
          </p:cNvSpPr>
          <p:nvPr>
            <p:ph type="sldNum" sz="quarter" idx="10"/>
          </p:nvPr>
        </p:nvSpPr>
        <p:spPr/>
        <p:txBody>
          <a:bodyPr/>
          <a:lstStyle/>
          <a:p>
            <a:fld id="{CE4C18DC-ADA7-43C7-BDB7-8901E17E1994}" type="slidenum">
              <a:rPr lang="nl-BE" smtClean="0"/>
              <a:t>13</a:t>
            </a:fld>
            <a:endParaRPr lang="nl-BE"/>
          </a:p>
        </p:txBody>
      </p:sp>
    </p:spTree>
    <p:extLst>
      <p:ext uri="{BB962C8B-B14F-4D97-AF65-F5344CB8AC3E}">
        <p14:creationId xmlns:p14="http://schemas.microsoft.com/office/powerpoint/2010/main" val="42474477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dirty="0"/>
          </a:p>
        </p:txBody>
      </p:sp>
      <p:sp>
        <p:nvSpPr>
          <p:cNvPr id="4" name="Tijdelijke aanduiding voor dianummer 3"/>
          <p:cNvSpPr>
            <a:spLocks noGrp="1"/>
          </p:cNvSpPr>
          <p:nvPr>
            <p:ph type="sldNum" sz="quarter" idx="10"/>
          </p:nvPr>
        </p:nvSpPr>
        <p:spPr/>
        <p:txBody>
          <a:bodyPr/>
          <a:lstStyle/>
          <a:p>
            <a:fld id="{CE4C18DC-ADA7-43C7-BDB7-8901E17E1994}" type="slidenum">
              <a:rPr lang="nl-BE" smtClean="0"/>
              <a:t>14</a:t>
            </a:fld>
            <a:endParaRPr lang="nl-BE"/>
          </a:p>
        </p:txBody>
      </p:sp>
    </p:spTree>
    <p:extLst>
      <p:ext uri="{BB962C8B-B14F-4D97-AF65-F5344CB8AC3E}">
        <p14:creationId xmlns:p14="http://schemas.microsoft.com/office/powerpoint/2010/main" val="168811434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BE" sz="1200" u="sng" kern="1200" dirty="0" smtClean="0">
                <a:solidFill>
                  <a:schemeClr val="tx1"/>
                </a:solidFill>
                <a:effectLst/>
                <a:latin typeface="+mn-lt"/>
                <a:ea typeface="+mn-ea"/>
                <a:cs typeface="+mn-cs"/>
              </a:rPr>
              <a:t>U kan de behandeling intensifiëren van zodra:</a:t>
            </a:r>
          </a:p>
          <a:p>
            <a:pPr marL="228600" lvl="0" indent="-228600">
              <a:buAutoNum type="arabicPeriod"/>
            </a:pPr>
            <a:endParaRPr lang="nl-BE" sz="1200" kern="1200" dirty="0" smtClean="0">
              <a:solidFill>
                <a:schemeClr val="tx1"/>
              </a:solidFill>
              <a:effectLst/>
              <a:latin typeface="+mn-lt"/>
              <a:ea typeface="+mn-ea"/>
              <a:cs typeface="+mn-cs"/>
            </a:endParaRPr>
          </a:p>
          <a:p>
            <a:pPr marL="228600" lvl="0" indent="-228600">
              <a:buAutoNum type="arabicPeriod"/>
            </a:pPr>
            <a:r>
              <a:rPr lang="nl-BE" sz="1200" kern="1200" dirty="0" smtClean="0">
                <a:solidFill>
                  <a:schemeClr val="tx1"/>
                </a:solidFill>
                <a:effectLst/>
                <a:latin typeface="+mn-lt"/>
                <a:ea typeface="+mn-ea"/>
                <a:cs typeface="+mn-cs"/>
              </a:rPr>
              <a:t>De geïndividualiseerde HbA1c-waarde niet bereikt is na drie maand</a:t>
            </a:r>
          </a:p>
          <a:p>
            <a:pPr marL="228600" lvl="0" indent="-228600">
              <a:buAutoNum type="arabicPeriod"/>
            </a:pPr>
            <a:r>
              <a:rPr lang="nl-BE" sz="1200" kern="1200" dirty="0" smtClean="0">
                <a:solidFill>
                  <a:schemeClr val="tx1"/>
                </a:solidFill>
                <a:effectLst/>
                <a:latin typeface="+mn-lt"/>
                <a:ea typeface="+mn-ea"/>
                <a:cs typeface="+mn-cs"/>
              </a:rPr>
              <a:t>De maximaal getolereerde metformine dosis werd toegediend </a:t>
            </a:r>
          </a:p>
          <a:p>
            <a:pPr marL="228600" lvl="0" indent="-228600">
              <a:buAutoNum type="arabicPeriod"/>
            </a:pPr>
            <a:r>
              <a:rPr lang="nl-BE" sz="1200" kern="1200" dirty="0" smtClean="0">
                <a:solidFill>
                  <a:schemeClr val="tx1"/>
                </a:solidFill>
                <a:effectLst/>
                <a:latin typeface="+mn-lt"/>
                <a:ea typeface="+mn-ea"/>
                <a:cs typeface="+mn-cs"/>
              </a:rPr>
              <a:t>De therapietrouw meer dan 80% is</a:t>
            </a:r>
          </a:p>
          <a:p>
            <a:endParaRPr lang="nl-BE" sz="1200" kern="1200" dirty="0" smtClean="0">
              <a:solidFill>
                <a:schemeClr val="tx1"/>
              </a:solidFill>
              <a:effectLst/>
              <a:latin typeface="+mn-lt"/>
              <a:ea typeface="+mn-ea"/>
              <a:cs typeface="+mn-cs"/>
            </a:endParaRPr>
          </a:p>
          <a:p>
            <a:r>
              <a:rPr lang="nl-BE" sz="1200" kern="1200" dirty="0" smtClean="0">
                <a:solidFill>
                  <a:schemeClr val="tx1"/>
                </a:solidFill>
                <a:effectLst/>
                <a:latin typeface="+mn-lt"/>
                <a:ea typeface="+mn-ea"/>
                <a:cs typeface="+mn-cs"/>
              </a:rPr>
              <a:t>Vooraleer u beslist om de behandeling te intensifiëren, dient u na te gaan of de patiënt wel therapietrouw is. Het heeft immers geen zin om nieuwe (duurdere) medicatie op te starten zolang de huidige behandeling niet is gemaximaliseerd. U kan dit navragen bij de patiënt, maar ook bij de apotheker. Hij/zij heeft een zicht op de afgeleverde medicatie en kan nagaan hoeveel dosissen er zijn afgeleverd in een bepaalde periode en hoeveel de patiënt er in theorie moest innemen. Op basis van deze feedback kan u als arts een inschatting maken van de therapietrouw en eventueel overwegen om te intensifiëren.</a:t>
            </a:r>
          </a:p>
          <a:p>
            <a:endParaRPr lang="nl-BE"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nl-BE" sz="1200" kern="1200" dirty="0" smtClean="0">
                <a:solidFill>
                  <a:schemeClr val="tx1"/>
                </a:solidFill>
                <a:effectLst/>
                <a:latin typeface="+mn-lt"/>
                <a:ea typeface="+mn-ea"/>
                <a:cs typeface="+mn-cs"/>
              </a:rPr>
              <a:t>Bij navraag blijkt dat deze</a:t>
            </a:r>
            <a:r>
              <a:rPr lang="nl-BE" sz="1200" kern="1200" baseline="0" dirty="0" smtClean="0">
                <a:solidFill>
                  <a:schemeClr val="tx1"/>
                </a:solidFill>
                <a:effectLst/>
                <a:latin typeface="+mn-lt"/>
                <a:ea typeface="+mn-ea"/>
                <a:cs typeface="+mn-cs"/>
              </a:rPr>
              <a:t> voorwaarden voldoen zijn en u </a:t>
            </a:r>
            <a:r>
              <a:rPr lang="nl-BE" sz="1200" kern="1200" dirty="0" smtClean="0">
                <a:solidFill>
                  <a:schemeClr val="tx1"/>
                </a:solidFill>
                <a:effectLst/>
                <a:latin typeface="+mn-lt"/>
                <a:ea typeface="+mn-ea"/>
                <a:cs typeface="+mn-cs"/>
              </a:rPr>
              <a:t>de behandeling dus kan intensifiëren. </a:t>
            </a:r>
          </a:p>
          <a:p>
            <a:endParaRPr lang="nl-BE" sz="1200" i="1" kern="1200" dirty="0" smtClean="0">
              <a:solidFill>
                <a:schemeClr val="tx1"/>
              </a:solidFill>
              <a:effectLst/>
              <a:latin typeface="+mn-lt"/>
              <a:ea typeface="+mn-ea"/>
              <a:cs typeface="+mn-cs"/>
            </a:endParaRPr>
          </a:p>
          <a:p>
            <a:r>
              <a:rPr lang="nl-BE" sz="1200" i="1" kern="1200" dirty="0" smtClean="0">
                <a:solidFill>
                  <a:schemeClr val="tx1"/>
                </a:solidFill>
                <a:effectLst/>
                <a:latin typeface="+mn-lt"/>
                <a:ea typeface="+mn-ea"/>
                <a:cs typeface="+mn-cs"/>
              </a:rPr>
              <a:t>Indien de patiënt niet therapietrouw zou blijken, dient u de patiënt verder te motiveren vooraleer u de behandeling verder zal intensifiëren. Ook de apotheker kan hier een rol in spelen door de patiënt verder te informeren en te </a:t>
            </a:r>
            <a:r>
              <a:rPr lang="nl-BE" sz="1200" i="1" kern="1200" dirty="0" err="1" smtClean="0">
                <a:solidFill>
                  <a:schemeClr val="tx1"/>
                </a:solidFill>
                <a:effectLst/>
                <a:latin typeface="+mn-lt"/>
                <a:ea typeface="+mn-ea"/>
                <a:cs typeface="+mn-cs"/>
              </a:rPr>
              <a:t>educeren</a:t>
            </a:r>
            <a:r>
              <a:rPr lang="nl-BE" sz="1200" i="1" kern="1200" dirty="0" smtClean="0">
                <a:solidFill>
                  <a:schemeClr val="tx1"/>
                </a:solidFill>
                <a:effectLst/>
                <a:latin typeface="+mn-lt"/>
                <a:ea typeface="+mn-ea"/>
                <a:cs typeface="+mn-cs"/>
              </a:rPr>
              <a:t>. Dit heeft een bewezen gunstig effect op de HbA1c-waarde. </a:t>
            </a:r>
            <a:endParaRPr lang="nl-BE" sz="1200" kern="1200" dirty="0" smtClean="0">
              <a:solidFill>
                <a:schemeClr val="tx1"/>
              </a:solidFill>
              <a:effectLst/>
              <a:latin typeface="+mn-lt"/>
              <a:ea typeface="+mn-ea"/>
              <a:cs typeface="+mn-cs"/>
            </a:endParaRPr>
          </a:p>
          <a:p>
            <a:endParaRPr lang="nl-BE" dirty="0" smtClean="0"/>
          </a:p>
          <a:p>
            <a:endParaRPr lang="nl-BE" dirty="0"/>
          </a:p>
        </p:txBody>
      </p:sp>
      <p:sp>
        <p:nvSpPr>
          <p:cNvPr id="4" name="Tijdelijke aanduiding voor dianummer 3"/>
          <p:cNvSpPr>
            <a:spLocks noGrp="1"/>
          </p:cNvSpPr>
          <p:nvPr>
            <p:ph type="sldNum" sz="quarter" idx="10"/>
          </p:nvPr>
        </p:nvSpPr>
        <p:spPr/>
        <p:txBody>
          <a:bodyPr/>
          <a:lstStyle/>
          <a:p>
            <a:fld id="{CE4C18DC-ADA7-43C7-BDB7-8901E17E1994}" type="slidenum">
              <a:rPr lang="nl-BE" smtClean="0"/>
              <a:t>15</a:t>
            </a:fld>
            <a:endParaRPr lang="nl-BE"/>
          </a:p>
        </p:txBody>
      </p:sp>
    </p:spTree>
    <p:extLst>
      <p:ext uri="{BB962C8B-B14F-4D97-AF65-F5344CB8AC3E}">
        <p14:creationId xmlns:p14="http://schemas.microsoft.com/office/powerpoint/2010/main" val="297236810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BE" sz="1200" kern="1200" dirty="0" smtClean="0">
                <a:solidFill>
                  <a:schemeClr val="tx1"/>
                </a:solidFill>
                <a:effectLst/>
                <a:latin typeface="+mn-lt"/>
                <a:ea typeface="+mn-ea"/>
                <a:cs typeface="+mn-cs"/>
              </a:rPr>
              <a:t>U kan de behandeling intensifiëren van zodra:</a:t>
            </a:r>
          </a:p>
          <a:p>
            <a:pPr lvl="0"/>
            <a:r>
              <a:rPr lang="nl-BE" sz="1200" kern="1200" dirty="0" smtClean="0">
                <a:solidFill>
                  <a:schemeClr val="tx1"/>
                </a:solidFill>
                <a:effectLst/>
                <a:latin typeface="+mn-lt"/>
                <a:ea typeface="+mn-ea"/>
                <a:cs typeface="+mn-cs"/>
              </a:rPr>
              <a:t>De geïndividualiseerde HbA1c-waarde niet bereikt is na drie maand</a:t>
            </a:r>
          </a:p>
          <a:p>
            <a:pPr lvl="0"/>
            <a:r>
              <a:rPr lang="nl-BE" sz="1200" kern="1200" dirty="0" smtClean="0">
                <a:solidFill>
                  <a:schemeClr val="tx1"/>
                </a:solidFill>
                <a:effectLst/>
                <a:latin typeface="+mn-lt"/>
                <a:ea typeface="+mn-ea"/>
                <a:cs typeface="+mn-cs"/>
              </a:rPr>
              <a:t>De maximaal getolereerde metformine dosis werd toegediend </a:t>
            </a:r>
          </a:p>
          <a:p>
            <a:pPr lvl="0"/>
            <a:r>
              <a:rPr lang="nl-BE" sz="1200" kern="1200" dirty="0" smtClean="0">
                <a:solidFill>
                  <a:schemeClr val="tx1"/>
                </a:solidFill>
                <a:effectLst/>
                <a:latin typeface="+mn-lt"/>
                <a:ea typeface="+mn-ea"/>
                <a:cs typeface="+mn-cs"/>
              </a:rPr>
              <a:t>De therapietrouw meer dan 80% is</a:t>
            </a:r>
          </a:p>
          <a:p>
            <a:r>
              <a:rPr lang="nl-BE" sz="1200" kern="1200" dirty="0" smtClean="0">
                <a:solidFill>
                  <a:schemeClr val="tx1"/>
                </a:solidFill>
                <a:effectLst/>
                <a:latin typeface="+mn-lt"/>
                <a:ea typeface="+mn-ea"/>
                <a:cs typeface="+mn-cs"/>
              </a:rPr>
              <a:t> </a:t>
            </a:r>
          </a:p>
          <a:p>
            <a:r>
              <a:rPr lang="nl-BE" sz="1200" kern="1200" dirty="0" smtClean="0">
                <a:solidFill>
                  <a:schemeClr val="tx1"/>
                </a:solidFill>
                <a:effectLst/>
                <a:latin typeface="+mn-lt"/>
                <a:ea typeface="+mn-ea"/>
                <a:cs typeface="+mn-cs"/>
              </a:rPr>
              <a:t>Indien de streefwaarde HbA1c na een nieuwe periode van drie maanden niet wordt bereikt, moet er een tweede peroraal antidiabeticum worden toegevoegd. Er kan vrij gekozen worden tussen:</a:t>
            </a:r>
          </a:p>
          <a:p>
            <a:r>
              <a:rPr lang="nl-BE" sz="1200" kern="1200" baseline="30000" dirty="0" smtClean="0">
                <a:solidFill>
                  <a:schemeClr val="tx1"/>
                </a:solidFill>
                <a:effectLst/>
                <a:latin typeface="+mn-lt"/>
                <a:ea typeface="+mn-ea"/>
                <a:cs typeface="+mn-cs"/>
              </a:rPr>
              <a:t> </a:t>
            </a:r>
            <a:endParaRPr lang="nl-BE" dirty="0"/>
          </a:p>
        </p:txBody>
      </p:sp>
      <p:sp>
        <p:nvSpPr>
          <p:cNvPr id="4" name="Tijdelijke aanduiding voor dianummer 3"/>
          <p:cNvSpPr>
            <a:spLocks noGrp="1"/>
          </p:cNvSpPr>
          <p:nvPr>
            <p:ph type="sldNum" sz="quarter" idx="10"/>
          </p:nvPr>
        </p:nvSpPr>
        <p:spPr/>
        <p:txBody>
          <a:bodyPr/>
          <a:lstStyle/>
          <a:p>
            <a:fld id="{CE4C18DC-ADA7-43C7-BDB7-8901E17E1994}" type="slidenum">
              <a:rPr lang="nl-BE" smtClean="0"/>
              <a:t>16</a:t>
            </a:fld>
            <a:endParaRPr lang="nl-BE"/>
          </a:p>
        </p:txBody>
      </p:sp>
    </p:spTree>
    <p:extLst>
      <p:ext uri="{BB962C8B-B14F-4D97-AF65-F5344CB8AC3E}">
        <p14:creationId xmlns:p14="http://schemas.microsoft.com/office/powerpoint/2010/main" val="267729344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BE" sz="1200" kern="1200" dirty="0" smtClean="0">
                <a:solidFill>
                  <a:schemeClr val="tx1"/>
                </a:solidFill>
                <a:effectLst/>
                <a:latin typeface="+mn-lt"/>
                <a:ea typeface="+mn-ea"/>
                <a:cs typeface="+mn-cs"/>
              </a:rPr>
              <a:t>Indien de streefwaarde HbA1c na een nieuwe periode van drie maanden niet wordt bereikt, moet er een tweede peroraal antidiabeticum worden toegevoegd. Er kan vrij gekozen worden tussen:</a:t>
            </a:r>
          </a:p>
          <a:p>
            <a:r>
              <a:rPr lang="nl-BE" sz="1200" kern="1200" baseline="30000" dirty="0" smtClean="0">
                <a:solidFill>
                  <a:schemeClr val="tx1"/>
                </a:solidFill>
                <a:effectLst/>
                <a:latin typeface="+mn-lt"/>
                <a:ea typeface="+mn-ea"/>
                <a:cs typeface="+mn-cs"/>
              </a:rPr>
              <a:t> </a:t>
            </a:r>
            <a:endParaRPr lang="nl-BE" sz="1200" kern="1200" dirty="0" smtClean="0">
              <a:solidFill>
                <a:schemeClr val="tx1"/>
              </a:solidFill>
              <a:effectLst/>
              <a:latin typeface="+mn-lt"/>
              <a:ea typeface="+mn-ea"/>
              <a:cs typeface="+mn-cs"/>
            </a:endParaRPr>
          </a:p>
          <a:p>
            <a:pPr lvl="0"/>
            <a:r>
              <a:rPr lang="nl-BE" sz="1200" kern="1200" dirty="0" err="1" smtClean="0">
                <a:solidFill>
                  <a:schemeClr val="tx1"/>
                </a:solidFill>
                <a:effectLst/>
                <a:latin typeface="+mn-lt"/>
                <a:ea typeface="+mn-ea"/>
                <a:cs typeface="+mn-cs"/>
              </a:rPr>
              <a:t>sulfonylurea</a:t>
            </a:r>
            <a:r>
              <a:rPr lang="nl-BE" sz="1200" kern="1200" dirty="0" smtClean="0">
                <a:solidFill>
                  <a:schemeClr val="tx1"/>
                </a:solidFill>
                <a:effectLst/>
                <a:latin typeface="+mn-lt"/>
                <a:ea typeface="+mn-ea"/>
                <a:cs typeface="+mn-cs"/>
              </a:rPr>
              <a:t> (</a:t>
            </a:r>
            <a:r>
              <a:rPr lang="nl-BE" sz="1200" kern="1200" dirty="0" err="1" smtClean="0">
                <a:solidFill>
                  <a:schemeClr val="tx1"/>
                </a:solidFill>
                <a:effectLst/>
                <a:latin typeface="+mn-lt"/>
                <a:ea typeface="+mn-ea"/>
                <a:cs typeface="+mn-cs"/>
              </a:rPr>
              <a:t>glibenclamide</a:t>
            </a:r>
            <a:r>
              <a:rPr lang="nl-BE" sz="1200" kern="1200" dirty="0" smtClean="0">
                <a:solidFill>
                  <a:schemeClr val="tx1"/>
                </a:solidFill>
                <a:effectLst/>
                <a:latin typeface="+mn-lt"/>
                <a:ea typeface="+mn-ea"/>
                <a:cs typeface="+mn-cs"/>
              </a:rPr>
              <a:t>, </a:t>
            </a:r>
            <a:r>
              <a:rPr lang="nl-BE" sz="1200" kern="1200" dirty="0" err="1" smtClean="0">
                <a:solidFill>
                  <a:schemeClr val="tx1"/>
                </a:solidFill>
                <a:effectLst/>
                <a:latin typeface="+mn-lt"/>
                <a:ea typeface="+mn-ea"/>
                <a:cs typeface="+mn-cs"/>
              </a:rPr>
              <a:t>gliclazide</a:t>
            </a:r>
            <a:r>
              <a:rPr lang="nl-BE" sz="1200" kern="1200" dirty="0" smtClean="0">
                <a:solidFill>
                  <a:schemeClr val="tx1"/>
                </a:solidFill>
                <a:effectLst/>
                <a:latin typeface="+mn-lt"/>
                <a:ea typeface="+mn-ea"/>
                <a:cs typeface="+mn-cs"/>
              </a:rPr>
              <a:t>, </a:t>
            </a:r>
            <a:r>
              <a:rPr lang="nl-BE" sz="1200" kern="1200" dirty="0" err="1" smtClean="0">
                <a:solidFill>
                  <a:schemeClr val="tx1"/>
                </a:solidFill>
                <a:effectLst/>
                <a:latin typeface="+mn-lt"/>
                <a:ea typeface="+mn-ea"/>
                <a:cs typeface="+mn-cs"/>
              </a:rPr>
              <a:t>glimepride</a:t>
            </a:r>
            <a:r>
              <a:rPr lang="nl-BE" sz="1200" kern="1200" dirty="0" smtClean="0">
                <a:solidFill>
                  <a:schemeClr val="tx1"/>
                </a:solidFill>
                <a:effectLst/>
                <a:latin typeface="+mn-lt"/>
                <a:ea typeface="+mn-ea"/>
                <a:cs typeface="+mn-cs"/>
              </a:rPr>
              <a:t>, </a:t>
            </a:r>
            <a:r>
              <a:rPr lang="nl-BE" sz="1200" kern="1200" dirty="0" err="1" smtClean="0">
                <a:solidFill>
                  <a:schemeClr val="tx1"/>
                </a:solidFill>
                <a:effectLst/>
                <a:latin typeface="+mn-lt"/>
                <a:ea typeface="+mn-ea"/>
                <a:cs typeface="+mn-cs"/>
              </a:rPr>
              <a:t>glipizide</a:t>
            </a:r>
            <a:r>
              <a:rPr lang="nl-BE" sz="1200" kern="1200" dirty="0" smtClean="0">
                <a:solidFill>
                  <a:schemeClr val="tx1"/>
                </a:solidFill>
                <a:effectLst/>
                <a:latin typeface="+mn-lt"/>
                <a:ea typeface="+mn-ea"/>
                <a:cs typeface="+mn-cs"/>
              </a:rPr>
              <a:t>, </a:t>
            </a:r>
            <a:r>
              <a:rPr lang="nl-BE" sz="1200" kern="1200" dirty="0" err="1" smtClean="0">
                <a:solidFill>
                  <a:schemeClr val="tx1"/>
                </a:solidFill>
                <a:effectLst/>
                <a:latin typeface="+mn-lt"/>
                <a:ea typeface="+mn-ea"/>
                <a:cs typeface="+mn-cs"/>
              </a:rPr>
              <a:t>gliquidon</a:t>
            </a:r>
            <a:r>
              <a:rPr lang="nl-BE" sz="1200" kern="1200" dirty="0" smtClean="0">
                <a:solidFill>
                  <a:schemeClr val="tx1"/>
                </a:solidFill>
                <a:effectLst/>
                <a:latin typeface="+mn-lt"/>
                <a:ea typeface="+mn-ea"/>
                <a:cs typeface="+mn-cs"/>
              </a:rPr>
              <a:t>)</a:t>
            </a:r>
          </a:p>
          <a:p>
            <a:pPr lvl="0"/>
            <a:r>
              <a:rPr lang="nl-BE" sz="1200" kern="1200" dirty="0" err="1" smtClean="0">
                <a:solidFill>
                  <a:schemeClr val="tx1"/>
                </a:solidFill>
                <a:effectLst/>
                <a:latin typeface="+mn-lt"/>
                <a:ea typeface="+mn-ea"/>
                <a:cs typeface="+mn-cs"/>
              </a:rPr>
              <a:t>glitazone</a:t>
            </a:r>
            <a:r>
              <a:rPr lang="nl-BE" sz="1200" kern="1200" dirty="0" smtClean="0">
                <a:solidFill>
                  <a:schemeClr val="tx1"/>
                </a:solidFill>
                <a:effectLst/>
                <a:latin typeface="+mn-lt"/>
                <a:ea typeface="+mn-ea"/>
                <a:cs typeface="+mn-cs"/>
              </a:rPr>
              <a:t> (</a:t>
            </a:r>
            <a:r>
              <a:rPr lang="nl-BE" sz="1200" kern="1200" dirty="0" err="1" smtClean="0">
                <a:solidFill>
                  <a:schemeClr val="tx1"/>
                </a:solidFill>
                <a:effectLst/>
                <a:latin typeface="+mn-lt"/>
                <a:ea typeface="+mn-ea"/>
                <a:cs typeface="+mn-cs"/>
              </a:rPr>
              <a:t>pioglitazone</a:t>
            </a:r>
            <a:r>
              <a:rPr lang="nl-BE" sz="1200" kern="1200" dirty="0" smtClean="0">
                <a:solidFill>
                  <a:schemeClr val="tx1"/>
                </a:solidFill>
                <a:effectLst/>
                <a:latin typeface="+mn-lt"/>
                <a:ea typeface="+mn-ea"/>
                <a:cs typeface="+mn-cs"/>
              </a:rPr>
              <a:t>)</a:t>
            </a:r>
          </a:p>
          <a:p>
            <a:pPr lvl="0"/>
            <a:r>
              <a:rPr lang="nl-BE" sz="1200" kern="1200" dirty="0" smtClean="0">
                <a:solidFill>
                  <a:schemeClr val="tx1"/>
                </a:solidFill>
                <a:effectLst/>
                <a:latin typeface="+mn-lt"/>
                <a:ea typeface="+mn-ea"/>
                <a:cs typeface="+mn-cs"/>
              </a:rPr>
              <a:t>DPP-4-inhibitoren: </a:t>
            </a:r>
            <a:r>
              <a:rPr lang="nl-BE" sz="1200" kern="1200" dirty="0" err="1" smtClean="0">
                <a:solidFill>
                  <a:schemeClr val="tx1"/>
                </a:solidFill>
                <a:effectLst/>
                <a:latin typeface="+mn-lt"/>
                <a:ea typeface="+mn-ea"/>
                <a:cs typeface="+mn-cs"/>
              </a:rPr>
              <a:t>alogliptine</a:t>
            </a:r>
            <a:r>
              <a:rPr lang="nl-BE" sz="1200" kern="1200" dirty="0" smtClean="0">
                <a:solidFill>
                  <a:schemeClr val="tx1"/>
                </a:solidFill>
                <a:effectLst/>
                <a:latin typeface="+mn-lt"/>
                <a:ea typeface="+mn-ea"/>
                <a:cs typeface="+mn-cs"/>
              </a:rPr>
              <a:t> (</a:t>
            </a:r>
            <a:r>
              <a:rPr lang="nl-BE" sz="1200" kern="1200" dirty="0" err="1" smtClean="0">
                <a:solidFill>
                  <a:schemeClr val="tx1"/>
                </a:solidFill>
                <a:effectLst/>
                <a:latin typeface="+mn-lt"/>
                <a:ea typeface="+mn-ea"/>
                <a:cs typeface="+mn-cs"/>
              </a:rPr>
              <a:t>Vipidia</a:t>
            </a:r>
            <a:r>
              <a:rPr lang="nl-BE" sz="1200" kern="1200" dirty="0" smtClean="0">
                <a:solidFill>
                  <a:schemeClr val="tx1"/>
                </a:solidFill>
                <a:effectLst/>
                <a:latin typeface="+mn-lt"/>
                <a:ea typeface="+mn-ea"/>
                <a:cs typeface="+mn-cs"/>
              </a:rPr>
              <a:t>®) </a:t>
            </a:r>
            <a:r>
              <a:rPr lang="nl-BE" sz="1200" kern="1200" dirty="0" err="1" smtClean="0">
                <a:solidFill>
                  <a:schemeClr val="tx1"/>
                </a:solidFill>
                <a:effectLst/>
                <a:latin typeface="+mn-lt"/>
                <a:ea typeface="+mn-ea"/>
                <a:cs typeface="+mn-cs"/>
              </a:rPr>
              <a:t>linagliptine</a:t>
            </a:r>
            <a:r>
              <a:rPr lang="nl-BE" sz="1200" kern="1200" dirty="0" smtClean="0">
                <a:solidFill>
                  <a:schemeClr val="tx1"/>
                </a:solidFill>
                <a:effectLst/>
                <a:latin typeface="+mn-lt"/>
                <a:ea typeface="+mn-ea"/>
                <a:cs typeface="+mn-cs"/>
              </a:rPr>
              <a:t> (</a:t>
            </a:r>
            <a:r>
              <a:rPr lang="nl-BE" sz="1200" kern="1200" dirty="0" err="1" smtClean="0">
                <a:solidFill>
                  <a:schemeClr val="tx1"/>
                </a:solidFill>
                <a:effectLst/>
                <a:latin typeface="+mn-lt"/>
                <a:ea typeface="+mn-ea"/>
                <a:cs typeface="+mn-cs"/>
              </a:rPr>
              <a:t>Trajenta</a:t>
            </a:r>
            <a:r>
              <a:rPr lang="nl-BE" sz="1200" kern="1200" dirty="0" smtClean="0">
                <a:solidFill>
                  <a:schemeClr val="tx1"/>
                </a:solidFill>
                <a:effectLst/>
                <a:latin typeface="+mn-lt"/>
                <a:ea typeface="+mn-ea"/>
                <a:cs typeface="+mn-cs"/>
              </a:rPr>
              <a:t>®), </a:t>
            </a:r>
            <a:r>
              <a:rPr lang="nl-BE" sz="1200" kern="1200" dirty="0" err="1" smtClean="0">
                <a:solidFill>
                  <a:schemeClr val="tx1"/>
                </a:solidFill>
                <a:effectLst/>
                <a:latin typeface="+mn-lt"/>
                <a:ea typeface="+mn-ea"/>
                <a:cs typeface="+mn-cs"/>
              </a:rPr>
              <a:t>saxagliptine</a:t>
            </a:r>
            <a:r>
              <a:rPr lang="nl-BE" sz="1200" kern="1200" dirty="0" smtClean="0">
                <a:solidFill>
                  <a:schemeClr val="tx1"/>
                </a:solidFill>
                <a:effectLst/>
                <a:latin typeface="+mn-lt"/>
                <a:ea typeface="+mn-ea"/>
                <a:cs typeface="+mn-cs"/>
              </a:rPr>
              <a:t> (</a:t>
            </a:r>
            <a:r>
              <a:rPr lang="nl-BE" sz="1200" kern="1200" dirty="0" err="1" smtClean="0">
                <a:solidFill>
                  <a:schemeClr val="tx1"/>
                </a:solidFill>
                <a:effectLst/>
                <a:latin typeface="+mn-lt"/>
                <a:ea typeface="+mn-ea"/>
                <a:cs typeface="+mn-cs"/>
              </a:rPr>
              <a:t>Onglyza</a:t>
            </a:r>
            <a:r>
              <a:rPr lang="nl-BE" sz="1200" kern="1200" dirty="0" smtClean="0">
                <a:solidFill>
                  <a:schemeClr val="tx1"/>
                </a:solidFill>
                <a:effectLst/>
                <a:latin typeface="+mn-lt"/>
                <a:ea typeface="+mn-ea"/>
                <a:cs typeface="+mn-cs"/>
              </a:rPr>
              <a:t>®), </a:t>
            </a:r>
            <a:r>
              <a:rPr lang="nl-BE" sz="1200" kern="1200" dirty="0" err="1" smtClean="0">
                <a:solidFill>
                  <a:schemeClr val="tx1"/>
                </a:solidFill>
                <a:effectLst/>
                <a:latin typeface="+mn-lt"/>
                <a:ea typeface="+mn-ea"/>
                <a:cs typeface="+mn-cs"/>
              </a:rPr>
              <a:t>sitagliptine</a:t>
            </a:r>
            <a:r>
              <a:rPr lang="nl-BE" sz="1200" kern="1200" dirty="0" smtClean="0">
                <a:solidFill>
                  <a:schemeClr val="tx1"/>
                </a:solidFill>
                <a:effectLst/>
                <a:latin typeface="+mn-lt"/>
                <a:ea typeface="+mn-ea"/>
                <a:cs typeface="+mn-cs"/>
              </a:rPr>
              <a:t> (</a:t>
            </a:r>
            <a:r>
              <a:rPr lang="nl-BE" sz="1200" kern="1200" dirty="0" err="1" smtClean="0">
                <a:solidFill>
                  <a:schemeClr val="tx1"/>
                </a:solidFill>
                <a:effectLst/>
                <a:latin typeface="+mn-lt"/>
                <a:ea typeface="+mn-ea"/>
                <a:cs typeface="+mn-cs"/>
              </a:rPr>
              <a:t>Januvia</a:t>
            </a:r>
            <a:r>
              <a:rPr lang="nl-BE" sz="1200" kern="1200" dirty="0" smtClean="0">
                <a:solidFill>
                  <a:schemeClr val="tx1"/>
                </a:solidFill>
                <a:effectLst/>
                <a:latin typeface="+mn-lt"/>
                <a:ea typeface="+mn-ea"/>
                <a:cs typeface="+mn-cs"/>
              </a:rPr>
              <a:t>®), </a:t>
            </a:r>
            <a:r>
              <a:rPr lang="nl-BE" sz="1200" kern="1200" dirty="0" err="1" smtClean="0">
                <a:solidFill>
                  <a:schemeClr val="tx1"/>
                </a:solidFill>
                <a:effectLst/>
                <a:latin typeface="+mn-lt"/>
                <a:ea typeface="+mn-ea"/>
                <a:cs typeface="+mn-cs"/>
              </a:rPr>
              <a:t>vildagliptine</a:t>
            </a:r>
            <a:r>
              <a:rPr lang="nl-BE" sz="1200" kern="1200" dirty="0" smtClean="0">
                <a:solidFill>
                  <a:schemeClr val="tx1"/>
                </a:solidFill>
                <a:effectLst/>
                <a:latin typeface="+mn-lt"/>
                <a:ea typeface="+mn-ea"/>
                <a:cs typeface="+mn-cs"/>
              </a:rPr>
              <a:t> (</a:t>
            </a:r>
            <a:r>
              <a:rPr lang="nl-BE" sz="1200" kern="1200" dirty="0" err="1" smtClean="0">
                <a:solidFill>
                  <a:schemeClr val="tx1"/>
                </a:solidFill>
                <a:effectLst/>
                <a:latin typeface="+mn-lt"/>
                <a:ea typeface="+mn-ea"/>
                <a:cs typeface="+mn-cs"/>
              </a:rPr>
              <a:t>Galvus</a:t>
            </a:r>
            <a:r>
              <a:rPr lang="nl-BE" sz="1200" kern="1200" dirty="0" smtClean="0">
                <a:solidFill>
                  <a:schemeClr val="tx1"/>
                </a:solidFill>
                <a:effectLst/>
                <a:latin typeface="+mn-lt"/>
                <a:ea typeface="+mn-ea"/>
                <a:cs typeface="+mn-cs"/>
              </a:rPr>
              <a:t>®)</a:t>
            </a:r>
          </a:p>
          <a:p>
            <a:pPr lvl="0"/>
            <a:r>
              <a:rPr lang="nl-BE" sz="1200" kern="1200" dirty="0" smtClean="0">
                <a:solidFill>
                  <a:schemeClr val="tx1"/>
                </a:solidFill>
                <a:effectLst/>
                <a:latin typeface="+mn-lt"/>
                <a:ea typeface="+mn-ea"/>
                <a:cs typeface="+mn-cs"/>
              </a:rPr>
              <a:t>SGLT-2-inhibitoren: </a:t>
            </a:r>
            <a:r>
              <a:rPr lang="nl-BE" sz="1200" kern="1200" dirty="0" err="1" smtClean="0">
                <a:solidFill>
                  <a:schemeClr val="tx1"/>
                </a:solidFill>
                <a:effectLst/>
                <a:latin typeface="+mn-lt"/>
                <a:ea typeface="+mn-ea"/>
                <a:cs typeface="+mn-cs"/>
              </a:rPr>
              <a:t>dapagliflozine</a:t>
            </a:r>
            <a:r>
              <a:rPr lang="nl-BE" sz="1200" kern="1200" dirty="0" smtClean="0">
                <a:solidFill>
                  <a:schemeClr val="tx1"/>
                </a:solidFill>
                <a:effectLst/>
                <a:latin typeface="+mn-lt"/>
                <a:ea typeface="+mn-ea"/>
                <a:cs typeface="+mn-cs"/>
              </a:rPr>
              <a:t> (</a:t>
            </a:r>
            <a:r>
              <a:rPr lang="nl-BE" sz="1200" kern="1200" dirty="0" err="1" smtClean="0">
                <a:solidFill>
                  <a:schemeClr val="tx1"/>
                </a:solidFill>
                <a:effectLst/>
                <a:latin typeface="+mn-lt"/>
                <a:ea typeface="+mn-ea"/>
                <a:cs typeface="+mn-cs"/>
              </a:rPr>
              <a:t>Forxiga</a:t>
            </a:r>
            <a:r>
              <a:rPr lang="nl-BE" sz="1200" kern="1200" dirty="0" smtClean="0">
                <a:solidFill>
                  <a:schemeClr val="tx1"/>
                </a:solidFill>
                <a:effectLst/>
                <a:latin typeface="+mn-lt"/>
                <a:ea typeface="+mn-ea"/>
                <a:cs typeface="+mn-cs"/>
              </a:rPr>
              <a:t>®), </a:t>
            </a:r>
            <a:r>
              <a:rPr lang="nl-BE" sz="1200" kern="1200" dirty="0" err="1" smtClean="0">
                <a:solidFill>
                  <a:schemeClr val="tx1"/>
                </a:solidFill>
                <a:effectLst/>
                <a:latin typeface="+mn-lt"/>
                <a:ea typeface="+mn-ea"/>
                <a:cs typeface="+mn-cs"/>
              </a:rPr>
              <a:t>canagliflozine</a:t>
            </a:r>
            <a:r>
              <a:rPr lang="nl-BE" sz="1200" kern="1200" dirty="0" smtClean="0">
                <a:solidFill>
                  <a:schemeClr val="tx1"/>
                </a:solidFill>
                <a:effectLst/>
                <a:latin typeface="+mn-lt"/>
                <a:ea typeface="+mn-ea"/>
                <a:cs typeface="+mn-cs"/>
              </a:rPr>
              <a:t> (</a:t>
            </a:r>
            <a:r>
              <a:rPr lang="nl-BE" sz="1200" kern="1200" dirty="0" err="1" smtClean="0">
                <a:solidFill>
                  <a:schemeClr val="tx1"/>
                </a:solidFill>
                <a:effectLst/>
                <a:latin typeface="+mn-lt"/>
                <a:ea typeface="+mn-ea"/>
                <a:cs typeface="+mn-cs"/>
              </a:rPr>
              <a:t>Invokana</a:t>
            </a:r>
            <a:r>
              <a:rPr lang="nl-BE" sz="1200" kern="1200" dirty="0" smtClean="0">
                <a:solidFill>
                  <a:schemeClr val="tx1"/>
                </a:solidFill>
                <a:effectLst/>
                <a:latin typeface="+mn-lt"/>
                <a:ea typeface="+mn-ea"/>
                <a:cs typeface="+mn-cs"/>
              </a:rPr>
              <a:t>®), </a:t>
            </a:r>
            <a:r>
              <a:rPr lang="nl-BE" sz="1200" kern="1200" dirty="0" err="1" smtClean="0">
                <a:solidFill>
                  <a:schemeClr val="tx1"/>
                </a:solidFill>
                <a:effectLst/>
                <a:latin typeface="+mn-lt"/>
                <a:ea typeface="+mn-ea"/>
                <a:cs typeface="+mn-cs"/>
              </a:rPr>
              <a:t>empagliflozine</a:t>
            </a:r>
            <a:r>
              <a:rPr lang="nl-BE" sz="1200" kern="1200" dirty="0" smtClean="0">
                <a:solidFill>
                  <a:schemeClr val="tx1"/>
                </a:solidFill>
                <a:effectLst/>
                <a:latin typeface="+mn-lt"/>
                <a:ea typeface="+mn-ea"/>
                <a:cs typeface="+mn-cs"/>
              </a:rPr>
              <a:t> (</a:t>
            </a:r>
            <a:r>
              <a:rPr lang="nl-BE" sz="1200" kern="1200" dirty="0" err="1" smtClean="0">
                <a:solidFill>
                  <a:schemeClr val="tx1"/>
                </a:solidFill>
                <a:effectLst/>
                <a:latin typeface="+mn-lt"/>
                <a:ea typeface="+mn-ea"/>
                <a:cs typeface="+mn-cs"/>
              </a:rPr>
              <a:t>Jardiance</a:t>
            </a:r>
            <a:r>
              <a:rPr lang="nl-BE" sz="1200" kern="1200" dirty="0" smtClean="0">
                <a:solidFill>
                  <a:schemeClr val="tx1"/>
                </a:solidFill>
                <a:effectLst/>
                <a:latin typeface="+mn-lt"/>
                <a:ea typeface="+mn-ea"/>
                <a:cs typeface="+mn-cs"/>
              </a:rPr>
              <a:t>®)</a:t>
            </a:r>
            <a:r>
              <a:rPr lang="nl-BE" sz="1200" kern="1200" baseline="30000" dirty="0" smtClean="0">
                <a:solidFill>
                  <a:schemeClr val="tx1"/>
                </a:solidFill>
                <a:effectLst/>
                <a:latin typeface="+mn-lt"/>
                <a:ea typeface="+mn-ea"/>
                <a:cs typeface="+mn-cs"/>
              </a:rPr>
              <a:t> </a:t>
            </a:r>
            <a:endParaRPr lang="nl-BE" sz="1200" kern="1200" dirty="0" smtClean="0">
              <a:solidFill>
                <a:schemeClr val="tx1"/>
              </a:solidFill>
              <a:effectLst/>
              <a:latin typeface="+mn-lt"/>
              <a:ea typeface="+mn-ea"/>
              <a:cs typeface="+mn-cs"/>
            </a:endParaRPr>
          </a:p>
          <a:p>
            <a:r>
              <a:rPr lang="nl-BE" sz="1200" i="1" kern="1200" dirty="0" smtClean="0">
                <a:solidFill>
                  <a:schemeClr val="tx1"/>
                </a:solidFill>
                <a:effectLst/>
                <a:latin typeface="+mn-lt"/>
                <a:ea typeface="+mn-ea"/>
                <a:cs typeface="+mn-cs"/>
              </a:rPr>
              <a:t>Er kan ook een GLP-1-agonist worden opgestart, maar in België is er geen terugbetaling voorzien na metformine in monotherapie</a:t>
            </a:r>
            <a:endParaRPr lang="nl-BE" sz="1200" kern="1200" dirty="0" smtClean="0">
              <a:solidFill>
                <a:schemeClr val="tx1"/>
              </a:solidFill>
              <a:effectLst/>
              <a:latin typeface="+mn-lt"/>
              <a:ea typeface="+mn-ea"/>
              <a:cs typeface="+mn-cs"/>
            </a:endParaRPr>
          </a:p>
          <a:p>
            <a:r>
              <a:rPr lang="nl-BE" sz="1200" i="1" kern="1200" dirty="0" smtClean="0">
                <a:solidFill>
                  <a:schemeClr val="tx1"/>
                </a:solidFill>
                <a:effectLst/>
                <a:latin typeface="+mn-lt"/>
                <a:ea typeface="+mn-ea"/>
                <a:cs typeface="+mn-cs"/>
              </a:rPr>
              <a:t>Deze volgorde is louter indicatief en geeft geen voorkeur weer voor het ene, noch het andere geneesmiddel. De keuze is steeds gebaseerd op een gepersonaliseerde benadering</a:t>
            </a:r>
            <a:endParaRPr lang="nl-BE" sz="1200" kern="1200" dirty="0" smtClean="0">
              <a:solidFill>
                <a:schemeClr val="tx1"/>
              </a:solidFill>
              <a:effectLst/>
              <a:latin typeface="+mn-lt"/>
              <a:ea typeface="+mn-ea"/>
              <a:cs typeface="+mn-cs"/>
            </a:endParaRPr>
          </a:p>
          <a:p>
            <a:endParaRPr lang="nl-BE"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nl-BE" sz="1200" kern="1200" dirty="0" smtClean="0">
                <a:solidFill>
                  <a:schemeClr val="tx1"/>
                </a:solidFill>
                <a:effectLst/>
                <a:latin typeface="+mn-lt"/>
                <a:ea typeface="+mn-ea"/>
                <a:cs typeface="+mn-cs"/>
              </a:rPr>
              <a:t>Het hypoglycemisch vermogen van de verschillende orale antidiabetica is vergelijkbaar, met een daling van HbA1c van ongeveer 1%, maar twee belangrijke factoren voor een goede therapietrouw bij (orale) antidiabetica zijn het optreden van neveneffecten zoals gewichtstoename en een risico op </a:t>
            </a:r>
            <a:r>
              <a:rPr lang="nl-BE" sz="1200" kern="1200" dirty="0" err="1" smtClean="0">
                <a:solidFill>
                  <a:schemeClr val="tx1"/>
                </a:solidFill>
                <a:effectLst/>
                <a:latin typeface="+mn-lt"/>
                <a:ea typeface="+mn-ea"/>
                <a:cs typeface="+mn-cs"/>
              </a:rPr>
              <a:t>hypoglycemie</a:t>
            </a:r>
            <a:r>
              <a:rPr lang="nl-BE" sz="1200" kern="1200" dirty="0" smtClean="0">
                <a:solidFill>
                  <a:schemeClr val="tx1"/>
                </a:solidFill>
                <a:effectLst/>
                <a:latin typeface="+mn-lt"/>
                <a:ea typeface="+mn-ea"/>
                <a:cs typeface="+mn-cs"/>
              </a:rPr>
              <a:t> (&lt; 70mg/dl). Houdt dus steeds rekening met het profiel van de patiënt bij het opstarten van een oraal antidiabeticum (co-</a:t>
            </a:r>
            <a:r>
              <a:rPr lang="nl-BE" sz="1200" kern="1200" dirty="0" err="1" smtClean="0">
                <a:solidFill>
                  <a:schemeClr val="tx1"/>
                </a:solidFill>
                <a:effectLst/>
                <a:latin typeface="+mn-lt"/>
                <a:ea typeface="+mn-ea"/>
                <a:cs typeface="+mn-cs"/>
              </a:rPr>
              <a:t>morbiditeiten</a:t>
            </a:r>
            <a:r>
              <a:rPr lang="nl-BE" sz="1200" kern="1200" dirty="0" smtClean="0">
                <a:solidFill>
                  <a:schemeClr val="tx1"/>
                </a:solidFill>
                <a:effectLst/>
                <a:latin typeface="+mn-lt"/>
                <a:ea typeface="+mn-ea"/>
                <a:cs typeface="+mn-cs"/>
              </a:rPr>
              <a:t>, financiële overwegingen, overgewicht/obesitas, contra-indicaties, bijwerkingen en onderbouwde evidentie).</a:t>
            </a:r>
          </a:p>
          <a:p>
            <a:pPr marL="0" marR="0" lvl="0" indent="0" algn="l" defTabSz="914400" rtl="0" eaLnBrk="1" fontAlgn="auto" latinLnBrk="0" hangingPunct="1">
              <a:lnSpc>
                <a:spcPct val="100000"/>
              </a:lnSpc>
              <a:spcBef>
                <a:spcPts val="0"/>
              </a:spcBef>
              <a:spcAft>
                <a:spcPts val="0"/>
              </a:spcAft>
              <a:buClrTx/>
              <a:buSzTx/>
              <a:buFontTx/>
              <a:buNone/>
              <a:tabLst/>
              <a:defRPr/>
            </a:pPr>
            <a:endParaRPr lang="nl-BE"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nl-BE" sz="1200" kern="1200" dirty="0" smtClean="0">
              <a:solidFill>
                <a:schemeClr val="tx1"/>
              </a:solidFill>
              <a:effectLst/>
              <a:latin typeface="+mn-lt"/>
              <a:ea typeface="+mn-ea"/>
              <a:cs typeface="+mn-cs"/>
            </a:endParaRPr>
          </a:p>
          <a:p>
            <a:endParaRPr lang="nl-BE" dirty="0"/>
          </a:p>
        </p:txBody>
      </p:sp>
      <p:sp>
        <p:nvSpPr>
          <p:cNvPr id="4" name="Tijdelijke aanduiding voor dianummer 3"/>
          <p:cNvSpPr>
            <a:spLocks noGrp="1"/>
          </p:cNvSpPr>
          <p:nvPr>
            <p:ph type="sldNum" sz="quarter" idx="10"/>
          </p:nvPr>
        </p:nvSpPr>
        <p:spPr/>
        <p:txBody>
          <a:bodyPr/>
          <a:lstStyle/>
          <a:p>
            <a:fld id="{CE4C18DC-ADA7-43C7-BDB7-8901E17E1994}" type="slidenum">
              <a:rPr lang="nl-BE" smtClean="0"/>
              <a:t>17</a:t>
            </a:fld>
            <a:endParaRPr lang="nl-BE"/>
          </a:p>
        </p:txBody>
      </p:sp>
    </p:spTree>
    <p:extLst>
      <p:ext uri="{BB962C8B-B14F-4D97-AF65-F5344CB8AC3E}">
        <p14:creationId xmlns:p14="http://schemas.microsoft.com/office/powerpoint/2010/main" val="61382332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nl-BE"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nl-BE" sz="1200" kern="1200" dirty="0" smtClean="0">
                <a:solidFill>
                  <a:schemeClr val="tx1"/>
                </a:solidFill>
                <a:effectLst/>
                <a:latin typeface="+mn-lt"/>
                <a:ea typeface="+mn-ea"/>
                <a:cs typeface="+mn-cs"/>
              </a:rPr>
              <a:t>Als een combinatie van perorale farmaca aan de maximaal getolereerde dosis onvoldoende is om de individuele HbA1c streefwaarden te bereiken dan wordt gestart met insuline of een injecteerbare GLP-1-agonist. Net zoals bij het opstarten van de perorale behandeling dient het profiel van de patiënt in rekening gebracht te worden. Tabel 4 zet de voor- en nadelen van insuline en GLP-1 agonisten op een rij en kan helpen bij deze keuze.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nl-BE"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nl-BE" sz="1200" kern="1200" dirty="0" smtClean="0">
                <a:solidFill>
                  <a:schemeClr val="tx1"/>
                </a:solidFill>
                <a:effectLst/>
                <a:latin typeface="+mn-lt"/>
                <a:ea typeface="+mn-ea"/>
                <a:cs typeface="+mn-cs"/>
              </a:rPr>
              <a:t>Bij voorkeur wordt enkel metformine en/of </a:t>
            </a:r>
            <a:r>
              <a:rPr lang="nl-BE" sz="1200" kern="1200" dirty="0" err="1" smtClean="0">
                <a:solidFill>
                  <a:schemeClr val="tx1"/>
                </a:solidFill>
                <a:effectLst/>
                <a:latin typeface="+mn-lt"/>
                <a:ea typeface="+mn-ea"/>
                <a:cs typeface="+mn-cs"/>
              </a:rPr>
              <a:t>sulfonylurea</a:t>
            </a:r>
            <a:r>
              <a:rPr lang="nl-BE" sz="1200" kern="1200" dirty="0" smtClean="0">
                <a:solidFill>
                  <a:schemeClr val="tx1"/>
                </a:solidFill>
                <a:effectLst/>
                <a:latin typeface="+mn-lt"/>
                <a:ea typeface="+mn-ea"/>
                <a:cs typeface="+mn-cs"/>
              </a:rPr>
              <a:t> behouden in combinatie met injectietherapie. Merk bovendien op dat in België enkel </a:t>
            </a:r>
            <a:r>
              <a:rPr lang="nl-BE" sz="1200" kern="1200" dirty="0" err="1" smtClean="0">
                <a:solidFill>
                  <a:schemeClr val="tx1"/>
                </a:solidFill>
                <a:effectLst/>
                <a:latin typeface="+mn-lt"/>
                <a:ea typeface="+mn-ea"/>
                <a:cs typeface="+mn-cs"/>
              </a:rPr>
              <a:t>lixisenatide</a:t>
            </a:r>
            <a:r>
              <a:rPr lang="nl-BE" sz="1200" kern="1200" dirty="0" smtClean="0">
                <a:solidFill>
                  <a:schemeClr val="tx1"/>
                </a:solidFill>
                <a:effectLst/>
                <a:latin typeface="+mn-lt"/>
                <a:ea typeface="+mn-ea"/>
                <a:cs typeface="+mn-cs"/>
              </a:rPr>
              <a:t> en </a:t>
            </a:r>
            <a:r>
              <a:rPr lang="nl-BE" sz="1200" kern="1200" dirty="0" err="1" smtClean="0">
                <a:solidFill>
                  <a:schemeClr val="tx1"/>
                </a:solidFill>
                <a:effectLst/>
                <a:latin typeface="+mn-lt"/>
                <a:ea typeface="+mn-ea"/>
                <a:cs typeface="+mn-cs"/>
              </a:rPr>
              <a:t>albiglutide</a:t>
            </a:r>
            <a:r>
              <a:rPr lang="nl-BE" sz="1200" kern="1200" dirty="0" smtClean="0">
                <a:solidFill>
                  <a:schemeClr val="tx1"/>
                </a:solidFill>
                <a:effectLst/>
                <a:latin typeface="+mn-lt"/>
                <a:ea typeface="+mn-ea"/>
                <a:cs typeface="+mn-cs"/>
              </a:rPr>
              <a:t> terugbetaald worden in combinatie met basale insuline. Door het uitputten van de </a:t>
            </a:r>
            <a:r>
              <a:rPr lang="nl-BE" sz="1200" kern="1200" dirty="0" err="1" smtClean="0">
                <a:solidFill>
                  <a:schemeClr val="tx1"/>
                </a:solidFill>
                <a:effectLst/>
                <a:latin typeface="+mn-lt"/>
                <a:ea typeface="+mn-ea"/>
                <a:cs typeface="+mn-cs"/>
              </a:rPr>
              <a:t>betacel</a:t>
            </a:r>
            <a:r>
              <a:rPr lang="nl-BE" sz="1200" kern="1200" dirty="0" smtClean="0">
                <a:solidFill>
                  <a:schemeClr val="tx1"/>
                </a:solidFill>
                <a:effectLst/>
                <a:latin typeface="+mn-lt"/>
                <a:ea typeface="+mn-ea"/>
                <a:cs typeface="+mn-cs"/>
              </a:rPr>
              <a:t> activiteit bij diabetes type 2 zal uiteindelijk in het finale stadium bij heel wat patiënten insulinetherapie noodzakelijk worden.</a:t>
            </a:r>
          </a:p>
          <a:p>
            <a:pPr marL="0" marR="0" lvl="0" indent="0" algn="l" defTabSz="914400" rtl="0" eaLnBrk="1" fontAlgn="auto" latinLnBrk="0" hangingPunct="1">
              <a:lnSpc>
                <a:spcPct val="100000"/>
              </a:lnSpc>
              <a:spcBef>
                <a:spcPts val="0"/>
              </a:spcBef>
              <a:spcAft>
                <a:spcPts val="0"/>
              </a:spcAft>
              <a:buClrTx/>
              <a:buSzTx/>
              <a:buFontTx/>
              <a:buNone/>
              <a:tabLst/>
              <a:defRPr/>
            </a:pPr>
            <a:endParaRPr lang="nl-BE" sz="1200" kern="1200" dirty="0" smtClean="0">
              <a:solidFill>
                <a:schemeClr val="tx1"/>
              </a:solidFill>
              <a:effectLst/>
              <a:latin typeface="+mn-lt"/>
              <a:ea typeface="+mn-ea"/>
              <a:cs typeface="+mn-cs"/>
            </a:endParaRPr>
          </a:p>
          <a:p>
            <a:endParaRPr lang="nl-BE" dirty="0"/>
          </a:p>
        </p:txBody>
      </p:sp>
      <p:sp>
        <p:nvSpPr>
          <p:cNvPr id="4" name="Tijdelijke aanduiding voor dianummer 3"/>
          <p:cNvSpPr>
            <a:spLocks noGrp="1"/>
          </p:cNvSpPr>
          <p:nvPr>
            <p:ph type="sldNum" sz="quarter" idx="10"/>
          </p:nvPr>
        </p:nvSpPr>
        <p:spPr/>
        <p:txBody>
          <a:bodyPr/>
          <a:lstStyle/>
          <a:p>
            <a:fld id="{CE4C18DC-ADA7-43C7-BDB7-8901E17E1994}" type="slidenum">
              <a:rPr lang="nl-BE" smtClean="0"/>
              <a:t>18</a:t>
            </a:fld>
            <a:endParaRPr lang="nl-BE"/>
          </a:p>
        </p:txBody>
      </p:sp>
    </p:spTree>
    <p:extLst>
      <p:ext uri="{BB962C8B-B14F-4D97-AF65-F5344CB8AC3E}">
        <p14:creationId xmlns:p14="http://schemas.microsoft.com/office/powerpoint/2010/main" val="1765943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dirty="0"/>
          </a:p>
        </p:txBody>
      </p:sp>
      <p:sp>
        <p:nvSpPr>
          <p:cNvPr id="4" name="Tijdelijke aanduiding voor dianummer 3"/>
          <p:cNvSpPr>
            <a:spLocks noGrp="1"/>
          </p:cNvSpPr>
          <p:nvPr>
            <p:ph type="sldNum" sz="quarter" idx="10"/>
          </p:nvPr>
        </p:nvSpPr>
        <p:spPr/>
        <p:txBody>
          <a:bodyPr/>
          <a:lstStyle/>
          <a:p>
            <a:fld id="{CE4C18DC-ADA7-43C7-BDB7-8901E17E1994}" type="slidenum">
              <a:rPr lang="nl-BE" smtClean="0"/>
              <a:t>4</a:t>
            </a:fld>
            <a:endParaRPr lang="nl-BE"/>
          </a:p>
        </p:txBody>
      </p:sp>
    </p:spTree>
    <p:extLst>
      <p:ext uri="{BB962C8B-B14F-4D97-AF65-F5344CB8AC3E}">
        <p14:creationId xmlns:p14="http://schemas.microsoft.com/office/powerpoint/2010/main" val="37741909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342900" indent="-342900" algn="just">
              <a:buFont typeface="Arial" panose="020B0604020202020204" pitchFamily="34" charset="0"/>
              <a:buChar char="•"/>
              <a:tabLst>
                <a:tab pos="6824663" algn="l"/>
              </a:tabLst>
            </a:pPr>
            <a:r>
              <a:rPr lang="nl-BE" sz="1200" dirty="0" smtClean="0"/>
              <a:t>Indien de geïndividualiseerde HbA1c streefwaarde niet wordt bereikt na drie maanden niet medicamenteuze therapie moeten orale antidiabetica worden opgestart</a:t>
            </a:r>
            <a:r>
              <a:rPr lang="nl-BE" sz="1200" baseline="30000" dirty="0" smtClean="0"/>
              <a:t>1</a:t>
            </a:r>
            <a:r>
              <a:rPr lang="nl-BE" sz="1200" dirty="0" smtClean="0"/>
              <a:t>. </a:t>
            </a:r>
          </a:p>
          <a:p>
            <a:pPr algn="just"/>
            <a:r>
              <a:rPr lang="nl-BE" sz="1200" dirty="0" smtClean="0"/>
              <a:t>A. Metformine in monotherapie, tenzij  totale intolerantie voor metformine of  contra-indicatie voor metformine (indien </a:t>
            </a:r>
            <a:r>
              <a:rPr lang="nl-BE" sz="1200" dirty="0" err="1" smtClean="0"/>
              <a:t>eGFR</a:t>
            </a:r>
            <a:r>
              <a:rPr lang="nl-BE" sz="1200" dirty="0" smtClean="0"/>
              <a:t> &lt; 30ml/min)</a:t>
            </a:r>
            <a:r>
              <a:rPr lang="nl-BE" sz="1200" baseline="30000" dirty="0" smtClean="0"/>
              <a:t> 2</a:t>
            </a:r>
            <a:endParaRPr lang="nl-BE" sz="1200" dirty="0" smtClean="0"/>
          </a:p>
          <a:p>
            <a:pPr algn="just"/>
            <a:r>
              <a:rPr lang="nl-BE" sz="1200" dirty="0" smtClean="0"/>
              <a:t>B. Ander oraal antidiabeticum</a:t>
            </a:r>
          </a:p>
          <a:p>
            <a:pPr algn="just"/>
            <a:r>
              <a:rPr lang="nl-BE" sz="1200" dirty="0" smtClean="0"/>
              <a:t>C. Indien er echter een sterke ontregeling is van de glycemie en/of indien er hyperglycemie gerelateerde klachten zijn kan er insuline worden opgestart zonder voorafgaande orale antidiabetica</a:t>
            </a:r>
            <a:r>
              <a:rPr lang="nl-BE" sz="1200" baseline="30000" dirty="0" smtClean="0"/>
              <a:t>1</a:t>
            </a:r>
            <a:endParaRPr lang="nl-BE" sz="1200" dirty="0" smtClean="0"/>
          </a:p>
          <a:p>
            <a:endParaRPr lang="nl-BE" dirty="0"/>
          </a:p>
        </p:txBody>
      </p:sp>
      <p:sp>
        <p:nvSpPr>
          <p:cNvPr id="4" name="Tijdelijke aanduiding voor dianummer 3"/>
          <p:cNvSpPr>
            <a:spLocks noGrp="1"/>
          </p:cNvSpPr>
          <p:nvPr>
            <p:ph type="sldNum" sz="quarter" idx="10"/>
          </p:nvPr>
        </p:nvSpPr>
        <p:spPr/>
        <p:txBody>
          <a:bodyPr/>
          <a:lstStyle/>
          <a:p>
            <a:fld id="{CE4C18DC-ADA7-43C7-BDB7-8901E17E1994}" type="slidenum">
              <a:rPr lang="nl-BE" smtClean="0"/>
              <a:t>5</a:t>
            </a:fld>
            <a:endParaRPr lang="nl-BE"/>
          </a:p>
        </p:txBody>
      </p:sp>
    </p:spTree>
    <p:extLst>
      <p:ext uri="{BB962C8B-B14F-4D97-AF65-F5344CB8AC3E}">
        <p14:creationId xmlns:p14="http://schemas.microsoft.com/office/powerpoint/2010/main" val="18676378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342900" indent="-342900" algn="just">
              <a:buFont typeface="Arial" panose="020B0604020202020204" pitchFamily="34" charset="0"/>
              <a:buChar char="•"/>
              <a:tabLst>
                <a:tab pos="6824663" algn="l"/>
              </a:tabLst>
            </a:pPr>
            <a:r>
              <a:rPr lang="nl-BE" sz="1200" dirty="0" smtClean="0"/>
              <a:t>Indien de geïndividualiseerde HbA1c streefwaarde niet wordt bereikt na drie maanden niet medicamenteuze therapie moeten orale antidiabetica worden opgestart</a:t>
            </a:r>
            <a:r>
              <a:rPr lang="nl-BE" sz="1200" baseline="30000" dirty="0" smtClean="0"/>
              <a:t>1</a:t>
            </a:r>
            <a:r>
              <a:rPr lang="nl-BE" sz="1200" dirty="0" smtClean="0"/>
              <a:t>. </a:t>
            </a:r>
          </a:p>
          <a:p>
            <a:pPr algn="just"/>
            <a:r>
              <a:rPr lang="nl-BE" sz="1200" dirty="0" smtClean="0"/>
              <a:t>A. Metformine in monotherapie, tenzij  totale intolerantie voor metformine of  contra-indicatie voor metformine (indien </a:t>
            </a:r>
            <a:r>
              <a:rPr lang="nl-BE" sz="1200" dirty="0" err="1" smtClean="0"/>
              <a:t>eGFR</a:t>
            </a:r>
            <a:r>
              <a:rPr lang="nl-BE" sz="1200" dirty="0" smtClean="0"/>
              <a:t> &lt; 30ml/min)</a:t>
            </a:r>
            <a:r>
              <a:rPr lang="nl-BE" sz="1200" baseline="30000" dirty="0" smtClean="0"/>
              <a:t> 2</a:t>
            </a:r>
            <a:endParaRPr lang="nl-BE" sz="1200" dirty="0" smtClean="0"/>
          </a:p>
          <a:p>
            <a:pPr algn="just"/>
            <a:r>
              <a:rPr lang="nl-BE" sz="1200" dirty="0" smtClean="0"/>
              <a:t>B. Ander oraal antidiabeticum</a:t>
            </a:r>
          </a:p>
          <a:p>
            <a:pPr algn="just"/>
            <a:r>
              <a:rPr lang="nl-BE" sz="1200" dirty="0" smtClean="0"/>
              <a:t>C. Indien er echter een sterke ontregeling is van de glycemie en/of indien er hyperglycemie gerelateerde klachten zijn kan er insuline worden opgestart zonder voorafgaande orale antidiabetica</a:t>
            </a:r>
            <a:r>
              <a:rPr lang="nl-BE" sz="1200" baseline="30000" dirty="0" smtClean="0"/>
              <a:t>1</a:t>
            </a:r>
            <a:endParaRPr lang="nl-BE" sz="1200" dirty="0" smtClean="0"/>
          </a:p>
          <a:p>
            <a:endParaRPr lang="nl-BE" dirty="0"/>
          </a:p>
        </p:txBody>
      </p:sp>
      <p:sp>
        <p:nvSpPr>
          <p:cNvPr id="4" name="Tijdelijke aanduiding voor dianummer 3"/>
          <p:cNvSpPr>
            <a:spLocks noGrp="1"/>
          </p:cNvSpPr>
          <p:nvPr>
            <p:ph type="sldNum" sz="quarter" idx="10"/>
          </p:nvPr>
        </p:nvSpPr>
        <p:spPr/>
        <p:txBody>
          <a:bodyPr/>
          <a:lstStyle/>
          <a:p>
            <a:fld id="{CE4C18DC-ADA7-43C7-BDB7-8901E17E1994}" type="slidenum">
              <a:rPr lang="nl-BE" smtClean="0"/>
              <a:t>6</a:t>
            </a:fld>
            <a:endParaRPr lang="nl-BE"/>
          </a:p>
        </p:txBody>
      </p:sp>
    </p:spTree>
    <p:extLst>
      <p:ext uri="{BB962C8B-B14F-4D97-AF65-F5344CB8AC3E}">
        <p14:creationId xmlns:p14="http://schemas.microsoft.com/office/powerpoint/2010/main" val="10373503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dirty="0"/>
          </a:p>
        </p:txBody>
      </p:sp>
      <p:sp>
        <p:nvSpPr>
          <p:cNvPr id="4" name="Tijdelijke aanduiding voor dianummer 3"/>
          <p:cNvSpPr>
            <a:spLocks noGrp="1"/>
          </p:cNvSpPr>
          <p:nvPr>
            <p:ph type="sldNum" sz="quarter" idx="10"/>
          </p:nvPr>
        </p:nvSpPr>
        <p:spPr/>
        <p:txBody>
          <a:bodyPr/>
          <a:lstStyle/>
          <a:p>
            <a:fld id="{CE4C18DC-ADA7-43C7-BDB7-8901E17E1994}" type="slidenum">
              <a:rPr lang="nl-BE" smtClean="0"/>
              <a:t>7</a:t>
            </a:fld>
            <a:endParaRPr lang="nl-BE"/>
          </a:p>
        </p:txBody>
      </p:sp>
    </p:spTree>
    <p:extLst>
      <p:ext uri="{BB962C8B-B14F-4D97-AF65-F5344CB8AC3E}">
        <p14:creationId xmlns:p14="http://schemas.microsoft.com/office/powerpoint/2010/main" val="8664521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dirty="0"/>
          </a:p>
        </p:txBody>
      </p:sp>
      <p:sp>
        <p:nvSpPr>
          <p:cNvPr id="4" name="Tijdelijke aanduiding voor dianummer 3"/>
          <p:cNvSpPr>
            <a:spLocks noGrp="1"/>
          </p:cNvSpPr>
          <p:nvPr>
            <p:ph type="sldNum" sz="quarter" idx="10"/>
          </p:nvPr>
        </p:nvSpPr>
        <p:spPr/>
        <p:txBody>
          <a:bodyPr/>
          <a:lstStyle/>
          <a:p>
            <a:fld id="{CE4C18DC-ADA7-43C7-BDB7-8901E17E1994}" type="slidenum">
              <a:rPr lang="nl-BE" smtClean="0"/>
              <a:t>8</a:t>
            </a:fld>
            <a:endParaRPr lang="nl-BE"/>
          </a:p>
        </p:txBody>
      </p:sp>
    </p:spTree>
    <p:extLst>
      <p:ext uri="{BB962C8B-B14F-4D97-AF65-F5344CB8AC3E}">
        <p14:creationId xmlns:p14="http://schemas.microsoft.com/office/powerpoint/2010/main" val="24357026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dirty="0"/>
          </a:p>
        </p:txBody>
      </p:sp>
      <p:sp>
        <p:nvSpPr>
          <p:cNvPr id="4" name="Tijdelijke aanduiding voor dianummer 3"/>
          <p:cNvSpPr>
            <a:spLocks noGrp="1"/>
          </p:cNvSpPr>
          <p:nvPr>
            <p:ph type="sldNum" sz="quarter" idx="10"/>
          </p:nvPr>
        </p:nvSpPr>
        <p:spPr/>
        <p:txBody>
          <a:bodyPr/>
          <a:lstStyle/>
          <a:p>
            <a:fld id="{CE4C18DC-ADA7-43C7-BDB7-8901E17E1994}" type="slidenum">
              <a:rPr lang="nl-BE" smtClean="0"/>
              <a:t>9</a:t>
            </a:fld>
            <a:endParaRPr lang="nl-BE"/>
          </a:p>
        </p:txBody>
      </p:sp>
    </p:spTree>
    <p:extLst>
      <p:ext uri="{BB962C8B-B14F-4D97-AF65-F5344CB8AC3E}">
        <p14:creationId xmlns:p14="http://schemas.microsoft.com/office/powerpoint/2010/main" val="7462450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BE" sz="1200" kern="1200" dirty="0" smtClean="0">
                <a:solidFill>
                  <a:schemeClr val="tx1"/>
                </a:solidFill>
                <a:effectLst/>
                <a:latin typeface="+mn-lt"/>
                <a:ea typeface="+mn-ea"/>
                <a:cs typeface="+mn-cs"/>
              </a:rPr>
              <a:t>Patiënten met diabetes type 2 hebben een verhoogd risico op cardiovasculaire morbiditeit en mortaliteit. Bovendien vormen de cardiovasculaire complicaties een grote indirecte en directe kost voor de gezondheidszorg. Opvolging en correctie van de cardiovasculaire risicofactoren is dan ook noodzakelijk om zowel de complicaties als de bijhorende kosten terug te dringen. Bij elke patiënt met diabetes type 2 dient minstens jaarlijks een cardiovasculair risicoprofiel opgesteld te worden om dit risico in te schatten en op basis daarvan een behandelplan met behandelingsdoelen op te stellen. Focus hierbij niet enkel op de medicamenteuze behandeling maar zet ook in op het aanpassen van de levensstijl. Figuur 2 geeft een overzicht van de verscheidene behandelingsdoelen.</a:t>
            </a:r>
          </a:p>
          <a:p>
            <a:endParaRPr lang="nl-BE" sz="1200" kern="1200" dirty="0" smtClean="0">
              <a:solidFill>
                <a:schemeClr val="tx1"/>
              </a:solidFill>
              <a:effectLst/>
              <a:latin typeface="+mn-lt"/>
              <a:ea typeface="+mn-ea"/>
              <a:cs typeface="+mn-cs"/>
            </a:endParaRPr>
          </a:p>
          <a:p>
            <a:r>
              <a:rPr lang="nl-BE" dirty="0" smtClean="0"/>
              <a:t>1.	Hypertensie: streef naar een bloeddruk lager dan 140/90 </a:t>
            </a:r>
            <a:r>
              <a:rPr lang="nl-BE" dirty="0" err="1" smtClean="0"/>
              <a:t>mmHg</a:t>
            </a:r>
            <a:endParaRPr lang="nl-BE" dirty="0" smtClean="0"/>
          </a:p>
          <a:p>
            <a:endParaRPr lang="nl-BE" dirty="0" smtClean="0"/>
          </a:p>
          <a:p>
            <a:r>
              <a:rPr lang="nl-BE" dirty="0" smtClean="0"/>
              <a:t>-	Behandel hypertensie door middel van aanpassingen in de levensstijl (voeding en </a:t>
            </a:r>
            <a:r>
              <a:rPr lang="nl-BE" dirty="0" err="1" smtClean="0"/>
              <a:t>lichaams¬beweging</a:t>
            </a:r>
            <a:r>
              <a:rPr lang="nl-BE" dirty="0" smtClean="0"/>
              <a:t>). (Grade 1B)</a:t>
            </a:r>
          </a:p>
          <a:p>
            <a:r>
              <a:rPr lang="nl-BE" dirty="0" smtClean="0"/>
              <a:t>-	Start bij onvoldoende resultaat een medicamenteuze behandeling op. (Grade 1A)</a:t>
            </a:r>
          </a:p>
          <a:p>
            <a:r>
              <a:rPr lang="nl-BE" dirty="0" smtClean="0"/>
              <a:t>-	Overweeg hierbij te starten met een ACE-inhibitor. (Grade 2B)</a:t>
            </a:r>
          </a:p>
          <a:p>
            <a:endParaRPr lang="nl-BE" dirty="0" smtClean="0"/>
          </a:p>
          <a:p>
            <a:r>
              <a:rPr lang="nl-BE" dirty="0" smtClean="0"/>
              <a:t>2.	Lipiden: streef naar een Low </a:t>
            </a:r>
            <a:r>
              <a:rPr lang="nl-BE" dirty="0" err="1" smtClean="0"/>
              <a:t>density</a:t>
            </a:r>
            <a:r>
              <a:rPr lang="nl-BE" dirty="0" smtClean="0"/>
              <a:t> </a:t>
            </a:r>
            <a:r>
              <a:rPr lang="nl-BE" dirty="0" err="1" smtClean="0"/>
              <a:t>lipoprotein</a:t>
            </a:r>
            <a:r>
              <a:rPr lang="nl-BE" dirty="0" smtClean="0"/>
              <a:t> (LDL)-waarde &lt;100 mg/</a:t>
            </a:r>
            <a:r>
              <a:rPr lang="nl-BE" dirty="0" err="1" smtClean="0"/>
              <a:t>dL</a:t>
            </a:r>
            <a:r>
              <a:rPr lang="nl-BE" dirty="0" smtClean="0"/>
              <a:t>  </a:t>
            </a:r>
          </a:p>
          <a:p>
            <a:r>
              <a:rPr lang="nl-BE" dirty="0" smtClean="0"/>
              <a:t>Start een statine ongeacht het lipidenprofiel bij iedereen met </a:t>
            </a:r>
          </a:p>
          <a:p>
            <a:r>
              <a:rPr lang="nl-BE" dirty="0" smtClean="0"/>
              <a:t>-	diabetes mellitus type met vooraf bestaand cardiovasculair lijden; (Grade 1A)</a:t>
            </a:r>
          </a:p>
          <a:p>
            <a:r>
              <a:rPr lang="nl-BE" dirty="0" smtClean="0"/>
              <a:t>-	ouder dan 40 jaar met één extra cardiovasculaire risicofactor (roken, familiale </a:t>
            </a:r>
            <a:r>
              <a:rPr lang="nl-BE" dirty="0" err="1" smtClean="0"/>
              <a:t>cardiovascu¬laire</a:t>
            </a:r>
            <a:r>
              <a:rPr lang="nl-BE" dirty="0" smtClean="0"/>
              <a:t> belasting, </a:t>
            </a:r>
            <a:r>
              <a:rPr lang="nl-BE" dirty="0" err="1" smtClean="0"/>
              <a:t>albuminurie</a:t>
            </a:r>
            <a:r>
              <a:rPr lang="nl-BE" dirty="0" smtClean="0"/>
              <a:t>, hypertensie, hyperlipidemie); (Grade 1A)</a:t>
            </a:r>
          </a:p>
          <a:p>
            <a:r>
              <a:rPr lang="nl-BE" dirty="0" smtClean="0"/>
              <a:t>-	overweeg het opstarten van een statine wanneer de LDL-cholesterol &gt;100 mg/dl bedraagt bij mensen met diabetes jonger dan 40 jaar. (Grade 2C)</a:t>
            </a:r>
          </a:p>
          <a:p>
            <a:endParaRPr lang="nl-BE" dirty="0" smtClean="0"/>
          </a:p>
          <a:p>
            <a:r>
              <a:rPr lang="nl-BE" dirty="0" smtClean="0"/>
              <a:t>3.	Antitrombotische therapie</a:t>
            </a:r>
          </a:p>
          <a:p>
            <a:r>
              <a:rPr lang="nl-BE" dirty="0" smtClean="0"/>
              <a:t>-	Start acetylsalicylzuur bij mensen met diabetes met een cardiovasculaire voorgeschiedenis. (Grade 1A)</a:t>
            </a:r>
          </a:p>
          <a:p>
            <a:endParaRPr lang="nl-BE" dirty="0" smtClean="0"/>
          </a:p>
          <a:p>
            <a:r>
              <a:rPr lang="nl-BE" dirty="0" smtClean="0"/>
              <a:t>4.	Rookstop: moedig rookstop aan. (Grade 1A)</a:t>
            </a:r>
          </a:p>
          <a:p>
            <a:endParaRPr lang="nl-BE" dirty="0"/>
          </a:p>
        </p:txBody>
      </p:sp>
      <p:sp>
        <p:nvSpPr>
          <p:cNvPr id="4" name="Tijdelijke aanduiding voor dianummer 3"/>
          <p:cNvSpPr>
            <a:spLocks noGrp="1"/>
          </p:cNvSpPr>
          <p:nvPr>
            <p:ph type="sldNum" sz="quarter" idx="10"/>
          </p:nvPr>
        </p:nvSpPr>
        <p:spPr/>
        <p:txBody>
          <a:bodyPr/>
          <a:lstStyle/>
          <a:p>
            <a:fld id="{CE4C18DC-ADA7-43C7-BDB7-8901E17E1994}" type="slidenum">
              <a:rPr lang="nl-BE" smtClean="0"/>
              <a:t>11</a:t>
            </a:fld>
            <a:endParaRPr lang="nl-BE"/>
          </a:p>
        </p:txBody>
      </p:sp>
    </p:spTree>
    <p:extLst>
      <p:ext uri="{BB962C8B-B14F-4D97-AF65-F5344CB8AC3E}">
        <p14:creationId xmlns:p14="http://schemas.microsoft.com/office/powerpoint/2010/main" val="189603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BE" dirty="0"/>
          </a:p>
        </p:txBody>
      </p:sp>
      <p:sp>
        <p:nvSpPr>
          <p:cNvPr id="4" name="Tijdelijke aanduiding voor dianummer 3"/>
          <p:cNvSpPr>
            <a:spLocks noGrp="1"/>
          </p:cNvSpPr>
          <p:nvPr>
            <p:ph type="sldNum" sz="quarter" idx="10"/>
          </p:nvPr>
        </p:nvSpPr>
        <p:spPr/>
        <p:txBody>
          <a:bodyPr/>
          <a:lstStyle/>
          <a:p>
            <a:fld id="{CE4C18DC-ADA7-43C7-BDB7-8901E17E1994}" type="slidenum">
              <a:rPr lang="nl-BE" smtClean="0"/>
              <a:t>12</a:t>
            </a:fld>
            <a:endParaRPr lang="nl-BE"/>
          </a:p>
        </p:txBody>
      </p:sp>
    </p:spTree>
    <p:extLst>
      <p:ext uri="{BB962C8B-B14F-4D97-AF65-F5344CB8AC3E}">
        <p14:creationId xmlns:p14="http://schemas.microsoft.com/office/powerpoint/2010/main" val="7868246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smtClean="0"/>
              <a:t>Klik om de stijl te bewerken</a:t>
            </a:r>
            <a:endParaRPr lang="nl-BE"/>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nl-BE"/>
          </a:p>
        </p:txBody>
      </p:sp>
      <p:sp>
        <p:nvSpPr>
          <p:cNvPr id="4" name="Tijdelijke aanduiding voor datum 3"/>
          <p:cNvSpPr>
            <a:spLocks noGrp="1"/>
          </p:cNvSpPr>
          <p:nvPr>
            <p:ph type="dt" sz="half" idx="10"/>
          </p:nvPr>
        </p:nvSpPr>
        <p:spPr/>
        <p:txBody>
          <a:bodyPr/>
          <a:lstStyle/>
          <a:p>
            <a:fld id="{D676361D-B501-4894-A1BC-7B1D0F2BFA27}" type="datetimeFigureOut">
              <a:rPr lang="nl-BE" smtClean="0"/>
              <a:t>11/07/2017</a:t>
            </a:fld>
            <a:endParaRPr lang="nl-BE"/>
          </a:p>
        </p:txBody>
      </p:sp>
      <p:sp>
        <p:nvSpPr>
          <p:cNvPr id="5" name="Tijdelijke aanduiding voor voettekst 4"/>
          <p:cNvSpPr>
            <a:spLocks noGrp="1"/>
          </p:cNvSpPr>
          <p:nvPr>
            <p:ph type="ftr" sz="quarter" idx="11"/>
          </p:nvPr>
        </p:nvSpPr>
        <p:spPr/>
        <p:txBody>
          <a:bodyPr/>
          <a:lstStyle/>
          <a:p>
            <a:endParaRPr lang="nl-BE"/>
          </a:p>
        </p:txBody>
      </p:sp>
      <p:sp>
        <p:nvSpPr>
          <p:cNvPr id="6" name="Tijdelijke aanduiding voor dianummer 5"/>
          <p:cNvSpPr>
            <a:spLocks noGrp="1"/>
          </p:cNvSpPr>
          <p:nvPr>
            <p:ph type="sldNum" sz="quarter" idx="12"/>
          </p:nvPr>
        </p:nvSpPr>
        <p:spPr/>
        <p:txBody>
          <a:bodyPr/>
          <a:lstStyle/>
          <a:p>
            <a:fld id="{5AC9E708-CC4A-4A59-AC39-4593A1F4994A}" type="slidenum">
              <a:rPr lang="nl-BE" smtClean="0"/>
              <a:t>‹nr.›</a:t>
            </a:fld>
            <a:endParaRPr lang="nl-BE"/>
          </a:p>
        </p:txBody>
      </p:sp>
    </p:spTree>
    <p:extLst>
      <p:ext uri="{BB962C8B-B14F-4D97-AF65-F5344CB8AC3E}">
        <p14:creationId xmlns:p14="http://schemas.microsoft.com/office/powerpoint/2010/main" val="16290829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BE"/>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BE"/>
          </a:p>
        </p:txBody>
      </p:sp>
      <p:sp>
        <p:nvSpPr>
          <p:cNvPr id="4" name="Tijdelijke aanduiding voor datum 3"/>
          <p:cNvSpPr>
            <a:spLocks noGrp="1"/>
          </p:cNvSpPr>
          <p:nvPr>
            <p:ph type="dt" sz="half" idx="10"/>
          </p:nvPr>
        </p:nvSpPr>
        <p:spPr/>
        <p:txBody>
          <a:bodyPr/>
          <a:lstStyle/>
          <a:p>
            <a:fld id="{D676361D-B501-4894-A1BC-7B1D0F2BFA27}" type="datetimeFigureOut">
              <a:rPr lang="nl-BE" smtClean="0"/>
              <a:t>11/07/2017</a:t>
            </a:fld>
            <a:endParaRPr lang="nl-BE"/>
          </a:p>
        </p:txBody>
      </p:sp>
      <p:sp>
        <p:nvSpPr>
          <p:cNvPr id="5" name="Tijdelijke aanduiding voor voettekst 4"/>
          <p:cNvSpPr>
            <a:spLocks noGrp="1"/>
          </p:cNvSpPr>
          <p:nvPr>
            <p:ph type="ftr" sz="quarter" idx="11"/>
          </p:nvPr>
        </p:nvSpPr>
        <p:spPr/>
        <p:txBody>
          <a:bodyPr/>
          <a:lstStyle/>
          <a:p>
            <a:endParaRPr lang="nl-BE"/>
          </a:p>
        </p:txBody>
      </p:sp>
      <p:sp>
        <p:nvSpPr>
          <p:cNvPr id="6" name="Tijdelijke aanduiding voor dianummer 5"/>
          <p:cNvSpPr>
            <a:spLocks noGrp="1"/>
          </p:cNvSpPr>
          <p:nvPr>
            <p:ph type="sldNum" sz="quarter" idx="12"/>
          </p:nvPr>
        </p:nvSpPr>
        <p:spPr/>
        <p:txBody>
          <a:bodyPr/>
          <a:lstStyle/>
          <a:p>
            <a:fld id="{5AC9E708-CC4A-4A59-AC39-4593A1F4994A}" type="slidenum">
              <a:rPr lang="nl-BE" smtClean="0"/>
              <a:t>‹nr.›</a:t>
            </a:fld>
            <a:endParaRPr lang="nl-BE"/>
          </a:p>
        </p:txBody>
      </p:sp>
    </p:spTree>
    <p:extLst>
      <p:ext uri="{BB962C8B-B14F-4D97-AF65-F5344CB8AC3E}">
        <p14:creationId xmlns:p14="http://schemas.microsoft.com/office/powerpoint/2010/main" val="42739912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smtClean="0"/>
              <a:t>Klik om de stijl te bewerken</a:t>
            </a:r>
            <a:endParaRPr lang="nl-BE"/>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BE"/>
          </a:p>
        </p:txBody>
      </p:sp>
      <p:sp>
        <p:nvSpPr>
          <p:cNvPr id="4" name="Tijdelijke aanduiding voor datum 3"/>
          <p:cNvSpPr>
            <a:spLocks noGrp="1"/>
          </p:cNvSpPr>
          <p:nvPr>
            <p:ph type="dt" sz="half" idx="10"/>
          </p:nvPr>
        </p:nvSpPr>
        <p:spPr/>
        <p:txBody>
          <a:bodyPr/>
          <a:lstStyle/>
          <a:p>
            <a:fld id="{D676361D-B501-4894-A1BC-7B1D0F2BFA27}" type="datetimeFigureOut">
              <a:rPr lang="nl-BE" smtClean="0"/>
              <a:t>11/07/2017</a:t>
            </a:fld>
            <a:endParaRPr lang="nl-BE"/>
          </a:p>
        </p:txBody>
      </p:sp>
      <p:sp>
        <p:nvSpPr>
          <p:cNvPr id="5" name="Tijdelijke aanduiding voor voettekst 4"/>
          <p:cNvSpPr>
            <a:spLocks noGrp="1"/>
          </p:cNvSpPr>
          <p:nvPr>
            <p:ph type="ftr" sz="quarter" idx="11"/>
          </p:nvPr>
        </p:nvSpPr>
        <p:spPr/>
        <p:txBody>
          <a:bodyPr/>
          <a:lstStyle/>
          <a:p>
            <a:endParaRPr lang="nl-BE"/>
          </a:p>
        </p:txBody>
      </p:sp>
      <p:sp>
        <p:nvSpPr>
          <p:cNvPr id="6" name="Tijdelijke aanduiding voor dianummer 5"/>
          <p:cNvSpPr>
            <a:spLocks noGrp="1"/>
          </p:cNvSpPr>
          <p:nvPr>
            <p:ph type="sldNum" sz="quarter" idx="12"/>
          </p:nvPr>
        </p:nvSpPr>
        <p:spPr/>
        <p:txBody>
          <a:bodyPr/>
          <a:lstStyle/>
          <a:p>
            <a:fld id="{5AC9E708-CC4A-4A59-AC39-4593A1F4994A}" type="slidenum">
              <a:rPr lang="nl-BE" smtClean="0"/>
              <a:t>‹nr.›</a:t>
            </a:fld>
            <a:endParaRPr lang="nl-BE"/>
          </a:p>
        </p:txBody>
      </p:sp>
    </p:spTree>
    <p:extLst>
      <p:ext uri="{BB962C8B-B14F-4D97-AF65-F5344CB8AC3E}">
        <p14:creationId xmlns:p14="http://schemas.microsoft.com/office/powerpoint/2010/main" val="39419414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BE"/>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BE"/>
          </a:p>
        </p:txBody>
      </p:sp>
      <p:sp>
        <p:nvSpPr>
          <p:cNvPr id="4" name="Tijdelijke aanduiding voor datum 3"/>
          <p:cNvSpPr>
            <a:spLocks noGrp="1"/>
          </p:cNvSpPr>
          <p:nvPr>
            <p:ph type="dt" sz="half" idx="10"/>
          </p:nvPr>
        </p:nvSpPr>
        <p:spPr/>
        <p:txBody>
          <a:bodyPr/>
          <a:lstStyle/>
          <a:p>
            <a:fld id="{D676361D-B501-4894-A1BC-7B1D0F2BFA27}" type="datetimeFigureOut">
              <a:rPr lang="nl-BE" smtClean="0"/>
              <a:t>11/07/2017</a:t>
            </a:fld>
            <a:endParaRPr lang="nl-BE"/>
          </a:p>
        </p:txBody>
      </p:sp>
      <p:sp>
        <p:nvSpPr>
          <p:cNvPr id="5" name="Tijdelijke aanduiding voor voettekst 4"/>
          <p:cNvSpPr>
            <a:spLocks noGrp="1"/>
          </p:cNvSpPr>
          <p:nvPr>
            <p:ph type="ftr" sz="quarter" idx="11"/>
          </p:nvPr>
        </p:nvSpPr>
        <p:spPr/>
        <p:txBody>
          <a:bodyPr/>
          <a:lstStyle/>
          <a:p>
            <a:endParaRPr lang="nl-BE"/>
          </a:p>
        </p:txBody>
      </p:sp>
      <p:sp>
        <p:nvSpPr>
          <p:cNvPr id="6" name="Tijdelijke aanduiding voor dianummer 5"/>
          <p:cNvSpPr>
            <a:spLocks noGrp="1"/>
          </p:cNvSpPr>
          <p:nvPr>
            <p:ph type="sldNum" sz="quarter" idx="12"/>
          </p:nvPr>
        </p:nvSpPr>
        <p:spPr/>
        <p:txBody>
          <a:bodyPr/>
          <a:lstStyle/>
          <a:p>
            <a:fld id="{5AC9E708-CC4A-4A59-AC39-4593A1F4994A}" type="slidenum">
              <a:rPr lang="nl-BE" smtClean="0"/>
              <a:t>‹nr.›</a:t>
            </a:fld>
            <a:endParaRPr lang="nl-BE"/>
          </a:p>
        </p:txBody>
      </p:sp>
    </p:spTree>
    <p:extLst>
      <p:ext uri="{BB962C8B-B14F-4D97-AF65-F5344CB8AC3E}">
        <p14:creationId xmlns:p14="http://schemas.microsoft.com/office/powerpoint/2010/main" val="12589501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smtClean="0"/>
              <a:t>Klik om de stijl te bewerken</a:t>
            </a:r>
            <a:endParaRPr lang="nl-BE"/>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D676361D-B501-4894-A1BC-7B1D0F2BFA27}" type="datetimeFigureOut">
              <a:rPr lang="nl-BE" smtClean="0"/>
              <a:t>11/07/2017</a:t>
            </a:fld>
            <a:endParaRPr lang="nl-BE"/>
          </a:p>
        </p:txBody>
      </p:sp>
      <p:sp>
        <p:nvSpPr>
          <p:cNvPr id="5" name="Tijdelijke aanduiding voor voettekst 4"/>
          <p:cNvSpPr>
            <a:spLocks noGrp="1"/>
          </p:cNvSpPr>
          <p:nvPr>
            <p:ph type="ftr" sz="quarter" idx="11"/>
          </p:nvPr>
        </p:nvSpPr>
        <p:spPr/>
        <p:txBody>
          <a:bodyPr/>
          <a:lstStyle/>
          <a:p>
            <a:endParaRPr lang="nl-BE"/>
          </a:p>
        </p:txBody>
      </p:sp>
      <p:sp>
        <p:nvSpPr>
          <p:cNvPr id="6" name="Tijdelijke aanduiding voor dianummer 5"/>
          <p:cNvSpPr>
            <a:spLocks noGrp="1"/>
          </p:cNvSpPr>
          <p:nvPr>
            <p:ph type="sldNum" sz="quarter" idx="12"/>
          </p:nvPr>
        </p:nvSpPr>
        <p:spPr/>
        <p:txBody>
          <a:bodyPr/>
          <a:lstStyle/>
          <a:p>
            <a:fld id="{5AC9E708-CC4A-4A59-AC39-4593A1F4994A}" type="slidenum">
              <a:rPr lang="nl-BE" smtClean="0"/>
              <a:t>‹nr.›</a:t>
            </a:fld>
            <a:endParaRPr lang="nl-BE"/>
          </a:p>
        </p:txBody>
      </p:sp>
    </p:spTree>
    <p:extLst>
      <p:ext uri="{BB962C8B-B14F-4D97-AF65-F5344CB8AC3E}">
        <p14:creationId xmlns:p14="http://schemas.microsoft.com/office/powerpoint/2010/main" val="15488761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BE"/>
          </a:p>
        </p:txBody>
      </p:sp>
      <p:sp>
        <p:nvSpPr>
          <p:cNvPr id="3" name="Tijdelijke aanduiding voor inhoud 2"/>
          <p:cNvSpPr>
            <a:spLocks noGrp="1"/>
          </p:cNvSpPr>
          <p:nvPr>
            <p:ph sz="half" idx="1"/>
          </p:nvPr>
        </p:nvSpPr>
        <p:spPr>
          <a:xfrm>
            <a:off x="838200" y="1825625"/>
            <a:ext cx="5181600" cy="435133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BE"/>
          </a:p>
        </p:txBody>
      </p:sp>
      <p:sp>
        <p:nvSpPr>
          <p:cNvPr id="4" name="Tijdelijke aanduiding voor inhoud 3"/>
          <p:cNvSpPr>
            <a:spLocks noGrp="1"/>
          </p:cNvSpPr>
          <p:nvPr>
            <p:ph sz="half" idx="2"/>
          </p:nvPr>
        </p:nvSpPr>
        <p:spPr>
          <a:xfrm>
            <a:off x="6172200" y="1825625"/>
            <a:ext cx="5181600" cy="435133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BE"/>
          </a:p>
        </p:txBody>
      </p:sp>
      <p:sp>
        <p:nvSpPr>
          <p:cNvPr id="5" name="Tijdelijke aanduiding voor datum 4"/>
          <p:cNvSpPr>
            <a:spLocks noGrp="1"/>
          </p:cNvSpPr>
          <p:nvPr>
            <p:ph type="dt" sz="half" idx="10"/>
          </p:nvPr>
        </p:nvSpPr>
        <p:spPr/>
        <p:txBody>
          <a:bodyPr/>
          <a:lstStyle/>
          <a:p>
            <a:fld id="{D676361D-B501-4894-A1BC-7B1D0F2BFA27}" type="datetimeFigureOut">
              <a:rPr lang="nl-BE" smtClean="0"/>
              <a:t>11/07/2017</a:t>
            </a:fld>
            <a:endParaRPr lang="nl-BE"/>
          </a:p>
        </p:txBody>
      </p:sp>
      <p:sp>
        <p:nvSpPr>
          <p:cNvPr id="6" name="Tijdelijke aanduiding voor voettekst 5"/>
          <p:cNvSpPr>
            <a:spLocks noGrp="1"/>
          </p:cNvSpPr>
          <p:nvPr>
            <p:ph type="ftr" sz="quarter" idx="11"/>
          </p:nvPr>
        </p:nvSpPr>
        <p:spPr/>
        <p:txBody>
          <a:bodyPr/>
          <a:lstStyle/>
          <a:p>
            <a:endParaRPr lang="nl-BE"/>
          </a:p>
        </p:txBody>
      </p:sp>
      <p:sp>
        <p:nvSpPr>
          <p:cNvPr id="7" name="Tijdelijke aanduiding voor dianummer 6"/>
          <p:cNvSpPr>
            <a:spLocks noGrp="1"/>
          </p:cNvSpPr>
          <p:nvPr>
            <p:ph type="sldNum" sz="quarter" idx="12"/>
          </p:nvPr>
        </p:nvSpPr>
        <p:spPr/>
        <p:txBody>
          <a:bodyPr/>
          <a:lstStyle/>
          <a:p>
            <a:fld id="{5AC9E708-CC4A-4A59-AC39-4593A1F4994A}" type="slidenum">
              <a:rPr lang="nl-BE" smtClean="0"/>
              <a:t>‹nr.›</a:t>
            </a:fld>
            <a:endParaRPr lang="nl-BE"/>
          </a:p>
        </p:txBody>
      </p:sp>
    </p:spTree>
    <p:extLst>
      <p:ext uri="{BB962C8B-B14F-4D97-AF65-F5344CB8AC3E}">
        <p14:creationId xmlns:p14="http://schemas.microsoft.com/office/powerpoint/2010/main" val="23649869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smtClean="0"/>
              <a:t>Klik om de stijl te bewerken</a:t>
            </a:r>
            <a:endParaRPr lang="nl-BE"/>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BE"/>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BE"/>
          </a:p>
        </p:txBody>
      </p:sp>
      <p:sp>
        <p:nvSpPr>
          <p:cNvPr id="7" name="Tijdelijke aanduiding voor datum 6"/>
          <p:cNvSpPr>
            <a:spLocks noGrp="1"/>
          </p:cNvSpPr>
          <p:nvPr>
            <p:ph type="dt" sz="half" idx="10"/>
          </p:nvPr>
        </p:nvSpPr>
        <p:spPr/>
        <p:txBody>
          <a:bodyPr/>
          <a:lstStyle/>
          <a:p>
            <a:fld id="{D676361D-B501-4894-A1BC-7B1D0F2BFA27}" type="datetimeFigureOut">
              <a:rPr lang="nl-BE" smtClean="0"/>
              <a:t>11/07/2017</a:t>
            </a:fld>
            <a:endParaRPr lang="nl-BE"/>
          </a:p>
        </p:txBody>
      </p:sp>
      <p:sp>
        <p:nvSpPr>
          <p:cNvPr id="8" name="Tijdelijke aanduiding voor voettekst 7"/>
          <p:cNvSpPr>
            <a:spLocks noGrp="1"/>
          </p:cNvSpPr>
          <p:nvPr>
            <p:ph type="ftr" sz="quarter" idx="11"/>
          </p:nvPr>
        </p:nvSpPr>
        <p:spPr/>
        <p:txBody>
          <a:bodyPr/>
          <a:lstStyle/>
          <a:p>
            <a:endParaRPr lang="nl-BE"/>
          </a:p>
        </p:txBody>
      </p:sp>
      <p:sp>
        <p:nvSpPr>
          <p:cNvPr id="9" name="Tijdelijke aanduiding voor dianummer 8"/>
          <p:cNvSpPr>
            <a:spLocks noGrp="1"/>
          </p:cNvSpPr>
          <p:nvPr>
            <p:ph type="sldNum" sz="quarter" idx="12"/>
          </p:nvPr>
        </p:nvSpPr>
        <p:spPr/>
        <p:txBody>
          <a:bodyPr/>
          <a:lstStyle/>
          <a:p>
            <a:fld id="{5AC9E708-CC4A-4A59-AC39-4593A1F4994A}" type="slidenum">
              <a:rPr lang="nl-BE" smtClean="0"/>
              <a:t>‹nr.›</a:t>
            </a:fld>
            <a:endParaRPr lang="nl-BE"/>
          </a:p>
        </p:txBody>
      </p:sp>
    </p:spTree>
    <p:extLst>
      <p:ext uri="{BB962C8B-B14F-4D97-AF65-F5344CB8AC3E}">
        <p14:creationId xmlns:p14="http://schemas.microsoft.com/office/powerpoint/2010/main" val="19901855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BE"/>
          </a:p>
        </p:txBody>
      </p:sp>
      <p:sp>
        <p:nvSpPr>
          <p:cNvPr id="3" name="Tijdelijke aanduiding voor datum 2"/>
          <p:cNvSpPr>
            <a:spLocks noGrp="1"/>
          </p:cNvSpPr>
          <p:nvPr>
            <p:ph type="dt" sz="half" idx="10"/>
          </p:nvPr>
        </p:nvSpPr>
        <p:spPr/>
        <p:txBody>
          <a:bodyPr/>
          <a:lstStyle/>
          <a:p>
            <a:fld id="{D676361D-B501-4894-A1BC-7B1D0F2BFA27}" type="datetimeFigureOut">
              <a:rPr lang="nl-BE" smtClean="0"/>
              <a:t>11/07/2017</a:t>
            </a:fld>
            <a:endParaRPr lang="nl-BE"/>
          </a:p>
        </p:txBody>
      </p:sp>
      <p:sp>
        <p:nvSpPr>
          <p:cNvPr id="4" name="Tijdelijke aanduiding voor voettekst 3"/>
          <p:cNvSpPr>
            <a:spLocks noGrp="1"/>
          </p:cNvSpPr>
          <p:nvPr>
            <p:ph type="ftr" sz="quarter" idx="11"/>
          </p:nvPr>
        </p:nvSpPr>
        <p:spPr/>
        <p:txBody>
          <a:bodyPr/>
          <a:lstStyle/>
          <a:p>
            <a:endParaRPr lang="nl-BE"/>
          </a:p>
        </p:txBody>
      </p:sp>
      <p:sp>
        <p:nvSpPr>
          <p:cNvPr id="5" name="Tijdelijke aanduiding voor dianummer 4"/>
          <p:cNvSpPr>
            <a:spLocks noGrp="1"/>
          </p:cNvSpPr>
          <p:nvPr>
            <p:ph type="sldNum" sz="quarter" idx="12"/>
          </p:nvPr>
        </p:nvSpPr>
        <p:spPr/>
        <p:txBody>
          <a:bodyPr/>
          <a:lstStyle/>
          <a:p>
            <a:fld id="{5AC9E708-CC4A-4A59-AC39-4593A1F4994A}" type="slidenum">
              <a:rPr lang="nl-BE" smtClean="0"/>
              <a:t>‹nr.›</a:t>
            </a:fld>
            <a:endParaRPr lang="nl-BE"/>
          </a:p>
        </p:txBody>
      </p:sp>
    </p:spTree>
    <p:extLst>
      <p:ext uri="{BB962C8B-B14F-4D97-AF65-F5344CB8AC3E}">
        <p14:creationId xmlns:p14="http://schemas.microsoft.com/office/powerpoint/2010/main" val="16762888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D676361D-B501-4894-A1BC-7B1D0F2BFA27}" type="datetimeFigureOut">
              <a:rPr lang="nl-BE" smtClean="0"/>
              <a:t>11/07/2017</a:t>
            </a:fld>
            <a:endParaRPr lang="nl-BE"/>
          </a:p>
        </p:txBody>
      </p:sp>
      <p:sp>
        <p:nvSpPr>
          <p:cNvPr id="3" name="Tijdelijke aanduiding voor voettekst 2"/>
          <p:cNvSpPr>
            <a:spLocks noGrp="1"/>
          </p:cNvSpPr>
          <p:nvPr>
            <p:ph type="ftr" sz="quarter" idx="11"/>
          </p:nvPr>
        </p:nvSpPr>
        <p:spPr/>
        <p:txBody>
          <a:bodyPr/>
          <a:lstStyle/>
          <a:p>
            <a:endParaRPr lang="nl-BE"/>
          </a:p>
        </p:txBody>
      </p:sp>
      <p:sp>
        <p:nvSpPr>
          <p:cNvPr id="4" name="Tijdelijke aanduiding voor dianummer 3"/>
          <p:cNvSpPr>
            <a:spLocks noGrp="1"/>
          </p:cNvSpPr>
          <p:nvPr>
            <p:ph type="sldNum" sz="quarter" idx="12"/>
          </p:nvPr>
        </p:nvSpPr>
        <p:spPr/>
        <p:txBody>
          <a:bodyPr/>
          <a:lstStyle/>
          <a:p>
            <a:fld id="{5AC9E708-CC4A-4A59-AC39-4593A1F4994A}" type="slidenum">
              <a:rPr lang="nl-BE" smtClean="0"/>
              <a:t>‹nr.›</a:t>
            </a:fld>
            <a:endParaRPr lang="nl-BE"/>
          </a:p>
        </p:txBody>
      </p:sp>
    </p:spTree>
    <p:extLst>
      <p:ext uri="{BB962C8B-B14F-4D97-AF65-F5344CB8AC3E}">
        <p14:creationId xmlns:p14="http://schemas.microsoft.com/office/powerpoint/2010/main" val="9312345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BE"/>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BE"/>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D676361D-B501-4894-A1BC-7B1D0F2BFA27}" type="datetimeFigureOut">
              <a:rPr lang="nl-BE" smtClean="0"/>
              <a:t>11/07/2017</a:t>
            </a:fld>
            <a:endParaRPr lang="nl-BE"/>
          </a:p>
        </p:txBody>
      </p:sp>
      <p:sp>
        <p:nvSpPr>
          <p:cNvPr id="6" name="Tijdelijke aanduiding voor voettekst 5"/>
          <p:cNvSpPr>
            <a:spLocks noGrp="1"/>
          </p:cNvSpPr>
          <p:nvPr>
            <p:ph type="ftr" sz="quarter" idx="11"/>
          </p:nvPr>
        </p:nvSpPr>
        <p:spPr/>
        <p:txBody>
          <a:bodyPr/>
          <a:lstStyle/>
          <a:p>
            <a:endParaRPr lang="nl-BE"/>
          </a:p>
        </p:txBody>
      </p:sp>
      <p:sp>
        <p:nvSpPr>
          <p:cNvPr id="7" name="Tijdelijke aanduiding voor dianummer 6"/>
          <p:cNvSpPr>
            <a:spLocks noGrp="1"/>
          </p:cNvSpPr>
          <p:nvPr>
            <p:ph type="sldNum" sz="quarter" idx="12"/>
          </p:nvPr>
        </p:nvSpPr>
        <p:spPr/>
        <p:txBody>
          <a:bodyPr/>
          <a:lstStyle/>
          <a:p>
            <a:fld id="{5AC9E708-CC4A-4A59-AC39-4593A1F4994A}" type="slidenum">
              <a:rPr lang="nl-BE" smtClean="0"/>
              <a:t>‹nr.›</a:t>
            </a:fld>
            <a:endParaRPr lang="nl-BE"/>
          </a:p>
        </p:txBody>
      </p:sp>
    </p:spTree>
    <p:extLst>
      <p:ext uri="{BB962C8B-B14F-4D97-AF65-F5344CB8AC3E}">
        <p14:creationId xmlns:p14="http://schemas.microsoft.com/office/powerpoint/2010/main" val="23376177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BE"/>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BE"/>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D676361D-B501-4894-A1BC-7B1D0F2BFA27}" type="datetimeFigureOut">
              <a:rPr lang="nl-BE" smtClean="0"/>
              <a:t>11/07/2017</a:t>
            </a:fld>
            <a:endParaRPr lang="nl-BE"/>
          </a:p>
        </p:txBody>
      </p:sp>
      <p:sp>
        <p:nvSpPr>
          <p:cNvPr id="6" name="Tijdelijke aanduiding voor voettekst 5"/>
          <p:cNvSpPr>
            <a:spLocks noGrp="1"/>
          </p:cNvSpPr>
          <p:nvPr>
            <p:ph type="ftr" sz="quarter" idx="11"/>
          </p:nvPr>
        </p:nvSpPr>
        <p:spPr/>
        <p:txBody>
          <a:bodyPr/>
          <a:lstStyle/>
          <a:p>
            <a:endParaRPr lang="nl-BE"/>
          </a:p>
        </p:txBody>
      </p:sp>
      <p:sp>
        <p:nvSpPr>
          <p:cNvPr id="7" name="Tijdelijke aanduiding voor dianummer 6"/>
          <p:cNvSpPr>
            <a:spLocks noGrp="1"/>
          </p:cNvSpPr>
          <p:nvPr>
            <p:ph type="sldNum" sz="quarter" idx="12"/>
          </p:nvPr>
        </p:nvSpPr>
        <p:spPr/>
        <p:txBody>
          <a:bodyPr/>
          <a:lstStyle/>
          <a:p>
            <a:fld id="{5AC9E708-CC4A-4A59-AC39-4593A1F4994A}" type="slidenum">
              <a:rPr lang="nl-BE" smtClean="0"/>
              <a:t>‹nr.›</a:t>
            </a:fld>
            <a:endParaRPr lang="nl-BE"/>
          </a:p>
        </p:txBody>
      </p:sp>
    </p:spTree>
    <p:extLst>
      <p:ext uri="{BB962C8B-B14F-4D97-AF65-F5344CB8AC3E}">
        <p14:creationId xmlns:p14="http://schemas.microsoft.com/office/powerpoint/2010/main" val="28291720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hthoek 6"/>
          <p:cNvSpPr/>
          <p:nvPr userDrawn="1"/>
        </p:nvSpPr>
        <p:spPr>
          <a:xfrm>
            <a:off x="0" y="6176963"/>
            <a:ext cx="12466864" cy="762680"/>
          </a:xfrm>
          <a:prstGeom prst="rect">
            <a:avLst/>
          </a:prstGeom>
          <a:solidFill>
            <a:srgbClr val="5C9A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smtClean="0"/>
              <a:t>Klik om de stijl te bewerken</a:t>
            </a:r>
            <a:endParaRPr lang="nl-BE"/>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BE"/>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b="1">
                <a:solidFill>
                  <a:schemeClr val="bg1"/>
                </a:solidFill>
              </a:defRPr>
            </a:lvl1pPr>
          </a:lstStyle>
          <a:p>
            <a:fld id="{D676361D-B501-4894-A1BC-7B1D0F2BFA27}" type="datetimeFigureOut">
              <a:rPr lang="nl-BE" smtClean="0"/>
              <a:pPr/>
              <a:t>11/07/2017</a:t>
            </a:fld>
            <a:endParaRPr lang="nl-BE" dirty="0"/>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b="1">
                <a:solidFill>
                  <a:schemeClr val="bg1"/>
                </a:solidFill>
              </a:defRPr>
            </a:lvl1pPr>
          </a:lstStyle>
          <a:p>
            <a:r>
              <a:rPr lang="nl-BE" dirty="0" smtClean="0"/>
              <a:t>Opleidingen zelftest</a:t>
            </a:r>
            <a:endParaRPr lang="nl-BE" dirty="0"/>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AC9E708-CC4A-4A59-AC39-4593A1F4994A}" type="slidenum">
              <a:rPr lang="nl-BE" smtClean="0"/>
              <a:t>‹nr.›</a:t>
            </a:fld>
            <a:endParaRPr lang="nl-BE"/>
          </a:p>
        </p:txBody>
      </p:sp>
    </p:spTree>
    <p:extLst>
      <p:ext uri="{BB962C8B-B14F-4D97-AF65-F5344CB8AC3E}">
        <p14:creationId xmlns:p14="http://schemas.microsoft.com/office/powerpoint/2010/main" val="2290280050"/>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eg"/><Relationship Id="rId1" Type="http://schemas.openxmlformats.org/officeDocument/2006/relationships/slideLayout" Target="../slideLayouts/slideLayout3.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12.png"/><Relationship Id="rId7" Type="http://schemas.openxmlformats.org/officeDocument/2006/relationships/diagramColors" Target="../diagrams/colors3.xml"/><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0.xml"/><Relationship Id="rId1" Type="http://schemas.openxmlformats.org/officeDocument/2006/relationships/slideLayout" Target="../slideLayouts/slideLayout3.xml"/><Relationship Id="rId5" Type="http://schemas.openxmlformats.org/officeDocument/2006/relationships/image" Target="../media/image13.png"/><Relationship Id="rId4" Type="http://schemas.openxmlformats.org/officeDocument/2006/relationships/image" Target="../media/image11.jpeg"/></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2.xml"/><Relationship Id="rId1" Type="http://schemas.openxmlformats.org/officeDocument/2006/relationships/slideLayout" Target="../slideLayouts/slideLayout3.xml"/><Relationship Id="rId5" Type="http://schemas.openxmlformats.org/officeDocument/2006/relationships/image" Target="../media/image11.jpeg"/><Relationship Id="rId4" Type="http://schemas.openxmlformats.org/officeDocument/2006/relationships/image" Target="../media/image9.jpeg"/></Relationships>
</file>

<file path=ppt/slides/_rels/slide1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3.xml"/><Relationship Id="rId1" Type="http://schemas.openxmlformats.org/officeDocument/2006/relationships/slideLayout" Target="../slideLayouts/slideLayout3.xml"/><Relationship Id="rId5" Type="http://schemas.openxmlformats.org/officeDocument/2006/relationships/image" Target="../media/image15.png"/><Relationship Id="rId4" Type="http://schemas.openxmlformats.org/officeDocument/2006/relationships/image" Target="../media/image11.jpeg"/></Relationships>
</file>

<file path=ppt/slides/_rels/slide17.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4.xml"/><Relationship Id="rId1" Type="http://schemas.openxmlformats.org/officeDocument/2006/relationships/slideLayout" Target="../slideLayouts/slideLayout3.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8.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5.xml"/><Relationship Id="rId1" Type="http://schemas.openxmlformats.org/officeDocument/2006/relationships/slideLayout" Target="../slideLayouts/slideLayout3.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 Id="rId9" Type="http://schemas.openxmlformats.org/officeDocument/2006/relationships/image" Target="../media/image17.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3.xml"/><Relationship Id="rId5" Type="http://schemas.openxmlformats.org/officeDocument/2006/relationships/image" Target="../media/image6.pn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7.png"/><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1850" y="896815"/>
            <a:ext cx="10515600" cy="3282541"/>
          </a:xfrm>
        </p:spPr>
        <p:txBody>
          <a:bodyPr>
            <a:normAutofit/>
          </a:bodyPr>
          <a:lstStyle/>
          <a:p>
            <a:pPr algn="ctr"/>
            <a:r>
              <a:rPr lang="nl-BE" sz="4200" b="1" u="sng" dirty="0" smtClean="0">
                <a:solidFill>
                  <a:srgbClr val="5C9A9B"/>
                </a:solidFill>
              </a:rPr>
              <a:t>Medisch Farmaceutisch Overleg – Deel 1</a:t>
            </a:r>
            <a:br>
              <a:rPr lang="nl-BE" sz="4200" b="1" u="sng" dirty="0" smtClean="0">
                <a:solidFill>
                  <a:srgbClr val="5C9A9B"/>
                </a:solidFill>
              </a:rPr>
            </a:br>
            <a:r>
              <a:rPr lang="nl-BE" sz="4200" i="1" dirty="0">
                <a:solidFill>
                  <a:srgbClr val="5C9A9B"/>
                </a:solidFill>
              </a:rPr>
              <a:t/>
            </a:r>
            <a:br>
              <a:rPr lang="nl-BE" sz="4200" i="1" dirty="0">
                <a:solidFill>
                  <a:srgbClr val="5C9A9B"/>
                </a:solidFill>
              </a:rPr>
            </a:br>
            <a:r>
              <a:rPr lang="nl-BE" sz="3600" i="1" dirty="0" smtClean="0">
                <a:solidFill>
                  <a:srgbClr val="5C9A9B"/>
                </a:solidFill>
              </a:rPr>
              <a:t>“Optimalisatie </a:t>
            </a:r>
            <a:r>
              <a:rPr lang="nl-BE" sz="3600" i="1" dirty="0">
                <a:solidFill>
                  <a:srgbClr val="5C9A9B"/>
                </a:solidFill>
              </a:rPr>
              <a:t>van de </a:t>
            </a:r>
            <a:r>
              <a:rPr lang="nl-BE" sz="3600" i="1" dirty="0" smtClean="0">
                <a:solidFill>
                  <a:srgbClr val="5C9A9B"/>
                </a:solidFill>
              </a:rPr>
              <a:t>(farmacotherapeutische) behandeling </a:t>
            </a:r>
            <a:r>
              <a:rPr lang="nl-BE" sz="3600" i="1" smtClean="0">
                <a:solidFill>
                  <a:srgbClr val="5C9A9B"/>
                </a:solidFill>
              </a:rPr>
              <a:t>en zorg </a:t>
            </a:r>
            <a:r>
              <a:rPr lang="nl-BE" sz="3600" i="1" dirty="0">
                <a:solidFill>
                  <a:srgbClr val="5C9A9B"/>
                </a:solidFill>
              </a:rPr>
              <a:t>van de type 2 diabetes patiënt door multidisciplinaire samenwerking</a:t>
            </a:r>
            <a:r>
              <a:rPr lang="nl-BE" sz="3600" i="1" dirty="0" smtClean="0">
                <a:solidFill>
                  <a:srgbClr val="5C9A9B"/>
                </a:solidFill>
              </a:rPr>
              <a:t>”.</a:t>
            </a:r>
            <a:endParaRPr lang="nl-BE" sz="3600" dirty="0">
              <a:solidFill>
                <a:srgbClr val="5C9A9B"/>
              </a:solidFill>
            </a:endParaRPr>
          </a:p>
        </p:txBody>
      </p:sp>
      <p:pic>
        <p:nvPicPr>
          <p:cNvPr id="6" name="Afbeelding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00542" y="4577041"/>
            <a:ext cx="1117443" cy="1117443"/>
          </a:xfrm>
          <a:prstGeom prst="rect">
            <a:avLst/>
          </a:prstGeom>
        </p:spPr>
      </p:pic>
      <p:pic>
        <p:nvPicPr>
          <p:cNvPr id="7" name="Afbeelding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73062" y="4397037"/>
            <a:ext cx="2848708" cy="1370717"/>
          </a:xfrm>
          <a:prstGeom prst="rect">
            <a:avLst/>
          </a:prstGeom>
        </p:spPr>
      </p:pic>
      <p:pic>
        <p:nvPicPr>
          <p:cNvPr id="8" name="Afbeelding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869113" y="4502044"/>
            <a:ext cx="2001227" cy="1359488"/>
          </a:xfrm>
          <a:prstGeom prst="rect">
            <a:avLst/>
          </a:prstGeom>
        </p:spPr>
      </p:pic>
    </p:spTree>
    <p:extLst>
      <p:ext uri="{BB962C8B-B14F-4D97-AF65-F5344CB8AC3E}">
        <p14:creationId xmlns:p14="http://schemas.microsoft.com/office/powerpoint/2010/main" val="152393106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1850" y="136312"/>
            <a:ext cx="10515600" cy="1255884"/>
          </a:xfrm>
        </p:spPr>
        <p:txBody>
          <a:bodyPr>
            <a:normAutofit/>
          </a:bodyPr>
          <a:lstStyle/>
          <a:p>
            <a:r>
              <a:rPr lang="nl-BE" dirty="0" smtClean="0">
                <a:solidFill>
                  <a:srgbClr val="5C9A9B"/>
                </a:solidFill>
              </a:rPr>
              <a:t>Behandeldoelen + comedicatie</a:t>
            </a:r>
            <a:endParaRPr lang="nl-BE" dirty="0">
              <a:solidFill>
                <a:srgbClr val="5C9A9B"/>
              </a:solidFill>
            </a:endParaRPr>
          </a:p>
        </p:txBody>
      </p:sp>
      <p:sp>
        <p:nvSpPr>
          <p:cNvPr id="3" name="Tijdelijke aanduiding voor tekst 2"/>
          <p:cNvSpPr>
            <a:spLocks noGrp="1"/>
          </p:cNvSpPr>
          <p:nvPr>
            <p:ph type="body" idx="1"/>
          </p:nvPr>
        </p:nvSpPr>
        <p:spPr>
          <a:xfrm>
            <a:off x="831850" y="1505619"/>
            <a:ext cx="11360150" cy="4257975"/>
          </a:xfrm>
        </p:spPr>
        <p:txBody>
          <a:bodyPr>
            <a:normAutofit/>
          </a:bodyPr>
          <a:lstStyle/>
          <a:p>
            <a:r>
              <a:rPr lang="nl-BE" dirty="0" smtClean="0"/>
              <a:t>STELLING: Diabetes </a:t>
            </a:r>
            <a:r>
              <a:rPr lang="nl-BE" dirty="0"/>
              <a:t>gaat gepaard met een verhoogd risico op verwikkelingen én er is een duidelijke associatie tussen een minder goede diabetes regeling en het optreden van </a:t>
            </a:r>
            <a:r>
              <a:rPr lang="nl-BE" dirty="0" smtClean="0"/>
              <a:t>vasculaire verwikkelingen.</a:t>
            </a:r>
          </a:p>
          <a:p>
            <a:endParaRPr lang="nl-BE" sz="2000" u="sng" dirty="0"/>
          </a:p>
          <a:p>
            <a:pPr lvl="0" algn="ctr"/>
            <a:r>
              <a:rPr lang="nl-BE" sz="2000" dirty="0" smtClean="0"/>
              <a:t>JUIST OF FOUT?</a:t>
            </a:r>
          </a:p>
        </p:txBody>
      </p:sp>
      <p:sp>
        <p:nvSpPr>
          <p:cNvPr id="4" name="Tekstvak 3"/>
          <p:cNvSpPr txBox="1"/>
          <p:nvPr/>
        </p:nvSpPr>
        <p:spPr>
          <a:xfrm>
            <a:off x="74428" y="6175607"/>
            <a:ext cx="12269972" cy="892552"/>
          </a:xfrm>
          <a:prstGeom prst="rect">
            <a:avLst/>
          </a:prstGeom>
          <a:noFill/>
        </p:spPr>
        <p:txBody>
          <a:bodyPr wrap="square" rtlCol="0">
            <a:spAutoFit/>
          </a:bodyPr>
          <a:lstStyle/>
          <a:p>
            <a:r>
              <a:rPr lang="en-US" sz="1200" i="1" dirty="0" err="1" smtClean="0">
                <a:solidFill>
                  <a:schemeClr val="bg1"/>
                </a:solidFill>
              </a:rPr>
              <a:t>Bronnnen</a:t>
            </a:r>
            <a:r>
              <a:rPr lang="en-US" sz="1200" i="1" dirty="0" smtClean="0">
                <a:solidFill>
                  <a:schemeClr val="bg1"/>
                </a:solidFill>
              </a:rPr>
              <a:t>: </a:t>
            </a:r>
          </a:p>
          <a:p>
            <a:pPr marL="171450" indent="-171450">
              <a:buFont typeface="Wingdings" panose="05000000000000000000" pitchFamily="2" charset="2"/>
              <a:buChar char="§"/>
            </a:pPr>
            <a:r>
              <a:rPr lang="en-US" sz="1200" i="1" dirty="0" smtClean="0">
                <a:solidFill>
                  <a:schemeClr val="bg1"/>
                </a:solidFill>
              </a:rPr>
              <a:t>Association </a:t>
            </a:r>
            <a:r>
              <a:rPr lang="en-US" sz="1200" i="1" dirty="0">
                <a:solidFill>
                  <a:schemeClr val="bg1"/>
                </a:solidFill>
              </a:rPr>
              <a:t>of glycaemia with macrovascular and microvascular complications of type 2 diabetes (UKPDS 35): prospective observational study. </a:t>
            </a:r>
            <a:r>
              <a:rPr lang="en-US" sz="1200" b="1" dirty="0">
                <a:solidFill>
                  <a:schemeClr val="bg1"/>
                </a:solidFill>
              </a:rPr>
              <a:t>Stratton IM, Adler AI, Neil HA, Matthews DR, Manley SE, Cull CA, </a:t>
            </a:r>
            <a:r>
              <a:rPr lang="en-US" sz="1200" b="1" dirty="0" err="1">
                <a:solidFill>
                  <a:schemeClr val="bg1"/>
                </a:solidFill>
              </a:rPr>
              <a:t>Hadden</a:t>
            </a:r>
            <a:r>
              <a:rPr lang="en-US" sz="1200" b="1" dirty="0">
                <a:solidFill>
                  <a:schemeClr val="bg1"/>
                </a:solidFill>
              </a:rPr>
              <a:t> D, Turner RC, Holman RR.</a:t>
            </a:r>
            <a:r>
              <a:rPr lang="en-US" sz="1200" dirty="0">
                <a:solidFill>
                  <a:schemeClr val="bg1"/>
                </a:solidFill>
              </a:rPr>
              <a:t> 2000, BMJ., pp. 321(7258):405-12.</a:t>
            </a:r>
            <a:endParaRPr lang="nl-BE" sz="1200" dirty="0">
              <a:solidFill>
                <a:schemeClr val="bg1"/>
              </a:solidFill>
            </a:endParaRPr>
          </a:p>
          <a:p>
            <a:pPr marL="342900" indent="-342900">
              <a:buAutoNum type="arabicPeriod"/>
            </a:pPr>
            <a:endParaRPr lang="nl-BE" sz="1600" i="1" dirty="0">
              <a:solidFill>
                <a:schemeClr val="bg1">
                  <a:lumMod val="95000"/>
                </a:schemeClr>
              </a:solidFill>
            </a:endParaRPr>
          </a:p>
        </p:txBody>
      </p:sp>
      <p:pic>
        <p:nvPicPr>
          <p:cNvPr id="1026" name="Picture 2" descr="Afbeeldingsresultaat voor juist of fou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15012" y="2293433"/>
            <a:ext cx="1393825" cy="813913"/>
          </a:xfrm>
          <a:prstGeom prst="rect">
            <a:avLst/>
          </a:prstGeom>
          <a:noFill/>
          <a:extLst>
            <a:ext uri="{909E8E84-426E-40DD-AFC4-6F175D3DCCD1}">
              <a14:hiddenFill xmlns:a14="http://schemas.microsoft.com/office/drawing/2010/main">
                <a:solidFill>
                  <a:srgbClr val="FFFFFF"/>
                </a:solidFill>
              </a14:hiddenFill>
            </a:ext>
          </a:extLst>
        </p:spPr>
      </p:pic>
      <p:sp>
        <p:nvSpPr>
          <p:cNvPr id="6" name="Tijdelijke aanduiding voor tekst 2"/>
          <p:cNvSpPr txBox="1">
            <a:spLocks/>
          </p:cNvSpPr>
          <p:nvPr/>
        </p:nvSpPr>
        <p:spPr>
          <a:xfrm>
            <a:off x="831849" y="3634606"/>
            <a:ext cx="11133172" cy="2242411"/>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tx1">
                    <a:tint val="75000"/>
                  </a:schemeClr>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nl-BE" sz="2000" dirty="0"/>
              <a:t>	</a:t>
            </a:r>
            <a:r>
              <a:rPr lang="nl-BE" sz="2000" dirty="0" smtClean="0"/>
              <a:t>JUIST</a:t>
            </a:r>
          </a:p>
          <a:p>
            <a:pPr marL="342900" indent="-342900">
              <a:buFontTx/>
              <a:buChar char="-"/>
            </a:pPr>
            <a:r>
              <a:rPr lang="nl-BE" sz="2000" dirty="0" smtClean="0"/>
              <a:t>micro vasculaire complicaties zoals retinopathie en nefropathie</a:t>
            </a:r>
          </a:p>
          <a:p>
            <a:pPr marL="342900" indent="-342900">
              <a:buFontTx/>
              <a:buChar char="-"/>
            </a:pPr>
            <a:r>
              <a:rPr lang="nl-BE" sz="2000" dirty="0" smtClean="0"/>
              <a:t>macro vasculaire zoals myocardinfarct, cerebrovasculair accident (CVA), trans ischemisch accident (TIA) en perifeer vaatlijden </a:t>
            </a:r>
          </a:p>
          <a:p>
            <a:pPr marL="342900" indent="-342900">
              <a:buFontTx/>
              <a:buChar char="-"/>
            </a:pPr>
            <a:r>
              <a:rPr lang="nl-BE" sz="2000" dirty="0" smtClean="0"/>
              <a:t>toenemend risico op hartfalen</a:t>
            </a:r>
            <a:endParaRPr lang="nl-BE" sz="2000" dirty="0"/>
          </a:p>
        </p:txBody>
      </p:sp>
      <p:pic>
        <p:nvPicPr>
          <p:cNvPr id="7" name="Picture 2" descr="Afbeeldingsresultaat voor juist of fout"/>
          <p:cNvPicPr>
            <a:picLocks noChangeAspect="1" noChangeArrowheads="1"/>
          </p:cNvPicPr>
          <p:nvPr/>
        </p:nvPicPr>
        <p:blipFill rotWithShape="1">
          <a:blip r:embed="rId2">
            <a:extLst>
              <a:ext uri="{28A0092B-C50C-407E-A947-70E740481C1C}">
                <a14:useLocalDpi xmlns:a14="http://schemas.microsoft.com/office/drawing/2010/main" val="0"/>
              </a:ext>
            </a:extLst>
          </a:blip>
          <a:srcRect r="50761"/>
          <a:stretch/>
        </p:blipFill>
        <p:spPr bwMode="auto">
          <a:xfrm>
            <a:off x="1025761" y="3336016"/>
            <a:ext cx="686307" cy="813913"/>
          </a:xfrm>
          <a:prstGeom prst="rect">
            <a:avLst/>
          </a:prstGeom>
          <a:noFill/>
          <a:extLst>
            <a:ext uri="{909E8E84-426E-40DD-AFC4-6F175D3DCCD1}">
              <a14:hiddenFill xmlns:a14="http://schemas.microsoft.com/office/drawing/2010/main">
                <a:solidFill>
                  <a:srgbClr val="FFFFFF"/>
                </a:solidFill>
              </a14:hiddenFill>
            </a:ext>
          </a:extLst>
        </p:spPr>
      </p:pic>
      <p:sp>
        <p:nvSpPr>
          <p:cNvPr id="5" name="Ovaal 4"/>
          <p:cNvSpPr/>
          <p:nvPr/>
        </p:nvSpPr>
        <p:spPr>
          <a:xfrm>
            <a:off x="474425" y="3689750"/>
            <a:ext cx="7660398" cy="2187267"/>
          </a:xfrm>
          <a:prstGeom prst="ellipse">
            <a:avLst/>
          </a:prstGeom>
          <a:noFill/>
          <a:ln w="38100">
            <a:solidFill>
              <a:srgbClr val="5C9A9B"/>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nl-BE"/>
          </a:p>
        </p:txBody>
      </p:sp>
      <p:sp>
        <p:nvSpPr>
          <p:cNvPr id="8" name="Tekstvak 7"/>
          <p:cNvSpPr txBox="1"/>
          <p:nvPr/>
        </p:nvSpPr>
        <p:spPr>
          <a:xfrm>
            <a:off x="8134823" y="4922910"/>
            <a:ext cx="3212627" cy="954107"/>
          </a:xfrm>
          <a:prstGeom prst="rect">
            <a:avLst/>
          </a:prstGeom>
          <a:noFill/>
        </p:spPr>
        <p:txBody>
          <a:bodyPr wrap="square" rtlCol="0">
            <a:spAutoFit/>
          </a:bodyPr>
          <a:lstStyle/>
          <a:p>
            <a:r>
              <a:rPr lang="nl-BE" sz="2800" dirty="0" smtClean="0">
                <a:solidFill>
                  <a:srgbClr val="5C9A9B"/>
                </a:solidFill>
              </a:rPr>
              <a:t>Cardiovasculaire behandeldoelen!!!</a:t>
            </a:r>
            <a:endParaRPr lang="nl-BE" sz="2800" dirty="0">
              <a:solidFill>
                <a:srgbClr val="5C9A9B"/>
              </a:solidFill>
            </a:endParaRPr>
          </a:p>
        </p:txBody>
      </p:sp>
    </p:spTree>
    <p:extLst>
      <p:ext uri="{BB962C8B-B14F-4D97-AF65-F5344CB8AC3E}">
        <p14:creationId xmlns:p14="http://schemas.microsoft.com/office/powerpoint/2010/main" val="227937391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kstvak 3"/>
          <p:cNvSpPr txBox="1"/>
          <p:nvPr/>
        </p:nvSpPr>
        <p:spPr>
          <a:xfrm>
            <a:off x="74428" y="6175607"/>
            <a:ext cx="12269972" cy="954107"/>
          </a:xfrm>
          <a:prstGeom prst="rect">
            <a:avLst/>
          </a:prstGeom>
          <a:noFill/>
        </p:spPr>
        <p:txBody>
          <a:bodyPr wrap="square" rtlCol="0">
            <a:spAutoFit/>
          </a:bodyPr>
          <a:lstStyle/>
          <a:p>
            <a:r>
              <a:rPr lang="en-US" sz="800" i="1" dirty="0" err="1" smtClean="0">
                <a:solidFill>
                  <a:schemeClr val="bg1"/>
                </a:solidFill>
              </a:rPr>
              <a:t>Bronnen</a:t>
            </a:r>
            <a:endParaRPr lang="en-US" sz="800" i="1" dirty="0" smtClean="0">
              <a:solidFill>
                <a:schemeClr val="bg1"/>
              </a:solidFill>
            </a:endParaRPr>
          </a:p>
          <a:p>
            <a:pPr marL="228600" indent="-228600">
              <a:buFont typeface="Wingdings" panose="05000000000000000000" pitchFamily="2" charset="2"/>
              <a:buChar char="§"/>
            </a:pPr>
            <a:r>
              <a:rPr lang="en-US" sz="800" i="1" dirty="0" smtClean="0">
                <a:solidFill>
                  <a:schemeClr val="bg1"/>
                </a:solidFill>
              </a:rPr>
              <a:t>Years </a:t>
            </a:r>
            <a:r>
              <a:rPr lang="en-US" sz="800" i="1" dirty="0">
                <a:solidFill>
                  <a:schemeClr val="bg1"/>
                </a:solidFill>
              </a:rPr>
              <a:t>of life gained by multifactorial intervention in patients with type 2 diabetes mellitus and microalbuminuria: 21 years follow-up on the Steno-2 </a:t>
            </a:r>
            <a:r>
              <a:rPr lang="en-US" sz="800" i="1" dirty="0" err="1">
                <a:solidFill>
                  <a:schemeClr val="bg1"/>
                </a:solidFill>
              </a:rPr>
              <a:t>randomised</a:t>
            </a:r>
            <a:r>
              <a:rPr lang="en-US" sz="800" i="1" dirty="0">
                <a:solidFill>
                  <a:schemeClr val="bg1"/>
                </a:solidFill>
              </a:rPr>
              <a:t> trial. </a:t>
            </a:r>
            <a:endParaRPr lang="en-US" sz="800" i="1" dirty="0" smtClean="0">
              <a:solidFill>
                <a:schemeClr val="bg1"/>
              </a:solidFill>
            </a:endParaRPr>
          </a:p>
          <a:p>
            <a:pPr marL="228600" indent="-228600">
              <a:buFont typeface="Wingdings" panose="05000000000000000000" pitchFamily="2" charset="2"/>
              <a:buChar char="§"/>
            </a:pPr>
            <a:r>
              <a:rPr lang="en-US" sz="800" i="1" dirty="0" smtClean="0">
                <a:solidFill>
                  <a:schemeClr val="bg1"/>
                </a:solidFill>
              </a:rPr>
              <a:t>10-year </a:t>
            </a:r>
            <a:r>
              <a:rPr lang="en-US" sz="800" i="1" dirty="0">
                <a:solidFill>
                  <a:schemeClr val="bg1"/>
                </a:solidFill>
              </a:rPr>
              <a:t>follow-up of intensive glucose control in type 2 </a:t>
            </a:r>
            <a:r>
              <a:rPr lang="en-US" sz="800" i="1" dirty="0" smtClean="0">
                <a:solidFill>
                  <a:schemeClr val="bg1"/>
                </a:solidFill>
              </a:rPr>
              <a:t>diabetes</a:t>
            </a:r>
            <a:r>
              <a:rPr lang="en-US" sz="800" dirty="0" smtClean="0">
                <a:solidFill>
                  <a:schemeClr val="bg1"/>
                </a:solidFill>
              </a:rPr>
              <a:t>.</a:t>
            </a:r>
          </a:p>
          <a:p>
            <a:pPr marL="228600" indent="-228600">
              <a:buFont typeface="Wingdings" panose="05000000000000000000" pitchFamily="2" charset="2"/>
              <a:buChar char="§"/>
            </a:pPr>
            <a:r>
              <a:rPr lang="en-US" sz="800" i="1" dirty="0" smtClean="0">
                <a:solidFill>
                  <a:schemeClr val="bg1"/>
                </a:solidFill>
              </a:rPr>
              <a:t>Intensive </a:t>
            </a:r>
            <a:r>
              <a:rPr lang="en-US" sz="800" i="1" dirty="0">
                <a:solidFill>
                  <a:schemeClr val="bg1"/>
                </a:solidFill>
              </a:rPr>
              <a:t>blood-glucose control with sulfonylureas or insulin compared with conventional treatment and risk of complications in patients with type 2 diabetes (UKPDS 33</a:t>
            </a:r>
            <a:r>
              <a:rPr lang="en-US" sz="800" i="1" dirty="0" smtClean="0">
                <a:solidFill>
                  <a:schemeClr val="bg1"/>
                </a:solidFill>
              </a:rPr>
              <a:t>).</a:t>
            </a:r>
          </a:p>
          <a:p>
            <a:pPr marL="228600" indent="-228600">
              <a:buFont typeface="Wingdings" panose="05000000000000000000" pitchFamily="2" charset="2"/>
              <a:buChar char="§"/>
            </a:pPr>
            <a:r>
              <a:rPr lang="en-US" sz="800" i="1" dirty="0" err="1">
                <a:solidFill>
                  <a:schemeClr val="bg1"/>
                </a:solidFill>
              </a:rPr>
              <a:t>Belgisch</a:t>
            </a:r>
            <a:r>
              <a:rPr lang="en-US" sz="800" i="1" dirty="0">
                <a:solidFill>
                  <a:schemeClr val="bg1"/>
                </a:solidFill>
              </a:rPr>
              <a:t> Centrum </a:t>
            </a:r>
            <a:r>
              <a:rPr lang="en-US" sz="800" i="1" dirty="0" err="1">
                <a:solidFill>
                  <a:schemeClr val="bg1"/>
                </a:solidFill>
              </a:rPr>
              <a:t>voor</a:t>
            </a:r>
            <a:r>
              <a:rPr lang="en-US" sz="800" i="1" dirty="0">
                <a:solidFill>
                  <a:schemeClr val="bg1"/>
                </a:solidFill>
              </a:rPr>
              <a:t> </a:t>
            </a:r>
            <a:r>
              <a:rPr lang="en-US" sz="800" i="1" dirty="0" err="1">
                <a:solidFill>
                  <a:schemeClr val="bg1"/>
                </a:solidFill>
              </a:rPr>
              <a:t>Farmacotherapeutische</a:t>
            </a:r>
            <a:r>
              <a:rPr lang="en-US" sz="800" i="1" dirty="0">
                <a:solidFill>
                  <a:schemeClr val="bg1"/>
                </a:solidFill>
              </a:rPr>
              <a:t> </a:t>
            </a:r>
            <a:r>
              <a:rPr lang="en-US" sz="800" i="1" dirty="0" err="1">
                <a:solidFill>
                  <a:schemeClr val="bg1"/>
                </a:solidFill>
              </a:rPr>
              <a:t>Informatie</a:t>
            </a:r>
            <a:r>
              <a:rPr lang="en-US" sz="800" i="1" dirty="0">
                <a:solidFill>
                  <a:schemeClr val="bg1"/>
                </a:solidFill>
              </a:rPr>
              <a:t> </a:t>
            </a:r>
            <a:r>
              <a:rPr lang="en-US" sz="800" i="1" dirty="0" err="1">
                <a:solidFill>
                  <a:schemeClr val="bg1"/>
                </a:solidFill>
              </a:rPr>
              <a:t>n.d.</a:t>
            </a:r>
            <a:endParaRPr lang="en-US" sz="800" i="1" dirty="0">
              <a:solidFill>
                <a:schemeClr val="bg1"/>
              </a:solidFill>
            </a:endParaRPr>
          </a:p>
          <a:p>
            <a:pPr marL="228600" indent="-228600">
              <a:buFont typeface="Wingdings" panose="05000000000000000000" pitchFamily="2" charset="2"/>
              <a:buChar char="§"/>
            </a:pPr>
            <a:r>
              <a:rPr lang="nl-BE" sz="800" i="1" dirty="0" err="1">
                <a:solidFill>
                  <a:schemeClr val="bg1">
                    <a:lumMod val="95000"/>
                  </a:schemeClr>
                </a:solidFill>
              </a:rPr>
              <a:t>Koeck</a:t>
            </a:r>
            <a:r>
              <a:rPr lang="nl-BE" sz="800" i="1" dirty="0">
                <a:solidFill>
                  <a:schemeClr val="bg1">
                    <a:lumMod val="95000"/>
                  </a:schemeClr>
                </a:solidFill>
              </a:rPr>
              <a:t>, P., Bastiaens, H., </a:t>
            </a:r>
            <a:r>
              <a:rPr lang="nl-BE" sz="800" i="1" dirty="0" err="1">
                <a:solidFill>
                  <a:schemeClr val="bg1">
                    <a:lumMod val="95000"/>
                  </a:schemeClr>
                </a:solidFill>
              </a:rPr>
              <a:t>Benhalima</a:t>
            </a:r>
            <a:r>
              <a:rPr lang="nl-BE" sz="800" i="1" dirty="0">
                <a:solidFill>
                  <a:schemeClr val="bg1">
                    <a:lumMod val="95000"/>
                  </a:schemeClr>
                </a:solidFill>
              </a:rPr>
              <a:t>, K., </a:t>
            </a:r>
            <a:r>
              <a:rPr lang="nl-BE" sz="800" i="1" dirty="0" err="1">
                <a:solidFill>
                  <a:schemeClr val="bg1">
                    <a:lumMod val="95000"/>
                  </a:schemeClr>
                </a:solidFill>
              </a:rPr>
              <a:t>Cloetens</a:t>
            </a:r>
            <a:r>
              <a:rPr lang="nl-BE" sz="800" i="1" dirty="0">
                <a:solidFill>
                  <a:schemeClr val="bg1">
                    <a:lumMod val="95000"/>
                  </a:schemeClr>
                </a:solidFill>
              </a:rPr>
              <a:t>, H., et al., DIABETES MELLITUS TYPE 2 - Richtlijnen voor goede medische praktijkvoering. </a:t>
            </a:r>
            <a:r>
              <a:rPr lang="nl-BE" sz="800" i="1" dirty="0" err="1">
                <a:solidFill>
                  <a:schemeClr val="bg1">
                    <a:lumMod val="95000"/>
                  </a:schemeClr>
                </a:solidFill>
              </a:rPr>
              <a:t>Domus</a:t>
            </a:r>
            <a:r>
              <a:rPr lang="nl-BE" sz="800" i="1" dirty="0">
                <a:solidFill>
                  <a:schemeClr val="bg1">
                    <a:lumMod val="95000"/>
                  </a:schemeClr>
                </a:solidFill>
              </a:rPr>
              <a:t> </a:t>
            </a:r>
            <a:r>
              <a:rPr lang="nl-BE" sz="800" i="1" dirty="0" err="1">
                <a:solidFill>
                  <a:schemeClr val="bg1">
                    <a:lumMod val="95000"/>
                  </a:schemeClr>
                </a:solidFill>
              </a:rPr>
              <a:t>Medica</a:t>
            </a:r>
            <a:r>
              <a:rPr lang="nl-BE" sz="800" i="1" dirty="0">
                <a:solidFill>
                  <a:schemeClr val="bg1">
                    <a:lumMod val="95000"/>
                  </a:schemeClr>
                </a:solidFill>
              </a:rPr>
              <a:t> 2015.</a:t>
            </a:r>
          </a:p>
          <a:p>
            <a:pPr marL="228600" indent="-228600">
              <a:buFont typeface="Wingdings" panose="05000000000000000000" pitchFamily="2" charset="2"/>
              <a:buChar char="§"/>
            </a:pPr>
            <a:r>
              <a:rPr lang="en-US" sz="800" i="1" dirty="0" smtClean="0">
                <a:solidFill>
                  <a:schemeClr val="bg1"/>
                </a:solidFill>
              </a:rPr>
              <a:t> </a:t>
            </a:r>
            <a:endParaRPr lang="nl-BE" sz="800" i="1" dirty="0">
              <a:solidFill>
                <a:schemeClr val="bg1">
                  <a:lumMod val="95000"/>
                </a:schemeClr>
              </a:solidFill>
            </a:endParaRPr>
          </a:p>
        </p:txBody>
      </p:sp>
      <p:pic>
        <p:nvPicPr>
          <p:cNvPr id="3" name="Afbeelding 2"/>
          <p:cNvPicPr>
            <a:picLocks noChangeAspect="1"/>
          </p:cNvPicPr>
          <p:nvPr/>
        </p:nvPicPr>
        <p:blipFill>
          <a:blip r:embed="rId3"/>
          <a:stretch>
            <a:fillRect/>
          </a:stretch>
        </p:blipFill>
        <p:spPr>
          <a:xfrm>
            <a:off x="1011608" y="1804225"/>
            <a:ext cx="2819400" cy="1619250"/>
          </a:xfrm>
          <a:prstGeom prst="rect">
            <a:avLst/>
          </a:prstGeom>
        </p:spPr>
      </p:pic>
      <p:graphicFrame>
        <p:nvGraphicFramePr>
          <p:cNvPr id="15" name="Diagram 14"/>
          <p:cNvGraphicFramePr/>
          <p:nvPr>
            <p:extLst>
              <p:ext uri="{D42A27DB-BD31-4B8C-83A1-F6EECF244321}">
                <p14:modId xmlns:p14="http://schemas.microsoft.com/office/powerpoint/2010/main" val="2368726630"/>
              </p:ext>
            </p:extLst>
          </p:nvPr>
        </p:nvGraphicFramePr>
        <p:xfrm>
          <a:off x="4021719" y="1804225"/>
          <a:ext cx="7463829" cy="424802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7" name="Titel 1"/>
          <p:cNvSpPr txBox="1">
            <a:spLocks/>
          </p:cNvSpPr>
          <p:nvPr/>
        </p:nvSpPr>
        <p:spPr>
          <a:xfrm>
            <a:off x="831850" y="136312"/>
            <a:ext cx="10515600" cy="125588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nl-BE" smtClean="0">
                <a:solidFill>
                  <a:srgbClr val="5C9A9B"/>
                </a:solidFill>
              </a:rPr>
              <a:t>Behandeldoelen + comedicatie</a:t>
            </a:r>
            <a:endParaRPr lang="nl-BE" dirty="0">
              <a:solidFill>
                <a:srgbClr val="5C9A9B"/>
              </a:solidFill>
            </a:endParaRPr>
          </a:p>
        </p:txBody>
      </p:sp>
    </p:spTree>
    <p:extLst>
      <p:ext uri="{BB962C8B-B14F-4D97-AF65-F5344CB8AC3E}">
        <p14:creationId xmlns:p14="http://schemas.microsoft.com/office/powerpoint/2010/main" val="27387789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tekst 2"/>
          <p:cNvSpPr>
            <a:spLocks noGrp="1"/>
          </p:cNvSpPr>
          <p:nvPr>
            <p:ph type="body" idx="1"/>
          </p:nvPr>
        </p:nvSpPr>
        <p:spPr>
          <a:xfrm>
            <a:off x="950027" y="1632079"/>
            <a:ext cx="10105900" cy="2441157"/>
          </a:xfrm>
        </p:spPr>
        <p:txBody>
          <a:bodyPr>
            <a:normAutofit/>
          </a:bodyPr>
          <a:lstStyle/>
          <a:p>
            <a:pPr algn="just"/>
            <a:r>
              <a:rPr lang="nl-BE" dirty="0" smtClean="0"/>
              <a:t>Manu</a:t>
            </a:r>
            <a:endParaRPr lang="nl-BE" dirty="0"/>
          </a:p>
          <a:p>
            <a:pPr marL="800100" lvl="1" indent="-342900" algn="just">
              <a:buFont typeface="Arial" panose="020B0604020202020204" pitchFamily="34" charset="0"/>
              <a:buChar char="•"/>
            </a:pPr>
            <a:r>
              <a:rPr lang="nl-BE" sz="2400" dirty="0" smtClean="0"/>
              <a:t>71 jaar </a:t>
            </a:r>
          </a:p>
          <a:p>
            <a:pPr marL="800100" lvl="1" indent="-342900" algn="just">
              <a:buFont typeface="Arial" panose="020B0604020202020204" pitchFamily="34" charset="0"/>
              <a:buChar char="•"/>
            </a:pPr>
            <a:r>
              <a:rPr lang="nl-BE" sz="2400" dirty="0" smtClean="0"/>
              <a:t>komt </a:t>
            </a:r>
            <a:r>
              <a:rPr lang="nl-BE" sz="2400" dirty="0"/>
              <a:t>na drie maand terug op </a:t>
            </a:r>
            <a:r>
              <a:rPr lang="nl-BE" sz="2400" dirty="0" smtClean="0"/>
              <a:t>consultatie</a:t>
            </a:r>
          </a:p>
          <a:p>
            <a:pPr marL="800100" lvl="1" indent="-342900" algn="just">
              <a:buFont typeface="Arial" panose="020B0604020202020204" pitchFamily="34" charset="0"/>
              <a:buChar char="•"/>
            </a:pPr>
            <a:r>
              <a:rPr lang="nl-BE" sz="2400" dirty="0" smtClean="0"/>
              <a:t>Aanpassen levensstijl =&gt; HbA1c-waarde </a:t>
            </a:r>
            <a:r>
              <a:rPr lang="nl-BE" sz="2400" dirty="0"/>
              <a:t>9,1 % </a:t>
            </a:r>
            <a:r>
              <a:rPr lang="nl-BE" sz="1050" dirty="0"/>
              <a:t>(76 </a:t>
            </a:r>
            <a:r>
              <a:rPr lang="nl-BE" sz="1050" dirty="0" err="1" smtClean="0"/>
              <a:t>mmol</a:t>
            </a:r>
            <a:r>
              <a:rPr lang="nl-BE" sz="1050" dirty="0" smtClean="0"/>
              <a:t>/mol</a:t>
            </a:r>
            <a:r>
              <a:rPr lang="nl-BE" sz="1050" dirty="0"/>
              <a:t>) </a:t>
            </a:r>
            <a:r>
              <a:rPr lang="nl-BE" sz="2400" dirty="0" smtClean="0">
                <a:sym typeface="Wingdings" panose="05000000000000000000" pitchFamily="2" charset="2"/>
              </a:rPr>
              <a:t> </a:t>
            </a:r>
            <a:r>
              <a:rPr lang="nl-BE" sz="2400" dirty="0" smtClean="0"/>
              <a:t>8,5</a:t>
            </a:r>
            <a:r>
              <a:rPr lang="nl-BE" sz="1050" dirty="0">
                <a:solidFill>
                  <a:prstClr val="black">
                    <a:tint val="75000"/>
                  </a:prstClr>
                </a:solidFill>
              </a:rPr>
              <a:t> </a:t>
            </a:r>
            <a:r>
              <a:rPr lang="nl-BE" sz="1050" dirty="0" smtClean="0">
                <a:solidFill>
                  <a:prstClr val="black">
                    <a:tint val="75000"/>
                  </a:prstClr>
                </a:solidFill>
              </a:rPr>
              <a:t>(69 </a:t>
            </a:r>
            <a:r>
              <a:rPr lang="nl-BE" sz="1050" dirty="0" err="1">
                <a:solidFill>
                  <a:prstClr val="black">
                    <a:tint val="75000"/>
                  </a:prstClr>
                </a:solidFill>
              </a:rPr>
              <a:t>mmol</a:t>
            </a:r>
            <a:r>
              <a:rPr lang="nl-BE" sz="1050" dirty="0">
                <a:solidFill>
                  <a:prstClr val="black">
                    <a:tint val="75000"/>
                  </a:prstClr>
                </a:solidFill>
              </a:rPr>
              <a:t>/mol)</a:t>
            </a:r>
            <a:r>
              <a:rPr lang="nl-BE" sz="2400" dirty="0" smtClean="0"/>
              <a:t> %</a:t>
            </a:r>
          </a:p>
          <a:p>
            <a:pPr marL="342900" indent="-342900">
              <a:buFont typeface="Arial" panose="020B0604020202020204" pitchFamily="34" charset="0"/>
              <a:buChar char="•"/>
            </a:pPr>
            <a:endParaRPr lang="nl-BE" sz="2000" dirty="0" smtClean="0"/>
          </a:p>
          <a:p>
            <a:r>
              <a:rPr lang="nl-BE" sz="2000" dirty="0" smtClean="0"/>
              <a:t> </a:t>
            </a:r>
          </a:p>
          <a:p>
            <a:endParaRPr lang="nl-BE" sz="2000" dirty="0" smtClean="0"/>
          </a:p>
          <a:p>
            <a:pPr marL="342900" indent="-342900">
              <a:buFont typeface="Arial" panose="020B0604020202020204" pitchFamily="34" charset="0"/>
              <a:buChar char="•"/>
            </a:pPr>
            <a:endParaRPr lang="nl-BE" sz="2000" dirty="0"/>
          </a:p>
        </p:txBody>
      </p:sp>
      <p:pic>
        <p:nvPicPr>
          <p:cNvPr id="4" name="Afbeelding 3"/>
          <p:cNvPicPr>
            <a:picLocks noChangeAspect="1"/>
          </p:cNvPicPr>
          <p:nvPr/>
        </p:nvPicPr>
        <p:blipFill>
          <a:blip r:embed="rId3"/>
          <a:stretch>
            <a:fillRect/>
          </a:stretch>
        </p:blipFill>
        <p:spPr>
          <a:xfrm>
            <a:off x="8134597" y="287389"/>
            <a:ext cx="3772065" cy="2350900"/>
          </a:xfrm>
          <a:prstGeom prst="rect">
            <a:avLst/>
          </a:prstGeom>
        </p:spPr>
      </p:pic>
      <p:sp>
        <p:nvSpPr>
          <p:cNvPr id="5" name="PIJL-OMLAAG 4"/>
          <p:cNvSpPr/>
          <p:nvPr/>
        </p:nvSpPr>
        <p:spPr>
          <a:xfrm>
            <a:off x="2869540" y="3348266"/>
            <a:ext cx="570016" cy="868756"/>
          </a:xfrm>
          <a:prstGeom prst="downArrow">
            <a:avLst/>
          </a:prstGeom>
          <a:solidFill>
            <a:srgbClr val="5C9A9B"/>
          </a:solidFill>
          <a:ln>
            <a:solidFill>
              <a:srgbClr val="5C9A9B"/>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nl-BE"/>
          </a:p>
        </p:txBody>
      </p:sp>
      <p:sp>
        <p:nvSpPr>
          <p:cNvPr id="8" name="Tijdelijke aanduiding voor tekst 2"/>
          <p:cNvSpPr txBox="1">
            <a:spLocks/>
          </p:cNvSpPr>
          <p:nvPr/>
        </p:nvSpPr>
        <p:spPr>
          <a:xfrm>
            <a:off x="1507671" y="4293563"/>
            <a:ext cx="3293754" cy="518545"/>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tx1">
                    <a:tint val="75000"/>
                  </a:schemeClr>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ctr"/>
            <a:r>
              <a:rPr lang="nl-BE" dirty="0" smtClean="0"/>
              <a:t>Opstart medicatie +3m</a:t>
            </a:r>
            <a:endParaRPr lang="nl-BE" sz="2400" dirty="0" smtClean="0"/>
          </a:p>
          <a:p>
            <a:pPr marL="342900" indent="-342900" algn="ctr">
              <a:buFont typeface="Arial" panose="020B0604020202020204" pitchFamily="34" charset="0"/>
              <a:buChar char="•"/>
            </a:pPr>
            <a:endParaRPr lang="nl-BE" sz="2000" dirty="0" smtClean="0"/>
          </a:p>
          <a:p>
            <a:pPr algn="ctr"/>
            <a:endParaRPr lang="nl-BE" sz="2000" dirty="0" smtClean="0"/>
          </a:p>
          <a:p>
            <a:pPr algn="ctr"/>
            <a:endParaRPr lang="nl-BE" sz="2000" dirty="0" smtClean="0"/>
          </a:p>
          <a:p>
            <a:pPr marL="342900" indent="-342900" algn="ctr">
              <a:buFont typeface="Arial" panose="020B0604020202020204" pitchFamily="34" charset="0"/>
              <a:buChar char="•"/>
            </a:pPr>
            <a:endParaRPr lang="nl-BE" sz="2000" dirty="0"/>
          </a:p>
        </p:txBody>
      </p:sp>
      <p:sp>
        <p:nvSpPr>
          <p:cNvPr id="9" name="Tijdelijke aanduiding voor tekst 2"/>
          <p:cNvSpPr txBox="1">
            <a:spLocks/>
          </p:cNvSpPr>
          <p:nvPr/>
        </p:nvSpPr>
        <p:spPr>
          <a:xfrm>
            <a:off x="5913120" y="3772137"/>
            <a:ext cx="4342985" cy="444884"/>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tx1">
                    <a:tint val="75000"/>
                  </a:schemeClr>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just"/>
            <a:r>
              <a:rPr lang="nl-BE" sz="2000" dirty="0" smtClean="0">
                <a:solidFill>
                  <a:srgbClr val="5C9A9B"/>
                </a:solidFill>
              </a:rPr>
              <a:t>Welke medicatie / </a:t>
            </a:r>
            <a:r>
              <a:rPr lang="nl-BE" sz="2000" dirty="0" err="1" smtClean="0">
                <a:solidFill>
                  <a:srgbClr val="5C9A9B"/>
                </a:solidFill>
              </a:rPr>
              <a:t>posologie</a:t>
            </a:r>
            <a:r>
              <a:rPr lang="nl-BE" sz="2000" dirty="0" smtClean="0">
                <a:solidFill>
                  <a:srgbClr val="5C9A9B"/>
                </a:solidFill>
              </a:rPr>
              <a:t>?</a:t>
            </a:r>
          </a:p>
          <a:p>
            <a:pPr marL="342900" indent="-342900">
              <a:buFont typeface="Arial" panose="020B0604020202020204" pitchFamily="34" charset="0"/>
              <a:buChar char="•"/>
            </a:pPr>
            <a:endParaRPr lang="nl-BE" sz="2000" dirty="0" smtClean="0">
              <a:solidFill>
                <a:srgbClr val="5C9A9B"/>
              </a:solidFill>
            </a:endParaRPr>
          </a:p>
          <a:p>
            <a:pPr marL="342900" indent="-342900">
              <a:buFont typeface="Arial" panose="020B0604020202020204" pitchFamily="34" charset="0"/>
              <a:buChar char="•"/>
            </a:pPr>
            <a:endParaRPr lang="nl-BE" sz="2000" dirty="0" smtClean="0">
              <a:solidFill>
                <a:srgbClr val="5C9A9B"/>
              </a:solidFill>
            </a:endParaRPr>
          </a:p>
          <a:p>
            <a:endParaRPr lang="nl-BE" sz="2000" dirty="0" smtClean="0">
              <a:solidFill>
                <a:srgbClr val="5C9A9B"/>
              </a:solidFill>
            </a:endParaRPr>
          </a:p>
          <a:p>
            <a:endParaRPr lang="nl-BE" sz="2000" dirty="0" smtClean="0">
              <a:solidFill>
                <a:srgbClr val="5C9A9B"/>
              </a:solidFill>
            </a:endParaRPr>
          </a:p>
          <a:p>
            <a:pPr marL="342900" indent="-342900">
              <a:buFont typeface="Arial" panose="020B0604020202020204" pitchFamily="34" charset="0"/>
              <a:buChar char="•"/>
            </a:pPr>
            <a:endParaRPr lang="nl-BE" sz="2000" dirty="0">
              <a:solidFill>
                <a:srgbClr val="5C9A9B"/>
              </a:solidFill>
            </a:endParaRPr>
          </a:p>
        </p:txBody>
      </p:sp>
      <p:sp>
        <p:nvSpPr>
          <p:cNvPr id="12" name="Tijdelijke aanduiding voor tekst 2"/>
          <p:cNvSpPr txBox="1">
            <a:spLocks/>
          </p:cNvSpPr>
          <p:nvPr/>
        </p:nvSpPr>
        <p:spPr>
          <a:xfrm>
            <a:off x="5913120" y="4242476"/>
            <a:ext cx="4342985" cy="444884"/>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tx1">
                    <a:tint val="75000"/>
                  </a:schemeClr>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just"/>
            <a:r>
              <a:rPr lang="nl-BE" sz="2000" dirty="0">
                <a:solidFill>
                  <a:srgbClr val="5C9A9B"/>
                </a:solidFill>
              </a:rPr>
              <a:t>Streefwaarde voor HbA1c? </a:t>
            </a:r>
          </a:p>
          <a:p>
            <a:pPr marL="342900" indent="-342900">
              <a:buFont typeface="Arial" panose="020B0604020202020204" pitchFamily="34" charset="0"/>
              <a:buChar char="•"/>
            </a:pPr>
            <a:endParaRPr lang="nl-BE" sz="2000" dirty="0" smtClean="0"/>
          </a:p>
          <a:p>
            <a:pPr marL="342900" indent="-342900">
              <a:buFont typeface="Arial" panose="020B0604020202020204" pitchFamily="34" charset="0"/>
              <a:buChar char="•"/>
            </a:pPr>
            <a:endParaRPr lang="nl-BE" sz="2000" dirty="0" smtClean="0"/>
          </a:p>
          <a:p>
            <a:endParaRPr lang="nl-BE" sz="2000" dirty="0" smtClean="0"/>
          </a:p>
          <a:p>
            <a:endParaRPr lang="nl-BE" sz="2000" dirty="0" smtClean="0"/>
          </a:p>
          <a:p>
            <a:pPr marL="342900" indent="-342900">
              <a:buFont typeface="Arial" panose="020B0604020202020204" pitchFamily="34" charset="0"/>
              <a:buChar char="•"/>
            </a:pPr>
            <a:endParaRPr lang="nl-BE" sz="2000" dirty="0"/>
          </a:p>
        </p:txBody>
      </p:sp>
      <p:sp>
        <p:nvSpPr>
          <p:cNvPr id="13" name="Tijdelijke aanduiding voor tekst 2"/>
          <p:cNvSpPr txBox="1">
            <a:spLocks/>
          </p:cNvSpPr>
          <p:nvPr/>
        </p:nvSpPr>
        <p:spPr>
          <a:xfrm>
            <a:off x="5913120" y="4712815"/>
            <a:ext cx="4342985" cy="427743"/>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tx1">
                    <a:tint val="75000"/>
                  </a:schemeClr>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just"/>
            <a:r>
              <a:rPr lang="nl-BE" sz="2000" dirty="0">
                <a:solidFill>
                  <a:srgbClr val="5C9A9B"/>
                </a:solidFill>
              </a:rPr>
              <a:t>Andere behandeldoelen </a:t>
            </a:r>
            <a:r>
              <a:rPr lang="nl-BE" sz="2000" dirty="0" smtClean="0">
                <a:solidFill>
                  <a:srgbClr val="5C9A9B"/>
                </a:solidFill>
              </a:rPr>
              <a:t>+ comedicatie?</a:t>
            </a:r>
            <a:endParaRPr lang="nl-BE" sz="2000" dirty="0">
              <a:solidFill>
                <a:srgbClr val="5C9A9B"/>
              </a:solidFill>
            </a:endParaRPr>
          </a:p>
          <a:p>
            <a:pPr marL="342900" indent="-342900">
              <a:buFont typeface="Arial" panose="020B0604020202020204" pitchFamily="34" charset="0"/>
              <a:buChar char="•"/>
            </a:pPr>
            <a:endParaRPr lang="nl-BE" sz="2000" dirty="0" smtClean="0">
              <a:solidFill>
                <a:srgbClr val="5C9A9B"/>
              </a:solidFill>
            </a:endParaRPr>
          </a:p>
          <a:p>
            <a:pPr marL="342900" indent="-342900">
              <a:buFont typeface="Arial" panose="020B0604020202020204" pitchFamily="34" charset="0"/>
              <a:buChar char="•"/>
            </a:pPr>
            <a:endParaRPr lang="nl-BE" sz="2000" dirty="0" smtClean="0">
              <a:solidFill>
                <a:srgbClr val="5C9A9B"/>
              </a:solidFill>
            </a:endParaRPr>
          </a:p>
          <a:p>
            <a:endParaRPr lang="nl-BE" sz="2000" dirty="0" smtClean="0">
              <a:solidFill>
                <a:srgbClr val="5C9A9B"/>
              </a:solidFill>
            </a:endParaRPr>
          </a:p>
          <a:p>
            <a:endParaRPr lang="nl-BE" sz="2000" dirty="0" smtClean="0">
              <a:solidFill>
                <a:srgbClr val="5C9A9B"/>
              </a:solidFill>
            </a:endParaRPr>
          </a:p>
          <a:p>
            <a:pPr marL="342900" indent="-342900">
              <a:buFont typeface="Arial" panose="020B0604020202020204" pitchFamily="34" charset="0"/>
              <a:buChar char="•"/>
            </a:pPr>
            <a:endParaRPr lang="nl-BE" sz="2000" dirty="0">
              <a:solidFill>
                <a:srgbClr val="5C9A9B"/>
              </a:solidFill>
            </a:endParaRPr>
          </a:p>
        </p:txBody>
      </p:sp>
      <p:sp>
        <p:nvSpPr>
          <p:cNvPr id="14" name="Tijdelijke aanduiding voor tekst 2"/>
          <p:cNvSpPr txBox="1">
            <a:spLocks/>
          </p:cNvSpPr>
          <p:nvPr/>
        </p:nvSpPr>
        <p:spPr>
          <a:xfrm>
            <a:off x="5913120" y="5183154"/>
            <a:ext cx="4342985" cy="444884"/>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tx1">
                    <a:tint val="75000"/>
                  </a:schemeClr>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just"/>
            <a:r>
              <a:rPr lang="nl-BE" sz="2000" dirty="0" smtClean="0">
                <a:solidFill>
                  <a:schemeClr val="bg1">
                    <a:lumMod val="50000"/>
                  </a:schemeClr>
                </a:solidFill>
              </a:rPr>
              <a:t>Vaccinatie?</a:t>
            </a:r>
            <a:endParaRPr lang="nl-BE" sz="2000" dirty="0">
              <a:solidFill>
                <a:schemeClr val="bg1">
                  <a:lumMod val="50000"/>
                </a:schemeClr>
              </a:solidFill>
            </a:endParaRPr>
          </a:p>
          <a:p>
            <a:pPr marL="342900" indent="-342900">
              <a:buFont typeface="Arial" panose="020B0604020202020204" pitchFamily="34" charset="0"/>
              <a:buChar char="•"/>
            </a:pPr>
            <a:endParaRPr lang="nl-BE" sz="2000" dirty="0" smtClean="0">
              <a:solidFill>
                <a:schemeClr val="bg1">
                  <a:lumMod val="50000"/>
                </a:schemeClr>
              </a:solidFill>
            </a:endParaRPr>
          </a:p>
          <a:p>
            <a:pPr marL="342900" indent="-342900">
              <a:buFont typeface="Arial" panose="020B0604020202020204" pitchFamily="34" charset="0"/>
              <a:buChar char="•"/>
            </a:pPr>
            <a:endParaRPr lang="nl-BE" sz="2000" dirty="0" smtClean="0">
              <a:solidFill>
                <a:schemeClr val="bg1">
                  <a:lumMod val="50000"/>
                </a:schemeClr>
              </a:solidFill>
            </a:endParaRPr>
          </a:p>
          <a:p>
            <a:endParaRPr lang="nl-BE" sz="2000" dirty="0" smtClean="0">
              <a:solidFill>
                <a:schemeClr val="bg1">
                  <a:lumMod val="50000"/>
                </a:schemeClr>
              </a:solidFill>
            </a:endParaRPr>
          </a:p>
          <a:p>
            <a:endParaRPr lang="nl-BE" sz="2000" dirty="0" smtClean="0">
              <a:solidFill>
                <a:schemeClr val="bg1">
                  <a:lumMod val="50000"/>
                </a:schemeClr>
              </a:solidFill>
            </a:endParaRPr>
          </a:p>
          <a:p>
            <a:pPr marL="342900" indent="-342900">
              <a:buFont typeface="Arial" panose="020B0604020202020204" pitchFamily="34" charset="0"/>
              <a:buChar char="•"/>
            </a:pPr>
            <a:endParaRPr lang="nl-BE" sz="2000" dirty="0">
              <a:solidFill>
                <a:schemeClr val="bg1">
                  <a:lumMod val="50000"/>
                </a:schemeClr>
              </a:solidFill>
            </a:endParaRPr>
          </a:p>
        </p:txBody>
      </p:sp>
      <p:sp>
        <p:nvSpPr>
          <p:cNvPr id="20" name="PIJL-RECHTS 19"/>
          <p:cNvSpPr/>
          <p:nvPr/>
        </p:nvSpPr>
        <p:spPr>
          <a:xfrm rot="20335227">
            <a:off x="4663234" y="4131375"/>
            <a:ext cx="1148389" cy="171291"/>
          </a:xfrm>
          <a:prstGeom prst="rightArrow">
            <a:avLst/>
          </a:prstGeom>
          <a:solidFill>
            <a:srgbClr val="5C9A9B"/>
          </a:solidFill>
          <a:ln>
            <a:solidFill>
              <a:srgbClr val="5C9A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21" name="PIJL-RECHTS 20"/>
          <p:cNvSpPr/>
          <p:nvPr/>
        </p:nvSpPr>
        <p:spPr>
          <a:xfrm rot="21258930">
            <a:off x="4704513" y="4392262"/>
            <a:ext cx="1148389" cy="171291"/>
          </a:xfrm>
          <a:prstGeom prst="rightArrow">
            <a:avLst/>
          </a:prstGeom>
          <a:solidFill>
            <a:srgbClr val="5C9A9B"/>
          </a:solidFill>
          <a:ln>
            <a:solidFill>
              <a:srgbClr val="5C9A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22" name="PIJL-RECHTS 21"/>
          <p:cNvSpPr/>
          <p:nvPr/>
        </p:nvSpPr>
        <p:spPr>
          <a:xfrm rot="842100">
            <a:off x="4706544" y="4680378"/>
            <a:ext cx="1148389" cy="171291"/>
          </a:xfrm>
          <a:prstGeom prst="rightArrow">
            <a:avLst/>
          </a:prstGeom>
          <a:solidFill>
            <a:srgbClr val="5C9A9B"/>
          </a:solidFill>
          <a:ln>
            <a:solidFill>
              <a:srgbClr val="5C9A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23" name="PIJL-RECHTS 22"/>
          <p:cNvSpPr/>
          <p:nvPr/>
        </p:nvSpPr>
        <p:spPr>
          <a:xfrm rot="1472117">
            <a:off x="4682570" y="4910643"/>
            <a:ext cx="1148389" cy="171291"/>
          </a:xfrm>
          <a:prstGeom prst="rightArrow">
            <a:avLst/>
          </a:prstGeom>
          <a:solidFill>
            <a:srgbClr val="5C9A9B"/>
          </a:solidFill>
          <a:ln>
            <a:solidFill>
              <a:srgbClr val="5C9A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6" name="Rechthoek 5"/>
          <p:cNvSpPr/>
          <p:nvPr/>
        </p:nvSpPr>
        <p:spPr>
          <a:xfrm>
            <a:off x="5858562" y="5137809"/>
            <a:ext cx="3606072" cy="460309"/>
          </a:xfrm>
          <a:prstGeom prst="rect">
            <a:avLst/>
          </a:prstGeom>
          <a:noFill/>
          <a:ln w="38100">
            <a:solidFill>
              <a:srgbClr val="5C9A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18" name="Titel 1"/>
          <p:cNvSpPr txBox="1">
            <a:spLocks/>
          </p:cNvSpPr>
          <p:nvPr/>
        </p:nvSpPr>
        <p:spPr>
          <a:xfrm>
            <a:off x="984250" y="288712"/>
            <a:ext cx="10515600" cy="905663"/>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nl-BE" sz="5400" dirty="0" smtClean="0">
                <a:solidFill>
                  <a:srgbClr val="5C9A9B"/>
                </a:solidFill>
              </a:rPr>
              <a:t>Casus Manu</a:t>
            </a:r>
            <a:endParaRPr lang="nl-BE" sz="5400" dirty="0">
              <a:solidFill>
                <a:srgbClr val="5C9A9B"/>
              </a:solidFill>
            </a:endParaRPr>
          </a:p>
        </p:txBody>
      </p:sp>
      <p:sp>
        <p:nvSpPr>
          <p:cNvPr id="19" name="Tijdelijke aanduiding voor tekst 2"/>
          <p:cNvSpPr txBox="1">
            <a:spLocks/>
          </p:cNvSpPr>
          <p:nvPr/>
        </p:nvSpPr>
        <p:spPr>
          <a:xfrm>
            <a:off x="1507671" y="5530150"/>
            <a:ext cx="3293754" cy="518545"/>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tx1">
                    <a:tint val="75000"/>
                  </a:schemeClr>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ctr"/>
            <a:r>
              <a:rPr lang="nl-BE" dirty="0" smtClean="0"/>
              <a:t>Opvolging +6m</a:t>
            </a:r>
            <a:endParaRPr lang="nl-BE" sz="2400" dirty="0" smtClean="0"/>
          </a:p>
          <a:p>
            <a:pPr marL="342900" indent="-342900" algn="ctr">
              <a:buFont typeface="Arial" panose="020B0604020202020204" pitchFamily="34" charset="0"/>
              <a:buChar char="•"/>
            </a:pPr>
            <a:endParaRPr lang="nl-BE" sz="2000" dirty="0" smtClean="0"/>
          </a:p>
          <a:p>
            <a:pPr algn="ctr"/>
            <a:endParaRPr lang="nl-BE" sz="2000" dirty="0" smtClean="0"/>
          </a:p>
          <a:p>
            <a:pPr algn="ctr"/>
            <a:endParaRPr lang="nl-BE" sz="2000" dirty="0" smtClean="0"/>
          </a:p>
          <a:p>
            <a:pPr marL="342900" indent="-342900" algn="ctr">
              <a:buFont typeface="Arial" panose="020B0604020202020204" pitchFamily="34" charset="0"/>
              <a:buChar char="•"/>
            </a:pPr>
            <a:endParaRPr lang="nl-BE" sz="2000" dirty="0"/>
          </a:p>
        </p:txBody>
      </p:sp>
      <p:sp>
        <p:nvSpPr>
          <p:cNvPr id="25" name="PIJL-OMLAAG 24"/>
          <p:cNvSpPr/>
          <p:nvPr/>
        </p:nvSpPr>
        <p:spPr>
          <a:xfrm>
            <a:off x="2869540" y="4693156"/>
            <a:ext cx="570016" cy="868756"/>
          </a:xfrm>
          <a:prstGeom prst="downArrow">
            <a:avLst/>
          </a:prstGeom>
          <a:solidFill>
            <a:srgbClr val="5C9A9B"/>
          </a:solidFill>
          <a:ln>
            <a:solidFill>
              <a:srgbClr val="5C9A9B"/>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nl-BE"/>
          </a:p>
        </p:txBody>
      </p:sp>
    </p:spTree>
    <p:extLst>
      <p:ext uri="{BB962C8B-B14F-4D97-AF65-F5344CB8AC3E}">
        <p14:creationId xmlns:p14="http://schemas.microsoft.com/office/powerpoint/2010/main" val="330683496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1850" y="136312"/>
            <a:ext cx="10515600" cy="1255884"/>
          </a:xfrm>
        </p:spPr>
        <p:txBody>
          <a:bodyPr/>
          <a:lstStyle/>
          <a:p>
            <a:r>
              <a:rPr lang="nl-BE" dirty="0" smtClean="0">
                <a:solidFill>
                  <a:srgbClr val="5C9A9B"/>
                </a:solidFill>
              </a:rPr>
              <a:t>Vaccinatie</a:t>
            </a:r>
            <a:endParaRPr lang="nl-BE" dirty="0">
              <a:solidFill>
                <a:srgbClr val="5C9A9B"/>
              </a:solidFill>
            </a:endParaRPr>
          </a:p>
        </p:txBody>
      </p:sp>
      <p:sp>
        <p:nvSpPr>
          <p:cNvPr id="3" name="Tijdelijke aanduiding voor tekst 2"/>
          <p:cNvSpPr>
            <a:spLocks noGrp="1"/>
          </p:cNvSpPr>
          <p:nvPr>
            <p:ph type="body" idx="1"/>
          </p:nvPr>
        </p:nvSpPr>
        <p:spPr>
          <a:xfrm>
            <a:off x="2000753" y="1632078"/>
            <a:ext cx="8878529" cy="570795"/>
          </a:xfrm>
        </p:spPr>
        <p:txBody>
          <a:bodyPr>
            <a:noAutofit/>
          </a:bodyPr>
          <a:lstStyle/>
          <a:p>
            <a:pPr algn="just">
              <a:tabLst>
                <a:tab pos="6824663" algn="l"/>
              </a:tabLst>
            </a:pPr>
            <a:r>
              <a:rPr lang="nl-BE" sz="2800" dirty="0" smtClean="0"/>
              <a:t>Welke vaccinaties raad je Manu aan?</a:t>
            </a:r>
          </a:p>
          <a:p>
            <a:pPr algn="just">
              <a:tabLst>
                <a:tab pos="6824663" algn="l"/>
              </a:tabLst>
            </a:pPr>
            <a:endParaRPr lang="nl-BE" sz="2800" dirty="0" smtClean="0"/>
          </a:p>
        </p:txBody>
      </p:sp>
      <p:pic>
        <p:nvPicPr>
          <p:cNvPr id="5" name="Afbeelding 4"/>
          <p:cNvPicPr>
            <a:picLocks noChangeAspect="1"/>
          </p:cNvPicPr>
          <p:nvPr/>
        </p:nvPicPr>
        <p:blipFill>
          <a:blip r:embed="rId3" cstate="print">
            <a:clrChange>
              <a:clrFrom>
                <a:srgbClr val="FFFFFF"/>
              </a:clrFrom>
              <a:clrTo>
                <a:srgbClr val="FFFFFF">
                  <a:alpha val="0"/>
                </a:srgbClr>
              </a:clrTo>
            </a:clrChange>
            <a:duotone>
              <a:prstClr val="black"/>
              <a:srgbClr val="5C9A9B">
                <a:tint val="45000"/>
                <a:satMod val="400000"/>
              </a:srgbClr>
            </a:duotone>
            <a:extLst>
              <a:ext uri="{28A0092B-C50C-407E-A947-70E740481C1C}">
                <a14:useLocalDpi xmlns:a14="http://schemas.microsoft.com/office/drawing/2010/main" val="0"/>
              </a:ext>
            </a:extLst>
          </a:blip>
          <a:stretch>
            <a:fillRect/>
          </a:stretch>
        </p:blipFill>
        <p:spPr>
          <a:xfrm>
            <a:off x="1027903" y="1351919"/>
            <a:ext cx="972849" cy="972849"/>
          </a:xfrm>
          <a:prstGeom prst="rect">
            <a:avLst/>
          </a:prstGeom>
        </p:spPr>
      </p:pic>
      <p:sp>
        <p:nvSpPr>
          <p:cNvPr id="12" name="Tijdelijke aanduiding voor tekst 2"/>
          <p:cNvSpPr txBox="1">
            <a:spLocks/>
          </p:cNvSpPr>
          <p:nvPr/>
        </p:nvSpPr>
        <p:spPr>
          <a:xfrm>
            <a:off x="2000752" y="2688453"/>
            <a:ext cx="8878529" cy="2346155"/>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tx1">
                    <a:tint val="75000"/>
                  </a:schemeClr>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marL="457200" indent="-457200">
              <a:buFont typeface="Arial" panose="020B0604020202020204" pitchFamily="34" charset="0"/>
              <a:buAutoNum type="alphaUcPeriod"/>
            </a:pPr>
            <a:r>
              <a:rPr lang="nl-BE" sz="2800" dirty="0" smtClean="0"/>
              <a:t>Griepvaccinatie</a:t>
            </a:r>
          </a:p>
          <a:p>
            <a:pPr marL="457200" indent="-457200">
              <a:buFont typeface="Arial" panose="020B0604020202020204" pitchFamily="34" charset="0"/>
              <a:buAutoNum type="alphaUcPeriod"/>
            </a:pPr>
            <a:endParaRPr lang="nl-BE" sz="2800" dirty="0" smtClean="0"/>
          </a:p>
          <a:p>
            <a:pPr marL="457200" indent="-457200">
              <a:buFont typeface="Arial" panose="020B0604020202020204" pitchFamily="34" charset="0"/>
              <a:buAutoNum type="alphaUcPeriod"/>
            </a:pPr>
            <a:r>
              <a:rPr lang="nl-BE" sz="2800" dirty="0" smtClean="0"/>
              <a:t>Pneumokokken</a:t>
            </a:r>
          </a:p>
          <a:p>
            <a:pPr marL="457200" indent="-457200">
              <a:buFont typeface="Arial" panose="020B0604020202020204" pitchFamily="34" charset="0"/>
              <a:buAutoNum type="alphaUcPeriod"/>
            </a:pPr>
            <a:endParaRPr lang="nl-BE" sz="2800" dirty="0" smtClean="0"/>
          </a:p>
          <a:p>
            <a:pPr marL="457200" indent="-457200">
              <a:buFont typeface="Arial" panose="020B0604020202020204" pitchFamily="34" charset="0"/>
              <a:buAutoNum type="alphaUcPeriod"/>
            </a:pPr>
            <a:r>
              <a:rPr lang="nl-BE" sz="2800" dirty="0" smtClean="0"/>
              <a:t>Hepatitis B</a:t>
            </a:r>
          </a:p>
        </p:txBody>
      </p:sp>
      <p:pic>
        <p:nvPicPr>
          <p:cNvPr id="13" name="Picture 2" descr="Afbeeldingsresultaat voor juist of fout"/>
          <p:cNvPicPr>
            <a:picLocks noChangeAspect="1" noChangeArrowheads="1"/>
          </p:cNvPicPr>
          <p:nvPr/>
        </p:nvPicPr>
        <p:blipFill rotWithShape="1">
          <a:blip r:embed="rId4" cstate="print">
            <a:clrChange>
              <a:clrFrom>
                <a:srgbClr val="FFFFFF"/>
              </a:clrFrom>
              <a:clrTo>
                <a:srgbClr val="FFFFFF">
                  <a:alpha val="0"/>
                </a:srgbClr>
              </a:clrTo>
            </a:clrChange>
            <a:duotone>
              <a:prstClr val="black"/>
              <a:srgbClr val="5C9A9B">
                <a:tint val="45000"/>
                <a:satMod val="400000"/>
              </a:srgbClr>
            </a:duotone>
            <a:extLst>
              <a:ext uri="{28A0092B-C50C-407E-A947-70E740481C1C}">
                <a14:useLocalDpi xmlns:a14="http://schemas.microsoft.com/office/drawing/2010/main" val="0"/>
              </a:ext>
            </a:extLst>
          </a:blip>
          <a:srcRect r="50761"/>
          <a:stretch/>
        </p:blipFill>
        <p:spPr bwMode="auto">
          <a:xfrm>
            <a:off x="1514327" y="2636631"/>
            <a:ext cx="492992" cy="584655"/>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8" name="Tabel 7"/>
          <p:cNvGraphicFramePr>
            <a:graphicFrameLocks noGrp="1"/>
          </p:cNvGraphicFramePr>
          <p:nvPr>
            <p:extLst>
              <p:ext uri="{D42A27DB-BD31-4B8C-83A1-F6EECF244321}">
                <p14:modId xmlns:p14="http://schemas.microsoft.com/office/powerpoint/2010/main" val="2263580623"/>
              </p:ext>
            </p:extLst>
          </p:nvPr>
        </p:nvGraphicFramePr>
        <p:xfrm>
          <a:off x="5330536" y="3221287"/>
          <a:ext cx="6464734" cy="2778090"/>
        </p:xfrm>
        <a:graphic>
          <a:graphicData uri="http://schemas.openxmlformats.org/drawingml/2006/table">
            <a:tbl>
              <a:tblPr firstRow="1" firstCol="1" bandRow="1">
                <a:tableStyleId>{C083E6E3-FA7D-4D7B-A595-EF9225AFEA82}</a:tableStyleId>
              </a:tblPr>
              <a:tblGrid>
                <a:gridCol w="2213264"/>
                <a:gridCol w="4251470"/>
              </a:tblGrid>
              <a:tr h="298327">
                <a:tc>
                  <a:txBody>
                    <a:bodyPr/>
                    <a:lstStyle/>
                    <a:p>
                      <a:pPr marL="226695" algn="just">
                        <a:lnSpc>
                          <a:spcPct val="115000"/>
                        </a:lnSpc>
                        <a:spcAft>
                          <a:spcPts val="0"/>
                        </a:spcAft>
                      </a:pPr>
                      <a:r>
                        <a:rPr lang="nl-BE" sz="1400">
                          <a:effectLst/>
                        </a:rPr>
                        <a:t>Vaccinatie tegen</a:t>
                      </a:r>
                      <a:endParaRPr lang="nl-BE" sz="1400">
                        <a:effectLst/>
                        <a:latin typeface="Calibri Light" panose="020F03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marL="226695" algn="just">
                        <a:lnSpc>
                          <a:spcPct val="115000"/>
                        </a:lnSpc>
                        <a:spcAft>
                          <a:spcPts val="0"/>
                        </a:spcAft>
                      </a:pPr>
                      <a:r>
                        <a:rPr lang="nl-BE" sz="1400" dirty="0">
                          <a:effectLst/>
                        </a:rPr>
                        <a:t>Wie</a:t>
                      </a:r>
                      <a:endParaRPr lang="nl-BE" sz="1400" dirty="0">
                        <a:effectLst/>
                        <a:latin typeface="Calibri Light" panose="020F0302020204030204" pitchFamily="34" charset="0"/>
                        <a:ea typeface="Calibri" panose="020F0502020204030204" pitchFamily="34" charset="0"/>
                        <a:cs typeface="Calibri" panose="020F0502020204030204" pitchFamily="34" charset="0"/>
                      </a:endParaRPr>
                    </a:p>
                  </a:txBody>
                  <a:tcPr marL="68580" marR="68580" marT="0" marB="0"/>
                </a:tc>
              </a:tr>
              <a:tr h="298327">
                <a:tc>
                  <a:txBody>
                    <a:bodyPr/>
                    <a:lstStyle/>
                    <a:p>
                      <a:pPr marL="226695" algn="just">
                        <a:lnSpc>
                          <a:spcPct val="115000"/>
                        </a:lnSpc>
                        <a:spcAft>
                          <a:spcPts val="0"/>
                        </a:spcAft>
                      </a:pPr>
                      <a:r>
                        <a:rPr lang="nl-BE" sz="1400">
                          <a:effectLst/>
                        </a:rPr>
                        <a:t>Griep</a:t>
                      </a:r>
                      <a:endParaRPr lang="nl-BE" sz="1400">
                        <a:effectLst/>
                        <a:latin typeface="Calibri Light" panose="020F03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marL="226695" algn="just">
                        <a:lnSpc>
                          <a:spcPct val="115000"/>
                        </a:lnSpc>
                        <a:spcAft>
                          <a:spcPts val="0"/>
                        </a:spcAft>
                      </a:pPr>
                      <a:r>
                        <a:rPr lang="nl-BE" sz="1400">
                          <a:effectLst/>
                        </a:rPr>
                        <a:t>Alle diabetespatiënten ≥ 6 jaar</a:t>
                      </a:r>
                      <a:endParaRPr lang="nl-BE" sz="1400">
                        <a:effectLst/>
                        <a:latin typeface="Calibri Light" panose="020F0302020204030204" pitchFamily="34" charset="0"/>
                        <a:ea typeface="Calibri" panose="020F0502020204030204" pitchFamily="34" charset="0"/>
                        <a:cs typeface="Calibri" panose="020F0502020204030204" pitchFamily="34" charset="0"/>
                      </a:endParaRPr>
                    </a:p>
                  </a:txBody>
                  <a:tcPr marL="68580" marR="68580" marT="0" marB="0"/>
                </a:tc>
              </a:tr>
              <a:tr h="1566153">
                <a:tc>
                  <a:txBody>
                    <a:bodyPr/>
                    <a:lstStyle/>
                    <a:p>
                      <a:pPr marL="226695" algn="just">
                        <a:lnSpc>
                          <a:spcPct val="115000"/>
                        </a:lnSpc>
                        <a:spcAft>
                          <a:spcPts val="0"/>
                        </a:spcAft>
                      </a:pPr>
                      <a:r>
                        <a:rPr lang="nl-BE" sz="1400">
                          <a:effectLst/>
                        </a:rPr>
                        <a:t>Pneumokokken</a:t>
                      </a:r>
                      <a:endParaRPr lang="nl-BE" sz="1400">
                        <a:effectLst/>
                        <a:latin typeface="Calibri Light" panose="020F03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marL="226695" algn="just">
                        <a:lnSpc>
                          <a:spcPct val="115000"/>
                        </a:lnSpc>
                        <a:spcAft>
                          <a:spcPts val="0"/>
                        </a:spcAft>
                      </a:pPr>
                      <a:r>
                        <a:rPr lang="nl-BE" sz="1400">
                          <a:effectLst/>
                        </a:rPr>
                        <a:t>Diabetespatiënten met verhoogd risico op pneumokokkeninfectie: (chronisch hartlijden, chronisch longlijden of roken, chronisch leverlijden, ethy­labusus, chronisch nierlijden, leeftijd &gt;65 jaar).</a:t>
                      </a:r>
                      <a:endParaRPr lang="nl-BE" sz="1400">
                        <a:effectLst/>
                        <a:latin typeface="Calibri Light" panose="020F0302020204030204" pitchFamily="34" charset="0"/>
                        <a:ea typeface="Calibri" panose="020F0502020204030204" pitchFamily="34" charset="0"/>
                        <a:cs typeface="Calibri" panose="020F0502020204030204" pitchFamily="34" charset="0"/>
                      </a:endParaRPr>
                    </a:p>
                  </a:txBody>
                  <a:tcPr marL="68580" marR="68580" marT="0" marB="0"/>
                </a:tc>
              </a:tr>
              <a:tr h="615283">
                <a:tc>
                  <a:txBody>
                    <a:bodyPr/>
                    <a:lstStyle/>
                    <a:p>
                      <a:pPr marL="226695" algn="just">
                        <a:lnSpc>
                          <a:spcPct val="115000"/>
                        </a:lnSpc>
                        <a:spcAft>
                          <a:spcPts val="0"/>
                        </a:spcAft>
                      </a:pPr>
                      <a:r>
                        <a:rPr lang="nl-BE" sz="1400">
                          <a:effectLst/>
                        </a:rPr>
                        <a:t>Hepatitis B</a:t>
                      </a:r>
                      <a:endParaRPr lang="nl-BE" sz="1400">
                        <a:effectLst/>
                        <a:latin typeface="Calibri Light" panose="020F03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marL="226695" algn="just">
                        <a:lnSpc>
                          <a:spcPct val="115000"/>
                        </a:lnSpc>
                        <a:spcAft>
                          <a:spcPts val="0"/>
                        </a:spcAft>
                      </a:pPr>
                      <a:r>
                        <a:rPr lang="nl-BE" sz="1400" dirty="0">
                          <a:effectLst/>
                        </a:rPr>
                        <a:t>Te overwegen omwille van risico op besmet zelfcontrole materiaal</a:t>
                      </a:r>
                      <a:endParaRPr lang="nl-BE" sz="1400" dirty="0">
                        <a:effectLst/>
                        <a:latin typeface="Calibri Light" panose="020F0302020204030204" pitchFamily="34" charset="0"/>
                        <a:ea typeface="Calibri" panose="020F0502020204030204" pitchFamily="34" charset="0"/>
                        <a:cs typeface="Calibri" panose="020F0502020204030204" pitchFamily="34" charset="0"/>
                      </a:endParaRPr>
                    </a:p>
                  </a:txBody>
                  <a:tcPr marL="68580" marR="68580" marT="0" marB="0"/>
                </a:tc>
              </a:tr>
            </a:tbl>
          </a:graphicData>
        </a:graphic>
      </p:graphicFrame>
      <p:pic>
        <p:nvPicPr>
          <p:cNvPr id="14" name="Picture 2" descr="Afbeeldingsresultaat voor juist of fout"/>
          <p:cNvPicPr>
            <a:picLocks noChangeAspect="1" noChangeArrowheads="1"/>
          </p:cNvPicPr>
          <p:nvPr/>
        </p:nvPicPr>
        <p:blipFill rotWithShape="1">
          <a:blip r:embed="rId4" cstate="print">
            <a:clrChange>
              <a:clrFrom>
                <a:srgbClr val="FFFFFF"/>
              </a:clrFrom>
              <a:clrTo>
                <a:srgbClr val="FFFFFF">
                  <a:alpha val="0"/>
                </a:srgbClr>
              </a:clrTo>
            </a:clrChange>
            <a:duotone>
              <a:prstClr val="black"/>
              <a:srgbClr val="5C9A9B">
                <a:tint val="45000"/>
                <a:satMod val="400000"/>
              </a:srgbClr>
            </a:duotone>
            <a:extLst>
              <a:ext uri="{28A0092B-C50C-407E-A947-70E740481C1C}">
                <a14:useLocalDpi xmlns:a14="http://schemas.microsoft.com/office/drawing/2010/main" val="0"/>
              </a:ext>
            </a:extLst>
          </a:blip>
          <a:srcRect r="50761"/>
          <a:stretch/>
        </p:blipFill>
        <p:spPr bwMode="auto">
          <a:xfrm>
            <a:off x="1514327" y="3686170"/>
            <a:ext cx="492992" cy="584655"/>
          </a:xfrm>
          <a:prstGeom prst="rect">
            <a:avLst/>
          </a:prstGeom>
          <a:noFill/>
          <a:extLst>
            <a:ext uri="{909E8E84-426E-40DD-AFC4-6F175D3DCCD1}">
              <a14:hiddenFill xmlns:a14="http://schemas.microsoft.com/office/drawing/2010/main">
                <a:solidFill>
                  <a:srgbClr val="FFFFFF"/>
                </a:solidFill>
              </a14:hiddenFill>
            </a:ext>
          </a:extLst>
        </p:spPr>
      </p:pic>
      <p:pic>
        <p:nvPicPr>
          <p:cNvPr id="15" name="Afbeelding 14"/>
          <p:cNvPicPr>
            <a:picLocks noChangeAspect="1"/>
          </p:cNvPicPr>
          <p:nvPr/>
        </p:nvPicPr>
        <p:blipFill>
          <a:blip r:embed="rId5" cstate="print">
            <a:duotone>
              <a:prstClr val="black"/>
              <a:srgbClr val="5C9A9B">
                <a:tint val="45000"/>
                <a:satMod val="400000"/>
              </a:srgbClr>
            </a:duotone>
            <a:extLst>
              <a:ext uri="{28A0092B-C50C-407E-A947-70E740481C1C}">
                <a14:useLocalDpi xmlns:a14="http://schemas.microsoft.com/office/drawing/2010/main" val="0"/>
              </a:ext>
            </a:extLst>
          </a:blip>
          <a:stretch>
            <a:fillRect/>
          </a:stretch>
        </p:blipFill>
        <p:spPr>
          <a:xfrm>
            <a:off x="1206642" y="4788149"/>
            <a:ext cx="800677" cy="492917"/>
          </a:xfrm>
          <a:prstGeom prst="rect">
            <a:avLst/>
          </a:prstGeom>
        </p:spPr>
      </p:pic>
      <p:sp>
        <p:nvSpPr>
          <p:cNvPr id="10" name="Tekstvak 9"/>
          <p:cNvSpPr txBox="1"/>
          <p:nvPr/>
        </p:nvSpPr>
        <p:spPr>
          <a:xfrm>
            <a:off x="74428" y="6175607"/>
            <a:ext cx="12269972" cy="646331"/>
          </a:xfrm>
          <a:prstGeom prst="rect">
            <a:avLst/>
          </a:prstGeom>
          <a:noFill/>
        </p:spPr>
        <p:txBody>
          <a:bodyPr wrap="square" rtlCol="0">
            <a:spAutoFit/>
          </a:bodyPr>
          <a:lstStyle/>
          <a:p>
            <a:r>
              <a:rPr lang="en-US" sz="1200" i="1" dirty="0" err="1" smtClean="0">
                <a:solidFill>
                  <a:schemeClr val="bg1"/>
                </a:solidFill>
              </a:rPr>
              <a:t>Bronnen</a:t>
            </a:r>
            <a:endParaRPr lang="en-US" sz="1200" i="1" dirty="0" smtClean="0">
              <a:solidFill>
                <a:schemeClr val="bg1"/>
              </a:solidFill>
            </a:endParaRPr>
          </a:p>
          <a:p>
            <a:pPr marL="228600" indent="-228600">
              <a:buFont typeface="Wingdings" panose="05000000000000000000" pitchFamily="2" charset="2"/>
              <a:buChar char="§"/>
            </a:pPr>
            <a:r>
              <a:rPr lang="en-US" sz="1200" i="1" dirty="0" err="1">
                <a:solidFill>
                  <a:schemeClr val="bg1"/>
                </a:solidFill>
              </a:rPr>
              <a:t>Belgisch</a:t>
            </a:r>
            <a:r>
              <a:rPr lang="en-US" sz="1200" i="1" dirty="0">
                <a:solidFill>
                  <a:schemeClr val="bg1"/>
                </a:solidFill>
              </a:rPr>
              <a:t> Centrum </a:t>
            </a:r>
            <a:r>
              <a:rPr lang="en-US" sz="1200" i="1" dirty="0" err="1">
                <a:solidFill>
                  <a:schemeClr val="bg1"/>
                </a:solidFill>
              </a:rPr>
              <a:t>voor</a:t>
            </a:r>
            <a:r>
              <a:rPr lang="en-US" sz="1200" i="1" dirty="0">
                <a:solidFill>
                  <a:schemeClr val="bg1"/>
                </a:solidFill>
              </a:rPr>
              <a:t> </a:t>
            </a:r>
            <a:r>
              <a:rPr lang="en-US" sz="1200" i="1" dirty="0" err="1">
                <a:solidFill>
                  <a:schemeClr val="bg1"/>
                </a:solidFill>
              </a:rPr>
              <a:t>Farmacotherapeutische</a:t>
            </a:r>
            <a:r>
              <a:rPr lang="en-US" sz="1200" i="1" dirty="0">
                <a:solidFill>
                  <a:schemeClr val="bg1"/>
                </a:solidFill>
              </a:rPr>
              <a:t> </a:t>
            </a:r>
            <a:r>
              <a:rPr lang="en-US" sz="1200" i="1" dirty="0" err="1">
                <a:solidFill>
                  <a:schemeClr val="bg1"/>
                </a:solidFill>
              </a:rPr>
              <a:t>Informatie</a:t>
            </a:r>
            <a:r>
              <a:rPr lang="en-US" sz="1200" i="1" dirty="0">
                <a:solidFill>
                  <a:schemeClr val="bg1"/>
                </a:solidFill>
              </a:rPr>
              <a:t> </a:t>
            </a:r>
            <a:r>
              <a:rPr lang="en-US" sz="1200" i="1" dirty="0" err="1">
                <a:solidFill>
                  <a:schemeClr val="bg1"/>
                </a:solidFill>
              </a:rPr>
              <a:t>n.d</a:t>
            </a:r>
            <a:r>
              <a:rPr lang="en-US" sz="1200" i="1" dirty="0" err="1" smtClean="0">
                <a:solidFill>
                  <a:schemeClr val="bg1"/>
                </a:solidFill>
              </a:rPr>
              <a:t>.</a:t>
            </a:r>
            <a:endParaRPr lang="en-US" sz="1200" i="1" dirty="0" smtClean="0">
              <a:solidFill>
                <a:schemeClr val="bg1"/>
              </a:solidFill>
            </a:endParaRPr>
          </a:p>
          <a:p>
            <a:pPr marL="228600" indent="-228600">
              <a:buFont typeface="Wingdings" panose="05000000000000000000" pitchFamily="2" charset="2"/>
              <a:buChar char="§"/>
            </a:pPr>
            <a:r>
              <a:rPr lang="nl-BE" sz="1200" i="1" dirty="0" err="1">
                <a:solidFill>
                  <a:schemeClr val="bg1">
                    <a:lumMod val="95000"/>
                  </a:schemeClr>
                </a:solidFill>
              </a:rPr>
              <a:t>Koeck</a:t>
            </a:r>
            <a:r>
              <a:rPr lang="nl-BE" sz="1200" i="1" dirty="0">
                <a:solidFill>
                  <a:schemeClr val="bg1">
                    <a:lumMod val="95000"/>
                  </a:schemeClr>
                </a:solidFill>
              </a:rPr>
              <a:t>, P., Bastiaens, H., </a:t>
            </a:r>
            <a:r>
              <a:rPr lang="nl-BE" sz="1200" i="1" dirty="0" err="1">
                <a:solidFill>
                  <a:schemeClr val="bg1">
                    <a:lumMod val="95000"/>
                  </a:schemeClr>
                </a:solidFill>
              </a:rPr>
              <a:t>Benhalima</a:t>
            </a:r>
            <a:r>
              <a:rPr lang="nl-BE" sz="1200" i="1" dirty="0">
                <a:solidFill>
                  <a:schemeClr val="bg1">
                    <a:lumMod val="95000"/>
                  </a:schemeClr>
                </a:solidFill>
              </a:rPr>
              <a:t>, K., </a:t>
            </a:r>
            <a:r>
              <a:rPr lang="nl-BE" sz="1200" i="1" dirty="0" err="1">
                <a:solidFill>
                  <a:schemeClr val="bg1">
                    <a:lumMod val="95000"/>
                  </a:schemeClr>
                </a:solidFill>
              </a:rPr>
              <a:t>Cloetens</a:t>
            </a:r>
            <a:r>
              <a:rPr lang="nl-BE" sz="1200" i="1" dirty="0">
                <a:solidFill>
                  <a:schemeClr val="bg1">
                    <a:lumMod val="95000"/>
                  </a:schemeClr>
                </a:solidFill>
              </a:rPr>
              <a:t>, H., et al., DIABETES MELLITUS TYPE 2 - Richtlijnen voor goede medische praktijkvoering. </a:t>
            </a:r>
            <a:r>
              <a:rPr lang="nl-BE" sz="1200" i="1" dirty="0" err="1">
                <a:solidFill>
                  <a:schemeClr val="bg1">
                    <a:lumMod val="95000"/>
                  </a:schemeClr>
                </a:solidFill>
              </a:rPr>
              <a:t>Domus</a:t>
            </a:r>
            <a:r>
              <a:rPr lang="nl-BE" sz="1200" i="1" dirty="0">
                <a:solidFill>
                  <a:schemeClr val="bg1">
                    <a:lumMod val="95000"/>
                  </a:schemeClr>
                </a:solidFill>
              </a:rPr>
              <a:t> </a:t>
            </a:r>
            <a:r>
              <a:rPr lang="nl-BE" sz="1200" i="1" dirty="0" err="1">
                <a:solidFill>
                  <a:schemeClr val="bg1">
                    <a:lumMod val="95000"/>
                  </a:schemeClr>
                </a:solidFill>
              </a:rPr>
              <a:t>Medica</a:t>
            </a:r>
            <a:r>
              <a:rPr lang="nl-BE" sz="1200" i="1" dirty="0">
                <a:solidFill>
                  <a:schemeClr val="bg1">
                    <a:lumMod val="95000"/>
                  </a:schemeClr>
                </a:solidFill>
              </a:rPr>
              <a:t> 2015.</a:t>
            </a:r>
          </a:p>
        </p:txBody>
      </p:sp>
    </p:spTree>
    <p:extLst>
      <p:ext uri="{BB962C8B-B14F-4D97-AF65-F5344CB8AC3E}">
        <p14:creationId xmlns:p14="http://schemas.microsoft.com/office/powerpoint/2010/main" val="129224045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tekst 2"/>
          <p:cNvSpPr>
            <a:spLocks noGrp="1"/>
          </p:cNvSpPr>
          <p:nvPr>
            <p:ph type="body" idx="1"/>
          </p:nvPr>
        </p:nvSpPr>
        <p:spPr>
          <a:xfrm>
            <a:off x="950027" y="1632079"/>
            <a:ext cx="10105900" cy="2441157"/>
          </a:xfrm>
        </p:spPr>
        <p:txBody>
          <a:bodyPr>
            <a:normAutofit/>
          </a:bodyPr>
          <a:lstStyle/>
          <a:p>
            <a:pPr algn="just"/>
            <a:r>
              <a:rPr lang="nl-BE" dirty="0" smtClean="0"/>
              <a:t>Manu</a:t>
            </a:r>
            <a:endParaRPr lang="nl-BE" dirty="0"/>
          </a:p>
          <a:p>
            <a:pPr marL="800100" lvl="1" indent="-342900" algn="just">
              <a:buFont typeface="Arial" panose="020B0604020202020204" pitchFamily="34" charset="0"/>
              <a:buChar char="•"/>
            </a:pPr>
            <a:r>
              <a:rPr lang="nl-BE" sz="2400" dirty="0" smtClean="0"/>
              <a:t>71 jaar </a:t>
            </a:r>
          </a:p>
          <a:p>
            <a:pPr marL="800100" lvl="1" indent="-342900" algn="just">
              <a:buFont typeface="Arial" panose="020B0604020202020204" pitchFamily="34" charset="0"/>
              <a:buChar char="•"/>
            </a:pPr>
            <a:r>
              <a:rPr lang="nl-BE" sz="2400" dirty="0" smtClean="0"/>
              <a:t>komt </a:t>
            </a:r>
            <a:r>
              <a:rPr lang="nl-BE" sz="2400" dirty="0"/>
              <a:t>na drie maand terug op </a:t>
            </a:r>
            <a:r>
              <a:rPr lang="nl-BE" sz="2400" dirty="0" smtClean="0"/>
              <a:t>consultatie</a:t>
            </a:r>
          </a:p>
          <a:p>
            <a:pPr marL="800100" lvl="1" indent="-342900" algn="just">
              <a:buFont typeface="Arial" panose="020B0604020202020204" pitchFamily="34" charset="0"/>
              <a:buChar char="•"/>
            </a:pPr>
            <a:r>
              <a:rPr lang="nl-BE" sz="2400" dirty="0" smtClean="0"/>
              <a:t>Aanpassen levensstijl =&gt; HbA1c-waarde </a:t>
            </a:r>
            <a:r>
              <a:rPr lang="nl-BE" sz="2400" dirty="0"/>
              <a:t>9,1 % </a:t>
            </a:r>
            <a:r>
              <a:rPr lang="nl-BE" sz="1050" dirty="0"/>
              <a:t>(76 </a:t>
            </a:r>
            <a:r>
              <a:rPr lang="nl-BE" sz="1050" dirty="0" err="1" smtClean="0"/>
              <a:t>mmol</a:t>
            </a:r>
            <a:r>
              <a:rPr lang="nl-BE" sz="1050" dirty="0" smtClean="0"/>
              <a:t>/mol</a:t>
            </a:r>
            <a:r>
              <a:rPr lang="nl-BE" sz="1050" dirty="0"/>
              <a:t>) </a:t>
            </a:r>
            <a:r>
              <a:rPr lang="nl-BE" sz="2400" dirty="0" smtClean="0">
                <a:sym typeface="Wingdings" panose="05000000000000000000" pitchFamily="2" charset="2"/>
              </a:rPr>
              <a:t> </a:t>
            </a:r>
            <a:r>
              <a:rPr lang="nl-BE" sz="2400" dirty="0" smtClean="0"/>
              <a:t>8,5</a:t>
            </a:r>
            <a:r>
              <a:rPr lang="nl-BE" sz="1050" dirty="0">
                <a:solidFill>
                  <a:prstClr val="black">
                    <a:tint val="75000"/>
                  </a:prstClr>
                </a:solidFill>
              </a:rPr>
              <a:t> </a:t>
            </a:r>
            <a:r>
              <a:rPr lang="nl-BE" sz="1050" dirty="0" smtClean="0">
                <a:solidFill>
                  <a:prstClr val="black">
                    <a:tint val="75000"/>
                  </a:prstClr>
                </a:solidFill>
              </a:rPr>
              <a:t>(69 </a:t>
            </a:r>
            <a:r>
              <a:rPr lang="nl-BE" sz="1050" dirty="0" err="1">
                <a:solidFill>
                  <a:prstClr val="black">
                    <a:tint val="75000"/>
                  </a:prstClr>
                </a:solidFill>
              </a:rPr>
              <a:t>mmol</a:t>
            </a:r>
            <a:r>
              <a:rPr lang="nl-BE" sz="1050" dirty="0">
                <a:solidFill>
                  <a:prstClr val="black">
                    <a:tint val="75000"/>
                  </a:prstClr>
                </a:solidFill>
              </a:rPr>
              <a:t>/mol)</a:t>
            </a:r>
            <a:r>
              <a:rPr lang="nl-BE" sz="2400" dirty="0" smtClean="0"/>
              <a:t> %</a:t>
            </a:r>
          </a:p>
          <a:p>
            <a:pPr marL="342900" indent="-342900">
              <a:buFont typeface="Arial" panose="020B0604020202020204" pitchFamily="34" charset="0"/>
              <a:buChar char="•"/>
            </a:pPr>
            <a:endParaRPr lang="nl-BE" sz="2000" dirty="0" smtClean="0"/>
          </a:p>
          <a:p>
            <a:r>
              <a:rPr lang="nl-BE" sz="2000" dirty="0" smtClean="0"/>
              <a:t> </a:t>
            </a:r>
          </a:p>
          <a:p>
            <a:endParaRPr lang="nl-BE" sz="2000" dirty="0" smtClean="0"/>
          </a:p>
          <a:p>
            <a:pPr marL="342900" indent="-342900">
              <a:buFont typeface="Arial" panose="020B0604020202020204" pitchFamily="34" charset="0"/>
              <a:buChar char="•"/>
            </a:pPr>
            <a:endParaRPr lang="nl-BE" sz="2000" dirty="0"/>
          </a:p>
        </p:txBody>
      </p:sp>
      <p:pic>
        <p:nvPicPr>
          <p:cNvPr id="4" name="Afbeelding 3"/>
          <p:cNvPicPr>
            <a:picLocks noChangeAspect="1"/>
          </p:cNvPicPr>
          <p:nvPr/>
        </p:nvPicPr>
        <p:blipFill>
          <a:blip r:embed="rId3"/>
          <a:stretch>
            <a:fillRect/>
          </a:stretch>
        </p:blipFill>
        <p:spPr>
          <a:xfrm>
            <a:off x="8134597" y="287389"/>
            <a:ext cx="3772065" cy="2350900"/>
          </a:xfrm>
          <a:prstGeom prst="rect">
            <a:avLst/>
          </a:prstGeom>
        </p:spPr>
      </p:pic>
      <p:sp>
        <p:nvSpPr>
          <p:cNvPr id="5" name="PIJL-OMLAAG 4"/>
          <p:cNvSpPr/>
          <p:nvPr/>
        </p:nvSpPr>
        <p:spPr>
          <a:xfrm>
            <a:off x="2869540" y="3348266"/>
            <a:ext cx="570016" cy="868756"/>
          </a:xfrm>
          <a:prstGeom prst="downArrow">
            <a:avLst/>
          </a:prstGeom>
          <a:solidFill>
            <a:srgbClr val="5C9A9B"/>
          </a:solidFill>
          <a:ln>
            <a:solidFill>
              <a:srgbClr val="5C9A9B"/>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nl-BE"/>
          </a:p>
        </p:txBody>
      </p:sp>
      <p:sp>
        <p:nvSpPr>
          <p:cNvPr id="8" name="Tijdelijke aanduiding voor tekst 2"/>
          <p:cNvSpPr txBox="1">
            <a:spLocks/>
          </p:cNvSpPr>
          <p:nvPr/>
        </p:nvSpPr>
        <p:spPr>
          <a:xfrm>
            <a:off x="1507671" y="4293563"/>
            <a:ext cx="3293754" cy="518545"/>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tx1">
                    <a:tint val="75000"/>
                  </a:schemeClr>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ctr"/>
            <a:r>
              <a:rPr lang="nl-BE" dirty="0" smtClean="0"/>
              <a:t>Opstart medicatie +3m</a:t>
            </a:r>
            <a:endParaRPr lang="nl-BE" sz="2400" dirty="0" smtClean="0"/>
          </a:p>
          <a:p>
            <a:pPr marL="342900" indent="-342900" algn="ctr">
              <a:buFont typeface="Arial" panose="020B0604020202020204" pitchFamily="34" charset="0"/>
              <a:buChar char="•"/>
            </a:pPr>
            <a:endParaRPr lang="nl-BE" sz="2000" dirty="0" smtClean="0"/>
          </a:p>
          <a:p>
            <a:pPr algn="ctr"/>
            <a:endParaRPr lang="nl-BE" sz="2000" dirty="0" smtClean="0"/>
          </a:p>
          <a:p>
            <a:pPr algn="ctr"/>
            <a:endParaRPr lang="nl-BE" sz="2000" dirty="0" smtClean="0"/>
          </a:p>
          <a:p>
            <a:pPr marL="342900" indent="-342900" algn="ctr">
              <a:buFont typeface="Arial" panose="020B0604020202020204" pitchFamily="34" charset="0"/>
              <a:buChar char="•"/>
            </a:pPr>
            <a:endParaRPr lang="nl-BE" sz="2000" dirty="0"/>
          </a:p>
        </p:txBody>
      </p:sp>
      <p:sp>
        <p:nvSpPr>
          <p:cNvPr id="9" name="Tijdelijke aanduiding voor tekst 2"/>
          <p:cNvSpPr txBox="1">
            <a:spLocks/>
          </p:cNvSpPr>
          <p:nvPr/>
        </p:nvSpPr>
        <p:spPr>
          <a:xfrm>
            <a:off x="5913120" y="3772137"/>
            <a:ext cx="4342985" cy="444884"/>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tx1">
                    <a:tint val="75000"/>
                  </a:schemeClr>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just"/>
            <a:r>
              <a:rPr lang="nl-BE" sz="2000" dirty="0" smtClean="0">
                <a:solidFill>
                  <a:srgbClr val="5C9A9B"/>
                </a:solidFill>
              </a:rPr>
              <a:t>Welke medicatie / </a:t>
            </a:r>
            <a:r>
              <a:rPr lang="nl-BE" sz="2000" dirty="0" err="1" smtClean="0">
                <a:solidFill>
                  <a:srgbClr val="5C9A9B"/>
                </a:solidFill>
              </a:rPr>
              <a:t>posologie</a:t>
            </a:r>
            <a:r>
              <a:rPr lang="nl-BE" sz="2000" dirty="0" smtClean="0">
                <a:solidFill>
                  <a:srgbClr val="5C9A9B"/>
                </a:solidFill>
              </a:rPr>
              <a:t>?</a:t>
            </a:r>
          </a:p>
          <a:p>
            <a:pPr marL="342900" indent="-342900">
              <a:buFont typeface="Arial" panose="020B0604020202020204" pitchFamily="34" charset="0"/>
              <a:buChar char="•"/>
            </a:pPr>
            <a:endParaRPr lang="nl-BE" sz="2000" dirty="0" smtClean="0">
              <a:solidFill>
                <a:srgbClr val="5C9A9B"/>
              </a:solidFill>
            </a:endParaRPr>
          </a:p>
          <a:p>
            <a:pPr marL="342900" indent="-342900">
              <a:buFont typeface="Arial" panose="020B0604020202020204" pitchFamily="34" charset="0"/>
              <a:buChar char="•"/>
            </a:pPr>
            <a:endParaRPr lang="nl-BE" sz="2000" dirty="0" smtClean="0">
              <a:solidFill>
                <a:srgbClr val="5C9A9B"/>
              </a:solidFill>
            </a:endParaRPr>
          </a:p>
          <a:p>
            <a:endParaRPr lang="nl-BE" sz="2000" dirty="0" smtClean="0">
              <a:solidFill>
                <a:srgbClr val="5C9A9B"/>
              </a:solidFill>
            </a:endParaRPr>
          </a:p>
          <a:p>
            <a:endParaRPr lang="nl-BE" sz="2000" dirty="0" smtClean="0">
              <a:solidFill>
                <a:srgbClr val="5C9A9B"/>
              </a:solidFill>
            </a:endParaRPr>
          </a:p>
          <a:p>
            <a:pPr marL="342900" indent="-342900">
              <a:buFont typeface="Arial" panose="020B0604020202020204" pitchFamily="34" charset="0"/>
              <a:buChar char="•"/>
            </a:pPr>
            <a:endParaRPr lang="nl-BE" sz="2000" dirty="0">
              <a:solidFill>
                <a:srgbClr val="5C9A9B"/>
              </a:solidFill>
            </a:endParaRPr>
          </a:p>
        </p:txBody>
      </p:sp>
      <p:sp>
        <p:nvSpPr>
          <p:cNvPr id="12" name="Tijdelijke aanduiding voor tekst 2"/>
          <p:cNvSpPr txBox="1">
            <a:spLocks/>
          </p:cNvSpPr>
          <p:nvPr/>
        </p:nvSpPr>
        <p:spPr>
          <a:xfrm>
            <a:off x="5913120" y="4242476"/>
            <a:ext cx="4342985" cy="444884"/>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tx1">
                    <a:tint val="75000"/>
                  </a:schemeClr>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just"/>
            <a:r>
              <a:rPr lang="nl-BE" sz="2000" dirty="0">
                <a:solidFill>
                  <a:srgbClr val="5C9A9B"/>
                </a:solidFill>
              </a:rPr>
              <a:t>Streefwaarde voor HbA1c? </a:t>
            </a:r>
          </a:p>
          <a:p>
            <a:pPr marL="342900" indent="-342900">
              <a:buFont typeface="Arial" panose="020B0604020202020204" pitchFamily="34" charset="0"/>
              <a:buChar char="•"/>
            </a:pPr>
            <a:endParaRPr lang="nl-BE" sz="2000" dirty="0" smtClean="0"/>
          </a:p>
          <a:p>
            <a:pPr marL="342900" indent="-342900">
              <a:buFont typeface="Arial" panose="020B0604020202020204" pitchFamily="34" charset="0"/>
              <a:buChar char="•"/>
            </a:pPr>
            <a:endParaRPr lang="nl-BE" sz="2000" dirty="0" smtClean="0"/>
          </a:p>
          <a:p>
            <a:endParaRPr lang="nl-BE" sz="2000" dirty="0" smtClean="0"/>
          </a:p>
          <a:p>
            <a:endParaRPr lang="nl-BE" sz="2000" dirty="0" smtClean="0"/>
          </a:p>
          <a:p>
            <a:pPr marL="342900" indent="-342900">
              <a:buFont typeface="Arial" panose="020B0604020202020204" pitchFamily="34" charset="0"/>
              <a:buChar char="•"/>
            </a:pPr>
            <a:endParaRPr lang="nl-BE" sz="2000" dirty="0"/>
          </a:p>
        </p:txBody>
      </p:sp>
      <p:sp>
        <p:nvSpPr>
          <p:cNvPr id="13" name="Tijdelijke aanduiding voor tekst 2"/>
          <p:cNvSpPr txBox="1">
            <a:spLocks/>
          </p:cNvSpPr>
          <p:nvPr/>
        </p:nvSpPr>
        <p:spPr>
          <a:xfrm>
            <a:off x="5913120" y="4712815"/>
            <a:ext cx="4342985" cy="427743"/>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tx1">
                    <a:tint val="75000"/>
                  </a:schemeClr>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just"/>
            <a:r>
              <a:rPr lang="nl-BE" sz="2000" dirty="0">
                <a:solidFill>
                  <a:srgbClr val="5C9A9B"/>
                </a:solidFill>
              </a:rPr>
              <a:t>Andere behandeldoelen </a:t>
            </a:r>
            <a:r>
              <a:rPr lang="nl-BE" sz="2000" dirty="0" smtClean="0">
                <a:solidFill>
                  <a:srgbClr val="5C9A9B"/>
                </a:solidFill>
              </a:rPr>
              <a:t>+ comedicatie?</a:t>
            </a:r>
            <a:endParaRPr lang="nl-BE" sz="2000" dirty="0">
              <a:solidFill>
                <a:srgbClr val="5C9A9B"/>
              </a:solidFill>
            </a:endParaRPr>
          </a:p>
          <a:p>
            <a:pPr marL="342900" indent="-342900">
              <a:buFont typeface="Arial" panose="020B0604020202020204" pitchFamily="34" charset="0"/>
              <a:buChar char="•"/>
            </a:pPr>
            <a:endParaRPr lang="nl-BE" sz="2000" dirty="0" smtClean="0">
              <a:solidFill>
                <a:srgbClr val="5C9A9B"/>
              </a:solidFill>
            </a:endParaRPr>
          </a:p>
          <a:p>
            <a:pPr marL="342900" indent="-342900">
              <a:buFont typeface="Arial" panose="020B0604020202020204" pitchFamily="34" charset="0"/>
              <a:buChar char="•"/>
            </a:pPr>
            <a:endParaRPr lang="nl-BE" sz="2000" dirty="0" smtClean="0">
              <a:solidFill>
                <a:srgbClr val="5C9A9B"/>
              </a:solidFill>
            </a:endParaRPr>
          </a:p>
          <a:p>
            <a:endParaRPr lang="nl-BE" sz="2000" dirty="0" smtClean="0">
              <a:solidFill>
                <a:srgbClr val="5C9A9B"/>
              </a:solidFill>
            </a:endParaRPr>
          </a:p>
          <a:p>
            <a:endParaRPr lang="nl-BE" sz="2000" dirty="0" smtClean="0">
              <a:solidFill>
                <a:srgbClr val="5C9A9B"/>
              </a:solidFill>
            </a:endParaRPr>
          </a:p>
          <a:p>
            <a:pPr marL="342900" indent="-342900">
              <a:buFont typeface="Arial" panose="020B0604020202020204" pitchFamily="34" charset="0"/>
              <a:buChar char="•"/>
            </a:pPr>
            <a:endParaRPr lang="nl-BE" sz="2000" dirty="0">
              <a:solidFill>
                <a:srgbClr val="5C9A9B"/>
              </a:solidFill>
            </a:endParaRPr>
          </a:p>
        </p:txBody>
      </p:sp>
      <p:sp>
        <p:nvSpPr>
          <p:cNvPr id="14" name="Tijdelijke aanduiding voor tekst 2"/>
          <p:cNvSpPr txBox="1">
            <a:spLocks/>
          </p:cNvSpPr>
          <p:nvPr/>
        </p:nvSpPr>
        <p:spPr>
          <a:xfrm>
            <a:off x="5913120" y="5183154"/>
            <a:ext cx="4342985" cy="444884"/>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tx1">
                    <a:tint val="75000"/>
                  </a:schemeClr>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just"/>
            <a:r>
              <a:rPr lang="nl-BE" sz="2000" dirty="0" smtClean="0">
                <a:solidFill>
                  <a:srgbClr val="5C9A9B"/>
                </a:solidFill>
              </a:rPr>
              <a:t>Vaccinatie?</a:t>
            </a:r>
            <a:endParaRPr lang="nl-BE" sz="2000" dirty="0">
              <a:solidFill>
                <a:srgbClr val="5C9A9B"/>
              </a:solidFill>
            </a:endParaRPr>
          </a:p>
          <a:p>
            <a:pPr marL="342900" indent="-342900">
              <a:buFont typeface="Arial" panose="020B0604020202020204" pitchFamily="34" charset="0"/>
              <a:buChar char="•"/>
            </a:pPr>
            <a:endParaRPr lang="nl-BE" sz="2000" dirty="0" smtClean="0">
              <a:solidFill>
                <a:srgbClr val="5C9A9B"/>
              </a:solidFill>
            </a:endParaRPr>
          </a:p>
          <a:p>
            <a:pPr marL="342900" indent="-342900">
              <a:buFont typeface="Arial" panose="020B0604020202020204" pitchFamily="34" charset="0"/>
              <a:buChar char="•"/>
            </a:pPr>
            <a:endParaRPr lang="nl-BE" sz="2000" dirty="0" smtClean="0">
              <a:solidFill>
                <a:srgbClr val="5C9A9B"/>
              </a:solidFill>
            </a:endParaRPr>
          </a:p>
          <a:p>
            <a:endParaRPr lang="nl-BE" sz="2000" dirty="0" smtClean="0">
              <a:solidFill>
                <a:srgbClr val="5C9A9B"/>
              </a:solidFill>
            </a:endParaRPr>
          </a:p>
          <a:p>
            <a:endParaRPr lang="nl-BE" sz="2000" dirty="0" smtClean="0">
              <a:solidFill>
                <a:srgbClr val="5C9A9B"/>
              </a:solidFill>
            </a:endParaRPr>
          </a:p>
          <a:p>
            <a:pPr marL="342900" indent="-342900">
              <a:buFont typeface="Arial" panose="020B0604020202020204" pitchFamily="34" charset="0"/>
              <a:buChar char="•"/>
            </a:pPr>
            <a:endParaRPr lang="nl-BE" sz="2000" dirty="0">
              <a:solidFill>
                <a:srgbClr val="5C9A9B"/>
              </a:solidFill>
            </a:endParaRPr>
          </a:p>
        </p:txBody>
      </p:sp>
      <p:sp>
        <p:nvSpPr>
          <p:cNvPr id="20" name="PIJL-RECHTS 19"/>
          <p:cNvSpPr/>
          <p:nvPr/>
        </p:nvSpPr>
        <p:spPr>
          <a:xfrm rot="20335227">
            <a:off x="4663234" y="4131375"/>
            <a:ext cx="1148389" cy="171291"/>
          </a:xfrm>
          <a:prstGeom prst="rightArrow">
            <a:avLst/>
          </a:prstGeom>
          <a:solidFill>
            <a:srgbClr val="5C9A9B"/>
          </a:solidFill>
          <a:ln>
            <a:solidFill>
              <a:srgbClr val="5C9A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21" name="PIJL-RECHTS 20"/>
          <p:cNvSpPr/>
          <p:nvPr/>
        </p:nvSpPr>
        <p:spPr>
          <a:xfrm rot="21258930">
            <a:off x="4704513" y="4392262"/>
            <a:ext cx="1148389" cy="171291"/>
          </a:xfrm>
          <a:prstGeom prst="rightArrow">
            <a:avLst/>
          </a:prstGeom>
          <a:solidFill>
            <a:srgbClr val="5C9A9B"/>
          </a:solidFill>
          <a:ln>
            <a:solidFill>
              <a:srgbClr val="5C9A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22" name="PIJL-RECHTS 21"/>
          <p:cNvSpPr/>
          <p:nvPr/>
        </p:nvSpPr>
        <p:spPr>
          <a:xfrm rot="842100">
            <a:off x="4706544" y="4680378"/>
            <a:ext cx="1148389" cy="171291"/>
          </a:xfrm>
          <a:prstGeom prst="rightArrow">
            <a:avLst/>
          </a:prstGeom>
          <a:solidFill>
            <a:srgbClr val="5C9A9B"/>
          </a:solidFill>
          <a:ln>
            <a:solidFill>
              <a:srgbClr val="5C9A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23" name="PIJL-RECHTS 22"/>
          <p:cNvSpPr/>
          <p:nvPr/>
        </p:nvSpPr>
        <p:spPr>
          <a:xfrm rot="1472117">
            <a:off x="4682570" y="4910643"/>
            <a:ext cx="1148389" cy="171291"/>
          </a:xfrm>
          <a:prstGeom prst="rightArrow">
            <a:avLst/>
          </a:prstGeom>
          <a:solidFill>
            <a:srgbClr val="5C9A9B"/>
          </a:solidFill>
          <a:ln>
            <a:solidFill>
              <a:srgbClr val="5C9A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6" name="Rechthoek 5"/>
          <p:cNvSpPr/>
          <p:nvPr/>
        </p:nvSpPr>
        <p:spPr>
          <a:xfrm>
            <a:off x="1941189" y="5552364"/>
            <a:ext cx="2651593" cy="460309"/>
          </a:xfrm>
          <a:prstGeom prst="rect">
            <a:avLst/>
          </a:prstGeom>
          <a:noFill/>
          <a:ln w="38100">
            <a:solidFill>
              <a:srgbClr val="5C9A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18" name="Titel 1"/>
          <p:cNvSpPr txBox="1">
            <a:spLocks/>
          </p:cNvSpPr>
          <p:nvPr/>
        </p:nvSpPr>
        <p:spPr>
          <a:xfrm>
            <a:off x="984250" y="288712"/>
            <a:ext cx="10515600" cy="905663"/>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nl-BE" sz="5400" dirty="0" smtClean="0">
                <a:solidFill>
                  <a:srgbClr val="5C9A9B"/>
                </a:solidFill>
              </a:rPr>
              <a:t>Casus Manu</a:t>
            </a:r>
            <a:endParaRPr lang="nl-BE" sz="5400" dirty="0">
              <a:solidFill>
                <a:srgbClr val="5C9A9B"/>
              </a:solidFill>
            </a:endParaRPr>
          </a:p>
        </p:txBody>
      </p:sp>
      <p:sp>
        <p:nvSpPr>
          <p:cNvPr id="19" name="Tijdelijke aanduiding voor tekst 2"/>
          <p:cNvSpPr txBox="1">
            <a:spLocks/>
          </p:cNvSpPr>
          <p:nvPr/>
        </p:nvSpPr>
        <p:spPr>
          <a:xfrm>
            <a:off x="1507671" y="5530150"/>
            <a:ext cx="3293754" cy="518545"/>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tx1">
                    <a:tint val="75000"/>
                  </a:schemeClr>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ctr"/>
            <a:r>
              <a:rPr lang="nl-BE" dirty="0" smtClean="0"/>
              <a:t>Opvolging +6m</a:t>
            </a:r>
            <a:endParaRPr lang="nl-BE" sz="2400" dirty="0" smtClean="0"/>
          </a:p>
          <a:p>
            <a:pPr marL="342900" indent="-342900" algn="ctr">
              <a:buFont typeface="Arial" panose="020B0604020202020204" pitchFamily="34" charset="0"/>
              <a:buChar char="•"/>
            </a:pPr>
            <a:endParaRPr lang="nl-BE" sz="2000" dirty="0" smtClean="0"/>
          </a:p>
          <a:p>
            <a:pPr algn="ctr"/>
            <a:endParaRPr lang="nl-BE" sz="2000" dirty="0" smtClean="0"/>
          </a:p>
          <a:p>
            <a:pPr algn="ctr"/>
            <a:endParaRPr lang="nl-BE" sz="2000" dirty="0" smtClean="0"/>
          </a:p>
          <a:p>
            <a:pPr marL="342900" indent="-342900" algn="ctr">
              <a:buFont typeface="Arial" panose="020B0604020202020204" pitchFamily="34" charset="0"/>
              <a:buChar char="•"/>
            </a:pPr>
            <a:endParaRPr lang="nl-BE" sz="2000" dirty="0"/>
          </a:p>
        </p:txBody>
      </p:sp>
      <p:sp>
        <p:nvSpPr>
          <p:cNvPr id="25" name="PIJL-OMLAAG 24"/>
          <p:cNvSpPr/>
          <p:nvPr/>
        </p:nvSpPr>
        <p:spPr>
          <a:xfrm>
            <a:off x="2869540" y="4693156"/>
            <a:ext cx="570016" cy="868756"/>
          </a:xfrm>
          <a:prstGeom prst="downArrow">
            <a:avLst/>
          </a:prstGeom>
          <a:solidFill>
            <a:srgbClr val="5C9A9B"/>
          </a:solidFill>
          <a:ln>
            <a:solidFill>
              <a:srgbClr val="5C9A9B"/>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nl-BE"/>
          </a:p>
        </p:txBody>
      </p:sp>
    </p:spTree>
    <p:extLst>
      <p:ext uri="{BB962C8B-B14F-4D97-AF65-F5344CB8AC3E}">
        <p14:creationId xmlns:p14="http://schemas.microsoft.com/office/powerpoint/2010/main" val="373762303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1850" y="136312"/>
            <a:ext cx="10515600" cy="1255884"/>
          </a:xfrm>
        </p:spPr>
        <p:txBody>
          <a:bodyPr>
            <a:normAutofit/>
          </a:bodyPr>
          <a:lstStyle/>
          <a:p>
            <a:r>
              <a:rPr lang="nl-BE" dirty="0">
                <a:solidFill>
                  <a:srgbClr val="5C9A9B"/>
                </a:solidFill>
              </a:rPr>
              <a:t>Casus </a:t>
            </a:r>
            <a:r>
              <a:rPr lang="nl-BE" dirty="0" smtClean="0">
                <a:solidFill>
                  <a:srgbClr val="5C9A9B"/>
                </a:solidFill>
              </a:rPr>
              <a:t>Manu +6 maand</a:t>
            </a:r>
            <a:endParaRPr lang="nl-BE" dirty="0">
              <a:solidFill>
                <a:srgbClr val="5C9A9B"/>
              </a:solidFill>
            </a:endParaRPr>
          </a:p>
        </p:txBody>
      </p:sp>
      <p:sp>
        <p:nvSpPr>
          <p:cNvPr id="3" name="Tijdelijke aanduiding voor tekst 2"/>
          <p:cNvSpPr>
            <a:spLocks noGrp="1"/>
          </p:cNvSpPr>
          <p:nvPr>
            <p:ph type="body" idx="1"/>
          </p:nvPr>
        </p:nvSpPr>
        <p:spPr>
          <a:xfrm>
            <a:off x="1503796" y="1558937"/>
            <a:ext cx="7099877" cy="1422848"/>
          </a:xfrm>
        </p:spPr>
        <p:txBody>
          <a:bodyPr>
            <a:normAutofit fontScale="92500" lnSpcReduction="10000"/>
          </a:bodyPr>
          <a:lstStyle/>
          <a:p>
            <a:r>
              <a:rPr lang="nl-BE" sz="2000" dirty="0" smtClean="0"/>
              <a:t>Gegevens Manu</a:t>
            </a:r>
          </a:p>
          <a:p>
            <a:pPr marL="342900" indent="-342900">
              <a:buFont typeface="Arial" panose="020B0604020202020204" pitchFamily="34" charset="0"/>
              <a:buChar char="•"/>
            </a:pPr>
            <a:r>
              <a:rPr lang="nl-BE" sz="2000" dirty="0" smtClean="0"/>
              <a:t>6 maand na diagnose</a:t>
            </a:r>
          </a:p>
          <a:p>
            <a:pPr marL="342900" indent="-342900">
              <a:buFont typeface="Arial" panose="020B0604020202020204" pitchFamily="34" charset="0"/>
              <a:buChar char="•"/>
            </a:pPr>
            <a:r>
              <a:rPr lang="nl-BE" sz="2000" dirty="0" smtClean="0"/>
              <a:t>Neemt metformine 3 x daags 850 mg</a:t>
            </a:r>
          </a:p>
          <a:p>
            <a:pPr marL="342900" indent="-342900">
              <a:buFont typeface="Arial" panose="020B0604020202020204" pitchFamily="34" charset="0"/>
              <a:buChar char="•"/>
            </a:pPr>
            <a:r>
              <a:rPr lang="nl-BE" sz="2000" dirty="0"/>
              <a:t>G</a:t>
            </a:r>
            <a:r>
              <a:rPr lang="nl-BE" sz="2000" dirty="0" smtClean="0"/>
              <a:t>eïndividualiseerde </a:t>
            </a:r>
            <a:r>
              <a:rPr lang="nl-BE" sz="2000" dirty="0"/>
              <a:t>HbA1c-waarde </a:t>
            </a:r>
            <a:r>
              <a:rPr lang="nl-BE" sz="2000" dirty="0" smtClean="0"/>
              <a:t>niet bereikt</a:t>
            </a:r>
          </a:p>
          <a:p>
            <a:pPr lvl="0"/>
            <a:endParaRPr lang="nl-BE" sz="2000" dirty="0" smtClean="0"/>
          </a:p>
          <a:p>
            <a:pPr marL="457200" lvl="0" indent="-457200">
              <a:buAutoNum type="alphaUcPeriod"/>
            </a:pPr>
            <a:endParaRPr lang="nl-BE" sz="2000" dirty="0" smtClean="0"/>
          </a:p>
          <a:p>
            <a:endParaRPr lang="nl-BE" sz="2000" dirty="0" smtClean="0"/>
          </a:p>
        </p:txBody>
      </p:sp>
      <p:pic>
        <p:nvPicPr>
          <p:cNvPr id="1026" name="Picture 2" descr="Afbeeldingsresultaat voor physician consultati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33860" y="202128"/>
            <a:ext cx="3137046" cy="2087563"/>
          </a:xfrm>
          <a:prstGeom prst="rect">
            <a:avLst/>
          </a:prstGeom>
          <a:noFill/>
          <a:extLst>
            <a:ext uri="{909E8E84-426E-40DD-AFC4-6F175D3DCCD1}">
              <a14:hiddenFill xmlns:a14="http://schemas.microsoft.com/office/drawing/2010/main">
                <a:solidFill>
                  <a:srgbClr val="FFFFFF"/>
                </a:solidFill>
              </a14:hiddenFill>
            </a:ext>
          </a:extLst>
        </p:spPr>
      </p:pic>
      <p:pic>
        <p:nvPicPr>
          <p:cNvPr id="6" name="Afbeelding 5"/>
          <p:cNvPicPr>
            <a:picLocks noChangeAspect="1"/>
          </p:cNvPicPr>
          <p:nvPr/>
        </p:nvPicPr>
        <p:blipFill>
          <a:blip r:embed="rId4" cstate="print">
            <a:clrChange>
              <a:clrFrom>
                <a:srgbClr val="FFFFFF"/>
              </a:clrFrom>
              <a:clrTo>
                <a:srgbClr val="FFFFFF">
                  <a:alpha val="0"/>
                </a:srgbClr>
              </a:clrTo>
            </a:clrChange>
            <a:duotone>
              <a:prstClr val="black"/>
              <a:srgbClr val="5C9A9B">
                <a:tint val="45000"/>
                <a:satMod val="400000"/>
              </a:srgbClr>
            </a:duotone>
            <a:extLst>
              <a:ext uri="{28A0092B-C50C-407E-A947-70E740481C1C}">
                <a14:useLocalDpi xmlns:a14="http://schemas.microsoft.com/office/drawing/2010/main" val="0"/>
              </a:ext>
            </a:extLst>
          </a:blip>
          <a:stretch>
            <a:fillRect/>
          </a:stretch>
        </p:blipFill>
        <p:spPr>
          <a:xfrm>
            <a:off x="530947" y="2981785"/>
            <a:ext cx="972849" cy="972849"/>
          </a:xfrm>
          <a:prstGeom prst="rect">
            <a:avLst/>
          </a:prstGeom>
        </p:spPr>
      </p:pic>
      <p:sp>
        <p:nvSpPr>
          <p:cNvPr id="7" name="Tijdelijke aanduiding voor tekst 2"/>
          <p:cNvSpPr txBox="1">
            <a:spLocks/>
          </p:cNvSpPr>
          <p:nvPr/>
        </p:nvSpPr>
        <p:spPr>
          <a:xfrm>
            <a:off x="1503796" y="3294812"/>
            <a:ext cx="8440304" cy="4257975"/>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tx1">
                    <a:tint val="75000"/>
                  </a:schemeClr>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nl-BE" sz="2000" u="sng" dirty="0" smtClean="0"/>
              <a:t>Hoe gaat u hiermee om?</a:t>
            </a:r>
          </a:p>
          <a:p>
            <a:endParaRPr lang="nl-BE" sz="2000" dirty="0" smtClean="0"/>
          </a:p>
          <a:p>
            <a:pPr marL="457200" indent="-457200">
              <a:buFont typeface="Arial" panose="020B0604020202020204" pitchFamily="34" charset="0"/>
              <a:buAutoNum type="alphaUcPeriod"/>
            </a:pPr>
            <a:r>
              <a:rPr lang="nl-BE" sz="2000" dirty="0" smtClean="0"/>
              <a:t>U verhoogt de dosering metformine</a:t>
            </a:r>
          </a:p>
          <a:p>
            <a:pPr marL="457200" indent="-457200">
              <a:buFont typeface="Arial" panose="020B0604020202020204" pitchFamily="34" charset="0"/>
              <a:buAutoNum type="alphaUcPeriod"/>
            </a:pPr>
            <a:r>
              <a:rPr lang="nl-BE" sz="2000" dirty="0" smtClean="0"/>
              <a:t>U schrijft een tweede oraal antidiabeticum voor </a:t>
            </a:r>
          </a:p>
          <a:p>
            <a:pPr marL="457200" indent="-457200">
              <a:buFont typeface="Arial" panose="020B0604020202020204" pitchFamily="34" charset="0"/>
              <a:buAutoNum type="alphaUcPeriod"/>
            </a:pPr>
            <a:r>
              <a:rPr lang="nl-BE" sz="2000" dirty="0" smtClean="0"/>
              <a:t>U schrijft insuline voor</a:t>
            </a:r>
          </a:p>
          <a:p>
            <a:pPr marL="457200" indent="-457200">
              <a:buFont typeface="Arial" panose="020B0604020202020204" pitchFamily="34" charset="0"/>
              <a:buAutoNum type="alphaUcPeriod"/>
            </a:pPr>
            <a:r>
              <a:rPr lang="nl-BE" sz="2000" dirty="0" smtClean="0"/>
              <a:t>Andere optie</a:t>
            </a:r>
          </a:p>
          <a:p>
            <a:pPr marL="457200" indent="-457200">
              <a:buFont typeface="Arial" panose="020B0604020202020204" pitchFamily="34" charset="0"/>
              <a:buAutoNum type="alphaUcPeriod"/>
            </a:pPr>
            <a:endParaRPr lang="nl-BE" sz="2000" dirty="0" smtClean="0"/>
          </a:p>
          <a:p>
            <a:pPr marL="457200" indent="-457200">
              <a:buFont typeface="Arial" panose="020B0604020202020204" pitchFamily="34" charset="0"/>
              <a:buAutoNum type="alphaUcPeriod"/>
            </a:pPr>
            <a:endParaRPr lang="nl-BE" sz="2000" dirty="0" smtClean="0"/>
          </a:p>
          <a:p>
            <a:endParaRPr lang="nl-BE" sz="2000" dirty="0" smtClean="0"/>
          </a:p>
        </p:txBody>
      </p:sp>
      <p:pic>
        <p:nvPicPr>
          <p:cNvPr id="8" name="Picture 2" descr="Afbeeldingsresultaat voor juist of fout"/>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r="50761"/>
          <a:stretch/>
        </p:blipFill>
        <p:spPr bwMode="auto">
          <a:xfrm>
            <a:off x="1091046" y="4375100"/>
            <a:ext cx="492992" cy="584655"/>
          </a:xfrm>
          <a:prstGeom prst="rect">
            <a:avLst/>
          </a:prstGeom>
          <a:noFill/>
          <a:extLst>
            <a:ext uri="{909E8E84-426E-40DD-AFC4-6F175D3DCCD1}">
              <a14:hiddenFill xmlns:a14="http://schemas.microsoft.com/office/drawing/2010/main">
                <a:solidFill>
                  <a:srgbClr val="FFFFFF"/>
                </a:solidFill>
              </a14:hiddenFill>
            </a:ext>
          </a:extLst>
        </p:spPr>
      </p:pic>
      <p:sp>
        <p:nvSpPr>
          <p:cNvPr id="5" name="PIJL-RECHTS 4"/>
          <p:cNvSpPr/>
          <p:nvPr/>
        </p:nvSpPr>
        <p:spPr>
          <a:xfrm>
            <a:off x="7138554" y="4563517"/>
            <a:ext cx="415637" cy="207819"/>
          </a:xfrm>
          <a:prstGeom prst="rightArrow">
            <a:avLst/>
          </a:prstGeom>
          <a:solidFill>
            <a:srgbClr val="5C9A9B"/>
          </a:solidFill>
          <a:ln>
            <a:solidFill>
              <a:srgbClr val="5C9A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9" name="Tekstvak 8"/>
          <p:cNvSpPr txBox="1"/>
          <p:nvPr/>
        </p:nvSpPr>
        <p:spPr>
          <a:xfrm>
            <a:off x="7658100" y="4465022"/>
            <a:ext cx="3543300" cy="461665"/>
          </a:xfrm>
          <a:prstGeom prst="rect">
            <a:avLst/>
          </a:prstGeom>
          <a:noFill/>
        </p:spPr>
        <p:txBody>
          <a:bodyPr wrap="square" rtlCol="0">
            <a:spAutoFit/>
          </a:bodyPr>
          <a:lstStyle/>
          <a:p>
            <a:r>
              <a:rPr lang="nl-BE" sz="2400" dirty="0" smtClean="0">
                <a:solidFill>
                  <a:srgbClr val="5C9A9B"/>
                </a:solidFill>
              </a:rPr>
              <a:t>Behandeling intensifiëren</a:t>
            </a:r>
            <a:endParaRPr lang="nl-BE" sz="2400" dirty="0">
              <a:solidFill>
                <a:srgbClr val="5C9A9B"/>
              </a:solidFill>
            </a:endParaRPr>
          </a:p>
        </p:txBody>
      </p:sp>
      <p:sp>
        <p:nvSpPr>
          <p:cNvPr id="10" name="Tekstvak 9"/>
          <p:cNvSpPr txBox="1"/>
          <p:nvPr/>
        </p:nvSpPr>
        <p:spPr>
          <a:xfrm>
            <a:off x="74428" y="6175607"/>
            <a:ext cx="12269972" cy="646331"/>
          </a:xfrm>
          <a:prstGeom prst="rect">
            <a:avLst/>
          </a:prstGeom>
          <a:noFill/>
        </p:spPr>
        <p:txBody>
          <a:bodyPr wrap="square" rtlCol="0">
            <a:spAutoFit/>
          </a:bodyPr>
          <a:lstStyle/>
          <a:p>
            <a:r>
              <a:rPr lang="en-US" sz="1200" i="1" dirty="0" err="1" smtClean="0">
                <a:solidFill>
                  <a:schemeClr val="bg1"/>
                </a:solidFill>
              </a:rPr>
              <a:t>Bronnen</a:t>
            </a:r>
            <a:endParaRPr lang="en-US" sz="1200" i="1" dirty="0" smtClean="0">
              <a:solidFill>
                <a:schemeClr val="bg1"/>
              </a:solidFill>
            </a:endParaRPr>
          </a:p>
          <a:p>
            <a:pPr marL="228600" indent="-228600">
              <a:buFont typeface="Wingdings" panose="05000000000000000000" pitchFamily="2" charset="2"/>
              <a:buChar char="§"/>
            </a:pPr>
            <a:r>
              <a:rPr lang="en-US" sz="1200" i="1" dirty="0" err="1">
                <a:solidFill>
                  <a:schemeClr val="bg1"/>
                </a:solidFill>
              </a:rPr>
              <a:t>Belgisch</a:t>
            </a:r>
            <a:r>
              <a:rPr lang="en-US" sz="1200" i="1" dirty="0">
                <a:solidFill>
                  <a:schemeClr val="bg1"/>
                </a:solidFill>
              </a:rPr>
              <a:t> Centrum </a:t>
            </a:r>
            <a:r>
              <a:rPr lang="en-US" sz="1200" i="1" dirty="0" err="1">
                <a:solidFill>
                  <a:schemeClr val="bg1"/>
                </a:solidFill>
              </a:rPr>
              <a:t>voor</a:t>
            </a:r>
            <a:r>
              <a:rPr lang="en-US" sz="1200" i="1" dirty="0">
                <a:solidFill>
                  <a:schemeClr val="bg1"/>
                </a:solidFill>
              </a:rPr>
              <a:t> </a:t>
            </a:r>
            <a:r>
              <a:rPr lang="en-US" sz="1200" i="1" dirty="0" err="1">
                <a:solidFill>
                  <a:schemeClr val="bg1"/>
                </a:solidFill>
              </a:rPr>
              <a:t>Farmacotherapeutische</a:t>
            </a:r>
            <a:r>
              <a:rPr lang="en-US" sz="1200" i="1" dirty="0">
                <a:solidFill>
                  <a:schemeClr val="bg1"/>
                </a:solidFill>
              </a:rPr>
              <a:t> </a:t>
            </a:r>
            <a:r>
              <a:rPr lang="en-US" sz="1200" i="1" dirty="0" err="1">
                <a:solidFill>
                  <a:schemeClr val="bg1"/>
                </a:solidFill>
              </a:rPr>
              <a:t>Informatie</a:t>
            </a:r>
            <a:r>
              <a:rPr lang="en-US" sz="1200" i="1" dirty="0">
                <a:solidFill>
                  <a:schemeClr val="bg1"/>
                </a:solidFill>
              </a:rPr>
              <a:t> </a:t>
            </a:r>
            <a:r>
              <a:rPr lang="en-US" sz="1200" i="1" dirty="0" err="1">
                <a:solidFill>
                  <a:schemeClr val="bg1"/>
                </a:solidFill>
              </a:rPr>
              <a:t>n.d</a:t>
            </a:r>
            <a:r>
              <a:rPr lang="en-US" sz="1200" i="1" dirty="0" err="1" smtClean="0">
                <a:solidFill>
                  <a:schemeClr val="bg1"/>
                </a:solidFill>
              </a:rPr>
              <a:t>.</a:t>
            </a:r>
            <a:endParaRPr lang="en-US" sz="1200" i="1" dirty="0" smtClean="0">
              <a:solidFill>
                <a:schemeClr val="bg1"/>
              </a:solidFill>
            </a:endParaRPr>
          </a:p>
          <a:p>
            <a:pPr marL="228600" indent="-228600">
              <a:buFont typeface="Wingdings" panose="05000000000000000000" pitchFamily="2" charset="2"/>
              <a:buChar char="§"/>
            </a:pPr>
            <a:r>
              <a:rPr lang="nl-BE" sz="1200" i="1" dirty="0" err="1">
                <a:solidFill>
                  <a:schemeClr val="bg1">
                    <a:lumMod val="95000"/>
                  </a:schemeClr>
                </a:solidFill>
              </a:rPr>
              <a:t>Koeck</a:t>
            </a:r>
            <a:r>
              <a:rPr lang="nl-BE" sz="1200" i="1" dirty="0">
                <a:solidFill>
                  <a:schemeClr val="bg1">
                    <a:lumMod val="95000"/>
                  </a:schemeClr>
                </a:solidFill>
              </a:rPr>
              <a:t>, P., Bastiaens, H., </a:t>
            </a:r>
            <a:r>
              <a:rPr lang="nl-BE" sz="1200" i="1" dirty="0" err="1">
                <a:solidFill>
                  <a:schemeClr val="bg1">
                    <a:lumMod val="95000"/>
                  </a:schemeClr>
                </a:solidFill>
              </a:rPr>
              <a:t>Benhalima</a:t>
            </a:r>
            <a:r>
              <a:rPr lang="nl-BE" sz="1200" i="1" dirty="0">
                <a:solidFill>
                  <a:schemeClr val="bg1">
                    <a:lumMod val="95000"/>
                  </a:schemeClr>
                </a:solidFill>
              </a:rPr>
              <a:t>, K., </a:t>
            </a:r>
            <a:r>
              <a:rPr lang="nl-BE" sz="1200" i="1" dirty="0" err="1">
                <a:solidFill>
                  <a:schemeClr val="bg1">
                    <a:lumMod val="95000"/>
                  </a:schemeClr>
                </a:solidFill>
              </a:rPr>
              <a:t>Cloetens</a:t>
            </a:r>
            <a:r>
              <a:rPr lang="nl-BE" sz="1200" i="1" dirty="0">
                <a:solidFill>
                  <a:schemeClr val="bg1">
                    <a:lumMod val="95000"/>
                  </a:schemeClr>
                </a:solidFill>
              </a:rPr>
              <a:t>, H., et al., DIABETES MELLITUS TYPE 2 - Richtlijnen voor goede medische praktijkvoering. </a:t>
            </a:r>
            <a:r>
              <a:rPr lang="nl-BE" sz="1200" i="1" dirty="0" err="1">
                <a:solidFill>
                  <a:schemeClr val="bg1">
                    <a:lumMod val="95000"/>
                  </a:schemeClr>
                </a:solidFill>
              </a:rPr>
              <a:t>Domus</a:t>
            </a:r>
            <a:r>
              <a:rPr lang="nl-BE" sz="1200" i="1" dirty="0">
                <a:solidFill>
                  <a:schemeClr val="bg1">
                    <a:lumMod val="95000"/>
                  </a:schemeClr>
                </a:solidFill>
              </a:rPr>
              <a:t> </a:t>
            </a:r>
            <a:r>
              <a:rPr lang="nl-BE" sz="1200" i="1" dirty="0" err="1">
                <a:solidFill>
                  <a:schemeClr val="bg1">
                    <a:lumMod val="95000"/>
                  </a:schemeClr>
                </a:solidFill>
              </a:rPr>
              <a:t>Medica</a:t>
            </a:r>
            <a:r>
              <a:rPr lang="nl-BE" sz="1200" i="1" dirty="0">
                <a:solidFill>
                  <a:schemeClr val="bg1">
                    <a:lumMod val="95000"/>
                  </a:schemeClr>
                </a:solidFill>
              </a:rPr>
              <a:t> 2015.</a:t>
            </a:r>
          </a:p>
        </p:txBody>
      </p:sp>
    </p:spTree>
    <p:extLst>
      <p:ext uri="{BB962C8B-B14F-4D97-AF65-F5344CB8AC3E}">
        <p14:creationId xmlns:p14="http://schemas.microsoft.com/office/powerpoint/2010/main" val="126519512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tekst 2"/>
          <p:cNvSpPr>
            <a:spLocks noGrp="1"/>
          </p:cNvSpPr>
          <p:nvPr>
            <p:ph type="body" idx="1"/>
          </p:nvPr>
        </p:nvSpPr>
        <p:spPr>
          <a:xfrm>
            <a:off x="831850" y="1632080"/>
            <a:ext cx="11360150" cy="1620276"/>
          </a:xfrm>
        </p:spPr>
        <p:txBody>
          <a:bodyPr>
            <a:normAutofit/>
          </a:bodyPr>
          <a:lstStyle/>
          <a:p>
            <a:r>
              <a:rPr lang="nl-BE" sz="2000" u="sng" dirty="0" smtClean="0"/>
              <a:t>Voorwaarden intensifiëren behandeling:</a:t>
            </a:r>
            <a:endParaRPr lang="nl-BE" sz="2000" u="sng" dirty="0"/>
          </a:p>
          <a:p>
            <a:pPr marL="457200" lvl="0" indent="-457200">
              <a:buAutoNum type="arabicPeriod"/>
            </a:pPr>
            <a:r>
              <a:rPr lang="nl-BE" sz="2000" dirty="0" smtClean="0"/>
              <a:t>De geïndividualiseerde </a:t>
            </a:r>
            <a:r>
              <a:rPr lang="nl-BE" sz="2000" dirty="0"/>
              <a:t>HbA1c-waarde niet </a:t>
            </a:r>
            <a:r>
              <a:rPr lang="nl-BE" sz="2000" dirty="0" smtClean="0"/>
              <a:t>bereikt na </a:t>
            </a:r>
            <a:r>
              <a:rPr lang="nl-BE" sz="2000" dirty="0"/>
              <a:t>drie </a:t>
            </a:r>
            <a:r>
              <a:rPr lang="nl-BE" sz="2000" dirty="0" smtClean="0"/>
              <a:t>maand medicatie</a:t>
            </a:r>
          </a:p>
          <a:p>
            <a:pPr marL="457200" lvl="0" indent="-457200">
              <a:buAutoNum type="arabicPeriod"/>
            </a:pPr>
            <a:r>
              <a:rPr lang="nl-BE" sz="2000" dirty="0" smtClean="0"/>
              <a:t>De </a:t>
            </a:r>
            <a:r>
              <a:rPr lang="nl-BE" sz="2000" dirty="0"/>
              <a:t>maximaal getolereerde metformine dosis werd toegediend </a:t>
            </a:r>
            <a:endParaRPr lang="nl-BE" sz="2000" dirty="0" smtClean="0"/>
          </a:p>
          <a:p>
            <a:pPr marL="457200" lvl="0" indent="-457200">
              <a:buAutoNum type="arabicPeriod"/>
            </a:pPr>
            <a:r>
              <a:rPr lang="nl-BE" sz="2000" dirty="0" smtClean="0"/>
              <a:t>De </a:t>
            </a:r>
            <a:r>
              <a:rPr lang="nl-BE" sz="2000" dirty="0"/>
              <a:t>therapietrouw meer dan 80% is</a:t>
            </a:r>
          </a:p>
          <a:p>
            <a:pPr lvl="0"/>
            <a:endParaRPr lang="nl-BE" sz="2000" dirty="0"/>
          </a:p>
          <a:p>
            <a:pPr lvl="0"/>
            <a:endParaRPr lang="nl-BE" sz="2000" dirty="0" smtClean="0"/>
          </a:p>
          <a:p>
            <a:endParaRPr lang="nl-BE" sz="2000" dirty="0" smtClean="0"/>
          </a:p>
        </p:txBody>
      </p:sp>
      <p:pic>
        <p:nvPicPr>
          <p:cNvPr id="7" name="Picture 2" descr="Afbeeldingsresultaat voor physician consultation"/>
          <p:cNvPicPr>
            <a:picLocks noChangeAspect="1" noChangeArrowheads="1"/>
          </p:cNvPicPr>
          <p:nvPr/>
        </p:nvPicPr>
        <p:blipFill rotWithShape="1">
          <a:blip r:embed="rId3">
            <a:extLst>
              <a:ext uri="{28A0092B-C50C-407E-A947-70E740481C1C}">
                <a14:useLocalDpi xmlns:a14="http://schemas.microsoft.com/office/drawing/2010/main" val="0"/>
              </a:ext>
            </a:extLst>
          </a:blip>
          <a:srcRect r="51309" b="28483"/>
          <a:stretch/>
        </p:blipFill>
        <p:spPr bwMode="auto">
          <a:xfrm>
            <a:off x="831850" y="3494672"/>
            <a:ext cx="1527463" cy="1492961"/>
          </a:xfrm>
          <a:prstGeom prst="rect">
            <a:avLst/>
          </a:prstGeom>
          <a:noFill/>
          <a:extLst>
            <a:ext uri="{909E8E84-426E-40DD-AFC4-6F175D3DCCD1}">
              <a14:hiddenFill xmlns:a14="http://schemas.microsoft.com/office/drawing/2010/main">
                <a:solidFill>
                  <a:srgbClr val="FFFFFF"/>
                </a:solidFill>
              </a14:hiddenFill>
            </a:ext>
          </a:extLst>
        </p:spPr>
      </p:pic>
      <p:sp>
        <p:nvSpPr>
          <p:cNvPr id="8" name="Tekstvak 7"/>
          <p:cNvSpPr txBox="1"/>
          <p:nvPr/>
        </p:nvSpPr>
        <p:spPr>
          <a:xfrm>
            <a:off x="1190335" y="4998024"/>
            <a:ext cx="810491" cy="369332"/>
          </a:xfrm>
          <a:prstGeom prst="rect">
            <a:avLst/>
          </a:prstGeom>
          <a:noFill/>
        </p:spPr>
        <p:txBody>
          <a:bodyPr wrap="square" rtlCol="0">
            <a:spAutoFit/>
          </a:bodyPr>
          <a:lstStyle/>
          <a:p>
            <a:r>
              <a:rPr lang="nl-BE" dirty="0" smtClean="0">
                <a:solidFill>
                  <a:schemeClr val="bg1">
                    <a:lumMod val="50000"/>
                  </a:schemeClr>
                </a:solidFill>
              </a:rPr>
              <a:t>Manu</a:t>
            </a:r>
            <a:endParaRPr lang="nl-BE" dirty="0">
              <a:solidFill>
                <a:schemeClr val="bg1">
                  <a:lumMod val="50000"/>
                </a:schemeClr>
              </a:solidFill>
            </a:endParaRPr>
          </a:p>
        </p:txBody>
      </p:sp>
      <p:sp>
        <p:nvSpPr>
          <p:cNvPr id="9" name="PIJL-RECHTS 8"/>
          <p:cNvSpPr/>
          <p:nvPr/>
        </p:nvSpPr>
        <p:spPr>
          <a:xfrm>
            <a:off x="2400877" y="4156361"/>
            <a:ext cx="1319069" cy="363681"/>
          </a:xfrm>
          <a:prstGeom prst="rightArrow">
            <a:avLst/>
          </a:prstGeom>
          <a:solidFill>
            <a:srgbClr val="5C9A9B"/>
          </a:solidFill>
          <a:ln>
            <a:solidFill>
              <a:srgbClr val="5C9A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10" name="Tekstvak 9"/>
          <p:cNvSpPr txBox="1"/>
          <p:nvPr/>
        </p:nvSpPr>
        <p:spPr>
          <a:xfrm>
            <a:off x="2317172" y="3787029"/>
            <a:ext cx="1735282" cy="400110"/>
          </a:xfrm>
          <a:prstGeom prst="rect">
            <a:avLst/>
          </a:prstGeom>
          <a:noFill/>
        </p:spPr>
        <p:txBody>
          <a:bodyPr wrap="square" rtlCol="0">
            <a:spAutoFit/>
          </a:bodyPr>
          <a:lstStyle/>
          <a:p>
            <a:r>
              <a:rPr lang="nl-BE" sz="2000" dirty="0">
                <a:solidFill>
                  <a:schemeClr val="bg1">
                    <a:lumMod val="50000"/>
                  </a:schemeClr>
                </a:solidFill>
              </a:rPr>
              <a:t>Voorwaarden</a:t>
            </a:r>
            <a:endParaRPr lang="nl-BE" dirty="0">
              <a:solidFill>
                <a:schemeClr val="bg1">
                  <a:lumMod val="50000"/>
                </a:schemeClr>
              </a:solidFill>
            </a:endParaRPr>
          </a:p>
        </p:txBody>
      </p:sp>
      <p:sp>
        <p:nvSpPr>
          <p:cNvPr id="11" name="Tijdelijke aanduiding voor tekst 2"/>
          <p:cNvSpPr txBox="1">
            <a:spLocks/>
          </p:cNvSpPr>
          <p:nvPr/>
        </p:nvSpPr>
        <p:spPr>
          <a:xfrm>
            <a:off x="3876384" y="3787029"/>
            <a:ext cx="3158260" cy="1620276"/>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tx1">
                    <a:tint val="75000"/>
                  </a:schemeClr>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marL="457200" indent="-457200">
              <a:buFont typeface="Arial" panose="020B0604020202020204" pitchFamily="34" charset="0"/>
              <a:buAutoNum type="arabicPeriod"/>
            </a:pPr>
            <a:r>
              <a:rPr lang="nl-BE" sz="2000" dirty="0" smtClean="0"/>
              <a:t>HbA1c-waarde</a:t>
            </a:r>
          </a:p>
          <a:p>
            <a:pPr marL="457200" indent="-457200">
              <a:buFont typeface="Arial" panose="020B0604020202020204" pitchFamily="34" charset="0"/>
              <a:buAutoNum type="arabicPeriod"/>
            </a:pPr>
            <a:r>
              <a:rPr lang="nl-BE" sz="2000" dirty="0" smtClean="0"/>
              <a:t>Max metformine dosis  </a:t>
            </a:r>
          </a:p>
          <a:p>
            <a:pPr marL="457200" indent="-457200">
              <a:buFont typeface="Arial" panose="020B0604020202020204" pitchFamily="34" charset="0"/>
              <a:buAutoNum type="arabicPeriod"/>
            </a:pPr>
            <a:r>
              <a:rPr lang="nl-BE" sz="2000" dirty="0"/>
              <a:t>T</a:t>
            </a:r>
            <a:r>
              <a:rPr lang="nl-BE" sz="2000" dirty="0" smtClean="0"/>
              <a:t>herapietrouw</a:t>
            </a:r>
          </a:p>
          <a:p>
            <a:endParaRPr lang="nl-BE" sz="2000" dirty="0" smtClean="0"/>
          </a:p>
          <a:p>
            <a:endParaRPr lang="nl-BE" sz="2000" dirty="0" smtClean="0"/>
          </a:p>
          <a:p>
            <a:endParaRPr lang="nl-BE" sz="2000" dirty="0" smtClean="0"/>
          </a:p>
        </p:txBody>
      </p:sp>
      <p:pic>
        <p:nvPicPr>
          <p:cNvPr id="12" name="Picture 2" descr="Afbeeldingsresultaat voor juist of fout"/>
          <p:cNvPicPr>
            <a:picLocks noChangeAspect="1" noChangeArrowheads="1"/>
          </p:cNvPicPr>
          <p:nvPr/>
        </p:nvPicPr>
        <p:blipFill rotWithShape="1">
          <a:blip r:embed="rId4" cstate="print">
            <a:clrChange>
              <a:clrFrom>
                <a:srgbClr val="FFFFFF"/>
              </a:clrFrom>
              <a:clrTo>
                <a:srgbClr val="FFFFFF">
                  <a:alpha val="0"/>
                </a:srgbClr>
              </a:clrTo>
            </a:clrChange>
            <a:duotone>
              <a:prstClr val="black"/>
              <a:srgbClr val="5C9A9B">
                <a:tint val="45000"/>
                <a:satMod val="400000"/>
              </a:srgbClr>
            </a:duotone>
            <a:extLst>
              <a:ext uri="{28A0092B-C50C-407E-A947-70E740481C1C}">
                <a14:useLocalDpi xmlns:a14="http://schemas.microsoft.com/office/drawing/2010/main" val="0"/>
              </a:ext>
            </a:extLst>
          </a:blip>
          <a:srcRect r="50761"/>
          <a:stretch/>
        </p:blipFill>
        <p:spPr bwMode="auto">
          <a:xfrm>
            <a:off x="6047218" y="3602484"/>
            <a:ext cx="492992" cy="584655"/>
          </a:xfrm>
          <a:prstGeom prst="rect">
            <a:avLst/>
          </a:prstGeom>
          <a:noFill/>
          <a:extLst>
            <a:ext uri="{909E8E84-426E-40DD-AFC4-6F175D3DCCD1}">
              <a14:hiddenFill xmlns:a14="http://schemas.microsoft.com/office/drawing/2010/main">
                <a:solidFill>
                  <a:srgbClr val="FFFFFF"/>
                </a:solidFill>
              </a14:hiddenFill>
            </a:ext>
          </a:extLst>
        </p:spPr>
      </p:pic>
      <p:pic>
        <p:nvPicPr>
          <p:cNvPr id="14" name="Afbeelding 13"/>
          <p:cNvPicPr>
            <a:picLocks noChangeAspect="1"/>
          </p:cNvPicPr>
          <p:nvPr/>
        </p:nvPicPr>
        <p:blipFill>
          <a:blip r:embed="rId5"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6047218" y="4576886"/>
            <a:ext cx="291839" cy="487829"/>
          </a:xfrm>
          <a:prstGeom prst="rect">
            <a:avLst/>
          </a:prstGeom>
        </p:spPr>
      </p:pic>
      <p:pic>
        <p:nvPicPr>
          <p:cNvPr id="15" name="Picture 2" descr="Afbeeldingsresultaat voor juist of fout"/>
          <p:cNvPicPr>
            <a:picLocks noChangeAspect="1" noChangeArrowheads="1"/>
          </p:cNvPicPr>
          <p:nvPr/>
        </p:nvPicPr>
        <p:blipFill rotWithShape="1">
          <a:blip r:embed="rId4" cstate="print">
            <a:clrChange>
              <a:clrFrom>
                <a:srgbClr val="FFFFFF"/>
              </a:clrFrom>
              <a:clrTo>
                <a:srgbClr val="FFFFFF">
                  <a:alpha val="0"/>
                </a:srgbClr>
              </a:clrTo>
            </a:clrChange>
            <a:duotone>
              <a:prstClr val="black"/>
              <a:srgbClr val="5C9A9B">
                <a:tint val="45000"/>
                <a:satMod val="400000"/>
              </a:srgbClr>
            </a:duotone>
            <a:extLst>
              <a:ext uri="{28A0092B-C50C-407E-A947-70E740481C1C}">
                <a14:useLocalDpi xmlns:a14="http://schemas.microsoft.com/office/drawing/2010/main" val="0"/>
              </a:ext>
            </a:extLst>
          </a:blip>
          <a:srcRect r="50761"/>
          <a:stretch/>
        </p:blipFill>
        <p:spPr bwMode="auto">
          <a:xfrm>
            <a:off x="6788148" y="4045873"/>
            <a:ext cx="492992" cy="584655"/>
          </a:xfrm>
          <a:prstGeom prst="rect">
            <a:avLst/>
          </a:prstGeom>
          <a:noFill/>
          <a:extLst>
            <a:ext uri="{909E8E84-426E-40DD-AFC4-6F175D3DCCD1}">
              <a14:hiddenFill xmlns:a14="http://schemas.microsoft.com/office/drawing/2010/main">
                <a:solidFill>
                  <a:srgbClr val="FFFFFF"/>
                </a:solidFill>
              </a14:hiddenFill>
            </a:ext>
          </a:extLst>
        </p:spPr>
      </p:pic>
      <p:sp>
        <p:nvSpPr>
          <p:cNvPr id="16" name="Gebogen pijl 15"/>
          <p:cNvSpPr/>
          <p:nvPr/>
        </p:nvSpPr>
        <p:spPr>
          <a:xfrm rot="10800000" flipH="1">
            <a:off x="6047218" y="5082913"/>
            <a:ext cx="402921" cy="795759"/>
          </a:xfrm>
          <a:prstGeom prst="bentArrow">
            <a:avLst/>
          </a:prstGeom>
          <a:solidFill>
            <a:srgbClr val="5C9A9B"/>
          </a:solidFill>
          <a:ln>
            <a:solidFill>
              <a:srgbClr val="5C9A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solidFill>
                <a:schemeClr val="tx1"/>
              </a:solidFill>
            </a:endParaRPr>
          </a:p>
        </p:txBody>
      </p:sp>
      <p:sp>
        <p:nvSpPr>
          <p:cNvPr id="17" name="Tijdelijke aanduiding voor tekst 2"/>
          <p:cNvSpPr txBox="1">
            <a:spLocks/>
          </p:cNvSpPr>
          <p:nvPr/>
        </p:nvSpPr>
        <p:spPr>
          <a:xfrm>
            <a:off x="6540210" y="5556078"/>
            <a:ext cx="1426154" cy="411866"/>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tx1">
                    <a:tint val="75000"/>
                  </a:schemeClr>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nl-BE" sz="2000" dirty="0" smtClean="0"/>
              <a:t>Apotheker</a:t>
            </a:r>
          </a:p>
          <a:p>
            <a:endParaRPr lang="nl-BE" sz="2000" dirty="0" smtClean="0"/>
          </a:p>
          <a:p>
            <a:endParaRPr lang="nl-BE" sz="2000" dirty="0" smtClean="0"/>
          </a:p>
          <a:p>
            <a:endParaRPr lang="nl-BE" sz="2000" dirty="0" smtClean="0"/>
          </a:p>
        </p:txBody>
      </p:sp>
      <p:sp>
        <p:nvSpPr>
          <p:cNvPr id="18" name="Gebogen pijl 17"/>
          <p:cNvSpPr/>
          <p:nvPr/>
        </p:nvSpPr>
        <p:spPr>
          <a:xfrm flipH="1">
            <a:off x="6963338" y="4683439"/>
            <a:ext cx="591704" cy="795759"/>
          </a:xfrm>
          <a:prstGeom prst="bentArrow">
            <a:avLst>
              <a:gd name="adj1" fmla="val 19732"/>
              <a:gd name="adj2" fmla="val 25000"/>
              <a:gd name="adj3" fmla="val 25000"/>
              <a:gd name="adj4" fmla="val 43750"/>
            </a:avLst>
          </a:prstGeom>
          <a:solidFill>
            <a:srgbClr val="5C9A9B"/>
          </a:solidFill>
          <a:ln>
            <a:solidFill>
              <a:srgbClr val="5C9A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solidFill>
                <a:schemeClr val="tx1"/>
              </a:solidFill>
            </a:endParaRPr>
          </a:p>
        </p:txBody>
      </p:sp>
      <p:pic>
        <p:nvPicPr>
          <p:cNvPr id="19" name="Picture 2" descr="Afbeeldingsresultaat voor juist of fout"/>
          <p:cNvPicPr>
            <a:picLocks noChangeAspect="1" noChangeArrowheads="1"/>
          </p:cNvPicPr>
          <p:nvPr/>
        </p:nvPicPr>
        <p:blipFill rotWithShape="1">
          <a:blip r:embed="rId4" cstate="print">
            <a:clrChange>
              <a:clrFrom>
                <a:srgbClr val="FFFFFF"/>
              </a:clrFrom>
              <a:clrTo>
                <a:srgbClr val="FFFFFF">
                  <a:alpha val="0"/>
                </a:srgbClr>
              </a:clrTo>
            </a:clrChange>
            <a:duotone>
              <a:prstClr val="black"/>
              <a:srgbClr val="5C9A9B">
                <a:tint val="45000"/>
                <a:satMod val="400000"/>
              </a:srgbClr>
            </a:duotone>
            <a:extLst>
              <a:ext uri="{28A0092B-C50C-407E-A947-70E740481C1C}">
                <a14:useLocalDpi xmlns:a14="http://schemas.microsoft.com/office/drawing/2010/main" val="0"/>
              </a:ext>
            </a:extLst>
          </a:blip>
          <a:srcRect r="50761"/>
          <a:stretch/>
        </p:blipFill>
        <p:spPr bwMode="auto">
          <a:xfrm>
            <a:off x="6418404" y="4556778"/>
            <a:ext cx="492992" cy="584655"/>
          </a:xfrm>
          <a:prstGeom prst="rect">
            <a:avLst/>
          </a:prstGeom>
          <a:noFill/>
          <a:extLst>
            <a:ext uri="{909E8E84-426E-40DD-AFC4-6F175D3DCCD1}">
              <a14:hiddenFill xmlns:a14="http://schemas.microsoft.com/office/drawing/2010/main">
                <a:solidFill>
                  <a:srgbClr val="FFFFFF"/>
                </a:solidFill>
              </a14:hiddenFill>
            </a:ext>
          </a:extLst>
        </p:spPr>
      </p:pic>
      <p:sp>
        <p:nvSpPr>
          <p:cNvPr id="20" name="Rechteraccolade 19"/>
          <p:cNvSpPr/>
          <p:nvPr/>
        </p:nvSpPr>
        <p:spPr>
          <a:xfrm>
            <a:off x="7696626" y="3800256"/>
            <a:ext cx="539476" cy="1149940"/>
          </a:xfrm>
          <a:prstGeom prst="rightBrace">
            <a:avLst/>
          </a:prstGeom>
          <a:ln w="28575">
            <a:solidFill>
              <a:srgbClr val="5C9A9B"/>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nl-BE"/>
          </a:p>
        </p:txBody>
      </p:sp>
      <p:sp>
        <p:nvSpPr>
          <p:cNvPr id="21" name="Tekstvak 20"/>
          <p:cNvSpPr txBox="1"/>
          <p:nvPr/>
        </p:nvSpPr>
        <p:spPr>
          <a:xfrm>
            <a:off x="8472078" y="3894811"/>
            <a:ext cx="3352802" cy="954107"/>
          </a:xfrm>
          <a:prstGeom prst="rect">
            <a:avLst/>
          </a:prstGeom>
          <a:noFill/>
        </p:spPr>
        <p:txBody>
          <a:bodyPr wrap="square" rtlCol="0">
            <a:spAutoFit/>
          </a:bodyPr>
          <a:lstStyle/>
          <a:p>
            <a:r>
              <a:rPr lang="nl-BE" sz="2800" dirty="0" smtClean="0">
                <a:solidFill>
                  <a:schemeClr val="bg1">
                    <a:lumMod val="50000"/>
                  </a:schemeClr>
                </a:solidFill>
              </a:rPr>
              <a:t>Opstart tweede oraal antidiabeticum</a:t>
            </a:r>
            <a:endParaRPr lang="nl-BE" sz="2800" dirty="0">
              <a:solidFill>
                <a:schemeClr val="bg1">
                  <a:lumMod val="50000"/>
                </a:schemeClr>
              </a:solidFill>
            </a:endParaRPr>
          </a:p>
        </p:txBody>
      </p:sp>
      <p:sp>
        <p:nvSpPr>
          <p:cNvPr id="22" name="Titel 1"/>
          <p:cNvSpPr txBox="1">
            <a:spLocks/>
          </p:cNvSpPr>
          <p:nvPr/>
        </p:nvSpPr>
        <p:spPr>
          <a:xfrm>
            <a:off x="821459" y="374071"/>
            <a:ext cx="10515600" cy="883041"/>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nl-BE" sz="4800" dirty="0" smtClean="0">
                <a:solidFill>
                  <a:srgbClr val="5C9A9B"/>
                </a:solidFill>
              </a:rPr>
              <a:t>Behandeling intensifiëren - voorwaarden</a:t>
            </a:r>
            <a:endParaRPr lang="nl-BE" sz="4800" dirty="0">
              <a:solidFill>
                <a:srgbClr val="5C9A9B"/>
              </a:solidFill>
            </a:endParaRPr>
          </a:p>
        </p:txBody>
      </p:sp>
      <p:sp>
        <p:nvSpPr>
          <p:cNvPr id="23" name="Tekstvak 22"/>
          <p:cNvSpPr txBox="1"/>
          <p:nvPr/>
        </p:nvSpPr>
        <p:spPr>
          <a:xfrm>
            <a:off x="74428" y="6175607"/>
            <a:ext cx="12269972" cy="646331"/>
          </a:xfrm>
          <a:prstGeom prst="rect">
            <a:avLst/>
          </a:prstGeom>
          <a:noFill/>
        </p:spPr>
        <p:txBody>
          <a:bodyPr wrap="square" rtlCol="0">
            <a:spAutoFit/>
          </a:bodyPr>
          <a:lstStyle/>
          <a:p>
            <a:r>
              <a:rPr lang="en-US" sz="1200" i="1" dirty="0" err="1" smtClean="0">
                <a:solidFill>
                  <a:schemeClr val="bg1"/>
                </a:solidFill>
              </a:rPr>
              <a:t>Bronnen</a:t>
            </a:r>
            <a:endParaRPr lang="en-US" sz="1200" i="1" dirty="0" smtClean="0">
              <a:solidFill>
                <a:schemeClr val="bg1"/>
              </a:solidFill>
            </a:endParaRPr>
          </a:p>
          <a:p>
            <a:pPr marL="228600" indent="-228600">
              <a:buFont typeface="Wingdings" panose="05000000000000000000" pitchFamily="2" charset="2"/>
              <a:buChar char="§"/>
            </a:pPr>
            <a:r>
              <a:rPr lang="en-US" sz="1200" i="1" dirty="0" err="1">
                <a:solidFill>
                  <a:schemeClr val="bg1"/>
                </a:solidFill>
              </a:rPr>
              <a:t>Belgisch</a:t>
            </a:r>
            <a:r>
              <a:rPr lang="en-US" sz="1200" i="1" dirty="0">
                <a:solidFill>
                  <a:schemeClr val="bg1"/>
                </a:solidFill>
              </a:rPr>
              <a:t> Centrum </a:t>
            </a:r>
            <a:r>
              <a:rPr lang="en-US" sz="1200" i="1" dirty="0" err="1">
                <a:solidFill>
                  <a:schemeClr val="bg1"/>
                </a:solidFill>
              </a:rPr>
              <a:t>voor</a:t>
            </a:r>
            <a:r>
              <a:rPr lang="en-US" sz="1200" i="1" dirty="0">
                <a:solidFill>
                  <a:schemeClr val="bg1"/>
                </a:solidFill>
              </a:rPr>
              <a:t> </a:t>
            </a:r>
            <a:r>
              <a:rPr lang="en-US" sz="1200" i="1" dirty="0" err="1">
                <a:solidFill>
                  <a:schemeClr val="bg1"/>
                </a:solidFill>
              </a:rPr>
              <a:t>Farmacotherapeutische</a:t>
            </a:r>
            <a:r>
              <a:rPr lang="en-US" sz="1200" i="1" dirty="0">
                <a:solidFill>
                  <a:schemeClr val="bg1"/>
                </a:solidFill>
              </a:rPr>
              <a:t> </a:t>
            </a:r>
            <a:r>
              <a:rPr lang="en-US" sz="1200" i="1" dirty="0" err="1">
                <a:solidFill>
                  <a:schemeClr val="bg1"/>
                </a:solidFill>
              </a:rPr>
              <a:t>Informatie</a:t>
            </a:r>
            <a:r>
              <a:rPr lang="en-US" sz="1200" i="1" dirty="0">
                <a:solidFill>
                  <a:schemeClr val="bg1"/>
                </a:solidFill>
              </a:rPr>
              <a:t> </a:t>
            </a:r>
            <a:r>
              <a:rPr lang="en-US" sz="1200" i="1" dirty="0" err="1">
                <a:solidFill>
                  <a:schemeClr val="bg1"/>
                </a:solidFill>
              </a:rPr>
              <a:t>n.d</a:t>
            </a:r>
            <a:r>
              <a:rPr lang="en-US" sz="1200" i="1" dirty="0" err="1" smtClean="0">
                <a:solidFill>
                  <a:schemeClr val="bg1"/>
                </a:solidFill>
              </a:rPr>
              <a:t>.</a:t>
            </a:r>
            <a:endParaRPr lang="en-US" sz="1200" i="1" dirty="0" smtClean="0">
              <a:solidFill>
                <a:schemeClr val="bg1"/>
              </a:solidFill>
            </a:endParaRPr>
          </a:p>
          <a:p>
            <a:pPr marL="228600" indent="-228600">
              <a:buFont typeface="Wingdings" panose="05000000000000000000" pitchFamily="2" charset="2"/>
              <a:buChar char="§"/>
            </a:pPr>
            <a:r>
              <a:rPr lang="nl-BE" sz="1200" i="1" dirty="0" err="1">
                <a:solidFill>
                  <a:schemeClr val="bg1">
                    <a:lumMod val="95000"/>
                  </a:schemeClr>
                </a:solidFill>
              </a:rPr>
              <a:t>Koeck</a:t>
            </a:r>
            <a:r>
              <a:rPr lang="nl-BE" sz="1200" i="1" dirty="0">
                <a:solidFill>
                  <a:schemeClr val="bg1">
                    <a:lumMod val="95000"/>
                  </a:schemeClr>
                </a:solidFill>
              </a:rPr>
              <a:t>, P., Bastiaens, H., </a:t>
            </a:r>
            <a:r>
              <a:rPr lang="nl-BE" sz="1200" i="1" dirty="0" err="1">
                <a:solidFill>
                  <a:schemeClr val="bg1">
                    <a:lumMod val="95000"/>
                  </a:schemeClr>
                </a:solidFill>
              </a:rPr>
              <a:t>Benhalima</a:t>
            </a:r>
            <a:r>
              <a:rPr lang="nl-BE" sz="1200" i="1" dirty="0">
                <a:solidFill>
                  <a:schemeClr val="bg1">
                    <a:lumMod val="95000"/>
                  </a:schemeClr>
                </a:solidFill>
              </a:rPr>
              <a:t>, K., </a:t>
            </a:r>
            <a:r>
              <a:rPr lang="nl-BE" sz="1200" i="1" dirty="0" err="1">
                <a:solidFill>
                  <a:schemeClr val="bg1">
                    <a:lumMod val="95000"/>
                  </a:schemeClr>
                </a:solidFill>
              </a:rPr>
              <a:t>Cloetens</a:t>
            </a:r>
            <a:r>
              <a:rPr lang="nl-BE" sz="1200" i="1" dirty="0">
                <a:solidFill>
                  <a:schemeClr val="bg1">
                    <a:lumMod val="95000"/>
                  </a:schemeClr>
                </a:solidFill>
              </a:rPr>
              <a:t>, H., et al., DIABETES MELLITUS TYPE 2 - Richtlijnen voor goede medische praktijkvoering. </a:t>
            </a:r>
            <a:r>
              <a:rPr lang="nl-BE" sz="1200" i="1" dirty="0" err="1">
                <a:solidFill>
                  <a:schemeClr val="bg1">
                    <a:lumMod val="95000"/>
                  </a:schemeClr>
                </a:solidFill>
              </a:rPr>
              <a:t>Domus</a:t>
            </a:r>
            <a:r>
              <a:rPr lang="nl-BE" sz="1200" i="1" dirty="0">
                <a:solidFill>
                  <a:schemeClr val="bg1">
                    <a:lumMod val="95000"/>
                  </a:schemeClr>
                </a:solidFill>
              </a:rPr>
              <a:t> </a:t>
            </a:r>
            <a:r>
              <a:rPr lang="nl-BE" sz="1200" i="1" dirty="0" err="1">
                <a:solidFill>
                  <a:schemeClr val="bg1">
                    <a:lumMod val="95000"/>
                  </a:schemeClr>
                </a:solidFill>
              </a:rPr>
              <a:t>Medica</a:t>
            </a:r>
            <a:r>
              <a:rPr lang="nl-BE" sz="1200" i="1" dirty="0">
                <a:solidFill>
                  <a:schemeClr val="bg1">
                    <a:lumMod val="95000"/>
                  </a:schemeClr>
                </a:solidFill>
              </a:rPr>
              <a:t> 2015.</a:t>
            </a:r>
          </a:p>
        </p:txBody>
      </p:sp>
    </p:spTree>
    <p:extLst>
      <p:ext uri="{BB962C8B-B14F-4D97-AF65-F5344CB8AC3E}">
        <p14:creationId xmlns:p14="http://schemas.microsoft.com/office/powerpoint/2010/main" val="230706121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1"/>
          <p:cNvSpPr txBox="1">
            <a:spLocks/>
          </p:cNvSpPr>
          <p:nvPr/>
        </p:nvSpPr>
        <p:spPr>
          <a:xfrm>
            <a:off x="821459" y="374071"/>
            <a:ext cx="10515600" cy="883041"/>
          </a:xfrm>
          <a:prstGeom prst="rect">
            <a:avLst/>
          </a:prstGeom>
        </p:spPr>
        <p:txBody>
          <a:bodyPr vert="horz" lIns="91440" tIns="45720" rIns="91440" bIns="45720" rtlCol="0" anchor="b">
            <a:normAutofit fontScale="85000" lnSpcReduction="10000"/>
          </a:bodyPr>
          <a:lstStyle>
            <a:lvl1pPr algn="l"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nl-BE" sz="4800" dirty="0" smtClean="0">
                <a:solidFill>
                  <a:srgbClr val="5C9A9B"/>
                </a:solidFill>
              </a:rPr>
              <a:t>Behandeling intensifiëren – perorale combinatie</a:t>
            </a:r>
            <a:endParaRPr lang="nl-BE" sz="4800" dirty="0">
              <a:solidFill>
                <a:srgbClr val="5C9A9B"/>
              </a:solidFill>
            </a:endParaRPr>
          </a:p>
        </p:txBody>
      </p:sp>
      <p:graphicFrame>
        <p:nvGraphicFramePr>
          <p:cNvPr id="10" name="Diagram 9"/>
          <p:cNvGraphicFramePr/>
          <p:nvPr>
            <p:extLst>
              <p:ext uri="{D42A27DB-BD31-4B8C-83A1-F6EECF244321}">
                <p14:modId xmlns:p14="http://schemas.microsoft.com/office/powerpoint/2010/main" val="1352384166"/>
              </p:ext>
            </p:extLst>
          </p:nvPr>
        </p:nvGraphicFramePr>
        <p:xfrm>
          <a:off x="966931" y="1960092"/>
          <a:ext cx="5672998" cy="349513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2" name="Afbeelding 11"/>
          <p:cNvPicPr>
            <a:picLocks noChangeAspect="1"/>
          </p:cNvPicPr>
          <p:nvPr/>
        </p:nvPicPr>
        <p:blipFill>
          <a:blip r:embed="rId8"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7211000" y="3013520"/>
            <a:ext cx="582181" cy="973155"/>
          </a:xfrm>
          <a:prstGeom prst="rect">
            <a:avLst/>
          </a:prstGeom>
        </p:spPr>
      </p:pic>
      <p:sp>
        <p:nvSpPr>
          <p:cNvPr id="13" name="PIJL-RECHTS 12"/>
          <p:cNvSpPr/>
          <p:nvPr/>
        </p:nvSpPr>
        <p:spPr>
          <a:xfrm>
            <a:off x="6842337" y="3882766"/>
            <a:ext cx="1319507" cy="353291"/>
          </a:xfrm>
          <a:prstGeom prst="rightArrow">
            <a:avLst/>
          </a:prstGeom>
          <a:solidFill>
            <a:srgbClr val="5C9A9B"/>
          </a:solidFill>
          <a:ln>
            <a:solidFill>
              <a:srgbClr val="5C9A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14" name="Rechthoek 13"/>
          <p:cNvSpPr/>
          <p:nvPr/>
        </p:nvSpPr>
        <p:spPr>
          <a:xfrm>
            <a:off x="8364253" y="3013520"/>
            <a:ext cx="3695700" cy="2585323"/>
          </a:xfrm>
          <a:prstGeom prst="rect">
            <a:avLst/>
          </a:prstGeom>
        </p:spPr>
        <p:txBody>
          <a:bodyPr wrap="square">
            <a:spAutoFit/>
          </a:bodyPr>
          <a:lstStyle/>
          <a:p>
            <a:r>
              <a:rPr lang="nl-BE" dirty="0" smtClean="0">
                <a:solidFill>
                  <a:schemeClr val="bg1">
                    <a:lumMod val="50000"/>
                  </a:schemeClr>
                </a:solidFill>
                <a:ea typeface="Calibri" panose="020F0502020204030204" pitchFamily="34" charset="0"/>
                <a:cs typeface="Calibri" panose="020F0502020204030204" pitchFamily="34" charset="0"/>
              </a:rPr>
              <a:t>Gelijkaardig hypoglycemisch vermogen (↓ HbA1c </a:t>
            </a:r>
            <a:r>
              <a:rPr lang="nl-BE" dirty="0">
                <a:solidFill>
                  <a:schemeClr val="bg1">
                    <a:lumMod val="50000"/>
                  </a:schemeClr>
                </a:solidFill>
                <a:ea typeface="Calibri" panose="020F0502020204030204" pitchFamily="34" charset="0"/>
                <a:cs typeface="Calibri" panose="020F0502020204030204" pitchFamily="34" charset="0"/>
              </a:rPr>
              <a:t>1</a:t>
            </a:r>
            <a:r>
              <a:rPr lang="nl-BE" dirty="0" smtClean="0">
                <a:solidFill>
                  <a:schemeClr val="bg1">
                    <a:lumMod val="50000"/>
                  </a:schemeClr>
                </a:solidFill>
                <a:ea typeface="Calibri" panose="020F0502020204030204" pitchFamily="34" charset="0"/>
                <a:cs typeface="Calibri" panose="020F0502020204030204" pitchFamily="34" charset="0"/>
              </a:rPr>
              <a:t>%)</a:t>
            </a:r>
          </a:p>
          <a:p>
            <a:endParaRPr lang="nl-BE" dirty="0" smtClean="0">
              <a:solidFill>
                <a:schemeClr val="bg1">
                  <a:lumMod val="50000"/>
                </a:schemeClr>
              </a:solidFill>
              <a:ea typeface="Calibri" panose="020F0502020204030204" pitchFamily="34" charset="0"/>
              <a:cs typeface="Calibri" panose="020F0502020204030204" pitchFamily="34" charset="0"/>
            </a:endParaRPr>
          </a:p>
          <a:p>
            <a:r>
              <a:rPr lang="nl-BE" dirty="0" smtClean="0">
                <a:solidFill>
                  <a:schemeClr val="bg1">
                    <a:lumMod val="50000"/>
                  </a:schemeClr>
                </a:solidFill>
                <a:ea typeface="Calibri" panose="020F0502020204030204" pitchFamily="34" charset="0"/>
                <a:cs typeface="Calibri" panose="020F0502020204030204" pitchFamily="34" charset="0"/>
              </a:rPr>
              <a:t>Baseren op </a:t>
            </a:r>
            <a:r>
              <a:rPr lang="nl-BE" dirty="0" err="1" smtClean="0">
                <a:solidFill>
                  <a:schemeClr val="bg1">
                    <a:lumMod val="50000"/>
                  </a:schemeClr>
                </a:solidFill>
                <a:ea typeface="Calibri" panose="020F0502020204030204" pitchFamily="34" charset="0"/>
                <a:cs typeface="Calibri" panose="020F0502020204030204" pitchFamily="34" charset="0"/>
              </a:rPr>
              <a:t>patiëntenprofiel</a:t>
            </a:r>
            <a:endParaRPr lang="nl-BE" dirty="0" smtClean="0">
              <a:solidFill>
                <a:schemeClr val="bg1">
                  <a:lumMod val="50000"/>
                </a:schemeClr>
              </a:solidFill>
              <a:ea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nl-BE" dirty="0" err="1" smtClean="0">
                <a:solidFill>
                  <a:schemeClr val="bg1">
                    <a:lumMod val="50000"/>
                  </a:schemeClr>
                </a:solidFill>
                <a:ea typeface="Calibri" panose="020F0502020204030204" pitchFamily="34" charset="0"/>
                <a:cs typeface="Calibri" panose="020F0502020204030204" pitchFamily="34" charset="0"/>
              </a:rPr>
              <a:t>Comorbiditeit</a:t>
            </a:r>
            <a:endParaRPr lang="nl-BE" dirty="0" smtClean="0">
              <a:solidFill>
                <a:schemeClr val="bg1">
                  <a:lumMod val="50000"/>
                </a:schemeClr>
              </a:solidFill>
              <a:ea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nl-BE" dirty="0" smtClean="0">
                <a:solidFill>
                  <a:schemeClr val="bg1">
                    <a:lumMod val="50000"/>
                  </a:schemeClr>
                </a:solidFill>
                <a:ea typeface="Calibri" panose="020F0502020204030204" pitchFamily="34" charset="0"/>
                <a:cs typeface="Calibri" panose="020F0502020204030204" pitchFamily="34" charset="0"/>
              </a:rPr>
              <a:t>Nevenwerkingen</a:t>
            </a:r>
          </a:p>
          <a:p>
            <a:pPr marL="285750" indent="-285750">
              <a:buFont typeface="Arial" panose="020B0604020202020204" pitchFamily="34" charset="0"/>
              <a:buChar char="•"/>
            </a:pPr>
            <a:r>
              <a:rPr lang="nl-BE" dirty="0">
                <a:solidFill>
                  <a:schemeClr val="bg1">
                    <a:lumMod val="50000"/>
                  </a:schemeClr>
                </a:solidFill>
                <a:ea typeface="Calibri" panose="020F0502020204030204" pitchFamily="34" charset="0"/>
                <a:cs typeface="Calibri" panose="020F0502020204030204" pitchFamily="34" charset="0"/>
              </a:rPr>
              <a:t>C</a:t>
            </a:r>
            <a:r>
              <a:rPr lang="nl-BE" dirty="0" smtClean="0">
                <a:solidFill>
                  <a:schemeClr val="bg1">
                    <a:lumMod val="50000"/>
                  </a:schemeClr>
                </a:solidFill>
                <a:ea typeface="Calibri" panose="020F0502020204030204" pitchFamily="34" charset="0"/>
                <a:cs typeface="Calibri" panose="020F0502020204030204" pitchFamily="34" charset="0"/>
              </a:rPr>
              <a:t>ontra-indicaties</a:t>
            </a:r>
          </a:p>
          <a:p>
            <a:pPr marL="285750" indent="-285750">
              <a:buFont typeface="Arial" panose="020B0604020202020204" pitchFamily="34" charset="0"/>
              <a:buChar char="•"/>
            </a:pPr>
            <a:r>
              <a:rPr lang="nl-BE" dirty="0">
                <a:solidFill>
                  <a:schemeClr val="bg1">
                    <a:lumMod val="50000"/>
                  </a:schemeClr>
                </a:solidFill>
                <a:ea typeface="Calibri" panose="020F0502020204030204" pitchFamily="34" charset="0"/>
                <a:cs typeface="Calibri" panose="020F0502020204030204" pitchFamily="34" charset="0"/>
              </a:rPr>
              <a:t>F</a:t>
            </a:r>
            <a:r>
              <a:rPr lang="nl-BE" dirty="0" smtClean="0">
                <a:solidFill>
                  <a:schemeClr val="bg1">
                    <a:lumMod val="50000"/>
                  </a:schemeClr>
                </a:solidFill>
                <a:ea typeface="Calibri" panose="020F0502020204030204" pitchFamily="34" charset="0"/>
                <a:cs typeface="Calibri" panose="020F0502020204030204" pitchFamily="34" charset="0"/>
              </a:rPr>
              <a:t>inanciële implicaties</a:t>
            </a:r>
          </a:p>
          <a:p>
            <a:pPr marL="285750" indent="-285750">
              <a:buFont typeface="Arial" panose="020B0604020202020204" pitchFamily="34" charset="0"/>
              <a:buChar char="•"/>
            </a:pPr>
            <a:r>
              <a:rPr lang="nl-BE" dirty="0">
                <a:solidFill>
                  <a:schemeClr val="bg1">
                    <a:lumMod val="50000"/>
                  </a:schemeClr>
                </a:solidFill>
                <a:ea typeface="Calibri" panose="020F0502020204030204" pitchFamily="34" charset="0"/>
                <a:cs typeface="Calibri" panose="020F0502020204030204" pitchFamily="34" charset="0"/>
              </a:rPr>
              <a:t>T</a:t>
            </a:r>
            <a:r>
              <a:rPr lang="nl-BE" dirty="0" smtClean="0">
                <a:solidFill>
                  <a:schemeClr val="bg1">
                    <a:lumMod val="50000"/>
                  </a:schemeClr>
                </a:solidFill>
                <a:ea typeface="Calibri" panose="020F0502020204030204" pitchFamily="34" charset="0"/>
                <a:cs typeface="Calibri" panose="020F0502020204030204" pitchFamily="34" charset="0"/>
              </a:rPr>
              <a:t>erugbetalingsmodaliteiten</a:t>
            </a:r>
            <a:endParaRPr lang="nl-BE" dirty="0">
              <a:solidFill>
                <a:schemeClr val="bg1">
                  <a:lumMod val="50000"/>
                </a:schemeClr>
              </a:solidFill>
            </a:endParaRPr>
          </a:p>
        </p:txBody>
      </p:sp>
      <p:sp>
        <p:nvSpPr>
          <p:cNvPr id="15" name="Tekstvak 14"/>
          <p:cNvSpPr txBox="1"/>
          <p:nvPr/>
        </p:nvSpPr>
        <p:spPr>
          <a:xfrm>
            <a:off x="7075918" y="4236057"/>
            <a:ext cx="852345" cy="369332"/>
          </a:xfrm>
          <a:prstGeom prst="rect">
            <a:avLst/>
          </a:prstGeom>
          <a:noFill/>
        </p:spPr>
        <p:txBody>
          <a:bodyPr wrap="square" rtlCol="0">
            <a:spAutoFit/>
          </a:bodyPr>
          <a:lstStyle/>
          <a:p>
            <a:r>
              <a:rPr lang="nl-BE" dirty="0" smtClean="0">
                <a:solidFill>
                  <a:schemeClr val="bg1">
                    <a:lumMod val="50000"/>
                  </a:schemeClr>
                </a:solidFill>
              </a:rPr>
              <a:t>Keuze</a:t>
            </a:r>
            <a:endParaRPr lang="nl-BE" dirty="0">
              <a:solidFill>
                <a:schemeClr val="bg1">
                  <a:lumMod val="50000"/>
                </a:schemeClr>
              </a:solidFill>
            </a:endParaRPr>
          </a:p>
        </p:txBody>
      </p:sp>
      <p:sp>
        <p:nvSpPr>
          <p:cNvPr id="11" name="Tekstvak 10"/>
          <p:cNvSpPr txBox="1"/>
          <p:nvPr/>
        </p:nvSpPr>
        <p:spPr>
          <a:xfrm>
            <a:off x="74428" y="6175607"/>
            <a:ext cx="12269972" cy="646331"/>
          </a:xfrm>
          <a:prstGeom prst="rect">
            <a:avLst/>
          </a:prstGeom>
          <a:noFill/>
        </p:spPr>
        <p:txBody>
          <a:bodyPr wrap="square" rtlCol="0">
            <a:spAutoFit/>
          </a:bodyPr>
          <a:lstStyle/>
          <a:p>
            <a:r>
              <a:rPr lang="en-US" sz="1200" i="1" dirty="0" err="1" smtClean="0">
                <a:solidFill>
                  <a:schemeClr val="bg1"/>
                </a:solidFill>
              </a:rPr>
              <a:t>Bronnen</a:t>
            </a:r>
            <a:endParaRPr lang="en-US" sz="1200" i="1" dirty="0" smtClean="0">
              <a:solidFill>
                <a:schemeClr val="bg1"/>
              </a:solidFill>
            </a:endParaRPr>
          </a:p>
          <a:p>
            <a:pPr marL="228600" indent="-228600">
              <a:buFont typeface="Wingdings" panose="05000000000000000000" pitchFamily="2" charset="2"/>
              <a:buChar char="§"/>
            </a:pPr>
            <a:r>
              <a:rPr lang="en-US" sz="1200" i="1" dirty="0" err="1">
                <a:solidFill>
                  <a:schemeClr val="bg1"/>
                </a:solidFill>
              </a:rPr>
              <a:t>Belgisch</a:t>
            </a:r>
            <a:r>
              <a:rPr lang="en-US" sz="1200" i="1" dirty="0">
                <a:solidFill>
                  <a:schemeClr val="bg1"/>
                </a:solidFill>
              </a:rPr>
              <a:t> Centrum </a:t>
            </a:r>
            <a:r>
              <a:rPr lang="en-US" sz="1200" i="1" dirty="0" err="1">
                <a:solidFill>
                  <a:schemeClr val="bg1"/>
                </a:solidFill>
              </a:rPr>
              <a:t>voor</a:t>
            </a:r>
            <a:r>
              <a:rPr lang="en-US" sz="1200" i="1" dirty="0">
                <a:solidFill>
                  <a:schemeClr val="bg1"/>
                </a:solidFill>
              </a:rPr>
              <a:t> </a:t>
            </a:r>
            <a:r>
              <a:rPr lang="en-US" sz="1200" i="1" dirty="0" err="1">
                <a:solidFill>
                  <a:schemeClr val="bg1"/>
                </a:solidFill>
              </a:rPr>
              <a:t>Farmacotherapeutische</a:t>
            </a:r>
            <a:r>
              <a:rPr lang="en-US" sz="1200" i="1" dirty="0">
                <a:solidFill>
                  <a:schemeClr val="bg1"/>
                </a:solidFill>
              </a:rPr>
              <a:t> </a:t>
            </a:r>
            <a:r>
              <a:rPr lang="en-US" sz="1200" i="1" dirty="0" err="1">
                <a:solidFill>
                  <a:schemeClr val="bg1"/>
                </a:solidFill>
              </a:rPr>
              <a:t>Informatie</a:t>
            </a:r>
            <a:r>
              <a:rPr lang="en-US" sz="1200" i="1" dirty="0">
                <a:solidFill>
                  <a:schemeClr val="bg1"/>
                </a:solidFill>
              </a:rPr>
              <a:t> </a:t>
            </a:r>
            <a:r>
              <a:rPr lang="en-US" sz="1200" i="1" dirty="0" err="1">
                <a:solidFill>
                  <a:schemeClr val="bg1"/>
                </a:solidFill>
              </a:rPr>
              <a:t>n.d</a:t>
            </a:r>
            <a:r>
              <a:rPr lang="en-US" sz="1200" i="1" dirty="0" err="1" smtClean="0">
                <a:solidFill>
                  <a:schemeClr val="bg1"/>
                </a:solidFill>
              </a:rPr>
              <a:t>.</a:t>
            </a:r>
            <a:endParaRPr lang="en-US" sz="1200" i="1" dirty="0" smtClean="0">
              <a:solidFill>
                <a:schemeClr val="bg1"/>
              </a:solidFill>
            </a:endParaRPr>
          </a:p>
          <a:p>
            <a:pPr marL="228600" indent="-228600">
              <a:buFont typeface="Wingdings" panose="05000000000000000000" pitchFamily="2" charset="2"/>
              <a:buChar char="§"/>
            </a:pPr>
            <a:r>
              <a:rPr lang="nl-BE" sz="1200" i="1" dirty="0" err="1">
                <a:solidFill>
                  <a:schemeClr val="bg1">
                    <a:lumMod val="95000"/>
                  </a:schemeClr>
                </a:solidFill>
              </a:rPr>
              <a:t>Koeck</a:t>
            </a:r>
            <a:r>
              <a:rPr lang="nl-BE" sz="1200" i="1" dirty="0">
                <a:solidFill>
                  <a:schemeClr val="bg1">
                    <a:lumMod val="95000"/>
                  </a:schemeClr>
                </a:solidFill>
              </a:rPr>
              <a:t>, P., Bastiaens, H., </a:t>
            </a:r>
            <a:r>
              <a:rPr lang="nl-BE" sz="1200" i="1" dirty="0" err="1">
                <a:solidFill>
                  <a:schemeClr val="bg1">
                    <a:lumMod val="95000"/>
                  </a:schemeClr>
                </a:solidFill>
              </a:rPr>
              <a:t>Benhalima</a:t>
            </a:r>
            <a:r>
              <a:rPr lang="nl-BE" sz="1200" i="1" dirty="0">
                <a:solidFill>
                  <a:schemeClr val="bg1">
                    <a:lumMod val="95000"/>
                  </a:schemeClr>
                </a:solidFill>
              </a:rPr>
              <a:t>, K., </a:t>
            </a:r>
            <a:r>
              <a:rPr lang="nl-BE" sz="1200" i="1" dirty="0" err="1">
                <a:solidFill>
                  <a:schemeClr val="bg1">
                    <a:lumMod val="95000"/>
                  </a:schemeClr>
                </a:solidFill>
              </a:rPr>
              <a:t>Cloetens</a:t>
            </a:r>
            <a:r>
              <a:rPr lang="nl-BE" sz="1200" i="1" dirty="0">
                <a:solidFill>
                  <a:schemeClr val="bg1">
                    <a:lumMod val="95000"/>
                  </a:schemeClr>
                </a:solidFill>
              </a:rPr>
              <a:t>, H., et al., DIABETES MELLITUS TYPE 2 - Richtlijnen voor goede medische praktijkvoering. </a:t>
            </a:r>
            <a:r>
              <a:rPr lang="nl-BE" sz="1200" i="1" dirty="0" err="1">
                <a:solidFill>
                  <a:schemeClr val="bg1">
                    <a:lumMod val="95000"/>
                  </a:schemeClr>
                </a:solidFill>
              </a:rPr>
              <a:t>Domus</a:t>
            </a:r>
            <a:r>
              <a:rPr lang="nl-BE" sz="1200" i="1" dirty="0">
                <a:solidFill>
                  <a:schemeClr val="bg1">
                    <a:lumMod val="95000"/>
                  </a:schemeClr>
                </a:solidFill>
              </a:rPr>
              <a:t> </a:t>
            </a:r>
            <a:r>
              <a:rPr lang="nl-BE" sz="1200" i="1" dirty="0" err="1">
                <a:solidFill>
                  <a:schemeClr val="bg1">
                    <a:lumMod val="95000"/>
                  </a:schemeClr>
                </a:solidFill>
              </a:rPr>
              <a:t>Medica</a:t>
            </a:r>
            <a:r>
              <a:rPr lang="nl-BE" sz="1200" i="1" dirty="0">
                <a:solidFill>
                  <a:schemeClr val="bg1">
                    <a:lumMod val="95000"/>
                  </a:schemeClr>
                </a:solidFill>
              </a:rPr>
              <a:t> 2015.</a:t>
            </a:r>
          </a:p>
        </p:txBody>
      </p:sp>
    </p:spTree>
    <p:extLst>
      <p:ext uri="{BB962C8B-B14F-4D97-AF65-F5344CB8AC3E}">
        <p14:creationId xmlns:p14="http://schemas.microsoft.com/office/powerpoint/2010/main" val="354489252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1"/>
          <p:cNvSpPr txBox="1">
            <a:spLocks/>
          </p:cNvSpPr>
          <p:nvPr/>
        </p:nvSpPr>
        <p:spPr>
          <a:xfrm>
            <a:off x="821459" y="374071"/>
            <a:ext cx="10515600" cy="883041"/>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nl-BE" sz="4800" dirty="0" smtClean="0">
                <a:solidFill>
                  <a:srgbClr val="5C9A9B"/>
                </a:solidFill>
              </a:rPr>
              <a:t>Behandeling intensifiëren – </a:t>
            </a:r>
            <a:r>
              <a:rPr lang="nl-BE" sz="4800" dirty="0" err="1" smtClean="0">
                <a:solidFill>
                  <a:srgbClr val="5C9A9B"/>
                </a:solidFill>
              </a:rPr>
              <a:t>Injectables</a:t>
            </a:r>
            <a:endParaRPr lang="nl-BE" sz="4800" dirty="0">
              <a:solidFill>
                <a:srgbClr val="5C9A9B"/>
              </a:solidFill>
            </a:endParaRPr>
          </a:p>
        </p:txBody>
      </p:sp>
      <p:graphicFrame>
        <p:nvGraphicFramePr>
          <p:cNvPr id="10" name="Diagram 9"/>
          <p:cNvGraphicFramePr/>
          <p:nvPr>
            <p:extLst>
              <p:ext uri="{D42A27DB-BD31-4B8C-83A1-F6EECF244321}">
                <p14:modId xmlns:p14="http://schemas.microsoft.com/office/powerpoint/2010/main" val="1650820905"/>
              </p:ext>
            </p:extLst>
          </p:nvPr>
        </p:nvGraphicFramePr>
        <p:xfrm>
          <a:off x="821459" y="1825010"/>
          <a:ext cx="6898692" cy="385881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Tekstvak 8"/>
          <p:cNvSpPr txBox="1"/>
          <p:nvPr/>
        </p:nvSpPr>
        <p:spPr>
          <a:xfrm>
            <a:off x="8021489" y="3820421"/>
            <a:ext cx="852345" cy="369332"/>
          </a:xfrm>
          <a:prstGeom prst="rect">
            <a:avLst/>
          </a:prstGeom>
          <a:noFill/>
        </p:spPr>
        <p:txBody>
          <a:bodyPr wrap="square" rtlCol="0">
            <a:spAutoFit/>
          </a:bodyPr>
          <a:lstStyle/>
          <a:p>
            <a:r>
              <a:rPr lang="nl-BE" dirty="0" smtClean="0">
                <a:solidFill>
                  <a:schemeClr val="bg1">
                    <a:lumMod val="50000"/>
                  </a:schemeClr>
                </a:solidFill>
              </a:rPr>
              <a:t>Keuze</a:t>
            </a:r>
            <a:endParaRPr lang="nl-BE" dirty="0">
              <a:solidFill>
                <a:schemeClr val="bg1">
                  <a:lumMod val="50000"/>
                </a:schemeClr>
              </a:solidFill>
            </a:endParaRPr>
          </a:p>
        </p:txBody>
      </p:sp>
      <p:pic>
        <p:nvPicPr>
          <p:cNvPr id="11" name="Afbeelding 10"/>
          <p:cNvPicPr>
            <a:picLocks noChangeAspect="1"/>
          </p:cNvPicPr>
          <p:nvPr/>
        </p:nvPicPr>
        <p:blipFill>
          <a:blip r:embed="rId8"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8187744" y="2597884"/>
            <a:ext cx="582181" cy="973155"/>
          </a:xfrm>
          <a:prstGeom prst="rect">
            <a:avLst/>
          </a:prstGeom>
        </p:spPr>
      </p:pic>
      <p:sp>
        <p:nvSpPr>
          <p:cNvPr id="16" name="PIJL-RECHTS 15"/>
          <p:cNvSpPr/>
          <p:nvPr/>
        </p:nvSpPr>
        <p:spPr>
          <a:xfrm>
            <a:off x="7819081" y="3467130"/>
            <a:ext cx="1319507" cy="353291"/>
          </a:xfrm>
          <a:prstGeom prst="rightArrow">
            <a:avLst/>
          </a:prstGeom>
          <a:solidFill>
            <a:srgbClr val="5C9A9B"/>
          </a:solidFill>
          <a:ln>
            <a:solidFill>
              <a:srgbClr val="5C9A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pic>
        <p:nvPicPr>
          <p:cNvPr id="2" name="Afbeelding 1"/>
          <p:cNvPicPr>
            <a:picLocks noChangeAspect="1"/>
          </p:cNvPicPr>
          <p:nvPr/>
        </p:nvPicPr>
        <p:blipFill>
          <a:blip r:embed="rId9" cstate="print">
            <a:duotone>
              <a:prstClr val="black"/>
              <a:srgbClr val="5C9A9B">
                <a:tint val="45000"/>
                <a:satMod val="400000"/>
              </a:srgbClr>
            </a:duotone>
            <a:extLst>
              <a:ext uri="{28A0092B-C50C-407E-A947-70E740481C1C}">
                <a14:useLocalDpi xmlns:a14="http://schemas.microsoft.com/office/drawing/2010/main" val="0"/>
              </a:ext>
            </a:extLst>
          </a:blip>
          <a:stretch>
            <a:fillRect/>
          </a:stretch>
        </p:blipFill>
        <p:spPr>
          <a:xfrm>
            <a:off x="9433622" y="2914771"/>
            <a:ext cx="2132037" cy="1312535"/>
          </a:xfrm>
          <a:prstGeom prst="rect">
            <a:avLst/>
          </a:prstGeom>
        </p:spPr>
      </p:pic>
      <p:sp>
        <p:nvSpPr>
          <p:cNvPr id="17" name="Tekstvak 16"/>
          <p:cNvSpPr txBox="1"/>
          <p:nvPr/>
        </p:nvSpPr>
        <p:spPr>
          <a:xfrm>
            <a:off x="9237518" y="2176598"/>
            <a:ext cx="2339109" cy="646331"/>
          </a:xfrm>
          <a:prstGeom prst="rect">
            <a:avLst/>
          </a:prstGeom>
          <a:noFill/>
        </p:spPr>
        <p:txBody>
          <a:bodyPr wrap="square" rtlCol="0">
            <a:spAutoFit/>
          </a:bodyPr>
          <a:lstStyle/>
          <a:p>
            <a:pPr algn="ctr"/>
            <a:r>
              <a:rPr lang="nl-BE" dirty="0" smtClean="0">
                <a:solidFill>
                  <a:schemeClr val="bg1">
                    <a:lumMod val="50000"/>
                  </a:schemeClr>
                </a:solidFill>
              </a:rPr>
              <a:t>Voor- en nadelen afwegen</a:t>
            </a:r>
            <a:endParaRPr lang="nl-BE" dirty="0">
              <a:solidFill>
                <a:schemeClr val="bg1">
                  <a:lumMod val="50000"/>
                </a:schemeClr>
              </a:solidFill>
            </a:endParaRPr>
          </a:p>
        </p:txBody>
      </p:sp>
      <p:sp>
        <p:nvSpPr>
          <p:cNvPr id="12" name="Tekstvak 11"/>
          <p:cNvSpPr txBox="1"/>
          <p:nvPr/>
        </p:nvSpPr>
        <p:spPr>
          <a:xfrm>
            <a:off x="74428" y="6175607"/>
            <a:ext cx="12269972" cy="646331"/>
          </a:xfrm>
          <a:prstGeom prst="rect">
            <a:avLst/>
          </a:prstGeom>
          <a:noFill/>
        </p:spPr>
        <p:txBody>
          <a:bodyPr wrap="square" rtlCol="0">
            <a:spAutoFit/>
          </a:bodyPr>
          <a:lstStyle/>
          <a:p>
            <a:r>
              <a:rPr lang="en-US" sz="1200" i="1" dirty="0" err="1" smtClean="0">
                <a:solidFill>
                  <a:schemeClr val="bg1"/>
                </a:solidFill>
              </a:rPr>
              <a:t>Bronnen</a:t>
            </a:r>
            <a:endParaRPr lang="en-US" sz="1200" i="1" dirty="0" smtClean="0">
              <a:solidFill>
                <a:schemeClr val="bg1"/>
              </a:solidFill>
            </a:endParaRPr>
          </a:p>
          <a:p>
            <a:pPr marL="228600" indent="-228600">
              <a:buFont typeface="Wingdings" panose="05000000000000000000" pitchFamily="2" charset="2"/>
              <a:buChar char="§"/>
            </a:pPr>
            <a:r>
              <a:rPr lang="en-US" sz="1200" i="1" dirty="0" err="1">
                <a:solidFill>
                  <a:schemeClr val="bg1"/>
                </a:solidFill>
              </a:rPr>
              <a:t>Belgisch</a:t>
            </a:r>
            <a:r>
              <a:rPr lang="en-US" sz="1200" i="1" dirty="0">
                <a:solidFill>
                  <a:schemeClr val="bg1"/>
                </a:solidFill>
              </a:rPr>
              <a:t> Centrum </a:t>
            </a:r>
            <a:r>
              <a:rPr lang="en-US" sz="1200" i="1" dirty="0" err="1">
                <a:solidFill>
                  <a:schemeClr val="bg1"/>
                </a:solidFill>
              </a:rPr>
              <a:t>voor</a:t>
            </a:r>
            <a:r>
              <a:rPr lang="en-US" sz="1200" i="1" dirty="0">
                <a:solidFill>
                  <a:schemeClr val="bg1"/>
                </a:solidFill>
              </a:rPr>
              <a:t> </a:t>
            </a:r>
            <a:r>
              <a:rPr lang="en-US" sz="1200" i="1" dirty="0" err="1">
                <a:solidFill>
                  <a:schemeClr val="bg1"/>
                </a:solidFill>
              </a:rPr>
              <a:t>Farmacotherapeutische</a:t>
            </a:r>
            <a:r>
              <a:rPr lang="en-US" sz="1200" i="1" dirty="0">
                <a:solidFill>
                  <a:schemeClr val="bg1"/>
                </a:solidFill>
              </a:rPr>
              <a:t> </a:t>
            </a:r>
            <a:r>
              <a:rPr lang="en-US" sz="1200" i="1" dirty="0" err="1">
                <a:solidFill>
                  <a:schemeClr val="bg1"/>
                </a:solidFill>
              </a:rPr>
              <a:t>Informatie</a:t>
            </a:r>
            <a:r>
              <a:rPr lang="en-US" sz="1200" i="1" dirty="0">
                <a:solidFill>
                  <a:schemeClr val="bg1"/>
                </a:solidFill>
              </a:rPr>
              <a:t> </a:t>
            </a:r>
            <a:r>
              <a:rPr lang="en-US" sz="1200" i="1" dirty="0" err="1">
                <a:solidFill>
                  <a:schemeClr val="bg1"/>
                </a:solidFill>
              </a:rPr>
              <a:t>n.d</a:t>
            </a:r>
            <a:r>
              <a:rPr lang="en-US" sz="1200" i="1" dirty="0" err="1" smtClean="0">
                <a:solidFill>
                  <a:schemeClr val="bg1"/>
                </a:solidFill>
              </a:rPr>
              <a:t>.</a:t>
            </a:r>
            <a:endParaRPr lang="en-US" sz="1200" i="1" dirty="0" smtClean="0">
              <a:solidFill>
                <a:schemeClr val="bg1"/>
              </a:solidFill>
            </a:endParaRPr>
          </a:p>
          <a:p>
            <a:pPr marL="228600" indent="-228600">
              <a:buFont typeface="Wingdings" panose="05000000000000000000" pitchFamily="2" charset="2"/>
              <a:buChar char="§"/>
            </a:pPr>
            <a:r>
              <a:rPr lang="nl-BE" sz="1200" i="1" dirty="0" err="1">
                <a:solidFill>
                  <a:schemeClr val="bg1">
                    <a:lumMod val="95000"/>
                  </a:schemeClr>
                </a:solidFill>
              </a:rPr>
              <a:t>Koeck</a:t>
            </a:r>
            <a:r>
              <a:rPr lang="nl-BE" sz="1200" i="1" dirty="0">
                <a:solidFill>
                  <a:schemeClr val="bg1">
                    <a:lumMod val="95000"/>
                  </a:schemeClr>
                </a:solidFill>
              </a:rPr>
              <a:t>, P., Bastiaens, H., </a:t>
            </a:r>
            <a:r>
              <a:rPr lang="nl-BE" sz="1200" i="1" dirty="0" err="1">
                <a:solidFill>
                  <a:schemeClr val="bg1">
                    <a:lumMod val="95000"/>
                  </a:schemeClr>
                </a:solidFill>
              </a:rPr>
              <a:t>Benhalima</a:t>
            </a:r>
            <a:r>
              <a:rPr lang="nl-BE" sz="1200" i="1" dirty="0">
                <a:solidFill>
                  <a:schemeClr val="bg1">
                    <a:lumMod val="95000"/>
                  </a:schemeClr>
                </a:solidFill>
              </a:rPr>
              <a:t>, K., </a:t>
            </a:r>
            <a:r>
              <a:rPr lang="nl-BE" sz="1200" i="1" dirty="0" err="1">
                <a:solidFill>
                  <a:schemeClr val="bg1">
                    <a:lumMod val="95000"/>
                  </a:schemeClr>
                </a:solidFill>
              </a:rPr>
              <a:t>Cloetens</a:t>
            </a:r>
            <a:r>
              <a:rPr lang="nl-BE" sz="1200" i="1" dirty="0">
                <a:solidFill>
                  <a:schemeClr val="bg1">
                    <a:lumMod val="95000"/>
                  </a:schemeClr>
                </a:solidFill>
              </a:rPr>
              <a:t>, H., et al., DIABETES MELLITUS TYPE 2 - Richtlijnen voor goede medische praktijkvoering. </a:t>
            </a:r>
            <a:r>
              <a:rPr lang="nl-BE" sz="1200" i="1" dirty="0" err="1">
                <a:solidFill>
                  <a:schemeClr val="bg1">
                    <a:lumMod val="95000"/>
                  </a:schemeClr>
                </a:solidFill>
              </a:rPr>
              <a:t>Domus</a:t>
            </a:r>
            <a:r>
              <a:rPr lang="nl-BE" sz="1200" i="1" dirty="0">
                <a:solidFill>
                  <a:schemeClr val="bg1">
                    <a:lumMod val="95000"/>
                  </a:schemeClr>
                </a:solidFill>
              </a:rPr>
              <a:t> </a:t>
            </a:r>
            <a:r>
              <a:rPr lang="nl-BE" sz="1200" i="1" dirty="0" err="1">
                <a:solidFill>
                  <a:schemeClr val="bg1">
                    <a:lumMod val="95000"/>
                  </a:schemeClr>
                </a:solidFill>
              </a:rPr>
              <a:t>Medica</a:t>
            </a:r>
            <a:r>
              <a:rPr lang="nl-BE" sz="1200" i="1" dirty="0">
                <a:solidFill>
                  <a:schemeClr val="bg1">
                    <a:lumMod val="95000"/>
                  </a:schemeClr>
                </a:solidFill>
              </a:rPr>
              <a:t> 2015.</a:t>
            </a:r>
          </a:p>
        </p:txBody>
      </p:sp>
    </p:spTree>
    <p:extLst>
      <p:ext uri="{BB962C8B-B14F-4D97-AF65-F5344CB8AC3E}">
        <p14:creationId xmlns:p14="http://schemas.microsoft.com/office/powerpoint/2010/main" val="381490155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1850" y="136312"/>
            <a:ext cx="10515600" cy="1255884"/>
          </a:xfrm>
        </p:spPr>
        <p:txBody>
          <a:bodyPr/>
          <a:lstStyle/>
          <a:p>
            <a:r>
              <a:rPr lang="nl-BE" dirty="0" smtClean="0">
                <a:solidFill>
                  <a:srgbClr val="5C9A9B"/>
                </a:solidFill>
              </a:rPr>
              <a:t>Inleiding: diabetes in cijfers</a:t>
            </a:r>
            <a:endParaRPr lang="nl-BE" dirty="0">
              <a:solidFill>
                <a:srgbClr val="5C9A9B"/>
              </a:solidFill>
            </a:endParaRPr>
          </a:p>
        </p:txBody>
      </p:sp>
      <p:sp>
        <p:nvSpPr>
          <p:cNvPr id="4" name="Tekstvak 3"/>
          <p:cNvSpPr txBox="1"/>
          <p:nvPr/>
        </p:nvSpPr>
        <p:spPr>
          <a:xfrm>
            <a:off x="74428" y="6531200"/>
            <a:ext cx="12269972" cy="338554"/>
          </a:xfrm>
          <a:prstGeom prst="rect">
            <a:avLst/>
          </a:prstGeom>
          <a:noFill/>
        </p:spPr>
        <p:txBody>
          <a:bodyPr wrap="square" rtlCol="0">
            <a:spAutoFit/>
          </a:bodyPr>
          <a:lstStyle/>
          <a:p>
            <a:r>
              <a:rPr lang="nl-BE" sz="1600" dirty="0" err="1" smtClean="0">
                <a:solidFill>
                  <a:schemeClr val="bg1">
                    <a:lumMod val="95000"/>
                  </a:schemeClr>
                </a:solidFill>
              </a:rPr>
              <a:t>educa</a:t>
            </a:r>
            <a:endParaRPr lang="nl-BE" sz="1600" dirty="0">
              <a:solidFill>
                <a:schemeClr val="bg1">
                  <a:lumMod val="95000"/>
                </a:schemeClr>
              </a:solidFill>
            </a:endParaRPr>
          </a:p>
        </p:txBody>
      </p:sp>
      <p:grpSp>
        <p:nvGrpSpPr>
          <p:cNvPr id="430" name="Groep 429"/>
          <p:cNvGrpSpPr/>
          <p:nvPr/>
        </p:nvGrpSpPr>
        <p:grpSpPr>
          <a:xfrm>
            <a:off x="831850" y="3194463"/>
            <a:ext cx="2143125" cy="2743014"/>
            <a:chOff x="831850" y="3194463"/>
            <a:chExt cx="2143125" cy="2743014"/>
          </a:xfrm>
        </p:grpSpPr>
        <p:pic>
          <p:nvPicPr>
            <p:cNvPr id="6" name="Afbeelding 5"/>
            <p:cNvPicPr>
              <a:picLocks noChangeAspect="1"/>
            </p:cNvPicPr>
            <p:nvPr/>
          </p:nvPicPr>
          <p:blipFill>
            <a:blip r:embed="rId3"/>
            <a:stretch>
              <a:fillRect/>
            </a:stretch>
          </p:blipFill>
          <p:spPr>
            <a:xfrm>
              <a:off x="831850" y="3794352"/>
              <a:ext cx="2143125" cy="2143125"/>
            </a:xfrm>
            <a:prstGeom prst="rect">
              <a:avLst/>
            </a:prstGeom>
          </p:spPr>
        </p:pic>
        <p:sp>
          <p:nvSpPr>
            <p:cNvPr id="7" name="Tekstvak 6"/>
            <p:cNvSpPr txBox="1"/>
            <p:nvPr/>
          </p:nvSpPr>
          <p:spPr>
            <a:xfrm>
              <a:off x="831850" y="3194463"/>
              <a:ext cx="2136981" cy="461665"/>
            </a:xfrm>
            <a:prstGeom prst="rect">
              <a:avLst/>
            </a:prstGeom>
            <a:noFill/>
          </p:spPr>
          <p:txBody>
            <a:bodyPr wrap="square" rtlCol="0">
              <a:spAutoFit/>
            </a:bodyPr>
            <a:lstStyle/>
            <a:p>
              <a:pPr algn="ctr"/>
              <a:r>
                <a:rPr lang="nl-BE" sz="2400" dirty="0" smtClean="0"/>
                <a:t>% overgewicht?</a:t>
              </a:r>
              <a:endParaRPr lang="nl-BE" sz="2400" dirty="0"/>
            </a:p>
          </p:txBody>
        </p:sp>
        <p:sp>
          <p:nvSpPr>
            <p:cNvPr id="9" name="Afgeronde rechthoek 8"/>
            <p:cNvSpPr/>
            <p:nvPr/>
          </p:nvSpPr>
          <p:spPr>
            <a:xfrm>
              <a:off x="1075005" y="4490346"/>
              <a:ext cx="1650670" cy="783771"/>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nl-BE" sz="2800" dirty="0" smtClean="0"/>
                <a:t>%</a:t>
              </a:r>
              <a:endParaRPr lang="nl-BE" sz="2800" dirty="0"/>
            </a:p>
          </p:txBody>
        </p:sp>
      </p:grpSp>
      <p:grpSp>
        <p:nvGrpSpPr>
          <p:cNvPr id="429" name="Groep 428"/>
          <p:cNvGrpSpPr/>
          <p:nvPr/>
        </p:nvGrpSpPr>
        <p:grpSpPr>
          <a:xfrm>
            <a:off x="3681260" y="2825131"/>
            <a:ext cx="2292021" cy="3112345"/>
            <a:chOff x="3218130" y="2825131"/>
            <a:chExt cx="2292021" cy="3112345"/>
          </a:xfrm>
        </p:grpSpPr>
        <p:pic>
          <p:nvPicPr>
            <p:cNvPr id="10" name="Afbeelding 9"/>
            <p:cNvPicPr>
              <a:picLocks noChangeAspect="1"/>
            </p:cNvPicPr>
            <p:nvPr/>
          </p:nvPicPr>
          <p:blipFill>
            <a:blip r:embed="rId4"/>
            <a:stretch>
              <a:fillRect/>
            </a:stretch>
          </p:blipFill>
          <p:spPr>
            <a:xfrm>
              <a:off x="3218130" y="3794351"/>
              <a:ext cx="2133601" cy="2143125"/>
            </a:xfrm>
            <a:prstGeom prst="rect">
              <a:avLst/>
            </a:prstGeom>
          </p:spPr>
        </p:pic>
        <p:sp>
          <p:nvSpPr>
            <p:cNvPr id="12" name="Tekstvak 11"/>
            <p:cNvSpPr txBox="1"/>
            <p:nvPr/>
          </p:nvSpPr>
          <p:spPr>
            <a:xfrm>
              <a:off x="3218130" y="2825131"/>
              <a:ext cx="2292021" cy="830997"/>
            </a:xfrm>
            <a:prstGeom prst="rect">
              <a:avLst/>
            </a:prstGeom>
            <a:noFill/>
          </p:spPr>
          <p:txBody>
            <a:bodyPr wrap="square" rtlCol="0">
              <a:spAutoFit/>
            </a:bodyPr>
            <a:lstStyle/>
            <a:p>
              <a:pPr algn="ctr"/>
              <a:r>
                <a:rPr lang="nl-BE" sz="2400" dirty="0" smtClean="0"/>
                <a:t>Sterfte wereldwijd?</a:t>
              </a:r>
              <a:endParaRPr lang="nl-BE" sz="2400" dirty="0"/>
            </a:p>
          </p:txBody>
        </p:sp>
        <p:sp>
          <p:nvSpPr>
            <p:cNvPr id="13" name="Afgeronde rechthoek 12"/>
            <p:cNvSpPr/>
            <p:nvPr/>
          </p:nvSpPr>
          <p:spPr>
            <a:xfrm>
              <a:off x="3332682" y="4490345"/>
              <a:ext cx="1908907" cy="783771"/>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nl-BE" sz="2800" dirty="0" smtClean="0"/>
                <a:t>Elke     sec</a:t>
              </a:r>
              <a:endParaRPr lang="nl-BE" sz="2800" dirty="0"/>
            </a:p>
          </p:txBody>
        </p:sp>
      </p:grpSp>
      <p:grpSp>
        <p:nvGrpSpPr>
          <p:cNvPr id="428" name="Groep 427"/>
          <p:cNvGrpSpPr/>
          <p:nvPr/>
        </p:nvGrpSpPr>
        <p:grpSpPr>
          <a:xfrm>
            <a:off x="6519471" y="2824536"/>
            <a:ext cx="2007012" cy="2538862"/>
            <a:chOff x="5593196" y="2824536"/>
            <a:chExt cx="2007012" cy="2538862"/>
          </a:xfrm>
        </p:grpSpPr>
        <p:grpSp>
          <p:nvGrpSpPr>
            <p:cNvPr id="14" name="Group 3"/>
            <p:cNvGrpSpPr>
              <a:grpSpLocks/>
            </p:cNvGrpSpPr>
            <p:nvPr/>
          </p:nvGrpSpPr>
          <p:grpSpPr bwMode="auto">
            <a:xfrm>
              <a:off x="5593196" y="3782476"/>
              <a:ext cx="2007012" cy="1580922"/>
              <a:chOff x="1653" y="1621"/>
              <a:chExt cx="2485" cy="1054"/>
            </a:xfrm>
          </p:grpSpPr>
          <p:sp>
            <p:nvSpPr>
              <p:cNvPr id="15" name="Freeform 4"/>
              <p:cNvSpPr>
                <a:spLocks/>
              </p:cNvSpPr>
              <p:nvPr/>
            </p:nvSpPr>
            <p:spPr bwMode="auto">
              <a:xfrm>
                <a:off x="1653" y="1621"/>
                <a:ext cx="2485" cy="1054"/>
              </a:xfrm>
              <a:custGeom>
                <a:avLst/>
                <a:gdLst>
                  <a:gd name="T0" fmla="*/ 750 w 994"/>
                  <a:gd name="T1" fmla="*/ 2321 h 395"/>
                  <a:gd name="T2" fmla="*/ 33 w 994"/>
                  <a:gd name="T3" fmla="*/ 3917 h 395"/>
                  <a:gd name="T4" fmla="*/ 50 w 994"/>
                  <a:gd name="T5" fmla="*/ 5091 h 395"/>
                  <a:gd name="T6" fmla="*/ 313 w 994"/>
                  <a:gd name="T7" fmla="*/ 5796 h 395"/>
                  <a:gd name="T8" fmla="*/ 458 w 994"/>
                  <a:gd name="T9" fmla="*/ 6401 h 395"/>
                  <a:gd name="T10" fmla="*/ 1583 w 994"/>
                  <a:gd name="T11" fmla="*/ 7426 h 395"/>
                  <a:gd name="T12" fmla="*/ 2283 w 994"/>
                  <a:gd name="T13" fmla="*/ 7503 h 395"/>
                  <a:gd name="T14" fmla="*/ 2688 w 994"/>
                  <a:gd name="T15" fmla="*/ 7447 h 395"/>
                  <a:gd name="T16" fmla="*/ 3063 w 994"/>
                  <a:gd name="T17" fmla="*/ 7311 h 395"/>
                  <a:gd name="T18" fmla="*/ 3500 w 994"/>
                  <a:gd name="T19" fmla="*/ 7162 h 395"/>
                  <a:gd name="T20" fmla="*/ 4083 w 994"/>
                  <a:gd name="T21" fmla="*/ 6970 h 395"/>
                  <a:gd name="T22" fmla="*/ 4833 w 994"/>
                  <a:gd name="T23" fmla="*/ 6500 h 395"/>
                  <a:gd name="T24" fmla="*/ 5375 w 994"/>
                  <a:gd name="T25" fmla="*/ 6137 h 395"/>
                  <a:gd name="T26" fmla="*/ 5625 w 994"/>
                  <a:gd name="T27" fmla="*/ 5206 h 395"/>
                  <a:gd name="T28" fmla="*/ 5658 w 994"/>
                  <a:gd name="T29" fmla="*/ 5241 h 395"/>
                  <a:gd name="T30" fmla="*/ 6470 w 994"/>
                  <a:gd name="T31" fmla="*/ 5206 h 395"/>
                  <a:gd name="T32" fmla="*/ 8300 w 994"/>
                  <a:gd name="T33" fmla="*/ 4976 h 395"/>
                  <a:gd name="T34" fmla="*/ 9395 w 994"/>
                  <a:gd name="T35" fmla="*/ 4750 h 395"/>
                  <a:gd name="T36" fmla="*/ 10425 w 994"/>
                  <a:gd name="T37" fmla="*/ 4486 h 395"/>
                  <a:gd name="T38" fmla="*/ 12125 w 994"/>
                  <a:gd name="T39" fmla="*/ 3303 h 395"/>
                  <a:gd name="T40" fmla="*/ 12550 w 994"/>
                  <a:gd name="T41" fmla="*/ 3061 h 395"/>
                  <a:gd name="T42" fmla="*/ 12908 w 994"/>
                  <a:gd name="T43" fmla="*/ 2983 h 395"/>
                  <a:gd name="T44" fmla="*/ 14033 w 994"/>
                  <a:gd name="T45" fmla="*/ 2450 h 395"/>
                  <a:gd name="T46" fmla="*/ 15333 w 994"/>
                  <a:gd name="T47" fmla="*/ 376 h 395"/>
                  <a:gd name="T48" fmla="*/ 14158 w 994"/>
                  <a:gd name="T49" fmla="*/ 376 h 395"/>
                  <a:gd name="T50" fmla="*/ 12908 w 994"/>
                  <a:gd name="T51" fmla="*/ 478 h 395"/>
                  <a:gd name="T52" fmla="*/ 12095 w 994"/>
                  <a:gd name="T53" fmla="*/ 512 h 395"/>
                  <a:gd name="T54" fmla="*/ 11408 w 994"/>
                  <a:gd name="T55" fmla="*/ 590 h 395"/>
                  <a:gd name="T56" fmla="*/ 10783 w 994"/>
                  <a:gd name="T57" fmla="*/ 720 h 395"/>
                  <a:gd name="T58" fmla="*/ 9845 w 994"/>
                  <a:gd name="T59" fmla="*/ 627 h 395"/>
                  <a:gd name="T60" fmla="*/ 8708 w 994"/>
                  <a:gd name="T61" fmla="*/ 720 h 395"/>
                  <a:gd name="T62" fmla="*/ 6658 w 994"/>
                  <a:gd name="T63" fmla="*/ 763 h 395"/>
                  <a:gd name="T64" fmla="*/ 4613 w 994"/>
                  <a:gd name="T65" fmla="*/ 704 h 395"/>
                  <a:gd name="T66" fmla="*/ 2563 w 994"/>
                  <a:gd name="T67" fmla="*/ 1062 h 395"/>
                  <a:gd name="T68" fmla="*/ 1550 w 994"/>
                  <a:gd name="T69" fmla="*/ 1596 h 395"/>
                  <a:gd name="T70" fmla="*/ 738 w 994"/>
                  <a:gd name="T71" fmla="*/ 2321 h 39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994" h="395">
                    <a:moveTo>
                      <a:pt x="48" y="122"/>
                    </a:moveTo>
                    <a:cubicBezTo>
                      <a:pt x="9" y="135"/>
                      <a:pt x="3" y="192"/>
                      <a:pt x="2" y="206"/>
                    </a:cubicBezTo>
                    <a:cubicBezTo>
                      <a:pt x="0" y="218"/>
                      <a:pt x="1" y="256"/>
                      <a:pt x="3" y="268"/>
                    </a:cubicBezTo>
                    <a:cubicBezTo>
                      <a:pt x="5" y="280"/>
                      <a:pt x="20" y="291"/>
                      <a:pt x="20" y="305"/>
                    </a:cubicBezTo>
                    <a:cubicBezTo>
                      <a:pt x="21" y="321"/>
                      <a:pt x="23" y="323"/>
                      <a:pt x="29" y="337"/>
                    </a:cubicBezTo>
                    <a:cubicBezTo>
                      <a:pt x="41" y="369"/>
                      <a:pt x="67" y="385"/>
                      <a:pt x="101" y="391"/>
                    </a:cubicBezTo>
                    <a:cubicBezTo>
                      <a:pt x="118" y="394"/>
                      <a:pt x="128" y="394"/>
                      <a:pt x="146" y="395"/>
                    </a:cubicBezTo>
                    <a:cubicBezTo>
                      <a:pt x="153" y="395"/>
                      <a:pt x="164" y="394"/>
                      <a:pt x="172" y="392"/>
                    </a:cubicBezTo>
                    <a:cubicBezTo>
                      <a:pt x="182" y="390"/>
                      <a:pt x="187" y="388"/>
                      <a:pt x="196" y="385"/>
                    </a:cubicBezTo>
                    <a:cubicBezTo>
                      <a:pt x="206" y="382"/>
                      <a:pt x="215" y="381"/>
                      <a:pt x="224" y="377"/>
                    </a:cubicBezTo>
                    <a:cubicBezTo>
                      <a:pt x="241" y="368"/>
                      <a:pt x="243" y="370"/>
                      <a:pt x="261" y="367"/>
                    </a:cubicBezTo>
                    <a:cubicBezTo>
                      <a:pt x="281" y="364"/>
                      <a:pt x="294" y="351"/>
                      <a:pt x="309" y="342"/>
                    </a:cubicBezTo>
                    <a:cubicBezTo>
                      <a:pt x="322" y="335"/>
                      <a:pt x="330" y="331"/>
                      <a:pt x="344" y="323"/>
                    </a:cubicBezTo>
                    <a:cubicBezTo>
                      <a:pt x="356" y="316"/>
                      <a:pt x="368" y="286"/>
                      <a:pt x="360" y="274"/>
                    </a:cubicBezTo>
                    <a:cubicBezTo>
                      <a:pt x="362" y="276"/>
                      <a:pt x="362" y="276"/>
                      <a:pt x="362" y="276"/>
                    </a:cubicBezTo>
                    <a:cubicBezTo>
                      <a:pt x="379" y="276"/>
                      <a:pt x="396" y="275"/>
                      <a:pt x="414" y="274"/>
                    </a:cubicBezTo>
                    <a:cubicBezTo>
                      <a:pt x="451" y="273"/>
                      <a:pt x="495" y="272"/>
                      <a:pt x="531" y="262"/>
                    </a:cubicBezTo>
                    <a:cubicBezTo>
                      <a:pt x="553" y="256"/>
                      <a:pt x="578" y="251"/>
                      <a:pt x="601" y="250"/>
                    </a:cubicBezTo>
                    <a:cubicBezTo>
                      <a:pt x="626" y="249"/>
                      <a:pt x="642" y="243"/>
                      <a:pt x="667" y="236"/>
                    </a:cubicBezTo>
                    <a:cubicBezTo>
                      <a:pt x="704" y="226"/>
                      <a:pt x="741" y="184"/>
                      <a:pt x="776" y="174"/>
                    </a:cubicBezTo>
                    <a:cubicBezTo>
                      <a:pt x="784" y="171"/>
                      <a:pt x="794" y="164"/>
                      <a:pt x="803" y="161"/>
                    </a:cubicBezTo>
                    <a:cubicBezTo>
                      <a:pt x="810" y="159"/>
                      <a:pt x="819" y="159"/>
                      <a:pt x="826" y="157"/>
                    </a:cubicBezTo>
                    <a:cubicBezTo>
                      <a:pt x="843" y="152"/>
                      <a:pt x="883" y="136"/>
                      <a:pt x="898" y="129"/>
                    </a:cubicBezTo>
                    <a:cubicBezTo>
                      <a:pt x="925" y="118"/>
                      <a:pt x="994" y="76"/>
                      <a:pt x="981" y="20"/>
                    </a:cubicBezTo>
                    <a:cubicBezTo>
                      <a:pt x="977" y="0"/>
                      <a:pt x="939" y="9"/>
                      <a:pt x="906" y="20"/>
                    </a:cubicBezTo>
                    <a:cubicBezTo>
                      <a:pt x="883" y="28"/>
                      <a:pt x="851" y="25"/>
                      <a:pt x="826" y="25"/>
                    </a:cubicBezTo>
                    <a:cubicBezTo>
                      <a:pt x="805" y="25"/>
                      <a:pt x="794" y="26"/>
                      <a:pt x="774" y="27"/>
                    </a:cubicBezTo>
                    <a:cubicBezTo>
                      <a:pt x="759" y="27"/>
                      <a:pt x="745" y="30"/>
                      <a:pt x="730" y="31"/>
                    </a:cubicBezTo>
                    <a:cubicBezTo>
                      <a:pt x="714" y="31"/>
                      <a:pt x="706" y="36"/>
                      <a:pt x="690" y="38"/>
                    </a:cubicBezTo>
                    <a:cubicBezTo>
                      <a:pt x="672" y="40"/>
                      <a:pt x="649" y="35"/>
                      <a:pt x="630" y="33"/>
                    </a:cubicBezTo>
                    <a:cubicBezTo>
                      <a:pt x="609" y="31"/>
                      <a:pt x="579" y="33"/>
                      <a:pt x="557" y="38"/>
                    </a:cubicBezTo>
                    <a:cubicBezTo>
                      <a:pt x="517" y="46"/>
                      <a:pt x="470" y="43"/>
                      <a:pt x="426" y="40"/>
                    </a:cubicBezTo>
                    <a:cubicBezTo>
                      <a:pt x="380" y="38"/>
                      <a:pt x="341" y="30"/>
                      <a:pt x="295" y="37"/>
                    </a:cubicBezTo>
                    <a:cubicBezTo>
                      <a:pt x="256" y="43"/>
                      <a:pt x="200" y="36"/>
                      <a:pt x="164" y="56"/>
                    </a:cubicBezTo>
                    <a:cubicBezTo>
                      <a:pt x="150" y="64"/>
                      <a:pt x="111" y="74"/>
                      <a:pt x="99" y="84"/>
                    </a:cubicBezTo>
                    <a:cubicBezTo>
                      <a:pt x="82" y="99"/>
                      <a:pt x="64" y="108"/>
                      <a:pt x="47" y="122"/>
                    </a:cubicBezTo>
                  </a:path>
                </a:pathLst>
              </a:custGeom>
              <a:solidFill>
                <a:srgbClr val="FEE8B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nl-BE"/>
              </a:p>
            </p:txBody>
          </p:sp>
          <p:sp>
            <p:nvSpPr>
              <p:cNvPr id="16" name="Freeform 5"/>
              <p:cNvSpPr>
                <a:spLocks/>
              </p:cNvSpPr>
              <p:nvPr/>
            </p:nvSpPr>
            <p:spPr bwMode="auto">
              <a:xfrm>
                <a:off x="1835" y="2355"/>
                <a:ext cx="748" cy="306"/>
              </a:xfrm>
              <a:custGeom>
                <a:avLst/>
                <a:gdLst>
                  <a:gd name="T0" fmla="*/ 2522 w 299"/>
                  <a:gd name="T1" fmla="*/ 545 h 115"/>
                  <a:gd name="T2" fmla="*/ 3347 w 299"/>
                  <a:gd name="T3" fmla="*/ 136 h 115"/>
                  <a:gd name="T4" fmla="*/ 4150 w 299"/>
                  <a:gd name="T5" fmla="*/ 77 h 115"/>
                  <a:gd name="T6" fmla="*/ 3963 w 299"/>
                  <a:gd name="T7" fmla="*/ 963 h 115"/>
                  <a:gd name="T8" fmla="*/ 2897 w 299"/>
                  <a:gd name="T9" fmla="*/ 1620 h 115"/>
                  <a:gd name="T10" fmla="*/ 1301 w 299"/>
                  <a:gd name="T11" fmla="*/ 2110 h 115"/>
                  <a:gd name="T12" fmla="*/ 583 w 299"/>
                  <a:gd name="T13" fmla="*/ 2054 h 115"/>
                  <a:gd name="T14" fmla="*/ 0 w 299"/>
                  <a:gd name="T15" fmla="*/ 1905 h 115"/>
                  <a:gd name="T16" fmla="*/ 896 w 299"/>
                  <a:gd name="T17" fmla="*/ 1735 h 115"/>
                  <a:gd name="T18" fmla="*/ 1376 w 299"/>
                  <a:gd name="T19" fmla="*/ 1735 h 115"/>
                  <a:gd name="T20" fmla="*/ 2116 w 299"/>
                  <a:gd name="T21" fmla="*/ 1543 h 115"/>
                  <a:gd name="T22" fmla="*/ 2492 w 299"/>
                  <a:gd name="T23" fmla="*/ 1147 h 115"/>
                  <a:gd name="T24" fmla="*/ 3367 w 299"/>
                  <a:gd name="T25" fmla="*/ 1147 h 115"/>
                  <a:gd name="T26" fmla="*/ 4055 w 299"/>
                  <a:gd name="T27" fmla="*/ 657 h 115"/>
                  <a:gd name="T28" fmla="*/ 4005 w 299"/>
                  <a:gd name="T29" fmla="*/ 636 h 115"/>
                  <a:gd name="T30" fmla="*/ 3085 w 299"/>
                  <a:gd name="T31" fmla="*/ 545 h 115"/>
                  <a:gd name="T32" fmla="*/ 2534 w 299"/>
                  <a:gd name="T33" fmla="*/ 716 h 115"/>
                  <a:gd name="T34" fmla="*/ 2054 w 299"/>
                  <a:gd name="T35" fmla="*/ 806 h 115"/>
                  <a:gd name="T36" fmla="*/ 2492 w 299"/>
                  <a:gd name="T37" fmla="*/ 567 h 11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99" h="115">
                    <a:moveTo>
                      <a:pt x="161" y="29"/>
                    </a:moveTo>
                    <a:cubicBezTo>
                      <a:pt x="179" y="25"/>
                      <a:pt x="196" y="13"/>
                      <a:pt x="214" y="7"/>
                    </a:cubicBezTo>
                    <a:cubicBezTo>
                      <a:pt x="230" y="2"/>
                      <a:pt x="249" y="0"/>
                      <a:pt x="265" y="4"/>
                    </a:cubicBezTo>
                    <a:cubicBezTo>
                      <a:pt x="299" y="12"/>
                      <a:pt x="270" y="40"/>
                      <a:pt x="253" y="51"/>
                    </a:cubicBezTo>
                    <a:cubicBezTo>
                      <a:pt x="232" y="64"/>
                      <a:pt x="209" y="81"/>
                      <a:pt x="185" y="86"/>
                    </a:cubicBezTo>
                    <a:cubicBezTo>
                      <a:pt x="151" y="93"/>
                      <a:pt x="118" y="105"/>
                      <a:pt x="83" y="112"/>
                    </a:cubicBezTo>
                    <a:cubicBezTo>
                      <a:pt x="67" y="115"/>
                      <a:pt x="53" y="113"/>
                      <a:pt x="37" y="109"/>
                    </a:cubicBezTo>
                    <a:cubicBezTo>
                      <a:pt x="28" y="107"/>
                      <a:pt x="6" y="107"/>
                      <a:pt x="0" y="101"/>
                    </a:cubicBezTo>
                    <a:cubicBezTo>
                      <a:pt x="19" y="101"/>
                      <a:pt x="40" y="101"/>
                      <a:pt x="57" y="92"/>
                    </a:cubicBezTo>
                    <a:cubicBezTo>
                      <a:pt x="71" y="84"/>
                      <a:pt x="73" y="90"/>
                      <a:pt x="88" y="92"/>
                    </a:cubicBezTo>
                    <a:cubicBezTo>
                      <a:pt x="102" y="93"/>
                      <a:pt x="124" y="89"/>
                      <a:pt x="135" y="82"/>
                    </a:cubicBezTo>
                    <a:cubicBezTo>
                      <a:pt x="145" y="77"/>
                      <a:pt x="150" y="66"/>
                      <a:pt x="159" y="61"/>
                    </a:cubicBezTo>
                    <a:cubicBezTo>
                      <a:pt x="175" y="79"/>
                      <a:pt x="198" y="69"/>
                      <a:pt x="215" y="61"/>
                    </a:cubicBezTo>
                    <a:cubicBezTo>
                      <a:pt x="229" y="54"/>
                      <a:pt x="255" y="56"/>
                      <a:pt x="259" y="35"/>
                    </a:cubicBezTo>
                    <a:cubicBezTo>
                      <a:pt x="258" y="34"/>
                      <a:pt x="257" y="35"/>
                      <a:pt x="256" y="34"/>
                    </a:cubicBezTo>
                    <a:cubicBezTo>
                      <a:pt x="246" y="14"/>
                      <a:pt x="214" y="23"/>
                      <a:pt x="197" y="29"/>
                    </a:cubicBezTo>
                    <a:cubicBezTo>
                      <a:pt x="184" y="34"/>
                      <a:pt x="176" y="38"/>
                      <a:pt x="162" y="38"/>
                    </a:cubicBezTo>
                    <a:cubicBezTo>
                      <a:pt x="151" y="38"/>
                      <a:pt x="141" y="41"/>
                      <a:pt x="131" y="43"/>
                    </a:cubicBezTo>
                    <a:cubicBezTo>
                      <a:pt x="139" y="34"/>
                      <a:pt x="149" y="32"/>
                      <a:pt x="159" y="30"/>
                    </a:cubicBezTo>
                  </a:path>
                </a:pathLst>
              </a:custGeom>
              <a:solidFill>
                <a:srgbClr val="F4D58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nl-BE"/>
              </a:p>
            </p:txBody>
          </p:sp>
          <p:sp>
            <p:nvSpPr>
              <p:cNvPr id="17" name="Freeform 6"/>
              <p:cNvSpPr>
                <a:spLocks/>
              </p:cNvSpPr>
              <p:nvPr/>
            </p:nvSpPr>
            <p:spPr bwMode="auto">
              <a:xfrm>
                <a:off x="2368" y="2389"/>
                <a:ext cx="167" cy="94"/>
              </a:xfrm>
              <a:custGeom>
                <a:avLst/>
                <a:gdLst>
                  <a:gd name="T0" fmla="*/ 0 w 67"/>
                  <a:gd name="T1" fmla="*/ 218 h 35"/>
                  <a:gd name="T2" fmla="*/ 199 w 67"/>
                  <a:gd name="T3" fmla="*/ 677 h 35"/>
                  <a:gd name="T4" fmla="*/ 386 w 67"/>
                  <a:gd name="T5" fmla="*/ 403 h 35"/>
                  <a:gd name="T6" fmla="*/ 695 w 67"/>
                  <a:gd name="T7" fmla="*/ 403 h 35"/>
                  <a:gd name="T8" fmla="*/ 341 w 67"/>
                  <a:gd name="T9" fmla="*/ 0 h 3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7" h="35">
                    <a:moveTo>
                      <a:pt x="0" y="11"/>
                    </a:moveTo>
                    <a:cubicBezTo>
                      <a:pt x="12" y="10"/>
                      <a:pt x="17" y="25"/>
                      <a:pt x="13" y="35"/>
                    </a:cubicBezTo>
                    <a:cubicBezTo>
                      <a:pt x="18" y="31"/>
                      <a:pt x="20" y="24"/>
                      <a:pt x="25" y="21"/>
                    </a:cubicBezTo>
                    <a:cubicBezTo>
                      <a:pt x="33" y="17"/>
                      <a:pt x="39" y="23"/>
                      <a:pt x="45" y="21"/>
                    </a:cubicBezTo>
                    <a:cubicBezTo>
                      <a:pt x="67" y="15"/>
                      <a:pt x="31" y="2"/>
                      <a:pt x="22" y="0"/>
                    </a:cubicBezTo>
                  </a:path>
                </a:pathLst>
              </a:custGeom>
              <a:solidFill>
                <a:srgbClr val="F4D58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nl-BE"/>
              </a:p>
            </p:txBody>
          </p:sp>
          <p:sp>
            <p:nvSpPr>
              <p:cNvPr id="18" name="Freeform 7"/>
              <p:cNvSpPr>
                <a:spLocks/>
              </p:cNvSpPr>
              <p:nvPr/>
            </p:nvSpPr>
            <p:spPr bwMode="auto">
              <a:xfrm>
                <a:off x="2153" y="2451"/>
                <a:ext cx="90" cy="56"/>
              </a:xfrm>
              <a:custGeom>
                <a:avLst/>
                <a:gdLst>
                  <a:gd name="T0" fmla="*/ 563 w 36"/>
                  <a:gd name="T1" fmla="*/ 0 h 21"/>
                  <a:gd name="T2" fmla="*/ 438 w 36"/>
                  <a:gd name="T3" fmla="*/ 397 h 21"/>
                  <a:gd name="T4" fmla="*/ 0 w 36"/>
                  <a:gd name="T5" fmla="*/ 192 h 21"/>
                  <a:gd name="T6" fmla="*/ 0 60000 65536"/>
                  <a:gd name="T7" fmla="*/ 0 60000 65536"/>
                  <a:gd name="T8" fmla="*/ 0 60000 65536"/>
                </a:gdLst>
                <a:ahLst/>
                <a:cxnLst>
                  <a:cxn ang="T6">
                    <a:pos x="T0" y="T1"/>
                  </a:cxn>
                  <a:cxn ang="T7">
                    <a:pos x="T2" y="T3"/>
                  </a:cxn>
                  <a:cxn ang="T8">
                    <a:pos x="T4" y="T5"/>
                  </a:cxn>
                </a:cxnLst>
                <a:rect l="0" t="0" r="r" b="b"/>
                <a:pathLst>
                  <a:path w="36" h="21">
                    <a:moveTo>
                      <a:pt x="36" y="0"/>
                    </a:moveTo>
                    <a:cubicBezTo>
                      <a:pt x="31" y="6"/>
                      <a:pt x="29" y="13"/>
                      <a:pt x="28" y="21"/>
                    </a:cubicBezTo>
                    <a:cubicBezTo>
                      <a:pt x="20" y="11"/>
                      <a:pt x="13" y="7"/>
                      <a:pt x="0" y="10"/>
                    </a:cubicBezTo>
                  </a:path>
                </a:pathLst>
              </a:custGeom>
              <a:solidFill>
                <a:srgbClr val="F4D58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nl-BE"/>
              </a:p>
            </p:txBody>
          </p:sp>
          <p:sp>
            <p:nvSpPr>
              <p:cNvPr id="19" name="Freeform 8"/>
              <p:cNvSpPr>
                <a:spLocks/>
              </p:cNvSpPr>
              <p:nvPr/>
            </p:nvSpPr>
            <p:spPr bwMode="auto">
              <a:xfrm>
                <a:off x="2123" y="2288"/>
                <a:ext cx="312" cy="163"/>
              </a:xfrm>
              <a:custGeom>
                <a:avLst/>
                <a:gdLst>
                  <a:gd name="T0" fmla="*/ 187 w 125"/>
                  <a:gd name="T1" fmla="*/ 1013 h 61"/>
                  <a:gd name="T2" fmla="*/ 1028 w 125"/>
                  <a:gd name="T3" fmla="*/ 615 h 61"/>
                  <a:gd name="T4" fmla="*/ 1944 w 125"/>
                  <a:gd name="T5" fmla="*/ 321 h 61"/>
                  <a:gd name="T6" fmla="*/ 1650 w 125"/>
                  <a:gd name="T7" fmla="*/ 0 h 61"/>
                  <a:gd name="T8" fmla="*/ 1153 w 125"/>
                  <a:gd name="T9" fmla="*/ 251 h 61"/>
                  <a:gd name="T10" fmla="*/ 699 w 125"/>
                  <a:gd name="T11" fmla="*/ 593 h 61"/>
                  <a:gd name="T12" fmla="*/ 155 w 125"/>
                  <a:gd name="T13" fmla="*/ 858 h 61"/>
                  <a:gd name="T14" fmla="*/ 0 w 125"/>
                  <a:gd name="T15" fmla="*/ 1165 h 6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25" h="61">
                    <a:moveTo>
                      <a:pt x="12" y="53"/>
                    </a:moveTo>
                    <a:cubicBezTo>
                      <a:pt x="33" y="55"/>
                      <a:pt x="48" y="39"/>
                      <a:pt x="66" y="32"/>
                    </a:cubicBezTo>
                    <a:cubicBezTo>
                      <a:pt x="85" y="24"/>
                      <a:pt x="106" y="23"/>
                      <a:pt x="125" y="17"/>
                    </a:cubicBezTo>
                    <a:cubicBezTo>
                      <a:pt x="117" y="15"/>
                      <a:pt x="109" y="7"/>
                      <a:pt x="106" y="0"/>
                    </a:cubicBezTo>
                    <a:cubicBezTo>
                      <a:pt x="91" y="7"/>
                      <a:pt x="91" y="13"/>
                      <a:pt x="74" y="13"/>
                    </a:cubicBezTo>
                    <a:cubicBezTo>
                      <a:pt x="58" y="13"/>
                      <a:pt x="54" y="20"/>
                      <a:pt x="45" y="31"/>
                    </a:cubicBezTo>
                    <a:cubicBezTo>
                      <a:pt x="37" y="41"/>
                      <a:pt x="16" y="38"/>
                      <a:pt x="10" y="45"/>
                    </a:cubicBezTo>
                    <a:cubicBezTo>
                      <a:pt x="5" y="51"/>
                      <a:pt x="11" y="52"/>
                      <a:pt x="0" y="61"/>
                    </a:cubicBezTo>
                  </a:path>
                </a:pathLst>
              </a:custGeom>
              <a:solidFill>
                <a:srgbClr val="F4D58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nl-BE"/>
              </a:p>
            </p:txBody>
          </p:sp>
          <p:sp>
            <p:nvSpPr>
              <p:cNvPr id="20" name="Freeform 9"/>
              <p:cNvSpPr>
                <a:spLocks/>
              </p:cNvSpPr>
              <p:nvPr/>
            </p:nvSpPr>
            <p:spPr bwMode="auto">
              <a:xfrm>
                <a:off x="2478" y="2240"/>
                <a:ext cx="585" cy="109"/>
              </a:xfrm>
              <a:custGeom>
                <a:avLst/>
                <a:gdLst>
                  <a:gd name="T0" fmla="*/ 0 w 234"/>
                  <a:gd name="T1" fmla="*/ 657 h 41"/>
                  <a:gd name="T2" fmla="*/ 500 w 234"/>
                  <a:gd name="T3" fmla="*/ 396 h 41"/>
                  <a:gd name="T4" fmla="*/ 958 w 234"/>
                  <a:gd name="T5" fmla="*/ 431 h 41"/>
                  <a:gd name="T6" fmla="*/ 1645 w 234"/>
                  <a:gd name="T7" fmla="*/ 375 h 41"/>
                  <a:gd name="T8" fmla="*/ 2238 w 234"/>
                  <a:gd name="T9" fmla="*/ 0 h 41"/>
                  <a:gd name="T10" fmla="*/ 2958 w 234"/>
                  <a:gd name="T11" fmla="*/ 226 h 41"/>
                  <a:gd name="T12" fmla="*/ 3658 w 234"/>
                  <a:gd name="T13" fmla="*/ 319 h 41"/>
                  <a:gd name="T14" fmla="*/ 2958 w 234"/>
                  <a:gd name="T15" fmla="*/ 487 h 41"/>
                  <a:gd name="T16" fmla="*/ 2250 w 234"/>
                  <a:gd name="T17" fmla="*/ 622 h 41"/>
                  <a:gd name="T18" fmla="*/ 1158 w 234"/>
                  <a:gd name="T19" fmla="*/ 694 h 41"/>
                  <a:gd name="T20" fmla="*/ 95 w 234"/>
                  <a:gd name="T21" fmla="*/ 678 h 4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34" h="41">
                    <a:moveTo>
                      <a:pt x="0" y="35"/>
                    </a:moveTo>
                    <a:cubicBezTo>
                      <a:pt x="13" y="35"/>
                      <a:pt x="21" y="23"/>
                      <a:pt x="32" y="21"/>
                    </a:cubicBezTo>
                    <a:cubicBezTo>
                      <a:pt x="40" y="20"/>
                      <a:pt x="51" y="24"/>
                      <a:pt x="61" y="23"/>
                    </a:cubicBezTo>
                    <a:cubicBezTo>
                      <a:pt x="76" y="21"/>
                      <a:pt x="90" y="22"/>
                      <a:pt x="105" y="20"/>
                    </a:cubicBezTo>
                    <a:cubicBezTo>
                      <a:pt x="123" y="18"/>
                      <a:pt x="129" y="8"/>
                      <a:pt x="143" y="0"/>
                    </a:cubicBezTo>
                    <a:cubicBezTo>
                      <a:pt x="152" y="15"/>
                      <a:pt x="174" y="12"/>
                      <a:pt x="189" y="12"/>
                    </a:cubicBezTo>
                    <a:cubicBezTo>
                      <a:pt x="203" y="11"/>
                      <a:pt x="220" y="15"/>
                      <a:pt x="234" y="17"/>
                    </a:cubicBezTo>
                    <a:cubicBezTo>
                      <a:pt x="219" y="17"/>
                      <a:pt x="203" y="24"/>
                      <a:pt x="189" y="26"/>
                    </a:cubicBezTo>
                    <a:cubicBezTo>
                      <a:pt x="172" y="29"/>
                      <a:pt x="160" y="32"/>
                      <a:pt x="144" y="33"/>
                    </a:cubicBezTo>
                    <a:cubicBezTo>
                      <a:pt x="120" y="36"/>
                      <a:pt x="97" y="35"/>
                      <a:pt x="74" y="37"/>
                    </a:cubicBezTo>
                    <a:cubicBezTo>
                      <a:pt x="58" y="39"/>
                      <a:pt x="21" y="41"/>
                      <a:pt x="6" y="36"/>
                    </a:cubicBezTo>
                  </a:path>
                </a:pathLst>
              </a:custGeom>
              <a:solidFill>
                <a:srgbClr val="F4D58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nl-BE"/>
              </a:p>
            </p:txBody>
          </p:sp>
          <p:sp>
            <p:nvSpPr>
              <p:cNvPr id="21" name="Freeform 10"/>
              <p:cNvSpPr>
                <a:spLocks/>
              </p:cNvSpPr>
              <p:nvPr/>
            </p:nvSpPr>
            <p:spPr bwMode="auto">
              <a:xfrm>
                <a:off x="3150" y="1987"/>
                <a:ext cx="658" cy="288"/>
              </a:xfrm>
              <a:custGeom>
                <a:avLst/>
                <a:gdLst>
                  <a:gd name="T0" fmla="*/ 0 w 263"/>
                  <a:gd name="T1" fmla="*/ 2048 h 108"/>
                  <a:gd name="T2" fmla="*/ 333 w 263"/>
                  <a:gd name="T3" fmla="*/ 1800 h 108"/>
                  <a:gd name="T4" fmla="*/ 721 w 263"/>
                  <a:gd name="T5" fmla="*/ 1741 h 108"/>
                  <a:gd name="T6" fmla="*/ 1679 w 263"/>
                  <a:gd name="T7" fmla="*/ 1173 h 108"/>
                  <a:gd name="T8" fmla="*/ 1784 w 263"/>
                  <a:gd name="T9" fmla="*/ 683 h 108"/>
                  <a:gd name="T10" fmla="*/ 1992 w 263"/>
                  <a:gd name="T11" fmla="*/ 491 h 108"/>
                  <a:gd name="T12" fmla="*/ 2755 w 263"/>
                  <a:gd name="T13" fmla="*/ 341 h 108"/>
                  <a:gd name="T14" fmla="*/ 3285 w 263"/>
                  <a:gd name="T15" fmla="*/ 21 h 108"/>
                  <a:gd name="T16" fmla="*/ 3755 w 263"/>
                  <a:gd name="T17" fmla="*/ 0 h 108"/>
                  <a:gd name="T18" fmla="*/ 4118 w 263"/>
                  <a:gd name="T19" fmla="*/ 0 h 108"/>
                  <a:gd name="T20" fmla="*/ 3713 w 263"/>
                  <a:gd name="T21" fmla="*/ 192 h 108"/>
                  <a:gd name="T22" fmla="*/ 3130 w 263"/>
                  <a:gd name="T23" fmla="*/ 376 h 108"/>
                  <a:gd name="T24" fmla="*/ 2179 w 263"/>
                  <a:gd name="T25" fmla="*/ 888 h 108"/>
                  <a:gd name="T26" fmla="*/ 1741 w 263"/>
                  <a:gd name="T27" fmla="*/ 1344 h 108"/>
                  <a:gd name="T28" fmla="*/ 1334 w 263"/>
                  <a:gd name="T29" fmla="*/ 1651 h 108"/>
                  <a:gd name="T30" fmla="*/ 375 w 263"/>
                  <a:gd name="T31" fmla="*/ 1992 h 108"/>
                  <a:gd name="T32" fmla="*/ 63 w 263"/>
                  <a:gd name="T33" fmla="*/ 2027 h 10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63" h="108">
                    <a:moveTo>
                      <a:pt x="0" y="108"/>
                    </a:moveTo>
                    <a:cubicBezTo>
                      <a:pt x="9" y="105"/>
                      <a:pt x="12" y="97"/>
                      <a:pt x="21" y="95"/>
                    </a:cubicBezTo>
                    <a:cubicBezTo>
                      <a:pt x="29" y="93"/>
                      <a:pt x="38" y="94"/>
                      <a:pt x="46" y="92"/>
                    </a:cubicBezTo>
                    <a:cubicBezTo>
                      <a:pt x="63" y="86"/>
                      <a:pt x="96" y="78"/>
                      <a:pt x="107" y="62"/>
                    </a:cubicBezTo>
                    <a:cubicBezTo>
                      <a:pt x="112" y="56"/>
                      <a:pt x="113" y="44"/>
                      <a:pt x="114" y="36"/>
                    </a:cubicBezTo>
                    <a:cubicBezTo>
                      <a:pt x="114" y="23"/>
                      <a:pt x="114" y="26"/>
                      <a:pt x="127" y="26"/>
                    </a:cubicBezTo>
                    <a:cubicBezTo>
                      <a:pt x="144" y="26"/>
                      <a:pt x="161" y="22"/>
                      <a:pt x="176" y="18"/>
                    </a:cubicBezTo>
                    <a:cubicBezTo>
                      <a:pt x="185" y="16"/>
                      <a:pt x="208" y="10"/>
                      <a:pt x="210" y="1"/>
                    </a:cubicBezTo>
                    <a:cubicBezTo>
                      <a:pt x="221" y="4"/>
                      <a:pt x="229" y="2"/>
                      <a:pt x="240" y="0"/>
                    </a:cubicBezTo>
                    <a:cubicBezTo>
                      <a:pt x="248" y="0"/>
                      <a:pt x="257" y="3"/>
                      <a:pt x="263" y="0"/>
                    </a:cubicBezTo>
                    <a:cubicBezTo>
                      <a:pt x="256" y="7"/>
                      <a:pt x="246" y="7"/>
                      <a:pt x="237" y="10"/>
                    </a:cubicBezTo>
                    <a:cubicBezTo>
                      <a:pt x="226" y="14"/>
                      <a:pt x="210" y="17"/>
                      <a:pt x="200" y="20"/>
                    </a:cubicBezTo>
                    <a:cubicBezTo>
                      <a:pt x="179" y="25"/>
                      <a:pt x="157" y="37"/>
                      <a:pt x="139" y="47"/>
                    </a:cubicBezTo>
                    <a:cubicBezTo>
                      <a:pt x="128" y="54"/>
                      <a:pt x="121" y="64"/>
                      <a:pt x="111" y="71"/>
                    </a:cubicBezTo>
                    <a:cubicBezTo>
                      <a:pt x="103" y="77"/>
                      <a:pt x="93" y="82"/>
                      <a:pt x="85" y="87"/>
                    </a:cubicBezTo>
                    <a:cubicBezTo>
                      <a:pt x="67" y="98"/>
                      <a:pt x="44" y="102"/>
                      <a:pt x="24" y="105"/>
                    </a:cubicBezTo>
                    <a:cubicBezTo>
                      <a:pt x="18" y="106"/>
                      <a:pt x="8" y="108"/>
                      <a:pt x="4" y="107"/>
                    </a:cubicBezTo>
                  </a:path>
                </a:pathLst>
              </a:custGeom>
              <a:solidFill>
                <a:srgbClr val="F4D58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nl-BE"/>
              </a:p>
            </p:txBody>
          </p:sp>
          <p:sp>
            <p:nvSpPr>
              <p:cNvPr id="22" name="Freeform 11"/>
              <p:cNvSpPr>
                <a:spLocks/>
              </p:cNvSpPr>
              <p:nvPr/>
            </p:nvSpPr>
            <p:spPr bwMode="auto">
              <a:xfrm>
                <a:off x="3733" y="1800"/>
                <a:ext cx="332" cy="203"/>
              </a:xfrm>
              <a:custGeom>
                <a:avLst/>
                <a:gdLst>
                  <a:gd name="T0" fmla="*/ 354 w 133"/>
                  <a:gd name="T1" fmla="*/ 1413 h 76"/>
                  <a:gd name="T2" fmla="*/ 884 w 133"/>
                  <a:gd name="T3" fmla="*/ 1127 h 76"/>
                  <a:gd name="T4" fmla="*/ 1403 w 133"/>
                  <a:gd name="T5" fmla="*/ 857 h 76"/>
                  <a:gd name="T6" fmla="*/ 2069 w 133"/>
                  <a:gd name="T7" fmla="*/ 0 h 76"/>
                  <a:gd name="T8" fmla="*/ 1570 w 133"/>
                  <a:gd name="T9" fmla="*/ 307 h 76"/>
                  <a:gd name="T10" fmla="*/ 996 w 133"/>
                  <a:gd name="T11" fmla="*/ 879 h 76"/>
                  <a:gd name="T12" fmla="*/ 574 w 133"/>
                  <a:gd name="T13" fmla="*/ 1106 h 76"/>
                  <a:gd name="T14" fmla="*/ 0 w 133"/>
                  <a:gd name="T15" fmla="*/ 1448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33" h="76">
                    <a:moveTo>
                      <a:pt x="23" y="74"/>
                    </a:moveTo>
                    <a:cubicBezTo>
                      <a:pt x="36" y="71"/>
                      <a:pt x="45" y="64"/>
                      <a:pt x="57" y="59"/>
                    </a:cubicBezTo>
                    <a:cubicBezTo>
                      <a:pt x="68" y="54"/>
                      <a:pt x="80" y="52"/>
                      <a:pt x="90" y="45"/>
                    </a:cubicBezTo>
                    <a:cubicBezTo>
                      <a:pt x="104" y="36"/>
                      <a:pt x="129" y="18"/>
                      <a:pt x="133" y="0"/>
                    </a:cubicBezTo>
                    <a:cubicBezTo>
                      <a:pt x="125" y="9"/>
                      <a:pt x="113" y="15"/>
                      <a:pt x="101" y="16"/>
                    </a:cubicBezTo>
                    <a:cubicBezTo>
                      <a:pt x="101" y="30"/>
                      <a:pt x="76" y="45"/>
                      <a:pt x="64" y="46"/>
                    </a:cubicBezTo>
                    <a:cubicBezTo>
                      <a:pt x="50" y="48"/>
                      <a:pt x="47" y="50"/>
                      <a:pt x="37" y="58"/>
                    </a:cubicBezTo>
                    <a:cubicBezTo>
                      <a:pt x="25" y="67"/>
                      <a:pt x="14" y="73"/>
                      <a:pt x="0" y="76"/>
                    </a:cubicBezTo>
                  </a:path>
                </a:pathLst>
              </a:custGeom>
              <a:solidFill>
                <a:srgbClr val="F4D58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nl-BE"/>
              </a:p>
            </p:txBody>
          </p:sp>
          <p:sp>
            <p:nvSpPr>
              <p:cNvPr id="23" name="Freeform 12"/>
              <p:cNvSpPr>
                <a:spLocks/>
              </p:cNvSpPr>
              <p:nvPr/>
            </p:nvSpPr>
            <p:spPr bwMode="auto">
              <a:xfrm>
                <a:off x="4013" y="1664"/>
                <a:ext cx="77" cy="179"/>
              </a:xfrm>
              <a:custGeom>
                <a:avLst/>
                <a:gdLst>
                  <a:gd name="T0" fmla="*/ 30 w 31"/>
                  <a:gd name="T1" fmla="*/ 21 h 67"/>
                  <a:gd name="T2" fmla="*/ 474 w 31"/>
                  <a:gd name="T3" fmla="*/ 379 h 67"/>
                  <a:gd name="T4" fmla="*/ 400 w 31"/>
                  <a:gd name="T5" fmla="*/ 799 h 67"/>
                  <a:gd name="T6" fmla="*/ 166 w 31"/>
                  <a:gd name="T7" fmla="*/ 1277 h 67"/>
                  <a:gd name="T8" fmla="*/ 0 w 31"/>
                  <a:gd name="T9" fmla="*/ 914 h 67"/>
                  <a:gd name="T10" fmla="*/ 340 w 31"/>
                  <a:gd name="T11" fmla="*/ 342 h 67"/>
                  <a:gd name="T12" fmla="*/ 42 w 31"/>
                  <a:gd name="T13" fmla="*/ 0 h 6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1" h="67">
                    <a:moveTo>
                      <a:pt x="2" y="1"/>
                    </a:moveTo>
                    <a:cubicBezTo>
                      <a:pt x="18" y="0"/>
                      <a:pt x="29" y="0"/>
                      <a:pt x="31" y="20"/>
                    </a:cubicBezTo>
                    <a:cubicBezTo>
                      <a:pt x="31" y="28"/>
                      <a:pt x="29" y="35"/>
                      <a:pt x="26" y="42"/>
                    </a:cubicBezTo>
                    <a:cubicBezTo>
                      <a:pt x="23" y="49"/>
                      <a:pt x="16" y="65"/>
                      <a:pt x="11" y="67"/>
                    </a:cubicBezTo>
                    <a:cubicBezTo>
                      <a:pt x="16" y="55"/>
                      <a:pt x="17" y="44"/>
                      <a:pt x="0" y="48"/>
                    </a:cubicBezTo>
                    <a:cubicBezTo>
                      <a:pt x="2" y="39"/>
                      <a:pt x="21" y="33"/>
                      <a:pt x="22" y="18"/>
                    </a:cubicBezTo>
                    <a:cubicBezTo>
                      <a:pt x="22" y="9"/>
                      <a:pt x="11" y="3"/>
                      <a:pt x="3" y="0"/>
                    </a:cubicBezTo>
                  </a:path>
                </a:pathLst>
              </a:custGeom>
              <a:solidFill>
                <a:srgbClr val="F4D58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nl-BE"/>
              </a:p>
            </p:txBody>
          </p:sp>
          <p:sp>
            <p:nvSpPr>
              <p:cNvPr id="24" name="Freeform 13"/>
              <p:cNvSpPr>
                <a:spLocks/>
              </p:cNvSpPr>
              <p:nvPr/>
            </p:nvSpPr>
            <p:spPr bwMode="auto">
              <a:xfrm>
                <a:off x="3645" y="1867"/>
                <a:ext cx="30" cy="61"/>
              </a:xfrm>
              <a:custGeom>
                <a:avLst/>
                <a:gdLst>
                  <a:gd name="T0" fmla="*/ 0 w 12"/>
                  <a:gd name="T1" fmla="*/ 191 h 23"/>
                  <a:gd name="T2" fmla="*/ 125 w 12"/>
                  <a:gd name="T3" fmla="*/ 430 h 23"/>
                  <a:gd name="T4" fmla="*/ 188 w 12"/>
                  <a:gd name="T5" fmla="*/ 0 h 23"/>
                  <a:gd name="T6" fmla="*/ 0 60000 65536"/>
                  <a:gd name="T7" fmla="*/ 0 60000 65536"/>
                  <a:gd name="T8" fmla="*/ 0 60000 65536"/>
                </a:gdLst>
                <a:ahLst/>
                <a:cxnLst>
                  <a:cxn ang="T6">
                    <a:pos x="T0" y="T1"/>
                  </a:cxn>
                  <a:cxn ang="T7">
                    <a:pos x="T2" y="T3"/>
                  </a:cxn>
                  <a:cxn ang="T8">
                    <a:pos x="T4" y="T5"/>
                  </a:cxn>
                </a:cxnLst>
                <a:rect l="0" t="0" r="r" b="b"/>
                <a:pathLst>
                  <a:path w="12" h="23">
                    <a:moveTo>
                      <a:pt x="0" y="10"/>
                    </a:moveTo>
                    <a:cubicBezTo>
                      <a:pt x="4" y="14"/>
                      <a:pt x="7" y="19"/>
                      <a:pt x="8" y="23"/>
                    </a:cubicBezTo>
                    <a:cubicBezTo>
                      <a:pt x="9" y="16"/>
                      <a:pt x="9" y="6"/>
                      <a:pt x="12" y="0"/>
                    </a:cubicBezTo>
                  </a:path>
                </a:pathLst>
              </a:custGeom>
              <a:solidFill>
                <a:srgbClr val="F4D58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nl-BE"/>
              </a:p>
            </p:txBody>
          </p:sp>
          <p:sp>
            <p:nvSpPr>
              <p:cNvPr id="25" name="Freeform 14"/>
              <p:cNvSpPr>
                <a:spLocks/>
              </p:cNvSpPr>
              <p:nvPr/>
            </p:nvSpPr>
            <p:spPr bwMode="auto">
              <a:xfrm>
                <a:off x="3828" y="1741"/>
                <a:ext cx="37" cy="32"/>
              </a:xfrm>
              <a:custGeom>
                <a:avLst/>
                <a:gdLst>
                  <a:gd name="T0" fmla="*/ 0 w 15"/>
                  <a:gd name="T1" fmla="*/ 0 h 12"/>
                  <a:gd name="T2" fmla="*/ 224 w 15"/>
                  <a:gd name="T3" fmla="*/ 77 h 12"/>
                  <a:gd name="T4" fmla="*/ 153 w 15"/>
                  <a:gd name="T5" fmla="*/ 227 h 12"/>
                  <a:gd name="T6" fmla="*/ 0 60000 65536"/>
                  <a:gd name="T7" fmla="*/ 0 60000 65536"/>
                  <a:gd name="T8" fmla="*/ 0 60000 65536"/>
                </a:gdLst>
                <a:ahLst/>
                <a:cxnLst>
                  <a:cxn ang="T6">
                    <a:pos x="T0" y="T1"/>
                  </a:cxn>
                  <a:cxn ang="T7">
                    <a:pos x="T2" y="T3"/>
                  </a:cxn>
                  <a:cxn ang="T8">
                    <a:pos x="T4" y="T5"/>
                  </a:cxn>
                </a:cxnLst>
                <a:rect l="0" t="0" r="r" b="b"/>
                <a:pathLst>
                  <a:path w="15" h="12">
                    <a:moveTo>
                      <a:pt x="0" y="0"/>
                    </a:moveTo>
                    <a:cubicBezTo>
                      <a:pt x="4" y="3"/>
                      <a:pt x="9" y="3"/>
                      <a:pt x="15" y="4"/>
                    </a:cubicBezTo>
                    <a:cubicBezTo>
                      <a:pt x="12" y="5"/>
                      <a:pt x="10" y="9"/>
                      <a:pt x="10" y="12"/>
                    </a:cubicBezTo>
                  </a:path>
                </a:pathLst>
              </a:custGeom>
              <a:solidFill>
                <a:srgbClr val="F4D58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nl-BE"/>
              </a:p>
            </p:txBody>
          </p:sp>
          <p:sp>
            <p:nvSpPr>
              <p:cNvPr id="26" name="Freeform 15"/>
              <p:cNvSpPr>
                <a:spLocks/>
              </p:cNvSpPr>
              <p:nvPr/>
            </p:nvSpPr>
            <p:spPr bwMode="auto">
              <a:xfrm>
                <a:off x="3480" y="1744"/>
                <a:ext cx="55" cy="32"/>
              </a:xfrm>
              <a:custGeom>
                <a:avLst/>
                <a:gdLst>
                  <a:gd name="T0" fmla="*/ 0 w 22"/>
                  <a:gd name="T1" fmla="*/ 77 h 12"/>
                  <a:gd name="T2" fmla="*/ 345 w 22"/>
                  <a:gd name="T3" fmla="*/ 56 h 12"/>
                  <a:gd name="T4" fmla="*/ 283 w 22"/>
                  <a:gd name="T5" fmla="*/ 227 h 12"/>
                  <a:gd name="T6" fmla="*/ 0 60000 65536"/>
                  <a:gd name="T7" fmla="*/ 0 60000 65536"/>
                  <a:gd name="T8" fmla="*/ 0 60000 65536"/>
                </a:gdLst>
                <a:ahLst/>
                <a:cxnLst>
                  <a:cxn ang="T6">
                    <a:pos x="T0" y="T1"/>
                  </a:cxn>
                  <a:cxn ang="T7">
                    <a:pos x="T2" y="T3"/>
                  </a:cxn>
                  <a:cxn ang="T8">
                    <a:pos x="T4" y="T5"/>
                  </a:cxn>
                </a:cxnLst>
                <a:rect l="0" t="0" r="r" b="b"/>
                <a:pathLst>
                  <a:path w="22" h="12">
                    <a:moveTo>
                      <a:pt x="0" y="4"/>
                    </a:moveTo>
                    <a:cubicBezTo>
                      <a:pt x="7" y="5"/>
                      <a:pt x="13" y="0"/>
                      <a:pt x="22" y="3"/>
                    </a:cubicBezTo>
                    <a:cubicBezTo>
                      <a:pt x="18" y="5"/>
                      <a:pt x="16" y="9"/>
                      <a:pt x="18" y="12"/>
                    </a:cubicBezTo>
                  </a:path>
                </a:pathLst>
              </a:custGeom>
              <a:solidFill>
                <a:srgbClr val="F4D58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nl-BE"/>
              </a:p>
            </p:txBody>
          </p:sp>
          <p:sp>
            <p:nvSpPr>
              <p:cNvPr id="27" name="Freeform 16"/>
              <p:cNvSpPr>
                <a:spLocks/>
              </p:cNvSpPr>
              <p:nvPr/>
            </p:nvSpPr>
            <p:spPr bwMode="auto">
              <a:xfrm>
                <a:off x="3110" y="1912"/>
                <a:ext cx="25" cy="48"/>
              </a:xfrm>
              <a:custGeom>
                <a:avLst/>
                <a:gdLst>
                  <a:gd name="T0" fmla="*/ 33 w 10"/>
                  <a:gd name="T1" fmla="*/ 0 h 18"/>
                  <a:gd name="T2" fmla="*/ 158 w 10"/>
                  <a:gd name="T3" fmla="*/ 341 h 18"/>
                  <a:gd name="T4" fmla="*/ 0 w 10"/>
                  <a:gd name="T5" fmla="*/ 285 h 18"/>
                  <a:gd name="T6" fmla="*/ 0 60000 65536"/>
                  <a:gd name="T7" fmla="*/ 0 60000 65536"/>
                  <a:gd name="T8" fmla="*/ 0 60000 65536"/>
                </a:gdLst>
                <a:ahLst/>
                <a:cxnLst>
                  <a:cxn ang="T6">
                    <a:pos x="T0" y="T1"/>
                  </a:cxn>
                  <a:cxn ang="T7">
                    <a:pos x="T2" y="T3"/>
                  </a:cxn>
                  <a:cxn ang="T8">
                    <a:pos x="T4" y="T5"/>
                  </a:cxn>
                </a:cxnLst>
                <a:rect l="0" t="0" r="r" b="b"/>
                <a:pathLst>
                  <a:path w="10" h="18">
                    <a:moveTo>
                      <a:pt x="2" y="0"/>
                    </a:moveTo>
                    <a:cubicBezTo>
                      <a:pt x="3" y="7"/>
                      <a:pt x="8" y="12"/>
                      <a:pt x="10" y="18"/>
                    </a:cubicBezTo>
                    <a:cubicBezTo>
                      <a:pt x="7" y="16"/>
                      <a:pt x="3" y="14"/>
                      <a:pt x="0" y="15"/>
                    </a:cubicBezTo>
                  </a:path>
                </a:pathLst>
              </a:custGeom>
              <a:solidFill>
                <a:srgbClr val="F4D58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nl-BE"/>
              </a:p>
            </p:txBody>
          </p:sp>
          <p:sp>
            <p:nvSpPr>
              <p:cNvPr id="28" name="Freeform 17"/>
              <p:cNvSpPr>
                <a:spLocks/>
              </p:cNvSpPr>
              <p:nvPr/>
            </p:nvSpPr>
            <p:spPr bwMode="auto">
              <a:xfrm>
                <a:off x="3150" y="2219"/>
                <a:ext cx="88" cy="40"/>
              </a:xfrm>
              <a:custGeom>
                <a:avLst/>
                <a:gdLst>
                  <a:gd name="T0" fmla="*/ 113 w 35"/>
                  <a:gd name="T1" fmla="*/ 264 h 15"/>
                  <a:gd name="T2" fmla="*/ 556 w 35"/>
                  <a:gd name="T3" fmla="*/ 171 h 15"/>
                  <a:gd name="T4" fmla="*/ 221 w 35"/>
                  <a:gd name="T5" fmla="*/ 0 h 15"/>
                  <a:gd name="T6" fmla="*/ 0 w 35"/>
                  <a:gd name="T7" fmla="*/ 285 h 1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5" h="15">
                    <a:moveTo>
                      <a:pt x="7" y="14"/>
                    </a:moveTo>
                    <a:cubicBezTo>
                      <a:pt x="14" y="13"/>
                      <a:pt x="29" y="14"/>
                      <a:pt x="35" y="9"/>
                    </a:cubicBezTo>
                    <a:cubicBezTo>
                      <a:pt x="31" y="4"/>
                      <a:pt x="20" y="3"/>
                      <a:pt x="14" y="0"/>
                    </a:cubicBezTo>
                    <a:cubicBezTo>
                      <a:pt x="9" y="6"/>
                      <a:pt x="4" y="11"/>
                      <a:pt x="0" y="15"/>
                    </a:cubicBezTo>
                  </a:path>
                </a:pathLst>
              </a:custGeom>
              <a:solidFill>
                <a:srgbClr val="F4D58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nl-BE"/>
              </a:p>
            </p:txBody>
          </p:sp>
          <p:sp>
            <p:nvSpPr>
              <p:cNvPr id="29" name="Freeform 18"/>
              <p:cNvSpPr>
                <a:spLocks/>
              </p:cNvSpPr>
              <p:nvPr/>
            </p:nvSpPr>
            <p:spPr bwMode="auto">
              <a:xfrm>
                <a:off x="3410" y="2011"/>
                <a:ext cx="48" cy="112"/>
              </a:xfrm>
              <a:custGeom>
                <a:avLst/>
                <a:gdLst>
                  <a:gd name="T0" fmla="*/ 222 w 19"/>
                  <a:gd name="T1" fmla="*/ 0 h 42"/>
                  <a:gd name="T2" fmla="*/ 0 w 19"/>
                  <a:gd name="T3" fmla="*/ 363 h 42"/>
                  <a:gd name="T4" fmla="*/ 51 w 19"/>
                  <a:gd name="T5" fmla="*/ 797 h 42"/>
                  <a:gd name="T6" fmla="*/ 306 w 19"/>
                  <a:gd name="T7" fmla="*/ 589 h 42"/>
                  <a:gd name="T8" fmla="*/ 210 w 19"/>
                  <a:gd name="T9" fmla="*/ 35 h 4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 h="42">
                    <a:moveTo>
                      <a:pt x="14" y="0"/>
                    </a:moveTo>
                    <a:cubicBezTo>
                      <a:pt x="9" y="7"/>
                      <a:pt x="7" y="15"/>
                      <a:pt x="0" y="19"/>
                    </a:cubicBezTo>
                    <a:cubicBezTo>
                      <a:pt x="6" y="23"/>
                      <a:pt x="6" y="35"/>
                      <a:pt x="3" y="42"/>
                    </a:cubicBezTo>
                    <a:cubicBezTo>
                      <a:pt x="6" y="37"/>
                      <a:pt x="12" y="31"/>
                      <a:pt x="19" y="31"/>
                    </a:cubicBezTo>
                    <a:cubicBezTo>
                      <a:pt x="16" y="21"/>
                      <a:pt x="13" y="15"/>
                      <a:pt x="13" y="2"/>
                    </a:cubicBezTo>
                  </a:path>
                </a:pathLst>
              </a:custGeom>
              <a:solidFill>
                <a:srgbClr val="F4D58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nl-BE"/>
              </a:p>
            </p:txBody>
          </p:sp>
          <p:sp>
            <p:nvSpPr>
              <p:cNvPr id="30" name="Freeform 19"/>
              <p:cNvSpPr>
                <a:spLocks/>
              </p:cNvSpPr>
              <p:nvPr/>
            </p:nvSpPr>
            <p:spPr bwMode="auto">
              <a:xfrm>
                <a:off x="2523" y="1981"/>
                <a:ext cx="62" cy="56"/>
              </a:xfrm>
              <a:custGeom>
                <a:avLst/>
                <a:gdLst>
                  <a:gd name="T0" fmla="*/ 0 w 25"/>
                  <a:gd name="T1" fmla="*/ 77 h 21"/>
                  <a:gd name="T2" fmla="*/ 320 w 25"/>
                  <a:gd name="T3" fmla="*/ 397 h 21"/>
                  <a:gd name="T4" fmla="*/ 382 w 25"/>
                  <a:gd name="T5" fmla="*/ 0 h 21"/>
                  <a:gd name="T6" fmla="*/ 136 w 25"/>
                  <a:gd name="T7" fmla="*/ 21 h 2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5" h="21">
                    <a:moveTo>
                      <a:pt x="0" y="4"/>
                    </a:moveTo>
                    <a:cubicBezTo>
                      <a:pt x="9" y="4"/>
                      <a:pt x="16" y="15"/>
                      <a:pt x="21" y="21"/>
                    </a:cubicBezTo>
                    <a:cubicBezTo>
                      <a:pt x="20" y="14"/>
                      <a:pt x="22" y="6"/>
                      <a:pt x="25" y="0"/>
                    </a:cubicBezTo>
                    <a:cubicBezTo>
                      <a:pt x="21" y="4"/>
                      <a:pt x="14" y="3"/>
                      <a:pt x="9" y="1"/>
                    </a:cubicBezTo>
                  </a:path>
                </a:pathLst>
              </a:custGeom>
              <a:solidFill>
                <a:srgbClr val="F4D58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nl-BE"/>
              </a:p>
            </p:txBody>
          </p:sp>
          <p:sp>
            <p:nvSpPr>
              <p:cNvPr id="31" name="Freeform 20"/>
              <p:cNvSpPr>
                <a:spLocks/>
              </p:cNvSpPr>
              <p:nvPr/>
            </p:nvSpPr>
            <p:spPr bwMode="auto">
              <a:xfrm>
                <a:off x="2615" y="1821"/>
                <a:ext cx="48" cy="38"/>
              </a:xfrm>
              <a:custGeom>
                <a:avLst/>
                <a:gdLst>
                  <a:gd name="T0" fmla="*/ 0 w 19"/>
                  <a:gd name="T1" fmla="*/ 0 h 14"/>
                  <a:gd name="T2" fmla="*/ 114 w 19"/>
                  <a:gd name="T3" fmla="*/ 280 h 14"/>
                  <a:gd name="T4" fmla="*/ 306 w 19"/>
                  <a:gd name="T5" fmla="*/ 176 h 14"/>
                  <a:gd name="T6" fmla="*/ 83 w 19"/>
                  <a:gd name="T7" fmla="*/ 22 h 1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 h="14">
                    <a:moveTo>
                      <a:pt x="0" y="0"/>
                    </a:moveTo>
                    <a:cubicBezTo>
                      <a:pt x="5" y="3"/>
                      <a:pt x="5" y="9"/>
                      <a:pt x="7" y="14"/>
                    </a:cubicBezTo>
                    <a:cubicBezTo>
                      <a:pt x="11" y="11"/>
                      <a:pt x="15" y="10"/>
                      <a:pt x="19" y="9"/>
                    </a:cubicBezTo>
                    <a:cubicBezTo>
                      <a:pt x="13" y="10"/>
                      <a:pt x="8" y="6"/>
                      <a:pt x="5" y="1"/>
                    </a:cubicBezTo>
                  </a:path>
                </a:pathLst>
              </a:custGeom>
              <a:solidFill>
                <a:srgbClr val="F4D58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nl-BE"/>
              </a:p>
            </p:txBody>
          </p:sp>
          <p:sp>
            <p:nvSpPr>
              <p:cNvPr id="32" name="Freeform 21"/>
              <p:cNvSpPr>
                <a:spLocks/>
              </p:cNvSpPr>
              <p:nvPr/>
            </p:nvSpPr>
            <p:spPr bwMode="auto">
              <a:xfrm>
                <a:off x="2808" y="1920"/>
                <a:ext cx="45" cy="35"/>
              </a:xfrm>
              <a:custGeom>
                <a:avLst/>
                <a:gdLst>
                  <a:gd name="T0" fmla="*/ 0 w 18"/>
                  <a:gd name="T1" fmla="*/ 22 h 13"/>
                  <a:gd name="T2" fmla="*/ 125 w 18"/>
                  <a:gd name="T3" fmla="*/ 253 h 13"/>
                  <a:gd name="T4" fmla="*/ 283 w 18"/>
                  <a:gd name="T5" fmla="*/ 81 h 13"/>
                  <a:gd name="T6" fmla="*/ 113 w 18"/>
                  <a:gd name="T7" fmla="*/ 0 h 1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8" h="13">
                    <a:moveTo>
                      <a:pt x="0" y="1"/>
                    </a:moveTo>
                    <a:cubicBezTo>
                      <a:pt x="4" y="4"/>
                      <a:pt x="6" y="8"/>
                      <a:pt x="8" y="13"/>
                    </a:cubicBezTo>
                    <a:cubicBezTo>
                      <a:pt x="9" y="9"/>
                      <a:pt x="14" y="7"/>
                      <a:pt x="18" y="4"/>
                    </a:cubicBezTo>
                    <a:cubicBezTo>
                      <a:pt x="14" y="5"/>
                      <a:pt x="9" y="4"/>
                      <a:pt x="7" y="0"/>
                    </a:cubicBezTo>
                  </a:path>
                </a:pathLst>
              </a:custGeom>
              <a:solidFill>
                <a:srgbClr val="F4D58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nl-BE"/>
              </a:p>
            </p:txBody>
          </p:sp>
          <p:sp>
            <p:nvSpPr>
              <p:cNvPr id="33" name="Freeform 22"/>
              <p:cNvSpPr>
                <a:spLocks/>
              </p:cNvSpPr>
              <p:nvPr/>
            </p:nvSpPr>
            <p:spPr bwMode="auto">
              <a:xfrm>
                <a:off x="2790" y="2128"/>
                <a:ext cx="53" cy="83"/>
              </a:xfrm>
              <a:custGeom>
                <a:avLst/>
                <a:gdLst>
                  <a:gd name="T0" fmla="*/ 0 w 21"/>
                  <a:gd name="T1" fmla="*/ 0 h 31"/>
                  <a:gd name="T2" fmla="*/ 179 w 21"/>
                  <a:gd name="T3" fmla="*/ 594 h 31"/>
                  <a:gd name="T4" fmla="*/ 338 w 21"/>
                  <a:gd name="T5" fmla="*/ 252 h 31"/>
                  <a:gd name="T6" fmla="*/ 0 60000 65536"/>
                  <a:gd name="T7" fmla="*/ 0 60000 65536"/>
                  <a:gd name="T8" fmla="*/ 0 60000 65536"/>
                </a:gdLst>
                <a:ahLst/>
                <a:cxnLst>
                  <a:cxn ang="T6">
                    <a:pos x="T0" y="T1"/>
                  </a:cxn>
                  <a:cxn ang="T7">
                    <a:pos x="T2" y="T3"/>
                  </a:cxn>
                  <a:cxn ang="T8">
                    <a:pos x="T4" y="T5"/>
                  </a:cxn>
                </a:cxnLst>
                <a:rect l="0" t="0" r="r" b="b"/>
                <a:pathLst>
                  <a:path w="21" h="31">
                    <a:moveTo>
                      <a:pt x="0" y="0"/>
                    </a:moveTo>
                    <a:cubicBezTo>
                      <a:pt x="14" y="8"/>
                      <a:pt x="5" y="21"/>
                      <a:pt x="11" y="31"/>
                    </a:cubicBezTo>
                    <a:cubicBezTo>
                      <a:pt x="10" y="23"/>
                      <a:pt x="13" y="18"/>
                      <a:pt x="21" y="13"/>
                    </a:cubicBezTo>
                  </a:path>
                </a:pathLst>
              </a:custGeom>
              <a:solidFill>
                <a:srgbClr val="F4D58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nl-BE"/>
              </a:p>
            </p:txBody>
          </p:sp>
          <p:sp>
            <p:nvSpPr>
              <p:cNvPr id="34" name="Freeform 23"/>
              <p:cNvSpPr>
                <a:spLocks/>
              </p:cNvSpPr>
              <p:nvPr/>
            </p:nvSpPr>
            <p:spPr bwMode="auto">
              <a:xfrm>
                <a:off x="2525" y="2275"/>
                <a:ext cx="75" cy="42"/>
              </a:xfrm>
              <a:custGeom>
                <a:avLst/>
                <a:gdLst>
                  <a:gd name="T0" fmla="*/ 0 w 30"/>
                  <a:gd name="T1" fmla="*/ 289 h 16"/>
                  <a:gd name="T2" fmla="*/ 208 w 30"/>
                  <a:gd name="T3" fmla="*/ 0 h 16"/>
                  <a:gd name="T4" fmla="*/ 470 w 30"/>
                  <a:gd name="T5" fmla="*/ 234 h 16"/>
                  <a:gd name="T6" fmla="*/ 0 60000 65536"/>
                  <a:gd name="T7" fmla="*/ 0 60000 65536"/>
                  <a:gd name="T8" fmla="*/ 0 60000 65536"/>
                </a:gdLst>
                <a:ahLst/>
                <a:cxnLst>
                  <a:cxn ang="T6">
                    <a:pos x="T0" y="T1"/>
                  </a:cxn>
                  <a:cxn ang="T7">
                    <a:pos x="T2" y="T3"/>
                  </a:cxn>
                  <a:cxn ang="T8">
                    <a:pos x="T4" y="T5"/>
                  </a:cxn>
                </a:cxnLst>
                <a:rect l="0" t="0" r="r" b="b"/>
                <a:pathLst>
                  <a:path w="30" h="16">
                    <a:moveTo>
                      <a:pt x="0" y="16"/>
                    </a:moveTo>
                    <a:cubicBezTo>
                      <a:pt x="4" y="11"/>
                      <a:pt x="9" y="5"/>
                      <a:pt x="13" y="0"/>
                    </a:cubicBezTo>
                    <a:cubicBezTo>
                      <a:pt x="16" y="7"/>
                      <a:pt x="23" y="10"/>
                      <a:pt x="30" y="13"/>
                    </a:cubicBezTo>
                  </a:path>
                </a:pathLst>
              </a:custGeom>
              <a:solidFill>
                <a:srgbClr val="F4D58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nl-BE"/>
              </a:p>
            </p:txBody>
          </p:sp>
          <p:sp>
            <p:nvSpPr>
              <p:cNvPr id="35" name="Freeform 24"/>
              <p:cNvSpPr>
                <a:spLocks/>
              </p:cNvSpPr>
              <p:nvPr/>
            </p:nvSpPr>
            <p:spPr bwMode="auto">
              <a:xfrm>
                <a:off x="2135" y="2128"/>
                <a:ext cx="60" cy="77"/>
              </a:xfrm>
              <a:custGeom>
                <a:avLst/>
                <a:gdLst>
                  <a:gd name="T0" fmla="*/ 375 w 24"/>
                  <a:gd name="T1" fmla="*/ 0 h 29"/>
                  <a:gd name="T2" fmla="*/ 283 w 24"/>
                  <a:gd name="T3" fmla="*/ 396 h 29"/>
                  <a:gd name="T4" fmla="*/ 0 w 24"/>
                  <a:gd name="T5" fmla="*/ 542 h 29"/>
                  <a:gd name="T6" fmla="*/ 313 w 24"/>
                  <a:gd name="T7" fmla="*/ 35 h 2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4" h="29">
                    <a:moveTo>
                      <a:pt x="24" y="0"/>
                    </a:moveTo>
                    <a:cubicBezTo>
                      <a:pt x="17" y="6"/>
                      <a:pt x="22" y="16"/>
                      <a:pt x="18" y="21"/>
                    </a:cubicBezTo>
                    <a:cubicBezTo>
                      <a:pt x="13" y="25"/>
                      <a:pt x="5" y="23"/>
                      <a:pt x="0" y="29"/>
                    </a:cubicBezTo>
                    <a:cubicBezTo>
                      <a:pt x="3" y="18"/>
                      <a:pt x="16" y="14"/>
                      <a:pt x="20" y="2"/>
                    </a:cubicBezTo>
                  </a:path>
                </a:pathLst>
              </a:custGeom>
              <a:solidFill>
                <a:srgbClr val="F4D58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nl-BE"/>
              </a:p>
            </p:txBody>
          </p:sp>
          <p:sp>
            <p:nvSpPr>
              <p:cNvPr id="36" name="Freeform 25"/>
              <p:cNvSpPr>
                <a:spLocks/>
              </p:cNvSpPr>
              <p:nvPr/>
            </p:nvSpPr>
            <p:spPr bwMode="auto">
              <a:xfrm>
                <a:off x="1970" y="2317"/>
                <a:ext cx="38" cy="43"/>
              </a:xfrm>
              <a:custGeom>
                <a:avLst/>
                <a:gdLst>
                  <a:gd name="T0" fmla="*/ 0 w 15"/>
                  <a:gd name="T1" fmla="*/ 0 h 16"/>
                  <a:gd name="T2" fmla="*/ 243 w 15"/>
                  <a:gd name="T3" fmla="*/ 137 h 16"/>
                  <a:gd name="T4" fmla="*/ 117 w 15"/>
                  <a:gd name="T5" fmla="*/ 312 h 16"/>
                  <a:gd name="T6" fmla="*/ 117 w 15"/>
                  <a:gd name="T7" fmla="*/ 253 h 1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5" h="16">
                    <a:moveTo>
                      <a:pt x="0" y="0"/>
                    </a:moveTo>
                    <a:cubicBezTo>
                      <a:pt x="4" y="4"/>
                      <a:pt x="11" y="4"/>
                      <a:pt x="15" y="7"/>
                    </a:cubicBezTo>
                    <a:cubicBezTo>
                      <a:pt x="12" y="10"/>
                      <a:pt x="10" y="13"/>
                      <a:pt x="7" y="16"/>
                    </a:cubicBezTo>
                    <a:cubicBezTo>
                      <a:pt x="7" y="15"/>
                      <a:pt x="7" y="14"/>
                      <a:pt x="7" y="13"/>
                    </a:cubicBezTo>
                  </a:path>
                </a:pathLst>
              </a:custGeom>
              <a:solidFill>
                <a:srgbClr val="F4D58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nl-BE"/>
              </a:p>
            </p:txBody>
          </p:sp>
          <p:sp>
            <p:nvSpPr>
              <p:cNvPr id="37" name="Freeform 26"/>
              <p:cNvSpPr>
                <a:spLocks/>
              </p:cNvSpPr>
              <p:nvPr/>
            </p:nvSpPr>
            <p:spPr bwMode="auto">
              <a:xfrm>
                <a:off x="1978" y="1960"/>
                <a:ext cx="45" cy="75"/>
              </a:xfrm>
              <a:custGeom>
                <a:avLst/>
                <a:gdLst>
                  <a:gd name="T0" fmla="*/ 50 w 18"/>
                  <a:gd name="T1" fmla="*/ 0 h 28"/>
                  <a:gd name="T2" fmla="*/ 158 w 18"/>
                  <a:gd name="T3" fmla="*/ 252 h 28"/>
                  <a:gd name="T4" fmla="*/ 283 w 18"/>
                  <a:gd name="T5" fmla="*/ 538 h 28"/>
                  <a:gd name="T6" fmla="*/ 0 w 18"/>
                  <a:gd name="T7" fmla="*/ 367 h 2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8" h="28">
                    <a:moveTo>
                      <a:pt x="3" y="0"/>
                    </a:moveTo>
                    <a:cubicBezTo>
                      <a:pt x="1" y="8"/>
                      <a:pt x="7" y="9"/>
                      <a:pt x="10" y="13"/>
                    </a:cubicBezTo>
                    <a:cubicBezTo>
                      <a:pt x="14" y="18"/>
                      <a:pt x="17" y="22"/>
                      <a:pt x="18" y="28"/>
                    </a:cubicBezTo>
                    <a:cubicBezTo>
                      <a:pt x="14" y="22"/>
                      <a:pt x="6" y="21"/>
                      <a:pt x="0" y="19"/>
                    </a:cubicBezTo>
                  </a:path>
                </a:pathLst>
              </a:custGeom>
              <a:solidFill>
                <a:srgbClr val="F4D58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nl-BE"/>
              </a:p>
            </p:txBody>
          </p:sp>
          <p:sp>
            <p:nvSpPr>
              <p:cNvPr id="38" name="Freeform 27"/>
              <p:cNvSpPr>
                <a:spLocks/>
              </p:cNvSpPr>
              <p:nvPr/>
            </p:nvSpPr>
            <p:spPr bwMode="auto">
              <a:xfrm>
                <a:off x="2120" y="1837"/>
                <a:ext cx="55" cy="43"/>
              </a:xfrm>
              <a:custGeom>
                <a:avLst/>
                <a:gdLst>
                  <a:gd name="T0" fmla="*/ 0 w 22"/>
                  <a:gd name="T1" fmla="*/ 0 h 16"/>
                  <a:gd name="T2" fmla="*/ 345 w 22"/>
                  <a:gd name="T3" fmla="*/ 231 h 16"/>
                  <a:gd name="T4" fmla="*/ 145 w 22"/>
                  <a:gd name="T5" fmla="*/ 312 h 16"/>
                  <a:gd name="T6" fmla="*/ 0 60000 65536"/>
                  <a:gd name="T7" fmla="*/ 0 60000 65536"/>
                  <a:gd name="T8" fmla="*/ 0 60000 65536"/>
                </a:gdLst>
                <a:ahLst/>
                <a:cxnLst>
                  <a:cxn ang="T6">
                    <a:pos x="T0" y="T1"/>
                  </a:cxn>
                  <a:cxn ang="T7">
                    <a:pos x="T2" y="T3"/>
                  </a:cxn>
                  <a:cxn ang="T8">
                    <a:pos x="T4" y="T5"/>
                  </a:cxn>
                </a:cxnLst>
                <a:rect l="0" t="0" r="r" b="b"/>
                <a:pathLst>
                  <a:path w="22" h="16">
                    <a:moveTo>
                      <a:pt x="0" y="0"/>
                    </a:moveTo>
                    <a:cubicBezTo>
                      <a:pt x="4" y="11"/>
                      <a:pt x="18" y="3"/>
                      <a:pt x="22" y="12"/>
                    </a:cubicBezTo>
                    <a:cubicBezTo>
                      <a:pt x="17" y="12"/>
                      <a:pt x="12" y="13"/>
                      <a:pt x="9" y="16"/>
                    </a:cubicBezTo>
                  </a:path>
                </a:pathLst>
              </a:custGeom>
              <a:solidFill>
                <a:srgbClr val="F4D58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nl-BE"/>
              </a:p>
            </p:txBody>
          </p:sp>
          <p:sp>
            <p:nvSpPr>
              <p:cNvPr id="39" name="Freeform 28"/>
              <p:cNvSpPr>
                <a:spLocks/>
              </p:cNvSpPr>
              <p:nvPr/>
            </p:nvSpPr>
            <p:spPr bwMode="auto">
              <a:xfrm>
                <a:off x="1715" y="2456"/>
                <a:ext cx="308" cy="205"/>
              </a:xfrm>
              <a:custGeom>
                <a:avLst/>
                <a:gdLst>
                  <a:gd name="T0" fmla="*/ 0 w 123"/>
                  <a:gd name="T1" fmla="*/ 0 h 77"/>
                  <a:gd name="T2" fmla="*/ 596 w 123"/>
                  <a:gd name="T3" fmla="*/ 1113 h 77"/>
                  <a:gd name="T4" fmla="*/ 1775 w 123"/>
                  <a:gd name="T5" fmla="*/ 887 h 77"/>
                  <a:gd name="T6" fmla="*/ 1272 w 123"/>
                  <a:gd name="T7" fmla="*/ 942 h 77"/>
                  <a:gd name="T8" fmla="*/ 959 w 123"/>
                  <a:gd name="T9" fmla="*/ 453 h 77"/>
                  <a:gd name="T10" fmla="*/ 300 w 123"/>
                  <a:gd name="T11" fmla="*/ 511 h 77"/>
                  <a:gd name="T12" fmla="*/ 63 w 123"/>
                  <a:gd name="T13" fmla="*/ 0 h 7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3" h="77">
                    <a:moveTo>
                      <a:pt x="0" y="0"/>
                    </a:moveTo>
                    <a:cubicBezTo>
                      <a:pt x="4" y="26"/>
                      <a:pt x="16" y="44"/>
                      <a:pt x="38" y="59"/>
                    </a:cubicBezTo>
                    <a:cubicBezTo>
                      <a:pt x="52" y="69"/>
                      <a:pt x="123" y="77"/>
                      <a:pt x="113" y="47"/>
                    </a:cubicBezTo>
                    <a:cubicBezTo>
                      <a:pt x="103" y="47"/>
                      <a:pt x="93" y="54"/>
                      <a:pt x="81" y="50"/>
                    </a:cubicBezTo>
                    <a:cubicBezTo>
                      <a:pt x="69" y="46"/>
                      <a:pt x="64" y="35"/>
                      <a:pt x="61" y="24"/>
                    </a:cubicBezTo>
                    <a:cubicBezTo>
                      <a:pt x="47" y="25"/>
                      <a:pt x="34" y="36"/>
                      <a:pt x="19" y="27"/>
                    </a:cubicBezTo>
                    <a:cubicBezTo>
                      <a:pt x="9" y="21"/>
                      <a:pt x="11" y="3"/>
                      <a:pt x="4" y="0"/>
                    </a:cubicBezTo>
                  </a:path>
                </a:pathLst>
              </a:custGeom>
              <a:solidFill>
                <a:srgbClr val="F4D58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nl-BE"/>
              </a:p>
            </p:txBody>
          </p:sp>
          <p:sp>
            <p:nvSpPr>
              <p:cNvPr id="40" name="Freeform 29"/>
              <p:cNvSpPr>
                <a:spLocks/>
              </p:cNvSpPr>
              <p:nvPr/>
            </p:nvSpPr>
            <p:spPr bwMode="auto">
              <a:xfrm>
                <a:off x="2128" y="2453"/>
                <a:ext cx="102" cy="51"/>
              </a:xfrm>
              <a:custGeom>
                <a:avLst/>
                <a:gdLst>
                  <a:gd name="T0" fmla="*/ 353 w 41"/>
                  <a:gd name="T1" fmla="*/ 0 h 19"/>
                  <a:gd name="T2" fmla="*/ 0 w 41"/>
                  <a:gd name="T3" fmla="*/ 137 h 19"/>
                  <a:gd name="T4" fmla="*/ 383 w 41"/>
                  <a:gd name="T5" fmla="*/ 309 h 19"/>
                  <a:gd name="T6" fmla="*/ 587 w 41"/>
                  <a:gd name="T7" fmla="*/ 94 h 1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1" h="19">
                    <a:moveTo>
                      <a:pt x="23" y="0"/>
                    </a:moveTo>
                    <a:cubicBezTo>
                      <a:pt x="14" y="4"/>
                      <a:pt x="8" y="4"/>
                      <a:pt x="0" y="7"/>
                    </a:cubicBezTo>
                    <a:cubicBezTo>
                      <a:pt x="4" y="13"/>
                      <a:pt x="18" y="15"/>
                      <a:pt x="25" y="16"/>
                    </a:cubicBezTo>
                    <a:cubicBezTo>
                      <a:pt x="35" y="18"/>
                      <a:pt x="41" y="19"/>
                      <a:pt x="38" y="5"/>
                    </a:cubicBezTo>
                  </a:path>
                </a:pathLst>
              </a:custGeom>
              <a:solidFill>
                <a:srgbClr val="F4D58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nl-BE"/>
              </a:p>
            </p:txBody>
          </p:sp>
          <p:sp>
            <p:nvSpPr>
              <p:cNvPr id="41" name="Freeform 30"/>
              <p:cNvSpPr>
                <a:spLocks/>
              </p:cNvSpPr>
              <p:nvPr/>
            </p:nvSpPr>
            <p:spPr bwMode="auto">
              <a:xfrm>
                <a:off x="1810" y="2211"/>
                <a:ext cx="50" cy="21"/>
              </a:xfrm>
              <a:custGeom>
                <a:avLst/>
                <a:gdLst>
                  <a:gd name="T0" fmla="*/ 0 w 20"/>
                  <a:gd name="T1" fmla="*/ 0 h 8"/>
                  <a:gd name="T2" fmla="*/ 95 w 20"/>
                  <a:gd name="T3" fmla="*/ 144 h 8"/>
                  <a:gd name="T4" fmla="*/ 313 w 20"/>
                  <a:gd name="T5" fmla="*/ 21 h 8"/>
                  <a:gd name="T6" fmla="*/ 113 w 20"/>
                  <a:gd name="T7" fmla="*/ 0 h 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 h="8">
                    <a:moveTo>
                      <a:pt x="0" y="0"/>
                    </a:moveTo>
                    <a:cubicBezTo>
                      <a:pt x="3" y="2"/>
                      <a:pt x="5" y="5"/>
                      <a:pt x="6" y="8"/>
                    </a:cubicBezTo>
                    <a:cubicBezTo>
                      <a:pt x="10" y="5"/>
                      <a:pt x="15" y="2"/>
                      <a:pt x="20" y="1"/>
                    </a:cubicBezTo>
                    <a:cubicBezTo>
                      <a:pt x="16" y="0"/>
                      <a:pt x="11" y="0"/>
                      <a:pt x="7" y="0"/>
                    </a:cubicBezTo>
                  </a:path>
                </a:pathLst>
              </a:custGeom>
              <a:solidFill>
                <a:srgbClr val="F4D58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nl-BE"/>
              </a:p>
            </p:txBody>
          </p:sp>
          <p:sp>
            <p:nvSpPr>
              <p:cNvPr id="42" name="Freeform 31"/>
              <p:cNvSpPr>
                <a:spLocks/>
              </p:cNvSpPr>
              <p:nvPr/>
            </p:nvSpPr>
            <p:spPr bwMode="auto">
              <a:xfrm>
                <a:off x="3578" y="1677"/>
                <a:ext cx="435" cy="78"/>
              </a:xfrm>
              <a:custGeom>
                <a:avLst/>
                <a:gdLst>
                  <a:gd name="T0" fmla="*/ 0 w 174"/>
                  <a:gd name="T1" fmla="*/ 290 h 29"/>
                  <a:gd name="T2" fmla="*/ 1300 w 174"/>
                  <a:gd name="T3" fmla="*/ 368 h 29"/>
                  <a:gd name="T4" fmla="*/ 1908 w 174"/>
                  <a:gd name="T5" fmla="*/ 218 h 29"/>
                  <a:gd name="T6" fmla="*/ 2720 w 174"/>
                  <a:gd name="T7" fmla="*/ 0 h 29"/>
                  <a:gd name="T8" fmla="*/ 2020 w 174"/>
                  <a:gd name="T9" fmla="*/ 368 h 29"/>
                  <a:gd name="T10" fmla="*/ 1520 w 174"/>
                  <a:gd name="T11" fmla="*/ 312 h 29"/>
                  <a:gd name="T12" fmla="*/ 1158 w 174"/>
                  <a:gd name="T13" fmla="*/ 543 h 29"/>
                  <a:gd name="T14" fmla="*/ 720 w 174"/>
                  <a:gd name="T15" fmla="*/ 368 h 29"/>
                  <a:gd name="T16" fmla="*/ 438 w 174"/>
                  <a:gd name="T17" fmla="*/ 347 h 2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74" h="29">
                    <a:moveTo>
                      <a:pt x="0" y="15"/>
                    </a:moveTo>
                    <a:cubicBezTo>
                      <a:pt x="16" y="15"/>
                      <a:pt x="72" y="4"/>
                      <a:pt x="83" y="19"/>
                    </a:cubicBezTo>
                    <a:cubicBezTo>
                      <a:pt x="91" y="8"/>
                      <a:pt x="110" y="13"/>
                      <a:pt x="122" y="11"/>
                    </a:cubicBezTo>
                    <a:cubicBezTo>
                      <a:pt x="139" y="8"/>
                      <a:pt x="157" y="4"/>
                      <a:pt x="174" y="0"/>
                    </a:cubicBezTo>
                    <a:cubicBezTo>
                      <a:pt x="160" y="7"/>
                      <a:pt x="145" y="19"/>
                      <a:pt x="129" y="19"/>
                    </a:cubicBezTo>
                    <a:cubicBezTo>
                      <a:pt x="119" y="19"/>
                      <a:pt x="108" y="14"/>
                      <a:pt x="97" y="16"/>
                    </a:cubicBezTo>
                    <a:cubicBezTo>
                      <a:pt x="88" y="18"/>
                      <a:pt x="82" y="27"/>
                      <a:pt x="74" y="28"/>
                    </a:cubicBezTo>
                    <a:cubicBezTo>
                      <a:pt x="69" y="29"/>
                      <a:pt x="54" y="20"/>
                      <a:pt x="46" y="19"/>
                    </a:cubicBezTo>
                    <a:cubicBezTo>
                      <a:pt x="40" y="18"/>
                      <a:pt x="33" y="18"/>
                      <a:pt x="28" y="18"/>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nl-BE"/>
              </a:p>
            </p:txBody>
          </p:sp>
          <p:sp>
            <p:nvSpPr>
              <p:cNvPr id="43" name="Freeform 32"/>
              <p:cNvSpPr>
                <a:spLocks/>
              </p:cNvSpPr>
              <p:nvPr/>
            </p:nvSpPr>
            <p:spPr bwMode="auto">
              <a:xfrm>
                <a:off x="3273" y="1725"/>
                <a:ext cx="202" cy="43"/>
              </a:xfrm>
              <a:custGeom>
                <a:avLst/>
                <a:gdLst>
                  <a:gd name="T0" fmla="*/ 0 w 81"/>
                  <a:gd name="T1" fmla="*/ 35 h 16"/>
                  <a:gd name="T2" fmla="*/ 571 w 81"/>
                  <a:gd name="T3" fmla="*/ 94 h 16"/>
                  <a:gd name="T4" fmla="*/ 1257 w 81"/>
                  <a:gd name="T5" fmla="*/ 81 h 16"/>
                  <a:gd name="T6" fmla="*/ 653 w 81"/>
                  <a:gd name="T7" fmla="*/ 312 h 16"/>
                  <a:gd name="T8" fmla="*/ 249 w 81"/>
                  <a:gd name="T9" fmla="*/ 137 h 1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1" h="16">
                    <a:moveTo>
                      <a:pt x="0" y="2"/>
                    </a:moveTo>
                    <a:cubicBezTo>
                      <a:pt x="12" y="3"/>
                      <a:pt x="24" y="6"/>
                      <a:pt x="37" y="5"/>
                    </a:cubicBezTo>
                    <a:cubicBezTo>
                      <a:pt x="51" y="5"/>
                      <a:pt x="67" y="0"/>
                      <a:pt x="81" y="4"/>
                    </a:cubicBezTo>
                    <a:cubicBezTo>
                      <a:pt x="68" y="4"/>
                      <a:pt x="54" y="9"/>
                      <a:pt x="42" y="16"/>
                    </a:cubicBezTo>
                    <a:cubicBezTo>
                      <a:pt x="34" y="10"/>
                      <a:pt x="23" y="10"/>
                      <a:pt x="16" y="7"/>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nl-BE"/>
              </a:p>
            </p:txBody>
          </p:sp>
          <p:sp>
            <p:nvSpPr>
              <p:cNvPr id="44" name="Freeform 33"/>
              <p:cNvSpPr>
                <a:spLocks/>
              </p:cNvSpPr>
              <p:nvPr/>
            </p:nvSpPr>
            <p:spPr bwMode="auto">
              <a:xfrm>
                <a:off x="2938" y="1733"/>
                <a:ext cx="190" cy="54"/>
              </a:xfrm>
              <a:custGeom>
                <a:avLst/>
                <a:gdLst>
                  <a:gd name="T0" fmla="*/ 50 w 76"/>
                  <a:gd name="T1" fmla="*/ 116 h 20"/>
                  <a:gd name="T2" fmla="*/ 1188 w 76"/>
                  <a:gd name="T3" fmla="*/ 0 h 20"/>
                  <a:gd name="T4" fmla="*/ 1033 w 76"/>
                  <a:gd name="T5" fmla="*/ 138 h 20"/>
                  <a:gd name="T6" fmla="*/ 895 w 76"/>
                  <a:gd name="T7" fmla="*/ 197 h 20"/>
                  <a:gd name="T8" fmla="*/ 425 w 76"/>
                  <a:gd name="T9" fmla="*/ 394 h 20"/>
                  <a:gd name="T10" fmla="*/ 0 w 76"/>
                  <a:gd name="T11" fmla="*/ 176 h 2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6" h="20">
                    <a:moveTo>
                      <a:pt x="3" y="6"/>
                    </a:moveTo>
                    <a:cubicBezTo>
                      <a:pt x="27" y="6"/>
                      <a:pt x="53" y="3"/>
                      <a:pt x="76" y="0"/>
                    </a:cubicBezTo>
                    <a:cubicBezTo>
                      <a:pt x="71" y="1"/>
                      <a:pt x="69" y="5"/>
                      <a:pt x="66" y="7"/>
                    </a:cubicBezTo>
                    <a:cubicBezTo>
                      <a:pt x="60" y="10"/>
                      <a:pt x="63" y="9"/>
                      <a:pt x="57" y="10"/>
                    </a:cubicBezTo>
                    <a:cubicBezTo>
                      <a:pt x="45" y="12"/>
                      <a:pt x="38" y="12"/>
                      <a:pt x="27" y="20"/>
                    </a:cubicBezTo>
                    <a:cubicBezTo>
                      <a:pt x="23" y="10"/>
                      <a:pt x="9" y="10"/>
                      <a:pt x="0" y="9"/>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nl-BE"/>
              </a:p>
            </p:txBody>
          </p:sp>
          <p:sp>
            <p:nvSpPr>
              <p:cNvPr id="45" name="Freeform 34"/>
              <p:cNvSpPr>
                <a:spLocks/>
              </p:cNvSpPr>
              <p:nvPr/>
            </p:nvSpPr>
            <p:spPr bwMode="auto">
              <a:xfrm>
                <a:off x="2380" y="1723"/>
                <a:ext cx="408" cy="56"/>
              </a:xfrm>
              <a:custGeom>
                <a:avLst/>
                <a:gdLst>
                  <a:gd name="T0" fmla="*/ 0 w 163"/>
                  <a:gd name="T1" fmla="*/ 136 h 21"/>
                  <a:gd name="T2" fmla="*/ 1254 w 163"/>
                  <a:gd name="T3" fmla="*/ 77 h 21"/>
                  <a:gd name="T4" fmla="*/ 2556 w 163"/>
                  <a:gd name="T5" fmla="*/ 192 h 21"/>
                  <a:gd name="T6" fmla="*/ 2305 w 163"/>
                  <a:gd name="T7" fmla="*/ 248 h 21"/>
                  <a:gd name="T8" fmla="*/ 2193 w 163"/>
                  <a:gd name="T9" fmla="*/ 363 h 21"/>
                  <a:gd name="T10" fmla="*/ 1710 w 163"/>
                  <a:gd name="T11" fmla="*/ 227 h 21"/>
                  <a:gd name="T12" fmla="*/ 688 w 163"/>
                  <a:gd name="T13" fmla="*/ 285 h 21"/>
                  <a:gd name="T14" fmla="*/ 20 w 163"/>
                  <a:gd name="T15" fmla="*/ 192 h 2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63" h="21">
                    <a:moveTo>
                      <a:pt x="0" y="7"/>
                    </a:moveTo>
                    <a:cubicBezTo>
                      <a:pt x="29" y="0"/>
                      <a:pt x="50" y="2"/>
                      <a:pt x="80" y="4"/>
                    </a:cubicBezTo>
                    <a:cubicBezTo>
                      <a:pt x="107" y="6"/>
                      <a:pt x="136" y="11"/>
                      <a:pt x="163" y="10"/>
                    </a:cubicBezTo>
                    <a:cubicBezTo>
                      <a:pt x="158" y="10"/>
                      <a:pt x="152" y="11"/>
                      <a:pt x="147" y="13"/>
                    </a:cubicBezTo>
                    <a:cubicBezTo>
                      <a:pt x="144" y="15"/>
                      <a:pt x="143" y="19"/>
                      <a:pt x="140" y="19"/>
                    </a:cubicBezTo>
                    <a:cubicBezTo>
                      <a:pt x="133" y="21"/>
                      <a:pt x="117" y="13"/>
                      <a:pt x="109" y="12"/>
                    </a:cubicBezTo>
                    <a:cubicBezTo>
                      <a:pt x="94" y="11"/>
                      <a:pt x="55" y="1"/>
                      <a:pt x="44" y="15"/>
                    </a:cubicBezTo>
                    <a:cubicBezTo>
                      <a:pt x="35" y="7"/>
                      <a:pt x="8" y="5"/>
                      <a:pt x="1" y="1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nl-BE"/>
              </a:p>
            </p:txBody>
          </p:sp>
          <p:sp>
            <p:nvSpPr>
              <p:cNvPr id="46" name="Freeform 35"/>
              <p:cNvSpPr>
                <a:spLocks/>
              </p:cNvSpPr>
              <p:nvPr/>
            </p:nvSpPr>
            <p:spPr bwMode="auto">
              <a:xfrm>
                <a:off x="1900" y="1747"/>
                <a:ext cx="330" cy="122"/>
              </a:xfrm>
              <a:custGeom>
                <a:avLst/>
                <a:gdLst>
                  <a:gd name="T0" fmla="*/ 0 w 132"/>
                  <a:gd name="T1" fmla="*/ 859 h 46"/>
                  <a:gd name="T2" fmla="*/ 1033 w 132"/>
                  <a:gd name="T3" fmla="*/ 260 h 46"/>
                  <a:gd name="T4" fmla="*/ 2063 w 132"/>
                  <a:gd name="T5" fmla="*/ 0 h 46"/>
                  <a:gd name="T6" fmla="*/ 1613 w 132"/>
                  <a:gd name="T7" fmla="*/ 281 h 46"/>
                  <a:gd name="T8" fmla="*/ 1145 w 132"/>
                  <a:gd name="T9" fmla="*/ 618 h 46"/>
                  <a:gd name="T10" fmla="*/ 550 w 132"/>
                  <a:gd name="T11" fmla="*/ 668 h 46"/>
                  <a:gd name="T12" fmla="*/ 63 w 132"/>
                  <a:gd name="T13" fmla="*/ 859 h 4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32" h="46">
                    <a:moveTo>
                      <a:pt x="0" y="46"/>
                    </a:moveTo>
                    <a:cubicBezTo>
                      <a:pt x="11" y="28"/>
                      <a:pt x="47" y="24"/>
                      <a:pt x="66" y="14"/>
                    </a:cubicBezTo>
                    <a:cubicBezTo>
                      <a:pt x="89" y="3"/>
                      <a:pt x="107" y="1"/>
                      <a:pt x="132" y="0"/>
                    </a:cubicBezTo>
                    <a:cubicBezTo>
                      <a:pt x="122" y="3"/>
                      <a:pt x="110" y="7"/>
                      <a:pt x="103" y="15"/>
                    </a:cubicBezTo>
                    <a:cubicBezTo>
                      <a:pt x="93" y="4"/>
                      <a:pt x="60" y="18"/>
                      <a:pt x="73" y="33"/>
                    </a:cubicBezTo>
                    <a:cubicBezTo>
                      <a:pt x="61" y="24"/>
                      <a:pt x="46" y="31"/>
                      <a:pt x="35" y="36"/>
                    </a:cubicBezTo>
                    <a:cubicBezTo>
                      <a:pt x="25" y="41"/>
                      <a:pt x="14" y="43"/>
                      <a:pt x="4" y="46"/>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nl-BE"/>
              </a:p>
            </p:txBody>
          </p:sp>
          <p:sp>
            <p:nvSpPr>
              <p:cNvPr id="47" name="Freeform 36"/>
              <p:cNvSpPr>
                <a:spLocks/>
              </p:cNvSpPr>
              <p:nvPr/>
            </p:nvSpPr>
            <p:spPr bwMode="auto">
              <a:xfrm>
                <a:off x="1663" y="1968"/>
                <a:ext cx="125" cy="373"/>
              </a:xfrm>
              <a:custGeom>
                <a:avLst/>
                <a:gdLst>
                  <a:gd name="T0" fmla="*/ 625 w 50"/>
                  <a:gd name="T1" fmla="*/ 0 h 140"/>
                  <a:gd name="T2" fmla="*/ 145 w 50"/>
                  <a:gd name="T3" fmla="*/ 2648 h 140"/>
                  <a:gd name="T4" fmla="*/ 313 w 50"/>
                  <a:gd name="T5" fmla="*/ 1945 h 140"/>
                  <a:gd name="T6" fmla="*/ 425 w 50"/>
                  <a:gd name="T7" fmla="*/ 490 h 140"/>
                  <a:gd name="T8" fmla="*/ 500 w 50"/>
                  <a:gd name="T9" fmla="*/ 589 h 140"/>
                  <a:gd name="T10" fmla="*/ 783 w 50"/>
                  <a:gd name="T11" fmla="*/ 21 h 140"/>
                  <a:gd name="T12" fmla="*/ 738 w 50"/>
                  <a:gd name="T13" fmla="*/ 21 h 14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0" h="140">
                    <a:moveTo>
                      <a:pt x="40" y="0"/>
                    </a:moveTo>
                    <a:cubicBezTo>
                      <a:pt x="0" y="36"/>
                      <a:pt x="0" y="90"/>
                      <a:pt x="9" y="140"/>
                    </a:cubicBezTo>
                    <a:cubicBezTo>
                      <a:pt x="12" y="127"/>
                      <a:pt x="8" y="112"/>
                      <a:pt x="20" y="103"/>
                    </a:cubicBezTo>
                    <a:cubicBezTo>
                      <a:pt x="3" y="98"/>
                      <a:pt x="20" y="39"/>
                      <a:pt x="27" y="26"/>
                    </a:cubicBezTo>
                    <a:cubicBezTo>
                      <a:pt x="28" y="28"/>
                      <a:pt x="30" y="28"/>
                      <a:pt x="32" y="31"/>
                    </a:cubicBezTo>
                    <a:cubicBezTo>
                      <a:pt x="34" y="17"/>
                      <a:pt x="40" y="10"/>
                      <a:pt x="50" y="1"/>
                    </a:cubicBezTo>
                    <a:cubicBezTo>
                      <a:pt x="48" y="0"/>
                      <a:pt x="48" y="1"/>
                      <a:pt x="47" y="1"/>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nl-BE"/>
              </a:p>
            </p:txBody>
          </p:sp>
          <p:sp>
            <p:nvSpPr>
              <p:cNvPr id="48" name="Freeform 37"/>
              <p:cNvSpPr>
                <a:spLocks/>
              </p:cNvSpPr>
              <p:nvPr/>
            </p:nvSpPr>
            <p:spPr bwMode="auto">
              <a:xfrm>
                <a:off x="1833" y="1909"/>
                <a:ext cx="42" cy="38"/>
              </a:xfrm>
              <a:custGeom>
                <a:avLst/>
                <a:gdLst>
                  <a:gd name="T0" fmla="*/ 12 w 17"/>
                  <a:gd name="T1" fmla="*/ 280 h 14"/>
                  <a:gd name="T2" fmla="*/ 257 w 17"/>
                  <a:gd name="T3" fmla="*/ 0 h 14"/>
                  <a:gd name="T4" fmla="*/ 0 60000 65536"/>
                  <a:gd name="T5" fmla="*/ 0 60000 65536"/>
                </a:gdLst>
                <a:ahLst/>
                <a:cxnLst>
                  <a:cxn ang="T4">
                    <a:pos x="T0" y="T1"/>
                  </a:cxn>
                  <a:cxn ang="T5">
                    <a:pos x="T2" y="T3"/>
                  </a:cxn>
                </a:cxnLst>
                <a:rect l="0" t="0" r="r" b="b"/>
                <a:pathLst>
                  <a:path w="17" h="14">
                    <a:moveTo>
                      <a:pt x="1" y="14"/>
                    </a:moveTo>
                    <a:cubicBezTo>
                      <a:pt x="0" y="6"/>
                      <a:pt x="9" y="0"/>
                      <a:pt x="17"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nl-BE"/>
              </a:p>
            </p:txBody>
          </p:sp>
          <p:sp>
            <p:nvSpPr>
              <p:cNvPr id="49" name="Freeform 38"/>
              <p:cNvSpPr>
                <a:spLocks/>
              </p:cNvSpPr>
              <p:nvPr/>
            </p:nvSpPr>
            <p:spPr bwMode="auto">
              <a:xfrm>
                <a:off x="2105" y="1843"/>
                <a:ext cx="23" cy="66"/>
              </a:xfrm>
              <a:custGeom>
                <a:avLst/>
                <a:gdLst>
                  <a:gd name="T0" fmla="*/ 0 w 9"/>
                  <a:gd name="T1" fmla="*/ 0 h 25"/>
                  <a:gd name="T2" fmla="*/ 97 w 9"/>
                  <a:gd name="T3" fmla="*/ 459 h 25"/>
                  <a:gd name="T4" fmla="*/ 0 60000 65536"/>
                  <a:gd name="T5" fmla="*/ 0 60000 65536"/>
                </a:gdLst>
                <a:ahLst/>
                <a:cxnLst>
                  <a:cxn ang="T4">
                    <a:pos x="T0" y="T1"/>
                  </a:cxn>
                  <a:cxn ang="T5">
                    <a:pos x="T2" y="T3"/>
                  </a:cxn>
                </a:cxnLst>
                <a:rect l="0" t="0" r="r" b="b"/>
                <a:pathLst>
                  <a:path w="9" h="25">
                    <a:moveTo>
                      <a:pt x="0" y="0"/>
                    </a:moveTo>
                    <a:cubicBezTo>
                      <a:pt x="9" y="6"/>
                      <a:pt x="6" y="16"/>
                      <a:pt x="6" y="25"/>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nl-BE"/>
              </a:p>
            </p:txBody>
          </p:sp>
          <p:sp>
            <p:nvSpPr>
              <p:cNvPr id="50" name="Freeform 39"/>
              <p:cNvSpPr>
                <a:spLocks/>
              </p:cNvSpPr>
              <p:nvPr/>
            </p:nvSpPr>
            <p:spPr bwMode="auto">
              <a:xfrm>
                <a:off x="2355" y="1965"/>
                <a:ext cx="25" cy="86"/>
              </a:xfrm>
              <a:custGeom>
                <a:avLst/>
                <a:gdLst>
                  <a:gd name="T0" fmla="*/ 63 w 10"/>
                  <a:gd name="T1" fmla="*/ 0 h 32"/>
                  <a:gd name="T2" fmla="*/ 158 w 10"/>
                  <a:gd name="T3" fmla="*/ 621 h 32"/>
                  <a:gd name="T4" fmla="*/ 0 60000 65536"/>
                  <a:gd name="T5" fmla="*/ 0 60000 65536"/>
                </a:gdLst>
                <a:ahLst/>
                <a:cxnLst>
                  <a:cxn ang="T4">
                    <a:pos x="T0" y="T1"/>
                  </a:cxn>
                  <a:cxn ang="T5">
                    <a:pos x="T2" y="T3"/>
                  </a:cxn>
                </a:cxnLst>
                <a:rect l="0" t="0" r="r" b="b"/>
                <a:pathLst>
                  <a:path w="10" h="32">
                    <a:moveTo>
                      <a:pt x="4" y="0"/>
                    </a:moveTo>
                    <a:cubicBezTo>
                      <a:pt x="0" y="10"/>
                      <a:pt x="5" y="25"/>
                      <a:pt x="10" y="32"/>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nl-BE"/>
              </a:p>
            </p:txBody>
          </p:sp>
          <p:sp>
            <p:nvSpPr>
              <p:cNvPr id="51" name="Freeform 40"/>
              <p:cNvSpPr>
                <a:spLocks/>
              </p:cNvSpPr>
              <p:nvPr/>
            </p:nvSpPr>
            <p:spPr bwMode="auto">
              <a:xfrm>
                <a:off x="2380" y="1771"/>
                <a:ext cx="68" cy="21"/>
              </a:xfrm>
              <a:custGeom>
                <a:avLst/>
                <a:gdLst>
                  <a:gd name="T0" fmla="*/ 0 w 27"/>
                  <a:gd name="T1" fmla="*/ 144 h 8"/>
                  <a:gd name="T2" fmla="*/ 431 w 27"/>
                  <a:gd name="T3" fmla="*/ 0 h 8"/>
                  <a:gd name="T4" fmla="*/ 0 60000 65536"/>
                  <a:gd name="T5" fmla="*/ 0 60000 65536"/>
                </a:gdLst>
                <a:ahLst/>
                <a:cxnLst>
                  <a:cxn ang="T4">
                    <a:pos x="T0" y="T1"/>
                  </a:cxn>
                  <a:cxn ang="T5">
                    <a:pos x="T2" y="T3"/>
                  </a:cxn>
                </a:cxnLst>
                <a:rect l="0" t="0" r="r" b="b"/>
                <a:pathLst>
                  <a:path w="27" h="8">
                    <a:moveTo>
                      <a:pt x="0" y="8"/>
                    </a:moveTo>
                    <a:cubicBezTo>
                      <a:pt x="7" y="3"/>
                      <a:pt x="17" y="0"/>
                      <a:pt x="27"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nl-BE"/>
              </a:p>
            </p:txBody>
          </p:sp>
          <p:sp>
            <p:nvSpPr>
              <p:cNvPr id="52" name="Freeform 41"/>
              <p:cNvSpPr>
                <a:spLocks/>
              </p:cNvSpPr>
              <p:nvPr/>
            </p:nvSpPr>
            <p:spPr bwMode="auto">
              <a:xfrm>
                <a:off x="2915" y="1789"/>
                <a:ext cx="43" cy="40"/>
              </a:xfrm>
              <a:custGeom>
                <a:avLst/>
                <a:gdLst>
                  <a:gd name="T0" fmla="*/ 0 w 17"/>
                  <a:gd name="T1" fmla="*/ 285 h 15"/>
                  <a:gd name="T2" fmla="*/ 276 w 17"/>
                  <a:gd name="T3" fmla="*/ 0 h 15"/>
                  <a:gd name="T4" fmla="*/ 0 60000 65536"/>
                  <a:gd name="T5" fmla="*/ 0 60000 65536"/>
                </a:gdLst>
                <a:ahLst/>
                <a:cxnLst>
                  <a:cxn ang="T4">
                    <a:pos x="T0" y="T1"/>
                  </a:cxn>
                  <a:cxn ang="T5">
                    <a:pos x="T2" y="T3"/>
                  </a:cxn>
                </a:cxnLst>
                <a:rect l="0" t="0" r="r" b="b"/>
                <a:pathLst>
                  <a:path w="17" h="15">
                    <a:moveTo>
                      <a:pt x="0" y="15"/>
                    </a:moveTo>
                    <a:cubicBezTo>
                      <a:pt x="1" y="6"/>
                      <a:pt x="8" y="2"/>
                      <a:pt x="17"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nl-BE"/>
              </a:p>
            </p:txBody>
          </p:sp>
          <p:sp>
            <p:nvSpPr>
              <p:cNvPr id="53" name="Freeform 42"/>
              <p:cNvSpPr>
                <a:spLocks/>
              </p:cNvSpPr>
              <p:nvPr/>
            </p:nvSpPr>
            <p:spPr bwMode="auto">
              <a:xfrm>
                <a:off x="3248" y="1781"/>
                <a:ext cx="50" cy="19"/>
              </a:xfrm>
              <a:custGeom>
                <a:avLst/>
                <a:gdLst>
                  <a:gd name="T0" fmla="*/ 0 w 20"/>
                  <a:gd name="T1" fmla="*/ 141 h 7"/>
                  <a:gd name="T2" fmla="*/ 313 w 20"/>
                  <a:gd name="T3" fmla="*/ 0 h 7"/>
                  <a:gd name="T4" fmla="*/ 0 60000 65536"/>
                  <a:gd name="T5" fmla="*/ 0 60000 65536"/>
                </a:gdLst>
                <a:ahLst/>
                <a:cxnLst>
                  <a:cxn ang="T4">
                    <a:pos x="T0" y="T1"/>
                  </a:cxn>
                  <a:cxn ang="T5">
                    <a:pos x="T2" y="T3"/>
                  </a:cxn>
                </a:cxnLst>
                <a:rect l="0" t="0" r="r" b="b"/>
                <a:pathLst>
                  <a:path w="20" h="7">
                    <a:moveTo>
                      <a:pt x="0" y="7"/>
                    </a:moveTo>
                    <a:cubicBezTo>
                      <a:pt x="5" y="2"/>
                      <a:pt x="13" y="0"/>
                      <a:pt x="20"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nl-BE"/>
              </a:p>
            </p:txBody>
          </p:sp>
          <p:sp>
            <p:nvSpPr>
              <p:cNvPr id="54" name="Freeform 43"/>
              <p:cNvSpPr>
                <a:spLocks/>
              </p:cNvSpPr>
              <p:nvPr/>
            </p:nvSpPr>
            <p:spPr bwMode="auto">
              <a:xfrm>
                <a:off x="3448" y="1773"/>
                <a:ext cx="77" cy="14"/>
              </a:xfrm>
              <a:custGeom>
                <a:avLst/>
                <a:gdLst>
                  <a:gd name="T0" fmla="*/ 0 w 31"/>
                  <a:gd name="T1" fmla="*/ 87 h 5"/>
                  <a:gd name="T2" fmla="*/ 474 w 31"/>
                  <a:gd name="T3" fmla="*/ 109 h 5"/>
                  <a:gd name="T4" fmla="*/ 0 60000 65536"/>
                  <a:gd name="T5" fmla="*/ 0 60000 65536"/>
                </a:gdLst>
                <a:ahLst/>
                <a:cxnLst>
                  <a:cxn ang="T4">
                    <a:pos x="T0" y="T1"/>
                  </a:cxn>
                  <a:cxn ang="T5">
                    <a:pos x="T2" y="T3"/>
                  </a:cxn>
                </a:cxnLst>
                <a:rect l="0" t="0" r="r" b="b"/>
                <a:pathLst>
                  <a:path w="31" h="5">
                    <a:moveTo>
                      <a:pt x="0" y="4"/>
                    </a:moveTo>
                    <a:cubicBezTo>
                      <a:pt x="10" y="0"/>
                      <a:pt x="20" y="1"/>
                      <a:pt x="31" y="5"/>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nl-BE"/>
              </a:p>
            </p:txBody>
          </p:sp>
          <p:sp>
            <p:nvSpPr>
              <p:cNvPr id="55" name="Freeform 44"/>
              <p:cNvSpPr>
                <a:spLocks/>
              </p:cNvSpPr>
              <p:nvPr/>
            </p:nvSpPr>
            <p:spPr bwMode="auto">
              <a:xfrm>
                <a:off x="3088" y="1979"/>
                <a:ext cx="45" cy="37"/>
              </a:xfrm>
              <a:custGeom>
                <a:avLst/>
                <a:gdLst>
                  <a:gd name="T0" fmla="*/ 0 w 18"/>
                  <a:gd name="T1" fmla="*/ 259 h 14"/>
                  <a:gd name="T2" fmla="*/ 283 w 18"/>
                  <a:gd name="T3" fmla="*/ 0 h 14"/>
                  <a:gd name="T4" fmla="*/ 0 60000 65536"/>
                  <a:gd name="T5" fmla="*/ 0 60000 65536"/>
                </a:gdLst>
                <a:ahLst/>
                <a:cxnLst>
                  <a:cxn ang="T4">
                    <a:pos x="T0" y="T1"/>
                  </a:cxn>
                  <a:cxn ang="T5">
                    <a:pos x="T2" y="T3"/>
                  </a:cxn>
                </a:cxnLst>
                <a:rect l="0" t="0" r="r" b="b"/>
                <a:pathLst>
                  <a:path w="18" h="14">
                    <a:moveTo>
                      <a:pt x="0" y="14"/>
                    </a:moveTo>
                    <a:cubicBezTo>
                      <a:pt x="5" y="7"/>
                      <a:pt x="7" y="1"/>
                      <a:pt x="18"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nl-BE"/>
              </a:p>
            </p:txBody>
          </p:sp>
          <p:sp>
            <p:nvSpPr>
              <p:cNvPr id="56" name="Freeform 45"/>
              <p:cNvSpPr>
                <a:spLocks/>
              </p:cNvSpPr>
              <p:nvPr/>
            </p:nvSpPr>
            <p:spPr bwMode="auto">
              <a:xfrm>
                <a:off x="3175" y="2181"/>
                <a:ext cx="65" cy="40"/>
              </a:xfrm>
              <a:custGeom>
                <a:avLst/>
                <a:gdLst>
                  <a:gd name="T0" fmla="*/ 0 w 26"/>
                  <a:gd name="T1" fmla="*/ 0 h 15"/>
                  <a:gd name="T2" fmla="*/ 408 w 26"/>
                  <a:gd name="T3" fmla="*/ 264 h 15"/>
                  <a:gd name="T4" fmla="*/ 0 60000 65536"/>
                  <a:gd name="T5" fmla="*/ 0 60000 65536"/>
                </a:gdLst>
                <a:ahLst/>
                <a:cxnLst>
                  <a:cxn ang="T4">
                    <a:pos x="T0" y="T1"/>
                  </a:cxn>
                  <a:cxn ang="T5">
                    <a:pos x="T2" y="T3"/>
                  </a:cxn>
                </a:cxnLst>
                <a:rect l="0" t="0" r="r" b="b"/>
                <a:pathLst>
                  <a:path w="26" h="15">
                    <a:moveTo>
                      <a:pt x="0" y="0"/>
                    </a:moveTo>
                    <a:cubicBezTo>
                      <a:pt x="4" y="8"/>
                      <a:pt x="17" y="15"/>
                      <a:pt x="26" y="14"/>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nl-BE"/>
              </a:p>
            </p:txBody>
          </p:sp>
          <p:sp>
            <p:nvSpPr>
              <p:cNvPr id="57" name="Freeform 46"/>
              <p:cNvSpPr>
                <a:spLocks/>
              </p:cNvSpPr>
              <p:nvPr/>
            </p:nvSpPr>
            <p:spPr bwMode="auto">
              <a:xfrm>
                <a:off x="2805" y="2112"/>
                <a:ext cx="100" cy="32"/>
              </a:xfrm>
              <a:custGeom>
                <a:avLst/>
                <a:gdLst>
                  <a:gd name="T0" fmla="*/ 0 w 40"/>
                  <a:gd name="T1" fmla="*/ 0 h 12"/>
                  <a:gd name="T2" fmla="*/ 625 w 40"/>
                  <a:gd name="T3" fmla="*/ 136 h 12"/>
                  <a:gd name="T4" fmla="*/ 0 60000 65536"/>
                  <a:gd name="T5" fmla="*/ 0 60000 65536"/>
                </a:gdLst>
                <a:ahLst/>
                <a:cxnLst>
                  <a:cxn ang="T4">
                    <a:pos x="T0" y="T1"/>
                  </a:cxn>
                  <a:cxn ang="T5">
                    <a:pos x="T2" y="T3"/>
                  </a:cxn>
                </a:cxnLst>
                <a:rect l="0" t="0" r="r" b="b"/>
                <a:pathLst>
                  <a:path w="40" h="12">
                    <a:moveTo>
                      <a:pt x="0" y="0"/>
                    </a:moveTo>
                    <a:cubicBezTo>
                      <a:pt x="10" y="8"/>
                      <a:pt x="28" y="12"/>
                      <a:pt x="40" y="7"/>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nl-BE"/>
              </a:p>
            </p:txBody>
          </p:sp>
          <p:sp>
            <p:nvSpPr>
              <p:cNvPr id="58" name="Freeform 47"/>
              <p:cNvSpPr>
                <a:spLocks/>
              </p:cNvSpPr>
              <p:nvPr/>
            </p:nvSpPr>
            <p:spPr bwMode="auto">
              <a:xfrm>
                <a:off x="2833" y="2179"/>
                <a:ext cx="52" cy="40"/>
              </a:xfrm>
              <a:custGeom>
                <a:avLst/>
                <a:gdLst>
                  <a:gd name="T0" fmla="*/ 0 w 21"/>
                  <a:gd name="T1" fmla="*/ 285 h 15"/>
                  <a:gd name="T2" fmla="*/ 319 w 21"/>
                  <a:gd name="T3" fmla="*/ 0 h 15"/>
                  <a:gd name="T4" fmla="*/ 0 60000 65536"/>
                  <a:gd name="T5" fmla="*/ 0 60000 65536"/>
                </a:gdLst>
                <a:ahLst/>
                <a:cxnLst>
                  <a:cxn ang="T4">
                    <a:pos x="T0" y="T1"/>
                  </a:cxn>
                  <a:cxn ang="T5">
                    <a:pos x="T2" y="T3"/>
                  </a:cxn>
                </a:cxnLst>
                <a:rect l="0" t="0" r="r" b="b"/>
                <a:pathLst>
                  <a:path w="21" h="15">
                    <a:moveTo>
                      <a:pt x="0" y="15"/>
                    </a:moveTo>
                    <a:cubicBezTo>
                      <a:pt x="2" y="4"/>
                      <a:pt x="10" y="1"/>
                      <a:pt x="21"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nl-BE"/>
              </a:p>
            </p:txBody>
          </p:sp>
          <p:sp>
            <p:nvSpPr>
              <p:cNvPr id="59" name="Freeform 48"/>
              <p:cNvSpPr>
                <a:spLocks/>
              </p:cNvSpPr>
              <p:nvPr/>
            </p:nvSpPr>
            <p:spPr bwMode="auto">
              <a:xfrm>
                <a:off x="2850" y="1941"/>
                <a:ext cx="18" cy="48"/>
              </a:xfrm>
              <a:custGeom>
                <a:avLst/>
                <a:gdLst>
                  <a:gd name="T0" fmla="*/ 0 w 7"/>
                  <a:gd name="T1" fmla="*/ 341 h 18"/>
                  <a:gd name="T2" fmla="*/ 118 w 7"/>
                  <a:gd name="T3" fmla="*/ 0 h 18"/>
                  <a:gd name="T4" fmla="*/ 0 60000 65536"/>
                  <a:gd name="T5" fmla="*/ 0 60000 65536"/>
                </a:gdLst>
                <a:ahLst/>
                <a:cxnLst>
                  <a:cxn ang="T4">
                    <a:pos x="T0" y="T1"/>
                  </a:cxn>
                  <a:cxn ang="T5">
                    <a:pos x="T2" y="T3"/>
                  </a:cxn>
                </a:cxnLst>
                <a:rect l="0" t="0" r="r" b="b"/>
                <a:pathLst>
                  <a:path w="7" h="18">
                    <a:moveTo>
                      <a:pt x="0" y="18"/>
                    </a:moveTo>
                    <a:cubicBezTo>
                      <a:pt x="0" y="12"/>
                      <a:pt x="0" y="4"/>
                      <a:pt x="7"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nl-BE"/>
              </a:p>
            </p:txBody>
          </p:sp>
          <p:sp>
            <p:nvSpPr>
              <p:cNvPr id="60" name="Freeform 49"/>
              <p:cNvSpPr>
                <a:spLocks/>
              </p:cNvSpPr>
              <p:nvPr/>
            </p:nvSpPr>
            <p:spPr bwMode="auto">
              <a:xfrm>
                <a:off x="2585" y="1984"/>
                <a:ext cx="25" cy="93"/>
              </a:xfrm>
              <a:custGeom>
                <a:avLst/>
                <a:gdLst>
                  <a:gd name="T0" fmla="*/ 158 w 10"/>
                  <a:gd name="T1" fmla="*/ 0 h 35"/>
                  <a:gd name="T2" fmla="*/ 83 w 10"/>
                  <a:gd name="T3" fmla="*/ 656 h 35"/>
                  <a:gd name="T4" fmla="*/ 0 60000 65536"/>
                  <a:gd name="T5" fmla="*/ 0 60000 65536"/>
                </a:gdLst>
                <a:ahLst/>
                <a:cxnLst>
                  <a:cxn ang="T4">
                    <a:pos x="T0" y="T1"/>
                  </a:cxn>
                  <a:cxn ang="T5">
                    <a:pos x="T2" y="T3"/>
                  </a:cxn>
                </a:cxnLst>
                <a:rect l="0" t="0" r="r" b="b"/>
                <a:pathLst>
                  <a:path w="10" h="35">
                    <a:moveTo>
                      <a:pt x="10" y="0"/>
                    </a:moveTo>
                    <a:cubicBezTo>
                      <a:pt x="4" y="9"/>
                      <a:pt x="0" y="29"/>
                      <a:pt x="5" y="35"/>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nl-BE"/>
              </a:p>
            </p:txBody>
          </p:sp>
          <p:sp>
            <p:nvSpPr>
              <p:cNvPr id="61" name="Freeform 50"/>
              <p:cNvSpPr>
                <a:spLocks/>
              </p:cNvSpPr>
              <p:nvPr/>
            </p:nvSpPr>
            <p:spPr bwMode="auto">
              <a:xfrm>
                <a:off x="2645" y="1869"/>
                <a:ext cx="15" cy="43"/>
              </a:xfrm>
              <a:custGeom>
                <a:avLst/>
                <a:gdLst>
                  <a:gd name="T0" fmla="*/ 95 w 6"/>
                  <a:gd name="T1" fmla="*/ 0 h 16"/>
                  <a:gd name="T2" fmla="*/ 20 w 6"/>
                  <a:gd name="T3" fmla="*/ 312 h 16"/>
                  <a:gd name="T4" fmla="*/ 0 60000 65536"/>
                  <a:gd name="T5" fmla="*/ 0 60000 65536"/>
                </a:gdLst>
                <a:ahLst/>
                <a:cxnLst>
                  <a:cxn ang="T4">
                    <a:pos x="T0" y="T1"/>
                  </a:cxn>
                  <a:cxn ang="T5">
                    <a:pos x="T2" y="T3"/>
                  </a:cxn>
                </a:cxnLst>
                <a:rect l="0" t="0" r="r" b="b"/>
                <a:pathLst>
                  <a:path w="6" h="16">
                    <a:moveTo>
                      <a:pt x="6" y="0"/>
                    </a:moveTo>
                    <a:cubicBezTo>
                      <a:pt x="0" y="4"/>
                      <a:pt x="0" y="10"/>
                      <a:pt x="1" y="16"/>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nl-BE"/>
              </a:p>
            </p:txBody>
          </p:sp>
          <p:sp>
            <p:nvSpPr>
              <p:cNvPr id="62" name="Freeform 51"/>
              <p:cNvSpPr>
                <a:spLocks/>
              </p:cNvSpPr>
              <p:nvPr/>
            </p:nvSpPr>
            <p:spPr bwMode="auto">
              <a:xfrm>
                <a:off x="2818" y="1760"/>
                <a:ext cx="62" cy="16"/>
              </a:xfrm>
              <a:custGeom>
                <a:avLst/>
                <a:gdLst>
                  <a:gd name="T0" fmla="*/ 0 w 25"/>
                  <a:gd name="T1" fmla="*/ 115 h 6"/>
                  <a:gd name="T2" fmla="*/ 382 w 25"/>
                  <a:gd name="T3" fmla="*/ 77 h 6"/>
                  <a:gd name="T4" fmla="*/ 0 60000 65536"/>
                  <a:gd name="T5" fmla="*/ 0 60000 65536"/>
                </a:gdLst>
                <a:ahLst/>
                <a:cxnLst>
                  <a:cxn ang="T4">
                    <a:pos x="T0" y="T1"/>
                  </a:cxn>
                  <a:cxn ang="T5">
                    <a:pos x="T2" y="T3"/>
                  </a:cxn>
                </a:cxnLst>
                <a:rect l="0" t="0" r="r" b="b"/>
                <a:pathLst>
                  <a:path w="25" h="6">
                    <a:moveTo>
                      <a:pt x="0" y="6"/>
                    </a:moveTo>
                    <a:cubicBezTo>
                      <a:pt x="7" y="1"/>
                      <a:pt x="16" y="0"/>
                      <a:pt x="25" y="4"/>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nl-BE"/>
              </a:p>
            </p:txBody>
          </p:sp>
          <p:sp>
            <p:nvSpPr>
              <p:cNvPr id="63" name="Freeform 52"/>
              <p:cNvSpPr>
                <a:spLocks/>
              </p:cNvSpPr>
              <p:nvPr/>
            </p:nvSpPr>
            <p:spPr bwMode="auto">
              <a:xfrm>
                <a:off x="2273" y="1747"/>
                <a:ext cx="57" cy="13"/>
              </a:xfrm>
              <a:custGeom>
                <a:avLst/>
                <a:gdLst>
                  <a:gd name="T0" fmla="*/ 0 w 23"/>
                  <a:gd name="T1" fmla="*/ 88 h 5"/>
                  <a:gd name="T2" fmla="*/ 349 w 23"/>
                  <a:gd name="T3" fmla="*/ 68 h 5"/>
                  <a:gd name="T4" fmla="*/ 0 60000 65536"/>
                  <a:gd name="T5" fmla="*/ 0 60000 65536"/>
                </a:gdLst>
                <a:ahLst/>
                <a:cxnLst>
                  <a:cxn ang="T4">
                    <a:pos x="T0" y="T1"/>
                  </a:cxn>
                  <a:cxn ang="T5">
                    <a:pos x="T2" y="T3"/>
                  </a:cxn>
                </a:cxnLst>
                <a:rect l="0" t="0" r="r" b="b"/>
                <a:pathLst>
                  <a:path w="23" h="5">
                    <a:moveTo>
                      <a:pt x="0" y="5"/>
                    </a:moveTo>
                    <a:cubicBezTo>
                      <a:pt x="7" y="0"/>
                      <a:pt x="15" y="1"/>
                      <a:pt x="23" y="4"/>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nl-BE"/>
              </a:p>
            </p:txBody>
          </p:sp>
          <p:sp>
            <p:nvSpPr>
              <p:cNvPr id="64" name="Freeform 53"/>
              <p:cNvSpPr>
                <a:spLocks/>
              </p:cNvSpPr>
              <p:nvPr/>
            </p:nvSpPr>
            <p:spPr bwMode="auto">
              <a:xfrm>
                <a:off x="2135" y="1880"/>
                <a:ext cx="65" cy="48"/>
              </a:xfrm>
              <a:custGeom>
                <a:avLst/>
                <a:gdLst>
                  <a:gd name="T0" fmla="*/ 0 w 26"/>
                  <a:gd name="T1" fmla="*/ 341 h 18"/>
                  <a:gd name="T2" fmla="*/ 408 w 26"/>
                  <a:gd name="T3" fmla="*/ 0 h 18"/>
                  <a:gd name="T4" fmla="*/ 0 60000 65536"/>
                  <a:gd name="T5" fmla="*/ 0 60000 65536"/>
                </a:gdLst>
                <a:ahLst/>
                <a:cxnLst>
                  <a:cxn ang="T4">
                    <a:pos x="T0" y="T1"/>
                  </a:cxn>
                  <a:cxn ang="T5">
                    <a:pos x="T2" y="T3"/>
                  </a:cxn>
                </a:cxnLst>
                <a:rect l="0" t="0" r="r" b="b"/>
                <a:pathLst>
                  <a:path w="26" h="18">
                    <a:moveTo>
                      <a:pt x="0" y="18"/>
                    </a:moveTo>
                    <a:cubicBezTo>
                      <a:pt x="3" y="8"/>
                      <a:pt x="15" y="0"/>
                      <a:pt x="26"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nl-BE"/>
              </a:p>
            </p:txBody>
          </p:sp>
          <p:sp>
            <p:nvSpPr>
              <p:cNvPr id="65" name="Freeform 54"/>
              <p:cNvSpPr>
                <a:spLocks/>
              </p:cNvSpPr>
              <p:nvPr/>
            </p:nvSpPr>
            <p:spPr bwMode="auto">
              <a:xfrm>
                <a:off x="1950" y="2032"/>
                <a:ext cx="58" cy="32"/>
              </a:xfrm>
              <a:custGeom>
                <a:avLst/>
                <a:gdLst>
                  <a:gd name="T0" fmla="*/ 0 w 23"/>
                  <a:gd name="T1" fmla="*/ 227 h 12"/>
                  <a:gd name="T2" fmla="*/ 368 w 23"/>
                  <a:gd name="T3" fmla="*/ 93 h 12"/>
                  <a:gd name="T4" fmla="*/ 0 60000 65536"/>
                  <a:gd name="T5" fmla="*/ 0 60000 65536"/>
                </a:gdLst>
                <a:ahLst/>
                <a:cxnLst>
                  <a:cxn ang="T4">
                    <a:pos x="T0" y="T1"/>
                  </a:cxn>
                  <a:cxn ang="T5">
                    <a:pos x="T2" y="T3"/>
                  </a:cxn>
                </a:cxnLst>
                <a:rect l="0" t="0" r="r" b="b"/>
                <a:pathLst>
                  <a:path w="23" h="12">
                    <a:moveTo>
                      <a:pt x="0" y="12"/>
                    </a:moveTo>
                    <a:cubicBezTo>
                      <a:pt x="5" y="5"/>
                      <a:pt x="14" y="0"/>
                      <a:pt x="23" y="5"/>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nl-BE"/>
              </a:p>
            </p:txBody>
          </p:sp>
          <p:sp>
            <p:nvSpPr>
              <p:cNvPr id="66" name="Freeform 55"/>
              <p:cNvSpPr>
                <a:spLocks/>
              </p:cNvSpPr>
              <p:nvPr/>
            </p:nvSpPr>
            <p:spPr bwMode="auto">
              <a:xfrm>
                <a:off x="1785" y="1984"/>
                <a:ext cx="43" cy="48"/>
              </a:xfrm>
              <a:custGeom>
                <a:avLst/>
                <a:gdLst>
                  <a:gd name="T0" fmla="*/ 33 w 17"/>
                  <a:gd name="T1" fmla="*/ 341 h 18"/>
                  <a:gd name="T2" fmla="*/ 276 w 17"/>
                  <a:gd name="T3" fmla="*/ 0 h 18"/>
                  <a:gd name="T4" fmla="*/ 0 60000 65536"/>
                  <a:gd name="T5" fmla="*/ 0 60000 65536"/>
                </a:gdLst>
                <a:ahLst/>
                <a:cxnLst>
                  <a:cxn ang="T4">
                    <a:pos x="T0" y="T1"/>
                  </a:cxn>
                  <a:cxn ang="T5">
                    <a:pos x="T2" y="T3"/>
                  </a:cxn>
                </a:cxnLst>
                <a:rect l="0" t="0" r="r" b="b"/>
                <a:pathLst>
                  <a:path w="17" h="18">
                    <a:moveTo>
                      <a:pt x="2" y="18"/>
                    </a:moveTo>
                    <a:cubicBezTo>
                      <a:pt x="0" y="10"/>
                      <a:pt x="9" y="0"/>
                      <a:pt x="17"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nl-BE"/>
              </a:p>
            </p:txBody>
          </p:sp>
          <p:sp>
            <p:nvSpPr>
              <p:cNvPr id="67" name="Freeform 56"/>
              <p:cNvSpPr>
                <a:spLocks/>
              </p:cNvSpPr>
              <p:nvPr/>
            </p:nvSpPr>
            <p:spPr bwMode="auto">
              <a:xfrm>
                <a:off x="1833" y="2237"/>
                <a:ext cx="35" cy="54"/>
              </a:xfrm>
              <a:custGeom>
                <a:avLst/>
                <a:gdLst>
                  <a:gd name="T0" fmla="*/ 0 w 14"/>
                  <a:gd name="T1" fmla="*/ 394 h 20"/>
                  <a:gd name="T2" fmla="*/ 220 w 14"/>
                  <a:gd name="T3" fmla="*/ 22 h 20"/>
                  <a:gd name="T4" fmla="*/ 0 60000 65536"/>
                  <a:gd name="T5" fmla="*/ 0 60000 65536"/>
                </a:gdLst>
                <a:ahLst/>
                <a:cxnLst>
                  <a:cxn ang="T4">
                    <a:pos x="T0" y="T1"/>
                  </a:cxn>
                  <a:cxn ang="T5">
                    <a:pos x="T2" y="T3"/>
                  </a:cxn>
                </a:cxnLst>
                <a:rect l="0" t="0" r="r" b="b"/>
                <a:pathLst>
                  <a:path w="14" h="20">
                    <a:moveTo>
                      <a:pt x="0" y="20"/>
                    </a:moveTo>
                    <a:cubicBezTo>
                      <a:pt x="0" y="13"/>
                      <a:pt x="4" y="0"/>
                      <a:pt x="14" y="1"/>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nl-BE"/>
              </a:p>
            </p:txBody>
          </p:sp>
          <p:sp>
            <p:nvSpPr>
              <p:cNvPr id="68" name="Freeform 57"/>
              <p:cNvSpPr>
                <a:spLocks/>
              </p:cNvSpPr>
              <p:nvPr/>
            </p:nvSpPr>
            <p:spPr bwMode="auto">
              <a:xfrm>
                <a:off x="1998" y="2352"/>
                <a:ext cx="25" cy="35"/>
              </a:xfrm>
              <a:custGeom>
                <a:avLst/>
                <a:gdLst>
                  <a:gd name="T0" fmla="*/ 33 w 10"/>
                  <a:gd name="T1" fmla="*/ 253 h 13"/>
                  <a:gd name="T2" fmla="*/ 158 w 10"/>
                  <a:gd name="T3" fmla="*/ 0 h 13"/>
                  <a:gd name="T4" fmla="*/ 0 60000 65536"/>
                  <a:gd name="T5" fmla="*/ 0 60000 65536"/>
                </a:gdLst>
                <a:ahLst/>
                <a:cxnLst>
                  <a:cxn ang="T4">
                    <a:pos x="T0" y="T1"/>
                  </a:cxn>
                  <a:cxn ang="T5">
                    <a:pos x="T2" y="T3"/>
                  </a:cxn>
                </a:cxnLst>
                <a:rect l="0" t="0" r="r" b="b"/>
                <a:pathLst>
                  <a:path w="10" h="13">
                    <a:moveTo>
                      <a:pt x="2" y="13"/>
                    </a:moveTo>
                    <a:cubicBezTo>
                      <a:pt x="0" y="7"/>
                      <a:pt x="4" y="3"/>
                      <a:pt x="10"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nl-BE"/>
              </a:p>
            </p:txBody>
          </p:sp>
          <p:sp>
            <p:nvSpPr>
              <p:cNvPr id="69" name="Freeform 58"/>
              <p:cNvSpPr>
                <a:spLocks/>
              </p:cNvSpPr>
              <p:nvPr/>
            </p:nvSpPr>
            <p:spPr bwMode="auto">
              <a:xfrm>
                <a:off x="2145" y="2197"/>
                <a:ext cx="73" cy="27"/>
              </a:xfrm>
              <a:custGeom>
                <a:avLst/>
                <a:gdLst>
                  <a:gd name="T0" fmla="*/ 0 w 29"/>
                  <a:gd name="T1" fmla="*/ 197 h 10"/>
                  <a:gd name="T2" fmla="*/ 463 w 29"/>
                  <a:gd name="T3" fmla="*/ 0 h 10"/>
                  <a:gd name="T4" fmla="*/ 0 60000 65536"/>
                  <a:gd name="T5" fmla="*/ 0 60000 65536"/>
                </a:gdLst>
                <a:ahLst/>
                <a:cxnLst>
                  <a:cxn ang="T4">
                    <a:pos x="T0" y="T1"/>
                  </a:cxn>
                  <a:cxn ang="T5">
                    <a:pos x="T2" y="T3"/>
                  </a:cxn>
                </a:cxnLst>
                <a:rect l="0" t="0" r="r" b="b"/>
                <a:pathLst>
                  <a:path w="29" h="10">
                    <a:moveTo>
                      <a:pt x="0" y="10"/>
                    </a:moveTo>
                    <a:cubicBezTo>
                      <a:pt x="8" y="3"/>
                      <a:pt x="18" y="0"/>
                      <a:pt x="29"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nl-BE"/>
              </a:p>
            </p:txBody>
          </p:sp>
          <p:sp>
            <p:nvSpPr>
              <p:cNvPr id="70" name="Freeform 59"/>
              <p:cNvSpPr>
                <a:spLocks/>
              </p:cNvSpPr>
              <p:nvPr/>
            </p:nvSpPr>
            <p:spPr bwMode="auto">
              <a:xfrm>
                <a:off x="2558" y="2216"/>
                <a:ext cx="42" cy="56"/>
              </a:xfrm>
              <a:custGeom>
                <a:avLst/>
                <a:gdLst>
                  <a:gd name="T0" fmla="*/ 12 w 17"/>
                  <a:gd name="T1" fmla="*/ 0 h 21"/>
                  <a:gd name="T2" fmla="*/ 257 w 17"/>
                  <a:gd name="T3" fmla="*/ 397 h 21"/>
                  <a:gd name="T4" fmla="*/ 0 60000 65536"/>
                  <a:gd name="T5" fmla="*/ 0 60000 65536"/>
                </a:gdLst>
                <a:ahLst/>
                <a:cxnLst>
                  <a:cxn ang="T4">
                    <a:pos x="T0" y="T1"/>
                  </a:cxn>
                  <a:cxn ang="T5">
                    <a:pos x="T2" y="T3"/>
                  </a:cxn>
                </a:cxnLst>
                <a:rect l="0" t="0" r="r" b="b"/>
                <a:pathLst>
                  <a:path w="17" h="21">
                    <a:moveTo>
                      <a:pt x="1" y="0"/>
                    </a:moveTo>
                    <a:cubicBezTo>
                      <a:pt x="0" y="9"/>
                      <a:pt x="8" y="20"/>
                      <a:pt x="17" y="21"/>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nl-BE"/>
              </a:p>
            </p:txBody>
          </p:sp>
          <p:sp>
            <p:nvSpPr>
              <p:cNvPr id="71" name="Freeform 60"/>
              <p:cNvSpPr>
                <a:spLocks/>
              </p:cNvSpPr>
              <p:nvPr/>
            </p:nvSpPr>
            <p:spPr bwMode="auto">
              <a:xfrm>
                <a:off x="3360" y="2011"/>
                <a:ext cx="65" cy="45"/>
              </a:xfrm>
              <a:custGeom>
                <a:avLst/>
                <a:gdLst>
                  <a:gd name="T0" fmla="*/ 0 w 26"/>
                  <a:gd name="T1" fmla="*/ 315 h 17"/>
                  <a:gd name="T2" fmla="*/ 408 w 26"/>
                  <a:gd name="T3" fmla="*/ 0 h 17"/>
                  <a:gd name="T4" fmla="*/ 0 60000 65536"/>
                  <a:gd name="T5" fmla="*/ 0 60000 65536"/>
                </a:gdLst>
                <a:ahLst/>
                <a:cxnLst>
                  <a:cxn ang="T4">
                    <a:pos x="T0" y="T1"/>
                  </a:cxn>
                  <a:cxn ang="T5">
                    <a:pos x="T2" y="T3"/>
                  </a:cxn>
                </a:cxnLst>
                <a:rect l="0" t="0" r="r" b="b"/>
                <a:pathLst>
                  <a:path w="26" h="17">
                    <a:moveTo>
                      <a:pt x="0" y="17"/>
                    </a:moveTo>
                    <a:cubicBezTo>
                      <a:pt x="11" y="16"/>
                      <a:pt x="19" y="10"/>
                      <a:pt x="26"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nl-BE"/>
              </a:p>
            </p:txBody>
          </p:sp>
          <p:sp>
            <p:nvSpPr>
              <p:cNvPr id="72" name="Freeform 61"/>
              <p:cNvSpPr>
                <a:spLocks/>
              </p:cNvSpPr>
              <p:nvPr/>
            </p:nvSpPr>
            <p:spPr bwMode="auto">
              <a:xfrm>
                <a:off x="3585" y="1861"/>
                <a:ext cx="70" cy="32"/>
              </a:xfrm>
              <a:custGeom>
                <a:avLst/>
                <a:gdLst>
                  <a:gd name="T0" fmla="*/ 0 w 28"/>
                  <a:gd name="T1" fmla="*/ 115 h 12"/>
                  <a:gd name="T2" fmla="*/ 438 w 28"/>
                  <a:gd name="T3" fmla="*/ 0 h 12"/>
                  <a:gd name="T4" fmla="*/ 0 60000 65536"/>
                  <a:gd name="T5" fmla="*/ 0 60000 65536"/>
                </a:gdLst>
                <a:ahLst/>
                <a:cxnLst>
                  <a:cxn ang="T4">
                    <a:pos x="T0" y="T1"/>
                  </a:cxn>
                  <a:cxn ang="T5">
                    <a:pos x="T2" y="T3"/>
                  </a:cxn>
                </a:cxnLst>
                <a:rect l="0" t="0" r="r" b="b"/>
                <a:pathLst>
                  <a:path w="28" h="12">
                    <a:moveTo>
                      <a:pt x="0" y="6"/>
                    </a:moveTo>
                    <a:cubicBezTo>
                      <a:pt x="8" y="12"/>
                      <a:pt x="20" y="5"/>
                      <a:pt x="28"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nl-BE"/>
              </a:p>
            </p:txBody>
          </p:sp>
          <p:sp>
            <p:nvSpPr>
              <p:cNvPr id="73" name="Freeform 62"/>
              <p:cNvSpPr>
                <a:spLocks/>
              </p:cNvSpPr>
              <p:nvPr/>
            </p:nvSpPr>
            <p:spPr bwMode="auto">
              <a:xfrm>
                <a:off x="3820" y="1763"/>
                <a:ext cx="25" cy="61"/>
              </a:xfrm>
              <a:custGeom>
                <a:avLst/>
                <a:gdLst>
                  <a:gd name="T0" fmla="*/ 0 w 10"/>
                  <a:gd name="T1" fmla="*/ 0 h 23"/>
                  <a:gd name="T2" fmla="*/ 113 w 10"/>
                  <a:gd name="T3" fmla="*/ 430 h 23"/>
                  <a:gd name="T4" fmla="*/ 0 60000 65536"/>
                  <a:gd name="T5" fmla="*/ 0 60000 65536"/>
                </a:gdLst>
                <a:ahLst/>
                <a:cxnLst>
                  <a:cxn ang="T4">
                    <a:pos x="T0" y="T1"/>
                  </a:cxn>
                  <a:cxn ang="T5">
                    <a:pos x="T2" y="T3"/>
                  </a:cxn>
                </a:cxnLst>
                <a:rect l="0" t="0" r="r" b="b"/>
                <a:pathLst>
                  <a:path w="10" h="23">
                    <a:moveTo>
                      <a:pt x="0" y="0"/>
                    </a:moveTo>
                    <a:cubicBezTo>
                      <a:pt x="6" y="5"/>
                      <a:pt x="10" y="16"/>
                      <a:pt x="7" y="23"/>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nl-BE"/>
              </a:p>
            </p:txBody>
          </p:sp>
          <p:sp>
            <p:nvSpPr>
              <p:cNvPr id="74" name="Freeform 63"/>
              <p:cNvSpPr>
                <a:spLocks/>
              </p:cNvSpPr>
              <p:nvPr/>
            </p:nvSpPr>
            <p:spPr bwMode="auto">
              <a:xfrm>
                <a:off x="3953" y="1803"/>
                <a:ext cx="65" cy="10"/>
              </a:xfrm>
              <a:custGeom>
                <a:avLst/>
                <a:gdLst>
                  <a:gd name="T0" fmla="*/ 0 w 26"/>
                  <a:gd name="T1" fmla="*/ 0 h 4"/>
                  <a:gd name="T2" fmla="*/ 408 w 26"/>
                  <a:gd name="T3" fmla="*/ 20 h 4"/>
                  <a:gd name="T4" fmla="*/ 0 60000 65536"/>
                  <a:gd name="T5" fmla="*/ 0 60000 65536"/>
                </a:gdLst>
                <a:ahLst/>
                <a:cxnLst>
                  <a:cxn ang="T4">
                    <a:pos x="T0" y="T1"/>
                  </a:cxn>
                  <a:cxn ang="T5">
                    <a:pos x="T2" y="T3"/>
                  </a:cxn>
                </a:cxnLst>
                <a:rect l="0" t="0" r="r" b="b"/>
                <a:pathLst>
                  <a:path w="26" h="4">
                    <a:moveTo>
                      <a:pt x="0" y="0"/>
                    </a:moveTo>
                    <a:cubicBezTo>
                      <a:pt x="7" y="4"/>
                      <a:pt x="18" y="4"/>
                      <a:pt x="26" y="1"/>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nl-BE"/>
              </a:p>
            </p:txBody>
          </p:sp>
          <p:sp>
            <p:nvSpPr>
              <p:cNvPr id="75" name="Freeform 64"/>
              <p:cNvSpPr>
                <a:spLocks/>
              </p:cNvSpPr>
              <p:nvPr/>
            </p:nvSpPr>
            <p:spPr bwMode="auto">
              <a:xfrm>
                <a:off x="3915" y="1853"/>
                <a:ext cx="38" cy="43"/>
              </a:xfrm>
              <a:custGeom>
                <a:avLst/>
                <a:gdLst>
                  <a:gd name="T0" fmla="*/ 243 w 15"/>
                  <a:gd name="T1" fmla="*/ 0 h 16"/>
                  <a:gd name="T2" fmla="*/ 0 w 15"/>
                  <a:gd name="T3" fmla="*/ 312 h 16"/>
                  <a:gd name="T4" fmla="*/ 0 60000 65536"/>
                  <a:gd name="T5" fmla="*/ 0 60000 65536"/>
                </a:gdLst>
                <a:ahLst/>
                <a:cxnLst>
                  <a:cxn ang="T4">
                    <a:pos x="T0" y="T1"/>
                  </a:cxn>
                  <a:cxn ang="T5">
                    <a:pos x="T2" y="T3"/>
                  </a:cxn>
                </a:cxnLst>
                <a:rect l="0" t="0" r="r" b="b"/>
                <a:pathLst>
                  <a:path w="15" h="16">
                    <a:moveTo>
                      <a:pt x="15" y="0"/>
                    </a:moveTo>
                    <a:cubicBezTo>
                      <a:pt x="10" y="6"/>
                      <a:pt x="8" y="16"/>
                      <a:pt x="0" y="16"/>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nl-BE"/>
              </a:p>
            </p:txBody>
          </p:sp>
          <p:sp>
            <p:nvSpPr>
              <p:cNvPr id="76" name="Freeform 65"/>
              <p:cNvSpPr>
                <a:spLocks/>
              </p:cNvSpPr>
              <p:nvPr/>
            </p:nvSpPr>
            <p:spPr bwMode="auto">
              <a:xfrm>
                <a:off x="3555" y="1752"/>
                <a:ext cx="18" cy="24"/>
              </a:xfrm>
              <a:custGeom>
                <a:avLst/>
                <a:gdLst>
                  <a:gd name="T0" fmla="*/ 118 w 7"/>
                  <a:gd name="T1" fmla="*/ 0 h 9"/>
                  <a:gd name="T2" fmla="*/ 0 w 7"/>
                  <a:gd name="T3" fmla="*/ 171 h 9"/>
                  <a:gd name="T4" fmla="*/ 0 60000 65536"/>
                  <a:gd name="T5" fmla="*/ 0 60000 65536"/>
                </a:gdLst>
                <a:ahLst/>
                <a:cxnLst>
                  <a:cxn ang="T4">
                    <a:pos x="T0" y="T1"/>
                  </a:cxn>
                  <a:cxn ang="T5">
                    <a:pos x="T2" y="T3"/>
                  </a:cxn>
                </a:cxnLst>
                <a:rect l="0" t="0" r="r" b="b"/>
                <a:pathLst>
                  <a:path w="7" h="9">
                    <a:moveTo>
                      <a:pt x="7" y="0"/>
                    </a:moveTo>
                    <a:cubicBezTo>
                      <a:pt x="2" y="2"/>
                      <a:pt x="0" y="5"/>
                      <a:pt x="0" y="9"/>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nl-BE"/>
              </a:p>
            </p:txBody>
          </p:sp>
          <p:sp>
            <p:nvSpPr>
              <p:cNvPr id="77" name="Freeform 66"/>
              <p:cNvSpPr>
                <a:spLocks/>
              </p:cNvSpPr>
              <p:nvPr/>
            </p:nvSpPr>
            <p:spPr bwMode="auto">
              <a:xfrm>
                <a:off x="1903" y="2539"/>
                <a:ext cx="55" cy="32"/>
              </a:xfrm>
              <a:custGeom>
                <a:avLst/>
                <a:gdLst>
                  <a:gd name="T0" fmla="*/ 20 w 22"/>
                  <a:gd name="T1" fmla="*/ 0 h 12"/>
                  <a:gd name="T2" fmla="*/ 345 w 22"/>
                  <a:gd name="T3" fmla="*/ 115 h 12"/>
                  <a:gd name="T4" fmla="*/ 0 60000 65536"/>
                  <a:gd name="T5" fmla="*/ 0 60000 65536"/>
                </a:gdLst>
                <a:ahLst/>
                <a:cxnLst>
                  <a:cxn ang="T4">
                    <a:pos x="T0" y="T1"/>
                  </a:cxn>
                  <a:cxn ang="T5">
                    <a:pos x="T2" y="T3"/>
                  </a:cxn>
                </a:cxnLst>
                <a:rect l="0" t="0" r="r" b="b"/>
                <a:pathLst>
                  <a:path w="22" h="12">
                    <a:moveTo>
                      <a:pt x="1" y="0"/>
                    </a:moveTo>
                    <a:cubicBezTo>
                      <a:pt x="0" y="12"/>
                      <a:pt x="15" y="9"/>
                      <a:pt x="22" y="6"/>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nl-BE"/>
              </a:p>
            </p:txBody>
          </p:sp>
          <p:sp>
            <p:nvSpPr>
              <p:cNvPr id="78" name="Freeform 67"/>
              <p:cNvSpPr>
                <a:spLocks/>
              </p:cNvSpPr>
              <p:nvPr/>
            </p:nvSpPr>
            <p:spPr bwMode="auto">
              <a:xfrm>
                <a:off x="2003" y="2507"/>
                <a:ext cx="42" cy="72"/>
              </a:xfrm>
              <a:custGeom>
                <a:avLst/>
                <a:gdLst>
                  <a:gd name="T0" fmla="*/ 12 w 17"/>
                  <a:gd name="T1" fmla="*/ 0 h 27"/>
                  <a:gd name="T2" fmla="*/ 257 w 17"/>
                  <a:gd name="T3" fmla="*/ 512 h 27"/>
                  <a:gd name="T4" fmla="*/ 0 60000 65536"/>
                  <a:gd name="T5" fmla="*/ 0 60000 65536"/>
                </a:gdLst>
                <a:ahLst/>
                <a:cxnLst>
                  <a:cxn ang="T4">
                    <a:pos x="T0" y="T1"/>
                  </a:cxn>
                  <a:cxn ang="T5">
                    <a:pos x="T2" y="T3"/>
                  </a:cxn>
                </a:cxnLst>
                <a:rect l="0" t="0" r="r" b="b"/>
                <a:pathLst>
                  <a:path w="17" h="27">
                    <a:moveTo>
                      <a:pt x="1" y="0"/>
                    </a:moveTo>
                    <a:cubicBezTo>
                      <a:pt x="0" y="12"/>
                      <a:pt x="7" y="22"/>
                      <a:pt x="17" y="27"/>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nl-BE"/>
              </a:p>
            </p:txBody>
          </p:sp>
          <p:sp>
            <p:nvSpPr>
              <p:cNvPr id="79" name="Freeform 68"/>
              <p:cNvSpPr>
                <a:spLocks/>
              </p:cNvSpPr>
              <p:nvPr/>
            </p:nvSpPr>
            <p:spPr bwMode="auto">
              <a:xfrm>
                <a:off x="2248" y="2469"/>
                <a:ext cx="22" cy="56"/>
              </a:xfrm>
              <a:custGeom>
                <a:avLst/>
                <a:gdLst>
                  <a:gd name="T0" fmla="*/ 42 w 9"/>
                  <a:gd name="T1" fmla="*/ 0 h 21"/>
                  <a:gd name="T2" fmla="*/ 132 w 9"/>
                  <a:gd name="T3" fmla="*/ 397 h 21"/>
                  <a:gd name="T4" fmla="*/ 0 60000 65536"/>
                  <a:gd name="T5" fmla="*/ 0 60000 65536"/>
                </a:gdLst>
                <a:ahLst/>
                <a:cxnLst>
                  <a:cxn ang="T4">
                    <a:pos x="T0" y="T1"/>
                  </a:cxn>
                  <a:cxn ang="T5">
                    <a:pos x="T2" y="T3"/>
                  </a:cxn>
                </a:cxnLst>
                <a:rect l="0" t="0" r="r" b="b"/>
                <a:pathLst>
                  <a:path w="9" h="21">
                    <a:moveTo>
                      <a:pt x="3" y="0"/>
                    </a:moveTo>
                    <a:cubicBezTo>
                      <a:pt x="0" y="7"/>
                      <a:pt x="4" y="16"/>
                      <a:pt x="9" y="21"/>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nl-BE"/>
              </a:p>
            </p:txBody>
          </p:sp>
          <p:sp>
            <p:nvSpPr>
              <p:cNvPr id="80" name="Freeform 69"/>
              <p:cNvSpPr>
                <a:spLocks/>
              </p:cNvSpPr>
              <p:nvPr/>
            </p:nvSpPr>
            <p:spPr bwMode="auto">
              <a:xfrm>
                <a:off x="2630" y="2160"/>
                <a:ext cx="195" cy="155"/>
              </a:xfrm>
              <a:custGeom>
                <a:avLst/>
                <a:gdLst>
                  <a:gd name="T0" fmla="*/ 1113 w 78"/>
                  <a:gd name="T1" fmla="*/ 0 h 58"/>
                  <a:gd name="T2" fmla="*/ 675 w 78"/>
                  <a:gd name="T3" fmla="*/ 649 h 58"/>
                  <a:gd name="T4" fmla="*/ 300 w 78"/>
                  <a:gd name="T5" fmla="*/ 935 h 58"/>
                  <a:gd name="T6" fmla="*/ 0 w 78"/>
                  <a:gd name="T7" fmla="*/ 1050 h 58"/>
                  <a:gd name="T8" fmla="*/ 800 w 78"/>
                  <a:gd name="T9" fmla="*/ 935 h 58"/>
                  <a:gd name="T10" fmla="*/ 1175 w 78"/>
                  <a:gd name="T11" fmla="*/ 799 h 58"/>
                  <a:gd name="T12" fmla="*/ 1220 w 78"/>
                  <a:gd name="T13" fmla="*/ 171 h 5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8" h="58">
                    <a:moveTo>
                      <a:pt x="71" y="0"/>
                    </a:moveTo>
                    <a:cubicBezTo>
                      <a:pt x="77" y="19"/>
                      <a:pt x="56" y="27"/>
                      <a:pt x="43" y="34"/>
                    </a:cubicBezTo>
                    <a:cubicBezTo>
                      <a:pt x="35" y="39"/>
                      <a:pt x="28" y="45"/>
                      <a:pt x="19" y="49"/>
                    </a:cubicBezTo>
                    <a:cubicBezTo>
                      <a:pt x="13" y="51"/>
                      <a:pt x="5" y="51"/>
                      <a:pt x="0" y="55"/>
                    </a:cubicBezTo>
                    <a:cubicBezTo>
                      <a:pt x="13" y="58"/>
                      <a:pt x="36" y="52"/>
                      <a:pt x="51" y="49"/>
                    </a:cubicBezTo>
                    <a:cubicBezTo>
                      <a:pt x="59" y="48"/>
                      <a:pt x="68" y="47"/>
                      <a:pt x="75" y="42"/>
                    </a:cubicBezTo>
                    <a:cubicBezTo>
                      <a:pt x="73" y="34"/>
                      <a:pt x="68" y="15"/>
                      <a:pt x="78" y="9"/>
                    </a:cubicBezTo>
                  </a:path>
                </a:pathLst>
              </a:custGeom>
              <a:solidFill>
                <a:srgbClr val="F4D58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nl-BE"/>
              </a:p>
            </p:txBody>
          </p:sp>
          <p:sp>
            <p:nvSpPr>
              <p:cNvPr id="81" name="Freeform 70"/>
              <p:cNvSpPr>
                <a:spLocks/>
              </p:cNvSpPr>
              <p:nvPr/>
            </p:nvSpPr>
            <p:spPr bwMode="auto">
              <a:xfrm>
                <a:off x="2798" y="2181"/>
                <a:ext cx="45" cy="96"/>
              </a:xfrm>
              <a:custGeom>
                <a:avLst/>
                <a:gdLst>
                  <a:gd name="T0" fmla="*/ 95 w 18"/>
                  <a:gd name="T1" fmla="*/ 0 h 36"/>
                  <a:gd name="T2" fmla="*/ 283 w 18"/>
                  <a:gd name="T3" fmla="*/ 568 h 36"/>
                  <a:gd name="T4" fmla="*/ 0 w 18"/>
                  <a:gd name="T5" fmla="*/ 568 h 36"/>
                  <a:gd name="T6" fmla="*/ 0 60000 65536"/>
                  <a:gd name="T7" fmla="*/ 0 60000 65536"/>
                  <a:gd name="T8" fmla="*/ 0 60000 65536"/>
                </a:gdLst>
                <a:ahLst/>
                <a:cxnLst>
                  <a:cxn ang="T6">
                    <a:pos x="T0" y="T1"/>
                  </a:cxn>
                  <a:cxn ang="T7">
                    <a:pos x="T2" y="T3"/>
                  </a:cxn>
                  <a:cxn ang="T8">
                    <a:pos x="T4" y="T5"/>
                  </a:cxn>
                </a:cxnLst>
                <a:rect l="0" t="0" r="r" b="b"/>
                <a:pathLst>
                  <a:path w="18" h="36">
                    <a:moveTo>
                      <a:pt x="6" y="0"/>
                    </a:moveTo>
                    <a:cubicBezTo>
                      <a:pt x="8" y="14"/>
                      <a:pt x="11" y="20"/>
                      <a:pt x="18" y="30"/>
                    </a:cubicBezTo>
                    <a:cubicBezTo>
                      <a:pt x="13" y="33"/>
                      <a:pt x="2" y="36"/>
                      <a:pt x="0" y="30"/>
                    </a:cubicBezTo>
                  </a:path>
                </a:pathLst>
              </a:custGeom>
              <a:solidFill>
                <a:srgbClr val="F4D58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nl-BE"/>
              </a:p>
            </p:txBody>
          </p:sp>
          <p:sp>
            <p:nvSpPr>
              <p:cNvPr id="82" name="Freeform 71"/>
              <p:cNvSpPr>
                <a:spLocks/>
              </p:cNvSpPr>
              <p:nvPr/>
            </p:nvSpPr>
            <p:spPr bwMode="auto">
              <a:xfrm>
                <a:off x="3098" y="2192"/>
                <a:ext cx="97" cy="69"/>
              </a:xfrm>
              <a:custGeom>
                <a:avLst/>
                <a:gdLst>
                  <a:gd name="T0" fmla="*/ 0 w 39"/>
                  <a:gd name="T1" fmla="*/ 451 h 26"/>
                  <a:gd name="T2" fmla="*/ 279 w 39"/>
                  <a:gd name="T3" fmla="*/ 0 h 26"/>
                  <a:gd name="T4" fmla="*/ 75 w 39"/>
                  <a:gd name="T5" fmla="*/ 395 h 26"/>
                  <a:gd name="T6" fmla="*/ 0 60000 65536"/>
                  <a:gd name="T7" fmla="*/ 0 60000 65536"/>
                  <a:gd name="T8" fmla="*/ 0 60000 65536"/>
                </a:gdLst>
                <a:ahLst/>
                <a:cxnLst>
                  <a:cxn ang="T6">
                    <a:pos x="T0" y="T1"/>
                  </a:cxn>
                  <a:cxn ang="T7">
                    <a:pos x="T2" y="T3"/>
                  </a:cxn>
                  <a:cxn ang="T8">
                    <a:pos x="T4" y="T5"/>
                  </a:cxn>
                </a:cxnLst>
                <a:rect l="0" t="0" r="r" b="b"/>
                <a:pathLst>
                  <a:path w="39" h="26">
                    <a:moveTo>
                      <a:pt x="0" y="24"/>
                    </a:moveTo>
                    <a:cubicBezTo>
                      <a:pt x="14" y="26"/>
                      <a:pt x="39" y="9"/>
                      <a:pt x="18" y="0"/>
                    </a:cubicBezTo>
                    <a:cubicBezTo>
                      <a:pt x="25" y="11"/>
                      <a:pt x="9" y="14"/>
                      <a:pt x="5" y="21"/>
                    </a:cubicBezTo>
                  </a:path>
                </a:pathLst>
              </a:custGeom>
              <a:solidFill>
                <a:srgbClr val="F4D58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nl-BE"/>
              </a:p>
            </p:txBody>
          </p:sp>
          <p:sp>
            <p:nvSpPr>
              <p:cNvPr id="83" name="Freeform 72"/>
              <p:cNvSpPr>
                <a:spLocks/>
              </p:cNvSpPr>
              <p:nvPr/>
            </p:nvSpPr>
            <p:spPr bwMode="auto">
              <a:xfrm>
                <a:off x="3323" y="2075"/>
                <a:ext cx="92" cy="138"/>
              </a:xfrm>
              <a:custGeom>
                <a:avLst/>
                <a:gdLst>
                  <a:gd name="T0" fmla="*/ 199 w 37"/>
                  <a:gd name="T1" fmla="*/ 111 h 52"/>
                  <a:gd name="T2" fmla="*/ 495 w 37"/>
                  <a:gd name="T3" fmla="*/ 0 h 52"/>
                  <a:gd name="T4" fmla="*/ 475 w 37"/>
                  <a:gd name="T5" fmla="*/ 226 h 52"/>
                  <a:gd name="T6" fmla="*/ 525 w 37"/>
                  <a:gd name="T7" fmla="*/ 507 h 52"/>
                  <a:gd name="T8" fmla="*/ 0 w 37"/>
                  <a:gd name="T9" fmla="*/ 971 h 52"/>
                  <a:gd name="T10" fmla="*/ 341 w 37"/>
                  <a:gd name="T11" fmla="*/ 451 h 52"/>
                  <a:gd name="T12" fmla="*/ 167 w 37"/>
                  <a:gd name="T13" fmla="*/ 170 h 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7" h="52">
                    <a:moveTo>
                      <a:pt x="13" y="6"/>
                    </a:moveTo>
                    <a:cubicBezTo>
                      <a:pt x="21" y="7"/>
                      <a:pt x="25" y="2"/>
                      <a:pt x="32" y="0"/>
                    </a:cubicBezTo>
                    <a:cubicBezTo>
                      <a:pt x="34" y="5"/>
                      <a:pt x="30" y="8"/>
                      <a:pt x="31" y="12"/>
                    </a:cubicBezTo>
                    <a:cubicBezTo>
                      <a:pt x="31" y="18"/>
                      <a:pt x="34" y="22"/>
                      <a:pt x="34" y="27"/>
                    </a:cubicBezTo>
                    <a:cubicBezTo>
                      <a:pt x="37" y="46"/>
                      <a:pt x="14" y="49"/>
                      <a:pt x="0" y="52"/>
                    </a:cubicBezTo>
                    <a:cubicBezTo>
                      <a:pt x="9" y="46"/>
                      <a:pt x="24" y="39"/>
                      <a:pt x="22" y="24"/>
                    </a:cubicBezTo>
                    <a:cubicBezTo>
                      <a:pt x="22" y="19"/>
                      <a:pt x="17" y="10"/>
                      <a:pt x="11" y="9"/>
                    </a:cubicBezTo>
                  </a:path>
                </a:pathLst>
              </a:custGeom>
              <a:solidFill>
                <a:srgbClr val="F4D58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nl-BE"/>
              </a:p>
            </p:txBody>
          </p:sp>
          <p:sp>
            <p:nvSpPr>
              <p:cNvPr id="84" name="Freeform 73"/>
              <p:cNvSpPr>
                <a:spLocks/>
              </p:cNvSpPr>
              <p:nvPr/>
            </p:nvSpPr>
            <p:spPr bwMode="auto">
              <a:xfrm>
                <a:off x="3578" y="1904"/>
                <a:ext cx="87" cy="149"/>
              </a:xfrm>
              <a:custGeom>
                <a:avLst/>
                <a:gdLst>
                  <a:gd name="T0" fmla="*/ 92 w 35"/>
                  <a:gd name="T1" fmla="*/ 77 h 56"/>
                  <a:gd name="T2" fmla="*/ 353 w 35"/>
                  <a:gd name="T3" fmla="*/ 56 h 56"/>
                  <a:gd name="T4" fmla="*/ 495 w 35"/>
                  <a:gd name="T5" fmla="*/ 375 h 56"/>
                  <a:gd name="T6" fmla="*/ 475 w 35"/>
                  <a:gd name="T7" fmla="*/ 806 h 56"/>
                  <a:gd name="T8" fmla="*/ 0 w 35"/>
                  <a:gd name="T9" fmla="*/ 1054 h 56"/>
                  <a:gd name="T10" fmla="*/ 403 w 35"/>
                  <a:gd name="T11" fmla="*/ 474 h 56"/>
                  <a:gd name="T12" fmla="*/ 75 w 35"/>
                  <a:gd name="T13" fmla="*/ 77 h 5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5" h="56">
                    <a:moveTo>
                      <a:pt x="6" y="4"/>
                    </a:moveTo>
                    <a:cubicBezTo>
                      <a:pt x="12" y="7"/>
                      <a:pt x="17" y="0"/>
                      <a:pt x="23" y="3"/>
                    </a:cubicBezTo>
                    <a:cubicBezTo>
                      <a:pt x="27" y="6"/>
                      <a:pt x="31" y="15"/>
                      <a:pt x="32" y="20"/>
                    </a:cubicBezTo>
                    <a:cubicBezTo>
                      <a:pt x="33" y="26"/>
                      <a:pt x="35" y="38"/>
                      <a:pt x="31" y="43"/>
                    </a:cubicBezTo>
                    <a:cubicBezTo>
                      <a:pt x="26" y="52"/>
                      <a:pt x="9" y="52"/>
                      <a:pt x="0" y="56"/>
                    </a:cubicBezTo>
                    <a:cubicBezTo>
                      <a:pt x="12" y="51"/>
                      <a:pt x="27" y="40"/>
                      <a:pt x="26" y="25"/>
                    </a:cubicBezTo>
                    <a:cubicBezTo>
                      <a:pt x="24" y="8"/>
                      <a:pt x="7" y="16"/>
                      <a:pt x="5" y="4"/>
                    </a:cubicBezTo>
                  </a:path>
                </a:pathLst>
              </a:custGeom>
              <a:solidFill>
                <a:srgbClr val="F4D58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nl-BE"/>
              </a:p>
            </p:txBody>
          </p:sp>
          <p:sp>
            <p:nvSpPr>
              <p:cNvPr id="85" name="Freeform 74"/>
              <p:cNvSpPr>
                <a:spLocks/>
              </p:cNvSpPr>
              <p:nvPr/>
            </p:nvSpPr>
            <p:spPr bwMode="auto">
              <a:xfrm>
                <a:off x="3633" y="1955"/>
                <a:ext cx="57" cy="72"/>
              </a:xfrm>
              <a:custGeom>
                <a:avLst/>
                <a:gdLst>
                  <a:gd name="T0" fmla="*/ 154 w 23"/>
                  <a:gd name="T1" fmla="*/ 0 h 27"/>
                  <a:gd name="T2" fmla="*/ 320 w 23"/>
                  <a:gd name="T3" fmla="*/ 264 h 27"/>
                  <a:gd name="T4" fmla="*/ 0 w 23"/>
                  <a:gd name="T5" fmla="*/ 512 h 27"/>
                  <a:gd name="T6" fmla="*/ 0 60000 65536"/>
                  <a:gd name="T7" fmla="*/ 0 60000 65536"/>
                  <a:gd name="T8" fmla="*/ 0 60000 65536"/>
                </a:gdLst>
                <a:ahLst/>
                <a:cxnLst>
                  <a:cxn ang="T6">
                    <a:pos x="T0" y="T1"/>
                  </a:cxn>
                  <a:cxn ang="T7">
                    <a:pos x="T2" y="T3"/>
                  </a:cxn>
                  <a:cxn ang="T8">
                    <a:pos x="T4" y="T5"/>
                  </a:cxn>
                </a:cxnLst>
                <a:rect l="0" t="0" r="r" b="b"/>
                <a:pathLst>
                  <a:path w="23" h="27">
                    <a:moveTo>
                      <a:pt x="10" y="0"/>
                    </a:moveTo>
                    <a:cubicBezTo>
                      <a:pt x="11" y="8"/>
                      <a:pt x="19" y="8"/>
                      <a:pt x="21" y="14"/>
                    </a:cubicBezTo>
                    <a:cubicBezTo>
                      <a:pt x="23" y="22"/>
                      <a:pt x="6" y="25"/>
                      <a:pt x="0" y="27"/>
                    </a:cubicBezTo>
                  </a:path>
                </a:pathLst>
              </a:custGeom>
              <a:solidFill>
                <a:srgbClr val="F4D58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nl-BE"/>
              </a:p>
            </p:txBody>
          </p:sp>
          <p:sp>
            <p:nvSpPr>
              <p:cNvPr id="86" name="Freeform 75"/>
              <p:cNvSpPr>
                <a:spLocks/>
              </p:cNvSpPr>
              <p:nvPr/>
            </p:nvSpPr>
            <p:spPr bwMode="auto">
              <a:xfrm>
                <a:off x="2350" y="1747"/>
                <a:ext cx="65" cy="24"/>
              </a:xfrm>
              <a:custGeom>
                <a:avLst/>
                <a:gdLst>
                  <a:gd name="T0" fmla="*/ 0 w 26"/>
                  <a:gd name="T1" fmla="*/ 0 h 9"/>
                  <a:gd name="T2" fmla="*/ 188 w 26"/>
                  <a:gd name="T3" fmla="*/ 171 h 9"/>
                  <a:gd name="T4" fmla="*/ 408 w 26"/>
                  <a:gd name="T5" fmla="*/ 77 h 9"/>
                  <a:gd name="T6" fmla="*/ 83 w 26"/>
                  <a:gd name="T7" fmla="*/ 77 h 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6" h="9">
                    <a:moveTo>
                      <a:pt x="0" y="0"/>
                    </a:moveTo>
                    <a:cubicBezTo>
                      <a:pt x="3" y="4"/>
                      <a:pt x="8" y="7"/>
                      <a:pt x="12" y="9"/>
                    </a:cubicBezTo>
                    <a:cubicBezTo>
                      <a:pt x="16" y="6"/>
                      <a:pt x="21" y="5"/>
                      <a:pt x="26" y="4"/>
                    </a:cubicBezTo>
                    <a:cubicBezTo>
                      <a:pt x="19" y="4"/>
                      <a:pt x="12" y="5"/>
                      <a:pt x="5" y="4"/>
                    </a:cubicBezTo>
                  </a:path>
                </a:pathLst>
              </a:custGeom>
              <a:solidFill>
                <a:srgbClr val="F4D58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nl-BE"/>
              </a:p>
            </p:txBody>
          </p:sp>
          <p:sp>
            <p:nvSpPr>
              <p:cNvPr id="87" name="Freeform 76"/>
              <p:cNvSpPr>
                <a:spLocks/>
              </p:cNvSpPr>
              <p:nvPr/>
            </p:nvSpPr>
            <p:spPr bwMode="auto">
              <a:xfrm>
                <a:off x="2905" y="1757"/>
                <a:ext cx="60" cy="30"/>
              </a:xfrm>
              <a:custGeom>
                <a:avLst/>
                <a:gdLst>
                  <a:gd name="T0" fmla="*/ 0 w 24"/>
                  <a:gd name="T1" fmla="*/ 0 h 11"/>
                  <a:gd name="T2" fmla="*/ 145 w 24"/>
                  <a:gd name="T3" fmla="*/ 224 h 11"/>
                  <a:gd name="T4" fmla="*/ 375 w 24"/>
                  <a:gd name="T5" fmla="*/ 104 h 11"/>
                  <a:gd name="T6" fmla="*/ 63 w 24"/>
                  <a:gd name="T7" fmla="*/ 22 h 1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4" h="11">
                    <a:moveTo>
                      <a:pt x="0" y="0"/>
                    </a:moveTo>
                    <a:cubicBezTo>
                      <a:pt x="3" y="4"/>
                      <a:pt x="5" y="8"/>
                      <a:pt x="9" y="11"/>
                    </a:cubicBezTo>
                    <a:cubicBezTo>
                      <a:pt x="12" y="5"/>
                      <a:pt x="20" y="4"/>
                      <a:pt x="24" y="5"/>
                    </a:cubicBezTo>
                    <a:cubicBezTo>
                      <a:pt x="17" y="4"/>
                      <a:pt x="10" y="1"/>
                      <a:pt x="4" y="1"/>
                    </a:cubicBezTo>
                  </a:path>
                </a:pathLst>
              </a:custGeom>
              <a:solidFill>
                <a:srgbClr val="F4D58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nl-BE"/>
              </a:p>
            </p:txBody>
          </p:sp>
          <p:sp>
            <p:nvSpPr>
              <p:cNvPr id="88" name="Freeform 77"/>
              <p:cNvSpPr>
                <a:spLocks/>
              </p:cNvSpPr>
              <p:nvPr/>
            </p:nvSpPr>
            <p:spPr bwMode="auto">
              <a:xfrm>
                <a:off x="2138" y="2341"/>
                <a:ext cx="420" cy="136"/>
              </a:xfrm>
              <a:custGeom>
                <a:avLst/>
                <a:gdLst>
                  <a:gd name="T0" fmla="*/ 20 w 168"/>
                  <a:gd name="T1" fmla="*/ 947 h 51"/>
                  <a:gd name="T2" fmla="*/ 158 w 168"/>
                  <a:gd name="T3" fmla="*/ 832 h 51"/>
                  <a:gd name="T4" fmla="*/ 250 w 168"/>
                  <a:gd name="T5" fmla="*/ 739 h 51"/>
                  <a:gd name="T6" fmla="*/ 425 w 168"/>
                  <a:gd name="T7" fmla="*/ 648 h 51"/>
                  <a:gd name="T8" fmla="*/ 738 w 168"/>
                  <a:gd name="T9" fmla="*/ 533 h 51"/>
                  <a:gd name="T10" fmla="*/ 1020 w 168"/>
                  <a:gd name="T11" fmla="*/ 285 h 51"/>
                  <a:gd name="T12" fmla="*/ 1375 w 168"/>
                  <a:gd name="T13" fmla="*/ 171 h 51"/>
                  <a:gd name="T14" fmla="*/ 1708 w 168"/>
                  <a:gd name="T15" fmla="*/ 56 h 51"/>
                  <a:gd name="T16" fmla="*/ 2000 w 168"/>
                  <a:gd name="T17" fmla="*/ 0 h 51"/>
                  <a:gd name="T18" fmla="*/ 2333 w 168"/>
                  <a:gd name="T19" fmla="*/ 77 h 51"/>
                  <a:gd name="T20" fmla="*/ 2595 w 168"/>
                  <a:gd name="T21" fmla="*/ 136 h 51"/>
                  <a:gd name="T22" fmla="*/ 2595 w 168"/>
                  <a:gd name="T23" fmla="*/ 419 h 51"/>
                  <a:gd name="T24" fmla="*/ 2583 w 168"/>
                  <a:gd name="T25" fmla="*/ 648 h 51"/>
                  <a:gd name="T26" fmla="*/ 2488 w 168"/>
                  <a:gd name="T27" fmla="*/ 832 h 51"/>
                  <a:gd name="T28" fmla="*/ 2395 w 168"/>
                  <a:gd name="T29" fmla="*/ 435 h 51"/>
                  <a:gd name="T30" fmla="*/ 2050 w 168"/>
                  <a:gd name="T31" fmla="*/ 285 h 51"/>
                  <a:gd name="T32" fmla="*/ 1375 w 168"/>
                  <a:gd name="T33" fmla="*/ 435 h 51"/>
                  <a:gd name="T34" fmla="*/ 1063 w 168"/>
                  <a:gd name="T35" fmla="*/ 568 h 51"/>
                  <a:gd name="T36" fmla="*/ 645 w 168"/>
                  <a:gd name="T37" fmla="*/ 704 h 51"/>
                  <a:gd name="T38" fmla="*/ 520 w 168"/>
                  <a:gd name="T39" fmla="*/ 819 h 51"/>
                  <a:gd name="T40" fmla="*/ 395 w 168"/>
                  <a:gd name="T41" fmla="*/ 875 h 51"/>
                  <a:gd name="T42" fmla="*/ 188 w 168"/>
                  <a:gd name="T43" fmla="*/ 968 h 51"/>
                  <a:gd name="T44" fmla="*/ 0 w 168"/>
                  <a:gd name="T45" fmla="*/ 968 h 51"/>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168" h="51">
                    <a:moveTo>
                      <a:pt x="1" y="50"/>
                    </a:moveTo>
                    <a:cubicBezTo>
                      <a:pt x="3" y="48"/>
                      <a:pt x="9" y="46"/>
                      <a:pt x="10" y="44"/>
                    </a:cubicBezTo>
                    <a:cubicBezTo>
                      <a:pt x="12" y="42"/>
                      <a:pt x="14" y="40"/>
                      <a:pt x="16" y="39"/>
                    </a:cubicBezTo>
                    <a:cubicBezTo>
                      <a:pt x="19" y="37"/>
                      <a:pt x="23" y="35"/>
                      <a:pt x="27" y="34"/>
                    </a:cubicBezTo>
                    <a:cubicBezTo>
                      <a:pt x="34" y="32"/>
                      <a:pt x="41" y="34"/>
                      <a:pt x="47" y="28"/>
                    </a:cubicBezTo>
                    <a:cubicBezTo>
                      <a:pt x="53" y="23"/>
                      <a:pt x="58" y="18"/>
                      <a:pt x="65" y="15"/>
                    </a:cubicBezTo>
                    <a:cubicBezTo>
                      <a:pt x="73" y="12"/>
                      <a:pt x="81" y="11"/>
                      <a:pt x="88" y="9"/>
                    </a:cubicBezTo>
                    <a:cubicBezTo>
                      <a:pt x="95" y="7"/>
                      <a:pt x="102" y="5"/>
                      <a:pt x="109" y="3"/>
                    </a:cubicBezTo>
                    <a:cubicBezTo>
                      <a:pt x="116" y="1"/>
                      <a:pt x="121" y="0"/>
                      <a:pt x="128" y="0"/>
                    </a:cubicBezTo>
                    <a:cubicBezTo>
                      <a:pt x="135" y="1"/>
                      <a:pt x="142" y="3"/>
                      <a:pt x="149" y="4"/>
                    </a:cubicBezTo>
                    <a:cubicBezTo>
                      <a:pt x="153" y="5"/>
                      <a:pt x="163" y="4"/>
                      <a:pt x="166" y="7"/>
                    </a:cubicBezTo>
                    <a:cubicBezTo>
                      <a:pt x="168" y="10"/>
                      <a:pt x="167" y="19"/>
                      <a:pt x="166" y="22"/>
                    </a:cubicBezTo>
                    <a:cubicBezTo>
                      <a:pt x="166" y="26"/>
                      <a:pt x="166" y="30"/>
                      <a:pt x="165" y="34"/>
                    </a:cubicBezTo>
                    <a:cubicBezTo>
                      <a:pt x="164" y="38"/>
                      <a:pt x="161" y="41"/>
                      <a:pt x="159" y="44"/>
                    </a:cubicBezTo>
                    <a:cubicBezTo>
                      <a:pt x="159" y="37"/>
                      <a:pt x="159" y="29"/>
                      <a:pt x="153" y="23"/>
                    </a:cubicBezTo>
                    <a:cubicBezTo>
                      <a:pt x="148" y="18"/>
                      <a:pt x="139" y="15"/>
                      <a:pt x="131" y="15"/>
                    </a:cubicBezTo>
                    <a:cubicBezTo>
                      <a:pt x="118" y="15"/>
                      <a:pt x="101" y="17"/>
                      <a:pt x="88" y="23"/>
                    </a:cubicBezTo>
                    <a:cubicBezTo>
                      <a:pt x="82" y="26"/>
                      <a:pt x="75" y="27"/>
                      <a:pt x="68" y="30"/>
                    </a:cubicBezTo>
                    <a:cubicBezTo>
                      <a:pt x="59" y="33"/>
                      <a:pt x="49" y="34"/>
                      <a:pt x="41" y="37"/>
                    </a:cubicBezTo>
                    <a:cubicBezTo>
                      <a:pt x="37" y="38"/>
                      <a:pt x="36" y="40"/>
                      <a:pt x="33" y="43"/>
                    </a:cubicBezTo>
                    <a:cubicBezTo>
                      <a:pt x="30" y="46"/>
                      <a:pt x="28" y="44"/>
                      <a:pt x="25" y="46"/>
                    </a:cubicBezTo>
                    <a:cubicBezTo>
                      <a:pt x="21" y="48"/>
                      <a:pt x="16" y="50"/>
                      <a:pt x="12" y="51"/>
                    </a:cubicBezTo>
                    <a:cubicBezTo>
                      <a:pt x="9" y="51"/>
                      <a:pt x="2" y="50"/>
                      <a:pt x="0" y="51"/>
                    </a:cubicBezTo>
                  </a:path>
                </a:pathLst>
              </a:custGeom>
              <a:solidFill>
                <a:srgbClr val="DEC26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nl-BE"/>
              </a:p>
            </p:txBody>
          </p:sp>
          <p:sp>
            <p:nvSpPr>
              <p:cNvPr id="89" name="Freeform 78"/>
              <p:cNvSpPr>
                <a:spLocks/>
              </p:cNvSpPr>
              <p:nvPr/>
            </p:nvSpPr>
            <p:spPr bwMode="auto">
              <a:xfrm>
                <a:off x="2570" y="2309"/>
                <a:ext cx="373" cy="38"/>
              </a:xfrm>
              <a:custGeom>
                <a:avLst/>
                <a:gdLst>
                  <a:gd name="T0" fmla="*/ 0 w 149"/>
                  <a:gd name="T1" fmla="*/ 220 h 14"/>
                  <a:gd name="T2" fmla="*/ 563 w 149"/>
                  <a:gd name="T3" fmla="*/ 198 h 14"/>
                  <a:gd name="T4" fmla="*/ 1116 w 149"/>
                  <a:gd name="T5" fmla="*/ 176 h 14"/>
                  <a:gd name="T6" fmla="*/ 1680 w 149"/>
                  <a:gd name="T7" fmla="*/ 163 h 14"/>
                  <a:gd name="T8" fmla="*/ 2338 w 149"/>
                  <a:gd name="T9" fmla="*/ 0 h 14"/>
                  <a:gd name="T10" fmla="*/ 1429 w 149"/>
                  <a:gd name="T11" fmla="*/ 38 h 14"/>
                  <a:gd name="T12" fmla="*/ 909 w 149"/>
                  <a:gd name="T13" fmla="*/ 103 h 14"/>
                  <a:gd name="T14" fmla="*/ 501 w 149"/>
                  <a:gd name="T15" fmla="*/ 163 h 1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49" h="14">
                    <a:moveTo>
                      <a:pt x="0" y="11"/>
                    </a:moveTo>
                    <a:cubicBezTo>
                      <a:pt x="11" y="14"/>
                      <a:pt x="25" y="11"/>
                      <a:pt x="36" y="10"/>
                    </a:cubicBezTo>
                    <a:cubicBezTo>
                      <a:pt x="48" y="10"/>
                      <a:pt x="59" y="9"/>
                      <a:pt x="71" y="9"/>
                    </a:cubicBezTo>
                    <a:cubicBezTo>
                      <a:pt x="83" y="8"/>
                      <a:pt x="95" y="9"/>
                      <a:pt x="107" y="8"/>
                    </a:cubicBezTo>
                    <a:cubicBezTo>
                      <a:pt x="121" y="7"/>
                      <a:pt x="134" y="3"/>
                      <a:pt x="149" y="0"/>
                    </a:cubicBezTo>
                    <a:cubicBezTo>
                      <a:pt x="131" y="8"/>
                      <a:pt x="109" y="3"/>
                      <a:pt x="91" y="2"/>
                    </a:cubicBezTo>
                    <a:cubicBezTo>
                      <a:pt x="79" y="1"/>
                      <a:pt x="69" y="3"/>
                      <a:pt x="58" y="5"/>
                    </a:cubicBezTo>
                    <a:cubicBezTo>
                      <a:pt x="50" y="7"/>
                      <a:pt x="40" y="9"/>
                      <a:pt x="32" y="8"/>
                    </a:cubicBezTo>
                  </a:path>
                </a:pathLst>
              </a:custGeom>
              <a:solidFill>
                <a:srgbClr val="DEC26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nl-BE"/>
              </a:p>
            </p:txBody>
          </p:sp>
          <p:sp>
            <p:nvSpPr>
              <p:cNvPr id="90" name="Freeform 79"/>
              <p:cNvSpPr>
                <a:spLocks/>
              </p:cNvSpPr>
              <p:nvPr/>
            </p:nvSpPr>
            <p:spPr bwMode="auto">
              <a:xfrm>
                <a:off x="3438" y="2056"/>
                <a:ext cx="155" cy="109"/>
              </a:xfrm>
              <a:custGeom>
                <a:avLst/>
                <a:gdLst>
                  <a:gd name="T0" fmla="*/ 95 w 62"/>
                  <a:gd name="T1" fmla="*/ 678 h 41"/>
                  <a:gd name="T2" fmla="*/ 970 w 62"/>
                  <a:gd name="T3" fmla="*/ 0 h 41"/>
                  <a:gd name="T4" fmla="*/ 708 w 62"/>
                  <a:gd name="T5" fmla="*/ 114 h 41"/>
                  <a:gd name="T6" fmla="*/ 408 w 62"/>
                  <a:gd name="T7" fmla="*/ 226 h 41"/>
                  <a:gd name="T8" fmla="*/ 208 w 62"/>
                  <a:gd name="T9" fmla="*/ 452 h 41"/>
                  <a:gd name="T10" fmla="*/ 95 w 62"/>
                  <a:gd name="T11" fmla="*/ 601 h 41"/>
                  <a:gd name="T12" fmla="*/ 0 w 62"/>
                  <a:gd name="T13" fmla="*/ 771 h 4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2" h="41">
                    <a:moveTo>
                      <a:pt x="6" y="36"/>
                    </a:moveTo>
                    <a:cubicBezTo>
                      <a:pt x="22" y="22"/>
                      <a:pt x="42" y="7"/>
                      <a:pt x="62" y="0"/>
                    </a:cubicBezTo>
                    <a:cubicBezTo>
                      <a:pt x="57" y="0"/>
                      <a:pt x="51" y="4"/>
                      <a:pt x="45" y="6"/>
                    </a:cubicBezTo>
                    <a:cubicBezTo>
                      <a:pt x="39" y="8"/>
                      <a:pt x="32" y="10"/>
                      <a:pt x="26" y="12"/>
                    </a:cubicBezTo>
                    <a:cubicBezTo>
                      <a:pt x="19" y="15"/>
                      <a:pt x="17" y="19"/>
                      <a:pt x="13" y="24"/>
                    </a:cubicBezTo>
                    <a:cubicBezTo>
                      <a:pt x="10" y="26"/>
                      <a:pt x="8" y="29"/>
                      <a:pt x="6" y="32"/>
                    </a:cubicBezTo>
                    <a:cubicBezTo>
                      <a:pt x="4" y="35"/>
                      <a:pt x="3" y="40"/>
                      <a:pt x="0" y="41"/>
                    </a:cubicBezTo>
                  </a:path>
                </a:pathLst>
              </a:custGeom>
              <a:solidFill>
                <a:srgbClr val="DEC26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nl-BE"/>
              </a:p>
            </p:txBody>
          </p:sp>
          <p:sp>
            <p:nvSpPr>
              <p:cNvPr id="91" name="Freeform 80"/>
              <p:cNvSpPr>
                <a:spLocks/>
              </p:cNvSpPr>
              <p:nvPr/>
            </p:nvSpPr>
            <p:spPr bwMode="auto">
              <a:xfrm>
                <a:off x="1808" y="2608"/>
                <a:ext cx="377" cy="53"/>
              </a:xfrm>
              <a:custGeom>
                <a:avLst/>
                <a:gdLst>
                  <a:gd name="T0" fmla="*/ 0 w 151"/>
                  <a:gd name="T1" fmla="*/ 34 h 20"/>
                  <a:gd name="T2" fmla="*/ 529 w 151"/>
                  <a:gd name="T3" fmla="*/ 281 h 20"/>
                  <a:gd name="T4" fmla="*/ 1133 w 151"/>
                  <a:gd name="T5" fmla="*/ 352 h 20"/>
                  <a:gd name="T6" fmla="*/ 1745 w 151"/>
                  <a:gd name="T7" fmla="*/ 315 h 20"/>
                  <a:gd name="T8" fmla="*/ 2057 w 151"/>
                  <a:gd name="T9" fmla="*/ 191 h 20"/>
                  <a:gd name="T10" fmla="*/ 2349 w 151"/>
                  <a:gd name="T11" fmla="*/ 0 h 20"/>
                  <a:gd name="T12" fmla="*/ 1258 w 151"/>
                  <a:gd name="T13" fmla="*/ 260 h 20"/>
                  <a:gd name="T14" fmla="*/ 749 w 151"/>
                  <a:gd name="T15" fmla="*/ 204 h 20"/>
                  <a:gd name="T16" fmla="*/ 387 w 151"/>
                  <a:gd name="T17" fmla="*/ 133 h 20"/>
                  <a:gd name="T18" fmla="*/ 0 w 151"/>
                  <a:gd name="T19" fmla="*/ 0 h 2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1" h="20">
                    <a:moveTo>
                      <a:pt x="0" y="2"/>
                    </a:moveTo>
                    <a:cubicBezTo>
                      <a:pt x="12" y="5"/>
                      <a:pt x="22" y="12"/>
                      <a:pt x="34" y="15"/>
                    </a:cubicBezTo>
                    <a:cubicBezTo>
                      <a:pt x="47" y="18"/>
                      <a:pt x="59" y="18"/>
                      <a:pt x="73" y="19"/>
                    </a:cubicBezTo>
                    <a:cubicBezTo>
                      <a:pt x="86" y="20"/>
                      <a:pt x="99" y="20"/>
                      <a:pt x="112" y="17"/>
                    </a:cubicBezTo>
                    <a:cubicBezTo>
                      <a:pt x="119" y="14"/>
                      <a:pt x="125" y="12"/>
                      <a:pt x="132" y="10"/>
                    </a:cubicBezTo>
                    <a:cubicBezTo>
                      <a:pt x="138" y="7"/>
                      <a:pt x="145" y="3"/>
                      <a:pt x="151" y="0"/>
                    </a:cubicBezTo>
                    <a:cubicBezTo>
                      <a:pt x="123" y="12"/>
                      <a:pt x="108" y="14"/>
                      <a:pt x="81" y="14"/>
                    </a:cubicBezTo>
                    <a:cubicBezTo>
                      <a:pt x="74" y="15"/>
                      <a:pt x="54" y="13"/>
                      <a:pt x="48" y="11"/>
                    </a:cubicBezTo>
                    <a:cubicBezTo>
                      <a:pt x="39" y="10"/>
                      <a:pt x="33" y="9"/>
                      <a:pt x="25" y="7"/>
                    </a:cubicBezTo>
                    <a:cubicBezTo>
                      <a:pt x="17" y="5"/>
                      <a:pt x="7" y="3"/>
                      <a:pt x="0" y="0"/>
                    </a:cubicBezTo>
                  </a:path>
                </a:pathLst>
              </a:custGeom>
              <a:solidFill>
                <a:srgbClr val="DEC26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nl-BE"/>
              </a:p>
            </p:txBody>
          </p:sp>
          <p:sp>
            <p:nvSpPr>
              <p:cNvPr id="92" name="Freeform 81"/>
              <p:cNvSpPr>
                <a:spLocks/>
              </p:cNvSpPr>
              <p:nvPr/>
            </p:nvSpPr>
            <p:spPr bwMode="auto">
              <a:xfrm>
                <a:off x="1653" y="1621"/>
                <a:ext cx="2485" cy="1054"/>
              </a:xfrm>
              <a:custGeom>
                <a:avLst/>
                <a:gdLst>
                  <a:gd name="T0" fmla="*/ 750 w 994"/>
                  <a:gd name="T1" fmla="*/ 2321 h 395"/>
                  <a:gd name="T2" fmla="*/ 33 w 994"/>
                  <a:gd name="T3" fmla="*/ 3917 h 395"/>
                  <a:gd name="T4" fmla="*/ 50 w 994"/>
                  <a:gd name="T5" fmla="*/ 5091 h 395"/>
                  <a:gd name="T6" fmla="*/ 313 w 994"/>
                  <a:gd name="T7" fmla="*/ 5796 h 395"/>
                  <a:gd name="T8" fmla="*/ 458 w 994"/>
                  <a:gd name="T9" fmla="*/ 6401 h 395"/>
                  <a:gd name="T10" fmla="*/ 1583 w 994"/>
                  <a:gd name="T11" fmla="*/ 7426 h 395"/>
                  <a:gd name="T12" fmla="*/ 2283 w 994"/>
                  <a:gd name="T13" fmla="*/ 7503 h 395"/>
                  <a:gd name="T14" fmla="*/ 2688 w 994"/>
                  <a:gd name="T15" fmla="*/ 7447 h 395"/>
                  <a:gd name="T16" fmla="*/ 3063 w 994"/>
                  <a:gd name="T17" fmla="*/ 7311 h 395"/>
                  <a:gd name="T18" fmla="*/ 3500 w 994"/>
                  <a:gd name="T19" fmla="*/ 7162 h 395"/>
                  <a:gd name="T20" fmla="*/ 4083 w 994"/>
                  <a:gd name="T21" fmla="*/ 6970 h 395"/>
                  <a:gd name="T22" fmla="*/ 4833 w 994"/>
                  <a:gd name="T23" fmla="*/ 6500 h 395"/>
                  <a:gd name="T24" fmla="*/ 5375 w 994"/>
                  <a:gd name="T25" fmla="*/ 6137 h 395"/>
                  <a:gd name="T26" fmla="*/ 5625 w 994"/>
                  <a:gd name="T27" fmla="*/ 5206 h 395"/>
                  <a:gd name="T28" fmla="*/ 5658 w 994"/>
                  <a:gd name="T29" fmla="*/ 5241 h 395"/>
                  <a:gd name="T30" fmla="*/ 6470 w 994"/>
                  <a:gd name="T31" fmla="*/ 5206 h 395"/>
                  <a:gd name="T32" fmla="*/ 8300 w 994"/>
                  <a:gd name="T33" fmla="*/ 4976 h 395"/>
                  <a:gd name="T34" fmla="*/ 9395 w 994"/>
                  <a:gd name="T35" fmla="*/ 4750 h 395"/>
                  <a:gd name="T36" fmla="*/ 10425 w 994"/>
                  <a:gd name="T37" fmla="*/ 4486 h 395"/>
                  <a:gd name="T38" fmla="*/ 12125 w 994"/>
                  <a:gd name="T39" fmla="*/ 3303 h 395"/>
                  <a:gd name="T40" fmla="*/ 12550 w 994"/>
                  <a:gd name="T41" fmla="*/ 3061 h 395"/>
                  <a:gd name="T42" fmla="*/ 12908 w 994"/>
                  <a:gd name="T43" fmla="*/ 2983 h 395"/>
                  <a:gd name="T44" fmla="*/ 14033 w 994"/>
                  <a:gd name="T45" fmla="*/ 2450 h 395"/>
                  <a:gd name="T46" fmla="*/ 15333 w 994"/>
                  <a:gd name="T47" fmla="*/ 376 h 395"/>
                  <a:gd name="T48" fmla="*/ 14158 w 994"/>
                  <a:gd name="T49" fmla="*/ 376 h 395"/>
                  <a:gd name="T50" fmla="*/ 12908 w 994"/>
                  <a:gd name="T51" fmla="*/ 478 h 395"/>
                  <a:gd name="T52" fmla="*/ 12095 w 994"/>
                  <a:gd name="T53" fmla="*/ 512 h 395"/>
                  <a:gd name="T54" fmla="*/ 11408 w 994"/>
                  <a:gd name="T55" fmla="*/ 590 h 395"/>
                  <a:gd name="T56" fmla="*/ 10783 w 994"/>
                  <a:gd name="T57" fmla="*/ 720 h 395"/>
                  <a:gd name="T58" fmla="*/ 9845 w 994"/>
                  <a:gd name="T59" fmla="*/ 627 h 395"/>
                  <a:gd name="T60" fmla="*/ 8708 w 994"/>
                  <a:gd name="T61" fmla="*/ 720 h 395"/>
                  <a:gd name="T62" fmla="*/ 6658 w 994"/>
                  <a:gd name="T63" fmla="*/ 763 h 395"/>
                  <a:gd name="T64" fmla="*/ 4613 w 994"/>
                  <a:gd name="T65" fmla="*/ 704 h 395"/>
                  <a:gd name="T66" fmla="*/ 2563 w 994"/>
                  <a:gd name="T67" fmla="*/ 1062 h 395"/>
                  <a:gd name="T68" fmla="*/ 1550 w 994"/>
                  <a:gd name="T69" fmla="*/ 1596 h 395"/>
                  <a:gd name="T70" fmla="*/ 738 w 994"/>
                  <a:gd name="T71" fmla="*/ 2321 h 39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994" h="395">
                    <a:moveTo>
                      <a:pt x="48" y="122"/>
                    </a:moveTo>
                    <a:cubicBezTo>
                      <a:pt x="9" y="135"/>
                      <a:pt x="3" y="192"/>
                      <a:pt x="2" y="206"/>
                    </a:cubicBezTo>
                    <a:cubicBezTo>
                      <a:pt x="0" y="218"/>
                      <a:pt x="1" y="256"/>
                      <a:pt x="3" y="268"/>
                    </a:cubicBezTo>
                    <a:cubicBezTo>
                      <a:pt x="5" y="280"/>
                      <a:pt x="20" y="291"/>
                      <a:pt x="20" y="305"/>
                    </a:cubicBezTo>
                    <a:cubicBezTo>
                      <a:pt x="21" y="321"/>
                      <a:pt x="23" y="323"/>
                      <a:pt x="29" y="337"/>
                    </a:cubicBezTo>
                    <a:cubicBezTo>
                      <a:pt x="41" y="369"/>
                      <a:pt x="67" y="385"/>
                      <a:pt x="101" y="391"/>
                    </a:cubicBezTo>
                    <a:cubicBezTo>
                      <a:pt x="118" y="394"/>
                      <a:pt x="128" y="394"/>
                      <a:pt x="146" y="395"/>
                    </a:cubicBezTo>
                    <a:cubicBezTo>
                      <a:pt x="153" y="395"/>
                      <a:pt x="164" y="394"/>
                      <a:pt x="172" y="392"/>
                    </a:cubicBezTo>
                    <a:cubicBezTo>
                      <a:pt x="182" y="390"/>
                      <a:pt x="187" y="388"/>
                      <a:pt x="196" y="385"/>
                    </a:cubicBezTo>
                    <a:cubicBezTo>
                      <a:pt x="206" y="382"/>
                      <a:pt x="215" y="381"/>
                      <a:pt x="224" y="377"/>
                    </a:cubicBezTo>
                    <a:cubicBezTo>
                      <a:pt x="241" y="368"/>
                      <a:pt x="243" y="370"/>
                      <a:pt x="261" y="367"/>
                    </a:cubicBezTo>
                    <a:cubicBezTo>
                      <a:pt x="281" y="364"/>
                      <a:pt x="294" y="351"/>
                      <a:pt x="309" y="342"/>
                    </a:cubicBezTo>
                    <a:cubicBezTo>
                      <a:pt x="322" y="335"/>
                      <a:pt x="330" y="331"/>
                      <a:pt x="344" y="323"/>
                    </a:cubicBezTo>
                    <a:cubicBezTo>
                      <a:pt x="356" y="316"/>
                      <a:pt x="368" y="286"/>
                      <a:pt x="360" y="274"/>
                    </a:cubicBezTo>
                    <a:cubicBezTo>
                      <a:pt x="362" y="276"/>
                      <a:pt x="362" y="276"/>
                      <a:pt x="362" y="276"/>
                    </a:cubicBezTo>
                    <a:cubicBezTo>
                      <a:pt x="379" y="276"/>
                      <a:pt x="396" y="275"/>
                      <a:pt x="414" y="274"/>
                    </a:cubicBezTo>
                    <a:cubicBezTo>
                      <a:pt x="451" y="273"/>
                      <a:pt x="495" y="272"/>
                      <a:pt x="531" y="262"/>
                    </a:cubicBezTo>
                    <a:cubicBezTo>
                      <a:pt x="553" y="256"/>
                      <a:pt x="578" y="251"/>
                      <a:pt x="601" y="250"/>
                    </a:cubicBezTo>
                    <a:cubicBezTo>
                      <a:pt x="626" y="249"/>
                      <a:pt x="642" y="243"/>
                      <a:pt x="667" y="236"/>
                    </a:cubicBezTo>
                    <a:cubicBezTo>
                      <a:pt x="704" y="226"/>
                      <a:pt x="741" y="184"/>
                      <a:pt x="776" y="174"/>
                    </a:cubicBezTo>
                    <a:cubicBezTo>
                      <a:pt x="784" y="171"/>
                      <a:pt x="794" y="164"/>
                      <a:pt x="803" y="161"/>
                    </a:cubicBezTo>
                    <a:cubicBezTo>
                      <a:pt x="810" y="159"/>
                      <a:pt x="819" y="159"/>
                      <a:pt x="826" y="157"/>
                    </a:cubicBezTo>
                    <a:cubicBezTo>
                      <a:pt x="843" y="152"/>
                      <a:pt x="883" y="136"/>
                      <a:pt x="898" y="129"/>
                    </a:cubicBezTo>
                    <a:cubicBezTo>
                      <a:pt x="925" y="118"/>
                      <a:pt x="994" y="76"/>
                      <a:pt x="981" y="20"/>
                    </a:cubicBezTo>
                    <a:cubicBezTo>
                      <a:pt x="977" y="0"/>
                      <a:pt x="939" y="9"/>
                      <a:pt x="906" y="20"/>
                    </a:cubicBezTo>
                    <a:cubicBezTo>
                      <a:pt x="883" y="28"/>
                      <a:pt x="851" y="25"/>
                      <a:pt x="826" y="25"/>
                    </a:cubicBezTo>
                    <a:cubicBezTo>
                      <a:pt x="805" y="25"/>
                      <a:pt x="794" y="26"/>
                      <a:pt x="774" y="27"/>
                    </a:cubicBezTo>
                    <a:cubicBezTo>
                      <a:pt x="759" y="27"/>
                      <a:pt x="745" y="30"/>
                      <a:pt x="730" y="31"/>
                    </a:cubicBezTo>
                    <a:cubicBezTo>
                      <a:pt x="714" y="31"/>
                      <a:pt x="706" y="36"/>
                      <a:pt x="690" y="38"/>
                    </a:cubicBezTo>
                    <a:cubicBezTo>
                      <a:pt x="672" y="40"/>
                      <a:pt x="649" y="35"/>
                      <a:pt x="630" y="33"/>
                    </a:cubicBezTo>
                    <a:cubicBezTo>
                      <a:pt x="609" y="31"/>
                      <a:pt x="579" y="33"/>
                      <a:pt x="557" y="38"/>
                    </a:cubicBezTo>
                    <a:cubicBezTo>
                      <a:pt x="517" y="46"/>
                      <a:pt x="470" y="43"/>
                      <a:pt x="426" y="40"/>
                    </a:cubicBezTo>
                    <a:cubicBezTo>
                      <a:pt x="380" y="38"/>
                      <a:pt x="341" y="30"/>
                      <a:pt x="295" y="37"/>
                    </a:cubicBezTo>
                    <a:cubicBezTo>
                      <a:pt x="256" y="43"/>
                      <a:pt x="200" y="36"/>
                      <a:pt x="164" y="56"/>
                    </a:cubicBezTo>
                    <a:cubicBezTo>
                      <a:pt x="150" y="64"/>
                      <a:pt x="111" y="74"/>
                      <a:pt x="99" y="84"/>
                    </a:cubicBezTo>
                    <a:cubicBezTo>
                      <a:pt x="82" y="99"/>
                      <a:pt x="64" y="108"/>
                      <a:pt x="47" y="122"/>
                    </a:cubicBezTo>
                  </a:path>
                </a:pathLst>
              </a:custGeom>
              <a:noFill/>
              <a:ln w="7938" cap="rnd">
                <a:solidFill>
                  <a:srgbClr val="333333"/>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nl-BE"/>
              </a:p>
            </p:txBody>
          </p:sp>
          <p:sp>
            <p:nvSpPr>
              <p:cNvPr id="93" name="Freeform 82"/>
              <p:cNvSpPr>
                <a:spLocks/>
              </p:cNvSpPr>
              <p:nvPr/>
            </p:nvSpPr>
            <p:spPr bwMode="auto">
              <a:xfrm>
                <a:off x="2773" y="2112"/>
                <a:ext cx="160" cy="61"/>
              </a:xfrm>
              <a:custGeom>
                <a:avLst/>
                <a:gdLst>
                  <a:gd name="T0" fmla="*/ 0 w 64"/>
                  <a:gd name="T1" fmla="*/ 0 h 23"/>
                  <a:gd name="T2" fmla="*/ 1000 w 64"/>
                  <a:gd name="T3" fmla="*/ 260 h 23"/>
                  <a:gd name="T4" fmla="*/ 0 60000 65536"/>
                  <a:gd name="T5" fmla="*/ 0 60000 65536"/>
                </a:gdLst>
                <a:ahLst/>
                <a:cxnLst>
                  <a:cxn ang="T4">
                    <a:pos x="T0" y="T1"/>
                  </a:cxn>
                  <a:cxn ang="T5">
                    <a:pos x="T2" y="T3"/>
                  </a:cxn>
                </a:cxnLst>
                <a:rect l="0" t="0" r="r" b="b"/>
                <a:pathLst>
                  <a:path w="64" h="23">
                    <a:moveTo>
                      <a:pt x="0" y="0"/>
                    </a:moveTo>
                    <a:cubicBezTo>
                      <a:pt x="18" y="16"/>
                      <a:pt x="39" y="23"/>
                      <a:pt x="64" y="14"/>
                    </a:cubicBezTo>
                  </a:path>
                </a:pathLst>
              </a:custGeom>
              <a:noFill/>
              <a:ln w="7938" cap="rnd">
                <a:solidFill>
                  <a:srgbClr val="BE8E03"/>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nl-BE"/>
              </a:p>
            </p:txBody>
          </p:sp>
          <p:sp>
            <p:nvSpPr>
              <p:cNvPr id="94" name="Freeform 83"/>
              <p:cNvSpPr>
                <a:spLocks/>
              </p:cNvSpPr>
              <p:nvPr/>
            </p:nvSpPr>
            <p:spPr bwMode="auto">
              <a:xfrm>
                <a:off x="2818" y="2160"/>
                <a:ext cx="27" cy="61"/>
              </a:xfrm>
              <a:custGeom>
                <a:avLst/>
                <a:gdLst>
                  <a:gd name="T0" fmla="*/ 162 w 11"/>
                  <a:gd name="T1" fmla="*/ 0 h 23"/>
                  <a:gd name="T2" fmla="*/ 12 w 11"/>
                  <a:gd name="T3" fmla="*/ 430 h 23"/>
                  <a:gd name="T4" fmla="*/ 0 60000 65536"/>
                  <a:gd name="T5" fmla="*/ 0 60000 65536"/>
                </a:gdLst>
                <a:ahLst/>
                <a:cxnLst>
                  <a:cxn ang="T4">
                    <a:pos x="T0" y="T1"/>
                  </a:cxn>
                  <a:cxn ang="T5">
                    <a:pos x="T2" y="T3"/>
                  </a:cxn>
                </a:cxnLst>
                <a:rect l="0" t="0" r="r" b="b"/>
                <a:pathLst>
                  <a:path w="11" h="23">
                    <a:moveTo>
                      <a:pt x="11" y="0"/>
                    </a:moveTo>
                    <a:cubicBezTo>
                      <a:pt x="3" y="5"/>
                      <a:pt x="0" y="14"/>
                      <a:pt x="1" y="23"/>
                    </a:cubicBezTo>
                  </a:path>
                </a:pathLst>
              </a:custGeom>
              <a:noFill/>
              <a:ln w="7938" cap="rnd">
                <a:solidFill>
                  <a:srgbClr val="BE8E03"/>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nl-BE"/>
              </a:p>
            </p:txBody>
          </p:sp>
          <p:sp>
            <p:nvSpPr>
              <p:cNvPr id="95" name="Freeform 84"/>
              <p:cNvSpPr>
                <a:spLocks/>
              </p:cNvSpPr>
              <p:nvPr/>
            </p:nvSpPr>
            <p:spPr bwMode="auto">
              <a:xfrm>
                <a:off x="3078" y="1885"/>
                <a:ext cx="47" cy="118"/>
              </a:xfrm>
              <a:custGeom>
                <a:avLst/>
                <a:gdLst>
                  <a:gd name="T0" fmla="*/ 153 w 19"/>
                  <a:gd name="T1" fmla="*/ 0 h 44"/>
                  <a:gd name="T2" fmla="*/ 0 w 19"/>
                  <a:gd name="T3" fmla="*/ 847 h 44"/>
                  <a:gd name="T4" fmla="*/ 0 60000 65536"/>
                  <a:gd name="T5" fmla="*/ 0 60000 65536"/>
                </a:gdLst>
                <a:ahLst/>
                <a:cxnLst>
                  <a:cxn ang="T4">
                    <a:pos x="T0" y="T1"/>
                  </a:cxn>
                  <a:cxn ang="T5">
                    <a:pos x="T2" y="T3"/>
                  </a:cxn>
                </a:cxnLst>
                <a:rect l="0" t="0" r="r" b="b"/>
                <a:pathLst>
                  <a:path w="19" h="44">
                    <a:moveTo>
                      <a:pt x="10" y="0"/>
                    </a:moveTo>
                    <a:cubicBezTo>
                      <a:pt x="19" y="15"/>
                      <a:pt x="12" y="33"/>
                      <a:pt x="0" y="44"/>
                    </a:cubicBezTo>
                  </a:path>
                </a:pathLst>
              </a:custGeom>
              <a:noFill/>
              <a:ln w="7938" cap="rnd">
                <a:solidFill>
                  <a:srgbClr val="BE8E03"/>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nl-BE"/>
              </a:p>
            </p:txBody>
          </p:sp>
          <p:sp>
            <p:nvSpPr>
              <p:cNvPr id="96" name="Freeform 85"/>
              <p:cNvSpPr>
                <a:spLocks/>
              </p:cNvSpPr>
              <p:nvPr/>
            </p:nvSpPr>
            <p:spPr bwMode="auto">
              <a:xfrm>
                <a:off x="3108" y="1952"/>
                <a:ext cx="57" cy="21"/>
              </a:xfrm>
              <a:custGeom>
                <a:avLst/>
                <a:gdLst>
                  <a:gd name="T0" fmla="*/ 0 w 23"/>
                  <a:gd name="T1" fmla="*/ 0 h 8"/>
                  <a:gd name="T2" fmla="*/ 349 w 23"/>
                  <a:gd name="T3" fmla="*/ 144 h 8"/>
                  <a:gd name="T4" fmla="*/ 0 60000 65536"/>
                  <a:gd name="T5" fmla="*/ 0 60000 65536"/>
                </a:gdLst>
                <a:ahLst/>
                <a:cxnLst>
                  <a:cxn ang="T4">
                    <a:pos x="T0" y="T1"/>
                  </a:cxn>
                  <a:cxn ang="T5">
                    <a:pos x="T2" y="T3"/>
                  </a:cxn>
                </a:cxnLst>
                <a:rect l="0" t="0" r="r" b="b"/>
                <a:pathLst>
                  <a:path w="23" h="8">
                    <a:moveTo>
                      <a:pt x="0" y="0"/>
                    </a:moveTo>
                    <a:cubicBezTo>
                      <a:pt x="8" y="1"/>
                      <a:pt x="17" y="3"/>
                      <a:pt x="23" y="8"/>
                    </a:cubicBezTo>
                  </a:path>
                </a:pathLst>
              </a:custGeom>
              <a:noFill/>
              <a:ln w="7938" cap="rnd">
                <a:solidFill>
                  <a:srgbClr val="BE8E03"/>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nl-BE"/>
              </a:p>
            </p:txBody>
          </p:sp>
          <p:sp>
            <p:nvSpPr>
              <p:cNvPr id="97" name="Freeform 86"/>
              <p:cNvSpPr>
                <a:spLocks/>
              </p:cNvSpPr>
              <p:nvPr/>
            </p:nvSpPr>
            <p:spPr bwMode="auto">
              <a:xfrm>
                <a:off x="3330" y="1997"/>
                <a:ext cx="115" cy="86"/>
              </a:xfrm>
              <a:custGeom>
                <a:avLst/>
                <a:gdLst>
                  <a:gd name="T0" fmla="*/ 0 w 46"/>
                  <a:gd name="T1" fmla="*/ 599 h 32"/>
                  <a:gd name="T2" fmla="*/ 708 w 46"/>
                  <a:gd name="T3" fmla="*/ 0 h 32"/>
                  <a:gd name="T4" fmla="*/ 0 60000 65536"/>
                  <a:gd name="T5" fmla="*/ 0 60000 65536"/>
                </a:gdLst>
                <a:ahLst/>
                <a:cxnLst>
                  <a:cxn ang="T4">
                    <a:pos x="T0" y="T1"/>
                  </a:cxn>
                  <a:cxn ang="T5">
                    <a:pos x="T2" y="T3"/>
                  </a:cxn>
                </a:cxnLst>
                <a:rect l="0" t="0" r="r" b="b"/>
                <a:pathLst>
                  <a:path w="46" h="32">
                    <a:moveTo>
                      <a:pt x="0" y="31"/>
                    </a:moveTo>
                    <a:cubicBezTo>
                      <a:pt x="18" y="32"/>
                      <a:pt x="46" y="21"/>
                      <a:pt x="45" y="0"/>
                    </a:cubicBezTo>
                  </a:path>
                </a:pathLst>
              </a:custGeom>
              <a:noFill/>
              <a:ln w="7938" cap="rnd">
                <a:solidFill>
                  <a:srgbClr val="BE8E03"/>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nl-BE"/>
              </a:p>
            </p:txBody>
          </p:sp>
          <p:sp>
            <p:nvSpPr>
              <p:cNvPr id="98" name="Freeform 87"/>
              <p:cNvSpPr>
                <a:spLocks/>
              </p:cNvSpPr>
              <p:nvPr/>
            </p:nvSpPr>
            <p:spPr bwMode="auto">
              <a:xfrm>
                <a:off x="3413" y="2061"/>
                <a:ext cx="10" cy="62"/>
              </a:xfrm>
              <a:custGeom>
                <a:avLst/>
                <a:gdLst>
                  <a:gd name="T0" fmla="*/ 0 w 4"/>
                  <a:gd name="T1" fmla="*/ 0 h 23"/>
                  <a:gd name="T2" fmla="*/ 0 w 4"/>
                  <a:gd name="T3" fmla="*/ 450 h 23"/>
                  <a:gd name="T4" fmla="*/ 0 60000 65536"/>
                  <a:gd name="T5" fmla="*/ 0 60000 65536"/>
                </a:gdLst>
                <a:ahLst/>
                <a:cxnLst>
                  <a:cxn ang="T4">
                    <a:pos x="T0" y="T1"/>
                  </a:cxn>
                  <a:cxn ang="T5">
                    <a:pos x="T2" y="T3"/>
                  </a:cxn>
                </a:cxnLst>
                <a:rect l="0" t="0" r="r" b="b"/>
                <a:pathLst>
                  <a:path w="4" h="23">
                    <a:moveTo>
                      <a:pt x="0" y="0"/>
                    </a:moveTo>
                    <a:cubicBezTo>
                      <a:pt x="4" y="7"/>
                      <a:pt x="4" y="15"/>
                      <a:pt x="0" y="23"/>
                    </a:cubicBezTo>
                  </a:path>
                </a:pathLst>
              </a:custGeom>
              <a:noFill/>
              <a:ln w="7938" cap="rnd">
                <a:solidFill>
                  <a:srgbClr val="BE8E03"/>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nl-BE"/>
              </a:p>
            </p:txBody>
          </p:sp>
          <p:sp>
            <p:nvSpPr>
              <p:cNvPr id="99" name="Freeform 88"/>
              <p:cNvSpPr>
                <a:spLocks/>
              </p:cNvSpPr>
              <p:nvPr/>
            </p:nvSpPr>
            <p:spPr bwMode="auto">
              <a:xfrm>
                <a:off x="3428" y="1749"/>
                <a:ext cx="112" cy="43"/>
              </a:xfrm>
              <a:custGeom>
                <a:avLst/>
                <a:gdLst>
                  <a:gd name="T0" fmla="*/ 0 w 45"/>
                  <a:gd name="T1" fmla="*/ 231 h 16"/>
                  <a:gd name="T2" fmla="*/ 694 w 45"/>
                  <a:gd name="T3" fmla="*/ 312 h 16"/>
                  <a:gd name="T4" fmla="*/ 0 60000 65536"/>
                  <a:gd name="T5" fmla="*/ 0 60000 65536"/>
                </a:gdLst>
                <a:ahLst/>
                <a:cxnLst>
                  <a:cxn ang="T4">
                    <a:pos x="T0" y="T1"/>
                  </a:cxn>
                  <a:cxn ang="T5">
                    <a:pos x="T2" y="T3"/>
                  </a:cxn>
                </a:cxnLst>
                <a:rect l="0" t="0" r="r" b="b"/>
                <a:pathLst>
                  <a:path w="45" h="16">
                    <a:moveTo>
                      <a:pt x="0" y="12"/>
                    </a:moveTo>
                    <a:cubicBezTo>
                      <a:pt x="11" y="3"/>
                      <a:pt x="38" y="0"/>
                      <a:pt x="45" y="16"/>
                    </a:cubicBezTo>
                  </a:path>
                </a:pathLst>
              </a:custGeom>
              <a:noFill/>
              <a:ln w="7938" cap="rnd">
                <a:solidFill>
                  <a:srgbClr val="BE8E03"/>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nl-BE"/>
              </a:p>
            </p:txBody>
          </p:sp>
          <p:sp>
            <p:nvSpPr>
              <p:cNvPr id="100" name="Freeform 89"/>
              <p:cNvSpPr>
                <a:spLocks/>
              </p:cNvSpPr>
              <p:nvPr/>
            </p:nvSpPr>
            <p:spPr bwMode="auto">
              <a:xfrm>
                <a:off x="3525" y="1744"/>
                <a:ext cx="38" cy="27"/>
              </a:xfrm>
              <a:custGeom>
                <a:avLst/>
                <a:gdLst>
                  <a:gd name="T0" fmla="*/ 0 w 15"/>
                  <a:gd name="T1" fmla="*/ 197 h 10"/>
                  <a:gd name="T2" fmla="*/ 243 w 15"/>
                  <a:gd name="T3" fmla="*/ 0 h 10"/>
                  <a:gd name="T4" fmla="*/ 0 60000 65536"/>
                  <a:gd name="T5" fmla="*/ 0 60000 65536"/>
                </a:gdLst>
                <a:ahLst/>
                <a:cxnLst>
                  <a:cxn ang="T4">
                    <a:pos x="T0" y="T1"/>
                  </a:cxn>
                  <a:cxn ang="T5">
                    <a:pos x="T2" y="T3"/>
                  </a:cxn>
                </a:cxnLst>
                <a:rect l="0" t="0" r="r" b="b"/>
                <a:pathLst>
                  <a:path w="15" h="10">
                    <a:moveTo>
                      <a:pt x="0" y="10"/>
                    </a:moveTo>
                    <a:cubicBezTo>
                      <a:pt x="2" y="3"/>
                      <a:pt x="7" y="0"/>
                      <a:pt x="15" y="0"/>
                    </a:cubicBezTo>
                  </a:path>
                </a:pathLst>
              </a:custGeom>
              <a:noFill/>
              <a:ln w="7938" cap="rnd">
                <a:solidFill>
                  <a:srgbClr val="BE8E03"/>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nl-BE"/>
              </a:p>
            </p:txBody>
          </p:sp>
          <p:sp>
            <p:nvSpPr>
              <p:cNvPr id="101" name="Freeform 90"/>
              <p:cNvSpPr>
                <a:spLocks/>
              </p:cNvSpPr>
              <p:nvPr/>
            </p:nvSpPr>
            <p:spPr bwMode="auto">
              <a:xfrm>
                <a:off x="3563" y="1837"/>
                <a:ext cx="112" cy="80"/>
              </a:xfrm>
              <a:custGeom>
                <a:avLst/>
                <a:gdLst>
                  <a:gd name="T0" fmla="*/ 0 w 45"/>
                  <a:gd name="T1" fmla="*/ 376 h 30"/>
                  <a:gd name="T2" fmla="*/ 694 w 45"/>
                  <a:gd name="T3" fmla="*/ 0 h 30"/>
                  <a:gd name="T4" fmla="*/ 0 60000 65536"/>
                  <a:gd name="T5" fmla="*/ 0 60000 65536"/>
                </a:gdLst>
                <a:ahLst/>
                <a:cxnLst>
                  <a:cxn ang="T4">
                    <a:pos x="T0" y="T1"/>
                  </a:cxn>
                  <a:cxn ang="T5">
                    <a:pos x="T2" y="T3"/>
                  </a:cxn>
                </a:cxnLst>
                <a:rect l="0" t="0" r="r" b="b"/>
                <a:pathLst>
                  <a:path w="45" h="30">
                    <a:moveTo>
                      <a:pt x="0" y="20"/>
                    </a:moveTo>
                    <a:cubicBezTo>
                      <a:pt x="15" y="30"/>
                      <a:pt x="43" y="19"/>
                      <a:pt x="45" y="0"/>
                    </a:cubicBezTo>
                  </a:path>
                </a:pathLst>
              </a:custGeom>
              <a:noFill/>
              <a:ln w="7938" cap="rnd">
                <a:solidFill>
                  <a:srgbClr val="BE8E03"/>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nl-BE"/>
              </a:p>
            </p:txBody>
          </p:sp>
          <p:sp>
            <p:nvSpPr>
              <p:cNvPr id="102" name="Freeform 91"/>
              <p:cNvSpPr>
                <a:spLocks/>
              </p:cNvSpPr>
              <p:nvPr/>
            </p:nvSpPr>
            <p:spPr bwMode="auto">
              <a:xfrm>
                <a:off x="3640" y="1893"/>
                <a:ext cx="30" cy="59"/>
              </a:xfrm>
              <a:custGeom>
                <a:avLst/>
                <a:gdLst>
                  <a:gd name="T0" fmla="*/ 0 w 12"/>
                  <a:gd name="T1" fmla="*/ 0 h 22"/>
                  <a:gd name="T2" fmla="*/ 158 w 12"/>
                  <a:gd name="T3" fmla="*/ 424 h 22"/>
                  <a:gd name="T4" fmla="*/ 0 60000 65536"/>
                  <a:gd name="T5" fmla="*/ 0 60000 65536"/>
                </a:gdLst>
                <a:ahLst/>
                <a:cxnLst>
                  <a:cxn ang="T4">
                    <a:pos x="T0" y="T1"/>
                  </a:cxn>
                  <a:cxn ang="T5">
                    <a:pos x="T2" y="T3"/>
                  </a:cxn>
                </a:cxnLst>
                <a:rect l="0" t="0" r="r" b="b"/>
                <a:pathLst>
                  <a:path w="12" h="22">
                    <a:moveTo>
                      <a:pt x="0" y="0"/>
                    </a:moveTo>
                    <a:cubicBezTo>
                      <a:pt x="9" y="4"/>
                      <a:pt x="12" y="13"/>
                      <a:pt x="10" y="22"/>
                    </a:cubicBezTo>
                  </a:path>
                </a:pathLst>
              </a:custGeom>
              <a:noFill/>
              <a:ln w="7938" cap="rnd">
                <a:solidFill>
                  <a:srgbClr val="BE8E03"/>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nl-BE"/>
              </a:p>
            </p:txBody>
          </p:sp>
          <p:sp>
            <p:nvSpPr>
              <p:cNvPr id="103" name="Freeform 92"/>
              <p:cNvSpPr>
                <a:spLocks/>
              </p:cNvSpPr>
              <p:nvPr/>
            </p:nvSpPr>
            <p:spPr bwMode="auto">
              <a:xfrm>
                <a:off x="3890" y="1835"/>
                <a:ext cx="88" cy="82"/>
              </a:xfrm>
              <a:custGeom>
                <a:avLst/>
                <a:gdLst>
                  <a:gd name="T0" fmla="*/ 0 w 35"/>
                  <a:gd name="T1" fmla="*/ 497 h 31"/>
                  <a:gd name="T2" fmla="*/ 556 w 35"/>
                  <a:gd name="T3" fmla="*/ 0 h 31"/>
                  <a:gd name="T4" fmla="*/ 0 60000 65536"/>
                  <a:gd name="T5" fmla="*/ 0 60000 65536"/>
                </a:gdLst>
                <a:ahLst/>
                <a:cxnLst>
                  <a:cxn ang="T4">
                    <a:pos x="T0" y="T1"/>
                  </a:cxn>
                  <a:cxn ang="T5">
                    <a:pos x="T2" y="T3"/>
                  </a:cxn>
                </a:cxnLst>
                <a:rect l="0" t="0" r="r" b="b"/>
                <a:pathLst>
                  <a:path w="35" h="31">
                    <a:moveTo>
                      <a:pt x="0" y="27"/>
                    </a:moveTo>
                    <a:cubicBezTo>
                      <a:pt x="18" y="31"/>
                      <a:pt x="32" y="16"/>
                      <a:pt x="35" y="0"/>
                    </a:cubicBezTo>
                  </a:path>
                </a:pathLst>
              </a:custGeom>
              <a:noFill/>
              <a:ln w="7938" cap="rnd">
                <a:solidFill>
                  <a:srgbClr val="BE8E03"/>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nl-BE"/>
              </a:p>
            </p:txBody>
          </p:sp>
          <p:sp>
            <p:nvSpPr>
              <p:cNvPr id="104" name="Freeform 93"/>
              <p:cNvSpPr>
                <a:spLocks/>
              </p:cNvSpPr>
              <p:nvPr/>
            </p:nvSpPr>
            <p:spPr bwMode="auto">
              <a:xfrm>
                <a:off x="3945" y="1803"/>
                <a:ext cx="95" cy="34"/>
              </a:xfrm>
              <a:custGeom>
                <a:avLst/>
                <a:gdLst>
                  <a:gd name="T0" fmla="*/ 0 w 38"/>
                  <a:gd name="T1" fmla="*/ 110 h 13"/>
                  <a:gd name="T2" fmla="*/ 595 w 38"/>
                  <a:gd name="T3" fmla="*/ 0 h 13"/>
                  <a:gd name="T4" fmla="*/ 0 60000 65536"/>
                  <a:gd name="T5" fmla="*/ 0 60000 65536"/>
                </a:gdLst>
                <a:ahLst/>
                <a:cxnLst>
                  <a:cxn ang="T4">
                    <a:pos x="T0" y="T1"/>
                  </a:cxn>
                  <a:cxn ang="T5">
                    <a:pos x="T2" y="T3"/>
                  </a:cxn>
                </a:cxnLst>
                <a:rect l="0" t="0" r="r" b="b"/>
                <a:pathLst>
                  <a:path w="38" h="13">
                    <a:moveTo>
                      <a:pt x="0" y="6"/>
                    </a:moveTo>
                    <a:cubicBezTo>
                      <a:pt x="12" y="13"/>
                      <a:pt x="30" y="10"/>
                      <a:pt x="38" y="0"/>
                    </a:cubicBezTo>
                  </a:path>
                </a:pathLst>
              </a:custGeom>
              <a:noFill/>
              <a:ln w="7938" cap="rnd">
                <a:solidFill>
                  <a:srgbClr val="BE8E03"/>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nl-BE"/>
              </a:p>
            </p:txBody>
          </p:sp>
          <p:sp>
            <p:nvSpPr>
              <p:cNvPr id="105" name="Freeform 94"/>
              <p:cNvSpPr>
                <a:spLocks/>
              </p:cNvSpPr>
              <p:nvPr/>
            </p:nvSpPr>
            <p:spPr bwMode="auto">
              <a:xfrm>
                <a:off x="3823" y="1741"/>
                <a:ext cx="37" cy="83"/>
              </a:xfrm>
              <a:custGeom>
                <a:avLst/>
                <a:gdLst>
                  <a:gd name="T0" fmla="*/ 0 w 15"/>
                  <a:gd name="T1" fmla="*/ 0 h 31"/>
                  <a:gd name="T2" fmla="*/ 153 w 15"/>
                  <a:gd name="T3" fmla="*/ 594 h 31"/>
                  <a:gd name="T4" fmla="*/ 0 60000 65536"/>
                  <a:gd name="T5" fmla="*/ 0 60000 65536"/>
                </a:gdLst>
                <a:ahLst/>
                <a:cxnLst>
                  <a:cxn ang="T4">
                    <a:pos x="T0" y="T1"/>
                  </a:cxn>
                  <a:cxn ang="T5">
                    <a:pos x="T2" y="T3"/>
                  </a:cxn>
                </a:cxnLst>
                <a:rect l="0" t="0" r="r" b="b"/>
                <a:pathLst>
                  <a:path w="15" h="31">
                    <a:moveTo>
                      <a:pt x="0" y="0"/>
                    </a:moveTo>
                    <a:cubicBezTo>
                      <a:pt x="10" y="7"/>
                      <a:pt x="15" y="19"/>
                      <a:pt x="10" y="31"/>
                    </a:cubicBezTo>
                  </a:path>
                </a:pathLst>
              </a:custGeom>
              <a:noFill/>
              <a:ln w="7938" cap="rnd">
                <a:solidFill>
                  <a:srgbClr val="BE8E03"/>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nl-BE"/>
              </a:p>
            </p:txBody>
          </p:sp>
          <p:sp>
            <p:nvSpPr>
              <p:cNvPr id="106" name="Freeform 95"/>
              <p:cNvSpPr>
                <a:spLocks/>
              </p:cNvSpPr>
              <p:nvPr/>
            </p:nvSpPr>
            <p:spPr bwMode="auto">
              <a:xfrm>
                <a:off x="3853" y="1755"/>
                <a:ext cx="35" cy="24"/>
              </a:xfrm>
              <a:custGeom>
                <a:avLst/>
                <a:gdLst>
                  <a:gd name="T0" fmla="*/ 0 w 14"/>
                  <a:gd name="T1" fmla="*/ 171 h 9"/>
                  <a:gd name="T2" fmla="*/ 220 w 14"/>
                  <a:gd name="T3" fmla="*/ 21 h 9"/>
                  <a:gd name="T4" fmla="*/ 0 60000 65536"/>
                  <a:gd name="T5" fmla="*/ 0 60000 65536"/>
                </a:gdLst>
                <a:ahLst/>
                <a:cxnLst>
                  <a:cxn ang="T4">
                    <a:pos x="T0" y="T1"/>
                  </a:cxn>
                  <a:cxn ang="T5">
                    <a:pos x="T2" y="T3"/>
                  </a:cxn>
                </a:cxnLst>
                <a:rect l="0" t="0" r="r" b="b"/>
                <a:pathLst>
                  <a:path w="14" h="9">
                    <a:moveTo>
                      <a:pt x="0" y="9"/>
                    </a:moveTo>
                    <a:cubicBezTo>
                      <a:pt x="3" y="3"/>
                      <a:pt x="7" y="0"/>
                      <a:pt x="14" y="1"/>
                    </a:cubicBezTo>
                  </a:path>
                </a:pathLst>
              </a:custGeom>
              <a:noFill/>
              <a:ln w="7938" cap="rnd">
                <a:solidFill>
                  <a:srgbClr val="BE8E03"/>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nl-BE"/>
              </a:p>
            </p:txBody>
          </p:sp>
          <p:sp>
            <p:nvSpPr>
              <p:cNvPr id="107" name="Freeform 96"/>
              <p:cNvSpPr>
                <a:spLocks/>
              </p:cNvSpPr>
              <p:nvPr/>
            </p:nvSpPr>
            <p:spPr bwMode="auto">
              <a:xfrm>
                <a:off x="3048" y="2221"/>
                <a:ext cx="137" cy="78"/>
              </a:xfrm>
              <a:custGeom>
                <a:avLst/>
                <a:gdLst>
                  <a:gd name="T0" fmla="*/ 0 w 55"/>
                  <a:gd name="T1" fmla="*/ 334 h 29"/>
                  <a:gd name="T2" fmla="*/ 849 w 55"/>
                  <a:gd name="T3" fmla="*/ 0 h 29"/>
                  <a:gd name="T4" fmla="*/ 0 60000 65536"/>
                  <a:gd name="T5" fmla="*/ 0 60000 65536"/>
                </a:gdLst>
                <a:ahLst/>
                <a:cxnLst>
                  <a:cxn ang="T4">
                    <a:pos x="T0" y="T1"/>
                  </a:cxn>
                  <a:cxn ang="T5">
                    <a:pos x="T2" y="T3"/>
                  </a:cxn>
                </a:cxnLst>
                <a:rect l="0" t="0" r="r" b="b"/>
                <a:pathLst>
                  <a:path w="55" h="29">
                    <a:moveTo>
                      <a:pt x="0" y="17"/>
                    </a:moveTo>
                    <a:cubicBezTo>
                      <a:pt x="17" y="29"/>
                      <a:pt x="48" y="18"/>
                      <a:pt x="55" y="0"/>
                    </a:cubicBezTo>
                  </a:path>
                </a:pathLst>
              </a:custGeom>
              <a:noFill/>
              <a:ln w="7938" cap="rnd">
                <a:solidFill>
                  <a:srgbClr val="BE8E03"/>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nl-BE"/>
              </a:p>
            </p:txBody>
          </p:sp>
          <p:sp>
            <p:nvSpPr>
              <p:cNvPr id="108" name="Freeform 97"/>
              <p:cNvSpPr>
                <a:spLocks/>
              </p:cNvSpPr>
              <p:nvPr/>
            </p:nvSpPr>
            <p:spPr bwMode="auto">
              <a:xfrm>
                <a:off x="3160" y="2189"/>
                <a:ext cx="68" cy="43"/>
              </a:xfrm>
              <a:custGeom>
                <a:avLst/>
                <a:gdLst>
                  <a:gd name="T0" fmla="*/ 0 w 27"/>
                  <a:gd name="T1" fmla="*/ 0 h 16"/>
                  <a:gd name="T2" fmla="*/ 431 w 27"/>
                  <a:gd name="T3" fmla="*/ 274 h 16"/>
                  <a:gd name="T4" fmla="*/ 0 60000 65536"/>
                  <a:gd name="T5" fmla="*/ 0 60000 65536"/>
                </a:gdLst>
                <a:ahLst/>
                <a:cxnLst>
                  <a:cxn ang="T4">
                    <a:pos x="T0" y="T1"/>
                  </a:cxn>
                  <a:cxn ang="T5">
                    <a:pos x="T2" y="T3"/>
                  </a:cxn>
                </a:cxnLst>
                <a:rect l="0" t="0" r="r" b="b"/>
                <a:pathLst>
                  <a:path w="27" h="16">
                    <a:moveTo>
                      <a:pt x="0" y="0"/>
                    </a:moveTo>
                    <a:cubicBezTo>
                      <a:pt x="7" y="8"/>
                      <a:pt x="16" y="16"/>
                      <a:pt x="27" y="14"/>
                    </a:cubicBezTo>
                  </a:path>
                </a:pathLst>
              </a:custGeom>
              <a:noFill/>
              <a:ln w="7938" cap="rnd">
                <a:solidFill>
                  <a:srgbClr val="BE8E03"/>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nl-BE"/>
              </a:p>
            </p:txBody>
          </p:sp>
          <p:sp>
            <p:nvSpPr>
              <p:cNvPr id="109" name="Freeform 98"/>
              <p:cNvSpPr>
                <a:spLocks/>
              </p:cNvSpPr>
              <p:nvPr/>
            </p:nvSpPr>
            <p:spPr bwMode="auto">
              <a:xfrm>
                <a:off x="2793" y="1741"/>
                <a:ext cx="140" cy="46"/>
              </a:xfrm>
              <a:custGeom>
                <a:avLst/>
                <a:gdLst>
                  <a:gd name="T0" fmla="*/ 0 w 56"/>
                  <a:gd name="T1" fmla="*/ 257 h 17"/>
                  <a:gd name="T2" fmla="*/ 875 w 56"/>
                  <a:gd name="T3" fmla="*/ 336 h 17"/>
                  <a:gd name="T4" fmla="*/ 0 60000 65536"/>
                  <a:gd name="T5" fmla="*/ 0 60000 65536"/>
                </a:gdLst>
                <a:ahLst/>
                <a:cxnLst>
                  <a:cxn ang="T4">
                    <a:pos x="T0" y="T1"/>
                  </a:cxn>
                  <a:cxn ang="T5">
                    <a:pos x="T2" y="T3"/>
                  </a:cxn>
                </a:cxnLst>
                <a:rect l="0" t="0" r="r" b="b"/>
                <a:pathLst>
                  <a:path w="56" h="17">
                    <a:moveTo>
                      <a:pt x="0" y="13"/>
                    </a:moveTo>
                    <a:cubicBezTo>
                      <a:pt x="16" y="0"/>
                      <a:pt x="42" y="0"/>
                      <a:pt x="56" y="17"/>
                    </a:cubicBezTo>
                  </a:path>
                </a:pathLst>
              </a:custGeom>
              <a:noFill/>
              <a:ln w="7938" cap="rnd">
                <a:solidFill>
                  <a:srgbClr val="BE8E03"/>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nl-BE"/>
              </a:p>
            </p:txBody>
          </p:sp>
          <p:sp>
            <p:nvSpPr>
              <p:cNvPr id="110" name="Freeform 99"/>
              <p:cNvSpPr>
                <a:spLocks/>
              </p:cNvSpPr>
              <p:nvPr/>
            </p:nvSpPr>
            <p:spPr bwMode="auto">
              <a:xfrm>
                <a:off x="2903" y="1768"/>
                <a:ext cx="77" cy="67"/>
              </a:xfrm>
              <a:custGeom>
                <a:avLst/>
                <a:gdLst>
                  <a:gd name="T0" fmla="*/ 474 w 31"/>
                  <a:gd name="T1" fmla="*/ 56 h 25"/>
                  <a:gd name="T2" fmla="*/ 0 w 31"/>
                  <a:gd name="T3" fmla="*/ 482 h 25"/>
                  <a:gd name="T4" fmla="*/ 0 60000 65536"/>
                  <a:gd name="T5" fmla="*/ 0 60000 65536"/>
                </a:gdLst>
                <a:ahLst/>
                <a:cxnLst>
                  <a:cxn ang="T4">
                    <a:pos x="T0" y="T1"/>
                  </a:cxn>
                  <a:cxn ang="T5">
                    <a:pos x="T2" y="T3"/>
                  </a:cxn>
                </a:cxnLst>
                <a:rect l="0" t="0" r="r" b="b"/>
                <a:pathLst>
                  <a:path w="31" h="25">
                    <a:moveTo>
                      <a:pt x="31" y="3"/>
                    </a:moveTo>
                    <a:cubicBezTo>
                      <a:pt x="15" y="0"/>
                      <a:pt x="4" y="8"/>
                      <a:pt x="0" y="25"/>
                    </a:cubicBezTo>
                  </a:path>
                </a:pathLst>
              </a:custGeom>
              <a:noFill/>
              <a:ln w="7938" cap="rnd">
                <a:solidFill>
                  <a:srgbClr val="BE8E03"/>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nl-BE"/>
              </a:p>
            </p:txBody>
          </p:sp>
          <p:sp>
            <p:nvSpPr>
              <p:cNvPr id="111" name="Freeform 100"/>
              <p:cNvSpPr>
                <a:spLocks/>
              </p:cNvSpPr>
              <p:nvPr/>
            </p:nvSpPr>
            <p:spPr bwMode="auto">
              <a:xfrm>
                <a:off x="2408" y="2267"/>
                <a:ext cx="150" cy="90"/>
              </a:xfrm>
              <a:custGeom>
                <a:avLst/>
                <a:gdLst>
                  <a:gd name="T0" fmla="*/ 0 w 60"/>
                  <a:gd name="T1" fmla="*/ 148 h 34"/>
                  <a:gd name="T2" fmla="*/ 938 w 60"/>
                  <a:gd name="T3" fmla="*/ 0 h 34"/>
                  <a:gd name="T4" fmla="*/ 0 60000 65536"/>
                  <a:gd name="T5" fmla="*/ 0 60000 65536"/>
                </a:gdLst>
                <a:ahLst/>
                <a:cxnLst>
                  <a:cxn ang="T4">
                    <a:pos x="T0" y="T1"/>
                  </a:cxn>
                  <a:cxn ang="T5">
                    <a:pos x="T2" y="T3"/>
                  </a:cxn>
                </a:cxnLst>
                <a:rect l="0" t="0" r="r" b="b"/>
                <a:pathLst>
                  <a:path w="60" h="34">
                    <a:moveTo>
                      <a:pt x="0" y="8"/>
                    </a:moveTo>
                    <a:cubicBezTo>
                      <a:pt x="13" y="34"/>
                      <a:pt x="47" y="15"/>
                      <a:pt x="60" y="0"/>
                    </a:cubicBezTo>
                  </a:path>
                </a:pathLst>
              </a:custGeom>
              <a:noFill/>
              <a:ln w="7938" cap="rnd">
                <a:solidFill>
                  <a:srgbClr val="BE8E03"/>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nl-BE"/>
              </a:p>
            </p:txBody>
          </p:sp>
          <p:sp>
            <p:nvSpPr>
              <p:cNvPr id="112" name="Freeform 101"/>
              <p:cNvSpPr>
                <a:spLocks/>
              </p:cNvSpPr>
              <p:nvPr/>
            </p:nvSpPr>
            <p:spPr bwMode="auto">
              <a:xfrm>
                <a:off x="2548" y="2232"/>
                <a:ext cx="65" cy="72"/>
              </a:xfrm>
              <a:custGeom>
                <a:avLst/>
                <a:gdLst>
                  <a:gd name="T0" fmla="*/ 0 w 26"/>
                  <a:gd name="T1" fmla="*/ 0 h 27"/>
                  <a:gd name="T2" fmla="*/ 408 w 26"/>
                  <a:gd name="T3" fmla="*/ 435 h 27"/>
                  <a:gd name="T4" fmla="*/ 0 60000 65536"/>
                  <a:gd name="T5" fmla="*/ 0 60000 65536"/>
                </a:gdLst>
                <a:ahLst/>
                <a:cxnLst>
                  <a:cxn ang="T4">
                    <a:pos x="T0" y="T1"/>
                  </a:cxn>
                  <a:cxn ang="T5">
                    <a:pos x="T2" y="T3"/>
                  </a:cxn>
                </a:cxnLst>
                <a:rect l="0" t="0" r="r" b="b"/>
                <a:pathLst>
                  <a:path w="26" h="27">
                    <a:moveTo>
                      <a:pt x="0" y="0"/>
                    </a:moveTo>
                    <a:cubicBezTo>
                      <a:pt x="3" y="12"/>
                      <a:pt x="11" y="27"/>
                      <a:pt x="26" y="23"/>
                    </a:cubicBezTo>
                  </a:path>
                </a:pathLst>
              </a:custGeom>
              <a:noFill/>
              <a:ln w="7938" cap="rnd">
                <a:solidFill>
                  <a:srgbClr val="BE8E03"/>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nl-BE"/>
              </a:p>
            </p:txBody>
          </p:sp>
          <p:sp>
            <p:nvSpPr>
              <p:cNvPr id="113" name="Freeform 102"/>
              <p:cNvSpPr>
                <a:spLocks/>
              </p:cNvSpPr>
              <p:nvPr/>
            </p:nvSpPr>
            <p:spPr bwMode="auto">
              <a:xfrm>
                <a:off x="2568" y="1968"/>
                <a:ext cx="30" cy="123"/>
              </a:xfrm>
              <a:custGeom>
                <a:avLst/>
                <a:gdLst>
                  <a:gd name="T0" fmla="*/ 188 w 12"/>
                  <a:gd name="T1" fmla="*/ 0 h 46"/>
                  <a:gd name="T2" fmla="*/ 158 w 12"/>
                  <a:gd name="T3" fmla="*/ 880 h 46"/>
                  <a:gd name="T4" fmla="*/ 0 60000 65536"/>
                  <a:gd name="T5" fmla="*/ 0 60000 65536"/>
                </a:gdLst>
                <a:ahLst/>
                <a:cxnLst>
                  <a:cxn ang="T4">
                    <a:pos x="T0" y="T1"/>
                  </a:cxn>
                  <a:cxn ang="T5">
                    <a:pos x="T2" y="T3"/>
                  </a:cxn>
                </a:cxnLst>
                <a:rect l="0" t="0" r="r" b="b"/>
                <a:pathLst>
                  <a:path w="12" h="46">
                    <a:moveTo>
                      <a:pt x="12" y="0"/>
                    </a:moveTo>
                    <a:cubicBezTo>
                      <a:pt x="5" y="13"/>
                      <a:pt x="0" y="34"/>
                      <a:pt x="10" y="46"/>
                    </a:cubicBezTo>
                  </a:path>
                </a:pathLst>
              </a:custGeom>
              <a:noFill/>
              <a:ln w="7938" cap="rnd">
                <a:solidFill>
                  <a:srgbClr val="BE8E03"/>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nl-BE"/>
              </a:p>
            </p:txBody>
          </p:sp>
          <p:sp>
            <p:nvSpPr>
              <p:cNvPr id="114" name="Freeform 103"/>
              <p:cNvSpPr>
                <a:spLocks/>
              </p:cNvSpPr>
              <p:nvPr/>
            </p:nvSpPr>
            <p:spPr bwMode="auto">
              <a:xfrm>
                <a:off x="2490" y="1984"/>
                <a:ext cx="88" cy="51"/>
              </a:xfrm>
              <a:custGeom>
                <a:avLst/>
                <a:gdLst>
                  <a:gd name="T0" fmla="*/ 556 w 35"/>
                  <a:gd name="T1" fmla="*/ 368 h 19"/>
                  <a:gd name="T2" fmla="*/ 0 w 35"/>
                  <a:gd name="T3" fmla="*/ 56 h 19"/>
                  <a:gd name="T4" fmla="*/ 0 60000 65536"/>
                  <a:gd name="T5" fmla="*/ 0 60000 65536"/>
                </a:gdLst>
                <a:ahLst/>
                <a:cxnLst>
                  <a:cxn ang="T4">
                    <a:pos x="T0" y="T1"/>
                  </a:cxn>
                  <a:cxn ang="T5">
                    <a:pos x="T2" y="T3"/>
                  </a:cxn>
                </a:cxnLst>
                <a:rect l="0" t="0" r="r" b="b"/>
                <a:pathLst>
                  <a:path w="35" h="19">
                    <a:moveTo>
                      <a:pt x="35" y="19"/>
                    </a:moveTo>
                    <a:cubicBezTo>
                      <a:pt x="26" y="9"/>
                      <a:pt x="14" y="0"/>
                      <a:pt x="0" y="3"/>
                    </a:cubicBezTo>
                  </a:path>
                </a:pathLst>
              </a:custGeom>
              <a:noFill/>
              <a:ln w="7938" cap="rnd">
                <a:solidFill>
                  <a:srgbClr val="BE8E03"/>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nl-BE"/>
              </a:p>
            </p:txBody>
          </p:sp>
          <p:sp>
            <p:nvSpPr>
              <p:cNvPr id="115" name="Freeform 104"/>
              <p:cNvSpPr>
                <a:spLocks/>
              </p:cNvSpPr>
              <p:nvPr/>
            </p:nvSpPr>
            <p:spPr bwMode="auto">
              <a:xfrm>
                <a:off x="2253" y="1709"/>
                <a:ext cx="135" cy="67"/>
              </a:xfrm>
              <a:custGeom>
                <a:avLst/>
                <a:gdLst>
                  <a:gd name="T0" fmla="*/ 0 w 54"/>
                  <a:gd name="T1" fmla="*/ 402 h 25"/>
                  <a:gd name="T2" fmla="*/ 845 w 54"/>
                  <a:gd name="T3" fmla="*/ 482 h 25"/>
                  <a:gd name="T4" fmla="*/ 0 60000 65536"/>
                  <a:gd name="T5" fmla="*/ 0 60000 65536"/>
                </a:gdLst>
                <a:ahLst/>
                <a:cxnLst>
                  <a:cxn ang="T4">
                    <a:pos x="T0" y="T1"/>
                  </a:cxn>
                  <a:cxn ang="T5">
                    <a:pos x="T2" y="T3"/>
                  </a:cxn>
                </a:cxnLst>
                <a:rect l="0" t="0" r="r" b="b"/>
                <a:pathLst>
                  <a:path w="54" h="25">
                    <a:moveTo>
                      <a:pt x="0" y="21"/>
                    </a:moveTo>
                    <a:cubicBezTo>
                      <a:pt x="15" y="0"/>
                      <a:pt x="38" y="16"/>
                      <a:pt x="54" y="25"/>
                    </a:cubicBezTo>
                  </a:path>
                </a:pathLst>
              </a:custGeom>
              <a:noFill/>
              <a:ln w="7938" cap="rnd">
                <a:solidFill>
                  <a:srgbClr val="BE8E03"/>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nl-BE"/>
              </a:p>
            </p:txBody>
          </p:sp>
          <p:sp>
            <p:nvSpPr>
              <p:cNvPr id="116" name="Freeform 105"/>
              <p:cNvSpPr>
                <a:spLocks/>
              </p:cNvSpPr>
              <p:nvPr/>
            </p:nvSpPr>
            <p:spPr bwMode="auto">
              <a:xfrm>
                <a:off x="2360" y="1741"/>
                <a:ext cx="110" cy="54"/>
              </a:xfrm>
              <a:custGeom>
                <a:avLst/>
                <a:gdLst>
                  <a:gd name="T0" fmla="*/ 0 w 44"/>
                  <a:gd name="T1" fmla="*/ 394 h 20"/>
                  <a:gd name="T2" fmla="*/ 688 w 44"/>
                  <a:gd name="T3" fmla="*/ 300 h 20"/>
                  <a:gd name="T4" fmla="*/ 0 60000 65536"/>
                  <a:gd name="T5" fmla="*/ 0 60000 65536"/>
                </a:gdLst>
                <a:ahLst/>
                <a:cxnLst>
                  <a:cxn ang="T4">
                    <a:pos x="T0" y="T1"/>
                  </a:cxn>
                  <a:cxn ang="T5">
                    <a:pos x="T2" y="T3"/>
                  </a:cxn>
                </a:cxnLst>
                <a:rect l="0" t="0" r="r" b="b"/>
                <a:pathLst>
                  <a:path w="44" h="20">
                    <a:moveTo>
                      <a:pt x="0" y="20"/>
                    </a:moveTo>
                    <a:cubicBezTo>
                      <a:pt x="12" y="8"/>
                      <a:pt x="30" y="0"/>
                      <a:pt x="44" y="15"/>
                    </a:cubicBezTo>
                  </a:path>
                </a:pathLst>
              </a:custGeom>
              <a:noFill/>
              <a:ln w="7938" cap="rnd">
                <a:solidFill>
                  <a:srgbClr val="BE8E03"/>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nl-BE"/>
              </a:p>
            </p:txBody>
          </p:sp>
          <p:sp>
            <p:nvSpPr>
              <p:cNvPr id="117" name="Freeform 106"/>
              <p:cNvSpPr>
                <a:spLocks/>
              </p:cNvSpPr>
              <p:nvPr/>
            </p:nvSpPr>
            <p:spPr bwMode="auto">
              <a:xfrm>
                <a:off x="1805" y="1893"/>
                <a:ext cx="73" cy="80"/>
              </a:xfrm>
              <a:custGeom>
                <a:avLst/>
                <a:gdLst>
                  <a:gd name="T0" fmla="*/ 463 w 29"/>
                  <a:gd name="T1" fmla="*/ 0 h 30"/>
                  <a:gd name="T2" fmla="*/ 33 w 29"/>
                  <a:gd name="T3" fmla="*/ 568 h 30"/>
                  <a:gd name="T4" fmla="*/ 0 60000 65536"/>
                  <a:gd name="T5" fmla="*/ 0 60000 65536"/>
                </a:gdLst>
                <a:ahLst/>
                <a:cxnLst>
                  <a:cxn ang="T4">
                    <a:pos x="T0" y="T1"/>
                  </a:cxn>
                  <a:cxn ang="T5">
                    <a:pos x="T2" y="T3"/>
                  </a:cxn>
                </a:cxnLst>
                <a:rect l="0" t="0" r="r" b="b"/>
                <a:pathLst>
                  <a:path w="29" h="30">
                    <a:moveTo>
                      <a:pt x="29" y="0"/>
                    </a:moveTo>
                    <a:cubicBezTo>
                      <a:pt x="12" y="0"/>
                      <a:pt x="0" y="12"/>
                      <a:pt x="2" y="30"/>
                    </a:cubicBezTo>
                  </a:path>
                </a:pathLst>
              </a:custGeom>
              <a:noFill/>
              <a:ln w="7938" cap="rnd">
                <a:solidFill>
                  <a:srgbClr val="BE8E03"/>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nl-BE"/>
              </a:p>
            </p:txBody>
          </p:sp>
          <p:sp>
            <p:nvSpPr>
              <p:cNvPr id="118" name="Freeform 107"/>
              <p:cNvSpPr>
                <a:spLocks/>
              </p:cNvSpPr>
              <p:nvPr/>
            </p:nvSpPr>
            <p:spPr bwMode="auto">
              <a:xfrm>
                <a:off x="1765" y="1955"/>
                <a:ext cx="80" cy="101"/>
              </a:xfrm>
              <a:custGeom>
                <a:avLst/>
                <a:gdLst>
                  <a:gd name="T0" fmla="*/ 500 w 32"/>
                  <a:gd name="T1" fmla="*/ 136 h 38"/>
                  <a:gd name="T2" fmla="*/ 20 w 32"/>
                  <a:gd name="T3" fmla="*/ 712 h 38"/>
                  <a:gd name="T4" fmla="*/ 0 60000 65536"/>
                  <a:gd name="T5" fmla="*/ 0 60000 65536"/>
                </a:gdLst>
                <a:ahLst/>
                <a:cxnLst>
                  <a:cxn ang="T4">
                    <a:pos x="T0" y="T1"/>
                  </a:cxn>
                  <a:cxn ang="T5">
                    <a:pos x="T2" y="T3"/>
                  </a:cxn>
                </a:cxnLst>
                <a:rect l="0" t="0" r="r" b="b"/>
                <a:pathLst>
                  <a:path w="32" h="38">
                    <a:moveTo>
                      <a:pt x="32" y="7"/>
                    </a:moveTo>
                    <a:cubicBezTo>
                      <a:pt x="15" y="0"/>
                      <a:pt x="0" y="23"/>
                      <a:pt x="1" y="38"/>
                    </a:cubicBezTo>
                  </a:path>
                </a:pathLst>
              </a:custGeom>
              <a:noFill/>
              <a:ln w="7938" cap="rnd">
                <a:solidFill>
                  <a:srgbClr val="BE8E03"/>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nl-BE"/>
              </a:p>
            </p:txBody>
          </p:sp>
          <p:sp>
            <p:nvSpPr>
              <p:cNvPr id="119" name="Freeform 108"/>
              <p:cNvSpPr>
                <a:spLocks/>
              </p:cNvSpPr>
              <p:nvPr/>
            </p:nvSpPr>
            <p:spPr bwMode="auto">
              <a:xfrm>
                <a:off x="1933" y="1936"/>
                <a:ext cx="62" cy="120"/>
              </a:xfrm>
              <a:custGeom>
                <a:avLst/>
                <a:gdLst>
                  <a:gd name="T0" fmla="*/ 290 w 25"/>
                  <a:gd name="T1" fmla="*/ 0 h 45"/>
                  <a:gd name="T2" fmla="*/ 0 w 25"/>
                  <a:gd name="T3" fmla="*/ 853 h 45"/>
                  <a:gd name="T4" fmla="*/ 0 60000 65536"/>
                  <a:gd name="T5" fmla="*/ 0 60000 65536"/>
                </a:gdLst>
                <a:ahLst/>
                <a:cxnLst>
                  <a:cxn ang="T4">
                    <a:pos x="T0" y="T1"/>
                  </a:cxn>
                  <a:cxn ang="T5">
                    <a:pos x="T2" y="T3"/>
                  </a:cxn>
                </a:cxnLst>
                <a:rect l="0" t="0" r="r" b="b"/>
                <a:pathLst>
                  <a:path w="25" h="45">
                    <a:moveTo>
                      <a:pt x="19" y="0"/>
                    </a:moveTo>
                    <a:cubicBezTo>
                      <a:pt x="25" y="17"/>
                      <a:pt x="16" y="38"/>
                      <a:pt x="0" y="45"/>
                    </a:cubicBezTo>
                  </a:path>
                </a:pathLst>
              </a:custGeom>
              <a:noFill/>
              <a:ln w="7938" cap="rnd">
                <a:solidFill>
                  <a:srgbClr val="BE8E03"/>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nl-BE"/>
              </a:p>
            </p:txBody>
          </p:sp>
          <p:sp>
            <p:nvSpPr>
              <p:cNvPr id="120" name="Freeform 109"/>
              <p:cNvSpPr>
                <a:spLocks/>
              </p:cNvSpPr>
              <p:nvPr/>
            </p:nvSpPr>
            <p:spPr bwMode="auto">
              <a:xfrm>
                <a:off x="1975" y="2008"/>
                <a:ext cx="68" cy="64"/>
              </a:xfrm>
              <a:custGeom>
                <a:avLst/>
                <a:gdLst>
                  <a:gd name="T0" fmla="*/ 0 w 27"/>
                  <a:gd name="T1" fmla="*/ 35 h 24"/>
                  <a:gd name="T2" fmla="*/ 431 w 27"/>
                  <a:gd name="T3" fmla="*/ 456 h 24"/>
                  <a:gd name="T4" fmla="*/ 0 60000 65536"/>
                  <a:gd name="T5" fmla="*/ 0 60000 65536"/>
                </a:gdLst>
                <a:ahLst/>
                <a:cxnLst>
                  <a:cxn ang="T4">
                    <a:pos x="T0" y="T1"/>
                  </a:cxn>
                  <a:cxn ang="T5">
                    <a:pos x="T2" y="T3"/>
                  </a:cxn>
                </a:cxnLst>
                <a:rect l="0" t="0" r="r" b="b"/>
                <a:pathLst>
                  <a:path w="27" h="24">
                    <a:moveTo>
                      <a:pt x="0" y="2"/>
                    </a:moveTo>
                    <a:cubicBezTo>
                      <a:pt x="14" y="0"/>
                      <a:pt x="27" y="9"/>
                      <a:pt x="27" y="24"/>
                    </a:cubicBezTo>
                  </a:path>
                </a:pathLst>
              </a:custGeom>
              <a:noFill/>
              <a:ln w="7938" cap="rnd">
                <a:solidFill>
                  <a:srgbClr val="BE8E03"/>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nl-BE"/>
              </a:p>
            </p:txBody>
          </p:sp>
          <p:sp>
            <p:nvSpPr>
              <p:cNvPr id="121" name="Freeform 110"/>
              <p:cNvSpPr>
                <a:spLocks/>
              </p:cNvSpPr>
              <p:nvPr/>
            </p:nvSpPr>
            <p:spPr bwMode="auto">
              <a:xfrm>
                <a:off x="2108" y="1827"/>
                <a:ext cx="47" cy="98"/>
              </a:xfrm>
              <a:custGeom>
                <a:avLst/>
                <a:gdLst>
                  <a:gd name="T0" fmla="*/ 0 w 19"/>
                  <a:gd name="T1" fmla="*/ 0 h 37"/>
                  <a:gd name="T2" fmla="*/ 92 w 19"/>
                  <a:gd name="T3" fmla="*/ 689 h 37"/>
                  <a:gd name="T4" fmla="*/ 0 60000 65536"/>
                  <a:gd name="T5" fmla="*/ 0 60000 65536"/>
                </a:gdLst>
                <a:ahLst/>
                <a:cxnLst>
                  <a:cxn ang="T4">
                    <a:pos x="T0" y="T1"/>
                  </a:cxn>
                  <a:cxn ang="T5">
                    <a:pos x="T2" y="T3"/>
                  </a:cxn>
                </a:cxnLst>
                <a:rect l="0" t="0" r="r" b="b"/>
                <a:pathLst>
                  <a:path w="19" h="37">
                    <a:moveTo>
                      <a:pt x="0" y="0"/>
                    </a:moveTo>
                    <a:cubicBezTo>
                      <a:pt x="11" y="9"/>
                      <a:pt x="19" y="27"/>
                      <a:pt x="6" y="37"/>
                    </a:cubicBezTo>
                  </a:path>
                </a:pathLst>
              </a:custGeom>
              <a:noFill/>
              <a:ln w="7938" cap="rnd">
                <a:solidFill>
                  <a:srgbClr val="BE8E03"/>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nl-BE"/>
              </a:p>
            </p:txBody>
          </p:sp>
          <p:sp>
            <p:nvSpPr>
              <p:cNvPr id="122" name="Freeform 111"/>
              <p:cNvSpPr>
                <a:spLocks/>
              </p:cNvSpPr>
              <p:nvPr/>
            </p:nvSpPr>
            <p:spPr bwMode="auto">
              <a:xfrm>
                <a:off x="2135" y="1864"/>
                <a:ext cx="70" cy="27"/>
              </a:xfrm>
              <a:custGeom>
                <a:avLst/>
                <a:gdLst>
                  <a:gd name="T0" fmla="*/ 0 w 28"/>
                  <a:gd name="T1" fmla="*/ 197 h 10"/>
                  <a:gd name="T2" fmla="*/ 438 w 28"/>
                  <a:gd name="T3" fmla="*/ 38 h 10"/>
                  <a:gd name="T4" fmla="*/ 0 60000 65536"/>
                  <a:gd name="T5" fmla="*/ 0 60000 65536"/>
                </a:gdLst>
                <a:ahLst/>
                <a:cxnLst>
                  <a:cxn ang="T4">
                    <a:pos x="T0" y="T1"/>
                  </a:cxn>
                  <a:cxn ang="T5">
                    <a:pos x="T2" y="T3"/>
                  </a:cxn>
                </a:cxnLst>
                <a:rect l="0" t="0" r="r" b="b"/>
                <a:pathLst>
                  <a:path w="28" h="10">
                    <a:moveTo>
                      <a:pt x="0" y="10"/>
                    </a:moveTo>
                    <a:cubicBezTo>
                      <a:pt x="8" y="3"/>
                      <a:pt x="18" y="0"/>
                      <a:pt x="28" y="2"/>
                    </a:cubicBezTo>
                  </a:path>
                </a:pathLst>
              </a:custGeom>
              <a:noFill/>
              <a:ln w="7938" cap="rnd">
                <a:solidFill>
                  <a:srgbClr val="BE8E03"/>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nl-BE"/>
              </a:p>
            </p:txBody>
          </p:sp>
          <p:sp>
            <p:nvSpPr>
              <p:cNvPr id="123" name="Freeform 112"/>
              <p:cNvSpPr>
                <a:spLocks/>
              </p:cNvSpPr>
              <p:nvPr/>
            </p:nvSpPr>
            <p:spPr bwMode="auto">
              <a:xfrm>
                <a:off x="2128" y="2317"/>
                <a:ext cx="112" cy="91"/>
              </a:xfrm>
              <a:custGeom>
                <a:avLst/>
                <a:gdLst>
                  <a:gd name="T0" fmla="*/ 0 w 45"/>
                  <a:gd name="T1" fmla="*/ 458 h 34"/>
                  <a:gd name="T2" fmla="*/ 694 w 45"/>
                  <a:gd name="T3" fmla="*/ 0 h 34"/>
                  <a:gd name="T4" fmla="*/ 0 60000 65536"/>
                  <a:gd name="T5" fmla="*/ 0 60000 65536"/>
                </a:gdLst>
                <a:ahLst/>
                <a:cxnLst>
                  <a:cxn ang="T4">
                    <a:pos x="T0" y="T1"/>
                  </a:cxn>
                  <a:cxn ang="T5">
                    <a:pos x="T2" y="T3"/>
                  </a:cxn>
                </a:cxnLst>
                <a:rect l="0" t="0" r="r" b="b"/>
                <a:pathLst>
                  <a:path w="45" h="34">
                    <a:moveTo>
                      <a:pt x="0" y="24"/>
                    </a:moveTo>
                    <a:cubicBezTo>
                      <a:pt x="16" y="34"/>
                      <a:pt x="43" y="19"/>
                      <a:pt x="45" y="0"/>
                    </a:cubicBezTo>
                  </a:path>
                </a:pathLst>
              </a:custGeom>
              <a:noFill/>
              <a:ln w="7938" cap="rnd">
                <a:solidFill>
                  <a:srgbClr val="BE8E03"/>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nl-BE"/>
              </a:p>
            </p:txBody>
          </p:sp>
          <p:sp>
            <p:nvSpPr>
              <p:cNvPr id="124" name="Freeform 113"/>
              <p:cNvSpPr>
                <a:spLocks/>
              </p:cNvSpPr>
              <p:nvPr/>
            </p:nvSpPr>
            <p:spPr bwMode="auto">
              <a:xfrm>
                <a:off x="2205" y="2293"/>
                <a:ext cx="118" cy="54"/>
              </a:xfrm>
              <a:custGeom>
                <a:avLst/>
                <a:gdLst>
                  <a:gd name="T0" fmla="*/ 0 w 47"/>
                  <a:gd name="T1" fmla="*/ 0 h 20"/>
                  <a:gd name="T2" fmla="*/ 743 w 47"/>
                  <a:gd name="T3" fmla="*/ 22 h 20"/>
                  <a:gd name="T4" fmla="*/ 0 60000 65536"/>
                  <a:gd name="T5" fmla="*/ 0 60000 65536"/>
                </a:gdLst>
                <a:ahLst/>
                <a:cxnLst>
                  <a:cxn ang="T4">
                    <a:pos x="T0" y="T1"/>
                  </a:cxn>
                  <a:cxn ang="T5">
                    <a:pos x="T2" y="T3"/>
                  </a:cxn>
                </a:cxnLst>
                <a:rect l="0" t="0" r="r" b="b"/>
                <a:pathLst>
                  <a:path w="47" h="20">
                    <a:moveTo>
                      <a:pt x="0" y="0"/>
                    </a:moveTo>
                    <a:cubicBezTo>
                      <a:pt x="6" y="20"/>
                      <a:pt x="34" y="11"/>
                      <a:pt x="47" y="1"/>
                    </a:cubicBezTo>
                  </a:path>
                </a:pathLst>
              </a:custGeom>
              <a:noFill/>
              <a:ln w="7938" cap="rnd">
                <a:solidFill>
                  <a:srgbClr val="BE8E03"/>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nl-BE"/>
              </a:p>
            </p:txBody>
          </p:sp>
          <p:sp>
            <p:nvSpPr>
              <p:cNvPr id="125" name="Freeform 114"/>
              <p:cNvSpPr>
                <a:spLocks/>
              </p:cNvSpPr>
              <p:nvPr/>
            </p:nvSpPr>
            <p:spPr bwMode="auto">
              <a:xfrm>
                <a:off x="2130" y="2179"/>
                <a:ext cx="108" cy="53"/>
              </a:xfrm>
              <a:custGeom>
                <a:avLst/>
                <a:gdLst>
                  <a:gd name="T0" fmla="*/ 0 w 43"/>
                  <a:gd name="T1" fmla="*/ 371 h 20"/>
                  <a:gd name="T2" fmla="*/ 681 w 43"/>
                  <a:gd name="T3" fmla="*/ 77 h 20"/>
                  <a:gd name="T4" fmla="*/ 0 60000 65536"/>
                  <a:gd name="T5" fmla="*/ 0 60000 65536"/>
                </a:gdLst>
                <a:ahLst/>
                <a:cxnLst>
                  <a:cxn ang="T4">
                    <a:pos x="T0" y="T1"/>
                  </a:cxn>
                  <a:cxn ang="T5">
                    <a:pos x="T2" y="T3"/>
                  </a:cxn>
                </a:cxnLst>
                <a:rect l="0" t="0" r="r" b="b"/>
                <a:pathLst>
                  <a:path w="43" h="20">
                    <a:moveTo>
                      <a:pt x="0" y="20"/>
                    </a:moveTo>
                    <a:cubicBezTo>
                      <a:pt x="3" y="1"/>
                      <a:pt x="29" y="0"/>
                      <a:pt x="43" y="4"/>
                    </a:cubicBezTo>
                  </a:path>
                </a:pathLst>
              </a:custGeom>
              <a:noFill/>
              <a:ln w="7938" cap="rnd">
                <a:solidFill>
                  <a:srgbClr val="BE8E03"/>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nl-BE"/>
              </a:p>
            </p:txBody>
          </p:sp>
          <p:sp>
            <p:nvSpPr>
              <p:cNvPr id="126" name="Freeform 115"/>
              <p:cNvSpPr>
                <a:spLocks/>
              </p:cNvSpPr>
              <p:nvPr/>
            </p:nvSpPr>
            <p:spPr bwMode="auto">
              <a:xfrm>
                <a:off x="2185" y="2117"/>
                <a:ext cx="28" cy="62"/>
              </a:xfrm>
              <a:custGeom>
                <a:avLst/>
                <a:gdLst>
                  <a:gd name="T0" fmla="*/ 0 w 11"/>
                  <a:gd name="T1" fmla="*/ 450 h 23"/>
                  <a:gd name="T2" fmla="*/ 181 w 11"/>
                  <a:gd name="T3" fmla="*/ 0 h 23"/>
                  <a:gd name="T4" fmla="*/ 0 60000 65536"/>
                  <a:gd name="T5" fmla="*/ 0 60000 65536"/>
                </a:gdLst>
                <a:ahLst/>
                <a:cxnLst>
                  <a:cxn ang="T4">
                    <a:pos x="T0" y="T1"/>
                  </a:cxn>
                  <a:cxn ang="T5">
                    <a:pos x="T2" y="T3"/>
                  </a:cxn>
                </a:cxnLst>
                <a:rect l="0" t="0" r="r" b="b"/>
                <a:pathLst>
                  <a:path w="11" h="23">
                    <a:moveTo>
                      <a:pt x="0" y="23"/>
                    </a:moveTo>
                    <a:cubicBezTo>
                      <a:pt x="0" y="14"/>
                      <a:pt x="2" y="3"/>
                      <a:pt x="11" y="0"/>
                    </a:cubicBezTo>
                  </a:path>
                </a:pathLst>
              </a:custGeom>
              <a:noFill/>
              <a:ln w="7938" cap="rnd">
                <a:solidFill>
                  <a:srgbClr val="BE8E03"/>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nl-BE"/>
              </a:p>
            </p:txBody>
          </p:sp>
          <p:sp>
            <p:nvSpPr>
              <p:cNvPr id="127" name="Freeform 116"/>
              <p:cNvSpPr>
                <a:spLocks/>
              </p:cNvSpPr>
              <p:nvPr/>
            </p:nvSpPr>
            <p:spPr bwMode="auto">
              <a:xfrm>
                <a:off x="2338" y="1973"/>
                <a:ext cx="37" cy="88"/>
              </a:xfrm>
              <a:custGeom>
                <a:avLst/>
                <a:gdLst>
                  <a:gd name="T0" fmla="*/ 74 w 15"/>
                  <a:gd name="T1" fmla="*/ 0 h 33"/>
                  <a:gd name="T2" fmla="*/ 224 w 15"/>
                  <a:gd name="T3" fmla="*/ 627 h 33"/>
                  <a:gd name="T4" fmla="*/ 0 60000 65536"/>
                  <a:gd name="T5" fmla="*/ 0 60000 65536"/>
                </a:gdLst>
                <a:ahLst/>
                <a:cxnLst>
                  <a:cxn ang="T4">
                    <a:pos x="T0" y="T1"/>
                  </a:cxn>
                  <a:cxn ang="T5">
                    <a:pos x="T2" y="T3"/>
                  </a:cxn>
                </a:cxnLst>
                <a:rect l="0" t="0" r="r" b="b"/>
                <a:pathLst>
                  <a:path w="15" h="33">
                    <a:moveTo>
                      <a:pt x="5" y="0"/>
                    </a:moveTo>
                    <a:cubicBezTo>
                      <a:pt x="0" y="12"/>
                      <a:pt x="3" y="26"/>
                      <a:pt x="15" y="33"/>
                    </a:cubicBezTo>
                  </a:path>
                </a:pathLst>
              </a:custGeom>
              <a:noFill/>
              <a:ln w="7938" cap="rnd">
                <a:solidFill>
                  <a:srgbClr val="BE8E03"/>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nl-BE"/>
              </a:p>
            </p:txBody>
          </p:sp>
          <p:sp>
            <p:nvSpPr>
              <p:cNvPr id="128" name="Freeform 117"/>
              <p:cNvSpPr>
                <a:spLocks/>
              </p:cNvSpPr>
              <p:nvPr/>
            </p:nvSpPr>
            <p:spPr bwMode="auto">
              <a:xfrm>
                <a:off x="2295" y="2024"/>
                <a:ext cx="55" cy="5"/>
              </a:xfrm>
              <a:custGeom>
                <a:avLst/>
                <a:gdLst>
                  <a:gd name="T0" fmla="*/ 345 w 22"/>
                  <a:gd name="T1" fmla="*/ 0 h 2"/>
                  <a:gd name="T2" fmla="*/ 0 w 22"/>
                  <a:gd name="T3" fmla="*/ 33 h 2"/>
                  <a:gd name="T4" fmla="*/ 0 60000 65536"/>
                  <a:gd name="T5" fmla="*/ 0 60000 65536"/>
                </a:gdLst>
                <a:ahLst/>
                <a:cxnLst>
                  <a:cxn ang="T4">
                    <a:pos x="T0" y="T1"/>
                  </a:cxn>
                  <a:cxn ang="T5">
                    <a:pos x="T2" y="T3"/>
                  </a:cxn>
                </a:cxnLst>
                <a:rect l="0" t="0" r="r" b="b"/>
                <a:pathLst>
                  <a:path w="22" h="2">
                    <a:moveTo>
                      <a:pt x="22" y="0"/>
                    </a:moveTo>
                    <a:cubicBezTo>
                      <a:pt x="15" y="0"/>
                      <a:pt x="7" y="0"/>
                      <a:pt x="0" y="2"/>
                    </a:cubicBezTo>
                  </a:path>
                </a:pathLst>
              </a:custGeom>
              <a:noFill/>
              <a:ln w="7938" cap="rnd">
                <a:solidFill>
                  <a:srgbClr val="BE8E03"/>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nl-BE"/>
              </a:p>
            </p:txBody>
          </p:sp>
          <p:sp>
            <p:nvSpPr>
              <p:cNvPr id="129" name="Freeform 118"/>
              <p:cNvSpPr>
                <a:spLocks/>
              </p:cNvSpPr>
              <p:nvPr/>
            </p:nvSpPr>
            <p:spPr bwMode="auto">
              <a:xfrm>
                <a:off x="1685" y="2341"/>
                <a:ext cx="63" cy="123"/>
              </a:xfrm>
              <a:custGeom>
                <a:avLst/>
                <a:gdLst>
                  <a:gd name="T0" fmla="*/ 179 w 25"/>
                  <a:gd name="T1" fmla="*/ 0 h 46"/>
                  <a:gd name="T2" fmla="*/ 401 w 25"/>
                  <a:gd name="T3" fmla="*/ 880 h 46"/>
                  <a:gd name="T4" fmla="*/ 0 60000 65536"/>
                  <a:gd name="T5" fmla="*/ 0 60000 65536"/>
                </a:gdLst>
                <a:ahLst/>
                <a:cxnLst>
                  <a:cxn ang="T4">
                    <a:pos x="T0" y="T1"/>
                  </a:cxn>
                  <a:cxn ang="T5">
                    <a:pos x="T2" y="T3"/>
                  </a:cxn>
                </a:cxnLst>
                <a:rect l="0" t="0" r="r" b="b"/>
                <a:pathLst>
                  <a:path w="25" h="46">
                    <a:moveTo>
                      <a:pt x="11" y="0"/>
                    </a:moveTo>
                    <a:cubicBezTo>
                      <a:pt x="0" y="18"/>
                      <a:pt x="3" y="40"/>
                      <a:pt x="25" y="46"/>
                    </a:cubicBezTo>
                  </a:path>
                </a:pathLst>
              </a:custGeom>
              <a:noFill/>
              <a:ln w="7938" cap="rnd">
                <a:solidFill>
                  <a:srgbClr val="BE8E03"/>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nl-BE"/>
              </a:p>
            </p:txBody>
          </p:sp>
          <p:sp>
            <p:nvSpPr>
              <p:cNvPr id="130" name="Freeform 119"/>
              <p:cNvSpPr>
                <a:spLocks/>
              </p:cNvSpPr>
              <p:nvPr/>
            </p:nvSpPr>
            <p:spPr bwMode="auto">
              <a:xfrm>
                <a:off x="1735" y="2419"/>
                <a:ext cx="33" cy="101"/>
              </a:xfrm>
              <a:custGeom>
                <a:avLst/>
                <a:gdLst>
                  <a:gd name="T0" fmla="*/ 117 w 13"/>
                  <a:gd name="T1" fmla="*/ 0 h 38"/>
                  <a:gd name="T2" fmla="*/ 213 w 13"/>
                  <a:gd name="T3" fmla="*/ 712 h 38"/>
                  <a:gd name="T4" fmla="*/ 0 60000 65536"/>
                  <a:gd name="T5" fmla="*/ 0 60000 65536"/>
                </a:gdLst>
                <a:ahLst/>
                <a:cxnLst>
                  <a:cxn ang="T4">
                    <a:pos x="T0" y="T1"/>
                  </a:cxn>
                  <a:cxn ang="T5">
                    <a:pos x="T2" y="T3"/>
                  </a:cxn>
                </a:cxnLst>
                <a:rect l="0" t="0" r="r" b="b"/>
                <a:pathLst>
                  <a:path w="13" h="38">
                    <a:moveTo>
                      <a:pt x="7" y="0"/>
                    </a:moveTo>
                    <a:cubicBezTo>
                      <a:pt x="4" y="11"/>
                      <a:pt x="0" y="31"/>
                      <a:pt x="13" y="38"/>
                    </a:cubicBezTo>
                  </a:path>
                </a:pathLst>
              </a:custGeom>
              <a:noFill/>
              <a:ln w="7938" cap="rnd">
                <a:solidFill>
                  <a:srgbClr val="BE8E03"/>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nl-BE"/>
              </a:p>
            </p:txBody>
          </p:sp>
          <p:sp>
            <p:nvSpPr>
              <p:cNvPr id="131" name="Freeform 120"/>
              <p:cNvSpPr>
                <a:spLocks/>
              </p:cNvSpPr>
              <p:nvPr/>
            </p:nvSpPr>
            <p:spPr bwMode="auto">
              <a:xfrm>
                <a:off x="1800" y="2205"/>
                <a:ext cx="33" cy="94"/>
              </a:xfrm>
              <a:custGeom>
                <a:avLst/>
                <a:gdLst>
                  <a:gd name="T0" fmla="*/ 0 w 13"/>
                  <a:gd name="T1" fmla="*/ 0 h 35"/>
                  <a:gd name="T2" fmla="*/ 96 w 13"/>
                  <a:gd name="T3" fmla="*/ 677 h 35"/>
                  <a:gd name="T4" fmla="*/ 0 60000 65536"/>
                  <a:gd name="T5" fmla="*/ 0 60000 65536"/>
                </a:gdLst>
                <a:ahLst/>
                <a:cxnLst>
                  <a:cxn ang="T4">
                    <a:pos x="T0" y="T1"/>
                  </a:cxn>
                  <a:cxn ang="T5">
                    <a:pos x="T2" y="T3"/>
                  </a:cxn>
                </a:cxnLst>
                <a:rect l="0" t="0" r="r" b="b"/>
                <a:pathLst>
                  <a:path w="13" h="35">
                    <a:moveTo>
                      <a:pt x="0" y="0"/>
                    </a:moveTo>
                    <a:cubicBezTo>
                      <a:pt x="12" y="8"/>
                      <a:pt x="13" y="23"/>
                      <a:pt x="6" y="35"/>
                    </a:cubicBezTo>
                  </a:path>
                </a:pathLst>
              </a:custGeom>
              <a:noFill/>
              <a:ln w="7938" cap="rnd">
                <a:solidFill>
                  <a:srgbClr val="BE8E03"/>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nl-BE"/>
              </a:p>
            </p:txBody>
          </p:sp>
          <p:sp>
            <p:nvSpPr>
              <p:cNvPr id="132" name="Freeform 121"/>
              <p:cNvSpPr>
                <a:spLocks/>
              </p:cNvSpPr>
              <p:nvPr/>
            </p:nvSpPr>
            <p:spPr bwMode="auto">
              <a:xfrm>
                <a:off x="1825" y="2224"/>
                <a:ext cx="53" cy="19"/>
              </a:xfrm>
              <a:custGeom>
                <a:avLst/>
                <a:gdLst>
                  <a:gd name="T0" fmla="*/ 0 w 21"/>
                  <a:gd name="T1" fmla="*/ 141 h 7"/>
                  <a:gd name="T2" fmla="*/ 338 w 21"/>
                  <a:gd name="T3" fmla="*/ 22 h 7"/>
                  <a:gd name="T4" fmla="*/ 0 60000 65536"/>
                  <a:gd name="T5" fmla="*/ 0 60000 65536"/>
                </a:gdLst>
                <a:ahLst/>
                <a:cxnLst>
                  <a:cxn ang="T4">
                    <a:pos x="T0" y="T1"/>
                  </a:cxn>
                  <a:cxn ang="T5">
                    <a:pos x="T2" y="T3"/>
                  </a:cxn>
                </a:cxnLst>
                <a:rect l="0" t="0" r="r" b="b"/>
                <a:pathLst>
                  <a:path w="21" h="7">
                    <a:moveTo>
                      <a:pt x="0" y="7"/>
                    </a:moveTo>
                    <a:cubicBezTo>
                      <a:pt x="6" y="2"/>
                      <a:pt x="14" y="0"/>
                      <a:pt x="21" y="1"/>
                    </a:cubicBezTo>
                  </a:path>
                </a:pathLst>
              </a:custGeom>
              <a:noFill/>
              <a:ln w="7938" cap="rnd">
                <a:solidFill>
                  <a:srgbClr val="BE8E03"/>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nl-BE"/>
              </a:p>
            </p:txBody>
          </p:sp>
          <p:sp>
            <p:nvSpPr>
              <p:cNvPr id="133" name="Freeform 122"/>
              <p:cNvSpPr>
                <a:spLocks/>
              </p:cNvSpPr>
              <p:nvPr/>
            </p:nvSpPr>
            <p:spPr bwMode="auto">
              <a:xfrm>
                <a:off x="1883" y="2547"/>
                <a:ext cx="127" cy="56"/>
              </a:xfrm>
              <a:custGeom>
                <a:avLst/>
                <a:gdLst>
                  <a:gd name="T0" fmla="*/ 0 w 51"/>
                  <a:gd name="T1" fmla="*/ 0 h 21"/>
                  <a:gd name="T2" fmla="*/ 787 w 51"/>
                  <a:gd name="T3" fmla="*/ 115 h 21"/>
                  <a:gd name="T4" fmla="*/ 0 60000 65536"/>
                  <a:gd name="T5" fmla="*/ 0 60000 65536"/>
                </a:gdLst>
                <a:ahLst/>
                <a:cxnLst>
                  <a:cxn ang="T4">
                    <a:pos x="T0" y="T1"/>
                  </a:cxn>
                  <a:cxn ang="T5">
                    <a:pos x="T2" y="T3"/>
                  </a:cxn>
                </a:cxnLst>
                <a:rect l="0" t="0" r="r" b="b"/>
                <a:pathLst>
                  <a:path w="51" h="21">
                    <a:moveTo>
                      <a:pt x="0" y="0"/>
                    </a:moveTo>
                    <a:cubicBezTo>
                      <a:pt x="11" y="21"/>
                      <a:pt x="34" y="16"/>
                      <a:pt x="51" y="6"/>
                    </a:cubicBezTo>
                  </a:path>
                </a:pathLst>
              </a:custGeom>
              <a:noFill/>
              <a:ln w="7938" cap="rnd">
                <a:solidFill>
                  <a:srgbClr val="BE8E03"/>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nl-BE"/>
              </a:p>
            </p:txBody>
          </p:sp>
          <p:sp>
            <p:nvSpPr>
              <p:cNvPr id="134" name="Freeform 123"/>
              <p:cNvSpPr>
                <a:spLocks/>
              </p:cNvSpPr>
              <p:nvPr/>
            </p:nvSpPr>
            <p:spPr bwMode="auto">
              <a:xfrm>
                <a:off x="1995" y="2525"/>
                <a:ext cx="35" cy="59"/>
              </a:xfrm>
              <a:custGeom>
                <a:avLst/>
                <a:gdLst>
                  <a:gd name="T0" fmla="*/ 0 w 14"/>
                  <a:gd name="T1" fmla="*/ 0 h 22"/>
                  <a:gd name="T2" fmla="*/ 220 w 14"/>
                  <a:gd name="T3" fmla="*/ 424 h 22"/>
                  <a:gd name="T4" fmla="*/ 0 60000 65536"/>
                  <a:gd name="T5" fmla="*/ 0 60000 65536"/>
                </a:gdLst>
                <a:ahLst/>
                <a:cxnLst>
                  <a:cxn ang="T4">
                    <a:pos x="T0" y="T1"/>
                  </a:cxn>
                  <a:cxn ang="T5">
                    <a:pos x="T2" y="T3"/>
                  </a:cxn>
                </a:cxnLst>
                <a:rect l="0" t="0" r="r" b="b"/>
                <a:pathLst>
                  <a:path w="14" h="22">
                    <a:moveTo>
                      <a:pt x="0" y="0"/>
                    </a:moveTo>
                    <a:cubicBezTo>
                      <a:pt x="0" y="10"/>
                      <a:pt x="5" y="18"/>
                      <a:pt x="14" y="22"/>
                    </a:cubicBezTo>
                  </a:path>
                </a:pathLst>
              </a:custGeom>
              <a:noFill/>
              <a:ln w="7938" cap="rnd">
                <a:solidFill>
                  <a:srgbClr val="BE8E03"/>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nl-BE"/>
              </a:p>
            </p:txBody>
          </p:sp>
          <p:sp>
            <p:nvSpPr>
              <p:cNvPr id="135" name="Freeform 124"/>
              <p:cNvSpPr>
                <a:spLocks/>
              </p:cNvSpPr>
              <p:nvPr/>
            </p:nvSpPr>
            <p:spPr bwMode="auto">
              <a:xfrm>
                <a:off x="1960" y="2309"/>
                <a:ext cx="35" cy="88"/>
              </a:xfrm>
              <a:custGeom>
                <a:avLst/>
                <a:gdLst>
                  <a:gd name="T0" fmla="*/ 0 w 14"/>
                  <a:gd name="T1" fmla="*/ 0 h 33"/>
                  <a:gd name="T2" fmla="*/ 158 w 14"/>
                  <a:gd name="T3" fmla="*/ 627 h 33"/>
                  <a:gd name="T4" fmla="*/ 0 60000 65536"/>
                  <a:gd name="T5" fmla="*/ 0 60000 65536"/>
                </a:gdLst>
                <a:ahLst/>
                <a:cxnLst>
                  <a:cxn ang="T4">
                    <a:pos x="T0" y="T1"/>
                  </a:cxn>
                  <a:cxn ang="T5">
                    <a:pos x="T2" y="T3"/>
                  </a:cxn>
                </a:cxnLst>
                <a:rect l="0" t="0" r="r" b="b"/>
                <a:pathLst>
                  <a:path w="14" h="33">
                    <a:moveTo>
                      <a:pt x="0" y="0"/>
                    </a:moveTo>
                    <a:cubicBezTo>
                      <a:pt x="9" y="9"/>
                      <a:pt x="14" y="21"/>
                      <a:pt x="10" y="33"/>
                    </a:cubicBezTo>
                  </a:path>
                </a:pathLst>
              </a:custGeom>
              <a:noFill/>
              <a:ln w="7938" cap="rnd">
                <a:solidFill>
                  <a:srgbClr val="BE8E03"/>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nl-BE"/>
              </a:p>
            </p:txBody>
          </p:sp>
          <p:sp>
            <p:nvSpPr>
              <p:cNvPr id="136" name="Freeform 125"/>
              <p:cNvSpPr>
                <a:spLocks/>
              </p:cNvSpPr>
              <p:nvPr/>
            </p:nvSpPr>
            <p:spPr bwMode="auto">
              <a:xfrm>
                <a:off x="1990" y="2341"/>
                <a:ext cx="35" cy="19"/>
              </a:xfrm>
              <a:custGeom>
                <a:avLst/>
                <a:gdLst>
                  <a:gd name="T0" fmla="*/ 0 w 14"/>
                  <a:gd name="T1" fmla="*/ 141 h 7"/>
                  <a:gd name="T2" fmla="*/ 220 w 14"/>
                  <a:gd name="T3" fmla="*/ 0 h 7"/>
                  <a:gd name="T4" fmla="*/ 0 60000 65536"/>
                  <a:gd name="T5" fmla="*/ 0 60000 65536"/>
                </a:gdLst>
                <a:ahLst/>
                <a:cxnLst>
                  <a:cxn ang="T4">
                    <a:pos x="T0" y="T1"/>
                  </a:cxn>
                  <a:cxn ang="T5">
                    <a:pos x="T2" y="T3"/>
                  </a:cxn>
                </a:cxnLst>
                <a:rect l="0" t="0" r="r" b="b"/>
                <a:pathLst>
                  <a:path w="14" h="7">
                    <a:moveTo>
                      <a:pt x="0" y="7"/>
                    </a:moveTo>
                    <a:cubicBezTo>
                      <a:pt x="3" y="2"/>
                      <a:pt x="8" y="0"/>
                      <a:pt x="14" y="0"/>
                    </a:cubicBezTo>
                  </a:path>
                </a:pathLst>
              </a:custGeom>
              <a:noFill/>
              <a:ln w="7938" cap="rnd">
                <a:solidFill>
                  <a:srgbClr val="BE8E03"/>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nl-BE"/>
              </a:p>
            </p:txBody>
          </p:sp>
          <p:sp>
            <p:nvSpPr>
              <p:cNvPr id="137" name="Freeform 126"/>
              <p:cNvSpPr>
                <a:spLocks/>
              </p:cNvSpPr>
              <p:nvPr/>
            </p:nvSpPr>
            <p:spPr bwMode="auto">
              <a:xfrm>
                <a:off x="2800" y="1915"/>
                <a:ext cx="40" cy="82"/>
              </a:xfrm>
              <a:custGeom>
                <a:avLst/>
                <a:gdLst>
                  <a:gd name="T0" fmla="*/ 0 w 16"/>
                  <a:gd name="T1" fmla="*/ 0 h 31"/>
                  <a:gd name="T2" fmla="*/ 188 w 16"/>
                  <a:gd name="T3" fmla="*/ 574 h 31"/>
                  <a:gd name="T4" fmla="*/ 0 60000 65536"/>
                  <a:gd name="T5" fmla="*/ 0 60000 65536"/>
                </a:gdLst>
                <a:ahLst/>
                <a:cxnLst>
                  <a:cxn ang="T4">
                    <a:pos x="T0" y="T1"/>
                  </a:cxn>
                  <a:cxn ang="T5">
                    <a:pos x="T2" y="T3"/>
                  </a:cxn>
                </a:cxnLst>
                <a:rect l="0" t="0" r="r" b="b"/>
                <a:pathLst>
                  <a:path w="16" h="31">
                    <a:moveTo>
                      <a:pt x="0" y="0"/>
                    </a:moveTo>
                    <a:cubicBezTo>
                      <a:pt x="11" y="5"/>
                      <a:pt x="16" y="21"/>
                      <a:pt x="12" y="31"/>
                    </a:cubicBezTo>
                  </a:path>
                </a:pathLst>
              </a:custGeom>
              <a:noFill/>
              <a:ln w="7938" cap="rnd">
                <a:solidFill>
                  <a:srgbClr val="BE8E03"/>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nl-BE"/>
              </a:p>
            </p:txBody>
          </p:sp>
          <p:sp>
            <p:nvSpPr>
              <p:cNvPr id="138" name="Freeform 127"/>
              <p:cNvSpPr>
                <a:spLocks/>
              </p:cNvSpPr>
              <p:nvPr/>
            </p:nvSpPr>
            <p:spPr bwMode="auto">
              <a:xfrm>
                <a:off x="2830" y="1936"/>
                <a:ext cx="30" cy="21"/>
              </a:xfrm>
              <a:custGeom>
                <a:avLst/>
                <a:gdLst>
                  <a:gd name="T0" fmla="*/ 0 w 12"/>
                  <a:gd name="T1" fmla="*/ 144 h 8"/>
                  <a:gd name="T2" fmla="*/ 188 w 12"/>
                  <a:gd name="T3" fmla="*/ 0 h 8"/>
                  <a:gd name="T4" fmla="*/ 0 60000 65536"/>
                  <a:gd name="T5" fmla="*/ 0 60000 65536"/>
                </a:gdLst>
                <a:ahLst/>
                <a:cxnLst>
                  <a:cxn ang="T4">
                    <a:pos x="T0" y="T1"/>
                  </a:cxn>
                  <a:cxn ang="T5">
                    <a:pos x="T2" y="T3"/>
                  </a:cxn>
                </a:cxnLst>
                <a:rect l="0" t="0" r="r" b="b"/>
                <a:pathLst>
                  <a:path w="12" h="8">
                    <a:moveTo>
                      <a:pt x="0" y="8"/>
                    </a:moveTo>
                    <a:cubicBezTo>
                      <a:pt x="2" y="3"/>
                      <a:pt x="6" y="0"/>
                      <a:pt x="12" y="0"/>
                    </a:cubicBezTo>
                  </a:path>
                </a:pathLst>
              </a:custGeom>
              <a:noFill/>
              <a:ln w="7938" cap="rnd">
                <a:solidFill>
                  <a:srgbClr val="BE8E03"/>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nl-BE"/>
              </a:p>
            </p:txBody>
          </p:sp>
          <p:sp>
            <p:nvSpPr>
              <p:cNvPr id="139" name="Freeform 128"/>
              <p:cNvSpPr>
                <a:spLocks/>
              </p:cNvSpPr>
              <p:nvPr/>
            </p:nvSpPr>
            <p:spPr bwMode="auto">
              <a:xfrm>
                <a:off x="3155" y="1717"/>
                <a:ext cx="108" cy="54"/>
              </a:xfrm>
              <a:custGeom>
                <a:avLst/>
                <a:gdLst>
                  <a:gd name="T0" fmla="*/ 0 w 43"/>
                  <a:gd name="T1" fmla="*/ 232 h 20"/>
                  <a:gd name="T2" fmla="*/ 681 w 43"/>
                  <a:gd name="T3" fmla="*/ 394 h 20"/>
                  <a:gd name="T4" fmla="*/ 0 60000 65536"/>
                  <a:gd name="T5" fmla="*/ 0 60000 65536"/>
                </a:gdLst>
                <a:ahLst/>
                <a:cxnLst>
                  <a:cxn ang="T4">
                    <a:pos x="T0" y="T1"/>
                  </a:cxn>
                  <a:cxn ang="T5">
                    <a:pos x="T2" y="T3"/>
                  </a:cxn>
                </a:cxnLst>
                <a:rect l="0" t="0" r="r" b="b"/>
                <a:pathLst>
                  <a:path w="43" h="20">
                    <a:moveTo>
                      <a:pt x="0" y="12"/>
                    </a:moveTo>
                    <a:cubicBezTo>
                      <a:pt x="11" y="0"/>
                      <a:pt x="38" y="4"/>
                      <a:pt x="43" y="20"/>
                    </a:cubicBezTo>
                  </a:path>
                </a:pathLst>
              </a:custGeom>
              <a:noFill/>
              <a:ln w="7938" cap="rnd">
                <a:solidFill>
                  <a:srgbClr val="BE8E03"/>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nl-BE"/>
              </a:p>
            </p:txBody>
          </p:sp>
          <p:sp>
            <p:nvSpPr>
              <p:cNvPr id="140" name="Freeform 129"/>
              <p:cNvSpPr>
                <a:spLocks/>
              </p:cNvSpPr>
              <p:nvPr/>
            </p:nvSpPr>
            <p:spPr bwMode="auto">
              <a:xfrm>
                <a:off x="3238" y="1765"/>
                <a:ext cx="60" cy="24"/>
              </a:xfrm>
              <a:custGeom>
                <a:avLst/>
                <a:gdLst>
                  <a:gd name="T0" fmla="*/ 0 w 24"/>
                  <a:gd name="T1" fmla="*/ 171 h 9"/>
                  <a:gd name="T2" fmla="*/ 375 w 24"/>
                  <a:gd name="T3" fmla="*/ 21 h 9"/>
                  <a:gd name="T4" fmla="*/ 0 60000 65536"/>
                  <a:gd name="T5" fmla="*/ 0 60000 65536"/>
                </a:gdLst>
                <a:ahLst/>
                <a:cxnLst>
                  <a:cxn ang="T4">
                    <a:pos x="T0" y="T1"/>
                  </a:cxn>
                  <a:cxn ang="T5">
                    <a:pos x="T2" y="T3"/>
                  </a:cxn>
                </a:cxnLst>
                <a:rect l="0" t="0" r="r" b="b"/>
                <a:pathLst>
                  <a:path w="24" h="9">
                    <a:moveTo>
                      <a:pt x="0" y="9"/>
                    </a:moveTo>
                    <a:cubicBezTo>
                      <a:pt x="6" y="2"/>
                      <a:pt x="15" y="0"/>
                      <a:pt x="24" y="1"/>
                    </a:cubicBezTo>
                  </a:path>
                </a:pathLst>
              </a:custGeom>
              <a:noFill/>
              <a:ln w="7938" cap="rnd">
                <a:solidFill>
                  <a:srgbClr val="BE8E03"/>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nl-BE"/>
              </a:p>
            </p:txBody>
          </p:sp>
          <p:sp>
            <p:nvSpPr>
              <p:cNvPr id="141" name="Freeform 130"/>
              <p:cNvSpPr>
                <a:spLocks/>
              </p:cNvSpPr>
              <p:nvPr/>
            </p:nvSpPr>
            <p:spPr bwMode="auto">
              <a:xfrm>
                <a:off x="2603" y="1816"/>
                <a:ext cx="32" cy="93"/>
              </a:xfrm>
              <a:custGeom>
                <a:avLst/>
                <a:gdLst>
                  <a:gd name="T0" fmla="*/ 0 w 13"/>
                  <a:gd name="T1" fmla="*/ 0 h 35"/>
                  <a:gd name="T2" fmla="*/ 162 w 13"/>
                  <a:gd name="T3" fmla="*/ 656 h 35"/>
                  <a:gd name="T4" fmla="*/ 0 60000 65536"/>
                  <a:gd name="T5" fmla="*/ 0 60000 65536"/>
                </a:gdLst>
                <a:ahLst/>
                <a:cxnLst>
                  <a:cxn ang="T4">
                    <a:pos x="T0" y="T1"/>
                  </a:cxn>
                  <a:cxn ang="T5">
                    <a:pos x="T2" y="T3"/>
                  </a:cxn>
                </a:cxnLst>
                <a:rect l="0" t="0" r="r" b="b"/>
                <a:pathLst>
                  <a:path w="13" h="35">
                    <a:moveTo>
                      <a:pt x="0" y="0"/>
                    </a:moveTo>
                    <a:cubicBezTo>
                      <a:pt x="10" y="9"/>
                      <a:pt x="13" y="22"/>
                      <a:pt x="11" y="35"/>
                    </a:cubicBezTo>
                  </a:path>
                </a:pathLst>
              </a:custGeom>
              <a:noFill/>
              <a:ln w="7938" cap="rnd">
                <a:solidFill>
                  <a:srgbClr val="BE8E03"/>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nl-BE"/>
              </a:p>
            </p:txBody>
          </p:sp>
          <p:sp>
            <p:nvSpPr>
              <p:cNvPr id="142" name="Freeform 131"/>
              <p:cNvSpPr>
                <a:spLocks/>
              </p:cNvSpPr>
              <p:nvPr/>
            </p:nvSpPr>
            <p:spPr bwMode="auto">
              <a:xfrm>
                <a:off x="2630" y="1853"/>
                <a:ext cx="40" cy="11"/>
              </a:xfrm>
              <a:custGeom>
                <a:avLst/>
                <a:gdLst>
                  <a:gd name="T0" fmla="*/ 0 w 16"/>
                  <a:gd name="T1" fmla="*/ 83 h 4"/>
                  <a:gd name="T2" fmla="*/ 250 w 16"/>
                  <a:gd name="T3" fmla="*/ 0 h 4"/>
                  <a:gd name="T4" fmla="*/ 0 60000 65536"/>
                  <a:gd name="T5" fmla="*/ 0 60000 65536"/>
                </a:gdLst>
                <a:ahLst/>
                <a:cxnLst>
                  <a:cxn ang="T4">
                    <a:pos x="T0" y="T1"/>
                  </a:cxn>
                  <a:cxn ang="T5">
                    <a:pos x="T2" y="T3"/>
                  </a:cxn>
                </a:cxnLst>
                <a:rect l="0" t="0" r="r" b="b"/>
                <a:pathLst>
                  <a:path w="16" h="4">
                    <a:moveTo>
                      <a:pt x="0" y="4"/>
                    </a:moveTo>
                    <a:cubicBezTo>
                      <a:pt x="5" y="1"/>
                      <a:pt x="11" y="0"/>
                      <a:pt x="16" y="0"/>
                    </a:cubicBezTo>
                  </a:path>
                </a:pathLst>
              </a:custGeom>
              <a:noFill/>
              <a:ln w="7938" cap="rnd">
                <a:solidFill>
                  <a:srgbClr val="BE8E03"/>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nl-BE"/>
              </a:p>
            </p:txBody>
          </p:sp>
          <p:sp>
            <p:nvSpPr>
              <p:cNvPr id="143" name="Freeform 132"/>
              <p:cNvSpPr>
                <a:spLocks/>
              </p:cNvSpPr>
              <p:nvPr/>
            </p:nvSpPr>
            <p:spPr bwMode="auto">
              <a:xfrm>
                <a:off x="2403" y="2445"/>
                <a:ext cx="82" cy="59"/>
              </a:xfrm>
              <a:custGeom>
                <a:avLst/>
                <a:gdLst>
                  <a:gd name="T0" fmla="*/ 0 w 33"/>
                  <a:gd name="T1" fmla="*/ 346 h 22"/>
                  <a:gd name="T2" fmla="*/ 507 w 33"/>
                  <a:gd name="T3" fmla="*/ 0 h 22"/>
                  <a:gd name="T4" fmla="*/ 0 60000 65536"/>
                  <a:gd name="T5" fmla="*/ 0 60000 65536"/>
                </a:gdLst>
                <a:ahLst/>
                <a:cxnLst>
                  <a:cxn ang="T4">
                    <a:pos x="T0" y="T1"/>
                  </a:cxn>
                  <a:cxn ang="T5">
                    <a:pos x="T2" y="T3"/>
                  </a:cxn>
                </a:cxnLst>
                <a:rect l="0" t="0" r="r" b="b"/>
                <a:pathLst>
                  <a:path w="33" h="22">
                    <a:moveTo>
                      <a:pt x="0" y="18"/>
                    </a:moveTo>
                    <a:cubicBezTo>
                      <a:pt x="13" y="22"/>
                      <a:pt x="32" y="14"/>
                      <a:pt x="33" y="0"/>
                    </a:cubicBezTo>
                  </a:path>
                </a:pathLst>
              </a:custGeom>
              <a:noFill/>
              <a:ln w="7938" cap="rnd">
                <a:solidFill>
                  <a:srgbClr val="BE8E03"/>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nl-BE"/>
              </a:p>
            </p:txBody>
          </p:sp>
          <p:sp>
            <p:nvSpPr>
              <p:cNvPr id="144" name="Freeform 133"/>
              <p:cNvSpPr>
                <a:spLocks/>
              </p:cNvSpPr>
              <p:nvPr/>
            </p:nvSpPr>
            <p:spPr bwMode="auto">
              <a:xfrm>
                <a:off x="2370" y="2445"/>
                <a:ext cx="38" cy="70"/>
              </a:xfrm>
              <a:custGeom>
                <a:avLst/>
                <a:gdLst>
                  <a:gd name="T0" fmla="*/ 160 w 15"/>
                  <a:gd name="T1" fmla="*/ 0 h 26"/>
                  <a:gd name="T2" fmla="*/ 0 w 15"/>
                  <a:gd name="T3" fmla="*/ 506 h 26"/>
                  <a:gd name="T4" fmla="*/ 0 60000 65536"/>
                  <a:gd name="T5" fmla="*/ 0 60000 65536"/>
                </a:gdLst>
                <a:ahLst/>
                <a:cxnLst>
                  <a:cxn ang="T4">
                    <a:pos x="T0" y="T1"/>
                  </a:cxn>
                  <a:cxn ang="T5">
                    <a:pos x="T2" y="T3"/>
                  </a:cxn>
                </a:cxnLst>
                <a:rect l="0" t="0" r="r" b="b"/>
                <a:pathLst>
                  <a:path w="15" h="26">
                    <a:moveTo>
                      <a:pt x="10" y="0"/>
                    </a:moveTo>
                    <a:cubicBezTo>
                      <a:pt x="15" y="11"/>
                      <a:pt x="11" y="22"/>
                      <a:pt x="0" y="26"/>
                    </a:cubicBezTo>
                  </a:path>
                </a:pathLst>
              </a:custGeom>
              <a:noFill/>
              <a:ln w="7938" cap="rnd">
                <a:solidFill>
                  <a:srgbClr val="BE8E03"/>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nl-BE"/>
              </a:p>
            </p:txBody>
          </p:sp>
          <p:sp>
            <p:nvSpPr>
              <p:cNvPr id="145" name="Freeform 134"/>
              <p:cNvSpPr>
                <a:spLocks/>
              </p:cNvSpPr>
              <p:nvPr/>
            </p:nvSpPr>
            <p:spPr bwMode="auto">
              <a:xfrm>
                <a:off x="2230" y="2472"/>
                <a:ext cx="25" cy="67"/>
              </a:xfrm>
              <a:custGeom>
                <a:avLst/>
                <a:gdLst>
                  <a:gd name="T0" fmla="*/ 63 w 10"/>
                  <a:gd name="T1" fmla="*/ 0 h 25"/>
                  <a:gd name="T2" fmla="*/ 158 w 10"/>
                  <a:gd name="T3" fmla="*/ 482 h 25"/>
                  <a:gd name="T4" fmla="*/ 0 60000 65536"/>
                  <a:gd name="T5" fmla="*/ 0 60000 65536"/>
                </a:gdLst>
                <a:ahLst/>
                <a:cxnLst>
                  <a:cxn ang="T4">
                    <a:pos x="T0" y="T1"/>
                  </a:cxn>
                  <a:cxn ang="T5">
                    <a:pos x="T2" y="T3"/>
                  </a:cxn>
                </a:cxnLst>
                <a:rect l="0" t="0" r="r" b="b"/>
                <a:pathLst>
                  <a:path w="10" h="25">
                    <a:moveTo>
                      <a:pt x="4" y="0"/>
                    </a:moveTo>
                    <a:cubicBezTo>
                      <a:pt x="0" y="9"/>
                      <a:pt x="2" y="19"/>
                      <a:pt x="10" y="25"/>
                    </a:cubicBezTo>
                  </a:path>
                </a:pathLst>
              </a:custGeom>
              <a:noFill/>
              <a:ln w="7938" cap="rnd">
                <a:solidFill>
                  <a:srgbClr val="BE8E03"/>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nl-BE"/>
              </a:p>
            </p:txBody>
          </p:sp>
          <p:sp>
            <p:nvSpPr>
              <p:cNvPr id="146" name="Freeform 135"/>
              <p:cNvSpPr>
                <a:spLocks/>
              </p:cNvSpPr>
              <p:nvPr/>
            </p:nvSpPr>
            <p:spPr bwMode="auto">
              <a:xfrm>
                <a:off x="2188" y="2507"/>
                <a:ext cx="47" cy="16"/>
              </a:xfrm>
              <a:custGeom>
                <a:avLst/>
                <a:gdLst>
                  <a:gd name="T0" fmla="*/ 287 w 19"/>
                  <a:gd name="T1" fmla="*/ 0 h 6"/>
                  <a:gd name="T2" fmla="*/ 0 w 19"/>
                  <a:gd name="T3" fmla="*/ 115 h 6"/>
                  <a:gd name="T4" fmla="*/ 0 60000 65536"/>
                  <a:gd name="T5" fmla="*/ 0 60000 65536"/>
                </a:gdLst>
                <a:ahLst/>
                <a:cxnLst>
                  <a:cxn ang="T4">
                    <a:pos x="T0" y="T1"/>
                  </a:cxn>
                  <a:cxn ang="T5">
                    <a:pos x="T2" y="T3"/>
                  </a:cxn>
                </a:cxnLst>
                <a:rect l="0" t="0" r="r" b="b"/>
                <a:pathLst>
                  <a:path w="19" h="6">
                    <a:moveTo>
                      <a:pt x="19" y="0"/>
                    </a:moveTo>
                    <a:cubicBezTo>
                      <a:pt x="13" y="1"/>
                      <a:pt x="6" y="3"/>
                      <a:pt x="0" y="6"/>
                    </a:cubicBezTo>
                  </a:path>
                </a:pathLst>
              </a:custGeom>
              <a:noFill/>
              <a:ln w="7938" cap="rnd">
                <a:solidFill>
                  <a:srgbClr val="BE8E03"/>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nl-BE"/>
              </a:p>
            </p:txBody>
          </p:sp>
          <p:sp>
            <p:nvSpPr>
              <p:cNvPr id="147" name="Freeform 136"/>
              <p:cNvSpPr>
                <a:spLocks/>
              </p:cNvSpPr>
              <p:nvPr/>
            </p:nvSpPr>
            <p:spPr bwMode="auto">
              <a:xfrm>
                <a:off x="2128" y="2341"/>
                <a:ext cx="435" cy="134"/>
              </a:xfrm>
              <a:custGeom>
                <a:avLst/>
                <a:gdLst>
                  <a:gd name="T0" fmla="*/ 0 w 174"/>
                  <a:gd name="T1" fmla="*/ 941 h 50"/>
                  <a:gd name="T2" fmla="*/ 363 w 174"/>
                  <a:gd name="T3" fmla="*/ 689 h 50"/>
                  <a:gd name="T4" fmla="*/ 720 w 174"/>
                  <a:gd name="T5" fmla="*/ 595 h 50"/>
                  <a:gd name="T6" fmla="*/ 1033 w 174"/>
                  <a:gd name="T7" fmla="*/ 308 h 50"/>
                  <a:gd name="T8" fmla="*/ 1313 w 174"/>
                  <a:gd name="T9" fmla="*/ 230 h 50"/>
                  <a:gd name="T10" fmla="*/ 2063 w 174"/>
                  <a:gd name="T11" fmla="*/ 21 h 50"/>
                  <a:gd name="T12" fmla="*/ 2720 w 174"/>
                  <a:gd name="T13" fmla="*/ 94 h 5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74" h="50">
                    <a:moveTo>
                      <a:pt x="0" y="49"/>
                    </a:moveTo>
                    <a:cubicBezTo>
                      <a:pt x="12" y="50"/>
                      <a:pt x="14" y="41"/>
                      <a:pt x="23" y="36"/>
                    </a:cubicBezTo>
                    <a:cubicBezTo>
                      <a:pt x="31" y="32"/>
                      <a:pt x="39" y="34"/>
                      <a:pt x="46" y="31"/>
                    </a:cubicBezTo>
                    <a:cubicBezTo>
                      <a:pt x="54" y="28"/>
                      <a:pt x="58" y="20"/>
                      <a:pt x="66" y="16"/>
                    </a:cubicBezTo>
                    <a:cubicBezTo>
                      <a:pt x="71" y="14"/>
                      <a:pt x="79" y="14"/>
                      <a:pt x="84" y="12"/>
                    </a:cubicBezTo>
                    <a:cubicBezTo>
                      <a:pt x="99" y="6"/>
                      <a:pt x="116" y="1"/>
                      <a:pt x="132" y="1"/>
                    </a:cubicBezTo>
                    <a:cubicBezTo>
                      <a:pt x="146" y="0"/>
                      <a:pt x="160" y="7"/>
                      <a:pt x="174" y="5"/>
                    </a:cubicBezTo>
                  </a:path>
                </a:pathLst>
              </a:custGeom>
              <a:noFill/>
              <a:ln w="7938" cap="rnd">
                <a:solidFill>
                  <a:srgbClr val="333333"/>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nl-BE"/>
              </a:p>
            </p:txBody>
          </p:sp>
          <p:sp>
            <p:nvSpPr>
              <p:cNvPr id="148" name="Freeform 137"/>
              <p:cNvSpPr>
                <a:spLocks/>
              </p:cNvSpPr>
              <p:nvPr/>
            </p:nvSpPr>
            <p:spPr bwMode="auto">
              <a:xfrm>
                <a:off x="2018" y="2024"/>
                <a:ext cx="45" cy="45"/>
              </a:xfrm>
              <a:custGeom>
                <a:avLst/>
                <a:gdLst>
                  <a:gd name="T0" fmla="*/ 95 w 18"/>
                  <a:gd name="T1" fmla="*/ 315 h 17"/>
                  <a:gd name="T2" fmla="*/ 270 w 18"/>
                  <a:gd name="T3" fmla="*/ 132 h 17"/>
                  <a:gd name="T4" fmla="*/ 0 w 18"/>
                  <a:gd name="T5" fmla="*/ 183 h 17"/>
                  <a:gd name="T6" fmla="*/ 0 60000 65536"/>
                  <a:gd name="T7" fmla="*/ 0 60000 65536"/>
                  <a:gd name="T8" fmla="*/ 0 60000 65536"/>
                </a:gdLst>
                <a:ahLst/>
                <a:cxnLst>
                  <a:cxn ang="T6">
                    <a:pos x="T0" y="T1"/>
                  </a:cxn>
                  <a:cxn ang="T7">
                    <a:pos x="T2" y="T3"/>
                  </a:cxn>
                  <a:cxn ang="T8">
                    <a:pos x="T4" y="T5"/>
                  </a:cxn>
                </a:cxnLst>
                <a:rect l="0" t="0" r="r" b="b"/>
                <a:pathLst>
                  <a:path w="18" h="17">
                    <a:moveTo>
                      <a:pt x="6" y="17"/>
                    </a:moveTo>
                    <a:cubicBezTo>
                      <a:pt x="8" y="15"/>
                      <a:pt x="18" y="11"/>
                      <a:pt x="17" y="7"/>
                    </a:cubicBezTo>
                    <a:cubicBezTo>
                      <a:pt x="15" y="0"/>
                      <a:pt x="2" y="8"/>
                      <a:pt x="0" y="10"/>
                    </a:cubicBezTo>
                  </a:path>
                </a:pathLst>
              </a:custGeom>
              <a:noFill/>
              <a:ln w="15875" cap="flat">
                <a:solidFill>
                  <a:srgbClr val="FEE8B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nl-BE"/>
              </a:p>
            </p:txBody>
          </p:sp>
          <p:sp>
            <p:nvSpPr>
              <p:cNvPr id="149" name="Freeform 138"/>
              <p:cNvSpPr>
                <a:spLocks/>
              </p:cNvSpPr>
              <p:nvPr/>
            </p:nvSpPr>
            <p:spPr bwMode="auto">
              <a:xfrm>
                <a:off x="2350" y="2048"/>
                <a:ext cx="20" cy="13"/>
              </a:xfrm>
              <a:custGeom>
                <a:avLst/>
                <a:gdLst>
                  <a:gd name="T0" fmla="*/ 0 w 8"/>
                  <a:gd name="T1" fmla="*/ 88 h 5"/>
                  <a:gd name="T2" fmla="*/ 125 w 8"/>
                  <a:gd name="T3" fmla="*/ 0 h 5"/>
                  <a:gd name="T4" fmla="*/ 0 60000 65536"/>
                  <a:gd name="T5" fmla="*/ 0 60000 65536"/>
                </a:gdLst>
                <a:ahLst/>
                <a:cxnLst>
                  <a:cxn ang="T4">
                    <a:pos x="T0" y="T1"/>
                  </a:cxn>
                  <a:cxn ang="T5">
                    <a:pos x="T2" y="T3"/>
                  </a:cxn>
                </a:cxnLst>
                <a:rect l="0" t="0" r="r" b="b"/>
                <a:pathLst>
                  <a:path w="8" h="5">
                    <a:moveTo>
                      <a:pt x="0" y="5"/>
                    </a:moveTo>
                    <a:cubicBezTo>
                      <a:pt x="3" y="4"/>
                      <a:pt x="5" y="3"/>
                      <a:pt x="8" y="0"/>
                    </a:cubicBezTo>
                  </a:path>
                </a:pathLst>
              </a:custGeom>
              <a:noFill/>
              <a:ln w="15875" cap="flat">
                <a:solidFill>
                  <a:srgbClr val="FEE8B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nl-BE"/>
              </a:p>
            </p:txBody>
          </p:sp>
          <p:sp>
            <p:nvSpPr>
              <p:cNvPr id="150" name="Freeform 139"/>
              <p:cNvSpPr>
                <a:spLocks/>
              </p:cNvSpPr>
              <p:nvPr/>
            </p:nvSpPr>
            <p:spPr bwMode="auto">
              <a:xfrm>
                <a:off x="2488" y="1968"/>
                <a:ext cx="47" cy="51"/>
              </a:xfrm>
              <a:custGeom>
                <a:avLst/>
                <a:gdLst>
                  <a:gd name="T0" fmla="*/ 104 w 19"/>
                  <a:gd name="T1" fmla="*/ 35 h 19"/>
                  <a:gd name="T2" fmla="*/ 257 w 19"/>
                  <a:gd name="T3" fmla="*/ 0 h 19"/>
                  <a:gd name="T4" fmla="*/ 0 60000 65536"/>
                  <a:gd name="T5" fmla="*/ 0 60000 65536"/>
                </a:gdLst>
                <a:ahLst/>
                <a:cxnLst>
                  <a:cxn ang="T4">
                    <a:pos x="T0" y="T1"/>
                  </a:cxn>
                  <a:cxn ang="T5">
                    <a:pos x="T2" y="T3"/>
                  </a:cxn>
                </a:cxnLst>
                <a:rect l="0" t="0" r="r" b="b"/>
                <a:pathLst>
                  <a:path w="19" h="19">
                    <a:moveTo>
                      <a:pt x="7" y="2"/>
                    </a:moveTo>
                    <a:cubicBezTo>
                      <a:pt x="0" y="19"/>
                      <a:pt x="19" y="13"/>
                      <a:pt x="17" y="0"/>
                    </a:cubicBezTo>
                  </a:path>
                </a:pathLst>
              </a:custGeom>
              <a:noFill/>
              <a:ln w="15875" cap="flat">
                <a:solidFill>
                  <a:srgbClr val="FEE8B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nl-BE"/>
              </a:p>
            </p:txBody>
          </p:sp>
          <p:sp>
            <p:nvSpPr>
              <p:cNvPr id="151" name="Freeform 140"/>
              <p:cNvSpPr>
                <a:spLocks/>
              </p:cNvSpPr>
              <p:nvPr/>
            </p:nvSpPr>
            <p:spPr bwMode="auto">
              <a:xfrm>
                <a:off x="2620" y="1893"/>
                <a:ext cx="25" cy="8"/>
              </a:xfrm>
              <a:custGeom>
                <a:avLst/>
                <a:gdLst>
                  <a:gd name="T0" fmla="*/ 0 w 10"/>
                  <a:gd name="T1" fmla="*/ 56 h 3"/>
                  <a:gd name="T2" fmla="*/ 158 w 10"/>
                  <a:gd name="T3" fmla="*/ 0 h 3"/>
                  <a:gd name="T4" fmla="*/ 0 60000 65536"/>
                  <a:gd name="T5" fmla="*/ 0 60000 65536"/>
                </a:gdLst>
                <a:ahLst/>
                <a:cxnLst>
                  <a:cxn ang="T4">
                    <a:pos x="T0" y="T1"/>
                  </a:cxn>
                  <a:cxn ang="T5">
                    <a:pos x="T2" y="T3"/>
                  </a:cxn>
                </a:cxnLst>
                <a:rect l="0" t="0" r="r" b="b"/>
                <a:pathLst>
                  <a:path w="10" h="3">
                    <a:moveTo>
                      <a:pt x="0" y="3"/>
                    </a:moveTo>
                    <a:cubicBezTo>
                      <a:pt x="3" y="1"/>
                      <a:pt x="6" y="0"/>
                      <a:pt x="10" y="0"/>
                    </a:cubicBezTo>
                  </a:path>
                </a:pathLst>
              </a:custGeom>
              <a:noFill/>
              <a:ln w="15875" cap="flat">
                <a:solidFill>
                  <a:srgbClr val="FEE8B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nl-BE"/>
              </a:p>
            </p:txBody>
          </p:sp>
          <p:sp>
            <p:nvSpPr>
              <p:cNvPr id="152" name="Freeform 141"/>
              <p:cNvSpPr>
                <a:spLocks/>
              </p:cNvSpPr>
              <p:nvPr/>
            </p:nvSpPr>
            <p:spPr bwMode="auto">
              <a:xfrm>
                <a:off x="2608" y="1808"/>
                <a:ext cx="12" cy="19"/>
              </a:xfrm>
              <a:custGeom>
                <a:avLst/>
                <a:gdLst>
                  <a:gd name="T0" fmla="*/ 70 w 5"/>
                  <a:gd name="T1" fmla="*/ 0 h 7"/>
                  <a:gd name="T2" fmla="*/ 0 w 5"/>
                  <a:gd name="T3" fmla="*/ 141 h 7"/>
                  <a:gd name="T4" fmla="*/ 0 60000 65536"/>
                  <a:gd name="T5" fmla="*/ 0 60000 65536"/>
                </a:gdLst>
                <a:ahLst/>
                <a:cxnLst>
                  <a:cxn ang="T4">
                    <a:pos x="T0" y="T1"/>
                  </a:cxn>
                  <a:cxn ang="T5">
                    <a:pos x="T2" y="T3"/>
                  </a:cxn>
                </a:cxnLst>
                <a:rect l="0" t="0" r="r" b="b"/>
                <a:pathLst>
                  <a:path w="5" h="7">
                    <a:moveTo>
                      <a:pt x="5" y="0"/>
                    </a:moveTo>
                    <a:cubicBezTo>
                      <a:pt x="3" y="3"/>
                      <a:pt x="1" y="5"/>
                      <a:pt x="0" y="7"/>
                    </a:cubicBezTo>
                  </a:path>
                </a:pathLst>
              </a:custGeom>
              <a:noFill/>
              <a:ln w="15875" cap="flat">
                <a:solidFill>
                  <a:srgbClr val="FEE8B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nl-BE"/>
              </a:p>
            </p:txBody>
          </p:sp>
          <p:sp>
            <p:nvSpPr>
              <p:cNvPr id="153" name="Freeform 142"/>
              <p:cNvSpPr>
                <a:spLocks/>
              </p:cNvSpPr>
              <p:nvPr/>
            </p:nvSpPr>
            <p:spPr bwMode="auto">
              <a:xfrm>
                <a:off x="2445" y="1755"/>
                <a:ext cx="18" cy="32"/>
              </a:xfrm>
              <a:custGeom>
                <a:avLst/>
                <a:gdLst>
                  <a:gd name="T0" fmla="*/ 118 w 7"/>
                  <a:gd name="T1" fmla="*/ 56 h 12"/>
                  <a:gd name="T2" fmla="*/ 0 w 7"/>
                  <a:gd name="T3" fmla="*/ 227 h 12"/>
                  <a:gd name="T4" fmla="*/ 33 w 7"/>
                  <a:gd name="T5" fmla="*/ 0 h 12"/>
                  <a:gd name="T6" fmla="*/ 0 60000 65536"/>
                  <a:gd name="T7" fmla="*/ 0 60000 65536"/>
                  <a:gd name="T8" fmla="*/ 0 60000 65536"/>
                </a:gdLst>
                <a:ahLst/>
                <a:cxnLst>
                  <a:cxn ang="T6">
                    <a:pos x="T0" y="T1"/>
                  </a:cxn>
                  <a:cxn ang="T7">
                    <a:pos x="T2" y="T3"/>
                  </a:cxn>
                  <a:cxn ang="T8">
                    <a:pos x="T4" y="T5"/>
                  </a:cxn>
                </a:cxnLst>
                <a:rect l="0" t="0" r="r" b="b"/>
                <a:pathLst>
                  <a:path w="7" h="12">
                    <a:moveTo>
                      <a:pt x="7" y="3"/>
                    </a:moveTo>
                    <a:cubicBezTo>
                      <a:pt x="7" y="8"/>
                      <a:pt x="5" y="12"/>
                      <a:pt x="0" y="12"/>
                    </a:cubicBezTo>
                    <a:cubicBezTo>
                      <a:pt x="1" y="8"/>
                      <a:pt x="1" y="4"/>
                      <a:pt x="2" y="0"/>
                    </a:cubicBezTo>
                  </a:path>
                </a:pathLst>
              </a:custGeom>
              <a:noFill/>
              <a:ln w="15875" cap="flat">
                <a:solidFill>
                  <a:srgbClr val="FEE8B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nl-BE"/>
              </a:p>
            </p:txBody>
          </p:sp>
          <p:sp>
            <p:nvSpPr>
              <p:cNvPr id="154" name="Freeform 143"/>
              <p:cNvSpPr>
                <a:spLocks/>
              </p:cNvSpPr>
              <p:nvPr/>
            </p:nvSpPr>
            <p:spPr bwMode="auto">
              <a:xfrm>
                <a:off x="2358" y="1781"/>
                <a:ext cx="12" cy="14"/>
              </a:xfrm>
              <a:custGeom>
                <a:avLst/>
                <a:gdLst>
                  <a:gd name="T0" fmla="*/ 0 w 5"/>
                  <a:gd name="T1" fmla="*/ 0 h 5"/>
                  <a:gd name="T2" fmla="*/ 70 w 5"/>
                  <a:gd name="T3" fmla="*/ 109 h 5"/>
                  <a:gd name="T4" fmla="*/ 0 60000 65536"/>
                  <a:gd name="T5" fmla="*/ 0 60000 65536"/>
                </a:gdLst>
                <a:ahLst/>
                <a:cxnLst>
                  <a:cxn ang="T4">
                    <a:pos x="T0" y="T1"/>
                  </a:cxn>
                  <a:cxn ang="T5">
                    <a:pos x="T2" y="T3"/>
                  </a:cxn>
                </a:cxnLst>
                <a:rect l="0" t="0" r="r" b="b"/>
                <a:pathLst>
                  <a:path w="5" h="5">
                    <a:moveTo>
                      <a:pt x="0" y="0"/>
                    </a:moveTo>
                    <a:cubicBezTo>
                      <a:pt x="2" y="2"/>
                      <a:pt x="3" y="3"/>
                      <a:pt x="5" y="5"/>
                    </a:cubicBezTo>
                  </a:path>
                </a:pathLst>
              </a:custGeom>
              <a:noFill/>
              <a:ln w="15875" cap="flat">
                <a:solidFill>
                  <a:srgbClr val="FEE8B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nl-BE"/>
              </a:p>
            </p:txBody>
          </p:sp>
          <p:sp>
            <p:nvSpPr>
              <p:cNvPr id="155" name="Freeform 144"/>
              <p:cNvSpPr>
                <a:spLocks/>
              </p:cNvSpPr>
              <p:nvPr/>
            </p:nvSpPr>
            <p:spPr bwMode="auto">
              <a:xfrm>
                <a:off x="2250" y="1747"/>
                <a:ext cx="20" cy="21"/>
              </a:xfrm>
              <a:custGeom>
                <a:avLst/>
                <a:gdLst>
                  <a:gd name="T0" fmla="*/ 0 w 8"/>
                  <a:gd name="T1" fmla="*/ 0 h 8"/>
                  <a:gd name="T2" fmla="*/ 125 w 8"/>
                  <a:gd name="T3" fmla="*/ 144 h 8"/>
                  <a:gd name="T4" fmla="*/ 0 60000 65536"/>
                  <a:gd name="T5" fmla="*/ 0 60000 65536"/>
                </a:gdLst>
                <a:ahLst/>
                <a:cxnLst>
                  <a:cxn ang="T4">
                    <a:pos x="T0" y="T1"/>
                  </a:cxn>
                  <a:cxn ang="T5">
                    <a:pos x="T2" y="T3"/>
                  </a:cxn>
                </a:cxnLst>
                <a:rect l="0" t="0" r="r" b="b"/>
                <a:pathLst>
                  <a:path w="8" h="8">
                    <a:moveTo>
                      <a:pt x="0" y="0"/>
                    </a:moveTo>
                    <a:cubicBezTo>
                      <a:pt x="3" y="2"/>
                      <a:pt x="6" y="5"/>
                      <a:pt x="8" y="8"/>
                    </a:cubicBezTo>
                  </a:path>
                </a:pathLst>
              </a:custGeom>
              <a:noFill/>
              <a:ln w="15875" cap="flat">
                <a:solidFill>
                  <a:srgbClr val="FEE8B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nl-BE"/>
              </a:p>
            </p:txBody>
          </p:sp>
          <p:sp>
            <p:nvSpPr>
              <p:cNvPr id="156" name="Freeform 145"/>
              <p:cNvSpPr>
                <a:spLocks/>
              </p:cNvSpPr>
              <p:nvPr/>
            </p:nvSpPr>
            <p:spPr bwMode="auto">
              <a:xfrm>
                <a:off x="2103" y="1821"/>
                <a:ext cx="20" cy="16"/>
              </a:xfrm>
              <a:custGeom>
                <a:avLst/>
                <a:gdLst>
                  <a:gd name="T0" fmla="*/ 0 w 8"/>
                  <a:gd name="T1" fmla="*/ 115 h 6"/>
                  <a:gd name="T2" fmla="*/ 125 w 8"/>
                  <a:gd name="T3" fmla="*/ 0 h 6"/>
                  <a:gd name="T4" fmla="*/ 0 60000 65536"/>
                  <a:gd name="T5" fmla="*/ 0 60000 65536"/>
                </a:gdLst>
                <a:ahLst/>
                <a:cxnLst>
                  <a:cxn ang="T4">
                    <a:pos x="T0" y="T1"/>
                  </a:cxn>
                  <a:cxn ang="T5">
                    <a:pos x="T2" y="T3"/>
                  </a:cxn>
                </a:cxnLst>
                <a:rect l="0" t="0" r="r" b="b"/>
                <a:pathLst>
                  <a:path w="8" h="6">
                    <a:moveTo>
                      <a:pt x="0" y="6"/>
                    </a:moveTo>
                    <a:cubicBezTo>
                      <a:pt x="3" y="5"/>
                      <a:pt x="5" y="3"/>
                      <a:pt x="8" y="0"/>
                    </a:cubicBezTo>
                  </a:path>
                </a:pathLst>
              </a:custGeom>
              <a:noFill/>
              <a:ln w="15875" cap="flat">
                <a:solidFill>
                  <a:srgbClr val="FEE8B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nl-BE"/>
              </a:p>
            </p:txBody>
          </p:sp>
          <p:sp>
            <p:nvSpPr>
              <p:cNvPr id="157" name="Freeform 146"/>
              <p:cNvSpPr>
                <a:spLocks/>
              </p:cNvSpPr>
              <p:nvPr/>
            </p:nvSpPr>
            <p:spPr bwMode="auto">
              <a:xfrm>
                <a:off x="2193" y="1856"/>
                <a:ext cx="2" cy="16"/>
              </a:xfrm>
              <a:custGeom>
                <a:avLst/>
                <a:gdLst>
                  <a:gd name="T0" fmla="*/ 0 w 1"/>
                  <a:gd name="T1" fmla="*/ 0 h 6"/>
                  <a:gd name="T2" fmla="*/ 8 w 1"/>
                  <a:gd name="T3" fmla="*/ 115 h 6"/>
                  <a:gd name="T4" fmla="*/ 0 60000 65536"/>
                  <a:gd name="T5" fmla="*/ 0 60000 65536"/>
                </a:gdLst>
                <a:ahLst/>
                <a:cxnLst>
                  <a:cxn ang="T4">
                    <a:pos x="T0" y="T1"/>
                  </a:cxn>
                  <a:cxn ang="T5">
                    <a:pos x="T2" y="T3"/>
                  </a:cxn>
                </a:cxnLst>
                <a:rect l="0" t="0" r="r" b="b"/>
                <a:pathLst>
                  <a:path w="1" h="6">
                    <a:moveTo>
                      <a:pt x="0" y="0"/>
                    </a:moveTo>
                    <a:cubicBezTo>
                      <a:pt x="1" y="2"/>
                      <a:pt x="1" y="4"/>
                      <a:pt x="1" y="6"/>
                    </a:cubicBezTo>
                  </a:path>
                </a:pathLst>
              </a:custGeom>
              <a:noFill/>
              <a:ln w="15875" cap="flat">
                <a:solidFill>
                  <a:srgbClr val="FEE8B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nl-BE"/>
              </a:p>
            </p:txBody>
          </p:sp>
          <p:sp>
            <p:nvSpPr>
              <p:cNvPr id="158" name="Freeform 147"/>
              <p:cNvSpPr>
                <a:spLocks/>
              </p:cNvSpPr>
              <p:nvPr/>
            </p:nvSpPr>
            <p:spPr bwMode="auto">
              <a:xfrm>
                <a:off x="2120" y="1915"/>
                <a:ext cx="13" cy="10"/>
              </a:xfrm>
              <a:custGeom>
                <a:avLst/>
                <a:gdLst>
                  <a:gd name="T0" fmla="*/ 0 w 5"/>
                  <a:gd name="T1" fmla="*/ 0 h 4"/>
                  <a:gd name="T2" fmla="*/ 88 w 5"/>
                  <a:gd name="T3" fmla="*/ 63 h 4"/>
                  <a:gd name="T4" fmla="*/ 0 60000 65536"/>
                  <a:gd name="T5" fmla="*/ 0 60000 65536"/>
                </a:gdLst>
                <a:ahLst/>
                <a:cxnLst>
                  <a:cxn ang="T4">
                    <a:pos x="T0" y="T1"/>
                  </a:cxn>
                  <a:cxn ang="T5">
                    <a:pos x="T2" y="T3"/>
                  </a:cxn>
                </a:cxnLst>
                <a:rect l="0" t="0" r="r" b="b"/>
                <a:pathLst>
                  <a:path w="5" h="4">
                    <a:moveTo>
                      <a:pt x="0" y="0"/>
                    </a:moveTo>
                    <a:cubicBezTo>
                      <a:pt x="1" y="2"/>
                      <a:pt x="3" y="3"/>
                      <a:pt x="5" y="4"/>
                    </a:cubicBezTo>
                  </a:path>
                </a:pathLst>
              </a:custGeom>
              <a:noFill/>
              <a:ln w="15875" cap="flat">
                <a:solidFill>
                  <a:srgbClr val="FEE8B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nl-BE"/>
              </a:p>
            </p:txBody>
          </p:sp>
          <p:sp>
            <p:nvSpPr>
              <p:cNvPr id="159" name="Freeform 148"/>
              <p:cNvSpPr>
                <a:spLocks/>
              </p:cNvSpPr>
              <p:nvPr/>
            </p:nvSpPr>
            <p:spPr bwMode="auto">
              <a:xfrm>
                <a:off x="1965" y="1941"/>
                <a:ext cx="38" cy="24"/>
              </a:xfrm>
              <a:custGeom>
                <a:avLst/>
                <a:gdLst>
                  <a:gd name="T0" fmla="*/ 243 w 15"/>
                  <a:gd name="T1" fmla="*/ 0 h 9"/>
                  <a:gd name="T2" fmla="*/ 0 w 15"/>
                  <a:gd name="T3" fmla="*/ 77 h 9"/>
                  <a:gd name="T4" fmla="*/ 243 w 15"/>
                  <a:gd name="T5" fmla="*/ 149 h 9"/>
                  <a:gd name="T6" fmla="*/ 0 60000 65536"/>
                  <a:gd name="T7" fmla="*/ 0 60000 65536"/>
                  <a:gd name="T8" fmla="*/ 0 60000 65536"/>
                </a:gdLst>
                <a:ahLst/>
                <a:cxnLst>
                  <a:cxn ang="T6">
                    <a:pos x="T0" y="T1"/>
                  </a:cxn>
                  <a:cxn ang="T7">
                    <a:pos x="T2" y="T3"/>
                  </a:cxn>
                  <a:cxn ang="T8">
                    <a:pos x="T4" y="T5"/>
                  </a:cxn>
                </a:cxnLst>
                <a:rect l="0" t="0" r="r" b="b"/>
                <a:pathLst>
                  <a:path w="15" h="9">
                    <a:moveTo>
                      <a:pt x="15" y="0"/>
                    </a:moveTo>
                    <a:cubicBezTo>
                      <a:pt x="10" y="1"/>
                      <a:pt x="4" y="1"/>
                      <a:pt x="0" y="4"/>
                    </a:cubicBezTo>
                    <a:cubicBezTo>
                      <a:pt x="2" y="9"/>
                      <a:pt x="9" y="9"/>
                      <a:pt x="15" y="8"/>
                    </a:cubicBezTo>
                  </a:path>
                </a:pathLst>
              </a:custGeom>
              <a:noFill/>
              <a:ln w="15875" cap="flat">
                <a:solidFill>
                  <a:srgbClr val="FEE8B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nl-BE"/>
              </a:p>
            </p:txBody>
          </p:sp>
          <p:sp>
            <p:nvSpPr>
              <p:cNvPr id="160" name="Freeform 149"/>
              <p:cNvSpPr>
                <a:spLocks/>
              </p:cNvSpPr>
              <p:nvPr/>
            </p:nvSpPr>
            <p:spPr bwMode="auto">
              <a:xfrm>
                <a:off x="1923" y="2027"/>
                <a:ext cx="25" cy="45"/>
              </a:xfrm>
              <a:custGeom>
                <a:avLst/>
                <a:gdLst>
                  <a:gd name="T0" fmla="*/ 95 w 10"/>
                  <a:gd name="T1" fmla="*/ 315 h 17"/>
                  <a:gd name="T2" fmla="*/ 158 w 10"/>
                  <a:gd name="T3" fmla="*/ 169 h 17"/>
                  <a:gd name="T4" fmla="*/ 0 60000 65536"/>
                  <a:gd name="T5" fmla="*/ 0 60000 65536"/>
                </a:gdLst>
                <a:ahLst/>
                <a:cxnLst>
                  <a:cxn ang="T4">
                    <a:pos x="T0" y="T1"/>
                  </a:cxn>
                  <a:cxn ang="T5">
                    <a:pos x="T2" y="T3"/>
                  </a:cxn>
                </a:cxnLst>
                <a:rect l="0" t="0" r="r" b="b"/>
                <a:pathLst>
                  <a:path w="10" h="17">
                    <a:moveTo>
                      <a:pt x="6" y="17"/>
                    </a:moveTo>
                    <a:cubicBezTo>
                      <a:pt x="0" y="9"/>
                      <a:pt x="5" y="0"/>
                      <a:pt x="10" y="9"/>
                    </a:cubicBezTo>
                  </a:path>
                </a:pathLst>
              </a:custGeom>
              <a:noFill/>
              <a:ln w="15875" cap="flat">
                <a:solidFill>
                  <a:srgbClr val="FEE8B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nl-BE"/>
              </a:p>
            </p:txBody>
          </p:sp>
          <p:sp>
            <p:nvSpPr>
              <p:cNvPr id="161" name="Freeform 150"/>
              <p:cNvSpPr>
                <a:spLocks/>
              </p:cNvSpPr>
              <p:nvPr/>
            </p:nvSpPr>
            <p:spPr bwMode="auto">
              <a:xfrm>
                <a:off x="1763" y="2024"/>
                <a:ext cx="37" cy="37"/>
              </a:xfrm>
              <a:custGeom>
                <a:avLst/>
                <a:gdLst>
                  <a:gd name="T0" fmla="*/ 0 w 15"/>
                  <a:gd name="T1" fmla="*/ 132 h 14"/>
                  <a:gd name="T2" fmla="*/ 12 w 15"/>
                  <a:gd name="T3" fmla="*/ 0 h 14"/>
                  <a:gd name="T4" fmla="*/ 0 60000 65536"/>
                  <a:gd name="T5" fmla="*/ 0 60000 65536"/>
                </a:gdLst>
                <a:ahLst/>
                <a:cxnLst>
                  <a:cxn ang="T4">
                    <a:pos x="T0" y="T1"/>
                  </a:cxn>
                  <a:cxn ang="T5">
                    <a:pos x="T2" y="T3"/>
                  </a:cxn>
                </a:cxnLst>
                <a:rect l="0" t="0" r="r" b="b"/>
                <a:pathLst>
                  <a:path w="15" h="14">
                    <a:moveTo>
                      <a:pt x="0" y="7"/>
                    </a:moveTo>
                    <a:cubicBezTo>
                      <a:pt x="7" y="14"/>
                      <a:pt x="15" y="3"/>
                      <a:pt x="1" y="0"/>
                    </a:cubicBezTo>
                  </a:path>
                </a:pathLst>
              </a:custGeom>
              <a:noFill/>
              <a:ln w="15875" cap="flat">
                <a:solidFill>
                  <a:srgbClr val="FEE8B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nl-BE"/>
              </a:p>
            </p:txBody>
          </p:sp>
          <p:sp>
            <p:nvSpPr>
              <p:cNvPr id="162" name="Freeform 151"/>
              <p:cNvSpPr>
                <a:spLocks/>
              </p:cNvSpPr>
              <p:nvPr/>
            </p:nvSpPr>
            <p:spPr bwMode="auto">
              <a:xfrm>
                <a:off x="1830" y="1963"/>
                <a:ext cx="10" cy="13"/>
              </a:xfrm>
              <a:custGeom>
                <a:avLst/>
                <a:gdLst>
                  <a:gd name="T0" fmla="*/ 0 w 4"/>
                  <a:gd name="T1" fmla="*/ 88 h 5"/>
                  <a:gd name="T2" fmla="*/ 63 w 4"/>
                  <a:gd name="T3" fmla="*/ 0 h 5"/>
                  <a:gd name="T4" fmla="*/ 0 60000 65536"/>
                  <a:gd name="T5" fmla="*/ 0 60000 65536"/>
                </a:gdLst>
                <a:ahLst/>
                <a:cxnLst>
                  <a:cxn ang="T4">
                    <a:pos x="T0" y="T1"/>
                  </a:cxn>
                  <a:cxn ang="T5">
                    <a:pos x="T2" y="T3"/>
                  </a:cxn>
                </a:cxnLst>
                <a:rect l="0" t="0" r="r" b="b"/>
                <a:pathLst>
                  <a:path w="4" h="5">
                    <a:moveTo>
                      <a:pt x="0" y="5"/>
                    </a:moveTo>
                    <a:cubicBezTo>
                      <a:pt x="1" y="4"/>
                      <a:pt x="2" y="2"/>
                      <a:pt x="4" y="0"/>
                    </a:cubicBezTo>
                  </a:path>
                </a:pathLst>
              </a:custGeom>
              <a:noFill/>
              <a:ln w="15875" cap="flat">
                <a:solidFill>
                  <a:srgbClr val="FEE8B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nl-BE"/>
              </a:p>
            </p:txBody>
          </p:sp>
          <p:sp>
            <p:nvSpPr>
              <p:cNvPr id="163" name="Freeform 152"/>
              <p:cNvSpPr>
                <a:spLocks/>
              </p:cNvSpPr>
              <p:nvPr/>
            </p:nvSpPr>
            <p:spPr bwMode="auto">
              <a:xfrm>
                <a:off x="1853" y="1883"/>
                <a:ext cx="22" cy="26"/>
              </a:xfrm>
              <a:custGeom>
                <a:avLst/>
                <a:gdLst>
                  <a:gd name="T0" fmla="*/ 103 w 9"/>
                  <a:gd name="T1" fmla="*/ 0 h 10"/>
                  <a:gd name="T2" fmla="*/ 12 w 9"/>
                  <a:gd name="T3" fmla="*/ 122 h 10"/>
                  <a:gd name="T4" fmla="*/ 29 w 9"/>
                  <a:gd name="T5" fmla="*/ 68 h 10"/>
                  <a:gd name="T6" fmla="*/ 0 60000 65536"/>
                  <a:gd name="T7" fmla="*/ 0 60000 65536"/>
                  <a:gd name="T8" fmla="*/ 0 60000 65536"/>
                </a:gdLst>
                <a:ahLst/>
                <a:cxnLst>
                  <a:cxn ang="T6">
                    <a:pos x="T0" y="T1"/>
                  </a:cxn>
                  <a:cxn ang="T7">
                    <a:pos x="T2" y="T3"/>
                  </a:cxn>
                  <a:cxn ang="T8">
                    <a:pos x="T4" y="T5"/>
                  </a:cxn>
                </a:cxnLst>
                <a:rect l="0" t="0" r="r" b="b"/>
                <a:pathLst>
                  <a:path w="9" h="10">
                    <a:moveTo>
                      <a:pt x="7" y="0"/>
                    </a:moveTo>
                    <a:cubicBezTo>
                      <a:pt x="9" y="6"/>
                      <a:pt x="6" y="10"/>
                      <a:pt x="1" y="7"/>
                    </a:cubicBezTo>
                    <a:cubicBezTo>
                      <a:pt x="0" y="6"/>
                      <a:pt x="1" y="6"/>
                      <a:pt x="2" y="4"/>
                    </a:cubicBezTo>
                  </a:path>
                </a:pathLst>
              </a:custGeom>
              <a:noFill/>
              <a:ln w="15875" cap="flat">
                <a:solidFill>
                  <a:srgbClr val="FEE8B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nl-BE"/>
              </a:p>
            </p:txBody>
          </p:sp>
          <p:sp>
            <p:nvSpPr>
              <p:cNvPr id="164" name="Freeform 153"/>
              <p:cNvSpPr>
                <a:spLocks/>
              </p:cNvSpPr>
              <p:nvPr/>
            </p:nvSpPr>
            <p:spPr bwMode="auto">
              <a:xfrm>
                <a:off x="1950" y="2307"/>
                <a:ext cx="23" cy="13"/>
              </a:xfrm>
              <a:custGeom>
                <a:avLst/>
                <a:gdLst>
                  <a:gd name="T0" fmla="*/ 0 w 9"/>
                  <a:gd name="T1" fmla="*/ 88 h 5"/>
                  <a:gd name="T2" fmla="*/ 151 w 9"/>
                  <a:gd name="T3" fmla="*/ 0 h 5"/>
                  <a:gd name="T4" fmla="*/ 0 60000 65536"/>
                  <a:gd name="T5" fmla="*/ 0 60000 65536"/>
                </a:gdLst>
                <a:ahLst/>
                <a:cxnLst>
                  <a:cxn ang="T4">
                    <a:pos x="T0" y="T1"/>
                  </a:cxn>
                  <a:cxn ang="T5">
                    <a:pos x="T2" y="T3"/>
                  </a:cxn>
                </a:cxnLst>
                <a:rect l="0" t="0" r="r" b="b"/>
                <a:pathLst>
                  <a:path w="9" h="5">
                    <a:moveTo>
                      <a:pt x="0" y="5"/>
                    </a:moveTo>
                    <a:cubicBezTo>
                      <a:pt x="3" y="5"/>
                      <a:pt x="6" y="3"/>
                      <a:pt x="9" y="0"/>
                    </a:cubicBezTo>
                  </a:path>
                </a:pathLst>
              </a:custGeom>
              <a:noFill/>
              <a:ln w="15875" cap="flat">
                <a:solidFill>
                  <a:srgbClr val="FEE8B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nl-BE"/>
              </a:p>
            </p:txBody>
          </p:sp>
          <p:sp>
            <p:nvSpPr>
              <p:cNvPr id="165" name="Freeform 154"/>
              <p:cNvSpPr>
                <a:spLocks/>
              </p:cNvSpPr>
              <p:nvPr/>
            </p:nvSpPr>
            <p:spPr bwMode="auto">
              <a:xfrm>
                <a:off x="1813" y="2267"/>
                <a:ext cx="27" cy="40"/>
              </a:xfrm>
              <a:custGeom>
                <a:avLst/>
                <a:gdLst>
                  <a:gd name="T0" fmla="*/ 0 w 11"/>
                  <a:gd name="T1" fmla="*/ 136 h 15"/>
                  <a:gd name="T2" fmla="*/ 0 w 11"/>
                  <a:gd name="T3" fmla="*/ 0 h 15"/>
                  <a:gd name="T4" fmla="*/ 0 60000 65536"/>
                  <a:gd name="T5" fmla="*/ 0 60000 65536"/>
                </a:gdLst>
                <a:ahLst/>
                <a:cxnLst>
                  <a:cxn ang="T4">
                    <a:pos x="T0" y="T1"/>
                  </a:cxn>
                  <a:cxn ang="T5">
                    <a:pos x="T2" y="T3"/>
                  </a:cxn>
                </a:cxnLst>
                <a:rect l="0" t="0" r="r" b="b"/>
                <a:pathLst>
                  <a:path w="11" h="15">
                    <a:moveTo>
                      <a:pt x="0" y="7"/>
                    </a:moveTo>
                    <a:cubicBezTo>
                      <a:pt x="6" y="15"/>
                      <a:pt x="11" y="5"/>
                      <a:pt x="0" y="0"/>
                    </a:cubicBezTo>
                  </a:path>
                </a:pathLst>
              </a:custGeom>
              <a:noFill/>
              <a:ln w="15875" cap="flat">
                <a:solidFill>
                  <a:srgbClr val="FEE8B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nl-BE"/>
              </a:p>
            </p:txBody>
          </p:sp>
          <p:sp>
            <p:nvSpPr>
              <p:cNvPr id="166" name="Freeform 155"/>
              <p:cNvSpPr>
                <a:spLocks/>
              </p:cNvSpPr>
              <p:nvPr/>
            </p:nvSpPr>
            <p:spPr bwMode="auto">
              <a:xfrm>
                <a:off x="1865" y="2211"/>
                <a:ext cx="8" cy="24"/>
              </a:xfrm>
              <a:custGeom>
                <a:avLst/>
                <a:gdLst>
                  <a:gd name="T0" fmla="*/ 0 w 3"/>
                  <a:gd name="T1" fmla="*/ 171 h 9"/>
                  <a:gd name="T2" fmla="*/ 56 w 3"/>
                  <a:gd name="T3" fmla="*/ 0 h 9"/>
                  <a:gd name="T4" fmla="*/ 0 60000 65536"/>
                  <a:gd name="T5" fmla="*/ 0 60000 65536"/>
                </a:gdLst>
                <a:ahLst/>
                <a:cxnLst>
                  <a:cxn ang="T4">
                    <a:pos x="T0" y="T1"/>
                  </a:cxn>
                  <a:cxn ang="T5">
                    <a:pos x="T2" y="T3"/>
                  </a:cxn>
                </a:cxnLst>
                <a:rect l="0" t="0" r="r" b="b"/>
                <a:pathLst>
                  <a:path w="3" h="9">
                    <a:moveTo>
                      <a:pt x="0" y="9"/>
                    </a:moveTo>
                    <a:cubicBezTo>
                      <a:pt x="0" y="6"/>
                      <a:pt x="1" y="3"/>
                      <a:pt x="3" y="0"/>
                    </a:cubicBezTo>
                  </a:path>
                </a:pathLst>
              </a:custGeom>
              <a:noFill/>
              <a:ln w="15875" cap="flat">
                <a:solidFill>
                  <a:srgbClr val="FEE8B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nl-BE"/>
              </a:p>
            </p:txBody>
          </p:sp>
          <p:sp>
            <p:nvSpPr>
              <p:cNvPr id="167" name="Freeform 156"/>
              <p:cNvSpPr>
                <a:spLocks/>
              </p:cNvSpPr>
              <p:nvPr/>
            </p:nvSpPr>
            <p:spPr bwMode="auto">
              <a:xfrm>
                <a:off x="1795" y="2205"/>
                <a:ext cx="25" cy="16"/>
              </a:xfrm>
              <a:custGeom>
                <a:avLst/>
                <a:gdLst>
                  <a:gd name="T0" fmla="*/ 0 w 10"/>
                  <a:gd name="T1" fmla="*/ 115 h 6"/>
                  <a:gd name="T2" fmla="*/ 158 w 10"/>
                  <a:gd name="T3" fmla="*/ 0 h 6"/>
                  <a:gd name="T4" fmla="*/ 0 60000 65536"/>
                  <a:gd name="T5" fmla="*/ 0 60000 65536"/>
                </a:gdLst>
                <a:ahLst/>
                <a:cxnLst>
                  <a:cxn ang="T4">
                    <a:pos x="T0" y="T1"/>
                  </a:cxn>
                  <a:cxn ang="T5">
                    <a:pos x="T2" y="T3"/>
                  </a:cxn>
                </a:cxnLst>
                <a:rect l="0" t="0" r="r" b="b"/>
                <a:pathLst>
                  <a:path w="10" h="6">
                    <a:moveTo>
                      <a:pt x="0" y="6"/>
                    </a:moveTo>
                    <a:cubicBezTo>
                      <a:pt x="3" y="5"/>
                      <a:pt x="6" y="3"/>
                      <a:pt x="10" y="0"/>
                    </a:cubicBezTo>
                  </a:path>
                </a:pathLst>
              </a:custGeom>
              <a:noFill/>
              <a:ln w="15875" cap="flat">
                <a:solidFill>
                  <a:srgbClr val="FEE8B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nl-BE"/>
              </a:p>
            </p:txBody>
          </p:sp>
          <p:sp>
            <p:nvSpPr>
              <p:cNvPr id="168" name="Freeform 157"/>
              <p:cNvSpPr>
                <a:spLocks/>
              </p:cNvSpPr>
              <p:nvPr/>
            </p:nvSpPr>
            <p:spPr bwMode="auto">
              <a:xfrm>
                <a:off x="1690" y="2341"/>
                <a:ext cx="50" cy="46"/>
              </a:xfrm>
              <a:custGeom>
                <a:avLst/>
                <a:gdLst>
                  <a:gd name="T0" fmla="*/ 83 w 20"/>
                  <a:gd name="T1" fmla="*/ 0 h 17"/>
                  <a:gd name="T2" fmla="*/ 0 w 20"/>
                  <a:gd name="T3" fmla="*/ 116 h 17"/>
                  <a:gd name="T4" fmla="*/ 0 60000 65536"/>
                  <a:gd name="T5" fmla="*/ 0 60000 65536"/>
                </a:gdLst>
                <a:ahLst/>
                <a:cxnLst>
                  <a:cxn ang="T4">
                    <a:pos x="T0" y="T1"/>
                  </a:cxn>
                  <a:cxn ang="T5">
                    <a:pos x="T2" y="T3"/>
                  </a:cxn>
                </a:cxnLst>
                <a:rect l="0" t="0" r="r" b="b"/>
                <a:pathLst>
                  <a:path w="20" h="17">
                    <a:moveTo>
                      <a:pt x="5" y="0"/>
                    </a:moveTo>
                    <a:cubicBezTo>
                      <a:pt x="20" y="7"/>
                      <a:pt x="2" y="17"/>
                      <a:pt x="0" y="6"/>
                    </a:cubicBezTo>
                  </a:path>
                </a:pathLst>
              </a:custGeom>
              <a:noFill/>
              <a:ln w="15875" cap="flat">
                <a:solidFill>
                  <a:srgbClr val="FEE8B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nl-BE"/>
              </a:p>
            </p:txBody>
          </p:sp>
          <p:sp>
            <p:nvSpPr>
              <p:cNvPr id="169" name="Freeform 158"/>
              <p:cNvSpPr>
                <a:spLocks/>
              </p:cNvSpPr>
              <p:nvPr/>
            </p:nvSpPr>
            <p:spPr bwMode="auto">
              <a:xfrm>
                <a:off x="1730" y="2421"/>
                <a:ext cx="30" cy="24"/>
              </a:xfrm>
              <a:custGeom>
                <a:avLst/>
                <a:gdLst>
                  <a:gd name="T0" fmla="*/ 33 w 12"/>
                  <a:gd name="T1" fmla="*/ 0 h 9"/>
                  <a:gd name="T2" fmla="*/ 188 w 12"/>
                  <a:gd name="T3" fmla="*/ 136 h 9"/>
                  <a:gd name="T4" fmla="*/ 0 w 12"/>
                  <a:gd name="T5" fmla="*/ 115 h 9"/>
                  <a:gd name="T6" fmla="*/ 0 60000 65536"/>
                  <a:gd name="T7" fmla="*/ 0 60000 65536"/>
                  <a:gd name="T8" fmla="*/ 0 60000 65536"/>
                </a:gdLst>
                <a:ahLst/>
                <a:cxnLst>
                  <a:cxn ang="T6">
                    <a:pos x="T0" y="T1"/>
                  </a:cxn>
                  <a:cxn ang="T7">
                    <a:pos x="T2" y="T3"/>
                  </a:cxn>
                  <a:cxn ang="T8">
                    <a:pos x="T4" y="T5"/>
                  </a:cxn>
                </a:cxnLst>
                <a:rect l="0" t="0" r="r" b="b"/>
                <a:pathLst>
                  <a:path w="12" h="9">
                    <a:moveTo>
                      <a:pt x="2" y="0"/>
                    </a:moveTo>
                    <a:cubicBezTo>
                      <a:pt x="6" y="0"/>
                      <a:pt x="11" y="3"/>
                      <a:pt x="12" y="7"/>
                    </a:cubicBezTo>
                    <a:cubicBezTo>
                      <a:pt x="8" y="9"/>
                      <a:pt x="3" y="8"/>
                      <a:pt x="0" y="6"/>
                    </a:cubicBezTo>
                  </a:path>
                </a:pathLst>
              </a:custGeom>
              <a:noFill/>
              <a:ln w="15875" cap="flat">
                <a:solidFill>
                  <a:srgbClr val="FEE8B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nl-BE"/>
              </a:p>
            </p:txBody>
          </p:sp>
          <p:sp>
            <p:nvSpPr>
              <p:cNvPr id="170" name="Freeform 159"/>
              <p:cNvSpPr>
                <a:spLocks/>
              </p:cNvSpPr>
              <p:nvPr/>
            </p:nvSpPr>
            <p:spPr bwMode="auto">
              <a:xfrm>
                <a:off x="1888" y="2549"/>
                <a:ext cx="10" cy="14"/>
              </a:xfrm>
              <a:custGeom>
                <a:avLst/>
                <a:gdLst>
                  <a:gd name="T0" fmla="*/ 0 w 4"/>
                  <a:gd name="T1" fmla="*/ 109 h 5"/>
                  <a:gd name="T2" fmla="*/ 63 w 4"/>
                  <a:gd name="T3" fmla="*/ 0 h 5"/>
                  <a:gd name="T4" fmla="*/ 0 60000 65536"/>
                  <a:gd name="T5" fmla="*/ 0 60000 65536"/>
                </a:gdLst>
                <a:ahLst/>
                <a:cxnLst>
                  <a:cxn ang="T4">
                    <a:pos x="T0" y="T1"/>
                  </a:cxn>
                  <a:cxn ang="T5">
                    <a:pos x="T2" y="T3"/>
                  </a:cxn>
                </a:cxnLst>
                <a:rect l="0" t="0" r="r" b="b"/>
                <a:pathLst>
                  <a:path w="4" h="5">
                    <a:moveTo>
                      <a:pt x="0" y="5"/>
                    </a:moveTo>
                    <a:cubicBezTo>
                      <a:pt x="1" y="4"/>
                      <a:pt x="2" y="2"/>
                      <a:pt x="4" y="0"/>
                    </a:cubicBezTo>
                  </a:path>
                </a:pathLst>
              </a:custGeom>
              <a:noFill/>
              <a:ln w="15875" cap="flat">
                <a:solidFill>
                  <a:srgbClr val="FEE8B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nl-BE"/>
              </a:p>
            </p:txBody>
          </p:sp>
          <p:sp>
            <p:nvSpPr>
              <p:cNvPr id="171" name="Freeform 160"/>
              <p:cNvSpPr>
                <a:spLocks/>
              </p:cNvSpPr>
              <p:nvPr/>
            </p:nvSpPr>
            <p:spPr bwMode="auto">
              <a:xfrm>
                <a:off x="2018" y="2571"/>
                <a:ext cx="15" cy="10"/>
              </a:xfrm>
              <a:custGeom>
                <a:avLst/>
                <a:gdLst>
                  <a:gd name="T0" fmla="*/ 0 w 6"/>
                  <a:gd name="T1" fmla="*/ 63 h 4"/>
                  <a:gd name="T2" fmla="*/ 95 w 6"/>
                  <a:gd name="T3" fmla="*/ 0 h 4"/>
                  <a:gd name="T4" fmla="*/ 0 60000 65536"/>
                  <a:gd name="T5" fmla="*/ 0 60000 65536"/>
                </a:gdLst>
                <a:ahLst/>
                <a:cxnLst>
                  <a:cxn ang="T4">
                    <a:pos x="T0" y="T1"/>
                  </a:cxn>
                  <a:cxn ang="T5">
                    <a:pos x="T2" y="T3"/>
                  </a:cxn>
                </a:cxnLst>
                <a:rect l="0" t="0" r="r" b="b"/>
                <a:pathLst>
                  <a:path w="6" h="4">
                    <a:moveTo>
                      <a:pt x="0" y="4"/>
                    </a:moveTo>
                    <a:cubicBezTo>
                      <a:pt x="2" y="4"/>
                      <a:pt x="4" y="2"/>
                      <a:pt x="6" y="0"/>
                    </a:cubicBezTo>
                  </a:path>
                </a:pathLst>
              </a:custGeom>
              <a:noFill/>
              <a:ln w="15875" cap="flat">
                <a:solidFill>
                  <a:srgbClr val="FEE8B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nl-BE"/>
              </a:p>
            </p:txBody>
          </p:sp>
          <p:sp>
            <p:nvSpPr>
              <p:cNvPr id="172" name="Freeform 161"/>
              <p:cNvSpPr>
                <a:spLocks/>
              </p:cNvSpPr>
              <p:nvPr/>
            </p:nvSpPr>
            <p:spPr bwMode="auto">
              <a:xfrm>
                <a:off x="2233" y="2483"/>
                <a:ext cx="12" cy="2"/>
              </a:xfrm>
              <a:custGeom>
                <a:avLst/>
                <a:gdLst>
                  <a:gd name="T0" fmla="*/ 0 w 5"/>
                  <a:gd name="T1" fmla="*/ 0 h 1"/>
                  <a:gd name="T2" fmla="*/ 70 w 5"/>
                  <a:gd name="T3" fmla="*/ 0 h 1"/>
                  <a:gd name="T4" fmla="*/ 0 60000 65536"/>
                  <a:gd name="T5" fmla="*/ 0 60000 65536"/>
                </a:gdLst>
                <a:ahLst/>
                <a:cxnLst>
                  <a:cxn ang="T4">
                    <a:pos x="T0" y="T1"/>
                  </a:cxn>
                  <a:cxn ang="T5">
                    <a:pos x="T2" y="T3"/>
                  </a:cxn>
                </a:cxnLst>
                <a:rect l="0" t="0" r="r" b="b"/>
                <a:pathLst>
                  <a:path w="5" h="1">
                    <a:moveTo>
                      <a:pt x="0" y="0"/>
                    </a:moveTo>
                    <a:cubicBezTo>
                      <a:pt x="1" y="1"/>
                      <a:pt x="3" y="1"/>
                      <a:pt x="5" y="0"/>
                    </a:cubicBezTo>
                  </a:path>
                </a:pathLst>
              </a:custGeom>
              <a:noFill/>
              <a:ln w="15875" cap="flat">
                <a:solidFill>
                  <a:srgbClr val="FEE8B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nl-BE"/>
              </a:p>
            </p:txBody>
          </p:sp>
          <p:sp>
            <p:nvSpPr>
              <p:cNvPr id="173" name="Freeform 162"/>
              <p:cNvSpPr>
                <a:spLocks/>
              </p:cNvSpPr>
              <p:nvPr/>
            </p:nvSpPr>
            <p:spPr bwMode="auto">
              <a:xfrm>
                <a:off x="2198" y="2512"/>
                <a:ext cx="7" cy="16"/>
              </a:xfrm>
              <a:custGeom>
                <a:avLst/>
                <a:gdLst>
                  <a:gd name="T0" fmla="*/ 0 w 3"/>
                  <a:gd name="T1" fmla="*/ 0 h 6"/>
                  <a:gd name="T2" fmla="*/ 37 w 3"/>
                  <a:gd name="T3" fmla="*/ 115 h 6"/>
                  <a:gd name="T4" fmla="*/ 0 60000 65536"/>
                  <a:gd name="T5" fmla="*/ 0 60000 65536"/>
                </a:gdLst>
                <a:ahLst/>
                <a:cxnLst>
                  <a:cxn ang="T4">
                    <a:pos x="T0" y="T1"/>
                  </a:cxn>
                  <a:cxn ang="T5">
                    <a:pos x="T2" y="T3"/>
                  </a:cxn>
                </a:cxnLst>
                <a:rect l="0" t="0" r="r" b="b"/>
                <a:pathLst>
                  <a:path w="3" h="6">
                    <a:moveTo>
                      <a:pt x="0" y="0"/>
                    </a:moveTo>
                    <a:cubicBezTo>
                      <a:pt x="0" y="2"/>
                      <a:pt x="2" y="5"/>
                      <a:pt x="3" y="6"/>
                    </a:cubicBezTo>
                  </a:path>
                </a:pathLst>
              </a:custGeom>
              <a:noFill/>
              <a:ln w="15875" cap="flat">
                <a:solidFill>
                  <a:srgbClr val="FEE8B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nl-BE"/>
              </a:p>
            </p:txBody>
          </p:sp>
          <p:sp>
            <p:nvSpPr>
              <p:cNvPr id="174" name="Freeform 163"/>
              <p:cNvSpPr>
                <a:spLocks/>
              </p:cNvSpPr>
              <p:nvPr/>
            </p:nvSpPr>
            <p:spPr bwMode="auto">
              <a:xfrm>
                <a:off x="2295" y="2285"/>
                <a:ext cx="20" cy="22"/>
              </a:xfrm>
              <a:custGeom>
                <a:avLst/>
                <a:gdLst>
                  <a:gd name="T0" fmla="*/ 125 w 8"/>
                  <a:gd name="T1" fmla="*/ 168 h 8"/>
                  <a:gd name="T2" fmla="*/ 0 w 8"/>
                  <a:gd name="T3" fmla="*/ 0 h 8"/>
                  <a:gd name="T4" fmla="*/ 0 60000 65536"/>
                  <a:gd name="T5" fmla="*/ 0 60000 65536"/>
                </a:gdLst>
                <a:ahLst/>
                <a:cxnLst>
                  <a:cxn ang="T4">
                    <a:pos x="T0" y="T1"/>
                  </a:cxn>
                  <a:cxn ang="T5">
                    <a:pos x="T2" y="T3"/>
                  </a:cxn>
                </a:cxnLst>
                <a:rect l="0" t="0" r="r" b="b"/>
                <a:pathLst>
                  <a:path w="8" h="8">
                    <a:moveTo>
                      <a:pt x="8" y="8"/>
                    </a:moveTo>
                    <a:cubicBezTo>
                      <a:pt x="5" y="6"/>
                      <a:pt x="2" y="3"/>
                      <a:pt x="0" y="0"/>
                    </a:cubicBezTo>
                  </a:path>
                </a:pathLst>
              </a:custGeom>
              <a:noFill/>
              <a:ln w="15875" cap="flat">
                <a:solidFill>
                  <a:srgbClr val="FEE8B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nl-BE"/>
              </a:p>
            </p:txBody>
          </p:sp>
          <p:sp>
            <p:nvSpPr>
              <p:cNvPr id="175" name="Freeform 164"/>
              <p:cNvSpPr>
                <a:spLocks/>
              </p:cNvSpPr>
              <p:nvPr/>
            </p:nvSpPr>
            <p:spPr bwMode="auto">
              <a:xfrm>
                <a:off x="2198" y="2291"/>
                <a:ext cx="35" cy="34"/>
              </a:xfrm>
              <a:custGeom>
                <a:avLst/>
                <a:gdLst>
                  <a:gd name="T0" fmla="*/ 0 w 14"/>
                  <a:gd name="T1" fmla="*/ 123 h 13"/>
                  <a:gd name="T2" fmla="*/ 208 w 14"/>
                  <a:gd name="T3" fmla="*/ 0 h 13"/>
                  <a:gd name="T4" fmla="*/ 95 w 14"/>
                  <a:gd name="T5" fmla="*/ 233 h 13"/>
                  <a:gd name="T6" fmla="*/ 0 60000 65536"/>
                  <a:gd name="T7" fmla="*/ 0 60000 65536"/>
                  <a:gd name="T8" fmla="*/ 0 60000 65536"/>
                </a:gdLst>
                <a:ahLst/>
                <a:cxnLst>
                  <a:cxn ang="T6">
                    <a:pos x="T0" y="T1"/>
                  </a:cxn>
                  <a:cxn ang="T7">
                    <a:pos x="T2" y="T3"/>
                  </a:cxn>
                  <a:cxn ang="T8">
                    <a:pos x="T4" y="T5"/>
                  </a:cxn>
                </a:cxnLst>
                <a:rect l="0" t="0" r="r" b="b"/>
                <a:pathLst>
                  <a:path w="14" h="13">
                    <a:moveTo>
                      <a:pt x="0" y="7"/>
                    </a:moveTo>
                    <a:cubicBezTo>
                      <a:pt x="5" y="5"/>
                      <a:pt x="9" y="1"/>
                      <a:pt x="13" y="0"/>
                    </a:cubicBezTo>
                    <a:cubicBezTo>
                      <a:pt x="14" y="5"/>
                      <a:pt x="10" y="9"/>
                      <a:pt x="6" y="13"/>
                    </a:cubicBezTo>
                  </a:path>
                </a:pathLst>
              </a:custGeom>
              <a:noFill/>
              <a:ln w="15875" cap="flat">
                <a:solidFill>
                  <a:srgbClr val="FEE8B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nl-BE"/>
              </a:p>
            </p:txBody>
          </p:sp>
          <p:sp>
            <p:nvSpPr>
              <p:cNvPr id="176" name="Freeform 165"/>
              <p:cNvSpPr>
                <a:spLocks/>
              </p:cNvSpPr>
              <p:nvPr/>
            </p:nvSpPr>
            <p:spPr bwMode="auto">
              <a:xfrm>
                <a:off x="2223" y="2171"/>
                <a:ext cx="7" cy="29"/>
              </a:xfrm>
              <a:custGeom>
                <a:avLst/>
                <a:gdLst>
                  <a:gd name="T0" fmla="*/ 37 w 3"/>
                  <a:gd name="T1" fmla="*/ 0 h 11"/>
                  <a:gd name="T2" fmla="*/ 12 w 3"/>
                  <a:gd name="T3" fmla="*/ 200 h 11"/>
                  <a:gd name="T4" fmla="*/ 0 60000 65536"/>
                  <a:gd name="T5" fmla="*/ 0 60000 65536"/>
                </a:gdLst>
                <a:ahLst/>
                <a:cxnLst>
                  <a:cxn ang="T4">
                    <a:pos x="T0" y="T1"/>
                  </a:cxn>
                  <a:cxn ang="T5">
                    <a:pos x="T2" y="T3"/>
                  </a:cxn>
                </a:cxnLst>
                <a:rect l="0" t="0" r="r" b="b"/>
                <a:pathLst>
                  <a:path w="3" h="11">
                    <a:moveTo>
                      <a:pt x="3" y="0"/>
                    </a:moveTo>
                    <a:cubicBezTo>
                      <a:pt x="1" y="4"/>
                      <a:pt x="0" y="8"/>
                      <a:pt x="1" y="11"/>
                    </a:cubicBezTo>
                  </a:path>
                </a:pathLst>
              </a:custGeom>
              <a:noFill/>
              <a:ln w="15875" cap="flat">
                <a:solidFill>
                  <a:srgbClr val="FEE8B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nl-BE"/>
              </a:p>
            </p:txBody>
          </p:sp>
          <p:sp>
            <p:nvSpPr>
              <p:cNvPr id="177" name="Freeform 166"/>
              <p:cNvSpPr>
                <a:spLocks/>
              </p:cNvSpPr>
              <p:nvPr/>
            </p:nvSpPr>
            <p:spPr bwMode="auto">
              <a:xfrm>
                <a:off x="2195" y="2109"/>
                <a:ext cx="25" cy="27"/>
              </a:xfrm>
              <a:custGeom>
                <a:avLst/>
                <a:gdLst>
                  <a:gd name="T0" fmla="*/ 0 w 10"/>
                  <a:gd name="T1" fmla="*/ 0 h 10"/>
                  <a:gd name="T2" fmla="*/ 158 w 10"/>
                  <a:gd name="T3" fmla="*/ 197 h 10"/>
                  <a:gd name="T4" fmla="*/ 0 60000 65536"/>
                  <a:gd name="T5" fmla="*/ 0 60000 65536"/>
                </a:gdLst>
                <a:ahLst/>
                <a:cxnLst>
                  <a:cxn ang="T4">
                    <a:pos x="T0" y="T1"/>
                  </a:cxn>
                  <a:cxn ang="T5">
                    <a:pos x="T2" y="T3"/>
                  </a:cxn>
                </a:cxnLst>
                <a:rect l="0" t="0" r="r" b="b"/>
                <a:pathLst>
                  <a:path w="10" h="10">
                    <a:moveTo>
                      <a:pt x="0" y="0"/>
                    </a:moveTo>
                    <a:cubicBezTo>
                      <a:pt x="1" y="5"/>
                      <a:pt x="5" y="8"/>
                      <a:pt x="10" y="10"/>
                    </a:cubicBezTo>
                  </a:path>
                </a:pathLst>
              </a:custGeom>
              <a:noFill/>
              <a:ln w="15875" cap="flat">
                <a:solidFill>
                  <a:srgbClr val="FEE8B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nl-BE"/>
              </a:p>
            </p:txBody>
          </p:sp>
          <p:sp>
            <p:nvSpPr>
              <p:cNvPr id="178" name="Freeform 167"/>
              <p:cNvSpPr>
                <a:spLocks/>
              </p:cNvSpPr>
              <p:nvPr/>
            </p:nvSpPr>
            <p:spPr bwMode="auto">
              <a:xfrm>
                <a:off x="1970" y="2384"/>
                <a:ext cx="20" cy="3"/>
              </a:xfrm>
              <a:custGeom>
                <a:avLst/>
                <a:gdLst>
                  <a:gd name="T0" fmla="*/ 0 w 8"/>
                  <a:gd name="T1" fmla="*/ 0 h 1"/>
                  <a:gd name="T2" fmla="*/ 125 w 8"/>
                  <a:gd name="T3" fmla="*/ 27 h 1"/>
                  <a:gd name="T4" fmla="*/ 0 60000 65536"/>
                  <a:gd name="T5" fmla="*/ 0 60000 65536"/>
                </a:gdLst>
                <a:ahLst/>
                <a:cxnLst>
                  <a:cxn ang="T4">
                    <a:pos x="T0" y="T1"/>
                  </a:cxn>
                  <a:cxn ang="T5">
                    <a:pos x="T2" y="T3"/>
                  </a:cxn>
                </a:cxnLst>
                <a:rect l="0" t="0" r="r" b="b"/>
                <a:pathLst>
                  <a:path w="8" h="1">
                    <a:moveTo>
                      <a:pt x="0" y="0"/>
                    </a:moveTo>
                    <a:cubicBezTo>
                      <a:pt x="2" y="1"/>
                      <a:pt x="5" y="1"/>
                      <a:pt x="8" y="1"/>
                    </a:cubicBezTo>
                  </a:path>
                </a:pathLst>
              </a:custGeom>
              <a:noFill/>
              <a:ln w="15875" cap="flat">
                <a:solidFill>
                  <a:srgbClr val="FEE8B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nl-BE"/>
              </a:p>
            </p:txBody>
          </p:sp>
          <p:sp>
            <p:nvSpPr>
              <p:cNvPr id="179" name="Freeform 168"/>
              <p:cNvSpPr>
                <a:spLocks/>
              </p:cNvSpPr>
              <p:nvPr/>
            </p:nvSpPr>
            <p:spPr bwMode="auto">
              <a:xfrm>
                <a:off x="2013" y="2325"/>
                <a:ext cx="10" cy="19"/>
              </a:xfrm>
              <a:custGeom>
                <a:avLst/>
                <a:gdLst>
                  <a:gd name="T0" fmla="*/ 63 w 4"/>
                  <a:gd name="T1" fmla="*/ 141 h 7"/>
                  <a:gd name="T2" fmla="*/ 33 w 4"/>
                  <a:gd name="T3" fmla="*/ 0 h 7"/>
                  <a:gd name="T4" fmla="*/ 0 60000 65536"/>
                  <a:gd name="T5" fmla="*/ 0 60000 65536"/>
                </a:gdLst>
                <a:ahLst/>
                <a:cxnLst>
                  <a:cxn ang="T4">
                    <a:pos x="T0" y="T1"/>
                  </a:cxn>
                  <a:cxn ang="T5">
                    <a:pos x="T2" y="T3"/>
                  </a:cxn>
                </a:cxnLst>
                <a:rect l="0" t="0" r="r" b="b"/>
                <a:pathLst>
                  <a:path w="4" h="7">
                    <a:moveTo>
                      <a:pt x="4" y="7"/>
                    </a:moveTo>
                    <a:cubicBezTo>
                      <a:pt x="1" y="5"/>
                      <a:pt x="0" y="3"/>
                      <a:pt x="2" y="0"/>
                    </a:cubicBezTo>
                  </a:path>
                </a:pathLst>
              </a:custGeom>
              <a:noFill/>
              <a:ln w="15875" cap="flat">
                <a:solidFill>
                  <a:srgbClr val="FEE8B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nl-BE"/>
              </a:p>
            </p:txBody>
          </p:sp>
          <p:sp>
            <p:nvSpPr>
              <p:cNvPr id="180" name="Freeform 169"/>
              <p:cNvSpPr>
                <a:spLocks/>
              </p:cNvSpPr>
              <p:nvPr/>
            </p:nvSpPr>
            <p:spPr bwMode="auto">
              <a:xfrm>
                <a:off x="2130" y="2365"/>
                <a:ext cx="23" cy="30"/>
              </a:xfrm>
              <a:custGeom>
                <a:avLst/>
                <a:gdLst>
                  <a:gd name="T0" fmla="*/ 0 w 9"/>
                  <a:gd name="T1" fmla="*/ 224 h 11"/>
                  <a:gd name="T2" fmla="*/ 151 w 9"/>
                  <a:gd name="T3" fmla="*/ 0 h 11"/>
                  <a:gd name="T4" fmla="*/ 0 60000 65536"/>
                  <a:gd name="T5" fmla="*/ 0 60000 65536"/>
                </a:gdLst>
                <a:ahLst/>
                <a:cxnLst>
                  <a:cxn ang="T4">
                    <a:pos x="T0" y="T1"/>
                  </a:cxn>
                  <a:cxn ang="T5">
                    <a:pos x="T2" y="T3"/>
                  </a:cxn>
                </a:cxnLst>
                <a:rect l="0" t="0" r="r" b="b"/>
                <a:pathLst>
                  <a:path w="9" h="11">
                    <a:moveTo>
                      <a:pt x="0" y="11"/>
                    </a:moveTo>
                    <a:cubicBezTo>
                      <a:pt x="4" y="7"/>
                      <a:pt x="6" y="3"/>
                      <a:pt x="9" y="0"/>
                    </a:cubicBezTo>
                  </a:path>
                </a:pathLst>
              </a:custGeom>
              <a:noFill/>
              <a:ln w="15875" cap="flat">
                <a:solidFill>
                  <a:srgbClr val="FEE8B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nl-BE"/>
              </a:p>
            </p:txBody>
          </p:sp>
          <p:sp>
            <p:nvSpPr>
              <p:cNvPr id="181" name="Freeform 170"/>
              <p:cNvSpPr>
                <a:spLocks/>
              </p:cNvSpPr>
              <p:nvPr/>
            </p:nvSpPr>
            <p:spPr bwMode="auto">
              <a:xfrm>
                <a:off x="2410" y="2285"/>
                <a:ext cx="28" cy="35"/>
              </a:xfrm>
              <a:custGeom>
                <a:avLst/>
                <a:gdLst>
                  <a:gd name="T0" fmla="*/ 0 w 11"/>
                  <a:gd name="T1" fmla="*/ 94 h 13"/>
                  <a:gd name="T2" fmla="*/ 163 w 11"/>
                  <a:gd name="T3" fmla="*/ 0 h 13"/>
                  <a:gd name="T4" fmla="*/ 130 w 11"/>
                  <a:gd name="T5" fmla="*/ 253 h 13"/>
                  <a:gd name="T6" fmla="*/ 0 60000 65536"/>
                  <a:gd name="T7" fmla="*/ 0 60000 65536"/>
                  <a:gd name="T8" fmla="*/ 0 60000 65536"/>
                </a:gdLst>
                <a:ahLst/>
                <a:cxnLst>
                  <a:cxn ang="T6">
                    <a:pos x="T0" y="T1"/>
                  </a:cxn>
                  <a:cxn ang="T7">
                    <a:pos x="T2" y="T3"/>
                  </a:cxn>
                  <a:cxn ang="T8">
                    <a:pos x="T4" y="T5"/>
                  </a:cxn>
                </a:cxnLst>
                <a:rect l="0" t="0" r="r" b="b"/>
                <a:pathLst>
                  <a:path w="11" h="13">
                    <a:moveTo>
                      <a:pt x="0" y="5"/>
                    </a:moveTo>
                    <a:cubicBezTo>
                      <a:pt x="3" y="3"/>
                      <a:pt x="7" y="1"/>
                      <a:pt x="10" y="0"/>
                    </a:cubicBezTo>
                    <a:cubicBezTo>
                      <a:pt x="11" y="5"/>
                      <a:pt x="9" y="9"/>
                      <a:pt x="8" y="13"/>
                    </a:cubicBezTo>
                  </a:path>
                </a:pathLst>
              </a:custGeom>
              <a:noFill/>
              <a:ln w="15875" cap="flat">
                <a:solidFill>
                  <a:srgbClr val="FEE8B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nl-BE"/>
              </a:p>
            </p:txBody>
          </p:sp>
          <p:sp>
            <p:nvSpPr>
              <p:cNvPr id="182" name="Freeform 171"/>
              <p:cNvSpPr>
                <a:spLocks/>
              </p:cNvSpPr>
              <p:nvPr/>
            </p:nvSpPr>
            <p:spPr bwMode="auto">
              <a:xfrm>
                <a:off x="2373" y="2491"/>
                <a:ext cx="12" cy="16"/>
              </a:xfrm>
              <a:custGeom>
                <a:avLst/>
                <a:gdLst>
                  <a:gd name="T0" fmla="*/ 70 w 5"/>
                  <a:gd name="T1" fmla="*/ 115 h 6"/>
                  <a:gd name="T2" fmla="*/ 0 w 5"/>
                  <a:gd name="T3" fmla="*/ 0 h 6"/>
                  <a:gd name="T4" fmla="*/ 0 60000 65536"/>
                  <a:gd name="T5" fmla="*/ 0 60000 65536"/>
                </a:gdLst>
                <a:ahLst/>
                <a:cxnLst>
                  <a:cxn ang="T4">
                    <a:pos x="T0" y="T1"/>
                  </a:cxn>
                  <a:cxn ang="T5">
                    <a:pos x="T2" y="T3"/>
                  </a:cxn>
                </a:cxnLst>
                <a:rect l="0" t="0" r="r" b="b"/>
                <a:pathLst>
                  <a:path w="5" h="6">
                    <a:moveTo>
                      <a:pt x="5" y="6"/>
                    </a:moveTo>
                    <a:cubicBezTo>
                      <a:pt x="2" y="5"/>
                      <a:pt x="1" y="3"/>
                      <a:pt x="0" y="0"/>
                    </a:cubicBezTo>
                  </a:path>
                </a:pathLst>
              </a:custGeom>
              <a:noFill/>
              <a:ln w="15875" cap="flat">
                <a:solidFill>
                  <a:srgbClr val="FEE8B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nl-BE"/>
              </a:p>
            </p:txBody>
          </p:sp>
          <p:sp>
            <p:nvSpPr>
              <p:cNvPr id="183" name="Freeform 172"/>
              <p:cNvSpPr>
                <a:spLocks/>
              </p:cNvSpPr>
              <p:nvPr/>
            </p:nvSpPr>
            <p:spPr bwMode="auto">
              <a:xfrm>
                <a:off x="2773" y="2104"/>
                <a:ext cx="32" cy="45"/>
              </a:xfrm>
              <a:custGeom>
                <a:avLst/>
                <a:gdLst>
                  <a:gd name="T0" fmla="*/ 0 w 13"/>
                  <a:gd name="T1" fmla="*/ 132 h 17"/>
                  <a:gd name="T2" fmla="*/ 121 w 13"/>
                  <a:gd name="T3" fmla="*/ 0 h 17"/>
                  <a:gd name="T4" fmla="*/ 42 w 13"/>
                  <a:gd name="T5" fmla="*/ 315 h 17"/>
                  <a:gd name="T6" fmla="*/ 0 60000 65536"/>
                  <a:gd name="T7" fmla="*/ 0 60000 65536"/>
                  <a:gd name="T8" fmla="*/ 0 60000 65536"/>
                </a:gdLst>
                <a:ahLst/>
                <a:cxnLst>
                  <a:cxn ang="T6">
                    <a:pos x="T0" y="T1"/>
                  </a:cxn>
                  <a:cxn ang="T7">
                    <a:pos x="T2" y="T3"/>
                  </a:cxn>
                  <a:cxn ang="T8">
                    <a:pos x="T4" y="T5"/>
                  </a:cxn>
                </a:cxnLst>
                <a:rect l="0" t="0" r="r" b="b"/>
                <a:pathLst>
                  <a:path w="13" h="17">
                    <a:moveTo>
                      <a:pt x="0" y="7"/>
                    </a:moveTo>
                    <a:cubicBezTo>
                      <a:pt x="3" y="5"/>
                      <a:pt x="5" y="2"/>
                      <a:pt x="8" y="0"/>
                    </a:cubicBezTo>
                    <a:cubicBezTo>
                      <a:pt x="13" y="5"/>
                      <a:pt x="8" y="13"/>
                      <a:pt x="3" y="17"/>
                    </a:cubicBezTo>
                  </a:path>
                </a:pathLst>
              </a:custGeom>
              <a:noFill/>
              <a:ln w="15875" cap="flat">
                <a:solidFill>
                  <a:srgbClr val="FEE8B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nl-BE"/>
              </a:p>
            </p:txBody>
          </p:sp>
          <p:sp>
            <p:nvSpPr>
              <p:cNvPr id="184" name="Freeform 173"/>
              <p:cNvSpPr>
                <a:spLocks/>
              </p:cNvSpPr>
              <p:nvPr/>
            </p:nvSpPr>
            <p:spPr bwMode="auto">
              <a:xfrm>
                <a:off x="2900" y="2136"/>
                <a:ext cx="25" cy="35"/>
              </a:xfrm>
              <a:custGeom>
                <a:avLst/>
                <a:gdLst>
                  <a:gd name="T0" fmla="*/ 145 w 10"/>
                  <a:gd name="T1" fmla="*/ 253 h 13"/>
                  <a:gd name="T2" fmla="*/ 158 w 10"/>
                  <a:gd name="T3" fmla="*/ 0 h 13"/>
                  <a:gd name="T4" fmla="*/ 63 w 10"/>
                  <a:gd name="T5" fmla="*/ 253 h 13"/>
                  <a:gd name="T6" fmla="*/ 0 60000 65536"/>
                  <a:gd name="T7" fmla="*/ 0 60000 65536"/>
                  <a:gd name="T8" fmla="*/ 0 60000 65536"/>
                </a:gdLst>
                <a:ahLst/>
                <a:cxnLst>
                  <a:cxn ang="T6">
                    <a:pos x="T0" y="T1"/>
                  </a:cxn>
                  <a:cxn ang="T7">
                    <a:pos x="T2" y="T3"/>
                  </a:cxn>
                  <a:cxn ang="T8">
                    <a:pos x="T4" y="T5"/>
                  </a:cxn>
                </a:cxnLst>
                <a:rect l="0" t="0" r="r" b="b"/>
                <a:pathLst>
                  <a:path w="10" h="13">
                    <a:moveTo>
                      <a:pt x="9" y="13"/>
                    </a:moveTo>
                    <a:cubicBezTo>
                      <a:pt x="10" y="9"/>
                      <a:pt x="10" y="5"/>
                      <a:pt x="10" y="0"/>
                    </a:cubicBezTo>
                    <a:cubicBezTo>
                      <a:pt x="4" y="1"/>
                      <a:pt x="0" y="8"/>
                      <a:pt x="4" y="13"/>
                    </a:cubicBezTo>
                  </a:path>
                </a:pathLst>
              </a:custGeom>
              <a:noFill/>
              <a:ln w="15875" cap="flat">
                <a:solidFill>
                  <a:srgbClr val="FEE8B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nl-BE"/>
              </a:p>
            </p:txBody>
          </p:sp>
          <p:sp>
            <p:nvSpPr>
              <p:cNvPr id="185" name="Freeform 174"/>
              <p:cNvSpPr>
                <a:spLocks/>
              </p:cNvSpPr>
              <p:nvPr/>
            </p:nvSpPr>
            <p:spPr bwMode="auto">
              <a:xfrm>
                <a:off x="3083" y="1963"/>
                <a:ext cx="32" cy="58"/>
              </a:xfrm>
              <a:custGeom>
                <a:avLst/>
                <a:gdLst>
                  <a:gd name="T0" fmla="*/ 0 w 13"/>
                  <a:gd name="T1" fmla="*/ 182 h 22"/>
                  <a:gd name="T2" fmla="*/ 42 w 13"/>
                  <a:gd name="T3" fmla="*/ 76 h 22"/>
                  <a:gd name="T4" fmla="*/ 0 60000 65536"/>
                  <a:gd name="T5" fmla="*/ 0 60000 65536"/>
                </a:gdLst>
                <a:ahLst/>
                <a:cxnLst>
                  <a:cxn ang="T4">
                    <a:pos x="T0" y="T1"/>
                  </a:cxn>
                  <a:cxn ang="T5">
                    <a:pos x="T2" y="T3"/>
                  </a:cxn>
                </a:cxnLst>
                <a:rect l="0" t="0" r="r" b="b"/>
                <a:pathLst>
                  <a:path w="13" h="22">
                    <a:moveTo>
                      <a:pt x="0" y="10"/>
                    </a:moveTo>
                    <a:cubicBezTo>
                      <a:pt x="6" y="22"/>
                      <a:pt x="13" y="0"/>
                      <a:pt x="3" y="4"/>
                    </a:cubicBezTo>
                  </a:path>
                </a:pathLst>
              </a:custGeom>
              <a:noFill/>
              <a:ln w="15875" cap="flat">
                <a:solidFill>
                  <a:srgbClr val="FEE8B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nl-BE"/>
              </a:p>
            </p:txBody>
          </p:sp>
          <p:sp>
            <p:nvSpPr>
              <p:cNvPr id="186" name="Freeform 175"/>
              <p:cNvSpPr>
                <a:spLocks/>
              </p:cNvSpPr>
              <p:nvPr/>
            </p:nvSpPr>
            <p:spPr bwMode="auto">
              <a:xfrm>
                <a:off x="3103" y="1880"/>
                <a:ext cx="22" cy="24"/>
              </a:xfrm>
              <a:custGeom>
                <a:avLst/>
                <a:gdLst>
                  <a:gd name="T0" fmla="*/ 0 w 9"/>
                  <a:gd name="T1" fmla="*/ 171 h 9"/>
                  <a:gd name="T2" fmla="*/ 132 w 9"/>
                  <a:gd name="T3" fmla="*/ 0 h 9"/>
                  <a:gd name="T4" fmla="*/ 0 60000 65536"/>
                  <a:gd name="T5" fmla="*/ 0 60000 65536"/>
                </a:gdLst>
                <a:ahLst/>
                <a:cxnLst>
                  <a:cxn ang="T4">
                    <a:pos x="T0" y="T1"/>
                  </a:cxn>
                  <a:cxn ang="T5">
                    <a:pos x="T2" y="T3"/>
                  </a:cxn>
                </a:cxnLst>
                <a:rect l="0" t="0" r="r" b="b"/>
                <a:pathLst>
                  <a:path w="9" h="9">
                    <a:moveTo>
                      <a:pt x="0" y="9"/>
                    </a:moveTo>
                    <a:cubicBezTo>
                      <a:pt x="3" y="6"/>
                      <a:pt x="6" y="4"/>
                      <a:pt x="9" y="0"/>
                    </a:cubicBezTo>
                  </a:path>
                </a:pathLst>
              </a:custGeom>
              <a:noFill/>
              <a:ln w="15875" cap="flat">
                <a:solidFill>
                  <a:srgbClr val="FEE8B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nl-BE"/>
              </a:p>
            </p:txBody>
          </p:sp>
          <p:sp>
            <p:nvSpPr>
              <p:cNvPr id="187" name="Freeform 176"/>
              <p:cNvSpPr>
                <a:spLocks/>
              </p:cNvSpPr>
              <p:nvPr/>
            </p:nvSpPr>
            <p:spPr bwMode="auto">
              <a:xfrm>
                <a:off x="3160" y="1725"/>
                <a:ext cx="45" cy="64"/>
              </a:xfrm>
              <a:custGeom>
                <a:avLst/>
                <a:gdLst>
                  <a:gd name="T0" fmla="*/ 0 w 18"/>
                  <a:gd name="T1" fmla="*/ 56 h 24"/>
                  <a:gd name="T2" fmla="*/ 125 w 18"/>
                  <a:gd name="T3" fmla="*/ 0 h 24"/>
                  <a:gd name="T4" fmla="*/ 0 60000 65536"/>
                  <a:gd name="T5" fmla="*/ 0 60000 65536"/>
                </a:gdLst>
                <a:ahLst/>
                <a:cxnLst>
                  <a:cxn ang="T4">
                    <a:pos x="T0" y="T1"/>
                  </a:cxn>
                  <a:cxn ang="T5">
                    <a:pos x="T2" y="T3"/>
                  </a:cxn>
                </a:cxnLst>
                <a:rect l="0" t="0" r="r" b="b"/>
                <a:pathLst>
                  <a:path w="18" h="24">
                    <a:moveTo>
                      <a:pt x="0" y="3"/>
                    </a:moveTo>
                    <a:cubicBezTo>
                      <a:pt x="1" y="24"/>
                      <a:pt x="18" y="4"/>
                      <a:pt x="8" y="0"/>
                    </a:cubicBezTo>
                  </a:path>
                </a:pathLst>
              </a:custGeom>
              <a:noFill/>
              <a:ln w="15875" cap="flat">
                <a:solidFill>
                  <a:srgbClr val="FEE8B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nl-BE"/>
              </a:p>
            </p:txBody>
          </p:sp>
          <p:sp>
            <p:nvSpPr>
              <p:cNvPr id="188" name="Freeform 177"/>
              <p:cNvSpPr>
                <a:spLocks/>
              </p:cNvSpPr>
              <p:nvPr/>
            </p:nvSpPr>
            <p:spPr bwMode="auto">
              <a:xfrm>
                <a:off x="3278" y="1760"/>
                <a:ext cx="7" cy="19"/>
              </a:xfrm>
              <a:custGeom>
                <a:avLst/>
                <a:gdLst>
                  <a:gd name="T0" fmla="*/ 37 w 3"/>
                  <a:gd name="T1" fmla="*/ 0 h 7"/>
                  <a:gd name="T2" fmla="*/ 12 w 3"/>
                  <a:gd name="T3" fmla="*/ 141 h 7"/>
                  <a:gd name="T4" fmla="*/ 0 60000 65536"/>
                  <a:gd name="T5" fmla="*/ 0 60000 65536"/>
                </a:gdLst>
                <a:ahLst/>
                <a:cxnLst>
                  <a:cxn ang="T4">
                    <a:pos x="T0" y="T1"/>
                  </a:cxn>
                  <a:cxn ang="T5">
                    <a:pos x="T2" y="T3"/>
                  </a:cxn>
                </a:cxnLst>
                <a:rect l="0" t="0" r="r" b="b"/>
                <a:pathLst>
                  <a:path w="3" h="7">
                    <a:moveTo>
                      <a:pt x="3" y="0"/>
                    </a:moveTo>
                    <a:cubicBezTo>
                      <a:pt x="1" y="2"/>
                      <a:pt x="0" y="5"/>
                      <a:pt x="1" y="7"/>
                    </a:cubicBezTo>
                  </a:path>
                </a:pathLst>
              </a:custGeom>
              <a:noFill/>
              <a:ln w="15875" cap="flat">
                <a:solidFill>
                  <a:srgbClr val="FEE8B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nl-BE"/>
              </a:p>
            </p:txBody>
          </p:sp>
          <p:sp>
            <p:nvSpPr>
              <p:cNvPr id="189" name="Freeform 178"/>
              <p:cNvSpPr>
                <a:spLocks/>
              </p:cNvSpPr>
              <p:nvPr/>
            </p:nvSpPr>
            <p:spPr bwMode="auto">
              <a:xfrm>
                <a:off x="3335" y="2056"/>
                <a:ext cx="25" cy="43"/>
              </a:xfrm>
              <a:custGeom>
                <a:avLst/>
                <a:gdLst>
                  <a:gd name="T0" fmla="*/ 33 w 10"/>
                  <a:gd name="T1" fmla="*/ 312 h 16"/>
                  <a:gd name="T2" fmla="*/ 63 w 10"/>
                  <a:gd name="T3" fmla="*/ 0 h 16"/>
                  <a:gd name="T4" fmla="*/ 158 w 10"/>
                  <a:gd name="T5" fmla="*/ 218 h 16"/>
                  <a:gd name="T6" fmla="*/ 0 60000 65536"/>
                  <a:gd name="T7" fmla="*/ 0 60000 65536"/>
                  <a:gd name="T8" fmla="*/ 0 60000 65536"/>
                </a:gdLst>
                <a:ahLst/>
                <a:cxnLst>
                  <a:cxn ang="T6">
                    <a:pos x="T0" y="T1"/>
                  </a:cxn>
                  <a:cxn ang="T7">
                    <a:pos x="T2" y="T3"/>
                  </a:cxn>
                  <a:cxn ang="T8">
                    <a:pos x="T4" y="T5"/>
                  </a:cxn>
                </a:cxnLst>
                <a:rect l="0" t="0" r="r" b="b"/>
                <a:pathLst>
                  <a:path w="10" h="16">
                    <a:moveTo>
                      <a:pt x="2" y="16"/>
                    </a:moveTo>
                    <a:cubicBezTo>
                      <a:pt x="0" y="11"/>
                      <a:pt x="1" y="5"/>
                      <a:pt x="4" y="0"/>
                    </a:cubicBezTo>
                    <a:cubicBezTo>
                      <a:pt x="8" y="2"/>
                      <a:pt x="9" y="7"/>
                      <a:pt x="10" y="11"/>
                    </a:cubicBezTo>
                  </a:path>
                </a:pathLst>
              </a:custGeom>
              <a:noFill/>
              <a:ln w="15875" cap="flat">
                <a:solidFill>
                  <a:srgbClr val="FEE8B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nl-BE"/>
              </a:p>
            </p:txBody>
          </p:sp>
          <p:sp>
            <p:nvSpPr>
              <p:cNvPr id="190" name="Freeform 179"/>
              <p:cNvSpPr>
                <a:spLocks/>
              </p:cNvSpPr>
              <p:nvPr/>
            </p:nvSpPr>
            <p:spPr bwMode="auto">
              <a:xfrm>
                <a:off x="3058" y="2256"/>
                <a:ext cx="12" cy="21"/>
              </a:xfrm>
              <a:custGeom>
                <a:avLst/>
                <a:gdLst>
                  <a:gd name="T0" fmla="*/ 0 w 5"/>
                  <a:gd name="T1" fmla="*/ 144 h 8"/>
                  <a:gd name="T2" fmla="*/ 70 w 5"/>
                  <a:gd name="T3" fmla="*/ 0 h 8"/>
                  <a:gd name="T4" fmla="*/ 0 60000 65536"/>
                  <a:gd name="T5" fmla="*/ 0 60000 65536"/>
                </a:gdLst>
                <a:ahLst/>
                <a:cxnLst>
                  <a:cxn ang="T4">
                    <a:pos x="T0" y="T1"/>
                  </a:cxn>
                  <a:cxn ang="T5">
                    <a:pos x="T2" y="T3"/>
                  </a:cxn>
                </a:cxnLst>
                <a:rect l="0" t="0" r="r" b="b"/>
                <a:pathLst>
                  <a:path w="5" h="8">
                    <a:moveTo>
                      <a:pt x="0" y="8"/>
                    </a:moveTo>
                    <a:cubicBezTo>
                      <a:pt x="1" y="5"/>
                      <a:pt x="2" y="3"/>
                      <a:pt x="5" y="0"/>
                    </a:cubicBezTo>
                  </a:path>
                </a:pathLst>
              </a:custGeom>
              <a:noFill/>
              <a:ln w="15875" cap="flat">
                <a:solidFill>
                  <a:srgbClr val="FEE8B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nl-BE"/>
              </a:p>
            </p:txBody>
          </p:sp>
          <p:sp>
            <p:nvSpPr>
              <p:cNvPr id="191" name="Freeform 180"/>
              <p:cNvSpPr>
                <a:spLocks/>
              </p:cNvSpPr>
              <p:nvPr/>
            </p:nvSpPr>
            <p:spPr bwMode="auto">
              <a:xfrm>
                <a:off x="2563" y="2045"/>
                <a:ext cx="42" cy="51"/>
              </a:xfrm>
              <a:custGeom>
                <a:avLst/>
                <a:gdLst>
                  <a:gd name="T0" fmla="*/ 62 w 17"/>
                  <a:gd name="T1" fmla="*/ 309 h 19"/>
                  <a:gd name="T2" fmla="*/ 0 w 17"/>
                  <a:gd name="T3" fmla="*/ 150 h 19"/>
                  <a:gd name="T4" fmla="*/ 0 60000 65536"/>
                  <a:gd name="T5" fmla="*/ 0 60000 65536"/>
                </a:gdLst>
                <a:ahLst/>
                <a:cxnLst>
                  <a:cxn ang="T4">
                    <a:pos x="T0" y="T1"/>
                  </a:cxn>
                  <a:cxn ang="T5">
                    <a:pos x="T2" y="T3"/>
                  </a:cxn>
                </a:cxnLst>
                <a:rect l="0" t="0" r="r" b="b"/>
                <a:pathLst>
                  <a:path w="17" h="19">
                    <a:moveTo>
                      <a:pt x="4" y="16"/>
                    </a:moveTo>
                    <a:cubicBezTo>
                      <a:pt x="15" y="19"/>
                      <a:pt x="17" y="0"/>
                      <a:pt x="0" y="8"/>
                    </a:cubicBezTo>
                  </a:path>
                </a:pathLst>
              </a:custGeom>
              <a:noFill/>
              <a:ln w="15875" cap="flat">
                <a:solidFill>
                  <a:srgbClr val="FEE8B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nl-BE"/>
              </a:p>
            </p:txBody>
          </p:sp>
          <p:sp>
            <p:nvSpPr>
              <p:cNvPr id="192" name="Freeform 181"/>
              <p:cNvSpPr>
                <a:spLocks/>
              </p:cNvSpPr>
              <p:nvPr/>
            </p:nvSpPr>
            <p:spPr bwMode="auto">
              <a:xfrm>
                <a:off x="2585" y="1965"/>
                <a:ext cx="15" cy="16"/>
              </a:xfrm>
              <a:custGeom>
                <a:avLst/>
                <a:gdLst>
                  <a:gd name="T0" fmla="*/ 0 w 6"/>
                  <a:gd name="T1" fmla="*/ 0 h 6"/>
                  <a:gd name="T2" fmla="*/ 95 w 6"/>
                  <a:gd name="T3" fmla="*/ 115 h 6"/>
                  <a:gd name="T4" fmla="*/ 0 60000 65536"/>
                  <a:gd name="T5" fmla="*/ 0 60000 65536"/>
                </a:gdLst>
                <a:ahLst/>
                <a:cxnLst>
                  <a:cxn ang="T4">
                    <a:pos x="T0" y="T1"/>
                  </a:cxn>
                  <a:cxn ang="T5">
                    <a:pos x="T2" y="T3"/>
                  </a:cxn>
                </a:cxnLst>
                <a:rect l="0" t="0" r="r" b="b"/>
                <a:pathLst>
                  <a:path w="6" h="6">
                    <a:moveTo>
                      <a:pt x="0" y="0"/>
                    </a:moveTo>
                    <a:cubicBezTo>
                      <a:pt x="1" y="3"/>
                      <a:pt x="3" y="6"/>
                      <a:pt x="6" y="6"/>
                    </a:cubicBezTo>
                  </a:path>
                </a:pathLst>
              </a:custGeom>
              <a:noFill/>
              <a:ln w="15875" cap="flat">
                <a:solidFill>
                  <a:srgbClr val="FEE8B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nl-BE"/>
              </a:p>
            </p:txBody>
          </p:sp>
          <p:sp>
            <p:nvSpPr>
              <p:cNvPr id="193" name="Freeform 182"/>
              <p:cNvSpPr>
                <a:spLocks/>
              </p:cNvSpPr>
              <p:nvPr/>
            </p:nvSpPr>
            <p:spPr bwMode="auto">
              <a:xfrm>
                <a:off x="2330" y="1968"/>
                <a:ext cx="20" cy="16"/>
              </a:xfrm>
              <a:custGeom>
                <a:avLst/>
                <a:gdLst>
                  <a:gd name="T0" fmla="*/ 125 w 8"/>
                  <a:gd name="T1" fmla="*/ 115 h 6"/>
                  <a:gd name="T2" fmla="*/ 0 w 8"/>
                  <a:gd name="T3" fmla="*/ 35 h 6"/>
                  <a:gd name="T4" fmla="*/ 0 60000 65536"/>
                  <a:gd name="T5" fmla="*/ 0 60000 65536"/>
                </a:gdLst>
                <a:ahLst/>
                <a:cxnLst>
                  <a:cxn ang="T4">
                    <a:pos x="T0" y="T1"/>
                  </a:cxn>
                  <a:cxn ang="T5">
                    <a:pos x="T2" y="T3"/>
                  </a:cxn>
                </a:cxnLst>
                <a:rect l="0" t="0" r="r" b="b"/>
                <a:pathLst>
                  <a:path w="8" h="6">
                    <a:moveTo>
                      <a:pt x="8" y="6"/>
                    </a:moveTo>
                    <a:cubicBezTo>
                      <a:pt x="8" y="2"/>
                      <a:pt x="4" y="0"/>
                      <a:pt x="0" y="2"/>
                    </a:cubicBezTo>
                  </a:path>
                </a:pathLst>
              </a:custGeom>
              <a:noFill/>
              <a:ln w="15875" cap="flat">
                <a:solidFill>
                  <a:srgbClr val="FEE8B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nl-BE"/>
              </a:p>
            </p:txBody>
          </p:sp>
          <p:sp>
            <p:nvSpPr>
              <p:cNvPr id="194" name="Freeform 183"/>
              <p:cNvSpPr>
                <a:spLocks/>
              </p:cNvSpPr>
              <p:nvPr/>
            </p:nvSpPr>
            <p:spPr bwMode="auto">
              <a:xfrm>
                <a:off x="2298" y="2005"/>
                <a:ext cx="35" cy="38"/>
              </a:xfrm>
              <a:custGeom>
                <a:avLst/>
                <a:gdLst>
                  <a:gd name="T0" fmla="*/ 63 w 14"/>
                  <a:gd name="T1" fmla="*/ 280 h 14"/>
                  <a:gd name="T2" fmla="*/ 95 w 14"/>
                  <a:gd name="T3" fmla="*/ 0 h 14"/>
                  <a:gd name="T4" fmla="*/ 220 w 14"/>
                  <a:gd name="T5" fmla="*/ 280 h 14"/>
                  <a:gd name="T6" fmla="*/ 0 60000 65536"/>
                  <a:gd name="T7" fmla="*/ 0 60000 65536"/>
                  <a:gd name="T8" fmla="*/ 0 60000 65536"/>
                </a:gdLst>
                <a:ahLst/>
                <a:cxnLst>
                  <a:cxn ang="T6">
                    <a:pos x="T0" y="T1"/>
                  </a:cxn>
                  <a:cxn ang="T7">
                    <a:pos x="T2" y="T3"/>
                  </a:cxn>
                  <a:cxn ang="T8">
                    <a:pos x="T4" y="T5"/>
                  </a:cxn>
                </a:cxnLst>
                <a:rect l="0" t="0" r="r" b="b"/>
                <a:pathLst>
                  <a:path w="14" h="14">
                    <a:moveTo>
                      <a:pt x="4" y="14"/>
                    </a:moveTo>
                    <a:cubicBezTo>
                      <a:pt x="0" y="10"/>
                      <a:pt x="2" y="3"/>
                      <a:pt x="6" y="0"/>
                    </a:cubicBezTo>
                    <a:cubicBezTo>
                      <a:pt x="11" y="3"/>
                      <a:pt x="12" y="9"/>
                      <a:pt x="14" y="14"/>
                    </a:cubicBezTo>
                  </a:path>
                </a:pathLst>
              </a:custGeom>
              <a:noFill/>
              <a:ln w="15875" cap="flat">
                <a:solidFill>
                  <a:srgbClr val="FEE8B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nl-BE"/>
              </a:p>
            </p:txBody>
          </p:sp>
          <p:sp>
            <p:nvSpPr>
              <p:cNvPr id="195" name="Freeform 184"/>
              <p:cNvSpPr>
                <a:spLocks/>
              </p:cNvSpPr>
              <p:nvPr/>
            </p:nvSpPr>
            <p:spPr bwMode="auto">
              <a:xfrm>
                <a:off x="2543" y="2237"/>
                <a:ext cx="15" cy="6"/>
              </a:xfrm>
              <a:custGeom>
                <a:avLst/>
                <a:gdLst>
                  <a:gd name="T0" fmla="*/ 95 w 6"/>
                  <a:gd name="T1" fmla="*/ 0 h 2"/>
                  <a:gd name="T2" fmla="*/ 0 w 6"/>
                  <a:gd name="T3" fmla="*/ 54 h 2"/>
                  <a:gd name="T4" fmla="*/ 0 60000 65536"/>
                  <a:gd name="T5" fmla="*/ 0 60000 65536"/>
                </a:gdLst>
                <a:ahLst/>
                <a:cxnLst>
                  <a:cxn ang="T4">
                    <a:pos x="T0" y="T1"/>
                  </a:cxn>
                  <a:cxn ang="T5">
                    <a:pos x="T2" y="T3"/>
                  </a:cxn>
                </a:cxnLst>
                <a:rect l="0" t="0" r="r" b="b"/>
                <a:pathLst>
                  <a:path w="6" h="2">
                    <a:moveTo>
                      <a:pt x="6" y="0"/>
                    </a:moveTo>
                    <a:cubicBezTo>
                      <a:pt x="4" y="1"/>
                      <a:pt x="1" y="2"/>
                      <a:pt x="0" y="2"/>
                    </a:cubicBezTo>
                  </a:path>
                </a:pathLst>
              </a:custGeom>
              <a:noFill/>
              <a:ln w="15875" cap="flat">
                <a:solidFill>
                  <a:srgbClr val="FEE8B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nl-BE"/>
              </a:p>
            </p:txBody>
          </p:sp>
          <p:sp>
            <p:nvSpPr>
              <p:cNvPr id="196" name="Freeform 185"/>
              <p:cNvSpPr>
                <a:spLocks/>
              </p:cNvSpPr>
              <p:nvPr/>
            </p:nvSpPr>
            <p:spPr bwMode="auto">
              <a:xfrm>
                <a:off x="3240" y="1773"/>
                <a:ext cx="8" cy="16"/>
              </a:xfrm>
              <a:custGeom>
                <a:avLst/>
                <a:gdLst>
                  <a:gd name="T0" fmla="*/ 0 w 3"/>
                  <a:gd name="T1" fmla="*/ 0 h 6"/>
                  <a:gd name="T2" fmla="*/ 56 w 3"/>
                  <a:gd name="T3" fmla="*/ 115 h 6"/>
                  <a:gd name="T4" fmla="*/ 0 60000 65536"/>
                  <a:gd name="T5" fmla="*/ 0 60000 65536"/>
                </a:gdLst>
                <a:ahLst/>
                <a:cxnLst>
                  <a:cxn ang="T4">
                    <a:pos x="T0" y="T1"/>
                  </a:cxn>
                  <a:cxn ang="T5">
                    <a:pos x="T2" y="T3"/>
                  </a:cxn>
                </a:cxnLst>
                <a:rect l="0" t="0" r="r" b="b"/>
                <a:pathLst>
                  <a:path w="3" h="6">
                    <a:moveTo>
                      <a:pt x="0" y="0"/>
                    </a:moveTo>
                    <a:cubicBezTo>
                      <a:pt x="0" y="3"/>
                      <a:pt x="1" y="5"/>
                      <a:pt x="3" y="6"/>
                    </a:cubicBezTo>
                  </a:path>
                </a:pathLst>
              </a:custGeom>
              <a:noFill/>
              <a:ln w="15875" cap="flat">
                <a:solidFill>
                  <a:srgbClr val="FEE8B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nl-BE"/>
              </a:p>
            </p:txBody>
          </p:sp>
          <p:sp>
            <p:nvSpPr>
              <p:cNvPr id="197" name="Freeform 186"/>
              <p:cNvSpPr>
                <a:spLocks/>
              </p:cNvSpPr>
              <p:nvPr/>
            </p:nvSpPr>
            <p:spPr bwMode="auto">
              <a:xfrm>
                <a:off x="2900" y="1819"/>
                <a:ext cx="13" cy="1"/>
              </a:xfrm>
              <a:custGeom>
                <a:avLst/>
                <a:gdLst>
                  <a:gd name="T0" fmla="*/ 0 w 5"/>
                  <a:gd name="T1" fmla="*/ 0 h 1"/>
                  <a:gd name="T2" fmla="*/ 88 w 5"/>
                  <a:gd name="T3" fmla="*/ 0 h 1"/>
                  <a:gd name="T4" fmla="*/ 0 60000 65536"/>
                  <a:gd name="T5" fmla="*/ 0 60000 65536"/>
                </a:gdLst>
                <a:ahLst/>
                <a:cxnLst>
                  <a:cxn ang="T4">
                    <a:pos x="T0" y="T1"/>
                  </a:cxn>
                  <a:cxn ang="T5">
                    <a:pos x="T2" y="T3"/>
                  </a:cxn>
                </a:cxnLst>
                <a:rect l="0" t="0" r="r" b="b"/>
                <a:pathLst>
                  <a:path w="5" h="1">
                    <a:moveTo>
                      <a:pt x="0" y="0"/>
                    </a:moveTo>
                    <a:cubicBezTo>
                      <a:pt x="1" y="0"/>
                      <a:pt x="3" y="0"/>
                      <a:pt x="5" y="0"/>
                    </a:cubicBezTo>
                  </a:path>
                </a:pathLst>
              </a:custGeom>
              <a:noFill/>
              <a:ln w="15875" cap="flat">
                <a:solidFill>
                  <a:srgbClr val="FEE8B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nl-BE"/>
              </a:p>
            </p:txBody>
          </p:sp>
          <p:sp>
            <p:nvSpPr>
              <p:cNvPr id="198" name="Freeform 187"/>
              <p:cNvSpPr>
                <a:spLocks/>
              </p:cNvSpPr>
              <p:nvPr/>
            </p:nvSpPr>
            <p:spPr bwMode="auto">
              <a:xfrm>
                <a:off x="2800" y="1755"/>
                <a:ext cx="5" cy="18"/>
              </a:xfrm>
              <a:custGeom>
                <a:avLst/>
                <a:gdLst>
                  <a:gd name="T0" fmla="*/ 0 w 2"/>
                  <a:gd name="T1" fmla="*/ 0 h 7"/>
                  <a:gd name="T2" fmla="*/ 33 w 2"/>
                  <a:gd name="T3" fmla="*/ 118 h 7"/>
                  <a:gd name="T4" fmla="*/ 0 60000 65536"/>
                  <a:gd name="T5" fmla="*/ 0 60000 65536"/>
                </a:gdLst>
                <a:ahLst/>
                <a:cxnLst>
                  <a:cxn ang="T4">
                    <a:pos x="T0" y="T1"/>
                  </a:cxn>
                  <a:cxn ang="T5">
                    <a:pos x="T2" y="T3"/>
                  </a:cxn>
                </a:cxnLst>
                <a:rect l="0" t="0" r="r" b="b"/>
                <a:pathLst>
                  <a:path w="2" h="7">
                    <a:moveTo>
                      <a:pt x="0" y="0"/>
                    </a:moveTo>
                    <a:cubicBezTo>
                      <a:pt x="0" y="3"/>
                      <a:pt x="0" y="5"/>
                      <a:pt x="2" y="7"/>
                    </a:cubicBezTo>
                  </a:path>
                </a:pathLst>
              </a:custGeom>
              <a:noFill/>
              <a:ln w="15875" cap="flat">
                <a:solidFill>
                  <a:srgbClr val="FEE8B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nl-BE"/>
              </a:p>
            </p:txBody>
          </p:sp>
          <p:sp>
            <p:nvSpPr>
              <p:cNvPr id="199" name="Freeform 188"/>
              <p:cNvSpPr>
                <a:spLocks/>
              </p:cNvSpPr>
              <p:nvPr/>
            </p:nvSpPr>
            <p:spPr bwMode="auto">
              <a:xfrm>
                <a:off x="3568" y="1875"/>
                <a:ext cx="17" cy="42"/>
              </a:xfrm>
              <a:custGeom>
                <a:avLst/>
                <a:gdLst>
                  <a:gd name="T0" fmla="*/ 0 w 7"/>
                  <a:gd name="T1" fmla="*/ 221 h 16"/>
                  <a:gd name="T2" fmla="*/ 58 w 7"/>
                  <a:gd name="T3" fmla="*/ 0 h 16"/>
                  <a:gd name="T4" fmla="*/ 58 w 7"/>
                  <a:gd name="T5" fmla="*/ 289 h 16"/>
                  <a:gd name="T6" fmla="*/ 0 60000 65536"/>
                  <a:gd name="T7" fmla="*/ 0 60000 65536"/>
                  <a:gd name="T8" fmla="*/ 0 60000 65536"/>
                </a:gdLst>
                <a:ahLst/>
                <a:cxnLst>
                  <a:cxn ang="T6">
                    <a:pos x="T0" y="T1"/>
                  </a:cxn>
                  <a:cxn ang="T7">
                    <a:pos x="T2" y="T3"/>
                  </a:cxn>
                  <a:cxn ang="T8">
                    <a:pos x="T4" y="T5"/>
                  </a:cxn>
                </a:cxnLst>
                <a:rect l="0" t="0" r="r" b="b"/>
                <a:pathLst>
                  <a:path w="7" h="16">
                    <a:moveTo>
                      <a:pt x="0" y="12"/>
                    </a:moveTo>
                    <a:cubicBezTo>
                      <a:pt x="0" y="8"/>
                      <a:pt x="0" y="3"/>
                      <a:pt x="4" y="0"/>
                    </a:cubicBezTo>
                    <a:cubicBezTo>
                      <a:pt x="7" y="6"/>
                      <a:pt x="4" y="11"/>
                      <a:pt x="4" y="16"/>
                    </a:cubicBezTo>
                  </a:path>
                </a:pathLst>
              </a:custGeom>
              <a:noFill/>
              <a:ln w="15875" cap="flat">
                <a:solidFill>
                  <a:srgbClr val="FEE8B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nl-BE"/>
              </a:p>
            </p:txBody>
          </p:sp>
          <p:sp>
            <p:nvSpPr>
              <p:cNvPr id="200" name="Freeform 189"/>
              <p:cNvSpPr>
                <a:spLocks/>
              </p:cNvSpPr>
              <p:nvPr/>
            </p:nvSpPr>
            <p:spPr bwMode="auto">
              <a:xfrm>
                <a:off x="3660" y="1840"/>
                <a:ext cx="20" cy="8"/>
              </a:xfrm>
              <a:custGeom>
                <a:avLst/>
                <a:gdLst>
                  <a:gd name="T0" fmla="*/ 0 w 8"/>
                  <a:gd name="T1" fmla="*/ 0 h 3"/>
                  <a:gd name="T2" fmla="*/ 125 w 8"/>
                  <a:gd name="T3" fmla="*/ 56 h 3"/>
                  <a:gd name="T4" fmla="*/ 0 60000 65536"/>
                  <a:gd name="T5" fmla="*/ 0 60000 65536"/>
                </a:gdLst>
                <a:ahLst/>
                <a:cxnLst>
                  <a:cxn ang="T4">
                    <a:pos x="T0" y="T1"/>
                  </a:cxn>
                  <a:cxn ang="T5">
                    <a:pos x="T2" y="T3"/>
                  </a:cxn>
                </a:cxnLst>
                <a:rect l="0" t="0" r="r" b="b"/>
                <a:pathLst>
                  <a:path w="8" h="3">
                    <a:moveTo>
                      <a:pt x="0" y="0"/>
                    </a:moveTo>
                    <a:cubicBezTo>
                      <a:pt x="2" y="2"/>
                      <a:pt x="5" y="3"/>
                      <a:pt x="8" y="3"/>
                    </a:cubicBezTo>
                  </a:path>
                </a:pathLst>
              </a:custGeom>
              <a:noFill/>
              <a:ln w="15875" cap="flat">
                <a:solidFill>
                  <a:srgbClr val="FEE8B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nl-BE"/>
              </a:p>
            </p:txBody>
          </p:sp>
          <p:sp>
            <p:nvSpPr>
              <p:cNvPr id="201" name="Freeform 190"/>
              <p:cNvSpPr>
                <a:spLocks/>
              </p:cNvSpPr>
              <p:nvPr/>
            </p:nvSpPr>
            <p:spPr bwMode="auto">
              <a:xfrm>
                <a:off x="3845" y="1813"/>
                <a:ext cx="20" cy="3"/>
              </a:xfrm>
              <a:custGeom>
                <a:avLst/>
                <a:gdLst>
                  <a:gd name="T0" fmla="*/ 0 w 8"/>
                  <a:gd name="T1" fmla="*/ 0 h 1"/>
                  <a:gd name="T2" fmla="*/ 125 w 8"/>
                  <a:gd name="T3" fmla="*/ 0 h 1"/>
                  <a:gd name="T4" fmla="*/ 0 60000 65536"/>
                  <a:gd name="T5" fmla="*/ 0 60000 65536"/>
                </a:gdLst>
                <a:ahLst/>
                <a:cxnLst>
                  <a:cxn ang="T4">
                    <a:pos x="T0" y="T1"/>
                  </a:cxn>
                  <a:cxn ang="T5">
                    <a:pos x="T2" y="T3"/>
                  </a:cxn>
                </a:cxnLst>
                <a:rect l="0" t="0" r="r" b="b"/>
                <a:pathLst>
                  <a:path w="8" h="1">
                    <a:moveTo>
                      <a:pt x="0" y="0"/>
                    </a:moveTo>
                    <a:cubicBezTo>
                      <a:pt x="2" y="1"/>
                      <a:pt x="5" y="1"/>
                      <a:pt x="8" y="0"/>
                    </a:cubicBezTo>
                  </a:path>
                </a:pathLst>
              </a:custGeom>
              <a:noFill/>
              <a:ln w="15875" cap="flat">
                <a:solidFill>
                  <a:srgbClr val="FEE8B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nl-BE"/>
              </a:p>
            </p:txBody>
          </p:sp>
          <p:sp>
            <p:nvSpPr>
              <p:cNvPr id="202" name="Freeform 191"/>
              <p:cNvSpPr>
                <a:spLocks/>
              </p:cNvSpPr>
              <p:nvPr/>
            </p:nvSpPr>
            <p:spPr bwMode="auto">
              <a:xfrm>
                <a:off x="3948" y="1816"/>
                <a:ext cx="12" cy="21"/>
              </a:xfrm>
              <a:custGeom>
                <a:avLst/>
                <a:gdLst>
                  <a:gd name="T0" fmla="*/ 70 w 5"/>
                  <a:gd name="T1" fmla="*/ 0 h 8"/>
                  <a:gd name="T2" fmla="*/ 0 w 5"/>
                  <a:gd name="T3" fmla="*/ 144 h 8"/>
                  <a:gd name="T4" fmla="*/ 0 60000 65536"/>
                  <a:gd name="T5" fmla="*/ 0 60000 65536"/>
                </a:gdLst>
                <a:ahLst/>
                <a:cxnLst>
                  <a:cxn ang="T4">
                    <a:pos x="T0" y="T1"/>
                  </a:cxn>
                  <a:cxn ang="T5">
                    <a:pos x="T2" y="T3"/>
                  </a:cxn>
                </a:cxnLst>
                <a:rect l="0" t="0" r="r" b="b"/>
                <a:pathLst>
                  <a:path w="5" h="8">
                    <a:moveTo>
                      <a:pt x="5" y="0"/>
                    </a:moveTo>
                    <a:cubicBezTo>
                      <a:pt x="2" y="3"/>
                      <a:pt x="1" y="5"/>
                      <a:pt x="0" y="8"/>
                    </a:cubicBezTo>
                  </a:path>
                </a:pathLst>
              </a:custGeom>
              <a:noFill/>
              <a:ln w="15875" cap="flat">
                <a:solidFill>
                  <a:srgbClr val="FEE8B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nl-BE"/>
              </a:p>
            </p:txBody>
          </p:sp>
          <p:sp>
            <p:nvSpPr>
              <p:cNvPr id="203" name="Freeform 192"/>
              <p:cNvSpPr>
                <a:spLocks/>
              </p:cNvSpPr>
              <p:nvPr/>
            </p:nvSpPr>
            <p:spPr bwMode="auto">
              <a:xfrm>
                <a:off x="3433" y="1765"/>
                <a:ext cx="7" cy="19"/>
              </a:xfrm>
              <a:custGeom>
                <a:avLst/>
                <a:gdLst>
                  <a:gd name="T0" fmla="*/ 12 w 3"/>
                  <a:gd name="T1" fmla="*/ 0 h 7"/>
                  <a:gd name="T2" fmla="*/ 37 w 3"/>
                  <a:gd name="T3" fmla="*/ 141 h 7"/>
                  <a:gd name="T4" fmla="*/ 0 60000 65536"/>
                  <a:gd name="T5" fmla="*/ 0 60000 65536"/>
                </a:gdLst>
                <a:ahLst/>
                <a:cxnLst>
                  <a:cxn ang="T4">
                    <a:pos x="T0" y="T1"/>
                  </a:cxn>
                  <a:cxn ang="T5">
                    <a:pos x="T2" y="T3"/>
                  </a:cxn>
                </a:cxnLst>
                <a:rect l="0" t="0" r="r" b="b"/>
                <a:pathLst>
                  <a:path w="3" h="7">
                    <a:moveTo>
                      <a:pt x="1" y="0"/>
                    </a:moveTo>
                    <a:cubicBezTo>
                      <a:pt x="0" y="3"/>
                      <a:pt x="1" y="5"/>
                      <a:pt x="3" y="7"/>
                    </a:cubicBezTo>
                  </a:path>
                </a:pathLst>
              </a:custGeom>
              <a:noFill/>
              <a:ln w="15875" cap="flat">
                <a:solidFill>
                  <a:srgbClr val="FEE8B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nl-BE"/>
              </a:p>
            </p:txBody>
          </p:sp>
          <p:sp>
            <p:nvSpPr>
              <p:cNvPr id="204" name="Freeform 193"/>
              <p:cNvSpPr>
                <a:spLocks/>
              </p:cNvSpPr>
              <p:nvPr/>
            </p:nvSpPr>
            <p:spPr bwMode="auto">
              <a:xfrm>
                <a:off x="3528" y="1776"/>
                <a:ext cx="12" cy="5"/>
              </a:xfrm>
              <a:custGeom>
                <a:avLst/>
                <a:gdLst>
                  <a:gd name="T0" fmla="*/ 0 w 5"/>
                  <a:gd name="T1" fmla="*/ 33 h 2"/>
                  <a:gd name="T2" fmla="*/ 70 w 5"/>
                  <a:gd name="T3" fmla="*/ 0 h 2"/>
                  <a:gd name="T4" fmla="*/ 0 60000 65536"/>
                  <a:gd name="T5" fmla="*/ 0 60000 65536"/>
                </a:gdLst>
                <a:ahLst/>
                <a:cxnLst>
                  <a:cxn ang="T4">
                    <a:pos x="T0" y="T1"/>
                  </a:cxn>
                  <a:cxn ang="T5">
                    <a:pos x="T2" y="T3"/>
                  </a:cxn>
                </a:cxnLst>
                <a:rect l="0" t="0" r="r" b="b"/>
                <a:pathLst>
                  <a:path w="5" h="2">
                    <a:moveTo>
                      <a:pt x="0" y="2"/>
                    </a:moveTo>
                    <a:cubicBezTo>
                      <a:pt x="1" y="2"/>
                      <a:pt x="3" y="1"/>
                      <a:pt x="5" y="0"/>
                    </a:cubicBezTo>
                  </a:path>
                </a:pathLst>
              </a:custGeom>
              <a:noFill/>
              <a:ln w="15875" cap="flat">
                <a:solidFill>
                  <a:srgbClr val="FEE8B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nl-BE"/>
              </a:p>
            </p:txBody>
          </p:sp>
          <p:sp>
            <p:nvSpPr>
              <p:cNvPr id="205" name="Freeform 194"/>
              <p:cNvSpPr>
                <a:spLocks/>
              </p:cNvSpPr>
              <p:nvPr/>
            </p:nvSpPr>
            <p:spPr bwMode="auto">
              <a:xfrm>
                <a:off x="3543" y="1733"/>
                <a:ext cx="5" cy="22"/>
              </a:xfrm>
              <a:custGeom>
                <a:avLst/>
                <a:gdLst>
                  <a:gd name="T0" fmla="*/ 20 w 2"/>
                  <a:gd name="T1" fmla="*/ 0 h 8"/>
                  <a:gd name="T2" fmla="*/ 33 w 2"/>
                  <a:gd name="T3" fmla="*/ 168 h 8"/>
                  <a:gd name="T4" fmla="*/ 0 60000 65536"/>
                  <a:gd name="T5" fmla="*/ 0 60000 65536"/>
                </a:gdLst>
                <a:ahLst/>
                <a:cxnLst>
                  <a:cxn ang="T4">
                    <a:pos x="T0" y="T1"/>
                  </a:cxn>
                  <a:cxn ang="T5">
                    <a:pos x="T2" y="T3"/>
                  </a:cxn>
                </a:cxnLst>
                <a:rect l="0" t="0" r="r" b="b"/>
                <a:pathLst>
                  <a:path w="2" h="8">
                    <a:moveTo>
                      <a:pt x="1" y="0"/>
                    </a:moveTo>
                    <a:cubicBezTo>
                      <a:pt x="0" y="3"/>
                      <a:pt x="1" y="6"/>
                      <a:pt x="2" y="8"/>
                    </a:cubicBezTo>
                  </a:path>
                </a:pathLst>
              </a:custGeom>
              <a:noFill/>
              <a:ln w="15875" cap="flat">
                <a:solidFill>
                  <a:srgbClr val="FEE8B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nl-BE"/>
              </a:p>
            </p:txBody>
          </p:sp>
          <p:sp>
            <p:nvSpPr>
              <p:cNvPr id="206" name="Freeform 195"/>
              <p:cNvSpPr>
                <a:spLocks/>
              </p:cNvSpPr>
              <p:nvPr/>
            </p:nvSpPr>
            <p:spPr bwMode="auto">
              <a:xfrm>
                <a:off x="3433" y="2000"/>
                <a:ext cx="17" cy="16"/>
              </a:xfrm>
              <a:custGeom>
                <a:avLst/>
                <a:gdLst>
                  <a:gd name="T0" fmla="*/ 0 w 7"/>
                  <a:gd name="T1" fmla="*/ 0 h 6"/>
                  <a:gd name="T2" fmla="*/ 100 w 7"/>
                  <a:gd name="T3" fmla="*/ 115 h 6"/>
                  <a:gd name="T4" fmla="*/ 0 60000 65536"/>
                  <a:gd name="T5" fmla="*/ 0 60000 65536"/>
                </a:gdLst>
                <a:ahLst/>
                <a:cxnLst>
                  <a:cxn ang="T4">
                    <a:pos x="T0" y="T1"/>
                  </a:cxn>
                  <a:cxn ang="T5">
                    <a:pos x="T2" y="T3"/>
                  </a:cxn>
                </a:cxnLst>
                <a:rect l="0" t="0" r="r" b="b"/>
                <a:pathLst>
                  <a:path w="7" h="6">
                    <a:moveTo>
                      <a:pt x="0" y="0"/>
                    </a:moveTo>
                    <a:cubicBezTo>
                      <a:pt x="1" y="4"/>
                      <a:pt x="3" y="6"/>
                      <a:pt x="7" y="6"/>
                    </a:cubicBezTo>
                  </a:path>
                </a:pathLst>
              </a:custGeom>
              <a:noFill/>
              <a:ln w="15875" cap="flat">
                <a:solidFill>
                  <a:srgbClr val="FEE8B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nl-BE"/>
              </a:p>
            </p:txBody>
          </p:sp>
          <p:sp>
            <p:nvSpPr>
              <p:cNvPr id="207" name="Freeform 196"/>
              <p:cNvSpPr>
                <a:spLocks/>
              </p:cNvSpPr>
              <p:nvPr/>
            </p:nvSpPr>
            <p:spPr bwMode="auto">
              <a:xfrm>
                <a:off x="3658" y="1936"/>
                <a:ext cx="22" cy="5"/>
              </a:xfrm>
              <a:custGeom>
                <a:avLst/>
                <a:gdLst>
                  <a:gd name="T0" fmla="*/ 0 w 9"/>
                  <a:gd name="T1" fmla="*/ 33 h 2"/>
                  <a:gd name="T2" fmla="*/ 132 w 9"/>
                  <a:gd name="T3" fmla="*/ 0 h 2"/>
                  <a:gd name="T4" fmla="*/ 0 60000 65536"/>
                  <a:gd name="T5" fmla="*/ 0 60000 65536"/>
                </a:gdLst>
                <a:ahLst/>
                <a:cxnLst>
                  <a:cxn ang="T4">
                    <a:pos x="T0" y="T1"/>
                  </a:cxn>
                  <a:cxn ang="T5">
                    <a:pos x="T2" y="T3"/>
                  </a:cxn>
                </a:cxnLst>
                <a:rect l="0" t="0" r="r" b="b"/>
                <a:pathLst>
                  <a:path w="9" h="2">
                    <a:moveTo>
                      <a:pt x="0" y="2"/>
                    </a:moveTo>
                    <a:cubicBezTo>
                      <a:pt x="3" y="2"/>
                      <a:pt x="6" y="1"/>
                      <a:pt x="9" y="0"/>
                    </a:cubicBezTo>
                  </a:path>
                </a:pathLst>
              </a:custGeom>
              <a:noFill/>
              <a:ln w="15875" cap="flat">
                <a:solidFill>
                  <a:srgbClr val="FEE8B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nl-BE"/>
              </a:p>
            </p:txBody>
          </p:sp>
          <p:sp>
            <p:nvSpPr>
              <p:cNvPr id="208" name="Freeform 197"/>
              <p:cNvSpPr>
                <a:spLocks/>
              </p:cNvSpPr>
              <p:nvPr/>
            </p:nvSpPr>
            <p:spPr bwMode="auto">
              <a:xfrm>
                <a:off x="3900" y="1893"/>
                <a:ext cx="5" cy="22"/>
              </a:xfrm>
              <a:custGeom>
                <a:avLst/>
                <a:gdLst>
                  <a:gd name="T0" fmla="*/ 20 w 2"/>
                  <a:gd name="T1" fmla="*/ 168 h 8"/>
                  <a:gd name="T2" fmla="*/ 33 w 2"/>
                  <a:gd name="T3" fmla="*/ 0 h 8"/>
                  <a:gd name="T4" fmla="*/ 0 60000 65536"/>
                  <a:gd name="T5" fmla="*/ 0 60000 65536"/>
                </a:gdLst>
                <a:ahLst/>
                <a:cxnLst>
                  <a:cxn ang="T4">
                    <a:pos x="T0" y="T1"/>
                  </a:cxn>
                  <a:cxn ang="T5">
                    <a:pos x="T2" y="T3"/>
                  </a:cxn>
                </a:cxnLst>
                <a:rect l="0" t="0" r="r" b="b"/>
                <a:pathLst>
                  <a:path w="2" h="8">
                    <a:moveTo>
                      <a:pt x="1" y="8"/>
                    </a:moveTo>
                    <a:cubicBezTo>
                      <a:pt x="0" y="6"/>
                      <a:pt x="0" y="3"/>
                      <a:pt x="2" y="0"/>
                    </a:cubicBezTo>
                  </a:path>
                </a:pathLst>
              </a:custGeom>
              <a:noFill/>
              <a:ln w="15875" cap="flat">
                <a:solidFill>
                  <a:srgbClr val="FEE8B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nl-BE"/>
              </a:p>
            </p:txBody>
          </p:sp>
          <p:sp>
            <p:nvSpPr>
              <p:cNvPr id="209" name="Freeform 198"/>
              <p:cNvSpPr>
                <a:spLocks/>
              </p:cNvSpPr>
              <p:nvPr/>
            </p:nvSpPr>
            <p:spPr bwMode="auto">
              <a:xfrm>
                <a:off x="2133" y="2456"/>
                <a:ext cx="2" cy="35"/>
              </a:xfrm>
              <a:custGeom>
                <a:avLst/>
                <a:gdLst>
                  <a:gd name="T0" fmla="*/ 0 w 1"/>
                  <a:gd name="T1" fmla="*/ 0 h 13"/>
                  <a:gd name="T2" fmla="*/ 8 w 1"/>
                  <a:gd name="T3" fmla="*/ 253 h 13"/>
                  <a:gd name="T4" fmla="*/ 0 60000 65536"/>
                  <a:gd name="T5" fmla="*/ 0 60000 65536"/>
                </a:gdLst>
                <a:ahLst/>
                <a:cxnLst>
                  <a:cxn ang="T4">
                    <a:pos x="T0" y="T1"/>
                  </a:cxn>
                  <a:cxn ang="T5">
                    <a:pos x="T2" y="T3"/>
                  </a:cxn>
                </a:cxnLst>
                <a:rect l="0" t="0" r="r" b="b"/>
                <a:pathLst>
                  <a:path w="1" h="13">
                    <a:moveTo>
                      <a:pt x="0" y="0"/>
                    </a:moveTo>
                    <a:cubicBezTo>
                      <a:pt x="1" y="4"/>
                      <a:pt x="1" y="9"/>
                      <a:pt x="1" y="13"/>
                    </a:cubicBezTo>
                  </a:path>
                </a:pathLst>
              </a:custGeom>
              <a:noFill/>
              <a:ln w="15875" cap="flat">
                <a:solidFill>
                  <a:srgbClr val="FEE8B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nl-BE"/>
              </a:p>
            </p:txBody>
          </p:sp>
          <p:sp>
            <p:nvSpPr>
              <p:cNvPr id="210" name="Freeform 199"/>
              <p:cNvSpPr>
                <a:spLocks/>
              </p:cNvSpPr>
              <p:nvPr/>
            </p:nvSpPr>
            <p:spPr bwMode="auto">
              <a:xfrm>
                <a:off x="1993" y="2533"/>
                <a:ext cx="15" cy="8"/>
              </a:xfrm>
              <a:custGeom>
                <a:avLst/>
                <a:gdLst>
                  <a:gd name="T0" fmla="*/ 95 w 6"/>
                  <a:gd name="T1" fmla="*/ 21 h 3"/>
                  <a:gd name="T2" fmla="*/ 0 w 6"/>
                  <a:gd name="T3" fmla="*/ 56 h 3"/>
                  <a:gd name="T4" fmla="*/ 0 60000 65536"/>
                  <a:gd name="T5" fmla="*/ 0 60000 65536"/>
                </a:gdLst>
                <a:ahLst/>
                <a:cxnLst>
                  <a:cxn ang="T4">
                    <a:pos x="T0" y="T1"/>
                  </a:cxn>
                  <a:cxn ang="T5">
                    <a:pos x="T2" y="T3"/>
                  </a:cxn>
                </a:cxnLst>
                <a:rect l="0" t="0" r="r" b="b"/>
                <a:pathLst>
                  <a:path w="6" h="3">
                    <a:moveTo>
                      <a:pt x="6" y="1"/>
                    </a:moveTo>
                    <a:cubicBezTo>
                      <a:pt x="3" y="0"/>
                      <a:pt x="1" y="0"/>
                      <a:pt x="0" y="3"/>
                    </a:cubicBezTo>
                  </a:path>
                </a:pathLst>
              </a:custGeom>
              <a:noFill/>
              <a:ln w="15875" cap="flat">
                <a:solidFill>
                  <a:srgbClr val="FEE8B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nl-BE"/>
              </a:p>
            </p:txBody>
          </p:sp>
          <p:sp>
            <p:nvSpPr>
              <p:cNvPr id="211" name="Freeform 200"/>
              <p:cNvSpPr>
                <a:spLocks/>
              </p:cNvSpPr>
              <p:nvPr/>
            </p:nvSpPr>
            <p:spPr bwMode="auto">
              <a:xfrm>
                <a:off x="3163" y="2192"/>
                <a:ext cx="7" cy="8"/>
              </a:xfrm>
              <a:custGeom>
                <a:avLst/>
                <a:gdLst>
                  <a:gd name="T0" fmla="*/ 0 w 3"/>
                  <a:gd name="T1" fmla="*/ 56 h 3"/>
                  <a:gd name="T2" fmla="*/ 37 w 3"/>
                  <a:gd name="T3" fmla="*/ 0 h 3"/>
                  <a:gd name="T4" fmla="*/ 0 60000 65536"/>
                  <a:gd name="T5" fmla="*/ 0 60000 65536"/>
                </a:gdLst>
                <a:ahLst/>
                <a:cxnLst>
                  <a:cxn ang="T4">
                    <a:pos x="T0" y="T1"/>
                  </a:cxn>
                  <a:cxn ang="T5">
                    <a:pos x="T2" y="T3"/>
                  </a:cxn>
                </a:cxnLst>
                <a:rect l="0" t="0" r="r" b="b"/>
                <a:pathLst>
                  <a:path w="3" h="3">
                    <a:moveTo>
                      <a:pt x="0" y="3"/>
                    </a:moveTo>
                    <a:cubicBezTo>
                      <a:pt x="1" y="2"/>
                      <a:pt x="2" y="1"/>
                      <a:pt x="3" y="0"/>
                    </a:cubicBezTo>
                  </a:path>
                </a:pathLst>
              </a:custGeom>
              <a:noFill/>
              <a:ln w="15875" cap="flat">
                <a:solidFill>
                  <a:srgbClr val="FEE8B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nl-BE"/>
              </a:p>
            </p:txBody>
          </p:sp>
          <p:sp>
            <p:nvSpPr>
              <p:cNvPr id="212" name="Freeform 201"/>
              <p:cNvSpPr>
                <a:spLocks/>
              </p:cNvSpPr>
              <p:nvPr/>
            </p:nvSpPr>
            <p:spPr bwMode="auto">
              <a:xfrm>
                <a:off x="3223" y="2224"/>
                <a:ext cx="1" cy="8"/>
              </a:xfrm>
              <a:custGeom>
                <a:avLst/>
                <a:gdLst>
                  <a:gd name="T0" fmla="*/ 0 w 1"/>
                  <a:gd name="T1" fmla="*/ 56 h 3"/>
                  <a:gd name="T2" fmla="*/ 0 w 1"/>
                  <a:gd name="T3" fmla="*/ 0 h 3"/>
                  <a:gd name="T4" fmla="*/ 0 60000 65536"/>
                  <a:gd name="T5" fmla="*/ 0 60000 65536"/>
                </a:gdLst>
                <a:ahLst/>
                <a:cxnLst>
                  <a:cxn ang="T4">
                    <a:pos x="T0" y="T1"/>
                  </a:cxn>
                  <a:cxn ang="T5">
                    <a:pos x="T2" y="T3"/>
                  </a:cxn>
                </a:cxnLst>
                <a:rect l="0" t="0" r="r" b="b"/>
                <a:pathLst>
                  <a:path w="1" h="3">
                    <a:moveTo>
                      <a:pt x="0" y="3"/>
                    </a:moveTo>
                    <a:cubicBezTo>
                      <a:pt x="0" y="2"/>
                      <a:pt x="0" y="1"/>
                      <a:pt x="0" y="0"/>
                    </a:cubicBezTo>
                  </a:path>
                </a:pathLst>
              </a:custGeom>
              <a:noFill/>
              <a:ln w="15875" cap="flat">
                <a:solidFill>
                  <a:srgbClr val="FEE8B0"/>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nl-BE"/>
              </a:p>
            </p:txBody>
          </p:sp>
        </p:grpSp>
        <p:sp>
          <p:nvSpPr>
            <p:cNvPr id="213" name="Tekstvak 212"/>
            <p:cNvSpPr txBox="1"/>
            <p:nvPr/>
          </p:nvSpPr>
          <p:spPr>
            <a:xfrm>
              <a:off x="5917871" y="3962185"/>
              <a:ext cx="1392698" cy="461665"/>
            </a:xfrm>
            <a:prstGeom prst="rect">
              <a:avLst/>
            </a:prstGeom>
            <a:noFill/>
          </p:spPr>
          <p:txBody>
            <a:bodyPr wrap="square" rtlCol="0">
              <a:spAutoFit/>
            </a:bodyPr>
            <a:lstStyle/>
            <a:p>
              <a:r>
                <a:rPr lang="nl-BE" sz="2400" dirty="0" smtClean="0"/>
                <a:t>Type 2</a:t>
              </a:r>
              <a:endParaRPr lang="nl-BE" sz="2400" dirty="0"/>
            </a:p>
          </p:txBody>
        </p:sp>
        <p:sp>
          <p:nvSpPr>
            <p:cNvPr id="214" name="Tekstvak 213"/>
            <p:cNvSpPr txBox="1"/>
            <p:nvPr/>
          </p:nvSpPr>
          <p:spPr>
            <a:xfrm>
              <a:off x="5830242" y="2824536"/>
              <a:ext cx="1654427" cy="830997"/>
            </a:xfrm>
            <a:prstGeom prst="rect">
              <a:avLst/>
            </a:prstGeom>
            <a:noFill/>
          </p:spPr>
          <p:txBody>
            <a:bodyPr wrap="square" rtlCol="0">
              <a:spAutoFit/>
            </a:bodyPr>
            <a:lstStyle/>
            <a:p>
              <a:pPr algn="ctr"/>
              <a:r>
                <a:rPr lang="nl-BE" sz="2400" dirty="0" smtClean="0"/>
                <a:t>Aandeel type 2?</a:t>
              </a:r>
              <a:endParaRPr lang="nl-BE" sz="2400" dirty="0"/>
            </a:p>
          </p:txBody>
        </p:sp>
        <p:sp>
          <p:nvSpPr>
            <p:cNvPr id="215" name="Afgeronde rechthoek 214"/>
            <p:cNvSpPr/>
            <p:nvPr/>
          </p:nvSpPr>
          <p:spPr>
            <a:xfrm>
              <a:off x="5732112" y="4475385"/>
              <a:ext cx="1650670" cy="783771"/>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nl-BE" sz="2800" dirty="0" smtClean="0"/>
                <a:t>%</a:t>
              </a:r>
              <a:endParaRPr lang="nl-BE" sz="2800" dirty="0"/>
            </a:p>
          </p:txBody>
        </p:sp>
      </p:grpSp>
      <p:grpSp>
        <p:nvGrpSpPr>
          <p:cNvPr id="226" name="Groep 225"/>
          <p:cNvGrpSpPr/>
          <p:nvPr/>
        </p:nvGrpSpPr>
        <p:grpSpPr>
          <a:xfrm>
            <a:off x="9216625" y="2824536"/>
            <a:ext cx="2442285" cy="3019342"/>
            <a:chOff x="7804760" y="2824535"/>
            <a:chExt cx="2442285" cy="3019342"/>
          </a:xfrm>
        </p:grpSpPr>
        <p:pic>
          <p:nvPicPr>
            <p:cNvPr id="216" name="Afbeelding 215"/>
            <p:cNvPicPr>
              <a:picLocks noChangeAspect="1"/>
            </p:cNvPicPr>
            <p:nvPr/>
          </p:nvPicPr>
          <p:blipFill>
            <a:blip r:embed="rId5"/>
            <a:stretch>
              <a:fillRect/>
            </a:stretch>
          </p:blipFill>
          <p:spPr>
            <a:xfrm>
              <a:off x="7808645" y="3580541"/>
              <a:ext cx="2438400" cy="1828800"/>
            </a:xfrm>
            <a:prstGeom prst="rect">
              <a:avLst/>
            </a:prstGeom>
          </p:spPr>
        </p:pic>
        <p:sp>
          <p:nvSpPr>
            <p:cNvPr id="217" name="Tekstvak 216"/>
            <p:cNvSpPr txBox="1"/>
            <p:nvPr/>
          </p:nvSpPr>
          <p:spPr>
            <a:xfrm>
              <a:off x="7804760" y="2824535"/>
              <a:ext cx="2292021" cy="830997"/>
            </a:xfrm>
            <a:prstGeom prst="rect">
              <a:avLst/>
            </a:prstGeom>
            <a:noFill/>
          </p:spPr>
          <p:txBody>
            <a:bodyPr wrap="square" rtlCol="0">
              <a:spAutoFit/>
            </a:bodyPr>
            <a:lstStyle/>
            <a:p>
              <a:pPr algn="ctr"/>
              <a:r>
                <a:rPr lang="nl-BE" sz="2400" dirty="0" smtClean="0"/>
                <a:t>Wereldwijde uitgave diabetes</a:t>
              </a:r>
              <a:endParaRPr lang="nl-BE" sz="2400" dirty="0"/>
            </a:p>
          </p:txBody>
        </p:sp>
        <p:sp>
          <p:nvSpPr>
            <p:cNvPr id="218" name="Afgeronde rechthoek 217"/>
            <p:cNvSpPr/>
            <p:nvPr/>
          </p:nvSpPr>
          <p:spPr>
            <a:xfrm>
              <a:off x="8296464" y="4485944"/>
              <a:ext cx="1650670" cy="1357933"/>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nl-BE" sz="2800" dirty="0" smtClean="0"/>
                <a:t>% </a:t>
              </a:r>
              <a:r>
                <a:rPr lang="nl-BE" sz="1400" dirty="0" smtClean="0"/>
                <a:t>gezondheidzorg uitgaven</a:t>
              </a:r>
              <a:endParaRPr lang="nl-BE" sz="1400" dirty="0"/>
            </a:p>
          </p:txBody>
        </p:sp>
      </p:grpSp>
      <p:sp>
        <p:nvSpPr>
          <p:cNvPr id="220" name="Afgeronde rechthoek 219"/>
          <p:cNvSpPr/>
          <p:nvPr/>
        </p:nvSpPr>
        <p:spPr>
          <a:xfrm>
            <a:off x="1075005" y="1509558"/>
            <a:ext cx="516289" cy="783771"/>
          </a:xfrm>
          <a:prstGeom prst="round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r>
              <a:rPr lang="nl-BE" sz="2800" dirty="0" smtClean="0"/>
              <a:t>6</a:t>
            </a:r>
            <a:endParaRPr lang="nl-BE" sz="2800" dirty="0"/>
          </a:p>
        </p:txBody>
      </p:sp>
      <p:sp>
        <p:nvSpPr>
          <p:cNvPr id="223" name="Afgeronde rechthoek 222"/>
          <p:cNvSpPr/>
          <p:nvPr/>
        </p:nvSpPr>
        <p:spPr>
          <a:xfrm>
            <a:off x="6817760" y="1507690"/>
            <a:ext cx="771320" cy="783771"/>
          </a:xfrm>
          <a:prstGeom prst="round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nl-BE" sz="2800" dirty="0" smtClean="0"/>
              <a:t>65</a:t>
            </a:r>
            <a:endParaRPr lang="nl-BE" sz="2800" dirty="0"/>
          </a:p>
        </p:txBody>
      </p:sp>
      <p:sp>
        <p:nvSpPr>
          <p:cNvPr id="224" name="Afgeronde rechthoek 223"/>
          <p:cNvSpPr/>
          <p:nvPr/>
        </p:nvSpPr>
        <p:spPr>
          <a:xfrm>
            <a:off x="8368128" y="1507690"/>
            <a:ext cx="771320" cy="783771"/>
          </a:xfrm>
          <a:prstGeom prst="round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nl-BE" sz="2800" dirty="0" smtClean="0"/>
              <a:t>75</a:t>
            </a:r>
            <a:endParaRPr lang="nl-BE" sz="2800" dirty="0"/>
          </a:p>
        </p:txBody>
      </p:sp>
      <p:sp>
        <p:nvSpPr>
          <p:cNvPr id="225" name="Afgeronde rechthoek 224"/>
          <p:cNvSpPr/>
          <p:nvPr/>
        </p:nvSpPr>
        <p:spPr>
          <a:xfrm>
            <a:off x="9918493" y="1507690"/>
            <a:ext cx="771320" cy="783771"/>
          </a:xfrm>
          <a:prstGeom prst="round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nl-BE" sz="2800" dirty="0" smtClean="0"/>
              <a:t>90</a:t>
            </a:r>
            <a:endParaRPr lang="nl-BE" sz="2800" dirty="0"/>
          </a:p>
        </p:txBody>
      </p:sp>
      <p:sp>
        <p:nvSpPr>
          <p:cNvPr id="431" name="Afgeronde rechthoek 430"/>
          <p:cNvSpPr/>
          <p:nvPr/>
        </p:nvSpPr>
        <p:spPr>
          <a:xfrm>
            <a:off x="1120132" y="1509558"/>
            <a:ext cx="516289" cy="783771"/>
          </a:xfrm>
          <a:prstGeom prst="round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r>
              <a:rPr lang="nl-BE" sz="2800" dirty="0" smtClean="0"/>
              <a:t>6</a:t>
            </a:r>
            <a:endParaRPr lang="nl-BE" sz="2800" dirty="0"/>
          </a:p>
        </p:txBody>
      </p:sp>
      <p:sp>
        <p:nvSpPr>
          <p:cNvPr id="433" name="Afgeronde rechthoek 432"/>
          <p:cNvSpPr/>
          <p:nvPr/>
        </p:nvSpPr>
        <p:spPr>
          <a:xfrm>
            <a:off x="5267392" y="1507690"/>
            <a:ext cx="771320" cy="783771"/>
          </a:xfrm>
          <a:prstGeom prst="round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nl-BE" sz="2800" dirty="0" smtClean="0"/>
              <a:t>30</a:t>
            </a:r>
            <a:endParaRPr lang="nl-BE" sz="2800" dirty="0"/>
          </a:p>
        </p:txBody>
      </p:sp>
      <p:sp>
        <p:nvSpPr>
          <p:cNvPr id="434" name="Afgeronde rechthoek 433"/>
          <p:cNvSpPr/>
          <p:nvPr/>
        </p:nvSpPr>
        <p:spPr>
          <a:xfrm>
            <a:off x="1126350" y="1507690"/>
            <a:ext cx="516289" cy="783771"/>
          </a:xfrm>
          <a:prstGeom prst="round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nl-BE" sz="2800" dirty="0" smtClean="0"/>
              <a:t>6</a:t>
            </a:r>
            <a:endParaRPr lang="nl-BE" sz="2800" dirty="0"/>
          </a:p>
        </p:txBody>
      </p:sp>
      <p:sp>
        <p:nvSpPr>
          <p:cNvPr id="435" name="Afgeronde rechthoek 434"/>
          <p:cNvSpPr/>
          <p:nvPr/>
        </p:nvSpPr>
        <p:spPr>
          <a:xfrm>
            <a:off x="3717024" y="1507690"/>
            <a:ext cx="771320" cy="783771"/>
          </a:xfrm>
          <a:prstGeom prst="round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nl-BE" sz="2800" dirty="0" smtClean="0"/>
              <a:t>12</a:t>
            </a:r>
            <a:endParaRPr lang="nl-BE" sz="2800" dirty="0"/>
          </a:p>
        </p:txBody>
      </p:sp>
      <p:sp>
        <p:nvSpPr>
          <p:cNvPr id="436" name="Afgeronde rechthoek 435"/>
          <p:cNvSpPr/>
          <p:nvPr/>
        </p:nvSpPr>
        <p:spPr>
          <a:xfrm>
            <a:off x="1165387" y="4501409"/>
            <a:ext cx="771320" cy="783771"/>
          </a:xfrm>
          <a:prstGeom prst="round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nl-BE" sz="2800" dirty="0" smtClean="0"/>
              <a:t>30</a:t>
            </a:r>
            <a:endParaRPr lang="nl-BE" sz="2800" dirty="0"/>
          </a:p>
        </p:txBody>
      </p:sp>
      <p:sp>
        <p:nvSpPr>
          <p:cNvPr id="437" name="Afgeronde rechthoek 436"/>
          <p:cNvSpPr/>
          <p:nvPr/>
        </p:nvSpPr>
        <p:spPr>
          <a:xfrm>
            <a:off x="4552131" y="4498331"/>
            <a:ext cx="516289" cy="783771"/>
          </a:xfrm>
          <a:prstGeom prst="round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nl-BE" sz="2800" dirty="0" smtClean="0"/>
              <a:t>6</a:t>
            </a:r>
            <a:endParaRPr lang="nl-BE" sz="2800" dirty="0"/>
          </a:p>
        </p:txBody>
      </p:sp>
      <p:sp>
        <p:nvSpPr>
          <p:cNvPr id="438" name="Afgeronde rechthoek 437"/>
          <p:cNvSpPr/>
          <p:nvPr/>
        </p:nvSpPr>
        <p:spPr>
          <a:xfrm>
            <a:off x="6712075" y="4473132"/>
            <a:ext cx="771320" cy="783771"/>
          </a:xfrm>
          <a:prstGeom prst="round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nl-BE" sz="2800" dirty="0" smtClean="0"/>
              <a:t>90</a:t>
            </a:r>
            <a:endParaRPr lang="nl-BE" sz="2800" dirty="0"/>
          </a:p>
        </p:txBody>
      </p:sp>
      <p:sp>
        <p:nvSpPr>
          <p:cNvPr id="439" name="Afgeronde rechthoek 438"/>
          <p:cNvSpPr/>
          <p:nvPr/>
        </p:nvSpPr>
        <p:spPr>
          <a:xfrm>
            <a:off x="2421687" y="1507689"/>
            <a:ext cx="516289" cy="783771"/>
          </a:xfrm>
          <a:prstGeom prst="round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r>
              <a:rPr lang="nl-BE" sz="2800" dirty="0"/>
              <a:t>9</a:t>
            </a:r>
          </a:p>
        </p:txBody>
      </p:sp>
      <p:sp>
        <p:nvSpPr>
          <p:cNvPr id="444" name="Afgeronde rechthoek 443"/>
          <p:cNvSpPr/>
          <p:nvPr/>
        </p:nvSpPr>
        <p:spPr>
          <a:xfrm>
            <a:off x="9745001" y="4558628"/>
            <a:ext cx="771320" cy="783771"/>
          </a:xfrm>
          <a:prstGeom prst="round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nl-BE" sz="2800" dirty="0" smtClean="0"/>
              <a:t>12</a:t>
            </a:r>
            <a:endParaRPr lang="nl-BE" sz="2800" dirty="0"/>
          </a:p>
        </p:txBody>
      </p:sp>
    </p:spTree>
    <p:extLst>
      <p:ext uri="{BB962C8B-B14F-4D97-AF65-F5344CB8AC3E}">
        <p14:creationId xmlns:p14="http://schemas.microsoft.com/office/powerpoint/2010/main" val="279115636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Afgeronde rechthoek 10"/>
          <p:cNvSpPr/>
          <p:nvPr/>
        </p:nvSpPr>
        <p:spPr>
          <a:xfrm>
            <a:off x="3657140" y="1622758"/>
            <a:ext cx="6384814" cy="2169924"/>
          </a:xfrm>
          <a:prstGeom prst="roundRect">
            <a:avLst/>
          </a:prstGeom>
          <a:solidFill>
            <a:srgbClr val="4AA8A4">
              <a:alpha val="5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228600" algn="just">
              <a:lnSpc>
                <a:spcPct val="115000"/>
              </a:lnSpc>
              <a:spcAft>
                <a:spcPts val="800"/>
              </a:spcAft>
            </a:pPr>
            <a:r>
              <a:rPr lang="nl-BE" sz="2000" b="1">
                <a:solidFill>
                  <a:srgbClr val="FFFFFF"/>
                </a:solidFill>
                <a:effectLst/>
                <a:latin typeface="Calibri Light" panose="020F0302020204030204" pitchFamily="34" charset="0"/>
                <a:ea typeface="Calibri" panose="020F0502020204030204" pitchFamily="34" charset="0"/>
                <a:cs typeface="Calibri" panose="020F0502020204030204" pitchFamily="34" charset="0"/>
              </a:rPr>
              <a:t>MFO Deel 1</a:t>
            </a:r>
            <a:endParaRPr lang="nl-BE" sz="2000">
              <a:effectLst/>
              <a:latin typeface="Calibri Light" panose="020F0302020204030204" pitchFamily="34" charset="0"/>
              <a:ea typeface="Calibri" panose="020F0502020204030204" pitchFamily="34" charset="0"/>
              <a:cs typeface="Calibri" panose="020F0502020204030204" pitchFamily="34" charset="0"/>
            </a:endParaRPr>
          </a:p>
        </p:txBody>
      </p:sp>
      <p:sp>
        <p:nvSpPr>
          <p:cNvPr id="2" name="Titel 1"/>
          <p:cNvSpPr>
            <a:spLocks noGrp="1"/>
          </p:cNvSpPr>
          <p:nvPr>
            <p:ph type="title"/>
          </p:nvPr>
        </p:nvSpPr>
        <p:spPr>
          <a:xfrm>
            <a:off x="831850" y="136312"/>
            <a:ext cx="10515600" cy="1255884"/>
          </a:xfrm>
        </p:spPr>
        <p:txBody>
          <a:bodyPr/>
          <a:lstStyle/>
          <a:p>
            <a:r>
              <a:rPr lang="nl-BE" dirty="0" smtClean="0">
                <a:solidFill>
                  <a:srgbClr val="5C9A9B"/>
                </a:solidFill>
              </a:rPr>
              <a:t>Opbouw MFO</a:t>
            </a:r>
            <a:endParaRPr lang="nl-BE" dirty="0">
              <a:solidFill>
                <a:srgbClr val="5C9A9B"/>
              </a:solidFill>
            </a:endParaRPr>
          </a:p>
        </p:txBody>
      </p:sp>
      <p:sp>
        <p:nvSpPr>
          <p:cNvPr id="6" name="Rechteraccolade 5"/>
          <p:cNvSpPr/>
          <p:nvPr/>
        </p:nvSpPr>
        <p:spPr>
          <a:xfrm>
            <a:off x="9939647" y="1622758"/>
            <a:ext cx="570015" cy="1639987"/>
          </a:xfrm>
          <a:prstGeom prst="rightBrace">
            <a:avLst/>
          </a:prstGeom>
          <a:ln w="38100">
            <a:solidFill>
              <a:srgbClr val="5C9A9B"/>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nl-BE"/>
          </a:p>
        </p:txBody>
      </p:sp>
      <p:pic>
        <p:nvPicPr>
          <p:cNvPr id="7" name="Afbeelding 6"/>
          <p:cNvPicPr>
            <a:picLocks noChangeAspect="1"/>
          </p:cNvPicPr>
          <p:nvPr/>
        </p:nvPicPr>
        <p:blipFill>
          <a:blip r:embed="rId2"/>
          <a:stretch>
            <a:fillRect/>
          </a:stretch>
        </p:blipFill>
        <p:spPr>
          <a:xfrm>
            <a:off x="10676169" y="1911179"/>
            <a:ext cx="1155524" cy="1155524"/>
          </a:xfrm>
          <a:prstGeom prst="rect">
            <a:avLst/>
          </a:prstGeom>
        </p:spPr>
      </p:pic>
      <p:sp>
        <p:nvSpPr>
          <p:cNvPr id="8" name="Tekstvak 7"/>
          <p:cNvSpPr txBox="1"/>
          <p:nvPr/>
        </p:nvSpPr>
        <p:spPr>
          <a:xfrm>
            <a:off x="10936558" y="1549124"/>
            <a:ext cx="821783" cy="369332"/>
          </a:xfrm>
          <a:prstGeom prst="rect">
            <a:avLst/>
          </a:prstGeom>
          <a:noFill/>
        </p:spPr>
        <p:txBody>
          <a:bodyPr wrap="square" rtlCol="0">
            <a:spAutoFit/>
          </a:bodyPr>
          <a:lstStyle/>
          <a:p>
            <a:r>
              <a:rPr lang="nl-BE" dirty="0" smtClean="0"/>
              <a:t>CASUS</a:t>
            </a:r>
            <a:endParaRPr lang="nl-BE" dirty="0"/>
          </a:p>
        </p:txBody>
      </p:sp>
      <p:graphicFrame>
        <p:nvGraphicFramePr>
          <p:cNvPr id="10" name="Diagram 9"/>
          <p:cNvGraphicFramePr/>
          <p:nvPr>
            <p:extLst>
              <p:ext uri="{D42A27DB-BD31-4B8C-83A1-F6EECF244321}">
                <p14:modId xmlns:p14="http://schemas.microsoft.com/office/powerpoint/2010/main" val="1804972904"/>
              </p:ext>
            </p:extLst>
          </p:nvPr>
        </p:nvGraphicFramePr>
        <p:xfrm>
          <a:off x="1766455" y="1080655"/>
          <a:ext cx="8250381" cy="496685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51192090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1850" y="136312"/>
            <a:ext cx="10515600" cy="1255884"/>
          </a:xfrm>
        </p:spPr>
        <p:txBody>
          <a:bodyPr>
            <a:normAutofit/>
          </a:bodyPr>
          <a:lstStyle/>
          <a:p>
            <a:r>
              <a:rPr lang="nl-BE" sz="5400" dirty="0" smtClean="0">
                <a:solidFill>
                  <a:srgbClr val="5C9A9B"/>
                </a:solidFill>
              </a:rPr>
              <a:t>Casus Manu</a:t>
            </a:r>
            <a:endParaRPr lang="nl-BE" sz="5400" dirty="0">
              <a:solidFill>
                <a:srgbClr val="5C9A9B"/>
              </a:solidFill>
            </a:endParaRPr>
          </a:p>
        </p:txBody>
      </p:sp>
      <p:sp>
        <p:nvSpPr>
          <p:cNvPr id="3" name="Tijdelijke aanduiding voor tekst 2"/>
          <p:cNvSpPr>
            <a:spLocks noGrp="1"/>
          </p:cNvSpPr>
          <p:nvPr>
            <p:ph type="body" idx="1"/>
          </p:nvPr>
        </p:nvSpPr>
        <p:spPr>
          <a:xfrm>
            <a:off x="950027" y="1632079"/>
            <a:ext cx="10105900" cy="2441157"/>
          </a:xfrm>
        </p:spPr>
        <p:txBody>
          <a:bodyPr>
            <a:normAutofit/>
          </a:bodyPr>
          <a:lstStyle/>
          <a:p>
            <a:pPr algn="just"/>
            <a:r>
              <a:rPr lang="nl-BE" dirty="0" smtClean="0"/>
              <a:t>Manu</a:t>
            </a:r>
            <a:endParaRPr lang="nl-BE" dirty="0"/>
          </a:p>
          <a:p>
            <a:pPr marL="800100" lvl="1" indent="-342900" algn="just">
              <a:buFont typeface="Arial" panose="020B0604020202020204" pitchFamily="34" charset="0"/>
              <a:buChar char="•"/>
            </a:pPr>
            <a:r>
              <a:rPr lang="nl-BE" sz="2400" dirty="0" smtClean="0"/>
              <a:t>71 jaar </a:t>
            </a:r>
          </a:p>
          <a:p>
            <a:pPr marL="800100" lvl="1" indent="-342900" algn="just">
              <a:buFont typeface="Arial" panose="020B0604020202020204" pitchFamily="34" charset="0"/>
              <a:buChar char="•"/>
            </a:pPr>
            <a:r>
              <a:rPr lang="nl-BE" sz="2400" dirty="0" smtClean="0"/>
              <a:t>komt </a:t>
            </a:r>
            <a:r>
              <a:rPr lang="nl-BE" sz="2400" dirty="0"/>
              <a:t>na drie maand terug op </a:t>
            </a:r>
            <a:r>
              <a:rPr lang="nl-BE" sz="2400" dirty="0" smtClean="0"/>
              <a:t>consultatie</a:t>
            </a:r>
          </a:p>
          <a:p>
            <a:pPr marL="800100" lvl="1" indent="-342900" algn="just">
              <a:buFont typeface="Arial" panose="020B0604020202020204" pitchFamily="34" charset="0"/>
              <a:buChar char="•"/>
            </a:pPr>
            <a:r>
              <a:rPr lang="nl-BE" sz="2400" dirty="0"/>
              <a:t>Aanpassen levensstijl =&gt; HbA1c-waarde 9,1 % </a:t>
            </a:r>
            <a:r>
              <a:rPr lang="nl-BE" sz="1050" dirty="0"/>
              <a:t>(76 </a:t>
            </a:r>
            <a:r>
              <a:rPr lang="nl-BE" sz="1050" dirty="0" err="1"/>
              <a:t>mmol</a:t>
            </a:r>
            <a:r>
              <a:rPr lang="nl-BE" sz="1050" dirty="0"/>
              <a:t>/mol) </a:t>
            </a:r>
            <a:r>
              <a:rPr lang="nl-BE" sz="2400" dirty="0">
                <a:sym typeface="Wingdings" panose="05000000000000000000" pitchFamily="2" charset="2"/>
              </a:rPr>
              <a:t> </a:t>
            </a:r>
            <a:r>
              <a:rPr lang="nl-BE" sz="2400" dirty="0"/>
              <a:t>8,5</a:t>
            </a:r>
            <a:r>
              <a:rPr lang="nl-BE" sz="1050" dirty="0">
                <a:solidFill>
                  <a:prstClr val="black">
                    <a:tint val="75000"/>
                  </a:prstClr>
                </a:solidFill>
              </a:rPr>
              <a:t> (69 </a:t>
            </a:r>
            <a:r>
              <a:rPr lang="nl-BE" sz="1050" dirty="0" err="1">
                <a:solidFill>
                  <a:prstClr val="black">
                    <a:tint val="75000"/>
                  </a:prstClr>
                </a:solidFill>
              </a:rPr>
              <a:t>mmol</a:t>
            </a:r>
            <a:r>
              <a:rPr lang="nl-BE" sz="1050" dirty="0">
                <a:solidFill>
                  <a:prstClr val="black">
                    <a:tint val="75000"/>
                  </a:prstClr>
                </a:solidFill>
              </a:rPr>
              <a:t>/mol)</a:t>
            </a:r>
            <a:r>
              <a:rPr lang="nl-BE" sz="2400" dirty="0"/>
              <a:t> </a:t>
            </a:r>
            <a:r>
              <a:rPr lang="nl-BE" sz="2400" dirty="0" smtClean="0"/>
              <a:t>%</a:t>
            </a:r>
          </a:p>
          <a:p>
            <a:pPr marL="342900" indent="-342900">
              <a:buFont typeface="Arial" panose="020B0604020202020204" pitchFamily="34" charset="0"/>
              <a:buChar char="•"/>
            </a:pPr>
            <a:endParaRPr lang="nl-BE" sz="2000" dirty="0" smtClean="0"/>
          </a:p>
          <a:p>
            <a:endParaRPr lang="nl-BE" sz="2000" dirty="0" smtClean="0"/>
          </a:p>
          <a:p>
            <a:endParaRPr lang="nl-BE" sz="2000" dirty="0" smtClean="0"/>
          </a:p>
          <a:p>
            <a:pPr marL="342900" indent="-342900">
              <a:buFont typeface="Arial" panose="020B0604020202020204" pitchFamily="34" charset="0"/>
              <a:buChar char="•"/>
            </a:pPr>
            <a:endParaRPr lang="nl-BE" sz="2000" dirty="0"/>
          </a:p>
        </p:txBody>
      </p:sp>
      <p:pic>
        <p:nvPicPr>
          <p:cNvPr id="4" name="Afbeelding 3"/>
          <p:cNvPicPr>
            <a:picLocks noChangeAspect="1"/>
          </p:cNvPicPr>
          <p:nvPr/>
        </p:nvPicPr>
        <p:blipFill>
          <a:blip r:embed="rId3"/>
          <a:stretch>
            <a:fillRect/>
          </a:stretch>
        </p:blipFill>
        <p:spPr>
          <a:xfrm>
            <a:off x="8134597" y="287389"/>
            <a:ext cx="3772065" cy="2350900"/>
          </a:xfrm>
          <a:prstGeom prst="rect">
            <a:avLst/>
          </a:prstGeom>
        </p:spPr>
      </p:pic>
      <p:sp>
        <p:nvSpPr>
          <p:cNvPr id="5" name="PIJL-OMLAAG 4"/>
          <p:cNvSpPr/>
          <p:nvPr/>
        </p:nvSpPr>
        <p:spPr>
          <a:xfrm>
            <a:off x="2869540" y="3348266"/>
            <a:ext cx="570016" cy="868756"/>
          </a:xfrm>
          <a:prstGeom prst="downArrow">
            <a:avLst/>
          </a:prstGeom>
          <a:solidFill>
            <a:srgbClr val="5C9A9B"/>
          </a:solidFill>
          <a:ln>
            <a:solidFill>
              <a:srgbClr val="5C9A9B"/>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nl-BE"/>
          </a:p>
        </p:txBody>
      </p:sp>
      <p:sp>
        <p:nvSpPr>
          <p:cNvPr id="8" name="Tijdelijke aanduiding voor tekst 2"/>
          <p:cNvSpPr txBox="1">
            <a:spLocks/>
          </p:cNvSpPr>
          <p:nvPr/>
        </p:nvSpPr>
        <p:spPr>
          <a:xfrm>
            <a:off x="1507671" y="4293563"/>
            <a:ext cx="3293754" cy="518545"/>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tx1">
                    <a:tint val="75000"/>
                  </a:schemeClr>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ctr"/>
            <a:r>
              <a:rPr lang="nl-BE" dirty="0" smtClean="0"/>
              <a:t>Opstart medicatie +3m</a:t>
            </a:r>
            <a:endParaRPr lang="nl-BE" sz="2400" dirty="0" smtClean="0"/>
          </a:p>
          <a:p>
            <a:pPr marL="342900" indent="-342900" algn="ctr">
              <a:buFont typeface="Arial" panose="020B0604020202020204" pitchFamily="34" charset="0"/>
              <a:buChar char="•"/>
            </a:pPr>
            <a:endParaRPr lang="nl-BE" sz="2000" dirty="0" smtClean="0"/>
          </a:p>
          <a:p>
            <a:pPr algn="ctr"/>
            <a:endParaRPr lang="nl-BE" sz="2000" dirty="0" smtClean="0"/>
          </a:p>
          <a:p>
            <a:pPr algn="ctr"/>
            <a:endParaRPr lang="nl-BE" sz="2000" dirty="0" smtClean="0"/>
          </a:p>
          <a:p>
            <a:pPr marL="342900" indent="-342900" algn="ctr">
              <a:buFont typeface="Arial" panose="020B0604020202020204" pitchFamily="34" charset="0"/>
              <a:buChar char="•"/>
            </a:pPr>
            <a:endParaRPr lang="nl-BE" sz="2000" dirty="0"/>
          </a:p>
        </p:txBody>
      </p:sp>
      <p:sp>
        <p:nvSpPr>
          <p:cNvPr id="9" name="Tijdelijke aanduiding voor tekst 2"/>
          <p:cNvSpPr txBox="1">
            <a:spLocks/>
          </p:cNvSpPr>
          <p:nvPr/>
        </p:nvSpPr>
        <p:spPr>
          <a:xfrm>
            <a:off x="5913120" y="3772137"/>
            <a:ext cx="4342985" cy="444884"/>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tx1">
                    <a:tint val="75000"/>
                  </a:schemeClr>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just"/>
            <a:r>
              <a:rPr lang="nl-BE" sz="2000" dirty="0" smtClean="0"/>
              <a:t>Welke medicatie / </a:t>
            </a:r>
            <a:r>
              <a:rPr lang="nl-BE" sz="2000" dirty="0" err="1" smtClean="0"/>
              <a:t>posologie</a:t>
            </a:r>
            <a:r>
              <a:rPr lang="nl-BE" sz="2000" dirty="0" smtClean="0"/>
              <a:t>?</a:t>
            </a:r>
          </a:p>
          <a:p>
            <a:pPr marL="342900" indent="-342900">
              <a:buFont typeface="Arial" panose="020B0604020202020204" pitchFamily="34" charset="0"/>
              <a:buChar char="•"/>
            </a:pPr>
            <a:endParaRPr lang="nl-BE" sz="2000" dirty="0" smtClean="0"/>
          </a:p>
          <a:p>
            <a:pPr marL="342900" indent="-342900">
              <a:buFont typeface="Arial" panose="020B0604020202020204" pitchFamily="34" charset="0"/>
              <a:buChar char="•"/>
            </a:pPr>
            <a:endParaRPr lang="nl-BE" sz="2000" dirty="0" smtClean="0"/>
          </a:p>
          <a:p>
            <a:endParaRPr lang="nl-BE" sz="2000" dirty="0" smtClean="0"/>
          </a:p>
          <a:p>
            <a:endParaRPr lang="nl-BE" sz="2000" dirty="0" smtClean="0"/>
          </a:p>
          <a:p>
            <a:pPr marL="342900" indent="-342900">
              <a:buFont typeface="Arial" panose="020B0604020202020204" pitchFamily="34" charset="0"/>
              <a:buChar char="•"/>
            </a:pPr>
            <a:endParaRPr lang="nl-BE" sz="2000" dirty="0"/>
          </a:p>
        </p:txBody>
      </p:sp>
      <p:sp>
        <p:nvSpPr>
          <p:cNvPr id="12" name="Tijdelijke aanduiding voor tekst 2"/>
          <p:cNvSpPr txBox="1">
            <a:spLocks/>
          </p:cNvSpPr>
          <p:nvPr/>
        </p:nvSpPr>
        <p:spPr>
          <a:xfrm>
            <a:off x="5913120" y="4242476"/>
            <a:ext cx="4342985" cy="444884"/>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tx1">
                    <a:tint val="75000"/>
                  </a:schemeClr>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just"/>
            <a:r>
              <a:rPr lang="nl-BE" sz="2000" dirty="0"/>
              <a:t>Streefwaarde voor HbA1c? </a:t>
            </a:r>
          </a:p>
          <a:p>
            <a:pPr marL="342900" indent="-342900">
              <a:buFont typeface="Arial" panose="020B0604020202020204" pitchFamily="34" charset="0"/>
              <a:buChar char="•"/>
            </a:pPr>
            <a:endParaRPr lang="nl-BE" sz="2000" dirty="0" smtClean="0"/>
          </a:p>
          <a:p>
            <a:pPr marL="342900" indent="-342900">
              <a:buFont typeface="Arial" panose="020B0604020202020204" pitchFamily="34" charset="0"/>
              <a:buChar char="•"/>
            </a:pPr>
            <a:endParaRPr lang="nl-BE" sz="2000" dirty="0" smtClean="0"/>
          </a:p>
          <a:p>
            <a:endParaRPr lang="nl-BE" sz="2000" dirty="0" smtClean="0"/>
          </a:p>
          <a:p>
            <a:endParaRPr lang="nl-BE" sz="2000" dirty="0" smtClean="0"/>
          </a:p>
          <a:p>
            <a:pPr marL="342900" indent="-342900">
              <a:buFont typeface="Arial" panose="020B0604020202020204" pitchFamily="34" charset="0"/>
              <a:buChar char="•"/>
            </a:pPr>
            <a:endParaRPr lang="nl-BE" sz="2000" dirty="0"/>
          </a:p>
        </p:txBody>
      </p:sp>
      <p:sp>
        <p:nvSpPr>
          <p:cNvPr id="13" name="Tijdelijke aanduiding voor tekst 2"/>
          <p:cNvSpPr txBox="1">
            <a:spLocks/>
          </p:cNvSpPr>
          <p:nvPr/>
        </p:nvSpPr>
        <p:spPr>
          <a:xfrm>
            <a:off x="5913120" y="4712815"/>
            <a:ext cx="4342985" cy="444884"/>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tx1">
                    <a:tint val="75000"/>
                  </a:schemeClr>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just"/>
            <a:r>
              <a:rPr lang="nl-BE" sz="2000" dirty="0"/>
              <a:t>Andere behandeldoelen </a:t>
            </a:r>
            <a:r>
              <a:rPr lang="nl-BE" sz="2000" dirty="0" smtClean="0"/>
              <a:t>+ comedicatie?</a:t>
            </a:r>
            <a:endParaRPr lang="nl-BE" sz="2000" dirty="0"/>
          </a:p>
          <a:p>
            <a:pPr marL="342900" indent="-342900">
              <a:buFont typeface="Arial" panose="020B0604020202020204" pitchFamily="34" charset="0"/>
              <a:buChar char="•"/>
            </a:pPr>
            <a:endParaRPr lang="nl-BE" sz="2000" dirty="0" smtClean="0"/>
          </a:p>
          <a:p>
            <a:pPr marL="342900" indent="-342900">
              <a:buFont typeface="Arial" panose="020B0604020202020204" pitchFamily="34" charset="0"/>
              <a:buChar char="•"/>
            </a:pPr>
            <a:endParaRPr lang="nl-BE" sz="2000" dirty="0" smtClean="0"/>
          </a:p>
          <a:p>
            <a:endParaRPr lang="nl-BE" sz="2000" dirty="0" smtClean="0"/>
          </a:p>
          <a:p>
            <a:endParaRPr lang="nl-BE" sz="2000" dirty="0" smtClean="0"/>
          </a:p>
          <a:p>
            <a:pPr marL="342900" indent="-342900">
              <a:buFont typeface="Arial" panose="020B0604020202020204" pitchFamily="34" charset="0"/>
              <a:buChar char="•"/>
            </a:pPr>
            <a:endParaRPr lang="nl-BE" sz="2000" dirty="0"/>
          </a:p>
        </p:txBody>
      </p:sp>
      <p:sp>
        <p:nvSpPr>
          <p:cNvPr id="14" name="Tijdelijke aanduiding voor tekst 2"/>
          <p:cNvSpPr txBox="1">
            <a:spLocks/>
          </p:cNvSpPr>
          <p:nvPr/>
        </p:nvSpPr>
        <p:spPr>
          <a:xfrm>
            <a:off x="5913120" y="5183154"/>
            <a:ext cx="4342985" cy="444884"/>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tx1">
                    <a:tint val="75000"/>
                  </a:schemeClr>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just"/>
            <a:r>
              <a:rPr lang="nl-BE" sz="2000" dirty="0" smtClean="0"/>
              <a:t>Vaccinatie?</a:t>
            </a:r>
            <a:endParaRPr lang="nl-BE" sz="2000" dirty="0"/>
          </a:p>
          <a:p>
            <a:pPr marL="342900" indent="-342900">
              <a:buFont typeface="Arial" panose="020B0604020202020204" pitchFamily="34" charset="0"/>
              <a:buChar char="•"/>
            </a:pPr>
            <a:endParaRPr lang="nl-BE" sz="2000" dirty="0" smtClean="0"/>
          </a:p>
          <a:p>
            <a:pPr marL="342900" indent="-342900">
              <a:buFont typeface="Arial" panose="020B0604020202020204" pitchFamily="34" charset="0"/>
              <a:buChar char="•"/>
            </a:pPr>
            <a:endParaRPr lang="nl-BE" sz="2000" dirty="0" smtClean="0"/>
          </a:p>
          <a:p>
            <a:endParaRPr lang="nl-BE" sz="2000" dirty="0" smtClean="0"/>
          </a:p>
          <a:p>
            <a:endParaRPr lang="nl-BE" sz="2000" dirty="0" smtClean="0"/>
          </a:p>
          <a:p>
            <a:pPr marL="342900" indent="-342900">
              <a:buFont typeface="Arial" panose="020B0604020202020204" pitchFamily="34" charset="0"/>
              <a:buChar char="•"/>
            </a:pPr>
            <a:endParaRPr lang="nl-BE" sz="2000" dirty="0"/>
          </a:p>
        </p:txBody>
      </p:sp>
      <p:sp>
        <p:nvSpPr>
          <p:cNvPr id="20" name="PIJL-RECHTS 19"/>
          <p:cNvSpPr/>
          <p:nvPr/>
        </p:nvSpPr>
        <p:spPr>
          <a:xfrm rot="20335227">
            <a:off x="4663234" y="4131375"/>
            <a:ext cx="1148389" cy="171291"/>
          </a:xfrm>
          <a:prstGeom prst="rightArrow">
            <a:avLst/>
          </a:prstGeom>
          <a:solidFill>
            <a:srgbClr val="5C9A9B"/>
          </a:solidFill>
          <a:ln>
            <a:solidFill>
              <a:srgbClr val="5C9A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21" name="PIJL-RECHTS 20"/>
          <p:cNvSpPr/>
          <p:nvPr/>
        </p:nvSpPr>
        <p:spPr>
          <a:xfrm rot="21258930">
            <a:off x="4704513" y="4392262"/>
            <a:ext cx="1148389" cy="171291"/>
          </a:xfrm>
          <a:prstGeom prst="rightArrow">
            <a:avLst/>
          </a:prstGeom>
          <a:solidFill>
            <a:srgbClr val="5C9A9B"/>
          </a:solidFill>
          <a:ln>
            <a:solidFill>
              <a:srgbClr val="5C9A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22" name="PIJL-RECHTS 21"/>
          <p:cNvSpPr/>
          <p:nvPr/>
        </p:nvSpPr>
        <p:spPr>
          <a:xfrm rot="842100">
            <a:off x="4706544" y="4680378"/>
            <a:ext cx="1148389" cy="171291"/>
          </a:xfrm>
          <a:prstGeom prst="rightArrow">
            <a:avLst/>
          </a:prstGeom>
          <a:solidFill>
            <a:srgbClr val="5C9A9B"/>
          </a:solidFill>
          <a:ln>
            <a:solidFill>
              <a:srgbClr val="5C9A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23" name="PIJL-RECHTS 22"/>
          <p:cNvSpPr/>
          <p:nvPr/>
        </p:nvSpPr>
        <p:spPr>
          <a:xfrm rot="1472117">
            <a:off x="4682570" y="4910643"/>
            <a:ext cx="1148389" cy="171291"/>
          </a:xfrm>
          <a:prstGeom prst="rightArrow">
            <a:avLst/>
          </a:prstGeom>
          <a:solidFill>
            <a:srgbClr val="5C9A9B"/>
          </a:solidFill>
          <a:ln>
            <a:solidFill>
              <a:srgbClr val="5C9A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6" name="Rechthoek 5"/>
          <p:cNvSpPr/>
          <p:nvPr/>
        </p:nvSpPr>
        <p:spPr>
          <a:xfrm>
            <a:off x="5858562" y="3725699"/>
            <a:ext cx="3606072" cy="444884"/>
          </a:xfrm>
          <a:prstGeom prst="rect">
            <a:avLst/>
          </a:prstGeom>
          <a:noFill/>
          <a:ln w="38100">
            <a:solidFill>
              <a:srgbClr val="5C9A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18" name="Tijdelijke aanduiding voor tekst 2"/>
          <p:cNvSpPr txBox="1">
            <a:spLocks/>
          </p:cNvSpPr>
          <p:nvPr/>
        </p:nvSpPr>
        <p:spPr>
          <a:xfrm>
            <a:off x="1507671" y="5530150"/>
            <a:ext cx="3293754" cy="518545"/>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tx1">
                    <a:tint val="75000"/>
                  </a:schemeClr>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ctr"/>
            <a:r>
              <a:rPr lang="nl-BE" dirty="0" smtClean="0"/>
              <a:t>Opvolging +6m</a:t>
            </a:r>
            <a:endParaRPr lang="nl-BE" sz="2400" dirty="0" smtClean="0"/>
          </a:p>
          <a:p>
            <a:pPr marL="342900" indent="-342900" algn="ctr">
              <a:buFont typeface="Arial" panose="020B0604020202020204" pitchFamily="34" charset="0"/>
              <a:buChar char="•"/>
            </a:pPr>
            <a:endParaRPr lang="nl-BE" sz="2000" dirty="0" smtClean="0"/>
          </a:p>
          <a:p>
            <a:pPr algn="ctr"/>
            <a:endParaRPr lang="nl-BE" sz="2000" dirty="0" smtClean="0"/>
          </a:p>
          <a:p>
            <a:pPr algn="ctr"/>
            <a:endParaRPr lang="nl-BE" sz="2000" dirty="0" smtClean="0"/>
          </a:p>
          <a:p>
            <a:pPr marL="342900" indent="-342900" algn="ctr">
              <a:buFont typeface="Arial" panose="020B0604020202020204" pitchFamily="34" charset="0"/>
              <a:buChar char="•"/>
            </a:pPr>
            <a:endParaRPr lang="nl-BE" sz="2000" dirty="0"/>
          </a:p>
        </p:txBody>
      </p:sp>
      <p:sp>
        <p:nvSpPr>
          <p:cNvPr id="19" name="PIJL-OMLAAG 18"/>
          <p:cNvSpPr/>
          <p:nvPr/>
        </p:nvSpPr>
        <p:spPr>
          <a:xfrm>
            <a:off x="2869540" y="4693156"/>
            <a:ext cx="570016" cy="868756"/>
          </a:xfrm>
          <a:prstGeom prst="downArrow">
            <a:avLst/>
          </a:prstGeom>
          <a:solidFill>
            <a:srgbClr val="5C9A9B"/>
          </a:solidFill>
          <a:ln>
            <a:solidFill>
              <a:srgbClr val="5C9A9B"/>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nl-BE"/>
          </a:p>
        </p:txBody>
      </p:sp>
    </p:spTree>
    <p:extLst>
      <p:ext uri="{BB962C8B-B14F-4D97-AF65-F5344CB8AC3E}">
        <p14:creationId xmlns:p14="http://schemas.microsoft.com/office/powerpoint/2010/main" val="134810592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1850" y="136312"/>
            <a:ext cx="10515600" cy="1255884"/>
          </a:xfrm>
        </p:spPr>
        <p:txBody>
          <a:bodyPr/>
          <a:lstStyle/>
          <a:p>
            <a:r>
              <a:rPr lang="nl-BE" dirty="0" smtClean="0">
                <a:solidFill>
                  <a:srgbClr val="5C9A9B"/>
                </a:solidFill>
              </a:rPr>
              <a:t>Antidiabetica</a:t>
            </a:r>
            <a:endParaRPr lang="nl-BE" dirty="0">
              <a:solidFill>
                <a:srgbClr val="5C9A9B"/>
              </a:solidFill>
            </a:endParaRPr>
          </a:p>
        </p:txBody>
      </p:sp>
      <p:sp>
        <p:nvSpPr>
          <p:cNvPr id="3" name="Tijdelijke aanduiding voor tekst 2"/>
          <p:cNvSpPr>
            <a:spLocks noGrp="1"/>
          </p:cNvSpPr>
          <p:nvPr>
            <p:ph type="body" idx="1"/>
          </p:nvPr>
        </p:nvSpPr>
        <p:spPr>
          <a:xfrm>
            <a:off x="2000753" y="1632078"/>
            <a:ext cx="7512525" cy="2346155"/>
          </a:xfrm>
        </p:spPr>
        <p:txBody>
          <a:bodyPr>
            <a:noAutofit/>
          </a:bodyPr>
          <a:lstStyle/>
          <a:p>
            <a:pPr algn="just">
              <a:tabLst>
                <a:tab pos="6824663" algn="l"/>
              </a:tabLst>
            </a:pPr>
            <a:r>
              <a:rPr lang="nl-BE" sz="2800" dirty="0" smtClean="0"/>
              <a:t>Orale of injecteerbare antidiabetica? </a:t>
            </a:r>
          </a:p>
          <a:p>
            <a:pPr marL="457200" indent="-457200" algn="just">
              <a:buFont typeface="Arial" panose="020B0604020202020204" pitchFamily="34" charset="0"/>
              <a:buChar char="•"/>
              <a:tabLst>
                <a:tab pos="6824663" algn="l"/>
              </a:tabLst>
            </a:pPr>
            <a:r>
              <a:rPr lang="nl-BE" sz="2800" dirty="0" smtClean="0"/>
              <a:t>Ja </a:t>
            </a:r>
            <a:r>
              <a:rPr lang="nl-BE" sz="2800" dirty="0" smtClean="0">
                <a:sym typeface="Wingdings" panose="05000000000000000000" pitchFamily="2" charset="2"/>
              </a:rPr>
              <a:t> W</a:t>
            </a:r>
            <a:r>
              <a:rPr lang="nl-BE" sz="2800" dirty="0" smtClean="0"/>
              <a:t>aarom en welke?</a:t>
            </a:r>
          </a:p>
          <a:p>
            <a:pPr marL="457200" indent="-457200" algn="just">
              <a:buFont typeface="Arial" panose="020B0604020202020204" pitchFamily="34" charset="0"/>
              <a:buChar char="•"/>
              <a:tabLst>
                <a:tab pos="6824663" algn="l"/>
              </a:tabLst>
            </a:pPr>
            <a:r>
              <a:rPr lang="nl-BE" sz="2800" dirty="0" smtClean="0"/>
              <a:t>Neen </a:t>
            </a:r>
            <a:r>
              <a:rPr lang="nl-BE" sz="2800" dirty="0" smtClean="0">
                <a:sym typeface="Wingdings" panose="05000000000000000000" pitchFamily="2" charset="2"/>
              </a:rPr>
              <a:t> Waarom en alternatief?</a:t>
            </a:r>
            <a:endParaRPr lang="nl-BE" sz="2800" dirty="0" smtClean="0"/>
          </a:p>
          <a:p>
            <a:pPr algn="just">
              <a:tabLst>
                <a:tab pos="6824663" algn="l"/>
              </a:tabLst>
            </a:pPr>
            <a:endParaRPr lang="nl-BE" sz="2800" dirty="0" smtClean="0"/>
          </a:p>
        </p:txBody>
      </p:sp>
      <p:sp>
        <p:nvSpPr>
          <p:cNvPr id="4" name="Tekstvak 3"/>
          <p:cNvSpPr txBox="1"/>
          <p:nvPr/>
        </p:nvSpPr>
        <p:spPr>
          <a:xfrm>
            <a:off x="74428" y="6175607"/>
            <a:ext cx="12269972" cy="400110"/>
          </a:xfrm>
          <a:prstGeom prst="rect">
            <a:avLst/>
          </a:prstGeom>
          <a:noFill/>
        </p:spPr>
        <p:txBody>
          <a:bodyPr wrap="square" rtlCol="0">
            <a:spAutoFit/>
          </a:bodyPr>
          <a:lstStyle/>
          <a:p>
            <a:r>
              <a:rPr lang="nl-BE" sz="1000" i="1" dirty="0" smtClean="0">
                <a:solidFill>
                  <a:schemeClr val="bg1">
                    <a:lumMod val="95000"/>
                  </a:schemeClr>
                </a:solidFill>
              </a:rPr>
              <a:t>Bronnen: </a:t>
            </a:r>
          </a:p>
          <a:p>
            <a:pPr marL="285750" indent="-285750">
              <a:buFont typeface="Wingdings" panose="05000000000000000000" pitchFamily="2" charset="2"/>
              <a:buChar char="§"/>
            </a:pPr>
            <a:r>
              <a:rPr lang="nl-BE" sz="1000" i="1" dirty="0" err="1" smtClean="0">
                <a:solidFill>
                  <a:schemeClr val="bg1">
                    <a:lumMod val="95000"/>
                  </a:schemeClr>
                </a:solidFill>
              </a:rPr>
              <a:t>Koeck</a:t>
            </a:r>
            <a:r>
              <a:rPr lang="nl-BE" sz="1000" i="1" dirty="0">
                <a:solidFill>
                  <a:schemeClr val="bg1">
                    <a:lumMod val="95000"/>
                  </a:schemeClr>
                </a:solidFill>
              </a:rPr>
              <a:t>, P., Bastiaens, H., </a:t>
            </a:r>
            <a:r>
              <a:rPr lang="nl-BE" sz="1000" i="1" dirty="0" err="1">
                <a:solidFill>
                  <a:schemeClr val="bg1">
                    <a:lumMod val="95000"/>
                  </a:schemeClr>
                </a:solidFill>
              </a:rPr>
              <a:t>Benhalima</a:t>
            </a:r>
            <a:r>
              <a:rPr lang="nl-BE" sz="1000" i="1" dirty="0">
                <a:solidFill>
                  <a:schemeClr val="bg1">
                    <a:lumMod val="95000"/>
                  </a:schemeClr>
                </a:solidFill>
              </a:rPr>
              <a:t>, K., </a:t>
            </a:r>
            <a:r>
              <a:rPr lang="nl-BE" sz="1000" i="1" dirty="0" err="1">
                <a:solidFill>
                  <a:schemeClr val="bg1">
                    <a:lumMod val="95000"/>
                  </a:schemeClr>
                </a:solidFill>
              </a:rPr>
              <a:t>Cloetens</a:t>
            </a:r>
            <a:r>
              <a:rPr lang="nl-BE" sz="1000" i="1" dirty="0">
                <a:solidFill>
                  <a:schemeClr val="bg1">
                    <a:lumMod val="95000"/>
                  </a:schemeClr>
                </a:solidFill>
              </a:rPr>
              <a:t>, H., et al., DIABETES MELLITUS TYPE 2 - Richtlijnen voor goede medische praktijkvoering. </a:t>
            </a:r>
            <a:r>
              <a:rPr lang="nl-BE" sz="1000" i="1" dirty="0" err="1">
                <a:solidFill>
                  <a:schemeClr val="bg1">
                    <a:lumMod val="95000"/>
                  </a:schemeClr>
                </a:solidFill>
              </a:rPr>
              <a:t>Domus</a:t>
            </a:r>
            <a:r>
              <a:rPr lang="nl-BE" sz="1000" i="1" dirty="0">
                <a:solidFill>
                  <a:schemeClr val="bg1">
                    <a:lumMod val="95000"/>
                  </a:schemeClr>
                </a:solidFill>
              </a:rPr>
              <a:t> </a:t>
            </a:r>
            <a:r>
              <a:rPr lang="nl-BE" sz="1000" i="1" dirty="0" err="1">
                <a:solidFill>
                  <a:schemeClr val="bg1">
                    <a:lumMod val="95000"/>
                  </a:schemeClr>
                </a:solidFill>
              </a:rPr>
              <a:t>Medica</a:t>
            </a:r>
            <a:r>
              <a:rPr lang="nl-BE" sz="1000" i="1" dirty="0">
                <a:solidFill>
                  <a:schemeClr val="bg1">
                    <a:lumMod val="95000"/>
                  </a:schemeClr>
                </a:solidFill>
              </a:rPr>
              <a:t> 2015.</a:t>
            </a:r>
            <a:endParaRPr lang="nl-BE" sz="1000" i="1" dirty="0" smtClean="0">
              <a:solidFill>
                <a:schemeClr val="bg1">
                  <a:lumMod val="95000"/>
                </a:schemeClr>
              </a:solidFill>
            </a:endParaRPr>
          </a:p>
        </p:txBody>
      </p:sp>
      <p:pic>
        <p:nvPicPr>
          <p:cNvPr id="5" name="Afbeelding 4"/>
          <p:cNvPicPr>
            <a:picLocks noChangeAspect="1"/>
          </p:cNvPicPr>
          <p:nvPr/>
        </p:nvPicPr>
        <p:blipFill>
          <a:blip r:embed="rId3" cstate="print">
            <a:clrChange>
              <a:clrFrom>
                <a:srgbClr val="FFFFFF"/>
              </a:clrFrom>
              <a:clrTo>
                <a:srgbClr val="FFFFFF">
                  <a:alpha val="0"/>
                </a:srgbClr>
              </a:clrTo>
            </a:clrChange>
            <a:duotone>
              <a:prstClr val="black"/>
              <a:srgbClr val="5C9A9B">
                <a:tint val="45000"/>
                <a:satMod val="400000"/>
              </a:srgbClr>
            </a:duotone>
            <a:extLst>
              <a:ext uri="{28A0092B-C50C-407E-A947-70E740481C1C}">
                <a14:useLocalDpi xmlns:a14="http://schemas.microsoft.com/office/drawing/2010/main" val="0"/>
              </a:ext>
            </a:extLst>
          </a:blip>
          <a:stretch>
            <a:fillRect/>
          </a:stretch>
        </p:blipFill>
        <p:spPr>
          <a:xfrm>
            <a:off x="835043" y="1655250"/>
            <a:ext cx="972849" cy="972849"/>
          </a:xfrm>
          <a:prstGeom prst="rect">
            <a:avLst/>
          </a:prstGeom>
        </p:spPr>
      </p:pic>
      <p:sp>
        <p:nvSpPr>
          <p:cNvPr id="6" name="Tijdelijke aanduiding voor tekst 2"/>
          <p:cNvSpPr txBox="1">
            <a:spLocks/>
          </p:cNvSpPr>
          <p:nvPr/>
        </p:nvSpPr>
        <p:spPr>
          <a:xfrm>
            <a:off x="2017494" y="3836229"/>
            <a:ext cx="6454476" cy="1581440"/>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tx1">
                    <a:tint val="75000"/>
                  </a:schemeClr>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marL="457200" indent="-457200" algn="just">
              <a:buFont typeface="Arial" panose="020B0604020202020204" pitchFamily="34" charset="0"/>
              <a:buChar char="•"/>
              <a:tabLst>
                <a:tab pos="6824663" algn="l"/>
              </a:tabLst>
            </a:pPr>
            <a:r>
              <a:rPr lang="nl-BE" dirty="0" smtClean="0"/>
              <a:t>Drie </a:t>
            </a:r>
            <a:r>
              <a:rPr lang="nl-BE" dirty="0"/>
              <a:t>maanden niet medicamenteuze therapie</a:t>
            </a:r>
            <a:endParaRPr lang="nl-BE" dirty="0" smtClean="0"/>
          </a:p>
          <a:p>
            <a:pPr marL="457200" indent="-457200" algn="just">
              <a:buFont typeface="Arial" panose="020B0604020202020204" pitchFamily="34" charset="0"/>
              <a:buChar char="•"/>
              <a:tabLst>
                <a:tab pos="6824663" algn="l"/>
              </a:tabLst>
            </a:pPr>
            <a:r>
              <a:rPr lang="nl-BE" dirty="0" smtClean="0"/>
              <a:t>Geïndividualiseerde HbA1c streefwaarde niet bereikt</a:t>
            </a:r>
          </a:p>
        </p:txBody>
      </p:sp>
      <p:pic>
        <p:nvPicPr>
          <p:cNvPr id="9" name="Afbeelding 8"/>
          <p:cNvPicPr>
            <a:picLocks noChangeAspect="1"/>
          </p:cNvPicPr>
          <p:nvPr/>
        </p:nvPicPr>
        <p:blipFill>
          <a:blip r:embed="rId4">
            <a:clrChange>
              <a:clrFrom>
                <a:srgbClr val="FFFFFF"/>
              </a:clrFrom>
              <a:clrTo>
                <a:srgbClr val="FFFFFF">
                  <a:alpha val="0"/>
                </a:srgbClr>
              </a:clrTo>
            </a:clrChange>
            <a:duotone>
              <a:prstClr val="black"/>
              <a:srgbClr val="5C9A9B">
                <a:tint val="45000"/>
                <a:satMod val="400000"/>
              </a:srgbClr>
            </a:duotone>
          </a:blip>
          <a:stretch>
            <a:fillRect/>
          </a:stretch>
        </p:blipFill>
        <p:spPr>
          <a:xfrm>
            <a:off x="835043" y="4113087"/>
            <a:ext cx="766526" cy="894342"/>
          </a:xfrm>
          <a:prstGeom prst="rect">
            <a:avLst/>
          </a:prstGeom>
        </p:spPr>
      </p:pic>
      <p:sp>
        <p:nvSpPr>
          <p:cNvPr id="10" name="Rechthoek 9"/>
          <p:cNvSpPr/>
          <p:nvPr/>
        </p:nvSpPr>
        <p:spPr>
          <a:xfrm>
            <a:off x="8940823" y="4174396"/>
            <a:ext cx="3025444" cy="523220"/>
          </a:xfrm>
          <a:prstGeom prst="rect">
            <a:avLst/>
          </a:prstGeom>
        </p:spPr>
        <p:txBody>
          <a:bodyPr wrap="none">
            <a:spAutoFit/>
          </a:bodyPr>
          <a:lstStyle/>
          <a:p>
            <a:r>
              <a:rPr lang="nl-BE" sz="2800" b="1" dirty="0" smtClean="0">
                <a:solidFill>
                  <a:srgbClr val="5C9A9B"/>
                </a:solidFill>
              </a:rPr>
              <a:t>Orale </a:t>
            </a:r>
            <a:r>
              <a:rPr lang="nl-BE" sz="2800" b="1" dirty="0">
                <a:solidFill>
                  <a:srgbClr val="5C9A9B"/>
                </a:solidFill>
              </a:rPr>
              <a:t>antidiabetica</a:t>
            </a:r>
            <a:endParaRPr lang="nl-BE" sz="2800" dirty="0">
              <a:solidFill>
                <a:srgbClr val="5C9A9B"/>
              </a:solidFill>
            </a:endParaRPr>
          </a:p>
        </p:txBody>
      </p:sp>
      <p:sp>
        <p:nvSpPr>
          <p:cNvPr id="11" name="Rechteraccolade 10"/>
          <p:cNvSpPr/>
          <p:nvPr/>
        </p:nvSpPr>
        <p:spPr>
          <a:xfrm>
            <a:off x="8322653" y="3778622"/>
            <a:ext cx="441846" cy="1314768"/>
          </a:xfrm>
          <a:prstGeom prst="rightBrace">
            <a:avLst/>
          </a:prstGeom>
          <a:ln w="28575">
            <a:solidFill>
              <a:srgbClr val="5C9A9B"/>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nl-BE"/>
          </a:p>
        </p:txBody>
      </p:sp>
    </p:spTree>
    <p:extLst>
      <p:ext uri="{BB962C8B-B14F-4D97-AF65-F5344CB8AC3E}">
        <p14:creationId xmlns:p14="http://schemas.microsoft.com/office/powerpoint/2010/main" val="11516455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1850" y="136312"/>
            <a:ext cx="10515600" cy="1255884"/>
          </a:xfrm>
        </p:spPr>
        <p:txBody>
          <a:bodyPr/>
          <a:lstStyle/>
          <a:p>
            <a:r>
              <a:rPr lang="nl-BE" dirty="0" smtClean="0">
                <a:solidFill>
                  <a:srgbClr val="5C9A9B"/>
                </a:solidFill>
              </a:rPr>
              <a:t>Antidiabetica</a:t>
            </a:r>
            <a:endParaRPr lang="nl-BE" dirty="0">
              <a:solidFill>
                <a:srgbClr val="5C9A9B"/>
              </a:solidFill>
            </a:endParaRPr>
          </a:p>
        </p:txBody>
      </p:sp>
      <p:sp>
        <p:nvSpPr>
          <p:cNvPr id="3" name="Tijdelijke aanduiding voor tekst 2"/>
          <p:cNvSpPr>
            <a:spLocks noGrp="1"/>
          </p:cNvSpPr>
          <p:nvPr>
            <p:ph type="body" idx="1"/>
          </p:nvPr>
        </p:nvSpPr>
        <p:spPr>
          <a:xfrm>
            <a:off x="2017494" y="1822493"/>
            <a:ext cx="7512525" cy="497682"/>
          </a:xfrm>
        </p:spPr>
        <p:txBody>
          <a:bodyPr>
            <a:noAutofit/>
          </a:bodyPr>
          <a:lstStyle/>
          <a:p>
            <a:pPr algn="just">
              <a:tabLst>
                <a:tab pos="6824663" algn="l"/>
              </a:tabLst>
            </a:pPr>
            <a:r>
              <a:rPr lang="nl-BE" sz="2800" dirty="0" smtClean="0"/>
              <a:t>Keuze oraal antidiabeticum Manu? </a:t>
            </a:r>
          </a:p>
          <a:p>
            <a:pPr algn="just">
              <a:tabLst>
                <a:tab pos="6824663" algn="l"/>
              </a:tabLst>
            </a:pPr>
            <a:endParaRPr lang="nl-BE" sz="2800" dirty="0" smtClean="0"/>
          </a:p>
        </p:txBody>
      </p:sp>
      <p:sp>
        <p:nvSpPr>
          <p:cNvPr id="4" name="Tekstvak 3"/>
          <p:cNvSpPr txBox="1"/>
          <p:nvPr/>
        </p:nvSpPr>
        <p:spPr>
          <a:xfrm>
            <a:off x="74428" y="6175607"/>
            <a:ext cx="12269972" cy="707886"/>
          </a:xfrm>
          <a:prstGeom prst="rect">
            <a:avLst/>
          </a:prstGeom>
          <a:noFill/>
        </p:spPr>
        <p:txBody>
          <a:bodyPr wrap="square" rtlCol="0">
            <a:spAutoFit/>
          </a:bodyPr>
          <a:lstStyle/>
          <a:p>
            <a:r>
              <a:rPr lang="nl-BE" sz="1000" i="1" dirty="0" smtClean="0">
                <a:solidFill>
                  <a:schemeClr val="bg1">
                    <a:lumMod val="95000"/>
                  </a:schemeClr>
                </a:solidFill>
              </a:rPr>
              <a:t>Bronnen: </a:t>
            </a:r>
          </a:p>
          <a:p>
            <a:pPr marL="285750" indent="-285750">
              <a:buFont typeface="Wingdings" panose="05000000000000000000" pitchFamily="2" charset="2"/>
              <a:buChar char="§"/>
            </a:pPr>
            <a:r>
              <a:rPr lang="nl-BE" sz="1000" i="1" dirty="0" err="1" smtClean="0">
                <a:solidFill>
                  <a:schemeClr val="bg1">
                    <a:lumMod val="95000"/>
                  </a:schemeClr>
                </a:solidFill>
              </a:rPr>
              <a:t>Koeck</a:t>
            </a:r>
            <a:r>
              <a:rPr lang="nl-BE" sz="1000" i="1" dirty="0">
                <a:solidFill>
                  <a:schemeClr val="bg1">
                    <a:lumMod val="95000"/>
                  </a:schemeClr>
                </a:solidFill>
              </a:rPr>
              <a:t>, P., Bastiaens, H., </a:t>
            </a:r>
            <a:r>
              <a:rPr lang="nl-BE" sz="1000" i="1" dirty="0" err="1">
                <a:solidFill>
                  <a:schemeClr val="bg1">
                    <a:lumMod val="95000"/>
                  </a:schemeClr>
                </a:solidFill>
              </a:rPr>
              <a:t>Benhalima</a:t>
            </a:r>
            <a:r>
              <a:rPr lang="nl-BE" sz="1000" i="1" dirty="0">
                <a:solidFill>
                  <a:schemeClr val="bg1">
                    <a:lumMod val="95000"/>
                  </a:schemeClr>
                </a:solidFill>
              </a:rPr>
              <a:t>, K., </a:t>
            </a:r>
            <a:r>
              <a:rPr lang="nl-BE" sz="1000" i="1" dirty="0" err="1">
                <a:solidFill>
                  <a:schemeClr val="bg1">
                    <a:lumMod val="95000"/>
                  </a:schemeClr>
                </a:solidFill>
              </a:rPr>
              <a:t>Cloetens</a:t>
            </a:r>
            <a:r>
              <a:rPr lang="nl-BE" sz="1000" i="1" dirty="0">
                <a:solidFill>
                  <a:schemeClr val="bg1">
                    <a:lumMod val="95000"/>
                  </a:schemeClr>
                </a:solidFill>
              </a:rPr>
              <a:t>, H., et al., DIABETES MELLITUS TYPE 2 - Richtlijnen voor goede medische praktijkvoering. </a:t>
            </a:r>
            <a:r>
              <a:rPr lang="nl-BE" sz="1000" i="1" dirty="0" err="1">
                <a:solidFill>
                  <a:schemeClr val="bg1">
                    <a:lumMod val="95000"/>
                  </a:schemeClr>
                </a:solidFill>
              </a:rPr>
              <a:t>Domus</a:t>
            </a:r>
            <a:r>
              <a:rPr lang="nl-BE" sz="1000" i="1" dirty="0">
                <a:solidFill>
                  <a:schemeClr val="bg1">
                    <a:lumMod val="95000"/>
                  </a:schemeClr>
                </a:solidFill>
              </a:rPr>
              <a:t> </a:t>
            </a:r>
            <a:r>
              <a:rPr lang="nl-BE" sz="1000" i="1" dirty="0" err="1">
                <a:solidFill>
                  <a:schemeClr val="bg1">
                    <a:lumMod val="95000"/>
                  </a:schemeClr>
                </a:solidFill>
              </a:rPr>
              <a:t>Medica</a:t>
            </a:r>
            <a:r>
              <a:rPr lang="nl-BE" sz="1000" i="1" dirty="0">
                <a:solidFill>
                  <a:schemeClr val="bg1">
                    <a:lumMod val="95000"/>
                  </a:schemeClr>
                </a:solidFill>
              </a:rPr>
              <a:t> 2015</a:t>
            </a:r>
            <a:r>
              <a:rPr lang="nl-BE" sz="1000" i="1" dirty="0" smtClean="0">
                <a:solidFill>
                  <a:schemeClr val="bg1">
                    <a:lumMod val="95000"/>
                  </a:schemeClr>
                </a:solidFill>
              </a:rPr>
              <a:t>.</a:t>
            </a:r>
          </a:p>
          <a:p>
            <a:pPr marL="285750" indent="-285750">
              <a:buFont typeface="Wingdings" panose="05000000000000000000" pitchFamily="2" charset="2"/>
              <a:buChar char="§"/>
            </a:pPr>
            <a:r>
              <a:rPr lang="nl-BE" sz="1000" i="1" dirty="0">
                <a:solidFill>
                  <a:schemeClr val="bg1">
                    <a:lumMod val="95000"/>
                  </a:schemeClr>
                </a:solidFill>
              </a:rPr>
              <a:t>Wetenschappelijke bijsluiter </a:t>
            </a:r>
            <a:r>
              <a:rPr lang="nl-BE" sz="1000" i="1" dirty="0" err="1">
                <a:solidFill>
                  <a:schemeClr val="bg1">
                    <a:lumMod val="95000"/>
                  </a:schemeClr>
                </a:solidFill>
              </a:rPr>
              <a:t>Metformax</a:t>
            </a:r>
            <a:r>
              <a:rPr lang="nl-BE" sz="1000" i="1" dirty="0">
                <a:solidFill>
                  <a:schemeClr val="bg1">
                    <a:lumMod val="95000"/>
                  </a:schemeClr>
                </a:solidFill>
              </a:rPr>
              <a:t> (13/03/2017)</a:t>
            </a:r>
          </a:p>
          <a:p>
            <a:pPr marL="285750" indent="-285750">
              <a:buFont typeface="Wingdings" panose="05000000000000000000" pitchFamily="2" charset="2"/>
              <a:buChar char="§"/>
            </a:pPr>
            <a:endParaRPr lang="nl-BE" sz="1000" i="1" dirty="0" smtClean="0">
              <a:solidFill>
                <a:schemeClr val="bg1">
                  <a:lumMod val="95000"/>
                </a:schemeClr>
              </a:solidFill>
            </a:endParaRPr>
          </a:p>
        </p:txBody>
      </p:sp>
      <p:sp>
        <p:nvSpPr>
          <p:cNvPr id="6" name="Tijdelijke aanduiding voor tekst 2"/>
          <p:cNvSpPr txBox="1">
            <a:spLocks/>
          </p:cNvSpPr>
          <p:nvPr/>
        </p:nvSpPr>
        <p:spPr>
          <a:xfrm>
            <a:off x="2017493" y="3120137"/>
            <a:ext cx="7054305" cy="1154412"/>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tx1">
                    <a:tint val="75000"/>
                  </a:schemeClr>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marL="342900" indent="-342900" algn="just">
              <a:buFont typeface="Arial" panose="020B0604020202020204" pitchFamily="34" charset="0"/>
              <a:buChar char="•"/>
              <a:tabLst>
                <a:tab pos="6824663" algn="l"/>
              </a:tabLst>
            </a:pPr>
            <a:r>
              <a:rPr lang="nl-BE" sz="2000" dirty="0"/>
              <a:t>Geen sterke ontregeling of hyperglycemie gerelateerde </a:t>
            </a:r>
            <a:r>
              <a:rPr lang="nl-BE" sz="2000" dirty="0" smtClean="0"/>
              <a:t>klachten</a:t>
            </a:r>
          </a:p>
          <a:p>
            <a:pPr marL="342900" indent="-342900" algn="just">
              <a:buFont typeface="Arial" panose="020B0604020202020204" pitchFamily="34" charset="0"/>
              <a:buChar char="•"/>
              <a:tabLst>
                <a:tab pos="6824663" algn="l"/>
              </a:tabLst>
            </a:pPr>
            <a:r>
              <a:rPr lang="nl-BE" sz="2000" dirty="0" smtClean="0"/>
              <a:t>Geen </a:t>
            </a:r>
            <a:r>
              <a:rPr lang="nl-BE" sz="2000" dirty="0"/>
              <a:t>intolerantie of CI voor metformine (</a:t>
            </a:r>
            <a:r>
              <a:rPr lang="nl-BE" sz="2000" dirty="0" err="1"/>
              <a:t>eGFR</a:t>
            </a:r>
            <a:r>
              <a:rPr lang="nl-BE" sz="2000" dirty="0"/>
              <a:t> &lt; 30ml/min</a:t>
            </a:r>
            <a:r>
              <a:rPr lang="nl-BE" sz="2000" dirty="0" smtClean="0"/>
              <a:t>)</a:t>
            </a:r>
          </a:p>
        </p:txBody>
      </p:sp>
      <p:sp>
        <p:nvSpPr>
          <p:cNvPr id="10" name="Rechthoek 9"/>
          <p:cNvSpPr/>
          <p:nvPr/>
        </p:nvSpPr>
        <p:spPr>
          <a:xfrm>
            <a:off x="9689969" y="3392202"/>
            <a:ext cx="1984967" cy="523220"/>
          </a:xfrm>
          <a:prstGeom prst="rect">
            <a:avLst/>
          </a:prstGeom>
        </p:spPr>
        <p:txBody>
          <a:bodyPr wrap="none">
            <a:spAutoFit/>
          </a:bodyPr>
          <a:lstStyle/>
          <a:p>
            <a:r>
              <a:rPr lang="nl-BE" sz="2800" b="1" dirty="0" smtClean="0">
                <a:solidFill>
                  <a:srgbClr val="5C9A9B"/>
                </a:solidFill>
              </a:rPr>
              <a:t>Metformine</a:t>
            </a:r>
            <a:endParaRPr lang="nl-BE" sz="2800" dirty="0">
              <a:solidFill>
                <a:srgbClr val="5C9A9B"/>
              </a:solidFill>
            </a:endParaRPr>
          </a:p>
        </p:txBody>
      </p:sp>
      <p:sp>
        <p:nvSpPr>
          <p:cNvPr id="11" name="Rechteraccolade 10"/>
          <p:cNvSpPr/>
          <p:nvPr/>
        </p:nvSpPr>
        <p:spPr>
          <a:xfrm>
            <a:off x="9071799" y="2996428"/>
            <a:ext cx="441846" cy="1314768"/>
          </a:xfrm>
          <a:prstGeom prst="rightBrace">
            <a:avLst/>
          </a:prstGeom>
          <a:ln w="28575">
            <a:solidFill>
              <a:srgbClr val="5C9A9B"/>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nl-BE"/>
          </a:p>
        </p:txBody>
      </p:sp>
      <p:pic>
        <p:nvPicPr>
          <p:cNvPr id="12" name="Afbeelding 11"/>
          <p:cNvPicPr>
            <a:picLocks noChangeAspect="1"/>
          </p:cNvPicPr>
          <p:nvPr/>
        </p:nvPicPr>
        <p:blipFill>
          <a:blip r:embed="rId3" cstate="print">
            <a:clrChange>
              <a:clrFrom>
                <a:srgbClr val="FFFFFF"/>
              </a:clrFrom>
              <a:clrTo>
                <a:srgbClr val="FFFFFF">
                  <a:alpha val="0"/>
                </a:srgbClr>
              </a:clrTo>
            </a:clrChange>
            <a:duotone>
              <a:prstClr val="black"/>
              <a:srgbClr val="5C9A9B">
                <a:tint val="45000"/>
                <a:satMod val="400000"/>
              </a:srgbClr>
            </a:duotone>
            <a:extLst>
              <a:ext uri="{28A0092B-C50C-407E-A947-70E740481C1C}">
                <a14:useLocalDpi xmlns:a14="http://schemas.microsoft.com/office/drawing/2010/main" val="0"/>
              </a:ext>
            </a:extLst>
          </a:blip>
          <a:stretch>
            <a:fillRect/>
          </a:stretch>
        </p:blipFill>
        <p:spPr>
          <a:xfrm>
            <a:off x="835043" y="1655250"/>
            <a:ext cx="972849" cy="972849"/>
          </a:xfrm>
          <a:prstGeom prst="rect">
            <a:avLst/>
          </a:prstGeom>
        </p:spPr>
      </p:pic>
      <p:pic>
        <p:nvPicPr>
          <p:cNvPr id="13" name="Afbeelding 12"/>
          <p:cNvPicPr>
            <a:picLocks noChangeAspect="1"/>
          </p:cNvPicPr>
          <p:nvPr/>
        </p:nvPicPr>
        <p:blipFill>
          <a:blip r:embed="rId4">
            <a:clrChange>
              <a:clrFrom>
                <a:srgbClr val="FFFFFF"/>
              </a:clrFrom>
              <a:clrTo>
                <a:srgbClr val="FFFFFF">
                  <a:alpha val="0"/>
                </a:srgbClr>
              </a:clrTo>
            </a:clrChange>
            <a:duotone>
              <a:prstClr val="black"/>
              <a:srgbClr val="5C9A9B">
                <a:tint val="45000"/>
                <a:satMod val="400000"/>
              </a:srgbClr>
            </a:duotone>
          </a:blip>
          <a:stretch>
            <a:fillRect/>
          </a:stretch>
        </p:blipFill>
        <p:spPr>
          <a:xfrm>
            <a:off x="835043" y="3132586"/>
            <a:ext cx="766526" cy="894342"/>
          </a:xfrm>
          <a:prstGeom prst="rect">
            <a:avLst/>
          </a:prstGeom>
        </p:spPr>
      </p:pic>
      <p:sp>
        <p:nvSpPr>
          <p:cNvPr id="7" name="Gebogen pijl 6"/>
          <p:cNvSpPr/>
          <p:nvPr/>
        </p:nvSpPr>
        <p:spPr>
          <a:xfrm rot="10800000">
            <a:off x="8626207" y="3941602"/>
            <a:ext cx="2197273" cy="1665984"/>
          </a:xfrm>
          <a:prstGeom prst="bentArrow">
            <a:avLst>
              <a:gd name="adj1" fmla="val 15275"/>
              <a:gd name="adj2" fmla="val 17395"/>
              <a:gd name="adj3" fmla="val 25000"/>
              <a:gd name="adj4" fmla="val 43750"/>
            </a:avLst>
          </a:prstGeom>
          <a:solidFill>
            <a:srgbClr val="5C9A9B"/>
          </a:solidFill>
          <a:ln>
            <a:solidFill>
              <a:srgbClr val="5C9A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solidFill>
                <a:schemeClr val="tx1"/>
              </a:solidFill>
            </a:endParaRPr>
          </a:p>
        </p:txBody>
      </p:sp>
      <p:graphicFrame>
        <p:nvGraphicFramePr>
          <p:cNvPr id="14" name="Tabel 13"/>
          <p:cNvGraphicFramePr>
            <a:graphicFrameLocks noGrp="1"/>
          </p:cNvGraphicFramePr>
          <p:nvPr>
            <p:extLst>
              <p:ext uri="{D42A27DB-BD31-4B8C-83A1-F6EECF244321}">
                <p14:modId xmlns:p14="http://schemas.microsoft.com/office/powerpoint/2010/main" val="2404781447"/>
              </p:ext>
            </p:extLst>
          </p:nvPr>
        </p:nvGraphicFramePr>
        <p:xfrm>
          <a:off x="1218306" y="4580360"/>
          <a:ext cx="7343355" cy="1375182"/>
        </p:xfrm>
        <a:graphic>
          <a:graphicData uri="http://schemas.openxmlformats.org/drawingml/2006/table">
            <a:tbl>
              <a:tblPr firstRow="1" bandRow="1">
                <a:tableStyleId>{5C22544A-7EE6-4342-B048-85BDC9FD1C3A}</a:tableStyleId>
              </a:tblPr>
              <a:tblGrid>
                <a:gridCol w="2447785"/>
                <a:gridCol w="2447785"/>
                <a:gridCol w="2447785"/>
              </a:tblGrid>
              <a:tr h="360430">
                <a:tc gridSpan="2">
                  <a:txBody>
                    <a:bodyPr/>
                    <a:lstStyle/>
                    <a:p>
                      <a:r>
                        <a:rPr lang="nl-BE" dirty="0" smtClean="0">
                          <a:solidFill>
                            <a:schemeClr val="bg1"/>
                          </a:solidFill>
                        </a:rPr>
                        <a:t>Dosis</a:t>
                      </a:r>
                      <a:endParaRPr lang="nl-BE" dirty="0">
                        <a:solidFill>
                          <a:schemeClr val="bg1"/>
                        </a:solidFill>
                      </a:endParaRPr>
                    </a:p>
                  </a:txBody>
                  <a:tcPr>
                    <a:solidFill>
                      <a:srgbClr val="5C9A9B"/>
                    </a:solidFill>
                  </a:tcPr>
                </a:tc>
                <a:tc hMerge="1">
                  <a:txBody>
                    <a:bodyPr/>
                    <a:lstStyle/>
                    <a:p>
                      <a:endParaRPr lang="nl-BE" dirty="0"/>
                    </a:p>
                  </a:txBody>
                  <a:tcPr>
                    <a:solidFill>
                      <a:srgbClr val="5C9A9B"/>
                    </a:solidFill>
                  </a:tcPr>
                </a:tc>
                <a:tc rowSpan="2">
                  <a:txBody>
                    <a:bodyPr/>
                    <a:lstStyle/>
                    <a:p>
                      <a:r>
                        <a:rPr lang="nl-BE" dirty="0" smtClean="0">
                          <a:solidFill>
                            <a:schemeClr val="bg1"/>
                          </a:solidFill>
                        </a:rPr>
                        <a:t>Tijdstip</a:t>
                      </a:r>
                      <a:endParaRPr lang="nl-BE" dirty="0">
                        <a:solidFill>
                          <a:schemeClr val="bg1"/>
                        </a:solidFill>
                      </a:endParaRPr>
                    </a:p>
                  </a:txBody>
                  <a:tcPr>
                    <a:solidFill>
                      <a:srgbClr val="5C9A9B"/>
                    </a:solidFill>
                  </a:tcPr>
                </a:tc>
              </a:tr>
              <a:tr h="325176">
                <a:tc>
                  <a:txBody>
                    <a:bodyPr/>
                    <a:lstStyle/>
                    <a:p>
                      <a:r>
                        <a:rPr lang="nl-BE" dirty="0" smtClean="0">
                          <a:solidFill>
                            <a:schemeClr val="bg1"/>
                          </a:solidFill>
                        </a:rPr>
                        <a:t>Opstart</a:t>
                      </a:r>
                      <a:endParaRPr lang="nl-BE" dirty="0">
                        <a:solidFill>
                          <a:schemeClr val="bg1"/>
                        </a:solidFill>
                      </a:endParaRPr>
                    </a:p>
                  </a:txBody>
                  <a:tcPr>
                    <a:solidFill>
                      <a:srgbClr val="5C9A9B"/>
                    </a:solidFill>
                  </a:tcPr>
                </a:tc>
                <a:tc>
                  <a:txBody>
                    <a:bodyPr/>
                    <a:lstStyle/>
                    <a:p>
                      <a:r>
                        <a:rPr lang="nl-BE" dirty="0" smtClean="0">
                          <a:solidFill>
                            <a:schemeClr val="bg1"/>
                          </a:solidFill>
                        </a:rPr>
                        <a:t>Opvolging</a:t>
                      </a:r>
                      <a:endParaRPr lang="nl-BE" dirty="0">
                        <a:solidFill>
                          <a:schemeClr val="bg1"/>
                        </a:solidFill>
                      </a:endParaRPr>
                    </a:p>
                  </a:txBody>
                  <a:tcPr>
                    <a:solidFill>
                      <a:srgbClr val="5C9A9B"/>
                    </a:solidFill>
                  </a:tcPr>
                </a:tc>
                <a:tc vMerge="1">
                  <a:txBody>
                    <a:bodyPr/>
                    <a:lstStyle/>
                    <a:p>
                      <a:endParaRPr lang="nl-BE" dirty="0">
                        <a:solidFill>
                          <a:schemeClr val="bg1"/>
                        </a:solidFill>
                      </a:endParaRPr>
                    </a:p>
                  </a:txBody>
                  <a:tcPr>
                    <a:solidFill>
                      <a:srgbClr val="5C9A9B"/>
                    </a:solidFill>
                  </a:tcPr>
                </a:tc>
              </a:tr>
              <a:tr h="643662">
                <a:tc>
                  <a:txBody>
                    <a:bodyPr/>
                    <a:lstStyle/>
                    <a:p>
                      <a:r>
                        <a:rPr lang="nl-BE" dirty="0" smtClean="0">
                          <a:solidFill>
                            <a:schemeClr val="tx1"/>
                          </a:solidFill>
                        </a:rPr>
                        <a:t>2 x 500 mg/dag</a:t>
                      </a:r>
                      <a:endParaRPr lang="nl-BE" dirty="0">
                        <a:solidFill>
                          <a:schemeClr val="tx1"/>
                        </a:solidFill>
                      </a:endParaRPr>
                    </a:p>
                  </a:txBody>
                  <a:tcPr>
                    <a:solidFill>
                      <a:schemeClr val="bg1">
                        <a:lumMod val="85000"/>
                      </a:schemeClr>
                    </a:solidFill>
                  </a:tcPr>
                </a:tc>
                <a:tc>
                  <a:txBody>
                    <a:bodyPr/>
                    <a:lstStyle/>
                    <a:p>
                      <a:r>
                        <a:rPr lang="nl-BE" dirty="0" smtClean="0">
                          <a:solidFill>
                            <a:schemeClr val="tx1"/>
                          </a:solidFill>
                          <a:latin typeface="Calibri" panose="020F0502020204030204" pitchFamily="34" charset="0"/>
                          <a:cs typeface="Calibri" panose="020F0502020204030204" pitchFamily="34" charset="0"/>
                        </a:rPr>
                        <a:t>↑ 500 mg/2weken</a:t>
                      </a:r>
                    </a:p>
                    <a:p>
                      <a:r>
                        <a:rPr lang="nl-BE" dirty="0" smtClean="0">
                          <a:solidFill>
                            <a:schemeClr val="tx1"/>
                          </a:solidFill>
                          <a:latin typeface="Calibri" panose="020F0502020204030204" pitchFamily="34" charset="0"/>
                          <a:cs typeface="Calibri" panose="020F0502020204030204" pitchFamily="34" charset="0"/>
                        </a:rPr>
                        <a:t>Max 3 x 850 mg/dag</a:t>
                      </a:r>
                      <a:endParaRPr lang="nl-BE" dirty="0">
                        <a:solidFill>
                          <a:schemeClr val="tx1"/>
                        </a:solidFill>
                      </a:endParaRPr>
                    </a:p>
                  </a:txBody>
                  <a:tcPr>
                    <a:solidFill>
                      <a:schemeClr val="bg1">
                        <a:lumMod val="85000"/>
                      </a:schemeClr>
                    </a:solidFill>
                  </a:tcPr>
                </a:tc>
                <a:tc>
                  <a:txBody>
                    <a:bodyPr/>
                    <a:lstStyle/>
                    <a:p>
                      <a:r>
                        <a:rPr lang="nl-BE" dirty="0" smtClean="0">
                          <a:solidFill>
                            <a:schemeClr val="tx1"/>
                          </a:solidFill>
                        </a:rPr>
                        <a:t>‘s avonds</a:t>
                      </a:r>
                    </a:p>
                    <a:p>
                      <a:r>
                        <a:rPr lang="nl-BE" dirty="0" smtClean="0">
                          <a:solidFill>
                            <a:schemeClr val="tx1"/>
                          </a:solidFill>
                        </a:rPr>
                        <a:t>Tijdens/na eten</a:t>
                      </a:r>
                      <a:endParaRPr lang="nl-BE" dirty="0">
                        <a:solidFill>
                          <a:schemeClr val="tx1"/>
                        </a:solidFill>
                      </a:endParaRPr>
                    </a:p>
                  </a:txBody>
                  <a:tcPr>
                    <a:solidFill>
                      <a:schemeClr val="bg1">
                        <a:lumMod val="85000"/>
                      </a:schemeClr>
                    </a:solidFill>
                  </a:tcPr>
                </a:tc>
              </a:tr>
            </a:tbl>
          </a:graphicData>
        </a:graphic>
      </p:graphicFrame>
    </p:spTree>
    <p:extLst>
      <p:ext uri="{BB962C8B-B14F-4D97-AF65-F5344CB8AC3E}">
        <p14:creationId xmlns:p14="http://schemas.microsoft.com/office/powerpoint/2010/main" val="110946845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tekst 2"/>
          <p:cNvSpPr>
            <a:spLocks noGrp="1"/>
          </p:cNvSpPr>
          <p:nvPr>
            <p:ph type="body" idx="1"/>
          </p:nvPr>
        </p:nvSpPr>
        <p:spPr>
          <a:xfrm>
            <a:off x="950027" y="1632079"/>
            <a:ext cx="10105900" cy="2441157"/>
          </a:xfrm>
        </p:spPr>
        <p:txBody>
          <a:bodyPr>
            <a:normAutofit/>
          </a:bodyPr>
          <a:lstStyle/>
          <a:p>
            <a:pPr algn="just"/>
            <a:r>
              <a:rPr lang="nl-BE" dirty="0" smtClean="0"/>
              <a:t>Manu</a:t>
            </a:r>
            <a:endParaRPr lang="nl-BE" dirty="0"/>
          </a:p>
          <a:p>
            <a:pPr marL="800100" lvl="1" indent="-342900" algn="just">
              <a:buFont typeface="Arial" panose="020B0604020202020204" pitchFamily="34" charset="0"/>
              <a:buChar char="•"/>
            </a:pPr>
            <a:r>
              <a:rPr lang="nl-BE" sz="2400" dirty="0" smtClean="0"/>
              <a:t>71 jaar </a:t>
            </a:r>
          </a:p>
          <a:p>
            <a:pPr marL="800100" lvl="1" indent="-342900" algn="just">
              <a:buFont typeface="Arial" panose="020B0604020202020204" pitchFamily="34" charset="0"/>
              <a:buChar char="•"/>
            </a:pPr>
            <a:r>
              <a:rPr lang="nl-BE" sz="2400" dirty="0" smtClean="0"/>
              <a:t>komt </a:t>
            </a:r>
            <a:r>
              <a:rPr lang="nl-BE" sz="2400" dirty="0"/>
              <a:t>na drie maand terug op </a:t>
            </a:r>
            <a:r>
              <a:rPr lang="nl-BE" sz="2400" dirty="0" smtClean="0"/>
              <a:t>consultatie</a:t>
            </a:r>
          </a:p>
          <a:p>
            <a:pPr marL="800100" lvl="1" indent="-342900" algn="just">
              <a:buFont typeface="Arial" panose="020B0604020202020204" pitchFamily="34" charset="0"/>
              <a:buChar char="•"/>
            </a:pPr>
            <a:r>
              <a:rPr lang="nl-BE" sz="2400" dirty="0" smtClean="0"/>
              <a:t>Aanpassen levensstijl =&gt; HbA1c-waarde </a:t>
            </a:r>
            <a:r>
              <a:rPr lang="nl-BE" sz="2400" dirty="0"/>
              <a:t>9,1 % </a:t>
            </a:r>
            <a:r>
              <a:rPr lang="nl-BE" sz="1050" dirty="0"/>
              <a:t>(76 </a:t>
            </a:r>
            <a:r>
              <a:rPr lang="nl-BE" sz="1050" dirty="0" err="1" smtClean="0"/>
              <a:t>mmol</a:t>
            </a:r>
            <a:r>
              <a:rPr lang="nl-BE" sz="1050" dirty="0" smtClean="0"/>
              <a:t>/mol</a:t>
            </a:r>
            <a:r>
              <a:rPr lang="nl-BE" sz="1050" dirty="0"/>
              <a:t>) </a:t>
            </a:r>
            <a:r>
              <a:rPr lang="nl-BE" sz="2400" dirty="0" smtClean="0">
                <a:sym typeface="Wingdings" panose="05000000000000000000" pitchFamily="2" charset="2"/>
              </a:rPr>
              <a:t> </a:t>
            </a:r>
            <a:r>
              <a:rPr lang="nl-BE" sz="2400" dirty="0" smtClean="0"/>
              <a:t>8,5</a:t>
            </a:r>
            <a:r>
              <a:rPr lang="nl-BE" sz="1050" dirty="0">
                <a:solidFill>
                  <a:prstClr val="black">
                    <a:tint val="75000"/>
                  </a:prstClr>
                </a:solidFill>
              </a:rPr>
              <a:t> </a:t>
            </a:r>
            <a:r>
              <a:rPr lang="nl-BE" sz="1050" dirty="0" smtClean="0">
                <a:solidFill>
                  <a:prstClr val="black">
                    <a:tint val="75000"/>
                  </a:prstClr>
                </a:solidFill>
              </a:rPr>
              <a:t>(69 </a:t>
            </a:r>
            <a:r>
              <a:rPr lang="nl-BE" sz="1050" dirty="0" err="1">
                <a:solidFill>
                  <a:prstClr val="black">
                    <a:tint val="75000"/>
                  </a:prstClr>
                </a:solidFill>
              </a:rPr>
              <a:t>mmol</a:t>
            </a:r>
            <a:r>
              <a:rPr lang="nl-BE" sz="1050" dirty="0">
                <a:solidFill>
                  <a:prstClr val="black">
                    <a:tint val="75000"/>
                  </a:prstClr>
                </a:solidFill>
              </a:rPr>
              <a:t>/mol)</a:t>
            </a:r>
            <a:r>
              <a:rPr lang="nl-BE" sz="2400" dirty="0" smtClean="0"/>
              <a:t> %</a:t>
            </a:r>
          </a:p>
          <a:p>
            <a:pPr marL="342900" indent="-342900">
              <a:buFont typeface="Arial" panose="020B0604020202020204" pitchFamily="34" charset="0"/>
              <a:buChar char="•"/>
            </a:pPr>
            <a:endParaRPr lang="nl-BE" sz="2000" dirty="0" smtClean="0"/>
          </a:p>
          <a:p>
            <a:r>
              <a:rPr lang="nl-BE" sz="2000" dirty="0" smtClean="0"/>
              <a:t> </a:t>
            </a:r>
          </a:p>
          <a:p>
            <a:endParaRPr lang="nl-BE" sz="2000" dirty="0" smtClean="0"/>
          </a:p>
          <a:p>
            <a:pPr marL="342900" indent="-342900">
              <a:buFont typeface="Arial" panose="020B0604020202020204" pitchFamily="34" charset="0"/>
              <a:buChar char="•"/>
            </a:pPr>
            <a:endParaRPr lang="nl-BE" sz="2000" dirty="0"/>
          </a:p>
        </p:txBody>
      </p:sp>
      <p:pic>
        <p:nvPicPr>
          <p:cNvPr id="4" name="Afbeelding 3"/>
          <p:cNvPicPr>
            <a:picLocks noChangeAspect="1"/>
          </p:cNvPicPr>
          <p:nvPr/>
        </p:nvPicPr>
        <p:blipFill>
          <a:blip r:embed="rId3"/>
          <a:stretch>
            <a:fillRect/>
          </a:stretch>
        </p:blipFill>
        <p:spPr>
          <a:xfrm>
            <a:off x="8134597" y="287389"/>
            <a:ext cx="3772065" cy="2350900"/>
          </a:xfrm>
          <a:prstGeom prst="rect">
            <a:avLst/>
          </a:prstGeom>
        </p:spPr>
      </p:pic>
      <p:sp>
        <p:nvSpPr>
          <p:cNvPr id="5" name="PIJL-OMLAAG 4"/>
          <p:cNvSpPr/>
          <p:nvPr/>
        </p:nvSpPr>
        <p:spPr>
          <a:xfrm>
            <a:off x="2869540" y="3348266"/>
            <a:ext cx="570016" cy="868756"/>
          </a:xfrm>
          <a:prstGeom prst="downArrow">
            <a:avLst/>
          </a:prstGeom>
          <a:solidFill>
            <a:srgbClr val="5C9A9B"/>
          </a:solidFill>
          <a:ln>
            <a:solidFill>
              <a:srgbClr val="5C9A9B"/>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nl-BE"/>
          </a:p>
        </p:txBody>
      </p:sp>
      <p:sp>
        <p:nvSpPr>
          <p:cNvPr id="8" name="Tijdelijke aanduiding voor tekst 2"/>
          <p:cNvSpPr txBox="1">
            <a:spLocks/>
          </p:cNvSpPr>
          <p:nvPr/>
        </p:nvSpPr>
        <p:spPr>
          <a:xfrm>
            <a:off x="1507671" y="4293563"/>
            <a:ext cx="3293754" cy="518545"/>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tx1">
                    <a:tint val="75000"/>
                  </a:schemeClr>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ctr"/>
            <a:r>
              <a:rPr lang="nl-BE" dirty="0" smtClean="0"/>
              <a:t>Opstart medicatie +3m</a:t>
            </a:r>
            <a:endParaRPr lang="nl-BE" sz="2400" dirty="0" smtClean="0"/>
          </a:p>
          <a:p>
            <a:pPr marL="342900" indent="-342900" algn="ctr">
              <a:buFont typeface="Arial" panose="020B0604020202020204" pitchFamily="34" charset="0"/>
              <a:buChar char="•"/>
            </a:pPr>
            <a:endParaRPr lang="nl-BE" sz="2000" dirty="0" smtClean="0"/>
          </a:p>
          <a:p>
            <a:pPr algn="ctr"/>
            <a:endParaRPr lang="nl-BE" sz="2000" dirty="0" smtClean="0"/>
          </a:p>
          <a:p>
            <a:pPr algn="ctr"/>
            <a:endParaRPr lang="nl-BE" sz="2000" dirty="0" smtClean="0"/>
          </a:p>
          <a:p>
            <a:pPr marL="342900" indent="-342900" algn="ctr">
              <a:buFont typeface="Arial" panose="020B0604020202020204" pitchFamily="34" charset="0"/>
              <a:buChar char="•"/>
            </a:pPr>
            <a:endParaRPr lang="nl-BE" sz="2000" dirty="0"/>
          </a:p>
        </p:txBody>
      </p:sp>
      <p:sp>
        <p:nvSpPr>
          <p:cNvPr id="9" name="Tijdelijke aanduiding voor tekst 2"/>
          <p:cNvSpPr txBox="1">
            <a:spLocks/>
          </p:cNvSpPr>
          <p:nvPr/>
        </p:nvSpPr>
        <p:spPr>
          <a:xfrm>
            <a:off x="5913120" y="3772137"/>
            <a:ext cx="4342985" cy="444884"/>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tx1">
                    <a:tint val="75000"/>
                  </a:schemeClr>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just"/>
            <a:r>
              <a:rPr lang="nl-BE" sz="2000" dirty="0" smtClean="0">
                <a:solidFill>
                  <a:srgbClr val="5C9A9B"/>
                </a:solidFill>
              </a:rPr>
              <a:t>Welke medicatie / </a:t>
            </a:r>
            <a:r>
              <a:rPr lang="nl-BE" sz="2000" dirty="0" err="1" smtClean="0">
                <a:solidFill>
                  <a:srgbClr val="5C9A9B"/>
                </a:solidFill>
              </a:rPr>
              <a:t>posologie</a:t>
            </a:r>
            <a:r>
              <a:rPr lang="nl-BE" sz="2000" dirty="0" smtClean="0">
                <a:solidFill>
                  <a:srgbClr val="5C9A9B"/>
                </a:solidFill>
              </a:rPr>
              <a:t>?</a:t>
            </a:r>
          </a:p>
          <a:p>
            <a:pPr marL="342900" indent="-342900">
              <a:buFont typeface="Arial" panose="020B0604020202020204" pitchFamily="34" charset="0"/>
              <a:buChar char="•"/>
            </a:pPr>
            <a:endParaRPr lang="nl-BE" sz="2000" dirty="0" smtClean="0">
              <a:solidFill>
                <a:srgbClr val="5C9A9B"/>
              </a:solidFill>
            </a:endParaRPr>
          </a:p>
          <a:p>
            <a:pPr marL="342900" indent="-342900">
              <a:buFont typeface="Arial" panose="020B0604020202020204" pitchFamily="34" charset="0"/>
              <a:buChar char="•"/>
            </a:pPr>
            <a:endParaRPr lang="nl-BE" sz="2000" dirty="0" smtClean="0">
              <a:solidFill>
                <a:srgbClr val="5C9A9B"/>
              </a:solidFill>
            </a:endParaRPr>
          </a:p>
          <a:p>
            <a:endParaRPr lang="nl-BE" sz="2000" dirty="0" smtClean="0">
              <a:solidFill>
                <a:srgbClr val="5C9A9B"/>
              </a:solidFill>
            </a:endParaRPr>
          </a:p>
          <a:p>
            <a:endParaRPr lang="nl-BE" sz="2000" dirty="0" smtClean="0">
              <a:solidFill>
                <a:srgbClr val="5C9A9B"/>
              </a:solidFill>
            </a:endParaRPr>
          </a:p>
          <a:p>
            <a:pPr marL="342900" indent="-342900">
              <a:buFont typeface="Arial" panose="020B0604020202020204" pitchFamily="34" charset="0"/>
              <a:buChar char="•"/>
            </a:pPr>
            <a:endParaRPr lang="nl-BE" sz="2000" dirty="0">
              <a:solidFill>
                <a:srgbClr val="5C9A9B"/>
              </a:solidFill>
            </a:endParaRPr>
          </a:p>
        </p:txBody>
      </p:sp>
      <p:sp>
        <p:nvSpPr>
          <p:cNvPr id="12" name="Tijdelijke aanduiding voor tekst 2"/>
          <p:cNvSpPr txBox="1">
            <a:spLocks/>
          </p:cNvSpPr>
          <p:nvPr/>
        </p:nvSpPr>
        <p:spPr>
          <a:xfrm>
            <a:off x="5913120" y="4242476"/>
            <a:ext cx="4342985" cy="444884"/>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tx1">
                    <a:tint val="75000"/>
                  </a:schemeClr>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just"/>
            <a:r>
              <a:rPr lang="nl-BE" sz="2000" dirty="0"/>
              <a:t>Streefwaarde voor HbA1c? </a:t>
            </a:r>
          </a:p>
          <a:p>
            <a:pPr marL="342900" indent="-342900">
              <a:buFont typeface="Arial" panose="020B0604020202020204" pitchFamily="34" charset="0"/>
              <a:buChar char="•"/>
            </a:pPr>
            <a:endParaRPr lang="nl-BE" sz="2000" dirty="0" smtClean="0"/>
          </a:p>
          <a:p>
            <a:pPr marL="342900" indent="-342900">
              <a:buFont typeface="Arial" panose="020B0604020202020204" pitchFamily="34" charset="0"/>
              <a:buChar char="•"/>
            </a:pPr>
            <a:endParaRPr lang="nl-BE" sz="2000" dirty="0" smtClean="0"/>
          </a:p>
          <a:p>
            <a:endParaRPr lang="nl-BE" sz="2000" dirty="0" smtClean="0"/>
          </a:p>
          <a:p>
            <a:endParaRPr lang="nl-BE" sz="2000" dirty="0" smtClean="0"/>
          </a:p>
          <a:p>
            <a:pPr marL="342900" indent="-342900">
              <a:buFont typeface="Arial" panose="020B0604020202020204" pitchFamily="34" charset="0"/>
              <a:buChar char="•"/>
            </a:pPr>
            <a:endParaRPr lang="nl-BE" sz="2000" dirty="0"/>
          </a:p>
        </p:txBody>
      </p:sp>
      <p:sp>
        <p:nvSpPr>
          <p:cNvPr id="13" name="Tijdelijke aanduiding voor tekst 2"/>
          <p:cNvSpPr txBox="1">
            <a:spLocks/>
          </p:cNvSpPr>
          <p:nvPr/>
        </p:nvSpPr>
        <p:spPr>
          <a:xfrm>
            <a:off x="5913120" y="4712815"/>
            <a:ext cx="4342985" cy="444884"/>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tx1">
                    <a:tint val="75000"/>
                  </a:schemeClr>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just"/>
            <a:r>
              <a:rPr lang="nl-BE" sz="2000" dirty="0"/>
              <a:t>Andere behandeldoelen </a:t>
            </a:r>
            <a:r>
              <a:rPr lang="nl-BE" sz="2000" dirty="0" smtClean="0"/>
              <a:t>+ comedicatie?</a:t>
            </a:r>
            <a:endParaRPr lang="nl-BE" sz="2000" dirty="0"/>
          </a:p>
          <a:p>
            <a:pPr marL="342900" indent="-342900">
              <a:buFont typeface="Arial" panose="020B0604020202020204" pitchFamily="34" charset="0"/>
              <a:buChar char="•"/>
            </a:pPr>
            <a:endParaRPr lang="nl-BE" sz="2000" dirty="0" smtClean="0"/>
          </a:p>
          <a:p>
            <a:pPr marL="342900" indent="-342900">
              <a:buFont typeface="Arial" panose="020B0604020202020204" pitchFamily="34" charset="0"/>
              <a:buChar char="•"/>
            </a:pPr>
            <a:endParaRPr lang="nl-BE" sz="2000" dirty="0" smtClean="0"/>
          </a:p>
          <a:p>
            <a:endParaRPr lang="nl-BE" sz="2000" dirty="0" smtClean="0"/>
          </a:p>
          <a:p>
            <a:endParaRPr lang="nl-BE" sz="2000" dirty="0" smtClean="0"/>
          </a:p>
          <a:p>
            <a:pPr marL="342900" indent="-342900">
              <a:buFont typeface="Arial" panose="020B0604020202020204" pitchFamily="34" charset="0"/>
              <a:buChar char="•"/>
            </a:pPr>
            <a:endParaRPr lang="nl-BE" sz="2000" dirty="0"/>
          </a:p>
        </p:txBody>
      </p:sp>
      <p:sp>
        <p:nvSpPr>
          <p:cNvPr id="14" name="Tijdelijke aanduiding voor tekst 2"/>
          <p:cNvSpPr txBox="1">
            <a:spLocks/>
          </p:cNvSpPr>
          <p:nvPr/>
        </p:nvSpPr>
        <p:spPr>
          <a:xfrm>
            <a:off x="5913120" y="5183154"/>
            <a:ext cx="4342985" cy="444884"/>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tx1">
                    <a:tint val="75000"/>
                  </a:schemeClr>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just"/>
            <a:r>
              <a:rPr lang="nl-BE" sz="2000" dirty="0" smtClean="0"/>
              <a:t>Vaccinatie?</a:t>
            </a:r>
            <a:endParaRPr lang="nl-BE" sz="2000" dirty="0"/>
          </a:p>
          <a:p>
            <a:pPr marL="342900" indent="-342900">
              <a:buFont typeface="Arial" panose="020B0604020202020204" pitchFamily="34" charset="0"/>
              <a:buChar char="•"/>
            </a:pPr>
            <a:endParaRPr lang="nl-BE" sz="2000" dirty="0" smtClean="0"/>
          </a:p>
          <a:p>
            <a:pPr marL="342900" indent="-342900">
              <a:buFont typeface="Arial" panose="020B0604020202020204" pitchFamily="34" charset="0"/>
              <a:buChar char="•"/>
            </a:pPr>
            <a:endParaRPr lang="nl-BE" sz="2000" dirty="0" smtClean="0"/>
          </a:p>
          <a:p>
            <a:endParaRPr lang="nl-BE" sz="2000" dirty="0" smtClean="0"/>
          </a:p>
          <a:p>
            <a:endParaRPr lang="nl-BE" sz="2000" dirty="0" smtClean="0"/>
          </a:p>
          <a:p>
            <a:pPr marL="342900" indent="-342900">
              <a:buFont typeface="Arial" panose="020B0604020202020204" pitchFamily="34" charset="0"/>
              <a:buChar char="•"/>
            </a:pPr>
            <a:endParaRPr lang="nl-BE" sz="2000" dirty="0"/>
          </a:p>
        </p:txBody>
      </p:sp>
      <p:sp>
        <p:nvSpPr>
          <p:cNvPr id="20" name="PIJL-RECHTS 19"/>
          <p:cNvSpPr/>
          <p:nvPr/>
        </p:nvSpPr>
        <p:spPr>
          <a:xfrm rot="20335227">
            <a:off x="4663234" y="4131375"/>
            <a:ext cx="1148389" cy="171291"/>
          </a:xfrm>
          <a:prstGeom prst="rightArrow">
            <a:avLst/>
          </a:prstGeom>
          <a:solidFill>
            <a:srgbClr val="5C9A9B"/>
          </a:solidFill>
          <a:ln>
            <a:solidFill>
              <a:srgbClr val="5C9A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21" name="PIJL-RECHTS 20"/>
          <p:cNvSpPr/>
          <p:nvPr/>
        </p:nvSpPr>
        <p:spPr>
          <a:xfrm rot="21258930">
            <a:off x="4704513" y="4392262"/>
            <a:ext cx="1148389" cy="171291"/>
          </a:xfrm>
          <a:prstGeom prst="rightArrow">
            <a:avLst/>
          </a:prstGeom>
          <a:solidFill>
            <a:srgbClr val="5C9A9B"/>
          </a:solidFill>
          <a:ln>
            <a:solidFill>
              <a:srgbClr val="5C9A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22" name="PIJL-RECHTS 21"/>
          <p:cNvSpPr/>
          <p:nvPr/>
        </p:nvSpPr>
        <p:spPr>
          <a:xfrm rot="842100">
            <a:off x="4706544" y="4680378"/>
            <a:ext cx="1148389" cy="171291"/>
          </a:xfrm>
          <a:prstGeom prst="rightArrow">
            <a:avLst/>
          </a:prstGeom>
          <a:solidFill>
            <a:srgbClr val="5C9A9B"/>
          </a:solidFill>
          <a:ln>
            <a:solidFill>
              <a:srgbClr val="5C9A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23" name="PIJL-RECHTS 22"/>
          <p:cNvSpPr/>
          <p:nvPr/>
        </p:nvSpPr>
        <p:spPr>
          <a:xfrm rot="1472117">
            <a:off x="4682570" y="4910643"/>
            <a:ext cx="1148389" cy="171291"/>
          </a:xfrm>
          <a:prstGeom prst="rightArrow">
            <a:avLst/>
          </a:prstGeom>
          <a:solidFill>
            <a:srgbClr val="5C9A9B"/>
          </a:solidFill>
          <a:ln>
            <a:solidFill>
              <a:srgbClr val="5C9A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6" name="Rechthoek 5"/>
          <p:cNvSpPr/>
          <p:nvPr/>
        </p:nvSpPr>
        <p:spPr>
          <a:xfrm>
            <a:off x="5858562" y="4232474"/>
            <a:ext cx="3606072" cy="444884"/>
          </a:xfrm>
          <a:prstGeom prst="rect">
            <a:avLst/>
          </a:prstGeom>
          <a:noFill/>
          <a:ln w="38100">
            <a:solidFill>
              <a:srgbClr val="5C9A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25" name="Titel 1"/>
          <p:cNvSpPr txBox="1">
            <a:spLocks/>
          </p:cNvSpPr>
          <p:nvPr/>
        </p:nvSpPr>
        <p:spPr>
          <a:xfrm>
            <a:off x="831850" y="136312"/>
            <a:ext cx="10515600" cy="125588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nl-BE" sz="5400" dirty="0" smtClean="0">
                <a:solidFill>
                  <a:srgbClr val="5C9A9B"/>
                </a:solidFill>
              </a:rPr>
              <a:t>Casus Manu</a:t>
            </a:r>
            <a:endParaRPr lang="nl-BE" sz="5400" dirty="0">
              <a:solidFill>
                <a:srgbClr val="5C9A9B"/>
              </a:solidFill>
            </a:endParaRPr>
          </a:p>
        </p:txBody>
      </p:sp>
      <p:sp>
        <p:nvSpPr>
          <p:cNvPr id="19" name="Tijdelijke aanduiding voor tekst 2"/>
          <p:cNvSpPr txBox="1">
            <a:spLocks/>
          </p:cNvSpPr>
          <p:nvPr/>
        </p:nvSpPr>
        <p:spPr>
          <a:xfrm>
            <a:off x="1507671" y="5530150"/>
            <a:ext cx="3293754" cy="518545"/>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tx1">
                    <a:tint val="75000"/>
                  </a:schemeClr>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ctr"/>
            <a:r>
              <a:rPr lang="nl-BE" dirty="0" smtClean="0"/>
              <a:t>Opvolging +6m</a:t>
            </a:r>
            <a:endParaRPr lang="nl-BE" sz="2400" dirty="0" smtClean="0"/>
          </a:p>
          <a:p>
            <a:pPr marL="342900" indent="-342900" algn="ctr">
              <a:buFont typeface="Arial" panose="020B0604020202020204" pitchFamily="34" charset="0"/>
              <a:buChar char="•"/>
            </a:pPr>
            <a:endParaRPr lang="nl-BE" sz="2000" dirty="0" smtClean="0"/>
          </a:p>
          <a:p>
            <a:pPr algn="ctr"/>
            <a:endParaRPr lang="nl-BE" sz="2000" dirty="0" smtClean="0"/>
          </a:p>
          <a:p>
            <a:pPr algn="ctr"/>
            <a:endParaRPr lang="nl-BE" sz="2000" dirty="0" smtClean="0"/>
          </a:p>
          <a:p>
            <a:pPr marL="342900" indent="-342900" algn="ctr">
              <a:buFont typeface="Arial" panose="020B0604020202020204" pitchFamily="34" charset="0"/>
              <a:buChar char="•"/>
            </a:pPr>
            <a:endParaRPr lang="nl-BE" sz="2000" dirty="0"/>
          </a:p>
        </p:txBody>
      </p:sp>
      <p:sp>
        <p:nvSpPr>
          <p:cNvPr id="26" name="PIJL-OMLAAG 25"/>
          <p:cNvSpPr/>
          <p:nvPr/>
        </p:nvSpPr>
        <p:spPr>
          <a:xfrm>
            <a:off x="2869540" y="4693156"/>
            <a:ext cx="570016" cy="868756"/>
          </a:xfrm>
          <a:prstGeom prst="downArrow">
            <a:avLst/>
          </a:prstGeom>
          <a:solidFill>
            <a:srgbClr val="5C9A9B"/>
          </a:solidFill>
          <a:ln>
            <a:solidFill>
              <a:srgbClr val="5C9A9B"/>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nl-BE"/>
          </a:p>
        </p:txBody>
      </p:sp>
    </p:spTree>
    <p:extLst>
      <p:ext uri="{BB962C8B-B14F-4D97-AF65-F5344CB8AC3E}">
        <p14:creationId xmlns:p14="http://schemas.microsoft.com/office/powerpoint/2010/main" val="196481305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1850" y="136312"/>
            <a:ext cx="10515600" cy="1255884"/>
          </a:xfrm>
        </p:spPr>
        <p:txBody>
          <a:bodyPr/>
          <a:lstStyle/>
          <a:p>
            <a:r>
              <a:rPr lang="nl-BE" dirty="0" smtClean="0">
                <a:solidFill>
                  <a:srgbClr val="5C9A9B"/>
                </a:solidFill>
              </a:rPr>
              <a:t>HbA1c</a:t>
            </a:r>
            <a:endParaRPr lang="nl-BE" dirty="0">
              <a:solidFill>
                <a:srgbClr val="5C9A9B"/>
              </a:solidFill>
            </a:endParaRPr>
          </a:p>
        </p:txBody>
      </p:sp>
      <p:sp>
        <p:nvSpPr>
          <p:cNvPr id="5" name="Tekstvak 4"/>
          <p:cNvSpPr txBox="1"/>
          <p:nvPr/>
        </p:nvSpPr>
        <p:spPr>
          <a:xfrm>
            <a:off x="74428" y="6175607"/>
            <a:ext cx="12269972" cy="400110"/>
          </a:xfrm>
          <a:prstGeom prst="rect">
            <a:avLst/>
          </a:prstGeom>
          <a:noFill/>
        </p:spPr>
        <p:txBody>
          <a:bodyPr wrap="square" rtlCol="0">
            <a:spAutoFit/>
          </a:bodyPr>
          <a:lstStyle/>
          <a:p>
            <a:r>
              <a:rPr lang="nl-BE" sz="1000" i="1" dirty="0" smtClean="0">
                <a:solidFill>
                  <a:schemeClr val="bg1">
                    <a:lumMod val="95000"/>
                  </a:schemeClr>
                </a:solidFill>
              </a:rPr>
              <a:t>Bronnen: </a:t>
            </a:r>
          </a:p>
          <a:p>
            <a:pPr marL="285750" indent="-285750">
              <a:buFont typeface="Wingdings" panose="05000000000000000000" pitchFamily="2" charset="2"/>
              <a:buChar char="§"/>
            </a:pPr>
            <a:r>
              <a:rPr lang="nl-BE" sz="1000" i="1" dirty="0" err="1" smtClean="0">
                <a:solidFill>
                  <a:schemeClr val="bg1">
                    <a:lumMod val="95000"/>
                  </a:schemeClr>
                </a:solidFill>
              </a:rPr>
              <a:t>Koeck</a:t>
            </a:r>
            <a:r>
              <a:rPr lang="nl-BE" sz="1000" i="1" dirty="0">
                <a:solidFill>
                  <a:schemeClr val="bg1">
                    <a:lumMod val="95000"/>
                  </a:schemeClr>
                </a:solidFill>
              </a:rPr>
              <a:t>, P., Bastiaens, H., </a:t>
            </a:r>
            <a:r>
              <a:rPr lang="nl-BE" sz="1000" i="1" dirty="0" err="1">
                <a:solidFill>
                  <a:schemeClr val="bg1">
                    <a:lumMod val="95000"/>
                  </a:schemeClr>
                </a:solidFill>
              </a:rPr>
              <a:t>Benhalima</a:t>
            </a:r>
            <a:r>
              <a:rPr lang="nl-BE" sz="1000" i="1" dirty="0">
                <a:solidFill>
                  <a:schemeClr val="bg1">
                    <a:lumMod val="95000"/>
                  </a:schemeClr>
                </a:solidFill>
              </a:rPr>
              <a:t>, K., </a:t>
            </a:r>
            <a:r>
              <a:rPr lang="nl-BE" sz="1000" i="1" dirty="0" err="1">
                <a:solidFill>
                  <a:schemeClr val="bg1">
                    <a:lumMod val="95000"/>
                  </a:schemeClr>
                </a:solidFill>
              </a:rPr>
              <a:t>Cloetens</a:t>
            </a:r>
            <a:r>
              <a:rPr lang="nl-BE" sz="1000" i="1" dirty="0">
                <a:solidFill>
                  <a:schemeClr val="bg1">
                    <a:lumMod val="95000"/>
                  </a:schemeClr>
                </a:solidFill>
              </a:rPr>
              <a:t>, H., et al., DIABETES MELLITUS TYPE 2 - Richtlijnen voor goede medische praktijkvoering. </a:t>
            </a:r>
            <a:r>
              <a:rPr lang="nl-BE" sz="1000" i="1" dirty="0" err="1">
                <a:solidFill>
                  <a:schemeClr val="bg1">
                    <a:lumMod val="95000"/>
                  </a:schemeClr>
                </a:solidFill>
              </a:rPr>
              <a:t>Domus</a:t>
            </a:r>
            <a:r>
              <a:rPr lang="nl-BE" sz="1000" i="1" dirty="0">
                <a:solidFill>
                  <a:schemeClr val="bg1">
                    <a:lumMod val="95000"/>
                  </a:schemeClr>
                </a:solidFill>
              </a:rPr>
              <a:t> </a:t>
            </a:r>
            <a:r>
              <a:rPr lang="nl-BE" sz="1000" i="1" dirty="0" err="1">
                <a:solidFill>
                  <a:schemeClr val="bg1">
                    <a:lumMod val="95000"/>
                  </a:schemeClr>
                </a:solidFill>
              </a:rPr>
              <a:t>Medica</a:t>
            </a:r>
            <a:r>
              <a:rPr lang="nl-BE" sz="1000" i="1" dirty="0">
                <a:solidFill>
                  <a:schemeClr val="bg1">
                    <a:lumMod val="95000"/>
                  </a:schemeClr>
                </a:solidFill>
              </a:rPr>
              <a:t> 2015.</a:t>
            </a:r>
            <a:endParaRPr lang="nl-BE" sz="1000" i="1" dirty="0" smtClean="0">
              <a:solidFill>
                <a:schemeClr val="bg1">
                  <a:lumMod val="95000"/>
                </a:schemeClr>
              </a:solidFill>
            </a:endParaRPr>
          </a:p>
        </p:txBody>
      </p:sp>
      <p:sp>
        <p:nvSpPr>
          <p:cNvPr id="14" name="PIJL-LINKS en -RECHTS 13"/>
          <p:cNvSpPr/>
          <p:nvPr/>
        </p:nvSpPr>
        <p:spPr>
          <a:xfrm>
            <a:off x="1887166" y="1392196"/>
            <a:ext cx="8463064" cy="854893"/>
          </a:xfrm>
          <a:prstGeom prst="leftRightArrow">
            <a:avLst/>
          </a:prstGeom>
          <a:gradFill flip="none" rotWithShape="1">
            <a:gsLst>
              <a:gs pos="40000">
                <a:srgbClr val="FFFF00"/>
              </a:gs>
              <a:gs pos="0">
                <a:srgbClr val="00B050"/>
              </a:gs>
              <a:gs pos="55000">
                <a:srgbClr val="FFFF00"/>
              </a:gs>
              <a:gs pos="100000">
                <a:srgbClr val="FF0000"/>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BE" dirty="0" smtClean="0">
                <a:solidFill>
                  <a:schemeClr val="tx1"/>
                </a:solidFill>
              </a:rPr>
              <a:t>HbA1C</a:t>
            </a:r>
            <a:endParaRPr lang="nl-BE" dirty="0">
              <a:solidFill>
                <a:schemeClr val="tx1"/>
              </a:solidFill>
            </a:endParaRPr>
          </a:p>
        </p:txBody>
      </p:sp>
      <p:sp>
        <p:nvSpPr>
          <p:cNvPr id="17" name="PIJL-RECHTS 16"/>
          <p:cNvSpPr/>
          <p:nvPr/>
        </p:nvSpPr>
        <p:spPr>
          <a:xfrm rot="5400000">
            <a:off x="5749101" y="2373472"/>
            <a:ext cx="953472" cy="272375"/>
          </a:xfrm>
          <a:prstGeom prst="rightArrow">
            <a:avLst/>
          </a:prstGeom>
          <a:solidFill>
            <a:srgbClr val="5C9A9B"/>
          </a:solidFill>
          <a:ln>
            <a:solidFill>
              <a:srgbClr val="5C9A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graphicFrame>
        <p:nvGraphicFramePr>
          <p:cNvPr id="18" name="Diagram 17"/>
          <p:cNvGraphicFramePr/>
          <p:nvPr>
            <p:extLst>
              <p:ext uri="{D42A27DB-BD31-4B8C-83A1-F6EECF244321}">
                <p14:modId xmlns:p14="http://schemas.microsoft.com/office/powerpoint/2010/main" val="1281947500"/>
              </p:ext>
            </p:extLst>
          </p:nvPr>
        </p:nvGraphicFramePr>
        <p:xfrm>
          <a:off x="1817788" y="2986395"/>
          <a:ext cx="9086918" cy="311689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0" name="PIJL-RECHTS 19"/>
          <p:cNvSpPr/>
          <p:nvPr/>
        </p:nvSpPr>
        <p:spPr>
          <a:xfrm rot="8111144">
            <a:off x="4216894" y="2373471"/>
            <a:ext cx="953472" cy="272375"/>
          </a:xfrm>
          <a:prstGeom prst="rightArrow">
            <a:avLst/>
          </a:prstGeom>
          <a:solidFill>
            <a:srgbClr val="5C9A9B"/>
          </a:solidFill>
          <a:ln>
            <a:solidFill>
              <a:srgbClr val="5C9A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22" name="PIJL-RECHTS 21"/>
          <p:cNvSpPr/>
          <p:nvPr/>
        </p:nvSpPr>
        <p:spPr>
          <a:xfrm rot="13488856" flipH="1">
            <a:off x="7473261" y="2351649"/>
            <a:ext cx="953472" cy="272375"/>
          </a:xfrm>
          <a:prstGeom prst="rightArrow">
            <a:avLst/>
          </a:prstGeom>
          <a:solidFill>
            <a:srgbClr val="5C9A9B"/>
          </a:solidFill>
          <a:ln>
            <a:solidFill>
              <a:srgbClr val="5C9A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Tree>
    <p:extLst>
      <p:ext uri="{BB962C8B-B14F-4D97-AF65-F5344CB8AC3E}">
        <p14:creationId xmlns:p14="http://schemas.microsoft.com/office/powerpoint/2010/main" val="371919984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tekst 2"/>
          <p:cNvSpPr>
            <a:spLocks noGrp="1"/>
          </p:cNvSpPr>
          <p:nvPr>
            <p:ph type="body" idx="1"/>
          </p:nvPr>
        </p:nvSpPr>
        <p:spPr>
          <a:xfrm>
            <a:off x="950027" y="1632079"/>
            <a:ext cx="10105900" cy="2441157"/>
          </a:xfrm>
        </p:spPr>
        <p:txBody>
          <a:bodyPr>
            <a:normAutofit/>
          </a:bodyPr>
          <a:lstStyle/>
          <a:p>
            <a:pPr algn="just"/>
            <a:r>
              <a:rPr lang="nl-BE" dirty="0" smtClean="0"/>
              <a:t>Manu</a:t>
            </a:r>
            <a:endParaRPr lang="nl-BE" dirty="0"/>
          </a:p>
          <a:p>
            <a:pPr marL="800100" lvl="1" indent="-342900" algn="just">
              <a:buFont typeface="Arial" panose="020B0604020202020204" pitchFamily="34" charset="0"/>
              <a:buChar char="•"/>
            </a:pPr>
            <a:r>
              <a:rPr lang="nl-BE" sz="2400" dirty="0" smtClean="0"/>
              <a:t>71 jaar </a:t>
            </a:r>
          </a:p>
          <a:p>
            <a:pPr marL="800100" lvl="1" indent="-342900" algn="just">
              <a:buFont typeface="Arial" panose="020B0604020202020204" pitchFamily="34" charset="0"/>
              <a:buChar char="•"/>
            </a:pPr>
            <a:r>
              <a:rPr lang="nl-BE" sz="2400" dirty="0" smtClean="0"/>
              <a:t>komt </a:t>
            </a:r>
            <a:r>
              <a:rPr lang="nl-BE" sz="2400" dirty="0"/>
              <a:t>na drie maand terug op </a:t>
            </a:r>
            <a:r>
              <a:rPr lang="nl-BE" sz="2400" dirty="0" smtClean="0"/>
              <a:t>consultatie</a:t>
            </a:r>
          </a:p>
          <a:p>
            <a:pPr marL="800100" lvl="1" indent="-342900" algn="just">
              <a:buFont typeface="Arial" panose="020B0604020202020204" pitchFamily="34" charset="0"/>
              <a:buChar char="•"/>
            </a:pPr>
            <a:r>
              <a:rPr lang="nl-BE" sz="2400" dirty="0" smtClean="0"/>
              <a:t>Aanpassen levensstijl =&gt; HbA1c-waarde </a:t>
            </a:r>
            <a:r>
              <a:rPr lang="nl-BE" sz="2400" dirty="0"/>
              <a:t>9,1 % </a:t>
            </a:r>
            <a:r>
              <a:rPr lang="nl-BE" sz="1050" dirty="0"/>
              <a:t>(76 </a:t>
            </a:r>
            <a:r>
              <a:rPr lang="nl-BE" sz="1050" dirty="0" err="1" smtClean="0"/>
              <a:t>mmol</a:t>
            </a:r>
            <a:r>
              <a:rPr lang="nl-BE" sz="1050" dirty="0" smtClean="0"/>
              <a:t>/mol</a:t>
            </a:r>
            <a:r>
              <a:rPr lang="nl-BE" sz="1050" dirty="0"/>
              <a:t>) </a:t>
            </a:r>
            <a:r>
              <a:rPr lang="nl-BE" sz="2400" dirty="0" smtClean="0">
                <a:sym typeface="Wingdings" panose="05000000000000000000" pitchFamily="2" charset="2"/>
              </a:rPr>
              <a:t> </a:t>
            </a:r>
            <a:r>
              <a:rPr lang="nl-BE" sz="2400" dirty="0" smtClean="0"/>
              <a:t>8,5</a:t>
            </a:r>
            <a:r>
              <a:rPr lang="nl-BE" sz="1050" dirty="0">
                <a:solidFill>
                  <a:prstClr val="black">
                    <a:tint val="75000"/>
                  </a:prstClr>
                </a:solidFill>
              </a:rPr>
              <a:t> </a:t>
            </a:r>
            <a:r>
              <a:rPr lang="nl-BE" sz="1050" dirty="0" smtClean="0">
                <a:solidFill>
                  <a:prstClr val="black">
                    <a:tint val="75000"/>
                  </a:prstClr>
                </a:solidFill>
              </a:rPr>
              <a:t>(69 </a:t>
            </a:r>
            <a:r>
              <a:rPr lang="nl-BE" sz="1050" dirty="0" err="1">
                <a:solidFill>
                  <a:prstClr val="black">
                    <a:tint val="75000"/>
                  </a:prstClr>
                </a:solidFill>
              </a:rPr>
              <a:t>mmol</a:t>
            </a:r>
            <a:r>
              <a:rPr lang="nl-BE" sz="1050" dirty="0">
                <a:solidFill>
                  <a:prstClr val="black">
                    <a:tint val="75000"/>
                  </a:prstClr>
                </a:solidFill>
              </a:rPr>
              <a:t>/mol)</a:t>
            </a:r>
            <a:r>
              <a:rPr lang="nl-BE" sz="2400" dirty="0" smtClean="0"/>
              <a:t> %</a:t>
            </a:r>
          </a:p>
          <a:p>
            <a:pPr marL="342900" indent="-342900">
              <a:buFont typeface="Arial" panose="020B0604020202020204" pitchFamily="34" charset="0"/>
              <a:buChar char="•"/>
            </a:pPr>
            <a:endParaRPr lang="nl-BE" sz="2000" dirty="0" smtClean="0"/>
          </a:p>
          <a:p>
            <a:r>
              <a:rPr lang="nl-BE" sz="2000" dirty="0" smtClean="0"/>
              <a:t> </a:t>
            </a:r>
          </a:p>
          <a:p>
            <a:endParaRPr lang="nl-BE" sz="2000" dirty="0" smtClean="0"/>
          </a:p>
          <a:p>
            <a:pPr marL="342900" indent="-342900">
              <a:buFont typeface="Arial" panose="020B0604020202020204" pitchFamily="34" charset="0"/>
              <a:buChar char="•"/>
            </a:pPr>
            <a:endParaRPr lang="nl-BE" sz="2000" dirty="0"/>
          </a:p>
        </p:txBody>
      </p:sp>
      <p:pic>
        <p:nvPicPr>
          <p:cNvPr id="4" name="Afbeelding 3"/>
          <p:cNvPicPr>
            <a:picLocks noChangeAspect="1"/>
          </p:cNvPicPr>
          <p:nvPr/>
        </p:nvPicPr>
        <p:blipFill>
          <a:blip r:embed="rId3"/>
          <a:stretch>
            <a:fillRect/>
          </a:stretch>
        </p:blipFill>
        <p:spPr>
          <a:xfrm>
            <a:off x="8134597" y="287389"/>
            <a:ext cx="3772065" cy="2350900"/>
          </a:xfrm>
          <a:prstGeom prst="rect">
            <a:avLst/>
          </a:prstGeom>
        </p:spPr>
      </p:pic>
      <p:sp>
        <p:nvSpPr>
          <p:cNvPr id="5" name="PIJL-OMLAAG 4"/>
          <p:cNvSpPr/>
          <p:nvPr/>
        </p:nvSpPr>
        <p:spPr>
          <a:xfrm>
            <a:off x="2869540" y="3348266"/>
            <a:ext cx="570016" cy="868756"/>
          </a:xfrm>
          <a:prstGeom prst="downArrow">
            <a:avLst/>
          </a:prstGeom>
          <a:solidFill>
            <a:srgbClr val="5C9A9B"/>
          </a:solidFill>
          <a:ln>
            <a:solidFill>
              <a:srgbClr val="5C9A9B"/>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nl-BE"/>
          </a:p>
        </p:txBody>
      </p:sp>
      <p:sp>
        <p:nvSpPr>
          <p:cNvPr id="8" name="Tijdelijke aanduiding voor tekst 2"/>
          <p:cNvSpPr txBox="1">
            <a:spLocks/>
          </p:cNvSpPr>
          <p:nvPr/>
        </p:nvSpPr>
        <p:spPr>
          <a:xfrm>
            <a:off x="1507671" y="4293563"/>
            <a:ext cx="3293754" cy="518545"/>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tx1">
                    <a:tint val="75000"/>
                  </a:schemeClr>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ctr"/>
            <a:r>
              <a:rPr lang="nl-BE" dirty="0" smtClean="0"/>
              <a:t>Opstart medicatie +3m</a:t>
            </a:r>
            <a:endParaRPr lang="nl-BE" sz="2400" dirty="0" smtClean="0"/>
          </a:p>
          <a:p>
            <a:pPr marL="342900" indent="-342900" algn="ctr">
              <a:buFont typeface="Arial" panose="020B0604020202020204" pitchFamily="34" charset="0"/>
              <a:buChar char="•"/>
            </a:pPr>
            <a:endParaRPr lang="nl-BE" sz="2000" dirty="0" smtClean="0"/>
          </a:p>
          <a:p>
            <a:pPr algn="ctr"/>
            <a:endParaRPr lang="nl-BE" sz="2000" dirty="0" smtClean="0"/>
          </a:p>
          <a:p>
            <a:pPr algn="ctr"/>
            <a:endParaRPr lang="nl-BE" sz="2000" dirty="0" smtClean="0"/>
          </a:p>
          <a:p>
            <a:pPr marL="342900" indent="-342900" algn="ctr">
              <a:buFont typeface="Arial" panose="020B0604020202020204" pitchFamily="34" charset="0"/>
              <a:buChar char="•"/>
            </a:pPr>
            <a:endParaRPr lang="nl-BE" sz="2000" dirty="0"/>
          </a:p>
        </p:txBody>
      </p:sp>
      <p:sp>
        <p:nvSpPr>
          <p:cNvPr id="9" name="Tijdelijke aanduiding voor tekst 2"/>
          <p:cNvSpPr txBox="1">
            <a:spLocks/>
          </p:cNvSpPr>
          <p:nvPr/>
        </p:nvSpPr>
        <p:spPr>
          <a:xfrm>
            <a:off x="5913120" y="3772137"/>
            <a:ext cx="4342985" cy="444884"/>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tx1">
                    <a:tint val="75000"/>
                  </a:schemeClr>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just"/>
            <a:r>
              <a:rPr lang="nl-BE" sz="2000" dirty="0" smtClean="0">
                <a:solidFill>
                  <a:srgbClr val="5C9A9B"/>
                </a:solidFill>
              </a:rPr>
              <a:t>Welke medicatie / </a:t>
            </a:r>
            <a:r>
              <a:rPr lang="nl-BE" sz="2000" dirty="0" err="1" smtClean="0">
                <a:solidFill>
                  <a:srgbClr val="5C9A9B"/>
                </a:solidFill>
              </a:rPr>
              <a:t>posologie</a:t>
            </a:r>
            <a:r>
              <a:rPr lang="nl-BE" sz="2000" dirty="0" smtClean="0">
                <a:solidFill>
                  <a:srgbClr val="5C9A9B"/>
                </a:solidFill>
              </a:rPr>
              <a:t>?</a:t>
            </a:r>
          </a:p>
          <a:p>
            <a:pPr marL="342900" indent="-342900">
              <a:buFont typeface="Arial" panose="020B0604020202020204" pitchFamily="34" charset="0"/>
              <a:buChar char="•"/>
            </a:pPr>
            <a:endParaRPr lang="nl-BE" sz="2000" dirty="0" smtClean="0">
              <a:solidFill>
                <a:srgbClr val="5C9A9B"/>
              </a:solidFill>
            </a:endParaRPr>
          </a:p>
          <a:p>
            <a:pPr marL="342900" indent="-342900">
              <a:buFont typeface="Arial" panose="020B0604020202020204" pitchFamily="34" charset="0"/>
              <a:buChar char="•"/>
            </a:pPr>
            <a:endParaRPr lang="nl-BE" sz="2000" dirty="0" smtClean="0">
              <a:solidFill>
                <a:srgbClr val="5C9A9B"/>
              </a:solidFill>
            </a:endParaRPr>
          </a:p>
          <a:p>
            <a:endParaRPr lang="nl-BE" sz="2000" dirty="0" smtClean="0">
              <a:solidFill>
                <a:srgbClr val="5C9A9B"/>
              </a:solidFill>
            </a:endParaRPr>
          </a:p>
          <a:p>
            <a:endParaRPr lang="nl-BE" sz="2000" dirty="0" smtClean="0">
              <a:solidFill>
                <a:srgbClr val="5C9A9B"/>
              </a:solidFill>
            </a:endParaRPr>
          </a:p>
          <a:p>
            <a:pPr marL="342900" indent="-342900">
              <a:buFont typeface="Arial" panose="020B0604020202020204" pitchFamily="34" charset="0"/>
              <a:buChar char="•"/>
            </a:pPr>
            <a:endParaRPr lang="nl-BE" sz="2000" dirty="0">
              <a:solidFill>
                <a:srgbClr val="5C9A9B"/>
              </a:solidFill>
            </a:endParaRPr>
          </a:p>
        </p:txBody>
      </p:sp>
      <p:sp>
        <p:nvSpPr>
          <p:cNvPr id="12" name="Tijdelijke aanduiding voor tekst 2"/>
          <p:cNvSpPr txBox="1">
            <a:spLocks/>
          </p:cNvSpPr>
          <p:nvPr/>
        </p:nvSpPr>
        <p:spPr>
          <a:xfrm>
            <a:off x="5913120" y="4242476"/>
            <a:ext cx="4342985" cy="444884"/>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tx1">
                    <a:tint val="75000"/>
                  </a:schemeClr>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just"/>
            <a:r>
              <a:rPr lang="nl-BE" sz="2000" dirty="0">
                <a:solidFill>
                  <a:srgbClr val="5C9A9B"/>
                </a:solidFill>
              </a:rPr>
              <a:t>Streefwaarde voor HbA1c? </a:t>
            </a:r>
          </a:p>
          <a:p>
            <a:pPr marL="342900" indent="-342900">
              <a:buFont typeface="Arial" panose="020B0604020202020204" pitchFamily="34" charset="0"/>
              <a:buChar char="•"/>
            </a:pPr>
            <a:endParaRPr lang="nl-BE" sz="2000" dirty="0" smtClean="0"/>
          </a:p>
          <a:p>
            <a:pPr marL="342900" indent="-342900">
              <a:buFont typeface="Arial" panose="020B0604020202020204" pitchFamily="34" charset="0"/>
              <a:buChar char="•"/>
            </a:pPr>
            <a:endParaRPr lang="nl-BE" sz="2000" dirty="0" smtClean="0"/>
          </a:p>
          <a:p>
            <a:endParaRPr lang="nl-BE" sz="2000" dirty="0" smtClean="0"/>
          </a:p>
          <a:p>
            <a:endParaRPr lang="nl-BE" sz="2000" dirty="0" smtClean="0"/>
          </a:p>
          <a:p>
            <a:pPr marL="342900" indent="-342900">
              <a:buFont typeface="Arial" panose="020B0604020202020204" pitchFamily="34" charset="0"/>
              <a:buChar char="•"/>
            </a:pPr>
            <a:endParaRPr lang="nl-BE" sz="2000" dirty="0"/>
          </a:p>
        </p:txBody>
      </p:sp>
      <p:sp>
        <p:nvSpPr>
          <p:cNvPr id="13" name="Tijdelijke aanduiding voor tekst 2"/>
          <p:cNvSpPr txBox="1">
            <a:spLocks/>
          </p:cNvSpPr>
          <p:nvPr/>
        </p:nvSpPr>
        <p:spPr>
          <a:xfrm>
            <a:off x="5913120" y="4712815"/>
            <a:ext cx="4342985" cy="427743"/>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tx1">
                    <a:tint val="75000"/>
                  </a:schemeClr>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just"/>
            <a:r>
              <a:rPr lang="nl-BE" sz="2000" dirty="0"/>
              <a:t>Andere behandeldoelen </a:t>
            </a:r>
            <a:r>
              <a:rPr lang="nl-BE" sz="2000" dirty="0" smtClean="0"/>
              <a:t>+ comedicatie?</a:t>
            </a:r>
            <a:endParaRPr lang="nl-BE" sz="2000" dirty="0"/>
          </a:p>
          <a:p>
            <a:pPr marL="342900" indent="-342900">
              <a:buFont typeface="Arial" panose="020B0604020202020204" pitchFamily="34" charset="0"/>
              <a:buChar char="•"/>
            </a:pPr>
            <a:endParaRPr lang="nl-BE" sz="2000" dirty="0" smtClean="0"/>
          </a:p>
          <a:p>
            <a:pPr marL="342900" indent="-342900">
              <a:buFont typeface="Arial" panose="020B0604020202020204" pitchFamily="34" charset="0"/>
              <a:buChar char="•"/>
            </a:pPr>
            <a:endParaRPr lang="nl-BE" sz="2000" dirty="0" smtClean="0"/>
          </a:p>
          <a:p>
            <a:endParaRPr lang="nl-BE" sz="2000" dirty="0" smtClean="0"/>
          </a:p>
          <a:p>
            <a:endParaRPr lang="nl-BE" sz="2000" dirty="0" smtClean="0"/>
          </a:p>
          <a:p>
            <a:pPr marL="342900" indent="-342900">
              <a:buFont typeface="Arial" panose="020B0604020202020204" pitchFamily="34" charset="0"/>
              <a:buChar char="•"/>
            </a:pPr>
            <a:endParaRPr lang="nl-BE" sz="2000" dirty="0"/>
          </a:p>
        </p:txBody>
      </p:sp>
      <p:sp>
        <p:nvSpPr>
          <p:cNvPr id="14" name="Tijdelijke aanduiding voor tekst 2"/>
          <p:cNvSpPr txBox="1">
            <a:spLocks/>
          </p:cNvSpPr>
          <p:nvPr/>
        </p:nvSpPr>
        <p:spPr>
          <a:xfrm>
            <a:off x="5913120" y="5183154"/>
            <a:ext cx="4342985" cy="444884"/>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tx1">
                    <a:tint val="75000"/>
                  </a:schemeClr>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just"/>
            <a:r>
              <a:rPr lang="nl-BE" sz="2000" dirty="0" smtClean="0"/>
              <a:t>Vaccinatie?</a:t>
            </a:r>
            <a:endParaRPr lang="nl-BE" sz="2000" dirty="0"/>
          </a:p>
          <a:p>
            <a:pPr marL="342900" indent="-342900">
              <a:buFont typeface="Arial" panose="020B0604020202020204" pitchFamily="34" charset="0"/>
              <a:buChar char="•"/>
            </a:pPr>
            <a:endParaRPr lang="nl-BE" sz="2000" dirty="0" smtClean="0"/>
          </a:p>
          <a:p>
            <a:pPr marL="342900" indent="-342900">
              <a:buFont typeface="Arial" panose="020B0604020202020204" pitchFamily="34" charset="0"/>
              <a:buChar char="•"/>
            </a:pPr>
            <a:endParaRPr lang="nl-BE" sz="2000" dirty="0" smtClean="0"/>
          </a:p>
          <a:p>
            <a:endParaRPr lang="nl-BE" sz="2000" dirty="0" smtClean="0"/>
          </a:p>
          <a:p>
            <a:endParaRPr lang="nl-BE" sz="2000" dirty="0" smtClean="0"/>
          </a:p>
          <a:p>
            <a:pPr marL="342900" indent="-342900">
              <a:buFont typeface="Arial" panose="020B0604020202020204" pitchFamily="34" charset="0"/>
              <a:buChar char="•"/>
            </a:pPr>
            <a:endParaRPr lang="nl-BE" sz="2000" dirty="0"/>
          </a:p>
        </p:txBody>
      </p:sp>
      <p:sp>
        <p:nvSpPr>
          <p:cNvPr id="20" name="PIJL-RECHTS 19"/>
          <p:cNvSpPr/>
          <p:nvPr/>
        </p:nvSpPr>
        <p:spPr>
          <a:xfrm rot="20335227">
            <a:off x="4663234" y="4131375"/>
            <a:ext cx="1148389" cy="171291"/>
          </a:xfrm>
          <a:prstGeom prst="rightArrow">
            <a:avLst/>
          </a:prstGeom>
          <a:solidFill>
            <a:srgbClr val="5C9A9B"/>
          </a:solidFill>
          <a:ln>
            <a:solidFill>
              <a:srgbClr val="5C9A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21" name="PIJL-RECHTS 20"/>
          <p:cNvSpPr/>
          <p:nvPr/>
        </p:nvSpPr>
        <p:spPr>
          <a:xfrm rot="21258930">
            <a:off x="4704513" y="4392262"/>
            <a:ext cx="1148389" cy="171291"/>
          </a:xfrm>
          <a:prstGeom prst="rightArrow">
            <a:avLst/>
          </a:prstGeom>
          <a:solidFill>
            <a:srgbClr val="5C9A9B"/>
          </a:solidFill>
          <a:ln>
            <a:solidFill>
              <a:srgbClr val="5C9A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22" name="PIJL-RECHTS 21"/>
          <p:cNvSpPr/>
          <p:nvPr/>
        </p:nvSpPr>
        <p:spPr>
          <a:xfrm rot="842100">
            <a:off x="4706544" y="4680378"/>
            <a:ext cx="1148389" cy="171291"/>
          </a:xfrm>
          <a:prstGeom prst="rightArrow">
            <a:avLst/>
          </a:prstGeom>
          <a:solidFill>
            <a:srgbClr val="5C9A9B"/>
          </a:solidFill>
          <a:ln>
            <a:solidFill>
              <a:srgbClr val="5C9A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23" name="PIJL-RECHTS 22"/>
          <p:cNvSpPr/>
          <p:nvPr/>
        </p:nvSpPr>
        <p:spPr>
          <a:xfrm rot="1472117">
            <a:off x="4682570" y="4910643"/>
            <a:ext cx="1148389" cy="171291"/>
          </a:xfrm>
          <a:prstGeom prst="rightArrow">
            <a:avLst/>
          </a:prstGeom>
          <a:solidFill>
            <a:srgbClr val="5C9A9B"/>
          </a:solidFill>
          <a:ln>
            <a:solidFill>
              <a:srgbClr val="5C9A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6" name="Rechthoek 5"/>
          <p:cNvSpPr/>
          <p:nvPr/>
        </p:nvSpPr>
        <p:spPr>
          <a:xfrm>
            <a:off x="5858561" y="4670219"/>
            <a:ext cx="4397543" cy="466087"/>
          </a:xfrm>
          <a:prstGeom prst="rect">
            <a:avLst/>
          </a:prstGeom>
          <a:noFill/>
          <a:ln w="38100">
            <a:solidFill>
              <a:srgbClr val="5C9A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19" name="Titel 1"/>
          <p:cNvSpPr txBox="1">
            <a:spLocks/>
          </p:cNvSpPr>
          <p:nvPr/>
        </p:nvSpPr>
        <p:spPr>
          <a:xfrm>
            <a:off x="831850" y="136312"/>
            <a:ext cx="10515600" cy="125588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nl-BE" sz="5400" dirty="0" smtClean="0">
                <a:solidFill>
                  <a:srgbClr val="5C9A9B"/>
                </a:solidFill>
              </a:rPr>
              <a:t>Casus Manu</a:t>
            </a:r>
            <a:endParaRPr lang="nl-BE" sz="5400" dirty="0">
              <a:solidFill>
                <a:srgbClr val="5C9A9B"/>
              </a:solidFill>
            </a:endParaRPr>
          </a:p>
        </p:txBody>
      </p:sp>
      <p:sp>
        <p:nvSpPr>
          <p:cNvPr id="18" name="Tijdelijke aanduiding voor tekst 2"/>
          <p:cNvSpPr txBox="1">
            <a:spLocks/>
          </p:cNvSpPr>
          <p:nvPr/>
        </p:nvSpPr>
        <p:spPr>
          <a:xfrm>
            <a:off x="1507671" y="5530150"/>
            <a:ext cx="3293754" cy="518545"/>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tx1">
                    <a:tint val="75000"/>
                  </a:schemeClr>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ctr"/>
            <a:r>
              <a:rPr lang="nl-BE" dirty="0" smtClean="0"/>
              <a:t>Opvolging +6m</a:t>
            </a:r>
            <a:endParaRPr lang="nl-BE" sz="2400" dirty="0" smtClean="0"/>
          </a:p>
          <a:p>
            <a:pPr marL="342900" indent="-342900" algn="ctr">
              <a:buFont typeface="Arial" panose="020B0604020202020204" pitchFamily="34" charset="0"/>
              <a:buChar char="•"/>
            </a:pPr>
            <a:endParaRPr lang="nl-BE" sz="2000" dirty="0" smtClean="0"/>
          </a:p>
          <a:p>
            <a:pPr algn="ctr"/>
            <a:endParaRPr lang="nl-BE" sz="2000" dirty="0" smtClean="0"/>
          </a:p>
          <a:p>
            <a:pPr algn="ctr"/>
            <a:endParaRPr lang="nl-BE" sz="2000" dirty="0" smtClean="0"/>
          </a:p>
          <a:p>
            <a:pPr marL="342900" indent="-342900" algn="ctr">
              <a:buFont typeface="Arial" panose="020B0604020202020204" pitchFamily="34" charset="0"/>
              <a:buChar char="•"/>
            </a:pPr>
            <a:endParaRPr lang="nl-BE" sz="2000" dirty="0"/>
          </a:p>
        </p:txBody>
      </p:sp>
      <p:sp>
        <p:nvSpPr>
          <p:cNvPr id="25" name="PIJL-OMLAAG 24"/>
          <p:cNvSpPr/>
          <p:nvPr/>
        </p:nvSpPr>
        <p:spPr>
          <a:xfrm>
            <a:off x="2869540" y="4693156"/>
            <a:ext cx="570016" cy="868756"/>
          </a:xfrm>
          <a:prstGeom prst="downArrow">
            <a:avLst/>
          </a:prstGeom>
          <a:solidFill>
            <a:srgbClr val="5C9A9B"/>
          </a:solidFill>
          <a:ln>
            <a:solidFill>
              <a:srgbClr val="5C9A9B"/>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nl-BE"/>
          </a:p>
        </p:txBody>
      </p:sp>
    </p:spTree>
    <p:extLst>
      <p:ext uri="{BB962C8B-B14F-4D97-AF65-F5344CB8AC3E}">
        <p14:creationId xmlns:p14="http://schemas.microsoft.com/office/powerpoint/2010/main" val="1824290016"/>
      </p:ext>
    </p:extLst>
  </p:cSld>
  <p:clrMapOvr>
    <a:masterClrMapping/>
  </p:clrMapOvr>
  <p:timing>
    <p:tnLst>
      <p:par>
        <p:cTn id="1" dur="indefinite" restart="never" nodeType="tmRoot"/>
      </p:par>
    </p:tnLst>
  </p:timing>
</p:sld>
</file>

<file path=ppt/theme/theme1.xml><?xml version="1.0" encoding="utf-8"?>
<a:theme xmlns:a="http://schemas.openxmlformats.org/drawingml/2006/main" name="Aangepast ontwerp">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5C9A9B"/>
        </a:solidFill>
        <a:ln>
          <a:solidFill>
            <a:srgbClr val="5C9A9B"/>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spAutoFit/>
      </a:bodyPr>
      <a:lstStyle>
        <a:defPPr>
          <a:defRPr dirty="0" smtClean="0">
            <a:solidFill>
              <a:schemeClr val="bg1">
                <a:lumMod val="50000"/>
              </a:schemeClr>
            </a:solidFill>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1880</TotalTime>
  <Words>2246</Words>
  <Application>Microsoft Office PowerPoint</Application>
  <PresentationFormat>Breedbeeld</PresentationFormat>
  <Paragraphs>432</Paragraphs>
  <Slides>18</Slides>
  <Notes>15</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18</vt:i4>
      </vt:variant>
    </vt:vector>
  </HeadingPairs>
  <TitlesOfParts>
    <vt:vector size="23" baseType="lpstr">
      <vt:lpstr>Arial</vt:lpstr>
      <vt:lpstr>Calibri</vt:lpstr>
      <vt:lpstr>Calibri Light</vt:lpstr>
      <vt:lpstr>Wingdings</vt:lpstr>
      <vt:lpstr>Aangepast ontwerp</vt:lpstr>
      <vt:lpstr>Medisch Farmaceutisch Overleg – Deel 1  “Optimalisatie van de (farmacotherapeutische) behandeling en zorg van de type 2 diabetes patiënt door multidisciplinaire samenwerking”.</vt:lpstr>
      <vt:lpstr>Inleiding: diabetes in cijfers</vt:lpstr>
      <vt:lpstr>Opbouw MFO</vt:lpstr>
      <vt:lpstr>Casus Manu</vt:lpstr>
      <vt:lpstr>Antidiabetica</vt:lpstr>
      <vt:lpstr>Antidiabetica</vt:lpstr>
      <vt:lpstr>PowerPoint-presentatie</vt:lpstr>
      <vt:lpstr>HbA1c</vt:lpstr>
      <vt:lpstr>PowerPoint-presentatie</vt:lpstr>
      <vt:lpstr>Behandeldoelen + comedicatie</vt:lpstr>
      <vt:lpstr>PowerPoint-presentatie</vt:lpstr>
      <vt:lpstr>PowerPoint-presentatie</vt:lpstr>
      <vt:lpstr>Vaccinatie</vt:lpstr>
      <vt:lpstr>PowerPoint-presentatie</vt:lpstr>
      <vt:lpstr>Casus Manu +6 maand</vt:lpstr>
      <vt:lpstr>PowerPoint-presentatie</vt:lpstr>
      <vt:lpstr>PowerPoint-presentatie</vt:lpstr>
      <vt:lpstr>PowerPoint-presentatie</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Joke Opsomer</dc:creator>
  <cp:lastModifiedBy>Silas Rydant</cp:lastModifiedBy>
  <cp:revision>155</cp:revision>
  <dcterms:created xsi:type="dcterms:W3CDTF">2017-01-17T15:36:59Z</dcterms:created>
  <dcterms:modified xsi:type="dcterms:W3CDTF">2017-07-11T16:57:10Z</dcterms:modified>
</cp:coreProperties>
</file>