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22"/>
  </p:notesMasterIdLst>
  <p:sldIdLst>
    <p:sldId id="256" r:id="rId2"/>
    <p:sldId id="336" r:id="rId3"/>
    <p:sldId id="359" r:id="rId4"/>
    <p:sldId id="337" r:id="rId5"/>
    <p:sldId id="338" r:id="rId6"/>
    <p:sldId id="339" r:id="rId7"/>
    <p:sldId id="340" r:id="rId8"/>
    <p:sldId id="341" r:id="rId9"/>
    <p:sldId id="342" r:id="rId10"/>
    <p:sldId id="343" r:id="rId11"/>
    <p:sldId id="344" r:id="rId12"/>
    <p:sldId id="345" r:id="rId13"/>
    <p:sldId id="346" r:id="rId14"/>
    <p:sldId id="347" r:id="rId15"/>
    <p:sldId id="348" r:id="rId16"/>
    <p:sldId id="349" r:id="rId17"/>
    <p:sldId id="350" r:id="rId18"/>
    <p:sldId id="351" r:id="rId19"/>
    <p:sldId id="352" r:id="rId20"/>
    <p:sldId id="353" r:id="rId21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itchFamily="34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Section par défaut" id="{BD7C34C4-C4B7-4577-BBD2-6AA8FAE9EA85}">
          <p14:sldIdLst>
            <p14:sldId id="256"/>
          </p14:sldIdLst>
        </p14:section>
        <p14:section name="Zorgtrajecten" id="{6A6F8DCD-5465-44B3-B032-810C9138AB6C}">
          <p14:sldIdLst>
            <p14:sldId id="336"/>
            <p14:sldId id="359"/>
            <p14:sldId id="337"/>
            <p14:sldId id="338"/>
            <p14:sldId id="339"/>
            <p14:sldId id="340"/>
            <p14:sldId id="341"/>
            <p14:sldId id="342"/>
            <p14:sldId id="343"/>
            <p14:sldId id="344"/>
            <p14:sldId id="345"/>
            <p14:sldId id="346"/>
            <p14:sldId id="347"/>
            <p14:sldId id="348"/>
            <p14:sldId id="349"/>
            <p14:sldId id="350"/>
            <p14:sldId id="351"/>
            <p14:sldId id="352"/>
            <p14:sldId id="353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ABA5"/>
    <a:srgbClr val="004B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518" autoAdjust="0"/>
    <p:restoredTop sz="94675" autoAdjust="0"/>
  </p:normalViewPr>
  <p:slideViewPr>
    <p:cSldViewPr snapToGrid="0">
      <p:cViewPr varScale="1">
        <p:scale>
          <a:sx n="74" d="100"/>
          <a:sy n="74" d="100"/>
        </p:scale>
        <p:origin x="-147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0" d="100"/>
          <a:sy n="80" d="100"/>
        </p:scale>
        <p:origin x="1998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213457-320E-4182-A79A-98915B8478A1}" type="datetimeFigureOut">
              <a:rPr lang="fr-BE" smtClean="0"/>
              <a:t>26/02/2016</a:t>
            </a:fld>
            <a:endParaRPr lang="fr-BE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276868-135B-491A-93FC-4C795ED998A5}" type="slidenum">
              <a:rPr lang="fr-BE" smtClean="0"/>
              <a:t>‹nr.›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953806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40" t="9976" r="14719" b="29443"/>
          <a:stretch>
            <a:fillRect/>
          </a:stretch>
        </p:blipFill>
        <p:spPr bwMode="auto">
          <a:xfrm>
            <a:off x="2171700" y="-57150"/>
            <a:ext cx="4805363" cy="504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52" t="78027" b="16454"/>
          <a:stretch>
            <a:fillRect/>
          </a:stretch>
        </p:blipFill>
        <p:spPr bwMode="auto">
          <a:xfrm>
            <a:off x="20638" y="4914900"/>
            <a:ext cx="9123362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 10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8" t="47215" b="19415"/>
          <a:stretch>
            <a:fillRect/>
          </a:stretch>
        </p:blipFill>
        <p:spPr bwMode="auto">
          <a:xfrm>
            <a:off x="7192963" y="6297613"/>
            <a:ext cx="1874837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6821248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/>
          </p:nvPr>
        </p:nvSpPr>
        <p:spPr>
          <a:xfrm>
            <a:off x="1065213" y="338204"/>
            <a:ext cx="7564437" cy="1552510"/>
          </a:xfrm>
        </p:spPr>
        <p:txBody>
          <a:bodyPr/>
          <a:lstStyle>
            <a:lvl1pPr>
              <a:buClr>
                <a:srgbClr val="004B8D"/>
              </a:buClr>
              <a:defRPr>
                <a:solidFill>
                  <a:srgbClr val="24ABA5"/>
                </a:solidFill>
              </a:defRPr>
            </a:lvl1pPr>
            <a:lvl2pPr>
              <a:buClr>
                <a:srgbClr val="004B8D"/>
              </a:buClr>
              <a:defRPr>
                <a:solidFill>
                  <a:srgbClr val="24ABA5"/>
                </a:solidFill>
              </a:defRPr>
            </a:lvl2pPr>
            <a:lvl3pPr>
              <a:buClr>
                <a:srgbClr val="004B8D"/>
              </a:buClr>
              <a:defRPr>
                <a:solidFill>
                  <a:srgbClr val="24ABA5"/>
                </a:solidFill>
              </a:defRPr>
            </a:lvl3pPr>
            <a:lvl4pPr>
              <a:buClr>
                <a:srgbClr val="004B8D"/>
              </a:buClr>
              <a:defRPr>
                <a:solidFill>
                  <a:srgbClr val="24ABA5"/>
                </a:solidFill>
              </a:defRPr>
            </a:lvl4pPr>
            <a:lvl5pPr>
              <a:buClr>
                <a:srgbClr val="004B8D"/>
              </a:buClr>
              <a:defRPr>
                <a:solidFill>
                  <a:srgbClr val="24ABA5"/>
                </a:solidFill>
              </a:defRPr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299999134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898525" cy="6858000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65213" y="2028825"/>
            <a:ext cx="7564437" cy="482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nl-BE" smtClean="0"/>
              <a:t>Modifiez les styles du texte du masque</a:t>
            </a:r>
          </a:p>
          <a:p>
            <a:pPr lvl="1"/>
            <a:r>
              <a:rPr lang="fr-FR" altLang="nl-BE" smtClean="0"/>
              <a:t>Deuxième niveau</a:t>
            </a:r>
          </a:p>
          <a:p>
            <a:pPr lvl="2"/>
            <a:r>
              <a:rPr lang="fr-FR" altLang="nl-BE" smtClean="0"/>
              <a:t>Troisième niveau</a:t>
            </a:r>
          </a:p>
          <a:p>
            <a:pPr lvl="3"/>
            <a:r>
              <a:rPr lang="fr-FR" altLang="nl-BE" smtClean="0"/>
              <a:t>Quatrième niveau</a:t>
            </a:r>
          </a:p>
          <a:p>
            <a:pPr lvl="4"/>
            <a:r>
              <a:rPr lang="fr-FR" altLang="nl-BE" smtClean="0"/>
              <a:t>Cinquième niveau</a:t>
            </a:r>
            <a:endParaRPr lang="en-US" altLang="nl-BE" smtClean="0"/>
          </a:p>
        </p:txBody>
      </p:sp>
      <p:sp>
        <p:nvSpPr>
          <p:cNvPr id="1029" name="ZoneTexte 9"/>
          <p:cNvSpPr txBox="1">
            <a:spLocks noChangeArrowheads="1"/>
          </p:cNvSpPr>
          <p:nvPr/>
        </p:nvSpPr>
        <p:spPr bwMode="auto">
          <a:xfrm rot="-5400000">
            <a:off x="-2174081" y="3940969"/>
            <a:ext cx="5291138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rbe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itchFamily="34" charset="0"/>
              </a:defRPr>
            </a:lvl9pPr>
          </a:lstStyle>
          <a:p>
            <a:pPr algn="ctr" eaLnBrk="1" hangingPunct="1">
              <a:defRPr/>
            </a:pPr>
            <a:r>
              <a:rPr lang="fr-BE" altLang="nl-BE" sz="15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Wanneer huisarts en apotheker elkaar ontmoeten…</a:t>
            </a: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" y="306388"/>
            <a:ext cx="97155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3" r:id="rId2"/>
  </p:sldLayoutIdLst>
  <p:transition spd="slow">
    <p:wipe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3000" kern="1200" dirty="0">
          <a:solidFill>
            <a:srgbClr val="FFFFFF"/>
          </a:solidFill>
          <a:latin typeface="Century Gothic" panose="020B0502020202020204" pitchFamily="34" charset="0"/>
          <a:ea typeface="+mj-ea"/>
          <a:cs typeface="Andalus" panose="02020603050405020304" pitchFamily="18" charset="-78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Century Gothic" pitchFamily="34" charset="0"/>
          <a:cs typeface="Andalus" pitchFamily="18" charset="-78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Century Gothic" pitchFamily="34" charset="0"/>
          <a:cs typeface="Andalus" pitchFamily="18" charset="-78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Century Gothic" pitchFamily="34" charset="0"/>
          <a:cs typeface="Andalus" pitchFamily="18" charset="-78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Century Gothic" pitchFamily="34" charset="0"/>
          <a:cs typeface="Andalus" pitchFamily="18" charset="-78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Century Gothic" pitchFamily="34" charset="0"/>
          <a:cs typeface="Andalus" pitchFamily="18" charset="-78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Century Gothic" pitchFamily="34" charset="0"/>
          <a:cs typeface="Andalus" pitchFamily="18" charset="-78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Century Gothic" pitchFamily="34" charset="0"/>
          <a:cs typeface="Andalus" pitchFamily="18" charset="-78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rgbClr val="FFFFFF"/>
          </a:solidFill>
          <a:latin typeface="Century Gothic" pitchFamily="34" charset="0"/>
          <a:cs typeface="Andalus" pitchFamily="18" charset="-78"/>
        </a:defRPr>
      </a:lvl9pPr>
    </p:titleStyle>
    <p:bodyStyle>
      <a:lvl1pPr marL="136525" indent="-136525" algn="l" defTabSz="685800" rtl="0" eaLnBrk="0" fontAlgn="base" hangingPunct="0">
        <a:lnSpc>
          <a:spcPct val="90000"/>
        </a:lnSpc>
        <a:spcBef>
          <a:spcPts val="900"/>
        </a:spcBef>
        <a:spcAft>
          <a:spcPct val="0"/>
        </a:spcAft>
        <a:buClr>
          <a:srgbClr val="24ABA5"/>
        </a:buClr>
        <a:buFont typeface="Wingdings 2" pitchFamily="18" charset="2"/>
        <a:buChar char=""/>
        <a:defRPr sz="2800" kern="1200">
          <a:solidFill>
            <a:srgbClr val="004B8D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514350" indent="-136525" algn="l" defTabSz="685800" rtl="0" eaLnBrk="0" fontAlgn="base" hangingPunct="0">
        <a:lnSpc>
          <a:spcPct val="90000"/>
        </a:lnSpc>
        <a:spcBef>
          <a:spcPts val="188"/>
        </a:spcBef>
        <a:spcAft>
          <a:spcPts val="188"/>
        </a:spcAft>
        <a:buClr>
          <a:srgbClr val="24ABA5"/>
        </a:buClr>
        <a:buFont typeface="Wingdings 2" pitchFamily="18" charset="2"/>
        <a:buChar char=""/>
        <a:defRPr sz="2400" kern="1200">
          <a:solidFill>
            <a:srgbClr val="004B8D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857250" indent="-136525" algn="l" defTabSz="685800" rtl="0" eaLnBrk="0" fontAlgn="base" hangingPunct="0">
        <a:lnSpc>
          <a:spcPct val="90000"/>
        </a:lnSpc>
        <a:spcBef>
          <a:spcPts val="188"/>
        </a:spcBef>
        <a:spcAft>
          <a:spcPts val="188"/>
        </a:spcAft>
        <a:buClr>
          <a:srgbClr val="24ABA5"/>
        </a:buClr>
        <a:buFont typeface="Wingdings 2" pitchFamily="18" charset="2"/>
        <a:buChar char=""/>
        <a:defRPr sz="2400" kern="1200">
          <a:solidFill>
            <a:srgbClr val="004B8D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200150" indent="-136525" algn="l" defTabSz="685800" rtl="0" eaLnBrk="0" fontAlgn="base" hangingPunct="0">
        <a:lnSpc>
          <a:spcPct val="90000"/>
        </a:lnSpc>
        <a:spcBef>
          <a:spcPts val="188"/>
        </a:spcBef>
        <a:spcAft>
          <a:spcPts val="188"/>
        </a:spcAft>
        <a:buClr>
          <a:srgbClr val="24ABA5"/>
        </a:buClr>
        <a:buFont typeface="Wingdings 2" pitchFamily="18" charset="2"/>
        <a:buChar char=""/>
        <a:defRPr kern="1200">
          <a:solidFill>
            <a:srgbClr val="004B8D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1543050" indent="-136525" algn="l" defTabSz="685800" rtl="0" eaLnBrk="0" fontAlgn="base" hangingPunct="0">
        <a:lnSpc>
          <a:spcPct val="90000"/>
        </a:lnSpc>
        <a:spcBef>
          <a:spcPts val="188"/>
        </a:spcBef>
        <a:spcAft>
          <a:spcPts val="188"/>
        </a:spcAft>
        <a:buClr>
          <a:srgbClr val="24ABA5"/>
        </a:buClr>
        <a:buFont typeface="Wingdings 2" pitchFamily="18" charset="2"/>
        <a:buChar char=""/>
        <a:defRPr kern="1200">
          <a:solidFill>
            <a:srgbClr val="004B8D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188"/>
        </a:spcBef>
        <a:spcAft>
          <a:spcPts val="188"/>
        </a:spcAft>
        <a:buClr>
          <a:schemeClr val="accent1"/>
        </a:buClr>
        <a:buFont typeface="Wingdings 2" pitchFamily="18" charset="2"/>
        <a:buChar char=""/>
        <a:defRPr sz="105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188"/>
        </a:spcBef>
        <a:spcAft>
          <a:spcPts val="188"/>
        </a:spcAft>
        <a:buClr>
          <a:schemeClr val="accent1"/>
        </a:buClr>
        <a:buFont typeface="Wingdings 2" pitchFamily="18" charset="2"/>
        <a:buChar char=""/>
        <a:defRPr sz="105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188"/>
        </a:spcBef>
        <a:spcAft>
          <a:spcPts val="188"/>
        </a:spcAft>
        <a:buClr>
          <a:schemeClr val="accent1"/>
        </a:buClr>
        <a:buFont typeface="Wingdings 2" pitchFamily="18" charset="2"/>
        <a:buChar char=""/>
        <a:defRPr sz="105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188"/>
        </a:spcBef>
        <a:spcAft>
          <a:spcPts val="188"/>
        </a:spcAft>
        <a:buClr>
          <a:schemeClr val="accent1"/>
        </a:buClr>
        <a:buFont typeface="Wingdings 2" pitchFamily="18" charset="2"/>
        <a:buChar char=""/>
        <a:defRPr sz="105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19.xml"/><Relationship Id="rId3" Type="http://schemas.openxmlformats.org/officeDocument/2006/relationships/slide" Target="slide5.xml"/><Relationship Id="rId7" Type="http://schemas.openxmlformats.org/officeDocument/2006/relationships/slide" Target="slide10.xml"/><Relationship Id="rId12" Type="http://schemas.openxmlformats.org/officeDocument/2006/relationships/slide" Target="slide18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11" Type="http://schemas.openxmlformats.org/officeDocument/2006/relationships/slide" Target="slide17.xml"/><Relationship Id="rId5" Type="http://schemas.openxmlformats.org/officeDocument/2006/relationships/slide" Target="slide8.xml"/><Relationship Id="rId15" Type="http://schemas.openxmlformats.org/officeDocument/2006/relationships/slide" Target="slide2.xml"/><Relationship Id="rId10" Type="http://schemas.openxmlformats.org/officeDocument/2006/relationships/slide" Target="slide15.xml"/><Relationship Id="rId4" Type="http://schemas.openxmlformats.org/officeDocument/2006/relationships/slide" Target="slide6.xml"/><Relationship Id="rId9" Type="http://schemas.openxmlformats.org/officeDocument/2006/relationships/slide" Target="slide12.xml"/><Relationship Id="rId14" Type="http://schemas.openxmlformats.org/officeDocument/2006/relationships/slide" Target="slide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190500" y="5459413"/>
            <a:ext cx="87249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itchFamily="18" charset="2"/>
              <a:buChar char=""/>
              <a:defRPr sz="28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nl-NL" altLang="nl-BE" b="1"/>
              <a:t>Wanneer huisarts en 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nl-NL" altLang="nl-BE" b="1"/>
              <a:t>apotheker elkaar ontmoeten </a:t>
            </a:r>
            <a:r>
              <a:rPr lang="fr-BE" altLang="nl-BE" b="1"/>
              <a:t>…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62050" y="1555750"/>
            <a:ext cx="7724775" cy="5030788"/>
          </a:xfrm>
        </p:spPr>
        <p:txBody>
          <a:bodyPr rtlCol="0">
            <a:noAutofit/>
          </a:bodyPr>
          <a:lstStyle/>
          <a:p>
            <a:pPr marL="0" indent="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  <a:buFont typeface="Wingdings 2" pitchFamily="18" charset="2"/>
              <a:buNone/>
              <a:defRPr/>
            </a:pPr>
            <a:r>
              <a:rPr lang="nl-BE" sz="2200" dirty="0"/>
              <a:t>De </a:t>
            </a:r>
            <a:r>
              <a:rPr lang="nl-BE" sz="2200" dirty="0" smtClean="0"/>
              <a:t>huisarts:</a:t>
            </a:r>
            <a:endParaRPr lang="fr-BE" sz="2200" dirty="0" smtClean="0"/>
          </a:p>
          <a:p>
            <a:pPr marL="137160" indent="-137160" eaLnBrk="1" fontAlgn="auto" hangingPunct="1">
              <a:spcAft>
                <a:spcPts val="0"/>
              </a:spcAft>
              <a:defRPr/>
            </a:pPr>
            <a:r>
              <a:rPr lang="nl-BE" sz="2400" dirty="0" smtClean="0"/>
              <a:t>  </a:t>
            </a:r>
            <a:r>
              <a:rPr lang="nl-BE" sz="2200" dirty="0"/>
              <a:t>i</a:t>
            </a:r>
            <a:r>
              <a:rPr lang="nl-BE" sz="2200" dirty="0" smtClean="0"/>
              <a:t>nformeert de patiënt over de inhoud en</a:t>
            </a:r>
            <a:br>
              <a:rPr lang="nl-BE" sz="2200" dirty="0" smtClean="0"/>
            </a:br>
            <a:r>
              <a:rPr lang="nl-BE" sz="2200" dirty="0" smtClean="0"/>
              <a:t>  </a:t>
            </a:r>
            <a:r>
              <a:rPr lang="nl-BE" sz="2200" dirty="0">
                <a:solidFill>
                  <a:srgbClr val="24ABA5"/>
                </a:solidFill>
              </a:rPr>
              <a:t>betekenis</a:t>
            </a:r>
            <a:r>
              <a:rPr lang="nl-BE" sz="2200" dirty="0" smtClean="0"/>
              <a:t> van het zorgtraject.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nl-BE" sz="2400" dirty="0" smtClean="0"/>
          </a:p>
          <a:p>
            <a:pPr marL="361950" indent="-3619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  <a:defRPr/>
            </a:pPr>
            <a:r>
              <a:rPr lang="nl-BE" sz="2200" dirty="0" smtClean="0"/>
              <a:t>spreekt samen </a:t>
            </a:r>
            <a:r>
              <a:rPr lang="nl-BE" sz="2200" dirty="0"/>
              <a:t>met de patiënt </a:t>
            </a:r>
            <a:r>
              <a:rPr lang="nl-BE" sz="2200" dirty="0" smtClean="0"/>
              <a:t>een </a:t>
            </a:r>
            <a:r>
              <a:rPr lang="nl-BE" sz="2200" dirty="0"/>
              <a:t>persoonlijk </a:t>
            </a:r>
            <a:r>
              <a:rPr lang="nl-BE" sz="2200" dirty="0">
                <a:solidFill>
                  <a:srgbClr val="24ABA5"/>
                </a:solidFill>
              </a:rPr>
              <a:t>zorgplan</a:t>
            </a:r>
            <a:r>
              <a:rPr lang="nl-BE" sz="2200" dirty="0"/>
              <a:t> af en </a:t>
            </a:r>
            <a:r>
              <a:rPr lang="nl-BE" sz="2200" dirty="0" smtClean="0"/>
              <a:t>begeleidt </a:t>
            </a:r>
            <a:r>
              <a:rPr lang="nl-BE" sz="2200" dirty="0"/>
              <a:t>de patiënt </a:t>
            </a:r>
            <a:r>
              <a:rPr lang="nl-BE" sz="2200" dirty="0" smtClean="0"/>
              <a:t>verder. </a:t>
            </a:r>
          </a:p>
          <a:p>
            <a:pPr marL="361950" indent="-3619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  <a:defRPr/>
            </a:pPr>
            <a:r>
              <a:rPr lang="fr-BE" sz="2200" dirty="0" err="1"/>
              <a:t>r</a:t>
            </a:r>
            <a:r>
              <a:rPr lang="fr-BE" sz="2200" dirty="0" err="1" smtClean="0"/>
              <a:t>egistreert</a:t>
            </a:r>
            <a:r>
              <a:rPr lang="fr-BE" sz="2200" dirty="0" smtClean="0"/>
              <a:t> 4 </a:t>
            </a:r>
            <a:r>
              <a:rPr lang="fr-BE" sz="2200" dirty="0" err="1">
                <a:solidFill>
                  <a:srgbClr val="24ABA5"/>
                </a:solidFill>
              </a:rPr>
              <a:t>gegevens</a:t>
            </a:r>
            <a:r>
              <a:rPr lang="fr-BE" sz="2200" dirty="0" smtClean="0"/>
              <a:t> (</a:t>
            </a:r>
            <a:r>
              <a:rPr lang="fr-FR" sz="2200" dirty="0"/>
              <a:t>HbA1c, </a:t>
            </a:r>
            <a:r>
              <a:rPr lang="fr-FR" sz="2200" dirty="0" smtClean="0"/>
              <a:t>bloeddruk, </a:t>
            </a:r>
            <a:r>
              <a:rPr lang="fr-FR" sz="2200" dirty="0"/>
              <a:t>LDL, </a:t>
            </a:r>
            <a:r>
              <a:rPr lang="fr-FR" sz="2200" dirty="0" smtClean="0"/>
              <a:t>BMI).</a:t>
            </a:r>
            <a:endParaRPr lang="fr-BE" sz="2200" dirty="0"/>
          </a:p>
          <a:p>
            <a:pPr marL="361950" indent="-3619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  <a:defRPr/>
            </a:pPr>
            <a:r>
              <a:rPr lang="fr-BE" sz="2200" dirty="0" err="1"/>
              <a:t>s</a:t>
            </a:r>
            <a:r>
              <a:rPr lang="fr-BE" sz="2200" dirty="0" err="1" smtClean="0"/>
              <a:t>chrijft</a:t>
            </a:r>
            <a:r>
              <a:rPr lang="fr-BE" sz="2200" dirty="0" smtClean="0"/>
              <a:t> de specifieke </a:t>
            </a:r>
            <a:r>
              <a:rPr lang="fr-BE" sz="2200" dirty="0" err="1">
                <a:solidFill>
                  <a:srgbClr val="24ABA5"/>
                </a:solidFill>
              </a:rPr>
              <a:t>voorschriften</a:t>
            </a:r>
            <a:r>
              <a:rPr lang="fr-BE" sz="2200" dirty="0" smtClean="0"/>
              <a:t> voor (2x/</a:t>
            </a:r>
            <a:r>
              <a:rPr lang="fr-BE" sz="2200" dirty="0" err="1" smtClean="0"/>
              <a:t>jaar</a:t>
            </a:r>
            <a:r>
              <a:rPr lang="fr-BE" sz="2200" dirty="0" smtClean="0"/>
              <a:t>).</a:t>
            </a:r>
            <a:endParaRPr lang="fr-BE" sz="2200" dirty="0"/>
          </a:p>
          <a:p>
            <a:pPr marL="137160" indent="-137160" algn="just" eaLnBrk="1" fontAlgn="auto" hangingPunct="1">
              <a:lnSpc>
                <a:spcPct val="120000"/>
              </a:lnSpc>
              <a:spcAft>
                <a:spcPts val="0"/>
              </a:spcAft>
              <a:defRPr/>
            </a:pPr>
            <a:endParaRPr lang="fr-BE" sz="2000" dirty="0"/>
          </a:p>
          <a:p>
            <a:pPr marL="0" indent="0" algn="just" eaLnBrk="1" fontAlgn="auto" hangingPunct="1">
              <a:lnSpc>
                <a:spcPct val="120000"/>
              </a:lnSpc>
              <a:spcAft>
                <a:spcPts val="0"/>
              </a:spcAft>
              <a:buFont typeface="Wingdings 2" pitchFamily="18" charset="2"/>
              <a:buNone/>
              <a:defRPr/>
            </a:pPr>
            <a:endParaRPr lang="fr-BE" sz="2000" dirty="0" smtClean="0"/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fr-BE" b="1" dirty="0"/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fr-BE" b="1" dirty="0"/>
          </a:p>
        </p:txBody>
      </p:sp>
      <p:sp>
        <p:nvSpPr>
          <p:cNvPr id="82947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1450"/>
            <a:ext cx="7821612" cy="561975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fr-BE" altLang="nl-BE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Zorgtrajecten</a:t>
            </a:r>
            <a:endParaRPr lang="fr-BE" altLang="nl-B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9092" name="Rectangle 5"/>
          <p:cNvSpPr>
            <a:spLocks noChangeArrowheads="1"/>
          </p:cNvSpPr>
          <p:nvPr/>
        </p:nvSpPr>
        <p:spPr bwMode="auto">
          <a:xfrm>
            <a:off x="942975" y="733425"/>
            <a:ext cx="79438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itchFamily="18" charset="2"/>
              <a:buChar char=""/>
              <a:defRPr sz="28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fr-BE" altLang="nl-BE" sz="2400" b="1"/>
              <a:t>Wat doet de huisarts in een zorgtraject?</a:t>
            </a:r>
          </a:p>
        </p:txBody>
      </p:sp>
      <p:sp>
        <p:nvSpPr>
          <p:cNvPr id="5" name="Rectangle 4">
            <a:hlinkClick r:id="rId2" action="ppaction://hlinksldjump"/>
          </p:cNvPr>
          <p:cNvSpPr/>
          <p:nvPr/>
        </p:nvSpPr>
        <p:spPr>
          <a:xfrm>
            <a:off x="98856" y="36306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THEMA’S</a:t>
            </a:r>
            <a:endParaRPr lang="fr-BE" dirty="0"/>
          </a:p>
        </p:txBody>
      </p:sp>
      <p:sp>
        <p:nvSpPr>
          <p:cNvPr id="6" name="Bouton d'action : Accueil 5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77925" y="1543050"/>
            <a:ext cx="7708900" cy="5314950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  <a:buFont typeface="Wingdings 2" pitchFamily="18" charset="2"/>
              <a:buNone/>
              <a:defRPr/>
            </a:pPr>
            <a:r>
              <a:rPr lang="fr-BE" sz="2200" dirty="0" smtClean="0"/>
              <a:t>De </a:t>
            </a:r>
            <a:r>
              <a:rPr lang="fr-BE" sz="2200" dirty="0" err="1" smtClean="0"/>
              <a:t>apotheker</a:t>
            </a:r>
            <a:r>
              <a:rPr lang="fr-BE" sz="2200" dirty="0" smtClean="0"/>
              <a:t>:</a:t>
            </a:r>
          </a:p>
          <a:p>
            <a:pPr marL="137160" indent="-13716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  <a:defRPr/>
            </a:pPr>
            <a:r>
              <a:rPr lang="nl-BE" sz="2200" dirty="0"/>
              <a:t>levert </a:t>
            </a:r>
            <a:r>
              <a:rPr lang="nl-BE" sz="2200" dirty="0" smtClean="0">
                <a:solidFill>
                  <a:srgbClr val="24ABA5"/>
                </a:solidFill>
              </a:rPr>
              <a:t>zelfzorgmateriaal</a:t>
            </a:r>
            <a:r>
              <a:rPr lang="nl-BE" sz="2200" dirty="0"/>
              <a:t>, op basis van het voorschift van de huisarts en het attest van de </a:t>
            </a:r>
            <a:r>
              <a:rPr lang="nl-BE" sz="2200" dirty="0" smtClean="0"/>
              <a:t>educator voor de </a:t>
            </a:r>
            <a:r>
              <a:rPr lang="nl-BE" sz="2200" dirty="0" err="1" smtClean="0"/>
              <a:t>glucometer</a:t>
            </a:r>
            <a:r>
              <a:rPr lang="nl-BE" sz="2200" dirty="0" smtClean="0"/>
              <a:t>.</a:t>
            </a:r>
            <a:endParaRPr lang="fr-BE" sz="2200" dirty="0"/>
          </a:p>
          <a:p>
            <a:pPr marL="137160" indent="-13716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  <a:defRPr/>
            </a:pPr>
            <a:r>
              <a:rPr lang="nl-BE" sz="2200" dirty="0"/>
              <a:t>legt de werking van het toestel uit en geeft </a:t>
            </a:r>
            <a:r>
              <a:rPr lang="nl-BE" sz="2200" dirty="0" smtClean="0"/>
              <a:t>de noodzakelijke uitleg </a:t>
            </a:r>
            <a:r>
              <a:rPr lang="nl-BE" sz="2200" dirty="0"/>
              <a:t>over het goed gebruik </a:t>
            </a:r>
            <a:r>
              <a:rPr lang="nl-BE" sz="2200" dirty="0" smtClean="0">
                <a:solidFill>
                  <a:srgbClr val="24ABA5"/>
                </a:solidFill>
              </a:rPr>
              <a:t>als </a:t>
            </a:r>
            <a:r>
              <a:rPr lang="nl-BE" sz="2200" dirty="0">
                <a:solidFill>
                  <a:srgbClr val="24ABA5"/>
                </a:solidFill>
              </a:rPr>
              <a:t>aanvulling bij de uitleg</a:t>
            </a:r>
            <a:r>
              <a:rPr lang="nl-BE" sz="2200" dirty="0"/>
              <a:t> van de huisarts of </a:t>
            </a:r>
            <a:r>
              <a:rPr lang="nl-BE" sz="2200" dirty="0" smtClean="0"/>
              <a:t>diabetes-educator</a:t>
            </a:r>
            <a:r>
              <a:rPr lang="fr-BE" sz="2200" dirty="0" smtClean="0"/>
              <a:t>.</a:t>
            </a:r>
            <a:endParaRPr lang="fr-BE" sz="2200" dirty="0"/>
          </a:p>
          <a:p>
            <a:pPr marL="137160" indent="-13716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  <a:defRPr/>
            </a:pPr>
            <a:r>
              <a:rPr lang="nl-BE" sz="2200" dirty="0"/>
              <a:t>volgt de </a:t>
            </a:r>
            <a:r>
              <a:rPr lang="nl-BE" sz="2200" dirty="0">
                <a:solidFill>
                  <a:srgbClr val="24ABA5"/>
                </a:solidFill>
              </a:rPr>
              <a:t>medicamenteuze behandeling </a:t>
            </a:r>
            <a:r>
              <a:rPr lang="nl-BE" sz="2200" dirty="0"/>
              <a:t>op en geeft bijkomstig advies over de glycemiemeting, </a:t>
            </a:r>
            <a:r>
              <a:rPr lang="nl-BE" sz="2200" dirty="0" err="1" smtClean="0"/>
              <a:t>bloed-drukmeting</a:t>
            </a:r>
            <a:r>
              <a:rPr lang="nl-BE" sz="2200" dirty="0"/>
              <a:t>, levensstijl, hypertensie, ...</a:t>
            </a:r>
            <a:endParaRPr lang="fr-BE" sz="2200" dirty="0"/>
          </a:p>
        </p:txBody>
      </p:sp>
      <p:sp>
        <p:nvSpPr>
          <p:cNvPr id="83971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1450"/>
            <a:ext cx="7821612" cy="561975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fr-BE" altLang="nl-BE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Zorgtrajecten</a:t>
            </a:r>
            <a:endParaRPr lang="fr-BE" altLang="nl-B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0116" name="Rectangle 5"/>
          <p:cNvSpPr>
            <a:spLocks noChangeArrowheads="1"/>
          </p:cNvSpPr>
          <p:nvPr/>
        </p:nvSpPr>
        <p:spPr bwMode="auto">
          <a:xfrm>
            <a:off x="981075" y="733425"/>
            <a:ext cx="7905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itchFamily="18" charset="2"/>
              <a:buChar char=""/>
              <a:defRPr sz="28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fr-BE" altLang="nl-BE" sz="2400" b="1"/>
              <a:t>Wat doet de apotheker in het zorgtraject?</a:t>
            </a:r>
          </a:p>
        </p:txBody>
      </p:sp>
      <p:sp>
        <p:nvSpPr>
          <p:cNvPr id="7" name="Rectangular Callout 11"/>
          <p:cNvSpPr/>
          <p:nvPr/>
        </p:nvSpPr>
        <p:spPr>
          <a:xfrm>
            <a:off x="1176338" y="2254250"/>
            <a:ext cx="7710487" cy="2867025"/>
          </a:xfrm>
          <a:prstGeom prst="wedgeRectCallout">
            <a:avLst>
              <a:gd name="adj1" fmla="val -41421"/>
              <a:gd name="adj2" fmla="val 68415"/>
            </a:avLst>
          </a:prstGeom>
          <a:solidFill>
            <a:srgbClr val="24ABA5">
              <a:alpha val="84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2800" dirty="0" err="1"/>
              <a:t>Hoe</a:t>
            </a:r>
            <a:r>
              <a:rPr lang="fr-BE" sz="2800" dirty="0"/>
              <a:t> </a:t>
            </a:r>
            <a:r>
              <a:rPr lang="fr-BE" sz="2800" dirty="0" err="1"/>
              <a:t>zorgen</a:t>
            </a:r>
            <a:r>
              <a:rPr lang="fr-BE" sz="2800" dirty="0"/>
              <a:t> </a:t>
            </a:r>
            <a:r>
              <a:rPr lang="fr-BE" sz="2800" dirty="0" err="1"/>
              <a:t>we</a:t>
            </a:r>
            <a:r>
              <a:rPr lang="fr-BE" sz="2800" dirty="0"/>
              <a:t> </a:t>
            </a:r>
            <a:r>
              <a:rPr lang="fr-BE" sz="2800" dirty="0" err="1"/>
              <a:t>voor</a:t>
            </a:r>
            <a:r>
              <a:rPr lang="fr-BE" sz="2800" dirty="0"/>
              <a:t> </a:t>
            </a:r>
            <a:r>
              <a:rPr lang="fr-BE" sz="2800" dirty="0" err="1"/>
              <a:t>een</a:t>
            </a:r>
            <a:r>
              <a:rPr lang="fr-BE" sz="2800" dirty="0"/>
              <a:t> </a:t>
            </a:r>
            <a:r>
              <a:rPr lang="fr-BE" sz="2800" dirty="0" err="1"/>
              <a:t>eenduidige</a:t>
            </a:r>
            <a:r>
              <a:rPr lang="fr-BE" sz="2800" dirty="0"/>
              <a:t>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2800" dirty="0" err="1"/>
              <a:t>communicatie</a:t>
            </a:r>
            <a:r>
              <a:rPr lang="fr-BE" sz="2800" dirty="0"/>
              <a:t> </a:t>
            </a:r>
            <a:r>
              <a:rPr lang="fr-BE" sz="2800" dirty="0" err="1"/>
              <a:t>naar</a:t>
            </a:r>
            <a:r>
              <a:rPr lang="fr-BE" sz="2800" dirty="0"/>
              <a:t> de </a:t>
            </a:r>
            <a:r>
              <a:rPr lang="fr-BE" sz="2800" dirty="0" err="1"/>
              <a:t>patiënt</a:t>
            </a:r>
            <a:r>
              <a:rPr lang="fr-BE" sz="2800" dirty="0"/>
              <a:t>?</a:t>
            </a:r>
          </a:p>
        </p:txBody>
      </p:sp>
      <p:sp>
        <p:nvSpPr>
          <p:cNvPr id="6" name="Rectangle 5">
            <a:hlinkClick r:id="rId3" action="ppaction://hlinksldjump"/>
          </p:cNvPr>
          <p:cNvSpPr/>
          <p:nvPr/>
        </p:nvSpPr>
        <p:spPr>
          <a:xfrm>
            <a:off x="98856" y="36306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 action="ppaction://hlinksldjump"/>
              </a:rPr>
              <a:t>THEMA’S</a:t>
            </a:r>
            <a:endParaRPr lang="fr-BE" dirty="0"/>
          </a:p>
        </p:txBody>
      </p:sp>
      <p:sp>
        <p:nvSpPr>
          <p:cNvPr id="8" name="Bouton d'action : Accueil 7">
            <a:hlinkClick r:id="rId4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B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 descr="D:\Bijlage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963" y="1855788"/>
            <a:ext cx="2346325" cy="451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1139" name="Picture 2" descr="D:\Bijlage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6500" y="1855788"/>
            <a:ext cx="2344738" cy="451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1140" name="Picture 2" descr="D:\Bijlage8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04913" y="1865313"/>
            <a:ext cx="2344737" cy="4519612"/>
          </a:xfrm>
        </p:spPr>
      </p:pic>
      <p:grpSp>
        <p:nvGrpSpPr>
          <p:cNvPr id="91141" name="Group 2"/>
          <p:cNvGrpSpPr>
            <a:grpSpLocks/>
          </p:cNvGrpSpPr>
          <p:nvPr/>
        </p:nvGrpSpPr>
        <p:grpSpPr bwMode="auto">
          <a:xfrm>
            <a:off x="1185863" y="974725"/>
            <a:ext cx="7545387" cy="3273425"/>
            <a:chOff x="105796278" y="107450276"/>
            <a:chExt cx="8763460" cy="3816838"/>
          </a:xfrm>
        </p:grpSpPr>
        <p:grpSp>
          <p:nvGrpSpPr>
            <p:cNvPr id="91152" name="Group 3"/>
            <p:cNvGrpSpPr>
              <a:grpSpLocks/>
            </p:cNvGrpSpPr>
            <p:nvPr/>
          </p:nvGrpSpPr>
          <p:grpSpPr bwMode="auto">
            <a:xfrm>
              <a:off x="105796278" y="107450276"/>
              <a:ext cx="2776033" cy="3689999"/>
              <a:chOff x="108405261" y="113062500"/>
              <a:chExt cx="2776033" cy="3689999"/>
            </a:xfrm>
          </p:grpSpPr>
          <p:sp>
            <p:nvSpPr>
              <p:cNvPr id="23" name="Text Box 8"/>
              <p:cNvSpPr txBox="1">
                <a:spLocks noChangeArrowheads="1"/>
              </p:cNvSpPr>
              <p:nvPr/>
            </p:nvSpPr>
            <p:spPr bwMode="auto">
              <a:xfrm>
                <a:off x="108405261" y="113062500"/>
                <a:ext cx="2776724" cy="1027326"/>
              </a:xfrm>
              <a:prstGeom prst="rect">
                <a:avLst/>
              </a:prstGeom>
              <a:noFill/>
              <a:ln w="9525" algn="in">
                <a:noFill/>
                <a:miter lim="800000"/>
                <a:headEnd/>
                <a:tailEnd/>
              </a:ln>
              <a:effectLst/>
            </p:spPr>
            <p:txBody>
              <a:bodyPr lIns="36576" tIns="36576" rIns="36576" bIns="36576"/>
              <a:lstStyle/>
              <a:p>
                <a:pPr defTabSz="914400" eaLnBrk="1" hangingPunct="1">
                  <a:defRPr/>
                </a:pPr>
                <a:r>
                  <a:rPr lang="fr-BE" sz="1100" b="1" dirty="0">
                    <a:solidFill>
                      <a:srgbClr val="004B8D"/>
                    </a:solidFill>
                    <a:latin typeface="Calibri" pitchFamily="34" charset="0"/>
                    <a:cs typeface="Arial" panose="020B0604020202020204" pitchFamily="34" charset="0"/>
                  </a:rPr>
                  <a:t>1. Eerste voorschrift voor 6 maanden: </a:t>
                </a:r>
              </a:p>
              <a:p>
                <a:pPr marL="171450" indent="-171450" defTabSz="914400" eaLnBrk="1" hangingPunct="1">
                  <a:buSzPts val="1000"/>
                  <a:buFont typeface="Arial" panose="020B0604020202020204" pitchFamily="34" charset="0"/>
                  <a:buChar char="•"/>
                  <a:defRPr/>
                </a:pPr>
                <a:r>
                  <a:rPr lang="fr-BE" sz="1050" dirty="0">
                    <a:solidFill>
                      <a:srgbClr val="004B8D"/>
                    </a:solidFill>
                    <a:latin typeface="Calibri" pitchFamily="34" charset="0"/>
                    <a:cs typeface="Arial" panose="020B0604020202020204" pitchFamily="34" charset="0"/>
                  </a:rPr>
                  <a:t>Voorschriften voor het materiaal</a:t>
                </a:r>
              </a:p>
              <a:p>
                <a:pPr marL="171450" indent="-171450" defTabSz="914400" eaLnBrk="1" hangingPunct="1">
                  <a:buSzPts val="1000"/>
                  <a:buFont typeface="Arial" panose="020B0604020202020204" pitchFamily="34" charset="0"/>
                  <a:buChar char="•"/>
                  <a:defRPr/>
                </a:pPr>
                <a:r>
                  <a:rPr lang="fr-BE" sz="1050" dirty="0">
                    <a:solidFill>
                      <a:srgbClr val="004B8D"/>
                    </a:solidFill>
                    <a:latin typeface="Calibri" pitchFamily="34" charset="0"/>
                    <a:cs typeface="Arial" panose="020B0604020202020204" pitchFamily="34" charset="0"/>
                  </a:rPr>
                  <a:t>Voorschrift </a:t>
                </a:r>
                <a:r>
                  <a:rPr lang="fr-BE" sz="1050" dirty="0" err="1">
                    <a:solidFill>
                      <a:srgbClr val="004B8D"/>
                    </a:solidFill>
                    <a:latin typeface="Calibri" pitchFamily="34" charset="0"/>
                    <a:cs typeface="Arial" panose="020B0604020202020204" pitchFamily="34" charset="0"/>
                  </a:rPr>
                  <a:t>voor</a:t>
                </a:r>
                <a:r>
                  <a:rPr lang="fr-BE" sz="1050" dirty="0">
                    <a:solidFill>
                      <a:srgbClr val="004B8D"/>
                    </a:solidFill>
                    <a:latin typeface="Calibri" pitchFamily="34" charset="0"/>
                    <a:cs typeface="Arial" panose="020B0604020202020204" pitchFamily="34" charset="0"/>
                  </a:rPr>
                  <a:t> </a:t>
                </a:r>
                <a:r>
                  <a:rPr lang="fr-BE" sz="1050" dirty="0" err="1">
                    <a:solidFill>
                      <a:srgbClr val="004B8D"/>
                    </a:solidFill>
                    <a:latin typeface="Calibri" pitchFamily="34" charset="0"/>
                    <a:cs typeface="Arial" panose="020B0604020202020204" pitchFamily="34" charset="0"/>
                  </a:rPr>
                  <a:t>educatie</a:t>
                </a:r>
                <a:endParaRPr lang="fr-FR" sz="1050" dirty="0">
                  <a:solidFill>
                    <a:srgbClr val="004B8D"/>
                  </a:solidFill>
                  <a:latin typeface="Arial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160" name="Text Box 7"/>
              <p:cNvSpPr txBox="1">
                <a:spLocks noChangeArrowheads="1"/>
              </p:cNvSpPr>
              <p:nvPr/>
            </p:nvSpPr>
            <p:spPr bwMode="auto">
              <a:xfrm>
                <a:off x="109400009" y="115636499"/>
                <a:ext cx="1691998" cy="1116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36576" tIns="36576" rIns="36576" bIns="36576"/>
              <a:lstStyle>
                <a:lvl1pPr>
                  <a:lnSpc>
                    <a:spcPct val="90000"/>
                  </a:lnSpc>
                  <a:spcBef>
                    <a:spcPts val="900"/>
                  </a:spcBef>
                  <a:buClr>
                    <a:srgbClr val="24ABA5"/>
                  </a:buClr>
                  <a:buFont typeface="Wingdings 2" pitchFamily="18" charset="2"/>
                  <a:buChar char=""/>
                  <a:defRPr sz="2800">
                    <a:solidFill>
                      <a:srgbClr val="004B8D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188"/>
                  </a:spcBef>
                  <a:spcAft>
                    <a:spcPts val="188"/>
                  </a:spcAft>
                  <a:buClr>
                    <a:srgbClr val="24ABA5"/>
                  </a:buClr>
                  <a:buFont typeface="Wingdings 2" pitchFamily="18" charset="2"/>
                  <a:buChar char=""/>
                  <a:defRPr sz="2400">
                    <a:solidFill>
                      <a:srgbClr val="004B8D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188"/>
                  </a:spcBef>
                  <a:spcAft>
                    <a:spcPts val="188"/>
                  </a:spcAft>
                  <a:buClr>
                    <a:srgbClr val="24ABA5"/>
                  </a:buClr>
                  <a:buFont typeface="Wingdings 2" pitchFamily="18" charset="2"/>
                  <a:buChar char=""/>
                  <a:defRPr sz="2400">
                    <a:solidFill>
                      <a:srgbClr val="004B8D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188"/>
                  </a:spcBef>
                  <a:spcAft>
                    <a:spcPts val="188"/>
                  </a:spcAft>
                  <a:buClr>
                    <a:srgbClr val="24ABA5"/>
                  </a:buClr>
                  <a:buFont typeface="Wingdings 2" pitchFamily="18" charset="2"/>
                  <a:buChar char=""/>
                  <a:defRPr>
                    <a:solidFill>
                      <a:srgbClr val="004B8D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188"/>
                  </a:spcBef>
                  <a:spcAft>
                    <a:spcPts val="188"/>
                  </a:spcAft>
                  <a:buClr>
                    <a:srgbClr val="24ABA5"/>
                  </a:buClr>
                  <a:buFont typeface="Wingdings 2" pitchFamily="18" charset="2"/>
                  <a:buChar char=""/>
                  <a:defRPr>
                    <a:solidFill>
                      <a:srgbClr val="004B8D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188"/>
                  </a:spcBef>
                  <a:spcAft>
                    <a:spcPts val="188"/>
                  </a:spcAft>
                  <a:buClr>
                    <a:srgbClr val="24ABA5"/>
                  </a:buClr>
                  <a:buFont typeface="Wingdings 2" pitchFamily="18" charset="2"/>
                  <a:buChar char=""/>
                  <a:defRPr>
                    <a:solidFill>
                      <a:srgbClr val="004B8D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188"/>
                  </a:spcBef>
                  <a:spcAft>
                    <a:spcPts val="188"/>
                  </a:spcAft>
                  <a:buClr>
                    <a:srgbClr val="24ABA5"/>
                  </a:buClr>
                  <a:buFont typeface="Wingdings 2" pitchFamily="18" charset="2"/>
                  <a:buChar char=""/>
                  <a:defRPr>
                    <a:solidFill>
                      <a:srgbClr val="004B8D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188"/>
                  </a:spcBef>
                  <a:spcAft>
                    <a:spcPts val="188"/>
                  </a:spcAft>
                  <a:buClr>
                    <a:srgbClr val="24ABA5"/>
                  </a:buClr>
                  <a:buFont typeface="Wingdings 2" pitchFamily="18" charset="2"/>
                  <a:buChar char=""/>
                  <a:defRPr>
                    <a:solidFill>
                      <a:srgbClr val="004B8D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188"/>
                  </a:spcBef>
                  <a:spcAft>
                    <a:spcPts val="188"/>
                  </a:spcAft>
                  <a:buClr>
                    <a:srgbClr val="24ABA5"/>
                  </a:buClr>
                  <a:buFont typeface="Wingdings 2" pitchFamily="18" charset="2"/>
                  <a:buChar char=""/>
                  <a:defRPr>
                    <a:solidFill>
                      <a:srgbClr val="004B8D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9pPr>
              </a:lstStyle>
              <a:p>
                <a:pPr defTabSz="914400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fr-BE" altLang="nl-BE" sz="1200">
                    <a:solidFill>
                      <a:srgbClr val="000000"/>
                    </a:solidFill>
                    <a:latin typeface="Calibri" pitchFamily="34" charset="0"/>
                    <a:cs typeface="Arial" charset="0"/>
                  </a:rPr>
                  <a:t>Glucometer, </a:t>
                </a:r>
              </a:p>
              <a:p>
                <a:pPr defTabSz="914400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fr-BE" altLang="nl-BE" sz="1200">
                    <a:solidFill>
                      <a:srgbClr val="000000"/>
                    </a:solidFill>
                    <a:latin typeface="Calibri" pitchFamily="34" charset="0"/>
                    <a:cs typeface="Arial" charset="0"/>
                  </a:rPr>
                  <a:t>150 strips en </a:t>
                </a:r>
              </a:p>
              <a:p>
                <a:pPr defTabSz="914400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fr-BE" altLang="nl-BE" sz="1200">
                    <a:solidFill>
                      <a:srgbClr val="000000"/>
                    </a:solidFill>
                    <a:latin typeface="Calibri" pitchFamily="34" charset="0"/>
                    <a:cs typeface="Arial" charset="0"/>
                  </a:rPr>
                  <a:t>100 lancetten</a:t>
                </a:r>
              </a:p>
              <a:p>
                <a:pPr defTabSz="914400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FontTx/>
                  <a:buNone/>
                </a:pPr>
                <a:endParaRPr lang="fr-BE" altLang="nl-BE" sz="1200">
                  <a:solidFill>
                    <a:srgbClr val="000000"/>
                  </a:solidFill>
                  <a:latin typeface="Calibri" pitchFamily="34" charset="0"/>
                  <a:cs typeface="Arial" charset="0"/>
                </a:endParaRPr>
              </a:p>
              <a:p>
                <a:pPr algn="ctr" defTabSz="914400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fr-BE" altLang="nl-BE" sz="1200">
                    <a:solidFill>
                      <a:srgbClr val="000000"/>
                    </a:solidFill>
                    <a:latin typeface="Calibri" pitchFamily="34" charset="0"/>
                    <a:cs typeface="Arial" charset="0"/>
                  </a:rPr>
                  <a:t>«ZORGTRAJECT»</a:t>
                </a:r>
                <a:endParaRPr lang="fr-FR" altLang="nl-BE" sz="1200">
                  <a:solidFill>
                    <a:schemeClr val="tx1"/>
                  </a:solidFill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91153" name="Group 9"/>
            <p:cNvGrpSpPr>
              <a:grpSpLocks/>
            </p:cNvGrpSpPr>
            <p:nvPr/>
          </p:nvGrpSpPr>
          <p:grpSpPr bwMode="auto">
            <a:xfrm>
              <a:off x="108750965" y="107450276"/>
              <a:ext cx="2948102" cy="3816838"/>
              <a:chOff x="108299950" y="110002502"/>
              <a:chExt cx="2948102" cy="3816838"/>
            </a:xfrm>
          </p:grpSpPr>
          <p:sp>
            <p:nvSpPr>
              <p:cNvPr id="91157" name="Text Box 14"/>
              <p:cNvSpPr txBox="1">
                <a:spLocks noChangeArrowheads="1"/>
              </p:cNvSpPr>
              <p:nvPr/>
            </p:nvSpPr>
            <p:spPr bwMode="auto">
              <a:xfrm>
                <a:off x="108299950" y="110002502"/>
                <a:ext cx="2948102" cy="10395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36576" tIns="36576" rIns="36576" bIns="36576"/>
              <a:lstStyle>
                <a:lvl1pPr>
                  <a:lnSpc>
                    <a:spcPct val="90000"/>
                  </a:lnSpc>
                  <a:spcBef>
                    <a:spcPts val="900"/>
                  </a:spcBef>
                  <a:buClr>
                    <a:srgbClr val="24ABA5"/>
                  </a:buClr>
                  <a:buFont typeface="Wingdings 2" pitchFamily="18" charset="2"/>
                  <a:buChar char=""/>
                  <a:defRPr sz="2800">
                    <a:solidFill>
                      <a:srgbClr val="004B8D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188"/>
                  </a:spcBef>
                  <a:spcAft>
                    <a:spcPts val="188"/>
                  </a:spcAft>
                  <a:buClr>
                    <a:srgbClr val="24ABA5"/>
                  </a:buClr>
                  <a:buFont typeface="Wingdings 2" pitchFamily="18" charset="2"/>
                  <a:buChar char=""/>
                  <a:defRPr sz="2400">
                    <a:solidFill>
                      <a:srgbClr val="004B8D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188"/>
                  </a:spcBef>
                  <a:spcAft>
                    <a:spcPts val="188"/>
                  </a:spcAft>
                  <a:buClr>
                    <a:srgbClr val="24ABA5"/>
                  </a:buClr>
                  <a:buFont typeface="Wingdings 2" pitchFamily="18" charset="2"/>
                  <a:buChar char=""/>
                  <a:defRPr sz="2400">
                    <a:solidFill>
                      <a:srgbClr val="004B8D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188"/>
                  </a:spcBef>
                  <a:spcAft>
                    <a:spcPts val="188"/>
                  </a:spcAft>
                  <a:buClr>
                    <a:srgbClr val="24ABA5"/>
                  </a:buClr>
                  <a:buFont typeface="Wingdings 2" pitchFamily="18" charset="2"/>
                  <a:buChar char=""/>
                  <a:defRPr>
                    <a:solidFill>
                      <a:srgbClr val="004B8D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188"/>
                  </a:spcBef>
                  <a:spcAft>
                    <a:spcPts val="188"/>
                  </a:spcAft>
                  <a:buClr>
                    <a:srgbClr val="24ABA5"/>
                  </a:buClr>
                  <a:buFont typeface="Wingdings 2" pitchFamily="18" charset="2"/>
                  <a:buChar char=""/>
                  <a:defRPr>
                    <a:solidFill>
                      <a:srgbClr val="004B8D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188"/>
                  </a:spcBef>
                  <a:spcAft>
                    <a:spcPts val="188"/>
                  </a:spcAft>
                  <a:buClr>
                    <a:srgbClr val="24ABA5"/>
                  </a:buClr>
                  <a:buFont typeface="Wingdings 2" pitchFamily="18" charset="2"/>
                  <a:buChar char=""/>
                  <a:defRPr>
                    <a:solidFill>
                      <a:srgbClr val="004B8D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188"/>
                  </a:spcBef>
                  <a:spcAft>
                    <a:spcPts val="188"/>
                  </a:spcAft>
                  <a:buClr>
                    <a:srgbClr val="24ABA5"/>
                  </a:buClr>
                  <a:buFont typeface="Wingdings 2" pitchFamily="18" charset="2"/>
                  <a:buChar char=""/>
                  <a:defRPr>
                    <a:solidFill>
                      <a:srgbClr val="004B8D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188"/>
                  </a:spcBef>
                  <a:spcAft>
                    <a:spcPts val="188"/>
                  </a:spcAft>
                  <a:buClr>
                    <a:srgbClr val="24ABA5"/>
                  </a:buClr>
                  <a:buFont typeface="Wingdings 2" pitchFamily="18" charset="2"/>
                  <a:buChar char=""/>
                  <a:defRPr>
                    <a:solidFill>
                      <a:srgbClr val="004B8D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188"/>
                  </a:spcBef>
                  <a:spcAft>
                    <a:spcPts val="188"/>
                  </a:spcAft>
                  <a:buClr>
                    <a:srgbClr val="24ABA5"/>
                  </a:buClr>
                  <a:buFont typeface="Wingdings 2" pitchFamily="18" charset="2"/>
                  <a:buChar char=""/>
                  <a:defRPr>
                    <a:solidFill>
                      <a:srgbClr val="004B8D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9pPr>
              </a:lstStyle>
              <a:p>
                <a:pPr defTabSz="914400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fr-BE" altLang="nl-BE" sz="1100" b="1">
                    <a:latin typeface="Calibri" pitchFamily="34" charset="0"/>
                    <a:cs typeface="Arial" charset="0"/>
                  </a:rPr>
                  <a:t>2. Vernieuwing materiaal na 6 maanden: </a:t>
                </a:r>
              </a:p>
              <a:p>
                <a:pPr defTabSz="914400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fr-BE" altLang="nl-BE" sz="900">
                    <a:latin typeface="Calibri" pitchFamily="34" charset="0"/>
                    <a:cs typeface="Arial" charset="0"/>
                  </a:rPr>
                  <a:t>Moet in 3 gevallen verplicht voorzien zijn van een voorschrift voor educatie: </a:t>
                </a:r>
              </a:p>
              <a:p>
                <a:pPr defTabSz="914400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fr-BE" altLang="nl-BE" sz="900">
                    <a:latin typeface="Calibri" pitchFamily="34" charset="0"/>
                    <a:cs typeface="Arial" charset="0"/>
                  </a:rPr>
                  <a:t>• bij start van 1 injectie (5x 30m)</a:t>
                </a:r>
              </a:p>
              <a:p>
                <a:pPr defTabSz="914400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fr-BE" altLang="nl-BE" sz="900">
                    <a:latin typeface="Calibri" pitchFamily="34" charset="0"/>
                    <a:cs typeface="Arial" charset="0"/>
                  </a:rPr>
                  <a:t>• bij overgang naar 2 injecties (2x30m)</a:t>
                </a:r>
              </a:p>
              <a:p>
                <a:pPr defTabSz="914400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fr-BE" altLang="nl-BE" sz="900">
                    <a:latin typeface="Calibri" pitchFamily="34" charset="0"/>
                    <a:cs typeface="Arial" charset="0"/>
                  </a:rPr>
                  <a:t>• Metabole controle &gt; 58mmol/mol 7.5% (2x30m)</a:t>
                </a:r>
                <a:endParaRPr lang="fr-FR" altLang="nl-BE" sz="900">
                  <a:latin typeface="Arial" charset="0"/>
                  <a:cs typeface="Arial" charset="0"/>
                </a:endParaRPr>
              </a:p>
            </p:txBody>
          </p:sp>
          <p:sp>
            <p:nvSpPr>
              <p:cNvPr id="91158" name="Text Box 15"/>
              <p:cNvSpPr txBox="1">
                <a:spLocks noChangeArrowheads="1"/>
              </p:cNvSpPr>
              <p:nvPr/>
            </p:nvSpPr>
            <p:spPr bwMode="auto">
              <a:xfrm>
                <a:off x="109383981" y="112703339"/>
                <a:ext cx="1692000" cy="11160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36576" tIns="36576" rIns="36576" bIns="36576"/>
              <a:lstStyle>
                <a:lvl1pPr>
                  <a:lnSpc>
                    <a:spcPct val="90000"/>
                  </a:lnSpc>
                  <a:spcBef>
                    <a:spcPts val="900"/>
                  </a:spcBef>
                  <a:buClr>
                    <a:srgbClr val="24ABA5"/>
                  </a:buClr>
                  <a:buFont typeface="Wingdings 2" pitchFamily="18" charset="2"/>
                  <a:buChar char=""/>
                  <a:defRPr sz="2800">
                    <a:solidFill>
                      <a:srgbClr val="004B8D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188"/>
                  </a:spcBef>
                  <a:spcAft>
                    <a:spcPts val="188"/>
                  </a:spcAft>
                  <a:buClr>
                    <a:srgbClr val="24ABA5"/>
                  </a:buClr>
                  <a:buFont typeface="Wingdings 2" pitchFamily="18" charset="2"/>
                  <a:buChar char=""/>
                  <a:defRPr sz="2400">
                    <a:solidFill>
                      <a:srgbClr val="004B8D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188"/>
                  </a:spcBef>
                  <a:spcAft>
                    <a:spcPts val="188"/>
                  </a:spcAft>
                  <a:buClr>
                    <a:srgbClr val="24ABA5"/>
                  </a:buClr>
                  <a:buFont typeface="Wingdings 2" pitchFamily="18" charset="2"/>
                  <a:buChar char=""/>
                  <a:defRPr sz="2400">
                    <a:solidFill>
                      <a:srgbClr val="004B8D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188"/>
                  </a:spcBef>
                  <a:spcAft>
                    <a:spcPts val="188"/>
                  </a:spcAft>
                  <a:buClr>
                    <a:srgbClr val="24ABA5"/>
                  </a:buClr>
                  <a:buFont typeface="Wingdings 2" pitchFamily="18" charset="2"/>
                  <a:buChar char=""/>
                  <a:defRPr>
                    <a:solidFill>
                      <a:srgbClr val="004B8D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188"/>
                  </a:spcBef>
                  <a:spcAft>
                    <a:spcPts val="188"/>
                  </a:spcAft>
                  <a:buClr>
                    <a:srgbClr val="24ABA5"/>
                  </a:buClr>
                  <a:buFont typeface="Wingdings 2" pitchFamily="18" charset="2"/>
                  <a:buChar char=""/>
                  <a:defRPr>
                    <a:solidFill>
                      <a:srgbClr val="004B8D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188"/>
                  </a:spcBef>
                  <a:spcAft>
                    <a:spcPts val="188"/>
                  </a:spcAft>
                  <a:buClr>
                    <a:srgbClr val="24ABA5"/>
                  </a:buClr>
                  <a:buFont typeface="Wingdings 2" pitchFamily="18" charset="2"/>
                  <a:buChar char=""/>
                  <a:defRPr>
                    <a:solidFill>
                      <a:srgbClr val="004B8D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188"/>
                  </a:spcBef>
                  <a:spcAft>
                    <a:spcPts val="188"/>
                  </a:spcAft>
                  <a:buClr>
                    <a:srgbClr val="24ABA5"/>
                  </a:buClr>
                  <a:buFont typeface="Wingdings 2" pitchFamily="18" charset="2"/>
                  <a:buChar char=""/>
                  <a:defRPr>
                    <a:solidFill>
                      <a:srgbClr val="004B8D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188"/>
                  </a:spcBef>
                  <a:spcAft>
                    <a:spcPts val="188"/>
                  </a:spcAft>
                  <a:buClr>
                    <a:srgbClr val="24ABA5"/>
                  </a:buClr>
                  <a:buFont typeface="Wingdings 2" pitchFamily="18" charset="2"/>
                  <a:buChar char=""/>
                  <a:defRPr>
                    <a:solidFill>
                      <a:srgbClr val="004B8D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188"/>
                  </a:spcBef>
                  <a:spcAft>
                    <a:spcPts val="188"/>
                  </a:spcAft>
                  <a:buClr>
                    <a:srgbClr val="24ABA5"/>
                  </a:buClr>
                  <a:buFont typeface="Wingdings 2" pitchFamily="18" charset="2"/>
                  <a:buChar char=""/>
                  <a:defRPr>
                    <a:solidFill>
                      <a:srgbClr val="004B8D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9pPr>
              </a:lstStyle>
              <a:p>
                <a:pPr defTabSz="914400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fr-BE" altLang="nl-BE" sz="1200">
                    <a:solidFill>
                      <a:srgbClr val="000000"/>
                    </a:solidFill>
                    <a:latin typeface="Calibri" pitchFamily="34" charset="0"/>
                    <a:cs typeface="Arial" charset="0"/>
                  </a:rPr>
                  <a:t>150 strips en</a:t>
                </a:r>
              </a:p>
              <a:p>
                <a:pPr defTabSz="914400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fr-BE" altLang="nl-BE" sz="1200">
                    <a:solidFill>
                      <a:srgbClr val="000000"/>
                    </a:solidFill>
                    <a:latin typeface="Calibri" pitchFamily="34" charset="0"/>
                    <a:cs typeface="Arial" charset="0"/>
                  </a:rPr>
                  <a:t>100 lancetten</a:t>
                </a:r>
              </a:p>
              <a:p>
                <a:pPr defTabSz="914400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FontTx/>
                  <a:buNone/>
                </a:pPr>
                <a:endParaRPr lang="fr-BE" altLang="nl-BE" sz="1200">
                  <a:solidFill>
                    <a:srgbClr val="000000"/>
                  </a:solidFill>
                  <a:latin typeface="Calibri" pitchFamily="34" charset="0"/>
                  <a:cs typeface="Arial" charset="0"/>
                </a:endParaRPr>
              </a:p>
              <a:p>
                <a:pPr algn="ctr" defTabSz="914400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fr-BE" altLang="nl-BE" sz="1200">
                    <a:solidFill>
                      <a:srgbClr val="000000"/>
                    </a:solidFill>
                    <a:latin typeface="Calibri" pitchFamily="34" charset="0"/>
                    <a:cs typeface="Arial" charset="0"/>
                  </a:rPr>
                  <a:t>«ZORGTRAJECT»</a:t>
                </a:r>
                <a:endParaRPr lang="fr-FR" altLang="nl-BE" sz="1200">
                  <a:solidFill>
                    <a:schemeClr val="tx1"/>
                  </a:solidFill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91154" name="Group 16"/>
            <p:cNvGrpSpPr>
              <a:grpSpLocks/>
            </p:cNvGrpSpPr>
            <p:nvPr/>
          </p:nvGrpSpPr>
          <p:grpSpPr bwMode="auto">
            <a:xfrm>
              <a:off x="111835466" y="107450276"/>
              <a:ext cx="2724272" cy="3809860"/>
              <a:chOff x="108326019" y="106944070"/>
              <a:chExt cx="2724272" cy="3809860"/>
            </a:xfrm>
          </p:grpSpPr>
          <p:sp>
            <p:nvSpPr>
              <p:cNvPr id="11" name="Text Box 20"/>
              <p:cNvSpPr txBox="1">
                <a:spLocks noChangeArrowheads="1"/>
              </p:cNvSpPr>
              <p:nvPr/>
            </p:nvSpPr>
            <p:spPr bwMode="auto">
              <a:xfrm>
                <a:off x="108325192" y="106944070"/>
                <a:ext cx="2629223" cy="1027326"/>
              </a:xfrm>
              <a:prstGeom prst="rect">
                <a:avLst/>
              </a:prstGeom>
              <a:noFill/>
              <a:ln w="9525" algn="in">
                <a:noFill/>
                <a:miter lim="800000"/>
                <a:headEnd/>
                <a:tailEnd/>
              </a:ln>
              <a:effectLst/>
            </p:spPr>
            <p:txBody>
              <a:bodyPr lIns="36576" tIns="36576" rIns="36576" bIns="36576"/>
              <a:lstStyle/>
              <a:p>
                <a:pPr defTabSz="914400" eaLnBrk="1" hangingPunct="1">
                  <a:defRPr/>
                </a:pPr>
                <a:r>
                  <a:rPr lang="fr-BE" sz="1100" b="1" dirty="0">
                    <a:solidFill>
                      <a:srgbClr val="004B8D"/>
                    </a:solidFill>
                    <a:latin typeface="Calibri" pitchFamily="34" charset="0"/>
                    <a:cs typeface="Arial" panose="020B0604020202020204" pitchFamily="34" charset="0"/>
                  </a:rPr>
                  <a:t>3. Vernieuwing glucometer: </a:t>
                </a:r>
              </a:p>
              <a:p>
                <a:pPr marL="171450" indent="-171450" defTabSz="914400" eaLnBrk="1" hangingPunct="1">
                  <a:buSzPts val="1000"/>
                  <a:buFont typeface="Arial" panose="020B0604020202020204" pitchFamily="34" charset="0"/>
                  <a:buChar char="•"/>
                  <a:defRPr/>
                </a:pPr>
                <a:r>
                  <a:rPr lang="fr-BE" sz="1050" dirty="0" err="1">
                    <a:solidFill>
                      <a:srgbClr val="004B8D"/>
                    </a:solidFill>
                    <a:latin typeface="Calibri" pitchFamily="34" charset="0"/>
                    <a:cs typeface="Arial" panose="020B0604020202020204" pitchFamily="34" charset="0"/>
                  </a:rPr>
                  <a:t>Voorschrift</a:t>
                </a:r>
                <a:r>
                  <a:rPr lang="fr-BE" sz="1050" dirty="0">
                    <a:solidFill>
                      <a:srgbClr val="004B8D"/>
                    </a:solidFill>
                    <a:latin typeface="Calibri" pitchFamily="34" charset="0"/>
                    <a:cs typeface="Arial" panose="020B0604020202020204" pitchFamily="34" charset="0"/>
                  </a:rPr>
                  <a:t> </a:t>
                </a:r>
                <a:r>
                  <a:rPr lang="fr-BE" sz="1050" dirty="0" err="1">
                    <a:solidFill>
                      <a:srgbClr val="004B8D"/>
                    </a:solidFill>
                    <a:latin typeface="Calibri" pitchFamily="34" charset="0"/>
                    <a:cs typeface="Arial" panose="020B0604020202020204" pitchFamily="34" charset="0"/>
                  </a:rPr>
                  <a:t>voor</a:t>
                </a:r>
                <a:r>
                  <a:rPr lang="fr-BE" sz="1050" dirty="0">
                    <a:solidFill>
                      <a:srgbClr val="004B8D"/>
                    </a:solidFill>
                    <a:latin typeface="Calibri" pitchFamily="34" charset="0"/>
                    <a:cs typeface="Arial" panose="020B0604020202020204" pitchFamily="34" charset="0"/>
                  </a:rPr>
                  <a:t> de </a:t>
                </a:r>
                <a:r>
                  <a:rPr lang="fr-BE" sz="1050" dirty="0" err="1">
                    <a:solidFill>
                      <a:srgbClr val="004B8D"/>
                    </a:solidFill>
                    <a:latin typeface="Calibri" pitchFamily="34" charset="0"/>
                    <a:cs typeface="Arial" panose="020B0604020202020204" pitchFamily="34" charset="0"/>
                  </a:rPr>
                  <a:t>vernieuwing</a:t>
                </a:r>
                <a:r>
                  <a:rPr lang="fr-BE" sz="1050" dirty="0">
                    <a:solidFill>
                      <a:srgbClr val="004B8D"/>
                    </a:solidFill>
                    <a:latin typeface="Calibri" pitchFamily="34" charset="0"/>
                    <a:cs typeface="Arial" panose="020B0604020202020204" pitchFamily="34" charset="0"/>
                  </a:rPr>
                  <a:t> van de </a:t>
                </a:r>
                <a:r>
                  <a:rPr lang="fr-BE" sz="1050" dirty="0" err="1">
                    <a:solidFill>
                      <a:srgbClr val="004B8D"/>
                    </a:solidFill>
                    <a:latin typeface="Calibri" pitchFamily="34" charset="0"/>
                    <a:cs typeface="Arial" panose="020B0604020202020204" pitchFamily="34" charset="0"/>
                  </a:rPr>
                  <a:t>glucometer</a:t>
                </a:r>
                <a:r>
                  <a:rPr lang="fr-BE" sz="1050" dirty="0">
                    <a:solidFill>
                      <a:srgbClr val="004B8D"/>
                    </a:solidFill>
                    <a:latin typeface="Calibri" pitchFamily="34" charset="0"/>
                    <a:cs typeface="Arial" panose="020B0604020202020204" pitchFamily="34" charset="0"/>
                  </a:rPr>
                  <a:t> na 3 </a:t>
                </a:r>
                <a:r>
                  <a:rPr lang="fr-BE" sz="1050" dirty="0" err="1">
                    <a:solidFill>
                      <a:srgbClr val="004B8D"/>
                    </a:solidFill>
                    <a:latin typeface="Calibri" pitchFamily="34" charset="0"/>
                    <a:cs typeface="Arial" panose="020B0604020202020204" pitchFamily="34" charset="0"/>
                  </a:rPr>
                  <a:t>jaar</a:t>
                </a:r>
                <a:endParaRPr lang="fr-BE" sz="1050" dirty="0">
                  <a:solidFill>
                    <a:srgbClr val="004B8D"/>
                  </a:solidFill>
                  <a:latin typeface="Calibri" pitchFamily="34" charset="0"/>
                  <a:cs typeface="Arial" panose="020B0604020202020204" pitchFamily="34" charset="0"/>
                </a:endParaRPr>
              </a:p>
              <a:p>
                <a:pPr marL="171450" indent="-171450" defTabSz="914400" eaLnBrk="1" hangingPunct="1">
                  <a:buSzPts val="1000"/>
                  <a:buFont typeface="Arial" panose="020B0604020202020204" pitchFamily="34" charset="0"/>
                  <a:buChar char="•"/>
                  <a:defRPr/>
                </a:pPr>
                <a:r>
                  <a:rPr lang="fr-BE" sz="1050" dirty="0" err="1">
                    <a:solidFill>
                      <a:srgbClr val="004B8D"/>
                    </a:solidFill>
                    <a:latin typeface="Calibri" pitchFamily="34" charset="0"/>
                    <a:cs typeface="Arial" panose="020B0604020202020204" pitchFamily="34" charset="0"/>
                  </a:rPr>
                  <a:t>Voorschrift</a:t>
                </a:r>
                <a:r>
                  <a:rPr lang="fr-BE" sz="1050" dirty="0">
                    <a:solidFill>
                      <a:srgbClr val="004B8D"/>
                    </a:solidFill>
                    <a:latin typeface="Calibri" pitchFamily="34" charset="0"/>
                    <a:cs typeface="Arial" panose="020B0604020202020204" pitchFamily="34" charset="0"/>
                  </a:rPr>
                  <a:t> </a:t>
                </a:r>
                <a:r>
                  <a:rPr lang="fr-BE" sz="1050" dirty="0" err="1">
                    <a:solidFill>
                      <a:srgbClr val="004B8D"/>
                    </a:solidFill>
                    <a:latin typeface="Calibri" pitchFamily="34" charset="0"/>
                    <a:cs typeface="Arial" panose="020B0604020202020204" pitchFamily="34" charset="0"/>
                  </a:rPr>
                  <a:t>voor</a:t>
                </a:r>
                <a:r>
                  <a:rPr lang="fr-BE" sz="1050" dirty="0">
                    <a:solidFill>
                      <a:srgbClr val="004B8D"/>
                    </a:solidFill>
                    <a:latin typeface="Calibri" pitchFamily="34" charset="0"/>
                    <a:cs typeface="Arial" panose="020B0604020202020204" pitchFamily="34" charset="0"/>
                  </a:rPr>
                  <a:t> </a:t>
                </a:r>
                <a:r>
                  <a:rPr lang="fr-BE" sz="1050" dirty="0" err="1">
                    <a:solidFill>
                      <a:srgbClr val="004B8D"/>
                    </a:solidFill>
                    <a:latin typeface="Calibri" pitchFamily="34" charset="0"/>
                    <a:cs typeface="Arial" panose="020B0604020202020204" pitchFamily="34" charset="0"/>
                  </a:rPr>
                  <a:t>educatie</a:t>
                </a:r>
                <a:endParaRPr lang="fr-FR" dirty="0">
                  <a:solidFill>
                    <a:srgbClr val="004B8D"/>
                  </a:solidFill>
                  <a:latin typeface="Arial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1156" name="Text Box 21"/>
              <p:cNvSpPr txBox="1">
                <a:spLocks noChangeArrowheads="1"/>
              </p:cNvSpPr>
              <p:nvPr/>
            </p:nvSpPr>
            <p:spPr bwMode="auto">
              <a:xfrm>
                <a:off x="109358291" y="109637930"/>
                <a:ext cx="1692000" cy="1116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in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36576" tIns="36576" rIns="36576" bIns="36576"/>
              <a:lstStyle>
                <a:lvl1pPr>
                  <a:lnSpc>
                    <a:spcPct val="90000"/>
                  </a:lnSpc>
                  <a:spcBef>
                    <a:spcPts val="900"/>
                  </a:spcBef>
                  <a:buClr>
                    <a:srgbClr val="24ABA5"/>
                  </a:buClr>
                  <a:buFont typeface="Wingdings 2" pitchFamily="18" charset="2"/>
                  <a:buChar char=""/>
                  <a:defRPr sz="2800">
                    <a:solidFill>
                      <a:srgbClr val="004B8D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188"/>
                  </a:spcBef>
                  <a:spcAft>
                    <a:spcPts val="188"/>
                  </a:spcAft>
                  <a:buClr>
                    <a:srgbClr val="24ABA5"/>
                  </a:buClr>
                  <a:buFont typeface="Wingdings 2" pitchFamily="18" charset="2"/>
                  <a:buChar char=""/>
                  <a:defRPr sz="2400">
                    <a:solidFill>
                      <a:srgbClr val="004B8D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188"/>
                  </a:spcBef>
                  <a:spcAft>
                    <a:spcPts val="188"/>
                  </a:spcAft>
                  <a:buClr>
                    <a:srgbClr val="24ABA5"/>
                  </a:buClr>
                  <a:buFont typeface="Wingdings 2" pitchFamily="18" charset="2"/>
                  <a:buChar char=""/>
                  <a:defRPr sz="2400">
                    <a:solidFill>
                      <a:srgbClr val="004B8D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188"/>
                  </a:spcBef>
                  <a:spcAft>
                    <a:spcPts val="188"/>
                  </a:spcAft>
                  <a:buClr>
                    <a:srgbClr val="24ABA5"/>
                  </a:buClr>
                  <a:buFont typeface="Wingdings 2" pitchFamily="18" charset="2"/>
                  <a:buChar char=""/>
                  <a:defRPr>
                    <a:solidFill>
                      <a:srgbClr val="004B8D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188"/>
                  </a:spcBef>
                  <a:spcAft>
                    <a:spcPts val="188"/>
                  </a:spcAft>
                  <a:buClr>
                    <a:srgbClr val="24ABA5"/>
                  </a:buClr>
                  <a:buFont typeface="Wingdings 2" pitchFamily="18" charset="2"/>
                  <a:buChar char=""/>
                  <a:defRPr>
                    <a:solidFill>
                      <a:srgbClr val="004B8D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188"/>
                  </a:spcBef>
                  <a:spcAft>
                    <a:spcPts val="188"/>
                  </a:spcAft>
                  <a:buClr>
                    <a:srgbClr val="24ABA5"/>
                  </a:buClr>
                  <a:buFont typeface="Wingdings 2" pitchFamily="18" charset="2"/>
                  <a:buChar char=""/>
                  <a:defRPr>
                    <a:solidFill>
                      <a:srgbClr val="004B8D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188"/>
                  </a:spcBef>
                  <a:spcAft>
                    <a:spcPts val="188"/>
                  </a:spcAft>
                  <a:buClr>
                    <a:srgbClr val="24ABA5"/>
                  </a:buClr>
                  <a:buFont typeface="Wingdings 2" pitchFamily="18" charset="2"/>
                  <a:buChar char=""/>
                  <a:defRPr>
                    <a:solidFill>
                      <a:srgbClr val="004B8D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188"/>
                  </a:spcBef>
                  <a:spcAft>
                    <a:spcPts val="188"/>
                  </a:spcAft>
                  <a:buClr>
                    <a:srgbClr val="24ABA5"/>
                  </a:buClr>
                  <a:buFont typeface="Wingdings 2" pitchFamily="18" charset="2"/>
                  <a:buChar char=""/>
                  <a:defRPr>
                    <a:solidFill>
                      <a:srgbClr val="004B8D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188"/>
                  </a:spcBef>
                  <a:spcAft>
                    <a:spcPts val="188"/>
                  </a:spcAft>
                  <a:buClr>
                    <a:srgbClr val="24ABA5"/>
                  </a:buClr>
                  <a:buFont typeface="Wingdings 2" pitchFamily="18" charset="2"/>
                  <a:buChar char=""/>
                  <a:defRPr>
                    <a:solidFill>
                      <a:srgbClr val="004B8D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lvl9pPr>
              </a:lstStyle>
              <a:p>
                <a:pPr algn="ctr" defTabSz="914400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fr-BE" altLang="nl-BE" sz="1200">
                    <a:solidFill>
                      <a:srgbClr val="000000"/>
                    </a:solidFill>
                    <a:latin typeface="Calibri" pitchFamily="34" charset="0"/>
                    <a:cs typeface="Arial" charset="0"/>
                  </a:rPr>
                  <a:t>Vernieuwing </a:t>
                </a:r>
              </a:p>
              <a:p>
                <a:pPr algn="ctr" defTabSz="914400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fr-BE" altLang="nl-BE" sz="1200">
                    <a:solidFill>
                      <a:srgbClr val="000000"/>
                    </a:solidFill>
                    <a:latin typeface="Calibri" pitchFamily="34" charset="0"/>
                    <a:cs typeface="Arial" charset="0"/>
                  </a:rPr>
                  <a:t>glucometer</a:t>
                </a:r>
              </a:p>
              <a:p>
                <a:pPr defTabSz="914400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FontTx/>
                  <a:buNone/>
                </a:pPr>
                <a:endParaRPr lang="fr-BE" altLang="nl-BE" sz="1200">
                  <a:solidFill>
                    <a:srgbClr val="000000"/>
                  </a:solidFill>
                  <a:latin typeface="Calibri" pitchFamily="34" charset="0"/>
                  <a:cs typeface="Arial" charset="0"/>
                </a:endParaRPr>
              </a:p>
              <a:p>
                <a:pPr algn="ctr" defTabSz="914400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FontTx/>
                  <a:buNone/>
                </a:pPr>
                <a:r>
                  <a:rPr lang="fr-BE" altLang="nl-BE" sz="1200">
                    <a:solidFill>
                      <a:srgbClr val="000000"/>
                    </a:solidFill>
                    <a:latin typeface="Calibri" pitchFamily="34" charset="0"/>
                    <a:cs typeface="Arial" charset="0"/>
                  </a:rPr>
                  <a:t>«ZORGTRAJECT»</a:t>
                </a:r>
                <a:endParaRPr lang="fr-FR" altLang="nl-BE" sz="1200">
                  <a:solidFill>
                    <a:schemeClr val="tx1"/>
                  </a:solidFill>
                  <a:latin typeface="Arial" charset="0"/>
                  <a:cs typeface="Arial" charset="0"/>
                </a:endParaRPr>
              </a:p>
            </p:txBody>
          </p:sp>
        </p:grpSp>
      </p:grpSp>
      <p:sp>
        <p:nvSpPr>
          <p:cNvPr id="84998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1450"/>
            <a:ext cx="7821612" cy="561975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fr-BE" altLang="nl-BE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Zorgtrajecten</a:t>
            </a:r>
            <a:endParaRPr lang="fr-BE" altLang="nl-B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hthoek 1"/>
          <p:cNvSpPr/>
          <p:nvPr/>
        </p:nvSpPr>
        <p:spPr>
          <a:xfrm>
            <a:off x="1168400" y="974725"/>
            <a:ext cx="2408238" cy="5400675"/>
          </a:xfrm>
          <a:prstGeom prst="rect">
            <a:avLst/>
          </a:prstGeom>
          <a:noFill/>
          <a:ln>
            <a:solidFill>
              <a:srgbClr val="004B8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BE"/>
          </a:p>
        </p:txBody>
      </p:sp>
      <p:sp>
        <p:nvSpPr>
          <p:cNvPr id="33" name="Rechthoek 32"/>
          <p:cNvSpPr/>
          <p:nvPr/>
        </p:nvSpPr>
        <p:spPr>
          <a:xfrm>
            <a:off x="3711575" y="979488"/>
            <a:ext cx="2408238" cy="5400675"/>
          </a:xfrm>
          <a:prstGeom prst="rect">
            <a:avLst/>
          </a:prstGeom>
          <a:noFill/>
          <a:ln>
            <a:solidFill>
              <a:srgbClr val="004B8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BE"/>
          </a:p>
        </p:txBody>
      </p:sp>
      <p:sp>
        <p:nvSpPr>
          <p:cNvPr id="35" name="Rechthoek 34"/>
          <p:cNvSpPr/>
          <p:nvPr/>
        </p:nvSpPr>
        <p:spPr>
          <a:xfrm>
            <a:off x="6269038" y="974725"/>
            <a:ext cx="2408237" cy="5400675"/>
          </a:xfrm>
          <a:prstGeom prst="rect">
            <a:avLst/>
          </a:prstGeom>
          <a:noFill/>
          <a:ln>
            <a:solidFill>
              <a:srgbClr val="004B8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BE"/>
          </a:p>
        </p:txBody>
      </p:sp>
      <p:sp>
        <p:nvSpPr>
          <p:cNvPr id="20" name="Rectangle 19">
            <a:hlinkClick r:id="rId3" action="ppaction://hlinksldjump"/>
          </p:cNvPr>
          <p:cNvSpPr/>
          <p:nvPr/>
        </p:nvSpPr>
        <p:spPr>
          <a:xfrm>
            <a:off x="98856" y="36306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 action="ppaction://hlinksldjump"/>
              </a:rPr>
              <a:t>THEMA’S</a:t>
            </a:r>
            <a:endParaRPr lang="fr-BE" dirty="0"/>
          </a:p>
        </p:txBody>
      </p:sp>
      <p:sp>
        <p:nvSpPr>
          <p:cNvPr id="21" name="Bouton d'action : Accueil 20">
            <a:hlinkClick r:id="rId4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2425" y="1520825"/>
            <a:ext cx="4098925" cy="483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19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1450"/>
            <a:ext cx="7821612" cy="561975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fr-BE" altLang="nl-BE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Zorgtrajecten</a:t>
            </a:r>
            <a:endParaRPr lang="fr-BE" altLang="nl-B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164" name="Rectangle 3"/>
          <p:cNvSpPr>
            <a:spLocks noChangeArrowheads="1"/>
          </p:cNvSpPr>
          <p:nvPr/>
        </p:nvSpPr>
        <p:spPr bwMode="auto">
          <a:xfrm>
            <a:off x="981075" y="733425"/>
            <a:ext cx="79057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itchFamily="18" charset="2"/>
              <a:buChar char=""/>
              <a:defRPr sz="28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fr-BE" altLang="nl-BE" sz="2000" b="1"/>
              <a:t>Attest van de educator dat nodig is voor de aflevering van een glucometer in een zorgtraject diabetes</a:t>
            </a:r>
          </a:p>
        </p:txBody>
      </p:sp>
      <p:sp>
        <p:nvSpPr>
          <p:cNvPr id="6" name="Rectangle 5">
            <a:hlinkClick r:id="rId3" action="ppaction://hlinksldjump"/>
          </p:cNvPr>
          <p:cNvSpPr/>
          <p:nvPr/>
        </p:nvSpPr>
        <p:spPr>
          <a:xfrm>
            <a:off x="98856" y="36306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 action="ppaction://hlinksldjump"/>
              </a:rPr>
              <a:t>THEMA’S</a:t>
            </a:r>
            <a:endParaRPr lang="fr-BE" dirty="0"/>
          </a:p>
        </p:txBody>
      </p:sp>
      <p:sp>
        <p:nvSpPr>
          <p:cNvPr id="7" name="Bouton d'action : Accueil 6">
            <a:hlinkClick r:id="rId4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62050" y="1885950"/>
            <a:ext cx="7724775" cy="5030788"/>
          </a:xfrm>
        </p:spPr>
        <p:txBody>
          <a:bodyPr rtlCol="0">
            <a:noAutofit/>
          </a:bodyPr>
          <a:lstStyle/>
          <a:p>
            <a:pPr marL="137160" indent="-13716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  <a:defRPr/>
            </a:pPr>
            <a:r>
              <a:rPr lang="fr-BE" sz="2200" dirty="0"/>
              <a:t>De </a:t>
            </a:r>
            <a:r>
              <a:rPr lang="fr-BE" sz="2200" dirty="0" err="1"/>
              <a:t>strips</a:t>
            </a:r>
            <a:r>
              <a:rPr lang="fr-BE" sz="2200" dirty="0"/>
              <a:t> en </a:t>
            </a:r>
            <a:r>
              <a:rPr lang="fr-BE" sz="2200" dirty="0" err="1"/>
              <a:t>lancetten</a:t>
            </a:r>
            <a:r>
              <a:rPr lang="fr-BE" sz="2200" dirty="0"/>
              <a:t> </a:t>
            </a:r>
            <a:r>
              <a:rPr lang="fr-BE" sz="2200" dirty="0" err="1"/>
              <a:t>moeten</a:t>
            </a:r>
            <a:r>
              <a:rPr lang="fr-BE" sz="2200" dirty="0"/>
              <a:t> </a:t>
            </a:r>
            <a:r>
              <a:rPr lang="fr-BE" sz="2200" dirty="0" err="1">
                <a:solidFill>
                  <a:srgbClr val="24ABA5"/>
                </a:solidFill>
              </a:rPr>
              <a:t>steeds</a:t>
            </a:r>
            <a:r>
              <a:rPr lang="fr-BE" sz="2200" dirty="0">
                <a:solidFill>
                  <a:srgbClr val="24ABA5"/>
                </a:solidFill>
              </a:rPr>
              <a:t> </a:t>
            </a:r>
            <a:r>
              <a:rPr lang="fr-BE" sz="2200" dirty="0" err="1">
                <a:solidFill>
                  <a:srgbClr val="24ABA5"/>
                </a:solidFill>
              </a:rPr>
              <a:t>samen</a:t>
            </a:r>
            <a:r>
              <a:rPr lang="fr-BE" sz="2200" dirty="0">
                <a:solidFill>
                  <a:srgbClr val="24ABA5"/>
                </a:solidFill>
              </a:rPr>
              <a:t> </a:t>
            </a:r>
            <a:r>
              <a:rPr lang="fr-BE" sz="2200" dirty="0" err="1">
                <a:solidFill>
                  <a:srgbClr val="24ABA5"/>
                </a:solidFill>
              </a:rPr>
              <a:t>voorgeschreven</a:t>
            </a:r>
            <a:r>
              <a:rPr lang="fr-BE" sz="2200" dirty="0"/>
              <a:t> </a:t>
            </a:r>
            <a:r>
              <a:rPr lang="fr-BE" sz="2200" dirty="0" err="1"/>
              <a:t>worden</a:t>
            </a:r>
            <a:r>
              <a:rPr lang="fr-BE" sz="2200" dirty="0"/>
              <a:t>.</a:t>
            </a:r>
          </a:p>
          <a:p>
            <a:pPr marL="137160" indent="-13716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defRPr/>
            </a:pPr>
            <a:r>
              <a:rPr lang="fr-BE" sz="2200" dirty="0" smtClean="0"/>
              <a:t>De </a:t>
            </a:r>
            <a:r>
              <a:rPr lang="fr-BE" sz="2200" dirty="0" err="1" smtClean="0">
                <a:solidFill>
                  <a:srgbClr val="24ABA5"/>
                </a:solidFill>
              </a:rPr>
              <a:t>melding</a:t>
            </a:r>
            <a:r>
              <a:rPr lang="fr-BE" sz="2200" dirty="0" smtClean="0">
                <a:solidFill>
                  <a:srgbClr val="24ABA5"/>
                </a:solidFill>
              </a:rPr>
              <a:t> van </a:t>
            </a:r>
            <a:r>
              <a:rPr lang="fr-BE" sz="2200" dirty="0" err="1" smtClean="0">
                <a:solidFill>
                  <a:srgbClr val="24ABA5"/>
                </a:solidFill>
              </a:rPr>
              <a:t>het</a:t>
            </a:r>
            <a:r>
              <a:rPr lang="fr-BE" sz="2200" dirty="0" smtClean="0">
                <a:solidFill>
                  <a:srgbClr val="24ABA5"/>
                </a:solidFill>
              </a:rPr>
              <a:t> </a:t>
            </a:r>
            <a:r>
              <a:rPr lang="fr-BE" sz="2200" dirty="0" err="1" smtClean="0">
                <a:solidFill>
                  <a:srgbClr val="24ABA5"/>
                </a:solidFill>
              </a:rPr>
              <a:t>aantal</a:t>
            </a:r>
            <a:r>
              <a:rPr lang="fr-BE" sz="2200" dirty="0" smtClean="0">
                <a:solidFill>
                  <a:srgbClr val="24ABA5"/>
                </a:solidFill>
              </a:rPr>
              <a:t> </a:t>
            </a:r>
            <a:r>
              <a:rPr lang="fr-BE" sz="2200" dirty="0" err="1" smtClean="0"/>
              <a:t>strips</a:t>
            </a:r>
            <a:r>
              <a:rPr lang="fr-BE" sz="2200" dirty="0" smtClean="0"/>
              <a:t> en </a:t>
            </a:r>
            <a:r>
              <a:rPr lang="fr-BE" sz="2200" dirty="0" err="1" smtClean="0"/>
              <a:t>lancetten</a:t>
            </a:r>
            <a:r>
              <a:rPr lang="fr-BE" sz="2200" dirty="0" smtClean="0"/>
              <a:t> </a:t>
            </a:r>
            <a:r>
              <a:rPr lang="fr-BE" sz="2200" dirty="0" err="1" smtClean="0"/>
              <a:t>is</a:t>
            </a:r>
            <a:r>
              <a:rPr lang="fr-BE" sz="2200" dirty="0" smtClean="0"/>
              <a:t> </a:t>
            </a:r>
            <a:r>
              <a:rPr lang="fr-BE" sz="2200" dirty="0" err="1" smtClean="0"/>
              <a:t>facultatief</a:t>
            </a:r>
            <a:r>
              <a:rPr lang="fr-BE" sz="2200" dirty="0" smtClean="0"/>
              <a:t> </a:t>
            </a:r>
            <a:r>
              <a:rPr lang="fr-BE" sz="2200" dirty="0" err="1" smtClean="0"/>
              <a:t>gezien</a:t>
            </a:r>
            <a:r>
              <a:rPr lang="fr-BE" sz="2200" dirty="0" smtClean="0"/>
              <a:t> de </a:t>
            </a:r>
            <a:r>
              <a:rPr lang="fr-BE" sz="2200" dirty="0" err="1" smtClean="0"/>
              <a:t>hoeveelheden</a:t>
            </a:r>
            <a:r>
              <a:rPr lang="fr-BE" sz="2200" dirty="0" smtClean="0"/>
              <a:t> </a:t>
            </a:r>
            <a:r>
              <a:rPr lang="fr-BE" sz="2200" dirty="0" err="1" smtClean="0"/>
              <a:t>vastliggen</a:t>
            </a:r>
            <a:r>
              <a:rPr lang="fr-BE" sz="2200" dirty="0" smtClean="0"/>
              <a:t>.</a:t>
            </a:r>
          </a:p>
          <a:p>
            <a:pPr marL="137160" indent="-13716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defRPr/>
            </a:pPr>
            <a:r>
              <a:rPr lang="fr-BE" sz="2200" dirty="0" smtClean="0"/>
              <a:t>De </a:t>
            </a:r>
            <a:r>
              <a:rPr lang="fr-BE" sz="2200" dirty="0" err="1" smtClean="0">
                <a:solidFill>
                  <a:srgbClr val="24ABA5"/>
                </a:solidFill>
              </a:rPr>
              <a:t>opvolging</a:t>
            </a:r>
            <a:r>
              <a:rPr lang="fr-BE" sz="2200" dirty="0" smtClean="0">
                <a:solidFill>
                  <a:srgbClr val="24ABA5"/>
                </a:solidFill>
              </a:rPr>
              <a:t> van de </a:t>
            </a:r>
            <a:r>
              <a:rPr lang="fr-BE" sz="2200" dirty="0" err="1" smtClean="0">
                <a:solidFill>
                  <a:srgbClr val="24ABA5"/>
                </a:solidFill>
              </a:rPr>
              <a:t>voorschriften</a:t>
            </a:r>
            <a:r>
              <a:rPr lang="fr-BE" sz="2200" dirty="0" smtClean="0">
                <a:solidFill>
                  <a:srgbClr val="24ABA5"/>
                </a:solidFill>
              </a:rPr>
              <a:t> </a:t>
            </a:r>
            <a:r>
              <a:rPr lang="fr-BE" sz="2200" dirty="0" smtClean="0"/>
              <a:t>om </a:t>
            </a:r>
            <a:r>
              <a:rPr lang="nl-BE" sz="2200" dirty="0" smtClean="0"/>
              <a:t>de</a:t>
            </a:r>
            <a:r>
              <a:rPr lang="fr-BE" sz="2200" dirty="0" smtClean="0"/>
              <a:t> </a:t>
            </a:r>
            <a:r>
              <a:rPr lang="fr-BE" sz="2200" dirty="0" err="1" smtClean="0"/>
              <a:t>terugbetaalde</a:t>
            </a:r>
            <a:r>
              <a:rPr lang="fr-BE" sz="2200" dirty="0" smtClean="0"/>
              <a:t> </a:t>
            </a:r>
            <a:r>
              <a:rPr lang="fr-BE" sz="2200" dirty="0" err="1" smtClean="0"/>
              <a:t>hoeveelheden</a:t>
            </a:r>
            <a:r>
              <a:rPr lang="fr-BE" sz="2200" dirty="0" smtClean="0"/>
              <a:t> niet te </a:t>
            </a:r>
            <a:r>
              <a:rPr lang="fr-BE" sz="2200" dirty="0" err="1" smtClean="0"/>
              <a:t>overschrijden</a:t>
            </a:r>
            <a:r>
              <a:rPr lang="fr-BE" sz="2200" dirty="0" smtClean="0"/>
              <a:t>, </a:t>
            </a:r>
            <a:r>
              <a:rPr lang="fr-BE" sz="2200" dirty="0" err="1" smtClean="0"/>
              <a:t>valt</a:t>
            </a:r>
            <a:r>
              <a:rPr lang="fr-BE" sz="2200" dirty="0" smtClean="0"/>
              <a:t> </a:t>
            </a:r>
            <a:r>
              <a:rPr lang="fr-BE" sz="2200" dirty="0" err="1" smtClean="0"/>
              <a:t>onder</a:t>
            </a:r>
            <a:r>
              <a:rPr lang="fr-BE" sz="2200" dirty="0" smtClean="0"/>
              <a:t> de </a:t>
            </a:r>
            <a:r>
              <a:rPr lang="fr-BE" sz="2200" dirty="0" err="1" smtClean="0"/>
              <a:t>verantwoordelijkheid</a:t>
            </a:r>
            <a:r>
              <a:rPr lang="fr-BE" sz="2200" dirty="0" smtClean="0"/>
              <a:t> van de </a:t>
            </a:r>
            <a:r>
              <a:rPr lang="fr-BE" sz="2200" dirty="0" err="1" smtClean="0"/>
              <a:t>huisarts</a:t>
            </a:r>
            <a:r>
              <a:rPr lang="fr-BE" sz="2200" dirty="0" smtClean="0"/>
              <a:t>. </a:t>
            </a:r>
          </a:p>
          <a:p>
            <a:pPr marL="137160" indent="-13716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defRPr/>
            </a:pPr>
            <a:r>
              <a:rPr lang="fr-BE" sz="2200" dirty="0" err="1" smtClean="0"/>
              <a:t>Het</a:t>
            </a:r>
            <a:r>
              <a:rPr lang="fr-BE" sz="2200" dirty="0" smtClean="0"/>
              <a:t> </a:t>
            </a:r>
            <a:r>
              <a:rPr lang="fr-BE" sz="2200" dirty="0" err="1" smtClean="0">
                <a:solidFill>
                  <a:srgbClr val="24ABA5"/>
                </a:solidFill>
              </a:rPr>
              <a:t>attest</a:t>
            </a:r>
            <a:r>
              <a:rPr lang="fr-BE" sz="2200" dirty="0" smtClean="0">
                <a:solidFill>
                  <a:srgbClr val="24ABA5"/>
                </a:solidFill>
              </a:rPr>
              <a:t> van de </a:t>
            </a:r>
            <a:r>
              <a:rPr lang="fr-BE" sz="2200" dirty="0" err="1" smtClean="0">
                <a:solidFill>
                  <a:srgbClr val="24ABA5"/>
                </a:solidFill>
              </a:rPr>
              <a:t>educator</a:t>
            </a:r>
            <a:r>
              <a:rPr lang="fr-BE" sz="2200" dirty="0" smtClean="0">
                <a:solidFill>
                  <a:srgbClr val="24ABA5"/>
                </a:solidFill>
              </a:rPr>
              <a:t> </a:t>
            </a:r>
            <a:r>
              <a:rPr lang="fr-BE" sz="2200" dirty="0" err="1" smtClean="0">
                <a:solidFill>
                  <a:srgbClr val="24ABA5"/>
                </a:solidFill>
              </a:rPr>
              <a:t>is</a:t>
            </a:r>
            <a:r>
              <a:rPr lang="fr-BE" sz="2200" dirty="0" smtClean="0">
                <a:solidFill>
                  <a:srgbClr val="24ABA5"/>
                </a:solidFill>
              </a:rPr>
              <a:t> </a:t>
            </a:r>
            <a:r>
              <a:rPr lang="fr-BE" sz="2200" dirty="0" err="1" smtClean="0">
                <a:solidFill>
                  <a:srgbClr val="24ABA5"/>
                </a:solidFill>
              </a:rPr>
              <a:t>enkel</a:t>
            </a:r>
            <a:r>
              <a:rPr lang="fr-BE" sz="2200" dirty="0" smtClean="0">
                <a:solidFill>
                  <a:srgbClr val="24ABA5"/>
                </a:solidFill>
              </a:rPr>
              <a:t> </a:t>
            </a:r>
            <a:r>
              <a:rPr lang="fr-BE" sz="2200" dirty="0" err="1" smtClean="0">
                <a:solidFill>
                  <a:srgbClr val="24ABA5"/>
                </a:solidFill>
              </a:rPr>
              <a:t>nodig</a:t>
            </a:r>
            <a:r>
              <a:rPr lang="fr-BE" sz="2200" dirty="0" smtClean="0">
                <a:solidFill>
                  <a:srgbClr val="24ABA5"/>
                </a:solidFill>
              </a:rPr>
              <a:t> </a:t>
            </a:r>
            <a:r>
              <a:rPr lang="fr-BE" sz="2200" dirty="0" err="1" smtClean="0"/>
              <a:t>voor</a:t>
            </a:r>
            <a:r>
              <a:rPr lang="fr-BE" sz="2200" dirty="0" smtClean="0"/>
              <a:t> de </a:t>
            </a:r>
            <a:r>
              <a:rPr lang="fr-BE" sz="2200" dirty="0" err="1" smtClean="0"/>
              <a:t>aflevering</a:t>
            </a:r>
            <a:r>
              <a:rPr lang="fr-BE" sz="2200" dirty="0" smtClean="0"/>
              <a:t> van </a:t>
            </a:r>
            <a:r>
              <a:rPr lang="fr-BE" sz="2200" dirty="0" err="1" smtClean="0"/>
              <a:t>een</a:t>
            </a:r>
            <a:r>
              <a:rPr lang="fr-BE" sz="2200" dirty="0" smtClean="0"/>
              <a:t> </a:t>
            </a:r>
            <a:r>
              <a:rPr lang="fr-BE" sz="2200" dirty="0" err="1" smtClean="0"/>
              <a:t>glucometer</a:t>
            </a:r>
            <a:r>
              <a:rPr lang="fr-BE" sz="2200" dirty="0" smtClean="0"/>
              <a:t> in </a:t>
            </a:r>
            <a:r>
              <a:rPr lang="fr-BE" sz="2200" dirty="0" err="1" smtClean="0"/>
              <a:t>het</a:t>
            </a:r>
            <a:r>
              <a:rPr lang="fr-BE" sz="2200" dirty="0" smtClean="0"/>
              <a:t> </a:t>
            </a:r>
            <a:r>
              <a:rPr lang="fr-BE" sz="2200" dirty="0" err="1" smtClean="0"/>
              <a:t>kader</a:t>
            </a:r>
            <a:r>
              <a:rPr lang="fr-BE" sz="2200" dirty="0" smtClean="0"/>
              <a:t> van </a:t>
            </a:r>
            <a:r>
              <a:rPr lang="fr-BE" sz="2200" dirty="0" err="1" smtClean="0"/>
              <a:t>een</a:t>
            </a:r>
            <a:r>
              <a:rPr lang="fr-BE" sz="2200" dirty="0" smtClean="0"/>
              <a:t> </a:t>
            </a:r>
            <a:r>
              <a:rPr lang="fr-BE" sz="2200" dirty="0" err="1" smtClean="0"/>
              <a:t>zorgtraject</a:t>
            </a:r>
            <a:r>
              <a:rPr lang="fr-BE" sz="2200" dirty="0" smtClean="0"/>
              <a:t> </a:t>
            </a:r>
            <a:r>
              <a:rPr lang="fr-BE" sz="2200" dirty="0" err="1" smtClean="0"/>
              <a:t>diabetes</a:t>
            </a:r>
            <a:r>
              <a:rPr lang="fr-BE" sz="2200" dirty="0" smtClean="0"/>
              <a:t>. </a:t>
            </a:r>
            <a:endParaRPr lang="fr-BE" sz="2200" dirty="0"/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fr-BE" sz="2200" b="1" dirty="0"/>
          </a:p>
        </p:txBody>
      </p:sp>
      <p:sp>
        <p:nvSpPr>
          <p:cNvPr id="8704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1450"/>
            <a:ext cx="7821612" cy="561975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fr-BE" altLang="nl-BE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Zorgtrajecten</a:t>
            </a:r>
            <a:endParaRPr lang="fr-BE" altLang="nl-B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3188" name="Rectangle 5"/>
          <p:cNvSpPr>
            <a:spLocks noChangeArrowheads="1"/>
          </p:cNvSpPr>
          <p:nvPr/>
        </p:nvSpPr>
        <p:spPr bwMode="auto">
          <a:xfrm>
            <a:off x="942975" y="733425"/>
            <a:ext cx="79438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itchFamily="18" charset="2"/>
              <a:buChar char=""/>
              <a:defRPr sz="28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fr-BE" altLang="nl-BE" sz="2400" b="1"/>
              <a:t>Wat zijn de aandachtspunten bij het opstellen van het voorschrift voor materiaal?</a:t>
            </a:r>
          </a:p>
        </p:txBody>
      </p:sp>
      <p:sp>
        <p:nvSpPr>
          <p:cNvPr id="7" name="Rectangular Callout 6"/>
          <p:cNvSpPr/>
          <p:nvPr/>
        </p:nvSpPr>
        <p:spPr>
          <a:xfrm>
            <a:off x="1176338" y="1982788"/>
            <a:ext cx="7710487" cy="2951162"/>
          </a:xfrm>
          <a:prstGeom prst="wedgeRectCallout">
            <a:avLst>
              <a:gd name="adj1" fmla="val -41421"/>
              <a:gd name="adj2" fmla="val 68415"/>
            </a:avLst>
          </a:prstGeom>
          <a:solidFill>
            <a:srgbClr val="24ABA5">
              <a:alpha val="84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2800" dirty="0"/>
              <a:t>Welke moeilijkheden ondervinden we met</a:t>
            </a:r>
            <a:br>
              <a:rPr lang="nl-BE" sz="2800" dirty="0"/>
            </a:br>
            <a:r>
              <a:rPr lang="nl-BE" sz="2800" dirty="0"/>
              <a:t> deze praktische modaliteiten?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BE" sz="2800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2800" dirty="0"/>
              <a:t>Welke concrete oplossingen kunnen dit verhelpen?</a:t>
            </a:r>
            <a:endParaRPr lang="fr-BE" sz="2800" dirty="0"/>
          </a:p>
        </p:txBody>
      </p:sp>
      <p:sp>
        <p:nvSpPr>
          <p:cNvPr id="8" name="Rectangle 7">
            <a:hlinkClick r:id="rId2" action="ppaction://hlinksldjump"/>
          </p:cNvPr>
          <p:cNvSpPr/>
          <p:nvPr/>
        </p:nvSpPr>
        <p:spPr>
          <a:xfrm>
            <a:off x="98856" y="36306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THEMA’S</a:t>
            </a:r>
            <a:endParaRPr lang="fr-BE" dirty="0"/>
          </a:p>
        </p:txBody>
      </p:sp>
      <p:sp>
        <p:nvSpPr>
          <p:cNvPr id="9" name="Bouton d'action : Accueil 8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22363" y="1973263"/>
            <a:ext cx="7840662" cy="4689475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Font typeface="Wingdings 2" pitchFamily="18" charset="2"/>
              <a:buNone/>
              <a:defRPr/>
            </a:pPr>
            <a:r>
              <a:rPr lang="nl-BE" sz="2200" dirty="0"/>
              <a:t>Diabeteseducatoren zijn </a:t>
            </a:r>
            <a:r>
              <a:rPr lang="nl-BE" sz="2200" dirty="0">
                <a:solidFill>
                  <a:srgbClr val="24ABA5"/>
                </a:solidFill>
              </a:rPr>
              <a:t>verpleegkundigen, diëtisten, podologen of kinesitherapeuten </a:t>
            </a:r>
            <a:r>
              <a:rPr lang="nl-BE" sz="2200" dirty="0"/>
              <a:t>die een bijkomende opleiding diabeteseducatie gevolgd hebben (150 uur)</a:t>
            </a:r>
            <a:r>
              <a:rPr lang="fr-BE" sz="2200" dirty="0" smtClean="0"/>
              <a:t>.</a:t>
            </a:r>
          </a:p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endParaRPr lang="fr-BE" sz="2200" dirty="0"/>
          </a:p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Font typeface="Wingdings 2" pitchFamily="18" charset="2"/>
              <a:buNone/>
              <a:defRPr/>
            </a:pPr>
            <a:r>
              <a:rPr lang="nl-BE" sz="2200" dirty="0"/>
              <a:t>De diabeteseducatoren in Brussel </a:t>
            </a:r>
            <a:r>
              <a:rPr lang="nl-BE" sz="2200" dirty="0" smtClean="0"/>
              <a:t>vindt u op: </a:t>
            </a:r>
          </a:p>
          <a:p>
            <a:pPr marL="361950" indent="-3619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  <a:defRPr/>
            </a:pPr>
            <a:r>
              <a:rPr lang="nl-BE" sz="2200" dirty="0" smtClean="0"/>
              <a:t>www.huisvoorgezondheid.be of </a:t>
            </a:r>
            <a:r>
              <a:rPr lang="nl-NL" sz="2200" dirty="0"/>
              <a:t>02 412 31 66 </a:t>
            </a:r>
            <a:r>
              <a:rPr lang="nl-BE" sz="2000" dirty="0" smtClean="0"/>
              <a:t>(NL)</a:t>
            </a:r>
            <a:endParaRPr lang="fr-BE" sz="2000" dirty="0" smtClean="0"/>
          </a:p>
          <a:p>
            <a:pPr marL="361950" indent="-3619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Font typeface="Arial" panose="020B0604020202020204" pitchFamily="34" charset="0"/>
              <a:buChar char="•"/>
              <a:defRPr/>
            </a:pPr>
            <a:r>
              <a:rPr lang="fr-BE" sz="2200" dirty="0" smtClean="0"/>
              <a:t>www.rmlb.be of </a:t>
            </a:r>
            <a:r>
              <a:rPr lang="fr-BE" sz="2200" dirty="0"/>
              <a:t>02 375 </a:t>
            </a:r>
            <a:r>
              <a:rPr lang="fr-BE" sz="2200" dirty="0" smtClean="0"/>
              <a:t>12 97 (FR)</a:t>
            </a:r>
          </a:p>
        </p:txBody>
      </p:sp>
      <p:sp>
        <p:nvSpPr>
          <p:cNvPr id="88067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1450"/>
            <a:ext cx="7821612" cy="561975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fr-BE" altLang="nl-BE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Zorgtrajecten</a:t>
            </a:r>
            <a:endParaRPr lang="fr-BE" altLang="nl-B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4212" name="Rectangle 5"/>
          <p:cNvSpPr>
            <a:spLocks noChangeArrowheads="1"/>
          </p:cNvSpPr>
          <p:nvPr/>
        </p:nvSpPr>
        <p:spPr bwMode="auto">
          <a:xfrm>
            <a:off x="923925" y="733425"/>
            <a:ext cx="79629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itchFamily="18" charset="2"/>
              <a:buChar char=""/>
              <a:defRPr sz="28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fr-BE" altLang="nl-BE" sz="2400" b="1"/>
              <a:t>Wie zijn de diabeteseducatoren binnen het zorgtraject? </a:t>
            </a:r>
          </a:p>
        </p:txBody>
      </p:sp>
      <p:sp>
        <p:nvSpPr>
          <p:cNvPr id="6" name="Rectangle 5">
            <a:hlinkClick r:id="rId2" action="ppaction://hlinksldjump"/>
          </p:cNvPr>
          <p:cNvSpPr/>
          <p:nvPr/>
        </p:nvSpPr>
        <p:spPr>
          <a:xfrm>
            <a:off x="98856" y="36306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THEMA’S</a:t>
            </a:r>
            <a:endParaRPr lang="fr-BE" dirty="0"/>
          </a:p>
        </p:txBody>
      </p:sp>
      <p:sp>
        <p:nvSpPr>
          <p:cNvPr id="7" name="Bouton d'action : Accueil 6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971550" y="1577975"/>
            <a:ext cx="7915275" cy="5200650"/>
          </a:xfrm>
        </p:spPr>
        <p:txBody>
          <a:bodyPr/>
          <a:lstStyle/>
          <a:p>
            <a:pPr marL="180975" indent="-180975" eaLnBrk="1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</a:pPr>
            <a:r>
              <a:rPr lang="nl-BE" altLang="nl-BE" sz="1800" dirty="0" smtClean="0">
                <a:solidFill>
                  <a:srgbClr val="24ABA5"/>
                </a:solidFill>
              </a:rPr>
              <a:t>Informatie</a:t>
            </a:r>
            <a:r>
              <a:rPr lang="nl-BE" altLang="nl-BE" sz="1800" dirty="0" smtClean="0"/>
              <a:t> </a:t>
            </a:r>
            <a:r>
              <a:rPr lang="nl-BE" altLang="nl-BE" sz="1800" dirty="0" smtClean="0">
                <a:solidFill>
                  <a:srgbClr val="24ABA5"/>
                </a:solidFill>
              </a:rPr>
              <a:t>en ziekte-inzicht </a:t>
            </a:r>
            <a:r>
              <a:rPr lang="nl-BE" altLang="nl-BE" sz="1800" dirty="0" smtClean="0"/>
              <a:t>geven: oorzaak, ziekteverloop, verwikkelingen, levensverwachting, …</a:t>
            </a:r>
            <a:endParaRPr lang="fr-BE" altLang="nl-BE" sz="1600" dirty="0" smtClean="0"/>
          </a:p>
          <a:p>
            <a:pPr marL="180975" indent="-180975" eaLnBrk="1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</a:pPr>
            <a:r>
              <a:rPr lang="nl-BE" altLang="nl-BE" sz="1800" dirty="0" smtClean="0">
                <a:solidFill>
                  <a:srgbClr val="24ABA5"/>
                </a:solidFill>
              </a:rPr>
              <a:t>Motiveren</a:t>
            </a:r>
            <a:r>
              <a:rPr lang="nl-BE" altLang="nl-BE" sz="1800" dirty="0" smtClean="0"/>
              <a:t> tot levensstijlaanpassingen: evenwichtige voeding, rookstop, beweging</a:t>
            </a:r>
            <a:r>
              <a:rPr lang="fr-BE" altLang="nl-BE" sz="1600" dirty="0" smtClean="0"/>
              <a:t>, …</a:t>
            </a:r>
          </a:p>
          <a:p>
            <a:pPr marL="180975" indent="-180975" eaLnBrk="1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</a:pPr>
            <a:r>
              <a:rPr lang="nl-BE" altLang="nl-BE" sz="1800" dirty="0" smtClean="0">
                <a:solidFill>
                  <a:srgbClr val="24ABA5"/>
                </a:solidFill>
              </a:rPr>
              <a:t>Informeren</a:t>
            </a:r>
            <a:r>
              <a:rPr lang="nl-BE" altLang="nl-BE" sz="1800" dirty="0" smtClean="0"/>
              <a:t> hoe hypo- en </a:t>
            </a:r>
            <a:r>
              <a:rPr lang="nl-BE" altLang="nl-BE" sz="1800" dirty="0" err="1" smtClean="0"/>
              <a:t>hyperglycemie</a:t>
            </a:r>
            <a:r>
              <a:rPr lang="nl-BE" altLang="nl-BE" sz="1800" dirty="0" smtClean="0"/>
              <a:t> voorkomen, herkennen en corrigeren.</a:t>
            </a:r>
            <a:endParaRPr lang="fr-BE" altLang="nl-BE" sz="1800" dirty="0" smtClean="0"/>
          </a:p>
          <a:p>
            <a:pPr marL="180975" indent="-180975" eaLnBrk="1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</a:pPr>
            <a:r>
              <a:rPr lang="nl-BE" altLang="nl-BE" sz="1800" dirty="0" smtClean="0"/>
              <a:t>Uitleg geven over het </a:t>
            </a:r>
            <a:r>
              <a:rPr lang="nl-BE" altLang="nl-BE" sz="1800" dirty="0" smtClean="0">
                <a:solidFill>
                  <a:srgbClr val="24ABA5"/>
                </a:solidFill>
              </a:rPr>
              <a:t>effect van bepaalde geneesmiddelen </a:t>
            </a:r>
            <a:r>
              <a:rPr lang="nl-BE" altLang="nl-BE" sz="1800" dirty="0" smtClean="0"/>
              <a:t>op de </a:t>
            </a:r>
            <a:r>
              <a:rPr lang="nl-BE" altLang="nl-BE" sz="1800" dirty="0" err="1" smtClean="0"/>
              <a:t>glycemie</a:t>
            </a:r>
            <a:r>
              <a:rPr lang="nl-BE" altLang="nl-BE" sz="1800" dirty="0" smtClean="0"/>
              <a:t> (o.a. siropen</a:t>
            </a:r>
            <a:r>
              <a:rPr lang="fr-BE" altLang="nl-BE" sz="1800" dirty="0" smtClean="0"/>
              <a:t>).</a:t>
            </a:r>
          </a:p>
          <a:p>
            <a:pPr marL="180975" indent="-180975" eaLnBrk="1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</a:pPr>
            <a:r>
              <a:rPr lang="nl-BE" altLang="nl-BE" sz="1800" dirty="0" smtClean="0"/>
              <a:t>Aanleren van de </a:t>
            </a:r>
            <a:r>
              <a:rPr lang="nl-BE" altLang="nl-BE" sz="1800" dirty="0" smtClean="0">
                <a:solidFill>
                  <a:srgbClr val="24ABA5"/>
                </a:solidFill>
              </a:rPr>
              <a:t>inspuittechniek</a:t>
            </a:r>
            <a:r>
              <a:rPr lang="nl-BE" altLang="nl-BE" sz="1800" dirty="0" smtClean="0"/>
              <a:t> van insuline, rotatie van injectieplaatse</a:t>
            </a:r>
            <a:r>
              <a:rPr lang="fr-BE" altLang="nl-BE" sz="1800" dirty="0" smtClean="0"/>
              <a:t>n.</a:t>
            </a:r>
          </a:p>
          <a:p>
            <a:pPr marL="180975" indent="-180975" eaLnBrk="1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</a:pPr>
            <a:r>
              <a:rPr lang="nl-BE" altLang="nl-BE" sz="1800" dirty="0" smtClean="0"/>
              <a:t>Uitleg geven over de werking en bewaring van </a:t>
            </a:r>
            <a:r>
              <a:rPr lang="nl-BE" altLang="nl-BE" sz="1800" dirty="0" smtClean="0">
                <a:solidFill>
                  <a:srgbClr val="24ABA5"/>
                </a:solidFill>
              </a:rPr>
              <a:t>insuline.</a:t>
            </a:r>
          </a:p>
          <a:p>
            <a:pPr marL="180975" indent="-180975" eaLnBrk="1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</a:pPr>
            <a:r>
              <a:rPr lang="nl-BE" altLang="nl-BE" sz="1800" dirty="0" smtClean="0"/>
              <a:t>Aanleren van </a:t>
            </a:r>
            <a:r>
              <a:rPr lang="nl-BE" altLang="nl-BE" sz="1800" dirty="0" err="1" smtClean="0">
                <a:solidFill>
                  <a:srgbClr val="24ABA5"/>
                </a:solidFill>
              </a:rPr>
              <a:t>glycemiemetingen</a:t>
            </a:r>
            <a:r>
              <a:rPr lang="nl-BE" altLang="nl-BE" sz="1800" dirty="0" smtClean="0"/>
              <a:t> met </a:t>
            </a:r>
            <a:r>
              <a:rPr lang="nl-BE" altLang="nl-BE" sz="1800" dirty="0" err="1" smtClean="0"/>
              <a:t>glucometer</a:t>
            </a:r>
            <a:r>
              <a:rPr lang="nl-BE" altLang="nl-BE" sz="1800" dirty="0" smtClean="0"/>
              <a:t>, lancetten en </a:t>
            </a:r>
            <a:r>
              <a:rPr lang="nl-BE" altLang="nl-BE" sz="1800" dirty="0" err="1" smtClean="0"/>
              <a:t>strips</a:t>
            </a:r>
            <a:r>
              <a:rPr lang="nl-BE" altLang="nl-BE" sz="1800" dirty="0" smtClean="0"/>
              <a:t> (autocontrole)</a:t>
            </a:r>
            <a:r>
              <a:rPr lang="fr-BE" altLang="nl-BE" sz="1800" dirty="0" smtClean="0"/>
              <a:t>.</a:t>
            </a:r>
          </a:p>
          <a:p>
            <a:pPr marL="180975" indent="-180975" eaLnBrk="1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</a:pPr>
            <a:r>
              <a:rPr lang="nl-BE" altLang="nl-BE" sz="1800" dirty="0" smtClean="0"/>
              <a:t>Uitleg geven over levensverzekeringen, rijbewijs, sollicitaties, reizen</a:t>
            </a:r>
            <a:r>
              <a:rPr lang="fr-BE" altLang="nl-BE" sz="1600" dirty="0" smtClean="0"/>
              <a:t>, …</a:t>
            </a:r>
            <a:endParaRPr lang="fr-BE" altLang="nl-BE" sz="1600" b="1" i="1" dirty="0" smtClean="0"/>
          </a:p>
        </p:txBody>
      </p:sp>
      <p:sp>
        <p:nvSpPr>
          <p:cNvPr id="89091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1450"/>
            <a:ext cx="7821612" cy="561975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fr-BE" altLang="nl-BE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Zorgtrajecten</a:t>
            </a:r>
            <a:endParaRPr lang="fr-BE" altLang="nl-B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5236" name="Rectangle 5"/>
          <p:cNvSpPr>
            <a:spLocks noChangeArrowheads="1"/>
          </p:cNvSpPr>
          <p:nvPr/>
        </p:nvSpPr>
        <p:spPr bwMode="auto">
          <a:xfrm>
            <a:off x="895350" y="733425"/>
            <a:ext cx="79914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itchFamily="18" charset="2"/>
              <a:buChar char=""/>
              <a:defRPr sz="28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fr-BE" altLang="nl-BE" sz="2400" b="1"/>
              <a:t>Wat is de taak van diabeteseducatoren? </a:t>
            </a:r>
          </a:p>
        </p:txBody>
      </p:sp>
      <p:sp>
        <p:nvSpPr>
          <p:cNvPr id="6" name="Rectangle 5">
            <a:hlinkClick r:id="rId2" action="ppaction://hlinksldjump"/>
          </p:cNvPr>
          <p:cNvSpPr/>
          <p:nvPr/>
        </p:nvSpPr>
        <p:spPr>
          <a:xfrm>
            <a:off x="98856" y="36306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THEMA’S</a:t>
            </a:r>
            <a:endParaRPr lang="fr-BE" dirty="0"/>
          </a:p>
        </p:txBody>
      </p:sp>
      <p:sp>
        <p:nvSpPr>
          <p:cNvPr id="7" name="Bouton d'action : Accueil 6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93800" y="1589088"/>
            <a:ext cx="7564438" cy="5980112"/>
          </a:xfrm>
        </p:spPr>
        <p:txBody>
          <a:bodyPr rtlCol="0">
            <a:normAutofit/>
          </a:bodyPr>
          <a:lstStyle/>
          <a:p>
            <a:pPr marL="0" indent="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  <a:defRPr/>
            </a:pPr>
            <a:r>
              <a:rPr lang="nl-BE" sz="1900" dirty="0" smtClean="0"/>
              <a:t>Bij een </a:t>
            </a:r>
            <a:r>
              <a:rPr lang="nl-BE" sz="1900" dirty="0"/>
              <a:t>zorgtraject </a:t>
            </a:r>
            <a:r>
              <a:rPr lang="nl-BE" sz="1900" dirty="0" smtClean="0"/>
              <a:t>of diabetesconventie wordt </a:t>
            </a:r>
            <a:r>
              <a:rPr lang="nl-BE" sz="1900" dirty="0"/>
              <a:t>een reeks specialiteiten vergoed </a:t>
            </a:r>
            <a:r>
              <a:rPr lang="nl-BE" sz="1900" dirty="0" smtClean="0"/>
              <a:t>als de </a:t>
            </a:r>
            <a:r>
              <a:rPr lang="nl-BE" sz="1900" dirty="0"/>
              <a:t>huisarts één van </a:t>
            </a:r>
            <a:r>
              <a:rPr lang="nl-BE" sz="1900" dirty="0" smtClean="0"/>
              <a:t>volgende </a:t>
            </a:r>
            <a:r>
              <a:rPr lang="nl-BE" sz="1900" dirty="0"/>
              <a:t>vermeldingen op het voorschrift </a:t>
            </a:r>
            <a:r>
              <a:rPr lang="nl-BE" sz="1900" dirty="0" smtClean="0"/>
              <a:t>plaatst</a:t>
            </a:r>
            <a:r>
              <a:rPr lang="fr-BE" sz="1900" dirty="0" smtClean="0"/>
              <a:t>:</a:t>
            </a:r>
            <a:endParaRPr lang="fr-BE" sz="1900" dirty="0"/>
          </a:p>
          <a:p>
            <a:pPr marL="885825" indent="-34290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fr-BE" sz="1900" b="1" dirty="0" smtClean="0">
                <a:solidFill>
                  <a:srgbClr val="24ABA5"/>
                </a:solidFill>
              </a:rPr>
              <a:t>ZTN</a:t>
            </a:r>
            <a:r>
              <a:rPr lang="fr-BE" sz="1900" dirty="0" smtClean="0">
                <a:solidFill>
                  <a:srgbClr val="24ABA5"/>
                </a:solidFill>
              </a:rPr>
              <a:t> </a:t>
            </a:r>
            <a:r>
              <a:rPr lang="fr-BE" sz="1900" dirty="0" smtClean="0"/>
              <a:t>(</a:t>
            </a:r>
            <a:r>
              <a:rPr lang="nl-BE" sz="1900" dirty="0"/>
              <a:t>Zorgtraject chronische nierinsufficiëntie</a:t>
            </a:r>
            <a:r>
              <a:rPr lang="fr-BE" sz="1900" dirty="0" smtClean="0"/>
              <a:t>)</a:t>
            </a:r>
            <a:endParaRPr lang="fr-BE" sz="1900" dirty="0"/>
          </a:p>
          <a:p>
            <a:pPr marL="885825" indent="-34290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fr-BE" sz="1900" b="1" dirty="0" smtClean="0">
                <a:solidFill>
                  <a:srgbClr val="24ABA5"/>
                </a:solidFill>
              </a:rPr>
              <a:t>ZTD</a:t>
            </a:r>
            <a:r>
              <a:rPr lang="fr-BE" sz="1900" dirty="0" smtClean="0">
                <a:solidFill>
                  <a:srgbClr val="24ABA5"/>
                </a:solidFill>
              </a:rPr>
              <a:t> </a:t>
            </a:r>
            <a:r>
              <a:rPr lang="fr-BE" sz="1900" dirty="0" smtClean="0"/>
              <a:t>(</a:t>
            </a:r>
            <a:r>
              <a:rPr lang="nl-BE" sz="1900" dirty="0"/>
              <a:t>Zorgtraject diabetes</a:t>
            </a:r>
            <a:r>
              <a:rPr lang="fr-BE" sz="1900" dirty="0" smtClean="0"/>
              <a:t>)</a:t>
            </a:r>
          </a:p>
          <a:p>
            <a:pPr marL="885825" indent="-34290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defRPr/>
            </a:pPr>
            <a:r>
              <a:rPr lang="fr-BE" sz="1900" b="1" dirty="0">
                <a:solidFill>
                  <a:srgbClr val="24ABA5"/>
                </a:solidFill>
              </a:rPr>
              <a:t>DC</a:t>
            </a:r>
            <a:r>
              <a:rPr lang="fr-BE" sz="1900" dirty="0" smtClean="0">
                <a:solidFill>
                  <a:srgbClr val="FF0000"/>
                </a:solidFill>
              </a:rPr>
              <a:t> </a:t>
            </a:r>
            <a:r>
              <a:rPr lang="fr-BE" sz="1900" dirty="0"/>
              <a:t>(</a:t>
            </a:r>
            <a:r>
              <a:rPr lang="fr-BE" sz="1900" dirty="0" err="1"/>
              <a:t>Diabetesconventie</a:t>
            </a:r>
            <a:r>
              <a:rPr lang="fr-BE" sz="1900" dirty="0"/>
              <a:t>)</a:t>
            </a:r>
          </a:p>
          <a:p>
            <a:pPr marL="361950" indent="-36195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/>
            </a:pPr>
            <a:r>
              <a:rPr lang="nl-BE" sz="1900" dirty="0"/>
              <a:t>De huisarts </a:t>
            </a:r>
            <a:r>
              <a:rPr lang="nl-BE" sz="1900" dirty="0" smtClean="0"/>
              <a:t>is verantwoordelijk </a:t>
            </a:r>
            <a:r>
              <a:rPr lang="nl-BE" sz="1900" dirty="0"/>
              <a:t>om na te gaan of de patiënt in aanmerking komt voor </a:t>
            </a:r>
            <a:r>
              <a:rPr lang="nl-BE" sz="1900" dirty="0" smtClean="0"/>
              <a:t>terugbetaling </a:t>
            </a:r>
            <a:r>
              <a:rPr lang="nl-BE" sz="1900" dirty="0"/>
              <a:t>van de </a:t>
            </a:r>
            <a:r>
              <a:rPr lang="nl-BE" sz="1900" dirty="0" smtClean="0"/>
              <a:t>specialiteit</a:t>
            </a:r>
            <a:r>
              <a:rPr lang="fr-BE" sz="1900" dirty="0"/>
              <a:t>.</a:t>
            </a:r>
            <a:r>
              <a:rPr lang="fr-BE" sz="1900" dirty="0" smtClean="0"/>
              <a:t> </a:t>
            </a:r>
          </a:p>
          <a:p>
            <a:pPr marL="361950" indent="-36195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/>
            </a:pPr>
            <a:r>
              <a:rPr lang="nl-BE" sz="1900" dirty="0"/>
              <a:t>Wanneer de huisarts geen vermelding op het voorschrift </a:t>
            </a:r>
            <a:r>
              <a:rPr lang="nl-BE" sz="1900" dirty="0" smtClean="0"/>
              <a:t>plaatst, </a:t>
            </a:r>
            <a:r>
              <a:rPr lang="nl-BE" sz="1900" dirty="0"/>
              <a:t>is er nog steeds een attest van de adviserend geneesheer vereist voor tegemoetkoming</a:t>
            </a:r>
            <a:r>
              <a:rPr lang="fr-BE" sz="1900" dirty="0" smtClean="0"/>
              <a:t>.</a:t>
            </a:r>
            <a:endParaRPr lang="fr-BE" sz="1900" dirty="0"/>
          </a:p>
          <a:p>
            <a:pPr marL="0" indent="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  <a:defRPr/>
            </a:pPr>
            <a:r>
              <a:rPr lang="nl-BE" sz="1300" i="1" dirty="0"/>
              <a:t>Het volledig overzicht van de betrokken specialiteiten en de vereiste melding vindt u op www.upb-avb.be, rubriek Tarificatie &gt; Nuttige documenten</a:t>
            </a:r>
            <a:r>
              <a:rPr lang="fr-BE" sz="1300" i="1" dirty="0" smtClean="0"/>
              <a:t>.</a:t>
            </a:r>
            <a:endParaRPr lang="fr-BE" sz="1300" b="1" i="1" dirty="0"/>
          </a:p>
        </p:txBody>
      </p:sp>
      <p:sp>
        <p:nvSpPr>
          <p:cNvPr id="90115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1450"/>
            <a:ext cx="7821612" cy="561975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fr-BE" altLang="nl-BE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Zorgtrajecten</a:t>
            </a:r>
            <a:endParaRPr lang="fr-BE" altLang="nl-B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6260" name="Rectangle 5"/>
          <p:cNvSpPr>
            <a:spLocks noChangeArrowheads="1"/>
          </p:cNvSpPr>
          <p:nvPr/>
        </p:nvSpPr>
        <p:spPr bwMode="auto">
          <a:xfrm>
            <a:off x="895350" y="669925"/>
            <a:ext cx="7991475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itchFamily="18" charset="2"/>
              <a:buChar char=""/>
              <a:defRPr sz="28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ClrTx/>
              <a:buFontTx/>
              <a:buNone/>
            </a:pPr>
            <a:r>
              <a:rPr lang="nl-BE" altLang="nl-BE" sz="2400" b="1"/>
              <a:t>Wanneer moet de vermelding ZTD, ZTN of DC op het voorschrift</a:t>
            </a:r>
            <a:r>
              <a:rPr lang="fr-BE" altLang="nl-BE" sz="2400" b="1"/>
              <a:t>?</a:t>
            </a:r>
          </a:p>
        </p:txBody>
      </p:sp>
      <p:sp>
        <p:nvSpPr>
          <p:cNvPr id="9" name="Rectangular Callout 8"/>
          <p:cNvSpPr/>
          <p:nvPr/>
        </p:nvSpPr>
        <p:spPr>
          <a:xfrm>
            <a:off x="1176338" y="1649413"/>
            <a:ext cx="7710487" cy="3486150"/>
          </a:xfrm>
          <a:prstGeom prst="wedgeRectCallout">
            <a:avLst>
              <a:gd name="adj1" fmla="val -41421"/>
              <a:gd name="adj2" fmla="val 68415"/>
            </a:avLst>
          </a:prstGeom>
          <a:solidFill>
            <a:srgbClr val="24ABA5">
              <a:alpha val="84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2800" dirty="0"/>
              <a:t>Welke moeilijkheden ondervinden we met</a:t>
            </a:r>
            <a:br>
              <a:rPr lang="nl-BE" sz="2800" dirty="0"/>
            </a:br>
            <a:r>
              <a:rPr lang="nl-BE" sz="2800" dirty="0"/>
              <a:t> deze praktische modaliteiten?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BE" sz="2800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2800" dirty="0"/>
              <a:t>Welke concrete oplossingen kunnen dit verhelpen?</a:t>
            </a:r>
            <a:endParaRPr lang="fr-BE" sz="2800" dirty="0"/>
          </a:p>
        </p:txBody>
      </p:sp>
      <p:sp>
        <p:nvSpPr>
          <p:cNvPr id="8" name="Rectangle 7">
            <a:hlinkClick r:id="rId2" action="ppaction://hlinksldjump"/>
          </p:cNvPr>
          <p:cNvSpPr/>
          <p:nvPr/>
        </p:nvSpPr>
        <p:spPr>
          <a:xfrm>
            <a:off x="98856" y="36306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THEMA’S</a:t>
            </a:r>
            <a:endParaRPr lang="fr-BE" dirty="0"/>
          </a:p>
        </p:txBody>
      </p:sp>
      <p:sp>
        <p:nvSpPr>
          <p:cNvPr id="10" name="Bouton d'action : Accueil 9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Espace réservé du contenu 1"/>
          <p:cNvSpPr>
            <a:spLocks noGrp="1"/>
          </p:cNvSpPr>
          <p:nvPr>
            <p:ph idx="1"/>
          </p:nvPr>
        </p:nvSpPr>
        <p:spPr>
          <a:xfrm>
            <a:off x="852488" y="733425"/>
            <a:ext cx="8239125" cy="1033463"/>
          </a:xfrm>
        </p:spPr>
        <p:txBody>
          <a:bodyPr/>
          <a:lstStyle/>
          <a:p>
            <a:pPr marL="0" indent="0" algn="ctr" eaLnBrk="1" hangingPunct="1">
              <a:lnSpc>
                <a:spcPct val="110000"/>
              </a:lnSpc>
              <a:spcBef>
                <a:spcPct val="0"/>
              </a:spcBef>
              <a:buFont typeface="Wingdings 2" pitchFamily="18" charset="2"/>
              <a:buNone/>
            </a:pPr>
            <a:r>
              <a:rPr lang="nl-BE" altLang="nl-BE" sz="2400" b="1" smtClean="0"/>
              <a:t>Wat is het verschil tussen het ZTD, de educatie en zelfzorg en de diabetesconventie</a:t>
            </a:r>
            <a:r>
              <a:rPr lang="fr-BE" altLang="nl-BE" sz="2400" b="1" smtClean="0"/>
              <a:t>?</a:t>
            </a:r>
          </a:p>
          <a:p>
            <a:pPr marL="0" indent="0" algn="just" eaLnBrk="1" hangingPunct="1">
              <a:buFont typeface="Wingdings 2" pitchFamily="18" charset="2"/>
              <a:buNone/>
            </a:pPr>
            <a:endParaRPr lang="fr-BE" altLang="nl-BE" sz="2000" b="1" i="1" smtClean="0"/>
          </a:p>
          <a:p>
            <a:pPr marL="0" indent="0" algn="just" eaLnBrk="1" hangingPunct="1">
              <a:buFont typeface="Wingdings 2" pitchFamily="18" charset="2"/>
              <a:buNone/>
            </a:pPr>
            <a:endParaRPr lang="fr-BE" altLang="nl-BE" sz="2000" b="1" i="1" smtClean="0"/>
          </a:p>
        </p:txBody>
      </p:sp>
      <p:sp>
        <p:nvSpPr>
          <p:cNvPr id="91139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1450"/>
            <a:ext cx="7821612" cy="561975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fr-BE" altLang="nl-BE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Zorgtrajecten</a:t>
            </a:r>
            <a:endParaRPr lang="fr-BE" altLang="nl-B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Tableau 2"/>
          <p:cNvGraphicFramePr>
            <a:graphicFrameLocks noGrp="1"/>
          </p:cNvGraphicFramePr>
          <p:nvPr/>
        </p:nvGraphicFramePr>
        <p:xfrm>
          <a:off x="1774825" y="1808163"/>
          <a:ext cx="6434138" cy="48879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74767"/>
                <a:gridCol w="1296290"/>
                <a:gridCol w="3463081"/>
              </a:tblGrid>
              <a:tr h="2987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nl-BE" sz="1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fr-BE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nl-BE" sz="1600" dirty="0">
                          <a:solidFill>
                            <a:schemeClr val="tx1"/>
                          </a:solidFill>
                          <a:effectLst/>
                        </a:rPr>
                        <a:t>Educatie</a:t>
                      </a:r>
                      <a:endParaRPr lang="fr-BE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</a:pPr>
                      <a:r>
                        <a:rPr lang="nl-BE" sz="1600">
                          <a:solidFill>
                            <a:schemeClr val="tx1"/>
                          </a:solidFill>
                          <a:effectLst/>
                        </a:rPr>
                        <a:t>Materiaal</a:t>
                      </a:r>
                      <a:endParaRPr lang="fr-BE" sz="16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3" marR="6858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9281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BE" sz="1600" dirty="0">
                          <a:solidFill>
                            <a:schemeClr val="tx1"/>
                          </a:solidFill>
                          <a:effectLst/>
                        </a:rPr>
                        <a:t>Zorgtraject Diabetes</a:t>
                      </a:r>
                      <a:endParaRPr lang="fr-BE" sz="16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BE" sz="1600" dirty="0">
                          <a:solidFill>
                            <a:schemeClr val="tx1"/>
                          </a:solidFill>
                          <a:effectLst/>
                        </a:rPr>
                        <a:t>“ZTD”</a:t>
                      </a:r>
                      <a:endParaRPr lang="fr-BE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BE" sz="1600" dirty="0">
                          <a:solidFill>
                            <a:schemeClr val="tx1"/>
                          </a:solidFill>
                          <a:effectLst/>
                        </a:rPr>
                        <a:t>Diabetes-</a:t>
                      </a:r>
                      <a:br>
                        <a:rPr lang="nl-BE" sz="16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nl-BE" sz="1600" dirty="0">
                          <a:solidFill>
                            <a:schemeClr val="tx1"/>
                          </a:solidFill>
                          <a:effectLst/>
                        </a:rPr>
                        <a:t>educator</a:t>
                      </a:r>
                      <a:endParaRPr lang="fr-BE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BE" sz="1600" dirty="0">
                          <a:solidFill>
                            <a:schemeClr val="tx1"/>
                          </a:solidFill>
                          <a:effectLst/>
                        </a:rPr>
                        <a:t>Via de apotheek:</a:t>
                      </a:r>
                      <a:endParaRPr lang="fr-BE" sz="16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nl-BE" sz="1600" dirty="0">
                          <a:solidFill>
                            <a:schemeClr val="tx1"/>
                          </a:solidFill>
                          <a:effectLst/>
                        </a:rPr>
                        <a:t>1 glucometer (mits attest diabeteseducator) - hernieuwing mogelijk na 3 jaar</a:t>
                      </a:r>
                      <a:endParaRPr lang="fr-BE" sz="16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nl-BE" sz="1600" dirty="0">
                          <a:solidFill>
                            <a:schemeClr val="tx1"/>
                          </a:solidFill>
                          <a:effectLst/>
                        </a:rPr>
                        <a:t>3 x 50 </a:t>
                      </a:r>
                      <a:r>
                        <a:rPr lang="nl-BE" sz="1600" dirty="0" err="1">
                          <a:solidFill>
                            <a:schemeClr val="tx1"/>
                          </a:solidFill>
                          <a:effectLst/>
                        </a:rPr>
                        <a:t>strips</a:t>
                      </a:r>
                      <a:r>
                        <a:rPr lang="nl-BE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nl-BE" sz="1600" dirty="0" smtClean="0">
                          <a:solidFill>
                            <a:schemeClr val="tx1"/>
                          </a:solidFill>
                          <a:effectLst/>
                        </a:rPr>
                        <a:t>en </a:t>
                      </a:r>
                      <a:r>
                        <a:rPr lang="nl-BE" sz="1600" dirty="0">
                          <a:solidFill>
                            <a:schemeClr val="tx1"/>
                          </a:solidFill>
                          <a:effectLst/>
                        </a:rPr>
                        <a:t>100 lancetten per 6 maanden</a:t>
                      </a:r>
                      <a:endParaRPr lang="fr-BE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293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BE" sz="1600" dirty="0">
                          <a:solidFill>
                            <a:schemeClr val="tx1"/>
                          </a:solidFill>
                          <a:effectLst/>
                        </a:rPr>
                        <a:t>Educatie en Zelfzorg</a:t>
                      </a:r>
                      <a:endParaRPr lang="fr-BE" sz="16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BE" sz="1600" dirty="0">
                          <a:solidFill>
                            <a:schemeClr val="tx1"/>
                          </a:solidFill>
                          <a:effectLst/>
                        </a:rPr>
                        <a:t>“EZ”</a:t>
                      </a:r>
                      <a:endParaRPr lang="fr-BE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BE" sz="1600">
                          <a:solidFill>
                            <a:schemeClr val="tx1"/>
                          </a:solidFill>
                          <a:effectLst/>
                        </a:rPr>
                        <a:t>Huisarts</a:t>
                      </a:r>
                      <a:endParaRPr lang="fr-BE" sz="16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BE" sz="1600" dirty="0">
                          <a:solidFill>
                            <a:schemeClr val="tx1"/>
                          </a:solidFill>
                          <a:effectLst/>
                        </a:rPr>
                        <a:t>Via de apotheek:</a:t>
                      </a:r>
                      <a:endParaRPr lang="fr-BE" sz="16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nl-BE" sz="1600" dirty="0">
                          <a:solidFill>
                            <a:schemeClr val="tx1"/>
                          </a:solidFill>
                          <a:effectLst/>
                        </a:rPr>
                        <a:t>1 glucometer - hernieuwing mogelijk na 3 jaar</a:t>
                      </a:r>
                      <a:endParaRPr lang="fr-BE" sz="16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nl-BE" sz="1600" dirty="0">
                          <a:solidFill>
                            <a:schemeClr val="tx1"/>
                          </a:solidFill>
                          <a:effectLst/>
                        </a:rPr>
                        <a:t>2 x 50 </a:t>
                      </a:r>
                      <a:r>
                        <a:rPr lang="nl-BE" sz="1600" dirty="0" err="1">
                          <a:solidFill>
                            <a:schemeClr val="tx1"/>
                          </a:solidFill>
                          <a:effectLst/>
                        </a:rPr>
                        <a:t>strips</a:t>
                      </a:r>
                      <a:r>
                        <a:rPr lang="nl-BE" sz="1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nl-BE" sz="1600" dirty="0" smtClean="0">
                          <a:solidFill>
                            <a:schemeClr val="tx1"/>
                          </a:solidFill>
                          <a:effectLst/>
                        </a:rPr>
                        <a:t>en </a:t>
                      </a:r>
                      <a:r>
                        <a:rPr lang="nl-BE" sz="1600" dirty="0">
                          <a:solidFill>
                            <a:schemeClr val="tx1"/>
                          </a:solidFill>
                          <a:effectLst/>
                        </a:rPr>
                        <a:t>100 lancetten per jaar</a:t>
                      </a:r>
                      <a:endParaRPr lang="fr-BE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317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BE" sz="1600">
                          <a:solidFill>
                            <a:schemeClr val="tx1"/>
                          </a:solidFill>
                          <a:effectLst/>
                        </a:rPr>
                        <a:t>Diabetes Conventie</a:t>
                      </a:r>
                      <a:endParaRPr lang="fr-BE" sz="16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BE" sz="1600">
                          <a:solidFill>
                            <a:schemeClr val="tx1"/>
                          </a:solidFill>
                          <a:effectLst/>
                        </a:rPr>
                        <a:t>“DC”</a:t>
                      </a:r>
                      <a:endParaRPr lang="fr-BE" sz="16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BE" sz="1600">
                          <a:solidFill>
                            <a:schemeClr val="tx1"/>
                          </a:solidFill>
                          <a:effectLst/>
                        </a:rPr>
                        <a:t>Conventie-centrum </a:t>
                      </a:r>
                      <a:br>
                        <a:rPr lang="nl-BE" sz="160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nl-BE" sz="1600">
                          <a:solidFill>
                            <a:schemeClr val="tx1"/>
                          </a:solidFill>
                          <a:effectLst/>
                        </a:rPr>
                        <a:t>(2</a:t>
                      </a:r>
                      <a:r>
                        <a:rPr lang="nl-BE" sz="1600" baseline="3000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r>
                        <a:rPr lang="nl-BE" sz="1600">
                          <a:solidFill>
                            <a:schemeClr val="tx1"/>
                          </a:solidFill>
                          <a:effectLst/>
                        </a:rPr>
                        <a:t> lijn)</a:t>
                      </a:r>
                      <a:endParaRPr lang="fr-BE" sz="16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nl-BE" sz="1600" dirty="0">
                          <a:solidFill>
                            <a:schemeClr val="tx1"/>
                          </a:solidFill>
                          <a:effectLst/>
                        </a:rPr>
                        <a:t>In het conventiecentrum, </a:t>
                      </a:r>
                      <a:br>
                        <a:rPr lang="nl-BE" sz="16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nl-BE" sz="1600" dirty="0">
                          <a:solidFill>
                            <a:schemeClr val="tx1"/>
                          </a:solidFill>
                          <a:effectLst/>
                        </a:rPr>
                        <a:t>niet via de apotheek</a:t>
                      </a:r>
                      <a:endParaRPr lang="fr-BE" sz="16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3" marR="6858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>
            <a:hlinkClick r:id="rId2" action="ppaction://hlinksldjump"/>
          </p:cNvPr>
          <p:cNvSpPr/>
          <p:nvPr/>
        </p:nvSpPr>
        <p:spPr>
          <a:xfrm>
            <a:off x="98856" y="36306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THEMA’S</a:t>
            </a:r>
            <a:endParaRPr lang="fr-BE" dirty="0"/>
          </a:p>
        </p:txBody>
      </p:sp>
      <p:sp>
        <p:nvSpPr>
          <p:cNvPr id="6" name="Bouton d'action : Accueil 5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93800" y="2000250"/>
            <a:ext cx="7693025" cy="4724400"/>
          </a:xfrm>
        </p:spPr>
        <p:txBody>
          <a:bodyPr rtlCol="0">
            <a:noAutofit/>
          </a:bodyPr>
          <a:lstStyle/>
          <a:p>
            <a:pPr marL="0" indent="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  <a:buFont typeface="Wingdings 2" pitchFamily="18" charset="2"/>
              <a:buNone/>
              <a:defRPr/>
            </a:pPr>
            <a:r>
              <a:rPr lang="nl-BE" sz="2200" dirty="0"/>
              <a:t>Zorgverleners kunnen terecht bij de </a:t>
            </a:r>
            <a:r>
              <a:rPr lang="nl-BE" sz="2200" dirty="0" err="1"/>
              <a:t>LMN’s</a:t>
            </a:r>
            <a:r>
              <a:rPr lang="nl-BE" sz="2200" dirty="0"/>
              <a:t> </a:t>
            </a:r>
            <a:r>
              <a:rPr lang="nl-BE" sz="2200" dirty="0" smtClean="0"/>
              <a:t>voor</a:t>
            </a:r>
            <a:r>
              <a:rPr lang="fr-BE" sz="2200" dirty="0" smtClean="0"/>
              <a:t>:</a:t>
            </a:r>
          </a:p>
          <a:p>
            <a:pPr marL="628650" indent="-36195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nl-BE" sz="2200" dirty="0"/>
              <a:t>informatie</a:t>
            </a:r>
            <a:endParaRPr lang="fr-BE" sz="2200" dirty="0" smtClean="0"/>
          </a:p>
          <a:p>
            <a:pPr marL="628650" indent="-36195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fr-BE" sz="2200" dirty="0" err="1" smtClean="0"/>
              <a:t>documentatie</a:t>
            </a:r>
            <a:endParaRPr lang="fr-BE" sz="2200" dirty="0" smtClean="0"/>
          </a:p>
          <a:p>
            <a:pPr marL="628650" indent="-3619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fr-BE" sz="2200" dirty="0" err="1"/>
              <a:t>c</a:t>
            </a:r>
            <a:r>
              <a:rPr lang="fr-BE" sz="2200" dirty="0" err="1" smtClean="0"/>
              <a:t>ontactlijsten</a:t>
            </a:r>
            <a:r>
              <a:rPr lang="fr-BE" sz="2200" dirty="0" smtClean="0"/>
              <a:t> van de </a:t>
            </a:r>
            <a:r>
              <a:rPr lang="fr-BE" sz="2200" dirty="0" err="1" smtClean="0"/>
              <a:t>verschillende</a:t>
            </a:r>
            <a:r>
              <a:rPr lang="fr-BE" sz="2200" dirty="0" smtClean="0"/>
              <a:t> </a:t>
            </a:r>
            <a:r>
              <a:rPr lang="fr-BE" sz="2200" dirty="0" err="1" smtClean="0"/>
              <a:t>zorgverleners</a:t>
            </a:r>
            <a:r>
              <a:rPr lang="fr-BE" sz="2200" dirty="0" smtClean="0"/>
              <a:t> in </a:t>
            </a:r>
            <a:r>
              <a:rPr lang="fr-BE" sz="2200" dirty="0" err="1" smtClean="0"/>
              <a:t>het</a:t>
            </a:r>
            <a:r>
              <a:rPr lang="fr-BE" sz="2200" dirty="0" smtClean="0"/>
              <a:t> </a:t>
            </a:r>
            <a:r>
              <a:rPr lang="fr-BE" sz="2200" dirty="0" err="1" smtClean="0"/>
              <a:t>zorgtraject</a:t>
            </a:r>
            <a:endParaRPr lang="fr-BE" sz="2200" dirty="0" smtClean="0"/>
          </a:p>
          <a:p>
            <a:pPr marL="628650" indent="-3619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fr-BE" sz="2200" dirty="0" smtClean="0"/>
          </a:p>
          <a:p>
            <a:pPr marL="0" indent="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  <a:buFont typeface="Wingdings 2" pitchFamily="18" charset="2"/>
              <a:buNone/>
              <a:defRPr/>
            </a:pPr>
            <a:r>
              <a:rPr lang="nl-BE" sz="2200" dirty="0"/>
              <a:t>De </a:t>
            </a:r>
            <a:r>
              <a:rPr lang="nl-BE" sz="2200" dirty="0" smtClean="0"/>
              <a:t>zorgtrajectpromotoren in Brussel vindt u op</a:t>
            </a:r>
            <a:r>
              <a:rPr lang="fr-BE" sz="2200" dirty="0" smtClean="0"/>
              <a:t>: </a:t>
            </a:r>
          </a:p>
          <a:p>
            <a:pPr marL="625475" indent="-35560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  <a:defRPr/>
            </a:pPr>
            <a:r>
              <a:rPr lang="fr-BE" sz="2200" dirty="0" smtClean="0"/>
              <a:t>www.huisvoorgezondheid.be (NL)</a:t>
            </a:r>
          </a:p>
          <a:p>
            <a:pPr marL="625475" indent="-35560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  <a:defRPr/>
            </a:pPr>
            <a:r>
              <a:rPr lang="fr-BE" sz="2200" dirty="0" smtClean="0"/>
              <a:t>www.rmlb.be (FR) </a:t>
            </a:r>
          </a:p>
        </p:txBody>
      </p:sp>
      <p:sp>
        <p:nvSpPr>
          <p:cNvPr id="9216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1450"/>
            <a:ext cx="7821612" cy="561975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fr-BE" altLang="nl-BE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Zorgtrajecten</a:t>
            </a:r>
            <a:endParaRPr lang="fr-BE" altLang="nl-B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8308" name="Rectangle 5"/>
          <p:cNvSpPr>
            <a:spLocks noChangeArrowheads="1"/>
          </p:cNvSpPr>
          <p:nvPr/>
        </p:nvSpPr>
        <p:spPr bwMode="auto">
          <a:xfrm>
            <a:off x="904875" y="754063"/>
            <a:ext cx="79819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5800"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itchFamily="18" charset="2"/>
              <a:buChar char=""/>
              <a:defRPr sz="28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defTabSz="6858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defTabSz="6858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fr-BE" altLang="nl-BE" sz="2400" b="1"/>
              <a:t>Waar vindt u informatie over de zorgtrajecten?</a:t>
            </a:r>
          </a:p>
        </p:txBody>
      </p:sp>
      <p:sp>
        <p:nvSpPr>
          <p:cNvPr id="5" name="Rectangle 4">
            <a:hlinkClick r:id="rId2" action="ppaction://hlinksldjump"/>
          </p:cNvPr>
          <p:cNvSpPr/>
          <p:nvPr/>
        </p:nvSpPr>
        <p:spPr>
          <a:xfrm>
            <a:off x="98856" y="36306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THEMA’S</a:t>
            </a:r>
            <a:endParaRPr lang="fr-BE" dirty="0"/>
          </a:p>
        </p:txBody>
      </p:sp>
      <p:sp>
        <p:nvSpPr>
          <p:cNvPr id="6" name="Bouton d'action : Accueil 5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ZoneTexte 1"/>
          <p:cNvSpPr txBox="1">
            <a:spLocks noChangeArrowheads="1"/>
          </p:cNvSpPr>
          <p:nvPr/>
        </p:nvSpPr>
        <p:spPr bwMode="auto">
          <a:xfrm>
            <a:off x="0" y="5599113"/>
            <a:ext cx="9144000" cy="5540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itchFamily="18" charset="2"/>
              <a:buChar char=""/>
              <a:defRPr sz="28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fr-BE" altLang="nl-BE" sz="3000">
                <a:solidFill>
                  <a:srgbClr val="24ABA5"/>
                </a:solidFill>
              </a:rPr>
              <a:t>Zorgtrajecten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52525" y="2009775"/>
            <a:ext cx="7734300" cy="5191125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fr-BE" b="1" i="1" dirty="0" err="1" smtClean="0"/>
              <a:t>Tot</a:t>
            </a:r>
            <a:r>
              <a:rPr lang="fr-BE" b="1" i="1" dirty="0" smtClean="0"/>
              <a:t> slot…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fr-BE" b="1" dirty="0"/>
          </a:p>
          <a:p>
            <a:pPr marL="442913" indent="-442913" eaLnBrk="1" fontAlgn="auto" hangingPunct="1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BE" dirty="0" err="1" smtClean="0"/>
              <a:t>Wat</a:t>
            </a:r>
            <a:r>
              <a:rPr lang="fr-BE" dirty="0" smtClean="0"/>
              <a:t> </a:t>
            </a:r>
            <a:r>
              <a:rPr lang="fr-BE" dirty="0" err="1" smtClean="0"/>
              <a:t>onthouden</a:t>
            </a:r>
            <a:r>
              <a:rPr lang="fr-BE" dirty="0" smtClean="0"/>
              <a:t> </a:t>
            </a:r>
            <a:r>
              <a:rPr lang="fr-BE" dirty="0" err="1" smtClean="0"/>
              <a:t>we</a:t>
            </a:r>
            <a:r>
              <a:rPr lang="fr-BE" dirty="0" smtClean="0"/>
              <a:t> </a:t>
            </a:r>
            <a:r>
              <a:rPr lang="fr-BE" dirty="0" err="1" smtClean="0"/>
              <a:t>uit</a:t>
            </a:r>
            <a:r>
              <a:rPr lang="fr-BE" dirty="0" smtClean="0"/>
              <a:t> </a:t>
            </a:r>
            <a:r>
              <a:rPr lang="fr-BE" dirty="0" err="1" smtClean="0"/>
              <a:t>deze</a:t>
            </a:r>
            <a:r>
              <a:rPr lang="fr-BE" dirty="0" smtClean="0"/>
              <a:t> </a:t>
            </a:r>
            <a:r>
              <a:rPr lang="fr-BE" dirty="0" err="1" smtClean="0"/>
              <a:t>uitwisseling</a:t>
            </a:r>
            <a:r>
              <a:rPr lang="fr-BE" dirty="0" smtClean="0"/>
              <a:t>? </a:t>
            </a:r>
          </a:p>
          <a:p>
            <a:pPr marL="442913" indent="-442913" eaLnBrk="1" fontAlgn="auto" hangingPunct="1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fr-BE" dirty="0"/>
          </a:p>
          <a:p>
            <a:pPr marL="442913" indent="-442913" eaLnBrk="1" fontAlgn="auto" hangingPunct="1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fr-BE" dirty="0" err="1" smtClean="0"/>
              <a:t>Wat</a:t>
            </a:r>
            <a:r>
              <a:rPr lang="fr-BE" dirty="0" smtClean="0"/>
              <a:t> </a:t>
            </a:r>
            <a:r>
              <a:rPr lang="fr-BE" dirty="0" err="1" smtClean="0"/>
              <a:t>verwachten</a:t>
            </a:r>
            <a:r>
              <a:rPr lang="fr-BE" dirty="0" smtClean="0"/>
              <a:t> </a:t>
            </a:r>
            <a:r>
              <a:rPr lang="fr-BE" dirty="0" err="1" smtClean="0"/>
              <a:t>we</a:t>
            </a:r>
            <a:r>
              <a:rPr lang="fr-BE" dirty="0" smtClean="0"/>
              <a:t> van </a:t>
            </a:r>
            <a:r>
              <a:rPr lang="fr-BE" dirty="0" err="1" smtClean="0"/>
              <a:t>elkaar</a:t>
            </a:r>
            <a:r>
              <a:rPr lang="fr-BE" dirty="0" smtClean="0"/>
              <a:t>?</a:t>
            </a:r>
            <a:endParaRPr lang="fr-BE" dirty="0"/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fr-BE" b="1" dirty="0"/>
          </a:p>
        </p:txBody>
      </p:sp>
      <p:sp>
        <p:nvSpPr>
          <p:cNvPr id="93187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1450"/>
            <a:ext cx="7821612" cy="561975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fr-BE" altLang="nl-BE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Zorgtrajecten</a:t>
            </a:r>
            <a:endParaRPr lang="fr-BE" altLang="nl-B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98856" y="36306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THEMA’S</a:t>
            </a:r>
            <a:endParaRPr lang="fr-BE" dirty="0"/>
          </a:p>
        </p:txBody>
      </p:sp>
      <p:sp>
        <p:nvSpPr>
          <p:cNvPr id="5" name="Bouton d'action : Accueil 4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1450"/>
            <a:ext cx="7821612" cy="561975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fr-BE" altLang="nl-BE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Zorgtrajecten</a:t>
            </a:r>
            <a:endParaRPr lang="fr-BE" altLang="nl-B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1923" name="Espace réservé du contenu 1"/>
          <p:cNvSpPr>
            <a:spLocks noGrp="1"/>
          </p:cNvSpPr>
          <p:nvPr>
            <p:ph idx="1"/>
          </p:nvPr>
        </p:nvSpPr>
        <p:spPr>
          <a:xfrm>
            <a:off x="1065213" y="914400"/>
            <a:ext cx="7821612" cy="5743575"/>
          </a:xfrm>
        </p:spPr>
        <p:txBody>
          <a:bodyPr/>
          <a:lstStyle/>
          <a:p>
            <a:pPr marL="266700" indent="-26670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>
                <a:srgbClr val="004B8D"/>
              </a:buClr>
              <a:buFont typeface="Wingdings" pitchFamily="2" charset="2"/>
              <a:buChar char="î"/>
            </a:pPr>
            <a:r>
              <a:rPr lang="fr-BE" altLang="fr-FR" sz="1600" dirty="0" err="1" smtClean="0">
                <a:hlinkClick r:id="rId2" action="ppaction://hlinksldjump"/>
              </a:rPr>
              <a:t>Vooraf</a:t>
            </a:r>
            <a:endParaRPr lang="fr-BE" altLang="fr-FR" sz="1600" dirty="0" smtClean="0"/>
          </a:p>
          <a:p>
            <a:pPr marL="266700" indent="-26670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>
                <a:srgbClr val="004B8D"/>
              </a:buClr>
              <a:buFont typeface="Wingdings" pitchFamily="2" charset="2"/>
              <a:buChar char="î"/>
            </a:pPr>
            <a:r>
              <a:rPr lang="fr-BE" altLang="fr-FR" sz="1600" dirty="0" err="1" smtClean="0">
                <a:hlinkClick r:id="rId3" action="ppaction://hlinksldjump"/>
              </a:rPr>
              <a:t>Zorgtraject</a:t>
            </a:r>
            <a:r>
              <a:rPr lang="fr-BE" altLang="fr-FR" sz="1600" dirty="0" smtClean="0">
                <a:hlinkClick r:id="rId3" action="ppaction://hlinksldjump"/>
              </a:rPr>
              <a:t>  </a:t>
            </a:r>
            <a:endParaRPr lang="fr-BE" altLang="fr-FR" sz="1600" dirty="0" smtClean="0"/>
          </a:p>
          <a:p>
            <a:pPr marL="266700" indent="-26670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>
                <a:srgbClr val="004B8D"/>
              </a:buClr>
              <a:buFont typeface="Wingdings" pitchFamily="2" charset="2"/>
              <a:buChar char="î"/>
            </a:pPr>
            <a:r>
              <a:rPr lang="fr-BE" altLang="fr-FR" sz="1600" dirty="0" err="1" smtClean="0">
                <a:hlinkClick r:id="rId4" action="ppaction://hlinksldjump"/>
              </a:rPr>
              <a:t>Inclusiecriteria</a:t>
            </a:r>
            <a:r>
              <a:rPr lang="fr-BE" altLang="fr-FR" sz="1600" dirty="0" smtClean="0">
                <a:hlinkClick r:id="rId4" action="ppaction://hlinksldjump"/>
              </a:rPr>
              <a:t> </a:t>
            </a:r>
            <a:endParaRPr lang="fr-BE" altLang="fr-FR" sz="1600" dirty="0" smtClean="0"/>
          </a:p>
          <a:p>
            <a:pPr marL="266700" indent="-26670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>
                <a:srgbClr val="004B8D"/>
              </a:buClr>
              <a:buFont typeface="Wingdings" pitchFamily="2" charset="2"/>
              <a:buChar char="î"/>
            </a:pPr>
            <a:r>
              <a:rPr lang="fr-BE" altLang="fr-FR" sz="1600" dirty="0" err="1" smtClean="0"/>
              <a:t>Patiënt</a:t>
            </a:r>
            <a:r>
              <a:rPr lang="fr-BE" altLang="fr-FR" sz="1600" dirty="0" smtClean="0"/>
              <a:t>: </a:t>
            </a:r>
            <a:r>
              <a:rPr lang="nl-BE" altLang="nl-BE" sz="1600" dirty="0" smtClean="0">
                <a:hlinkClick r:id="rId5" action="ppaction://hlinksldjump"/>
              </a:rPr>
              <a:t>voordelen</a:t>
            </a:r>
            <a:r>
              <a:rPr lang="fr-BE" altLang="fr-FR" sz="1600" dirty="0" smtClean="0">
                <a:hlinkClick r:id="rId5" action="ppaction://hlinksldjump"/>
              </a:rPr>
              <a:t> </a:t>
            </a:r>
            <a:r>
              <a:rPr lang="fr-BE" altLang="fr-FR" sz="1600" dirty="0" smtClean="0"/>
              <a:t>en </a:t>
            </a:r>
            <a:r>
              <a:rPr lang="fr-BE" altLang="fr-FR" sz="1600" dirty="0" err="1" smtClean="0">
                <a:hlinkClick r:id="rId6" action="ppaction://hlinksldjump"/>
              </a:rPr>
              <a:t>engagementen</a:t>
            </a:r>
            <a:endParaRPr lang="fr-BE" altLang="fr-FR" sz="1600" dirty="0" smtClean="0"/>
          </a:p>
          <a:p>
            <a:pPr marL="266700" indent="-26670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>
                <a:srgbClr val="004B8D"/>
              </a:buClr>
              <a:buFont typeface="Wingdings" pitchFamily="2" charset="2"/>
              <a:buChar char="î"/>
            </a:pPr>
            <a:r>
              <a:rPr lang="fr-BE" altLang="fr-FR" sz="1600" dirty="0" err="1" smtClean="0"/>
              <a:t>Rol</a:t>
            </a:r>
            <a:r>
              <a:rPr lang="fr-BE" altLang="fr-FR" sz="1600" dirty="0" smtClean="0"/>
              <a:t> van de </a:t>
            </a:r>
            <a:r>
              <a:rPr lang="fr-BE" altLang="fr-FR" sz="1600" dirty="0" err="1" smtClean="0">
                <a:hlinkClick r:id="rId7" action="ppaction://hlinksldjump"/>
              </a:rPr>
              <a:t>huisarts</a:t>
            </a:r>
            <a:r>
              <a:rPr lang="fr-BE" altLang="fr-FR" sz="1600" dirty="0" smtClean="0"/>
              <a:t> – </a:t>
            </a:r>
            <a:r>
              <a:rPr lang="fr-BE" altLang="fr-FR" sz="1600" dirty="0" err="1" smtClean="0">
                <a:hlinkClick r:id="rId8" action="ppaction://hlinksldjump"/>
              </a:rPr>
              <a:t>apotheker</a:t>
            </a:r>
            <a:endParaRPr lang="fr-BE" altLang="fr-FR" sz="1600" dirty="0" smtClean="0"/>
          </a:p>
          <a:p>
            <a:pPr marL="266700" indent="-26670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>
                <a:srgbClr val="004B8D"/>
              </a:buClr>
              <a:buFont typeface="Wingdings" pitchFamily="2" charset="2"/>
              <a:buChar char="î"/>
            </a:pPr>
            <a:r>
              <a:rPr lang="fr-BE" altLang="fr-FR" sz="1600" dirty="0" err="1" smtClean="0">
                <a:hlinkClick r:id="rId9" action="ppaction://hlinksldjump"/>
              </a:rPr>
              <a:t>Voorschriften</a:t>
            </a:r>
            <a:endParaRPr lang="fr-BE" altLang="fr-FR" sz="1600" dirty="0" smtClean="0"/>
          </a:p>
          <a:p>
            <a:pPr marL="266700" indent="-26670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>
                <a:srgbClr val="004B8D"/>
              </a:buClr>
              <a:buFont typeface="Wingdings" pitchFamily="2" charset="2"/>
              <a:buChar char="î"/>
            </a:pPr>
            <a:r>
              <a:rPr lang="nl-BE" altLang="fr-FR" sz="1600" dirty="0" err="1" smtClean="0">
                <a:hlinkClick r:id="rId10" action="ppaction://hlinksldjump"/>
              </a:rPr>
              <a:t>Diabeteseducator</a:t>
            </a:r>
            <a:endParaRPr lang="fr-FR" altLang="fr-FR" sz="1600" dirty="0" smtClean="0"/>
          </a:p>
          <a:p>
            <a:pPr marL="266700" indent="-26670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>
                <a:srgbClr val="004B8D"/>
              </a:buClr>
              <a:buFont typeface="Wingdings" pitchFamily="2" charset="2"/>
              <a:buChar char="î"/>
            </a:pPr>
            <a:r>
              <a:rPr lang="nl-BE" altLang="nl-BE" sz="1600" dirty="0" smtClean="0">
                <a:hlinkClick r:id="rId11" action="ppaction://hlinksldjump"/>
              </a:rPr>
              <a:t>De vermelding ZTD, ZTN of DC </a:t>
            </a:r>
            <a:endParaRPr lang="nl-BE" altLang="nl-BE" sz="1600" dirty="0" smtClean="0"/>
          </a:p>
          <a:p>
            <a:pPr marL="266700" indent="-26670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>
                <a:srgbClr val="004B8D"/>
              </a:buClr>
              <a:buFont typeface="Wingdings" pitchFamily="2" charset="2"/>
              <a:buChar char="î"/>
            </a:pPr>
            <a:r>
              <a:rPr lang="nl-BE" altLang="nl-BE" sz="1600" dirty="0" smtClean="0">
                <a:hlinkClick r:id="rId12" action="ppaction://hlinksldjump"/>
              </a:rPr>
              <a:t>Het ZTD, de educatie en zelfzorg en de diabetesconventie </a:t>
            </a:r>
            <a:endParaRPr lang="nl-BE" altLang="nl-BE" sz="1600" dirty="0" smtClean="0"/>
          </a:p>
          <a:p>
            <a:pPr marL="266700" indent="-26670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>
                <a:srgbClr val="004B8D"/>
              </a:buClr>
              <a:buFont typeface="Wingdings" pitchFamily="2" charset="2"/>
              <a:buChar char="î"/>
            </a:pPr>
            <a:r>
              <a:rPr lang="fr-BE" altLang="fr-FR" sz="1600" dirty="0" err="1" smtClean="0">
                <a:hlinkClick r:id="rId13" action="ppaction://hlinksldjump"/>
              </a:rPr>
              <a:t>Informatie</a:t>
            </a:r>
            <a:endParaRPr lang="fr-BE" altLang="fr-FR" sz="1600" dirty="0" smtClean="0"/>
          </a:p>
          <a:p>
            <a:pPr marL="266700" indent="-266700">
              <a:lnSpc>
                <a:spcPct val="100000"/>
              </a:lnSpc>
              <a:spcBef>
                <a:spcPct val="0"/>
              </a:spcBef>
              <a:spcAft>
                <a:spcPts val="1800"/>
              </a:spcAft>
              <a:buClr>
                <a:srgbClr val="004B8D"/>
              </a:buClr>
              <a:buFont typeface="Wingdings" pitchFamily="2" charset="2"/>
              <a:buChar char="î"/>
            </a:pPr>
            <a:r>
              <a:rPr lang="fr-BE" altLang="fr-FR" sz="1600" dirty="0" err="1" smtClean="0">
                <a:hlinkClick r:id="rId14" action="ppaction://hlinksldjump"/>
              </a:rPr>
              <a:t>Tot</a:t>
            </a:r>
            <a:r>
              <a:rPr lang="fr-BE" altLang="fr-FR" sz="1600" dirty="0" smtClean="0">
                <a:hlinkClick r:id="rId14" action="ppaction://hlinksldjump"/>
              </a:rPr>
              <a:t> slot</a:t>
            </a:r>
            <a:endParaRPr lang="fr-FR" altLang="fr-FR" sz="1600" dirty="0" smtClean="0"/>
          </a:p>
        </p:txBody>
      </p:sp>
      <p:sp>
        <p:nvSpPr>
          <p:cNvPr id="5" name="Rectangle 4">
            <a:hlinkClick r:id="rId15" action="ppaction://hlinksldjump"/>
          </p:cNvPr>
          <p:cNvSpPr/>
          <p:nvPr/>
        </p:nvSpPr>
        <p:spPr>
          <a:xfrm>
            <a:off x="98856" y="36306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15" action="ppaction://hlinksldjump"/>
              </a:rPr>
              <a:t>THEMA’S</a:t>
            </a:r>
            <a:endParaRPr lang="fr-BE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065213" y="914400"/>
            <a:ext cx="7886700" cy="5743575"/>
          </a:xfrm>
        </p:spPr>
        <p:txBody>
          <a:bodyPr rtlCol="0">
            <a:noAutofit/>
          </a:bodyPr>
          <a:lstStyle/>
          <a:p>
            <a:pPr marL="0" indent="0" algn="just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fr-BE" sz="2200" b="1" dirty="0" smtClean="0"/>
          </a:p>
          <a:p>
            <a:pPr marL="0" indent="0" algn="ctr" eaLnBrk="1" fontAlgn="auto" hangingPunct="1">
              <a:lnSpc>
                <a:spcPct val="100000"/>
              </a:lnSpc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nl-BE" b="1" i="1" dirty="0" smtClean="0"/>
              <a:t>Vooraf…</a:t>
            </a:r>
          </a:p>
          <a:p>
            <a:pPr marL="0" indent="0" eaLnBrk="1" fontAlgn="auto" hangingPunct="1">
              <a:lnSpc>
                <a:spcPct val="100000"/>
              </a:lnSpc>
              <a:spcAft>
                <a:spcPts val="0"/>
              </a:spcAft>
              <a:buFont typeface="Wingdings 2" pitchFamily="18" charset="2"/>
              <a:buNone/>
              <a:defRPr/>
            </a:pPr>
            <a:endParaRPr lang="nl-BE" sz="2200" dirty="0" smtClean="0"/>
          </a:p>
          <a:p>
            <a:pPr marL="361950" indent="-361950" eaLnBrk="1" fontAlgn="auto" hangingPunct="1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nl-BE" sz="2200" dirty="0" smtClean="0"/>
              <a:t>Waarom een zorgtraject aan de patiënt voorstellen?</a:t>
            </a:r>
          </a:p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endParaRPr lang="nl-BE" sz="1800" dirty="0" smtClean="0"/>
          </a:p>
          <a:p>
            <a:pPr marL="361950" indent="-361950" eaLnBrk="1" fontAlgn="auto" hangingPunct="1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nl-BE" sz="2200" dirty="0" smtClean="0"/>
              <a:t>Wat is de rol van de huisarts en de apotheker in een zorgtraject?</a:t>
            </a:r>
          </a:p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endParaRPr lang="nl-BE" sz="1800" dirty="0" smtClean="0"/>
          </a:p>
          <a:p>
            <a:pPr marL="361950" indent="-361950" eaLnBrk="1" fontAlgn="auto" hangingPunct="1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nl-BE" sz="2200" dirty="0" smtClean="0"/>
              <a:t>Welke praktische problemen ervaart u bij het toepassen van een zorgtraject? </a:t>
            </a:r>
          </a:p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endParaRPr lang="nl-BE" sz="1800" dirty="0" smtClean="0"/>
          </a:p>
          <a:p>
            <a:pPr marL="361950" indent="-361950" eaLnBrk="1" fontAlgn="auto" hangingPunct="1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nl-BE" sz="2200" dirty="0" smtClean="0"/>
              <a:t>Hoe kunnen we de begeleiding en opvolging van patiënten in een zorgtraject beter op elkaar afstemmen?</a:t>
            </a:r>
            <a:endParaRPr lang="nl-BE" sz="2200" dirty="0" smtClean="0">
              <a:solidFill>
                <a:srgbClr val="FF0000"/>
              </a:solidFill>
            </a:endParaRPr>
          </a:p>
          <a:p>
            <a:pPr marL="0" indent="0" algn="just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fr-BE" sz="2200" b="1" i="1" dirty="0" smtClean="0"/>
              <a:t> </a:t>
            </a:r>
            <a:endParaRPr lang="fr-BE" sz="2200" b="1" i="1" dirty="0"/>
          </a:p>
        </p:txBody>
      </p:sp>
      <p:sp>
        <p:nvSpPr>
          <p:cNvPr id="7680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1450"/>
            <a:ext cx="7821612" cy="561975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fr-BE" altLang="nl-BE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Zorgtrajecten</a:t>
            </a:r>
            <a:endParaRPr lang="fr-BE" altLang="nl-B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98856" y="36306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THEMA’S</a:t>
            </a:r>
            <a:endParaRPr lang="fr-BE" dirty="0"/>
          </a:p>
        </p:txBody>
      </p:sp>
      <p:sp>
        <p:nvSpPr>
          <p:cNvPr id="5" name="Bouton d'action : Accueil 4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93800" y="1757363"/>
            <a:ext cx="7343775" cy="5024437"/>
          </a:xfrm>
        </p:spPr>
        <p:txBody>
          <a:bodyPr rtlCol="0">
            <a:noAutofit/>
          </a:bodyPr>
          <a:lstStyle/>
          <a:p>
            <a:pPr marL="361950" indent="-3619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  <a:buFont typeface="Arial" panose="020B0604020202020204" pitchFamily="34" charset="0"/>
              <a:buChar char="•"/>
              <a:defRPr/>
            </a:pPr>
            <a:r>
              <a:rPr lang="nl-BE" sz="2200" dirty="0" smtClean="0"/>
              <a:t>Een zorgtraject organiseert en coördineert de aanpak, de behandeling en de opvolging van een patiënt met een chronische ziekte</a:t>
            </a:r>
            <a:r>
              <a:rPr lang="fr-BE" sz="2200" dirty="0" smtClean="0"/>
              <a:t>. </a:t>
            </a:r>
            <a:endParaRPr lang="fr-BE" sz="2200" dirty="0"/>
          </a:p>
          <a:p>
            <a:pPr marL="361950" indent="-3619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3000"/>
              </a:spcAft>
              <a:buFont typeface="Arial" panose="020B0604020202020204" pitchFamily="34" charset="0"/>
              <a:buChar char="•"/>
              <a:defRPr/>
            </a:pPr>
            <a:r>
              <a:rPr lang="nl-BE" sz="2200" dirty="0"/>
              <a:t>Een zorgtraject beoogt een multidisciplinaire </a:t>
            </a:r>
            <a:r>
              <a:rPr lang="nl-BE" sz="2200" dirty="0" smtClean="0"/>
              <a:t>samenwerking tussen de zorgverleners en de patiënt.</a:t>
            </a:r>
            <a:endParaRPr lang="fr-BE" sz="2200" dirty="0" smtClean="0"/>
          </a:p>
          <a:p>
            <a:pPr marL="361950" indent="-3619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nl-BE" sz="2200" dirty="0" smtClean="0"/>
              <a:t>2 zorgtrajecten, voor subgroepen van patiënten met</a:t>
            </a:r>
            <a:r>
              <a:rPr lang="fr-BE" sz="2200" dirty="0" smtClean="0"/>
              <a:t>:</a:t>
            </a:r>
          </a:p>
          <a:p>
            <a:pPr lvl="1" indent="-137160" eaLnBrk="1" fontAlgn="auto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  <a:defRPr/>
            </a:pPr>
            <a:r>
              <a:rPr lang="nl-BE" sz="2200" dirty="0"/>
              <a:t>C</a:t>
            </a:r>
            <a:r>
              <a:rPr lang="nl-BE" sz="2200" dirty="0" smtClean="0"/>
              <a:t>hronische </a:t>
            </a:r>
            <a:r>
              <a:rPr lang="nl-BE" sz="2200" dirty="0"/>
              <a:t>nierinsufficiëntie </a:t>
            </a:r>
            <a:endParaRPr lang="nl-BE" sz="2200" dirty="0" smtClean="0"/>
          </a:p>
          <a:p>
            <a:pPr marL="377190" lvl="1" indent="0" eaLnBrk="1" fontAlgn="auto" hangingPunct="1">
              <a:lnSpc>
                <a:spcPct val="100000"/>
              </a:lnSpc>
              <a:spcBef>
                <a:spcPts val="0"/>
              </a:spcBef>
              <a:buFont typeface="Wingdings 2" pitchFamily="18" charset="2"/>
              <a:buNone/>
              <a:defRPr/>
            </a:pPr>
            <a:r>
              <a:rPr lang="fr-BE" sz="2000" dirty="0" smtClean="0"/>
              <a:t>		en/of</a:t>
            </a:r>
          </a:p>
          <a:p>
            <a:pPr lvl="1" indent="-137160" eaLnBrk="1" fontAlgn="auto" hangingPunct="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  <a:defRPr/>
            </a:pPr>
            <a:r>
              <a:rPr lang="nl-BE" sz="2200" dirty="0"/>
              <a:t>D</a:t>
            </a:r>
            <a:r>
              <a:rPr lang="nl-BE" sz="2200" dirty="0" smtClean="0"/>
              <a:t>iabetes </a:t>
            </a:r>
            <a:r>
              <a:rPr lang="nl-BE" sz="2200" dirty="0"/>
              <a:t>type </a:t>
            </a:r>
            <a:r>
              <a:rPr lang="nl-BE" sz="2200" dirty="0" smtClean="0"/>
              <a:t>2</a:t>
            </a:r>
            <a:endParaRPr lang="fr-BE" sz="2200" dirty="0"/>
          </a:p>
          <a:p>
            <a:pPr marL="0" indent="0" eaLnBrk="1" fontAlgn="auto" hangingPunct="1">
              <a:lnSpc>
                <a:spcPct val="120000"/>
              </a:lnSpc>
              <a:spcAft>
                <a:spcPts val="0"/>
              </a:spcAft>
              <a:buFont typeface="Wingdings 2" pitchFamily="18" charset="2"/>
              <a:buNone/>
              <a:defRPr/>
            </a:pPr>
            <a:endParaRPr lang="fr-BE" sz="2200" b="1" dirty="0"/>
          </a:p>
          <a:p>
            <a:pPr marL="0" indent="0" eaLnBrk="1" fontAlgn="auto" hangingPunct="1">
              <a:lnSpc>
                <a:spcPct val="120000"/>
              </a:lnSpc>
              <a:spcAft>
                <a:spcPts val="0"/>
              </a:spcAft>
              <a:buFont typeface="Wingdings 2" pitchFamily="18" charset="2"/>
              <a:buNone/>
              <a:defRPr/>
            </a:pPr>
            <a:endParaRPr lang="fr-BE" sz="2200" b="1" i="1" dirty="0"/>
          </a:p>
        </p:txBody>
      </p:sp>
      <p:sp>
        <p:nvSpPr>
          <p:cNvPr id="77827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1450"/>
            <a:ext cx="7821612" cy="561975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fr-BE" altLang="nl-BE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Zorgtrajecten</a:t>
            </a:r>
            <a:endParaRPr lang="fr-BE" altLang="nl-B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 eaLnBrk="1" hangingPunct="1">
              <a:buFont typeface="Wingdings 2" pitchFamily="18" charset="2"/>
              <a:buNone/>
              <a:defRPr/>
            </a:pPr>
            <a:endParaRPr lang="fr-BE" altLang="nl-BE" b="1" dirty="0" smtClean="0"/>
          </a:p>
        </p:txBody>
      </p:sp>
      <p:sp>
        <p:nvSpPr>
          <p:cNvPr id="83972" name="Rectangle 6"/>
          <p:cNvSpPr>
            <a:spLocks noChangeArrowheads="1"/>
          </p:cNvSpPr>
          <p:nvPr/>
        </p:nvSpPr>
        <p:spPr bwMode="auto">
          <a:xfrm>
            <a:off x="1065213" y="733425"/>
            <a:ext cx="78216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itchFamily="18" charset="2"/>
              <a:buChar char=""/>
              <a:defRPr sz="28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fr-BE" altLang="nl-BE" sz="2400" b="1"/>
              <a:t>Wat is een zorgtraject?</a:t>
            </a:r>
          </a:p>
        </p:txBody>
      </p:sp>
      <p:sp>
        <p:nvSpPr>
          <p:cNvPr id="5" name="Rectangle 4">
            <a:hlinkClick r:id="rId2" action="ppaction://hlinksldjump"/>
          </p:cNvPr>
          <p:cNvSpPr/>
          <p:nvPr/>
        </p:nvSpPr>
        <p:spPr>
          <a:xfrm>
            <a:off x="98856" y="36306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THEMA’S</a:t>
            </a:r>
            <a:endParaRPr lang="fr-BE" dirty="0"/>
          </a:p>
        </p:txBody>
      </p:sp>
      <p:sp>
        <p:nvSpPr>
          <p:cNvPr id="6" name="Bouton d'action : Accueil 5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93800" y="1611313"/>
            <a:ext cx="7693025" cy="5232400"/>
          </a:xfrm>
        </p:spPr>
        <p:txBody>
          <a:bodyPr rtlCol="0">
            <a:noAutofit/>
          </a:bodyPr>
          <a:lstStyle/>
          <a:p>
            <a:pPr marL="0" indent="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fr-BE" sz="2200" dirty="0" smtClean="0"/>
              <a:t>De </a:t>
            </a:r>
            <a:r>
              <a:rPr lang="fr-BE" sz="2200" dirty="0" err="1" smtClean="0"/>
              <a:t>toegang</a:t>
            </a:r>
            <a:r>
              <a:rPr lang="fr-BE" sz="2200" dirty="0" smtClean="0"/>
              <a:t> </a:t>
            </a:r>
            <a:r>
              <a:rPr lang="fr-BE" sz="2200" dirty="0" err="1" smtClean="0"/>
              <a:t>tot</a:t>
            </a:r>
            <a:r>
              <a:rPr lang="fr-BE" sz="2200" dirty="0" smtClean="0"/>
              <a:t> </a:t>
            </a:r>
            <a:r>
              <a:rPr lang="fr-BE" sz="2200" dirty="0" err="1" smtClean="0"/>
              <a:t>een</a:t>
            </a:r>
            <a:r>
              <a:rPr lang="fr-BE" sz="2200" dirty="0" smtClean="0"/>
              <a:t> </a:t>
            </a:r>
            <a:r>
              <a:rPr lang="fr-BE" sz="2200" dirty="0" err="1" smtClean="0"/>
              <a:t>zorgtraject</a:t>
            </a:r>
            <a:r>
              <a:rPr lang="fr-BE" sz="2200" dirty="0" smtClean="0"/>
              <a:t> </a:t>
            </a:r>
            <a:r>
              <a:rPr lang="fr-BE" sz="2200" dirty="0" err="1" smtClean="0"/>
              <a:t>is</a:t>
            </a:r>
            <a:r>
              <a:rPr lang="fr-BE" sz="2200" dirty="0" smtClean="0"/>
              <a:t> </a:t>
            </a:r>
            <a:r>
              <a:rPr lang="fr-BE" sz="2200" dirty="0" err="1" smtClean="0"/>
              <a:t>afhankelijk</a:t>
            </a:r>
            <a:r>
              <a:rPr lang="fr-BE" sz="2200" dirty="0" smtClean="0"/>
              <a:t> </a:t>
            </a:r>
            <a:r>
              <a:rPr lang="fr-BE" sz="2200" dirty="0"/>
              <a:t>van </a:t>
            </a:r>
            <a:r>
              <a:rPr lang="fr-BE" sz="2200" dirty="0" err="1"/>
              <a:t>medische</a:t>
            </a:r>
            <a:r>
              <a:rPr lang="fr-BE" sz="2200" dirty="0"/>
              <a:t> </a:t>
            </a:r>
            <a:r>
              <a:rPr lang="fr-BE" sz="2200" dirty="0" err="1" smtClean="0"/>
              <a:t>criteria</a:t>
            </a:r>
            <a:r>
              <a:rPr lang="fr-BE" sz="2200" dirty="0" smtClean="0"/>
              <a:t> en </a:t>
            </a:r>
            <a:r>
              <a:rPr lang="fr-BE" sz="2200" dirty="0" err="1" smtClean="0"/>
              <a:t>gebeurt</a:t>
            </a:r>
            <a:r>
              <a:rPr lang="fr-BE" sz="2200" dirty="0" smtClean="0"/>
              <a:t> in </a:t>
            </a:r>
            <a:r>
              <a:rPr lang="fr-BE" sz="2200" dirty="0" err="1" smtClean="0"/>
              <a:t>overleg</a:t>
            </a:r>
            <a:r>
              <a:rPr lang="fr-BE" sz="2200" dirty="0" smtClean="0"/>
              <a:t> met de </a:t>
            </a:r>
            <a:r>
              <a:rPr lang="fr-BE" sz="2200" dirty="0" err="1" smtClean="0"/>
              <a:t>huisarts</a:t>
            </a:r>
            <a:r>
              <a:rPr lang="fr-BE" sz="2200" dirty="0"/>
              <a:t>.</a:t>
            </a:r>
            <a:endParaRPr lang="fr-BE" sz="900" dirty="0" smtClean="0">
              <a:solidFill>
                <a:srgbClr val="FF0000"/>
              </a:solidFill>
            </a:endParaRPr>
          </a:p>
          <a:p>
            <a:pPr marL="0" indent="0" algn="just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endParaRPr lang="fr-BE" sz="1100" dirty="0"/>
          </a:p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 2" pitchFamily="18" charset="2"/>
              <a:buNone/>
              <a:defRPr/>
            </a:pPr>
            <a:r>
              <a:rPr lang="fr-BE" sz="2200" b="1" dirty="0" err="1" smtClean="0">
                <a:solidFill>
                  <a:srgbClr val="24ABA5"/>
                </a:solidFill>
              </a:rPr>
              <a:t>Inclusiecriteria</a:t>
            </a:r>
            <a:r>
              <a:rPr lang="fr-BE" sz="2200" dirty="0" smtClean="0"/>
              <a:t> </a:t>
            </a:r>
            <a:r>
              <a:rPr lang="fr-BE" sz="2200" b="1" dirty="0" smtClean="0">
                <a:solidFill>
                  <a:srgbClr val="24ABA5"/>
                </a:solidFill>
              </a:rPr>
              <a:t>diabetes </a:t>
            </a:r>
            <a:r>
              <a:rPr lang="fr-BE" sz="2200" b="1" dirty="0">
                <a:solidFill>
                  <a:srgbClr val="24ABA5"/>
                </a:solidFill>
              </a:rPr>
              <a:t>type </a:t>
            </a:r>
            <a:r>
              <a:rPr lang="fr-BE" sz="2200" b="1" dirty="0" smtClean="0">
                <a:solidFill>
                  <a:srgbClr val="24ABA5"/>
                </a:solidFill>
              </a:rPr>
              <a:t>2</a:t>
            </a:r>
          </a:p>
          <a:p>
            <a:pPr marL="533400" indent="-1778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§"/>
              <a:defRPr/>
            </a:pPr>
            <a:r>
              <a:rPr lang="fr-BE" sz="2000" dirty="0" smtClean="0"/>
              <a:t>maximale orale antidiabetica, insuline </a:t>
            </a:r>
            <a:r>
              <a:rPr lang="fr-BE" sz="2000" dirty="0" err="1" smtClean="0"/>
              <a:t>wordt</a:t>
            </a:r>
            <a:r>
              <a:rPr lang="fr-BE" sz="2000" dirty="0" smtClean="0"/>
              <a:t> </a:t>
            </a:r>
            <a:r>
              <a:rPr lang="fr-BE" sz="2000" dirty="0" err="1" smtClean="0"/>
              <a:t>overwogen</a:t>
            </a:r>
            <a:endParaRPr lang="fr-BE" sz="2000" dirty="0" smtClean="0"/>
          </a:p>
          <a:p>
            <a:pPr marL="533400" indent="-1778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§"/>
              <a:defRPr/>
            </a:pPr>
            <a:r>
              <a:rPr lang="fr-BE" sz="2000" dirty="0" smtClean="0"/>
              <a:t>1 </a:t>
            </a:r>
            <a:r>
              <a:rPr lang="fr-BE" sz="2000" dirty="0"/>
              <a:t>of 2 insuline-</a:t>
            </a:r>
            <a:r>
              <a:rPr lang="fr-BE" sz="2000" dirty="0" err="1"/>
              <a:t>inspuitingen</a:t>
            </a:r>
            <a:r>
              <a:rPr lang="fr-BE" sz="2000" dirty="0"/>
              <a:t> per dag </a:t>
            </a:r>
            <a:r>
              <a:rPr lang="fr-BE" sz="2000" dirty="0" smtClean="0"/>
              <a:t>of incretinemimetica</a:t>
            </a:r>
            <a:endParaRPr lang="fr-BE" sz="2000" dirty="0"/>
          </a:p>
          <a:p>
            <a:pPr marL="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 2" pitchFamily="18" charset="2"/>
              <a:buNone/>
              <a:defRPr/>
            </a:pPr>
            <a:r>
              <a:rPr lang="fr-BE" sz="2200" b="1" dirty="0" err="1" smtClean="0">
                <a:solidFill>
                  <a:srgbClr val="24ABA5"/>
                </a:solidFill>
              </a:rPr>
              <a:t>Inclusiecriteria</a:t>
            </a:r>
            <a:r>
              <a:rPr lang="fr-BE" sz="2200" b="1" dirty="0" smtClean="0">
                <a:solidFill>
                  <a:srgbClr val="24ABA5"/>
                </a:solidFill>
              </a:rPr>
              <a:t> </a:t>
            </a:r>
            <a:r>
              <a:rPr lang="fr-BE" sz="2200" b="1" dirty="0" err="1" smtClean="0">
                <a:solidFill>
                  <a:srgbClr val="24ABA5"/>
                </a:solidFill>
              </a:rPr>
              <a:t>chronische</a:t>
            </a:r>
            <a:r>
              <a:rPr lang="fr-BE" sz="2200" b="1" dirty="0" smtClean="0">
                <a:solidFill>
                  <a:srgbClr val="24ABA5"/>
                </a:solidFill>
              </a:rPr>
              <a:t> nierinsufficiëntie</a:t>
            </a:r>
          </a:p>
          <a:p>
            <a:pPr marL="533400" indent="-2286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§"/>
              <a:defRPr/>
            </a:pPr>
            <a:r>
              <a:rPr lang="fr-BE" sz="2000" dirty="0" smtClean="0"/>
              <a:t>stadium </a:t>
            </a:r>
            <a:r>
              <a:rPr lang="fr-BE" sz="2000" dirty="0"/>
              <a:t>3b, 4 </a:t>
            </a:r>
            <a:r>
              <a:rPr lang="fr-BE" sz="2000" dirty="0" smtClean="0"/>
              <a:t>en </a:t>
            </a:r>
            <a:r>
              <a:rPr lang="fr-BE" sz="2000" dirty="0"/>
              <a:t>5 (</a:t>
            </a:r>
            <a:r>
              <a:rPr lang="fr-BE" sz="2000" dirty="0" smtClean="0"/>
              <a:t>GFR&lt;45, 2 keer bepaald door middel van een bloedanalyse)</a:t>
            </a:r>
            <a:endParaRPr lang="fr-BE" sz="2000" dirty="0"/>
          </a:p>
          <a:p>
            <a:pPr marL="533400" indent="-2286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§"/>
              <a:defRPr/>
            </a:pPr>
            <a:r>
              <a:rPr lang="fr-BE" sz="2000" dirty="0" smtClean="0"/>
              <a:t>een proteïnurie van meer dan 1g/dag, 2 keer bepaald door middel van een urineonderzoek)</a:t>
            </a:r>
            <a:endParaRPr lang="fr-BE" sz="2000" dirty="0"/>
          </a:p>
          <a:p>
            <a:pPr marL="533400" indent="-1778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BE" sz="2200" dirty="0"/>
          </a:p>
        </p:txBody>
      </p:sp>
      <p:sp>
        <p:nvSpPr>
          <p:cNvPr id="78851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1450"/>
            <a:ext cx="7821612" cy="561975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fr-BE" altLang="nl-BE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Zorgtrajecten</a:t>
            </a:r>
            <a:endParaRPr lang="fr-BE" altLang="nl-B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 eaLnBrk="1" hangingPunct="1">
              <a:buFont typeface="Wingdings 2" pitchFamily="18" charset="2"/>
              <a:buNone/>
              <a:defRPr/>
            </a:pPr>
            <a:endParaRPr lang="fr-BE" altLang="nl-BE" b="1" dirty="0" smtClean="0"/>
          </a:p>
        </p:txBody>
      </p:sp>
      <p:sp>
        <p:nvSpPr>
          <p:cNvPr id="84996" name="Rectangle 5"/>
          <p:cNvSpPr>
            <a:spLocks noChangeArrowheads="1"/>
          </p:cNvSpPr>
          <p:nvPr/>
        </p:nvSpPr>
        <p:spPr bwMode="auto">
          <a:xfrm>
            <a:off x="933450" y="701675"/>
            <a:ext cx="79533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itchFamily="18" charset="2"/>
              <a:buChar char=""/>
              <a:defRPr sz="28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fr-BE" altLang="nl-BE" sz="2400" b="1"/>
              <a:t>Welke patiënten komen in aanmerking voor een zorgtraject? </a:t>
            </a:r>
          </a:p>
        </p:txBody>
      </p:sp>
      <p:sp>
        <p:nvSpPr>
          <p:cNvPr id="5" name="Rectangle 4">
            <a:hlinkClick r:id="rId2" action="ppaction://hlinksldjump"/>
          </p:cNvPr>
          <p:cNvSpPr/>
          <p:nvPr/>
        </p:nvSpPr>
        <p:spPr>
          <a:xfrm>
            <a:off x="98856" y="36306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THEMA’S</a:t>
            </a:r>
            <a:endParaRPr lang="fr-BE" dirty="0"/>
          </a:p>
        </p:txBody>
      </p:sp>
      <p:sp>
        <p:nvSpPr>
          <p:cNvPr id="6" name="Bouton d'action : Accueil 5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208088" y="1816100"/>
            <a:ext cx="7678737" cy="4945063"/>
          </a:xfrm>
        </p:spPr>
        <p:txBody>
          <a:bodyPr rtlCol="0">
            <a:noAutofit/>
          </a:bodyPr>
          <a:lstStyle/>
          <a:p>
            <a:pPr marL="361950" indent="-3619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fr-BE" sz="2200" dirty="0" err="1" smtClean="0">
                <a:solidFill>
                  <a:srgbClr val="24ABA5"/>
                </a:solidFill>
              </a:rPr>
              <a:t>Andere</a:t>
            </a:r>
            <a:r>
              <a:rPr lang="fr-BE" sz="2200" dirty="0" smtClean="0">
                <a:solidFill>
                  <a:srgbClr val="24ABA5"/>
                </a:solidFill>
              </a:rPr>
              <a:t> </a:t>
            </a:r>
            <a:r>
              <a:rPr lang="fr-BE" sz="2200" dirty="0" err="1" smtClean="0">
                <a:solidFill>
                  <a:srgbClr val="24ABA5"/>
                </a:solidFill>
              </a:rPr>
              <a:t>voorwaarden</a:t>
            </a:r>
            <a:r>
              <a:rPr lang="fr-BE" sz="2200" dirty="0" smtClean="0">
                <a:solidFill>
                  <a:srgbClr val="24ABA5"/>
                </a:solidFill>
              </a:rPr>
              <a:t>:</a:t>
            </a:r>
            <a:endParaRPr lang="fr-BE" sz="2200" dirty="0"/>
          </a:p>
          <a:p>
            <a:pPr marL="704850" indent="-3429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  <a:defRPr/>
            </a:pPr>
            <a:r>
              <a:rPr lang="nl-BE" sz="2200" dirty="0"/>
              <a:t>E</a:t>
            </a:r>
            <a:r>
              <a:rPr lang="nl-BE" sz="2200" dirty="0" smtClean="0"/>
              <a:t>en globaal medisch dossier (GMD) hebben.</a:t>
            </a:r>
          </a:p>
          <a:p>
            <a:pPr marL="704850" indent="-3429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  <a:defRPr/>
            </a:pPr>
            <a:r>
              <a:rPr lang="fr-BE" sz="2200" dirty="0"/>
              <a:t>I</a:t>
            </a:r>
            <a:r>
              <a:rPr lang="fr-BE" sz="2200" dirty="0" smtClean="0"/>
              <a:t>n staat zijn om op raadpleging te </a:t>
            </a:r>
            <a:r>
              <a:rPr lang="fr-BE" sz="2200" dirty="0" err="1" smtClean="0"/>
              <a:t>gaan</a:t>
            </a:r>
            <a:r>
              <a:rPr lang="fr-BE" sz="2200" dirty="0" smtClean="0"/>
              <a:t>.</a:t>
            </a:r>
          </a:p>
          <a:p>
            <a:pPr marL="361950" indent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Wingdings 2" pitchFamily="18" charset="2"/>
              <a:buNone/>
              <a:defRPr/>
            </a:pPr>
            <a:endParaRPr lang="fr-BE" sz="2200" dirty="0" smtClean="0"/>
          </a:p>
          <a:p>
            <a:pPr marL="361950" indent="-36195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fr-BE" sz="2200" dirty="0" smtClean="0">
                <a:solidFill>
                  <a:srgbClr val="24ABA5"/>
                </a:solidFill>
              </a:rPr>
              <a:t>Voorwaarden om het zorgtraject te </a:t>
            </a:r>
            <a:r>
              <a:rPr lang="fr-BE" sz="2200" dirty="0" err="1" smtClean="0">
                <a:solidFill>
                  <a:srgbClr val="24ABA5"/>
                </a:solidFill>
              </a:rPr>
              <a:t>behouden</a:t>
            </a:r>
            <a:r>
              <a:rPr lang="fr-BE" sz="2200" dirty="0" smtClean="0">
                <a:solidFill>
                  <a:srgbClr val="24ABA5"/>
                </a:solidFill>
              </a:rPr>
              <a:t>: </a:t>
            </a:r>
            <a:endParaRPr lang="fr-BE" sz="2200" dirty="0" smtClean="0"/>
          </a:p>
          <a:p>
            <a:pPr marL="704850" indent="-3429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  <a:defRPr/>
            </a:pPr>
            <a:r>
              <a:rPr lang="nl-BE" sz="2200" dirty="0" smtClean="0"/>
              <a:t>minimaal </a:t>
            </a:r>
            <a:r>
              <a:rPr lang="nl-BE" sz="2200" dirty="0"/>
              <a:t>2 </a:t>
            </a:r>
            <a:r>
              <a:rPr lang="nl-BE" sz="2200" dirty="0" smtClean="0"/>
              <a:t>contacten/jaar bij de huisarts (raadpleging of huisbezoek)</a:t>
            </a:r>
          </a:p>
          <a:p>
            <a:pPr marL="704850" indent="-34290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  <a:defRPr/>
            </a:pPr>
            <a:r>
              <a:rPr lang="nl-BE" sz="2200" dirty="0" smtClean="0"/>
              <a:t>minimaal 1 raadpleging/jaar bij de specialist</a:t>
            </a:r>
            <a:endParaRPr lang="fr-BE" sz="2200" b="1" i="1" dirty="0"/>
          </a:p>
        </p:txBody>
      </p:sp>
      <p:sp>
        <p:nvSpPr>
          <p:cNvPr id="79875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1450"/>
            <a:ext cx="7821612" cy="561975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fr-BE" altLang="nl-BE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Zorgtrajecten</a:t>
            </a:r>
            <a:endParaRPr lang="fr-BE" altLang="nl-B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6020" name="Rectangle 5"/>
          <p:cNvSpPr>
            <a:spLocks noChangeArrowheads="1"/>
          </p:cNvSpPr>
          <p:nvPr/>
        </p:nvSpPr>
        <p:spPr bwMode="auto">
          <a:xfrm>
            <a:off x="952500" y="644525"/>
            <a:ext cx="79343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itchFamily="18" charset="2"/>
              <a:buChar char=""/>
              <a:defRPr sz="28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fr-BE" altLang="nl-BE" sz="2400" b="1"/>
              <a:t>Welke patiënten komen in aanmerking voor een zorgtraject? </a:t>
            </a:r>
          </a:p>
        </p:txBody>
      </p:sp>
      <p:sp>
        <p:nvSpPr>
          <p:cNvPr id="7" name="Rectangular Callout 6"/>
          <p:cNvSpPr/>
          <p:nvPr/>
        </p:nvSpPr>
        <p:spPr>
          <a:xfrm>
            <a:off x="1065213" y="1939925"/>
            <a:ext cx="7708900" cy="3567113"/>
          </a:xfrm>
          <a:prstGeom prst="wedgeRectCallout">
            <a:avLst>
              <a:gd name="adj1" fmla="val -41421"/>
              <a:gd name="adj2" fmla="val 68415"/>
            </a:avLst>
          </a:prstGeom>
          <a:solidFill>
            <a:srgbClr val="24ABA5">
              <a:alpha val="84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2800" dirty="0"/>
              <a:t>Welke moeilijkheden ondervinden we met</a:t>
            </a:r>
            <a:br>
              <a:rPr lang="nl-BE" sz="2800" dirty="0"/>
            </a:br>
            <a:r>
              <a:rPr lang="nl-BE" sz="2800" dirty="0"/>
              <a:t> de inclusie van patiënten?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nl-BE" sz="2800" dirty="0"/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2800" dirty="0"/>
              <a:t>Welke concrete oplossingen kunnen dit verhelpen?</a:t>
            </a:r>
            <a:endParaRPr lang="fr-BE" sz="2800" dirty="0"/>
          </a:p>
        </p:txBody>
      </p:sp>
      <p:sp>
        <p:nvSpPr>
          <p:cNvPr id="6" name="Rectangle 5">
            <a:hlinkClick r:id="rId2" action="ppaction://hlinksldjump"/>
          </p:cNvPr>
          <p:cNvSpPr/>
          <p:nvPr/>
        </p:nvSpPr>
        <p:spPr>
          <a:xfrm>
            <a:off x="98856" y="36306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THEMA’S</a:t>
            </a:r>
            <a:endParaRPr lang="fr-BE" dirty="0"/>
          </a:p>
        </p:txBody>
      </p:sp>
      <p:sp>
        <p:nvSpPr>
          <p:cNvPr id="8" name="Bouton d'action : Accueil 7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73163" y="1990725"/>
            <a:ext cx="7713662" cy="4533900"/>
          </a:xfrm>
        </p:spPr>
        <p:txBody>
          <a:bodyPr/>
          <a:lstStyle/>
          <a:p>
            <a:pPr marL="361950" lvl="1" indent="-361950" eaLnBrk="1" hangingPunct="1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>
                <a:srgbClr val="04617B"/>
              </a:buClr>
              <a:buFont typeface="Arial" charset="0"/>
              <a:buChar char="•"/>
            </a:pPr>
            <a:r>
              <a:rPr lang="nl-BE" altLang="nl-BE" sz="2200" smtClean="0">
                <a:solidFill>
                  <a:srgbClr val="24ABA5"/>
                </a:solidFill>
              </a:rPr>
              <a:t>Consultaties</a:t>
            </a:r>
            <a:r>
              <a:rPr lang="nl-BE" altLang="nl-BE" sz="2200" smtClean="0"/>
              <a:t> bij de huisarts en bij de specialist worden volledig terugbetaald. </a:t>
            </a:r>
            <a:endParaRPr lang="fr-FR" altLang="nl-BE" sz="2200" smtClean="0"/>
          </a:p>
          <a:p>
            <a:pPr marL="361950" lvl="1" indent="-361950" eaLnBrk="1" hangingPunct="1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>
                <a:srgbClr val="04617B"/>
              </a:buClr>
              <a:buFont typeface="Arial" charset="0"/>
              <a:buChar char="•"/>
            </a:pPr>
            <a:r>
              <a:rPr lang="fr-BE" altLang="nl-BE" sz="2200" smtClean="0"/>
              <a:t>Gedeeltelijke terugbetaling </a:t>
            </a:r>
            <a:r>
              <a:rPr lang="fr-BE" altLang="nl-BE" sz="2200" smtClean="0">
                <a:solidFill>
                  <a:srgbClr val="24ABA5"/>
                </a:solidFill>
                <a:cs typeface="Arial" charset="0"/>
              </a:rPr>
              <a:t>diëtetiek</a:t>
            </a:r>
            <a:r>
              <a:rPr lang="fr-BE" altLang="nl-BE" sz="2200" smtClean="0"/>
              <a:t>: 2 x 30 min./jaar</a:t>
            </a:r>
          </a:p>
          <a:p>
            <a:pPr marL="361950" lvl="1" indent="-361950" eaLnBrk="1" hangingPunct="1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>
                <a:srgbClr val="04617B"/>
              </a:buClr>
              <a:buFont typeface="Arial" charset="0"/>
              <a:buChar char="•"/>
            </a:pPr>
            <a:r>
              <a:rPr lang="fr-BE" altLang="nl-BE" sz="2200" smtClean="0"/>
              <a:t>Gedeeltelijke terugbetaling </a:t>
            </a:r>
            <a:r>
              <a:rPr lang="fr-BE" altLang="nl-BE" sz="2200" smtClean="0">
                <a:solidFill>
                  <a:srgbClr val="24ABA5"/>
                </a:solidFill>
                <a:cs typeface="Arial" charset="0"/>
              </a:rPr>
              <a:t>podologie</a:t>
            </a:r>
            <a:r>
              <a:rPr lang="fr-BE" altLang="nl-BE" sz="2200" smtClean="0"/>
              <a:t>: 2 x 45 min./jaar (te beginnen met risicogroep 1)</a:t>
            </a:r>
          </a:p>
          <a:p>
            <a:pPr marL="361950" lvl="1" indent="-361950" eaLnBrk="1" hangingPunct="1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>
                <a:srgbClr val="04617B"/>
              </a:buClr>
              <a:buFont typeface="Arial" charset="0"/>
              <a:buChar char="•"/>
            </a:pPr>
            <a:r>
              <a:rPr lang="fr-BE" altLang="nl-BE" sz="2200" smtClean="0">
                <a:solidFill>
                  <a:srgbClr val="24ABA5"/>
                </a:solidFill>
                <a:cs typeface="Arial" charset="0"/>
              </a:rPr>
              <a:t>Educatie en materiaal</a:t>
            </a:r>
            <a:r>
              <a:rPr lang="fr-BE" altLang="nl-BE" sz="2200" smtClean="0"/>
              <a:t>: volledig vergoed door de mutualiteit (gedeeltelijk voor de bloeddrukmeter)</a:t>
            </a:r>
          </a:p>
          <a:p>
            <a:pPr marL="542925" indent="0" eaLnBrk="1" hangingPunct="1">
              <a:spcBef>
                <a:spcPct val="0"/>
              </a:spcBef>
              <a:buClr>
                <a:srgbClr val="04617B"/>
              </a:buClr>
              <a:buFont typeface="Wingdings 2" pitchFamily="18" charset="2"/>
              <a:buNone/>
            </a:pPr>
            <a:endParaRPr lang="fr-BE" altLang="nl-BE" sz="2000" b="1" i="1" smtClean="0"/>
          </a:p>
        </p:txBody>
      </p:sp>
      <p:sp>
        <p:nvSpPr>
          <p:cNvPr id="80899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1450"/>
            <a:ext cx="7821612" cy="561975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fr-BE" altLang="nl-BE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Zorgtrajecten</a:t>
            </a:r>
            <a:endParaRPr lang="fr-BE" altLang="nl-B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7044" name="Rectangle 5"/>
          <p:cNvSpPr>
            <a:spLocks noChangeArrowheads="1"/>
          </p:cNvSpPr>
          <p:nvPr/>
        </p:nvSpPr>
        <p:spPr bwMode="auto">
          <a:xfrm>
            <a:off x="1027113" y="733425"/>
            <a:ext cx="78597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itchFamily="18" charset="2"/>
              <a:buChar char=""/>
              <a:defRPr sz="28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nl-BE" altLang="nl-BE" sz="2400" b="1"/>
              <a:t>Wat zijn de voordelen voor de patiënt?</a:t>
            </a:r>
            <a:r>
              <a:rPr lang="fr-BE" altLang="nl-BE" sz="2400" b="1"/>
              <a:t> </a:t>
            </a:r>
          </a:p>
        </p:txBody>
      </p:sp>
      <p:sp>
        <p:nvSpPr>
          <p:cNvPr id="9" name="Rectangular Callout 8"/>
          <p:cNvSpPr/>
          <p:nvPr/>
        </p:nvSpPr>
        <p:spPr>
          <a:xfrm>
            <a:off x="1176338" y="2054225"/>
            <a:ext cx="7710487" cy="2867025"/>
          </a:xfrm>
          <a:prstGeom prst="wedgeRectCallout">
            <a:avLst>
              <a:gd name="adj1" fmla="val -41421"/>
              <a:gd name="adj2" fmla="val 68415"/>
            </a:avLst>
          </a:prstGeom>
          <a:solidFill>
            <a:srgbClr val="24ABA5">
              <a:alpha val="84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nl-BE" sz="2800" dirty="0"/>
              <a:t>Welke andere voordelen bieden de zorgtrajecten naast de verhoogde tegemoetkoming?</a:t>
            </a:r>
            <a:endParaRPr lang="fr-BE" sz="2800" dirty="0"/>
          </a:p>
        </p:txBody>
      </p:sp>
      <p:sp>
        <p:nvSpPr>
          <p:cNvPr id="6" name="Rectangle 5">
            <a:hlinkClick r:id="rId2" action="ppaction://hlinksldjump"/>
          </p:cNvPr>
          <p:cNvSpPr/>
          <p:nvPr/>
        </p:nvSpPr>
        <p:spPr>
          <a:xfrm>
            <a:off x="98856" y="36306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THEMA’S</a:t>
            </a:r>
            <a:endParaRPr lang="fr-BE" dirty="0"/>
          </a:p>
        </p:txBody>
      </p:sp>
      <p:sp>
        <p:nvSpPr>
          <p:cNvPr id="7" name="Bouton d'action : Accueil 6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73163" y="1990725"/>
            <a:ext cx="7713662" cy="4533900"/>
          </a:xfrm>
        </p:spPr>
        <p:txBody>
          <a:bodyPr/>
          <a:lstStyle/>
          <a:p>
            <a:pPr marL="361950" lvl="1" indent="-361950" eaLnBrk="1" hangingPunct="1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>
                <a:srgbClr val="04617B"/>
              </a:buClr>
              <a:buFont typeface="Arial" charset="0"/>
              <a:buChar char="•"/>
            </a:pPr>
            <a:r>
              <a:rPr lang="nl-BE" altLang="nl-BE" sz="2200" smtClean="0">
                <a:solidFill>
                  <a:srgbClr val="24ABA5"/>
                </a:solidFill>
              </a:rPr>
              <a:t>Persoonlijke doelstellingen bereiken, </a:t>
            </a:r>
            <a:r>
              <a:rPr lang="fr-BE" altLang="nl-BE" sz="2200" smtClean="0"/>
              <a:t>volgens een concreet zorgplan dat met de huisarts wordt opgesteld (bv. stoppen met roken, gezonde voeding, regelmatige beweging, griepvaccinatie,…)</a:t>
            </a:r>
            <a:endParaRPr lang="fr-FR" altLang="nl-BE" sz="2200" smtClean="0"/>
          </a:p>
          <a:p>
            <a:pPr marL="361950" lvl="1" indent="-361950" eaLnBrk="1" hangingPunct="1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>
                <a:srgbClr val="04617B"/>
              </a:buClr>
              <a:buFont typeface="Arial" charset="0"/>
              <a:buChar char="•"/>
            </a:pPr>
            <a:r>
              <a:rPr lang="fr-BE" altLang="nl-BE" sz="2200" smtClean="0"/>
              <a:t>Zijn </a:t>
            </a:r>
            <a:r>
              <a:rPr lang="fr-BE" altLang="nl-BE" sz="2200" smtClean="0">
                <a:solidFill>
                  <a:srgbClr val="24ABA5"/>
                </a:solidFill>
                <a:cs typeface="Arial" charset="0"/>
              </a:rPr>
              <a:t>GMD </a:t>
            </a:r>
            <a:r>
              <a:rPr lang="fr-BE" altLang="nl-BE" sz="2200" smtClean="0"/>
              <a:t>laten beheren door de huisarts. </a:t>
            </a:r>
            <a:endParaRPr lang="fr-BE" altLang="nl-BE" sz="2200" smtClean="0">
              <a:solidFill>
                <a:srgbClr val="24ABA5"/>
              </a:solidFill>
            </a:endParaRPr>
          </a:p>
          <a:p>
            <a:pPr marL="361950" lvl="1" indent="-361950" eaLnBrk="1" hangingPunct="1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>
                <a:srgbClr val="04617B"/>
              </a:buClr>
              <a:buFont typeface="Arial" charset="0"/>
              <a:buChar char="•"/>
            </a:pPr>
            <a:r>
              <a:rPr lang="fr-BE" altLang="nl-BE" sz="2200" smtClean="0"/>
              <a:t>Minstens </a:t>
            </a:r>
            <a:r>
              <a:rPr lang="fr-BE" altLang="nl-BE" sz="2200" smtClean="0">
                <a:solidFill>
                  <a:srgbClr val="24ABA5"/>
                </a:solidFill>
                <a:cs typeface="Arial" charset="0"/>
              </a:rPr>
              <a:t>2 contacten per jaar </a:t>
            </a:r>
            <a:r>
              <a:rPr lang="fr-BE" altLang="nl-BE" sz="2200" smtClean="0">
                <a:cs typeface="Arial" charset="0"/>
              </a:rPr>
              <a:t>met de huisarts.</a:t>
            </a:r>
            <a:endParaRPr lang="fr-BE" altLang="nl-BE" sz="2200" smtClean="0">
              <a:solidFill>
                <a:srgbClr val="24ABA5"/>
              </a:solidFill>
              <a:cs typeface="Arial" charset="0"/>
            </a:endParaRPr>
          </a:p>
          <a:p>
            <a:pPr marL="361950" lvl="1" indent="-361950" eaLnBrk="1" hangingPunct="1">
              <a:lnSpc>
                <a:spcPct val="100000"/>
              </a:lnSpc>
              <a:spcBef>
                <a:spcPct val="0"/>
              </a:spcBef>
              <a:spcAft>
                <a:spcPts val="3000"/>
              </a:spcAft>
              <a:buClr>
                <a:srgbClr val="04617B"/>
              </a:buClr>
              <a:buFont typeface="Arial" charset="0"/>
              <a:buChar char="•"/>
            </a:pPr>
            <a:r>
              <a:rPr lang="fr-BE" altLang="nl-BE" sz="2200" smtClean="0"/>
              <a:t>Minstens </a:t>
            </a:r>
            <a:r>
              <a:rPr lang="fr-BE" altLang="nl-BE" sz="2200" smtClean="0">
                <a:solidFill>
                  <a:srgbClr val="24ABA5"/>
                </a:solidFill>
                <a:cs typeface="Arial" charset="0"/>
              </a:rPr>
              <a:t>1 maal per jaar de specialist raadplegen.</a:t>
            </a:r>
            <a:endParaRPr lang="fr-BE" altLang="nl-BE" sz="2200" smtClean="0"/>
          </a:p>
          <a:p>
            <a:pPr marL="542925" indent="0" eaLnBrk="1" hangingPunct="1">
              <a:spcBef>
                <a:spcPct val="0"/>
              </a:spcBef>
              <a:buClr>
                <a:srgbClr val="04617B"/>
              </a:buClr>
              <a:buFont typeface="Wingdings 2" pitchFamily="18" charset="2"/>
              <a:buNone/>
            </a:pPr>
            <a:endParaRPr lang="fr-BE" altLang="nl-BE" sz="2000" b="1" i="1" smtClean="0"/>
          </a:p>
        </p:txBody>
      </p:sp>
      <p:sp>
        <p:nvSpPr>
          <p:cNvPr id="8192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1065213" y="171450"/>
            <a:ext cx="7821612" cy="561975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  <a:defRPr/>
            </a:pPr>
            <a:r>
              <a:rPr lang="fr-BE" altLang="nl-BE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Zorgtrajecten</a:t>
            </a:r>
            <a:endParaRPr lang="fr-BE" altLang="nl-B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8068" name="Rectangle 5"/>
          <p:cNvSpPr>
            <a:spLocks noChangeArrowheads="1"/>
          </p:cNvSpPr>
          <p:nvPr/>
        </p:nvSpPr>
        <p:spPr bwMode="auto">
          <a:xfrm>
            <a:off x="1027113" y="733425"/>
            <a:ext cx="78597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900"/>
              </a:spcBef>
              <a:buClr>
                <a:srgbClr val="24ABA5"/>
              </a:buClr>
              <a:buFont typeface="Wingdings 2" pitchFamily="18" charset="2"/>
              <a:buChar char=""/>
              <a:defRPr sz="28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 sz="2400"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6pPr>
            <a:lvl7pPr marL="29718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7pPr>
            <a:lvl8pPr marL="34290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8pPr>
            <a:lvl9pPr marL="3886200" indent="-228600" defTabSz="457200" eaLnBrk="0" fontAlgn="base" hangingPunct="0">
              <a:lnSpc>
                <a:spcPct val="90000"/>
              </a:lnSpc>
              <a:spcBef>
                <a:spcPts val="188"/>
              </a:spcBef>
              <a:spcAft>
                <a:spcPts val="188"/>
              </a:spcAft>
              <a:buClr>
                <a:srgbClr val="24ABA5"/>
              </a:buClr>
              <a:buFont typeface="Wingdings 2" pitchFamily="18" charset="2"/>
              <a:buChar char=""/>
              <a:defRPr>
                <a:solidFill>
                  <a:srgbClr val="004B8D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nl-BE" altLang="nl-BE" sz="2400" b="1"/>
              <a:t>Welke engagementen neemt de patiënt?</a:t>
            </a:r>
            <a:r>
              <a:rPr lang="fr-BE" altLang="nl-BE" sz="2400" b="1"/>
              <a:t> </a:t>
            </a:r>
          </a:p>
        </p:txBody>
      </p:sp>
      <p:sp>
        <p:nvSpPr>
          <p:cNvPr id="7" name="Rectangular Callout 11"/>
          <p:cNvSpPr/>
          <p:nvPr/>
        </p:nvSpPr>
        <p:spPr>
          <a:xfrm>
            <a:off x="1176338" y="2101850"/>
            <a:ext cx="7710487" cy="3044825"/>
          </a:xfrm>
          <a:prstGeom prst="wedgeRectCallout">
            <a:avLst>
              <a:gd name="adj1" fmla="val -41421"/>
              <a:gd name="adj2" fmla="val 68415"/>
            </a:avLst>
          </a:prstGeom>
          <a:solidFill>
            <a:srgbClr val="24ABA5">
              <a:alpha val="84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2800" dirty="0" err="1"/>
              <a:t>Hoe</a:t>
            </a:r>
            <a:r>
              <a:rPr lang="fr-BE" sz="2800" dirty="0"/>
              <a:t> </a:t>
            </a:r>
            <a:r>
              <a:rPr lang="fr-BE" sz="2800" dirty="0" err="1"/>
              <a:t>kunnen</a:t>
            </a:r>
            <a:r>
              <a:rPr lang="fr-BE" sz="2800" dirty="0"/>
              <a:t> </a:t>
            </a:r>
            <a:r>
              <a:rPr lang="fr-BE" sz="2800" dirty="0" err="1"/>
              <a:t>we</a:t>
            </a:r>
            <a:r>
              <a:rPr lang="fr-BE" sz="2800" dirty="0"/>
              <a:t> </a:t>
            </a:r>
            <a:r>
              <a:rPr lang="fr-BE" sz="2800" dirty="0" err="1"/>
              <a:t>samenwerken</a:t>
            </a:r>
            <a:r>
              <a:rPr lang="fr-BE" sz="2800" dirty="0"/>
              <a:t> om </a:t>
            </a:r>
            <a:r>
              <a:rPr lang="fr-BE" sz="2800" dirty="0" err="1"/>
              <a:t>erop</a:t>
            </a:r>
            <a:r>
              <a:rPr lang="fr-BE" sz="2800" dirty="0"/>
              <a:t> </a:t>
            </a:r>
            <a:r>
              <a:rPr lang="fr-BE" sz="2800" dirty="0" err="1"/>
              <a:t>toe</a:t>
            </a:r>
            <a:r>
              <a:rPr lang="fr-BE" sz="2800" dirty="0"/>
              <a:t> te </a:t>
            </a:r>
            <a:r>
              <a:rPr lang="fr-BE" sz="2800" dirty="0" err="1"/>
              <a:t>zien</a:t>
            </a:r>
            <a:r>
              <a:rPr lang="fr-BE" sz="2800" dirty="0"/>
              <a:t> </a:t>
            </a:r>
            <a:r>
              <a:rPr lang="fr-BE" sz="2800" dirty="0" err="1"/>
              <a:t>dat</a:t>
            </a:r>
            <a:r>
              <a:rPr lang="fr-BE" sz="2800" dirty="0"/>
              <a:t> de </a:t>
            </a:r>
            <a:r>
              <a:rPr lang="fr-BE" sz="2800" dirty="0" err="1"/>
              <a:t>objectieven</a:t>
            </a:r>
            <a:r>
              <a:rPr lang="fr-BE" sz="2800" dirty="0"/>
              <a:t> van de </a:t>
            </a:r>
            <a:r>
              <a:rPr lang="fr-BE" sz="2800" dirty="0" err="1"/>
              <a:t>patiënt</a:t>
            </a:r>
            <a:r>
              <a:rPr lang="fr-BE" sz="2800" dirty="0"/>
              <a:t> </a:t>
            </a:r>
            <a:r>
              <a:rPr lang="fr-BE" sz="2800" dirty="0" err="1"/>
              <a:t>bereikt</a:t>
            </a:r>
            <a:r>
              <a:rPr lang="fr-BE" sz="2800" dirty="0"/>
              <a:t> </a:t>
            </a:r>
            <a:r>
              <a:rPr lang="fr-BE" sz="2800" dirty="0" err="1"/>
              <a:t>worden</a:t>
            </a:r>
            <a:r>
              <a:rPr lang="fr-BE" sz="2800" dirty="0"/>
              <a:t>?</a:t>
            </a:r>
          </a:p>
        </p:txBody>
      </p:sp>
      <p:sp>
        <p:nvSpPr>
          <p:cNvPr id="6" name="Rectangle 5">
            <a:hlinkClick r:id="rId2" action="ppaction://hlinksldjump"/>
          </p:cNvPr>
          <p:cNvSpPr/>
          <p:nvPr/>
        </p:nvSpPr>
        <p:spPr>
          <a:xfrm>
            <a:off x="98856" y="36306"/>
            <a:ext cx="720000" cy="216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fr-BE" sz="1100" dirty="0">
                <a:solidFill>
                  <a:srgbClr val="24ABA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 action="ppaction://hlinksldjump"/>
              </a:rPr>
              <a:t>THEMA’S</a:t>
            </a:r>
            <a:endParaRPr lang="fr-BE" dirty="0"/>
          </a:p>
        </p:txBody>
      </p:sp>
      <p:sp>
        <p:nvSpPr>
          <p:cNvPr id="8" name="Bouton d'action : Accueil 7">
            <a:hlinkClick r:id="rId3" action="ppaction://hlinksldjump" highlightClick="1"/>
          </p:cNvPr>
          <p:cNvSpPr/>
          <p:nvPr/>
        </p:nvSpPr>
        <p:spPr>
          <a:xfrm>
            <a:off x="8629650" y="176280"/>
            <a:ext cx="352425" cy="280920"/>
          </a:xfrm>
          <a:prstGeom prst="actionButtonHom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BE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theme/theme1.xml><?xml version="1.0" encoding="utf-8"?>
<a:theme xmlns:a="http://schemas.openxmlformats.org/drawingml/2006/main" name="Cadre">
  <a:themeElements>
    <a:clrScheme name="Personnalisé 7">
      <a:dk1>
        <a:sysClr val="windowText" lastClr="000000"/>
      </a:dk1>
      <a:lt1>
        <a:sysClr val="window" lastClr="FFFFFF"/>
      </a:lt1>
      <a:dk2>
        <a:srgbClr val="204C89"/>
      </a:dk2>
      <a:lt2>
        <a:srgbClr val="A8C4C8"/>
      </a:lt2>
      <a:accent1>
        <a:srgbClr val="4DAFE4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33CCCC"/>
      </a:hlink>
      <a:folHlink>
        <a:srgbClr val="40BAD2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sz="3000" dirty="0" smtClean="0">
            <a:solidFill>
              <a:srgbClr val="24ABA5"/>
            </a:solidFill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Personnalisé 7">
    <a:dk1>
      <a:sysClr val="windowText" lastClr="000000"/>
    </a:dk1>
    <a:lt1>
      <a:sysClr val="window" lastClr="FFFFFF"/>
    </a:lt1>
    <a:dk2>
      <a:srgbClr val="204C89"/>
    </a:dk2>
    <a:lt2>
      <a:srgbClr val="A8C4C8"/>
    </a:lt2>
    <a:accent1>
      <a:srgbClr val="4DAFE4"/>
    </a:accent1>
    <a:accent2>
      <a:srgbClr val="FFFFFF"/>
    </a:accent2>
    <a:accent3>
      <a:srgbClr val="FFFFFF"/>
    </a:accent3>
    <a:accent4>
      <a:srgbClr val="FFFFFF"/>
    </a:accent4>
    <a:accent5>
      <a:srgbClr val="FFFFFF"/>
    </a:accent5>
    <a:accent6>
      <a:srgbClr val="FFFFFF"/>
    </a:accent6>
    <a:hlink>
      <a:srgbClr val="33CCCC"/>
    </a:hlink>
    <a:folHlink>
      <a:srgbClr val="40BAD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349</TotalTime>
  <Words>1226</Words>
  <Application>Microsoft Office PowerPoint</Application>
  <PresentationFormat>Diavoorstelling (4:3)</PresentationFormat>
  <Paragraphs>209</Paragraphs>
  <Slides>20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1" baseType="lpstr">
      <vt:lpstr>Cadre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Concertation Locale</dc:title>
  <dc:creator>Aline Godart</dc:creator>
  <cp:lastModifiedBy>Ulrike Dragon</cp:lastModifiedBy>
  <cp:revision>218</cp:revision>
  <dcterms:created xsi:type="dcterms:W3CDTF">2014-01-20T14:15:39Z</dcterms:created>
  <dcterms:modified xsi:type="dcterms:W3CDTF">2016-02-26T14:03:45Z</dcterms:modified>
</cp:coreProperties>
</file>