
<file path=[Content_Types].xml><?xml version="1.0" encoding="utf-8"?>
<Types xmlns="http://schemas.openxmlformats.org/package/2006/content-types">
  <Default Extension="png" ContentType="image/png"/>
  <Default Extension="emf" ContentType="image/x-emf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slides/slide5.xml" ContentType="application/vnd.openxmlformats-officedocument.presentationml.slide+xml"/>
  <Override PartName="/ppt/slides/slide6.xml" ContentType="application/vnd.openxmlformats-officedocument.presentationml.slide+xml"/>
  <Override PartName="/ppt/slides/slide7.xml" ContentType="application/vnd.openxmlformats-officedocument.presentationml.slide+xml"/>
  <Override PartName="/ppt/slides/slide8.xml" ContentType="application/vnd.openxmlformats-officedocument.presentationml.slide+xml"/>
  <Override PartName="/ppt/slides/slide9.xml" ContentType="application/vnd.openxmlformats-officedocument.presentationml.slide+xml"/>
  <Override PartName="/ppt/slides/slide10.xml" ContentType="application/vnd.openxmlformats-officedocument.presentationml.slide+xml"/>
  <Override PartName="/ppt/slides/slide11.xml" ContentType="application/vnd.openxmlformats-officedocument.presentationml.slide+xml"/>
  <Override PartName="/ppt/slides/slide12.xml" ContentType="application/vnd.openxmlformats-officedocument.presentationml.slide+xml"/>
  <Override PartName="/ppt/slides/slide13.xml" ContentType="application/vnd.openxmlformats-officedocument.presentationml.slide+xml"/>
  <Override PartName="/ppt/slides/slide14.xml" ContentType="application/vnd.openxmlformats-officedocument.presentationml.slide+xml"/>
  <Override PartName="/ppt/slides/slide15.xml" ContentType="application/vnd.openxmlformats-officedocument.presentationml.slide+xml"/>
  <Override PartName="/ppt/slides/slide16.xml" ContentType="application/vnd.openxmlformats-officedocument.presentationml.slide+xml"/>
  <Override PartName="/ppt/slides/slide17.xml" ContentType="application/vnd.openxmlformats-officedocument.presentationml.slide+xml"/>
  <Override PartName="/ppt/slides/slide18.xml" ContentType="application/vnd.openxmlformats-officedocument.presentationml.slide+xml"/>
  <Override PartName="/ppt/slides/slide19.xml" ContentType="application/vnd.openxmlformats-officedocument.presentationml.slide+xml"/>
  <Override PartName="/ppt/slides/slide20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theme/theme2.xml" ContentType="application/vnd.openxmlformats-officedocument.theme+xml"/>
  <Override PartName="/ppt/theme/themeOverride1.xml" ContentType="application/vnd.openxmlformats-officedocument.themeOverrid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officeDocument/2006/relationships/extended-properties" Target="docProps/app.xml"/><Relationship Id="rId2" Type="http://schemas.openxmlformats.org/package/2006/relationships/metadata/core-properties" Target="docProps/core.xml"/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840" r:id="rId1"/>
  </p:sldMasterIdLst>
  <p:notesMasterIdLst>
    <p:notesMasterId r:id="rId22"/>
  </p:notesMasterIdLst>
  <p:sldIdLst>
    <p:sldId id="256" r:id="rId2"/>
    <p:sldId id="336" r:id="rId3"/>
    <p:sldId id="359" r:id="rId4"/>
    <p:sldId id="337" r:id="rId5"/>
    <p:sldId id="338" r:id="rId6"/>
    <p:sldId id="339" r:id="rId7"/>
    <p:sldId id="340" r:id="rId8"/>
    <p:sldId id="341" r:id="rId9"/>
    <p:sldId id="342" r:id="rId10"/>
    <p:sldId id="343" r:id="rId11"/>
    <p:sldId id="344" r:id="rId12"/>
    <p:sldId id="345" r:id="rId13"/>
    <p:sldId id="346" r:id="rId14"/>
    <p:sldId id="347" r:id="rId15"/>
    <p:sldId id="348" r:id="rId16"/>
    <p:sldId id="349" r:id="rId17"/>
    <p:sldId id="350" r:id="rId18"/>
    <p:sldId id="351" r:id="rId19"/>
    <p:sldId id="352" r:id="rId20"/>
    <p:sldId id="353" r:id="rId21"/>
  </p:sldIdLst>
  <p:sldSz cx="9144000" cy="6858000" type="screen4x3"/>
  <p:notesSz cx="6858000" cy="9144000"/>
  <p:defaultTextStyle>
    <a:defPPr>
      <a:defRPr lang="en-US"/>
    </a:defPPr>
    <a:lvl1pPr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Arial" charset="0"/>
      </a:defRPr>
    </a:lvl1pPr>
    <a:lvl2pPr marL="4572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Arial" charset="0"/>
      </a:defRPr>
    </a:lvl2pPr>
    <a:lvl3pPr marL="9144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Arial" charset="0"/>
      </a:defRPr>
    </a:lvl3pPr>
    <a:lvl4pPr marL="13716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Arial" charset="0"/>
      </a:defRPr>
    </a:lvl4pPr>
    <a:lvl5pPr marL="1828800" algn="l" defTabSz="457200" rtl="0" eaLnBrk="0" fontAlgn="base" hangingPunct="0">
      <a:spcBef>
        <a:spcPct val="0"/>
      </a:spcBef>
      <a:spcAft>
        <a:spcPct val="0"/>
      </a:spcAft>
      <a:defRPr kern="1200">
        <a:solidFill>
          <a:schemeClr val="tx1"/>
        </a:solidFill>
        <a:latin typeface="Corbel" pitchFamily="34" charset="0"/>
        <a:ea typeface="+mn-ea"/>
        <a:cs typeface="Arial" charset="0"/>
      </a:defRPr>
    </a:lvl5pPr>
    <a:lvl6pPr marL="2286000" algn="l" defTabSz="914400" rtl="0" eaLnBrk="1" latinLnBrk="0" hangingPunct="1">
      <a:defRPr kern="1200">
        <a:solidFill>
          <a:schemeClr val="tx1"/>
        </a:solidFill>
        <a:latin typeface="Corbel" pitchFamily="34" charset="0"/>
        <a:ea typeface="+mn-ea"/>
        <a:cs typeface="Arial" charset="0"/>
      </a:defRPr>
    </a:lvl6pPr>
    <a:lvl7pPr marL="2743200" algn="l" defTabSz="914400" rtl="0" eaLnBrk="1" latinLnBrk="0" hangingPunct="1">
      <a:defRPr kern="1200">
        <a:solidFill>
          <a:schemeClr val="tx1"/>
        </a:solidFill>
        <a:latin typeface="Corbel" pitchFamily="34" charset="0"/>
        <a:ea typeface="+mn-ea"/>
        <a:cs typeface="Arial" charset="0"/>
      </a:defRPr>
    </a:lvl7pPr>
    <a:lvl8pPr marL="3200400" algn="l" defTabSz="914400" rtl="0" eaLnBrk="1" latinLnBrk="0" hangingPunct="1">
      <a:defRPr kern="1200">
        <a:solidFill>
          <a:schemeClr val="tx1"/>
        </a:solidFill>
        <a:latin typeface="Corbel" pitchFamily="34" charset="0"/>
        <a:ea typeface="+mn-ea"/>
        <a:cs typeface="Arial" charset="0"/>
      </a:defRPr>
    </a:lvl8pPr>
    <a:lvl9pPr marL="3657600" algn="l" defTabSz="914400" rtl="0" eaLnBrk="1" latinLnBrk="0" hangingPunct="1">
      <a:defRPr kern="1200">
        <a:solidFill>
          <a:schemeClr val="tx1"/>
        </a:solidFill>
        <a:latin typeface="Corbel" pitchFamily="34" charset="0"/>
        <a:ea typeface="+mn-ea"/>
        <a:cs typeface="Arial" charset="0"/>
      </a:defRPr>
    </a:lvl9pPr>
  </p:defaultTextStyle>
  <p:extLst>
    <p:ext uri="{521415D9-36F7-43E2-AB2F-B90AF26B5E84}">
      <p14:sectionLst xmlns:p14="http://schemas.microsoft.com/office/powerpoint/2010/main">
        <p14:section name="Section par défaut" id="{BD7C34C4-C4B7-4577-BBD2-6AA8FAE9EA85}">
          <p14:sldIdLst>
            <p14:sldId id="256"/>
          </p14:sldIdLst>
        </p14:section>
        <p14:section name="Zorgtrajecten" id="{6A6F8DCD-5465-44B3-B032-810C9138AB6C}">
          <p14:sldIdLst>
            <p14:sldId id="336"/>
            <p14:sldId id="359"/>
            <p14:sldId id="337"/>
            <p14:sldId id="338"/>
            <p14:sldId id="339"/>
            <p14:sldId id="340"/>
            <p14:sldId id="341"/>
            <p14:sldId id="342"/>
            <p14:sldId id="343"/>
            <p14:sldId id="344"/>
            <p14:sldId id="345"/>
            <p14:sldId id="346"/>
            <p14:sldId id="347"/>
            <p14:sldId id="348"/>
            <p14:sldId id="349"/>
            <p14:sldId id="350"/>
            <p14:sldId id="351"/>
            <p14:sldId id="352"/>
            <p14:sldId id="353"/>
          </p14:sldIdLst>
        </p14:section>
      </p14:sectionLst>
    </p:ext>
    <p:ext uri="{EFAFB233-063F-42B5-8137-9DF3F51BA10A}">
      <p15:sldGuideLst xmlns:p15="http://schemas.microsoft.com/office/powerpoint/2012/main" xmlns="">
        <p15:guide id="1" orient="horz" pos="2160">
          <p15:clr>
            <a:srgbClr val="A4A3A4"/>
          </p15:clr>
        </p15:guide>
        <p15:guide id="2" pos="2880">
          <p15:clr>
            <a:srgbClr val="A4A3A4"/>
          </p15:clr>
        </p15:guide>
      </p15:sldGuideLst>
    </p:ext>
    <p:ext uri="{2D200454-40CA-4A62-9FC3-DE9A4176ACB9}">
      <p15:notesGuideLst xmlns:p15="http://schemas.microsoft.com/office/powerpoint/2012/main" xmlns="">
        <p15:guide id="1" orient="horz" pos="2880" userDrawn="1">
          <p15:clr>
            <a:srgbClr val="A4A3A4"/>
          </p15:clr>
        </p15:guide>
        <p15:guide id="2" pos="2160" userDrawn="1">
          <p15:clr>
            <a:srgbClr val="A4A3A4"/>
          </p15:clr>
        </p15:guide>
      </p15:notes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clrMru>
    <a:srgbClr val="24ABA5"/>
    <a:srgbClr val="004B8D"/>
  </p:clrMru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220"/>
    </p:ext>
    <p:ext uri="{FD5EFAAD-0ECE-453E-9831-46B23BE46B34}">
      <p15:chartTrackingRefBased xmlns:p15="http://schemas.microsoft.com/office/powerpoint/2012/main" xmlns="" val="0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 lastView="sldThumbnailView">
  <p:normalViewPr horzBarState="maximized">
    <p:restoredLeft sz="10518" autoAdjust="0"/>
    <p:restoredTop sz="94675" autoAdjust="0"/>
  </p:normalViewPr>
  <p:slideViewPr>
    <p:cSldViewPr snapToGrid="0">
      <p:cViewPr varScale="1">
        <p:scale>
          <a:sx n="74" d="100"/>
          <a:sy n="74" d="100"/>
        </p:scale>
        <p:origin x="-1470" y="-90"/>
      </p:cViewPr>
      <p:guideLst>
        <p:guide orient="horz" pos="2160"/>
        <p:guide pos="2880"/>
      </p:guideLst>
    </p:cSldViewPr>
  </p:slideViewPr>
  <p:outlineViewPr>
    <p:cViewPr>
      <p:scale>
        <a:sx n="33" d="100"/>
        <a:sy n="33" d="100"/>
      </p:scale>
      <p:origin x="0" y="0"/>
    </p:cViewPr>
  </p:outlineViewPr>
  <p:notesTextViewPr>
    <p:cViewPr>
      <p:scale>
        <a:sx n="3" d="2"/>
        <a:sy n="3" d="2"/>
      </p:scale>
      <p:origin x="0" y="0"/>
    </p:cViewPr>
  </p:notesTextViewPr>
  <p:sorterViewPr>
    <p:cViewPr>
      <p:scale>
        <a:sx n="100" d="100"/>
        <a:sy n="100" d="100"/>
      </p:scale>
      <p:origin x="0" y="0"/>
    </p:cViewPr>
  </p:sorterViewPr>
  <p:notesViewPr>
    <p:cSldViewPr snapToGrid="0" showGuides="1">
      <p:cViewPr varScale="1">
        <p:scale>
          <a:sx n="80" d="100"/>
          <a:sy n="80" d="100"/>
        </p:scale>
        <p:origin x="1998" y="96"/>
      </p:cViewPr>
      <p:guideLst>
        <p:guide orient="horz" pos="2880"/>
        <p:guide pos="2160"/>
      </p:guideLst>
    </p:cSldViewPr>
  </p:notes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slide" Target="slides/slide7.xml"/><Relationship Id="rId13" Type="http://schemas.openxmlformats.org/officeDocument/2006/relationships/slide" Target="slides/slide12.xml"/><Relationship Id="rId18" Type="http://schemas.openxmlformats.org/officeDocument/2006/relationships/slide" Target="slides/slide17.xml"/><Relationship Id="rId26" Type="http://schemas.openxmlformats.org/officeDocument/2006/relationships/tableStyles" Target="tableStyles.xml"/><Relationship Id="rId3" Type="http://schemas.openxmlformats.org/officeDocument/2006/relationships/slide" Target="slides/slide2.xml"/><Relationship Id="rId21" Type="http://schemas.openxmlformats.org/officeDocument/2006/relationships/slide" Target="slides/slide20.xml"/><Relationship Id="rId7" Type="http://schemas.openxmlformats.org/officeDocument/2006/relationships/slide" Target="slides/slide6.xml"/><Relationship Id="rId12" Type="http://schemas.openxmlformats.org/officeDocument/2006/relationships/slide" Target="slides/slide11.xml"/><Relationship Id="rId17" Type="http://schemas.openxmlformats.org/officeDocument/2006/relationships/slide" Target="slides/slide16.xml"/><Relationship Id="rId25" Type="http://schemas.openxmlformats.org/officeDocument/2006/relationships/theme" Target="theme/theme1.xml"/><Relationship Id="rId2" Type="http://schemas.openxmlformats.org/officeDocument/2006/relationships/slide" Target="slides/slide1.xml"/><Relationship Id="rId16" Type="http://schemas.openxmlformats.org/officeDocument/2006/relationships/slide" Target="slides/slide15.xml"/><Relationship Id="rId20" Type="http://schemas.openxmlformats.org/officeDocument/2006/relationships/slide" Target="slides/slide19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5.xml"/><Relationship Id="rId11" Type="http://schemas.openxmlformats.org/officeDocument/2006/relationships/slide" Target="slides/slide10.xml"/><Relationship Id="rId24" Type="http://schemas.openxmlformats.org/officeDocument/2006/relationships/viewProps" Target="viewProps.xml"/><Relationship Id="rId5" Type="http://schemas.openxmlformats.org/officeDocument/2006/relationships/slide" Target="slides/slide4.xml"/><Relationship Id="rId15" Type="http://schemas.openxmlformats.org/officeDocument/2006/relationships/slide" Target="slides/slide14.xml"/><Relationship Id="rId23" Type="http://schemas.openxmlformats.org/officeDocument/2006/relationships/presProps" Target="presProps.xml"/><Relationship Id="rId10" Type="http://schemas.openxmlformats.org/officeDocument/2006/relationships/slide" Target="slides/slide9.xml"/><Relationship Id="rId19" Type="http://schemas.openxmlformats.org/officeDocument/2006/relationships/slide" Target="slides/slide18.xml"/><Relationship Id="rId4" Type="http://schemas.openxmlformats.org/officeDocument/2006/relationships/slide" Target="slides/slide3.xml"/><Relationship Id="rId9" Type="http://schemas.openxmlformats.org/officeDocument/2006/relationships/slide" Target="slides/slide8.xml"/><Relationship Id="rId14" Type="http://schemas.openxmlformats.org/officeDocument/2006/relationships/slide" Target="slides/slide13.xml"/><Relationship Id="rId22" Type="http://schemas.openxmlformats.org/officeDocument/2006/relationships/notesMaster" Target="notesMasters/notesMaster1.xml"/></Relationships>
</file>

<file path=ppt/media/image1.png>
</file>

<file path=ppt/media/image4.jpeg>
</file>

<file path=ppt/media/image5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e l'en-tête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fr-BE"/>
          </a:p>
        </p:txBody>
      </p:sp>
      <p:sp>
        <p:nvSpPr>
          <p:cNvPr id="3" name="Espace réservé de la date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97213457-320E-4182-A79A-98915B8478A1}" type="datetimeFigureOut">
              <a:rPr lang="fr-BE" smtClean="0"/>
              <a:t>26/02/2016</a:t>
            </a:fld>
            <a:endParaRPr lang="fr-BE"/>
          </a:p>
        </p:txBody>
      </p:sp>
      <p:sp>
        <p:nvSpPr>
          <p:cNvPr id="4" name="Espace réservé de l'image des diapositives 3"/>
          <p:cNvSpPr>
            <a:spLocks noGrp="1" noRot="1" noChangeAspect="1"/>
          </p:cNvSpPr>
          <p:nvPr>
            <p:ph type="sldImg" idx="2"/>
          </p:nvPr>
        </p:nvSpPr>
        <p:spPr>
          <a:xfrm>
            <a:off x="1371600" y="1143000"/>
            <a:ext cx="41148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fr-BE"/>
          </a:p>
        </p:txBody>
      </p:sp>
      <p:sp>
        <p:nvSpPr>
          <p:cNvPr id="5" name="Espace réservé des commentaires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fr-FR" smtClean="0"/>
              <a:t>Modifiez les styles du texte du masque</a:t>
            </a:r>
          </a:p>
          <a:p>
            <a:pPr lvl="1"/>
            <a:r>
              <a:rPr lang="fr-FR" smtClean="0"/>
              <a:t>Deuxième niveau</a:t>
            </a:r>
          </a:p>
          <a:p>
            <a:pPr lvl="2"/>
            <a:r>
              <a:rPr lang="fr-FR" smtClean="0"/>
              <a:t>Troisième niveau</a:t>
            </a:r>
          </a:p>
          <a:p>
            <a:pPr lvl="3"/>
            <a:r>
              <a:rPr lang="fr-FR" smtClean="0"/>
              <a:t>Quatrième niveau</a:t>
            </a:r>
          </a:p>
          <a:p>
            <a:pPr lvl="4"/>
            <a:r>
              <a:rPr lang="fr-FR" smtClean="0"/>
              <a:t>Cinquième niveau</a:t>
            </a:r>
            <a:endParaRPr lang="fr-BE"/>
          </a:p>
        </p:txBody>
      </p:sp>
      <p:sp>
        <p:nvSpPr>
          <p:cNvPr id="6" name="Espace réservé du pied de page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fr-BE"/>
          </a:p>
        </p:txBody>
      </p:sp>
      <p:sp>
        <p:nvSpPr>
          <p:cNvPr id="7" name="Espace réservé du numéro de diapositive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06276868-135B-491A-93FC-4C795ED998A5}" type="slidenum">
              <a:rPr lang="fr-BE" smtClean="0"/>
              <a:t>‹nr.›</a:t>
            </a:fld>
            <a:endParaRPr lang="fr-BE"/>
          </a:p>
        </p:txBody>
      </p:sp>
    </p:spTree>
    <p:extLst>
      <p:ext uri="{BB962C8B-B14F-4D97-AF65-F5344CB8AC3E}">
        <p14:creationId xmlns:p14="http://schemas.microsoft.com/office/powerpoint/2010/main" val="953806062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3" Type="http://schemas.openxmlformats.org/officeDocument/2006/relationships/image" Target="../media/image3.emf"/><Relationship Id="rId2" Type="http://schemas.openxmlformats.org/officeDocument/2006/relationships/image" Target="../media/image2.emf"/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showMasterSp="0" preserve="1" userDrawn="1">
  <p:cSld name="Diapositive de titr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2" name="Image 5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43340" t="9976" r="14719" b="29443"/>
          <a:stretch>
            <a:fillRect/>
          </a:stretch>
        </p:blipFill>
        <p:spPr bwMode="auto">
          <a:xfrm>
            <a:off x="2171700" y="-57150"/>
            <a:ext cx="4805363" cy="50482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3" name="Image 7"/>
          <p:cNvPicPr>
            <a:picLocks noChangeAspect="1"/>
          </p:cNvPicPr>
          <p:nvPr userDrawn="1"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29652" t="78027" b="16454"/>
          <a:stretch>
            <a:fillRect/>
          </a:stretch>
        </p:blipFill>
        <p:spPr bwMode="auto">
          <a:xfrm>
            <a:off x="20638" y="4914900"/>
            <a:ext cx="9123362" cy="520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4" name="Image 10"/>
          <p:cNvPicPr>
            <a:picLocks noChangeAspect="1" noChangeArrowheads="1"/>
          </p:cNvPicPr>
          <p:nvPr userDrawn="1"/>
        </p:nvPicPr>
        <p:blipFill>
          <a:blip r:embed="rId3" cstate="print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 l="5788" t="47215" b="19415"/>
          <a:stretch>
            <a:fillRect/>
          </a:stretch>
        </p:blipFill>
        <p:spPr bwMode="auto">
          <a:xfrm>
            <a:off x="7192963" y="6297613"/>
            <a:ext cx="1874837" cy="46513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016821248"/>
      </p:ext>
    </p:extLst>
  </p:cSld>
  <p:clrMapOvr>
    <a:masterClrMapping/>
  </p:clrMapOvr>
  <p:transition spd="slow">
    <p:wipe/>
  </p:transition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preserve="1" userDrawn="1">
  <p:cSld name="Titre et contenu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Content Placeholder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fr-FR" dirty="0" smtClean="0"/>
              <a:t>Modifiez les styles du texte du masque</a:t>
            </a:r>
          </a:p>
          <a:p>
            <a:pPr lvl="1"/>
            <a:r>
              <a:rPr lang="fr-FR" dirty="0" smtClean="0"/>
              <a:t>Deuxième niveau</a:t>
            </a:r>
          </a:p>
          <a:p>
            <a:pPr lvl="2"/>
            <a:r>
              <a:rPr lang="fr-FR" dirty="0" smtClean="0"/>
              <a:t>Troisième niveau</a:t>
            </a:r>
          </a:p>
          <a:p>
            <a:pPr lvl="3"/>
            <a:r>
              <a:rPr lang="fr-FR" dirty="0" smtClean="0"/>
              <a:t>Quatrième niveau</a:t>
            </a:r>
          </a:p>
          <a:p>
            <a:pPr lvl="4"/>
            <a:r>
              <a:rPr lang="fr-FR" dirty="0" smtClean="0"/>
              <a:t>Cinquième niveau</a:t>
            </a:r>
            <a:endParaRPr lang="en-US" dirty="0"/>
          </a:p>
        </p:txBody>
      </p:sp>
      <p:sp>
        <p:nvSpPr>
          <p:cNvPr id="8" name="Espace réservé du texte 7"/>
          <p:cNvSpPr>
            <a:spLocks noGrp="1"/>
          </p:cNvSpPr>
          <p:nvPr>
            <p:ph type="body" sz="quarter" idx="13"/>
          </p:nvPr>
        </p:nvSpPr>
        <p:spPr>
          <a:xfrm>
            <a:off x="1065213" y="338204"/>
            <a:ext cx="7564437" cy="1552510"/>
          </a:xfrm>
        </p:spPr>
        <p:txBody>
          <a:bodyPr/>
          <a:lstStyle>
            <a:lvl1pPr>
              <a:buClr>
                <a:srgbClr val="004B8D"/>
              </a:buClr>
              <a:defRPr>
                <a:solidFill>
                  <a:srgbClr val="24ABA5"/>
                </a:solidFill>
              </a:defRPr>
            </a:lvl1pPr>
            <a:lvl2pPr>
              <a:buClr>
                <a:srgbClr val="004B8D"/>
              </a:buClr>
              <a:defRPr>
                <a:solidFill>
                  <a:srgbClr val="24ABA5"/>
                </a:solidFill>
              </a:defRPr>
            </a:lvl2pPr>
            <a:lvl3pPr>
              <a:buClr>
                <a:srgbClr val="004B8D"/>
              </a:buClr>
              <a:defRPr>
                <a:solidFill>
                  <a:srgbClr val="24ABA5"/>
                </a:solidFill>
              </a:defRPr>
            </a:lvl3pPr>
            <a:lvl4pPr>
              <a:buClr>
                <a:srgbClr val="004B8D"/>
              </a:buClr>
              <a:defRPr>
                <a:solidFill>
                  <a:srgbClr val="24ABA5"/>
                </a:solidFill>
              </a:defRPr>
            </a:lvl4pPr>
            <a:lvl5pPr>
              <a:buClr>
                <a:srgbClr val="004B8D"/>
              </a:buClr>
              <a:defRPr>
                <a:solidFill>
                  <a:srgbClr val="24ABA5"/>
                </a:solidFill>
              </a:defRPr>
            </a:lvl5pPr>
          </a:lstStyle>
          <a:p>
            <a:pPr lvl="0"/>
            <a:r>
              <a:rPr lang="fr-FR" dirty="0" smtClean="0"/>
              <a:t>Modifiez les styles du texte du masque</a:t>
            </a:r>
          </a:p>
          <a:p>
            <a:pPr lvl="1"/>
            <a:r>
              <a:rPr lang="fr-FR" dirty="0" smtClean="0"/>
              <a:t>Deuxième niveau</a:t>
            </a:r>
          </a:p>
          <a:p>
            <a:pPr lvl="2"/>
            <a:r>
              <a:rPr lang="fr-FR" dirty="0" smtClean="0"/>
              <a:t>Troisième niveau</a:t>
            </a:r>
          </a:p>
          <a:p>
            <a:pPr lvl="3"/>
            <a:r>
              <a:rPr lang="fr-FR" dirty="0" smtClean="0"/>
              <a:t>Quatrième niveau</a:t>
            </a:r>
          </a:p>
          <a:p>
            <a:pPr lvl="4"/>
            <a:r>
              <a:rPr lang="fr-FR" dirty="0" smtClean="0"/>
              <a:t>Cinquième niveau</a:t>
            </a:r>
            <a:endParaRPr lang="fr-BE" dirty="0"/>
          </a:p>
        </p:txBody>
      </p:sp>
    </p:spTree>
    <p:extLst>
      <p:ext uri="{BB962C8B-B14F-4D97-AF65-F5344CB8AC3E}">
        <p14:creationId xmlns:p14="http://schemas.microsoft.com/office/powerpoint/2010/main" val="3299999134"/>
      </p:ext>
    </p:extLst>
  </p:cSld>
  <p:clrMapOvr>
    <a:masterClrMapping/>
  </p:clrMapOvr>
  <p:transition spd="slow">
    <p:wipe/>
  </p:transition>
</p:sldLayout>
</file>

<file path=ppt/slideMasters/_rels/slideMaster1.xml.rels><?xml version="1.0" encoding="UTF-8" standalone="yes"?>
<Relationships xmlns="http://schemas.openxmlformats.org/package/2006/relationships"><Relationship Id="rId3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4" Type="http://schemas.openxmlformats.org/officeDocument/2006/relationships/image" Target="../media/image1.png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 preserve="1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7" name="Rectangle 6"/>
          <p:cNvSpPr/>
          <p:nvPr/>
        </p:nvSpPr>
        <p:spPr>
          <a:xfrm>
            <a:off x="0" y="0"/>
            <a:ext cx="898525" cy="6858000"/>
          </a:xfrm>
          <a:prstGeom prst="rect">
            <a:avLst/>
          </a:prstGeom>
          <a:solidFill>
            <a:srgbClr val="004B8D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</p:sp>
      <p:sp>
        <p:nvSpPr>
          <p:cNvPr id="1027" name="Text Placeholder 2"/>
          <p:cNvSpPr>
            <a:spLocks noGrp="1"/>
          </p:cNvSpPr>
          <p:nvPr>
            <p:ph type="body" idx="1"/>
          </p:nvPr>
        </p:nvSpPr>
        <p:spPr bwMode="auto">
          <a:xfrm>
            <a:off x="1065213" y="2028825"/>
            <a:ext cx="7564437" cy="482917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vert="horz" wrap="square" lIns="91440" tIns="45720" rIns="91440" bIns="45720" numCol="1" anchor="t" anchorCtr="0" compatLnSpc="1">
            <a:prstTxWarp prst="textNoShape">
              <a:avLst/>
            </a:prstTxWarp>
          </a:bodyPr>
          <a:lstStyle/>
          <a:p>
            <a:pPr lvl="0"/>
            <a:r>
              <a:rPr lang="fr-FR" altLang="nl-BE" smtClean="0"/>
              <a:t>Modifiez les styles du texte du masque</a:t>
            </a:r>
          </a:p>
          <a:p>
            <a:pPr lvl="1"/>
            <a:r>
              <a:rPr lang="fr-FR" altLang="nl-BE" smtClean="0"/>
              <a:t>Deuxième niveau</a:t>
            </a:r>
          </a:p>
          <a:p>
            <a:pPr lvl="2"/>
            <a:r>
              <a:rPr lang="fr-FR" altLang="nl-BE" smtClean="0"/>
              <a:t>Troisième niveau</a:t>
            </a:r>
          </a:p>
          <a:p>
            <a:pPr lvl="3"/>
            <a:r>
              <a:rPr lang="fr-FR" altLang="nl-BE" smtClean="0"/>
              <a:t>Quatrième niveau</a:t>
            </a:r>
          </a:p>
          <a:p>
            <a:pPr lvl="4"/>
            <a:r>
              <a:rPr lang="fr-FR" altLang="nl-BE" smtClean="0"/>
              <a:t>Cinquième niveau</a:t>
            </a:r>
            <a:endParaRPr lang="en-US" altLang="nl-BE" smtClean="0"/>
          </a:p>
        </p:txBody>
      </p:sp>
      <p:sp>
        <p:nvSpPr>
          <p:cNvPr id="1029" name="ZoneTexte 9"/>
          <p:cNvSpPr txBox="1">
            <a:spLocks noChangeArrowheads="1"/>
          </p:cNvSpPr>
          <p:nvPr/>
        </p:nvSpPr>
        <p:spPr bwMode="auto">
          <a:xfrm rot="-5400000">
            <a:off x="-2174081" y="3940969"/>
            <a:ext cx="5291138" cy="323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defRPr>
                <a:solidFill>
                  <a:schemeClr val="tx1"/>
                </a:solidFill>
                <a:latin typeface="Corbel" pitchFamily="34" charset="0"/>
              </a:defRPr>
            </a:lvl1pPr>
            <a:lvl2pPr marL="742950" indent="-285750">
              <a:defRPr>
                <a:solidFill>
                  <a:schemeClr val="tx1"/>
                </a:solidFill>
                <a:latin typeface="Corbel" pitchFamily="34" charset="0"/>
              </a:defRPr>
            </a:lvl2pPr>
            <a:lvl3pPr marL="1143000" indent="-228600">
              <a:defRPr>
                <a:solidFill>
                  <a:schemeClr val="tx1"/>
                </a:solidFill>
                <a:latin typeface="Corbel" pitchFamily="34" charset="0"/>
              </a:defRPr>
            </a:lvl3pPr>
            <a:lvl4pPr marL="1600200" indent="-228600">
              <a:defRPr>
                <a:solidFill>
                  <a:schemeClr val="tx1"/>
                </a:solidFill>
                <a:latin typeface="Corbel" pitchFamily="34" charset="0"/>
              </a:defRPr>
            </a:lvl4pPr>
            <a:lvl5pPr marL="2057400" indent="-228600">
              <a:defRPr>
                <a:solidFill>
                  <a:schemeClr val="tx1"/>
                </a:solidFill>
                <a:latin typeface="Corbel" pitchFamily="34" charset="0"/>
              </a:defRPr>
            </a:lvl5pPr>
            <a:lvl6pPr marL="25146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rbel" pitchFamily="34" charset="0"/>
              </a:defRPr>
            </a:lvl6pPr>
            <a:lvl7pPr marL="29718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rbel" pitchFamily="34" charset="0"/>
              </a:defRPr>
            </a:lvl7pPr>
            <a:lvl8pPr marL="34290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rbel" pitchFamily="34" charset="0"/>
              </a:defRPr>
            </a:lvl8pPr>
            <a:lvl9pPr marL="3886200" indent="-228600" defTabSz="4572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orbel" pitchFamily="34" charset="0"/>
              </a:defRPr>
            </a:lvl9pPr>
          </a:lstStyle>
          <a:p>
            <a:pPr algn="ctr" eaLnBrk="1" hangingPunct="1">
              <a:defRPr/>
            </a:pPr>
            <a:r>
              <a:rPr lang="fr-BE" altLang="nl-BE" sz="1500">
                <a:solidFill>
                  <a:schemeClr val="bg1"/>
                </a:solidFill>
                <a:latin typeface="Verdana" pitchFamily="34" charset="0"/>
                <a:ea typeface="Verdana" pitchFamily="34" charset="0"/>
                <a:cs typeface="Verdana" pitchFamily="34" charset="0"/>
              </a:rPr>
              <a:t>Wanneer huisarts en apotheker elkaar ontmoeten…</a:t>
            </a:r>
          </a:p>
        </p:txBody>
      </p:sp>
      <p:pic>
        <p:nvPicPr>
          <p:cNvPr id="2" name="Image 1"/>
          <p:cNvPicPr>
            <a:picLocks noChangeAspect="1"/>
          </p:cNvPicPr>
          <p:nvPr userDrawn="1"/>
        </p:nvPicPr>
        <p:blipFill>
          <a:blip r:embed="rId4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-38100" y="306388"/>
            <a:ext cx="971550" cy="9525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</p:cSld>
  <p:clrMap bg1="lt1" tx1="dk1" bg2="lt2" tx2="dk2" accent1="accent1" accent2="accent2" accent3="accent3" accent4="accent4" accent5="accent5" accent6="accent6" hlink="hlink" folHlink="folHlink"/>
  <p:sldLayoutIdLst>
    <p:sldLayoutId id="2147483854" r:id="rId1"/>
    <p:sldLayoutId id="2147483853" r:id="rId2"/>
  </p:sldLayoutIdLst>
  <p:transition spd="slow">
    <p:wipe/>
  </p:transition>
  <p:timing>
    <p:tnLst>
      <p:par>
        <p:cTn id="1" dur="indefinite" restart="never" nodeType="tmRoot"/>
      </p:par>
    </p:tnLst>
  </p:timing>
  <p:hf sldNum="0" hdr="0" ftr="0" dt="0"/>
  <p:txStyles>
    <p:titleStyle>
      <a:lvl1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lang="en-US" sz="3000" kern="1200" dirty="0">
          <a:solidFill>
            <a:srgbClr val="FFFFFF"/>
          </a:solidFill>
          <a:latin typeface="Century Gothic" panose="020B0502020202020204" pitchFamily="34" charset="0"/>
          <a:ea typeface="+mj-ea"/>
          <a:cs typeface="Andalus" panose="02020603050405020304" pitchFamily="18" charset="-78"/>
        </a:defRPr>
      </a:lvl1pPr>
      <a:lvl2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>
          <a:solidFill>
            <a:srgbClr val="FFFFFF"/>
          </a:solidFill>
          <a:latin typeface="Century Gothic" pitchFamily="34" charset="0"/>
          <a:cs typeface="Andalus" pitchFamily="18" charset="-78"/>
        </a:defRPr>
      </a:lvl2pPr>
      <a:lvl3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>
          <a:solidFill>
            <a:srgbClr val="FFFFFF"/>
          </a:solidFill>
          <a:latin typeface="Century Gothic" pitchFamily="34" charset="0"/>
          <a:cs typeface="Andalus" pitchFamily="18" charset="-78"/>
        </a:defRPr>
      </a:lvl3pPr>
      <a:lvl4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>
          <a:solidFill>
            <a:srgbClr val="FFFFFF"/>
          </a:solidFill>
          <a:latin typeface="Century Gothic" pitchFamily="34" charset="0"/>
          <a:cs typeface="Andalus" pitchFamily="18" charset="-78"/>
        </a:defRPr>
      </a:lvl4pPr>
      <a:lvl5pPr algn="l" defTabSz="685800" rtl="0" eaLnBrk="0" fontAlgn="base" hangingPunct="0">
        <a:lnSpc>
          <a:spcPct val="90000"/>
        </a:lnSpc>
        <a:spcBef>
          <a:spcPct val="0"/>
        </a:spcBef>
        <a:spcAft>
          <a:spcPct val="0"/>
        </a:spcAft>
        <a:defRPr sz="3000">
          <a:solidFill>
            <a:srgbClr val="FFFFFF"/>
          </a:solidFill>
          <a:latin typeface="Century Gothic" pitchFamily="34" charset="0"/>
          <a:cs typeface="Andalus" pitchFamily="18" charset="-78"/>
        </a:defRPr>
      </a:lvl5pPr>
      <a:lvl6pPr marL="4572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000">
          <a:solidFill>
            <a:srgbClr val="FFFFFF"/>
          </a:solidFill>
          <a:latin typeface="Century Gothic" pitchFamily="34" charset="0"/>
          <a:cs typeface="Andalus" pitchFamily="18" charset="-78"/>
        </a:defRPr>
      </a:lvl6pPr>
      <a:lvl7pPr marL="9144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000">
          <a:solidFill>
            <a:srgbClr val="FFFFFF"/>
          </a:solidFill>
          <a:latin typeface="Century Gothic" pitchFamily="34" charset="0"/>
          <a:cs typeface="Andalus" pitchFamily="18" charset="-78"/>
        </a:defRPr>
      </a:lvl7pPr>
      <a:lvl8pPr marL="13716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000">
          <a:solidFill>
            <a:srgbClr val="FFFFFF"/>
          </a:solidFill>
          <a:latin typeface="Century Gothic" pitchFamily="34" charset="0"/>
          <a:cs typeface="Andalus" pitchFamily="18" charset="-78"/>
        </a:defRPr>
      </a:lvl8pPr>
      <a:lvl9pPr marL="1828800" algn="l" defTabSz="685800" rtl="0" fontAlgn="base">
        <a:lnSpc>
          <a:spcPct val="90000"/>
        </a:lnSpc>
        <a:spcBef>
          <a:spcPct val="0"/>
        </a:spcBef>
        <a:spcAft>
          <a:spcPct val="0"/>
        </a:spcAft>
        <a:defRPr sz="3000">
          <a:solidFill>
            <a:srgbClr val="FFFFFF"/>
          </a:solidFill>
          <a:latin typeface="Century Gothic" pitchFamily="34" charset="0"/>
          <a:cs typeface="Andalus" pitchFamily="18" charset="-78"/>
        </a:defRPr>
      </a:lvl9pPr>
    </p:titleStyle>
    <p:bodyStyle>
      <a:lvl1pPr marL="136525" indent="-136525" algn="l" defTabSz="685800" rtl="0" eaLnBrk="0" fontAlgn="base" hangingPunct="0">
        <a:lnSpc>
          <a:spcPct val="90000"/>
        </a:lnSpc>
        <a:spcBef>
          <a:spcPts val="900"/>
        </a:spcBef>
        <a:spcAft>
          <a:spcPct val="0"/>
        </a:spcAft>
        <a:buClr>
          <a:srgbClr val="24ABA5"/>
        </a:buClr>
        <a:buFont typeface="Wingdings 2" pitchFamily="18" charset="2"/>
        <a:buChar char=""/>
        <a:defRPr sz="2800" kern="1200">
          <a:solidFill>
            <a:srgbClr val="004B8D"/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1pPr>
      <a:lvl2pPr marL="514350" indent="-136525" algn="l" defTabSz="685800" rtl="0" eaLnBrk="0" fontAlgn="base" hangingPunct="0">
        <a:lnSpc>
          <a:spcPct val="90000"/>
        </a:lnSpc>
        <a:spcBef>
          <a:spcPts val="188"/>
        </a:spcBef>
        <a:spcAft>
          <a:spcPts val="188"/>
        </a:spcAft>
        <a:buClr>
          <a:srgbClr val="24ABA5"/>
        </a:buClr>
        <a:buFont typeface="Wingdings 2" pitchFamily="18" charset="2"/>
        <a:buChar char=""/>
        <a:defRPr sz="2400" kern="1200">
          <a:solidFill>
            <a:srgbClr val="004B8D"/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2pPr>
      <a:lvl3pPr marL="857250" indent="-136525" algn="l" defTabSz="685800" rtl="0" eaLnBrk="0" fontAlgn="base" hangingPunct="0">
        <a:lnSpc>
          <a:spcPct val="90000"/>
        </a:lnSpc>
        <a:spcBef>
          <a:spcPts val="188"/>
        </a:spcBef>
        <a:spcAft>
          <a:spcPts val="188"/>
        </a:spcAft>
        <a:buClr>
          <a:srgbClr val="24ABA5"/>
        </a:buClr>
        <a:buFont typeface="Wingdings 2" pitchFamily="18" charset="2"/>
        <a:buChar char=""/>
        <a:defRPr sz="2400" kern="1200">
          <a:solidFill>
            <a:srgbClr val="004B8D"/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3pPr>
      <a:lvl4pPr marL="1200150" indent="-136525" algn="l" defTabSz="685800" rtl="0" eaLnBrk="0" fontAlgn="base" hangingPunct="0">
        <a:lnSpc>
          <a:spcPct val="90000"/>
        </a:lnSpc>
        <a:spcBef>
          <a:spcPts val="188"/>
        </a:spcBef>
        <a:spcAft>
          <a:spcPts val="188"/>
        </a:spcAft>
        <a:buClr>
          <a:srgbClr val="24ABA5"/>
        </a:buClr>
        <a:buFont typeface="Wingdings 2" pitchFamily="18" charset="2"/>
        <a:buChar char=""/>
        <a:defRPr kern="1200">
          <a:solidFill>
            <a:srgbClr val="004B8D"/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4pPr>
      <a:lvl5pPr marL="1543050" indent="-136525" algn="l" defTabSz="685800" rtl="0" eaLnBrk="0" fontAlgn="base" hangingPunct="0">
        <a:lnSpc>
          <a:spcPct val="90000"/>
        </a:lnSpc>
        <a:spcBef>
          <a:spcPts val="188"/>
        </a:spcBef>
        <a:spcAft>
          <a:spcPts val="188"/>
        </a:spcAft>
        <a:buClr>
          <a:srgbClr val="24ABA5"/>
        </a:buClr>
        <a:buFont typeface="Wingdings 2" pitchFamily="18" charset="2"/>
        <a:buChar char=""/>
        <a:defRPr kern="1200">
          <a:solidFill>
            <a:srgbClr val="004B8D"/>
          </a:solidFill>
          <a:latin typeface="Verdana" panose="020B0604030504040204" pitchFamily="34" charset="0"/>
          <a:ea typeface="Verdana" panose="020B0604030504040204" pitchFamily="34" charset="0"/>
          <a:cs typeface="Verdana" panose="020B0604030504040204" pitchFamily="34" charset="0"/>
        </a:defRPr>
      </a:lvl5pPr>
      <a:lvl6pPr marL="1885950" indent="-171450" algn="l" defTabSz="685800" rtl="0" eaLnBrk="1" latinLnBrk="0" hangingPunct="1">
        <a:lnSpc>
          <a:spcPct val="90000"/>
        </a:lnSpc>
        <a:spcBef>
          <a:spcPts val="188"/>
        </a:spcBef>
        <a:spcAft>
          <a:spcPts val="188"/>
        </a:spcAft>
        <a:buClr>
          <a:schemeClr val="accent1"/>
        </a:buClr>
        <a:buFont typeface="Wingdings 2" pitchFamily="18" charset="2"/>
        <a:buChar char=""/>
        <a:defRPr sz="105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6pPr>
      <a:lvl7pPr marL="2228850" indent="-171450" algn="l" defTabSz="685800" rtl="0" eaLnBrk="1" latinLnBrk="0" hangingPunct="1">
        <a:lnSpc>
          <a:spcPct val="90000"/>
        </a:lnSpc>
        <a:spcBef>
          <a:spcPts val="188"/>
        </a:spcBef>
        <a:spcAft>
          <a:spcPts val="188"/>
        </a:spcAft>
        <a:buClr>
          <a:schemeClr val="accent1"/>
        </a:buClr>
        <a:buFont typeface="Wingdings 2" pitchFamily="18" charset="2"/>
        <a:buChar char=""/>
        <a:defRPr sz="105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7pPr>
      <a:lvl8pPr marL="2571750" indent="-171450" algn="l" defTabSz="685800" rtl="0" eaLnBrk="1" latinLnBrk="0" hangingPunct="1">
        <a:lnSpc>
          <a:spcPct val="90000"/>
        </a:lnSpc>
        <a:spcBef>
          <a:spcPts val="188"/>
        </a:spcBef>
        <a:spcAft>
          <a:spcPts val="188"/>
        </a:spcAft>
        <a:buClr>
          <a:schemeClr val="accent1"/>
        </a:buClr>
        <a:buFont typeface="Wingdings 2" pitchFamily="18" charset="2"/>
        <a:buChar char=""/>
        <a:defRPr sz="105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8pPr>
      <a:lvl9pPr marL="2914650" indent="-171450" algn="l" defTabSz="685800" rtl="0" eaLnBrk="1" latinLnBrk="0" hangingPunct="1">
        <a:lnSpc>
          <a:spcPct val="90000"/>
        </a:lnSpc>
        <a:spcBef>
          <a:spcPts val="188"/>
        </a:spcBef>
        <a:spcAft>
          <a:spcPts val="188"/>
        </a:spcAft>
        <a:buClr>
          <a:schemeClr val="accent1"/>
        </a:buClr>
        <a:buFont typeface="Wingdings 2" pitchFamily="18" charset="2"/>
        <a:buChar char=""/>
        <a:defRPr sz="1050" kern="1200">
          <a:solidFill>
            <a:schemeClr val="tx1">
              <a:lumMod val="65000"/>
              <a:lumOff val="35000"/>
            </a:schemeClr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1pPr>
      <a:lvl2pPr marL="3429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2pPr>
      <a:lvl3pPr marL="6858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3pPr>
      <a:lvl4pPr marL="10287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4pPr>
      <a:lvl5pPr marL="13716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5pPr>
      <a:lvl6pPr marL="17145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6pPr>
      <a:lvl7pPr marL="20574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7pPr>
      <a:lvl8pPr marL="24003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8pPr>
      <a:lvl9pPr marL="2743200" algn="l" defTabSz="685800" rtl="0" eaLnBrk="1" latinLnBrk="0" hangingPunct="1">
        <a:defRPr sz="135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10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1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slideLayout" Target="../slideLayouts/slideLayout2.xml"/><Relationship Id="rId1" Type="http://schemas.openxmlformats.org/officeDocument/2006/relationships/themeOverride" Target="../theme/themeOverride1.xml"/><Relationship Id="rId4" Type="http://schemas.openxmlformats.org/officeDocument/2006/relationships/slide" Target="slide3.xml"/></Relationships>
</file>

<file path=ppt/slides/_rels/slide12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image" Target="../media/image4.jpeg"/><Relationship Id="rId1" Type="http://schemas.openxmlformats.org/officeDocument/2006/relationships/slideLayout" Target="../slideLayouts/slideLayout2.xml"/><Relationship Id="rId4" Type="http://schemas.openxmlformats.org/officeDocument/2006/relationships/slide" Target="slide3.xml"/></Relationships>
</file>

<file path=ppt/slides/_rels/slide13.xml.rels><?xml version="1.0" encoding="UTF-8" standalone="yes"?>
<Relationships xmlns="http://schemas.openxmlformats.org/package/2006/relationships"><Relationship Id="rId3" Type="http://schemas.openxmlformats.org/officeDocument/2006/relationships/slide" Target="slide2.xml"/><Relationship Id="rId2" Type="http://schemas.openxmlformats.org/officeDocument/2006/relationships/image" Target="../media/image5.png"/><Relationship Id="rId1" Type="http://schemas.openxmlformats.org/officeDocument/2006/relationships/slideLayout" Target="../slideLayouts/slideLayout2.xml"/><Relationship Id="rId4" Type="http://schemas.openxmlformats.org/officeDocument/2006/relationships/slide" Target="slide3.xml"/></Relationships>
</file>

<file path=ppt/slides/_rels/slide14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5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6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7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8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19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2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_rels/slide20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slide" Target="slide11.xml"/><Relationship Id="rId13" Type="http://schemas.openxmlformats.org/officeDocument/2006/relationships/slide" Target="slide19.xml"/><Relationship Id="rId3" Type="http://schemas.openxmlformats.org/officeDocument/2006/relationships/slide" Target="slide5.xml"/><Relationship Id="rId7" Type="http://schemas.openxmlformats.org/officeDocument/2006/relationships/slide" Target="slide10.xml"/><Relationship Id="rId12" Type="http://schemas.openxmlformats.org/officeDocument/2006/relationships/slide" Target="slide18.xml"/><Relationship Id="rId2" Type="http://schemas.openxmlformats.org/officeDocument/2006/relationships/slide" Target="slide4.xml"/><Relationship Id="rId1" Type="http://schemas.openxmlformats.org/officeDocument/2006/relationships/slideLayout" Target="../slideLayouts/slideLayout2.xml"/><Relationship Id="rId6" Type="http://schemas.openxmlformats.org/officeDocument/2006/relationships/slide" Target="slide9.xml"/><Relationship Id="rId11" Type="http://schemas.openxmlformats.org/officeDocument/2006/relationships/slide" Target="slide17.xml"/><Relationship Id="rId5" Type="http://schemas.openxmlformats.org/officeDocument/2006/relationships/slide" Target="slide8.xml"/><Relationship Id="rId15" Type="http://schemas.openxmlformats.org/officeDocument/2006/relationships/slide" Target="slide2.xml"/><Relationship Id="rId10" Type="http://schemas.openxmlformats.org/officeDocument/2006/relationships/slide" Target="slide15.xml"/><Relationship Id="rId4" Type="http://schemas.openxmlformats.org/officeDocument/2006/relationships/slide" Target="slide6.xml"/><Relationship Id="rId9" Type="http://schemas.openxmlformats.org/officeDocument/2006/relationships/slide" Target="slide12.xml"/><Relationship Id="rId14" Type="http://schemas.openxmlformats.org/officeDocument/2006/relationships/slide" Target="slide20.xml"/></Relationships>
</file>

<file path=ppt/slides/_rels/slide4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5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6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7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8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_rels/slide9.xml.rels><?xml version="1.0" encoding="UTF-8" standalone="yes"?>
<Relationships xmlns="http://schemas.openxmlformats.org/package/2006/relationships"><Relationship Id="rId3" Type="http://schemas.openxmlformats.org/officeDocument/2006/relationships/slide" Target="slide3.xml"/><Relationship Id="rId2" Type="http://schemas.openxmlformats.org/officeDocument/2006/relationships/slide" Target="slide2.xml"/><Relationship Id="rId1" Type="http://schemas.openxmlformats.org/officeDocument/2006/relationships/slideLayout" Target="../slideLayouts/slideLayout2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074" name="Rectangle 1"/>
          <p:cNvSpPr>
            <a:spLocks noChangeArrowheads="1"/>
          </p:cNvSpPr>
          <p:nvPr/>
        </p:nvSpPr>
        <p:spPr bwMode="auto">
          <a:xfrm>
            <a:off x="190500" y="5459413"/>
            <a:ext cx="8724900" cy="954087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nl-NL" altLang="nl-BE" b="1"/>
              <a:t>Wanneer huisarts en </a:t>
            </a:r>
          </a:p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nl-NL" altLang="nl-BE" b="1"/>
              <a:t>apotheker elkaar ontmoeten </a:t>
            </a:r>
            <a:r>
              <a:rPr lang="fr-BE" altLang="nl-BE" b="1"/>
              <a:t>…</a:t>
            </a:r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1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62050" y="1555750"/>
            <a:ext cx="7724775" cy="5030788"/>
          </a:xfrm>
        </p:spPr>
        <p:txBody>
          <a:bodyPr rtlCol="0">
            <a:noAutofit/>
          </a:bodyPr>
          <a:lstStyle/>
          <a:p>
            <a:pPr marL="0" indent="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buFont typeface="Wingdings 2" pitchFamily="18" charset="2"/>
              <a:buNone/>
              <a:defRPr/>
            </a:pPr>
            <a:r>
              <a:rPr lang="nl-BE" sz="2200" dirty="0"/>
              <a:t>De </a:t>
            </a:r>
            <a:r>
              <a:rPr lang="nl-BE" sz="2200" dirty="0" smtClean="0"/>
              <a:t>huisarts:</a:t>
            </a:r>
            <a:endParaRPr lang="fr-BE" sz="2200" dirty="0" smtClean="0"/>
          </a:p>
          <a:p>
            <a:pPr marL="137160" indent="-137160" eaLnBrk="1" fontAlgn="auto" hangingPunct="1">
              <a:spcAft>
                <a:spcPts val="0"/>
              </a:spcAft>
              <a:defRPr/>
            </a:pPr>
            <a:r>
              <a:rPr lang="nl-BE" sz="2400" dirty="0" smtClean="0"/>
              <a:t>  </a:t>
            </a:r>
            <a:r>
              <a:rPr lang="nl-BE" sz="2200" dirty="0"/>
              <a:t>i</a:t>
            </a:r>
            <a:r>
              <a:rPr lang="nl-BE" sz="2200" dirty="0" smtClean="0"/>
              <a:t>nformeert de patiënt over de inhoud en</a:t>
            </a:r>
            <a:br>
              <a:rPr lang="nl-BE" sz="2200" dirty="0" smtClean="0"/>
            </a:br>
            <a:r>
              <a:rPr lang="nl-BE" sz="2200" dirty="0" smtClean="0"/>
              <a:t>  </a:t>
            </a:r>
            <a:r>
              <a:rPr lang="nl-BE" sz="2200" dirty="0">
                <a:solidFill>
                  <a:srgbClr val="24ABA5"/>
                </a:solidFill>
              </a:rPr>
              <a:t>betekenis</a:t>
            </a:r>
            <a:r>
              <a:rPr lang="nl-BE" sz="2200" dirty="0" smtClean="0"/>
              <a:t> van het zorgtraject.</a:t>
            </a:r>
          </a:p>
          <a:p>
            <a:pPr marL="0" indent="0" eaLnBrk="1" fontAlgn="auto" hangingPunct="1">
              <a:spcAft>
                <a:spcPts val="0"/>
              </a:spcAft>
              <a:buFont typeface="Wingdings 2" pitchFamily="18" charset="2"/>
              <a:buNone/>
              <a:defRPr/>
            </a:pPr>
            <a:endParaRPr lang="nl-BE" sz="2400" dirty="0" smtClean="0"/>
          </a:p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defRPr/>
            </a:pPr>
            <a:r>
              <a:rPr lang="nl-BE" sz="2200" dirty="0" smtClean="0"/>
              <a:t>spreekt samen </a:t>
            </a:r>
            <a:r>
              <a:rPr lang="nl-BE" sz="2200" dirty="0"/>
              <a:t>met de patiënt </a:t>
            </a:r>
            <a:r>
              <a:rPr lang="nl-BE" sz="2200" dirty="0" smtClean="0"/>
              <a:t>een </a:t>
            </a:r>
            <a:r>
              <a:rPr lang="nl-BE" sz="2200" dirty="0"/>
              <a:t>persoonlijk </a:t>
            </a:r>
            <a:r>
              <a:rPr lang="nl-BE" sz="2200" dirty="0">
                <a:solidFill>
                  <a:srgbClr val="24ABA5"/>
                </a:solidFill>
              </a:rPr>
              <a:t>zorgplan</a:t>
            </a:r>
            <a:r>
              <a:rPr lang="nl-BE" sz="2200" dirty="0"/>
              <a:t> af en </a:t>
            </a:r>
            <a:r>
              <a:rPr lang="nl-BE" sz="2200" dirty="0" smtClean="0"/>
              <a:t>begeleidt </a:t>
            </a:r>
            <a:r>
              <a:rPr lang="nl-BE" sz="2200" dirty="0"/>
              <a:t>de patiënt </a:t>
            </a:r>
            <a:r>
              <a:rPr lang="nl-BE" sz="2200" dirty="0" smtClean="0"/>
              <a:t>verder. </a:t>
            </a:r>
          </a:p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defRPr/>
            </a:pPr>
            <a:r>
              <a:rPr lang="fr-BE" sz="2200" dirty="0" err="1"/>
              <a:t>r</a:t>
            </a:r>
            <a:r>
              <a:rPr lang="fr-BE" sz="2200" dirty="0" err="1" smtClean="0"/>
              <a:t>egistreert</a:t>
            </a:r>
            <a:r>
              <a:rPr lang="fr-BE" sz="2200" dirty="0" smtClean="0"/>
              <a:t> 4 </a:t>
            </a:r>
            <a:r>
              <a:rPr lang="fr-BE" sz="2200" dirty="0" err="1">
                <a:solidFill>
                  <a:srgbClr val="24ABA5"/>
                </a:solidFill>
              </a:rPr>
              <a:t>gegevens</a:t>
            </a:r>
            <a:r>
              <a:rPr lang="fr-BE" sz="2200" dirty="0" smtClean="0"/>
              <a:t> (</a:t>
            </a:r>
            <a:r>
              <a:rPr lang="fr-FR" sz="2200" dirty="0"/>
              <a:t>HbA1c, </a:t>
            </a:r>
            <a:r>
              <a:rPr lang="fr-FR" sz="2200" dirty="0" smtClean="0"/>
              <a:t>bloeddruk, </a:t>
            </a:r>
            <a:r>
              <a:rPr lang="fr-FR" sz="2200" dirty="0"/>
              <a:t>LDL, </a:t>
            </a:r>
            <a:r>
              <a:rPr lang="fr-FR" sz="2200" dirty="0" smtClean="0"/>
              <a:t>BMI).</a:t>
            </a:r>
            <a:endParaRPr lang="fr-BE" sz="2200" dirty="0"/>
          </a:p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defRPr/>
            </a:pPr>
            <a:r>
              <a:rPr lang="fr-BE" sz="2200" dirty="0" err="1"/>
              <a:t>s</a:t>
            </a:r>
            <a:r>
              <a:rPr lang="fr-BE" sz="2200" dirty="0" err="1" smtClean="0"/>
              <a:t>chrijft</a:t>
            </a:r>
            <a:r>
              <a:rPr lang="fr-BE" sz="2200" dirty="0" smtClean="0"/>
              <a:t> de specifieke </a:t>
            </a:r>
            <a:r>
              <a:rPr lang="fr-BE" sz="2200" dirty="0" err="1">
                <a:solidFill>
                  <a:srgbClr val="24ABA5"/>
                </a:solidFill>
              </a:rPr>
              <a:t>voorschriften</a:t>
            </a:r>
            <a:r>
              <a:rPr lang="fr-BE" sz="2200" dirty="0" smtClean="0"/>
              <a:t> voor (2x/</a:t>
            </a:r>
            <a:r>
              <a:rPr lang="fr-BE" sz="2200" dirty="0" err="1" smtClean="0"/>
              <a:t>jaar</a:t>
            </a:r>
            <a:r>
              <a:rPr lang="fr-BE" sz="2200" dirty="0" smtClean="0"/>
              <a:t>).</a:t>
            </a:r>
            <a:endParaRPr lang="fr-BE" sz="2200" dirty="0"/>
          </a:p>
          <a:p>
            <a:pPr marL="137160" indent="-137160" algn="just" eaLnBrk="1" fontAlgn="auto" hangingPunct="1">
              <a:lnSpc>
                <a:spcPct val="120000"/>
              </a:lnSpc>
              <a:spcAft>
                <a:spcPts val="0"/>
              </a:spcAft>
              <a:defRPr/>
            </a:pPr>
            <a:endParaRPr lang="fr-BE" sz="2000" dirty="0"/>
          </a:p>
          <a:p>
            <a:pPr marL="0" indent="0" algn="just" eaLnBrk="1" fontAlgn="auto" hangingPunct="1">
              <a:lnSpc>
                <a:spcPct val="120000"/>
              </a:lnSpc>
              <a:spcAft>
                <a:spcPts val="0"/>
              </a:spcAft>
              <a:buFont typeface="Wingdings 2" pitchFamily="18" charset="2"/>
              <a:buNone/>
              <a:defRPr/>
            </a:pPr>
            <a:endParaRPr lang="fr-BE" sz="2000" dirty="0" smtClean="0"/>
          </a:p>
          <a:p>
            <a:pPr marL="0" indent="0" eaLnBrk="1" fontAlgn="auto" hangingPunct="1">
              <a:spcAft>
                <a:spcPts val="0"/>
              </a:spcAft>
              <a:buFont typeface="Wingdings 2" pitchFamily="18" charset="2"/>
              <a:buNone/>
              <a:defRPr/>
            </a:pPr>
            <a:endParaRPr lang="fr-BE" b="1" dirty="0"/>
          </a:p>
          <a:p>
            <a:pPr marL="0" indent="0" eaLnBrk="1" fontAlgn="auto" hangingPunct="1">
              <a:spcAft>
                <a:spcPts val="0"/>
              </a:spcAft>
              <a:buFont typeface="Wingdings 2" pitchFamily="18" charset="2"/>
              <a:buNone/>
              <a:defRPr/>
            </a:pPr>
            <a:endParaRPr lang="fr-BE" b="1" dirty="0"/>
          </a:p>
        </p:txBody>
      </p:sp>
      <p:sp>
        <p:nvSpPr>
          <p:cNvPr id="82947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9092" name="Rectangle 5"/>
          <p:cNvSpPr>
            <a:spLocks noChangeArrowheads="1"/>
          </p:cNvSpPr>
          <p:nvPr/>
        </p:nvSpPr>
        <p:spPr bwMode="auto">
          <a:xfrm>
            <a:off x="942975" y="733425"/>
            <a:ext cx="7943850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2400" b="1"/>
              <a:t>Wat doet de huisarts in een zorgtraject?</a:t>
            </a:r>
          </a:p>
        </p:txBody>
      </p:sp>
      <p:sp>
        <p:nvSpPr>
          <p:cNvPr id="5" name="Rectangle 4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6" name="Bouton d'action : Accueil 5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bg>
      <p:bgPr>
        <a:solidFill>
          <a:schemeClr val="bg1"/>
        </a:solidFill>
        <a:effectLst/>
      </p:bgPr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77925" y="1543050"/>
            <a:ext cx="7708900" cy="5314950"/>
          </a:xfrm>
        </p:spPr>
        <p:txBody>
          <a:bodyPr rtlCol="0">
            <a:normAutofit/>
          </a:bodyPr>
          <a:lstStyle/>
          <a:p>
            <a:pPr marL="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buFont typeface="Wingdings 2" pitchFamily="18" charset="2"/>
              <a:buNone/>
              <a:defRPr/>
            </a:pPr>
            <a:r>
              <a:rPr lang="fr-BE" sz="2200" dirty="0" smtClean="0"/>
              <a:t>De </a:t>
            </a:r>
            <a:r>
              <a:rPr lang="fr-BE" sz="2200" dirty="0" err="1" smtClean="0"/>
              <a:t>apotheker</a:t>
            </a:r>
            <a:r>
              <a:rPr lang="fr-BE" sz="2200" dirty="0" smtClean="0"/>
              <a:t>:</a:t>
            </a:r>
          </a:p>
          <a:p>
            <a:pPr marL="137160" indent="-13716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defRPr/>
            </a:pPr>
            <a:r>
              <a:rPr lang="nl-BE" sz="2200" dirty="0"/>
              <a:t>levert </a:t>
            </a:r>
            <a:r>
              <a:rPr lang="nl-BE" sz="2200" dirty="0" smtClean="0">
                <a:solidFill>
                  <a:srgbClr val="24ABA5"/>
                </a:solidFill>
              </a:rPr>
              <a:t>zelfzorgmateriaal</a:t>
            </a:r>
            <a:r>
              <a:rPr lang="nl-BE" sz="2200" dirty="0"/>
              <a:t>, op basis van het voorschift van de huisarts en het attest van de </a:t>
            </a:r>
            <a:r>
              <a:rPr lang="nl-BE" sz="2200" dirty="0" smtClean="0"/>
              <a:t>educator voor de </a:t>
            </a:r>
            <a:r>
              <a:rPr lang="nl-BE" sz="2200" dirty="0" err="1" smtClean="0"/>
              <a:t>glucometer</a:t>
            </a:r>
            <a:r>
              <a:rPr lang="nl-BE" sz="2200" dirty="0" smtClean="0"/>
              <a:t>.</a:t>
            </a:r>
            <a:endParaRPr lang="fr-BE" sz="2200" dirty="0"/>
          </a:p>
          <a:p>
            <a:pPr marL="137160" indent="-13716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defRPr/>
            </a:pPr>
            <a:r>
              <a:rPr lang="nl-BE" sz="2200" dirty="0"/>
              <a:t>legt de werking van het toestel uit en geeft </a:t>
            </a:r>
            <a:r>
              <a:rPr lang="nl-BE" sz="2200" dirty="0" smtClean="0"/>
              <a:t>de noodzakelijke uitleg </a:t>
            </a:r>
            <a:r>
              <a:rPr lang="nl-BE" sz="2200" dirty="0"/>
              <a:t>over het goed gebruik </a:t>
            </a:r>
            <a:r>
              <a:rPr lang="nl-BE" sz="2200" dirty="0" smtClean="0">
                <a:solidFill>
                  <a:srgbClr val="24ABA5"/>
                </a:solidFill>
              </a:rPr>
              <a:t>als </a:t>
            </a:r>
            <a:r>
              <a:rPr lang="nl-BE" sz="2200" dirty="0">
                <a:solidFill>
                  <a:srgbClr val="24ABA5"/>
                </a:solidFill>
              </a:rPr>
              <a:t>aanvulling bij de uitleg</a:t>
            </a:r>
            <a:r>
              <a:rPr lang="nl-BE" sz="2200" dirty="0"/>
              <a:t> van de huisarts of </a:t>
            </a:r>
            <a:r>
              <a:rPr lang="nl-BE" sz="2200" dirty="0" smtClean="0"/>
              <a:t>diabetes-educator</a:t>
            </a:r>
            <a:r>
              <a:rPr lang="fr-BE" sz="2200" dirty="0" smtClean="0"/>
              <a:t>.</a:t>
            </a:r>
            <a:endParaRPr lang="fr-BE" sz="2200" dirty="0"/>
          </a:p>
          <a:p>
            <a:pPr marL="137160" indent="-13716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defRPr/>
            </a:pPr>
            <a:r>
              <a:rPr lang="nl-BE" sz="2200" dirty="0"/>
              <a:t>volgt de </a:t>
            </a:r>
            <a:r>
              <a:rPr lang="nl-BE" sz="2200" dirty="0">
                <a:solidFill>
                  <a:srgbClr val="24ABA5"/>
                </a:solidFill>
              </a:rPr>
              <a:t>medicamenteuze behandeling </a:t>
            </a:r>
            <a:r>
              <a:rPr lang="nl-BE" sz="2200" dirty="0"/>
              <a:t>op en geeft bijkomstig advies over de glycemiemeting, </a:t>
            </a:r>
            <a:r>
              <a:rPr lang="nl-BE" sz="2200" dirty="0" err="1" smtClean="0"/>
              <a:t>bloed-drukmeting</a:t>
            </a:r>
            <a:r>
              <a:rPr lang="nl-BE" sz="2200" dirty="0"/>
              <a:t>, levensstijl, hypertensie, ...</a:t>
            </a:r>
            <a:endParaRPr lang="fr-BE" sz="2200" dirty="0"/>
          </a:p>
        </p:txBody>
      </p:sp>
      <p:sp>
        <p:nvSpPr>
          <p:cNvPr id="83971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0116" name="Rectangle 5"/>
          <p:cNvSpPr>
            <a:spLocks noChangeArrowheads="1"/>
          </p:cNvSpPr>
          <p:nvPr/>
        </p:nvSpPr>
        <p:spPr bwMode="auto">
          <a:xfrm>
            <a:off x="981075" y="733425"/>
            <a:ext cx="7905750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2400" b="1"/>
              <a:t>Wat doet de apotheker in het zorgtraject?</a:t>
            </a:r>
          </a:p>
        </p:txBody>
      </p:sp>
      <p:sp>
        <p:nvSpPr>
          <p:cNvPr id="7" name="Rectangular Callout 11"/>
          <p:cNvSpPr/>
          <p:nvPr/>
        </p:nvSpPr>
        <p:spPr>
          <a:xfrm>
            <a:off x="1176338" y="2254250"/>
            <a:ext cx="7710487" cy="2867025"/>
          </a:xfrm>
          <a:prstGeom prst="wedgeRectCallout">
            <a:avLst>
              <a:gd name="adj1" fmla="val -41421"/>
              <a:gd name="adj2" fmla="val 68415"/>
            </a:avLst>
          </a:prstGeom>
          <a:solidFill>
            <a:srgbClr val="24ABA5">
              <a:alpha val="84000"/>
            </a:srgb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fr-BE" sz="2800" dirty="0" err="1"/>
              <a:t>Hoe</a:t>
            </a:r>
            <a:r>
              <a:rPr lang="fr-BE" sz="2800" dirty="0"/>
              <a:t> </a:t>
            </a:r>
            <a:r>
              <a:rPr lang="fr-BE" sz="2800" dirty="0" err="1"/>
              <a:t>zorgen</a:t>
            </a:r>
            <a:r>
              <a:rPr lang="fr-BE" sz="2800" dirty="0"/>
              <a:t> </a:t>
            </a:r>
            <a:r>
              <a:rPr lang="fr-BE" sz="2800" dirty="0" err="1"/>
              <a:t>we</a:t>
            </a:r>
            <a:r>
              <a:rPr lang="fr-BE" sz="2800" dirty="0"/>
              <a:t> </a:t>
            </a:r>
            <a:r>
              <a:rPr lang="fr-BE" sz="2800" dirty="0" err="1"/>
              <a:t>voor</a:t>
            </a:r>
            <a:r>
              <a:rPr lang="fr-BE" sz="2800" dirty="0"/>
              <a:t> </a:t>
            </a:r>
            <a:r>
              <a:rPr lang="fr-BE" sz="2800" dirty="0" err="1"/>
              <a:t>een</a:t>
            </a:r>
            <a:r>
              <a:rPr lang="fr-BE" sz="2800" dirty="0"/>
              <a:t> </a:t>
            </a:r>
            <a:r>
              <a:rPr lang="fr-BE" sz="2800" dirty="0" err="1"/>
              <a:t>eenduidige</a:t>
            </a:r>
            <a:r>
              <a:rPr lang="fr-BE" sz="2800" dirty="0"/>
              <a:t> 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fr-BE" sz="2800" dirty="0" err="1"/>
              <a:t>communicatie</a:t>
            </a:r>
            <a:r>
              <a:rPr lang="fr-BE" sz="2800" dirty="0"/>
              <a:t> </a:t>
            </a:r>
            <a:r>
              <a:rPr lang="fr-BE" sz="2800" dirty="0" err="1"/>
              <a:t>naar</a:t>
            </a:r>
            <a:r>
              <a:rPr lang="fr-BE" sz="2800" dirty="0"/>
              <a:t> de </a:t>
            </a:r>
            <a:r>
              <a:rPr lang="fr-BE" sz="2800" dirty="0" err="1"/>
              <a:t>patiënt</a:t>
            </a:r>
            <a:r>
              <a:rPr lang="fr-BE" sz="2800" dirty="0"/>
              <a:t>?</a:t>
            </a:r>
          </a:p>
        </p:txBody>
      </p:sp>
      <p:sp>
        <p:nvSpPr>
          <p:cNvPr id="6" name="Rectangle 5">
            <a:hlinkClick r:id="rId3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3" action="ppaction://hlinksldjump"/>
              </a:rPr>
              <a:t>THEMA’S</a:t>
            </a:r>
            <a:endParaRPr lang="fr-BE" dirty="0"/>
          </a:p>
        </p:txBody>
      </p:sp>
      <p:sp>
        <p:nvSpPr>
          <p:cNvPr id="8" name="Bouton d'action : Accueil 7">
            <a:hlinkClick r:id="rId4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overrideClrMapping bg1="lt1" tx1="dk1" bg2="lt2" tx2="dk2" accent1="accent1" accent2="accent2" accent3="accent3" accent4="accent4" accent5="accent5" accent6="accent6" hlink="hlink" folHlink="folHlink"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 animBg="1"/>
    </p:bldLst>
  </p:timing>
</p:sld>
</file>

<file path=ppt/slides/slide1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1138" name="Picture 2" descr="D:\Bijlage84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6303963" y="1855788"/>
            <a:ext cx="2346325" cy="45196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91139" name="Picture 2" descr="D:\Bijlage84.jpg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746500" y="1855788"/>
            <a:ext cx="2344738" cy="451961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91140" name="Picture 2" descr="D:\Bijlage84.jpg"/>
          <p:cNvPicPr>
            <a:picLocks noGrp="1" noChangeAspect="1" noChangeArrowheads="1"/>
          </p:cNvPicPr>
          <p:nvPr>
            <p:ph idx="1"/>
          </p:nvPr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>
          <a:xfrm>
            <a:off x="1204913" y="1865313"/>
            <a:ext cx="2344737" cy="4519612"/>
          </a:xfrm>
        </p:spPr>
      </p:pic>
      <p:grpSp>
        <p:nvGrpSpPr>
          <p:cNvPr id="91141" name="Group 2"/>
          <p:cNvGrpSpPr>
            <a:grpSpLocks/>
          </p:cNvGrpSpPr>
          <p:nvPr/>
        </p:nvGrpSpPr>
        <p:grpSpPr bwMode="auto">
          <a:xfrm>
            <a:off x="1185863" y="974725"/>
            <a:ext cx="7545387" cy="3273425"/>
            <a:chOff x="105796278" y="107450276"/>
            <a:chExt cx="8763460" cy="3816838"/>
          </a:xfrm>
        </p:grpSpPr>
        <p:grpSp>
          <p:nvGrpSpPr>
            <p:cNvPr id="91152" name="Group 3"/>
            <p:cNvGrpSpPr>
              <a:grpSpLocks/>
            </p:cNvGrpSpPr>
            <p:nvPr/>
          </p:nvGrpSpPr>
          <p:grpSpPr bwMode="auto">
            <a:xfrm>
              <a:off x="105796278" y="107450276"/>
              <a:ext cx="2776033" cy="3689999"/>
              <a:chOff x="108405261" y="113062500"/>
              <a:chExt cx="2776033" cy="3689999"/>
            </a:xfrm>
          </p:grpSpPr>
          <p:sp>
            <p:nvSpPr>
              <p:cNvPr id="23" name="Text Box 8"/>
              <p:cNvSpPr txBox="1">
                <a:spLocks noChangeArrowheads="1"/>
              </p:cNvSpPr>
              <p:nvPr/>
            </p:nvSpPr>
            <p:spPr bwMode="auto">
              <a:xfrm>
                <a:off x="108405261" y="113062500"/>
                <a:ext cx="2776724" cy="1027326"/>
              </a:xfrm>
              <a:prstGeom prst="rect">
                <a:avLst/>
              </a:prstGeom>
              <a:noFill/>
              <a:ln w="9525" algn="in">
                <a:noFill/>
                <a:miter lim="800000"/>
                <a:headEnd/>
                <a:tailEnd/>
              </a:ln>
              <a:effectLst/>
            </p:spPr>
            <p:txBody>
              <a:bodyPr lIns="36576" tIns="36576" rIns="36576" bIns="36576"/>
              <a:lstStyle/>
              <a:p>
                <a:pPr defTabSz="914400" eaLnBrk="1" hangingPunct="1">
                  <a:defRPr/>
                </a:pPr>
                <a:r>
                  <a:rPr lang="fr-BE" sz="1100" b="1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1. Eerste voorschrift voor 6 maanden: </a:t>
                </a:r>
              </a:p>
              <a:p>
                <a:pPr marL="171450" indent="-171450" defTabSz="914400" eaLnBrk="1" hangingPunct="1">
                  <a:buSzPts val="1000"/>
                  <a:buFont typeface="Arial" panose="020B0604020202020204" pitchFamily="34" charset="0"/>
                  <a:buChar char="•"/>
                  <a:defRPr/>
                </a:pPr>
                <a:r>
                  <a:rPr lang="fr-BE" sz="1050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Voorschriften voor het materiaal</a:t>
                </a:r>
              </a:p>
              <a:p>
                <a:pPr marL="171450" indent="-171450" defTabSz="914400" eaLnBrk="1" hangingPunct="1">
                  <a:buSzPts val="1000"/>
                  <a:buFont typeface="Arial" panose="020B0604020202020204" pitchFamily="34" charset="0"/>
                  <a:buChar char="•"/>
                  <a:defRPr/>
                </a:pPr>
                <a:r>
                  <a:rPr lang="fr-BE" sz="1050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Voorschrift </a:t>
                </a: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voor</a:t>
                </a:r>
                <a:r>
                  <a:rPr lang="fr-BE" sz="1050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 </a:t>
                </a: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educatie</a:t>
                </a:r>
                <a:endParaRPr lang="fr-FR" sz="1050" dirty="0">
                  <a:solidFill>
                    <a:srgbClr val="004B8D"/>
                  </a:solidFill>
                  <a:latin typeface="Arial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1160" name="Text Box 7"/>
              <p:cNvSpPr txBox="1">
                <a:spLocks noChangeArrowheads="1"/>
              </p:cNvSpPr>
              <p:nvPr/>
            </p:nvSpPr>
            <p:spPr bwMode="auto">
              <a:xfrm>
                <a:off x="109400009" y="115636499"/>
                <a:ext cx="1691998" cy="111600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in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lIns="36576" tIns="36576" rIns="36576" bIns="36576"/>
              <a:lstStyle>
                <a:lvl1pPr>
                  <a:lnSpc>
                    <a:spcPct val="90000"/>
                  </a:lnSpc>
                  <a:spcBef>
                    <a:spcPts val="900"/>
                  </a:spcBef>
                  <a:buClr>
                    <a:srgbClr val="24ABA5"/>
                  </a:buClr>
                  <a:buFont typeface="Wingdings 2" pitchFamily="18" charset="2"/>
                  <a:buChar char=""/>
                  <a:defRPr sz="28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1pPr>
                <a:lvl2pPr marL="742950" indent="-28575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 sz="24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2pPr>
                <a:lvl3pPr marL="11430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 sz="24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3pPr>
                <a:lvl4pPr marL="16002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4pPr>
                <a:lvl5pPr marL="20574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5pPr>
                <a:lvl6pPr marL="25146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6pPr>
                <a:lvl7pPr marL="29718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7pPr>
                <a:lvl8pPr marL="34290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8pPr>
                <a:lvl9pPr marL="38862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9pPr>
              </a:lstStyle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Glucometer, 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150 strips en 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100 lancetten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endParaRPr lang="fr-BE" altLang="nl-BE" sz="1200">
                  <a:solidFill>
                    <a:srgbClr val="000000"/>
                  </a:solidFill>
                  <a:latin typeface="Calibri" pitchFamily="34" charset="0"/>
                  <a:cs typeface="Arial" charset="0"/>
                </a:endParaRPr>
              </a:p>
              <a:p>
                <a:pPr algn="ctr"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«ZORGTRAJECT»</a:t>
                </a:r>
                <a:endParaRPr lang="fr-FR" altLang="nl-BE" sz="1200">
                  <a:solidFill>
                    <a:schemeClr val="tx1"/>
                  </a:solidFill>
                  <a:latin typeface="Arial" charset="0"/>
                  <a:cs typeface="Arial" charset="0"/>
                </a:endParaRPr>
              </a:p>
            </p:txBody>
          </p:sp>
        </p:grpSp>
        <p:grpSp>
          <p:nvGrpSpPr>
            <p:cNvPr id="91153" name="Group 9"/>
            <p:cNvGrpSpPr>
              <a:grpSpLocks/>
            </p:cNvGrpSpPr>
            <p:nvPr/>
          </p:nvGrpSpPr>
          <p:grpSpPr bwMode="auto">
            <a:xfrm>
              <a:off x="108750965" y="107450276"/>
              <a:ext cx="2948102" cy="3816838"/>
              <a:chOff x="108299950" y="110002502"/>
              <a:chExt cx="2948102" cy="3816838"/>
            </a:xfrm>
          </p:grpSpPr>
          <p:sp>
            <p:nvSpPr>
              <p:cNvPr id="91157" name="Text Box 14"/>
              <p:cNvSpPr txBox="1">
                <a:spLocks noChangeArrowheads="1"/>
              </p:cNvSpPr>
              <p:nvPr/>
            </p:nvSpPr>
            <p:spPr bwMode="auto">
              <a:xfrm>
                <a:off x="108299950" y="110002502"/>
                <a:ext cx="2948102" cy="1039516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in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lIns="36576" tIns="36576" rIns="36576" bIns="36576"/>
              <a:lstStyle>
                <a:lvl1pPr>
                  <a:lnSpc>
                    <a:spcPct val="90000"/>
                  </a:lnSpc>
                  <a:spcBef>
                    <a:spcPts val="900"/>
                  </a:spcBef>
                  <a:buClr>
                    <a:srgbClr val="24ABA5"/>
                  </a:buClr>
                  <a:buFont typeface="Wingdings 2" pitchFamily="18" charset="2"/>
                  <a:buChar char=""/>
                  <a:defRPr sz="28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1pPr>
                <a:lvl2pPr marL="742950" indent="-28575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 sz="24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2pPr>
                <a:lvl3pPr marL="11430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 sz="24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3pPr>
                <a:lvl4pPr marL="16002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4pPr>
                <a:lvl5pPr marL="20574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5pPr>
                <a:lvl6pPr marL="25146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6pPr>
                <a:lvl7pPr marL="29718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7pPr>
                <a:lvl8pPr marL="34290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8pPr>
                <a:lvl9pPr marL="38862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9pPr>
              </a:lstStyle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100" b="1">
                    <a:latin typeface="Calibri" pitchFamily="34" charset="0"/>
                    <a:cs typeface="Arial" charset="0"/>
                  </a:rPr>
                  <a:t>2. Vernieuwing materiaal na 6 maanden: 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900">
                    <a:latin typeface="Calibri" pitchFamily="34" charset="0"/>
                    <a:cs typeface="Arial" charset="0"/>
                  </a:rPr>
                  <a:t>Moet in 3 gevallen verplicht voorzien zijn van een voorschrift voor educatie: 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900">
                    <a:latin typeface="Calibri" pitchFamily="34" charset="0"/>
                    <a:cs typeface="Arial" charset="0"/>
                  </a:rPr>
                  <a:t>• bij start van 1 injectie (5x 30m)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900">
                    <a:latin typeface="Calibri" pitchFamily="34" charset="0"/>
                    <a:cs typeface="Arial" charset="0"/>
                  </a:rPr>
                  <a:t>• bij overgang naar 2 injecties (2x30m)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900">
                    <a:latin typeface="Calibri" pitchFamily="34" charset="0"/>
                    <a:cs typeface="Arial" charset="0"/>
                  </a:rPr>
                  <a:t>• Metabole controle &gt; 58mmol/mol 7.5% (2x30m)</a:t>
                </a:r>
                <a:endParaRPr lang="fr-FR" altLang="nl-BE" sz="900">
                  <a:latin typeface="Arial" charset="0"/>
                  <a:cs typeface="Arial" charset="0"/>
                </a:endParaRPr>
              </a:p>
            </p:txBody>
          </p:sp>
          <p:sp>
            <p:nvSpPr>
              <p:cNvPr id="91158" name="Text Box 15"/>
              <p:cNvSpPr txBox="1">
                <a:spLocks noChangeArrowheads="1"/>
              </p:cNvSpPr>
              <p:nvPr/>
            </p:nvSpPr>
            <p:spPr bwMode="auto">
              <a:xfrm>
                <a:off x="109383981" y="112703339"/>
                <a:ext cx="1692000" cy="1116001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in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lIns="36576" tIns="36576" rIns="36576" bIns="36576"/>
              <a:lstStyle>
                <a:lvl1pPr>
                  <a:lnSpc>
                    <a:spcPct val="90000"/>
                  </a:lnSpc>
                  <a:spcBef>
                    <a:spcPts val="900"/>
                  </a:spcBef>
                  <a:buClr>
                    <a:srgbClr val="24ABA5"/>
                  </a:buClr>
                  <a:buFont typeface="Wingdings 2" pitchFamily="18" charset="2"/>
                  <a:buChar char=""/>
                  <a:defRPr sz="28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1pPr>
                <a:lvl2pPr marL="742950" indent="-28575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 sz="24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2pPr>
                <a:lvl3pPr marL="11430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 sz="24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3pPr>
                <a:lvl4pPr marL="16002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4pPr>
                <a:lvl5pPr marL="20574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5pPr>
                <a:lvl6pPr marL="25146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6pPr>
                <a:lvl7pPr marL="29718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7pPr>
                <a:lvl8pPr marL="34290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8pPr>
                <a:lvl9pPr marL="38862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9pPr>
              </a:lstStyle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150 strips en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100 lancetten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endParaRPr lang="fr-BE" altLang="nl-BE" sz="1200">
                  <a:solidFill>
                    <a:srgbClr val="000000"/>
                  </a:solidFill>
                  <a:latin typeface="Calibri" pitchFamily="34" charset="0"/>
                  <a:cs typeface="Arial" charset="0"/>
                </a:endParaRPr>
              </a:p>
              <a:p>
                <a:pPr algn="ctr"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«ZORGTRAJECT»</a:t>
                </a:r>
                <a:endParaRPr lang="fr-FR" altLang="nl-BE" sz="1200">
                  <a:solidFill>
                    <a:schemeClr val="tx1"/>
                  </a:solidFill>
                  <a:latin typeface="Arial" charset="0"/>
                  <a:cs typeface="Arial" charset="0"/>
                </a:endParaRPr>
              </a:p>
            </p:txBody>
          </p:sp>
        </p:grpSp>
        <p:grpSp>
          <p:nvGrpSpPr>
            <p:cNvPr id="91154" name="Group 16"/>
            <p:cNvGrpSpPr>
              <a:grpSpLocks/>
            </p:cNvGrpSpPr>
            <p:nvPr/>
          </p:nvGrpSpPr>
          <p:grpSpPr bwMode="auto">
            <a:xfrm>
              <a:off x="111835466" y="107450276"/>
              <a:ext cx="2724272" cy="3809860"/>
              <a:chOff x="108326019" y="106944070"/>
              <a:chExt cx="2724272" cy="3809860"/>
            </a:xfrm>
          </p:grpSpPr>
          <p:sp>
            <p:nvSpPr>
              <p:cNvPr id="11" name="Text Box 20"/>
              <p:cNvSpPr txBox="1">
                <a:spLocks noChangeArrowheads="1"/>
              </p:cNvSpPr>
              <p:nvPr/>
            </p:nvSpPr>
            <p:spPr bwMode="auto">
              <a:xfrm>
                <a:off x="108325192" y="106944070"/>
                <a:ext cx="2629223" cy="1027326"/>
              </a:xfrm>
              <a:prstGeom prst="rect">
                <a:avLst/>
              </a:prstGeom>
              <a:noFill/>
              <a:ln w="9525" algn="in">
                <a:noFill/>
                <a:miter lim="800000"/>
                <a:headEnd/>
                <a:tailEnd/>
              </a:ln>
              <a:effectLst/>
            </p:spPr>
            <p:txBody>
              <a:bodyPr lIns="36576" tIns="36576" rIns="36576" bIns="36576"/>
              <a:lstStyle/>
              <a:p>
                <a:pPr defTabSz="914400" eaLnBrk="1" hangingPunct="1">
                  <a:defRPr/>
                </a:pPr>
                <a:r>
                  <a:rPr lang="fr-BE" sz="1100" b="1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3. Vernieuwing glucometer: </a:t>
                </a:r>
              </a:p>
              <a:p>
                <a:pPr marL="171450" indent="-171450" defTabSz="914400" eaLnBrk="1" hangingPunct="1">
                  <a:buSzPts val="1000"/>
                  <a:buFont typeface="Arial" panose="020B0604020202020204" pitchFamily="34" charset="0"/>
                  <a:buChar char="•"/>
                  <a:defRPr/>
                </a:pP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Voorschrift</a:t>
                </a:r>
                <a:r>
                  <a:rPr lang="fr-BE" sz="1050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 </a:t>
                </a: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voor</a:t>
                </a:r>
                <a:r>
                  <a:rPr lang="fr-BE" sz="1050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 de </a:t>
                </a: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vernieuwing</a:t>
                </a:r>
                <a:r>
                  <a:rPr lang="fr-BE" sz="1050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 van de </a:t>
                </a: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glucometer</a:t>
                </a:r>
                <a:r>
                  <a:rPr lang="fr-BE" sz="1050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 na 3 </a:t>
                </a: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jaar</a:t>
                </a:r>
                <a:endParaRPr lang="fr-BE" sz="1050" dirty="0">
                  <a:solidFill>
                    <a:srgbClr val="004B8D"/>
                  </a:solidFill>
                  <a:latin typeface="Calibri" pitchFamily="34" charset="0"/>
                  <a:cs typeface="Arial" panose="020B0604020202020204" pitchFamily="34" charset="0"/>
                </a:endParaRPr>
              </a:p>
              <a:p>
                <a:pPr marL="171450" indent="-171450" defTabSz="914400" eaLnBrk="1" hangingPunct="1">
                  <a:buSzPts val="1000"/>
                  <a:buFont typeface="Arial" panose="020B0604020202020204" pitchFamily="34" charset="0"/>
                  <a:buChar char="•"/>
                  <a:defRPr/>
                </a:pP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Voorschrift</a:t>
                </a:r>
                <a:r>
                  <a:rPr lang="fr-BE" sz="1050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 </a:t>
                </a: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voor</a:t>
                </a:r>
                <a:r>
                  <a:rPr lang="fr-BE" sz="1050" dirty="0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 </a:t>
                </a:r>
                <a:r>
                  <a:rPr lang="fr-BE" sz="1050" dirty="0" err="1">
                    <a:solidFill>
                      <a:srgbClr val="004B8D"/>
                    </a:solidFill>
                    <a:latin typeface="Calibri" pitchFamily="34" charset="0"/>
                    <a:cs typeface="Arial" panose="020B0604020202020204" pitchFamily="34" charset="0"/>
                  </a:rPr>
                  <a:t>educatie</a:t>
                </a:r>
                <a:endParaRPr lang="fr-FR" dirty="0">
                  <a:solidFill>
                    <a:srgbClr val="004B8D"/>
                  </a:solidFill>
                  <a:latin typeface="Arial" pitchFamily="34" charset="0"/>
                  <a:cs typeface="Arial" panose="020B0604020202020204" pitchFamily="34" charset="0"/>
                </a:endParaRPr>
              </a:p>
            </p:txBody>
          </p:sp>
          <p:sp>
            <p:nvSpPr>
              <p:cNvPr id="91156" name="Text Box 21"/>
              <p:cNvSpPr txBox="1">
                <a:spLocks noChangeArrowheads="1"/>
              </p:cNvSpPr>
              <p:nvPr/>
            </p:nvSpPr>
            <p:spPr bwMode="auto">
              <a:xfrm>
                <a:off x="109358291" y="109637930"/>
                <a:ext cx="1692000" cy="1116000"/>
              </a:xfrm>
              <a:prstGeom prst="rect">
                <a:avLst/>
              </a:prstGeom>
              <a:noFill/>
              <a:ln>
                <a:noFill/>
              </a:ln>
              <a:extLst>
                <a:ext uri="{909E8E84-426E-40DD-AFC4-6F175D3DCCD1}">
                  <a14:hiddenFill xmlns:a14="http://schemas.microsoft.com/office/drawing/2010/main">
                    <a:solidFill>
                      <a:srgbClr val="FFFFFF"/>
                    </a:solidFill>
                  </a14:hiddenFill>
                </a:ext>
                <a:ext uri="{91240B29-F687-4F45-9708-019B960494DF}">
                  <a14:hiddenLine xmlns:a14="http://schemas.microsoft.com/office/drawing/2010/main" w="9525" algn="in">
                    <a:solidFill>
                      <a:srgbClr val="000000"/>
                    </a:solidFill>
                    <a:miter lim="800000"/>
                    <a:headEnd/>
                    <a:tailEnd/>
                  </a14:hiddenLine>
                </a:ext>
              </a:extLst>
            </p:spPr>
            <p:txBody>
              <a:bodyPr lIns="36576" tIns="36576" rIns="36576" bIns="36576"/>
              <a:lstStyle>
                <a:lvl1pPr>
                  <a:lnSpc>
                    <a:spcPct val="90000"/>
                  </a:lnSpc>
                  <a:spcBef>
                    <a:spcPts val="900"/>
                  </a:spcBef>
                  <a:buClr>
                    <a:srgbClr val="24ABA5"/>
                  </a:buClr>
                  <a:buFont typeface="Wingdings 2" pitchFamily="18" charset="2"/>
                  <a:buChar char=""/>
                  <a:defRPr sz="28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1pPr>
                <a:lvl2pPr marL="742950" indent="-28575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 sz="24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2pPr>
                <a:lvl3pPr marL="11430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 sz="2400"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3pPr>
                <a:lvl4pPr marL="16002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4pPr>
                <a:lvl5pPr marL="2057400" indent="-22860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5pPr>
                <a:lvl6pPr marL="25146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6pPr>
                <a:lvl7pPr marL="29718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7pPr>
                <a:lvl8pPr marL="34290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8pPr>
                <a:lvl9pPr marL="3886200" indent="-228600" eaLnBrk="0" fontAlgn="base" hangingPunct="0">
                  <a:lnSpc>
                    <a:spcPct val="90000"/>
                  </a:lnSpc>
                  <a:spcBef>
                    <a:spcPts val="188"/>
                  </a:spcBef>
                  <a:spcAft>
                    <a:spcPts val="188"/>
                  </a:spcAft>
                  <a:buClr>
                    <a:srgbClr val="24ABA5"/>
                  </a:buClr>
                  <a:buFont typeface="Wingdings 2" pitchFamily="18" charset="2"/>
                  <a:buChar char=""/>
                  <a:defRPr>
                    <a:solidFill>
                      <a:srgbClr val="004B8D"/>
                    </a:solidFill>
                    <a:latin typeface="Verdana" pitchFamily="34" charset="0"/>
                    <a:ea typeface="Verdana" pitchFamily="34" charset="0"/>
                    <a:cs typeface="Verdana" pitchFamily="34" charset="0"/>
                  </a:defRPr>
                </a:lvl9pPr>
              </a:lstStyle>
              <a:p>
                <a:pPr algn="ctr"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Vernieuwing </a:t>
                </a:r>
              </a:p>
              <a:p>
                <a:pPr algn="ctr"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glucometer</a:t>
                </a:r>
              </a:p>
              <a:p>
                <a:pPr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endParaRPr lang="fr-BE" altLang="nl-BE" sz="1200">
                  <a:solidFill>
                    <a:srgbClr val="000000"/>
                  </a:solidFill>
                  <a:latin typeface="Calibri" pitchFamily="34" charset="0"/>
                  <a:cs typeface="Arial" charset="0"/>
                </a:endParaRPr>
              </a:p>
              <a:p>
                <a:pPr algn="ctr" defTabSz="914400" eaLnBrk="1" hangingPunct="1">
                  <a:lnSpc>
                    <a:spcPct val="100000"/>
                  </a:lnSpc>
                  <a:spcBef>
                    <a:spcPct val="0"/>
                  </a:spcBef>
                  <a:buClrTx/>
                  <a:buFontTx/>
                  <a:buNone/>
                </a:pPr>
                <a:r>
                  <a:rPr lang="fr-BE" altLang="nl-BE" sz="1200">
                    <a:solidFill>
                      <a:srgbClr val="000000"/>
                    </a:solidFill>
                    <a:latin typeface="Calibri" pitchFamily="34" charset="0"/>
                    <a:cs typeface="Arial" charset="0"/>
                  </a:rPr>
                  <a:t>«ZORGTRAJECT»</a:t>
                </a:r>
                <a:endParaRPr lang="fr-FR" altLang="nl-BE" sz="1200">
                  <a:solidFill>
                    <a:schemeClr val="tx1"/>
                  </a:solidFill>
                  <a:latin typeface="Arial" charset="0"/>
                  <a:cs typeface="Arial" charset="0"/>
                </a:endParaRPr>
              </a:p>
            </p:txBody>
          </p:sp>
        </p:grpSp>
      </p:grpSp>
      <p:sp>
        <p:nvSpPr>
          <p:cNvPr id="84998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2" name="Rechthoek 1"/>
          <p:cNvSpPr/>
          <p:nvPr/>
        </p:nvSpPr>
        <p:spPr>
          <a:xfrm>
            <a:off x="1168400" y="974725"/>
            <a:ext cx="2408238" cy="5400675"/>
          </a:xfrm>
          <a:prstGeom prst="rect">
            <a:avLst/>
          </a:prstGeom>
          <a:noFill/>
          <a:ln>
            <a:solidFill>
              <a:srgbClr val="004B8D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nl-BE"/>
          </a:p>
        </p:txBody>
      </p:sp>
      <p:sp>
        <p:nvSpPr>
          <p:cNvPr id="33" name="Rechthoek 32"/>
          <p:cNvSpPr/>
          <p:nvPr/>
        </p:nvSpPr>
        <p:spPr>
          <a:xfrm>
            <a:off x="3711575" y="979488"/>
            <a:ext cx="2408238" cy="5400675"/>
          </a:xfrm>
          <a:prstGeom prst="rect">
            <a:avLst/>
          </a:prstGeom>
          <a:noFill/>
          <a:ln>
            <a:solidFill>
              <a:srgbClr val="004B8D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nl-BE"/>
          </a:p>
        </p:txBody>
      </p:sp>
      <p:sp>
        <p:nvSpPr>
          <p:cNvPr id="35" name="Rechthoek 34"/>
          <p:cNvSpPr/>
          <p:nvPr/>
        </p:nvSpPr>
        <p:spPr>
          <a:xfrm>
            <a:off x="6269038" y="974725"/>
            <a:ext cx="2408237" cy="5400675"/>
          </a:xfrm>
          <a:prstGeom prst="rect">
            <a:avLst/>
          </a:prstGeom>
          <a:noFill/>
          <a:ln>
            <a:solidFill>
              <a:srgbClr val="004B8D"/>
            </a:solidFill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nl-BE"/>
          </a:p>
        </p:txBody>
      </p:sp>
      <p:sp>
        <p:nvSpPr>
          <p:cNvPr id="20" name="Rectangle 19">
            <a:hlinkClick r:id="rId3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3" action="ppaction://hlinksldjump"/>
              </a:rPr>
              <a:t>THEMA’S</a:t>
            </a:r>
            <a:endParaRPr lang="fr-BE" dirty="0"/>
          </a:p>
        </p:txBody>
      </p:sp>
      <p:sp>
        <p:nvSpPr>
          <p:cNvPr id="21" name="Bouton d'action : Accueil 20">
            <a:hlinkClick r:id="rId4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1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pic>
        <p:nvPicPr>
          <p:cNvPr id="92162" name="Picture 2"/>
          <p:cNvPicPr>
            <a:picLocks noChangeAspect="1" noChangeArrowheads="1"/>
          </p:cNvPicPr>
          <p:nvPr/>
        </p:nvPicPr>
        <p:blipFill>
          <a:blip r:embed="rId2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2892425" y="1520825"/>
            <a:ext cx="4098925" cy="48355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chemeClr val="accent1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chemeClr val="tx1"/>
                </a:solidFill>
                <a:miter lim="800000"/>
                <a:headEnd/>
                <a:tailEnd/>
              </a14:hiddenLine>
            </a:ext>
          </a:extLst>
        </p:spPr>
      </p:pic>
      <p:sp>
        <p:nvSpPr>
          <p:cNvPr id="86019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2164" name="Rectangle 3"/>
          <p:cNvSpPr>
            <a:spLocks noChangeArrowheads="1"/>
          </p:cNvSpPr>
          <p:nvPr/>
        </p:nvSpPr>
        <p:spPr bwMode="auto">
          <a:xfrm>
            <a:off x="981075" y="733425"/>
            <a:ext cx="7905750" cy="7080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2000" b="1"/>
              <a:t>Attest van de educator dat nodig is voor de aflevering van een glucometer in een zorgtraject diabetes</a:t>
            </a:r>
          </a:p>
        </p:txBody>
      </p:sp>
      <p:sp>
        <p:nvSpPr>
          <p:cNvPr id="6" name="Rectangle 5">
            <a:hlinkClick r:id="rId3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3" action="ppaction://hlinksldjump"/>
              </a:rPr>
              <a:t>THEMA’S</a:t>
            </a:r>
            <a:endParaRPr lang="fr-BE" dirty="0"/>
          </a:p>
        </p:txBody>
      </p:sp>
      <p:sp>
        <p:nvSpPr>
          <p:cNvPr id="7" name="Bouton d'action : Accueil 6">
            <a:hlinkClick r:id="rId4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1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62050" y="1885950"/>
            <a:ext cx="7724775" cy="5030788"/>
          </a:xfrm>
        </p:spPr>
        <p:txBody>
          <a:bodyPr rtlCol="0">
            <a:noAutofit/>
          </a:bodyPr>
          <a:lstStyle/>
          <a:p>
            <a:pPr marL="137160" indent="-13716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2400"/>
              </a:spcAft>
              <a:buFont typeface="Arial" panose="020B0604020202020204" pitchFamily="34" charset="0"/>
              <a:buChar char="•"/>
              <a:defRPr/>
            </a:pPr>
            <a:r>
              <a:rPr lang="fr-BE" sz="2200" dirty="0"/>
              <a:t>De </a:t>
            </a:r>
            <a:r>
              <a:rPr lang="fr-BE" sz="2200" dirty="0" err="1"/>
              <a:t>strips</a:t>
            </a:r>
            <a:r>
              <a:rPr lang="fr-BE" sz="2200" dirty="0"/>
              <a:t> en </a:t>
            </a:r>
            <a:r>
              <a:rPr lang="fr-BE" sz="2200" dirty="0" err="1"/>
              <a:t>lancetten</a:t>
            </a:r>
            <a:r>
              <a:rPr lang="fr-BE" sz="2200" dirty="0"/>
              <a:t> </a:t>
            </a:r>
            <a:r>
              <a:rPr lang="fr-BE" sz="2200" dirty="0" err="1"/>
              <a:t>moeten</a:t>
            </a:r>
            <a:r>
              <a:rPr lang="fr-BE" sz="2200" dirty="0"/>
              <a:t> </a:t>
            </a:r>
            <a:r>
              <a:rPr lang="fr-BE" sz="2200" dirty="0" err="1">
                <a:solidFill>
                  <a:srgbClr val="24ABA5"/>
                </a:solidFill>
              </a:rPr>
              <a:t>steeds</a:t>
            </a:r>
            <a:r>
              <a:rPr lang="fr-BE" sz="2200" dirty="0">
                <a:solidFill>
                  <a:srgbClr val="24ABA5"/>
                </a:solidFill>
              </a:rPr>
              <a:t> </a:t>
            </a:r>
            <a:r>
              <a:rPr lang="fr-BE" sz="2200" dirty="0" err="1">
                <a:solidFill>
                  <a:srgbClr val="24ABA5"/>
                </a:solidFill>
              </a:rPr>
              <a:t>samen</a:t>
            </a:r>
            <a:r>
              <a:rPr lang="fr-BE" sz="2200" dirty="0">
                <a:solidFill>
                  <a:srgbClr val="24ABA5"/>
                </a:solidFill>
              </a:rPr>
              <a:t> </a:t>
            </a:r>
            <a:r>
              <a:rPr lang="fr-BE" sz="2200" dirty="0" err="1">
                <a:solidFill>
                  <a:srgbClr val="24ABA5"/>
                </a:solidFill>
              </a:rPr>
              <a:t>voorgeschreven</a:t>
            </a:r>
            <a:r>
              <a:rPr lang="fr-BE" sz="2200" dirty="0"/>
              <a:t> </a:t>
            </a:r>
            <a:r>
              <a:rPr lang="fr-BE" sz="2200" dirty="0" err="1"/>
              <a:t>worden</a:t>
            </a:r>
            <a:r>
              <a:rPr lang="fr-BE" sz="2200" dirty="0"/>
              <a:t>.</a:t>
            </a:r>
          </a:p>
          <a:p>
            <a:pPr marL="137160" indent="-13716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2400"/>
              </a:spcAft>
              <a:defRPr/>
            </a:pPr>
            <a:r>
              <a:rPr lang="fr-BE" sz="2200" dirty="0" smtClean="0"/>
              <a:t>De </a:t>
            </a:r>
            <a:r>
              <a:rPr lang="fr-BE" sz="2200" dirty="0" err="1" smtClean="0">
                <a:solidFill>
                  <a:srgbClr val="24ABA5"/>
                </a:solidFill>
              </a:rPr>
              <a:t>melding</a:t>
            </a:r>
            <a:r>
              <a:rPr lang="fr-BE" sz="2200" dirty="0" smtClean="0">
                <a:solidFill>
                  <a:srgbClr val="24ABA5"/>
                </a:solidFill>
              </a:rPr>
              <a:t> van </a:t>
            </a:r>
            <a:r>
              <a:rPr lang="fr-BE" sz="2200" dirty="0" err="1" smtClean="0">
                <a:solidFill>
                  <a:srgbClr val="24ABA5"/>
                </a:solidFill>
              </a:rPr>
              <a:t>het</a:t>
            </a:r>
            <a:r>
              <a:rPr lang="fr-BE" sz="2200" dirty="0" smtClean="0">
                <a:solidFill>
                  <a:srgbClr val="24ABA5"/>
                </a:solidFill>
              </a:rPr>
              <a:t> </a:t>
            </a:r>
            <a:r>
              <a:rPr lang="fr-BE" sz="2200" dirty="0" err="1" smtClean="0">
                <a:solidFill>
                  <a:srgbClr val="24ABA5"/>
                </a:solidFill>
              </a:rPr>
              <a:t>aantal</a:t>
            </a:r>
            <a:r>
              <a:rPr lang="fr-BE" sz="2200" dirty="0" smtClean="0">
                <a:solidFill>
                  <a:srgbClr val="24ABA5"/>
                </a:solidFill>
              </a:rPr>
              <a:t> </a:t>
            </a:r>
            <a:r>
              <a:rPr lang="fr-BE" sz="2200" dirty="0" err="1" smtClean="0"/>
              <a:t>strips</a:t>
            </a:r>
            <a:r>
              <a:rPr lang="fr-BE" sz="2200" dirty="0" smtClean="0"/>
              <a:t> en </a:t>
            </a:r>
            <a:r>
              <a:rPr lang="fr-BE" sz="2200" dirty="0" err="1" smtClean="0"/>
              <a:t>lancetten</a:t>
            </a:r>
            <a:r>
              <a:rPr lang="fr-BE" sz="2200" dirty="0" smtClean="0"/>
              <a:t> </a:t>
            </a:r>
            <a:r>
              <a:rPr lang="fr-BE" sz="2200" dirty="0" err="1" smtClean="0"/>
              <a:t>is</a:t>
            </a:r>
            <a:r>
              <a:rPr lang="fr-BE" sz="2200" dirty="0" smtClean="0"/>
              <a:t> </a:t>
            </a:r>
            <a:r>
              <a:rPr lang="fr-BE" sz="2200" dirty="0" err="1" smtClean="0"/>
              <a:t>facultatief</a:t>
            </a:r>
            <a:r>
              <a:rPr lang="fr-BE" sz="2200" dirty="0" smtClean="0"/>
              <a:t> </a:t>
            </a:r>
            <a:r>
              <a:rPr lang="fr-BE" sz="2200" dirty="0" err="1" smtClean="0"/>
              <a:t>gezien</a:t>
            </a:r>
            <a:r>
              <a:rPr lang="fr-BE" sz="2200" dirty="0" smtClean="0"/>
              <a:t> de </a:t>
            </a:r>
            <a:r>
              <a:rPr lang="fr-BE" sz="2200" dirty="0" err="1" smtClean="0"/>
              <a:t>hoeveelheden</a:t>
            </a:r>
            <a:r>
              <a:rPr lang="fr-BE" sz="2200" dirty="0" smtClean="0"/>
              <a:t> </a:t>
            </a:r>
            <a:r>
              <a:rPr lang="fr-BE" sz="2200" dirty="0" err="1" smtClean="0"/>
              <a:t>vastliggen</a:t>
            </a:r>
            <a:r>
              <a:rPr lang="fr-BE" sz="2200" dirty="0" smtClean="0"/>
              <a:t>.</a:t>
            </a:r>
          </a:p>
          <a:p>
            <a:pPr marL="137160" indent="-13716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2400"/>
              </a:spcAft>
              <a:defRPr/>
            </a:pPr>
            <a:r>
              <a:rPr lang="fr-BE" sz="2200" dirty="0" smtClean="0"/>
              <a:t>De </a:t>
            </a:r>
            <a:r>
              <a:rPr lang="fr-BE" sz="2200" dirty="0" err="1" smtClean="0">
                <a:solidFill>
                  <a:srgbClr val="24ABA5"/>
                </a:solidFill>
              </a:rPr>
              <a:t>opvolging</a:t>
            </a:r>
            <a:r>
              <a:rPr lang="fr-BE" sz="2200" dirty="0" smtClean="0">
                <a:solidFill>
                  <a:srgbClr val="24ABA5"/>
                </a:solidFill>
              </a:rPr>
              <a:t> van de </a:t>
            </a:r>
            <a:r>
              <a:rPr lang="fr-BE" sz="2200" dirty="0" err="1" smtClean="0">
                <a:solidFill>
                  <a:srgbClr val="24ABA5"/>
                </a:solidFill>
              </a:rPr>
              <a:t>voorschriften</a:t>
            </a:r>
            <a:r>
              <a:rPr lang="fr-BE" sz="2200" dirty="0" smtClean="0">
                <a:solidFill>
                  <a:srgbClr val="24ABA5"/>
                </a:solidFill>
              </a:rPr>
              <a:t> </a:t>
            </a:r>
            <a:r>
              <a:rPr lang="fr-BE" sz="2200" dirty="0" smtClean="0"/>
              <a:t>om </a:t>
            </a:r>
            <a:r>
              <a:rPr lang="nl-BE" sz="2200" dirty="0" smtClean="0"/>
              <a:t>de</a:t>
            </a:r>
            <a:r>
              <a:rPr lang="fr-BE" sz="2200" dirty="0" smtClean="0"/>
              <a:t> </a:t>
            </a:r>
            <a:r>
              <a:rPr lang="fr-BE" sz="2200" dirty="0" err="1" smtClean="0"/>
              <a:t>terugbetaalde</a:t>
            </a:r>
            <a:r>
              <a:rPr lang="fr-BE" sz="2200" dirty="0" smtClean="0"/>
              <a:t> </a:t>
            </a:r>
            <a:r>
              <a:rPr lang="fr-BE" sz="2200" dirty="0" err="1" smtClean="0"/>
              <a:t>hoeveelheden</a:t>
            </a:r>
            <a:r>
              <a:rPr lang="fr-BE" sz="2200" dirty="0" smtClean="0"/>
              <a:t> niet te </a:t>
            </a:r>
            <a:r>
              <a:rPr lang="fr-BE" sz="2200" dirty="0" err="1" smtClean="0"/>
              <a:t>overschrijden</a:t>
            </a:r>
            <a:r>
              <a:rPr lang="fr-BE" sz="2200" dirty="0" smtClean="0"/>
              <a:t>, </a:t>
            </a:r>
            <a:r>
              <a:rPr lang="fr-BE" sz="2200" dirty="0" err="1" smtClean="0"/>
              <a:t>valt</a:t>
            </a:r>
            <a:r>
              <a:rPr lang="fr-BE" sz="2200" dirty="0" smtClean="0"/>
              <a:t> </a:t>
            </a:r>
            <a:r>
              <a:rPr lang="fr-BE" sz="2200" dirty="0" err="1" smtClean="0"/>
              <a:t>onder</a:t>
            </a:r>
            <a:r>
              <a:rPr lang="fr-BE" sz="2200" dirty="0" smtClean="0"/>
              <a:t> de </a:t>
            </a:r>
            <a:r>
              <a:rPr lang="fr-BE" sz="2200" dirty="0" err="1" smtClean="0"/>
              <a:t>verantwoordelijkheid</a:t>
            </a:r>
            <a:r>
              <a:rPr lang="fr-BE" sz="2200" dirty="0" smtClean="0"/>
              <a:t> van de </a:t>
            </a:r>
            <a:r>
              <a:rPr lang="fr-BE" sz="2200" dirty="0" err="1" smtClean="0"/>
              <a:t>huisarts</a:t>
            </a:r>
            <a:r>
              <a:rPr lang="fr-BE" sz="2200" dirty="0" smtClean="0"/>
              <a:t>. </a:t>
            </a:r>
          </a:p>
          <a:p>
            <a:pPr marL="137160" indent="-13716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2400"/>
              </a:spcAft>
              <a:defRPr/>
            </a:pPr>
            <a:r>
              <a:rPr lang="fr-BE" sz="2200" dirty="0" err="1" smtClean="0"/>
              <a:t>Het</a:t>
            </a:r>
            <a:r>
              <a:rPr lang="fr-BE" sz="2200" dirty="0" smtClean="0"/>
              <a:t> </a:t>
            </a:r>
            <a:r>
              <a:rPr lang="fr-BE" sz="2200" dirty="0" err="1" smtClean="0">
                <a:solidFill>
                  <a:srgbClr val="24ABA5"/>
                </a:solidFill>
              </a:rPr>
              <a:t>attest</a:t>
            </a:r>
            <a:r>
              <a:rPr lang="fr-BE" sz="2200" dirty="0" smtClean="0">
                <a:solidFill>
                  <a:srgbClr val="24ABA5"/>
                </a:solidFill>
              </a:rPr>
              <a:t> van de </a:t>
            </a:r>
            <a:r>
              <a:rPr lang="fr-BE" sz="2200" dirty="0" err="1" smtClean="0">
                <a:solidFill>
                  <a:srgbClr val="24ABA5"/>
                </a:solidFill>
              </a:rPr>
              <a:t>educator</a:t>
            </a:r>
            <a:r>
              <a:rPr lang="fr-BE" sz="2200" dirty="0" smtClean="0">
                <a:solidFill>
                  <a:srgbClr val="24ABA5"/>
                </a:solidFill>
              </a:rPr>
              <a:t> </a:t>
            </a:r>
            <a:r>
              <a:rPr lang="fr-BE" sz="2200" dirty="0" err="1" smtClean="0">
                <a:solidFill>
                  <a:srgbClr val="24ABA5"/>
                </a:solidFill>
              </a:rPr>
              <a:t>is</a:t>
            </a:r>
            <a:r>
              <a:rPr lang="fr-BE" sz="2200" dirty="0" smtClean="0">
                <a:solidFill>
                  <a:srgbClr val="24ABA5"/>
                </a:solidFill>
              </a:rPr>
              <a:t> </a:t>
            </a:r>
            <a:r>
              <a:rPr lang="fr-BE" sz="2200" dirty="0" err="1" smtClean="0">
                <a:solidFill>
                  <a:srgbClr val="24ABA5"/>
                </a:solidFill>
              </a:rPr>
              <a:t>enkel</a:t>
            </a:r>
            <a:r>
              <a:rPr lang="fr-BE" sz="2200" dirty="0" smtClean="0">
                <a:solidFill>
                  <a:srgbClr val="24ABA5"/>
                </a:solidFill>
              </a:rPr>
              <a:t> </a:t>
            </a:r>
            <a:r>
              <a:rPr lang="fr-BE" sz="2200" dirty="0" err="1" smtClean="0">
                <a:solidFill>
                  <a:srgbClr val="24ABA5"/>
                </a:solidFill>
              </a:rPr>
              <a:t>nodig</a:t>
            </a:r>
            <a:r>
              <a:rPr lang="fr-BE" sz="2200" dirty="0" smtClean="0">
                <a:solidFill>
                  <a:srgbClr val="24ABA5"/>
                </a:solidFill>
              </a:rPr>
              <a:t> </a:t>
            </a:r>
            <a:r>
              <a:rPr lang="fr-BE" sz="2200" dirty="0" err="1" smtClean="0"/>
              <a:t>voor</a:t>
            </a:r>
            <a:r>
              <a:rPr lang="fr-BE" sz="2200" dirty="0" smtClean="0"/>
              <a:t> de </a:t>
            </a:r>
            <a:r>
              <a:rPr lang="fr-BE" sz="2200" dirty="0" err="1" smtClean="0"/>
              <a:t>aflevering</a:t>
            </a:r>
            <a:r>
              <a:rPr lang="fr-BE" sz="2200" dirty="0" smtClean="0"/>
              <a:t> van </a:t>
            </a:r>
            <a:r>
              <a:rPr lang="fr-BE" sz="2200" dirty="0" err="1" smtClean="0"/>
              <a:t>een</a:t>
            </a:r>
            <a:r>
              <a:rPr lang="fr-BE" sz="2200" dirty="0" smtClean="0"/>
              <a:t> </a:t>
            </a:r>
            <a:r>
              <a:rPr lang="fr-BE" sz="2200" dirty="0" err="1" smtClean="0"/>
              <a:t>glucometer</a:t>
            </a:r>
            <a:r>
              <a:rPr lang="fr-BE" sz="2200" dirty="0" smtClean="0"/>
              <a:t> in </a:t>
            </a:r>
            <a:r>
              <a:rPr lang="fr-BE" sz="2200" dirty="0" err="1" smtClean="0"/>
              <a:t>het</a:t>
            </a:r>
            <a:r>
              <a:rPr lang="fr-BE" sz="2200" dirty="0" smtClean="0"/>
              <a:t> </a:t>
            </a:r>
            <a:r>
              <a:rPr lang="fr-BE" sz="2200" dirty="0" err="1" smtClean="0"/>
              <a:t>kader</a:t>
            </a:r>
            <a:r>
              <a:rPr lang="fr-BE" sz="2200" dirty="0" smtClean="0"/>
              <a:t> van </a:t>
            </a:r>
            <a:r>
              <a:rPr lang="fr-BE" sz="2200" dirty="0" err="1" smtClean="0"/>
              <a:t>een</a:t>
            </a:r>
            <a:r>
              <a:rPr lang="fr-BE" sz="2200" dirty="0" smtClean="0"/>
              <a:t> </a:t>
            </a:r>
            <a:r>
              <a:rPr lang="fr-BE" sz="2200" dirty="0" err="1" smtClean="0"/>
              <a:t>zorgtraject</a:t>
            </a:r>
            <a:r>
              <a:rPr lang="fr-BE" sz="2200" dirty="0" smtClean="0"/>
              <a:t> </a:t>
            </a:r>
            <a:r>
              <a:rPr lang="fr-BE" sz="2200" dirty="0" err="1" smtClean="0"/>
              <a:t>diabetes</a:t>
            </a:r>
            <a:r>
              <a:rPr lang="fr-BE" sz="2200" dirty="0" smtClean="0"/>
              <a:t>. </a:t>
            </a:r>
            <a:endParaRPr lang="fr-BE" sz="2200" dirty="0"/>
          </a:p>
          <a:p>
            <a:pPr marL="0" indent="0" eaLnBrk="1" fontAlgn="auto" hangingPunct="1">
              <a:spcAft>
                <a:spcPts val="0"/>
              </a:spcAft>
              <a:buFont typeface="Wingdings 2" pitchFamily="18" charset="2"/>
              <a:buNone/>
              <a:defRPr/>
            </a:pPr>
            <a:endParaRPr lang="fr-BE" sz="2200" b="1" dirty="0"/>
          </a:p>
        </p:txBody>
      </p:sp>
      <p:sp>
        <p:nvSpPr>
          <p:cNvPr id="87043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3188" name="Rectangle 5"/>
          <p:cNvSpPr>
            <a:spLocks noChangeArrowheads="1"/>
          </p:cNvSpPr>
          <p:nvPr/>
        </p:nvSpPr>
        <p:spPr bwMode="auto">
          <a:xfrm>
            <a:off x="942975" y="733425"/>
            <a:ext cx="7943850" cy="830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2400" b="1"/>
              <a:t>Wat zijn de aandachtspunten bij het opstellen van het voorschrift voor materiaal?</a:t>
            </a:r>
          </a:p>
        </p:txBody>
      </p:sp>
      <p:sp>
        <p:nvSpPr>
          <p:cNvPr id="7" name="Rectangular Callout 6"/>
          <p:cNvSpPr/>
          <p:nvPr/>
        </p:nvSpPr>
        <p:spPr>
          <a:xfrm>
            <a:off x="1176338" y="1982788"/>
            <a:ext cx="7710487" cy="2951162"/>
          </a:xfrm>
          <a:prstGeom prst="wedgeRectCallout">
            <a:avLst>
              <a:gd name="adj1" fmla="val -41421"/>
              <a:gd name="adj2" fmla="val 68415"/>
            </a:avLst>
          </a:prstGeom>
          <a:solidFill>
            <a:srgbClr val="24ABA5">
              <a:alpha val="84000"/>
            </a:srgb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2800" dirty="0"/>
              <a:t>Welke moeilijkheden ondervinden we met</a:t>
            </a:r>
            <a:br>
              <a:rPr lang="nl-BE" sz="2800" dirty="0"/>
            </a:br>
            <a:r>
              <a:rPr lang="nl-BE" sz="2800" dirty="0"/>
              <a:t> deze praktische modaliteiten?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nl-BE" sz="2800" dirty="0"/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2800" dirty="0"/>
              <a:t>Welke concrete oplossingen kunnen dit verhelpen?</a:t>
            </a:r>
            <a:endParaRPr lang="fr-BE" sz="2800" dirty="0"/>
          </a:p>
        </p:txBody>
      </p:sp>
      <p:sp>
        <p:nvSpPr>
          <p:cNvPr id="8" name="Rectangle 7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9" name="Bouton d'action : Accueil 8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 animBg="1"/>
    </p:bldLst>
  </p:timing>
</p:sld>
</file>

<file path=ppt/slides/slide1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22363" y="1973263"/>
            <a:ext cx="7840662" cy="4689475"/>
          </a:xfrm>
        </p:spPr>
        <p:txBody>
          <a:bodyPr rtlCol="0">
            <a:normAutofit/>
          </a:bodyPr>
          <a:lstStyle/>
          <a:p>
            <a:pPr marL="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2400"/>
              </a:spcAft>
              <a:buFont typeface="Wingdings 2" pitchFamily="18" charset="2"/>
              <a:buNone/>
              <a:defRPr/>
            </a:pPr>
            <a:r>
              <a:rPr lang="nl-BE" sz="2200" dirty="0"/>
              <a:t>Diabeteseducatoren zijn </a:t>
            </a:r>
            <a:r>
              <a:rPr lang="nl-BE" sz="2200" dirty="0">
                <a:solidFill>
                  <a:srgbClr val="24ABA5"/>
                </a:solidFill>
              </a:rPr>
              <a:t>verpleegkundigen, diëtisten, podologen of kinesitherapeuten </a:t>
            </a:r>
            <a:r>
              <a:rPr lang="nl-BE" sz="2200" dirty="0"/>
              <a:t>die een bijkomende opleiding diabeteseducatie gevolgd hebben (150 uur)</a:t>
            </a:r>
            <a:r>
              <a:rPr lang="fr-BE" sz="2200" dirty="0" smtClean="0"/>
              <a:t>.</a:t>
            </a:r>
          </a:p>
          <a:p>
            <a:pPr marL="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Wingdings 2" pitchFamily="18" charset="2"/>
              <a:buNone/>
              <a:defRPr/>
            </a:pPr>
            <a:endParaRPr lang="fr-BE" sz="2200" dirty="0"/>
          </a:p>
          <a:p>
            <a:pPr marL="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2400"/>
              </a:spcAft>
              <a:buFont typeface="Wingdings 2" pitchFamily="18" charset="2"/>
              <a:buNone/>
              <a:defRPr/>
            </a:pPr>
            <a:r>
              <a:rPr lang="nl-BE" sz="2200" dirty="0"/>
              <a:t>De diabeteseducatoren in Brussel </a:t>
            </a:r>
            <a:r>
              <a:rPr lang="nl-BE" sz="2200" dirty="0" smtClean="0"/>
              <a:t>vindt u op: </a:t>
            </a:r>
          </a:p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2400"/>
              </a:spcAft>
              <a:buFont typeface="Arial" panose="020B0604020202020204" pitchFamily="34" charset="0"/>
              <a:buChar char="•"/>
              <a:defRPr/>
            </a:pPr>
            <a:r>
              <a:rPr lang="nl-BE" sz="2200" dirty="0" smtClean="0"/>
              <a:t>www.huisvoorgezondheid.be of </a:t>
            </a:r>
            <a:r>
              <a:rPr lang="nl-NL" sz="2200" dirty="0"/>
              <a:t>02 412 31 66 </a:t>
            </a:r>
            <a:r>
              <a:rPr lang="nl-BE" sz="2000" dirty="0" smtClean="0"/>
              <a:t>(NL)</a:t>
            </a:r>
            <a:endParaRPr lang="fr-BE" sz="2000" dirty="0" smtClean="0"/>
          </a:p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2400"/>
              </a:spcAft>
              <a:buFont typeface="Arial" panose="020B0604020202020204" pitchFamily="34" charset="0"/>
              <a:buChar char="•"/>
              <a:defRPr/>
            </a:pPr>
            <a:r>
              <a:rPr lang="fr-BE" sz="2200" dirty="0" smtClean="0"/>
              <a:t>www.rmlb.be of </a:t>
            </a:r>
            <a:r>
              <a:rPr lang="fr-BE" sz="2200" dirty="0"/>
              <a:t>02 375 </a:t>
            </a:r>
            <a:r>
              <a:rPr lang="fr-BE" sz="2200" dirty="0" smtClean="0"/>
              <a:t>12 97 (FR)</a:t>
            </a:r>
          </a:p>
        </p:txBody>
      </p:sp>
      <p:sp>
        <p:nvSpPr>
          <p:cNvPr id="88067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4212" name="Rectangle 5"/>
          <p:cNvSpPr>
            <a:spLocks noChangeArrowheads="1"/>
          </p:cNvSpPr>
          <p:nvPr/>
        </p:nvSpPr>
        <p:spPr bwMode="auto">
          <a:xfrm>
            <a:off x="923925" y="733425"/>
            <a:ext cx="7962900" cy="8302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2400" b="1"/>
              <a:t>Wie zijn de diabeteseducatoren binnen het zorgtraject? </a:t>
            </a:r>
          </a:p>
        </p:txBody>
      </p:sp>
      <p:sp>
        <p:nvSpPr>
          <p:cNvPr id="6" name="Rectangle 5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7" name="Bouton d'action : Accueil 6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971550" y="1577975"/>
            <a:ext cx="7915275" cy="5200650"/>
          </a:xfrm>
        </p:spPr>
        <p:txBody>
          <a:bodyPr/>
          <a:lstStyle/>
          <a:p>
            <a:pPr marL="180975" indent="-180975" eaLnBrk="1" hangingPunct="1">
              <a:lnSpc>
                <a:spcPct val="100000"/>
              </a:lnSpc>
              <a:spcBef>
                <a:spcPct val="0"/>
              </a:spcBef>
              <a:spcAft>
                <a:spcPts val="1200"/>
              </a:spcAft>
            </a:pPr>
            <a:r>
              <a:rPr lang="nl-BE" altLang="nl-BE" sz="1800" dirty="0" smtClean="0">
                <a:solidFill>
                  <a:srgbClr val="24ABA5"/>
                </a:solidFill>
              </a:rPr>
              <a:t>Informatie</a:t>
            </a:r>
            <a:r>
              <a:rPr lang="nl-BE" altLang="nl-BE" sz="1800" dirty="0" smtClean="0"/>
              <a:t> </a:t>
            </a:r>
            <a:r>
              <a:rPr lang="nl-BE" altLang="nl-BE" sz="1800" dirty="0" smtClean="0">
                <a:solidFill>
                  <a:srgbClr val="24ABA5"/>
                </a:solidFill>
              </a:rPr>
              <a:t>en ziekte-inzicht </a:t>
            </a:r>
            <a:r>
              <a:rPr lang="nl-BE" altLang="nl-BE" sz="1800" dirty="0" smtClean="0"/>
              <a:t>geven: oorzaak, ziekteverloop, verwikkelingen, levensverwachting, …</a:t>
            </a:r>
            <a:endParaRPr lang="fr-BE" altLang="nl-BE" sz="1600" dirty="0" smtClean="0"/>
          </a:p>
          <a:p>
            <a:pPr marL="180975" indent="-180975" eaLnBrk="1" hangingPunct="1">
              <a:lnSpc>
                <a:spcPct val="100000"/>
              </a:lnSpc>
              <a:spcBef>
                <a:spcPct val="0"/>
              </a:spcBef>
              <a:spcAft>
                <a:spcPts val="1200"/>
              </a:spcAft>
            </a:pPr>
            <a:r>
              <a:rPr lang="nl-BE" altLang="nl-BE" sz="1800" dirty="0" smtClean="0">
                <a:solidFill>
                  <a:srgbClr val="24ABA5"/>
                </a:solidFill>
              </a:rPr>
              <a:t>Motiveren</a:t>
            </a:r>
            <a:r>
              <a:rPr lang="nl-BE" altLang="nl-BE" sz="1800" dirty="0" smtClean="0"/>
              <a:t> tot levensstijlaanpassingen: evenwichtige voeding, rookstop, beweging</a:t>
            </a:r>
            <a:r>
              <a:rPr lang="fr-BE" altLang="nl-BE" sz="1600" dirty="0" smtClean="0"/>
              <a:t>, …</a:t>
            </a:r>
          </a:p>
          <a:p>
            <a:pPr marL="180975" indent="-180975" eaLnBrk="1" hangingPunct="1">
              <a:lnSpc>
                <a:spcPct val="100000"/>
              </a:lnSpc>
              <a:spcBef>
                <a:spcPct val="0"/>
              </a:spcBef>
              <a:spcAft>
                <a:spcPts val="1200"/>
              </a:spcAft>
            </a:pPr>
            <a:r>
              <a:rPr lang="nl-BE" altLang="nl-BE" sz="1800" dirty="0" smtClean="0">
                <a:solidFill>
                  <a:srgbClr val="24ABA5"/>
                </a:solidFill>
              </a:rPr>
              <a:t>Informeren</a:t>
            </a:r>
            <a:r>
              <a:rPr lang="nl-BE" altLang="nl-BE" sz="1800" dirty="0" smtClean="0"/>
              <a:t> hoe hypo- en </a:t>
            </a:r>
            <a:r>
              <a:rPr lang="nl-BE" altLang="nl-BE" sz="1800" dirty="0" err="1" smtClean="0"/>
              <a:t>hyperglycemie</a:t>
            </a:r>
            <a:r>
              <a:rPr lang="nl-BE" altLang="nl-BE" sz="1800" dirty="0" smtClean="0"/>
              <a:t> voorkomen, herkennen en corrigeren.</a:t>
            </a:r>
            <a:endParaRPr lang="fr-BE" altLang="nl-BE" sz="1800" dirty="0" smtClean="0"/>
          </a:p>
          <a:p>
            <a:pPr marL="180975" indent="-180975" eaLnBrk="1" hangingPunct="1">
              <a:lnSpc>
                <a:spcPct val="100000"/>
              </a:lnSpc>
              <a:spcBef>
                <a:spcPct val="0"/>
              </a:spcBef>
              <a:spcAft>
                <a:spcPts val="1200"/>
              </a:spcAft>
            </a:pPr>
            <a:r>
              <a:rPr lang="nl-BE" altLang="nl-BE" sz="1800" dirty="0" smtClean="0"/>
              <a:t>Uitleg geven over het </a:t>
            </a:r>
            <a:r>
              <a:rPr lang="nl-BE" altLang="nl-BE" sz="1800" dirty="0" smtClean="0">
                <a:solidFill>
                  <a:srgbClr val="24ABA5"/>
                </a:solidFill>
              </a:rPr>
              <a:t>effect van bepaalde geneesmiddelen </a:t>
            </a:r>
            <a:r>
              <a:rPr lang="nl-BE" altLang="nl-BE" sz="1800" dirty="0" smtClean="0"/>
              <a:t>op de </a:t>
            </a:r>
            <a:r>
              <a:rPr lang="nl-BE" altLang="nl-BE" sz="1800" dirty="0" err="1" smtClean="0"/>
              <a:t>glycemie</a:t>
            </a:r>
            <a:r>
              <a:rPr lang="nl-BE" altLang="nl-BE" sz="1800" dirty="0" smtClean="0"/>
              <a:t> (o.a. siropen</a:t>
            </a:r>
            <a:r>
              <a:rPr lang="fr-BE" altLang="nl-BE" sz="1800" dirty="0" smtClean="0"/>
              <a:t>).</a:t>
            </a:r>
          </a:p>
          <a:p>
            <a:pPr marL="180975" indent="-180975" eaLnBrk="1" hangingPunct="1">
              <a:lnSpc>
                <a:spcPct val="100000"/>
              </a:lnSpc>
              <a:spcBef>
                <a:spcPct val="0"/>
              </a:spcBef>
              <a:spcAft>
                <a:spcPts val="1200"/>
              </a:spcAft>
            </a:pPr>
            <a:r>
              <a:rPr lang="nl-BE" altLang="nl-BE" sz="1800" dirty="0" smtClean="0"/>
              <a:t>Aanleren van de </a:t>
            </a:r>
            <a:r>
              <a:rPr lang="nl-BE" altLang="nl-BE" sz="1800" dirty="0" smtClean="0">
                <a:solidFill>
                  <a:srgbClr val="24ABA5"/>
                </a:solidFill>
              </a:rPr>
              <a:t>inspuittechniek</a:t>
            </a:r>
            <a:r>
              <a:rPr lang="nl-BE" altLang="nl-BE" sz="1800" dirty="0" smtClean="0"/>
              <a:t> van insuline, rotatie van injectieplaatse</a:t>
            </a:r>
            <a:r>
              <a:rPr lang="fr-BE" altLang="nl-BE" sz="1800" dirty="0" smtClean="0"/>
              <a:t>n.</a:t>
            </a:r>
          </a:p>
          <a:p>
            <a:pPr marL="180975" indent="-180975" eaLnBrk="1" hangingPunct="1">
              <a:lnSpc>
                <a:spcPct val="100000"/>
              </a:lnSpc>
              <a:spcBef>
                <a:spcPct val="0"/>
              </a:spcBef>
              <a:spcAft>
                <a:spcPts val="1200"/>
              </a:spcAft>
            </a:pPr>
            <a:r>
              <a:rPr lang="nl-BE" altLang="nl-BE" sz="1800" dirty="0" smtClean="0"/>
              <a:t>Uitleg geven over de werking en bewaring van </a:t>
            </a:r>
            <a:r>
              <a:rPr lang="nl-BE" altLang="nl-BE" sz="1800" dirty="0" smtClean="0">
                <a:solidFill>
                  <a:srgbClr val="24ABA5"/>
                </a:solidFill>
              </a:rPr>
              <a:t>insuline.</a:t>
            </a:r>
          </a:p>
          <a:p>
            <a:pPr marL="180975" indent="-180975" eaLnBrk="1" hangingPunct="1">
              <a:lnSpc>
                <a:spcPct val="100000"/>
              </a:lnSpc>
              <a:spcBef>
                <a:spcPct val="0"/>
              </a:spcBef>
              <a:spcAft>
                <a:spcPts val="1200"/>
              </a:spcAft>
            </a:pPr>
            <a:r>
              <a:rPr lang="nl-BE" altLang="nl-BE" sz="1800" dirty="0" smtClean="0"/>
              <a:t>Aanleren van </a:t>
            </a:r>
            <a:r>
              <a:rPr lang="nl-BE" altLang="nl-BE" sz="1800" dirty="0" err="1" smtClean="0">
                <a:solidFill>
                  <a:srgbClr val="24ABA5"/>
                </a:solidFill>
              </a:rPr>
              <a:t>glycemiemetingen</a:t>
            </a:r>
            <a:r>
              <a:rPr lang="nl-BE" altLang="nl-BE" sz="1800" dirty="0" smtClean="0"/>
              <a:t> met </a:t>
            </a:r>
            <a:r>
              <a:rPr lang="nl-BE" altLang="nl-BE" sz="1800" dirty="0" err="1" smtClean="0"/>
              <a:t>glucometer</a:t>
            </a:r>
            <a:r>
              <a:rPr lang="nl-BE" altLang="nl-BE" sz="1800" dirty="0" smtClean="0"/>
              <a:t>, lancetten en </a:t>
            </a:r>
            <a:r>
              <a:rPr lang="nl-BE" altLang="nl-BE" sz="1800" dirty="0" err="1" smtClean="0"/>
              <a:t>strips</a:t>
            </a:r>
            <a:r>
              <a:rPr lang="nl-BE" altLang="nl-BE" sz="1800" dirty="0" smtClean="0"/>
              <a:t> (autocontrole)</a:t>
            </a:r>
            <a:r>
              <a:rPr lang="fr-BE" altLang="nl-BE" sz="1800" dirty="0" smtClean="0"/>
              <a:t>.</a:t>
            </a:r>
          </a:p>
          <a:p>
            <a:pPr marL="180975" indent="-180975" eaLnBrk="1" hangingPunct="1">
              <a:lnSpc>
                <a:spcPct val="100000"/>
              </a:lnSpc>
              <a:spcBef>
                <a:spcPct val="0"/>
              </a:spcBef>
              <a:spcAft>
                <a:spcPts val="1200"/>
              </a:spcAft>
            </a:pPr>
            <a:r>
              <a:rPr lang="nl-BE" altLang="nl-BE" sz="1800" dirty="0" smtClean="0"/>
              <a:t>Uitleg geven over levensverzekeringen, rijbewijs, sollicitaties, reizen</a:t>
            </a:r>
            <a:r>
              <a:rPr lang="fr-BE" altLang="nl-BE" sz="1600" dirty="0" smtClean="0"/>
              <a:t>, …</a:t>
            </a:r>
            <a:endParaRPr lang="fr-BE" altLang="nl-BE" sz="1600" b="1" i="1" dirty="0" smtClean="0"/>
          </a:p>
        </p:txBody>
      </p:sp>
      <p:sp>
        <p:nvSpPr>
          <p:cNvPr id="89091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5236" name="Rectangle 5"/>
          <p:cNvSpPr>
            <a:spLocks noChangeArrowheads="1"/>
          </p:cNvSpPr>
          <p:nvPr/>
        </p:nvSpPr>
        <p:spPr bwMode="auto">
          <a:xfrm>
            <a:off x="895350" y="733425"/>
            <a:ext cx="7991475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2400" b="1"/>
              <a:t>Wat is de taak van diabeteseducatoren? </a:t>
            </a:r>
          </a:p>
        </p:txBody>
      </p:sp>
      <p:sp>
        <p:nvSpPr>
          <p:cNvPr id="6" name="Rectangle 5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7" name="Bouton d'action : Accueil 6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1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93800" y="1589088"/>
            <a:ext cx="7564438" cy="5980112"/>
          </a:xfrm>
        </p:spPr>
        <p:txBody>
          <a:bodyPr rtlCol="0">
            <a:normAutofit/>
          </a:bodyPr>
          <a:lstStyle/>
          <a:p>
            <a:pPr marL="0" indent="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Wingdings 2" pitchFamily="18" charset="2"/>
              <a:buNone/>
              <a:defRPr/>
            </a:pPr>
            <a:r>
              <a:rPr lang="nl-BE" sz="1900" dirty="0" smtClean="0"/>
              <a:t>Bij een </a:t>
            </a:r>
            <a:r>
              <a:rPr lang="nl-BE" sz="1900" dirty="0"/>
              <a:t>zorgtraject </a:t>
            </a:r>
            <a:r>
              <a:rPr lang="nl-BE" sz="1900" dirty="0" smtClean="0"/>
              <a:t>of diabetesconventie wordt </a:t>
            </a:r>
            <a:r>
              <a:rPr lang="nl-BE" sz="1900" dirty="0"/>
              <a:t>een reeks specialiteiten vergoed </a:t>
            </a:r>
            <a:r>
              <a:rPr lang="nl-BE" sz="1900" dirty="0" smtClean="0"/>
              <a:t>als de </a:t>
            </a:r>
            <a:r>
              <a:rPr lang="nl-BE" sz="1900" dirty="0"/>
              <a:t>huisarts één van </a:t>
            </a:r>
            <a:r>
              <a:rPr lang="nl-BE" sz="1900" dirty="0" smtClean="0"/>
              <a:t>volgende </a:t>
            </a:r>
            <a:r>
              <a:rPr lang="nl-BE" sz="1900" dirty="0"/>
              <a:t>vermeldingen op het voorschrift </a:t>
            </a:r>
            <a:r>
              <a:rPr lang="nl-BE" sz="1900" dirty="0" smtClean="0"/>
              <a:t>plaatst</a:t>
            </a:r>
            <a:r>
              <a:rPr lang="fr-BE" sz="1900" dirty="0" smtClean="0"/>
              <a:t>:</a:t>
            </a:r>
            <a:endParaRPr lang="fr-BE" sz="1900" dirty="0"/>
          </a:p>
          <a:p>
            <a:pPr marL="885825" indent="-34290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Arial" panose="020B0604020202020204" pitchFamily="34" charset="0"/>
              <a:buChar char="•"/>
              <a:defRPr/>
            </a:pPr>
            <a:r>
              <a:rPr lang="fr-BE" sz="1900" b="1" dirty="0" smtClean="0">
                <a:solidFill>
                  <a:srgbClr val="24ABA5"/>
                </a:solidFill>
              </a:rPr>
              <a:t>ZTN</a:t>
            </a:r>
            <a:r>
              <a:rPr lang="fr-BE" sz="1900" dirty="0" smtClean="0">
                <a:solidFill>
                  <a:srgbClr val="24ABA5"/>
                </a:solidFill>
              </a:rPr>
              <a:t> </a:t>
            </a:r>
            <a:r>
              <a:rPr lang="fr-BE" sz="1900" dirty="0" smtClean="0"/>
              <a:t>(</a:t>
            </a:r>
            <a:r>
              <a:rPr lang="nl-BE" sz="1900" dirty="0"/>
              <a:t>Zorgtraject chronische nierinsufficiëntie</a:t>
            </a:r>
            <a:r>
              <a:rPr lang="fr-BE" sz="1900" dirty="0" smtClean="0"/>
              <a:t>)</a:t>
            </a:r>
            <a:endParaRPr lang="fr-BE" sz="1900" dirty="0"/>
          </a:p>
          <a:p>
            <a:pPr marL="885825" indent="-34290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Arial" panose="020B0604020202020204" pitchFamily="34" charset="0"/>
              <a:buChar char="•"/>
              <a:defRPr/>
            </a:pPr>
            <a:r>
              <a:rPr lang="fr-BE" sz="1900" b="1" dirty="0" smtClean="0">
                <a:solidFill>
                  <a:srgbClr val="24ABA5"/>
                </a:solidFill>
              </a:rPr>
              <a:t>ZTD</a:t>
            </a:r>
            <a:r>
              <a:rPr lang="fr-BE" sz="1900" dirty="0" smtClean="0">
                <a:solidFill>
                  <a:srgbClr val="24ABA5"/>
                </a:solidFill>
              </a:rPr>
              <a:t> </a:t>
            </a:r>
            <a:r>
              <a:rPr lang="fr-BE" sz="1900" dirty="0" smtClean="0"/>
              <a:t>(</a:t>
            </a:r>
            <a:r>
              <a:rPr lang="nl-BE" sz="1900" dirty="0"/>
              <a:t>Zorgtraject diabetes</a:t>
            </a:r>
            <a:r>
              <a:rPr lang="fr-BE" sz="1900" dirty="0" smtClean="0"/>
              <a:t>)</a:t>
            </a:r>
          </a:p>
          <a:p>
            <a:pPr marL="885825" indent="-34290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Arial" panose="020B0604020202020204" pitchFamily="34" charset="0"/>
              <a:buChar char="•"/>
              <a:defRPr/>
            </a:pPr>
            <a:r>
              <a:rPr lang="fr-BE" sz="1900" b="1" dirty="0">
                <a:solidFill>
                  <a:srgbClr val="24ABA5"/>
                </a:solidFill>
              </a:rPr>
              <a:t>DC</a:t>
            </a:r>
            <a:r>
              <a:rPr lang="fr-BE" sz="1900" dirty="0" smtClean="0">
                <a:solidFill>
                  <a:srgbClr val="FF0000"/>
                </a:solidFill>
              </a:rPr>
              <a:t> </a:t>
            </a:r>
            <a:r>
              <a:rPr lang="fr-BE" sz="1900" dirty="0"/>
              <a:t>(</a:t>
            </a:r>
            <a:r>
              <a:rPr lang="fr-BE" sz="1900" dirty="0" err="1"/>
              <a:t>Diabetesconventie</a:t>
            </a:r>
            <a:r>
              <a:rPr lang="fr-BE" sz="1900" dirty="0"/>
              <a:t>)</a:t>
            </a:r>
          </a:p>
          <a:p>
            <a:pPr marL="361950" indent="-36195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Arial" panose="020B0604020202020204" pitchFamily="34" charset="0"/>
              <a:buChar char="•"/>
              <a:tabLst>
                <a:tab pos="361950" algn="l"/>
              </a:tabLst>
              <a:defRPr/>
            </a:pPr>
            <a:r>
              <a:rPr lang="nl-BE" sz="1900" dirty="0"/>
              <a:t>De huisarts </a:t>
            </a:r>
            <a:r>
              <a:rPr lang="nl-BE" sz="1900" dirty="0" smtClean="0"/>
              <a:t>is verantwoordelijk </a:t>
            </a:r>
            <a:r>
              <a:rPr lang="nl-BE" sz="1900" dirty="0"/>
              <a:t>om na te gaan of de patiënt in aanmerking komt voor </a:t>
            </a:r>
            <a:r>
              <a:rPr lang="nl-BE" sz="1900" dirty="0" smtClean="0"/>
              <a:t>terugbetaling </a:t>
            </a:r>
            <a:r>
              <a:rPr lang="nl-BE" sz="1900" dirty="0"/>
              <a:t>van de </a:t>
            </a:r>
            <a:r>
              <a:rPr lang="nl-BE" sz="1900" dirty="0" smtClean="0"/>
              <a:t>specialiteit</a:t>
            </a:r>
            <a:r>
              <a:rPr lang="fr-BE" sz="1900" dirty="0"/>
              <a:t>.</a:t>
            </a:r>
            <a:r>
              <a:rPr lang="fr-BE" sz="1900" dirty="0" smtClean="0"/>
              <a:t> </a:t>
            </a:r>
          </a:p>
          <a:p>
            <a:pPr marL="361950" indent="-36195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Arial" panose="020B0604020202020204" pitchFamily="34" charset="0"/>
              <a:buChar char="•"/>
              <a:tabLst>
                <a:tab pos="361950" algn="l"/>
              </a:tabLst>
              <a:defRPr/>
            </a:pPr>
            <a:r>
              <a:rPr lang="nl-BE" sz="1900" dirty="0"/>
              <a:t>Wanneer de huisarts geen vermelding op het voorschrift </a:t>
            </a:r>
            <a:r>
              <a:rPr lang="nl-BE" sz="1900" dirty="0" smtClean="0"/>
              <a:t>plaatst, </a:t>
            </a:r>
            <a:r>
              <a:rPr lang="nl-BE" sz="1900" dirty="0"/>
              <a:t>is er nog steeds een attest van de adviserend geneesheer vereist voor tegemoetkoming</a:t>
            </a:r>
            <a:r>
              <a:rPr lang="fr-BE" sz="1900" dirty="0" smtClean="0"/>
              <a:t>.</a:t>
            </a:r>
            <a:endParaRPr lang="fr-BE" sz="1900" dirty="0"/>
          </a:p>
          <a:p>
            <a:pPr marL="0" indent="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800"/>
              </a:spcAft>
              <a:buFont typeface="Wingdings 2" pitchFamily="18" charset="2"/>
              <a:buNone/>
              <a:defRPr/>
            </a:pPr>
            <a:r>
              <a:rPr lang="nl-BE" sz="1300" i="1" dirty="0"/>
              <a:t>Het volledig overzicht van de betrokken specialiteiten en de vereiste melding vindt u op www.upb-avb.be, rubriek Tarificatie &gt; Nuttige documenten</a:t>
            </a:r>
            <a:r>
              <a:rPr lang="fr-BE" sz="1300" i="1" dirty="0" smtClean="0"/>
              <a:t>.</a:t>
            </a:r>
            <a:endParaRPr lang="fr-BE" sz="1300" b="1" i="1" dirty="0"/>
          </a:p>
        </p:txBody>
      </p:sp>
      <p:sp>
        <p:nvSpPr>
          <p:cNvPr id="90115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6260" name="Rectangle 5"/>
          <p:cNvSpPr>
            <a:spLocks noChangeArrowheads="1"/>
          </p:cNvSpPr>
          <p:nvPr/>
        </p:nvSpPr>
        <p:spPr bwMode="auto">
          <a:xfrm>
            <a:off x="895350" y="669925"/>
            <a:ext cx="7991475" cy="979488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20000"/>
              </a:lnSpc>
              <a:spcBef>
                <a:spcPct val="0"/>
              </a:spcBef>
              <a:buClrTx/>
              <a:buFontTx/>
              <a:buNone/>
            </a:pPr>
            <a:r>
              <a:rPr lang="nl-BE" altLang="nl-BE" sz="2400" b="1"/>
              <a:t>Wanneer moet de vermelding ZTD, ZTN of DC op het voorschrift</a:t>
            </a:r>
            <a:r>
              <a:rPr lang="fr-BE" altLang="nl-BE" sz="2400" b="1"/>
              <a:t>?</a:t>
            </a:r>
          </a:p>
        </p:txBody>
      </p:sp>
      <p:sp>
        <p:nvSpPr>
          <p:cNvPr id="9" name="Rectangular Callout 8"/>
          <p:cNvSpPr/>
          <p:nvPr/>
        </p:nvSpPr>
        <p:spPr>
          <a:xfrm>
            <a:off x="1176338" y="1649413"/>
            <a:ext cx="7710487" cy="3486150"/>
          </a:xfrm>
          <a:prstGeom prst="wedgeRectCallout">
            <a:avLst>
              <a:gd name="adj1" fmla="val -41421"/>
              <a:gd name="adj2" fmla="val 68415"/>
            </a:avLst>
          </a:prstGeom>
          <a:solidFill>
            <a:srgbClr val="24ABA5">
              <a:alpha val="84000"/>
            </a:srgb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2800" dirty="0"/>
              <a:t>Welke moeilijkheden ondervinden we met</a:t>
            </a:r>
            <a:br>
              <a:rPr lang="nl-BE" sz="2800" dirty="0"/>
            </a:br>
            <a:r>
              <a:rPr lang="nl-BE" sz="2800" dirty="0"/>
              <a:t> deze praktische modaliteiten?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nl-BE" sz="2800" dirty="0"/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2800" dirty="0"/>
              <a:t>Welke concrete oplossingen kunnen dit verhelpen?</a:t>
            </a:r>
            <a:endParaRPr lang="fr-BE" sz="2800" dirty="0"/>
          </a:p>
        </p:txBody>
      </p:sp>
      <p:sp>
        <p:nvSpPr>
          <p:cNvPr id="8" name="Rectangle 7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10" name="Bouton d'action : Accueil 9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9" grpId="0" animBg="1"/>
    </p:bldLst>
  </p:timing>
</p:sld>
</file>

<file path=ppt/slides/slide1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97282" name="Espace réservé du contenu 1"/>
          <p:cNvSpPr>
            <a:spLocks noGrp="1"/>
          </p:cNvSpPr>
          <p:nvPr>
            <p:ph idx="1"/>
          </p:nvPr>
        </p:nvSpPr>
        <p:spPr>
          <a:xfrm>
            <a:off x="852488" y="733425"/>
            <a:ext cx="8239125" cy="1033463"/>
          </a:xfrm>
        </p:spPr>
        <p:txBody>
          <a:bodyPr/>
          <a:lstStyle/>
          <a:p>
            <a:pPr marL="0" indent="0" algn="ctr" eaLnBrk="1" hangingPunct="1">
              <a:lnSpc>
                <a:spcPct val="110000"/>
              </a:lnSpc>
              <a:spcBef>
                <a:spcPct val="0"/>
              </a:spcBef>
              <a:buFont typeface="Wingdings 2" pitchFamily="18" charset="2"/>
              <a:buNone/>
            </a:pPr>
            <a:r>
              <a:rPr lang="nl-BE" altLang="nl-BE" sz="2400" b="1" smtClean="0"/>
              <a:t>Wat is het verschil tussen het ZTD, de educatie en zelfzorg en de diabetesconventie</a:t>
            </a:r>
            <a:r>
              <a:rPr lang="fr-BE" altLang="nl-BE" sz="2400" b="1" smtClean="0"/>
              <a:t>?</a:t>
            </a:r>
          </a:p>
          <a:p>
            <a:pPr marL="0" indent="0" algn="just" eaLnBrk="1" hangingPunct="1">
              <a:buFont typeface="Wingdings 2" pitchFamily="18" charset="2"/>
              <a:buNone/>
            </a:pPr>
            <a:endParaRPr lang="fr-BE" altLang="nl-BE" sz="2000" b="1" i="1" smtClean="0"/>
          </a:p>
          <a:p>
            <a:pPr marL="0" indent="0" algn="just" eaLnBrk="1" hangingPunct="1">
              <a:buFont typeface="Wingdings 2" pitchFamily="18" charset="2"/>
              <a:buNone/>
            </a:pPr>
            <a:endParaRPr lang="fr-BE" altLang="nl-BE" sz="2000" b="1" i="1" smtClean="0"/>
          </a:p>
        </p:txBody>
      </p:sp>
      <p:sp>
        <p:nvSpPr>
          <p:cNvPr id="91139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graphicFrame>
        <p:nvGraphicFramePr>
          <p:cNvPr id="3" name="Tableau 2"/>
          <p:cNvGraphicFramePr>
            <a:graphicFrameLocks noGrp="1"/>
          </p:cNvGraphicFramePr>
          <p:nvPr/>
        </p:nvGraphicFramePr>
        <p:xfrm>
          <a:off x="1774825" y="1808163"/>
          <a:ext cx="6434138" cy="4887913"/>
        </p:xfrm>
        <a:graphic>
          <a:graphicData uri="http://schemas.openxmlformats.org/drawingml/2006/table">
            <a:tbl>
              <a:tblPr firstRow="1" firstCol="1" bandRow="1">
                <a:tableStyleId>{5C22544A-7EE6-4342-B048-85BDC9FD1C3A}</a:tableStyleId>
              </a:tblPr>
              <a:tblGrid>
                <a:gridCol w="1674767"/>
                <a:gridCol w="1296290"/>
                <a:gridCol w="3463081"/>
              </a:tblGrid>
              <a:tr h="298797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100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 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100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Educatie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1000"/>
                        </a:spcAft>
                      </a:pPr>
                      <a:r>
                        <a:rPr lang="nl-BE" sz="1600">
                          <a:solidFill>
                            <a:schemeClr val="tx1"/>
                          </a:solidFill>
                          <a:effectLst/>
                        </a:rPr>
                        <a:t>Materiaal</a:t>
                      </a:r>
                      <a:endParaRPr lang="fr-BE" sz="16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928100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Zorgtraject Diabetes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“ZTD”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Diabetes-</a:t>
                      </a:r>
                      <a:b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</a:b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educator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Via de apotheek: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342900" lvl="0" indent="-342900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Font typeface="Wingdings"/>
                        <a:buChar char=""/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1 glucometer (mits attest diabeteseducator) - hernieuwing mogelijk na 3 jaar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/>
                        <a:buChar char=""/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3 x 50 </a:t>
                      </a:r>
                      <a:r>
                        <a:rPr lang="nl-BE" sz="1600" dirty="0" err="1">
                          <a:solidFill>
                            <a:schemeClr val="tx1"/>
                          </a:solidFill>
                          <a:effectLst/>
                        </a:rPr>
                        <a:t>strips</a:t>
                      </a: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nl-BE" sz="1600" dirty="0" smtClean="0">
                          <a:solidFill>
                            <a:schemeClr val="tx1"/>
                          </a:solidFill>
                          <a:effectLst/>
                        </a:rPr>
                        <a:t>en </a:t>
                      </a: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100 lancetten per 6 maanden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629304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Educatie en Zelfzorg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“EZ”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>
                          <a:solidFill>
                            <a:schemeClr val="tx1"/>
                          </a:solidFill>
                          <a:effectLst/>
                        </a:rPr>
                        <a:t>Huisarts</a:t>
                      </a:r>
                      <a:endParaRPr lang="fr-BE" sz="16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Via de apotheek: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342900" lvl="0" indent="-342900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  <a:buFont typeface="Wingdings"/>
                        <a:buChar char=""/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1 glucometer - hernieuwing mogelijk na 3 jaar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marL="342900" lvl="0" indent="-342900">
                        <a:lnSpc>
                          <a:spcPct val="115000"/>
                        </a:lnSpc>
                        <a:spcAft>
                          <a:spcPts val="0"/>
                        </a:spcAft>
                        <a:buFont typeface="Wingdings"/>
                        <a:buChar char=""/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2 x 50 </a:t>
                      </a:r>
                      <a:r>
                        <a:rPr lang="nl-BE" sz="1600" dirty="0" err="1">
                          <a:solidFill>
                            <a:schemeClr val="tx1"/>
                          </a:solidFill>
                          <a:effectLst/>
                        </a:rPr>
                        <a:t>strips</a:t>
                      </a: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 </a:t>
                      </a:r>
                      <a:r>
                        <a:rPr lang="nl-BE" sz="1600" dirty="0" smtClean="0">
                          <a:solidFill>
                            <a:schemeClr val="tx1"/>
                          </a:solidFill>
                          <a:effectLst/>
                        </a:rPr>
                        <a:t>en </a:t>
                      </a: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100 lancetten per jaar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  <a:tr h="1031712"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>
                          <a:solidFill>
                            <a:schemeClr val="tx1"/>
                          </a:solidFill>
                          <a:effectLst/>
                        </a:rPr>
                        <a:t>Diabetes Conventie</a:t>
                      </a:r>
                      <a:endParaRPr lang="fr-BE" sz="1600">
                        <a:solidFill>
                          <a:schemeClr val="tx1"/>
                        </a:solidFill>
                        <a:effectLst/>
                      </a:endParaRPr>
                    </a:p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>
                          <a:solidFill>
                            <a:schemeClr val="tx1"/>
                          </a:solidFill>
                          <a:effectLst/>
                        </a:rPr>
                        <a:t>“DC”</a:t>
                      </a:r>
                      <a:endParaRPr lang="fr-BE" sz="16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 algn="ctr"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>
                          <a:solidFill>
                            <a:schemeClr val="tx1"/>
                          </a:solidFill>
                          <a:effectLst/>
                        </a:rPr>
                        <a:t>Conventie-centrum </a:t>
                      </a:r>
                      <a:br>
                        <a:rPr lang="nl-BE" sz="1600">
                          <a:solidFill>
                            <a:schemeClr val="tx1"/>
                          </a:solidFill>
                          <a:effectLst/>
                        </a:rPr>
                      </a:br>
                      <a:r>
                        <a:rPr lang="nl-BE" sz="1600">
                          <a:solidFill>
                            <a:schemeClr val="tx1"/>
                          </a:solidFill>
                          <a:effectLst/>
                        </a:rPr>
                        <a:t>(2</a:t>
                      </a:r>
                      <a:r>
                        <a:rPr lang="nl-BE" sz="1600" baseline="30000">
                          <a:solidFill>
                            <a:schemeClr val="tx1"/>
                          </a:solidFill>
                          <a:effectLst/>
                        </a:rPr>
                        <a:t>e</a:t>
                      </a:r>
                      <a:r>
                        <a:rPr lang="nl-BE" sz="1600">
                          <a:solidFill>
                            <a:schemeClr val="tx1"/>
                          </a:solidFill>
                          <a:effectLst/>
                        </a:rPr>
                        <a:t> lijn)</a:t>
                      </a:r>
                      <a:endParaRPr lang="fr-BE" sz="160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  <a:tc>
                  <a:txBody>
                    <a:bodyPr/>
                    <a:lstStyle/>
                    <a:p>
                      <a:pPr>
                        <a:lnSpc>
                          <a:spcPct val="115000"/>
                        </a:lnSpc>
                        <a:spcBef>
                          <a:spcPts val="1000"/>
                        </a:spcBef>
                        <a:spcAft>
                          <a:spcPts val="0"/>
                        </a:spcAft>
                      </a:pP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In het conventiecentrum, </a:t>
                      </a:r>
                      <a:b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</a:br>
                      <a:r>
                        <a:rPr lang="nl-BE" sz="1600" dirty="0">
                          <a:solidFill>
                            <a:schemeClr val="tx1"/>
                          </a:solidFill>
                          <a:effectLst/>
                        </a:rPr>
                        <a:t>niet via de apotheek</a:t>
                      </a:r>
                      <a:endParaRPr lang="fr-BE" sz="1600" dirty="0">
                        <a:solidFill>
                          <a:schemeClr val="tx1"/>
                        </a:solidFill>
                        <a:effectLst/>
                        <a:latin typeface="Calibri"/>
                        <a:ea typeface="Times New Roman"/>
                        <a:cs typeface="Times New Roman"/>
                      </a:endParaRPr>
                    </a:p>
                  </a:txBody>
                  <a:tcPr marL="68583" marR="68583" marT="0" marB="0" anchor="ctr">
                    <a:lnL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L>
                    <a:lnR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R>
                    <a:lnT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T>
                    <a:lnB w="12700" cap="flat" cmpd="sng" algn="ctr">
                      <a:solidFill>
                        <a:schemeClr val="tx1"/>
                      </a:solidFill>
                      <a:prstDash val="solid"/>
                      <a:round/>
                      <a:headEnd type="none" w="med" len="med"/>
                      <a:tailEnd type="none" w="med" len="med"/>
                    </a:lnB>
                    <a:solidFill>
                      <a:schemeClr val="bg1"/>
                    </a:solidFill>
                  </a:tcPr>
                </a:tc>
              </a:tr>
            </a:tbl>
          </a:graphicData>
        </a:graphic>
      </p:graphicFrame>
      <p:sp>
        <p:nvSpPr>
          <p:cNvPr id="5" name="Rectangle 4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6" name="Bouton d'action : Accueil 5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>
                      <p:stCondLst>
                        <p:cond delay="indefinite"/>
                      </p:stCondLst>
                      <p:childTnLst>
                        <p:par>
                          <p:cTn id="4" fill="hold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3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000"/>
                                        <p:tgtEl>
                                          <p:spTgt spid="3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000" fill="hold"/>
                                        <p:tgtEl>
                                          <p:spTgt spid="3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</p:timing>
</p:sld>
</file>

<file path=ppt/slides/slide1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93800" y="2000250"/>
            <a:ext cx="7693025" cy="4724400"/>
          </a:xfrm>
        </p:spPr>
        <p:txBody>
          <a:bodyPr rtlCol="0">
            <a:noAutofit/>
          </a:bodyPr>
          <a:lstStyle/>
          <a:p>
            <a:pPr marL="0" indent="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buFont typeface="Wingdings 2" pitchFamily="18" charset="2"/>
              <a:buNone/>
              <a:defRPr/>
            </a:pPr>
            <a:r>
              <a:rPr lang="nl-BE" sz="2200" dirty="0"/>
              <a:t>Zorgverleners kunnen terecht bij de </a:t>
            </a:r>
            <a:r>
              <a:rPr lang="nl-BE" sz="2200" dirty="0" err="1"/>
              <a:t>LMN’s</a:t>
            </a:r>
            <a:r>
              <a:rPr lang="nl-BE" sz="2200" dirty="0"/>
              <a:t> </a:t>
            </a:r>
            <a:r>
              <a:rPr lang="nl-BE" sz="2200" dirty="0" smtClean="0"/>
              <a:t>voor</a:t>
            </a:r>
            <a:r>
              <a:rPr lang="fr-BE" sz="2200" dirty="0" smtClean="0"/>
              <a:t>:</a:t>
            </a:r>
          </a:p>
          <a:p>
            <a:pPr marL="628650" indent="-36195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  <a:defRPr/>
            </a:pPr>
            <a:r>
              <a:rPr lang="nl-BE" sz="2200" dirty="0"/>
              <a:t>informatie</a:t>
            </a:r>
            <a:endParaRPr lang="fr-BE" sz="2200" dirty="0" smtClean="0"/>
          </a:p>
          <a:p>
            <a:pPr marL="628650" indent="-36195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  <a:defRPr/>
            </a:pPr>
            <a:r>
              <a:rPr lang="fr-BE" sz="2200" dirty="0" err="1" smtClean="0"/>
              <a:t>documentatie</a:t>
            </a:r>
            <a:endParaRPr lang="fr-BE" sz="2200" dirty="0" smtClean="0"/>
          </a:p>
          <a:p>
            <a:pPr marL="6286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  <a:defRPr/>
            </a:pPr>
            <a:r>
              <a:rPr lang="fr-BE" sz="2200" dirty="0" err="1"/>
              <a:t>c</a:t>
            </a:r>
            <a:r>
              <a:rPr lang="fr-BE" sz="2200" dirty="0" err="1" smtClean="0"/>
              <a:t>ontactlijsten</a:t>
            </a:r>
            <a:r>
              <a:rPr lang="fr-BE" sz="2200" dirty="0" smtClean="0"/>
              <a:t> van de </a:t>
            </a:r>
            <a:r>
              <a:rPr lang="fr-BE" sz="2200" dirty="0" err="1" smtClean="0"/>
              <a:t>verschillende</a:t>
            </a:r>
            <a:r>
              <a:rPr lang="fr-BE" sz="2200" dirty="0" smtClean="0"/>
              <a:t> </a:t>
            </a:r>
            <a:r>
              <a:rPr lang="fr-BE" sz="2200" dirty="0" err="1" smtClean="0"/>
              <a:t>zorgverleners</a:t>
            </a:r>
            <a:r>
              <a:rPr lang="fr-BE" sz="2200" dirty="0" smtClean="0"/>
              <a:t> in </a:t>
            </a:r>
            <a:r>
              <a:rPr lang="fr-BE" sz="2200" dirty="0" err="1" smtClean="0"/>
              <a:t>het</a:t>
            </a:r>
            <a:r>
              <a:rPr lang="fr-BE" sz="2200" dirty="0" smtClean="0"/>
              <a:t> </a:t>
            </a:r>
            <a:r>
              <a:rPr lang="fr-BE" sz="2200" dirty="0" err="1" smtClean="0"/>
              <a:t>zorgtraject</a:t>
            </a:r>
            <a:endParaRPr lang="fr-BE" sz="2200" dirty="0" smtClean="0"/>
          </a:p>
          <a:p>
            <a:pPr marL="6286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600"/>
              </a:spcAft>
              <a:buFont typeface="Arial" panose="020B0604020202020204" pitchFamily="34" charset="0"/>
              <a:buChar char="•"/>
              <a:defRPr/>
            </a:pPr>
            <a:endParaRPr lang="fr-BE" sz="2200" dirty="0" smtClean="0"/>
          </a:p>
          <a:p>
            <a:pPr marL="0" indent="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buFont typeface="Wingdings 2" pitchFamily="18" charset="2"/>
              <a:buNone/>
              <a:defRPr/>
            </a:pPr>
            <a:r>
              <a:rPr lang="nl-BE" sz="2200" dirty="0"/>
              <a:t>De </a:t>
            </a:r>
            <a:r>
              <a:rPr lang="nl-BE" sz="2200" dirty="0" smtClean="0"/>
              <a:t>zorgtrajectpromotoren in Brussel vindt u op</a:t>
            </a:r>
            <a:r>
              <a:rPr lang="fr-BE" sz="2200" dirty="0" smtClean="0"/>
              <a:t>: </a:t>
            </a:r>
          </a:p>
          <a:p>
            <a:pPr marL="625475" indent="-35560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defRPr/>
            </a:pPr>
            <a:r>
              <a:rPr lang="fr-BE" sz="2200" dirty="0" smtClean="0"/>
              <a:t>www.huisvoorgezondheid.be (NL)</a:t>
            </a:r>
          </a:p>
          <a:p>
            <a:pPr marL="625475" indent="-35560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defRPr/>
            </a:pPr>
            <a:r>
              <a:rPr lang="fr-BE" sz="2200" dirty="0" smtClean="0"/>
              <a:t>www.rmlb.be (FR) </a:t>
            </a:r>
          </a:p>
        </p:txBody>
      </p:sp>
      <p:sp>
        <p:nvSpPr>
          <p:cNvPr id="92163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98308" name="Rectangle 5"/>
          <p:cNvSpPr>
            <a:spLocks noChangeArrowheads="1"/>
          </p:cNvSpPr>
          <p:nvPr/>
        </p:nvSpPr>
        <p:spPr bwMode="auto">
          <a:xfrm>
            <a:off x="904875" y="754063"/>
            <a:ext cx="7981950" cy="830262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 defTabSz="685800"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 defTabSz="6858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 defTabSz="6858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 defTabSz="6858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 defTabSz="6858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6858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6858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6858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6858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FontTx/>
              <a:buNone/>
            </a:pPr>
            <a:r>
              <a:rPr lang="fr-BE" altLang="nl-BE" sz="2400" b="1"/>
              <a:t>Waar vindt u informatie over de zorgtrajecten?</a:t>
            </a:r>
          </a:p>
        </p:txBody>
      </p:sp>
      <p:sp>
        <p:nvSpPr>
          <p:cNvPr id="5" name="Rectangle 4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6" name="Bouton d'action : Accueil 5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80898" name="ZoneTexte 1"/>
          <p:cNvSpPr txBox="1">
            <a:spLocks noChangeArrowheads="1"/>
          </p:cNvSpPr>
          <p:nvPr/>
        </p:nvSpPr>
        <p:spPr bwMode="auto">
          <a:xfrm>
            <a:off x="0" y="5599113"/>
            <a:ext cx="9144000" cy="554037"/>
          </a:xfrm>
          <a:prstGeom prst="rect">
            <a:avLst/>
          </a:prstGeom>
          <a:solidFill>
            <a:schemeClr val="bg1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3000">
                <a:solidFill>
                  <a:srgbClr val="24ABA5"/>
                </a:solidFill>
              </a:rPr>
              <a:t>Zorgtrajecten</a:t>
            </a:r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20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52525" y="2009775"/>
            <a:ext cx="7734300" cy="5191125"/>
          </a:xfrm>
        </p:spPr>
        <p:txBody>
          <a:bodyPr rtlCol="0">
            <a:normAutofit/>
          </a:bodyPr>
          <a:lstStyle/>
          <a:p>
            <a:pPr marL="0" indent="0" algn="ctr" eaLnBrk="1" fontAlgn="auto" hangingPunct="1">
              <a:spcAft>
                <a:spcPts val="0"/>
              </a:spcAft>
              <a:buFont typeface="Wingdings 2" pitchFamily="18" charset="2"/>
              <a:buNone/>
              <a:defRPr/>
            </a:pPr>
            <a:r>
              <a:rPr lang="fr-BE" b="1" i="1" dirty="0" err="1" smtClean="0"/>
              <a:t>Tot</a:t>
            </a:r>
            <a:r>
              <a:rPr lang="fr-BE" b="1" i="1" dirty="0" smtClean="0"/>
              <a:t> slot…</a:t>
            </a:r>
          </a:p>
          <a:p>
            <a:pPr marL="0" indent="0" eaLnBrk="1" fontAlgn="auto" hangingPunct="1">
              <a:spcAft>
                <a:spcPts val="0"/>
              </a:spcAft>
              <a:buFont typeface="Wingdings 2" pitchFamily="18" charset="2"/>
              <a:buNone/>
              <a:defRPr/>
            </a:pPr>
            <a:endParaRPr lang="fr-BE" b="1" dirty="0"/>
          </a:p>
          <a:p>
            <a:pPr marL="442913" indent="-442913" eaLnBrk="1" fontAlgn="auto" hangingPunct="1">
              <a:lnSpc>
                <a:spcPct val="100000"/>
              </a:lnSpc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BE" dirty="0" err="1" smtClean="0"/>
              <a:t>Wat</a:t>
            </a:r>
            <a:r>
              <a:rPr lang="fr-BE" dirty="0" smtClean="0"/>
              <a:t> </a:t>
            </a:r>
            <a:r>
              <a:rPr lang="fr-BE" dirty="0" err="1" smtClean="0"/>
              <a:t>onthouden</a:t>
            </a:r>
            <a:r>
              <a:rPr lang="fr-BE" dirty="0" smtClean="0"/>
              <a:t> </a:t>
            </a:r>
            <a:r>
              <a:rPr lang="fr-BE" dirty="0" err="1" smtClean="0"/>
              <a:t>we</a:t>
            </a:r>
            <a:r>
              <a:rPr lang="fr-BE" dirty="0" smtClean="0"/>
              <a:t> </a:t>
            </a:r>
            <a:r>
              <a:rPr lang="fr-BE" dirty="0" err="1" smtClean="0"/>
              <a:t>uit</a:t>
            </a:r>
            <a:r>
              <a:rPr lang="fr-BE" dirty="0" smtClean="0"/>
              <a:t> </a:t>
            </a:r>
            <a:r>
              <a:rPr lang="fr-BE" dirty="0" err="1" smtClean="0"/>
              <a:t>deze</a:t>
            </a:r>
            <a:r>
              <a:rPr lang="fr-BE" dirty="0" smtClean="0"/>
              <a:t> </a:t>
            </a:r>
            <a:r>
              <a:rPr lang="fr-BE" dirty="0" err="1" smtClean="0"/>
              <a:t>uitwisseling</a:t>
            </a:r>
            <a:r>
              <a:rPr lang="fr-BE" dirty="0" smtClean="0"/>
              <a:t>? </a:t>
            </a:r>
          </a:p>
          <a:p>
            <a:pPr marL="442913" indent="-442913" eaLnBrk="1" fontAlgn="auto" hangingPunct="1">
              <a:lnSpc>
                <a:spcPct val="100000"/>
              </a:lnSpc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endParaRPr lang="fr-BE" dirty="0"/>
          </a:p>
          <a:p>
            <a:pPr marL="442913" indent="-442913" eaLnBrk="1" fontAlgn="auto" hangingPunct="1">
              <a:lnSpc>
                <a:spcPct val="100000"/>
              </a:lnSpc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fr-BE" dirty="0" err="1" smtClean="0"/>
              <a:t>Wat</a:t>
            </a:r>
            <a:r>
              <a:rPr lang="fr-BE" dirty="0" smtClean="0"/>
              <a:t> </a:t>
            </a:r>
            <a:r>
              <a:rPr lang="fr-BE" dirty="0" err="1" smtClean="0"/>
              <a:t>verwachten</a:t>
            </a:r>
            <a:r>
              <a:rPr lang="fr-BE" dirty="0" smtClean="0"/>
              <a:t> </a:t>
            </a:r>
            <a:r>
              <a:rPr lang="fr-BE" dirty="0" err="1" smtClean="0"/>
              <a:t>we</a:t>
            </a:r>
            <a:r>
              <a:rPr lang="fr-BE" dirty="0" smtClean="0"/>
              <a:t> van </a:t>
            </a:r>
            <a:r>
              <a:rPr lang="fr-BE" dirty="0" err="1" smtClean="0"/>
              <a:t>elkaar</a:t>
            </a:r>
            <a:r>
              <a:rPr lang="fr-BE" dirty="0" smtClean="0"/>
              <a:t>?</a:t>
            </a:r>
            <a:endParaRPr lang="fr-BE" dirty="0"/>
          </a:p>
          <a:p>
            <a:pPr marL="0" indent="0" eaLnBrk="1" fontAlgn="auto" hangingPunct="1">
              <a:spcAft>
                <a:spcPts val="0"/>
              </a:spcAft>
              <a:buFont typeface="Wingdings 2" pitchFamily="18" charset="2"/>
              <a:buNone/>
              <a:defRPr/>
            </a:pPr>
            <a:endParaRPr lang="fr-BE" b="1" dirty="0"/>
          </a:p>
        </p:txBody>
      </p:sp>
      <p:sp>
        <p:nvSpPr>
          <p:cNvPr id="93187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5" name="Bouton d'action : Accueil 4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1923" name="Espace réservé du contenu 1"/>
          <p:cNvSpPr>
            <a:spLocks noGrp="1"/>
          </p:cNvSpPr>
          <p:nvPr>
            <p:ph idx="1"/>
          </p:nvPr>
        </p:nvSpPr>
        <p:spPr>
          <a:xfrm>
            <a:off x="1065213" y="914400"/>
            <a:ext cx="7821612" cy="5743575"/>
          </a:xfrm>
        </p:spPr>
        <p:txBody>
          <a:bodyPr/>
          <a:lstStyle/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fr-BE" altLang="fr-FR" sz="1600" dirty="0" err="1" smtClean="0">
                <a:hlinkClick r:id="rId2" action="ppaction://hlinksldjump"/>
              </a:rPr>
              <a:t>Vooraf</a:t>
            </a:r>
            <a:endParaRPr lang="fr-BE" altLang="fr-FR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fr-BE" altLang="fr-FR" sz="1600" dirty="0" err="1" smtClean="0">
                <a:hlinkClick r:id="rId3" action="ppaction://hlinksldjump"/>
              </a:rPr>
              <a:t>Zorgtraject</a:t>
            </a:r>
            <a:r>
              <a:rPr lang="fr-BE" altLang="fr-FR" sz="1600" dirty="0" smtClean="0">
                <a:hlinkClick r:id="rId3" action="ppaction://hlinksldjump"/>
              </a:rPr>
              <a:t>  </a:t>
            </a:r>
            <a:endParaRPr lang="fr-BE" altLang="fr-FR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fr-BE" altLang="fr-FR" sz="1600" dirty="0" err="1" smtClean="0">
                <a:hlinkClick r:id="rId4" action="ppaction://hlinksldjump"/>
              </a:rPr>
              <a:t>Inclusiecriteria</a:t>
            </a:r>
            <a:r>
              <a:rPr lang="fr-BE" altLang="fr-FR" sz="1600" dirty="0" smtClean="0">
                <a:hlinkClick r:id="rId4" action="ppaction://hlinksldjump"/>
              </a:rPr>
              <a:t> </a:t>
            </a:r>
            <a:endParaRPr lang="fr-BE" altLang="fr-FR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fr-BE" altLang="fr-FR" sz="1600" dirty="0" err="1" smtClean="0"/>
              <a:t>Patiënt</a:t>
            </a:r>
            <a:r>
              <a:rPr lang="fr-BE" altLang="fr-FR" sz="1600" dirty="0" smtClean="0"/>
              <a:t>: </a:t>
            </a:r>
            <a:r>
              <a:rPr lang="nl-BE" altLang="nl-BE" sz="1600" dirty="0" smtClean="0">
                <a:hlinkClick r:id="rId5" action="ppaction://hlinksldjump"/>
              </a:rPr>
              <a:t>voordelen</a:t>
            </a:r>
            <a:r>
              <a:rPr lang="fr-BE" altLang="fr-FR" sz="1600" dirty="0" smtClean="0">
                <a:hlinkClick r:id="rId5" action="ppaction://hlinksldjump"/>
              </a:rPr>
              <a:t> </a:t>
            </a:r>
            <a:r>
              <a:rPr lang="fr-BE" altLang="fr-FR" sz="1600" dirty="0" smtClean="0"/>
              <a:t>en </a:t>
            </a:r>
            <a:r>
              <a:rPr lang="fr-BE" altLang="fr-FR" sz="1600" dirty="0" err="1" smtClean="0">
                <a:hlinkClick r:id="rId6" action="ppaction://hlinksldjump"/>
              </a:rPr>
              <a:t>engagementen</a:t>
            </a:r>
            <a:endParaRPr lang="fr-BE" altLang="fr-FR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fr-BE" altLang="fr-FR" sz="1600" dirty="0" err="1" smtClean="0"/>
              <a:t>Rol</a:t>
            </a:r>
            <a:r>
              <a:rPr lang="fr-BE" altLang="fr-FR" sz="1600" dirty="0" smtClean="0"/>
              <a:t> van de </a:t>
            </a:r>
            <a:r>
              <a:rPr lang="fr-BE" altLang="fr-FR" sz="1600" dirty="0" err="1" smtClean="0">
                <a:hlinkClick r:id="rId7" action="ppaction://hlinksldjump"/>
              </a:rPr>
              <a:t>huisarts</a:t>
            </a:r>
            <a:r>
              <a:rPr lang="fr-BE" altLang="fr-FR" sz="1600" dirty="0" smtClean="0"/>
              <a:t> – </a:t>
            </a:r>
            <a:r>
              <a:rPr lang="fr-BE" altLang="fr-FR" sz="1600" dirty="0" err="1" smtClean="0">
                <a:hlinkClick r:id="rId8" action="ppaction://hlinksldjump"/>
              </a:rPr>
              <a:t>apotheker</a:t>
            </a:r>
            <a:endParaRPr lang="fr-BE" altLang="fr-FR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fr-BE" altLang="fr-FR" sz="1600" dirty="0" err="1" smtClean="0">
                <a:hlinkClick r:id="rId9" action="ppaction://hlinksldjump"/>
              </a:rPr>
              <a:t>Voorschriften</a:t>
            </a:r>
            <a:endParaRPr lang="fr-BE" altLang="fr-FR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nl-BE" altLang="fr-FR" sz="1600" dirty="0" err="1" smtClean="0">
                <a:hlinkClick r:id="rId10" action="ppaction://hlinksldjump"/>
              </a:rPr>
              <a:t>Diabeteseducator</a:t>
            </a:r>
            <a:endParaRPr lang="fr-FR" altLang="fr-FR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nl-BE" altLang="nl-BE" sz="1600" dirty="0" smtClean="0">
                <a:hlinkClick r:id="rId11" action="ppaction://hlinksldjump"/>
              </a:rPr>
              <a:t>De vermelding ZTD, ZTN of DC </a:t>
            </a:r>
            <a:endParaRPr lang="nl-BE" altLang="nl-BE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nl-BE" altLang="nl-BE" sz="1600" dirty="0" smtClean="0">
                <a:hlinkClick r:id="rId12" action="ppaction://hlinksldjump"/>
              </a:rPr>
              <a:t>Het ZTD, de educatie en zelfzorg en de diabetesconventie </a:t>
            </a:r>
            <a:endParaRPr lang="nl-BE" altLang="nl-BE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fr-BE" altLang="fr-FR" sz="1600" dirty="0" err="1" smtClean="0">
                <a:hlinkClick r:id="rId13" action="ppaction://hlinksldjump"/>
              </a:rPr>
              <a:t>Informatie</a:t>
            </a:r>
            <a:endParaRPr lang="fr-BE" altLang="fr-FR" sz="1600" dirty="0" smtClean="0"/>
          </a:p>
          <a:p>
            <a:pPr marL="266700" indent="-266700">
              <a:lnSpc>
                <a:spcPct val="100000"/>
              </a:lnSpc>
              <a:spcBef>
                <a:spcPct val="0"/>
              </a:spcBef>
              <a:spcAft>
                <a:spcPts val="1800"/>
              </a:spcAft>
              <a:buClr>
                <a:srgbClr val="004B8D"/>
              </a:buClr>
              <a:buFont typeface="Wingdings" pitchFamily="2" charset="2"/>
              <a:buChar char="î"/>
            </a:pPr>
            <a:r>
              <a:rPr lang="fr-BE" altLang="fr-FR" sz="1600" dirty="0" err="1" smtClean="0">
                <a:hlinkClick r:id="rId14" action="ppaction://hlinksldjump"/>
              </a:rPr>
              <a:t>Tot</a:t>
            </a:r>
            <a:r>
              <a:rPr lang="fr-BE" altLang="fr-FR" sz="1600" dirty="0" smtClean="0">
                <a:hlinkClick r:id="rId14" action="ppaction://hlinksldjump"/>
              </a:rPr>
              <a:t> slot</a:t>
            </a:r>
            <a:endParaRPr lang="fr-FR" altLang="fr-FR" sz="1600" dirty="0" smtClean="0"/>
          </a:p>
        </p:txBody>
      </p:sp>
      <p:sp>
        <p:nvSpPr>
          <p:cNvPr id="5" name="Rectangle 4">
            <a:hlinkClick r:id="rId15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15" action="ppaction://hlinksldjump"/>
              </a:rPr>
              <a:t>THEMA’S</a:t>
            </a:r>
            <a:endParaRPr lang="fr-BE" dirty="0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065213" y="914400"/>
            <a:ext cx="7886700" cy="5743575"/>
          </a:xfrm>
        </p:spPr>
        <p:txBody>
          <a:bodyPr rtlCol="0">
            <a:noAutofit/>
          </a:bodyPr>
          <a:lstStyle/>
          <a:p>
            <a:pPr marL="0" indent="0" algn="just" eaLnBrk="1" fontAlgn="auto" hangingPunct="1">
              <a:spcAft>
                <a:spcPts val="0"/>
              </a:spcAft>
              <a:buFont typeface="Wingdings 2" pitchFamily="18" charset="2"/>
              <a:buNone/>
              <a:defRPr/>
            </a:pPr>
            <a:endParaRPr lang="fr-BE" sz="2200" b="1" dirty="0" smtClean="0"/>
          </a:p>
          <a:p>
            <a:pPr marL="0" indent="0" algn="ctr" eaLnBrk="1" fontAlgn="auto" hangingPunct="1">
              <a:lnSpc>
                <a:spcPct val="100000"/>
              </a:lnSpc>
              <a:spcAft>
                <a:spcPts val="0"/>
              </a:spcAft>
              <a:buFont typeface="Wingdings 2" pitchFamily="18" charset="2"/>
              <a:buNone/>
              <a:defRPr/>
            </a:pPr>
            <a:r>
              <a:rPr lang="nl-BE" b="1" i="1" dirty="0" smtClean="0"/>
              <a:t>Vooraf…</a:t>
            </a:r>
          </a:p>
          <a:p>
            <a:pPr marL="0" indent="0" eaLnBrk="1" fontAlgn="auto" hangingPunct="1">
              <a:lnSpc>
                <a:spcPct val="100000"/>
              </a:lnSpc>
              <a:spcAft>
                <a:spcPts val="0"/>
              </a:spcAft>
              <a:buFont typeface="Wingdings 2" pitchFamily="18" charset="2"/>
              <a:buNone/>
              <a:defRPr/>
            </a:pPr>
            <a:endParaRPr lang="nl-BE" sz="2200" dirty="0" smtClean="0"/>
          </a:p>
          <a:p>
            <a:pPr marL="361950" indent="-361950" eaLnBrk="1" fontAlgn="auto" hangingPunct="1">
              <a:lnSpc>
                <a:spcPct val="100000"/>
              </a:lnSpc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nl-BE" sz="2200" dirty="0" smtClean="0"/>
              <a:t>Waarom een zorgtraject aan de patiënt voorstellen?</a:t>
            </a:r>
          </a:p>
          <a:p>
            <a:pPr marL="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Wingdings 2" pitchFamily="18" charset="2"/>
              <a:buNone/>
              <a:defRPr/>
            </a:pPr>
            <a:endParaRPr lang="nl-BE" sz="1800" dirty="0" smtClean="0"/>
          </a:p>
          <a:p>
            <a:pPr marL="361950" indent="-361950" eaLnBrk="1" fontAlgn="auto" hangingPunct="1">
              <a:lnSpc>
                <a:spcPct val="100000"/>
              </a:lnSpc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nl-BE" sz="2200" dirty="0" smtClean="0"/>
              <a:t>Wat is de rol van de huisarts en de apotheker in een zorgtraject?</a:t>
            </a:r>
          </a:p>
          <a:p>
            <a:pPr marL="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Wingdings 2" pitchFamily="18" charset="2"/>
              <a:buNone/>
              <a:defRPr/>
            </a:pPr>
            <a:endParaRPr lang="nl-BE" sz="1800" dirty="0" smtClean="0"/>
          </a:p>
          <a:p>
            <a:pPr marL="361950" indent="-361950" eaLnBrk="1" fontAlgn="auto" hangingPunct="1">
              <a:lnSpc>
                <a:spcPct val="100000"/>
              </a:lnSpc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nl-BE" sz="2200" dirty="0" smtClean="0"/>
              <a:t>Welke praktische problemen ervaart u bij het toepassen van een zorgtraject? </a:t>
            </a:r>
          </a:p>
          <a:p>
            <a:pPr marL="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Wingdings 2" pitchFamily="18" charset="2"/>
              <a:buNone/>
              <a:defRPr/>
            </a:pPr>
            <a:endParaRPr lang="nl-BE" sz="1800" dirty="0" smtClean="0"/>
          </a:p>
          <a:p>
            <a:pPr marL="361950" indent="-361950" eaLnBrk="1" fontAlgn="auto" hangingPunct="1">
              <a:lnSpc>
                <a:spcPct val="100000"/>
              </a:lnSpc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nl-BE" sz="2200" dirty="0" smtClean="0"/>
              <a:t>Hoe kunnen we de begeleiding en opvolging van patiënten in een zorgtraject beter op elkaar afstemmen?</a:t>
            </a:r>
            <a:endParaRPr lang="nl-BE" sz="2200" dirty="0" smtClean="0">
              <a:solidFill>
                <a:srgbClr val="FF0000"/>
              </a:solidFill>
            </a:endParaRPr>
          </a:p>
          <a:p>
            <a:pPr marL="0" indent="0" algn="just" eaLnBrk="1" fontAlgn="auto" hangingPunct="1">
              <a:spcAft>
                <a:spcPts val="0"/>
              </a:spcAft>
              <a:buFont typeface="Wingdings 2" pitchFamily="18" charset="2"/>
              <a:buNone/>
              <a:defRPr/>
            </a:pPr>
            <a:r>
              <a:rPr lang="fr-BE" sz="2200" b="1" i="1" dirty="0" smtClean="0"/>
              <a:t> </a:t>
            </a:r>
            <a:endParaRPr lang="fr-BE" sz="2200" b="1" i="1" dirty="0"/>
          </a:p>
        </p:txBody>
      </p:sp>
      <p:sp>
        <p:nvSpPr>
          <p:cNvPr id="76803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4" name="Rectangle 3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5" name="Bouton d'action : Accueil 4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/>
      </p:par>
    </p:tnLst>
  </p:timing>
</p:sld>
</file>

<file path=ppt/slides/slide5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93800" y="1757363"/>
            <a:ext cx="7343775" cy="5024437"/>
          </a:xfrm>
        </p:spPr>
        <p:txBody>
          <a:bodyPr rtlCol="0">
            <a:noAutofit/>
          </a:bodyPr>
          <a:lstStyle/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buFont typeface="Arial" panose="020B0604020202020204" pitchFamily="34" charset="0"/>
              <a:buChar char="•"/>
              <a:defRPr/>
            </a:pPr>
            <a:r>
              <a:rPr lang="nl-BE" sz="2200" dirty="0" smtClean="0"/>
              <a:t>Een zorgtraject organiseert en coördineert de aanpak, de behandeling en de opvolging van een patiënt met een chronische ziekte</a:t>
            </a:r>
            <a:r>
              <a:rPr lang="fr-BE" sz="2200" dirty="0" smtClean="0"/>
              <a:t>. </a:t>
            </a:r>
            <a:endParaRPr lang="fr-BE" sz="2200" dirty="0"/>
          </a:p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3000"/>
              </a:spcAft>
              <a:buFont typeface="Arial" panose="020B0604020202020204" pitchFamily="34" charset="0"/>
              <a:buChar char="•"/>
              <a:defRPr/>
            </a:pPr>
            <a:r>
              <a:rPr lang="nl-BE" sz="2200" dirty="0"/>
              <a:t>Een zorgtraject beoogt een multidisciplinaire </a:t>
            </a:r>
            <a:r>
              <a:rPr lang="nl-BE" sz="2200" dirty="0" smtClean="0"/>
              <a:t>samenwerking tussen de zorgverleners en de patiënt.</a:t>
            </a:r>
            <a:endParaRPr lang="fr-BE" sz="2200" dirty="0" smtClean="0"/>
          </a:p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anose="020B0604020202020204" pitchFamily="34" charset="0"/>
              <a:buChar char="•"/>
              <a:defRPr/>
            </a:pPr>
            <a:r>
              <a:rPr lang="nl-BE" sz="2200" dirty="0" smtClean="0"/>
              <a:t>2 zorgtrajecten, voor subgroepen van patiënten met</a:t>
            </a:r>
            <a:r>
              <a:rPr lang="fr-BE" sz="2200" dirty="0" smtClean="0"/>
              <a:t>:</a:t>
            </a:r>
          </a:p>
          <a:p>
            <a:pPr lvl="1" indent="-137160" eaLnBrk="1" fontAlgn="auto" hangingPunct="1">
              <a:lnSpc>
                <a:spcPct val="100000"/>
              </a:lnSpc>
              <a:spcBef>
                <a:spcPts val="0"/>
              </a:spcBef>
              <a:buFont typeface="Wingdings" panose="05000000000000000000" pitchFamily="2" charset="2"/>
              <a:buChar char="ü"/>
              <a:defRPr/>
            </a:pPr>
            <a:r>
              <a:rPr lang="nl-BE" sz="2200" dirty="0"/>
              <a:t>C</a:t>
            </a:r>
            <a:r>
              <a:rPr lang="nl-BE" sz="2200" dirty="0" smtClean="0"/>
              <a:t>hronische </a:t>
            </a:r>
            <a:r>
              <a:rPr lang="nl-BE" sz="2200" dirty="0"/>
              <a:t>nierinsufficiëntie </a:t>
            </a:r>
            <a:endParaRPr lang="nl-BE" sz="2200" dirty="0" smtClean="0"/>
          </a:p>
          <a:p>
            <a:pPr marL="377190" lvl="1" indent="0" eaLnBrk="1" fontAlgn="auto" hangingPunct="1">
              <a:lnSpc>
                <a:spcPct val="100000"/>
              </a:lnSpc>
              <a:spcBef>
                <a:spcPts val="0"/>
              </a:spcBef>
              <a:buFont typeface="Wingdings 2" pitchFamily="18" charset="2"/>
              <a:buNone/>
              <a:defRPr/>
            </a:pPr>
            <a:r>
              <a:rPr lang="fr-BE" sz="2000" dirty="0" smtClean="0"/>
              <a:t>		en/of</a:t>
            </a:r>
          </a:p>
          <a:p>
            <a:pPr lvl="1" indent="-137160" eaLnBrk="1" fontAlgn="auto" hangingPunct="1">
              <a:lnSpc>
                <a:spcPct val="100000"/>
              </a:lnSpc>
              <a:spcBef>
                <a:spcPts val="0"/>
              </a:spcBef>
              <a:buFont typeface="Wingdings" panose="05000000000000000000" pitchFamily="2" charset="2"/>
              <a:buChar char="ü"/>
              <a:defRPr/>
            </a:pPr>
            <a:r>
              <a:rPr lang="nl-BE" sz="2200" dirty="0"/>
              <a:t>D</a:t>
            </a:r>
            <a:r>
              <a:rPr lang="nl-BE" sz="2200" dirty="0" smtClean="0"/>
              <a:t>iabetes </a:t>
            </a:r>
            <a:r>
              <a:rPr lang="nl-BE" sz="2200" dirty="0"/>
              <a:t>type </a:t>
            </a:r>
            <a:r>
              <a:rPr lang="nl-BE" sz="2200" dirty="0" smtClean="0"/>
              <a:t>2</a:t>
            </a:r>
            <a:endParaRPr lang="fr-BE" sz="2200" dirty="0"/>
          </a:p>
          <a:p>
            <a:pPr marL="0" indent="0" eaLnBrk="1" fontAlgn="auto" hangingPunct="1">
              <a:lnSpc>
                <a:spcPct val="120000"/>
              </a:lnSpc>
              <a:spcAft>
                <a:spcPts val="0"/>
              </a:spcAft>
              <a:buFont typeface="Wingdings 2" pitchFamily="18" charset="2"/>
              <a:buNone/>
              <a:defRPr/>
            </a:pPr>
            <a:endParaRPr lang="fr-BE" sz="2200" b="1" dirty="0"/>
          </a:p>
          <a:p>
            <a:pPr marL="0" indent="0" eaLnBrk="1" fontAlgn="auto" hangingPunct="1">
              <a:lnSpc>
                <a:spcPct val="120000"/>
              </a:lnSpc>
              <a:spcAft>
                <a:spcPts val="0"/>
              </a:spcAft>
              <a:buFont typeface="Wingdings 2" pitchFamily="18" charset="2"/>
              <a:buNone/>
              <a:defRPr/>
            </a:pPr>
            <a:endParaRPr lang="fr-BE" sz="2200" b="1" i="1" dirty="0"/>
          </a:p>
        </p:txBody>
      </p:sp>
      <p:sp>
        <p:nvSpPr>
          <p:cNvPr id="77827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ctr" eaLnBrk="1" hangingPunct="1">
              <a:buFont typeface="Wingdings 2" pitchFamily="18" charset="2"/>
              <a:buNone/>
              <a:defRPr/>
            </a:pPr>
            <a:endParaRPr lang="fr-BE" altLang="nl-BE" b="1" dirty="0" smtClean="0"/>
          </a:p>
        </p:txBody>
      </p:sp>
      <p:sp>
        <p:nvSpPr>
          <p:cNvPr id="83972" name="Rectangle 6"/>
          <p:cNvSpPr>
            <a:spLocks noChangeArrowheads="1"/>
          </p:cNvSpPr>
          <p:nvPr/>
        </p:nvSpPr>
        <p:spPr bwMode="auto">
          <a:xfrm>
            <a:off x="1065213" y="733425"/>
            <a:ext cx="7821612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2400" b="1"/>
              <a:t>Wat is een zorgtraject?</a:t>
            </a:r>
          </a:p>
        </p:txBody>
      </p:sp>
      <p:sp>
        <p:nvSpPr>
          <p:cNvPr id="5" name="Rectangle 4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6" name="Bouton d'action : Accueil 5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6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93800" y="1611313"/>
            <a:ext cx="7693025" cy="5232400"/>
          </a:xfrm>
        </p:spPr>
        <p:txBody>
          <a:bodyPr rtlCol="0">
            <a:noAutofit/>
          </a:bodyPr>
          <a:lstStyle/>
          <a:p>
            <a:pPr marL="0" indent="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Wingdings 2" pitchFamily="18" charset="2"/>
              <a:buNone/>
              <a:defRPr/>
            </a:pPr>
            <a:r>
              <a:rPr lang="fr-BE" sz="2200" dirty="0" smtClean="0"/>
              <a:t>De </a:t>
            </a:r>
            <a:r>
              <a:rPr lang="fr-BE" sz="2200" dirty="0" err="1" smtClean="0"/>
              <a:t>toegang</a:t>
            </a:r>
            <a:r>
              <a:rPr lang="fr-BE" sz="2200" dirty="0" smtClean="0"/>
              <a:t> </a:t>
            </a:r>
            <a:r>
              <a:rPr lang="fr-BE" sz="2200" dirty="0" err="1" smtClean="0"/>
              <a:t>tot</a:t>
            </a:r>
            <a:r>
              <a:rPr lang="fr-BE" sz="2200" dirty="0" smtClean="0"/>
              <a:t> </a:t>
            </a:r>
            <a:r>
              <a:rPr lang="fr-BE" sz="2200" dirty="0" err="1" smtClean="0"/>
              <a:t>een</a:t>
            </a:r>
            <a:r>
              <a:rPr lang="fr-BE" sz="2200" dirty="0" smtClean="0"/>
              <a:t> </a:t>
            </a:r>
            <a:r>
              <a:rPr lang="fr-BE" sz="2200" dirty="0" err="1" smtClean="0"/>
              <a:t>zorgtraject</a:t>
            </a:r>
            <a:r>
              <a:rPr lang="fr-BE" sz="2200" dirty="0" smtClean="0"/>
              <a:t> </a:t>
            </a:r>
            <a:r>
              <a:rPr lang="fr-BE" sz="2200" dirty="0" err="1" smtClean="0"/>
              <a:t>is</a:t>
            </a:r>
            <a:r>
              <a:rPr lang="fr-BE" sz="2200" dirty="0" smtClean="0"/>
              <a:t> </a:t>
            </a:r>
            <a:r>
              <a:rPr lang="fr-BE" sz="2200" dirty="0" err="1" smtClean="0"/>
              <a:t>afhankelijk</a:t>
            </a:r>
            <a:r>
              <a:rPr lang="fr-BE" sz="2200" dirty="0" smtClean="0"/>
              <a:t> </a:t>
            </a:r>
            <a:r>
              <a:rPr lang="fr-BE" sz="2200" dirty="0"/>
              <a:t>van </a:t>
            </a:r>
            <a:r>
              <a:rPr lang="fr-BE" sz="2200" dirty="0" err="1"/>
              <a:t>medische</a:t>
            </a:r>
            <a:r>
              <a:rPr lang="fr-BE" sz="2200" dirty="0"/>
              <a:t> </a:t>
            </a:r>
            <a:r>
              <a:rPr lang="fr-BE" sz="2200" dirty="0" err="1" smtClean="0"/>
              <a:t>criteria</a:t>
            </a:r>
            <a:r>
              <a:rPr lang="fr-BE" sz="2200" dirty="0" smtClean="0"/>
              <a:t> en </a:t>
            </a:r>
            <a:r>
              <a:rPr lang="fr-BE" sz="2200" dirty="0" err="1" smtClean="0"/>
              <a:t>gebeurt</a:t>
            </a:r>
            <a:r>
              <a:rPr lang="fr-BE" sz="2200" dirty="0" smtClean="0"/>
              <a:t> in </a:t>
            </a:r>
            <a:r>
              <a:rPr lang="fr-BE" sz="2200" dirty="0" err="1" smtClean="0"/>
              <a:t>overleg</a:t>
            </a:r>
            <a:r>
              <a:rPr lang="fr-BE" sz="2200" dirty="0" smtClean="0"/>
              <a:t> met de </a:t>
            </a:r>
            <a:r>
              <a:rPr lang="fr-BE" sz="2200" dirty="0" err="1" smtClean="0"/>
              <a:t>huisarts</a:t>
            </a:r>
            <a:r>
              <a:rPr lang="fr-BE" sz="2200" dirty="0"/>
              <a:t>.</a:t>
            </a:r>
            <a:endParaRPr lang="fr-BE" sz="900" dirty="0" smtClean="0">
              <a:solidFill>
                <a:srgbClr val="FF0000"/>
              </a:solidFill>
            </a:endParaRPr>
          </a:p>
          <a:p>
            <a:pPr marL="0" indent="0" algn="just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Wingdings 2" pitchFamily="18" charset="2"/>
              <a:buNone/>
              <a:defRPr/>
            </a:pPr>
            <a:endParaRPr lang="fr-BE" sz="1100" dirty="0"/>
          </a:p>
          <a:p>
            <a:pPr marL="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Wingdings 2" pitchFamily="18" charset="2"/>
              <a:buNone/>
              <a:defRPr/>
            </a:pPr>
            <a:r>
              <a:rPr lang="fr-BE" sz="2200" b="1" dirty="0" err="1" smtClean="0">
                <a:solidFill>
                  <a:srgbClr val="24ABA5"/>
                </a:solidFill>
              </a:rPr>
              <a:t>Inclusiecriteria</a:t>
            </a:r>
            <a:r>
              <a:rPr lang="fr-BE" sz="2200" dirty="0" smtClean="0"/>
              <a:t> </a:t>
            </a:r>
            <a:r>
              <a:rPr lang="fr-BE" sz="2200" b="1" dirty="0" smtClean="0">
                <a:solidFill>
                  <a:srgbClr val="24ABA5"/>
                </a:solidFill>
              </a:rPr>
              <a:t>diabetes </a:t>
            </a:r>
            <a:r>
              <a:rPr lang="fr-BE" sz="2200" b="1" dirty="0">
                <a:solidFill>
                  <a:srgbClr val="24ABA5"/>
                </a:solidFill>
              </a:rPr>
              <a:t>type </a:t>
            </a:r>
            <a:r>
              <a:rPr lang="fr-BE" sz="2200" b="1" dirty="0" smtClean="0">
                <a:solidFill>
                  <a:srgbClr val="24ABA5"/>
                </a:solidFill>
              </a:rPr>
              <a:t>2</a:t>
            </a:r>
          </a:p>
          <a:p>
            <a:pPr marL="533400" indent="-1778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Wingdings" pitchFamily="2" charset="2"/>
              <a:buChar char="§"/>
              <a:defRPr/>
            </a:pPr>
            <a:r>
              <a:rPr lang="fr-BE" sz="2000" dirty="0" smtClean="0"/>
              <a:t>maximale orale antidiabetica, insuline </a:t>
            </a:r>
            <a:r>
              <a:rPr lang="fr-BE" sz="2000" dirty="0" err="1" smtClean="0"/>
              <a:t>wordt</a:t>
            </a:r>
            <a:r>
              <a:rPr lang="fr-BE" sz="2000" dirty="0" smtClean="0"/>
              <a:t> </a:t>
            </a:r>
            <a:r>
              <a:rPr lang="fr-BE" sz="2000" dirty="0" err="1" smtClean="0"/>
              <a:t>overwogen</a:t>
            </a:r>
            <a:endParaRPr lang="fr-BE" sz="2000" dirty="0" smtClean="0"/>
          </a:p>
          <a:p>
            <a:pPr marL="533400" indent="-1778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Wingdings" pitchFamily="2" charset="2"/>
              <a:buChar char="§"/>
              <a:defRPr/>
            </a:pPr>
            <a:r>
              <a:rPr lang="fr-BE" sz="2000" dirty="0" smtClean="0"/>
              <a:t>1 </a:t>
            </a:r>
            <a:r>
              <a:rPr lang="fr-BE" sz="2000" dirty="0"/>
              <a:t>of 2 insuline-</a:t>
            </a:r>
            <a:r>
              <a:rPr lang="fr-BE" sz="2000" dirty="0" err="1"/>
              <a:t>inspuitingen</a:t>
            </a:r>
            <a:r>
              <a:rPr lang="fr-BE" sz="2000" dirty="0"/>
              <a:t> per dag </a:t>
            </a:r>
            <a:r>
              <a:rPr lang="fr-BE" sz="2000" dirty="0" smtClean="0"/>
              <a:t>of incretinemimetica</a:t>
            </a:r>
            <a:endParaRPr lang="fr-BE" sz="2000" dirty="0"/>
          </a:p>
          <a:p>
            <a:pPr marL="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Wingdings 2" pitchFamily="18" charset="2"/>
              <a:buNone/>
              <a:defRPr/>
            </a:pPr>
            <a:r>
              <a:rPr lang="fr-BE" sz="2200" b="1" dirty="0" err="1" smtClean="0">
                <a:solidFill>
                  <a:srgbClr val="24ABA5"/>
                </a:solidFill>
              </a:rPr>
              <a:t>Inclusiecriteria</a:t>
            </a:r>
            <a:r>
              <a:rPr lang="fr-BE" sz="2200" b="1" dirty="0" smtClean="0">
                <a:solidFill>
                  <a:srgbClr val="24ABA5"/>
                </a:solidFill>
              </a:rPr>
              <a:t> </a:t>
            </a:r>
            <a:r>
              <a:rPr lang="fr-BE" sz="2200" b="1" dirty="0" err="1" smtClean="0">
                <a:solidFill>
                  <a:srgbClr val="24ABA5"/>
                </a:solidFill>
              </a:rPr>
              <a:t>chronische</a:t>
            </a:r>
            <a:r>
              <a:rPr lang="fr-BE" sz="2200" b="1" dirty="0" smtClean="0">
                <a:solidFill>
                  <a:srgbClr val="24ABA5"/>
                </a:solidFill>
              </a:rPr>
              <a:t> nierinsufficiëntie</a:t>
            </a:r>
          </a:p>
          <a:p>
            <a:pPr marL="533400" indent="-2286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Wingdings" pitchFamily="2" charset="2"/>
              <a:buChar char="§"/>
              <a:defRPr/>
            </a:pPr>
            <a:r>
              <a:rPr lang="fr-BE" sz="2000" dirty="0" smtClean="0"/>
              <a:t>stadium </a:t>
            </a:r>
            <a:r>
              <a:rPr lang="fr-BE" sz="2000" dirty="0"/>
              <a:t>3b, 4 </a:t>
            </a:r>
            <a:r>
              <a:rPr lang="fr-BE" sz="2000" dirty="0" smtClean="0"/>
              <a:t>en </a:t>
            </a:r>
            <a:r>
              <a:rPr lang="fr-BE" sz="2000" dirty="0"/>
              <a:t>5 (</a:t>
            </a:r>
            <a:r>
              <a:rPr lang="fr-BE" sz="2000" dirty="0" smtClean="0"/>
              <a:t>GFR&lt;45, 2 keer bepaald door middel van een bloedanalyse)</a:t>
            </a:r>
            <a:endParaRPr lang="fr-BE" sz="2000" dirty="0"/>
          </a:p>
          <a:p>
            <a:pPr marL="533400" indent="-2286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Wingdings" pitchFamily="2" charset="2"/>
              <a:buChar char="§"/>
              <a:defRPr/>
            </a:pPr>
            <a:r>
              <a:rPr lang="fr-BE" sz="2000" dirty="0" smtClean="0"/>
              <a:t>een proteïnurie van meer dan 1g/dag, 2 keer bepaald door middel van een urineonderzoek)</a:t>
            </a:r>
            <a:endParaRPr lang="fr-BE" sz="2000" dirty="0"/>
          </a:p>
          <a:p>
            <a:pPr marL="533400" indent="-1778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Font typeface="Arial" pitchFamily="34" charset="0"/>
              <a:buChar char="•"/>
              <a:defRPr/>
            </a:pPr>
            <a:endParaRPr lang="fr-BE" sz="2200" dirty="0"/>
          </a:p>
        </p:txBody>
      </p:sp>
      <p:sp>
        <p:nvSpPr>
          <p:cNvPr id="78851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  <a:p>
            <a:pPr marL="0" indent="0" algn="ctr" eaLnBrk="1" hangingPunct="1">
              <a:buFont typeface="Wingdings 2" pitchFamily="18" charset="2"/>
              <a:buNone/>
              <a:defRPr/>
            </a:pPr>
            <a:endParaRPr lang="fr-BE" altLang="nl-BE" b="1" dirty="0" smtClean="0"/>
          </a:p>
        </p:txBody>
      </p:sp>
      <p:sp>
        <p:nvSpPr>
          <p:cNvPr id="84996" name="Rectangle 5"/>
          <p:cNvSpPr>
            <a:spLocks noChangeArrowheads="1"/>
          </p:cNvSpPr>
          <p:nvPr/>
        </p:nvSpPr>
        <p:spPr bwMode="auto">
          <a:xfrm>
            <a:off x="933450" y="701675"/>
            <a:ext cx="7953375" cy="831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2400" b="1"/>
              <a:t>Welke patiënten komen in aanmerking voor een zorgtraject? </a:t>
            </a:r>
          </a:p>
        </p:txBody>
      </p:sp>
      <p:sp>
        <p:nvSpPr>
          <p:cNvPr id="5" name="Rectangle 4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6" name="Bouton d'action : Accueil 5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</p:bldLst>
  </p:timing>
</p:sld>
</file>

<file path=ppt/slides/slide7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208088" y="1816100"/>
            <a:ext cx="7678737" cy="4945063"/>
          </a:xfrm>
        </p:spPr>
        <p:txBody>
          <a:bodyPr rtlCol="0">
            <a:noAutofit/>
          </a:bodyPr>
          <a:lstStyle/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Arial" panose="020B0604020202020204" pitchFamily="34" charset="0"/>
              <a:buChar char="•"/>
              <a:defRPr/>
            </a:pPr>
            <a:r>
              <a:rPr lang="fr-BE" sz="2200" dirty="0" err="1" smtClean="0">
                <a:solidFill>
                  <a:srgbClr val="24ABA5"/>
                </a:solidFill>
              </a:rPr>
              <a:t>Andere</a:t>
            </a:r>
            <a:r>
              <a:rPr lang="fr-BE" sz="2200" dirty="0" smtClean="0">
                <a:solidFill>
                  <a:srgbClr val="24ABA5"/>
                </a:solidFill>
              </a:rPr>
              <a:t> </a:t>
            </a:r>
            <a:r>
              <a:rPr lang="fr-BE" sz="2200" dirty="0" err="1" smtClean="0">
                <a:solidFill>
                  <a:srgbClr val="24ABA5"/>
                </a:solidFill>
              </a:rPr>
              <a:t>voorwaarden</a:t>
            </a:r>
            <a:r>
              <a:rPr lang="fr-BE" sz="2200" dirty="0" smtClean="0">
                <a:solidFill>
                  <a:srgbClr val="24ABA5"/>
                </a:solidFill>
              </a:rPr>
              <a:t>:</a:t>
            </a:r>
            <a:endParaRPr lang="fr-BE" sz="2200" dirty="0"/>
          </a:p>
          <a:p>
            <a:pPr marL="704850" indent="-3429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Courier New" panose="02070309020205020404" pitchFamily="49" charset="0"/>
              <a:buChar char="o"/>
              <a:defRPr/>
            </a:pPr>
            <a:r>
              <a:rPr lang="nl-BE" sz="2200" dirty="0"/>
              <a:t>E</a:t>
            </a:r>
            <a:r>
              <a:rPr lang="nl-BE" sz="2200" dirty="0" smtClean="0"/>
              <a:t>en globaal medisch dossier (GMD) hebben.</a:t>
            </a:r>
          </a:p>
          <a:p>
            <a:pPr marL="704850" indent="-3429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Courier New" panose="02070309020205020404" pitchFamily="49" charset="0"/>
              <a:buChar char="o"/>
              <a:defRPr/>
            </a:pPr>
            <a:r>
              <a:rPr lang="fr-BE" sz="2200" dirty="0"/>
              <a:t>I</a:t>
            </a:r>
            <a:r>
              <a:rPr lang="fr-BE" sz="2200" dirty="0" smtClean="0"/>
              <a:t>n staat zijn om op raadpleging te </a:t>
            </a:r>
            <a:r>
              <a:rPr lang="fr-BE" sz="2200" dirty="0" err="1" smtClean="0"/>
              <a:t>gaan</a:t>
            </a:r>
            <a:r>
              <a:rPr lang="fr-BE" sz="2200" dirty="0" smtClean="0"/>
              <a:t>.</a:t>
            </a:r>
          </a:p>
          <a:p>
            <a:pPr marL="361950" indent="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Wingdings 2" pitchFamily="18" charset="2"/>
              <a:buNone/>
              <a:defRPr/>
            </a:pPr>
            <a:endParaRPr lang="fr-BE" sz="2200" dirty="0" smtClean="0"/>
          </a:p>
          <a:p>
            <a:pPr marL="361950" indent="-36195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Arial" panose="020B0604020202020204" pitchFamily="34" charset="0"/>
              <a:buChar char="•"/>
              <a:defRPr/>
            </a:pPr>
            <a:r>
              <a:rPr lang="fr-BE" sz="2200" dirty="0" smtClean="0">
                <a:solidFill>
                  <a:srgbClr val="24ABA5"/>
                </a:solidFill>
              </a:rPr>
              <a:t>Voorwaarden om het zorgtraject te </a:t>
            </a:r>
            <a:r>
              <a:rPr lang="fr-BE" sz="2200" dirty="0" err="1" smtClean="0">
                <a:solidFill>
                  <a:srgbClr val="24ABA5"/>
                </a:solidFill>
              </a:rPr>
              <a:t>behouden</a:t>
            </a:r>
            <a:r>
              <a:rPr lang="fr-BE" sz="2200" dirty="0" smtClean="0">
                <a:solidFill>
                  <a:srgbClr val="24ABA5"/>
                </a:solidFill>
              </a:rPr>
              <a:t>: </a:t>
            </a:r>
            <a:endParaRPr lang="fr-BE" sz="2200" dirty="0" smtClean="0"/>
          </a:p>
          <a:p>
            <a:pPr marL="704850" indent="-3429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Courier New" panose="02070309020205020404" pitchFamily="49" charset="0"/>
              <a:buChar char="o"/>
              <a:defRPr/>
            </a:pPr>
            <a:r>
              <a:rPr lang="nl-BE" sz="2200" dirty="0" smtClean="0"/>
              <a:t>minimaal </a:t>
            </a:r>
            <a:r>
              <a:rPr lang="nl-BE" sz="2200" dirty="0"/>
              <a:t>2 </a:t>
            </a:r>
            <a:r>
              <a:rPr lang="nl-BE" sz="2200" dirty="0" smtClean="0"/>
              <a:t>contacten/jaar bij de huisarts (raadpleging of huisbezoek)</a:t>
            </a:r>
          </a:p>
          <a:p>
            <a:pPr marL="704850" indent="-342900" eaLnBrk="1" fontAlgn="auto" hangingPunct="1">
              <a:lnSpc>
                <a:spcPct val="100000"/>
              </a:lnSpc>
              <a:spcBef>
                <a:spcPts val="0"/>
              </a:spcBef>
              <a:spcAft>
                <a:spcPts val="1200"/>
              </a:spcAft>
              <a:buFont typeface="Courier New" panose="02070309020205020404" pitchFamily="49" charset="0"/>
              <a:buChar char="o"/>
              <a:defRPr/>
            </a:pPr>
            <a:r>
              <a:rPr lang="nl-BE" sz="2200" dirty="0" smtClean="0"/>
              <a:t>minimaal 1 raadpleging/jaar bij de specialist</a:t>
            </a:r>
            <a:endParaRPr lang="fr-BE" sz="2200" b="1" i="1" dirty="0"/>
          </a:p>
        </p:txBody>
      </p:sp>
      <p:sp>
        <p:nvSpPr>
          <p:cNvPr id="79875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6020" name="Rectangle 5"/>
          <p:cNvSpPr>
            <a:spLocks noChangeArrowheads="1"/>
          </p:cNvSpPr>
          <p:nvPr/>
        </p:nvSpPr>
        <p:spPr bwMode="auto">
          <a:xfrm>
            <a:off x="952500" y="644525"/>
            <a:ext cx="7934325" cy="83185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fr-BE" altLang="nl-BE" sz="2400" b="1"/>
              <a:t>Welke patiënten komen in aanmerking voor een zorgtraject? </a:t>
            </a:r>
          </a:p>
        </p:txBody>
      </p:sp>
      <p:sp>
        <p:nvSpPr>
          <p:cNvPr id="7" name="Rectangular Callout 6"/>
          <p:cNvSpPr/>
          <p:nvPr/>
        </p:nvSpPr>
        <p:spPr>
          <a:xfrm>
            <a:off x="1065213" y="1939925"/>
            <a:ext cx="7708900" cy="3567113"/>
          </a:xfrm>
          <a:prstGeom prst="wedgeRectCallout">
            <a:avLst>
              <a:gd name="adj1" fmla="val -41421"/>
              <a:gd name="adj2" fmla="val 68415"/>
            </a:avLst>
          </a:prstGeom>
          <a:solidFill>
            <a:srgbClr val="24ABA5">
              <a:alpha val="84000"/>
            </a:srgb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2800" dirty="0"/>
              <a:t>Welke moeilijkheden ondervinden we met</a:t>
            </a:r>
            <a:br>
              <a:rPr lang="nl-BE" sz="2800" dirty="0"/>
            </a:br>
            <a:r>
              <a:rPr lang="nl-BE" sz="2800" dirty="0"/>
              <a:t> de inclusie van patiënten?</a:t>
            </a:r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endParaRPr lang="nl-BE" sz="2800" dirty="0"/>
          </a:p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2800" dirty="0"/>
              <a:t>Welke concrete oplossingen kunnen dit verhelpen?</a:t>
            </a:r>
            <a:endParaRPr lang="fr-BE" sz="2800" dirty="0"/>
          </a:p>
        </p:txBody>
      </p:sp>
      <p:sp>
        <p:nvSpPr>
          <p:cNvPr id="6" name="Rectangle 5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8" name="Bouton d'action : Accueil 7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 animBg="1"/>
    </p:bldLst>
  </p:timing>
</p:sld>
</file>

<file path=ppt/slides/slide8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73163" y="1990725"/>
            <a:ext cx="7713662" cy="4533900"/>
          </a:xfrm>
        </p:spPr>
        <p:txBody>
          <a:bodyPr/>
          <a:lstStyle/>
          <a:p>
            <a:pPr marL="361950" lvl="1" indent="-361950" eaLnBrk="1" hangingPunct="1">
              <a:lnSpc>
                <a:spcPct val="100000"/>
              </a:lnSpc>
              <a:spcBef>
                <a:spcPct val="0"/>
              </a:spcBef>
              <a:spcAft>
                <a:spcPts val="3000"/>
              </a:spcAft>
              <a:buClr>
                <a:srgbClr val="04617B"/>
              </a:buClr>
              <a:buFont typeface="Arial" charset="0"/>
              <a:buChar char="•"/>
            </a:pPr>
            <a:r>
              <a:rPr lang="nl-BE" altLang="nl-BE" sz="2200" smtClean="0">
                <a:solidFill>
                  <a:srgbClr val="24ABA5"/>
                </a:solidFill>
              </a:rPr>
              <a:t>Consultaties</a:t>
            </a:r>
            <a:r>
              <a:rPr lang="nl-BE" altLang="nl-BE" sz="2200" smtClean="0"/>
              <a:t> bij de huisarts en bij de specialist worden volledig terugbetaald. </a:t>
            </a:r>
            <a:endParaRPr lang="fr-FR" altLang="nl-BE" sz="2200" smtClean="0"/>
          </a:p>
          <a:p>
            <a:pPr marL="361950" lvl="1" indent="-361950" eaLnBrk="1" hangingPunct="1">
              <a:lnSpc>
                <a:spcPct val="100000"/>
              </a:lnSpc>
              <a:spcBef>
                <a:spcPct val="0"/>
              </a:spcBef>
              <a:spcAft>
                <a:spcPts val="3000"/>
              </a:spcAft>
              <a:buClr>
                <a:srgbClr val="04617B"/>
              </a:buClr>
              <a:buFont typeface="Arial" charset="0"/>
              <a:buChar char="•"/>
            </a:pPr>
            <a:r>
              <a:rPr lang="fr-BE" altLang="nl-BE" sz="2200" smtClean="0"/>
              <a:t>Gedeeltelijke terugbetaling </a:t>
            </a:r>
            <a:r>
              <a:rPr lang="fr-BE" altLang="nl-BE" sz="2200" smtClean="0">
                <a:solidFill>
                  <a:srgbClr val="24ABA5"/>
                </a:solidFill>
                <a:cs typeface="Arial" charset="0"/>
              </a:rPr>
              <a:t>diëtetiek</a:t>
            </a:r>
            <a:r>
              <a:rPr lang="fr-BE" altLang="nl-BE" sz="2200" smtClean="0"/>
              <a:t>: 2 x 30 min./jaar</a:t>
            </a:r>
          </a:p>
          <a:p>
            <a:pPr marL="361950" lvl="1" indent="-361950" eaLnBrk="1" hangingPunct="1">
              <a:lnSpc>
                <a:spcPct val="100000"/>
              </a:lnSpc>
              <a:spcBef>
                <a:spcPct val="0"/>
              </a:spcBef>
              <a:spcAft>
                <a:spcPts val="3000"/>
              </a:spcAft>
              <a:buClr>
                <a:srgbClr val="04617B"/>
              </a:buClr>
              <a:buFont typeface="Arial" charset="0"/>
              <a:buChar char="•"/>
            </a:pPr>
            <a:r>
              <a:rPr lang="fr-BE" altLang="nl-BE" sz="2200" smtClean="0"/>
              <a:t>Gedeeltelijke terugbetaling </a:t>
            </a:r>
            <a:r>
              <a:rPr lang="fr-BE" altLang="nl-BE" sz="2200" smtClean="0">
                <a:solidFill>
                  <a:srgbClr val="24ABA5"/>
                </a:solidFill>
                <a:cs typeface="Arial" charset="0"/>
              </a:rPr>
              <a:t>podologie</a:t>
            </a:r>
            <a:r>
              <a:rPr lang="fr-BE" altLang="nl-BE" sz="2200" smtClean="0"/>
              <a:t>: 2 x 45 min./jaar (te beginnen met risicogroep 1)</a:t>
            </a:r>
          </a:p>
          <a:p>
            <a:pPr marL="361950" lvl="1" indent="-361950" eaLnBrk="1" hangingPunct="1">
              <a:lnSpc>
                <a:spcPct val="100000"/>
              </a:lnSpc>
              <a:spcBef>
                <a:spcPct val="0"/>
              </a:spcBef>
              <a:spcAft>
                <a:spcPts val="3000"/>
              </a:spcAft>
              <a:buClr>
                <a:srgbClr val="04617B"/>
              </a:buClr>
              <a:buFont typeface="Arial" charset="0"/>
              <a:buChar char="•"/>
            </a:pPr>
            <a:r>
              <a:rPr lang="fr-BE" altLang="nl-BE" sz="2200" smtClean="0">
                <a:solidFill>
                  <a:srgbClr val="24ABA5"/>
                </a:solidFill>
                <a:cs typeface="Arial" charset="0"/>
              </a:rPr>
              <a:t>Educatie en materiaal</a:t>
            </a:r>
            <a:r>
              <a:rPr lang="fr-BE" altLang="nl-BE" sz="2200" smtClean="0"/>
              <a:t>: volledig vergoed door de mutualiteit (gedeeltelijk voor de bloeddrukmeter)</a:t>
            </a:r>
          </a:p>
          <a:p>
            <a:pPr marL="542925" indent="0" eaLnBrk="1" hangingPunct="1">
              <a:spcBef>
                <a:spcPct val="0"/>
              </a:spcBef>
              <a:buClr>
                <a:srgbClr val="04617B"/>
              </a:buClr>
              <a:buFont typeface="Wingdings 2" pitchFamily="18" charset="2"/>
              <a:buNone/>
            </a:pPr>
            <a:endParaRPr lang="fr-BE" altLang="nl-BE" sz="2000" b="1" i="1" smtClean="0"/>
          </a:p>
        </p:txBody>
      </p:sp>
      <p:sp>
        <p:nvSpPr>
          <p:cNvPr id="80899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7044" name="Rectangle 5"/>
          <p:cNvSpPr>
            <a:spLocks noChangeArrowheads="1"/>
          </p:cNvSpPr>
          <p:nvPr/>
        </p:nvSpPr>
        <p:spPr bwMode="auto">
          <a:xfrm>
            <a:off x="1027113" y="733425"/>
            <a:ext cx="7859712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nl-BE" altLang="nl-BE" sz="2400" b="1"/>
              <a:t>Wat zijn de voordelen voor de patiënt?</a:t>
            </a:r>
            <a:r>
              <a:rPr lang="fr-BE" altLang="nl-BE" sz="2400" b="1"/>
              <a:t> </a:t>
            </a:r>
          </a:p>
        </p:txBody>
      </p:sp>
      <p:sp>
        <p:nvSpPr>
          <p:cNvPr id="9" name="Rectangular Callout 8"/>
          <p:cNvSpPr/>
          <p:nvPr/>
        </p:nvSpPr>
        <p:spPr>
          <a:xfrm>
            <a:off x="1176338" y="2054225"/>
            <a:ext cx="7710487" cy="2867025"/>
          </a:xfrm>
          <a:prstGeom prst="wedgeRectCallout">
            <a:avLst>
              <a:gd name="adj1" fmla="val -41421"/>
              <a:gd name="adj2" fmla="val 68415"/>
            </a:avLst>
          </a:prstGeom>
          <a:solidFill>
            <a:srgbClr val="24ABA5">
              <a:alpha val="84000"/>
            </a:srgb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nl-BE" sz="2800" dirty="0"/>
              <a:t>Welke andere voordelen bieden de zorgtrajecten naast de verhoogde tegemoetkoming?</a:t>
            </a:r>
            <a:endParaRPr lang="fr-BE" sz="2800" dirty="0"/>
          </a:p>
        </p:txBody>
      </p:sp>
      <p:sp>
        <p:nvSpPr>
          <p:cNvPr id="6" name="Rectangle 5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7" name="Bouton d'action : Accueil 6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9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9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9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9" grpId="0" animBg="1"/>
    </p:bldLst>
  </p:timing>
</p:sld>
</file>

<file path=ppt/slides/slide9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Espace réservé du contenu 1"/>
          <p:cNvSpPr>
            <a:spLocks noGrp="1"/>
          </p:cNvSpPr>
          <p:nvPr>
            <p:ph idx="1"/>
          </p:nvPr>
        </p:nvSpPr>
        <p:spPr>
          <a:xfrm>
            <a:off x="1173163" y="1990725"/>
            <a:ext cx="7713662" cy="4533900"/>
          </a:xfrm>
        </p:spPr>
        <p:txBody>
          <a:bodyPr/>
          <a:lstStyle/>
          <a:p>
            <a:pPr marL="361950" lvl="1" indent="-361950" eaLnBrk="1" hangingPunct="1">
              <a:lnSpc>
                <a:spcPct val="100000"/>
              </a:lnSpc>
              <a:spcBef>
                <a:spcPct val="0"/>
              </a:spcBef>
              <a:spcAft>
                <a:spcPts val="3000"/>
              </a:spcAft>
              <a:buClr>
                <a:srgbClr val="04617B"/>
              </a:buClr>
              <a:buFont typeface="Arial" charset="0"/>
              <a:buChar char="•"/>
            </a:pPr>
            <a:r>
              <a:rPr lang="nl-BE" altLang="nl-BE" sz="2200" smtClean="0">
                <a:solidFill>
                  <a:srgbClr val="24ABA5"/>
                </a:solidFill>
              </a:rPr>
              <a:t>Persoonlijke doelstellingen bereiken, </a:t>
            </a:r>
            <a:r>
              <a:rPr lang="fr-BE" altLang="nl-BE" sz="2200" smtClean="0"/>
              <a:t>volgens een concreet zorgplan dat met de huisarts wordt opgesteld (bv. stoppen met roken, gezonde voeding, regelmatige beweging, griepvaccinatie,…)</a:t>
            </a:r>
            <a:endParaRPr lang="fr-FR" altLang="nl-BE" sz="2200" smtClean="0"/>
          </a:p>
          <a:p>
            <a:pPr marL="361950" lvl="1" indent="-361950" eaLnBrk="1" hangingPunct="1">
              <a:lnSpc>
                <a:spcPct val="100000"/>
              </a:lnSpc>
              <a:spcBef>
                <a:spcPct val="0"/>
              </a:spcBef>
              <a:spcAft>
                <a:spcPts val="3000"/>
              </a:spcAft>
              <a:buClr>
                <a:srgbClr val="04617B"/>
              </a:buClr>
              <a:buFont typeface="Arial" charset="0"/>
              <a:buChar char="•"/>
            </a:pPr>
            <a:r>
              <a:rPr lang="fr-BE" altLang="nl-BE" sz="2200" smtClean="0"/>
              <a:t>Zijn </a:t>
            </a:r>
            <a:r>
              <a:rPr lang="fr-BE" altLang="nl-BE" sz="2200" smtClean="0">
                <a:solidFill>
                  <a:srgbClr val="24ABA5"/>
                </a:solidFill>
                <a:cs typeface="Arial" charset="0"/>
              </a:rPr>
              <a:t>GMD </a:t>
            </a:r>
            <a:r>
              <a:rPr lang="fr-BE" altLang="nl-BE" sz="2200" smtClean="0"/>
              <a:t>laten beheren door de huisarts. </a:t>
            </a:r>
            <a:endParaRPr lang="fr-BE" altLang="nl-BE" sz="2200" smtClean="0">
              <a:solidFill>
                <a:srgbClr val="24ABA5"/>
              </a:solidFill>
            </a:endParaRPr>
          </a:p>
          <a:p>
            <a:pPr marL="361950" lvl="1" indent="-361950" eaLnBrk="1" hangingPunct="1">
              <a:lnSpc>
                <a:spcPct val="100000"/>
              </a:lnSpc>
              <a:spcBef>
                <a:spcPct val="0"/>
              </a:spcBef>
              <a:spcAft>
                <a:spcPts val="3000"/>
              </a:spcAft>
              <a:buClr>
                <a:srgbClr val="04617B"/>
              </a:buClr>
              <a:buFont typeface="Arial" charset="0"/>
              <a:buChar char="•"/>
            </a:pPr>
            <a:r>
              <a:rPr lang="fr-BE" altLang="nl-BE" sz="2200" smtClean="0"/>
              <a:t>Minstens </a:t>
            </a:r>
            <a:r>
              <a:rPr lang="fr-BE" altLang="nl-BE" sz="2200" smtClean="0">
                <a:solidFill>
                  <a:srgbClr val="24ABA5"/>
                </a:solidFill>
                <a:cs typeface="Arial" charset="0"/>
              </a:rPr>
              <a:t>2 contacten per jaar </a:t>
            </a:r>
            <a:r>
              <a:rPr lang="fr-BE" altLang="nl-BE" sz="2200" smtClean="0">
                <a:cs typeface="Arial" charset="0"/>
              </a:rPr>
              <a:t>met de huisarts.</a:t>
            </a:r>
            <a:endParaRPr lang="fr-BE" altLang="nl-BE" sz="2200" smtClean="0">
              <a:solidFill>
                <a:srgbClr val="24ABA5"/>
              </a:solidFill>
              <a:cs typeface="Arial" charset="0"/>
            </a:endParaRPr>
          </a:p>
          <a:p>
            <a:pPr marL="361950" lvl="1" indent="-361950" eaLnBrk="1" hangingPunct="1">
              <a:lnSpc>
                <a:spcPct val="100000"/>
              </a:lnSpc>
              <a:spcBef>
                <a:spcPct val="0"/>
              </a:spcBef>
              <a:spcAft>
                <a:spcPts val="3000"/>
              </a:spcAft>
              <a:buClr>
                <a:srgbClr val="04617B"/>
              </a:buClr>
              <a:buFont typeface="Arial" charset="0"/>
              <a:buChar char="•"/>
            </a:pPr>
            <a:r>
              <a:rPr lang="fr-BE" altLang="nl-BE" sz="2200" smtClean="0"/>
              <a:t>Minstens </a:t>
            </a:r>
            <a:r>
              <a:rPr lang="fr-BE" altLang="nl-BE" sz="2200" smtClean="0">
                <a:solidFill>
                  <a:srgbClr val="24ABA5"/>
                </a:solidFill>
                <a:cs typeface="Arial" charset="0"/>
              </a:rPr>
              <a:t>1 maal per jaar de specialist raadplegen.</a:t>
            </a:r>
            <a:endParaRPr lang="fr-BE" altLang="nl-BE" sz="2200" smtClean="0"/>
          </a:p>
          <a:p>
            <a:pPr marL="542925" indent="0" eaLnBrk="1" hangingPunct="1">
              <a:spcBef>
                <a:spcPct val="0"/>
              </a:spcBef>
              <a:buClr>
                <a:srgbClr val="04617B"/>
              </a:buClr>
              <a:buFont typeface="Wingdings 2" pitchFamily="18" charset="2"/>
              <a:buNone/>
            </a:pPr>
            <a:endParaRPr lang="fr-BE" altLang="nl-BE" sz="2000" b="1" i="1" smtClean="0"/>
          </a:p>
        </p:txBody>
      </p:sp>
      <p:sp>
        <p:nvSpPr>
          <p:cNvPr id="81923" name="Espace réservé du texte 2"/>
          <p:cNvSpPr>
            <a:spLocks noGrp="1"/>
          </p:cNvSpPr>
          <p:nvPr>
            <p:ph type="body" sz="quarter" idx="13"/>
          </p:nvPr>
        </p:nvSpPr>
        <p:spPr>
          <a:xfrm>
            <a:off x="1065213" y="171450"/>
            <a:ext cx="7821612" cy="561975"/>
          </a:xfrm>
        </p:spPr>
        <p:txBody>
          <a:bodyPr/>
          <a:lstStyle/>
          <a:p>
            <a:pPr marL="0" indent="0" algn="ctr" eaLnBrk="1" hangingPunct="1">
              <a:buFont typeface="Wingdings 2" pitchFamily="18" charset="2"/>
              <a:buNone/>
              <a:defRPr/>
            </a:pPr>
            <a:r>
              <a:rPr lang="fr-BE" altLang="nl-BE" b="1" dirty="0" err="1">
                <a:effectLst>
                  <a:outerShdw blurRad="38100" dist="38100" dir="2700000" algn="tl">
                    <a:srgbClr val="000000">
                      <a:alpha val="43137"/>
                    </a:srgbClr>
                  </a:outerShdw>
                </a:effectLst>
              </a:rPr>
              <a:t>Zorgtrajecten</a:t>
            </a:r>
            <a:endParaRPr lang="fr-BE" altLang="nl-BE" b="1" dirty="0">
              <a:effectLst>
                <a:outerShdw blurRad="38100" dist="38100" dir="2700000" algn="tl">
                  <a:srgbClr val="000000">
                    <a:alpha val="43137"/>
                  </a:srgbClr>
                </a:outerShdw>
              </a:effectLst>
            </a:endParaRPr>
          </a:p>
        </p:txBody>
      </p:sp>
      <p:sp>
        <p:nvSpPr>
          <p:cNvPr id="88068" name="Rectangle 5"/>
          <p:cNvSpPr>
            <a:spLocks noChangeArrowheads="1"/>
          </p:cNvSpPr>
          <p:nvPr/>
        </p:nvSpPr>
        <p:spPr bwMode="auto">
          <a:xfrm>
            <a:off x="1027113" y="733425"/>
            <a:ext cx="7859712" cy="461963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>
            <a:spAutoFit/>
          </a:bodyPr>
          <a:lstStyle>
            <a:lvl1pPr>
              <a:lnSpc>
                <a:spcPct val="90000"/>
              </a:lnSpc>
              <a:spcBef>
                <a:spcPts val="900"/>
              </a:spcBef>
              <a:buClr>
                <a:srgbClr val="24ABA5"/>
              </a:buClr>
              <a:buFont typeface="Wingdings 2" pitchFamily="18" charset="2"/>
              <a:buChar char=""/>
              <a:defRPr sz="28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1pPr>
            <a:lvl2pPr marL="742950" indent="-28575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2pPr>
            <a:lvl3pPr marL="11430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 sz="2400"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3pPr>
            <a:lvl4pPr marL="16002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4pPr>
            <a:lvl5pPr marL="2057400" indent="-22860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5pPr>
            <a:lvl6pPr marL="25146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6pPr>
            <a:lvl7pPr marL="29718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7pPr>
            <a:lvl8pPr marL="34290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8pPr>
            <a:lvl9pPr marL="3886200" indent="-228600" defTabSz="457200" eaLnBrk="0" fontAlgn="base" hangingPunct="0">
              <a:lnSpc>
                <a:spcPct val="90000"/>
              </a:lnSpc>
              <a:spcBef>
                <a:spcPts val="188"/>
              </a:spcBef>
              <a:spcAft>
                <a:spcPts val="188"/>
              </a:spcAft>
              <a:buClr>
                <a:srgbClr val="24ABA5"/>
              </a:buClr>
              <a:buFont typeface="Wingdings 2" pitchFamily="18" charset="2"/>
              <a:buChar char=""/>
              <a:defRPr>
                <a:solidFill>
                  <a:srgbClr val="004B8D"/>
                </a:solidFill>
                <a:latin typeface="Verdana" pitchFamily="34" charset="0"/>
                <a:ea typeface="Verdana" pitchFamily="34" charset="0"/>
                <a:cs typeface="Verdana" pitchFamily="34" charset="0"/>
              </a:defRPr>
            </a:lvl9pPr>
          </a:lstStyle>
          <a:p>
            <a:pPr algn="ctr" eaLnBrk="1" hangingPunct="1">
              <a:lnSpc>
                <a:spcPct val="100000"/>
              </a:lnSpc>
              <a:spcBef>
                <a:spcPct val="0"/>
              </a:spcBef>
              <a:buClrTx/>
              <a:buFontTx/>
              <a:buNone/>
            </a:pPr>
            <a:r>
              <a:rPr lang="nl-BE" altLang="nl-BE" sz="2400" b="1"/>
              <a:t>Welke engagementen neemt de patiënt?</a:t>
            </a:r>
            <a:r>
              <a:rPr lang="fr-BE" altLang="nl-BE" sz="2400" b="1"/>
              <a:t> </a:t>
            </a:r>
          </a:p>
        </p:txBody>
      </p:sp>
      <p:sp>
        <p:nvSpPr>
          <p:cNvPr id="7" name="Rectangular Callout 11"/>
          <p:cNvSpPr/>
          <p:nvPr/>
        </p:nvSpPr>
        <p:spPr>
          <a:xfrm>
            <a:off x="1176338" y="2101850"/>
            <a:ext cx="7710487" cy="3044825"/>
          </a:xfrm>
          <a:prstGeom prst="wedgeRectCallout">
            <a:avLst>
              <a:gd name="adj1" fmla="val -41421"/>
              <a:gd name="adj2" fmla="val 68415"/>
            </a:avLst>
          </a:prstGeom>
          <a:solidFill>
            <a:srgbClr val="24ABA5">
              <a:alpha val="84000"/>
            </a:srgbClr>
          </a:solidFill>
          <a:ln>
            <a:noFill/>
          </a:ln>
          <a:effectLst>
            <a:outerShdw blurRad="50800" dist="38100" dir="2700000" algn="tl" rotWithShape="0">
              <a:prstClr val="black">
                <a:alpha val="40000"/>
              </a:prst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 eaLnBrk="1" fontAlgn="auto" hangingPunct="1">
              <a:spcBef>
                <a:spcPts val="0"/>
              </a:spcBef>
              <a:spcAft>
                <a:spcPts val="0"/>
              </a:spcAft>
              <a:defRPr/>
            </a:pPr>
            <a:r>
              <a:rPr lang="fr-BE" sz="2800" dirty="0" err="1"/>
              <a:t>Hoe</a:t>
            </a:r>
            <a:r>
              <a:rPr lang="fr-BE" sz="2800" dirty="0"/>
              <a:t> </a:t>
            </a:r>
            <a:r>
              <a:rPr lang="fr-BE" sz="2800" dirty="0" err="1"/>
              <a:t>kunnen</a:t>
            </a:r>
            <a:r>
              <a:rPr lang="fr-BE" sz="2800" dirty="0"/>
              <a:t> </a:t>
            </a:r>
            <a:r>
              <a:rPr lang="fr-BE" sz="2800" dirty="0" err="1"/>
              <a:t>we</a:t>
            </a:r>
            <a:r>
              <a:rPr lang="fr-BE" sz="2800" dirty="0"/>
              <a:t> </a:t>
            </a:r>
            <a:r>
              <a:rPr lang="fr-BE" sz="2800" dirty="0" err="1"/>
              <a:t>samenwerken</a:t>
            </a:r>
            <a:r>
              <a:rPr lang="fr-BE" sz="2800" dirty="0"/>
              <a:t> om </a:t>
            </a:r>
            <a:r>
              <a:rPr lang="fr-BE" sz="2800" dirty="0" err="1"/>
              <a:t>erop</a:t>
            </a:r>
            <a:r>
              <a:rPr lang="fr-BE" sz="2800" dirty="0"/>
              <a:t> </a:t>
            </a:r>
            <a:r>
              <a:rPr lang="fr-BE" sz="2800" dirty="0" err="1"/>
              <a:t>toe</a:t>
            </a:r>
            <a:r>
              <a:rPr lang="fr-BE" sz="2800" dirty="0"/>
              <a:t> te </a:t>
            </a:r>
            <a:r>
              <a:rPr lang="fr-BE" sz="2800" dirty="0" err="1"/>
              <a:t>zien</a:t>
            </a:r>
            <a:r>
              <a:rPr lang="fr-BE" sz="2800" dirty="0"/>
              <a:t> </a:t>
            </a:r>
            <a:r>
              <a:rPr lang="fr-BE" sz="2800" dirty="0" err="1"/>
              <a:t>dat</a:t>
            </a:r>
            <a:r>
              <a:rPr lang="fr-BE" sz="2800" dirty="0"/>
              <a:t> de </a:t>
            </a:r>
            <a:r>
              <a:rPr lang="fr-BE" sz="2800" dirty="0" err="1"/>
              <a:t>objectieven</a:t>
            </a:r>
            <a:r>
              <a:rPr lang="fr-BE" sz="2800" dirty="0"/>
              <a:t> van de </a:t>
            </a:r>
            <a:r>
              <a:rPr lang="fr-BE" sz="2800" dirty="0" err="1"/>
              <a:t>patiënt</a:t>
            </a:r>
            <a:r>
              <a:rPr lang="fr-BE" sz="2800" dirty="0"/>
              <a:t> </a:t>
            </a:r>
            <a:r>
              <a:rPr lang="fr-BE" sz="2800" dirty="0" err="1"/>
              <a:t>bereikt</a:t>
            </a:r>
            <a:r>
              <a:rPr lang="fr-BE" sz="2800" dirty="0"/>
              <a:t> </a:t>
            </a:r>
            <a:r>
              <a:rPr lang="fr-BE" sz="2800" dirty="0" err="1"/>
              <a:t>worden</a:t>
            </a:r>
            <a:r>
              <a:rPr lang="fr-BE" sz="2800" dirty="0"/>
              <a:t>?</a:t>
            </a:r>
          </a:p>
        </p:txBody>
      </p:sp>
      <p:sp>
        <p:nvSpPr>
          <p:cNvPr id="6" name="Rectangle 5">
            <a:hlinkClick r:id="rId2" action="ppaction://hlinksldjump"/>
          </p:cNvPr>
          <p:cNvSpPr/>
          <p:nvPr/>
        </p:nvSpPr>
        <p:spPr>
          <a:xfrm>
            <a:off x="98856" y="36306"/>
            <a:ext cx="720000" cy="216000"/>
          </a:xfrm>
          <a:prstGeom prst="rect">
            <a:avLst/>
          </a:prstGeom>
          <a:solidFill>
            <a:schemeClr val="bg1"/>
          </a:solidFill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 eaLnBrk="1" hangingPunct="1">
              <a:defRPr/>
            </a:pPr>
            <a:r>
              <a:rPr lang="fr-BE" sz="1100" dirty="0">
                <a:solidFill>
                  <a:srgbClr val="24ABA5"/>
                </a:solidFill>
                <a:latin typeface="Verdana" panose="020B0604030504040204" pitchFamily="34" charset="0"/>
                <a:ea typeface="Verdana" panose="020B0604030504040204" pitchFamily="34" charset="0"/>
                <a:cs typeface="Verdana" panose="020B0604030504040204" pitchFamily="34" charset="0"/>
                <a:hlinkClick r:id="rId2" action="ppaction://hlinksldjump"/>
              </a:rPr>
              <a:t>THEMA’S</a:t>
            </a:r>
            <a:endParaRPr lang="fr-BE" dirty="0"/>
          </a:p>
        </p:txBody>
      </p:sp>
      <p:sp>
        <p:nvSpPr>
          <p:cNvPr id="8" name="Bouton d'action : Accueil 7">
            <a:hlinkClick r:id="rId3" action="ppaction://hlinksldjump" highlightClick="1"/>
          </p:cNvPr>
          <p:cNvSpPr/>
          <p:nvPr/>
        </p:nvSpPr>
        <p:spPr>
          <a:xfrm>
            <a:off x="8629650" y="176280"/>
            <a:ext cx="352425" cy="280920"/>
          </a:xfrm>
          <a:prstGeom prst="actionButtonHome">
            <a:avLst/>
          </a:prstGeom>
          <a:ln>
            <a:noFill/>
          </a:ln>
          <a:effectLst>
            <a:outerShdw blurRad="107950" dist="12700" dir="5400000" algn="ctr">
              <a:srgbClr val="000000"/>
            </a:outerShdw>
          </a:effectLst>
          <a:scene3d>
            <a:camera prst="orthographicFront">
              <a:rot lat="0" lon="0" rev="0"/>
            </a:camera>
            <a:lightRig rig="soft" dir="t">
              <a:rot lat="0" lon="0" rev="0"/>
            </a:lightRig>
          </a:scene3d>
          <a:sp3d contourW="44450" prstMaterial="matte">
            <a:bevelT w="63500" h="63500" prst="artDeco"/>
            <a:contourClr>
              <a:srgbClr val="FFFFFF"/>
            </a:contourClr>
          </a:sp3d>
        </p:spPr>
        <p:style>
          <a:lnRef idx="2">
            <a:schemeClr val="accent5"/>
          </a:lnRef>
          <a:fillRef idx="1">
            <a:schemeClr val="lt1"/>
          </a:fillRef>
          <a:effectRef idx="0">
            <a:schemeClr val="accent5"/>
          </a:effectRef>
          <a:fontRef idx="minor">
            <a:schemeClr val="dk1"/>
          </a:fontRef>
        </p:style>
        <p:txBody>
          <a:bodyPr anchor="ctr"/>
          <a:lstStyle/>
          <a:p>
            <a:pPr algn="ctr" eaLnBrk="1" hangingPunct="1">
              <a:defRPr/>
            </a:pPr>
            <a:endParaRPr lang="fr-BE"/>
          </a:p>
        </p:txBody>
      </p:sp>
    </p:spTree>
  </p:cSld>
  <p:clrMapOvr>
    <a:masterClrMapping/>
  </p:clrMapOvr>
  <p:transition spd="slow">
    <p:wipe/>
  </p:transition>
  <p:timing>
    <p:tnLst>
      <p:par>
        <p:cTn id="1" dur="indefinite" restart="never" nodeType="tmRoot">
          <p:childTnLst>
            <p:seq concurrent="1" nextAc="seek">
              <p:cTn id="2" dur="indefinite" nodeType="mainSeq">
                <p:childTnLst>
                  <p:par>
                    <p:cTn id="3" fill="hold" nodeType="clickPar">
                      <p:stCondLst>
                        <p:cond delay="indefinite"/>
                      </p:stCondLst>
                      <p:childTnLst>
                        <p:par>
                          <p:cTn id="4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5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6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2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7" dur="1500"/>
                                        <p:tgtEl>
                                          <p:spTgt spid="2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8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9" dur="1500" fill="hold"/>
                                        <p:tgtEl>
                                          <p:spTgt spid="2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  <p:par>
                    <p:cTn id="10" fill="hold" nodeType="clickPar">
                      <p:stCondLst>
                        <p:cond delay="indefinite"/>
                      </p:stCondLst>
                      <p:childTnLst>
                        <p:par>
                          <p:cTn id="11" fill="hold" nodeType="withGroup">
                            <p:stCondLst>
                              <p:cond delay="0"/>
                            </p:stCondLst>
                            <p:childTnLst>
                              <p:par>
                                <p:cTn id="12" presetID="42" presetClass="entr" presetSubtype="0" fill="hold" grpId="0" nodeType="clickEffect">
                                  <p:stCondLst>
                                    <p:cond delay="0"/>
                                  </p:stCondLst>
                                  <p:childTnLst>
                                    <p:set>
                                      <p:cBhvr>
                                        <p:cTn id="13" dur="1" fill="hold">
                                          <p:stCondLst>
                                            <p:cond delay="0"/>
                                          </p:stCondLst>
                                        </p:cTn>
                                        <p:tgtEl>
                                          <p:spTgt spid="7"/>
                                        </p:tgtEl>
                                        <p:attrNameLst>
                                          <p:attrName>style.visibility</p:attrName>
                                        </p:attrNameLst>
                                      </p:cBhvr>
                                      <p:to>
                                        <p:strVal val="visible"/>
                                      </p:to>
                                    </p:set>
                                    <p:animEffect transition="in" filter="fade">
                                      <p:cBhvr>
                                        <p:cTn id="14" dur="1000"/>
                                        <p:tgtEl>
                                          <p:spTgt spid="7"/>
                                        </p:tgtEl>
                                      </p:cBhvr>
                                    </p:animEffect>
                                    <p:anim calcmode="lin" valueType="num">
                                      <p:cBhvr>
                                        <p:cTn id="15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ppt_x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x"/>
                                          </p:val>
                                        </p:tav>
                                        <p:tav tm="100000">
                                          <p:val>
                                            <p:strVal val="#ppt_x"/>
                                          </p:val>
                                        </p:tav>
                                      </p:tavLst>
                                    </p:anim>
                                    <p:anim calcmode="lin" valueType="num">
                                      <p:cBhvr>
                                        <p:cTn id="16" dur="1000" fill="hold"/>
                                        <p:tgtEl>
                                          <p:spTgt spid="7"/>
                                        </p:tgtEl>
                                        <p:attrNameLst>
                                          <p:attrName>ppt_y</p:attrName>
                                        </p:attrNameLst>
                                      </p:cBhvr>
                                      <p:tavLst>
                                        <p:tav tm="0">
                                          <p:val>
                                            <p:strVal val="#ppt_y+.1"/>
                                          </p:val>
                                        </p:tav>
                                        <p:tav tm="100000">
                                          <p:val>
                                            <p:strVal val="#ppt_y"/>
                                          </p:val>
                                        </p:tav>
                                      </p:tavLst>
                                    </p:anim>
                                  </p:childTnLst>
                                </p:cTn>
                              </p:par>
                            </p:childTnLst>
                          </p:cTn>
                        </p:par>
                      </p:childTnLst>
                    </p:cTn>
                  </p:par>
                </p:childTnLst>
              </p:cTn>
              <p:prevCondLst>
                <p:cond evt="onPrev" delay="0">
                  <p:tgtEl>
                    <p:sldTgt/>
                  </p:tgtEl>
                </p:cond>
              </p:prevCondLst>
              <p:nextCondLst>
                <p:cond evt="onNext" delay="0">
                  <p:tgtEl>
                    <p:sldTgt/>
                  </p:tgtEl>
                </p:cond>
              </p:nextCondLst>
            </p:seq>
          </p:childTnLst>
        </p:cTn>
      </p:par>
    </p:tnLst>
    <p:bldLst>
      <p:bldP spid="2" grpId="0"/>
      <p:bldP spid="7" grpId="0" animBg="1"/>
    </p:bldLst>
  </p:timing>
</p:sld>
</file>

<file path=ppt/theme/theme1.xml><?xml version="1.0" encoding="utf-8"?>
<a:theme xmlns:a="http://schemas.openxmlformats.org/drawingml/2006/main" name="Cadre">
  <a:themeElements>
    <a:clrScheme name="Personnalisé 7">
      <a:dk1>
        <a:sysClr val="windowText" lastClr="000000"/>
      </a:dk1>
      <a:lt1>
        <a:sysClr val="window" lastClr="FFFFFF"/>
      </a:lt1>
      <a:dk2>
        <a:srgbClr val="204C89"/>
      </a:dk2>
      <a:lt2>
        <a:srgbClr val="A8C4C8"/>
      </a:lt2>
      <a:accent1>
        <a:srgbClr val="4DAFE4"/>
      </a:accent1>
      <a:accent2>
        <a:srgbClr val="FFFFFF"/>
      </a:accent2>
      <a:accent3>
        <a:srgbClr val="FFFFFF"/>
      </a:accent3>
      <a:accent4>
        <a:srgbClr val="FFFFFF"/>
      </a:accent4>
      <a:accent5>
        <a:srgbClr val="FFFFFF"/>
      </a:accent5>
      <a:accent6>
        <a:srgbClr val="FFFFFF"/>
      </a:accent6>
      <a:hlink>
        <a:srgbClr val="33CCCC"/>
      </a:hlink>
      <a:folHlink>
        <a:srgbClr val="40BAD2"/>
      </a:folHlink>
    </a:clrScheme>
    <a:fontScheme name="Frame">
      <a:maj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ahoma"/>
        <a:font script="Uigh" typeface="Microsoft Uighur"/>
        <a:font script="Geor" typeface="Sylfaen"/>
      </a:majorFont>
      <a:minorFont>
        <a:latin typeface="Corbel" panose="020B0503020204020204"/>
        <a:ea typeface=""/>
        <a:cs typeface=""/>
        <a:font script="Jpan" typeface="ＭＳ ゴシック"/>
        <a:font script="Hang" typeface="HY중고딕"/>
        <a:font script="Hans" typeface="幼圆"/>
        <a:font script="Hant" typeface="微軟正黑體"/>
        <a:font script="Arab" typeface="Tahoma"/>
        <a:font script="Hebr" typeface="Gisha"/>
        <a:font script="Thai" typeface="DilleniaUPC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Verdana"/>
        <a:font script="Uigh" typeface="Microsoft Uighur"/>
        <a:font script="Geor" typeface="Sylfaen"/>
      </a:minorFont>
    </a:fontScheme>
    <a:fmtScheme name="Frame">
      <a:fillStyleLst>
        <a:solidFill>
          <a:schemeClr val="phClr"/>
        </a:solidFill>
        <a:solidFill>
          <a:schemeClr val="phClr">
            <a:tint val="65000"/>
          </a:schemeClr>
        </a:solidFill>
        <a:solidFill>
          <a:schemeClr val="phClr">
            <a:shade val="80000"/>
            <a:satMod val="150000"/>
          </a:schemeClr>
        </a:solidFill>
      </a:fillStyleLst>
      <a:lnStyleLst>
        <a:ln w="9525" cap="flat" cmpd="sng" algn="ctr">
          <a:solidFill>
            <a:schemeClr val="phClr"/>
          </a:solidFill>
          <a:prstDash val="solid"/>
        </a:ln>
        <a:ln w="10795" cap="flat" cmpd="sng" algn="ctr">
          <a:solidFill>
            <a:schemeClr val="phClr"/>
          </a:solidFill>
          <a:prstDash val="solid"/>
        </a:ln>
        <a:ln w="17145" cap="flat" cmpd="sng" algn="ctr">
          <a:solidFill>
            <a:schemeClr val="phClr">
              <a:shade val="95000"/>
              <a:alpha val="50000"/>
              <a:satMod val="150000"/>
            </a:schemeClr>
          </a:solidFill>
          <a:prstDash val="solid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44450" dist="13970" dir="5400000" algn="ctr" rotWithShape="0">
              <a:srgbClr val="000000">
                <a:alpha val="45000"/>
              </a:srgbClr>
            </a:outerShdw>
          </a:effectLst>
          <a:scene3d>
            <a:camera prst="orthographicFront">
              <a:rot lat="0" lon="0" rev="0"/>
            </a:camera>
            <a:lightRig rig="twoPt" dir="tl"/>
          </a:scene3d>
          <a:sp3d prstMaterial="flat">
            <a:bevelT w="12700" h="25400" prst="coolSlant"/>
          </a:sp3d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hade val="98000"/>
                <a:satMod val="120000"/>
                <a:lumMod val="102000"/>
              </a:schemeClr>
            </a:gs>
            <a:gs pos="48000">
              <a:schemeClr val="phClr">
                <a:tint val="98000"/>
                <a:shade val="90000"/>
                <a:satMod val="110000"/>
                <a:lumMod val="103000"/>
              </a:schemeClr>
            </a:gs>
            <a:gs pos="100000">
              <a:schemeClr val="phClr">
                <a:tint val="98000"/>
                <a:shade val="80000"/>
                <a:satMod val="100000"/>
              </a:schemeClr>
            </a:gs>
          </a:gsLst>
          <a:lin ang="5400000" scaled="0"/>
        </a:gradFill>
      </a:bgFillStyleLst>
    </a:fmtScheme>
  </a:themeElements>
  <a:objectDefaults>
    <a:txDef>
      <a:spPr>
        <a:noFill/>
      </a:spPr>
      <a:bodyPr wrap="square" rtlCol="0">
        <a:spAutoFit/>
      </a:bodyPr>
      <a:lstStyle>
        <a:defPPr algn="ctr">
          <a:defRPr sz="3000" dirty="0" smtClean="0">
            <a:solidFill>
              <a:srgbClr val="24ABA5"/>
            </a:solidFill>
            <a:latin typeface="Verdana" panose="020B0604030504040204" pitchFamily="34" charset="0"/>
            <a:ea typeface="Verdana" panose="020B0604030504040204" pitchFamily="34" charset="0"/>
            <a:cs typeface="Verdana" panose="020B0604030504040204" pitchFamily="34" charset="0"/>
          </a:defRPr>
        </a:defPPr>
      </a:lstStyle>
    </a:txDef>
  </a:objectDefaults>
  <a:extraClrSchemeLst/>
  <a:extLst>
    <a:ext uri="{05A4C25C-085E-4340-85A3-A5531E510DB2}">
      <thm15:themeFamily xmlns:thm15="http://schemas.microsoft.com/office/thememl/2012/main" xmlns="" name="Frame" id="{F226E7A2-7162-461C-9490-D27D9DC04E43}" vid="{629A0216-3BBD-45C0-B63F-2683BEA18F60}"/>
    </a:ext>
  </a:extLst>
</a:theme>
</file>

<file path=ppt/theme/theme2.xml><?xml version="1.0" encoding="utf-8"?>
<a:theme xmlns:a="http://schemas.openxmlformats.org/drawingml/2006/main" name="Thème Offic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5B9BD5"/>
      </a:accent1>
      <a:accent2>
        <a:srgbClr val="ED7D31"/>
      </a:accent2>
      <a:accent3>
        <a:srgbClr val="A5A5A5"/>
      </a:accent3>
      <a:accent4>
        <a:srgbClr val="FFC000"/>
      </a:accent4>
      <a:accent5>
        <a:srgbClr val="4472C4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Calibri" panose="020F0502020204030204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Override1.xml><?xml version="1.0" encoding="utf-8"?>
<a:themeOverride xmlns:a="http://schemas.openxmlformats.org/drawingml/2006/main">
  <a:clrScheme name="Personnalisé 7">
    <a:dk1>
      <a:sysClr val="windowText" lastClr="000000"/>
    </a:dk1>
    <a:lt1>
      <a:sysClr val="window" lastClr="FFFFFF"/>
    </a:lt1>
    <a:dk2>
      <a:srgbClr val="204C89"/>
    </a:dk2>
    <a:lt2>
      <a:srgbClr val="A8C4C8"/>
    </a:lt2>
    <a:accent1>
      <a:srgbClr val="4DAFE4"/>
    </a:accent1>
    <a:accent2>
      <a:srgbClr val="FFFFFF"/>
    </a:accent2>
    <a:accent3>
      <a:srgbClr val="FFFFFF"/>
    </a:accent3>
    <a:accent4>
      <a:srgbClr val="FFFFFF"/>
    </a:accent4>
    <a:accent5>
      <a:srgbClr val="FFFFFF"/>
    </a:accent5>
    <a:accent6>
      <a:srgbClr val="FFFFFF"/>
    </a:accent6>
    <a:hlink>
      <a:srgbClr val="33CCCC"/>
    </a:hlink>
    <a:folHlink>
      <a:srgbClr val="40BAD2"/>
    </a:folHlink>
  </a:clrScheme>
</a:themeOverride>
</file>

<file path=docProps/app.xml><?xml version="1.0" encoding="utf-8"?>
<Properties xmlns="http://schemas.openxmlformats.org/officeDocument/2006/extended-properties" xmlns:vt="http://schemas.openxmlformats.org/officeDocument/2006/docPropsVTypes">
  <Template/>
  <TotalTime>349</TotalTime>
  <Words>1226</Words>
  <Application>Microsoft Office PowerPoint</Application>
  <PresentationFormat>Diavoorstelling (4:3)</PresentationFormat>
  <Paragraphs>209</Paragraphs>
  <Slides>20</Slides>
  <Notes>0</Notes>
  <HiddenSlides>0</HiddenSlides>
  <MMClips>0</MMClips>
  <ScaleCrop>false</ScaleCrop>
  <HeadingPairs>
    <vt:vector size="4" baseType="variant">
      <vt:variant>
        <vt:lpstr>Thema</vt:lpstr>
      </vt:variant>
      <vt:variant>
        <vt:i4>1</vt:i4>
      </vt:variant>
      <vt:variant>
        <vt:lpstr>Diatitels</vt:lpstr>
      </vt:variant>
      <vt:variant>
        <vt:i4>20</vt:i4>
      </vt:variant>
    </vt:vector>
  </HeadingPairs>
  <TitlesOfParts>
    <vt:vector size="21" baseType="lpstr">
      <vt:lpstr>Cadre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  <vt:lpstr>PowerPoint-presentatie</vt:lpstr>
    </vt:vector>
  </TitlesOfParts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Concertation Locale</dc:title>
  <dc:creator>Aline Godart</dc:creator>
  <cp:lastModifiedBy>Ulrike Dragon</cp:lastModifiedBy>
  <cp:revision>218</cp:revision>
  <dcterms:created xsi:type="dcterms:W3CDTF">2014-01-20T14:15:39Z</dcterms:created>
  <dcterms:modified xsi:type="dcterms:W3CDTF">2016-02-26T14:03:45Z</dcterms:modified>
</cp:coreProperties>
</file>