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454" r:id="rId4"/>
    <p:sldId id="461" r:id="rId5"/>
    <p:sldId id="460" r:id="rId6"/>
    <p:sldId id="462" r:id="rId7"/>
    <p:sldId id="456" r:id="rId8"/>
    <p:sldId id="458" r:id="rId9"/>
    <p:sldId id="463" r:id="rId10"/>
    <p:sldId id="489" r:id="rId11"/>
    <p:sldId id="468" r:id="rId12"/>
    <p:sldId id="469" r:id="rId13"/>
    <p:sldId id="471" r:id="rId14"/>
    <p:sldId id="470" r:id="rId15"/>
    <p:sldId id="484" r:id="rId16"/>
    <p:sldId id="472" r:id="rId17"/>
    <p:sldId id="474" r:id="rId18"/>
    <p:sldId id="476" r:id="rId19"/>
    <p:sldId id="480" r:id="rId20"/>
    <p:sldId id="477" r:id="rId21"/>
    <p:sldId id="478" r:id="rId22"/>
    <p:sldId id="479" r:id="rId23"/>
    <p:sldId id="485" r:id="rId24"/>
    <p:sldId id="492" r:id="rId25"/>
    <p:sldId id="457" r:id="rId26"/>
    <p:sldId id="4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2D07-AC4B-427A-874F-44C311A3BF5F}" type="datetimeFigureOut">
              <a:rPr lang="en-GB" smtClean="0"/>
              <a:t>03-10-2023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17E40-9693-4781-A3AC-73E0D0C2784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47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0074B63-610A-E4FB-C3C6-4B6FC38624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996F018-8F52-AD0E-FCE7-624F5E736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>
              <a:defRPr/>
            </a:pPr>
            <a:r>
              <a:rPr lang="nl-BE" altLang="nl-BE" dirty="0">
                <a:latin typeface="Arial" panose="020B0604020202020204" pitchFamily="34" charset="0"/>
              </a:rPr>
              <a:t>Ik zou </a:t>
            </a:r>
            <a:r>
              <a:rPr lang="nl-BE" altLang="nl-BE" dirty="0" err="1">
                <a:latin typeface="Arial" panose="020B0604020202020204" pitchFamily="34" charset="0"/>
              </a:rPr>
              <a:t>HIERliefst</a:t>
            </a:r>
            <a:r>
              <a:rPr lang="nl-BE" altLang="nl-BE" dirty="0">
                <a:latin typeface="Arial" panose="020B0604020202020204" pitchFamily="34" charset="0"/>
              </a:rPr>
              <a:t> openen met een beeld met alle logo’s </a:t>
            </a:r>
            <a:r>
              <a:rPr lang="nl-BE" altLang="nl-BE" dirty="0" err="1">
                <a:latin typeface="Arial" panose="020B0604020202020204" pitchFamily="34" charset="0"/>
              </a:rPr>
              <a:t>vna</a:t>
            </a:r>
            <a:r>
              <a:rPr lang="nl-BE" altLang="nl-BE" dirty="0">
                <a:latin typeface="Arial" panose="020B0604020202020204" pitchFamily="34" charset="0"/>
              </a:rPr>
              <a:t> de </a:t>
            </a:r>
            <a:r>
              <a:rPr lang="nl-BE" altLang="nl-BE" dirty="0" err="1">
                <a:latin typeface="Arial" panose="020B0604020202020204" pitchFamily="34" charset="0"/>
              </a:rPr>
              <a:t>participerenden</a:t>
            </a:r>
            <a:r>
              <a:rPr lang="nl-BE" altLang="nl-BE" dirty="0">
                <a:latin typeface="Arial" panose="020B0604020202020204" pitchFamily="34" charset="0"/>
              </a:rPr>
              <a:t> in de werkgroep erop.. Ik laat dat door het LMN </a:t>
            </a:r>
            <a:r>
              <a:rPr lang="nl-BE" altLang="nl-BE" dirty="0" err="1">
                <a:latin typeface="Arial" panose="020B0604020202020204" pitchFamily="34" charset="0"/>
              </a:rPr>
              <a:t>secr</a:t>
            </a:r>
            <a:r>
              <a:rPr lang="nl-BE" altLang="nl-BE" dirty="0">
                <a:latin typeface="Arial" panose="020B0604020202020204" pitchFamily="34" charset="0"/>
              </a:rPr>
              <a:t> invullen </a:t>
            </a:r>
            <a:r>
              <a:rPr lang="nl-BE" dirty="0">
                <a:solidFill>
                  <a:schemeClr val="accent6">
                    <a:lumMod val="50000"/>
                  </a:schemeClr>
                </a:solidFill>
              </a:rPr>
              <a:t>LMN en de huisartsenvereniging in samenwerking met </a:t>
            </a:r>
            <a:r>
              <a:rPr lang="nl-BE" dirty="0" err="1">
                <a:solidFill>
                  <a:schemeClr val="accent6">
                    <a:lumMod val="50000"/>
                  </a:schemeClr>
                </a:solidFill>
              </a:rPr>
              <a:t>Listel</a:t>
            </a:r>
            <a:r>
              <a:rPr lang="nl-BE" dirty="0">
                <a:solidFill>
                  <a:schemeClr val="accent6">
                    <a:lumMod val="50000"/>
                  </a:schemeClr>
                </a:solidFill>
              </a:rPr>
              <a:t>, het Algemeen ziekenhuis </a:t>
            </a:r>
            <a:r>
              <a:rPr lang="nl-BE" dirty="0" err="1">
                <a:solidFill>
                  <a:schemeClr val="accent6">
                    <a:lumMod val="50000"/>
                  </a:schemeClr>
                </a:solidFill>
              </a:rPr>
              <a:t>Vesalius</a:t>
            </a:r>
            <a:r>
              <a:rPr lang="nl-BE" dirty="0">
                <a:solidFill>
                  <a:schemeClr val="accent6">
                    <a:lumMod val="50000"/>
                  </a:schemeClr>
                </a:solidFill>
              </a:rPr>
              <a:t>, de KLAV, het Wit Gele kruis en diverse zelfstandige zorgverstrekkers uit de thuiszorg.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FC930-5F72-3066-7C7A-8704727E6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6A679A-764B-F64F-8BC8-19D2F3645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82B969-E6D6-FC99-98AC-FC9A5463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7C6E-E1E6-4833-BB7E-3F4F714FAD44}" type="datetimeFigureOut">
              <a:rPr lang="en-GB" smtClean="0"/>
              <a:t>03-10-2023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3DF7DC-4850-6E2D-46EF-E3CD7BB1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4F1ADA-4D6A-C8AE-07E8-8F1830C8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76C-9DE6-4193-9FD3-8786D40B63D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7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224E7-7A5F-7910-FCA3-262A75BC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A10E48-ABBA-6566-BC9C-42653E09A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DE12BF-362D-EC97-D096-3EDB8E5B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7C6E-E1E6-4833-BB7E-3F4F714FAD44}" type="datetimeFigureOut">
              <a:rPr lang="en-GB" smtClean="0"/>
              <a:t>03-10-2023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0426E4-1F6F-33A4-901E-12513D7A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1CB3CD-2038-9A31-CE43-44EC5DB4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76C-9DE6-4193-9FD3-8786D40B63D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34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CC3C79C-67A5-E587-0CD5-70717062E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28F1DC-BDDA-FF61-8472-AAD5DE19C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24FDFD-1B3D-07EB-C273-E32DC3CD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7C6E-E1E6-4833-BB7E-3F4F714FAD44}" type="datetimeFigureOut">
              <a:rPr lang="en-GB" smtClean="0"/>
              <a:t>03-10-2023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FD5E6F-2688-2900-E7DB-B975F041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82DD47-34A4-97E1-6EB4-D2FEF932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76C-9DE6-4193-9FD3-8786D40B63D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8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64C0C-79EA-AE6E-5C2B-7F0E09A4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D0BFA-44F2-BCB6-6671-0A8A9C9C6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E1E3B1-96AB-8A49-0970-3BC2F5A14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7C6E-E1E6-4833-BB7E-3F4F714FAD44}" type="datetimeFigureOut">
              <a:rPr lang="en-GB" smtClean="0"/>
              <a:t>03-10-2023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04794D-E896-54F7-2B63-96D4D6CF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C837CE-1918-9392-677D-618FF709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76C-9DE6-4193-9FD3-8786D40B63D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9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F8643-A975-3F6C-2183-245416B7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039F4E-4A35-630D-5182-A7FEEB4E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0729B0-3FD1-8C04-63C2-F98C2CC5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7C6E-E1E6-4833-BB7E-3F4F714FAD44}" type="datetimeFigureOut">
              <a:rPr lang="en-GB" smtClean="0"/>
              <a:t>03-10-2023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00785C-0579-F879-2ACA-DBBF83DD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26674C-B063-F88B-DEE3-F26D3898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76C-9DE6-4193-9FD3-8786D40B63D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7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074B4-65C9-D88C-5E69-CABA4B07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F99DA5-1617-E83B-4061-1FAA5D088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61B32A-0E77-201C-AB9E-6AF7E3AB1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139F06-5A6D-E2BD-DBD5-FC2E94E1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7C6E-E1E6-4833-BB7E-3F4F714FAD44}" type="datetimeFigureOut">
              <a:rPr lang="en-GB" smtClean="0"/>
              <a:t>03-10-2023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2558B6-2372-AACC-F649-9D5A7D6F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6F0894-386F-764A-3C2A-634B4085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76C-9DE6-4193-9FD3-8786D40B63D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70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4FD168-FA3A-7C0B-DCB7-598E1D880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E4E67A-C34E-639C-078C-61846C1EE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C557BC-58EA-8160-B0CB-31943793E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6184AD-CA00-C6EE-3A2A-6A7FDCAB0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D93B4F-1C92-ED51-56CA-4F2BD6D95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90225D-5863-FF7B-656C-997A630A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7C6E-E1E6-4833-BB7E-3F4F714FAD44}" type="datetimeFigureOut">
              <a:rPr lang="en-GB" smtClean="0"/>
              <a:t>03-10-2023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BA7FFD-137E-1DC6-16AA-80A6E9F8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79E3AB-6B60-A327-D61B-B753893B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76C-9DE6-4193-9FD3-8786D40B63D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04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FFAD6-6753-1EC9-A8ED-7BF41267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8866CD-695D-307B-4B9C-4EF49CDB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7C6E-E1E6-4833-BB7E-3F4F714FAD44}" type="datetimeFigureOut">
              <a:rPr lang="en-GB" smtClean="0"/>
              <a:t>03-10-2023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D1F040-866C-1D3E-69E4-B4063CB7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437D28-E302-07B1-4251-A8E2AB7E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76C-9DE6-4193-9FD3-8786D40B63D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4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3228B0-EBDE-3905-6BD6-1293F287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7C6E-E1E6-4833-BB7E-3F4F714FAD44}" type="datetimeFigureOut">
              <a:rPr lang="en-GB" smtClean="0"/>
              <a:t>03-10-2023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103FF3-B571-25C1-E766-82B39824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B19A29-D1C8-170E-4CC1-CBC1F9C4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76C-9DE6-4193-9FD3-8786D40B63D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0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47E5C-1324-511F-9C44-3C63C570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F44B7A-3849-510E-B631-C26989E94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ADF856-42CC-A142-854F-DCA5A6D7B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8D3909-11EB-44E7-4A89-384F21BF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7C6E-E1E6-4833-BB7E-3F4F714FAD44}" type="datetimeFigureOut">
              <a:rPr lang="en-GB" smtClean="0"/>
              <a:t>03-10-2023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3AEAC7-AAD9-D376-C033-909E7815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FDB7D5-1869-EF7A-E21F-E2C56BCD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76C-9DE6-4193-9FD3-8786D40B63D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3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3E415-93E4-5CBD-F458-1CE0045B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BEFA3B5-9C2D-3CF4-A055-9E6F0C7D4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B4DDE8-BBCF-C88E-A853-5EE3CEAD4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2B9B28-5038-28DB-509B-711AA22E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7C6E-E1E6-4833-BB7E-3F4F714FAD44}" type="datetimeFigureOut">
              <a:rPr lang="en-GB" smtClean="0"/>
              <a:t>03-10-2023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398FB4-B8D9-52DD-68CC-D10A8A09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D6194E-EC69-6097-D210-7EC125074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76C-9DE6-4193-9FD3-8786D40B63D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6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86487B-3676-12FC-AE78-50B28093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EB3029-9250-D9B8-B1BD-6A9E3F02B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45F1B7-7692-C166-19F7-306378E07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97C6E-E1E6-4833-BB7E-3F4F714FAD44}" type="datetimeFigureOut">
              <a:rPr lang="en-GB" smtClean="0"/>
              <a:t>03-10-2023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AF5A37-A511-044A-862C-95712FD39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C90D4F-FFAE-B535-5F09-BF8AD9D8D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976C-9DE6-4193-9FD3-8786D40B63D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COPDonline/index.html" TargetMode="External"/><Relationship Id="rId2" Type="http://schemas.openxmlformats.org/officeDocument/2006/relationships/hyperlink" Target="http://www.azvesalius.be/COPD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DB82D-0041-7779-2020-BC78AE14D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D29266-EA24-5191-514C-A0740A39C9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82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inhoud 2">
            <a:extLst>
              <a:ext uri="{FF2B5EF4-FFF2-40B4-BE49-F238E27FC236}">
                <a16:creationId xmlns:a16="http://schemas.microsoft.com/office/drawing/2014/main" id="{73AE5C21-C425-49BD-E048-0609383F87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51088" y="5445125"/>
            <a:ext cx="7772400" cy="1079500"/>
          </a:xfrm>
        </p:spPr>
        <p:txBody>
          <a:bodyPr>
            <a:normAutofit lnSpcReduction="10000"/>
          </a:bodyPr>
          <a:lstStyle/>
          <a:p>
            <a:r>
              <a:rPr lang="nl-BE" altLang="nl-BE" sz="1800">
                <a:solidFill>
                  <a:srgbClr val="0062AC"/>
                </a:solidFill>
              </a:rPr>
              <a:t>Aantal terugkerende bezoekers blijft stijgen</a:t>
            </a:r>
          </a:p>
          <a:p>
            <a:r>
              <a:rPr lang="nl-BE" altLang="nl-BE" sz="1800">
                <a:solidFill>
                  <a:srgbClr val="0062AC"/>
                </a:solidFill>
              </a:rPr>
              <a:t>Aantal pagina’s per sessie ook</a:t>
            </a:r>
          </a:p>
          <a:p>
            <a:r>
              <a:rPr lang="nl-BE" altLang="nl-BE" sz="1800">
                <a:solidFill>
                  <a:srgbClr val="0062AC"/>
                </a:solidFill>
              </a:rPr>
              <a:t>Duidelijk werkdagpatroon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35B15A27-5E09-7BBE-EA96-CAB568B8D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484313"/>
            <a:ext cx="9631362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itel 1">
            <a:extLst>
              <a:ext uri="{FF2B5EF4-FFF2-40B4-BE49-F238E27FC236}">
                <a16:creationId xmlns:a16="http://schemas.microsoft.com/office/drawing/2014/main" id="{BCF259C7-9648-58B4-BB6F-EF363C151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>
                <a:solidFill>
                  <a:srgbClr val="0033D6"/>
                </a:solidFill>
              </a:rPr>
              <a:t>Aantal websitebezoekers</a:t>
            </a:r>
            <a:br>
              <a:rPr lang="nl-BE" altLang="nl-BE">
                <a:solidFill>
                  <a:srgbClr val="0033D6"/>
                </a:solidFill>
              </a:rPr>
            </a:br>
            <a:r>
              <a:rPr lang="nl-BE" altLang="nl-BE">
                <a:solidFill>
                  <a:srgbClr val="0033D6"/>
                </a:solidFill>
              </a:rPr>
              <a:t> </a:t>
            </a:r>
            <a:r>
              <a:rPr lang="nl-BE" altLang="nl-BE" sz="2000">
                <a:solidFill>
                  <a:srgbClr val="0033D6"/>
                </a:solidFill>
              </a:rPr>
              <a:t>tussen 15/3/2014  en 15/3/2015</a:t>
            </a:r>
            <a:endParaRPr lang="nl-BE" altLang="nl-BE">
              <a:solidFill>
                <a:srgbClr val="0033D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F3BC891A-1564-AF14-1858-C5F38D2BC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188913"/>
            <a:ext cx="7772400" cy="1143000"/>
          </a:xfrm>
        </p:spPr>
        <p:txBody>
          <a:bodyPr/>
          <a:lstStyle/>
          <a:p>
            <a:r>
              <a:rPr lang="nl-BE" altLang="nl-BE">
                <a:solidFill>
                  <a:srgbClr val="0033D6"/>
                </a:solidFill>
              </a:rPr>
              <a:t>2. Actualiseren van de inhoud</a:t>
            </a:r>
            <a:r>
              <a:rPr lang="nl-BE" altLang="nl-BE"/>
              <a:t> </a:t>
            </a:r>
          </a:p>
        </p:txBody>
      </p:sp>
      <p:sp>
        <p:nvSpPr>
          <p:cNvPr id="19459" name="Tijdelijke aanduiding voor inhoud 2">
            <a:extLst>
              <a:ext uri="{FF2B5EF4-FFF2-40B4-BE49-F238E27FC236}">
                <a16:creationId xmlns:a16="http://schemas.microsoft.com/office/drawing/2014/main" id="{64C40D3C-4AEE-B321-D156-9B77285B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9" y="2205039"/>
            <a:ext cx="8567737" cy="4103687"/>
          </a:xfrm>
        </p:spPr>
        <p:txBody>
          <a:bodyPr/>
          <a:lstStyle/>
          <a:p>
            <a:pPr>
              <a:defRPr/>
            </a:pPr>
            <a:r>
              <a:rPr lang="nl-BE" dirty="0">
                <a:solidFill>
                  <a:schemeClr val="accent6">
                    <a:lumMod val="50000"/>
                  </a:schemeClr>
                </a:solidFill>
              </a:rPr>
              <a:t>Multidisciplinair en transmuraal</a:t>
            </a:r>
          </a:p>
          <a:p>
            <a:pPr>
              <a:defRPr/>
            </a:pPr>
            <a:r>
              <a:rPr lang="nl-BE" dirty="0">
                <a:solidFill>
                  <a:schemeClr val="accent6">
                    <a:lumMod val="50000"/>
                  </a:schemeClr>
                </a:solidFill>
              </a:rPr>
              <a:t>Informatie gestructureerd volgens de processtappen in de zorg</a:t>
            </a:r>
          </a:p>
          <a:p>
            <a:pPr>
              <a:defRPr/>
            </a:pPr>
            <a:r>
              <a:rPr lang="nl-BE" dirty="0">
                <a:solidFill>
                  <a:schemeClr val="accent6">
                    <a:lumMod val="50000"/>
                  </a:schemeClr>
                </a:solidFill>
              </a:rPr>
              <a:t>COPD-zorg meer een onderdeel van een continu proces dan van een som van individuele prestaties</a:t>
            </a:r>
          </a:p>
          <a:p>
            <a:pPr>
              <a:defRPr/>
            </a:pPr>
            <a:r>
              <a:rPr lang="nl-BE" dirty="0">
                <a:solidFill>
                  <a:schemeClr val="accent6">
                    <a:lumMod val="50000"/>
                  </a:schemeClr>
                </a:solidFill>
              </a:rPr>
              <a:t>Iedere beroepsgroep zijn eigen evidenties en richtlijnen</a:t>
            </a:r>
          </a:p>
          <a:p>
            <a:pPr>
              <a:defRPr/>
            </a:pPr>
            <a:r>
              <a:rPr lang="nl-BE" dirty="0">
                <a:solidFill>
                  <a:schemeClr val="accent6">
                    <a:lumMod val="50000"/>
                  </a:schemeClr>
                </a:solidFill>
              </a:rPr>
              <a:t>Moderne communicatiemiddelen</a:t>
            </a:r>
            <a:endParaRPr lang="nl-BE" sz="4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CDE8350-A37E-E8B9-EC4C-12195133F2E8}"/>
              </a:ext>
            </a:extLst>
          </p:cNvPr>
          <p:cNvSpPr txBox="1">
            <a:spLocks/>
          </p:cNvSpPr>
          <p:nvPr/>
        </p:nvSpPr>
        <p:spPr bwMode="auto">
          <a:xfrm>
            <a:off x="1487488" y="1557339"/>
            <a:ext cx="4495800" cy="4222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defRPr/>
            </a:pPr>
            <a:r>
              <a:rPr lang="nl-BE" sz="2800" b="1" dirty="0">
                <a:solidFill>
                  <a:schemeClr val="accent5">
                    <a:lumMod val="75000"/>
                  </a:schemeClr>
                </a:solidFill>
              </a:rPr>
              <a:t>Sleutelfactoren </a:t>
            </a:r>
            <a:r>
              <a:rPr lang="nl-BE" sz="2800" dirty="0">
                <a:solidFill>
                  <a:schemeClr val="accent5">
                    <a:lumMod val="75000"/>
                  </a:schemeClr>
                </a:solidFill>
              </a:rPr>
              <a:t>voor</a:t>
            </a:r>
            <a:r>
              <a:rPr lang="nl-BE" sz="2800" b="1" dirty="0">
                <a:solidFill>
                  <a:schemeClr val="accent5">
                    <a:lumMod val="75000"/>
                  </a:schemeClr>
                </a:solidFill>
              </a:rPr>
              <a:t> succes</a:t>
            </a:r>
            <a:endParaRPr lang="nl-BE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D6F16858-B97A-2CD6-F094-A4A8E0A99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126" y="188914"/>
            <a:ext cx="9864725" cy="936625"/>
          </a:xfrm>
        </p:spPr>
        <p:txBody>
          <a:bodyPr/>
          <a:lstStyle/>
          <a:p>
            <a:r>
              <a:rPr lang="nl-BE" altLang="nl-BE">
                <a:solidFill>
                  <a:srgbClr val="0033D6"/>
                </a:solidFill>
              </a:rPr>
              <a:t>3. </a:t>
            </a:r>
            <a:r>
              <a:rPr lang="nl-BE" altLang="nl-BE" sz="4000">
                <a:solidFill>
                  <a:srgbClr val="0033D6"/>
                </a:solidFill>
              </a:rPr>
              <a:t>Interactieve prospectieve risico analyse</a:t>
            </a:r>
            <a:endParaRPr lang="nl-BE" altLang="nl-BE"/>
          </a:p>
        </p:txBody>
      </p:sp>
      <p:sp>
        <p:nvSpPr>
          <p:cNvPr id="19459" name="Tijdelijke aanduiding voor inhoud 2">
            <a:extLst>
              <a:ext uri="{FF2B5EF4-FFF2-40B4-BE49-F238E27FC236}">
                <a16:creationId xmlns:a16="http://schemas.microsoft.com/office/drawing/2014/main" id="{6B26BED3-735F-2C85-4FC8-31311976D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2636838"/>
            <a:ext cx="8640763" cy="3744912"/>
          </a:xfrm>
        </p:spPr>
        <p:txBody>
          <a:bodyPr/>
          <a:lstStyle/>
          <a:p>
            <a:pPr>
              <a:defRPr/>
            </a:pPr>
            <a:r>
              <a:rPr lang="nl-BE" dirty="0" err="1">
                <a:solidFill>
                  <a:schemeClr val="accent4">
                    <a:lumMod val="25000"/>
                  </a:schemeClr>
                </a:solidFill>
              </a:rPr>
              <a:t>Bezoekertellers</a:t>
            </a:r>
            <a:r>
              <a:rPr lang="nl-BE" dirty="0">
                <a:solidFill>
                  <a:schemeClr val="accent4">
                    <a:lumMod val="25000"/>
                  </a:schemeClr>
                </a:solidFill>
              </a:rPr>
              <a:t> blijven opvolgen  per vergadering</a:t>
            </a:r>
          </a:p>
          <a:p>
            <a:pPr>
              <a:defRPr/>
            </a:pPr>
            <a:r>
              <a:rPr lang="nl-BE" dirty="0">
                <a:solidFill>
                  <a:schemeClr val="accent4">
                    <a:lumMod val="25000"/>
                  </a:schemeClr>
                </a:solidFill>
              </a:rPr>
              <a:t>Via </a:t>
            </a:r>
            <a:r>
              <a:rPr lang="nl-BE" dirty="0" err="1">
                <a:solidFill>
                  <a:schemeClr val="accent4">
                    <a:lumMod val="25000"/>
                  </a:schemeClr>
                </a:solidFill>
              </a:rPr>
              <a:t>Cebam</a:t>
            </a:r>
            <a:r>
              <a:rPr lang="nl-BE" dirty="0">
                <a:solidFill>
                  <a:schemeClr val="accent4">
                    <a:lumMod val="25000"/>
                  </a:schemeClr>
                </a:solidFill>
              </a:rPr>
              <a:t> of </a:t>
            </a:r>
            <a:r>
              <a:rPr lang="nl-BE" dirty="0" err="1">
                <a:solidFill>
                  <a:schemeClr val="accent4">
                    <a:lumMod val="25000"/>
                  </a:schemeClr>
                </a:solidFill>
              </a:rPr>
              <a:t>Pubmed</a:t>
            </a:r>
            <a:r>
              <a:rPr lang="nl-BE" dirty="0">
                <a:solidFill>
                  <a:schemeClr val="accent4">
                    <a:lumMod val="25000"/>
                  </a:schemeClr>
                </a:solidFill>
              </a:rPr>
              <a:t> worden de werkgroep leden ingelicht over de vernieuwingen in de COPD zorg</a:t>
            </a:r>
          </a:p>
          <a:p>
            <a:pPr>
              <a:defRPr/>
            </a:pPr>
            <a:r>
              <a:rPr lang="nl-BE" dirty="0">
                <a:solidFill>
                  <a:schemeClr val="accent4">
                    <a:lumMod val="25000"/>
                  </a:schemeClr>
                </a:solidFill>
              </a:rPr>
              <a:t>Transmuraal incident meldsysteem</a:t>
            </a:r>
          </a:p>
          <a:p>
            <a:pPr>
              <a:defRPr/>
            </a:pPr>
            <a:r>
              <a:rPr lang="nl-BE" dirty="0">
                <a:solidFill>
                  <a:schemeClr val="accent4">
                    <a:lumMod val="25000"/>
                  </a:schemeClr>
                </a:solidFill>
              </a:rPr>
              <a:t>Interactieve prospectieve risico analyse </a:t>
            </a:r>
          </a:p>
          <a:p>
            <a:pPr>
              <a:buFont typeface="Monotype Sorts" charset="2"/>
              <a:buNone/>
              <a:defRPr/>
            </a:pPr>
            <a:endParaRPr lang="nl-BE" sz="20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Font typeface="Monotype Sorts" charset="2"/>
              <a:buNone/>
              <a:defRPr/>
            </a:pPr>
            <a:endParaRPr lang="nl-BE" sz="40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238515-B57E-3FD8-8C8E-8AF9331645C8}"/>
              </a:ext>
            </a:extLst>
          </p:cNvPr>
          <p:cNvSpPr txBox="1">
            <a:spLocks/>
          </p:cNvSpPr>
          <p:nvPr/>
        </p:nvSpPr>
        <p:spPr bwMode="auto">
          <a:xfrm>
            <a:off x="952501" y="1557339"/>
            <a:ext cx="6151563" cy="4222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nl-BE" sz="2800" b="1" kern="0" dirty="0">
                <a:solidFill>
                  <a:schemeClr val="accent5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Planning na actualiseren website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D3339D-6A90-4E34-69C8-A6495DD84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725" y="1844675"/>
            <a:ext cx="7772400" cy="23050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nl-BE" b="1" dirty="0">
                <a:solidFill>
                  <a:schemeClr val="accent6">
                    <a:lumMod val="50000"/>
                  </a:schemeClr>
                </a:solidFill>
              </a:rPr>
              <a:t>Knelpuntenanalyse van de zes kritische zorgmomenten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BE" b="1" dirty="0">
                <a:solidFill>
                  <a:schemeClr val="accent6">
                    <a:lumMod val="50000"/>
                  </a:schemeClr>
                </a:solidFill>
              </a:rPr>
              <a:t>Risico inschatting van de uniforme faalwijzen en geformuleerde oplossingen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BE" b="1" dirty="0">
                <a:solidFill>
                  <a:schemeClr val="accent6">
                    <a:lumMod val="50000"/>
                  </a:schemeClr>
                </a:solidFill>
              </a:rPr>
              <a:t>Uitwerken van een oplossingsmodel</a:t>
            </a:r>
            <a:endParaRPr lang="nl-BE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nl-BE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nl-BE" dirty="0"/>
          </a:p>
        </p:txBody>
      </p:sp>
      <p:sp>
        <p:nvSpPr>
          <p:cNvPr id="28675" name="Titel 1">
            <a:extLst>
              <a:ext uri="{FF2B5EF4-FFF2-40B4-BE49-F238E27FC236}">
                <a16:creationId xmlns:a16="http://schemas.microsoft.com/office/drawing/2014/main" id="{908E2D4A-4E33-3D89-9779-4D692EB45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260350"/>
            <a:ext cx="9861550" cy="865188"/>
          </a:xfrm>
        </p:spPr>
        <p:txBody>
          <a:bodyPr/>
          <a:lstStyle/>
          <a:p>
            <a:r>
              <a:rPr lang="nl-BE" altLang="nl-BE">
                <a:solidFill>
                  <a:srgbClr val="0033D6"/>
                </a:solidFill>
              </a:rPr>
              <a:t>3. </a:t>
            </a:r>
            <a:r>
              <a:rPr lang="nl-BE" altLang="nl-BE" sz="4000">
                <a:solidFill>
                  <a:srgbClr val="0033D6"/>
                </a:solidFill>
              </a:rPr>
              <a:t>Interactieve prospectieve risico analyse</a:t>
            </a:r>
            <a:endParaRPr lang="nl-BE" altLang="nl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426D727E-78E1-1997-D35E-BF63AC98E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126" y="188914"/>
            <a:ext cx="9864725" cy="936625"/>
          </a:xfrm>
        </p:spPr>
        <p:txBody>
          <a:bodyPr/>
          <a:lstStyle/>
          <a:p>
            <a:r>
              <a:rPr lang="nl-BE" altLang="nl-BE">
                <a:solidFill>
                  <a:srgbClr val="0033D6"/>
                </a:solidFill>
              </a:rPr>
              <a:t>3. </a:t>
            </a:r>
            <a:r>
              <a:rPr lang="nl-BE" altLang="nl-BE" sz="4000">
                <a:solidFill>
                  <a:srgbClr val="0033D6"/>
                </a:solidFill>
              </a:rPr>
              <a:t>Interactieve prospectieve risico analyse</a:t>
            </a:r>
            <a:endParaRPr lang="nl-BE" altLang="nl-BE"/>
          </a:p>
        </p:txBody>
      </p:sp>
      <p:pic>
        <p:nvPicPr>
          <p:cNvPr id="29699" name="Afbeelding 5" descr="C:\AZData\Snap 11\IPRAcopd\IPRACOPD2.jpg">
            <a:extLst>
              <a:ext uri="{FF2B5EF4-FFF2-40B4-BE49-F238E27FC236}">
                <a16:creationId xmlns:a16="http://schemas.microsoft.com/office/drawing/2014/main" id="{12A619D4-34B4-D461-696D-B32C9B08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125538"/>
            <a:ext cx="928846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D5408D22-6EAD-8D15-7EA8-B41B92256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30723" name="Tijdelijke aanduiding voor inhoud 2">
            <a:extLst>
              <a:ext uri="{FF2B5EF4-FFF2-40B4-BE49-F238E27FC236}">
                <a16:creationId xmlns:a16="http://schemas.microsoft.com/office/drawing/2014/main" id="{4944076D-18C5-7FB5-29B8-8203020D14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30724" name="Tijdelijke aanduiding voor dianummer 3">
            <a:extLst>
              <a:ext uri="{FF2B5EF4-FFF2-40B4-BE49-F238E27FC236}">
                <a16:creationId xmlns:a16="http://schemas.microsoft.com/office/drawing/2014/main" id="{14B12991-9BE8-75BD-29C0-A739BCC10F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5964" y="6248401"/>
            <a:ext cx="6000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5E6115-E147-4B42-9D07-6219952E15AD}" type="slidenum">
              <a:rPr lang="en-US" altLang="nl-BE" sz="2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nl-BE" sz="2400">
              <a:latin typeface="Times New Roman" panose="02020603050405020304" pitchFamily="18" charset="0"/>
            </a:endParaRPr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EE2370A0-AF0B-FC51-BB40-96C0AB22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28575"/>
            <a:ext cx="1016476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CF04B-7C3D-7778-9BBE-1BD5D741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1889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nl-BE" sz="3200" b="1" dirty="0">
                <a:solidFill>
                  <a:schemeClr val="accent6">
                    <a:lumMod val="50000"/>
                  </a:schemeClr>
                </a:solidFill>
              </a:rPr>
              <a:t>3.1.Knelpuntenanalyse van de zes kritische zorgmomenten bij COPD</a:t>
            </a:r>
            <a:endParaRPr lang="nl-BE" dirty="0"/>
          </a:p>
        </p:txBody>
      </p:sp>
      <p:sp>
        <p:nvSpPr>
          <p:cNvPr id="31747" name="Tijdelijke aanduiding voor inhoud 2">
            <a:extLst>
              <a:ext uri="{FF2B5EF4-FFF2-40B4-BE49-F238E27FC236}">
                <a16:creationId xmlns:a16="http://schemas.microsoft.com/office/drawing/2014/main" id="{725585EA-459A-6BA5-7F71-677195D1B1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6A5CBB31-6D7D-E00C-0574-94B73A28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798639"/>
            <a:ext cx="1003935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043A89B7-F656-65B3-053A-233158B95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32771" name="Tijdelijke aanduiding voor inhoud 2">
            <a:extLst>
              <a:ext uri="{FF2B5EF4-FFF2-40B4-BE49-F238E27FC236}">
                <a16:creationId xmlns:a16="http://schemas.microsoft.com/office/drawing/2014/main" id="{C6FFD541-E03F-3AB0-C171-3674157907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E4D45669-B777-7275-BBEE-A3CC0C8D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33375"/>
            <a:ext cx="8509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63D6E-4587-6904-8EA4-2EA1CEF4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260351"/>
            <a:ext cx="9721850" cy="1368425"/>
          </a:xfrm>
        </p:spPr>
        <p:txBody>
          <a:bodyPr/>
          <a:lstStyle/>
          <a:p>
            <a:pPr>
              <a:defRPr/>
            </a:pPr>
            <a:r>
              <a:rPr lang="nl-BE" sz="3600" b="1" dirty="0">
                <a:solidFill>
                  <a:schemeClr val="accent6">
                    <a:lumMod val="50000"/>
                  </a:schemeClr>
                </a:solidFill>
              </a:rPr>
              <a:t>3.2. Risico inschatting van de uniforme faalwijzen en geformuleerde oplossingen</a:t>
            </a:r>
            <a:endParaRPr lang="nl-BE" sz="3600" dirty="0">
              <a:solidFill>
                <a:srgbClr val="0033D6"/>
              </a:solidFill>
            </a:endParaRPr>
          </a:p>
        </p:txBody>
      </p:sp>
      <p:sp>
        <p:nvSpPr>
          <p:cNvPr id="33795" name="Tijdelijke aanduiding voor dianummer 3">
            <a:extLst>
              <a:ext uri="{FF2B5EF4-FFF2-40B4-BE49-F238E27FC236}">
                <a16:creationId xmlns:a16="http://schemas.microsoft.com/office/drawing/2014/main" id="{944D2F23-E862-682A-AF62-B279B7A4AE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5964" y="6248401"/>
            <a:ext cx="6000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4A7770-B0D6-4F4A-B9D4-C166B493FD5D}" type="slidenum">
              <a:rPr lang="en-US" altLang="nl-BE" sz="2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nl-BE" sz="2400">
              <a:latin typeface="Times New Roman" panose="02020603050405020304" pitchFamily="18" charset="0"/>
            </a:endParaRPr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841FB864-76AD-5EFA-4449-93742F967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9" y="1773238"/>
            <a:ext cx="9825037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668EFBB4-CA91-75C9-892D-D8A640C75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34819" name="Tijdelijke aanduiding voor inhoud 2">
            <a:extLst>
              <a:ext uri="{FF2B5EF4-FFF2-40B4-BE49-F238E27FC236}">
                <a16:creationId xmlns:a16="http://schemas.microsoft.com/office/drawing/2014/main" id="{446B98EF-50BD-8A5F-A3C3-5A4CF94DB4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A897E296-F331-F45D-0C22-C9275165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15888"/>
            <a:ext cx="89281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731A74E-E819-1CC8-0F82-D9F1518F36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24025" y="765176"/>
            <a:ext cx="8743950" cy="1757363"/>
          </a:xfrm>
        </p:spPr>
        <p:txBody>
          <a:bodyPr/>
          <a:lstStyle/>
          <a:p>
            <a:r>
              <a:rPr lang="en-US" altLang="nl-BE" sz="4800">
                <a:solidFill>
                  <a:srgbClr val="0033D6"/>
                </a:solidFill>
              </a:rPr>
              <a:t>Multidisciplinaire samenwerking rond COPD</a:t>
            </a:r>
          </a:p>
        </p:txBody>
      </p:sp>
      <p:pic>
        <p:nvPicPr>
          <p:cNvPr id="16387" name="Afbeelding 1">
            <a:extLst>
              <a:ext uri="{FF2B5EF4-FFF2-40B4-BE49-F238E27FC236}">
                <a16:creationId xmlns:a16="http://schemas.microsoft.com/office/drawing/2014/main" id="{9D54C66F-04A3-948F-4AC5-8D6C430EC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852739"/>
            <a:ext cx="42068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Afbeelding 2">
            <a:extLst>
              <a:ext uri="{FF2B5EF4-FFF2-40B4-BE49-F238E27FC236}">
                <a16:creationId xmlns:a16="http://schemas.microsoft.com/office/drawing/2014/main" id="{7B506293-188B-D87C-702C-D0ACE4AD9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852739"/>
            <a:ext cx="3122612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Afbeelding 1">
            <a:extLst>
              <a:ext uri="{FF2B5EF4-FFF2-40B4-BE49-F238E27FC236}">
                <a16:creationId xmlns:a16="http://schemas.microsoft.com/office/drawing/2014/main" id="{2458AA01-7536-00EB-B23C-158ADE47E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5345114"/>
            <a:ext cx="20796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Afbeelding 1">
            <a:extLst>
              <a:ext uri="{FF2B5EF4-FFF2-40B4-BE49-F238E27FC236}">
                <a16:creationId xmlns:a16="http://schemas.microsoft.com/office/drawing/2014/main" id="{810FE913-6E95-90D1-E68D-C849F290DD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5345114"/>
            <a:ext cx="11001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Afbeelding 2">
            <a:extLst>
              <a:ext uri="{FF2B5EF4-FFF2-40B4-BE49-F238E27FC236}">
                <a16:creationId xmlns:a16="http://schemas.microsoft.com/office/drawing/2014/main" id="{D7F74756-FD76-4DE0-3FAA-66554D4A73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6" y="5360988"/>
            <a:ext cx="18081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A73A5-A127-130B-43C4-AC527257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260351"/>
            <a:ext cx="9721850" cy="576263"/>
          </a:xfrm>
        </p:spPr>
        <p:txBody>
          <a:bodyPr/>
          <a:lstStyle/>
          <a:p>
            <a:pPr>
              <a:defRPr/>
            </a:pPr>
            <a:r>
              <a:rPr lang="nl-BE" sz="2400" b="1" dirty="0">
                <a:solidFill>
                  <a:schemeClr val="accent6">
                    <a:lumMod val="50000"/>
                  </a:schemeClr>
                </a:solidFill>
              </a:rPr>
              <a:t>3.2. Risico inschatting van de uniforme faalwijzen</a:t>
            </a:r>
            <a:endParaRPr lang="nl-BE" sz="3600" dirty="0">
              <a:solidFill>
                <a:srgbClr val="0033D6"/>
              </a:solidFill>
            </a:endParaRPr>
          </a:p>
        </p:txBody>
      </p:sp>
      <p:sp>
        <p:nvSpPr>
          <p:cNvPr id="35843" name="Tijdelijke aanduiding voor dianummer 3">
            <a:extLst>
              <a:ext uri="{FF2B5EF4-FFF2-40B4-BE49-F238E27FC236}">
                <a16:creationId xmlns:a16="http://schemas.microsoft.com/office/drawing/2014/main" id="{FADF9194-273D-2342-72E6-46CC385010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5964" y="6248401"/>
            <a:ext cx="6000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C96B26-0980-48FE-9621-13B43F7FBC4E}" type="slidenum">
              <a:rPr lang="en-US" altLang="nl-BE" sz="2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nl-BE" sz="2400">
              <a:latin typeface="Times New Roman" panose="02020603050405020304" pitchFamily="18" charset="0"/>
            </a:endParaRP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962108E6-6C1F-6CAA-C100-6980D3322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765176"/>
            <a:ext cx="7848600" cy="60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38B2C-F676-F145-29C6-DBF5F6FD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44450"/>
            <a:ext cx="9505950" cy="647700"/>
          </a:xfrm>
        </p:spPr>
        <p:txBody>
          <a:bodyPr/>
          <a:lstStyle/>
          <a:p>
            <a:pPr>
              <a:defRPr/>
            </a:pPr>
            <a:r>
              <a:rPr lang="nl-BE" sz="2800" b="1" dirty="0">
                <a:solidFill>
                  <a:schemeClr val="accent6">
                    <a:lumMod val="50000"/>
                  </a:schemeClr>
                </a:solidFill>
              </a:rPr>
              <a:t>3.3. Verbeterkaart van de voorgestelde oplossingen</a:t>
            </a:r>
            <a:endParaRPr lang="nl-BE" sz="2800" dirty="0"/>
          </a:p>
        </p:txBody>
      </p:sp>
      <p:pic>
        <p:nvPicPr>
          <p:cNvPr id="36867" name="Picture 5">
            <a:extLst>
              <a:ext uri="{FF2B5EF4-FFF2-40B4-BE49-F238E27FC236}">
                <a16:creationId xmlns:a16="http://schemas.microsoft.com/office/drawing/2014/main" id="{04AD963F-4013-CE3F-65FE-5D38D6BE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908051"/>
            <a:ext cx="907256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>
            <a:extLst>
              <a:ext uri="{FF2B5EF4-FFF2-40B4-BE49-F238E27FC236}">
                <a16:creationId xmlns:a16="http://schemas.microsoft.com/office/drawing/2014/main" id="{D5727BB0-BDA0-9E54-88A2-4F3387F8D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188913"/>
            <a:ext cx="9791700" cy="1143000"/>
          </a:xfrm>
        </p:spPr>
        <p:txBody>
          <a:bodyPr/>
          <a:lstStyle/>
          <a:p>
            <a:r>
              <a:rPr lang="nl-BE" altLang="nl-BE" sz="4000">
                <a:solidFill>
                  <a:srgbClr val="0033D6"/>
                </a:solidFill>
              </a:rPr>
              <a:t>3. Interactieve prospectieve risico analyse</a:t>
            </a:r>
            <a:endParaRPr lang="nl-BE" altLang="nl-BE" sz="4000"/>
          </a:p>
        </p:txBody>
      </p:sp>
      <p:sp>
        <p:nvSpPr>
          <p:cNvPr id="37891" name="Tijdelijke aanduiding voor inhoud 2">
            <a:extLst>
              <a:ext uri="{FF2B5EF4-FFF2-40B4-BE49-F238E27FC236}">
                <a16:creationId xmlns:a16="http://schemas.microsoft.com/office/drawing/2014/main" id="{E74028F8-6278-00A0-8C1F-9F5CEF5BE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7851" y="1989138"/>
            <a:ext cx="8785225" cy="4392612"/>
          </a:xfrm>
        </p:spPr>
        <p:txBody>
          <a:bodyPr/>
          <a:lstStyle/>
          <a:p>
            <a:r>
              <a:rPr lang="nl-BE" altLang="nl-BE" sz="2400">
                <a:solidFill>
                  <a:srgbClr val="002060"/>
                </a:solidFill>
              </a:rPr>
              <a:t>Elektronische bevraging opgevat als een gezamenlijke transmurale denkoefening</a:t>
            </a:r>
          </a:p>
          <a:p>
            <a:r>
              <a:rPr lang="nl-BE" altLang="nl-BE" sz="2400">
                <a:solidFill>
                  <a:srgbClr val="002060"/>
                </a:solidFill>
              </a:rPr>
              <a:t>Het vlot terugkoppelen van de onderzoeksresultaten is een extra prikkel om mee te doen aan de volgende stap in de denkoefening. </a:t>
            </a:r>
          </a:p>
          <a:p>
            <a:r>
              <a:rPr lang="nl-BE" altLang="nl-BE" sz="2400">
                <a:solidFill>
                  <a:srgbClr val="002060"/>
                </a:solidFill>
              </a:rPr>
              <a:t>Uniformering van faalwijzen en oplossingen bij middel van taxonomie</a:t>
            </a:r>
          </a:p>
          <a:p>
            <a:r>
              <a:rPr lang="nl-BE" altLang="nl-BE" sz="2400">
                <a:solidFill>
                  <a:srgbClr val="002060"/>
                </a:solidFill>
              </a:rPr>
              <a:t>90% van de aangereikte faalwijzen en oplossingen werden meegenomen in de uiteindelijke uniforme faalwijzen en het finale verbeterplan. </a:t>
            </a:r>
          </a:p>
          <a:p>
            <a:r>
              <a:rPr lang="nl-BE" altLang="nl-BE" sz="2400">
                <a:solidFill>
                  <a:srgbClr val="002060"/>
                </a:solidFill>
              </a:rPr>
              <a:t>Gelijkwaardige inbreng van  zorgprofessionals in het herontwerp van de zorgverlening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3D28E07-63D0-764D-6754-194FE018E8D9}"/>
              </a:ext>
            </a:extLst>
          </p:cNvPr>
          <p:cNvSpPr txBox="1">
            <a:spLocks/>
          </p:cNvSpPr>
          <p:nvPr/>
        </p:nvSpPr>
        <p:spPr bwMode="auto">
          <a:xfrm>
            <a:off x="1487488" y="1331914"/>
            <a:ext cx="4495800" cy="4222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defRPr/>
            </a:pPr>
            <a:r>
              <a:rPr lang="nl-BE" sz="2800" b="1" dirty="0">
                <a:solidFill>
                  <a:schemeClr val="accent5">
                    <a:lumMod val="75000"/>
                  </a:schemeClr>
                </a:solidFill>
              </a:rPr>
              <a:t>Sleutelfactoren </a:t>
            </a:r>
            <a:r>
              <a:rPr lang="nl-BE" sz="2800" dirty="0">
                <a:solidFill>
                  <a:schemeClr val="accent5">
                    <a:lumMod val="75000"/>
                  </a:schemeClr>
                </a:solidFill>
              </a:rPr>
              <a:t>voor</a:t>
            </a:r>
            <a:r>
              <a:rPr lang="nl-BE" sz="2800" b="1" dirty="0">
                <a:solidFill>
                  <a:schemeClr val="accent5">
                    <a:lumMod val="75000"/>
                  </a:schemeClr>
                </a:solidFill>
              </a:rPr>
              <a:t> succes</a:t>
            </a:r>
            <a:endParaRPr lang="nl-BE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7A2D8777-4F63-6D64-E672-03F10E5DF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125" y="144463"/>
            <a:ext cx="9937750" cy="692150"/>
          </a:xfrm>
        </p:spPr>
        <p:txBody>
          <a:bodyPr/>
          <a:lstStyle/>
          <a:p>
            <a:r>
              <a:rPr lang="nl-BE" altLang="nl-BE" sz="3600">
                <a:solidFill>
                  <a:srgbClr val="00B0F0"/>
                </a:solidFill>
              </a:rPr>
              <a:t>Raming van </a:t>
            </a:r>
            <a:r>
              <a:rPr lang="nl-BE" altLang="nl-BE" sz="3600" b="1">
                <a:solidFill>
                  <a:srgbClr val="00B0F0"/>
                </a:solidFill>
              </a:rPr>
              <a:t>tijdsinvestering</a:t>
            </a:r>
            <a:r>
              <a:rPr lang="nl-BE" altLang="nl-BE" sz="3600">
                <a:solidFill>
                  <a:srgbClr val="00B0F0"/>
                </a:solidFill>
              </a:rPr>
              <a:t> en mankracht </a:t>
            </a:r>
          </a:p>
        </p:txBody>
      </p:sp>
      <p:sp>
        <p:nvSpPr>
          <p:cNvPr id="38915" name="Tijdelijke aanduiding voor inhoud 2">
            <a:extLst>
              <a:ext uri="{FF2B5EF4-FFF2-40B4-BE49-F238E27FC236}">
                <a16:creationId xmlns:a16="http://schemas.microsoft.com/office/drawing/2014/main" id="{E30762E7-65DA-6006-0A69-C118C9CCA5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38916" name="Afbeelding 3">
            <a:extLst>
              <a:ext uri="{FF2B5EF4-FFF2-40B4-BE49-F238E27FC236}">
                <a16:creationId xmlns:a16="http://schemas.microsoft.com/office/drawing/2014/main" id="{EADB3013-4B2B-3A97-5F6B-7FF27EA77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409700"/>
            <a:ext cx="83534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16058844-92B4-ABF5-6E29-CEB874DE9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126" y="188914"/>
            <a:ext cx="9864725" cy="936625"/>
          </a:xfrm>
        </p:spPr>
        <p:txBody>
          <a:bodyPr/>
          <a:lstStyle/>
          <a:p>
            <a:r>
              <a:rPr lang="nl-BE" altLang="nl-BE">
                <a:solidFill>
                  <a:srgbClr val="0033D6"/>
                </a:solidFill>
              </a:rPr>
              <a:t>4. </a:t>
            </a:r>
            <a:r>
              <a:rPr lang="nl-BE" altLang="nl-BE" sz="4000">
                <a:solidFill>
                  <a:srgbClr val="0033D6"/>
                </a:solidFill>
              </a:rPr>
              <a:t>Toekomst</a:t>
            </a:r>
            <a:endParaRPr lang="nl-BE" altLang="nl-BE"/>
          </a:p>
        </p:txBody>
      </p:sp>
      <p:sp>
        <p:nvSpPr>
          <p:cNvPr id="19459" name="Tijdelijke aanduiding voor inhoud 2">
            <a:extLst>
              <a:ext uri="{FF2B5EF4-FFF2-40B4-BE49-F238E27FC236}">
                <a16:creationId xmlns:a16="http://schemas.microsoft.com/office/drawing/2014/main" id="{056B6C3E-7F13-2E62-6BF8-5672A93CF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2276475"/>
            <a:ext cx="8640763" cy="4465638"/>
          </a:xfrm>
        </p:spPr>
        <p:txBody>
          <a:bodyPr/>
          <a:lstStyle/>
          <a:p>
            <a:pPr>
              <a:defRPr/>
            </a:pPr>
            <a:r>
              <a:rPr lang="nl-BE" dirty="0">
                <a:solidFill>
                  <a:schemeClr val="accent4">
                    <a:lumMod val="25000"/>
                  </a:schemeClr>
                </a:solidFill>
              </a:rPr>
              <a:t>Ambulant multidisciplinaire revalidatie</a:t>
            </a:r>
          </a:p>
          <a:p>
            <a:pPr lvl="1">
              <a:defRPr/>
            </a:pPr>
            <a:r>
              <a:rPr lang="nl-BE" dirty="0">
                <a:solidFill>
                  <a:schemeClr val="accent4">
                    <a:lumMod val="25000"/>
                  </a:schemeClr>
                </a:solidFill>
              </a:rPr>
              <a:t>Coördinatie via LMN secretariaat, inhoud samen met </a:t>
            </a:r>
            <a:r>
              <a:rPr lang="nl-BE" dirty="0" err="1">
                <a:solidFill>
                  <a:schemeClr val="accent4">
                    <a:lumMod val="25000"/>
                  </a:schemeClr>
                </a:solidFill>
              </a:rPr>
              <a:t>Reva</a:t>
            </a:r>
            <a:r>
              <a:rPr lang="nl-BE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nl-BE" dirty="0" err="1">
                <a:solidFill>
                  <a:schemeClr val="accent4">
                    <a:lumMod val="25000"/>
                  </a:schemeClr>
                </a:solidFill>
              </a:rPr>
              <a:t>Vesalius</a:t>
            </a:r>
            <a:endParaRPr lang="nl-BE" dirty="0">
              <a:solidFill>
                <a:schemeClr val="accent4">
                  <a:lumMod val="25000"/>
                </a:schemeClr>
              </a:solidFill>
            </a:endParaRPr>
          </a:p>
          <a:p>
            <a:pPr lvl="1">
              <a:defRPr/>
            </a:pPr>
            <a:r>
              <a:rPr lang="nl-BE" dirty="0">
                <a:solidFill>
                  <a:schemeClr val="accent4">
                    <a:lumMod val="25000"/>
                  </a:schemeClr>
                </a:solidFill>
              </a:rPr>
              <a:t>Intake in groep, multidisciplinair</a:t>
            </a:r>
          </a:p>
          <a:p>
            <a:pPr lvl="1">
              <a:defRPr/>
            </a:pPr>
            <a:r>
              <a:rPr lang="nl-BE" dirty="0">
                <a:solidFill>
                  <a:schemeClr val="accent4">
                    <a:lumMod val="25000"/>
                  </a:schemeClr>
                </a:solidFill>
              </a:rPr>
              <a:t>Afgesproken inhoud in eigen kine- praktijk.</a:t>
            </a:r>
          </a:p>
          <a:p>
            <a:pPr>
              <a:defRPr/>
            </a:pPr>
            <a:r>
              <a:rPr lang="nl-BE" dirty="0">
                <a:solidFill>
                  <a:schemeClr val="accent4">
                    <a:lumMod val="25000"/>
                  </a:schemeClr>
                </a:solidFill>
              </a:rPr>
              <a:t>Ambulante </a:t>
            </a:r>
            <a:r>
              <a:rPr lang="nl-BE" dirty="0" err="1">
                <a:solidFill>
                  <a:schemeClr val="accent4">
                    <a:lumMod val="25000"/>
                  </a:schemeClr>
                </a:solidFill>
              </a:rPr>
              <a:t>pufeducator</a:t>
            </a:r>
            <a:endParaRPr lang="nl-BE" dirty="0">
              <a:solidFill>
                <a:schemeClr val="accent4">
                  <a:lumMod val="25000"/>
                </a:schemeClr>
              </a:solidFill>
            </a:endParaRPr>
          </a:p>
          <a:p>
            <a:pPr lvl="1">
              <a:defRPr/>
            </a:pPr>
            <a:r>
              <a:rPr lang="nl-BE" dirty="0">
                <a:solidFill>
                  <a:schemeClr val="accent4">
                    <a:lumMod val="25000"/>
                  </a:schemeClr>
                </a:solidFill>
              </a:rPr>
              <a:t>Samenstelling </a:t>
            </a:r>
            <a:r>
              <a:rPr lang="nl-BE" dirty="0" err="1">
                <a:solidFill>
                  <a:schemeClr val="accent4">
                    <a:lumMod val="25000"/>
                  </a:schemeClr>
                </a:solidFill>
              </a:rPr>
              <a:t>puff</a:t>
            </a:r>
            <a:r>
              <a:rPr lang="nl-BE" sz="1800" dirty="0">
                <a:solidFill>
                  <a:schemeClr val="accent4">
                    <a:lumMod val="25000"/>
                  </a:schemeClr>
                </a:solidFill>
              </a:rPr>
              <a:t>-koffer</a:t>
            </a:r>
          </a:p>
          <a:p>
            <a:pPr lvl="1">
              <a:defRPr/>
            </a:pPr>
            <a:r>
              <a:rPr lang="nl-BE" dirty="0">
                <a:solidFill>
                  <a:schemeClr val="accent4">
                    <a:lumMod val="25000"/>
                  </a:schemeClr>
                </a:solidFill>
              </a:rPr>
              <a:t>Aanmelding educatienood via LMN secretariaat door alle disciplines</a:t>
            </a:r>
          </a:p>
          <a:p>
            <a:pPr lvl="1">
              <a:defRPr/>
            </a:pPr>
            <a:r>
              <a:rPr lang="nl-BE" dirty="0">
                <a:solidFill>
                  <a:schemeClr val="accent4">
                    <a:lumMod val="25000"/>
                  </a:schemeClr>
                </a:solidFill>
              </a:rPr>
              <a:t>Huis/praktijkbezoek door </a:t>
            </a:r>
            <a:r>
              <a:rPr lang="nl-BE" dirty="0" err="1">
                <a:solidFill>
                  <a:schemeClr val="accent4">
                    <a:lumMod val="25000"/>
                  </a:schemeClr>
                </a:solidFill>
              </a:rPr>
              <a:t>educator</a:t>
            </a:r>
            <a:endParaRPr lang="nl-BE" sz="18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Font typeface="Monotype Sorts" charset="2"/>
              <a:buNone/>
              <a:defRPr/>
            </a:pPr>
            <a:endParaRPr lang="nl-BE" sz="40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989FB7-3FD4-E46F-72D3-9386F4AA6DD6}"/>
              </a:ext>
            </a:extLst>
          </p:cNvPr>
          <p:cNvSpPr txBox="1">
            <a:spLocks/>
          </p:cNvSpPr>
          <p:nvPr/>
        </p:nvSpPr>
        <p:spPr bwMode="auto">
          <a:xfrm>
            <a:off x="952501" y="1557339"/>
            <a:ext cx="2263775" cy="4222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nl-BE" sz="2800" b="1" kern="0" dirty="0">
                <a:solidFill>
                  <a:schemeClr val="accent5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Planning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68A3C-A114-EBAE-466B-BB9102FC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20713"/>
            <a:ext cx="7772400" cy="792162"/>
          </a:xfrm>
        </p:spPr>
        <p:txBody>
          <a:bodyPr/>
          <a:lstStyle/>
          <a:p>
            <a:pPr>
              <a:defRPr/>
            </a:pPr>
            <a:r>
              <a:rPr lang="nl-BE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Besluit</a:t>
            </a:r>
          </a:p>
        </p:txBody>
      </p:sp>
      <p:sp>
        <p:nvSpPr>
          <p:cNvPr id="52227" name="Tijdelijke aanduiding voor inhoud 3">
            <a:extLst>
              <a:ext uri="{FF2B5EF4-FFF2-40B4-BE49-F238E27FC236}">
                <a16:creationId xmlns:a16="http://schemas.microsoft.com/office/drawing/2014/main" id="{F30B2E69-0A6A-EF47-EB8D-6AC14E424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1989138"/>
            <a:ext cx="8856663" cy="3313112"/>
          </a:xfrm>
        </p:spPr>
        <p:txBody>
          <a:bodyPr/>
          <a:lstStyle/>
          <a:p>
            <a:pPr>
              <a:defRPr/>
            </a:pPr>
            <a:r>
              <a:rPr lang="nl-BE" dirty="0">
                <a:solidFill>
                  <a:srgbClr val="002060"/>
                </a:solidFill>
              </a:rPr>
              <a:t>Eigenaarschap</a:t>
            </a:r>
          </a:p>
          <a:p>
            <a:pPr>
              <a:defRPr/>
            </a:pPr>
            <a:r>
              <a:rPr lang="nl-BE" dirty="0">
                <a:solidFill>
                  <a:schemeClr val="accent3">
                    <a:lumMod val="50000"/>
                  </a:schemeClr>
                </a:solidFill>
              </a:rPr>
              <a:t>De website :van een procesmanagementsysteem naar een ‘workflow management” tool</a:t>
            </a:r>
            <a:r>
              <a:rPr lang="nl-BE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nl-BE" dirty="0">
                <a:solidFill>
                  <a:srgbClr val="002060"/>
                </a:solidFill>
              </a:rPr>
              <a:t>Communicatie³ versus gedragsverandering</a:t>
            </a:r>
          </a:p>
          <a:p>
            <a:pPr>
              <a:defRPr/>
            </a:pPr>
            <a:r>
              <a:rPr lang="nl-BE" b="1" dirty="0">
                <a:solidFill>
                  <a:srgbClr val="002060"/>
                </a:solidFill>
              </a:rPr>
              <a:t>Kennis is universeel</a:t>
            </a:r>
            <a:endParaRPr lang="nl-BE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>
            <a:extLst>
              <a:ext uri="{FF2B5EF4-FFF2-40B4-BE49-F238E27FC236}">
                <a16:creationId xmlns:a16="http://schemas.microsoft.com/office/drawing/2014/main" id="{4A868277-5A0C-8D42-5CD5-998B7F9D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Wederzijdse felicitaties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F3E6593E-CBAA-0064-E6B9-224E5611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3141664"/>
            <a:ext cx="99647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inhoud 2">
            <a:extLst>
              <a:ext uri="{FF2B5EF4-FFF2-40B4-BE49-F238E27FC236}">
                <a16:creationId xmlns:a16="http://schemas.microsoft.com/office/drawing/2014/main" id="{BF524855-67B0-1955-817E-72CA40EEF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9" y="2349501"/>
            <a:ext cx="9577387" cy="35274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nl-BE" sz="4000" dirty="0">
                <a:solidFill>
                  <a:srgbClr val="0033D6"/>
                </a:solidFill>
              </a:rPr>
              <a:t>Voorgeschiedenis 2006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BE" sz="4000" dirty="0">
                <a:solidFill>
                  <a:srgbClr val="0033D6"/>
                </a:solidFill>
              </a:rPr>
              <a:t>Actualiseren van de inhoud 2012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BE" sz="4000" dirty="0">
                <a:solidFill>
                  <a:srgbClr val="0033D6"/>
                </a:solidFill>
              </a:rPr>
              <a:t>Interactieve prospectieve risico analyse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BE" sz="4000" dirty="0">
                <a:solidFill>
                  <a:srgbClr val="0033D6"/>
                </a:solidFill>
              </a:rPr>
              <a:t>Toekomst</a:t>
            </a:r>
          </a:p>
          <a:p>
            <a:pPr>
              <a:buFont typeface="Monotype Sorts" charset="2"/>
              <a:buNone/>
              <a:defRPr/>
            </a:pPr>
            <a:endParaRPr lang="nl-BE" sz="3600" dirty="0">
              <a:solidFill>
                <a:srgbClr val="0033D6"/>
              </a:solidFill>
            </a:endParaRPr>
          </a:p>
        </p:txBody>
      </p:sp>
      <p:sp>
        <p:nvSpPr>
          <p:cNvPr id="18435" name="Titel 4">
            <a:extLst>
              <a:ext uri="{FF2B5EF4-FFF2-40B4-BE49-F238E27FC236}">
                <a16:creationId xmlns:a16="http://schemas.microsoft.com/office/drawing/2014/main" id="{FB5433DD-1C88-772B-4E54-94E874104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5400">
                <a:solidFill>
                  <a:srgbClr val="0033D6"/>
                </a:solidFill>
              </a:rPr>
              <a:t>Overzicht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E4B61E02-8C5A-6D62-DC1F-ADADCD6B3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>
                <a:solidFill>
                  <a:srgbClr val="0033D6"/>
                </a:solidFill>
              </a:rPr>
              <a:t>1. Voorgeschiedenis 2006</a:t>
            </a:r>
            <a:br>
              <a:rPr lang="nl-BE" altLang="nl-BE">
                <a:solidFill>
                  <a:srgbClr val="0033D6"/>
                </a:solidFill>
              </a:rPr>
            </a:br>
            <a:r>
              <a:rPr lang="nl-BE" altLang="nl-BE" sz="2400">
                <a:solidFill>
                  <a:srgbClr val="0033D6"/>
                </a:solidFill>
              </a:rPr>
              <a:t>GASTHEER </a:t>
            </a:r>
            <a:r>
              <a:rPr lang="nl-BE" altLang="nl-BE" sz="3200">
                <a:solidFill>
                  <a:srgbClr val="0033D6"/>
                </a:solidFill>
              </a:rPr>
              <a:t>az Vesalius</a:t>
            </a:r>
            <a:endParaRPr lang="nl-BE" altLang="nl-BE" sz="3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46F7E1-5FB3-04BB-818F-EA281D4A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205038"/>
            <a:ext cx="8350250" cy="2952750"/>
          </a:xfrm>
        </p:spPr>
        <p:txBody>
          <a:bodyPr/>
          <a:lstStyle/>
          <a:p>
            <a:pPr>
              <a:defRPr/>
            </a:pPr>
            <a:r>
              <a:rPr lang="nl-BE" dirty="0">
                <a:solidFill>
                  <a:schemeClr val="accent5">
                    <a:lumMod val="25000"/>
                  </a:schemeClr>
                </a:solidFill>
              </a:rPr>
              <a:t>ESF project en </a:t>
            </a:r>
            <a:r>
              <a:rPr lang="nl-BE" dirty="0" err="1">
                <a:solidFill>
                  <a:schemeClr val="accent5">
                    <a:lumMod val="25000"/>
                  </a:schemeClr>
                </a:solidFill>
              </a:rPr>
              <a:t>inhouse</a:t>
            </a:r>
            <a:r>
              <a:rPr lang="nl-BE" dirty="0">
                <a:solidFill>
                  <a:schemeClr val="accent5">
                    <a:lumMod val="25000"/>
                  </a:schemeClr>
                </a:solidFill>
              </a:rPr>
              <a:t> NKP (netwerk klinische paden) opleiding</a:t>
            </a:r>
          </a:p>
          <a:p>
            <a:pPr>
              <a:defRPr/>
            </a:pPr>
            <a:r>
              <a:rPr lang="nl-BE" dirty="0">
                <a:solidFill>
                  <a:schemeClr val="accent5">
                    <a:lumMod val="25000"/>
                  </a:schemeClr>
                </a:solidFill>
              </a:rPr>
              <a:t>Toen al samen met transmurale partners</a:t>
            </a:r>
          </a:p>
          <a:p>
            <a:pPr>
              <a:defRPr/>
            </a:pPr>
            <a:r>
              <a:rPr lang="nl-BE" dirty="0">
                <a:solidFill>
                  <a:schemeClr val="accent5">
                    <a:lumMod val="25000"/>
                  </a:schemeClr>
                </a:solidFill>
              </a:rPr>
              <a:t>Website als eindproduct </a:t>
            </a:r>
          </a:p>
          <a:p>
            <a:pPr>
              <a:defRPr/>
            </a:pPr>
            <a:endParaRPr lang="nl-BE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B3C5277C-2F46-63B3-A8A6-0C9FEFEF3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188913"/>
            <a:ext cx="7772400" cy="1439862"/>
          </a:xfrm>
        </p:spPr>
        <p:txBody>
          <a:bodyPr>
            <a:normAutofit fontScale="90000"/>
          </a:bodyPr>
          <a:lstStyle/>
          <a:p>
            <a:r>
              <a:rPr lang="nl-BE" altLang="nl-BE">
                <a:solidFill>
                  <a:srgbClr val="0033D6"/>
                </a:solidFill>
              </a:rPr>
              <a:t>2. </a:t>
            </a:r>
            <a:r>
              <a:rPr lang="nl-BE" altLang="nl-BE" sz="3600">
                <a:solidFill>
                  <a:srgbClr val="0033D6"/>
                </a:solidFill>
              </a:rPr>
              <a:t>Actualiseren van de website – inhoud van 2012</a:t>
            </a:r>
            <a:br>
              <a:rPr lang="nl-BE" altLang="nl-BE" sz="3600">
                <a:solidFill>
                  <a:srgbClr val="0033D6"/>
                </a:solidFill>
              </a:rPr>
            </a:br>
            <a:r>
              <a:rPr lang="nl-BE" altLang="nl-BE" sz="2800">
                <a:solidFill>
                  <a:srgbClr val="0033D6"/>
                </a:solidFill>
              </a:rPr>
              <a:t>Gastheer/ LMN Zuid Oost Limburg</a:t>
            </a:r>
            <a:r>
              <a:rPr lang="nl-BE" altLang="nl-BE" sz="2800"/>
              <a:t> </a:t>
            </a:r>
            <a:endParaRPr lang="nl-BE" altLang="nl-BE" sz="3600"/>
          </a:p>
        </p:txBody>
      </p:sp>
      <p:sp>
        <p:nvSpPr>
          <p:cNvPr id="19459" name="Tijdelijke aanduiding voor inhoud 2">
            <a:extLst>
              <a:ext uri="{FF2B5EF4-FFF2-40B4-BE49-F238E27FC236}">
                <a16:creationId xmlns:a16="http://schemas.microsoft.com/office/drawing/2014/main" id="{FAE79042-3A17-94F0-7102-570C9E4D6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9" y="2420939"/>
            <a:ext cx="8639175" cy="4276725"/>
          </a:xfrm>
        </p:spPr>
        <p:txBody>
          <a:bodyPr/>
          <a:lstStyle/>
          <a:p>
            <a:pPr>
              <a:defRPr/>
            </a:pPr>
            <a:r>
              <a:rPr lang="nl-BE" sz="2400" dirty="0">
                <a:solidFill>
                  <a:schemeClr val="accent6">
                    <a:lumMod val="50000"/>
                  </a:schemeClr>
                </a:solidFill>
              </a:rPr>
              <a:t>Transmurale multidisciplinaire samenwerking.</a:t>
            </a:r>
          </a:p>
          <a:p>
            <a:pPr>
              <a:defRPr/>
            </a:pPr>
            <a:r>
              <a:rPr lang="nl-BE" sz="2400" dirty="0">
                <a:solidFill>
                  <a:schemeClr val="accent6">
                    <a:lumMod val="50000"/>
                  </a:schemeClr>
                </a:solidFill>
              </a:rPr>
              <a:t>Kwaliteit website: gebruiksvriendelijker</a:t>
            </a:r>
          </a:p>
          <a:p>
            <a:pPr lvl="1">
              <a:defRPr/>
            </a:pPr>
            <a:r>
              <a:rPr lang="nl-BE" sz="2000" dirty="0">
                <a:solidFill>
                  <a:schemeClr val="accent6">
                    <a:lumMod val="50000"/>
                  </a:schemeClr>
                </a:solidFill>
              </a:rPr>
              <a:t>Aparte patiënten ingang.</a:t>
            </a:r>
          </a:p>
          <a:p>
            <a:pPr lvl="1">
              <a:defRPr/>
            </a:pPr>
            <a:r>
              <a:rPr lang="nl-BE" sz="2000" dirty="0">
                <a:solidFill>
                  <a:schemeClr val="accent6">
                    <a:lumMod val="50000"/>
                  </a:schemeClr>
                </a:solidFill>
              </a:rPr>
              <a:t>De professionele toegang in één overzichtelijke structuur (tijdspad) </a:t>
            </a:r>
          </a:p>
          <a:p>
            <a:pPr>
              <a:defRPr/>
            </a:pPr>
            <a:r>
              <a:rPr lang="nl-BE" sz="2400" dirty="0">
                <a:solidFill>
                  <a:schemeClr val="accent6">
                    <a:lumMod val="50000"/>
                  </a:schemeClr>
                </a:solidFill>
              </a:rPr>
              <a:t>Gebruik stimuleren :toewerken naar een multidisciplinair symposium (einde 2013) voor de huisartsen en zorgverstrekkers  van de regio Bilzen, Riemst, Tongeren, Borgloon en Lanaken.</a:t>
            </a:r>
          </a:p>
          <a:p>
            <a:pPr>
              <a:defRPr/>
            </a:pPr>
            <a:r>
              <a:rPr lang="nl-BE" sz="2400" dirty="0">
                <a:solidFill>
                  <a:schemeClr val="accent6">
                    <a:lumMod val="50000"/>
                  </a:schemeClr>
                </a:solidFill>
              </a:rPr>
              <a:t>Engagement:  financiering 50/50  </a:t>
            </a:r>
            <a:br>
              <a:rPr lang="nl-BE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BE" sz="2400" dirty="0">
                <a:solidFill>
                  <a:schemeClr val="accent6">
                    <a:lumMod val="50000"/>
                  </a:schemeClr>
                </a:solidFill>
              </a:rPr>
              <a:t>ziekenhuis / multidisciplinair netwerk-HAK</a:t>
            </a:r>
          </a:p>
          <a:p>
            <a:pPr>
              <a:buFont typeface="Monotype Sorts" charset="2"/>
              <a:buNone/>
              <a:defRPr/>
            </a:pPr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8F49A3D-0254-3D7C-86B1-B800C4D5B2DA}"/>
              </a:ext>
            </a:extLst>
          </p:cNvPr>
          <p:cNvSpPr txBox="1">
            <a:spLocks/>
          </p:cNvSpPr>
          <p:nvPr/>
        </p:nvSpPr>
        <p:spPr bwMode="auto">
          <a:xfrm>
            <a:off x="1271589" y="1844676"/>
            <a:ext cx="1863725" cy="4238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nl-BE" sz="2800" b="1" kern="0" dirty="0">
                <a:solidFill>
                  <a:schemeClr val="accent5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Planning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1A37C13F-A012-05AD-1DC5-734111BA4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188913"/>
            <a:ext cx="7772400" cy="1143000"/>
          </a:xfrm>
        </p:spPr>
        <p:txBody>
          <a:bodyPr/>
          <a:lstStyle/>
          <a:p>
            <a:r>
              <a:rPr lang="nl-BE" altLang="nl-BE">
                <a:solidFill>
                  <a:srgbClr val="0033D6"/>
                </a:solidFill>
              </a:rPr>
              <a:t>2. Actualiseren van de inhoud</a:t>
            </a:r>
            <a:r>
              <a:rPr lang="nl-BE" altLang="nl-BE"/>
              <a:t> </a:t>
            </a:r>
          </a:p>
        </p:txBody>
      </p:sp>
      <p:sp>
        <p:nvSpPr>
          <p:cNvPr id="19459" name="Tijdelijke aanduiding voor inhoud 2">
            <a:extLst>
              <a:ext uri="{FF2B5EF4-FFF2-40B4-BE49-F238E27FC236}">
                <a16:creationId xmlns:a16="http://schemas.microsoft.com/office/drawing/2014/main" id="{AF49F729-BFE4-4553-7A00-0DBF5B0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1" y="1844676"/>
            <a:ext cx="8639175" cy="45370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nl-BE" sz="2400" b="1" dirty="0">
                <a:solidFill>
                  <a:schemeClr val="accent6">
                    <a:lumMod val="50000"/>
                  </a:schemeClr>
                </a:solidFill>
              </a:rPr>
              <a:t>Zes multidisciplinaire vergaderingen</a:t>
            </a:r>
            <a:r>
              <a:rPr lang="nl-BE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>
              <a:defRPr/>
            </a:pPr>
            <a:r>
              <a:rPr lang="nl-BE" sz="2400" b="1" dirty="0">
                <a:solidFill>
                  <a:schemeClr val="accent6">
                    <a:lumMod val="50000"/>
                  </a:schemeClr>
                </a:solidFill>
              </a:rPr>
              <a:t>leeslijst </a:t>
            </a:r>
            <a:r>
              <a:rPr lang="nl-BE" sz="2400" dirty="0">
                <a:solidFill>
                  <a:schemeClr val="accent6">
                    <a:lumMod val="50000"/>
                  </a:schemeClr>
                </a:solidFill>
              </a:rPr>
              <a:t>/elke beroepsgroep: eigen inhoud en één andere beroepsgroep</a:t>
            </a:r>
          </a:p>
          <a:p>
            <a:pPr>
              <a:defRPr/>
            </a:pPr>
            <a:r>
              <a:rPr lang="nl-BE" sz="2400" b="1" dirty="0">
                <a:solidFill>
                  <a:schemeClr val="accent6">
                    <a:lumMod val="50000"/>
                  </a:schemeClr>
                </a:solidFill>
              </a:rPr>
              <a:t>Gold richtlijnen </a:t>
            </a:r>
            <a:r>
              <a:rPr lang="nl-BE" sz="2400" dirty="0">
                <a:solidFill>
                  <a:schemeClr val="accent6">
                    <a:lumMod val="50000"/>
                  </a:schemeClr>
                </a:solidFill>
              </a:rPr>
              <a:t>2013, </a:t>
            </a:r>
            <a:r>
              <a:rPr lang="nl-BE" sz="2400" b="1" dirty="0">
                <a:solidFill>
                  <a:schemeClr val="accent6">
                    <a:lumMod val="50000"/>
                  </a:schemeClr>
                </a:solidFill>
              </a:rPr>
              <a:t>RIZIV nota  </a:t>
            </a:r>
          </a:p>
          <a:p>
            <a:pPr>
              <a:defRPr/>
            </a:pPr>
            <a:r>
              <a:rPr lang="nl-BE" sz="2400" b="1" dirty="0">
                <a:solidFill>
                  <a:schemeClr val="accent6">
                    <a:lumMod val="50000"/>
                  </a:schemeClr>
                </a:solidFill>
              </a:rPr>
              <a:t>KLAV en ZOL </a:t>
            </a:r>
            <a:r>
              <a:rPr lang="nl-BE" sz="2400" b="1" dirty="0" err="1">
                <a:solidFill>
                  <a:schemeClr val="accent6">
                    <a:lumMod val="50000"/>
                  </a:schemeClr>
                </a:solidFill>
              </a:rPr>
              <a:t>pneumologen</a:t>
            </a:r>
            <a:r>
              <a:rPr lang="nl-BE" sz="24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nl-BE" sz="2400" dirty="0">
                <a:solidFill>
                  <a:schemeClr val="accent6">
                    <a:lumMod val="50000"/>
                  </a:schemeClr>
                </a:solidFill>
              </a:rPr>
              <a:t>instructiefilmpjes  </a:t>
            </a:r>
          </a:p>
          <a:p>
            <a:pPr>
              <a:defRPr/>
            </a:pPr>
            <a:r>
              <a:rPr lang="nl-BE" sz="2400" b="1" dirty="0" err="1">
                <a:solidFill>
                  <a:schemeClr val="accent6">
                    <a:lumMod val="50000"/>
                  </a:schemeClr>
                </a:solidFill>
              </a:rPr>
              <a:t>Listel</a:t>
            </a:r>
            <a:r>
              <a:rPr lang="nl-BE" sz="24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nl-BE" sz="2400" dirty="0" err="1">
                <a:solidFill>
                  <a:schemeClr val="accent6">
                    <a:lumMod val="50000"/>
                  </a:schemeClr>
                </a:solidFill>
              </a:rPr>
              <a:t>Sel</a:t>
            </a:r>
            <a:r>
              <a:rPr lang="nl-BE" sz="2400" dirty="0">
                <a:solidFill>
                  <a:schemeClr val="accent6">
                    <a:lumMod val="50000"/>
                  </a:schemeClr>
                </a:solidFill>
              </a:rPr>
              <a:t> partners en </a:t>
            </a:r>
            <a:r>
              <a:rPr lang="nl-NL" sz="2400" dirty="0">
                <a:solidFill>
                  <a:schemeClr val="accent6">
                    <a:lumMod val="50000"/>
                  </a:schemeClr>
                </a:solidFill>
              </a:rPr>
              <a:t>Vlaams Patiënten Platform</a:t>
            </a:r>
            <a:r>
              <a:rPr lang="nl-NL" sz="18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nl-BE" sz="18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nl-NL" sz="2400" b="1" dirty="0">
                <a:solidFill>
                  <a:schemeClr val="accent6">
                    <a:lumMod val="50000"/>
                  </a:schemeClr>
                </a:solidFill>
              </a:rPr>
              <a:t>Proefversie </a:t>
            </a:r>
            <a:r>
              <a:rPr lang="nl-NL" sz="2400" dirty="0">
                <a:solidFill>
                  <a:schemeClr val="accent6">
                    <a:lumMod val="50000"/>
                  </a:schemeClr>
                </a:solidFill>
              </a:rPr>
              <a:t>uitgewerkt en uitgebreid getest door de vergaderleden</a:t>
            </a:r>
            <a:endParaRPr lang="nl-BE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nl-NL" sz="2400" dirty="0">
                <a:solidFill>
                  <a:schemeClr val="accent6">
                    <a:lumMod val="50000"/>
                  </a:schemeClr>
                </a:solidFill>
              </a:rPr>
              <a:t>Om de website te promoten organiseerde de werkgroep een </a:t>
            </a:r>
            <a:r>
              <a:rPr lang="nl-NL" sz="2400" b="1" dirty="0">
                <a:solidFill>
                  <a:schemeClr val="accent6">
                    <a:lumMod val="50000"/>
                  </a:schemeClr>
                </a:solidFill>
              </a:rPr>
              <a:t>symposium</a:t>
            </a:r>
          </a:p>
          <a:p>
            <a:pPr marL="0" indent="0">
              <a:buNone/>
              <a:defRPr/>
            </a:pPr>
            <a:r>
              <a:rPr lang="nl-NL" sz="2400" b="1" dirty="0">
                <a:solidFill>
                  <a:schemeClr val="accent6">
                    <a:lumMod val="50000"/>
                  </a:schemeClr>
                </a:solidFill>
              </a:rPr>
              <a:t>		“samen werk maken van COPD”</a:t>
            </a:r>
            <a:endParaRPr lang="nl-BE" sz="4400" b="1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A0BDA63-F64F-1870-0AF8-C783F6851A9E}"/>
              </a:ext>
            </a:extLst>
          </p:cNvPr>
          <p:cNvSpPr txBox="1">
            <a:spLocks/>
          </p:cNvSpPr>
          <p:nvPr/>
        </p:nvSpPr>
        <p:spPr bwMode="auto">
          <a:xfrm>
            <a:off x="1131889" y="1331913"/>
            <a:ext cx="1863725" cy="4238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nl-BE" sz="2800" b="1" kern="0" dirty="0">
                <a:solidFill>
                  <a:schemeClr val="accent5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DO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EA78F5A0-6664-BA6B-0DA5-A3E4B926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1" y="177800"/>
            <a:ext cx="9864725" cy="1163638"/>
          </a:xfrm>
        </p:spPr>
        <p:txBody>
          <a:bodyPr/>
          <a:lstStyle/>
          <a:p>
            <a:pPr>
              <a:defRPr/>
            </a:pPr>
            <a:r>
              <a:rPr lang="nl-BE" sz="3600" b="1" dirty="0">
                <a:solidFill>
                  <a:schemeClr val="accent5">
                    <a:lumMod val="25000"/>
                  </a:schemeClr>
                </a:solidFill>
                <a:hlinkClick r:id="rId2"/>
              </a:rPr>
              <a:t>Inkompagina</a:t>
            </a:r>
            <a:r>
              <a:rPr lang="nl-BE" sz="2400" b="1" dirty="0">
                <a:solidFill>
                  <a:schemeClr val="accent5">
                    <a:lumMod val="25000"/>
                  </a:schemeClr>
                </a:solidFill>
                <a:hlinkClick r:id="rId2"/>
              </a:rPr>
              <a:t>: </a:t>
            </a:r>
            <a:r>
              <a:rPr lang="nl-BE" sz="2400" b="1" u="sng" dirty="0">
                <a:solidFill>
                  <a:schemeClr val="accent5">
                    <a:lumMod val="25000"/>
                  </a:schemeClr>
                </a:solidFill>
                <a:hlinkClick r:id="rId2"/>
              </a:rPr>
              <a:t>http://www.azvesalius.be/COPD/index.html </a:t>
            </a:r>
            <a:br>
              <a:rPr lang="nl-BE" sz="2400" b="1" u="sng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nl-BE" sz="2400" b="1" u="sng" dirty="0">
                <a:solidFill>
                  <a:schemeClr val="accent5">
                    <a:lumMod val="25000"/>
                  </a:schemeClr>
                </a:solidFill>
                <a:hlinkClick r:id="rId3" action="ppaction://hlinkfile"/>
              </a:rPr>
              <a:t>website op </a:t>
            </a:r>
            <a:r>
              <a:rPr lang="nl-BE" sz="2400" b="1" u="sng" dirty="0" err="1">
                <a:solidFill>
                  <a:schemeClr val="accent5">
                    <a:lumMod val="25000"/>
                  </a:schemeClr>
                </a:solidFill>
                <a:hlinkClick r:id="rId3" action="ppaction://hlinkfile"/>
              </a:rPr>
              <a:t>usb</a:t>
            </a:r>
            <a:r>
              <a:rPr lang="nl-BE" sz="2400" b="1" u="sng" dirty="0">
                <a:solidFill>
                  <a:schemeClr val="accent5">
                    <a:lumMod val="25000"/>
                  </a:schemeClr>
                </a:solidFill>
                <a:hlinkClick r:id="rId3" action="ppaction://hlinkfile"/>
              </a:rPr>
              <a:t> stick</a:t>
            </a:r>
            <a:endParaRPr lang="nl-BE" sz="2400" u="sng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F259B3D8-D567-5725-E3E8-1B92B609D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4" y="1196976"/>
            <a:ext cx="9831387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7CD6BC1D-C5C1-A8B4-D3F2-A867B8DAC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04775"/>
            <a:ext cx="7772400" cy="660400"/>
          </a:xfrm>
        </p:spPr>
        <p:txBody>
          <a:bodyPr>
            <a:normAutofit fontScale="90000"/>
          </a:bodyPr>
          <a:lstStyle/>
          <a:p>
            <a:r>
              <a:rPr lang="nl-BE" altLang="nl-BE">
                <a:solidFill>
                  <a:srgbClr val="0033D6"/>
                </a:solidFill>
              </a:rPr>
              <a:t>Overzichtspagina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3EB9DD7F-D53B-DF8D-B661-5C216D1A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9" y="765175"/>
            <a:ext cx="101123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E5F71DAC-15B0-C421-CED0-9958F9657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188913"/>
            <a:ext cx="7772400" cy="1143000"/>
          </a:xfrm>
        </p:spPr>
        <p:txBody>
          <a:bodyPr/>
          <a:lstStyle/>
          <a:p>
            <a:r>
              <a:rPr lang="nl-BE" altLang="nl-BE">
                <a:solidFill>
                  <a:srgbClr val="0033D6"/>
                </a:solidFill>
              </a:rPr>
              <a:t>2. Actualiseren van de inhoud</a:t>
            </a:r>
            <a:r>
              <a:rPr lang="nl-BE" altLang="nl-BE"/>
              <a:t> </a:t>
            </a:r>
          </a:p>
        </p:txBody>
      </p:sp>
      <p:sp>
        <p:nvSpPr>
          <p:cNvPr id="19459" name="Tijdelijke aanduiding voor inhoud 2">
            <a:extLst>
              <a:ext uri="{FF2B5EF4-FFF2-40B4-BE49-F238E27FC236}">
                <a16:creationId xmlns:a16="http://schemas.microsoft.com/office/drawing/2014/main" id="{54A437AE-18BC-D640-2ADE-EEE0BE3C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8" y="1754188"/>
            <a:ext cx="9288462" cy="5103812"/>
          </a:xfrm>
        </p:spPr>
        <p:txBody>
          <a:bodyPr/>
          <a:lstStyle/>
          <a:p>
            <a:pPr>
              <a:defRPr/>
            </a:pPr>
            <a:r>
              <a:rPr lang="nl-BE" sz="2400" dirty="0">
                <a:solidFill>
                  <a:schemeClr val="accent6">
                    <a:lumMod val="50000"/>
                  </a:schemeClr>
                </a:solidFill>
              </a:rPr>
              <a:t>Evaluatie van het symposium : installeren bezoeker tellers</a:t>
            </a:r>
          </a:p>
          <a:p>
            <a:pPr>
              <a:defRPr/>
            </a:pPr>
            <a:r>
              <a:rPr lang="nl-BE" sz="2400" dirty="0">
                <a:solidFill>
                  <a:schemeClr val="accent6">
                    <a:lumMod val="50000"/>
                  </a:schemeClr>
                </a:solidFill>
              </a:rPr>
              <a:t>Google </a:t>
            </a:r>
            <a:r>
              <a:rPr lang="nl-BE" sz="2400" dirty="0" err="1">
                <a:solidFill>
                  <a:schemeClr val="accent6">
                    <a:lumMod val="50000"/>
                  </a:schemeClr>
                </a:solidFill>
              </a:rPr>
              <a:t>analytics</a:t>
            </a:r>
            <a:endParaRPr lang="nl-BE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nl-BE" sz="2400" dirty="0">
                <a:solidFill>
                  <a:schemeClr val="accent6">
                    <a:lumMod val="50000"/>
                  </a:schemeClr>
                </a:solidFill>
              </a:rPr>
              <a:t>Er waren vooral tijdens werkdagen gemiddeld 10 bezoekers per dag: </a:t>
            </a:r>
          </a:p>
          <a:p>
            <a:pPr>
              <a:defRPr/>
            </a:pPr>
            <a:r>
              <a:rPr lang="nl-BE" sz="2400" i="1" dirty="0">
                <a:solidFill>
                  <a:schemeClr val="accent6">
                    <a:lumMod val="50000"/>
                  </a:schemeClr>
                </a:solidFill>
              </a:rPr>
              <a:t>Vooral werkdagbezoek (</a:t>
            </a:r>
            <a:r>
              <a:rPr lang="nl-BE" sz="2400" i="1" dirty="0" err="1">
                <a:solidFill>
                  <a:schemeClr val="accent6">
                    <a:lumMod val="50000"/>
                  </a:schemeClr>
                </a:solidFill>
              </a:rPr>
              <a:t>confer</a:t>
            </a:r>
            <a:r>
              <a:rPr lang="nl-BE" sz="2400" i="1" dirty="0">
                <a:solidFill>
                  <a:schemeClr val="accent6">
                    <a:lumMod val="50000"/>
                  </a:schemeClr>
                </a:solidFill>
              </a:rPr>
              <a:t> zaagtandmorfologie van de curve).</a:t>
            </a:r>
            <a:endParaRPr lang="nl-BE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nl-NL" sz="2400" dirty="0">
                <a:solidFill>
                  <a:schemeClr val="accent6">
                    <a:lumMod val="50000"/>
                  </a:schemeClr>
                </a:solidFill>
              </a:rPr>
              <a:t>De website bezoekers komen veelal uit eigen streek</a:t>
            </a:r>
            <a:endParaRPr lang="nl-BE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nl-NL" sz="2400" dirty="0">
                <a:solidFill>
                  <a:schemeClr val="accent6">
                    <a:lumMod val="50000"/>
                  </a:schemeClr>
                </a:solidFill>
              </a:rPr>
              <a:t>De meest bezochte inhoudelijke pagina’s zijn: </a:t>
            </a:r>
          </a:p>
          <a:p>
            <a:pPr lvl="1">
              <a:defRPr/>
            </a:pPr>
            <a:r>
              <a:rPr lang="nl-NL" sz="1800" dirty="0">
                <a:solidFill>
                  <a:schemeClr val="accent6">
                    <a:lumMod val="50000"/>
                  </a:schemeClr>
                </a:solidFill>
              </a:rPr>
              <a:t>onderhoudsmedicatie, </a:t>
            </a:r>
          </a:p>
          <a:p>
            <a:pPr lvl="1">
              <a:defRPr/>
            </a:pPr>
            <a:r>
              <a:rPr lang="nl-NL" sz="1800" dirty="0">
                <a:solidFill>
                  <a:schemeClr val="accent6">
                    <a:lumMod val="50000"/>
                  </a:schemeClr>
                </a:solidFill>
              </a:rPr>
              <a:t>medicatiebehandeling bij opstoot  </a:t>
            </a:r>
          </a:p>
          <a:p>
            <a:pPr lvl="1">
              <a:defRPr/>
            </a:pPr>
            <a:r>
              <a:rPr lang="nl-NL" sz="1800" dirty="0">
                <a:solidFill>
                  <a:schemeClr val="accent6">
                    <a:lumMod val="50000"/>
                  </a:schemeClr>
                </a:solidFill>
              </a:rPr>
              <a:t>differentiële diagnostiek. </a:t>
            </a:r>
          </a:p>
          <a:p>
            <a:pPr lvl="1">
              <a:defRPr/>
            </a:pPr>
            <a:r>
              <a:rPr lang="nl-NL" sz="1800" dirty="0">
                <a:solidFill>
                  <a:schemeClr val="accent6">
                    <a:lumMod val="50000"/>
                  </a:schemeClr>
                </a:solidFill>
              </a:rPr>
              <a:t>pagina’s gebruikt voor de  menusturing zoals index, overzicht, zelfzorg, overzicht, patiënt, enz..</a:t>
            </a:r>
            <a:endParaRPr lang="nl-BE" sz="18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Monotype Sorts" charset="2"/>
              <a:buNone/>
              <a:defRPr/>
            </a:pPr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9DF7CD4-737B-8A8F-CA3C-2B9730156CDE}"/>
              </a:ext>
            </a:extLst>
          </p:cNvPr>
          <p:cNvSpPr txBox="1">
            <a:spLocks/>
          </p:cNvSpPr>
          <p:nvPr/>
        </p:nvSpPr>
        <p:spPr bwMode="auto">
          <a:xfrm>
            <a:off x="952500" y="1196976"/>
            <a:ext cx="2305050" cy="4222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nl-BE" sz="2800" b="1" kern="0" dirty="0">
                <a:solidFill>
                  <a:schemeClr val="accent5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Check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2023-10-02T22:00:00+00:00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Médecin</TermName>
          <TermId xmlns="http://schemas.microsoft.com/office/infopath/2007/PartnerControls">d8a1e59b-bcd7-4d2f-b75c-23b993f6e1ad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Néerlandais</TermName>
          <TermId xmlns="http://schemas.microsoft.com/office/infopath/2007/PartnerControls">1daba039-17e6-4993-bb2c-50e1d16ef364</TermId>
        </TermInfo>
      </Terms>
    </RILanguageTaxHTField0>
    <cc6d4d0f41a44532aeb7bee41b15f208 xmlns="61fd8d87-ea47-44bb-afd6-b4d99b1d9c1f">
      <Terms xmlns="http://schemas.microsoft.com/office/infopath/2007/PartnerControls"/>
    </cc6d4d0f41a44532aeb7bee41b15f208>
    <TaxCatchAll xmlns="61fd8d87-ea47-44bb-afd6-b4d99b1d9c1f">
      <Value>12</Value>
      <Value>37</Value>
      <Value>29</Value>
    </TaxCatchAll>
    <RIDocSummary xmlns="f15eea43-7fa7-45cf-8dc0-d5244e2cd467" xsi:nil="true"/>
    <RIThem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Qualité des soins</TermName>
          <TermId xmlns="http://schemas.microsoft.com/office/infopath/2007/PartnerControls">11f87e63-cebe-492a-ad11-b522d99c5c3f</TermId>
        </TermInfo>
      </Terms>
    </RIThemeTaxHTField0>
    <PublishingExpirationDate xmlns="http://schemas.microsoft.com/sharepoint/v3" xsi:nil="true"/>
    <RIDocTypeTaxHTField0 xmlns="f15eea43-7fa7-45cf-8dc0-d5244e2cd467">
      <Terms xmlns="http://schemas.microsoft.com/office/infopath/2007/PartnerControls"/>
    </RIDocTypeTaxHTField0>
    <PublishingStartDate xmlns="http://schemas.microsoft.com/sharepoint/v3" xsi:nil="true"/>
    <gde733b7de1f426ba66c11d7c4a6ad8f xmlns="61fd8d87-ea47-44bb-afd6-b4d99b1d9c1f" xsi:nil="true"/>
  </documentManagement>
</p:properties>
</file>

<file path=customXml/itemProps1.xml><?xml version="1.0" encoding="utf-8"?>
<ds:datastoreItem xmlns:ds="http://schemas.openxmlformats.org/officeDocument/2006/customXml" ds:itemID="{23B351DF-E021-4CCB-98FB-DC93B03F7921}"/>
</file>

<file path=customXml/itemProps2.xml><?xml version="1.0" encoding="utf-8"?>
<ds:datastoreItem xmlns:ds="http://schemas.openxmlformats.org/officeDocument/2006/customXml" ds:itemID="{240B5BA9-8C9B-44B0-8210-2F8AD8683768}"/>
</file>

<file path=customXml/itemProps3.xml><?xml version="1.0" encoding="utf-8"?>
<ds:datastoreItem xmlns:ds="http://schemas.openxmlformats.org/officeDocument/2006/customXml" ds:itemID="{0D1B06A8-290A-433C-B928-7FF3963F2A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Grand écran</PresentationFormat>
  <Paragraphs>96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Monotype Sorts</vt:lpstr>
      <vt:lpstr>Times New Roman</vt:lpstr>
      <vt:lpstr>Thème Office</vt:lpstr>
      <vt:lpstr>Présentation PowerPoint</vt:lpstr>
      <vt:lpstr>Multidisciplinaire samenwerking rond COPD</vt:lpstr>
      <vt:lpstr>Overzicht</vt:lpstr>
      <vt:lpstr>1. Voorgeschiedenis 2006 GASTHEER az Vesalius</vt:lpstr>
      <vt:lpstr>2. Actualiseren van de website – inhoud van 2012 Gastheer/ LMN Zuid Oost Limburg </vt:lpstr>
      <vt:lpstr>2. Actualiseren van de inhoud </vt:lpstr>
      <vt:lpstr>Inkompagina: http://www.azvesalius.be/COPD/index.html  website op usb stick</vt:lpstr>
      <vt:lpstr>Overzichtspagina</vt:lpstr>
      <vt:lpstr>2. Actualiseren van de inhoud </vt:lpstr>
      <vt:lpstr>Aantal websitebezoekers  tussen 15/3/2014  en 15/3/2015</vt:lpstr>
      <vt:lpstr>2. Actualiseren van de inhoud </vt:lpstr>
      <vt:lpstr>3. Interactieve prospectieve risico analyse</vt:lpstr>
      <vt:lpstr>3. Interactieve prospectieve risico analyse</vt:lpstr>
      <vt:lpstr>3. Interactieve prospectieve risico analyse</vt:lpstr>
      <vt:lpstr>Présentation PowerPoint</vt:lpstr>
      <vt:lpstr>3.1.Knelpuntenanalyse van de zes kritische zorgmomenten bij COPD</vt:lpstr>
      <vt:lpstr>Présentation PowerPoint</vt:lpstr>
      <vt:lpstr>3.2. Risico inschatting van de uniforme faalwijzen en geformuleerde oplossingen</vt:lpstr>
      <vt:lpstr>Présentation PowerPoint</vt:lpstr>
      <vt:lpstr>3.2. Risico inschatting van de uniforme faalwijzen</vt:lpstr>
      <vt:lpstr>3.3. Verbeterkaart van de voorgestelde oplossingen</vt:lpstr>
      <vt:lpstr>3. Interactieve prospectieve risico analyse</vt:lpstr>
      <vt:lpstr>Raming van tijdsinvestering en mankracht </vt:lpstr>
      <vt:lpstr>4. Toekomst</vt:lpstr>
      <vt:lpstr>Besluit</vt:lpstr>
      <vt:lpstr>Wederzijdse felicitaties</vt:lpstr>
    </vt:vector>
  </TitlesOfParts>
  <Company>RIZIV-INAMI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Award 2015 - Multidisciplinaire samenwerking rond COPD </dc:title>
  <dc:creator>David Constant (RIZIV-INAMI)</dc:creator>
  <cp:lastModifiedBy>David Constant (RIZIV-INAMI)</cp:lastModifiedBy>
  <cp:revision>1</cp:revision>
  <dcterms:created xsi:type="dcterms:W3CDTF">2023-10-03T12:59:54Z</dcterms:created>
  <dcterms:modified xsi:type="dcterms:W3CDTF">2023-10-03T13:00:59Z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0x01010068B932EBA4214624B1E6C758B674AA3900878AE0BF14248048B0F623A599AB54C9</vt:lpwstr>
  </property>
  <property fmtid="{D5CDD505-2E9C-101B-9397-08002B2CF9AE}" pid="3" name="RITargetGroup">
    <vt:lpwstr>29;#Médecin|d8a1e59b-bcd7-4d2f-b75c-23b993f6e1ad</vt:lpwstr>
  </property>
  <property fmtid="{D5CDD505-2E9C-101B-9397-08002B2CF9AE}" pid="4" name="RITheme">
    <vt:lpwstr>37;#Qualité des soins|11f87e63-cebe-492a-ad11-b522d99c5c3f</vt:lpwstr>
  </property>
  <property fmtid="{D5CDD505-2E9C-101B-9397-08002B2CF9AE}" pid="5" name="RILanguage">
    <vt:lpwstr>12;#Néerlandais|1daba039-17e6-4993-bb2c-50e1d16ef364</vt:lpwstr>
  </property>
  <property fmtid="{D5CDD505-2E9C-101B-9397-08002B2CF9AE}" pid="6" name="RIDocType">
    <vt:lpwstr/>
  </property>
  <property fmtid="{D5CDD505-2E9C-101B-9397-08002B2CF9AE}" pid="7" name="Publication type for documents">
    <vt:lpwstr/>
  </property>
</Properties>
</file>