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3" r:id="rId3"/>
    <p:sldId id="258" r:id="rId4"/>
    <p:sldId id="284" r:id="rId5"/>
    <p:sldId id="285" r:id="rId6"/>
    <p:sldId id="280" r:id="rId7"/>
    <p:sldId id="272" r:id="rId8"/>
    <p:sldId id="282" r:id="rId9"/>
    <p:sldId id="281" r:id="rId10"/>
    <p:sldId id="279" r:id="rId11"/>
    <p:sldId id="273" r:id="rId12"/>
    <p:sldId id="274" r:id="rId13"/>
    <p:sldId id="275" r:id="rId14"/>
    <p:sldId id="286" r:id="rId15"/>
    <p:sldId id="277" r:id="rId16"/>
    <p:sldId id="278" r:id="rId17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-25400" y="0"/>
            <a:ext cx="9144000" cy="6742113"/>
            <a:chOff x="0" y="0"/>
            <a:chExt cx="9144000" cy="6400800"/>
          </a:xfrm>
        </p:grpSpPr>
        <p:sp>
          <p:nvSpPr>
            <p:cNvPr id="5" name="Rectangle 15"/>
            <p:cNvSpPr/>
            <p:nvPr/>
          </p:nvSpPr>
          <p:spPr>
            <a:xfrm>
              <a:off x="1828800" y="4572646"/>
              <a:ext cx="6858000" cy="182815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8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9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  <p:sp>
          <p:nvSpPr>
            <p:cNvPr id="7" name="Rectangle 12"/>
            <p:cNvSpPr/>
            <p:nvPr/>
          </p:nvSpPr>
          <p:spPr>
            <a:xfrm>
              <a:off x="0" y="4572646"/>
              <a:ext cx="1828800" cy="1828154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57150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2413000" y="2212263"/>
            <a:ext cx="6248400" cy="1143000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4974091"/>
            <a:ext cx="13525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242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5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D59EA-CE84-472E-9917-4260BD848B70}" type="datetimeFigureOut">
              <a:rPr lang="nl-BE"/>
              <a:pPr>
                <a:defRPr/>
              </a:pPr>
              <a:t>24/03/2015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2788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5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F4BCA-84A8-4691-9B4E-11241E55B723}" type="datetimeFigureOut">
              <a:rPr lang="nl-BE"/>
              <a:pPr>
                <a:defRPr/>
              </a:pPr>
              <a:t>24/03/2015</a:t>
            </a:fld>
            <a:endParaRPr lang="nl-B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37648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6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4745396"/>
            <a:ext cx="13525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70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3515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D0A39-7A67-40FA-A3E5-26D8AB5C8E22}" type="datetimeFigureOut">
              <a:rPr lang="nl-BE"/>
              <a:pPr>
                <a:defRPr/>
              </a:pPr>
              <a:t>24/03/2015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4D869AE-0474-4E8A-8317-B4A800ECE5B0}" type="slidenum">
              <a:rPr lang="nl-BE"/>
              <a:pPr>
                <a:defRPr/>
              </a:pPr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7974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rtlCol="0" anchor="ctr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53200" y="63515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C9924-B555-48F8-AD26-A4903B5A828B}" type="datetimeFigureOut">
              <a:rPr lang="nl-BE"/>
              <a:pPr>
                <a:defRPr/>
              </a:pPr>
              <a:t>24/03/2015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63374DB-281D-42E4-BF96-8CB4A9842B3A}" type="slidenum">
              <a:rPr lang="nl-BE"/>
              <a:pPr>
                <a:defRPr/>
              </a:pPr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6343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9400" cy="321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8452"/>
            <a:ext cx="1224136" cy="145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521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3" y="0"/>
            <a:ext cx="9169401" cy="371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527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5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5AA90-2102-4092-8B04-96691F6B2EC4}" type="datetimeFigureOut">
              <a:rPr lang="nl-BE"/>
              <a:pPr>
                <a:defRPr/>
              </a:pPr>
              <a:t>24/03/2015</a:t>
            </a:fld>
            <a:endParaRPr lang="nl-B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71288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5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554E5-F5CE-4752-AC23-077BA415009E}" type="datetimeFigureOut">
              <a:rPr lang="nl-BE"/>
              <a:pPr>
                <a:defRPr/>
              </a:pPr>
              <a:t>24/03/2015</a:t>
            </a:fld>
            <a:endParaRPr lang="nl-B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7532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88" y="17463"/>
            <a:ext cx="9169401" cy="371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23850" y="2286000"/>
            <a:ext cx="8362950" cy="43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smtClean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78" y="116632"/>
            <a:ext cx="1352550" cy="16097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kern="1200" cap="small" spc="2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Verdana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Verdana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Verdana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9pPr>
    </p:titleStyle>
    <p:bodyStyle>
      <a:lvl1pPr marL="457200" indent="-457200" algn="l" rtl="0" eaLnBrk="1" fontAlgn="base" hangingPunct="1">
        <a:spcBef>
          <a:spcPts val="18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1" fontAlgn="base" hangingPunct="1">
        <a:spcBef>
          <a:spcPts val="18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rtl="0" eaLnBrk="1" fontAlgn="base" hangingPunct="1">
        <a:spcBef>
          <a:spcPts val="1200"/>
        </a:spcBef>
        <a:spcAft>
          <a:spcPct val="0"/>
        </a:spcAft>
        <a:buClr>
          <a:srgbClr val="A28E6A"/>
        </a:buClr>
        <a:buSzPct val="8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rtl="0" eaLnBrk="1" fontAlgn="base" hangingPunct="1">
        <a:spcBef>
          <a:spcPts val="1200"/>
        </a:spcBef>
        <a:spcAft>
          <a:spcPct val="0"/>
        </a:spcAft>
        <a:buClr>
          <a:srgbClr val="956251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rtl="0" eaLnBrk="1" fontAlgn="base" hangingPunct="1">
        <a:spcBef>
          <a:spcPts val="1200"/>
        </a:spcBef>
        <a:spcAft>
          <a:spcPct val="0"/>
        </a:spcAft>
        <a:buClr>
          <a:srgbClr val="91848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nl-BE" b="1" dirty="0" smtClean="0"/>
              <a:t>Dr. Wim Verhoeven, huisarts</a:t>
            </a:r>
            <a:endParaRPr lang="nl-BE" b="1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39975" y="692150"/>
            <a:ext cx="6284913" cy="244881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nl-BE" sz="4800" dirty="0" err="1" smtClean="0">
                <a:solidFill>
                  <a:schemeClr val="bg2">
                    <a:lumMod val="25000"/>
                  </a:schemeClr>
                </a:solidFill>
              </a:rPr>
              <a:t>Pratique</a:t>
            </a:r>
            <a:r>
              <a:rPr lang="nl-BE" sz="4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nl-BE" sz="4800" dirty="0" err="1" smtClean="0">
                <a:solidFill>
                  <a:schemeClr val="bg2">
                    <a:lumMod val="25000"/>
                  </a:schemeClr>
                </a:solidFill>
              </a:rPr>
              <a:t>d’adhérence</a:t>
            </a:r>
            <a:r>
              <a:rPr lang="nl-BE" sz="4800" dirty="0" smtClean="0">
                <a:solidFill>
                  <a:schemeClr val="bg2">
                    <a:lumMod val="25000"/>
                  </a:schemeClr>
                </a:solidFill>
              </a:rPr>
              <a:t> fixe au dossier</a:t>
            </a:r>
            <a:endParaRPr lang="nl-BE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55976" y="228600"/>
            <a:ext cx="4248472" cy="1143000"/>
          </a:xfrm>
        </p:spPr>
        <p:txBody>
          <a:bodyPr/>
          <a:lstStyle/>
          <a:p>
            <a:r>
              <a:rPr lang="nl-BE" dirty="0" err="1" smtClean="0"/>
              <a:t>Outils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9" y="1844824"/>
            <a:ext cx="4516098" cy="2664594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49080"/>
            <a:ext cx="4644008" cy="270892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5508104" y="126876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dirty="0" smtClean="0">
                <a:solidFill>
                  <a:schemeClr val="bg1"/>
                </a:solidFill>
              </a:rPr>
              <a:t>(</a:t>
            </a:r>
            <a:r>
              <a:rPr lang="nl-BE" dirty="0" err="1" smtClean="0">
                <a:solidFill>
                  <a:schemeClr val="bg1"/>
                </a:solidFill>
              </a:rPr>
              <a:t>Petite</a:t>
            </a:r>
            <a:r>
              <a:rPr lang="nl-BE" dirty="0" smtClean="0">
                <a:solidFill>
                  <a:schemeClr val="bg1"/>
                </a:solidFill>
              </a:rPr>
              <a:t>) carte </a:t>
            </a:r>
            <a:r>
              <a:rPr lang="nl-BE" dirty="0" err="1" smtClean="0">
                <a:solidFill>
                  <a:schemeClr val="bg1"/>
                </a:solidFill>
              </a:rPr>
              <a:t>patient</a:t>
            </a:r>
            <a:endParaRPr lang="nl-B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03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Avantages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3568" y="2564904"/>
            <a:ext cx="3744416" cy="346742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nl-BE" sz="9600" dirty="0" err="1" smtClean="0">
                <a:ea typeface="Times New Roman"/>
                <a:cs typeface="Times New Roman"/>
              </a:rPr>
              <a:t>Consultation</a:t>
            </a:r>
            <a:r>
              <a:rPr lang="nl-BE" sz="9600" dirty="0" smtClean="0">
                <a:ea typeface="Times New Roman"/>
                <a:cs typeface="Times New Roman"/>
              </a:rPr>
              <a:t> et </a:t>
            </a:r>
            <a:r>
              <a:rPr lang="nl-BE" sz="9600" dirty="0" err="1" smtClean="0">
                <a:ea typeface="Times New Roman"/>
                <a:cs typeface="Times New Roman"/>
              </a:rPr>
              <a:t>compte</a:t>
            </a:r>
            <a:r>
              <a:rPr lang="nl-BE" sz="9600" dirty="0" smtClean="0">
                <a:ea typeface="Times New Roman"/>
                <a:cs typeface="Times New Roman"/>
              </a:rPr>
              <a:t> </a:t>
            </a:r>
            <a:r>
              <a:rPr lang="nl-BE" sz="9600" dirty="0" err="1" smtClean="0">
                <a:ea typeface="Times New Roman"/>
                <a:cs typeface="Times New Roman"/>
              </a:rPr>
              <a:t>rendu</a:t>
            </a:r>
            <a:endParaRPr lang="nl-BE" sz="96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nl-BE" sz="9600" dirty="0" smtClean="0">
                <a:ea typeface="Times New Roman"/>
                <a:cs typeface="Times New Roman"/>
              </a:rPr>
              <a:t>Pas de dossiers </a:t>
            </a:r>
            <a:r>
              <a:rPr lang="nl-BE" sz="9600" dirty="0" err="1" smtClean="0">
                <a:ea typeface="Times New Roman"/>
                <a:cs typeface="Times New Roman"/>
              </a:rPr>
              <a:t>superflus</a:t>
            </a:r>
            <a:endParaRPr lang="nl-BE" sz="96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nl-BE" sz="9600" dirty="0" err="1" smtClean="0">
                <a:ea typeface="Times New Roman"/>
                <a:cs typeface="Times New Roman"/>
              </a:rPr>
              <a:t>Spécialistes</a:t>
            </a:r>
            <a:endParaRPr lang="nl-BE" sz="96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nl-BE" sz="9600" dirty="0">
                <a:ea typeface="Times New Roman"/>
                <a:cs typeface="Times New Roman"/>
              </a:rPr>
              <a:t>Brochure: </a:t>
            </a:r>
            <a:r>
              <a:rPr lang="nl-BE" sz="9600" dirty="0" err="1" smtClean="0">
                <a:ea typeface="Times New Roman"/>
                <a:cs typeface="Times New Roman"/>
              </a:rPr>
              <a:t>accord</a:t>
            </a:r>
            <a:r>
              <a:rPr lang="nl-BE" sz="9600" dirty="0" smtClean="0">
                <a:ea typeface="Times New Roman"/>
                <a:cs typeface="Times New Roman"/>
              </a:rPr>
              <a:t> de </a:t>
            </a:r>
            <a:r>
              <a:rPr lang="nl-BE" sz="9600" dirty="0" err="1" smtClean="0">
                <a:ea typeface="Times New Roman"/>
                <a:cs typeface="Times New Roman"/>
              </a:rPr>
              <a:t>collaboration</a:t>
            </a:r>
            <a:endParaRPr lang="nl-BE" sz="96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nl-BE" sz="9600" dirty="0" err="1" smtClean="0">
                <a:ea typeface="Times New Roman"/>
                <a:cs typeface="Times New Roman"/>
              </a:rPr>
              <a:t>Uniformité</a:t>
            </a:r>
            <a:r>
              <a:rPr lang="nl-BE" sz="9600" dirty="0" smtClean="0">
                <a:ea typeface="Times New Roman"/>
                <a:cs typeface="Times New Roman"/>
              </a:rPr>
              <a:t> du </a:t>
            </a:r>
            <a:r>
              <a:rPr lang="nl-BE" sz="9600" dirty="0" err="1" smtClean="0">
                <a:ea typeface="Times New Roman"/>
                <a:cs typeface="Times New Roman"/>
              </a:rPr>
              <a:t>fonctionnement</a:t>
            </a:r>
            <a:r>
              <a:rPr lang="nl-BE" sz="9600" dirty="0" smtClean="0">
                <a:ea typeface="Times New Roman"/>
                <a:cs typeface="Times New Roman"/>
              </a:rPr>
              <a:t> des MG</a:t>
            </a:r>
            <a:endParaRPr lang="nl-BE" sz="9600" dirty="0">
              <a:ea typeface="Times New Roman"/>
              <a:cs typeface="Times New Roman"/>
            </a:endParaRPr>
          </a:p>
          <a:p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04048" y="2564904"/>
            <a:ext cx="3168352" cy="3467423"/>
          </a:xfrm>
        </p:spPr>
        <p:txBody>
          <a:bodyPr>
            <a:no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nl-BE" sz="2400" dirty="0" err="1" smtClean="0">
                <a:ea typeface="Times New Roman"/>
                <a:cs typeface="Times New Roman"/>
              </a:rPr>
              <a:t>Medical</a:t>
            </a:r>
            <a:r>
              <a:rPr lang="nl-BE" sz="2400" dirty="0" smtClean="0">
                <a:ea typeface="Times New Roman"/>
                <a:cs typeface="Times New Roman"/>
              </a:rPr>
              <a:t> </a:t>
            </a:r>
            <a:r>
              <a:rPr lang="nl-BE" sz="2400" dirty="0" err="1" smtClean="0">
                <a:ea typeface="Times New Roman"/>
                <a:cs typeface="Times New Roman"/>
              </a:rPr>
              <a:t>shopping</a:t>
            </a:r>
            <a:endParaRPr lang="nl-BE" sz="2400" dirty="0">
              <a:ea typeface="Times New Roman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nl-BE" sz="2400" dirty="0" err="1" smtClean="0">
                <a:ea typeface="Times New Roman"/>
                <a:cs typeface="Times New Roman"/>
              </a:rPr>
              <a:t>Mécontentement</a:t>
            </a:r>
            <a:r>
              <a:rPr lang="nl-BE" sz="2400" dirty="0" smtClean="0">
                <a:ea typeface="Times New Roman"/>
                <a:cs typeface="Times New Roman"/>
              </a:rPr>
              <a:t> </a:t>
            </a:r>
            <a:endParaRPr lang="nl-BE" sz="2400" dirty="0">
              <a:ea typeface="Times New Roman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nl-BE" sz="2400" dirty="0" smtClean="0">
                <a:ea typeface="Times New Roman"/>
                <a:cs typeface="Times New Roman"/>
              </a:rPr>
              <a:t>Abus de </a:t>
            </a:r>
            <a:r>
              <a:rPr lang="nl-BE" sz="2400" dirty="0" err="1" smtClean="0">
                <a:ea typeface="Times New Roman"/>
                <a:cs typeface="Times New Roman"/>
              </a:rPr>
              <a:t>substances</a:t>
            </a:r>
            <a:endParaRPr lang="nl-BE" sz="2400" dirty="0">
              <a:ea typeface="Times New Roman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nl-BE" sz="2400" dirty="0">
                <a:ea typeface="Times New Roman"/>
                <a:cs typeface="Times New Roman"/>
              </a:rPr>
              <a:t>Second opinion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nl-BE" sz="2400" dirty="0" err="1" smtClean="0">
                <a:ea typeface="Times New Roman"/>
                <a:cs typeface="Times New Roman"/>
              </a:rPr>
              <a:t>Politique</a:t>
            </a:r>
            <a:r>
              <a:rPr lang="nl-BE" sz="2400" dirty="0" smtClean="0">
                <a:ea typeface="Times New Roman"/>
                <a:cs typeface="Times New Roman"/>
              </a:rPr>
              <a:t> </a:t>
            </a:r>
            <a:r>
              <a:rPr lang="nl-BE" sz="2400" dirty="0" smtClean="0">
                <a:ea typeface="Times New Roman"/>
                <a:cs typeface="Times New Roman"/>
              </a:rPr>
              <a:t>uniforme </a:t>
            </a:r>
            <a:r>
              <a:rPr lang="nl-BE" sz="2400" dirty="0" smtClean="0">
                <a:ea typeface="Times New Roman"/>
                <a:cs typeface="Times New Roman"/>
              </a:rPr>
              <a:t>vers des </a:t>
            </a:r>
            <a:r>
              <a:rPr lang="nl-BE" sz="2400" dirty="0" err="1" smtClean="0">
                <a:ea typeface="Times New Roman"/>
                <a:cs typeface="Times New Roman"/>
              </a:rPr>
              <a:t>tiers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164000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Avantages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27584" y="2636912"/>
            <a:ext cx="7416824" cy="3456383"/>
          </a:xfrm>
        </p:spPr>
        <p:txBody>
          <a:bodyPr>
            <a:normAutofit fontScale="85000" lnSpcReduction="20000"/>
          </a:bodyPr>
          <a:lstStyle/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11"/>
              <a:defRPr/>
            </a:pPr>
            <a:r>
              <a:rPr lang="nl-BE" sz="2800" dirty="0" smtClean="0">
                <a:solidFill>
                  <a:prstClr val="black"/>
                </a:solidFill>
                <a:ea typeface="Times New Roman"/>
                <a:cs typeface="Times New Roman"/>
              </a:rPr>
              <a:t>Recherches </a:t>
            </a:r>
            <a:endParaRPr lang="nl-BE" sz="28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11"/>
              <a:defRPr/>
            </a:pPr>
            <a:r>
              <a:rPr lang="nl-BE" sz="28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Enregistrement</a:t>
            </a:r>
            <a:r>
              <a:rPr lang="nl-BE" sz="2800" dirty="0" smtClean="0">
                <a:solidFill>
                  <a:prstClr val="black"/>
                </a:solidFill>
                <a:ea typeface="Times New Roman"/>
                <a:cs typeface="Times New Roman"/>
              </a:rPr>
              <a:t> </a:t>
            </a:r>
            <a:endParaRPr lang="nl-BE" sz="28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11"/>
              <a:defRPr/>
            </a:pPr>
            <a:r>
              <a:rPr lang="nl-BE" sz="28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Un</a:t>
            </a:r>
            <a:r>
              <a:rPr lang="nl-BE" sz="2800" dirty="0" smtClean="0">
                <a:solidFill>
                  <a:prstClr val="black"/>
                </a:solidFill>
                <a:ea typeface="Times New Roman"/>
                <a:cs typeface="Times New Roman"/>
              </a:rPr>
              <a:t> </a:t>
            </a:r>
            <a:r>
              <a:rPr lang="nl-BE" sz="28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seul</a:t>
            </a:r>
            <a:r>
              <a:rPr lang="nl-BE" sz="2800" dirty="0" smtClean="0">
                <a:solidFill>
                  <a:prstClr val="black"/>
                </a:solidFill>
                <a:ea typeface="Times New Roman"/>
                <a:cs typeface="Times New Roman"/>
              </a:rPr>
              <a:t> dossier</a:t>
            </a:r>
            <a:endParaRPr lang="nl-BE" sz="28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11"/>
              <a:defRPr/>
            </a:pPr>
            <a:r>
              <a:rPr lang="nl-BE" sz="2800" dirty="0" smtClean="0">
                <a:solidFill>
                  <a:prstClr val="black"/>
                </a:solidFill>
                <a:ea typeface="Times New Roman"/>
                <a:cs typeface="Times New Roman"/>
              </a:rPr>
              <a:t>MG en solo</a:t>
            </a:r>
            <a:endParaRPr lang="nl-BE" sz="28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11"/>
              <a:defRPr/>
            </a:pPr>
            <a:r>
              <a:rPr lang="nl-BE" sz="28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Formulaires</a:t>
            </a:r>
            <a:endParaRPr lang="nl-BE" sz="28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11"/>
              <a:defRPr/>
            </a:pPr>
            <a:r>
              <a:rPr lang="nl-BE" sz="2800" dirty="0" smtClean="0">
                <a:solidFill>
                  <a:prstClr val="black"/>
                </a:solidFill>
                <a:ea typeface="Times New Roman"/>
                <a:cs typeface="Times New Roman"/>
              </a:rPr>
              <a:t>INAMI</a:t>
            </a:r>
            <a:endParaRPr lang="nl-BE" sz="28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11"/>
              <a:defRPr/>
            </a:pPr>
            <a:r>
              <a:rPr lang="nl-BE" sz="28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Prolongement</a:t>
            </a:r>
            <a:r>
              <a:rPr lang="nl-BE" sz="2800" dirty="0" smtClean="0">
                <a:solidFill>
                  <a:prstClr val="black"/>
                </a:solidFill>
                <a:ea typeface="Times New Roman"/>
                <a:cs typeface="Times New Roman"/>
              </a:rPr>
              <a:t> </a:t>
            </a:r>
            <a:r>
              <a:rPr lang="nl-BE" sz="28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automatique</a:t>
            </a:r>
            <a:endParaRPr lang="nl-BE" sz="28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7493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Désavantages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755576" y="2996952"/>
            <a:ext cx="7776864" cy="1800201"/>
          </a:xfrm>
        </p:spPr>
        <p:txBody>
          <a:bodyPr>
            <a:normAutofit/>
          </a:bodyPr>
          <a:lstStyle/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defRPr/>
            </a:pPr>
            <a:r>
              <a:rPr lang="nl-BE" sz="2400" dirty="0">
                <a:solidFill>
                  <a:prstClr val="black"/>
                </a:solidFill>
                <a:ea typeface="Times New Roman"/>
                <a:cs typeface="Times New Roman"/>
              </a:rPr>
              <a:t>Discipline</a:t>
            </a: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defRPr/>
            </a:pP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Charge de </a:t>
            </a:r>
            <a:r>
              <a:rPr lang="nl-BE" sz="24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travail</a:t>
            </a:r>
            <a:endParaRPr lang="nl-BE" sz="24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defRPr/>
            </a:pP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(</a:t>
            </a:r>
            <a:r>
              <a:rPr lang="nl-BE" sz="24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Petite</a:t>
            </a: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) carte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419974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Etat</a:t>
            </a:r>
            <a:r>
              <a:rPr lang="nl-BE" dirty="0" smtClean="0"/>
              <a:t> de </a:t>
            </a:r>
            <a:r>
              <a:rPr lang="nl-BE" dirty="0" err="1" smtClean="0"/>
              <a:t>lieu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850" y="3212976"/>
            <a:ext cx="8362950" cy="338467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BE" sz="2400" dirty="0" err="1" smtClean="0"/>
              <a:t>Stimuler</a:t>
            </a:r>
            <a:r>
              <a:rPr lang="nl-BE" sz="2400" dirty="0" smtClean="0"/>
              <a:t> </a:t>
            </a:r>
            <a:r>
              <a:rPr lang="nl-BE" sz="2400" dirty="0" err="1" smtClean="0"/>
              <a:t>l’attention</a:t>
            </a:r>
            <a:r>
              <a:rPr lang="nl-BE" sz="2400" dirty="0" smtClean="0"/>
              <a:t> des MG pour que </a:t>
            </a:r>
            <a:r>
              <a:rPr lang="nl-BE" sz="2400" dirty="0" err="1" smtClean="0"/>
              <a:t>cela</a:t>
            </a:r>
            <a:r>
              <a:rPr lang="nl-BE" sz="2400" dirty="0" smtClean="0"/>
              <a:t> </a:t>
            </a:r>
            <a:r>
              <a:rPr lang="nl-BE" sz="2400" dirty="0" err="1" smtClean="0"/>
              <a:t>devienne</a:t>
            </a:r>
            <a:r>
              <a:rPr lang="nl-BE" sz="2400" dirty="0" smtClean="0"/>
              <a:t> </a:t>
            </a:r>
            <a:r>
              <a:rPr lang="nl-BE" sz="2400" dirty="0" err="1" smtClean="0"/>
              <a:t>une</a:t>
            </a:r>
            <a:r>
              <a:rPr lang="nl-BE" sz="2400" dirty="0" smtClean="0"/>
              <a:t> </a:t>
            </a:r>
            <a:r>
              <a:rPr lang="nl-BE" sz="2400" dirty="0" err="1" smtClean="0"/>
              <a:t>coutume</a:t>
            </a:r>
            <a:r>
              <a:rPr lang="nl-BE" sz="2400" dirty="0" smtClean="0"/>
              <a:t> pour </a:t>
            </a:r>
            <a:r>
              <a:rPr lang="nl-BE" sz="2400" dirty="0" err="1" smtClean="0"/>
              <a:t>chacun</a:t>
            </a:r>
            <a:endParaRPr lang="nl-BE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BE" sz="2400" dirty="0" err="1"/>
              <a:t>Présenter</a:t>
            </a:r>
            <a:r>
              <a:rPr lang="nl-BE" sz="2400" dirty="0"/>
              <a:t> </a:t>
            </a:r>
            <a:r>
              <a:rPr lang="nl-BE" sz="2400" dirty="0" err="1"/>
              <a:t>l’accord</a:t>
            </a:r>
            <a:r>
              <a:rPr lang="nl-BE" sz="2400" dirty="0"/>
              <a:t> de </a:t>
            </a:r>
            <a:r>
              <a:rPr lang="nl-BE" sz="2400" dirty="0" err="1"/>
              <a:t>collaboration</a:t>
            </a:r>
            <a:r>
              <a:rPr lang="nl-BE" sz="2400" dirty="0"/>
              <a:t> à </a:t>
            </a:r>
            <a:r>
              <a:rPr lang="nl-BE" sz="2400" dirty="0" err="1"/>
              <a:t>toutes</a:t>
            </a:r>
            <a:r>
              <a:rPr lang="nl-BE" sz="2400" dirty="0"/>
              <a:t> les </a:t>
            </a:r>
            <a:r>
              <a:rPr lang="nl-BE" sz="2400" dirty="0" err="1"/>
              <a:t>personnes</a:t>
            </a:r>
            <a:r>
              <a:rPr lang="nl-BE" sz="2400" dirty="0"/>
              <a:t> </a:t>
            </a:r>
            <a:r>
              <a:rPr lang="nl-BE" sz="2400" dirty="0" err="1"/>
              <a:t>intéressées</a:t>
            </a:r>
            <a:r>
              <a:rPr lang="nl-BE" sz="2400" dirty="0"/>
              <a:t> / </a:t>
            </a:r>
            <a:r>
              <a:rPr lang="nl-BE" sz="2400" dirty="0" err="1"/>
              <a:t>concernées</a:t>
            </a:r>
            <a:r>
              <a:rPr lang="nl-BE" sz="2400" dirty="0"/>
              <a:t> dans le </a:t>
            </a:r>
            <a:r>
              <a:rPr lang="nl-BE" sz="2400" dirty="0" err="1"/>
              <a:t>secteur</a:t>
            </a:r>
            <a:r>
              <a:rPr lang="nl-BE" sz="2400" dirty="0"/>
              <a:t> des soins de santé</a:t>
            </a:r>
          </a:p>
          <a:p>
            <a:pPr>
              <a:buFont typeface="Wingdings" panose="05000000000000000000" pitchFamily="2" charset="2"/>
              <a:buChar char="§"/>
            </a:pPr>
            <a:endParaRPr lang="nl-BE" sz="2400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8624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Simple</a:t>
            </a:r>
            <a:br>
              <a:rPr lang="nl-BE" dirty="0" smtClean="0"/>
            </a:br>
            <a:r>
              <a:rPr lang="nl-BE" dirty="0" smtClean="0"/>
              <a:t>et </a:t>
            </a:r>
            <a:r>
              <a:rPr lang="nl-BE" dirty="0" err="1" smtClean="0"/>
              <a:t>applicable</a:t>
            </a:r>
            <a:r>
              <a:rPr lang="nl-BE" dirty="0" smtClean="0"/>
              <a:t> </a:t>
            </a:r>
            <a:r>
              <a:rPr lang="nl-BE" dirty="0" err="1" smtClean="0"/>
              <a:t>partout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23528" y="2204864"/>
            <a:ext cx="8640960" cy="4536504"/>
          </a:xfrm>
        </p:spPr>
        <p:txBody>
          <a:bodyPr>
            <a:normAutofit/>
          </a:bodyPr>
          <a:lstStyle/>
          <a:p>
            <a:pPr marL="0" lvl="0" indent="0">
              <a:buClr>
                <a:srgbClr val="D34817"/>
              </a:buClr>
              <a:buNone/>
            </a:pPr>
            <a:r>
              <a:rPr lang="nl-BE" sz="2400" b="1" dirty="0">
                <a:solidFill>
                  <a:schemeClr val="bg2">
                    <a:lumMod val="10000"/>
                  </a:schemeClr>
                </a:solidFill>
              </a:rPr>
              <a:t>Que </a:t>
            </a:r>
            <a:r>
              <a:rPr lang="nl-BE" sz="2400" b="1" dirty="0" err="1">
                <a:solidFill>
                  <a:schemeClr val="bg2">
                    <a:lumMod val="10000"/>
                  </a:schemeClr>
                </a:solidFill>
              </a:rPr>
              <a:t>savent</a:t>
            </a:r>
            <a:r>
              <a:rPr lang="nl-BE" sz="2400" b="1" dirty="0">
                <a:solidFill>
                  <a:schemeClr val="bg2">
                    <a:lumMod val="10000"/>
                  </a:schemeClr>
                </a:solidFill>
              </a:rPr>
              <a:t> faire </a:t>
            </a:r>
            <a:r>
              <a:rPr lang="nl-BE" sz="2400" b="1" dirty="0" smtClean="0">
                <a:solidFill>
                  <a:schemeClr val="bg2">
                    <a:lumMod val="10000"/>
                  </a:schemeClr>
                </a:solidFill>
              </a:rPr>
              <a:t>les </a:t>
            </a:r>
            <a:r>
              <a:rPr lang="nl-BE" sz="2400" b="1" dirty="0" err="1">
                <a:solidFill>
                  <a:schemeClr val="bg2">
                    <a:lumMod val="10000"/>
                  </a:schemeClr>
                </a:solidFill>
              </a:rPr>
              <a:t>partenaires</a:t>
            </a:r>
            <a:r>
              <a:rPr lang="nl-BE" sz="2400" b="1" dirty="0">
                <a:solidFill>
                  <a:schemeClr val="bg2">
                    <a:lumMod val="10000"/>
                  </a:schemeClr>
                </a:solidFill>
              </a:rPr>
              <a:t> pour </a:t>
            </a:r>
            <a:r>
              <a:rPr lang="nl-BE" sz="2400" b="1" dirty="0" err="1">
                <a:solidFill>
                  <a:schemeClr val="bg2">
                    <a:lumMod val="10000"/>
                  </a:schemeClr>
                </a:solidFill>
              </a:rPr>
              <a:t>implémenter</a:t>
            </a:r>
            <a:r>
              <a:rPr lang="nl-BE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nl-BE" sz="2400" b="1" dirty="0" err="1">
                <a:solidFill>
                  <a:schemeClr val="bg2">
                    <a:lumMod val="10000"/>
                  </a:schemeClr>
                </a:solidFill>
              </a:rPr>
              <a:t>ce</a:t>
            </a:r>
            <a:r>
              <a:rPr lang="nl-BE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nl-BE" sz="2400" b="1" dirty="0" err="1" smtClean="0">
                <a:solidFill>
                  <a:schemeClr val="bg2">
                    <a:lumMod val="10000"/>
                  </a:schemeClr>
                </a:solidFill>
              </a:rPr>
              <a:t>projet</a:t>
            </a:r>
            <a:r>
              <a:rPr lang="nl-BE" sz="2400" b="1" dirty="0" smtClean="0">
                <a:solidFill>
                  <a:schemeClr val="bg2">
                    <a:lumMod val="10000"/>
                  </a:schemeClr>
                </a:solidFill>
              </a:rPr>
              <a:t> ? </a:t>
            </a:r>
            <a:endParaRPr lang="nl-BE" sz="2400" b="1" dirty="0">
              <a:solidFill>
                <a:srgbClr val="E9E5DC">
                  <a:lumMod val="10000"/>
                </a:srgbClr>
              </a:solidFill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nl-BE" altLang="nl-BE" sz="2900" dirty="0" smtClean="0">
                <a:solidFill>
                  <a:srgbClr val="000000"/>
                </a:solidFill>
                <a:cs typeface="Times New Roman" pitchFamily="18" charset="0"/>
              </a:rPr>
              <a:t> AUTORITE</a:t>
            </a:r>
            <a:br>
              <a:rPr lang="nl-BE" altLang="nl-BE" sz="290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nl-BE" altLang="nl-BE" sz="1900" dirty="0" err="1" smtClean="0">
                <a:solidFill>
                  <a:srgbClr val="000000"/>
                </a:solidFill>
                <a:cs typeface="Times New Roman" pitchFamily="18" charset="0"/>
              </a:rPr>
              <a:t>Délivrer</a:t>
            </a:r>
            <a:r>
              <a:rPr lang="nl-BE" altLang="nl-BE" sz="19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nl-BE" altLang="nl-BE" sz="1900" dirty="0">
                <a:solidFill>
                  <a:srgbClr val="000000"/>
                </a:solidFill>
                <a:cs typeface="Times New Roman" pitchFamily="18" charset="0"/>
              </a:rPr>
              <a:t>EID enfant / </a:t>
            </a:r>
            <a:r>
              <a:rPr lang="nl-BE" altLang="nl-BE" sz="1900" dirty="0" err="1" smtClean="0">
                <a:solidFill>
                  <a:srgbClr val="000000"/>
                </a:solidFill>
                <a:cs typeface="Times New Roman" pitchFamily="18" charset="0"/>
              </a:rPr>
              <a:t>certificat</a:t>
            </a:r>
            <a:r>
              <a:rPr lang="nl-BE" altLang="nl-BE" sz="1900" dirty="0" smtClean="0">
                <a:solidFill>
                  <a:srgbClr val="000000"/>
                </a:solidFill>
                <a:cs typeface="Times New Roman" pitchFamily="18" charset="0"/>
              </a:rPr>
              <a:t> eHealth </a:t>
            </a:r>
            <a:r>
              <a:rPr lang="nl-BE" altLang="nl-BE" sz="1900" dirty="0" err="1" smtClean="0">
                <a:solidFill>
                  <a:srgbClr val="000000"/>
                </a:solidFill>
                <a:cs typeface="Times New Roman" pitchFamily="18" charset="0"/>
              </a:rPr>
              <a:t>pratique</a:t>
            </a:r>
            <a:r>
              <a:rPr lang="nl-BE" altLang="nl-BE" sz="1900" dirty="0" smtClean="0">
                <a:solidFill>
                  <a:srgbClr val="000000"/>
                </a:solidFill>
                <a:cs typeface="Times New Roman" pitchFamily="18" charset="0"/>
              </a:rPr>
              <a:t> de </a:t>
            </a:r>
            <a:r>
              <a:rPr lang="nl-BE" altLang="nl-BE" sz="1900" dirty="0" err="1" smtClean="0">
                <a:solidFill>
                  <a:srgbClr val="000000"/>
                </a:solidFill>
                <a:cs typeface="Times New Roman" pitchFamily="18" charset="0"/>
              </a:rPr>
              <a:t>groupe</a:t>
            </a:r>
            <a:r>
              <a:rPr lang="nl-BE" altLang="nl-BE" sz="1900" dirty="0">
                <a:solidFill>
                  <a:srgbClr val="000000"/>
                </a:solidFill>
                <a:cs typeface="Times New Roman" pitchFamily="18" charset="0"/>
              </a:rPr>
              <a:t>/ </a:t>
            </a:r>
            <a:r>
              <a:rPr lang="nl-BE" altLang="nl-BE" sz="1900" dirty="0" err="1">
                <a:solidFill>
                  <a:srgbClr val="000000"/>
                </a:solidFill>
                <a:cs typeface="Times New Roman" pitchFamily="18" charset="0"/>
              </a:rPr>
              <a:t>standardisation</a:t>
            </a:r>
            <a:r>
              <a:rPr lang="nl-BE" altLang="nl-BE" sz="1900" dirty="0">
                <a:solidFill>
                  <a:srgbClr val="000000"/>
                </a:solidFill>
                <a:cs typeface="Times New Roman" pitchFamily="18" charset="0"/>
              </a:rPr>
              <a:t> EID</a:t>
            </a:r>
            <a:endParaRPr lang="nl-BE" altLang="nl-BE" sz="19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nl-BE" altLang="nl-BE" sz="2900" dirty="0" smtClean="0">
                <a:solidFill>
                  <a:srgbClr val="000000"/>
                </a:solidFill>
                <a:cs typeface="Times New Roman" pitchFamily="18" charset="0"/>
              </a:rPr>
              <a:t> MUTUALITES</a:t>
            </a:r>
            <a:br>
              <a:rPr lang="nl-BE" altLang="nl-BE" sz="290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nl-BE" altLang="nl-BE" dirty="0" err="1" smtClean="0">
                <a:solidFill>
                  <a:srgbClr val="000000"/>
                </a:solidFill>
                <a:cs typeface="Times New Roman" pitchFamily="18" charset="0"/>
              </a:rPr>
              <a:t>Suivre</a:t>
            </a:r>
            <a:r>
              <a:rPr lang="nl-BE" altLang="nl-BE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nl-BE" altLang="nl-BE" dirty="0" err="1" smtClean="0">
                <a:solidFill>
                  <a:srgbClr val="000000"/>
                </a:solidFill>
                <a:cs typeface="Times New Roman" pitchFamily="18" charset="0"/>
              </a:rPr>
              <a:t>l’assurabilité</a:t>
            </a:r>
            <a:r>
              <a:rPr lang="nl-BE" altLang="nl-BE" dirty="0" smtClean="0">
                <a:solidFill>
                  <a:srgbClr val="000000"/>
                </a:solidFill>
                <a:cs typeface="Times New Roman" pitchFamily="18" charset="0"/>
              </a:rPr>
              <a:t> des </a:t>
            </a:r>
            <a:r>
              <a:rPr lang="nl-BE" altLang="nl-BE" dirty="0" err="1" smtClean="0">
                <a:solidFill>
                  <a:srgbClr val="000000"/>
                </a:solidFill>
                <a:cs typeface="Times New Roman" pitchFamily="18" charset="0"/>
              </a:rPr>
              <a:t>patients</a:t>
            </a:r>
            <a:r>
              <a:rPr lang="nl-BE" altLang="nl-BE" dirty="0" smtClean="0">
                <a:solidFill>
                  <a:srgbClr val="000000"/>
                </a:solidFill>
                <a:cs typeface="Times New Roman" pitchFamily="18" charset="0"/>
              </a:rPr>
              <a:t> / </a:t>
            </a:r>
            <a:r>
              <a:rPr lang="nl-BE" altLang="nl-BE" dirty="0" err="1" smtClean="0">
                <a:solidFill>
                  <a:srgbClr val="000000"/>
                </a:solidFill>
                <a:cs typeface="Times New Roman" pitchFamily="18" charset="0"/>
              </a:rPr>
              <a:t>Motiver</a:t>
            </a:r>
            <a:r>
              <a:rPr lang="nl-BE" altLang="nl-BE" dirty="0" smtClean="0">
                <a:solidFill>
                  <a:srgbClr val="000000"/>
                </a:solidFill>
                <a:cs typeface="Times New Roman" pitchFamily="18" charset="0"/>
              </a:rPr>
              <a:t> les </a:t>
            </a:r>
            <a:r>
              <a:rPr lang="nl-BE" altLang="nl-BE" dirty="0" err="1" smtClean="0">
                <a:solidFill>
                  <a:srgbClr val="000000"/>
                </a:solidFill>
                <a:cs typeface="Times New Roman" pitchFamily="18" charset="0"/>
              </a:rPr>
              <a:t>membres</a:t>
            </a:r>
            <a:r>
              <a:rPr lang="nl-BE" altLang="nl-BE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nl-BE" altLang="nl-BE" dirty="0" err="1" smtClean="0">
                <a:solidFill>
                  <a:srgbClr val="000000"/>
                </a:solidFill>
                <a:cs typeface="Times New Roman" pitchFamily="18" charset="0"/>
              </a:rPr>
              <a:t>sur</a:t>
            </a:r>
            <a:r>
              <a:rPr lang="nl-BE" altLang="nl-BE" dirty="0" smtClean="0">
                <a:solidFill>
                  <a:srgbClr val="000000"/>
                </a:solidFill>
                <a:cs typeface="Times New Roman" pitchFamily="18" charset="0"/>
              </a:rPr>
              <a:t> le DMG +</a:t>
            </a:r>
            <a:r>
              <a:rPr lang="nl-BE" altLang="nl-BE" dirty="0" err="1" smtClean="0">
                <a:solidFill>
                  <a:srgbClr val="000000"/>
                </a:solidFill>
                <a:cs typeface="Times New Roman" pitchFamily="18" charset="0"/>
              </a:rPr>
              <a:t>Informed</a:t>
            </a:r>
            <a:r>
              <a:rPr lang="nl-BE" altLang="nl-BE" dirty="0" smtClean="0">
                <a:solidFill>
                  <a:srgbClr val="000000"/>
                </a:solidFill>
                <a:cs typeface="Times New Roman" pitchFamily="18" charset="0"/>
              </a:rPr>
              <a:t> Consent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nl-BE" altLang="nl-BE" sz="2900" dirty="0" smtClean="0">
                <a:solidFill>
                  <a:srgbClr val="000000"/>
                </a:solidFill>
                <a:cs typeface="Times New Roman" pitchFamily="18" charset="0"/>
              </a:rPr>
              <a:t> ORGANISATIONS PROFESSIONNELLES</a:t>
            </a:r>
            <a:r>
              <a:rPr lang="nl-BE" altLang="nl-BE" sz="290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nl-BE" altLang="nl-BE" sz="290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nl-BE" altLang="nl-BE" dirty="0" smtClean="0">
                <a:solidFill>
                  <a:srgbClr val="000000"/>
                </a:solidFill>
                <a:cs typeface="Times New Roman" pitchFamily="18" charset="0"/>
              </a:rPr>
              <a:t>DMI </a:t>
            </a:r>
            <a:r>
              <a:rPr lang="nl-BE" altLang="nl-BE" dirty="0" err="1" smtClean="0">
                <a:solidFill>
                  <a:srgbClr val="000000"/>
                </a:solidFill>
                <a:cs typeface="Times New Roman" pitchFamily="18" charset="0"/>
              </a:rPr>
              <a:t>élargi</a:t>
            </a:r>
            <a:r>
              <a:rPr lang="nl-BE" altLang="nl-BE" dirty="0" smtClean="0">
                <a:solidFill>
                  <a:srgbClr val="000000"/>
                </a:solidFill>
                <a:cs typeface="Times New Roman" pitchFamily="18" charset="0"/>
              </a:rPr>
              <a:t> pour recherches DMG / le “VDHP” (</a:t>
            </a:r>
            <a:r>
              <a:rPr lang="nl-BE" altLang="nl-BE" dirty="0" err="1" smtClean="0">
                <a:solidFill>
                  <a:srgbClr val="000000"/>
                </a:solidFill>
                <a:cs typeface="Times New Roman" pitchFamily="18" charset="0"/>
              </a:rPr>
              <a:t>Pratique</a:t>
            </a:r>
            <a:r>
              <a:rPr lang="nl-BE" altLang="nl-BE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nl-BE" altLang="nl-BE" dirty="0" err="1" smtClean="0">
                <a:solidFill>
                  <a:srgbClr val="000000"/>
                </a:solidFill>
                <a:cs typeface="Times New Roman" pitchFamily="18" charset="0"/>
              </a:rPr>
              <a:t>d’adhérence</a:t>
            </a:r>
            <a:r>
              <a:rPr lang="nl-BE" altLang="nl-BE" dirty="0" smtClean="0">
                <a:solidFill>
                  <a:srgbClr val="000000"/>
                </a:solidFill>
                <a:cs typeface="Times New Roman" pitchFamily="18" charset="0"/>
              </a:rPr>
              <a:t> fixe au dossier) </a:t>
            </a:r>
            <a:r>
              <a:rPr lang="nl-BE" altLang="nl-BE" dirty="0" err="1" smtClean="0">
                <a:solidFill>
                  <a:srgbClr val="000000"/>
                </a:solidFill>
                <a:cs typeface="Times New Roman" pitchFamily="18" charset="0"/>
              </a:rPr>
              <a:t>est</a:t>
            </a:r>
            <a:r>
              <a:rPr lang="nl-BE" altLang="nl-BE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nl-BE" altLang="nl-BE" dirty="0" err="1" smtClean="0">
                <a:solidFill>
                  <a:srgbClr val="000000"/>
                </a:solidFill>
                <a:cs typeface="Times New Roman" pitchFamily="18" charset="0"/>
              </a:rPr>
              <a:t>une</a:t>
            </a:r>
            <a:r>
              <a:rPr lang="nl-BE" altLang="nl-BE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nl-BE" altLang="nl-BE" dirty="0" err="1" smtClean="0">
                <a:solidFill>
                  <a:srgbClr val="000000"/>
                </a:solidFill>
                <a:cs typeface="Times New Roman" pitchFamily="18" charset="0"/>
              </a:rPr>
              <a:t>pierre</a:t>
            </a:r>
            <a:r>
              <a:rPr lang="nl-BE" altLang="nl-BE" dirty="0" smtClean="0">
                <a:solidFill>
                  <a:srgbClr val="000000"/>
                </a:solidFill>
                <a:cs typeface="Times New Roman" pitchFamily="18" charset="0"/>
              </a:rPr>
              <a:t> angulaire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nl-BE" altLang="nl-BE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nl-BE" altLang="nl-BE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nl-BE" altLang="nl-BE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65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Questions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Remarques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915816" y="2420888"/>
            <a:ext cx="3600400" cy="339541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nl-BE" altLang="nl-BE" sz="13800" dirty="0" smtClean="0">
                <a:solidFill>
                  <a:srgbClr val="000000"/>
                </a:solidFill>
                <a:cs typeface="Times New Roman" pitchFamily="18" charset="0"/>
              </a:rPr>
              <a:t>?</a:t>
            </a:r>
            <a:endParaRPr lang="nl-BE" altLang="nl-BE" sz="13800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3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Quality</a:t>
            </a:r>
            <a:r>
              <a:rPr lang="nl-BE" smtClean="0"/>
              <a:t> Award 2015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850" y="2564904"/>
            <a:ext cx="8362950" cy="4032746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nl-BE" sz="2400" dirty="0" smtClean="0">
                <a:solidFill>
                  <a:schemeClr val="bg2">
                    <a:lumMod val="10000"/>
                  </a:schemeClr>
                </a:solidFill>
              </a:rPr>
              <a:t>Raison du </a:t>
            </a:r>
            <a:r>
              <a:rPr lang="nl-BE" sz="2400" dirty="0" err="1" smtClean="0">
                <a:solidFill>
                  <a:schemeClr val="bg2">
                    <a:lumMod val="10000"/>
                  </a:schemeClr>
                </a:solidFill>
              </a:rPr>
              <a:t>projet</a:t>
            </a:r>
            <a:endParaRPr lang="nl-BE" sz="240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+mj-lt"/>
              <a:buAutoNum type="arabicPeriod"/>
            </a:pPr>
            <a:r>
              <a:rPr lang="nl-BE" sz="2400" dirty="0" err="1" smtClean="0">
                <a:solidFill>
                  <a:schemeClr val="bg2">
                    <a:lumMod val="10000"/>
                  </a:schemeClr>
                </a:solidFill>
              </a:rPr>
              <a:t>Objectif</a:t>
            </a:r>
            <a:endParaRPr lang="nl-BE" sz="240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+mj-lt"/>
              <a:buAutoNum type="arabicPeriod"/>
            </a:pPr>
            <a:r>
              <a:rPr lang="nl-BE" sz="2400" dirty="0" err="1" smtClean="0">
                <a:solidFill>
                  <a:schemeClr val="bg2">
                    <a:lumMod val="10000"/>
                  </a:schemeClr>
                </a:solidFill>
              </a:rPr>
              <a:t>Méthode</a:t>
            </a:r>
            <a:endParaRPr lang="nl-BE" sz="240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+mj-lt"/>
              <a:buAutoNum type="arabicPeriod"/>
            </a:pPr>
            <a:r>
              <a:rPr lang="nl-BE" sz="2400" dirty="0" err="1" smtClean="0">
                <a:solidFill>
                  <a:schemeClr val="bg2">
                    <a:lumMod val="10000"/>
                  </a:schemeClr>
                </a:solidFill>
              </a:rPr>
              <a:t>Avantages</a:t>
            </a:r>
            <a:r>
              <a:rPr lang="nl-BE" sz="2400" dirty="0" smtClean="0">
                <a:solidFill>
                  <a:schemeClr val="bg2">
                    <a:lumMod val="10000"/>
                  </a:schemeClr>
                </a:solidFill>
              </a:rPr>
              <a:t> et </a:t>
            </a:r>
            <a:r>
              <a:rPr lang="nl-BE" sz="2400" dirty="0" err="1" smtClean="0">
                <a:solidFill>
                  <a:schemeClr val="bg2">
                    <a:lumMod val="10000"/>
                  </a:schemeClr>
                </a:solidFill>
              </a:rPr>
              <a:t>désavantages</a:t>
            </a:r>
            <a:endParaRPr lang="nl-BE" sz="240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+mj-lt"/>
              <a:buAutoNum type="arabicPeriod"/>
            </a:pPr>
            <a:r>
              <a:rPr lang="nl-BE" sz="2400" dirty="0" err="1" smtClean="0">
                <a:solidFill>
                  <a:schemeClr val="bg2">
                    <a:lumMod val="10000"/>
                  </a:schemeClr>
                </a:solidFill>
              </a:rPr>
              <a:t>Etat</a:t>
            </a:r>
            <a:r>
              <a:rPr lang="nl-BE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nl-BE" sz="2400" dirty="0" smtClean="0">
                <a:solidFill>
                  <a:schemeClr val="bg2">
                    <a:lumMod val="10000"/>
                  </a:schemeClr>
                </a:solidFill>
              </a:rPr>
              <a:t>des </a:t>
            </a:r>
            <a:r>
              <a:rPr lang="nl-BE" sz="2400" dirty="0" err="1" smtClean="0">
                <a:solidFill>
                  <a:schemeClr val="bg2">
                    <a:lumMod val="10000"/>
                  </a:schemeClr>
                </a:solidFill>
              </a:rPr>
              <a:t>lieux</a:t>
            </a:r>
            <a:endParaRPr lang="nl-BE" sz="240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+mj-lt"/>
              <a:buAutoNum type="arabicPeriod"/>
            </a:pPr>
            <a:r>
              <a:rPr lang="nl-BE" sz="2400" dirty="0" smtClean="0">
                <a:solidFill>
                  <a:schemeClr val="bg2">
                    <a:lumMod val="10000"/>
                  </a:schemeClr>
                </a:solidFill>
              </a:rPr>
              <a:t>Que </a:t>
            </a:r>
            <a:r>
              <a:rPr lang="nl-BE" sz="2400" dirty="0" err="1" smtClean="0">
                <a:solidFill>
                  <a:schemeClr val="bg2">
                    <a:lumMod val="10000"/>
                  </a:schemeClr>
                </a:solidFill>
              </a:rPr>
              <a:t>savent</a:t>
            </a:r>
            <a:r>
              <a:rPr lang="nl-BE" sz="2400" dirty="0" smtClean="0">
                <a:solidFill>
                  <a:schemeClr val="bg2">
                    <a:lumMod val="10000"/>
                  </a:schemeClr>
                </a:solidFill>
              </a:rPr>
              <a:t> faire </a:t>
            </a:r>
            <a:r>
              <a:rPr lang="nl-BE" sz="2400" dirty="0" smtClean="0">
                <a:solidFill>
                  <a:schemeClr val="bg2">
                    <a:lumMod val="10000"/>
                  </a:schemeClr>
                </a:solidFill>
              </a:rPr>
              <a:t>les </a:t>
            </a:r>
            <a:r>
              <a:rPr lang="nl-BE" sz="2400" dirty="0" err="1" smtClean="0">
                <a:solidFill>
                  <a:schemeClr val="bg2">
                    <a:lumMod val="10000"/>
                  </a:schemeClr>
                </a:solidFill>
              </a:rPr>
              <a:t>partenaires</a:t>
            </a:r>
            <a:r>
              <a:rPr lang="nl-BE" sz="2400" dirty="0" smtClean="0">
                <a:solidFill>
                  <a:schemeClr val="bg2">
                    <a:lumMod val="10000"/>
                  </a:schemeClr>
                </a:solidFill>
              </a:rPr>
              <a:t> pour </a:t>
            </a:r>
            <a:r>
              <a:rPr lang="nl-BE" sz="2400" dirty="0" err="1" smtClean="0">
                <a:solidFill>
                  <a:schemeClr val="bg2">
                    <a:lumMod val="10000"/>
                  </a:schemeClr>
                </a:solidFill>
              </a:rPr>
              <a:t>implémenter</a:t>
            </a:r>
            <a:r>
              <a:rPr lang="nl-BE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nl-BE" sz="2400" dirty="0" err="1" smtClean="0">
                <a:solidFill>
                  <a:schemeClr val="bg2">
                    <a:lumMod val="10000"/>
                  </a:schemeClr>
                </a:solidFill>
              </a:rPr>
              <a:t>ce</a:t>
            </a:r>
            <a:r>
              <a:rPr lang="nl-BE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nl-BE" sz="2400" dirty="0" err="1" smtClean="0">
                <a:solidFill>
                  <a:schemeClr val="bg2">
                    <a:lumMod val="10000"/>
                  </a:schemeClr>
                </a:solidFill>
              </a:rPr>
              <a:t>projet</a:t>
            </a:r>
            <a:endParaRPr lang="nl-BE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2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nl-BE" dirty="0" smtClean="0"/>
              <a:t>Raison du </a:t>
            </a:r>
            <a:r>
              <a:rPr lang="nl-BE" dirty="0" err="1" smtClean="0"/>
              <a:t>projet</a:t>
            </a:r>
            <a:endParaRPr lang="nl-BE" dirty="0"/>
          </a:p>
        </p:txBody>
      </p:sp>
      <p:sp>
        <p:nvSpPr>
          <p:cNvPr id="14339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2564904"/>
            <a:ext cx="7308304" cy="3807594"/>
          </a:xfrm>
        </p:spPr>
        <p:txBody>
          <a:bodyPr/>
          <a:lstStyle/>
          <a:p>
            <a:pPr marL="0" indent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defRPr/>
            </a:pPr>
            <a:r>
              <a:rPr lang="nl-BE" sz="2400" dirty="0" err="1" smtClean="0"/>
              <a:t>Médecin</a:t>
            </a:r>
            <a:r>
              <a:rPr lang="nl-BE" sz="2400" dirty="0" smtClean="0"/>
              <a:t> </a:t>
            </a:r>
            <a:r>
              <a:rPr lang="nl-BE" sz="2400" dirty="0" err="1" smtClean="0"/>
              <a:t>généraliste</a:t>
            </a:r>
            <a:r>
              <a:rPr lang="nl-BE" sz="2400" dirty="0" smtClean="0"/>
              <a:t> fixe :</a:t>
            </a: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/>
            </a:pPr>
            <a:r>
              <a:rPr lang="nl-BE" sz="2400" dirty="0" smtClean="0"/>
              <a:t>Accompagnement maximale des </a:t>
            </a:r>
            <a:r>
              <a:rPr lang="nl-BE" sz="2400" dirty="0" err="1" smtClean="0"/>
              <a:t>patients</a:t>
            </a:r>
            <a:endParaRPr lang="nl-BE" sz="2400" dirty="0" smtClean="0"/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/>
            </a:pPr>
            <a:r>
              <a:rPr lang="nl-BE" sz="2400" dirty="0" err="1" smtClean="0"/>
              <a:t>Qualité</a:t>
            </a:r>
            <a:r>
              <a:rPr lang="nl-BE" sz="2400" dirty="0" smtClean="0"/>
              <a:t> </a:t>
            </a:r>
            <a:r>
              <a:rPr lang="nl-BE" sz="2400" dirty="0"/>
              <a:t>du Dossier </a:t>
            </a:r>
            <a:r>
              <a:rPr lang="nl-BE" sz="2400" dirty="0" smtClean="0"/>
              <a:t>Global </a:t>
            </a:r>
            <a:r>
              <a:rPr lang="nl-BE" sz="2400" dirty="0" err="1" smtClean="0"/>
              <a:t>Médicale</a:t>
            </a:r>
            <a:r>
              <a:rPr lang="nl-BE" sz="2400" dirty="0" smtClean="0"/>
              <a:t> et </a:t>
            </a:r>
            <a:r>
              <a:rPr lang="nl-BE" sz="2400" dirty="0" err="1" smtClean="0"/>
              <a:t>Sumehr</a:t>
            </a:r>
            <a:r>
              <a:rPr lang="nl-BE" sz="2400" dirty="0" smtClean="0"/>
              <a:t>  </a:t>
            </a: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/>
            </a:pPr>
            <a:r>
              <a:rPr lang="nl-BE" sz="2400" dirty="0" smtClean="0"/>
              <a:t>Pierre angulaire des soins de santé </a:t>
            </a:r>
            <a:r>
              <a:rPr lang="nl-BE" sz="2400" dirty="0" err="1" smtClean="0"/>
              <a:t>développés</a:t>
            </a:r>
            <a:r>
              <a:rPr lang="nl-BE" sz="2400" dirty="0" smtClean="0"/>
              <a:t> et </a:t>
            </a:r>
            <a:r>
              <a:rPr lang="nl-BE" sz="2400" dirty="0" err="1" smtClean="0"/>
              <a:t>encadrés</a:t>
            </a:r>
            <a:endParaRPr lang="nl-BE" sz="2400" dirty="0" smtClean="0"/>
          </a:p>
          <a:p>
            <a:pPr marL="0" indent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defRPr/>
            </a:pPr>
            <a:endParaRPr lang="nl-BE" sz="2400" dirty="0"/>
          </a:p>
          <a:p>
            <a:pPr marL="0" indent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defRPr/>
            </a:pPr>
            <a:r>
              <a:rPr lang="nl-BE" sz="2400" dirty="0" err="1" smtClean="0"/>
              <a:t>Surveiller</a:t>
            </a:r>
            <a:r>
              <a:rPr lang="nl-BE" sz="2400" dirty="0" smtClean="0"/>
              <a:t> le libre </a:t>
            </a:r>
            <a:r>
              <a:rPr lang="nl-BE" sz="2400" dirty="0" err="1" smtClean="0"/>
              <a:t>choix</a:t>
            </a:r>
            <a:r>
              <a:rPr lang="nl-BE" sz="2400" dirty="0" smtClean="0"/>
              <a:t> du </a:t>
            </a:r>
            <a:r>
              <a:rPr lang="nl-BE" sz="2400" dirty="0" err="1" smtClean="0"/>
              <a:t>médecin</a:t>
            </a:r>
            <a:endParaRPr lang="nl-BE" sz="2400" dirty="0"/>
          </a:p>
          <a:p>
            <a:pPr marL="0" indent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defRPr/>
            </a:pPr>
            <a:endParaRPr lang="nl-BE" dirty="0" smtClean="0"/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endParaRPr lang="nl-BE" dirty="0" smtClean="0"/>
          </a:p>
          <a:p>
            <a:pPr marL="0" indent="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defRPr/>
            </a:pPr>
            <a:endParaRPr lang="nl-BE" dirty="0" smtClean="0"/>
          </a:p>
        </p:txBody>
      </p:sp>
      <p:sp>
        <p:nvSpPr>
          <p:cNvPr id="6" name="PIJL-OMHOOG 5"/>
          <p:cNvSpPr/>
          <p:nvPr/>
        </p:nvSpPr>
        <p:spPr>
          <a:xfrm>
            <a:off x="8244408" y="3645024"/>
            <a:ext cx="251520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objectif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850" y="2636912"/>
            <a:ext cx="8362950" cy="39607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BE" sz="2400" dirty="0" err="1" smtClean="0"/>
              <a:t>Rendre</a:t>
            </a:r>
            <a:r>
              <a:rPr lang="nl-BE" sz="2400" dirty="0" smtClean="0"/>
              <a:t> </a:t>
            </a:r>
            <a:r>
              <a:rPr lang="nl-BE" sz="2400" dirty="0" err="1" smtClean="0"/>
              <a:t>conscients</a:t>
            </a:r>
            <a:r>
              <a:rPr lang="nl-BE" sz="2400" dirty="0"/>
              <a:t> </a:t>
            </a:r>
            <a:r>
              <a:rPr lang="nl-BE" sz="2400" dirty="0" smtClean="0"/>
              <a:t>(</a:t>
            </a:r>
            <a:r>
              <a:rPr lang="nl-BE" sz="2400" dirty="0" err="1" smtClean="0"/>
              <a:t>activement</a:t>
            </a:r>
            <a:r>
              <a:rPr lang="nl-BE" sz="2400" dirty="0" smtClean="0"/>
              <a:t>) les </a:t>
            </a:r>
            <a:r>
              <a:rPr lang="nl-BE" sz="2400" dirty="0" err="1" smtClean="0"/>
              <a:t>patients</a:t>
            </a:r>
            <a:r>
              <a:rPr lang="nl-BE" sz="2400" dirty="0" smtClean="0"/>
              <a:t> des </a:t>
            </a:r>
            <a:r>
              <a:rPr lang="nl-BE" sz="2400" dirty="0" err="1" smtClean="0"/>
              <a:t>avantages</a:t>
            </a:r>
            <a:r>
              <a:rPr lang="nl-BE" sz="2400" dirty="0" smtClean="0"/>
              <a:t> du DMG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BE" sz="2400" dirty="0" err="1" smtClean="0"/>
              <a:t>Soutenir</a:t>
            </a:r>
            <a:r>
              <a:rPr lang="nl-BE" sz="2400" dirty="0" smtClean="0"/>
              <a:t> les médecins </a:t>
            </a:r>
            <a:r>
              <a:rPr lang="nl-BE" sz="2400" dirty="0" err="1" smtClean="0"/>
              <a:t>généralistes</a:t>
            </a:r>
            <a:r>
              <a:rPr lang="nl-BE" sz="2400" dirty="0" smtClean="0"/>
              <a:t> (MG) dans la </a:t>
            </a:r>
            <a:r>
              <a:rPr lang="nl-BE" sz="2400" dirty="0" err="1" smtClean="0"/>
              <a:t>communication</a:t>
            </a:r>
            <a:r>
              <a:rPr lang="nl-BE" sz="2400" dirty="0" smtClean="0"/>
              <a:t> </a:t>
            </a:r>
            <a:r>
              <a:rPr lang="nl-BE" sz="2400" dirty="0" err="1" smtClean="0"/>
              <a:t>sur</a:t>
            </a:r>
            <a:r>
              <a:rPr lang="nl-BE" sz="2400" dirty="0" smtClean="0"/>
              <a:t> le DMG </a:t>
            </a:r>
            <a:r>
              <a:rPr lang="nl-BE" sz="2400" dirty="0" err="1" smtClean="0"/>
              <a:t>avec</a:t>
            </a:r>
            <a:r>
              <a:rPr lang="nl-BE" sz="2400" dirty="0" smtClean="0"/>
              <a:t> le </a:t>
            </a:r>
            <a:r>
              <a:rPr lang="nl-BE" sz="2400" dirty="0" err="1" smtClean="0"/>
              <a:t>patient</a:t>
            </a:r>
            <a:endParaRPr lang="nl-BE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BE" sz="2400" dirty="0" smtClean="0"/>
              <a:t>Faire </a:t>
            </a:r>
            <a:r>
              <a:rPr lang="nl-BE" sz="2400" dirty="0" err="1" smtClean="0"/>
              <a:t>collaborer</a:t>
            </a:r>
            <a:r>
              <a:rPr lang="nl-BE" sz="2400" dirty="0" smtClean="0"/>
              <a:t> </a:t>
            </a:r>
            <a:r>
              <a:rPr lang="nl-BE" sz="2400" dirty="0" err="1" smtClean="0"/>
              <a:t>mutuellement</a:t>
            </a:r>
            <a:r>
              <a:rPr lang="nl-BE" sz="2400" dirty="0" smtClean="0"/>
              <a:t> </a:t>
            </a:r>
            <a:r>
              <a:rPr lang="nl-BE" sz="2400" dirty="0"/>
              <a:t>les médecins </a:t>
            </a:r>
            <a:r>
              <a:rPr lang="nl-BE" sz="2400" dirty="0" err="1"/>
              <a:t>généralistes</a:t>
            </a:r>
            <a:r>
              <a:rPr lang="nl-BE" sz="2400" dirty="0"/>
              <a:t> </a:t>
            </a:r>
            <a:r>
              <a:rPr lang="nl-BE" sz="2400" dirty="0" err="1" smtClean="0"/>
              <a:t>autour</a:t>
            </a:r>
            <a:r>
              <a:rPr lang="nl-BE" sz="2400" dirty="0" smtClean="0"/>
              <a:t> </a:t>
            </a:r>
            <a:r>
              <a:rPr lang="nl-BE" sz="2400" dirty="0" smtClean="0"/>
              <a:t>du </a:t>
            </a:r>
            <a:r>
              <a:rPr lang="nl-BE" sz="2400" dirty="0" smtClean="0"/>
              <a:t>DMG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BE" sz="2400" dirty="0" err="1" smtClean="0"/>
              <a:t>Caractériser</a:t>
            </a:r>
            <a:r>
              <a:rPr lang="nl-BE" sz="2400" dirty="0" smtClean="0"/>
              <a:t> les MG vers le </a:t>
            </a:r>
            <a:r>
              <a:rPr lang="nl-BE" sz="2400" dirty="0" err="1" smtClean="0"/>
              <a:t>patient</a:t>
            </a:r>
            <a:r>
              <a:rPr lang="nl-BE" sz="2400" dirty="0" smtClean="0"/>
              <a:t>, les </a:t>
            </a:r>
            <a:r>
              <a:rPr lang="nl-BE" sz="2400" dirty="0" err="1" smtClean="0"/>
              <a:t>collègues</a:t>
            </a:r>
            <a:r>
              <a:rPr lang="nl-BE" sz="2400" dirty="0" smtClean="0"/>
              <a:t> et </a:t>
            </a:r>
            <a:r>
              <a:rPr lang="nl-BE" sz="2400" dirty="0" err="1" smtClean="0"/>
              <a:t>autres</a:t>
            </a:r>
            <a:r>
              <a:rPr lang="nl-BE" sz="2400" dirty="0" smtClean="0"/>
              <a:t> </a:t>
            </a:r>
            <a:r>
              <a:rPr lang="nl-BE" sz="2400" dirty="0" err="1" smtClean="0"/>
              <a:t>partenaires</a:t>
            </a:r>
            <a:r>
              <a:rPr lang="nl-BE" sz="2400" dirty="0" smtClean="0"/>
              <a:t> comme </a:t>
            </a:r>
            <a:r>
              <a:rPr lang="nl-BE" sz="2400" dirty="0" err="1" smtClean="0"/>
              <a:t>un</a:t>
            </a:r>
            <a:r>
              <a:rPr lang="nl-BE" sz="2400" dirty="0" smtClean="0"/>
              <a:t> </a:t>
            </a:r>
            <a:r>
              <a:rPr lang="nl-BE" sz="2400" dirty="0" err="1" smtClean="0"/>
              <a:t>groupement</a:t>
            </a:r>
            <a:r>
              <a:rPr lang="nl-BE" sz="2400" dirty="0" smtClean="0"/>
              <a:t> </a:t>
            </a:r>
            <a:r>
              <a:rPr lang="nl-BE" sz="2400" dirty="0" err="1" smtClean="0"/>
              <a:t>collaboratif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136869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Methode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BE" sz="2400" dirty="0" err="1" smtClean="0"/>
              <a:t>Protocole</a:t>
            </a:r>
            <a:r>
              <a:rPr lang="nl-BE" sz="2400" dirty="0" smtClean="0"/>
              <a:t> de </a:t>
            </a:r>
            <a:r>
              <a:rPr lang="nl-BE" sz="2400" dirty="0" err="1" smtClean="0"/>
              <a:t>collaboration</a:t>
            </a:r>
            <a:endParaRPr lang="nl-BE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BE" sz="2400" dirty="0" err="1" smtClean="0"/>
              <a:t>Développer</a:t>
            </a:r>
            <a:r>
              <a:rPr lang="nl-BE" sz="2400" dirty="0" smtClean="0"/>
              <a:t> des </a:t>
            </a:r>
            <a:r>
              <a:rPr lang="nl-BE" sz="2400" dirty="0" err="1" smtClean="0"/>
              <a:t>outils</a:t>
            </a:r>
            <a:r>
              <a:rPr lang="nl-BE" sz="2400" dirty="0" smtClean="0"/>
              <a:t> : affiche </a:t>
            </a:r>
            <a:r>
              <a:rPr lang="nl-BE" sz="2400" dirty="0" err="1" smtClean="0"/>
              <a:t>salle</a:t>
            </a:r>
            <a:r>
              <a:rPr lang="nl-BE" sz="2400" dirty="0" smtClean="0"/>
              <a:t> </a:t>
            </a:r>
            <a:r>
              <a:rPr lang="nl-BE" sz="2400" dirty="0" err="1" smtClean="0"/>
              <a:t>d’attente</a:t>
            </a:r>
            <a:r>
              <a:rPr lang="nl-BE" sz="2400" dirty="0" smtClean="0"/>
              <a:t>, </a:t>
            </a:r>
            <a:r>
              <a:rPr lang="nl-BE" sz="2400" dirty="0" err="1" smtClean="0"/>
              <a:t>petite</a:t>
            </a:r>
            <a:r>
              <a:rPr lang="nl-BE" sz="2400" dirty="0" smtClean="0"/>
              <a:t> carte et  folder pour </a:t>
            </a:r>
            <a:r>
              <a:rPr lang="nl-BE" sz="2400" dirty="0" err="1" smtClean="0"/>
              <a:t>promouvoir</a:t>
            </a:r>
            <a:r>
              <a:rPr lang="nl-BE" sz="2400" dirty="0" smtClean="0"/>
              <a:t> </a:t>
            </a:r>
            <a:r>
              <a:rPr lang="nl-BE" sz="2400" dirty="0" smtClean="0"/>
              <a:t>le DMG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BE" sz="2400" dirty="0" err="1" smtClean="0"/>
              <a:t>Présenter</a:t>
            </a:r>
            <a:r>
              <a:rPr lang="nl-BE" sz="2400" dirty="0" smtClean="0"/>
              <a:t> </a:t>
            </a:r>
            <a:r>
              <a:rPr lang="nl-BE" sz="2400" dirty="0" err="1" smtClean="0"/>
              <a:t>l’accord</a:t>
            </a:r>
            <a:r>
              <a:rPr lang="nl-BE" sz="2400" dirty="0" smtClean="0"/>
              <a:t> de </a:t>
            </a:r>
            <a:r>
              <a:rPr lang="nl-BE" sz="2400" dirty="0" err="1" smtClean="0"/>
              <a:t>collaboration</a:t>
            </a:r>
            <a:r>
              <a:rPr lang="nl-BE" sz="2400" dirty="0" smtClean="0"/>
              <a:t> à </a:t>
            </a:r>
            <a:r>
              <a:rPr lang="nl-BE" sz="2400" dirty="0" err="1" smtClean="0"/>
              <a:t>toutes</a:t>
            </a:r>
            <a:r>
              <a:rPr lang="nl-BE" sz="2400" dirty="0" smtClean="0"/>
              <a:t> les </a:t>
            </a:r>
            <a:r>
              <a:rPr lang="nl-BE" sz="2400" dirty="0" err="1" smtClean="0"/>
              <a:t>personnes</a:t>
            </a:r>
            <a:r>
              <a:rPr lang="nl-BE" sz="2400" dirty="0" smtClean="0"/>
              <a:t> </a:t>
            </a:r>
            <a:r>
              <a:rPr lang="nl-BE" sz="2400" dirty="0" err="1" smtClean="0"/>
              <a:t>intéressées</a:t>
            </a:r>
            <a:r>
              <a:rPr lang="nl-BE" sz="2400" dirty="0" smtClean="0"/>
              <a:t> / </a:t>
            </a:r>
            <a:r>
              <a:rPr lang="nl-BE" sz="2400" dirty="0" err="1" smtClean="0"/>
              <a:t>concernées</a:t>
            </a:r>
            <a:r>
              <a:rPr lang="nl-BE" sz="2400" dirty="0" smtClean="0"/>
              <a:t> dans le </a:t>
            </a:r>
            <a:r>
              <a:rPr lang="nl-BE" sz="2400" dirty="0" err="1" smtClean="0"/>
              <a:t>secteur</a:t>
            </a:r>
            <a:r>
              <a:rPr lang="nl-BE" sz="2400" dirty="0" smtClean="0"/>
              <a:t> des soins de santé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30545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67744" y="269776"/>
            <a:ext cx="6696744" cy="1143000"/>
          </a:xfrm>
        </p:spPr>
        <p:txBody>
          <a:bodyPr>
            <a:normAutofit/>
          </a:bodyPr>
          <a:lstStyle/>
          <a:p>
            <a:r>
              <a:rPr lang="nl-BE" dirty="0" smtClean="0"/>
              <a:t>Protocol de </a:t>
            </a:r>
            <a:r>
              <a:rPr lang="nl-BE" dirty="0" err="1" smtClean="0"/>
              <a:t>collaboration</a:t>
            </a:r>
            <a:endParaRPr lang="nl-BE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33905"/>
            <a:ext cx="4368299" cy="43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4355976" y="141277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>
                <a:solidFill>
                  <a:schemeClr val="bg1"/>
                </a:solidFill>
              </a:rPr>
              <a:t>Protocol pour médecins </a:t>
            </a:r>
            <a:r>
              <a:rPr lang="nl-BE" dirty="0" err="1" smtClean="0">
                <a:solidFill>
                  <a:schemeClr val="bg1"/>
                </a:solidFill>
              </a:rPr>
              <a:t>généralists</a:t>
            </a:r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535488" y="3820398"/>
            <a:ext cx="46085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dirty="0" smtClean="0"/>
              <a:t>……. </a:t>
            </a:r>
            <a:r>
              <a:rPr lang="nl-BE" sz="2400" dirty="0" smtClean="0"/>
              <a:t>le protocol </a:t>
            </a:r>
            <a:r>
              <a:rPr lang="nl-BE" sz="2400" dirty="0" err="1" smtClean="0"/>
              <a:t>comprend</a:t>
            </a:r>
            <a:endParaRPr lang="nl-BE" sz="2400" dirty="0" smtClean="0"/>
          </a:p>
          <a:p>
            <a:pPr algn="r"/>
            <a:r>
              <a:rPr lang="nl-BE" sz="2400" dirty="0" smtClean="0"/>
              <a:t>6 pages</a:t>
            </a:r>
          </a:p>
          <a:p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290730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Collaboration</a:t>
            </a:r>
            <a:r>
              <a:rPr lang="nl-BE" dirty="0" smtClean="0"/>
              <a:t> </a:t>
            </a:r>
            <a:r>
              <a:rPr lang="nl-BE" dirty="0" err="1" smtClean="0"/>
              <a:t>Concrète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850" y="2636912"/>
            <a:ext cx="8362950" cy="3960738"/>
          </a:xfrm>
        </p:spPr>
        <p:txBody>
          <a:bodyPr/>
          <a:lstStyle/>
          <a:p>
            <a:pPr lvl="1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/>
            </a:pPr>
            <a:r>
              <a:rPr lang="nl-BE" sz="24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Consultation</a:t>
            </a: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  </a:t>
            </a:r>
            <a:r>
              <a:rPr lang="nl-BE" sz="24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chez</a:t>
            </a: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 </a:t>
            </a:r>
            <a:r>
              <a:rPr lang="nl-BE" sz="24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un</a:t>
            </a: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 MG titulaire du DMG (</a:t>
            </a:r>
            <a:r>
              <a:rPr lang="nl-BE" sz="2400" dirty="0">
                <a:solidFill>
                  <a:prstClr val="black"/>
                </a:solidFill>
                <a:ea typeface="Times New Roman"/>
                <a:cs typeface="Times New Roman"/>
              </a:rPr>
              <a:t>80%)</a:t>
            </a:r>
          </a:p>
          <a:p>
            <a:pPr lvl="1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/>
            </a:pPr>
            <a:r>
              <a:rPr lang="nl-BE" sz="24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Consultation</a:t>
            </a: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 et </a:t>
            </a:r>
            <a:r>
              <a:rPr lang="nl-BE" sz="24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un</a:t>
            </a: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 DMG </a:t>
            </a:r>
            <a:r>
              <a:rPr lang="nl-BE" sz="24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chez</a:t>
            </a: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 </a:t>
            </a:r>
            <a:r>
              <a:rPr lang="nl-BE" sz="24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un</a:t>
            </a: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 </a:t>
            </a:r>
            <a:r>
              <a:rPr lang="nl-BE" sz="24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collègue</a:t>
            </a: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 </a:t>
            </a:r>
            <a:r>
              <a:rPr lang="nl-BE" sz="2400" dirty="0">
                <a:solidFill>
                  <a:prstClr val="black"/>
                </a:solidFill>
                <a:ea typeface="Times New Roman"/>
                <a:cs typeface="Times New Roman"/>
              </a:rPr>
              <a:t>(5%)</a:t>
            </a:r>
          </a:p>
          <a:p>
            <a:pPr lvl="1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/>
            </a:pPr>
            <a:r>
              <a:rPr lang="nl-BE" sz="24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Consultation</a:t>
            </a: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 et pas </a:t>
            </a:r>
            <a:r>
              <a:rPr lang="nl-BE" sz="24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encore</a:t>
            </a:r>
            <a:r>
              <a:rPr lang="nl-BE" sz="2400" dirty="0">
                <a:solidFill>
                  <a:prstClr val="black"/>
                </a:solidFill>
                <a:ea typeface="Times New Roman"/>
                <a:cs typeface="Times New Roman"/>
              </a:rPr>
              <a:t> </a:t>
            </a:r>
            <a:r>
              <a:rPr lang="nl-BE" sz="24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un</a:t>
            </a: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 MG </a:t>
            </a:r>
            <a:r>
              <a:rPr lang="nl-BE" sz="2400" dirty="0">
                <a:solidFill>
                  <a:prstClr val="black"/>
                </a:solidFill>
                <a:ea typeface="Times New Roman"/>
                <a:cs typeface="Times New Roman"/>
              </a:rPr>
              <a:t>titulaire du DMG (15%)</a:t>
            </a:r>
          </a:p>
          <a:p>
            <a:pPr lvl="1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/>
            </a:pPr>
            <a:r>
              <a:rPr lang="nl-BE" sz="24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Consultation</a:t>
            </a: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 et </a:t>
            </a:r>
            <a:r>
              <a:rPr lang="nl-BE" sz="24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refus</a:t>
            </a:r>
            <a:r>
              <a:rPr lang="nl-BE" sz="2400" dirty="0">
                <a:solidFill>
                  <a:prstClr val="black"/>
                </a:solidFill>
                <a:ea typeface="Times New Roman"/>
                <a:cs typeface="Times New Roman"/>
              </a:rPr>
              <a:t> </a:t>
            </a:r>
            <a:r>
              <a:rPr lang="nl-BE" sz="24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d’un</a:t>
            </a: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 </a:t>
            </a:r>
            <a:r>
              <a:rPr lang="nl-BE" sz="2400" dirty="0">
                <a:solidFill>
                  <a:prstClr val="black"/>
                </a:solidFill>
                <a:ea typeface="Times New Roman"/>
                <a:cs typeface="Times New Roman"/>
              </a:rPr>
              <a:t>MG titulaire du DMG </a:t>
            </a: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(</a:t>
            </a:r>
            <a:r>
              <a:rPr lang="nl-BE" sz="24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quelques</a:t>
            </a:r>
            <a:r>
              <a:rPr lang="nl-BE" sz="2400" dirty="0" smtClean="0">
                <a:solidFill>
                  <a:prstClr val="black"/>
                </a:solidFill>
                <a:ea typeface="Times New Roman"/>
                <a:cs typeface="Times New Roman"/>
              </a:rPr>
              <a:t>)</a:t>
            </a:r>
            <a:endParaRPr lang="nl-BE" sz="24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2079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Outils</a:t>
            </a:r>
            <a:endParaRPr lang="nl-B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4860032" cy="677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5551690" y="141277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dirty="0" smtClean="0">
                <a:solidFill>
                  <a:schemeClr val="bg1"/>
                </a:solidFill>
              </a:rPr>
              <a:t>Affiche pour le cabinet</a:t>
            </a:r>
            <a:endParaRPr lang="nl-B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42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Outils</a:t>
            </a:r>
            <a:endParaRPr lang="nl-B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11010"/>
            <a:ext cx="4572000" cy="4861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5396846" y="126876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dirty="0" smtClean="0">
                <a:solidFill>
                  <a:schemeClr val="bg1"/>
                </a:solidFill>
              </a:rPr>
              <a:t>Folder pour le </a:t>
            </a:r>
            <a:r>
              <a:rPr lang="nl-BE" dirty="0" err="1" smtClean="0">
                <a:solidFill>
                  <a:schemeClr val="bg1"/>
                </a:solidFill>
              </a:rPr>
              <a:t>patient</a:t>
            </a:r>
            <a:endParaRPr lang="nl-BE" dirty="0">
              <a:solidFill>
                <a:schemeClr val="bg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988840"/>
            <a:ext cx="4427984" cy="486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61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jabloon GMS">
  <a:themeElements>
    <a:clrScheme name="Vermogen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aseDocument" ma:contentTypeID="0x01010068B932EBA4214624B1E6C758B674AA3900878AE0BF14248048B0F623A599AB54C9" ma:contentTypeVersion="10" ma:contentTypeDescription="Crée un document." ma:contentTypeScope="" ma:versionID="0f806d5401a718c248ff851712977ef5">
  <xsd:schema xmlns:xsd="http://www.w3.org/2001/XMLSchema" xmlns:xs="http://www.w3.org/2001/XMLSchema" xmlns:p="http://schemas.microsoft.com/office/2006/metadata/properties" xmlns:ns1="http://schemas.microsoft.com/sharepoint/v3" xmlns:ns2="f15eea43-7fa7-45cf-8dc0-d5244e2cd467" xmlns:ns3="61fd8d87-ea47-44bb-afd6-b4d99b1d9c1f" targetNamespace="http://schemas.microsoft.com/office/2006/metadata/properties" ma:root="true" ma:fieldsID="3c46b631aa297e29475e1214a5361d70" ns1:_="" ns2:_="" ns3:_="">
    <xsd:import namespace="http://schemas.microsoft.com/sharepoint/v3"/>
    <xsd:import namespace="f15eea43-7fa7-45cf-8dc0-d5244e2cd467"/>
    <xsd:import namespace="61fd8d87-ea47-44bb-afd6-b4d99b1d9c1f"/>
    <xsd:element name="properties">
      <xsd:complexType>
        <xsd:sequence>
          <xsd:element name="documentManagement">
            <xsd:complexType>
              <xsd:all>
                <xsd:element ref="ns2:RIDocSummary" minOccurs="0"/>
                <xsd:element ref="ns2:RIDocInitialCreationDate" minOccurs="0"/>
                <xsd:element ref="ns2:RIDocTypeTaxHTField0" minOccurs="0"/>
                <xsd:element ref="ns2:RITargetGroupTaxHTField0" minOccurs="0"/>
                <xsd:element ref="ns2:RIThemeTaxHTField0" minOccurs="0"/>
                <xsd:element ref="ns2:RILanguageTaxHTField0" minOccurs="0"/>
                <xsd:element ref="ns3:TaxCatchAll" minOccurs="0"/>
                <xsd:element ref="ns3:gde733b7de1f426ba66c11d7c4a6ad8f" minOccurs="0"/>
                <xsd:element ref="ns3:TaxCatchAllLabel" minOccurs="0"/>
                <xsd:element ref="ns3:cc6d4d0f41a44532aeb7bee41b15f208" minOccurs="0"/>
                <xsd:element ref="ns1:PublishingExpirationDate" minOccurs="0"/>
                <xsd:element ref="ns1:PublishingStart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25" nillable="true" ma:displayName="Date de fin de planification" ma:description="" ma:internalName="PublishingExpirationDate">
      <xsd:simpleType>
        <xsd:restriction base="dms:Unknown"/>
      </xsd:simpleType>
    </xsd:element>
    <xsd:element name="PublishingStartDate" ma:index="26" nillable="true" ma:displayName="Date de début de planification" ma:description="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eea43-7fa7-45cf-8dc0-d5244e2cd467" elementFormDefault="qualified">
    <xsd:import namespace="http://schemas.microsoft.com/office/2006/documentManagement/types"/>
    <xsd:import namespace="http://schemas.microsoft.com/office/infopath/2007/PartnerControls"/>
    <xsd:element name="RIDocSummary" ma:index="8" nillable="true" ma:displayName="Résumé" ma:internalName="RIDocSummary">
      <xsd:simpleType>
        <xsd:restriction base="dms:Note">
          <xsd:maxLength value="255"/>
        </xsd:restriction>
      </xsd:simpleType>
    </xsd:element>
    <xsd:element name="RIDocInitialCreationDate" ma:index="13" nillable="true" ma:displayName="Initial creation date" ma:default="[Today]" ma:format="DateOnly" ma:indexed="true" ma:internalName="RIDocInitialCreationDate">
      <xsd:simpleType>
        <xsd:restriction base="dms:DateTime"/>
      </xsd:simpleType>
    </xsd:element>
    <xsd:element name="RIDocTypeTaxHTField0" ma:index="14" nillable="true" ma:taxonomy="true" ma:internalName="RIDocTypeTaxHTField0" ma:taxonomyFieldName="RIDocType" ma:displayName="Type" ma:fieldId="{e9c02295-779d-4904-9c2f-398eb8a46af6}" ma:taxonomyMulti="true" ma:sspId="0ef66dbe-9d4d-47c7-8094-97b828f68765" ma:termSetId="2b6f7e9b-72d8-4c39-9dd2-b382cdde65ef" ma:anchorId="bba49bfc-d79e-4d3d-8e99-da4cfe1bc359" ma:open="false" ma:isKeyword="false">
      <xsd:complexType>
        <xsd:sequence>
          <xsd:element ref="pc:Terms" minOccurs="0" maxOccurs="1"/>
        </xsd:sequence>
      </xsd:complexType>
    </xsd:element>
    <xsd:element name="RITargetGroupTaxHTField0" ma:index="15" nillable="true" ma:taxonomy="true" ma:internalName="RITargetGroupTaxHTField0" ma:taxonomyFieldName="RITargetGroup" ma:displayName="Groupe cible" ma:default="" ma:fieldId="{5ba84fff-5b48-41ff-a0ce-9cb6f56aeea2}" ma:taxonomyMulti="true" ma:sspId="0ef66dbe-9d4d-47c7-8094-97b828f68765" ma:termSetId="2b6f7e9b-72d8-4c39-9dd2-b382cdde65ef" ma:anchorId="93e5bace-bd47-4f95-bc09-82965b59cb06" ma:open="false" ma:isKeyword="false">
      <xsd:complexType>
        <xsd:sequence>
          <xsd:element ref="pc:Terms" minOccurs="0" maxOccurs="1"/>
        </xsd:sequence>
      </xsd:complexType>
    </xsd:element>
    <xsd:element name="RIThemeTaxHTField0" ma:index="16" nillable="true" ma:taxonomy="true" ma:internalName="RIThemeTaxHTField0" ma:taxonomyFieldName="RITheme" ma:displayName="Thème" ma:fieldId="{4da39f56-d3e0-4eda-b5a0-097d81b2f922}" ma:taxonomyMulti="true" ma:sspId="0ef66dbe-9d4d-47c7-8094-97b828f68765" ma:termSetId="2b6f7e9b-72d8-4c39-9dd2-b382cdde65ef" ma:anchorId="d3fdfad7-22a2-47aa-bc5b-de53bde139df" ma:open="false" ma:isKeyword="false">
      <xsd:complexType>
        <xsd:sequence>
          <xsd:element ref="pc:Terms" minOccurs="0" maxOccurs="1"/>
        </xsd:sequence>
      </xsd:complexType>
    </xsd:element>
    <xsd:element name="RILanguageTaxHTField0" ma:index="17" nillable="true" ma:taxonomy="true" ma:internalName="RILanguageTaxHTField0" ma:taxonomyFieldName="RILanguage" ma:displayName="Langue" ma:fieldId="{c7e3734e-a786-4652-bb98-6e7a4dc8cda4}" ma:taxonomyMulti="true" ma:sspId="0ef66dbe-9d4d-47c7-8094-97b828f68765" ma:termSetId="2b6f7e9b-72d8-4c39-9dd2-b382cdde65ef" ma:anchorId="216408cd-2d56-4fdf-a6f2-b407a6eb4657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fd8d87-ea47-44bb-afd6-b4d99b1d9c1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Colonne Attraper tout de Taxonomie" ma:hidden="true" ma:list="{7dc22c6c-0b67-4097-b867-927b71770b39}" ma:internalName="TaxCatchAll" ma:showField="CatchAllData" ma:web="61fd8d87-ea47-44bb-afd6-b4d99b1d9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de733b7de1f426ba66c11d7c4a6ad8f" ma:index="21" nillable="true" ma:displayName="Document Publicationtype_0" ma:hidden="true" ma:internalName="gde733b7de1f426ba66c11d7c4a6ad8f">
      <xsd:simpleType>
        <xsd:restriction base="dms:Note"/>
      </xsd:simpleType>
    </xsd:element>
    <xsd:element name="TaxCatchAllLabel" ma:index="22" nillable="true" ma:displayName="Colonne Attraper tout de Taxonomie1" ma:hidden="true" ma:list="{7dc22c6c-0b67-4097-b867-927b71770b39}" ma:internalName="TaxCatchAllLabel" ma:readOnly="true" ma:showField="CatchAllDataLabel" ma:web="61fd8d87-ea47-44bb-afd6-b4d99b1d9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c6d4d0f41a44532aeb7bee41b15f208" ma:index="23" nillable="true" ma:taxonomy="true" ma:internalName="cc6d4d0f41a44532aeb7bee41b15f208" ma:taxonomyFieldName="Publication_x0020_type_x0020_for_x0020_documents" ma:displayName="Publication type for documents" ma:default="" ma:fieldId="{cc6d4d0f-41a4-4532-aeb7-bee41b15f208}" ma:taxonomyMulti="true" ma:sspId="0ef66dbe-9d4d-47c7-8094-97b828f68765" ma:termSetId="2b6f7e9b-72d8-4c39-9dd2-b382cdde65ef" ma:anchorId="22490f7c-4f41-43c8-a5b3-f62c4d13df9a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IDocInitialCreationDate xmlns="f15eea43-7fa7-45cf-8dc0-d5244e2cd467">2015-03-23T23:00:00+00:00</RIDocInitialCreationDate>
    <RITargetGroup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Médecin</TermName>
          <TermId xmlns="http://schemas.microsoft.com/office/infopath/2007/PartnerControls">d8a1e59b-bcd7-4d2f-b75c-23b993f6e1ad</TermId>
        </TermInfo>
      </Terms>
    </RITargetGroupTaxHTField0>
    <RILanguage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Français</TermName>
          <TermId xmlns="http://schemas.microsoft.com/office/infopath/2007/PartnerControls">aa2269b8-11bd-4cc9-9267-801806817e60</TermId>
        </TermInfo>
      </Terms>
    </RILanguageTaxHTField0>
    <TaxCatchAll xmlns="61fd8d87-ea47-44bb-afd6-b4d99b1d9c1f">
      <Value>8</Value>
      <Value>29</Value>
      <Value>37</Value>
    </TaxCatchAll>
    <RIDocSummary xmlns="f15eea43-7fa7-45cf-8dc0-d5244e2cd467" xsi:nil="true"/>
    <RITheme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Qualité des soins</TermName>
          <TermId xmlns="http://schemas.microsoft.com/office/infopath/2007/PartnerControls">11f87e63-cebe-492a-ad11-b522d99c5c3f</TermId>
        </TermInfo>
      </Terms>
    </RIThemeTaxHTField0>
    <RIDocTypeTaxHTField0 xmlns="f15eea43-7fa7-45cf-8dc0-d5244e2cd467">
      <Terms xmlns="http://schemas.microsoft.com/office/infopath/2007/PartnerControls"/>
    </RIDocTypeTaxHTField0>
    <cc6d4d0f41a44532aeb7bee41b15f208 xmlns="61fd8d87-ea47-44bb-afd6-b4d99b1d9c1f">
      <Terms xmlns="http://schemas.microsoft.com/office/infopath/2007/PartnerControls"/>
    </cc6d4d0f41a44532aeb7bee41b15f208>
    <PublishingExpirationDate xmlns="http://schemas.microsoft.com/sharepoint/v3" xsi:nil="true"/>
    <PublishingStartDate xmlns="http://schemas.microsoft.com/sharepoint/v3" xsi:nil="true"/>
    <gde733b7de1f426ba66c11d7c4a6ad8f xmlns="61fd8d87-ea47-44bb-afd6-b4d99b1d9c1f" xsi:nil="true"/>
  </documentManagement>
</p:properties>
</file>

<file path=customXml/itemProps1.xml><?xml version="1.0" encoding="utf-8"?>
<ds:datastoreItem xmlns:ds="http://schemas.openxmlformats.org/officeDocument/2006/customXml" ds:itemID="{97DF42CB-C31D-43C6-BDF1-7A705F66D081}"/>
</file>

<file path=customXml/itemProps2.xml><?xml version="1.0" encoding="utf-8"?>
<ds:datastoreItem xmlns:ds="http://schemas.openxmlformats.org/officeDocument/2006/customXml" ds:itemID="{36C06851-0E7D-4823-B988-AAF06470495C}"/>
</file>

<file path=customXml/itemProps3.xml><?xml version="1.0" encoding="utf-8"?>
<ds:datastoreItem xmlns:ds="http://schemas.openxmlformats.org/officeDocument/2006/customXml" ds:itemID="{A34562A6-1D38-4435-B79E-0076A2F0732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335</Words>
  <Application>Microsoft Office PowerPoint</Application>
  <PresentationFormat>Affichage à l'écran (4:3)</PresentationFormat>
  <Paragraphs>76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Sjabloon GMS</vt:lpstr>
      <vt:lpstr>Pratique d’adhérence fixe au dossier</vt:lpstr>
      <vt:lpstr>Quality Award 2015</vt:lpstr>
      <vt:lpstr>Raison du projet</vt:lpstr>
      <vt:lpstr>objectif</vt:lpstr>
      <vt:lpstr>Methode</vt:lpstr>
      <vt:lpstr>Protocol de collaboration</vt:lpstr>
      <vt:lpstr>Collaboration Concrète</vt:lpstr>
      <vt:lpstr>Outils</vt:lpstr>
      <vt:lpstr>Outils</vt:lpstr>
      <vt:lpstr>Outils</vt:lpstr>
      <vt:lpstr>Avantages</vt:lpstr>
      <vt:lpstr>Avantages</vt:lpstr>
      <vt:lpstr>Désavantages</vt:lpstr>
      <vt:lpstr>Etat de lieu</vt:lpstr>
      <vt:lpstr>Simple et applicable partout</vt:lpstr>
      <vt:lpstr>Questions Remarques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Award 2015 - Project Vast Dossier Houdende Praktijk</dc:title>
  <dc:creator>corina.dekorte</dc:creator>
  <cp:lastModifiedBy>Evelyne Goraj</cp:lastModifiedBy>
  <cp:revision>59</cp:revision>
  <dcterms:created xsi:type="dcterms:W3CDTF">2015-03-16T06:26:08Z</dcterms:created>
  <dcterms:modified xsi:type="dcterms:W3CDTF">2015-03-24T13:31:40Z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0x01010068B932EBA4214624B1E6C758B674AA3900878AE0BF14248048B0F623A599AB54C9</vt:lpwstr>
  </property>
  <property fmtid="{D5CDD505-2E9C-101B-9397-08002B2CF9AE}" pid="3" name="RITargetGroup">
    <vt:lpwstr>29;#Médecin|d8a1e59b-bcd7-4d2f-b75c-23b993f6e1ad</vt:lpwstr>
  </property>
  <property fmtid="{D5CDD505-2E9C-101B-9397-08002B2CF9AE}" pid="4" name="RITheme">
    <vt:lpwstr>37;#Qualité des soins|11f87e63-cebe-492a-ad11-b522d99c5c3f</vt:lpwstr>
  </property>
  <property fmtid="{D5CDD505-2E9C-101B-9397-08002B2CF9AE}" pid="5" name="RILanguage">
    <vt:lpwstr>8;#Français|aa2269b8-11bd-4cc9-9267-801806817e60</vt:lpwstr>
  </property>
  <property fmtid="{D5CDD505-2E9C-101B-9397-08002B2CF9AE}" pid="6" name="RIDocType">
    <vt:lpwstr/>
  </property>
</Properties>
</file>