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1.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28.xml" ContentType="application/vnd.openxmlformats-officedocument.presentationml.slide+xml"/>
  <Override PartName="/ppt/slides/slide70.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6"/>
  </p:notesMasterIdLst>
  <p:sldIdLst>
    <p:sldId id="256" r:id="rId2"/>
    <p:sldId id="311" r:id="rId3"/>
    <p:sldId id="312" r:id="rId4"/>
    <p:sldId id="313" r:id="rId5"/>
    <p:sldId id="314" r:id="rId6"/>
    <p:sldId id="315" r:id="rId7"/>
    <p:sldId id="316" r:id="rId8"/>
    <p:sldId id="317" r:id="rId9"/>
    <p:sldId id="373" r:id="rId10"/>
    <p:sldId id="374" r:id="rId11"/>
    <p:sldId id="375" r:id="rId12"/>
    <p:sldId id="277" r:id="rId13"/>
    <p:sldId id="257" r:id="rId14"/>
    <p:sldId id="295" r:id="rId15"/>
    <p:sldId id="258" r:id="rId16"/>
    <p:sldId id="318" r:id="rId17"/>
    <p:sldId id="376" r:id="rId18"/>
    <p:sldId id="262" r:id="rId19"/>
    <p:sldId id="319" r:id="rId20"/>
    <p:sldId id="377" r:id="rId21"/>
    <p:sldId id="320" r:id="rId22"/>
    <p:sldId id="378" r:id="rId23"/>
    <p:sldId id="263" r:id="rId24"/>
    <p:sldId id="322" r:id="rId25"/>
    <p:sldId id="379" r:id="rId26"/>
    <p:sldId id="323" r:id="rId27"/>
    <p:sldId id="380" r:id="rId28"/>
    <p:sldId id="325" r:id="rId29"/>
    <p:sldId id="381" r:id="rId30"/>
    <p:sldId id="326" r:id="rId31"/>
    <p:sldId id="382" r:id="rId32"/>
    <p:sldId id="328" r:id="rId33"/>
    <p:sldId id="383" r:id="rId34"/>
    <p:sldId id="329" r:id="rId35"/>
    <p:sldId id="384" r:id="rId36"/>
    <p:sldId id="296" r:id="rId37"/>
    <p:sldId id="266" r:id="rId38"/>
    <p:sldId id="331" r:id="rId39"/>
    <p:sldId id="385" r:id="rId40"/>
    <p:sldId id="267" r:id="rId41"/>
    <p:sldId id="332" r:id="rId42"/>
    <p:sldId id="387" r:id="rId43"/>
    <p:sldId id="333" r:id="rId44"/>
    <p:sldId id="386" r:id="rId45"/>
    <p:sldId id="268" r:id="rId46"/>
    <p:sldId id="334" r:id="rId47"/>
    <p:sldId id="388" r:id="rId48"/>
    <p:sldId id="269" r:id="rId49"/>
    <p:sldId id="335" r:id="rId50"/>
    <p:sldId id="389" r:id="rId51"/>
    <p:sldId id="297" r:id="rId52"/>
    <p:sldId id="310" r:id="rId53"/>
    <p:sldId id="271" r:id="rId54"/>
    <p:sldId id="336" r:id="rId55"/>
    <p:sldId id="390" r:id="rId56"/>
    <p:sldId id="337" r:id="rId57"/>
    <p:sldId id="391" r:id="rId58"/>
    <p:sldId id="339" r:id="rId59"/>
    <p:sldId id="392" r:id="rId60"/>
    <p:sldId id="340" r:id="rId61"/>
    <p:sldId id="393" r:id="rId62"/>
    <p:sldId id="272" r:id="rId63"/>
    <p:sldId id="342" r:id="rId64"/>
    <p:sldId id="394" r:id="rId65"/>
    <p:sldId id="273" r:id="rId66"/>
    <p:sldId id="274" r:id="rId67"/>
    <p:sldId id="343" r:id="rId68"/>
    <p:sldId id="395" r:id="rId69"/>
    <p:sldId id="275" r:id="rId70"/>
    <p:sldId id="344" r:id="rId71"/>
    <p:sldId id="396" r:id="rId72"/>
    <p:sldId id="276" r:id="rId73"/>
    <p:sldId id="345" r:id="rId74"/>
    <p:sldId id="397" r:id="rId75"/>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36C0A"/>
    <a:srgbClr val="76923C"/>
    <a:srgbClr val="669900"/>
    <a:srgbClr val="006F82"/>
    <a:srgbClr val="007C92"/>
    <a:srgbClr val="5F5F5F"/>
    <a:srgbClr val="808080"/>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8" autoAdjust="0"/>
  </p:normalViewPr>
  <p:slideViewPr>
    <p:cSldViewPr>
      <p:cViewPr varScale="1">
        <p:scale>
          <a:sx n="120" d="100"/>
          <a:sy n="120" d="100"/>
        </p:scale>
        <p:origin x="13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55BDDD-12D2-4A4F-905E-245A86CED853}" type="datetimeFigureOut">
              <a:rPr lang="en-US" smtClean="0"/>
              <a:t>6/19/2019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1BD69-1CE0-46CB-B0BC-62BD4B8DF576}" type="slidenum">
              <a:rPr lang="en-US" smtClean="0"/>
              <a:t>‹#›</a:t>
            </a:fld>
            <a:endParaRPr lang="en-US"/>
          </a:p>
        </p:txBody>
      </p:sp>
    </p:spTree>
    <p:extLst>
      <p:ext uri="{BB962C8B-B14F-4D97-AF65-F5344CB8AC3E}">
        <p14:creationId xmlns:p14="http://schemas.microsoft.com/office/powerpoint/2010/main" val="30275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1BD69-1CE0-46CB-B0BC-62BD4B8DF576}" type="slidenum">
              <a:rPr lang="en-US" smtClean="0"/>
              <a:t>2</a:t>
            </a:fld>
            <a:endParaRPr lang="en-US"/>
          </a:p>
        </p:txBody>
      </p:sp>
    </p:spTree>
    <p:extLst>
      <p:ext uri="{BB962C8B-B14F-4D97-AF65-F5344CB8AC3E}">
        <p14:creationId xmlns:p14="http://schemas.microsoft.com/office/powerpoint/2010/main" val="245438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7772400" cy="1082675"/>
          </a:xfrm>
        </p:spPr>
        <p:txBody>
          <a:bodyPr/>
          <a:lstStyle>
            <a:lvl1pPr algn="l">
              <a:defRPr sz="2400">
                <a:solidFill>
                  <a:schemeClr val="tx1"/>
                </a:solidFill>
              </a:defRPr>
            </a:lvl1pPr>
          </a:lstStyle>
          <a:p>
            <a:pPr lvl="0"/>
            <a:r>
              <a:rPr lang="en-US" noProof="0" smtClean="0"/>
              <a:t>Click to edit Master title style</a:t>
            </a:r>
            <a:endParaRPr lang="nl-BE" noProof="0" smtClean="0"/>
          </a:p>
        </p:txBody>
      </p:sp>
      <p:sp>
        <p:nvSpPr>
          <p:cNvPr id="11267" name="Rectangle 3"/>
          <p:cNvSpPr>
            <a:spLocks noGrp="1" noChangeArrowheads="1"/>
          </p:cNvSpPr>
          <p:nvPr>
            <p:ph type="subTitle" idx="1"/>
          </p:nvPr>
        </p:nvSpPr>
        <p:spPr>
          <a:xfrm>
            <a:off x="684213" y="3429000"/>
            <a:ext cx="7088187" cy="720725"/>
          </a:xfrm>
        </p:spPr>
        <p:txBody>
          <a:bodyPr/>
          <a:lstStyle>
            <a:lvl1pPr marL="0" indent="0">
              <a:buFontTx/>
              <a:buNone/>
              <a:defRPr sz="1800" b="1">
                <a:solidFill>
                  <a:srgbClr val="006F82"/>
                </a:solidFill>
                <a:latin typeface="Verdana" pitchFamily="34" charset="0"/>
              </a:defRPr>
            </a:lvl1pPr>
          </a:lstStyle>
          <a:p>
            <a:pPr lvl="0"/>
            <a:r>
              <a:rPr lang="en-US" noProof="0" smtClean="0"/>
              <a:t>Click to edit Master subtitle style</a:t>
            </a:r>
            <a:endParaRPr lang="nl-BE" noProof="0" smtClean="0"/>
          </a:p>
        </p:txBody>
      </p:sp>
      <p:sp>
        <p:nvSpPr>
          <p:cNvPr id="11268" name="Rectangle 4"/>
          <p:cNvSpPr>
            <a:spLocks noGrp="1" noChangeArrowheads="1"/>
          </p:cNvSpPr>
          <p:nvPr>
            <p:ph type="dt" sz="half" idx="2"/>
          </p:nvPr>
        </p:nvSpPr>
        <p:spPr/>
        <p:txBody>
          <a:bodyPr/>
          <a:lstStyle>
            <a:lvl1pPr>
              <a:defRPr/>
            </a:lvl1pPr>
          </a:lstStyle>
          <a:p>
            <a:endParaRPr lang="en-US"/>
          </a:p>
        </p:txBody>
      </p:sp>
      <p:sp>
        <p:nvSpPr>
          <p:cNvPr id="11269" name="Rectangle 5"/>
          <p:cNvSpPr>
            <a:spLocks noGrp="1" noChangeArrowheads="1"/>
          </p:cNvSpPr>
          <p:nvPr>
            <p:ph type="ftr" sz="quarter" idx="3"/>
          </p:nvPr>
        </p:nvSpPr>
        <p:spPr/>
        <p:txBody>
          <a:bodyPr/>
          <a:lstStyle>
            <a:lvl1pPr>
              <a:defRPr/>
            </a:lvl1pPr>
          </a:lstStyle>
          <a:p>
            <a:endParaRPr lang="en-US"/>
          </a:p>
        </p:txBody>
      </p:sp>
      <p:sp>
        <p:nvSpPr>
          <p:cNvPr id="11270" name="Rectangle 6"/>
          <p:cNvSpPr>
            <a:spLocks noGrp="1" noChangeArrowheads="1"/>
          </p:cNvSpPr>
          <p:nvPr>
            <p:ph type="sldNum" sz="quarter" idx="4"/>
          </p:nvPr>
        </p:nvSpPr>
        <p:spPr/>
        <p:txBody>
          <a:bodyPr/>
          <a:lstStyle>
            <a:lvl1pPr>
              <a:defRPr/>
            </a:lvl1pPr>
          </a:lstStyle>
          <a:p>
            <a:fld id="{DC4F004F-823C-4EF4-A7D5-8E92DAA3223C}" type="slidenum">
              <a:rPr lang="en-US"/>
              <a:pPr/>
              <a:t>‹#›</a:t>
            </a:fld>
            <a:endParaRPr lang="en-US"/>
          </a:p>
        </p:txBody>
      </p:sp>
      <p:pic>
        <p:nvPicPr>
          <p:cNvPr id="11271" name="Picture 7" descr="L-logo RIZIV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1514475" cy="1343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33C7A1-EBB5-4818-8320-BEBE85AA7EAC}" type="slidenum">
              <a:rPr lang="en-US"/>
              <a:pPr/>
              <a:t>‹#›</a:t>
            </a:fld>
            <a:endParaRPr lang="en-US"/>
          </a:p>
        </p:txBody>
      </p:sp>
    </p:spTree>
    <p:extLst>
      <p:ext uri="{BB962C8B-B14F-4D97-AF65-F5344CB8AC3E}">
        <p14:creationId xmlns:p14="http://schemas.microsoft.com/office/powerpoint/2010/main" val="104059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258FCE-90EC-4488-A70E-A9621F8CC375}" type="slidenum">
              <a:rPr lang="en-US"/>
              <a:pPr/>
              <a:t>‹#›</a:t>
            </a:fld>
            <a:endParaRPr lang="en-US"/>
          </a:p>
        </p:txBody>
      </p:sp>
    </p:spTree>
    <p:extLst>
      <p:ext uri="{BB962C8B-B14F-4D97-AF65-F5344CB8AC3E}">
        <p14:creationId xmlns:p14="http://schemas.microsoft.com/office/powerpoint/2010/main" val="117803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A44515-A1B5-422F-9F05-2D4E79B7C2DD}" type="slidenum">
              <a:rPr lang="en-US"/>
              <a:pPr/>
              <a:t>‹#›</a:t>
            </a:fld>
            <a:endParaRPr lang="en-US"/>
          </a:p>
        </p:txBody>
      </p:sp>
    </p:spTree>
    <p:extLst>
      <p:ext uri="{BB962C8B-B14F-4D97-AF65-F5344CB8AC3E}">
        <p14:creationId xmlns:p14="http://schemas.microsoft.com/office/powerpoint/2010/main" val="253530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5C50F0-A442-41A8-81B3-E4B0286A65AC}" type="slidenum">
              <a:rPr lang="en-US"/>
              <a:pPr/>
              <a:t>‹#›</a:t>
            </a:fld>
            <a:endParaRPr lang="en-US"/>
          </a:p>
        </p:txBody>
      </p:sp>
    </p:spTree>
    <p:extLst>
      <p:ext uri="{BB962C8B-B14F-4D97-AF65-F5344CB8AC3E}">
        <p14:creationId xmlns:p14="http://schemas.microsoft.com/office/powerpoint/2010/main" val="170529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D5FE74-1106-484B-A17F-B577513D4178}" type="slidenum">
              <a:rPr lang="en-US"/>
              <a:pPr/>
              <a:t>‹#›</a:t>
            </a:fld>
            <a:endParaRPr lang="en-US"/>
          </a:p>
        </p:txBody>
      </p:sp>
    </p:spTree>
    <p:extLst>
      <p:ext uri="{BB962C8B-B14F-4D97-AF65-F5344CB8AC3E}">
        <p14:creationId xmlns:p14="http://schemas.microsoft.com/office/powerpoint/2010/main" val="140028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1778B0B-DC2A-426D-92B5-351C356122CD}" type="slidenum">
              <a:rPr lang="en-US"/>
              <a:pPr/>
              <a:t>‹#›</a:t>
            </a:fld>
            <a:endParaRPr lang="en-US"/>
          </a:p>
        </p:txBody>
      </p:sp>
    </p:spTree>
    <p:extLst>
      <p:ext uri="{BB962C8B-B14F-4D97-AF65-F5344CB8AC3E}">
        <p14:creationId xmlns:p14="http://schemas.microsoft.com/office/powerpoint/2010/main" val="281081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E2E297-CE06-4E0C-893A-DBA3806FF608}" type="slidenum">
              <a:rPr lang="en-US"/>
              <a:pPr/>
              <a:t>‹#›</a:t>
            </a:fld>
            <a:endParaRPr lang="en-US"/>
          </a:p>
        </p:txBody>
      </p:sp>
    </p:spTree>
    <p:extLst>
      <p:ext uri="{BB962C8B-B14F-4D97-AF65-F5344CB8AC3E}">
        <p14:creationId xmlns:p14="http://schemas.microsoft.com/office/powerpoint/2010/main" val="556701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6314DBE-DDD3-4F6C-9CF5-FAC0827785AD}" type="slidenum">
              <a:rPr lang="en-US"/>
              <a:pPr/>
              <a:t>‹#›</a:t>
            </a:fld>
            <a:endParaRPr lang="en-US"/>
          </a:p>
        </p:txBody>
      </p:sp>
    </p:spTree>
    <p:extLst>
      <p:ext uri="{BB962C8B-B14F-4D97-AF65-F5344CB8AC3E}">
        <p14:creationId xmlns:p14="http://schemas.microsoft.com/office/powerpoint/2010/main" val="59069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28DD11-AFBC-47D7-86D1-89FA72925F5F}" type="slidenum">
              <a:rPr lang="en-US"/>
              <a:pPr/>
              <a:t>‹#›</a:t>
            </a:fld>
            <a:endParaRPr lang="en-US"/>
          </a:p>
        </p:txBody>
      </p:sp>
    </p:spTree>
    <p:extLst>
      <p:ext uri="{BB962C8B-B14F-4D97-AF65-F5344CB8AC3E}">
        <p14:creationId xmlns:p14="http://schemas.microsoft.com/office/powerpoint/2010/main" val="217796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40A6B9-5DD5-4185-A519-B2F1F85DD44E}" type="slidenum">
              <a:rPr lang="en-US"/>
              <a:pPr/>
              <a:t>‹#›</a:t>
            </a:fld>
            <a:endParaRPr lang="en-US"/>
          </a:p>
        </p:txBody>
      </p:sp>
    </p:spTree>
    <p:extLst>
      <p:ext uri="{BB962C8B-B14F-4D97-AF65-F5344CB8AC3E}">
        <p14:creationId xmlns:p14="http://schemas.microsoft.com/office/powerpoint/2010/main" val="207988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274638"/>
            <a:ext cx="6851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F0D91FC-F832-4ECC-800B-2724BF3EC13F}" type="slidenum">
              <a:rPr lang="en-US"/>
              <a:pPr/>
              <a:t>‹#›</a:t>
            </a:fld>
            <a:endParaRPr lang="en-US"/>
          </a:p>
        </p:txBody>
      </p:sp>
      <p:pic>
        <p:nvPicPr>
          <p:cNvPr id="1031" name="Picture 7" descr="L-logo RIZIV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0" y="0"/>
            <a:ext cx="151447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lectrogra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836613"/>
            <a:ext cx="8820150" cy="7143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1" fontAlgn="base" hangingPunct="1">
        <a:spcBef>
          <a:spcPct val="0"/>
        </a:spcBef>
        <a:spcAft>
          <a:spcPct val="0"/>
        </a:spcAft>
        <a:defRPr sz="2000" b="1">
          <a:solidFill>
            <a:srgbClr val="006F82"/>
          </a:solidFill>
          <a:latin typeface="+mj-lt"/>
          <a:ea typeface="+mj-ea"/>
          <a:cs typeface="+mj-cs"/>
        </a:defRPr>
      </a:lvl1pPr>
      <a:lvl2pPr algn="ctr" rtl="0" eaLnBrk="1" fontAlgn="base" hangingPunct="1">
        <a:spcBef>
          <a:spcPct val="0"/>
        </a:spcBef>
        <a:spcAft>
          <a:spcPct val="0"/>
        </a:spcAft>
        <a:defRPr sz="2000" b="1">
          <a:solidFill>
            <a:srgbClr val="006F82"/>
          </a:solidFill>
          <a:latin typeface="Verdana" pitchFamily="34" charset="0"/>
        </a:defRPr>
      </a:lvl2pPr>
      <a:lvl3pPr algn="ctr" rtl="0" eaLnBrk="1" fontAlgn="base" hangingPunct="1">
        <a:spcBef>
          <a:spcPct val="0"/>
        </a:spcBef>
        <a:spcAft>
          <a:spcPct val="0"/>
        </a:spcAft>
        <a:defRPr sz="2000" b="1">
          <a:solidFill>
            <a:srgbClr val="006F82"/>
          </a:solidFill>
          <a:latin typeface="Verdana" pitchFamily="34" charset="0"/>
        </a:defRPr>
      </a:lvl3pPr>
      <a:lvl4pPr algn="ctr" rtl="0" eaLnBrk="1" fontAlgn="base" hangingPunct="1">
        <a:spcBef>
          <a:spcPct val="0"/>
        </a:spcBef>
        <a:spcAft>
          <a:spcPct val="0"/>
        </a:spcAft>
        <a:defRPr sz="2000" b="1">
          <a:solidFill>
            <a:srgbClr val="006F82"/>
          </a:solidFill>
          <a:latin typeface="Verdana" pitchFamily="34" charset="0"/>
        </a:defRPr>
      </a:lvl4pPr>
      <a:lvl5pPr algn="ctr" rtl="0" eaLnBrk="1" fontAlgn="base" hangingPunct="1">
        <a:spcBef>
          <a:spcPct val="0"/>
        </a:spcBef>
        <a:spcAft>
          <a:spcPct val="0"/>
        </a:spcAft>
        <a:defRPr sz="2000" b="1">
          <a:solidFill>
            <a:srgbClr val="006F82"/>
          </a:solidFill>
          <a:latin typeface="Verdana" pitchFamily="34" charset="0"/>
        </a:defRPr>
      </a:lvl5pPr>
      <a:lvl6pPr marL="457200" algn="ctr" rtl="0" eaLnBrk="1" fontAlgn="base" hangingPunct="1">
        <a:spcBef>
          <a:spcPct val="0"/>
        </a:spcBef>
        <a:spcAft>
          <a:spcPct val="0"/>
        </a:spcAft>
        <a:defRPr sz="2000" b="1">
          <a:solidFill>
            <a:srgbClr val="006F82"/>
          </a:solidFill>
          <a:latin typeface="Verdana" pitchFamily="34" charset="0"/>
        </a:defRPr>
      </a:lvl6pPr>
      <a:lvl7pPr marL="914400" algn="ctr" rtl="0" eaLnBrk="1" fontAlgn="base" hangingPunct="1">
        <a:spcBef>
          <a:spcPct val="0"/>
        </a:spcBef>
        <a:spcAft>
          <a:spcPct val="0"/>
        </a:spcAft>
        <a:defRPr sz="2000" b="1">
          <a:solidFill>
            <a:srgbClr val="006F82"/>
          </a:solidFill>
          <a:latin typeface="Verdana" pitchFamily="34" charset="0"/>
        </a:defRPr>
      </a:lvl7pPr>
      <a:lvl8pPr marL="1371600" algn="ctr" rtl="0" eaLnBrk="1" fontAlgn="base" hangingPunct="1">
        <a:spcBef>
          <a:spcPct val="0"/>
        </a:spcBef>
        <a:spcAft>
          <a:spcPct val="0"/>
        </a:spcAft>
        <a:defRPr sz="2000" b="1">
          <a:solidFill>
            <a:srgbClr val="006F82"/>
          </a:solidFill>
          <a:latin typeface="Verdana" pitchFamily="34" charset="0"/>
        </a:defRPr>
      </a:lvl8pPr>
      <a:lvl9pPr marL="1828800" algn="ctr" rtl="0" eaLnBrk="1" fontAlgn="base" hangingPunct="1">
        <a:spcBef>
          <a:spcPct val="0"/>
        </a:spcBef>
        <a:spcAft>
          <a:spcPct val="0"/>
        </a:spcAft>
        <a:defRPr sz="2000" b="1">
          <a:solidFill>
            <a:srgbClr val="006F82"/>
          </a:solidFill>
          <a:latin typeface="Verdana" pitchFamily="34" charset="0"/>
        </a:defRPr>
      </a:lvl9pPr>
    </p:titleStyle>
    <p:body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1484784"/>
            <a:ext cx="7772400" cy="1082675"/>
          </a:xfrm>
        </p:spPr>
        <p:txBody>
          <a:bodyPr/>
          <a:lstStyle/>
          <a:p>
            <a:r>
              <a:rPr lang="nl-BE" dirty="0" smtClean="0"/>
              <a:t>Individuele feedback huisartsen</a:t>
            </a:r>
            <a:br>
              <a:rPr lang="nl-BE" dirty="0" smtClean="0"/>
            </a:br>
            <a:r>
              <a:rPr lang="nl-BE" dirty="0" smtClean="0">
                <a:solidFill>
                  <a:schemeClr val="bg1">
                    <a:lumMod val="50000"/>
                  </a:schemeClr>
                </a:solidFill>
              </a:rPr>
              <a:t>2019</a:t>
            </a:r>
            <a:endParaRPr lang="en-US" dirty="0">
              <a:solidFill>
                <a:schemeClr val="bg1">
                  <a:lumMod val="50000"/>
                </a:schemeClr>
              </a:solidFill>
            </a:endParaRP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814" b="30069"/>
          <a:stretch/>
        </p:blipFill>
        <p:spPr bwMode="auto">
          <a:xfrm>
            <a:off x="179512" y="3068960"/>
            <a:ext cx="8858250" cy="34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687600" y="2583161"/>
            <a:ext cx="7772832"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1800" b="1">
                <a:solidFill>
                  <a:srgbClr val="006F82"/>
                </a:solidFill>
                <a:latin typeface="Verdana"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nl-BE" kern="0" dirty="0" smtClean="0"/>
              <a:t>Resultaten </a:t>
            </a:r>
            <a:r>
              <a:rPr lang="nl-BE" kern="0" dirty="0" err="1" smtClean="0"/>
              <a:t>LOKs</a:t>
            </a:r>
            <a:r>
              <a:rPr lang="nl-BE" kern="0" dirty="0" smtClean="0"/>
              <a:t> (data 2016)</a:t>
            </a:r>
          </a:p>
          <a:p>
            <a:r>
              <a:rPr lang="nl-BE" kern="0" dirty="0"/>
              <a:t>voor de </a:t>
            </a:r>
            <a:r>
              <a:rPr lang="nl-BE" kern="0" dirty="0" smtClean="0"/>
              <a:t>prestatiegeneeskunde en de forfaitaire praktijken</a:t>
            </a:r>
          </a:p>
          <a:p>
            <a:r>
              <a:rPr lang="nl-BE" dirty="0" smtClean="0"/>
              <a:t>THEMA 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Vergelijking</a:t>
            </a:r>
            <a:r>
              <a:rPr lang="en-US" dirty="0"/>
              <a:t> van de prestatiegeneeskunde en de </a:t>
            </a:r>
            <a:r>
              <a:rPr lang="en-US" dirty="0" err="1"/>
              <a:t>forfaitaire</a:t>
            </a:r>
            <a:r>
              <a:rPr lang="en-US" dirty="0"/>
              <a:t> </a:t>
            </a:r>
            <a:r>
              <a:rPr lang="en-US" dirty="0" err="1"/>
              <a:t>praktijken</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10</a:t>
            </a:fld>
            <a:endParaRPr lang="en-US"/>
          </a:p>
        </p:txBody>
      </p:sp>
      <p:sp>
        <p:nvSpPr>
          <p:cNvPr id="5" name="Espace réservé du contenu 2"/>
          <p:cNvSpPr txBox="1">
            <a:spLocks/>
          </p:cNvSpPr>
          <p:nvPr/>
        </p:nvSpPr>
        <p:spPr bwMode="auto">
          <a:xfrm>
            <a:off x="457200" y="1595933"/>
            <a:ext cx="4042792" cy="478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nl-BE" sz="2000" dirty="0"/>
              <a:t>De resultaten van de prestatiegeneeskunde enerzijds en van de forfaitaire praktijken anderzijds zullen alleen vergelijkbaar zijn voor de indicatoren die uitgaan van een contact in de loop van het jaar.</a:t>
            </a:r>
            <a:endParaRPr lang="nl-NL" sz="2000" kern="0" dirty="0" smtClean="0"/>
          </a:p>
          <a:p>
            <a:pPr marL="0" indent="0">
              <a:buFontTx/>
              <a:buNone/>
            </a:pPr>
            <a:r>
              <a:rPr lang="nl-NL" sz="2000" kern="0" dirty="0" smtClean="0"/>
              <a:t> </a:t>
            </a:r>
            <a:endParaRPr lang="en-US" sz="2000" kern="0" dirty="0" smtClean="0"/>
          </a:p>
          <a:p>
            <a:pPr marL="0" indent="0">
              <a:buFontTx/>
              <a:buNone/>
            </a:pPr>
            <a:r>
              <a:rPr lang="nl-NL" sz="2000" kern="0" dirty="0" smtClean="0"/>
              <a:t>Bijvoorbeeld </a:t>
            </a:r>
            <a:r>
              <a:rPr lang="nl-NL" sz="2000" kern="0" dirty="0"/>
              <a:t>het </a:t>
            </a:r>
            <a:r>
              <a:rPr lang="nl-NL" sz="2000" kern="0" dirty="0" smtClean="0"/>
              <a:t>% tweedelijns </a:t>
            </a:r>
            <a:r>
              <a:rPr lang="nl-NL" sz="2000" kern="0" dirty="0"/>
              <a:t>antibiotica </a:t>
            </a:r>
            <a:r>
              <a:rPr lang="nl-NL" sz="2000" kern="0" dirty="0" smtClean="0"/>
              <a:t>binnen het geheel van antibiotica</a:t>
            </a:r>
            <a:r>
              <a:rPr lang="nl-NL" sz="2000" kern="0" dirty="0"/>
              <a:t>. </a:t>
            </a:r>
          </a:p>
          <a:p>
            <a:pPr marL="0" indent="0">
              <a:buFontTx/>
              <a:buNone/>
            </a:pPr>
            <a:endParaRPr lang="en-US" sz="2000" kern="0" dirty="0" smtClean="0"/>
          </a:p>
          <a:p>
            <a:pPr marL="0" indent="0">
              <a:buFontTx/>
              <a:buNone/>
            </a:pPr>
            <a:r>
              <a:rPr lang="nl-NL" sz="2000" kern="0" dirty="0" smtClean="0"/>
              <a:t>In dat </a:t>
            </a:r>
            <a:r>
              <a:rPr lang="nl-NL" sz="2000" kern="0" dirty="0"/>
              <a:t>geval worden deze indicatoren in het groen gemarkeerd</a:t>
            </a:r>
            <a:r>
              <a:rPr lang="nl-NL" sz="2000" kern="0" dirty="0" smtClean="0"/>
              <a:t>.</a:t>
            </a:r>
            <a:endParaRPr lang="en-US" kern="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454" y="1624533"/>
            <a:ext cx="4566042" cy="4108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èche à angle droit 8"/>
          <p:cNvSpPr/>
          <p:nvPr/>
        </p:nvSpPr>
        <p:spPr>
          <a:xfrm>
            <a:off x="3923928" y="5805264"/>
            <a:ext cx="4104456" cy="288032"/>
          </a:xfrm>
          <a:prstGeom prst="bentUpArrow">
            <a:avLst>
              <a:gd name="adj1" fmla="val 32937"/>
              <a:gd name="adj2" fmla="val 25000"/>
              <a:gd name="adj3" fmla="val 25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777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Vergelijking</a:t>
            </a:r>
            <a:r>
              <a:rPr lang="en-US" dirty="0"/>
              <a:t> van de prestatiegeneeskunde en de </a:t>
            </a:r>
            <a:r>
              <a:rPr lang="en-US" dirty="0" err="1"/>
              <a:t>forfaitaire</a:t>
            </a:r>
            <a:r>
              <a:rPr lang="en-US" dirty="0"/>
              <a:t> </a:t>
            </a:r>
            <a:r>
              <a:rPr lang="en-US" dirty="0" err="1"/>
              <a:t>praktijken</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11</a:t>
            </a:fld>
            <a:endParaRPr lang="en-US"/>
          </a:p>
        </p:txBody>
      </p:sp>
      <p:sp>
        <p:nvSpPr>
          <p:cNvPr id="9" name="Espace réservé du contenu 2"/>
          <p:cNvSpPr>
            <a:spLocks noGrp="1"/>
          </p:cNvSpPr>
          <p:nvPr>
            <p:ph idx="1"/>
          </p:nvPr>
        </p:nvSpPr>
        <p:spPr>
          <a:xfrm>
            <a:off x="457200" y="1595933"/>
            <a:ext cx="4042792" cy="4785395"/>
          </a:xfrm>
        </p:spPr>
        <p:txBody>
          <a:bodyPr/>
          <a:lstStyle/>
          <a:p>
            <a:pPr marL="0" indent="0">
              <a:buNone/>
            </a:pPr>
            <a:r>
              <a:rPr lang="nl-BE" sz="2000" dirty="0"/>
              <a:t>Wanneer het niet zeker is of er in de loop van het jaar een contact is geweest, geeft de vergelijking een vertekend beeld.</a:t>
            </a:r>
            <a:r>
              <a:rPr lang="nl-NL" sz="2000" dirty="0" smtClean="0"/>
              <a:t> </a:t>
            </a:r>
            <a:endParaRPr lang="nl-NL" sz="2000" dirty="0"/>
          </a:p>
          <a:p>
            <a:pPr marL="0" indent="0">
              <a:buNone/>
            </a:pPr>
            <a:endParaRPr lang="en-US" sz="2000" dirty="0"/>
          </a:p>
          <a:p>
            <a:pPr marL="0" indent="0">
              <a:buNone/>
            </a:pPr>
            <a:r>
              <a:rPr lang="nl-BE" sz="2000" dirty="0"/>
              <a:t>Bijvoorbeeld, het % patiënten met minstens één voorschrift voor antibiotica tijdens het jaar</a:t>
            </a:r>
            <a:r>
              <a:rPr lang="nl-BE" sz="2000" dirty="0" smtClean="0"/>
              <a:t>.</a:t>
            </a:r>
          </a:p>
          <a:p>
            <a:pPr marL="0" indent="0">
              <a:buNone/>
            </a:pPr>
            <a:endParaRPr lang="en-US" sz="2000" dirty="0"/>
          </a:p>
          <a:p>
            <a:pPr marL="0" indent="0">
              <a:buNone/>
            </a:pPr>
            <a:r>
              <a:rPr lang="nl-NL" sz="2000" dirty="0"/>
              <a:t>In </a:t>
            </a:r>
            <a:r>
              <a:rPr lang="nl-NL" sz="2000" dirty="0" smtClean="0"/>
              <a:t>dat </a:t>
            </a:r>
            <a:r>
              <a:rPr lang="nl-NL" sz="2000" dirty="0"/>
              <a:t>geval worden deze indicatoren in het rood gemarkeerd</a:t>
            </a:r>
            <a:r>
              <a:rPr lang="nl-NL" sz="2000" dirty="0" smtClean="0"/>
              <a:t>.</a:t>
            </a:r>
            <a:endParaRPr lang="en-US" dirty="0"/>
          </a:p>
        </p:txBody>
      </p:sp>
      <p:sp>
        <p:nvSpPr>
          <p:cNvPr id="10" name="Flèche à angle droit 6"/>
          <p:cNvSpPr/>
          <p:nvPr/>
        </p:nvSpPr>
        <p:spPr>
          <a:xfrm>
            <a:off x="3779912" y="5705846"/>
            <a:ext cx="4104456" cy="288032"/>
          </a:xfrm>
          <a:prstGeom prst="bentUpArrow">
            <a:avLst>
              <a:gd name="adj1" fmla="val 32937"/>
              <a:gd name="adj2" fmla="val 2500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700808"/>
            <a:ext cx="4381487" cy="396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667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Geneesmiddelen</a:t>
            </a:r>
            <a:endParaRPr lang="en-US" dirty="0"/>
          </a:p>
        </p:txBody>
      </p:sp>
      <p:sp>
        <p:nvSpPr>
          <p:cNvPr id="3" name="Text Placeholder 2"/>
          <p:cNvSpPr>
            <a:spLocks noGrp="1"/>
          </p:cNvSpPr>
          <p:nvPr>
            <p:ph type="body" idx="1"/>
          </p:nvPr>
        </p:nvSpPr>
        <p:spPr/>
        <p:txBody>
          <a:bodyPr/>
          <a:lstStyle/>
          <a:p>
            <a:r>
              <a:rPr lang="nl-BE" dirty="0" smtClean="0"/>
              <a:t>THEMA I</a:t>
            </a:r>
            <a:endParaRPr lang="en-US" dirty="0"/>
          </a:p>
        </p:txBody>
      </p:sp>
      <p:sp>
        <p:nvSpPr>
          <p:cNvPr id="4" name="Slide Number Placeholder 3"/>
          <p:cNvSpPr>
            <a:spLocks noGrp="1"/>
          </p:cNvSpPr>
          <p:nvPr>
            <p:ph type="sldNum" sz="quarter" idx="12"/>
          </p:nvPr>
        </p:nvSpPr>
        <p:spPr/>
        <p:txBody>
          <a:bodyPr/>
          <a:lstStyle/>
          <a:p>
            <a:fld id="{375C50F0-A442-41A8-81B3-E4B0286A65AC}" type="slidenum">
              <a:rPr lang="en-US" smtClean="0"/>
              <a:pPr/>
              <a:t>12</a:t>
            </a:fld>
            <a:endParaRPr lang="en-US"/>
          </a:p>
        </p:txBody>
      </p:sp>
    </p:spTree>
    <p:extLst>
      <p:ext uri="{BB962C8B-B14F-4D97-AF65-F5344CB8AC3E}">
        <p14:creationId xmlns:p14="http://schemas.microsoft.com/office/powerpoint/2010/main" val="42082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 GENEESMIDDELEN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t>Infecties in de ambulante praktijk</a:t>
            </a:r>
          </a:p>
          <a:p>
            <a:pPr marL="514350" indent="-514350">
              <a:spcAft>
                <a:spcPts val="600"/>
              </a:spcAft>
              <a:buFont typeface="+mj-lt"/>
              <a:buAutoNum type="arabicPeriod"/>
            </a:pPr>
            <a:r>
              <a:rPr lang="nl-BE" sz="2400" dirty="0" smtClean="0"/>
              <a:t>Medicatie bij ouderen</a:t>
            </a:r>
          </a:p>
          <a:p>
            <a:pPr marL="514350" indent="-514350">
              <a:spcAft>
                <a:spcPts val="600"/>
              </a:spcAft>
              <a:buFont typeface="+mj-lt"/>
              <a:buAutoNum type="arabicPeriod"/>
            </a:pPr>
            <a:r>
              <a:rPr lang="nl-BE" sz="2400" dirty="0" smtClean="0"/>
              <a:t>Psychotrope medicatie</a:t>
            </a:r>
          </a:p>
          <a:p>
            <a:pPr marL="514350" indent="-514350">
              <a:spcAft>
                <a:spcPts val="600"/>
              </a:spcAft>
              <a:buFont typeface="+mj-lt"/>
              <a:buAutoNum type="arabicPeriod"/>
            </a:pPr>
            <a:r>
              <a:rPr lang="nl-BE" sz="2400" dirty="0" smtClean="0"/>
              <a:t>Varia</a:t>
            </a:r>
          </a:p>
        </p:txBody>
      </p:sp>
      <p:sp>
        <p:nvSpPr>
          <p:cNvPr id="2" name="Slide Number Placeholder 1"/>
          <p:cNvSpPr>
            <a:spLocks noGrp="1"/>
          </p:cNvSpPr>
          <p:nvPr>
            <p:ph type="sldNum" sz="quarter" idx="12"/>
          </p:nvPr>
        </p:nvSpPr>
        <p:spPr/>
        <p:txBody>
          <a:bodyPr/>
          <a:lstStyle/>
          <a:p>
            <a:fld id="{DEA44515-A1B5-422F-9F05-2D4E79B7C2DD}"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 GENEESMIDDELEN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800" b="1" dirty="0" smtClean="0"/>
              <a:t>Infecties in de ambulante praktijk</a:t>
            </a:r>
          </a:p>
          <a:p>
            <a:pPr marL="514350" indent="-514350">
              <a:spcAft>
                <a:spcPts val="600"/>
              </a:spcAft>
              <a:buFont typeface="+mj-lt"/>
              <a:buAutoNum type="arabicPeriod"/>
            </a:pPr>
            <a:r>
              <a:rPr lang="nl-BE" sz="2400" dirty="0" smtClean="0">
                <a:solidFill>
                  <a:schemeClr val="bg1">
                    <a:lumMod val="85000"/>
                  </a:schemeClr>
                </a:solidFill>
              </a:rPr>
              <a:t>Medicatie bij ouderen</a:t>
            </a:r>
          </a:p>
          <a:p>
            <a:pPr marL="514350" indent="-514350">
              <a:spcAft>
                <a:spcPts val="600"/>
              </a:spcAft>
              <a:buFont typeface="+mj-lt"/>
              <a:buAutoNum type="arabicPeriod"/>
            </a:pPr>
            <a:r>
              <a:rPr lang="nl-BE" sz="2400" dirty="0" smtClean="0">
                <a:solidFill>
                  <a:schemeClr val="bg1">
                    <a:lumMod val="85000"/>
                  </a:schemeClr>
                </a:solidFill>
              </a:rPr>
              <a:t>Psychotrope medicatie</a:t>
            </a:r>
          </a:p>
          <a:p>
            <a:pPr marL="514350" indent="-514350">
              <a:spcAft>
                <a:spcPts val="600"/>
              </a:spcAft>
              <a:buFont typeface="+mj-lt"/>
              <a:buAutoNum type="arabicPeriod"/>
            </a:pPr>
            <a:r>
              <a:rPr lang="nl-BE" sz="2400" dirty="0" smtClean="0">
                <a:solidFill>
                  <a:schemeClr val="bg1">
                    <a:lumMod val="85000"/>
                  </a:schemeClr>
                </a:solidFill>
              </a:rPr>
              <a:t>Varia</a:t>
            </a:r>
          </a:p>
        </p:txBody>
      </p:sp>
      <p:sp>
        <p:nvSpPr>
          <p:cNvPr id="2" name="Slide Number Placeholder 1"/>
          <p:cNvSpPr>
            <a:spLocks noGrp="1"/>
          </p:cNvSpPr>
          <p:nvPr>
            <p:ph type="sldNum" sz="quarter" idx="12"/>
          </p:nvPr>
        </p:nvSpPr>
        <p:spPr/>
        <p:txBody>
          <a:bodyPr/>
          <a:lstStyle/>
          <a:p>
            <a:fld id="{DEA44515-A1B5-422F-9F05-2D4E79B7C2DD}" type="slidenum">
              <a:rPr lang="en-US" smtClean="0"/>
              <a:pPr/>
              <a:t>14</a:t>
            </a:fld>
            <a:endParaRPr lang="en-US"/>
          </a:p>
        </p:txBody>
      </p:sp>
    </p:spTree>
    <p:extLst>
      <p:ext uri="{BB962C8B-B14F-4D97-AF65-F5344CB8AC3E}">
        <p14:creationId xmlns:p14="http://schemas.microsoft.com/office/powerpoint/2010/main" val="1775255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I.1. Infecties in de ambulante praktijk</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Griep</a:t>
            </a:r>
          </a:p>
          <a:p>
            <a:pPr marL="0" indent="0">
              <a:buNone/>
            </a:pPr>
            <a:endParaRPr lang="en-US" dirty="0"/>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NL" sz="1400" b="1" dirty="0" smtClean="0">
                <a:solidFill>
                  <a:srgbClr val="1F497D"/>
                </a:solidFill>
                <a:latin typeface="Candara"/>
                <a:ea typeface="Times New Roman"/>
                <a:cs typeface="Times New Roman"/>
              </a:rPr>
              <a:t>Bij </a:t>
            </a:r>
            <a:r>
              <a:rPr lang="nl-NL" sz="1400" b="1" dirty="0">
                <a:solidFill>
                  <a:srgbClr val="1F497D"/>
                </a:solidFill>
                <a:latin typeface="Candara"/>
                <a:ea typeface="Times New Roman"/>
                <a:cs typeface="Times New Roman"/>
              </a:rPr>
              <a:t>patiënten &gt;= 65 jaar wordt een jaarlijkse griepvaccinatie aanbevolen omwille van een verhoogd risico op complicaties.</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r>
            <a:br>
              <a:rPr lang="en-US" b="0" dirty="0"/>
            </a:br>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65 jaar en ouder die in de loop van het jaar gevaccineerd werden tegen </a:t>
            </a:r>
            <a:r>
              <a:rPr lang="nl-NL" i="1" dirty="0" smtClean="0">
                <a:solidFill>
                  <a:srgbClr val="007C92"/>
                </a:solidFill>
                <a:latin typeface="Candara"/>
                <a:ea typeface="Times New Roman"/>
                <a:cs typeface="Times New Roman"/>
              </a:rPr>
              <a:t>griep</a:t>
            </a:r>
            <a:r>
              <a:rPr lang="nl-NL" b="0" dirty="0"/>
              <a:t/>
            </a:r>
            <a:br>
              <a:rPr lang="nl-NL" b="0" dirty="0"/>
            </a:b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16</a:t>
            </a:fld>
            <a:endParaRPr lang="en-US"/>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657084"/>
            <a:ext cx="56673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5"/>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6"/>
          <p:cNvSpPr txBox="1"/>
          <p:nvPr/>
        </p:nvSpPr>
        <p:spPr>
          <a:xfrm>
            <a:off x="532026" y="4005064"/>
            <a:ext cx="2082228" cy="338554"/>
          </a:xfrm>
          <a:prstGeom prst="rect">
            <a:avLst/>
          </a:prstGeom>
          <a:noFill/>
        </p:spPr>
        <p:txBody>
          <a:bodyPr wrap="square" rtlCol="0">
            <a:spAutoFit/>
          </a:bodyPr>
          <a:lstStyle/>
          <a:p>
            <a:r>
              <a:rPr lang="en-US" dirty="0" smtClean="0"/>
              <a:t>Forfaitaire praktijken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024530"/>
            <a:ext cx="56197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348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r>
            <a:br>
              <a:rPr lang="en-US" b="0" dirty="0"/>
            </a:br>
            <a:r>
              <a:rPr lang="nl-NL" i="1" dirty="0">
                <a:solidFill>
                  <a:srgbClr val="007C92"/>
                </a:solidFill>
                <a:latin typeface="Candara"/>
                <a:ea typeface="Times New Roman"/>
                <a:cs typeface="Times New Roman"/>
              </a:rPr>
              <a:t>Percentage patiënten van 65 jaar en ouder die in de loop van het jaar gevaccineerd werden tegen griep</a:t>
            </a:r>
            <a:r>
              <a:rPr lang="nl-NL" b="0" dirty="0"/>
              <a:t/>
            </a:r>
            <a:br>
              <a:rPr lang="nl-NL" b="0" dirty="0"/>
            </a:b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17</a:t>
            </a:fld>
            <a:endParaRPr lang="en-US"/>
          </a:p>
        </p:txBody>
      </p:sp>
      <p:sp>
        <p:nvSpPr>
          <p:cNvPr id="5" name="Slide Number Placeholder 2"/>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B0A32DB5-EEB4-4681-9E39-0D2E75D8C742}" type="slidenum">
              <a:rPr lang="en-US" altLang="en-US" smtClean="0"/>
              <a:pPr/>
              <a:t>17</a:t>
            </a:fld>
            <a:endParaRPr lang="en-US" altLang="en-US" dirty="0"/>
          </a:p>
        </p:txBody>
      </p:sp>
      <p:pic>
        <p:nvPicPr>
          <p:cNvPr id="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562064"/>
            <a:ext cx="7416824" cy="510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ccolade ouvrante 5"/>
          <p:cNvSpPr/>
          <p:nvPr/>
        </p:nvSpPr>
        <p:spPr>
          <a:xfrm rot="16200000">
            <a:off x="2861810"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ZoneTexte 6"/>
          <p:cNvSpPr txBox="1"/>
          <p:nvPr/>
        </p:nvSpPr>
        <p:spPr>
          <a:xfrm>
            <a:off x="2195736"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9" name="Accolade ouvrante 10"/>
          <p:cNvSpPr/>
          <p:nvPr/>
        </p:nvSpPr>
        <p:spPr>
          <a:xfrm rot="16200000">
            <a:off x="6750242" y="4779151"/>
            <a:ext cx="612068" cy="295232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ZoneTexte 11"/>
          <p:cNvSpPr txBox="1"/>
          <p:nvPr/>
        </p:nvSpPr>
        <p:spPr>
          <a:xfrm>
            <a:off x="6012160"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2055216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I.1. Infecties in de ambulante praktijk</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Antibiotica</a:t>
            </a:r>
          </a:p>
          <a:p>
            <a:pPr marL="0" indent="0">
              <a:buNone/>
            </a:pPr>
            <a:endParaRPr lang="nl-BE" sz="1400" b="1" i="1" dirty="0" smtClean="0">
              <a:effectLst>
                <a:outerShdw blurRad="38100" dist="38100" dir="2700000" algn="tl">
                  <a:srgbClr val="000000">
                    <a:alpha val="43137"/>
                  </a:srgbClr>
                </a:outerShdw>
              </a:effectLst>
            </a:endParaRPr>
          </a:p>
          <a:p>
            <a:pPr lvl="1">
              <a:buFont typeface="Wingdings" panose="05000000000000000000" pitchFamily="2" charset="2"/>
              <a:buChar char="ü"/>
            </a:pPr>
            <a:r>
              <a:rPr lang="nl-BE" sz="1800" i="1" dirty="0" smtClean="0">
                <a:effectLst>
                  <a:outerShdw blurRad="38100" dist="38100" dir="2700000" algn="tl">
                    <a:srgbClr val="000000">
                      <a:alpha val="43137"/>
                    </a:srgbClr>
                  </a:outerShdw>
                </a:effectLst>
              </a:rPr>
              <a:t>Algemeen antibioticagebruik</a:t>
            </a:r>
          </a:p>
          <a:p>
            <a:pPr marL="457200" lvl="1" indent="0">
              <a:buNone/>
            </a:pPr>
            <a:endParaRPr lang="nl-BE" i="1" dirty="0" smtClean="0">
              <a:effectLst>
                <a:outerShdw blurRad="38100" dist="38100" dir="2700000" algn="tl">
                  <a:srgbClr val="000000">
                    <a:alpha val="43137"/>
                  </a:srgbClr>
                </a:outerShdw>
              </a:effectLst>
            </a:endParaRPr>
          </a:p>
          <a:p>
            <a:pPr marL="457200" lvl="1" indent="0">
              <a:buNone/>
            </a:pPr>
            <a:endParaRPr lang="nl-BE" i="1" dirty="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2483765" y="3106800"/>
            <a:ext cx="6157585" cy="1080120"/>
          </a:xfrm>
          <a:prstGeom prst="wedgeRoundRectCallout">
            <a:avLst>
              <a:gd name="adj1" fmla="val -58738"/>
              <a:gd name="adj2" fmla="val 53461"/>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NL" sz="1400" b="1" dirty="0" smtClean="0">
                <a:solidFill>
                  <a:schemeClr val="tx1"/>
                </a:solidFill>
                <a:latin typeface="Candara"/>
                <a:ea typeface="Times New Roman"/>
                <a:cs typeface="Times New Roman"/>
              </a:rPr>
              <a:t>De </a:t>
            </a:r>
            <a:r>
              <a:rPr lang="nl-NL" sz="1400" b="1" dirty="0">
                <a:solidFill>
                  <a:schemeClr val="tx1"/>
                </a:solidFill>
                <a:latin typeface="Candara"/>
                <a:ea typeface="Times New Roman"/>
                <a:cs typeface="Times New Roman"/>
              </a:rPr>
              <a:t>meeste courante infecties in de ambulante praktijk vereisen geen antibiotica.</a:t>
            </a:r>
            <a:endParaRPr lang="en-US" sz="1400" b="1" dirty="0">
              <a:solidFill>
                <a:schemeClr val="tx1"/>
              </a:solidFill>
              <a:effectLst/>
              <a:latin typeface="Candara"/>
              <a:ea typeface="Times New Roman"/>
              <a:cs typeface="Times New Roman"/>
            </a:endParaRPr>
          </a:p>
        </p:txBody>
      </p:sp>
      <p:pic>
        <p:nvPicPr>
          <p:cNvPr id="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18</a:t>
            </a:fld>
            <a:endParaRPr lang="en-US"/>
          </a:p>
        </p:txBody>
      </p:sp>
    </p:spTree>
    <p:extLst>
      <p:ext uri="{BB962C8B-B14F-4D97-AF65-F5344CB8AC3E}">
        <p14:creationId xmlns:p14="http://schemas.microsoft.com/office/powerpoint/2010/main" val="540286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met ≥1 voorschrift voor antibiotica in de loop van het </a:t>
            </a:r>
            <a:r>
              <a:rPr lang="nl-NL" i="1" dirty="0" smtClean="0">
                <a:solidFill>
                  <a:srgbClr val="007C92"/>
                </a:solidFill>
                <a:latin typeface="Candara"/>
                <a:ea typeface="Times New Roman"/>
                <a:cs typeface="Times New Roman"/>
              </a:rPr>
              <a:t>jaar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&lt;</a:t>
            </a:r>
            <a:r>
              <a:rPr lang="nl-NL" i="1" dirty="0" smtClean="0">
                <a:solidFill>
                  <a:srgbClr val="007C92"/>
                </a:solidFill>
                <a:latin typeface="Candara"/>
                <a:ea typeface="Times New Roman"/>
                <a:cs typeface="Times New Roman"/>
              </a:rPr>
              <a:t>15</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19</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432" y="2682352"/>
            <a:ext cx="57150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294" y="4000718"/>
            <a:ext cx="56292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555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Inleiding</a:t>
            </a:r>
            <a:endParaRPr lang="en-US" dirty="0"/>
          </a:p>
        </p:txBody>
      </p:sp>
      <p:sp>
        <p:nvSpPr>
          <p:cNvPr id="3" name="Content Placeholder 2"/>
          <p:cNvSpPr>
            <a:spLocks noGrp="1"/>
          </p:cNvSpPr>
          <p:nvPr>
            <p:ph idx="1"/>
          </p:nvPr>
        </p:nvSpPr>
        <p:spPr>
          <a:xfrm>
            <a:off x="457200" y="1556792"/>
            <a:ext cx="8507288" cy="4752528"/>
          </a:xfrm>
        </p:spPr>
        <p:txBody>
          <a:bodyPr/>
          <a:lstStyle/>
          <a:p>
            <a:r>
              <a:rPr lang="nl-NL" sz="2000" dirty="0"/>
              <a:t>Deze feedback is een uitnodiging voor zelfreflectie en voor onderlinge discussie rond prioritaire aandachtspunten in uw </a:t>
            </a:r>
            <a:r>
              <a:rPr lang="nl-NL" sz="2000" dirty="0" smtClean="0"/>
              <a:t>praktijk.</a:t>
            </a:r>
          </a:p>
          <a:p>
            <a:r>
              <a:rPr lang="nl-NL" sz="2000" dirty="0"/>
              <a:t>Dankzij deze feedback kunt u gericht en stap voor stap actie ondernemen en die actie met relevante cijfers opvolgen: individueel, in uw groep of </a:t>
            </a:r>
            <a:r>
              <a:rPr lang="nl-NL" sz="2000" dirty="0" smtClean="0"/>
              <a:t>netwerk, en </a:t>
            </a:r>
            <a:r>
              <a:rPr lang="nl-NL" sz="2000" dirty="0"/>
              <a:t>in uw LOK. </a:t>
            </a:r>
            <a:endParaRPr lang="nl-NL" sz="2000" dirty="0" smtClean="0"/>
          </a:p>
          <a:p>
            <a:r>
              <a:rPr lang="nl-NL" sz="2000" dirty="0"/>
              <a:t>De aanbevelingen in deze feedback zijn niet bedoeld als een strikt op te volgen kookboek</a:t>
            </a:r>
            <a:r>
              <a:rPr lang="nl-NL" sz="2000" dirty="0" smtClean="0"/>
              <a:t>.</a:t>
            </a:r>
          </a:p>
          <a:p>
            <a:r>
              <a:rPr lang="nl-NL" sz="2000" dirty="0"/>
              <a:t>Met betrekking tot de klinische praktijkvoering, herinnert de NRKP eraan dat ‘</a:t>
            </a:r>
            <a:r>
              <a:rPr lang="nl-NL" sz="2000" dirty="0" err="1"/>
              <a:t>Evidence</a:t>
            </a:r>
            <a:r>
              <a:rPr lang="nl-NL" sz="2000" dirty="0"/>
              <a:t> </a:t>
            </a:r>
            <a:r>
              <a:rPr lang="nl-NL" sz="2000" dirty="0" err="1"/>
              <a:t>based</a:t>
            </a:r>
            <a:r>
              <a:rPr lang="nl-NL" sz="2000" dirty="0"/>
              <a:t>’ geneeskunde drie elementen  combineert:</a:t>
            </a:r>
          </a:p>
          <a:p>
            <a:pPr lvl="1"/>
            <a:r>
              <a:rPr lang="nl-NL" sz="2000" dirty="0"/>
              <a:t>gevalideerde richtlijnen op basis van wetenschappelijk onderzoek binnen het domein van de huisartsgeneeskunde, </a:t>
            </a:r>
          </a:p>
          <a:p>
            <a:pPr lvl="1"/>
            <a:r>
              <a:rPr lang="nl-NL" sz="2000" dirty="0"/>
              <a:t>de waarden en voorkeuren van de patiënt, </a:t>
            </a:r>
          </a:p>
          <a:p>
            <a:pPr lvl="1"/>
            <a:r>
              <a:rPr lang="nl-NL" sz="2000" dirty="0"/>
              <a:t>de ervaring en het klinisch oordeel van de arts, in overleg met  collega’s.</a:t>
            </a:r>
          </a:p>
        </p:txBody>
      </p:sp>
      <p:sp>
        <p:nvSpPr>
          <p:cNvPr id="5" name="Slide Number Placeholder 4"/>
          <p:cNvSpPr>
            <a:spLocks noGrp="1"/>
          </p:cNvSpPr>
          <p:nvPr>
            <p:ph type="sldNum" sz="quarter" idx="12"/>
          </p:nvPr>
        </p:nvSpPr>
        <p:spPr/>
        <p:txBody>
          <a:bodyPr/>
          <a:lstStyle/>
          <a:p>
            <a:fld id="{DEA44515-A1B5-422F-9F05-2D4E79B7C2DD}" type="slidenum">
              <a:rPr lang="en-US" smtClean="0"/>
              <a:pPr/>
              <a:t>2</a:t>
            </a:fld>
            <a:endParaRPr lang="en-US" dirty="0"/>
          </a:p>
        </p:txBody>
      </p:sp>
    </p:spTree>
    <p:extLst>
      <p:ext uri="{BB962C8B-B14F-4D97-AF65-F5344CB8AC3E}">
        <p14:creationId xmlns:p14="http://schemas.microsoft.com/office/powerpoint/2010/main" val="3649037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i="1" dirty="0">
                <a:latin typeface="Candara"/>
                <a:ea typeface="Times New Roman"/>
                <a:cs typeface="Times New Roman"/>
              </a:rPr>
              <a:t>Pourcentage de patients ayant reçu ≥ 1 prescription d'antibiotiques au cours de l'année</a:t>
            </a:r>
            <a:br>
              <a:rPr lang="fr-FR" i="1" dirty="0">
                <a:latin typeface="Candara"/>
                <a:ea typeface="Times New Roman"/>
                <a:cs typeface="Times New Roman"/>
              </a:rPr>
            </a:br>
            <a:r>
              <a:rPr lang="en-US" i="1" dirty="0">
                <a:latin typeface="Candara"/>
                <a:ea typeface="Times New Roman"/>
                <a:cs typeface="Times New Roman"/>
              </a:rPr>
              <a:t>&lt;15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20</a:t>
            </a:fld>
            <a:endParaRPr lang="en-US"/>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556792"/>
            <a:ext cx="6552728" cy="4511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Accolade ouvrante 5"/>
          <p:cNvSpPr/>
          <p:nvPr/>
        </p:nvSpPr>
        <p:spPr>
          <a:xfrm rot="16200000">
            <a:off x="3257854" y="4527122"/>
            <a:ext cx="612068" cy="3456384"/>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ZoneTexte 6"/>
          <p:cNvSpPr txBox="1"/>
          <p:nvPr/>
        </p:nvSpPr>
        <p:spPr>
          <a:xfrm>
            <a:off x="2577270"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15" name="Accolade ouvrante 7"/>
          <p:cNvSpPr/>
          <p:nvPr/>
        </p:nvSpPr>
        <p:spPr>
          <a:xfrm rot="16200000">
            <a:off x="6678234" y="4851159"/>
            <a:ext cx="612068" cy="2808312"/>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ZoneTexte 8"/>
          <p:cNvSpPr txBox="1"/>
          <p:nvPr/>
        </p:nvSpPr>
        <p:spPr>
          <a:xfrm>
            <a:off x="5940152"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925851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met ≥1 voorschrift voor antibiotica in de loop van het </a:t>
            </a:r>
            <a:r>
              <a:rPr lang="nl-NL" i="1" dirty="0" smtClean="0">
                <a:solidFill>
                  <a:srgbClr val="007C92"/>
                </a:solidFill>
                <a:latin typeface="Candara"/>
                <a:ea typeface="Times New Roman"/>
                <a:cs typeface="Times New Roman"/>
              </a:rPr>
              <a:t>jaar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a:t>
            </a:r>
            <a:r>
              <a:rPr lang="nl-NL" i="1" dirty="0" smtClean="0">
                <a:solidFill>
                  <a:srgbClr val="007C92"/>
                </a:solidFill>
                <a:latin typeface="Candara"/>
                <a:ea typeface="Times New Roman"/>
                <a:cs typeface="Times New Roman"/>
              </a:rPr>
              <a:t>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21</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482" y="2685917"/>
            <a:ext cx="569595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10"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482" y="4002024"/>
            <a:ext cx="56769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8332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met ≥1 voorschrift voor antibiotica in de loop van het </a:t>
            </a:r>
            <a:r>
              <a:rPr lang="nl-NL" i="1" dirty="0" smtClean="0">
                <a:solidFill>
                  <a:srgbClr val="007C92"/>
                </a:solidFill>
                <a:latin typeface="Candara"/>
                <a:ea typeface="Times New Roman"/>
                <a:cs typeface="Times New Roman"/>
              </a:rPr>
              <a:t>jaar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a:t>
            </a:r>
            <a:r>
              <a:rPr lang="nl-NL" i="1" dirty="0" smtClean="0">
                <a:solidFill>
                  <a:srgbClr val="007C92"/>
                </a:solidFill>
                <a:latin typeface="Candara"/>
                <a:ea typeface="Times New Roman"/>
                <a:cs typeface="Times New Roman"/>
              </a:rPr>
              <a:t>15</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56792"/>
            <a:ext cx="7071519"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077834" y="4347102"/>
            <a:ext cx="612068" cy="3816424"/>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411760"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750242" y="4779151"/>
            <a:ext cx="612068" cy="295232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6012160" y="6525345"/>
            <a:ext cx="2082228" cy="338554"/>
          </a:xfrm>
          <a:prstGeom prst="rect">
            <a:avLst/>
          </a:prstGeom>
          <a:noFill/>
        </p:spPr>
        <p:txBody>
          <a:bodyPr wrap="square" rtlCol="0">
            <a:spAutoFit/>
          </a:bodyPr>
          <a:lstStyle/>
          <a:p>
            <a:r>
              <a:rPr lang="en-US" dirty="0"/>
              <a:t>Forfaitaire praktijken</a:t>
            </a:r>
          </a:p>
        </p:txBody>
      </p:sp>
      <p:sp>
        <p:nvSpPr>
          <p:cNvPr id="4" name="Slide Number Placeholder 3"/>
          <p:cNvSpPr>
            <a:spLocks noGrp="1"/>
          </p:cNvSpPr>
          <p:nvPr>
            <p:ph type="sldNum" sz="quarter" idx="12"/>
          </p:nvPr>
        </p:nvSpPr>
        <p:spPr/>
        <p:txBody>
          <a:bodyPr/>
          <a:lstStyle/>
          <a:p>
            <a:fld id="{DEA44515-A1B5-422F-9F05-2D4E79B7C2DD}" type="slidenum">
              <a:rPr lang="en-US" smtClean="0"/>
              <a:pPr/>
              <a:t>22</a:t>
            </a:fld>
            <a:endParaRPr lang="en-US" dirty="0"/>
          </a:p>
        </p:txBody>
      </p:sp>
    </p:spTree>
    <p:extLst>
      <p:ext uri="{BB962C8B-B14F-4D97-AF65-F5344CB8AC3E}">
        <p14:creationId xmlns:p14="http://schemas.microsoft.com/office/powerpoint/2010/main" val="1987228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I.1. Infecties in de ambulante praktijk</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Antibiotica</a:t>
            </a:r>
          </a:p>
          <a:p>
            <a:pPr marL="0" indent="0">
              <a:buNone/>
            </a:pPr>
            <a:endParaRPr lang="nl-BE" sz="1400" b="1" i="1" dirty="0" smtClean="0">
              <a:effectLst>
                <a:outerShdw blurRad="38100" dist="38100" dir="2700000" algn="tl">
                  <a:srgbClr val="000000">
                    <a:alpha val="43137"/>
                  </a:srgbClr>
                </a:outerShdw>
              </a:effectLst>
            </a:endParaRPr>
          </a:p>
          <a:p>
            <a:pPr lvl="1">
              <a:buFont typeface="Wingdings" panose="05000000000000000000" pitchFamily="2" charset="2"/>
              <a:buChar char="ü"/>
            </a:pPr>
            <a:r>
              <a:rPr lang="nl-BE" sz="1800" i="1" dirty="0" smtClean="0">
                <a:effectLst>
                  <a:outerShdw blurRad="38100" dist="38100" dir="2700000" algn="tl">
                    <a:srgbClr val="000000">
                      <a:alpha val="43137"/>
                    </a:srgbClr>
                  </a:outerShdw>
                </a:effectLst>
              </a:rPr>
              <a:t>Keuze van het antibioticum</a:t>
            </a: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49374" y="2852936"/>
            <a:ext cx="6157584" cy="2016224"/>
          </a:xfrm>
          <a:prstGeom prst="wedgeRoundRectCallout">
            <a:avLst>
              <a:gd name="adj1" fmla="val -58297"/>
              <a:gd name="adj2" fmla="val 30349"/>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Indien een antibioticum nodig is, wordt bij voorkeur gekozen voor een antibioticum met een zo smal mogelijk spectrum.</a:t>
            </a:r>
            <a:endParaRPr lang="en-US" sz="1400" b="1" dirty="0">
              <a:solidFill>
                <a:srgbClr val="1F497D"/>
              </a:solidFill>
              <a:latin typeface="Candara"/>
              <a:ea typeface="Times New Roman"/>
              <a:cs typeface="Times New Roman"/>
            </a:endParaRPr>
          </a:p>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Bij respiratoire infecties gaat de voorkeur uit naar amoxicilline (voor zover een antibioticabehandeling noodzakelijk is).</a:t>
            </a:r>
            <a:endParaRPr lang="en-US" sz="1400" b="1" dirty="0">
              <a:solidFill>
                <a:srgbClr val="1F497D"/>
              </a:solidFill>
              <a:latin typeface="Candara"/>
              <a:ea typeface="Times New Roman"/>
              <a:cs typeface="Times New Roman"/>
            </a:endParaRPr>
          </a:p>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Bij een niet-verwikkelde cystitis bij de vrouw en bij kinderen gaat de voorkeur uit naar nitrofurantoïne.</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ular Callout 10"/>
          <p:cNvSpPr/>
          <p:nvPr/>
        </p:nvSpPr>
        <p:spPr>
          <a:xfrm>
            <a:off x="2449374" y="4941168"/>
            <a:ext cx="6157585" cy="1080120"/>
          </a:xfrm>
          <a:prstGeom prst="wedgeRoundRectCallout">
            <a:avLst>
              <a:gd name="adj1" fmla="val -60023"/>
              <a:gd name="adj2" fmla="val -52360"/>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err="1">
                <a:solidFill>
                  <a:srgbClr val="000000"/>
                </a:solidFill>
                <a:latin typeface="Candara"/>
                <a:ea typeface="Times New Roman"/>
                <a:cs typeface="Times New Roman"/>
              </a:rPr>
              <a:t>Chinolonen</a:t>
            </a:r>
            <a:r>
              <a:rPr lang="nl-BE" sz="1400" b="1" dirty="0">
                <a:solidFill>
                  <a:srgbClr val="000000"/>
                </a:solidFill>
                <a:latin typeface="Candara"/>
                <a:ea typeface="Times New Roman"/>
                <a:cs typeface="Times New Roman"/>
              </a:rPr>
              <a:t> zijn breedspectrum-antibiotica en zijn (bijna) nooit geïndiceerd als eerstelijnsbehandeling.</a:t>
            </a:r>
            <a:endParaRPr lang="en-US" sz="1400" b="1" dirty="0">
              <a:solidFill>
                <a:srgbClr val="000000"/>
              </a:solidFill>
              <a:effectLst/>
              <a:latin typeface="Candara"/>
              <a:ea typeface="Times New Roman"/>
              <a:cs typeface="Times New Roman"/>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23</a:t>
            </a:fld>
            <a:endParaRPr lang="en-US"/>
          </a:p>
        </p:txBody>
      </p:sp>
    </p:spTree>
    <p:extLst>
      <p:ext uri="{BB962C8B-B14F-4D97-AF65-F5344CB8AC3E}">
        <p14:creationId xmlns:p14="http://schemas.microsoft.com/office/powerpoint/2010/main" val="2981162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116632"/>
            <a:ext cx="6851650" cy="935881"/>
          </a:xfrm>
        </p:spPr>
        <p:txBody>
          <a:bodyPr/>
          <a:lstStyle/>
          <a:p>
            <a:r>
              <a:rPr lang="en-US" i="1" dirty="0" smtClean="0">
                <a:solidFill>
                  <a:srgbClr val="007C92"/>
                </a:solidFill>
                <a:latin typeface="Candara"/>
                <a:ea typeface="Times New Roman"/>
                <a:cs typeface="Times New Roman"/>
              </a:rPr>
              <a:t>Percentage </a:t>
            </a:r>
            <a:r>
              <a:rPr lang="en-US" i="1" dirty="0" err="1">
                <a:solidFill>
                  <a:srgbClr val="007C92"/>
                </a:solidFill>
                <a:latin typeface="Candara"/>
                <a:ea typeface="Times New Roman"/>
                <a:cs typeface="Times New Roman"/>
              </a:rPr>
              <a:t>tweedelijnsantibiotica</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amoxicilline</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geassocieerd</a:t>
            </a:r>
            <a:r>
              <a:rPr lang="en-US" i="1" dirty="0">
                <a:solidFill>
                  <a:srgbClr val="007C92"/>
                </a:solidFill>
                <a:latin typeface="Candara"/>
                <a:ea typeface="Times New Roman"/>
                <a:cs typeface="Times New Roman"/>
              </a:rPr>
              <a:t> met </a:t>
            </a:r>
            <a:r>
              <a:rPr lang="en-US" i="1" dirty="0" err="1">
                <a:solidFill>
                  <a:srgbClr val="007C92"/>
                </a:solidFill>
                <a:latin typeface="Candara"/>
                <a:ea typeface="Times New Roman"/>
                <a:cs typeface="Times New Roman"/>
              </a:rPr>
              <a:t>clavulaanzuur</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cefalosporines</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chinolonen</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macroliden</a:t>
            </a:r>
            <a:r>
              <a:rPr lang="en-US" i="1" dirty="0">
                <a:solidFill>
                  <a:srgbClr val="007C92"/>
                </a:solidFill>
                <a:latin typeface="Candara"/>
                <a:ea typeface="Times New Roman"/>
                <a:cs typeface="Times New Roman"/>
              </a:rPr>
              <a:t>)</a:t>
            </a:r>
            <a:br>
              <a:rPr lang="en-US" i="1" dirty="0">
                <a:solidFill>
                  <a:srgbClr val="007C92"/>
                </a:solidFill>
                <a:latin typeface="Candara"/>
                <a:ea typeface="Times New Roman"/>
                <a:cs typeface="Times New Roman"/>
              </a:rPr>
            </a:br>
            <a:r>
              <a:rPr lang="en-US" i="1" dirty="0">
                <a:solidFill>
                  <a:srgbClr val="007C92"/>
                </a:solidFill>
                <a:latin typeface="Candara"/>
                <a:ea typeface="Times New Roman"/>
                <a:cs typeface="Times New Roman"/>
              </a:rPr>
              <a:t>&lt;15</a:t>
            </a:r>
          </a:p>
        </p:txBody>
      </p:sp>
      <p:sp>
        <p:nvSpPr>
          <p:cNvPr id="4" name="Slide Number Placeholder 3"/>
          <p:cNvSpPr>
            <a:spLocks noGrp="1"/>
          </p:cNvSpPr>
          <p:nvPr>
            <p:ph type="sldNum" sz="quarter" idx="12"/>
          </p:nvPr>
        </p:nvSpPr>
        <p:spPr/>
        <p:txBody>
          <a:bodyPr/>
          <a:lstStyle/>
          <a:p>
            <a:fld id="{DEA44515-A1B5-422F-9F05-2D4E79B7C2DD}" type="slidenum">
              <a:rPr lang="en-US" smtClean="0"/>
              <a:pPr/>
              <a:t>24</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240" y="2708920"/>
            <a:ext cx="5791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915" y="4005064"/>
            <a:ext cx="56578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076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116632"/>
            <a:ext cx="6851650" cy="935881"/>
          </a:xfrm>
        </p:spPr>
        <p:txBody>
          <a:bodyPr/>
          <a:lstStyle/>
          <a:p>
            <a:r>
              <a:rPr lang="en-US" i="1" dirty="0" smtClean="0">
                <a:solidFill>
                  <a:srgbClr val="007C92"/>
                </a:solidFill>
                <a:latin typeface="Candara"/>
                <a:ea typeface="Times New Roman"/>
                <a:cs typeface="Times New Roman"/>
              </a:rPr>
              <a:t>Percentage </a:t>
            </a:r>
            <a:r>
              <a:rPr lang="en-US" i="1" dirty="0" err="1">
                <a:solidFill>
                  <a:srgbClr val="007C92"/>
                </a:solidFill>
                <a:latin typeface="Candara"/>
                <a:ea typeface="Times New Roman"/>
                <a:cs typeface="Times New Roman"/>
              </a:rPr>
              <a:t>tweedelijnsantibiotica</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amoxicilline</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geassocieerd</a:t>
            </a:r>
            <a:r>
              <a:rPr lang="en-US" i="1" dirty="0">
                <a:solidFill>
                  <a:srgbClr val="007C92"/>
                </a:solidFill>
                <a:latin typeface="Candara"/>
                <a:ea typeface="Times New Roman"/>
                <a:cs typeface="Times New Roman"/>
              </a:rPr>
              <a:t> met </a:t>
            </a:r>
            <a:r>
              <a:rPr lang="en-US" i="1" dirty="0" err="1">
                <a:solidFill>
                  <a:srgbClr val="007C92"/>
                </a:solidFill>
                <a:latin typeface="Candara"/>
                <a:ea typeface="Times New Roman"/>
                <a:cs typeface="Times New Roman"/>
              </a:rPr>
              <a:t>clavulaanzuur</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cefalosporines</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chinolonen</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macroliden</a:t>
            </a:r>
            <a:r>
              <a:rPr lang="en-US" i="1" dirty="0">
                <a:solidFill>
                  <a:srgbClr val="007C92"/>
                </a:solidFill>
                <a:latin typeface="Candara"/>
                <a:ea typeface="Times New Roman"/>
                <a:cs typeface="Times New Roman"/>
              </a:rPr>
              <a:t>)</a:t>
            </a:r>
            <a:br>
              <a:rPr lang="en-US" i="1" dirty="0">
                <a:solidFill>
                  <a:srgbClr val="007C92"/>
                </a:solidFill>
                <a:latin typeface="Candara"/>
                <a:ea typeface="Times New Roman"/>
                <a:cs typeface="Times New Roman"/>
              </a:rPr>
            </a:br>
            <a:r>
              <a:rPr lang="en-US" i="1" dirty="0">
                <a:solidFill>
                  <a:srgbClr val="007C92"/>
                </a:solidFill>
                <a:latin typeface="Candara"/>
                <a:ea typeface="Times New Roman"/>
                <a:cs typeface="Times New Roman"/>
              </a:rPr>
              <a:t>&lt;15</a:t>
            </a:r>
          </a:p>
        </p:txBody>
      </p:sp>
      <p:sp>
        <p:nvSpPr>
          <p:cNvPr id="4" name="Slide Number Placeholder 3"/>
          <p:cNvSpPr>
            <a:spLocks noGrp="1"/>
          </p:cNvSpPr>
          <p:nvPr>
            <p:ph type="sldNum" sz="quarter" idx="12"/>
          </p:nvPr>
        </p:nvSpPr>
        <p:spPr/>
        <p:txBody>
          <a:bodyPr/>
          <a:lstStyle/>
          <a:p>
            <a:fld id="{DEA44515-A1B5-422F-9F05-2D4E79B7C2DD}" type="slidenum">
              <a:rPr lang="en-US" smtClean="0"/>
              <a:pPr/>
              <a:t>25</a:t>
            </a:fld>
            <a:endParaRPr lang="en-US"/>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556792"/>
            <a:ext cx="6937149" cy="4776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ccolade ouvrante 5"/>
          <p:cNvSpPr/>
          <p:nvPr/>
        </p:nvSpPr>
        <p:spPr>
          <a:xfrm rot="16200000">
            <a:off x="3257854" y="4383106"/>
            <a:ext cx="612068" cy="3744416"/>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ZoneTexte 6"/>
          <p:cNvSpPr txBox="1"/>
          <p:nvPr/>
        </p:nvSpPr>
        <p:spPr>
          <a:xfrm>
            <a:off x="2577035"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13" name="Accolade ouvrante 7"/>
          <p:cNvSpPr/>
          <p:nvPr/>
        </p:nvSpPr>
        <p:spPr>
          <a:xfrm rot="16200000">
            <a:off x="6822250" y="4779151"/>
            <a:ext cx="612068" cy="2952328"/>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ZoneTexte 8"/>
          <p:cNvSpPr txBox="1"/>
          <p:nvPr/>
        </p:nvSpPr>
        <p:spPr>
          <a:xfrm>
            <a:off x="6084168"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823811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007C92"/>
                </a:solidFill>
                <a:latin typeface="Candara"/>
                <a:ea typeface="Times New Roman"/>
                <a:cs typeface="Times New Roman"/>
              </a:rPr>
              <a:t>Percentage </a:t>
            </a:r>
            <a:r>
              <a:rPr lang="en-US" i="1" dirty="0" err="1">
                <a:solidFill>
                  <a:srgbClr val="007C92"/>
                </a:solidFill>
                <a:latin typeface="Candara"/>
                <a:ea typeface="Times New Roman"/>
                <a:cs typeface="Times New Roman"/>
              </a:rPr>
              <a:t>tweedelijnsantibiotica</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amoxicilline</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geassocieerd</a:t>
            </a:r>
            <a:r>
              <a:rPr lang="en-US" i="1" dirty="0">
                <a:solidFill>
                  <a:srgbClr val="007C92"/>
                </a:solidFill>
                <a:latin typeface="Candara"/>
                <a:ea typeface="Times New Roman"/>
                <a:cs typeface="Times New Roman"/>
              </a:rPr>
              <a:t> met </a:t>
            </a:r>
            <a:r>
              <a:rPr lang="en-US" i="1" dirty="0" err="1">
                <a:solidFill>
                  <a:srgbClr val="007C92"/>
                </a:solidFill>
                <a:latin typeface="Candara"/>
                <a:ea typeface="Times New Roman"/>
                <a:cs typeface="Times New Roman"/>
              </a:rPr>
              <a:t>clavulaanzuur</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cefalosporines</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chinolonen</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macroliden</a:t>
            </a:r>
            <a:r>
              <a:rPr lang="en-US" i="1" dirty="0">
                <a:solidFill>
                  <a:srgbClr val="007C92"/>
                </a:solidFill>
                <a:latin typeface="Candara"/>
                <a:ea typeface="Times New Roman"/>
                <a:cs typeface="Times New Roman"/>
              </a:rPr>
              <a:t>)</a:t>
            </a:r>
            <a:br>
              <a:rPr lang="en-US" i="1" dirty="0">
                <a:solidFill>
                  <a:srgbClr val="007C92"/>
                </a:solidFill>
                <a:latin typeface="Candara"/>
                <a:ea typeface="Times New Roman"/>
                <a:cs typeface="Times New Roman"/>
              </a:rPr>
            </a:br>
            <a:r>
              <a:rPr lang="en-US" i="1" dirty="0">
                <a:solidFill>
                  <a:srgbClr val="007C92"/>
                </a:solidFill>
                <a:latin typeface="Candara"/>
                <a:ea typeface="Times New Roman"/>
                <a:cs typeface="Times New Roman"/>
              </a:rPr>
              <a:t>&gt;= 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26</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907" y="2642661"/>
            <a:ext cx="572452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5"/>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6"/>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907" y="4005064"/>
            <a:ext cx="57054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312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007C92"/>
                </a:solidFill>
                <a:latin typeface="Candara"/>
                <a:ea typeface="Times New Roman"/>
                <a:cs typeface="Times New Roman"/>
              </a:rPr>
              <a:t>Percentage </a:t>
            </a:r>
            <a:r>
              <a:rPr lang="en-US" i="1" dirty="0" err="1">
                <a:solidFill>
                  <a:srgbClr val="007C92"/>
                </a:solidFill>
                <a:latin typeface="Candara"/>
                <a:ea typeface="Times New Roman"/>
                <a:cs typeface="Times New Roman"/>
              </a:rPr>
              <a:t>tweedelijnsantibiotica</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amoxicilline</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geassocieerd</a:t>
            </a:r>
            <a:r>
              <a:rPr lang="en-US" i="1" dirty="0">
                <a:solidFill>
                  <a:srgbClr val="007C92"/>
                </a:solidFill>
                <a:latin typeface="Candara"/>
                <a:ea typeface="Times New Roman"/>
                <a:cs typeface="Times New Roman"/>
              </a:rPr>
              <a:t> met </a:t>
            </a:r>
            <a:r>
              <a:rPr lang="en-US" i="1" dirty="0" err="1">
                <a:solidFill>
                  <a:srgbClr val="007C92"/>
                </a:solidFill>
                <a:latin typeface="Candara"/>
                <a:ea typeface="Times New Roman"/>
                <a:cs typeface="Times New Roman"/>
              </a:rPr>
              <a:t>clavulaanzuur</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cefalosporines</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chinolonen</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macroliden</a:t>
            </a:r>
            <a:r>
              <a:rPr lang="en-US" i="1" dirty="0">
                <a:solidFill>
                  <a:srgbClr val="007C92"/>
                </a:solidFill>
                <a:latin typeface="Candara"/>
                <a:ea typeface="Times New Roman"/>
                <a:cs typeface="Times New Roman"/>
              </a:rPr>
              <a:t>)</a:t>
            </a:r>
            <a:br>
              <a:rPr lang="en-US" i="1" dirty="0">
                <a:solidFill>
                  <a:srgbClr val="007C92"/>
                </a:solidFill>
                <a:latin typeface="Candara"/>
                <a:ea typeface="Times New Roman"/>
                <a:cs typeface="Times New Roman"/>
              </a:rPr>
            </a:br>
            <a:r>
              <a:rPr lang="en-US" i="1" dirty="0">
                <a:solidFill>
                  <a:srgbClr val="007C92"/>
                </a:solidFill>
                <a:latin typeface="Candara"/>
                <a:ea typeface="Times New Roman"/>
                <a:cs typeface="Times New Roman"/>
              </a:rPr>
              <a:t>&gt;= 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27</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556792"/>
            <a:ext cx="6937149" cy="4776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6"/>
          <p:cNvSpPr/>
          <p:nvPr/>
        </p:nvSpPr>
        <p:spPr>
          <a:xfrm rot="16200000">
            <a:off x="3149842"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7"/>
          <p:cNvSpPr txBox="1"/>
          <p:nvPr/>
        </p:nvSpPr>
        <p:spPr>
          <a:xfrm>
            <a:off x="2433019"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8"/>
          <p:cNvSpPr/>
          <p:nvPr/>
        </p:nvSpPr>
        <p:spPr>
          <a:xfrm rot="16200000">
            <a:off x="6750242" y="4779151"/>
            <a:ext cx="612068" cy="2952328"/>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9"/>
          <p:cNvSpPr txBox="1"/>
          <p:nvPr/>
        </p:nvSpPr>
        <p:spPr>
          <a:xfrm>
            <a:off x="6012160"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924165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voorschriften voor amoxicilline, niet gecombineerd met </a:t>
            </a:r>
            <a:r>
              <a:rPr lang="nl-NL" i="1" dirty="0" err="1" smtClean="0">
                <a:solidFill>
                  <a:srgbClr val="007C92"/>
                </a:solidFill>
                <a:latin typeface="Candara"/>
                <a:ea typeface="Times New Roman"/>
                <a:cs typeface="Times New Roman"/>
              </a:rPr>
              <a:t>clavulaanzuur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&lt;</a:t>
            </a:r>
            <a:r>
              <a:rPr lang="nl-NL" i="1" dirty="0" smtClean="0">
                <a:solidFill>
                  <a:srgbClr val="007C92"/>
                </a:solidFill>
                <a:latin typeface="Candara"/>
                <a:ea typeface="Times New Roman"/>
                <a:cs typeface="Times New Roman"/>
              </a:rPr>
              <a:t>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28</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657" y="2652186"/>
            <a:ext cx="581977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10"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331" y="4005064"/>
            <a:ext cx="56864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810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voorschriften voor amoxicilline, niet gecombineerd met </a:t>
            </a:r>
            <a:r>
              <a:rPr lang="nl-NL" i="1" dirty="0" err="1" smtClean="0">
                <a:solidFill>
                  <a:srgbClr val="007C92"/>
                </a:solidFill>
                <a:latin typeface="Candara"/>
                <a:ea typeface="Times New Roman"/>
                <a:cs typeface="Times New Roman"/>
              </a:rPr>
              <a:t>clavulaanzuur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&lt;</a:t>
            </a:r>
            <a:r>
              <a:rPr lang="nl-NL" i="1" dirty="0" smtClean="0">
                <a:solidFill>
                  <a:srgbClr val="007C92"/>
                </a:solidFill>
                <a:latin typeface="Candara"/>
                <a:ea typeface="Times New Roman"/>
                <a:cs typeface="Times New Roman"/>
              </a:rPr>
              <a:t>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29</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28800"/>
            <a:ext cx="6937149" cy="4776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077834" y="4347102"/>
            <a:ext cx="612068" cy="3816424"/>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411760"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690425" y="4838968"/>
            <a:ext cx="612068" cy="2832693"/>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940152"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379334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Wat </a:t>
            </a:r>
            <a:r>
              <a:rPr lang="nl-NL" dirty="0"/>
              <a:t>staat er in deze presentatie?</a:t>
            </a:r>
            <a:endParaRPr lang="en-US" dirty="0"/>
          </a:p>
        </p:txBody>
      </p:sp>
      <p:sp>
        <p:nvSpPr>
          <p:cNvPr id="3" name="Content Placeholder 2"/>
          <p:cNvSpPr>
            <a:spLocks noGrp="1"/>
          </p:cNvSpPr>
          <p:nvPr>
            <p:ph idx="1"/>
          </p:nvPr>
        </p:nvSpPr>
        <p:spPr/>
        <p:txBody>
          <a:bodyPr/>
          <a:lstStyle/>
          <a:p>
            <a:r>
              <a:rPr lang="nl-NL" sz="2000" dirty="0"/>
              <a:t>Deze presentatie bevat alle gedetailleerde boodschappen uit de </a:t>
            </a:r>
            <a:r>
              <a:rPr lang="nl-NL" sz="2000" dirty="0" smtClean="0"/>
              <a:t>feedback.</a:t>
            </a:r>
            <a:endParaRPr lang="nl-NL" sz="2000" dirty="0"/>
          </a:p>
          <a:p>
            <a:r>
              <a:rPr lang="nl-NL" sz="2000" dirty="0"/>
              <a:t>Deze boodschappen worden geïllustreerd aan de hand van twee soorten resultaten:</a:t>
            </a:r>
          </a:p>
          <a:p>
            <a:pPr lvl="1"/>
            <a:r>
              <a:rPr lang="nl-NL" sz="2000" dirty="0"/>
              <a:t>de verdeling van de vastgestelde resultaten per solopraktijk of groepspraktijk over het hele </a:t>
            </a:r>
            <a:r>
              <a:rPr lang="nl-NL" sz="2000" dirty="0" smtClean="0"/>
              <a:t>land,</a:t>
            </a:r>
            <a:endParaRPr lang="nl-NL" sz="2000" dirty="0"/>
          </a:p>
          <a:p>
            <a:pPr lvl="1"/>
            <a:r>
              <a:rPr lang="nl-NL" sz="2000" dirty="0"/>
              <a:t>de verdeling van de gemiddelden per LOK per </a:t>
            </a:r>
            <a:r>
              <a:rPr lang="nl-NL" sz="2000" dirty="0" smtClean="0"/>
              <a:t>gewest.</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3</a:t>
            </a:fld>
            <a:endParaRPr lang="en-US"/>
          </a:p>
        </p:txBody>
      </p:sp>
    </p:spTree>
    <p:extLst>
      <p:ext uri="{BB962C8B-B14F-4D97-AF65-F5344CB8AC3E}">
        <p14:creationId xmlns:p14="http://schemas.microsoft.com/office/powerpoint/2010/main" val="1463704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voorschriften voor amoxicilline, niet gecombineerd met </a:t>
            </a:r>
            <a:r>
              <a:rPr lang="nl-NL" i="1" dirty="0" err="1" smtClean="0">
                <a:solidFill>
                  <a:srgbClr val="007C92"/>
                </a:solidFill>
                <a:latin typeface="Candara"/>
                <a:ea typeface="Times New Roman"/>
                <a:cs typeface="Times New Roman"/>
              </a:rPr>
              <a:t>clavulaanzuur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30</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957" y="2708920"/>
            <a:ext cx="57054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692" y="4005064"/>
            <a:ext cx="56959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746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voorschriften voor amoxicilline, niet gecombineerd met </a:t>
            </a:r>
            <a:r>
              <a:rPr lang="nl-NL" i="1" dirty="0" err="1" smtClean="0">
                <a:solidFill>
                  <a:srgbClr val="007C92"/>
                </a:solidFill>
                <a:latin typeface="Candara"/>
                <a:ea typeface="Times New Roman"/>
                <a:cs typeface="Times New Roman"/>
              </a:rPr>
              <a:t>clavulaanzuur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&gt;=15</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28800"/>
            <a:ext cx="7145486" cy="492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041830" y="4311098"/>
            <a:ext cx="612068" cy="3888432"/>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361011"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750242" y="4779151"/>
            <a:ext cx="612068" cy="2952328"/>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6012160" y="6525345"/>
            <a:ext cx="2082228" cy="338554"/>
          </a:xfrm>
          <a:prstGeom prst="rect">
            <a:avLst/>
          </a:prstGeom>
          <a:noFill/>
        </p:spPr>
        <p:txBody>
          <a:bodyPr wrap="square" rtlCol="0">
            <a:spAutoFit/>
          </a:bodyPr>
          <a:lstStyle/>
          <a:p>
            <a:r>
              <a:rPr lang="en-US" dirty="0"/>
              <a:t>Forfaitaire praktijken</a:t>
            </a:r>
          </a:p>
        </p:txBody>
      </p:sp>
      <p:sp>
        <p:nvSpPr>
          <p:cNvPr id="4" name="Slide Number Placeholder 3"/>
          <p:cNvSpPr>
            <a:spLocks noGrp="1"/>
          </p:cNvSpPr>
          <p:nvPr>
            <p:ph type="sldNum" sz="quarter" idx="12"/>
          </p:nvPr>
        </p:nvSpPr>
        <p:spPr/>
        <p:txBody>
          <a:bodyPr/>
          <a:lstStyle/>
          <a:p>
            <a:fld id="{DEA44515-A1B5-422F-9F05-2D4E79B7C2DD}" type="slidenum">
              <a:rPr lang="en-US" smtClean="0"/>
              <a:pPr/>
              <a:t>31</a:t>
            </a:fld>
            <a:endParaRPr lang="en-US"/>
          </a:p>
        </p:txBody>
      </p:sp>
    </p:spTree>
    <p:extLst>
      <p:ext uri="{BB962C8B-B14F-4D97-AF65-F5344CB8AC3E}">
        <p14:creationId xmlns:p14="http://schemas.microsoft.com/office/powerpoint/2010/main" val="3957901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err="1">
                <a:solidFill>
                  <a:srgbClr val="007C92"/>
                </a:solidFill>
                <a:latin typeface="Candara"/>
                <a:ea typeface="Times New Roman"/>
                <a:cs typeface="Times New Roman"/>
              </a:rPr>
              <a:t>nitrofuranen</a:t>
            </a:r>
            <a:r>
              <a:rPr lang="nl-NL" i="1" dirty="0">
                <a:solidFill>
                  <a:srgbClr val="007C92"/>
                </a:solidFill>
                <a:latin typeface="Candara"/>
                <a:ea typeface="Times New Roman"/>
                <a:cs typeface="Times New Roman"/>
              </a:rPr>
              <a:t> in de behandeling van een </a:t>
            </a:r>
            <a:r>
              <a:rPr lang="nl-NL" i="1" dirty="0" smtClean="0">
                <a:solidFill>
                  <a:srgbClr val="007C92"/>
                </a:solidFill>
                <a:latin typeface="Candara"/>
                <a:ea typeface="Times New Roman"/>
                <a:cs typeface="Times New Roman"/>
              </a:rPr>
              <a:t>urineweginfectie</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smtClean="0">
                <a:solidFill>
                  <a:srgbClr val="007C92"/>
                </a:solidFill>
                <a:latin typeface="Candara"/>
                <a:ea typeface="Times New Roman"/>
                <a:cs typeface="Times New Roman"/>
              </a:rPr>
              <a:t>15-65</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32</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3057" y="2661711"/>
            <a:ext cx="56673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3057" y="3953093"/>
            <a:ext cx="56292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249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err="1">
                <a:solidFill>
                  <a:srgbClr val="007C92"/>
                </a:solidFill>
                <a:latin typeface="Candara"/>
                <a:ea typeface="Times New Roman"/>
                <a:cs typeface="Times New Roman"/>
              </a:rPr>
              <a:t>nitrofuranen</a:t>
            </a:r>
            <a:r>
              <a:rPr lang="nl-NL" i="1" dirty="0">
                <a:solidFill>
                  <a:srgbClr val="007C92"/>
                </a:solidFill>
                <a:latin typeface="Candara"/>
                <a:ea typeface="Times New Roman"/>
                <a:cs typeface="Times New Roman"/>
              </a:rPr>
              <a:t> in de behandeling van een </a:t>
            </a:r>
            <a:r>
              <a:rPr lang="nl-NL" i="1" dirty="0" smtClean="0">
                <a:solidFill>
                  <a:srgbClr val="007C92"/>
                </a:solidFill>
                <a:latin typeface="Candara"/>
                <a:ea typeface="Times New Roman"/>
                <a:cs typeface="Times New Roman"/>
              </a:rPr>
              <a:t>urineweginfectie</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smtClean="0">
                <a:solidFill>
                  <a:srgbClr val="007C92"/>
                </a:solidFill>
                <a:latin typeface="Candara"/>
                <a:ea typeface="Times New Roman"/>
                <a:cs typeface="Times New Roman"/>
              </a:rPr>
              <a:t>15-65</a:t>
            </a:r>
            <a:endParaRPr lang="en-US" i="1" dirty="0">
              <a:solidFill>
                <a:srgbClr val="007C92"/>
              </a:solidFill>
              <a:latin typeface="Candara"/>
              <a:ea typeface="Times New Roman"/>
              <a:cs typeface="Times New Roma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55671"/>
            <a:ext cx="7217494" cy="496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077834" y="4347102"/>
            <a:ext cx="612068" cy="3816424"/>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361011"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894258" y="4762457"/>
            <a:ext cx="612068" cy="2985716"/>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6156176" y="6525345"/>
            <a:ext cx="2082228" cy="338554"/>
          </a:xfrm>
          <a:prstGeom prst="rect">
            <a:avLst/>
          </a:prstGeom>
          <a:noFill/>
        </p:spPr>
        <p:txBody>
          <a:bodyPr wrap="square" rtlCol="0">
            <a:spAutoFit/>
          </a:bodyPr>
          <a:lstStyle/>
          <a:p>
            <a:r>
              <a:rPr lang="en-US" dirty="0"/>
              <a:t>Forfaitaire praktijken</a:t>
            </a:r>
          </a:p>
        </p:txBody>
      </p:sp>
      <p:sp>
        <p:nvSpPr>
          <p:cNvPr id="4" name="Slide Number Placeholder 3"/>
          <p:cNvSpPr>
            <a:spLocks noGrp="1"/>
          </p:cNvSpPr>
          <p:nvPr>
            <p:ph type="sldNum" sz="quarter" idx="12"/>
          </p:nvPr>
        </p:nvSpPr>
        <p:spPr/>
        <p:txBody>
          <a:bodyPr/>
          <a:lstStyle/>
          <a:p>
            <a:fld id="{DEA44515-A1B5-422F-9F05-2D4E79B7C2DD}" type="slidenum">
              <a:rPr lang="en-US" smtClean="0"/>
              <a:pPr/>
              <a:t>33</a:t>
            </a:fld>
            <a:endParaRPr lang="en-US"/>
          </a:p>
        </p:txBody>
      </p:sp>
    </p:spTree>
    <p:extLst>
      <p:ext uri="{BB962C8B-B14F-4D97-AF65-F5344CB8AC3E}">
        <p14:creationId xmlns:p14="http://schemas.microsoft.com/office/powerpoint/2010/main" val="583726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a:t>
            </a:r>
            <a:r>
              <a:rPr lang="nl-NL" i="1" dirty="0" err="1">
                <a:solidFill>
                  <a:srgbClr val="007C92"/>
                </a:solidFill>
                <a:latin typeface="Candara"/>
                <a:ea typeface="Times New Roman"/>
                <a:cs typeface="Times New Roman"/>
              </a:rPr>
              <a:t>nitrofuranen</a:t>
            </a:r>
            <a:r>
              <a:rPr lang="nl-NL" i="1" dirty="0">
                <a:solidFill>
                  <a:srgbClr val="007C92"/>
                </a:solidFill>
                <a:latin typeface="Candara"/>
                <a:ea typeface="Times New Roman"/>
                <a:cs typeface="Times New Roman"/>
              </a:rPr>
              <a:t> in de behandeling van een urineweginfectie</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65+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34</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650" y="2671236"/>
            <a:ext cx="562927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957" y="3978212"/>
            <a:ext cx="57054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024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a:t>
            </a:r>
            <a:r>
              <a:rPr lang="nl-NL" i="1" dirty="0" err="1">
                <a:solidFill>
                  <a:srgbClr val="007C92"/>
                </a:solidFill>
                <a:latin typeface="Candara"/>
                <a:ea typeface="Times New Roman"/>
                <a:cs typeface="Times New Roman"/>
              </a:rPr>
              <a:t>nitrofuranen</a:t>
            </a:r>
            <a:r>
              <a:rPr lang="nl-NL" i="1" dirty="0">
                <a:solidFill>
                  <a:srgbClr val="007C92"/>
                </a:solidFill>
                <a:latin typeface="Candara"/>
                <a:ea typeface="Times New Roman"/>
                <a:cs typeface="Times New Roman"/>
              </a:rPr>
              <a:t> in de behandeling van een urineweginfectie</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65+</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571332"/>
            <a:ext cx="7090172" cy="4882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041830" y="4311098"/>
            <a:ext cx="612068" cy="3888432"/>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361011"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730932" y="4798461"/>
            <a:ext cx="612068" cy="2913708"/>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6012160" y="6525345"/>
            <a:ext cx="2082228" cy="338554"/>
          </a:xfrm>
          <a:prstGeom prst="rect">
            <a:avLst/>
          </a:prstGeom>
          <a:noFill/>
        </p:spPr>
        <p:txBody>
          <a:bodyPr wrap="square" rtlCol="0">
            <a:spAutoFit/>
          </a:bodyPr>
          <a:lstStyle/>
          <a:p>
            <a:r>
              <a:rPr lang="en-US" dirty="0"/>
              <a:t>Forfaitaire praktijken</a:t>
            </a:r>
          </a:p>
        </p:txBody>
      </p:sp>
      <p:sp>
        <p:nvSpPr>
          <p:cNvPr id="4" name="Slide Number Placeholder 3"/>
          <p:cNvSpPr>
            <a:spLocks noGrp="1"/>
          </p:cNvSpPr>
          <p:nvPr>
            <p:ph type="sldNum" sz="quarter" idx="12"/>
          </p:nvPr>
        </p:nvSpPr>
        <p:spPr/>
        <p:txBody>
          <a:bodyPr/>
          <a:lstStyle/>
          <a:p>
            <a:fld id="{DEA44515-A1B5-422F-9F05-2D4E79B7C2DD}" type="slidenum">
              <a:rPr lang="en-US" smtClean="0"/>
              <a:pPr/>
              <a:t>35</a:t>
            </a:fld>
            <a:endParaRPr lang="en-US" dirty="0"/>
          </a:p>
        </p:txBody>
      </p:sp>
    </p:spTree>
    <p:extLst>
      <p:ext uri="{BB962C8B-B14F-4D97-AF65-F5344CB8AC3E}">
        <p14:creationId xmlns:p14="http://schemas.microsoft.com/office/powerpoint/2010/main" val="1714965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 GENEESMIDDELEN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sz="3200" b="1" dirty="0" smtClean="0"/>
          </a:p>
          <a:p>
            <a:pPr marL="514350" indent="-514350">
              <a:buFont typeface="+mj-lt"/>
              <a:buAutoNum type="arabicPeriod"/>
            </a:pPr>
            <a:endParaRPr lang="nl-BE" sz="3200" b="1" dirty="0" smtClean="0"/>
          </a:p>
          <a:p>
            <a:pPr marL="514350" indent="-514350">
              <a:buFont typeface="+mj-lt"/>
              <a:buAutoNum type="arabicPeriod"/>
            </a:pPr>
            <a:r>
              <a:rPr lang="nl-BE" sz="2400" dirty="0" smtClean="0">
                <a:solidFill>
                  <a:schemeClr val="bg1">
                    <a:lumMod val="85000"/>
                  </a:schemeClr>
                </a:solidFill>
              </a:rPr>
              <a:t>Infecties in de ambulante praktijk</a:t>
            </a:r>
          </a:p>
          <a:p>
            <a:pPr marL="514350" indent="-514350">
              <a:buFont typeface="+mj-lt"/>
              <a:buAutoNum type="arabicPeriod"/>
            </a:pPr>
            <a:r>
              <a:rPr lang="nl-BE" sz="2800" b="1" dirty="0" smtClean="0"/>
              <a:t>Medicatie bij ouderen</a:t>
            </a:r>
          </a:p>
          <a:p>
            <a:pPr marL="514350" indent="-514350">
              <a:buFont typeface="+mj-lt"/>
              <a:buAutoNum type="arabicPeriod"/>
            </a:pPr>
            <a:r>
              <a:rPr lang="nl-BE" dirty="0" smtClean="0">
                <a:solidFill>
                  <a:schemeClr val="bg1">
                    <a:lumMod val="85000"/>
                  </a:schemeClr>
                </a:solidFill>
              </a:rPr>
              <a:t>Psychotrope medicatie</a:t>
            </a:r>
          </a:p>
          <a:p>
            <a:pPr marL="514350" indent="-514350">
              <a:buFont typeface="+mj-lt"/>
              <a:buAutoNum type="arabicPeriod"/>
            </a:pPr>
            <a:r>
              <a:rPr lang="nl-BE" dirty="0" smtClean="0">
                <a:solidFill>
                  <a:schemeClr val="bg1">
                    <a:lumMod val="85000"/>
                  </a:schemeClr>
                </a:solidFill>
              </a:rPr>
              <a:t>Varia</a:t>
            </a:r>
          </a:p>
        </p:txBody>
      </p:sp>
      <p:sp>
        <p:nvSpPr>
          <p:cNvPr id="2" name="Slide Number Placeholder 1"/>
          <p:cNvSpPr>
            <a:spLocks noGrp="1"/>
          </p:cNvSpPr>
          <p:nvPr>
            <p:ph type="sldNum" sz="quarter" idx="12"/>
          </p:nvPr>
        </p:nvSpPr>
        <p:spPr/>
        <p:txBody>
          <a:bodyPr/>
          <a:lstStyle/>
          <a:p>
            <a:fld id="{DEA44515-A1B5-422F-9F05-2D4E79B7C2DD}" type="slidenum">
              <a:rPr lang="en-US" smtClean="0"/>
              <a:pPr/>
              <a:t>36</a:t>
            </a:fld>
            <a:endParaRPr lang="en-US"/>
          </a:p>
        </p:txBody>
      </p:sp>
    </p:spTree>
    <p:extLst>
      <p:ext uri="{BB962C8B-B14F-4D97-AF65-F5344CB8AC3E}">
        <p14:creationId xmlns:p14="http://schemas.microsoft.com/office/powerpoint/2010/main" val="40407961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I.2. Medicatie bij ouderen</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Polymedicatie</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Een kritische, systematische evaluatie van het geneesmiddelenverbruik is wenselijk bij ouderen onder polymedicatie (≥ 5 geneesmiddelen chronisch).</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37</a:t>
            </a:fld>
            <a:endParaRPr lang="en-US"/>
          </a:p>
        </p:txBody>
      </p:sp>
    </p:spTree>
    <p:extLst>
      <p:ext uri="{BB962C8B-B14F-4D97-AF65-F5344CB8AC3E}">
        <p14:creationId xmlns:p14="http://schemas.microsoft.com/office/powerpoint/2010/main" val="6108443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65 jaar en ouder met langdurig gebruik van ≥ 5 verschillende </a:t>
            </a:r>
            <a:r>
              <a:rPr lang="nl-NL" i="1" dirty="0" smtClean="0">
                <a:solidFill>
                  <a:srgbClr val="007C92"/>
                </a:solidFill>
                <a:latin typeface="Candara"/>
                <a:ea typeface="Times New Roman"/>
                <a:cs typeface="Times New Roman"/>
              </a:rPr>
              <a:t>geneesmiddelen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38</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007" y="2636912"/>
            <a:ext cx="56578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007" y="4000718"/>
            <a:ext cx="56864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7651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65 jaar en ouder met langdurig gebruik van ≥ 5 verschillende </a:t>
            </a:r>
            <a:r>
              <a:rPr lang="nl-NL" i="1" dirty="0" smtClean="0">
                <a:solidFill>
                  <a:srgbClr val="007C92"/>
                </a:solidFill>
                <a:latin typeface="Candara"/>
                <a:ea typeface="Times New Roman"/>
                <a:cs typeface="Times New Roman"/>
              </a:rPr>
              <a:t>geneesmiddelen</a:t>
            </a:r>
            <a:endParaRPr lang="en-US" i="1" dirty="0">
              <a:solidFill>
                <a:srgbClr val="007C92"/>
              </a:solidFill>
              <a:latin typeface="Candara"/>
              <a:ea typeface="Times New Roman"/>
              <a:cs typeface="Times New Roma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533245"/>
            <a:ext cx="7145486" cy="492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041830" y="4311098"/>
            <a:ext cx="612068" cy="3888432"/>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361011"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750242" y="4779151"/>
            <a:ext cx="612068" cy="295232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6012160" y="6525345"/>
            <a:ext cx="2082228" cy="338554"/>
          </a:xfrm>
          <a:prstGeom prst="rect">
            <a:avLst/>
          </a:prstGeom>
          <a:noFill/>
        </p:spPr>
        <p:txBody>
          <a:bodyPr wrap="square" rtlCol="0">
            <a:spAutoFit/>
          </a:bodyPr>
          <a:lstStyle/>
          <a:p>
            <a:r>
              <a:rPr lang="en-US" dirty="0"/>
              <a:t>Forfaitaire praktijken</a:t>
            </a:r>
          </a:p>
        </p:txBody>
      </p:sp>
      <p:sp>
        <p:nvSpPr>
          <p:cNvPr id="4" name="Slide Number Placeholder 3"/>
          <p:cNvSpPr>
            <a:spLocks noGrp="1"/>
          </p:cNvSpPr>
          <p:nvPr>
            <p:ph type="sldNum" sz="quarter" idx="12"/>
          </p:nvPr>
        </p:nvSpPr>
        <p:spPr/>
        <p:txBody>
          <a:bodyPr/>
          <a:lstStyle/>
          <a:p>
            <a:fld id="{DEA44515-A1B5-422F-9F05-2D4E79B7C2DD}" type="slidenum">
              <a:rPr lang="en-US" smtClean="0"/>
              <a:pPr/>
              <a:t>39</a:t>
            </a:fld>
            <a:endParaRPr lang="en-US"/>
          </a:p>
        </p:txBody>
      </p:sp>
    </p:spTree>
    <p:extLst>
      <p:ext uri="{BB962C8B-B14F-4D97-AF65-F5344CB8AC3E}">
        <p14:creationId xmlns:p14="http://schemas.microsoft.com/office/powerpoint/2010/main" val="330358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77072"/>
            <a:ext cx="8363272" cy="2049091"/>
          </a:xfrm>
        </p:spPr>
        <p:txBody>
          <a:bodyPr/>
          <a:lstStyle/>
          <a:p>
            <a:pPr marL="0" lvl="0" indent="0">
              <a:spcBef>
                <a:spcPct val="0"/>
              </a:spcBef>
              <a:buNone/>
              <a:defRPr/>
            </a:pPr>
            <a:r>
              <a:rPr lang="nl-BE" sz="4000" b="1" cap="all" dirty="0" err="1" smtClean="0">
                <a:solidFill>
                  <a:srgbClr val="006F82"/>
                </a:solidFill>
                <a:latin typeface="Verdana"/>
                <a:ea typeface="+mj-ea"/>
                <a:cs typeface="+mj-cs"/>
              </a:rPr>
              <a:t>MeTHODOLOGIE</a:t>
            </a:r>
            <a:r>
              <a:rPr lang="nl-BE" sz="4000" b="1" cap="all" dirty="0" smtClean="0">
                <a:solidFill>
                  <a:srgbClr val="006F82"/>
                </a:solidFill>
                <a:latin typeface="Verdana"/>
                <a:ea typeface="+mj-ea"/>
                <a:cs typeface="+mj-cs"/>
              </a:rPr>
              <a:t> en</a:t>
            </a:r>
            <a:endParaRPr lang="nl-BE" sz="4000" b="1" cap="all" dirty="0">
              <a:solidFill>
                <a:srgbClr val="006F82"/>
              </a:solidFill>
              <a:latin typeface="Verdana"/>
              <a:ea typeface="+mj-ea"/>
              <a:cs typeface="+mj-cs"/>
            </a:endParaRPr>
          </a:p>
          <a:p>
            <a:pPr marL="0" lvl="0" indent="0">
              <a:spcBef>
                <a:spcPct val="0"/>
              </a:spcBef>
              <a:buNone/>
              <a:defRPr/>
            </a:pPr>
            <a:r>
              <a:rPr lang="nl-BE" sz="4000" b="1" cap="all" dirty="0" err="1" smtClean="0">
                <a:solidFill>
                  <a:srgbClr val="006F82"/>
                </a:solidFill>
                <a:latin typeface="Verdana"/>
                <a:ea typeface="+mj-ea"/>
                <a:cs typeface="+mj-cs"/>
              </a:rPr>
              <a:t>INTERPRETATie</a:t>
            </a:r>
            <a:r>
              <a:rPr lang="nl-BE" sz="4000" b="1" cap="all" dirty="0" smtClean="0">
                <a:solidFill>
                  <a:srgbClr val="006F82"/>
                </a:solidFill>
                <a:latin typeface="Verdana"/>
                <a:ea typeface="+mj-ea"/>
                <a:cs typeface="+mj-cs"/>
              </a:rPr>
              <a:t> grafieken</a:t>
            </a:r>
            <a:endParaRPr lang="en-US" sz="4000" b="1" cap="all" dirty="0">
              <a:solidFill>
                <a:srgbClr val="006F82"/>
              </a:solidFill>
              <a:latin typeface="Verdana"/>
              <a:ea typeface="+mj-ea"/>
              <a:cs typeface="+mj-cs"/>
            </a:endParaRPr>
          </a:p>
          <a:p>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4</a:t>
            </a:fld>
            <a:endParaRPr lang="en-US"/>
          </a:p>
        </p:txBody>
      </p:sp>
    </p:spTree>
    <p:extLst>
      <p:ext uri="{BB962C8B-B14F-4D97-AF65-F5344CB8AC3E}">
        <p14:creationId xmlns:p14="http://schemas.microsoft.com/office/powerpoint/2010/main" val="1097624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I.2. Medicatie bij ouderen</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err="1" smtClean="0">
                <a:effectLst>
                  <a:outerShdw blurRad="38100" dist="38100" dir="2700000" algn="tl">
                    <a:srgbClr val="000000">
                      <a:alpha val="43137"/>
                    </a:srgbClr>
                  </a:outerShdw>
                </a:effectLst>
              </a:rPr>
              <a:t>Hypolipemiërende</a:t>
            </a:r>
            <a:r>
              <a:rPr lang="nl-BE" b="1" i="1" dirty="0" smtClean="0">
                <a:effectLst>
                  <a:outerShdw blurRad="38100" dist="38100" dir="2700000" algn="tl">
                    <a:srgbClr val="000000">
                      <a:alpha val="43137"/>
                    </a:srgbClr>
                  </a:outerShdw>
                </a:effectLst>
              </a:rPr>
              <a:t> geneesmiddelen</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Bij patiënten van 80 jaar en ouder is er geen bewijs voor het nut van cholesterolverlaging.</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40</a:t>
            </a:fld>
            <a:endParaRPr lang="en-US"/>
          </a:p>
        </p:txBody>
      </p:sp>
    </p:spTree>
    <p:extLst>
      <p:ext uri="{BB962C8B-B14F-4D97-AF65-F5344CB8AC3E}">
        <p14:creationId xmlns:p14="http://schemas.microsoft.com/office/powerpoint/2010/main" val="38631024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80 jaar en ouder die behandeld worden met </a:t>
            </a:r>
            <a:r>
              <a:rPr lang="nl-NL" i="1" dirty="0" err="1">
                <a:solidFill>
                  <a:srgbClr val="007C92"/>
                </a:solidFill>
                <a:latin typeface="Candara"/>
                <a:ea typeface="Times New Roman"/>
                <a:cs typeface="Times New Roman"/>
              </a:rPr>
              <a:t>hypolipemiërende</a:t>
            </a:r>
            <a:r>
              <a:rPr lang="nl-NL" i="1" dirty="0">
                <a:solidFill>
                  <a:srgbClr val="007C92"/>
                </a:solidFill>
                <a:latin typeface="Candara"/>
                <a:ea typeface="Times New Roman"/>
                <a:cs typeface="Times New Roman"/>
              </a:rPr>
              <a:t> geneesmiddelen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41</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115" y="2724827"/>
            <a:ext cx="56483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544" y="3967380"/>
            <a:ext cx="56864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633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80 jaar en ouder die behandeld worden met </a:t>
            </a:r>
            <a:r>
              <a:rPr lang="nl-NL" i="1" dirty="0" err="1">
                <a:solidFill>
                  <a:srgbClr val="007C92"/>
                </a:solidFill>
                <a:latin typeface="Candara"/>
                <a:ea typeface="Times New Roman"/>
                <a:cs typeface="Times New Roman"/>
              </a:rPr>
              <a:t>hypolipemiërende</a:t>
            </a:r>
            <a:r>
              <a:rPr lang="nl-NL" i="1" dirty="0">
                <a:solidFill>
                  <a:srgbClr val="007C92"/>
                </a:solidFill>
                <a:latin typeface="Candara"/>
                <a:ea typeface="Times New Roman"/>
                <a:cs typeface="Times New Roman"/>
              </a:rPr>
              <a:t> geneesmiddelen</a:t>
            </a:r>
            <a:endParaRPr lang="en-US" i="1" dirty="0">
              <a:solidFill>
                <a:srgbClr val="007C92"/>
              </a:solidFill>
              <a:latin typeface="Candara"/>
              <a:ea typeface="Times New Roman"/>
              <a:cs typeface="Times New Roma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28800"/>
            <a:ext cx="7216632" cy="496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005826" y="4275094"/>
            <a:ext cx="612068" cy="3960440"/>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339752"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750242" y="4779151"/>
            <a:ext cx="612068" cy="295232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6012160" y="6525345"/>
            <a:ext cx="2082228" cy="338554"/>
          </a:xfrm>
          <a:prstGeom prst="rect">
            <a:avLst/>
          </a:prstGeom>
          <a:noFill/>
        </p:spPr>
        <p:txBody>
          <a:bodyPr wrap="square" rtlCol="0">
            <a:spAutoFit/>
          </a:bodyPr>
          <a:lstStyle/>
          <a:p>
            <a:r>
              <a:rPr lang="en-US" dirty="0"/>
              <a:t>Forfaitaire praktijken</a:t>
            </a:r>
          </a:p>
        </p:txBody>
      </p:sp>
      <p:sp>
        <p:nvSpPr>
          <p:cNvPr id="4" name="Slide Number Placeholder 3"/>
          <p:cNvSpPr>
            <a:spLocks noGrp="1"/>
          </p:cNvSpPr>
          <p:nvPr>
            <p:ph type="sldNum" sz="quarter" idx="12"/>
          </p:nvPr>
        </p:nvSpPr>
        <p:spPr/>
        <p:txBody>
          <a:bodyPr/>
          <a:lstStyle/>
          <a:p>
            <a:fld id="{DEA44515-A1B5-422F-9F05-2D4E79B7C2DD}" type="slidenum">
              <a:rPr lang="en-US" smtClean="0"/>
              <a:pPr/>
              <a:t>42</a:t>
            </a:fld>
            <a:endParaRPr lang="en-US"/>
          </a:p>
        </p:txBody>
      </p:sp>
    </p:spTree>
    <p:extLst>
      <p:ext uri="{BB962C8B-B14F-4D97-AF65-F5344CB8AC3E}">
        <p14:creationId xmlns:p14="http://schemas.microsoft.com/office/powerpoint/2010/main" val="2167122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80 jaar en ouder bij wie </a:t>
            </a:r>
            <a:r>
              <a:rPr lang="nl-NL" i="1" dirty="0" err="1">
                <a:solidFill>
                  <a:srgbClr val="007C92"/>
                </a:solidFill>
                <a:latin typeface="Candara"/>
                <a:ea typeface="Times New Roman"/>
                <a:cs typeface="Times New Roman"/>
              </a:rPr>
              <a:t>hypolipemiërende</a:t>
            </a:r>
            <a:r>
              <a:rPr lang="nl-NL" i="1" dirty="0">
                <a:solidFill>
                  <a:srgbClr val="007C92"/>
                </a:solidFill>
                <a:latin typeface="Candara"/>
                <a:ea typeface="Times New Roman"/>
                <a:cs typeface="Times New Roman"/>
              </a:rPr>
              <a:t> geneesmiddelen worden opgestart</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43</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632" y="2647424"/>
            <a:ext cx="56388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5"/>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6"/>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007" y="3967380"/>
            <a:ext cx="56864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808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80 jaar en ouder bij wie </a:t>
            </a:r>
            <a:r>
              <a:rPr lang="nl-NL" i="1" dirty="0" err="1">
                <a:solidFill>
                  <a:srgbClr val="007C92"/>
                </a:solidFill>
                <a:latin typeface="Candara"/>
                <a:ea typeface="Times New Roman"/>
                <a:cs typeface="Times New Roman"/>
              </a:rPr>
              <a:t>hypolipemiërende</a:t>
            </a:r>
            <a:r>
              <a:rPr lang="nl-NL" i="1" dirty="0">
                <a:solidFill>
                  <a:srgbClr val="007C92"/>
                </a:solidFill>
                <a:latin typeface="Candara"/>
                <a:ea typeface="Times New Roman"/>
                <a:cs typeface="Times New Roman"/>
              </a:rPr>
              <a:t> geneesmiddelen worden opgestart</a:t>
            </a:r>
            <a:endParaRPr lang="en-US" i="1" dirty="0">
              <a:solidFill>
                <a:srgbClr val="007C92"/>
              </a:solidFill>
              <a:latin typeface="Candara"/>
              <a:ea typeface="Times New Roman"/>
              <a:cs typeface="Times New Roma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820" y="1528241"/>
            <a:ext cx="7257330" cy="499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4"/>
          <p:cNvSpPr/>
          <p:nvPr/>
        </p:nvSpPr>
        <p:spPr>
          <a:xfrm rot="16200000">
            <a:off x="3113838" y="4311098"/>
            <a:ext cx="612068" cy="3888432"/>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5"/>
          <p:cNvSpPr txBox="1"/>
          <p:nvPr/>
        </p:nvSpPr>
        <p:spPr>
          <a:xfrm>
            <a:off x="2433019"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6"/>
          <p:cNvSpPr/>
          <p:nvPr/>
        </p:nvSpPr>
        <p:spPr>
          <a:xfrm rot="16200000">
            <a:off x="6830597" y="4698796"/>
            <a:ext cx="612068" cy="3113038"/>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7"/>
          <p:cNvSpPr txBox="1"/>
          <p:nvPr/>
        </p:nvSpPr>
        <p:spPr>
          <a:xfrm>
            <a:off x="6084168" y="6525345"/>
            <a:ext cx="2082228" cy="338554"/>
          </a:xfrm>
          <a:prstGeom prst="rect">
            <a:avLst/>
          </a:prstGeom>
          <a:noFill/>
        </p:spPr>
        <p:txBody>
          <a:bodyPr wrap="square" rtlCol="0">
            <a:spAutoFit/>
          </a:bodyPr>
          <a:lstStyle/>
          <a:p>
            <a:r>
              <a:rPr lang="en-US" dirty="0"/>
              <a:t>Forfaitaire praktijken</a:t>
            </a:r>
          </a:p>
        </p:txBody>
      </p:sp>
      <p:sp>
        <p:nvSpPr>
          <p:cNvPr id="4" name="Slide Number Placeholder 3"/>
          <p:cNvSpPr>
            <a:spLocks noGrp="1"/>
          </p:cNvSpPr>
          <p:nvPr>
            <p:ph type="sldNum" sz="quarter" idx="12"/>
          </p:nvPr>
        </p:nvSpPr>
        <p:spPr/>
        <p:txBody>
          <a:bodyPr/>
          <a:lstStyle/>
          <a:p>
            <a:fld id="{DEA44515-A1B5-422F-9F05-2D4E79B7C2DD}" type="slidenum">
              <a:rPr lang="en-US" smtClean="0"/>
              <a:pPr/>
              <a:t>44</a:t>
            </a:fld>
            <a:endParaRPr lang="en-US"/>
          </a:p>
        </p:txBody>
      </p:sp>
    </p:spTree>
    <p:extLst>
      <p:ext uri="{BB962C8B-B14F-4D97-AF65-F5344CB8AC3E}">
        <p14:creationId xmlns:p14="http://schemas.microsoft.com/office/powerpoint/2010/main" val="3227417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I.2. Medicatie bij ouderen</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a:effectLst>
                  <a:outerShdw blurRad="38100" dist="38100" dir="2700000" algn="tl">
                    <a:srgbClr val="000000">
                      <a:alpha val="43137"/>
                    </a:srgbClr>
                  </a:outerShdw>
                </a:effectLst>
              </a:rPr>
              <a:t>N</a:t>
            </a:r>
            <a:r>
              <a:rPr lang="nl-BE" b="1" i="1" dirty="0" smtClean="0">
                <a:effectLst>
                  <a:outerShdw blurRad="38100" dist="38100" dir="2700000" algn="tl">
                    <a:srgbClr val="000000">
                      <a:alpha val="43137"/>
                    </a:srgbClr>
                  </a:outerShdw>
                </a:effectLst>
              </a:rPr>
              <a:t>iet-</a:t>
            </a:r>
            <a:r>
              <a:rPr lang="nl-BE" b="1" i="1" dirty="0" err="1" smtClean="0">
                <a:effectLst>
                  <a:outerShdw blurRad="38100" dist="38100" dir="2700000" algn="tl">
                    <a:srgbClr val="000000">
                      <a:alpha val="43137"/>
                    </a:srgbClr>
                  </a:outerShdw>
                </a:effectLst>
              </a:rPr>
              <a:t>steroïdale</a:t>
            </a:r>
            <a:r>
              <a:rPr lang="nl-BE" b="1" i="1" dirty="0" smtClean="0">
                <a:effectLst>
                  <a:outerShdw blurRad="38100" dist="38100" dir="2700000" algn="tl">
                    <a:srgbClr val="000000">
                      <a:alpha val="43137"/>
                    </a:srgbClr>
                  </a:outerShdw>
                </a:effectLst>
              </a:rPr>
              <a:t> </a:t>
            </a:r>
            <a:r>
              <a:rPr lang="nl-BE" b="1" i="1" dirty="0" err="1" smtClean="0">
                <a:effectLst>
                  <a:outerShdw blurRad="38100" dist="38100" dir="2700000" algn="tl">
                    <a:srgbClr val="000000">
                      <a:alpha val="43137"/>
                    </a:srgbClr>
                  </a:outerShdw>
                </a:effectLst>
              </a:rPr>
              <a:t>antiflogistica</a:t>
            </a:r>
            <a:r>
              <a:rPr lang="nl-BE" b="1" i="1" dirty="0" smtClean="0">
                <a:effectLst>
                  <a:outerShdw blurRad="38100" dist="38100" dir="2700000" algn="tl">
                    <a:srgbClr val="000000">
                      <a:alpha val="43137"/>
                    </a:srgbClr>
                  </a:outerShdw>
                </a:effectLst>
              </a:rPr>
              <a:t> (</a:t>
            </a:r>
            <a:r>
              <a:rPr lang="nl-BE" b="1" i="1" dirty="0" err="1" smtClean="0">
                <a:effectLst>
                  <a:outerShdw blurRad="38100" dist="38100" dir="2700000" algn="tl">
                    <a:srgbClr val="000000">
                      <a:alpha val="43137"/>
                    </a:srgbClr>
                  </a:outerShdw>
                </a:effectLst>
              </a:rPr>
              <a:t>NSAIDs</a:t>
            </a:r>
            <a:r>
              <a:rPr lang="nl-BE" b="1" i="1" dirty="0" smtClean="0">
                <a:effectLst>
                  <a:outerShdw blurRad="38100" dist="38100" dir="2700000" algn="tl">
                    <a:srgbClr val="000000">
                      <a:alpha val="43137"/>
                    </a:srgbClr>
                  </a:outerShdw>
                </a:effectLst>
              </a:rPr>
              <a:t>)</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4964"/>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Langdurig gebruik van </a:t>
            </a:r>
            <a:r>
              <a:rPr lang="nl-BE" sz="1400" b="1" dirty="0" err="1">
                <a:solidFill>
                  <a:srgbClr val="000000"/>
                </a:solidFill>
                <a:latin typeface="Candara"/>
                <a:ea typeface="Times New Roman"/>
                <a:cs typeface="Times New Roman"/>
              </a:rPr>
              <a:t>NSAID’s</a:t>
            </a:r>
            <a:r>
              <a:rPr lang="nl-BE" sz="1400" b="1" dirty="0">
                <a:solidFill>
                  <a:srgbClr val="000000"/>
                </a:solidFill>
                <a:latin typeface="Candara"/>
                <a:ea typeface="Times New Roman"/>
                <a:cs typeface="Times New Roman"/>
              </a:rPr>
              <a:t> bij ouderen is af te raden.</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45</a:t>
            </a:fld>
            <a:endParaRPr lang="en-US"/>
          </a:p>
        </p:txBody>
      </p:sp>
    </p:spTree>
    <p:extLst>
      <p:ext uri="{BB962C8B-B14F-4D97-AF65-F5344CB8AC3E}">
        <p14:creationId xmlns:p14="http://schemas.microsoft.com/office/powerpoint/2010/main" val="13111622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65 jaar en ouder met een voorschrift voor </a:t>
            </a:r>
            <a:r>
              <a:rPr lang="nl-NL" i="1" dirty="0" err="1">
                <a:solidFill>
                  <a:srgbClr val="007C92"/>
                </a:solidFill>
                <a:latin typeface="Candara"/>
                <a:ea typeface="Times New Roman"/>
                <a:cs typeface="Times New Roman"/>
              </a:rPr>
              <a:t>NSAID’s</a:t>
            </a:r>
            <a:r>
              <a:rPr lang="nl-NL" i="1" dirty="0">
                <a:solidFill>
                  <a:srgbClr val="007C92"/>
                </a:solidFill>
                <a:latin typeface="Candara"/>
                <a:ea typeface="Times New Roman"/>
                <a:cs typeface="Times New Roman"/>
              </a:rPr>
              <a:t> voor meer dan 30 </a:t>
            </a:r>
            <a:r>
              <a:rPr lang="nl-NL" i="1" dirty="0" smtClean="0">
                <a:solidFill>
                  <a:srgbClr val="007C92"/>
                </a:solidFill>
                <a:latin typeface="Candara"/>
                <a:ea typeface="Times New Roman"/>
                <a:cs typeface="Times New Roman"/>
              </a:rPr>
              <a:t>dagen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46</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3057" y="2656949"/>
            <a:ext cx="56673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843" y="3995955"/>
            <a:ext cx="56673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835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65 jaar en ouder met een voorschrift voor </a:t>
            </a:r>
            <a:r>
              <a:rPr lang="nl-NL" i="1" dirty="0" err="1">
                <a:solidFill>
                  <a:srgbClr val="007C92"/>
                </a:solidFill>
                <a:latin typeface="Candara"/>
                <a:ea typeface="Times New Roman"/>
                <a:cs typeface="Times New Roman"/>
              </a:rPr>
              <a:t>NSAID’s</a:t>
            </a:r>
            <a:r>
              <a:rPr lang="nl-NL" i="1" dirty="0">
                <a:solidFill>
                  <a:srgbClr val="007C92"/>
                </a:solidFill>
                <a:latin typeface="Candara"/>
                <a:ea typeface="Times New Roman"/>
                <a:cs typeface="Times New Roman"/>
              </a:rPr>
              <a:t> voor meer dan 30 </a:t>
            </a:r>
            <a:r>
              <a:rPr lang="nl-NL" i="1" dirty="0" smtClean="0">
                <a:solidFill>
                  <a:srgbClr val="007C92"/>
                </a:solidFill>
                <a:latin typeface="Candara"/>
                <a:ea typeface="Times New Roman"/>
                <a:cs typeface="Times New Roman"/>
              </a:rPr>
              <a:t>dagen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47</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692842"/>
            <a:ext cx="6641430" cy="457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257854" y="4455114"/>
            <a:ext cx="612068" cy="3600400"/>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577035"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686581" y="4842812"/>
            <a:ext cx="612068" cy="2825006"/>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940152"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844596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I.2. Medicatie bij ouderen</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err="1" smtClean="0">
                <a:effectLst>
                  <a:outerShdw blurRad="38100" dist="38100" dir="2700000" algn="tl">
                    <a:srgbClr val="000000">
                      <a:alpha val="43137"/>
                    </a:srgbClr>
                  </a:outerShdw>
                </a:effectLst>
              </a:rPr>
              <a:t>Anticholinerge</a:t>
            </a:r>
            <a:r>
              <a:rPr lang="nl-BE" b="1" i="1" dirty="0" smtClean="0">
                <a:effectLst>
                  <a:outerShdw blurRad="38100" dist="38100" dir="2700000" algn="tl">
                    <a:srgbClr val="000000">
                      <a:alpha val="43137"/>
                    </a:srgbClr>
                  </a:outerShdw>
                </a:effectLst>
              </a:rPr>
              <a:t> medicatie</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4964"/>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Geneesmiddelen met een </a:t>
            </a:r>
            <a:r>
              <a:rPr lang="nl-BE" sz="1400" b="1" dirty="0" err="1">
                <a:solidFill>
                  <a:srgbClr val="000000"/>
                </a:solidFill>
                <a:latin typeface="Candara"/>
                <a:ea typeface="Times New Roman"/>
                <a:cs typeface="Times New Roman"/>
              </a:rPr>
              <a:t>anticholinerge</a:t>
            </a:r>
            <a:r>
              <a:rPr lang="nl-BE" sz="1400" b="1" dirty="0">
                <a:solidFill>
                  <a:srgbClr val="000000"/>
                </a:solidFill>
                <a:latin typeface="Candara"/>
                <a:ea typeface="Times New Roman"/>
                <a:cs typeface="Times New Roman"/>
              </a:rPr>
              <a:t> werking dienen beperkt te worden bij ouderen.</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48</a:t>
            </a:fld>
            <a:endParaRPr lang="en-US"/>
          </a:p>
        </p:txBody>
      </p:sp>
    </p:spTree>
    <p:extLst>
      <p:ext uri="{BB962C8B-B14F-4D97-AF65-F5344CB8AC3E}">
        <p14:creationId xmlns:p14="http://schemas.microsoft.com/office/powerpoint/2010/main" val="36090543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188640"/>
            <a:ext cx="6851650" cy="777875"/>
          </a:xfrm>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75 jaar en ouder met een voorschrift voor meer dan 80 dagen voor minstens één geneesmiddel met </a:t>
            </a:r>
            <a:r>
              <a:rPr lang="nl-NL" i="1" dirty="0" err="1">
                <a:solidFill>
                  <a:srgbClr val="007C92"/>
                </a:solidFill>
                <a:latin typeface="Candara"/>
                <a:ea typeface="Times New Roman"/>
                <a:cs typeface="Times New Roman"/>
              </a:rPr>
              <a:t>anticholinerge</a:t>
            </a:r>
            <a:r>
              <a:rPr lang="nl-NL" i="1" dirty="0">
                <a:solidFill>
                  <a:srgbClr val="007C92"/>
                </a:solidFill>
                <a:latin typeface="Candara"/>
                <a:ea typeface="Times New Roman"/>
                <a:cs typeface="Times New Roman"/>
              </a:rPr>
              <a:t> </a:t>
            </a:r>
            <a:r>
              <a:rPr lang="nl-NL" i="1" dirty="0" smtClean="0">
                <a:solidFill>
                  <a:srgbClr val="007C92"/>
                </a:solidFill>
                <a:latin typeface="Candara"/>
                <a:ea typeface="Times New Roman"/>
                <a:cs typeface="Times New Roman"/>
              </a:rPr>
              <a:t>werking</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49</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632" y="2680761"/>
            <a:ext cx="56197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632" y="3976905"/>
            <a:ext cx="56388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949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Interpretatie</a:t>
            </a:r>
            <a:r>
              <a:rPr lang="en-US" dirty="0" smtClean="0"/>
              <a:t> van de </a:t>
            </a:r>
            <a:r>
              <a:rPr lang="en-US" dirty="0" err="1" smtClean="0"/>
              <a:t>grafieken</a:t>
            </a:r>
            <a:r>
              <a:rPr lang="en-US" dirty="0" smtClean="0"/>
              <a:t/>
            </a:r>
            <a:br>
              <a:rPr lang="en-US" dirty="0" smtClean="0"/>
            </a:br>
            <a:r>
              <a:rPr lang="en-US" dirty="0" smtClean="0"/>
              <a:t>1. </a:t>
            </a:r>
            <a:r>
              <a:rPr lang="en-US" dirty="0" err="1" smtClean="0"/>
              <a:t>Individuele</a:t>
            </a:r>
            <a:r>
              <a:rPr lang="en-US" dirty="0" smtClean="0"/>
              <a:t> </a:t>
            </a:r>
            <a:r>
              <a:rPr lang="en-US" dirty="0" err="1" smtClean="0"/>
              <a:t>vergelijkende</a:t>
            </a:r>
            <a:r>
              <a:rPr lang="en-US" dirty="0" smtClean="0"/>
              <a:t> </a:t>
            </a:r>
            <a:r>
              <a:rPr lang="en-US" dirty="0" err="1" smtClean="0"/>
              <a:t>schaal</a:t>
            </a:r>
            <a:endParaRPr lang="en-US" dirty="0"/>
          </a:p>
        </p:txBody>
      </p:sp>
      <p:sp>
        <p:nvSpPr>
          <p:cNvPr id="3" name="Content Placeholder 2"/>
          <p:cNvSpPr>
            <a:spLocks noGrp="1"/>
          </p:cNvSpPr>
          <p:nvPr>
            <p:ph idx="1"/>
          </p:nvPr>
        </p:nvSpPr>
        <p:spPr>
          <a:xfrm>
            <a:off x="457200" y="1600200"/>
            <a:ext cx="8435280" cy="4525963"/>
          </a:xfrm>
        </p:spPr>
        <p:txBody>
          <a:bodyPr/>
          <a:lstStyle/>
          <a:p>
            <a:pPr marL="0" indent="0">
              <a:buNone/>
            </a:pPr>
            <a:r>
              <a:rPr lang="nl-NL" sz="2000" dirty="0"/>
              <a:t>Deze grafiek wordt beschreven in de individuele feedback die u hebt ontvangen:</a:t>
            </a:r>
          </a:p>
          <a:p>
            <a:endParaRPr lang="nl-NL" sz="2000" dirty="0"/>
          </a:p>
          <a:p>
            <a:endParaRPr lang="nl-BE" sz="2000" dirty="0" smtClean="0"/>
          </a:p>
          <a:p>
            <a:endParaRPr lang="nl-BE" sz="2000" dirty="0"/>
          </a:p>
          <a:p>
            <a:endParaRPr lang="nl-BE" sz="2000" dirty="0" smtClean="0"/>
          </a:p>
          <a:p>
            <a:r>
              <a:rPr lang="nl-NL" sz="2000" dirty="0" smtClean="0"/>
              <a:t>Deze </a:t>
            </a:r>
            <a:r>
              <a:rPr lang="nl-NL" sz="2000" dirty="0"/>
              <a:t>schaal </a:t>
            </a:r>
            <a:r>
              <a:rPr lang="nl-NL" sz="2000" dirty="0" smtClean="0"/>
              <a:t>toont de </a:t>
            </a:r>
            <a:r>
              <a:rPr lang="nl-NL" sz="2000" dirty="0"/>
              <a:t>verdeling van de resultaten voor alle artsen </a:t>
            </a:r>
            <a:r>
              <a:rPr lang="nl-NL" sz="2000" dirty="0" smtClean="0"/>
              <a:t>binnen de prestatiegeneeskunde.</a:t>
            </a:r>
            <a:endParaRPr lang="nl-NL" sz="2000" dirty="0"/>
          </a:p>
          <a:p>
            <a:r>
              <a:rPr lang="nl-NL" sz="2000" dirty="0"/>
              <a:t>De betekenis van de limieten P10, P50, P60 en P90 wordt beschreven in uw individuele document.</a:t>
            </a:r>
          </a:p>
          <a:p>
            <a:r>
              <a:rPr lang="nl-NL" sz="2000" dirty="0"/>
              <a:t>De betekenis </a:t>
            </a:r>
            <a:r>
              <a:rPr lang="nl-NL" sz="2000" dirty="0" smtClean="0"/>
              <a:t>van de </a:t>
            </a:r>
            <a:r>
              <a:rPr lang="nl-NL" sz="2000" dirty="0"/>
              <a:t>kleuren </a:t>
            </a:r>
            <a:r>
              <a:rPr lang="nl-NL" sz="2000" dirty="0" smtClean="0"/>
              <a:t>eveneens.</a:t>
            </a:r>
            <a:endParaRPr lang="nl-NL" sz="2000" dirty="0"/>
          </a:p>
          <a:p>
            <a:r>
              <a:rPr lang="nl-NL" sz="2000" dirty="0"/>
              <a:t>U vindt een geanonimiseerde kopie op de website van het </a:t>
            </a:r>
            <a:r>
              <a:rPr lang="nl-NL" sz="2000" dirty="0" smtClean="0"/>
              <a:t>RIZIV.</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5</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122" y="2704529"/>
            <a:ext cx="56388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049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188640"/>
            <a:ext cx="6851650" cy="777875"/>
          </a:xfrm>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75 jaar en ouder met een voorschrift voor meer dan 80 dagen voor minstens één geneesmiddel met </a:t>
            </a:r>
            <a:r>
              <a:rPr lang="nl-NL" i="1" dirty="0" err="1">
                <a:solidFill>
                  <a:srgbClr val="007C92"/>
                </a:solidFill>
                <a:latin typeface="Candara"/>
                <a:ea typeface="Times New Roman"/>
                <a:cs typeface="Times New Roman"/>
              </a:rPr>
              <a:t>anticholinerge</a:t>
            </a:r>
            <a:r>
              <a:rPr lang="nl-NL" i="1" dirty="0">
                <a:solidFill>
                  <a:srgbClr val="007C92"/>
                </a:solidFill>
                <a:latin typeface="Candara"/>
                <a:ea typeface="Times New Roman"/>
                <a:cs typeface="Times New Roman"/>
              </a:rPr>
              <a:t> </a:t>
            </a:r>
            <a:r>
              <a:rPr lang="nl-NL" i="1" dirty="0" smtClean="0">
                <a:solidFill>
                  <a:srgbClr val="007C92"/>
                </a:solidFill>
                <a:latin typeface="Candara"/>
                <a:ea typeface="Times New Roman"/>
                <a:cs typeface="Times New Roman"/>
              </a:rPr>
              <a:t>werking</a:t>
            </a:r>
            <a:endParaRPr lang="en-US" i="1" dirty="0">
              <a:solidFill>
                <a:srgbClr val="007C92"/>
              </a:solidFill>
              <a:latin typeface="Candara"/>
              <a:ea typeface="Times New Roman"/>
              <a:cs typeface="Times New Roma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495" y="1529773"/>
            <a:ext cx="7255106" cy="499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EA44515-A1B5-422F-9F05-2D4E79B7C2DD}" type="slidenum">
              <a:rPr lang="en-US" smtClean="0"/>
              <a:pPr/>
              <a:t>50</a:t>
            </a:fld>
            <a:endParaRPr lang="en-US"/>
          </a:p>
        </p:txBody>
      </p:sp>
      <p:sp>
        <p:nvSpPr>
          <p:cNvPr id="6" name="Accolade ouvrante 5"/>
          <p:cNvSpPr/>
          <p:nvPr/>
        </p:nvSpPr>
        <p:spPr>
          <a:xfrm rot="16200000">
            <a:off x="3077834" y="4275094"/>
            <a:ext cx="612068" cy="3960440"/>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411760"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822250" y="4779151"/>
            <a:ext cx="612068" cy="295232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6084168"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36894680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 GENEESMIDDELEN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solidFill>
                  <a:schemeClr val="bg1">
                    <a:lumMod val="85000"/>
                  </a:schemeClr>
                </a:solidFill>
              </a:rPr>
              <a:t>Infecties in de ambulante praktijk</a:t>
            </a:r>
          </a:p>
          <a:p>
            <a:pPr marL="514350" indent="-514350">
              <a:spcAft>
                <a:spcPts val="600"/>
              </a:spcAft>
              <a:buFont typeface="+mj-lt"/>
              <a:buAutoNum type="arabicPeriod"/>
            </a:pPr>
            <a:r>
              <a:rPr lang="nl-BE" sz="2400" dirty="0" smtClean="0">
                <a:solidFill>
                  <a:schemeClr val="bg1">
                    <a:lumMod val="85000"/>
                  </a:schemeClr>
                </a:solidFill>
              </a:rPr>
              <a:t>Medicatie bij ouderen</a:t>
            </a:r>
          </a:p>
          <a:p>
            <a:pPr marL="514350" indent="-514350">
              <a:spcAft>
                <a:spcPts val="600"/>
              </a:spcAft>
              <a:buFont typeface="+mj-lt"/>
              <a:buAutoNum type="arabicPeriod"/>
            </a:pPr>
            <a:r>
              <a:rPr lang="nl-BE" sz="2800" b="1" dirty="0" smtClean="0"/>
              <a:t>Psychotrope medicatie</a:t>
            </a:r>
          </a:p>
          <a:p>
            <a:pPr marL="514350" indent="-514350">
              <a:spcAft>
                <a:spcPts val="600"/>
              </a:spcAft>
              <a:buFont typeface="+mj-lt"/>
              <a:buAutoNum type="arabicPeriod"/>
            </a:pPr>
            <a:r>
              <a:rPr lang="nl-BE" sz="2400" dirty="0" smtClean="0">
                <a:solidFill>
                  <a:schemeClr val="bg1">
                    <a:lumMod val="85000"/>
                  </a:schemeClr>
                </a:solidFill>
              </a:rPr>
              <a:t>Varia</a:t>
            </a:r>
          </a:p>
        </p:txBody>
      </p:sp>
      <p:sp>
        <p:nvSpPr>
          <p:cNvPr id="2" name="Slide Number Placeholder 1"/>
          <p:cNvSpPr>
            <a:spLocks noGrp="1"/>
          </p:cNvSpPr>
          <p:nvPr>
            <p:ph type="sldNum" sz="quarter" idx="12"/>
          </p:nvPr>
        </p:nvSpPr>
        <p:spPr/>
        <p:txBody>
          <a:bodyPr/>
          <a:lstStyle/>
          <a:p>
            <a:fld id="{DEA44515-A1B5-422F-9F05-2D4E79B7C2DD}" type="slidenum">
              <a:rPr lang="en-US" smtClean="0"/>
              <a:pPr/>
              <a:t>51</a:t>
            </a:fld>
            <a:endParaRPr lang="en-US"/>
          </a:p>
        </p:txBody>
      </p:sp>
    </p:spTree>
    <p:extLst>
      <p:ext uri="{BB962C8B-B14F-4D97-AF65-F5344CB8AC3E}">
        <p14:creationId xmlns:p14="http://schemas.microsoft.com/office/powerpoint/2010/main" val="35781844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I.2. Medicatie bij ouderen</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Psychotrope medicatie</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2996952"/>
            <a:ext cx="6157585" cy="1368152"/>
          </a:xfrm>
          <a:prstGeom prst="wedgeRoundRectCallout">
            <a:avLst>
              <a:gd name="adj1" fmla="val -59296"/>
              <a:gd name="adj2" fmla="val 44761"/>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Een kritische systematische evaluatie van het geneesmiddelenverbruik is wenselijk bij ouderen onder polymedicatie. Een belangrijke geneesmiddelenklasse, zijn de psychotrope geneesmiddelen. Psychotrope geneesmiddelen worden geassocieerd met tal van ongewenste effecten, alsook mogelijke interacties.</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52</a:t>
            </a:fld>
            <a:endParaRPr lang="en-US"/>
          </a:p>
        </p:txBody>
      </p:sp>
    </p:spTree>
    <p:extLst>
      <p:ext uri="{BB962C8B-B14F-4D97-AF65-F5344CB8AC3E}">
        <p14:creationId xmlns:p14="http://schemas.microsoft.com/office/powerpoint/2010/main" val="42497948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I.3. Psychotrope medicatie</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Antidepressiva</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2483768" y="2780928"/>
            <a:ext cx="6157585" cy="1080120"/>
          </a:xfrm>
          <a:prstGeom prst="wedgeRoundRectCallout">
            <a:avLst>
              <a:gd name="adj1" fmla="val -56584"/>
              <a:gd name="adj2" fmla="val 55857"/>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Er is voldoende evidentie voor de effectiviteit van antidepressiva bij een ernstige majeure depressie.</a:t>
            </a:r>
            <a:endParaRPr lang="en-US" sz="1400" b="1" dirty="0">
              <a:solidFill>
                <a:srgbClr val="1F497D"/>
              </a:solidFill>
              <a:effectLst/>
              <a:latin typeface="Candara"/>
              <a:ea typeface="Times New Roman"/>
              <a:cs typeface="Times New Roman"/>
            </a:endParaRPr>
          </a:p>
        </p:txBody>
      </p:sp>
      <p:sp>
        <p:nvSpPr>
          <p:cNvPr id="9" name="Rounded Rectangular Callout 8"/>
          <p:cNvSpPr/>
          <p:nvPr/>
        </p:nvSpPr>
        <p:spPr>
          <a:xfrm>
            <a:off x="2483767" y="4005064"/>
            <a:ext cx="6157585" cy="1080120"/>
          </a:xfrm>
          <a:prstGeom prst="wedgeRoundRectCallout">
            <a:avLst>
              <a:gd name="adj1" fmla="val -56584"/>
              <a:gd name="adj2" fmla="val -29614"/>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Bij een milde of matige depressie worden antidepressiva niet routinematig aanbevolen.</a:t>
            </a:r>
            <a:endParaRPr lang="en-US" sz="1400" b="1" dirty="0">
              <a:solidFill>
                <a:srgbClr val="000000"/>
              </a:solidFill>
              <a:effectLst/>
              <a:latin typeface="Candara"/>
              <a:ea typeface="Times New Roman"/>
              <a:cs typeface="Times New Roman"/>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53</a:t>
            </a:fld>
            <a:endParaRPr lang="en-US"/>
          </a:p>
        </p:txBody>
      </p:sp>
    </p:spTree>
    <p:extLst>
      <p:ext uri="{BB962C8B-B14F-4D97-AF65-F5344CB8AC3E}">
        <p14:creationId xmlns:p14="http://schemas.microsoft.com/office/powerpoint/2010/main" val="34369671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met een voorschrift voor antidepressiva.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15-64</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54</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007" y="2633136"/>
            <a:ext cx="56864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11" y="3933056"/>
            <a:ext cx="56578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035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met een voorschrift voor antidepressiva.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15-64</a:t>
            </a:r>
            <a:endParaRPr lang="en-US" i="1" dirty="0">
              <a:solidFill>
                <a:srgbClr val="007C92"/>
              </a:solidFill>
              <a:latin typeface="Candara"/>
              <a:ea typeface="Times New Roman"/>
              <a:cs typeface="Times New Roma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058" y="1556792"/>
            <a:ext cx="7324091" cy="505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EA44515-A1B5-422F-9F05-2D4E79B7C2DD}" type="slidenum">
              <a:rPr lang="en-US" smtClean="0"/>
              <a:pPr/>
              <a:t>55</a:t>
            </a:fld>
            <a:endParaRPr lang="en-US"/>
          </a:p>
        </p:txBody>
      </p:sp>
      <p:sp>
        <p:nvSpPr>
          <p:cNvPr id="6" name="Accolade ouvrante 5"/>
          <p:cNvSpPr/>
          <p:nvPr/>
        </p:nvSpPr>
        <p:spPr>
          <a:xfrm rot="16200000">
            <a:off x="3077834" y="4275094"/>
            <a:ext cx="612068" cy="3960440"/>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411760"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894258" y="4779151"/>
            <a:ext cx="612068" cy="295232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6162180"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14948217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patiënten met een voorschrift voor antidepressiva (exclusief trazodon)</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15-64</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56</a:t>
            </a:fld>
            <a:endParaRPr lang="en-US"/>
          </a:p>
        </p:txBody>
      </p:sp>
      <p:sp>
        <p:nvSpPr>
          <p:cNvPr id="7"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8"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9" name="Image 1">
            <a:extLst>
              <a:ext uri="{FF2B5EF4-FFF2-40B4-BE49-F238E27FC236}">
                <a16:creationId xmlns:a16="http://schemas.microsoft.com/office/drawing/2014/main" id="{55577759-3B53-498E-A5F2-B4D77ED7672C}"/>
              </a:ext>
            </a:extLst>
          </p:cNvPr>
          <p:cNvPicPr>
            <a:picLocks noChangeAspect="1"/>
          </p:cNvPicPr>
          <p:nvPr/>
        </p:nvPicPr>
        <p:blipFill>
          <a:blip r:embed="rId2"/>
          <a:stretch>
            <a:fillRect/>
          </a:stretch>
        </p:blipFill>
        <p:spPr>
          <a:xfrm>
            <a:off x="2843808" y="2693875"/>
            <a:ext cx="5688632" cy="717262"/>
          </a:xfrm>
          <a:prstGeom prst="rect">
            <a:avLst/>
          </a:prstGeom>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3" y="3889838"/>
            <a:ext cx="5976663" cy="88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3036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patiënten met een voorschrift voor antidepressiva (exclusief trazodon)</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15-64</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57</a:t>
            </a:fld>
            <a:endParaRPr lang="en-US"/>
          </a:p>
        </p:txBody>
      </p:sp>
      <p:pic>
        <p:nvPicPr>
          <p:cNvPr id="5" name="Image 1">
            <a:extLst>
              <a:ext uri="{FF2B5EF4-FFF2-40B4-BE49-F238E27FC236}">
                <a16:creationId xmlns:a16="http://schemas.microsoft.com/office/drawing/2014/main" id="{BEF31643-8BBA-4401-A794-40AEAE31043E}"/>
              </a:ext>
            </a:extLst>
          </p:cNvPr>
          <p:cNvPicPr>
            <a:picLocks noChangeAspect="1"/>
          </p:cNvPicPr>
          <p:nvPr/>
        </p:nvPicPr>
        <p:blipFill>
          <a:blip r:embed="rId2"/>
          <a:stretch>
            <a:fillRect/>
          </a:stretch>
        </p:blipFill>
        <p:spPr>
          <a:xfrm>
            <a:off x="1380870" y="1595611"/>
            <a:ext cx="6935546" cy="5073749"/>
          </a:xfrm>
          <a:prstGeom prst="rect">
            <a:avLst/>
          </a:prstGeom>
        </p:spPr>
      </p:pic>
      <p:sp>
        <p:nvSpPr>
          <p:cNvPr id="6" name="Accolade ouvrante 9">
            <a:extLst>
              <a:ext uri="{FF2B5EF4-FFF2-40B4-BE49-F238E27FC236}">
                <a16:creationId xmlns:a16="http://schemas.microsoft.com/office/drawing/2014/main" id="{3B91E9BA-EB2A-4016-97D9-139372D5D68F}"/>
              </a:ext>
            </a:extLst>
          </p:cNvPr>
          <p:cNvSpPr/>
          <p:nvPr/>
        </p:nvSpPr>
        <p:spPr>
          <a:xfrm rot="16200000">
            <a:off x="2933818"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10">
            <a:extLst>
              <a:ext uri="{FF2B5EF4-FFF2-40B4-BE49-F238E27FC236}">
                <a16:creationId xmlns:a16="http://schemas.microsoft.com/office/drawing/2014/main" id="{028C2CE1-32A7-433B-8C01-E3756961B176}"/>
              </a:ext>
            </a:extLst>
          </p:cNvPr>
          <p:cNvSpPr txBox="1"/>
          <p:nvPr/>
        </p:nvSpPr>
        <p:spPr>
          <a:xfrm>
            <a:off x="2267744"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11">
            <a:extLst>
              <a:ext uri="{FF2B5EF4-FFF2-40B4-BE49-F238E27FC236}">
                <a16:creationId xmlns:a16="http://schemas.microsoft.com/office/drawing/2014/main" id="{CB8A7202-87CE-4963-B688-D9F2B801E30F}"/>
              </a:ext>
            </a:extLst>
          </p:cNvPr>
          <p:cNvSpPr/>
          <p:nvPr/>
        </p:nvSpPr>
        <p:spPr>
          <a:xfrm rot="16200000">
            <a:off x="6534218" y="4779151"/>
            <a:ext cx="612068" cy="295232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12">
            <a:extLst>
              <a:ext uri="{FF2B5EF4-FFF2-40B4-BE49-F238E27FC236}">
                <a16:creationId xmlns:a16="http://schemas.microsoft.com/office/drawing/2014/main" id="{F300D4BA-9E29-4466-AD2D-36B36F9EB3DA}"/>
              </a:ext>
            </a:extLst>
          </p:cNvPr>
          <p:cNvSpPr txBox="1"/>
          <p:nvPr/>
        </p:nvSpPr>
        <p:spPr>
          <a:xfrm>
            <a:off x="5796136"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17617075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patiënten met een voorschrift voor antidepressiva.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 65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58</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537" y="2704574"/>
            <a:ext cx="56483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015" y="3983177"/>
            <a:ext cx="56864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7027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patiënten met een voorschrift voor antidepressiva.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 65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59</a:t>
            </a:fld>
            <a:endParaRPr lang="en-US"/>
          </a:p>
        </p:txBody>
      </p:sp>
      <p:pic>
        <p:nvPicPr>
          <p:cNvPr id="5" name="Image 1">
            <a:extLst>
              <a:ext uri="{FF2B5EF4-FFF2-40B4-BE49-F238E27FC236}">
                <a16:creationId xmlns:a16="http://schemas.microsoft.com/office/drawing/2014/main" id="{BACBF316-1885-472C-A173-75033966A92E}"/>
              </a:ext>
            </a:extLst>
          </p:cNvPr>
          <p:cNvPicPr>
            <a:picLocks noChangeAspect="1"/>
          </p:cNvPicPr>
          <p:nvPr/>
        </p:nvPicPr>
        <p:blipFill>
          <a:blip r:embed="rId2"/>
          <a:stretch>
            <a:fillRect/>
          </a:stretch>
        </p:blipFill>
        <p:spPr>
          <a:xfrm>
            <a:off x="1861676" y="2060848"/>
            <a:ext cx="5938019" cy="4352921"/>
          </a:xfrm>
          <a:prstGeom prst="rect">
            <a:avLst/>
          </a:prstGeom>
        </p:spPr>
      </p:pic>
      <p:sp>
        <p:nvSpPr>
          <p:cNvPr id="6" name="Accolade ouvrante 9">
            <a:extLst>
              <a:ext uri="{FF2B5EF4-FFF2-40B4-BE49-F238E27FC236}">
                <a16:creationId xmlns:a16="http://schemas.microsoft.com/office/drawing/2014/main" id="{3B91E9BA-EB2A-4016-97D9-139372D5D68F}"/>
              </a:ext>
            </a:extLst>
          </p:cNvPr>
          <p:cNvSpPr/>
          <p:nvPr/>
        </p:nvSpPr>
        <p:spPr>
          <a:xfrm rot="16200000">
            <a:off x="3162832" y="4648124"/>
            <a:ext cx="612068" cy="3214380"/>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10">
            <a:extLst>
              <a:ext uri="{FF2B5EF4-FFF2-40B4-BE49-F238E27FC236}">
                <a16:creationId xmlns:a16="http://schemas.microsoft.com/office/drawing/2014/main" id="{028C2CE1-32A7-433B-8C01-E3756961B176}"/>
              </a:ext>
            </a:extLst>
          </p:cNvPr>
          <p:cNvSpPr txBox="1"/>
          <p:nvPr/>
        </p:nvSpPr>
        <p:spPr>
          <a:xfrm>
            <a:off x="2505027"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11">
            <a:extLst>
              <a:ext uri="{FF2B5EF4-FFF2-40B4-BE49-F238E27FC236}">
                <a16:creationId xmlns:a16="http://schemas.microsoft.com/office/drawing/2014/main" id="{CB8A7202-87CE-4963-B688-D9F2B801E30F}"/>
              </a:ext>
            </a:extLst>
          </p:cNvPr>
          <p:cNvSpPr/>
          <p:nvPr/>
        </p:nvSpPr>
        <p:spPr>
          <a:xfrm rot="16200000">
            <a:off x="6275858" y="5037511"/>
            <a:ext cx="612068" cy="2435607"/>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12">
            <a:extLst>
              <a:ext uri="{FF2B5EF4-FFF2-40B4-BE49-F238E27FC236}">
                <a16:creationId xmlns:a16="http://schemas.microsoft.com/office/drawing/2014/main" id="{F300D4BA-9E29-4466-AD2D-36B36F9EB3DA}"/>
              </a:ext>
            </a:extLst>
          </p:cNvPr>
          <p:cNvSpPr txBox="1"/>
          <p:nvPr/>
        </p:nvSpPr>
        <p:spPr>
          <a:xfrm>
            <a:off x="5508104"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538565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200800" cy="777875"/>
          </a:xfrm>
        </p:spPr>
        <p:txBody>
          <a:bodyPr/>
          <a:lstStyle/>
          <a:p>
            <a:r>
              <a:rPr lang="en-US" dirty="0" err="1"/>
              <a:t>Interpretatie</a:t>
            </a:r>
            <a:r>
              <a:rPr lang="en-US" dirty="0"/>
              <a:t> van de </a:t>
            </a:r>
            <a:r>
              <a:rPr lang="en-US" dirty="0" err="1"/>
              <a:t>grafieken</a:t>
            </a:r>
            <a:r>
              <a:rPr lang="en-US" dirty="0" smtClean="0"/>
              <a:t/>
            </a:r>
            <a:br>
              <a:rPr lang="en-US" dirty="0" smtClean="0"/>
            </a:br>
            <a:r>
              <a:rPr lang="en-US" dirty="0" smtClean="0"/>
              <a:t>2. Boxplot / indicator van de LOK’s per </a:t>
            </a:r>
            <a:r>
              <a:rPr lang="en-US" dirty="0" err="1" smtClean="0"/>
              <a:t>gewest</a:t>
            </a:r>
            <a:endParaRPr lang="en-US" dirty="0"/>
          </a:p>
        </p:txBody>
      </p:sp>
      <p:sp>
        <p:nvSpPr>
          <p:cNvPr id="3" name="Content Placeholder 2"/>
          <p:cNvSpPr>
            <a:spLocks noGrp="1"/>
          </p:cNvSpPr>
          <p:nvPr>
            <p:ph idx="1"/>
          </p:nvPr>
        </p:nvSpPr>
        <p:spPr>
          <a:xfrm>
            <a:off x="457200" y="1628800"/>
            <a:ext cx="8363272" cy="4752528"/>
          </a:xfrm>
        </p:spPr>
        <p:txBody>
          <a:bodyPr/>
          <a:lstStyle/>
          <a:p>
            <a:pPr marL="0" indent="0">
              <a:buNone/>
            </a:pPr>
            <a:r>
              <a:rPr lang="nl-NL" sz="2000" dirty="0"/>
              <a:t>De </a:t>
            </a:r>
            <a:r>
              <a:rPr lang="nl-NL" sz="2000" dirty="0" err="1"/>
              <a:t>boxplot</a:t>
            </a:r>
            <a:r>
              <a:rPr lang="nl-NL" sz="2000" dirty="0"/>
              <a:t> maakt het mogelijk om de verdeling van de gemiddelden per LOK te visualiseren op basis van de resultaten van LOK-artsen.</a:t>
            </a:r>
          </a:p>
          <a:p>
            <a:pPr marL="0" indent="0">
              <a:buNone/>
            </a:pPr>
            <a:endParaRPr lang="nl-NL" sz="2000" dirty="0" smtClean="0"/>
          </a:p>
          <a:p>
            <a:pPr marL="0" indent="0">
              <a:buNone/>
            </a:pPr>
            <a:r>
              <a:rPr lang="nl-NL" sz="2000" dirty="0" smtClean="0"/>
              <a:t>Het </a:t>
            </a:r>
            <a:r>
              <a:rPr lang="nl-NL" sz="2000" dirty="0"/>
              <a:t>resultaat van een </a:t>
            </a:r>
            <a:r>
              <a:rPr lang="nl-NL" sz="2000" dirty="0" smtClean="0"/>
              <a:t>LOK wordt </a:t>
            </a:r>
            <a:r>
              <a:rPr lang="nl-NL" sz="2000" dirty="0"/>
              <a:t>alleen in aanmerking genomen als er in 2016 minstens 7 </a:t>
            </a:r>
            <a:r>
              <a:rPr lang="nl-NL" sz="2000" dirty="0" smtClean="0"/>
              <a:t>artsen, werkend binnen de prestatiegeneeskunde of forfaitair,</a:t>
            </a:r>
            <a:r>
              <a:rPr lang="nl-NL" sz="2000" dirty="0" smtClean="0">
                <a:solidFill>
                  <a:srgbClr val="FF0000"/>
                </a:solidFill>
              </a:rPr>
              <a:t> </a:t>
            </a:r>
            <a:r>
              <a:rPr lang="nl-NL" sz="2000" dirty="0"/>
              <a:t>actief zijn in de </a:t>
            </a:r>
            <a:r>
              <a:rPr lang="nl-NL" sz="2000" dirty="0" smtClean="0"/>
              <a:t>LOK (met </a:t>
            </a:r>
            <a:r>
              <a:rPr lang="nl-NL" sz="2000" dirty="0"/>
              <a:t>actief in 2016 bedoelen we </a:t>
            </a:r>
            <a:r>
              <a:rPr lang="nl-NL" sz="2000" dirty="0" smtClean="0"/>
              <a:t>"</a:t>
            </a:r>
            <a:r>
              <a:rPr lang="nl-NL" sz="2000" dirty="0"/>
              <a:t> hebben </a:t>
            </a:r>
            <a:r>
              <a:rPr lang="nl-NL" sz="2000" dirty="0" smtClean="0"/>
              <a:t>een feedback ontvangen </a:t>
            </a:r>
            <a:r>
              <a:rPr lang="nl-NL" sz="2000" dirty="0"/>
              <a:t>voor de activiteit </a:t>
            </a:r>
            <a:r>
              <a:rPr lang="nl-NL" sz="2000" dirty="0" smtClean="0"/>
              <a:t>in 2016</a:t>
            </a:r>
            <a:r>
              <a:rPr lang="nl-NL" sz="2000" dirty="0"/>
              <a:t>").</a:t>
            </a:r>
          </a:p>
          <a:p>
            <a:pPr marL="0" indent="0">
              <a:buNone/>
            </a:pPr>
            <a:endParaRPr lang="nl-NL" sz="2000" dirty="0" smtClean="0"/>
          </a:p>
          <a:p>
            <a:pPr marL="0" indent="0">
              <a:buNone/>
            </a:pPr>
            <a:r>
              <a:rPr lang="nl-NL" sz="2000" dirty="0" smtClean="0"/>
              <a:t>Het LOK-gemiddelde </a:t>
            </a:r>
            <a:r>
              <a:rPr lang="nl-NL" sz="2000" dirty="0"/>
              <a:t>is de som van de tellers gedeeld door de som van de noemers van alle actieve artsen in de </a:t>
            </a:r>
            <a:r>
              <a:rPr lang="nl-NL" sz="2000" dirty="0" smtClean="0"/>
              <a:t>LOK.</a:t>
            </a:r>
          </a:p>
          <a:p>
            <a:pPr marL="0" indent="0">
              <a:buNone/>
            </a:pPr>
            <a:endParaRPr lang="nl-NL" sz="2000" dirty="0" smtClean="0"/>
          </a:p>
          <a:p>
            <a:pPr marL="0" indent="0">
              <a:buNone/>
            </a:pPr>
            <a:r>
              <a:rPr lang="nl-NL" sz="2000" dirty="0" smtClean="0"/>
              <a:t>Elke </a:t>
            </a:r>
            <a:r>
              <a:rPr lang="nl-NL" sz="2000" dirty="0" err="1" smtClean="0"/>
              <a:t>boxplot</a:t>
            </a:r>
            <a:r>
              <a:rPr lang="nl-NL" sz="2000" dirty="0"/>
              <a:t> vertegenwoordigt een </a:t>
            </a:r>
            <a:r>
              <a:rPr lang="nl-NL" sz="2000" dirty="0" smtClean="0"/>
              <a:t>gewest </a:t>
            </a:r>
            <a:r>
              <a:rPr lang="nl-NL" sz="2000" dirty="0"/>
              <a:t>volgens het type terugbetaling </a:t>
            </a:r>
            <a:r>
              <a:rPr lang="nl-NL" sz="2000" dirty="0" smtClean="0"/>
              <a:t>binnen de prestatiegeneeskunde </a:t>
            </a:r>
            <a:r>
              <a:rPr lang="nl-NL" sz="2000" dirty="0"/>
              <a:t>of forfaitair.</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6</a:t>
            </a:fld>
            <a:endParaRPr lang="en-US" dirty="0"/>
          </a:p>
        </p:txBody>
      </p:sp>
    </p:spTree>
    <p:extLst>
      <p:ext uri="{BB962C8B-B14F-4D97-AF65-F5344CB8AC3E}">
        <p14:creationId xmlns:p14="http://schemas.microsoft.com/office/powerpoint/2010/main" val="8247292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patiënten met een voorschrift voor antidepressiva (exclusief trazodon)</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a:t>
            </a:r>
            <a:r>
              <a:rPr lang="nl-NL" i="1" dirty="0" smtClean="0">
                <a:solidFill>
                  <a:srgbClr val="007C92"/>
                </a:solidFill>
                <a:latin typeface="Candara"/>
                <a:ea typeface="Times New Roman"/>
                <a:cs typeface="Times New Roman"/>
              </a:rPr>
              <a:t>65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60</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632" y="2661711"/>
            <a:ext cx="56388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107" y="4019768"/>
            <a:ext cx="564832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14301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patiënten met een voorschrift voor antidepressiva (exclusief trazodon)</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a:t>
            </a:r>
            <a:r>
              <a:rPr lang="nl-NL" i="1" dirty="0" smtClean="0">
                <a:solidFill>
                  <a:srgbClr val="007C92"/>
                </a:solidFill>
                <a:latin typeface="Candara"/>
                <a:ea typeface="Times New Roman"/>
                <a:cs typeface="Times New Roman"/>
              </a:rPr>
              <a:t>65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61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21891"/>
            <a:ext cx="7041640" cy="485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2933818" y="4347102"/>
            <a:ext cx="612068" cy="3816424"/>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267744"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598654" y="4786723"/>
            <a:ext cx="612068" cy="2937184"/>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868144"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1657075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I.3. Psychotrope medicatie</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Antipsychotica</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2492897"/>
            <a:ext cx="6157585" cy="1800200"/>
          </a:xfrm>
          <a:prstGeom prst="wedgeRoundRectCallout">
            <a:avLst>
              <a:gd name="adj1" fmla="val -59868"/>
              <a:gd name="adj2" fmla="val 49198"/>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Het gebruik van antipsychotica bij ouderen in het kader van dementie wordt niet standaard aanbevolen.</a:t>
            </a:r>
            <a:endParaRPr lang="en-US" sz="1400" b="1" dirty="0">
              <a:solidFill>
                <a:srgbClr val="000000"/>
              </a:solidFill>
              <a:latin typeface="Candara"/>
              <a:ea typeface="Times New Roman"/>
              <a:cs typeface="Times New Roman"/>
            </a:endParaRPr>
          </a:p>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Indien antipsychotica gestart worden omwille van acuut delirium, moet de medicatie worden stopgezet wanneer de symptomen verdwenen zijn. </a:t>
            </a:r>
            <a:r>
              <a:rPr lang="en-US" sz="1400" b="1" dirty="0" err="1">
                <a:solidFill>
                  <a:srgbClr val="000000"/>
                </a:solidFill>
                <a:latin typeface="Candara"/>
                <a:ea typeface="Times New Roman"/>
                <a:cs typeface="Times New Roman"/>
              </a:rPr>
              <a:t>Een</a:t>
            </a:r>
            <a:r>
              <a:rPr lang="nl-BE" sz="1400" b="1" dirty="0">
                <a:solidFill>
                  <a:srgbClr val="000000"/>
                </a:solidFill>
                <a:latin typeface="Candara"/>
                <a:ea typeface="Times New Roman"/>
                <a:cs typeface="Times New Roman"/>
              </a:rPr>
              <a:t> langdurige behandeling</a:t>
            </a:r>
            <a:r>
              <a:rPr lang="en-US" sz="1400" b="1" dirty="0">
                <a:solidFill>
                  <a:srgbClr val="000000"/>
                </a:solidFill>
                <a:latin typeface="Candara"/>
                <a:ea typeface="Times New Roman"/>
                <a:cs typeface="Times New Roman"/>
              </a:rPr>
              <a:t> met</a:t>
            </a:r>
            <a:r>
              <a:rPr lang="nl-BE" sz="1400" b="1" dirty="0">
                <a:solidFill>
                  <a:srgbClr val="000000"/>
                </a:solidFill>
                <a:latin typeface="Candara"/>
                <a:ea typeface="Times New Roman"/>
                <a:cs typeface="Times New Roman"/>
              </a:rPr>
              <a:t> antipsychotica</a:t>
            </a:r>
            <a:r>
              <a:rPr lang="en-US" sz="1400" b="1" dirty="0">
                <a:solidFill>
                  <a:srgbClr val="000000"/>
                </a:solidFill>
                <a:latin typeface="Candara"/>
                <a:ea typeface="Times New Roman"/>
                <a:cs typeface="Times New Roman"/>
              </a:rPr>
              <a:t> is</a:t>
            </a:r>
            <a:r>
              <a:rPr lang="nl-BE" sz="1400" b="1" dirty="0">
                <a:solidFill>
                  <a:srgbClr val="000000"/>
                </a:solidFill>
                <a:latin typeface="Candara"/>
                <a:ea typeface="Times New Roman"/>
                <a:cs typeface="Times New Roman"/>
              </a:rPr>
              <a:t> niet aangewezen</a:t>
            </a:r>
            <a:r>
              <a:rPr lang="en-US" sz="1400" b="1" dirty="0">
                <a:solidFill>
                  <a:srgbClr val="000000"/>
                </a:solidFill>
                <a:latin typeface="Candara"/>
                <a:ea typeface="Times New Roman"/>
                <a:cs typeface="Times New Roman"/>
              </a:rPr>
              <a:t>.</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62</a:t>
            </a:fld>
            <a:endParaRPr lang="en-US"/>
          </a:p>
        </p:txBody>
      </p:sp>
    </p:spTree>
    <p:extLst>
      <p:ext uri="{BB962C8B-B14F-4D97-AF65-F5344CB8AC3E}">
        <p14:creationId xmlns:p14="http://schemas.microsoft.com/office/powerpoint/2010/main" val="17590227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75 jaar en ouder met een voorschrift voor </a:t>
            </a:r>
            <a:r>
              <a:rPr lang="nl-NL" i="1" dirty="0" smtClean="0">
                <a:solidFill>
                  <a:srgbClr val="007C92"/>
                </a:solidFill>
                <a:latin typeface="Candara"/>
                <a:ea typeface="Times New Roman"/>
                <a:cs typeface="Times New Roman"/>
              </a:rPr>
              <a:t>antipsychotica</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63</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107" y="2699811"/>
            <a:ext cx="56483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6569" y="4007192"/>
            <a:ext cx="56864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3618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75 jaar en ouder met een voorschrift voor </a:t>
            </a:r>
            <a:r>
              <a:rPr lang="nl-NL" i="1" dirty="0" smtClean="0">
                <a:solidFill>
                  <a:srgbClr val="007C92"/>
                </a:solidFill>
                <a:latin typeface="Candara"/>
                <a:ea typeface="Times New Roman"/>
                <a:cs typeface="Times New Roman"/>
              </a:rPr>
              <a:t>antipsychotica</a:t>
            </a:r>
            <a:endParaRPr lang="en-US" i="1" dirty="0">
              <a:solidFill>
                <a:srgbClr val="007C92"/>
              </a:solidFill>
              <a:latin typeface="Candara"/>
              <a:ea typeface="Times New Roman"/>
              <a:cs typeface="Times New Roma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556792"/>
            <a:ext cx="7145486" cy="492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EA44515-A1B5-422F-9F05-2D4E79B7C2DD}" type="slidenum">
              <a:rPr lang="en-US" smtClean="0"/>
              <a:pPr/>
              <a:t>64</a:t>
            </a:fld>
            <a:endParaRPr lang="en-US" dirty="0"/>
          </a:p>
        </p:txBody>
      </p:sp>
      <p:sp>
        <p:nvSpPr>
          <p:cNvPr id="6" name="Accolade ouvrante 5"/>
          <p:cNvSpPr/>
          <p:nvPr/>
        </p:nvSpPr>
        <p:spPr>
          <a:xfrm rot="16200000">
            <a:off x="3149842" y="4347102"/>
            <a:ext cx="612068" cy="3816424"/>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483768"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894258" y="4779151"/>
            <a:ext cx="612068" cy="295232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6162180"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13607620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 GENEESMIDDELEN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solidFill>
                <a:schemeClr val="bg1">
                  <a:lumMod val="85000"/>
                </a:schemeClr>
              </a:solidFill>
            </a:endParaRPr>
          </a:p>
          <a:p>
            <a:pPr marL="514350" indent="-514350">
              <a:buFont typeface="+mj-lt"/>
              <a:buAutoNum type="arabicPeriod"/>
            </a:pPr>
            <a:endParaRPr lang="nl-BE" dirty="0" smtClean="0">
              <a:solidFill>
                <a:schemeClr val="bg1">
                  <a:lumMod val="85000"/>
                </a:schemeClr>
              </a:solidFill>
            </a:endParaRPr>
          </a:p>
          <a:p>
            <a:pPr marL="514350" indent="-514350">
              <a:buFont typeface="+mj-lt"/>
              <a:buAutoNum type="arabicPeriod"/>
            </a:pPr>
            <a:r>
              <a:rPr lang="nl-BE" dirty="0" smtClean="0">
                <a:solidFill>
                  <a:schemeClr val="bg1">
                    <a:lumMod val="85000"/>
                  </a:schemeClr>
                </a:solidFill>
              </a:rPr>
              <a:t>Infecties in de ambulante praktijk</a:t>
            </a:r>
          </a:p>
          <a:p>
            <a:pPr marL="514350" indent="-514350">
              <a:buFont typeface="+mj-lt"/>
              <a:buAutoNum type="arabicPeriod"/>
            </a:pPr>
            <a:r>
              <a:rPr lang="nl-BE" dirty="0" smtClean="0">
                <a:solidFill>
                  <a:schemeClr val="bg1">
                    <a:lumMod val="85000"/>
                  </a:schemeClr>
                </a:solidFill>
              </a:rPr>
              <a:t>Medicatie bij ouderen</a:t>
            </a:r>
          </a:p>
          <a:p>
            <a:pPr marL="514350" indent="-514350">
              <a:buFont typeface="+mj-lt"/>
              <a:buAutoNum type="arabicPeriod"/>
            </a:pPr>
            <a:r>
              <a:rPr lang="nl-BE" dirty="0" smtClean="0">
                <a:solidFill>
                  <a:schemeClr val="bg1">
                    <a:lumMod val="85000"/>
                  </a:schemeClr>
                </a:solidFill>
              </a:rPr>
              <a:t>Psychotrope medicatie</a:t>
            </a:r>
          </a:p>
          <a:p>
            <a:pPr marL="514350" indent="-514350">
              <a:buFont typeface="+mj-lt"/>
              <a:buAutoNum type="arabicPeriod"/>
            </a:pPr>
            <a:r>
              <a:rPr lang="nl-BE" sz="3200" b="1" dirty="0" smtClean="0"/>
              <a:t>Varia</a:t>
            </a:r>
          </a:p>
        </p:txBody>
      </p:sp>
      <p:sp>
        <p:nvSpPr>
          <p:cNvPr id="2" name="Slide Number Placeholder 1"/>
          <p:cNvSpPr>
            <a:spLocks noGrp="1"/>
          </p:cNvSpPr>
          <p:nvPr>
            <p:ph type="sldNum" sz="quarter" idx="12"/>
          </p:nvPr>
        </p:nvSpPr>
        <p:spPr/>
        <p:txBody>
          <a:bodyPr/>
          <a:lstStyle/>
          <a:p>
            <a:fld id="{DEA44515-A1B5-422F-9F05-2D4E79B7C2DD}" type="slidenum">
              <a:rPr lang="en-US" smtClean="0"/>
              <a:pPr/>
              <a:t>65</a:t>
            </a:fld>
            <a:endParaRPr lang="en-US"/>
          </a:p>
        </p:txBody>
      </p:sp>
    </p:spTree>
    <p:extLst>
      <p:ext uri="{BB962C8B-B14F-4D97-AF65-F5344CB8AC3E}">
        <p14:creationId xmlns:p14="http://schemas.microsoft.com/office/powerpoint/2010/main" val="33280963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I.4. Varia</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Diabetes: </a:t>
            </a:r>
          </a:p>
          <a:p>
            <a:pPr marL="0" indent="0">
              <a:buNone/>
            </a:pPr>
            <a:r>
              <a:rPr lang="nl-BE" sz="2400" b="1" i="1" dirty="0" smtClean="0">
                <a:effectLst>
                  <a:outerShdw blurRad="38100" dist="38100" dir="2700000" algn="tl">
                    <a:srgbClr val="000000">
                      <a:alpha val="43137"/>
                    </a:srgbClr>
                  </a:outerShdw>
                </a:effectLst>
              </a:rPr>
              <a:t>voorschrijven van </a:t>
            </a:r>
            <a:r>
              <a:rPr lang="nl-BE" sz="2400" b="1" i="1" dirty="0" err="1" smtClean="0">
                <a:effectLst>
                  <a:outerShdw blurRad="38100" dist="38100" dir="2700000" algn="tl">
                    <a:srgbClr val="000000">
                      <a:alpha val="43137"/>
                    </a:srgbClr>
                  </a:outerShdw>
                </a:effectLst>
              </a:rPr>
              <a:t>statines</a:t>
            </a:r>
            <a:endParaRPr lang="nl-BE" sz="2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Het gebruik van </a:t>
            </a:r>
            <a:r>
              <a:rPr lang="nl-BE" sz="1400" b="1" dirty="0" err="1">
                <a:solidFill>
                  <a:srgbClr val="1F497D"/>
                </a:solidFill>
                <a:latin typeface="Candara"/>
                <a:ea typeface="Times New Roman"/>
                <a:cs typeface="Times New Roman"/>
              </a:rPr>
              <a:t>statines</a:t>
            </a:r>
            <a:r>
              <a:rPr lang="nl-BE" sz="1400" b="1" dirty="0">
                <a:solidFill>
                  <a:srgbClr val="1F497D"/>
                </a:solidFill>
                <a:latin typeface="Candara"/>
                <a:ea typeface="Times New Roman"/>
                <a:cs typeface="Times New Roman"/>
              </a:rPr>
              <a:t> is aanbevolen bij patiënten met type 2-diabetes en minstens één andere klassieke risicofactor.</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66</a:t>
            </a:fld>
            <a:endParaRPr lang="en-US"/>
          </a:p>
        </p:txBody>
      </p:sp>
    </p:spTree>
    <p:extLst>
      <p:ext uri="{BB962C8B-B14F-4D97-AF65-F5344CB8AC3E}">
        <p14:creationId xmlns:p14="http://schemas.microsoft.com/office/powerpoint/2010/main" val="11200495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274861"/>
            <a:ext cx="6851650" cy="777875"/>
          </a:xfrm>
        </p:spPr>
        <p:txBody>
          <a:bodyPr/>
          <a:lstStyle/>
          <a:p>
            <a:r>
              <a:rPr lang="nl-NL" i="1" dirty="0" smtClean="0">
                <a:solidFill>
                  <a:srgbClr val="007C92"/>
                </a:solidFill>
                <a:latin typeface="Candara"/>
                <a:ea typeface="Times New Roman"/>
                <a:cs typeface="Times New Roman"/>
              </a:rPr>
              <a:t>Voorschrijven </a:t>
            </a:r>
            <a:r>
              <a:rPr lang="nl-NL" i="1" dirty="0">
                <a:solidFill>
                  <a:srgbClr val="007C92"/>
                </a:solidFill>
                <a:latin typeface="Candara"/>
                <a:ea typeface="Times New Roman"/>
                <a:cs typeface="Times New Roman"/>
              </a:rPr>
              <a:t>van </a:t>
            </a:r>
            <a:r>
              <a:rPr lang="nl-NL" i="1" dirty="0" err="1">
                <a:solidFill>
                  <a:srgbClr val="007C92"/>
                </a:solidFill>
                <a:latin typeface="Candara"/>
                <a:ea typeface="Times New Roman"/>
                <a:cs typeface="Times New Roman"/>
              </a:rPr>
              <a:t>statines</a:t>
            </a:r>
            <a:r>
              <a:rPr lang="nl-NL" i="1" dirty="0">
                <a:solidFill>
                  <a:srgbClr val="007C92"/>
                </a:solidFill>
                <a:latin typeface="Candara"/>
                <a:ea typeface="Times New Roman"/>
                <a:cs typeface="Times New Roman"/>
              </a:rPr>
              <a:t> bij diabetici met een verhoogd cardiovasculair </a:t>
            </a:r>
            <a:r>
              <a:rPr lang="nl-NL" i="1" dirty="0" smtClean="0">
                <a:solidFill>
                  <a:srgbClr val="007C92"/>
                </a:solidFill>
                <a:latin typeface="Candara"/>
                <a:ea typeface="Times New Roman"/>
                <a:cs typeface="Times New Roman"/>
              </a:rPr>
              <a:t>risico</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&lt;</a:t>
            </a:r>
            <a:r>
              <a:rPr lang="nl-NL" i="1" dirty="0" smtClean="0">
                <a:solidFill>
                  <a:srgbClr val="007C92"/>
                </a:solidFill>
                <a:latin typeface="Candara"/>
                <a:ea typeface="Times New Roman"/>
                <a:cs typeface="Times New Roman"/>
              </a:rPr>
              <a:t>80</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67</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3057" y="2680761"/>
            <a:ext cx="566737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3057" y="3991193"/>
            <a:ext cx="56483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534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274861"/>
            <a:ext cx="6851650" cy="777875"/>
          </a:xfrm>
        </p:spPr>
        <p:txBody>
          <a:bodyPr/>
          <a:lstStyle/>
          <a:p>
            <a:r>
              <a:rPr lang="nl-NL" i="1" dirty="0" smtClean="0">
                <a:solidFill>
                  <a:srgbClr val="007C92"/>
                </a:solidFill>
                <a:latin typeface="Candara"/>
                <a:ea typeface="Times New Roman"/>
                <a:cs typeface="Times New Roman"/>
              </a:rPr>
              <a:t>Voorschrijven </a:t>
            </a:r>
            <a:r>
              <a:rPr lang="nl-NL" i="1" dirty="0">
                <a:solidFill>
                  <a:srgbClr val="007C92"/>
                </a:solidFill>
                <a:latin typeface="Candara"/>
                <a:ea typeface="Times New Roman"/>
                <a:cs typeface="Times New Roman"/>
              </a:rPr>
              <a:t>van </a:t>
            </a:r>
            <a:r>
              <a:rPr lang="nl-NL" i="1" dirty="0" err="1">
                <a:solidFill>
                  <a:srgbClr val="007C92"/>
                </a:solidFill>
                <a:latin typeface="Candara"/>
                <a:ea typeface="Times New Roman"/>
                <a:cs typeface="Times New Roman"/>
              </a:rPr>
              <a:t>statines</a:t>
            </a:r>
            <a:r>
              <a:rPr lang="nl-NL" i="1" dirty="0">
                <a:solidFill>
                  <a:srgbClr val="007C92"/>
                </a:solidFill>
                <a:latin typeface="Candara"/>
                <a:ea typeface="Times New Roman"/>
                <a:cs typeface="Times New Roman"/>
              </a:rPr>
              <a:t> bij diabetici met een verhoogd cardiovasculair </a:t>
            </a:r>
            <a:r>
              <a:rPr lang="nl-NL" i="1" dirty="0" smtClean="0">
                <a:solidFill>
                  <a:srgbClr val="007C92"/>
                </a:solidFill>
                <a:latin typeface="Candara"/>
                <a:ea typeface="Times New Roman"/>
                <a:cs typeface="Times New Roman"/>
              </a:rPr>
              <a:t>risico</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&lt;</a:t>
            </a:r>
            <a:r>
              <a:rPr lang="nl-NL" i="1" dirty="0" smtClean="0">
                <a:solidFill>
                  <a:srgbClr val="007C92"/>
                </a:solidFill>
                <a:latin typeface="Candara"/>
                <a:ea typeface="Times New Roman"/>
                <a:cs typeface="Times New Roman"/>
              </a:rPr>
              <a:t>80</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68</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00808"/>
            <a:ext cx="6990167" cy="482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2933818"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267744"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606226" y="4779151"/>
            <a:ext cx="612068" cy="2952328"/>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868144"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33641887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I.4. Varia</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Protonpompinhibitoren</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Het gebruik van protonpompinhibitoren voor de behandeling van een gastro-duodenaal ulcus of oesofagitis zonder complicaties dient beperkt te worden in de tijd.</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69</a:t>
            </a:fld>
            <a:endParaRPr lang="en-US"/>
          </a:p>
        </p:txBody>
      </p:sp>
    </p:spTree>
    <p:extLst>
      <p:ext uri="{BB962C8B-B14F-4D97-AF65-F5344CB8AC3E}">
        <p14:creationId xmlns:p14="http://schemas.microsoft.com/office/powerpoint/2010/main" val="1608372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200800" cy="777875"/>
          </a:xfrm>
        </p:spPr>
        <p:txBody>
          <a:bodyPr/>
          <a:lstStyle/>
          <a:p>
            <a:r>
              <a:rPr lang="en-US" dirty="0" err="1"/>
              <a:t>Interpretatie</a:t>
            </a:r>
            <a:r>
              <a:rPr lang="en-US" dirty="0"/>
              <a:t> van de </a:t>
            </a:r>
            <a:r>
              <a:rPr lang="en-US" dirty="0" err="1"/>
              <a:t>grafieken</a:t>
            </a:r>
            <a:r>
              <a:rPr lang="en-US" dirty="0"/>
              <a:t/>
            </a:r>
            <a:br>
              <a:rPr lang="en-US" dirty="0"/>
            </a:br>
            <a:r>
              <a:rPr lang="en-US" dirty="0"/>
              <a:t>2. Boxplot / indicator van de LOK’s per </a:t>
            </a:r>
            <a:r>
              <a:rPr lang="en-US" dirty="0" err="1" smtClean="0"/>
              <a:t>gewest</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7</a:t>
            </a:fld>
            <a:endParaRPr lang="en-US"/>
          </a:p>
        </p:txBody>
      </p:sp>
      <p:sp>
        <p:nvSpPr>
          <p:cNvPr id="21" name="ZoneTexte 5"/>
          <p:cNvSpPr txBox="1"/>
          <p:nvPr/>
        </p:nvSpPr>
        <p:spPr>
          <a:xfrm>
            <a:off x="6880899" y="2319940"/>
            <a:ext cx="2031325" cy="584775"/>
          </a:xfrm>
          <a:prstGeom prst="rect">
            <a:avLst/>
          </a:prstGeom>
          <a:noFill/>
        </p:spPr>
        <p:txBody>
          <a:bodyPr wrap="none" rtlCol="0">
            <a:spAutoFit/>
          </a:bodyPr>
          <a:lstStyle/>
          <a:p>
            <a:r>
              <a:rPr lang="en-US" dirty="0" err="1"/>
              <a:t>Resultaat</a:t>
            </a:r>
            <a:r>
              <a:rPr lang="en-US" dirty="0"/>
              <a:t> </a:t>
            </a:r>
            <a:r>
              <a:rPr lang="en-US" dirty="0" err="1" smtClean="0"/>
              <a:t>hoger</a:t>
            </a:r>
            <a:r>
              <a:rPr lang="en-US" dirty="0" smtClean="0"/>
              <a:t> </a:t>
            </a:r>
            <a:r>
              <a:rPr lang="en-US" dirty="0" err="1" smtClean="0"/>
              <a:t>dan</a:t>
            </a:r>
            <a:r>
              <a:rPr lang="en-US" dirty="0" smtClean="0"/>
              <a:t/>
            </a:r>
            <a:br>
              <a:rPr lang="en-US" dirty="0" smtClean="0"/>
            </a:br>
            <a:r>
              <a:rPr lang="en-US" dirty="0" smtClean="0"/>
              <a:t>P90 (&gt; 63%)</a:t>
            </a:r>
            <a:endParaRPr lang="en-US" dirty="0"/>
          </a:p>
        </p:txBody>
      </p:sp>
      <p:sp>
        <p:nvSpPr>
          <p:cNvPr id="22" name="ZoneTexte 6"/>
          <p:cNvSpPr txBox="1"/>
          <p:nvPr/>
        </p:nvSpPr>
        <p:spPr>
          <a:xfrm>
            <a:off x="1500153" y="3070217"/>
            <a:ext cx="1194558" cy="338554"/>
          </a:xfrm>
          <a:prstGeom prst="rect">
            <a:avLst/>
          </a:prstGeom>
          <a:noFill/>
        </p:spPr>
        <p:txBody>
          <a:bodyPr wrap="none" rtlCol="0">
            <a:spAutoFit/>
          </a:bodyPr>
          <a:lstStyle/>
          <a:p>
            <a:r>
              <a:rPr lang="en-US" dirty="0" smtClean="0"/>
              <a:t>P90 = 63%</a:t>
            </a:r>
            <a:endParaRPr lang="en-US" dirty="0"/>
          </a:p>
        </p:txBody>
      </p:sp>
      <p:sp>
        <p:nvSpPr>
          <p:cNvPr id="23" name="ZoneTexte 7"/>
          <p:cNvSpPr txBox="1"/>
          <p:nvPr/>
        </p:nvSpPr>
        <p:spPr>
          <a:xfrm>
            <a:off x="1475656" y="4006321"/>
            <a:ext cx="1194558" cy="338554"/>
          </a:xfrm>
          <a:prstGeom prst="rect">
            <a:avLst/>
          </a:prstGeom>
          <a:noFill/>
        </p:spPr>
        <p:txBody>
          <a:bodyPr wrap="none" rtlCol="0">
            <a:spAutoFit/>
          </a:bodyPr>
          <a:lstStyle/>
          <a:p>
            <a:r>
              <a:rPr lang="en-US" dirty="0" smtClean="0"/>
              <a:t>P75 = 45%</a:t>
            </a:r>
            <a:endParaRPr lang="en-US" dirty="0"/>
          </a:p>
        </p:txBody>
      </p:sp>
      <p:sp>
        <p:nvSpPr>
          <p:cNvPr id="24" name="ZoneTexte 10"/>
          <p:cNvSpPr txBox="1"/>
          <p:nvPr/>
        </p:nvSpPr>
        <p:spPr>
          <a:xfrm>
            <a:off x="432825" y="4382426"/>
            <a:ext cx="2266967" cy="338554"/>
          </a:xfrm>
          <a:prstGeom prst="rect">
            <a:avLst/>
          </a:prstGeom>
          <a:noFill/>
        </p:spPr>
        <p:txBody>
          <a:bodyPr wrap="none" rtlCol="0">
            <a:spAutoFit/>
          </a:bodyPr>
          <a:lstStyle/>
          <a:p>
            <a:r>
              <a:rPr lang="en-US" dirty="0" err="1" smtClean="0"/>
              <a:t>Mediaan</a:t>
            </a:r>
            <a:r>
              <a:rPr lang="en-US" dirty="0" smtClean="0"/>
              <a:t> of P50 = 37%</a:t>
            </a:r>
            <a:endParaRPr lang="en-US" dirty="0"/>
          </a:p>
        </p:txBody>
      </p:sp>
      <p:sp>
        <p:nvSpPr>
          <p:cNvPr id="25" name="ZoneTexte 11"/>
          <p:cNvSpPr txBox="1"/>
          <p:nvPr/>
        </p:nvSpPr>
        <p:spPr>
          <a:xfrm>
            <a:off x="1475656" y="4848931"/>
            <a:ext cx="1194558" cy="338554"/>
          </a:xfrm>
          <a:prstGeom prst="rect">
            <a:avLst/>
          </a:prstGeom>
          <a:noFill/>
        </p:spPr>
        <p:txBody>
          <a:bodyPr wrap="none" rtlCol="0">
            <a:spAutoFit/>
          </a:bodyPr>
          <a:lstStyle/>
          <a:p>
            <a:r>
              <a:rPr lang="en-US" dirty="0" smtClean="0"/>
              <a:t>P25 = 28%</a:t>
            </a:r>
            <a:endParaRPr lang="en-US" dirty="0"/>
          </a:p>
        </p:txBody>
      </p:sp>
      <p:sp>
        <p:nvSpPr>
          <p:cNvPr id="26" name="ZoneTexte 12"/>
          <p:cNvSpPr txBox="1"/>
          <p:nvPr/>
        </p:nvSpPr>
        <p:spPr>
          <a:xfrm>
            <a:off x="1475656" y="5585076"/>
            <a:ext cx="1194558" cy="338554"/>
          </a:xfrm>
          <a:prstGeom prst="rect">
            <a:avLst/>
          </a:prstGeom>
          <a:noFill/>
        </p:spPr>
        <p:txBody>
          <a:bodyPr wrap="none" rtlCol="0">
            <a:spAutoFit/>
          </a:bodyPr>
          <a:lstStyle/>
          <a:p>
            <a:r>
              <a:rPr lang="en-US" dirty="0" smtClean="0"/>
              <a:t>P10 = 10%</a:t>
            </a:r>
            <a:endParaRPr lang="en-US" dirty="0"/>
          </a:p>
        </p:txBody>
      </p:sp>
      <p:sp>
        <p:nvSpPr>
          <p:cNvPr id="27" name="ZoneTexte 13"/>
          <p:cNvSpPr txBox="1"/>
          <p:nvPr/>
        </p:nvSpPr>
        <p:spPr>
          <a:xfrm>
            <a:off x="6876256" y="5785035"/>
            <a:ext cx="2159566" cy="584775"/>
          </a:xfrm>
          <a:prstGeom prst="rect">
            <a:avLst/>
          </a:prstGeom>
          <a:noFill/>
        </p:spPr>
        <p:txBody>
          <a:bodyPr wrap="none" rtlCol="0">
            <a:spAutoFit/>
          </a:bodyPr>
          <a:lstStyle/>
          <a:p>
            <a:r>
              <a:rPr lang="nl-NL" dirty="0"/>
              <a:t>N.B. Geen resultaten </a:t>
            </a:r>
          </a:p>
          <a:p>
            <a:r>
              <a:rPr lang="nl-NL" dirty="0"/>
              <a:t>lager dan P10</a:t>
            </a:r>
          </a:p>
        </p:txBody>
      </p:sp>
      <p:pic>
        <p:nvPicPr>
          <p:cNvPr id="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161" y="1264596"/>
            <a:ext cx="1071935" cy="560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ZoneTexte 15"/>
          <p:cNvSpPr txBox="1"/>
          <p:nvPr/>
        </p:nvSpPr>
        <p:spPr>
          <a:xfrm>
            <a:off x="6876256" y="4319614"/>
            <a:ext cx="1935145" cy="338554"/>
          </a:xfrm>
          <a:prstGeom prst="rect">
            <a:avLst/>
          </a:prstGeom>
          <a:noFill/>
        </p:spPr>
        <p:txBody>
          <a:bodyPr wrap="none" rtlCol="0">
            <a:spAutoFit/>
          </a:bodyPr>
          <a:lstStyle/>
          <a:p>
            <a:r>
              <a:rPr lang="en-US" dirty="0" err="1" smtClean="0"/>
              <a:t>Gemiddelde</a:t>
            </a:r>
            <a:r>
              <a:rPr lang="en-US" dirty="0" smtClean="0"/>
              <a:t> = 38%</a:t>
            </a:r>
            <a:endParaRPr lang="en-US" dirty="0"/>
          </a:p>
        </p:txBody>
      </p:sp>
      <p:cxnSp>
        <p:nvCxnSpPr>
          <p:cNvPr id="30" name="Connecteur droit avec flèche 18"/>
          <p:cNvCxnSpPr/>
          <p:nvPr/>
        </p:nvCxnSpPr>
        <p:spPr>
          <a:xfrm>
            <a:off x="2771800" y="3192747"/>
            <a:ext cx="2232248"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19"/>
          <p:cNvCxnSpPr/>
          <p:nvPr/>
        </p:nvCxnSpPr>
        <p:spPr>
          <a:xfrm>
            <a:off x="2771800" y="4128851"/>
            <a:ext cx="2118699"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20"/>
          <p:cNvCxnSpPr>
            <a:stCxn id="29" idx="1"/>
          </p:cNvCxnSpPr>
          <p:nvPr/>
        </p:nvCxnSpPr>
        <p:spPr>
          <a:xfrm flipH="1">
            <a:off x="5012432" y="4488891"/>
            <a:ext cx="1863824"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21"/>
          <p:cNvCxnSpPr/>
          <p:nvPr/>
        </p:nvCxnSpPr>
        <p:spPr>
          <a:xfrm>
            <a:off x="2699792" y="4564214"/>
            <a:ext cx="2199873"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22"/>
          <p:cNvCxnSpPr/>
          <p:nvPr/>
        </p:nvCxnSpPr>
        <p:spPr>
          <a:xfrm>
            <a:off x="2699792" y="4992947"/>
            <a:ext cx="2190707"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23"/>
          <p:cNvCxnSpPr/>
          <p:nvPr/>
        </p:nvCxnSpPr>
        <p:spPr>
          <a:xfrm>
            <a:off x="3460286" y="5823726"/>
            <a:ext cx="1579369"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6" name="ZoneTexte 43"/>
          <p:cNvSpPr txBox="1"/>
          <p:nvPr/>
        </p:nvSpPr>
        <p:spPr>
          <a:xfrm>
            <a:off x="1182232" y="1752587"/>
            <a:ext cx="2566600" cy="338554"/>
          </a:xfrm>
          <a:prstGeom prst="rect">
            <a:avLst/>
          </a:prstGeom>
          <a:noFill/>
        </p:spPr>
        <p:txBody>
          <a:bodyPr wrap="none" rtlCol="0">
            <a:spAutoFit/>
          </a:bodyPr>
          <a:lstStyle/>
          <a:p>
            <a:r>
              <a:rPr lang="en-US" u="sng" dirty="0" err="1" smtClean="0"/>
              <a:t>Verklaring</a:t>
            </a:r>
            <a:r>
              <a:rPr lang="en-US" u="sng" dirty="0" smtClean="0"/>
              <a:t> van de </a:t>
            </a:r>
            <a:r>
              <a:rPr lang="en-US" u="sng" dirty="0" err="1" smtClean="0"/>
              <a:t>grenzen</a:t>
            </a:r>
            <a:endParaRPr lang="en-US" u="sng" dirty="0"/>
          </a:p>
        </p:txBody>
      </p:sp>
      <p:sp>
        <p:nvSpPr>
          <p:cNvPr id="37" name="ZoneTexte 46"/>
          <p:cNvSpPr txBox="1"/>
          <p:nvPr/>
        </p:nvSpPr>
        <p:spPr>
          <a:xfrm>
            <a:off x="5796136" y="1752587"/>
            <a:ext cx="3328027" cy="338554"/>
          </a:xfrm>
          <a:prstGeom prst="rect">
            <a:avLst/>
          </a:prstGeom>
          <a:noFill/>
        </p:spPr>
        <p:txBody>
          <a:bodyPr wrap="none" rtlCol="0">
            <a:spAutoFit/>
          </a:bodyPr>
          <a:lstStyle/>
          <a:p>
            <a:r>
              <a:rPr lang="nl-NL" u="sng" dirty="0"/>
              <a:t>Verklaring van </a:t>
            </a:r>
            <a:r>
              <a:rPr lang="nl-NL" u="sng" dirty="0" smtClean="0"/>
              <a:t>bolletjes en </a:t>
            </a:r>
            <a:r>
              <a:rPr lang="nl-NL" u="sng" dirty="0"/>
              <a:t>kruisjes</a:t>
            </a:r>
          </a:p>
        </p:txBody>
      </p:sp>
      <p:cxnSp>
        <p:nvCxnSpPr>
          <p:cNvPr id="38" name="Connecteur droit avec flèche 50"/>
          <p:cNvCxnSpPr/>
          <p:nvPr/>
        </p:nvCxnSpPr>
        <p:spPr>
          <a:xfrm>
            <a:off x="4716016" y="1515077"/>
            <a:ext cx="0" cy="804863"/>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57" name="ZoneTexte 47"/>
          <p:cNvSpPr txBox="1"/>
          <p:nvPr/>
        </p:nvSpPr>
        <p:spPr>
          <a:xfrm>
            <a:off x="3709087" y="1176523"/>
            <a:ext cx="2441694" cy="338554"/>
          </a:xfrm>
          <a:prstGeom prst="rect">
            <a:avLst/>
          </a:prstGeom>
          <a:noFill/>
        </p:spPr>
        <p:txBody>
          <a:bodyPr wrap="none" rtlCol="0">
            <a:spAutoFit/>
          </a:bodyPr>
          <a:lstStyle/>
          <a:p>
            <a:r>
              <a:rPr lang="en-US" u="sng" dirty="0" err="1"/>
              <a:t>Schaal</a:t>
            </a:r>
            <a:r>
              <a:rPr lang="en-US" u="sng" dirty="0"/>
              <a:t> van de </a:t>
            </a:r>
            <a:r>
              <a:rPr lang="en-US" u="sng" dirty="0" err="1"/>
              <a:t>resultaten</a:t>
            </a:r>
            <a:endParaRPr lang="en-US" u="sng" dirty="0"/>
          </a:p>
        </p:txBody>
      </p:sp>
      <p:cxnSp>
        <p:nvCxnSpPr>
          <p:cNvPr id="58" name="Connecteur droit avec flèche 9"/>
          <p:cNvCxnSpPr/>
          <p:nvPr/>
        </p:nvCxnSpPr>
        <p:spPr>
          <a:xfrm flipH="1">
            <a:off x="5084440" y="2621314"/>
            <a:ext cx="1880592"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2010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40-64 jaar met een PPI-voorschrift voor meer dan 80 </a:t>
            </a:r>
            <a:r>
              <a:rPr lang="nl-NL" i="1" dirty="0" smtClean="0">
                <a:solidFill>
                  <a:srgbClr val="007C92"/>
                </a:solidFill>
                <a:latin typeface="Candara"/>
                <a:ea typeface="Times New Roman"/>
                <a:cs typeface="Times New Roman"/>
              </a:rPr>
              <a:t>dagen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70</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273" y="2636912"/>
            <a:ext cx="56578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976905"/>
            <a:ext cx="5715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8743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40-64 jaar met een PPI-voorschrift voor meer dan 80 </a:t>
            </a:r>
            <a:r>
              <a:rPr lang="nl-NL" i="1" dirty="0" smtClean="0">
                <a:solidFill>
                  <a:srgbClr val="007C92"/>
                </a:solidFill>
                <a:latin typeface="Candara"/>
                <a:ea typeface="Times New Roman"/>
                <a:cs typeface="Times New Roman"/>
              </a:rPr>
              <a:t>dagen</a:t>
            </a:r>
            <a:endParaRPr lang="en-US" i="1" dirty="0">
              <a:solidFill>
                <a:srgbClr val="007C92"/>
              </a:solidFill>
              <a:latin typeface="Candara"/>
              <a:ea typeface="Times New Roman"/>
              <a:cs typeface="Times New Roma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7275394" cy="500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EA44515-A1B5-422F-9F05-2D4E79B7C2DD}" type="slidenum">
              <a:rPr lang="en-US" smtClean="0"/>
              <a:pPr/>
              <a:t>71</a:t>
            </a:fld>
            <a:endParaRPr lang="en-US" dirty="0"/>
          </a:p>
        </p:txBody>
      </p:sp>
      <p:sp>
        <p:nvSpPr>
          <p:cNvPr id="6" name="Accolade ouvrante 5"/>
          <p:cNvSpPr/>
          <p:nvPr/>
        </p:nvSpPr>
        <p:spPr>
          <a:xfrm rot="16200000">
            <a:off x="2933818" y="4275094"/>
            <a:ext cx="612068" cy="3960440"/>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267744"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750242" y="4779151"/>
            <a:ext cx="612068" cy="295232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6012160"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9876714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I.4. Varia</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err="1" smtClean="0">
                <a:effectLst>
                  <a:outerShdw blurRad="38100" dist="38100" dir="2700000" algn="tl">
                    <a:srgbClr val="000000">
                      <a:alpha val="43137"/>
                    </a:srgbClr>
                  </a:outerShdw>
                </a:effectLst>
              </a:rPr>
              <a:t>Statines</a:t>
            </a:r>
            <a:r>
              <a:rPr lang="nl-BE" b="1" i="1" dirty="0" smtClean="0">
                <a:effectLst>
                  <a:outerShdw blurRad="38100" dist="38100" dir="2700000" algn="tl">
                    <a:srgbClr val="000000">
                      <a:alpha val="43137"/>
                    </a:srgbClr>
                  </a:outerShdw>
                </a:effectLst>
              </a:rPr>
              <a:t>: </a:t>
            </a:r>
          </a:p>
          <a:p>
            <a:pPr marL="0" indent="0">
              <a:buNone/>
            </a:pPr>
            <a:r>
              <a:rPr lang="nl-BE" sz="2000" b="1" i="1" dirty="0" smtClean="0">
                <a:effectLst>
                  <a:outerShdw blurRad="38100" dist="38100" dir="2700000" algn="tl">
                    <a:srgbClr val="000000">
                      <a:alpha val="43137"/>
                    </a:srgbClr>
                  </a:outerShdw>
                </a:effectLst>
              </a:rPr>
              <a:t>voorschrift bij patiënten zonder geïdentificeerd cardiovasculair risico</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err="1">
                <a:solidFill>
                  <a:srgbClr val="000000"/>
                </a:solidFill>
                <a:latin typeface="Candara"/>
                <a:ea typeface="Times New Roman"/>
                <a:cs typeface="Times New Roman"/>
              </a:rPr>
              <a:t>Statines</a:t>
            </a:r>
            <a:r>
              <a:rPr lang="nl-BE" sz="1400" b="1" dirty="0">
                <a:solidFill>
                  <a:srgbClr val="000000"/>
                </a:solidFill>
                <a:latin typeface="Candara"/>
                <a:ea typeface="Times New Roman"/>
                <a:cs typeface="Times New Roman"/>
              </a:rPr>
              <a:t> zijn niet aangewezen bij patiënten zonder cardiovasculaire pathologie, zelfs bij een verhoogde </a:t>
            </a:r>
            <a:r>
              <a:rPr lang="nl-BE" sz="1400" b="1" dirty="0" err="1">
                <a:solidFill>
                  <a:srgbClr val="000000"/>
                </a:solidFill>
                <a:latin typeface="Candara"/>
                <a:ea typeface="Times New Roman"/>
                <a:cs typeface="Times New Roman"/>
              </a:rPr>
              <a:t>cholesterolemie</a:t>
            </a:r>
            <a:r>
              <a:rPr lang="nl-BE" sz="1400" b="1" dirty="0">
                <a:solidFill>
                  <a:srgbClr val="000000"/>
                </a:solidFill>
                <a:latin typeface="Candara"/>
                <a:ea typeface="Times New Roman"/>
                <a:cs typeface="Times New Roman"/>
              </a:rPr>
              <a:t>.</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72</a:t>
            </a:fld>
            <a:endParaRPr lang="en-US"/>
          </a:p>
        </p:txBody>
      </p:sp>
    </p:spTree>
    <p:extLst>
      <p:ext uri="{BB962C8B-B14F-4D97-AF65-F5344CB8AC3E}">
        <p14:creationId xmlns:p14="http://schemas.microsoft.com/office/powerpoint/2010/main" val="38587986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116632"/>
            <a:ext cx="6851650" cy="777875"/>
          </a:xfrm>
        </p:spPr>
        <p:txBody>
          <a:bodyPr/>
          <a:lstStyle/>
          <a:p>
            <a:r>
              <a:rPr lang="en-US" b="0" dirty="0"/>
              <a:t/>
            </a:r>
            <a:br>
              <a:rPr lang="en-US" b="0" dirty="0"/>
            </a:br>
            <a:r>
              <a:rPr lang="nl-NL" i="1" dirty="0">
                <a:solidFill>
                  <a:srgbClr val="007C92"/>
                </a:solidFill>
                <a:latin typeface="Candara"/>
                <a:ea typeface="Times New Roman"/>
                <a:cs typeface="Times New Roman"/>
              </a:rPr>
              <a:t>Percentage patiënten van 40-49 jaar zonder geïdentificeerd cardiovasculair risico die een voorschrift ontvingen voor </a:t>
            </a:r>
            <a:r>
              <a:rPr lang="nl-NL" i="1" dirty="0" err="1">
                <a:solidFill>
                  <a:srgbClr val="007C92"/>
                </a:solidFill>
                <a:latin typeface="Candara"/>
                <a:ea typeface="Times New Roman"/>
                <a:cs typeface="Times New Roman"/>
              </a:rPr>
              <a:t>hypolipemiërende</a:t>
            </a:r>
            <a:r>
              <a:rPr lang="nl-NL" i="1" dirty="0">
                <a:solidFill>
                  <a:srgbClr val="007C92"/>
                </a:solidFill>
                <a:latin typeface="Candara"/>
                <a:ea typeface="Times New Roman"/>
                <a:cs typeface="Times New Roman"/>
              </a:rPr>
              <a:t> </a:t>
            </a:r>
            <a:r>
              <a:rPr lang="nl-NL" i="1" dirty="0" smtClean="0">
                <a:solidFill>
                  <a:srgbClr val="007C92"/>
                </a:solidFill>
                <a:latin typeface="Candara"/>
                <a:ea typeface="Times New Roman"/>
                <a:cs typeface="Times New Roman"/>
              </a:rPr>
              <a:t>medicatie</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73</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858" y="2674290"/>
            <a:ext cx="56483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981668"/>
            <a:ext cx="566737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0522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116632"/>
            <a:ext cx="6851650" cy="777875"/>
          </a:xfrm>
        </p:spPr>
        <p:txBody>
          <a:bodyPr/>
          <a:lstStyle/>
          <a:p>
            <a:r>
              <a:rPr lang="en-US" b="0" dirty="0"/>
              <a:t/>
            </a:r>
            <a:br>
              <a:rPr lang="en-US" b="0" dirty="0"/>
            </a:br>
            <a:r>
              <a:rPr lang="nl-NL" i="1" dirty="0">
                <a:solidFill>
                  <a:srgbClr val="007C92"/>
                </a:solidFill>
                <a:latin typeface="Candara"/>
                <a:ea typeface="Times New Roman"/>
                <a:cs typeface="Times New Roman"/>
              </a:rPr>
              <a:t>Percentage patiënten van 40-49 jaar zonder geïdentificeerd cardiovasculair risico die een voorschrift ontvingen voor </a:t>
            </a:r>
            <a:r>
              <a:rPr lang="nl-NL" i="1" dirty="0" err="1">
                <a:solidFill>
                  <a:srgbClr val="007C92"/>
                </a:solidFill>
                <a:latin typeface="Candara"/>
                <a:ea typeface="Times New Roman"/>
                <a:cs typeface="Times New Roman"/>
              </a:rPr>
              <a:t>hypolipemiërende</a:t>
            </a:r>
            <a:r>
              <a:rPr lang="nl-NL" i="1" dirty="0">
                <a:solidFill>
                  <a:srgbClr val="007C92"/>
                </a:solidFill>
                <a:latin typeface="Candara"/>
                <a:ea typeface="Times New Roman"/>
                <a:cs typeface="Times New Roman"/>
              </a:rPr>
              <a:t> </a:t>
            </a:r>
            <a:r>
              <a:rPr lang="nl-NL" i="1" dirty="0" smtClean="0">
                <a:solidFill>
                  <a:srgbClr val="007C92"/>
                </a:solidFill>
                <a:latin typeface="Candara"/>
                <a:ea typeface="Times New Roman"/>
                <a:cs typeface="Times New Roman"/>
              </a:rPr>
              <a:t>medicatie</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556792"/>
            <a:ext cx="7037666" cy="485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EA44515-A1B5-422F-9F05-2D4E79B7C2DD}" type="slidenum">
              <a:rPr lang="en-US" smtClean="0"/>
              <a:pPr/>
              <a:t>74</a:t>
            </a:fld>
            <a:endParaRPr lang="en-US" dirty="0"/>
          </a:p>
        </p:txBody>
      </p:sp>
      <p:sp>
        <p:nvSpPr>
          <p:cNvPr id="6" name="Accolade ouvrante 5"/>
          <p:cNvSpPr/>
          <p:nvPr/>
        </p:nvSpPr>
        <p:spPr>
          <a:xfrm rot="16200000">
            <a:off x="3077834"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411760"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750242" y="4779151"/>
            <a:ext cx="612068" cy="295232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6012160"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34826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Interpretatie</a:t>
            </a:r>
            <a:r>
              <a:rPr lang="en-US" dirty="0"/>
              <a:t> van de </a:t>
            </a:r>
            <a:r>
              <a:rPr lang="en-US" dirty="0" err="1"/>
              <a:t>grafieken</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nl-NL" sz="2000" dirty="0"/>
              <a:t>Let op: de grenzen van de twee </a:t>
            </a:r>
            <a:r>
              <a:rPr lang="nl-NL" sz="2000" dirty="0" smtClean="0"/>
              <a:t>types grafieken </a:t>
            </a:r>
            <a:r>
              <a:rPr lang="nl-NL" sz="2000" dirty="0"/>
              <a:t>zijn niet identiek omdat de berekeningsmethode volledig verschillend </a:t>
            </a:r>
            <a:r>
              <a:rPr lang="nl-NL" sz="2000" dirty="0" smtClean="0"/>
              <a:t>is</a:t>
            </a:r>
            <a:r>
              <a:rPr lang="nl-NL" sz="2000" dirty="0"/>
              <a:t>.</a:t>
            </a:r>
          </a:p>
          <a:p>
            <a:pPr marL="0" indent="0">
              <a:buNone/>
            </a:pPr>
            <a:endParaRPr lang="nl-BE" sz="2000" dirty="0" smtClean="0"/>
          </a:p>
          <a:p>
            <a:pPr marL="0" indent="0">
              <a:buNone/>
            </a:pPr>
            <a:r>
              <a:rPr lang="nl-BE" sz="2000" dirty="0" smtClean="0"/>
              <a:t>Ter herinnering,</a:t>
            </a:r>
          </a:p>
          <a:p>
            <a:r>
              <a:rPr lang="nl-NL" sz="2000" dirty="0"/>
              <a:t>de mediaan van de </a:t>
            </a:r>
            <a:r>
              <a:rPr lang="nl-NL" sz="2000" dirty="0" smtClean="0"/>
              <a:t>vergelijkende schaal </a:t>
            </a:r>
            <a:r>
              <a:rPr lang="nl-NL" sz="2000" dirty="0"/>
              <a:t>komt overeen met de mediaan </a:t>
            </a:r>
            <a:r>
              <a:rPr lang="nl-NL" sz="2000" dirty="0" smtClean="0"/>
              <a:t>van alle </a:t>
            </a:r>
            <a:r>
              <a:rPr lang="nl-NL" sz="2000" dirty="0"/>
              <a:t>praktijken in het land</a:t>
            </a:r>
            <a:r>
              <a:rPr lang="nl-NL" sz="2000" dirty="0" smtClean="0"/>
              <a:t>,</a:t>
            </a:r>
          </a:p>
          <a:p>
            <a:r>
              <a:rPr lang="nl-NL" sz="2000" dirty="0"/>
              <a:t>terwijl de mediaan van </a:t>
            </a:r>
            <a:r>
              <a:rPr lang="nl-NL" sz="2000" dirty="0" smtClean="0"/>
              <a:t>de </a:t>
            </a:r>
            <a:r>
              <a:rPr lang="nl-NL" sz="2000" dirty="0" err="1" smtClean="0"/>
              <a:t>boxplot</a:t>
            </a:r>
            <a:r>
              <a:rPr lang="nl-NL" sz="2000" dirty="0" smtClean="0"/>
              <a:t> overeenkomt </a:t>
            </a:r>
            <a:r>
              <a:rPr lang="nl-NL" sz="2000" dirty="0"/>
              <a:t>met de mediaan van </a:t>
            </a:r>
            <a:r>
              <a:rPr lang="nl-NL" sz="2000" dirty="0" smtClean="0"/>
              <a:t>de gemiddeldes </a:t>
            </a:r>
            <a:r>
              <a:rPr lang="nl-NL" sz="2000" dirty="0"/>
              <a:t>van de </a:t>
            </a:r>
            <a:r>
              <a:rPr lang="nl-NL" sz="2000" dirty="0" err="1" smtClean="0"/>
              <a:t>LOK’s</a:t>
            </a:r>
            <a:r>
              <a:rPr lang="nl-NL" sz="2000" dirty="0" smtClean="0"/>
              <a:t> binnen het gewest.</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8</a:t>
            </a:fld>
            <a:endParaRPr lang="en-US"/>
          </a:p>
        </p:txBody>
      </p:sp>
    </p:spTree>
    <p:extLst>
      <p:ext uri="{BB962C8B-B14F-4D97-AF65-F5344CB8AC3E}">
        <p14:creationId xmlns:p14="http://schemas.microsoft.com/office/powerpoint/2010/main" val="2769929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Vergelijking</a:t>
            </a:r>
            <a:r>
              <a:rPr lang="en-US" dirty="0" smtClean="0"/>
              <a:t> van de prestatiegeneeskunde en de forfaitaire praktijken</a:t>
            </a:r>
            <a:endParaRPr lang="en-US" dirty="0"/>
          </a:p>
        </p:txBody>
      </p:sp>
      <p:sp>
        <p:nvSpPr>
          <p:cNvPr id="3" name="Content Placeholder 2"/>
          <p:cNvSpPr>
            <a:spLocks noGrp="1"/>
          </p:cNvSpPr>
          <p:nvPr>
            <p:ph idx="1"/>
          </p:nvPr>
        </p:nvSpPr>
        <p:spPr/>
        <p:txBody>
          <a:bodyPr/>
          <a:lstStyle/>
          <a:p>
            <a:pPr marL="0" indent="0">
              <a:buNone/>
            </a:pPr>
            <a:r>
              <a:rPr lang="en-US" sz="2000" dirty="0" smtClean="0"/>
              <a:t>De </a:t>
            </a:r>
            <a:r>
              <a:rPr lang="en-US" sz="2000" dirty="0" err="1" smtClean="0"/>
              <a:t>resultaten</a:t>
            </a:r>
            <a:r>
              <a:rPr lang="en-US" sz="2000" dirty="0" smtClean="0"/>
              <a:t> van de </a:t>
            </a:r>
            <a:r>
              <a:rPr lang="en-US" sz="2000" dirty="0" err="1" smtClean="0"/>
              <a:t>indicatoren</a:t>
            </a:r>
            <a:r>
              <a:rPr lang="en-US" sz="2000" dirty="0" smtClean="0"/>
              <a:t> </a:t>
            </a:r>
            <a:r>
              <a:rPr lang="en-US" sz="2000" dirty="0" err="1" smtClean="0"/>
              <a:t>kunnen</a:t>
            </a:r>
            <a:r>
              <a:rPr lang="en-US" sz="2000" dirty="0" smtClean="0"/>
              <a:t> </a:t>
            </a:r>
            <a:r>
              <a:rPr lang="en-US" sz="2000" dirty="0" err="1"/>
              <a:t>sterk</a:t>
            </a:r>
            <a:r>
              <a:rPr lang="en-US" sz="2000" dirty="0"/>
              <a:t> </a:t>
            </a:r>
            <a:r>
              <a:rPr lang="en-US" sz="2000" dirty="0" err="1"/>
              <a:t>verschillen</a:t>
            </a:r>
            <a:r>
              <a:rPr lang="en-US" sz="2000" dirty="0"/>
              <a:t> </a:t>
            </a:r>
            <a:r>
              <a:rPr lang="en-US" sz="2000" dirty="0" err="1" smtClean="0"/>
              <a:t>tussen</a:t>
            </a:r>
            <a:r>
              <a:rPr lang="en-US" sz="2000" dirty="0" smtClean="0"/>
              <a:t> </a:t>
            </a:r>
            <a:r>
              <a:rPr lang="en-US" sz="2000" dirty="0"/>
              <a:t>de </a:t>
            </a:r>
            <a:r>
              <a:rPr lang="en-US" sz="2000" dirty="0" smtClean="0"/>
              <a:t>prestatiegeneeskunde en de </a:t>
            </a:r>
            <a:r>
              <a:rPr lang="en-US" sz="2000" dirty="0"/>
              <a:t>forfaitaire </a:t>
            </a:r>
            <a:r>
              <a:rPr lang="en-US" sz="2000" dirty="0" err="1"/>
              <a:t>praktijk</a:t>
            </a:r>
            <a:r>
              <a:rPr lang="en-US" sz="2000" dirty="0" smtClean="0"/>
              <a:t>.</a:t>
            </a:r>
            <a:endParaRPr lang="en-US" sz="2000" dirty="0"/>
          </a:p>
          <a:p>
            <a:pPr marL="0" indent="0">
              <a:buNone/>
            </a:pPr>
            <a:endParaRPr lang="en-US" sz="2000" dirty="0">
              <a:solidFill>
                <a:srgbClr val="FF0000"/>
              </a:solidFill>
            </a:endParaRPr>
          </a:p>
          <a:p>
            <a:pPr marL="0" indent="0">
              <a:buNone/>
            </a:pPr>
            <a:r>
              <a:rPr lang="nl-NL" sz="2000" dirty="0"/>
              <a:t>De referentiepopulatie in de </a:t>
            </a:r>
            <a:r>
              <a:rPr lang="en-US" sz="2000" dirty="0" err="1" smtClean="0"/>
              <a:t>prestatiegeneeskunde</a:t>
            </a:r>
            <a:r>
              <a:rPr lang="en-US" sz="2000" dirty="0" smtClean="0"/>
              <a:t> </a:t>
            </a:r>
            <a:r>
              <a:rPr lang="nl-NL" sz="2000" dirty="0" smtClean="0"/>
              <a:t>bestaat namelijk uit de patiënten</a:t>
            </a:r>
            <a:r>
              <a:rPr lang="en-US" sz="2000" dirty="0" smtClean="0"/>
              <a:t> </a:t>
            </a:r>
            <a:r>
              <a:rPr lang="nl-NL" sz="2000" dirty="0" smtClean="0"/>
              <a:t>die </a:t>
            </a:r>
            <a:r>
              <a:rPr lang="nl-NL" sz="2000" dirty="0"/>
              <a:t>minstens eenmaal per jaar de </a:t>
            </a:r>
            <a:r>
              <a:rPr lang="nl-NL" sz="2000" dirty="0" smtClean="0"/>
              <a:t>betrokken praktijk hebben bezocht.</a:t>
            </a:r>
          </a:p>
          <a:p>
            <a:pPr marL="0" indent="0">
              <a:buNone/>
            </a:pPr>
            <a:endParaRPr lang="en-US" sz="2000" dirty="0"/>
          </a:p>
          <a:p>
            <a:pPr marL="0" indent="0">
              <a:buNone/>
            </a:pPr>
            <a:r>
              <a:rPr lang="en-US" sz="2000" dirty="0"/>
              <a:t>In de forfaitaire </a:t>
            </a:r>
            <a:r>
              <a:rPr lang="en-US" sz="2000" dirty="0" err="1"/>
              <a:t>praktijk</a:t>
            </a:r>
            <a:r>
              <a:rPr lang="en-US" sz="2000" dirty="0"/>
              <a:t> </a:t>
            </a:r>
            <a:r>
              <a:rPr lang="en-US" sz="2000" dirty="0" err="1" smtClean="0"/>
              <a:t>bestaat</a:t>
            </a:r>
            <a:r>
              <a:rPr lang="en-US" sz="2000" dirty="0" smtClean="0"/>
              <a:t> </a:t>
            </a:r>
            <a:r>
              <a:rPr lang="nl-NL" sz="2000" dirty="0" smtClean="0"/>
              <a:t>het </a:t>
            </a:r>
            <a:r>
              <a:rPr lang="en-US" sz="2000" dirty="0" err="1"/>
              <a:t>patiënteel</a:t>
            </a:r>
            <a:r>
              <a:rPr lang="en-US" sz="2000" dirty="0"/>
              <a:t> </a:t>
            </a:r>
            <a:r>
              <a:rPr lang="en-US" sz="2000" dirty="0" err="1" smtClean="0"/>
              <a:t>uit</a:t>
            </a:r>
            <a:r>
              <a:rPr lang="en-US" sz="2000" dirty="0" smtClean="0"/>
              <a:t> de </a:t>
            </a:r>
            <a:r>
              <a:rPr lang="en-US" sz="2000" dirty="0" err="1" smtClean="0"/>
              <a:t>ingeschreven</a:t>
            </a:r>
            <a:r>
              <a:rPr lang="en-US" sz="2000" dirty="0" smtClean="0"/>
              <a:t> </a:t>
            </a:r>
            <a:r>
              <a:rPr lang="en-US" sz="2000" dirty="0" err="1" smtClean="0"/>
              <a:t>patiënten</a:t>
            </a:r>
            <a:r>
              <a:rPr lang="en-US" sz="2000" dirty="0" smtClean="0"/>
              <a:t>, </a:t>
            </a:r>
            <a:r>
              <a:rPr lang="en-US" sz="2000" dirty="0" err="1"/>
              <a:t>ongeacht</a:t>
            </a:r>
            <a:r>
              <a:rPr lang="en-US" sz="2000" dirty="0"/>
              <a:t> of </a:t>
            </a:r>
            <a:r>
              <a:rPr lang="en-US" sz="2000" dirty="0" err="1" smtClean="0"/>
              <a:t>zij</a:t>
            </a:r>
            <a:r>
              <a:rPr lang="en-US" sz="2000" dirty="0" smtClean="0"/>
              <a:t> het </a:t>
            </a:r>
            <a:r>
              <a:rPr lang="en-US" sz="2000" dirty="0" err="1" smtClean="0"/>
              <a:t>medisch</a:t>
            </a:r>
            <a:r>
              <a:rPr lang="en-US" sz="2000" dirty="0" smtClean="0"/>
              <a:t> </a:t>
            </a:r>
            <a:r>
              <a:rPr lang="en-US" sz="2000" dirty="0" err="1" smtClean="0"/>
              <a:t>huis</a:t>
            </a:r>
            <a:r>
              <a:rPr lang="en-US" sz="2000" dirty="0" smtClean="0"/>
              <a:t> </a:t>
            </a:r>
            <a:r>
              <a:rPr lang="en-US" sz="2000" dirty="0" err="1" smtClean="0"/>
              <a:t>bezochten</a:t>
            </a:r>
            <a:r>
              <a:rPr lang="en-US" sz="2000" dirty="0" smtClean="0"/>
              <a:t>.</a:t>
            </a:r>
            <a:endParaRPr lang="en-US" sz="2000" dirty="0">
              <a:solidFill>
                <a:srgbClr val="FF0000"/>
              </a:solidFill>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9</a:t>
            </a:fld>
            <a:endParaRPr lang="en-US"/>
          </a:p>
        </p:txBody>
      </p:sp>
    </p:spTree>
    <p:extLst>
      <p:ext uri="{BB962C8B-B14F-4D97-AF65-F5344CB8AC3E}">
        <p14:creationId xmlns:p14="http://schemas.microsoft.com/office/powerpoint/2010/main" val="2376279927"/>
      </p:ext>
    </p:extLst>
  </p:cSld>
  <p:clrMapOvr>
    <a:masterClrMapping/>
  </p:clrMapOvr>
</p:sld>
</file>

<file path=ppt/theme/theme1.xml><?xml version="1.0" encoding="utf-8"?>
<a:theme xmlns:a="http://schemas.openxmlformats.org/drawingml/2006/main" name="PPT LOKs">
  <a:themeElements>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izivnew">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iziv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iziv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iziv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iziv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iziv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iziv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iziv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iziv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iziv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iziv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iziv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aseDocument" ma:contentTypeID="0x01010068B932EBA4214624B1E6C758B674AA3900878AE0BF14248048B0F623A599AB54C9" ma:contentTypeVersion="10" ma:contentTypeDescription="Crée un document." ma:contentTypeScope="" ma:versionID="0f806d5401a718c248ff851712977ef5">
  <xsd:schema xmlns:xsd="http://www.w3.org/2001/XMLSchema" xmlns:xs="http://www.w3.org/2001/XMLSchema" xmlns:p="http://schemas.microsoft.com/office/2006/metadata/properties" xmlns:ns1="http://schemas.microsoft.com/sharepoint/v3" xmlns:ns2="f15eea43-7fa7-45cf-8dc0-d5244e2cd467" xmlns:ns3="61fd8d87-ea47-44bb-afd6-b4d99b1d9c1f" targetNamespace="http://schemas.microsoft.com/office/2006/metadata/properties" ma:root="true" ma:fieldsID="3c46b631aa297e29475e1214a5361d70" ns1:_="" ns2:_="" ns3:_="">
    <xsd:import namespace="http://schemas.microsoft.com/sharepoint/v3"/>
    <xsd:import namespace="f15eea43-7fa7-45cf-8dc0-d5244e2cd467"/>
    <xsd:import namespace="61fd8d87-ea47-44bb-afd6-b4d99b1d9c1f"/>
    <xsd:element name="properties">
      <xsd:complexType>
        <xsd:sequence>
          <xsd:element name="documentManagement">
            <xsd:complexType>
              <xsd:all>
                <xsd:element ref="ns2:RIDocSummary" minOccurs="0"/>
                <xsd:element ref="ns2:RIDocInitialCreationDate" minOccurs="0"/>
                <xsd:element ref="ns2:RIDocTypeTaxHTField0" minOccurs="0"/>
                <xsd:element ref="ns2:RITargetGroupTaxHTField0" minOccurs="0"/>
                <xsd:element ref="ns2:RIThemeTaxHTField0" minOccurs="0"/>
                <xsd:element ref="ns2:RILanguageTaxHTField0" minOccurs="0"/>
                <xsd:element ref="ns3:TaxCatchAll" minOccurs="0"/>
                <xsd:element ref="ns3:gde733b7de1f426ba66c11d7c4a6ad8f" minOccurs="0"/>
                <xsd:element ref="ns3:TaxCatchAllLabel" minOccurs="0"/>
                <xsd:element ref="ns3:cc6d4d0f41a44532aeb7bee41b15f208"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25" nillable="true" ma:displayName="Date de fin de planification" ma:description="" ma:internalName="PublishingExpirationDate">
      <xsd:simpleType>
        <xsd:restriction base="dms:Unknown"/>
      </xsd:simpleType>
    </xsd:element>
    <xsd:element name="PublishingStartDate" ma:index="26" nillable="true" ma:displayName="Date de début de planification" ma:description=""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5eea43-7fa7-45cf-8dc0-d5244e2cd467" elementFormDefault="qualified">
    <xsd:import namespace="http://schemas.microsoft.com/office/2006/documentManagement/types"/>
    <xsd:import namespace="http://schemas.microsoft.com/office/infopath/2007/PartnerControls"/>
    <xsd:element name="RIDocSummary" ma:index="8" nillable="true" ma:displayName="Résumé" ma:internalName="RIDocSummary">
      <xsd:simpleType>
        <xsd:restriction base="dms:Note">
          <xsd:maxLength value="255"/>
        </xsd:restriction>
      </xsd:simpleType>
    </xsd:element>
    <xsd:element name="RIDocInitialCreationDate" ma:index="13" nillable="true" ma:displayName="Initial creation date" ma:default="[Today]" ma:format="DateOnly" ma:indexed="true" ma:internalName="RIDocInitialCreationDate">
      <xsd:simpleType>
        <xsd:restriction base="dms:DateTime"/>
      </xsd:simpleType>
    </xsd:element>
    <xsd:element name="RIDocTypeTaxHTField0" ma:index="14" nillable="true" ma:taxonomy="true" ma:internalName="RIDocTypeTaxHTField0" ma:taxonomyFieldName="RIDocType" ma:displayName="Type" ma:fieldId="{e9c02295-779d-4904-9c2f-398eb8a46af6}" ma:taxonomyMulti="true" ma:sspId="0ef66dbe-9d4d-47c7-8094-97b828f68765" ma:termSetId="2b6f7e9b-72d8-4c39-9dd2-b382cdde65ef" ma:anchorId="bba49bfc-d79e-4d3d-8e99-da4cfe1bc359" ma:open="false" ma:isKeyword="false">
      <xsd:complexType>
        <xsd:sequence>
          <xsd:element ref="pc:Terms" minOccurs="0" maxOccurs="1"/>
        </xsd:sequence>
      </xsd:complexType>
    </xsd:element>
    <xsd:element name="RITargetGroupTaxHTField0" ma:index="15" nillable="true" ma:taxonomy="true" ma:internalName="RITargetGroupTaxHTField0" ma:taxonomyFieldName="RITargetGroup" ma:displayName="Groupe cible" ma:default="" ma:fieldId="{5ba84fff-5b48-41ff-a0ce-9cb6f56aeea2}" ma:taxonomyMulti="true" ma:sspId="0ef66dbe-9d4d-47c7-8094-97b828f68765" ma:termSetId="2b6f7e9b-72d8-4c39-9dd2-b382cdde65ef" ma:anchorId="93e5bace-bd47-4f95-bc09-82965b59cb06" ma:open="false" ma:isKeyword="false">
      <xsd:complexType>
        <xsd:sequence>
          <xsd:element ref="pc:Terms" minOccurs="0" maxOccurs="1"/>
        </xsd:sequence>
      </xsd:complexType>
    </xsd:element>
    <xsd:element name="RIThemeTaxHTField0" ma:index="16" nillable="true" ma:taxonomy="true" ma:internalName="RIThemeTaxHTField0" ma:taxonomyFieldName="RITheme" ma:displayName="Thème" ma:fieldId="{4da39f56-d3e0-4eda-b5a0-097d81b2f922}" ma:taxonomyMulti="true" ma:sspId="0ef66dbe-9d4d-47c7-8094-97b828f68765" ma:termSetId="2b6f7e9b-72d8-4c39-9dd2-b382cdde65ef" ma:anchorId="d3fdfad7-22a2-47aa-bc5b-de53bde139df" ma:open="false" ma:isKeyword="false">
      <xsd:complexType>
        <xsd:sequence>
          <xsd:element ref="pc:Terms" minOccurs="0" maxOccurs="1"/>
        </xsd:sequence>
      </xsd:complexType>
    </xsd:element>
    <xsd:element name="RILanguageTaxHTField0" ma:index="17" nillable="true" ma:taxonomy="true" ma:internalName="RILanguageTaxHTField0" ma:taxonomyFieldName="RILanguage" ma:displayName="Langue" ma:fieldId="{c7e3734e-a786-4652-bb98-6e7a4dc8cda4}" ma:taxonomyMulti="true" ma:sspId="0ef66dbe-9d4d-47c7-8094-97b828f68765" ma:termSetId="2b6f7e9b-72d8-4c39-9dd2-b382cdde65ef" ma:anchorId="216408cd-2d56-4fdf-a6f2-b407a6eb465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fd8d87-ea47-44bb-afd6-b4d99b1d9c1f" elementFormDefault="qualified">
    <xsd:import namespace="http://schemas.microsoft.com/office/2006/documentManagement/types"/>
    <xsd:import namespace="http://schemas.microsoft.com/office/infopath/2007/PartnerControls"/>
    <xsd:element name="TaxCatchAll" ma:index="18" nillable="true" ma:displayName="Colonne Attraper tout de Taxonomie" ma:hidden="true" ma:list="{7dc22c6c-0b67-4097-b867-927b71770b39}" ma:internalName="TaxCatchAll" ma:showField="CatchAllData"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gde733b7de1f426ba66c11d7c4a6ad8f" ma:index="21" nillable="true" ma:displayName="Document Publicationtype_0" ma:hidden="true" ma:internalName="gde733b7de1f426ba66c11d7c4a6ad8f">
      <xsd:simpleType>
        <xsd:restriction base="dms:Note"/>
      </xsd:simpleType>
    </xsd:element>
    <xsd:element name="TaxCatchAllLabel" ma:index="22" nillable="true" ma:displayName="Colonne Attraper tout de Taxonomie1" ma:hidden="true" ma:list="{7dc22c6c-0b67-4097-b867-927b71770b39}" ma:internalName="TaxCatchAllLabel" ma:readOnly="true" ma:showField="CatchAllDataLabel"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cc6d4d0f41a44532aeb7bee41b15f208" ma:index="23" nillable="true" ma:taxonomy="true" ma:internalName="cc6d4d0f41a44532aeb7bee41b15f208" ma:taxonomyFieldName="Publication_x0020_type_x0020_for_x0020_documents" ma:displayName="Publication type for documents" ma:default="" ma:fieldId="{cc6d4d0f-41a4-4532-aeb7-bee41b15f208}" ma:taxonomyMulti="true" ma:sspId="0ef66dbe-9d4d-47c7-8094-97b828f68765" ma:termSetId="2b6f7e9b-72d8-4c39-9dd2-b382cdde65ef" ma:anchorId="22490f7c-4f41-43c8-a5b3-f62c4d13df9a"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IDocInitialCreationDate xmlns="f15eea43-7fa7-45cf-8dc0-d5244e2cd467">2019-06-18T22:00:00+00:00</RIDocInitialCreationDate>
    <RITargetGroupTaxHTField0 xmlns="f15eea43-7fa7-45cf-8dc0-d5244e2cd467">
      <Terms xmlns="http://schemas.microsoft.com/office/infopath/2007/PartnerControls">
        <TermInfo xmlns="http://schemas.microsoft.com/office/infopath/2007/PartnerControls">
          <TermName xmlns="http://schemas.microsoft.com/office/infopath/2007/PartnerControls">Médecin</TermName>
          <TermId xmlns="http://schemas.microsoft.com/office/infopath/2007/PartnerControls">d8a1e59b-bcd7-4d2f-b75c-23b993f6e1ad</TermId>
        </TermInfo>
        <TermInfo xmlns="http://schemas.microsoft.com/office/infopath/2007/PartnerControls">
          <TermName xmlns="http://schemas.microsoft.com/office/infopath/2007/PartnerControls">Maison médicale</TermName>
          <TermId xmlns="http://schemas.microsoft.com/office/infopath/2007/PartnerControls">69c6c6b7-d4d8-4ddb-b492-1c598670bf6a</TermId>
        </TermInfo>
      </Terms>
    </RITargetGroupTaxHTField0>
    <RILanguageTaxHTField0 xmlns="f15eea43-7fa7-45cf-8dc0-d5244e2cd467">
      <Terms xmlns="http://schemas.microsoft.com/office/infopath/2007/PartnerControls">
        <TermInfo xmlns="http://schemas.microsoft.com/office/infopath/2007/PartnerControls">
          <TermName xmlns="http://schemas.microsoft.com/office/infopath/2007/PartnerControls">Néerlandais</TermName>
          <TermId xmlns="http://schemas.microsoft.com/office/infopath/2007/PartnerControls">1daba039-17e6-4993-bb2c-50e1d16ef364</TermId>
        </TermInfo>
      </Terms>
    </RILanguageTaxHTField0>
    <cc6d4d0f41a44532aeb7bee41b15f208 xmlns="61fd8d87-ea47-44bb-afd6-b4d99b1d9c1f">
      <Terms xmlns="http://schemas.microsoft.com/office/infopath/2007/PartnerControls"/>
    </cc6d4d0f41a44532aeb7bee41b15f208>
    <TaxCatchAll xmlns="61fd8d87-ea47-44bb-afd6-b4d99b1d9c1f">
      <Value>29</Value>
      <Value>60</Value>
      <Value>35</Value>
      <Value>12</Value>
    </TaxCatchAll>
    <RIDocSummary xmlns="f15eea43-7fa7-45cf-8dc0-d5244e2cd467">Resultaten LOKs (data 2016) voor de prestatiegeneeskunde en de forfaitaire praktijken - THEMA I
</RIDocSummary>
    <RIThemeTaxHTField0 xmlns="f15eea43-7fa7-45cf-8dc0-d5244e2cd467">
      <Terms xmlns="http://schemas.microsoft.com/office/infopath/2007/PartnerControls">
        <TermInfo xmlns="http://schemas.microsoft.com/office/infopath/2007/PartnerControls">
          <TermName xmlns="http://schemas.microsoft.com/office/infopath/2007/PartnerControls">Feedback individuel</TermName>
          <TermId xmlns="http://schemas.microsoft.com/office/infopath/2007/PartnerControls">c011c27e-2dbd-409b-87f6-1d728db57d70</TermId>
        </TermInfo>
      </Terms>
    </RIThemeTaxHTField0>
    <PublishingExpirationDate xmlns="http://schemas.microsoft.com/sharepoint/v3" xsi:nil="true"/>
    <RIDocTypeTaxHTField0 xmlns="f15eea43-7fa7-45cf-8dc0-d5244e2cd467">
      <Terms xmlns="http://schemas.microsoft.com/office/infopath/2007/PartnerControls"/>
    </RIDocTypeTaxHTField0>
    <PublishingStartDate xmlns="http://schemas.microsoft.com/sharepoint/v3" xsi:nil="true"/>
    <gde733b7de1f426ba66c11d7c4a6ad8f xmlns="61fd8d87-ea47-44bb-afd6-b4d99b1d9c1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D5C0AE-F94B-4A9E-A8AE-DEE0FEFB6910}"/>
</file>

<file path=customXml/itemProps2.xml><?xml version="1.0" encoding="utf-8"?>
<ds:datastoreItem xmlns:ds="http://schemas.openxmlformats.org/officeDocument/2006/customXml" ds:itemID="{40576C24-5353-4FC5-905C-A2879F4E43E0}"/>
</file>

<file path=customXml/itemProps3.xml><?xml version="1.0" encoding="utf-8"?>
<ds:datastoreItem xmlns:ds="http://schemas.openxmlformats.org/officeDocument/2006/customXml" ds:itemID="{4B9CE913-60F3-4E2A-8C94-A96B4E6D9199}"/>
</file>

<file path=docProps/app.xml><?xml version="1.0" encoding="utf-8"?>
<Properties xmlns="http://schemas.openxmlformats.org/officeDocument/2006/extended-properties" xmlns:vt="http://schemas.openxmlformats.org/officeDocument/2006/docPropsVTypes">
  <Template>PPT LOKs</Template>
  <TotalTime>0</TotalTime>
  <Words>1883</Words>
  <Application>Microsoft Office PowerPoint</Application>
  <PresentationFormat>On-screen Show (4:3)</PresentationFormat>
  <Paragraphs>370</Paragraphs>
  <Slides>74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Calibri</vt:lpstr>
      <vt:lpstr>Candara</vt:lpstr>
      <vt:lpstr>Times New Roman</vt:lpstr>
      <vt:lpstr>Verdana</vt:lpstr>
      <vt:lpstr>Wingdings</vt:lpstr>
      <vt:lpstr>PPT LOKs</vt:lpstr>
      <vt:lpstr>Individuele feedback huisartsen 2019</vt:lpstr>
      <vt:lpstr>Inleiding</vt:lpstr>
      <vt:lpstr>Wat staat er in deze presentatie?</vt:lpstr>
      <vt:lpstr>PowerPoint Presentation</vt:lpstr>
      <vt:lpstr>Interpretatie van de grafieken 1. Individuele vergelijkende schaal</vt:lpstr>
      <vt:lpstr>Interpretatie van de grafieken 2. Boxplot / indicator van de LOK’s per gewest</vt:lpstr>
      <vt:lpstr>Interpretatie van de grafieken 2. Boxplot / indicator van de LOK’s per gewest</vt:lpstr>
      <vt:lpstr>Interpretatie van de grafieken </vt:lpstr>
      <vt:lpstr>Vergelijking van de prestatiegeneeskunde en de forfaitaire praktijken</vt:lpstr>
      <vt:lpstr>Vergelijking van de prestatiegeneeskunde en de forfaitaire praktijken</vt:lpstr>
      <vt:lpstr>Vergelijking van de prestatiegeneeskunde en de forfaitaire praktijken</vt:lpstr>
      <vt:lpstr>Geneesmiddelen</vt:lpstr>
      <vt:lpstr>THEMA I: GENEESMIDDELEN</vt:lpstr>
      <vt:lpstr>THEMA I: GENEESMIDDELEN</vt:lpstr>
      <vt:lpstr>I.1. Infecties in de ambulante praktijk</vt:lpstr>
      <vt:lpstr> Percentage patiënten van 65 jaar en ouder die in de loop van het jaar gevaccineerd werden tegen griep </vt:lpstr>
      <vt:lpstr> Percentage patiënten van 65 jaar en ouder die in de loop van het jaar gevaccineerd werden tegen griep </vt:lpstr>
      <vt:lpstr>I.1. Infecties in de ambulante praktijk</vt:lpstr>
      <vt:lpstr>Percentage patiënten met ≥1 voorschrift voor antibiotica in de loop van het jaar &lt;15</vt:lpstr>
      <vt:lpstr>Pourcentage de patients ayant reçu ≥ 1 prescription d'antibiotiques au cours de l'année &lt;15</vt:lpstr>
      <vt:lpstr>Percentage patiënten met ≥1 voorschrift voor antibiotica in de loop van het jaar &gt;=15</vt:lpstr>
      <vt:lpstr>Percentage patiënten met ≥1 voorschrift voor antibiotica in de loop van het jaar &gt;=15</vt:lpstr>
      <vt:lpstr>I.1. Infecties in de ambulante praktijk</vt:lpstr>
      <vt:lpstr>Percentage tweedelijnsantibiotica (amoxicilline geassocieerd met clavulaanzuur, cefalosporines, chinolonen, macroliden) &lt;15</vt:lpstr>
      <vt:lpstr>Percentage tweedelijnsantibiotica (amoxicilline geassocieerd met clavulaanzuur, cefalosporines, chinolonen, macroliden) &lt;15</vt:lpstr>
      <vt:lpstr>Percentage tweedelijnsantibiotica (amoxicilline geassocieerd met clavulaanzuur, cefalosporines, chinolonen, macroliden) &gt;= 15</vt:lpstr>
      <vt:lpstr>Percentage tweedelijnsantibiotica (amoxicilline geassocieerd met clavulaanzuur, cefalosporines, chinolonen, macroliden) &gt;= 15</vt:lpstr>
      <vt:lpstr>Percentage voorschriften voor amoxicilline, niet gecombineerd met clavulaanzuur &lt;15</vt:lpstr>
      <vt:lpstr>Percentage voorschriften voor amoxicilline, niet gecombineerd met clavulaanzuur &lt;15</vt:lpstr>
      <vt:lpstr>Percentage voorschriften voor amoxicilline, niet gecombineerd met clavulaanzuur &gt;=15</vt:lpstr>
      <vt:lpstr>Percentage voorschriften voor amoxicilline, niet gecombineerd met clavulaanzuur &gt;=15</vt:lpstr>
      <vt:lpstr>Percentage nitrofuranen in de behandeling van een urineweginfectie 15-65</vt:lpstr>
      <vt:lpstr>Percentage nitrofuranen in de behandeling van een urineweginfectie 15-65</vt:lpstr>
      <vt:lpstr>Percentage nitrofuranen in de behandeling van een urineweginfectie 65+</vt:lpstr>
      <vt:lpstr>Percentage nitrofuranen in de behandeling van een urineweginfectie 65+</vt:lpstr>
      <vt:lpstr>THEMA I: GENEESMIDDELEN</vt:lpstr>
      <vt:lpstr>I.2. Medicatie bij ouderen</vt:lpstr>
      <vt:lpstr>Percentage patiënten van 65 jaar en ouder met langdurig gebruik van ≥ 5 verschillende geneesmiddelen</vt:lpstr>
      <vt:lpstr>Percentage patiënten van 65 jaar en ouder met langdurig gebruik van ≥ 5 verschillende geneesmiddelen</vt:lpstr>
      <vt:lpstr>I.2. Medicatie bij ouderen</vt:lpstr>
      <vt:lpstr>Percentage patiënten van 80 jaar en ouder die behandeld worden met hypolipemiërende geneesmiddelen</vt:lpstr>
      <vt:lpstr>Percentage patiënten van 80 jaar en ouder die behandeld worden met hypolipemiërende geneesmiddelen</vt:lpstr>
      <vt:lpstr>Percentage patiënten van 80 jaar en ouder bij wie hypolipemiërende geneesmiddelen worden opgestart</vt:lpstr>
      <vt:lpstr>Percentage patiënten van 80 jaar en ouder bij wie hypolipemiërende geneesmiddelen worden opgestart</vt:lpstr>
      <vt:lpstr>I.2. Medicatie bij ouderen</vt:lpstr>
      <vt:lpstr>Percentage patiënten van 65 jaar en ouder met een voorschrift voor NSAID’s voor meer dan 30 dagen</vt:lpstr>
      <vt:lpstr>Percentage patiënten van 65 jaar en ouder met een voorschrift voor NSAID’s voor meer dan 30 dagen</vt:lpstr>
      <vt:lpstr>I.2. Medicatie bij ouderen</vt:lpstr>
      <vt:lpstr>Percentage patiënten van 75 jaar en ouder met een voorschrift voor meer dan 80 dagen voor minstens één geneesmiddel met anticholinerge werking</vt:lpstr>
      <vt:lpstr>Percentage patiënten van 75 jaar en ouder met een voorschrift voor meer dan 80 dagen voor minstens één geneesmiddel met anticholinerge werking</vt:lpstr>
      <vt:lpstr>THEMA I: GENEESMIDDELEN</vt:lpstr>
      <vt:lpstr>I.2. Medicatie bij ouderen</vt:lpstr>
      <vt:lpstr>I.3. Psychotrope medicatie</vt:lpstr>
      <vt:lpstr>Percentage patiënten met een voorschrift voor antidepressiva.  15-64</vt:lpstr>
      <vt:lpstr>Percentage patiënten met een voorschrift voor antidepressiva.  15-64</vt:lpstr>
      <vt:lpstr>Percentage patiënten met een voorschrift voor antidepressiva (exclusief trazodon) 15-64</vt:lpstr>
      <vt:lpstr>Percentage patiënten met een voorschrift voor antidepressiva (exclusief trazodon) 15-64</vt:lpstr>
      <vt:lpstr>Percentage patiënten met een voorschrift voor antidepressiva.  &gt;= 65</vt:lpstr>
      <vt:lpstr>Percentage patiënten met een voorschrift voor antidepressiva.  &gt;= 65</vt:lpstr>
      <vt:lpstr>Percentage patiënten met een voorschrift voor antidepressiva (exclusief trazodon) &gt;=65</vt:lpstr>
      <vt:lpstr>Percentage patiënten met een voorschrift voor antidepressiva (exclusief trazodon) &gt;=65</vt:lpstr>
      <vt:lpstr>I.3. Psychotrope medicatie</vt:lpstr>
      <vt:lpstr>Percentage patiënten van 75 jaar en ouder met een voorschrift voor antipsychotica</vt:lpstr>
      <vt:lpstr>Percentage patiënten van 75 jaar en ouder met een voorschrift voor antipsychotica</vt:lpstr>
      <vt:lpstr>THEMA I: GENEESMIDDELEN</vt:lpstr>
      <vt:lpstr>I.4. Varia</vt:lpstr>
      <vt:lpstr>Voorschrijven van statines bij diabetici met een verhoogd cardiovasculair risico &lt;80</vt:lpstr>
      <vt:lpstr>Voorschrijven van statines bij diabetici met een verhoogd cardiovasculair risico &lt;80</vt:lpstr>
      <vt:lpstr>I.4. Varia</vt:lpstr>
      <vt:lpstr>Percentage patiënten van 40-64 jaar met een PPI-voorschrift voor meer dan 80 dagen</vt:lpstr>
      <vt:lpstr>Percentage patiënten van 40-64 jaar met een PPI-voorschrift voor meer dan 80 dagen</vt:lpstr>
      <vt:lpstr>I.4. Varia</vt:lpstr>
      <vt:lpstr> Percentage patiënten van 40-49 jaar zonder geïdentificeerd cardiovasculair risico die een voorschrift ontvingen voor hypolipemiërende medicatie</vt:lpstr>
      <vt:lpstr> Percentage patiënten van 40-49 jaar zonder geïdentificeerd cardiovasculair risico die een voorschrift ontvingen voor hypolipemiërende medicatie</vt:lpstr>
    </vt:vector>
  </TitlesOfParts>
  <Company>R.I.Z.I.V. - I.N.A.M.I.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Individuele feedback huisartsen 2019</dc:title>
  <dc:creator>Lies Grypdonck</dc:creator>
  <cp:lastModifiedBy>Bingen Sandrine</cp:lastModifiedBy>
  <cp:revision>114</cp:revision>
  <dcterms:created xsi:type="dcterms:W3CDTF">2018-06-01T09:23:11Z</dcterms:created>
  <dcterms:modified xsi:type="dcterms:W3CDTF">2019-06-19T08:50:43Z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0x01010068B932EBA4214624B1E6C758B674AA3900878AE0BF14248048B0F623A599AB54C9</vt:lpwstr>
  </property>
  <property fmtid="{D5CDD505-2E9C-101B-9397-08002B2CF9AE}" pid="3" name="RITargetGroup">
    <vt:lpwstr>29;#Médecin|d8a1e59b-bcd7-4d2f-b75c-23b993f6e1ad;#35;#Maison médicale|69c6c6b7-d4d8-4ddb-b492-1c598670bf6a</vt:lpwstr>
  </property>
  <property fmtid="{D5CDD505-2E9C-101B-9397-08002B2CF9AE}" pid="4" name="RITheme">
    <vt:lpwstr>60;#Feedback individuel|c011c27e-2dbd-409b-87f6-1d728db57d70</vt:lpwstr>
  </property>
  <property fmtid="{D5CDD505-2E9C-101B-9397-08002B2CF9AE}" pid="5" name="RILanguage">
    <vt:lpwstr>12;#Néerlandais|1daba039-17e6-4993-bb2c-50e1d16ef364</vt:lpwstr>
  </property>
  <property fmtid="{D5CDD505-2E9C-101B-9397-08002B2CF9AE}" pid="6" name="RIDocType">
    <vt:lpwstr/>
  </property>
  <property fmtid="{D5CDD505-2E9C-101B-9397-08002B2CF9AE}" pid="7" name="Publication type for documents">
    <vt:lpwstr/>
  </property>
</Properties>
</file>