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5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33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56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73" r:id="rId10"/>
    <p:sldId id="374" r:id="rId11"/>
    <p:sldId id="375" r:id="rId12"/>
    <p:sldId id="292" r:id="rId13"/>
    <p:sldId id="294" r:id="rId14"/>
    <p:sldId id="301" r:id="rId15"/>
    <p:sldId id="293" r:id="rId16"/>
    <p:sldId id="362" r:id="rId17"/>
    <p:sldId id="414" r:id="rId18"/>
    <p:sldId id="363" r:id="rId19"/>
    <p:sldId id="415" r:id="rId20"/>
    <p:sldId id="364" r:id="rId21"/>
    <p:sldId id="416" r:id="rId22"/>
    <p:sldId id="302" r:id="rId23"/>
    <p:sldId id="303" r:id="rId24"/>
    <p:sldId id="365" r:id="rId25"/>
    <p:sldId id="417" r:id="rId26"/>
    <p:sldId id="366" r:id="rId27"/>
    <p:sldId id="418" r:id="rId28"/>
    <p:sldId id="304" r:id="rId29"/>
    <p:sldId id="305" r:id="rId30"/>
    <p:sldId id="367" r:id="rId31"/>
    <p:sldId id="419" r:id="rId32"/>
    <p:sldId id="368" r:id="rId33"/>
    <p:sldId id="420" r:id="rId34"/>
    <p:sldId id="306" r:id="rId35"/>
    <p:sldId id="307" r:id="rId36"/>
    <p:sldId id="369" r:id="rId37"/>
    <p:sldId id="421" r:id="rId38"/>
    <p:sldId id="308" r:id="rId39"/>
    <p:sldId id="309" r:id="rId40"/>
    <p:sldId id="370" r:id="rId41"/>
    <p:sldId id="422" r:id="rId42"/>
    <p:sldId id="372" r:id="rId43"/>
    <p:sldId id="423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E36C0A"/>
    <a:srgbClr val="76923C"/>
    <a:srgbClr val="669900"/>
    <a:srgbClr val="006F82"/>
    <a:srgbClr val="007C92"/>
    <a:srgbClr val="5F5F5F"/>
    <a:srgbClr val="808080"/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8" autoAdjust="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5BDDD-12D2-4A4F-905E-245A86CED853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1BD69-1CE0-46CB-B0BC-62BD4B8DF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1BD69-1CE0-46CB-B0BC-62BD4B8DF5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8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082675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l-BE" noProof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429000"/>
            <a:ext cx="7088187" cy="720725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006F82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l-BE" noProof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C4F004F-823C-4EF4-A7D5-8E92DAA3223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271" name="Picture 7" descr="L-logo RIZIV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15144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3C7A1-EBB5-4818-8320-BEBE85AA7E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9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58FCE-90EC-4488-A70E-A9621F8CC3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36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44515-A1B5-422F-9F05-2D4E79B7C2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0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C50F0-A442-41A8-81B3-E4B0286A65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9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5FE74-1106-484B-A17F-B577513D41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8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78B0B-DC2A-426D-92B5-351C356122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1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2E297-CE06-4E0C-893A-DBA3806FF6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0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14DBE-DDD3-4F6C-9CF5-FAC0827785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9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8DD11-AFBC-47D7-86D1-89FA72925F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6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0A6B9-5DD5-4185-A519-B2F1F85DD4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8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274638"/>
            <a:ext cx="68516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0D91FC-F832-4ECC-800B-2724BF3EC13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L-logo RIZIV 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15144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lectrogra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88201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F8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F8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F8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F8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F8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F8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F8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F8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F8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784"/>
            <a:ext cx="7772400" cy="1082675"/>
          </a:xfrm>
        </p:spPr>
        <p:txBody>
          <a:bodyPr/>
          <a:lstStyle/>
          <a:p>
            <a:r>
              <a:rPr lang="nl-BE" dirty="0" smtClean="0"/>
              <a:t>Individuele feedback huisartsen</a:t>
            </a:r>
            <a:br>
              <a:rPr lang="nl-BE" dirty="0" smtClean="0"/>
            </a:br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2019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4" b="30069"/>
          <a:stretch/>
        </p:blipFill>
        <p:spPr bwMode="auto">
          <a:xfrm>
            <a:off x="179512" y="3068960"/>
            <a:ext cx="8858250" cy="34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7600" y="2583161"/>
            <a:ext cx="777283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b="1">
                <a:solidFill>
                  <a:srgbClr val="006F82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l-BE" kern="0" dirty="0" smtClean="0"/>
              <a:t>Resultaten </a:t>
            </a:r>
            <a:r>
              <a:rPr lang="nl-BE" kern="0" dirty="0" err="1" smtClean="0"/>
              <a:t>LOKs</a:t>
            </a:r>
            <a:r>
              <a:rPr lang="nl-BE" kern="0" dirty="0" smtClean="0"/>
              <a:t> (data 2016)</a:t>
            </a:r>
          </a:p>
          <a:p>
            <a:r>
              <a:rPr lang="nl-BE" kern="0" dirty="0"/>
              <a:t>voor de </a:t>
            </a:r>
            <a:r>
              <a:rPr lang="nl-BE" kern="0" dirty="0" smtClean="0"/>
              <a:t>prestatiegeneeskunde en de forfaitaire praktijken</a:t>
            </a:r>
          </a:p>
          <a:p>
            <a:r>
              <a:rPr lang="nl-BE" dirty="0"/>
              <a:t>THEMA III</a:t>
            </a:r>
            <a:endParaRPr 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Vergelijking</a:t>
            </a:r>
            <a:r>
              <a:rPr lang="en-US" dirty="0"/>
              <a:t> van de prestatiegeneeskunde en de </a:t>
            </a:r>
            <a:r>
              <a:rPr lang="en-US" dirty="0" err="1"/>
              <a:t>forfaitaire</a:t>
            </a:r>
            <a:r>
              <a:rPr lang="en-US" dirty="0"/>
              <a:t> </a:t>
            </a:r>
            <a:r>
              <a:rPr lang="en-US" dirty="0" err="1"/>
              <a:t>praktijken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457200" y="1595933"/>
            <a:ext cx="4042792" cy="478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sz="2000" dirty="0"/>
              <a:t>De resultaten van de prestatiegeneeskunde enerzijds en van de forfaitaire praktijken anderzijds zullen alleen vergelijkbaar zijn voor de indicatoren die uitgaan van een contact in de loop van het jaar.</a:t>
            </a:r>
            <a:endParaRPr lang="nl-NL" sz="2000" kern="0" dirty="0" smtClean="0"/>
          </a:p>
          <a:p>
            <a:pPr marL="0" indent="0">
              <a:buFontTx/>
              <a:buNone/>
            </a:pPr>
            <a:r>
              <a:rPr lang="nl-NL" sz="2000" kern="0" dirty="0" smtClean="0"/>
              <a:t> </a:t>
            </a:r>
            <a:endParaRPr lang="en-US" sz="2000" kern="0" dirty="0" smtClean="0"/>
          </a:p>
          <a:p>
            <a:pPr marL="0" indent="0">
              <a:buFontTx/>
              <a:buNone/>
            </a:pPr>
            <a:r>
              <a:rPr lang="nl-NL" sz="2000" kern="0" dirty="0" smtClean="0"/>
              <a:t>Bijvoorbeeld </a:t>
            </a:r>
            <a:r>
              <a:rPr lang="nl-NL" sz="2000" kern="0" dirty="0"/>
              <a:t>het </a:t>
            </a:r>
            <a:r>
              <a:rPr lang="nl-NL" sz="2000" kern="0" dirty="0" smtClean="0"/>
              <a:t>% tweedelijns </a:t>
            </a:r>
            <a:r>
              <a:rPr lang="nl-NL" sz="2000" kern="0" dirty="0"/>
              <a:t>antibiotica </a:t>
            </a:r>
            <a:r>
              <a:rPr lang="nl-NL" sz="2000" kern="0" dirty="0" smtClean="0"/>
              <a:t>binnen het geheel van antibiotica</a:t>
            </a:r>
            <a:r>
              <a:rPr lang="nl-NL" sz="2000" kern="0" dirty="0"/>
              <a:t>. </a:t>
            </a:r>
          </a:p>
          <a:p>
            <a:pPr marL="0" indent="0">
              <a:buFontTx/>
              <a:buNone/>
            </a:pPr>
            <a:endParaRPr lang="en-US" sz="2000" kern="0" dirty="0" smtClean="0"/>
          </a:p>
          <a:p>
            <a:pPr marL="0" indent="0">
              <a:buFontTx/>
              <a:buNone/>
            </a:pPr>
            <a:r>
              <a:rPr lang="nl-NL" sz="2000" kern="0" dirty="0" smtClean="0"/>
              <a:t>In dat </a:t>
            </a:r>
            <a:r>
              <a:rPr lang="nl-NL" sz="2000" kern="0" dirty="0"/>
              <a:t>geval worden deze indicatoren in het groen gemarkeerd</a:t>
            </a:r>
            <a:r>
              <a:rPr lang="nl-NL" sz="2000" kern="0" dirty="0" smtClean="0"/>
              <a:t>.</a:t>
            </a:r>
            <a:endParaRPr lang="en-US" kern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54" y="1624533"/>
            <a:ext cx="4566042" cy="410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èche à angle droit 8"/>
          <p:cNvSpPr/>
          <p:nvPr/>
        </p:nvSpPr>
        <p:spPr>
          <a:xfrm>
            <a:off x="3923928" y="5805264"/>
            <a:ext cx="4104456" cy="288032"/>
          </a:xfrm>
          <a:prstGeom prst="bentUpArrow">
            <a:avLst>
              <a:gd name="adj1" fmla="val 32937"/>
              <a:gd name="adj2" fmla="val 25000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77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Vergelijking</a:t>
            </a:r>
            <a:r>
              <a:rPr lang="en-US" dirty="0"/>
              <a:t> van de prestatiegeneeskunde en de </a:t>
            </a:r>
            <a:r>
              <a:rPr lang="en-US" dirty="0" err="1"/>
              <a:t>forfaitaire</a:t>
            </a:r>
            <a:r>
              <a:rPr lang="en-US" dirty="0"/>
              <a:t> </a:t>
            </a:r>
            <a:r>
              <a:rPr lang="en-US" dirty="0" err="1"/>
              <a:t>praktijken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5933"/>
            <a:ext cx="4042792" cy="4785395"/>
          </a:xfrm>
        </p:spPr>
        <p:txBody>
          <a:bodyPr/>
          <a:lstStyle/>
          <a:p>
            <a:pPr marL="0" indent="0">
              <a:buNone/>
            </a:pPr>
            <a:r>
              <a:rPr lang="nl-BE" sz="2000" dirty="0"/>
              <a:t>Wanneer het niet zeker is of er in de loop van het jaar een contact is geweest, geeft de vergelijking een vertekend beeld.</a:t>
            </a:r>
            <a:r>
              <a:rPr lang="nl-NL" sz="2000" dirty="0" smtClean="0"/>
              <a:t> </a:t>
            </a:r>
            <a:endParaRPr lang="nl-NL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nl-BE" sz="2000" dirty="0"/>
              <a:t>Bijvoorbeeld, het % patiënten met minstens één voorschrift voor antibiotica tijdens het jaar</a:t>
            </a:r>
            <a:r>
              <a:rPr lang="nl-BE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nl-NL" sz="2000" dirty="0"/>
              <a:t>In </a:t>
            </a:r>
            <a:r>
              <a:rPr lang="nl-NL" sz="2000" dirty="0" smtClean="0"/>
              <a:t>dat </a:t>
            </a:r>
            <a:r>
              <a:rPr lang="nl-NL" sz="2000" dirty="0"/>
              <a:t>geval worden deze indicatoren in het rood gemarkeerd</a:t>
            </a:r>
            <a:r>
              <a:rPr lang="nl-NL" sz="2000" dirty="0" smtClean="0"/>
              <a:t>.</a:t>
            </a:r>
            <a:endParaRPr lang="en-US" dirty="0"/>
          </a:p>
        </p:txBody>
      </p:sp>
      <p:sp>
        <p:nvSpPr>
          <p:cNvPr id="10" name="Flèche à angle droit 6"/>
          <p:cNvSpPr/>
          <p:nvPr/>
        </p:nvSpPr>
        <p:spPr>
          <a:xfrm>
            <a:off x="3779912" y="5705846"/>
            <a:ext cx="4104456" cy="288032"/>
          </a:xfrm>
          <a:prstGeom prst="bentUpArrow">
            <a:avLst>
              <a:gd name="adj1" fmla="val 32937"/>
              <a:gd name="adj2" fmla="val 25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4381487" cy="396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667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882135" cy="1362075"/>
          </a:xfrm>
        </p:spPr>
        <p:txBody>
          <a:bodyPr/>
          <a:lstStyle/>
          <a:p>
            <a:r>
              <a:rPr lang="nl-BE" sz="3200" dirty="0" smtClean="0"/>
              <a:t>Medische beeldvorming en </a:t>
            </a:r>
            <a:r>
              <a:rPr lang="nl-BE" sz="3200" dirty="0" err="1" smtClean="0"/>
              <a:t>pre-operatieve</a:t>
            </a:r>
            <a:r>
              <a:rPr lang="nl-BE" sz="3200" dirty="0" smtClean="0"/>
              <a:t> onderzoeken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THEMA III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50F0-A442-41A8-81B3-E4B0286A65A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0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THEMA III: MEDISCHE BEELVORMING EN </a:t>
            </a:r>
            <a:br>
              <a:rPr lang="nl-BE" dirty="0" smtClean="0"/>
            </a:br>
            <a:r>
              <a:rPr lang="nl-BE" dirty="0" smtClean="0"/>
              <a:t>PRE-OPERATIEVE ONDERZOEKEN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l-BE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/>
              <a:t>Overmatig gebruik van beeldvorming van de wervelkolom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/>
              <a:t>Overmatig gebruik van </a:t>
            </a:r>
            <a:r>
              <a:rPr lang="nl-BE" sz="2400" dirty="0" err="1" smtClean="0"/>
              <a:t>pre-operatieve</a:t>
            </a:r>
            <a:r>
              <a:rPr lang="nl-BE" sz="2400" dirty="0" smtClean="0"/>
              <a:t> onderzoeken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/>
              <a:t>Stralingsbelasting door obsolete beeldvorming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/>
              <a:t>Overmatig gebruik van echografie van de schildklier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/>
              <a:t>Borstkankerscreening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THEMA III: MEDISCHE BEELVORMING EN </a:t>
            </a:r>
            <a:br>
              <a:rPr lang="nl-NL" dirty="0"/>
            </a:br>
            <a:r>
              <a:rPr lang="nl-NL" dirty="0"/>
              <a:t>PRE-OPERATIEVE ONDERZOEKEN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l-BE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800" b="1" dirty="0" smtClean="0"/>
              <a:t>Overmatig gebruik van beeldvorming van de wervelkolom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Overmatig gebruik van </a:t>
            </a:r>
            <a:r>
              <a:rPr lang="nl-BE" sz="2400" dirty="0" err="1" smtClean="0">
                <a:solidFill>
                  <a:schemeClr val="bg1">
                    <a:lumMod val="85000"/>
                  </a:schemeClr>
                </a:solidFill>
              </a:rPr>
              <a:t>pre-operatieve</a:t>
            </a: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 onderzoeken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Stralingsbelasting door obsolete beeldvorming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Overmatig gebruik van echografie van de schildklier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Borstkankerscreening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6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III.1. Overmatig gebruik van beeldvorming van de wervelkolom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BE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nl-BE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8800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2452108" y="2132856"/>
            <a:ext cx="6157585" cy="1585944"/>
          </a:xfrm>
          <a:prstGeom prst="wedgeRoundRectCallout">
            <a:avLst>
              <a:gd name="adj1" fmla="val -56584"/>
              <a:gd name="adj2" fmla="val 55857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Voer geen beeldvormingsonderzoeken uit bij aspecifieke acute of chronische rugpijn.</a:t>
            </a:r>
            <a:endParaRPr lang="en-US" sz="1400" b="1" dirty="0">
              <a:solidFill>
                <a:srgbClr val="000000"/>
              </a:solidFill>
              <a:latin typeface="Candara"/>
              <a:ea typeface="Times New Roman"/>
              <a:cs typeface="Times New Roman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Indien er om specifieke redenen toch beeldvorming aangewezen is, vermijd dan sequentiële onderzoeken. MRI is niet altijd maar wel meestal de beste keuze.</a:t>
            </a:r>
            <a:endParaRPr lang="en-US" sz="1400" b="1" dirty="0">
              <a:solidFill>
                <a:srgbClr val="000000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7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smtClean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Proportie </a:t>
            </a:r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van uw patiënten zonder gekende orthopedische problematiek die minstens 1 keer beeldvorming van de wervelkolom kregen in de afgelopen 3 </a:t>
            </a:r>
            <a:r>
              <a:rPr lang="nl-NL" i="1" dirty="0" smtClean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jaar</a:t>
            </a:r>
            <a:endParaRPr lang="en-US" i="1" dirty="0">
              <a:solidFill>
                <a:srgbClr val="007C92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992" y="2708920"/>
            <a:ext cx="5610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5"/>
          <p:cNvSpPr txBox="1"/>
          <p:nvPr/>
        </p:nvSpPr>
        <p:spPr>
          <a:xfrm>
            <a:off x="532026" y="2636912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Prestatiegeneeskunde</a:t>
            </a:r>
            <a:endParaRPr lang="en-US" dirty="0"/>
          </a:p>
        </p:txBody>
      </p:sp>
      <p:sp>
        <p:nvSpPr>
          <p:cNvPr id="9" name="ZoneTexte 6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Forfaitaire praktijken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4"/>
            <a:ext cx="56864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228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smtClean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Proportie </a:t>
            </a:r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van uw patiënten zonder gekende orthopedische problematiek die minstens 1 keer beeldvorming van de wervelkolom kregen in de afgelopen 3 </a:t>
            </a:r>
            <a:r>
              <a:rPr lang="nl-NL" i="1" dirty="0" smtClean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jaar</a:t>
            </a:r>
            <a:endParaRPr lang="en-US" i="1" dirty="0">
              <a:solidFill>
                <a:srgbClr val="007C92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899888" cy="516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6"/>
          <p:cNvSpPr/>
          <p:nvPr/>
        </p:nvSpPr>
        <p:spPr>
          <a:xfrm rot="16200000">
            <a:off x="2753798" y="4311098"/>
            <a:ext cx="612068" cy="3888432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7"/>
          <p:cNvSpPr txBox="1"/>
          <p:nvPr/>
        </p:nvSpPr>
        <p:spPr>
          <a:xfrm>
            <a:off x="2072979" y="6525344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Prestatiegeneeskunde</a:t>
            </a:r>
            <a:endParaRPr lang="en-US" dirty="0"/>
          </a:p>
        </p:txBody>
      </p:sp>
      <p:sp>
        <p:nvSpPr>
          <p:cNvPr id="8" name="Accolade ouvrante 8"/>
          <p:cNvSpPr/>
          <p:nvPr/>
        </p:nvSpPr>
        <p:spPr>
          <a:xfrm rot="16200000">
            <a:off x="6347758" y="4893603"/>
            <a:ext cx="612068" cy="2723424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9"/>
          <p:cNvSpPr txBox="1"/>
          <p:nvPr/>
        </p:nvSpPr>
        <p:spPr>
          <a:xfrm>
            <a:off x="5658124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Forfaitaire praktijken</a:t>
            </a:r>
          </a:p>
        </p:txBody>
      </p:sp>
    </p:spTree>
    <p:extLst>
      <p:ext uri="{BB962C8B-B14F-4D97-AF65-F5344CB8AC3E}">
        <p14:creationId xmlns:p14="http://schemas.microsoft.com/office/powerpoint/2010/main" val="846592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Gemiddeld aantal verschillende onderzoeken van beeldvorming van de wervelkolom, per </a:t>
            </a:r>
            <a:r>
              <a:rPr lang="nl-NL" i="1" dirty="0" smtClean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patiënt</a:t>
            </a:r>
            <a:endParaRPr lang="en-US" i="1" dirty="0">
              <a:solidFill>
                <a:srgbClr val="007C92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231" y="2708920"/>
            <a:ext cx="56388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4"/>
          <p:cNvSpPr txBox="1"/>
          <p:nvPr/>
        </p:nvSpPr>
        <p:spPr>
          <a:xfrm>
            <a:off x="532026" y="2708920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Prestatiegeneeskunde</a:t>
            </a:r>
            <a:endParaRPr lang="en-US" dirty="0"/>
          </a:p>
        </p:txBody>
      </p:sp>
      <p:sp>
        <p:nvSpPr>
          <p:cNvPr id="9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Forfaitaire praktijken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857" y="3972143"/>
            <a:ext cx="57435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959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Gemiddeld aantal verschillende onderzoeken van beeldvorming van de wervelkolom, per </a:t>
            </a:r>
            <a:r>
              <a:rPr lang="nl-NL" i="1" dirty="0" smtClean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patiënt</a:t>
            </a:r>
            <a:endParaRPr lang="en-US" i="1" dirty="0">
              <a:solidFill>
                <a:srgbClr val="007C92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02" y="1412776"/>
            <a:ext cx="6845609" cy="512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2609782" y="4311098"/>
            <a:ext cx="612068" cy="3888432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1928963" y="6525344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Prestatiegeneeskunde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188754" y="4908591"/>
            <a:ext cx="612068" cy="2693447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5514108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Forfaitaire praktijken</a:t>
            </a:r>
          </a:p>
        </p:txBody>
      </p:sp>
    </p:spTree>
    <p:extLst>
      <p:ext uri="{BB962C8B-B14F-4D97-AF65-F5344CB8AC3E}">
        <p14:creationId xmlns:p14="http://schemas.microsoft.com/office/powerpoint/2010/main" val="12012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Inleiding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4752528"/>
          </a:xfrm>
        </p:spPr>
        <p:txBody>
          <a:bodyPr/>
          <a:lstStyle/>
          <a:p>
            <a:r>
              <a:rPr lang="nl-NL" sz="2000" dirty="0"/>
              <a:t>Deze feedback is een uitnodiging voor zelfreflectie en voor onderlinge discussie rond prioritaire aandachtspunten in uw </a:t>
            </a:r>
            <a:r>
              <a:rPr lang="nl-NL" sz="2000" dirty="0" smtClean="0"/>
              <a:t>praktijk.</a:t>
            </a:r>
          </a:p>
          <a:p>
            <a:r>
              <a:rPr lang="nl-NL" sz="2000" dirty="0"/>
              <a:t>Dankzij deze feedback kunt u gericht en stap voor stap actie ondernemen en die actie met relevante cijfers opvolgen: individueel, in uw groep of </a:t>
            </a:r>
            <a:r>
              <a:rPr lang="nl-NL" sz="2000" dirty="0" smtClean="0"/>
              <a:t>netwerk, en </a:t>
            </a:r>
            <a:r>
              <a:rPr lang="nl-NL" sz="2000" dirty="0"/>
              <a:t>in uw LOK. </a:t>
            </a:r>
            <a:endParaRPr lang="nl-NL" sz="2000" dirty="0" smtClean="0"/>
          </a:p>
          <a:p>
            <a:r>
              <a:rPr lang="nl-NL" sz="2000" dirty="0"/>
              <a:t>De aanbevelingen in deze feedback zijn niet bedoeld als een strikt op te volgen kookboek</a:t>
            </a:r>
            <a:r>
              <a:rPr lang="nl-NL" sz="2000" dirty="0" smtClean="0"/>
              <a:t>.</a:t>
            </a:r>
          </a:p>
          <a:p>
            <a:r>
              <a:rPr lang="nl-NL" sz="2000" dirty="0"/>
              <a:t>Met betrekking tot de klinische praktijkvoering, herinnert de NRKP eraan dat ‘</a:t>
            </a:r>
            <a:r>
              <a:rPr lang="nl-NL" sz="2000" dirty="0" err="1"/>
              <a:t>Evidence</a:t>
            </a:r>
            <a:r>
              <a:rPr lang="nl-NL" sz="2000" dirty="0"/>
              <a:t> </a:t>
            </a:r>
            <a:r>
              <a:rPr lang="nl-NL" sz="2000" dirty="0" err="1"/>
              <a:t>based</a:t>
            </a:r>
            <a:r>
              <a:rPr lang="nl-NL" sz="2000" dirty="0"/>
              <a:t>’ geneeskunde drie elementen  combineert:</a:t>
            </a:r>
          </a:p>
          <a:p>
            <a:pPr lvl="1"/>
            <a:r>
              <a:rPr lang="nl-NL" sz="2000" dirty="0"/>
              <a:t>gevalideerde richtlijnen op basis van wetenschappelijk onderzoek binnen het domein van de huisartsgeneeskunde, </a:t>
            </a:r>
          </a:p>
          <a:p>
            <a:pPr lvl="1"/>
            <a:r>
              <a:rPr lang="nl-NL" sz="2000" dirty="0"/>
              <a:t>de waarden en voorkeuren van de patiënt, </a:t>
            </a:r>
          </a:p>
          <a:p>
            <a:pPr lvl="1"/>
            <a:r>
              <a:rPr lang="nl-NL" sz="2000" dirty="0"/>
              <a:t>de ervaring en het klinisch oordeel van de arts, in overleg met  collega’s.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037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Aandeel van RX en </a:t>
            </a:r>
            <a:r>
              <a:rPr lang="nl-NL" i="1" dirty="0" smtClean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CT </a:t>
            </a:r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binnen beeldvorming van de wervelkolom door u </a:t>
            </a:r>
            <a:r>
              <a:rPr lang="nl-NL" i="1" dirty="0" smtClean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voorgeschreven</a:t>
            </a:r>
            <a:endParaRPr lang="en-US" i="1" dirty="0">
              <a:solidFill>
                <a:srgbClr val="007C92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08920"/>
            <a:ext cx="5648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4"/>
          <p:cNvSpPr txBox="1"/>
          <p:nvPr/>
        </p:nvSpPr>
        <p:spPr>
          <a:xfrm>
            <a:off x="532026" y="2658398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Prestatiegeneeskunde</a:t>
            </a:r>
            <a:endParaRPr lang="en-US" dirty="0"/>
          </a:p>
        </p:txBody>
      </p:sp>
      <p:sp>
        <p:nvSpPr>
          <p:cNvPr id="9" name="ZoneTexte 5"/>
          <p:cNvSpPr txBox="1"/>
          <p:nvPr/>
        </p:nvSpPr>
        <p:spPr>
          <a:xfrm>
            <a:off x="532026" y="4026550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Forfaitaire praktijken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183" y="3962618"/>
            <a:ext cx="5695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230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Aandeel van RX en </a:t>
            </a:r>
            <a:r>
              <a:rPr lang="nl-NL" i="1" dirty="0" smtClean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CT </a:t>
            </a:r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binnen beeldvorming van de wervelkolom door u </a:t>
            </a:r>
            <a:r>
              <a:rPr lang="nl-NL" i="1" dirty="0" smtClean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voorgeschreven</a:t>
            </a:r>
            <a:endParaRPr lang="en-US" i="1" dirty="0">
              <a:solidFill>
                <a:srgbClr val="007C92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717517" cy="502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2933818" y="4347102"/>
            <a:ext cx="612068" cy="3816424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67744" y="6525344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Prestatiegeneeskunde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436593" y="4948784"/>
            <a:ext cx="612068" cy="2613061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573013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Forfaitaire praktijken</a:t>
            </a:r>
          </a:p>
        </p:txBody>
      </p:sp>
    </p:spTree>
    <p:extLst>
      <p:ext uri="{BB962C8B-B14F-4D97-AF65-F5344CB8AC3E}">
        <p14:creationId xmlns:p14="http://schemas.microsoft.com/office/powerpoint/2010/main" val="1452348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THEMA III: MEDISCHE BEELVORMING EN </a:t>
            </a:r>
            <a:br>
              <a:rPr lang="nl-BE" dirty="0" smtClean="0"/>
            </a:br>
            <a:r>
              <a:rPr lang="nl-BE" dirty="0" smtClean="0"/>
              <a:t>PRE-OPERATIEVE ONDERZOEKEN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l-BE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Overmatig gebruik van beeldvorming van de wervelkolom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800" b="1" dirty="0" smtClean="0"/>
              <a:t>Overmatig gebruik van </a:t>
            </a:r>
            <a:r>
              <a:rPr lang="nl-BE" sz="2800" b="1" dirty="0" err="1" smtClean="0"/>
              <a:t>pre-operatieve</a:t>
            </a:r>
            <a:r>
              <a:rPr lang="nl-BE" sz="2800" b="1" dirty="0" smtClean="0"/>
              <a:t> onderzoeken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Stralingsbelasting door obsolete beeldvorming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Overmatig gebruik van echografie van de schildklier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Borstkankerscreening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4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III.2. Overmatig gebruik van </a:t>
            </a:r>
            <a:r>
              <a:rPr lang="nl-BE" dirty="0" err="1" smtClean="0"/>
              <a:t>pre-operatieve</a:t>
            </a:r>
            <a:r>
              <a:rPr lang="nl-BE" dirty="0" smtClean="0"/>
              <a:t> onderzoeken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nl-NL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 </a:t>
            </a:r>
            <a:r>
              <a:rPr lang="nl-NL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betreft de routinematige </a:t>
            </a:r>
            <a:r>
              <a:rPr lang="nl-NL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pre-operatieve</a:t>
            </a:r>
            <a:r>
              <a:rPr lang="nl-NL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onderzoeken ECG, RX thorax, INR:</a:t>
            </a:r>
            <a:endParaRPr lang="nl-BE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nl-BE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449374" y="2852936"/>
            <a:ext cx="6157584" cy="2016224"/>
          </a:xfrm>
          <a:prstGeom prst="wedgeRoundRectCallout">
            <a:avLst>
              <a:gd name="adj1" fmla="val -58297"/>
              <a:gd name="adj2" fmla="val 30349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Voer bij patiënten &lt; 50 jaar met een laag risicoprofiel* niet routinematig een ECG, RX thorax of INR-meting uit als </a:t>
            </a:r>
            <a:r>
              <a:rPr lang="nl-BE" sz="1400" b="1" dirty="0" err="1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pre-operatieve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 onderzoeken bij kleine – of intermediaire ingrepen**.</a:t>
            </a:r>
            <a:endParaRPr lang="en-US" sz="1400" b="1" dirty="0">
              <a:solidFill>
                <a:srgbClr val="000000"/>
              </a:solidFill>
              <a:latin typeface="Candara"/>
              <a:ea typeface="Times New Roman"/>
              <a:cs typeface="Times New Roman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Voer bij patiënten ≥ 50 jaar met een laag risicoprofiel* niet routinematig een RX thorax of INR-meting uit als </a:t>
            </a:r>
            <a:r>
              <a:rPr lang="nl-BE" sz="1400" b="1" dirty="0" err="1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pre-operatieve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 onderzoeken bij kleine – of intermediaire ingrepen**.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2449374" y="4941168"/>
            <a:ext cx="6157585" cy="1080120"/>
          </a:xfrm>
          <a:prstGeom prst="wedgeRoundRectCallout">
            <a:avLst>
              <a:gd name="adj1" fmla="val -60023"/>
              <a:gd name="adj2" fmla="val -52360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Voer bij patiënten ≥50 jaar wel routinematig een ECG (in rust) uit als </a:t>
            </a:r>
            <a:r>
              <a:rPr lang="nl-BE" sz="1400" b="1" dirty="0" err="1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pre-operatief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 onderzoek bij kleine – of intermediaire ingrepen**.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5377" y="6165304"/>
            <a:ext cx="6085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900" dirty="0"/>
              <a:t>*Definitie van laag risicoprofiel voor onze beschikbare data, metingen: geen enkele vorm van chronische medicatie.</a:t>
            </a:r>
          </a:p>
          <a:p>
            <a:r>
              <a:rPr lang="nl-NL" sz="900" dirty="0"/>
              <a:t>**Definitie kleine en intermediaire heelkunde: nomenclatuurcodes heelkunde met K≤270, N≤450, I≤550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9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Proportie patiënten met een laag-risicoprofiel &lt; 50 jaar die overbodige </a:t>
            </a:r>
            <a:r>
              <a:rPr lang="nl-NL" i="1" dirty="0" err="1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pre-operatieve</a:t>
            </a:r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 onderzoeken bij kleine- en intermediaire heelkunde </a:t>
            </a:r>
            <a:r>
              <a:rPr lang="nl-NL" i="1" dirty="0" smtClean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kregen</a:t>
            </a:r>
            <a:endParaRPr lang="en-US" i="1" dirty="0">
              <a:solidFill>
                <a:srgbClr val="007C92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18861"/>
            <a:ext cx="56483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4"/>
          <p:cNvSpPr txBox="1"/>
          <p:nvPr/>
        </p:nvSpPr>
        <p:spPr>
          <a:xfrm>
            <a:off x="532026" y="2708920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Prestatiegeneeskunde</a:t>
            </a:r>
            <a:endParaRPr lang="en-US" dirty="0"/>
          </a:p>
        </p:txBody>
      </p:sp>
      <p:sp>
        <p:nvSpPr>
          <p:cNvPr id="9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Forfaitaire praktijken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486" y="3953093"/>
            <a:ext cx="56959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016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Proportie patiënten met een laag-risicoprofiel &lt; 50 jaar die overbodige </a:t>
            </a:r>
            <a:r>
              <a:rPr lang="nl-NL" i="1" dirty="0" err="1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pre-operatieve</a:t>
            </a:r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 onderzoeken bij kleine- en intermediaire heelkunde </a:t>
            </a:r>
            <a:r>
              <a:rPr lang="nl-NL" i="1" dirty="0" smtClean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kregen</a:t>
            </a:r>
            <a:endParaRPr lang="en-US" i="1" dirty="0">
              <a:solidFill>
                <a:srgbClr val="007C92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891162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2717794" y="4347102"/>
            <a:ext cx="612068" cy="3816424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051720" y="6525344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Prestatiegeneeskunde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307391" y="4861962"/>
            <a:ext cx="612068" cy="2786706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558011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Forfaitaire praktijken</a:t>
            </a:r>
          </a:p>
        </p:txBody>
      </p:sp>
    </p:spTree>
    <p:extLst>
      <p:ext uri="{BB962C8B-B14F-4D97-AF65-F5344CB8AC3E}">
        <p14:creationId xmlns:p14="http://schemas.microsoft.com/office/powerpoint/2010/main" val="2968854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Proportie patiënten met een laag-risicoprofiel ≥ 50 jaar die overbodige </a:t>
            </a:r>
            <a:r>
              <a:rPr lang="nl-NL" i="1" dirty="0" err="1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pre-operatieve</a:t>
            </a:r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 onderzoeken bij kleine- en intermediaire heelkunde </a:t>
            </a:r>
            <a:r>
              <a:rPr lang="nl-NL" i="1" dirty="0" smtClean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kregen</a:t>
            </a:r>
            <a:endParaRPr lang="en-US" i="1" dirty="0">
              <a:solidFill>
                <a:srgbClr val="007C92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249" y="2701574"/>
            <a:ext cx="55911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4"/>
          <p:cNvSpPr txBox="1"/>
          <p:nvPr/>
        </p:nvSpPr>
        <p:spPr>
          <a:xfrm>
            <a:off x="532026" y="2708920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Prestatiegeneeskunde</a:t>
            </a:r>
            <a:endParaRPr lang="en-US" dirty="0"/>
          </a:p>
        </p:txBody>
      </p:sp>
      <p:sp>
        <p:nvSpPr>
          <p:cNvPr id="10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Forfaitaire praktijken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949" y="3934043"/>
            <a:ext cx="57054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955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Proportie patiënten met een laag-risicoprofiel ≥ 50 jaar die overbodige </a:t>
            </a:r>
            <a:r>
              <a:rPr lang="nl-NL" i="1" dirty="0" err="1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pre-operatieve</a:t>
            </a:r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 onderzoeken bij kleine- en intermediaire heelkunde </a:t>
            </a:r>
            <a:r>
              <a:rPr lang="nl-NL" i="1" dirty="0" smtClean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kregen</a:t>
            </a:r>
            <a:endParaRPr lang="en-US" i="1" dirty="0">
              <a:solidFill>
                <a:srgbClr val="007C92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1"/>
            <a:ext cx="6780617" cy="507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2717794" y="4419110"/>
            <a:ext cx="612068" cy="3672408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051720" y="6525344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Prestatiegeneeskunde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216115" y="4881230"/>
            <a:ext cx="612068" cy="2748169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5508104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Forfaitaire praktijken</a:t>
            </a:r>
          </a:p>
        </p:txBody>
      </p:sp>
    </p:spTree>
    <p:extLst>
      <p:ext uri="{BB962C8B-B14F-4D97-AF65-F5344CB8AC3E}">
        <p14:creationId xmlns:p14="http://schemas.microsoft.com/office/powerpoint/2010/main" val="3124098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THEMA III: MEDISCHE BEELVORMING EN </a:t>
            </a:r>
            <a:br>
              <a:rPr lang="nl-BE" dirty="0" smtClean="0"/>
            </a:br>
            <a:r>
              <a:rPr lang="nl-BE" dirty="0" smtClean="0"/>
              <a:t>PRE-OPERATIEVE ONDERZOEKEN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l-BE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Overmatig gebruik van beeldvorming van de wervelkolom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Overmatig gebruik van </a:t>
            </a:r>
            <a:r>
              <a:rPr lang="nl-BE" sz="2400" dirty="0" err="1" smtClean="0">
                <a:solidFill>
                  <a:schemeClr val="bg1">
                    <a:lumMod val="85000"/>
                  </a:schemeClr>
                </a:solidFill>
              </a:rPr>
              <a:t>pre-operatieve</a:t>
            </a: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 onderzoeken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800" b="1" dirty="0" smtClean="0"/>
              <a:t>Stralingsbelasting door obsolete beeldvorming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Overmatig gebruik van echografie van de schildklier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Borstkankerscreening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4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III.3. Stralingsblootstelling door obsolete beeldvorming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BE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nl-BE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8800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452108" y="2492896"/>
            <a:ext cx="6157585" cy="1080120"/>
          </a:xfrm>
          <a:prstGeom prst="wedgeRoundRectCallout">
            <a:avLst>
              <a:gd name="adj1" fmla="val -56584"/>
              <a:gd name="adj2" fmla="val 55857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Schrijf geen beeldvormingsonderzoeken voor die obsoleet zijn in de eerste lijn.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481583" y="3789040"/>
            <a:ext cx="6157585" cy="1080120"/>
          </a:xfrm>
          <a:prstGeom prst="wedgeRoundRectCallout">
            <a:avLst>
              <a:gd name="adj1" fmla="val -56862"/>
              <a:gd name="adj2" fmla="val -10626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Als er een beeldvormingsonderzoek moet worden voorgeschreven en verschillende onderzoeken kunnen hetzelfde resultaat opleveren, geef dan voorkeur aan het onderzoek met de laagste stralingsbelasting.</a:t>
            </a:r>
            <a:endParaRPr lang="en-US" sz="1400" b="1" dirty="0">
              <a:solidFill>
                <a:srgbClr val="1F497D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</a:t>
            </a:r>
            <a:r>
              <a:rPr lang="nl-NL" dirty="0"/>
              <a:t>staat er in deze presentatie?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Deze presentatie bevat alle gedetailleerde boodschappen uit de </a:t>
            </a:r>
            <a:r>
              <a:rPr lang="nl-NL" sz="2000" dirty="0" smtClean="0"/>
              <a:t>feedback.</a:t>
            </a:r>
            <a:endParaRPr lang="nl-NL" sz="2000" dirty="0"/>
          </a:p>
          <a:p>
            <a:r>
              <a:rPr lang="nl-NL" sz="2000" dirty="0"/>
              <a:t>Deze boodschappen worden geïllustreerd aan de hand van twee soorten resultaten:</a:t>
            </a:r>
          </a:p>
          <a:p>
            <a:pPr lvl="1"/>
            <a:r>
              <a:rPr lang="nl-NL" sz="2000" dirty="0"/>
              <a:t>de verdeling van de vastgestelde resultaten per solopraktijk of groepspraktijk over het hele </a:t>
            </a:r>
            <a:r>
              <a:rPr lang="nl-NL" sz="2000" dirty="0" smtClean="0"/>
              <a:t>land,</a:t>
            </a:r>
            <a:endParaRPr lang="nl-NL" sz="2000" dirty="0"/>
          </a:p>
          <a:p>
            <a:pPr lvl="1"/>
            <a:r>
              <a:rPr lang="nl-NL" sz="2000" dirty="0"/>
              <a:t>de verdeling van de gemiddelden per LOK per </a:t>
            </a:r>
            <a:r>
              <a:rPr lang="nl-NL" sz="2000" dirty="0" smtClean="0"/>
              <a:t>gewest.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041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Stralingsblootstelling (in </a:t>
            </a:r>
            <a:r>
              <a:rPr lang="nl-NL" i="1" dirty="0" err="1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mSv</a:t>
            </a:r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) veroorzaakt door </a:t>
            </a:r>
            <a:r>
              <a:rPr lang="nl-NL" i="1" dirty="0" smtClean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obsolete </a:t>
            </a:r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beeldvorming, per </a:t>
            </a:r>
            <a:r>
              <a:rPr lang="nl-NL" i="1" dirty="0" smtClean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patiënt</a:t>
            </a:r>
            <a:endParaRPr lang="en-US" i="1" dirty="0">
              <a:solidFill>
                <a:srgbClr val="007C92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157" y="2744399"/>
            <a:ext cx="56292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4"/>
          <p:cNvSpPr txBox="1"/>
          <p:nvPr/>
        </p:nvSpPr>
        <p:spPr>
          <a:xfrm>
            <a:off x="532026" y="2708920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Prestatiegeneeskunde</a:t>
            </a:r>
            <a:endParaRPr lang="en-US" dirty="0"/>
          </a:p>
        </p:txBody>
      </p:sp>
      <p:sp>
        <p:nvSpPr>
          <p:cNvPr id="9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Forfaitaire praktijken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82" y="3943568"/>
            <a:ext cx="5695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206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Stralingsblootstelling (in </a:t>
            </a:r>
            <a:r>
              <a:rPr lang="nl-NL" i="1" dirty="0" err="1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mSv</a:t>
            </a:r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) veroorzaakt door </a:t>
            </a:r>
            <a:r>
              <a:rPr lang="nl-NL" i="1" dirty="0" smtClean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obsolete </a:t>
            </a:r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beeldvorming, per </a:t>
            </a:r>
            <a:r>
              <a:rPr lang="nl-NL" i="1" dirty="0" smtClean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patiënt</a:t>
            </a:r>
            <a:endParaRPr lang="en-US" i="1" dirty="0">
              <a:solidFill>
                <a:srgbClr val="007C92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13742"/>
            <a:ext cx="6580589" cy="506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2933818" y="4419110"/>
            <a:ext cx="612068" cy="3672408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67744" y="6525344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Prestatiegeneeskunde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368129" y="4945240"/>
            <a:ext cx="612068" cy="2620149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5652120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Forfaitaire praktijken</a:t>
            </a:r>
          </a:p>
        </p:txBody>
      </p:sp>
    </p:spTree>
    <p:extLst>
      <p:ext uri="{BB962C8B-B14F-4D97-AF65-F5344CB8AC3E}">
        <p14:creationId xmlns:p14="http://schemas.microsoft.com/office/powerpoint/2010/main" val="2487350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Proportie van obsolete stralingsblootstelling die veroorzaakt wordt door RX wervelkolom en CT </a:t>
            </a:r>
            <a:r>
              <a:rPr lang="nl-NL" i="1" dirty="0" smtClean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wervelkolom</a:t>
            </a:r>
            <a:endParaRPr lang="en-US" i="1" dirty="0">
              <a:solidFill>
                <a:srgbClr val="007C92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74" y="2742674"/>
            <a:ext cx="5619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4"/>
          <p:cNvSpPr txBox="1"/>
          <p:nvPr/>
        </p:nvSpPr>
        <p:spPr>
          <a:xfrm>
            <a:off x="532026" y="2708920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Prestatiegeneeskunde</a:t>
            </a:r>
            <a:endParaRPr lang="en-US" dirty="0"/>
          </a:p>
        </p:txBody>
      </p:sp>
      <p:sp>
        <p:nvSpPr>
          <p:cNvPr id="9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Forfaitaire praktijken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99" y="3943568"/>
            <a:ext cx="56864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187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Proportie van obsolete stralingsblootstelling die veroorzaakt wordt door RX wervelkolom en CT </a:t>
            </a:r>
            <a:r>
              <a:rPr lang="nl-NL" i="1" dirty="0" smtClean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wervelkolom</a:t>
            </a:r>
            <a:endParaRPr lang="en-US" i="1" dirty="0">
              <a:solidFill>
                <a:srgbClr val="007C92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6336704" cy="487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221850" y="4419110"/>
            <a:ext cx="612068" cy="3672408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555776" y="6525344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Prestatiegeneeskunde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498214" y="5031179"/>
            <a:ext cx="612068" cy="2448272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5802140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Forfaitaire praktijken</a:t>
            </a:r>
          </a:p>
        </p:txBody>
      </p:sp>
    </p:spTree>
    <p:extLst>
      <p:ext uri="{BB962C8B-B14F-4D97-AF65-F5344CB8AC3E}">
        <p14:creationId xmlns:p14="http://schemas.microsoft.com/office/powerpoint/2010/main" val="42534978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THEMA III: MEDISCHE BEELVORMING EN </a:t>
            </a:r>
            <a:br>
              <a:rPr lang="nl-BE" dirty="0" smtClean="0"/>
            </a:br>
            <a:r>
              <a:rPr lang="nl-BE" dirty="0" smtClean="0"/>
              <a:t>PRE-OPERATIEVE ONDERZOEKEN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l-BE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Overmatig gebruik van beeldvorming van de wervelkolom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Overmatig gebruik van </a:t>
            </a:r>
            <a:r>
              <a:rPr lang="nl-BE" sz="2400" dirty="0" err="1" smtClean="0">
                <a:solidFill>
                  <a:schemeClr val="bg1">
                    <a:lumMod val="85000"/>
                  </a:schemeClr>
                </a:solidFill>
              </a:rPr>
              <a:t>pre-operatieve</a:t>
            </a: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 onderzoeken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Stralingsbelasting door obsolete beeldvorming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800" b="1" dirty="0" smtClean="0"/>
              <a:t>Overmatig gebruik van echografie van de schildklier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Borstkankerscreening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6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III.4. Overmatig gebruik van echografie van de schildklier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BE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nl-BE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8800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2452108" y="2492896"/>
            <a:ext cx="6157585" cy="1080120"/>
          </a:xfrm>
          <a:prstGeom prst="wedgeRoundRectCallout">
            <a:avLst>
              <a:gd name="adj1" fmla="val -56584"/>
              <a:gd name="adj2" fmla="val 55857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Voer geen routinematige echografie van de schildklier uit als follow-up bij schildklierfunctiestoornissen.</a:t>
            </a:r>
            <a:endParaRPr lang="en-US" sz="1400" b="1" dirty="0">
              <a:solidFill>
                <a:srgbClr val="000000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1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Proportie patiënten met een gekende schildklierfunctiestoornis die ≥1 overbodige echografische follow-up kregen in de afgelopen 3 </a:t>
            </a:r>
            <a:r>
              <a:rPr lang="nl-NL" i="1" dirty="0" smtClean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jaar</a:t>
            </a:r>
            <a:endParaRPr lang="en-US" i="1" dirty="0">
              <a:solidFill>
                <a:srgbClr val="007C92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532" y="2761724"/>
            <a:ext cx="562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4"/>
          <p:cNvSpPr txBox="1"/>
          <p:nvPr/>
        </p:nvSpPr>
        <p:spPr>
          <a:xfrm>
            <a:off x="532026" y="2708920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Prestatiegeneeskunde</a:t>
            </a:r>
            <a:endParaRPr lang="en-US" dirty="0"/>
          </a:p>
        </p:txBody>
      </p:sp>
      <p:sp>
        <p:nvSpPr>
          <p:cNvPr id="9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Forfaitaire praktijken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532" y="3962618"/>
            <a:ext cx="5676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3808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Proportie patiënten met een gekende schildklierfunctiestoornis die ≥1 overbodige echografische follow-up kregen in de afgelopen 3 </a:t>
            </a:r>
            <a:r>
              <a:rPr lang="nl-NL" i="1" dirty="0" smtClean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jaar</a:t>
            </a:r>
            <a:endParaRPr lang="en-US" i="1" dirty="0">
              <a:solidFill>
                <a:srgbClr val="007C92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740502" cy="504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2789802" y="4347102"/>
            <a:ext cx="612068" cy="3816424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123728" y="6525344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Prestatiegeneeskunde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304069" y="4937292"/>
            <a:ext cx="612068" cy="2636046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558011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Forfaitaire praktijken</a:t>
            </a:r>
          </a:p>
        </p:txBody>
      </p:sp>
    </p:spTree>
    <p:extLst>
      <p:ext uri="{BB962C8B-B14F-4D97-AF65-F5344CB8AC3E}">
        <p14:creationId xmlns:p14="http://schemas.microsoft.com/office/powerpoint/2010/main" val="2016052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THEMA III: MEDISCHE BEELVORMING EN </a:t>
            </a:r>
            <a:br>
              <a:rPr lang="nl-BE" dirty="0" smtClean="0"/>
            </a:br>
            <a:r>
              <a:rPr lang="nl-BE" dirty="0" smtClean="0"/>
              <a:t>PRE-OPERATIEVE ONDERZOEKEN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l-BE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Overmatig gebruik van beeldvorming van de wervelkolom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Overmatig gebruik van </a:t>
            </a:r>
            <a:r>
              <a:rPr lang="nl-BE" sz="2400" dirty="0" err="1" smtClean="0">
                <a:solidFill>
                  <a:schemeClr val="bg1">
                    <a:lumMod val="85000"/>
                  </a:schemeClr>
                </a:solidFill>
              </a:rPr>
              <a:t>pre-operatieve</a:t>
            </a: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 onderzoeken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Stralingsbelasting door obsolete beeldvorming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chemeClr val="bg1">
                    <a:lumMod val="85000"/>
                  </a:schemeClr>
                </a:solidFill>
              </a:rPr>
              <a:t>Overmatig gebruik van echografie van de schildklier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800" b="1" dirty="0" smtClean="0"/>
              <a:t>Borstkankerscreening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3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III.5. Borstkankerscreening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BE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nl-BE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8800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2452108" y="2492896"/>
            <a:ext cx="6157585" cy="1080120"/>
          </a:xfrm>
          <a:prstGeom prst="wedgeRoundRectCallout">
            <a:avLst>
              <a:gd name="adj1" fmla="val -56584"/>
              <a:gd name="adj2" fmla="val 55857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Informeer vrouwen in de leeftijdsgroep 50-69 jaar over de mogelijkheid tot tweejaarlijkse mammografische screening in het kader van het bevolkingsonderzoek.</a:t>
            </a:r>
            <a:endParaRPr lang="en-US" sz="1400" b="1" dirty="0">
              <a:solidFill>
                <a:srgbClr val="1F497D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481583" y="3789040"/>
            <a:ext cx="6157585" cy="1080120"/>
          </a:xfrm>
          <a:prstGeom prst="wedgeRoundRectCallout">
            <a:avLst>
              <a:gd name="adj1" fmla="val -56862"/>
              <a:gd name="adj2" fmla="val -10626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Voer geen routinematige screening uit bij vrouwen buiten de doelgroep van 50-69 jaar.</a:t>
            </a:r>
            <a:endParaRPr lang="en-US" sz="1400" b="1" dirty="0">
              <a:solidFill>
                <a:srgbClr val="000000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77072"/>
            <a:ext cx="8363272" cy="2049091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nl-BE" sz="4000" b="1" cap="all" dirty="0" err="1" smtClean="0">
                <a:solidFill>
                  <a:srgbClr val="006F82"/>
                </a:solidFill>
                <a:latin typeface="Verdana"/>
                <a:ea typeface="+mj-ea"/>
                <a:cs typeface="+mj-cs"/>
              </a:rPr>
              <a:t>MeTHODOLOGIE</a:t>
            </a:r>
            <a:r>
              <a:rPr lang="nl-BE" sz="4000" b="1" cap="all" dirty="0" smtClean="0">
                <a:solidFill>
                  <a:srgbClr val="006F82"/>
                </a:solidFill>
                <a:latin typeface="Verdana"/>
                <a:ea typeface="+mj-ea"/>
                <a:cs typeface="+mj-cs"/>
              </a:rPr>
              <a:t> en</a:t>
            </a:r>
            <a:endParaRPr lang="nl-BE" sz="4000" b="1" cap="all" dirty="0">
              <a:solidFill>
                <a:srgbClr val="006F82"/>
              </a:solidFill>
              <a:latin typeface="Verdana"/>
              <a:ea typeface="+mj-ea"/>
              <a:cs typeface="+mj-cs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nl-BE" sz="4000" b="1" cap="all" dirty="0" err="1" smtClean="0">
                <a:solidFill>
                  <a:srgbClr val="006F82"/>
                </a:solidFill>
                <a:latin typeface="Verdana"/>
                <a:ea typeface="+mj-ea"/>
                <a:cs typeface="+mj-cs"/>
              </a:rPr>
              <a:t>INTERPRETATie</a:t>
            </a:r>
            <a:r>
              <a:rPr lang="nl-BE" sz="4000" b="1" cap="all" dirty="0" smtClean="0">
                <a:solidFill>
                  <a:srgbClr val="006F82"/>
                </a:solidFill>
                <a:latin typeface="Verdana"/>
                <a:ea typeface="+mj-ea"/>
                <a:cs typeface="+mj-cs"/>
              </a:rPr>
              <a:t> grafieken</a:t>
            </a:r>
            <a:endParaRPr lang="en-US" sz="4000" b="1" cap="all" dirty="0">
              <a:solidFill>
                <a:srgbClr val="006F82"/>
              </a:solidFill>
              <a:latin typeface="Verdana"/>
              <a:ea typeface="+mj-ea"/>
              <a:cs typeface="+mj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249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Proportie vrouwen binnen de doelpopulatie (50-69 jaar) in uw praktijk die een tweejaarlijkse screening hebben ondergaan</a:t>
            </a:r>
            <a:endParaRPr lang="en-US" i="1" dirty="0">
              <a:solidFill>
                <a:srgbClr val="007C92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720" y="2742674"/>
            <a:ext cx="5619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4"/>
          <p:cNvSpPr txBox="1"/>
          <p:nvPr/>
        </p:nvSpPr>
        <p:spPr>
          <a:xfrm>
            <a:off x="532026" y="2708920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Prestatiegeneeskunde</a:t>
            </a:r>
            <a:endParaRPr lang="en-US" dirty="0"/>
          </a:p>
        </p:txBody>
      </p:sp>
      <p:sp>
        <p:nvSpPr>
          <p:cNvPr id="9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Forfaitaire praktijken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757" y="3943568"/>
            <a:ext cx="57816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2594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Proportie vrouwen binnen de doelpopulatie (50-69 jaar) in uw praktijk die een tweejaarlijkse screening hebben ondergaan</a:t>
            </a:r>
            <a:endParaRPr lang="en-US" i="1" dirty="0">
              <a:solidFill>
                <a:srgbClr val="007C92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89270"/>
            <a:ext cx="6120680" cy="458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365866" y="4563126"/>
            <a:ext cx="612068" cy="3384376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699792" y="6525344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Prestatiegeneeskunde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534218" y="4995175"/>
            <a:ext cx="612068" cy="2520280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5796136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Forfaitaire praktijken</a:t>
            </a:r>
          </a:p>
        </p:txBody>
      </p:sp>
    </p:spTree>
    <p:extLst>
      <p:ext uri="{BB962C8B-B14F-4D97-AF65-F5344CB8AC3E}">
        <p14:creationId xmlns:p14="http://schemas.microsoft.com/office/powerpoint/2010/main" val="18374516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Proportie van screenings die via het georganiseerde screeningssysteem (= bevolkingsonderzoek) plaatsvonden (op het totaal van de uitgevoerde screenings)</a:t>
            </a:r>
            <a:endParaRPr lang="en-US" i="1" dirty="0">
              <a:solidFill>
                <a:srgbClr val="007C92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582" y="2747436"/>
            <a:ext cx="56578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5"/>
          <p:cNvSpPr txBox="1"/>
          <p:nvPr/>
        </p:nvSpPr>
        <p:spPr>
          <a:xfrm>
            <a:off x="532026" y="2708920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Prestatiegeneeskunde</a:t>
            </a:r>
            <a:endParaRPr lang="en-US" dirty="0"/>
          </a:p>
        </p:txBody>
      </p:sp>
      <p:sp>
        <p:nvSpPr>
          <p:cNvPr id="8" name="ZoneTexte 6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Forfaitaire praktijken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82" y="3967380"/>
            <a:ext cx="56959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0104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>
                <a:solidFill>
                  <a:srgbClr val="007C92"/>
                </a:solidFill>
                <a:latin typeface="Candara"/>
                <a:ea typeface="Times New Roman"/>
                <a:cs typeface="Times New Roman"/>
              </a:rPr>
              <a:t>Proportie van screenings die via het georganiseerde screeningssysteem (= bevolkingsonderzoek) plaatsvonden (op het totaal van de uitgevoerde screenings)</a:t>
            </a:r>
            <a:endParaRPr lang="en-US" i="1" dirty="0">
              <a:solidFill>
                <a:srgbClr val="007C92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68112"/>
            <a:ext cx="6912768" cy="517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6"/>
          <p:cNvSpPr/>
          <p:nvPr/>
        </p:nvSpPr>
        <p:spPr>
          <a:xfrm rot="16200000">
            <a:off x="2933818" y="4347102"/>
            <a:ext cx="612068" cy="3816424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7"/>
          <p:cNvSpPr txBox="1"/>
          <p:nvPr/>
        </p:nvSpPr>
        <p:spPr>
          <a:xfrm>
            <a:off x="2267744" y="6525344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Prestatiegeneeskunde</a:t>
            </a:r>
            <a:endParaRPr lang="en-US" dirty="0"/>
          </a:p>
        </p:txBody>
      </p:sp>
      <p:sp>
        <p:nvSpPr>
          <p:cNvPr id="8" name="Accolade ouvrante 8"/>
          <p:cNvSpPr/>
          <p:nvPr/>
        </p:nvSpPr>
        <p:spPr>
          <a:xfrm rot="16200000">
            <a:off x="6534218" y="4851159"/>
            <a:ext cx="612068" cy="2808312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9"/>
          <p:cNvSpPr txBox="1"/>
          <p:nvPr/>
        </p:nvSpPr>
        <p:spPr>
          <a:xfrm>
            <a:off x="5796136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Forfaitaire praktijken</a:t>
            </a:r>
          </a:p>
        </p:txBody>
      </p:sp>
    </p:spTree>
    <p:extLst>
      <p:ext uri="{BB962C8B-B14F-4D97-AF65-F5344CB8AC3E}">
        <p14:creationId xmlns:p14="http://schemas.microsoft.com/office/powerpoint/2010/main" val="1582085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Interpretatie</a:t>
            </a:r>
            <a:r>
              <a:rPr lang="en-US" dirty="0" smtClean="0"/>
              <a:t> van de </a:t>
            </a:r>
            <a:r>
              <a:rPr lang="en-US" dirty="0" err="1" smtClean="0"/>
              <a:t>grafieken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dirty="0" err="1" smtClean="0"/>
              <a:t>Individuele</a:t>
            </a:r>
            <a:r>
              <a:rPr lang="en-US" dirty="0" smtClean="0"/>
              <a:t> </a:t>
            </a:r>
            <a:r>
              <a:rPr lang="en-US" dirty="0" err="1" smtClean="0"/>
              <a:t>vergelijkende</a:t>
            </a:r>
            <a:r>
              <a:rPr lang="en-US" dirty="0" smtClean="0"/>
              <a:t> </a:t>
            </a:r>
            <a:r>
              <a:rPr lang="en-US" dirty="0" err="1" smtClean="0"/>
              <a:t>schaal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/>
              <a:t>Deze grafiek wordt beschreven in de individuele feedback die u hebt ontvangen:</a:t>
            </a:r>
          </a:p>
          <a:p>
            <a:endParaRPr lang="nl-NL" sz="2000" dirty="0"/>
          </a:p>
          <a:p>
            <a:endParaRPr lang="nl-BE" sz="2000" dirty="0" smtClean="0"/>
          </a:p>
          <a:p>
            <a:endParaRPr lang="nl-BE" sz="2000" dirty="0"/>
          </a:p>
          <a:p>
            <a:endParaRPr lang="nl-BE" sz="2000" dirty="0" smtClean="0"/>
          </a:p>
          <a:p>
            <a:r>
              <a:rPr lang="nl-NL" sz="2000" dirty="0" smtClean="0"/>
              <a:t>Deze </a:t>
            </a:r>
            <a:r>
              <a:rPr lang="nl-NL" sz="2000" dirty="0"/>
              <a:t>schaal </a:t>
            </a:r>
            <a:r>
              <a:rPr lang="nl-NL" sz="2000" dirty="0" smtClean="0"/>
              <a:t>toont de </a:t>
            </a:r>
            <a:r>
              <a:rPr lang="nl-NL" sz="2000" dirty="0"/>
              <a:t>verdeling van de resultaten voor alle artsen </a:t>
            </a:r>
            <a:r>
              <a:rPr lang="nl-NL" sz="2000" dirty="0" smtClean="0"/>
              <a:t>binnen de prestatiegeneeskunde.</a:t>
            </a:r>
            <a:endParaRPr lang="nl-NL" sz="2000" dirty="0"/>
          </a:p>
          <a:p>
            <a:r>
              <a:rPr lang="nl-NL" sz="2000" dirty="0"/>
              <a:t>De betekenis van de limieten P10, P50, P60 en P90 wordt beschreven in uw individuele document.</a:t>
            </a:r>
          </a:p>
          <a:p>
            <a:r>
              <a:rPr lang="nl-NL" sz="2000" dirty="0"/>
              <a:t>De betekenis </a:t>
            </a:r>
            <a:r>
              <a:rPr lang="nl-NL" sz="2000" dirty="0" smtClean="0"/>
              <a:t>van de </a:t>
            </a:r>
            <a:r>
              <a:rPr lang="nl-NL" sz="2000" dirty="0"/>
              <a:t>kleuren </a:t>
            </a:r>
            <a:r>
              <a:rPr lang="nl-NL" sz="2000" dirty="0" smtClean="0"/>
              <a:t>eveneens.</a:t>
            </a:r>
            <a:endParaRPr lang="nl-NL" sz="2000" dirty="0"/>
          </a:p>
          <a:p>
            <a:r>
              <a:rPr lang="nl-NL" sz="2000" dirty="0"/>
              <a:t>U vindt een geanonimiseerde kopie op de website van het </a:t>
            </a:r>
            <a:r>
              <a:rPr lang="nl-NL" sz="2000" dirty="0" smtClean="0"/>
              <a:t>RIZIV.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22" y="2704529"/>
            <a:ext cx="56388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04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200800" cy="777875"/>
          </a:xfrm>
        </p:spPr>
        <p:txBody>
          <a:bodyPr/>
          <a:lstStyle/>
          <a:p>
            <a:r>
              <a:rPr lang="en-US" dirty="0" err="1"/>
              <a:t>Interpretatie</a:t>
            </a:r>
            <a:r>
              <a:rPr lang="en-US" dirty="0"/>
              <a:t> van de </a:t>
            </a:r>
            <a:r>
              <a:rPr lang="en-US" dirty="0" err="1"/>
              <a:t>grafieken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Boxplot / indicator van de LOK’s per </a:t>
            </a:r>
            <a:r>
              <a:rPr lang="en-US" dirty="0" err="1" smtClean="0"/>
              <a:t>gewest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363272" cy="4752528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/>
              <a:t>De </a:t>
            </a:r>
            <a:r>
              <a:rPr lang="nl-NL" sz="2000" dirty="0" err="1"/>
              <a:t>boxplot</a:t>
            </a:r>
            <a:r>
              <a:rPr lang="nl-NL" sz="2000" dirty="0"/>
              <a:t> maakt het mogelijk om de verdeling van de gemiddelden per LOK te visualiseren op basis van de resultaten van LOK-artsen.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Het </a:t>
            </a:r>
            <a:r>
              <a:rPr lang="nl-NL" sz="2000" dirty="0"/>
              <a:t>resultaat van een </a:t>
            </a:r>
            <a:r>
              <a:rPr lang="nl-NL" sz="2000" dirty="0" smtClean="0"/>
              <a:t>LOK wordt </a:t>
            </a:r>
            <a:r>
              <a:rPr lang="nl-NL" sz="2000" dirty="0"/>
              <a:t>alleen in aanmerking genomen als er in 2016 minstens 7 </a:t>
            </a:r>
            <a:r>
              <a:rPr lang="nl-NL" sz="2000" dirty="0" smtClean="0"/>
              <a:t>artsen, werkend binnen de prestatiegeneeskunde of forfaitair,</a:t>
            </a:r>
            <a:r>
              <a:rPr lang="nl-NL" sz="2000" dirty="0" smtClean="0">
                <a:solidFill>
                  <a:srgbClr val="FF0000"/>
                </a:solidFill>
              </a:rPr>
              <a:t> </a:t>
            </a:r>
            <a:r>
              <a:rPr lang="nl-NL" sz="2000" dirty="0"/>
              <a:t>actief zijn in de </a:t>
            </a:r>
            <a:r>
              <a:rPr lang="nl-NL" sz="2000" dirty="0" smtClean="0"/>
              <a:t>LOK (met </a:t>
            </a:r>
            <a:r>
              <a:rPr lang="nl-NL" sz="2000" dirty="0"/>
              <a:t>actief in 2016 bedoelen we </a:t>
            </a:r>
            <a:r>
              <a:rPr lang="nl-NL" sz="2000" dirty="0" smtClean="0"/>
              <a:t>"</a:t>
            </a:r>
            <a:r>
              <a:rPr lang="nl-NL" sz="2000" dirty="0"/>
              <a:t> hebben </a:t>
            </a:r>
            <a:r>
              <a:rPr lang="nl-NL" sz="2000" dirty="0" smtClean="0"/>
              <a:t>een feedback ontvangen </a:t>
            </a:r>
            <a:r>
              <a:rPr lang="nl-NL" sz="2000" dirty="0"/>
              <a:t>voor de activiteit </a:t>
            </a:r>
            <a:r>
              <a:rPr lang="nl-NL" sz="2000" dirty="0" smtClean="0"/>
              <a:t>in 2016</a:t>
            </a:r>
            <a:r>
              <a:rPr lang="nl-NL" sz="2000" dirty="0"/>
              <a:t>").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Het LOK-gemiddelde </a:t>
            </a:r>
            <a:r>
              <a:rPr lang="nl-NL" sz="2000" dirty="0"/>
              <a:t>is de som van de tellers gedeeld door de som van de noemers van alle actieve artsen in de </a:t>
            </a:r>
            <a:r>
              <a:rPr lang="nl-NL" sz="2000" dirty="0" smtClean="0"/>
              <a:t>LOK.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Elke </a:t>
            </a:r>
            <a:r>
              <a:rPr lang="nl-NL" sz="2000" dirty="0" err="1" smtClean="0"/>
              <a:t>boxplot</a:t>
            </a:r>
            <a:r>
              <a:rPr lang="nl-NL" sz="2000" dirty="0"/>
              <a:t> vertegenwoordigt een </a:t>
            </a:r>
            <a:r>
              <a:rPr lang="nl-NL" sz="2000" dirty="0" smtClean="0"/>
              <a:t>gewest </a:t>
            </a:r>
            <a:r>
              <a:rPr lang="nl-NL" sz="2000" dirty="0"/>
              <a:t>volgens het type terugbetaling </a:t>
            </a:r>
            <a:r>
              <a:rPr lang="nl-NL" sz="2000" dirty="0" smtClean="0"/>
              <a:t>binnen de prestatiegeneeskunde </a:t>
            </a:r>
            <a:r>
              <a:rPr lang="nl-NL" sz="2000" dirty="0"/>
              <a:t>of forfaitair.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29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200800" cy="777875"/>
          </a:xfrm>
        </p:spPr>
        <p:txBody>
          <a:bodyPr/>
          <a:lstStyle/>
          <a:p>
            <a:r>
              <a:rPr lang="en-US" dirty="0" err="1"/>
              <a:t>Interpretatie</a:t>
            </a:r>
            <a:r>
              <a:rPr lang="en-US" dirty="0"/>
              <a:t> van de </a:t>
            </a:r>
            <a:r>
              <a:rPr lang="en-US" dirty="0" err="1"/>
              <a:t>grafieken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2. Boxplot / indicator van de LOK’s per </a:t>
            </a:r>
            <a:r>
              <a:rPr lang="en-US" dirty="0" err="1" smtClean="0"/>
              <a:t>gewest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1" name="ZoneTexte 5"/>
          <p:cNvSpPr txBox="1"/>
          <p:nvPr/>
        </p:nvSpPr>
        <p:spPr>
          <a:xfrm>
            <a:off x="6880899" y="2319940"/>
            <a:ext cx="2031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Resultaat</a:t>
            </a:r>
            <a:r>
              <a:rPr lang="en-US" dirty="0"/>
              <a:t> </a:t>
            </a:r>
            <a:r>
              <a:rPr lang="en-US" dirty="0" err="1" smtClean="0"/>
              <a:t>hoger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P90 (&gt; 63%)</a:t>
            </a:r>
            <a:endParaRPr lang="en-US" dirty="0"/>
          </a:p>
        </p:txBody>
      </p:sp>
      <p:sp>
        <p:nvSpPr>
          <p:cNvPr id="22" name="ZoneTexte 6"/>
          <p:cNvSpPr txBox="1"/>
          <p:nvPr/>
        </p:nvSpPr>
        <p:spPr>
          <a:xfrm>
            <a:off x="1500153" y="3070217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P90 = 63%</a:t>
            </a:r>
            <a:endParaRPr lang="en-US" dirty="0"/>
          </a:p>
        </p:txBody>
      </p:sp>
      <p:sp>
        <p:nvSpPr>
          <p:cNvPr id="23" name="ZoneTexte 7"/>
          <p:cNvSpPr txBox="1"/>
          <p:nvPr/>
        </p:nvSpPr>
        <p:spPr>
          <a:xfrm>
            <a:off x="1475656" y="4006321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P75 = 45%</a:t>
            </a:r>
            <a:endParaRPr lang="en-US" dirty="0"/>
          </a:p>
        </p:txBody>
      </p:sp>
      <p:sp>
        <p:nvSpPr>
          <p:cNvPr id="24" name="ZoneTexte 10"/>
          <p:cNvSpPr txBox="1"/>
          <p:nvPr/>
        </p:nvSpPr>
        <p:spPr>
          <a:xfrm>
            <a:off x="432825" y="4382426"/>
            <a:ext cx="2266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Mediaan</a:t>
            </a:r>
            <a:r>
              <a:rPr lang="en-US" dirty="0" smtClean="0"/>
              <a:t> of P50 = 37%</a:t>
            </a:r>
            <a:endParaRPr lang="en-US" dirty="0"/>
          </a:p>
        </p:txBody>
      </p:sp>
      <p:sp>
        <p:nvSpPr>
          <p:cNvPr id="25" name="ZoneTexte 11"/>
          <p:cNvSpPr txBox="1"/>
          <p:nvPr/>
        </p:nvSpPr>
        <p:spPr>
          <a:xfrm>
            <a:off x="1475656" y="4848931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P25 = 28%</a:t>
            </a:r>
            <a:endParaRPr lang="en-US" dirty="0"/>
          </a:p>
        </p:txBody>
      </p:sp>
      <p:sp>
        <p:nvSpPr>
          <p:cNvPr id="26" name="ZoneTexte 12"/>
          <p:cNvSpPr txBox="1"/>
          <p:nvPr/>
        </p:nvSpPr>
        <p:spPr>
          <a:xfrm>
            <a:off x="1475656" y="5585076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P10 = 10%</a:t>
            </a:r>
            <a:endParaRPr lang="en-US" dirty="0"/>
          </a:p>
        </p:txBody>
      </p:sp>
      <p:sp>
        <p:nvSpPr>
          <p:cNvPr id="27" name="ZoneTexte 13"/>
          <p:cNvSpPr txBox="1"/>
          <p:nvPr/>
        </p:nvSpPr>
        <p:spPr>
          <a:xfrm>
            <a:off x="6876256" y="5785035"/>
            <a:ext cx="2159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N.B. Geen resultaten </a:t>
            </a:r>
          </a:p>
          <a:p>
            <a:r>
              <a:rPr lang="nl-NL" dirty="0"/>
              <a:t>lager dan P10</a:t>
            </a: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61" y="1264596"/>
            <a:ext cx="1071935" cy="560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ZoneTexte 15"/>
          <p:cNvSpPr txBox="1"/>
          <p:nvPr/>
        </p:nvSpPr>
        <p:spPr>
          <a:xfrm>
            <a:off x="6876256" y="4319614"/>
            <a:ext cx="1935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Gemiddelde</a:t>
            </a:r>
            <a:r>
              <a:rPr lang="en-US" dirty="0" smtClean="0"/>
              <a:t> = 38%</a:t>
            </a:r>
            <a:endParaRPr lang="en-US" dirty="0"/>
          </a:p>
        </p:txBody>
      </p:sp>
      <p:cxnSp>
        <p:nvCxnSpPr>
          <p:cNvPr id="30" name="Connecteur droit avec flèche 18"/>
          <p:cNvCxnSpPr/>
          <p:nvPr/>
        </p:nvCxnSpPr>
        <p:spPr>
          <a:xfrm>
            <a:off x="2771800" y="3192747"/>
            <a:ext cx="2232248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19"/>
          <p:cNvCxnSpPr/>
          <p:nvPr/>
        </p:nvCxnSpPr>
        <p:spPr>
          <a:xfrm>
            <a:off x="2771800" y="4128851"/>
            <a:ext cx="2118699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20"/>
          <p:cNvCxnSpPr>
            <a:stCxn id="29" idx="1"/>
          </p:cNvCxnSpPr>
          <p:nvPr/>
        </p:nvCxnSpPr>
        <p:spPr>
          <a:xfrm flipH="1">
            <a:off x="5012432" y="4488891"/>
            <a:ext cx="1863824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21"/>
          <p:cNvCxnSpPr/>
          <p:nvPr/>
        </p:nvCxnSpPr>
        <p:spPr>
          <a:xfrm>
            <a:off x="2699792" y="4564214"/>
            <a:ext cx="2199873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22"/>
          <p:cNvCxnSpPr/>
          <p:nvPr/>
        </p:nvCxnSpPr>
        <p:spPr>
          <a:xfrm>
            <a:off x="2699792" y="4992947"/>
            <a:ext cx="2190707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23"/>
          <p:cNvCxnSpPr/>
          <p:nvPr/>
        </p:nvCxnSpPr>
        <p:spPr>
          <a:xfrm>
            <a:off x="3460286" y="5823726"/>
            <a:ext cx="1579369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43"/>
          <p:cNvSpPr txBox="1"/>
          <p:nvPr/>
        </p:nvSpPr>
        <p:spPr>
          <a:xfrm>
            <a:off x="1182232" y="1752587"/>
            <a:ext cx="2566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Verklaring</a:t>
            </a:r>
            <a:r>
              <a:rPr lang="en-US" u="sng" dirty="0" smtClean="0"/>
              <a:t> van de </a:t>
            </a:r>
            <a:r>
              <a:rPr lang="en-US" u="sng" dirty="0" err="1" smtClean="0"/>
              <a:t>grenzen</a:t>
            </a:r>
            <a:endParaRPr lang="en-US" u="sng" dirty="0"/>
          </a:p>
        </p:txBody>
      </p:sp>
      <p:sp>
        <p:nvSpPr>
          <p:cNvPr id="37" name="ZoneTexte 46"/>
          <p:cNvSpPr txBox="1"/>
          <p:nvPr/>
        </p:nvSpPr>
        <p:spPr>
          <a:xfrm>
            <a:off x="5796136" y="1752587"/>
            <a:ext cx="3328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u="sng" dirty="0"/>
              <a:t>Verklaring van </a:t>
            </a:r>
            <a:r>
              <a:rPr lang="nl-NL" u="sng" dirty="0" smtClean="0"/>
              <a:t>bolletjes en </a:t>
            </a:r>
            <a:r>
              <a:rPr lang="nl-NL" u="sng" dirty="0"/>
              <a:t>kruisjes</a:t>
            </a:r>
          </a:p>
        </p:txBody>
      </p:sp>
      <p:cxnSp>
        <p:nvCxnSpPr>
          <p:cNvPr id="38" name="Connecteur droit avec flèche 50"/>
          <p:cNvCxnSpPr/>
          <p:nvPr/>
        </p:nvCxnSpPr>
        <p:spPr>
          <a:xfrm>
            <a:off x="4716016" y="1515077"/>
            <a:ext cx="0" cy="804863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47"/>
          <p:cNvSpPr txBox="1"/>
          <p:nvPr/>
        </p:nvSpPr>
        <p:spPr>
          <a:xfrm>
            <a:off x="3709087" y="1176523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/>
              <a:t>Schaal</a:t>
            </a:r>
            <a:r>
              <a:rPr lang="en-US" u="sng" dirty="0"/>
              <a:t> van de </a:t>
            </a:r>
            <a:r>
              <a:rPr lang="en-US" u="sng" dirty="0" err="1"/>
              <a:t>resultaten</a:t>
            </a:r>
            <a:endParaRPr lang="en-US" u="sng" dirty="0"/>
          </a:p>
        </p:txBody>
      </p:sp>
      <p:cxnSp>
        <p:nvCxnSpPr>
          <p:cNvPr id="58" name="Connecteur droit avec flèche 9"/>
          <p:cNvCxnSpPr/>
          <p:nvPr/>
        </p:nvCxnSpPr>
        <p:spPr>
          <a:xfrm flipH="1">
            <a:off x="5084440" y="2621314"/>
            <a:ext cx="1880592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201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Interpretatie</a:t>
            </a:r>
            <a:r>
              <a:rPr lang="en-US" dirty="0"/>
              <a:t> van de </a:t>
            </a:r>
            <a:r>
              <a:rPr lang="en-US" dirty="0" err="1"/>
              <a:t>grafieken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/>
              <a:t>Let op: de grenzen van de twee </a:t>
            </a:r>
            <a:r>
              <a:rPr lang="nl-NL" sz="2000" dirty="0" smtClean="0"/>
              <a:t>types grafieken </a:t>
            </a:r>
            <a:r>
              <a:rPr lang="nl-NL" sz="2000" dirty="0"/>
              <a:t>zijn niet identiek omdat de berekeningsmethode volledig verschillend </a:t>
            </a:r>
            <a:r>
              <a:rPr lang="nl-NL" sz="2000" dirty="0" smtClean="0"/>
              <a:t>is</a:t>
            </a:r>
            <a:r>
              <a:rPr lang="nl-NL" sz="2000" dirty="0"/>
              <a:t>.</a:t>
            </a:r>
          </a:p>
          <a:p>
            <a:pPr marL="0" indent="0">
              <a:buNone/>
            </a:pPr>
            <a:endParaRPr lang="nl-BE" sz="2000" dirty="0" smtClean="0"/>
          </a:p>
          <a:p>
            <a:pPr marL="0" indent="0">
              <a:buNone/>
            </a:pPr>
            <a:r>
              <a:rPr lang="nl-BE" sz="2000" dirty="0" smtClean="0"/>
              <a:t>Ter herinnering,</a:t>
            </a:r>
          </a:p>
          <a:p>
            <a:r>
              <a:rPr lang="nl-NL" sz="2000" dirty="0"/>
              <a:t>de mediaan van de </a:t>
            </a:r>
            <a:r>
              <a:rPr lang="nl-NL" sz="2000" dirty="0" smtClean="0"/>
              <a:t>vergelijkende schaal </a:t>
            </a:r>
            <a:r>
              <a:rPr lang="nl-NL" sz="2000" dirty="0"/>
              <a:t>komt overeen met de mediaan </a:t>
            </a:r>
            <a:r>
              <a:rPr lang="nl-NL" sz="2000" dirty="0" smtClean="0"/>
              <a:t>van alle </a:t>
            </a:r>
            <a:r>
              <a:rPr lang="nl-NL" sz="2000" dirty="0"/>
              <a:t>praktijken in het land</a:t>
            </a:r>
            <a:r>
              <a:rPr lang="nl-NL" sz="2000" dirty="0" smtClean="0"/>
              <a:t>,</a:t>
            </a:r>
          </a:p>
          <a:p>
            <a:r>
              <a:rPr lang="nl-NL" sz="2000" dirty="0"/>
              <a:t>terwijl de mediaan van </a:t>
            </a:r>
            <a:r>
              <a:rPr lang="nl-NL" sz="2000" dirty="0" smtClean="0"/>
              <a:t>de </a:t>
            </a:r>
            <a:r>
              <a:rPr lang="nl-NL" sz="2000" dirty="0" err="1" smtClean="0"/>
              <a:t>boxplot</a:t>
            </a:r>
            <a:r>
              <a:rPr lang="nl-NL" sz="2000" dirty="0" smtClean="0"/>
              <a:t> overeenkomt </a:t>
            </a:r>
            <a:r>
              <a:rPr lang="nl-NL" sz="2000" dirty="0"/>
              <a:t>met de mediaan van </a:t>
            </a:r>
            <a:r>
              <a:rPr lang="nl-NL" sz="2000" dirty="0" smtClean="0"/>
              <a:t>de gemiddeldes </a:t>
            </a:r>
            <a:r>
              <a:rPr lang="nl-NL" sz="2000" dirty="0"/>
              <a:t>van de </a:t>
            </a:r>
            <a:r>
              <a:rPr lang="nl-NL" sz="2000" dirty="0" err="1" smtClean="0"/>
              <a:t>LOK’s</a:t>
            </a:r>
            <a:r>
              <a:rPr lang="nl-NL" sz="2000" dirty="0" smtClean="0"/>
              <a:t> binnen het gewest.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29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Vergelijking</a:t>
            </a:r>
            <a:r>
              <a:rPr lang="en-US" dirty="0" smtClean="0"/>
              <a:t> van de prestatiegeneeskunde en de forfaitaire praktijken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De </a:t>
            </a:r>
            <a:r>
              <a:rPr lang="en-US" sz="2000" dirty="0" err="1" smtClean="0"/>
              <a:t>resultaten</a:t>
            </a:r>
            <a:r>
              <a:rPr lang="en-US" sz="2000" dirty="0" smtClean="0"/>
              <a:t> van de </a:t>
            </a:r>
            <a:r>
              <a:rPr lang="en-US" sz="2000" dirty="0" err="1" smtClean="0"/>
              <a:t>indicatoren</a:t>
            </a:r>
            <a:r>
              <a:rPr lang="en-US" sz="2000" dirty="0" smtClean="0"/>
              <a:t> </a:t>
            </a:r>
            <a:r>
              <a:rPr lang="en-US" sz="2000" dirty="0" err="1" smtClean="0"/>
              <a:t>kunnen</a:t>
            </a:r>
            <a:r>
              <a:rPr lang="en-US" sz="2000" dirty="0" smtClean="0"/>
              <a:t> </a:t>
            </a:r>
            <a:r>
              <a:rPr lang="en-US" sz="2000" dirty="0" err="1"/>
              <a:t>sterk</a:t>
            </a:r>
            <a:r>
              <a:rPr lang="en-US" sz="2000" dirty="0"/>
              <a:t> </a:t>
            </a:r>
            <a:r>
              <a:rPr lang="en-US" sz="2000" dirty="0" err="1"/>
              <a:t>verschillen</a:t>
            </a:r>
            <a:r>
              <a:rPr lang="en-US" sz="2000" dirty="0"/>
              <a:t> </a:t>
            </a:r>
            <a:r>
              <a:rPr lang="en-US" sz="2000" dirty="0" err="1" smtClean="0"/>
              <a:t>tussen</a:t>
            </a:r>
            <a:r>
              <a:rPr lang="en-US" sz="2000" dirty="0" smtClean="0"/>
              <a:t> </a:t>
            </a:r>
            <a:r>
              <a:rPr lang="en-US" sz="2000" dirty="0"/>
              <a:t>de </a:t>
            </a:r>
            <a:r>
              <a:rPr lang="en-US" sz="2000" dirty="0" smtClean="0"/>
              <a:t>prestatiegeneeskunde en de </a:t>
            </a:r>
            <a:r>
              <a:rPr lang="en-US" sz="2000" dirty="0"/>
              <a:t>forfaitaire </a:t>
            </a:r>
            <a:r>
              <a:rPr lang="en-US" sz="2000" dirty="0" err="1"/>
              <a:t>praktijk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sz="2000" dirty="0"/>
              <a:t>De referentiepopulatie in de </a:t>
            </a:r>
            <a:r>
              <a:rPr lang="en-US" sz="2000" dirty="0" err="1" smtClean="0"/>
              <a:t>prestatiegeneeskunde</a:t>
            </a:r>
            <a:r>
              <a:rPr lang="en-US" sz="2000" dirty="0" smtClean="0"/>
              <a:t> </a:t>
            </a:r>
            <a:r>
              <a:rPr lang="nl-NL" sz="2000" dirty="0" smtClean="0"/>
              <a:t>bestaat namelijk uit de patiënten</a:t>
            </a:r>
            <a:r>
              <a:rPr lang="en-US" sz="2000" dirty="0" smtClean="0"/>
              <a:t> </a:t>
            </a:r>
            <a:r>
              <a:rPr lang="nl-NL" sz="2000" dirty="0" smtClean="0"/>
              <a:t>die </a:t>
            </a:r>
            <a:r>
              <a:rPr lang="nl-NL" sz="2000" dirty="0"/>
              <a:t>minstens eenmaal per jaar de </a:t>
            </a:r>
            <a:r>
              <a:rPr lang="nl-NL" sz="2000" dirty="0" smtClean="0"/>
              <a:t>betrokken praktijk hebben bezocht.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In de forfaitaire </a:t>
            </a:r>
            <a:r>
              <a:rPr lang="en-US" sz="2000" dirty="0" err="1"/>
              <a:t>praktijk</a:t>
            </a:r>
            <a:r>
              <a:rPr lang="en-US" sz="2000" dirty="0"/>
              <a:t> </a:t>
            </a:r>
            <a:r>
              <a:rPr lang="en-US" sz="2000" dirty="0" err="1" smtClean="0"/>
              <a:t>bestaat</a:t>
            </a:r>
            <a:r>
              <a:rPr lang="en-US" sz="2000" dirty="0" smtClean="0"/>
              <a:t> </a:t>
            </a:r>
            <a:r>
              <a:rPr lang="nl-NL" sz="2000" dirty="0" smtClean="0"/>
              <a:t>het </a:t>
            </a:r>
            <a:r>
              <a:rPr lang="en-US" sz="2000" dirty="0" err="1"/>
              <a:t>patiënteel</a:t>
            </a:r>
            <a:r>
              <a:rPr lang="en-US" sz="2000" dirty="0"/>
              <a:t> </a:t>
            </a:r>
            <a:r>
              <a:rPr lang="en-US" sz="2000" dirty="0" err="1" smtClean="0"/>
              <a:t>uit</a:t>
            </a:r>
            <a:r>
              <a:rPr lang="en-US" sz="2000" dirty="0" smtClean="0"/>
              <a:t> de </a:t>
            </a:r>
            <a:r>
              <a:rPr lang="en-US" sz="2000" dirty="0" err="1" smtClean="0"/>
              <a:t>ingeschreven</a:t>
            </a:r>
            <a:r>
              <a:rPr lang="en-US" sz="2000" dirty="0" smtClean="0"/>
              <a:t> </a:t>
            </a:r>
            <a:r>
              <a:rPr lang="en-US" sz="2000" dirty="0" err="1" smtClean="0"/>
              <a:t>patiënten</a:t>
            </a:r>
            <a:r>
              <a:rPr lang="en-US" sz="2000" dirty="0" smtClean="0"/>
              <a:t>, </a:t>
            </a:r>
            <a:r>
              <a:rPr lang="en-US" sz="2000" dirty="0" err="1"/>
              <a:t>ongeacht</a:t>
            </a:r>
            <a:r>
              <a:rPr lang="en-US" sz="2000" dirty="0"/>
              <a:t> of </a:t>
            </a:r>
            <a:r>
              <a:rPr lang="en-US" sz="2000" dirty="0" err="1" smtClean="0"/>
              <a:t>zij</a:t>
            </a:r>
            <a:r>
              <a:rPr lang="en-US" sz="2000" dirty="0" smtClean="0"/>
              <a:t> het </a:t>
            </a:r>
            <a:r>
              <a:rPr lang="en-US" sz="2000" dirty="0" err="1" smtClean="0"/>
              <a:t>medisch</a:t>
            </a:r>
            <a:r>
              <a:rPr lang="en-US" sz="2000" dirty="0" smtClean="0"/>
              <a:t> </a:t>
            </a:r>
            <a:r>
              <a:rPr lang="en-US" sz="2000" dirty="0" err="1" smtClean="0"/>
              <a:t>huis</a:t>
            </a:r>
            <a:r>
              <a:rPr lang="en-US" sz="2000" dirty="0" smtClean="0"/>
              <a:t> </a:t>
            </a:r>
            <a:r>
              <a:rPr lang="en-US" sz="2000" dirty="0" err="1" smtClean="0"/>
              <a:t>bezochten</a:t>
            </a:r>
            <a:r>
              <a:rPr lang="en-US" sz="2000" dirty="0" smtClean="0"/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4515-A1B5-422F-9F05-2D4E79B7C2D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79927"/>
      </p:ext>
    </p:extLst>
  </p:cSld>
  <p:clrMapOvr>
    <a:masterClrMapping/>
  </p:clrMapOvr>
</p:sld>
</file>

<file path=ppt/theme/theme1.xml><?xml version="1.0" encoding="utf-8"?>
<a:theme xmlns:a="http://schemas.openxmlformats.org/drawingml/2006/main" name="PPT LOKs">
  <a:themeElements>
    <a:clrScheme name="rizivn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izivnew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ziv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ziv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ziv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ziv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ziv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ziv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ziv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ziv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ziv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ziv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ziv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ziv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IDocInitialCreationDate xmlns="f15eea43-7fa7-45cf-8dc0-d5244e2cd467">2019-06-18T22:00:00+00:00</RIDocInitialCreationDate>
    <RITargetGroup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Médecin</TermName>
          <TermId xmlns="http://schemas.microsoft.com/office/infopath/2007/PartnerControls">d8a1e59b-bcd7-4d2f-b75c-23b993f6e1ad</TermId>
        </TermInfo>
        <TermInfo xmlns="http://schemas.microsoft.com/office/infopath/2007/PartnerControls">
          <TermName xmlns="http://schemas.microsoft.com/office/infopath/2007/PartnerControls">Maison médicale</TermName>
          <TermId xmlns="http://schemas.microsoft.com/office/infopath/2007/PartnerControls">69c6c6b7-d4d8-4ddb-b492-1c598670bf6a</TermId>
        </TermInfo>
      </Terms>
    </RITargetGroupTaxHTField0>
    <RILanguage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Néerlandais</TermName>
          <TermId xmlns="http://schemas.microsoft.com/office/infopath/2007/PartnerControls">1daba039-17e6-4993-bb2c-50e1d16ef364</TermId>
        </TermInfo>
      </Terms>
    </RILanguageTaxHTField0>
    <cc6d4d0f41a44532aeb7bee41b15f208 xmlns="61fd8d87-ea47-44bb-afd6-b4d99b1d9c1f">
      <Terms xmlns="http://schemas.microsoft.com/office/infopath/2007/PartnerControls"/>
    </cc6d4d0f41a44532aeb7bee41b15f208>
    <TaxCatchAll xmlns="61fd8d87-ea47-44bb-afd6-b4d99b1d9c1f">
      <Value>29</Value>
      <Value>60</Value>
      <Value>35</Value>
      <Value>12</Value>
    </TaxCatchAll>
    <RIDocSummary xmlns="f15eea43-7fa7-45cf-8dc0-d5244e2cd467">Resultaten LOKs (data 2016) voor de prestatiegeneeskunde en de forfaitaire praktijken - THEMA III
</RIDocSummary>
    <RITheme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Feedback individuel</TermName>
          <TermId xmlns="http://schemas.microsoft.com/office/infopath/2007/PartnerControls">c011c27e-2dbd-409b-87f6-1d728db57d70</TermId>
        </TermInfo>
      </Terms>
    </RIThemeTaxHTField0>
    <PublishingExpirationDate xmlns="http://schemas.microsoft.com/sharepoint/v3" xsi:nil="true"/>
    <RIDocTypeTaxHTField0 xmlns="f15eea43-7fa7-45cf-8dc0-d5244e2cd467">
      <Terms xmlns="http://schemas.microsoft.com/office/infopath/2007/PartnerControls"/>
    </RIDocTypeTaxHTField0>
    <PublishingStartDate xmlns="http://schemas.microsoft.com/sharepoint/v3" xsi:nil="true"/>
    <gde733b7de1f426ba66c11d7c4a6ad8f xmlns="61fd8d87-ea47-44bb-afd6-b4d99b1d9c1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aseDocument" ma:contentTypeID="0x01010068B932EBA4214624B1E6C758B674AA3900878AE0BF14248048B0F623A599AB54C9" ma:contentTypeVersion="10" ma:contentTypeDescription="Crée un document." ma:contentTypeScope="" ma:versionID="0f806d5401a718c248ff851712977ef5">
  <xsd:schema xmlns:xsd="http://www.w3.org/2001/XMLSchema" xmlns:xs="http://www.w3.org/2001/XMLSchema" xmlns:p="http://schemas.microsoft.com/office/2006/metadata/properties" xmlns:ns1="http://schemas.microsoft.com/sharepoint/v3" xmlns:ns2="f15eea43-7fa7-45cf-8dc0-d5244e2cd467" xmlns:ns3="61fd8d87-ea47-44bb-afd6-b4d99b1d9c1f" targetNamespace="http://schemas.microsoft.com/office/2006/metadata/properties" ma:root="true" ma:fieldsID="3c46b631aa297e29475e1214a5361d70" ns1:_="" ns2:_="" ns3:_="">
    <xsd:import namespace="http://schemas.microsoft.com/sharepoint/v3"/>
    <xsd:import namespace="f15eea43-7fa7-45cf-8dc0-d5244e2cd467"/>
    <xsd:import namespace="61fd8d87-ea47-44bb-afd6-b4d99b1d9c1f"/>
    <xsd:element name="properties">
      <xsd:complexType>
        <xsd:sequence>
          <xsd:element name="documentManagement">
            <xsd:complexType>
              <xsd:all>
                <xsd:element ref="ns2:RIDocSummary" minOccurs="0"/>
                <xsd:element ref="ns2:RIDocInitialCreationDate" minOccurs="0"/>
                <xsd:element ref="ns2:RIDocTypeTaxHTField0" minOccurs="0"/>
                <xsd:element ref="ns2:RITargetGroupTaxHTField0" minOccurs="0"/>
                <xsd:element ref="ns2:RIThemeTaxHTField0" minOccurs="0"/>
                <xsd:element ref="ns2:RILanguageTaxHTField0" minOccurs="0"/>
                <xsd:element ref="ns3:TaxCatchAll" minOccurs="0"/>
                <xsd:element ref="ns3:gde733b7de1f426ba66c11d7c4a6ad8f" minOccurs="0"/>
                <xsd:element ref="ns3:TaxCatchAllLabel" minOccurs="0"/>
                <xsd:element ref="ns3:cc6d4d0f41a44532aeb7bee41b15f208" minOccurs="0"/>
                <xsd:element ref="ns1:PublishingExpirationDate" minOccurs="0"/>
                <xsd:element ref="ns1:PublishingStart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ExpirationDate" ma:index="25" nillable="true" ma:displayName="Date de fin de planification" ma:description="" ma:internalName="PublishingExpirationDate">
      <xsd:simpleType>
        <xsd:restriction base="dms:Unknown"/>
      </xsd:simpleType>
    </xsd:element>
    <xsd:element name="PublishingStartDate" ma:index="26" nillable="true" ma:displayName="Date de début de planification" ma:description="" ma:internalName="PublishingStart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eea43-7fa7-45cf-8dc0-d5244e2cd467" elementFormDefault="qualified">
    <xsd:import namespace="http://schemas.microsoft.com/office/2006/documentManagement/types"/>
    <xsd:import namespace="http://schemas.microsoft.com/office/infopath/2007/PartnerControls"/>
    <xsd:element name="RIDocSummary" ma:index="8" nillable="true" ma:displayName="Résumé" ma:internalName="RIDocSummary">
      <xsd:simpleType>
        <xsd:restriction base="dms:Note">
          <xsd:maxLength value="255"/>
        </xsd:restriction>
      </xsd:simpleType>
    </xsd:element>
    <xsd:element name="RIDocInitialCreationDate" ma:index="13" nillable="true" ma:displayName="Initial creation date" ma:default="[Today]" ma:format="DateOnly" ma:indexed="true" ma:internalName="RIDocInitialCreationDate">
      <xsd:simpleType>
        <xsd:restriction base="dms:DateTime"/>
      </xsd:simpleType>
    </xsd:element>
    <xsd:element name="RIDocTypeTaxHTField0" ma:index="14" nillable="true" ma:taxonomy="true" ma:internalName="RIDocTypeTaxHTField0" ma:taxonomyFieldName="RIDocType" ma:displayName="Type" ma:fieldId="{e9c02295-779d-4904-9c2f-398eb8a46af6}" ma:taxonomyMulti="true" ma:sspId="0ef66dbe-9d4d-47c7-8094-97b828f68765" ma:termSetId="2b6f7e9b-72d8-4c39-9dd2-b382cdde65ef" ma:anchorId="bba49bfc-d79e-4d3d-8e99-da4cfe1bc359" ma:open="false" ma:isKeyword="false">
      <xsd:complexType>
        <xsd:sequence>
          <xsd:element ref="pc:Terms" minOccurs="0" maxOccurs="1"/>
        </xsd:sequence>
      </xsd:complexType>
    </xsd:element>
    <xsd:element name="RITargetGroupTaxHTField0" ma:index="15" nillable="true" ma:taxonomy="true" ma:internalName="RITargetGroupTaxHTField0" ma:taxonomyFieldName="RITargetGroup" ma:displayName="Groupe cible" ma:default="" ma:fieldId="{5ba84fff-5b48-41ff-a0ce-9cb6f56aeea2}" ma:taxonomyMulti="true" ma:sspId="0ef66dbe-9d4d-47c7-8094-97b828f68765" ma:termSetId="2b6f7e9b-72d8-4c39-9dd2-b382cdde65ef" ma:anchorId="93e5bace-bd47-4f95-bc09-82965b59cb06" ma:open="false" ma:isKeyword="false">
      <xsd:complexType>
        <xsd:sequence>
          <xsd:element ref="pc:Terms" minOccurs="0" maxOccurs="1"/>
        </xsd:sequence>
      </xsd:complexType>
    </xsd:element>
    <xsd:element name="RIThemeTaxHTField0" ma:index="16" nillable="true" ma:taxonomy="true" ma:internalName="RIThemeTaxHTField0" ma:taxonomyFieldName="RITheme" ma:displayName="Thème" ma:fieldId="{4da39f56-d3e0-4eda-b5a0-097d81b2f922}" ma:taxonomyMulti="true" ma:sspId="0ef66dbe-9d4d-47c7-8094-97b828f68765" ma:termSetId="2b6f7e9b-72d8-4c39-9dd2-b382cdde65ef" ma:anchorId="d3fdfad7-22a2-47aa-bc5b-de53bde139df" ma:open="false" ma:isKeyword="false">
      <xsd:complexType>
        <xsd:sequence>
          <xsd:element ref="pc:Terms" minOccurs="0" maxOccurs="1"/>
        </xsd:sequence>
      </xsd:complexType>
    </xsd:element>
    <xsd:element name="RILanguageTaxHTField0" ma:index="17" nillable="true" ma:taxonomy="true" ma:internalName="RILanguageTaxHTField0" ma:taxonomyFieldName="RILanguage" ma:displayName="Langue" ma:fieldId="{c7e3734e-a786-4652-bb98-6e7a4dc8cda4}" ma:taxonomyMulti="true" ma:sspId="0ef66dbe-9d4d-47c7-8094-97b828f68765" ma:termSetId="2b6f7e9b-72d8-4c39-9dd2-b382cdde65ef" ma:anchorId="216408cd-2d56-4fdf-a6f2-b407a6eb4657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fd8d87-ea47-44bb-afd6-b4d99b1d9c1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Colonne Attraper tout de Taxonomie" ma:hidden="true" ma:list="{7dc22c6c-0b67-4097-b867-927b71770b39}" ma:internalName="TaxCatchAll" ma:showField="CatchAllData" ma:web="61fd8d87-ea47-44bb-afd6-b4d99b1d9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de733b7de1f426ba66c11d7c4a6ad8f" ma:index="21" nillable="true" ma:displayName="Document Publicationtype_0" ma:hidden="true" ma:internalName="gde733b7de1f426ba66c11d7c4a6ad8f">
      <xsd:simpleType>
        <xsd:restriction base="dms:Note"/>
      </xsd:simpleType>
    </xsd:element>
    <xsd:element name="TaxCatchAllLabel" ma:index="22" nillable="true" ma:displayName="Colonne Attraper tout de Taxonomie1" ma:hidden="true" ma:list="{7dc22c6c-0b67-4097-b867-927b71770b39}" ma:internalName="TaxCatchAllLabel" ma:readOnly="true" ma:showField="CatchAllDataLabel" ma:web="61fd8d87-ea47-44bb-afd6-b4d99b1d9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c6d4d0f41a44532aeb7bee41b15f208" ma:index="23" nillable="true" ma:taxonomy="true" ma:internalName="cc6d4d0f41a44532aeb7bee41b15f208" ma:taxonomyFieldName="Publication_x0020_type_x0020_for_x0020_documents" ma:displayName="Publication type for documents" ma:default="" ma:fieldId="{cc6d4d0f-41a4-4532-aeb7-bee41b15f208}" ma:taxonomyMulti="true" ma:sspId="0ef66dbe-9d4d-47c7-8094-97b828f68765" ma:termSetId="2b6f7e9b-72d8-4c39-9dd2-b382cdde65ef" ma:anchorId="22490f7c-4f41-43c8-a5b3-f62c4d13df9a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3F9E8B-F475-4E2D-AFA4-846A361F66C7}"/>
</file>

<file path=customXml/itemProps2.xml><?xml version="1.0" encoding="utf-8"?>
<ds:datastoreItem xmlns:ds="http://schemas.openxmlformats.org/officeDocument/2006/customXml" ds:itemID="{97DF3A17-751C-44EC-A461-C49301B40DDB}"/>
</file>

<file path=customXml/itemProps3.xml><?xml version="1.0" encoding="utf-8"?>
<ds:datastoreItem xmlns:ds="http://schemas.openxmlformats.org/officeDocument/2006/customXml" ds:itemID="{338CE3A8-D049-4D68-8A36-0ED8BFD6D8A9}"/>
</file>

<file path=docProps/app.xml><?xml version="1.0" encoding="utf-8"?>
<Properties xmlns="http://schemas.openxmlformats.org/officeDocument/2006/extended-properties" xmlns:vt="http://schemas.openxmlformats.org/officeDocument/2006/docPropsVTypes">
  <Template>PPT LOKs</Template>
  <TotalTime>0</TotalTime>
  <Words>1604</Words>
  <Application>Microsoft Office PowerPoint</Application>
  <PresentationFormat>On-screen Show (4:3)</PresentationFormat>
  <Paragraphs>240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Candara</vt:lpstr>
      <vt:lpstr>Times New Roman</vt:lpstr>
      <vt:lpstr>Verdana</vt:lpstr>
      <vt:lpstr>Wingdings</vt:lpstr>
      <vt:lpstr>PPT LOKs</vt:lpstr>
      <vt:lpstr>Individuele feedback huisartsen 2019</vt:lpstr>
      <vt:lpstr>Inleiding</vt:lpstr>
      <vt:lpstr>Wat staat er in deze presentatie?</vt:lpstr>
      <vt:lpstr>PowerPoint Presentation</vt:lpstr>
      <vt:lpstr>Interpretatie van de grafieken 1. Individuele vergelijkende schaal</vt:lpstr>
      <vt:lpstr>Interpretatie van de grafieken 2. Boxplot / indicator van de LOK’s per gewest</vt:lpstr>
      <vt:lpstr>Interpretatie van de grafieken 2. Boxplot / indicator van de LOK’s per gewest</vt:lpstr>
      <vt:lpstr>Interpretatie van de grafieken </vt:lpstr>
      <vt:lpstr>Vergelijking van de prestatiegeneeskunde en de forfaitaire praktijken</vt:lpstr>
      <vt:lpstr>Vergelijking van de prestatiegeneeskunde en de forfaitaire praktijken</vt:lpstr>
      <vt:lpstr>Vergelijking van de prestatiegeneeskunde en de forfaitaire praktijken</vt:lpstr>
      <vt:lpstr>Medische beeldvorming en pre-operatieve onderzoeken</vt:lpstr>
      <vt:lpstr>THEMA III: MEDISCHE BEELVORMING EN  PRE-OPERATIEVE ONDERZOEKEN</vt:lpstr>
      <vt:lpstr>THEMA III: MEDISCHE BEELVORMING EN  PRE-OPERATIEVE ONDERZOEKEN</vt:lpstr>
      <vt:lpstr>III.1. Overmatig gebruik van beeldvorming van de wervelkolom</vt:lpstr>
      <vt:lpstr>Proportie van uw patiënten zonder gekende orthopedische problematiek die minstens 1 keer beeldvorming van de wervelkolom kregen in de afgelopen 3 jaar</vt:lpstr>
      <vt:lpstr>Proportie van uw patiënten zonder gekende orthopedische problematiek die minstens 1 keer beeldvorming van de wervelkolom kregen in de afgelopen 3 jaar</vt:lpstr>
      <vt:lpstr>Gemiddeld aantal verschillende onderzoeken van beeldvorming van de wervelkolom, per patiënt</vt:lpstr>
      <vt:lpstr>Gemiddeld aantal verschillende onderzoeken van beeldvorming van de wervelkolom, per patiënt</vt:lpstr>
      <vt:lpstr>Aandeel van RX en CT binnen beeldvorming van de wervelkolom door u voorgeschreven</vt:lpstr>
      <vt:lpstr>Aandeel van RX en CT binnen beeldvorming van de wervelkolom door u voorgeschreven</vt:lpstr>
      <vt:lpstr>THEMA III: MEDISCHE BEELVORMING EN  PRE-OPERATIEVE ONDERZOEKEN</vt:lpstr>
      <vt:lpstr>III.2. Overmatig gebruik van pre-operatieve onderzoeken</vt:lpstr>
      <vt:lpstr>Proportie patiënten met een laag-risicoprofiel &lt; 50 jaar die overbodige pre-operatieve onderzoeken bij kleine- en intermediaire heelkunde kregen</vt:lpstr>
      <vt:lpstr>Proportie patiënten met een laag-risicoprofiel &lt; 50 jaar die overbodige pre-operatieve onderzoeken bij kleine- en intermediaire heelkunde kregen</vt:lpstr>
      <vt:lpstr>Proportie patiënten met een laag-risicoprofiel ≥ 50 jaar die overbodige pre-operatieve onderzoeken bij kleine- en intermediaire heelkunde kregen</vt:lpstr>
      <vt:lpstr>Proportie patiënten met een laag-risicoprofiel ≥ 50 jaar die overbodige pre-operatieve onderzoeken bij kleine- en intermediaire heelkunde kregen</vt:lpstr>
      <vt:lpstr>THEMA III: MEDISCHE BEELVORMING EN  PRE-OPERATIEVE ONDERZOEKEN</vt:lpstr>
      <vt:lpstr>III.3. Stralingsblootstelling door obsolete beeldvorming</vt:lpstr>
      <vt:lpstr>Stralingsblootstelling (in mSv) veroorzaakt door obsolete beeldvorming, per patiënt</vt:lpstr>
      <vt:lpstr>Stralingsblootstelling (in mSv) veroorzaakt door obsolete beeldvorming, per patiënt</vt:lpstr>
      <vt:lpstr>Proportie van obsolete stralingsblootstelling die veroorzaakt wordt door RX wervelkolom en CT wervelkolom</vt:lpstr>
      <vt:lpstr>Proportie van obsolete stralingsblootstelling die veroorzaakt wordt door RX wervelkolom en CT wervelkolom</vt:lpstr>
      <vt:lpstr>THEMA III: MEDISCHE BEELVORMING EN  PRE-OPERATIEVE ONDERZOEKEN</vt:lpstr>
      <vt:lpstr>III.4. Overmatig gebruik van echografie van de schildklier</vt:lpstr>
      <vt:lpstr>Proportie patiënten met een gekende schildklierfunctiestoornis die ≥1 overbodige echografische follow-up kregen in de afgelopen 3 jaar</vt:lpstr>
      <vt:lpstr>Proportie patiënten met een gekende schildklierfunctiestoornis die ≥1 overbodige echografische follow-up kregen in de afgelopen 3 jaar</vt:lpstr>
      <vt:lpstr>THEMA III: MEDISCHE BEELVORMING EN  PRE-OPERATIEVE ONDERZOEKEN</vt:lpstr>
      <vt:lpstr>III.5. Borstkankerscreening</vt:lpstr>
      <vt:lpstr>Proportie vrouwen binnen de doelpopulatie (50-69 jaar) in uw praktijk die een tweejaarlijkse screening hebben ondergaan</vt:lpstr>
      <vt:lpstr>Proportie vrouwen binnen de doelpopulatie (50-69 jaar) in uw praktijk die een tweejaarlijkse screening hebben ondergaan</vt:lpstr>
      <vt:lpstr>Proportie van screenings die via het georganiseerde screeningssysteem (= bevolkingsonderzoek) plaatsvonden (op het totaal van de uitgevoerde screenings)</vt:lpstr>
      <vt:lpstr>Proportie van screenings die via het georganiseerde screeningssysteem (= bevolkingsonderzoek) plaatsvonden (op het totaal van de uitgevoerde screenings)</vt:lpstr>
    </vt:vector>
  </TitlesOfParts>
  <Company>R.I.Z.I.V. - I.N.A.M.I.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Individuele feedback huisartsen 2019</dc:title>
  <dc:creator>Lies Grypdonck</dc:creator>
  <cp:lastModifiedBy>Bingen Sandrine</cp:lastModifiedBy>
  <cp:revision>114</cp:revision>
  <dcterms:created xsi:type="dcterms:W3CDTF">2018-06-01T09:23:11Z</dcterms:created>
  <dcterms:modified xsi:type="dcterms:W3CDTF">2019-06-19T08:50:26Z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0x01010068B932EBA4214624B1E6C758B674AA3900878AE0BF14248048B0F623A599AB54C9</vt:lpwstr>
  </property>
  <property fmtid="{D5CDD505-2E9C-101B-9397-08002B2CF9AE}" pid="3" name="RITargetGroup">
    <vt:lpwstr>29;#Médecin|d8a1e59b-bcd7-4d2f-b75c-23b993f6e1ad;#35;#Maison médicale|69c6c6b7-d4d8-4ddb-b492-1c598670bf6a</vt:lpwstr>
  </property>
  <property fmtid="{D5CDD505-2E9C-101B-9397-08002B2CF9AE}" pid="4" name="RITheme">
    <vt:lpwstr>60;#Feedback individuel|c011c27e-2dbd-409b-87f6-1d728db57d70</vt:lpwstr>
  </property>
  <property fmtid="{D5CDD505-2E9C-101B-9397-08002B2CF9AE}" pid="5" name="RILanguage">
    <vt:lpwstr>12;#Néerlandais|1daba039-17e6-4993-bb2c-50e1d16ef364</vt:lpwstr>
  </property>
  <property fmtid="{D5CDD505-2E9C-101B-9397-08002B2CF9AE}" pid="6" name="RIDocType">
    <vt:lpwstr/>
  </property>
  <property fmtid="{D5CDD505-2E9C-101B-9397-08002B2CF9AE}" pid="7" name="Publication type for documents">
    <vt:lpwstr/>
  </property>
</Properties>
</file>