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5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86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7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9"/>
  </p:notesMasterIdLst>
  <p:sldIdLst>
    <p:sldId id="259" r:id="rId2"/>
    <p:sldId id="433" r:id="rId3"/>
    <p:sldId id="434" r:id="rId4"/>
    <p:sldId id="431" r:id="rId5"/>
    <p:sldId id="432" r:id="rId6"/>
    <p:sldId id="435" r:id="rId7"/>
    <p:sldId id="436" r:id="rId8"/>
    <p:sldId id="437" r:id="rId9"/>
    <p:sldId id="260" r:id="rId10"/>
    <p:sldId id="261" r:id="rId11"/>
    <p:sldId id="262" r:id="rId12"/>
    <p:sldId id="263" r:id="rId13"/>
    <p:sldId id="370" r:id="rId14"/>
    <p:sldId id="264" r:id="rId15"/>
    <p:sldId id="371" r:id="rId16"/>
    <p:sldId id="372" r:id="rId17"/>
    <p:sldId id="373" r:id="rId18"/>
    <p:sldId id="265" r:id="rId19"/>
    <p:sldId id="381" r:id="rId20"/>
    <p:sldId id="380" r:id="rId21"/>
    <p:sldId id="382" r:id="rId22"/>
    <p:sldId id="374" r:id="rId23"/>
    <p:sldId id="375" r:id="rId24"/>
    <p:sldId id="376" r:id="rId25"/>
    <p:sldId id="377" r:id="rId26"/>
    <p:sldId id="378" r:id="rId27"/>
    <p:sldId id="379" r:id="rId28"/>
    <p:sldId id="266" r:id="rId29"/>
    <p:sldId id="267" r:id="rId30"/>
    <p:sldId id="384" r:id="rId31"/>
    <p:sldId id="268" r:id="rId32"/>
    <p:sldId id="385" r:id="rId33"/>
    <p:sldId id="386" r:id="rId34"/>
    <p:sldId id="269" r:id="rId35"/>
    <p:sldId id="387" r:id="rId36"/>
    <p:sldId id="270" r:id="rId37"/>
    <p:sldId id="388" r:id="rId38"/>
    <p:sldId id="272" r:id="rId39"/>
    <p:sldId id="271" r:id="rId40"/>
    <p:sldId id="273" r:id="rId41"/>
    <p:sldId id="389" r:id="rId42"/>
    <p:sldId id="390" r:id="rId43"/>
    <p:sldId id="391" r:id="rId44"/>
    <p:sldId id="392" r:id="rId45"/>
    <p:sldId id="393" r:id="rId46"/>
    <p:sldId id="394" r:id="rId47"/>
    <p:sldId id="274" r:id="rId48"/>
    <p:sldId id="395" r:id="rId49"/>
    <p:sldId id="275" r:id="rId50"/>
    <p:sldId id="276" r:id="rId51"/>
    <p:sldId id="396" r:id="rId52"/>
    <p:sldId id="277" r:id="rId53"/>
    <p:sldId id="397" r:id="rId54"/>
    <p:sldId id="278" r:id="rId55"/>
    <p:sldId id="398" r:id="rId56"/>
    <p:sldId id="279" r:id="rId57"/>
    <p:sldId id="280" r:id="rId58"/>
    <p:sldId id="281" r:id="rId59"/>
    <p:sldId id="282" r:id="rId60"/>
    <p:sldId id="399" r:id="rId61"/>
    <p:sldId id="283" r:id="rId62"/>
    <p:sldId id="400" r:id="rId63"/>
    <p:sldId id="401" r:id="rId64"/>
    <p:sldId id="284" r:id="rId65"/>
    <p:sldId id="402" r:id="rId66"/>
    <p:sldId id="285" r:id="rId67"/>
    <p:sldId id="286" r:id="rId68"/>
    <p:sldId id="403" r:id="rId69"/>
    <p:sldId id="287" r:id="rId70"/>
    <p:sldId id="409" r:id="rId71"/>
    <p:sldId id="410" r:id="rId72"/>
    <p:sldId id="288" r:id="rId73"/>
    <p:sldId id="407" r:id="rId74"/>
    <p:sldId id="408" r:id="rId75"/>
    <p:sldId id="289" r:id="rId76"/>
    <p:sldId id="290" r:id="rId77"/>
    <p:sldId id="411" r:id="rId78"/>
    <p:sldId id="412" r:id="rId79"/>
    <p:sldId id="414" r:id="rId80"/>
    <p:sldId id="415" r:id="rId81"/>
    <p:sldId id="416" r:id="rId82"/>
    <p:sldId id="291" r:id="rId83"/>
    <p:sldId id="417" r:id="rId84"/>
    <p:sldId id="292" r:id="rId85"/>
    <p:sldId id="418" r:id="rId86"/>
    <p:sldId id="293" r:id="rId87"/>
    <p:sldId id="294" r:id="rId88"/>
    <p:sldId id="295" r:id="rId89"/>
    <p:sldId id="296" r:id="rId90"/>
    <p:sldId id="429" r:id="rId91"/>
    <p:sldId id="421" r:id="rId92"/>
    <p:sldId id="420" r:id="rId93"/>
    <p:sldId id="297" r:id="rId94"/>
    <p:sldId id="298" r:id="rId95"/>
    <p:sldId id="419" r:id="rId96"/>
    <p:sldId id="422" r:id="rId97"/>
    <p:sldId id="299" r:id="rId98"/>
    <p:sldId id="300" r:id="rId99"/>
    <p:sldId id="423" r:id="rId100"/>
    <p:sldId id="424" r:id="rId101"/>
    <p:sldId id="301" r:id="rId102"/>
    <p:sldId id="302" r:id="rId103"/>
    <p:sldId id="425" r:id="rId104"/>
    <p:sldId id="303" r:id="rId105"/>
    <p:sldId id="304" r:id="rId106"/>
    <p:sldId id="426" r:id="rId107"/>
    <p:sldId id="430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2"/>
    <a:srgbClr val="5F5F5F"/>
    <a:srgbClr val="808080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120" d="100"/>
          <a:sy n="120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115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BE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/>
              <a:t>Klik om de opmaakprofielen van de modeltekst te bewerken</a:t>
            </a:r>
          </a:p>
          <a:p>
            <a:pPr lvl="1"/>
            <a:r>
              <a:rPr lang="nl-BE" altLang="en-US"/>
              <a:t>Tweede niveau</a:t>
            </a:r>
          </a:p>
          <a:p>
            <a:pPr lvl="2"/>
            <a:r>
              <a:rPr lang="nl-BE" altLang="en-US"/>
              <a:t>Derde niveau</a:t>
            </a:r>
          </a:p>
          <a:p>
            <a:pPr lvl="3"/>
            <a:r>
              <a:rPr lang="nl-BE" altLang="en-US"/>
              <a:t>Vierde niveau</a:t>
            </a:r>
          </a:p>
          <a:p>
            <a:pPr lvl="4"/>
            <a:r>
              <a:rPr lang="nl-BE" altLang="en-US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BE" alt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2815CA-8B89-4A81-BA09-02513C966930}" type="slidenum">
              <a:rPr lang="nl-BE" altLang="en-US"/>
              <a:pPr/>
              <a:t>‹#›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2763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82675"/>
          </a:xfr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nl-BE" alt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429000"/>
            <a:ext cx="7088187" cy="720725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7C9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BE" altLang="en-US" noProof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FD40191-F203-4AB1-96EC-AD5F900ACBC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274" name="Picture 10" descr="L-logo INAM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5730-A482-48AA-8A0B-465342093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2165-F3F5-4980-8958-38374D298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91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2DB5-EEB4-4681-9E39-0D2E75D8C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9EC5-76D6-4350-BF4F-A9390AF1D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2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EE26-4CBF-495C-87EB-EFD30190A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0467-DC62-42CE-B8BF-9CFD81F82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34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85B1-359A-466E-9819-5A7BC905D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3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737-D835-475A-8BBA-836A54440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C3BFB-C4B9-4EFF-8A6A-807937763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0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4DFFA-5CCC-4AEA-90B1-65C7146D8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63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Klik om de opmaakprofielen van de modeltekst te bewerken</a:t>
            </a:r>
          </a:p>
          <a:p>
            <a:pPr lvl="1"/>
            <a:r>
              <a:rPr lang="en-US" altLang="en-US"/>
              <a:t>Tweede niveau</a:t>
            </a:r>
          </a:p>
          <a:p>
            <a:pPr lvl="2"/>
            <a:r>
              <a:rPr lang="en-US" altLang="en-US"/>
              <a:t>Derde niveau</a:t>
            </a:r>
          </a:p>
          <a:p>
            <a:pPr lvl="3"/>
            <a:r>
              <a:rPr lang="en-US" altLang="en-US"/>
              <a:t>Vierde niveau</a:t>
            </a:r>
          </a:p>
          <a:p>
            <a:pPr lvl="4"/>
            <a:r>
              <a:rPr lang="en-US" alt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184632-F337-4713-ACD7-36A6B95D914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electrogr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820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-logo INAMI 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00"/>
            <a:ext cx="15144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C9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784"/>
            <a:ext cx="8351962" cy="1082675"/>
          </a:xfrm>
        </p:spPr>
        <p:txBody>
          <a:bodyPr/>
          <a:lstStyle/>
          <a:p>
            <a:r>
              <a:rPr lang="fr-FR" dirty="0"/>
              <a:t>Feedback individuel des médecins généralistes</a:t>
            </a:r>
            <a:r>
              <a:rPr lang="nl-BE" dirty="0"/>
              <a:t/>
            </a:r>
            <a:br>
              <a:rPr lang="nl-BE" dirty="0"/>
            </a:b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2019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4" b="30069"/>
          <a:stretch/>
        </p:blipFill>
        <p:spPr bwMode="auto">
          <a:xfrm>
            <a:off x="179512" y="3068960"/>
            <a:ext cx="8858250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7600" y="2583161"/>
            <a:ext cx="70881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rgbClr val="006F82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kern="0" dirty="0" err="1"/>
              <a:t>Résultats</a:t>
            </a:r>
            <a:r>
              <a:rPr lang="nl-BE" kern="0" dirty="0"/>
              <a:t> GLEM (</a:t>
            </a:r>
            <a:r>
              <a:rPr lang="nl-BE" kern="0" dirty="0" err="1"/>
              <a:t>données</a:t>
            </a:r>
            <a:r>
              <a:rPr lang="nl-BE" kern="0" dirty="0"/>
              <a:t> 2016</a:t>
            </a:r>
            <a:r>
              <a:rPr lang="nl-BE" kern="0" smtClean="0"/>
              <a:t>) </a:t>
            </a:r>
          </a:p>
          <a:p>
            <a:r>
              <a:rPr lang="nl-BE" kern="0" smtClean="0"/>
              <a:t>pour </a:t>
            </a:r>
            <a:r>
              <a:rPr lang="nl-BE" kern="0" dirty="0" err="1" smtClean="0"/>
              <a:t>le</a:t>
            </a:r>
            <a:r>
              <a:rPr lang="nl-BE" kern="0" dirty="0" smtClean="0"/>
              <a:t> remboursement à </a:t>
            </a:r>
            <a:r>
              <a:rPr lang="nl-BE" kern="0" dirty="0" err="1" smtClean="0"/>
              <a:t>l’acte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76807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/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Médication des personnes âgées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Médication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Divers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798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FB2806E-D541-4AE7-B52F-92E446435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d'exposition aux rayonnements obsolète causée par une RX colonne vertébrale et une CT colonne vertébrale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840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8215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III.4. </a:t>
            </a:r>
            <a:r>
              <a:rPr lang="fr-FR" dirty="0"/>
              <a:t>Usage excessif de l'échographie de la glande thyroïde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d'échographie de la glande thyroïde systématique en guise de suivi en cas de troubles de la fonction thyroïdienne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000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545EAC-0194-4F5C-8DBA-27005AD8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atteints d'un trouble avéré de la fonction thyroïdienne qui ont été soumis à ≥ 1 suivi échographique superflu au cours des 3 dernières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années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3467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Dépistage du cancer du sein</a:t>
            </a:r>
            <a:endParaRPr lang="fr-FR" sz="2800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3297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pPr marL="514350" indent="-514350">
              <a:spcAft>
                <a:spcPts val="600"/>
              </a:spcAft>
            </a:pPr>
            <a:r>
              <a:rPr lang="nl-BE" dirty="0"/>
              <a:t>III.5. </a:t>
            </a:r>
            <a:r>
              <a:rPr lang="fr-FR" dirty="0"/>
              <a:t>Dépistage du cancer du sein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Informez les femmes âgées de 50-69 ans de la possibilité d'un dépistage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mammographique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bisannuel dans le cadre du programme de dépistage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Ne procédez pas à un dépistage systématique chez les femmes qui n'appartiennent pas à la tranche d'âge de 50-69 ans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9344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E4107C6-8C80-463E-8806-6B5A2A6B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201346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dans la population cible (50-69 ans) de votre pratique qui ont été soumises à un dépistage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bisannuel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3522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1B43C-5769-492C-807A-DD91FC00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dépistages réalisés par le biais du système de dépistage organisé (= programme de dépistage national) (sur le nombre total de dépistages effectués)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B05D3B-545F-45B3-9F1C-DC765A3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107</a:t>
            </a:fld>
            <a:endParaRPr lang="en-US" alt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F7242C-0415-4E64-B555-E67BA6AB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1" y="1844824"/>
            <a:ext cx="8364437" cy="4852837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57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6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buFont typeface="+mj-lt"/>
              <a:buAutoNum type="arabicPeriod"/>
            </a:pPr>
            <a:endParaRPr lang="nl-BE" kern="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 dirty="0"/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Médication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des </a:t>
            </a: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personnes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âgées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 err="1">
                <a:solidFill>
                  <a:schemeClr val="bg1">
                    <a:lumMod val="85000"/>
                  </a:schemeClr>
                </a:solidFill>
              </a:rPr>
              <a:t>Médication</a:t>
            </a: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 dirty="0">
                <a:solidFill>
                  <a:schemeClr val="bg1">
                    <a:lumMod val="85000"/>
                  </a:schemeClr>
                </a:solidFill>
              </a:rPr>
              <a:t>Divers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8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Grippe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Chez les patients ≥ 65 ans, une vaccination annuelle contre la grippe est recommandée en raison d'un risque accru de complications.</a:t>
            </a:r>
            <a:r>
              <a:rPr lang="nl-NL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02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80A20-2130-4CE2-AEF6-80367281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861"/>
            <a:ext cx="6851650" cy="777875"/>
          </a:xfrm>
        </p:spPr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65 ans et plus qui ont été vaccinés contre la grippe dans le courant 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l'année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2BEE762-4FC6-4480-A0F9-7683614D6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916832"/>
            <a:ext cx="6192688" cy="478443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667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618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  <a:endParaRPr lang="nl-BE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endParaRPr lang="nl-BE" sz="1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8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Consommation</a:t>
            </a:r>
            <a:r>
              <a:rPr lang="nl-BE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18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générale</a:t>
            </a:r>
            <a:r>
              <a:rPr lang="nl-BE" sz="1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1800" i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d'antibiotiques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83765" y="3106800"/>
            <a:ext cx="6157585" cy="1080120"/>
          </a:xfrm>
          <a:prstGeom prst="wedgeRoundRectCallout">
            <a:avLst>
              <a:gd name="adj1" fmla="val -58738"/>
              <a:gd name="adj2" fmla="val 53461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chemeClr val="tx1"/>
                </a:solidFill>
                <a:latin typeface="Candara"/>
                <a:ea typeface="Times New Roman"/>
                <a:cs typeface="Times New Roman"/>
              </a:rPr>
              <a:t>Les infections courantes en pratique ambulatoire ne requièrent pour la plupart pas d’antibiotiques.</a:t>
            </a:r>
            <a:endParaRPr lang="en-US" sz="1400" b="1" dirty="0">
              <a:solidFill>
                <a:schemeClr val="tx1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90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3D7758-F0EA-45C8-B279-8B8278BAB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8840"/>
            <a:ext cx="6075040" cy="46935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ayant reçu ≥ 1 prescription d'antibiotiques au cours 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l'année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&lt;15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8373"/>
            <a:ext cx="571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1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6A9DD2-D844-4215-9F55-60040658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l'année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6948"/>
            <a:ext cx="56959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64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4EF43F3-B6AF-424D-A084-28CCCAD0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700808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ayant reçu ≥ 1 prescription d'antibiotiques au cours 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l'année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 &amp; &gt;=15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22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I.1. </a:t>
            </a:r>
            <a:r>
              <a:rPr lang="fr-FR" dirty="0"/>
              <a:t>Infections dans la pratique ambulatoire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Antibiotics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1800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de l'antibiotique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un antibiotique est nécessaire, il est préférable d'opter pour un antibiotique au spectre le plus étroit possible.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Pour les infections respiratoires, la préférence se porte sur l'amoxicilline (si un traitement par antibiotiques est nécessaire).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En cas de cystite non compliquée chez la femme et l'enfant, la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nitrofurantoïne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est préférable.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quinolones sont des antibiotiques à large spectre et ne sont (pratiquement) jamais indiquées comme traitement de première intention.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75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777875"/>
          </a:xfrm>
        </p:spPr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d'antibiotiques de deuxième ligne (amoxicilline associée à de l’acide clavulanique, céphalosporines, quinolones, macrolides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)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&lt;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98848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9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5112568"/>
          </a:xfrm>
        </p:spPr>
        <p:txBody>
          <a:bodyPr/>
          <a:lstStyle/>
          <a:p>
            <a:r>
              <a:rPr lang="fr-BE" sz="2000" dirty="0" smtClean="0"/>
              <a:t>Ce feed-back </a:t>
            </a:r>
            <a:r>
              <a:rPr lang="fr-BE" sz="2000" dirty="0"/>
              <a:t>est une invitation à la réflexion individuelle et à un débat mutuel </a:t>
            </a:r>
            <a:r>
              <a:rPr lang="fr-BE" sz="2000" dirty="0" smtClean="0"/>
              <a:t>sur certains points prioritaires dans votre pratique.</a:t>
            </a:r>
            <a:endParaRPr lang="fr-BE" sz="2000" dirty="0"/>
          </a:p>
          <a:p>
            <a:r>
              <a:rPr lang="fr-BE" sz="2000" dirty="0"/>
              <a:t>Grâce à ce feed-back, vous pourrez entreprendre des actions </a:t>
            </a:r>
            <a:r>
              <a:rPr lang="fr-BE" sz="2000" dirty="0" smtClean="0"/>
              <a:t>ciblées, progressives </a:t>
            </a:r>
            <a:r>
              <a:rPr lang="fr-BE" sz="2000" dirty="0"/>
              <a:t>et suivre ces actions sur la base de chiffres pertinents : individuellement, au sein de votre groupement professionnel et dans votre GLEM</a:t>
            </a:r>
            <a:r>
              <a:rPr lang="fr-BE" sz="2000" dirty="0" smtClean="0"/>
              <a:t>.</a:t>
            </a:r>
          </a:p>
          <a:p>
            <a:r>
              <a:rPr lang="fr-BE" sz="2000" dirty="0"/>
              <a:t>Les recommandations faites dans ce feed-back ne constituent néanmoins pas un livre de recettes à respecter à la lettre. </a:t>
            </a:r>
          </a:p>
          <a:p>
            <a:r>
              <a:rPr lang="fr-BE" sz="2000" dirty="0"/>
              <a:t>Au niveau </a:t>
            </a:r>
            <a:r>
              <a:rPr lang="fr-BE" sz="2000" dirty="0" smtClean="0"/>
              <a:t>du travail </a:t>
            </a:r>
            <a:r>
              <a:rPr lang="fr-BE" sz="2000" dirty="0"/>
              <a:t>clinique, </a:t>
            </a:r>
            <a:r>
              <a:rPr lang="fr-BE" sz="2000" dirty="0" smtClean="0"/>
              <a:t>le CNPQ rappelle que la </a:t>
            </a:r>
            <a:r>
              <a:rPr lang="fr-BE" sz="2000" dirty="0"/>
              <a:t>médecine dite </a:t>
            </a:r>
            <a:r>
              <a:rPr lang="fr-BE" sz="2000" dirty="0" smtClean="0"/>
              <a:t>«</a:t>
            </a:r>
            <a:r>
              <a:rPr lang="fr-BE" sz="2000" dirty="0" err="1" smtClean="0"/>
              <a:t>evidence</a:t>
            </a:r>
            <a:r>
              <a:rPr lang="fr-BE" sz="2000" dirty="0" smtClean="0"/>
              <a:t> </a:t>
            </a:r>
            <a:r>
              <a:rPr lang="fr-BE" sz="2000" dirty="0" err="1"/>
              <a:t>based</a:t>
            </a:r>
            <a:r>
              <a:rPr lang="fr-BE" sz="2000" dirty="0"/>
              <a:t> » doit combiner trois éléments :</a:t>
            </a:r>
          </a:p>
          <a:p>
            <a:pPr lvl="1"/>
            <a:r>
              <a:rPr lang="fr-BE" sz="2000" dirty="0" smtClean="0"/>
              <a:t>les </a:t>
            </a:r>
            <a:r>
              <a:rPr lang="fr-BE" sz="2000" dirty="0"/>
              <a:t>directives validées sur la base de la recherche scientifique dans le domaine de la médecine générale,</a:t>
            </a:r>
          </a:p>
          <a:p>
            <a:pPr lvl="1"/>
            <a:r>
              <a:rPr lang="fr-BE" sz="2000" dirty="0" smtClean="0"/>
              <a:t>les </a:t>
            </a:r>
            <a:r>
              <a:rPr lang="fr-BE" sz="2000" dirty="0"/>
              <a:t>valeurs et préférences </a:t>
            </a:r>
            <a:r>
              <a:rPr lang="fr-BE" sz="2000" dirty="0" smtClean="0"/>
              <a:t>du patient,</a:t>
            </a:r>
            <a:endParaRPr lang="fr-BE" sz="2000" dirty="0"/>
          </a:p>
          <a:p>
            <a:pPr lvl="1"/>
            <a:r>
              <a:rPr lang="fr-BE" sz="2000" dirty="0"/>
              <a:t>l</a:t>
            </a:r>
            <a:r>
              <a:rPr lang="fr-BE" sz="2000" dirty="0" smtClean="0"/>
              <a:t>’expérience </a:t>
            </a:r>
            <a:r>
              <a:rPr lang="fr-BE" sz="2000" dirty="0"/>
              <a:t>et </a:t>
            </a:r>
            <a:r>
              <a:rPr lang="fr-BE" sz="2000" dirty="0" smtClean="0"/>
              <a:t>le </a:t>
            </a:r>
            <a:r>
              <a:rPr lang="fr-BE" sz="2000" dirty="0"/>
              <a:t>jugement </a:t>
            </a:r>
            <a:r>
              <a:rPr lang="fr-BE" sz="2000" dirty="0" smtClean="0"/>
              <a:t>clinique du médecin, </a:t>
            </a:r>
            <a:r>
              <a:rPr lang="fr-BE" sz="2000" dirty="0"/>
              <a:t>en concertation </a:t>
            </a:r>
            <a:r>
              <a:rPr lang="fr-BE" sz="2000"/>
              <a:t>avec </a:t>
            </a:r>
            <a:r>
              <a:rPr lang="fr-BE" sz="2000" smtClean="0"/>
              <a:t>les collègues</a:t>
            </a:r>
            <a:r>
              <a:rPr lang="fr-BE" sz="2000" dirty="0"/>
              <a:t>.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09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d'antibiotiques de deuxième ligne (amoxicilline associée à de l’acide clavulanique, céphalosporines, quinolones, macrolides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)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&gt;=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15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844824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95995"/>
            <a:ext cx="572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40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777875"/>
          </a:xfrm>
        </p:spPr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d'antibiotiques de deuxième ligne (amoxicilline associée à de l’acide clavulanique, céphalosporines, quinolones, macrolides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)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 &amp; &gt;=15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1700808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27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prescriptions d'amoxicilline, non combinée à de l'acide clavulanique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EC1F7A-A521-464B-996E-20D5FC0D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8364437" cy="484674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2281"/>
            <a:ext cx="5819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86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prescriptions d'amoxicilline, non combinée à de l'acide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clavulanique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&gt;=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1806"/>
            <a:ext cx="5705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prescriptions d'amoxicilline, non combinée à de l'acide clavulanique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&lt;15 &amp; &gt;=15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11F5A6A-5B68-4332-9826-0E0F8ADA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364437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67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5A0E67-D0EF-4D5D-BDD8-28A996A2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8364437" cy="484674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61331"/>
            <a:ext cx="5667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62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65+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80381"/>
            <a:ext cx="5629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09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nitrofuranes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dans le traitement d'une infection des voies urinaires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15-65 &amp; 65+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" y="1700808"/>
            <a:ext cx="8364537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6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sz="3200" b="1" kern="0"/>
          </a:p>
          <a:p>
            <a:pPr marL="514350" indent="-514350">
              <a:buFont typeface="+mj-lt"/>
              <a:buAutoNum type="arabicPeriod"/>
            </a:pPr>
            <a:endParaRPr lang="nl-BE" sz="3200" b="1" kern="0"/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kern="0"/>
              <a:t>Médication des personnes âgées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Médication psychotrope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Divers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5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Polymédication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Une évaluation critique et systématique de la consommation de médicaments est souhaitable chez les personnes âgées sous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polymédication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(prise chronique de ≥ 5 médicaments).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contient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présentation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r>
              <a:rPr lang="fr-BE" sz="2000" dirty="0" smtClean="0"/>
              <a:t>Cette présentation reprend l’ensemble des messages détaillés du feedback.</a:t>
            </a:r>
          </a:p>
          <a:p>
            <a:r>
              <a:rPr lang="fr-BE" sz="2000" dirty="0"/>
              <a:t>Ces messages sont illustrés par deux types de résultats:</a:t>
            </a:r>
          </a:p>
          <a:p>
            <a:pPr lvl="1"/>
            <a:r>
              <a:rPr lang="fr-BE" sz="2000" dirty="0"/>
              <a:t>la distribution des </a:t>
            </a:r>
            <a:r>
              <a:rPr lang="fr-BE" sz="2000" dirty="0" smtClean="0"/>
              <a:t>résultats observés par pratique individuelle ou de groupe pour l’ensemble du pays,</a:t>
            </a:r>
          </a:p>
          <a:p>
            <a:pPr lvl="1"/>
            <a:r>
              <a:rPr lang="fr-BE" sz="2000" dirty="0"/>
              <a:t>la distribution des </a:t>
            </a:r>
            <a:r>
              <a:rPr lang="fr-BE" sz="2000" dirty="0" smtClean="0"/>
              <a:t>moyennes par </a:t>
            </a:r>
            <a:r>
              <a:rPr lang="en-US" sz="2000" dirty="0"/>
              <a:t>GLEM </a:t>
            </a:r>
            <a:r>
              <a:rPr lang="fr-BE" sz="2000" dirty="0" smtClean="0"/>
              <a:t>par province.</a:t>
            </a:r>
          </a:p>
          <a:p>
            <a:endParaRPr lang="fr-BE" sz="18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76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EC4EA3-20CF-4479-ACC8-BA4836E8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65 ans et plus avec consommation de longue durée de ≥ 5 médicaments différents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27423"/>
            <a:ext cx="5657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13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Médicaments hypolipidémiants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Il n'existe aucune évidence sur l'utilité de la réduction du cholestérol chez les patients de 80 ans et plus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117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AC8550-9EB3-4AFE-B0B2-2FE7DD3E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80 ans et plus traités par </a:t>
            </a:r>
            <a:r>
              <a:rPr lang="fr-FR" i="1" dirty="0" err="1" smtClean="0">
                <a:latin typeface="Candara"/>
                <a:ea typeface="Times New Roman"/>
                <a:cs typeface="Times New Roman"/>
              </a:rPr>
              <a:t>hypolipidémiants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24570"/>
            <a:ext cx="5648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36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8F62A3-D3B6-461C-8125-0DA9DFF7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83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de patients de 80 ans et plus qui entament un traitement par médicaments </a:t>
            </a:r>
            <a:r>
              <a:rPr lang="fr-FR" i="1" dirty="0" err="1" smtClean="0">
                <a:latin typeface="Candara"/>
                <a:ea typeface="Times New Roman"/>
                <a:cs typeface="Times New Roman"/>
              </a:rPr>
              <a:t>hypolipidémiants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3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Anti-inflammatoires non-stéroïdiens (AINS)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4964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prolongée d'AINS chez les personnes âgées n'est pas recommandée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556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22DDD7-F488-4941-9845-7D606DB57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âgés de 65 ans et plus sous prescription d'AINS pendant plus de 30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jours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1806"/>
            <a:ext cx="56673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73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Médication anticholinergique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4964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médicaments à action anticholinergique doivent être limités chez les personnes âgées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35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987B76-2C82-4A2D-90B4-9FC2C3B3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75 ans et plus ayant une prescription pour plus de 80 jours d'au moins un médicament avec action anticholinergique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130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Médication des personnes âgées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Médication psychotrope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Divers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527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I.2. </a:t>
            </a:r>
            <a:r>
              <a:rPr lang="nl-BE" dirty="0" err="1"/>
              <a:t>Médication</a:t>
            </a:r>
            <a:r>
              <a:rPr lang="nl-BE" dirty="0"/>
              <a:t> des </a:t>
            </a:r>
            <a:r>
              <a:rPr lang="nl-BE" dirty="0" err="1"/>
              <a:t>personnes</a:t>
            </a:r>
            <a:r>
              <a:rPr lang="nl-BE" dirty="0"/>
              <a:t> </a:t>
            </a:r>
            <a:r>
              <a:rPr lang="nl-BE" dirty="0" err="1"/>
              <a:t>âgées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Médication psychotrope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996952"/>
            <a:ext cx="6157585" cy="1368152"/>
          </a:xfrm>
          <a:prstGeom prst="wedgeRoundRectCallout">
            <a:avLst>
              <a:gd name="adj1" fmla="val -59296"/>
              <a:gd name="adj2" fmla="val 44761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Une évaluation critique et systématique de la consommation de médicaments est souhaitable chez les personnes âgées sous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polymédication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  Les psychotropes constituent une classe de médicaments importante. Les psychotropes sont associés à de nombreux effets indésirables, ainsi qu'à des interactions possibles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6024" y="4221088"/>
            <a:ext cx="9036496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MÉTHODOLOGIE 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INTERPRETATion</a:t>
            </a:r>
            <a:r>
              <a:rPr kumimoji="0" lang="nl-BE" sz="4000" b="1" i="0" u="none" strike="noStrike" kern="0" cap="all" spc="0" normalizeH="0" noProof="0" dirty="0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nl-BE" sz="4000" b="1" i="0" u="none" strike="noStrike" kern="0" cap="all" spc="0" normalizeH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g</a:t>
            </a:r>
            <a:r>
              <a:rPr kumimoji="0" lang="nl-BE" sz="40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raphique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84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I.3. </a:t>
            </a:r>
            <a:r>
              <a:rPr lang="nl-BE" dirty="0" err="1"/>
              <a:t>Médication</a:t>
            </a:r>
            <a:r>
              <a:rPr lang="nl-BE" dirty="0"/>
              <a:t> psychotrope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Antidépresseurs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83768" y="2780928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Il existe suffisamment d’évidence de l'efficacité des antidépresseurs dans une dépression majeure sévère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83767" y="4005064"/>
            <a:ext cx="6157585" cy="1080120"/>
          </a:xfrm>
          <a:prstGeom prst="wedgeRoundRectCallout">
            <a:avLst>
              <a:gd name="adj1" fmla="val -56584"/>
              <a:gd name="adj2" fmla="val -29614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Dans le cas d'une dépression légère ou modérée, les antidépresseurs ne sont pas recommandés de façon systématique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265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BC3E77-1F71-4C27-9C63-7B126D80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sous prescription d'antidépresseurs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86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939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70D438F-94FB-4FA9-BBD9-17A06B501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sous prescription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d'antidépresseurs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fr-FR" i="1" dirty="0" smtClean="0">
                <a:latin typeface="Candara"/>
                <a:ea typeface="Times New Roman"/>
                <a:cs typeface="Times New Roman"/>
              </a:rPr>
              <a:t>(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15-64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231" y="1340768"/>
            <a:ext cx="5610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602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B81F6E-3085-437A-931E-944155169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avec et sans </a:t>
            </a:r>
            <a:r>
              <a:rPr lang="en-US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en-US" i="1" dirty="0" smtClean="0">
                <a:latin typeface="Candara"/>
                <a:ea typeface="Times New Roman"/>
                <a:cs typeface="Times New Roman"/>
              </a:rPr>
              <a:t/>
            </a:r>
            <a:br>
              <a:rPr lang="en-US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 smtClean="0">
                <a:latin typeface="Candara"/>
                <a:ea typeface="Times New Roman"/>
                <a:cs typeface="Times New Roman"/>
              </a:rPr>
              <a:t>15-64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844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156A3A-8AC0-471D-BFE1-30982FD6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>&gt;= 65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27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D928AB1-7484-4073-AE3F-AD076E19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d'antidépresseurs (à l'exclusion de la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trazodone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</a:t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&gt;=65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638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2DCD82-5D43-4B41-A24F-580ECF1F0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700808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sous prescription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d'antidépresseurs</a:t>
            </a:r>
            <a:r>
              <a:rPr lang="en-US" i="1" dirty="0">
                <a:latin typeface="Candara"/>
                <a:ea typeface="Times New Roman"/>
                <a:cs typeface="Times New Roman"/>
              </a:rPr>
              <a:t/>
            </a:r>
            <a:br>
              <a:rPr lang="en-US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avec et sans </a:t>
            </a:r>
            <a:r>
              <a:rPr lang="en-US" i="1" dirty="0" err="1" smtClean="0">
                <a:latin typeface="Candara"/>
                <a:ea typeface="Times New Roman"/>
                <a:cs typeface="Times New Roman"/>
              </a:rPr>
              <a:t>trazodone</a:t>
            </a:r>
            <a:r>
              <a:rPr lang="en-US" i="1" dirty="0" smtClean="0">
                <a:latin typeface="Candara"/>
                <a:ea typeface="Times New Roman"/>
                <a:cs typeface="Times New Roman"/>
              </a:rPr>
              <a:t/>
            </a:r>
            <a:br>
              <a:rPr lang="en-US" i="1" dirty="0" smtClean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&gt;=65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346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I.3. </a:t>
            </a:r>
            <a:r>
              <a:rPr lang="fr-FR" dirty="0"/>
              <a:t>Médication psychotrope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Antipsychotiques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2492897"/>
            <a:ext cx="6157585" cy="1800200"/>
          </a:xfrm>
          <a:prstGeom prst="wedgeRoundRectCallout">
            <a:avLst>
              <a:gd name="adj1" fmla="val -59868"/>
              <a:gd name="adj2" fmla="val 49198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systémique d'antipsychotiques chez les personnes âgées dans le cadre d'une démence n'est pas recommandée comme pratique courante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Si des antipsychotiques sont initiés en raison de délires aigus, la médication doit être interrompue dès la disparition des symptômes. Un traitement à long terme par antipsychotiques n'est pas recommandé</a:t>
            </a:r>
            <a:r>
              <a:rPr lang="en-US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657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882BBB-FE70-4DBF-B421-BD7D492D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75 ans et plus avec une prescription d'antipsychotiques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74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I: MÉDICAMENTS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nl-BE" ker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Infections dans la pratique ambulatoire</a:t>
            </a: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Médication des personnes âgées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kern="0">
                <a:solidFill>
                  <a:schemeClr val="bg1">
                    <a:lumMod val="85000"/>
                  </a:schemeClr>
                </a:solidFill>
              </a:rPr>
              <a:t>Médication psychotrope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b="1" kern="0"/>
              <a:t>Divers</a:t>
            </a:r>
            <a:endParaRPr lang="fr-FR" sz="2800" b="1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53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/>
              <a:t>E</a:t>
            </a:r>
            <a:r>
              <a:rPr lang="en-US" dirty="0" err="1" smtClean="0"/>
              <a:t>chelle</a:t>
            </a:r>
            <a:r>
              <a:rPr lang="en-US" dirty="0" smtClean="0"/>
              <a:t> de </a:t>
            </a:r>
            <a:r>
              <a:rPr lang="en-US" dirty="0" err="1" smtClean="0"/>
              <a:t>comparaison</a:t>
            </a:r>
            <a:r>
              <a:rPr lang="en-US" dirty="0" smtClean="0"/>
              <a:t> </a:t>
            </a:r>
            <a:r>
              <a:rPr lang="en-US" dirty="0" err="1" smtClean="0"/>
              <a:t>individuelle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graphique</a:t>
            </a:r>
            <a:r>
              <a:rPr lang="en-US" sz="2000" dirty="0" smtClean="0"/>
              <a:t>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décrit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feedback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avez</a:t>
            </a:r>
            <a:r>
              <a:rPr lang="en-US" sz="2000" dirty="0" smtClean="0"/>
              <a:t> </a:t>
            </a:r>
            <a:r>
              <a:rPr lang="en-US" sz="2000" dirty="0" err="1" smtClean="0"/>
              <a:t>reçu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Sur </a:t>
            </a:r>
            <a:r>
              <a:rPr lang="en-US" sz="2000" dirty="0" err="1" smtClean="0"/>
              <a:t>cette</a:t>
            </a:r>
            <a:r>
              <a:rPr lang="en-US" sz="2000" dirty="0" smtClean="0"/>
              <a:t> </a:t>
            </a:r>
            <a:r>
              <a:rPr lang="en-US" sz="2000" dirty="0" err="1" smtClean="0"/>
              <a:t>échelle</a:t>
            </a:r>
            <a:r>
              <a:rPr lang="en-US" sz="2000" dirty="0" smtClean="0"/>
              <a:t> on </a:t>
            </a:r>
            <a:r>
              <a:rPr lang="en-US" sz="2000" dirty="0" err="1" smtClean="0"/>
              <a:t>peut</a:t>
            </a:r>
            <a:r>
              <a:rPr lang="en-US" sz="2000" dirty="0" smtClean="0"/>
              <a:t> observer la distribution des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l’ensemble</a:t>
            </a:r>
            <a:r>
              <a:rPr lang="en-US" sz="2000" dirty="0" smtClean="0"/>
              <a:t> des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l’acte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signification des </a:t>
            </a:r>
            <a:r>
              <a:rPr lang="en-US" sz="2000" dirty="0" err="1" smtClean="0"/>
              <a:t>limites</a:t>
            </a:r>
            <a:r>
              <a:rPr lang="en-US" sz="2000" dirty="0" smtClean="0"/>
              <a:t> P10, P50, P60 et P90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dirty="0" err="1" smtClean="0"/>
              <a:t>décrite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votre</a:t>
            </a:r>
            <a:r>
              <a:rPr lang="en-US" sz="2000" dirty="0" smtClean="0"/>
              <a:t> document </a:t>
            </a:r>
            <a:r>
              <a:rPr lang="en-US" sz="2000" dirty="0" err="1" smtClean="0"/>
              <a:t>individuel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 signification des </a:t>
            </a:r>
            <a:r>
              <a:rPr lang="en-US" sz="2000" dirty="0" err="1" smtClean="0"/>
              <a:t>couleurs</a:t>
            </a:r>
            <a:r>
              <a:rPr lang="en-US" sz="2000" dirty="0" smtClean="0"/>
              <a:t> </a:t>
            </a:r>
            <a:r>
              <a:rPr lang="en-US" sz="2000" dirty="0" err="1" smtClean="0"/>
              <a:t>également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Vous</a:t>
            </a:r>
            <a:r>
              <a:rPr lang="en-US" sz="2000" dirty="0" smtClean="0"/>
              <a:t> </a:t>
            </a:r>
            <a:r>
              <a:rPr lang="en-US" sz="2000" dirty="0" err="1" smtClean="0"/>
              <a:t>trouverez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copie</a:t>
            </a:r>
            <a:r>
              <a:rPr lang="en-US" sz="2000" dirty="0" smtClean="0"/>
              <a:t> </a:t>
            </a:r>
            <a:r>
              <a:rPr lang="en-US" sz="2000" dirty="0" err="1" smtClean="0"/>
              <a:t>anonymisée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 site de </a:t>
            </a:r>
            <a:r>
              <a:rPr lang="en-US" sz="2000" dirty="0" err="1" smtClean="0"/>
              <a:t>l’INAMI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04" y="2420888"/>
            <a:ext cx="56388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424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Diabète: </a:t>
            </a:r>
          </a:p>
          <a:p>
            <a:pPr marL="0" indent="0">
              <a:buFontTx/>
              <a:buNone/>
            </a:pPr>
            <a:r>
              <a:rPr lang="nl-BE" sz="24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de statines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L'utilisation de statines est recommandée chez les patients souffrant de diabète de type 2 et d'au moins un autre facteur de risque classique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624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CE690E5-554C-4F2B-AD6F-EADCB887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Prescription de statines à des patients diabétiques présentant un risque cardiovasculaire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accru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/>
            </a:r>
            <a:br>
              <a:rPr lang="fr-FR" i="1" dirty="0">
                <a:latin typeface="Candara"/>
                <a:ea typeface="Times New Roman"/>
                <a:cs typeface="Times New Roman"/>
              </a:rPr>
            </a:br>
            <a:r>
              <a:rPr lang="en-US" i="1" dirty="0">
                <a:latin typeface="Candara"/>
                <a:ea typeface="Times New Roman"/>
                <a:cs typeface="Times New Roman"/>
              </a:rPr>
              <a:t>&lt;</a:t>
            </a:r>
            <a:r>
              <a:rPr lang="en-US" i="1" dirty="0" smtClean="0">
                <a:latin typeface="Candara"/>
                <a:ea typeface="Times New Roman"/>
                <a:cs typeface="Times New Roman"/>
              </a:rPr>
              <a:t>80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67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5931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</a:t>
            </a:r>
            <a:r>
              <a:rPr lang="fr-FR" dirty="0"/>
              <a:t>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Inhibiteurs de la pompe à protons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L'utilisation d'inhibiteurs de la pompe à protons pour le traitement d'un ulcère gastroduodénal ou d'une œsophagite sans complications doit être limitée dans le temps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804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6C97A5-B121-4FC6-9B00-40434659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7900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Pourcentage de patients de 40 à 64 ans sous prescription d'IPP pendant plus de 80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jours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57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109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I.4. </a:t>
            </a:r>
            <a:r>
              <a:rPr lang="fr-FR" dirty="0"/>
              <a:t>Divers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Statines: </a:t>
            </a:r>
          </a:p>
          <a:p>
            <a:pPr marL="0" indent="0">
              <a:buFontTx/>
              <a:buNone/>
            </a:pPr>
            <a:r>
              <a:rPr lang="fr-FR" sz="2000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à des patients sans risque cardiovasulaire identifié</a:t>
            </a: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Les statines ne sont pas recommandées chez les patients qui ne présentent pas de pathologie cardiovasculaire, même en cas d'une augmentation de la cholestérolémie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93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8D1AB0D-908D-4637-9E30-A4C4F1FB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Pourcentage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de 40-49 ans sans risque cardiovasculaire identifié qui ont reçu une prescription de médicaments </a:t>
            </a:r>
            <a:r>
              <a:rPr lang="fr-FR" i="1" dirty="0" err="1" smtClean="0">
                <a:latin typeface="Candara"/>
                <a:ea typeface="Times New Roman"/>
                <a:cs typeface="Times New Roman"/>
              </a:rPr>
              <a:t>hypolipidémiants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684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Biologie clinique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714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/>
              <a:t>Suivi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8077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Suivi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06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Déterminez, à partir de 65 ans, la glycémie à jeun 1 fois/an sur un échantillon de sang veineux afin de dépister un diabète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</a:t>
            </a:r>
            <a:r>
              <a:rPr lang="en-US" dirty="0" err="1" smtClean="0"/>
              <a:t>indicateur</a:t>
            </a:r>
            <a:r>
              <a:rPr lang="en-US" dirty="0" smtClean="0"/>
              <a:t> des GLEM(s) par province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435280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Le boxplot </a:t>
            </a:r>
            <a:r>
              <a:rPr lang="en-US" sz="2000" dirty="0" err="1" smtClean="0"/>
              <a:t>permet</a:t>
            </a:r>
            <a:r>
              <a:rPr lang="en-US" sz="2000" dirty="0" smtClean="0"/>
              <a:t> de </a:t>
            </a:r>
            <a:r>
              <a:rPr lang="en-US" sz="2000" dirty="0" err="1" smtClean="0"/>
              <a:t>visualiser</a:t>
            </a:r>
            <a:r>
              <a:rPr lang="en-US" sz="2000" dirty="0" smtClean="0"/>
              <a:t> la distribution des </a:t>
            </a:r>
            <a:r>
              <a:rPr lang="en-US" sz="2000" dirty="0" err="1" smtClean="0"/>
              <a:t>moyennes</a:t>
            </a:r>
            <a:r>
              <a:rPr lang="en-US" sz="2000" dirty="0" smtClean="0"/>
              <a:t> par </a:t>
            </a:r>
            <a:r>
              <a:rPr lang="en-US" sz="2000" dirty="0"/>
              <a:t>GLEM </a:t>
            </a:r>
            <a:r>
              <a:rPr lang="en-US" sz="2000" dirty="0" err="1"/>
              <a:t>sur</a:t>
            </a:r>
            <a:r>
              <a:rPr lang="en-US" sz="2000" dirty="0"/>
              <a:t> </a:t>
            </a:r>
            <a:r>
              <a:rPr lang="en-US" sz="2000" dirty="0" smtClean="0"/>
              <a:t>base des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 des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du GLEM.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Le </a:t>
            </a:r>
            <a:r>
              <a:rPr lang="en-US" sz="2000" dirty="0" err="1" smtClean="0"/>
              <a:t>résultat</a:t>
            </a:r>
            <a:r>
              <a:rPr lang="en-US" sz="2000" dirty="0" smtClean="0"/>
              <a:t> d’un GLEM </a:t>
            </a:r>
            <a:r>
              <a:rPr lang="en-US" sz="2000" dirty="0" err="1" smtClean="0"/>
              <a:t>n’est</a:t>
            </a:r>
            <a:r>
              <a:rPr lang="en-US" sz="2000" dirty="0" smtClean="0"/>
              <a:t> </a:t>
            </a:r>
            <a:r>
              <a:rPr lang="en-US" sz="2000" dirty="0" err="1" smtClean="0"/>
              <a:t>pris</a:t>
            </a:r>
            <a:r>
              <a:rPr lang="en-US" sz="2000" dirty="0" smtClean="0"/>
              <a:t> en </a:t>
            </a:r>
            <a:r>
              <a:rPr lang="en-US" sz="2000" dirty="0" err="1" smtClean="0"/>
              <a:t>compte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au </a:t>
            </a:r>
            <a:r>
              <a:rPr lang="en-US" sz="2000" dirty="0" err="1" smtClean="0"/>
              <a:t>moins</a:t>
            </a:r>
            <a:r>
              <a:rPr lang="en-US" sz="2000" dirty="0" smtClean="0"/>
              <a:t> 7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</a:t>
            </a:r>
            <a:r>
              <a:rPr lang="en-US" sz="2000" dirty="0" err="1" smtClean="0"/>
              <a:t>pratiquant</a:t>
            </a:r>
            <a:r>
              <a:rPr lang="en-US" sz="2000" dirty="0" smtClean="0"/>
              <a:t> à </a:t>
            </a:r>
            <a:r>
              <a:rPr lang="en-US" sz="2000" dirty="0" err="1" smtClean="0"/>
              <a:t>l’acte</a:t>
            </a:r>
            <a:r>
              <a:rPr lang="en-US" sz="2000" dirty="0" smtClean="0"/>
              <a:t> </a:t>
            </a:r>
            <a:r>
              <a:rPr lang="en-US" sz="2000" dirty="0" err="1" smtClean="0"/>
              <a:t>sont</a:t>
            </a:r>
            <a:r>
              <a:rPr lang="en-US" sz="2000" dirty="0" smtClean="0"/>
              <a:t> </a:t>
            </a:r>
            <a:r>
              <a:rPr lang="en-US" sz="2000" dirty="0" err="1" smtClean="0"/>
              <a:t>actifs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GLEM en 2016 (Par </a:t>
            </a:r>
            <a:r>
              <a:rPr lang="en-US" sz="2000" dirty="0" err="1" smtClean="0"/>
              <a:t>actif</a:t>
            </a:r>
            <a:r>
              <a:rPr lang="en-US" sz="2000" dirty="0" smtClean="0"/>
              <a:t> en 2016 nous </a:t>
            </a:r>
            <a:r>
              <a:rPr lang="en-US" sz="2000" dirty="0" err="1" smtClean="0"/>
              <a:t>entendons</a:t>
            </a:r>
            <a:r>
              <a:rPr lang="en-US" sz="2000" dirty="0" smtClean="0"/>
              <a:t> “</a:t>
            </a:r>
            <a:r>
              <a:rPr lang="en-US" sz="2000" dirty="0" err="1" smtClean="0"/>
              <a:t>avoir</a:t>
            </a:r>
            <a:r>
              <a:rPr lang="en-US" sz="2000" dirty="0" smtClean="0"/>
              <a:t> </a:t>
            </a:r>
            <a:r>
              <a:rPr lang="en-US" sz="2000" dirty="0" err="1" smtClean="0"/>
              <a:t>reçu</a:t>
            </a:r>
            <a:r>
              <a:rPr lang="en-US" sz="2000" dirty="0" smtClean="0"/>
              <a:t> un feedback pour </a:t>
            </a:r>
            <a:r>
              <a:rPr lang="en-US" sz="2000" dirty="0" err="1" smtClean="0"/>
              <a:t>l’activité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l’année</a:t>
            </a:r>
            <a:r>
              <a:rPr lang="en-US" sz="2000" dirty="0" smtClean="0"/>
              <a:t> 2016”).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La </a:t>
            </a:r>
            <a:r>
              <a:rPr lang="en-US" sz="2000" dirty="0" err="1" smtClean="0"/>
              <a:t>moyenne</a:t>
            </a:r>
            <a:r>
              <a:rPr lang="en-US" sz="2000" dirty="0" smtClean="0"/>
              <a:t> du </a:t>
            </a:r>
            <a:r>
              <a:rPr lang="en-US" sz="2000" dirty="0"/>
              <a:t>GLEM correspond </a:t>
            </a:r>
            <a:r>
              <a:rPr lang="en-US" sz="2000" dirty="0" smtClean="0"/>
              <a:t>à la </a:t>
            </a:r>
            <a:r>
              <a:rPr lang="en-US" sz="2000" dirty="0" err="1" smtClean="0"/>
              <a:t>somme</a:t>
            </a:r>
            <a:r>
              <a:rPr lang="en-US" sz="2000" dirty="0" smtClean="0"/>
              <a:t> des </a:t>
            </a:r>
            <a:r>
              <a:rPr lang="en-US" sz="2000" dirty="0" err="1" smtClean="0"/>
              <a:t>numérateurs</a:t>
            </a:r>
            <a:r>
              <a:rPr lang="en-US" sz="2000" dirty="0" smtClean="0"/>
              <a:t> </a:t>
            </a:r>
            <a:r>
              <a:rPr lang="en-US" sz="2000" dirty="0" err="1" smtClean="0"/>
              <a:t>divisés</a:t>
            </a:r>
            <a:r>
              <a:rPr lang="en-US" sz="2000" dirty="0" smtClean="0"/>
              <a:t> par la </a:t>
            </a:r>
            <a:r>
              <a:rPr lang="en-US" sz="2000" dirty="0" err="1" smtClean="0"/>
              <a:t>somme</a:t>
            </a:r>
            <a:r>
              <a:rPr lang="en-US" sz="2000" dirty="0" smtClean="0"/>
              <a:t> des </a:t>
            </a:r>
            <a:r>
              <a:rPr lang="en-US" sz="2000" dirty="0" err="1" smtClean="0"/>
              <a:t>dénominateurs</a:t>
            </a:r>
            <a:r>
              <a:rPr lang="en-US" sz="2000" dirty="0" smtClean="0"/>
              <a:t> de </a:t>
            </a:r>
            <a:r>
              <a:rPr lang="en-US" sz="2000" dirty="0" err="1" smtClean="0"/>
              <a:t>tous</a:t>
            </a:r>
            <a:r>
              <a:rPr lang="en-US" sz="2000" dirty="0" smtClean="0"/>
              <a:t> les </a:t>
            </a:r>
            <a:r>
              <a:rPr lang="en-US" sz="2000" dirty="0" err="1" smtClean="0"/>
              <a:t>médecins</a:t>
            </a:r>
            <a:r>
              <a:rPr lang="en-US" sz="2000" dirty="0" smtClean="0"/>
              <a:t> </a:t>
            </a:r>
            <a:r>
              <a:rPr lang="en-US" sz="2000" dirty="0" err="1" smtClean="0"/>
              <a:t>actifs</a:t>
            </a:r>
            <a:r>
              <a:rPr lang="en-US" sz="2000" dirty="0" smtClean="0"/>
              <a:t> du </a:t>
            </a:r>
            <a:r>
              <a:rPr lang="en-US" sz="2000" dirty="0"/>
              <a:t>GLEM .     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Chaque</a:t>
            </a:r>
            <a:r>
              <a:rPr lang="en-US" sz="2000" dirty="0" smtClean="0"/>
              <a:t> box plot </a:t>
            </a:r>
            <a:r>
              <a:rPr lang="en-US" sz="2000" dirty="0" err="1" smtClean="0"/>
              <a:t>représente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province.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2757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905DBF9-6FAE-456B-BA8E-DE486DF3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personnes âgées de 65 ans et plus soumises à un dépistage du diabète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sucré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1666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 thyroïdienne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83768" y="2780928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aucun dépistage systématique de la fonction thyroïdienne (dosage de la TSH ), ne le faites qu’en cas de dépistage ciblé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3767" y="4005064"/>
            <a:ext cx="6157585" cy="1080120"/>
          </a:xfrm>
          <a:prstGeom prst="wedgeRoundRectCallout">
            <a:avLst>
              <a:gd name="adj1" fmla="val -56584"/>
              <a:gd name="adj2" fmla="val -29614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le dépistage de la fonction thyroïdienne est indiqué (dépistage ciblé), procédez uniquement à un dosage de la TSH. La T4 libre (et rarement la T3) ne doit être déterminée que dans un deuxième temps, en cas de valeur TSH anormale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659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606D0B3-4428-4D48-8A44-FEB43EAA7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Proportion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patients qui ont été soumis à un dépistage de la fonction thyroïdienne superflu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76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553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529562-7491-4C4B-81E8-69ECA80B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Usage excessif du dosage de la T4-T3 combinée lors du dépistage d'un trouble de la fonction thyroïdienne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433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II.1. </a:t>
            </a:r>
            <a:r>
              <a:rPr lang="nl-BE" dirty="0" err="1"/>
              <a:t>Dépistage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du col de l'utérus </a:t>
            </a:r>
            <a:endParaRPr lang="nl-BE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Proposez à chaque femme de la population cible de 25 à 64 ans, un dépistage du cancer du col de l'utérus (par frottis) tous les 3 ans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302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1B87CB-7FF5-4B3A-9F9E-85DAA57C4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femmes âgées de 25 à 64 ans qui ont été soumises à un dépistage du cancer du col de l'utérus au cours des trois dernières années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0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33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Suivi</a:t>
            </a:r>
            <a:endParaRPr lang="nl-BE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64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Procédez toujours* à un dosage de la créatinine avant l'initiation de diurétiques, d'inhibiteurs de l'ECA et d'antagonistes de l'angiotensine II</a:t>
            </a:r>
            <a:r>
              <a:rPr lang="nl-BE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*U</a:t>
            </a:r>
            <a:r>
              <a:rPr lang="fr-FR" sz="900" dirty="0"/>
              <a:t>n dosage jusqu'à 6 mois avant l'initiation est considéré comme récent. Le cas échéant, il n'est pas nécessaire de le réitérer, à moins qu'il n'y ait de quoi soupçonner un déclin de la fonction rénale au cours de cette période</a:t>
            </a:r>
            <a:r>
              <a:rPr lang="nl-NL" sz="900" dirty="0"/>
              <a:t>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344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F44E58-C1A2-4BAB-90A4-DB22B17BB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55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nouveaux utilisateurs d'antihypertenseurs avec initiation adéquate (à savoir un dosage récent de la créatinine)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7104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Bilans biochimiques généraux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34888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de diagnostic ni de dépistage biochimique général chez vos patients sains*</a:t>
            </a:r>
            <a:r>
              <a:rPr lang="nl-BE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3544847"/>
            <a:ext cx="608557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FR" sz="900" dirty="0"/>
              <a:t>Définition de « sain » : c'est-à-dire pour nos mesures, données disponibles : aucune forme de médication chronique.</a:t>
            </a:r>
          </a:p>
          <a:p>
            <a:endParaRPr lang="fr-FR" sz="900" dirty="0"/>
          </a:p>
          <a:p>
            <a:r>
              <a:rPr lang="fr-FR" sz="1200" dirty="0"/>
              <a:t>Les tests évalués sont :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hématologiques,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de la fonction hépatique/rénale,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obsolètes,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tests </a:t>
            </a:r>
            <a:r>
              <a:rPr lang="fr-BE" sz="1200" dirty="0" smtClean="0"/>
              <a:t>hormonaux.</a:t>
            </a:r>
            <a:endParaRPr lang="fr-BE" sz="1200" dirty="0"/>
          </a:p>
          <a:p>
            <a:endParaRPr lang="fr-BE" sz="1200" dirty="0"/>
          </a:p>
          <a:p>
            <a:r>
              <a:rPr lang="fr-BE" sz="1200" dirty="0"/>
              <a:t>Les examens obsolètes ciblés sont : </a:t>
            </a:r>
          </a:p>
          <a:p>
            <a:pPr marL="171450" indent="-171450">
              <a:buFontTx/>
              <a:buChar char="-"/>
            </a:pPr>
            <a:r>
              <a:rPr lang="fr-BE" sz="1200" dirty="0" smtClean="0"/>
              <a:t>vitamine </a:t>
            </a:r>
            <a:r>
              <a:rPr lang="fr-BE" sz="1200" dirty="0"/>
              <a:t>B12,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acide folique,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fer total,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ferritine, </a:t>
            </a:r>
          </a:p>
          <a:p>
            <a:pPr marL="171450" indent="-171450">
              <a:buFontTx/>
              <a:buChar char="-"/>
            </a:pPr>
            <a:r>
              <a:rPr lang="fr-BE" sz="1200" dirty="0"/>
              <a:t>vitamine </a:t>
            </a:r>
            <a:r>
              <a:rPr lang="fr-BE" sz="1200" dirty="0" smtClean="0"/>
              <a:t>D.</a:t>
            </a:r>
            <a:endParaRPr lang="fr-FR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8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Boxplot / </a:t>
            </a:r>
            <a:r>
              <a:rPr lang="en-US" dirty="0" err="1" smtClean="0"/>
              <a:t>indicateur</a:t>
            </a:r>
            <a:r>
              <a:rPr lang="en-US" dirty="0" smtClean="0"/>
              <a:t> des GLEM(s) par province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785395"/>
          </a:xfrm>
        </p:spPr>
        <p:txBody>
          <a:bodyPr/>
          <a:lstStyle/>
          <a:p>
            <a:pPr marL="0" indent="0">
              <a:buNone/>
            </a:pPr>
            <a:endParaRPr lang="en-US" sz="2600" dirty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33298"/>
            <a:ext cx="2133600" cy="476250"/>
          </a:xfrm>
        </p:spPr>
        <p:txBody>
          <a:bodyPr/>
          <a:lstStyle/>
          <a:p>
            <a:fld id="{B0A32DB5-EEB4-4681-9E39-0D2E75D8C7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ZoneTexte 5"/>
          <p:cNvSpPr txBox="1"/>
          <p:nvPr/>
        </p:nvSpPr>
        <p:spPr>
          <a:xfrm>
            <a:off x="6880899" y="2340169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Résultat</a:t>
            </a:r>
            <a:r>
              <a:rPr lang="en-US" dirty="0" smtClean="0"/>
              <a:t> au </a:t>
            </a:r>
            <a:r>
              <a:rPr lang="en-US" dirty="0" err="1" smtClean="0"/>
              <a:t>delà</a:t>
            </a:r>
            <a:r>
              <a:rPr lang="en-US" dirty="0" smtClean="0"/>
              <a:t> </a:t>
            </a:r>
          </a:p>
          <a:p>
            <a:r>
              <a:rPr lang="en-US" dirty="0" smtClean="0"/>
              <a:t>du P90 (&gt; 63%)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500153" y="3090446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P90 = 63%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402655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P75 = 45%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76720" y="4402655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Médiane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P50 = 37%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475656" y="486916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P25 = 28%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475656" y="560530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P10 = 10%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6876256" y="5805264"/>
            <a:ext cx="1999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N.B. </a:t>
            </a:r>
            <a:r>
              <a:rPr lang="en-US" dirty="0" err="1" smtClean="0"/>
              <a:t>Aucun</a:t>
            </a:r>
            <a:r>
              <a:rPr lang="en-US" dirty="0" smtClean="0"/>
              <a:t>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inférieur</a:t>
            </a:r>
            <a:r>
              <a:rPr lang="en-US" dirty="0" smtClean="0"/>
              <a:t> à P10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1" y="1268760"/>
            <a:ext cx="1071935" cy="560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6876256" y="4339843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Moyenne</a:t>
            </a:r>
            <a:r>
              <a:rPr lang="en-US" dirty="0" smtClean="0"/>
              <a:t> = 38%</a:t>
            </a:r>
            <a:endParaRPr lang="en-US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5084440" y="2641543"/>
            <a:ext cx="1880592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771800" y="3212976"/>
            <a:ext cx="2232248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71800" y="4149080"/>
            <a:ext cx="211869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6" idx="1"/>
          </p:cNvCxnSpPr>
          <p:nvPr/>
        </p:nvCxnSpPr>
        <p:spPr>
          <a:xfrm flipH="1">
            <a:off x="5012432" y="4509120"/>
            <a:ext cx="1863824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2699792" y="4584443"/>
            <a:ext cx="2199873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699792" y="5013176"/>
            <a:ext cx="2190707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460286" y="5843955"/>
            <a:ext cx="1579369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182232" y="1772816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Explication des </a:t>
            </a:r>
            <a:r>
              <a:rPr lang="en-US" u="sng" dirty="0" err="1" smtClean="0"/>
              <a:t>bornes</a:t>
            </a:r>
            <a:endParaRPr lang="en-US" u="sng" dirty="0"/>
          </a:p>
        </p:txBody>
      </p:sp>
      <p:sp>
        <p:nvSpPr>
          <p:cNvPr id="47" name="ZoneTexte 46"/>
          <p:cNvSpPr txBox="1"/>
          <p:nvPr/>
        </p:nvSpPr>
        <p:spPr>
          <a:xfrm>
            <a:off x="6156176" y="177281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Explication des points et </a:t>
            </a:r>
            <a:r>
              <a:rPr lang="en-US" u="sng" dirty="0" err="1" smtClean="0"/>
              <a:t>croix</a:t>
            </a:r>
            <a:endParaRPr lang="en-US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3709087" y="1196752"/>
            <a:ext cx="187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Echelle</a:t>
            </a:r>
            <a:r>
              <a:rPr lang="en-US" u="sng" dirty="0" smtClean="0"/>
              <a:t> de </a:t>
            </a:r>
            <a:r>
              <a:rPr lang="en-US" u="sng" dirty="0" err="1" smtClean="0"/>
              <a:t>résultat</a:t>
            </a:r>
            <a:endParaRPr lang="en-US" u="sng" dirty="0"/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4716016" y="1535306"/>
            <a:ext cx="0" cy="804863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766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6F0F50-CC20-4917-8095-314DF0407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Proportion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de vos patients sains de 45 à 65 ans qui ont été soumis à ≥ 1 bilan biochimique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général superflu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76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525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5F4B08-6B06-45B8-9EA9-04972089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latin typeface="Candara"/>
                <a:ea typeface="Times New Roman"/>
                <a:cs typeface="Times New Roman"/>
              </a:rPr>
              <a:t>Nombre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moyen de tests biochimiques obsolètes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réalisés</a:t>
            </a:r>
            <a:br>
              <a:rPr lang="fr-FR" i="1" dirty="0" smtClean="0">
                <a:latin typeface="Candara"/>
                <a:ea typeface="Times New Roman"/>
                <a:cs typeface="Times New Roman"/>
              </a:rPr>
            </a:br>
            <a:r>
              <a:rPr lang="fr-FR" i="1" dirty="0" smtClean="0">
                <a:latin typeface="Candara"/>
                <a:ea typeface="Times New Roman"/>
                <a:cs typeface="Times New Roman"/>
              </a:rPr>
              <a:t>par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patient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12565"/>
            <a:ext cx="566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019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II.2. </a:t>
            </a:r>
            <a:r>
              <a:rPr lang="nl-BE" dirty="0" err="1"/>
              <a:t>Diagnostic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hormonaux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de tests hormonaux biochimiques pour détecter/diagnostiquer un état ménopausique chez votre </a:t>
            </a:r>
            <a:r>
              <a:rPr lang="fr-FR" b="1" dirty="0" err="1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patientèle</a:t>
            </a:r>
            <a:r>
              <a:rPr lang="fr-FR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 féminine saine*</a:t>
            </a:r>
            <a:r>
              <a:rPr lang="nl-BE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BE" sz="900" dirty="0"/>
              <a:t> Définition de « sain » : c'est-à-dire pour nos mesures, données disponibles : aucune forme de médication chronique.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068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E93E112-FC86-477E-A038-F0010776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33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patientes saines de 45 à 65 ans qui ont été soumises à ≥ 1 test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hormonal superflu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769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132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FBAC0B0-B342-4ACB-9EE4-2AF2CA91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00808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Nombre moyen de tests hormonaux réalisés par patiente</a:t>
            </a:r>
            <a:endParaRPr lang="en-US" i="1" dirty="0"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338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II: BIOLOGIE CLINIQUE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Dépistage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400" kern="0">
                <a:solidFill>
                  <a:schemeClr val="bg1">
                    <a:lumMod val="85000"/>
                  </a:schemeClr>
                </a:solidFill>
              </a:rPr>
              <a:t>Diagnostic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nl-BE" sz="2800" b="1" kern="0"/>
              <a:t>Suivi</a:t>
            </a:r>
            <a:endParaRPr lang="nl-BE" sz="2800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2999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Diabète</a:t>
            </a: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7" y="2780928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Proposez un suivi approprié* à vos patients souffrant de diabète sucré</a:t>
            </a:r>
            <a:r>
              <a:rPr lang="nl-BE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775" y="4005064"/>
            <a:ext cx="6085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/>
              <a:t>*</a:t>
            </a:r>
            <a:r>
              <a:rPr lang="fr-BE" sz="900" dirty="0"/>
              <a:t> Il consiste en une évaluation annuelle de l'état lipidique, une évaluation de la glycémie à jeun tous les trois mois, une évaluation de l'HbA1c 2 fois par an, une évaluation de la </a:t>
            </a:r>
            <a:r>
              <a:rPr lang="fr-BE" sz="900" dirty="0" err="1"/>
              <a:t>microalbuminurie</a:t>
            </a:r>
            <a:r>
              <a:rPr lang="fr-BE" sz="900" dirty="0"/>
              <a:t> ou de la protéinurie tous les ans, un bilan ophtalmique tous les ans</a:t>
            </a:r>
            <a:r>
              <a:rPr lang="nl-NL" sz="900" dirty="0"/>
              <a:t>.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9017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glycémie à jeun est déterminée tous les 3 mois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77</a:t>
            </a:fld>
            <a:endParaRPr lang="en-US" altLang="en-US"/>
          </a:p>
        </p:txBody>
      </p:sp>
      <p:pic>
        <p:nvPicPr>
          <p:cNvPr id="9" name="Image 1">
            <a:extLst>
              <a:ext uri="{FF2B5EF4-FFF2-40B4-BE49-F238E27FC236}">
                <a16:creationId xmlns:a16="http://schemas.microsoft.com/office/drawing/2014/main" id="{7DE93D0F-4FDC-4636-8D1D-2B3721F9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59" y="1988840"/>
            <a:ext cx="6273328" cy="48467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85949"/>
            <a:ext cx="56816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36" y="1879104"/>
            <a:ext cx="563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/>
          <p:cNvSpPr txBox="1"/>
          <p:nvPr/>
        </p:nvSpPr>
        <p:spPr>
          <a:xfrm>
            <a:off x="1547664" y="12902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13" name="ZoneTexte 4"/>
          <p:cNvSpPr txBox="1"/>
          <p:nvPr/>
        </p:nvSpPr>
        <p:spPr>
          <a:xfrm>
            <a:off x="1547664" y="1879104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581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39040" y="274638"/>
            <a:ext cx="7397456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l'HbA1c est déterminé tous les 6 mois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78</a:t>
            </a:fld>
            <a:endParaRPr lang="en-US" altLang="en-US"/>
          </a:p>
        </p:txBody>
      </p:sp>
      <p:pic>
        <p:nvPicPr>
          <p:cNvPr id="9" name="Image 1">
            <a:extLst>
              <a:ext uri="{FF2B5EF4-FFF2-40B4-BE49-F238E27FC236}">
                <a16:creationId xmlns:a16="http://schemas.microsoft.com/office/drawing/2014/main" id="{B0A68873-37A5-4782-A38E-89418067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88840"/>
            <a:ext cx="6273328" cy="48467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87016"/>
            <a:ext cx="5648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48805"/>
            <a:ext cx="5648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5"/>
          <p:cNvSpPr txBox="1"/>
          <p:nvPr/>
        </p:nvSpPr>
        <p:spPr>
          <a:xfrm>
            <a:off x="1403648" y="11247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13" name="ZoneTexte 6"/>
          <p:cNvSpPr txBox="1"/>
          <p:nvPr/>
        </p:nvSpPr>
        <p:spPr>
          <a:xfrm>
            <a:off x="1403648" y="1700808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479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B322F5-CC62-4325-BBFB-DF75820A2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36" y="1988840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la protéinurie/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microalbuminurie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est déterminée tous les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ans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2264"/>
            <a:ext cx="561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53" y="1695847"/>
            <a:ext cx="5629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75656" y="112226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482374" y="165158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40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416824" cy="777875"/>
          </a:xfrm>
        </p:spPr>
        <p:txBody>
          <a:bodyPr/>
          <a:lstStyle/>
          <a:p>
            <a:r>
              <a:rPr lang="en-US" dirty="0" err="1" smtClean="0"/>
              <a:t>Interprétation</a:t>
            </a:r>
            <a:r>
              <a:rPr lang="en-US" dirty="0" smtClean="0"/>
              <a:t> </a:t>
            </a:r>
            <a:r>
              <a:rPr lang="en-US" dirty="0" err="1" smtClean="0"/>
              <a:t>graphique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5933"/>
            <a:ext cx="8363272" cy="478539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Attention les </a:t>
            </a:r>
            <a:r>
              <a:rPr lang="en-US" sz="2000" dirty="0" err="1" smtClean="0"/>
              <a:t>bornes</a:t>
            </a:r>
            <a:r>
              <a:rPr lang="en-US" sz="2000" dirty="0" smtClean="0"/>
              <a:t> des </a:t>
            </a:r>
            <a:r>
              <a:rPr lang="en-US" sz="2000" dirty="0" err="1" smtClean="0"/>
              <a:t>deux</a:t>
            </a:r>
            <a:r>
              <a:rPr lang="en-US" sz="2000" dirty="0" smtClean="0"/>
              <a:t> types </a:t>
            </a:r>
            <a:r>
              <a:rPr lang="en-US" sz="2000" dirty="0" err="1" smtClean="0"/>
              <a:t>graphiques</a:t>
            </a:r>
            <a:r>
              <a:rPr lang="en-US" sz="2000" dirty="0" smtClean="0"/>
              <a:t> ne </a:t>
            </a:r>
            <a:r>
              <a:rPr lang="en-US" sz="2000" dirty="0" err="1" smtClean="0"/>
              <a:t>sont</a:t>
            </a:r>
            <a:r>
              <a:rPr lang="en-US" sz="2000" dirty="0" smtClean="0"/>
              <a:t> pas </a:t>
            </a:r>
            <a:r>
              <a:rPr lang="en-US" sz="2000" dirty="0" err="1" smtClean="0"/>
              <a:t>identiques</a:t>
            </a:r>
            <a:r>
              <a:rPr lang="en-US" sz="2000" dirty="0" smtClean="0"/>
              <a:t> car la </a:t>
            </a:r>
            <a:r>
              <a:rPr lang="en-US" sz="2000" dirty="0" err="1" smtClean="0"/>
              <a:t>méthode</a:t>
            </a:r>
            <a:r>
              <a:rPr lang="en-US" sz="2000" dirty="0" smtClean="0"/>
              <a:t> de </a:t>
            </a:r>
            <a:r>
              <a:rPr lang="en-US" sz="2000" dirty="0" err="1" smtClean="0"/>
              <a:t>calcul</a:t>
            </a:r>
            <a:r>
              <a:rPr lang="en-US" sz="2000" dirty="0" smtClean="0"/>
              <a:t> </a:t>
            </a:r>
            <a:r>
              <a:rPr lang="en-US" sz="2000" dirty="0" err="1" smtClean="0"/>
              <a:t>diffère</a:t>
            </a:r>
            <a:r>
              <a:rPr lang="en-US" sz="2000" dirty="0" smtClean="0"/>
              <a:t> </a:t>
            </a:r>
            <a:r>
              <a:rPr lang="en-US" sz="2000" dirty="0" err="1" smtClean="0"/>
              <a:t>complètement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Ainsi</a:t>
            </a:r>
            <a:r>
              <a:rPr lang="en-US" sz="2000" dirty="0" smtClean="0"/>
              <a:t> pour rappel , 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l’échelle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comparaison</a:t>
            </a:r>
            <a:r>
              <a:rPr lang="en-US" sz="2000" dirty="0" smtClean="0"/>
              <a:t> correspond à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pour </a:t>
            </a:r>
            <a:r>
              <a:rPr lang="en-US" sz="2000" dirty="0" err="1" smtClean="0"/>
              <a:t>l’ensemble</a:t>
            </a:r>
            <a:r>
              <a:rPr lang="en-US" sz="2000" dirty="0" smtClean="0"/>
              <a:t> des </a:t>
            </a:r>
            <a:r>
              <a:rPr lang="en-US" sz="2000" dirty="0" err="1" smtClean="0"/>
              <a:t>pratiques</a:t>
            </a:r>
            <a:r>
              <a:rPr lang="en-US" sz="2000" dirty="0" smtClean="0"/>
              <a:t> du pays, </a:t>
            </a:r>
          </a:p>
          <a:p>
            <a:r>
              <a:rPr lang="en-US" sz="2000" dirty="0" err="1" smtClean="0"/>
              <a:t>tandis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du box plot correspond à la </a:t>
            </a:r>
            <a:r>
              <a:rPr lang="en-US" sz="2000" dirty="0" err="1" smtClean="0"/>
              <a:t>médiane</a:t>
            </a:r>
            <a:r>
              <a:rPr lang="en-US" sz="2000" dirty="0" smtClean="0"/>
              <a:t> des </a:t>
            </a:r>
            <a:r>
              <a:rPr lang="en-US" sz="2000" dirty="0" err="1" smtClean="0"/>
              <a:t>moyennes</a:t>
            </a:r>
            <a:r>
              <a:rPr lang="en-US" sz="2000" dirty="0" smtClean="0"/>
              <a:t> des </a:t>
            </a:r>
            <a:r>
              <a:rPr lang="en-US" sz="2000" dirty="0" err="1" smtClean="0"/>
              <a:t>glems</a:t>
            </a:r>
            <a:r>
              <a:rPr lang="en-US" sz="2000" dirty="0" smtClean="0"/>
              <a:t> de la province.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55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5B06897-1E2B-4827-8963-E99E0240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80" y="1988840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dont l'état lipidique est déterminé tous les ans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6" y="1052736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6" y="1690911"/>
            <a:ext cx="5638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98485" y="10527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475656" y="1654061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4634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0D20010-A221-4EB0-990C-5FBE2D96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88840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avec consultation chez un ophtalmologue dans l’année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81</a:t>
            </a:fld>
            <a:endParaRPr lang="en-US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6197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03" y="1772816"/>
            <a:ext cx="5610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5"/>
          <p:cNvSpPr txBox="1"/>
          <p:nvPr/>
        </p:nvSpPr>
        <p:spPr>
          <a:xfrm>
            <a:off x="1475656" y="11247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12" name="ZoneTexte 6"/>
          <p:cNvSpPr txBox="1"/>
          <p:nvPr/>
        </p:nvSpPr>
        <p:spPr>
          <a:xfrm>
            <a:off x="1475656" y="1726069"/>
            <a:ext cx="53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695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Hypothyroïdie 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Déterminez chaque année la TSH pour le suivi d'une hypothyroïdie avérée (après stabilisation de la dose)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1779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3926A7-3FCF-4210-88B8-4B85B75F8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présentant une hypothyroïdie avérée avec suivi biochimique adéquat (TSH ≥ 1 fois/an)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85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II.3. </a:t>
            </a:r>
            <a:r>
              <a:rPr lang="nl-BE" dirty="0" err="1"/>
              <a:t>Suivi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BE" b="1" i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83768" y="3106800"/>
            <a:ext cx="6157585" cy="1080120"/>
          </a:xfrm>
          <a:prstGeom prst="wedgeRoundRectCallout">
            <a:avLst>
              <a:gd name="adj1" fmla="val -59154"/>
              <a:gd name="adj2" fmla="val 55043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Contrôlez la créatinine 1 fois/an chez les patients traités par inhibiteurs de l'ECA, </a:t>
            </a:r>
            <a:r>
              <a:rPr lang="fr-FR" sz="1400" b="1" dirty="0" err="1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sartans</a:t>
            </a: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 ou diurétiques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4137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0A732A-2EA6-441B-A8F6-E4124649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07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qui prennent des inhibiteurs de l'ECA, des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sartans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 ou des diurétiques avec suivi biochimique adéquat (créatinine ≥ 1 fois/an)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11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all" spc="0" normalizeH="0" baseline="0" noProof="0" dirty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Imagerie médicale et examens préopératoires</a:t>
            </a:r>
            <a:endParaRPr kumimoji="0" lang="en-US" sz="32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III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390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BE" sz="2400" kern="0"/>
              <a:t>Dépistage du cancer du sein</a:t>
            </a:r>
            <a:endParaRPr lang="nl-BE" sz="24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0723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7117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III.1. </a:t>
            </a:r>
            <a:r>
              <a:rPr lang="fr-FR" dirty="0"/>
              <a:t>Usage excessif de l'imagerie de la colonne vertébrale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132856"/>
            <a:ext cx="6157585" cy="1585944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N'effectuez pas d'examen d'imagerie en cas de dorsalgie aiguë ou chronique non spécifique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Si, pour des raisons spécifiques, l'imagerie devait tout de même être indiquée, évitez les examens séquentiels. L'IRM n'est pas toujours le meilleur choix, mais il l'est la plupart du temps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83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6F8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6F82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1" i="0" u="none" strike="noStrike" kern="0" cap="all" spc="0" normalizeH="0" baseline="0" noProof="0">
                <a:ln>
                  <a:noFill/>
                </a:ln>
                <a:solidFill>
                  <a:srgbClr val="006F82"/>
                </a:solidFill>
                <a:effectLst/>
                <a:uLnTx/>
                <a:uFillTx/>
                <a:latin typeface="Verdana"/>
              </a:rPr>
              <a:t>MÉDICAMENTS</a:t>
            </a:r>
            <a:endParaRPr kumimoji="0" lang="en-US" sz="4000" b="1" i="0" u="none" strike="noStrike" kern="0" cap="all" spc="0" normalizeH="0" baseline="0" noProof="0" dirty="0">
              <a:ln>
                <a:noFill/>
              </a:ln>
              <a:solidFill>
                <a:srgbClr val="006F82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THÈME 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2051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A6D57-7A40-47FE-92AA-2F821BA2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vos patients sans problème orthopédique avéré, à qui vous avez prescrit au moins 1 fois une imagerie de la colonne vertébrale au cours des 3 dernières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années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F65533-3ADC-4FBC-8BC6-9EA533E6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90</a:t>
            </a:fld>
            <a:endParaRPr lang="en-US" alt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B5F683-F051-45FF-BB7E-524D13CC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844824"/>
            <a:ext cx="8364437" cy="4852837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87740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E8F7825-E7E4-49F0-848E-DC96C4B4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Nombre moyen d'examens d'imagerie de la colonne vertébrale différents, par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patient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38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5257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5F9CFB4-BF4A-4562-8D9A-8FA65041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Part de radiographies et de CT-scans dans l'imagerie de la colonne vertébrale que vous avez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prescrite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799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362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III.2. </a:t>
            </a:r>
            <a:r>
              <a:rPr lang="fr-FR" dirty="0"/>
              <a:t>Usage excessif d'examens préopératoires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ce qui concerne les examens préopératoires ECG, radio du thorax, INR</a:t>
            </a:r>
            <a:r>
              <a:rPr lang="nl-NL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nl-BE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449374" y="2852936"/>
            <a:ext cx="6157584" cy="2016224"/>
          </a:xfrm>
          <a:prstGeom prst="wedgeRoundRectCallout">
            <a:avLst>
              <a:gd name="adj1" fmla="val -58297"/>
              <a:gd name="adj2" fmla="val 30349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Chez les patients &lt; 50 ans présentant un faible profil de risque*, n'effectuez pas systématiquement un ECG, une radio du thorax ou une mesure de l'INR comme examens préopératoires pour des chirurgies mineures ou intermédiaires**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latin typeface="Candara"/>
              <a:ea typeface="Times New Roman"/>
              <a:cs typeface="Times New Roman"/>
            </a:endParaRPr>
          </a:p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Chez les patients ≥ 50 ans présentant un faible profil de risque*, n'effectuez pas systématiquement une radio du thorax ou une mesure de l'INR comme examens préopératoires pour des interventions chirurgicales mineures ou intermédiaires**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7031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449374" y="4941168"/>
            <a:ext cx="6157585" cy="1080120"/>
          </a:xfrm>
          <a:prstGeom prst="wedgeRoundRectCallout">
            <a:avLst>
              <a:gd name="adj1" fmla="val -60023"/>
              <a:gd name="adj2" fmla="val -52360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Chez les patients ≥ 50 ans, effectuez toutefois systématiquement un ECG (au repos) comme examen préopératoire pour des interventions chirurgicales mineures ou intermédiaires**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5377" y="6165304"/>
            <a:ext cx="60855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i="1" dirty="0"/>
              <a:t>*Définition de « faible profil de risque » pour nos mesures, données disponibles : aucune forme de médication chronique</a:t>
            </a:r>
            <a:endParaRPr lang="en-US" sz="900" dirty="0"/>
          </a:p>
          <a:p>
            <a:r>
              <a:rPr lang="fr-BE" sz="900" i="1" dirty="0"/>
              <a:t>**Définition de la chirurgie mineure et intermédiaire : codes de nomenclature de chirurgie avec K≤270, N≤450, I≤550</a:t>
            </a:r>
            <a:endParaRPr lang="nl-NL" sz="9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3136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13919B-56A4-4741-ACE6-7F14FE5AF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29338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&lt; 50 ans qui ont été soumis à des examens préopératoires superflus pour des interventions chirurgicales mineures et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intermédiaires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8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1704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B9DED40-5DB3-4DBF-A8FE-CAC42A16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985322" cy="777875"/>
          </a:xfrm>
        </p:spPr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Proportion de patients présentant un faible profil de risque ≥ 50 ans qui ont été soumis à des examens préopératoires superflus pour des interventions chirurgicales mineures et intermédiaires.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07232"/>
            <a:ext cx="5591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961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THÈME III: </a:t>
            </a:r>
            <a:r>
              <a:rPr lang="fr-BE" dirty="0"/>
              <a:t>IMAGERIE MÉDICALE ET EXAMENS PRÉOPÉRATOIRES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BE" ker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l'imagerie de la colonne vertébrale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d'examens préopératoires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800" b="1" kern="0"/>
              <a:t>Exposition aux rayonnements par imagerie médicale obsolète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Usage excessif de l'échographie de la glande thyroïde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fr-FR" sz="2400" kern="0">
                <a:solidFill>
                  <a:schemeClr val="bg1">
                    <a:lumMod val="85000"/>
                  </a:schemeClr>
                </a:solidFill>
              </a:rPr>
              <a:t>Dépistage du cancer du sein</a:t>
            </a:r>
            <a:endParaRPr lang="fr-FR" sz="2400" kern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252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851650" cy="777875"/>
          </a:xfrm>
        </p:spPr>
        <p:txBody>
          <a:bodyPr/>
          <a:lstStyle/>
          <a:p>
            <a:r>
              <a:rPr lang="nl-BE" dirty="0"/>
              <a:t>III.3. </a:t>
            </a:r>
            <a:r>
              <a:rPr lang="fr-FR" dirty="0"/>
              <a:t>Exposition aux rayonnements par imagerie médicale obsolète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nl-BE" sz="1400" b="1" i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FontTx/>
              <a:buNone/>
            </a:pPr>
            <a:endParaRPr lang="nl-BE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718800"/>
            <a:ext cx="945744" cy="28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452108" y="2492896"/>
            <a:ext cx="6157585" cy="1080120"/>
          </a:xfrm>
          <a:prstGeom prst="wedgeRoundRectCallout">
            <a:avLst>
              <a:gd name="adj1" fmla="val -56584"/>
              <a:gd name="adj2" fmla="val 55857"/>
              <a:gd name="adj3" fmla="val 16667"/>
            </a:avLst>
          </a:prstGeom>
          <a:solidFill>
            <a:srgbClr val="FF9900"/>
          </a:solidFill>
          <a:ln w="38100">
            <a:solidFill>
              <a:srgbClr val="E3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Ne prescrivez pas d'examens d'imagerie qui sont obsolètes dans la pratique de première ligne</a:t>
            </a:r>
            <a:r>
              <a:rPr lang="nl-BE" sz="1400" b="1" dirty="0">
                <a:solidFill>
                  <a:srgbClr val="000000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000000"/>
              </a:solidFill>
              <a:effectLst/>
              <a:latin typeface="Candara"/>
              <a:ea typeface="Times New Roman"/>
              <a:cs typeface="Times New Roman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1583" y="3789040"/>
            <a:ext cx="6157585" cy="1080120"/>
          </a:xfrm>
          <a:prstGeom prst="wedgeRoundRectCallout">
            <a:avLst>
              <a:gd name="adj1" fmla="val -56862"/>
              <a:gd name="adj2" fmla="val -10626"/>
              <a:gd name="adj3" fmla="val 16667"/>
            </a:avLst>
          </a:prstGeom>
          <a:solidFill>
            <a:srgbClr val="92D050"/>
          </a:solidFill>
          <a:ln w="38100">
            <a:solidFill>
              <a:srgbClr val="769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1000"/>
              </a:spcBef>
              <a:spcAft>
                <a:spcPts val="400"/>
              </a:spcAft>
              <a:buFont typeface="Wingdings"/>
              <a:buChar char=""/>
            </a:pPr>
            <a:r>
              <a:rPr lang="fr-FR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Si un examen d'imagerie doit être prescrit et si plusieurs examens peuvent fournir le même résultat, privilégiez l'examen présentant la dose de radiations la plus faible</a:t>
            </a:r>
            <a:r>
              <a:rPr lang="nl-BE" sz="1400" b="1" dirty="0">
                <a:solidFill>
                  <a:srgbClr val="1F497D"/>
                </a:solidFill>
                <a:latin typeface="Candara"/>
                <a:ea typeface="Times New Roman"/>
                <a:cs typeface="Times New Roman"/>
              </a:rPr>
              <a:t>.</a:t>
            </a:r>
            <a:endParaRPr lang="en-US" sz="1400" b="1" dirty="0">
              <a:solidFill>
                <a:srgbClr val="1F497D"/>
              </a:solidFill>
              <a:latin typeface="Candara"/>
              <a:ea typeface="Times New Roman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2DB5-EEB4-4681-9E39-0D2E75D8C742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1796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93199E-FA25-4860-B452-2AF87040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6273328" cy="48467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>
                <a:latin typeface="Candara"/>
                <a:ea typeface="Times New Roman"/>
                <a:cs typeface="Times New Roman"/>
              </a:rPr>
              <a:t>Exposition aux rayonnements (en </a:t>
            </a:r>
            <a:r>
              <a:rPr lang="fr-FR" i="1" dirty="0" err="1">
                <a:latin typeface="Candara"/>
                <a:ea typeface="Times New Roman"/>
                <a:cs typeface="Times New Roman"/>
              </a:rPr>
              <a:t>mSv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) causée par une imagerie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obsolète, </a:t>
            </a:r>
            <a:r>
              <a:rPr lang="fr-FR" i="1" dirty="0">
                <a:latin typeface="Candara"/>
                <a:ea typeface="Times New Roman"/>
                <a:cs typeface="Times New Roman"/>
              </a:rPr>
              <a:t>par </a:t>
            </a:r>
            <a:r>
              <a:rPr lang="fr-FR" i="1" dirty="0" smtClean="0">
                <a:latin typeface="Candara"/>
                <a:ea typeface="Times New Roman"/>
                <a:cs typeface="Times New Roman"/>
              </a:rPr>
              <a:t>patient</a:t>
            </a:r>
            <a:endParaRPr lang="fr-FR" i="1" dirty="0">
              <a:latin typeface="Candara"/>
              <a:ea typeface="Times New Roman"/>
              <a:cs typeface="Times New Roman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292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85B1-359A-466E-9819-5A7BC905DC33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96717"/>
      </p:ext>
    </p:extLst>
  </p:cSld>
  <p:clrMapOvr>
    <a:masterClrMapping/>
  </p:clrMapOvr>
</p:sld>
</file>

<file path=ppt/theme/theme1.xml><?xml version="1.0" encoding="utf-8"?>
<a:theme xmlns:a="http://schemas.openxmlformats.org/drawingml/2006/main" name="PPT_INAMI_a">
  <a:themeElements>
    <a:clrScheme name="inami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ami_new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ami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ami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ami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DocInitialCreationDate xmlns="f15eea43-7fa7-45cf-8dc0-d5244e2cd467">2019-06-18T22:00:00+00:00</RIDocInitialCreationDate>
    <RITargetGroup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Médecin</TermName>
          <TermId xmlns="http://schemas.microsoft.com/office/infopath/2007/PartnerControls">d8a1e59b-bcd7-4d2f-b75c-23b993f6e1ad</TermId>
        </TermInfo>
        <TermInfo xmlns="http://schemas.microsoft.com/office/infopath/2007/PartnerControls">
          <TermName xmlns="http://schemas.microsoft.com/office/infopath/2007/PartnerControls">Maison médicale</TermName>
          <TermId xmlns="http://schemas.microsoft.com/office/infopath/2007/PartnerControls">69c6c6b7-d4d8-4ddb-b492-1c598670bf6a</TermId>
        </TermInfo>
      </Terms>
    </RITargetGroupTaxHTField0>
    <RILanguag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Français</TermName>
          <TermId xmlns="http://schemas.microsoft.com/office/infopath/2007/PartnerControls">aa2269b8-11bd-4cc9-9267-801806817e60</TermId>
        </TermInfo>
      </Terms>
    </RILanguageTaxHTField0>
    <cc6d4d0f41a44532aeb7bee41b15f208 xmlns="61fd8d87-ea47-44bb-afd6-b4d99b1d9c1f">
      <Terms xmlns="http://schemas.microsoft.com/office/infopath/2007/PartnerControls"/>
    </cc6d4d0f41a44532aeb7bee41b15f208>
    <TaxCatchAll xmlns="61fd8d87-ea47-44bb-afd6-b4d99b1d9c1f">
      <Value>8</Value>
      <Value>29</Value>
      <Value>60</Value>
      <Value>35</Value>
    </TaxCatchAll>
    <RIDocSummary xmlns="f15eea43-7fa7-45cf-8dc0-d5244e2cd467">Résultats GLEM (données 2016) pour le remboursement à l’acte</RIDocSummary>
    <RIThemeTaxHTField0 xmlns="f15eea43-7fa7-45cf-8dc0-d5244e2cd4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Feedback individuel</TermName>
          <TermId xmlns="http://schemas.microsoft.com/office/infopath/2007/PartnerControls">c011c27e-2dbd-409b-87f6-1d728db57d70</TermId>
        </TermInfo>
      </Terms>
    </RIThemeTaxHTField0>
    <PublishingExpirationDate xmlns="http://schemas.microsoft.com/sharepoint/v3" xsi:nil="true"/>
    <RIDocTypeTaxHTField0 xmlns="f15eea43-7fa7-45cf-8dc0-d5244e2cd467">
      <Terms xmlns="http://schemas.microsoft.com/office/infopath/2007/PartnerControls"/>
    </RIDocTypeTaxHTField0>
    <PublishingStartDate xmlns="http://schemas.microsoft.com/sharepoint/v3" xsi:nil="true"/>
    <gde733b7de1f426ba66c11d7c4a6ad8f xmlns="61fd8d87-ea47-44bb-afd6-b4d99b1d9c1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eDocument" ma:contentTypeID="0x01010068B932EBA4214624B1E6C758B674AA3900878AE0BF14248048B0F623A599AB54C9" ma:contentTypeVersion="10" ma:contentTypeDescription="Crée un document." ma:contentTypeScope="" ma:versionID="0f806d5401a718c248ff851712977ef5">
  <xsd:schema xmlns:xsd="http://www.w3.org/2001/XMLSchema" xmlns:xs="http://www.w3.org/2001/XMLSchema" xmlns:p="http://schemas.microsoft.com/office/2006/metadata/properties" xmlns:ns1="http://schemas.microsoft.com/sharepoint/v3" xmlns:ns2="f15eea43-7fa7-45cf-8dc0-d5244e2cd467" xmlns:ns3="61fd8d87-ea47-44bb-afd6-b4d99b1d9c1f" targetNamespace="http://schemas.microsoft.com/office/2006/metadata/properties" ma:root="true" ma:fieldsID="3c46b631aa297e29475e1214a5361d70" ns1:_="" ns2:_="" ns3:_="">
    <xsd:import namespace="http://schemas.microsoft.com/sharepoint/v3"/>
    <xsd:import namespace="f15eea43-7fa7-45cf-8dc0-d5244e2cd467"/>
    <xsd:import namespace="61fd8d87-ea47-44bb-afd6-b4d99b1d9c1f"/>
    <xsd:element name="properties">
      <xsd:complexType>
        <xsd:sequence>
          <xsd:element name="documentManagement">
            <xsd:complexType>
              <xsd:all>
                <xsd:element ref="ns2:RIDocSummary" minOccurs="0"/>
                <xsd:element ref="ns2:RIDocInitialCreationDate" minOccurs="0"/>
                <xsd:element ref="ns2:RIDocTypeTaxHTField0" minOccurs="0"/>
                <xsd:element ref="ns2:RITargetGroupTaxHTField0" minOccurs="0"/>
                <xsd:element ref="ns2:RIThemeTaxHTField0" minOccurs="0"/>
                <xsd:element ref="ns2:RILanguageTaxHTField0" minOccurs="0"/>
                <xsd:element ref="ns3:TaxCatchAll" minOccurs="0"/>
                <xsd:element ref="ns3:gde733b7de1f426ba66c11d7c4a6ad8f" minOccurs="0"/>
                <xsd:element ref="ns3:TaxCatchAllLabel" minOccurs="0"/>
                <xsd:element ref="ns3:cc6d4d0f41a44532aeb7bee41b15f208" minOccurs="0"/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25" nillable="true" ma:displayName="Date de fin de planification" ma:description="" ma:internalName="PublishingExpirationDate">
      <xsd:simpleType>
        <xsd:restriction base="dms:Unknown"/>
      </xsd:simpleType>
    </xsd:element>
    <xsd:element name="PublishingStartDate" ma:index="26" nillable="true" ma:displayName="Date de début de planification" ma:description="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eea43-7fa7-45cf-8dc0-d5244e2cd467" elementFormDefault="qualified">
    <xsd:import namespace="http://schemas.microsoft.com/office/2006/documentManagement/types"/>
    <xsd:import namespace="http://schemas.microsoft.com/office/infopath/2007/PartnerControls"/>
    <xsd:element name="RIDocSummary" ma:index="8" nillable="true" ma:displayName="Résumé" ma:internalName="RIDocSummary">
      <xsd:simpleType>
        <xsd:restriction base="dms:Note">
          <xsd:maxLength value="255"/>
        </xsd:restriction>
      </xsd:simpleType>
    </xsd:element>
    <xsd:element name="RIDocInitialCreationDate" ma:index="13" nillable="true" ma:displayName="Initial creation date" ma:default="[Today]" ma:format="DateOnly" ma:indexed="true" ma:internalName="RIDocInitialCreationDate">
      <xsd:simpleType>
        <xsd:restriction base="dms:DateTime"/>
      </xsd:simpleType>
    </xsd:element>
    <xsd:element name="RIDocTypeTaxHTField0" ma:index="14" nillable="true" ma:taxonomy="true" ma:internalName="RIDocTypeTaxHTField0" ma:taxonomyFieldName="RIDocType" ma:displayName="Type" ma:fieldId="{e9c02295-779d-4904-9c2f-398eb8a46af6}" ma:taxonomyMulti="true" ma:sspId="0ef66dbe-9d4d-47c7-8094-97b828f68765" ma:termSetId="2b6f7e9b-72d8-4c39-9dd2-b382cdde65ef" ma:anchorId="bba49bfc-d79e-4d3d-8e99-da4cfe1bc359" ma:open="false" ma:isKeyword="false">
      <xsd:complexType>
        <xsd:sequence>
          <xsd:element ref="pc:Terms" minOccurs="0" maxOccurs="1"/>
        </xsd:sequence>
      </xsd:complexType>
    </xsd:element>
    <xsd:element name="RITargetGroupTaxHTField0" ma:index="15" nillable="true" ma:taxonomy="true" ma:internalName="RITargetGroupTaxHTField0" ma:taxonomyFieldName="RITargetGroup" ma:displayName="Groupe cible" ma:default="" ma:fieldId="{5ba84fff-5b48-41ff-a0ce-9cb6f56aeea2}" ma:taxonomyMulti="true" ma:sspId="0ef66dbe-9d4d-47c7-8094-97b828f68765" ma:termSetId="2b6f7e9b-72d8-4c39-9dd2-b382cdde65ef" ma:anchorId="93e5bace-bd47-4f95-bc09-82965b59cb06" ma:open="false" ma:isKeyword="false">
      <xsd:complexType>
        <xsd:sequence>
          <xsd:element ref="pc:Terms" minOccurs="0" maxOccurs="1"/>
        </xsd:sequence>
      </xsd:complexType>
    </xsd:element>
    <xsd:element name="RIThemeTaxHTField0" ma:index="16" nillable="true" ma:taxonomy="true" ma:internalName="RIThemeTaxHTField0" ma:taxonomyFieldName="RITheme" ma:displayName="Thème" ma:fieldId="{4da39f56-d3e0-4eda-b5a0-097d81b2f922}" ma:taxonomyMulti="true" ma:sspId="0ef66dbe-9d4d-47c7-8094-97b828f68765" ma:termSetId="2b6f7e9b-72d8-4c39-9dd2-b382cdde65ef" ma:anchorId="d3fdfad7-22a2-47aa-bc5b-de53bde139df" ma:open="false" ma:isKeyword="false">
      <xsd:complexType>
        <xsd:sequence>
          <xsd:element ref="pc:Terms" minOccurs="0" maxOccurs="1"/>
        </xsd:sequence>
      </xsd:complexType>
    </xsd:element>
    <xsd:element name="RILanguageTaxHTField0" ma:index="17" nillable="true" ma:taxonomy="true" ma:internalName="RILanguageTaxHTField0" ma:taxonomyFieldName="RILanguage" ma:displayName="Langue" ma:fieldId="{c7e3734e-a786-4652-bb98-6e7a4dc8cda4}" ma:taxonomyMulti="true" ma:sspId="0ef66dbe-9d4d-47c7-8094-97b828f68765" ma:termSetId="2b6f7e9b-72d8-4c39-9dd2-b382cdde65ef" ma:anchorId="216408cd-2d56-4fdf-a6f2-b407a6eb465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d8d87-ea47-44bb-afd6-b4d99b1d9c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onne Attraper tout de Taxonomie" ma:hidden="true" ma:list="{7dc22c6c-0b67-4097-b867-927b71770b39}" ma:internalName="TaxCatchAll" ma:showField="CatchAllData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de733b7de1f426ba66c11d7c4a6ad8f" ma:index="21" nillable="true" ma:displayName="Document Publicationtype_0" ma:hidden="true" ma:internalName="gde733b7de1f426ba66c11d7c4a6ad8f">
      <xsd:simpleType>
        <xsd:restriction base="dms:Note"/>
      </xsd:simpleType>
    </xsd:element>
    <xsd:element name="TaxCatchAllLabel" ma:index="22" nillable="true" ma:displayName="Colonne Attraper tout de Taxonomie1" ma:hidden="true" ma:list="{7dc22c6c-0b67-4097-b867-927b71770b39}" ma:internalName="TaxCatchAllLabel" ma:readOnly="true" ma:showField="CatchAllDataLabel" ma:web="61fd8d87-ea47-44bb-afd6-b4d99b1d9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6d4d0f41a44532aeb7bee41b15f208" ma:index="23" nillable="true" ma:taxonomy="true" ma:internalName="cc6d4d0f41a44532aeb7bee41b15f208" ma:taxonomyFieldName="Publication_x0020_type_x0020_for_x0020_documents" ma:displayName="Publication type for documents" ma:default="" ma:fieldId="{cc6d4d0f-41a4-4532-aeb7-bee41b15f208}" ma:taxonomyMulti="true" ma:sspId="0ef66dbe-9d4d-47c7-8094-97b828f68765" ma:termSetId="2b6f7e9b-72d8-4c39-9dd2-b382cdde65ef" ma:anchorId="22490f7c-4f41-43c8-a5b3-f62c4d13df9a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DB03E-E141-4E79-81E6-E216668A3CF7}"/>
</file>

<file path=customXml/itemProps2.xml><?xml version="1.0" encoding="utf-8"?>
<ds:datastoreItem xmlns:ds="http://schemas.openxmlformats.org/officeDocument/2006/customXml" ds:itemID="{65BA20A6-F4A9-4A9D-B7AF-84CA0359070E}"/>
</file>

<file path=customXml/itemProps3.xml><?xml version="1.0" encoding="utf-8"?>
<ds:datastoreItem xmlns:ds="http://schemas.openxmlformats.org/officeDocument/2006/customXml" ds:itemID="{539D2FEE-DCB2-4D14-A652-E047F116508B}"/>
</file>

<file path=docProps/app.xml><?xml version="1.0" encoding="utf-8"?>
<Properties xmlns="http://schemas.openxmlformats.org/officeDocument/2006/extended-properties" xmlns:vt="http://schemas.openxmlformats.org/officeDocument/2006/docPropsVTypes">
  <Template>PPT_INAMI_a</Template>
  <TotalTime>0</TotalTime>
  <Words>3100</Words>
  <Application>Microsoft Office PowerPoint</Application>
  <PresentationFormat>On-screen Show (4:3)</PresentationFormat>
  <Paragraphs>451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3" baseType="lpstr">
      <vt:lpstr>Arial</vt:lpstr>
      <vt:lpstr>Candara</vt:lpstr>
      <vt:lpstr>Times New Roman</vt:lpstr>
      <vt:lpstr>Verdana</vt:lpstr>
      <vt:lpstr>Wingdings</vt:lpstr>
      <vt:lpstr>PPT_INAMI_a</vt:lpstr>
      <vt:lpstr>Feedback individuel des médecins généralistes 2019</vt:lpstr>
      <vt:lpstr>Introduction</vt:lpstr>
      <vt:lpstr>Que contient cette présentation?</vt:lpstr>
      <vt:lpstr>PowerPoint Presentation</vt:lpstr>
      <vt:lpstr>Interprétation graphique 1. Echelle de comparaison individuelle</vt:lpstr>
      <vt:lpstr>Interprétation graphique 2. Boxplot / indicateur des GLEM(s) par province</vt:lpstr>
      <vt:lpstr>Interprétation graphique 2. Boxplot / indicateur des GLEM(s) par province</vt:lpstr>
      <vt:lpstr>Interprétation graphique</vt:lpstr>
      <vt:lpstr>PowerPoint Presentation</vt:lpstr>
      <vt:lpstr>THÈME I: MÉDICAMENTS</vt:lpstr>
      <vt:lpstr>THÈME I: MÉDICAMENTS</vt:lpstr>
      <vt:lpstr>I.1. Infections dans la pratique ambulatoire</vt:lpstr>
      <vt:lpstr>Pourcentage de patients de 65 ans et plus qui ont été vaccinés contre la grippe dans le courant de l'année</vt:lpstr>
      <vt:lpstr>I.1. Infections dans la pratique ambulatoire</vt:lpstr>
      <vt:lpstr>Pourcentage de patients ayant reçu ≥ 1 prescription d'antibiotiques au cours de l'année &lt;15</vt:lpstr>
      <vt:lpstr>Pourcentage de patients ayant reçu ≥ 1 prescription d'antibiotiques au cours de l'année &gt;=15</vt:lpstr>
      <vt:lpstr>Pourcentage de patients ayant reçu ≥ 1 prescription d'antibiotiques au cours de l'année &lt;15 &amp; &gt;=15</vt:lpstr>
      <vt:lpstr>I.1. Infections dans la pratique ambulatoire</vt:lpstr>
      <vt:lpstr>Pourcentage d'antibiotiques de deuxième ligne (amoxicilline associée à de l’acide clavulanique, céphalosporines, quinolones, macrolides) &lt;15</vt:lpstr>
      <vt:lpstr>Pourcentage d'antibiotiques de deuxième ligne (amoxicilline associée à de l’acide clavulanique, céphalosporines, quinolones, macrolides) &gt;= 15</vt:lpstr>
      <vt:lpstr>Pourcentage d'antibiotiques de deuxième ligne (amoxicilline associée à de l’acide clavulanique, céphalosporines, quinolones, macrolides) &lt;15 &amp; &gt;=15</vt:lpstr>
      <vt:lpstr>Pourcentage de prescriptions d'amoxicilline, non combinée à de l'acide clavulanique  &lt;15</vt:lpstr>
      <vt:lpstr>Pourcentage de prescriptions d'amoxicilline, non combinée à de l'acide clavulanique &gt;=15</vt:lpstr>
      <vt:lpstr>Pourcentage de prescriptions d'amoxicilline, non combinée à de l'acide clavulanique  &lt;15 &amp; &gt;=15</vt:lpstr>
      <vt:lpstr>Pourcentage de nitrofuranes dans le traitement d'une infection des voies urinaires  15-65</vt:lpstr>
      <vt:lpstr>Pourcentage de nitrofuranes dans le traitement d'une infection des voies urinaires  65+</vt:lpstr>
      <vt:lpstr>Pourcentage de nitrofuranes dans le traitement d'une infection des voies urinaires  15-65 &amp; 65+</vt:lpstr>
      <vt:lpstr>THÈME I: MÉDICAMENTS</vt:lpstr>
      <vt:lpstr>I.2. Médication des personnes âgées</vt:lpstr>
      <vt:lpstr>Pourcentage de patients de 65 ans et plus avec consommation de longue durée de ≥ 5 médicaments différents</vt:lpstr>
      <vt:lpstr>I.2. Médication des personnes âgées</vt:lpstr>
      <vt:lpstr>Pourcentage de patients de 80 ans et plus traités par hypolipidémiants</vt:lpstr>
      <vt:lpstr>Pourcentage de patients de 80 ans et plus qui entament un traitement par médicaments hypolipidémiants</vt:lpstr>
      <vt:lpstr>I.2. Médication des personnes âgées</vt:lpstr>
      <vt:lpstr>Pourcentage de patients âgés de 65 ans et plus sous prescription d'AINS pendant plus de 30 jours</vt:lpstr>
      <vt:lpstr>I.2. Médication des personnes âgées</vt:lpstr>
      <vt:lpstr>Pourcentage de patients de 75 ans et plus ayant une prescription pour plus de 80 jours d'au moins un médicament avec action anticholinergique</vt:lpstr>
      <vt:lpstr>THÈME I: MÉDICAMENTS</vt:lpstr>
      <vt:lpstr>I.2. Médication des personnes âgées</vt:lpstr>
      <vt:lpstr>I.3. Médication psychotrope</vt:lpstr>
      <vt:lpstr>Pourcentage de patients sous prescription d'antidépresseurs  15-64</vt:lpstr>
      <vt:lpstr>Pourcentage de patients sous prescription d'antidépresseurs (à l'exclusion de la trazodone)  15-64</vt:lpstr>
      <vt:lpstr>Pourcentage de patients sous prescription d'antidépresseurs avec et sans trazodone 15-64</vt:lpstr>
      <vt:lpstr>Pourcentage de patients sous prescription d'antidépresseurs &gt;= 65</vt:lpstr>
      <vt:lpstr>Pourcentage de patients sous prescription d'antidépresseurs (à l'exclusion de la trazodone)  &gt;=65</vt:lpstr>
      <vt:lpstr>Pourcentage de patients sous prescription d'antidépresseurs avec et sans trazodone &gt;=65</vt:lpstr>
      <vt:lpstr>I.3. Médication psychotrope</vt:lpstr>
      <vt:lpstr>Pourcentage de patients de 75 ans et plus avec une prescription d'antipsychotiques</vt:lpstr>
      <vt:lpstr>THÈME I: MÉDICAMENTS</vt:lpstr>
      <vt:lpstr>I.4. Divers</vt:lpstr>
      <vt:lpstr>Prescription de statines à des patients diabétiques présentant un risque cardiovasculaire accru &lt;80</vt:lpstr>
      <vt:lpstr>I.4. Divers</vt:lpstr>
      <vt:lpstr>Pourcentage de patients de 40 à 64 ans sous prescription d'IPP pendant plus de 80 jours</vt:lpstr>
      <vt:lpstr>I.4. Divers</vt:lpstr>
      <vt:lpstr>Pourcentage de patients de 40-49 ans sans risque cardiovasculaire identifié qui ont reçu une prescription de médicaments hypolipidémiants</vt:lpstr>
      <vt:lpstr>PowerPoint Presentation</vt:lpstr>
      <vt:lpstr>THÈME II: BIOLOGIE CLINIQUE</vt:lpstr>
      <vt:lpstr>THÈME II: BIOLOGIE CLINIQUE</vt:lpstr>
      <vt:lpstr>II.1. Dépistage</vt:lpstr>
      <vt:lpstr>Proportion de personnes âgées de 65 ans et plus soumises à un dépistage du diabète sucré</vt:lpstr>
      <vt:lpstr>II.1. Dépistage</vt:lpstr>
      <vt:lpstr>Proportion de patients qui ont été soumis à un dépistage de la fonction thyroïdienne superflu</vt:lpstr>
      <vt:lpstr>Usage excessif du dosage de la T4-T3 combinée lors du dépistage d'un trouble de la fonction thyroïdienne</vt:lpstr>
      <vt:lpstr>II.1. Dépistage</vt:lpstr>
      <vt:lpstr>Proportion de femmes âgées de 25 à 64 ans qui ont été soumises à un dépistage du cancer du col de l'utérus au cours des trois dernières années</vt:lpstr>
      <vt:lpstr>THÈME II: BIOLOGIE CLINIQUE</vt:lpstr>
      <vt:lpstr>II.2. Diagnostic</vt:lpstr>
      <vt:lpstr>Proportion de nouveaux utilisateurs d'antihypertenseurs avec initiation adéquate (à savoir un dosage récent de la créatinine)</vt:lpstr>
      <vt:lpstr>II.2. Diagnostic</vt:lpstr>
      <vt:lpstr>Proportion de vos patients sains de 45 à 65 ans qui ont été soumis à ≥ 1 bilan biochimique général superflu</vt:lpstr>
      <vt:lpstr>Nombre moyen de tests biochimiques obsolètes réalisés par patient</vt:lpstr>
      <vt:lpstr>II.2. Diagnostic</vt:lpstr>
      <vt:lpstr>Proportion de vos patientes saines de 45 à 65 ans qui ont été soumises à ≥ 1 test hormonal superflu</vt:lpstr>
      <vt:lpstr>Nombre moyen de tests hormonaux réalisés par patiente</vt:lpstr>
      <vt:lpstr>THÈME II: BIOLOGIE CLINIQUE</vt:lpstr>
      <vt:lpstr>II.3. Suivi</vt:lpstr>
      <vt:lpstr>Proportion de patients dont la glycémie à jeun est déterminée tous les 3 mois</vt:lpstr>
      <vt:lpstr>Proportion de patients dont l'HbA1c est déterminé tous les 6 mois</vt:lpstr>
      <vt:lpstr>Proportion de patients dont la protéinurie/microalbuminurie est déterminée tous les ans</vt:lpstr>
      <vt:lpstr>Proportion de patients dont l'état lipidique est déterminé tous les ans</vt:lpstr>
      <vt:lpstr>Proportion de patients avec consultation chez un ophtalmologue dans l’année</vt:lpstr>
      <vt:lpstr>II.3. Suivi</vt:lpstr>
      <vt:lpstr>Proportion de vos patients présentant une hypothyroïdie avérée avec suivi biochimique adéquat (TSH ≥ 1 fois/an)</vt:lpstr>
      <vt:lpstr>II.3. Suivi</vt:lpstr>
      <vt:lpstr>Proportion de vos patients qui prennent des inhibiteurs de l'ECA, des sartans ou des diurétiques avec suivi biochimique adéquat (créatinine ≥ 1 fois/an)</vt:lpstr>
      <vt:lpstr>PowerPoint Presentation</vt:lpstr>
      <vt:lpstr>THÈME III: IMAGERIE MÉDICALE ET EXAMENS PRÉOPÉRATOIRES</vt:lpstr>
      <vt:lpstr>THÈME III: IMAGERIE MÉDICALE ET EXAMENS PRÉOPÉRATOIRES</vt:lpstr>
      <vt:lpstr>III.1. Usage excessif de l'imagerie de la colonne vertébrale</vt:lpstr>
      <vt:lpstr>Proportion de vos patients sans problème orthopédique avéré, à qui vous avez prescrit au moins 1 fois une imagerie de la colonne vertébrale au cours des 3 dernières années</vt:lpstr>
      <vt:lpstr>Nombre moyen d'examens d'imagerie de la colonne vertébrale différents, par patient</vt:lpstr>
      <vt:lpstr>Part de radiographies et de CT-scans dans l'imagerie de la colonne vertébrale que vous avez prescrite</vt:lpstr>
      <vt:lpstr>THÈME III: IMAGERIE MÉDICALE ET EXAMENS PRÉOPÉRATOIRES</vt:lpstr>
      <vt:lpstr>III.2. Usage excessif d'examens préopératoires</vt:lpstr>
      <vt:lpstr>Proportion de patients présentant un faible profil de risque &lt; 50 ans qui ont été soumis à des examens préopératoires superflus pour des interventions chirurgicales mineures et intermédiaires</vt:lpstr>
      <vt:lpstr>Proportion de patients présentant un faible profil de risque ≥ 50 ans qui ont été soumis à des examens préopératoires superflus pour des interventions chirurgicales mineures et intermédiaires.</vt:lpstr>
      <vt:lpstr>THÈME III: IMAGERIE MÉDICALE ET EXAMENS PRÉOPÉRATOIRES</vt:lpstr>
      <vt:lpstr>III.3. Exposition aux rayonnements par imagerie médicale obsolète</vt:lpstr>
      <vt:lpstr>Exposition aux rayonnements (en mSv) causée par une imagerie obsolète, par patient</vt:lpstr>
      <vt:lpstr>Proportion d'exposition aux rayonnements obsolète causée par une RX colonne vertébrale et une CT colonne vertébrale</vt:lpstr>
      <vt:lpstr>THÈME III: IMAGERIE MÉDICALE ET EXAMENS PRÉOPÉRATOIRES</vt:lpstr>
      <vt:lpstr>III.4. Usage excessif de l'échographie de la glande thyroïde</vt:lpstr>
      <vt:lpstr>Proportion de patients atteints d'un trouble avéré de la fonction thyroïdienne qui ont été soumis à ≥ 1 suivi échographique superflu au cours des 3 dernières années</vt:lpstr>
      <vt:lpstr>THÈME III: IMAGERIE MÉDICALE ET EXAMENS PRÉOPÉRATOIRES</vt:lpstr>
      <vt:lpstr>III.5. Dépistage du cancer du sein</vt:lpstr>
      <vt:lpstr>Proportion de femmes dans la population cible (50-69 ans) de votre pratique qui ont été soumises à un dépistage bisannuel</vt:lpstr>
      <vt:lpstr>Proportion de dépistages réalisés par le biais du système de dépistage organisé (= programme de dépistage national) (sur le nombre total de dépistages effectués)</vt:lpstr>
    </vt:vector>
  </TitlesOfParts>
  <Company>R.I.Z.I.V. - I.N.A.M.I.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individuel des médecins généralistes 2019</dc:title>
  <dc:creator>Cindy Opdebeeck</dc:creator>
  <cp:lastModifiedBy>Bingen Sandrine</cp:lastModifiedBy>
  <cp:revision>86</cp:revision>
  <dcterms:created xsi:type="dcterms:W3CDTF">2018-10-05T06:30:43Z</dcterms:created>
  <dcterms:modified xsi:type="dcterms:W3CDTF">2019-06-19T08:47:44Z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0x01010068B932EBA4214624B1E6C758B674AA3900878AE0BF14248048B0F623A599AB54C9</vt:lpwstr>
  </property>
  <property fmtid="{D5CDD505-2E9C-101B-9397-08002B2CF9AE}" pid="3" name="RITargetGroup">
    <vt:lpwstr>29;#Médecin|d8a1e59b-bcd7-4d2f-b75c-23b993f6e1ad;#35;#Maison médicale|69c6c6b7-d4d8-4ddb-b492-1c598670bf6a</vt:lpwstr>
  </property>
  <property fmtid="{D5CDD505-2E9C-101B-9397-08002B2CF9AE}" pid="4" name="RITheme">
    <vt:lpwstr>60;#Feedback individuel|c011c27e-2dbd-409b-87f6-1d728db57d70</vt:lpwstr>
  </property>
  <property fmtid="{D5CDD505-2E9C-101B-9397-08002B2CF9AE}" pid="5" name="RILanguage">
    <vt:lpwstr>8;#Français|aa2269b8-11bd-4cc9-9267-801806817e60</vt:lpwstr>
  </property>
  <property fmtid="{D5CDD505-2E9C-101B-9397-08002B2CF9AE}" pid="6" name="RIDocType">
    <vt:lpwstr/>
  </property>
  <property fmtid="{D5CDD505-2E9C-101B-9397-08002B2CF9AE}" pid="7" name="Publication type for documents">
    <vt:lpwstr/>
  </property>
</Properties>
</file>