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5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5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260" r:id="rId10"/>
    <p:sldId id="261" r:id="rId11"/>
    <p:sldId id="262" r:id="rId12"/>
    <p:sldId id="263" r:id="rId13"/>
    <p:sldId id="370" r:id="rId14"/>
    <p:sldId id="264" r:id="rId15"/>
    <p:sldId id="371" r:id="rId16"/>
    <p:sldId id="372" r:id="rId17"/>
    <p:sldId id="373" r:id="rId18"/>
    <p:sldId id="265" r:id="rId19"/>
    <p:sldId id="381" r:id="rId20"/>
    <p:sldId id="380" r:id="rId21"/>
    <p:sldId id="382" r:id="rId22"/>
    <p:sldId id="374" r:id="rId23"/>
    <p:sldId id="375" r:id="rId24"/>
    <p:sldId id="376" r:id="rId25"/>
    <p:sldId id="377" r:id="rId26"/>
    <p:sldId id="378" r:id="rId27"/>
    <p:sldId id="379" r:id="rId28"/>
    <p:sldId id="266" r:id="rId29"/>
    <p:sldId id="267" r:id="rId30"/>
    <p:sldId id="384" r:id="rId31"/>
    <p:sldId id="268" r:id="rId32"/>
    <p:sldId id="385" r:id="rId33"/>
    <p:sldId id="386" r:id="rId34"/>
    <p:sldId id="269" r:id="rId35"/>
    <p:sldId id="387" r:id="rId36"/>
    <p:sldId id="270" r:id="rId37"/>
    <p:sldId id="388" r:id="rId38"/>
    <p:sldId id="272" r:id="rId39"/>
    <p:sldId id="271" r:id="rId40"/>
    <p:sldId id="273" r:id="rId41"/>
    <p:sldId id="389" r:id="rId42"/>
    <p:sldId id="390" r:id="rId43"/>
    <p:sldId id="391" r:id="rId44"/>
    <p:sldId id="392" r:id="rId45"/>
    <p:sldId id="393" r:id="rId46"/>
    <p:sldId id="394" r:id="rId47"/>
    <p:sldId id="274" r:id="rId48"/>
    <p:sldId id="395" r:id="rId49"/>
    <p:sldId id="275" r:id="rId50"/>
    <p:sldId id="276" r:id="rId51"/>
    <p:sldId id="396" r:id="rId52"/>
    <p:sldId id="277" r:id="rId53"/>
    <p:sldId id="397" r:id="rId54"/>
    <p:sldId id="278" r:id="rId55"/>
    <p:sldId id="398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20" d="100"/>
          <a:sy n="12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</a:t>
            </a:r>
            <a:r>
              <a:rPr lang="nl-BE" kern="0" dirty="0" smtClean="0"/>
              <a:t>) </a:t>
            </a:r>
          </a:p>
          <a:p>
            <a:r>
              <a:rPr lang="nl-BE" kern="0" dirty="0" smtClean="0"/>
              <a:t>pour </a:t>
            </a:r>
            <a:r>
              <a:rPr lang="nl-BE" kern="0" dirty="0" err="1" smtClean="0"/>
              <a:t>le</a:t>
            </a:r>
            <a:r>
              <a:rPr lang="nl-BE" kern="0" dirty="0" smtClean="0"/>
              <a:t> remboursement à </a:t>
            </a:r>
            <a:r>
              <a:rPr lang="nl-BE" kern="0" dirty="0" err="1" smtClean="0"/>
              <a:t>l’acte</a:t>
            </a:r>
            <a:r>
              <a:rPr lang="nl-BE" kern="0" dirty="0" smtClean="0"/>
              <a:t> </a:t>
            </a:r>
            <a:r>
              <a:rPr lang="nl-BE" kern="0" dirty="0"/>
              <a:t>- THÈME I</a:t>
            </a: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Divers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7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personnes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âgées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8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Grippe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65 ans, une vaccination annuelle contre la grippe est recommandée en raison d'un risque accru de complications.</a:t>
            </a:r>
            <a:r>
              <a:rPr lang="nl-NL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2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861"/>
            <a:ext cx="6851650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65 ans et plus qui ont été vaccinés contre la grippe dans le courant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2BEE762-4FC6-4480-A0F9-7683614D6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16832"/>
            <a:ext cx="6192688" cy="478443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61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  <a:endParaRPr lang="nl-BE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Consommation</a:t>
            </a:r>
            <a:r>
              <a:rPr lang="nl-BE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</a:t>
            </a:r>
            <a:r>
              <a:rPr lang="nl-BE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d'antibiotiques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5" y="3106800"/>
            <a:ext cx="6157585" cy="1080120"/>
          </a:xfrm>
          <a:prstGeom prst="wedgeRoundRectCallout">
            <a:avLst>
              <a:gd name="adj1" fmla="val -58738"/>
              <a:gd name="adj2" fmla="val 53461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chemeClr val="tx1"/>
                </a:solidFill>
                <a:latin typeface="Candara"/>
                <a:ea typeface="Times New Roman"/>
                <a:cs typeface="Times New Roman"/>
              </a:rPr>
              <a:t>Les infections courantes en pratique ambulatoire ne requièrent pour la plupart pas d’antibiotiques.</a:t>
            </a:r>
            <a:endParaRPr lang="en-US" sz="1400" b="1" dirty="0">
              <a:solidFill>
                <a:schemeClr val="tx1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3D7758-F0EA-45C8-B279-8B8278BA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6075040" cy="46935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&lt;15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8373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1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6A9DD2-D844-4215-9F55-60040658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6948"/>
            <a:ext cx="5695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4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EF43F3-B6AF-424D-A084-28CCCAD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2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de l'antibiotique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antibiotique est nécessaire, il est préférable d'opter pour un antibiotique au spectre le plus étroit possible.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Pour les infections respiratoires, la préférence se porte sur l'amoxicilline (si un traitement par antibiotiques est nécessaire).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En cas de cystite non compliquée chez la femme et l'enfant, la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nitrofurantoïne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est préférable.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quinolones sont des antibiotiques à large spectre et ne sont (pratiquement) jamais indiquées comme traitement de première intention.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&lt;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8848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9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5112568"/>
          </a:xfrm>
        </p:spPr>
        <p:txBody>
          <a:bodyPr/>
          <a:lstStyle/>
          <a:p>
            <a:r>
              <a:rPr lang="fr-BE" sz="2000" dirty="0" smtClean="0"/>
              <a:t>Ce feed-back </a:t>
            </a:r>
            <a:r>
              <a:rPr lang="fr-BE" sz="2000" dirty="0"/>
              <a:t>est une invitation à la réflexion individuelle et à un débat mutuel </a:t>
            </a:r>
            <a:r>
              <a:rPr lang="fr-BE" sz="2000" dirty="0" smtClean="0"/>
              <a:t>sur certains points prioritaires dans votre pratique.</a:t>
            </a:r>
            <a:endParaRPr lang="fr-BE" sz="2000" dirty="0"/>
          </a:p>
          <a:p>
            <a:r>
              <a:rPr lang="fr-BE" sz="2000" dirty="0"/>
              <a:t>Grâce à ce feed-back, vous pourrez entreprendre des actions </a:t>
            </a:r>
            <a:r>
              <a:rPr lang="fr-BE" sz="2000" dirty="0" smtClean="0"/>
              <a:t>ciblées, progressives </a:t>
            </a:r>
            <a:r>
              <a:rPr lang="fr-BE" sz="2000" dirty="0"/>
              <a:t>et suivre ces actions sur la base de chiffres pertinents : individuellement, au sein de votre groupement professionnel et dans votre GLEM</a:t>
            </a:r>
            <a:r>
              <a:rPr lang="fr-BE" sz="2000" dirty="0" smtClean="0"/>
              <a:t>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</a:t>
            </a:r>
            <a:r>
              <a:rPr lang="fr-BE" sz="2000" dirty="0" smtClean="0"/>
              <a:t>du travail </a:t>
            </a:r>
            <a:r>
              <a:rPr lang="fr-BE" sz="2000" dirty="0"/>
              <a:t>clinique, </a:t>
            </a:r>
            <a:r>
              <a:rPr lang="fr-BE" sz="2000" dirty="0" smtClean="0"/>
              <a:t>le CNPQ rappelle que la </a:t>
            </a:r>
            <a:r>
              <a:rPr lang="fr-BE" sz="2000" dirty="0"/>
              <a:t>médecine dite </a:t>
            </a:r>
            <a:r>
              <a:rPr lang="fr-BE" sz="2000" dirty="0" smtClean="0"/>
              <a:t>«</a:t>
            </a:r>
            <a:r>
              <a:rPr lang="fr-BE" sz="2000" dirty="0" err="1" smtClean="0"/>
              <a:t>evidence</a:t>
            </a:r>
            <a:r>
              <a:rPr lang="fr-BE" sz="2000" dirty="0" smtClean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directives validées sur la base de la recherche scientifique dans le domaine de la médecine générale,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valeurs et préférences </a:t>
            </a:r>
            <a:r>
              <a:rPr lang="fr-BE" sz="2000" dirty="0" smtClean="0"/>
              <a:t>du patient,</a:t>
            </a:r>
            <a:endParaRPr lang="fr-BE" sz="2000" dirty="0"/>
          </a:p>
          <a:p>
            <a:pPr lvl="1"/>
            <a:r>
              <a:rPr lang="fr-BE" sz="2000" dirty="0"/>
              <a:t>l</a:t>
            </a:r>
            <a:r>
              <a:rPr lang="fr-BE" sz="2000" dirty="0" smtClean="0"/>
              <a:t>’expérience </a:t>
            </a:r>
            <a:r>
              <a:rPr lang="fr-BE" sz="2000" dirty="0"/>
              <a:t>et </a:t>
            </a:r>
            <a:r>
              <a:rPr lang="fr-BE" sz="2000" dirty="0" smtClean="0"/>
              <a:t>le </a:t>
            </a:r>
            <a:r>
              <a:rPr lang="fr-BE" sz="2000" dirty="0"/>
              <a:t>jugement </a:t>
            </a:r>
            <a:r>
              <a:rPr lang="fr-BE" sz="2000" dirty="0" smtClean="0"/>
              <a:t>clinique du médecin, </a:t>
            </a:r>
            <a:r>
              <a:rPr lang="fr-BE" sz="2000" dirty="0"/>
              <a:t>en concertation </a:t>
            </a:r>
            <a:r>
              <a:rPr lang="fr-BE" sz="2000"/>
              <a:t>avec </a:t>
            </a:r>
            <a:r>
              <a:rPr lang="fr-BE" sz="2000" smtClean="0"/>
              <a:t>les collègues</a:t>
            </a:r>
            <a:r>
              <a:rPr lang="fr-BE" sz="2000" dirty="0"/>
              <a:t>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&gt;=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95995"/>
            <a:ext cx="572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700808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2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EC1F7A-A521-464B-996E-20D5FC0D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8364437" cy="48467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2281"/>
            <a:ext cx="5819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6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clavulanique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&gt;=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1806"/>
            <a:ext cx="5705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1F5A6A-5B68-4332-9826-0E0F8ADA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364437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7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5A0E67-D0EF-4D5D-BDD8-28A996A2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364437" cy="48467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1331"/>
            <a:ext cx="566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2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0381"/>
            <a:ext cx="5629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0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 &amp; 65+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" y="1700808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6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5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Polymédication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(prise chronique de ≥ 5 médicaments).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 smtClean="0"/>
              <a:t>Cette présentation reprend l’ensemble des messages détaillés du feedback.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résultats observés par pratique individuelle ou de groupe pour l’ensemble du pays,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moyennes par </a:t>
            </a:r>
            <a:r>
              <a:rPr lang="en-US" sz="2000" dirty="0"/>
              <a:t>GLEM </a:t>
            </a:r>
            <a:r>
              <a:rPr lang="fr-BE" sz="2000" dirty="0" smtClean="0"/>
              <a:t>par province.</a:t>
            </a:r>
          </a:p>
          <a:p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EC4EA3-20CF-4479-ACC8-BA4836E8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65 ans et plus avec consommation de longue durée de ≥ 5 médicaments différents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7423"/>
            <a:ext cx="5657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1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 hypolipidémiants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Il n'existe aucune évidence sur l'utilité de la réduction du cholestérol chez les patients de 80 ans et plus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1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AC8550-9EB3-4AFE-B0B2-2FE7DD3E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80 ans et plus traités par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4570"/>
            <a:ext cx="564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3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8F62A3-D3B6-461C-8125-0DA9DFF7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83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Anti-inflammatoires non-stéroïdiens (AINS)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prolongée d'AINS chez les personnes âgées n'est pas recommandée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56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22DDD7-F488-4941-9845-7D606DB5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âgés de 65 ans et plus sous prescription d'AINS pendant plus de 30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jours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1806"/>
            <a:ext cx="5667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73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anticholinergique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médicaments à action anticholinergique doivent être limités chez les personnes âgées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3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987B76-2C82-4A2D-90B4-9FC2C3B3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30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27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psychotrope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996952"/>
            <a:ext cx="6157585" cy="1368152"/>
          </a:xfrm>
          <a:prstGeom prst="wedgeRoundRectCallout">
            <a:avLst>
              <a:gd name="adj1" fmla="val -59296"/>
              <a:gd name="adj2" fmla="val 44761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  Les psychotropes constituent une classe de médicaments importante. Les psychotropes sont associés à de nombreux effets indésirables, ainsi qu'à des interactions possibles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nl-BE" dirty="0" err="1"/>
              <a:t>Médication</a:t>
            </a:r>
            <a:r>
              <a:rPr lang="nl-BE" dirty="0"/>
              <a:t> psychotrope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Antidépresseurs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Il existe suffisamment d’évidence de l'efficacité des antidépresseurs dans une dépression majeure sévère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Dans le cas d'une dépression légère ou modérée, les antidépresseurs ne sont pas recommandés de façon systématique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65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BC3E77-1F71-4C27-9C63-7B126D80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86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39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70D438F-94FB-4FA9-BBD9-17A06B50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sous prescription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d'antidépresseurs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31" y="1340768"/>
            <a:ext cx="5610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02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B81F6E-3085-437A-931E-94415516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avec et sans </a:t>
            </a:r>
            <a:r>
              <a:rPr lang="en-US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15-64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44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156A3A-8AC0-471D-BFE1-30982FD6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27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928AB1-7484-4073-AE3F-AD076E19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3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2DCD82-5D43-4B41-A24F-580ECF1F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d'antidépresseurs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avec et sans </a:t>
            </a:r>
            <a:r>
              <a:rPr lang="en-US" i="1" dirty="0" err="1" smtClean="0">
                <a:latin typeface="Candara"/>
                <a:ea typeface="Times New Roman"/>
                <a:cs typeface="Times New Roman"/>
              </a:rPr>
              <a:t>trazodone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46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fr-FR" dirty="0"/>
              <a:t>Médication psychotrope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Antipsychotiques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492897"/>
            <a:ext cx="6157585" cy="1800200"/>
          </a:xfrm>
          <a:prstGeom prst="wedgeRoundRectCallout">
            <a:avLst>
              <a:gd name="adj1" fmla="val -59868"/>
              <a:gd name="adj2" fmla="val 49198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systémique d'antipsychotiques chez les personnes âgées dans le cadre d'une démence n'est pas recommandée comme pratique courante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 des antipsychotiques sont initiés en raison de délires aigus, la médication doit être interrompue dès la disparition des symptômes. Un traitement à long terme par antipsychotiques n'est pas recommandé</a:t>
            </a:r>
            <a:r>
              <a:rPr lang="en-US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57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882BBB-FE70-4DBF-B421-BD7D492D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75 ans et plus avec une prescription d'antipsychotiques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74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Divers</a:t>
            </a:r>
            <a:endParaRPr lang="fr-FR" sz="2800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/>
              <a:t>E</a:t>
            </a:r>
            <a:r>
              <a:rPr lang="en-US" dirty="0" err="1" smtClean="0"/>
              <a:t>chelle</a:t>
            </a:r>
            <a:r>
              <a:rPr lang="en-US" dirty="0" smtClean="0"/>
              <a:t> de </a:t>
            </a:r>
            <a:r>
              <a:rPr lang="en-US" dirty="0" err="1" smtClean="0"/>
              <a:t>comparaison</a:t>
            </a:r>
            <a:r>
              <a:rPr lang="en-US" dirty="0" smtClean="0"/>
              <a:t> </a:t>
            </a:r>
            <a:r>
              <a:rPr lang="en-US" dirty="0" err="1" smtClean="0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graphique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feedback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avez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 smtClean="0"/>
              <a:t>cette</a:t>
            </a:r>
            <a:r>
              <a:rPr lang="en-US" sz="2000" dirty="0" smtClean="0"/>
              <a:t> </a:t>
            </a:r>
            <a:r>
              <a:rPr lang="en-US" sz="2000" dirty="0" err="1" smtClean="0"/>
              <a:t>échelle</a:t>
            </a:r>
            <a:r>
              <a:rPr lang="en-US" sz="2000" dirty="0" smtClean="0"/>
              <a:t> on </a:t>
            </a:r>
            <a:r>
              <a:rPr lang="en-US" sz="2000" dirty="0" err="1" smtClean="0"/>
              <a:t>peut</a:t>
            </a:r>
            <a:r>
              <a:rPr lang="en-US" sz="2000" dirty="0" smtClean="0"/>
              <a:t> observer la distribution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limites</a:t>
            </a:r>
            <a:r>
              <a:rPr lang="en-US" sz="2000" dirty="0" smtClean="0"/>
              <a:t> P10, P50, P60 et P90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votre</a:t>
            </a:r>
            <a:r>
              <a:rPr lang="en-US" sz="2000" dirty="0" smtClean="0"/>
              <a:t> document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couleurs</a:t>
            </a:r>
            <a:r>
              <a:rPr lang="en-US" sz="2000" dirty="0" smtClean="0"/>
              <a:t> </a:t>
            </a:r>
            <a:r>
              <a:rPr lang="en-US" sz="2000" dirty="0" err="1" smtClean="0"/>
              <a:t>également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trouverez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copie</a:t>
            </a:r>
            <a:r>
              <a:rPr lang="en-US" sz="2000" dirty="0" smtClean="0"/>
              <a:t> </a:t>
            </a:r>
            <a:r>
              <a:rPr lang="en-US" sz="2000" dirty="0" err="1" smtClean="0"/>
              <a:t>anonymisée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site de </a:t>
            </a:r>
            <a:r>
              <a:rPr lang="en-US" sz="2000" dirty="0" err="1" smtClean="0"/>
              <a:t>l’INAMI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Diabète: </a:t>
            </a:r>
          </a:p>
          <a:p>
            <a:pPr marL="0" indent="0">
              <a:buFontTx/>
              <a:buNone/>
            </a:pPr>
            <a:r>
              <a:rPr lang="nl-BE" sz="24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de statines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L'utilisation de statines est recommandée chez les patients souffrant de diabète de type 2 et d'au moins un autre facteur de risque classique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6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E690E5-554C-4F2B-AD6F-EADCB887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accru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>80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6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93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Inhibiteurs de la pompe à protons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d'inhibiteurs de la pompe à protons pour le traitement d'un ulcère gastroduodénal ou d'une œsophagite sans complications doit être limitée dans le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04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6C97A5-B121-4FC6-9B00-40434659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7900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jours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57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10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Statines: </a:t>
            </a:r>
          </a:p>
          <a:p>
            <a:pPr marL="0" indent="0">
              <a:buFontTx/>
              <a:buNone/>
            </a:pPr>
            <a:r>
              <a:rPr lang="fr-FR" sz="20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à des patients sans risque cardiovasulaire identifié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statines ne sont pas recommandées chez les patients qui ne présentent pas de pathologie cardiovasculaire, même en cas d'une augmentation de la cholestérolémie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3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D1AB0D-908D-4637-9E30-A4C4F1FB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40-49 ans sans risque cardiovasculaire identifié qui ont reçu une prescription de médicaments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8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435280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 boxplot </a:t>
            </a:r>
            <a:r>
              <a:rPr lang="en-US" sz="2000" dirty="0" err="1" smtClean="0"/>
              <a:t>permet</a:t>
            </a:r>
            <a:r>
              <a:rPr lang="en-US" sz="2000" dirty="0" smtClean="0"/>
              <a:t> de </a:t>
            </a:r>
            <a:r>
              <a:rPr lang="en-US" sz="2000" dirty="0" err="1" smtClean="0"/>
              <a:t>visualiser</a:t>
            </a:r>
            <a:r>
              <a:rPr lang="en-US" sz="2000" dirty="0" smtClean="0"/>
              <a:t> la distribution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par </a:t>
            </a:r>
            <a:r>
              <a:rPr lang="en-US" sz="2000" dirty="0"/>
              <a:t>GLEM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base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 smtClean="0"/>
              <a:t>résultat</a:t>
            </a:r>
            <a:r>
              <a:rPr lang="en-US" sz="2000" dirty="0" smtClean="0"/>
              <a:t> d’un GLEM </a:t>
            </a:r>
            <a:r>
              <a:rPr lang="en-US" sz="2000" dirty="0" err="1" smtClean="0"/>
              <a:t>n’est</a:t>
            </a:r>
            <a:r>
              <a:rPr lang="en-US" sz="2000" dirty="0" smtClean="0"/>
              <a:t> </a:t>
            </a:r>
            <a:r>
              <a:rPr lang="en-US" sz="2000" dirty="0" err="1" smtClean="0"/>
              <a:t>pris</a:t>
            </a:r>
            <a:r>
              <a:rPr lang="en-US" sz="2000" dirty="0" smtClean="0"/>
              <a:t> en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7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pratiquant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GLEM en 2016 (Par </a:t>
            </a:r>
            <a:r>
              <a:rPr lang="en-US" sz="2000" dirty="0" err="1" smtClean="0"/>
              <a:t>actif</a:t>
            </a:r>
            <a:r>
              <a:rPr lang="en-US" sz="2000" dirty="0" smtClean="0"/>
              <a:t> en 2016 nous </a:t>
            </a:r>
            <a:r>
              <a:rPr lang="en-US" sz="2000" dirty="0" err="1" smtClean="0"/>
              <a:t>entendons</a:t>
            </a:r>
            <a:r>
              <a:rPr lang="en-US" sz="2000" dirty="0" smtClean="0"/>
              <a:t> “</a:t>
            </a:r>
            <a:r>
              <a:rPr lang="en-US" sz="2000" dirty="0" err="1" smtClean="0"/>
              <a:t>avoir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 un feedback pour </a:t>
            </a:r>
            <a:r>
              <a:rPr lang="en-US" sz="2000" dirty="0" err="1" smtClean="0"/>
              <a:t>l’activité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l’année</a:t>
            </a:r>
            <a:r>
              <a:rPr lang="en-US" sz="2000" dirty="0" smtClean="0"/>
              <a:t> 2016”).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 du </a:t>
            </a:r>
            <a:r>
              <a:rPr lang="en-US" sz="2000" dirty="0"/>
              <a:t>GLEM correspond </a:t>
            </a:r>
            <a:r>
              <a:rPr lang="en-US" sz="2000" dirty="0" smtClean="0"/>
              <a:t>à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numérateurs</a:t>
            </a:r>
            <a:r>
              <a:rPr lang="en-US" sz="2000" dirty="0" smtClean="0"/>
              <a:t> </a:t>
            </a:r>
            <a:r>
              <a:rPr lang="en-US" sz="2000" dirty="0" err="1" smtClean="0"/>
              <a:t>divisés</a:t>
            </a:r>
            <a:r>
              <a:rPr lang="en-US" sz="2000" dirty="0" smtClean="0"/>
              <a:t> par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dénominateurs</a:t>
            </a:r>
            <a:r>
              <a:rPr lang="en-US" sz="2000" dirty="0" smtClean="0"/>
              <a:t> de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du </a:t>
            </a:r>
            <a:r>
              <a:rPr lang="en-US" sz="2000" dirty="0"/>
              <a:t>GLEM .    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box plot </a:t>
            </a:r>
            <a:r>
              <a:rPr lang="en-US" sz="2000" dirty="0" err="1" smtClean="0"/>
              <a:t>représente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Résultat</a:t>
            </a:r>
            <a:r>
              <a:rPr lang="en-US" dirty="0" smtClean="0"/>
              <a:t> au </a:t>
            </a:r>
            <a:r>
              <a:rPr lang="en-US" dirty="0" err="1" smtClean="0"/>
              <a:t>delà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 P90 (&gt; 63%)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Médiane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P50 = 37%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5656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876256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inférieur</a:t>
            </a:r>
            <a:r>
              <a:rPr lang="en-US" dirty="0" smtClean="0"/>
              <a:t> à P10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876256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Moyenne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12976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12432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</a:t>
            </a:r>
            <a:r>
              <a:rPr lang="en-US" u="sng" dirty="0" err="1" smtClean="0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points et </a:t>
            </a:r>
            <a:r>
              <a:rPr lang="en-US" u="sng" dirty="0" err="1" smtClean="0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Echelle</a:t>
            </a:r>
            <a:r>
              <a:rPr lang="en-US" u="sng" dirty="0" smtClean="0"/>
              <a:t> de </a:t>
            </a:r>
            <a:r>
              <a:rPr lang="en-US" u="sng" dirty="0" err="1" smtClean="0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535306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Attention les </a:t>
            </a:r>
            <a:r>
              <a:rPr lang="en-US" sz="2000" dirty="0" err="1" smtClean="0"/>
              <a:t>bornes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deux</a:t>
            </a:r>
            <a:r>
              <a:rPr lang="en-US" sz="2000" dirty="0" smtClean="0"/>
              <a:t> types </a:t>
            </a:r>
            <a:r>
              <a:rPr lang="en-US" sz="2000" dirty="0" err="1" smtClean="0"/>
              <a:t>graphiques</a:t>
            </a:r>
            <a:r>
              <a:rPr lang="en-US" sz="2000" dirty="0" smtClean="0"/>
              <a:t> ne </a:t>
            </a:r>
            <a:r>
              <a:rPr lang="en-US" sz="2000" dirty="0" err="1" smtClean="0"/>
              <a:t>sont</a:t>
            </a:r>
            <a:r>
              <a:rPr lang="en-US" sz="2000" dirty="0" smtClean="0"/>
              <a:t> pas </a:t>
            </a:r>
            <a:r>
              <a:rPr lang="en-US" sz="2000" dirty="0" err="1" smtClean="0"/>
              <a:t>identiques</a:t>
            </a:r>
            <a:r>
              <a:rPr lang="en-US" sz="2000" dirty="0" smtClean="0"/>
              <a:t> car la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</a:t>
            </a:r>
            <a:r>
              <a:rPr lang="en-US" sz="2000" dirty="0" err="1" smtClean="0"/>
              <a:t>diffère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Ainsi</a:t>
            </a:r>
            <a:r>
              <a:rPr lang="en-US" sz="2000" dirty="0" smtClean="0"/>
              <a:t> pour rappel , 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l’échelle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comparaison</a:t>
            </a:r>
            <a:r>
              <a:rPr lang="en-US" sz="2000" dirty="0" smtClean="0"/>
              <a:t>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pratiques</a:t>
            </a:r>
            <a:r>
              <a:rPr lang="en-US" sz="2000" dirty="0" smtClean="0"/>
              <a:t> du pays, </a:t>
            </a:r>
          </a:p>
          <a:p>
            <a:r>
              <a:rPr lang="en-US" sz="2000" dirty="0" err="1" smtClean="0"/>
              <a:t>tandis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du box plot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glems</a:t>
            </a:r>
            <a:r>
              <a:rPr lang="en-US" sz="2000" dirty="0" smtClean="0"/>
              <a:t> de la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MÉDICAMENTS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05165"/>
      </p:ext>
    </p:extLst>
  </p:cSld>
  <p:clrMapOvr>
    <a:masterClrMapping/>
  </p:clrMapOvr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- THÈME 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33977-1F49-4D1E-B3D0-FBB559085801}"/>
</file>

<file path=customXml/itemProps2.xml><?xml version="1.0" encoding="utf-8"?>
<ds:datastoreItem xmlns:ds="http://schemas.openxmlformats.org/officeDocument/2006/customXml" ds:itemID="{2D1E40D9-E439-40E4-B35B-284CBB736F45}"/>
</file>

<file path=customXml/itemProps3.xml><?xml version="1.0" encoding="utf-8"?>
<ds:datastoreItem xmlns:ds="http://schemas.openxmlformats.org/officeDocument/2006/customXml" ds:itemID="{D8303FCA-1B27-4ECB-8195-7934A3940F17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1505</Words>
  <Application>Microsoft Office PowerPoint</Application>
  <PresentationFormat>On-screen Show (4:3)</PresentationFormat>
  <Paragraphs>229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</vt:lpstr>
      <vt:lpstr>Que contient cette présentation?</vt:lpstr>
      <vt:lpstr>PowerPoint Presentation</vt:lpstr>
      <vt:lpstr>Interprétation graphique 1. Echelle de comparaison individuelle</vt:lpstr>
      <vt:lpstr>Interprétation graphique 2. Boxplot / indicateur des GLEM(s) par province</vt:lpstr>
      <vt:lpstr>Interprétation graphique 2. Boxplot / indicateur des GLEM(s) par province</vt:lpstr>
      <vt:lpstr>Interprétation graphique</vt:lpstr>
      <vt:lpstr>PowerPoint Presentation</vt:lpstr>
      <vt:lpstr>THÈME I: MÉDICAMENTS</vt:lpstr>
      <vt:lpstr>THÈME I: MÉDICAMENTS</vt:lpstr>
      <vt:lpstr>I.1. Infections dans la pratique ambulatoire</vt:lpstr>
      <vt:lpstr>Pourcentage de patients de 65 ans et plus qui ont été vaccinés contre la grippe dans le courant de l'année</vt:lpstr>
      <vt:lpstr>I.1. Infections dans la pratique ambulatoire</vt:lpstr>
      <vt:lpstr>Pourcentage de patients ayant reçu ≥ 1 prescription d'antibiotiques au cours de l'année &lt;15</vt:lpstr>
      <vt:lpstr>Pourcentage de patients ayant reçu ≥ 1 prescription d'antibiotiques au cours de l'année &gt;=15</vt:lpstr>
      <vt:lpstr>Pourcentage de patients ayant reçu ≥ 1 prescription d'antibiotiques au cours de l'année &lt;15 &amp; &gt;=15</vt:lpstr>
      <vt:lpstr>I.1. Infections dans la pratique ambulatoire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&gt;= 15</vt:lpstr>
      <vt:lpstr>Pourcentage d'antibiotiques de deuxième ligne (amoxicilline associée à de l’acide clavulanique, céphalosporines, quinolones, macrolides) &lt;15 &amp; &gt;=15</vt:lpstr>
      <vt:lpstr>Pourcentage de prescriptions d'amoxicilline, non combinée à de l'acide clavulanique  &lt;15</vt:lpstr>
      <vt:lpstr>Pourcentage de prescriptions d'amoxicilline, non combinée à de l'acide clavulanique &gt;=15</vt:lpstr>
      <vt:lpstr>Pourcentage de prescriptions d'amoxicilline, non combinée à de l'acide clavulanique  &lt;15 &amp; &gt;=15</vt:lpstr>
      <vt:lpstr>Pourcentage de nitrofuranes dans le traitement d'une infection des voies urinaires  15-65</vt:lpstr>
      <vt:lpstr>Pourcentage de nitrofuranes dans le traitement d'une infection des voies urinaires  65+</vt:lpstr>
      <vt:lpstr>Pourcentage de nitrofuranes dans le traitement d'une infection des voies urinaires  15-65 &amp; 65+</vt:lpstr>
      <vt:lpstr>THÈME I: MÉDICAMENTS</vt:lpstr>
      <vt:lpstr>I.2. Médication des personnes âgées</vt:lpstr>
      <vt:lpstr>Pourcentage de patients de 65 ans et plus avec consommation de longue durée de ≥ 5 médicaments différents</vt:lpstr>
      <vt:lpstr>I.2. Médication des personnes âgées</vt:lpstr>
      <vt:lpstr>Pourcentage de patients de 80 ans et plus traités par hypolipidémiants</vt:lpstr>
      <vt:lpstr>Pourcentage de patients de 80 ans et plus qui entament un traitement par médicaments hypolipidémiants</vt:lpstr>
      <vt:lpstr>I.2. Médication des personnes âgées</vt:lpstr>
      <vt:lpstr>Pourcentage de patients âgés de 65 ans et plus sous prescription d'AINS pendant plus de 30 jours</vt:lpstr>
      <vt:lpstr>I.2. Médication des personnes âgées</vt:lpstr>
      <vt:lpstr>Pourcentage de patients de 75 ans et plus ayant une prescription pour plus de 80 jours d'au moins un médicament avec action anticholinergique</vt:lpstr>
      <vt:lpstr>THÈME I: MÉDICAMENTS</vt:lpstr>
      <vt:lpstr>I.2. Médication des personnes âgées</vt:lpstr>
      <vt:lpstr>I.3. Médication psychotrope</vt:lpstr>
      <vt:lpstr>Pourcentage de patients sous prescription d'antidépresseurs  15-64</vt:lpstr>
      <vt:lpstr>Pourcentage de patients sous prescription d'antidépresseurs (à l'exclusion de la trazodone)  15-64</vt:lpstr>
      <vt:lpstr>Pourcentage de patients sous prescription d'antidépresseurs avec et sans trazodone 15-64</vt:lpstr>
      <vt:lpstr>Pourcentage de patients sous prescription d'antidépresseurs &gt;= 65</vt:lpstr>
      <vt:lpstr>Pourcentage de patients sous prescription d'antidépresseurs (à l'exclusion de la trazodone)  &gt;=65</vt:lpstr>
      <vt:lpstr>Pourcentage de patients sous prescription d'antidépresseurs avec et sans trazodone &gt;=65</vt:lpstr>
      <vt:lpstr>I.3. Médication psychotrope</vt:lpstr>
      <vt:lpstr>Pourcentage de patients de 75 ans et plus avec une prescription d'antipsychotiques</vt:lpstr>
      <vt:lpstr>THÈME I: MÉDICAMENTS</vt:lpstr>
      <vt:lpstr>I.4. Divers</vt:lpstr>
      <vt:lpstr>Prescription de statines à des patients diabétiques présentant un risque cardiovasculaire accru &lt;80</vt:lpstr>
      <vt:lpstr>I.4. Divers</vt:lpstr>
      <vt:lpstr>Pourcentage de patients de 40 à 64 ans sous prescription d'IPP pendant plus de 80 jours</vt:lpstr>
      <vt:lpstr>I.4. Divers</vt:lpstr>
      <vt:lpstr>Pourcentage de patients de 40-49 ans sans risque cardiovasculaire identifié qui ont reçu une prescription de médicaments hypolipidémiants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88</cp:revision>
  <dcterms:created xsi:type="dcterms:W3CDTF">2018-10-05T06:30:43Z</dcterms:created>
  <dcterms:modified xsi:type="dcterms:W3CDTF">2019-06-19T08:48:16Z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