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84.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1.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9"/>
  </p:notesMasterIdLst>
  <p:sldIdLst>
    <p:sldId id="256" r:id="rId2"/>
    <p:sldId id="311" r:id="rId3"/>
    <p:sldId id="312" r:id="rId4"/>
    <p:sldId id="313" r:id="rId5"/>
    <p:sldId id="314" r:id="rId6"/>
    <p:sldId id="315" r:id="rId7"/>
    <p:sldId id="316" r:id="rId8"/>
    <p:sldId id="317" r:id="rId9"/>
    <p:sldId id="277" r:id="rId10"/>
    <p:sldId id="257" r:id="rId11"/>
    <p:sldId id="295" r:id="rId12"/>
    <p:sldId id="258" r:id="rId13"/>
    <p:sldId id="318" r:id="rId14"/>
    <p:sldId id="262" r:id="rId15"/>
    <p:sldId id="319" r:id="rId16"/>
    <p:sldId id="320" r:id="rId17"/>
    <p:sldId id="321" r:id="rId18"/>
    <p:sldId id="263" r:id="rId19"/>
    <p:sldId id="322" r:id="rId20"/>
    <p:sldId id="323" r:id="rId21"/>
    <p:sldId id="324" r:id="rId22"/>
    <p:sldId id="325" r:id="rId23"/>
    <p:sldId id="326" r:id="rId24"/>
    <p:sldId id="327" r:id="rId25"/>
    <p:sldId id="328" r:id="rId26"/>
    <p:sldId id="329" r:id="rId27"/>
    <p:sldId id="330" r:id="rId28"/>
    <p:sldId id="296" r:id="rId29"/>
    <p:sldId id="266" r:id="rId30"/>
    <p:sldId id="331" r:id="rId31"/>
    <p:sldId id="267" r:id="rId32"/>
    <p:sldId id="332" r:id="rId33"/>
    <p:sldId id="333" r:id="rId34"/>
    <p:sldId id="268" r:id="rId35"/>
    <p:sldId id="334" r:id="rId36"/>
    <p:sldId id="269" r:id="rId37"/>
    <p:sldId id="335" r:id="rId38"/>
    <p:sldId id="297" r:id="rId39"/>
    <p:sldId id="310" r:id="rId40"/>
    <p:sldId id="271" r:id="rId41"/>
    <p:sldId id="336" r:id="rId42"/>
    <p:sldId id="337" r:id="rId43"/>
    <p:sldId id="338" r:id="rId44"/>
    <p:sldId id="339" r:id="rId45"/>
    <p:sldId id="340" r:id="rId46"/>
    <p:sldId id="341" r:id="rId47"/>
    <p:sldId id="272" r:id="rId48"/>
    <p:sldId id="342" r:id="rId49"/>
    <p:sldId id="273" r:id="rId50"/>
    <p:sldId id="274" r:id="rId51"/>
    <p:sldId id="343" r:id="rId52"/>
    <p:sldId id="275" r:id="rId53"/>
    <p:sldId id="344" r:id="rId54"/>
    <p:sldId id="276" r:id="rId55"/>
    <p:sldId id="345" r:id="rId56"/>
    <p:sldId id="278" r:id="rId57"/>
    <p:sldId id="279" r:id="rId58"/>
    <p:sldId id="298" r:id="rId59"/>
    <p:sldId id="280" r:id="rId60"/>
    <p:sldId id="346" r:id="rId61"/>
    <p:sldId id="282" r:id="rId62"/>
    <p:sldId id="347" r:id="rId63"/>
    <p:sldId id="348" r:id="rId64"/>
    <p:sldId id="283" r:id="rId65"/>
    <p:sldId id="349" r:id="rId66"/>
    <p:sldId id="299" r:id="rId67"/>
    <p:sldId id="285" r:id="rId68"/>
    <p:sldId id="350" r:id="rId69"/>
    <p:sldId id="286" r:id="rId70"/>
    <p:sldId id="351" r:id="rId71"/>
    <p:sldId id="352" r:id="rId72"/>
    <p:sldId id="287" r:id="rId73"/>
    <p:sldId id="353" r:id="rId74"/>
    <p:sldId id="354" r:id="rId75"/>
    <p:sldId id="300" r:id="rId76"/>
    <p:sldId id="289" r:id="rId77"/>
    <p:sldId id="355" r:id="rId78"/>
    <p:sldId id="356" r:id="rId79"/>
    <p:sldId id="357" r:id="rId80"/>
    <p:sldId id="358" r:id="rId81"/>
    <p:sldId id="359" r:id="rId82"/>
    <p:sldId id="290" r:id="rId83"/>
    <p:sldId id="360" r:id="rId84"/>
    <p:sldId id="291" r:id="rId85"/>
    <p:sldId id="361" r:id="rId86"/>
    <p:sldId id="292" r:id="rId87"/>
    <p:sldId id="294" r:id="rId88"/>
    <p:sldId id="301" r:id="rId89"/>
    <p:sldId id="293" r:id="rId90"/>
    <p:sldId id="362" r:id="rId91"/>
    <p:sldId id="363" r:id="rId92"/>
    <p:sldId id="364" r:id="rId93"/>
    <p:sldId id="302" r:id="rId94"/>
    <p:sldId id="303" r:id="rId95"/>
    <p:sldId id="365" r:id="rId96"/>
    <p:sldId id="366" r:id="rId97"/>
    <p:sldId id="304" r:id="rId98"/>
    <p:sldId id="305" r:id="rId99"/>
    <p:sldId id="367" r:id="rId100"/>
    <p:sldId id="368" r:id="rId101"/>
    <p:sldId id="306" r:id="rId102"/>
    <p:sldId id="307" r:id="rId103"/>
    <p:sldId id="369" r:id="rId104"/>
    <p:sldId id="308" r:id="rId105"/>
    <p:sldId id="309" r:id="rId106"/>
    <p:sldId id="370" r:id="rId107"/>
    <p:sldId id="372" r:id="rId108"/>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36C0A"/>
    <a:srgbClr val="76923C"/>
    <a:srgbClr val="669900"/>
    <a:srgbClr val="006F82"/>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5BDDD-12D2-4A4F-905E-245A86CED853}"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1BD69-1CE0-46CB-B0BC-62BD4B8DF576}" type="slidenum">
              <a:rPr lang="en-US" smtClean="0"/>
              <a:t>‹#›</a:t>
            </a:fld>
            <a:endParaRPr lang="en-US"/>
          </a:p>
        </p:txBody>
      </p:sp>
    </p:spTree>
    <p:extLst>
      <p:ext uri="{BB962C8B-B14F-4D97-AF65-F5344CB8AC3E}">
        <p14:creationId xmlns:p14="http://schemas.microsoft.com/office/powerpoint/2010/main" val="30275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1BD69-1CE0-46CB-B0BC-62BD4B8DF576}" type="slidenum">
              <a:rPr lang="en-US" smtClean="0"/>
              <a:t>2</a:t>
            </a:fld>
            <a:endParaRPr lang="en-US"/>
          </a:p>
        </p:txBody>
      </p:sp>
    </p:spTree>
    <p:extLst>
      <p:ext uri="{BB962C8B-B14F-4D97-AF65-F5344CB8AC3E}">
        <p14:creationId xmlns:p14="http://schemas.microsoft.com/office/powerpoint/2010/main" val="24543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en-US" noProof="0" smtClean="0"/>
              <a:t>Click to edit Master title style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6F82"/>
                </a:solidFill>
                <a:latin typeface="Verdana" pitchFamily="34" charset="0"/>
              </a:defRPr>
            </a:lvl1pPr>
          </a:lstStyle>
          <a:p>
            <a:pPr lvl="0"/>
            <a:r>
              <a:rPr lang="en-US" noProof="0" smtClean="0"/>
              <a:t>Click to edit Master subtitle style</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DC4F004F-823C-4EF4-A7D5-8E92DAA3223C}" type="slidenum">
              <a:rPr lang="en-US"/>
              <a:pPr/>
              <a:t>‹#›</a:t>
            </a:fld>
            <a:endParaRPr lang="en-US"/>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3C7A1-EBB5-4818-8320-BEBE85AA7EAC}" type="slidenum">
              <a:rPr lang="en-US"/>
              <a:pPr/>
              <a:t>‹#›</a:t>
            </a:fld>
            <a:endParaRPr lang="en-US"/>
          </a:p>
        </p:txBody>
      </p:sp>
    </p:spTree>
    <p:extLst>
      <p:ext uri="{BB962C8B-B14F-4D97-AF65-F5344CB8AC3E}">
        <p14:creationId xmlns:p14="http://schemas.microsoft.com/office/powerpoint/2010/main" val="104059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258FCE-90EC-4488-A70E-A9621F8CC375}" type="slidenum">
              <a:rPr lang="en-US"/>
              <a:pPr/>
              <a:t>‹#›</a:t>
            </a:fld>
            <a:endParaRPr lang="en-US"/>
          </a:p>
        </p:txBody>
      </p:sp>
    </p:spTree>
    <p:extLst>
      <p:ext uri="{BB962C8B-B14F-4D97-AF65-F5344CB8AC3E}">
        <p14:creationId xmlns:p14="http://schemas.microsoft.com/office/powerpoint/2010/main" val="11780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44515-A1B5-422F-9F05-2D4E79B7C2DD}" type="slidenum">
              <a:rPr lang="en-US"/>
              <a:pPr/>
              <a:t>‹#›</a:t>
            </a:fld>
            <a:endParaRPr lang="en-US"/>
          </a:p>
        </p:txBody>
      </p:sp>
    </p:spTree>
    <p:extLst>
      <p:ext uri="{BB962C8B-B14F-4D97-AF65-F5344CB8AC3E}">
        <p14:creationId xmlns:p14="http://schemas.microsoft.com/office/powerpoint/2010/main" val="253530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C50F0-A442-41A8-81B3-E4B0286A65AC}" type="slidenum">
              <a:rPr lang="en-US"/>
              <a:pPr/>
              <a:t>‹#›</a:t>
            </a:fld>
            <a:endParaRPr lang="en-US"/>
          </a:p>
        </p:txBody>
      </p:sp>
    </p:spTree>
    <p:extLst>
      <p:ext uri="{BB962C8B-B14F-4D97-AF65-F5344CB8AC3E}">
        <p14:creationId xmlns:p14="http://schemas.microsoft.com/office/powerpoint/2010/main" val="170529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D5FE74-1106-484B-A17F-B577513D4178}" type="slidenum">
              <a:rPr lang="en-US"/>
              <a:pPr/>
              <a:t>‹#›</a:t>
            </a:fld>
            <a:endParaRPr lang="en-US"/>
          </a:p>
        </p:txBody>
      </p:sp>
    </p:spTree>
    <p:extLst>
      <p:ext uri="{BB962C8B-B14F-4D97-AF65-F5344CB8AC3E}">
        <p14:creationId xmlns:p14="http://schemas.microsoft.com/office/powerpoint/2010/main" val="140028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778B0B-DC2A-426D-92B5-351C356122CD}" type="slidenum">
              <a:rPr lang="en-US"/>
              <a:pPr/>
              <a:t>‹#›</a:t>
            </a:fld>
            <a:endParaRPr lang="en-US"/>
          </a:p>
        </p:txBody>
      </p:sp>
    </p:spTree>
    <p:extLst>
      <p:ext uri="{BB962C8B-B14F-4D97-AF65-F5344CB8AC3E}">
        <p14:creationId xmlns:p14="http://schemas.microsoft.com/office/powerpoint/2010/main" val="281081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E2E297-CE06-4E0C-893A-DBA3806FF608}" type="slidenum">
              <a:rPr lang="en-US"/>
              <a:pPr/>
              <a:t>‹#›</a:t>
            </a:fld>
            <a:endParaRPr lang="en-US"/>
          </a:p>
        </p:txBody>
      </p:sp>
    </p:spTree>
    <p:extLst>
      <p:ext uri="{BB962C8B-B14F-4D97-AF65-F5344CB8AC3E}">
        <p14:creationId xmlns:p14="http://schemas.microsoft.com/office/powerpoint/2010/main" val="55670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314DBE-DDD3-4F6C-9CF5-FAC0827785AD}" type="slidenum">
              <a:rPr lang="en-US"/>
              <a:pPr/>
              <a:t>‹#›</a:t>
            </a:fld>
            <a:endParaRPr lang="en-US"/>
          </a:p>
        </p:txBody>
      </p:sp>
    </p:spTree>
    <p:extLst>
      <p:ext uri="{BB962C8B-B14F-4D97-AF65-F5344CB8AC3E}">
        <p14:creationId xmlns:p14="http://schemas.microsoft.com/office/powerpoint/2010/main" val="59069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28DD11-AFBC-47D7-86D1-89FA72925F5F}" type="slidenum">
              <a:rPr lang="en-US"/>
              <a:pPr/>
              <a:t>‹#›</a:t>
            </a:fld>
            <a:endParaRPr lang="en-US"/>
          </a:p>
        </p:txBody>
      </p:sp>
    </p:spTree>
    <p:extLst>
      <p:ext uri="{BB962C8B-B14F-4D97-AF65-F5344CB8AC3E}">
        <p14:creationId xmlns:p14="http://schemas.microsoft.com/office/powerpoint/2010/main" val="217796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40A6B9-5DD5-4185-A519-B2F1F85DD44E}" type="slidenum">
              <a:rPr lang="en-US"/>
              <a:pPr/>
              <a:t>‹#›</a:t>
            </a:fld>
            <a:endParaRPr lang="en-US"/>
          </a:p>
        </p:txBody>
      </p:sp>
    </p:spTree>
    <p:extLst>
      <p:ext uri="{BB962C8B-B14F-4D97-AF65-F5344CB8AC3E}">
        <p14:creationId xmlns:p14="http://schemas.microsoft.com/office/powerpoint/2010/main" val="207988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0D91FC-F832-4ECC-800B-2724BF3EC13F}" type="slidenum">
              <a:rPr lang="en-US"/>
              <a:pPr/>
              <a:t>‹#›</a:t>
            </a:fld>
            <a:endParaRPr lang="en-US"/>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6F82"/>
          </a:solidFill>
          <a:latin typeface="+mj-lt"/>
          <a:ea typeface="+mj-ea"/>
          <a:cs typeface="+mj-cs"/>
        </a:defRPr>
      </a:lvl1pPr>
      <a:lvl2pPr algn="ctr" rtl="0" eaLnBrk="1" fontAlgn="base" hangingPunct="1">
        <a:spcBef>
          <a:spcPct val="0"/>
        </a:spcBef>
        <a:spcAft>
          <a:spcPct val="0"/>
        </a:spcAft>
        <a:defRPr sz="2000" b="1">
          <a:solidFill>
            <a:srgbClr val="006F82"/>
          </a:solidFill>
          <a:latin typeface="Verdana" pitchFamily="34" charset="0"/>
        </a:defRPr>
      </a:lvl2pPr>
      <a:lvl3pPr algn="ctr" rtl="0" eaLnBrk="1" fontAlgn="base" hangingPunct="1">
        <a:spcBef>
          <a:spcPct val="0"/>
        </a:spcBef>
        <a:spcAft>
          <a:spcPct val="0"/>
        </a:spcAft>
        <a:defRPr sz="2000" b="1">
          <a:solidFill>
            <a:srgbClr val="006F82"/>
          </a:solidFill>
          <a:latin typeface="Verdana" pitchFamily="34" charset="0"/>
        </a:defRPr>
      </a:lvl3pPr>
      <a:lvl4pPr algn="ctr" rtl="0" eaLnBrk="1" fontAlgn="base" hangingPunct="1">
        <a:spcBef>
          <a:spcPct val="0"/>
        </a:spcBef>
        <a:spcAft>
          <a:spcPct val="0"/>
        </a:spcAft>
        <a:defRPr sz="2000" b="1">
          <a:solidFill>
            <a:srgbClr val="006F82"/>
          </a:solidFill>
          <a:latin typeface="Verdana" pitchFamily="34" charset="0"/>
        </a:defRPr>
      </a:lvl4pPr>
      <a:lvl5pPr algn="ctr" rtl="0" eaLnBrk="1" fontAlgn="base" hangingPunct="1">
        <a:spcBef>
          <a:spcPct val="0"/>
        </a:spcBef>
        <a:spcAft>
          <a:spcPct val="0"/>
        </a:spcAft>
        <a:defRPr sz="2000" b="1">
          <a:solidFill>
            <a:srgbClr val="006F82"/>
          </a:solidFill>
          <a:latin typeface="Verdana" pitchFamily="34" charset="0"/>
        </a:defRPr>
      </a:lvl5pPr>
      <a:lvl6pPr marL="457200" algn="ctr" rtl="0" eaLnBrk="1" fontAlgn="base" hangingPunct="1">
        <a:spcBef>
          <a:spcPct val="0"/>
        </a:spcBef>
        <a:spcAft>
          <a:spcPct val="0"/>
        </a:spcAft>
        <a:defRPr sz="2000" b="1">
          <a:solidFill>
            <a:srgbClr val="006F82"/>
          </a:solidFill>
          <a:latin typeface="Verdana" pitchFamily="34" charset="0"/>
        </a:defRPr>
      </a:lvl6pPr>
      <a:lvl7pPr marL="914400" algn="ctr" rtl="0" eaLnBrk="1" fontAlgn="base" hangingPunct="1">
        <a:spcBef>
          <a:spcPct val="0"/>
        </a:spcBef>
        <a:spcAft>
          <a:spcPct val="0"/>
        </a:spcAft>
        <a:defRPr sz="2000" b="1">
          <a:solidFill>
            <a:srgbClr val="006F82"/>
          </a:solidFill>
          <a:latin typeface="Verdana" pitchFamily="34" charset="0"/>
        </a:defRPr>
      </a:lvl7pPr>
      <a:lvl8pPr marL="1371600" algn="ctr" rtl="0" eaLnBrk="1" fontAlgn="base" hangingPunct="1">
        <a:spcBef>
          <a:spcPct val="0"/>
        </a:spcBef>
        <a:spcAft>
          <a:spcPct val="0"/>
        </a:spcAft>
        <a:defRPr sz="2000" b="1">
          <a:solidFill>
            <a:srgbClr val="006F82"/>
          </a:solidFill>
          <a:latin typeface="Verdana" pitchFamily="34" charset="0"/>
        </a:defRPr>
      </a:lvl8pPr>
      <a:lvl9pPr marL="1828800" algn="ctr" rtl="0" eaLnBrk="1" fontAlgn="base" hangingPunct="1">
        <a:spcBef>
          <a:spcPct val="0"/>
        </a:spcBef>
        <a:spcAft>
          <a:spcPct val="0"/>
        </a:spcAft>
        <a:defRPr sz="2000" b="1">
          <a:solidFill>
            <a:srgbClr val="006F8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484784"/>
            <a:ext cx="7772400" cy="1082675"/>
          </a:xfrm>
        </p:spPr>
        <p:txBody>
          <a:bodyPr/>
          <a:lstStyle/>
          <a:p>
            <a:r>
              <a:rPr lang="nl-BE" dirty="0" smtClean="0"/>
              <a:t>Individuele feedback huisartsen</a:t>
            </a:r>
            <a:br>
              <a:rPr lang="nl-BE" dirty="0" smtClean="0"/>
            </a:br>
            <a:r>
              <a:rPr lang="nl-BE" dirty="0" smtClean="0">
                <a:solidFill>
                  <a:schemeClr val="bg1">
                    <a:lumMod val="50000"/>
                  </a:schemeClr>
                </a:solidFill>
              </a:rPr>
              <a:t>2019</a:t>
            </a:r>
            <a:endParaRPr lang="en-US" dirty="0">
              <a:solidFill>
                <a:schemeClr val="bg1">
                  <a:lumMod val="50000"/>
                </a:schemeClr>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14" b="30069"/>
          <a:stretch/>
        </p:blipFill>
        <p:spPr bwMode="auto">
          <a:xfrm>
            <a:off x="179512" y="3068960"/>
            <a:ext cx="8858250"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87600" y="2583161"/>
            <a:ext cx="708818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800" b="1">
                <a:solidFill>
                  <a:srgbClr val="006F82"/>
                </a:solidFill>
                <a:latin typeface="Verdana"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nl-BE" kern="0" dirty="0" smtClean="0"/>
              <a:t>Resultaten </a:t>
            </a:r>
            <a:r>
              <a:rPr lang="nl-BE" kern="0" dirty="0" err="1" smtClean="0"/>
              <a:t>LOKs</a:t>
            </a:r>
            <a:r>
              <a:rPr lang="nl-BE" kern="0" dirty="0" smtClean="0"/>
              <a:t> (data 2016)</a:t>
            </a:r>
          </a:p>
          <a:p>
            <a:r>
              <a:rPr lang="nl-BE" kern="0" dirty="0" smtClean="0"/>
              <a:t>voor de prestatiegeneeskunde</a:t>
            </a:r>
            <a:endParaRPr lang="en-US"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Infecties in de ambulante praktijk</a:t>
            </a:r>
          </a:p>
          <a:p>
            <a:pPr marL="514350" indent="-514350">
              <a:spcAft>
                <a:spcPts val="600"/>
              </a:spcAft>
              <a:buFont typeface="+mj-lt"/>
              <a:buAutoNum type="arabicPeriod"/>
            </a:pPr>
            <a:r>
              <a:rPr lang="nl-BE" sz="2400" dirty="0" smtClean="0"/>
              <a:t>Medicatie bij ouderen</a:t>
            </a:r>
          </a:p>
          <a:p>
            <a:pPr marL="514350" indent="-514350">
              <a:spcAft>
                <a:spcPts val="600"/>
              </a:spcAft>
              <a:buFont typeface="+mj-lt"/>
              <a:buAutoNum type="arabicPeriod"/>
            </a:pPr>
            <a:r>
              <a:rPr lang="nl-BE" sz="2400" dirty="0" smtClean="0"/>
              <a:t>Psychotrope medicatie</a:t>
            </a:r>
          </a:p>
          <a:p>
            <a:pPr marL="514350" indent="-514350">
              <a:spcAft>
                <a:spcPts val="600"/>
              </a:spcAft>
              <a:buFont typeface="+mj-lt"/>
              <a:buAutoNum type="arabicPeriod"/>
            </a:pPr>
            <a:r>
              <a:rPr lang="nl-BE" sz="2400" dirty="0" smtClean="0"/>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obsolete stralingsblootstelling die veroorzaakt wordt door RX wervelkolom en CT </a:t>
            </a:r>
            <a:r>
              <a:rPr lang="nl-NL" i="1" dirty="0" smtClean="0">
                <a:solidFill>
                  <a:srgbClr val="007C92"/>
                </a:solidFill>
                <a:latin typeface="Candara"/>
                <a:ea typeface="Times New Roman"/>
                <a:cs typeface="Times New Roman"/>
              </a:rPr>
              <a:t>wervelkolom</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100</a:t>
            </a:fld>
            <a:endParaRPr lang="en-US"/>
          </a:p>
        </p:txBody>
      </p:sp>
      <p:pic>
        <p:nvPicPr>
          <p:cNvPr id="5" name="Image 1">
            <a:extLst>
              <a:ext uri="{FF2B5EF4-FFF2-40B4-BE49-F238E27FC236}">
                <a16:creationId xmlns:a16="http://schemas.microsoft.com/office/drawing/2014/main" id="{5FB2806E-D541-4AE7-B52F-92E4464355C4}"/>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97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1877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Overmatig gebruik van beeldvorming van de wervelkolom</a:t>
            </a:r>
          </a:p>
          <a:p>
            <a:pPr marL="514350" indent="-514350">
              <a:spcAft>
                <a:spcPts val="600"/>
              </a:spcAft>
              <a:buFont typeface="+mj-lt"/>
              <a:buAutoNum type="arabicPeriod"/>
            </a:pPr>
            <a:r>
              <a:rPr lang="nl-BE" sz="2400" dirty="0" smtClean="0">
                <a:solidFill>
                  <a:schemeClr val="bg1">
                    <a:lumMod val="85000"/>
                  </a:schemeClr>
                </a:solidFill>
              </a:rPr>
              <a:t>Overmatig gebruik van </a:t>
            </a:r>
            <a:r>
              <a:rPr lang="nl-BE" sz="2400" dirty="0" err="1" smtClean="0">
                <a:solidFill>
                  <a:schemeClr val="bg1">
                    <a:lumMod val="85000"/>
                  </a:schemeClr>
                </a:solidFill>
              </a:rPr>
              <a:t>pre-operatieve</a:t>
            </a:r>
            <a:r>
              <a:rPr lang="nl-BE" sz="2400" dirty="0" smtClean="0">
                <a:solidFill>
                  <a:schemeClr val="bg1">
                    <a:lumMod val="85000"/>
                  </a:schemeClr>
                </a:solidFill>
              </a:rPr>
              <a:t> onderzoeken</a:t>
            </a:r>
          </a:p>
          <a:p>
            <a:pPr marL="514350" indent="-514350">
              <a:spcAft>
                <a:spcPts val="600"/>
              </a:spcAft>
              <a:buFont typeface="+mj-lt"/>
              <a:buAutoNum type="arabicPeriod"/>
            </a:pPr>
            <a:r>
              <a:rPr lang="nl-BE" sz="2400" dirty="0" smtClean="0">
                <a:solidFill>
                  <a:schemeClr val="bg1">
                    <a:lumMod val="85000"/>
                  </a:schemeClr>
                </a:solidFill>
              </a:rPr>
              <a:t>Stralingsbelasting door obsolete beeldvorming</a:t>
            </a:r>
          </a:p>
          <a:p>
            <a:pPr marL="514350" indent="-514350">
              <a:spcAft>
                <a:spcPts val="600"/>
              </a:spcAft>
              <a:buFont typeface="+mj-lt"/>
              <a:buAutoNum type="arabicPeriod"/>
            </a:pPr>
            <a:r>
              <a:rPr lang="nl-BE" sz="2800" b="1" dirty="0" smtClean="0"/>
              <a:t>Overmatig gebruik van echografie van de schildklier</a:t>
            </a:r>
          </a:p>
          <a:p>
            <a:pPr marL="514350" indent="-514350">
              <a:spcAft>
                <a:spcPts val="600"/>
              </a:spcAft>
              <a:buFont typeface="+mj-lt"/>
              <a:buAutoNum type="arabicPeriod"/>
            </a:pPr>
            <a:r>
              <a:rPr lang="nl-BE" sz="2400" dirty="0" smtClean="0">
                <a:solidFill>
                  <a:schemeClr val="bg1">
                    <a:lumMod val="85000"/>
                  </a:schemeClr>
                </a:solidFill>
              </a:rPr>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101</a:t>
            </a:fld>
            <a:endParaRPr lang="en-US"/>
          </a:p>
        </p:txBody>
      </p:sp>
    </p:spTree>
    <p:extLst>
      <p:ext uri="{BB962C8B-B14F-4D97-AF65-F5344CB8AC3E}">
        <p14:creationId xmlns:p14="http://schemas.microsoft.com/office/powerpoint/2010/main" val="39540601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III.4. Overmatig gebruik van echografie van de schildklier</a:t>
            </a:r>
            <a:endParaRPr lang="en-US" dirty="0"/>
          </a:p>
        </p:txBody>
      </p:sp>
      <p:sp>
        <p:nvSpPr>
          <p:cNvPr id="22531" name="Rectangle 3"/>
          <p:cNvSpPr>
            <a:spLocks noGrp="1" noChangeArrowheads="1"/>
          </p:cNvSpPr>
          <p:nvPr>
            <p:ph type="body" idx="1"/>
          </p:nvPr>
        </p:nvSpPr>
        <p:spPr/>
        <p:txBody>
          <a:bodyPr/>
          <a:lstStyle/>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8800"/>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452108" y="2492896"/>
            <a:ext cx="6157585" cy="1080120"/>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routinematige echografie van de schildklier uit als follow-up bij schildklierfunctiestoornissen.</a:t>
            </a:r>
            <a:endParaRPr lang="en-US" sz="1400" b="1" dirty="0">
              <a:solidFill>
                <a:srgbClr val="000000"/>
              </a:solidFill>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102</a:t>
            </a:fld>
            <a:endParaRPr lang="en-US"/>
          </a:p>
        </p:txBody>
      </p:sp>
    </p:spTree>
    <p:extLst>
      <p:ext uri="{BB962C8B-B14F-4D97-AF65-F5344CB8AC3E}">
        <p14:creationId xmlns:p14="http://schemas.microsoft.com/office/powerpoint/2010/main" val="10964111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gekende schildklierfunctiestoornis die ≥1 overbodige echografische follow-up kregen in de afgelopen 3 </a:t>
            </a:r>
            <a:r>
              <a:rPr lang="nl-NL" i="1" dirty="0" smtClean="0">
                <a:solidFill>
                  <a:srgbClr val="007C92"/>
                </a:solidFill>
                <a:latin typeface="Candara"/>
                <a:ea typeface="Times New Roman"/>
                <a:cs typeface="Times New Roman"/>
              </a:rPr>
              <a:t>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103</a:t>
            </a:fld>
            <a:endParaRPr lang="en-US"/>
          </a:p>
        </p:txBody>
      </p:sp>
      <p:pic>
        <p:nvPicPr>
          <p:cNvPr id="5" name="Image 1">
            <a:extLst>
              <a:ext uri="{FF2B5EF4-FFF2-40B4-BE49-F238E27FC236}">
                <a16:creationId xmlns:a16="http://schemas.microsoft.com/office/drawing/2014/main" id="{03545EAC-0194-4F5C-8DBA-27005AD8EE04}"/>
              </a:ext>
            </a:extLst>
          </p:cNvPr>
          <p:cNvPicPr>
            <a:picLocks noChangeAspect="1"/>
          </p:cNvPicPr>
          <p:nvPr/>
        </p:nvPicPr>
        <p:blipFill>
          <a:blip r:embed="rId2"/>
          <a:stretch>
            <a:fillRect/>
          </a:stretch>
        </p:blipFill>
        <p:spPr>
          <a:xfrm>
            <a:off x="176368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292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3808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Overmatig gebruik van beeldvorming van de wervelkolom</a:t>
            </a:r>
          </a:p>
          <a:p>
            <a:pPr marL="514350" indent="-514350">
              <a:spcAft>
                <a:spcPts val="600"/>
              </a:spcAft>
              <a:buFont typeface="+mj-lt"/>
              <a:buAutoNum type="arabicPeriod"/>
            </a:pPr>
            <a:r>
              <a:rPr lang="nl-BE" sz="2400" dirty="0" smtClean="0">
                <a:solidFill>
                  <a:schemeClr val="bg1">
                    <a:lumMod val="85000"/>
                  </a:schemeClr>
                </a:solidFill>
              </a:rPr>
              <a:t>Overmatig gebruik van </a:t>
            </a:r>
            <a:r>
              <a:rPr lang="nl-BE" sz="2400" dirty="0" err="1" smtClean="0">
                <a:solidFill>
                  <a:schemeClr val="bg1">
                    <a:lumMod val="85000"/>
                  </a:schemeClr>
                </a:solidFill>
              </a:rPr>
              <a:t>pre-operatieve</a:t>
            </a:r>
            <a:r>
              <a:rPr lang="nl-BE" sz="2400" dirty="0" smtClean="0">
                <a:solidFill>
                  <a:schemeClr val="bg1">
                    <a:lumMod val="85000"/>
                  </a:schemeClr>
                </a:solidFill>
              </a:rPr>
              <a:t> onderzoeken</a:t>
            </a:r>
          </a:p>
          <a:p>
            <a:pPr marL="514350" indent="-514350">
              <a:spcAft>
                <a:spcPts val="600"/>
              </a:spcAft>
              <a:buFont typeface="+mj-lt"/>
              <a:buAutoNum type="arabicPeriod"/>
            </a:pPr>
            <a:r>
              <a:rPr lang="nl-BE" sz="2400" dirty="0" smtClean="0">
                <a:solidFill>
                  <a:schemeClr val="bg1">
                    <a:lumMod val="85000"/>
                  </a:schemeClr>
                </a:solidFill>
              </a:rPr>
              <a:t>Stralingsbelasting door obsolete beeldvorming</a:t>
            </a:r>
          </a:p>
          <a:p>
            <a:pPr marL="514350" indent="-514350">
              <a:spcAft>
                <a:spcPts val="600"/>
              </a:spcAft>
              <a:buFont typeface="+mj-lt"/>
              <a:buAutoNum type="arabicPeriod"/>
            </a:pPr>
            <a:r>
              <a:rPr lang="nl-BE" sz="2400" dirty="0" smtClean="0">
                <a:solidFill>
                  <a:schemeClr val="bg1">
                    <a:lumMod val="85000"/>
                  </a:schemeClr>
                </a:solidFill>
              </a:rPr>
              <a:t>Overmatig gebruik van echografie van de schildklier</a:t>
            </a:r>
          </a:p>
          <a:p>
            <a:pPr marL="514350" indent="-514350">
              <a:spcAft>
                <a:spcPts val="600"/>
              </a:spcAft>
              <a:buFont typeface="+mj-lt"/>
              <a:buAutoNum type="arabicPeriod"/>
            </a:pPr>
            <a:r>
              <a:rPr lang="nl-BE" sz="2800" b="1" dirty="0" smtClean="0"/>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104</a:t>
            </a:fld>
            <a:endParaRPr lang="en-US"/>
          </a:p>
        </p:txBody>
      </p:sp>
    </p:spTree>
    <p:extLst>
      <p:ext uri="{BB962C8B-B14F-4D97-AF65-F5344CB8AC3E}">
        <p14:creationId xmlns:p14="http://schemas.microsoft.com/office/powerpoint/2010/main" val="27741376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III.5. Borstkankerscreening</a:t>
            </a:r>
            <a:endParaRPr lang="en-US" dirty="0"/>
          </a:p>
        </p:txBody>
      </p:sp>
      <p:sp>
        <p:nvSpPr>
          <p:cNvPr id="22531" name="Rectangle 3"/>
          <p:cNvSpPr>
            <a:spLocks noGrp="1" noChangeArrowheads="1"/>
          </p:cNvSpPr>
          <p:nvPr>
            <p:ph type="body" idx="1"/>
          </p:nvPr>
        </p:nvSpPr>
        <p:spPr/>
        <p:txBody>
          <a:bodyPr/>
          <a:lstStyle/>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8800"/>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52108" y="2492896"/>
            <a:ext cx="6157585" cy="1080120"/>
          </a:xfrm>
          <a:prstGeom prst="wedgeRoundRectCallout">
            <a:avLst>
              <a:gd name="adj1" fmla="val -56584"/>
              <a:gd name="adj2" fmla="val 55857"/>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Informeer vrouwen in de leeftijdsgroep 50-69 jaar over de mogelijkheid tot tweejaarlijkse mammografische screening in het kader van het bevolkingsonderzoek.</a:t>
            </a:r>
            <a:endParaRPr lang="en-US" sz="1400" b="1" dirty="0">
              <a:solidFill>
                <a:srgbClr val="1F497D"/>
              </a:solidFill>
              <a:latin typeface="Candara"/>
              <a:ea typeface="Times New Roman"/>
              <a:cs typeface="Times New Roman"/>
            </a:endParaRPr>
          </a:p>
        </p:txBody>
      </p:sp>
      <p:sp>
        <p:nvSpPr>
          <p:cNvPr id="9" name="Rounded Rectangular Callout 8"/>
          <p:cNvSpPr/>
          <p:nvPr/>
        </p:nvSpPr>
        <p:spPr>
          <a:xfrm>
            <a:off x="2481583" y="3789040"/>
            <a:ext cx="6157585" cy="1080120"/>
          </a:xfrm>
          <a:prstGeom prst="wedgeRoundRectCallout">
            <a:avLst>
              <a:gd name="adj1" fmla="val -56862"/>
              <a:gd name="adj2" fmla="val -10626"/>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routinematige screening uit bij vrouwen buiten de doelgroep van 50-69 jaar.</a:t>
            </a:r>
            <a:endParaRPr lang="en-US" sz="1400" b="1" dirty="0">
              <a:solidFill>
                <a:srgbClr val="000000"/>
              </a:solidFill>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105</a:t>
            </a:fld>
            <a:endParaRPr lang="en-US"/>
          </a:p>
        </p:txBody>
      </p:sp>
    </p:spTree>
    <p:extLst>
      <p:ext uri="{BB962C8B-B14F-4D97-AF65-F5344CB8AC3E}">
        <p14:creationId xmlns:p14="http://schemas.microsoft.com/office/powerpoint/2010/main" val="16056202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vrouwen binnen de doelpopulatie (50-69 jaar) in uw praktijk die een tweejaarlijkse screening hebben ondergaan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106</a:t>
            </a:fld>
            <a:endParaRPr lang="en-US"/>
          </a:p>
        </p:txBody>
      </p:sp>
      <p:pic>
        <p:nvPicPr>
          <p:cNvPr id="5" name="Image 1">
            <a:extLst>
              <a:ext uri="{FF2B5EF4-FFF2-40B4-BE49-F238E27FC236}">
                <a16:creationId xmlns:a16="http://schemas.microsoft.com/office/drawing/2014/main" id="{BE4107C6-8C80-463E-8806-6B5A2A6BAD24}"/>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97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2594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screenings die via het georganiseerde screeningssysteem (= bevolkingsonderzoek) plaatsvonden (op het totaal van de uitgevoerde screenings)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107</a:t>
            </a:fld>
            <a:endParaRPr lang="en-US"/>
          </a:p>
        </p:txBody>
      </p:sp>
      <p:pic>
        <p:nvPicPr>
          <p:cNvPr id="11" name="Image 3">
            <a:extLst>
              <a:ext uri="{FF2B5EF4-FFF2-40B4-BE49-F238E27FC236}">
                <a16:creationId xmlns:a16="http://schemas.microsoft.com/office/drawing/2014/main" id="{D8F7242C-0415-4E64-B555-E67BA6ABFFBC}"/>
              </a:ext>
            </a:extLst>
          </p:cNvPr>
          <p:cNvPicPr>
            <a:picLocks noChangeAspect="1"/>
          </p:cNvPicPr>
          <p:nvPr/>
        </p:nvPicPr>
        <p:blipFill>
          <a:blip r:embed="rId2"/>
          <a:stretch>
            <a:fillRect/>
          </a:stretch>
        </p:blipFill>
        <p:spPr>
          <a:xfrm>
            <a:off x="484601" y="1844824"/>
            <a:ext cx="8364437" cy="4852837"/>
          </a:xfrm>
          <a:prstGeom prst="rect">
            <a:avLst/>
          </a:prstGeom>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578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01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Infecties in de ambulante praktijk</a:t>
            </a:r>
          </a:p>
          <a:p>
            <a:pPr marL="514350" indent="-514350">
              <a:spcAft>
                <a:spcPts val="600"/>
              </a:spcAft>
              <a:buFont typeface="+mj-lt"/>
              <a:buAutoNum type="arabicPeriod"/>
            </a:pPr>
            <a:r>
              <a:rPr lang="nl-BE" sz="2400" dirty="0" smtClean="0">
                <a:solidFill>
                  <a:schemeClr val="bg1">
                    <a:lumMod val="85000"/>
                  </a:schemeClr>
                </a:solidFill>
              </a:rPr>
              <a:t>Medicatie bij ouderen</a:t>
            </a:r>
          </a:p>
          <a:p>
            <a:pPr marL="514350" indent="-514350">
              <a:spcAft>
                <a:spcPts val="600"/>
              </a:spcAft>
              <a:buFont typeface="+mj-lt"/>
              <a:buAutoNum type="arabicPeriod"/>
            </a:pPr>
            <a:r>
              <a:rPr lang="nl-BE" sz="2400" dirty="0" smtClean="0">
                <a:solidFill>
                  <a:schemeClr val="bg1">
                    <a:lumMod val="85000"/>
                  </a:schemeClr>
                </a:solidFill>
              </a:rPr>
              <a:t>Psychotrope medicatie</a:t>
            </a:r>
          </a:p>
          <a:p>
            <a:pPr marL="514350" indent="-514350">
              <a:spcAft>
                <a:spcPts val="600"/>
              </a:spcAft>
              <a:buFont typeface="+mj-lt"/>
              <a:buAutoNum type="arabicPeriod"/>
            </a:pPr>
            <a:r>
              <a:rPr lang="nl-BE" sz="2400"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11</a:t>
            </a:fld>
            <a:endParaRPr lang="en-US"/>
          </a:p>
        </p:txBody>
      </p:sp>
    </p:spTree>
    <p:extLst>
      <p:ext uri="{BB962C8B-B14F-4D97-AF65-F5344CB8AC3E}">
        <p14:creationId xmlns:p14="http://schemas.microsoft.com/office/powerpoint/2010/main" val="1775255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Griep</a:t>
            </a:r>
          </a:p>
          <a:p>
            <a:pPr marL="0" indent="0">
              <a:buNone/>
            </a:pPr>
            <a:endParaRPr lang="en-US" dirty="0"/>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NL" sz="1400" b="1" dirty="0" smtClean="0">
                <a:solidFill>
                  <a:srgbClr val="1F497D"/>
                </a:solidFill>
                <a:latin typeface="Candara"/>
                <a:ea typeface="Times New Roman"/>
                <a:cs typeface="Times New Roman"/>
              </a:rPr>
              <a:t>Bij </a:t>
            </a:r>
            <a:r>
              <a:rPr lang="nl-NL" sz="1400" b="1" dirty="0">
                <a:solidFill>
                  <a:srgbClr val="1F497D"/>
                </a:solidFill>
                <a:latin typeface="Candara"/>
                <a:ea typeface="Times New Roman"/>
                <a:cs typeface="Times New Roman"/>
              </a:rPr>
              <a:t>patiënten &gt;= 65 jaar wordt een jaarlijkse griepvaccinatie aanbevolen omwille van een verhoogd risico op complicaties.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die in de loop van het jaar gevaccineerd werden tegen </a:t>
            </a:r>
            <a:r>
              <a:rPr lang="nl-NL" i="1" dirty="0" smtClean="0">
                <a:solidFill>
                  <a:srgbClr val="007C92"/>
                </a:solidFill>
                <a:latin typeface="Candara"/>
                <a:ea typeface="Times New Roman"/>
                <a:cs typeface="Times New Roman"/>
              </a:rPr>
              <a:t>griep</a:t>
            </a:r>
            <a:r>
              <a:rPr lang="nl-NL" b="0" dirty="0"/>
              <a:t/>
            </a:r>
            <a:br>
              <a:rPr lang="nl-NL" b="0" dirty="0"/>
            </a:b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13</a:t>
            </a:fld>
            <a:endParaRPr lang="en-US"/>
          </a:p>
        </p:txBody>
      </p:sp>
      <p:pic>
        <p:nvPicPr>
          <p:cNvPr id="5" name="Espace réservé du contenu 3">
            <a:extLst>
              <a:ext uri="{FF2B5EF4-FFF2-40B4-BE49-F238E27FC236}">
                <a16:creationId xmlns:a16="http://schemas.microsoft.com/office/drawing/2014/main" id="{32BEE762-4FC6-4480-A0F9-7683614D65AD}"/>
              </a:ext>
            </a:extLst>
          </p:cNvPr>
          <p:cNvPicPr>
            <a:picLocks noGrp="1" noChangeAspect="1"/>
          </p:cNvPicPr>
          <p:nvPr>
            <p:ph idx="1"/>
          </p:nvPr>
        </p:nvPicPr>
        <p:blipFill>
          <a:blip r:embed="rId2"/>
          <a:stretch>
            <a:fillRect/>
          </a:stretch>
        </p:blipFill>
        <p:spPr>
          <a:xfrm>
            <a:off x="1691680" y="1916832"/>
            <a:ext cx="6192688" cy="4784439"/>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6673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4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Antibiotica</a:t>
            </a:r>
          </a:p>
          <a:p>
            <a:pPr marL="0" indent="0">
              <a:buNone/>
            </a:pPr>
            <a:endParaRPr lang="nl-BE" sz="1400" b="1" i="1" dirty="0" smtClean="0">
              <a:effectLst>
                <a:outerShdw blurRad="38100" dist="38100" dir="2700000" algn="tl">
                  <a:srgbClr val="000000">
                    <a:alpha val="43137"/>
                  </a:srgbClr>
                </a:outerShdw>
              </a:effectLst>
            </a:endParaRPr>
          </a:p>
          <a:p>
            <a:pPr lvl="1">
              <a:buFont typeface="Wingdings" panose="05000000000000000000" pitchFamily="2" charset="2"/>
              <a:buChar char="ü"/>
            </a:pPr>
            <a:r>
              <a:rPr lang="nl-BE" sz="1800" i="1" dirty="0" smtClean="0">
                <a:effectLst>
                  <a:outerShdw blurRad="38100" dist="38100" dir="2700000" algn="tl">
                    <a:srgbClr val="000000">
                      <a:alpha val="43137"/>
                    </a:srgbClr>
                  </a:outerShdw>
                </a:effectLst>
              </a:rPr>
              <a:t>Algemeen antibioticagebruik</a:t>
            </a:r>
          </a:p>
          <a:p>
            <a:pPr marL="457200" lvl="1" indent="0">
              <a:buNone/>
            </a:pPr>
            <a:endParaRPr lang="nl-BE" i="1" dirty="0" smtClean="0">
              <a:effectLst>
                <a:outerShdw blurRad="38100" dist="38100" dir="2700000" algn="tl">
                  <a:srgbClr val="000000">
                    <a:alpha val="43137"/>
                  </a:srgbClr>
                </a:outerShdw>
              </a:effectLst>
            </a:endParaRPr>
          </a:p>
          <a:p>
            <a:pPr marL="457200" lvl="1" indent="0">
              <a:buNone/>
            </a:pPr>
            <a:endParaRPr lang="nl-BE" i="1" dirty="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83765" y="3106800"/>
            <a:ext cx="6157585" cy="1080120"/>
          </a:xfrm>
          <a:prstGeom prst="wedgeRoundRectCallout">
            <a:avLst>
              <a:gd name="adj1" fmla="val -58738"/>
              <a:gd name="adj2" fmla="val 53461"/>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NL" sz="1400" b="1" dirty="0" smtClean="0">
                <a:solidFill>
                  <a:schemeClr val="tx1"/>
                </a:solidFill>
                <a:latin typeface="Candara"/>
                <a:ea typeface="Times New Roman"/>
                <a:cs typeface="Times New Roman"/>
              </a:rPr>
              <a:t>De </a:t>
            </a:r>
            <a:r>
              <a:rPr lang="nl-NL" sz="1400" b="1" dirty="0">
                <a:solidFill>
                  <a:schemeClr val="tx1"/>
                </a:solidFill>
                <a:latin typeface="Candara"/>
                <a:ea typeface="Times New Roman"/>
                <a:cs typeface="Times New Roman"/>
              </a:rPr>
              <a:t>meeste courante infecties in de ambulante praktijk vereisen geen antibiotica.</a:t>
            </a:r>
            <a:endParaRPr lang="en-US" sz="1400" b="1" dirty="0">
              <a:solidFill>
                <a:schemeClr val="tx1"/>
              </a:solidFill>
              <a:effectLst/>
              <a:latin typeface="Candara"/>
              <a:ea typeface="Times New Roman"/>
              <a:cs typeface="Times New Roman"/>
            </a:endParaRPr>
          </a:p>
        </p:txBody>
      </p:sp>
      <p:pic>
        <p:nvPicPr>
          <p:cNvPr id="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14</a:t>
            </a:fld>
            <a:endParaRPr lang="en-US"/>
          </a:p>
        </p:txBody>
      </p:sp>
    </p:spTree>
    <p:extLst>
      <p:ext uri="{BB962C8B-B14F-4D97-AF65-F5344CB8AC3E}">
        <p14:creationId xmlns:p14="http://schemas.microsoft.com/office/powerpoint/2010/main" val="54028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15</a:t>
            </a:fld>
            <a:endParaRPr lang="en-US"/>
          </a:p>
        </p:txBody>
      </p:sp>
      <p:pic>
        <p:nvPicPr>
          <p:cNvPr id="5" name="Image 1">
            <a:extLst>
              <a:ext uri="{FF2B5EF4-FFF2-40B4-BE49-F238E27FC236}">
                <a16:creationId xmlns:a16="http://schemas.microsoft.com/office/drawing/2014/main" id="{CF3D7758-F0EA-45C8-B279-8B8278BAB9DB}"/>
              </a:ext>
            </a:extLst>
          </p:cNvPr>
          <p:cNvPicPr>
            <a:picLocks noChangeAspect="1"/>
          </p:cNvPicPr>
          <p:nvPr/>
        </p:nvPicPr>
        <p:blipFill>
          <a:blip r:embed="rId2"/>
          <a:stretch>
            <a:fillRect/>
          </a:stretch>
        </p:blipFill>
        <p:spPr>
          <a:xfrm>
            <a:off x="1619672" y="1988840"/>
            <a:ext cx="6075040" cy="4693544"/>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08373"/>
            <a:ext cx="5715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55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16</a:t>
            </a:fld>
            <a:endParaRPr lang="en-US"/>
          </a:p>
        </p:txBody>
      </p:sp>
      <p:pic>
        <p:nvPicPr>
          <p:cNvPr id="7" name="Image 1">
            <a:extLst>
              <a:ext uri="{FF2B5EF4-FFF2-40B4-BE49-F238E27FC236}">
                <a16:creationId xmlns:a16="http://schemas.microsoft.com/office/drawing/2014/main" id="{D36A9DD2-D844-4215-9F55-60040658FAFD}"/>
              </a:ext>
            </a:extLst>
          </p:cNvPr>
          <p:cNvPicPr>
            <a:picLocks noChangeAspect="1"/>
          </p:cNvPicPr>
          <p:nvPr/>
        </p:nvPicPr>
        <p:blipFill>
          <a:blip r:embed="rId2"/>
          <a:stretch>
            <a:fillRect/>
          </a:stretch>
        </p:blipFill>
        <p:spPr>
          <a:xfrm>
            <a:off x="1435336" y="1844824"/>
            <a:ext cx="6273328" cy="484674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36948"/>
            <a:ext cx="56959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33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jaar</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&lt;15 &amp; &gt;=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17</a:t>
            </a:fld>
            <a:endParaRPr lang="en-US"/>
          </a:p>
        </p:txBody>
      </p:sp>
      <p:pic>
        <p:nvPicPr>
          <p:cNvPr id="5" name="Image 1">
            <a:extLst>
              <a:ext uri="{FF2B5EF4-FFF2-40B4-BE49-F238E27FC236}">
                <a16:creationId xmlns:a16="http://schemas.microsoft.com/office/drawing/2014/main" id="{A4EF43F3-B6AF-424D-A084-28CCCAD02C8E}"/>
              </a:ext>
            </a:extLst>
          </p:cNvPr>
          <p:cNvPicPr>
            <a:picLocks noChangeAspect="1"/>
          </p:cNvPicPr>
          <p:nvPr/>
        </p:nvPicPr>
        <p:blipFill>
          <a:blip r:embed="rId2"/>
          <a:stretch>
            <a:fillRect/>
          </a:stretch>
        </p:blipFill>
        <p:spPr>
          <a:xfrm>
            <a:off x="1435336" y="1700808"/>
            <a:ext cx="6273328" cy="4846740"/>
          </a:xfrm>
          <a:prstGeom prst="rect">
            <a:avLst/>
          </a:prstGeom>
        </p:spPr>
      </p:pic>
    </p:spTree>
    <p:extLst>
      <p:ext uri="{BB962C8B-B14F-4D97-AF65-F5344CB8AC3E}">
        <p14:creationId xmlns:p14="http://schemas.microsoft.com/office/powerpoint/2010/main" val="306152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Antibiotica</a:t>
            </a:r>
          </a:p>
          <a:p>
            <a:pPr marL="0" indent="0">
              <a:buNone/>
            </a:pPr>
            <a:endParaRPr lang="nl-BE" sz="1400" b="1" i="1" dirty="0" smtClean="0">
              <a:effectLst>
                <a:outerShdw blurRad="38100" dist="38100" dir="2700000" algn="tl">
                  <a:srgbClr val="000000">
                    <a:alpha val="43137"/>
                  </a:srgbClr>
                </a:outerShdw>
              </a:effectLst>
            </a:endParaRPr>
          </a:p>
          <a:p>
            <a:pPr lvl="1">
              <a:buFont typeface="Wingdings" panose="05000000000000000000" pitchFamily="2" charset="2"/>
              <a:buChar char="ü"/>
            </a:pPr>
            <a:r>
              <a:rPr lang="nl-BE" sz="1800" i="1" dirty="0" smtClean="0">
                <a:effectLst>
                  <a:outerShdw blurRad="38100" dist="38100" dir="2700000" algn="tl">
                    <a:srgbClr val="000000">
                      <a:alpha val="43137"/>
                    </a:srgbClr>
                  </a:outerShdw>
                </a:effectLst>
              </a:rPr>
              <a:t>Keuze van het antibioticum</a:t>
            </a: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49374" y="2852936"/>
            <a:ext cx="6157584" cy="2016224"/>
          </a:xfrm>
          <a:prstGeom prst="wedgeRoundRectCallout">
            <a:avLst>
              <a:gd name="adj1" fmla="val -58297"/>
              <a:gd name="adj2" fmla="val 30349"/>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Indien een antibioticum nodig is, wordt bij voorkeur gekozen voor een antibioticum met een zo smal mogelijk spectrum.</a:t>
            </a:r>
            <a:endParaRPr lang="en-US" sz="1400" b="1" dirty="0">
              <a:solidFill>
                <a:srgbClr val="1F497D"/>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Bij respiratoire infecties gaat de voorkeur uit naar amoxicilline (voor zover een antibioticabehandeling noodzakelijk is).</a:t>
            </a:r>
            <a:endParaRPr lang="en-US" sz="1400" b="1" dirty="0">
              <a:solidFill>
                <a:srgbClr val="1F497D"/>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Bij een niet-verwikkelde cystitis bij de vrouw en bij kinderen gaat de voorkeur uit naar nitrofurantoïne.</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2449374" y="4941168"/>
            <a:ext cx="6157585" cy="1080120"/>
          </a:xfrm>
          <a:prstGeom prst="wedgeRoundRectCallout">
            <a:avLst>
              <a:gd name="adj1" fmla="val -60023"/>
              <a:gd name="adj2" fmla="val -52360"/>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err="1">
                <a:solidFill>
                  <a:srgbClr val="000000"/>
                </a:solidFill>
                <a:latin typeface="Candara"/>
                <a:ea typeface="Times New Roman"/>
                <a:cs typeface="Times New Roman"/>
              </a:rPr>
              <a:t>Chinolonen</a:t>
            </a:r>
            <a:r>
              <a:rPr lang="nl-BE" sz="1400" b="1" dirty="0">
                <a:solidFill>
                  <a:srgbClr val="000000"/>
                </a:solidFill>
                <a:latin typeface="Candara"/>
                <a:ea typeface="Times New Roman"/>
                <a:cs typeface="Times New Roman"/>
              </a:rPr>
              <a:t> zijn breedspectrum-antibiotica en zijn (bijna) nooit geïndiceerd als eerstelijnsbehandeling.</a:t>
            </a:r>
            <a:endParaRPr lang="en-US" sz="1400" b="1" dirty="0">
              <a:solidFill>
                <a:srgbClr val="000000"/>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18</a:t>
            </a:fld>
            <a:endParaRPr lang="en-US"/>
          </a:p>
        </p:txBody>
      </p:sp>
    </p:spTree>
    <p:extLst>
      <p:ext uri="{BB962C8B-B14F-4D97-AF65-F5344CB8AC3E}">
        <p14:creationId xmlns:p14="http://schemas.microsoft.com/office/powerpoint/2010/main" val="298116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935881"/>
          </a:xfrm>
        </p:spPr>
        <p:txBody>
          <a:bodyPr/>
          <a:lstStyle/>
          <a:p>
            <a:r>
              <a:rPr lang="en-US" i="1" dirty="0" smtClean="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&lt;15</a:t>
            </a:r>
          </a:p>
        </p:txBody>
      </p:sp>
      <p:sp>
        <p:nvSpPr>
          <p:cNvPr id="4" name="Slide Number Placeholder 3"/>
          <p:cNvSpPr>
            <a:spLocks noGrp="1"/>
          </p:cNvSpPr>
          <p:nvPr>
            <p:ph type="sldNum" sz="quarter" idx="12"/>
          </p:nvPr>
        </p:nvSpPr>
        <p:spPr/>
        <p:txBody>
          <a:bodyPr/>
          <a:lstStyle/>
          <a:p>
            <a:fld id="{DEA44515-A1B5-422F-9F05-2D4E79B7C2DD}" type="slidenum">
              <a:rPr lang="en-US" smtClean="0"/>
              <a:pPr/>
              <a:t>19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98848"/>
            <a:ext cx="5791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07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Inleiding</a:t>
            </a:r>
            <a:endParaRPr lang="en-US" dirty="0"/>
          </a:p>
        </p:txBody>
      </p:sp>
      <p:sp>
        <p:nvSpPr>
          <p:cNvPr id="3" name="Content Placeholder 2"/>
          <p:cNvSpPr>
            <a:spLocks noGrp="1"/>
          </p:cNvSpPr>
          <p:nvPr>
            <p:ph idx="1"/>
          </p:nvPr>
        </p:nvSpPr>
        <p:spPr>
          <a:xfrm>
            <a:off x="457200" y="1556792"/>
            <a:ext cx="8435280" cy="4752528"/>
          </a:xfrm>
        </p:spPr>
        <p:txBody>
          <a:bodyPr/>
          <a:lstStyle/>
          <a:p>
            <a:r>
              <a:rPr lang="nl-NL" sz="2000" dirty="0"/>
              <a:t>Deze feedback is een uitnodiging voor zelfreflectie en voor onderlinge discussie rond prioritaire aandachtspunten in uw </a:t>
            </a:r>
            <a:r>
              <a:rPr lang="nl-NL" sz="2000" dirty="0" smtClean="0"/>
              <a:t>praktijk.</a:t>
            </a:r>
          </a:p>
          <a:p>
            <a:r>
              <a:rPr lang="nl-NL" sz="2000" dirty="0"/>
              <a:t>Dankzij deze feedback kunt u gericht en stap voor stap actie ondernemen en die actie met relevante cijfers opvolgen: individueel, in uw groep of </a:t>
            </a:r>
            <a:r>
              <a:rPr lang="nl-NL" sz="2000" dirty="0" smtClean="0"/>
              <a:t>netwerk, en </a:t>
            </a:r>
            <a:r>
              <a:rPr lang="nl-NL" sz="2000" dirty="0"/>
              <a:t>in uw LOK. </a:t>
            </a:r>
            <a:endParaRPr lang="nl-NL" sz="2000" dirty="0" smtClean="0"/>
          </a:p>
          <a:p>
            <a:r>
              <a:rPr lang="nl-NL" sz="2000" dirty="0"/>
              <a:t>De aanbevelingen in deze feedback zijn niet bedoeld als een strikt op te volgen kookboek</a:t>
            </a:r>
            <a:r>
              <a:rPr lang="nl-NL" sz="2000" dirty="0" smtClean="0"/>
              <a:t>.</a:t>
            </a:r>
          </a:p>
          <a:p>
            <a:r>
              <a:rPr lang="nl-NL" sz="2000" dirty="0" smtClean="0"/>
              <a:t>Met betrekking tot de klinische praktijkvoering, </a:t>
            </a:r>
            <a:r>
              <a:rPr lang="nl-NL" sz="2000" dirty="0"/>
              <a:t>herinnert de </a:t>
            </a:r>
            <a:r>
              <a:rPr lang="nl-NL" sz="2000" dirty="0" smtClean="0"/>
              <a:t>NRKP eraan </a:t>
            </a:r>
            <a:r>
              <a:rPr lang="nl-NL" sz="2000" dirty="0"/>
              <a:t>dat </a:t>
            </a:r>
            <a:r>
              <a:rPr lang="nl-NL" sz="2000" dirty="0" smtClean="0"/>
              <a:t>‘</a:t>
            </a:r>
            <a:r>
              <a:rPr lang="nl-NL" sz="2000" dirty="0" err="1"/>
              <a:t>Evidence</a:t>
            </a:r>
            <a:r>
              <a:rPr lang="nl-NL" sz="2000" dirty="0"/>
              <a:t> </a:t>
            </a:r>
            <a:r>
              <a:rPr lang="nl-NL" sz="2000" dirty="0" err="1"/>
              <a:t>based</a:t>
            </a:r>
            <a:r>
              <a:rPr lang="nl-NL" sz="2000" dirty="0"/>
              <a:t>’ geneeskunde </a:t>
            </a:r>
            <a:r>
              <a:rPr lang="nl-NL" sz="2000" dirty="0" smtClean="0"/>
              <a:t>drie elementen  combineert:</a:t>
            </a:r>
            <a:endParaRPr lang="nl-NL" sz="2000" dirty="0"/>
          </a:p>
          <a:p>
            <a:pPr lvl="1"/>
            <a:r>
              <a:rPr lang="nl-NL" sz="2000" dirty="0">
                <a:ea typeface="+mn-ea"/>
                <a:cs typeface="+mn-cs"/>
              </a:rPr>
              <a:t>gevalideerde richtlijnen op basis van wetenschappelijk onderzoek </a:t>
            </a:r>
            <a:r>
              <a:rPr lang="nl-NL" sz="2000" dirty="0" smtClean="0">
                <a:ea typeface="+mn-ea"/>
                <a:cs typeface="+mn-cs"/>
              </a:rPr>
              <a:t>binnen het domein van de huisartsgeneeskunde</a:t>
            </a:r>
            <a:r>
              <a:rPr lang="nl-NL" sz="2000" dirty="0">
                <a:ea typeface="+mn-ea"/>
                <a:cs typeface="+mn-cs"/>
              </a:rPr>
              <a:t>, </a:t>
            </a:r>
          </a:p>
          <a:p>
            <a:pPr lvl="1"/>
            <a:r>
              <a:rPr lang="nl-NL" sz="2000" dirty="0">
                <a:ea typeface="+mn-ea"/>
                <a:cs typeface="+mn-cs"/>
              </a:rPr>
              <a:t>de waarden en voorkeuren van </a:t>
            </a:r>
            <a:r>
              <a:rPr lang="nl-NL" sz="2000" dirty="0" smtClean="0">
                <a:ea typeface="+mn-ea"/>
                <a:cs typeface="+mn-cs"/>
              </a:rPr>
              <a:t>de patiënt, </a:t>
            </a:r>
            <a:endParaRPr lang="nl-NL" sz="2000" dirty="0">
              <a:ea typeface="+mn-ea"/>
              <a:cs typeface="+mn-cs"/>
            </a:endParaRPr>
          </a:p>
          <a:p>
            <a:pPr lvl="1"/>
            <a:r>
              <a:rPr lang="nl-NL" sz="2000" dirty="0" smtClean="0">
                <a:ea typeface="+mn-ea"/>
                <a:cs typeface="+mn-cs"/>
              </a:rPr>
              <a:t>de ervaring en het </a:t>
            </a:r>
            <a:r>
              <a:rPr lang="nl-NL" sz="2000" dirty="0">
                <a:ea typeface="+mn-ea"/>
                <a:cs typeface="+mn-cs"/>
              </a:rPr>
              <a:t>klinisch </a:t>
            </a:r>
            <a:r>
              <a:rPr lang="nl-NL" sz="2000" dirty="0" smtClean="0">
                <a:ea typeface="+mn-ea"/>
                <a:cs typeface="+mn-cs"/>
              </a:rPr>
              <a:t>oordeel van de arts, </a:t>
            </a:r>
            <a:r>
              <a:rPr lang="nl-NL" sz="2000" dirty="0">
                <a:ea typeface="+mn-ea"/>
                <a:cs typeface="+mn-cs"/>
              </a:rPr>
              <a:t>in overleg </a:t>
            </a:r>
            <a:r>
              <a:rPr lang="nl-NL" sz="2000" dirty="0" smtClean="0">
                <a:ea typeface="+mn-ea"/>
                <a:cs typeface="+mn-cs"/>
              </a:rPr>
              <a:t>met  collega’s.</a:t>
            </a:r>
            <a:endParaRPr lang="nl-NL" sz="2000" dirty="0">
              <a:ea typeface="+mn-ea"/>
              <a:cs typeface="+mn-cs"/>
            </a:endParaRPr>
          </a:p>
        </p:txBody>
      </p:sp>
      <p:sp>
        <p:nvSpPr>
          <p:cNvPr id="5" name="Slide Number Placeholder 4"/>
          <p:cNvSpPr>
            <a:spLocks noGrp="1"/>
          </p:cNvSpPr>
          <p:nvPr>
            <p:ph type="sldNum" sz="quarter" idx="12"/>
          </p:nvPr>
        </p:nvSpPr>
        <p:spPr/>
        <p:txBody>
          <a:bodyPr/>
          <a:lstStyle/>
          <a:p>
            <a:fld id="{DEA44515-A1B5-422F-9F05-2D4E79B7C2DD}" type="slidenum">
              <a:rPr lang="en-US" smtClean="0"/>
              <a:pPr/>
              <a:t>2</a:t>
            </a:fld>
            <a:endParaRPr lang="en-US" dirty="0"/>
          </a:p>
        </p:txBody>
      </p:sp>
    </p:spTree>
    <p:extLst>
      <p:ext uri="{BB962C8B-B14F-4D97-AF65-F5344CB8AC3E}">
        <p14:creationId xmlns:p14="http://schemas.microsoft.com/office/powerpoint/2010/main" val="364903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&gt;= 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20</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844824"/>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95995"/>
            <a:ext cx="57245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31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&lt;15 &amp; &gt;=15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 y="1700808"/>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37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22</a:t>
            </a:fld>
            <a:endParaRPr lang="en-US"/>
          </a:p>
        </p:txBody>
      </p:sp>
      <p:pic>
        <p:nvPicPr>
          <p:cNvPr id="6" name="Image 1">
            <a:extLst>
              <a:ext uri="{FF2B5EF4-FFF2-40B4-BE49-F238E27FC236}">
                <a16:creationId xmlns:a16="http://schemas.microsoft.com/office/drawing/2014/main" id="{ADEC1F7A-A521-464B-996E-20D5FC0D44CF}"/>
              </a:ext>
            </a:extLst>
          </p:cNvPr>
          <p:cNvPicPr>
            <a:picLocks noChangeAspect="1"/>
          </p:cNvPicPr>
          <p:nvPr/>
        </p:nvPicPr>
        <p:blipFill>
          <a:blip r:embed="rId2"/>
          <a:stretch>
            <a:fillRect/>
          </a:stretch>
        </p:blipFill>
        <p:spPr>
          <a:xfrm>
            <a:off x="611560" y="1844824"/>
            <a:ext cx="8364437" cy="484674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342281"/>
            <a:ext cx="58197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810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51806"/>
            <a:ext cx="57054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74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&lt;15 &amp; &gt;=15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24</a:t>
            </a:fld>
            <a:endParaRPr lang="en-US"/>
          </a:p>
        </p:txBody>
      </p:sp>
      <p:pic>
        <p:nvPicPr>
          <p:cNvPr id="5" name="Image 1">
            <a:extLst>
              <a:ext uri="{FF2B5EF4-FFF2-40B4-BE49-F238E27FC236}">
                <a16:creationId xmlns:a16="http://schemas.microsoft.com/office/drawing/2014/main" id="{F11F5A6A-5B68-4332-9826-0E0F8ADA9A9D}"/>
              </a:ext>
            </a:extLst>
          </p:cNvPr>
          <p:cNvPicPr>
            <a:picLocks noChangeAspect="1"/>
          </p:cNvPicPr>
          <p:nvPr/>
        </p:nvPicPr>
        <p:blipFill>
          <a:blip r:embed="rId2"/>
          <a:stretch>
            <a:fillRect/>
          </a:stretch>
        </p:blipFill>
        <p:spPr>
          <a:xfrm>
            <a:off x="539552" y="1700808"/>
            <a:ext cx="8364437" cy="4846740"/>
          </a:xfrm>
          <a:prstGeom prst="rect">
            <a:avLst/>
          </a:prstGeom>
        </p:spPr>
      </p:pic>
    </p:spTree>
    <p:extLst>
      <p:ext uri="{BB962C8B-B14F-4D97-AF65-F5344CB8AC3E}">
        <p14:creationId xmlns:p14="http://schemas.microsoft.com/office/powerpoint/2010/main" val="240462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a:t>
            </a:r>
            <a:r>
              <a:rPr lang="nl-NL" i="1" dirty="0" smtClean="0">
                <a:solidFill>
                  <a:srgbClr val="007C92"/>
                </a:solidFill>
                <a:latin typeface="Candara"/>
                <a:ea typeface="Times New Roman"/>
                <a:cs typeface="Times New Roman"/>
              </a:rPr>
              <a:t>urineweginfectie</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smtClean="0">
                <a:solidFill>
                  <a:srgbClr val="007C92"/>
                </a:solidFill>
                <a:latin typeface="Candara"/>
                <a:ea typeface="Times New Roman"/>
                <a:cs typeface="Times New Roman"/>
              </a:rPr>
              <a:t>15-65</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25</a:t>
            </a:fld>
            <a:endParaRPr lang="en-US"/>
          </a:p>
        </p:txBody>
      </p:sp>
      <p:pic>
        <p:nvPicPr>
          <p:cNvPr id="5" name="Image 1">
            <a:extLst>
              <a:ext uri="{FF2B5EF4-FFF2-40B4-BE49-F238E27FC236}">
                <a16:creationId xmlns:a16="http://schemas.microsoft.com/office/drawing/2014/main" id="{B25A0E67-D0EF-4D5D-BDD8-28A996A21A5E}"/>
              </a:ext>
            </a:extLst>
          </p:cNvPr>
          <p:cNvPicPr>
            <a:picLocks noChangeAspect="1"/>
          </p:cNvPicPr>
          <p:nvPr/>
        </p:nvPicPr>
        <p:blipFill>
          <a:blip r:embed="rId2"/>
          <a:stretch>
            <a:fillRect/>
          </a:stretch>
        </p:blipFill>
        <p:spPr>
          <a:xfrm>
            <a:off x="539552" y="1844824"/>
            <a:ext cx="8364437"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61331"/>
            <a:ext cx="56673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24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urineweginfectie</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26</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80381"/>
            <a:ext cx="56292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2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urineweginfectie</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15-65 &amp; 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27</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23" y="1700808"/>
            <a:ext cx="8364537"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855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sz="3200" b="1" dirty="0" smtClean="0"/>
          </a:p>
          <a:p>
            <a:pPr marL="514350" indent="-514350">
              <a:buFont typeface="+mj-lt"/>
              <a:buAutoNum type="arabicPeriod"/>
            </a:pPr>
            <a:endParaRPr lang="nl-BE" sz="3200" b="1" dirty="0" smtClean="0"/>
          </a:p>
          <a:p>
            <a:pPr marL="514350" indent="-514350">
              <a:buFont typeface="+mj-lt"/>
              <a:buAutoNum type="arabicPeriod"/>
            </a:pPr>
            <a:r>
              <a:rPr lang="nl-BE" sz="2400" dirty="0" smtClean="0">
                <a:solidFill>
                  <a:schemeClr val="bg1">
                    <a:lumMod val="85000"/>
                  </a:schemeClr>
                </a:solidFill>
              </a:rPr>
              <a:t>Infecties in de ambulante praktijk</a:t>
            </a:r>
          </a:p>
          <a:p>
            <a:pPr marL="514350" indent="-514350">
              <a:buFont typeface="+mj-lt"/>
              <a:buAutoNum type="arabicPeriod"/>
            </a:pPr>
            <a:r>
              <a:rPr lang="nl-BE" sz="2800" b="1" dirty="0" smtClean="0"/>
              <a:t>Medicatie bij ouderen</a:t>
            </a:r>
          </a:p>
          <a:p>
            <a:pPr marL="514350" indent="-514350">
              <a:buFont typeface="+mj-lt"/>
              <a:buAutoNum type="arabicPeriod"/>
            </a:pPr>
            <a:r>
              <a:rPr lang="nl-BE" dirty="0" smtClean="0">
                <a:solidFill>
                  <a:schemeClr val="bg1">
                    <a:lumMod val="85000"/>
                  </a:schemeClr>
                </a:solidFill>
              </a:rPr>
              <a:t>Psychotrope medicatie</a:t>
            </a:r>
          </a:p>
          <a:p>
            <a:pPr marL="514350" indent="-514350">
              <a:buFont typeface="+mj-lt"/>
              <a:buAutoNum type="arabicPeriod"/>
            </a:pPr>
            <a:r>
              <a:rPr lang="nl-BE"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28</a:t>
            </a:fld>
            <a:endParaRPr lang="en-US"/>
          </a:p>
        </p:txBody>
      </p:sp>
    </p:spTree>
    <p:extLst>
      <p:ext uri="{BB962C8B-B14F-4D97-AF65-F5344CB8AC3E}">
        <p14:creationId xmlns:p14="http://schemas.microsoft.com/office/powerpoint/2010/main" val="4040796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Polymedicatie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Een kritische, systematische evaluatie van het geneesmiddelenverbruik is wenselijk bij ouderen onder polymedicatie (≥ 5 geneesmiddelen chronisch).</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29</a:t>
            </a:fld>
            <a:endParaRPr lang="en-US"/>
          </a:p>
        </p:txBody>
      </p:sp>
    </p:spTree>
    <p:extLst>
      <p:ext uri="{BB962C8B-B14F-4D97-AF65-F5344CB8AC3E}">
        <p14:creationId xmlns:p14="http://schemas.microsoft.com/office/powerpoint/2010/main" val="61084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a:t>
            </a:r>
            <a:r>
              <a:rPr lang="nl-NL" dirty="0"/>
              <a:t>staat er in deze presentatie?</a:t>
            </a:r>
            <a:endParaRPr lang="en-US" dirty="0"/>
          </a:p>
        </p:txBody>
      </p:sp>
      <p:sp>
        <p:nvSpPr>
          <p:cNvPr id="3" name="Content Placeholder 2"/>
          <p:cNvSpPr>
            <a:spLocks noGrp="1"/>
          </p:cNvSpPr>
          <p:nvPr>
            <p:ph idx="1"/>
          </p:nvPr>
        </p:nvSpPr>
        <p:spPr/>
        <p:txBody>
          <a:bodyPr/>
          <a:lstStyle/>
          <a:p>
            <a:r>
              <a:rPr lang="nl-NL" sz="2000" dirty="0"/>
              <a:t>Deze presentatie bevat alle gedetailleerde boodschappen uit de </a:t>
            </a:r>
            <a:r>
              <a:rPr lang="nl-NL" sz="2000" dirty="0" smtClean="0"/>
              <a:t>feedback.</a:t>
            </a:r>
            <a:endParaRPr lang="nl-NL" sz="2000" dirty="0"/>
          </a:p>
          <a:p>
            <a:r>
              <a:rPr lang="nl-NL" sz="2000" dirty="0"/>
              <a:t>Deze boodschappen worden geïllustreerd aan de hand van twee soorten resultaten:</a:t>
            </a:r>
          </a:p>
          <a:p>
            <a:pPr lvl="1"/>
            <a:r>
              <a:rPr lang="nl-NL" sz="2000" dirty="0"/>
              <a:t>de verdeling van de vastgestelde resultaten per solopraktijk of groepspraktijk over het hele </a:t>
            </a:r>
            <a:r>
              <a:rPr lang="nl-NL" sz="2000" dirty="0" smtClean="0"/>
              <a:t>land,</a:t>
            </a:r>
            <a:endParaRPr lang="nl-NL" sz="2000" dirty="0"/>
          </a:p>
          <a:p>
            <a:pPr lvl="1"/>
            <a:r>
              <a:rPr lang="nl-NL" sz="2000" dirty="0"/>
              <a:t>de verdeling van de gemiddelden per LOK per </a:t>
            </a:r>
            <a:r>
              <a:rPr lang="nl-NL" sz="2000" dirty="0" smtClean="0"/>
              <a:t>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a:t>
            </a:fld>
            <a:endParaRPr lang="en-US"/>
          </a:p>
        </p:txBody>
      </p:sp>
    </p:spTree>
    <p:extLst>
      <p:ext uri="{BB962C8B-B14F-4D97-AF65-F5344CB8AC3E}">
        <p14:creationId xmlns:p14="http://schemas.microsoft.com/office/powerpoint/2010/main" val="146370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langdurig gebruik van ≥ 5 verschillende </a:t>
            </a:r>
            <a:r>
              <a:rPr lang="nl-NL" i="1" dirty="0" smtClean="0">
                <a:solidFill>
                  <a:srgbClr val="007C92"/>
                </a:solidFill>
                <a:latin typeface="Candara"/>
                <a:ea typeface="Times New Roman"/>
                <a:cs typeface="Times New Roman"/>
              </a:rPr>
              <a:t>geneesmiddelen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30</a:t>
            </a:fld>
            <a:endParaRPr lang="en-US"/>
          </a:p>
        </p:txBody>
      </p:sp>
      <p:pic>
        <p:nvPicPr>
          <p:cNvPr id="5" name="Image 1">
            <a:extLst>
              <a:ext uri="{FF2B5EF4-FFF2-40B4-BE49-F238E27FC236}">
                <a16:creationId xmlns:a16="http://schemas.microsoft.com/office/drawing/2014/main" id="{79EC4EA3-20CF-4479-ACC8-BA4836E89791}"/>
              </a:ext>
            </a:extLst>
          </p:cNvPr>
          <p:cNvPicPr>
            <a:picLocks noChangeAspect="1"/>
          </p:cNvPicPr>
          <p:nvPr/>
        </p:nvPicPr>
        <p:blipFill>
          <a:blip r:embed="rId2"/>
          <a:stretch>
            <a:fillRect/>
          </a:stretch>
        </p:blipFill>
        <p:spPr>
          <a:xfrm>
            <a:off x="1435336"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27423"/>
            <a:ext cx="56578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651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Hypolipemiërende</a:t>
            </a:r>
            <a:r>
              <a:rPr lang="nl-BE" b="1" i="1" dirty="0" smtClean="0">
                <a:effectLst>
                  <a:outerShdw blurRad="38100" dist="38100" dir="2700000" algn="tl">
                    <a:srgbClr val="000000">
                      <a:alpha val="43137"/>
                    </a:srgbClr>
                  </a:outerShdw>
                </a:effectLst>
              </a:rPr>
              <a:t> geneesmiddelen</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Bij patiënten van 80 jaar en ouder is er geen bewijs voor het nut van cholesterolverlaging.</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31</a:t>
            </a:fld>
            <a:endParaRPr lang="en-US"/>
          </a:p>
        </p:txBody>
      </p:sp>
    </p:spTree>
    <p:extLst>
      <p:ext uri="{BB962C8B-B14F-4D97-AF65-F5344CB8AC3E}">
        <p14:creationId xmlns:p14="http://schemas.microsoft.com/office/powerpoint/2010/main" val="3863102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die behandeld worden met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32</a:t>
            </a:fld>
            <a:endParaRPr lang="en-US"/>
          </a:p>
        </p:txBody>
      </p:sp>
      <p:pic>
        <p:nvPicPr>
          <p:cNvPr id="5" name="Image 1">
            <a:extLst>
              <a:ext uri="{FF2B5EF4-FFF2-40B4-BE49-F238E27FC236}">
                <a16:creationId xmlns:a16="http://schemas.microsoft.com/office/drawing/2014/main" id="{F8AC8550-9EB3-4AFE-B0B2-2FE7DD3EDCE9}"/>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24570"/>
            <a:ext cx="5648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633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bij wie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 worden opgestart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33</a:t>
            </a:fld>
            <a:endParaRPr lang="en-US"/>
          </a:p>
        </p:txBody>
      </p:sp>
      <p:pic>
        <p:nvPicPr>
          <p:cNvPr id="5" name="Image 1">
            <a:extLst>
              <a:ext uri="{FF2B5EF4-FFF2-40B4-BE49-F238E27FC236}">
                <a16:creationId xmlns:a16="http://schemas.microsoft.com/office/drawing/2014/main" id="{BC8F62A3-D3B6-461C-8125-0DA9DFF7E20E}"/>
              </a:ext>
            </a:extLst>
          </p:cNvPr>
          <p:cNvPicPr>
            <a:picLocks noChangeAspect="1"/>
          </p:cNvPicPr>
          <p:nvPr/>
        </p:nvPicPr>
        <p:blipFill>
          <a:blip r:embed="rId2"/>
          <a:stretch>
            <a:fillRect/>
          </a:stretch>
        </p:blipFill>
        <p:spPr>
          <a:xfrm>
            <a:off x="1440683"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32756"/>
            <a:ext cx="56388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808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a:effectLst>
                  <a:outerShdw blurRad="38100" dist="38100" dir="2700000" algn="tl">
                    <a:srgbClr val="000000">
                      <a:alpha val="43137"/>
                    </a:srgbClr>
                  </a:outerShdw>
                </a:effectLst>
              </a:rPr>
              <a:t>N</a:t>
            </a:r>
            <a:r>
              <a:rPr lang="nl-BE" b="1" i="1" dirty="0" smtClean="0">
                <a:effectLst>
                  <a:outerShdw blurRad="38100" dist="38100" dir="2700000" algn="tl">
                    <a:srgbClr val="000000">
                      <a:alpha val="43137"/>
                    </a:srgbClr>
                  </a:outerShdw>
                </a:effectLst>
              </a:rPr>
              <a:t>iet-</a:t>
            </a:r>
            <a:r>
              <a:rPr lang="nl-BE" b="1" i="1" dirty="0" err="1" smtClean="0">
                <a:effectLst>
                  <a:outerShdw blurRad="38100" dist="38100" dir="2700000" algn="tl">
                    <a:srgbClr val="000000">
                      <a:alpha val="43137"/>
                    </a:srgbClr>
                  </a:outerShdw>
                </a:effectLst>
              </a:rPr>
              <a:t>steroïdale</a:t>
            </a:r>
            <a:r>
              <a:rPr lang="nl-BE" b="1" i="1" dirty="0" smtClean="0">
                <a:effectLst>
                  <a:outerShdw blurRad="38100" dist="38100" dir="2700000" algn="tl">
                    <a:srgbClr val="000000">
                      <a:alpha val="43137"/>
                    </a:srgbClr>
                  </a:outerShdw>
                </a:effectLst>
              </a:rPr>
              <a:t> </a:t>
            </a:r>
            <a:r>
              <a:rPr lang="nl-BE" b="1" i="1" dirty="0" err="1" smtClean="0">
                <a:effectLst>
                  <a:outerShdw blurRad="38100" dist="38100" dir="2700000" algn="tl">
                    <a:srgbClr val="000000">
                      <a:alpha val="43137"/>
                    </a:srgbClr>
                  </a:outerShdw>
                </a:effectLst>
              </a:rPr>
              <a:t>antiflogistica</a:t>
            </a:r>
            <a:r>
              <a:rPr lang="nl-BE" b="1" i="1" dirty="0" smtClean="0">
                <a:effectLst>
                  <a:outerShdw blurRad="38100" dist="38100" dir="2700000" algn="tl">
                    <a:srgbClr val="000000">
                      <a:alpha val="43137"/>
                    </a:srgbClr>
                  </a:outerShdw>
                </a:effectLst>
              </a:rPr>
              <a:t> (</a:t>
            </a:r>
            <a:r>
              <a:rPr lang="nl-BE" b="1" i="1" dirty="0" err="1" smtClean="0">
                <a:effectLst>
                  <a:outerShdw blurRad="38100" dist="38100" dir="2700000" algn="tl">
                    <a:srgbClr val="000000">
                      <a:alpha val="43137"/>
                    </a:srgbClr>
                  </a:outerShdw>
                </a:effectLst>
              </a:rPr>
              <a:t>NSAIDs</a:t>
            </a:r>
            <a:r>
              <a:rPr lang="nl-BE" b="1" i="1" dirty="0" smtClean="0">
                <a:effectLst>
                  <a:outerShdw blurRad="38100" dist="38100" dir="2700000" algn="tl">
                    <a:srgbClr val="000000">
                      <a:alpha val="43137"/>
                    </a:srgbClr>
                  </a:outerShdw>
                </a:effectLst>
              </a:rPr>
              <a:t>)</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4964"/>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Langdurig gebruik van </a:t>
            </a:r>
            <a:r>
              <a:rPr lang="nl-BE" sz="1400" b="1" dirty="0" err="1">
                <a:solidFill>
                  <a:srgbClr val="000000"/>
                </a:solidFill>
                <a:latin typeface="Candara"/>
                <a:ea typeface="Times New Roman"/>
                <a:cs typeface="Times New Roman"/>
              </a:rPr>
              <a:t>NSAID’s</a:t>
            </a:r>
            <a:r>
              <a:rPr lang="nl-BE" sz="1400" b="1" dirty="0">
                <a:solidFill>
                  <a:srgbClr val="000000"/>
                </a:solidFill>
                <a:latin typeface="Candara"/>
                <a:ea typeface="Times New Roman"/>
                <a:cs typeface="Times New Roman"/>
              </a:rPr>
              <a:t> bij ouderen is af te raden.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34</a:t>
            </a:fld>
            <a:endParaRPr lang="en-US"/>
          </a:p>
        </p:txBody>
      </p:sp>
    </p:spTree>
    <p:extLst>
      <p:ext uri="{BB962C8B-B14F-4D97-AF65-F5344CB8AC3E}">
        <p14:creationId xmlns:p14="http://schemas.microsoft.com/office/powerpoint/2010/main" val="1311162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een voorschrift voor </a:t>
            </a:r>
            <a:r>
              <a:rPr lang="nl-NL" i="1" dirty="0" err="1">
                <a:solidFill>
                  <a:srgbClr val="007C92"/>
                </a:solidFill>
                <a:latin typeface="Candara"/>
                <a:ea typeface="Times New Roman"/>
                <a:cs typeface="Times New Roman"/>
              </a:rPr>
              <a:t>NSAID’s</a:t>
            </a:r>
            <a:r>
              <a:rPr lang="nl-NL" i="1" dirty="0">
                <a:solidFill>
                  <a:srgbClr val="007C92"/>
                </a:solidFill>
                <a:latin typeface="Candara"/>
                <a:ea typeface="Times New Roman"/>
                <a:cs typeface="Times New Roman"/>
              </a:rPr>
              <a:t> voor meer dan 30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35</a:t>
            </a:fld>
            <a:endParaRPr lang="en-US"/>
          </a:p>
        </p:txBody>
      </p:sp>
      <p:pic>
        <p:nvPicPr>
          <p:cNvPr id="5" name="Image 1">
            <a:extLst>
              <a:ext uri="{FF2B5EF4-FFF2-40B4-BE49-F238E27FC236}">
                <a16:creationId xmlns:a16="http://schemas.microsoft.com/office/drawing/2014/main" id="{9822DDD7-F488-4941-9845-7D606DB57375}"/>
              </a:ext>
            </a:extLst>
          </p:cNvPr>
          <p:cNvPicPr>
            <a:picLocks noChangeAspect="1"/>
          </p:cNvPicPr>
          <p:nvPr/>
        </p:nvPicPr>
        <p:blipFill>
          <a:blip r:embed="rId2"/>
          <a:stretch>
            <a:fillRect/>
          </a:stretch>
        </p:blipFill>
        <p:spPr>
          <a:xfrm>
            <a:off x="1547664"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51806"/>
            <a:ext cx="56673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835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Anticholinerge</a:t>
            </a:r>
            <a:r>
              <a:rPr lang="nl-BE" b="1" i="1" dirty="0" smtClean="0">
                <a:effectLst>
                  <a:outerShdw blurRad="38100" dist="38100" dir="2700000" algn="tl">
                    <a:srgbClr val="000000">
                      <a:alpha val="43137"/>
                    </a:srgbClr>
                  </a:outerShdw>
                </a:effectLst>
              </a:rPr>
              <a:t> medicatie</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4964"/>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Geneesmiddelen met een </a:t>
            </a:r>
            <a:r>
              <a:rPr lang="nl-BE" sz="1400" b="1" dirty="0" err="1">
                <a:solidFill>
                  <a:srgbClr val="000000"/>
                </a:solidFill>
                <a:latin typeface="Candara"/>
                <a:ea typeface="Times New Roman"/>
                <a:cs typeface="Times New Roman"/>
              </a:rPr>
              <a:t>anticholinerge</a:t>
            </a:r>
            <a:r>
              <a:rPr lang="nl-BE" sz="1400" b="1" dirty="0">
                <a:solidFill>
                  <a:srgbClr val="000000"/>
                </a:solidFill>
                <a:latin typeface="Candara"/>
                <a:ea typeface="Times New Roman"/>
                <a:cs typeface="Times New Roman"/>
              </a:rPr>
              <a:t> werking dienen beperkt te worden bij ouderen.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36</a:t>
            </a:fld>
            <a:endParaRPr lang="en-US"/>
          </a:p>
        </p:txBody>
      </p:sp>
    </p:spTree>
    <p:extLst>
      <p:ext uri="{BB962C8B-B14F-4D97-AF65-F5344CB8AC3E}">
        <p14:creationId xmlns:p14="http://schemas.microsoft.com/office/powerpoint/2010/main" val="3609054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88640"/>
            <a:ext cx="6851650" cy="777875"/>
          </a:xfrm>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meer dan 80 dagen voor minstens één geneesmiddel met </a:t>
            </a:r>
            <a:r>
              <a:rPr lang="nl-NL" i="1" dirty="0" err="1">
                <a:solidFill>
                  <a:srgbClr val="007C92"/>
                </a:solidFill>
                <a:latin typeface="Candara"/>
                <a:ea typeface="Times New Roman"/>
                <a:cs typeface="Times New Roman"/>
              </a:rPr>
              <a:t>anticholinerge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werking</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37</a:t>
            </a:fld>
            <a:endParaRPr lang="en-US"/>
          </a:p>
        </p:txBody>
      </p:sp>
      <p:pic>
        <p:nvPicPr>
          <p:cNvPr id="5" name="Image 1">
            <a:extLst>
              <a:ext uri="{FF2B5EF4-FFF2-40B4-BE49-F238E27FC236}">
                <a16:creationId xmlns:a16="http://schemas.microsoft.com/office/drawing/2014/main" id="{26987B76-2C82-4A2D-90B4-9FC2C3B34D33}"/>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6197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49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Infecties in de ambulante praktijk</a:t>
            </a:r>
          </a:p>
          <a:p>
            <a:pPr marL="514350" indent="-514350">
              <a:spcAft>
                <a:spcPts val="600"/>
              </a:spcAft>
              <a:buFont typeface="+mj-lt"/>
              <a:buAutoNum type="arabicPeriod"/>
            </a:pPr>
            <a:r>
              <a:rPr lang="nl-BE" sz="2400" dirty="0" smtClean="0">
                <a:solidFill>
                  <a:schemeClr val="bg1">
                    <a:lumMod val="85000"/>
                  </a:schemeClr>
                </a:solidFill>
              </a:rPr>
              <a:t>Medicatie bij ouderen</a:t>
            </a:r>
          </a:p>
          <a:p>
            <a:pPr marL="514350" indent="-514350">
              <a:spcAft>
                <a:spcPts val="600"/>
              </a:spcAft>
              <a:buFont typeface="+mj-lt"/>
              <a:buAutoNum type="arabicPeriod"/>
            </a:pPr>
            <a:r>
              <a:rPr lang="nl-BE" sz="2800" b="1" dirty="0" smtClean="0"/>
              <a:t>Psychotrope medicatie</a:t>
            </a:r>
          </a:p>
          <a:p>
            <a:pPr marL="514350" indent="-514350">
              <a:spcAft>
                <a:spcPts val="600"/>
              </a:spcAft>
              <a:buFont typeface="+mj-lt"/>
              <a:buAutoNum type="arabicPeriod"/>
            </a:pPr>
            <a:r>
              <a:rPr lang="nl-BE" sz="2400"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38</a:t>
            </a:fld>
            <a:endParaRPr lang="en-US"/>
          </a:p>
        </p:txBody>
      </p:sp>
    </p:spTree>
    <p:extLst>
      <p:ext uri="{BB962C8B-B14F-4D97-AF65-F5344CB8AC3E}">
        <p14:creationId xmlns:p14="http://schemas.microsoft.com/office/powerpoint/2010/main" val="3578184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Psychotrope medicatie</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2996952"/>
            <a:ext cx="6157585" cy="1368152"/>
          </a:xfrm>
          <a:prstGeom prst="wedgeRoundRectCallout">
            <a:avLst>
              <a:gd name="adj1" fmla="val -59296"/>
              <a:gd name="adj2" fmla="val 44761"/>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Een kritische systematische evaluatie van het geneesmiddelenverbruik is wenselijk bij ouderen onder polymedicatie. Een belangrijke geneesmiddelenklasse, zijn de psychotrope geneesmiddelen. Psychotrope geneesmiddelen worden geassocieerd met tal van ongewenste effecten, alsook mogelijke interacties.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39</a:t>
            </a:fld>
            <a:endParaRPr lang="en-US"/>
          </a:p>
        </p:txBody>
      </p:sp>
    </p:spTree>
    <p:extLst>
      <p:ext uri="{BB962C8B-B14F-4D97-AF65-F5344CB8AC3E}">
        <p14:creationId xmlns:p14="http://schemas.microsoft.com/office/powerpoint/2010/main" val="4249794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7072"/>
            <a:ext cx="8363272" cy="2049091"/>
          </a:xfrm>
        </p:spPr>
        <p:txBody>
          <a:bodyPr/>
          <a:lstStyle/>
          <a:p>
            <a:pPr marL="0" lvl="0" indent="0">
              <a:spcBef>
                <a:spcPct val="0"/>
              </a:spcBef>
              <a:buNone/>
              <a:defRPr/>
            </a:pPr>
            <a:r>
              <a:rPr lang="nl-BE" sz="4000" b="1" cap="all" dirty="0" err="1" smtClean="0">
                <a:solidFill>
                  <a:srgbClr val="006F82"/>
                </a:solidFill>
                <a:latin typeface="Verdana"/>
                <a:ea typeface="+mj-ea"/>
                <a:cs typeface="+mj-cs"/>
              </a:rPr>
              <a:t>MeTHODOLOGIE</a:t>
            </a:r>
            <a:r>
              <a:rPr lang="nl-BE" sz="4000" b="1" cap="all" dirty="0" smtClean="0">
                <a:solidFill>
                  <a:srgbClr val="006F82"/>
                </a:solidFill>
                <a:latin typeface="Verdana"/>
                <a:ea typeface="+mj-ea"/>
                <a:cs typeface="+mj-cs"/>
              </a:rPr>
              <a:t> en</a:t>
            </a:r>
            <a:endParaRPr lang="nl-BE" sz="4000" b="1" cap="all" dirty="0">
              <a:solidFill>
                <a:srgbClr val="006F82"/>
              </a:solidFill>
              <a:latin typeface="Verdana"/>
              <a:ea typeface="+mj-ea"/>
              <a:cs typeface="+mj-cs"/>
            </a:endParaRPr>
          </a:p>
          <a:p>
            <a:pPr marL="0" lvl="0" indent="0">
              <a:spcBef>
                <a:spcPct val="0"/>
              </a:spcBef>
              <a:buNone/>
              <a:defRPr/>
            </a:pPr>
            <a:r>
              <a:rPr lang="nl-BE" sz="4000" b="1" cap="all" dirty="0" err="1" smtClean="0">
                <a:solidFill>
                  <a:srgbClr val="006F82"/>
                </a:solidFill>
                <a:latin typeface="Verdana"/>
                <a:ea typeface="+mj-ea"/>
                <a:cs typeface="+mj-cs"/>
              </a:rPr>
              <a:t>INTERPRETATie</a:t>
            </a:r>
            <a:r>
              <a:rPr lang="nl-BE" sz="4000" b="1" cap="all" dirty="0" smtClean="0">
                <a:solidFill>
                  <a:srgbClr val="006F82"/>
                </a:solidFill>
                <a:latin typeface="Verdana"/>
                <a:ea typeface="+mj-ea"/>
                <a:cs typeface="+mj-cs"/>
              </a:rPr>
              <a:t> grafieken</a:t>
            </a:r>
            <a:endParaRPr lang="en-US" sz="4000" b="1" cap="all" dirty="0">
              <a:solidFill>
                <a:srgbClr val="006F82"/>
              </a:solidFill>
              <a:latin typeface="Verdana"/>
              <a:ea typeface="+mj-ea"/>
              <a:cs typeface="+mj-cs"/>
            </a:endParaRPr>
          </a:p>
          <a:p>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a:t>
            </a:fld>
            <a:endParaRPr lang="en-US"/>
          </a:p>
        </p:txBody>
      </p:sp>
    </p:spTree>
    <p:extLst>
      <p:ext uri="{BB962C8B-B14F-4D97-AF65-F5344CB8AC3E}">
        <p14:creationId xmlns:p14="http://schemas.microsoft.com/office/powerpoint/2010/main" val="1097624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I.3. Psychotrope medicatie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Antidepressiva</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83768" y="2780928"/>
            <a:ext cx="6157585" cy="1080120"/>
          </a:xfrm>
          <a:prstGeom prst="wedgeRoundRectCallout">
            <a:avLst>
              <a:gd name="adj1" fmla="val -56584"/>
              <a:gd name="adj2" fmla="val 55857"/>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Er is voldoende evidentie voor de effectiviteit van antidepressiva bij een ernstige majeure depressie.</a:t>
            </a:r>
            <a:endParaRPr lang="en-US" sz="1400" b="1" dirty="0">
              <a:solidFill>
                <a:srgbClr val="1F497D"/>
              </a:solidFill>
              <a:effectLst/>
              <a:latin typeface="Candara"/>
              <a:ea typeface="Times New Roman"/>
              <a:cs typeface="Times New Roman"/>
            </a:endParaRPr>
          </a:p>
        </p:txBody>
      </p:sp>
      <p:sp>
        <p:nvSpPr>
          <p:cNvPr id="9" name="Rounded Rectangular Callout 8"/>
          <p:cNvSpPr/>
          <p:nvPr/>
        </p:nvSpPr>
        <p:spPr>
          <a:xfrm>
            <a:off x="2483767" y="4005064"/>
            <a:ext cx="6157585" cy="1080120"/>
          </a:xfrm>
          <a:prstGeom prst="wedgeRoundRectCallout">
            <a:avLst>
              <a:gd name="adj1" fmla="val -56584"/>
              <a:gd name="adj2" fmla="val -29614"/>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Bij een milde of matige depressie worden antidepressiva niet routinematig aanbevolen.</a:t>
            </a:r>
            <a:endParaRPr lang="en-US" sz="1400" b="1" dirty="0">
              <a:solidFill>
                <a:srgbClr val="000000"/>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40</a:t>
            </a:fld>
            <a:endParaRPr lang="en-US"/>
          </a:p>
        </p:txBody>
      </p:sp>
    </p:spTree>
    <p:extLst>
      <p:ext uri="{BB962C8B-B14F-4D97-AF65-F5344CB8AC3E}">
        <p14:creationId xmlns:p14="http://schemas.microsoft.com/office/powerpoint/2010/main" val="3436967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41</a:t>
            </a:fld>
            <a:endParaRPr lang="en-US"/>
          </a:p>
        </p:txBody>
      </p:sp>
      <p:pic>
        <p:nvPicPr>
          <p:cNvPr id="5" name="Image 1">
            <a:extLst>
              <a:ext uri="{FF2B5EF4-FFF2-40B4-BE49-F238E27FC236}">
                <a16:creationId xmlns:a16="http://schemas.microsoft.com/office/drawing/2014/main" id="{1EBC3E77-1F71-4C27-9C63-7B126D80B543}"/>
              </a:ext>
            </a:extLst>
          </p:cNvPr>
          <p:cNvPicPr>
            <a:picLocks noChangeAspect="1"/>
          </p:cNvPicPr>
          <p:nvPr/>
        </p:nvPicPr>
        <p:blipFill>
          <a:blip r:embed="rId2"/>
          <a:stretch>
            <a:fillRect/>
          </a:stretch>
        </p:blipFill>
        <p:spPr>
          <a:xfrm>
            <a:off x="1547664"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68760"/>
            <a:ext cx="56864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035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42</a:t>
            </a:fld>
            <a:endParaRPr lang="en-US"/>
          </a:p>
        </p:txBody>
      </p:sp>
      <p:pic>
        <p:nvPicPr>
          <p:cNvPr id="5" name="Image 1">
            <a:extLst>
              <a:ext uri="{FF2B5EF4-FFF2-40B4-BE49-F238E27FC236}">
                <a16:creationId xmlns:a16="http://schemas.microsoft.com/office/drawing/2014/main" id="{370D438F-94FB-4FA9-BBD9-17A06B501FC9}"/>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02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303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a:t>
            </a:r>
            <a:r>
              <a:rPr lang="nl-NL" i="1" dirty="0" smtClean="0">
                <a:solidFill>
                  <a:srgbClr val="007C92"/>
                </a:solidFill>
                <a:latin typeface="Candara"/>
                <a:ea typeface="Times New Roman"/>
                <a:cs typeface="Times New Roman"/>
              </a:rPr>
              <a:t>(inclusief en exclusief </a:t>
            </a:r>
            <a:r>
              <a:rPr lang="nl-NL" i="1" dirty="0">
                <a:solidFill>
                  <a:srgbClr val="007C92"/>
                </a:solidFill>
                <a:latin typeface="Candara"/>
                <a:ea typeface="Times New Roman"/>
                <a:cs typeface="Times New Roman"/>
              </a:rPr>
              <a:t>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43</a:t>
            </a:fld>
            <a:endParaRPr lang="en-US"/>
          </a:p>
        </p:txBody>
      </p:sp>
      <p:pic>
        <p:nvPicPr>
          <p:cNvPr id="5" name="Image 1">
            <a:extLst>
              <a:ext uri="{FF2B5EF4-FFF2-40B4-BE49-F238E27FC236}">
                <a16:creationId xmlns:a16="http://schemas.microsoft.com/office/drawing/2014/main" id="{B9B81F6E-3085-437A-931E-9441551692D7}"/>
              </a:ext>
            </a:extLst>
          </p:cNvPr>
          <p:cNvPicPr>
            <a:picLocks noChangeAspect="1"/>
          </p:cNvPicPr>
          <p:nvPr/>
        </p:nvPicPr>
        <p:blipFill>
          <a:blip r:embed="rId2"/>
          <a:stretch>
            <a:fillRect/>
          </a:stretch>
        </p:blipFill>
        <p:spPr>
          <a:xfrm>
            <a:off x="1547664" y="1700808"/>
            <a:ext cx="6273328" cy="4846740"/>
          </a:xfrm>
          <a:prstGeom prst="rect">
            <a:avLst/>
          </a:prstGeom>
        </p:spPr>
      </p:pic>
    </p:spTree>
    <p:extLst>
      <p:ext uri="{BB962C8B-B14F-4D97-AF65-F5344CB8AC3E}">
        <p14:creationId xmlns:p14="http://schemas.microsoft.com/office/powerpoint/2010/main" val="2115847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 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44</a:t>
            </a:fld>
            <a:endParaRPr lang="en-US"/>
          </a:p>
        </p:txBody>
      </p:sp>
      <p:pic>
        <p:nvPicPr>
          <p:cNvPr id="5" name="Image 1">
            <a:extLst>
              <a:ext uri="{FF2B5EF4-FFF2-40B4-BE49-F238E27FC236}">
                <a16:creationId xmlns:a16="http://schemas.microsoft.com/office/drawing/2014/main" id="{EA156A3A-8AC0-471D-BFE1-30982FD6F7DF}"/>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03040"/>
            <a:ext cx="564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702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45</a:t>
            </a:fld>
            <a:endParaRPr lang="en-US"/>
          </a:p>
        </p:txBody>
      </p:sp>
      <p:pic>
        <p:nvPicPr>
          <p:cNvPr id="5" name="Image 1">
            <a:extLst>
              <a:ext uri="{FF2B5EF4-FFF2-40B4-BE49-F238E27FC236}">
                <a16:creationId xmlns:a16="http://schemas.microsoft.com/office/drawing/2014/main" id="{5D928AB1-7484-4073-AE3F-AD076E19D480}"/>
              </a:ext>
            </a:extLst>
          </p:cNvPr>
          <p:cNvPicPr>
            <a:picLocks noChangeAspect="1"/>
          </p:cNvPicPr>
          <p:nvPr/>
        </p:nvPicPr>
        <p:blipFill>
          <a:blip r:embed="rId2"/>
          <a:stretch>
            <a:fillRect/>
          </a:stretch>
        </p:blipFill>
        <p:spPr>
          <a:xfrm>
            <a:off x="176368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6388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430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(inclusief en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46</a:t>
            </a:fld>
            <a:endParaRPr lang="en-US"/>
          </a:p>
        </p:txBody>
      </p:sp>
      <p:pic>
        <p:nvPicPr>
          <p:cNvPr id="5" name="Image 1">
            <a:extLst>
              <a:ext uri="{FF2B5EF4-FFF2-40B4-BE49-F238E27FC236}">
                <a16:creationId xmlns:a16="http://schemas.microsoft.com/office/drawing/2014/main" id="{A62DCD82-5D43-4B41-A24F-580ECF1F062A}"/>
              </a:ext>
            </a:extLst>
          </p:cNvPr>
          <p:cNvPicPr>
            <a:picLocks noChangeAspect="1"/>
          </p:cNvPicPr>
          <p:nvPr/>
        </p:nvPicPr>
        <p:blipFill>
          <a:blip r:embed="rId2"/>
          <a:stretch>
            <a:fillRect/>
          </a:stretch>
        </p:blipFill>
        <p:spPr>
          <a:xfrm>
            <a:off x="1435336" y="1700808"/>
            <a:ext cx="6273328" cy="4846740"/>
          </a:xfrm>
          <a:prstGeom prst="rect">
            <a:avLst/>
          </a:prstGeom>
        </p:spPr>
      </p:pic>
    </p:spTree>
    <p:extLst>
      <p:ext uri="{BB962C8B-B14F-4D97-AF65-F5344CB8AC3E}">
        <p14:creationId xmlns:p14="http://schemas.microsoft.com/office/powerpoint/2010/main" val="212837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I.3. Psychotrope medicatie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Antipsychotica</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2492897"/>
            <a:ext cx="6157585" cy="1800200"/>
          </a:xfrm>
          <a:prstGeom prst="wedgeRoundRectCallout">
            <a:avLst>
              <a:gd name="adj1" fmla="val -59868"/>
              <a:gd name="adj2" fmla="val 49198"/>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Het gebruik van antipsychotica bij ouderen in het kader van dementie wordt niet standaard aanbevolen.</a:t>
            </a:r>
            <a:endParaRPr lang="en-US" sz="1400" b="1" dirty="0">
              <a:solidFill>
                <a:srgbClr val="000000"/>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Indien antipsychotica gestart worden omwille van acuut delirium, moet de medicatie worden stopgezet wanneer de symptomen verdwenen zijn. </a:t>
            </a:r>
            <a:r>
              <a:rPr lang="en-US" sz="1400" b="1" dirty="0" err="1">
                <a:solidFill>
                  <a:srgbClr val="000000"/>
                </a:solidFill>
                <a:latin typeface="Candara"/>
                <a:ea typeface="Times New Roman"/>
                <a:cs typeface="Times New Roman"/>
              </a:rPr>
              <a:t>Een</a:t>
            </a:r>
            <a:r>
              <a:rPr lang="nl-BE" sz="1400" b="1" dirty="0">
                <a:solidFill>
                  <a:srgbClr val="000000"/>
                </a:solidFill>
                <a:latin typeface="Candara"/>
                <a:ea typeface="Times New Roman"/>
                <a:cs typeface="Times New Roman"/>
              </a:rPr>
              <a:t> langdurige behandeling</a:t>
            </a:r>
            <a:r>
              <a:rPr lang="en-US" sz="1400" b="1" dirty="0">
                <a:solidFill>
                  <a:srgbClr val="000000"/>
                </a:solidFill>
                <a:latin typeface="Candara"/>
                <a:ea typeface="Times New Roman"/>
                <a:cs typeface="Times New Roman"/>
              </a:rPr>
              <a:t> met</a:t>
            </a:r>
            <a:r>
              <a:rPr lang="nl-BE" sz="1400" b="1" dirty="0">
                <a:solidFill>
                  <a:srgbClr val="000000"/>
                </a:solidFill>
                <a:latin typeface="Candara"/>
                <a:ea typeface="Times New Roman"/>
                <a:cs typeface="Times New Roman"/>
              </a:rPr>
              <a:t> antipsychotica</a:t>
            </a:r>
            <a:r>
              <a:rPr lang="en-US" sz="1400" b="1" dirty="0">
                <a:solidFill>
                  <a:srgbClr val="000000"/>
                </a:solidFill>
                <a:latin typeface="Candara"/>
                <a:ea typeface="Times New Roman"/>
                <a:cs typeface="Times New Roman"/>
              </a:rPr>
              <a:t> is</a:t>
            </a:r>
            <a:r>
              <a:rPr lang="nl-BE" sz="1400" b="1" dirty="0">
                <a:solidFill>
                  <a:srgbClr val="000000"/>
                </a:solidFill>
                <a:latin typeface="Candara"/>
                <a:ea typeface="Times New Roman"/>
                <a:cs typeface="Times New Roman"/>
              </a:rPr>
              <a:t> niet aangewezen</a:t>
            </a:r>
            <a:r>
              <a:rPr lang="en-US"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47</a:t>
            </a:fld>
            <a:endParaRPr lang="en-US"/>
          </a:p>
        </p:txBody>
      </p:sp>
    </p:spTree>
    <p:extLst>
      <p:ext uri="{BB962C8B-B14F-4D97-AF65-F5344CB8AC3E}">
        <p14:creationId xmlns:p14="http://schemas.microsoft.com/office/powerpoint/2010/main" val="17590227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a:t>
            </a:r>
            <a:r>
              <a:rPr lang="nl-NL" i="1" dirty="0" smtClean="0">
                <a:solidFill>
                  <a:srgbClr val="007C92"/>
                </a:solidFill>
                <a:latin typeface="Candara"/>
                <a:ea typeface="Times New Roman"/>
                <a:cs typeface="Times New Roman"/>
              </a:rPr>
              <a:t>antipsychotica</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48</a:t>
            </a:fld>
            <a:endParaRPr lang="en-US"/>
          </a:p>
        </p:txBody>
      </p:sp>
      <p:pic>
        <p:nvPicPr>
          <p:cNvPr id="5" name="Image 1">
            <a:extLst>
              <a:ext uri="{FF2B5EF4-FFF2-40B4-BE49-F238E27FC236}">
                <a16:creationId xmlns:a16="http://schemas.microsoft.com/office/drawing/2014/main" id="{29882BBB-FE70-4DBF-B421-BD7D492DE1A9}"/>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483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361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solidFill>
                <a:schemeClr val="bg1">
                  <a:lumMod val="85000"/>
                </a:schemeClr>
              </a:solidFill>
            </a:endParaRPr>
          </a:p>
          <a:p>
            <a:pPr marL="514350" indent="-514350">
              <a:buFont typeface="+mj-lt"/>
              <a:buAutoNum type="arabicPeriod"/>
            </a:pPr>
            <a:endParaRPr lang="nl-BE" dirty="0" smtClean="0">
              <a:solidFill>
                <a:schemeClr val="bg1">
                  <a:lumMod val="85000"/>
                </a:schemeClr>
              </a:solidFill>
            </a:endParaRPr>
          </a:p>
          <a:p>
            <a:pPr marL="514350" indent="-514350">
              <a:buFont typeface="+mj-lt"/>
              <a:buAutoNum type="arabicPeriod"/>
            </a:pPr>
            <a:r>
              <a:rPr lang="nl-BE" dirty="0" smtClean="0">
                <a:solidFill>
                  <a:schemeClr val="bg1">
                    <a:lumMod val="85000"/>
                  </a:schemeClr>
                </a:solidFill>
              </a:rPr>
              <a:t>Infecties in de ambulante praktijk</a:t>
            </a:r>
          </a:p>
          <a:p>
            <a:pPr marL="514350" indent="-514350">
              <a:buFont typeface="+mj-lt"/>
              <a:buAutoNum type="arabicPeriod"/>
            </a:pPr>
            <a:r>
              <a:rPr lang="nl-BE" dirty="0" smtClean="0">
                <a:solidFill>
                  <a:schemeClr val="bg1">
                    <a:lumMod val="85000"/>
                  </a:schemeClr>
                </a:solidFill>
              </a:rPr>
              <a:t>Medicatie bij ouderen</a:t>
            </a:r>
          </a:p>
          <a:p>
            <a:pPr marL="514350" indent="-514350">
              <a:buFont typeface="+mj-lt"/>
              <a:buAutoNum type="arabicPeriod"/>
            </a:pPr>
            <a:r>
              <a:rPr lang="nl-BE" dirty="0" smtClean="0">
                <a:solidFill>
                  <a:schemeClr val="bg1">
                    <a:lumMod val="85000"/>
                  </a:schemeClr>
                </a:solidFill>
              </a:rPr>
              <a:t>Psychotrope medicatie</a:t>
            </a:r>
          </a:p>
          <a:p>
            <a:pPr marL="514350" indent="-514350">
              <a:buFont typeface="+mj-lt"/>
              <a:buAutoNum type="arabicPeriod"/>
            </a:pPr>
            <a:r>
              <a:rPr lang="nl-BE" sz="3200" b="1" dirty="0" smtClean="0"/>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49</a:t>
            </a:fld>
            <a:endParaRPr lang="en-US"/>
          </a:p>
        </p:txBody>
      </p:sp>
    </p:spTree>
    <p:extLst>
      <p:ext uri="{BB962C8B-B14F-4D97-AF65-F5344CB8AC3E}">
        <p14:creationId xmlns:p14="http://schemas.microsoft.com/office/powerpoint/2010/main" val="332809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Interpretatie</a:t>
            </a:r>
            <a:r>
              <a:rPr lang="en-US" dirty="0" smtClean="0"/>
              <a:t> van de </a:t>
            </a:r>
            <a:r>
              <a:rPr lang="en-US" dirty="0" err="1" smtClean="0"/>
              <a:t>grafieken</a:t>
            </a:r>
            <a:r>
              <a:rPr lang="en-US" dirty="0" smtClean="0"/>
              <a:t/>
            </a:r>
            <a:br>
              <a:rPr lang="en-US" dirty="0" smtClean="0"/>
            </a:br>
            <a:r>
              <a:rPr lang="en-US" dirty="0" smtClean="0"/>
              <a:t>1. </a:t>
            </a:r>
            <a:r>
              <a:rPr lang="en-US" dirty="0" err="1" smtClean="0"/>
              <a:t>Individuele</a:t>
            </a:r>
            <a:r>
              <a:rPr lang="en-US" dirty="0" smtClean="0"/>
              <a:t> </a:t>
            </a:r>
            <a:r>
              <a:rPr lang="en-US" dirty="0" err="1" smtClean="0"/>
              <a:t>vergelijkende</a:t>
            </a:r>
            <a:r>
              <a:rPr lang="en-US" dirty="0" smtClean="0"/>
              <a:t> </a:t>
            </a:r>
            <a:r>
              <a:rPr lang="en-US" dirty="0" err="1" smtClean="0"/>
              <a:t>schaal</a:t>
            </a:r>
            <a:endParaRPr lang="en-US" dirty="0"/>
          </a:p>
        </p:txBody>
      </p:sp>
      <p:sp>
        <p:nvSpPr>
          <p:cNvPr id="3" name="Content Placeholder 2"/>
          <p:cNvSpPr>
            <a:spLocks noGrp="1"/>
          </p:cNvSpPr>
          <p:nvPr>
            <p:ph idx="1"/>
          </p:nvPr>
        </p:nvSpPr>
        <p:spPr>
          <a:xfrm>
            <a:off x="457200" y="1600200"/>
            <a:ext cx="8435280" cy="4525963"/>
          </a:xfrm>
        </p:spPr>
        <p:txBody>
          <a:bodyPr/>
          <a:lstStyle/>
          <a:p>
            <a:pPr marL="0" indent="0">
              <a:buNone/>
            </a:pPr>
            <a:r>
              <a:rPr lang="nl-NL" sz="2000" dirty="0"/>
              <a:t>Deze grafiek wordt beschreven in de individuele feedback die u hebt ontvangen:</a:t>
            </a:r>
          </a:p>
          <a:p>
            <a:endParaRPr lang="nl-NL" sz="2000" dirty="0"/>
          </a:p>
          <a:p>
            <a:endParaRPr lang="nl-BE" sz="2000" dirty="0" smtClean="0"/>
          </a:p>
          <a:p>
            <a:endParaRPr lang="nl-BE" sz="2000" dirty="0"/>
          </a:p>
          <a:p>
            <a:endParaRPr lang="nl-BE" sz="2000" dirty="0" smtClean="0"/>
          </a:p>
          <a:p>
            <a:r>
              <a:rPr lang="nl-NL" sz="2000" dirty="0" smtClean="0"/>
              <a:t>Deze </a:t>
            </a:r>
            <a:r>
              <a:rPr lang="nl-NL" sz="2000" dirty="0"/>
              <a:t>schaal </a:t>
            </a:r>
            <a:r>
              <a:rPr lang="nl-NL" sz="2000" dirty="0" smtClean="0"/>
              <a:t>toont de </a:t>
            </a:r>
            <a:r>
              <a:rPr lang="nl-NL" sz="2000" dirty="0"/>
              <a:t>verdeling van de resultaten voor alle artsen </a:t>
            </a:r>
            <a:r>
              <a:rPr lang="nl-NL" sz="2000" dirty="0" smtClean="0"/>
              <a:t>binnen de prestatiegeneeskunde.</a:t>
            </a:r>
            <a:endParaRPr lang="nl-NL" sz="2000" dirty="0"/>
          </a:p>
          <a:p>
            <a:r>
              <a:rPr lang="nl-NL" sz="2000" dirty="0"/>
              <a:t>De betekenis van de limieten P10, P50, P60 en P90 wordt beschreven in uw individuele document.</a:t>
            </a:r>
          </a:p>
          <a:p>
            <a:r>
              <a:rPr lang="nl-NL" sz="2000" dirty="0"/>
              <a:t>De betekenis </a:t>
            </a:r>
            <a:r>
              <a:rPr lang="nl-NL" sz="2000" dirty="0" smtClean="0"/>
              <a:t>van de </a:t>
            </a:r>
            <a:r>
              <a:rPr lang="nl-NL" sz="2000" dirty="0"/>
              <a:t>kleuren </a:t>
            </a:r>
            <a:r>
              <a:rPr lang="nl-NL" sz="2000" dirty="0" smtClean="0"/>
              <a:t>eveneens.</a:t>
            </a:r>
            <a:endParaRPr lang="nl-NL" sz="2000" dirty="0"/>
          </a:p>
          <a:p>
            <a:r>
              <a:rPr lang="nl-NL" sz="2000" dirty="0"/>
              <a:t>U vindt een geanonimiseerde kopie op de website van het </a:t>
            </a:r>
            <a:r>
              <a:rPr lang="nl-NL" sz="2000" dirty="0" smtClean="0"/>
              <a:t>RIZIV.</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122" y="2704529"/>
            <a:ext cx="56388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49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 </a:t>
            </a:r>
          </a:p>
          <a:p>
            <a:pPr marL="0" indent="0">
              <a:buNone/>
            </a:pPr>
            <a:r>
              <a:rPr lang="nl-BE" sz="2400" b="1" i="1" dirty="0" smtClean="0">
                <a:effectLst>
                  <a:outerShdw blurRad="38100" dist="38100" dir="2700000" algn="tl">
                    <a:srgbClr val="000000">
                      <a:alpha val="43137"/>
                    </a:srgbClr>
                  </a:outerShdw>
                </a:effectLst>
              </a:rPr>
              <a:t>voorschrijven van </a:t>
            </a:r>
            <a:r>
              <a:rPr lang="nl-BE" sz="2400" b="1" i="1" dirty="0" err="1" smtClean="0">
                <a:effectLst>
                  <a:outerShdw blurRad="38100" dist="38100" dir="2700000" algn="tl">
                    <a:srgbClr val="000000">
                      <a:alpha val="43137"/>
                    </a:srgbClr>
                  </a:outerShdw>
                </a:effectLst>
              </a:rPr>
              <a:t>statines</a:t>
            </a:r>
            <a:endParaRPr lang="nl-BE" sz="2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Het gebruik van </a:t>
            </a:r>
            <a:r>
              <a:rPr lang="nl-BE" sz="1400" b="1" dirty="0" err="1">
                <a:solidFill>
                  <a:srgbClr val="1F497D"/>
                </a:solidFill>
                <a:latin typeface="Candara"/>
                <a:ea typeface="Times New Roman"/>
                <a:cs typeface="Times New Roman"/>
              </a:rPr>
              <a:t>statines</a:t>
            </a:r>
            <a:r>
              <a:rPr lang="nl-BE" sz="1400" b="1" dirty="0">
                <a:solidFill>
                  <a:srgbClr val="1F497D"/>
                </a:solidFill>
                <a:latin typeface="Candara"/>
                <a:ea typeface="Times New Roman"/>
                <a:cs typeface="Times New Roman"/>
              </a:rPr>
              <a:t> is aanbevolen bij patiënten met type 2-diabetes en minstens één andere klassieke risicofactor.</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50</a:t>
            </a:fld>
            <a:endParaRPr lang="en-US"/>
          </a:p>
        </p:txBody>
      </p:sp>
    </p:spTree>
    <p:extLst>
      <p:ext uri="{BB962C8B-B14F-4D97-AF65-F5344CB8AC3E}">
        <p14:creationId xmlns:p14="http://schemas.microsoft.com/office/powerpoint/2010/main" val="1120049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Voorschrijven </a:t>
            </a:r>
            <a:r>
              <a:rPr lang="nl-NL" i="1" dirty="0">
                <a:solidFill>
                  <a:srgbClr val="007C92"/>
                </a:solidFill>
                <a:latin typeface="Candara"/>
                <a:ea typeface="Times New Roman"/>
                <a:cs typeface="Times New Roman"/>
              </a:rPr>
              <a:t>van </a:t>
            </a:r>
            <a:r>
              <a:rPr lang="nl-NL" i="1" dirty="0" err="1">
                <a:solidFill>
                  <a:srgbClr val="007C92"/>
                </a:solidFill>
                <a:latin typeface="Candara"/>
                <a:ea typeface="Times New Roman"/>
                <a:cs typeface="Times New Roman"/>
              </a:rPr>
              <a:t>statines</a:t>
            </a:r>
            <a:r>
              <a:rPr lang="nl-NL" i="1" dirty="0">
                <a:solidFill>
                  <a:srgbClr val="007C92"/>
                </a:solidFill>
                <a:latin typeface="Candara"/>
                <a:ea typeface="Times New Roman"/>
                <a:cs typeface="Times New Roman"/>
              </a:rPr>
              <a:t> bij diabetici met een verhoogd cardiovasculair risico.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80</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51</a:t>
            </a:fld>
            <a:endParaRPr lang="en-US"/>
          </a:p>
        </p:txBody>
      </p:sp>
      <p:pic>
        <p:nvPicPr>
          <p:cNvPr id="5" name="Image 1">
            <a:extLst>
              <a:ext uri="{FF2B5EF4-FFF2-40B4-BE49-F238E27FC236}">
                <a16:creationId xmlns:a16="http://schemas.microsoft.com/office/drawing/2014/main" id="{ACE690E5-554C-4F2B-AD6F-EADCB8874EC1}"/>
              </a:ext>
            </a:extLst>
          </p:cNvPr>
          <p:cNvPicPr>
            <a:picLocks noChangeAspect="1"/>
          </p:cNvPicPr>
          <p:nvPr/>
        </p:nvPicPr>
        <p:blipFill>
          <a:blip r:embed="rId2"/>
          <a:stretch>
            <a:fillRect/>
          </a:stretch>
        </p:blipFill>
        <p:spPr>
          <a:xfrm>
            <a:off x="140364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27423"/>
            <a:ext cx="56673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53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Protonpompinhibitoren</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Het gebruik van protonpompinhibitoren voor de behandeling van een gastro-duodenaal ulcus of oesofagitis zonder complicaties dient beperkt te worden in de tijd.</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52</a:t>
            </a:fld>
            <a:endParaRPr lang="en-US"/>
          </a:p>
        </p:txBody>
      </p:sp>
    </p:spTree>
    <p:extLst>
      <p:ext uri="{BB962C8B-B14F-4D97-AF65-F5344CB8AC3E}">
        <p14:creationId xmlns:p14="http://schemas.microsoft.com/office/powerpoint/2010/main" val="16083722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40-64 jaar met een PPI-voorschrift voor meer dan 80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53</a:t>
            </a:fld>
            <a:endParaRPr lang="en-US"/>
          </a:p>
        </p:txBody>
      </p:sp>
      <p:pic>
        <p:nvPicPr>
          <p:cNvPr id="5" name="Image 1">
            <a:extLst>
              <a:ext uri="{FF2B5EF4-FFF2-40B4-BE49-F238E27FC236}">
                <a16:creationId xmlns:a16="http://schemas.microsoft.com/office/drawing/2014/main" id="{7A6C97A5-B121-4FC6-9B00-40434659996B}"/>
              </a:ext>
            </a:extLst>
          </p:cNvPr>
          <p:cNvPicPr>
            <a:picLocks noChangeAspect="1"/>
          </p:cNvPicPr>
          <p:nvPr/>
        </p:nvPicPr>
        <p:blipFill>
          <a:blip r:embed="rId2"/>
          <a:stretch>
            <a:fillRect/>
          </a:stretch>
        </p:blipFill>
        <p:spPr>
          <a:xfrm>
            <a:off x="1691680" y="1844824"/>
            <a:ext cx="6277900"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578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874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Statines</a:t>
            </a:r>
            <a:r>
              <a:rPr lang="nl-BE" b="1" i="1" dirty="0" smtClean="0">
                <a:effectLst>
                  <a:outerShdw blurRad="38100" dist="38100" dir="2700000" algn="tl">
                    <a:srgbClr val="000000">
                      <a:alpha val="43137"/>
                    </a:srgbClr>
                  </a:outerShdw>
                </a:effectLst>
              </a:rPr>
              <a:t>: </a:t>
            </a:r>
          </a:p>
          <a:p>
            <a:pPr marL="0" indent="0">
              <a:buNone/>
            </a:pPr>
            <a:r>
              <a:rPr lang="nl-BE" sz="2000" b="1" i="1" dirty="0" smtClean="0">
                <a:effectLst>
                  <a:outerShdw blurRad="38100" dist="38100" dir="2700000" algn="tl">
                    <a:srgbClr val="000000">
                      <a:alpha val="43137"/>
                    </a:srgbClr>
                  </a:outerShdw>
                </a:effectLst>
              </a:rPr>
              <a:t>voorschrift bij patiënten zonder geïdentificeerd cardiovasculair risico</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err="1">
                <a:solidFill>
                  <a:srgbClr val="000000"/>
                </a:solidFill>
                <a:latin typeface="Candara"/>
                <a:ea typeface="Times New Roman"/>
                <a:cs typeface="Times New Roman"/>
              </a:rPr>
              <a:t>Statines</a:t>
            </a:r>
            <a:r>
              <a:rPr lang="nl-BE" sz="1400" b="1" dirty="0">
                <a:solidFill>
                  <a:srgbClr val="000000"/>
                </a:solidFill>
                <a:latin typeface="Candara"/>
                <a:ea typeface="Times New Roman"/>
                <a:cs typeface="Times New Roman"/>
              </a:rPr>
              <a:t> zijn niet aangewezen bij patiënten zonder cardiovasculaire pathologie, zelfs bij een verhoogde </a:t>
            </a:r>
            <a:r>
              <a:rPr lang="nl-BE" sz="1400" b="1" dirty="0" err="1">
                <a:solidFill>
                  <a:srgbClr val="000000"/>
                </a:solidFill>
                <a:latin typeface="Candara"/>
                <a:ea typeface="Times New Roman"/>
                <a:cs typeface="Times New Roman"/>
              </a:rPr>
              <a:t>cholesterolemie</a:t>
            </a:r>
            <a:r>
              <a:rPr lang="nl-BE"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54</a:t>
            </a:fld>
            <a:endParaRPr lang="en-US"/>
          </a:p>
        </p:txBody>
      </p:sp>
    </p:spTree>
    <p:extLst>
      <p:ext uri="{BB962C8B-B14F-4D97-AF65-F5344CB8AC3E}">
        <p14:creationId xmlns:p14="http://schemas.microsoft.com/office/powerpoint/2010/main" val="38587986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777875"/>
          </a:xfrm>
        </p:spPr>
        <p:txBody>
          <a:bodyPr/>
          <a:lstStyle/>
          <a:p>
            <a:r>
              <a:rPr lang="en-US" b="0" dirty="0"/>
              <a:t/>
            </a:r>
            <a:br>
              <a:rPr lang="en-US" b="0" dirty="0"/>
            </a:br>
            <a:r>
              <a:rPr lang="nl-NL" i="1" dirty="0">
                <a:solidFill>
                  <a:srgbClr val="007C92"/>
                </a:solidFill>
                <a:latin typeface="Candara"/>
                <a:ea typeface="Times New Roman"/>
                <a:cs typeface="Times New Roman"/>
              </a:rPr>
              <a:t>Percentage patiënten van 40-49 jaar zonder geïdentificeerd cardiovasculair risico die een voorschrift ontvingen voor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medicatie</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55</a:t>
            </a:fld>
            <a:endParaRPr lang="en-US"/>
          </a:p>
        </p:txBody>
      </p:sp>
      <p:pic>
        <p:nvPicPr>
          <p:cNvPr id="5" name="Image 1">
            <a:extLst>
              <a:ext uri="{FF2B5EF4-FFF2-40B4-BE49-F238E27FC236}">
                <a16:creationId xmlns:a16="http://schemas.microsoft.com/office/drawing/2014/main" id="{88D1AB0D-908D-4637-9E30-A4C4F1FB001C}"/>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483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052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klinische biologie</a:t>
            </a:r>
            <a:endParaRPr lang="en-US" dirty="0"/>
          </a:p>
        </p:txBody>
      </p:sp>
      <p:sp>
        <p:nvSpPr>
          <p:cNvPr id="3" name="Text Placeholder 2"/>
          <p:cNvSpPr>
            <a:spLocks noGrp="1"/>
          </p:cNvSpPr>
          <p:nvPr>
            <p:ph type="body" idx="1"/>
          </p:nvPr>
        </p:nvSpPr>
        <p:spPr/>
        <p:txBody>
          <a:bodyPr/>
          <a:lstStyle/>
          <a:p>
            <a:r>
              <a:rPr lang="nl-BE" dirty="0" smtClean="0"/>
              <a:t>THEMA II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56</a:t>
            </a:fld>
            <a:endParaRPr lang="en-US"/>
          </a:p>
        </p:txBody>
      </p:sp>
    </p:spTree>
    <p:extLst>
      <p:ext uri="{BB962C8B-B14F-4D97-AF65-F5344CB8AC3E}">
        <p14:creationId xmlns:p14="http://schemas.microsoft.com/office/powerpoint/2010/main" val="4065595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Screening</a:t>
            </a:r>
          </a:p>
          <a:p>
            <a:pPr marL="514350" indent="-514350">
              <a:spcAft>
                <a:spcPts val="600"/>
              </a:spcAft>
              <a:buFont typeface="+mj-lt"/>
              <a:buAutoNum type="arabicPeriod"/>
            </a:pPr>
            <a:r>
              <a:rPr lang="nl-BE" sz="2400" dirty="0" smtClean="0"/>
              <a:t>Diagnose</a:t>
            </a:r>
          </a:p>
          <a:p>
            <a:pPr marL="514350" indent="-514350">
              <a:spcAft>
                <a:spcPts val="600"/>
              </a:spcAft>
              <a:buFont typeface="+mj-lt"/>
              <a:buAutoNum type="arabicPeriod"/>
            </a:pPr>
            <a:r>
              <a:rPr lang="nl-BE" sz="2400" dirty="0" smtClean="0"/>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57</a:t>
            </a:fld>
            <a:endParaRPr lang="en-US"/>
          </a:p>
        </p:txBody>
      </p:sp>
    </p:spTree>
    <p:extLst>
      <p:ext uri="{BB962C8B-B14F-4D97-AF65-F5344CB8AC3E}">
        <p14:creationId xmlns:p14="http://schemas.microsoft.com/office/powerpoint/2010/main" val="2051028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Screening</a:t>
            </a:r>
          </a:p>
          <a:p>
            <a:pPr marL="514350" indent="-514350">
              <a:spcAft>
                <a:spcPts val="600"/>
              </a:spcAft>
              <a:buFont typeface="+mj-lt"/>
              <a:buAutoNum type="arabicPeriod"/>
            </a:pPr>
            <a:r>
              <a:rPr lang="nl-BE" sz="2400" dirty="0" smtClean="0">
                <a:solidFill>
                  <a:schemeClr val="bg1">
                    <a:lumMod val="85000"/>
                  </a:schemeClr>
                </a:solidFill>
              </a:rPr>
              <a:t>Diagnose</a:t>
            </a:r>
          </a:p>
          <a:p>
            <a:pPr marL="514350" indent="-514350">
              <a:spcAft>
                <a:spcPts val="600"/>
              </a:spcAft>
              <a:buFont typeface="+mj-lt"/>
              <a:buAutoNum type="arabicPeriod"/>
            </a:pPr>
            <a:r>
              <a:rPr lang="nl-BE" sz="2400" dirty="0" smtClean="0">
                <a:solidFill>
                  <a:schemeClr val="bg1">
                    <a:lumMod val="85000"/>
                  </a:schemeClr>
                </a:solidFill>
              </a:rPr>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58</a:t>
            </a:fld>
            <a:endParaRPr lang="en-US"/>
          </a:p>
        </p:txBody>
      </p:sp>
    </p:spTree>
    <p:extLst>
      <p:ext uri="{BB962C8B-B14F-4D97-AF65-F5344CB8AC3E}">
        <p14:creationId xmlns:p14="http://schemas.microsoft.com/office/powerpoint/2010/main" val="2462918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 </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Bepaal vanaf 65 jaar 1x/jaar de nuchtere </a:t>
            </a:r>
            <a:r>
              <a:rPr lang="nl-BE" sz="1400" b="1" dirty="0" err="1">
                <a:solidFill>
                  <a:srgbClr val="1F497D"/>
                </a:solidFill>
                <a:latin typeface="Candara"/>
                <a:ea typeface="Times New Roman"/>
                <a:cs typeface="Times New Roman"/>
              </a:rPr>
              <a:t>glycemie</a:t>
            </a:r>
            <a:r>
              <a:rPr lang="nl-BE" sz="1400" b="1" dirty="0">
                <a:solidFill>
                  <a:srgbClr val="1F497D"/>
                </a:solidFill>
                <a:latin typeface="Candara"/>
                <a:ea typeface="Times New Roman"/>
                <a:cs typeface="Times New Roman"/>
              </a:rPr>
              <a:t> op een veneus bloedstaal als screening naar diabetes.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59</a:t>
            </a:fld>
            <a:endParaRPr lang="en-US"/>
          </a:p>
        </p:txBody>
      </p:sp>
    </p:spTree>
    <p:extLst>
      <p:ext uri="{BB962C8B-B14F-4D97-AF65-F5344CB8AC3E}">
        <p14:creationId xmlns:p14="http://schemas.microsoft.com/office/powerpoint/2010/main" val="2768994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smtClean="0"/>
              <a:t/>
            </a:r>
            <a:br>
              <a:rPr lang="en-US" dirty="0" smtClean="0"/>
            </a:br>
            <a:r>
              <a:rPr lang="en-US" dirty="0" smtClean="0"/>
              <a:t>2. Boxplot / indicator van de LOK’s per </a:t>
            </a:r>
            <a:r>
              <a:rPr lang="en-US" dirty="0" err="1" smtClean="0"/>
              <a:t>provincie</a:t>
            </a:r>
            <a:endParaRPr lang="en-US" dirty="0"/>
          </a:p>
        </p:txBody>
      </p:sp>
      <p:sp>
        <p:nvSpPr>
          <p:cNvPr id="3" name="Content Placeholder 2"/>
          <p:cNvSpPr>
            <a:spLocks noGrp="1"/>
          </p:cNvSpPr>
          <p:nvPr>
            <p:ph idx="1"/>
          </p:nvPr>
        </p:nvSpPr>
        <p:spPr>
          <a:xfrm>
            <a:off x="457200" y="1628800"/>
            <a:ext cx="8363272" cy="4752528"/>
          </a:xfrm>
        </p:spPr>
        <p:txBody>
          <a:bodyPr/>
          <a:lstStyle/>
          <a:p>
            <a:pPr marL="0" indent="0">
              <a:buNone/>
            </a:pPr>
            <a:r>
              <a:rPr lang="nl-NL" sz="2000" dirty="0"/>
              <a:t>De </a:t>
            </a:r>
            <a:r>
              <a:rPr lang="nl-NL" sz="2000" dirty="0" err="1"/>
              <a:t>boxplot</a:t>
            </a:r>
            <a:r>
              <a:rPr lang="nl-NL" sz="2000" dirty="0"/>
              <a:t> maakt het mogelijk om de verdeling van de gemiddelden per LOK te visualiseren op basis van de resultaten van LOK-artsen.</a:t>
            </a:r>
          </a:p>
          <a:p>
            <a:pPr marL="0" indent="0">
              <a:buNone/>
            </a:pPr>
            <a:endParaRPr lang="nl-NL" sz="2000" dirty="0" smtClean="0"/>
          </a:p>
          <a:p>
            <a:pPr marL="0" indent="0">
              <a:buNone/>
            </a:pPr>
            <a:r>
              <a:rPr lang="nl-NL" sz="2000" dirty="0" smtClean="0"/>
              <a:t>Het </a:t>
            </a:r>
            <a:r>
              <a:rPr lang="nl-NL" sz="2000" dirty="0"/>
              <a:t>resultaat van een </a:t>
            </a:r>
            <a:r>
              <a:rPr lang="nl-NL" sz="2000" dirty="0" smtClean="0"/>
              <a:t>LOK wordt </a:t>
            </a:r>
            <a:r>
              <a:rPr lang="nl-NL" sz="2000" dirty="0"/>
              <a:t>alleen in aanmerking genomen als er in 2016 minstens 7 </a:t>
            </a:r>
            <a:r>
              <a:rPr lang="nl-NL" sz="2000" dirty="0" smtClean="0"/>
              <a:t>artsen </a:t>
            </a:r>
            <a:r>
              <a:rPr lang="nl-NL" sz="2000" dirty="0"/>
              <a:t>binnen de prestatiegeneeskunde</a:t>
            </a:r>
            <a:r>
              <a:rPr lang="nl-NL" sz="2000" dirty="0" smtClean="0"/>
              <a:t> </a:t>
            </a:r>
            <a:r>
              <a:rPr lang="nl-NL" sz="2000" dirty="0"/>
              <a:t>actief zijn in de </a:t>
            </a:r>
            <a:r>
              <a:rPr lang="nl-NL" sz="2000" dirty="0" smtClean="0"/>
              <a:t>LOK (met </a:t>
            </a:r>
            <a:r>
              <a:rPr lang="nl-NL" sz="2000" dirty="0"/>
              <a:t>actief in 2016 bedoelen we </a:t>
            </a:r>
            <a:r>
              <a:rPr lang="nl-NL" sz="2000" dirty="0" smtClean="0"/>
              <a:t>"</a:t>
            </a:r>
            <a:r>
              <a:rPr lang="nl-NL" sz="2000" dirty="0"/>
              <a:t> hebben </a:t>
            </a:r>
            <a:r>
              <a:rPr lang="nl-NL" sz="2000" dirty="0" smtClean="0"/>
              <a:t>een feedback ontvangen </a:t>
            </a:r>
            <a:r>
              <a:rPr lang="nl-NL" sz="2000" dirty="0"/>
              <a:t>voor de activiteit </a:t>
            </a:r>
            <a:r>
              <a:rPr lang="nl-NL" sz="2000" dirty="0" smtClean="0"/>
              <a:t>in 2016</a:t>
            </a:r>
            <a:r>
              <a:rPr lang="nl-NL" sz="2000" dirty="0"/>
              <a:t>").</a:t>
            </a:r>
          </a:p>
          <a:p>
            <a:pPr marL="0" indent="0">
              <a:buNone/>
            </a:pPr>
            <a:endParaRPr lang="nl-NL" sz="2000" dirty="0" smtClean="0"/>
          </a:p>
          <a:p>
            <a:pPr marL="0" indent="0">
              <a:buNone/>
            </a:pPr>
            <a:r>
              <a:rPr lang="nl-NL" sz="2000" dirty="0" smtClean="0"/>
              <a:t>Het LOK-gemiddelde </a:t>
            </a:r>
            <a:r>
              <a:rPr lang="nl-NL" sz="2000" dirty="0"/>
              <a:t>is de som van de tellers gedeeld door de som van de noemers van alle actieve artsen in de </a:t>
            </a:r>
            <a:r>
              <a:rPr lang="nl-NL" sz="2000" dirty="0" smtClean="0"/>
              <a:t>LOK.</a:t>
            </a:r>
          </a:p>
          <a:p>
            <a:pPr marL="0" indent="0">
              <a:buNone/>
            </a:pPr>
            <a:endParaRPr lang="nl-NL" sz="2000" dirty="0" smtClean="0"/>
          </a:p>
          <a:p>
            <a:pPr marL="0" indent="0">
              <a:buNone/>
            </a:pPr>
            <a:r>
              <a:rPr lang="nl-NL" sz="2000" dirty="0" smtClean="0"/>
              <a:t>Elke </a:t>
            </a:r>
            <a:r>
              <a:rPr lang="nl-NL" sz="2000" dirty="0" err="1" smtClean="0"/>
              <a:t>boxplot</a:t>
            </a:r>
            <a:r>
              <a:rPr lang="nl-NL" sz="2000" dirty="0"/>
              <a:t> vertegenwoordigt een 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a:t>
            </a:fld>
            <a:endParaRPr lang="en-US" dirty="0"/>
          </a:p>
        </p:txBody>
      </p:sp>
    </p:spTree>
    <p:extLst>
      <p:ext uri="{BB962C8B-B14F-4D97-AF65-F5344CB8AC3E}">
        <p14:creationId xmlns:p14="http://schemas.microsoft.com/office/powerpoint/2010/main" val="824729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65-plussers die jaarlijks gescreend worden op diabetes </a:t>
            </a:r>
            <a:r>
              <a:rPr lang="nl-NL" i="1" dirty="0" smtClean="0">
                <a:solidFill>
                  <a:srgbClr val="007C92"/>
                </a:solidFill>
                <a:latin typeface="Candara"/>
                <a:ea typeface="Times New Roman"/>
                <a:cs typeface="Times New Roman"/>
              </a:rPr>
              <a:t>mellitus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60</a:t>
            </a:fld>
            <a:endParaRPr lang="en-US"/>
          </a:p>
        </p:txBody>
      </p:sp>
      <p:pic>
        <p:nvPicPr>
          <p:cNvPr id="5" name="Image 1">
            <a:extLst>
              <a:ext uri="{FF2B5EF4-FFF2-40B4-BE49-F238E27FC236}">
                <a16:creationId xmlns:a16="http://schemas.microsoft.com/office/drawing/2014/main" id="{F905DBF9-6FAE-456B-BA8E-DE486DF3019E}"/>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97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191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Schildklierfunctie </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2483768" y="2780928"/>
            <a:ext cx="6157585" cy="1080120"/>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routinematige schildklierfunctiescreening (TSH-bepaling) uit, enkel als gerichte case-</a:t>
            </a:r>
            <a:r>
              <a:rPr lang="nl-BE" sz="1400" b="1" dirty="0" err="1">
                <a:solidFill>
                  <a:srgbClr val="000000"/>
                </a:solidFill>
                <a:latin typeface="Candara"/>
                <a:ea typeface="Times New Roman"/>
                <a:cs typeface="Times New Roman"/>
              </a:rPr>
              <a:t>finding</a:t>
            </a:r>
            <a:r>
              <a:rPr lang="nl-BE"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sp>
        <p:nvSpPr>
          <p:cNvPr id="7" name="Rounded Rectangular Callout 6"/>
          <p:cNvSpPr/>
          <p:nvPr/>
        </p:nvSpPr>
        <p:spPr>
          <a:xfrm>
            <a:off x="2483767" y="4005064"/>
            <a:ext cx="6157585" cy="1080120"/>
          </a:xfrm>
          <a:prstGeom prst="wedgeRoundRectCallout">
            <a:avLst>
              <a:gd name="adj1" fmla="val -56584"/>
              <a:gd name="adj2" fmla="val -29614"/>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Indien schildklierfunctiescreening aangewezen is (gerichte case-</a:t>
            </a:r>
            <a:r>
              <a:rPr lang="nl-BE" sz="1400" b="1" dirty="0" err="1">
                <a:solidFill>
                  <a:srgbClr val="1F497D"/>
                </a:solidFill>
                <a:latin typeface="Candara"/>
                <a:ea typeface="Times New Roman"/>
                <a:cs typeface="Times New Roman"/>
              </a:rPr>
              <a:t>finding</a:t>
            </a:r>
            <a:r>
              <a:rPr lang="nl-BE" sz="1400" b="1" dirty="0">
                <a:solidFill>
                  <a:srgbClr val="1F497D"/>
                </a:solidFill>
                <a:latin typeface="Candara"/>
                <a:ea typeface="Times New Roman"/>
                <a:cs typeface="Times New Roman"/>
              </a:rPr>
              <a:t>), bepaal dan enkel TSH. Vrij T4 (en zeldzaam T3) dient enkel in tweede instantie bepaald te worden bij een afwijkende TSH-waarde.</a:t>
            </a:r>
            <a:endParaRPr lang="en-US" sz="1400" b="1" dirty="0">
              <a:solidFill>
                <a:srgbClr val="1F497D"/>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61</a:t>
            </a:fld>
            <a:endParaRPr lang="en-US"/>
          </a:p>
        </p:txBody>
      </p:sp>
    </p:spTree>
    <p:extLst>
      <p:ext uri="{BB962C8B-B14F-4D97-AF65-F5344CB8AC3E}">
        <p14:creationId xmlns:p14="http://schemas.microsoft.com/office/powerpoint/2010/main" val="17472498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patiënten die een overbodige schildklierfunctiescreening 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62</a:t>
            </a:fld>
            <a:endParaRPr lang="en-US"/>
          </a:p>
        </p:txBody>
      </p:sp>
      <p:pic>
        <p:nvPicPr>
          <p:cNvPr id="5" name="Image 1">
            <a:extLst>
              <a:ext uri="{FF2B5EF4-FFF2-40B4-BE49-F238E27FC236}">
                <a16:creationId xmlns:a16="http://schemas.microsoft.com/office/drawing/2014/main" id="{5606D0B3-4428-4D48-8A44-FEB43EAA717F}"/>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0768"/>
            <a:ext cx="56769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266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Overmatig </a:t>
            </a:r>
            <a:r>
              <a:rPr lang="nl-NL" i="1" dirty="0">
                <a:solidFill>
                  <a:srgbClr val="007C92"/>
                </a:solidFill>
                <a:latin typeface="Candara"/>
                <a:ea typeface="Times New Roman"/>
                <a:cs typeface="Times New Roman"/>
              </a:rPr>
              <a:t>gebruik van gecombineerde T4-T3-bepaling bij screening naar een schildklierfunctiestoornis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63</a:t>
            </a:fld>
            <a:endParaRPr lang="en-US"/>
          </a:p>
        </p:txBody>
      </p:sp>
      <p:pic>
        <p:nvPicPr>
          <p:cNvPr id="5" name="Image 1">
            <a:extLst>
              <a:ext uri="{FF2B5EF4-FFF2-40B4-BE49-F238E27FC236}">
                <a16:creationId xmlns:a16="http://schemas.microsoft.com/office/drawing/2014/main" id="{E8529562-7491-4C4B-81E8-69ECA80B218D}"/>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388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632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Cervixkanker</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Bied iedere vrouw uit de doelpopulatie van 25 t.e.m. 64 jaar oud een driejaarlijkse screening naar cervixkanker (via een uitstrijkje) </a:t>
            </a:r>
            <a:r>
              <a:rPr lang="nl-BE" sz="1400" b="1" dirty="0" smtClean="0">
                <a:solidFill>
                  <a:srgbClr val="1F497D"/>
                </a:solidFill>
                <a:latin typeface="Candara"/>
                <a:ea typeface="Times New Roman"/>
                <a:cs typeface="Times New Roman"/>
              </a:rPr>
              <a:t>aan.</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64</a:t>
            </a:fld>
            <a:endParaRPr lang="en-US"/>
          </a:p>
        </p:txBody>
      </p:sp>
    </p:spTree>
    <p:extLst>
      <p:ext uri="{BB962C8B-B14F-4D97-AF65-F5344CB8AC3E}">
        <p14:creationId xmlns:p14="http://schemas.microsoft.com/office/powerpoint/2010/main" val="28847132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vrouwen 25-64 jaar die een cervixkankerscreening kregen in de laatste 3 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65</a:t>
            </a:fld>
            <a:endParaRPr lang="en-US"/>
          </a:p>
        </p:txBody>
      </p:sp>
      <p:pic>
        <p:nvPicPr>
          <p:cNvPr id="5" name="Image 1">
            <a:extLst>
              <a:ext uri="{FF2B5EF4-FFF2-40B4-BE49-F238E27FC236}">
                <a16:creationId xmlns:a16="http://schemas.microsoft.com/office/drawing/2014/main" id="{711B87CB-7FF5-4B3A-9F9E-85DAA57C48A6}"/>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02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784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Screening</a:t>
            </a:r>
          </a:p>
          <a:p>
            <a:pPr marL="514350" indent="-514350">
              <a:spcAft>
                <a:spcPts val="600"/>
              </a:spcAft>
              <a:buFont typeface="+mj-lt"/>
              <a:buAutoNum type="arabicPeriod"/>
            </a:pPr>
            <a:r>
              <a:rPr lang="nl-BE" sz="2800" b="1" dirty="0" smtClean="0"/>
              <a:t>Diagnose</a:t>
            </a:r>
          </a:p>
          <a:p>
            <a:pPr marL="514350" indent="-514350">
              <a:spcAft>
                <a:spcPts val="600"/>
              </a:spcAft>
              <a:buFont typeface="+mj-lt"/>
              <a:buAutoNum type="arabicPeriod"/>
            </a:pPr>
            <a:r>
              <a:rPr lang="nl-BE" sz="2400" dirty="0" smtClean="0">
                <a:solidFill>
                  <a:schemeClr val="bg1">
                    <a:lumMod val="85000"/>
                  </a:schemeClr>
                </a:solidFill>
              </a:rPr>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66</a:t>
            </a:fld>
            <a:endParaRPr lang="en-US"/>
          </a:p>
        </p:txBody>
      </p:sp>
    </p:spTree>
    <p:extLst>
      <p:ext uri="{BB962C8B-B14F-4D97-AF65-F5344CB8AC3E}">
        <p14:creationId xmlns:p14="http://schemas.microsoft.com/office/powerpoint/2010/main" val="14146607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Hypertensie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2" name="Rounded Rectangular Callout 1"/>
          <p:cNvSpPr/>
          <p:nvPr/>
        </p:nvSpPr>
        <p:spPr>
          <a:xfrm>
            <a:off x="2483767" y="2780928"/>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1F497D"/>
                </a:solidFill>
                <a:latin typeface="Candara"/>
                <a:ea typeface="Times New Roman"/>
                <a:cs typeface="Times New Roman"/>
              </a:rPr>
              <a:t>Bepaal steeds* Creatinine voor opstart van diuretica, </a:t>
            </a:r>
            <a:r>
              <a:rPr lang="nl-BE" b="1" dirty="0" err="1">
                <a:solidFill>
                  <a:srgbClr val="1F497D"/>
                </a:solidFill>
                <a:latin typeface="Candara"/>
                <a:ea typeface="Times New Roman"/>
                <a:cs typeface="Times New Roman"/>
              </a:rPr>
              <a:t>ACE-remmers</a:t>
            </a:r>
            <a:r>
              <a:rPr lang="nl-BE" b="1" dirty="0">
                <a:solidFill>
                  <a:srgbClr val="1F497D"/>
                </a:solidFill>
                <a:latin typeface="Candara"/>
                <a:ea typeface="Times New Roman"/>
                <a:cs typeface="Times New Roman"/>
              </a:rPr>
              <a:t> en </a:t>
            </a:r>
            <a:r>
              <a:rPr lang="nl-BE" b="1" dirty="0" err="1">
                <a:solidFill>
                  <a:srgbClr val="1F497D"/>
                </a:solidFill>
                <a:latin typeface="Candara"/>
                <a:ea typeface="Times New Roman"/>
                <a:cs typeface="Times New Roman"/>
              </a:rPr>
              <a:t>angiotensine</a:t>
            </a:r>
            <a:r>
              <a:rPr lang="nl-BE" b="1" dirty="0">
                <a:solidFill>
                  <a:srgbClr val="1F497D"/>
                </a:solidFill>
                <a:latin typeface="Candara"/>
                <a:ea typeface="Times New Roman"/>
                <a:cs typeface="Times New Roman"/>
              </a:rPr>
              <a:t> 2-antagonisten.</a:t>
            </a:r>
            <a:endParaRPr lang="en-US" b="1" dirty="0">
              <a:solidFill>
                <a:srgbClr val="1F497D"/>
              </a:solidFill>
              <a:effectLst/>
              <a:latin typeface="Candara"/>
              <a:ea typeface="Times New Roman"/>
              <a:cs typeface="Times New Roman"/>
            </a:endParaRPr>
          </a:p>
        </p:txBody>
      </p:sp>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55775" y="4005064"/>
            <a:ext cx="6085577" cy="369332"/>
          </a:xfrm>
          <a:prstGeom prst="rect">
            <a:avLst/>
          </a:prstGeom>
        </p:spPr>
        <p:txBody>
          <a:bodyPr wrap="square">
            <a:spAutoFit/>
          </a:bodyPr>
          <a:lstStyle/>
          <a:p>
            <a:r>
              <a:rPr lang="nl-NL" sz="900" dirty="0"/>
              <a:t>*Een bepaling tot 6 maanden voor opstart wordt als recent beschouwd. In dat geval hoeft er geen herhaling plaats te vinden, tenzij er argumenten zijn om een achteruitgang van de nierfunctie in deze periode te vermoeden.</a:t>
            </a:r>
            <a:endParaRPr lang="en-US" sz="9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67</a:t>
            </a:fld>
            <a:endParaRPr lang="en-US"/>
          </a:p>
        </p:txBody>
      </p:sp>
    </p:spTree>
    <p:extLst>
      <p:ext uri="{BB962C8B-B14F-4D97-AF65-F5344CB8AC3E}">
        <p14:creationId xmlns:p14="http://schemas.microsoft.com/office/powerpoint/2010/main" val="16549640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nieuwe gebruikers van antihypertensiva met een correcte opstart (i.e. met recente bepaling van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68</a:t>
            </a:fld>
            <a:endParaRPr lang="en-US"/>
          </a:p>
        </p:txBody>
      </p:sp>
      <p:pic>
        <p:nvPicPr>
          <p:cNvPr id="5" name="Image 1">
            <a:extLst>
              <a:ext uri="{FF2B5EF4-FFF2-40B4-BE49-F238E27FC236}">
                <a16:creationId xmlns:a16="http://schemas.microsoft.com/office/drawing/2014/main" id="{81F44E58-C1A2-4BAB-90A4-DB22B17BB54C}"/>
              </a:ext>
            </a:extLst>
          </p:cNvPr>
          <p:cNvPicPr>
            <a:picLocks noChangeAspect="1"/>
          </p:cNvPicPr>
          <p:nvPr/>
        </p:nvPicPr>
        <p:blipFill>
          <a:blip r:embed="rId2"/>
          <a:stretch>
            <a:fillRect/>
          </a:stretch>
        </p:blipFill>
        <p:spPr>
          <a:xfrm>
            <a:off x="1459055"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50665"/>
            <a:ext cx="5629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240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Algemene biochemische bilans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492896"/>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000000"/>
                </a:solidFill>
                <a:latin typeface="Candara"/>
                <a:ea typeface="Times New Roman"/>
                <a:cs typeface="Times New Roman"/>
              </a:rPr>
              <a:t>Voer bij uw gezonde* populatie geen algemene biochemische screening of diagnostiek uit.</a:t>
            </a:r>
            <a:endParaRPr lang="en-US"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3717032"/>
            <a:ext cx="6085577" cy="2508379"/>
          </a:xfrm>
          <a:prstGeom prst="rect">
            <a:avLst/>
          </a:prstGeom>
        </p:spPr>
        <p:txBody>
          <a:bodyPr wrap="square">
            <a:spAutoFit/>
          </a:bodyPr>
          <a:lstStyle/>
          <a:p>
            <a:pPr lvl="0"/>
            <a:r>
              <a:rPr lang="nl-NL" sz="900" dirty="0" smtClean="0"/>
              <a:t>*Definitie ‘gezond’: i.e. voor onze beschikbare data, metingen: geen enkele vorm van chronische medicatie</a:t>
            </a:r>
            <a:endParaRPr lang="fr-FR" sz="900" dirty="0">
              <a:solidFill>
                <a:srgbClr val="000000"/>
              </a:solidFill>
            </a:endParaRPr>
          </a:p>
          <a:p>
            <a:pPr lvl="0"/>
            <a:endParaRPr lang="fr-FR" sz="800" dirty="0">
              <a:solidFill>
                <a:srgbClr val="000000"/>
              </a:solidFill>
            </a:endParaRPr>
          </a:p>
          <a:p>
            <a:pPr lvl="0"/>
            <a:r>
              <a:rPr lang="fr-FR" sz="1200" dirty="0">
                <a:solidFill>
                  <a:srgbClr val="000000"/>
                </a:solidFill>
              </a:rPr>
              <a:t>De </a:t>
            </a:r>
            <a:r>
              <a:rPr lang="fr-FR" sz="1200" dirty="0" err="1">
                <a:solidFill>
                  <a:srgbClr val="000000"/>
                </a:solidFill>
              </a:rPr>
              <a:t>geëvalueerde</a:t>
            </a:r>
            <a:r>
              <a:rPr lang="fr-FR" sz="1200" dirty="0">
                <a:solidFill>
                  <a:srgbClr val="000000"/>
                </a:solidFill>
              </a:rPr>
              <a:t> tests </a:t>
            </a:r>
            <a:r>
              <a:rPr lang="fr-FR" sz="1200" dirty="0" err="1" smtClean="0">
                <a:solidFill>
                  <a:srgbClr val="000000"/>
                </a:solidFill>
              </a:rPr>
              <a:t>zijn</a:t>
            </a:r>
            <a:r>
              <a:rPr lang="fr-FR" sz="1200" dirty="0" smtClean="0">
                <a:solidFill>
                  <a:srgbClr val="000000"/>
                </a:solidFill>
              </a:rPr>
              <a:t>:</a:t>
            </a:r>
            <a:endParaRPr lang="fr-BE" sz="1200" dirty="0" smtClean="0">
              <a:solidFill>
                <a:srgbClr val="000000"/>
              </a:solidFill>
            </a:endParaRPr>
          </a:p>
          <a:p>
            <a:pPr marL="171450" lvl="0" indent="-171450">
              <a:buFontTx/>
              <a:buChar char="-"/>
            </a:pPr>
            <a:r>
              <a:rPr lang="nl-NL" sz="1200" dirty="0" smtClean="0"/>
              <a:t>hematologische testen,</a:t>
            </a:r>
          </a:p>
          <a:p>
            <a:pPr marL="171450" lvl="0" indent="-171450">
              <a:buFontTx/>
              <a:buChar char="-"/>
            </a:pPr>
            <a:r>
              <a:rPr lang="nl-NL" sz="1200" dirty="0" smtClean="0"/>
              <a:t>lever-</a:t>
            </a:r>
            <a:r>
              <a:rPr lang="nl-NL" sz="1200" dirty="0"/>
              <a:t>/</a:t>
            </a:r>
            <a:r>
              <a:rPr lang="nl-NL" sz="1200" dirty="0" smtClean="0"/>
              <a:t>nierfunctietesten,</a:t>
            </a:r>
          </a:p>
          <a:p>
            <a:pPr marL="171450" lvl="0" indent="-171450">
              <a:buFontTx/>
              <a:buChar char="-"/>
            </a:pPr>
            <a:r>
              <a:rPr lang="nl-NL" sz="1200" dirty="0" smtClean="0"/>
              <a:t>obsolete testen,</a:t>
            </a:r>
          </a:p>
          <a:p>
            <a:pPr marL="171450" lvl="0" indent="-171450">
              <a:buFontTx/>
              <a:buChar char="-"/>
            </a:pPr>
            <a:r>
              <a:rPr lang="nl-NL" sz="1200" dirty="0" smtClean="0"/>
              <a:t>hormonale testen.</a:t>
            </a:r>
            <a:endParaRPr lang="fr-BE" sz="1200" dirty="0">
              <a:solidFill>
                <a:srgbClr val="000000"/>
              </a:solidFill>
            </a:endParaRPr>
          </a:p>
          <a:p>
            <a:pPr lvl="0"/>
            <a:endParaRPr lang="fr-BE" sz="800" dirty="0">
              <a:solidFill>
                <a:srgbClr val="000000"/>
              </a:solidFill>
            </a:endParaRPr>
          </a:p>
          <a:p>
            <a:pPr lvl="0"/>
            <a:r>
              <a:rPr lang="nl-NL" sz="1200" dirty="0">
                <a:solidFill>
                  <a:srgbClr val="000000"/>
                </a:solidFill>
              </a:rPr>
              <a:t>De gerichte obsolete onderzoeken zijn</a:t>
            </a:r>
            <a:r>
              <a:rPr lang="fr-BE" sz="1200" dirty="0" smtClean="0">
                <a:solidFill>
                  <a:srgbClr val="000000"/>
                </a:solidFill>
              </a:rPr>
              <a:t>: </a:t>
            </a:r>
            <a:endParaRPr lang="fr-BE" sz="1200" dirty="0">
              <a:solidFill>
                <a:srgbClr val="000000"/>
              </a:solidFill>
            </a:endParaRPr>
          </a:p>
          <a:p>
            <a:pPr marL="171450" lvl="0" indent="-171450">
              <a:buFontTx/>
              <a:buChar char="-"/>
            </a:pPr>
            <a:r>
              <a:rPr lang="en-US" sz="1200" dirty="0" err="1" smtClean="0"/>
              <a:t>vitamine</a:t>
            </a:r>
            <a:r>
              <a:rPr lang="en-US" sz="1200" dirty="0" smtClean="0"/>
              <a:t> B12,</a:t>
            </a:r>
          </a:p>
          <a:p>
            <a:pPr marL="171450" lvl="0" indent="-171450">
              <a:buFontTx/>
              <a:buChar char="-"/>
            </a:pPr>
            <a:r>
              <a:rPr lang="en-US" sz="1200" dirty="0" err="1" smtClean="0"/>
              <a:t>foliumzuur</a:t>
            </a:r>
            <a:r>
              <a:rPr lang="en-US" sz="1200" dirty="0" smtClean="0"/>
              <a:t>,</a:t>
            </a:r>
          </a:p>
          <a:p>
            <a:pPr marL="171450" lvl="0" indent="-171450">
              <a:buFontTx/>
              <a:buChar char="-"/>
            </a:pPr>
            <a:r>
              <a:rPr lang="en-US" sz="1200" dirty="0" err="1" smtClean="0"/>
              <a:t>ijzer</a:t>
            </a:r>
            <a:r>
              <a:rPr lang="en-US" sz="1200" dirty="0" smtClean="0"/>
              <a:t> </a:t>
            </a:r>
            <a:r>
              <a:rPr lang="en-US" sz="1200" dirty="0" err="1" smtClean="0"/>
              <a:t>totaal</a:t>
            </a:r>
            <a:r>
              <a:rPr lang="en-US" sz="1200" dirty="0" smtClean="0"/>
              <a:t>,</a:t>
            </a:r>
          </a:p>
          <a:p>
            <a:pPr marL="171450" lvl="0" indent="-171450">
              <a:buFontTx/>
              <a:buChar char="-"/>
            </a:pPr>
            <a:r>
              <a:rPr lang="en-US" sz="1200" dirty="0" err="1"/>
              <a:t>f</a:t>
            </a:r>
            <a:r>
              <a:rPr lang="en-US" sz="1200" dirty="0" err="1" smtClean="0"/>
              <a:t>erritine</a:t>
            </a:r>
            <a:r>
              <a:rPr lang="en-US" sz="1200" dirty="0" smtClean="0"/>
              <a:t>,</a:t>
            </a:r>
          </a:p>
          <a:p>
            <a:pPr marL="171450" lvl="0" indent="-171450">
              <a:buFontTx/>
              <a:buChar char="-"/>
            </a:pPr>
            <a:r>
              <a:rPr lang="en-US" sz="1200" dirty="0" err="1" smtClean="0"/>
              <a:t>vitamine</a:t>
            </a:r>
            <a:r>
              <a:rPr lang="en-US" sz="1200" dirty="0" smtClean="0"/>
              <a:t> D.</a:t>
            </a:r>
            <a:endParaRPr lang="fr-FR" sz="1200" dirty="0">
              <a:solidFill>
                <a:srgbClr val="000000"/>
              </a:solidFill>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69</a:t>
            </a:fld>
            <a:endParaRPr lang="en-US"/>
          </a:p>
        </p:txBody>
      </p:sp>
    </p:spTree>
    <p:extLst>
      <p:ext uri="{BB962C8B-B14F-4D97-AF65-F5344CB8AC3E}">
        <p14:creationId xmlns:p14="http://schemas.microsoft.com/office/powerpoint/2010/main" val="415767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a:t/>
            </a:r>
            <a:br>
              <a:rPr lang="en-US" dirty="0"/>
            </a:br>
            <a:r>
              <a:rPr lang="en-US" dirty="0"/>
              <a:t>2. Boxplot / indicator van de LOK’s per </a:t>
            </a:r>
            <a:r>
              <a:rPr lang="en-US" dirty="0" err="1"/>
              <a:t>provincie</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7</a:t>
            </a:fld>
            <a:endParaRPr lang="en-US"/>
          </a:p>
        </p:txBody>
      </p:sp>
      <p:sp>
        <p:nvSpPr>
          <p:cNvPr id="21" name="ZoneTexte 5"/>
          <p:cNvSpPr txBox="1"/>
          <p:nvPr/>
        </p:nvSpPr>
        <p:spPr>
          <a:xfrm>
            <a:off x="6880899" y="2319940"/>
            <a:ext cx="2031325" cy="584775"/>
          </a:xfrm>
          <a:prstGeom prst="rect">
            <a:avLst/>
          </a:prstGeom>
          <a:noFill/>
        </p:spPr>
        <p:txBody>
          <a:bodyPr wrap="none" rtlCol="0">
            <a:spAutoFit/>
          </a:bodyPr>
          <a:lstStyle/>
          <a:p>
            <a:r>
              <a:rPr lang="en-US" dirty="0" err="1"/>
              <a:t>Resultaat</a:t>
            </a:r>
            <a:r>
              <a:rPr lang="en-US" dirty="0"/>
              <a:t> </a:t>
            </a:r>
            <a:r>
              <a:rPr lang="en-US" dirty="0" err="1" smtClean="0"/>
              <a:t>hoger</a:t>
            </a:r>
            <a:r>
              <a:rPr lang="en-US" dirty="0" smtClean="0"/>
              <a:t> </a:t>
            </a:r>
            <a:r>
              <a:rPr lang="en-US" dirty="0" err="1" smtClean="0"/>
              <a:t>dan</a:t>
            </a:r>
            <a:r>
              <a:rPr lang="en-US" dirty="0" smtClean="0"/>
              <a:t/>
            </a:r>
            <a:br>
              <a:rPr lang="en-US" dirty="0" smtClean="0"/>
            </a:br>
            <a:r>
              <a:rPr lang="en-US" dirty="0" smtClean="0"/>
              <a:t>P90 (&gt; 63%)</a:t>
            </a:r>
            <a:endParaRPr lang="en-US" dirty="0"/>
          </a:p>
        </p:txBody>
      </p:sp>
      <p:sp>
        <p:nvSpPr>
          <p:cNvPr id="22" name="ZoneTexte 6"/>
          <p:cNvSpPr txBox="1"/>
          <p:nvPr/>
        </p:nvSpPr>
        <p:spPr>
          <a:xfrm>
            <a:off x="1500153" y="3070217"/>
            <a:ext cx="1194558" cy="338554"/>
          </a:xfrm>
          <a:prstGeom prst="rect">
            <a:avLst/>
          </a:prstGeom>
          <a:noFill/>
        </p:spPr>
        <p:txBody>
          <a:bodyPr wrap="none" rtlCol="0">
            <a:spAutoFit/>
          </a:bodyPr>
          <a:lstStyle/>
          <a:p>
            <a:r>
              <a:rPr lang="en-US" dirty="0" smtClean="0"/>
              <a:t>P90 = 63%</a:t>
            </a:r>
            <a:endParaRPr lang="en-US" dirty="0"/>
          </a:p>
        </p:txBody>
      </p:sp>
      <p:sp>
        <p:nvSpPr>
          <p:cNvPr id="23" name="ZoneTexte 7"/>
          <p:cNvSpPr txBox="1"/>
          <p:nvPr/>
        </p:nvSpPr>
        <p:spPr>
          <a:xfrm>
            <a:off x="1475656" y="4006321"/>
            <a:ext cx="1194558" cy="338554"/>
          </a:xfrm>
          <a:prstGeom prst="rect">
            <a:avLst/>
          </a:prstGeom>
          <a:noFill/>
        </p:spPr>
        <p:txBody>
          <a:bodyPr wrap="none" rtlCol="0">
            <a:spAutoFit/>
          </a:bodyPr>
          <a:lstStyle/>
          <a:p>
            <a:r>
              <a:rPr lang="en-US" dirty="0" smtClean="0"/>
              <a:t>P75 = 45%</a:t>
            </a:r>
            <a:endParaRPr lang="en-US" dirty="0"/>
          </a:p>
        </p:txBody>
      </p:sp>
      <p:sp>
        <p:nvSpPr>
          <p:cNvPr id="24" name="ZoneTexte 10"/>
          <p:cNvSpPr txBox="1"/>
          <p:nvPr/>
        </p:nvSpPr>
        <p:spPr>
          <a:xfrm>
            <a:off x="432825" y="4382426"/>
            <a:ext cx="2266967" cy="338554"/>
          </a:xfrm>
          <a:prstGeom prst="rect">
            <a:avLst/>
          </a:prstGeom>
          <a:noFill/>
        </p:spPr>
        <p:txBody>
          <a:bodyPr wrap="none" rtlCol="0">
            <a:spAutoFit/>
          </a:bodyPr>
          <a:lstStyle/>
          <a:p>
            <a:r>
              <a:rPr lang="en-US" dirty="0" err="1" smtClean="0"/>
              <a:t>Mediaan</a:t>
            </a:r>
            <a:r>
              <a:rPr lang="en-US" dirty="0" smtClean="0"/>
              <a:t> of P50 = 37%</a:t>
            </a:r>
            <a:endParaRPr lang="en-US" dirty="0"/>
          </a:p>
        </p:txBody>
      </p:sp>
      <p:sp>
        <p:nvSpPr>
          <p:cNvPr id="25" name="ZoneTexte 11"/>
          <p:cNvSpPr txBox="1"/>
          <p:nvPr/>
        </p:nvSpPr>
        <p:spPr>
          <a:xfrm>
            <a:off x="1475656" y="4848931"/>
            <a:ext cx="1194558" cy="338554"/>
          </a:xfrm>
          <a:prstGeom prst="rect">
            <a:avLst/>
          </a:prstGeom>
          <a:noFill/>
        </p:spPr>
        <p:txBody>
          <a:bodyPr wrap="none" rtlCol="0">
            <a:spAutoFit/>
          </a:bodyPr>
          <a:lstStyle/>
          <a:p>
            <a:r>
              <a:rPr lang="en-US" dirty="0" smtClean="0"/>
              <a:t>P25 = 28%</a:t>
            </a:r>
            <a:endParaRPr lang="en-US" dirty="0"/>
          </a:p>
        </p:txBody>
      </p:sp>
      <p:sp>
        <p:nvSpPr>
          <p:cNvPr id="26" name="ZoneTexte 12"/>
          <p:cNvSpPr txBox="1"/>
          <p:nvPr/>
        </p:nvSpPr>
        <p:spPr>
          <a:xfrm>
            <a:off x="1475656" y="5585076"/>
            <a:ext cx="1194558" cy="338554"/>
          </a:xfrm>
          <a:prstGeom prst="rect">
            <a:avLst/>
          </a:prstGeom>
          <a:noFill/>
        </p:spPr>
        <p:txBody>
          <a:bodyPr wrap="none" rtlCol="0">
            <a:spAutoFit/>
          </a:bodyPr>
          <a:lstStyle/>
          <a:p>
            <a:r>
              <a:rPr lang="en-US" dirty="0" smtClean="0"/>
              <a:t>P10 = 10%</a:t>
            </a:r>
            <a:endParaRPr lang="en-US" dirty="0"/>
          </a:p>
        </p:txBody>
      </p:sp>
      <p:sp>
        <p:nvSpPr>
          <p:cNvPr id="27" name="ZoneTexte 13"/>
          <p:cNvSpPr txBox="1"/>
          <p:nvPr/>
        </p:nvSpPr>
        <p:spPr>
          <a:xfrm>
            <a:off x="6876256" y="5785035"/>
            <a:ext cx="2159566" cy="584775"/>
          </a:xfrm>
          <a:prstGeom prst="rect">
            <a:avLst/>
          </a:prstGeom>
          <a:noFill/>
        </p:spPr>
        <p:txBody>
          <a:bodyPr wrap="none" rtlCol="0">
            <a:spAutoFit/>
          </a:bodyPr>
          <a:lstStyle/>
          <a:p>
            <a:r>
              <a:rPr lang="nl-NL" dirty="0"/>
              <a:t>N.B. Geen resultaten </a:t>
            </a:r>
          </a:p>
          <a:p>
            <a:r>
              <a:rPr lang="nl-NL" dirty="0"/>
              <a:t>lager dan P10</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61" y="1264596"/>
            <a:ext cx="1071935" cy="56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15"/>
          <p:cNvSpPr txBox="1"/>
          <p:nvPr/>
        </p:nvSpPr>
        <p:spPr>
          <a:xfrm>
            <a:off x="6876256" y="4319614"/>
            <a:ext cx="1935145" cy="338554"/>
          </a:xfrm>
          <a:prstGeom prst="rect">
            <a:avLst/>
          </a:prstGeom>
          <a:noFill/>
        </p:spPr>
        <p:txBody>
          <a:bodyPr wrap="none" rtlCol="0">
            <a:spAutoFit/>
          </a:bodyPr>
          <a:lstStyle/>
          <a:p>
            <a:r>
              <a:rPr lang="en-US" dirty="0" err="1" smtClean="0"/>
              <a:t>Gemiddelde</a:t>
            </a:r>
            <a:r>
              <a:rPr lang="en-US" dirty="0" smtClean="0"/>
              <a:t> = 38%</a:t>
            </a:r>
            <a:endParaRPr lang="en-US" dirty="0"/>
          </a:p>
        </p:txBody>
      </p:sp>
      <p:cxnSp>
        <p:nvCxnSpPr>
          <p:cNvPr id="30" name="Connecteur droit avec flèche 18"/>
          <p:cNvCxnSpPr/>
          <p:nvPr/>
        </p:nvCxnSpPr>
        <p:spPr>
          <a:xfrm>
            <a:off x="2771800" y="3192747"/>
            <a:ext cx="2232248"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19"/>
          <p:cNvCxnSpPr/>
          <p:nvPr/>
        </p:nvCxnSpPr>
        <p:spPr>
          <a:xfrm>
            <a:off x="2771800" y="4128851"/>
            <a:ext cx="211869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20"/>
          <p:cNvCxnSpPr>
            <a:stCxn id="29" idx="1"/>
          </p:cNvCxnSpPr>
          <p:nvPr/>
        </p:nvCxnSpPr>
        <p:spPr>
          <a:xfrm flipH="1">
            <a:off x="5012432" y="4488891"/>
            <a:ext cx="1863824"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21"/>
          <p:cNvCxnSpPr/>
          <p:nvPr/>
        </p:nvCxnSpPr>
        <p:spPr>
          <a:xfrm>
            <a:off x="2699792" y="4564214"/>
            <a:ext cx="2199873"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22"/>
          <p:cNvCxnSpPr/>
          <p:nvPr/>
        </p:nvCxnSpPr>
        <p:spPr>
          <a:xfrm>
            <a:off x="2699792" y="4992947"/>
            <a:ext cx="2190707"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23"/>
          <p:cNvCxnSpPr/>
          <p:nvPr/>
        </p:nvCxnSpPr>
        <p:spPr>
          <a:xfrm>
            <a:off x="3460286" y="5823726"/>
            <a:ext cx="157936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43"/>
          <p:cNvSpPr txBox="1"/>
          <p:nvPr/>
        </p:nvSpPr>
        <p:spPr>
          <a:xfrm>
            <a:off x="1182232" y="1752587"/>
            <a:ext cx="2566600" cy="338554"/>
          </a:xfrm>
          <a:prstGeom prst="rect">
            <a:avLst/>
          </a:prstGeom>
          <a:noFill/>
        </p:spPr>
        <p:txBody>
          <a:bodyPr wrap="none" rtlCol="0">
            <a:spAutoFit/>
          </a:bodyPr>
          <a:lstStyle/>
          <a:p>
            <a:r>
              <a:rPr lang="en-US" u="sng" dirty="0" err="1" smtClean="0"/>
              <a:t>Verklaring</a:t>
            </a:r>
            <a:r>
              <a:rPr lang="en-US" u="sng" dirty="0" smtClean="0"/>
              <a:t> van de </a:t>
            </a:r>
            <a:r>
              <a:rPr lang="en-US" u="sng" dirty="0" err="1" smtClean="0"/>
              <a:t>grenzen</a:t>
            </a:r>
            <a:endParaRPr lang="en-US" u="sng" dirty="0"/>
          </a:p>
        </p:txBody>
      </p:sp>
      <p:sp>
        <p:nvSpPr>
          <p:cNvPr id="37" name="ZoneTexte 46"/>
          <p:cNvSpPr txBox="1"/>
          <p:nvPr/>
        </p:nvSpPr>
        <p:spPr>
          <a:xfrm>
            <a:off x="5796136" y="1752587"/>
            <a:ext cx="3328027" cy="338554"/>
          </a:xfrm>
          <a:prstGeom prst="rect">
            <a:avLst/>
          </a:prstGeom>
          <a:noFill/>
        </p:spPr>
        <p:txBody>
          <a:bodyPr wrap="none" rtlCol="0">
            <a:spAutoFit/>
          </a:bodyPr>
          <a:lstStyle/>
          <a:p>
            <a:r>
              <a:rPr lang="nl-NL" u="sng" dirty="0"/>
              <a:t>Verklaring van </a:t>
            </a:r>
            <a:r>
              <a:rPr lang="nl-NL" u="sng" dirty="0" smtClean="0"/>
              <a:t>bolletjes en </a:t>
            </a:r>
            <a:r>
              <a:rPr lang="nl-NL" u="sng" dirty="0"/>
              <a:t>kruisjes</a:t>
            </a:r>
          </a:p>
        </p:txBody>
      </p:sp>
      <p:cxnSp>
        <p:nvCxnSpPr>
          <p:cNvPr id="38" name="Connecteur droit avec flèche 50"/>
          <p:cNvCxnSpPr/>
          <p:nvPr/>
        </p:nvCxnSpPr>
        <p:spPr>
          <a:xfrm>
            <a:off x="4716016" y="1515077"/>
            <a:ext cx="0" cy="804863"/>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7" name="ZoneTexte 47"/>
          <p:cNvSpPr txBox="1"/>
          <p:nvPr/>
        </p:nvSpPr>
        <p:spPr>
          <a:xfrm>
            <a:off x="3709087" y="1176523"/>
            <a:ext cx="2441694" cy="338554"/>
          </a:xfrm>
          <a:prstGeom prst="rect">
            <a:avLst/>
          </a:prstGeom>
          <a:noFill/>
        </p:spPr>
        <p:txBody>
          <a:bodyPr wrap="none" rtlCol="0">
            <a:spAutoFit/>
          </a:bodyPr>
          <a:lstStyle/>
          <a:p>
            <a:r>
              <a:rPr lang="en-US" u="sng" dirty="0" err="1"/>
              <a:t>Schaal</a:t>
            </a:r>
            <a:r>
              <a:rPr lang="en-US" u="sng" dirty="0"/>
              <a:t> van de </a:t>
            </a:r>
            <a:r>
              <a:rPr lang="en-US" u="sng" dirty="0" err="1"/>
              <a:t>resultaten</a:t>
            </a:r>
            <a:endParaRPr lang="en-US" u="sng" dirty="0"/>
          </a:p>
        </p:txBody>
      </p:sp>
      <p:cxnSp>
        <p:nvCxnSpPr>
          <p:cNvPr id="58" name="Connecteur droit avec flèche 9"/>
          <p:cNvCxnSpPr/>
          <p:nvPr/>
        </p:nvCxnSpPr>
        <p:spPr>
          <a:xfrm flipH="1">
            <a:off x="5084440" y="2621314"/>
            <a:ext cx="1880592"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01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gezonde patiënten van 45-65 jaar die ≥1 overbodig algemeen biochemisch bilan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70</a:t>
            </a:fld>
            <a:endParaRPr lang="en-US"/>
          </a:p>
        </p:txBody>
      </p:sp>
      <p:pic>
        <p:nvPicPr>
          <p:cNvPr id="5" name="Image 1">
            <a:extLst>
              <a:ext uri="{FF2B5EF4-FFF2-40B4-BE49-F238E27FC236}">
                <a16:creationId xmlns:a16="http://schemas.microsoft.com/office/drawing/2014/main" id="{016F0F50-CC20-4917-8095-314DF0407863}"/>
              </a:ext>
            </a:extLst>
          </p:cNvPr>
          <p:cNvPicPr>
            <a:picLocks noChangeAspect="1"/>
          </p:cNvPicPr>
          <p:nvPr/>
        </p:nvPicPr>
        <p:blipFill>
          <a:blip r:embed="rId2"/>
          <a:stretch>
            <a:fillRect/>
          </a:stretch>
        </p:blipFill>
        <p:spPr>
          <a:xfrm>
            <a:off x="1547664"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0768"/>
            <a:ext cx="56769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380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Gemiddeld aantal uitgevoerde </a:t>
            </a:r>
            <a:r>
              <a:rPr lang="nl-NL" i="1" dirty="0" smtClean="0">
                <a:solidFill>
                  <a:srgbClr val="007C92"/>
                </a:solidFill>
                <a:latin typeface="Candara"/>
                <a:ea typeface="Times New Roman"/>
                <a:cs typeface="Times New Roman"/>
              </a:rPr>
              <a:t>obsolete </a:t>
            </a:r>
            <a:r>
              <a:rPr lang="nl-NL" i="1" dirty="0">
                <a:solidFill>
                  <a:srgbClr val="007C92"/>
                </a:solidFill>
                <a:latin typeface="Candara"/>
                <a:ea typeface="Times New Roman"/>
                <a:cs typeface="Times New Roman"/>
              </a:rPr>
              <a:t>biochemische testen per </a:t>
            </a:r>
            <a:r>
              <a:rPr lang="nl-NL" i="1" dirty="0" smtClean="0">
                <a:solidFill>
                  <a:srgbClr val="007C92"/>
                </a:solidFill>
                <a:latin typeface="Candara"/>
                <a:ea typeface="Times New Roman"/>
                <a:cs typeface="Times New Roman"/>
              </a:rPr>
              <a:t>patiënt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71</a:t>
            </a:fld>
            <a:endParaRPr lang="en-US"/>
          </a:p>
        </p:txBody>
      </p:sp>
      <p:pic>
        <p:nvPicPr>
          <p:cNvPr id="5" name="Image 1">
            <a:extLst>
              <a:ext uri="{FF2B5EF4-FFF2-40B4-BE49-F238E27FC236}">
                <a16:creationId xmlns:a16="http://schemas.microsoft.com/office/drawing/2014/main" id="{B65F4B08-6B06-45B8-9EA9-04972089D26C}"/>
              </a:ext>
            </a:extLst>
          </p:cNvPr>
          <p:cNvPicPr>
            <a:picLocks noChangeAspect="1"/>
          </p:cNvPicPr>
          <p:nvPr/>
        </p:nvPicPr>
        <p:blipFill>
          <a:blip r:embed="rId2"/>
          <a:stretch>
            <a:fillRect/>
          </a:stretch>
        </p:blipFill>
        <p:spPr>
          <a:xfrm>
            <a:off x="176368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673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512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Hormonale tests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780928"/>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000000"/>
                </a:solidFill>
                <a:latin typeface="Candara"/>
                <a:ea typeface="Times New Roman"/>
                <a:cs typeface="Times New Roman"/>
              </a:rPr>
              <a:t>Voer geen biochemische hormonale testen uit ter opsporing/diagnose van een </a:t>
            </a:r>
            <a:r>
              <a:rPr lang="nl-BE" b="1" dirty="0" err="1">
                <a:solidFill>
                  <a:srgbClr val="000000"/>
                </a:solidFill>
                <a:latin typeface="Candara"/>
                <a:ea typeface="Times New Roman"/>
                <a:cs typeface="Times New Roman"/>
              </a:rPr>
              <a:t>menopauzale</a:t>
            </a:r>
            <a:r>
              <a:rPr lang="nl-BE" b="1" dirty="0">
                <a:solidFill>
                  <a:srgbClr val="000000"/>
                </a:solidFill>
                <a:latin typeface="Candara"/>
                <a:ea typeface="Times New Roman"/>
                <a:cs typeface="Times New Roman"/>
              </a:rPr>
              <a:t> status bij uw gezonde* vrouwelijke populatie.</a:t>
            </a:r>
            <a:endParaRPr lang="en-US"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4005064"/>
            <a:ext cx="6085577" cy="230832"/>
          </a:xfrm>
          <a:prstGeom prst="rect">
            <a:avLst/>
          </a:prstGeom>
        </p:spPr>
        <p:txBody>
          <a:bodyPr wrap="square">
            <a:spAutoFit/>
          </a:bodyPr>
          <a:lstStyle/>
          <a:p>
            <a:r>
              <a:rPr lang="nl-NL" sz="900" dirty="0"/>
              <a:t>*Definitie ‘gezond’: i.e. voor onze beschikbare data, metingen: geen enkele vorm van chronische medicatie</a:t>
            </a:r>
            <a:endParaRPr lang="en-US" sz="900" dirty="0"/>
          </a:p>
        </p:txBody>
      </p:sp>
      <p:sp>
        <p:nvSpPr>
          <p:cNvPr id="2" name="Slide Number Placeholder 1"/>
          <p:cNvSpPr>
            <a:spLocks noGrp="1"/>
          </p:cNvSpPr>
          <p:nvPr>
            <p:ph type="sldNum" sz="quarter" idx="12"/>
          </p:nvPr>
        </p:nvSpPr>
        <p:spPr/>
        <p:txBody>
          <a:bodyPr/>
          <a:lstStyle/>
          <a:p>
            <a:fld id="{DEA44515-A1B5-422F-9F05-2D4E79B7C2DD}" type="slidenum">
              <a:rPr lang="en-US" smtClean="0"/>
              <a:pPr/>
              <a:t>72</a:t>
            </a:fld>
            <a:endParaRPr lang="en-US"/>
          </a:p>
        </p:txBody>
      </p:sp>
    </p:spTree>
    <p:extLst>
      <p:ext uri="{BB962C8B-B14F-4D97-AF65-F5344CB8AC3E}">
        <p14:creationId xmlns:p14="http://schemas.microsoft.com/office/powerpoint/2010/main" val="30099165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uw gezonde vrouwelijke patiënten van 45-65 jaar die ≥1 overbodige hormonale test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73</a:t>
            </a:fld>
            <a:endParaRPr lang="en-US"/>
          </a:p>
        </p:txBody>
      </p:sp>
      <p:pic>
        <p:nvPicPr>
          <p:cNvPr id="5" name="Image 1">
            <a:extLst>
              <a:ext uri="{FF2B5EF4-FFF2-40B4-BE49-F238E27FC236}">
                <a16:creationId xmlns:a16="http://schemas.microsoft.com/office/drawing/2014/main" id="{7E93E112-FC86-477E-A038-F00107760FE5}"/>
              </a:ext>
            </a:extLst>
          </p:cNvPr>
          <p:cNvPicPr>
            <a:picLocks noChangeAspect="1"/>
          </p:cNvPicPr>
          <p:nvPr/>
        </p:nvPicPr>
        <p:blipFill>
          <a:blip r:embed="rId2"/>
          <a:stretch>
            <a:fillRect/>
          </a:stretch>
        </p:blipFill>
        <p:spPr>
          <a:xfrm>
            <a:off x="183515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340768"/>
            <a:ext cx="567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9764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Gemiddeld </a:t>
            </a:r>
            <a:r>
              <a:rPr lang="nl-NL" i="1" dirty="0">
                <a:solidFill>
                  <a:srgbClr val="007C92"/>
                </a:solidFill>
                <a:latin typeface="Candara"/>
                <a:ea typeface="Times New Roman"/>
                <a:cs typeface="Times New Roman"/>
              </a:rPr>
              <a:t>aantal uitgevoerde hormonale tests per patiënte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74</a:t>
            </a:fld>
            <a:endParaRPr lang="en-US"/>
          </a:p>
        </p:txBody>
      </p:sp>
      <p:pic>
        <p:nvPicPr>
          <p:cNvPr id="5" name="Image 1">
            <a:extLst>
              <a:ext uri="{FF2B5EF4-FFF2-40B4-BE49-F238E27FC236}">
                <a16:creationId xmlns:a16="http://schemas.microsoft.com/office/drawing/2014/main" id="{2FBAC0B0-B342-4ACB-9EE4-2AF2CA91A86B}"/>
              </a:ext>
            </a:extLst>
          </p:cNvPr>
          <p:cNvPicPr>
            <a:picLocks noChangeAspect="1"/>
          </p:cNvPicPr>
          <p:nvPr/>
        </p:nvPicPr>
        <p:blipFill>
          <a:blip r:embed="rId2"/>
          <a:stretch>
            <a:fillRect/>
          </a:stretch>
        </p:blipFill>
        <p:spPr>
          <a:xfrm>
            <a:off x="1691680" y="1700808"/>
            <a:ext cx="6273328" cy="4846740"/>
          </a:xfrm>
          <a:prstGeom prst="rect">
            <a:avLst/>
          </a:prstGeom>
        </p:spPr>
      </p:pic>
    </p:spTree>
    <p:extLst>
      <p:ext uri="{BB962C8B-B14F-4D97-AF65-F5344CB8AC3E}">
        <p14:creationId xmlns:p14="http://schemas.microsoft.com/office/powerpoint/2010/main" val="2032656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Screening</a:t>
            </a:r>
          </a:p>
          <a:p>
            <a:pPr marL="514350" indent="-514350">
              <a:spcAft>
                <a:spcPts val="600"/>
              </a:spcAft>
              <a:buFont typeface="+mj-lt"/>
              <a:buAutoNum type="arabicPeriod"/>
            </a:pPr>
            <a:r>
              <a:rPr lang="nl-BE" sz="2400" dirty="0" smtClean="0">
                <a:solidFill>
                  <a:schemeClr val="bg1">
                    <a:lumMod val="85000"/>
                  </a:schemeClr>
                </a:solidFill>
              </a:rPr>
              <a:t>Diagnose</a:t>
            </a:r>
          </a:p>
          <a:p>
            <a:pPr marL="514350" indent="-514350">
              <a:spcAft>
                <a:spcPts val="600"/>
              </a:spcAft>
              <a:buFont typeface="+mj-lt"/>
              <a:buAutoNum type="arabicPeriod"/>
            </a:pPr>
            <a:r>
              <a:rPr lang="nl-BE" sz="2800" b="1" dirty="0" smtClean="0"/>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75</a:t>
            </a:fld>
            <a:endParaRPr lang="en-US"/>
          </a:p>
        </p:txBody>
      </p:sp>
    </p:spTree>
    <p:extLst>
      <p:ext uri="{BB962C8B-B14F-4D97-AF65-F5344CB8AC3E}">
        <p14:creationId xmlns:p14="http://schemas.microsoft.com/office/powerpoint/2010/main" val="1677679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780928"/>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1F497D"/>
                </a:solidFill>
                <a:latin typeface="Candara"/>
                <a:ea typeface="Times New Roman"/>
                <a:cs typeface="Times New Roman"/>
              </a:rPr>
              <a:t>Bied uw patiënten met diabetes mellitus een </a:t>
            </a:r>
            <a:r>
              <a:rPr lang="nl-BE" b="1" dirty="0" smtClean="0">
                <a:solidFill>
                  <a:srgbClr val="1F497D"/>
                </a:solidFill>
                <a:latin typeface="Candara"/>
                <a:ea typeface="Times New Roman"/>
                <a:cs typeface="Times New Roman"/>
              </a:rPr>
              <a:t>correcte</a:t>
            </a:r>
            <a:r>
              <a:rPr lang="nl-BE" b="1" dirty="0">
                <a:solidFill>
                  <a:srgbClr val="1F497D"/>
                </a:solidFill>
                <a:latin typeface="Candara"/>
                <a:ea typeface="Times New Roman"/>
                <a:cs typeface="Times New Roman"/>
              </a:rPr>
              <a:t>*</a:t>
            </a:r>
            <a:r>
              <a:rPr lang="nl-BE" b="1" dirty="0" smtClean="0">
                <a:solidFill>
                  <a:srgbClr val="1F497D"/>
                </a:solidFill>
                <a:latin typeface="Candara"/>
                <a:ea typeface="Times New Roman"/>
                <a:cs typeface="Times New Roman"/>
              </a:rPr>
              <a:t> follow-up</a:t>
            </a:r>
            <a:r>
              <a:rPr lang="nl-BE" b="1" dirty="0">
                <a:solidFill>
                  <a:srgbClr val="1F497D"/>
                </a:solidFill>
                <a:latin typeface="Candara"/>
                <a:ea typeface="Times New Roman"/>
                <a:cs typeface="Times New Roman"/>
              </a:rPr>
              <a:t>.</a:t>
            </a:r>
            <a:endParaRPr lang="en-US"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4005064"/>
            <a:ext cx="6085577" cy="369332"/>
          </a:xfrm>
          <a:prstGeom prst="rect">
            <a:avLst/>
          </a:prstGeom>
        </p:spPr>
        <p:txBody>
          <a:bodyPr wrap="square">
            <a:spAutoFit/>
          </a:bodyPr>
          <a:lstStyle/>
          <a:p>
            <a:r>
              <a:rPr lang="nl-NL" sz="900" dirty="0"/>
              <a:t>*Dit houdt in: jaarlijkse meting van de lipidenstatus, om de 3 maanden meting van de nuchtere </a:t>
            </a:r>
            <a:r>
              <a:rPr lang="nl-NL" sz="900" dirty="0" err="1"/>
              <a:t>glycemie</a:t>
            </a:r>
            <a:r>
              <a:rPr lang="nl-NL" sz="900" dirty="0"/>
              <a:t>, 2 maal per jaar meting van HbA1c, jaarlijkse meting micro-</a:t>
            </a:r>
            <a:r>
              <a:rPr lang="nl-NL" sz="900" dirty="0" err="1"/>
              <a:t>albuminurie</a:t>
            </a:r>
            <a:r>
              <a:rPr lang="nl-NL" sz="900" dirty="0"/>
              <a:t> of proteïnurie, jaarlijks oftalmologisch nazicht.</a:t>
            </a:r>
            <a:endParaRPr lang="en-US" sz="900" dirty="0"/>
          </a:p>
        </p:txBody>
      </p:sp>
      <p:sp>
        <p:nvSpPr>
          <p:cNvPr id="2" name="Slide Number Placeholder 1"/>
          <p:cNvSpPr>
            <a:spLocks noGrp="1"/>
          </p:cNvSpPr>
          <p:nvPr>
            <p:ph type="sldNum" sz="quarter" idx="12"/>
          </p:nvPr>
        </p:nvSpPr>
        <p:spPr/>
        <p:txBody>
          <a:bodyPr/>
          <a:lstStyle/>
          <a:p>
            <a:fld id="{DEA44515-A1B5-422F-9F05-2D4E79B7C2DD}" type="slidenum">
              <a:rPr lang="en-US" smtClean="0"/>
              <a:pPr/>
              <a:t>76</a:t>
            </a:fld>
            <a:endParaRPr lang="en-US"/>
          </a:p>
        </p:txBody>
      </p:sp>
    </p:spTree>
    <p:extLst>
      <p:ext uri="{BB962C8B-B14F-4D97-AF65-F5344CB8AC3E}">
        <p14:creationId xmlns:p14="http://schemas.microsoft.com/office/powerpoint/2010/main" val="11496679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nuchtere glucose-bepaling om de 3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77</a:t>
            </a:fld>
            <a:endParaRPr lang="en-US"/>
          </a:p>
        </p:txBody>
      </p:sp>
      <p:pic>
        <p:nvPicPr>
          <p:cNvPr id="8" name="Image 1">
            <a:extLst>
              <a:ext uri="{FF2B5EF4-FFF2-40B4-BE49-F238E27FC236}">
                <a16:creationId xmlns:a16="http://schemas.microsoft.com/office/drawing/2014/main" id="{7DE93D0F-4FDC-4636-8D1D-2B3721F92D9B}"/>
              </a:ext>
            </a:extLst>
          </p:cNvPr>
          <p:cNvPicPr>
            <a:picLocks noChangeAspect="1"/>
          </p:cNvPicPr>
          <p:nvPr/>
        </p:nvPicPr>
        <p:blipFill>
          <a:blip r:embed="rId2"/>
          <a:stretch>
            <a:fillRect/>
          </a:stretch>
        </p:blipFill>
        <p:spPr>
          <a:xfrm>
            <a:off x="1691680"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85949"/>
            <a:ext cx="568166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536" y="1879104"/>
            <a:ext cx="563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3"/>
          <p:cNvSpPr txBox="1"/>
          <p:nvPr/>
        </p:nvSpPr>
        <p:spPr>
          <a:xfrm>
            <a:off x="1547664" y="1290246"/>
            <a:ext cx="389850" cy="338554"/>
          </a:xfrm>
          <a:prstGeom prst="rect">
            <a:avLst/>
          </a:prstGeom>
          <a:noFill/>
        </p:spPr>
        <p:txBody>
          <a:bodyPr wrap="none" rtlCol="0">
            <a:spAutoFit/>
          </a:bodyPr>
          <a:lstStyle/>
          <a:p>
            <a:r>
              <a:rPr lang="en-US" dirty="0" smtClean="0"/>
              <a:t>ID</a:t>
            </a:r>
            <a:endParaRPr lang="en-US" dirty="0"/>
          </a:p>
        </p:txBody>
      </p:sp>
      <p:sp>
        <p:nvSpPr>
          <p:cNvPr id="12" name="ZoneTexte 4"/>
          <p:cNvSpPr txBox="1"/>
          <p:nvPr/>
        </p:nvSpPr>
        <p:spPr>
          <a:xfrm>
            <a:off x="1547664" y="1879104"/>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29603866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HbA1c –bepaling om de 6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78</a:t>
            </a:fld>
            <a:endParaRPr lang="en-US"/>
          </a:p>
        </p:txBody>
      </p:sp>
      <p:pic>
        <p:nvPicPr>
          <p:cNvPr id="8" name="Image 1">
            <a:extLst>
              <a:ext uri="{FF2B5EF4-FFF2-40B4-BE49-F238E27FC236}">
                <a16:creationId xmlns:a16="http://schemas.microsoft.com/office/drawing/2014/main" id="{B0A68873-37A5-4782-A38E-89418067C9E0}"/>
              </a:ext>
            </a:extLst>
          </p:cNvPr>
          <p:cNvPicPr>
            <a:picLocks noChangeAspect="1"/>
          </p:cNvPicPr>
          <p:nvPr/>
        </p:nvPicPr>
        <p:blipFill>
          <a:blip r:embed="rId2"/>
          <a:stretch>
            <a:fillRect/>
          </a:stretch>
        </p:blipFill>
        <p:spPr>
          <a:xfrm>
            <a:off x="1763688"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87016"/>
            <a:ext cx="564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748805"/>
            <a:ext cx="56483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5"/>
          <p:cNvSpPr txBox="1"/>
          <p:nvPr/>
        </p:nvSpPr>
        <p:spPr>
          <a:xfrm>
            <a:off x="1403648" y="1146230"/>
            <a:ext cx="389850" cy="338554"/>
          </a:xfrm>
          <a:prstGeom prst="rect">
            <a:avLst/>
          </a:prstGeom>
          <a:noFill/>
        </p:spPr>
        <p:txBody>
          <a:bodyPr wrap="none" rtlCol="0">
            <a:spAutoFit/>
          </a:bodyPr>
          <a:lstStyle/>
          <a:p>
            <a:r>
              <a:rPr lang="en-US" dirty="0" smtClean="0"/>
              <a:t>ID</a:t>
            </a:r>
            <a:endParaRPr lang="en-US" dirty="0"/>
          </a:p>
        </p:txBody>
      </p:sp>
      <p:sp>
        <p:nvSpPr>
          <p:cNvPr id="12" name="ZoneTexte 6"/>
          <p:cNvSpPr txBox="1"/>
          <p:nvPr/>
        </p:nvSpPr>
        <p:spPr>
          <a:xfrm>
            <a:off x="1370377" y="1700808"/>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4026813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proteïnurie / micro-</a:t>
            </a:r>
            <a:r>
              <a:rPr lang="nl-NL" i="1" dirty="0" err="1">
                <a:solidFill>
                  <a:srgbClr val="007C92"/>
                </a:solidFill>
                <a:latin typeface="Candara"/>
                <a:ea typeface="Times New Roman"/>
                <a:cs typeface="Times New Roman"/>
              </a:rPr>
              <a:t>albuminurie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79</a:t>
            </a:fld>
            <a:endParaRPr lang="en-US"/>
          </a:p>
        </p:txBody>
      </p:sp>
      <p:pic>
        <p:nvPicPr>
          <p:cNvPr id="12" name="Image 1">
            <a:extLst>
              <a:ext uri="{FF2B5EF4-FFF2-40B4-BE49-F238E27FC236}">
                <a16:creationId xmlns:a16="http://schemas.microsoft.com/office/drawing/2014/main" id="{3AB322F5-CC62-4325-BBFB-DF75820A2C50}"/>
              </a:ext>
            </a:extLst>
          </p:cNvPr>
          <p:cNvPicPr>
            <a:picLocks noChangeAspect="1"/>
          </p:cNvPicPr>
          <p:nvPr/>
        </p:nvPicPr>
        <p:blipFill>
          <a:blip r:embed="rId2"/>
          <a:stretch>
            <a:fillRect/>
          </a:stretch>
        </p:blipFill>
        <p:spPr>
          <a:xfrm>
            <a:off x="1435336"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22264"/>
            <a:ext cx="56197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053" y="1695847"/>
            <a:ext cx="56292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5"/>
          <p:cNvSpPr txBox="1"/>
          <p:nvPr/>
        </p:nvSpPr>
        <p:spPr>
          <a:xfrm>
            <a:off x="1475656" y="1122264"/>
            <a:ext cx="389850" cy="338554"/>
          </a:xfrm>
          <a:prstGeom prst="rect">
            <a:avLst/>
          </a:prstGeom>
          <a:noFill/>
        </p:spPr>
        <p:txBody>
          <a:bodyPr wrap="none" rtlCol="0">
            <a:spAutoFit/>
          </a:bodyPr>
          <a:lstStyle/>
          <a:p>
            <a:r>
              <a:rPr lang="en-US" dirty="0" smtClean="0"/>
              <a:t>ID</a:t>
            </a:r>
            <a:endParaRPr lang="en-US" dirty="0"/>
          </a:p>
        </p:txBody>
      </p:sp>
      <p:sp>
        <p:nvSpPr>
          <p:cNvPr id="17" name="ZoneTexte 6"/>
          <p:cNvSpPr txBox="1"/>
          <p:nvPr/>
        </p:nvSpPr>
        <p:spPr>
          <a:xfrm>
            <a:off x="1482374" y="1651581"/>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66828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Interpretatie</a:t>
            </a:r>
            <a:r>
              <a:rPr lang="en-US" dirty="0"/>
              <a:t> van de </a:t>
            </a:r>
            <a:r>
              <a:rPr lang="en-US" dirty="0" err="1"/>
              <a:t>grafieken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nl-NL" sz="2000" dirty="0"/>
              <a:t>Let op: de grenzen van de twee </a:t>
            </a:r>
            <a:r>
              <a:rPr lang="nl-NL" sz="2000" dirty="0" smtClean="0"/>
              <a:t>types grafieken </a:t>
            </a:r>
            <a:r>
              <a:rPr lang="nl-NL" sz="2000" dirty="0"/>
              <a:t>zijn niet identiek omdat de berekeningsmethode volledig verschillend </a:t>
            </a:r>
            <a:r>
              <a:rPr lang="nl-NL" sz="2000" dirty="0" smtClean="0"/>
              <a:t>is</a:t>
            </a:r>
            <a:r>
              <a:rPr lang="nl-NL" sz="2000" dirty="0"/>
              <a:t>.</a:t>
            </a:r>
          </a:p>
          <a:p>
            <a:pPr marL="0" indent="0">
              <a:buNone/>
            </a:pPr>
            <a:endParaRPr lang="nl-BE" sz="2000" dirty="0" smtClean="0"/>
          </a:p>
          <a:p>
            <a:pPr marL="0" indent="0">
              <a:buNone/>
            </a:pPr>
            <a:r>
              <a:rPr lang="nl-BE" sz="2000" dirty="0" smtClean="0"/>
              <a:t>Ter herinnering,</a:t>
            </a:r>
          </a:p>
          <a:p>
            <a:r>
              <a:rPr lang="nl-NL" sz="2000" dirty="0"/>
              <a:t>de mediaan van de </a:t>
            </a:r>
            <a:r>
              <a:rPr lang="nl-NL" sz="2000" dirty="0" smtClean="0"/>
              <a:t>vergelijkende schaal </a:t>
            </a:r>
            <a:r>
              <a:rPr lang="nl-NL" sz="2000" dirty="0"/>
              <a:t>komt overeen met de mediaan </a:t>
            </a:r>
            <a:r>
              <a:rPr lang="nl-NL" sz="2000" dirty="0" smtClean="0"/>
              <a:t>van alle </a:t>
            </a:r>
            <a:r>
              <a:rPr lang="nl-NL" sz="2000" dirty="0"/>
              <a:t>praktijken in het land</a:t>
            </a:r>
            <a:r>
              <a:rPr lang="nl-NL" sz="2000" dirty="0" smtClean="0"/>
              <a:t>,</a:t>
            </a:r>
          </a:p>
          <a:p>
            <a:r>
              <a:rPr lang="nl-NL" sz="2000" dirty="0"/>
              <a:t>terwijl de mediaan van </a:t>
            </a:r>
            <a:r>
              <a:rPr lang="nl-NL" sz="2000" dirty="0" smtClean="0"/>
              <a:t>de </a:t>
            </a:r>
            <a:r>
              <a:rPr lang="nl-NL" sz="2000" dirty="0" err="1" smtClean="0"/>
              <a:t>boxplot</a:t>
            </a:r>
            <a:r>
              <a:rPr lang="nl-NL" sz="2000" dirty="0" smtClean="0"/>
              <a:t> overeenkomt </a:t>
            </a:r>
            <a:r>
              <a:rPr lang="nl-NL" sz="2000" dirty="0"/>
              <a:t>met de mediaan van </a:t>
            </a:r>
            <a:r>
              <a:rPr lang="nl-NL" sz="2000" dirty="0" smtClean="0"/>
              <a:t>de gemiddeldes </a:t>
            </a:r>
            <a:r>
              <a:rPr lang="nl-NL" sz="2000" dirty="0"/>
              <a:t>van de </a:t>
            </a:r>
            <a:r>
              <a:rPr lang="nl-NL" sz="2000" dirty="0" err="1" smtClean="0"/>
              <a:t>LOK’s</a:t>
            </a:r>
            <a:r>
              <a:rPr lang="nl-NL" sz="2000" dirty="0" smtClean="0"/>
              <a:t> binnen de provincie.</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8</a:t>
            </a:fld>
            <a:endParaRPr lang="en-US"/>
          </a:p>
        </p:txBody>
      </p:sp>
    </p:spTree>
    <p:extLst>
      <p:ext uri="{BB962C8B-B14F-4D97-AF65-F5344CB8AC3E}">
        <p14:creationId xmlns:p14="http://schemas.microsoft.com/office/powerpoint/2010/main" val="27699290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lipidenstatus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80</a:t>
            </a:fld>
            <a:endParaRPr lang="en-US"/>
          </a:p>
        </p:txBody>
      </p:sp>
      <p:pic>
        <p:nvPicPr>
          <p:cNvPr id="8" name="Image 1">
            <a:extLst>
              <a:ext uri="{FF2B5EF4-FFF2-40B4-BE49-F238E27FC236}">
                <a16:creationId xmlns:a16="http://schemas.microsoft.com/office/drawing/2014/main" id="{F5B06897-1E2B-4827-8963-E99E024062F0}"/>
              </a:ext>
            </a:extLst>
          </p:cNvPr>
          <p:cNvPicPr>
            <a:picLocks noChangeAspect="1"/>
          </p:cNvPicPr>
          <p:nvPr/>
        </p:nvPicPr>
        <p:blipFill>
          <a:blip r:embed="rId2"/>
          <a:stretch>
            <a:fillRect/>
          </a:stretch>
        </p:blipFill>
        <p:spPr>
          <a:xfrm>
            <a:off x="1730780"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416" y="1052736"/>
            <a:ext cx="5629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416" y="1690911"/>
            <a:ext cx="5638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5"/>
          <p:cNvSpPr txBox="1"/>
          <p:nvPr/>
        </p:nvSpPr>
        <p:spPr>
          <a:xfrm>
            <a:off x="1498485" y="1052736"/>
            <a:ext cx="389850" cy="338554"/>
          </a:xfrm>
          <a:prstGeom prst="rect">
            <a:avLst/>
          </a:prstGeom>
          <a:noFill/>
        </p:spPr>
        <p:txBody>
          <a:bodyPr wrap="none" rtlCol="0">
            <a:spAutoFit/>
          </a:bodyPr>
          <a:lstStyle/>
          <a:p>
            <a:r>
              <a:rPr lang="en-US" dirty="0" smtClean="0"/>
              <a:t>ID</a:t>
            </a:r>
            <a:endParaRPr lang="en-US" dirty="0"/>
          </a:p>
        </p:txBody>
      </p:sp>
      <p:sp>
        <p:nvSpPr>
          <p:cNvPr id="12" name="ZoneTexte 6"/>
          <p:cNvSpPr txBox="1"/>
          <p:nvPr/>
        </p:nvSpPr>
        <p:spPr>
          <a:xfrm>
            <a:off x="1475656" y="1654061"/>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20559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 oftalmologisch nazicht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81</a:t>
            </a:fld>
            <a:endParaRPr lang="en-US"/>
          </a:p>
        </p:txBody>
      </p:sp>
      <p:pic>
        <p:nvPicPr>
          <p:cNvPr id="8" name="Image 1">
            <a:extLst>
              <a:ext uri="{FF2B5EF4-FFF2-40B4-BE49-F238E27FC236}">
                <a16:creationId xmlns:a16="http://schemas.microsoft.com/office/drawing/2014/main" id="{90D20010-A221-4EB0-990C-5FBE2D96F932}"/>
              </a:ext>
            </a:extLst>
          </p:cNvPr>
          <p:cNvPicPr>
            <a:picLocks noChangeAspect="1"/>
          </p:cNvPicPr>
          <p:nvPr/>
        </p:nvPicPr>
        <p:blipFill>
          <a:blip r:embed="rId2"/>
          <a:stretch>
            <a:fillRect/>
          </a:stretch>
        </p:blipFill>
        <p:spPr>
          <a:xfrm>
            <a:off x="1691680" y="1988840"/>
            <a:ext cx="6273328" cy="4846740"/>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24744"/>
            <a:ext cx="56197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103" y="1772816"/>
            <a:ext cx="56102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5"/>
          <p:cNvSpPr txBox="1"/>
          <p:nvPr/>
        </p:nvSpPr>
        <p:spPr>
          <a:xfrm>
            <a:off x="1475656" y="1124744"/>
            <a:ext cx="389850" cy="338554"/>
          </a:xfrm>
          <a:prstGeom prst="rect">
            <a:avLst/>
          </a:prstGeom>
          <a:noFill/>
        </p:spPr>
        <p:txBody>
          <a:bodyPr wrap="none" rtlCol="0">
            <a:spAutoFit/>
          </a:bodyPr>
          <a:lstStyle/>
          <a:p>
            <a:r>
              <a:rPr lang="en-US" dirty="0" smtClean="0"/>
              <a:t>ID</a:t>
            </a:r>
            <a:endParaRPr lang="en-US" dirty="0"/>
          </a:p>
        </p:txBody>
      </p:sp>
      <p:sp>
        <p:nvSpPr>
          <p:cNvPr id="12" name="ZoneTexte 6"/>
          <p:cNvSpPr txBox="1"/>
          <p:nvPr/>
        </p:nvSpPr>
        <p:spPr>
          <a:xfrm>
            <a:off x="1475656" y="1726069"/>
            <a:ext cx="537327" cy="338554"/>
          </a:xfrm>
          <a:prstGeom prst="rect">
            <a:avLst/>
          </a:prstGeom>
          <a:noFill/>
        </p:spPr>
        <p:txBody>
          <a:bodyPr wrap="none" rtlCol="0">
            <a:spAutoFit/>
          </a:bodyPr>
          <a:lstStyle/>
          <a:p>
            <a:r>
              <a:rPr lang="en-US" dirty="0" smtClean="0"/>
              <a:t>NID</a:t>
            </a:r>
            <a:endParaRPr lang="en-US" dirty="0"/>
          </a:p>
        </p:txBody>
      </p:sp>
    </p:spTree>
    <p:extLst>
      <p:ext uri="{BB962C8B-B14F-4D97-AF65-F5344CB8AC3E}">
        <p14:creationId xmlns:p14="http://schemas.microsoft.com/office/powerpoint/2010/main" val="9365207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Hypothyroïdie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Bepaal voor follow-up van gekende hypothyroïdie (na dosisstabilisatie) jaarlijks het TSH.</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82</a:t>
            </a:fld>
            <a:endParaRPr lang="en-US"/>
          </a:p>
        </p:txBody>
      </p:sp>
    </p:spTree>
    <p:extLst>
      <p:ext uri="{BB962C8B-B14F-4D97-AF65-F5344CB8AC3E}">
        <p14:creationId xmlns:p14="http://schemas.microsoft.com/office/powerpoint/2010/main" val="24953646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met gekende hypothyroïdie met correcte biochemische follow-up (≥1x/jaar TSH)</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83</a:t>
            </a:fld>
            <a:endParaRPr lang="en-US"/>
          </a:p>
        </p:txBody>
      </p:sp>
      <p:pic>
        <p:nvPicPr>
          <p:cNvPr id="5" name="Image 1">
            <a:extLst>
              <a:ext uri="{FF2B5EF4-FFF2-40B4-BE49-F238E27FC236}">
                <a16:creationId xmlns:a16="http://schemas.microsoft.com/office/drawing/2014/main" id="{263926A7-3FCF-4210-88B8-4B85B75F8239}"/>
              </a:ext>
            </a:extLst>
          </p:cNvPr>
          <p:cNvPicPr>
            <a:picLocks noChangeAspect="1"/>
          </p:cNvPicPr>
          <p:nvPr/>
        </p:nvPicPr>
        <p:blipFill>
          <a:blip r:embed="rId2"/>
          <a:stretch>
            <a:fillRect/>
          </a:stretch>
        </p:blipFill>
        <p:spPr>
          <a:xfrm>
            <a:off x="1547664"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292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369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Hypertensie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Controleer 1 x / jaar Creatinine bij patiënten die behandeld worden met ACE-inhibitoren, </a:t>
            </a:r>
            <a:r>
              <a:rPr lang="nl-BE" sz="1400" b="1" dirty="0" err="1">
                <a:solidFill>
                  <a:srgbClr val="1F497D"/>
                </a:solidFill>
                <a:latin typeface="Candara"/>
                <a:ea typeface="Times New Roman"/>
                <a:cs typeface="Times New Roman"/>
              </a:rPr>
              <a:t>sartanen</a:t>
            </a:r>
            <a:r>
              <a:rPr lang="nl-BE" sz="1400" b="1" dirty="0">
                <a:solidFill>
                  <a:srgbClr val="1F497D"/>
                </a:solidFill>
                <a:latin typeface="Candara"/>
                <a:ea typeface="Times New Roman"/>
                <a:cs typeface="Times New Roman"/>
              </a:rPr>
              <a:t> of diuretica.</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84</a:t>
            </a:fld>
            <a:endParaRPr lang="en-US"/>
          </a:p>
        </p:txBody>
      </p:sp>
    </p:spTree>
    <p:extLst>
      <p:ext uri="{BB962C8B-B14F-4D97-AF65-F5344CB8AC3E}">
        <p14:creationId xmlns:p14="http://schemas.microsoft.com/office/powerpoint/2010/main" val="3818513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die ACE-I, </a:t>
            </a:r>
            <a:r>
              <a:rPr lang="nl-NL" i="1" dirty="0" err="1">
                <a:solidFill>
                  <a:srgbClr val="007C92"/>
                </a:solidFill>
                <a:latin typeface="Candara"/>
                <a:ea typeface="Times New Roman"/>
                <a:cs typeface="Times New Roman"/>
              </a:rPr>
              <a:t>sartanen</a:t>
            </a:r>
            <a:r>
              <a:rPr lang="nl-NL" i="1" dirty="0">
                <a:solidFill>
                  <a:srgbClr val="007C92"/>
                </a:solidFill>
                <a:latin typeface="Candara"/>
                <a:ea typeface="Times New Roman"/>
                <a:cs typeface="Times New Roman"/>
              </a:rPr>
              <a:t> of diuretica nemen met correcte biochemische follow-up (≥1x/jaar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85</a:t>
            </a:fld>
            <a:endParaRPr lang="en-US"/>
          </a:p>
        </p:txBody>
      </p:sp>
      <p:pic>
        <p:nvPicPr>
          <p:cNvPr id="5" name="Image 1">
            <a:extLst>
              <a:ext uri="{FF2B5EF4-FFF2-40B4-BE49-F238E27FC236}">
                <a16:creationId xmlns:a16="http://schemas.microsoft.com/office/drawing/2014/main" id="{410A732A-2EA6-441B-A8F6-E41246492F81}"/>
              </a:ext>
            </a:extLst>
          </p:cNvPr>
          <p:cNvPicPr>
            <a:picLocks noChangeAspect="1"/>
          </p:cNvPicPr>
          <p:nvPr/>
        </p:nvPicPr>
        <p:blipFill>
          <a:blip r:embed="rId2"/>
          <a:stretch>
            <a:fillRect/>
          </a:stretch>
        </p:blipFill>
        <p:spPr>
          <a:xfrm>
            <a:off x="1456807"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388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638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882135" cy="1362075"/>
          </a:xfrm>
        </p:spPr>
        <p:txBody>
          <a:bodyPr/>
          <a:lstStyle/>
          <a:p>
            <a:r>
              <a:rPr lang="nl-BE" sz="3200" dirty="0" smtClean="0"/>
              <a:t>Medische beeldvorming en </a:t>
            </a:r>
            <a:r>
              <a:rPr lang="nl-BE" sz="3200" dirty="0" err="1" smtClean="0"/>
              <a:t>pre-operatieve</a:t>
            </a:r>
            <a:r>
              <a:rPr lang="nl-BE" sz="3200" dirty="0" smtClean="0"/>
              <a:t> onderzoeken</a:t>
            </a:r>
            <a:endParaRPr lang="en-US" sz="3200" dirty="0"/>
          </a:p>
        </p:txBody>
      </p:sp>
      <p:sp>
        <p:nvSpPr>
          <p:cNvPr id="3" name="Text Placeholder 2"/>
          <p:cNvSpPr>
            <a:spLocks noGrp="1"/>
          </p:cNvSpPr>
          <p:nvPr>
            <p:ph type="body" idx="1"/>
          </p:nvPr>
        </p:nvSpPr>
        <p:spPr/>
        <p:txBody>
          <a:bodyPr/>
          <a:lstStyle/>
          <a:p>
            <a:r>
              <a:rPr lang="nl-BE" dirty="0" smtClean="0"/>
              <a:t>THEMA III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86</a:t>
            </a:fld>
            <a:endParaRPr lang="en-US"/>
          </a:p>
        </p:txBody>
      </p:sp>
    </p:spTree>
    <p:extLst>
      <p:ext uri="{BB962C8B-B14F-4D97-AF65-F5344CB8AC3E}">
        <p14:creationId xmlns:p14="http://schemas.microsoft.com/office/powerpoint/2010/main" val="8310026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Overmatig gebruik van beeldvorming van de wervelkolom</a:t>
            </a:r>
          </a:p>
          <a:p>
            <a:pPr marL="514350" indent="-514350">
              <a:spcAft>
                <a:spcPts val="600"/>
              </a:spcAft>
              <a:buFont typeface="+mj-lt"/>
              <a:buAutoNum type="arabicPeriod"/>
            </a:pPr>
            <a:r>
              <a:rPr lang="nl-BE" sz="2400" dirty="0" smtClean="0"/>
              <a:t>Overmatig gebruik van </a:t>
            </a:r>
            <a:r>
              <a:rPr lang="nl-BE" sz="2400" dirty="0" err="1" smtClean="0"/>
              <a:t>pre-operatieve</a:t>
            </a:r>
            <a:r>
              <a:rPr lang="nl-BE" sz="2400" dirty="0" smtClean="0"/>
              <a:t> onderzoeken</a:t>
            </a:r>
          </a:p>
          <a:p>
            <a:pPr marL="514350" indent="-514350">
              <a:spcAft>
                <a:spcPts val="600"/>
              </a:spcAft>
              <a:buFont typeface="+mj-lt"/>
              <a:buAutoNum type="arabicPeriod"/>
            </a:pPr>
            <a:r>
              <a:rPr lang="nl-BE" sz="2400" dirty="0" smtClean="0"/>
              <a:t>Stralingsbelasting door obsolete beeldvorming</a:t>
            </a:r>
          </a:p>
          <a:p>
            <a:pPr marL="514350" indent="-514350">
              <a:spcAft>
                <a:spcPts val="600"/>
              </a:spcAft>
              <a:buFont typeface="+mj-lt"/>
              <a:buAutoNum type="arabicPeriod"/>
            </a:pPr>
            <a:r>
              <a:rPr lang="nl-BE" sz="2400" dirty="0" smtClean="0"/>
              <a:t>Overmatig gebruik van echografie van de schildklier</a:t>
            </a:r>
          </a:p>
          <a:p>
            <a:pPr marL="514350" indent="-514350">
              <a:spcAft>
                <a:spcPts val="600"/>
              </a:spcAft>
              <a:buFont typeface="+mj-lt"/>
              <a:buAutoNum type="arabicPeriod"/>
            </a:pPr>
            <a:r>
              <a:rPr lang="nl-BE" sz="2400" dirty="0" smtClean="0"/>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87</a:t>
            </a:fld>
            <a:endParaRPr lang="en-US"/>
          </a:p>
        </p:txBody>
      </p:sp>
    </p:spTree>
    <p:extLst>
      <p:ext uri="{BB962C8B-B14F-4D97-AF65-F5344CB8AC3E}">
        <p14:creationId xmlns:p14="http://schemas.microsoft.com/office/powerpoint/2010/main" val="31060681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NL" dirty="0"/>
              <a:t>THEMA III: MEDISCHE BEELVORMING EN </a:t>
            </a:r>
            <a:br>
              <a:rPr lang="nl-NL" dirty="0"/>
            </a:br>
            <a:r>
              <a:rPr lang="nl-NL" dirty="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Overmatig gebruik van beeldvorming van de wervelkolom</a:t>
            </a:r>
          </a:p>
          <a:p>
            <a:pPr marL="514350" indent="-514350">
              <a:spcAft>
                <a:spcPts val="600"/>
              </a:spcAft>
              <a:buFont typeface="+mj-lt"/>
              <a:buAutoNum type="arabicPeriod"/>
            </a:pPr>
            <a:r>
              <a:rPr lang="nl-BE" sz="2400" dirty="0" smtClean="0">
                <a:solidFill>
                  <a:schemeClr val="bg1">
                    <a:lumMod val="85000"/>
                  </a:schemeClr>
                </a:solidFill>
              </a:rPr>
              <a:t>Overmatig gebruik van </a:t>
            </a:r>
            <a:r>
              <a:rPr lang="nl-BE" sz="2400" dirty="0" err="1" smtClean="0">
                <a:solidFill>
                  <a:schemeClr val="bg1">
                    <a:lumMod val="85000"/>
                  </a:schemeClr>
                </a:solidFill>
              </a:rPr>
              <a:t>pre-operatieve</a:t>
            </a:r>
            <a:r>
              <a:rPr lang="nl-BE" sz="2400" dirty="0" smtClean="0">
                <a:solidFill>
                  <a:schemeClr val="bg1">
                    <a:lumMod val="85000"/>
                  </a:schemeClr>
                </a:solidFill>
              </a:rPr>
              <a:t> onderzoeken</a:t>
            </a:r>
          </a:p>
          <a:p>
            <a:pPr marL="514350" indent="-514350">
              <a:spcAft>
                <a:spcPts val="600"/>
              </a:spcAft>
              <a:buFont typeface="+mj-lt"/>
              <a:buAutoNum type="arabicPeriod"/>
            </a:pPr>
            <a:r>
              <a:rPr lang="nl-BE" sz="2400" dirty="0" smtClean="0">
                <a:solidFill>
                  <a:schemeClr val="bg1">
                    <a:lumMod val="85000"/>
                  </a:schemeClr>
                </a:solidFill>
              </a:rPr>
              <a:t>Stralingsbelasting door obsolete beeldvorming</a:t>
            </a:r>
          </a:p>
          <a:p>
            <a:pPr marL="514350" indent="-514350">
              <a:spcAft>
                <a:spcPts val="600"/>
              </a:spcAft>
              <a:buFont typeface="+mj-lt"/>
              <a:buAutoNum type="arabicPeriod"/>
            </a:pPr>
            <a:r>
              <a:rPr lang="nl-BE" sz="2400" dirty="0" smtClean="0">
                <a:solidFill>
                  <a:schemeClr val="bg1">
                    <a:lumMod val="85000"/>
                  </a:schemeClr>
                </a:solidFill>
              </a:rPr>
              <a:t>Overmatig gebruik van echografie van de schildklier</a:t>
            </a:r>
          </a:p>
          <a:p>
            <a:pPr marL="514350" indent="-514350">
              <a:spcAft>
                <a:spcPts val="600"/>
              </a:spcAft>
              <a:buFont typeface="+mj-lt"/>
              <a:buAutoNum type="arabicPeriod"/>
            </a:pPr>
            <a:r>
              <a:rPr lang="nl-BE" sz="2400" dirty="0" smtClean="0">
                <a:solidFill>
                  <a:schemeClr val="bg1">
                    <a:lumMod val="85000"/>
                  </a:schemeClr>
                </a:solidFill>
              </a:rPr>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88</a:t>
            </a:fld>
            <a:endParaRPr lang="en-US"/>
          </a:p>
        </p:txBody>
      </p:sp>
    </p:spTree>
    <p:extLst>
      <p:ext uri="{BB962C8B-B14F-4D97-AF65-F5344CB8AC3E}">
        <p14:creationId xmlns:p14="http://schemas.microsoft.com/office/powerpoint/2010/main" val="34173624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III.1. Overmatig gebruik van beeldvorming van de wervelkolom</a:t>
            </a:r>
            <a:endParaRPr lang="en-US" dirty="0"/>
          </a:p>
        </p:txBody>
      </p:sp>
      <p:sp>
        <p:nvSpPr>
          <p:cNvPr id="22531" name="Rectangle 3"/>
          <p:cNvSpPr>
            <a:spLocks noGrp="1" noChangeArrowheads="1"/>
          </p:cNvSpPr>
          <p:nvPr>
            <p:ph type="body" idx="1"/>
          </p:nvPr>
        </p:nvSpPr>
        <p:spPr/>
        <p:txBody>
          <a:bodyPr/>
          <a:lstStyle/>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8800"/>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52108" y="2132856"/>
            <a:ext cx="6157585" cy="1585944"/>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beeldvormingsonderzoeken uit bij aspecifieke acute of chronische rugpijn.</a:t>
            </a:r>
            <a:endParaRPr lang="en-US" sz="1400" b="1" dirty="0">
              <a:solidFill>
                <a:srgbClr val="000000"/>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Indien er om specifieke redenen toch beeldvorming aangewezen is, vermijd dan sequentiële onderzoeken. MRI is niet altijd maar wel meestal de beste keuze.</a:t>
            </a:r>
            <a:endParaRPr lang="en-US" sz="1400" b="1" dirty="0">
              <a:solidFill>
                <a:srgbClr val="000000"/>
              </a:solidFill>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89</a:t>
            </a:fld>
            <a:endParaRPr lang="en-US"/>
          </a:p>
        </p:txBody>
      </p:sp>
    </p:spTree>
    <p:extLst>
      <p:ext uri="{BB962C8B-B14F-4D97-AF65-F5344CB8AC3E}">
        <p14:creationId xmlns:p14="http://schemas.microsoft.com/office/powerpoint/2010/main" val="725875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Geneesmiddelen</a:t>
            </a:r>
            <a:endParaRPr lang="en-US" dirty="0"/>
          </a:p>
        </p:txBody>
      </p:sp>
      <p:sp>
        <p:nvSpPr>
          <p:cNvPr id="3" name="Text Placeholder 2"/>
          <p:cNvSpPr>
            <a:spLocks noGrp="1"/>
          </p:cNvSpPr>
          <p:nvPr>
            <p:ph type="body" idx="1"/>
          </p:nvPr>
        </p:nvSpPr>
        <p:spPr/>
        <p:txBody>
          <a:bodyPr/>
          <a:lstStyle/>
          <a:p>
            <a:r>
              <a:rPr lang="nl-BE" dirty="0" smtClean="0"/>
              <a:t>THEMA 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9</a:t>
            </a:fld>
            <a:endParaRPr lang="en-US"/>
          </a:p>
        </p:txBody>
      </p:sp>
    </p:spTree>
    <p:extLst>
      <p:ext uri="{BB962C8B-B14F-4D97-AF65-F5344CB8AC3E}">
        <p14:creationId xmlns:p14="http://schemas.microsoft.com/office/powerpoint/2010/main" val="420825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zonder gekende orthopedische problematiek die minstens 1 keer beeldvorming van de wervelkolom kregen in de afgelopen 3 </a:t>
            </a:r>
            <a:r>
              <a:rPr lang="nl-NL" i="1" dirty="0" smtClean="0">
                <a:solidFill>
                  <a:srgbClr val="007C92"/>
                </a:solidFill>
                <a:latin typeface="Candara"/>
                <a:ea typeface="Times New Roman"/>
                <a:cs typeface="Times New Roman"/>
              </a:rPr>
              <a:t>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90</a:t>
            </a:fld>
            <a:endParaRPr lang="en-US"/>
          </a:p>
        </p:txBody>
      </p:sp>
      <p:pic>
        <p:nvPicPr>
          <p:cNvPr id="5" name="Image 4">
            <a:extLst>
              <a:ext uri="{FF2B5EF4-FFF2-40B4-BE49-F238E27FC236}">
                <a16:creationId xmlns:a16="http://schemas.microsoft.com/office/drawing/2014/main" id="{9DB5F683-F051-45FF-BB7E-524D13CC471A}"/>
              </a:ext>
            </a:extLst>
          </p:cNvPr>
          <p:cNvPicPr>
            <a:picLocks noChangeAspect="1"/>
          </p:cNvPicPr>
          <p:nvPr/>
        </p:nvPicPr>
        <p:blipFill>
          <a:blip r:embed="rId2"/>
          <a:stretch>
            <a:fillRect/>
          </a:stretch>
        </p:blipFill>
        <p:spPr>
          <a:xfrm>
            <a:off x="611559" y="1844824"/>
            <a:ext cx="8364437" cy="4852837"/>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102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2283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Gemiddeld aantal verschillende onderzoeken van beeldvorming van de wervelkolom, per </a:t>
            </a:r>
            <a:r>
              <a:rPr lang="nl-NL" i="1" dirty="0" smtClean="0">
                <a:solidFill>
                  <a:srgbClr val="007C92"/>
                </a:solidFill>
                <a:latin typeface="Candara"/>
                <a:ea typeface="Times New Roman"/>
                <a:cs typeface="Times New Roman"/>
              </a:rPr>
              <a:t>patiënt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91</a:t>
            </a:fld>
            <a:endParaRPr lang="en-US"/>
          </a:p>
        </p:txBody>
      </p:sp>
      <p:pic>
        <p:nvPicPr>
          <p:cNvPr id="5" name="Image 1">
            <a:extLst>
              <a:ext uri="{FF2B5EF4-FFF2-40B4-BE49-F238E27FC236}">
                <a16:creationId xmlns:a16="http://schemas.microsoft.com/office/drawing/2014/main" id="{CE8F7825-E7E4-49F0-848E-DC96C4B4C1DD}"/>
              </a:ext>
            </a:extLst>
          </p:cNvPr>
          <p:cNvPicPr>
            <a:picLocks noChangeAspect="1"/>
          </p:cNvPicPr>
          <p:nvPr/>
        </p:nvPicPr>
        <p:blipFill>
          <a:blip r:embed="rId2"/>
          <a:stretch>
            <a:fillRect/>
          </a:stretch>
        </p:blipFill>
        <p:spPr>
          <a:xfrm>
            <a:off x="176368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388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9593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Aandeel van RX en </a:t>
            </a:r>
            <a:r>
              <a:rPr lang="nl-NL" i="1" dirty="0" smtClean="0">
                <a:solidFill>
                  <a:srgbClr val="007C92"/>
                </a:solidFill>
                <a:latin typeface="Candara"/>
                <a:ea typeface="Times New Roman"/>
                <a:cs typeface="Times New Roman"/>
              </a:rPr>
              <a:t>CT </a:t>
            </a:r>
            <a:r>
              <a:rPr lang="nl-NL" i="1" dirty="0">
                <a:solidFill>
                  <a:srgbClr val="007C92"/>
                </a:solidFill>
                <a:latin typeface="Candara"/>
                <a:ea typeface="Times New Roman"/>
                <a:cs typeface="Times New Roman"/>
              </a:rPr>
              <a:t>binnen beeldvorming van de wervelkolom door u </a:t>
            </a:r>
            <a:r>
              <a:rPr lang="nl-NL" i="1" dirty="0" smtClean="0">
                <a:solidFill>
                  <a:srgbClr val="007C92"/>
                </a:solidFill>
                <a:latin typeface="Candara"/>
                <a:ea typeface="Times New Roman"/>
                <a:cs typeface="Times New Roman"/>
              </a:rPr>
              <a:t>voorgeschreven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92</a:t>
            </a:fld>
            <a:endParaRPr lang="en-US"/>
          </a:p>
        </p:txBody>
      </p:sp>
      <p:pic>
        <p:nvPicPr>
          <p:cNvPr id="5" name="Image 1">
            <a:extLst>
              <a:ext uri="{FF2B5EF4-FFF2-40B4-BE49-F238E27FC236}">
                <a16:creationId xmlns:a16="http://schemas.microsoft.com/office/drawing/2014/main" id="{85F9CFB4-BF4A-4562-8D9A-8FA65041BEA5}"/>
              </a:ext>
            </a:extLst>
          </p:cNvPr>
          <p:cNvPicPr>
            <a:picLocks noChangeAspect="1"/>
          </p:cNvPicPr>
          <p:nvPr/>
        </p:nvPicPr>
        <p:blipFill>
          <a:blip r:embed="rId2"/>
          <a:stretch>
            <a:fillRect/>
          </a:stretch>
        </p:blipFill>
        <p:spPr>
          <a:xfrm>
            <a:off x="1763688"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483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2304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Overmatig gebruik van beeldvorming van de wervelkolom</a:t>
            </a:r>
          </a:p>
          <a:p>
            <a:pPr marL="514350" indent="-514350">
              <a:spcAft>
                <a:spcPts val="600"/>
              </a:spcAft>
              <a:buFont typeface="+mj-lt"/>
              <a:buAutoNum type="arabicPeriod"/>
            </a:pPr>
            <a:r>
              <a:rPr lang="nl-BE" sz="2800" b="1" dirty="0" smtClean="0"/>
              <a:t>Overmatig gebruik van </a:t>
            </a:r>
            <a:r>
              <a:rPr lang="nl-BE" sz="2800" b="1" dirty="0" err="1" smtClean="0"/>
              <a:t>pre-operatieve</a:t>
            </a:r>
            <a:r>
              <a:rPr lang="nl-BE" sz="2800" b="1" dirty="0" smtClean="0"/>
              <a:t> onderzoeken</a:t>
            </a:r>
          </a:p>
          <a:p>
            <a:pPr marL="514350" indent="-514350">
              <a:spcAft>
                <a:spcPts val="600"/>
              </a:spcAft>
              <a:buFont typeface="+mj-lt"/>
              <a:buAutoNum type="arabicPeriod"/>
            </a:pPr>
            <a:r>
              <a:rPr lang="nl-BE" sz="2400" dirty="0" smtClean="0">
                <a:solidFill>
                  <a:schemeClr val="bg1">
                    <a:lumMod val="85000"/>
                  </a:schemeClr>
                </a:solidFill>
              </a:rPr>
              <a:t>Stralingsbelasting door obsolete beeldvorming</a:t>
            </a:r>
          </a:p>
          <a:p>
            <a:pPr marL="514350" indent="-514350">
              <a:spcAft>
                <a:spcPts val="600"/>
              </a:spcAft>
              <a:buFont typeface="+mj-lt"/>
              <a:buAutoNum type="arabicPeriod"/>
            </a:pPr>
            <a:r>
              <a:rPr lang="nl-BE" sz="2400" dirty="0" smtClean="0">
                <a:solidFill>
                  <a:schemeClr val="bg1">
                    <a:lumMod val="85000"/>
                  </a:schemeClr>
                </a:solidFill>
              </a:rPr>
              <a:t>Overmatig gebruik van echografie van de schildklier</a:t>
            </a:r>
          </a:p>
          <a:p>
            <a:pPr marL="514350" indent="-514350">
              <a:spcAft>
                <a:spcPts val="600"/>
              </a:spcAft>
              <a:buFont typeface="+mj-lt"/>
              <a:buAutoNum type="arabicPeriod"/>
            </a:pPr>
            <a:r>
              <a:rPr lang="nl-BE" sz="2400" dirty="0" smtClean="0">
                <a:solidFill>
                  <a:schemeClr val="bg1">
                    <a:lumMod val="85000"/>
                  </a:schemeClr>
                </a:solidFill>
              </a:rPr>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93</a:t>
            </a:fld>
            <a:endParaRPr lang="en-US"/>
          </a:p>
        </p:txBody>
      </p:sp>
    </p:spTree>
    <p:extLst>
      <p:ext uri="{BB962C8B-B14F-4D97-AF65-F5344CB8AC3E}">
        <p14:creationId xmlns:p14="http://schemas.microsoft.com/office/powerpoint/2010/main" val="17716466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III.2. Overmatig gebruik van </a:t>
            </a:r>
            <a:r>
              <a:rPr lang="nl-BE" dirty="0" err="1" smtClean="0"/>
              <a:t>pre-operatieve</a:t>
            </a:r>
            <a:r>
              <a:rPr lang="nl-BE" dirty="0" smtClean="0"/>
              <a:t> onderzoeken</a:t>
            </a:r>
            <a:endParaRPr lang="en-US" dirty="0"/>
          </a:p>
        </p:txBody>
      </p:sp>
      <p:sp>
        <p:nvSpPr>
          <p:cNvPr id="22531" name="Rectangle 3"/>
          <p:cNvSpPr>
            <a:spLocks noGrp="1" noChangeArrowheads="1"/>
          </p:cNvSpPr>
          <p:nvPr>
            <p:ph idx="1"/>
          </p:nvPr>
        </p:nvSpPr>
        <p:spPr/>
        <p:txBody>
          <a:bodyPr/>
          <a:lstStyle/>
          <a:p>
            <a:pPr marL="0" indent="0">
              <a:buNone/>
            </a:pPr>
            <a:endParaRPr lang="nl-NL" sz="1400" b="1" i="1" dirty="0" smtClean="0">
              <a:effectLst>
                <a:outerShdw blurRad="38100" dist="38100" dir="2700000" algn="tl">
                  <a:srgbClr val="000000">
                    <a:alpha val="43137"/>
                  </a:srgbClr>
                </a:outerShdw>
              </a:effectLst>
            </a:endParaRPr>
          </a:p>
          <a:p>
            <a:pPr marL="0" indent="0">
              <a:buNone/>
            </a:pPr>
            <a:r>
              <a:rPr lang="nl-NL" sz="1400" b="1" i="1" dirty="0" smtClean="0">
                <a:effectLst>
                  <a:outerShdw blurRad="38100" dist="38100" dir="2700000" algn="tl">
                    <a:srgbClr val="000000">
                      <a:alpha val="43137"/>
                    </a:srgbClr>
                  </a:outerShdw>
                </a:effectLst>
              </a:rPr>
              <a:t>Wat </a:t>
            </a:r>
            <a:r>
              <a:rPr lang="nl-NL" sz="1400" b="1" i="1" dirty="0">
                <a:effectLst>
                  <a:outerShdw blurRad="38100" dist="38100" dir="2700000" algn="tl">
                    <a:srgbClr val="000000">
                      <a:alpha val="43137"/>
                    </a:srgbClr>
                  </a:outerShdw>
                </a:effectLst>
              </a:rPr>
              <a:t>betreft de routinematige </a:t>
            </a:r>
            <a:r>
              <a:rPr lang="nl-NL" sz="1400" b="1" i="1" dirty="0" err="1">
                <a:effectLst>
                  <a:outerShdw blurRad="38100" dist="38100" dir="2700000" algn="tl">
                    <a:srgbClr val="000000">
                      <a:alpha val="43137"/>
                    </a:srgbClr>
                  </a:outerShdw>
                </a:effectLst>
              </a:rPr>
              <a:t>pre-operatieve</a:t>
            </a:r>
            <a:r>
              <a:rPr lang="nl-NL" sz="1400" b="1" i="1" dirty="0">
                <a:effectLst>
                  <a:outerShdw blurRad="38100" dist="38100" dir="2700000" algn="tl">
                    <a:srgbClr val="000000">
                      <a:alpha val="43137"/>
                    </a:srgbClr>
                  </a:outerShdw>
                </a:effectLst>
              </a:rPr>
              <a:t> onderzoeken ECG, RX thorax, INR:</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49374" y="2852936"/>
            <a:ext cx="6157584" cy="2016224"/>
          </a:xfrm>
          <a:prstGeom prst="wedgeRoundRectCallout">
            <a:avLst>
              <a:gd name="adj1" fmla="val -58297"/>
              <a:gd name="adj2" fmla="val 30349"/>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bij patiënten &lt; 50 jaar met een laag risicoprofiel* niet routinematig een ECG, RX thorax of INR-meting uit als </a:t>
            </a:r>
            <a:r>
              <a:rPr lang="nl-BE" sz="1400" b="1" dirty="0" err="1">
                <a:solidFill>
                  <a:srgbClr val="000000"/>
                </a:solidFill>
                <a:latin typeface="Candara"/>
                <a:ea typeface="Times New Roman"/>
                <a:cs typeface="Times New Roman"/>
              </a:rPr>
              <a:t>pre-operatieve</a:t>
            </a:r>
            <a:r>
              <a:rPr lang="nl-BE" sz="1400" b="1" dirty="0">
                <a:solidFill>
                  <a:srgbClr val="000000"/>
                </a:solidFill>
                <a:latin typeface="Candara"/>
                <a:ea typeface="Times New Roman"/>
                <a:cs typeface="Times New Roman"/>
              </a:rPr>
              <a:t> onderzoeken bij kleine – of intermediaire ingrepen**.</a:t>
            </a:r>
            <a:endParaRPr lang="en-US" sz="1400" b="1" dirty="0">
              <a:solidFill>
                <a:srgbClr val="000000"/>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bij patiënten ≥ 50 jaar met een laag risicoprofiel* niet routinematig een RX thorax of INR-meting uit als </a:t>
            </a:r>
            <a:r>
              <a:rPr lang="nl-BE" sz="1400" b="1" dirty="0" err="1">
                <a:solidFill>
                  <a:srgbClr val="000000"/>
                </a:solidFill>
                <a:latin typeface="Candara"/>
                <a:ea typeface="Times New Roman"/>
                <a:cs typeface="Times New Roman"/>
              </a:rPr>
              <a:t>pre-operatieve</a:t>
            </a:r>
            <a:r>
              <a:rPr lang="nl-BE" sz="1400" b="1" dirty="0">
                <a:solidFill>
                  <a:srgbClr val="000000"/>
                </a:solidFill>
                <a:latin typeface="Candara"/>
                <a:ea typeface="Times New Roman"/>
                <a:cs typeface="Times New Roman"/>
              </a:rPr>
              <a:t> onderzoeken bij kleine – of intermediaire ingrepen**.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449374" y="4941168"/>
            <a:ext cx="6157585" cy="1080120"/>
          </a:xfrm>
          <a:prstGeom prst="wedgeRoundRectCallout">
            <a:avLst>
              <a:gd name="adj1" fmla="val -60023"/>
              <a:gd name="adj2" fmla="val -52360"/>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Voer bij patiënten ≥50 jaar wel routinematig een ECG (in rust) uit als </a:t>
            </a:r>
            <a:r>
              <a:rPr lang="nl-BE" sz="1400" b="1" dirty="0" err="1">
                <a:solidFill>
                  <a:srgbClr val="1F497D"/>
                </a:solidFill>
                <a:latin typeface="Candara"/>
                <a:ea typeface="Times New Roman"/>
                <a:cs typeface="Times New Roman"/>
              </a:rPr>
              <a:t>pre-operatief</a:t>
            </a:r>
            <a:r>
              <a:rPr lang="nl-BE" sz="1400" b="1" dirty="0">
                <a:solidFill>
                  <a:srgbClr val="1F497D"/>
                </a:solidFill>
                <a:latin typeface="Candara"/>
                <a:ea typeface="Times New Roman"/>
                <a:cs typeface="Times New Roman"/>
              </a:rPr>
              <a:t> onderzoek bij kleine – of intermediaire ingrepen**.</a:t>
            </a:r>
            <a:endParaRPr lang="en-US" sz="1400" b="1" dirty="0">
              <a:solidFill>
                <a:srgbClr val="1F497D"/>
              </a:solidFill>
              <a:effectLst/>
              <a:latin typeface="Candara"/>
              <a:ea typeface="Times New Roman"/>
              <a:cs typeface="Times New Roman"/>
            </a:endParaRPr>
          </a:p>
        </p:txBody>
      </p:sp>
      <p:sp>
        <p:nvSpPr>
          <p:cNvPr id="8" name="Rectangle 7"/>
          <p:cNvSpPr/>
          <p:nvPr/>
        </p:nvSpPr>
        <p:spPr>
          <a:xfrm>
            <a:off x="2485377" y="6165304"/>
            <a:ext cx="6085577" cy="369332"/>
          </a:xfrm>
          <a:prstGeom prst="rect">
            <a:avLst/>
          </a:prstGeom>
        </p:spPr>
        <p:txBody>
          <a:bodyPr wrap="square">
            <a:spAutoFit/>
          </a:bodyPr>
          <a:lstStyle/>
          <a:p>
            <a:r>
              <a:rPr lang="nl-NL" sz="900" dirty="0"/>
              <a:t>*Definitie van laag risicoprofiel voor onze beschikbare data, metingen: geen enkele vorm van chronische medicatie.</a:t>
            </a:r>
          </a:p>
          <a:p>
            <a:r>
              <a:rPr lang="nl-NL" sz="900" dirty="0"/>
              <a:t>**Definitie kleine en intermediaire heelkunde: nomenclatuurcodes heelkunde met K≤270, N≤450, I≤550</a:t>
            </a:r>
          </a:p>
        </p:txBody>
      </p:sp>
      <p:sp>
        <p:nvSpPr>
          <p:cNvPr id="2" name="Slide Number Placeholder 1"/>
          <p:cNvSpPr>
            <a:spLocks noGrp="1"/>
          </p:cNvSpPr>
          <p:nvPr>
            <p:ph type="sldNum" sz="quarter" idx="12"/>
          </p:nvPr>
        </p:nvSpPr>
        <p:spPr/>
        <p:txBody>
          <a:bodyPr/>
          <a:lstStyle/>
          <a:p>
            <a:fld id="{DEA44515-A1B5-422F-9F05-2D4E79B7C2DD}" type="slidenum">
              <a:rPr lang="en-US" smtClean="0"/>
              <a:pPr/>
              <a:t>94</a:t>
            </a:fld>
            <a:endParaRPr lang="en-US"/>
          </a:p>
        </p:txBody>
      </p:sp>
    </p:spTree>
    <p:extLst>
      <p:ext uri="{BB962C8B-B14F-4D97-AF65-F5344CB8AC3E}">
        <p14:creationId xmlns:p14="http://schemas.microsoft.com/office/powerpoint/2010/main" val="40401954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laag-risicoprofiel &lt; 50 jaar die overbodige </a:t>
            </a:r>
            <a:r>
              <a:rPr lang="nl-NL" i="1" dirty="0" err="1">
                <a:solidFill>
                  <a:srgbClr val="007C92"/>
                </a:solidFill>
                <a:latin typeface="Candara"/>
                <a:ea typeface="Times New Roman"/>
                <a:cs typeface="Times New Roman"/>
              </a:rPr>
              <a:t>pre-operatieve</a:t>
            </a:r>
            <a:r>
              <a:rPr lang="nl-NL" i="1" dirty="0">
                <a:solidFill>
                  <a:srgbClr val="007C92"/>
                </a:solidFill>
                <a:latin typeface="Candara"/>
                <a:ea typeface="Times New Roman"/>
                <a:cs typeface="Times New Roman"/>
              </a:rPr>
              <a:t> onderzoeken bij kleine- en intermediaire heelkunde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95</a:t>
            </a:fld>
            <a:endParaRPr lang="en-US"/>
          </a:p>
        </p:txBody>
      </p:sp>
      <p:pic>
        <p:nvPicPr>
          <p:cNvPr id="5" name="Image 1">
            <a:extLst>
              <a:ext uri="{FF2B5EF4-FFF2-40B4-BE49-F238E27FC236}">
                <a16:creationId xmlns:a16="http://schemas.microsoft.com/office/drawing/2014/main" id="{B413919B-56A4-4741-ACE6-7F14FE5AF4F7}"/>
              </a:ext>
            </a:extLst>
          </p:cNvPr>
          <p:cNvPicPr>
            <a:picLocks noChangeAspect="1"/>
          </p:cNvPicPr>
          <p:nvPr/>
        </p:nvPicPr>
        <p:blipFill>
          <a:blip r:embed="rId2"/>
          <a:stretch>
            <a:fillRect/>
          </a:stretch>
        </p:blipFill>
        <p:spPr>
          <a:xfrm>
            <a:off x="1619672"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483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0165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laag-risicoprofiel ≥ 50 jaar die overbodige </a:t>
            </a:r>
            <a:r>
              <a:rPr lang="nl-NL" i="1" dirty="0" err="1">
                <a:solidFill>
                  <a:srgbClr val="007C92"/>
                </a:solidFill>
                <a:latin typeface="Candara"/>
                <a:ea typeface="Times New Roman"/>
                <a:cs typeface="Times New Roman"/>
              </a:rPr>
              <a:t>pre-operatieve</a:t>
            </a:r>
            <a:r>
              <a:rPr lang="nl-NL" i="1" dirty="0">
                <a:solidFill>
                  <a:srgbClr val="007C92"/>
                </a:solidFill>
                <a:latin typeface="Candara"/>
                <a:ea typeface="Times New Roman"/>
                <a:cs typeface="Times New Roman"/>
              </a:rPr>
              <a:t> onderzoeken bij kleine- en intermediaire heelkunde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96</a:t>
            </a:fld>
            <a:endParaRPr lang="en-US"/>
          </a:p>
        </p:txBody>
      </p:sp>
      <p:pic>
        <p:nvPicPr>
          <p:cNvPr id="6" name="Image 1">
            <a:extLst>
              <a:ext uri="{FF2B5EF4-FFF2-40B4-BE49-F238E27FC236}">
                <a16:creationId xmlns:a16="http://schemas.microsoft.com/office/drawing/2014/main" id="{5B9DED40-5DB3-4DBF-A8FE-CAC42A168FE5}"/>
              </a:ext>
            </a:extLst>
          </p:cNvPr>
          <p:cNvPicPr>
            <a:picLocks noChangeAspect="1"/>
          </p:cNvPicPr>
          <p:nvPr/>
        </p:nvPicPr>
        <p:blipFill>
          <a:blip r:embed="rId2"/>
          <a:stretch>
            <a:fillRect/>
          </a:stretch>
        </p:blipFill>
        <p:spPr>
          <a:xfrm>
            <a:off x="1763688" y="1844824"/>
            <a:ext cx="6273328" cy="484674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307232"/>
            <a:ext cx="55911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9557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Overmatig gebruik van beeldvorming van de wervelkolom</a:t>
            </a:r>
          </a:p>
          <a:p>
            <a:pPr marL="514350" indent="-514350">
              <a:spcAft>
                <a:spcPts val="600"/>
              </a:spcAft>
              <a:buFont typeface="+mj-lt"/>
              <a:buAutoNum type="arabicPeriod"/>
            </a:pPr>
            <a:r>
              <a:rPr lang="nl-BE" sz="2400" dirty="0" smtClean="0">
                <a:solidFill>
                  <a:schemeClr val="bg1">
                    <a:lumMod val="85000"/>
                  </a:schemeClr>
                </a:solidFill>
              </a:rPr>
              <a:t>Overmatig gebruik van </a:t>
            </a:r>
            <a:r>
              <a:rPr lang="nl-BE" sz="2400" dirty="0" err="1" smtClean="0">
                <a:solidFill>
                  <a:schemeClr val="bg1">
                    <a:lumMod val="85000"/>
                  </a:schemeClr>
                </a:solidFill>
              </a:rPr>
              <a:t>pre-operatieve</a:t>
            </a:r>
            <a:r>
              <a:rPr lang="nl-BE" sz="2400" dirty="0" smtClean="0">
                <a:solidFill>
                  <a:schemeClr val="bg1">
                    <a:lumMod val="85000"/>
                  </a:schemeClr>
                </a:solidFill>
              </a:rPr>
              <a:t> onderzoeken</a:t>
            </a:r>
          </a:p>
          <a:p>
            <a:pPr marL="514350" indent="-514350">
              <a:spcAft>
                <a:spcPts val="600"/>
              </a:spcAft>
              <a:buFont typeface="+mj-lt"/>
              <a:buAutoNum type="arabicPeriod"/>
            </a:pPr>
            <a:r>
              <a:rPr lang="nl-BE" sz="2800" b="1" dirty="0" smtClean="0"/>
              <a:t>Stralingsbelasting door obsolete beeldvorming</a:t>
            </a:r>
          </a:p>
          <a:p>
            <a:pPr marL="514350" indent="-514350">
              <a:spcAft>
                <a:spcPts val="600"/>
              </a:spcAft>
              <a:buFont typeface="+mj-lt"/>
              <a:buAutoNum type="arabicPeriod"/>
            </a:pPr>
            <a:r>
              <a:rPr lang="nl-BE" sz="2400" dirty="0" smtClean="0">
                <a:solidFill>
                  <a:schemeClr val="bg1">
                    <a:lumMod val="85000"/>
                  </a:schemeClr>
                </a:solidFill>
              </a:rPr>
              <a:t>Overmatig gebruik van echografie van de schildklier</a:t>
            </a:r>
          </a:p>
          <a:p>
            <a:pPr marL="514350" indent="-514350">
              <a:spcAft>
                <a:spcPts val="600"/>
              </a:spcAft>
              <a:buFont typeface="+mj-lt"/>
              <a:buAutoNum type="arabicPeriod"/>
            </a:pPr>
            <a:r>
              <a:rPr lang="nl-BE" sz="2400" dirty="0" smtClean="0">
                <a:solidFill>
                  <a:schemeClr val="bg1">
                    <a:lumMod val="85000"/>
                  </a:schemeClr>
                </a:solidFill>
              </a:rPr>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97</a:t>
            </a:fld>
            <a:endParaRPr lang="en-US"/>
          </a:p>
        </p:txBody>
      </p:sp>
    </p:spTree>
    <p:extLst>
      <p:ext uri="{BB962C8B-B14F-4D97-AF65-F5344CB8AC3E}">
        <p14:creationId xmlns:p14="http://schemas.microsoft.com/office/powerpoint/2010/main" val="20333498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III.3. Stralingsblootstelling door obsolete beeldvorming</a:t>
            </a:r>
            <a:endParaRPr lang="en-US" dirty="0"/>
          </a:p>
        </p:txBody>
      </p:sp>
      <p:sp>
        <p:nvSpPr>
          <p:cNvPr id="22531" name="Rectangle 3"/>
          <p:cNvSpPr>
            <a:spLocks noGrp="1" noChangeArrowheads="1"/>
          </p:cNvSpPr>
          <p:nvPr>
            <p:ph type="body" idx="1"/>
          </p:nvPr>
        </p:nvSpPr>
        <p:spPr/>
        <p:txBody>
          <a:bodyPr/>
          <a:lstStyle/>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8800"/>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2452108" y="2492896"/>
            <a:ext cx="6157585" cy="1080120"/>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Schrijf geen beeldvormingsonderzoeken voor die obsoleet zijn in de eerste lijn.</a:t>
            </a:r>
            <a:endParaRPr lang="en-US" sz="1400" b="1" dirty="0">
              <a:solidFill>
                <a:srgbClr val="000000"/>
              </a:solidFill>
              <a:effectLst/>
              <a:latin typeface="Candara"/>
              <a:ea typeface="Times New Roman"/>
              <a:cs typeface="Times New Roman"/>
            </a:endParaRPr>
          </a:p>
        </p:txBody>
      </p:sp>
      <p:sp>
        <p:nvSpPr>
          <p:cNvPr id="8" name="Rounded Rectangular Callout 7"/>
          <p:cNvSpPr/>
          <p:nvPr/>
        </p:nvSpPr>
        <p:spPr>
          <a:xfrm>
            <a:off x="2481583" y="3789040"/>
            <a:ext cx="6157585" cy="1080120"/>
          </a:xfrm>
          <a:prstGeom prst="wedgeRoundRectCallout">
            <a:avLst>
              <a:gd name="adj1" fmla="val -56862"/>
              <a:gd name="adj2" fmla="val -10626"/>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Als er een beeldvormingsonderzoek moet worden voorgeschreven en verschillende onderzoeken kunnen hetzelfde resultaat opleveren, geef dan voorkeur aan het onderzoek met de laagste stralingsbelasting.</a:t>
            </a:r>
            <a:endParaRPr lang="en-US" sz="1400" b="1" dirty="0">
              <a:solidFill>
                <a:srgbClr val="1F497D"/>
              </a:solidFill>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98</a:t>
            </a:fld>
            <a:endParaRPr lang="en-US"/>
          </a:p>
        </p:txBody>
      </p:sp>
    </p:spTree>
    <p:extLst>
      <p:ext uri="{BB962C8B-B14F-4D97-AF65-F5344CB8AC3E}">
        <p14:creationId xmlns:p14="http://schemas.microsoft.com/office/powerpoint/2010/main" val="3568928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Stralingsblootstelling (in </a:t>
            </a:r>
            <a:r>
              <a:rPr lang="nl-NL" i="1" dirty="0" err="1">
                <a:solidFill>
                  <a:srgbClr val="007C92"/>
                </a:solidFill>
                <a:latin typeface="Candara"/>
                <a:ea typeface="Times New Roman"/>
                <a:cs typeface="Times New Roman"/>
              </a:rPr>
              <a:t>mSv</a:t>
            </a:r>
            <a:r>
              <a:rPr lang="nl-NL" i="1" dirty="0">
                <a:solidFill>
                  <a:srgbClr val="007C92"/>
                </a:solidFill>
                <a:latin typeface="Candara"/>
                <a:ea typeface="Times New Roman"/>
                <a:cs typeface="Times New Roman"/>
              </a:rPr>
              <a:t>) veroorzaakt door </a:t>
            </a:r>
            <a:r>
              <a:rPr lang="nl-NL" i="1" dirty="0" smtClean="0">
                <a:solidFill>
                  <a:srgbClr val="007C92"/>
                </a:solidFill>
                <a:latin typeface="Candara"/>
                <a:ea typeface="Times New Roman"/>
                <a:cs typeface="Times New Roman"/>
              </a:rPr>
              <a:t>obsolete </a:t>
            </a:r>
            <a:r>
              <a:rPr lang="nl-NL" i="1" dirty="0">
                <a:solidFill>
                  <a:srgbClr val="007C92"/>
                </a:solidFill>
                <a:latin typeface="Candara"/>
                <a:ea typeface="Times New Roman"/>
                <a:cs typeface="Times New Roman"/>
              </a:rPr>
              <a:t>beeldvorming, per </a:t>
            </a:r>
            <a:r>
              <a:rPr lang="nl-NL" i="1" dirty="0" smtClean="0">
                <a:solidFill>
                  <a:srgbClr val="007C92"/>
                </a:solidFill>
                <a:latin typeface="Candara"/>
                <a:ea typeface="Times New Roman"/>
                <a:cs typeface="Times New Roman"/>
              </a:rPr>
              <a:t>patiënt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99</a:t>
            </a:fld>
            <a:endParaRPr lang="en-US"/>
          </a:p>
        </p:txBody>
      </p:sp>
      <p:pic>
        <p:nvPicPr>
          <p:cNvPr id="5" name="Image 1">
            <a:extLst>
              <a:ext uri="{FF2B5EF4-FFF2-40B4-BE49-F238E27FC236}">
                <a16:creationId xmlns:a16="http://schemas.microsoft.com/office/drawing/2014/main" id="{A393199E-FA25-4860-B452-2AF87040A343}"/>
              </a:ext>
            </a:extLst>
          </p:cNvPr>
          <p:cNvPicPr>
            <a:picLocks noChangeAspect="1"/>
          </p:cNvPicPr>
          <p:nvPr/>
        </p:nvPicPr>
        <p:blipFill>
          <a:blip r:embed="rId2"/>
          <a:stretch>
            <a:fillRect/>
          </a:stretch>
        </p:blipFill>
        <p:spPr>
          <a:xfrm>
            <a:off x="1691680" y="1844824"/>
            <a:ext cx="6273328" cy="484674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340768"/>
            <a:ext cx="56292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206489"/>
      </p:ext>
    </p:extLst>
  </p:cSld>
  <p:clrMapOvr>
    <a:masterClrMapping/>
  </p:clrMapOvr>
</p:sld>
</file>

<file path=ppt/theme/theme1.xml><?xml version="1.0" encoding="utf-8"?>
<a:theme xmlns:a="http://schemas.openxmlformats.org/drawingml/2006/main" name="PPT LOKs">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2019-06-18T22:00:00+00:00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Médecin</TermName>
          <TermId xmlns="http://schemas.microsoft.com/office/infopath/2007/PartnerControls">d8a1e59b-bcd7-4d2f-b75c-23b993f6e1ad</TermId>
        </TermInfo>
        <TermInfo xmlns="http://schemas.microsoft.com/office/infopath/2007/PartnerControls">
          <TermName xmlns="http://schemas.microsoft.com/office/infopath/2007/PartnerControls">Maison médicale</TermName>
          <TermId xmlns="http://schemas.microsoft.com/office/infopath/2007/PartnerControls">69c6c6b7-d4d8-4ddb-b492-1c598670bf6a</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29</Value>
      <Value>60</Value>
      <Value>35</Value>
      <Value>12</Value>
    </TaxCatchAll>
    <RIDocSummary xmlns="f15eea43-7fa7-45cf-8dc0-d5244e2cd467">Resultaten LOKs (data 2016) voor de prestatiegeneeskunde</RIDocSummary>
    <RIThemeTaxHTField0 xmlns="f15eea43-7fa7-45cf-8dc0-d5244e2cd467">
      <Terms xmlns="http://schemas.microsoft.com/office/infopath/2007/PartnerControls">
        <TermInfo xmlns="http://schemas.microsoft.com/office/infopath/2007/PartnerControls">
          <TermName xmlns="http://schemas.microsoft.com/office/infopath/2007/PartnerControls">Feedback individuel</TermName>
          <TermId xmlns="http://schemas.microsoft.com/office/infopath/2007/PartnerControls">c011c27e-2dbd-409b-87f6-1d728db57d70</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276A30-445E-401C-8A6A-E773BF52BEFA}"/>
</file>

<file path=customXml/itemProps2.xml><?xml version="1.0" encoding="utf-8"?>
<ds:datastoreItem xmlns:ds="http://schemas.openxmlformats.org/officeDocument/2006/customXml" ds:itemID="{50AE1327-3258-422F-9994-F2682B954B2F}"/>
</file>

<file path=customXml/itemProps3.xml><?xml version="1.0" encoding="utf-8"?>
<ds:datastoreItem xmlns:ds="http://schemas.openxmlformats.org/officeDocument/2006/customXml" ds:itemID="{BF7CE9A9-6584-456B-BD25-DA584F64B522}"/>
</file>

<file path=docProps/app.xml><?xml version="1.0" encoding="utf-8"?>
<Properties xmlns="http://schemas.openxmlformats.org/officeDocument/2006/extended-properties" xmlns:vt="http://schemas.openxmlformats.org/officeDocument/2006/docPropsVTypes">
  <Template>PPT LOKs</Template>
  <TotalTime>0</TotalTime>
  <Words>2657</Words>
  <Application>Microsoft Office PowerPoint</Application>
  <PresentationFormat>On-screen Show (4:3)</PresentationFormat>
  <Paragraphs>449</Paragraphs>
  <Slides>107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107</vt:i4>
      </vt:variant>
    </vt:vector>
  </HeadingPairs>
  <TitlesOfParts>
    <vt:vector size="114" baseType="lpstr">
      <vt:lpstr>Arial</vt:lpstr>
      <vt:lpstr>Calibri</vt:lpstr>
      <vt:lpstr>Candara</vt:lpstr>
      <vt:lpstr>Times New Roman</vt:lpstr>
      <vt:lpstr>Verdana</vt:lpstr>
      <vt:lpstr>Wingdings</vt:lpstr>
      <vt:lpstr>PPT LOKs</vt:lpstr>
      <vt:lpstr>Individuele feedback huisartsen 2019</vt:lpstr>
      <vt:lpstr>Inleiding</vt:lpstr>
      <vt:lpstr>Wat staat er in deze presentatie?</vt:lpstr>
      <vt:lpstr>PowerPoint Presentation</vt:lpstr>
      <vt:lpstr>Interpretatie van de grafieken 1. Individuele vergelijkende schaal</vt:lpstr>
      <vt:lpstr>Interpretatie van de grafieken 2. Boxplot / indicator van de LOK’s per provincie</vt:lpstr>
      <vt:lpstr>Interpretatie van de grafieken 2. Boxplot / indicator van de LOK’s per provincie</vt:lpstr>
      <vt:lpstr>Interpretatie van de grafieken </vt:lpstr>
      <vt:lpstr>Geneesmiddelen</vt:lpstr>
      <vt:lpstr>THEMA I: GENEESMIDDELEN</vt:lpstr>
      <vt:lpstr>THEMA I: GENEESMIDDELEN</vt:lpstr>
      <vt:lpstr>I.1. Infecties in de ambulante praktijk</vt:lpstr>
      <vt:lpstr> Percentage patiënten van 65 jaar en ouder die in de loop van het jaar gevaccineerd werden tegen griep </vt:lpstr>
      <vt:lpstr>I.1. Infecties in de ambulante praktijk</vt:lpstr>
      <vt:lpstr>Percentage patiënten met ≥1 voorschrift voor antibiotica in de loop van het jaar &lt;15</vt:lpstr>
      <vt:lpstr>Percentage patiënten met ≥1 voorschrift voor antibiotica in de loop van het jaar &gt;=15</vt:lpstr>
      <vt:lpstr>Percentage patiënten met ≥1 voorschrift voor antibiotica in de loop van het jaar &lt;15 &amp; &gt;=15</vt:lpstr>
      <vt:lpstr>I.1. Infecties in de ambulante praktijk</vt:lpstr>
      <vt:lpstr>Percentage tweedelijnsantibiotica (amoxicilline geassocieerd met clavulaanzuur, cefalosporines, chinolonen, macroliden) &lt;15</vt:lpstr>
      <vt:lpstr>Percentage tweedelijnsantibiotica (amoxicilline geassocieerd met clavulaanzuur, cefalosporines, chinolonen, macroliden) &gt;= 15</vt:lpstr>
      <vt:lpstr>Percentage tweedelijnsantibiotica (amoxicilline geassocieerd met clavulaanzuur, cefalosporines, chinolonen, macroliden) &lt;15 &amp; &gt;=15</vt:lpstr>
      <vt:lpstr>Percentage voorschriften voor amoxicilline, niet gecombineerd met clavulaanzuur &lt;15</vt:lpstr>
      <vt:lpstr>Percentage voorschriften voor amoxicilline, niet gecombineerd met clavulaanzuur &gt;=15</vt:lpstr>
      <vt:lpstr>Percentage voorschriften voor amoxicilline, niet gecombineerd met clavulaanzuur &lt;15 &amp; &gt;=15</vt:lpstr>
      <vt:lpstr>Percentage nitrofuranen in de behandeling van een urineweginfectie 15-65</vt:lpstr>
      <vt:lpstr>Percentage nitrofuranen in de behandeling van een urineweginfectie 65+</vt:lpstr>
      <vt:lpstr>Percentage nitrofuranen in de behandeling van een urineweginfectie 15-65 &amp; 65+</vt:lpstr>
      <vt:lpstr>THEMA I: GENEESMIDDELEN</vt:lpstr>
      <vt:lpstr>I.2. Medicatie bij ouderen</vt:lpstr>
      <vt:lpstr>Percentage patiënten van 65 jaar en ouder met langdurig gebruik van ≥ 5 verschillende geneesmiddelen</vt:lpstr>
      <vt:lpstr>I.2. Medicatie bij ouderen</vt:lpstr>
      <vt:lpstr>Percentage patiënten van 80 jaar en ouder die behandeld worden met hypolipemiërende geneesmiddelen</vt:lpstr>
      <vt:lpstr>Percentage patiënten van 80 jaar en ouder bij wie hypolipemiërende geneesmiddelen worden opgestart</vt:lpstr>
      <vt:lpstr>I.2. Medicatie bij ouderen</vt:lpstr>
      <vt:lpstr>Percentage patiënten van 65 jaar en ouder met een voorschrift voor NSAID’s voor meer dan 30 dagen</vt:lpstr>
      <vt:lpstr>I.2. Medicatie bij ouderen</vt:lpstr>
      <vt:lpstr>Percentage patiënten van 75 jaar en ouder met een voorschrift voor meer dan 80 dagen voor minstens één geneesmiddel met anticholinerge werking</vt:lpstr>
      <vt:lpstr>THEMA I: GENEESMIDDELEN</vt:lpstr>
      <vt:lpstr>I.2. Medicatie bij ouderen</vt:lpstr>
      <vt:lpstr>I.3. Psychotrope medicatie</vt:lpstr>
      <vt:lpstr>Percentage patiënten met een voorschrift voor antidepressiva.  15-64</vt:lpstr>
      <vt:lpstr>Percentage patiënten met een voorschrift voor antidepressiva (exclusief trazodon) 15-64</vt:lpstr>
      <vt:lpstr>Percentage patiënten met een voorschrift voor antidepressiva (inclusief en exclusief trazodon) 15-64</vt:lpstr>
      <vt:lpstr>Percentage patiënten met een voorschrift voor antidepressiva.  &gt;= 65</vt:lpstr>
      <vt:lpstr>Percentage patiënten met een voorschrift voor antidepressiva (exclusief trazodon) &gt;=65</vt:lpstr>
      <vt:lpstr>Percentage patiënten met een voorschrift voor antidepressiva (inclusief en exclusief trazodon) &gt;=65</vt:lpstr>
      <vt:lpstr>I.3. Psychotrope medicatie</vt:lpstr>
      <vt:lpstr>Percentage patiënten van 75 jaar en ouder met een voorschrift voor antipsychotica</vt:lpstr>
      <vt:lpstr>THEMA I: GENEESMIDDELEN</vt:lpstr>
      <vt:lpstr>I.4. Varia</vt:lpstr>
      <vt:lpstr>Voorschrijven van statines bij diabetici met een verhoogd cardiovasculair risico.  &lt;80</vt:lpstr>
      <vt:lpstr>I.4. Varia</vt:lpstr>
      <vt:lpstr>Percentage patiënten van 40-64 jaar met een PPI-voorschrift voor meer dan 80 dagen</vt:lpstr>
      <vt:lpstr>I.4. Varia</vt:lpstr>
      <vt:lpstr> Percentage patiënten van 40-49 jaar zonder geïdentificeerd cardiovasculair risico die een voorschrift ontvingen voor hypolipemiërende medicatie</vt:lpstr>
      <vt:lpstr>klinische biologie</vt:lpstr>
      <vt:lpstr>THEMA II: KLINISCHE BIOLOGIE</vt:lpstr>
      <vt:lpstr>THEMA II: KLINISCHE BIOLOGIE</vt:lpstr>
      <vt:lpstr>II.1. Screening</vt:lpstr>
      <vt:lpstr>Proportie 65-plussers die jaarlijks gescreend worden op diabetes mellitus</vt:lpstr>
      <vt:lpstr>II.1. Screening</vt:lpstr>
      <vt:lpstr>Proportie patiënten die een overbodige schildklierfunctiescreening kregen</vt:lpstr>
      <vt:lpstr>Overmatig gebruik van gecombineerde T4-T3-bepaling bij screening naar een schildklierfunctiestoornis</vt:lpstr>
      <vt:lpstr>II.1. Screening</vt:lpstr>
      <vt:lpstr>Proportie van vrouwen 25-64 jaar die een cervixkankerscreening kregen in de laatste 3 jaar</vt:lpstr>
      <vt:lpstr>THEMA II: KLINISCHE BIOLOGIE</vt:lpstr>
      <vt:lpstr>II.2. Diagnose</vt:lpstr>
      <vt:lpstr>Proportie van nieuwe gebruikers van antihypertensiva met een correcte opstart (i.e. met recente bepaling van creatinine)</vt:lpstr>
      <vt:lpstr>II.2. Diagnose</vt:lpstr>
      <vt:lpstr>Proportie van uw gezonde patiënten van 45-65 jaar die ≥1 overbodig algemeen biochemisch bilan kregen</vt:lpstr>
      <vt:lpstr>Gemiddeld aantal uitgevoerde obsolete biochemische testen per patiënt</vt:lpstr>
      <vt:lpstr>II.2. Diagnose</vt:lpstr>
      <vt:lpstr>Proportie van uw gezonde vrouwelijke patiënten van 45-65 jaar die ≥1 overbodige hormonale test kregen</vt:lpstr>
      <vt:lpstr>Gemiddeld aantal uitgevoerde hormonale tests per patiënte</vt:lpstr>
      <vt:lpstr>THEMA II: KLINISCHE BIOLOGIE</vt:lpstr>
      <vt:lpstr>II.3. Follow-up</vt:lpstr>
      <vt:lpstr>Proportie patiënten met nuchtere glucose-bepaling om de 3 maanden</vt:lpstr>
      <vt:lpstr>Proportie patiënten met HbA1c –bepaling om de 6 maanden</vt:lpstr>
      <vt:lpstr>Proportie patiënten met jaarlijkse bepaling van proteïnurie / micro-albuminurie</vt:lpstr>
      <vt:lpstr>Proportie patiënten met jaarlijkse bepaling van lipidenstatus</vt:lpstr>
      <vt:lpstr>Proportie patiënten met jaarlijks oftalmologisch nazicht</vt:lpstr>
      <vt:lpstr>II.3. Follow-up</vt:lpstr>
      <vt:lpstr>Proportie van uw patiënten met gekende hypothyroïdie met correcte biochemische follow-up (≥1x/jaar TSH)</vt:lpstr>
      <vt:lpstr>II.3. Follow-up</vt:lpstr>
      <vt:lpstr>Proportie van uw patiënten die ACE-I, sartanen of diuretica nemen met correcte biochemische follow-up (≥1x/jaar creatinine)</vt:lpstr>
      <vt:lpstr>Medische beeldvorming en pre-operatieve onderzoeken</vt:lpstr>
      <vt:lpstr>THEMA III: MEDISCHE BEELVORMING EN  PRE-OPERATIEVE ONDERZOEKEN</vt:lpstr>
      <vt:lpstr>THEMA III: MEDISCHE BEELVORMING EN  PRE-OPERATIEVE ONDERZOEKEN</vt:lpstr>
      <vt:lpstr>III.1. Overmatig gebruik van beeldvorming van de wervelkolom</vt:lpstr>
      <vt:lpstr>Proportie van uw patiënten zonder gekende orthopedische problematiek die minstens 1 keer beeldvorming van de wervelkolom kregen in de afgelopen 3 jaar</vt:lpstr>
      <vt:lpstr>Gemiddeld aantal verschillende onderzoeken van beeldvorming van de wervelkolom, per patiënt</vt:lpstr>
      <vt:lpstr>Aandeel van RX en CT binnen beeldvorming van de wervelkolom door u voorgeschreven</vt:lpstr>
      <vt:lpstr>THEMA III: MEDISCHE BEELVORMING EN  PRE-OPERATIEVE ONDERZOEKEN</vt:lpstr>
      <vt:lpstr>III.2. Overmatig gebruik van pre-operatieve onderzoeken</vt:lpstr>
      <vt:lpstr>Proportie patiënten met een laag-risicoprofiel &lt; 50 jaar die overbodige pre-operatieve onderzoeken bij kleine- en intermediaire heelkunde kregen</vt:lpstr>
      <vt:lpstr>Proportie patiënten met een laag-risicoprofiel ≥ 50 jaar die overbodige pre-operatieve onderzoeken bij kleine- en intermediaire heelkunde kregen</vt:lpstr>
      <vt:lpstr>THEMA III: MEDISCHE BEELVORMING EN  PRE-OPERATIEVE ONDERZOEKEN</vt:lpstr>
      <vt:lpstr>III.3. Stralingsblootstelling door obsolete beeldvorming</vt:lpstr>
      <vt:lpstr>Stralingsblootstelling (in mSv) veroorzaakt door obsolete beeldvorming, per patiënt</vt:lpstr>
      <vt:lpstr>Proportie van obsolete stralingsblootstelling die veroorzaakt wordt door RX wervelkolom en CT wervelkolom</vt:lpstr>
      <vt:lpstr>THEMA III: MEDISCHE BEELVORMING EN  PRE-OPERATIEVE ONDERZOEKEN</vt:lpstr>
      <vt:lpstr>III.4. Overmatig gebruik van echografie van de schildklier</vt:lpstr>
      <vt:lpstr>Proportie patiënten met een gekende schildklierfunctiestoornis die ≥1 overbodige echografische follow-up kregen in de afgelopen 3 jaar</vt:lpstr>
      <vt:lpstr>THEMA III: MEDISCHE BEELVORMING EN  PRE-OPERATIEVE ONDERZOEKEN</vt:lpstr>
      <vt:lpstr>III.5. Borstkankerscreening</vt:lpstr>
      <vt:lpstr>Proportie vrouwen binnen de doelpopulatie (50-69 jaar) in uw praktijk die een tweejaarlijkse screening hebben ondergaan</vt:lpstr>
      <vt:lpstr>Proportie van screenings die via het georganiseerde screeningssysteem (= bevolkingsonderzoek) plaatsvonden (op het totaal van de uitgevoerde screenings)</vt:lpstr>
    </vt:vector>
  </TitlesOfParts>
  <Company>R.I.Z.I.V. - I.N.A.M.I.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Individuele feedback huisartsen 2019</dc:title>
  <dc:creator>Lies Grypdonck</dc:creator>
  <cp:lastModifiedBy>Bingen Sandrine</cp:lastModifiedBy>
  <cp:revision>76</cp:revision>
  <dcterms:created xsi:type="dcterms:W3CDTF">2018-06-01T09:23:11Z</dcterms:created>
  <dcterms:modified xsi:type="dcterms:W3CDTF">2019-06-19T08:50:17Z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29;#Médecin|d8a1e59b-bcd7-4d2f-b75c-23b993f6e1ad;#35;#Maison médicale|69c6c6b7-d4d8-4ddb-b492-1c598670bf6a</vt:lpwstr>
  </property>
  <property fmtid="{D5CDD505-2E9C-101B-9397-08002B2CF9AE}" pid="4" name="RITheme">
    <vt:lpwstr>60;#Feedback individuel|c011c27e-2dbd-409b-87f6-1d728db57d70</vt:lpwstr>
  </property>
  <property fmtid="{D5CDD505-2E9C-101B-9397-08002B2CF9AE}" pid="5" name="RILanguage">
    <vt:lpwstr>12;#Néerlandais|1daba039-17e6-4993-bb2c-50e1d16ef364</vt:lpwstr>
  </property>
  <property fmtid="{D5CDD505-2E9C-101B-9397-08002B2CF9AE}" pid="6" name="RIDocType">
    <vt:lpwstr/>
  </property>
  <property fmtid="{D5CDD505-2E9C-101B-9397-08002B2CF9AE}" pid="7" name="Publication type for documents">
    <vt:lpwstr/>
  </property>
</Properties>
</file>