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311" r:id="rId3"/>
    <p:sldId id="312" r:id="rId4"/>
    <p:sldId id="313" r:id="rId5"/>
    <p:sldId id="314" r:id="rId6"/>
    <p:sldId id="315" r:id="rId7"/>
    <p:sldId id="316" r:id="rId8"/>
    <p:sldId id="317" r:id="rId9"/>
    <p:sldId id="278" r:id="rId10"/>
    <p:sldId id="279" r:id="rId11"/>
    <p:sldId id="298" r:id="rId12"/>
    <p:sldId id="280" r:id="rId13"/>
    <p:sldId id="346" r:id="rId14"/>
    <p:sldId id="282" r:id="rId15"/>
    <p:sldId id="347" r:id="rId16"/>
    <p:sldId id="348" r:id="rId17"/>
    <p:sldId id="283" r:id="rId18"/>
    <p:sldId id="349" r:id="rId19"/>
    <p:sldId id="299" r:id="rId20"/>
    <p:sldId id="285" r:id="rId21"/>
    <p:sldId id="350" r:id="rId22"/>
    <p:sldId id="286" r:id="rId23"/>
    <p:sldId id="351" r:id="rId24"/>
    <p:sldId id="352" r:id="rId25"/>
    <p:sldId id="287" r:id="rId26"/>
    <p:sldId id="353" r:id="rId27"/>
    <p:sldId id="354" r:id="rId28"/>
    <p:sldId id="300" r:id="rId29"/>
    <p:sldId id="289" r:id="rId30"/>
    <p:sldId id="355" r:id="rId31"/>
    <p:sldId id="356" r:id="rId32"/>
    <p:sldId id="357" r:id="rId33"/>
    <p:sldId id="358" r:id="rId34"/>
    <p:sldId id="359" r:id="rId35"/>
    <p:sldId id="290" r:id="rId36"/>
    <p:sldId id="360" r:id="rId37"/>
    <p:sldId id="291" r:id="rId38"/>
    <p:sldId id="361" r:id="rId39"/>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36C0A"/>
    <a:srgbClr val="76923C"/>
    <a:srgbClr val="669900"/>
    <a:srgbClr val="006F82"/>
    <a:srgbClr val="007C92"/>
    <a:srgbClr val="5F5F5F"/>
    <a:srgbClr val="808080"/>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8" autoAdjust="0"/>
  </p:normalViewPr>
  <p:slideViewPr>
    <p:cSldViewPr>
      <p:cViewPr varScale="1">
        <p:scale>
          <a:sx n="120" d="100"/>
          <a:sy n="120"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5BDDD-12D2-4A4F-905E-245A86CED853}" type="datetimeFigureOut">
              <a:rPr lang="en-US" smtClean="0"/>
              <a:t>6/19/2019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1BD69-1CE0-46CB-B0BC-62BD4B8DF576}" type="slidenum">
              <a:rPr lang="en-US" smtClean="0"/>
              <a:t>‹#›</a:t>
            </a:fld>
            <a:endParaRPr lang="en-US"/>
          </a:p>
        </p:txBody>
      </p:sp>
    </p:spTree>
    <p:extLst>
      <p:ext uri="{BB962C8B-B14F-4D97-AF65-F5344CB8AC3E}">
        <p14:creationId xmlns:p14="http://schemas.microsoft.com/office/powerpoint/2010/main" val="30275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1BD69-1CE0-46CB-B0BC-62BD4B8DF576}" type="slidenum">
              <a:rPr lang="en-US" smtClean="0"/>
              <a:t>2</a:t>
            </a:fld>
            <a:endParaRPr lang="en-US"/>
          </a:p>
        </p:txBody>
      </p:sp>
    </p:spTree>
    <p:extLst>
      <p:ext uri="{BB962C8B-B14F-4D97-AF65-F5344CB8AC3E}">
        <p14:creationId xmlns:p14="http://schemas.microsoft.com/office/powerpoint/2010/main" val="245438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082675"/>
          </a:xfrm>
        </p:spPr>
        <p:txBody>
          <a:bodyPr/>
          <a:lstStyle>
            <a:lvl1pPr algn="l">
              <a:defRPr sz="2400">
                <a:solidFill>
                  <a:schemeClr val="tx1"/>
                </a:solidFill>
              </a:defRPr>
            </a:lvl1pPr>
          </a:lstStyle>
          <a:p>
            <a:pPr lvl="0"/>
            <a:r>
              <a:rPr lang="en-US" noProof="0" smtClean="0"/>
              <a:t>Click to edit Master title style</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6F82"/>
                </a:solidFill>
                <a:latin typeface="Verdana" pitchFamily="34" charset="0"/>
              </a:defRPr>
            </a:lvl1pPr>
          </a:lstStyle>
          <a:p>
            <a:pPr lvl="0"/>
            <a:r>
              <a:rPr lang="en-US" noProof="0" smtClean="0"/>
              <a:t>Click to edit Master subtitle style</a:t>
            </a:r>
            <a:endParaRPr lang="nl-BE" noProof="0" smtClean="0"/>
          </a:p>
        </p:txBody>
      </p:sp>
      <p:sp>
        <p:nvSpPr>
          <p:cNvPr id="11268" name="Rectangle 4"/>
          <p:cNvSpPr>
            <a:spLocks noGrp="1" noChangeArrowheads="1"/>
          </p:cNvSpPr>
          <p:nvPr>
            <p:ph type="dt" sz="half" idx="2"/>
          </p:nvPr>
        </p:nvSpPr>
        <p:spPr/>
        <p:txBody>
          <a:bodyPr/>
          <a:lstStyle>
            <a:lvl1pPr>
              <a:defRPr/>
            </a:lvl1pPr>
          </a:lstStyle>
          <a:p>
            <a:endParaRPr lang="en-US"/>
          </a:p>
        </p:txBody>
      </p:sp>
      <p:sp>
        <p:nvSpPr>
          <p:cNvPr id="11269" name="Rectangle 5"/>
          <p:cNvSpPr>
            <a:spLocks noGrp="1" noChangeArrowheads="1"/>
          </p:cNvSpPr>
          <p:nvPr>
            <p:ph type="ftr" sz="quarter" idx="3"/>
          </p:nvPr>
        </p:nvSpPr>
        <p:spPr/>
        <p:txBody>
          <a:bodyPr/>
          <a:lstStyle>
            <a:lvl1pPr>
              <a:defRPr/>
            </a:lvl1pPr>
          </a:lstStyle>
          <a:p>
            <a:endParaRPr lang="en-US"/>
          </a:p>
        </p:txBody>
      </p:sp>
      <p:sp>
        <p:nvSpPr>
          <p:cNvPr id="11270" name="Rectangle 6"/>
          <p:cNvSpPr>
            <a:spLocks noGrp="1" noChangeArrowheads="1"/>
          </p:cNvSpPr>
          <p:nvPr>
            <p:ph type="sldNum" sz="quarter" idx="4"/>
          </p:nvPr>
        </p:nvSpPr>
        <p:spPr/>
        <p:txBody>
          <a:bodyPr/>
          <a:lstStyle>
            <a:lvl1pPr>
              <a:defRPr/>
            </a:lvl1pPr>
          </a:lstStyle>
          <a:p>
            <a:fld id="{DC4F004F-823C-4EF4-A7D5-8E92DAA3223C}" type="slidenum">
              <a:rPr lang="en-US"/>
              <a:pPr/>
              <a:t>‹#›</a:t>
            </a:fld>
            <a:endParaRPr lang="en-US"/>
          </a:p>
        </p:txBody>
      </p:sp>
      <p:pic>
        <p:nvPicPr>
          <p:cNvPr id="11271" name="Picture 7" descr="L-logo RIZIV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33C7A1-EBB5-4818-8320-BEBE85AA7EAC}" type="slidenum">
              <a:rPr lang="en-US"/>
              <a:pPr/>
              <a:t>‹#›</a:t>
            </a:fld>
            <a:endParaRPr lang="en-US"/>
          </a:p>
        </p:txBody>
      </p:sp>
    </p:spTree>
    <p:extLst>
      <p:ext uri="{BB962C8B-B14F-4D97-AF65-F5344CB8AC3E}">
        <p14:creationId xmlns:p14="http://schemas.microsoft.com/office/powerpoint/2010/main" val="104059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258FCE-90EC-4488-A70E-A9621F8CC375}" type="slidenum">
              <a:rPr lang="en-US"/>
              <a:pPr/>
              <a:t>‹#›</a:t>
            </a:fld>
            <a:endParaRPr lang="en-US"/>
          </a:p>
        </p:txBody>
      </p:sp>
    </p:spTree>
    <p:extLst>
      <p:ext uri="{BB962C8B-B14F-4D97-AF65-F5344CB8AC3E}">
        <p14:creationId xmlns:p14="http://schemas.microsoft.com/office/powerpoint/2010/main" val="117803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A44515-A1B5-422F-9F05-2D4E79B7C2DD}" type="slidenum">
              <a:rPr lang="en-US"/>
              <a:pPr/>
              <a:t>‹#›</a:t>
            </a:fld>
            <a:endParaRPr lang="en-US"/>
          </a:p>
        </p:txBody>
      </p:sp>
    </p:spTree>
    <p:extLst>
      <p:ext uri="{BB962C8B-B14F-4D97-AF65-F5344CB8AC3E}">
        <p14:creationId xmlns:p14="http://schemas.microsoft.com/office/powerpoint/2010/main" val="253530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5C50F0-A442-41A8-81B3-E4B0286A65AC}" type="slidenum">
              <a:rPr lang="en-US"/>
              <a:pPr/>
              <a:t>‹#›</a:t>
            </a:fld>
            <a:endParaRPr lang="en-US"/>
          </a:p>
        </p:txBody>
      </p:sp>
    </p:spTree>
    <p:extLst>
      <p:ext uri="{BB962C8B-B14F-4D97-AF65-F5344CB8AC3E}">
        <p14:creationId xmlns:p14="http://schemas.microsoft.com/office/powerpoint/2010/main" val="170529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D5FE74-1106-484B-A17F-B577513D4178}" type="slidenum">
              <a:rPr lang="en-US"/>
              <a:pPr/>
              <a:t>‹#›</a:t>
            </a:fld>
            <a:endParaRPr lang="en-US"/>
          </a:p>
        </p:txBody>
      </p:sp>
    </p:spTree>
    <p:extLst>
      <p:ext uri="{BB962C8B-B14F-4D97-AF65-F5344CB8AC3E}">
        <p14:creationId xmlns:p14="http://schemas.microsoft.com/office/powerpoint/2010/main" val="140028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1778B0B-DC2A-426D-92B5-351C356122CD}" type="slidenum">
              <a:rPr lang="en-US"/>
              <a:pPr/>
              <a:t>‹#›</a:t>
            </a:fld>
            <a:endParaRPr lang="en-US"/>
          </a:p>
        </p:txBody>
      </p:sp>
    </p:spTree>
    <p:extLst>
      <p:ext uri="{BB962C8B-B14F-4D97-AF65-F5344CB8AC3E}">
        <p14:creationId xmlns:p14="http://schemas.microsoft.com/office/powerpoint/2010/main" val="281081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E2E297-CE06-4E0C-893A-DBA3806FF608}" type="slidenum">
              <a:rPr lang="en-US"/>
              <a:pPr/>
              <a:t>‹#›</a:t>
            </a:fld>
            <a:endParaRPr lang="en-US"/>
          </a:p>
        </p:txBody>
      </p:sp>
    </p:spTree>
    <p:extLst>
      <p:ext uri="{BB962C8B-B14F-4D97-AF65-F5344CB8AC3E}">
        <p14:creationId xmlns:p14="http://schemas.microsoft.com/office/powerpoint/2010/main" val="55670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6314DBE-DDD3-4F6C-9CF5-FAC0827785AD}" type="slidenum">
              <a:rPr lang="en-US"/>
              <a:pPr/>
              <a:t>‹#›</a:t>
            </a:fld>
            <a:endParaRPr lang="en-US"/>
          </a:p>
        </p:txBody>
      </p:sp>
    </p:spTree>
    <p:extLst>
      <p:ext uri="{BB962C8B-B14F-4D97-AF65-F5344CB8AC3E}">
        <p14:creationId xmlns:p14="http://schemas.microsoft.com/office/powerpoint/2010/main" val="59069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28DD11-AFBC-47D7-86D1-89FA72925F5F}" type="slidenum">
              <a:rPr lang="en-US"/>
              <a:pPr/>
              <a:t>‹#›</a:t>
            </a:fld>
            <a:endParaRPr lang="en-US"/>
          </a:p>
        </p:txBody>
      </p:sp>
    </p:spTree>
    <p:extLst>
      <p:ext uri="{BB962C8B-B14F-4D97-AF65-F5344CB8AC3E}">
        <p14:creationId xmlns:p14="http://schemas.microsoft.com/office/powerpoint/2010/main" val="217796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40A6B9-5DD5-4185-A519-B2F1F85DD44E}" type="slidenum">
              <a:rPr lang="en-US"/>
              <a:pPr/>
              <a:t>‹#›</a:t>
            </a:fld>
            <a:endParaRPr lang="en-US"/>
          </a:p>
        </p:txBody>
      </p:sp>
    </p:spTree>
    <p:extLst>
      <p:ext uri="{BB962C8B-B14F-4D97-AF65-F5344CB8AC3E}">
        <p14:creationId xmlns:p14="http://schemas.microsoft.com/office/powerpoint/2010/main" val="207988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F0D91FC-F832-4ECC-800B-2724BF3EC13F}" type="slidenum">
              <a:rPr lang="en-US"/>
              <a:pPr/>
              <a:t>‹#›</a:t>
            </a:fld>
            <a:endParaRPr lang="en-US"/>
          </a:p>
        </p:txBody>
      </p:sp>
      <p:pic>
        <p:nvPicPr>
          <p:cNvPr id="1031" name="Picture 7" descr="L-logo RIZIV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ectrogra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836613"/>
            <a:ext cx="8820150" cy="7143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1" fontAlgn="base" hangingPunct="1">
        <a:spcBef>
          <a:spcPct val="0"/>
        </a:spcBef>
        <a:spcAft>
          <a:spcPct val="0"/>
        </a:spcAft>
        <a:defRPr sz="2000" b="1">
          <a:solidFill>
            <a:srgbClr val="006F82"/>
          </a:solidFill>
          <a:latin typeface="+mj-lt"/>
          <a:ea typeface="+mj-ea"/>
          <a:cs typeface="+mj-cs"/>
        </a:defRPr>
      </a:lvl1pPr>
      <a:lvl2pPr algn="ctr" rtl="0" eaLnBrk="1" fontAlgn="base" hangingPunct="1">
        <a:spcBef>
          <a:spcPct val="0"/>
        </a:spcBef>
        <a:spcAft>
          <a:spcPct val="0"/>
        </a:spcAft>
        <a:defRPr sz="2000" b="1">
          <a:solidFill>
            <a:srgbClr val="006F82"/>
          </a:solidFill>
          <a:latin typeface="Verdana" pitchFamily="34" charset="0"/>
        </a:defRPr>
      </a:lvl2pPr>
      <a:lvl3pPr algn="ctr" rtl="0" eaLnBrk="1" fontAlgn="base" hangingPunct="1">
        <a:spcBef>
          <a:spcPct val="0"/>
        </a:spcBef>
        <a:spcAft>
          <a:spcPct val="0"/>
        </a:spcAft>
        <a:defRPr sz="2000" b="1">
          <a:solidFill>
            <a:srgbClr val="006F82"/>
          </a:solidFill>
          <a:latin typeface="Verdana" pitchFamily="34" charset="0"/>
        </a:defRPr>
      </a:lvl3pPr>
      <a:lvl4pPr algn="ctr" rtl="0" eaLnBrk="1" fontAlgn="base" hangingPunct="1">
        <a:spcBef>
          <a:spcPct val="0"/>
        </a:spcBef>
        <a:spcAft>
          <a:spcPct val="0"/>
        </a:spcAft>
        <a:defRPr sz="2000" b="1">
          <a:solidFill>
            <a:srgbClr val="006F82"/>
          </a:solidFill>
          <a:latin typeface="Verdana" pitchFamily="34" charset="0"/>
        </a:defRPr>
      </a:lvl4pPr>
      <a:lvl5pPr algn="ctr" rtl="0" eaLnBrk="1" fontAlgn="base" hangingPunct="1">
        <a:spcBef>
          <a:spcPct val="0"/>
        </a:spcBef>
        <a:spcAft>
          <a:spcPct val="0"/>
        </a:spcAft>
        <a:defRPr sz="2000" b="1">
          <a:solidFill>
            <a:srgbClr val="006F82"/>
          </a:solidFill>
          <a:latin typeface="Verdana" pitchFamily="34" charset="0"/>
        </a:defRPr>
      </a:lvl5pPr>
      <a:lvl6pPr marL="457200" algn="ctr" rtl="0" eaLnBrk="1" fontAlgn="base" hangingPunct="1">
        <a:spcBef>
          <a:spcPct val="0"/>
        </a:spcBef>
        <a:spcAft>
          <a:spcPct val="0"/>
        </a:spcAft>
        <a:defRPr sz="2000" b="1">
          <a:solidFill>
            <a:srgbClr val="006F82"/>
          </a:solidFill>
          <a:latin typeface="Verdana" pitchFamily="34" charset="0"/>
        </a:defRPr>
      </a:lvl6pPr>
      <a:lvl7pPr marL="914400" algn="ctr" rtl="0" eaLnBrk="1" fontAlgn="base" hangingPunct="1">
        <a:spcBef>
          <a:spcPct val="0"/>
        </a:spcBef>
        <a:spcAft>
          <a:spcPct val="0"/>
        </a:spcAft>
        <a:defRPr sz="2000" b="1">
          <a:solidFill>
            <a:srgbClr val="006F82"/>
          </a:solidFill>
          <a:latin typeface="Verdana" pitchFamily="34" charset="0"/>
        </a:defRPr>
      </a:lvl7pPr>
      <a:lvl8pPr marL="1371600" algn="ctr" rtl="0" eaLnBrk="1" fontAlgn="base" hangingPunct="1">
        <a:spcBef>
          <a:spcPct val="0"/>
        </a:spcBef>
        <a:spcAft>
          <a:spcPct val="0"/>
        </a:spcAft>
        <a:defRPr sz="2000" b="1">
          <a:solidFill>
            <a:srgbClr val="006F82"/>
          </a:solidFill>
          <a:latin typeface="Verdana" pitchFamily="34" charset="0"/>
        </a:defRPr>
      </a:lvl8pPr>
      <a:lvl9pPr marL="1828800" algn="ctr" rtl="0" eaLnBrk="1" fontAlgn="base" hangingPunct="1">
        <a:spcBef>
          <a:spcPct val="0"/>
        </a:spcBef>
        <a:spcAft>
          <a:spcPct val="0"/>
        </a:spcAft>
        <a:defRPr sz="2000" b="1">
          <a:solidFill>
            <a:srgbClr val="006F8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484784"/>
            <a:ext cx="7772400" cy="1082675"/>
          </a:xfrm>
        </p:spPr>
        <p:txBody>
          <a:bodyPr/>
          <a:lstStyle/>
          <a:p>
            <a:r>
              <a:rPr lang="nl-BE" dirty="0" smtClean="0"/>
              <a:t>Individuele feedback huisartsen</a:t>
            </a:r>
            <a:br>
              <a:rPr lang="nl-BE" dirty="0" smtClean="0"/>
            </a:br>
            <a:r>
              <a:rPr lang="nl-BE" dirty="0" smtClean="0">
                <a:solidFill>
                  <a:schemeClr val="bg1">
                    <a:lumMod val="50000"/>
                  </a:schemeClr>
                </a:solidFill>
              </a:rPr>
              <a:t>2019</a:t>
            </a:r>
            <a:endParaRPr lang="en-US" dirty="0">
              <a:solidFill>
                <a:schemeClr val="bg1">
                  <a:lumMod val="50000"/>
                </a:schemeClr>
              </a:solidFill>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814" b="30069"/>
          <a:stretch/>
        </p:blipFill>
        <p:spPr bwMode="auto">
          <a:xfrm>
            <a:off x="179512" y="3068960"/>
            <a:ext cx="8858250" cy="34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687600" y="2583161"/>
            <a:ext cx="708818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1800" b="1">
                <a:solidFill>
                  <a:srgbClr val="006F82"/>
                </a:solidFill>
                <a:latin typeface="Verdana"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nl-BE" kern="0" dirty="0" smtClean="0"/>
              <a:t>Resultaten </a:t>
            </a:r>
            <a:r>
              <a:rPr lang="nl-BE" kern="0" dirty="0" err="1" smtClean="0"/>
              <a:t>LOKs</a:t>
            </a:r>
            <a:r>
              <a:rPr lang="nl-BE" kern="0" dirty="0" smtClean="0"/>
              <a:t> (data 2016)</a:t>
            </a:r>
          </a:p>
          <a:p>
            <a:r>
              <a:rPr lang="nl-BE" kern="0" dirty="0" smtClean="0"/>
              <a:t>voor de </a:t>
            </a:r>
            <a:r>
              <a:rPr lang="nl-BE" kern="0" dirty="0"/>
              <a:t>prestatiegeneeskunde - </a:t>
            </a:r>
            <a:r>
              <a:rPr lang="nl-BE" dirty="0"/>
              <a:t>THEMA </a:t>
            </a:r>
            <a:r>
              <a:rPr lang="nl-BE" dirty="0" smtClean="0"/>
              <a:t>II</a:t>
            </a:r>
            <a:endParaRPr lang="en-US"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 KLINISCHE BIOLOGIE</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t>Screening</a:t>
            </a:r>
          </a:p>
          <a:p>
            <a:pPr marL="514350" indent="-514350">
              <a:spcAft>
                <a:spcPts val="600"/>
              </a:spcAft>
              <a:buFont typeface="+mj-lt"/>
              <a:buAutoNum type="arabicPeriod"/>
            </a:pPr>
            <a:r>
              <a:rPr lang="nl-BE" sz="2400" dirty="0" smtClean="0"/>
              <a:t>Diagnose</a:t>
            </a:r>
          </a:p>
          <a:p>
            <a:pPr marL="514350" indent="-514350">
              <a:spcAft>
                <a:spcPts val="600"/>
              </a:spcAft>
              <a:buFont typeface="+mj-lt"/>
              <a:buAutoNum type="arabicPeriod"/>
            </a:pPr>
            <a:r>
              <a:rPr lang="nl-BE" sz="2400" dirty="0" smtClean="0"/>
              <a:t>Follow-up</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10</a:t>
            </a:fld>
            <a:endParaRPr lang="en-US"/>
          </a:p>
        </p:txBody>
      </p:sp>
    </p:spTree>
    <p:extLst>
      <p:ext uri="{BB962C8B-B14F-4D97-AF65-F5344CB8AC3E}">
        <p14:creationId xmlns:p14="http://schemas.microsoft.com/office/powerpoint/2010/main" val="2051028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 KLINISCHE BIOLOGIE</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800" b="1" dirty="0" smtClean="0"/>
              <a:t>Screening</a:t>
            </a:r>
          </a:p>
          <a:p>
            <a:pPr marL="514350" indent="-514350">
              <a:spcAft>
                <a:spcPts val="600"/>
              </a:spcAft>
              <a:buFont typeface="+mj-lt"/>
              <a:buAutoNum type="arabicPeriod"/>
            </a:pPr>
            <a:r>
              <a:rPr lang="nl-BE" sz="2400" dirty="0" smtClean="0">
                <a:solidFill>
                  <a:schemeClr val="bg1">
                    <a:lumMod val="85000"/>
                  </a:schemeClr>
                </a:solidFill>
              </a:rPr>
              <a:t>Diagnose</a:t>
            </a:r>
          </a:p>
          <a:p>
            <a:pPr marL="514350" indent="-514350">
              <a:spcAft>
                <a:spcPts val="600"/>
              </a:spcAft>
              <a:buFont typeface="+mj-lt"/>
              <a:buAutoNum type="arabicPeriod"/>
            </a:pPr>
            <a:r>
              <a:rPr lang="nl-BE" sz="2400" dirty="0" smtClean="0">
                <a:solidFill>
                  <a:schemeClr val="bg1">
                    <a:lumMod val="85000"/>
                  </a:schemeClr>
                </a:solidFill>
              </a:rPr>
              <a:t>Follow-up</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11</a:t>
            </a:fld>
            <a:endParaRPr lang="en-US"/>
          </a:p>
        </p:txBody>
      </p:sp>
    </p:spTree>
    <p:extLst>
      <p:ext uri="{BB962C8B-B14F-4D97-AF65-F5344CB8AC3E}">
        <p14:creationId xmlns:p14="http://schemas.microsoft.com/office/powerpoint/2010/main" val="2462918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II.1. Screening</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Diabetes </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Bepaal vanaf 65 jaar 1x/jaar de nuchtere </a:t>
            </a:r>
            <a:r>
              <a:rPr lang="nl-BE" sz="1400" b="1" dirty="0" err="1">
                <a:solidFill>
                  <a:srgbClr val="1F497D"/>
                </a:solidFill>
                <a:latin typeface="Candara"/>
                <a:ea typeface="Times New Roman"/>
                <a:cs typeface="Times New Roman"/>
              </a:rPr>
              <a:t>glycemie</a:t>
            </a:r>
            <a:r>
              <a:rPr lang="nl-BE" sz="1400" b="1" dirty="0">
                <a:solidFill>
                  <a:srgbClr val="1F497D"/>
                </a:solidFill>
                <a:latin typeface="Candara"/>
                <a:ea typeface="Times New Roman"/>
                <a:cs typeface="Times New Roman"/>
              </a:rPr>
              <a:t> op een veneus bloedstaal als screening naar diabetes.</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12</a:t>
            </a:fld>
            <a:endParaRPr lang="en-US"/>
          </a:p>
        </p:txBody>
      </p:sp>
    </p:spTree>
    <p:extLst>
      <p:ext uri="{BB962C8B-B14F-4D97-AF65-F5344CB8AC3E}">
        <p14:creationId xmlns:p14="http://schemas.microsoft.com/office/powerpoint/2010/main" val="2768994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274861"/>
            <a:ext cx="6851650" cy="777875"/>
          </a:xfrm>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65-plussers die jaarlijks gescreend worden op diabetes </a:t>
            </a:r>
            <a:r>
              <a:rPr lang="nl-NL" i="1" dirty="0" smtClean="0">
                <a:solidFill>
                  <a:srgbClr val="007C92"/>
                </a:solidFill>
                <a:latin typeface="Candara"/>
                <a:ea typeface="Times New Roman"/>
                <a:cs typeface="Times New Roman"/>
              </a:rPr>
              <a:t>mellitus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13</a:t>
            </a:fld>
            <a:endParaRPr lang="en-US"/>
          </a:p>
        </p:txBody>
      </p:sp>
      <p:pic>
        <p:nvPicPr>
          <p:cNvPr id="5" name="Image 1">
            <a:extLst>
              <a:ext uri="{FF2B5EF4-FFF2-40B4-BE49-F238E27FC236}">
                <a16:creationId xmlns:a16="http://schemas.microsoft.com/office/drawing/2014/main" id="{F905DBF9-6FAE-456B-BA8E-DE486DF3019E}"/>
              </a:ext>
            </a:extLst>
          </p:cNvPr>
          <p:cNvPicPr>
            <a:picLocks noChangeAspect="1"/>
          </p:cNvPicPr>
          <p:nvPr/>
        </p:nvPicPr>
        <p:blipFill>
          <a:blip r:embed="rId2"/>
          <a:stretch>
            <a:fillRect/>
          </a:stretch>
        </p:blipFill>
        <p:spPr>
          <a:xfrm>
            <a:off x="169168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197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191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II.1. Screening</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Schildklierfunctie </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2483768" y="2780928"/>
            <a:ext cx="6157585" cy="1080120"/>
          </a:xfrm>
          <a:prstGeom prst="wedgeRoundRectCallout">
            <a:avLst>
              <a:gd name="adj1" fmla="val -56584"/>
              <a:gd name="adj2" fmla="val 55857"/>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Voer geen routinematige schildklierfunctiescreening (TSH-bepaling) uit, enkel als gerichte case-</a:t>
            </a:r>
            <a:r>
              <a:rPr lang="nl-BE" sz="1400" b="1" dirty="0" err="1">
                <a:solidFill>
                  <a:srgbClr val="000000"/>
                </a:solidFill>
                <a:latin typeface="Candara"/>
                <a:ea typeface="Times New Roman"/>
                <a:cs typeface="Times New Roman"/>
              </a:rPr>
              <a:t>finding</a:t>
            </a:r>
            <a:r>
              <a:rPr lang="nl-BE" sz="1400" b="1" dirty="0">
                <a:solidFill>
                  <a:srgbClr val="000000"/>
                </a:solidFill>
                <a:latin typeface="Candara"/>
                <a:ea typeface="Times New Roman"/>
                <a:cs typeface="Times New Roman"/>
              </a:rPr>
              <a:t>.</a:t>
            </a:r>
            <a:endParaRPr lang="en-US" sz="1400" b="1" dirty="0">
              <a:solidFill>
                <a:srgbClr val="000000"/>
              </a:solidFill>
              <a:effectLst/>
              <a:latin typeface="Candara"/>
              <a:ea typeface="Times New Roman"/>
              <a:cs typeface="Times New Roman"/>
            </a:endParaRPr>
          </a:p>
        </p:txBody>
      </p:sp>
      <p:sp>
        <p:nvSpPr>
          <p:cNvPr id="7" name="Rounded Rectangular Callout 6"/>
          <p:cNvSpPr/>
          <p:nvPr/>
        </p:nvSpPr>
        <p:spPr>
          <a:xfrm>
            <a:off x="2483767" y="4005064"/>
            <a:ext cx="6157585" cy="1080120"/>
          </a:xfrm>
          <a:prstGeom prst="wedgeRoundRectCallout">
            <a:avLst>
              <a:gd name="adj1" fmla="val -56584"/>
              <a:gd name="adj2" fmla="val -29614"/>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Indien schildklierfunctiescreening aangewezen is (gerichte case-</a:t>
            </a:r>
            <a:r>
              <a:rPr lang="nl-BE" sz="1400" b="1" dirty="0" err="1">
                <a:solidFill>
                  <a:srgbClr val="1F497D"/>
                </a:solidFill>
                <a:latin typeface="Candara"/>
                <a:ea typeface="Times New Roman"/>
                <a:cs typeface="Times New Roman"/>
              </a:rPr>
              <a:t>finding</a:t>
            </a:r>
            <a:r>
              <a:rPr lang="nl-BE" sz="1400" b="1" dirty="0">
                <a:solidFill>
                  <a:srgbClr val="1F497D"/>
                </a:solidFill>
                <a:latin typeface="Candara"/>
                <a:ea typeface="Times New Roman"/>
                <a:cs typeface="Times New Roman"/>
              </a:rPr>
              <a:t>), bepaal dan enkel TSH. Vrij T4 (en zeldzaam T3) dient enkel in tweede instantie bepaald te worden bij een afwijkende TSH-waarde.</a:t>
            </a:r>
            <a:endParaRPr lang="en-US" sz="1400" b="1" dirty="0">
              <a:solidFill>
                <a:srgbClr val="1F497D"/>
              </a:solidFill>
              <a:effectLst/>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14</a:t>
            </a:fld>
            <a:endParaRPr lang="en-US"/>
          </a:p>
        </p:txBody>
      </p:sp>
    </p:spTree>
    <p:extLst>
      <p:ext uri="{BB962C8B-B14F-4D97-AF65-F5344CB8AC3E}">
        <p14:creationId xmlns:p14="http://schemas.microsoft.com/office/powerpoint/2010/main" val="1747249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patiënten die een overbodige schildklierfunctiescreening 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15</a:t>
            </a:fld>
            <a:endParaRPr lang="en-US"/>
          </a:p>
        </p:txBody>
      </p:sp>
      <p:pic>
        <p:nvPicPr>
          <p:cNvPr id="5" name="Image 1">
            <a:extLst>
              <a:ext uri="{FF2B5EF4-FFF2-40B4-BE49-F238E27FC236}">
                <a16:creationId xmlns:a16="http://schemas.microsoft.com/office/drawing/2014/main" id="{5606D0B3-4428-4D48-8A44-FEB43EAA717F}"/>
              </a:ext>
            </a:extLst>
          </p:cNvPr>
          <p:cNvPicPr>
            <a:picLocks noChangeAspect="1"/>
          </p:cNvPicPr>
          <p:nvPr/>
        </p:nvPicPr>
        <p:blipFill>
          <a:blip r:embed="rId2"/>
          <a:stretch>
            <a:fillRect/>
          </a:stretch>
        </p:blipFill>
        <p:spPr>
          <a:xfrm>
            <a:off x="1619672"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340768"/>
            <a:ext cx="56769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266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Overmatig </a:t>
            </a:r>
            <a:r>
              <a:rPr lang="nl-NL" i="1" dirty="0">
                <a:solidFill>
                  <a:srgbClr val="007C92"/>
                </a:solidFill>
                <a:latin typeface="Candara"/>
                <a:ea typeface="Times New Roman"/>
                <a:cs typeface="Times New Roman"/>
              </a:rPr>
              <a:t>gebruik van gecombineerde T4-T3-bepaling bij screening naar een schildklierfunctiestoornis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16</a:t>
            </a:fld>
            <a:endParaRPr lang="en-US"/>
          </a:p>
        </p:txBody>
      </p:sp>
      <p:pic>
        <p:nvPicPr>
          <p:cNvPr id="5" name="Image 1">
            <a:extLst>
              <a:ext uri="{FF2B5EF4-FFF2-40B4-BE49-F238E27FC236}">
                <a16:creationId xmlns:a16="http://schemas.microsoft.com/office/drawing/2014/main" id="{E8529562-7491-4C4B-81E8-69ECA80B218D}"/>
              </a:ext>
            </a:extLst>
          </p:cNvPr>
          <p:cNvPicPr>
            <a:picLocks noChangeAspect="1"/>
          </p:cNvPicPr>
          <p:nvPr/>
        </p:nvPicPr>
        <p:blipFill>
          <a:blip r:embed="rId2"/>
          <a:stretch>
            <a:fillRect/>
          </a:stretch>
        </p:blipFill>
        <p:spPr>
          <a:xfrm>
            <a:off x="169168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388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632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II.1. Screening</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Cervixkanker</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Bied iedere vrouw uit de doelpopulatie van 25 t.e.m. 64 jaar oud een driejaarlijkse screening naar cervixkanker (via een uitstrijkje) </a:t>
            </a:r>
            <a:r>
              <a:rPr lang="nl-BE" sz="1400" b="1" dirty="0" smtClean="0">
                <a:solidFill>
                  <a:srgbClr val="1F497D"/>
                </a:solidFill>
                <a:latin typeface="Candara"/>
                <a:ea typeface="Times New Roman"/>
                <a:cs typeface="Times New Roman"/>
              </a:rPr>
              <a:t>aan.</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17</a:t>
            </a:fld>
            <a:endParaRPr lang="en-US"/>
          </a:p>
        </p:txBody>
      </p:sp>
    </p:spTree>
    <p:extLst>
      <p:ext uri="{BB962C8B-B14F-4D97-AF65-F5344CB8AC3E}">
        <p14:creationId xmlns:p14="http://schemas.microsoft.com/office/powerpoint/2010/main" val="2884713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vrouwen 25-64 jaar die een cervixkankerscreening kregen in de laatste 3 jaar</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18</a:t>
            </a:fld>
            <a:endParaRPr lang="en-US"/>
          </a:p>
        </p:txBody>
      </p:sp>
      <p:pic>
        <p:nvPicPr>
          <p:cNvPr id="5" name="Image 1">
            <a:extLst>
              <a:ext uri="{FF2B5EF4-FFF2-40B4-BE49-F238E27FC236}">
                <a16:creationId xmlns:a16="http://schemas.microsoft.com/office/drawing/2014/main" id="{711B87CB-7FF5-4B3A-9F9E-85DAA57C48A6}"/>
              </a:ext>
            </a:extLst>
          </p:cNvPr>
          <p:cNvPicPr>
            <a:picLocks noChangeAspect="1"/>
          </p:cNvPicPr>
          <p:nvPr/>
        </p:nvPicPr>
        <p:blipFill>
          <a:blip r:embed="rId2"/>
          <a:stretch>
            <a:fillRect/>
          </a:stretch>
        </p:blipFill>
        <p:spPr>
          <a:xfrm>
            <a:off x="169168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102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784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 KLINISCHE BIOLOGIE</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Screening</a:t>
            </a:r>
          </a:p>
          <a:p>
            <a:pPr marL="514350" indent="-514350">
              <a:spcAft>
                <a:spcPts val="600"/>
              </a:spcAft>
              <a:buFont typeface="+mj-lt"/>
              <a:buAutoNum type="arabicPeriod"/>
            </a:pPr>
            <a:r>
              <a:rPr lang="nl-BE" sz="2800" b="1" dirty="0" smtClean="0"/>
              <a:t>Diagnose</a:t>
            </a:r>
          </a:p>
          <a:p>
            <a:pPr marL="514350" indent="-514350">
              <a:spcAft>
                <a:spcPts val="600"/>
              </a:spcAft>
              <a:buFont typeface="+mj-lt"/>
              <a:buAutoNum type="arabicPeriod"/>
            </a:pPr>
            <a:r>
              <a:rPr lang="nl-BE" sz="2400" dirty="0" smtClean="0">
                <a:solidFill>
                  <a:schemeClr val="bg1">
                    <a:lumMod val="85000"/>
                  </a:schemeClr>
                </a:solidFill>
              </a:rPr>
              <a:t>Follow-up</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19</a:t>
            </a:fld>
            <a:endParaRPr lang="en-US"/>
          </a:p>
        </p:txBody>
      </p:sp>
    </p:spTree>
    <p:extLst>
      <p:ext uri="{BB962C8B-B14F-4D97-AF65-F5344CB8AC3E}">
        <p14:creationId xmlns:p14="http://schemas.microsoft.com/office/powerpoint/2010/main" val="1414660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Inleiding</a:t>
            </a:r>
            <a:endParaRPr lang="en-US" dirty="0"/>
          </a:p>
        </p:txBody>
      </p:sp>
      <p:sp>
        <p:nvSpPr>
          <p:cNvPr id="3" name="Content Placeholder 2"/>
          <p:cNvSpPr>
            <a:spLocks noGrp="1"/>
          </p:cNvSpPr>
          <p:nvPr>
            <p:ph idx="1"/>
          </p:nvPr>
        </p:nvSpPr>
        <p:spPr>
          <a:xfrm>
            <a:off x="457200" y="1556792"/>
            <a:ext cx="8435280" cy="4752528"/>
          </a:xfrm>
        </p:spPr>
        <p:txBody>
          <a:bodyPr/>
          <a:lstStyle/>
          <a:p>
            <a:r>
              <a:rPr lang="nl-NL" sz="2000" dirty="0"/>
              <a:t>Deze feedback is een uitnodiging voor zelfreflectie en voor onderlinge discussie rond prioritaire aandachtspunten in uw </a:t>
            </a:r>
            <a:r>
              <a:rPr lang="nl-NL" sz="2000" dirty="0" smtClean="0"/>
              <a:t>praktijk.</a:t>
            </a:r>
          </a:p>
          <a:p>
            <a:r>
              <a:rPr lang="nl-NL" sz="2000" dirty="0"/>
              <a:t>Dankzij deze feedback kunt u gericht en stap voor stap actie ondernemen en die actie met relevante cijfers opvolgen: individueel, in uw groep of </a:t>
            </a:r>
            <a:r>
              <a:rPr lang="nl-NL" sz="2000" dirty="0" smtClean="0"/>
              <a:t>netwerk, en </a:t>
            </a:r>
            <a:r>
              <a:rPr lang="nl-NL" sz="2000" dirty="0"/>
              <a:t>in uw LOK. </a:t>
            </a:r>
            <a:endParaRPr lang="nl-NL" sz="2000" dirty="0" smtClean="0"/>
          </a:p>
          <a:p>
            <a:r>
              <a:rPr lang="nl-NL" sz="2000" dirty="0"/>
              <a:t>De aanbevelingen in deze feedback zijn niet bedoeld als een strikt op te volgen kookboek</a:t>
            </a:r>
            <a:r>
              <a:rPr lang="nl-NL" sz="2000" dirty="0" smtClean="0"/>
              <a:t>.</a:t>
            </a:r>
          </a:p>
          <a:p>
            <a:r>
              <a:rPr lang="nl-NL" sz="2000" dirty="0" smtClean="0"/>
              <a:t>Met betrekking tot de klinische praktijkvoering, </a:t>
            </a:r>
            <a:r>
              <a:rPr lang="nl-NL" sz="2000" dirty="0"/>
              <a:t>herinnert de </a:t>
            </a:r>
            <a:r>
              <a:rPr lang="nl-NL" sz="2000" dirty="0" smtClean="0"/>
              <a:t>NRKP eraan </a:t>
            </a:r>
            <a:r>
              <a:rPr lang="nl-NL" sz="2000" dirty="0"/>
              <a:t>dat </a:t>
            </a:r>
            <a:r>
              <a:rPr lang="nl-NL" sz="2000" dirty="0" smtClean="0"/>
              <a:t>‘</a:t>
            </a:r>
            <a:r>
              <a:rPr lang="nl-NL" sz="2000" dirty="0" err="1"/>
              <a:t>Evidence</a:t>
            </a:r>
            <a:r>
              <a:rPr lang="nl-NL" sz="2000" dirty="0"/>
              <a:t> </a:t>
            </a:r>
            <a:r>
              <a:rPr lang="nl-NL" sz="2000" dirty="0" err="1"/>
              <a:t>based</a:t>
            </a:r>
            <a:r>
              <a:rPr lang="nl-NL" sz="2000" dirty="0"/>
              <a:t>’ geneeskunde </a:t>
            </a:r>
            <a:r>
              <a:rPr lang="nl-NL" sz="2000" dirty="0" smtClean="0"/>
              <a:t>drie elementen  combineert:</a:t>
            </a:r>
            <a:endParaRPr lang="nl-NL" sz="2000" dirty="0"/>
          </a:p>
          <a:p>
            <a:pPr lvl="1"/>
            <a:r>
              <a:rPr lang="nl-NL" sz="2000" dirty="0">
                <a:ea typeface="+mn-ea"/>
                <a:cs typeface="+mn-cs"/>
              </a:rPr>
              <a:t>gevalideerde richtlijnen op basis van wetenschappelijk onderzoek </a:t>
            </a:r>
            <a:r>
              <a:rPr lang="nl-NL" sz="2000" dirty="0" smtClean="0">
                <a:ea typeface="+mn-ea"/>
                <a:cs typeface="+mn-cs"/>
              </a:rPr>
              <a:t>binnen het domein van de huisartsgeneeskunde</a:t>
            </a:r>
            <a:r>
              <a:rPr lang="nl-NL" sz="2000" dirty="0">
                <a:ea typeface="+mn-ea"/>
                <a:cs typeface="+mn-cs"/>
              </a:rPr>
              <a:t>, </a:t>
            </a:r>
          </a:p>
          <a:p>
            <a:pPr lvl="1"/>
            <a:r>
              <a:rPr lang="nl-NL" sz="2000" dirty="0">
                <a:ea typeface="+mn-ea"/>
                <a:cs typeface="+mn-cs"/>
              </a:rPr>
              <a:t>de waarden en voorkeuren van </a:t>
            </a:r>
            <a:r>
              <a:rPr lang="nl-NL" sz="2000" dirty="0" smtClean="0">
                <a:ea typeface="+mn-ea"/>
                <a:cs typeface="+mn-cs"/>
              </a:rPr>
              <a:t>de patiënt, </a:t>
            </a:r>
            <a:endParaRPr lang="nl-NL" sz="2000" dirty="0">
              <a:ea typeface="+mn-ea"/>
              <a:cs typeface="+mn-cs"/>
            </a:endParaRPr>
          </a:p>
          <a:p>
            <a:pPr lvl="1"/>
            <a:r>
              <a:rPr lang="nl-NL" sz="2000" dirty="0" smtClean="0">
                <a:ea typeface="+mn-ea"/>
                <a:cs typeface="+mn-cs"/>
              </a:rPr>
              <a:t>de ervaring en het </a:t>
            </a:r>
            <a:r>
              <a:rPr lang="nl-NL" sz="2000" dirty="0">
                <a:ea typeface="+mn-ea"/>
                <a:cs typeface="+mn-cs"/>
              </a:rPr>
              <a:t>klinisch </a:t>
            </a:r>
            <a:r>
              <a:rPr lang="nl-NL" sz="2000" dirty="0" smtClean="0">
                <a:ea typeface="+mn-ea"/>
                <a:cs typeface="+mn-cs"/>
              </a:rPr>
              <a:t>oordeel van de arts, </a:t>
            </a:r>
            <a:r>
              <a:rPr lang="nl-NL" sz="2000" dirty="0">
                <a:ea typeface="+mn-ea"/>
                <a:cs typeface="+mn-cs"/>
              </a:rPr>
              <a:t>in overleg </a:t>
            </a:r>
            <a:r>
              <a:rPr lang="nl-NL" sz="2000" dirty="0" smtClean="0">
                <a:ea typeface="+mn-ea"/>
                <a:cs typeface="+mn-cs"/>
              </a:rPr>
              <a:t>met  collega’s.</a:t>
            </a:r>
            <a:endParaRPr lang="nl-NL" sz="2000" dirty="0">
              <a:ea typeface="+mn-ea"/>
              <a:cs typeface="+mn-cs"/>
            </a:endParaRPr>
          </a:p>
        </p:txBody>
      </p:sp>
      <p:sp>
        <p:nvSpPr>
          <p:cNvPr id="5" name="Slide Number Placeholder 4"/>
          <p:cNvSpPr>
            <a:spLocks noGrp="1"/>
          </p:cNvSpPr>
          <p:nvPr>
            <p:ph type="sldNum" sz="quarter" idx="12"/>
          </p:nvPr>
        </p:nvSpPr>
        <p:spPr/>
        <p:txBody>
          <a:bodyPr/>
          <a:lstStyle/>
          <a:p>
            <a:fld id="{DEA44515-A1B5-422F-9F05-2D4E79B7C2DD}" type="slidenum">
              <a:rPr lang="en-US" smtClean="0"/>
              <a:pPr/>
              <a:t>2</a:t>
            </a:fld>
            <a:endParaRPr lang="en-US" dirty="0"/>
          </a:p>
        </p:txBody>
      </p:sp>
    </p:spTree>
    <p:extLst>
      <p:ext uri="{BB962C8B-B14F-4D97-AF65-F5344CB8AC3E}">
        <p14:creationId xmlns:p14="http://schemas.microsoft.com/office/powerpoint/2010/main" val="3649037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II.2. Diagnose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Hypertensie</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2" name="Rounded Rectangular Callout 1"/>
          <p:cNvSpPr/>
          <p:nvPr/>
        </p:nvSpPr>
        <p:spPr>
          <a:xfrm>
            <a:off x="2483767" y="2780928"/>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b="1" dirty="0">
                <a:solidFill>
                  <a:srgbClr val="1F497D"/>
                </a:solidFill>
                <a:latin typeface="Candara"/>
                <a:ea typeface="Times New Roman"/>
                <a:cs typeface="Times New Roman"/>
              </a:rPr>
              <a:t>Bepaal steeds* Creatinine voor opstart van diuretica, </a:t>
            </a:r>
            <a:r>
              <a:rPr lang="nl-BE" b="1" dirty="0" err="1">
                <a:solidFill>
                  <a:srgbClr val="1F497D"/>
                </a:solidFill>
                <a:latin typeface="Candara"/>
                <a:ea typeface="Times New Roman"/>
                <a:cs typeface="Times New Roman"/>
              </a:rPr>
              <a:t>ACE-remmers</a:t>
            </a:r>
            <a:r>
              <a:rPr lang="nl-BE" b="1" dirty="0">
                <a:solidFill>
                  <a:srgbClr val="1F497D"/>
                </a:solidFill>
                <a:latin typeface="Candara"/>
                <a:ea typeface="Times New Roman"/>
                <a:cs typeface="Times New Roman"/>
              </a:rPr>
              <a:t> en </a:t>
            </a:r>
            <a:r>
              <a:rPr lang="nl-BE" b="1" dirty="0" err="1">
                <a:solidFill>
                  <a:srgbClr val="1F497D"/>
                </a:solidFill>
                <a:latin typeface="Candara"/>
                <a:ea typeface="Times New Roman"/>
                <a:cs typeface="Times New Roman"/>
              </a:rPr>
              <a:t>angiotensine</a:t>
            </a:r>
            <a:r>
              <a:rPr lang="nl-BE" b="1" dirty="0">
                <a:solidFill>
                  <a:srgbClr val="1F497D"/>
                </a:solidFill>
                <a:latin typeface="Candara"/>
                <a:ea typeface="Times New Roman"/>
                <a:cs typeface="Times New Roman"/>
              </a:rPr>
              <a:t> 2-antagonisten.</a:t>
            </a:r>
            <a:endParaRPr lang="en-US" b="1" dirty="0">
              <a:solidFill>
                <a:srgbClr val="1F497D"/>
              </a:solidFill>
              <a:effectLst/>
              <a:latin typeface="Candara"/>
              <a:ea typeface="Times New Roman"/>
              <a:cs typeface="Times New Roman"/>
            </a:endParaRPr>
          </a:p>
        </p:txBody>
      </p:sp>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55775" y="4005064"/>
            <a:ext cx="6085577" cy="369332"/>
          </a:xfrm>
          <a:prstGeom prst="rect">
            <a:avLst/>
          </a:prstGeom>
        </p:spPr>
        <p:txBody>
          <a:bodyPr wrap="square">
            <a:spAutoFit/>
          </a:bodyPr>
          <a:lstStyle/>
          <a:p>
            <a:r>
              <a:rPr lang="nl-NL" sz="900" dirty="0"/>
              <a:t>*Een bepaling tot 6 maanden voor opstart wordt als recent beschouwd. In dat geval hoeft er geen herhaling plaats te vinden, tenzij er argumenten zijn om een achteruitgang van de nierfunctie in deze periode te vermoeden.</a:t>
            </a:r>
            <a:endParaRPr lang="en-US" sz="9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20</a:t>
            </a:fld>
            <a:endParaRPr lang="en-US"/>
          </a:p>
        </p:txBody>
      </p:sp>
    </p:spTree>
    <p:extLst>
      <p:ext uri="{BB962C8B-B14F-4D97-AF65-F5344CB8AC3E}">
        <p14:creationId xmlns:p14="http://schemas.microsoft.com/office/powerpoint/2010/main" val="1654964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nieuwe gebruikers van antihypertensiva met een correcte opstart (i.e. met recente bepaling van creatinine)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21</a:t>
            </a:fld>
            <a:endParaRPr lang="en-US"/>
          </a:p>
        </p:txBody>
      </p:sp>
      <p:pic>
        <p:nvPicPr>
          <p:cNvPr id="5" name="Image 1">
            <a:extLst>
              <a:ext uri="{FF2B5EF4-FFF2-40B4-BE49-F238E27FC236}">
                <a16:creationId xmlns:a16="http://schemas.microsoft.com/office/drawing/2014/main" id="{81F44E58-C1A2-4BAB-90A4-DB22B17BB54C}"/>
              </a:ext>
            </a:extLst>
          </p:cNvPr>
          <p:cNvPicPr>
            <a:picLocks noChangeAspect="1"/>
          </p:cNvPicPr>
          <p:nvPr/>
        </p:nvPicPr>
        <p:blipFill>
          <a:blip r:embed="rId2"/>
          <a:stretch>
            <a:fillRect/>
          </a:stretch>
        </p:blipFill>
        <p:spPr>
          <a:xfrm>
            <a:off x="1459055"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50665"/>
            <a:ext cx="56292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240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II.2. Diagnose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Algemene biochemische bilans</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7" y="2492896"/>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b="1" dirty="0">
                <a:solidFill>
                  <a:srgbClr val="000000"/>
                </a:solidFill>
                <a:latin typeface="Candara"/>
                <a:ea typeface="Times New Roman"/>
                <a:cs typeface="Times New Roman"/>
              </a:rPr>
              <a:t>Voer bij uw gezonde* populatie geen algemene biochemische screening of diagnostiek uit.</a:t>
            </a:r>
            <a:endParaRPr lang="en-US"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55775" y="3717032"/>
            <a:ext cx="6085577" cy="2508379"/>
          </a:xfrm>
          <a:prstGeom prst="rect">
            <a:avLst/>
          </a:prstGeom>
        </p:spPr>
        <p:txBody>
          <a:bodyPr wrap="square">
            <a:spAutoFit/>
          </a:bodyPr>
          <a:lstStyle/>
          <a:p>
            <a:pPr lvl="0"/>
            <a:r>
              <a:rPr lang="nl-NL" sz="900" dirty="0" smtClean="0"/>
              <a:t>*Definitie ‘gezond’: i.e. voor onze beschikbare data, metingen: geen enkele vorm van chronische medicatie</a:t>
            </a:r>
            <a:endParaRPr lang="fr-FR" sz="900" dirty="0">
              <a:solidFill>
                <a:srgbClr val="000000"/>
              </a:solidFill>
            </a:endParaRPr>
          </a:p>
          <a:p>
            <a:pPr lvl="0"/>
            <a:endParaRPr lang="fr-FR" sz="800" dirty="0">
              <a:solidFill>
                <a:srgbClr val="000000"/>
              </a:solidFill>
            </a:endParaRPr>
          </a:p>
          <a:p>
            <a:pPr lvl="0"/>
            <a:r>
              <a:rPr lang="fr-FR" sz="1200" dirty="0">
                <a:solidFill>
                  <a:srgbClr val="000000"/>
                </a:solidFill>
              </a:rPr>
              <a:t>De </a:t>
            </a:r>
            <a:r>
              <a:rPr lang="fr-FR" sz="1200" dirty="0" err="1">
                <a:solidFill>
                  <a:srgbClr val="000000"/>
                </a:solidFill>
              </a:rPr>
              <a:t>geëvalueerde</a:t>
            </a:r>
            <a:r>
              <a:rPr lang="fr-FR" sz="1200" dirty="0">
                <a:solidFill>
                  <a:srgbClr val="000000"/>
                </a:solidFill>
              </a:rPr>
              <a:t> tests </a:t>
            </a:r>
            <a:r>
              <a:rPr lang="fr-FR" sz="1200" dirty="0" err="1" smtClean="0">
                <a:solidFill>
                  <a:srgbClr val="000000"/>
                </a:solidFill>
              </a:rPr>
              <a:t>zijn</a:t>
            </a:r>
            <a:r>
              <a:rPr lang="fr-FR" sz="1200" dirty="0" smtClean="0">
                <a:solidFill>
                  <a:srgbClr val="000000"/>
                </a:solidFill>
              </a:rPr>
              <a:t>:</a:t>
            </a:r>
            <a:endParaRPr lang="fr-BE" sz="1200" dirty="0" smtClean="0">
              <a:solidFill>
                <a:srgbClr val="000000"/>
              </a:solidFill>
            </a:endParaRPr>
          </a:p>
          <a:p>
            <a:pPr marL="171450" lvl="0" indent="-171450">
              <a:buFontTx/>
              <a:buChar char="-"/>
            </a:pPr>
            <a:r>
              <a:rPr lang="nl-NL" sz="1200" dirty="0" smtClean="0"/>
              <a:t>hematologische testen,</a:t>
            </a:r>
          </a:p>
          <a:p>
            <a:pPr marL="171450" lvl="0" indent="-171450">
              <a:buFontTx/>
              <a:buChar char="-"/>
            </a:pPr>
            <a:r>
              <a:rPr lang="nl-NL" sz="1200" dirty="0" smtClean="0"/>
              <a:t>lever-</a:t>
            </a:r>
            <a:r>
              <a:rPr lang="nl-NL" sz="1200" dirty="0"/>
              <a:t>/</a:t>
            </a:r>
            <a:r>
              <a:rPr lang="nl-NL" sz="1200" dirty="0" smtClean="0"/>
              <a:t>nierfunctietesten,</a:t>
            </a:r>
          </a:p>
          <a:p>
            <a:pPr marL="171450" lvl="0" indent="-171450">
              <a:buFontTx/>
              <a:buChar char="-"/>
            </a:pPr>
            <a:r>
              <a:rPr lang="nl-NL" sz="1200" dirty="0" smtClean="0"/>
              <a:t>obsolete testen,</a:t>
            </a:r>
          </a:p>
          <a:p>
            <a:pPr marL="171450" lvl="0" indent="-171450">
              <a:buFontTx/>
              <a:buChar char="-"/>
            </a:pPr>
            <a:r>
              <a:rPr lang="nl-NL" sz="1200" dirty="0" smtClean="0"/>
              <a:t>hormonale testen.</a:t>
            </a:r>
            <a:endParaRPr lang="fr-BE" sz="1200" dirty="0">
              <a:solidFill>
                <a:srgbClr val="000000"/>
              </a:solidFill>
            </a:endParaRPr>
          </a:p>
          <a:p>
            <a:pPr lvl="0"/>
            <a:endParaRPr lang="fr-BE" sz="800" dirty="0">
              <a:solidFill>
                <a:srgbClr val="000000"/>
              </a:solidFill>
            </a:endParaRPr>
          </a:p>
          <a:p>
            <a:pPr lvl="0"/>
            <a:r>
              <a:rPr lang="nl-NL" sz="1200" dirty="0">
                <a:solidFill>
                  <a:srgbClr val="000000"/>
                </a:solidFill>
              </a:rPr>
              <a:t>De gerichte obsolete onderzoeken zijn</a:t>
            </a:r>
            <a:r>
              <a:rPr lang="fr-BE" sz="1200" dirty="0" smtClean="0">
                <a:solidFill>
                  <a:srgbClr val="000000"/>
                </a:solidFill>
              </a:rPr>
              <a:t>: </a:t>
            </a:r>
            <a:endParaRPr lang="fr-BE" sz="1200" dirty="0">
              <a:solidFill>
                <a:srgbClr val="000000"/>
              </a:solidFill>
            </a:endParaRPr>
          </a:p>
          <a:p>
            <a:pPr marL="171450" lvl="0" indent="-171450">
              <a:buFontTx/>
              <a:buChar char="-"/>
            </a:pPr>
            <a:r>
              <a:rPr lang="en-US" sz="1200" dirty="0" err="1" smtClean="0"/>
              <a:t>vitamine</a:t>
            </a:r>
            <a:r>
              <a:rPr lang="en-US" sz="1200" dirty="0" smtClean="0"/>
              <a:t> B12,</a:t>
            </a:r>
          </a:p>
          <a:p>
            <a:pPr marL="171450" lvl="0" indent="-171450">
              <a:buFontTx/>
              <a:buChar char="-"/>
            </a:pPr>
            <a:r>
              <a:rPr lang="en-US" sz="1200" dirty="0" err="1" smtClean="0"/>
              <a:t>foliumzuur</a:t>
            </a:r>
            <a:r>
              <a:rPr lang="en-US" sz="1200" dirty="0" smtClean="0"/>
              <a:t>,</a:t>
            </a:r>
          </a:p>
          <a:p>
            <a:pPr marL="171450" lvl="0" indent="-171450">
              <a:buFontTx/>
              <a:buChar char="-"/>
            </a:pPr>
            <a:r>
              <a:rPr lang="en-US" sz="1200" dirty="0" err="1" smtClean="0"/>
              <a:t>ijzer</a:t>
            </a:r>
            <a:r>
              <a:rPr lang="en-US" sz="1200" dirty="0" smtClean="0"/>
              <a:t> </a:t>
            </a:r>
            <a:r>
              <a:rPr lang="en-US" sz="1200" dirty="0" err="1" smtClean="0"/>
              <a:t>totaal</a:t>
            </a:r>
            <a:r>
              <a:rPr lang="en-US" sz="1200" dirty="0" smtClean="0"/>
              <a:t>,</a:t>
            </a:r>
          </a:p>
          <a:p>
            <a:pPr marL="171450" lvl="0" indent="-171450">
              <a:buFontTx/>
              <a:buChar char="-"/>
            </a:pPr>
            <a:r>
              <a:rPr lang="en-US" sz="1200" dirty="0" err="1"/>
              <a:t>f</a:t>
            </a:r>
            <a:r>
              <a:rPr lang="en-US" sz="1200" dirty="0" err="1" smtClean="0"/>
              <a:t>erritine</a:t>
            </a:r>
            <a:r>
              <a:rPr lang="en-US" sz="1200" dirty="0" smtClean="0"/>
              <a:t>,</a:t>
            </a:r>
          </a:p>
          <a:p>
            <a:pPr marL="171450" lvl="0" indent="-171450">
              <a:buFontTx/>
              <a:buChar char="-"/>
            </a:pPr>
            <a:r>
              <a:rPr lang="en-US" sz="1200" dirty="0" err="1" smtClean="0"/>
              <a:t>vitamine</a:t>
            </a:r>
            <a:r>
              <a:rPr lang="en-US" sz="1200" dirty="0" smtClean="0"/>
              <a:t> D.</a:t>
            </a:r>
            <a:endParaRPr lang="fr-FR" sz="1200" dirty="0">
              <a:solidFill>
                <a:srgbClr val="000000"/>
              </a:solidFill>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22</a:t>
            </a:fld>
            <a:endParaRPr lang="en-US"/>
          </a:p>
        </p:txBody>
      </p:sp>
    </p:spTree>
    <p:extLst>
      <p:ext uri="{BB962C8B-B14F-4D97-AF65-F5344CB8AC3E}">
        <p14:creationId xmlns:p14="http://schemas.microsoft.com/office/powerpoint/2010/main" val="4157676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gezonde patiënten van 45-65 jaar die ≥1 overbodig algemeen biochemisch bilan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23</a:t>
            </a:fld>
            <a:endParaRPr lang="en-US"/>
          </a:p>
        </p:txBody>
      </p:sp>
      <p:pic>
        <p:nvPicPr>
          <p:cNvPr id="5" name="Image 1">
            <a:extLst>
              <a:ext uri="{FF2B5EF4-FFF2-40B4-BE49-F238E27FC236}">
                <a16:creationId xmlns:a16="http://schemas.microsoft.com/office/drawing/2014/main" id="{016F0F50-CC20-4917-8095-314DF0407863}"/>
              </a:ext>
            </a:extLst>
          </p:cNvPr>
          <p:cNvPicPr>
            <a:picLocks noChangeAspect="1"/>
          </p:cNvPicPr>
          <p:nvPr/>
        </p:nvPicPr>
        <p:blipFill>
          <a:blip r:embed="rId2"/>
          <a:stretch>
            <a:fillRect/>
          </a:stretch>
        </p:blipFill>
        <p:spPr>
          <a:xfrm>
            <a:off x="1547664"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340768"/>
            <a:ext cx="56769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380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Gemiddeld aantal uitgevoerde </a:t>
            </a:r>
            <a:r>
              <a:rPr lang="nl-NL" i="1" dirty="0" smtClean="0">
                <a:solidFill>
                  <a:srgbClr val="007C92"/>
                </a:solidFill>
                <a:latin typeface="Candara"/>
                <a:ea typeface="Times New Roman"/>
                <a:cs typeface="Times New Roman"/>
              </a:rPr>
              <a:t>obsolete </a:t>
            </a:r>
            <a:r>
              <a:rPr lang="nl-NL" i="1" dirty="0">
                <a:solidFill>
                  <a:srgbClr val="007C92"/>
                </a:solidFill>
                <a:latin typeface="Candara"/>
                <a:ea typeface="Times New Roman"/>
                <a:cs typeface="Times New Roman"/>
              </a:rPr>
              <a:t>biochemische testen per </a:t>
            </a:r>
            <a:r>
              <a:rPr lang="nl-NL" i="1" dirty="0" smtClean="0">
                <a:solidFill>
                  <a:srgbClr val="007C92"/>
                </a:solidFill>
                <a:latin typeface="Candara"/>
                <a:ea typeface="Times New Roman"/>
                <a:cs typeface="Times New Roman"/>
              </a:rPr>
              <a:t>patiënt</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24</a:t>
            </a:fld>
            <a:endParaRPr lang="en-US"/>
          </a:p>
        </p:txBody>
      </p:sp>
      <p:pic>
        <p:nvPicPr>
          <p:cNvPr id="5" name="Image 1">
            <a:extLst>
              <a:ext uri="{FF2B5EF4-FFF2-40B4-BE49-F238E27FC236}">
                <a16:creationId xmlns:a16="http://schemas.microsoft.com/office/drawing/2014/main" id="{B65F4B08-6B06-45B8-9EA9-04972089D26C}"/>
              </a:ext>
            </a:extLst>
          </p:cNvPr>
          <p:cNvPicPr>
            <a:picLocks noChangeAspect="1"/>
          </p:cNvPicPr>
          <p:nvPr/>
        </p:nvPicPr>
        <p:blipFill>
          <a:blip r:embed="rId2"/>
          <a:stretch>
            <a:fillRect/>
          </a:stretch>
        </p:blipFill>
        <p:spPr>
          <a:xfrm>
            <a:off x="1763688"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6737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512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II.2. Diagnose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Hormonale tests</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7" y="2780928"/>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b="1" dirty="0">
                <a:solidFill>
                  <a:srgbClr val="000000"/>
                </a:solidFill>
                <a:latin typeface="Candara"/>
                <a:ea typeface="Times New Roman"/>
                <a:cs typeface="Times New Roman"/>
              </a:rPr>
              <a:t>Voer geen biochemische hormonale testen uit ter opsporing/diagnose van een </a:t>
            </a:r>
            <a:r>
              <a:rPr lang="nl-BE" b="1" dirty="0" err="1">
                <a:solidFill>
                  <a:srgbClr val="000000"/>
                </a:solidFill>
                <a:latin typeface="Candara"/>
                <a:ea typeface="Times New Roman"/>
                <a:cs typeface="Times New Roman"/>
              </a:rPr>
              <a:t>menopauzale</a:t>
            </a:r>
            <a:r>
              <a:rPr lang="nl-BE" b="1" dirty="0">
                <a:solidFill>
                  <a:srgbClr val="000000"/>
                </a:solidFill>
                <a:latin typeface="Candara"/>
                <a:ea typeface="Times New Roman"/>
                <a:cs typeface="Times New Roman"/>
              </a:rPr>
              <a:t> status bij uw gezonde* vrouwelijke populatie.</a:t>
            </a:r>
            <a:endParaRPr lang="en-US"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55775" y="4005064"/>
            <a:ext cx="6085577" cy="230832"/>
          </a:xfrm>
          <a:prstGeom prst="rect">
            <a:avLst/>
          </a:prstGeom>
        </p:spPr>
        <p:txBody>
          <a:bodyPr wrap="square">
            <a:spAutoFit/>
          </a:bodyPr>
          <a:lstStyle/>
          <a:p>
            <a:r>
              <a:rPr lang="nl-NL" sz="900" dirty="0"/>
              <a:t>*Definitie ‘gezond’: i.e. voor onze beschikbare data, metingen: geen enkele vorm van chronische medicatie</a:t>
            </a:r>
            <a:endParaRPr lang="en-US" sz="900" dirty="0"/>
          </a:p>
        </p:txBody>
      </p:sp>
      <p:sp>
        <p:nvSpPr>
          <p:cNvPr id="2" name="Slide Number Placeholder 1"/>
          <p:cNvSpPr>
            <a:spLocks noGrp="1"/>
          </p:cNvSpPr>
          <p:nvPr>
            <p:ph type="sldNum" sz="quarter" idx="12"/>
          </p:nvPr>
        </p:nvSpPr>
        <p:spPr/>
        <p:txBody>
          <a:bodyPr/>
          <a:lstStyle/>
          <a:p>
            <a:fld id="{DEA44515-A1B5-422F-9F05-2D4E79B7C2DD}" type="slidenum">
              <a:rPr lang="en-US" smtClean="0"/>
              <a:pPr/>
              <a:t>25</a:t>
            </a:fld>
            <a:endParaRPr lang="en-US"/>
          </a:p>
        </p:txBody>
      </p:sp>
    </p:spTree>
    <p:extLst>
      <p:ext uri="{BB962C8B-B14F-4D97-AF65-F5344CB8AC3E}">
        <p14:creationId xmlns:p14="http://schemas.microsoft.com/office/powerpoint/2010/main" val="3009916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van uw gezonde vrouwelijke patiënten van 45-65 jaar die ≥1 overbodige hormonale test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26</a:t>
            </a:fld>
            <a:endParaRPr lang="en-US"/>
          </a:p>
        </p:txBody>
      </p:sp>
      <p:pic>
        <p:nvPicPr>
          <p:cNvPr id="5" name="Image 1">
            <a:extLst>
              <a:ext uri="{FF2B5EF4-FFF2-40B4-BE49-F238E27FC236}">
                <a16:creationId xmlns:a16="http://schemas.microsoft.com/office/drawing/2014/main" id="{7E93E112-FC86-477E-A038-F00107760FE5}"/>
              </a:ext>
            </a:extLst>
          </p:cNvPr>
          <p:cNvPicPr>
            <a:picLocks noChangeAspect="1"/>
          </p:cNvPicPr>
          <p:nvPr/>
        </p:nvPicPr>
        <p:blipFill>
          <a:blip r:embed="rId2"/>
          <a:stretch>
            <a:fillRect/>
          </a:stretch>
        </p:blipFill>
        <p:spPr>
          <a:xfrm>
            <a:off x="183515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340768"/>
            <a:ext cx="56769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976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Gemiddeld </a:t>
            </a:r>
            <a:r>
              <a:rPr lang="nl-NL" i="1" dirty="0">
                <a:solidFill>
                  <a:srgbClr val="007C92"/>
                </a:solidFill>
                <a:latin typeface="Candara"/>
                <a:ea typeface="Times New Roman"/>
                <a:cs typeface="Times New Roman"/>
              </a:rPr>
              <a:t>aantal uitgevoerde hormonale tests per patiënte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27</a:t>
            </a:fld>
            <a:endParaRPr lang="en-US"/>
          </a:p>
        </p:txBody>
      </p:sp>
      <p:pic>
        <p:nvPicPr>
          <p:cNvPr id="5" name="Image 1">
            <a:extLst>
              <a:ext uri="{FF2B5EF4-FFF2-40B4-BE49-F238E27FC236}">
                <a16:creationId xmlns:a16="http://schemas.microsoft.com/office/drawing/2014/main" id="{2FBAC0B0-B342-4ACB-9EE4-2AF2CA91A86B}"/>
              </a:ext>
            </a:extLst>
          </p:cNvPr>
          <p:cNvPicPr>
            <a:picLocks noChangeAspect="1"/>
          </p:cNvPicPr>
          <p:nvPr/>
        </p:nvPicPr>
        <p:blipFill>
          <a:blip r:embed="rId2"/>
          <a:stretch>
            <a:fillRect/>
          </a:stretch>
        </p:blipFill>
        <p:spPr>
          <a:xfrm>
            <a:off x="1691680" y="1700808"/>
            <a:ext cx="6273328" cy="4846740"/>
          </a:xfrm>
          <a:prstGeom prst="rect">
            <a:avLst/>
          </a:prstGeom>
        </p:spPr>
      </p:pic>
    </p:spTree>
    <p:extLst>
      <p:ext uri="{BB962C8B-B14F-4D97-AF65-F5344CB8AC3E}">
        <p14:creationId xmlns:p14="http://schemas.microsoft.com/office/powerpoint/2010/main" val="2032656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 KLINISCHE BIOLOGIE</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Screening</a:t>
            </a:r>
          </a:p>
          <a:p>
            <a:pPr marL="514350" indent="-514350">
              <a:spcAft>
                <a:spcPts val="600"/>
              </a:spcAft>
              <a:buFont typeface="+mj-lt"/>
              <a:buAutoNum type="arabicPeriod"/>
            </a:pPr>
            <a:r>
              <a:rPr lang="nl-BE" sz="2400" dirty="0" smtClean="0">
                <a:solidFill>
                  <a:schemeClr val="bg1">
                    <a:lumMod val="85000"/>
                  </a:schemeClr>
                </a:solidFill>
              </a:rPr>
              <a:t>Diagnose</a:t>
            </a:r>
          </a:p>
          <a:p>
            <a:pPr marL="514350" indent="-514350">
              <a:spcAft>
                <a:spcPts val="600"/>
              </a:spcAft>
              <a:buFont typeface="+mj-lt"/>
              <a:buAutoNum type="arabicPeriod"/>
            </a:pPr>
            <a:r>
              <a:rPr lang="nl-BE" sz="2800" b="1" dirty="0" smtClean="0"/>
              <a:t>Follow-up</a:t>
            </a:r>
          </a:p>
        </p:txBody>
      </p:sp>
      <p:sp>
        <p:nvSpPr>
          <p:cNvPr id="2" name="Slide Number Placeholder 1"/>
          <p:cNvSpPr>
            <a:spLocks noGrp="1"/>
          </p:cNvSpPr>
          <p:nvPr>
            <p:ph type="sldNum" sz="quarter" idx="12"/>
          </p:nvPr>
        </p:nvSpPr>
        <p:spPr/>
        <p:txBody>
          <a:bodyPr/>
          <a:lstStyle/>
          <a:p>
            <a:fld id="{DEA44515-A1B5-422F-9F05-2D4E79B7C2DD}" type="slidenum">
              <a:rPr lang="en-US" smtClean="0"/>
              <a:pPr/>
              <a:t>28</a:t>
            </a:fld>
            <a:endParaRPr lang="en-US"/>
          </a:p>
        </p:txBody>
      </p:sp>
    </p:spTree>
    <p:extLst>
      <p:ext uri="{BB962C8B-B14F-4D97-AF65-F5344CB8AC3E}">
        <p14:creationId xmlns:p14="http://schemas.microsoft.com/office/powerpoint/2010/main" val="167767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II.3. Follow-up</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Diabetes</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7" y="2780928"/>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b="1" dirty="0">
                <a:solidFill>
                  <a:srgbClr val="1F497D"/>
                </a:solidFill>
                <a:latin typeface="Candara"/>
                <a:ea typeface="Times New Roman"/>
                <a:cs typeface="Times New Roman"/>
              </a:rPr>
              <a:t>Bied uw patiënten met diabetes mellitus een </a:t>
            </a:r>
            <a:r>
              <a:rPr lang="nl-BE" b="1" dirty="0" smtClean="0">
                <a:solidFill>
                  <a:srgbClr val="1F497D"/>
                </a:solidFill>
                <a:latin typeface="Candara"/>
                <a:ea typeface="Times New Roman"/>
                <a:cs typeface="Times New Roman"/>
              </a:rPr>
              <a:t>correcte</a:t>
            </a:r>
            <a:r>
              <a:rPr lang="nl-BE" b="1" dirty="0">
                <a:solidFill>
                  <a:srgbClr val="1F497D"/>
                </a:solidFill>
                <a:latin typeface="Candara"/>
                <a:ea typeface="Times New Roman"/>
                <a:cs typeface="Times New Roman"/>
              </a:rPr>
              <a:t>*</a:t>
            </a:r>
            <a:r>
              <a:rPr lang="nl-BE" b="1" dirty="0" smtClean="0">
                <a:solidFill>
                  <a:srgbClr val="1F497D"/>
                </a:solidFill>
                <a:latin typeface="Candara"/>
                <a:ea typeface="Times New Roman"/>
                <a:cs typeface="Times New Roman"/>
              </a:rPr>
              <a:t> follow-up</a:t>
            </a:r>
            <a:r>
              <a:rPr lang="nl-BE" b="1" dirty="0">
                <a:solidFill>
                  <a:srgbClr val="1F497D"/>
                </a:solidFill>
                <a:latin typeface="Candara"/>
                <a:ea typeface="Times New Roman"/>
                <a:cs typeface="Times New Roman"/>
              </a:rPr>
              <a:t>.</a:t>
            </a:r>
            <a:endParaRPr lang="en-US"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55775" y="4005064"/>
            <a:ext cx="6085577" cy="369332"/>
          </a:xfrm>
          <a:prstGeom prst="rect">
            <a:avLst/>
          </a:prstGeom>
        </p:spPr>
        <p:txBody>
          <a:bodyPr wrap="square">
            <a:spAutoFit/>
          </a:bodyPr>
          <a:lstStyle/>
          <a:p>
            <a:r>
              <a:rPr lang="nl-NL" sz="900" dirty="0"/>
              <a:t>*Dit houdt in: jaarlijkse meting van de lipidenstatus, om de 3 maanden meting van de nuchtere </a:t>
            </a:r>
            <a:r>
              <a:rPr lang="nl-NL" sz="900" dirty="0" err="1"/>
              <a:t>glycemie</a:t>
            </a:r>
            <a:r>
              <a:rPr lang="nl-NL" sz="900" dirty="0"/>
              <a:t>, 2 maal per jaar meting van HbA1c, jaarlijkse meting micro-</a:t>
            </a:r>
            <a:r>
              <a:rPr lang="nl-NL" sz="900" dirty="0" err="1"/>
              <a:t>albuminurie</a:t>
            </a:r>
            <a:r>
              <a:rPr lang="nl-NL" sz="900" dirty="0"/>
              <a:t> of proteïnurie, jaarlijks oftalmologisch nazicht.</a:t>
            </a:r>
            <a:endParaRPr lang="en-US" sz="900" dirty="0"/>
          </a:p>
        </p:txBody>
      </p:sp>
      <p:sp>
        <p:nvSpPr>
          <p:cNvPr id="2" name="Slide Number Placeholder 1"/>
          <p:cNvSpPr>
            <a:spLocks noGrp="1"/>
          </p:cNvSpPr>
          <p:nvPr>
            <p:ph type="sldNum" sz="quarter" idx="12"/>
          </p:nvPr>
        </p:nvSpPr>
        <p:spPr/>
        <p:txBody>
          <a:bodyPr/>
          <a:lstStyle/>
          <a:p>
            <a:fld id="{DEA44515-A1B5-422F-9F05-2D4E79B7C2DD}" type="slidenum">
              <a:rPr lang="en-US" smtClean="0"/>
              <a:pPr/>
              <a:t>29</a:t>
            </a:fld>
            <a:endParaRPr lang="en-US"/>
          </a:p>
        </p:txBody>
      </p:sp>
    </p:spTree>
    <p:extLst>
      <p:ext uri="{BB962C8B-B14F-4D97-AF65-F5344CB8AC3E}">
        <p14:creationId xmlns:p14="http://schemas.microsoft.com/office/powerpoint/2010/main" val="1149667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a:t>
            </a:r>
            <a:r>
              <a:rPr lang="nl-NL" dirty="0"/>
              <a:t>staat er in deze presentatie?</a:t>
            </a:r>
            <a:endParaRPr lang="en-US" dirty="0"/>
          </a:p>
        </p:txBody>
      </p:sp>
      <p:sp>
        <p:nvSpPr>
          <p:cNvPr id="3" name="Content Placeholder 2"/>
          <p:cNvSpPr>
            <a:spLocks noGrp="1"/>
          </p:cNvSpPr>
          <p:nvPr>
            <p:ph idx="1"/>
          </p:nvPr>
        </p:nvSpPr>
        <p:spPr/>
        <p:txBody>
          <a:bodyPr/>
          <a:lstStyle/>
          <a:p>
            <a:r>
              <a:rPr lang="nl-NL" sz="2000" dirty="0"/>
              <a:t>Deze presentatie bevat alle gedetailleerde boodschappen uit de </a:t>
            </a:r>
            <a:r>
              <a:rPr lang="nl-NL" sz="2000" dirty="0" smtClean="0"/>
              <a:t>feedback.</a:t>
            </a:r>
            <a:endParaRPr lang="nl-NL" sz="2000" dirty="0"/>
          </a:p>
          <a:p>
            <a:r>
              <a:rPr lang="nl-NL" sz="2000" dirty="0"/>
              <a:t>Deze boodschappen worden geïllustreerd aan de hand van twee soorten resultaten:</a:t>
            </a:r>
          </a:p>
          <a:p>
            <a:pPr lvl="1"/>
            <a:r>
              <a:rPr lang="nl-NL" sz="2000" dirty="0"/>
              <a:t>de verdeling van de vastgestelde resultaten per solopraktijk of groepspraktijk over het hele </a:t>
            </a:r>
            <a:r>
              <a:rPr lang="nl-NL" sz="2000" dirty="0" smtClean="0"/>
              <a:t>land,</a:t>
            </a:r>
            <a:endParaRPr lang="nl-NL" sz="2000" dirty="0"/>
          </a:p>
          <a:p>
            <a:pPr lvl="1"/>
            <a:r>
              <a:rPr lang="nl-NL" sz="2000" dirty="0"/>
              <a:t>de verdeling van de gemiddelden per LOK per </a:t>
            </a:r>
            <a:r>
              <a:rPr lang="nl-NL" sz="2000" dirty="0" smtClean="0"/>
              <a:t>provincie.</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3</a:t>
            </a:fld>
            <a:endParaRPr lang="en-US"/>
          </a:p>
        </p:txBody>
      </p:sp>
    </p:spTree>
    <p:extLst>
      <p:ext uri="{BB962C8B-B14F-4D97-AF65-F5344CB8AC3E}">
        <p14:creationId xmlns:p14="http://schemas.microsoft.com/office/powerpoint/2010/main" val="1463704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nuchtere glucose-bepaling om de 3 maanden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30</a:t>
            </a:fld>
            <a:endParaRPr lang="en-US"/>
          </a:p>
        </p:txBody>
      </p:sp>
      <p:pic>
        <p:nvPicPr>
          <p:cNvPr id="8" name="Image 1">
            <a:extLst>
              <a:ext uri="{FF2B5EF4-FFF2-40B4-BE49-F238E27FC236}">
                <a16:creationId xmlns:a16="http://schemas.microsoft.com/office/drawing/2014/main" id="{7DE93D0F-4FDC-4636-8D1D-2B3721F92D9B}"/>
              </a:ext>
            </a:extLst>
          </p:cNvPr>
          <p:cNvPicPr>
            <a:picLocks noChangeAspect="1"/>
          </p:cNvPicPr>
          <p:nvPr/>
        </p:nvPicPr>
        <p:blipFill>
          <a:blip r:embed="rId2"/>
          <a:stretch>
            <a:fillRect/>
          </a:stretch>
        </p:blipFill>
        <p:spPr>
          <a:xfrm>
            <a:off x="1691680" y="1988840"/>
            <a:ext cx="6273328" cy="4846740"/>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85949"/>
            <a:ext cx="5681663"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536" y="1879104"/>
            <a:ext cx="563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3"/>
          <p:cNvSpPr txBox="1"/>
          <p:nvPr/>
        </p:nvSpPr>
        <p:spPr>
          <a:xfrm>
            <a:off x="1547664" y="1290246"/>
            <a:ext cx="389850" cy="338554"/>
          </a:xfrm>
          <a:prstGeom prst="rect">
            <a:avLst/>
          </a:prstGeom>
          <a:noFill/>
        </p:spPr>
        <p:txBody>
          <a:bodyPr wrap="none" rtlCol="0">
            <a:spAutoFit/>
          </a:bodyPr>
          <a:lstStyle/>
          <a:p>
            <a:r>
              <a:rPr lang="en-US" dirty="0" smtClean="0"/>
              <a:t>ID</a:t>
            </a:r>
            <a:endParaRPr lang="en-US" dirty="0"/>
          </a:p>
        </p:txBody>
      </p:sp>
      <p:sp>
        <p:nvSpPr>
          <p:cNvPr id="12" name="ZoneTexte 4"/>
          <p:cNvSpPr txBox="1"/>
          <p:nvPr/>
        </p:nvSpPr>
        <p:spPr>
          <a:xfrm>
            <a:off x="1547664" y="1879104"/>
            <a:ext cx="537327" cy="338554"/>
          </a:xfrm>
          <a:prstGeom prst="rect">
            <a:avLst/>
          </a:prstGeom>
          <a:noFill/>
        </p:spPr>
        <p:txBody>
          <a:bodyPr wrap="none" rtlCol="0">
            <a:spAutoFit/>
          </a:bodyPr>
          <a:lstStyle/>
          <a:p>
            <a:r>
              <a:rPr lang="en-US" dirty="0" smtClean="0"/>
              <a:t>NID</a:t>
            </a:r>
            <a:endParaRPr lang="en-US" dirty="0"/>
          </a:p>
        </p:txBody>
      </p:sp>
    </p:spTree>
    <p:extLst>
      <p:ext uri="{BB962C8B-B14F-4D97-AF65-F5344CB8AC3E}">
        <p14:creationId xmlns:p14="http://schemas.microsoft.com/office/powerpoint/2010/main" val="2960386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HbA1c –bepaling om de 6 maanden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31</a:t>
            </a:fld>
            <a:endParaRPr lang="en-US"/>
          </a:p>
        </p:txBody>
      </p:sp>
      <p:pic>
        <p:nvPicPr>
          <p:cNvPr id="8" name="Image 1">
            <a:extLst>
              <a:ext uri="{FF2B5EF4-FFF2-40B4-BE49-F238E27FC236}">
                <a16:creationId xmlns:a16="http://schemas.microsoft.com/office/drawing/2014/main" id="{B0A68873-37A5-4782-A38E-89418067C9E0}"/>
              </a:ext>
            </a:extLst>
          </p:cNvPr>
          <p:cNvPicPr>
            <a:picLocks noChangeAspect="1"/>
          </p:cNvPicPr>
          <p:nvPr/>
        </p:nvPicPr>
        <p:blipFill>
          <a:blip r:embed="rId2"/>
          <a:stretch>
            <a:fillRect/>
          </a:stretch>
        </p:blipFill>
        <p:spPr>
          <a:xfrm>
            <a:off x="1763688" y="1988840"/>
            <a:ext cx="6273328" cy="4846740"/>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087016"/>
            <a:ext cx="56483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748805"/>
            <a:ext cx="56483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5"/>
          <p:cNvSpPr txBox="1"/>
          <p:nvPr/>
        </p:nvSpPr>
        <p:spPr>
          <a:xfrm>
            <a:off x="1403648" y="1146230"/>
            <a:ext cx="389850" cy="338554"/>
          </a:xfrm>
          <a:prstGeom prst="rect">
            <a:avLst/>
          </a:prstGeom>
          <a:noFill/>
        </p:spPr>
        <p:txBody>
          <a:bodyPr wrap="none" rtlCol="0">
            <a:spAutoFit/>
          </a:bodyPr>
          <a:lstStyle/>
          <a:p>
            <a:r>
              <a:rPr lang="en-US" dirty="0" smtClean="0"/>
              <a:t>ID</a:t>
            </a:r>
            <a:endParaRPr lang="en-US" dirty="0"/>
          </a:p>
        </p:txBody>
      </p:sp>
      <p:sp>
        <p:nvSpPr>
          <p:cNvPr id="12" name="ZoneTexte 6"/>
          <p:cNvSpPr txBox="1"/>
          <p:nvPr/>
        </p:nvSpPr>
        <p:spPr>
          <a:xfrm>
            <a:off x="1370377" y="1700808"/>
            <a:ext cx="537327" cy="338554"/>
          </a:xfrm>
          <a:prstGeom prst="rect">
            <a:avLst/>
          </a:prstGeom>
          <a:noFill/>
        </p:spPr>
        <p:txBody>
          <a:bodyPr wrap="none" rtlCol="0">
            <a:spAutoFit/>
          </a:bodyPr>
          <a:lstStyle/>
          <a:p>
            <a:r>
              <a:rPr lang="en-US" dirty="0" smtClean="0"/>
              <a:t>NID</a:t>
            </a:r>
            <a:endParaRPr lang="en-US" dirty="0"/>
          </a:p>
        </p:txBody>
      </p:sp>
    </p:spTree>
    <p:extLst>
      <p:ext uri="{BB962C8B-B14F-4D97-AF65-F5344CB8AC3E}">
        <p14:creationId xmlns:p14="http://schemas.microsoft.com/office/powerpoint/2010/main" val="4026813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jaarlijkse bepaling van proteïnurie / micro-</a:t>
            </a:r>
            <a:r>
              <a:rPr lang="nl-NL" i="1" dirty="0" err="1">
                <a:solidFill>
                  <a:srgbClr val="007C92"/>
                </a:solidFill>
                <a:latin typeface="Candara"/>
                <a:ea typeface="Times New Roman"/>
                <a:cs typeface="Times New Roman"/>
              </a:rPr>
              <a:t>albuminurie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32</a:t>
            </a:fld>
            <a:endParaRPr lang="en-US"/>
          </a:p>
        </p:txBody>
      </p:sp>
      <p:pic>
        <p:nvPicPr>
          <p:cNvPr id="12" name="Image 1">
            <a:extLst>
              <a:ext uri="{FF2B5EF4-FFF2-40B4-BE49-F238E27FC236}">
                <a16:creationId xmlns:a16="http://schemas.microsoft.com/office/drawing/2014/main" id="{3AB322F5-CC62-4325-BBFB-DF75820A2C50}"/>
              </a:ext>
            </a:extLst>
          </p:cNvPr>
          <p:cNvPicPr>
            <a:picLocks noChangeAspect="1"/>
          </p:cNvPicPr>
          <p:nvPr/>
        </p:nvPicPr>
        <p:blipFill>
          <a:blip r:embed="rId2"/>
          <a:stretch>
            <a:fillRect/>
          </a:stretch>
        </p:blipFill>
        <p:spPr>
          <a:xfrm>
            <a:off x="1435336" y="1988840"/>
            <a:ext cx="6273328" cy="4846740"/>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122264"/>
            <a:ext cx="56197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053" y="1695847"/>
            <a:ext cx="56292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5"/>
          <p:cNvSpPr txBox="1"/>
          <p:nvPr/>
        </p:nvSpPr>
        <p:spPr>
          <a:xfrm>
            <a:off x="1475656" y="1122264"/>
            <a:ext cx="389850" cy="338554"/>
          </a:xfrm>
          <a:prstGeom prst="rect">
            <a:avLst/>
          </a:prstGeom>
          <a:noFill/>
        </p:spPr>
        <p:txBody>
          <a:bodyPr wrap="none" rtlCol="0">
            <a:spAutoFit/>
          </a:bodyPr>
          <a:lstStyle/>
          <a:p>
            <a:r>
              <a:rPr lang="en-US" dirty="0" smtClean="0"/>
              <a:t>ID</a:t>
            </a:r>
            <a:endParaRPr lang="en-US" dirty="0"/>
          </a:p>
        </p:txBody>
      </p:sp>
      <p:sp>
        <p:nvSpPr>
          <p:cNvPr id="17" name="ZoneTexte 6"/>
          <p:cNvSpPr txBox="1"/>
          <p:nvPr/>
        </p:nvSpPr>
        <p:spPr>
          <a:xfrm>
            <a:off x="1482374" y="1651581"/>
            <a:ext cx="537327" cy="338554"/>
          </a:xfrm>
          <a:prstGeom prst="rect">
            <a:avLst/>
          </a:prstGeom>
          <a:noFill/>
        </p:spPr>
        <p:txBody>
          <a:bodyPr wrap="none" rtlCol="0">
            <a:spAutoFit/>
          </a:bodyPr>
          <a:lstStyle/>
          <a:p>
            <a:r>
              <a:rPr lang="en-US" dirty="0" smtClean="0"/>
              <a:t>NID</a:t>
            </a:r>
            <a:endParaRPr lang="en-US" dirty="0"/>
          </a:p>
        </p:txBody>
      </p:sp>
    </p:spTree>
    <p:extLst>
      <p:ext uri="{BB962C8B-B14F-4D97-AF65-F5344CB8AC3E}">
        <p14:creationId xmlns:p14="http://schemas.microsoft.com/office/powerpoint/2010/main" val="668288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jaarlijkse bepaling van lipidenstatus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33</a:t>
            </a:fld>
            <a:endParaRPr lang="en-US"/>
          </a:p>
        </p:txBody>
      </p:sp>
      <p:pic>
        <p:nvPicPr>
          <p:cNvPr id="8" name="Image 1">
            <a:extLst>
              <a:ext uri="{FF2B5EF4-FFF2-40B4-BE49-F238E27FC236}">
                <a16:creationId xmlns:a16="http://schemas.microsoft.com/office/drawing/2014/main" id="{F5B06897-1E2B-4827-8963-E99E024062F0}"/>
              </a:ext>
            </a:extLst>
          </p:cNvPr>
          <p:cNvPicPr>
            <a:picLocks noChangeAspect="1"/>
          </p:cNvPicPr>
          <p:nvPr/>
        </p:nvPicPr>
        <p:blipFill>
          <a:blip r:embed="rId2"/>
          <a:stretch>
            <a:fillRect/>
          </a:stretch>
        </p:blipFill>
        <p:spPr>
          <a:xfrm>
            <a:off x="1730780" y="1988840"/>
            <a:ext cx="6273328" cy="4846740"/>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416" y="1052736"/>
            <a:ext cx="56292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416" y="1690911"/>
            <a:ext cx="56388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5"/>
          <p:cNvSpPr txBox="1"/>
          <p:nvPr/>
        </p:nvSpPr>
        <p:spPr>
          <a:xfrm>
            <a:off x="1498485" y="1052736"/>
            <a:ext cx="389850" cy="338554"/>
          </a:xfrm>
          <a:prstGeom prst="rect">
            <a:avLst/>
          </a:prstGeom>
          <a:noFill/>
        </p:spPr>
        <p:txBody>
          <a:bodyPr wrap="none" rtlCol="0">
            <a:spAutoFit/>
          </a:bodyPr>
          <a:lstStyle/>
          <a:p>
            <a:r>
              <a:rPr lang="en-US" dirty="0" smtClean="0"/>
              <a:t>ID</a:t>
            </a:r>
            <a:endParaRPr lang="en-US" dirty="0"/>
          </a:p>
        </p:txBody>
      </p:sp>
      <p:sp>
        <p:nvSpPr>
          <p:cNvPr id="12" name="ZoneTexte 6"/>
          <p:cNvSpPr txBox="1"/>
          <p:nvPr/>
        </p:nvSpPr>
        <p:spPr>
          <a:xfrm>
            <a:off x="1475656" y="1654061"/>
            <a:ext cx="537327" cy="338554"/>
          </a:xfrm>
          <a:prstGeom prst="rect">
            <a:avLst/>
          </a:prstGeom>
          <a:noFill/>
        </p:spPr>
        <p:txBody>
          <a:bodyPr wrap="none" rtlCol="0">
            <a:spAutoFit/>
          </a:bodyPr>
          <a:lstStyle/>
          <a:p>
            <a:r>
              <a:rPr lang="en-US" dirty="0" smtClean="0"/>
              <a:t>NID</a:t>
            </a:r>
            <a:endParaRPr lang="en-US" dirty="0"/>
          </a:p>
        </p:txBody>
      </p:sp>
    </p:spTree>
    <p:extLst>
      <p:ext uri="{BB962C8B-B14F-4D97-AF65-F5344CB8AC3E}">
        <p14:creationId xmlns:p14="http://schemas.microsoft.com/office/powerpoint/2010/main" val="20559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 oftalmologisch nazicht</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34</a:t>
            </a:fld>
            <a:endParaRPr lang="en-US"/>
          </a:p>
        </p:txBody>
      </p:sp>
      <p:pic>
        <p:nvPicPr>
          <p:cNvPr id="8" name="Image 1">
            <a:extLst>
              <a:ext uri="{FF2B5EF4-FFF2-40B4-BE49-F238E27FC236}">
                <a16:creationId xmlns:a16="http://schemas.microsoft.com/office/drawing/2014/main" id="{90D20010-A221-4EB0-990C-5FBE2D96F932}"/>
              </a:ext>
            </a:extLst>
          </p:cNvPr>
          <p:cNvPicPr>
            <a:picLocks noChangeAspect="1"/>
          </p:cNvPicPr>
          <p:nvPr/>
        </p:nvPicPr>
        <p:blipFill>
          <a:blip r:embed="rId2"/>
          <a:stretch>
            <a:fillRect/>
          </a:stretch>
        </p:blipFill>
        <p:spPr>
          <a:xfrm>
            <a:off x="1691680" y="1988840"/>
            <a:ext cx="6273328" cy="4846740"/>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124744"/>
            <a:ext cx="56197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4103" y="1772816"/>
            <a:ext cx="56102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5"/>
          <p:cNvSpPr txBox="1"/>
          <p:nvPr/>
        </p:nvSpPr>
        <p:spPr>
          <a:xfrm>
            <a:off x="1475656" y="1124744"/>
            <a:ext cx="389850" cy="338554"/>
          </a:xfrm>
          <a:prstGeom prst="rect">
            <a:avLst/>
          </a:prstGeom>
          <a:noFill/>
        </p:spPr>
        <p:txBody>
          <a:bodyPr wrap="none" rtlCol="0">
            <a:spAutoFit/>
          </a:bodyPr>
          <a:lstStyle/>
          <a:p>
            <a:r>
              <a:rPr lang="en-US" dirty="0" smtClean="0"/>
              <a:t>ID</a:t>
            </a:r>
            <a:endParaRPr lang="en-US" dirty="0"/>
          </a:p>
        </p:txBody>
      </p:sp>
      <p:sp>
        <p:nvSpPr>
          <p:cNvPr id="12" name="ZoneTexte 6"/>
          <p:cNvSpPr txBox="1"/>
          <p:nvPr/>
        </p:nvSpPr>
        <p:spPr>
          <a:xfrm>
            <a:off x="1475656" y="1726069"/>
            <a:ext cx="537327" cy="338554"/>
          </a:xfrm>
          <a:prstGeom prst="rect">
            <a:avLst/>
          </a:prstGeom>
          <a:noFill/>
        </p:spPr>
        <p:txBody>
          <a:bodyPr wrap="none" rtlCol="0">
            <a:spAutoFit/>
          </a:bodyPr>
          <a:lstStyle/>
          <a:p>
            <a:r>
              <a:rPr lang="en-US" dirty="0" smtClean="0"/>
              <a:t>NID</a:t>
            </a:r>
            <a:endParaRPr lang="en-US" dirty="0"/>
          </a:p>
        </p:txBody>
      </p:sp>
    </p:spTree>
    <p:extLst>
      <p:ext uri="{BB962C8B-B14F-4D97-AF65-F5344CB8AC3E}">
        <p14:creationId xmlns:p14="http://schemas.microsoft.com/office/powerpoint/2010/main" val="936520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II.3. Follow-up</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Hypothyroïdie</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Bepaal voor follow-up van gekende hypothyroïdie (na dosisstabilisatie) jaarlijks het TSH.</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35</a:t>
            </a:fld>
            <a:endParaRPr lang="en-US"/>
          </a:p>
        </p:txBody>
      </p:sp>
    </p:spTree>
    <p:extLst>
      <p:ext uri="{BB962C8B-B14F-4D97-AF65-F5344CB8AC3E}">
        <p14:creationId xmlns:p14="http://schemas.microsoft.com/office/powerpoint/2010/main" val="24953646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patiënten met gekende hypothyroïdie met correcte biochemische follow-up (≥1x/jaar TSH)</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36</a:t>
            </a:fld>
            <a:endParaRPr lang="en-US"/>
          </a:p>
        </p:txBody>
      </p:sp>
      <p:pic>
        <p:nvPicPr>
          <p:cNvPr id="5" name="Image 1">
            <a:extLst>
              <a:ext uri="{FF2B5EF4-FFF2-40B4-BE49-F238E27FC236}">
                <a16:creationId xmlns:a16="http://schemas.microsoft.com/office/drawing/2014/main" id="{263926A7-3FCF-4210-88B8-4B85B75F8239}"/>
              </a:ext>
            </a:extLst>
          </p:cNvPr>
          <p:cNvPicPr>
            <a:picLocks noChangeAspect="1"/>
          </p:cNvPicPr>
          <p:nvPr/>
        </p:nvPicPr>
        <p:blipFill>
          <a:blip r:embed="rId2"/>
          <a:stretch>
            <a:fillRect/>
          </a:stretch>
        </p:blipFill>
        <p:spPr>
          <a:xfrm>
            <a:off x="1547664"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292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369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II.3. Follow-up</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Hypertensie</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Controleer 1 x / jaar Creatinine bij patiënten die behandeld worden met ACE-inhibitoren, </a:t>
            </a:r>
            <a:r>
              <a:rPr lang="nl-BE" sz="1400" b="1" dirty="0" err="1">
                <a:solidFill>
                  <a:srgbClr val="1F497D"/>
                </a:solidFill>
                <a:latin typeface="Candara"/>
                <a:ea typeface="Times New Roman"/>
                <a:cs typeface="Times New Roman"/>
              </a:rPr>
              <a:t>sartanen</a:t>
            </a:r>
            <a:r>
              <a:rPr lang="nl-BE" sz="1400" b="1" dirty="0">
                <a:solidFill>
                  <a:srgbClr val="1F497D"/>
                </a:solidFill>
                <a:latin typeface="Candara"/>
                <a:ea typeface="Times New Roman"/>
                <a:cs typeface="Times New Roman"/>
              </a:rPr>
              <a:t> of diuretica.</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37</a:t>
            </a:fld>
            <a:endParaRPr lang="en-US"/>
          </a:p>
        </p:txBody>
      </p:sp>
    </p:spTree>
    <p:extLst>
      <p:ext uri="{BB962C8B-B14F-4D97-AF65-F5344CB8AC3E}">
        <p14:creationId xmlns:p14="http://schemas.microsoft.com/office/powerpoint/2010/main" val="381851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patiënten die ACE-I, </a:t>
            </a:r>
            <a:r>
              <a:rPr lang="nl-NL" i="1" dirty="0" err="1">
                <a:solidFill>
                  <a:srgbClr val="007C92"/>
                </a:solidFill>
                <a:latin typeface="Candara"/>
                <a:ea typeface="Times New Roman"/>
                <a:cs typeface="Times New Roman"/>
              </a:rPr>
              <a:t>sartanen</a:t>
            </a:r>
            <a:r>
              <a:rPr lang="nl-NL" i="1" dirty="0">
                <a:solidFill>
                  <a:srgbClr val="007C92"/>
                </a:solidFill>
                <a:latin typeface="Candara"/>
                <a:ea typeface="Times New Roman"/>
                <a:cs typeface="Times New Roman"/>
              </a:rPr>
              <a:t> of diuretica nemen met correcte biochemische follow-up (≥1x/jaar creatinine)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38</a:t>
            </a:fld>
            <a:endParaRPr lang="en-US"/>
          </a:p>
        </p:txBody>
      </p:sp>
      <p:pic>
        <p:nvPicPr>
          <p:cNvPr id="5" name="Image 1">
            <a:extLst>
              <a:ext uri="{FF2B5EF4-FFF2-40B4-BE49-F238E27FC236}">
                <a16:creationId xmlns:a16="http://schemas.microsoft.com/office/drawing/2014/main" id="{410A732A-2EA6-441B-A8F6-E41246492F81}"/>
              </a:ext>
            </a:extLst>
          </p:cNvPr>
          <p:cNvPicPr>
            <a:picLocks noChangeAspect="1"/>
          </p:cNvPicPr>
          <p:nvPr/>
        </p:nvPicPr>
        <p:blipFill>
          <a:blip r:embed="rId2"/>
          <a:stretch>
            <a:fillRect/>
          </a:stretch>
        </p:blipFill>
        <p:spPr>
          <a:xfrm>
            <a:off x="1456807"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388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6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77072"/>
            <a:ext cx="8363272" cy="2049091"/>
          </a:xfrm>
        </p:spPr>
        <p:txBody>
          <a:bodyPr/>
          <a:lstStyle/>
          <a:p>
            <a:pPr marL="0" lvl="0" indent="0">
              <a:spcBef>
                <a:spcPct val="0"/>
              </a:spcBef>
              <a:buNone/>
              <a:defRPr/>
            </a:pPr>
            <a:r>
              <a:rPr lang="nl-BE" sz="4000" b="1" cap="all" dirty="0" err="1" smtClean="0">
                <a:solidFill>
                  <a:srgbClr val="006F82"/>
                </a:solidFill>
                <a:latin typeface="Verdana"/>
                <a:ea typeface="+mj-ea"/>
                <a:cs typeface="+mj-cs"/>
              </a:rPr>
              <a:t>MeTHODOLOGIE</a:t>
            </a:r>
            <a:r>
              <a:rPr lang="nl-BE" sz="4000" b="1" cap="all" dirty="0" smtClean="0">
                <a:solidFill>
                  <a:srgbClr val="006F82"/>
                </a:solidFill>
                <a:latin typeface="Verdana"/>
                <a:ea typeface="+mj-ea"/>
                <a:cs typeface="+mj-cs"/>
              </a:rPr>
              <a:t> en</a:t>
            </a:r>
            <a:endParaRPr lang="nl-BE" sz="4000" b="1" cap="all" dirty="0">
              <a:solidFill>
                <a:srgbClr val="006F82"/>
              </a:solidFill>
              <a:latin typeface="Verdana"/>
              <a:ea typeface="+mj-ea"/>
              <a:cs typeface="+mj-cs"/>
            </a:endParaRPr>
          </a:p>
          <a:p>
            <a:pPr marL="0" lvl="0" indent="0">
              <a:spcBef>
                <a:spcPct val="0"/>
              </a:spcBef>
              <a:buNone/>
              <a:defRPr/>
            </a:pPr>
            <a:r>
              <a:rPr lang="nl-BE" sz="4000" b="1" cap="all" dirty="0" err="1" smtClean="0">
                <a:solidFill>
                  <a:srgbClr val="006F82"/>
                </a:solidFill>
                <a:latin typeface="Verdana"/>
                <a:ea typeface="+mj-ea"/>
                <a:cs typeface="+mj-cs"/>
              </a:rPr>
              <a:t>INTERPRETATie</a:t>
            </a:r>
            <a:r>
              <a:rPr lang="nl-BE" sz="4000" b="1" cap="all" dirty="0" smtClean="0">
                <a:solidFill>
                  <a:srgbClr val="006F82"/>
                </a:solidFill>
                <a:latin typeface="Verdana"/>
                <a:ea typeface="+mj-ea"/>
                <a:cs typeface="+mj-cs"/>
              </a:rPr>
              <a:t> grafieken</a:t>
            </a:r>
            <a:endParaRPr lang="en-US" sz="4000" b="1" cap="all" dirty="0">
              <a:solidFill>
                <a:srgbClr val="006F82"/>
              </a:solidFill>
              <a:latin typeface="Verdana"/>
              <a:ea typeface="+mj-ea"/>
              <a:cs typeface="+mj-cs"/>
            </a:endParaRPr>
          </a:p>
          <a:p>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4</a:t>
            </a:fld>
            <a:endParaRPr lang="en-US"/>
          </a:p>
        </p:txBody>
      </p:sp>
    </p:spTree>
    <p:extLst>
      <p:ext uri="{BB962C8B-B14F-4D97-AF65-F5344CB8AC3E}">
        <p14:creationId xmlns:p14="http://schemas.microsoft.com/office/powerpoint/2010/main" val="109762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Interpretatie</a:t>
            </a:r>
            <a:r>
              <a:rPr lang="en-US" dirty="0" smtClean="0"/>
              <a:t> van de </a:t>
            </a:r>
            <a:r>
              <a:rPr lang="en-US" dirty="0" err="1" smtClean="0"/>
              <a:t>grafieken</a:t>
            </a:r>
            <a:r>
              <a:rPr lang="en-US" dirty="0" smtClean="0"/>
              <a:t/>
            </a:r>
            <a:br>
              <a:rPr lang="en-US" dirty="0" smtClean="0"/>
            </a:br>
            <a:r>
              <a:rPr lang="en-US" dirty="0" smtClean="0"/>
              <a:t>1. </a:t>
            </a:r>
            <a:r>
              <a:rPr lang="en-US" dirty="0" err="1" smtClean="0"/>
              <a:t>Individuele</a:t>
            </a:r>
            <a:r>
              <a:rPr lang="en-US" dirty="0" smtClean="0"/>
              <a:t> </a:t>
            </a:r>
            <a:r>
              <a:rPr lang="en-US" dirty="0" err="1" smtClean="0"/>
              <a:t>vergelijkende</a:t>
            </a:r>
            <a:r>
              <a:rPr lang="en-US" dirty="0" smtClean="0"/>
              <a:t> </a:t>
            </a:r>
            <a:r>
              <a:rPr lang="en-US" dirty="0" err="1" smtClean="0"/>
              <a:t>schaal</a:t>
            </a:r>
            <a:endParaRPr lang="en-US" dirty="0"/>
          </a:p>
        </p:txBody>
      </p:sp>
      <p:sp>
        <p:nvSpPr>
          <p:cNvPr id="3" name="Content Placeholder 2"/>
          <p:cNvSpPr>
            <a:spLocks noGrp="1"/>
          </p:cNvSpPr>
          <p:nvPr>
            <p:ph idx="1"/>
          </p:nvPr>
        </p:nvSpPr>
        <p:spPr>
          <a:xfrm>
            <a:off x="457200" y="1600200"/>
            <a:ext cx="8435280" cy="4525963"/>
          </a:xfrm>
        </p:spPr>
        <p:txBody>
          <a:bodyPr/>
          <a:lstStyle/>
          <a:p>
            <a:pPr marL="0" indent="0">
              <a:buNone/>
            </a:pPr>
            <a:r>
              <a:rPr lang="nl-NL" sz="2000" dirty="0"/>
              <a:t>Deze grafiek wordt beschreven in de individuele feedback die u hebt ontvangen:</a:t>
            </a:r>
          </a:p>
          <a:p>
            <a:endParaRPr lang="nl-NL" sz="2000" dirty="0"/>
          </a:p>
          <a:p>
            <a:endParaRPr lang="nl-BE" sz="2000" dirty="0" smtClean="0"/>
          </a:p>
          <a:p>
            <a:endParaRPr lang="nl-BE" sz="2000" dirty="0"/>
          </a:p>
          <a:p>
            <a:endParaRPr lang="nl-BE" sz="2000" dirty="0" smtClean="0"/>
          </a:p>
          <a:p>
            <a:r>
              <a:rPr lang="nl-NL" sz="2000" dirty="0" smtClean="0"/>
              <a:t>Deze </a:t>
            </a:r>
            <a:r>
              <a:rPr lang="nl-NL" sz="2000" dirty="0"/>
              <a:t>schaal </a:t>
            </a:r>
            <a:r>
              <a:rPr lang="nl-NL" sz="2000" dirty="0" smtClean="0"/>
              <a:t>toont de </a:t>
            </a:r>
            <a:r>
              <a:rPr lang="nl-NL" sz="2000" dirty="0"/>
              <a:t>verdeling van de resultaten voor alle artsen </a:t>
            </a:r>
            <a:r>
              <a:rPr lang="nl-NL" sz="2000" dirty="0" smtClean="0"/>
              <a:t>binnen de prestatiegeneeskunde.</a:t>
            </a:r>
            <a:endParaRPr lang="nl-NL" sz="2000" dirty="0"/>
          </a:p>
          <a:p>
            <a:r>
              <a:rPr lang="nl-NL" sz="2000" dirty="0"/>
              <a:t>De betekenis van de limieten P10, P50, P60 en P90 wordt beschreven in uw individuele document.</a:t>
            </a:r>
          </a:p>
          <a:p>
            <a:r>
              <a:rPr lang="nl-NL" sz="2000" dirty="0"/>
              <a:t>De betekenis </a:t>
            </a:r>
            <a:r>
              <a:rPr lang="nl-NL" sz="2000" dirty="0" smtClean="0"/>
              <a:t>van de </a:t>
            </a:r>
            <a:r>
              <a:rPr lang="nl-NL" sz="2000" dirty="0"/>
              <a:t>kleuren </a:t>
            </a:r>
            <a:r>
              <a:rPr lang="nl-NL" sz="2000" dirty="0" smtClean="0"/>
              <a:t>eveneens.</a:t>
            </a:r>
            <a:endParaRPr lang="nl-NL" sz="2000" dirty="0"/>
          </a:p>
          <a:p>
            <a:r>
              <a:rPr lang="nl-NL" sz="2000" dirty="0"/>
              <a:t>U vindt een geanonimiseerde kopie op de website van het </a:t>
            </a:r>
            <a:r>
              <a:rPr lang="nl-NL" sz="2000" dirty="0" smtClean="0"/>
              <a:t>RIZIV.</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5</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122" y="2704529"/>
            <a:ext cx="56388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04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200800" cy="777875"/>
          </a:xfrm>
        </p:spPr>
        <p:txBody>
          <a:bodyPr/>
          <a:lstStyle/>
          <a:p>
            <a:r>
              <a:rPr lang="en-US" dirty="0" err="1"/>
              <a:t>Interpretatie</a:t>
            </a:r>
            <a:r>
              <a:rPr lang="en-US" dirty="0"/>
              <a:t> van de </a:t>
            </a:r>
            <a:r>
              <a:rPr lang="en-US" dirty="0" err="1"/>
              <a:t>grafieken</a:t>
            </a:r>
            <a:r>
              <a:rPr lang="en-US" dirty="0" smtClean="0"/>
              <a:t/>
            </a:r>
            <a:br>
              <a:rPr lang="en-US" dirty="0" smtClean="0"/>
            </a:br>
            <a:r>
              <a:rPr lang="en-US" dirty="0" smtClean="0"/>
              <a:t>2. Boxplot / indicator van de LOK’s per </a:t>
            </a:r>
            <a:r>
              <a:rPr lang="en-US" dirty="0" err="1" smtClean="0"/>
              <a:t>provincie</a:t>
            </a:r>
            <a:endParaRPr lang="en-US" dirty="0"/>
          </a:p>
        </p:txBody>
      </p:sp>
      <p:sp>
        <p:nvSpPr>
          <p:cNvPr id="3" name="Content Placeholder 2"/>
          <p:cNvSpPr>
            <a:spLocks noGrp="1"/>
          </p:cNvSpPr>
          <p:nvPr>
            <p:ph idx="1"/>
          </p:nvPr>
        </p:nvSpPr>
        <p:spPr>
          <a:xfrm>
            <a:off x="457200" y="1628800"/>
            <a:ext cx="8363272" cy="4752528"/>
          </a:xfrm>
        </p:spPr>
        <p:txBody>
          <a:bodyPr/>
          <a:lstStyle/>
          <a:p>
            <a:pPr marL="0" indent="0">
              <a:buNone/>
            </a:pPr>
            <a:r>
              <a:rPr lang="nl-NL" sz="2000" dirty="0"/>
              <a:t>De </a:t>
            </a:r>
            <a:r>
              <a:rPr lang="nl-NL" sz="2000" dirty="0" err="1"/>
              <a:t>boxplot</a:t>
            </a:r>
            <a:r>
              <a:rPr lang="nl-NL" sz="2000" dirty="0"/>
              <a:t> maakt het mogelijk om de verdeling van de gemiddelden per LOK te visualiseren op basis van de resultaten van LOK-artsen.</a:t>
            </a:r>
          </a:p>
          <a:p>
            <a:pPr marL="0" indent="0">
              <a:buNone/>
            </a:pPr>
            <a:endParaRPr lang="nl-NL" sz="2000" dirty="0" smtClean="0"/>
          </a:p>
          <a:p>
            <a:pPr marL="0" indent="0">
              <a:buNone/>
            </a:pPr>
            <a:r>
              <a:rPr lang="nl-NL" sz="2000" dirty="0" smtClean="0"/>
              <a:t>Het </a:t>
            </a:r>
            <a:r>
              <a:rPr lang="nl-NL" sz="2000" dirty="0"/>
              <a:t>resultaat van een </a:t>
            </a:r>
            <a:r>
              <a:rPr lang="nl-NL" sz="2000" dirty="0" smtClean="0"/>
              <a:t>LOK wordt </a:t>
            </a:r>
            <a:r>
              <a:rPr lang="nl-NL" sz="2000" dirty="0"/>
              <a:t>alleen in aanmerking genomen als er in 2016 minstens 7 </a:t>
            </a:r>
            <a:r>
              <a:rPr lang="nl-NL" sz="2000" dirty="0" smtClean="0"/>
              <a:t>artsen </a:t>
            </a:r>
            <a:r>
              <a:rPr lang="nl-NL" sz="2000" dirty="0"/>
              <a:t>binnen de prestatiegeneeskunde</a:t>
            </a:r>
            <a:r>
              <a:rPr lang="nl-NL" sz="2000" dirty="0" smtClean="0"/>
              <a:t> </a:t>
            </a:r>
            <a:r>
              <a:rPr lang="nl-NL" sz="2000" dirty="0"/>
              <a:t>actief zijn in de </a:t>
            </a:r>
            <a:r>
              <a:rPr lang="nl-NL" sz="2000" dirty="0" smtClean="0"/>
              <a:t>LOK (met </a:t>
            </a:r>
            <a:r>
              <a:rPr lang="nl-NL" sz="2000" dirty="0"/>
              <a:t>actief in 2016 bedoelen we </a:t>
            </a:r>
            <a:r>
              <a:rPr lang="nl-NL" sz="2000" dirty="0" smtClean="0"/>
              <a:t>"</a:t>
            </a:r>
            <a:r>
              <a:rPr lang="nl-NL" sz="2000" dirty="0"/>
              <a:t> hebben </a:t>
            </a:r>
            <a:r>
              <a:rPr lang="nl-NL" sz="2000" dirty="0" smtClean="0"/>
              <a:t>een feedback ontvangen </a:t>
            </a:r>
            <a:r>
              <a:rPr lang="nl-NL" sz="2000" dirty="0"/>
              <a:t>voor de activiteit </a:t>
            </a:r>
            <a:r>
              <a:rPr lang="nl-NL" sz="2000" dirty="0" smtClean="0"/>
              <a:t>in 2016</a:t>
            </a:r>
            <a:r>
              <a:rPr lang="nl-NL" sz="2000" dirty="0"/>
              <a:t>").</a:t>
            </a:r>
          </a:p>
          <a:p>
            <a:pPr marL="0" indent="0">
              <a:buNone/>
            </a:pPr>
            <a:endParaRPr lang="nl-NL" sz="2000" dirty="0" smtClean="0"/>
          </a:p>
          <a:p>
            <a:pPr marL="0" indent="0">
              <a:buNone/>
            </a:pPr>
            <a:r>
              <a:rPr lang="nl-NL" sz="2000" dirty="0" smtClean="0"/>
              <a:t>Het LOK-gemiddelde </a:t>
            </a:r>
            <a:r>
              <a:rPr lang="nl-NL" sz="2000" dirty="0"/>
              <a:t>is de som van de tellers gedeeld door de som van de noemers van alle actieve artsen in de </a:t>
            </a:r>
            <a:r>
              <a:rPr lang="nl-NL" sz="2000" dirty="0" smtClean="0"/>
              <a:t>LOK.</a:t>
            </a:r>
          </a:p>
          <a:p>
            <a:pPr marL="0" indent="0">
              <a:buNone/>
            </a:pPr>
            <a:endParaRPr lang="nl-NL" sz="2000" dirty="0" smtClean="0"/>
          </a:p>
          <a:p>
            <a:pPr marL="0" indent="0">
              <a:buNone/>
            </a:pPr>
            <a:r>
              <a:rPr lang="nl-NL" sz="2000" dirty="0" smtClean="0"/>
              <a:t>Elke </a:t>
            </a:r>
            <a:r>
              <a:rPr lang="nl-NL" sz="2000" dirty="0" err="1" smtClean="0"/>
              <a:t>boxplot</a:t>
            </a:r>
            <a:r>
              <a:rPr lang="nl-NL" sz="2000" dirty="0"/>
              <a:t> vertegenwoordigt een provincie.</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6</a:t>
            </a:fld>
            <a:endParaRPr lang="en-US" dirty="0"/>
          </a:p>
        </p:txBody>
      </p:sp>
    </p:spTree>
    <p:extLst>
      <p:ext uri="{BB962C8B-B14F-4D97-AF65-F5344CB8AC3E}">
        <p14:creationId xmlns:p14="http://schemas.microsoft.com/office/powerpoint/2010/main" val="824729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200800" cy="777875"/>
          </a:xfrm>
        </p:spPr>
        <p:txBody>
          <a:bodyPr/>
          <a:lstStyle/>
          <a:p>
            <a:r>
              <a:rPr lang="en-US" dirty="0" err="1"/>
              <a:t>Interpretatie</a:t>
            </a:r>
            <a:r>
              <a:rPr lang="en-US" dirty="0"/>
              <a:t> van de </a:t>
            </a:r>
            <a:r>
              <a:rPr lang="en-US" dirty="0" err="1"/>
              <a:t>grafieken</a:t>
            </a:r>
            <a:r>
              <a:rPr lang="en-US" dirty="0"/>
              <a:t/>
            </a:r>
            <a:br>
              <a:rPr lang="en-US" dirty="0"/>
            </a:br>
            <a:r>
              <a:rPr lang="en-US" dirty="0"/>
              <a:t>2. Boxplot / indicator van de LOK’s per </a:t>
            </a:r>
            <a:r>
              <a:rPr lang="en-US" dirty="0" err="1"/>
              <a:t>provincie</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7</a:t>
            </a:fld>
            <a:endParaRPr lang="en-US"/>
          </a:p>
        </p:txBody>
      </p:sp>
      <p:sp>
        <p:nvSpPr>
          <p:cNvPr id="21" name="ZoneTexte 5"/>
          <p:cNvSpPr txBox="1"/>
          <p:nvPr/>
        </p:nvSpPr>
        <p:spPr>
          <a:xfrm>
            <a:off x="6880899" y="2319940"/>
            <a:ext cx="2031325" cy="584775"/>
          </a:xfrm>
          <a:prstGeom prst="rect">
            <a:avLst/>
          </a:prstGeom>
          <a:noFill/>
        </p:spPr>
        <p:txBody>
          <a:bodyPr wrap="none" rtlCol="0">
            <a:spAutoFit/>
          </a:bodyPr>
          <a:lstStyle/>
          <a:p>
            <a:r>
              <a:rPr lang="en-US" dirty="0" err="1"/>
              <a:t>Resultaat</a:t>
            </a:r>
            <a:r>
              <a:rPr lang="en-US" dirty="0"/>
              <a:t> </a:t>
            </a:r>
            <a:r>
              <a:rPr lang="en-US" dirty="0" err="1" smtClean="0"/>
              <a:t>hoger</a:t>
            </a:r>
            <a:r>
              <a:rPr lang="en-US" dirty="0" smtClean="0"/>
              <a:t> </a:t>
            </a:r>
            <a:r>
              <a:rPr lang="en-US" dirty="0" err="1" smtClean="0"/>
              <a:t>dan</a:t>
            </a:r>
            <a:r>
              <a:rPr lang="en-US" dirty="0" smtClean="0"/>
              <a:t/>
            </a:r>
            <a:br>
              <a:rPr lang="en-US" dirty="0" smtClean="0"/>
            </a:br>
            <a:r>
              <a:rPr lang="en-US" dirty="0" smtClean="0"/>
              <a:t>P90 (&gt; 63%)</a:t>
            </a:r>
            <a:endParaRPr lang="en-US" dirty="0"/>
          </a:p>
        </p:txBody>
      </p:sp>
      <p:sp>
        <p:nvSpPr>
          <p:cNvPr id="22" name="ZoneTexte 6"/>
          <p:cNvSpPr txBox="1"/>
          <p:nvPr/>
        </p:nvSpPr>
        <p:spPr>
          <a:xfrm>
            <a:off x="1500153" y="3070217"/>
            <a:ext cx="1194558" cy="338554"/>
          </a:xfrm>
          <a:prstGeom prst="rect">
            <a:avLst/>
          </a:prstGeom>
          <a:noFill/>
        </p:spPr>
        <p:txBody>
          <a:bodyPr wrap="none" rtlCol="0">
            <a:spAutoFit/>
          </a:bodyPr>
          <a:lstStyle/>
          <a:p>
            <a:r>
              <a:rPr lang="en-US" dirty="0" smtClean="0"/>
              <a:t>P90 = 63%</a:t>
            </a:r>
            <a:endParaRPr lang="en-US" dirty="0"/>
          </a:p>
        </p:txBody>
      </p:sp>
      <p:sp>
        <p:nvSpPr>
          <p:cNvPr id="23" name="ZoneTexte 7"/>
          <p:cNvSpPr txBox="1"/>
          <p:nvPr/>
        </p:nvSpPr>
        <p:spPr>
          <a:xfrm>
            <a:off x="1475656" y="4006321"/>
            <a:ext cx="1194558" cy="338554"/>
          </a:xfrm>
          <a:prstGeom prst="rect">
            <a:avLst/>
          </a:prstGeom>
          <a:noFill/>
        </p:spPr>
        <p:txBody>
          <a:bodyPr wrap="none" rtlCol="0">
            <a:spAutoFit/>
          </a:bodyPr>
          <a:lstStyle/>
          <a:p>
            <a:r>
              <a:rPr lang="en-US" dirty="0" smtClean="0"/>
              <a:t>P75 = 45%</a:t>
            </a:r>
            <a:endParaRPr lang="en-US" dirty="0"/>
          </a:p>
        </p:txBody>
      </p:sp>
      <p:sp>
        <p:nvSpPr>
          <p:cNvPr id="24" name="ZoneTexte 10"/>
          <p:cNvSpPr txBox="1"/>
          <p:nvPr/>
        </p:nvSpPr>
        <p:spPr>
          <a:xfrm>
            <a:off x="432825" y="4382426"/>
            <a:ext cx="2266967" cy="338554"/>
          </a:xfrm>
          <a:prstGeom prst="rect">
            <a:avLst/>
          </a:prstGeom>
          <a:noFill/>
        </p:spPr>
        <p:txBody>
          <a:bodyPr wrap="none" rtlCol="0">
            <a:spAutoFit/>
          </a:bodyPr>
          <a:lstStyle/>
          <a:p>
            <a:r>
              <a:rPr lang="en-US" dirty="0" err="1" smtClean="0"/>
              <a:t>Mediaan</a:t>
            </a:r>
            <a:r>
              <a:rPr lang="en-US" dirty="0" smtClean="0"/>
              <a:t> of P50 = 37%</a:t>
            </a:r>
            <a:endParaRPr lang="en-US" dirty="0"/>
          </a:p>
        </p:txBody>
      </p:sp>
      <p:sp>
        <p:nvSpPr>
          <p:cNvPr id="25" name="ZoneTexte 11"/>
          <p:cNvSpPr txBox="1"/>
          <p:nvPr/>
        </p:nvSpPr>
        <p:spPr>
          <a:xfrm>
            <a:off x="1475656" y="4848931"/>
            <a:ext cx="1194558" cy="338554"/>
          </a:xfrm>
          <a:prstGeom prst="rect">
            <a:avLst/>
          </a:prstGeom>
          <a:noFill/>
        </p:spPr>
        <p:txBody>
          <a:bodyPr wrap="none" rtlCol="0">
            <a:spAutoFit/>
          </a:bodyPr>
          <a:lstStyle/>
          <a:p>
            <a:r>
              <a:rPr lang="en-US" dirty="0" smtClean="0"/>
              <a:t>P25 = 28%</a:t>
            </a:r>
            <a:endParaRPr lang="en-US" dirty="0"/>
          </a:p>
        </p:txBody>
      </p:sp>
      <p:sp>
        <p:nvSpPr>
          <p:cNvPr id="26" name="ZoneTexte 12"/>
          <p:cNvSpPr txBox="1"/>
          <p:nvPr/>
        </p:nvSpPr>
        <p:spPr>
          <a:xfrm>
            <a:off x="1475656" y="5585076"/>
            <a:ext cx="1194558" cy="338554"/>
          </a:xfrm>
          <a:prstGeom prst="rect">
            <a:avLst/>
          </a:prstGeom>
          <a:noFill/>
        </p:spPr>
        <p:txBody>
          <a:bodyPr wrap="none" rtlCol="0">
            <a:spAutoFit/>
          </a:bodyPr>
          <a:lstStyle/>
          <a:p>
            <a:r>
              <a:rPr lang="en-US" dirty="0" smtClean="0"/>
              <a:t>P10 = 10%</a:t>
            </a:r>
            <a:endParaRPr lang="en-US" dirty="0"/>
          </a:p>
        </p:txBody>
      </p:sp>
      <p:sp>
        <p:nvSpPr>
          <p:cNvPr id="27" name="ZoneTexte 13"/>
          <p:cNvSpPr txBox="1"/>
          <p:nvPr/>
        </p:nvSpPr>
        <p:spPr>
          <a:xfrm>
            <a:off x="6876256" y="5785035"/>
            <a:ext cx="2159566" cy="584775"/>
          </a:xfrm>
          <a:prstGeom prst="rect">
            <a:avLst/>
          </a:prstGeom>
          <a:noFill/>
        </p:spPr>
        <p:txBody>
          <a:bodyPr wrap="none" rtlCol="0">
            <a:spAutoFit/>
          </a:bodyPr>
          <a:lstStyle/>
          <a:p>
            <a:r>
              <a:rPr lang="nl-NL" dirty="0"/>
              <a:t>N.B. Geen resultaten </a:t>
            </a:r>
          </a:p>
          <a:p>
            <a:r>
              <a:rPr lang="nl-NL" dirty="0"/>
              <a:t>lager dan P10</a:t>
            </a:r>
          </a:p>
        </p:txBody>
      </p:sp>
      <p:pic>
        <p:nvPicPr>
          <p:cNvPr id="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61" y="1264596"/>
            <a:ext cx="1071935" cy="560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ZoneTexte 15"/>
          <p:cNvSpPr txBox="1"/>
          <p:nvPr/>
        </p:nvSpPr>
        <p:spPr>
          <a:xfrm>
            <a:off x="6876256" y="4319614"/>
            <a:ext cx="1935145" cy="338554"/>
          </a:xfrm>
          <a:prstGeom prst="rect">
            <a:avLst/>
          </a:prstGeom>
          <a:noFill/>
        </p:spPr>
        <p:txBody>
          <a:bodyPr wrap="none" rtlCol="0">
            <a:spAutoFit/>
          </a:bodyPr>
          <a:lstStyle/>
          <a:p>
            <a:r>
              <a:rPr lang="en-US" dirty="0" err="1" smtClean="0"/>
              <a:t>Gemiddelde</a:t>
            </a:r>
            <a:r>
              <a:rPr lang="en-US" dirty="0" smtClean="0"/>
              <a:t> = 38%</a:t>
            </a:r>
            <a:endParaRPr lang="en-US" dirty="0"/>
          </a:p>
        </p:txBody>
      </p:sp>
      <p:cxnSp>
        <p:nvCxnSpPr>
          <p:cNvPr id="30" name="Connecteur droit avec flèche 18"/>
          <p:cNvCxnSpPr/>
          <p:nvPr/>
        </p:nvCxnSpPr>
        <p:spPr>
          <a:xfrm>
            <a:off x="2771800" y="3192747"/>
            <a:ext cx="2232248"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19"/>
          <p:cNvCxnSpPr/>
          <p:nvPr/>
        </p:nvCxnSpPr>
        <p:spPr>
          <a:xfrm>
            <a:off x="2771800" y="4128851"/>
            <a:ext cx="2118699"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20"/>
          <p:cNvCxnSpPr>
            <a:stCxn id="29" idx="1"/>
          </p:cNvCxnSpPr>
          <p:nvPr/>
        </p:nvCxnSpPr>
        <p:spPr>
          <a:xfrm flipH="1">
            <a:off x="5012432" y="4488891"/>
            <a:ext cx="1863824"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21"/>
          <p:cNvCxnSpPr/>
          <p:nvPr/>
        </p:nvCxnSpPr>
        <p:spPr>
          <a:xfrm>
            <a:off x="2699792" y="4564214"/>
            <a:ext cx="2199873"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22"/>
          <p:cNvCxnSpPr/>
          <p:nvPr/>
        </p:nvCxnSpPr>
        <p:spPr>
          <a:xfrm>
            <a:off x="2699792" y="4992947"/>
            <a:ext cx="2190707"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23"/>
          <p:cNvCxnSpPr/>
          <p:nvPr/>
        </p:nvCxnSpPr>
        <p:spPr>
          <a:xfrm>
            <a:off x="3460286" y="5823726"/>
            <a:ext cx="1579369"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43"/>
          <p:cNvSpPr txBox="1"/>
          <p:nvPr/>
        </p:nvSpPr>
        <p:spPr>
          <a:xfrm>
            <a:off x="1182232" y="1752587"/>
            <a:ext cx="2566600" cy="338554"/>
          </a:xfrm>
          <a:prstGeom prst="rect">
            <a:avLst/>
          </a:prstGeom>
          <a:noFill/>
        </p:spPr>
        <p:txBody>
          <a:bodyPr wrap="none" rtlCol="0">
            <a:spAutoFit/>
          </a:bodyPr>
          <a:lstStyle/>
          <a:p>
            <a:r>
              <a:rPr lang="en-US" u="sng" dirty="0" err="1" smtClean="0"/>
              <a:t>Verklaring</a:t>
            </a:r>
            <a:r>
              <a:rPr lang="en-US" u="sng" dirty="0" smtClean="0"/>
              <a:t> van de </a:t>
            </a:r>
            <a:r>
              <a:rPr lang="en-US" u="sng" dirty="0" err="1" smtClean="0"/>
              <a:t>grenzen</a:t>
            </a:r>
            <a:endParaRPr lang="en-US" u="sng" dirty="0"/>
          </a:p>
        </p:txBody>
      </p:sp>
      <p:sp>
        <p:nvSpPr>
          <p:cNvPr id="37" name="ZoneTexte 46"/>
          <p:cNvSpPr txBox="1"/>
          <p:nvPr/>
        </p:nvSpPr>
        <p:spPr>
          <a:xfrm>
            <a:off x="5796136" y="1752587"/>
            <a:ext cx="3328027" cy="338554"/>
          </a:xfrm>
          <a:prstGeom prst="rect">
            <a:avLst/>
          </a:prstGeom>
          <a:noFill/>
        </p:spPr>
        <p:txBody>
          <a:bodyPr wrap="none" rtlCol="0">
            <a:spAutoFit/>
          </a:bodyPr>
          <a:lstStyle/>
          <a:p>
            <a:r>
              <a:rPr lang="nl-NL" u="sng" dirty="0"/>
              <a:t>Verklaring van </a:t>
            </a:r>
            <a:r>
              <a:rPr lang="nl-NL" u="sng" dirty="0" smtClean="0"/>
              <a:t>bolletjes en </a:t>
            </a:r>
            <a:r>
              <a:rPr lang="nl-NL" u="sng" dirty="0"/>
              <a:t>kruisjes</a:t>
            </a:r>
          </a:p>
        </p:txBody>
      </p:sp>
      <p:cxnSp>
        <p:nvCxnSpPr>
          <p:cNvPr id="38" name="Connecteur droit avec flèche 50"/>
          <p:cNvCxnSpPr/>
          <p:nvPr/>
        </p:nvCxnSpPr>
        <p:spPr>
          <a:xfrm>
            <a:off x="4716016" y="1515077"/>
            <a:ext cx="0" cy="804863"/>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7" name="ZoneTexte 47"/>
          <p:cNvSpPr txBox="1"/>
          <p:nvPr/>
        </p:nvSpPr>
        <p:spPr>
          <a:xfrm>
            <a:off x="3709087" y="1176523"/>
            <a:ext cx="2441694" cy="338554"/>
          </a:xfrm>
          <a:prstGeom prst="rect">
            <a:avLst/>
          </a:prstGeom>
          <a:noFill/>
        </p:spPr>
        <p:txBody>
          <a:bodyPr wrap="none" rtlCol="0">
            <a:spAutoFit/>
          </a:bodyPr>
          <a:lstStyle/>
          <a:p>
            <a:r>
              <a:rPr lang="en-US" u="sng" dirty="0" err="1"/>
              <a:t>Schaal</a:t>
            </a:r>
            <a:r>
              <a:rPr lang="en-US" u="sng" dirty="0"/>
              <a:t> van de </a:t>
            </a:r>
            <a:r>
              <a:rPr lang="en-US" u="sng" dirty="0" err="1"/>
              <a:t>resultaten</a:t>
            </a:r>
            <a:endParaRPr lang="en-US" u="sng" dirty="0"/>
          </a:p>
        </p:txBody>
      </p:sp>
      <p:cxnSp>
        <p:nvCxnSpPr>
          <p:cNvPr id="58" name="Connecteur droit avec flèche 9"/>
          <p:cNvCxnSpPr/>
          <p:nvPr/>
        </p:nvCxnSpPr>
        <p:spPr>
          <a:xfrm flipH="1">
            <a:off x="5084440" y="2621314"/>
            <a:ext cx="1880592"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20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Interpretatie</a:t>
            </a:r>
            <a:r>
              <a:rPr lang="en-US" dirty="0"/>
              <a:t> van de </a:t>
            </a:r>
            <a:r>
              <a:rPr lang="en-US" dirty="0" err="1"/>
              <a:t>grafieken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nl-NL" sz="2000" dirty="0"/>
              <a:t>Let op: de grenzen van de twee </a:t>
            </a:r>
            <a:r>
              <a:rPr lang="nl-NL" sz="2000" dirty="0" smtClean="0"/>
              <a:t>types grafieken </a:t>
            </a:r>
            <a:r>
              <a:rPr lang="nl-NL" sz="2000" dirty="0"/>
              <a:t>zijn niet identiek omdat de berekeningsmethode volledig verschillend </a:t>
            </a:r>
            <a:r>
              <a:rPr lang="nl-NL" sz="2000" dirty="0" smtClean="0"/>
              <a:t>is</a:t>
            </a:r>
            <a:r>
              <a:rPr lang="nl-NL" sz="2000" dirty="0"/>
              <a:t>.</a:t>
            </a:r>
          </a:p>
          <a:p>
            <a:pPr marL="0" indent="0">
              <a:buNone/>
            </a:pPr>
            <a:endParaRPr lang="nl-BE" sz="2000" dirty="0" smtClean="0"/>
          </a:p>
          <a:p>
            <a:pPr marL="0" indent="0">
              <a:buNone/>
            </a:pPr>
            <a:r>
              <a:rPr lang="nl-BE" sz="2000" dirty="0" smtClean="0"/>
              <a:t>Ter herinnering,</a:t>
            </a:r>
          </a:p>
          <a:p>
            <a:r>
              <a:rPr lang="nl-NL" sz="2000" dirty="0"/>
              <a:t>de mediaan van de </a:t>
            </a:r>
            <a:r>
              <a:rPr lang="nl-NL" sz="2000" dirty="0" smtClean="0"/>
              <a:t>vergelijkende schaal </a:t>
            </a:r>
            <a:r>
              <a:rPr lang="nl-NL" sz="2000" dirty="0"/>
              <a:t>komt overeen met de mediaan </a:t>
            </a:r>
            <a:r>
              <a:rPr lang="nl-NL" sz="2000" dirty="0" smtClean="0"/>
              <a:t>van alle </a:t>
            </a:r>
            <a:r>
              <a:rPr lang="nl-NL" sz="2000" dirty="0"/>
              <a:t>praktijken in het land</a:t>
            </a:r>
            <a:r>
              <a:rPr lang="nl-NL" sz="2000" dirty="0" smtClean="0"/>
              <a:t>,</a:t>
            </a:r>
          </a:p>
          <a:p>
            <a:r>
              <a:rPr lang="nl-NL" sz="2000" dirty="0"/>
              <a:t>terwijl de mediaan van </a:t>
            </a:r>
            <a:r>
              <a:rPr lang="nl-NL" sz="2000" dirty="0" smtClean="0"/>
              <a:t>de </a:t>
            </a:r>
            <a:r>
              <a:rPr lang="nl-NL" sz="2000" dirty="0" err="1" smtClean="0"/>
              <a:t>boxplot</a:t>
            </a:r>
            <a:r>
              <a:rPr lang="nl-NL" sz="2000" dirty="0" smtClean="0"/>
              <a:t> overeenkomt </a:t>
            </a:r>
            <a:r>
              <a:rPr lang="nl-NL" sz="2000" dirty="0"/>
              <a:t>met de mediaan van </a:t>
            </a:r>
            <a:r>
              <a:rPr lang="nl-NL" sz="2000" dirty="0" smtClean="0"/>
              <a:t>de gemiddeldes </a:t>
            </a:r>
            <a:r>
              <a:rPr lang="nl-NL" sz="2000" dirty="0"/>
              <a:t>van de </a:t>
            </a:r>
            <a:r>
              <a:rPr lang="nl-NL" sz="2000" dirty="0" err="1" smtClean="0"/>
              <a:t>LOK’s</a:t>
            </a:r>
            <a:r>
              <a:rPr lang="nl-NL" sz="2000" dirty="0" smtClean="0"/>
              <a:t> binnen de provincie.</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8</a:t>
            </a:fld>
            <a:endParaRPr lang="en-US"/>
          </a:p>
        </p:txBody>
      </p:sp>
    </p:spTree>
    <p:extLst>
      <p:ext uri="{BB962C8B-B14F-4D97-AF65-F5344CB8AC3E}">
        <p14:creationId xmlns:p14="http://schemas.microsoft.com/office/powerpoint/2010/main" val="276992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klinische biologie</a:t>
            </a:r>
            <a:endParaRPr lang="en-US" dirty="0"/>
          </a:p>
        </p:txBody>
      </p:sp>
      <p:sp>
        <p:nvSpPr>
          <p:cNvPr id="3" name="Text Placeholder 2"/>
          <p:cNvSpPr>
            <a:spLocks noGrp="1"/>
          </p:cNvSpPr>
          <p:nvPr>
            <p:ph type="body" idx="1"/>
          </p:nvPr>
        </p:nvSpPr>
        <p:spPr/>
        <p:txBody>
          <a:bodyPr/>
          <a:lstStyle/>
          <a:p>
            <a:r>
              <a:rPr lang="nl-BE" dirty="0" smtClean="0"/>
              <a:t>THEMA II</a:t>
            </a:r>
            <a:endParaRPr lang="en-US" dirty="0"/>
          </a:p>
        </p:txBody>
      </p:sp>
      <p:sp>
        <p:nvSpPr>
          <p:cNvPr id="4" name="Slide Number Placeholder 3"/>
          <p:cNvSpPr>
            <a:spLocks noGrp="1"/>
          </p:cNvSpPr>
          <p:nvPr>
            <p:ph type="sldNum" sz="quarter" idx="12"/>
          </p:nvPr>
        </p:nvSpPr>
        <p:spPr/>
        <p:txBody>
          <a:bodyPr/>
          <a:lstStyle/>
          <a:p>
            <a:fld id="{375C50F0-A442-41A8-81B3-E4B0286A65AC}" type="slidenum">
              <a:rPr lang="en-US" smtClean="0"/>
              <a:pPr/>
              <a:t>9</a:t>
            </a:fld>
            <a:endParaRPr lang="en-US"/>
          </a:p>
        </p:txBody>
      </p:sp>
    </p:spTree>
    <p:extLst>
      <p:ext uri="{BB962C8B-B14F-4D97-AF65-F5344CB8AC3E}">
        <p14:creationId xmlns:p14="http://schemas.microsoft.com/office/powerpoint/2010/main" val="4065595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LOKs">
  <a:themeElements>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zivnew">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ziv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ziv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ziv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ziv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ziv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ziv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ziv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ziv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ziv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ziv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ziv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aseDocument" ma:contentTypeID="0x01010068B932EBA4214624B1E6C758B674AA3900878AE0BF14248048B0F623A599AB54C9" ma:contentTypeVersion="10" ma:contentTypeDescription="Crée un document." ma:contentTypeScope="" ma:versionID="0f806d5401a718c248ff851712977ef5">
  <xsd:schema xmlns:xsd="http://www.w3.org/2001/XMLSchema" xmlns:xs="http://www.w3.org/2001/XMLSchema" xmlns:p="http://schemas.microsoft.com/office/2006/metadata/properties" xmlns:ns1="http://schemas.microsoft.com/sharepoint/v3" xmlns:ns2="f15eea43-7fa7-45cf-8dc0-d5244e2cd467" xmlns:ns3="61fd8d87-ea47-44bb-afd6-b4d99b1d9c1f" targetNamespace="http://schemas.microsoft.com/office/2006/metadata/properties" ma:root="true" ma:fieldsID="3c46b631aa297e29475e1214a5361d70" ns1:_="" ns2:_="" ns3:_="">
    <xsd:import namespace="http://schemas.microsoft.com/sharepoint/v3"/>
    <xsd:import namespace="f15eea43-7fa7-45cf-8dc0-d5244e2cd467"/>
    <xsd:import namespace="61fd8d87-ea47-44bb-afd6-b4d99b1d9c1f"/>
    <xsd:element name="properties">
      <xsd:complexType>
        <xsd:sequence>
          <xsd:element name="documentManagement">
            <xsd:complexType>
              <xsd:all>
                <xsd:element ref="ns2:RIDocSummary" minOccurs="0"/>
                <xsd:element ref="ns2:RIDocInitialCreationDate" minOccurs="0"/>
                <xsd:element ref="ns2:RIDocTypeTaxHTField0" minOccurs="0"/>
                <xsd:element ref="ns2:RITargetGroupTaxHTField0" minOccurs="0"/>
                <xsd:element ref="ns2:RIThemeTaxHTField0" minOccurs="0"/>
                <xsd:element ref="ns2:RILanguageTaxHTField0" minOccurs="0"/>
                <xsd:element ref="ns3:TaxCatchAll" minOccurs="0"/>
                <xsd:element ref="ns3:gde733b7de1f426ba66c11d7c4a6ad8f" minOccurs="0"/>
                <xsd:element ref="ns3:TaxCatchAllLabel" minOccurs="0"/>
                <xsd:element ref="ns3:cc6d4d0f41a44532aeb7bee41b15f208"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25" nillable="true" ma:displayName="Date de fin de planification" ma:description="" ma:internalName="PublishingExpirationDate">
      <xsd:simpleType>
        <xsd:restriction base="dms:Unknown"/>
      </xsd:simpleType>
    </xsd:element>
    <xsd:element name="PublishingStartDate" ma:index="26" nillable="true" ma:displayName="Date de début de planification"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eea43-7fa7-45cf-8dc0-d5244e2cd467" elementFormDefault="qualified">
    <xsd:import namespace="http://schemas.microsoft.com/office/2006/documentManagement/types"/>
    <xsd:import namespace="http://schemas.microsoft.com/office/infopath/2007/PartnerControls"/>
    <xsd:element name="RIDocSummary" ma:index="8" nillable="true" ma:displayName="Résumé" ma:internalName="RIDocSummary">
      <xsd:simpleType>
        <xsd:restriction base="dms:Note">
          <xsd:maxLength value="255"/>
        </xsd:restriction>
      </xsd:simpleType>
    </xsd:element>
    <xsd:element name="RIDocInitialCreationDate" ma:index="13" nillable="true" ma:displayName="Initial creation date" ma:default="[Today]" ma:format="DateOnly" ma:indexed="true" ma:internalName="RIDocInitialCreationDate">
      <xsd:simpleType>
        <xsd:restriction base="dms:DateTime"/>
      </xsd:simpleType>
    </xsd:element>
    <xsd:element name="RIDocTypeTaxHTField0" ma:index="14" nillable="true" ma:taxonomy="true" ma:internalName="RIDocTypeTaxHTField0" ma:taxonomyFieldName="RIDocType" ma:displayName="Type" ma:fieldId="{e9c02295-779d-4904-9c2f-398eb8a46af6}" ma:taxonomyMulti="true" ma:sspId="0ef66dbe-9d4d-47c7-8094-97b828f68765" ma:termSetId="2b6f7e9b-72d8-4c39-9dd2-b382cdde65ef" ma:anchorId="bba49bfc-d79e-4d3d-8e99-da4cfe1bc359" ma:open="false" ma:isKeyword="false">
      <xsd:complexType>
        <xsd:sequence>
          <xsd:element ref="pc:Terms" minOccurs="0" maxOccurs="1"/>
        </xsd:sequence>
      </xsd:complexType>
    </xsd:element>
    <xsd:element name="RITargetGroupTaxHTField0" ma:index="15" nillable="true" ma:taxonomy="true" ma:internalName="RITargetGroupTaxHTField0" ma:taxonomyFieldName="RITargetGroup" ma:displayName="Groupe cible" ma:default="" ma:fieldId="{5ba84fff-5b48-41ff-a0ce-9cb6f56aeea2}" ma:taxonomyMulti="true" ma:sspId="0ef66dbe-9d4d-47c7-8094-97b828f68765" ma:termSetId="2b6f7e9b-72d8-4c39-9dd2-b382cdde65ef" ma:anchorId="93e5bace-bd47-4f95-bc09-82965b59cb06" ma:open="false" ma:isKeyword="false">
      <xsd:complexType>
        <xsd:sequence>
          <xsd:element ref="pc:Terms" minOccurs="0" maxOccurs="1"/>
        </xsd:sequence>
      </xsd:complexType>
    </xsd:element>
    <xsd:element name="RIThemeTaxHTField0" ma:index="16" nillable="true" ma:taxonomy="true" ma:internalName="RIThemeTaxHTField0" ma:taxonomyFieldName="RITheme" ma:displayName="Thème" ma:fieldId="{4da39f56-d3e0-4eda-b5a0-097d81b2f922}" ma:taxonomyMulti="true" ma:sspId="0ef66dbe-9d4d-47c7-8094-97b828f68765" ma:termSetId="2b6f7e9b-72d8-4c39-9dd2-b382cdde65ef" ma:anchorId="d3fdfad7-22a2-47aa-bc5b-de53bde139df" ma:open="false" ma:isKeyword="false">
      <xsd:complexType>
        <xsd:sequence>
          <xsd:element ref="pc:Terms" minOccurs="0" maxOccurs="1"/>
        </xsd:sequence>
      </xsd:complexType>
    </xsd:element>
    <xsd:element name="RILanguageTaxHTField0" ma:index="17" nillable="true" ma:taxonomy="true" ma:internalName="RILanguageTaxHTField0" ma:taxonomyFieldName="RILanguage" ma:displayName="Langue" ma:fieldId="{c7e3734e-a786-4652-bb98-6e7a4dc8cda4}" ma:taxonomyMulti="true" ma:sspId="0ef66dbe-9d4d-47c7-8094-97b828f68765" ma:termSetId="2b6f7e9b-72d8-4c39-9dd2-b382cdde65ef" ma:anchorId="216408cd-2d56-4fdf-a6f2-b407a6eb465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d8d87-ea47-44bb-afd6-b4d99b1d9c1f" elementFormDefault="qualified">
    <xsd:import namespace="http://schemas.microsoft.com/office/2006/documentManagement/types"/>
    <xsd:import namespace="http://schemas.microsoft.com/office/infopath/2007/PartnerControls"/>
    <xsd:element name="TaxCatchAll" ma:index="18" nillable="true" ma:displayName="Colonne Attraper tout de Taxonomie" ma:hidden="true" ma:list="{7dc22c6c-0b67-4097-b867-927b71770b39}" ma:internalName="TaxCatchAll" ma:showField="CatchAllData"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gde733b7de1f426ba66c11d7c4a6ad8f" ma:index="21" nillable="true" ma:displayName="Document Publicationtype_0" ma:hidden="true" ma:internalName="gde733b7de1f426ba66c11d7c4a6ad8f">
      <xsd:simpleType>
        <xsd:restriction base="dms:Note"/>
      </xsd:simpleType>
    </xsd:element>
    <xsd:element name="TaxCatchAllLabel" ma:index="22" nillable="true" ma:displayName="Colonne Attraper tout de Taxonomie1" ma:hidden="true" ma:list="{7dc22c6c-0b67-4097-b867-927b71770b39}" ma:internalName="TaxCatchAllLabel" ma:readOnly="true" ma:showField="CatchAllDataLabel"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cc6d4d0f41a44532aeb7bee41b15f208" ma:index="23" nillable="true" ma:taxonomy="true" ma:internalName="cc6d4d0f41a44532aeb7bee41b15f208" ma:taxonomyFieldName="Publication_x0020_type_x0020_for_x0020_documents" ma:displayName="Publication type for documents" ma:default="" ma:fieldId="{cc6d4d0f-41a4-4532-aeb7-bee41b15f208}" ma:taxonomyMulti="true" ma:sspId="0ef66dbe-9d4d-47c7-8094-97b828f68765" ma:termSetId="2b6f7e9b-72d8-4c39-9dd2-b382cdde65ef" ma:anchorId="22490f7c-4f41-43c8-a5b3-f62c4d13df9a"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IDocInitialCreationDate xmlns="f15eea43-7fa7-45cf-8dc0-d5244e2cd467">2019-06-18T22:00:00+00:00</RIDocInitialCreationDate>
    <RITargetGroupTaxHTField0 xmlns="f15eea43-7fa7-45cf-8dc0-d5244e2cd467">
      <Terms xmlns="http://schemas.microsoft.com/office/infopath/2007/PartnerControls">
        <TermInfo xmlns="http://schemas.microsoft.com/office/infopath/2007/PartnerControls">
          <TermName xmlns="http://schemas.microsoft.com/office/infopath/2007/PartnerControls">Médecin</TermName>
          <TermId xmlns="http://schemas.microsoft.com/office/infopath/2007/PartnerControls">d8a1e59b-bcd7-4d2f-b75c-23b993f6e1ad</TermId>
        </TermInfo>
        <TermInfo xmlns="http://schemas.microsoft.com/office/infopath/2007/PartnerControls">
          <TermName xmlns="http://schemas.microsoft.com/office/infopath/2007/PartnerControls">Maison médicale</TermName>
          <TermId xmlns="http://schemas.microsoft.com/office/infopath/2007/PartnerControls">69c6c6b7-d4d8-4ddb-b492-1c598670bf6a</TermId>
        </TermInfo>
      </Terms>
    </RITargetGroupTaxHTField0>
    <RILanguageTaxHTField0 xmlns="f15eea43-7fa7-45cf-8dc0-d5244e2cd467">
      <Terms xmlns="http://schemas.microsoft.com/office/infopath/2007/PartnerControls">
        <TermInfo xmlns="http://schemas.microsoft.com/office/infopath/2007/PartnerControls">
          <TermName xmlns="http://schemas.microsoft.com/office/infopath/2007/PartnerControls">Néerlandais</TermName>
          <TermId xmlns="http://schemas.microsoft.com/office/infopath/2007/PartnerControls">1daba039-17e6-4993-bb2c-50e1d16ef364</TermId>
        </TermInfo>
      </Terms>
    </RILanguageTaxHTField0>
    <cc6d4d0f41a44532aeb7bee41b15f208 xmlns="61fd8d87-ea47-44bb-afd6-b4d99b1d9c1f">
      <Terms xmlns="http://schemas.microsoft.com/office/infopath/2007/PartnerControls"/>
    </cc6d4d0f41a44532aeb7bee41b15f208>
    <TaxCatchAll xmlns="61fd8d87-ea47-44bb-afd6-b4d99b1d9c1f">
      <Value>29</Value>
      <Value>60</Value>
      <Value>35</Value>
      <Value>12</Value>
    </TaxCatchAll>
    <RIDocSummary xmlns="f15eea43-7fa7-45cf-8dc0-d5244e2cd467">Resultaten LOKs (data 2016) voor de prestatiegeneeskunde - THEMA II</RIDocSummary>
    <RIThemeTaxHTField0 xmlns="f15eea43-7fa7-45cf-8dc0-d5244e2cd467">
      <Terms xmlns="http://schemas.microsoft.com/office/infopath/2007/PartnerControls">
        <TermInfo xmlns="http://schemas.microsoft.com/office/infopath/2007/PartnerControls">
          <TermName xmlns="http://schemas.microsoft.com/office/infopath/2007/PartnerControls">Feedback individuel</TermName>
          <TermId xmlns="http://schemas.microsoft.com/office/infopath/2007/PartnerControls">c011c27e-2dbd-409b-87f6-1d728db57d70</TermId>
        </TermInfo>
      </Terms>
    </RIThemeTaxHTField0>
    <PublishingExpirationDate xmlns="http://schemas.microsoft.com/sharepoint/v3" xsi:nil="true"/>
    <RIDocTypeTaxHTField0 xmlns="f15eea43-7fa7-45cf-8dc0-d5244e2cd467">
      <Terms xmlns="http://schemas.microsoft.com/office/infopath/2007/PartnerControls"/>
    </RIDocTypeTaxHTField0>
    <PublishingStartDate xmlns="http://schemas.microsoft.com/sharepoint/v3" xsi:nil="true"/>
    <gde733b7de1f426ba66c11d7c4a6ad8f xmlns="61fd8d87-ea47-44bb-afd6-b4d99b1d9c1f" xsi:nil="true"/>
  </documentManagement>
</p:properties>
</file>

<file path=customXml/itemProps1.xml><?xml version="1.0" encoding="utf-8"?>
<ds:datastoreItem xmlns:ds="http://schemas.openxmlformats.org/officeDocument/2006/customXml" ds:itemID="{019A3DC1-9493-4789-A9E4-05AC4E1D0DB0}"/>
</file>

<file path=customXml/itemProps2.xml><?xml version="1.0" encoding="utf-8"?>
<ds:datastoreItem xmlns:ds="http://schemas.openxmlformats.org/officeDocument/2006/customXml" ds:itemID="{98A15B60-D350-4AA0-9C92-B38AB3BE2F9B}"/>
</file>

<file path=customXml/itemProps3.xml><?xml version="1.0" encoding="utf-8"?>
<ds:datastoreItem xmlns:ds="http://schemas.openxmlformats.org/officeDocument/2006/customXml" ds:itemID="{0615D978-425C-4B73-9369-DD4D8B1D251C}"/>
</file>

<file path=docProps/app.xml><?xml version="1.0" encoding="utf-8"?>
<Properties xmlns="http://schemas.openxmlformats.org/officeDocument/2006/extended-properties" xmlns:vt="http://schemas.openxmlformats.org/officeDocument/2006/docPropsVTypes">
  <Template>PPT LOKs</Template>
  <TotalTime>0</TotalTime>
  <Words>1127</Words>
  <Application>Microsoft Office PowerPoint</Application>
  <PresentationFormat>On-screen Show (4:3)</PresentationFormat>
  <Paragraphs>190</Paragraphs>
  <Slides>38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Candara</vt:lpstr>
      <vt:lpstr>Times New Roman</vt:lpstr>
      <vt:lpstr>Verdana</vt:lpstr>
      <vt:lpstr>Wingdings</vt:lpstr>
      <vt:lpstr>PPT LOKs</vt:lpstr>
      <vt:lpstr>Individuele feedback huisartsen 2019</vt:lpstr>
      <vt:lpstr>Inleiding</vt:lpstr>
      <vt:lpstr>Wat staat er in deze presentatie?</vt:lpstr>
      <vt:lpstr>PowerPoint Presentation</vt:lpstr>
      <vt:lpstr>Interpretatie van de grafieken 1. Individuele vergelijkende schaal</vt:lpstr>
      <vt:lpstr>Interpretatie van de grafieken 2. Boxplot / indicator van de LOK’s per provincie</vt:lpstr>
      <vt:lpstr>Interpretatie van de grafieken 2. Boxplot / indicator van de LOK’s per provincie</vt:lpstr>
      <vt:lpstr>Interpretatie van de grafieken </vt:lpstr>
      <vt:lpstr>klinische biologie</vt:lpstr>
      <vt:lpstr>THEMA II: KLINISCHE BIOLOGIE</vt:lpstr>
      <vt:lpstr>THEMA II: KLINISCHE BIOLOGIE</vt:lpstr>
      <vt:lpstr>II.1. Screening</vt:lpstr>
      <vt:lpstr>Proportie 65-plussers die jaarlijks gescreend worden op diabetes mellitus</vt:lpstr>
      <vt:lpstr>II.1. Screening</vt:lpstr>
      <vt:lpstr>Proportie patiënten die een overbodige schildklierfunctiescreening kregen</vt:lpstr>
      <vt:lpstr>Overmatig gebruik van gecombineerde T4-T3-bepaling bij screening naar een schildklierfunctiestoornis</vt:lpstr>
      <vt:lpstr>II.1. Screening</vt:lpstr>
      <vt:lpstr>Proportie van vrouwen 25-64 jaar die een cervixkankerscreening kregen in de laatste 3 jaar</vt:lpstr>
      <vt:lpstr>THEMA II: KLINISCHE BIOLOGIE</vt:lpstr>
      <vt:lpstr>II.2. Diagnose</vt:lpstr>
      <vt:lpstr>Proportie van nieuwe gebruikers van antihypertensiva met een correcte opstart (i.e. met recente bepaling van creatinine)</vt:lpstr>
      <vt:lpstr>II.2. Diagnose</vt:lpstr>
      <vt:lpstr>Proportie van uw gezonde patiënten van 45-65 jaar die ≥1 overbodig algemeen biochemisch bilan kregen</vt:lpstr>
      <vt:lpstr>Gemiddeld aantal uitgevoerde obsolete biochemische testen per patiënt</vt:lpstr>
      <vt:lpstr>II.2. Diagnose</vt:lpstr>
      <vt:lpstr>Proportie van uw gezonde vrouwelijke patiënten van 45-65 jaar die ≥1 overbodige hormonale test kregen</vt:lpstr>
      <vt:lpstr>Gemiddeld aantal uitgevoerde hormonale tests per patiënte</vt:lpstr>
      <vt:lpstr>THEMA II: KLINISCHE BIOLOGIE</vt:lpstr>
      <vt:lpstr>II.3. Follow-up</vt:lpstr>
      <vt:lpstr>Proportie patiënten met nuchtere glucose-bepaling om de 3 maanden</vt:lpstr>
      <vt:lpstr>Proportie patiënten met HbA1c –bepaling om de 6 maanden</vt:lpstr>
      <vt:lpstr>Proportie patiënten met jaarlijkse bepaling van proteïnurie / micro-albuminurie</vt:lpstr>
      <vt:lpstr>Proportie patiënten met jaarlijkse bepaling van lipidenstatus</vt:lpstr>
      <vt:lpstr>Proportie patiënten met jaarlijks oftalmologisch nazicht</vt:lpstr>
      <vt:lpstr>II.3. Follow-up</vt:lpstr>
      <vt:lpstr>Proportie van uw patiënten met gekende hypothyroïdie met correcte biochemische follow-up (≥1x/jaar TSH)</vt:lpstr>
      <vt:lpstr>II.3. Follow-up</vt:lpstr>
      <vt:lpstr>Proportie van uw patiënten die ACE-I, sartanen of diuretica nemen met correcte biochemische follow-up (≥1x/jaar creatinine)</vt:lpstr>
    </vt:vector>
  </TitlesOfParts>
  <Company>R.I.Z.I.V. - I.N.A.M.I.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Individuele feedback huisartsen 2019</dc:title>
  <dc:creator>Lies Grypdonck</dc:creator>
  <cp:lastModifiedBy>Bingen Sandrine</cp:lastModifiedBy>
  <cp:revision>79</cp:revision>
  <dcterms:created xsi:type="dcterms:W3CDTF">2018-06-01T09:23:11Z</dcterms:created>
  <dcterms:modified xsi:type="dcterms:W3CDTF">2019-06-19T08:49:56Z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0x01010068B932EBA4214624B1E6C758B674AA3900878AE0BF14248048B0F623A599AB54C9</vt:lpwstr>
  </property>
  <property fmtid="{D5CDD505-2E9C-101B-9397-08002B2CF9AE}" pid="3" name="RITargetGroup">
    <vt:lpwstr>29;#Médecin|d8a1e59b-bcd7-4d2f-b75c-23b993f6e1ad;#35;#Maison médicale|69c6c6b7-d4d8-4ddb-b492-1c598670bf6a</vt:lpwstr>
  </property>
  <property fmtid="{D5CDD505-2E9C-101B-9397-08002B2CF9AE}" pid="4" name="RITheme">
    <vt:lpwstr>60;#Feedback individuel|c011c27e-2dbd-409b-87f6-1d728db57d70</vt:lpwstr>
  </property>
  <property fmtid="{D5CDD505-2E9C-101B-9397-08002B2CF9AE}" pid="5" name="RILanguage">
    <vt:lpwstr>12;#Néerlandais|1daba039-17e6-4993-bb2c-50e1d16ef364</vt:lpwstr>
  </property>
  <property fmtid="{D5CDD505-2E9C-101B-9397-08002B2CF9AE}" pid="6" name="RIDocType">
    <vt:lpwstr/>
  </property>
  <property fmtid="{D5CDD505-2E9C-101B-9397-08002B2CF9AE}" pid="7" name="Publication type for documents">
    <vt:lpwstr/>
  </property>
</Properties>
</file>