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comments/comment1.xml" ContentType="application/vnd.openxmlformats-officedocument.presentationml.comments+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63" r:id="rId3"/>
    <p:sldId id="264" r:id="rId4"/>
    <p:sldId id="265" r:id="rId5"/>
    <p:sldId id="271" r:id="rId6"/>
    <p:sldId id="272" r:id="rId7"/>
    <p:sldId id="290" r:id="rId8"/>
    <p:sldId id="273" r:id="rId9"/>
    <p:sldId id="274" r:id="rId10"/>
    <p:sldId id="291" r:id="rId11"/>
    <p:sldId id="278" r:id="rId12"/>
    <p:sldId id="275" r:id="rId13"/>
    <p:sldId id="292" r:id="rId14"/>
    <p:sldId id="293" r:id="rId15"/>
    <p:sldId id="294" r:id="rId16"/>
    <p:sldId id="280" r:id="rId17"/>
    <p:sldId id="276" r:id="rId18"/>
    <p:sldId id="287" r:id="rId19"/>
    <p:sldId id="277" r:id="rId20"/>
    <p:sldId id="296" r:id="rId21"/>
    <p:sldId id="285" r:id="rId22"/>
    <p:sldId id="288"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sabelle Collin" initials="IC4015"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9" autoAdjust="0"/>
    <p:restoredTop sz="94777" autoAdjust="0"/>
  </p:normalViewPr>
  <p:slideViewPr>
    <p:cSldViewPr>
      <p:cViewPr varScale="1">
        <p:scale>
          <a:sx n="74" d="100"/>
          <a:sy n="74" d="100"/>
        </p:scale>
        <p:origin x="-14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5-02-13T12:29:39.698" idx="1">
    <p:pos x="5438" y="2050"/>
    <p:text>est-ce correct? qu'est-ce que cela signifie?ne devrait-on pas dire la délivrance échelonnée?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CEEB1F-79AB-40C5-BD65-D321CBD645E0}" type="datetimeFigureOut">
              <a:rPr lang="en-US" smtClean="0"/>
              <a:pPr/>
              <a:t>4/1/2015</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1BCDE95-85A1-42AA-AC57-E989B494075A}" type="slidenum">
              <a:rPr lang="en-US" smtClean="0"/>
              <a:pPr/>
              <a:t>‹#›</a:t>
            </a:fld>
            <a:endParaRPr lang="en-US"/>
          </a:p>
        </p:txBody>
      </p:sp>
    </p:spTree>
    <p:extLst>
      <p:ext uri="{BB962C8B-B14F-4D97-AF65-F5344CB8AC3E}">
        <p14:creationId xmlns:p14="http://schemas.microsoft.com/office/powerpoint/2010/main" val="24038173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riziv.fgov.be/SiteCollectionDocuments/list_nominative_TPU_medicaments.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riziv.fgov.be/fr/professionnels/autres/offices-tarification/Pages/default.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bertrand.dirie@inami.fgov.be" TargetMode="External"/><Relationship Id="rId4" Type="http://schemas.openxmlformats.org/officeDocument/2006/relationships/hyperlink" Target="mailto:yoeriska.antonissen@riziv.fgov.b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33732" y="574343"/>
            <a:ext cx="8228936" cy="5105400"/>
          </a:xfrm>
          <a:prstGeom prst="rect">
            <a:avLst/>
          </a:prstGeom>
          <a:solidFill>
            <a:schemeClr val="accent5">
              <a:lumMod val="40000"/>
              <a:lumOff val="6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1752601"/>
            <a:ext cx="7772400" cy="2514599"/>
          </a:xfrm>
        </p:spPr>
        <p:txBody>
          <a:bodyPr>
            <a:normAutofit fontScale="90000"/>
          </a:bodyPr>
          <a:lstStyle/>
          <a:p>
            <a:r>
              <a:rPr lang="en-GB" b="1" dirty="0" smtClean="0">
                <a:solidFill>
                  <a:schemeClr val="accent5">
                    <a:lumMod val="50000"/>
                  </a:schemeClr>
                </a:solidFill>
                <a:effectLst>
                  <a:outerShdw blurRad="38100" dist="38100" dir="2700000" algn="tl">
                    <a:srgbClr val="000000">
                      <a:alpha val="43137"/>
                    </a:srgbClr>
                  </a:outerShdw>
                </a:effectLst>
              </a:rPr>
              <a:t>Tarification par </a:t>
            </a:r>
            <a:r>
              <a:rPr lang="en-GB" b="1" dirty="0" err="1" smtClean="0">
                <a:solidFill>
                  <a:schemeClr val="accent5">
                    <a:lumMod val="50000"/>
                  </a:schemeClr>
                </a:solidFill>
                <a:effectLst>
                  <a:outerShdw blurRad="38100" dist="38100" dir="2700000" algn="tl">
                    <a:srgbClr val="000000">
                      <a:alpha val="43137"/>
                    </a:srgbClr>
                  </a:outerShdw>
                </a:effectLst>
              </a:rPr>
              <a:t>unité</a:t>
            </a:r>
            <a:r>
              <a:rPr lang="en-GB" b="1" dirty="0" smtClean="0">
                <a:solidFill>
                  <a:schemeClr val="accent5">
                    <a:lumMod val="50000"/>
                  </a:schemeClr>
                </a:solidFill>
                <a:effectLst>
                  <a:outerShdw blurRad="38100" dist="38100" dir="2700000" algn="tl">
                    <a:srgbClr val="000000">
                      <a:alpha val="43137"/>
                    </a:srgbClr>
                  </a:outerShdw>
                </a:effectLst>
              </a:rPr>
              <a:t> </a:t>
            </a:r>
            <a:br>
              <a:rPr lang="en-GB" b="1" dirty="0" smtClean="0">
                <a:solidFill>
                  <a:schemeClr val="accent5">
                    <a:lumMod val="50000"/>
                  </a:schemeClr>
                </a:solidFill>
                <a:effectLst>
                  <a:outerShdw blurRad="38100" dist="38100" dir="2700000" algn="tl">
                    <a:srgbClr val="000000">
                      <a:alpha val="43137"/>
                    </a:srgbClr>
                  </a:outerShdw>
                </a:effectLst>
              </a:rPr>
            </a:br>
            <a:r>
              <a:rPr lang="en-GB" b="1" dirty="0" smtClean="0">
                <a:solidFill>
                  <a:schemeClr val="accent5">
                    <a:lumMod val="50000"/>
                  </a:schemeClr>
                </a:solidFill>
                <a:effectLst>
                  <a:outerShdw blurRad="38100" dist="38100" dir="2700000" algn="tl">
                    <a:srgbClr val="000000">
                      <a:alpha val="43137"/>
                    </a:srgbClr>
                  </a:outerShdw>
                </a:effectLst>
              </a:rPr>
              <a:t>par </a:t>
            </a:r>
            <a:r>
              <a:rPr lang="en-GB" b="1" dirty="0" err="1" smtClean="0">
                <a:solidFill>
                  <a:schemeClr val="accent5">
                    <a:lumMod val="50000"/>
                  </a:schemeClr>
                </a:solidFill>
                <a:effectLst>
                  <a:outerShdw blurRad="38100" dist="38100" dir="2700000" algn="tl">
                    <a:srgbClr val="000000">
                      <a:alpha val="43137"/>
                    </a:srgbClr>
                  </a:outerShdw>
                </a:effectLst>
              </a:rPr>
              <a:t>période</a:t>
            </a:r>
            <a:r>
              <a:rPr lang="en-GB" b="1" dirty="0" smtClean="0">
                <a:solidFill>
                  <a:schemeClr val="accent5">
                    <a:lumMod val="50000"/>
                  </a:schemeClr>
                </a:solidFill>
                <a:effectLst>
                  <a:outerShdw blurRad="38100" dist="38100" dir="2700000" algn="tl">
                    <a:srgbClr val="000000">
                      <a:alpha val="43137"/>
                    </a:srgbClr>
                  </a:outerShdw>
                </a:effectLst>
              </a:rPr>
              <a:t> (MRS-MRPA)</a:t>
            </a:r>
            <a:r>
              <a:rPr lang="nl-NL" b="1" dirty="0">
                <a:solidFill>
                  <a:schemeClr val="accent5">
                    <a:lumMod val="50000"/>
                  </a:schemeClr>
                </a:solidFill>
                <a:effectLst>
                  <a:outerShdw blurRad="38100" dist="38100" dir="2700000" algn="tl">
                    <a:srgbClr val="000000">
                      <a:alpha val="43137"/>
                    </a:srgbClr>
                  </a:outerShdw>
                </a:effectLst>
              </a:rPr>
              <a:t/>
            </a:r>
            <a:br>
              <a:rPr lang="nl-NL" b="1" dirty="0">
                <a:solidFill>
                  <a:schemeClr val="accent5">
                    <a:lumMod val="50000"/>
                  </a:schemeClr>
                </a:solidFill>
                <a:effectLst>
                  <a:outerShdw blurRad="38100" dist="38100" dir="2700000" algn="tl">
                    <a:srgbClr val="000000">
                      <a:alpha val="43137"/>
                    </a:srgbClr>
                  </a:outerShdw>
                </a:effectLst>
              </a:rPr>
            </a:br>
            <a:r>
              <a:rPr lang="nl-NL" b="1" dirty="0" smtClean="0">
                <a:solidFill>
                  <a:schemeClr val="accent5">
                    <a:lumMod val="50000"/>
                  </a:schemeClr>
                </a:solidFill>
                <a:effectLst>
                  <a:outerShdw blurRad="38100" dist="38100" dir="2700000" algn="tl">
                    <a:srgbClr val="000000">
                      <a:alpha val="43137"/>
                    </a:srgbClr>
                  </a:outerShdw>
                </a:effectLst>
              </a:rPr>
              <a:t/>
            </a:r>
            <a:br>
              <a:rPr lang="nl-NL" b="1" dirty="0" smtClean="0">
                <a:solidFill>
                  <a:schemeClr val="accent5">
                    <a:lumMod val="50000"/>
                  </a:schemeClr>
                </a:solidFill>
                <a:effectLst>
                  <a:outerShdw blurRad="38100" dist="38100" dir="2700000" algn="tl">
                    <a:srgbClr val="000000">
                      <a:alpha val="43137"/>
                    </a:srgbClr>
                  </a:outerShdw>
                </a:effectLst>
              </a:rPr>
            </a:br>
            <a:r>
              <a:rPr lang="nl-NL" sz="3600" b="1" dirty="0" smtClean="0">
                <a:solidFill>
                  <a:schemeClr val="accent5">
                    <a:lumMod val="50000"/>
                  </a:schemeClr>
                </a:solidFill>
                <a:effectLst>
                  <a:outerShdw blurRad="38100" dist="38100" dir="2700000" algn="tl">
                    <a:srgbClr val="000000">
                      <a:alpha val="43137"/>
                    </a:srgbClr>
                  </a:outerShdw>
                </a:effectLst>
              </a:rPr>
              <a:t>01.04.2015</a:t>
            </a:r>
            <a:endParaRPr lang="nl-NL" sz="3600" dirty="0">
              <a:solidFill>
                <a:schemeClr val="accent5">
                  <a:lumMod val="50000"/>
                </a:schemeClr>
              </a:solidFill>
              <a:effectLst>
                <a:outerShdw blurRad="38100" dist="38100" dir="2700000" algn="tl">
                  <a:srgbClr val="000000">
                    <a:alpha val="43137"/>
                  </a:srgbClr>
                </a:outerShdw>
              </a:effectLst>
            </a:endParaRPr>
          </a:p>
        </p:txBody>
      </p:sp>
      <p:cxnSp>
        <p:nvCxnSpPr>
          <p:cNvPr id="5" name="Straight Connector 4"/>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11" name="Picture 10"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2" name="TextBox 11"/>
          <p:cNvSpPr txBox="1"/>
          <p:nvPr/>
        </p:nvSpPr>
        <p:spPr>
          <a:xfrm>
            <a:off x="1447800" y="6172200"/>
            <a:ext cx="6400800" cy="276999"/>
          </a:xfrm>
          <a:prstGeom prst="rect">
            <a:avLst/>
          </a:prstGeom>
          <a:noFill/>
        </p:spPr>
        <p:txBody>
          <a:bodyPr wrap="square" rtlCol="0">
            <a:spAutoFit/>
          </a:bodyPr>
          <a:lstStyle/>
          <a:p>
            <a:pPr algn="ctr"/>
            <a:r>
              <a:rPr lang="nl-NL" sz="1200" dirty="0" smtClean="0">
                <a:solidFill>
                  <a:schemeClr val="accent5">
                    <a:lumMod val="75000"/>
                  </a:schemeClr>
                </a:solidFill>
              </a:rPr>
              <a:t>Tarification par </a:t>
            </a:r>
            <a:r>
              <a:rPr lang="nl-NL" sz="1200" dirty="0" err="1" smtClean="0">
                <a:solidFill>
                  <a:schemeClr val="accent5">
                    <a:lumMod val="75000"/>
                  </a:schemeClr>
                </a:solidFill>
              </a:rPr>
              <a:t>unité</a:t>
            </a:r>
            <a:r>
              <a:rPr lang="nl-NL" sz="1200" dirty="0" smtClean="0">
                <a:solidFill>
                  <a:schemeClr val="accent5">
                    <a:lumMod val="75000"/>
                  </a:schemeClr>
                </a:solidFill>
              </a:rPr>
              <a:t> par </a:t>
            </a:r>
            <a:r>
              <a:rPr lang="nl-NL" sz="1200" dirty="0" err="1" smtClean="0">
                <a:solidFill>
                  <a:schemeClr val="accent5">
                    <a:lumMod val="75000"/>
                  </a:schemeClr>
                </a:solidFill>
              </a:rPr>
              <a:t>période</a:t>
            </a:r>
            <a:r>
              <a:rPr lang="nl-NL" sz="1200" dirty="0" smtClean="0">
                <a:solidFill>
                  <a:schemeClr val="accent5">
                    <a:lumMod val="75000"/>
                  </a:schemeClr>
                </a:solidFill>
              </a:rPr>
              <a:t> (MRS-MRPA)</a:t>
            </a:r>
            <a:endParaRPr lang="nl-NL" sz="1200" dirty="0">
              <a:solidFill>
                <a:schemeClr val="accent5">
                  <a:lumMod val="75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1200" b="1" dirty="0" smtClean="0"/>
          </a:p>
          <a:p>
            <a:pPr marL="0" indent="0" algn="just">
              <a:buNone/>
            </a:pPr>
            <a:r>
              <a:rPr lang="fr-FR" sz="2000" dirty="0" smtClean="0"/>
              <a:t>La tarification se fera moyennant  </a:t>
            </a:r>
          </a:p>
          <a:p>
            <a:pPr algn="just"/>
            <a:r>
              <a:rPr lang="fr-FR" sz="2000" dirty="0" smtClean="0"/>
              <a:t>un nouveau prix/une nouvelle base de remboursement à l’unité (plus basse) (***) </a:t>
            </a:r>
          </a:p>
          <a:p>
            <a:pPr algn="just"/>
            <a:r>
              <a:rPr lang="fr-FR" sz="2000" dirty="0" smtClean="0"/>
              <a:t>un ticket modérateur à l’unité </a:t>
            </a:r>
            <a:endParaRPr lang="fr-FR" sz="1200" dirty="0" smtClean="0"/>
          </a:p>
          <a:p>
            <a:pPr marL="0" indent="0" algn="just">
              <a:buNone/>
            </a:pPr>
            <a:r>
              <a:rPr lang="fr-FR" sz="1800" dirty="0" smtClean="0"/>
              <a:t>tous les deux calculés sur base du plus grand conditionnement public remboursable disponible</a:t>
            </a:r>
          </a:p>
          <a:p>
            <a:pPr marL="0" indent="0">
              <a:buNone/>
            </a:pPr>
            <a:endParaRPr lang="fr-FR" sz="2000" dirty="0" smtClean="0"/>
          </a:p>
          <a:p>
            <a:pPr marL="0" indent="0">
              <a:buNone/>
            </a:pPr>
            <a:endParaRPr lang="fr-FR" sz="2000" dirty="0" smtClean="0"/>
          </a:p>
          <a:p>
            <a:pPr marL="0" indent="0">
              <a:buNone/>
            </a:pPr>
            <a:endParaRPr lang="fr-FR" sz="2000" dirty="0" smtClean="0"/>
          </a:p>
          <a:p>
            <a:pPr marL="0" indent="0">
              <a:buNone/>
            </a:pPr>
            <a:endParaRPr lang="fr-FR" sz="2000" dirty="0" smtClean="0"/>
          </a:p>
          <a:p>
            <a:pPr marL="0" indent="0">
              <a:buNone/>
            </a:pPr>
            <a:r>
              <a:rPr lang="fr-FR" sz="1800" dirty="0" smtClean="0"/>
              <a:t>tous les deux mentionnés sur la liste des spécialités pharmaceutiques remboursables</a:t>
            </a:r>
            <a:endParaRPr lang="fr-FR" sz="1800" dirty="0"/>
          </a:p>
        </p:txBody>
      </p:sp>
      <p:sp>
        <p:nvSpPr>
          <p:cNvPr id="2" name="TextBox 1"/>
          <p:cNvSpPr txBox="1"/>
          <p:nvPr/>
        </p:nvSpPr>
        <p:spPr>
          <a:xfrm>
            <a:off x="1066137" y="4038600"/>
            <a:ext cx="6782464" cy="954107"/>
          </a:xfrm>
          <a:prstGeom prst="rect">
            <a:avLst/>
          </a:prstGeom>
          <a:solidFill>
            <a:schemeClr val="accent5">
              <a:lumMod val="20000"/>
              <a:lumOff val="80000"/>
            </a:schemeClr>
          </a:solidFill>
          <a:ln>
            <a:noFill/>
          </a:ln>
          <a:effectLst/>
        </p:spPr>
        <p:txBody>
          <a:bodyPr wrap="square" rtlCol="0" anchor="ctr">
            <a:spAutoFit/>
          </a:bodyPr>
          <a:lstStyle/>
          <a:p>
            <a:pPr algn="ctr"/>
            <a:r>
              <a:rPr lang="nl-BE" sz="1400" dirty="0" smtClean="0"/>
              <a:t>[P/BR ***] =  [P/BR (ex-</a:t>
            </a:r>
            <a:r>
              <a:rPr lang="nl-BE" sz="1400" dirty="0" err="1" smtClean="0"/>
              <a:t>usine</a:t>
            </a:r>
            <a:r>
              <a:rPr lang="nl-BE" sz="1400" dirty="0" smtClean="0"/>
              <a:t>)]  + [</a:t>
            </a:r>
            <a:r>
              <a:rPr lang="fr-BE" sz="1400" dirty="0"/>
              <a:t>marge économique </a:t>
            </a:r>
            <a:r>
              <a:rPr lang="fr-BE" sz="1400" dirty="0" smtClean="0"/>
              <a:t>grossiste</a:t>
            </a:r>
            <a:r>
              <a:rPr lang="nl-BE" sz="1400" dirty="0" smtClean="0"/>
              <a:t>] </a:t>
            </a:r>
          </a:p>
          <a:p>
            <a:pPr algn="ctr"/>
            <a:r>
              <a:rPr lang="nl-BE" sz="1400" dirty="0" smtClean="0"/>
              <a:t>+ [</a:t>
            </a:r>
            <a:r>
              <a:rPr lang="fr-BE" sz="1400" dirty="0"/>
              <a:t>marge économique </a:t>
            </a:r>
            <a:r>
              <a:rPr lang="fr-BE" sz="1400" dirty="0" smtClean="0"/>
              <a:t>pharmacien</a:t>
            </a:r>
            <a:r>
              <a:rPr lang="nl-BE" sz="1400" dirty="0" smtClean="0"/>
              <a:t>] (</a:t>
            </a:r>
            <a:r>
              <a:rPr lang="fr-BE" sz="1400" dirty="0"/>
              <a:t>TVA incluse</a:t>
            </a:r>
            <a:r>
              <a:rPr lang="nl-BE" sz="1400" dirty="0" smtClean="0"/>
              <a:t>)/</a:t>
            </a:r>
            <a:r>
              <a:rPr lang="fr-BE" sz="1400" dirty="0"/>
              <a:t>le nombre d‘unités </a:t>
            </a:r>
            <a:endParaRPr lang="nl-BE" sz="1400" dirty="0" smtClean="0"/>
          </a:p>
          <a:p>
            <a:pPr algn="ctr"/>
            <a:endParaRPr lang="nl-BE" sz="1400" dirty="0" smtClean="0"/>
          </a:p>
          <a:p>
            <a:pPr algn="ctr"/>
            <a:r>
              <a:rPr lang="nl-BE" sz="1400" i="1" dirty="0" smtClean="0"/>
              <a:t>(P: prix – BR: base de remboursement)</a:t>
            </a:r>
            <a:endParaRPr lang="en-US" sz="1400" i="1" dirty="0"/>
          </a:p>
        </p:txBody>
      </p:sp>
      <p:sp>
        <p:nvSpPr>
          <p:cNvPr id="11" name="TextBox 10"/>
          <p:cNvSpPr txBox="1"/>
          <p:nvPr/>
        </p:nvSpPr>
        <p:spPr>
          <a:xfrm>
            <a:off x="1066137" y="5136921"/>
            <a:ext cx="6782464" cy="307777"/>
          </a:xfrm>
          <a:prstGeom prst="rect">
            <a:avLst/>
          </a:prstGeom>
          <a:solidFill>
            <a:schemeClr val="accent5">
              <a:lumMod val="20000"/>
              <a:lumOff val="80000"/>
            </a:schemeClr>
          </a:solidFill>
          <a:ln>
            <a:noFill/>
          </a:ln>
          <a:effectLst/>
        </p:spPr>
        <p:txBody>
          <a:bodyPr wrap="square" rtlCol="0" anchor="ctr">
            <a:spAutoFit/>
          </a:bodyPr>
          <a:lstStyle/>
          <a:p>
            <a:pPr algn="ctr"/>
            <a:r>
              <a:rPr lang="nl-BE" sz="1400" dirty="0" smtClean="0"/>
              <a:t>[</a:t>
            </a:r>
            <a:r>
              <a:rPr lang="fr-BE" sz="1400" dirty="0"/>
              <a:t>ticket modérateur </a:t>
            </a:r>
            <a:r>
              <a:rPr lang="nl-BE" sz="1400" dirty="0" smtClean="0"/>
              <a:t>***] = [</a:t>
            </a:r>
            <a:r>
              <a:rPr lang="fr-BE" sz="1400" dirty="0"/>
              <a:t>ticket modérateur</a:t>
            </a:r>
            <a:r>
              <a:rPr lang="nl-BE" sz="1400" dirty="0" smtClean="0"/>
              <a:t>]/</a:t>
            </a:r>
            <a:r>
              <a:rPr lang="fr-BE" sz="1400" dirty="0"/>
              <a:t> le nombre d‘unités </a:t>
            </a:r>
            <a:endParaRPr lang="nl-BE" sz="1400" dirty="0" smtClean="0"/>
          </a:p>
        </p:txBody>
      </p:sp>
      <p:sp>
        <p:nvSpPr>
          <p:cNvPr id="12" name="Rounded Rectangle 11"/>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41754297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2000" b="1" dirty="0" smtClean="0"/>
          </a:p>
          <a:p>
            <a:pPr marL="0" indent="0" algn="just">
              <a:buNone/>
            </a:pPr>
            <a:r>
              <a:rPr lang="fr-FR" sz="2000" dirty="0" smtClean="0"/>
              <a:t>Structure de prix:</a:t>
            </a:r>
          </a:p>
          <a:p>
            <a:pPr algn="just"/>
            <a:endParaRPr lang="fr-FR" sz="2000" dirty="0" smtClean="0"/>
          </a:p>
          <a:p>
            <a:pPr algn="just"/>
            <a:endParaRPr lang="fr-FR" sz="2000" dirty="0"/>
          </a:p>
        </p:txBody>
      </p:sp>
      <p:sp>
        <p:nvSpPr>
          <p:cNvPr id="2" name="TextBox 1"/>
          <p:cNvSpPr txBox="1"/>
          <p:nvPr/>
        </p:nvSpPr>
        <p:spPr>
          <a:xfrm>
            <a:off x="1066137" y="4800600"/>
            <a:ext cx="7032672" cy="646331"/>
          </a:xfrm>
          <a:prstGeom prst="rect">
            <a:avLst/>
          </a:prstGeom>
          <a:solidFill>
            <a:schemeClr val="accent2">
              <a:lumMod val="20000"/>
              <a:lumOff val="80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fr-BE" dirty="0"/>
              <a:t>Cette approche permet une distinction claire entre les compétences </a:t>
            </a:r>
            <a:endParaRPr lang="fr-BE" dirty="0" smtClean="0"/>
          </a:p>
          <a:p>
            <a:pPr algn="ctr"/>
            <a:r>
              <a:rPr lang="fr-BE" dirty="0" smtClean="0"/>
              <a:t>du </a:t>
            </a:r>
            <a:r>
              <a:rPr lang="fr-BE" dirty="0"/>
              <a:t>SPF économie </a:t>
            </a:r>
            <a:r>
              <a:rPr lang="fr-BE" dirty="0" smtClean="0"/>
              <a:t>(prix) et </a:t>
            </a:r>
            <a:r>
              <a:rPr lang="fr-BE" dirty="0"/>
              <a:t>celles de </a:t>
            </a:r>
            <a:r>
              <a:rPr lang="fr-BE" dirty="0" smtClean="0"/>
              <a:t>l’INAMI (honoraires).</a:t>
            </a:r>
            <a:r>
              <a:rPr lang="nl-BE" dirty="0" smtClean="0"/>
              <a:t>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44056843"/>
              </p:ext>
            </p:extLst>
          </p:nvPr>
        </p:nvGraphicFramePr>
        <p:xfrm>
          <a:off x="2619374" y="2133600"/>
          <a:ext cx="5457825" cy="2234406"/>
        </p:xfrm>
        <a:graphic>
          <a:graphicData uri="http://schemas.openxmlformats.org/drawingml/2006/table">
            <a:tbl>
              <a:tblPr/>
              <a:tblGrid>
                <a:gridCol w="4926351"/>
                <a:gridCol w="531474"/>
              </a:tblGrid>
              <a:tr h="496535">
                <a:tc>
                  <a:txBody>
                    <a:bodyPr/>
                    <a:lstStyle/>
                    <a:p>
                      <a:pPr algn="ctr" fontAlgn="b"/>
                      <a:r>
                        <a:rPr lang="en-US" sz="1800" b="0" i="0" u="none" strike="noStrike" dirty="0" smtClean="0">
                          <a:solidFill>
                            <a:srgbClr val="000000"/>
                          </a:solidFill>
                          <a:effectLst/>
                          <a:latin typeface="Calibri"/>
                        </a:rPr>
                        <a:t>TVA</a:t>
                      </a:r>
                      <a:endParaRPr lang="en-US" sz="1800" b="0" i="0" u="none" strike="noStrike" dirty="0">
                        <a:solidFill>
                          <a:srgbClr val="000000"/>
                        </a:solidFill>
                        <a:effectLst/>
                        <a:latin typeface="Calibri"/>
                      </a:endParaRPr>
                    </a:p>
                  </a:txBody>
                  <a:tcPr marL="9525" marR="9525" marT="9525" marB="0" anchor="ctr">
                    <a:lnL>
                      <a:noFill/>
                    </a:lnL>
                    <a:lnR>
                      <a:noFill/>
                    </a:lnR>
                    <a:lnT>
                      <a:noFill/>
                    </a:lnT>
                    <a:lnB>
                      <a:noFill/>
                    </a:lnB>
                    <a:solidFill>
                      <a:srgbClr val="DAEEF3"/>
                    </a:solidFill>
                  </a:tcPr>
                </a:tc>
                <a:tc rowSpan="4">
                  <a:txBody>
                    <a:bodyPr/>
                    <a:lstStyle/>
                    <a:p>
                      <a:pPr algn="ctr" fontAlgn="ctr"/>
                      <a:r>
                        <a:rPr lang="en-US" sz="1800" b="1" i="0" u="none" strike="noStrike" dirty="0" smtClean="0">
                          <a:solidFill>
                            <a:srgbClr val="FFFFFF"/>
                          </a:solidFill>
                          <a:effectLst/>
                          <a:latin typeface="Calibri"/>
                        </a:rPr>
                        <a:t>P/BR </a:t>
                      </a:r>
                      <a:r>
                        <a:rPr lang="en-US" sz="1800" b="1" i="0" u="none" strike="noStrike" dirty="0">
                          <a:solidFill>
                            <a:srgbClr val="FFFFFF"/>
                          </a:solidFill>
                          <a:effectLst/>
                          <a:latin typeface="Calibri"/>
                        </a:rPr>
                        <a:t>***</a:t>
                      </a:r>
                    </a:p>
                  </a:txBody>
                  <a:tcPr marL="9525" marR="9525" marT="9525" marB="0" vert="vert270" anchor="ctr">
                    <a:lnL>
                      <a:noFill/>
                    </a:lnL>
                    <a:lnR>
                      <a:noFill/>
                    </a:lnR>
                    <a:lnT>
                      <a:noFill/>
                    </a:lnT>
                    <a:lnB>
                      <a:noFill/>
                    </a:lnB>
                    <a:solidFill>
                      <a:srgbClr val="215967"/>
                    </a:solidFill>
                  </a:tcPr>
                </a:tc>
              </a:tr>
              <a:tr h="620668">
                <a:tc>
                  <a:txBody>
                    <a:bodyPr/>
                    <a:lstStyle/>
                    <a:p>
                      <a:pPr algn="ctr" fontAlgn="b"/>
                      <a:r>
                        <a:rPr lang="fr-BE" sz="1800" kern="1200" dirty="0" smtClean="0">
                          <a:solidFill>
                            <a:schemeClr val="tx1"/>
                          </a:solidFill>
                          <a:effectLst/>
                          <a:latin typeface="+mn-lt"/>
                          <a:ea typeface="+mn-ea"/>
                          <a:cs typeface="+mn-cs"/>
                        </a:rPr>
                        <a:t>marge économique du pharmacien</a:t>
                      </a:r>
                      <a:endParaRPr lang="en-US" sz="1800" b="0" i="0" u="none" strike="noStrike" dirty="0">
                        <a:solidFill>
                          <a:srgbClr val="000000"/>
                        </a:solidFill>
                        <a:effectLst/>
                        <a:latin typeface="Calibri"/>
                      </a:endParaRPr>
                    </a:p>
                  </a:txBody>
                  <a:tcPr marL="9525" marR="9525" marT="9525" marB="0" anchor="ctr">
                    <a:lnL>
                      <a:noFill/>
                    </a:lnL>
                    <a:lnR>
                      <a:noFill/>
                    </a:lnR>
                    <a:lnT>
                      <a:noFill/>
                    </a:lnT>
                    <a:lnB>
                      <a:noFill/>
                    </a:lnB>
                    <a:solidFill>
                      <a:srgbClr val="B7DEE8"/>
                    </a:solidFill>
                  </a:tcPr>
                </a:tc>
                <a:tc vMerge="1">
                  <a:txBody>
                    <a:bodyPr/>
                    <a:lstStyle/>
                    <a:p>
                      <a:endParaRPr lang="en-US"/>
                    </a:p>
                  </a:txBody>
                  <a:tcPr/>
                </a:tc>
              </a:tr>
              <a:tr h="620668">
                <a:tc>
                  <a:txBody>
                    <a:bodyPr/>
                    <a:lstStyle/>
                    <a:p>
                      <a:pPr algn="ctr" fontAlgn="b"/>
                      <a:r>
                        <a:rPr lang="fr-BE" sz="1800" kern="1200" dirty="0" smtClean="0">
                          <a:solidFill>
                            <a:schemeClr val="tx1"/>
                          </a:solidFill>
                          <a:effectLst/>
                          <a:latin typeface="+mn-lt"/>
                          <a:ea typeface="+mn-ea"/>
                          <a:cs typeface="+mn-cs"/>
                        </a:rPr>
                        <a:t>marge économique du grossiste</a:t>
                      </a:r>
                      <a:endParaRPr lang="en-US" sz="1800" b="0" i="0" u="none" strike="noStrike" dirty="0">
                        <a:solidFill>
                          <a:srgbClr val="000000"/>
                        </a:solidFill>
                        <a:effectLst/>
                        <a:latin typeface="Calibri"/>
                      </a:endParaRPr>
                    </a:p>
                  </a:txBody>
                  <a:tcPr marL="9525" marR="9525" marT="9525" marB="0" anchor="ctr">
                    <a:lnL>
                      <a:noFill/>
                    </a:lnL>
                    <a:lnR>
                      <a:noFill/>
                    </a:lnR>
                    <a:lnT>
                      <a:noFill/>
                    </a:lnT>
                    <a:lnB>
                      <a:noFill/>
                    </a:lnB>
                    <a:solidFill>
                      <a:srgbClr val="92CDDC"/>
                    </a:solidFill>
                  </a:tcPr>
                </a:tc>
                <a:tc vMerge="1">
                  <a:txBody>
                    <a:bodyPr/>
                    <a:lstStyle/>
                    <a:p>
                      <a:endParaRPr lang="en-US"/>
                    </a:p>
                  </a:txBody>
                  <a:tcPr/>
                </a:tc>
              </a:tr>
              <a:tr h="496535">
                <a:tc>
                  <a:txBody>
                    <a:bodyPr/>
                    <a:lstStyle/>
                    <a:p>
                      <a:pPr algn="ctr" fontAlgn="b"/>
                      <a:r>
                        <a:rPr lang="en-US" sz="1800" b="0" i="0" u="none" strike="noStrike" dirty="0" smtClean="0">
                          <a:solidFill>
                            <a:srgbClr val="000000"/>
                          </a:solidFill>
                          <a:effectLst/>
                          <a:latin typeface="Calibri"/>
                        </a:rPr>
                        <a:t>P/BR (ex-</a:t>
                      </a:r>
                      <a:r>
                        <a:rPr lang="en-US" sz="1800" b="0" i="0" u="none" strike="noStrike" dirty="0" err="1" smtClean="0">
                          <a:solidFill>
                            <a:srgbClr val="000000"/>
                          </a:solidFill>
                          <a:effectLst/>
                          <a:latin typeface="Calibri"/>
                        </a:rPr>
                        <a:t>usine</a:t>
                      </a:r>
                      <a:r>
                        <a:rPr lang="en-US" sz="1800" b="0" i="0" u="none" strike="noStrike" dirty="0" smtClean="0">
                          <a:solidFill>
                            <a:srgbClr val="000000"/>
                          </a:solidFill>
                          <a:effectLst/>
                          <a:latin typeface="Calibri"/>
                        </a:rPr>
                        <a:t>)</a:t>
                      </a:r>
                      <a:endParaRPr lang="en-US" sz="1800" b="0" i="0" u="none" strike="noStrike" dirty="0">
                        <a:solidFill>
                          <a:srgbClr val="000000"/>
                        </a:solidFill>
                        <a:effectLst/>
                        <a:latin typeface="Calibri"/>
                      </a:endParaRPr>
                    </a:p>
                  </a:txBody>
                  <a:tcPr marL="9525" marR="9525" marT="9525" marB="0" anchor="ctr">
                    <a:lnL>
                      <a:noFill/>
                    </a:lnL>
                    <a:lnR>
                      <a:noFill/>
                    </a:lnR>
                    <a:lnT>
                      <a:noFill/>
                    </a:lnT>
                    <a:lnB>
                      <a:noFill/>
                    </a:lnB>
                    <a:solidFill>
                      <a:srgbClr val="31869B"/>
                    </a:solidFill>
                  </a:tcPr>
                </a:tc>
                <a:tc vMerge="1">
                  <a:txBody>
                    <a:bodyPr/>
                    <a:lstStyle/>
                    <a:p>
                      <a:endParaRPr lang="en-US"/>
                    </a:p>
                  </a:txBody>
                  <a:tcPr/>
                </a:tc>
              </a:tr>
            </a:tbl>
          </a:graphicData>
        </a:graphic>
      </p:graphicFrame>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286210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2000" dirty="0" smtClean="0"/>
          </a:p>
          <a:p>
            <a:pPr marL="0" indent="0" algn="just">
              <a:buNone/>
            </a:pPr>
            <a:r>
              <a:rPr lang="fr-FR" sz="2000" dirty="0" smtClean="0"/>
              <a:t>Un </a:t>
            </a:r>
            <a:r>
              <a:rPr lang="fr-FR" sz="2000" b="1" dirty="0" smtClean="0"/>
              <a:t>nouvel “honoraire par semaine par résident" (moyen) </a:t>
            </a:r>
            <a:r>
              <a:rPr lang="fr-FR" sz="2000" dirty="0" smtClean="0"/>
              <a:t>pour la délivrance de médicaments aux résidents en MRS-MRPA [= 3,00 euros (hors TVA)]</a:t>
            </a:r>
          </a:p>
          <a:p>
            <a:pPr algn="just"/>
            <a:endParaRPr lang="fr-FR" sz="2000" dirty="0" smtClean="0"/>
          </a:p>
          <a:p>
            <a:pPr marL="400050" lvl="1" indent="0" algn="just">
              <a:buNone/>
            </a:pPr>
            <a:r>
              <a:rPr lang="fr-FR" sz="1800" dirty="0" smtClean="0"/>
              <a:t>Ce nouvel honoraire: </a:t>
            </a:r>
          </a:p>
          <a:p>
            <a:pPr marL="685800" lvl="1" algn="just">
              <a:buFont typeface="Arial" pitchFamily="34" charset="0"/>
              <a:buChar char="•"/>
            </a:pPr>
            <a:r>
              <a:rPr lang="fr-FR" sz="1800" dirty="0" smtClean="0"/>
              <a:t>remplace l’honoraire de base et les honoraires spécifiques « chapitre IV » et « DCI » que les pharmaciens perçoivent actuellement pour ces médicaments</a:t>
            </a:r>
          </a:p>
          <a:p>
            <a:pPr marL="685800" lvl="1" algn="just">
              <a:buFont typeface="Arial" pitchFamily="34" charset="0"/>
              <a:buChar char="•"/>
            </a:pPr>
            <a:r>
              <a:rPr lang="fr-FR" sz="1800" dirty="0" smtClean="0"/>
              <a:t>ne peut être pris en compte qu’une seule fois par patient et par semaine calendrier</a:t>
            </a:r>
          </a:p>
          <a:p>
            <a:pPr marL="648000" lvl="2" indent="0" algn="just">
              <a:buNone/>
            </a:pPr>
            <a:r>
              <a:rPr lang="fr-FR" sz="1800" dirty="0" smtClean="0"/>
              <a:t>(dans le cadre d’un système de rotation : pour les semaines calendriers durant lesquelles le pharmacien est responsable de la livraison de médicaments au résident en MRS-MRPA uniquement )</a:t>
            </a:r>
          </a:p>
          <a:p>
            <a:pPr marL="0" indent="0" algn="just">
              <a:buNone/>
            </a:pPr>
            <a:endParaRPr lang="nl-BE"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3118321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nl-BE" sz="2000" dirty="0" smtClean="0"/>
          </a:p>
          <a:p>
            <a:pPr marL="0" indent="0" algn="just">
              <a:buNone/>
            </a:pPr>
            <a:r>
              <a:rPr lang="fr-FR" sz="2000" b="1" dirty="0"/>
              <a:t>E</a:t>
            </a:r>
            <a:r>
              <a:rPr lang="fr-FR" sz="2000" b="1" dirty="0" smtClean="0"/>
              <a:t>xception</a:t>
            </a:r>
            <a:r>
              <a:rPr lang="fr-FR" sz="2000" dirty="0" smtClean="0"/>
              <a:t> </a:t>
            </a:r>
            <a:r>
              <a:rPr lang="fr-FR" sz="2000" dirty="0"/>
              <a:t>à la tarification par </a:t>
            </a:r>
            <a:r>
              <a:rPr lang="fr-FR" sz="2000" dirty="0" smtClean="0"/>
              <a:t>unité: </a:t>
            </a:r>
            <a:endParaRPr lang="en-US" sz="2000" dirty="0"/>
          </a:p>
          <a:p>
            <a:pPr marL="0" indent="0" algn="just">
              <a:buNone/>
            </a:pPr>
            <a:r>
              <a:rPr lang="fr-FR" sz="2000" dirty="0" smtClean="0"/>
              <a:t>la </a:t>
            </a:r>
            <a:r>
              <a:rPr lang="fr-FR" sz="2000" b="1" dirty="0" smtClean="0"/>
              <a:t>« </a:t>
            </a:r>
            <a:r>
              <a:rPr lang="fr-FR" sz="2000" b="1" dirty="0"/>
              <a:t>délivrance occasionnelle </a:t>
            </a:r>
            <a:r>
              <a:rPr lang="fr-FR" sz="2000" b="1" dirty="0" smtClean="0"/>
              <a:t>»</a:t>
            </a:r>
          </a:p>
          <a:p>
            <a:pPr marL="360000" indent="0" algn="just">
              <a:buNone/>
            </a:pPr>
            <a:r>
              <a:rPr lang="fr-FR" sz="1800" dirty="0" smtClean="0"/>
              <a:t>délivrance </a:t>
            </a:r>
            <a:r>
              <a:rPr lang="fr-FR" sz="1800" dirty="0"/>
              <a:t>d’une ou plusieurs spécialités pharmaceutiques remboursables, réalisée par un pharmacien pour un </a:t>
            </a:r>
            <a:r>
              <a:rPr lang="fr-FR" sz="1800" dirty="0" smtClean="0"/>
              <a:t>résident en MRS-MRPA </a:t>
            </a:r>
            <a:r>
              <a:rPr lang="fr-FR" sz="1800" dirty="0"/>
              <a:t>qui n’est pas </a:t>
            </a:r>
            <a:r>
              <a:rPr lang="fr-FR" sz="1800" dirty="0" smtClean="0"/>
              <a:t>approvisionné </a:t>
            </a:r>
            <a:r>
              <a:rPr lang="fr-FR" sz="1800" dirty="0"/>
              <a:t>de façon régulière par ce pharmacien, et lorsque ce bénéficiaire ou son </a:t>
            </a:r>
            <a:r>
              <a:rPr lang="fr-FR" sz="1800" dirty="0" smtClean="0"/>
              <a:t>mandataire </a:t>
            </a:r>
            <a:r>
              <a:rPr lang="fr-FR" sz="1800" dirty="0"/>
              <a:t>vient chercher à </a:t>
            </a:r>
            <a:r>
              <a:rPr lang="fr-FR" sz="1800" dirty="0" smtClean="0"/>
              <a:t>la pharmacie </a:t>
            </a:r>
            <a:r>
              <a:rPr lang="fr-FR" sz="1800" dirty="0"/>
              <a:t>la (les) spécialité(s) pharmaceutique(s) prescrite(s</a:t>
            </a:r>
            <a:r>
              <a:rPr lang="fr-FR" sz="1800" dirty="0" smtClean="0"/>
              <a:t>) </a:t>
            </a:r>
            <a:endParaRPr lang="fr-FR" sz="1800" dirty="0"/>
          </a:p>
          <a:p>
            <a:pPr marL="0" indent="0" algn="just">
              <a:buNone/>
            </a:pPr>
            <a:r>
              <a:rPr lang="en-US" sz="2000" dirty="0"/>
              <a:t>	</a:t>
            </a:r>
          </a:p>
          <a:p>
            <a:pPr algn="just"/>
            <a:r>
              <a:rPr lang="fr-FR" sz="2000" dirty="0" smtClean="0"/>
              <a:t>Une </a:t>
            </a:r>
            <a:r>
              <a:rPr lang="fr-FR" sz="2000" dirty="0"/>
              <a:t>tarification par conditionnement </a:t>
            </a:r>
            <a:r>
              <a:rPr lang="fr-FR" sz="2000" dirty="0" smtClean="0"/>
              <a:t>s’applique</a:t>
            </a:r>
            <a:r>
              <a:rPr lang="fr-FR" sz="2000" dirty="0"/>
              <a:t>	</a:t>
            </a:r>
          </a:p>
          <a:p>
            <a:pPr algn="just"/>
            <a:r>
              <a:rPr lang="fr-FR" sz="2000" dirty="0" smtClean="0"/>
              <a:t>Flag </a:t>
            </a:r>
            <a:r>
              <a:rPr lang="fr-FR" sz="2000" dirty="0"/>
              <a:t>« délivrance occasionnelle »</a:t>
            </a:r>
          </a:p>
          <a:p>
            <a:pPr marL="0" indent="0">
              <a:buNone/>
            </a:pPr>
            <a:r>
              <a:rPr lang="en-US" sz="1800" dirty="0"/>
              <a:t>	</a:t>
            </a:r>
          </a:p>
          <a:p>
            <a:pPr marL="0" indent="0" algn="just">
              <a:buNone/>
            </a:pPr>
            <a:endParaRPr lang="nl-BE" sz="1800" dirty="0" smtClean="0"/>
          </a:p>
          <a:p>
            <a:pPr marL="0" indent="0" algn="just">
              <a:buNone/>
            </a:pPr>
            <a:endParaRPr lang="nl-BE"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1226213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387458" y="1143000"/>
            <a:ext cx="8229600" cy="46482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2000" dirty="0" smtClean="0"/>
          </a:p>
          <a:p>
            <a:pPr marL="0" indent="0" algn="just">
              <a:buNone/>
            </a:pPr>
            <a:r>
              <a:rPr lang="fr-FR" sz="2000" b="1" dirty="0" smtClean="0"/>
              <a:t>Dérogation</a:t>
            </a:r>
            <a:r>
              <a:rPr lang="fr-FR" sz="2000" dirty="0" smtClean="0"/>
              <a:t> à la tarification par unité:</a:t>
            </a:r>
          </a:p>
          <a:p>
            <a:pPr marL="0" indent="0" algn="just">
              <a:buNone/>
            </a:pPr>
            <a:endParaRPr lang="fr-FR" sz="1800" dirty="0" smtClean="0"/>
          </a:p>
          <a:p>
            <a:pPr algn="just"/>
            <a:r>
              <a:rPr lang="fr-FR" sz="2000" dirty="0" smtClean="0"/>
              <a:t>Une tarification par unité s’applique  par tranche de 7 jours</a:t>
            </a:r>
          </a:p>
          <a:p>
            <a:pPr algn="just"/>
            <a:r>
              <a:rPr lang="fr-FR" sz="2000" dirty="0" smtClean="0"/>
              <a:t>L’ensemble des unités du conditionnement prescrit peuvent être tarifées (***)</a:t>
            </a:r>
          </a:p>
          <a:p>
            <a:pPr algn="just"/>
            <a:r>
              <a:rPr lang="fr-FR" sz="2000" dirty="0" smtClean="0"/>
              <a:t>Limitations en cas de décès ou d’hospitalisation:</a:t>
            </a:r>
          </a:p>
          <a:p>
            <a:pPr marL="400050" lvl="1" indent="0" algn="just">
              <a:buNone/>
            </a:pPr>
            <a:r>
              <a:rPr lang="fr-FR" sz="1800" dirty="0" smtClean="0"/>
              <a:t>l’“honoraire par semaine par résident" (moyen) peut être tarifé pour la semaine calendrier pendant laquelle le décès du patient ou l’hospitalisation survient, uniquement </a:t>
            </a:r>
          </a:p>
          <a:p>
            <a:pPr algn="just"/>
            <a:r>
              <a:rPr lang="fr-FR" sz="2000" dirty="0" smtClean="0"/>
              <a:t>Flag “dérogation à la tarification par unité par semaine”</a:t>
            </a:r>
          </a:p>
          <a:p>
            <a:pPr marL="0" indent="0" algn="just">
              <a:buNone/>
            </a:pPr>
            <a:endParaRPr lang="fr-FR"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020851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2000" dirty="0" smtClean="0"/>
          </a:p>
          <a:p>
            <a:pPr marL="0" indent="0" algn="just">
              <a:buNone/>
            </a:pPr>
            <a:r>
              <a:rPr lang="fr-FR" sz="2000" b="1" dirty="0" smtClean="0"/>
              <a:t>Dérogation</a:t>
            </a:r>
            <a:r>
              <a:rPr lang="fr-FR" sz="2000" dirty="0" smtClean="0"/>
              <a:t> à la tarification par unité – situations autorisées:</a:t>
            </a:r>
          </a:p>
          <a:p>
            <a:endParaRPr lang="fr-FR" sz="1000" dirty="0" smtClean="0"/>
          </a:p>
          <a:p>
            <a:pPr algn="just">
              <a:buFont typeface="+mj-lt"/>
              <a:buAutoNum type="arabicPeriod"/>
            </a:pPr>
            <a:r>
              <a:rPr lang="fr-FR" sz="1400" dirty="0" smtClean="0">
                <a:hlinkClick r:id="rId4"/>
              </a:rPr>
              <a:t>Médicaments « chers » </a:t>
            </a:r>
            <a:r>
              <a:rPr lang="fr-FR" sz="1400" dirty="0" smtClean="0"/>
              <a:t>(conformément à la liste nominative des classes de médicaments convenue au sein de la commission de convention) </a:t>
            </a:r>
          </a:p>
          <a:p>
            <a:pPr algn="just">
              <a:buFont typeface="+mj-lt"/>
              <a:buAutoNum type="arabicPeriod"/>
            </a:pPr>
            <a:r>
              <a:rPr lang="fr-FR" sz="1400" dirty="0" smtClean="0"/>
              <a:t>Médicaments non-« chers » qui satisfont à au moins un des critères suivants: </a:t>
            </a:r>
          </a:p>
          <a:p>
            <a:pPr marL="360000" indent="-108000" algn="just"/>
            <a:r>
              <a:rPr lang="fr-FR" sz="1400" dirty="0" smtClean="0"/>
              <a:t>Ils ne sont pas adaptés pour une délivrance fractionnée/échelonnée du conditionnement (ex : comprimés effervescents, comprimés lyophilisées, combi-packs …) </a:t>
            </a:r>
          </a:p>
          <a:p>
            <a:pPr marL="360000" indent="-108000" algn="just"/>
            <a:r>
              <a:rPr lang="fr-FR" sz="1400" dirty="0" smtClean="0"/>
              <a:t>Pour lesquels, au niveau de la prescription par le médecin traitant, l’utilisation de demi-comprimés ne peut pas être évitée </a:t>
            </a:r>
          </a:p>
          <a:p>
            <a:pPr marL="360000" indent="-108000" algn="just"/>
            <a:r>
              <a:rPr lang="fr-FR" sz="1400" dirty="0" smtClean="0"/>
              <a:t>Pour une administration dont le patient détermine la fréquence de prise en fonction de son état de santé et des instructions de son médecin traitant (usage “ad hoc” et “on </a:t>
            </a:r>
            <a:r>
              <a:rPr lang="fr-FR" sz="1400" dirty="0" err="1" smtClean="0"/>
              <a:t>demand</a:t>
            </a:r>
            <a:r>
              <a:rPr lang="fr-FR" sz="1400" dirty="0" smtClean="0"/>
              <a:t>”) </a:t>
            </a:r>
          </a:p>
          <a:p>
            <a:pPr marL="360000" indent="-108000" algn="just"/>
            <a:r>
              <a:rPr lang="fr-FR" sz="1400" dirty="0" smtClean="0"/>
              <a:t>Utilisés dans une préparation magistrale si aucune autre alternative thérapeutique n’est envisageable </a:t>
            </a:r>
          </a:p>
          <a:p>
            <a:pPr marL="360000" indent="-108000" algn="just"/>
            <a:r>
              <a:rPr lang="fr-FR" sz="1400" dirty="0" smtClean="0"/>
              <a:t>Dont la remboursabilité change durant la période entre la première délivrance/tarification et les délivrance/tarification ultérieures d’unités du conditionnement (à la fin de validité de l’autorisation ou lorsque le conditionnement est supprimé du remboursement) </a:t>
            </a:r>
            <a:r>
              <a:rPr lang="fr-FR" sz="2000" dirty="0" smtClean="0"/>
              <a:t>	</a:t>
            </a:r>
          </a:p>
          <a:p>
            <a:pPr marL="0" indent="0" algn="just">
              <a:buNone/>
            </a:pPr>
            <a:endParaRPr lang="nl-BE"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008763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2000" b="1" dirty="0" smtClean="0"/>
          </a:p>
          <a:p>
            <a:pPr marL="0" indent="0">
              <a:buNone/>
            </a:pPr>
            <a:r>
              <a:rPr lang="fr-FR" sz="2000" dirty="0" smtClean="0"/>
              <a:t>Maintien des obligations concernant le </a:t>
            </a:r>
            <a:r>
              <a:rPr lang="fr-FR" sz="2000" b="1" dirty="0" smtClean="0"/>
              <a:t>code-barres unique </a:t>
            </a:r>
            <a:r>
              <a:rPr lang="fr-FR" sz="2000" dirty="0" smtClean="0"/>
              <a:t>(CBU):</a:t>
            </a:r>
          </a:p>
          <a:p>
            <a:pPr marL="0" indent="0">
              <a:buNone/>
            </a:pPr>
            <a:endParaRPr lang="fr-FR" sz="1200" dirty="0" smtClean="0"/>
          </a:p>
          <a:p>
            <a:r>
              <a:rPr lang="fr-FR" sz="2000" dirty="0" smtClean="0"/>
              <a:t>pour les firmes pharmaceutiques : </a:t>
            </a:r>
          </a:p>
          <a:p>
            <a:pPr marL="400050" lvl="1" indent="0" algn="just">
              <a:buNone/>
            </a:pPr>
            <a:r>
              <a:rPr lang="fr-FR" sz="1800" dirty="0" smtClean="0"/>
              <a:t>élargissement: CBU également pour les produits «en vrac» et les conditionnements hospitaliers pour la PMI</a:t>
            </a:r>
          </a:p>
          <a:p>
            <a:pPr marL="0" indent="0">
              <a:buNone/>
            </a:pPr>
            <a:endParaRPr lang="fr-FR" sz="1200" dirty="0" smtClean="0"/>
          </a:p>
          <a:p>
            <a:r>
              <a:rPr lang="fr-FR" sz="2000" dirty="0" smtClean="0"/>
              <a:t>pour le pharmacien:</a:t>
            </a:r>
          </a:p>
          <a:p>
            <a:pPr marL="0" indent="0">
              <a:buNone/>
            </a:pPr>
            <a:r>
              <a:rPr lang="fr-FR" sz="1200" dirty="0" smtClean="0"/>
              <a:t> </a:t>
            </a:r>
          </a:p>
          <a:p>
            <a:pPr marL="457200" lvl="1" indent="0" algn="just">
              <a:buNone/>
            </a:pPr>
            <a:r>
              <a:rPr lang="fr-FR" sz="1800" dirty="0" smtClean="0"/>
              <a:t>délivrances “MRS-MRPA” – formes «orales-solides»: </a:t>
            </a:r>
            <a:r>
              <a:rPr lang="fr-FR" sz="1800" dirty="0" err="1" smtClean="0"/>
              <a:t>enrégistrement</a:t>
            </a:r>
            <a:r>
              <a:rPr lang="fr-FR" sz="1800" dirty="0" smtClean="0"/>
              <a:t> obligatoire du CBU du (des) conditionnement(s) utilisé(s) pour les unités tarifées</a:t>
            </a:r>
            <a:endParaRPr lang="fr-FR"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512327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2000" b="1" dirty="0" smtClean="0"/>
          </a:p>
          <a:p>
            <a:pPr marL="400050" lvl="1" indent="0">
              <a:buNone/>
            </a:pPr>
            <a:r>
              <a:rPr lang="fr-FR" sz="2000" dirty="0" smtClean="0"/>
              <a:t>Adaptation des contrôles du CBU:</a:t>
            </a:r>
          </a:p>
          <a:p>
            <a:pPr marL="0" indent="0">
              <a:buNone/>
            </a:pPr>
            <a:r>
              <a:rPr lang="fr-FR" sz="1800" dirty="0" smtClean="0"/>
              <a:t> </a:t>
            </a:r>
          </a:p>
          <a:p>
            <a:pPr lvl="1">
              <a:buFont typeface="Arial" pitchFamily="34" charset="0"/>
              <a:buChar char="•"/>
            </a:pPr>
            <a:r>
              <a:rPr lang="fr-FR" sz="1800" dirty="0" smtClean="0"/>
              <a:t>le CBU d’un même conditionnement peut être utilisé pour plusieurs patients</a:t>
            </a:r>
          </a:p>
          <a:p>
            <a:pPr lvl="1" algn="just">
              <a:buFont typeface="Arial" pitchFamily="34" charset="0"/>
              <a:buChar char="•"/>
            </a:pPr>
            <a:r>
              <a:rPr lang="fr-FR" sz="1800" dirty="0" smtClean="0"/>
              <a:t>un même CBU ne peut pas être utilisé à la fois pour la tarification d’un conditionnement et pour la tarification par unité</a:t>
            </a:r>
            <a:endParaRPr lang="fr-FR"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1753467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fr-FR" sz="2000" b="1" dirty="0" smtClean="0">
                <a:solidFill>
                  <a:schemeClr val="accent5">
                    <a:lumMod val="50000"/>
                  </a:schemeClr>
                </a:solidFill>
              </a:rPr>
              <a:t>Adaptations réglementaires</a:t>
            </a:r>
          </a:p>
          <a:p>
            <a:pPr marL="0" indent="0">
              <a:buNone/>
            </a:pPr>
            <a:endParaRPr lang="fr-FR" sz="2000" b="1" dirty="0" smtClean="0"/>
          </a:p>
          <a:p>
            <a:r>
              <a:rPr lang="fr-FR" sz="2000" dirty="0" smtClean="0"/>
              <a:t>Loi 14.07.1994 (CBU) </a:t>
            </a:r>
            <a:r>
              <a:rPr lang="fr-FR" sz="1800" dirty="0" smtClean="0"/>
              <a:t>(projet de loi santé)</a:t>
            </a:r>
          </a:p>
          <a:p>
            <a:r>
              <a:rPr lang="fr-FR" sz="2000" dirty="0" smtClean="0"/>
              <a:t>Arrêtés:</a:t>
            </a:r>
          </a:p>
          <a:p>
            <a:pPr lvl="1"/>
            <a:r>
              <a:rPr lang="fr-FR" sz="1800" dirty="0" smtClean="0"/>
              <a:t>A.R. du 21.12.2001 (spécialités pharmaceutiques remboursables)</a:t>
            </a:r>
          </a:p>
          <a:p>
            <a:pPr lvl="1"/>
            <a:r>
              <a:rPr lang="fr-FR" sz="1800" dirty="0" smtClean="0"/>
              <a:t>A.R. du 07.05.1991 (ticket modérateur)</a:t>
            </a:r>
          </a:p>
          <a:p>
            <a:pPr lvl="1"/>
            <a:r>
              <a:rPr lang="fr-FR" sz="1800" dirty="0" smtClean="0"/>
              <a:t>A.R. du 16.03.2010 (honoraires) </a:t>
            </a:r>
          </a:p>
          <a:p>
            <a:pPr lvl="1"/>
            <a:r>
              <a:rPr lang="fr-FR" sz="1800" dirty="0" smtClean="0"/>
              <a:t>A.R. du 15.06.2001 (transmission de données offices de tarification →  organismes assureurs)</a:t>
            </a:r>
          </a:p>
          <a:p>
            <a:pPr lvl="1"/>
            <a:r>
              <a:rPr lang="fr-FR" sz="1800" dirty="0" smtClean="0"/>
              <a:t>A.R. du 22.01.2004 (transmission de données organismes assureurs → INAMI)</a:t>
            </a:r>
          </a:p>
          <a:p>
            <a:pPr lvl="1"/>
            <a:r>
              <a:rPr lang="fr-FR" sz="1800" dirty="0" smtClean="0"/>
              <a:t>A.M. du 02.09.2004 (communication CBU firmes → INAMI)</a:t>
            </a:r>
          </a:p>
          <a:p>
            <a:pPr lvl="1" algn="just"/>
            <a:r>
              <a:rPr lang="fr-FR" sz="1800" dirty="0" smtClean="0"/>
              <a:t>A.M. du 29.12.1989 et 05.06.2006 (prix des médicaments remboursables) (SPF Economie)</a:t>
            </a:r>
            <a:endParaRPr lang="fr-FR"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84809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25829" y="1143000"/>
            <a:ext cx="8229600" cy="4525963"/>
          </a:xfrm>
        </p:spPr>
        <p:txBody>
          <a:bodyPr>
            <a:noAutofit/>
          </a:bodyPr>
          <a:lstStyle/>
          <a:p>
            <a:pPr marL="0" indent="0">
              <a:buNone/>
            </a:pPr>
            <a:r>
              <a:rPr lang="fr-FR" sz="2000" b="1" dirty="0" smtClean="0">
                <a:solidFill>
                  <a:schemeClr val="accent5">
                    <a:lumMod val="50000"/>
                  </a:schemeClr>
                </a:solidFill>
              </a:rPr>
              <a:t>Date d’entrée en vigueur = 01.04.2015</a:t>
            </a:r>
          </a:p>
          <a:p>
            <a:pPr marL="0" indent="0">
              <a:buNone/>
            </a:pPr>
            <a:endParaRPr lang="fr-FR" sz="2000" dirty="0" smtClean="0"/>
          </a:p>
          <a:p>
            <a:pPr marL="0" indent="0">
              <a:buNone/>
            </a:pPr>
            <a:r>
              <a:rPr lang="fr-FR" sz="2000" dirty="0" smtClean="0"/>
              <a:t>Procédure:</a:t>
            </a:r>
          </a:p>
          <a:p>
            <a:pPr marL="0" indent="0">
              <a:buNone/>
            </a:pPr>
            <a:endParaRPr lang="fr-FR" sz="2000" dirty="0" smtClean="0"/>
          </a:p>
          <a:p>
            <a:pPr algn="just"/>
            <a:r>
              <a:rPr lang="fr-FR" sz="1800" dirty="0" smtClean="0"/>
              <a:t>Publication des arrêtés d’exécution du 19.04.2014 (Moniteur Belge du 12.05.2014 )</a:t>
            </a:r>
          </a:p>
          <a:p>
            <a:pPr algn="just"/>
            <a:r>
              <a:rPr lang="fr-FR" sz="1800" dirty="0" smtClean="0"/>
              <a:t>Publication de l’arrêté du 18 mars 2015 qui reporte la date de l’entrée en vigueur des arrêtés d’exécution (Moniteur Belge du 31.03.2015)</a:t>
            </a:r>
          </a:p>
          <a:p>
            <a:pPr algn="just"/>
            <a:r>
              <a:rPr lang="fr-FR" sz="1800" dirty="0" smtClean="0"/>
              <a:t>Publication des arrêtés du 27.03.2015 apportant des modifications (pratiques) aux arrêtés d’exécution (Moniteur Belge </a:t>
            </a:r>
            <a:r>
              <a:rPr lang="fr-FR" sz="1800" dirty="0"/>
              <a:t>du 31.03.2015</a:t>
            </a:r>
            <a:r>
              <a:rPr lang="fr-FR" sz="1800" dirty="0" smtClean="0"/>
              <a:t>)</a:t>
            </a:r>
          </a:p>
          <a:p>
            <a:r>
              <a:rPr lang="fr-FR" sz="1800" dirty="0" smtClean="0"/>
              <a:t>Avenant à la convention entre les pharmaciens et les organismes assureurs </a:t>
            </a:r>
          </a:p>
          <a:p>
            <a:r>
              <a:rPr lang="fr-FR" sz="1800" dirty="0" smtClean="0"/>
              <a:t>Adaptation des </a:t>
            </a:r>
            <a:r>
              <a:rPr lang="fr-FR" sz="1800" dirty="0" smtClean="0">
                <a:hlinkClick r:id="rId4"/>
              </a:rPr>
              <a:t>instructions de tarification </a:t>
            </a:r>
            <a:endParaRPr lang="fr-FR"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585745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fr-FR" sz="2000" dirty="0" smtClean="0"/>
              <a:t>L’objectif budgétaire pour l’assurance maladie pour 2013-2014-2015 prévoit une économie de 20 millions d’euros concernant les médicaments en maisons de repos: </a:t>
            </a:r>
          </a:p>
          <a:p>
            <a:endParaRPr lang="fr-FR" sz="2000" dirty="0" smtClean="0"/>
          </a:p>
          <a:p>
            <a:pPr algn="just"/>
            <a:r>
              <a:rPr lang="fr-FR" sz="2000" dirty="0" smtClean="0"/>
              <a:t>1° une réduction du « volume » prescrit des spécialités pharmaceutiques remboursables, à concurrence de 10 millions d’euros: </a:t>
            </a:r>
          </a:p>
          <a:p>
            <a:pPr marL="0" indent="0" algn="just">
              <a:buNone/>
            </a:pPr>
            <a:endParaRPr lang="fr-FR" sz="1000" dirty="0" smtClean="0"/>
          </a:p>
          <a:p>
            <a:pPr marL="400050" lvl="1" indent="0" algn="just">
              <a:buNone/>
            </a:pPr>
            <a:r>
              <a:rPr lang="fr-FR" sz="2000" dirty="0" smtClean="0"/>
              <a:t>sensibilisation des médecins via un feedback de l’INAMI sur leur profil de prescription (1</a:t>
            </a:r>
            <a:r>
              <a:rPr lang="fr-FR" sz="2000" baseline="30000" dirty="0" smtClean="0"/>
              <a:t>er</a:t>
            </a:r>
            <a:r>
              <a:rPr lang="fr-FR" sz="2000" dirty="0" smtClean="0"/>
              <a:t> trimestre 2013) </a:t>
            </a:r>
          </a:p>
          <a:p>
            <a:pPr marL="400050" lvl="1" indent="0" algn="just">
              <a:buNone/>
            </a:pPr>
            <a:endParaRPr lang="fr-FR" sz="1000" dirty="0" smtClean="0"/>
          </a:p>
          <a:p>
            <a:pPr lvl="1" algn="just">
              <a:buFont typeface="Arial" pitchFamily="34" charset="0"/>
              <a:buChar char="•"/>
            </a:pPr>
            <a:r>
              <a:rPr lang="fr-FR" sz="1800" dirty="0" smtClean="0"/>
              <a:t>feedback général</a:t>
            </a:r>
          </a:p>
          <a:p>
            <a:pPr lvl="1" algn="just">
              <a:buFont typeface="Arial" pitchFamily="34" charset="0"/>
              <a:buChar char="•"/>
            </a:pPr>
            <a:r>
              <a:rPr lang="fr-FR" sz="1800" dirty="0" smtClean="0"/>
              <a:t>sensibilisation spécifique sur la </a:t>
            </a:r>
            <a:r>
              <a:rPr lang="fr-FR" sz="1800" dirty="0" err="1" smtClean="0"/>
              <a:t>polymédication</a:t>
            </a:r>
            <a:r>
              <a:rPr lang="fr-FR" sz="1800" dirty="0" smtClean="0"/>
              <a:t> et sur l’utilisation des psychotropes chez les personnes âgées</a:t>
            </a:r>
          </a:p>
          <a:p>
            <a:pPr lvl="1" algn="just">
              <a:buFont typeface="Arial" pitchFamily="34" charset="0"/>
              <a:buChar char="•"/>
            </a:pPr>
            <a:r>
              <a:rPr lang="fr-FR" sz="1800" dirty="0" smtClean="0"/>
              <a:t>rappel des règles de bonne prescription chez les personnes </a:t>
            </a:r>
            <a:r>
              <a:rPr lang="fr-BE" sz="1800" dirty="0" smtClean="0"/>
              <a:t>âgées</a:t>
            </a:r>
            <a:r>
              <a:rPr lang="nl-BE" sz="1800" dirty="0" smtClean="0"/>
              <a:t> (</a:t>
            </a:r>
            <a:r>
              <a:rPr lang="nl-BE" sz="1800" dirty="0" err="1" smtClean="0"/>
              <a:t>tant</a:t>
            </a:r>
            <a:r>
              <a:rPr lang="nl-BE" sz="1800" dirty="0" smtClean="0"/>
              <a:t> </a:t>
            </a:r>
            <a:r>
              <a:rPr lang="fr-BE" sz="1800" dirty="0"/>
              <a:t>les personnes âgées </a:t>
            </a:r>
            <a:r>
              <a:rPr lang="fr-BE" sz="1800" dirty="0" smtClean="0"/>
              <a:t> à </a:t>
            </a:r>
            <a:r>
              <a:rPr lang="fr-BE" sz="1800" dirty="0"/>
              <a:t>domicile que celles en maisons de repos</a:t>
            </a:r>
            <a:r>
              <a:rPr lang="nl-BE" sz="1800" dirty="0" smtClean="0"/>
              <a:t>)</a:t>
            </a:r>
            <a:endParaRPr lang="en-US" sz="1800" dirty="0"/>
          </a:p>
        </p:txBody>
      </p:sp>
      <p:sp>
        <p:nvSpPr>
          <p:cNvPr id="11" name="Rounded Rectangle 10"/>
          <p:cNvSpPr/>
          <p:nvPr/>
        </p:nvSpPr>
        <p:spPr>
          <a:xfrm>
            <a:off x="457200" y="384233"/>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smtClean="0">
                <a:solidFill>
                  <a:schemeClr val="bg1"/>
                </a:solidFill>
              </a:rPr>
              <a:t>Contexte</a:t>
            </a:r>
            <a:endParaRPr lang="en-US" sz="2000" b="1" dirty="0">
              <a:solidFill>
                <a:schemeClr val="bg1"/>
              </a:solidFill>
            </a:endParaRPr>
          </a:p>
        </p:txBody>
      </p:sp>
    </p:spTree>
    <p:extLst>
      <p:ext uri="{BB962C8B-B14F-4D97-AF65-F5344CB8AC3E}">
        <p14:creationId xmlns:p14="http://schemas.microsoft.com/office/powerpoint/2010/main" val="440134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07167" y="838200"/>
            <a:ext cx="8229600" cy="4724400"/>
          </a:xfrm>
        </p:spPr>
        <p:txBody>
          <a:bodyPr>
            <a:noAutofit/>
          </a:bodyPr>
          <a:lstStyle/>
          <a:p>
            <a:pPr marL="0" indent="0">
              <a:buNone/>
            </a:pPr>
            <a:r>
              <a:rPr lang="fr-FR" sz="1800" dirty="0" smtClean="0">
                <a:solidFill>
                  <a:schemeClr val="accent5">
                    <a:lumMod val="75000"/>
                  </a:schemeClr>
                </a:solidFill>
              </a:rPr>
              <a:t>Une implémentation progressive est acceptée:</a:t>
            </a:r>
          </a:p>
          <a:p>
            <a:pPr marL="0" indent="0">
              <a:buNone/>
            </a:pPr>
            <a:endParaRPr lang="fr-FR" sz="1800" dirty="0" smtClean="0">
              <a:solidFill>
                <a:schemeClr val="accent5">
                  <a:lumMod val="75000"/>
                </a:schemeClr>
              </a:solidFill>
            </a:endParaRPr>
          </a:p>
          <a:p>
            <a:pPr lvl="0" algn="just"/>
            <a:r>
              <a:rPr lang="fr-FR" sz="1800" dirty="0"/>
              <a:t>Le 1</a:t>
            </a:r>
            <a:r>
              <a:rPr lang="fr-FR" sz="1800" baseline="30000" dirty="0"/>
              <a:t>er</a:t>
            </a:r>
            <a:r>
              <a:rPr lang="fr-FR" sz="1800" dirty="0"/>
              <a:t> avril 2015 on commence avec la </a:t>
            </a:r>
            <a:r>
              <a:rPr lang="fr-BE" sz="1800" dirty="0"/>
              <a:t>tarification par unité (</a:t>
            </a:r>
            <a:r>
              <a:rPr lang="fr-BE" sz="1800" dirty="0" err="1"/>
              <a:t>TpU</a:t>
            </a:r>
            <a:r>
              <a:rPr lang="fr-BE" sz="1800" dirty="0"/>
              <a:t>) </a:t>
            </a:r>
            <a:r>
              <a:rPr lang="fr-FR" sz="1800" dirty="0"/>
              <a:t>comme le prévoit l’obligation légale.</a:t>
            </a:r>
            <a:endParaRPr lang="en-US" sz="1800" dirty="0"/>
          </a:p>
          <a:p>
            <a:pPr lvl="0" algn="just"/>
            <a:r>
              <a:rPr lang="fr-FR" sz="1800" dirty="0"/>
              <a:t>Durant une période de transition du 1</a:t>
            </a:r>
            <a:r>
              <a:rPr lang="fr-FR" sz="1800" baseline="30000" dirty="0"/>
              <a:t>er</a:t>
            </a:r>
            <a:r>
              <a:rPr lang="fr-FR" sz="1800" dirty="0"/>
              <a:t> avril 2015 jusqu’au mois de septembre 2015 au plus tard (facturation du mois d’août), les organismes assureurs accepteront l’ancien (conditionnements) et le nouveau système de facturation (</a:t>
            </a:r>
            <a:r>
              <a:rPr lang="fr-FR" sz="1800" dirty="0" err="1"/>
              <a:t>TpU</a:t>
            </a:r>
            <a:r>
              <a:rPr lang="fr-FR" sz="1800" dirty="0"/>
              <a:t>) pour la délivrance de médicaments en MRS-MRPA à condition qu’un seul support de facturation soit transmis par mois.</a:t>
            </a:r>
            <a:endParaRPr lang="en-US" sz="1800" dirty="0"/>
          </a:p>
          <a:p>
            <a:pPr lvl="0" algn="just"/>
            <a:r>
              <a:rPr lang="fr-FR" sz="1800" dirty="0"/>
              <a:t>Les factures qui ne sont pas établies selon le nouveau système de facturation (</a:t>
            </a:r>
            <a:r>
              <a:rPr lang="fr-FR" sz="1800" dirty="0" err="1"/>
              <a:t>TpU</a:t>
            </a:r>
            <a:r>
              <a:rPr lang="fr-FR" sz="1800" dirty="0"/>
              <a:t>) pour la délivrance de médicaments en MRS-MRPA, ne seront plus acceptées par les organismes assureurs à partir du 1</a:t>
            </a:r>
            <a:r>
              <a:rPr lang="fr-FR" sz="1800" baseline="30000" dirty="0"/>
              <a:t>er</a:t>
            </a:r>
            <a:r>
              <a:rPr lang="fr-FR" sz="1800" dirty="0"/>
              <a:t> octobre 2015. Concrètement, cela signifie que les délivrances aux résidants en MRS-MRPA seront facturées selon la </a:t>
            </a:r>
            <a:r>
              <a:rPr lang="fr-FR" sz="1800" dirty="0" err="1"/>
              <a:t>TpU</a:t>
            </a:r>
            <a:r>
              <a:rPr lang="fr-FR" sz="1800" dirty="0"/>
              <a:t> à partir du 1</a:t>
            </a:r>
            <a:r>
              <a:rPr lang="fr-FR" sz="1800" baseline="30000" dirty="0"/>
              <a:t>er</a:t>
            </a:r>
            <a:r>
              <a:rPr lang="fr-FR" sz="1800" dirty="0"/>
              <a:t> septembre 2015 et que dès lors, la période de transition prendra fin le 31 août 2015.</a:t>
            </a:r>
            <a:endParaRPr lang="en-US" sz="1800" dirty="0"/>
          </a:p>
          <a:p>
            <a:pPr algn="just"/>
            <a:r>
              <a:rPr lang="fr-FR" sz="1800" dirty="0"/>
              <a:t>Une évaluation régulière des progrès est prévue. En fonction de l’évolution, la période de transition pourra être écourtée</a:t>
            </a:r>
            <a:r>
              <a:rPr lang="fr-FR" sz="1800" dirty="0" smtClean="0"/>
              <a:t>.</a:t>
            </a:r>
            <a:endParaRPr lang="fr-FR"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241666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endParaRPr lang="en-US" sz="2000" dirty="0"/>
          </a:p>
          <a:p>
            <a:pPr algn="just"/>
            <a:r>
              <a:rPr lang="fr-FR" sz="2000" dirty="0" smtClean="0"/>
              <a:t>Monitoring strict</a:t>
            </a:r>
          </a:p>
          <a:p>
            <a:pPr marL="400050" lvl="1" indent="0" algn="just">
              <a:buNone/>
            </a:pPr>
            <a:r>
              <a:rPr lang="fr-FR" sz="1800" dirty="0" smtClean="0"/>
              <a:t>- des dépenses</a:t>
            </a:r>
          </a:p>
          <a:p>
            <a:pPr marL="400050" lvl="1" indent="0" algn="just">
              <a:buNone/>
            </a:pPr>
            <a:r>
              <a:rPr lang="fr-FR" sz="1800" dirty="0" smtClean="0"/>
              <a:t>- de l’économie réalisée </a:t>
            </a:r>
          </a:p>
          <a:p>
            <a:pPr marL="400050" lvl="1" indent="0" algn="just">
              <a:buNone/>
            </a:pPr>
            <a:r>
              <a:rPr lang="fr-FR" sz="1800" dirty="0" smtClean="0"/>
              <a:t>- de l’utilisation des flags « exception »/« dérogation »</a:t>
            </a:r>
          </a:p>
          <a:p>
            <a:pPr algn="just"/>
            <a:endParaRPr lang="fr-FR" sz="2000" dirty="0" smtClean="0"/>
          </a:p>
          <a:p>
            <a:pPr algn="just"/>
            <a:r>
              <a:rPr lang="fr-FR" sz="2000" dirty="0" smtClean="0"/>
              <a:t>Engagement de réévaluer au plus tard en septembre 2015 le montant de l’“honoraire par semaine par résident" (moyen). Cette réévaluation suivra la même méthodologie que celle utilisée pour la détermination initiale du montant de l’honoraire précité, valable à partir du 1er avril 2015, mais sur base des données plus récentes (</a:t>
            </a:r>
            <a:r>
              <a:rPr lang="fr-FR" sz="2000" dirty="0" err="1" smtClean="0"/>
              <a:t>Pharmanet</a:t>
            </a:r>
            <a:r>
              <a:rPr lang="fr-FR" sz="2000" dirty="0" smtClean="0"/>
              <a:t> et IMA). </a:t>
            </a:r>
            <a:endParaRPr lang="fr-FR"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smtClean="0">
                <a:solidFill>
                  <a:schemeClr val="bg1"/>
                </a:solidFill>
              </a:rPr>
              <a:t>Monitoring</a:t>
            </a:r>
            <a:endParaRPr lang="en-US" sz="2000" b="1" dirty="0">
              <a:solidFill>
                <a:schemeClr val="bg1"/>
              </a:solidFill>
            </a:endParaRPr>
          </a:p>
        </p:txBody>
      </p:sp>
    </p:spTree>
    <p:extLst>
      <p:ext uri="{BB962C8B-B14F-4D97-AF65-F5344CB8AC3E}">
        <p14:creationId xmlns:p14="http://schemas.microsoft.com/office/powerpoint/2010/main" val="2888167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fr-FR" sz="2000" dirty="0" smtClean="0">
                <a:effectLst/>
              </a:rPr>
              <a:t>INAMI</a:t>
            </a:r>
          </a:p>
          <a:p>
            <a:pPr marL="0" indent="0">
              <a:buNone/>
            </a:pPr>
            <a:r>
              <a:rPr lang="fr-FR" sz="2000" dirty="0" smtClean="0"/>
              <a:t>Service des Soins de Santé</a:t>
            </a:r>
          </a:p>
          <a:p>
            <a:pPr marL="0" indent="0" algn="just">
              <a:buNone/>
            </a:pPr>
            <a:r>
              <a:rPr lang="fr-FR" sz="2000" dirty="0" smtClean="0"/>
              <a:t>Direction Politique Pharmaceutique</a:t>
            </a:r>
          </a:p>
          <a:p>
            <a:pPr marL="0" indent="0">
              <a:buNone/>
            </a:pPr>
            <a:r>
              <a:rPr lang="fr-FR" sz="2000" dirty="0" smtClean="0"/>
              <a:t>Unité Gestion de connaissance et information et simplification administrative</a:t>
            </a:r>
          </a:p>
          <a:p>
            <a:pPr algn="just"/>
            <a:endParaRPr lang="fr-FR" sz="2000" dirty="0" smtClean="0">
              <a:effectLst/>
            </a:endParaRPr>
          </a:p>
          <a:p>
            <a:pPr marL="1080000" indent="0" algn="just">
              <a:buNone/>
            </a:pPr>
            <a:r>
              <a:rPr lang="fr-FR" sz="2000" dirty="0" smtClean="0"/>
              <a:t>Yoeriska Antonissen </a:t>
            </a:r>
          </a:p>
          <a:p>
            <a:pPr marL="1080000" indent="0" algn="just">
              <a:buNone/>
            </a:pPr>
            <a:r>
              <a:rPr lang="fr-FR" sz="2000" dirty="0" smtClean="0">
                <a:hlinkClick r:id="rId4"/>
              </a:rPr>
              <a:t>yoeriska.antonissen@riziv.fgov.be</a:t>
            </a:r>
            <a:r>
              <a:rPr lang="fr-FR" sz="2000" dirty="0" smtClean="0"/>
              <a:t> </a:t>
            </a:r>
          </a:p>
          <a:p>
            <a:pPr marL="1080000" indent="0" algn="just">
              <a:buNone/>
            </a:pPr>
            <a:r>
              <a:rPr lang="fr-FR" sz="2000" dirty="0" smtClean="0"/>
              <a:t>02  739 71 44</a:t>
            </a:r>
          </a:p>
          <a:p>
            <a:pPr marL="1080000" indent="0" algn="just">
              <a:buNone/>
            </a:pPr>
            <a:endParaRPr lang="fr-FR" sz="2000" dirty="0" smtClean="0">
              <a:effectLst/>
            </a:endParaRPr>
          </a:p>
          <a:p>
            <a:pPr marL="1080000" indent="0" algn="just">
              <a:buNone/>
            </a:pPr>
            <a:r>
              <a:rPr lang="fr-FR" sz="2000" dirty="0" smtClean="0"/>
              <a:t>Bertrand </a:t>
            </a:r>
            <a:r>
              <a:rPr lang="fr-FR" sz="2000" dirty="0" err="1" smtClean="0"/>
              <a:t>Dirié</a:t>
            </a:r>
            <a:endParaRPr lang="fr-FR" sz="2000" dirty="0" smtClean="0"/>
          </a:p>
          <a:p>
            <a:pPr marL="1080000" indent="0" algn="just">
              <a:buNone/>
            </a:pPr>
            <a:r>
              <a:rPr lang="fr-FR" sz="2000" dirty="0" smtClean="0">
                <a:effectLst/>
                <a:hlinkClick r:id="rId5"/>
              </a:rPr>
              <a:t>bertrand.dirie@inami.fgov.be</a:t>
            </a:r>
            <a:endParaRPr lang="fr-FR" sz="2000" dirty="0" smtClean="0">
              <a:effectLst/>
            </a:endParaRPr>
          </a:p>
          <a:p>
            <a:pPr marL="1080000" indent="0" algn="just">
              <a:buNone/>
            </a:pPr>
            <a:r>
              <a:rPr lang="fr-FR" sz="2000" dirty="0" smtClean="0"/>
              <a:t>02 739 78 37</a:t>
            </a:r>
            <a:endParaRPr lang="fr-FR" sz="2000" dirty="0">
              <a:effectLst/>
            </a:endParaRP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smtClean="0">
                <a:solidFill>
                  <a:schemeClr val="bg1"/>
                </a:solidFill>
              </a:rPr>
              <a:t>Contact</a:t>
            </a:r>
            <a:endParaRPr lang="en-US" sz="2000" b="1" dirty="0">
              <a:solidFill>
                <a:schemeClr val="bg1"/>
              </a:solidFill>
            </a:endParaRPr>
          </a:p>
        </p:txBody>
      </p:sp>
    </p:spTree>
    <p:extLst>
      <p:ext uri="{BB962C8B-B14F-4D97-AF65-F5344CB8AC3E}">
        <p14:creationId xmlns:p14="http://schemas.microsoft.com/office/powerpoint/2010/main" val="658626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algn="just"/>
            <a:r>
              <a:rPr lang="fr-FR" sz="2000" dirty="0" smtClean="0"/>
              <a:t>2° une économie de 10 millions d’euros sur base annuelle, moyennant une réforme fondamentale du système de tarification des médicaments en maisons de repos :</a:t>
            </a:r>
          </a:p>
          <a:p>
            <a:endParaRPr lang="fr-FR" sz="2000" dirty="0" smtClean="0"/>
          </a:p>
          <a:p>
            <a:pPr lvl="1" indent="-342900" algn="just">
              <a:buFont typeface="Arial" pitchFamily="34" charset="0"/>
              <a:buChar char="•"/>
            </a:pPr>
            <a:r>
              <a:rPr lang="fr-FR" sz="1800" dirty="0" smtClean="0"/>
              <a:t>reflète, pour le pharmacien et le patient, la spécificité du travail de délivrance à un patient vivant en communauté, par rapport à une délivrance sur prescription en pharmacie publique</a:t>
            </a:r>
          </a:p>
          <a:p>
            <a:pPr lvl="1" indent="-342900" algn="just">
              <a:buFont typeface="Arial" pitchFamily="34" charset="0"/>
              <a:buChar char="•"/>
            </a:pPr>
            <a:r>
              <a:rPr lang="fr-FR" sz="1800" dirty="0" smtClean="0"/>
              <a:t>s’inscrit dans le contexte des </a:t>
            </a:r>
            <a:r>
              <a:rPr lang="fr-FR" sz="1800" dirty="0"/>
              <a:t>obligations des pharmaciens en </a:t>
            </a:r>
            <a:r>
              <a:rPr lang="fr-FR" sz="1800" dirty="0" smtClean="0"/>
              <a:t>terme de santé publique, avec comme objectif d’améliorer la sécurité et la qualité de la délivrance de médicaments aux personnes âgées </a:t>
            </a:r>
          </a:p>
          <a:p>
            <a:pPr lvl="1" indent="-342900" algn="just">
              <a:buFont typeface="Arial" pitchFamily="34" charset="0"/>
              <a:buChar char="•"/>
            </a:pPr>
            <a:r>
              <a:rPr lang="fr-FR" sz="1800" dirty="0" smtClean="0"/>
              <a:t>encourage la préparation de médication individuelle (PMI) (avantages en terme de consommation rationnelle et de santé publique )</a:t>
            </a:r>
          </a:p>
          <a:p>
            <a:pPr marL="400050" lvl="1" indent="0" algn="just">
              <a:buNone/>
            </a:pPr>
            <a:endParaRPr lang="fr-FR" sz="1800" dirty="0" smtClean="0"/>
          </a:p>
          <a:p>
            <a:pPr marL="400050" lvl="1" indent="0">
              <a:buNone/>
            </a:pPr>
            <a:r>
              <a:rPr lang="fr-FR" sz="2000" dirty="0" smtClean="0"/>
              <a:t>Remarque: cette présentation ne concerne que le point 2°</a:t>
            </a:r>
            <a:endParaRPr lang="fr-FR" sz="2000" dirty="0">
              <a:effectLst/>
            </a:endParaRPr>
          </a:p>
        </p:txBody>
      </p:sp>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smtClean="0">
                <a:solidFill>
                  <a:schemeClr val="bg1"/>
                </a:solidFill>
              </a:rPr>
              <a:t>Contexte</a:t>
            </a:r>
            <a:r>
              <a:rPr lang="nl-BE" sz="2000" b="1" dirty="0" smtClean="0">
                <a:solidFill>
                  <a:schemeClr val="bg1"/>
                </a:solidFill>
              </a:rPr>
              <a:t> </a:t>
            </a:r>
            <a:endParaRPr lang="en-US" sz="2000" b="1" dirty="0">
              <a:solidFill>
                <a:schemeClr val="bg1"/>
              </a:solidFill>
            </a:endParaRPr>
          </a:p>
        </p:txBody>
      </p:sp>
    </p:spTree>
    <p:extLst>
      <p:ext uri="{BB962C8B-B14F-4D97-AF65-F5344CB8AC3E}">
        <p14:creationId xmlns:p14="http://schemas.microsoft.com/office/powerpoint/2010/main" val="3895524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fr-FR" sz="2000" dirty="0" smtClean="0">
                <a:effectLst/>
              </a:rPr>
              <a:t>Scope (portée):</a:t>
            </a:r>
          </a:p>
          <a:p>
            <a:pPr marL="0" indent="0" algn="just">
              <a:buNone/>
            </a:pPr>
            <a:endParaRPr lang="fr-FR" sz="2000" dirty="0" smtClean="0">
              <a:effectLst/>
            </a:endParaRPr>
          </a:p>
          <a:p>
            <a:pPr lvl="0"/>
            <a:r>
              <a:rPr lang="fr-FR" sz="2000" dirty="0" smtClean="0"/>
              <a:t>Délivrances aux résidents en MRS/MRPA </a:t>
            </a:r>
          </a:p>
          <a:p>
            <a:pPr lvl="0" algn="just"/>
            <a:r>
              <a:rPr lang="fr-FR" sz="2000" dirty="0" smtClean="0"/>
              <a:t>Spécialités pharmaceutiques remboursables ayant une forme d’administration « orale-solide » (cf. directives pour la PMI)</a:t>
            </a:r>
          </a:p>
          <a:p>
            <a:pPr lvl="0"/>
            <a:r>
              <a:rPr lang="fr-FR" sz="2000" dirty="0" smtClean="0"/>
              <a:t>Traitements aigus et chroniques</a:t>
            </a:r>
          </a:p>
          <a:p>
            <a:pPr marL="0" lvl="0" indent="0">
              <a:buNone/>
            </a:pPr>
            <a:endParaRPr lang="fr-FR" sz="2000" dirty="0" smtClean="0">
              <a:effectLst/>
            </a:endParaRPr>
          </a:p>
          <a:p>
            <a:pPr marL="0" indent="0" algn="just">
              <a:buNone/>
            </a:pPr>
            <a:r>
              <a:rPr lang="fr-FR" sz="2000" dirty="0" smtClean="0"/>
              <a:t>Objectif:</a:t>
            </a:r>
          </a:p>
          <a:p>
            <a:pPr marL="400050" lvl="1" indent="0" algn="just">
              <a:buNone/>
            </a:pPr>
            <a:r>
              <a:rPr lang="fr-FR" sz="2000" dirty="0" smtClean="0"/>
              <a:t>une économie de 10 millions d’euros sur base annuelle</a:t>
            </a:r>
          </a:p>
          <a:p>
            <a:pPr marL="400050" lvl="1" indent="0" algn="just">
              <a:buNone/>
            </a:pPr>
            <a:r>
              <a:rPr lang="fr-FR" sz="2000" dirty="0" smtClean="0"/>
              <a:t>par une maîtrise des volumes de médicaments facturés à l’INAMI </a:t>
            </a:r>
          </a:p>
          <a:p>
            <a:pPr marL="400050" lvl="1" indent="0" algn="just">
              <a:buNone/>
            </a:pPr>
            <a:r>
              <a:rPr lang="fr-FR" sz="2000" dirty="0" smtClean="0"/>
              <a:t>moyennant une réforme fondamentale du système de tarification des médicaments en maisons de repos  </a:t>
            </a:r>
            <a:endParaRPr lang="fr-FR" sz="2000" dirty="0">
              <a:effectLst/>
            </a:endParaRP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smtClean="0">
                <a:solidFill>
                  <a:schemeClr val="bg1"/>
                </a:solidFill>
              </a:rPr>
              <a:t>Exécution</a:t>
            </a:r>
            <a:r>
              <a:rPr lang="nl-BE" sz="2000" b="1" dirty="0" smtClean="0">
                <a:solidFill>
                  <a:schemeClr val="bg1"/>
                </a:solidFill>
              </a:rPr>
              <a:t> </a:t>
            </a:r>
            <a:r>
              <a:rPr lang="nl-BE" sz="2000" b="1" dirty="0" err="1" smtClean="0">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4102824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7244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délivrance </a:t>
            </a:r>
            <a:r>
              <a:rPr lang="fr-FR" sz="2000" dirty="0" smtClean="0">
                <a:solidFill>
                  <a:schemeClr val="accent5">
                    <a:lumMod val="50000"/>
                  </a:schemeClr>
                </a:solidFill>
              </a:rPr>
              <a:t>des spécialités pharmaceutiques remboursables</a:t>
            </a:r>
          </a:p>
          <a:p>
            <a:pPr marL="0" indent="0" algn="just">
              <a:buNone/>
            </a:pPr>
            <a:endParaRPr lang="fr-FR" sz="1000" dirty="0" smtClean="0"/>
          </a:p>
          <a:p>
            <a:pPr marL="0" indent="0" algn="just">
              <a:buNone/>
            </a:pPr>
            <a:endParaRPr lang="fr-FR" sz="1000" dirty="0" smtClean="0"/>
          </a:p>
          <a:p>
            <a:pPr marL="0" indent="0" algn="just">
              <a:buNone/>
            </a:pPr>
            <a:r>
              <a:rPr lang="fr-FR" sz="2000" dirty="0" smtClean="0"/>
              <a:t>Les pharmaciens peuvent s’organiser sur les modalités de délivrance :</a:t>
            </a:r>
          </a:p>
          <a:p>
            <a:pPr lvl="0"/>
            <a:r>
              <a:rPr lang="fr-FR" sz="2000" dirty="0" smtClean="0"/>
              <a:t>PMI (manuelle ou robotisée) (flag obligatoire “PMI” – monitoring)</a:t>
            </a:r>
          </a:p>
          <a:p>
            <a:pPr lvl="0"/>
            <a:r>
              <a:rPr lang="fr-FR" sz="2000" dirty="0" smtClean="0"/>
              <a:t>conditionnement public</a:t>
            </a:r>
          </a:p>
          <a:p>
            <a:pPr lvl="0" algn="just"/>
            <a:r>
              <a:rPr lang="fr-FR" sz="2000" dirty="0" smtClean="0"/>
              <a:t>plaquette thermoformée (blister) (le fractionnement et l’exécution de façon échelonnée sont autorisés)</a:t>
            </a:r>
          </a:p>
          <a:p>
            <a:pPr marL="31950" lvl="1" indent="0" algn="just">
              <a:buNone/>
            </a:pPr>
            <a:endParaRPr lang="fr-FR" sz="1000" dirty="0" smtClean="0"/>
          </a:p>
          <a:p>
            <a:pPr marL="31950" lvl="1" indent="0" algn="just">
              <a:buNone/>
            </a:pPr>
            <a:endParaRPr lang="fr-FR" sz="1000" dirty="0" smtClean="0"/>
          </a:p>
          <a:p>
            <a:pPr marL="31950" lvl="1" indent="0" algn="just">
              <a:buNone/>
            </a:pPr>
            <a:r>
              <a:rPr lang="fr-FR" sz="2000" dirty="0" smtClean="0"/>
              <a:t>Utilisation de produits « en vrac » et de « conditionnements hospitaliers » pour la réalisation des PMI</a:t>
            </a: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061351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buNone/>
            </a:pPr>
            <a:r>
              <a:rPr lang="fr-FR" sz="2000" b="1" dirty="0" smtClean="0">
                <a:solidFill>
                  <a:schemeClr val="accent5">
                    <a:lumMod val="50000"/>
                  </a:schemeClr>
                </a:solidFill>
              </a:rPr>
              <a:t>Identification des patients</a:t>
            </a:r>
          </a:p>
          <a:p>
            <a:pPr marL="0" indent="0">
              <a:buNone/>
            </a:pPr>
            <a:endParaRPr lang="fr-FR" sz="2000" b="1" dirty="0" smtClean="0">
              <a:solidFill>
                <a:schemeClr val="accent5">
                  <a:lumMod val="50000"/>
                </a:schemeClr>
              </a:solidFill>
            </a:endParaRPr>
          </a:p>
          <a:p>
            <a:pPr marL="0" indent="0">
              <a:buNone/>
            </a:pPr>
            <a:r>
              <a:rPr lang="fr-FR" sz="2000" dirty="0" smtClean="0"/>
              <a:t>Identification via </a:t>
            </a:r>
            <a:r>
              <a:rPr lang="fr-FR" sz="2000" dirty="0" err="1" smtClean="0"/>
              <a:t>MyCareNet</a:t>
            </a:r>
            <a:r>
              <a:rPr lang="fr-FR" sz="2000" dirty="0" smtClean="0"/>
              <a:t> (2016):</a:t>
            </a:r>
          </a:p>
          <a:p>
            <a:pPr marL="400050" lvl="1" indent="0">
              <a:buNone/>
            </a:pPr>
            <a:r>
              <a:rPr lang="fr-FR" sz="2000" dirty="0" smtClean="0"/>
              <a:t>via le numéro MRS-MRPA</a:t>
            </a:r>
          </a:p>
          <a:p>
            <a:pPr marL="0" indent="0">
              <a:buNone/>
            </a:pPr>
            <a:endParaRPr lang="fr-FR" sz="2000" dirty="0" smtClean="0"/>
          </a:p>
          <a:p>
            <a:pPr marL="0" indent="0">
              <a:buNone/>
            </a:pPr>
            <a:r>
              <a:rPr lang="fr-FR" sz="2000" dirty="0" smtClean="0"/>
              <a:t>Phase transitoire:</a:t>
            </a:r>
          </a:p>
          <a:p>
            <a:r>
              <a:rPr lang="fr-FR" sz="2000" dirty="0" smtClean="0"/>
              <a:t>Le scope est limité au cadre de la délivrance de médicaments aux MRS-MRPA.</a:t>
            </a:r>
          </a:p>
          <a:p>
            <a:pPr algn="just"/>
            <a:r>
              <a:rPr lang="fr-FR" sz="2000" dirty="0" smtClean="0"/>
              <a:t>Le pharmacien mentionne le numéro de la MRS-MRPA (obligatoire) au niveau des données de tarification.</a:t>
            </a:r>
          </a:p>
          <a:p>
            <a:pPr algn="just"/>
            <a:r>
              <a:rPr lang="fr-FR" sz="2000" dirty="0" smtClean="0"/>
              <a:t>C.à.d. le pharmacien ne doit pas contrôler le statut “résident MRS-MRPA” d’un patient individuel lorsque ce dernier (ou son mandataire) vient chercher des médicaments à la pharmacie.</a:t>
            </a:r>
            <a:endParaRPr lang="fr-FR"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619660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buNone/>
            </a:pPr>
            <a:r>
              <a:rPr lang="fr-BE" sz="2000" b="1" dirty="0">
                <a:solidFill>
                  <a:schemeClr val="accent5">
                    <a:lumMod val="50000"/>
                  </a:schemeClr>
                </a:solidFill>
              </a:rPr>
              <a:t>Identification des patients</a:t>
            </a:r>
            <a:endParaRPr lang="nl-BE" sz="2000" b="1" dirty="0">
              <a:solidFill>
                <a:schemeClr val="accent5">
                  <a:lumMod val="50000"/>
                </a:schemeClr>
              </a:solidFill>
            </a:endParaRPr>
          </a:p>
          <a:p>
            <a:pPr marL="0" indent="0">
              <a:buNone/>
            </a:pPr>
            <a:endParaRPr lang="nl-BE" sz="800" dirty="0" smtClean="0"/>
          </a:p>
          <a:p>
            <a:pPr marL="0" indent="0" algn="just">
              <a:buNone/>
            </a:pPr>
            <a:r>
              <a:rPr lang="nl-BE" sz="1400" dirty="0" smtClean="0"/>
              <a:t>Pour information: </a:t>
            </a:r>
            <a:r>
              <a:rPr lang="fr-BE" sz="1400" dirty="0"/>
              <a:t>Définition d’un résident en MRS/MRPA</a:t>
            </a:r>
            <a:r>
              <a:rPr lang="nl-BE" sz="1400" dirty="0" smtClean="0"/>
              <a:t>:</a:t>
            </a:r>
            <a:endParaRPr lang="en-US" sz="1400" dirty="0"/>
          </a:p>
          <a:p>
            <a:pPr marL="0" indent="0" algn="just">
              <a:buNone/>
            </a:pPr>
            <a:r>
              <a:rPr lang="fr-BE" sz="1400" dirty="0"/>
              <a:t>Loi relative à l'assurance obligatoire soins de santé et indemnités, coordonnée le 14 juillet 1994</a:t>
            </a:r>
            <a:endParaRPr lang="en-US" sz="1400" dirty="0"/>
          </a:p>
          <a:p>
            <a:pPr marL="0" indent="0" algn="just">
              <a:buNone/>
            </a:pPr>
            <a:r>
              <a:rPr lang="fr-BE" sz="1400" dirty="0"/>
              <a:t>art. 34, 11° et 12°, à l’exception des maisons de soins psychiatriques et des centres de soins de jour ou une institution, constituant une seule entité, composée d’une section agréée comme maison de repos et de soins (MRS) et d’une section agréée comme maison de repos pour personnes âgées (MRPA); si cette entité comporte également un centre de soins de jour, ce dernier n’est pas pris en considération</a:t>
            </a:r>
            <a:r>
              <a:rPr lang="nl-BE" sz="1400" dirty="0" smtClean="0"/>
              <a:t>.  </a:t>
            </a:r>
          </a:p>
          <a:p>
            <a:pPr marL="400050" lvl="1" indent="0" algn="just">
              <a:buNone/>
            </a:pPr>
            <a:r>
              <a:rPr lang="nl-BE" sz="1400" i="1" dirty="0" err="1" smtClean="0"/>
              <a:t>avec</a:t>
            </a:r>
            <a:r>
              <a:rPr lang="nl-BE" sz="1400" i="1" dirty="0" smtClean="0"/>
              <a:t>:</a:t>
            </a:r>
            <a:endParaRPr lang="en-US" sz="1400" dirty="0"/>
          </a:p>
          <a:p>
            <a:pPr marL="400050" lvl="1" indent="0" algn="just">
              <a:buNone/>
            </a:pPr>
            <a:r>
              <a:rPr lang="fr-FR" sz="1400" i="1" dirty="0"/>
              <a:t>11° Les prestations qui sont fournies par des maisons de repos et de soins, des maisons de soins psychiatriques et des centres de soins de jour, agréés par l'autorité compétente, ainsi que les prestations qui sont fournies par des services ou des institutions agréés en application de l'article 170 de la loi relative aux hôpitaux et à d'autres établissements de soins, coordonnée le 10 juillet 2008</a:t>
            </a:r>
            <a:endParaRPr lang="en-US" sz="1400" dirty="0"/>
          </a:p>
          <a:p>
            <a:pPr marL="400050" lvl="1" indent="0" algn="just">
              <a:buNone/>
            </a:pPr>
            <a:r>
              <a:rPr lang="fr-FR" sz="1400" i="1" dirty="0"/>
              <a:t>12° Les prestations qui sont fournies par des maisons de repos pour personnes âgées ou par des centres de court séjour, et qui sont agréés par l'autorité compétente, et les prestations qui sont dispensées par des institutions qui, sans être agréées comme maisons de repos, constituent le domicile ou la résidence commune des personnes âgées, et qui répondent aux conditions fixées par le Roi</a:t>
            </a:r>
            <a:endParaRPr lang="en-US" sz="1400" dirty="0"/>
          </a:p>
          <a:p>
            <a:pPr marL="400050" lvl="1" indent="0" algn="just">
              <a:buNone/>
            </a:pPr>
            <a:endParaRPr lang="en-US" sz="1400" dirty="0"/>
          </a:p>
          <a:p>
            <a:pPr marL="0" indent="0">
              <a:buNone/>
            </a:pPr>
            <a:endParaRPr lang="en-US"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20720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8006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800" b="1" dirty="0" smtClean="0"/>
          </a:p>
          <a:p>
            <a:pPr marL="0" indent="0" algn="just">
              <a:buNone/>
            </a:pPr>
            <a:r>
              <a:rPr lang="fr-FR" sz="2000" dirty="0" smtClean="0"/>
              <a:t>Une </a:t>
            </a:r>
            <a:r>
              <a:rPr lang="fr-FR" sz="2000" b="1" dirty="0" smtClean="0"/>
              <a:t>tarification par unité par patient par période </a:t>
            </a:r>
            <a:r>
              <a:rPr lang="fr-FR" sz="2000" dirty="0" smtClean="0"/>
              <a:t>est prévue, à savoir par tranche de 7 jours </a:t>
            </a:r>
          </a:p>
          <a:p>
            <a:pPr marL="0" indent="0" algn="just">
              <a:buNone/>
            </a:pPr>
            <a:r>
              <a:rPr lang="fr-FR" sz="2000" dirty="0" smtClean="0"/>
              <a:t>avec </a:t>
            </a:r>
            <a:r>
              <a:rPr lang="fr-FR" sz="2000" b="1" dirty="0" smtClean="0"/>
              <a:t>limitation </a:t>
            </a:r>
            <a:r>
              <a:rPr lang="fr-FR" sz="2000" dirty="0" smtClean="0"/>
              <a:t>en cas: </a:t>
            </a:r>
          </a:p>
          <a:p>
            <a:pPr lvl="0"/>
            <a:r>
              <a:rPr lang="fr-FR" sz="1800" dirty="0" smtClean="0"/>
              <a:t>de décès (information: </a:t>
            </a:r>
            <a:r>
              <a:rPr lang="fr-FR" sz="1800" dirty="0" err="1" smtClean="0"/>
              <a:t>MyCareNet</a:t>
            </a:r>
            <a:r>
              <a:rPr lang="fr-FR" sz="1800" dirty="0" smtClean="0"/>
              <a:t>)</a:t>
            </a:r>
          </a:p>
          <a:p>
            <a:r>
              <a:rPr lang="fr-FR" sz="1800" dirty="0" smtClean="0"/>
              <a:t>d’hospitalisation (information: </a:t>
            </a:r>
            <a:r>
              <a:rPr lang="fr-FR" sz="1800" dirty="0" err="1" smtClean="0"/>
              <a:t>MyCareNet</a:t>
            </a:r>
            <a:r>
              <a:rPr lang="fr-FR" sz="1800" dirty="0" smtClean="0"/>
              <a:t>)</a:t>
            </a:r>
          </a:p>
          <a:p>
            <a:pPr lvl="0" algn="just"/>
            <a:r>
              <a:rPr lang="fr-FR" sz="1800" dirty="0" smtClean="0"/>
              <a:t>d’ajustement du schéma de tarification sur base d’une prescription pour un nouveau médicament</a:t>
            </a:r>
          </a:p>
          <a:p>
            <a:pPr lvl="0" algn="just"/>
            <a:endParaRPr lang="fr-FR" sz="1400" dirty="0" smtClean="0"/>
          </a:p>
          <a:p>
            <a:pPr marL="0" indent="0" algn="just">
              <a:buNone/>
            </a:pPr>
            <a:r>
              <a:rPr lang="fr-FR" sz="2000" dirty="0" smtClean="0"/>
              <a:t>La première tranche est à compter à partir de:</a:t>
            </a:r>
          </a:p>
          <a:p>
            <a:pPr algn="just"/>
            <a:r>
              <a:rPr lang="fr-FR" sz="1800" dirty="0" smtClean="0"/>
              <a:t>la date de la première délivrance dans le cadre de l’exécution de la prescription (délivrance de conditionnements)</a:t>
            </a:r>
          </a:p>
          <a:p>
            <a:pPr algn="just"/>
            <a:r>
              <a:rPr lang="fr-FR" sz="1800" dirty="0" smtClean="0"/>
              <a:t>la date de préparation (délivrance de PMI)</a:t>
            </a:r>
          </a:p>
          <a:p>
            <a:pPr lvl="0" algn="just"/>
            <a:endParaRPr lang="en-US" sz="2000" dirty="0"/>
          </a:p>
          <a:p>
            <a:pPr marL="0" indent="0">
              <a:buNone/>
            </a:pPr>
            <a:endParaRPr lang="en-US"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4235862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Tarification par </a:t>
            </a:r>
            <a:r>
              <a:rPr lang="nl-NL" sz="1200" dirty="0" err="1">
                <a:solidFill>
                  <a:schemeClr val="accent5">
                    <a:lumMod val="75000"/>
                  </a:schemeClr>
                </a:solidFill>
              </a:rPr>
              <a:t>unité</a:t>
            </a:r>
            <a:r>
              <a:rPr lang="nl-NL" sz="1200" dirty="0">
                <a:solidFill>
                  <a:schemeClr val="accent5">
                    <a:lumMod val="75000"/>
                  </a:schemeClr>
                </a:solidFill>
              </a:rPr>
              <a:t> par </a:t>
            </a:r>
            <a:r>
              <a:rPr lang="nl-NL" sz="1200" dirty="0" err="1">
                <a:solidFill>
                  <a:schemeClr val="accent5">
                    <a:lumMod val="75000"/>
                  </a:schemeClr>
                </a:solidFill>
              </a:rPr>
              <a:t>période</a:t>
            </a:r>
            <a:r>
              <a:rPr lang="nl-NL" sz="1200" dirty="0">
                <a:solidFill>
                  <a:schemeClr val="accent5">
                    <a:lumMod val="75000"/>
                  </a:schemeClr>
                </a:solidFill>
              </a:rPr>
              <a:t> (MRS-MRPA)</a:t>
            </a:r>
          </a:p>
        </p:txBody>
      </p:sp>
      <p:sp>
        <p:nvSpPr>
          <p:cNvPr id="3" name="Content Placeholder 2"/>
          <p:cNvSpPr>
            <a:spLocks noGrp="1"/>
          </p:cNvSpPr>
          <p:nvPr>
            <p:ph idx="1"/>
          </p:nvPr>
        </p:nvSpPr>
        <p:spPr>
          <a:xfrm>
            <a:off x="456536" y="1143000"/>
            <a:ext cx="8229600" cy="4648200"/>
          </a:xfrm>
        </p:spPr>
        <p:txBody>
          <a:bodyPr>
            <a:noAutofit/>
          </a:bodyPr>
          <a:lstStyle/>
          <a:p>
            <a:pPr marL="0" indent="0" algn="just">
              <a:buNone/>
            </a:pPr>
            <a:r>
              <a:rPr lang="fr-FR" sz="2000" b="1" dirty="0" smtClean="0">
                <a:solidFill>
                  <a:schemeClr val="accent5">
                    <a:lumMod val="50000"/>
                  </a:schemeClr>
                </a:solidFill>
              </a:rPr>
              <a:t>Modifications </a:t>
            </a:r>
            <a:r>
              <a:rPr lang="fr-FR" sz="2000" dirty="0" smtClean="0">
                <a:solidFill>
                  <a:schemeClr val="accent5">
                    <a:lumMod val="50000"/>
                  </a:schemeClr>
                </a:solidFill>
              </a:rPr>
              <a:t>au niveau de la </a:t>
            </a:r>
            <a:r>
              <a:rPr lang="fr-FR" sz="2000" b="1" dirty="0" smtClean="0">
                <a:solidFill>
                  <a:schemeClr val="accent5">
                    <a:lumMod val="50000"/>
                  </a:schemeClr>
                </a:solidFill>
              </a:rPr>
              <a:t>tarification </a:t>
            </a:r>
            <a:r>
              <a:rPr lang="fr-FR" sz="2000" dirty="0" smtClean="0">
                <a:solidFill>
                  <a:schemeClr val="accent5">
                    <a:lumMod val="50000"/>
                  </a:schemeClr>
                </a:solidFill>
              </a:rPr>
              <a:t>des spécialités pharmaceutiques remboursables</a:t>
            </a:r>
          </a:p>
          <a:p>
            <a:pPr marL="0" indent="0">
              <a:buNone/>
            </a:pPr>
            <a:endParaRPr lang="fr-FR" sz="1200" b="1" dirty="0" smtClean="0"/>
          </a:p>
          <a:p>
            <a:pPr marL="0" indent="0" algn="just">
              <a:buNone/>
            </a:pPr>
            <a:r>
              <a:rPr lang="fr-FR" sz="2000" dirty="0" smtClean="0"/>
              <a:t>Limitations en cas</a:t>
            </a:r>
          </a:p>
          <a:p>
            <a:pPr lvl="0"/>
            <a:r>
              <a:rPr lang="fr-FR" sz="2000" dirty="0" smtClean="0"/>
              <a:t>de décès ou d’hospitalisation:</a:t>
            </a:r>
          </a:p>
          <a:p>
            <a:pPr marL="400050" lvl="1" indent="0" algn="just">
              <a:buNone/>
            </a:pPr>
            <a:r>
              <a:rPr lang="fr-FR" sz="1800" dirty="0" smtClean="0"/>
              <a:t>seule la tranche de 7 jours entamée pendant laquelle le décès du patient ou l’hospitalisation survient, peut être tarifée</a:t>
            </a:r>
          </a:p>
          <a:p>
            <a:pPr algn="just"/>
            <a:r>
              <a:rPr lang="fr-FR" sz="2000" dirty="0" smtClean="0"/>
              <a:t>d’ajustement du schéma de tarification sur base d’une prescription pour un nouveau médicament:</a:t>
            </a:r>
          </a:p>
          <a:p>
            <a:pPr marL="400050" lvl="1" indent="-144000">
              <a:buNone/>
            </a:pPr>
            <a:r>
              <a:rPr lang="fr-FR" sz="1800" dirty="0" smtClean="0"/>
              <a:t>- le nouveau médicament est ajouté à la tranche de 7 jours entamée, au prorata du nombre d’unités à compter pour cette tranche de 7 jours entamée, </a:t>
            </a:r>
          </a:p>
          <a:p>
            <a:pPr marL="400050" lvl="1" indent="-144000">
              <a:buNone/>
            </a:pPr>
            <a:r>
              <a:rPr lang="fr-FR" sz="1800" dirty="0" smtClean="0"/>
              <a:t>- seule une tranche de 7 jours peut être tarifée</a:t>
            </a:r>
          </a:p>
          <a:p>
            <a:pPr marL="0" indent="0" algn="just">
              <a:buNone/>
            </a:pPr>
            <a:endParaRPr lang="fr-FR" sz="1200" dirty="0" smtClean="0"/>
          </a:p>
          <a:p>
            <a:pPr marL="0" indent="0" algn="just">
              <a:buNone/>
            </a:pPr>
            <a:r>
              <a:rPr lang="fr-FR" sz="2000" dirty="0" smtClean="0"/>
              <a:t>Remarque: la fréquence de la transmission de données aux offices de tarification reste inchangée (mensuellement).</a:t>
            </a:r>
          </a:p>
          <a:p>
            <a:pPr marL="0" indent="0">
              <a:buNone/>
            </a:pPr>
            <a:endParaRPr lang="en-US" sz="1800" dirty="0"/>
          </a:p>
        </p:txBody>
      </p:sp>
      <p:sp>
        <p:nvSpPr>
          <p:cNvPr id="12" name="Rounded Rectangle 11"/>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err="1">
                <a:solidFill>
                  <a:schemeClr val="bg1"/>
                </a:solidFill>
              </a:rPr>
              <a:t>Exécution</a:t>
            </a:r>
            <a:r>
              <a:rPr lang="nl-BE" sz="2000" b="1" dirty="0">
                <a:solidFill>
                  <a:schemeClr val="bg1"/>
                </a:solidFill>
              </a:rPr>
              <a:t> </a:t>
            </a:r>
            <a:r>
              <a:rPr lang="nl-BE" sz="2000" b="1" dirty="0" err="1">
                <a:solidFill>
                  <a:schemeClr val="bg1"/>
                </a:solidFill>
              </a:rPr>
              <a:t>concrète</a:t>
            </a:r>
            <a:endParaRPr lang="en-US" sz="2000" b="1" dirty="0">
              <a:solidFill>
                <a:schemeClr val="bg1"/>
              </a:solidFill>
            </a:endParaRPr>
          </a:p>
        </p:txBody>
      </p:sp>
    </p:spTree>
    <p:extLst>
      <p:ext uri="{BB962C8B-B14F-4D97-AF65-F5344CB8AC3E}">
        <p14:creationId xmlns:p14="http://schemas.microsoft.com/office/powerpoint/2010/main" val="227203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seDocument" ma:contentTypeID="0x01010068B932EBA4214624B1E6C758B674AA3900878AE0BF14248048B0F623A599AB54C9" ma:contentTypeVersion="10" ma:contentTypeDescription="Crée un document." ma:contentTypeScope="" ma:versionID="0f806d5401a718c248ff851712977ef5">
  <xsd:schema xmlns:xsd="http://www.w3.org/2001/XMLSchema" xmlns:xs="http://www.w3.org/2001/XMLSchema" xmlns:p="http://schemas.microsoft.com/office/2006/metadata/properties" xmlns:ns1="http://schemas.microsoft.com/sharepoint/v3" xmlns:ns2="f15eea43-7fa7-45cf-8dc0-d5244e2cd467" xmlns:ns3="61fd8d87-ea47-44bb-afd6-b4d99b1d9c1f" targetNamespace="http://schemas.microsoft.com/office/2006/metadata/properties" ma:root="true" ma:fieldsID="3c46b631aa297e29475e1214a5361d70" ns1:_="" ns2:_="" ns3:_="">
    <xsd:import namespace="http://schemas.microsoft.com/sharepoint/v3"/>
    <xsd:import namespace="f15eea43-7fa7-45cf-8dc0-d5244e2cd467"/>
    <xsd:import namespace="61fd8d87-ea47-44bb-afd6-b4d99b1d9c1f"/>
    <xsd:element name="properties">
      <xsd:complexType>
        <xsd:sequence>
          <xsd:element name="documentManagement">
            <xsd:complexType>
              <xsd:all>
                <xsd:element ref="ns2:RIDocSummary" minOccurs="0"/>
                <xsd:element ref="ns2:RIDocInitialCreationDate" minOccurs="0"/>
                <xsd:element ref="ns2:RIDocTypeTaxHTField0" minOccurs="0"/>
                <xsd:element ref="ns2:RITargetGroupTaxHTField0" minOccurs="0"/>
                <xsd:element ref="ns2:RIThemeTaxHTField0" minOccurs="0"/>
                <xsd:element ref="ns2:RILanguageTaxHTField0" minOccurs="0"/>
                <xsd:element ref="ns3:TaxCatchAll" minOccurs="0"/>
                <xsd:element ref="ns3:gde733b7de1f426ba66c11d7c4a6ad8f" minOccurs="0"/>
                <xsd:element ref="ns3:TaxCatchAllLabel" minOccurs="0"/>
                <xsd:element ref="ns3:cc6d4d0f41a44532aeb7bee41b15f208" minOccurs="0"/>
                <xsd:element ref="ns1:PublishingExpirationDate" minOccurs="0"/>
                <xsd:element ref="ns1:Publishing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25" nillable="true" ma:displayName="Date de fin de planification" ma:description="" ma:internalName="PublishingExpirationDate">
      <xsd:simpleType>
        <xsd:restriction base="dms:Unknown"/>
      </xsd:simpleType>
    </xsd:element>
    <xsd:element name="PublishingStartDate" ma:index="26" nillable="true" ma:displayName="Date de début de planification"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5eea43-7fa7-45cf-8dc0-d5244e2cd467" elementFormDefault="qualified">
    <xsd:import namespace="http://schemas.microsoft.com/office/2006/documentManagement/types"/>
    <xsd:import namespace="http://schemas.microsoft.com/office/infopath/2007/PartnerControls"/>
    <xsd:element name="RIDocSummary" ma:index="8" nillable="true" ma:displayName="Résumé" ma:internalName="RIDocSummary">
      <xsd:simpleType>
        <xsd:restriction base="dms:Note">
          <xsd:maxLength value="255"/>
        </xsd:restriction>
      </xsd:simpleType>
    </xsd:element>
    <xsd:element name="RIDocInitialCreationDate" ma:index="13" nillable="true" ma:displayName="Initial creation date" ma:default="[Today]" ma:format="DateOnly" ma:indexed="true" ma:internalName="RIDocInitialCreationDate">
      <xsd:simpleType>
        <xsd:restriction base="dms:DateTime"/>
      </xsd:simpleType>
    </xsd:element>
    <xsd:element name="RIDocTypeTaxHTField0" ma:index="14" nillable="true" ma:taxonomy="true" ma:internalName="RIDocTypeTaxHTField0" ma:taxonomyFieldName="RIDocType" ma:displayName="Type" ma:fieldId="{e9c02295-779d-4904-9c2f-398eb8a46af6}" ma:taxonomyMulti="true" ma:sspId="0ef66dbe-9d4d-47c7-8094-97b828f68765" ma:termSetId="2b6f7e9b-72d8-4c39-9dd2-b382cdde65ef" ma:anchorId="bba49bfc-d79e-4d3d-8e99-da4cfe1bc359" ma:open="false" ma:isKeyword="false">
      <xsd:complexType>
        <xsd:sequence>
          <xsd:element ref="pc:Terms" minOccurs="0" maxOccurs="1"/>
        </xsd:sequence>
      </xsd:complexType>
    </xsd:element>
    <xsd:element name="RITargetGroupTaxHTField0" ma:index="15" nillable="true" ma:taxonomy="true" ma:internalName="RITargetGroupTaxHTField0" ma:taxonomyFieldName="RITargetGroup" ma:displayName="Groupe cible" ma:default="" ma:fieldId="{5ba84fff-5b48-41ff-a0ce-9cb6f56aeea2}" ma:taxonomyMulti="true" ma:sspId="0ef66dbe-9d4d-47c7-8094-97b828f68765" ma:termSetId="2b6f7e9b-72d8-4c39-9dd2-b382cdde65ef" ma:anchorId="93e5bace-bd47-4f95-bc09-82965b59cb06" ma:open="false" ma:isKeyword="false">
      <xsd:complexType>
        <xsd:sequence>
          <xsd:element ref="pc:Terms" minOccurs="0" maxOccurs="1"/>
        </xsd:sequence>
      </xsd:complexType>
    </xsd:element>
    <xsd:element name="RIThemeTaxHTField0" ma:index="16" nillable="true" ma:taxonomy="true" ma:internalName="RIThemeTaxHTField0" ma:taxonomyFieldName="RITheme" ma:displayName="Thème" ma:fieldId="{4da39f56-d3e0-4eda-b5a0-097d81b2f922}" ma:taxonomyMulti="true" ma:sspId="0ef66dbe-9d4d-47c7-8094-97b828f68765" ma:termSetId="2b6f7e9b-72d8-4c39-9dd2-b382cdde65ef" ma:anchorId="d3fdfad7-22a2-47aa-bc5b-de53bde139df" ma:open="false" ma:isKeyword="false">
      <xsd:complexType>
        <xsd:sequence>
          <xsd:element ref="pc:Terms" minOccurs="0" maxOccurs="1"/>
        </xsd:sequence>
      </xsd:complexType>
    </xsd:element>
    <xsd:element name="RILanguageTaxHTField0" ma:index="17" nillable="true" ma:taxonomy="true" ma:internalName="RILanguageTaxHTField0" ma:taxonomyFieldName="RILanguage" ma:displayName="Langue" ma:fieldId="{c7e3734e-a786-4652-bb98-6e7a4dc8cda4}" ma:taxonomyMulti="true" ma:sspId="0ef66dbe-9d4d-47c7-8094-97b828f68765" ma:termSetId="2b6f7e9b-72d8-4c39-9dd2-b382cdde65ef" ma:anchorId="216408cd-2d56-4fdf-a6f2-b407a6eb465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fd8d87-ea47-44bb-afd6-b4d99b1d9c1f" elementFormDefault="qualified">
    <xsd:import namespace="http://schemas.microsoft.com/office/2006/documentManagement/types"/>
    <xsd:import namespace="http://schemas.microsoft.com/office/infopath/2007/PartnerControls"/>
    <xsd:element name="TaxCatchAll" ma:index="18" nillable="true" ma:displayName="Colonne Attraper tout de Taxonomie" ma:hidden="true" ma:list="{7dc22c6c-0b67-4097-b867-927b71770b39}" ma:internalName="TaxCatchAll" ma:showField="CatchAllData"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gde733b7de1f426ba66c11d7c4a6ad8f" ma:index="21" nillable="true" ma:displayName="Document Publicationtype_0" ma:hidden="true" ma:internalName="gde733b7de1f426ba66c11d7c4a6ad8f">
      <xsd:simpleType>
        <xsd:restriction base="dms:Note"/>
      </xsd:simpleType>
    </xsd:element>
    <xsd:element name="TaxCatchAllLabel" ma:index="22" nillable="true" ma:displayName="Colonne Attraper tout de Taxonomie1" ma:hidden="true" ma:list="{7dc22c6c-0b67-4097-b867-927b71770b39}" ma:internalName="TaxCatchAllLabel" ma:readOnly="true" ma:showField="CatchAllDataLabel"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cc6d4d0f41a44532aeb7bee41b15f208" ma:index="23" nillable="true" ma:taxonomy="true" ma:internalName="cc6d4d0f41a44532aeb7bee41b15f208" ma:taxonomyFieldName="Publication_x0020_type_x0020_for_x0020_documents" ma:displayName="Publication type for documents" ma:default="" ma:fieldId="{cc6d4d0f-41a4-4532-aeb7-bee41b15f208}" ma:taxonomyMulti="true" ma:sspId="0ef66dbe-9d4d-47c7-8094-97b828f68765" ma:termSetId="2b6f7e9b-72d8-4c39-9dd2-b382cdde65ef" ma:anchorId="22490f7c-4f41-43c8-a5b3-f62c4d13df9a"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IDocInitialCreationDate xmlns="f15eea43-7fa7-45cf-8dc0-d5244e2cd467">2015-03-31T22:00:00+00:00</RIDocInitialCreationDate>
    <RIThemeTaxHTField0 xmlns="f15eea43-7fa7-45cf-8dc0-d5244e2cd467">
      <Terms xmlns="http://schemas.microsoft.com/office/infopath/2007/PartnerControls">
        <TermInfo xmlns="http://schemas.microsoft.com/office/infopath/2007/PartnerControls">
          <TermName xmlns="http://schemas.microsoft.com/office/infopath/2007/PartnerControls">Médicaments</TermName>
          <TermId xmlns="http://schemas.microsoft.com/office/infopath/2007/PartnerControls">5c4b8432-7a7f-4679-b7fc-04dc5116b9e9</TermId>
        </TermInfo>
      </Terms>
    </RIThemeTaxHTField0>
    <RIDocTypeTaxHTField0 xmlns="f15eea43-7fa7-45cf-8dc0-d5244e2cd467">
      <Terms xmlns="http://schemas.microsoft.com/office/infopath/2007/PartnerControls"/>
    </RIDocTypeTaxHTField0>
    <RIDocSummary xmlns="f15eea43-7fa7-45cf-8dc0-d5244e2cd467" xsi:nil="true"/>
    <RITargetGroupTaxHTField0 xmlns="f15eea43-7fa7-45cf-8dc0-d5244e2cd467">
      <Terms xmlns="http://schemas.microsoft.com/office/infopath/2007/PartnerControls">
        <TermInfo xmlns="http://schemas.microsoft.com/office/infopath/2007/PartnerControls">
          <TermName xmlns="http://schemas.microsoft.com/office/infopath/2007/PartnerControls">Pharmacien</TermName>
          <TermId xmlns="http://schemas.microsoft.com/office/infopath/2007/PartnerControls">afadc2d1-9390-4c99-b189-4366cd2906a2</TermId>
        </TermInfo>
        <TermInfo xmlns="http://schemas.microsoft.com/office/infopath/2007/PartnerControls">
          <TermName xmlns="http://schemas.microsoft.com/office/infopath/2007/PartnerControls">Maisons de repos pour personnes agées</TermName>
          <TermId xmlns="http://schemas.microsoft.com/office/infopath/2007/PartnerControls">e2413ac5-94a3-438e-bc33-980cb84b9180</TermId>
        </TermInfo>
        <TermInfo xmlns="http://schemas.microsoft.com/office/infopath/2007/PartnerControls">
          <TermName xmlns="http://schemas.microsoft.com/office/infopath/2007/PartnerControls">Maison de repos et de soins</TermName>
          <TermId xmlns="http://schemas.microsoft.com/office/infopath/2007/PartnerControls">9c7c680c-6f48-4e61-a757-fad7ac1bc31a</TermId>
        </TermInfo>
        <TermInfo xmlns="http://schemas.microsoft.com/office/infopath/2007/PartnerControls">
          <TermName xmlns="http://schemas.microsoft.com/office/infopath/2007/PartnerControls">Médecin</TermName>
          <TermId xmlns="http://schemas.microsoft.com/office/infopath/2007/PartnerControls">d8a1e59b-bcd7-4d2f-b75c-23b993f6e1ad</TermId>
        </TermInfo>
        <TermInfo xmlns="http://schemas.microsoft.com/office/infopath/2007/PartnerControls">
          <TermName xmlns="http://schemas.microsoft.com/office/infopath/2007/PartnerControls">Offices de tarification</TermName>
          <TermId xmlns="http://schemas.microsoft.com/office/infopath/2007/PartnerControls">4bb33f56-03f5-4ba0-9463-66d4d20d6cd9</TermId>
        </TermInfo>
        <TermInfo xmlns="http://schemas.microsoft.com/office/infopath/2007/PartnerControls">
          <TermName xmlns="http://schemas.microsoft.com/office/infopath/2007/PartnerControls">Industrie pharmaceutique</TermName>
          <TermId xmlns="http://schemas.microsoft.com/office/infopath/2007/PartnerControls">83b39a11-269c-4339-a584-6d2618915f6d</TermId>
        </TermInfo>
      </Terms>
    </RITargetGroupTaxHTField0>
    <TaxCatchAll xmlns="61fd8d87-ea47-44bb-afd6-b4d99b1d9c1f">
      <Value>66</Value>
      <Value>65</Value>
      <Value>63</Value>
      <Value>10</Value>
      <Value>8</Value>
      <Value>76</Value>
      <Value>29</Value>
      <Value>43</Value>
    </TaxCatchAll>
    <RILanguageTaxHTField0 xmlns="f15eea43-7fa7-45cf-8dc0-d5244e2cd467">
      <Terms xmlns="http://schemas.microsoft.com/office/infopath/2007/PartnerControls">
        <TermInfo xmlns="http://schemas.microsoft.com/office/infopath/2007/PartnerControls">
          <TermName xmlns="http://schemas.microsoft.com/office/infopath/2007/PartnerControls">Français</TermName>
          <TermId xmlns="http://schemas.microsoft.com/office/infopath/2007/PartnerControls">aa2269b8-11bd-4cc9-9267-801806817e60</TermId>
        </TermInfo>
      </Terms>
    </RILanguageTaxHTField0>
    <cc6d4d0f41a44532aeb7bee41b15f208 xmlns="61fd8d87-ea47-44bb-afd6-b4d99b1d9c1f">
      <Terms xmlns="http://schemas.microsoft.com/office/infopath/2007/PartnerControls"/>
    </cc6d4d0f41a44532aeb7bee41b15f208>
    <gde733b7de1f426ba66c11d7c4a6ad8f xmlns="61fd8d87-ea47-44bb-afd6-b4d99b1d9c1f"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13733E4-4351-410B-9E04-CAE1F7C8FC83}"/>
</file>

<file path=customXml/itemProps2.xml><?xml version="1.0" encoding="utf-8"?>
<ds:datastoreItem xmlns:ds="http://schemas.openxmlformats.org/officeDocument/2006/customXml" ds:itemID="{1FEBEC05-3BC9-43DB-8C0B-C05AB99DD973}"/>
</file>

<file path=customXml/itemProps3.xml><?xml version="1.0" encoding="utf-8"?>
<ds:datastoreItem xmlns:ds="http://schemas.openxmlformats.org/officeDocument/2006/customXml" ds:itemID="{7B2D21EC-D02F-4273-A51C-7DFCCAAAF472}"/>
</file>

<file path=docProps/app.xml><?xml version="1.0" encoding="utf-8"?>
<Properties xmlns="http://schemas.openxmlformats.org/officeDocument/2006/extended-properties" xmlns:vt="http://schemas.openxmlformats.org/officeDocument/2006/docPropsVTypes">
  <TotalTime>0</TotalTime>
  <Words>1979</Words>
  <Application>Microsoft Office PowerPoint</Application>
  <PresentationFormat>On-screen Show (4:3)</PresentationFormat>
  <Paragraphs>242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Tarification par unité  par période (MRS-MRPA)  01.04.2015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Tarification par unité par période (MRS-MRPA) </dc:title>
  <dc:creator>yoeriska</dc:creator>
  <cp:lastModifiedBy>Yoeriska Antonissen</cp:lastModifiedBy>
  <cp:revision>268</cp:revision>
  <dcterms:created xsi:type="dcterms:W3CDTF">2006-08-16T00:00:00Z</dcterms:created>
  <dcterms:modified xsi:type="dcterms:W3CDTF">2015-04-01T08:19:32Z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ITargetGroup">
    <vt:lpwstr>43;#Pharmacien|afadc2d1-9390-4c99-b189-4366cd2906a2;#65;#Maisons de repos pour personnes agées|e2413ac5-94a3-438e-bc33-980cb84b9180;#66;#Maison de repos et de soins|9c7c680c-6f48-4e61-a757-fad7ac1bc31a;#29;#Médecin|d8a1e59b-bcd7-4d2f-b75c-23b993f6e1ad;#63;#Offices de tarification|4bb33f56-03f5-4ba0-9463-66d4d20d6cd9;#76;#Industrie pharmaceutique|83b39a11-269c-4339-a584-6d2618915f6d</vt:lpwstr>
  </property>
  <property fmtid="{D5CDD505-2E9C-101B-9397-08002B2CF9AE}" pid="3" name="RITheme">
    <vt:lpwstr>10;#Médicaments|5c4b8432-7a7f-4679-b7fc-04dc5116b9e9</vt:lpwstr>
  </property>
  <property fmtid="{D5CDD505-2E9C-101B-9397-08002B2CF9AE}" pid="4" name="RILanguage">
    <vt:lpwstr>8;#Français|aa2269b8-11bd-4cc9-9267-801806817e60</vt:lpwstr>
  </property>
  <property fmtid="{D5CDD505-2E9C-101B-9397-08002B2CF9AE}" pid="5" name="RIDocType">
    <vt:lpwstr/>
  </property>
  <property fmtid="{D5CDD505-2E9C-101B-9397-08002B2CF9AE}" pid="6" name="ContentTypeId">
    <vt:lpwstr>0x01010068B932EBA4214624B1E6C758B674AA3900878AE0BF14248048B0F623A599AB54C9</vt:lpwstr>
  </property>
</Properties>
</file>