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2"/>
  </p:notesMasterIdLst>
  <p:handoutMasterIdLst>
    <p:handoutMasterId r:id="rId23"/>
  </p:handoutMasterIdLst>
  <p:sldIdLst>
    <p:sldId id="409" r:id="rId5"/>
    <p:sldId id="705" r:id="rId6"/>
    <p:sldId id="702" r:id="rId7"/>
    <p:sldId id="706" r:id="rId8"/>
    <p:sldId id="713" r:id="rId9"/>
    <p:sldId id="714" r:id="rId10"/>
    <p:sldId id="715" r:id="rId11"/>
    <p:sldId id="703" r:id="rId12"/>
    <p:sldId id="704" r:id="rId13"/>
    <p:sldId id="712" r:id="rId14"/>
    <p:sldId id="696" r:id="rId15"/>
    <p:sldId id="697" r:id="rId16"/>
    <p:sldId id="698" r:id="rId17"/>
    <p:sldId id="699" r:id="rId18"/>
    <p:sldId id="700" r:id="rId19"/>
    <p:sldId id="701" r:id="rId20"/>
    <p:sldId id="707" r:id="rId2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008000"/>
    <a:srgbClr val="FFFF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91" autoAdjust="0"/>
    <p:restoredTop sz="95274" autoAdjust="0"/>
  </p:normalViewPr>
  <p:slideViewPr>
    <p:cSldViewPr>
      <p:cViewPr varScale="1">
        <p:scale>
          <a:sx n="109" d="100"/>
          <a:sy n="109" d="100"/>
        </p:scale>
        <p:origin x="1518" y="96"/>
      </p:cViewPr>
      <p:guideLst>
        <p:guide orient="horz" pos="2160"/>
        <p:guide pos="2880"/>
      </p:guideLst>
    </p:cSldViewPr>
  </p:slideViewPr>
  <p:outlineViewPr>
    <p:cViewPr>
      <p:scale>
        <a:sx n="33" d="100"/>
        <a:sy n="33" d="100"/>
      </p:scale>
      <p:origin x="0" y="2115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A3CEEB1F-79AB-40C5-BD65-D321CBD645E0}" type="datetimeFigureOut">
              <a:rPr lang="en-US" smtClean="0"/>
              <a:pPr/>
              <a:t>12/15/2023</a:t>
            </a:fld>
            <a:endParaRPr lang="en-US"/>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31BCDE95-85A1-42AA-AC57-E989B494075A}" type="slidenum">
              <a:rPr lang="en-US" smtClean="0"/>
              <a:pPr/>
              <a:t>‹#›</a:t>
            </a:fld>
            <a:endParaRPr lang="en-US"/>
          </a:p>
        </p:txBody>
      </p:sp>
    </p:spTree>
    <p:extLst>
      <p:ext uri="{BB962C8B-B14F-4D97-AF65-F5344CB8AC3E}">
        <p14:creationId xmlns:p14="http://schemas.microsoft.com/office/powerpoint/2010/main" val="24038173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5F3C13C8-437C-4462-BC77-D5FE9571A9CA}" type="datetimeFigureOut">
              <a:rPr lang="en-US" smtClean="0"/>
              <a:t>12/15/2023</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9F06F8BE-212F-4F47-970D-9953F8D3D94B}" type="slidenum">
              <a:rPr lang="en-US" smtClean="0"/>
              <a:t>‹#›</a:t>
            </a:fld>
            <a:endParaRPr lang="en-US"/>
          </a:p>
        </p:txBody>
      </p:sp>
    </p:spTree>
    <p:extLst>
      <p:ext uri="{BB962C8B-B14F-4D97-AF65-F5344CB8AC3E}">
        <p14:creationId xmlns:p14="http://schemas.microsoft.com/office/powerpoint/2010/main" val="12847701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C1DF83-942B-4E4B-880E-FD00DE7D6BF7}" type="datetime1">
              <a:rPr lang="en-US" smtClean="0"/>
              <a:t>12/15/2023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F9756E-88D6-42EA-BB0E-B6893E970BA2}" type="datetime1">
              <a:rPr lang="en-US" smtClean="0"/>
              <a:t>12/15/2023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73E3F4-BA20-4DDE-B0E9-70CE8E493A94}" type="datetime1">
              <a:rPr lang="en-US" smtClean="0"/>
              <a:t>12/15/2023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23F817-DE27-4372-8C7E-7DD09F12A41B}" type="datetime1">
              <a:rPr lang="en-US" smtClean="0"/>
              <a:t>12/15/2023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E0929F-455A-4AD0-939D-48FE4DDDF285}" type="datetime1">
              <a:rPr lang="en-US" smtClean="0"/>
              <a:t>12/15/2023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8A3E5B2-002A-4CA4-B9B7-C7961D0A8AC0}" type="datetime1">
              <a:rPr lang="en-US" smtClean="0"/>
              <a:t>12/15/2023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9AC9E8B-8E67-4F03-9870-8BADD60F75CE}" type="datetime1">
              <a:rPr lang="en-US" smtClean="0"/>
              <a:t>12/15/2023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77045D2-3B95-42BA-8671-87E372D2B039}" type="datetime1">
              <a:rPr lang="en-US" smtClean="0"/>
              <a:t>12/15/2023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1B56FF-082D-49BD-8726-D6DA161EC22B}" type="datetime1">
              <a:rPr lang="en-US" smtClean="0"/>
              <a:t>12/15/2023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8D63F3-3E38-43E5-BA97-A69A1F889FFB}" type="datetime1">
              <a:rPr lang="en-US" smtClean="0"/>
              <a:t>12/15/2023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DE0EE0-0007-4EE9-829A-EEB523111308}" type="datetime1">
              <a:rPr lang="en-US" smtClean="0"/>
              <a:t>12/15/2023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3C87C1-6A1B-4A33-BBA1-0D412503B3F6}" type="datetime1">
              <a:rPr lang="en-US" smtClean="0"/>
              <a:t>12/15/2023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iki.ivlab.ilabt.imec.be/display/VLMS/EVS_Scenarios_S11_Validation_Fail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90801"/>
            <a:ext cx="7772400" cy="2666999"/>
          </a:xfrm>
        </p:spPr>
        <p:txBody>
          <a:bodyPr>
            <a:noAutofit/>
          </a:bodyPr>
          <a:lstStyle/>
          <a:p>
            <a:pPr>
              <a:lnSpc>
                <a:spcPct val="150000"/>
              </a:lnSpc>
            </a:pPr>
            <a:r>
              <a:rPr lang="nl-BE" sz="4000" b="1" dirty="0">
                <a:solidFill>
                  <a:srgbClr val="C00000"/>
                </a:solidFill>
                <a:effectLst>
                  <a:outerShdw blurRad="38100" dist="38100" dir="2700000" algn="tl">
                    <a:srgbClr val="000000">
                      <a:alpha val="43137"/>
                    </a:srgbClr>
                  </a:outerShdw>
                </a:effectLst>
              </a:rPr>
              <a:t>VIDIS</a:t>
            </a:r>
            <a:br>
              <a:rPr lang="nl-BE" sz="4000" b="1" dirty="0">
                <a:solidFill>
                  <a:srgbClr val="C00000"/>
                </a:solidFill>
                <a:effectLst>
                  <a:outerShdw blurRad="38100" dist="38100" dir="2700000" algn="tl">
                    <a:srgbClr val="000000">
                      <a:alpha val="43137"/>
                    </a:srgbClr>
                  </a:outerShdw>
                </a:effectLst>
              </a:rPr>
            </a:br>
            <a:r>
              <a:rPr lang="nl-BE" sz="2800" b="1" dirty="0">
                <a:solidFill>
                  <a:srgbClr val="C00000"/>
                </a:solidFill>
                <a:effectLst>
                  <a:outerShdw blurRad="38100" dist="38100" dir="2700000" algn="tl">
                    <a:srgbClr val="000000">
                      <a:alpha val="43137"/>
                    </a:srgbClr>
                  </a:outerShdw>
                </a:effectLst>
              </a:rPr>
              <a:t>Virtual </a:t>
            </a:r>
            <a:r>
              <a:rPr lang="nl-BE" sz="2800" b="1" dirty="0" err="1">
                <a:solidFill>
                  <a:srgbClr val="C00000"/>
                </a:solidFill>
                <a:effectLst>
                  <a:outerShdw blurRad="38100" dist="38100" dir="2700000" algn="tl">
                    <a:srgbClr val="000000">
                      <a:alpha val="43137"/>
                    </a:srgbClr>
                  </a:outerShdw>
                </a:effectLst>
              </a:rPr>
              <a:t>Integrated</a:t>
            </a:r>
            <a:r>
              <a:rPr lang="nl-BE" sz="2800" b="1" dirty="0">
                <a:solidFill>
                  <a:srgbClr val="C00000"/>
                </a:solidFill>
                <a:effectLst>
                  <a:outerShdw blurRad="38100" dist="38100" dir="2700000" algn="tl">
                    <a:srgbClr val="000000">
                      <a:alpha val="43137"/>
                    </a:srgbClr>
                  </a:outerShdw>
                </a:effectLst>
              </a:rPr>
              <a:t> Drug Information System</a:t>
            </a:r>
            <a:br>
              <a:rPr lang="nl-BE" sz="2800" b="1" dirty="0">
                <a:solidFill>
                  <a:srgbClr val="C00000"/>
                </a:solidFill>
                <a:effectLst>
                  <a:outerShdw blurRad="38100" dist="38100" dir="2700000" algn="tl">
                    <a:srgbClr val="000000">
                      <a:alpha val="43137"/>
                    </a:srgbClr>
                  </a:outerShdw>
                </a:effectLst>
              </a:rPr>
            </a:br>
            <a:r>
              <a:rPr lang="nl-BE" sz="2800" b="1" dirty="0" err="1">
                <a:solidFill>
                  <a:srgbClr val="C00000"/>
                </a:solidFill>
                <a:effectLst>
                  <a:outerShdw blurRad="38100" dist="38100" dir="2700000" algn="tl">
                    <a:srgbClr val="000000">
                      <a:alpha val="43137"/>
                    </a:srgbClr>
                  </a:outerShdw>
                </a:effectLst>
              </a:rPr>
              <a:t>Priorities</a:t>
            </a:r>
            <a:r>
              <a:rPr lang="nl-BE" sz="2800" b="1" dirty="0">
                <a:solidFill>
                  <a:srgbClr val="C00000"/>
                </a:solidFill>
                <a:effectLst>
                  <a:outerShdw blurRad="38100" dist="38100" dir="2700000" algn="tl">
                    <a:srgbClr val="000000">
                      <a:alpha val="43137"/>
                    </a:srgbClr>
                  </a:outerShdw>
                </a:effectLst>
              </a:rPr>
              <a:t> </a:t>
            </a:r>
            <a:r>
              <a:rPr lang="nl-BE" sz="2800" b="1" dirty="0" err="1">
                <a:solidFill>
                  <a:srgbClr val="C00000"/>
                </a:solidFill>
                <a:effectLst>
                  <a:outerShdw blurRad="38100" dist="38100" dir="2700000" algn="tl">
                    <a:srgbClr val="000000">
                      <a:alpha val="43137"/>
                    </a:srgbClr>
                  </a:outerShdw>
                </a:effectLst>
              </a:rPr>
              <a:t>Final</a:t>
            </a:r>
            <a:r>
              <a:rPr lang="nl-BE" sz="2800" b="1" dirty="0">
                <a:solidFill>
                  <a:srgbClr val="C00000"/>
                </a:solidFill>
                <a:effectLst>
                  <a:outerShdw blurRad="38100" dist="38100" dir="2700000" algn="tl">
                    <a:srgbClr val="000000">
                      <a:alpha val="43137"/>
                    </a:srgbClr>
                  </a:outerShdw>
                </a:effectLst>
              </a:rPr>
              <a:t> Agreement </a:t>
            </a:r>
            <a:br>
              <a:rPr lang="nl-BE" sz="2800" b="1" dirty="0">
                <a:solidFill>
                  <a:srgbClr val="C00000"/>
                </a:solidFill>
                <a:effectLst>
                  <a:outerShdw blurRad="38100" dist="38100" dir="2700000" algn="tl">
                    <a:srgbClr val="000000">
                      <a:alpha val="43137"/>
                    </a:srgbClr>
                  </a:outerShdw>
                </a:effectLst>
              </a:rPr>
            </a:br>
            <a:r>
              <a:rPr lang="nl-BE" sz="2000" dirty="0"/>
              <a:t>WG 3/4  – 12/12/2023</a:t>
            </a:r>
            <a:endParaRPr lang="nl-NL" sz="2000" dirty="0"/>
          </a:p>
        </p:txBody>
      </p:sp>
      <p:cxnSp>
        <p:nvCxnSpPr>
          <p:cNvPr id="5" name="Straight Connector 4"/>
          <p:cNvCxnSpPr/>
          <p:nvPr/>
        </p:nvCxnSpPr>
        <p:spPr>
          <a:xfrm>
            <a:off x="457200" y="5943600"/>
            <a:ext cx="8229600" cy="0"/>
          </a:xfrm>
          <a:prstGeom prst="line">
            <a:avLst/>
          </a:prstGeom>
          <a:ln w="25400" cmpd="sng">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pic>
        <p:nvPicPr>
          <p:cNvPr id="10" name="Picture 9" descr="RIZIV.jpg"/>
          <p:cNvPicPr>
            <a:picLocks noChangeAspect="1"/>
          </p:cNvPicPr>
          <p:nvPr/>
        </p:nvPicPr>
        <p:blipFill>
          <a:blip r:embed="rId2" cstate="print"/>
          <a:stretch>
            <a:fillRect/>
          </a:stretch>
        </p:blipFill>
        <p:spPr>
          <a:xfrm>
            <a:off x="838200" y="6019800"/>
            <a:ext cx="608937" cy="540000"/>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137" y="1543397"/>
            <a:ext cx="2161310" cy="2094808"/>
          </a:xfrm>
          <a:prstGeom prst="rect">
            <a:avLst/>
          </a:prstGeom>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6088981"/>
            <a:ext cx="368300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86400" y="6019800"/>
            <a:ext cx="744537"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94563" y="6050881"/>
            <a:ext cx="1011237" cy="439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53200" y="6058909"/>
            <a:ext cx="500063" cy="500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a:extLst>
              <a:ext uri="{FF2B5EF4-FFF2-40B4-BE49-F238E27FC236}">
                <a16:creationId xmlns:a16="http://schemas.microsoft.com/office/drawing/2014/main" id="{FA2844A0-156F-7AE0-69A1-87DF947E3E33}"/>
              </a:ext>
            </a:extLst>
          </p:cNvPr>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262244185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0">
            <a:extLst>
              <a:ext uri="{FF2B5EF4-FFF2-40B4-BE49-F238E27FC236}">
                <a16:creationId xmlns:a16="http://schemas.microsoft.com/office/drawing/2014/main" id="{A333FED9-C21D-6351-982B-6894FAEA4B0C}"/>
              </a:ext>
            </a:extLst>
          </p:cNvPr>
          <p:cNvSpPr/>
          <p:nvPr/>
        </p:nvSpPr>
        <p:spPr>
          <a:xfrm>
            <a:off x="457200" y="381000"/>
            <a:ext cx="8152736" cy="38211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a:solidFill>
                  <a:schemeClr val="bg1"/>
                </a:solidFill>
              </a:rPr>
              <a:t>Priority </a:t>
            </a:r>
            <a:r>
              <a:rPr lang="en-GB" sz="2000" b="1" dirty="0">
                <a:solidFill>
                  <a:schemeClr val="bg1"/>
                </a:solidFill>
              </a:rPr>
              <a:t>2</a:t>
            </a:r>
          </a:p>
        </p:txBody>
      </p:sp>
      <p:sp>
        <p:nvSpPr>
          <p:cNvPr id="3" name="Rectangle 2">
            <a:extLst>
              <a:ext uri="{FF2B5EF4-FFF2-40B4-BE49-F238E27FC236}">
                <a16:creationId xmlns:a16="http://schemas.microsoft.com/office/drawing/2014/main" id="{E4AF0F6C-2F2C-A18D-438D-22AE09FA189A}"/>
              </a:ext>
            </a:extLst>
          </p:cNvPr>
          <p:cNvSpPr/>
          <p:nvPr/>
        </p:nvSpPr>
        <p:spPr>
          <a:xfrm rot="1696243">
            <a:off x="5958377" y="916365"/>
            <a:ext cx="3418575" cy="923330"/>
          </a:xfrm>
          <a:prstGeom prst="rect">
            <a:avLst/>
          </a:prstGeom>
          <a:noFill/>
        </p:spPr>
        <p:txBody>
          <a:bodyPr wrap="square" lIns="91440" tIns="45720" rIns="91440" bIns="45720">
            <a:spAutoFit/>
          </a:bodyPr>
          <a:lstStyle/>
          <a:p>
            <a:pPr algn="ctr"/>
            <a:r>
              <a:rPr lang="en-US" sz="5400" b="1" cap="none" spc="0" dirty="0">
                <a:ln w="12700">
                  <a:solidFill>
                    <a:schemeClr val="accent3">
                      <a:lumMod val="50000"/>
                    </a:schemeClr>
                  </a:solidFill>
                  <a:prstDash val="solid"/>
                </a:ln>
                <a:solidFill>
                  <a:srgbClr val="92D050"/>
                </a:solidFill>
                <a:effectLst>
                  <a:innerShdw blurRad="177800">
                    <a:schemeClr val="accent3">
                      <a:lumMod val="50000"/>
                    </a:schemeClr>
                  </a:innerShdw>
                </a:effectLst>
              </a:rPr>
              <a:t>Best Effort</a:t>
            </a:r>
          </a:p>
        </p:txBody>
      </p:sp>
      <p:sp>
        <p:nvSpPr>
          <p:cNvPr id="4" name="Tijdelijke aanduiding voor inhoud 2">
            <a:extLst>
              <a:ext uri="{FF2B5EF4-FFF2-40B4-BE49-F238E27FC236}">
                <a16:creationId xmlns:a16="http://schemas.microsoft.com/office/drawing/2014/main" id="{2E937E55-5FDB-C496-189E-3FD8287615C7}"/>
              </a:ext>
            </a:extLst>
          </p:cNvPr>
          <p:cNvSpPr txBox="1">
            <a:spLocks/>
          </p:cNvSpPr>
          <p:nvPr/>
        </p:nvSpPr>
        <p:spPr>
          <a:xfrm>
            <a:off x="457200" y="1365006"/>
            <a:ext cx="8458200" cy="289671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nl-BE" sz="1800" dirty="0">
                <a:latin typeface="Avenir Light" panose="020B0402020203020204" pitchFamily="34" charset="77"/>
              </a:rPr>
              <a:t>Priority 2 – feedback Vitalink (Thomas)</a:t>
            </a:r>
          </a:p>
          <a:p>
            <a:pPr marL="0" indent="0">
              <a:buNone/>
            </a:pPr>
            <a:endParaRPr lang="nl-BE" sz="1800" dirty="0">
              <a:solidFill>
                <a:schemeClr val="accent3">
                  <a:lumMod val="50000"/>
                </a:schemeClr>
              </a:solidFill>
              <a:latin typeface="Avenir Light" panose="020B0402020203020204" pitchFamily="34" charset="77"/>
            </a:endParaRPr>
          </a:p>
          <a:p>
            <a:pPr marL="0" indent="0">
              <a:buNone/>
            </a:pPr>
            <a:endParaRPr lang="nl-BE" sz="1800" dirty="0">
              <a:latin typeface="Avenir Light" panose="020B0402020203020204" pitchFamily="34" charset="77"/>
            </a:endParaRPr>
          </a:p>
          <a:p>
            <a:endParaRPr lang="nl-BE" sz="1800" dirty="0">
              <a:latin typeface="Avenir Light" panose="020B0402020203020204" pitchFamily="34" charset="77"/>
            </a:endParaRPr>
          </a:p>
        </p:txBody>
      </p:sp>
      <p:pic>
        <p:nvPicPr>
          <p:cNvPr id="11" name="Picture 10">
            <a:extLst>
              <a:ext uri="{FF2B5EF4-FFF2-40B4-BE49-F238E27FC236}">
                <a16:creationId xmlns:a16="http://schemas.microsoft.com/office/drawing/2014/main" id="{9F0B422B-3492-7277-07C6-D2F98556F6AF}"/>
              </a:ext>
            </a:extLst>
          </p:cNvPr>
          <p:cNvPicPr>
            <a:picLocks noChangeAspect="1"/>
          </p:cNvPicPr>
          <p:nvPr/>
        </p:nvPicPr>
        <p:blipFill>
          <a:blip r:embed="rId2"/>
          <a:stretch>
            <a:fillRect/>
          </a:stretch>
        </p:blipFill>
        <p:spPr>
          <a:xfrm>
            <a:off x="533400" y="1942539"/>
            <a:ext cx="7811262" cy="3696261"/>
          </a:xfrm>
          <a:prstGeom prst="rect">
            <a:avLst/>
          </a:prstGeom>
        </p:spPr>
      </p:pic>
      <p:sp>
        <p:nvSpPr>
          <p:cNvPr id="5" name="TextBox 4">
            <a:extLst>
              <a:ext uri="{FF2B5EF4-FFF2-40B4-BE49-F238E27FC236}">
                <a16:creationId xmlns:a16="http://schemas.microsoft.com/office/drawing/2014/main" id="{052EB0E1-93A0-FC31-B530-160073FC878E}"/>
              </a:ext>
            </a:extLst>
          </p:cNvPr>
          <p:cNvSpPr txBox="1"/>
          <p:nvPr/>
        </p:nvSpPr>
        <p:spPr>
          <a:xfrm flipH="1">
            <a:off x="457200" y="5330103"/>
            <a:ext cx="7811261" cy="1569660"/>
          </a:xfrm>
          <a:prstGeom prst="rect">
            <a:avLst/>
          </a:prstGeom>
          <a:noFill/>
        </p:spPr>
        <p:txBody>
          <a:bodyPr wrap="square" rtlCol="0">
            <a:spAutoFit/>
          </a:bodyPr>
          <a:lstStyle/>
          <a:p>
            <a:r>
              <a:rPr lang="en-GB" sz="1600" dirty="0"/>
              <a:t>84 HCP : ok – </a:t>
            </a:r>
            <a:r>
              <a:rPr lang="en-GB" sz="1600" dirty="0" err="1"/>
              <a:t>préparer</a:t>
            </a:r>
            <a:r>
              <a:rPr lang="en-GB" sz="1600" dirty="0"/>
              <a:t> des test cases de depreciated values – surtout des </a:t>
            </a:r>
            <a:r>
              <a:rPr lang="en-GB" sz="1600" dirty="0" err="1"/>
              <a:t>produits</a:t>
            </a:r>
            <a:r>
              <a:rPr lang="en-GB" sz="1600" dirty="0"/>
              <a:t> / </a:t>
            </a:r>
            <a:r>
              <a:rPr lang="en-GB" sz="1600" dirty="0" err="1"/>
              <a:t>boîtes</a:t>
            </a:r>
            <a:r>
              <a:rPr lang="en-GB" sz="1600" dirty="0"/>
              <a:t> </a:t>
            </a:r>
            <a:r>
              <a:rPr lang="en-GB" sz="1600" dirty="0" err="1"/>
              <a:t>dont</a:t>
            </a:r>
            <a:r>
              <a:rPr lang="en-GB" sz="1600" dirty="0"/>
              <a:t> la livraison </a:t>
            </a:r>
            <a:r>
              <a:rPr lang="en-GB" sz="1600" dirty="0" err="1"/>
              <a:t>n’est</a:t>
            </a:r>
            <a:r>
              <a:rPr lang="en-GB" sz="1600" dirty="0"/>
              <a:t> plus possible (&gt; </a:t>
            </a:r>
            <a:r>
              <a:rPr lang="en-GB" sz="1600" dirty="0" err="1"/>
              <a:t>chaque</a:t>
            </a:r>
            <a:r>
              <a:rPr lang="en-GB" sz="1600" dirty="0"/>
              <a:t> équipe soft communique </a:t>
            </a:r>
            <a:r>
              <a:rPr lang="en-GB" sz="1600" dirty="0" err="1"/>
              <a:t>ses</a:t>
            </a:r>
            <a:r>
              <a:rPr lang="en-GB" sz="1600" dirty="0"/>
              <a:t> experiences au </a:t>
            </a:r>
            <a:r>
              <a:rPr lang="en-GB" sz="1600"/>
              <a:t>WG3&amp;4).</a:t>
            </a:r>
            <a:endParaRPr lang="en-GB" sz="1600" dirty="0"/>
          </a:p>
          <a:p>
            <a:endParaRPr lang="en-GB" sz="1600" dirty="0"/>
          </a:p>
          <a:p>
            <a:r>
              <a:rPr lang="en-GB" sz="1600" dirty="0"/>
              <a:t>85 Patient : Le </a:t>
            </a:r>
            <a:r>
              <a:rPr lang="en-GB" sz="1600" dirty="0" err="1"/>
              <a:t>schéma</a:t>
            </a:r>
            <a:r>
              <a:rPr lang="en-GB" sz="1600" dirty="0"/>
              <a:t> ne </a:t>
            </a:r>
            <a:r>
              <a:rPr lang="en-GB" sz="1600" dirty="0" err="1"/>
              <a:t>peut</a:t>
            </a:r>
            <a:r>
              <a:rPr lang="en-GB" sz="1600" dirty="0"/>
              <a:t> pas </a:t>
            </a:r>
            <a:r>
              <a:rPr lang="en-GB" sz="1600" dirty="0" err="1"/>
              <a:t>être</a:t>
            </a:r>
            <a:r>
              <a:rPr lang="en-GB" sz="1600" dirty="0"/>
              <a:t> </a:t>
            </a:r>
            <a:r>
              <a:rPr lang="en-GB" sz="1600" dirty="0" err="1"/>
              <a:t>délivré</a:t>
            </a:r>
            <a:r>
              <a:rPr lang="en-GB" sz="1600" dirty="0"/>
              <a:t> au patient sous </a:t>
            </a:r>
            <a:r>
              <a:rPr lang="en-GB" sz="1600" dirty="0" err="1"/>
              <a:t>forme</a:t>
            </a:r>
            <a:r>
              <a:rPr lang="en-GB" sz="1600" dirty="0"/>
              <a:t> de PDF/print </a:t>
            </a:r>
            <a:r>
              <a:rPr lang="en-GB" sz="1600" dirty="0" err="1"/>
              <a:t>s’il</a:t>
            </a:r>
            <a:r>
              <a:rPr lang="en-GB" sz="1600" dirty="0"/>
              <a:t> </a:t>
            </a:r>
            <a:r>
              <a:rPr lang="en-GB" sz="1600" dirty="0" err="1"/>
              <a:t>subsiste</a:t>
            </a:r>
            <a:r>
              <a:rPr lang="en-GB" sz="1600" dirty="0"/>
              <a:t> des </a:t>
            </a:r>
            <a:r>
              <a:rPr lang="en-GB" sz="1600" dirty="0" err="1"/>
              <a:t>erreurs</a:t>
            </a:r>
            <a:r>
              <a:rPr lang="en-GB" sz="1600" dirty="0"/>
              <a:t> dans le </a:t>
            </a:r>
            <a:r>
              <a:rPr lang="en-GB" sz="1600" dirty="0" err="1"/>
              <a:t>shéma</a:t>
            </a:r>
            <a:endParaRPr lang="en-GB" sz="1600" dirty="0"/>
          </a:p>
        </p:txBody>
      </p:sp>
    </p:spTree>
    <p:extLst>
      <p:ext uri="{BB962C8B-B14F-4D97-AF65-F5344CB8AC3E}">
        <p14:creationId xmlns:p14="http://schemas.microsoft.com/office/powerpoint/2010/main" val="1804146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457200" y="5943600"/>
            <a:ext cx="8229600" cy="0"/>
          </a:xfrm>
          <a:prstGeom prst="line">
            <a:avLst/>
          </a:prstGeom>
          <a:ln w="25400" cmpd="sng">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6" descr="RIZIV.jpg"/>
          <p:cNvPicPr>
            <a:picLocks noChangeAspect="1"/>
          </p:cNvPicPr>
          <p:nvPr/>
        </p:nvPicPr>
        <p:blipFill>
          <a:blip r:embed="rId2" cstate="print"/>
          <a:stretch>
            <a:fillRect/>
          </a:stretch>
        </p:blipFill>
        <p:spPr>
          <a:xfrm>
            <a:off x="457200" y="6019800"/>
            <a:ext cx="608937" cy="540000"/>
          </a:xfrm>
          <a:prstGeom prst="rect">
            <a:avLst/>
          </a:prstGeom>
        </p:spPr>
      </p:pic>
      <p:pic>
        <p:nvPicPr>
          <p:cNvPr id="8" name="Picture 7" descr="INAMI.jpg"/>
          <p:cNvPicPr>
            <a:picLocks noChangeAspect="1"/>
          </p:cNvPicPr>
          <p:nvPr/>
        </p:nvPicPr>
        <p:blipFill>
          <a:blip r:embed="rId3" cstate="print"/>
          <a:stretch>
            <a:fillRect/>
          </a:stretch>
        </p:blipFill>
        <p:spPr>
          <a:xfrm>
            <a:off x="8077200" y="6013200"/>
            <a:ext cx="608936" cy="540000"/>
          </a:xfrm>
          <a:prstGeom prst="rect">
            <a:avLst/>
          </a:prstGeom>
        </p:spPr>
      </p:pic>
      <p:sp>
        <p:nvSpPr>
          <p:cNvPr id="11" name="Rounded Rectangle 10"/>
          <p:cNvSpPr/>
          <p:nvPr/>
        </p:nvSpPr>
        <p:spPr>
          <a:xfrm>
            <a:off x="457200" y="381000"/>
            <a:ext cx="8152736" cy="38211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dirty="0">
                <a:solidFill>
                  <a:schemeClr val="bg1"/>
                </a:solidFill>
              </a:rPr>
              <a:t>Priority 3</a:t>
            </a:r>
          </a:p>
        </p:txBody>
      </p:sp>
      <p:sp>
        <p:nvSpPr>
          <p:cNvPr id="9" name="Tijdelijke aanduiding voor inhoud 2"/>
          <p:cNvSpPr>
            <a:spLocks noGrp="1"/>
          </p:cNvSpPr>
          <p:nvPr>
            <p:ph idx="1"/>
          </p:nvPr>
        </p:nvSpPr>
        <p:spPr>
          <a:xfrm>
            <a:off x="323850" y="1005254"/>
            <a:ext cx="8496300" cy="5867400"/>
          </a:xfrm>
          <a:solidFill>
            <a:schemeClr val="bg1"/>
          </a:solidFill>
        </p:spPr>
        <p:txBody>
          <a:bodyPr>
            <a:normAutofit/>
          </a:bodyPr>
          <a:lstStyle/>
          <a:p>
            <a:pPr marL="400050" lvl="1" indent="0">
              <a:buNone/>
            </a:pPr>
            <a:r>
              <a:rPr lang="fr-FR" sz="1800" dirty="0">
                <a:effectLst/>
                <a:latin typeface="Calibri" panose="020F0502020204030204" pitchFamily="34" charset="0"/>
                <a:ea typeface="Times New Roman" panose="02020603050405020304" pitchFamily="18" charset="0"/>
              </a:rPr>
              <a:t>Software Guidelines / 2023 / WG (Hans &amp; Alexis &amp; Bob &amp; </a:t>
            </a:r>
            <a:r>
              <a:rPr lang="fr-FR" sz="1800" dirty="0" err="1">
                <a:effectLst/>
                <a:latin typeface="Calibri" panose="020F0502020204030204" pitchFamily="34" charset="0"/>
                <a:ea typeface="Times New Roman" panose="02020603050405020304" pitchFamily="18" charset="0"/>
              </a:rPr>
              <a:t>Sebastien</a:t>
            </a:r>
            <a:r>
              <a:rPr lang="fr-FR" sz="1800" dirty="0">
                <a:effectLst/>
                <a:latin typeface="Calibri" panose="020F0502020204030204" pitchFamily="34" charset="0"/>
                <a:ea typeface="Times New Roman" panose="02020603050405020304" pitchFamily="18" charset="0"/>
              </a:rPr>
              <a:t> &amp; Alain) </a:t>
            </a:r>
            <a:r>
              <a:rPr lang="nl-BE" sz="2500" dirty="0"/>
              <a:t>	</a:t>
            </a:r>
            <a:endParaRPr lang="nl-BE" sz="2000" dirty="0">
              <a:solidFill>
                <a:schemeClr val="tx2">
                  <a:lumMod val="60000"/>
                  <a:lumOff val="40000"/>
                </a:schemeClr>
              </a:solidFill>
            </a:endParaRPr>
          </a:p>
          <a:p>
            <a:pPr marL="400050" lvl="1" indent="0">
              <a:buNone/>
            </a:pPr>
            <a:endParaRPr lang="en-GB" sz="2100" dirty="0">
              <a:sym typeface="Wingdings" panose="05000000000000000000" pitchFamily="2" charset="2"/>
            </a:endParaRPr>
          </a:p>
          <a:p>
            <a:pPr lvl="1" indent="-342900">
              <a:buFont typeface="Wingdings" panose="05000000000000000000" pitchFamily="2" charset="2"/>
              <a:buChar char="q"/>
            </a:pPr>
            <a:r>
              <a:rPr lang="fr-FR" sz="1800" dirty="0">
                <a:effectLst/>
                <a:latin typeface="Calibri" panose="020F0502020204030204" pitchFamily="34" charset="0"/>
                <a:ea typeface="Times New Roman" panose="02020603050405020304" pitchFamily="18" charset="0"/>
              </a:rPr>
              <a:t>Comment </a:t>
            </a:r>
            <a:r>
              <a:rPr lang="fr-FR" sz="1800" b="1" dirty="0">
                <a:effectLst/>
                <a:latin typeface="Calibri" panose="020F0502020204030204" pitchFamily="34" charset="0"/>
                <a:ea typeface="Times New Roman" panose="02020603050405020304" pitchFamily="18" charset="0"/>
              </a:rPr>
              <a:t>arrêter (prématurément) une ligne de médication </a:t>
            </a:r>
            <a:r>
              <a:rPr lang="fr-FR" sz="1800" dirty="0">
                <a:effectLst/>
                <a:latin typeface="Calibri" panose="020F0502020204030204" pitchFamily="34" charset="0"/>
                <a:ea typeface="Times New Roman" panose="02020603050405020304" pitchFamily="18" charset="0"/>
              </a:rPr>
              <a:t>+ motif (via stop + </a:t>
            </a:r>
            <a:r>
              <a:rPr lang="fr-FR" sz="1800" dirty="0" err="1">
                <a:effectLst/>
                <a:latin typeface="Calibri" panose="020F0502020204030204" pitchFamily="34" charset="0"/>
                <a:ea typeface="Times New Roman" panose="02020603050405020304" pitchFamily="18" charset="0"/>
              </a:rPr>
              <a:t>text</a:t>
            </a:r>
            <a:r>
              <a:rPr lang="fr-FR" sz="1800" dirty="0">
                <a:effectLst/>
                <a:latin typeface="Calibri" panose="020F0502020204030204" pitchFamily="34" charset="0"/>
                <a:ea typeface="Times New Roman" panose="02020603050405020304" pitchFamily="18" charset="0"/>
              </a:rPr>
              <a:t> ou via </a:t>
            </a:r>
            <a:r>
              <a:rPr lang="fr-FR" sz="1800" dirty="0" err="1">
                <a:effectLst/>
                <a:latin typeface="Calibri" panose="020F0502020204030204" pitchFamily="34" charset="0"/>
                <a:ea typeface="Times New Roman" panose="02020603050405020304" pitchFamily="18" charset="0"/>
              </a:rPr>
              <a:t>treatmentsuspension</a:t>
            </a:r>
            <a:r>
              <a:rPr lang="fr-FR" sz="1800" dirty="0">
                <a:effectLst/>
                <a:latin typeface="Calibri" panose="020F0502020204030204" pitchFamily="34" charset="0"/>
                <a:ea typeface="Times New Roman" panose="02020603050405020304" pitchFamily="18" charset="0"/>
              </a:rPr>
              <a:t> ? </a:t>
            </a:r>
          </a:p>
          <a:p>
            <a:pPr marL="800100" lvl="2" indent="0">
              <a:buNone/>
            </a:pPr>
            <a:r>
              <a:rPr lang="nl-NL" sz="1800" dirty="0">
                <a:solidFill>
                  <a:srgbClr val="0070C0"/>
                </a:solidFill>
                <a:effectLst/>
                <a:latin typeface="inherit"/>
                <a:ea typeface="Times New Roman" panose="02020603050405020304" pitchFamily="18" charset="0"/>
                <a:cs typeface="Courier New" panose="02070309020205020404" pitchFamily="49" charset="0"/>
              </a:rPr>
              <a:t>Hoe (vroegtijdig) stoppen met een medicatielijn + reden (via stop + sms of via </a:t>
            </a:r>
            <a:r>
              <a:rPr lang="fr-FR" sz="1800" dirty="0" err="1">
                <a:solidFill>
                  <a:srgbClr val="0070C0"/>
                </a:solidFill>
                <a:effectLst/>
                <a:latin typeface="Calibri" panose="020F0502020204030204" pitchFamily="34" charset="0"/>
                <a:ea typeface="Times New Roman" panose="02020603050405020304" pitchFamily="18" charset="0"/>
              </a:rPr>
              <a:t>treatmentsuspension</a:t>
            </a:r>
            <a:r>
              <a:rPr lang="fr-FR" sz="1800" dirty="0">
                <a:solidFill>
                  <a:srgbClr val="0070C0"/>
                </a:solidFill>
                <a:effectLst/>
                <a:latin typeface="Calibri" panose="020F0502020204030204" pitchFamily="34" charset="0"/>
                <a:ea typeface="Times New Roman" panose="02020603050405020304" pitchFamily="18" charset="0"/>
              </a:rPr>
              <a:t> </a:t>
            </a:r>
            <a:r>
              <a:rPr lang="nl-NL" sz="1800" dirty="0">
                <a:solidFill>
                  <a:srgbClr val="0070C0"/>
                </a:solidFill>
                <a:effectLst/>
                <a:latin typeface="inherit"/>
                <a:ea typeface="Times New Roman" panose="02020603050405020304" pitchFamily="18" charset="0"/>
                <a:cs typeface="Courier New" panose="02070309020205020404" pitchFamily="49" charset="0"/>
              </a:rPr>
              <a:t>?</a:t>
            </a:r>
          </a:p>
          <a:p>
            <a:pPr marL="800100" lvl="2" indent="0">
              <a:buNone/>
            </a:pPr>
            <a:r>
              <a:rPr lang="nl-NL" sz="1800" dirty="0">
                <a:solidFill>
                  <a:srgbClr val="00B050"/>
                </a:solidFill>
                <a:latin typeface="inherit"/>
                <a:ea typeface="Times New Roman" panose="02020603050405020304" pitchFamily="18" charset="0"/>
                <a:cs typeface="Courier New" panose="02070309020205020404" pitchFamily="49" charset="0"/>
              </a:rPr>
              <a:t>Solution / oplossing :</a:t>
            </a:r>
          </a:p>
          <a:p>
            <a:pPr marL="1028700" lvl="2">
              <a:buAutoNum type="arabicPeriod"/>
            </a:pPr>
            <a:r>
              <a:rPr lang="nl-NL" sz="1200" dirty="0">
                <a:solidFill>
                  <a:srgbClr val="00B050"/>
                </a:solidFill>
                <a:latin typeface="inherit"/>
                <a:ea typeface="Times New Roman" panose="02020603050405020304" pitchFamily="18" charset="0"/>
                <a:cs typeface="Courier New" panose="02070309020205020404" pitchFamily="49" charset="0"/>
              </a:rPr>
              <a:t>En mode update, on ne </a:t>
            </a:r>
            <a:r>
              <a:rPr lang="nl-NL" sz="1200" dirty="0" err="1">
                <a:solidFill>
                  <a:srgbClr val="00B050"/>
                </a:solidFill>
                <a:latin typeface="inherit"/>
                <a:ea typeface="Times New Roman" panose="02020603050405020304" pitchFamily="18" charset="0"/>
                <a:cs typeface="Courier New" panose="02070309020205020404" pitchFamily="49" charset="0"/>
              </a:rPr>
              <a:t>réalise</a:t>
            </a:r>
            <a:r>
              <a:rPr lang="nl-NL" sz="1200" dirty="0">
                <a:solidFill>
                  <a:srgbClr val="00B050"/>
                </a:solidFill>
                <a:latin typeface="inherit"/>
                <a:ea typeface="Times New Roman" panose="02020603050405020304" pitchFamily="18" charset="0"/>
                <a:cs typeface="Courier New" panose="02070309020205020404" pitchFamily="49" charset="0"/>
              </a:rPr>
              <a:t> plus la suspension </a:t>
            </a:r>
            <a:r>
              <a:rPr lang="nl-NL" sz="1200" dirty="0" err="1">
                <a:solidFill>
                  <a:srgbClr val="00B050"/>
                </a:solidFill>
                <a:latin typeface="inherit"/>
                <a:ea typeface="Times New Roman" panose="02020603050405020304" pitchFamily="18" charset="0"/>
                <a:cs typeface="Courier New" panose="02070309020205020404" pitchFamily="49" charset="0"/>
              </a:rPr>
              <a:t>définitive</a:t>
            </a:r>
            <a:r>
              <a:rPr lang="nl-NL" sz="1200" dirty="0">
                <a:solidFill>
                  <a:srgbClr val="00B050"/>
                </a:solidFill>
                <a:latin typeface="inherit"/>
                <a:ea typeface="Times New Roman" panose="02020603050405020304" pitchFamily="18" charset="0"/>
                <a:cs typeface="Courier New" panose="02070309020205020404" pitchFamily="49" charset="0"/>
              </a:rPr>
              <a:t> via “Treatment suspension” mais, via “</a:t>
            </a:r>
            <a:r>
              <a:rPr lang="nl-NL" sz="1200" dirty="0" err="1">
                <a:solidFill>
                  <a:srgbClr val="00B050"/>
                </a:solidFill>
                <a:latin typeface="inherit"/>
                <a:ea typeface="Times New Roman" panose="02020603050405020304" pitchFamily="18" charset="0"/>
                <a:cs typeface="Courier New" panose="02070309020205020404" pitchFamily="49" charset="0"/>
              </a:rPr>
              <a:t>Endmoment</a:t>
            </a:r>
            <a:r>
              <a:rPr lang="nl-NL" sz="1200" dirty="0">
                <a:solidFill>
                  <a:srgbClr val="00B050"/>
                </a:solidFill>
                <a:latin typeface="inherit"/>
                <a:ea typeface="Times New Roman" panose="02020603050405020304" pitchFamily="18" charset="0"/>
                <a:cs typeface="Courier New" panose="02070309020205020404" pitchFamily="49" charset="0"/>
              </a:rPr>
              <a:t>” sans </a:t>
            </a:r>
            <a:r>
              <a:rPr lang="nl-NL" sz="1200" dirty="0" err="1">
                <a:solidFill>
                  <a:srgbClr val="00B050"/>
                </a:solidFill>
                <a:latin typeface="inherit"/>
                <a:ea typeface="Times New Roman" panose="02020603050405020304" pitchFamily="18" charset="0"/>
                <a:cs typeface="Courier New" panose="02070309020205020404" pitchFamily="49" charset="0"/>
              </a:rPr>
              <a:t>ajouter</a:t>
            </a:r>
            <a:r>
              <a:rPr lang="nl-NL" sz="1200" dirty="0">
                <a:solidFill>
                  <a:srgbClr val="00B050"/>
                </a:solidFill>
                <a:latin typeface="inherit"/>
                <a:ea typeface="Times New Roman" panose="02020603050405020304" pitchFamily="18" charset="0"/>
                <a:cs typeface="Courier New" panose="02070309020205020404" pitchFamily="49" charset="0"/>
              </a:rPr>
              <a:t> de  </a:t>
            </a:r>
            <a:r>
              <a:rPr lang="nl-NL" sz="1200" dirty="0" err="1">
                <a:solidFill>
                  <a:srgbClr val="00B050"/>
                </a:solidFill>
                <a:latin typeface="inherit"/>
                <a:ea typeface="Times New Roman" panose="02020603050405020304" pitchFamily="18" charset="0"/>
                <a:cs typeface="Courier New" panose="02070309020205020404" pitchFamily="49" charset="0"/>
              </a:rPr>
              <a:t>motif</a:t>
            </a:r>
            <a:endParaRPr lang="nl-NL" sz="1200" dirty="0">
              <a:solidFill>
                <a:srgbClr val="00B050"/>
              </a:solidFill>
              <a:latin typeface="inherit"/>
              <a:ea typeface="Times New Roman" panose="02020603050405020304" pitchFamily="18" charset="0"/>
              <a:cs typeface="Courier New" panose="02070309020205020404" pitchFamily="49" charset="0"/>
            </a:endParaRPr>
          </a:p>
          <a:p>
            <a:pPr marL="1028700" lvl="2">
              <a:buAutoNum type="arabicPeriod"/>
            </a:pPr>
            <a:r>
              <a:rPr lang="nl-NL" sz="1200" dirty="0">
                <a:solidFill>
                  <a:srgbClr val="00B050"/>
                </a:solidFill>
                <a:latin typeface="inherit"/>
                <a:ea typeface="Times New Roman" panose="02020603050405020304" pitchFamily="18" charset="0"/>
                <a:cs typeface="Courier New" panose="02070309020205020404" pitchFamily="49" charset="0"/>
              </a:rPr>
              <a:t>En mode </a:t>
            </a:r>
            <a:r>
              <a:rPr lang="nl-NL" sz="1200" dirty="0" err="1">
                <a:solidFill>
                  <a:srgbClr val="00B050"/>
                </a:solidFill>
                <a:latin typeface="inherit"/>
                <a:ea typeface="Times New Roman" panose="02020603050405020304" pitchFamily="18" charset="0"/>
                <a:cs typeface="Courier New" panose="02070309020205020404" pitchFamily="49" charset="0"/>
              </a:rPr>
              <a:t>read</a:t>
            </a:r>
            <a:r>
              <a:rPr lang="nl-NL" sz="1200" dirty="0">
                <a:solidFill>
                  <a:srgbClr val="00B050"/>
                </a:solidFill>
                <a:latin typeface="inherit"/>
                <a:ea typeface="Times New Roman" panose="02020603050405020304" pitchFamily="18" charset="0"/>
                <a:cs typeface="Courier New" panose="02070309020205020404" pitchFamily="49" charset="0"/>
              </a:rPr>
              <a:t>, si on présente </a:t>
            </a:r>
            <a:r>
              <a:rPr lang="nl-NL" sz="1200" dirty="0" err="1">
                <a:solidFill>
                  <a:srgbClr val="00B050"/>
                </a:solidFill>
                <a:latin typeface="inherit"/>
                <a:ea typeface="Times New Roman" panose="02020603050405020304" pitchFamily="18" charset="0"/>
                <a:cs typeface="Courier New" panose="02070309020205020404" pitchFamily="49" charset="0"/>
              </a:rPr>
              <a:t>le</a:t>
            </a:r>
            <a:r>
              <a:rPr lang="nl-NL" sz="1200" dirty="0">
                <a:solidFill>
                  <a:srgbClr val="00B050"/>
                </a:solidFill>
                <a:latin typeface="inherit"/>
                <a:ea typeface="Times New Roman" panose="02020603050405020304" pitchFamily="18" charset="0"/>
                <a:cs typeface="Courier New" panose="02070309020205020404" pitchFamily="49" charset="0"/>
              </a:rPr>
              <a:t> schéma courant, </a:t>
            </a:r>
            <a:r>
              <a:rPr lang="nl-NL" sz="1200" dirty="0" err="1">
                <a:solidFill>
                  <a:srgbClr val="00B050"/>
                </a:solidFill>
                <a:latin typeface="inherit"/>
                <a:ea typeface="Times New Roman" panose="02020603050405020304" pitchFamily="18" charset="0"/>
                <a:cs typeface="Courier New" panose="02070309020205020404" pitchFamily="49" charset="0"/>
              </a:rPr>
              <a:t>seules</a:t>
            </a:r>
            <a:r>
              <a:rPr lang="nl-NL" sz="1200" dirty="0">
                <a:solidFill>
                  <a:srgbClr val="00B050"/>
                </a:solidFill>
                <a:latin typeface="inherit"/>
                <a:ea typeface="Times New Roman" panose="02020603050405020304" pitchFamily="18" charset="0"/>
                <a:cs typeface="Courier New" panose="02070309020205020404" pitchFamily="49" charset="0"/>
              </a:rPr>
              <a:t> les </a:t>
            </a:r>
            <a:r>
              <a:rPr lang="nl-NL" sz="1200" dirty="0" err="1">
                <a:solidFill>
                  <a:srgbClr val="00B050"/>
                </a:solidFill>
                <a:latin typeface="inherit"/>
                <a:ea typeface="Times New Roman" panose="02020603050405020304" pitchFamily="18" charset="0"/>
                <a:cs typeface="Courier New" panose="02070309020205020404" pitchFamily="49" charset="0"/>
              </a:rPr>
              <a:t>lignes</a:t>
            </a:r>
            <a:r>
              <a:rPr lang="nl-NL" sz="1200" dirty="0">
                <a:solidFill>
                  <a:srgbClr val="00B050"/>
                </a:solidFill>
                <a:latin typeface="inherit"/>
                <a:ea typeface="Times New Roman" panose="02020603050405020304" pitchFamily="18" charset="0"/>
                <a:cs typeface="Courier New" panose="02070309020205020404" pitchFamily="49" charset="0"/>
              </a:rPr>
              <a:t> stoppées </a:t>
            </a:r>
            <a:r>
              <a:rPr lang="nl-NL" sz="1200" dirty="0" err="1">
                <a:solidFill>
                  <a:srgbClr val="00B050"/>
                </a:solidFill>
                <a:latin typeface="inherit"/>
                <a:ea typeface="Times New Roman" panose="02020603050405020304" pitchFamily="18" charset="0"/>
                <a:cs typeface="Courier New" panose="02070309020205020404" pitchFamily="49" charset="0"/>
              </a:rPr>
              <a:t>avec</a:t>
            </a:r>
            <a:r>
              <a:rPr lang="nl-NL" sz="1200" dirty="0">
                <a:solidFill>
                  <a:srgbClr val="00B050"/>
                </a:solidFill>
                <a:latin typeface="inherit"/>
                <a:ea typeface="Times New Roman" panose="02020603050405020304" pitchFamily="18" charset="0"/>
                <a:cs typeface="Courier New" panose="02070309020205020404" pitchFamily="49" charset="0"/>
              </a:rPr>
              <a:t> </a:t>
            </a:r>
            <a:r>
              <a:rPr lang="nl-NL" sz="1200" dirty="0" err="1">
                <a:solidFill>
                  <a:srgbClr val="00B050"/>
                </a:solidFill>
                <a:latin typeface="inherit"/>
                <a:ea typeface="Times New Roman" panose="02020603050405020304" pitchFamily="18" charset="0"/>
                <a:cs typeface="Courier New" panose="02070309020205020404" pitchFamily="49" charset="0"/>
              </a:rPr>
              <a:t>un</a:t>
            </a:r>
            <a:r>
              <a:rPr lang="nl-NL" sz="1200" dirty="0">
                <a:solidFill>
                  <a:srgbClr val="00B050"/>
                </a:solidFill>
                <a:latin typeface="inherit"/>
                <a:ea typeface="Times New Roman" panose="02020603050405020304" pitchFamily="18" charset="0"/>
                <a:cs typeface="Courier New" panose="02070309020205020404" pitchFamily="49" charset="0"/>
              </a:rPr>
              <a:t> “</a:t>
            </a:r>
            <a:r>
              <a:rPr lang="nl-NL" sz="1200" dirty="0" err="1">
                <a:solidFill>
                  <a:srgbClr val="00B050"/>
                </a:solidFill>
                <a:latin typeface="inherit"/>
                <a:ea typeface="Times New Roman" panose="02020603050405020304" pitchFamily="18" charset="0"/>
                <a:cs typeface="Courier New" panose="02070309020205020404" pitchFamily="49" charset="0"/>
              </a:rPr>
              <a:t>endmoment</a:t>
            </a:r>
            <a:r>
              <a:rPr lang="nl-NL" sz="1200" dirty="0">
                <a:solidFill>
                  <a:srgbClr val="00B050"/>
                </a:solidFill>
                <a:latin typeface="inherit"/>
                <a:ea typeface="Times New Roman" panose="02020603050405020304" pitchFamily="18" charset="0"/>
                <a:cs typeface="Courier New" panose="02070309020205020404" pitchFamily="49" charset="0"/>
              </a:rPr>
              <a:t>” à la date du jour </a:t>
            </a:r>
            <a:r>
              <a:rPr lang="nl-NL" sz="1200" dirty="0" err="1">
                <a:solidFill>
                  <a:srgbClr val="00B050"/>
                </a:solidFill>
                <a:latin typeface="inherit"/>
                <a:ea typeface="Times New Roman" panose="02020603050405020304" pitchFamily="18" charset="0"/>
                <a:cs typeface="Courier New" panose="02070309020205020404" pitchFamily="49" charset="0"/>
              </a:rPr>
              <a:t>ou</a:t>
            </a:r>
            <a:r>
              <a:rPr lang="nl-NL" sz="1200" dirty="0">
                <a:solidFill>
                  <a:srgbClr val="00B050"/>
                </a:solidFill>
                <a:latin typeface="inherit"/>
                <a:ea typeface="Times New Roman" panose="02020603050405020304" pitchFamily="18" charset="0"/>
                <a:cs typeface="Courier New" panose="02070309020205020404" pitchFamily="49" charset="0"/>
              </a:rPr>
              <a:t> à </a:t>
            </a:r>
            <a:r>
              <a:rPr lang="nl-NL" sz="1200" dirty="0" err="1">
                <a:solidFill>
                  <a:srgbClr val="00B050"/>
                </a:solidFill>
                <a:latin typeface="inherit"/>
                <a:ea typeface="Times New Roman" panose="02020603050405020304" pitchFamily="18" charset="0"/>
                <a:cs typeface="Courier New" panose="02070309020205020404" pitchFamily="49" charset="0"/>
              </a:rPr>
              <a:t>une</a:t>
            </a:r>
            <a:r>
              <a:rPr lang="nl-NL" sz="1200" dirty="0">
                <a:solidFill>
                  <a:srgbClr val="00B050"/>
                </a:solidFill>
                <a:latin typeface="inherit"/>
                <a:ea typeface="Times New Roman" panose="02020603050405020304" pitchFamily="18" charset="0"/>
                <a:cs typeface="Courier New" panose="02070309020205020404" pitchFamily="49" charset="0"/>
              </a:rPr>
              <a:t> date </a:t>
            </a:r>
            <a:r>
              <a:rPr lang="nl-NL" sz="1200" dirty="0" err="1">
                <a:solidFill>
                  <a:srgbClr val="00B050"/>
                </a:solidFill>
                <a:latin typeface="inherit"/>
                <a:ea typeface="Times New Roman" panose="02020603050405020304" pitchFamily="18" charset="0"/>
                <a:cs typeface="Courier New" panose="02070309020205020404" pitchFamily="49" charset="0"/>
              </a:rPr>
              <a:t>future</a:t>
            </a:r>
            <a:r>
              <a:rPr lang="nl-NL" sz="1200" dirty="0">
                <a:solidFill>
                  <a:srgbClr val="00B050"/>
                </a:solidFill>
                <a:latin typeface="inherit"/>
                <a:ea typeface="Times New Roman" panose="02020603050405020304" pitchFamily="18" charset="0"/>
                <a:cs typeface="Courier New" panose="02070309020205020404" pitchFamily="49" charset="0"/>
              </a:rPr>
              <a:t> </a:t>
            </a:r>
            <a:r>
              <a:rPr lang="nl-NL" sz="1200" dirty="0" err="1">
                <a:solidFill>
                  <a:srgbClr val="00B050"/>
                </a:solidFill>
                <a:latin typeface="inherit"/>
                <a:ea typeface="Times New Roman" panose="02020603050405020304" pitchFamily="18" charset="0"/>
                <a:cs typeface="Courier New" panose="02070309020205020404" pitchFamily="49" charset="0"/>
              </a:rPr>
              <a:t>sont</a:t>
            </a:r>
            <a:r>
              <a:rPr lang="nl-NL" sz="1200" dirty="0">
                <a:solidFill>
                  <a:srgbClr val="00B050"/>
                </a:solidFill>
                <a:latin typeface="inherit"/>
                <a:ea typeface="Times New Roman" panose="02020603050405020304" pitchFamily="18" charset="0"/>
                <a:cs typeface="Courier New" panose="02070309020205020404" pitchFamily="49" charset="0"/>
              </a:rPr>
              <a:t> </a:t>
            </a:r>
            <a:r>
              <a:rPr lang="nl-NL" sz="1200" dirty="0" err="1">
                <a:solidFill>
                  <a:srgbClr val="00B050"/>
                </a:solidFill>
                <a:latin typeface="inherit"/>
                <a:ea typeface="Times New Roman" panose="02020603050405020304" pitchFamily="18" charset="0"/>
                <a:cs typeface="Courier New" panose="02070309020205020404" pitchFamily="49" charset="0"/>
              </a:rPr>
              <a:t>présentées</a:t>
            </a:r>
            <a:r>
              <a:rPr lang="nl-NL" sz="1200" dirty="0">
                <a:solidFill>
                  <a:srgbClr val="00B050"/>
                </a:solidFill>
                <a:latin typeface="inherit"/>
                <a:ea typeface="Times New Roman" panose="02020603050405020304" pitchFamily="18" charset="0"/>
                <a:cs typeface="Courier New" panose="02070309020205020404" pitchFamily="49" charset="0"/>
              </a:rPr>
              <a:t>.</a:t>
            </a:r>
          </a:p>
          <a:p>
            <a:pPr marL="1028700" lvl="2">
              <a:buAutoNum type="arabicPeriod"/>
            </a:pPr>
            <a:r>
              <a:rPr lang="nl-NL" sz="1200" dirty="0">
                <a:solidFill>
                  <a:srgbClr val="00B050"/>
                </a:solidFill>
                <a:effectLst/>
                <a:latin typeface="inherit"/>
                <a:ea typeface="Times New Roman" panose="02020603050405020304" pitchFamily="18" charset="0"/>
                <a:cs typeface="Courier New" panose="02070309020205020404" pitchFamily="49" charset="0"/>
              </a:rPr>
              <a:t>Si, dans </a:t>
            </a:r>
            <a:r>
              <a:rPr lang="nl-NL" sz="1200" dirty="0" err="1">
                <a:solidFill>
                  <a:srgbClr val="00B050"/>
                </a:solidFill>
                <a:effectLst/>
                <a:latin typeface="inherit"/>
                <a:ea typeface="Times New Roman" panose="02020603050405020304" pitchFamily="18" charset="0"/>
                <a:cs typeface="Courier New" panose="02070309020205020404" pitchFamily="49" charset="0"/>
              </a:rPr>
              <a:t>le</a:t>
            </a:r>
            <a:r>
              <a:rPr lang="nl-NL" sz="1200" dirty="0">
                <a:solidFill>
                  <a:srgbClr val="00B050"/>
                </a:solidFill>
                <a:effectLst/>
                <a:latin typeface="inherit"/>
                <a:ea typeface="Times New Roman" panose="02020603050405020304" pitchFamily="18" charset="0"/>
                <a:cs typeface="Courier New" panose="02070309020205020404" pitchFamily="49" charset="0"/>
              </a:rPr>
              <a:t> schéma de </a:t>
            </a:r>
            <a:r>
              <a:rPr lang="nl-NL" sz="1200" dirty="0" err="1">
                <a:solidFill>
                  <a:srgbClr val="00B050"/>
                </a:solidFill>
                <a:effectLst/>
                <a:latin typeface="inherit"/>
                <a:ea typeface="Times New Roman" panose="02020603050405020304" pitchFamily="18" charset="0"/>
                <a:cs typeface="Courier New" panose="02070309020205020404" pitchFamily="49" charset="0"/>
              </a:rPr>
              <a:t>médication</a:t>
            </a:r>
            <a:r>
              <a:rPr lang="nl-NL" sz="1200" dirty="0">
                <a:solidFill>
                  <a:srgbClr val="00B050"/>
                </a:solidFill>
                <a:effectLst/>
                <a:latin typeface="inherit"/>
                <a:ea typeface="Times New Roman" panose="02020603050405020304" pitchFamily="18" charset="0"/>
                <a:cs typeface="Courier New" panose="02070309020205020404" pitchFamily="49" charset="0"/>
              </a:rPr>
              <a:t>, on </a:t>
            </a:r>
            <a:r>
              <a:rPr lang="nl-NL" sz="1200" dirty="0" err="1">
                <a:solidFill>
                  <a:srgbClr val="00B050"/>
                </a:solidFill>
                <a:effectLst/>
                <a:latin typeface="inherit"/>
                <a:ea typeface="Times New Roman" panose="02020603050405020304" pitchFamily="18" charset="0"/>
                <a:cs typeface="Courier New" panose="02070309020205020404" pitchFamily="49" charset="0"/>
              </a:rPr>
              <a:t>récupère</a:t>
            </a:r>
            <a:r>
              <a:rPr lang="nl-NL" sz="1200" dirty="0">
                <a:solidFill>
                  <a:srgbClr val="00B050"/>
                </a:solidFill>
                <a:effectLst/>
                <a:latin typeface="inherit"/>
                <a:ea typeface="Times New Roman" panose="02020603050405020304" pitchFamily="18" charset="0"/>
                <a:cs typeface="Courier New" panose="02070309020205020404" pitchFamily="49" charset="0"/>
              </a:rPr>
              <a:t> </a:t>
            </a:r>
            <a:r>
              <a:rPr lang="nl-NL" sz="1200" dirty="0" err="1">
                <a:solidFill>
                  <a:srgbClr val="00B050"/>
                </a:solidFill>
                <a:effectLst/>
                <a:latin typeface="inherit"/>
                <a:ea typeface="Times New Roman" panose="02020603050405020304" pitchFamily="18" charset="0"/>
                <a:cs typeface="Courier New" panose="02070309020205020404" pitchFamily="49" charset="0"/>
              </a:rPr>
              <a:t>une</a:t>
            </a:r>
            <a:r>
              <a:rPr lang="nl-NL" sz="1200" dirty="0">
                <a:solidFill>
                  <a:srgbClr val="00B050"/>
                </a:solidFill>
                <a:effectLst/>
                <a:latin typeface="inherit"/>
                <a:ea typeface="Times New Roman" panose="02020603050405020304" pitchFamily="18" charset="0"/>
                <a:cs typeface="Courier New" panose="02070309020205020404" pitchFamily="49" charset="0"/>
              </a:rPr>
              <a:t> </a:t>
            </a:r>
            <a:r>
              <a:rPr lang="nl-NL" sz="1200" dirty="0" err="1">
                <a:solidFill>
                  <a:srgbClr val="00B050"/>
                </a:solidFill>
                <a:effectLst/>
                <a:latin typeface="inherit"/>
                <a:ea typeface="Times New Roman" panose="02020603050405020304" pitchFamily="18" charset="0"/>
                <a:cs typeface="Courier New" panose="02070309020205020404" pitchFamily="49" charset="0"/>
              </a:rPr>
              <a:t>ligne</a:t>
            </a:r>
            <a:r>
              <a:rPr lang="nl-NL" sz="1200" dirty="0">
                <a:solidFill>
                  <a:srgbClr val="00B050"/>
                </a:solidFill>
                <a:effectLst/>
                <a:latin typeface="inherit"/>
                <a:ea typeface="Times New Roman" panose="02020603050405020304" pitchFamily="18" charset="0"/>
                <a:cs typeface="Courier New" panose="02070309020205020404" pitchFamily="49" charset="0"/>
              </a:rPr>
              <a:t> </a:t>
            </a:r>
            <a:r>
              <a:rPr lang="nl-NL" sz="1200" dirty="0" err="1">
                <a:solidFill>
                  <a:srgbClr val="00B050"/>
                </a:solidFill>
                <a:effectLst/>
                <a:latin typeface="inherit"/>
                <a:ea typeface="Times New Roman" panose="02020603050405020304" pitchFamily="18" charset="0"/>
                <a:cs typeface="Courier New" panose="02070309020205020404" pitchFamily="49" charset="0"/>
              </a:rPr>
              <a:t>avec</a:t>
            </a:r>
            <a:r>
              <a:rPr lang="nl-NL" sz="1200" dirty="0">
                <a:solidFill>
                  <a:srgbClr val="00B050"/>
                </a:solidFill>
                <a:effectLst/>
                <a:latin typeface="inherit"/>
                <a:ea typeface="Times New Roman" panose="02020603050405020304" pitchFamily="18" charset="0"/>
                <a:cs typeface="Courier New" panose="02070309020205020404" pitchFamily="49" charset="0"/>
              </a:rPr>
              <a:t> </a:t>
            </a:r>
            <a:r>
              <a:rPr lang="nl-NL" sz="1200" dirty="0" err="1">
                <a:solidFill>
                  <a:srgbClr val="00B050"/>
                </a:solidFill>
                <a:effectLst/>
                <a:latin typeface="inherit"/>
                <a:ea typeface="Times New Roman" panose="02020603050405020304" pitchFamily="18" charset="0"/>
                <a:cs typeface="Courier New" panose="02070309020205020404" pitchFamily="49" charset="0"/>
              </a:rPr>
              <a:t>un</a:t>
            </a:r>
            <a:r>
              <a:rPr lang="nl-NL" sz="1200" dirty="0">
                <a:solidFill>
                  <a:srgbClr val="00B050"/>
                </a:solidFill>
                <a:effectLst/>
                <a:latin typeface="inherit"/>
                <a:ea typeface="Times New Roman" panose="02020603050405020304" pitchFamily="18" charset="0"/>
                <a:cs typeface="Courier New" panose="02070309020205020404" pitchFamily="49" charset="0"/>
              </a:rPr>
              <a:t> </a:t>
            </a:r>
            <a:r>
              <a:rPr lang="nl-NL" sz="1200" dirty="0" err="1">
                <a:solidFill>
                  <a:srgbClr val="00B050"/>
                </a:solidFill>
                <a:latin typeface="inherit"/>
                <a:ea typeface="Times New Roman" panose="02020603050405020304" pitchFamily="18" charset="0"/>
                <a:cs typeface="Courier New" panose="02070309020205020404" pitchFamily="49" charset="0"/>
              </a:rPr>
              <a:t>TreatmentSuspension</a:t>
            </a:r>
            <a:r>
              <a:rPr lang="nl-NL" sz="1200" dirty="0">
                <a:solidFill>
                  <a:srgbClr val="00B050"/>
                </a:solidFill>
                <a:latin typeface="inherit"/>
                <a:ea typeface="Times New Roman" panose="02020603050405020304" pitchFamily="18" charset="0"/>
                <a:cs typeface="Courier New" panose="02070309020205020404" pitchFamily="49" charset="0"/>
              </a:rPr>
              <a:t> </a:t>
            </a:r>
            <a:r>
              <a:rPr lang="nl-NL" sz="1200" dirty="0" err="1">
                <a:solidFill>
                  <a:srgbClr val="00B050"/>
                </a:solidFill>
                <a:latin typeface="inherit"/>
                <a:ea typeface="Times New Roman" panose="02020603050405020304" pitchFamily="18" charset="0"/>
                <a:cs typeface="Courier New" panose="02070309020205020404" pitchFamily="49" charset="0"/>
              </a:rPr>
              <a:t>définitif</a:t>
            </a:r>
            <a:r>
              <a:rPr lang="nl-NL" sz="1200" dirty="0">
                <a:solidFill>
                  <a:srgbClr val="00B050"/>
                </a:solidFill>
                <a:effectLst/>
                <a:latin typeface="inherit"/>
                <a:ea typeface="Times New Roman" panose="02020603050405020304" pitchFamily="18" charset="0"/>
                <a:cs typeface="Courier New" panose="02070309020205020404" pitchFamily="49" charset="0"/>
              </a:rPr>
              <a:t>, </a:t>
            </a:r>
            <a:r>
              <a:rPr lang="nl-NL" sz="1200" dirty="0" err="1">
                <a:solidFill>
                  <a:srgbClr val="00B050"/>
                </a:solidFill>
                <a:effectLst/>
                <a:latin typeface="inherit"/>
                <a:ea typeface="Times New Roman" panose="02020603050405020304" pitchFamily="18" charset="0"/>
                <a:cs typeface="Courier New" panose="02070309020205020404" pitchFamily="49" charset="0"/>
              </a:rPr>
              <a:t>il</a:t>
            </a:r>
            <a:r>
              <a:rPr lang="nl-NL" sz="1200" dirty="0">
                <a:solidFill>
                  <a:srgbClr val="00B050"/>
                </a:solidFill>
                <a:effectLst/>
                <a:latin typeface="inherit"/>
                <a:ea typeface="Times New Roman" panose="02020603050405020304" pitchFamily="18" charset="0"/>
                <a:cs typeface="Courier New" panose="02070309020205020404" pitchFamily="49" charset="0"/>
              </a:rPr>
              <a:t> </a:t>
            </a:r>
            <a:r>
              <a:rPr lang="nl-NL" sz="1200" dirty="0" err="1">
                <a:solidFill>
                  <a:srgbClr val="00B050"/>
                </a:solidFill>
                <a:effectLst/>
                <a:latin typeface="inherit"/>
                <a:ea typeface="Times New Roman" panose="02020603050405020304" pitchFamily="18" charset="0"/>
                <a:cs typeface="Courier New" panose="02070309020205020404" pitchFamily="49" charset="0"/>
              </a:rPr>
              <a:t>faudra</a:t>
            </a:r>
            <a:r>
              <a:rPr lang="nl-NL" sz="1200" dirty="0">
                <a:solidFill>
                  <a:srgbClr val="00B050"/>
                </a:solidFill>
                <a:effectLst/>
                <a:latin typeface="inherit"/>
                <a:ea typeface="Times New Roman" panose="02020603050405020304" pitchFamily="18" charset="0"/>
                <a:cs typeface="Courier New" panose="02070309020205020404" pitchFamily="49" charset="0"/>
              </a:rPr>
              <a:t> </a:t>
            </a:r>
            <a:r>
              <a:rPr lang="nl-NL" sz="1200" dirty="0" err="1">
                <a:solidFill>
                  <a:srgbClr val="00B050"/>
                </a:solidFill>
                <a:effectLst/>
                <a:latin typeface="inherit"/>
                <a:ea typeface="Times New Roman" panose="02020603050405020304" pitchFamily="18" charset="0"/>
                <a:cs typeface="Courier New" panose="02070309020205020404" pitchFamily="49" charset="0"/>
              </a:rPr>
              <a:t>inte</a:t>
            </a:r>
            <a:r>
              <a:rPr lang="nl-NL" sz="1200" dirty="0" err="1">
                <a:solidFill>
                  <a:srgbClr val="00B050"/>
                </a:solidFill>
                <a:latin typeface="inherit"/>
                <a:ea typeface="Times New Roman" panose="02020603050405020304" pitchFamily="18" charset="0"/>
                <a:cs typeface="Courier New" panose="02070309020205020404" pitchFamily="49" charset="0"/>
              </a:rPr>
              <a:t>rpréter</a:t>
            </a:r>
            <a:r>
              <a:rPr lang="nl-NL" sz="1200" dirty="0">
                <a:solidFill>
                  <a:srgbClr val="00B050"/>
                </a:solidFill>
                <a:latin typeface="inherit"/>
                <a:ea typeface="Times New Roman" panose="02020603050405020304" pitchFamily="18" charset="0"/>
                <a:cs typeface="Courier New" panose="02070309020205020404" pitchFamily="49" charset="0"/>
              </a:rPr>
              <a:t> </a:t>
            </a:r>
            <a:r>
              <a:rPr lang="nl-NL" sz="1200" dirty="0" err="1">
                <a:solidFill>
                  <a:srgbClr val="00B050"/>
                </a:solidFill>
                <a:latin typeface="inherit"/>
                <a:ea typeface="Times New Roman" panose="02020603050405020304" pitchFamily="18" charset="0"/>
                <a:cs typeface="Courier New" panose="02070309020205020404" pitchFamily="49" charset="0"/>
              </a:rPr>
              <a:t>l’ancienne</a:t>
            </a:r>
            <a:r>
              <a:rPr lang="nl-NL" sz="1200" dirty="0">
                <a:solidFill>
                  <a:srgbClr val="00B050"/>
                </a:solidFill>
                <a:latin typeface="inherit"/>
                <a:ea typeface="Times New Roman" panose="02020603050405020304" pitchFamily="18" charset="0"/>
                <a:cs typeface="Courier New" panose="02070309020205020404" pitchFamily="49" charset="0"/>
              </a:rPr>
              <a:t> </a:t>
            </a:r>
            <a:r>
              <a:rPr lang="nl-NL" sz="1200" dirty="0" err="1">
                <a:solidFill>
                  <a:srgbClr val="00B050"/>
                </a:solidFill>
                <a:latin typeface="inherit"/>
                <a:ea typeface="Times New Roman" panose="02020603050405020304" pitchFamily="18" charset="0"/>
                <a:cs typeface="Courier New" panose="02070309020205020404" pitchFamily="49" charset="0"/>
              </a:rPr>
              <a:t>règle</a:t>
            </a:r>
            <a:r>
              <a:rPr lang="nl-NL" sz="1200" dirty="0">
                <a:solidFill>
                  <a:srgbClr val="00B050"/>
                </a:solidFill>
                <a:latin typeface="inherit"/>
                <a:ea typeface="Times New Roman" panose="02020603050405020304" pitchFamily="18" charset="0"/>
                <a:cs typeface="Courier New" panose="02070309020205020404" pitchFamily="49" charset="0"/>
              </a:rPr>
              <a:t> </a:t>
            </a:r>
            <a:r>
              <a:rPr lang="nl-NL" sz="1200" dirty="0" err="1">
                <a:solidFill>
                  <a:srgbClr val="00B050"/>
                </a:solidFill>
                <a:latin typeface="inherit"/>
                <a:ea typeface="Times New Roman" panose="02020603050405020304" pitchFamily="18" charset="0"/>
                <a:cs typeface="Courier New" panose="02070309020205020404" pitchFamily="49" charset="0"/>
              </a:rPr>
              <a:t>sur</a:t>
            </a:r>
            <a:r>
              <a:rPr lang="nl-NL" sz="1200" dirty="0">
                <a:solidFill>
                  <a:srgbClr val="00B050"/>
                </a:solidFill>
                <a:latin typeface="inherit"/>
                <a:ea typeface="Times New Roman" panose="02020603050405020304" pitchFamily="18" charset="0"/>
                <a:cs typeface="Courier New" panose="02070309020205020404" pitchFamily="49" charset="0"/>
              </a:rPr>
              <a:t> base de la nouvelle </a:t>
            </a:r>
            <a:r>
              <a:rPr lang="nl-NL" sz="1200" dirty="0" err="1">
                <a:solidFill>
                  <a:srgbClr val="00B050"/>
                </a:solidFill>
                <a:latin typeface="inherit"/>
                <a:ea typeface="Times New Roman" panose="02020603050405020304" pitchFamily="18" charset="0"/>
                <a:cs typeface="Courier New" panose="02070309020205020404" pitchFamily="49" charset="0"/>
              </a:rPr>
              <a:t>règle</a:t>
            </a:r>
            <a:r>
              <a:rPr lang="nl-NL" sz="1200" dirty="0">
                <a:solidFill>
                  <a:srgbClr val="00B050"/>
                </a:solidFill>
                <a:latin typeface="inherit"/>
                <a:ea typeface="Times New Roman" panose="02020603050405020304" pitchFamily="18" charset="0"/>
                <a:cs typeface="Courier New" panose="02070309020205020404" pitchFamily="49" charset="0"/>
              </a:rPr>
              <a:t>, </a:t>
            </a:r>
            <a:r>
              <a:rPr lang="nl-NL" sz="1200" dirty="0" err="1">
                <a:solidFill>
                  <a:srgbClr val="00B050"/>
                </a:solidFill>
                <a:latin typeface="inherit"/>
                <a:ea typeface="Times New Roman" panose="02020603050405020304" pitchFamily="18" charset="0"/>
                <a:cs typeface="Courier New" panose="02070309020205020404" pitchFamily="49" charset="0"/>
              </a:rPr>
              <a:t>c’est</a:t>
            </a:r>
            <a:r>
              <a:rPr lang="nl-NL" sz="1200" dirty="0">
                <a:solidFill>
                  <a:srgbClr val="00B050"/>
                </a:solidFill>
                <a:latin typeface="inherit"/>
                <a:ea typeface="Times New Roman" panose="02020603050405020304" pitchFamily="18" charset="0"/>
                <a:cs typeface="Courier New" panose="02070309020205020404" pitchFamily="49" charset="0"/>
              </a:rPr>
              <a:t>-à-</a:t>
            </a:r>
            <a:r>
              <a:rPr lang="nl-NL" sz="1200" dirty="0" err="1">
                <a:solidFill>
                  <a:srgbClr val="00B050"/>
                </a:solidFill>
                <a:latin typeface="inherit"/>
                <a:ea typeface="Times New Roman" panose="02020603050405020304" pitchFamily="18" charset="0"/>
                <a:cs typeface="Courier New" panose="02070309020205020404" pitchFamily="49" charset="0"/>
              </a:rPr>
              <a:t>dire</a:t>
            </a:r>
            <a:r>
              <a:rPr lang="nl-NL" sz="1200" dirty="0">
                <a:solidFill>
                  <a:srgbClr val="00B050"/>
                </a:solidFill>
                <a:latin typeface="inherit"/>
                <a:ea typeface="Times New Roman" panose="02020603050405020304" pitchFamily="18" charset="0"/>
                <a:cs typeface="Courier New" panose="02070309020205020404" pitchFamily="49" charset="0"/>
              </a:rPr>
              <a:t> </a:t>
            </a:r>
            <a:r>
              <a:rPr lang="nl-NL" sz="1200" dirty="0" err="1">
                <a:solidFill>
                  <a:srgbClr val="00B050"/>
                </a:solidFill>
                <a:latin typeface="inherit"/>
                <a:ea typeface="Times New Roman" panose="02020603050405020304" pitchFamily="18" charset="0"/>
                <a:cs typeface="Courier New" panose="02070309020205020404" pitchFamily="49" charset="0"/>
              </a:rPr>
              <a:t>convertir</a:t>
            </a:r>
            <a:r>
              <a:rPr lang="nl-NL" sz="1200" dirty="0">
                <a:solidFill>
                  <a:srgbClr val="00B050"/>
                </a:solidFill>
                <a:latin typeface="inherit"/>
                <a:ea typeface="Times New Roman" panose="02020603050405020304" pitchFamily="18" charset="0"/>
                <a:cs typeface="Courier New" panose="02070309020205020404" pitchFamily="49" charset="0"/>
              </a:rPr>
              <a:t> </a:t>
            </a:r>
            <a:r>
              <a:rPr lang="nl-NL" sz="1200" dirty="0" err="1">
                <a:solidFill>
                  <a:srgbClr val="00B050"/>
                </a:solidFill>
                <a:latin typeface="inherit"/>
                <a:ea typeface="Times New Roman" panose="02020603050405020304" pitchFamily="18" charset="0"/>
                <a:cs typeface="Courier New" panose="02070309020205020404" pitchFamily="49" charset="0"/>
              </a:rPr>
              <a:t>ce</a:t>
            </a:r>
            <a:r>
              <a:rPr lang="nl-NL" sz="1200" dirty="0">
                <a:solidFill>
                  <a:srgbClr val="00B050"/>
                </a:solidFill>
                <a:latin typeface="inherit"/>
                <a:ea typeface="Times New Roman" panose="02020603050405020304" pitchFamily="18" charset="0"/>
                <a:cs typeface="Courier New" panose="02070309020205020404" pitchFamily="49" charset="0"/>
              </a:rPr>
              <a:t> </a:t>
            </a:r>
            <a:r>
              <a:rPr lang="nl-NL" sz="1200" dirty="0" err="1">
                <a:solidFill>
                  <a:srgbClr val="00B050"/>
                </a:solidFill>
                <a:latin typeface="inherit"/>
                <a:ea typeface="Times New Roman" panose="02020603050405020304" pitchFamily="18" charset="0"/>
                <a:cs typeface="Courier New" panose="02070309020205020404" pitchFamily="49" charset="0"/>
              </a:rPr>
              <a:t>TreatmentSuspension</a:t>
            </a:r>
            <a:r>
              <a:rPr lang="nl-NL" sz="1200" dirty="0">
                <a:solidFill>
                  <a:srgbClr val="00B050"/>
                </a:solidFill>
                <a:latin typeface="inherit"/>
                <a:ea typeface="Times New Roman" panose="02020603050405020304" pitchFamily="18" charset="0"/>
                <a:cs typeface="Courier New" panose="02070309020205020404" pitchFamily="49" charset="0"/>
              </a:rPr>
              <a:t> </a:t>
            </a:r>
            <a:r>
              <a:rPr lang="nl-NL" sz="1200" dirty="0" err="1">
                <a:solidFill>
                  <a:srgbClr val="00B050"/>
                </a:solidFill>
                <a:latin typeface="inherit"/>
                <a:ea typeface="Times New Roman" panose="02020603050405020304" pitchFamily="18" charset="0"/>
                <a:cs typeface="Courier New" panose="02070309020205020404" pitchFamily="49" charset="0"/>
              </a:rPr>
              <a:t>définitif</a:t>
            </a:r>
            <a:r>
              <a:rPr lang="nl-NL" sz="1200" dirty="0">
                <a:solidFill>
                  <a:srgbClr val="00B050"/>
                </a:solidFill>
                <a:latin typeface="inherit"/>
                <a:ea typeface="Times New Roman" panose="02020603050405020304" pitchFamily="18" charset="0"/>
                <a:cs typeface="Courier New" panose="02070309020205020404" pitchFamily="49" charset="0"/>
              </a:rPr>
              <a:t> en </a:t>
            </a:r>
            <a:r>
              <a:rPr lang="nl-NL" sz="1200" dirty="0" err="1">
                <a:solidFill>
                  <a:srgbClr val="00B050"/>
                </a:solidFill>
                <a:latin typeface="inherit"/>
                <a:ea typeface="Times New Roman" panose="02020603050405020304" pitchFamily="18" charset="0"/>
                <a:cs typeface="Courier New" panose="02070309020205020404" pitchFamily="49" charset="0"/>
              </a:rPr>
              <a:t>Endmoment</a:t>
            </a:r>
            <a:r>
              <a:rPr lang="nl-NL" sz="1200" dirty="0">
                <a:solidFill>
                  <a:srgbClr val="00B050"/>
                </a:solidFill>
                <a:latin typeface="inherit"/>
                <a:ea typeface="Times New Roman" panose="02020603050405020304" pitchFamily="18" charset="0"/>
                <a:cs typeface="Courier New" panose="02070309020205020404" pitchFamily="49" charset="0"/>
              </a:rPr>
              <a:t>.</a:t>
            </a:r>
          </a:p>
          <a:p>
            <a:pPr marL="800100" lvl="2" indent="0">
              <a:buNone/>
            </a:pPr>
            <a:endParaRPr lang="en-GB" sz="1200" dirty="0">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endParaRPr>
          </a:p>
          <a:p>
            <a:pPr marL="1028700" lvl="2">
              <a:buAutoNum type="arabicPeriod"/>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nl-NL" sz="1200" dirty="0">
                <a:solidFill>
                  <a:srgbClr val="202124"/>
                </a:solidFill>
                <a:effectLst/>
                <a:latin typeface="inherit"/>
                <a:ea typeface="Times New Roman" panose="02020603050405020304" pitchFamily="18" charset="0"/>
                <a:cs typeface="Courier New" panose="02070309020205020404" pitchFamily="49" charset="0"/>
              </a:rPr>
              <a:t>In de Update modus voeren we de schorsing niet meer uit via “Treatment Suspension” maar via “Eindmoment” zonder opgave van reden / motivatie</a:t>
            </a:r>
          </a:p>
          <a:p>
            <a:pPr marL="1028700" lvl="2">
              <a:buAutoNum type="arabicPeriod"/>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nl-NL" sz="1200" dirty="0">
                <a:solidFill>
                  <a:srgbClr val="202124"/>
                </a:solidFill>
                <a:effectLst/>
                <a:latin typeface="inherit"/>
                <a:ea typeface="Times New Roman" panose="02020603050405020304" pitchFamily="18" charset="0"/>
                <a:cs typeface="Courier New" panose="02070309020205020404" pitchFamily="49" charset="0"/>
              </a:rPr>
              <a:t>Als in de Read modus het huidige schema wordt gepresenteerd, worden alleen de medicatielijnen weergegeven die gestopt zijn met een “eindmoment” op de datum van vandaag of op een toekomstige datum.</a:t>
            </a:r>
            <a:r>
              <a:rPr lang="en-GB" sz="1200" dirty="0">
                <a:latin typeface="Arial" panose="020B0604020202020204" pitchFamily="34" charset="0"/>
                <a:ea typeface="Times New Roman" panose="02020603050405020304" pitchFamily="18" charset="0"/>
                <a:cs typeface="Times New Roman" panose="02020603050405020304" pitchFamily="18" charset="0"/>
              </a:rPr>
              <a:t>µ</a:t>
            </a:r>
          </a:p>
          <a:p>
            <a:pPr marL="1028700" lvl="2">
              <a:buAutoNum type="arabicPeriod"/>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nl-NL" sz="1200" dirty="0">
                <a:solidFill>
                  <a:srgbClr val="202124"/>
                </a:solidFill>
                <a:effectLst/>
                <a:latin typeface="inherit"/>
                <a:ea typeface="Times New Roman" panose="02020603050405020304" pitchFamily="18" charset="0"/>
                <a:cs typeface="Times New Roman" panose="02020603050405020304" pitchFamily="18" charset="0"/>
              </a:rPr>
              <a:t>Als we in het medicatieschema een lijn terugvinden met een definitieve </a:t>
            </a:r>
            <a:r>
              <a:rPr lang="nl-NL" sz="1200" dirty="0" err="1">
                <a:solidFill>
                  <a:srgbClr val="202124"/>
                </a:solidFill>
                <a:effectLst/>
                <a:latin typeface="inherit"/>
                <a:ea typeface="Times New Roman" panose="02020603050405020304" pitchFamily="18" charset="0"/>
                <a:cs typeface="Times New Roman" panose="02020603050405020304" pitchFamily="18" charset="0"/>
              </a:rPr>
              <a:t>TreatmentSuspension</a:t>
            </a:r>
            <a:r>
              <a:rPr lang="nl-NL" sz="1200" dirty="0">
                <a:solidFill>
                  <a:srgbClr val="202124"/>
                </a:solidFill>
                <a:effectLst/>
                <a:latin typeface="inherit"/>
                <a:ea typeface="Times New Roman" panose="02020603050405020304" pitchFamily="18" charset="0"/>
                <a:cs typeface="Times New Roman" panose="02020603050405020304" pitchFamily="18" charset="0"/>
              </a:rPr>
              <a:t>, zal het nodig zijn om de oude regel te interpreteren op basis van de nieuwe regel, dat wil zeggen deze definitieve </a:t>
            </a:r>
            <a:r>
              <a:rPr lang="nl-NL" sz="1200" dirty="0" err="1">
                <a:solidFill>
                  <a:srgbClr val="202124"/>
                </a:solidFill>
                <a:effectLst/>
                <a:latin typeface="inherit"/>
                <a:ea typeface="Times New Roman" panose="02020603050405020304" pitchFamily="18" charset="0"/>
                <a:cs typeface="Times New Roman" panose="02020603050405020304" pitchFamily="18" charset="0"/>
              </a:rPr>
              <a:t>TreatmentSuspension</a:t>
            </a:r>
            <a:r>
              <a:rPr lang="nl-NL" sz="1200" dirty="0">
                <a:solidFill>
                  <a:srgbClr val="202124"/>
                </a:solidFill>
                <a:effectLst/>
                <a:latin typeface="inherit"/>
                <a:ea typeface="Times New Roman" panose="02020603050405020304" pitchFamily="18" charset="0"/>
                <a:cs typeface="Times New Roman" panose="02020603050405020304" pitchFamily="18" charset="0"/>
              </a:rPr>
              <a:t> om te zetten in Eindmoment</a:t>
            </a:r>
            <a:r>
              <a:rPr lang="nl-NL" sz="1200" dirty="0">
                <a:solidFill>
                  <a:srgbClr val="202124"/>
                </a:solidFill>
                <a:effectLst/>
                <a:latin typeface="inherit"/>
                <a:ea typeface="Times New Roman" panose="02020603050405020304" pitchFamily="18" charset="0"/>
                <a:cs typeface="Courier New" panose="02070309020205020404" pitchFamily="49" charset="0"/>
              </a:rPr>
              <a:t>.</a:t>
            </a:r>
            <a:endParaRPr lang="fr-FR" sz="1200" dirty="0">
              <a:solidFill>
                <a:srgbClr val="00B050"/>
              </a:solidFill>
              <a:effectLst/>
              <a:latin typeface="Calibri" panose="020F0502020204030204" pitchFamily="34" charset="0"/>
              <a:ea typeface="Times New Roman" panose="02020603050405020304" pitchFamily="18" charset="0"/>
            </a:endParaRPr>
          </a:p>
          <a:p>
            <a:pPr marL="400050" lvl="1" indent="0">
              <a:buNone/>
            </a:pPr>
            <a:endParaRPr lang="en-GB" sz="2100" dirty="0">
              <a:effectLst/>
              <a:latin typeface="Calibri" panose="020F0502020204030204" pitchFamily="34" charset="0"/>
              <a:ea typeface="Times New Roman" panose="02020603050405020304" pitchFamily="18" charset="0"/>
              <a:sym typeface="Wingdings" panose="05000000000000000000" pitchFamily="2" charset="2"/>
            </a:endParaRPr>
          </a:p>
        </p:txBody>
      </p:sp>
      <p:sp>
        <p:nvSpPr>
          <p:cNvPr id="10" name="Rounded Rectangle 3"/>
          <p:cNvSpPr/>
          <p:nvPr/>
        </p:nvSpPr>
        <p:spPr>
          <a:xfrm>
            <a:off x="457532" y="1072215"/>
            <a:ext cx="8228936" cy="457200"/>
          </a:xfrm>
          <a:prstGeom prst="roundRect">
            <a:avLst/>
          </a:prstGeom>
          <a:solidFill>
            <a:srgbClr val="FFFF00">
              <a:alpha val="3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8417DAFA-F0E5-3F85-DA92-53A96C48F5F6}"/>
              </a:ext>
            </a:extLst>
          </p:cNvPr>
          <p:cNvSpPr/>
          <p:nvPr/>
        </p:nvSpPr>
        <p:spPr>
          <a:xfrm rot="1696243">
            <a:off x="6221145" y="625952"/>
            <a:ext cx="2875701" cy="923330"/>
          </a:xfrm>
          <a:prstGeom prst="rect">
            <a:avLst/>
          </a:prstGeom>
          <a:noFill/>
        </p:spPr>
        <p:txBody>
          <a:bodyPr wrap="square" lIns="91440" tIns="45720" rIns="91440" bIns="45720">
            <a:spAutoFit/>
          </a:bodyPr>
          <a:lstStyle/>
          <a:p>
            <a:pPr algn="ctr"/>
            <a:r>
              <a:rPr lang="en-US"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Accepted</a:t>
            </a:r>
          </a:p>
        </p:txBody>
      </p:sp>
      <p:sp>
        <p:nvSpPr>
          <p:cNvPr id="2" name="Slide Number Placeholder 1">
            <a:extLst>
              <a:ext uri="{FF2B5EF4-FFF2-40B4-BE49-F238E27FC236}">
                <a16:creationId xmlns:a16="http://schemas.microsoft.com/office/drawing/2014/main" id="{8DCB6495-07B5-FE30-0E8F-D323B0ED4606}"/>
              </a:ext>
            </a:extLst>
          </p:cNvPr>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273879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457200" y="5943600"/>
            <a:ext cx="8229600" cy="0"/>
          </a:xfrm>
          <a:prstGeom prst="line">
            <a:avLst/>
          </a:prstGeom>
          <a:ln w="25400" cmpd="sng">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6" descr="RIZIV.jpg"/>
          <p:cNvPicPr>
            <a:picLocks noChangeAspect="1"/>
          </p:cNvPicPr>
          <p:nvPr/>
        </p:nvPicPr>
        <p:blipFill>
          <a:blip r:embed="rId2" cstate="print"/>
          <a:stretch>
            <a:fillRect/>
          </a:stretch>
        </p:blipFill>
        <p:spPr>
          <a:xfrm>
            <a:off x="457200" y="6019800"/>
            <a:ext cx="608937" cy="540000"/>
          </a:xfrm>
          <a:prstGeom prst="rect">
            <a:avLst/>
          </a:prstGeom>
        </p:spPr>
      </p:pic>
      <p:pic>
        <p:nvPicPr>
          <p:cNvPr id="8" name="Picture 7" descr="INAMI.jpg"/>
          <p:cNvPicPr>
            <a:picLocks noChangeAspect="1"/>
          </p:cNvPicPr>
          <p:nvPr/>
        </p:nvPicPr>
        <p:blipFill>
          <a:blip r:embed="rId3" cstate="print"/>
          <a:stretch>
            <a:fillRect/>
          </a:stretch>
        </p:blipFill>
        <p:spPr>
          <a:xfrm>
            <a:off x="8077200" y="6013200"/>
            <a:ext cx="608936" cy="540000"/>
          </a:xfrm>
          <a:prstGeom prst="rect">
            <a:avLst/>
          </a:prstGeom>
        </p:spPr>
      </p:pic>
      <p:sp>
        <p:nvSpPr>
          <p:cNvPr id="11" name="Rounded Rectangle 10"/>
          <p:cNvSpPr/>
          <p:nvPr/>
        </p:nvSpPr>
        <p:spPr>
          <a:xfrm>
            <a:off x="457200" y="381000"/>
            <a:ext cx="8152736" cy="38211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dirty="0">
                <a:solidFill>
                  <a:schemeClr val="bg1"/>
                </a:solidFill>
              </a:rPr>
              <a:t>Priority 4 </a:t>
            </a:r>
          </a:p>
        </p:txBody>
      </p:sp>
      <p:sp>
        <p:nvSpPr>
          <p:cNvPr id="9" name="Tijdelijke aanduiding voor inhoud 2"/>
          <p:cNvSpPr>
            <a:spLocks noGrp="1"/>
          </p:cNvSpPr>
          <p:nvPr>
            <p:ph idx="1"/>
          </p:nvPr>
        </p:nvSpPr>
        <p:spPr>
          <a:xfrm>
            <a:off x="323850" y="1005254"/>
            <a:ext cx="8496300" cy="5867400"/>
          </a:xfrm>
          <a:solidFill>
            <a:schemeClr val="bg1"/>
          </a:solidFill>
        </p:spPr>
        <p:txBody>
          <a:bodyPr>
            <a:normAutofit/>
          </a:bodyPr>
          <a:lstStyle/>
          <a:p>
            <a:pPr marL="400050" lvl="1" indent="0">
              <a:buNone/>
            </a:pPr>
            <a:r>
              <a:rPr lang="fr-FR" sz="1800" dirty="0">
                <a:effectLst/>
                <a:latin typeface="Calibri" panose="020F0502020204030204" pitchFamily="34" charset="0"/>
                <a:ea typeface="Times New Roman" panose="02020603050405020304" pitchFamily="18" charset="0"/>
              </a:rPr>
              <a:t>Software Guidelines / 2023 / WG (Hans &amp; Alexis &amp; Bob &amp; </a:t>
            </a:r>
            <a:r>
              <a:rPr lang="fr-FR" sz="1800" dirty="0" err="1">
                <a:effectLst/>
                <a:latin typeface="Calibri" panose="020F0502020204030204" pitchFamily="34" charset="0"/>
                <a:ea typeface="Times New Roman" panose="02020603050405020304" pitchFamily="18" charset="0"/>
              </a:rPr>
              <a:t>Sebastien</a:t>
            </a:r>
            <a:r>
              <a:rPr lang="fr-FR" sz="1800" dirty="0">
                <a:effectLst/>
                <a:latin typeface="Calibri" panose="020F0502020204030204" pitchFamily="34" charset="0"/>
                <a:ea typeface="Times New Roman" panose="02020603050405020304" pitchFamily="18" charset="0"/>
              </a:rPr>
              <a:t> &amp; Alain) </a:t>
            </a:r>
            <a:r>
              <a:rPr lang="nl-BE" sz="2500" dirty="0"/>
              <a:t>	</a:t>
            </a:r>
            <a:endParaRPr lang="nl-BE" sz="2000" dirty="0">
              <a:solidFill>
                <a:schemeClr val="tx2">
                  <a:lumMod val="60000"/>
                  <a:lumOff val="40000"/>
                </a:schemeClr>
              </a:solidFill>
            </a:endParaRPr>
          </a:p>
          <a:p>
            <a:pPr marL="400050" lvl="1" indent="0">
              <a:buNone/>
            </a:pPr>
            <a:endParaRPr lang="en-GB" sz="2100" dirty="0">
              <a:sym typeface="Wingdings" panose="05000000000000000000" pitchFamily="2" charset="2"/>
            </a:endParaRPr>
          </a:p>
          <a:p>
            <a:pPr lvl="1" indent="-342900">
              <a:buFont typeface="Wingdings" panose="05000000000000000000" pitchFamily="2" charset="2"/>
              <a:buChar char="q"/>
            </a:pPr>
            <a:r>
              <a:rPr lang="fr-FR" sz="1800" dirty="0">
                <a:effectLst/>
                <a:latin typeface="Calibri" panose="020F0502020204030204" pitchFamily="34" charset="0"/>
                <a:ea typeface="Times New Roman" panose="02020603050405020304" pitchFamily="18" charset="0"/>
              </a:rPr>
              <a:t>Dans quelle mesure des lignes "inactives" (=date de fin dans le passé) doivent rester visibles ? Affichage par défaut vs à la demande/via des filtres (discussion concernant le "</a:t>
            </a:r>
            <a:r>
              <a:rPr lang="fr-FR" sz="1800" b="1" dirty="0" err="1">
                <a:effectLst/>
                <a:latin typeface="Calibri" panose="020F0502020204030204" pitchFamily="34" charset="0"/>
                <a:ea typeface="Times New Roman" panose="02020603050405020304" pitchFamily="18" charset="0"/>
              </a:rPr>
              <a:t>current</a:t>
            </a:r>
            <a:r>
              <a:rPr lang="fr-FR" sz="1800" b="1" dirty="0">
                <a:effectLst/>
                <a:latin typeface="Calibri" panose="020F0502020204030204" pitchFamily="34" charset="0"/>
                <a:ea typeface="Times New Roman" panose="02020603050405020304" pitchFamily="18" charset="0"/>
              </a:rPr>
              <a:t> </a:t>
            </a:r>
            <a:r>
              <a:rPr lang="fr-FR" sz="1800" b="1" dirty="0" err="1">
                <a:effectLst/>
                <a:latin typeface="Calibri" panose="020F0502020204030204" pitchFamily="34" charset="0"/>
                <a:ea typeface="Times New Roman" panose="02020603050405020304" pitchFamily="18" charset="0"/>
              </a:rPr>
              <a:t>schema</a:t>
            </a:r>
            <a:r>
              <a:rPr lang="fr-FR" sz="1800" dirty="0">
                <a:effectLst/>
                <a:latin typeface="Calibri" panose="020F0502020204030204" pitchFamily="34" charset="0"/>
                <a:ea typeface="Times New Roman" panose="02020603050405020304" pitchFamily="18" charset="0"/>
              </a:rPr>
              <a:t>", cf. remarque Bert dans le </a:t>
            </a:r>
            <a:r>
              <a:rPr lang="fr-FR" sz="1800" dirty="0" err="1">
                <a:effectLst/>
                <a:latin typeface="Calibri" panose="020F0502020204030204" pitchFamily="34" charset="0"/>
                <a:ea typeface="Times New Roman" panose="02020603050405020304" pitchFamily="18" charset="0"/>
              </a:rPr>
              <a:t>cookbook</a:t>
            </a:r>
            <a:r>
              <a:rPr lang="fr-FR" sz="1800" dirty="0">
                <a:effectLst/>
                <a:latin typeface="Calibri" panose="020F0502020204030204" pitchFamily="34" charset="0"/>
                <a:ea typeface="Times New Roman" panose="02020603050405020304" pitchFamily="18" charset="0"/>
              </a:rPr>
              <a:t>)  </a:t>
            </a:r>
          </a:p>
          <a:p>
            <a:pPr marL="800100" lvl="2" indent="0">
              <a:buNone/>
            </a:pPr>
            <a:r>
              <a:rPr lang="nl-NL" sz="1800" dirty="0">
                <a:solidFill>
                  <a:srgbClr val="0070C0"/>
                </a:solidFill>
                <a:effectLst/>
                <a:latin typeface="inherit"/>
                <a:ea typeface="Times New Roman" panose="02020603050405020304" pitchFamily="18" charset="0"/>
                <a:cs typeface="Times New Roman" panose="02020603050405020304" pitchFamily="18" charset="0"/>
              </a:rPr>
              <a:t>In hoeverre moeten "inactieve" lijnen (=einddatum in het verleden) zichtbaar blijven? Weergave standaard versus op aanvraag/via filters (discussie over het "huidige schema", cf. opmerking Bert in het </a:t>
            </a:r>
            <a:r>
              <a:rPr lang="nl-NL" sz="1800" dirty="0" err="1">
                <a:solidFill>
                  <a:srgbClr val="0070C0"/>
                </a:solidFill>
                <a:effectLst/>
                <a:latin typeface="inherit"/>
                <a:ea typeface="Times New Roman" panose="02020603050405020304" pitchFamily="18" charset="0"/>
                <a:cs typeface="Times New Roman" panose="02020603050405020304" pitchFamily="18" charset="0"/>
              </a:rPr>
              <a:t>cookboek</a:t>
            </a:r>
            <a:r>
              <a:rPr lang="nl-NL" sz="1800" dirty="0">
                <a:solidFill>
                  <a:srgbClr val="0070C0"/>
                </a:solidFill>
                <a:effectLst/>
                <a:latin typeface="inherit"/>
                <a:ea typeface="Times New Roman" panose="02020603050405020304" pitchFamily="18" charset="0"/>
                <a:cs typeface="Times New Roman" panose="02020603050405020304" pitchFamily="18" charset="0"/>
              </a:rPr>
              <a:t>)</a:t>
            </a:r>
          </a:p>
          <a:p>
            <a:pPr marL="800100" lvl="2" indent="0">
              <a:buNone/>
            </a:pPr>
            <a:endParaRPr lang="fr-FR" sz="1800" dirty="0">
              <a:solidFill>
                <a:srgbClr val="0070C0"/>
              </a:solidFill>
              <a:effectLst/>
              <a:latin typeface="Calibri" panose="020F0502020204030204" pitchFamily="34" charset="0"/>
              <a:ea typeface="Times New Roman" panose="02020603050405020304" pitchFamily="18" charset="0"/>
            </a:endParaRPr>
          </a:p>
          <a:p>
            <a:pPr marL="800100" lvl="2" indent="0">
              <a:buNone/>
            </a:pPr>
            <a:r>
              <a:rPr lang="fr-FR" sz="1800" dirty="0">
                <a:solidFill>
                  <a:srgbClr val="00B050"/>
                </a:solidFill>
                <a:effectLst/>
                <a:latin typeface="Calibri" panose="020F0502020204030204" pitchFamily="34" charset="0"/>
                <a:ea typeface="Times New Roman" panose="02020603050405020304" pitchFamily="18" charset="0"/>
              </a:rPr>
              <a:t>Solution / </a:t>
            </a:r>
            <a:r>
              <a:rPr lang="fr-FR" sz="1800" dirty="0" err="1">
                <a:solidFill>
                  <a:srgbClr val="00B050"/>
                </a:solidFill>
                <a:effectLst/>
                <a:latin typeface="Calibri" panose="020F0502020204030204" pitchFamily="34" charset="0"/>
                <a:ea typeface="Times New Roman" panose="02020603050405020304" pitchFamily="18" charset="0"/>
              </a:rPr>
              <a:t>Oplossing</a:t>
            </a:r>
            <a:endParaRPr lang="fr-FR" sz="1800" dirty="0">
              <a:solidFill>
                <a:srgbClr val="00B050"/>
              </a:solidFill>
              <a:effectLst/>
              <a:latin typeface="Calibri" panose="020F0502020204030204" pitchFamily="34" charset="0"/>
              <a:ea typeface="Times New Roman" panose="02020603050405020304" pitchFamily="18" charset="0"/>
            </a:endParaRPr>
          </a:p>
          <a:p>
            <a:pPr marL="800100" lvl="2" indent="0">
              <a:buNone/>
            </a:pPr>
            <a:r>
              <a:rPr lang="fr-FR" sz="1200" dirty="0">
                <a:solidFill>
                  <a:srgbClr val="00B050"/>
                </a:solidFill>
                <a:latin typeface="Calibri" panose="020F0502020204030204" pitchFamily="34" charset="0"/>
                <a:ea typeface="Times New Roman" panose="02020603050405020304" pitchFamily="18" charset="0"/>
              </a:rPr>
              <a:t>Les lignes de médication avec « </a:t>
            </a:r>
            <a:r>
              <a:rPr lang="fr-FR" sz="1200" dirty="0" err="1">
                <a:solidFill>
                  <a:srgbClr val="00B050"/>
                </a:solidFill>
                <a:latin typeface="Calibri" panose="020F0502020204030204" pitchFamily="34" charset="0"/>
                <a:ea typeface="Times New Roman" panose="02020603050405020304" pitchFamily="18" charset="0"/>
              </a:rPr>
              <a:t>Endmoment</a:t>
            </a:r>
            <a:r>
              <a:rPr lang="fr-FR" sz="1200" dirty="0">
                <a:solidFill>
                  <a:srgbClr val="00B050"/>
                </a:solidFill>
                <a:latin typeface="Calibri" panose="020F0502020204030204" pitchFamily="34" charset="0"/>
                <a:ea typeface="Times New Roman" panose="02020603050405020304" pitchFamily="18" charset="0"/>
              </a:rPr>
              <a:t> » dans le passé ne sont plus affichées. Le statut n’est plus pris en compte.</a:t>
            </a:r>
          </a:p>
          <a:p>
            <a:pPr marL="800100" lvl="2" indent="0">
              <a:buNone/>
            </a:pPr>
            <a:endParaRPr lang="fr-FR" sz="1200" dirty="0">
              <a:solidFill>
                <a:srgbClr val="00B050"/>
              </a:solidFill>
              <a:latin typeface="Calibri" panose="020F0502020204030204" pitchFamily="34" charset="0"/>
              <a:ea typeface="Times New Roman" panose="02020603050405020304" pitchFamily="18" charset="0"/>
            </a:endParaRPr>
          </a:p>
          <a:p>
            <a:pPr marL="800100" lvl="2" indent="0">
              <a:buNone/>
            </a:pPr>
            <a:r>
              <a:rPr lang="nl-NL" sz="1200" dirty="0">
                <a:solidFill>
                  <a:srgbClr val="202124"/>
                </a:solidFill>
                <a:effectLst/>
                <a:latin typeface="inherit"/>
                <a:ea typeface="Times New Roman" panose="02020603050405020304" pitchFamily="18" charset="0"/>
                <a:cs typeface="Times New Roman" panose="02020603050405020304" pitchFamily="18" charset="0"/>
              </a:rPr>
              <a:t>Medicatielijnen met “</a:t>
            </a:r>
            <a:r>
              <a:rPr lang="nl-NL" sz="1200" dirty="0" err="1">
                <a:solidFill>
                  <a:srgbClr val="202124"/>
                </a:solidFill>
                <a:effectLst/>
                <a:latin typeface="inherit"/>
                <a:ea typeface="Times New Roman" panose="02020603050405020304" pitchFamily="18" charset="0"/>
                <a:cs typeface="Times New Roman" panose="02020603050405020304" pitchFamily="18" charset="0"/>
              </a:rPr>
              <a:t>Endmoment</a:t>
            </a:r>
            <a:r>
              <a:rPr lang="nl-NL" sz="1200" dirty="0">
                <a:solidFill>
                  <a:srgbClr val="202124"/>
                </a:solidFill>
                <a:effectLst/>
                <a:latin typeface="inherit"/>
                <a:ea typeface="Times New Roman" panose="02020603050405020304" pitchFamily="18" charset="0"/>
                <a:cs typeface="Times New Roman" panose="02020603050405020304" pitchFamily="18" charset="0"/>
              </a:rPr>
              <a:t>” in het verleden worden niet meer weergegeven. Er wordt geen rekening meer gehouden met de status.</a:t>
            </a:r>
          </a:p>
          <a:p>
            <a:pPr marL="800100" lvl="2" indent="0">
              <a:buNone/>
            </a:pPr>
            <a:endParaRPr lang="nl-NL" sz="1200" dirty="0">
              <a:solidFill>
                <a:srgbClr val="202124"/>
              </a:solidFill>
              <a:latin typeface="inherit"/>
              <a:ea typeface="Times New Roman" panose="02020603050405020304" pitchFamily="18" charset="0"/>
              <a:cs typeface="Times New Roman" panose="02020603050405020304" pitchFamily="18" charset="0"/>
            </a:endParaRPr>
          </a:p>
          <a:p>
            <a:pPr marL="800100" lvl="2" indent="0">
              <a:buNone/>
            </a:pPr>
            <a:r>
              <a:rPr lang="nl-BE" sz="1200" dirty="0">
                <a:solidFill>
                  <a:srgbClr val="FF0000"/>
                </a:solidFill>
                <a:latin typeface="Avenir Light" panose="020B0402020203020204" pitchFamily="34" charset="77"/>
              </a:rPr>
              <a:t>VDS_R_01_81 werd geschrapt - </a:t>
            </a:r>
            <a:r>
              <a:rPr lang="fr-BE" sz="1200" dirty="0">
                <a:solidFill>
                  <a:srgbClr val="FF0000"/>
                </a:solidFill>
                <a:latin typeface="Avenir Light" panose="020B0402020203020204" pitchFamily="34" charset="77"/>
              </a:rPr>
              <a:t>VDS_R_01_81 a été supprimé</a:t>
            </a:r>
          </a:p>
          <a:p>
            <a:pPr marL="800100" lvl="2" indent="0">
              <a:buNone/>
            </a:pPr>
            <a:endParaRPr lang="fr-FR" sz="1200" dirty="0">
              <a:solidFill>
                <a:srgbClr val="00B050"/>
              </a:solidFill>
              <a:effectLst/>
              <a:latin typeface="Calibri" panose="020F0502020204030204" pitchFamily="34" charset="0"/>
              <a:ea typeface="Times New Roman" panose="02020603050405020304" pitchFamily="18" charset="0"/>
            </a:endParaRPr>
          </a:p>
          <a:p>
            <a:pPr marL="400050" lvl="1" indent="0">
              <a:buNone/>
            </a:pPr>
            <a:endParaRPr lang="en-GB" sz="2100" dirty="0">
              <a:latin typeface="Calibri" panose="020F0502020204030204" pitchFamily="34" charset="0"/>
              <a:ea typeface="Times New Roman" panose="02020603050405020304" pitchFamily="18" charset="0"/>
              <a:sym typeface="Wingdings" panose="05000000000000000000" pitchFamily="2" charset="2"/>
            </a:endParaRPr>
          </a:p>
        </p:txBody>
      </p:sp>
      <p:sp>
        <p:nvSpPr>
          <p:cNvPr id="10" name="Rounded Rectangle 3"/>
          <p:cNvSpPr/>
          <p:nvPr/>
        </p:nvSpPr>
        <p:spPr>
          <a:xfrm>
            <a:off x="457532" y="1066751"/>
            <a:ext cx="8228936" cy="457200"/>
          </a:xfrm>
          <a:prstGeom prst="roundRect">
            <a:avLst/>
          </a:prstGeom>
          <a:solidFill>
            <a:srgbClr val="FFFF00">
              <a:alpha val="3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DA6AF1F5-0289-16CC-34EB-03A4FF7B1D36}"/>
              </a:ext>
            </a:extLst>
          </p:cNvPr>
          <p:cNvSpPr/>
          <p:nvPr/>
        </p:nvSpPr>
        <p:spPr>
          <a:xfrm rot="1696243">
            <a:off x="6221145" y="625952"/>
            <a:ext cx="2875701" cy="923330"/>
          </a:xfrm>
          <a:prstGeom prst="rect">
            <a:avLst/>
          </a:prstGeom>
          <a:noFill/>
        </p:spPr>
        <p:txBody>
          <a:bodyPr wrap="square" lIns="91440" tIns="45720" rIns="91440" bIns="45720">
            <a:spAutoFit/>
          </a:bodyPr>
          <a:lstStyle/>
          <a:p>
            <a:pPr algn="ctr"/>
            <a:r>
              <a:rPr lang="en-US"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Accepted</a:t>
            </a:r>
          </a:p>
        </p:txBody>
      </p:sp>
      <p:sp>
        <p:nvSpPr>
          <p:cNvPr id="3" name="Slide Number Placeholder 2">
            <a:extLst>
              <a:ext uri="{FF2B5EF4-FFF2-40B4-BE49-F238E27FC236}">
                <a16:creationId xmlns:a16="http://schemas.microsoft.com/office/drawing/2014/main" id="{3BA6B984-4816-4546-1F93-AC93E2AC48E4}"/>
              </a:ext>
            </a:extLst>
          </p:cNvPr>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662045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457200" y="5943600"/>
            <a:ext cx="8229600" cy="0"/>
          </a:xfrm>
          <a:prstGeom prst="line">
            <a:avLst/>
          </a:prstGeom>
          <a:ln w="25400" cmpd="sng">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6" descr="RIZIV.jpg"/>
          <p:cNvPicPr>
            <a:picLocks noChangeAspect="1"/>
          </p:cNvPicPr>
          <p:nvPr/>
        </p:nvPicPr>
        <p:blipFill>
          <a:blip r:embed="rId2" cstate="print"/>
          <a:stretch>
            <a:fillRect/>
          </a:stretch>
        </p:blipFill>
        <p:spPr>
          <a:xfrm>
            <a:off x="457200" y="6019800"/>
            <a:ext cx="608937" cy="540000"/>
          </a:xfrm>
          <a:prstGeom prst="rect">
            <a:avLst/>
          </a:prstGeom>
        </p:spPr>
      </p:pic>
      <p:pic>
        <p:nvPicPr>
          <p:cNvPr id="8" name="Picture 7" descr="INAMI.jpg"/>
          <p:cNvPicPr>
            <a:picLocks noChangeAspect="1"/>
          </p:cNvPicPr>
          <p:nvPr/>
        </p:nvPicPr>
        <p:blipFill>
          <a:blip r:embed="rId3" cstate="print"/>
          <a:stretch>
            <a:fillRect/>
          </a:stretch>
        </p:blipFill>
        <p:spPr>
          <a:xfrm>
            <a:off x="8077200" y="6013200"/>
            <a:ext cx="608936" cy="540000"/>
          </a:xfrm>
          <a:prstGeom prst="rect">
            <a:avLst/>
          </a:prstGeom>
        </p:spPr>
      </p:pic>
      <p:sp>
        <p:nvSpPr>
          <p:cNvPr id="11" name="Rounded Rectangle 10"/>
          <p:cNvSpPr/>
          <p:nvPr/>
        </p:nvSpPr>
        <p:spPr>
          <a:xfrm>
            <a:off x="457200" y="381000"/>
            <a:ext cx="8152736" cy="38211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dirty="0">
                <a:solidFill>
                  <a:schemeClr val="bg1"/>
                </a:solidFill>
              </a:rPr>
              <a:t>Priority 5 </a:t>
            </a:r>
          </a:p>
        </p:txBody>
      </p:sp>
      <p:sp>
        <p:nvSpPr>
          <p:cNvPr id="9" name="Tijdelijke aanduiding voor inhoud 2"/>
          <p:cNvSpPr>
            <a:spLocks noGrp="1"/>
          </p:cNvSpPr>
          <p:nvPr>
            <p:ph idx="1"/>
          </p:nvPr>
        </p:nvSpPr>
        <p:spPr>
          <a:xfrm>
            <a:off x="323850" y="1005254"/>
            <a:ext cx="8496300" cy="5867400"/>
          </a:xfrm>
          <a:solidFill>
            <a:schemeClr val="bg1"/>
          </a:solidFill>
        </p:spPr>
        <p:txBody>
          <a:bodyPr>
            <a:normAutofit/>
          </a:bodyPr>
          <a:lstStyle/>
          <a:p>
            <a:pPr marL="400050" lvl="1" indent="0">
              <a:buNone/>
            </a:pPr>
            <a:r>
              <a:rPr lang="fr-FR" sz="1800" dirty="0">
                <a:effectLst/>
                <a:latin typeface="Calibri" panose="020F0502020204030204" pitchFamily="34" charset="0"/>
                <a:ea typeface="Times New Roman" panose="02020603050405020304" pitchFamily="18" charset="0"/>
              </a:rPr>
              <a:t>Software Guidelines / 2023 / WG (Hans &amp; Alexis &amp; Bob &amp; </a:t>
            </a:r>
            <a:r>
              <a:rPr lang="fr-FR" sz="1800" dirty="0" err="1">
                <a:effectLst/>
                <a:latin typeface="Calibri" panose="020F0502020204030204" pitchFamily="34" charset="0"/>
                <a:ea typeface="Times New Roman" panose="02020603050405020304" pitchFamily="18" charset="0"/>
              </a:rPr>
              <a:t>Sebastien</a:t>
            </a:r>
            <a:r>
              <a:rPr lang="fr-FR" sz="1800" dirty="0">
                <a:effectLst/>
                <a:latin typeface="Calibri" panose="020F0502020204030204" pitchFamily="34" charset="0"/>
                <a:ea typeface="Times New Roman" panose="02020603050405020304" pitchFamily="18" charset="0"/>
              </a:rPr>
              <a:t> &amp; Alain) </a:t>
            </a:r>
            <a:r>
              <a:rPr lang="nl-BE" sz="2500" dirty="0"/>
              <a:t>	</a:t>
            </a:r>
            <a:endParaRPr lang="nl-BE" sz="2000" dirty="0">
              <a:solidFill>
                <a:schemeClr val="tx2">
                  <a:lumMod val="60000"/>
                  <a:lumOff val="40000"/>
                </a:schemeClr>
              </a:solidFill>
            </a:endParaRPr>
          </a:p>
          <a:p>
            <a:pPr marL="400050" lvl="1" indent="0">
              <a:buNone/>
            </a:pPr>
            <a:endParaRPr lang="en-GB" sz="2100" dirty="0">
              <a:sym typeface="Wingdings" panose="05000000000000000000" pitchFamily="2" charset="2"/>
            </a:endParaRPr>
          </a:p>
          <a:p>
            <a:pPr lvl="1" indent="-342900">
              <a:buFont typeface="Wingdings" panose="05000000000000000000" pitchFamily="2" charset="2"/>
              <a:buChar char="q"/>
            </a:pPr>
            <a:r>
              <a:rPr lang="fr-FR" sz="1800" dirty="0">
                <a:effectLst/>
                <a:latin typeface="Calibri" panose="020F0502020204030204" pitchFamily="34" charset="0"/>
                <a:ea typeface="Times New Roman" panose="02020603050405020304" pitchFamily="18" charset="0"/>
              </a:rPr>
              <a:t>Situation et utilisation de "</a:t>
            </a:r>
            <a:r>
              <a:rPr lang="fr-FR" sz="1800" b="1" dirty="0" err="1">
                <a:effectLst/>
                <a:latin typeface="Calibri" panose="020F0502020204030204" pitchFamily="34" charset="0"/>
                <a:ea typeface="Times New Roman" panose="02020603050405020304" pitchFamily="18" charset="0"/>
              </a:rPr>
              <a:t>calculated</a:t>
            </a:r>
            <a:r>
              <a:rPr lang="fr-FR" sz="1800" b="1" dirty="0">
                <a:effectLst/>
                <a:latin typeface="Calibri" panose="020F0502020204030204" pitchFamily="34" charset="0"/>
                <a:ea typeface="Times New Roman" panose="02020603050405020304" pitchFamily="18" charset="0"/>
              </a:rPr>
              <a:t> </a:t>
            </a:r>
            <a:r>
              <a:rPr lang="fr-FR" sz="1800" b="1" dirty="0" err="1">
                <a:effectLst/>
                <a:latin typeface="Calibri" panose="020F0502020204030204" pitchFamily="34" charset="0"/>
                <a:ea typeface="Times New Roman" panose="02020603050405020304" pitchFamily="18" charset="0"/>
              </a:rPr>
              <a:t>endmoment</a:t>
            </a:r>
            <a:r>
              <a:rPr lang="fr-FR" sz="1800" b="1" dirty="0">
                <a:effectLst/>
                <a:latin typeface="Calibri" panose="020F0502020204030204" pitchFamily="34" charset="0"/>
                <a:ea typeface="Times New Roman" panose="02020603050405020304" pitchFamily="18" charset="0"/>
              </a:rPr>
              <a:t>" et "duration</a:t>
            </a:r>
            <a:r>
              <a:rPr lang="fr-FR" sz="1800" dirty="0">
                <a:effectLst/>
                <a:latin typeface="Calibri" panose="020F0502020204030204" pitchFamily="34" charset="0"/>
                <a:ea typeface="Times New Roman" panose="02020603050405020304" pitchFamily="18" charset="0"/>
              </a:rPr>
              <a:t>": juste des éléments dans l'interface utilisateur (non pas transmis), au contraire de </a:t>
            </a:r>
            <a:r>
              <a:rPr lang="fr-FR" sz="1800" dirty="0" err="1">
                <a:effectLst/>
                <a:latin typeface="Calibri" panose="020F0502020204030204" pitchFamily="34" charset="0"/>
                <a:ea typeface="Times New Roman" panose="02020603050405020304" pitchFamily="18" charset="0"/>
              </a:rPr>
              <a:t>begin</a:t>
            </a:r>
            <a:r>
              <a:rPr lang="fr-FR" sz="1800" dirty="0">
                <a:effectLst/>
                <a:latin typeface="Calibri" panose="020F0502020204030204" pitchFamily="34" charset="0"/>
                <a:ea typeface="Times New Roman" panose="02020603050405020304" pitchFamily="18" charset="0"/>
              </a:rPr>
              <a:t>- et </a:t>
            </a:r>
            <a:r>
              <a:rPr lang="fr-FR" sz="1800" dirty="0" err="1">
                <a:effectLst/>
                <a:latin typeface="Calibri" panose="020F0502020204030204" pitchFamily="34" charset="0"/>
                <a:ea typeface="Times New Roman" panose="02020603050405020304" pitchFamily="18" charset="0"/>
              </a:rPr>
              <a:t>endmoment</a:t>
            </a:r>
            <a:r>
              <a:rPr lang="fr-FR" sz="1800" dirty="0">
                <a:effectLst/>
                <a:latin typeface="Calibri" panose="020F0502020204030204" pitchFamily="34" charset="0"/>
                <a:ea typeface="Times New Roman" panose="02020603050405020304" pitchFamily="18" charset="0"/>
              </a:rPr>
              <a:t> (qui sont transmis et stockés dans le coffre-fort) ? Clarifier les règles pour établir le </a:t>
            </a:r>
            <a:r>
              <a:rPr lang="fr-FR" sz="1800" dirty="0" err="1">
                <a:effectLst/>
                <a:latin typeface="Calibri" panose="020F0502020204030204" pitchFamily="34" charset="0"/>
                <a:ea typeface="Times New Roman" panose="02020603050405020304" pitchFamily="18" charset="0"/>
              </a:rPr>
              <a:t>endmoment</a:t>
            </a:r>
            <a:r>
              <a:rPr lang="fr-FR" sz="1800" dirty="0">
                <a:effectLst/>
                <a:latin typeface="Calibri" panose="020F0502020204030204" pitchFamily="34" charset="0"/>
                <a:ea typeface="Times New Roman" panose="02020603050405020304" pitchFamily="18" charset="0"/>
              </a:rPr>
              <a:t> pour les médications aiguës (harmonisation entre logiciels) ?</a:t>
            </a:r>
          </a:p>
          <a:p>
            <a:pPr marL="800100" lvl="2" indent="0">
              <a:buNone/>
            </a:pPr>
            <a:r>
              <a:rPr lang="nl-NL" sz="1800" dirty="0">
                <a:solidFill>
                  <a:srgbClr val="0070C0"/>
                </a:solidFill>
                <a:effectLst/>
                <a:latin typeface="inherit"/>
                <a:ea typeface="Times New Roman" panose="02020603050405020304" pitchFamily="18" charset="0"/>
                <a:cs typeface="Times New Roman" panose="02020603050405020304" pitchFamily="18" charset="0"/>
              </a:rPr>
              <a:t>Situatie en gebruik van “</a:t>
            </a:r>
            <a:r>
              <a:rPr lang="nl-NL" sz="1800" dirty="0" err="1">
                <a:solidFill>
                  <a:srgbClr val="0070C0"/>
                </a:solidFill>
                <a:effectLst/>
                <a:latin typeface="inherit"/>
                <a:ea typeface="Times New Roman" panose="02020603050405020304" pitchFamily="18" charset="0"/>
                <a:cs typeface="Times New Roman" panose="02020603050405020304" pitchFamily="18" charset="0"/>
              </a:rPr>
              <a:t>calculated</a:t>
            </a:r>
            <a:r>
              <a:rPr lang="nl-NL" sz="1800" dirty="0">
                <a:solidFill>
                  <a:srgbClr val="0070C0"/>
                </a:solidFill>
                <a:effectLst/>
                <a:latin typeface="inherit"/>
                <a:ea typeface="Times New Roman" panose="02020603050405020304" pitchFamily="18" charset="0"/>
                <a:cs typeface="Times New Roman" panose="02020603050405020304" pitchFamily="18" charset="0"/>
              </a:rPr>
              <a:t> eindmoment" en “</a:t>
            </a:r>
            <a:r>
              <a:rPr lang="nl-NL" sz="1800" dirty="0" err="1">
                <a:solidFill>
                  <a:srgbClr val="0070C0"/>
                </a:solidFill>
                <a:effectLst/>
                <a:latin typeface="inherit"/>
                <a:ea typeface="Times New Roman" panose="02020603050405020304" pitchFamily="18" charset="0"/>
                <a:cs typeface="Times New Roman" panose="02020603050405020304" pitchFamily="18" charset="0"/>
              </a:rPr>
              <a:t>duration</a:t>
            </a:r>
            <a:r>
              <a:rPr lang="nl-NL" sz="1800" dirty="0">
                <a:solidFill>
                  <a:srgbClr val="0070C0"/>
                </a:solidFill>
                <a:effectLst/>
                <a:latin typeface="inherit"/>
                <a:ea typeface="Times New Roman" panose="02020603050405020304" pitchFamily="18" charset="0"/>
                <a:cs typeface="Times New Roman" panose="02020603050405020304" pitchFamily="18" charset="0"/>
              </a:rPr>
              <a:t>": alleen elementen in de UI (niet verzonden), in tegenstelling tot begin- en eindmoment (die worden verzonden en opgeslagen in de kluis)? De regels voor het vaststellen van het eindmoment voor acute medicatie verduidelijken (afstemming tussen software)?</a:t>
            </a:r>
          </a:p>
          <a:p>
            <a:pPr marL="800100" lvl="2" indent="0">
              <a:buNone/>
            </a:pPr>
            <a:r>
              <a:rPr lang="nl-NL" sz="1800" dirty="0">
                <a:solidFill>
                  <a:srgbClr val="00B050"/>
                </a:solidFill>
                <a:latin typeface="inherit"/>
                <a:ea typeface="Times New Roman" panose="02020603050405020304" pitchFamily="18" charset="0"/>
                <a:cs typeface="Times New Roman" panose="02020603050405020304" pitchFamily="18" charset="0"/>
              </a:rPr>
              <a:t>Solution / Oplossing </a:t>
            </a:r>
          </a:p>
          <a:p>
            <a:pPr marL="800100" lvl="2" indent="0">
              <a:buNone/>
            </a:pPr>
            <a:r>
              <a:rPr lang="fr-FR" sz="1200" dirty="0">
                <a:solidFill>
                  <a:srgbClr val="00B050"/>
                </a:solidFill>
                <a:effectLst/>
                <a:latin typeface="Arial" panose="020B0604020202020204" pitchFamily="34" charset="0"/>
                <a:ea typeface="Times New Roman" panose="02020603050405020304" pitchFamily="18" charset="0"/>
              </a:rPr>
              <a:t>En mode </a:t>
            </a:r>
            <a:r>
              <a:rPr lang="fr-FR" sz="1200" dirty="0">
                <a:solidFill>
                  <a:srgbClr val="00B050"/>
                </a:solidFill>
                <a:latin typeface="Arial" panose="020B0604020202020204" pitchFamily="34" charset="0"/>
                <a:ea typeface="Times New Roman" panose="02020603050405020304" pitchFamily="18" charset="0"/>
              </a:rPr>
              <a:t>R</a:t>
            </a:r>
            <a:r>
              <a:rPr lang="fr-FR" sz="1200" dirty="0">
                <a:solidFill>
                  <a:srgbClr val="00B050"/>
                </a:solidFill>
                <a:effectLst/>
                <a:latin typeface="Arial" panose="020B0604020202020204" pitchFamily="34" charset="0"/>
                <a:ea typeface="Times New Roman" panose="02020603050405020304" pitchFamily="18" charset="0"/>
              </a:rPr>
              <a:t>ead, la « Duration » doit être convertie en « </a:t>
            </a:r>
            <a:r>
              <a:rPr lang="fr-FR" sz="1200" dirty="0" err="1">
                <a:solidFill>
                  <a:srgbClr val="00B050"/>
                </a:solidFill>
                <a:effectLst/>
                <a:latin typeface="Arial" panose="020B0604020202020204" pitchFamily="34" charset="0"/>
                <a:ea typeface="Times New Roman" panose="02020603050405020304" pitchFamily="18" charset="0"/>
              </a:rPr>
              <a:t>EndMoment</a:t>
            </a:r>
            <a:r>
              <a:rPr lang="fr-FR" sz="1200" dirty="0">
                <a:solidFill>
                  <a:srgbClr val="00B050"/>
                </a:solidFill>
                <a:effectLst/>
                <a:latin typeface="Arial" panose="020B0604020202020204" pitchFamily="34" charset="0"/>
                <a:ea typeface="Times New Roman" panose="02020603050405020304" pitchFamily="18" charset="0"/>
              </a:rPr>
              <a:t> » par calcul [</a:t>
            </a:r>
            <a:r>
              <a:rPr lang="fr-FR" sz="1200" dirty="0" err="1">
                <a:solidFill>
                  <a:srgbClr val="00B050"/>
                </a:solidFill>
                <a:effectLst/>
                <a:latin typeface="Arial" panose="020B0604020202020204" pitchFamily="34" charset="0"/>
                <a:ea typeface="Times New Roman" panose="02020603050405020304" pitchFamily="18" charset="0"/>
              </a:rPr>
              <a:t>beginMoment</a:t>
            </a:r>
            <a:r>
              <a:rPr lang="fr-FR" sz="1200" dirty="0">
                <a:solidFill>
                  <a:srgbClr val="00B050"/>
                </a:solidFill>
                <a:effectLst/>
                <a:latin typeface="Arial" panose="020B0604020202020204" pitchFamily="34" charset="0"/>
                <a:ea typeface="Times New Roman" panose="02020603050405020304" pitchFamily="18" charset="0"/>
              </a:rPr>
              <a:t> + Duration].En mode Write, seul le « </a:t>
            </a:r>
            <a:r>
              <a:rPr lang="fr-FR" sz="1200" dirty="0" err="1">
                <a:solidFill>
                  <a:srgbClr val="00B050"/>
                </a:solidFill>
                <a:effectLst/>
                <a:latin typeface="Arial" panose="020B0604020202020204" pitchFamily="34" charset="0"/>
                <a:ea typeface="Times New Roman" panose="02020603050405020304" pitchFamily="18" charset="0"/>
              </a:rPr>
              <a:t>EndMoment</a:t>
            </a:r>
            <a:r>
              <a:rPr lang="fr-FR" sz="1200" dirty="0">
                <a:solidFill>
                  <a:srgbClr val="00B050"/>
                </a:solidFill>
                <a:effectLst/>
                <a:latin typeface="Arial" panose="020B0604020202020204" pitchFamily="34" charset="0"/>
                <a:ea typeface="Times New Roman" panose="02020603050405020304" pitchFamily="18" charset="0"/>
              </a:rPr>
              <a:t> » est admis.</a:t>
            </a:r>
          </a:p>
          <a:p>
            <a:pPr marL="800100" lvl="2" indent="0">
              <a:buNone/>
            </a:pPr>
            <a:endParaRPr lang="fr-FR" sz="1200" dirty="0">
              <a:solidFill>
                <a:srgbClr val="00B050"/>
              </a:solidFill>
              <a:effectLst/>
              <a:latin typeface="Arial" panose="020B0604020202020204" pitchFamily="34" charset="0"/>
              <a:ea typeface="Times New Roman" panose="02020603050405020304" pitchFamily="18" charset="0"/>
            </a:endParaRPr>
          </a:p>
          <a:p>
            <a:pPr marL="800100" lvl="2" indent="0">
              <a:buNone/>
            </a:pPr>
            <a:r>
              <a:rPr lang="nl-NL" sz="1200" dirty="0">
                <a:solidFill>
                  <a:srgbClr val="202124"/>
                </a:solidFill>
                <a:effectLst/>
                <a:latin typeface="inherit"/>
                <a:ea typeface="Times New Roman" panose="02020603050405020304" pitchFamily="18" charset="0"/>
                <a:cs typeface="Times New Roman" panose="02020603050405020304" pitchFamily="18" charset="0"/>
              </a:rPr>
              <a:t>In modus Read, moet “</a:t>
            </a:r>
            <a:r>
              <a:rPr lang="nl-NL" sz="1200" dirty="0" err="1">
                <a:solidFill>
                  <a:srgbClr val="202124"/>
                </a:solidFill>
                <a:effectLst/>
                <a:latin typeface="inherit"/>
                <a:ea typeface="Times New Roman" panose="02020603050405020304" pitchFamily="18" charset="0"/>
                <a:cs typeface="Times New Roman" panose="02020603050405020304" pitchFamily="18" charset="0"/>
              </a:rPr>
              <a:t>Duration</a:t>
            </a:r>
            <a:r>
              <a:rPr lang="nl-NL" sz="1200" dirty="0">
                <a:solidFill>
                  <a:srgbClr val="202124"/>
                </a:solidFill>
                <a:effectLst/>
                <a:latin typeface="inherit"/>
                <a:ea typeface="Times New Roman" panose="02020603050405020304" pitchFamily="18" charset="0"/>
                <a:cs typeface="Times New Roman" panose="02020603050405020304" pitchFamily="18" charset="0"/>
              </a:rPr>
              <a:t>" wordt geconverteerd naar "</a:t>
            </a:r>
            <a:r>
              <a:rPr lang="nl-NL" sz="1200" dirty="0" err="1">
                <a:solidFill>
                  <a:srgbClr val="202124"/>
                </a:solidFill>
                <a:effectLst/>
                <a:latin typeface="inherit"/>
                <a:ea typeface="Times New Roman" panose="02020603050405020304" pitchFamily="18" charset="0"/>
                <a:cs typeface="Times New Roman" panose="02020603050405020304" pitchFamily="18" charset="0"/>
              </a:rPr>
              <a:t>EndMoment</a:t>
            </a:r>
            <a:r>
              <a:rPr lang="nl-NL" sz="1200" dirty="0">
                <a:solidFill>
                  <a:srgbClr val="202124"/>
                </a:solidFill>
                <a:effectLst/>
                <a:latin typeface="inherit"/>
                <a:ea typeface="Times New Roman" panose="02020603050405020304" pitchFamily="18" charset="0"/>
                <a:cs typeface="Times New Roman" panose="02020603050405020304" pitchFamily="18" charset="0"/>
              </a:rPr>
              <a:t>" door volgende berekening [</a:t>
            </a:r>
            <a:r>
              <a:rPr lang="nl-NL" sz="1200" dirty="0" err="1">
                <a:solidFill>
                  <a:srgbClr val="202124"/>
                </a:solidFill>
                <a:effectLst/>
                <a:latin typeface="inherit"/>
                <a:ea typeface="Times New Roman" panose="02020603050405020304" pitchFamily="18" charset="0"/>
                <a:cs typeface="Times New Roman" panose="02020603050405020304" pitchFamily="18" charset="0"/>
              </a:rPr>
              <a:t>beginMoment</a:t>
            </a:r>
            <a:r>
              <a:rPr lang="nl-NL" sz="1200" dirty="0">
                <a:solidFill>
                  <a:srgbClr val="202124"/>
                </a:solidFill>
                <a:effectLst/>
                <a:latin typeface="inherit"/>
                <a:ea typeface="Times New Roman" panose="02020603050405020304" pitchFamily="18" charset="0"/>
                <a:cs typeface="Times New Roman" panose="02020603050405020304" pitchFamily="18" charset="0"/>
              </a:rPr>
              <a:t> + Duur]. In modus Write is alleen "</a:t>
            </a:r>
            <a:r>
              <a:rPr lang="nl-NL" sz="1200" dirty="0" err="1">
                <a:solidFill>
                  <a:srgbClr val="202124"/>
                </a:solidFill>
                <a:effectLst/>
                <a:latin typeface="inherit"/>
                <a:ea typeface="Times New Roman" panose="02020603050405020304" pitchFamily="18" charset="0"/>
                <a:cs typeface="Times New Roman" panose="02020603050405020304" pitchFamily="18" charset="0"/>
              </a:rPr>
              <a:t>EndMoment</a:t>
            </a:r>
            <a:r>
              <a:rPr lang="nl-NL" sz="1200" dirty="0">
                <a:solidFill>
                  <a:srgbClr val="202124"/>
                </a:solidFill>
                <a:effectLst/>
                <a:latin typeface="inherit"/>
                <a:ea typeface="Times New Roman" panose="02020603050405020304" pitchFamily="18" charset="0"/>
                <a:cs typeface="Times New Roman" panose="02020603050405020304" pitchFamily="18" charset="0"/>
              </a:rPr>
              <a:t>" toegelaten.</a:t>
            </a:r>
            <a:endParaRPr lang="fr-FR" sz="1200" dirty="0">
              <a:solidFill>
                <a:srgbClr val="00B050"/>
              </a:solidFill>
              <a:effectLst/>
              <a:latin typeface="Calibri" panose="020F0502020204030204" pitchFamily="34" charset="0"/>
              <a:ea typeface="Times New Roman" panose="02020603050405020304" pitchFamily="18" charset="0"/>
            </a:endParaRPr>
          </a:p>
          <a:p>
            <a:pPr marL="400050" lvl="1" indent="0">
              <a:buNone/>
            </a:pPr>
            <a:endParaRPr lang="en-GB" sz="2100" dirty="0">
              <a:effectLst/>
              <a:latin typeface="Calibri" panose="020F0502020204030204" pitchFamily="34" charset="0"/>
              <a:ea typeface="Times New Roman" panose="02020603050405020304" pitchFamily="18" charset="0"/>
              <a:sym typeface="Wingdings" panose="05000000000000000000" pitchFamily="2" charset="2"/>
            </a:endParaRPr>
          </a:p>
        </p:txBody>
      </p:sp>
      <p:sp>
        <p:nvSpPr>
          <p:cNvPr id="10" name="Rounded Rectangle 3"/>
          <p:cNvSpPr/>
          <p:nvPr/>
        </p:nvSpPr>
        <p:spPr>
          <a:xfrm>
            <a:off x="457532" y="1058545"/>
            <a:ext cx="8228936" cy="457200"/>
          </a:xfrm>
          <a:prstGeom prst="roundRect">
            <a:avLst/>
          </a:prstGeom>
          <a:solidFill>
            <a:srgbClr val="FFFF00">
              <a:alpha val="3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C344CC38-D155-9E5C-E04F-9FEB1C64C933}"/>
              </a:ext>
            </a:extLst>
          </p:cNvPr>
          <p:cNvSpPr/>
          <p:nvPr/>
        </p:nvSpPr>
        <p:spPr>
          <a:xfrm rot="1696243">
            <a:off x="6221145" y="625952"/>
            <a:ext cx="2875701" cy="923330"/>
          </a:xfrm>
          <a:prstGeom prst="rect">
            <a:avLst/>
          </a:prstGeom>
          <a:noFill/>
        </p:spPr>
        <p:txBody>
          <a:bodyPr wrap="square" lIns="91440" tIns="45720" rIns="91440" bIns="45720">
            <a:spAutoFit/>
          </a:bodyPr>
          <a:lstStyle/>
          <a:p>
            <a:pPr algn="ctr"/>
            <a:r>
              <a:rPr lang="en-US"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Accepted</a:t>
            </a:r>
          </a:p>
        </p:txBody>
      </p:sp>
      <p:sp>
        <p:nvSpPr>
          <p:cNvPr id="3" name="Slide Number Placeholder 2">
            <a:extLst>
              <a:ext uri="{FF2B5EF4-FFF2-40B4-BE49-F238E27FC236}">
                <a16:creationId xmlns:a16="http://schemas.microsoft.com/office/drawing/2014/main" id="{BD375D3D-BDB6-27D3-5561-A320C604E8AE}"/>
              </a:ext>
            </a:extLst>
          </p:cNvPr>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3309800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457200" y="5943600"/>
            <a:ext cx="8229600" cy="0"/>
          </a:xfrm>
          <a:prstGeom prst="line">
            <a:avLst/>
          </a:prstGeom>
          <a:ln w="25400" cmpd="sng">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6" descr="RIZIV.jpg"/>
          <p:cNvPicPr>
            <a:picLocks noChangeAspect="1"/>
          </p:cNvPicPr>
          <p:nvPr/>
        </p:nvPicPr>
        <p:blipFill>
          <a:blip r:embed="rId2" cstate="print"/>
          <a:stretch>
            <a:fillRect/>
          </a:stretch>
        </p:blipFill>
        <p:spPr>
          <a:xfrm>
            <a:off x="457200" y="6019800"/>
            <a:ext cx="608937" cy="540000"/>
          </a:xfrm>
          <a:prstGeom prst="rect">
            <a:avLst/>
          </a:prstGeom>
        </p:spPr>
      </p:pic>
      <p:pic>
        <p:nvPicPr>
          <p:cNvPr id="8" name="Picture 7" descr="INAMI.jpg"/>
          <p:cNvPicPr>
            <a:picLocks noChangeAspect="1"/>
          </p:cNvPicPr>
          <p:nvPr/>
        </p:nvPicPr>
        <p:blipFill>
          <a:blip r:embed="rId3" cstate="print"/>
          <a:stretch>
            <a:fillRect/>
          </a:stretch>
        </p:blipFill>
        <p:spPr>
          <a:xfrm>
            <a:off x="8077200" y="6013200"/>
            <a:ext cx="608936" cy="540000"/>
          </a:xfrm>
          <a:prstGeom prst="rect">
            <a:avLst/>
          </a:prstGeom>
        </p:spPr>
      </p:pic>
      <p:sp>
        <p:nvSpPr>
          <p:cNvPr id="11" name="Rounded Rectangle 10"/>
          <p:cNvSpPr/>
          <p:nvPr/>
        </p:nvSpPr>
        <p:spPr>
          <a:xfrm>
            <a:off x="457200" y="381000"/>
            <a:ext cx="8152736" cy="38211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dirty="0">
                <a:solidFill>
                  <a:schemeClr val="bg1"/>
                </a:solidFill>
              </a:rPr>
              <a:t>Priority 6 </a:t>
            </a:r>
          </a:p>
        </p:txBody>
      </p:sp>
      <p:sp>
        <p:nvSpPr>
          <p:cNvPr id="9" name="Tijdelijke aanduiding voor inhoud 2"/>
          <p:cNvSpPr>
            <a:spLocks noGrp="1"/>
          </p:cNvSpPr>
          <p:nvPr>
            <p:ph idx="1"/>
          </p:nvPr>
        </p:nvSpPr>
        <p:spPr>
          <a:xfrm>
            <a:off x="323850" y="1005254"/>
            <a:ext cx="8496300" cy="5867400"/>
          </a:xfrm>
          <a:solidFill>
            <a:schemeClr val="bg1"/>
          </a:solidFill>
        </p:spPr>
        <p:txBody>
          <a:bodyPr>
            <a:normAutofit/>
          </a:bodyPr>
          <a:lstStyle/>
          <a:p>
            <a:pPr marL="400050" lvl="1" indent="0">
              <a:buNone/>
            </a:pPr>
            <a:r>
              <a:rPr lang="fr-FR" sz="1800" dirty="0">
                <a:effectLst/>
                <a:latin typeface="Calibri" panose="020F0502020204030204" pitchFamily="34" charset="0"/>
                <a:ea typeface="Times New Roman" panose="02020603050405020304" pitchFamily="18" charset="0"/>
              </a:rPr>
              <a:t>Software Guidelines / 2023 / WG (Hans &amp; Alexis &amp; Bob &amp; </a:t>
            </a:r>
            <a:r>
              <a:rPr lang="fr-FR" sz="1800" dirty="0" err="1">
                <a:effectLst/>
                <a:latin typeface="Calibri" panose="020F0502020204030204" pitchFamily="34" charset="0"/>
                <a:ea typeface="Times New Roman" panose="02020603050405020304" pitchFamily="18" charset="0"/>
              </a:rPr>
              <a:t>Sebastien</a:t>
            </a:r>
            <a:r>
              <a:rPr lang="fr-FR" sz="1800" dirty="0">
                <a:effectLst/>
                <a:latin typeface="Calibri" panose="020F0502020204030204" pitchFamily="34" charset="0"/>
                <a:ea typeface="Times New Roman" panose="02020603050405020304" pitchFamily="18" charset="0"/>
              </a:rPr>
              <a:t> &amp; Alain) </a:t>
            </a:r>
            <a:r>
              <a:rPr lang="nl-BE" sz="2500" dirty="0"/>
              <a:t>	</a:t>
            </a:r>
            <a:endParaRPr lang="nl-BE" sz="2000" dirty="0">
              <a:solidFill>
                <a:schemeClr val="tx2">
                  <a:lumMod val="60000"/>
                  <a:lumOff val="40000"/>
                </a:schemeClr>
              </a:solidFill>
            </a:endParaRPr>
          </a:p>
          <a:p>
            <a:pPr marL="400050" lvl="1" indent="0">
              <a:buNone/>
            </a:pPr>
            <a:endParaRPr lang="en-GB" sz="2100" dirty="0">
              <a:sym typeface="Wingdings" panose="05000000000000000000" pitchFamily="2" charset="2"/>
            </a:endParaRPr>
          </a:p>
          <a:p>
            <a:pPr lvl="1" indent="-342900">
              <a:buFont typeface="Wingdings" panose="05000000000000000000" pitchFamily="2" charset="2"/>
              <a:buChar char="q"/>
            </a:pPr>
            <a:r>
              <a:rPr lang="fr-FR" sz="1800" dirty="0">
                <a:effectLst/>
                <a:latin typeface="Calibri" panose="020F0502020204030204" pitchFamily="34" charset="0"/>
                <a:ea typeface="Times New Roman" panose="02020603050405020304" pitchFamily="18" charset="0"/>
              </a:rPr>
              <a:t>Flux à imposer pour </a:t>
            </a:r>
            <a:r>
              <a:rPr lang="fr-FR" sz="1800" b="1" dirty="0">
                <a:effectLst/>
                <a:latin typeface="Calibri" panose="020F0502020204030204" pitchFamily="34" charset="0"/>
                <a:ea typeface="Times New Roman" panose="02020603050405020304" pitchFamily="18" charset="0"/>
              </a:rPr>
              <a:t>éviter lignes en double</a:t>
            </a:r>
            <a:r>
              <a:rPr lang="fr-FR" sz="1800" dirty="0">
                <a:effectLst/>
                <a:latin typeface="Calibri" panose="020F0502020204030204" pitchFamily="34" charset="0"/>
                <a:ea typeface="Times New Roman" panose="02020603050405020304" pitchFamily="18" charset="0"/>
              </a:rPr>
              <a:t>: si un schéma plus récent existe, </a:t>
            </a:r>
            <a:r>
              <a:rPr lang="fr-FR" sz="1800" b="1" dirty="0">
                <a:effectLst/>
                <a:latin typeface="Calibri" panose="020F0502020204030204" pitchFamily="34" charset="0"/>
                <a:ea typeface="Times New Roman" panose="02020603050405020304" pitchFamily="18" charset="0"/>
              </a:rPr>
              <a:t>exiger de d'abord synchroniser </a:t>
            </a:r>
            <a:r>
              <a:rPr lang="fr-FR" sz="1800" dirty="0">
                <a:effectLst/>
                <a:latin typeface="Calibri" panose="020F0502020204030204" pitchFamily="34" charset="0"/>
                <a:ea typeface="Times New Roman" panose="02020603050405020304" pitchFamily="18" charset="0"/>
              </a:rPr>
              <a:t>avant de pouvoir ajouter une nouvelle ligne de médication ? Décider de la méthode d’ajustement selon les cas (</a:t>
            </a:r>
            <a:r>
              <a:rPr lang="fr-FR" sz="1800" dirty="0" err="1">
                <a:effectLst/>
                <a:latin typeface="Calibri" panose="020F0502020204030204" pitchFamily="34" charset="0"/>
                <a:ea typeface="Times New Roman" panose="02020603050405020304" pitchFamily="18" charset="0"/>
              </a:rPr>
              <a:t>GetLatestUpdate</a:t>
            </a:r>
            <a:r>
              <a:rPr lang="fr-FR" sz="1800" dirty="0">
                <a:effectLst/>
                <a:latin typeface="Calibri" panose="020F0502020204030204" pitchFamily="34" charset="0"/>
                <a:ea typeface="Times New Roman" panose="02020603050405020304" pitchFamily="18" charset="0"/>
              </a:rPr>
              <a:t>, ...)</a:t>
            </a:r>
          </a:p>
          <a:p>
            <a:pPr marL="800100" lvl="2" indent="0">
              <a:buNone/>
            </a:pPr>
            <a:r>
              <a:rPr lang="nl-NL" sz="1800" dirty="0">
                <a:solidFill>
                  <a:srgbClr val="0070C0"/>
                </a:solidFill>
                <a:effectLst/>
                <a:latin typeface="inherit"/>
                <a:ea typeface="Times New Roman" panose="02020603050405020304" pitchFamily="18" charset="0"/>
                <a:cs typeface="Times New Roman" panose="02020603050405020304" pitchFamily="18" charset="0"/>
              </a:rPr>
              <a:t>Stroom op te leggen om dubbele lijnen te voorkomen: als er een recenter schema bestaat, moet u eerst synchroniseren voordat u een nieuw </a:t>
            </a:r>
            <a:r>
              <a:rPr lang="nl-NL" sz="1800" dirty="0" err="1">
                <a:solidFill>
                  <a:srgbClr val="0070C0"/>
                </a:solidFill>
                <a:effectLst/>
                <a:latin typeface="inherit"/>
                <a:ea typeface="Times New Roman" panose="02020603050405020304" pitchFamily="18" charset="0"/>
                <a:cs typeface="Times New Roman" panose="02020603050405020304" pitchFamily="18" charset="0"/>
              </a:rPr>
              <a:t>medication</a:t>
            </a:r>
            <a:r>
              <a:rPr lang="nl-NL" sz="1800" dirty="0">
                <a:solidFill>
                  <a:srgbClr val="0070C0"/>
                </a:solidFill>
                <a:effectLst/>
                <a:latin typeface="inherit"/>
                <a:ea typeface="Times New Roman" panose="02020603050405020304" pitchFamily="18" charset="0"/>
                <a:cs typeface="Times New Roman" panose="02020603050405020304" pitchFamily="18" charset="0"/>
              </a:rPr>
              <a:t> lijn kunt toevoegen? Bepaal de aanpassingsmethode afhankelijk van het geval (</a:t>
            </a:r>
            <a:r>
              <a:rPr lang="nl-NL" sz="1800" dirty="0" err="1">
                <a:solidFill>
                  <a:srgbClr val="0070C0"/>
                </a:solidFill>
                <a:effectLst/>
                <a:latin typeface="inherit"/>
                <a:ea typeface="Times New Roman" panose="02020603050405020304" pitchFamily="18" charset="0"/>
                <a:cs typeface="Times New Roman" panose="02020603050405020304" pitchFamily="18" charset="0"/>
              </a:rPr>
              <a:t>GetLatestUpdate</a:t>
            </a:r>
            <a:r>
              <a:rPr lang="nl-NL" sz="1800" dirty="0">
                <a:solidFill>
                  <a:srgbClr val="0070C0"/>
                </a:solidFill>
                <a:effectLst/>
                <a:latin typeface="inherit"/>
                <a:ea typeface="Times New Roman" panose="02020603050405020304" pitchFamily="18" charset="0"/>
                <a:cs typeface="Times New Roman" panose="02020603050405020304" pitchFamily="18" charset="0"/>
              </a:rPr>
              <a:t>, ...)</a:t>
            </a:r>
          </a:p>
          <a:p>
            <a:pPr marL="800100" lvl="2" indent="0">
              <a:buNone/>
            </a:pPr>
            <a:endParaRPr lang="nl-NL" sz="1800" dirty="0">
              <a:solidFill>
                <a:srgbClr val="0070C0"/>
              </a:solidFill>
              <a:effectLst/>
              <a:latin typeface="inherit"/>
              <a:ea typeface="Times New Roman" panose="02020603050405020304" pitchFamily="18" charset="0"/>
              <a:cs typeface="Times New Roman" panose="02020603050405020304" pitchFamily="18" charset="0"/>
            </a:endParaRPr>
          </a:p>
          <a:p>
            <a:pPr marL="800100" lvl="2" indent="0">
              <a:buNone/>
            </a:pPr>
            <a:r>
              <a:rPr lang="nl-NL" sz="1800" dirty="0">
                <a:solidFill>
                  <a:srgbClr val="00B050"/>
                </a:solidFill>
                <a:latin typeface="inherit"/>
                <a:cs typeface="Times New Roman" panose="02020603050405020304" pitchFamily="18" charset="0"/>
                <a:sym typeface="Wingdings" panose="05000000000000000000" pitchFamily="2" charset="2"/>
              </a:rPr>
              <a:t>Solution / Oplossing :</a:t>
            </a:r>
          </a:p>
          <a:p>
            <a:pPr marL="800100" lvl="2" indent="0">
              <a:buNone/>
            </a:pPr>
            <a:r>
              <a:rPr lang="en-GB" sz="1400" dirty="0">
                <a:solidFill>
                  <a:srgbClr val="00B050"/>
                </a:solidFill>
                <a:sym typeface="Wingdings" panose="05000000000000000000" pitchFamily="2" charset="2"/>
              </a:rPr>
              <a:t>Pour </a:t>
            </a:r>
            <a:r>
              <a:rPr lang="en-GB" sz="1400" dirty="0" err="1">
                <a:solidFill>
                  <a:srgbClr val="00B050"/>
                </a:solidFill>
                <a:sym typeface="Wingdings" panose="05000000000000000000" pitchFamily="2" charset="2"/>
              </a:rPr>
              <a:t>éviter</a:t>
            </a:r>
            <a:r>
              <a:rPr lang="en-GB" sz="1400" dirty="0">
                <a:solidFill>
                  <a:srgbClr val="00B050"/>
                </a:solidFill>
                <a:sym typeface="Wingdings" panose="05000000000000000000" pitchFamily="2" charset="2"/>
              </a:rPr>
              <a:t> les </a:t>
            </a:r>
            <a:r>
              <a:rPr lang="en-GB" sz="1400" dirty="0" err="1">
                <a:solidFill>
                  <a:srgbClr val="00B050"/>
                </a:solidFill>
                <a:sym typeface="Wingdings" panose="05000000000000000000" pitchFamily="2" charset="2"/>
              </a:rPr>
              <a:t>erreurs</a:t>
            </a:r>
            <a:r>
              <a:rPr lang="en-GB" sz="1400" dirty="0">
                <a:solidFill>
                  <a:srgbClr val="00B050"/>
                </a:solidFill>
                <a:sym typeface="Wingdings" panose="05000000000000000000" pitchFamily="2" charset="2"/>
              </a:rPr>
              <a:t>, la synchronisation des </a:t>
            </a:r>
            <a:r>
              <a:rPr lang="en-GB" sz="1400" dirty="0" err="1">
                <a:solidFill>
                  <a:srgbClr val="00B050"/>
                </a:solidFill>
                <a:sym typeface="Wingdings" panose="05000000000000000000" pitchFamily="2" charset="2"/>
              </a:rPr>
              <a:t>softwares</a:t>
            </a:r>
            <a:r>
              <a:rPr lang="en-GB" sz="1400" dirty="0">
                <a:solidFill>
                  <a:srgbClr val="00B050"/>
                </a:solidFill>
                <a:sym typeface="Wingdings" panose="05000000000000000000" pitchFamily="2" charset="2"/>
              </a:rPr>
              <a:t> sur les “Safes” </a:t>
            </a:r>
            <a:r>
              <a:rPr lang="en-GB" sz="1400" dirty="0" err="1">
                <a:solidFill>
                  <a:srgbClr val="00B050"/>
                </a:solidFill>
                <a:sym typeface="Wingdings" panose="05000000000000000000" pitchFamily="2" charset="2"/>
              </a:rPr>
              <a:t>devient</a:t>
            </a:r>
            <a:r>
              <a:rPr lang="en-GB" sz="1400" dirty="0">
                <a:solidFill>
                  <a:srgbClr val="00B050"/>
                </a:solidFill>
                <a:sym typeface="Wingdings" panose="05000000000000000000" pitchFamily="2" charset="2"/>
              </a:rPr>
              <a:t> </a:t>
            </a:r>
            <a:r>
              <a:rPr lang="en-GB" sz="1400" dirty="0" err="1">
                <a:solidFill>
                  <a:srgbClr val="00B050"/>
                </a:solidFill>
                <a:sym typeface="Wingdings" panose="05000000000000000000" pitchFamily="2" charset="2"/>
              </a:rPr>
              <a:t>obligatoire</a:t>
            </a:r>
            <a:r>
              <a:rPr lang="en-GB" sz="1400" dirty="0">
                <a:solidFill>
                  <a:srgbClr val="00B050"/>
                </a:solidFill>
                <a:sym typeface="Wingdings" panose="05000000000000000000" pitchFamily="2" charset="2"/>
              </a:rPr>
              <a:t>, tant à </a:t>
            </a:r>
            <a:r>
              <a:rPr lang="en-GB" sz="1400" dirty="0" err="1">
                <a:solidFill>
                  <a:srgbClr val="00B050"/>
                </a:solidFill>
                <a:sym typeface="Wingdings" panose="05000000000000000000" pitchFamily="2" charset="2"/>
              </a:rPr>
              <a:t>l’ouverture</a:t>
            </a:r>
            <a:r>
              <a:rPr lang="en-GB" sz="1400" dirty="0">
                <a:solidFill>
                  <a:srgbClr val="00B050"/>
                </a:solidFill>
                <a:sym typeface="Wingdings" panose="05000000000000000000" pitchFamily="2" charset="2"/>
              </a:rPr>
              <a:t> du schema de </a:t>
            </a:r>
            <a:r>
              <a:rPr lang="en-GB" sz="1400" dirty="0" err="1">
                <a:solidFill>
                  <a:srgbClr val="00B050"/>
                </a:solidFill>
                <a:sym typeface="Wingdings" panose="05000000000000000000" pitchFamily="2" charset="2"/>
              </a:rPr>
              <a:t>médication</a:t>
            </a:r>
            <a:r>
              <a:rPr lang="en-GB" sz="1400" dirty="0">
                <a:solidFill>
                  <a:srgbClr val="00B050"/>
                </a:solidFill>
                <a:sym typeface="Wingdings" panose="05000000000000000000" pitchFamily="2" charset="2"/>
              </a:rPr>
              <a:t> </a:t>
            </a:r>
            <a:r>
              <a:rPr lang="en-GB" sz="1400" dirty="0" err="1">
                <a:solidFill>
                  <a:srgbClr val="00B050"/>
                </a:solidFill>
                <a:sym typeface="Wingdings" panose="05000000000000000000" pitchFamily="2" charset="2"/>
              </a:rPr>
              <a:t>qu’à</a:t>
            </a:r>
            <a:r>
              <a:rPr lang="en-GB" sz="1400" dirty="0">
                <a:solidFill>
                  <a:srgbClr val="00B050"/>
                </a:solidFill>
                <a:sym typeface="Wingdings" panose="05000000000000000000" pitchFamily="2" charset="2"/>
              </a:rPr>
              <a:t> </a:t>
            </a:r>
            <a:r>
              <a:rPr lang="en-GB" sz="1400" dirty="0" err="1">
                <a:solidFill>
                  <a:srgbClr val="00B050"/>
                </a:solidFill>
                <a:sym typeface="Wingdings" panose="05000000000000000000" pitchFamily="2" charset="2"/>
              </a:rPr>
              <a:t>sa</a:t>
            </a:r>
            <a:r>
              <a:rPr lang="en-GB" sz="1400" dirty="0">
                <a:solidFill>
                  <a:srgbClr val="00B050"/>
                </a:solidFill>
                <a:sym typeface="Wingdings" panose="05000000000000000000" pitchFamily="2" charset="2"/>
              </a:rPr>
              <a:t> fermeture. En </a:t>
            </a:r>
            <a:r>
              <a:rPr lang="en-GB" sz="1400" dirty="0" err="1">
                <a:solidFill>
                  <a:srgbClr val="00B050"/>
                </a:solidFill>
                <a:sym typeface="Wingdings" panose="05000000000000000000" pitchFamily="2" charset="2"/>
              </a:rPr>
              <a:t>d’autres</a:t>
            </a:r>
            <a:r>
              <a:rPr lang="en-GB" sz="1400" dirty="0">
                <a:solidFill>
                  <a:srgbClr val="00B050"/>
                </a:solidFill>
                <a:sym typeface="Wingdings" panose="05000000000000000000" pitchFamily="2" charset="2"/>
              </a:rPr>
              <a:t> </a:t>
            </a:r>
            <a:r>
              <a:rPr lang="en-GB" sz="1400" dirty="0" err="1">
                <a:solidFill>
                  <a:srgbClr val="00B050"/>
                </a:solidFill>
                <a:sym typeface="Wingdings" panose="05000000000000000000" pitchFamily="2" charset="2"/>
              </a:rPr>
              <a:t>termes</a:t>
            </a:r>
            <a:r>
              <a:rPr lang="en-GB" sz="1400" dirty="0">
                <a:solidFill>
                  <a:srgbClr val="00B050"/>
                </a:solidFill>
                <a:sym typeface="Wingdings" panose="05000000000000000000" pitchFamily="2" charset="2"/>
              </a:rPr>
              <a:t>, </a:t>
            </a:r>
            <a:r>
              <a:rPr lang="en-GB" sz="1400" dirty="0" err="1">
                <a:solidFill>
                  <a:srgbClr val="00B050"/>
                </a:solidFill>
                <a:sym typeface="Wingdings" panose="05000000000000000000" pitchFamily="2" charset="2"/>
              </a:rPr>
              <a:t>si</a:t>
            </a:r>
            <a:r>
              <a:rPr lang="en-GB" sz="1400" dirty="0">
                <a:solidFill>
                  <a:srgbClr val="00B050"/>
                </a:solidFill>
                <a:sym typeface="Wingdings" panose="05000000000000000000" pitchFamily="2" charset="2"/>
              </a:rPr>
              <a:t> le </a:t>
            </a:r>
            <a:r>
              <a:rPr lang="en-GB" sz="1400" dirty="0" err="1">
                <a:solidFill>
                  <a:srgbClr val="00B050"/>
                </a:solidFill>
                <a:sym typeface="Wingdings" panose="05000000000000000000" pitchFamily="2" charset="2"/>
              </a:rPr>
              <a:t>médecin</a:t>
            </a:r>
            <a:r>
              <a:rPr lang="en-GB" sz="1400" dirty="0">
                <a:solidFill>
                  <a:srgbClr val="00B050"/>
                </a:solidFill>
                <a:sym typeface="Wingdings" panose="05000000000000000000" pitchFamily="2" charset="2"/>
              </a:rPr>
              <a:t> </a:t>
            </a:r>
            <a:r>
              <a:rPr lang="en-GB" sz="1400" dirty="0" err="1">
                <a:solidFill>
                  <a:srgbClr val="00B050"/>
                </a:solidFill>
                <a:sym typeface="Wingdings" panose="05000000000000000000" pitchFamily="2" charset="2"/>
              </a:rPr>
              <a:t>décide</a:t>
            </a:r>
            <a:r>
              <a:rPr lang="en-GB" sz="1400" dirty="0">
                <a:solidFill>
                  <a:srgbClr val="00B050"/>
                </a:solidFill>
                <a:sym typeface="Wingdings" panose="05000000000000000000" pitchFamily="2" charset="2"/>
              </a:rPr>
              <a:t> </a:t>
            </a:r>
            <a:r>
              <a:rPr lang="en-GB" sz="1400" dirty="0" err="1">
                <a:solidFill>
                  <a:srgbClr val="00B050"/>
                </a:solidFill>
                <a:sym typeface="Wingdings" panose="05000000000000000000" pitchFamily="2" charset="2"/>
              </a:rPr>
              <a:t>d’utiliser</a:t>
            </a:r>
            <a:r>
              <a:rPr lang="en-GB" sz="1400" dirty="0">
                <a:solidFill>
                  <a:srgbClr val="00B050"/>
                </a:solidFill>
                <a:sym typeface="Wingdings" panose="05000000000000000000" pitchFamily="2" charset="2"/>
              </a:rPr>
              <a:t> le schema de medication, </a:t>
            </a:r>
            <a:r>
              <a:rPr lang="en-GB" sz="1400" dirty="0" err="1">
                <a:solidFill>
                  <a:srgbClr val="00B050"/>
                </a:solidFill>
                <a:sym typeface="Wingdings" panose="05000000000000000000" pitchFamily="2" charset="2"/>
              </a:rPr>
              <a:t>celui</a:t>
            </a:r>
            <a:r>
              <a:rPr lang="en-GB" sz="1400" dirty="0">
                <a:solidFill>
                  <a:srgbClr val="00B050"/>
                </a:solidFill>
                <a:sym typeface="Wingdings" panose="05000000000000000000" pitchFamily="2" charset="2"/>
              </a:rPr>
              <a:t>-ci sera </a:t>
            </a:r>
            <a:r>
              <a:rPr lang="en-GB" sz="1400" dirty="0" err="1">
                <a:solidFill>
                  <a:srgbClr val="00B050"/>
                </a:solidFill>
                <a:sym typeface="Wingdings" panose="05000000000000000000" pitchFamily="2" charset="2"/>
              </a:rPr>
              <a:t>synchronisé</a:t>
            </a:r>
            <a:r>
              <a:rPr lang="en-GB" sz="1400" dirty="0">
                <a:solidFill>
                  <a:srgbClr val="00B050"/>
                </a:solidFill>
                <a:sym typeface="Wingdings" panose="05000000000000000000" pitchFamily="2" charset="2"/>
              </a:rPr>
              <a:t> à </a:t>
            </a:r>
            <a:r>
              <a:rPr lang="en-GB" sz="1400" dirty="0" err="1">
                <a:solidFill>
                  <a:srgbClr val="00B050"/>
                </a:solidFill>
                <a:sym typeface="Wingdings" panose="05000000000000000000" pitchFamily="2" charset="2"/>
              </a:rPr>
              <a:t>l’ouverture</a:t>
            </a:r>
            <a:r>
              <a:rPr lang="en-GB" sz="1400" dirty="0">
                <a:solidFill>
                  <a:srgbClr val="00B050"/>
                </a:solidFill>
                <a:sym typeface="Wingdings" panose="05000000000000000000" pitchFamily="2" charset="2"/>
              </a:rPr>
              <a:t> </a:t>
            </a:r>
            <a:r>
              <a:rPr lang="en-GB" sz="1400" dirty="0" err="1">
                <a:solidFill>
                  <a:srgbClr val="00B050"/>
                </a:solidFill>
                <a:sym typeface="Wingdings" panose="05000000000000000000" pitchFamily="2" charset="2"/>
              </a:rPr>
              <a:t>comme</a:t>
            </a:r>
            <a:r>
              <a:rPr lang="en-GB" sz="1400" dirty="0">
                <a:solidFill>
                  <a:srgbClr val="00B050"/>
                </a:solidFill>
                <a:sym typeface="Wingdings" panose="05000000000000000000" pitchFamily="2" charset="2"/>
              </a:rPr>
              <a:t> à la fermeture.</a:t>
            </a:r>
          </a:p>
          <a:p>
            <a:pPr marL="800100" lvl="2" indent="0">
              <a:buNone/>
            </a:pPr>
            <a:endParaRPr lang="nl-NL" sz="1400" dirty="0">
              <a:solidFill>
                <a:srgbClr val="202124"/>
              </a:solidFill>
              <a:effectLst/>
              <a:latin typeface="inherit"/>
              <a:ea typeface="Times New Roman" panose="02020603050405020304" pitchFamily="18" charset="0"/>
              <a:cs typeface="Times New Roman" panose="02020603050405020304" pitchFamily="18" charset="0"/>
            </a:endParaRPr>
          </a:p>
          <a:p>
            <a:pPr marL="800100" lvl="2" indent="0">
              <a:buNone/>
            </a:pPr>
            <a:r>
              <a:rPr lang="nl-NL" sz="1400" dirty="0">
                <a:solidFill>
                  <a:srgbClr val="202124"/>
                </a:solidFill>
                <a:effectLst/>
                <a:latin typeface="inherit"/>
                <a:ea typeface="Times New Roman" panose="02020603050405020304" pitchFamily="18" charset="0"/>
                <a:cs typeface="Times New Roman" panose="02020603050405020304" pitchFamily="18" charset="0"/>
              </a:rPr>
              <a:t>Om fouten te voorkomen, wordt de synchronisatie van software op de "kluizen" echter verplicht, zowel bij het openen van het medicatieschema als bij het sluiten ervan. Met andere woorden: als de arts besluit het medicatieschema te gebruiken, wordt dit gesynchroniseerd bij het openen en sluiten.</a:t>
            </a:r>
            <a:endParaRPr lang="en-GB" sz="1400" dirty="0">
              <a:solidFill>
                <a:srgbClr val="00B050"/>
              </a:solidFill>
              <a:sym typeface="Wingdings" panose="05000000000000000000" pitchFamily="2" charset="2"/>
            </a:endParaRPr>
          </a:p>
        </p:txBody>
      </p:sp>
      <p:sp>
        <p:nvSpPr>
          <p:cNvPr id="10" name="Rounded Rectangle 3"/>
          <p:cNvSpPr/>
          <p:nvPr/>
        </p:nvSpPr>
        <p:spPr>
          <a:xfrm>
            <a:off x="457532" y="1058309"/>
            <a:ext cx="8228936" cy="457200"/>
          </a:xfrm>
          <a:prstGeom prst="roundRect">
            <a:avLst/>
          </a:prstGeom>
          <a:solidFill>
            <a:srgbClr val="FFFF00">
              <a:alpha val="3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FACD3836-364D-80D2-C586-35633DF1D48A}"/>
              </a:ext>
            </a:extLst>
          </p:cNvPr>
          <p:cNvSpPr/>
          <p:nvPr/>
        </p:nvSpPr>
        <p:spPr>
          <a:xfrm rot="1696243">
            <a:off x="6221145" y="625952"/>
            <a:ext cx="2875701" cy="923330"/>
          </a:xfrm>
          <a:prstGeom prst="rect">
            <a:avLst/>
          </a:prstGeom>
          <a:noFill/>
        </p:spPr>
        <p:txBody>
          <a:bodyPr wrap="square" lIns="91440" tIns="45720" rIns="91440" bIns="45720">
            <a:spAutoFit/>
          </a:bodyPr>
          <a:lstStyle/>
          <a:p>
            <a:pPr algn="ctr"/>
            <a:r>
              <a:rPr lang="en-US"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Accepted</a:t>
            </a:r>
          </a:p>
        </p:txBody>
      </p:sp>
      <p:sp>
        <p:nvSpPr>
          <p:cNvPr id="3" name="Slide Number Placeholder 2">
            <a:extLst>
              <a:ext uri="{FF2B5EF4-FFF2-40B4-BE49-F238E27FC236}">
                <a16:creationId xmlns:a16="http://schemas.microsoft.com/office/drawing/2014/main" id="{17EC6437-D756-5477-3BF9-F3668E6B3D14}"/>
              </a:ext>
            </a:extLst>
          </p:cNvPr>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4006168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457200" y="5943600"/>
            <a:ext cx="8229600" cy="0"/>
          </a:xfrm>
          <a:prstGeom prst="line">
            <a:avLst/>
          </a:prstGeom>
          <a:ln w="25400" cmpd="sng">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6" descr="RIZIV.jpg"/>
          <p:cNvPicPr>
            <a:picLocks noChangeAspect="1"/>
          </p:cNvPicPr>
          <p:nvPr/>
        </p:nvPicPr>
        <p:blipFill>
          <a:blip r:embed="rId2" cstate="print"/>
          <a:stretch>
            <a:fillRect/>
          </a:stretch>
        </p:blipFill>
        <p:spPr>
          <a:xfrm>
            <a:off x="457200" y="6019800"/>
            <a:ext cx="608937" cy="540000"/>
          </a:xfrm>
          <a:prstGeom prst="rect">
            <a:avLst/>
          </a:prstGeom>
        </p:spPr>
      </p:pic>
      <p:pic>
        <p:nvPicPr>
          <p:cNvPr id="8" name="Picture 7" descr="INAMI.jpg"/>
          <p:cNvPicPr>
            <a:picLocks noChangeAspect="1"/>
          </p:cNvPicPr>
          <p:nvPr/>
        </p:nvPicPr>
        <p:blipFill>
          <a:blip r:embed="rId3" cstate="print"/>
          <a:stretch>
            <a:fillRect/>
          </a:stretch>
        </p:blipFill>
        <p:spPr>
          <a:xfrm>
            <a:off x="8077200" y="6013200"/>
            <a:ext cx="608936" cy="540000"/>
          </a:xfrm>
          <a:prstGeom prst="rect">
            <a:avLst/>
          </a:prstGeom>
        </p:spPr>
      </p:pic>
      <p:sp>
        <p:nvSpPr>
          <p:cNvPr id="11" name="Rounded Rectangle 10"/>
          <p:cNvSpPr/>
          <p:nvPr/>
        </p:nvSpPr>
        <p:spPr>
          <a:xfrm>
            <a:off x="457200" y="381000"/>
            <a:ext cx="8152736" cy="38211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dirty="0">
                <a:solidFill>
                  <a:schemeClr val="bg1"/>
                </a:solidFill>
              </a:rPr>
              <a:t>Priority 7 </a:t>
            </a:r>
          </a:p>
        </p:txBody>
      </p:sp>
      <p:sp>
        <p:nvSpPr>
          <p:cNvPr id="9" name="Tijdelijke aanduiding voor inhoud 2"/>
          <p:cNvSpPr>
            <a:spLocks noGrp="1"/>
          </p:cNvSpPr>
          <p:nvPr>
            <p:ph idx="1"/>
          </p:nvPr>
        </p:nvSpPr>
        <p:spPr>
          <a:xfrm>
            <a:off x="222074" y="1021129"/>
            <a:ext cx="8496300" cy="5700346"/>
          </a:xfrm>
          <a:solidFill>
            <a:schemeClr val="bg1"/>
          </a:solidFill>
        </p:spPr>
        <p:txBody>
          <a:bodyPr>
            <a:normAutofit/>
          </a:bodyPr>
          <a:lstStyle/>
          <a:p>
            <a:pPr marL="400050" lvl="1" indent="0">
              <a:buNone/>
            </a:pPr>
            <a:r>
              <a:rPr lang="fr-FR" sz="1800" dirty="0">
                <a:effectLst/>
                <a:latin typeface="Calibri" panose="020F0502020204030204" pitchFamily="34" charset="0"/>
                <a:ea typeface="Times New Roman" panose="02020603050405020304" pitchFamily="18" charset="0"/>
              </a:rPr>
              <a:t>Software Guidelines / 2023 / WG </a:t>
            </a:r>
            <a:r>
              <a:rPr lang="fr-FR" sz="1800" dirty="0">
                <a:latin typeface="Calibri" panose="020F0502020204030204" pitchFamily="34" charset="0"/>
                <a:ea typeface="Times New Roman" panose="02020603050405020304" pitchFamily="18" charset="0"/>
              </a:rPr>
              <a:t>(</a:t>
            </a:r>
            <a:r>
              <a:rPr lang="fr-FR" sz="1800" dirty="0">
                <a:effectLst/>
                <a:latin typeface="Calibri" panose="020F0502020204030204" pitchFamily="34" charset="0"/>
                <a:ea typeface="Times New Roman" panose="02020603050405020304" pitchFamily="18" charset="0"/>
              </a:rPr>
              <a:t>Hans &amp; Alexis &amp; Bob &amp; </a:t>
            </a:r>
            <a:r>
              <a:rPr lang="fr-FR" sz="1800" dirty="0" err="1">
                <a:effectLst/>
                <a:latin typeface="Calibri" panose="020F0502020204030204" pitchFamily="34" charset="0"/>
                <a:ea typeface="Times New Roman" panose="02020603050405020304" pitchFamily="18" charset="0"/>
              </a:rPr>
              <a:t>Sebastien</a:t>
            </a:r>
            <a:r>
              <a:rPr lang="fr-FR" sz="1800" dirty="0">
                <a:effectLst/>
                <a:latin typeface="Calibri" panose="020F0502020204030204" pitchFamily="34" charset="0"/>
                <a:ea typeface="Times New Roman" panose="02020603050405020304" pitchFamily="18" charset="0"/>
              </a:rPr>
              <a:t> &amp; Alain) </a:t>
            </a:r>
            <a:r>
              <a:rPr lang="nl-BE" sz="2500" dirty="0"/>
              <a:t>	</a:t>
            </a:r>
            <a:endParaRPr lang="nl-BE" sz="2000" dirty="0">
              <a:solidFill>
                <a:schemeClr val="tx2">
                  <a:lumMod val="60000"/>
                  <a:lumOff val="40000"/>
                </a:schemeClr>
              </a:solidFill>
            </a:endParaRPr>
          </a:p>
          <a:p>
            <a:pPr marL="400050" lvl="1" indent="0">
              <a:buNone/>
            </a:pPr>
            <a:endParaRPr lang="en-GB" sz="2100" dirty="0">
              <a:sym typeface="Wingdings" panose="05000000000000000000" pitchFamily="2" charset="2"/>
            </a:endParaRPr>
          </a:p>
          <a:p>
            <a:pPr lvl="1" indent="-342900">
              <a:buFont typeface="Wingdings" panose="05000000000000000000" pitchFamily="2" charset="2"/>
              <a:buChar char="q"/>
            </a:pPr>
            <a:r>
              <a:rPr lang="fr-FR" sz="1800" dirty="0">
                <a:effectLst/>
                <a:latin typeface="Arial" panose="020B0604020202020204" pitchFamily="34" charset="0"/>
                <a:ea typeface="Times New Roman" panose="02020603050405020304" pitchFamily="18" charset="0"/>
                <a:cs typeface="Times New Roman" panose="02020603050405020304" pitchFamily="18" charset="0"/>
              </a:rPr>
              <a:t>Utilisation du </a:t>
            </a:r>
            <a:r>
              <a:rPr lang="fr-FR" sz="1800" b="1" dirty="0">
                <a:effectLst/>
                <a:latin typeface="Arial" panose="020B0604020202020204" pitchFamily="34" charset="0"/>
                <a:ea typeface="Times New Roman" panose="02020603050405020304" pitchFamily="18" charset="0"/>
                <a:cs typeface="Times New Roman" panose="02020603050405020304" pitchFamily="18" charset="0"/>
              </a:rPr>
              <a:t>validateur</a:t>
            </a:r>
            <a:r>
              <a:rPr lang="fr-FR" sz="1800" dirty="0">
                <a:effectLst/>
                <a:latin typeface="Arial" panose="020B0604020202020204" pitchFamily="34" charset="0"/>
                <a:ea typeface="Times New Roman" panose="02020603050405020304" pitchFamily="18" charset="0"/>
                <a:cs typeface="Times New Roman" panose="02020603050405020304" pitchFamily="18" charset="0"/>
              </a:rPr>
              <a:t> ? Validation par le coffre-fort ? Doit être identique chez </a:t>
            </a:r>
            <a:r>
              <a:rPr lang="fr-FR" sz="1800" dirty="0" err="1">
                <a:effectLst/>
                <a:latin typeface="Arial" panose="020B0604020202020204" pitchFamily="34" charset="0"/>
                <a:ea typeface="Times New Roman" panose="02020603050405020304" pitchFamily="18" charset="0"/>
                <a:cs typeface="Times New Roman" panose="02020603050405020304" pitchFamily="18" charset="0"/>
              </a:rPr>
              <a:t>Vitalink</a:t>
            </a:r>
            <a:r>
              <a:rPr lang="fr-FR" sz="1800" dirty="0">
                <a:effectLst/>
                <a:latin typeface="Arial" panose="020B0604020202020204" pitchFamily="34" charset="0"/>
                <a:ea typeface="Times New Roman" panose="02020603050405020304" pitchFamily="18" charset="0"/>
                <a:cs typeface="Times New Roman" panose="02020603050405020304" pitchFamily="18" charset="0"/>
              </a:rPr>
              <a:t> et RSW/RSB (actuellement par exemple pas le cas pour le </a:t>
            </a:r>
            <a:r>
              <a:rPr lang="fr-FR" sz="1800" dirty="0" err="1">
                <a:effectLst/>
                <a:latin typeface="Arial" panose="020B0604020202020204" pitchFamily="34" charset="0"/>
                <a:ea typeface="Times New Roman" panose="02020603050405020304" pitchFamily="18" charset="0"/>
                <a:cs typeface="Times New Roman" panose="02020603050405020304" pitchFamily="18" charset="0"/>
              </a:rPr>
              <a:t>Sumehr</a:t>
            </a:r>
            <a:r>
              <a:rPr lang="fr-FR" sz="1800" dirty="0">
                <a:effectLst/>
                <a:latin typeface="Arial" panose="020B0604020202020204" pitchFamily="34" charset="0"/>
                <a:ea typeface="Times New Roman" panose="02020603050405020304" pitchFamily="18" charset="0"/>
                <a:cs typeface="Times New Roman" panose="02020603050405020304" pitchFamily="18" charset="0"/>
              </a:rPr>
              <a:t>, validé par </a:t>
            </a:r>
            <a:r>
              <a:rPr lang="fr-FR" sz="1800" dirty="0" err="1">
                <a:effectLst/>
                <a:latin typeface="Arial" panose="020B0604020202020204" pitchFamily="34" charset="0"/>
                <a:ea typeface="Times New Roman" panose="02020603050405020304" pitchFamily="18" charset="0"/>
                <a:cs typeface="Times New Roman" panose="02020603050405020304" pitchFamily="18" charset="0"/>
              </a:rPr>
              <a:t>Vitalink</a:t>
            </a:r>
            <a:r>
              <a:rPr lang="fr-FR" sz="1800" dirty="0">
                <a:effectLst/>
                <a:latin typeface="Arial" panose="020B0604020202020204" pitchFamily="34" charset="0"/>
                <a:ea typeface="Times New Roman" panose="02020603050405020304" pitchFamily="18" charset="0"/>
                <a:cs typeface="Times New Roman" panose="02020603050405020304" pitchFamily="18" charset="0"/>
              </a:rPr>
              <a:t> mais pas par RSW/RSB !)</a:t>
            </a:r>
          </a:p>
          <a:p>
            <a:pPr marL="800100" lvl="2" indent="0">
              <a:buNone/>
            </a:pPr>
            <a:r>
              <a:rPr lang="nl-NL" sz="1800" dirty="0" err="1">
                <a:solidFill>
                  <a:schemeClr val="tx2">
                    <a:lumMod val="60000"/>
                    <a:lumOff val="40000"/>
                  </a:schemeClr>
                </a:solidFill>
                <a:effectLst/>
                <a:latin typeface="inherit"/>
                <a:ea typeface="Times New Roman" panose="02020603050405020304" pitchFamily="18" charset="0"/>
                <a:cs typeface="Courier New" panose="02070309020205020404" pitchFamily="49" charset="0"/>
              </a:rPr>
              <a:t>Validator</a:t>
            </a:r>
            <a:r>
              <a:rPr lang="nl-NL" sz="1800" dirty="0">
                <a:solidFill>
                  <a:schemeClr val="tx2">
                    <a:lumMod val="60000"/>
                    <a:lumOff val="40000"/>
                  </a:schemeClr>
                </a:solidFill>
                <a:effectLst/>
                <a:latin typeface="inherit"/>
                <a:ea typeface="Times New Roman" panose="02020603050405020304" pitchFamily="18" charset="0"/>
                <a:cs typeface="Courier New" panose="02070309020205020404" pitchFamily="49" charset="0"/>
              </a:rPr>
              <a:t> gebruiken? Validatie door de kluis? Moet identiek zijn bij Vitalink en RSW/RSB (momenteel bijvoorbeeld niet het geval bij </a:t>
            </a:r>
            <a:r>
              <a:rPr lang="nl-NL" sz="1800" dirty="0" err="1">
                <a:solidFill>
                  <a:schemeClr val="tx2">
                    <a:lumMod val="60000"/>
                    <a:lumOff val="40000"/>
                  </a:schemeClr>
                </a:solidFill>
                <a:effectLst/>
                <a:latin typeface="inherit"/>
                <a:ea typeface="Times New Roman" panose="02020603050405020304" pitchFamily="18" charset="0"/>
                <a:cs typeface="Courier New" panose="02070309020205020404" pitchFamily="49" charset="0"/>
              </a:rPr>
              <a:t>Sumehr</a:t>
            </a:r>
            <a:r>
              <a:rPr lang="nl-NL" sz="1800" dirty="0">
                <a:solidFill>
                  <a:schemeClr val="tx2">
                    <a:lumMod val="60000"/>
                    <a:lumOff val="40000"/>
                  </a:schemeClr>
                </a:solidFill>
                <a:effectLst/>
                <a:latin typeface="inherit"/>
                <a:ea typeface="Times New Roman" panose="02020603050405020304" pitchFamily="18" charset="0"/>
                <a:cs typeface="Courier New" panose="02070309020205020404" pitchFamily="49" charset="0"/>
              </a:rPr>
              <a:t>, gevalideerd door Vitalink maar niet door RSW/RSB!)</a:t>
            </a:r>
          </a:p>
          <a:p>
            <a:pPr marL="800100" lvl="2" indent="0">
              <a:buNone/>
            </a:pPr>
            <a:endPar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endParaRPr>
          </a:p>
          <a:p>
            <a:pPr marL="800100" lvl="2" indent="0">
              <a:buNone/>
            </a:pPr>
            <a:r>
              <a:rPr lang="nl-NL" sz="1800" dirty="0">
                <a:solidFill>
                  <a:srgbClr val="00B050"/>
                </a:solidFill>
                <a:effectLst/>
                <a:latin typeface="inherit"/>
                <a:ea typeface="Times New Roman" panose="02020603050405020304" pitchFamily="18" charset="0"/>
                <a:cs typeface="Courier New" panose="02070309020205020404" pitchFamily="49" charset="0"/>
              </a:rPr>
              <a:t>Solution / Oplossing</a:t>
            </a:r>
          </a:p>
          <a:p>
            <a:pPr marL="800100" lvl="2" indent="0">
              <a:buNone/>
            </a:pPr>
            <a:r>
              <a:rPr lang="nl-NL" sz="1200" dirty="0" err="1">
                <a:solidFill>
                  <a:srgbClr val="00B050"/>
                </a:solidFill>
                <a:latin typeface="inherit"/>
                <a:ea typeface="Times New Roman" panose="02020603050405020304" pitchFamily="18" charset="0"/>
                <a:cs typeface="Courier New" panose="02070309020205020404" pitchFamily="49" charset="0"/>
              </a:rPr>
              <a:t>L’usage</a:t>
            </a:r>
            <a:r>
              <a:rPr lang="nl-NL" sz="1200" dirty="0">
                <a:solidFill>
                  <a:srgbClr val="00B050"/>
                </a:solidFill>
                <a:latin typeface="inherit"/>
                <a:ea typeface="Times New Roman" panose="02020603050405020304" pitchFamily="18" charset="0"/>
                <a:cs typeface="Courier New" panose="02070309020205020404" pitchFamily="49" charset="0"/>
              </a:rPr>
              <a:t> du </a:t>
            </a:r>
            <a:r>
              <a:rPr lang="nl-NL" sz="1200" dirty="0" err="1">
                <a:solidFill>
                  <a:srgbClr val="00B050"/>
                </a:solidFill>
                <a:latin typeface="inherit"/>
                <a:ea typeface="Times New Roman" panose="02020603050405020304" pitchFamily="18" charset="0"/>
                <a:cs typeface="Courier New" panose="02070309020205020404" pitchFamily="49" charset="0"/>
              </a:rPr>
              <a:t>validateur</a:t>
            </a:r>
            <a:r>
              <a:rPr lang="nl-NL" sz="1200" dirty="0">
                <a:solidFill>
                  <a:srgbClr val="00B050"/>
                </a:solidFill>
                <a:latin typeface="inherit"/>
                <a:ea typeface="Times New Roman" panose="02020603050405020304" pitchFamily="18" charset="0"/>
                <a:cs typeface="Courier New" panose="02070309020205020404" pitchFamily="49" charset="0"/>
              </a:rPr>
              <a:t> </a:t>
            </a:r>
            <a:r>
              <a:rPr lang="nl-NL" sz="1200" dirty="0" err="1">
                <a:solidFill>
                  <a:srgbClr val="00B050"/>
                </a:solidFill>
                <a:latin typeface="inherit"/>
                <a:ea typeface="Times New Roman" panose="02020603050405020304" pitchFamily="18" charset="0"/>
                <a:cs typeface="Courier New" panose="02070309020205020404" pitchFamily="49" charset="0"/>
              </a:rPr>
              <a:t>est</a:t>
            </a:r>
            <a:r>
              <a:rPr lang="nl-NL" sz="1200" dirty="0">
                <a:solidFill>
                  <a:srgbClr val="00B050"/>
                </a:solidFill>
                <a:latin typeface="inherit"/>
                <a:ea typeface="Times New Roman" panose="02020603050405020304" pitchFamily="18" charset="0"/>
                <a:cs typeface="Courier New" panose="02070309020205020404" pitchFamily="49" charset="0"/>
              </a:rPr>
              <a:t> </a:t>
            </a:r>
            <a:r>
              <a:rPr lang="nl-NL" sz="1200" dirty="0" err="1">
                <a:solidFill>
                  <a:srgbClr val="00B050"/>
                </a:solidFill>
                <a:latin typeface="inherit"/>
                <a:ea typeface="Times New Roman" panose="02020603050405020304" pitchFamily="18" charset="0"/>
                <a:cs typeface="Courier New" panose="02070309020205020404" pitchFamily="49" charset="0"/>
              </a:rPr>
              <a:t>considéré</a:t>
            </a:r>
            <a:r>
              <a:rPr lang="nl-NL" sz="1200" dirty="0">
                <a:solidFill>
                  <a:srgbClr val="00B050"/>
                </a:solidFill>
                <a:latin typeface="inherit"/>
                <a:ea typeface="Times New Roman" panose="02020603050405020304" pitchFamily="18" charset="0"/>
                <a:cs typeface="Courier New" panose="02070309020205020404" pitchFamily="49" charset="0"/>
              </a:rPr>
              <a:t> par eHealth et les </a:t>
            </a:r>
            <a:r>
              <a:rPr lang="nl-NL" sz="1200" dirty="0" err="1">
                <a:solidFill>
                  <a:srgbClr val="00B050"/>
                </a:solidFill>
                <a:latin typeface="inherit"/>
                <a:ea typeface="Times New Roman" panose="02020603050405020304" pitchFamily="18" charset="0"/>
                <a:cs typeface="Courier New" panose="02070309020205020404" pitchFamily="49" charset="0"/>
              </a:rPr>
              <a:t>maisons</a:t>
            </a:r>
            <a:r>
              <a:rPr lang="nl-NL" sz="1200" dirty="0">
                <a:solidFill>
                  <a:srgbClr val="00B050"/>
                </a:solidFill>
                <a:latin typeface="inherit"/>
                <a:ea typeface="Times New Roman" panose="02020603050405020304" pitchFamily="18" charset="0"/>
                <a:cs typeface="Courier New" panose="02070309020205020404" pitchFamily="49" charset="0"/>
              </a:rPr>
              <a:t> de software comme </a:t>
            </a:r>
            <a:r>
              <a:rPr lang="nl-NL" sz="1200" dirty="0" err="1">
                <a:solidFill>
                  <a:srgbClr val="00B050"/>
                </a:solidFill>
                <a:latin typeface="inherit"/>
                <a:ea typeface="Times New Roman" panose="02020603050405020304" pitchFamily="18" charset="0"/>
                <a:cs typeface="Courier New" panose="02070309020205020404" pitchFamily="49" charset="0"/>
              </a:rPr>
              <a:t>apportant</a:t>
            </a:r>
            <a:r>
              <a:rPr lang="nl-NL" sz="1200" dirty="0">
                <a:solidFill>
                  <a:srgbClr val="00B050"/>
                </a:solidFill>
                <a:latin typeface="inherit"/>
                <a:ea typeface="Times New Roman" panose="02020603050405020304" pitchFamily="18" charset="0"/>
                <a:cs typeface="Courier New" panose="02070309020205020404" pitchFamily="49" charset="0"/>
              </a:rPr>
              <a:t> </a:t>
            </a:r>
            <a:r>
              <a:rPr lang="nl-NL" sz="1200" dirty="0" err="1">
                <a:solidFill>
                  <a:srgbClr val="00B050"/>
                </a:solidFill>
                <a:latin typeface="inherit"/>
                <a:ea typeface="Times New Roman" panose="02020603050405020304" pitchFamily="18" charset="0"/>
                <a:cs typeface="Courier New" panose="02070309020205020404" pitchFamily="49" charset="0"/>
              </a:rPr>
              <a:t>un</a:t>
            </a:r>
            <a:r>
              <a:rPr lang="nl-NL" sz="1200" dirty="0">
                <a:solidFill>
                  <a:srgbClr val="00B050"/>
                </a:solidFill>
                <a:latin typeface="inherit"/>
                <a:ea typeface="Times New Roman" panose="02020603050405020304" pitchFamily="18" charset="0"/>
                <a:cs typeface="Courier New" panose="02070309020205020404" pitchFamily="49" charset="0"/>
              </a:rPr>
              <a:t> réel soutien au </a:t>
            </a:r>
            <a:r>
              <a:rPr lang="nl-NL" sz="1200" dirty="0" err="1">
                <a:solidFill>
                  <a:srgbClr val="00B050"/>
                </a:solidFill>
                <a:latin typeface="inherit"/>
                <a:ea typeface="Times New Roman" panose="02020603050405020304" pitchFamily="18" charset="0"/>
                <a:cs typeface="Courier New" panose="02070309020205020404" pitchFamily="49" charset="0"/>
              </a:rPr>
              <a:t>testing</a:t>
            </a:r>
            <a:r>
              <a:rPr lang="nl-NL" sz="1200" dirty="0">
                <a:solidFill>
                  <a:srgbClr val="00B050"/>
                </a:solidFill>
                <a:latin typeface="inherit"/>
                <a:ea typeface="Times New Roman" panose="02020603050405020304" pitchFamily="18" charset="0"/>
                <a:cs typeface="Courier New" panose="02070309020205020404" pitchFamily="49" charset="0"/>
              </a:rPr>
              <a:t> des </a:t>
            </a:r>
            <a:r>
              <a:rPr lang="nl-NL" sz="1200" dirty="0" err="1">
                <a:solidFill>
                  <a:srgbClr val="00B050"/>
                </a:solidFill>
                <a:latin typeface="inherit"/>
                <a:ea typeface="Times New Roman" panose="02020603050405020304" pitchFamily="18" charset="0"/>
                <a:cs typeface="Courier New" panose="02070309020205020404" pitchFamily="49" charset="0"/>
              </a:rPr>
              <a:t>versions</a:t>
            </a:r>
            <a:r>
              <a:rPr lang="nl-NL" sz="1200" dirty="0">
                <a:solidFill>
                  <a:srgbClr val="00B050"/>
                </a:solidFill>
                <a:latin typeface="inherit"/>
                <a:ea typeface="Times New Roman" panose="02020603050405020304" pitchFamily="18" charset="0"/>
                <a:cs typeface="Courier New" panose="02070309020205020404" pitchFamily="49" charset="0"/>
              </a:rPr>
              <a:t>. Ces </a:t>
            </a:r>
            <a:r>
              <a:rPr lang="nl-NL" sz="1200" dirty="0" err="1">
                <a:solidFill>
                  <a:srgbClr val="00B050"/>
                </a:solidFill>
                <a:latin typeface="inherit"/>
                <a:ea typeface="Times New Roman" panose="02020603050405020304" pitchFamily="18" charset="0"/>
                <a:cs typeface="Courier New" panose="02070309020205020404" pitchFamily="49" charset="0"/>
              </a:rPr>
              <a:t>entités</a:t>
            </a:r>
            <a:r>
              <a:rPr lang="nl-NL" sz="1200" dirty="0">
                <a:solidFill>
                  <a:srgbClr val="00B050"/>
                </a:solidFill>
                <a:latin typeface="inherit"/>
                <a:ea typeface="Times New Roman" panose="02020603050405020304" pitchFamily="18" charset="0"/>
                <a:cs typeface="Courier New" panose="02070309020205020404" pitchFamily="49" charset="0"/>
              </a:rPr>
              <a:t> ont </a:t>
            </a:r>
            <a:r>
              <a:rPr lang="nl-NL" sz="1200" dirty="0" err="1">
                <a:solidFill>
                  <a:srgbClr val="00B050"/>
                </a:solidFill>
                <a:latin typeface="inherit"/>
                <a:ea typeface="Times New Roman" panose="02020603050405020304" pitchFamily="18" charset="0"/>
                <a:cs typeface="Courier New" panose="02070309020205020404" pitchFamily="49" charset="0"/>
              </a:rPr>
              <a:t>donc</a:t>
            </a:r>
            <a:r>
              <a:rPr lang="nl-NL" sz="1200" dirty="0">
                <a:solidFill>
                  <a:srgbClr val="00B050"/>
                </a:solidFill>
                <a:latin typeface="inherit"/>
                <a:ea typeface="Times New Roman" panose="02020603050405020304" pitchFamily="18" charset="0"/>
                <a:cs typeface="Courier New" panose="02070309020205020404" pitchFamily="49" charset="0"/>
              </a:rPr>
              <a:t> </a:t>
            </a:r>
            <a:r>
              <a:rPr lang="nl-NL" sz="1200" dirty="0" err="1">
                <a:solidFill>
                  <a:srgbClr val="00B050"/>
                </a:solidFill>
                <a:latin typeface="inherit"/>
                <a:ea typeface="Times New Roman" panose="02020603050405020304" pitchFamily="18" charset="0"/>
                <a:cs typeface="Courier New" panose="02070309020205020404" pitchFamily="49" charset="0"/>
              </a:rPr>
              <a:t>convenu</a:t>
            </a:r>
            <a:r>
              <a:rPr lang="nl-NL" sz="1200" dirty="0">
                <a:solidFill>
                  <a:srgbClr val="00B050"/>
                </a:solidFill>
                <a:latin typeface="inherit"/>
                <a:ea typeface="Times New Roman" panose="02020603050405020304" pitchFamily="18" charset="0"/>
                <a:cs typeface="Courier New" panose="02070309020205020404" pitchFamily="49" charset="0"/>
              </a:rPr>
              <a:t> de </a:t>
            </a:r>
            <a:r>
              <a:rPr lang="nl-NL" sz="1200" dirty="0" err="1">
                <a:solidFill>
                  <a:srgbClr val="00B050"/>
                </a:solidFill>
                <a:latin typeface="inherit"/>
                <a:ea typeface="Times New Roman" panose="02020603050405020304" pitchFamily="18" charset="0"/>
                <a:cs typeface="Courier New" panose="02070309020205020404" pitchFamily="49" charset="0"/>
              </a:rPr>
              <a:t>finaliser</a:t>
            </a:r>
            <a:r>
              <a:rPr lang="nl-NL" sz="1200" dirty="0">
                <a:solidFill>
                  <a:srgbClr val="00B050"/>
                </a:solidFill>
                <a:latin typeface="inherit"/>
                <a:ea typeface="Times New Roman" panose="02020603050405020304" pitchFamily="18" charset="0"/>
                <a:cs typeface="Courier New" panose="02070309020205020404" pitchFamily="49" charset="0"/>
              </a:rPr>
              <a:t> </a:t>
            </a:r>
            <a:r>
              <a:rPr lang="nl-NL" sz="1200" dirty="0" err="1">
                <a:solidFill>
                  <a:srgbClr val="00B050"/>
                </a:solidFill>
                <a:latin typeface="inherit"/>
                <a:ea typeface="Times New Roman" panose="02020603050405020304" pitchFamily="18" charset="0"/>
                <a:cs typeface="Courier New" panose="02070309020205020404" pitchFamily="49" charset="0"/>
              </a:rPr>
              <a:t>l’outil</a:t>
            </a:r>
            <a:r>
              <a:rPr lang="nl-NL" sz="1200" dirty="0">
                <a:solidFill>
                  <a:srgbClr val="00B050"/>
                </a:solidFill>
                <a:latin typeface="inherit"/>
                <a:ea typeface="Times New Roman" panose="02020603050405020304" pitchFamily="18" charset="0"/>
                <a:cs typeface="Courier New" panose="02070309020205020404" pitchFamily="49" charset="0"/>
              </a:rPr>
              <a:t> (</a:t>
            </a:r>
            <a:r>
              <a:rPr lang="nl-NL" sz="1200" dirty="0" err="1">
                <a:solidFill>
                  <a:srgbClr val="00B050"/>
                </a:solidFill>
                <a:latin typeface="inherit"/>
                <a:ea typeface="Times New Roman" panose="02020603050405020304" pitchFamily="18" charset="0"/>
                <a:cs typeface="Courier New" panose="02070309020205020404" pitchFamily="49" charset="0"/>
              </a:rPr>
              <a:t>phase</a:t>
            </a:r>
            <a:r>
              <a:rPr lang="nl-NL" sz="1200" dirty="0">
                <a:solidFill>
                  <a:srgbClr val="00B050"/>
                </a:solidFill>
                <a:latin typeface="inherit"/>
                <a:ea typeface="Times New Roman" panose="02020603050405020304" pitchFamily="18" charset="0"/>
                <a:cs typeface="Courier New" panose="02070309020205020404" pitchFamily="49" charset="0"/>
              </a:rPr>
              <a:t> de mise au point et tests). </a:t>
            </a:r>
          </a:p>
          <a:p>
            <a:pPr marL="800100" lvl="2" indent="0">
              <a:buNone/>
            </a:pPr>
            <a:r>
              <a:rPr lang="nl-NL" sz="1200" dirty="0">
                <a:solidFill>
                  <a:srgbClr val="00B050"/>
                </a:solidFill>
                <a:effectLst/>
                <a:latin typeface="inherit"/>
                <a:ea typeface="Times New Roman" panose="02020603050405020304" pitchFamily="18" charset="0"/>
                <a:cs typeface="Courier New" panose="02070309020205020404" pitchFamily="49" charset="0"/>
              </a:rPr>
              <a:t>Par </a:t>
            </a:r>
            <a:r>
              <a:rPr lang="nl-NL" sz="1200" dirty="0" err="1">
                <a:solidFill>
                  <a:srgbClr val="00B050"/>
                </a:solidFill>
                <a:effectLst/>
                <a:latin typeface="inherit"/>
                <a:ea typeface="Times New Roman" panose="02020603050405020304" pitchFamily="18" charset="0"/>
                <a:cs typeface="Courier New" panose="02070309020205020404" pitchFamily="49" charset="0"/>
              </a:rPr>
              <a:t>contre</a:t>
            </a:r>
            <a:r>
              <a:rPr lang="nl-NL" sz="1200" dirty="0">
                <a:solidFill>
                  <a:srgbClr val="00B050"/>
                </a:solidFill>
                <a:effectLst/>
                <a:latin typeface="inherit"/>
                <a:ea typeface="Times New Roman" panose="02020603050405020304" pitchFamily="18" charset="0"/>
                <a:cs typeface="Courier New" panose="02070309020205020404" pitchFamily="49" charset="0"/>
              </a:rPr>
              <a:t>, la </a:t>
            </a:r>
            <a:r>
              <a:rPr lang="nl-NL" sz="1200" dirty="0" err="1">
                <a:solidFill>
                  <a:srgbClr val="00B050"/>
                </a:solidFill>
                <a:effectLst/>
                <a:latin typeface="inherit"/>
                <a:ea typeface="Times New Roman" panose="02020603050405020304" pitchFamily="18" charset="0"/>
                <a:cs typeface="Courier New" panose="02070309020205020404" pitchFamily="49" charset="0"/>
              </a:rPr>
              <a:t>création</a:t>
            </a:r>
            <a:r>
              <a:rPr lang="nl-NL" sz="1200" dirty="0">
                <a:solidFill>
                  <a:srgbClr val="00B050"/>
                </a:solidFill>
                <a:effectLst/>
                <a:latin typeface="inherit"/>
                <a:ea typeface="Times New Roman" panose="02020603050405020304" pitchFamily="18" charset="0"/>
                <a:cs typeface="Courier New" panose="02070309020205020404" pitchFamily="49" charset="0"/>
              </a:rPr>
              <a:t> </a:t>
            </a:r>
            <a:r>
              <a:rPr lang="nl-NL" sz="1200" dirty="0" err="1">
                <a:solidFill>
                  <a:srgbClr val="00B050"/>
                </a:solidFill>
                <a:effectLst/>
                <a:latin typeface="inherit"/>
                <a:ea typeface="Times New Roman" panose="02020603050405020304" pitchFamily="18" charset="0"/>
                <a:cs typeface="Courier New" panose="02070309020205020404" pitchFamily="49" charset="0"/>
              </a:rPr>
              <a:t>d’une</a:t>
            </a:r>
            <a:r>
              <a:rPr lang="nl-NL" sz="1200" dirty="0">
                <a:solidFill>
                  <a:srgbClr val="00B050"/>
                </a:solidFill>
                <a:effectLst/>
                <a:latin typeface="inherit"/>
                <a:ea typeface="Times New Roman" panose="02020603050405020304" pitchFamily="18" charset="0"/>
                <a:cs typeface="Courier New" panose="02070309020205020404" pitchFamily="49" charset="0"/>
              </a:rPr>
              <a:t> </a:t>
            </a:r>
            <a:r>
              <a:rPr lang="nl-NL" sz="1200" dirty="0" err="1">
                <a:solidFill>
                  <a:srgbClr val="00B050"/>
                </a:solidFill>
                <a:effectLst/>
                <a:latin typeface="inherit"/>
                <a:ea typeface="Times New Roman" panose="02020603050405020304" pitchFamily="18" charset="0"/>
                <a:cs typeface="Courier New" panose="02070309020205020404" pitchFamily="49" charset="0"/>
              </a:rPr>
              <a:t>validation</a:t>
            </a:r>
            <a:r>
              <a:rPr lang="nl-NL" sz="1200" dirty="0">
                <a:solidFill>
                  <a:srgbClr val="00B050"/>
                </a:solidFill>
                <a:effectLst/>
                <a:latin typeface="inherit"/>
                <a:ea typeface="Times New Roman" panose="02020603050405020304" pitchFamily="18" charset="0"/>
                <a:cs typeface="Courier New" panose="02070309020205020404" pitchFamily="49" charset="0"/>
              </a:rPr>
              <a:t> à </a:t>
            </a:r>
            <a:r>
              <a:rPr lang="nl-NL" sz="1200" dirty="0" err="1">
                <a:solidFill>
                  <a:srgbClr val="00B050"/>
                </a:solidFill>
                <a:effectLst/>
                <a:latin typeface="inherit"/>
                <a:ea typeface="Times New Roman" panose="02020603050405020304" pitchFamily="18" charset="0"/>
                <a:cs typeface="Courier New" panose="02070309020205020404" pitchFamily="49" charset="0"/>
              </a:rPr>
              <a:t>l’entrée</a:t>
            </a:r>
            <a:r>
              <a:rPr lang="nl-NL" sz="1200" dirty="0">
                <a:solidFill>
                  <a:srgbClr val="00B050"/>
                </a:solidFill>
                <a:effectLst/>
                <a:latin typeface="inherit"/>
                <a:ea typeface="Times New Roman" panose="02020603050405020304" pitchFamily="18" charset="0"/>
                <a:cs typeface="Courier New" panose="02070309020205020404" pitchFamily="49" charset="0"/>
              </a:rPr>
              <a:t> des </a:t>
            </a:r>
            <a:r>
              <a:rPr lang="nl-NL" sz="1200" dirty="0" err="1">
                <a:solidFill>
                  <a:srgbClr val="00B050"/>
                </a:solidFill>
                <a:effectLst/>
                <a:latin typeface="inherit"/>
                <a:ea typeface="Times New Roman" panose="02020603050405020304" pitchFamily="18" charset="0"/>
                <a:cs typeface="Courier New" panose="02070309020205020404" pitchFamily="49" charset="0"/>
              </a:rPr>
              <a:t>coffres-forts</a:t>
            </a:r>
            <a:r>
              <a:rPr lang="nl-NL" sz="1200" dirty="0">
                <a:solidFill>
                  <a:srgbClr val="00B050"/>
                </a:solidFill>
                <a:effectLst/>
                <a:latin typeface="inherit"/>
                <a:ea typeface="Times New Roman" panose="02020603050405020304" pitchFamily="18" charset="0"/>
                <a:cs typeface="Courier New" panose="02070309020205020404" pitchFamily="49" charset="0"/>
              </a:rPr>
              <a:t> </a:t>
            </a:r>
            <a:r>
              <a:rPr lang="nl-NL" sz="1200" dirty="0" err="1">
                <a:solidFill>
                  <a:srgbClr val="00B050"/>
                </a:solidFill>
                <a:effectLst/>
                <a:latin typeface="inherit"/>
                <a:ea typeface="Times New Roman" panose="02020603050405020304" pitchFamily="18" charset="0"/>
                <a:cs typeface="Courier New" panose="02070309020205020404" pitchFamily="49" charset="0"/>
              </a:rPr>
              <a:t>doit</a:t>
            </a:r>
            <a:r>
              <a:rPr lang="nl-NL" sz="1200" dirty="0">
                <a:solidFill>
                  <a:srgbClr val="00B050"/>
                </a:solidFill>
                <a:effectLst/>
                <a:latin typeface="inherit"/>
                <a:ea typeface="Times New Roman" panose="02020603050405020304" pitchFamily="18" charset="0"/>
                <a:cs typeface="Courier New" panose="02070309020205020404" pitchFamily="49" charset="0"/>
              </a:rPr>
              <a:t> </a:t>
            </a:r>
            <a:r>
              <a:rPr lang="nl-NL" sz="1200" dirty="0" err="1">
                <a:solidFill>
                  <a:srgbClr val="00B050"/>
                </a:solidFill>
                <a:effectLst/>
                <a:latin typeface="inherit"/>
                <a:ea typeface="Times New Roman" panose="02020603050405020304" pitchFamily="18" charset="0"/>
                <a:cs typeface="Courier New" panose="02070309020205020404" pitchFamily="49" charset="0"/>
              </a:rPr>
              <a:t>encore</a:t>
            </a:r>
            <a:r>
              <a:rPr lang="nl-NL" sz="1200" dirty="0">
                <a:solidFill>
                  <a:srgbClr val="00B050"/>
                </a:solidFill>
                <a:effectLst/>
                <a:latin typeface="inherit"/>
                <a:ea typeface="Times New Roman" panose="02020603050405020304" pitchFamily="18" charset="0"/>
                <a:cs typeface="Courier New" panose="02070309020205020404" pitchFamily="49" charset="0"/>
              </a:rPr>
              <a:t> </a:t>
            </a:r>
            <a:r>
              <a:rPr lang="nl-NL" sz="1200" dirty="0" err="1">
                <a:solidFill>
                  <a:srgbClr val="00B050"/>
                </a:solidFill>
                <a:effectLst/>
                <a:latin typeface="inherit"/>
                <a:ea typeface="Times New Roman" panose="02020603050405020304" pitchFamily="18" charset="0"/>
                <a:cs typeface="Courier New" panose="02070309020205020404" pitchFamily="49" charset="0"/>
              </a:rPr>
              <a:t>être</a:t>
            </a:r>
            <a:r>
              <a:rPr lang="nl-NL" sz="1200" dirty="0">
                <a:solidFill>
                  <a:srgbClr val="00B050"/>
                </a:solidFill>
                <a:effectLst/>
                <a:latin typeface="inherit"/>
                <a:ea typeface="Times New Roman" panose="02020603050405020304" pitchFamily="18" charset="0"/>
                <a:cs typeface="Courier New" panose="02070309020205020404" pitchFamily="49" charset="0"/>
              </a:rPr>
              <a:t> </a:t>
            </a:r>
            <a:r>
              <a:rPr lang="nl-NL" sz="1200" dirty="0" err="1">
                <a:solidFill>
                  <a:srgbClr val="00B050"/>
                </a:solidFill>
                <a:effectLst/>
                <a:latin typeface="inherit"/>
                <a:ea typeface="Times New Roman" panose="02020603050405020304" pitchFamily="18" charset="0"/>
                <a:cs typeface="Courier New" panose="02070309020205020404" pitchFamily="49" charset="0"/>
              </a:rPr>
              <a:t>étudiée</a:t>
            </a:r>
            <a:r>
              <a:rPr lang="nl-NL" sz="1200" dirty="0">
                <a:solidFill>
                  <a:srgbClr val="00B050"/>
                </a:solidFill>
                <a:effectLst/>
                <a:latin typeface="inherit"/>
                <a:ea typeface="Times New Roman" panose="02020603050405020304" pitchFamily="18" charset="0"/>
                <a:cs typeface="Courier New" panose="02070309020205020404" pitchFamily="49" charset="0"/>
              </a:rPr>
              <a:t>. </a:t>
            </a:r>
            <a:r>
              <a:rPr lang="nl-NL" sz="1200" dirty="0" err="1">
                <a:solidFill>
                  <a:srgbClr val="00B050"/>
                </a:solidFill>
                <a:effectLst/>
                <a:latin typeface="inherit"/>
                <a:ea typeface="Times New Roman" panose="02020603050405020304" pitchFamily="18" charset="0"/>
                <a:cs typeface="Courier New" panose="02070309020205020404" pitchFamily="49" charset="0"/>
              </a:rPr>
              <a:t>Il</a:t>
            </a:r>
            <a:r>
              <a:rPr lang="nl-NL" sz="1200" dirty="0">
                <a:solidFill>
                  <a:srgbClr val="00B050"/>
                </a:solidFill>
                <a:effectLst/>
                <a:latin typeface="inherit"/>
                <a:ea typeface="Times New Roman" panose="02020603050405020304" pitchFamily="18" charset="0"/>
                <a:cs typeface="Courier New" panose="02070309020205020404" pitchFamily="49" charset="0"/>
              </a:rPr>
              <a:t> a </a:t>
            </a:r>
            <a:r>
              <a:rPr lang="nl-NL" sz="1200" dirty="0" err="1">
                <a:solidFill>
                  <a:srgbClr val="00B050"/>
                </a:solidFill>
                <a:effectLst/>
                <a:latin typeface="inherit"/>
                <a:ea typeface="Times New Roman" panose="02020603050405020304" pitchFamily="18" charset="0"/>
                <a:cs typeface="Courier New" panose="02070309020205020404" pitchFamily="49" charset="0"/>
              </a:rPr>
              <a:t>été</a:t>
            </a:r>
            <a:r>
              <a:rPr lang="nl-NL" sz="1200" dirty="0">
                <a:solidFill>
                  <a:srgbClr val="00B050"/>
                </a:solidFill>
                <a:effectLst/>
                <a:latin typeface="inherit"/>
                <a:ea typeface="Times New Roman" panose="02020603050405020304" pitchFamily="18" charset="0"/>
                <a:cs typeface="Courier New" panose="02070309020205020404" pitchFamily="49" charset="0"/>
              </a:rPr>
              <a:t> </a:t>
            </a:r>
            <a:r>
              <a:rPr lang="nl-NL" sz="1200" dirty="0" err="1">
                <a:solidFill>
                  <a:srgbClr val="00B050"/>
                </a:solidFill>
                <a:effectLst/>
                <a:latin typeface="inherit"/>
                <a:ea typeface="Times New Roman" panose="02020603050405020304" pitchFamily="18" charset="0"/>
                <a:cs typeface="Courier New" panose="02070309020205020404" pitchFamily="49" charset="0"/>
              </a:rPr>
              <a:t>convenu</a:t>
            </a:r>
            <a:r>
              <a:rPr lang="nl-NL" sz="1200" dirty="0">
                <a:solidFill>
                  <a:srgbClr val="00B050"/>
                </a:solidFill>
                <a:effectLst/>
                <a:latin typeface="inherit"/>
                <a:ea typeface="Times New Roman" panose="02020603050405020304" pitchFamily="18" charset="0"/>
                <a:cs typeface="Courier New" panose="02070309020205020404" pitchFamily="49" charset="0"/>
              </a:rPr>
              <a:t> que Thomas, Filoretta et Isabelle se </a:t>
            </a:r>
            <a:r>
              <a:rPr lang="nl-NL" sz="1200" dirty="0" err="1">
                <a:solidFill>
                  <a:srgbClr val="00B050"/>
                </a:solidFill>
                <a:effectLst/>
                <a:latin typeface="inherit"/>
                <a:ea typeface="Times New Roman" panose="02020603050405020304" pitchFamily="18" charset="0"/>
                <a:cs typeface="Courier New" panose="02070309020205020404" pitchFamily="49" charset="0"/>
              </a:rPr>
              <a:t>concerteraient</a:t>
            </a:r>
            <a:r>
              <a:rPr lang="nl-NL" sz="1200" dirty="0">
                <a:solidFill>
                  <a:srgbClr val="00B050"/>
                </a:solidFill>
                <a:effectLst/>
                <a:latin typeface="inherit"/>
                <a:ea typeface="Times New Roman" panose="02020603050405020304" pitchFamily="18" charset="0"/>
                <a:cs typeface="Courier New" panose="02070309020205020404" pitchFamily="49" charset="0"/>
              </a:rPr>
              <a:t> pour </a:t>
            </a:r>
            <a:r>
              <a:rPr lang="nl-NL" sz="1200" dirty="0" err="1">
                <a:solidFill>
                  <a:srgbClr val="00B050"/>
                </a:solidFill>
                <a:effectLst/>
                <a:latin typeface="inherit"/>
                <a:ea typeface="Times New Roman" panose="02020603050405020304" pitchFamily="18" charset="0"/>
                <a:cs typeface="Courier New" panose="02070309020205020404" pitchFamily="49" charset="0"/>
              </a:rPr>
              <a:t>apporter</a:t>
            </a:r>
            <a:r>
              <a:rPr lang="nl-NL" sz="1200" dirty="0">
                <a:solidFill>
                  <a:srgbClr val="00B050"/>
                </a:solidFill>
                <a:effectLst/>
                <a:latin typeface="inherit"/>
                <a:ea typeface="Times New Roman" panose="02020603050405020304" pitchFamily="18" charset="0"/>
                <a:cs typeface="Courier New" panose="02070309020205020404" pitchFamily="49" charset="0"/>
              </a:rPr>
              <a:t> </a:t>
            </a:r>
            <a:r>
              <a:rPr lang="nl-NL" sz="1200" dirty="0" err="1">
                <a:solidFill>
                  <a:srgbClr val="00B050"/>
                </a:solidFill>
                <a:effectLst/>
                <a:latin typeface="inherit"/>
                <a:ea typeface="Times New Roman" panose="02020603050405020304" pitchFamily="18" charset="0"/>
                <a:cs typeface="Courier New" panose="02070309020205020404" pitchFamily="49" charset="0"/>
              </a:rPr>
              <a:t>une</a:t>
            </a:r>
            <a:r>
              <a:rPr lang="nl-NL" sz="1200" dirty="0">
                <a:solidFill>
                  <a:srgbClr val="00B050"/>
                </a:solidFill>
                <a:effectLst/>
                <a:latin typeface="inherit"/>
                <a:ea typeface="Times New Roman" panose="02020603050405020304" pitchFamily="18" charset="0"/>
                <a:cs typeface="Courier New" panose="02070309020205020404" pitchFamily="49" charset="0"/>
              </a:rPr>
              <a:t> première </a:t>
            </a:r>
            <a:r>
              <a:rPr lang="nl-NL" sz="1200" dirty="0" err="1">
                <a:solidFill>
                  <a:srgbClr val="00B050"/>
                </a:solidFill>
                <a:effectLst/>
                <a:latin typeface="inherit"/>
                <a:ea typeface="Times New Roman" panose="02020603050405020304" pitchFamily="18" charset="0"/>
                <a:cs typeface="Courier New" panose="02070309020205020404" pitchFamily="49" charset="0"/>
              </a:rPr>
              <a:t>orientation</a:t>
            </a:r>
            <a:r>
              <a:rPr lang="nl-NL" sz="1200" dirty="0">
                <a:solidFill>
                  <a:srgbClr val="00B050"/>
                </a:solidFill>
                <a:effectLst/>
                <a:latin typeface="inherit"/>
                <a:ea typeface="Times New Roman" panose="02020603050405020304" pitchFamily="18" charset="0"/>
                <a:cs typeface="Courier New" panose="02070309020205020404" pitchFamily="49" charset="0"/>
              </a:rPr>
              <a:t> à </a:t>
            </a:r>
            <a:r>
              <a:rPr lang="nl-NL" sz="1200" dirty="0" err="1">
                <a:solidFill>
                  <a:srgbClr val="00B050"/>
                </a:solidFill>
                <a:effectLst/>
                <a:latin typeface="inherit"/>
                <a:ea typeface="Times New Roman" panose="02020603050405020304" pitchFamily="18" charset="0"/>
                <a:cs typeface="Courier New" panose="02070309020205020404" pitchFamily="49" charset="0"/>
              </a:rPr>
              <a:t>ce</a:t>
            </a:r>
            <a:r>
              <a:rPr lang="nl-NL" sz="1200" dirty="0">
                <a:solidFill>
                  <a:srgbClr val="00B050"/>
                </a:solidFill>
                <a:effectLst/>
                <a:latin typeface="inherit"/>
                <a:ea typeface="Times New Roman" panose="02020603050405020304" pitchFamily="18" charset="0"/>
                <a:cs typeface="Courier New" panose="02070309020205020404" pitchFamily="49" charset="0"/>
              </a:rPr>
              <a:t> point.</a:t>
            </a:r>
          </a:p>
          <a:p>
            <a:pPr marL="800100" lvl="2" indent="0">
              <a:buNone/>
            </a:pPr>
            <a:endParaRPr lang="nl-NL" sz="1200" dirty="0">
              <a:solidFill>
                <a:srgbClr val="00B050"/>
              </a:solidFill>
              <a:latin typeface="inherit"/>
              <a:ea typeface="Times New Roman" panose="02020603050405020304" pitchFamily="18" charset="0"/>
              <a:cs typeface="Courier New" panose="02070309020205020404" pitchFamily="49" charset="0"/>
            </a:endParaRPr>
          </a:p>
          <a:p>
            <a:pPr marL="800100" lvl="2" indent="0">
              <a:buNone/>
            </a:pPr>
            <a:r>
              <a:rPr lang="nl-NL" sz="1200" dirty="0">
                <a:latin typeface="Calibri" panose="020F0502020204030204" pitchFamily="34" charset="0"/>
                <a:ea typeface="Times New Roman" panose="02020603050405020304" pitchFamily="18" charset="0"/>
              </a:rPr>
              <a:t>Het gebruik van de </a:t>
            </a:r>
            <a:r>
              <a:rPr lang="nl-NL" sz="1200" dirty="0" err="1">
                <a:latin typeface="Calibri" panose="020F0502020204030204" pitchFamily="34" charset="0"/>
                <a:ea typeface="Times New Roman" panose="02020603050405020304" pitchFamily="18" charset="0"/>
              </a:rPr>
              <a:t>validator</a:t>
            </a:r>
            <a:r>
              <a:rPr lang="nl-NL" sz="1200" dirty="0">
                <a:latin typeface="Calibri" panose="020F0502020204030204" pitchFamily="34" charset="0"/>
                <a:ea typeface="Times New Roman" panose="02020603050405020304" pitchFamily="18" charset="0"/>
              </a:rPr>
              <a:t> wordt door eHealth en de softwarehuizen beschouwd als een echte ondersteuning tool voor versietesten. Deze entiteiten kwamen daarom overeen om de tool af te ronden (testfase). Een validatie bij de ingang bij de kluizen moet nog bestudeerd worden. Afgesproken werd dat Thomas, Filoretta en Isabelle zouden samenwerken om een eerste </a:t>
            </a:r>
            <a:r>
              <a:rPr lang="nl-NL" sz="1200" dirty="0" err="1">
                <a:latin typeface="Calibri" panose="020F0502020204030204" pitchFamily="34" charset="0"/>
                <a:ea typeface="Times New Roman" panose="02020603050405020304" pitchFamily="18" charset="0"/>
              </a:rPr>
              <a:t>orientatie</a:t>
            </a:r>
            <a:r>
              <a:rPr lang="nl-NL" sz="1200" dirty="0">
                <a:latin typeface="Calibri" panose="020F0502020204030204" pitchFamily="34" charset="0"/>
                <a:ea typeface="Times New Roman" panose="02020603050405020304" pitchFamily="18" charset="0"/>
              </a:rPr>
              <a:t> op dit punt te geven.</a:t>
            </a:r>
          </a:p>
          <a:p>
            <a:pPr marL="800100" lvl="2" indent="0">
              <a:buNone/>
            </a:pPr>
            <a:endParaRPr lang="nl-NL" sz="1200" dirty="0">
              <a:solidFill>
                <a:srgbClr val="00B050"/>
              </a:solidFill>
              <a:effectLst/>
              <a:latin typeface="inherit"/>
              <a:ea typeface="Times New Roman" panose="02020603050405020304" pitchFamily="18" charset="0"/>
              <a:cs typeface="Courier New" panose="02070309020205020404" pitchFamily="49" charset="0"/>
            </a:endParaRPr>
          </a:p>
          <a:p>
            <a:pPr marL="800100" lvl="2" indent="0">
              <a:buNone/>
            </a:pPr>
            <a:endParaRPr lang="nl-NL" sz="1200" dirty="0">
              <a:solidFill>
                <a:srgbClr val="00B050"/>
              </a:solidFill>
              <a:latin typeface="inherit"/>
              <a:ea typeface="Times New Roman" panose="02020603050405020304" pitchFamily="18" charset="0"/>
              <a:cs typeface="Courier New" panose="02070309020205020404" pitchFamily="49" charset="0"/>
            </a:endParaRPr>
          </a:p>
          <a:p>
            <a:pPr marL="800100" lvl="2" indent="0">
              <a:buNone/>
            </a:pPr>
            <a:endParaRPr lang="fr-FR" sz="1200" dirty="0">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Rounded Rectangle 3"/>
          <p:cNvSpPr/>
          <p:nvPr/>
        </p:nvSpPr>
        <p:spPr>
          <a:xfrm>
            <a:off x="489438" y="1066800"/>
            <a:ext cx="8228936" cy="457200"/>
          </a:xfrm>
          <a:prstGeom prst="roundRect">
            <a:avLst/>
          </a:prstGeom>
          <a:solidFill>
            <a:srgbClr val="FFFF00">
              <a:alpha val="3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1398AE4B-B3D5-5888-6E1A-B03C0D6B1323}"/>
              </a:ext>
            </a:extLst>
          </p:cNvPr>
          <p:cNvSpPr/>
          <p:nvPr/>
        </p:nvSpPr>
        <p:spPr>
          <a:xfrm rot="1696243">
            <a:off x="6221145" y="625952"/>
            <a:ext cx="2875701" cy="923330"/>
          </a:xfrm>
          <a:prstGeom prst="rect">
            <a:avLst/>
          </a:prstGeom>
          <a:noFill/>
        </p:spPr>
        <p:txBody>
          <a:bodyPr wrap="square" lIns="91440" tIns="45720" rIns="91440" bIns="45720">
            <a:spAutoFit/>
          </a:bodyPr>
          <a:lstStyle/>
          <a:p>
            <a:pPr algn="ctr"/>
            <a:r>
              <a:rPr lang="en-US"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Accepted</a:t>
            </a:r>
          </a:p>
        </p:txBody>
      </p:sp>
      <p:sp>
        <p:nvSpPr>
          <p:cNvPr id="3" name="Slide Number Placeholder 2">
            <a:extLst>
              <a:ext uri="{FF2B5EF4-FFF2-40B4-BE49-F238E27FC236}">
                <a16:creationId xmlns:a16="http://schemas.microsoft.com/office/drawing/2014/main" id="{865D2D4D-E4FE-952D-BD0D-2F8587B812A4}"/>
              </a:ext>
            </a:extLst>
          </p:cNvPr>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730594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457200" y="5943600"/>
            <a:ext cx="8229600" cy="0"/>
          </a:xfrm>
          <a:prstGeom prst="line">
            <a:avLst/>
          </a:prstGeom>
          <a:ln w="25400" cmpd="sng">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6" descr="RIZIV.jpg"/>
          <p:cNvPicPr>
            <a:picLocks noChangeAspect="1"/>
          </p:cNvPicPr>
          <p:nvPr/>
        </p:nvPicPr>
        <p:blipFill>
          <a:blip r:embed="rId2" cstate="print"/>
          <a:stretch>
            <a:fillRect/>
          </a:stretch>
        </p:blipFill>
        <p:spPr>
          <a:xfrm>
            <a:off x="457200" y="6019800"/>
            <a:ext cx="608937" cy="540000"/>
          </a:xfrm>
          <a:prstGeom prst="rect">
            <a:avLst/>
          </a:prstGeom>
        </p:spPr>
      </p:pic>
      <p:pic>
        <p:nvPicPr>
          <p:cNvPr id="8" name="Picture 7" descr="INAMI.jpg"/>
          <p:cNvPicPr>
            <a:picLocks noChangeAspect="1"/>
          </p:cNvPicPr>
          <p:nvPr/>
        </p:nvPicPr>
        <p:blipFill>
          <a:blip r:embed="rId3" cstate="print"/>
          <a:stretch>
            <a:fillRect/>
          </a:stretch>
        </p:blipFill>
        <p:spPr>
          <a:xfrm>
            <a:off x="8077200" y="6013200"/>
            <a:ext cx="608936" cy="540000"/>
          </a:xfrm>
          <a:prstGeom prst="rect">
            <a:avLst/>
          </a:prstGeom>
        </p:spPr>
      </p:pic>
      <p:sp>
        <p:nvSpPr>
          <p:cNvPr id="11" name="Rounded Rectangle 10"/>
          <p:cNvSpPr/>
          <p:nvPr/>
        </p:nvSpPr>
        <p:spPr>
          <a:xfrm>
            <a:off x="457200" y="381000"/>
            <a:ext cx="8152736" cy="38211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dirty="0">
                <a:solidFill>
                  <a:schemeClr val="bg1"/>
                </a:solidFill>
              </a:rPr>
              <a:t>Priority 8 </a:t>
            </a:r>
          </a:p>
        </p:txBody>
      </p:sp>
      <p:sp>
        <p:nvSpPr>
          <p:cNvPr id="9" name="Tijdelijke aanduiding voor inhoud 2"/>
          <p:cNvSpPr>
            <a:spLocks noGrp="1"/>
          </p:cNvSpPr>
          <p:nvPr>
            <p:ph idx="1"/>
          </p:nvPr>
        </p:nvSpPr>
        <p:spPr>
          <a:xfrm>
            <a:off x="285418" y="993868"/>
            <a:ext cx="8496300" cy="5867400"/>
          </a:xfrm>
          <a:solidFill>
            <a:schemeClr val="bg1"/>
          </a:solidFill>
        </p:spPr>
        <p:txBody>
          <a:bodyPr>
            <a:normAutofit/>
          </a:bodyPr>
          <a:lstStyle/>
          <a:p>
            <a:pPr marL="400050" lvl="1" indent="0">
              <a:buNone/>
            </a:pPr>
            <a:r>
              <a:rPr lang="fr-FR" sz="1800" dirty="0">
                <a:effectLst/>
                <a:latin typeface="Calibri" panose="020F0502020204030204" pitchFamily="34" charset="0"/>
                <a:ea typeface="Times New Roman" panose="02020603050405020304" pitchFamily="18" charset="0"/>
              </a:rPr>
              <a:t>Software Guidelines / 2023 / WG (Hans &amp; Alexis &amp; Bob &amp; </a:t>
            </a:r>
            <a:r>
              <a:rPr lang="fr-FR" sz="1800" dirty="0" err="1">
                <a:effectLst/>
                <a:latin typeface="Calibri" panose="020F0502020204030204" pitchFamily="34" charset="0"/>
                <a:ea typeface="Times New Roman" panose="02020603050405020304" pitchFamily="18" charset="0"/>
              </a:rPr>
              <a:t>Sebastien</a:t>
            </a:r>
            <a:r>
              <a:rPr lang="fr-FR" sz="1800" dirty="0">
                <a:effectLst/>
                <a:latin typeface="Calibri" panose="020F0502020204030204" pitchFamily="34" charset="0"/>
                <a:ea typeface="Times New Roman" panose="02020603050405020304" pitchFamily="18" charset="0"/>
              </a:rPr>
              <a:t> &amp; Alain) </a:t>
            </a:r>
            <a:r>
              <a:rPr lang="nl-BE" sz="2500" dirty="0"/>
              <a:t>	</a:t>
            </a:r>
            <a:endParaRPr lang="nl-BE" sz="2000" dirty="0">
              <a:solidFill>
                <a:schemeClr val="tx2">
                  <a:lumMod val="60000"/>
                  <a:lumOff val="40000"/>
                </a:schemeClr>
              </a:solidFill>
            </a:endParaRPr>
          </a:p>
          <a:p>
            <a:pPr marL="400050" lvl="1" indent="0">
              <a:buNone/>
            </a:pPr>
            <a:endParaRPr lang="en-GB" sz="2100" dirty="0">
              <a:sym typeface="Wingdings" panose="05000000000000000000" pitchFamily="2" charset="2"/>
            </a:endParaRPr>
          </a:p>
          <a:p>
            <a:pPr lvl="1" indent="-342900">
              <a:buFont typeface="Wingdings" panose="05000000000000000000" pitchFamily="2" charset="2"/>
              <a:buChar char="q"/>
            </a:pPr>
            <a:r>
              <a:rPr lang="fr-FR" sz="1800" dirty="0">
                <a:effectLst/>
                <a:latin typeface="Arial" panose="020B0604020202020204" pitchFamily="34" charset="0"/>
                <a:ea typeface="Times New Roman" panose="02020603050405020304" pitchFamily="18" charset="0"/>
                <a:cs typeface="Times New Roman" panose="02020603050405020304" pitchFamily="18" charset="0"/>
              </a:rPr>
              <a:t>Critères Read (2 critères)</a:t>
            </a:r>
          </a:p>
          <a:p>
            <a:pPr marL="800100" lvl="2" indent="0">
              <a:buNone/>
            </a:pPr>
            <a:r>
              <a:rPr lang="nl-NL" sz="1800" dirty="0">
                <a:solidFill>
                  <a:schemeClr val="tx2">
                    <a:lumMod val="60000"/>
                    <a:lumOff val="40000"/>
                  </a:schemeClr>
                </a:solidFill>
                <a:effectLst/>
                <a:latin typeface="inherit"/>
                <a:ea typeface="Times New Roman" panose="02020603050405020304" pitchFamily="18" charset="0"/>
                <a:cs typeface="Courier New" panose="02070309020205020404" pitchFamily="49" charset="0"/>
              </a:rPr>
              <a:t>Read Criteria (2 criteria)</a:t>
            </a:r>
          </a:p>
          <a:p>
            <a:pPr marL="800100" lvl="2" indent="0">
              <a:buNone/>
            </a:pPr>
            <a:endPar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endParaRPr>
          </a:p>
          <a:p>
            <a:pPr marL="800100" lvl="2" indent="0">
              <a:buNone/>
            </a:pPr>
            <a:r>
              <a:rPr lang="nl-NL" sz="1800" dirty="0">
                <a:solidFill>
                  <a:srgbClr val="00B050"/>
                </a:solidFill>
                <a:latin typeface="inherit"/>
                <a:ea typeface="Times New Roman" panose="02020603050405020304" pitchFamily="18" charset="0"/>
                <a:cs typeface="Courier New" panose="02070309020205020404" pitchFamily="49" charset="0"/>
              </a:rPr>
              <a:t>Solution / Oplossing :</a:t>
            </a:r>
          </a:p>
          <a:p>
            <a:pPr marL="800100" lvl="2" indent="0">
              <a:buNone/>
            </a:pPr>
            <a:endParaRPr lang="nl-NL" sz="1800" dirty="0">
              <a:solidFill>
                <a:srgbClr val="00B050"/>
              </a:solidFill>
              <a:latin typeface="inherit"/>
              <a:ea typeface="Times New Roman" panose="02020603050405020304" pitchFamily="18" charset="0"/>
              <a:cs typeface="Courier New" panose="02070309020205020404" pitchFamily="49" charset="0"/>
            </a:endParaRPr>
          </a:p>
          <a:p>
            <a:pPr marL="800100" lvl="2" indent="0">
              <a:buNone/>
            </a:pPr>
            <a:r>
              <a:rPr lang="nl-NL" sz="1800" dirty="0">
                <a:solidFill>
                  <a:srgbClr val="00B050"/>
                </a:solidFill>
                <a:latin typeface="inherit"/>
                <a:ea typeface="Times New Roman" panose="02020603050405020304" pitchFamily="18" charset="0"/>
                <a:cs typeface="Courier New" panose="02070309020205020404" pitchFamily="49" charset="0"/>
              </a:rPr>
              <a:t>Les deux </a:t>
            </a:r>
            <a:r>
              <a:rPr lang="nl-NL" sz="1800" dirty="0" err="1">
                <a:solidFill>
                  <a:srgbClr val="00B050"/>
                </a:solidFill>
                <a:latin typeface="inherit"/>
                <a:ea typeface="Times New Roman" panose="02020603050405020304" pitchFamily="18" charset="0"/>
                <a:cs typeface="Courier New" panose="02070309020205020404" pitchFamily="49" charset="0"/>
              </a:rPr>
              <a:t>critères</a:t>
            </a:r>
            <a:r>
              <a:rPr lang="nl-NL" sz="1800" dirty="0">
                <a:solidFill>
                  <a:srgbClr val="00B050"/>
                </a:solidFill>
                <a:latin typeface="inherit"/>
                <a:ea typeface="Times New Roman" panose="02020603050405020304" pitchFamily="18" charset="0"/>
                <a:cs typeface="Courier New" panose="02070309020205020404" pitchFamily="49" charset="0"/>
              </a:rPr>
              <a:t> </a:t>
            </a:r>
            <a:r>
              <a:rPr lang="nl-NL" sz="1800" dirty="0" err="1">
                <a:solidFill>
                  <a:srgbClr val="00B050"/>
                </a:solidFill>
                <a:latin typeface="inherit"/>
                <a:ea typeface="Times New Roman" panose="02020603050405020304" pitchFamily="18" charset="0"/>
                <a:cs typeface="Courier New" panose="02070309020205020404" pitchFamily="49" charset="0"/>
              </a:rPr>
              <a:t>suivant</a:t>
            </a:r>
            <a:r>
              <a:rPr lang="nl-NL" sz="1800" dirty="0">
                <a:solidFill>
                  <a:srgbClr val="00B050"/>
                </a:solidFill>
                <a:latin typeface="inherit"/>
                <a:ea typeface="Times New Roman" panose="02020603050405020304" pitchFamily="18" charset="0"/>
                <a:cs typeface="Courier New" panose="02070309020205020404" pitchFamily="49" charset="0"/>
              </a:rPr>
              <a:t> ne </a:t>
            </a:r>
            <a:r>
              <a:rPr lang="nl-NL" sz="1800" dirty="0" err="1">
                <a:solidFill>
                  <a:srgbClr val="00B050"/>
                </a:solidFill>
                <a:latin typeface="inherit"/>
                <a:ea typeface="Times New Roman" panose="02020603050405020304" pitchFamily="18" charset="0"/>
                <a:cs typeface="Courier New" panose="02070309020205020404" pitchFamily="49" charset="0"/>
              </a:rPr>
              <a:t>seront</a:t>
            </a:r>
            <a:r>
              <a:rPr lang="nl-NL" sz="1800" dirty="0">
                <a:solidFill>
                  <a:srgbClr val="00B050"/>
                </a:solidFill>
                <a:latin typeface="inherit"/>
                <a:ea typeface="Times New Roman" panose="02020603050405020304" pitchFamily="18" charset="0"/>
                <a:cs typeface="Courier New" panose="02070309020205020404" pitchFamily="49" charset="0"/>
              </a:rPr>
              <a:t> pas (plus) </a:t>
            </a:r>
            <a:r>
              <a:rPr lang="nl-NL" sz="1800" dirty="0" err="1">
                <a:solidFill>
                  <a:srgbClr val="00B050"/>
                </a:solidFill>
                <a:latin typeface="inherit"/>
                <a:ea typeface="Times New Roman" panose="02020603050405020304" pitchFamily="18" charset="0"/>
                <a:cs typeface="Courier New" panose="02070309020205020404" pitchFamily="49" charset="0"/>
              </a:rPr>
              <a:t>appliqués</a:t>
            </a:r>
            <a:r>
              <a:rPr lang="nl-NL" sz="1800" dirty="0">
                <a:solidFill>
                  <a:srgbClr val="00B050"/>
                </a:solidFill>
                <a:latin typeface="inherit"/>
                <a:ea typeface="Times New Roman" panose="02020603050405020304" pitchFamily="18" charset="0"/>
                <a:cs typeface="Courier New" panose="02070309020205020404" pitchFamily="49" charset="0"/>
              </a:rPr>
              <a:t> :</a:t>
            </a:r>
          </a:p>
          <a:p>
            <a:pPr marL="800100" lvl="2" indent="0">
              <a:buNone/>
            </a:pPr>
            <a:r>
              <a:rPr lang="nl-NL" sz="1800" dirty="0">
                <a:latin typeface="inherit"/>
                <a:ea typeface="Times New Roman" panose="02020603050405020304" pitchFamily="18" charset="0"/>
                <a:cs typeface="Courier New" panose="02070309020205020404" pitchFamily="49" charset="0"/>
              </a:rPr>
              <a:t>Volgende twee </a:t>
            </a:r>
            <a:r>
              <a:rPr lang="nl-NL" sz="1800" dirty="0" err="1">
                <a:latin typeface="inherit"/>
                <a:ea typeface="Times New Roman" panose="02020603050405020304" pitchFamily="18" charset="0"/>
                <a:cs typeface="Courier New" panose="02070309020205020404" pitchFamily="49" charset="0"/>
              </a:rPr>
              <a:t>criterias</a:t>
            </a:r>
            <a:r>
              <a:rPr lang="nl-NL" sz="1800" dirty="0">
                <a:latin typeface="inherit"/>
                <a:ea typeface="Times New Roman" panose="02020603050405020304" pitchFamily="18" charset="0"/>
                <a:cs typeface="Courier New" panose="02070309020205020404" pitchFamily="49" charset="0"/>
              </a:rPr>
              <a:t> zullen niet (meer) van toepassing worden :</a:t>
            </a:r>
          </a:p>
          <a:p>
            <a:pPr marL="800100" lvl="2" indent="0">
              <a:buNone/>
            </a:pPr>
            <a:endParaRPr lang="nl-NL" sz="1800" dirty="0">
              <a:latin typeface="inherit"/>
              <a:ea typeface="Times New Roman" panose="02020603050405020304" pitchFamily="18" charset="0"/>
              <a:cs typeface="Courier New" panose="02070309020205020404" pitchFamily="49" charset="0"/>
            </a:endParaRPr>
          </a:p>
          <a:p>
            <a:pPr marL="1085850" lvl="2" indent="-285750"/>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VDS_R_6_05&gt;08 (tris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dynamiques</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 dynamisch sorteren)</a:t>
            </a:r>
          </a:p>
          <a:p>
            <a:pPr marL="1085850" lvl="2" indent="-285750"/>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Day &amp; Week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calculation</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 views</a:t>
            </a:r>
          </a:p>
          <a:p>
            <a:pPr marL="800100" lvl="2" indent="0">
              <a:buNone/>
            </a:pPr>
            <a:endParaRPr lang="nl-NL" sz="1800" dirty="0">
              <a:solidFill>
                <a:schemeClr val="tx2">
                  <a:lumMod val="60000"/>
                  <a:lumOff val="40000"/>
                </a:schemeClr>
              </a:solidFill>
              <a:effectLst/>
              <a:latin typeface="inherit"/>
              <a:ea typeface="Times New Roman" panose="02020603050405020304" pitchFamily="18" charset="0"/>
              <a:cs typeface="Courier New" panose="02070309020205020404" pitchFamily="49" charset="0"/>
            </a:endParaRPr>
          </a:p>
          <a:p>
            <a:pPr marL="800100" lvl="2" indent="0">
              <a:buNone/>
            </a:pPr>
            <a:endParaRPr lang="fr-FR" sz="1800" dirty="0">
              <a:solidFill>
                <a:schemeClr val="tx2">
                  <a:lumMod val="60000"/>
                  <a:lumOff val="40000"/>
                </a:schemeClr>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Rounded Rectangle 3"/>
          <p:cNvSpPr/>
          <p:nvPr/>
        </p:nvSpPr>
        <p:spPr>
          <a:xfrm>
            <a:off x="457532" y="1043891"/>
            <a:ext cx="8228936" cy="457200"/>
          </a:xfrm>
          <a:prstGeom prst="roundRect">
            <a:avLst/>
          </a:prstGeom>
          <a:solidFill>
            <a:srgbClr val="FFFF00">
              <a:alpha val="3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F479344E-C6D1-35B3-4802-731CB3267B1A}"/>
              </a:ext>
            </a:extLst>
          </p:cNvPr>
          <p:cNvSpPr/>
          <p:nvPr/>
        </p:nvSpPr>
        <p:spPr>
          <a:xfrm rot="1696243">
            <a:off x="6221145" y="625952"/>
            <a:ext cx="2875701" cy="923330"/>
          </a:xfrm>
          <a:prstGeom prst="rect">
            <a:avLst/>
          </a:prstGeom>
          <a:noFill/>
        </p:spPr>
        <p:txBody>
          <a:bodyPr wrap="square" lIns="91440" tIns="45720" rIns="91440" bIns="45720">
            <a:spAutoFit/>
          </a:bodyPr>
          <a:lstStyle/>
          <a:p>
            <a:pPr algn="ctr"/>
            <a:r>
              <a:rPr lang="en-US"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Accepted</a:t>
            </a:r>
          </a:p>
        </p:txBody>
      </p:sp>
      <p:sp>
        <p:nvSpPr>
          <p:cNvPr id="2" name="Slide Number Placeholder 1">
            <a:extLst>
              <a:ext uri="{FF2B5EF4-FFF2-40B4-BE49-F238E27FC236}">
                <a16:creationId xmlns:a16="http://schemas.microsoft.com/office/drawing/2014/main" id="{38A73437-FCA5-C6DA-61FE-6C0EE813AF4F}"/>
              </a:ext>
            </a:extLst>
          </p:cNvPr>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2901395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457200" y="5943600"/>
            <a:ext cx="8229600" cy="0"/>
          </a:xfrm>
          <a:prstGeom prst="line">
            <a:avLst/>
          </a:prstGeom>
          <a:ln w="25400" cmpd="sng">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6" descr="RIZIV.jpg"/>
          <p:cNvPicPr>
            <a:picLocks noChangeAspect="1"/>
          </p:cNvPicPr>
          <p:nvPr/>
        </p:nvPicPr>
        <p:blipFill>
          <a:blip r:embed="rId2" cstate="print"/>
          <a:stretch>
            <a:fillRect/>
          </a:stretch>
        </p:blipFill>
        <p:spPr>
          <a:xfrm>
            <a:off x="457200" y="6019800"/>
            <a:ext cx="608937" cy="540000"/>
          </a:xfrm>
          <a:prstGeom prst="rect">
            <a:avLst/>
          </a:prstGeom>
        </p:spPr>
      </p:pic>
      <p:pic>
        <p:nvPicPr>
          <p:cNvPr id="8" name="Picture 7" descr="INAMI.jpg"/>
          <p:cNvPicPr>
            <a:picLocks noChangeAspect="1"/>
          </p:cNvPicPr>
          <p:nvPr/>
        </p:nvPicPr>
        <p:blipFill>
          <a:blip r:embed="rId3" cstate="print"/>
          <a:stretch>
            <a:fillRect/>
          </a:stretch>
        </p:blipFill>
        <p:spPr>
          <a:xfrm>
            <a:off x="8077200" y="6013200"/>
            <a:ext cx="608936" cy="540000"/>
          </a:xfrm>
          <a:prstGeom prst="rect">
            <a:avLst/>
          </a:prstGeom>
        </p:spPr>
      </p:pic>
      <p:sp>
        <p:nvSpPr>
          <p:cNvPr id="11" name="Rounded Rectangle 10"/>
          <p:cNvSpPr/>
          <p:nvPr/>
        </p:nvSpPr>
        <p:spPr>
          <a:xfrm>
            <a:off x="457200" y="436908"/>
            <a:ext cx="8152736" cy="38211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dirty="0">
                <a:solidFill>
                  <a:schemeClr val="bg1"/>
                </a:solidFill>
              </a:rPr>
              <a:t>ANNEX : </a:t>
            </a:r>
            <a:r>
              <a:rPr lang="en-GB" sz="2000" b="1" dirty="0" err="1">
                <a:solidFill>
                  <a:schemeClr val="bg1"/>
                </a:solidFill>
              </a:rPr>
              <a:t>Réaction</a:t>
            </a:r>
            <a:r>
              <a:rPr lang="en-GB" sz="2000" b="1" dirty="0">
                <a:solidFill>
                  <a:schemeClr val="bg1"/>
                </a:solidFill>
              </a:rPr>
              <a:t> APB - APB </a:t>
            </a:r>
            <a:r>
              <a:rPr lang="en-GB" sz="2000" b="1" dirty="0" err="1">
                <a:solidFill>
                  <a:schemeClr val="bg1"/>
                </a:solidFill>
              </a:rPr>
              <a:t>reacties</a:t>
            </a:r>
            <a:endParaRPr lang="en-GB" sz="2000" b="1" dirty="0">
              <a:solidFill>
                <a:schemeClr val="bg1"/>
              </a:solidFill>
            </a:endParaRPr>
          </a:p>
        </p:txBody>
      </p:sp>
      <p:sp>
        <p:nvSpPr>
          <p:cNvPr id="9" name="Tijdelijke aanduiding voor inhoud 2"/>
          <p:cNvSpPr>
            <a:spLocks noGrp="1"/>
          </p:cNvSpPr>
          <p:nvPr>
            <p:ph idx="1"/>
          </p:nvPr>
        </p:nvSpPr>
        <p:spPr>
          <a:xfrm>
            <a:off x="457200" y="819023"/>
            <a:ext cx="8629982" cy="5902451"/>
          </a:xfrm>
          <a:solidFill>
            <a:schemeClr val="bg1"/>
          </a:solidFill>
        </p:spPr>
        <p:txBody>
          <a:bodyPr>
            <a:normAutofit fontScale="77500" lnSpcReduction="20000"/>
          </a:bodyPr>
          <a:lstStyle/>
          <a:p>
            <a:pPr marL="171450" indent="-171450">
              <a:buFont typeface="Wingdings" panose="05000000000000000000" pitchFamily="2" charset="2"/>
              <a:buChar char="q"/>
            </a:pPr>
            <a:r>
              <a:rPr lang="nl-NL" sz="1900" b="1" dirty="0">
                <a:solidFill>
                  <a:srgbClr val="000000"/>
                </a:solidFill>
                <a:latin typeface="Calibri" panose="020F0502020204030204" pitchFamily="34" charset="0"/>
              </a:rPr>
              <a:t> </a:t>
            </a:r>
            <a:r>
              <a:rPr lang="nl-NL" sz="1900" b="1" dirty="0">
                <a:solidFill>
                  <a:srgbClr val="FF0000"/>
                </a:solidFill>
                <a:latin typeface="Calibri" panose="020F0502020204030204" pitchFamily="34" charset="0"/>
              </a:rPr>
              <a:t>Must </a:t>
            </a:r>
            <a:r>
              <a:rPr lang="nl-NL" sz="1900" b="1" dirty="0" err="1">
                <a:solidFill>
                  <a:srgbClr val="FF0000"/>
                </a:solidFill>
                <a:latin typeface="Calibri" panose="020F0502020204030204" pitchFamily="34" charset="0"/>
              </a:rPr>
              <a:t>be</a:t>
            </a:r>
            <a:r>
              <a:rPr lang="nl-NL" sz="1900" b="1" dirty="0">
                <a:solidFill>
                  <a:srgbClr val="FF0000"/>
                </a:solidFill>
                <a:latin typeface="Calibri" panose="020F0502020204030204" pitchFamily="34" charset="0"/>
              </a:rPr>
              <a:t> </a:t>
            </a:r>
            <a:r>
              <a:rPr lang="nl-NL" sz="1900" b="1" dirty="0" err="1">
                <a:solidFill>
                  <a:srgbClr val="FF0000"/>
                </a:solidFill>
                <a:latin typeface="Calibri" panose="020F0502020204030204" pitchFamily="34" charset="0"/>
              </a:rPr>
              <a:t>an</a:t>
            </a:r>
            <a:r>
              <a:rPr lang="nl-NL" sz="1900" b="1" dirty="0">
                <a:solidFill>
                  <a:srgbClr val="FF0000"/>
                </a:solidFill>
                <a:latin typeface="Calibri" panose="020F0502020204030204" pitchFamily="34" charset="0"/>
              </a:rPr>
              <a:t> </a:t>
            </a:r>
            <a:r>
              <a:rPr lang="nl-NL" sz="1900" b="1" dirty="0" err="1">
                <a:solidFill>
                  <a:srgbClr val="FF0000"/>
                </a:solidFill>
                <a:latin typeface="Calibri" panose="020F0502020204030204" pitchFamily="34" charset="0"/>
              </a:rPr>
              <a:t>agreed</a:t>
            </a:r>
            <a:r>
              <a:rPr lang="nl-NL" sz="1900" b="1" dirty="0">
                <a:solidFill>
                  <a:srgbClr val="FF0000"/>
                </a:solidFill>
                <a:latin typeface="Calibri" panose="020F0502020204030204" pitchFamily="34" charset="0"/>
              </a:rPr>
              <a:t> solution (APB </a:t>
            </a:r>
            <a:r>
              <a:rPr lang="nl-NL" sz="1900" b="1" dirty="0" err="1">
                <a:solidFill>
                  <a:srgbClr val="FF0000"/>
                </a:solidFill>
                <a:latin typeface="Calibri" panose="020F0502020204030204" pitchFamily="34" charset="0"/>
              </a:rPr>
              <a:t>reaction</a:t>
            </a:r>
            <a:r>
              <a:rPr lang="nl-NL" sz="1900" b="1" dirty="0">
                <a:solidFill>
                  <a:srgbClr val="FF0000"/>
                </a:solidFill>
                <a:latin typeface="Calibri" panose="020F0502020204030204" pitchFamily="34" charset="0"/>
              </a:rPr>
              <a:t>)</a:t>
            </a:r>
          </a:p>
          <a:p>
            <a:pPr marL="0" indent="0">
              <a:buNone/>
            </a:pPr>
            <a:r>
              <a:rPr lang="nl-BE" sz="1800" i="1" dirty="0">
                <a:solidFill>
                  <a:srgbClr val="000000"/>
                </a:solidFill>
                <a:effectLst/>
                <a:latin typeface="Calibri" panose="020F0502020204030204" pitchFamily="34" charset="0"/>
                <a:ea typeface="Calibri" panose="020F0502020204030204" pitchFamily="34" charset="0"/>
              </a:rPr>
              <a:t>We vinden het als apotheeksector belangrijk om nauw betrokken te zijn bij de evolutie van het multidisciplinair, gedeeld medicatieschema. Met de voorgestelde oplossing kunnen we als sector echter </a:t>
            </a:r>
            <a:r>
              <a:rPr lang="nl-BE" sz="1800" b="1" i="1" dirty="0">
                <a:solidFill>
                  <a:srgbClr val="000000"/>
                </a:solidFill>
                <a:effectLst/>
                <a:latin typeface="Calibri" panose="020F0502020204030204" pitchFamily="34" charset="0"/>
                <a:ea typeface="Calibri" panose="020F0502020204030204" pitchFamily="34" charset="0"/>
              </a:rPr>
              <a:t>niet akkoord </a:t>
            </a:r>
            <a:r>
              <a:rPr lang="nl-BE" sz="1800" i="1" dirty="0">
                <a:solidFill>
                  <a:srgbClr val="000000"/>
                </a:solidFill>
                <a:effectLst/>
                <a:latin typeface="Calibri" panose="020F0502020204030204" pitchFamily="34" charset="0"/>
                <a:ea typeface="Calibri" panose="020F0502020204030204" pitchFamily="34" charset="0"/>
              </a:rPr>
              <a:t>gaan. Het voorstel gaat immers voorbij aan de noodzaak om de velden die de </a:t>
            </a:r>
            <a:r>
              <a:rPr lang="nl-BE" sz="1800" i="1" dirty="0" err="1">
                <a:solidFill>
                  <a:srgbClr val="000000"/>
                </a:solidFill>
                <a:effectLst/>
                <a:latin typeface="Calibri" panose="020F0502020204030204" pitchFamily="34" charset="0"/>
                <a:ea typeface="Calibri" panose="020F0502020204030204" pitchFamily="34" charset="0"/>
              </a:rPr>
              <a:t>posologie</a:t>
            </a:r>
            <a:r>
              <a:rPr lang="nl-BE" sz="1800" i="1" dirty="0">
                <a:solidFill>
                  <a:srgbClr val="000000"/>
                </a:solidFill>
                <a:effectLst/>
                <a:latin typeface="Calibri" panose="020F0502020204030204" pitchFamily="34" charset="0"/>
                <a:ea typeface="Calibri" panose="020F0502020204030204" pitchFamily="34" charset="0"/>
              </a:rPr>
              <a:t> bevatten, deze </a:t>
            </a:r>
            <a:r>
              <a:rPr lang="nl-BE" sz="1800" i="1" dirty="0" err="1">
                <a:solidFill>
                  <a:srgbClr val="000000"/>
                </a:solidFill>
                <a:effectLst/>
                <a:latin typeface="Calibri" panose="020F0502020204030204" pitchFamily="34" charset="0"/>
                <a:ea typeface="Calibri" panose="020F0502020204030204" pitchFamily="34" charset="0"/>
              </a:rPr>
              <a:t>interoperabel</a:t>
            </a:r>
            <a:r>
              <a:rPr lang="nl-BE" sz="1800" i="1" dirty="0">
                <a:solidFill>
                  <a:srgbClr val="000000"/>
                </a:solidFill>
                <a:effectLst/>
                <a:latin typeface="Calibri" panose="020F0502020204030204" pitchFamily="34" charset="0"/>
                <a:ea typeface="Calibri" panose="020F0502020204030204" pitchFamily="34" charset="0"/>
              </a:rPr>
              <a:t> moeten zijn op een generieke manier tussen de apotheeksoftware en de artsensoftware, en dat in beide richtingen.  De voorgestelde oplossing biedt geen enkele garantie dat gegevens die door de apotheker gestructureerd (voor eenvoudige schema's) worden ingegeven, ook gestructureerd worden gelezen door de artsensoftware. Ook in omgekeerde richting bestaat de kans dat de door de apotheker ingegeven, gestructureerde info, wordt omgezet naar tekst en dus ook als tekst terug naar de apotheker wordt teruggestuurd. Dit kan niet de bedoeling zijn voor zowel de eenvoudige </a:t>
            </a:r>
            <a:r>
              <a:rPr lang="nl-BE" sz="1800" i="1" dirty="0" err="1">
                <a:solidFill>
                  <a:srgbClr val="000000"/>
                </a:solidFill>
                <a:effectLst/>
                <a:latin typeface="Calibri" panose="020F0502020204030204" pitchFamily="34" charset="0"/>
                <a:ea typeface="Calibri" panose="020F0502020204030204" pitchFamily="34" charset="0"/>
              </a:rPr>
              <a:t>posologie</a:t>
            </a:r>
            <a:r>
              <a:rPr lang="nl-BE" sz="1800" i="1" dirty="0">
                <a:solidFill>
                  <a:srgbClr val="000000"/>
                </a:solidFill>
                <a:effectLst/>
                <a:latin typeface="Calibri" panose="020F0502020204030204" pitchFamily="34" charset="0"/>
                <a:ea typeface="Calibri" panose="020F0502020204030204" pitchFamily="34" charset="0"/>
              </a:rPr>
              <a:t> als de complexe variant. We wensen uiteraard verder graag betrokken te blijven om met de herlancering van het multidisciplinair medicatieschema binnen Vitalink verdere stappen te kunnen zetten. Daarbij is ook belangrijk om de link met VIDIS te maken.  </a:t>
            </a:r>
            <a:r>
              <a:rPr lang="nl-BE" sz="1800" dirty="0">
                <a:solidFill>
                  <a:srgbClr val="000000"/>
                </a:solidFill>
                <a:effectLst/>
                <a:latin typeface="Calibri" panose="020F0502020204030204" pitchFamily="34" charset="0"/>
                <a:ea typeface="Calibri" panose="020F0502020204030204" pitchFamily="34" charset="0"/>
              </a:rPr>
              <a:t> </a:t>
            </a:r>
            <a:endParaRPr lang="en-GB" sz="1800" dirty="0">
              <a:effectLst/>
              <a:latin typeface="Calibri" panose="020F0502020204030204" pitchFamily="34" charset="0"/>
              <a:ea typeface="Calibri" panose="020F0502020204030204" pitchFamily="34" charset="0"/>
            </a:endParaRPr>
          </a:p>
          <a:p>
            <a:pPr marL="0" indent="0">
              <a:buNone/>
            </a:pPr>
            <a:r>
              <a:rPr lang="nl-BE" sz="1800" dirty="0">
                <a:effectLst/>
                <a:latin typeface="Calibri" panose="020F0502020204030204" pitchFamily="34" charset="0"/>
                <a:ea typeface="Calibri" panose="020F0502020204030204" pitchFamily="34" charset="0"/>
              </a:rPr>
              <a:t> </a:t>
            </a:r>
            <a:endParaRPr lang="en-GB" sz="1800" dirty="0">
              <a:effectLst/>
              <a:latin typeface="Calibri" panose="020F0502020204030204" pitchFamily="34" charset="0"/>
              <a:ea typeface="Calibri" panose="020F0502020204030204" pitchFamily="34" charset="0"/>
            </a:endParaRPr>
          </a:p>
          <a:p>
            <a:pPr marL="0" indent="0">
              <a:buNone/>
            </a:pPr>
            <a:r>
              <a:rPr lang="nl-BE" sz="1800" dirty="0">
                <a:effectLst/>
                <a:latin typeface="Calibri" panose="020F0502020204030204" pitchFamily="34" charset="0"/>
                <a:ea typeface="Calibri" panose="020F0502020204030204" pitchFamily="34" charset="0"/>
              </a:rPr>
              <a:t>De leden van de taskforce blijven staan achter het principe dat het gebruik van de tekstvelden voor het ingeven van </a:t>
            </a:r>
            <a:r>
              <a:rPr lang="nl-BE" sz="1800" dirty="0" err="1">
                <a:effectLst/>
                <a:latin typeface="Calibri" panose="020F0502020204030204" pitchFamily="34" charset="0"/>
                <a:ea typeface="Calibri" panose="020F0502020204030204" pitchFamily="34" charset="0"/>
              </a:rPr>
              <a:t>posologieën</a:t>
            </a:r>
            <a:r>
              <a:rPr lang="nl-BE" sz="1800" dirty="0">
                <a:effectLst/>
                <a:latin typeface="Calibri" panose="020F0502020204030204" pitchFamily="34" charset="0"/>
                <a:ea typeface="Calibri" panose="020F0502020204030204" pitchFamily="34" charset="0"/>
              </a:rPr>
              <a:t> zoals geschetst in het voorstel geen duurzame oplossing biedt in het kader van een multidisciplinair gedeeld medicatieschema. Bovendien vinden we het belangrijk om ook als apotheker mee betrokken te zijn en blijven bij de evoluties rond dit thema.</a:t>
            </a:r>
            <a:endParaRPr lang="en-GB" sz="1800" dirty="0">
              <a:effectLst/>
              <a:latin typeface="Calibri" panose="020F0502020204030204" pitchFamily="34" charset="0"/>
              <a:ea typeface="Calibri" panose="020F0502020204030204" pitchFamily="34" charset="0"/>
            </a:endParaRPr>
          </a:p>
          <a:p>
            <a:pPr marL="0" indent="0">
              <a:buNone/>
            </a:pPr>
            <a:r>
              <a:rPr lang="nl-BE" sz="1800" dirty="0">
                <a:effectLst/>
                <a:latin typeface="Calibri" panose="020F0502020204030204" pitchFamily="34" charset="0"/>
                <a:ea typeface="Calibri" panose="020F0502020204030204" pitchFamily="34" charset="0"/>
              </a:rPr>
              <a:t>Uit de toegezonden stukken blijkt dat het de bedoeling is om naar oplossingen te zoeken door op een beperkte, beheersbare schaal in clusters samen te werken. Het is dan ook geenszins de bedoeling om door ons standpunt dit aftasten van de mogelijkheden te blokkeren.</a:t>
            </a:r>
            <a:endParaRPr lang="en-GB" sz="1800" dirty="0">
              <a:effectLst/>
              <a:latin typeface="Calibri" panose="020F0502020204030204" pitchFamily="34" charset="0"/>
              <a:ea typeface="Calibri" panose="020F0502020204030204" pitchFamily="34" charset="0"/>
            </a:endParaRPr>
          </a:p>
          <a:p>
            <a:pPr marL="0" indent="0">
              <a:buNone/>
            </a:pPr>
            <a:r>
              <a:rPr lang="nl-BE" sz="1800" dirty="0">
                <a:effectLst/>
                <a:latin typeface="Calibri" panose="020F0502020204030204" pitchFamily="34" charset="0"/>
                <a:ea typeface="Calibri" panose="020F0502020204030204" pitchFamily="34" charset="0"/>
              </a:rPr>
              <a:t>De sector taskforce steunt dan ook dat op beperkte schaal, in clusters wordt gezocht naar een werkbare manier om met de </a:t>
            </a:r>
            <a:r>
              <a:rPr lang="nl-BE" sz="1800" dirty="0" err="1">
                <a:effectLst/>
                <a:latin typeface="Calibri" panose="020F0502020204030204" pitchFamily="34" charset="0"/>
                <a:ea typeface="Calibri" panose="020F0502020204030204" pitchFamily="34" charset="0"/>
              </a:rPr>
              <a:t>posologie</a:t>
            </a:r>
            <a:r>
              <a:rPr lang="nl-BE" sz="1800" dirty="0">
                <a:effectLst/>
                <a:latin typeface="Calibri" panose="020F0502020204030204" pitchFamily="34" charset="0"/>
                <a:ea typeface="Calibri" panose="020F0502020204030204" pitchFamily="34" charset="0"/>
              </a:rPr>
              <a:t> in een medicatieschema om te gaan. We willen wel nog meegeven dat;</a:t>
            </a:r>
            <a:endParaRPr lang="en-GB" sz="1800" dirty="0">
              <a:effectLst/>
              <a:latin typeface="Calibri" panose="020F0502020204030204" pitchFamily="34" charset="0"/>
              <a:ea typeface="Calibri" panose="020F0502020204030204" pitchFamily="34" charset="0"/>
            </a:endParaRPr>
          </a:p>
          <a:p>
            <a:pPr lvl="0">
              <a:buFont typeface="Wingdings" panose="05000000000000000000" pitchFamily="2" charset="2"/>
              <a:buChar char="q"/>
            </a:pPr>
            <a:r>
              <a:rPr lang="nl-BE" sz="1800" dirty="0">
                <a:effectLst/>
                <a:latin typeface="Calibri" panose="020F0502020204030204" pitchFamily="34" charset="0"/>
                <a:ea typeface="Times New Roman" panose="02020603050405020304" pitchFamily="18" charset="0"/>
              </a:rPr>
              <a:t>Gezien de beperkte schaal het raadzaam lijkt om vooral te werken met de bestaande functionaliteiten van de betrokken software.</a:t>
            </a:r>
            <a:endParaRPr lang="en-GB" sz="1800" dirty="0">
              <a:effectLst/>
              <a:latin typeface="Calibri" panose="020F0502020204030204" pitchFamily="34" charset="0"/>
              <a:ea typeface="Calibri" panose="020F0502020204030204" pitchFamily="34" charset="0"/>
            </a:endParaRPr>
          </a:p>
          <a:p>
            <a:pPr>
              <a:buFont typeface="Wingdings" panose="05000000000000000000" pitchFamily="2" charset="2"/>
              <a:buChar char="q"/>
            </a:pPr>
            <a:r>
              <a:rPr lang="nl-BE" sz="1800" dirty="0">
                <a:effectLst/>
                <a:latin typeface="Calibri" panose="020F0502020204030204" pitchFamily="34" charset="0"/>
                <a:ea typeface="Times New Roman" panose="02020603050405020304" pitchFamily="18" charset="0"/>
              </a:rPr>
              <a:t>Er vooraf </a:t>
            </a:r>
            <a:r>
              <a:rPr lang="nl-BE" sz="1800" dirty="0" err="1">
                <a:effectLst/>
                <a:latin typeface="Calibri" panose="020F0502020204030204" pitchFamily="34" charset="0"/>
                <a:ea typeface="Times New Roman" panose="02020603050405020304" pitchFamily="18" charset="0"/>
              </a:rPr>
              <a:t>KPI’s</a:t>
            </a:r>
            <a:r>
              <a:rPr lang="nl-BE" sz="1800" dirty="0">
                <a:effectLst/>
                <a:latin typeface="Calibri" panose="020F0502020204030204" pitchFamily="34" charset="0"/>
                <a:ea typeface="Times New Roman" panose="02020603050405020304" pitchFamily="18" charset="0"/>
              </a:rPr>
              <a:t> worden afgesproken op basis waarvan wordt beoordeeld of het proefdraaien al dan niet succesvol is</a:t>
            </a:r>
            <a:endParaRPr lang="en-GB" sz="1800" dirty="0">
              <a:effectLst/>
              <a:latin typeface="Calibri" panose="020F0502020204030204" pitchFamily="34" charset="0"/>
              <a:ea typeface="Calibri" panose="020F0502020204030204" pitchFamily="34" charset="0"/>
            </a:endParaRPr>
          </a:p>
          <a:p>
            <a:pPr lvl="0">
              <a:buFont typeface="Wingdings" panose="05000000000000000000" pitchFamily="2" charset="2"/>
              <a:buChar char="q"/>
            </a:pPr>
            <a:r>
              <a:rPr lang="nl-BE" sz="1800" dirty="0">
                <a:effectLst/>
                <a:latin typeface="Calibri" panose="020F0502020204030204" pitchFamily="34" charset="0"/>
                <a:ea typeface="Times New Roman" panose="02020603050405020304" pitchFamily="18" charset="0"/>
              </a:rPr>
              <a:t>Er consensus is op het terrein met alle betrokken stakeholders vooraleer verder wordt uitgerold naar meerdere clusters dan nu reeds genoemd zijn.</a:t>
            </a:r>
            <a:endParaRPr lang="en-GB" sz="1800" dirty="0">
              <a:effectLst/>
              <a:latin typeface="Calibri" panose="020F0502020204030204" pitchFamily="34" charset="0"/>
              <a:ea typeface="Calibri" panose="020F0502020204030204" pitchFamily="34" charset="0"/>
            </a:endParaRPr>
          </a:p>
          <a:p>
            <a:pPr marL="0" indent="0">
              <a:buNone/>
            </a:pP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6B4F4446-53CF-87F9-C2F5-D9057EC7CD04}"/>
              </a:ext>
            </a:extLst>
          </p:cNvPr>
          <p:cNvSpPr>
            <a:spLocks noGrp="1"/>
          </p:cNvSpPr>
          <p:nvPr>
            <p:ph type="sldNum" sz="quarter" idx="12"/>
          </p:nvPr>
        </p:nvSpPr>
        <p:spPr/>
        <p:txBody>
          <a:bodyPr/>
          <a:lstStyle/>
          <a:p>
            <a:fld id="{B6F15528-21DE-4FAA-801E-634DDDAF4B2B}" type="slidenum">
              <a:rPr lang="en-US" smtClean="0"/>
              <a:pPr/>
              <a:t>17</a:t>
            </a:fld>
            <a:endParaRPr lang="en-US"/>
          </a:p>
        </p:txBody>
      </p:sp>
    </p:spTree>
    <p:extLst>
      <p:ext uri="{BB962C8B-B14F-4D97-AF65-F5344CB8AC3E}">
        <p14:creationId xmlns:p14="http://schemas.microsoft.com/office/powerpoint/2010/main" val="2096415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457200" y="5943600"/>
            <a:ext cx="8229600" cy="0"/>
          </a:xfrm>
          <a:prstGeom prst="line">
            <a:avLst/>
          </a:prstGeom>
          <a:ln w="25400" cmpd="sng">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6" descr="RIZIV.jpg"/>
          <p:cNvPicPr>
            <a:picLocks noChangeAspect="1"/>
          </p:cNvPicPr>
          <p:nvPr/>
        </p:nvPicPr>
        <p:blipFill>
          <a:blip r:embed="rId2" cstate="print"/>
          <a:stretch>
            <a:fillRect/>
          </a:stretch>
        </p:blipFill>
        <p:spPr>
          <a:xfrm>
            <a:off x="457200" y="6019800"/>
            <a:ext cx="608937" cy="540000"/>
          </a:xfrm>
          <a:prstGeom prst="rect">
            <a:avLst/>
          </a:prstGeom>
        </p:spPr>
      </p:pic>
      <p:pic>
        <p:nvPicPr>
          <p:cNvPr id="8" name="Picture 7" descr="INAMI.jpg"/>
          <p:cNvPicPr>
            <a:picLocks noChangeAspect="1"/>
          </p:cNvPicPr>
          <p:nvPr/>
        </p:nvPicPr>
        <p:blipFill>
          <a:blip r:embed="rId3" cstate="print"/>
          <a:stretch>
            <a:fillRect/>
          </a:stretch>
        </p:blipFill>
        <p:spPr>
          <a:xfrm>
            <a:off x="8077200" y="6013200"/>
            <a:ext cx="608936" cy="540000"/>
          </a:xfrm>
          <a:prstGeom prst="rect">
            <a:avLst/>
          </a:prstGeom>
        </p:spPr>
      </p:pic>
      <p:sp>
        <p:nvSpPr>
          <p:cNvPr id="11" name="Rounded Rectangle 10"/>
          <p:cNvSpPr/>
          <p:nvPr/>
        </p:nvSpPr>
        <p:spPr>
          <a:xfrm>
            <a:off x="457200" y="381000"/>
            <a:ext cx="8152736" cy="38211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dirty="0">
                <a:solidFill>
                  <a:schemeClr val="bg1"/>
                </a:solidFill>
              </a:rPr>
              <a:t>Way of working</a:t>
            </a:r>
          </a:p>
        </p:txBody>
      </p:sp>
      <p:sp>
        <p:nvSpPr>
          <p:cNvPr id="9" name="Tijdelijke aanduiding voor inhoud 2"/>
          <p:cNvSpPr>
            <a:spLocks noGrp="1"/>
          </p:cNvSpPr>
          <p:nvPr>
            <p:ph idx="1"/>
          </p:nvPr>
        </p:nvSpPr>
        <p:spPr>
          <a:xfrm>
            <a:off x="285418" y="990600"/>
            <a:ext cx="8496300" cy="5867400"/>
          </a:xfrm>
          <a:solidFill>
            <a:schemeClr val="bg1"/>
          </a:solidFill>
        </p:spPr>
        <p:txBody>
          <a:bodyPr>
            <a:normAutofit/>
          </a:bodyPr>
          <a:lstStyle/>
          <a:p>
            <a:pPr marL="685800" lvl="1">
              <a:buFont typeface="Wingdings" panose="05000000000000000000" pitchFamily="2" charset="2"/>
              <a:buChar char="Ø"/>
            </a:pPr>
            <a:endParaRPr lang="nl-NL" sz="2200" dirty="0">
              <a:solidFill>
                <a:schemeClr val="tx2">
                  <a:lumMod val="60000"/>
                  <a:lumOff val="40000"/>
                </a:schemeClr>
              </a:solidFill>
              <a:latin typeface="inherit"/>
              <a:ea typeface="Times New Roman" panose="02020603050405020304" pitchFamily="18" charset="0"/>
              <a:cs typeface="Courier New" panose="02070309020205020404" pitchFamily="49" charset="0"/>
            </a:endParaRPr>
          </a:p>
          <a:p>
            <a:pPr marL="685800" lvl="1">
              <a:buFont typeface="Wingdings" panose="05000000000000000000" pitchFamily="2" charset="2"/>
              <a:buChar char="Ø"/>
            </a:pPr>
            <a:endParaRPr lang="nl-NL" sz="2200" dirty="0">
              <a:solidFill>
                <a:schemeClr val="tx2">
                  <a:lumMod val="60000"/>
                  <a:lumOff val="40000"/>
                </a:schemeClr>
              </a:solidFill>
              <a:latin typeface="inherit"/>
              <a:ea typeface="Times New Roman" panose="02020603050405020304" pitchFamily="18" charset="0"/>
              <a:cs typeface="Courier New" panose="02070309020205020404" pitchFamily="49" charset="0"/>
            </a:endParaRPr>
          </a:p>
          <a:p>
            <a:pPr marL="685800" lvl="1">
              <a:buFont typeface="Wingdings" panose="05000000000000000000" pitchFamily="2" charset="2"/>
              <a:buChar char="Ø"/>
            </a:pPr>
            <a:r>
              <a:rPr lang="fr-FR" sz="2400" dirty="0">
                <a:solidFill>
                  <a:schemeClr val="tx2">
                    <a:lumMod val="60000"/>
                    <a:lumOff val="40000"/>
                  </a:schemeClr>
                </a:solidFill>
                <a:latin typeface="Calibri" panose="020F0502020204030204" pitchFamily="34" charset="0"/>
                <a:ea typeface="Times New Roman" panose="02020603050405020304" pitchFamily="18" charset="0"/>
              </a:rPr>
              <a:t>As </a:t>
            </a:r>
            <a:r>
              <a:rPr lang="fr-FR" sz="2400" dirty="0" err="1">
                <a:solidFill>
                  <a:schemeClr val="tx2">
                    <a:lumMod val="60000"/>
                    <a:lumOff val="40000"/>
                  </a:schemeClr>
                </a:solidFill>
                <a:latin typeface="Calibri" panose="020F0502020204030204" pitchFamily="34" charset="0"/>
                <a:ea typeface="Times New Roman" panose="02020603050405020304" pitchFamily="18" charset="0"/>
              </a:rPr>
              <a:t>there</a:t>
            </a:r>
            <a:r>
              <a:rPr lang="fr-FR" sz="2400" dirty="0">
                <a:solidFill>
                  <a:schemeClr val="tx2">
                    <a:lumMod val="60000"/>
                    <a:lumOff val="40000"/>
                  </a:schemeClr>
                </a:solidFill>
                <a:latin typeface="Calibri" panose="020F0502020204030204" pitchFamily="34" charset="0"/>
                <a:ea typeface="Times New Roman" panose="02020603050405020304" pitchFamily="18" charset="0"/>
              </a:rPr>
              <a:t> </a:t>
            </a:r>
            <a:r>
              <a:rPr lang="fr-FR" sz="2400" dirty="0" err="1">
                <a:solidFill>
                  <a:schemeClr val="tx2">
                    <a:lumMod val="60000"/>
                    <a:lumOff val="40000"/>
                  </a:schemeClr>
                </a:solidFill>
                <a:latin typeface="Calibri" panose="020F0502020204030204" pitchFamily="34" charset="0"/>
                <a:ea typeface="Times New Roman" panose="02020603050405020304" pitchFamily="18" charset="0"/>
              </a:rPr>
              <a:t>isn’t</a:t>
            </a:r>
            <a:r>
              <a:rPr lang="fr-FR" sz="2400" dirty="0">
                <a:solidFill>
                  <a:schemeClr val="tx2">
                    <a:lumMod val="60000"/>
                    <a:lumOff val="40000"/>
                  </a:schemeClr>
                </a:solidFill>
                <a:latin typeface="Calibri" panose="020F0502020204030204" pitchFamily="34" charset="0"/>
                <a:ea typeface="Times New Roman" panose="02020603050405020304" pitchFamily="18" charset="0"/>
              </a:rPr>
              <a:t> </a:t>
            </a:r>
            <a:r>
              <a:rPr lang="fr-FR" sz="2400" dirty="0" err="1">
                <a:solidFill>
                  <a:schemeClr val="tx2">
                    <a:lumMod val="60000"/>
                    <a:lumOff val="40000"/>
                  </a:schemeClr>
                </a:solidFill>
                <a:latin typeface="Calibri" panose="020F0502020204030204" pitchFamily="34" charset="0"/>
                <a:ea typeface="Times New Roman" panose="02020603050405020304" pitchFamily="18" charset="0"/>
              </a:rPr>
              <a:t>any</a:t>
            </a:r>
            <a:r>
              <a:rPr lang="fr-FR" sz="2400" dirty="0">
                <a:solidFill>
                  <a:schemeClr val="tx2">
                    <a:lumMod val="60000"/>
                    <a:lumOff val="40000"/>
                  </a:schemeClr>
                </a:solidFill>
                <a:latin typeface="Calibri" panose="020F0502020204030204" pitchFamily="34" charset="0"/>
                <a:ea typeface="Times New Roman" panose="02020603050405020304" pitchFamily="18" charset="0"/>
              </a:rPr>
              <a:t> </a:t>
            </a:r>
            <a:r>
              <a:rPr lang="fr-FR" sz="2400" dirty="0" err="1">
                <a:solidFill>
                  <a:schemeClr val="tx2">
                    <a:lumMod val="60000"/>
                    <a:lumOff val="40000"/>
                  </a:schemeClr>
                </a:solidFill>
                <a:latin typeface="Calibri" panose="020F0502020204030204" pitchFamily="34" charset="0"/>
                <a:ea typeface="Times New Roman" panose="02020603050405020304" pitchFamily="18" charset="0"/>
              </a:rPr>
              <a:t>cookbook</a:t>
            </a:r>
            <a:r>
              <a:rPr lang="fr-FR" sz="2400" dirty="0">
                <a:solidFill>
                  <a:schemeClr val="tx2">
                    <a:lumMod val="60000"/>
                    <a:lumOff val="40000"/>
                  </a:schemeClr>
                </a:solidFill>
                <a:latin typeface="Calibri" panose="020F0502020204030204" pitchFamily="34" charset="0"/>
                <a:ea typeface="Times New Roman" panose="02020603050405020304" pitchFamily="18" charset="0"/>
              </a:rPr>
              <a:t> </a:t>
            </a:r>
            <a:r>
              <a:rPr lang="fr-FR" sz="2400" dirty="0" err="1">
                <a:solidFill>
                  <a:schemeClr val="tx2">
                    <a:lumMod val="60000"/>
                    <a:lumOff val="40000"/>
                  </a:schemeClr>
                </a:solidFill>
                <a:latin typeface="Calibri" panose="020F0502020204030204" pitchFamily="34" charset="0"/>
                <a:ea typeface="Times New Roman" panose="02020603050405020304" pitchFamily="18" charset="0"/>
              </a:rPr>
              <a:t>writer</a:t>
            </a:r>
            <a:r>
              <a:rPr lang="fr-FR" sz="2400" dirty="0">
                <a:solidFill>
                  <a:schemeClr val="tx2">
                    <a:lumMod val="60000"/>
                    <a:lumOff val="40000"/>
                  </a:schemeClr>
                </a:solidFill>
                <a:latin typeface="Calibri" panose="020F0502020204030204" pitchFamily="34" charset="0"/>
                <a:ea typeface="Times New Roman" panose="02020603050405020304" pitchFamily="18" charset="0"/>
              </a:rPr>
              <a:t> for the moment, the </a:t>
            </a:r>
            <a:r>
              <a:rPr lang="fr-FR" sz="2400" dirty="0" err="1">
                <a:solidFill>
                  <a:schemeClr val="tx2">
                    <a:lumMod val="60000"/>
                    <a:lumOff val="40000"/>
                  </a:schemeClr>
                </a:solidFill>
                <a:latin typeface="Calibri" panose="020F0502020204030204" pitchFamily="34" charset="0"/>
                <a:ea typeface="Times New Roman" panose="02020603050405020304" pitchFamily="18" charset="0"/>
              </a:rPr>
              <a:t>definite</a:t>
            </a:r>
            <a:r>
              <a:rPr lang="fr-FR" sz="2400" dirty="0">
                <a:solidFill>
                  <a:schemeClr val="tx2">
                    <a:lumMod val="60000"/>
                    <a:lumOff val="40000"/>
                  </a:schemeClr>
                </a:solidFill>
                <a:latin typeface="Calibri" panose="020F0502020204030204" pitchFamily="34" charset="0"/>
                <a:ea typeface="Times New Roman" panose="02020603050405020304" pitchFamily="18" charset="0"/>
              </a:rPr>
              <a:t> </a:t>
            </a:r>
            <a:r>
              <a:rPr lang="fr-FR" sz="2400" dirty="0" err="1">
                <a:solidFill>
                  <a:schemeClr val="tx2">
                    <a:lumMod val="60000"/>
                    <a:lumOff val="40000"/>
                  </a:schemeClr>
                </a:solidFill>
                <a:latin typeface="Calibri" panose="020F0502020204030204" pitchFamily="34" charset="0"/>
                <a:ea typeface="Times New Roman" panose="02020603050405020304" pitchFamily="18" charset="0"/>
              </a:rPr>
              <a:t>powerpoint</a:t>
            </a:r>
            <a:r>
              <a:rPr lang="fr-FR" sz="2400" dirty="0">
                <a:solidFill>
                  <a:schemeClr val="tx2">
                    <a:lumMod val="60000"/>
                    <a:lumOff val="40000"/>
                  </a:schemeClr>
                </a:solidFill>
                <a:latin typeface="Calibri" panose="020F0502020204030204" pitchFamily="34" charset="0"/>
                <a:ea typeface="Times New Roman" panose="02020603050405020304" pitchFamily="18" charset="0"/>
              </a:rPr>
              <a:t> </a:t>
            </a:r>
            <a:r>
              <a:rPr lang="fr-FR" sz="2400" dirty="0" err="1">
                <a:solidFill>
                  <a:schemeClr val="tx2">
                    <a:lumMod val="60000"/>
                    <a:lumOff val="40000"/>
                  </a:schemeClr>
                </a:solidFill>
                <a:latin typeface="Calibri" panose="020F0502020204030204" pitchFamily="34" charset="0"/>
                <a:ea typeface="Times New Roman" panose="02020603050405020304" pitchFamily="18" charset="0"/>
              </a:rPr>
              <a:t>will</a:t>
            </a:r>
            <a:r>
              <a:rPr lang="fr-FR" sz="2400" dirty="0">
                <a:solidFill>
                  <a:schemeClr val="tx2">
                    <a:lumMod val="60000"/>
                    <a:lumOff val="40000"/>
                  </a:schemeClr>
                </a:solidFill>
                <a:latin typeface="Calibri" panose="020F0502020204030204" pitchFamily="34" charset="0"/>
                <a:ea typeface="Times New Roman" panose="02020603050405020304" pitchFamily="18" charset="0"/>
              </a:rPr>
              <a:t> </a:t>
            </a:r>
            <a:r>
              <a:rPr lang="fr-FR" sz="2400" dirty="0" err="1">
                <a:solidFill>
                  <a:schemeClr val="tx2">
                    <a:lumMod val="60000"/>
                    <a:lumOff val="40000"/>
                  </a:schemeClr>
                </a:solidFill>
                <a:latin typeface="Calibri" panose="020F0502020204030204" pitchFamily="34" charset="0"/>
                <a:ea typeface="Times New Roman" panose="02020603050405020304" pitchFamily="18" charset="0"/>
              </a:rPr>
              <a:t>be</a:t>
            </a:r>
            <a:r>
              <a:rPr lang="fr-FR" sz="2400" dirty="0">
                <a:solidFill>
                  <a:schemeClr val="tx2">
                    <a:lumMod val="60000"/>
                    <a:lumOff val="40000"/>
                  </a:schemeClr>
                </a:solidFill>
                <a:latin typeface="Calibri" panose="020F0502020204030204" pitchFamily="34" charset="0"/>
                <a:ea typeface="Times New Roman" panose="02020603050405020304" pitchFamily="18" charset="0"/>
              </a:rPr>
              <a:t> </a:t>
            </a:r>
            <a:r>
              <a:rPr lang="fr-FR" sz="2400" dirty="0" err="1">
                <a:solidFill>
                  <a:schemeClr val="tx2">
                    <a:lumMod val="60000"/>
                    <a:lumOff val="40000"/>
                  </a:schemeClr>
                </a:solidFill>
                <a:latin typeface="Calibri" panose="020F0502020204030204" pitchFamily="34" charset="0"/>
                <a:ea typeface="Times New Roman" panose="02020603050405020304" pitchFamily="18" charset="0"/>
              </a:rPr>
              <a:t>considered</a:t>
            </a:r>
            <a:r>
              <a:rPr lang="fr-FR" sz="2400" dirty="0">
                <a:solidFill>
                  <a:schemeClr val="tx2">
                    <a:lumMod val="60000"/>
                    <a:lumOff val="40000"/>
                  </a:schemeClr>
                </a:solidFill>
                <a:latin typeface="Calibri" panose="020F0502020204030204" pitchFamily="34" charset="0"/>
                <a:ea typeface="Times New Roman" panose="02020603050405020304" pitchFamily="18" charset="0"/>
              </a:rPr>
              <a:t> as </a:t>
            </a:r>
            <a:r>
              <a:rPr lang="fr-FR" sz="2400" dirty="0" err="1">
                <a:solidFill>
                  <a:schemeClr val="tx2">
                    <a:lumMod val="60000"/>
                    <a:lumOff val="40000"/>
                  </a:schemeClr>
                </a:solidFill>
                <a:latin typeface="Calibri" panose="020F0502020204030204" pitchFamily="34" charset="0"/>
                <a:ea typeface="Times New Roman" panose="02020603050405020304" pitchFamily="18" charset="0"/>
              </a:rPr>
              <a:t>annex</a:t>
            </a:r>
            <a:r>
              <a:rPr lang="fr-FR" sz="2400" dirty="0">
                <a:solidFill>
                  <a:schemeClr val="tx2">
                    <a:lumMod val="60000"/>
                    <a:lumOff val="40000"/>
                  </a:schemeClr>
                </a:solidFill>
                <a:latin typeface="Calibri" panose="020F0502020204030204" pitchFamily="34" charset="0"/>
                <a:ea typeface="Times New Roman" panose="02020603050405020304" pitchFamily="18" charset="0"/>
              </a:rPr>
              <a:t> of the </a:t>
            </a:r>
            <a:r>
              <a:rPr lang="fr-FR" sz="2400" dirty="0" err="1">
                <a:solidFill>
                  <a:schemeClr val="tx2">
                    <a:lumMod val="60000"/>
                    <a:lumOff val="40000"/>
                  </a:schemeClr>
                </a:solidFill>
                <a:latin typeface="Calibri" panose="020F0502020204030204" pitchFamily="34" charset="0"/>
                <a:ea typeface="Times New Roman" panose="02020603050405020304" pitchFamily="18" charset="0"/>
              </a:rPr>
              <a:t>existing</a:t>
            </a:r>
            <a:r>
              <a:rPr lang="fr-FR" sz="2400" dirty="0">
                <a:solidFill>
                  <a:schemeClr val="tx2">
                    <a:lumMod val="60000"/>
                    <a:lumOff val="40000"/>
                  </a:schemeClr>
                </a:solidFill>
                <a:latin typeface="Calibri" panose="020F0502020204030204" pitchFamily="34" charset="0"/>
                <a:ea typeface="Times New Roman" panose="02020603050405020304" pitchFamily="18" charset="0"/>
              </a:rPr>
              <a:t> </a:t>
            </a:r>
            <a:r>
              <a:rPr lang="fr-FR" sz="2400" dirty="0" err="1">
                <a:solidFill>
                  <a:schemeClr val="tx2">
                    <a:lumMod val="60000"/>
                    <a:lumOff val="40000"/>
                  </a:schemeClr>
                </a:solidFill>
                <a:latin typeface="Calibri" panose="020F0502020204030204" pitchFamily="34" charset="0"/>
                <a:ea typeface="Times New Roman" panose="02020603050405020304" pitchFamily="18" charset="0"/>
              </a:rPr>
              <a:t>cookbook</a:t>
            </a:r>
            <a:r>
              <a:rPr lang="fr-FR" sz="2400" dirty="0">
                <a:solidFill>
                  <a:schemeClr val="tx2">
                    <a:lumMod val="60000"/>
                    <a:lumOff val="40000"/>
                  </a:schemeClr>
                </a:solidFill>
                <a:latin typeface="Calibri" panose="020F0502020204030204" pitchFamily="34" charset="0"/>
                <a:ea typeface="Times New Roman" panose="02020603050405020304" pitchFamily="18" charset="0"/>
              </a:rPr>
              <a:t>.</a:t>
            </a:r>
          </a:p>
          <a:p>
            <a:pPr marL="685800" lvl="1">
              <a:buFont typeface="Wingdings" panose="05000000000000000000" pitchFamily="2" charset="2"/>
              <a:buChar char="Ø"/>
            </a:pPr>
            <a:endParaRPr lang="fr-FR" sz="2400" dirty="0">
              <a:solidFill>
                <a:schemeClr val="tx2">
                  <a:lumMod val="60000"/>
                  <a:lumOff val="40000"/>
                </a:schemeClr>
              </a:solidFill>
              <a:latin typeface="Calibri" panose="020F0502020204030204" pitchFamily="34" charset="0"/>
              <a:ea typeface="Times New Roman" panose="02020603050405020304" pitchFamily="18" charset="0"/>
            </a:endParaRPr>
          </a:p>
          <a:p>
            <a:pPr marL="685800" lvl="1">
              <a:buFont typeface="Wingdings" panose="05000000000000000000" pitchFamily="2" charset="2"/>
              <a:buChar char="Ø"/>
            </a:pPr>
            <a:r>
              <a:rPr lang="fr-FR" sz="2400" dirty="0" err="1">
                <a:solidFill>
                  <a:schemeClr val="accent6">
                    <a:lumMod val="75000"/>
                  </a:schemeClr>
                </a:solidFill>
                <a:latin typeface="Calibri" panose="020F0502020204030204" pitchFamily="34" charset="0"/>
                <a:ea typeface="Times New Roman" panose="02020603050405020304" pitchFamily="18" charset="0"/>
              </a:rPr>
              <a:t>Ramit</a:t>
            </a:r>
            <a:r>
              <a:rPr lang="fr-FR" sz="2400" dirty="0">
                <a:solidFill>
                  <a:schemeClr val="accent6">
                    <a:lumMod val="75000"/>
                  </a:schemeClr>
                </a:solidFill>
                <a:latin typeface="Calibri" panose="020F0502020204030204" pitchFamily="34" charset="0"/>
                <a:ea typeface="Times New Roman" panose="02020603050405020304" pitchFamily="18" charset="0"/>
              </a:rPr>
              <a:t> </a:t>
            </a:r>
            <a:r>
              <a:rPr lang="fr-FR" sz="2400" dirty="0" err="1">
                <a:solidFill>
                  <a:schemeClr val="accent6">
                    <a:lumMod val="75000"/>
                  </a:schemeClr>
                </a:solidFill>
                <a:latin typeface="Calibri" panose="020F0502020204030204" pitchFamily="34" charset="0"/>
                <a:ea typeface="Times New Roman" panose="02020603050405020304" pitchFamily="18" charset="0"/>
              </a:rPr>
              <a:t>produced</a:t>
            </a:r>
            <a:r>
              <a:rPr lang="fr-FR" sz="2400" dirty="0">
                <a:solidFill>
                  <a:schemeClr val="accent6">
                    <a:lumMod val="75000"/>
                  </a:schemeClr>
                </a:solidFill>
                <a:latin typeface="Calibri" panose="020F0502020204030204" pitchFamily="34" charset="0"/>
                <a:ea typeface="Times New Roman" panose="02020603050405020304" pitchFamily="18" charset="0"/>
              </a:rPr>
              <a:t> the </a:t>
            </a:r>
            <a:r>
              <a:rPr lang="fr-FR" sz="2400" dirty="0" err="1">
                <a:solidFill>
                  <a:schemeClr val="accent6">
                    <a:lumMod val="75000"/>
                  </a:schemeClr>
                </a:solidFill>
                <a:latin typeface="Calibri" panose="020F0502020204030204" pitchFamily="34" charset="0"/>
                <a:ea typeface="Times New Roman" panose="02020603050405020304" pitchFamily="18" charset="0"/>
              </a:rPr>
              <a:t>adapted</a:t>
            </a:r>
            <a:r>
              <a:rPr lang="fr-FR" sz="2400" dirty="0">
                <a:solidFill>
                  <a:schemeClr val="accent6">
                    <a:lumMod val="75000"/>
                  </a:schemeClr>
                </a:solidFill>
                <a:latin typeface="Calibri" panose="020F0502020204030204" pitchFamily="34" charset="0"/>
                <a:ea typeface="Times New Roman" panose="02020603050405020304" pitchFamily="18" charset="0"/>
              </a:rPr>
              <a:t> </a:t>
            </a:r>
            <a:r>
              <a:rPr lang="fr-FR" sz="2400" dirty="0" err="1">
                <a:solidFill>
                  <a:schemeClr val="accent6">
                    <a:lumMod val="75000"/>
                  </a:schemeClr>
                </a:solidFill>
                <a:latin typeface="Calibri" panose="020F0502020204030204" pitchFamily="34" charset="0"/>
                <a:ea typeface="Times New Roman" panose="02020603050405020304" pitchFamily="18" charset="0"/>
              </a:rPr>
              <a:t>list</a:t>
            </a:r>
            <a:r>
              <a:rPr lang="fr-FR" sz="2400" dirty="0">
                <a:solidFill>
                  <a:schemeClr val="accent6">
                    <a:lumMod val="75000"/>
                  </a:schemeClr>
                </a:solidFill>
                <a:latin typeface="Calibri" panose="020F0502020204030204" pitchFamily="34" charset="0"/>
                <a:ea typeface="Times New Roman" panose="02020603050405020304" pitchFamily="18" charset="0"/>
              </a:rPr>
              <a:t> of </a:t>
            </a:r>
            <a:r>
              <a:rPr lang="fr-FR" sz="2400" dirty="0" err="1">
                <a:solidFill>
                  <a:schemeClr val="accent6">
                    <a:lumMod val="75000"/>
                  </a:schemeClr>
                </a:solidFill>
                <a:latin typeface="Calibri" panose="020F0502020204030204" pitchFamily="34" charset="0"/>
                <a:ea typeface="Times New Roman" panose="02020603050405020304" pitchFamily="18" charset="0"/>
              </a:rPr>
              <a:t>criteria</a:t>
            </a:r>
            <a:r>
              <a:rPr lang="fr-FR" sz="2400" dirty="0">
                <a:solidFill>
                  <a:schemeClr val="accent6">
                    <a:lumMod val="75000"/>
                  </a:schemeClr>
                </a:solidFill>
                <a:latin typeface="Calibri" panose="020F0502020204030204" pitchFamily="34" charset="0"/>
                <a:ea typeface="Times New Roman" panose="02020603050405020304" pitchFamily="18" charset="0"/>
              </a:rPr>
              <a:t>; corrections </a:t>
            </a:r>
            <a:r>
              <a:rPr lang="fr-FR" sz="2400" dirty="0" err="1">
                <a:solidFill>
                  <a:schemeClr val="accent6">
                    <a:lumMod val="75000"/>
                  </a:schemeClr>
                </a:solidFill>
                <a:latin typeface="Calibri" panose="020F0502020204030204" pitchFamily="34" charset="0"/>
                <a:ea typeface="Times New Roman" panose="02020603050405020304" pitchFamily="18" charset="0"/>
              </a:rPr>
              <a:t>were</a:t>
            </a:r>
            <a:r>
              <a:rPr lang="fr-FR" sz="2400" dirty="0">
                <a:solidFill>
                  <a:schemeClr val="accent6">
                    <a:lumMod val="75000"/>
                  </a:schemeClr>
                </a:solidFill>
                <a:latin typeface="Calibri" panose="020F0502020204030204" pitchFamily="34" charset="0"/>
                <a:ea typeface="Times New Roman" panose="02020603050405020304" pitchFamily="18" charset="0"/>
              </a:rPr>
              <a:t> </a:t>
            </a:r>
            <a:r>
              <a:rPr lang="fr-FR" sz="2400" dirty="0" err="1">
                <a:solidFill>
                  <a:schemeClr val="accent6">
                    <a:lumMod val="75000"/>
                  </a:schemeClr>
                </a:solidFill>
                <a:latin typeface="Calibri" panose="020F0502020204030204" pitchFamily="34" charset="0"/>
                <a:ea typeface="Times New Roman" panose="02020603050405020304" pitchFamily="18" charset="0"/>
              </a:rPr>
              <a:t>done</a:t>
            </a:r>
            <a:r>
              <a:rPr lang="fr-FR" sz="2400" dirty="0">
                <a:solidFill>
                  <a:schemeClr val="accent6">
                    <a:lumMod val="75000"/>
                  </a:schemeClr>
                </a:solidFill>
                <a:latin typeface="Calibri" panose="020F0502020204030204" pitchFamily="34" charset="0"/>
                <a:ea typeface="Times New Roman" panose="02020603050405020304" pitchFamily="18" charset="0"/>
              </a:rPr>
              <a:t> </a:t>
            </a:r>
            <a:r>
              <a:rPr lang="fr-FR" sz="2400" dirty="0" err="1">
                <a:solidFill>
                  <a:schemeClr val="accent6">
                    <a:lumMod val="75000"/>
                  </a:schemeClr>
                </a:solidFill>
                <a:latin typeface="Calibri" panose="020F0502020204030204" pitchFamily="34" charset="0"/>
                <a:ea typeface="Times New Roman" panose="02020603050405020304" pitchFamily="18" charset="0"/>
              </a:rPr>
              <a:t>during</a:t>
            </a:r>
            <a:r>
              <a:rPr lang="fr-FR" sz="2400" dirty="0">
                <a:solidFill>
                  <a:schemeClr val="accent6">
                    <a:lumMod val="75000"/>
                  </a:schemeClr>
                </a:solidFill>
                <a:latin typeface="Calibri" panose="020F0502020204030204" pitchFamily="34" charset="0"/>
                <a:ea typeface="Times New Roman" panose="02020603050405020304" pitchFamily="18" charset="0"/>
              </a:rPr>
              <a:t> meeting in the </a:t>
            </a:r>
            <a:r>
              <a:rPr lang="fr-FR" sz="2400" dirty="0" err="1">
                <a:solidFill>
                  <a:schemeClr val="accent6">
                    <a:lumMod val="75000"/>
                  </a:schemeClr>
                </a:solidFill>
                <a:latin typeface="Calibri" panose="020F0502020204030204" pitchFamily="34" charset="0"/>
                <a:ea typeface="Times New Roman" panose="02020603050405020304" pitchFamily="18" charset="0"/>
              </a:rPr>
              <a:t>excel</a:t>
            </a:r>
            <a:r>
              <a:rPr lang="fr-FR" sz="2400" dirty="0">
                <a:solidFill>
                  <a:schemeClr val="accent6">
                    <a:lumMod val="75000"/>
                  </a:schemeClr>
                </a:solidFill>
                <a:latin typeface="Calibri" panose="020F0502020204030204" pitchFamily="34" charset="0"/>
                <a:ea typeface="Times New Roman" panose="02020603050405020304" pitchFamily="18" charset="0"/>
              </a:rPr>
              <a:t> file. Conclusions of test </a:t>
            </a:r>
            <a:r>
              <a:rPr lang="fr-FR" sz="2400" dirty="0" err="1">
                <a:solidFill>
                  <a:schemeClr val="accent6">
                    <a:lumMod val="75000"/>
                  </a:schemeClr>
                </a:solidFill>
                <a:latin typeface="Calibri" panose="020F0502020204030204" pitchFamily="34" charset="0"/>
                <a:ea typeface="Times New Roman" panose="02020603050405020304" pitchFamily="18" charset="0"/>
              </a:rPr>
              <a:t>will</a:t>
            </a:r>
            <a:r>
              <a:rPr lang="fr-FR" sz="2400" dirty="0">
                <a:solidFill>
                  <a:schemeClr val="accent6">
                    <a:lumMod val="75000"/>
                  </a:schemeClr>
                </a:solidFill>
                <a:latin typeface="Calibri" panose="020F0502020204030204" pitchFamily="34" charset="0"/>
                <a:ea typeface="Times New Roman" panose="02020603050405020304" pitchFamily="18" charset="0"/>
              </a:rPr>
              <a:t> </a:t>
            </a:r>
            <a:r>
              <a:rPr lang="fr-FR" sz="2400" dirty="0" err="1">
                <a:solidFill>
                  <a:schemeClr val="accent6">
                    <a:lumMod val="75000"/>
                  </a:schemeClr>
                </a:solidFill>
                <a:latin typeface="Calibri" panose="020F0502020204030204" pitchFamily="34" charset="0"/>
                <a:ea typeface="Times New Roman" panose="02020603050405020304" pitchFamily="18" charset="0"/>
              </a:rPr>
              <a:t>allow</a:t>
            </a:r>
            <a:r>
              <a:rPr lang="fr-FR" sz="2400" dirty="0">
                <a:solidFill>
                  <a:schemeClr val="accent6">
                    <a:lumMod val="75000"/>
                  </a:schemeClr>
                </a:solidFill>
                <a:latin typeface="Calibri" panose="020F0502020204030204" pitchFamily="34" charset="0"/>
                <a:ea typeface="Times New Roman" panose="02020603050405020304" pitchFamily="18" charset="0"/>
              </a:rPr>
              <a:t> to </a:t>
            </a:r>
            <a:r>
              <a:rPr lang="fr-FR" sz="2400" dirty="0" err="1">
                <a:solidFill>
                  <a:schemeClr val="accent6">
                    <a:lumMod val="75000"/>
                  </a:schemeClr>
                </a:solidFill>
                <a:latin typeface="Calibri" panose="020F0502020204030204" pitchFamily="34" charset="0"/>
                <a:ea typeface="Times New Roman" panose="02020603050405020304" pitchFamily="18" charset="0"/>
              </a:rPr>
              <a:t>confirm</a:t>
            </a:r>
            <a:r>
              <a:rPr lang="fr-FR" sz="2400" dirty="0">
                <a:solidFill>
                  <a:schemeClr val="accent6">
                    <a:lumMod val="75000"/>
                  </a:schemeClr>
                </a:solidFill>
                <a:latin typeface="Calibri" panose="020F0502020204030204" pitchFamily="34" charset="0"/>
                <a:ea typeface="Times New Roman" panose="02020603050405020304" pitchFamily="18" charset="0"/>
              </a:rPr>
              <a:t> the </a:t>
            </a:r>
            <a:r>
              <a:rPr lang="fr-FR" sz="2400" dirty="0" err="1">
                <a:solidFill>
                  <a:schemeClr val="accent6">
                    <a:lumMod val="75000"/>
                  </a:schemeClr>
                </a:solidFill>
                <a:latin typeface="Calibri" panose="020F0502020204030204" pitchFamily="34" charset="0"/>
                <a:ea typeface="Times New Roman" panose="02020603050405020304" pitchFamily="18" charset="0"/>
              </a:rPr>
              <a:t>name</a:t>
            </a:r>
            <a:r>
              <a:rPr lang="fr-FR" sz="2400" dirty="0">
                <a:solidFill>
                  <a:schemeClr val="accent6">
                    <a:lumMod val="75000"/>
                  </a:schemeClr>
                </a:solidFill>
                <a:latin typeface="Calibri" panose="020F0502020204030204" pitchFamily="34" charset="0"/>
                <a:ea typeface="Times New Roman" panose="02020603050405020304" pitchFamily="18" charset="0"/>
              </a:rPr>
              <a:t> of the </a:t>
            </a:r>
            <a:r>
              <a:rPr lang="fr-FR" sz="2400" dirty="0" err="1">
                <a:solidFill>
                  <a:schemeClr val="accent6">
                    <a:lumMod val="75000"/>
                  </a:schemeClr>
                </a:solidFill>
                <a:latin typeface="Calibri" panose="020F0502020204030204" pitchFamily="34" charset="0"/>
                <a:ea typeface="Times New Roman" panose="02020603050405020304" pitchFamily="18" charset="0"/>
              </a:rPr>
              <a:t>involved</a:t>
            </a:r>
            <a:r>
              <a:rPr lang="fr-FR" sz="2400" dirty="0">
                <a:solidFill>
                  <a:schemeClr val="accent6">
                    <a:lumMod val="75000"/>
                  </a:schemeClr>
                </a:solidFill>
                <a:latin typeface="Calibri" panose="020F0502020204030204" pitchFamily="34" charset="0"/>
                <a:ea typeface="Times New Roman" panose="02020603050405020304" pitchFamily="18" charset="0"/>
              </a:rPr>
              <a:t> </a:t>
            </a:r>
            <a:r>
              <a:rPr lang="fr-FR" sz="2400" dirty="0" err="1">
                <a:solidFill>
                  <a:schemeClr val="accent6">
                    <a:lumMod val="75000"/>
                  </a:schemeClr>
                </a:solidFill>
                <a:latin typeface="Calibri" panose="020F0502020204030204" pitchFamily="34" charset="0"/>
                <a:ea typeface="Times New Roman" panose="02020603050405020304" pitchFamily="18" charset="0"/>
              </a:rPr>
              <a:t>fields</a:t>
            </a:r>
            <a:r>
              <a:rPr lang="fr-FR" sz="2400" dirty="0">
                <a:solidFill>
                  <a:schemeClr val="accent6">
                    <a:lumMod val="75000"/>
                  </a:schemeClr>
                </a:solidFill>
                <a:latin typeface="Calibri" panose="020F0502020204030204" pitchFamily="34" charset="0"/>
                <a:ea typeface="Times New Roman" panose="02020603050405020304" pitchFamily="18" charset="0"/>
              </a:rPr>
              <a:t> in posologies.</a:t>
            </a:r>
          </a:p>
          <a:p>
            <a:pPr marL="685800" lvl="1">
              <a:buFont typeface="Wingdings" panose="05000000000000000000" pitchFamily="2" charset="2"/>
              <a:buChar char="Ø"/>
            </a:pPr>
            <a:endParaRPr lang="fr-FR" sz="2400" dirty="0">
              <a:solidFill>
                <a:schemeClr val="tx2">
                  <a:lumMod val="60000"/>
                  <a:lumOff val="40000"/>
                </a:schemeClr>
              </a:solidFill>
              <a:latin typeface="Calibri" panose="020F0502020204030204" pitchFamily="34" charset="0"/>
              <a:ea typeface="Times New Roman" panose="02020603050405020304" pitchFamily="18" charset="0"/>
            </a:endParaRPr>
          </a:p>
          <a:p>
            <a:pPr marL="685800" lvl="1">
              <a:buFont typeface="Wingdings" panose="05000000000000000000" pitchFamily="2" charset="2"/>
              <a:buChar char="Ø"/>
            </a:pPr>
            <a:r>
              <a:rPr lang="fr-FR" sz="2400" dirty="0">
                <a:solidFill>
                  <a:schemeClr val="tx2">
                    <a:lumMod val="60000"/>
                    <a:lumOff val="40000"/>
                  </a:schemeClr>
                </a:solidFill>
                <a:latin typeface="Calibri" panose="020F0502020204030204" pitchFamily="34" charset="0"/>
                <a:ea typeface="Times New Roman" panose="02020603050405020304" pitchFamily="18" charset="0"/>
              </a:rPr>
              <a:t>Next session (03/2024 ?) </a:t>
            </a:r>
            <a:r>
              <a:rPr lang="fr-FR" sz="2400" dirty="0" err="1">
                <a:solidFill>
                  <a:schemeClr val="tx2">
                    <a:lumMod val="60000"/>
                    <a:lumOff val="40000"/>
                  </a:schemeClr>
                </a:solidFill>
                <a:latin typeface="Calibri" panose="020F0502020204030204" pitchFamily="34" charset="0"/>
                <a:ea typeface="Times New Roman" panose="02020603050405020304" pitchFamily="18" charset="0"/>
              </a:rPr>
              <a:t>will</a:t>
            </a:r>
            <a:r>
              <a:rPr lang="fr-FR" sz="2400" dirty="0">
                <a:solidFill>
                  <a:schemeClr val="tx2">
                    <a:lumMod val="60000"/>
                    <a:lumOff val="40000"/>
                  </a:schemeClr>
                </a:solidFill>
                <a:latin typeface="Calibri" panose="020F0502020204030204" pitchFamily="34" charset="0"/>
                <a:ea typeface="Times New Roman" panose="02020603050405020304" pitchFamily="18" charset="0"/>
              </a:rPr>
              <a:t> </a:t>
            </a:r>
            <a:r>
              <a:rPr lang="fr-FR" sz="2400" dirty="0" err="1">
                <a:solidFill>
                  <a:schemeClr val="tx2">
                    <a:lumMod val="60000"/>
                    <a:lumOff val="40000"/>
                  </a:schemeClr>
                </a:solidFill>
                <a:latin typeface="Calibri" panose="020F0502020204030204" pitchFamily="34" charset="0"/>
                <a:ea typeface="Times New Roman" panose="02020603050405020304" pitchFamily="18" charset="0"/>
              </a:rPr>
              <a:t>assess</a:t>
            </a:r>
            <a:r>
              <a:rPr lang="fr-FR" sz="2400" dirty="0">
                <a:solidFill>
                  <a:schemeClr val="tx2">
                    <a:lumMod val="60000"/>
                    <a:lumOff val="40000"/>
                  </a:schemeClr>
                </a:solidFill>
                <a:latin typeface="Calibri" panose="020F0502020204030204" pitchFamily="34" charset="0"/>
                <a:ea typeface="Times New Roman" panose="02020603050405020304" pitchFamily="18" charset="0"/>
              </a:rPr>
              <a:t> the conclusions of the tests </a:t>
            </a:r>
            <a:r>
              <a:rPr lang="fr-FR" sz="2400" dirty="0" err="1">
                <a:solidFill>
                  <a:schemeClr val="tx2">
                    <a:lumMod val="60000"/>
                    <a:lumOff val="40000"/>
                  </a:schemeClr>
                </a:solidFill>
                <a:latin typeface="Calibri" panose="020F0502020204030204" pitchFamily="34" charset="0"/>
                <a:ea typeface="Times New Roman" panose="02020603050405020304" pitchFamily="18" charset="0"/>
              </a:rPr>
              <a:t>done</a:t>
            </a:r>
            <a:r>
              <a:rPr lang="fr-FR" sz="2400" dirty="0">
                <a:solidFill>
                  <a:schemeClr val="tx2">
                    <a:lumMod val="60000"/>
                    <a:lumOff val="40000"/>
                  </a:schemeClr>
                </a:solidFill>
                <a:latin typeface="Calibri" panose="020F0502020204030204" pitchFamily="34" charset="0"/>
                <a:ea typeface="Times New Roman" panose="02020603050405020304" pitchFamily="18" charset="0"/>
              </a:rPr>
              <a:t> on </a:t>
            </a:r>
            <a:r>
              <a:rPr lang="fr-FR" sz="2400" dirty="0" err="1">
                <a:solidFill>
                  <a:schemeClr val="tx2">
                    <a:lumMod val="60000"/>
                    <a:lumOff val="40000"/>
                  </a:schemeClr>
                </a:solidFill>
                <a:latin typeface="Calibri" panose="020F0502020204030204" pitchFamily="34" charset="0"/>
                <a:ea typeface="Times New Roman" panose="02020603050405020304" pitchFamily="18" charset="0"/>
              </a:rPr>
              <a:t>posology</a:t>
            </a:r>
            <a:r>
              <a:rPr lang="fr-FR" sz="2400" dirty="0">
                <a:solidFill>
                  <a:schemeClr val="tx2">
                    <a:lumMod val="60000"/>
                    <a:lumOff val="40000"/>
                  </a:schemeClr>
                </a:solidFill>
                <a:latin typeface="Calibri" panose="020F0502020204030204" pitchFamily="34" charset="0"/>
                <a:ea typeface="Times New Roman" panose="02020603050405020304" pitchFamily="18" charset="0"/>
              </a:rPr>
              <a:t> </a:t>
            </a:r>
            <a:r>
              <a:rPr lang="fr-FR" sz="2400" dirty="0" err="1">
                <a:solidFill>
                  <a:schemeClr val="tx2">
                    <a:lumMod val="60000"/>
                    <a:lumOff val="40000"/>
                  </a:schemeClr>
                </a:solidFill>
                <a:latin typeface="Calibri" panose="020F0502020204030204" pitchFamily="34" charset="0"/>
                <a:ea typeface="Times New Roman" panose="02020603050405020304" pitchFamily="18" charset="0"/>
              </a:rPr>
              <a:t>fields</a:t>
            </a:r>
            <a:r>
              <a:rPr lang="fr-FR" sz="2400" dirty="0">
                <a:solidFill>
                  <a:schemeClr val="tx2">
                    <a:lumMod val="60000"/>
                    <a:lumOff val="40000"/>
                  </a:schemeClr>
                </a:solidFill>
                <a:latin typeface="Calibri" panose="020F0502020204030204" pitchFamily="34" charset="0"/>
                <a:ea typeface="Times New Roman" panose="02020603050405020304" pitchFamily="18" charset="0"/>
              </a:rPr>
              <a:t>. </a:t>
            </a:r>
          </a:p>
          <a:p>
            <a:pPr marL="685800" lvl="1">
              <a:buFont typeface="Wingdings" panose="05000000000000000000" pitchFamily="2" charset="2"/>
              <a:buChar char="Ø"/>
            </a:pPr>
            <a:endParaRPr lang="fr-FR" sz="2400" dirty="0">
              <a:solidFill>
                <a:schemeClr val="tx2">
                  <a:lumMod val="60000"/>
                  <a:lumOff val="40000"/>
                </a:schemeClr>
              </a:solidFill>
              <a:latin typeface="Calibri" panose="020F0502020204030204" pitchFamily="34" charset="0"/>
              <a:ea typeface="Times New Roman" panose="02020603050405020304" pitchFamily="18" charset="0"/>
            </a:endParaRPr>
          </a:p>
          <a:p>
            <a:pPr marL="685800" lvl="1">
              <a:buFont typeface="Wingdings" panose="05000000000000000000" pitchFamily="2" charset="2"/>
              <a:buChar char="Ø"/>
            </a:pPr>
            <a:endParaRPr lang="fr-FR" sz="1800" dirty="0">
              <a:solidFill>
                <a:schemeClr val="tx2">
                  <a:lumMod val="60000"/>
                  <a:lumOff val="40000"/>
                </a:schemeClr>
              </a:solidFill>
              <a:effectLst/>
              <a:latin typeface="Calibri" panose="020F0502020204030204" pitchFamily="34" charset="0"/>
              <a:ea typeface="Times New Roman" panose="02020603050405020304" pitchFamily="18" charset="0"/>
            </a:endParaRPr>
          </a:p>
          <a:p>
            <a:pPr lvl="2" indent="-285750">
              <a:buFont typeface="Wingdings" panose="05000000000000000000" pitchFamily="2" charset="2"/>
              <a:buChar char="v"/>
            </a:pPr>
            <a:endParaRPr lang="fr-FR" sz="1800" dirty="0">
              <a:solidFill>
                <a:srgbClr val="FF0000"/>
              </a:solidFill>
              <a:effectLst/>
              <a:latin typeface="Calibri" panose="020F0502020204030204" pitchFamily="34" charset="0"/>
              <a:ea typeface="Times New Roman" panose="02020603050405020304" pitchFamily="18" charset="0"/>
            </a:endParaRPr>
          </a:p>
          <a:p>
            <a:pPr marL="857250" lvl="2" indent="0">
              <a:buNone/>
            </a:pPr>
            <a:endParaRPr lang="nl-NL" sz="1800" dirty="0">
              <a:effectLst/>
              <a:latin typeface="inherit"/>
              <a:ea typeface="Times New Roman" panose="02020603050405020304" pitchFamily="18" charset="0"/>
              <a:cs typeface="Courier New" panose="02070309020205020404" pitchFamily="49" charset="0"/>
            </a:endParaRPr>
          </a:p>
          <a:p>
            <a:pPr lvl="2" indent="-285750">
              <a:buFont typeface="Wingdings" panose="05000000000000000000" pitchFamily="2" charset="2"/>
              <a:buChar char="v"/>
            </a:pPr>
            <a:endParaRPr lang="nl-NL" sz="1800" dirty="0">
              <a:solidFill>
                <a:schemeClr val="tx2">
                  <a:lumMod val="60000"/>
                  <a:lumOff val="40000"/>
                </a:schemeClr>
              </a:solidFill>
              <a:effectLst/>
              <a:latin typeface="inherit"/>
              <a:ea typeface="Times New Roman" panose="02020603050405020304" pitchFamily="18" charset="0"/>
              <a:cs typeface="Courier New" panose="02070309020205020404" pitchFamily="49" charset="0"/>
            </a:endParaRPr>
          </a:p>
          <a:p>
            <a:pPr marL="800100" lvl="2" indent="0">
              <a:buNone/>
            </a:pPr>
            <a:endParaRPr lang="fr-FR" sz="1800" dirty="0">
              <a:solidFill>
                <a:schemeClr val="tx2">
                  <a:lumMod val="60000"/>
                  <a:lumOff val="40000"/>
                </a:schemeClr>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B0C32937-0B3A-8CD3-51F2-7E13F161D6CD}"/>
              </a:ext>
            </a:extLst>
          </p:cNvPr>
          <p:cNvSpPr/>
          <p:nvPr/>
        </p:nvSpPr>
        <p:spPr>
          <a:xfrm rot="1696243">
            <a:off x="6221145" y="625952"/>
            <a:ext cx="2875701" cy="923330"/>
          </a:xfrm>
          <a:prstGeom prst="rect">
            <a:avLst/>
          </a:prstGeom>
          <a:noFill/>
        </p:spPr>
        <p:txBody>
          <a:bodyPr wrap="square" lIns="91440" tIns="45720" rIns="91440" bIns="45720">
            <a:spAutoFit/>
          </a:bodyPr>
          <a:lstStyle/>
          <a:p>
            <a:pPr algn="ctr"/>
            <a:r>
              <a:rPr lang="en-US"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Accepted</a:t>
            </a:r>
          </a:p>
        </p:txBody>
      </p:sp>
      <p:sp>
        <p:nvSpPr>
          <p:cNvPr id="3" name="Slide Number Placeholder 2">
            <a:extLst>
              <a:ext uri="{FF2B5EF4-FFF2-40B4-BE49-F238E27FC236}">
                <a16:creationId xmlns:a16="http://schemas.microsoft.com/office/drawing/2014/main" id="{28B8936A-A1EB-2169-8D49-37407CC87F81}"/>
              </a:ext>
            </a:extLst>
          </p:cNvPr>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2429280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457200" y="5943600"/>
            <a:ext cx="8229600" cy="0"/>
          </a:xfrm>
          <a:prstGeom prst="line">
            <a:avLst/>
          </a:prstGeom>
          <a:ln w="25400" cmpd="sng">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6" descr="RIZIV.jpg"/>
          <p:cNvPicPr>
            <a:picLocks noChangeAspect="1"/>
          </p:cNvPicPr>
          <p:nvPr/>
        </p:nvPicPr>
        <p:blipFill>
          <a:blip r:embed="rId2" cstate="print"/>
          <a:stretch>
            <a:fillRect/>
          </a:stretch>
        </p:blipFill>
        <p:spPr>
          <a:xfrm>
            <a:off x="457200" y="6019800"/>
            <a:ext cx="608937" cy="540000"/>
          </a:xfrm>
          <a:prstGeom prst="rect">
            <a:avLst/>
          </a:prstGeom>
        </p:spPr>
      </p:pic>
      <p:pic>
        <p:nvPicPr>
          <p:cNvPr id="8" name="Picture 7" descr="INAMI.jpg"/>
          <p:cNvPicPr>
            <a:picLocks noChangeAspect="1"/>
          </p:cNvPicPr>
          <p:nvPr/>
        </p:nvPicPr>
        <p:blipFill>
          <a:blip r:embed="rId3" cstate="print"/>
          <a:stretch>
            <a:fillRect/>
          </a:stretch>
        </p:blipFill>
        <p:spPr>
          <a:xfrm>
            <a:off x="8077200" y="6013200"/>
            <a:ext cx="608936" cy="540000"/>
          </a:xfrm>
          <a:prstGeom prst="rect">
            <a:avLst/>
          </a:prstGeom>
        </p:spPr>
      </p:pic>
      <p:sp>
        <p:nvSpPr>
          <p:cNvPr id="11" name="Rounded Rectangle 10"/>
          <p:cNvSpPr/>
          <p:nvPr/>
        </p:nvSpPr>
        <p:spPr>
          <a:xfrm>
            <a:off x="457200" y="379884"/>
            <a:ext cx="8152736" cy="38211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dirty="0">
                <a:solidFill>
                  <a:schemeClr val="bg1"/>
                </a:solidFill>
              </a:rPr>
              <a:t>Context </a:t>
            </a:r>
            <a:r>
              <a:rPr lang="en-GB" sz="2000" b="1" dirty="0" err="1">
                <a:solidFill>
                  <a:schemeClr val="bg1"/>
                </a:solidFill>
              </a:rPr>
              <a:t>recommandations</a:t>
            </a:r>
            <a:endParaRPr lang="en-GB" sz="2000" b="1" dirty="0">
              <a:solidFill>
                <a:schemeClr val="bg1"/>
              </a:solidFill>
            </a:endParaRPr>
          </a:p>
        </p:txBody>
      </p:sp>
      <p:sp>
        <p:nvSpPr>
          <p:cNvPr id="9" name="Tijdelijke aanduiding voor inhoud 2"/>
          <p:cNvSpPr>
            <a:spLocks noGrp="1"/>
          </p:cNvSpPr>
          <p:nvPr>
            <p:ph idx="1"/>
          </p:nvPr>
        </p:nvSpPr>
        <p:spPr>
          <a:xfrm>
            <a:off x="285418" y="990600"/>
            <a:ext cx="8496300" cy="5105400"/>
          </a:xfrm>
          <a:solidFill>
            <a:schemeClr val="bg1"/>
          </a:solidFill>
        </p:spPr>
        <p:txBody>
          <a:bodyPr>
            <a:normAutofit/>
          </a:bodyPr>
          <a:lstStyle/>
          <a:p>
            <a:pPr lvl="1">
              <a:buFont typeface="Wingdings" panose="05000000000000000000" pitchFamily="2" charset="2"/>
              <a:buChar char="v"/>
            </a:pPr>
            <a:r>
              <a:rPr lang="nl-NL" sz="2600" b="1"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Groupes</a:t>
            </a:r>
            <a:r>
              <a:rPr lang="nl-NL" sz="2600" b="1"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2600" b="1"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cible</a:t>
            </a:r>
            <a:r>
              <a:rPr lang="nl-NL" sz="2600" b="1" dirty="0">
                <a:solidFill>
                  <a:schemeClr val="tx2">
                    <a:lumMod val="60000"/>
                    <a:lumOff val="40000"/>
                  </a:schemeClr>
                </a:solidFill>
                <a:latin typeface="inherit"/>
                <a:ea typeface="Times New Roman" panose="02020603050405020304" pitchFamily="18" charset="0"/>
                <a:cs typeface="Courier New" panose="02070309020205020404" pitchFamily="49" charset="0"/>
              </a:rPr>
              <a:t> / Target </a:t>
            </a:r>
            <a:r>
              <a:rPr lang="nl-NL" sz="2600" b="1"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Groups</a:t>
            </a:r>
            <a:r>
              <a:rPr lang="nl-NL" sz="2600" b="1" dirty="0">
                <a:solidFill>
                  <a:schemeClr val="tx2">
                    <a:lumMod val="60000"/>
                    <a:lumOff val="40000"/>
                  </a:schemeClr>
                </a:solidFill>
                <a:latin typeface="inherit"/>
                <a:ea typeface="Times New Roman" panose="02020603050405020304" pitchFamily="18" charset="0"/>
                <a:cs typeface="Courier New" panose="02070309020205020404" pitchFamily="49" charset="0"/>
              </a:rPr>
              <a:t> (state of </a:t>
            </a:r>
            <a:r>
              <a:rPr lang="nl-NL" sz="2600" b="1"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the</a:t>
            </a:r>
            <a:r>
              <a:rPr lang="nl-NL" sz="2600" b="1" dirty="0">
                <a:solidFill>
                  <a:schemeClr val="tx2">
                    <a:lumMod val="60000"/>
                    <a:lumOff val="40000"/>
                  </a:schemeClr>
                </a:solidFill>
                <a:latin typeface="inherit"/>
                <a:ea typeface="Times New Roman" panose="02020603050405020304" pitchFamily="18" charset="0"/>
                <a:cs typeface="Courier New" panose="02070309020205020404" pitchFamily="49" charset="0"/>
              </a:rPr>
              <a:t> art)</a:t>
            </a:r>
          </a:p>
          <a:p>
            <a:pPr lvl="2" indent="-285750">
              <a:buFont typeface="Wingdings" panose="05000000000000000000" pitchFamily="2" charset="2"/>
              <a:buChar char="v"/>
            </a:pP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For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now</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in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Flanders</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doctors,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pharmacists</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and</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nurses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softwares</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are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integrated</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with</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the</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Safe Vitalink.</a:t>
            </a:r>
          </a:p>
          <a:p>
            <a:pPr lvl="2" indent="-285750">
              <a:buFont typeface="Wingdings" panose="05000000000000000000" pitchFamily="2" charset="2"/>
              <a:buChar char="v"/>
            </a:pP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For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now</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pharmacists</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softwares</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are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not</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integrated</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with</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the</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Safes RSW/RSB, but nurses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softwares</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are well.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Only</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some</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of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the</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nurses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softwares</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validated</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the</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Read &amp; Write criteria,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because</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it’s</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still</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not</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mandatory</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for</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them</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to</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pass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through</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these criteria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to</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be</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homologated</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a:t>
            </a:r>
          </a:p>
          <a:p>
            <a:pPr lvl="2" indent="-285750">
              <a:buFont typeface="Wingdings" panose="05000000000000000000" pitchFamily="2" charset="2"/>
              <a:buChar char="v"/>
            </a:pP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All</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professions</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must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align</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themselves</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on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the</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same</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set of Read &amp; Write criteria,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whatever</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the</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region</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or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the</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Safe. No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specific</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Read &amp; Write criteria are </a:t>
            </a:r>
            <a:r>
              <a:rPr lang="nl-NL" sz="1800" dirty="0" err="1">
                <a:solidFill>
                  <a:schemeClr val="tx2">
                    <a:lumMod val="60000"/>
                    <a:lumOff val="40000"/>
                  </a:schemeClr>
                </a:solidFill>
                <a:latin typeface="inherit"/>
                <a:ea typeface="Times New Roman" panose="02020603050405020304" pitchFamily="18" charset="0"/>
                <a:cs typeface="Courier New" panose="02070309020205020404" pitchFamily="49" charset="0"/>
              </a:rPr>
              <a:t>foreseen</a:t>
            </a:r>
            <a:r>
              <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rPr>
              <a:t>. </a:t>
            </a:r>
          </a:p>
          <a:p>
            <a:pPr lvl="2" indent="-285750">
              <a:buFont typeface="Wingdings" panose="05000000000000000000" pitchFamily="2" charset="2"/>
              <a:buChar char="v"/>
            </a:pPr>
            <a:endParaRPr lang="nl-NL" sz="1800" dirty="0">
              <a:solidFill>
                <a:schemeClr val="tx2">
                  <a:lumMod val="60000"/>
                  <a:lumOff val="40000"/>
                </a:schemeClr>
              </a:solidFill>
              <a:latin typeface="inherit"/>
              <a:ea typeface="Times New Roman" panose="02020603050405020304" pitchFamily="18" charset="0"/>
              <a:cs typeface="Courier New" panose="02070309020205020404" pitchFamily="49" charset="0"/>
            </a:endParaRPr>
          </a:p>
          <a:p>
            <a:pPr lvl="1">
              <a:buFont typeface="Wingdings" panose="05000000000000000000" pitchFamily="2" charset="2"/>
              <a:buChar char="v"/>
            </a:pPr>
            <a:r>
              <a:rPr lang="nl-NL" sz="2600" b="1" dirty="0">
                <a:solidFill>
                  <a:srgbClr val="FF0000"/>
                </a:solidFill>
                <a:latin typeface="inherit"/>
                <a:ea typeface="Times New Roman" panose="02020603050405020304" pitchFamily="18" charset="0"/>
                <a:cs typeface="Courier New" panose="02070309020205020404" pitchFamily="49" charset="0"/>
              </a:rPr>
              <a:t>Version KHMER : alignement à </a:t>
            </a:r>
            <a:r>
              <a:rPr lang="nl-NL" sz="2600" b="1" dirty="0" err="1">
                <a:solidFill>
                  <a:srgbClr val="FF0000"/>
                </a:solidFill>
                <a:latin typeface="inherit"/>
                <a:ea typeface="Times New Roman" panose="02020603050405020304" pitchFamily="18" charset="0"/>
                <a:cs typeface="Courier New" panose="02070309020205020404" pitchFamily="49" charset="0"/>
              </a:rPr>
              <a:t>prévoir</a:t>
            </a:r>
            <a:endParaRPr lang="nl-NL" sz="2600" b="1" dirty="0">
              <a:solidFill>
                <a:srgbClr val="FF0000"/>
              </a:solidFill>
              <a:latin typeface="inherit"/>
              <a:ea typeface="Times New Roman" panose="02020603050405020304" pitchFamily="18" charset="0"/>
              <a:cs typeface="Courier New" panose="02070309020205020404" pitchFamily="49" charset="0"/>
            </a:endParaRPr>
          </a:p>
          <a:p>
            <a:pPr lvl="2" indent="-285750">
              <a:buFont typeface="Wingdings" panose="05000000000000000000" pitchFamily="2" charset="2"/>
              <a:buChar char="v"/>
            </a:pPr>
            <a:r>
              <a:rPr lang="nl-NL" sz="1800" dirty="0">
                <a:solidFill>
                  <a:srgbClr val="FF0000"/>
                </a:solidFill>
                <a:latin typeface="inherit"/>
                <a:ea typeface="Times New Roman" panose="02020603050405020304" pitchFamily="18" charset="0"/>
                <a:cs typeface="Courier New" panose="02070309020205020404" pitchFamily="49" charset="0"/>
              </a:rPr>
              <a:t>RSW/RSB : la </a:t>
            </a:r>
            <a:r>
              <a:rPr lang="nl-NL" sz="1800" dirty="0" err="1">
                <a:solidFill>
                  <a:srgbClr val="FF0000"/>
                </a:solidFill>
                <a:latin typeface="inherit"/>
                <a:ea typeface="Times New Roman" panose="02020603050405020304" pitchFamily="18" charset="0"/>
                <a:cs typeface="Courier New" panose="02070309020205020404" pitchFamily="49" charset="0"/>
              </a:rPr>
              <a:t>version</a:t>
            </a:r>
            <a:r>
              <a:rPr lang="nl-NL" sz="1800" dirty="0">
                <a:solidFill>
                  <a:srgbClr val="FF0000"/>
                </a:solidFill>
                <a:latin typeface="inherit"/>
                <a:ea typeface="Times New Roman" panose="02020603050405020304" pitchFamily="18" charset="0"/>
                <a:cs typeface="Courier New" panose="02070309020205020404" pitchFamily="49" charset="0"/>
              </a:rPr>
              <a:t> KHMER </a:t>
            </a:r>
            <a:r>
              <a:rPr lang="nl-NL" sz="1800" dirty="0" err="1">
                <a:solidFill>
                  <a:srgbClr val="FF0000"/>
                </a:solidFill>
                <a:latin typeface="inherit"/>
                <a:ea typeface="Times New Roman" panose="02020603050405020304" pitchFamily="18" charset="0"/>
                <a:cs typeface="Courier New" panose="02070309020205020404" pitchFamily="49" charset="0"/>
              </a:rPr>
              <a:t>utilisée</a:t>
            </a:r>
            <a:r>
              <a:rPr lang="nl-NL" sz="1800" dirty="0">
                <a:solidFill>
                  <a:srgbClr val="FF0000"/>
                </a:solidFill>
                <a:latin typeface="inherit"/>
                <a:ea typeface="Times New Roman" panose="02020603050405020304" pitchFamily="18" charset="0"/>
                <a:cs typeface="Courier New" panose="02070309020205020404" pitchFamily="49" charset="0"/>
              </a:rPr>
              <a:t> </a:t>
            </a:r>
            <a:r>
              <a:rPr lang="nl-NL" sz="1800" dirty="0" err="1">
                <a:solidFill>
                  <a:srgbClr val="FF0000"/>
                </a:solidFill>
                <a:latin typeface="inherit"/>
                <a:ea typeface="Times New Roman" panose="02020603050405020304" pitchFamily="18" charset="0"/>
                <a:cs typeface="Courier New" panose="02070309020205020404" pitchFamily="49" charset="0"/>
              </a:rPr>
              <a:t>est</a:t>
            </a:r>
            <a:r>
              <a:rPr lang="nl-NL" sz="1800" dirty="0">
                <a:solidFill>
                  <a:srgbClr val="FF0000"/>
                </a:solidFill>
                <a:latin typeface="inherit"/>
                <a:ea typeface="Times New Roman" panose="02020603050405020304" pitchFamily="18" charset="0"/>
                <a:cs typeface="Courier New" panose="02070309020205020404" pitchFamily="49" charset="0"/>
              </a:rPr>
              <a:t> différente de </a:t>
            </a:r>
            <a:r>
              <a:rPr lang="nl-NL" sz="1800" dirty="0" err="1">
                <a:solidFill>
                  <a:srgbClr val="FF0000"/>
                </a:solidFill>
                <a:latin typeface="inherit"/>
                <a:ea typeface="Times New Roman" panose="02020603050405020304" pitchFamily="18" charset="0"/>
                <a:cs typeface="Courier New" panose="02070309020205020404" pitchFamily="49" charset="0"/>
              </a:rPr>
              <a:t>celle</a:t>
            </a:r>
            <a:r>
              <a:rPr lang="nl-NL" sz="1800" dirty="0">
                <a:solidFill>
                  <a:srgbClr val="FF0000"/>
                </a:solidFill>
                <a:latin typeface="inherit"/>
                <a:ea typeface="Times New Roman" panose="02020603050405020304" pitchFamily="18" charset="0"/>
                <a:cs typeface="Courier New" panose="02070309020205020404" pitchFamily="49" charset="0"/>
              </a:rPr>
              <a:t> de </a:t>
            </a:r>
            <a:r>
              <a:rPr lang="nl-NL" sz="1800" dirty="0" err="1">
                <a:solidFill>
                  <a:srgbClr val="FF0000"/>
                </a:solidFill>
                <a:latin typeface="inherit"/>
                <a:ea typeface="Times New Roman" panose="02020603050405020304" pitchFamily="18" charset="0"/>
                <a:cs typeface="Courier New" panose="02070309020205020404" pitchFamily="49" charset="0"/>
              </a:rPr>
              <a:t>Recip</a:t>
            </a:r>
            <a:r>
              <a:rPr lang="nl-NL" sz="1800" dirty="0">
                <a:solidFill>
                  <a:srgbClr val="FF0000"/>
                </a:solidFill>
                <a:latin typeface="inherit"/>
                <a:ea typeface="Times New Roman" panose="02020603050405020304" pitchFamily="18" charset="0"/>
                <a:cs typeface="Courier New" panose="02070309020205020404" pitchFamily="49" charset="0"/>
              </a:rPr>
              <a:t>-e</a:t>
            </a:r>
          </a:p>
          <a:p>
            <a:pPr lvl="2" indent="-285750">
              <a:buFont typeface="Wingdings" panose="05000000000000000000" pitchFamily="2" charset="2"/>
              <a:buChar char="v"/>
            </a:pPr>
            <a:r>
              <a:rPr lang="nl-NL" sz="1800" dirty="0">
                <a:solidFill>
                  <a:srgbClr val="FF0000"/>
                </a:solidFill>
                <a:latin typeface="inherit"/>
                <a:ea typeface="Times New Roman" panose="02020603050405020304" pitchFamily="18" charset="0"/>
                <a:cs typeface="Courier New" panose="02070309020205020404" pitchFamily="49" charset="0"/>
              </a:rPr>
              <a:t>Vitalink : la </a:t>
            </a:r>
            <a:r>
              <a:rPr lang="nl-NL" sz="1800" dirty="0" err="1">
                <a:solidFill>
                  <a:srgbClr val="FF0000"/>
                </a:solidFill>
                <a:latin typeface="inherit"/>
                <a:ea typeface="Times New Roman" panose="02020603050405020304" pitchFamily="18" charset="0"/>
                <a:cs typeface="Courier New" panose="02070309020205020404" pitchFamily="49" charset="0"/>
              </a:rPr>
              <a:t>version</a:t>
            </a:r>
            <a:r>
              <a:rPr lang="nl-NL" sz="1800" dirty="0">
                <a:solidFill>
                  <a:srgbClr val="FF0000"/>
                </a:solidFill>
                <a:latin typeface="inherit"/>
                <a:ea typeface="Times New Roman" panose="02020603050405020304" pitchFamily="18" charset="0"/>
                <a:cs typeface="Courier New" panose="02070309020205020404" pitchFamily="49" charset="0"/>
              </a:rPr>
              <a:t> KHMER </a:t>
            </a:r>
            <a:r>
              <a:rPr lang="nl-NL" sz="1800" dirty="0" err="1">
                <a:solidFill>
                  <a:srgbClr val="FF0000"/>
                </a:solidFill>
                <a:latin typeface="inherit"/>
                <a:ea typeface="Times New Roman" panose="02020603050405020304" pitchFamily="18" charset="0"/>
                <a:cs typeface="Courier New" panose="02070309020205020404" pitchFamily="49" charset="0"/>
              </a:rPr>
              <a:t>utilisée</a:t>
            </a:r>
            <a:r>
              <a:rPr lang="nl-NL" sz="1800" dirty="0">
                <a:solidFill>
                  <a:srgbClr val="FF0000"/>
                </a:solidFill>
                <a:latin typeface="inherit"/>
                <a:ea typeface="Times New Roman" panose="02020603050405020304" pitchFamily="18" charset="0"/>
                <a:cs typeface="Courier New" panose="02070309020205020404" pitchFamily="49" charset="0"/>
              </a:rPr>
              <a:t> </a:t>
            </a:r>
            <a:r>
              <a:rPr lang="nl-NL" sz="1800" dirty="0" err="1">
                <a:solidFill>
                  <a:srgbClr val="FF0000"/>
                </a:solidFill>
                <a:latin typeface="inherit"/>
                <a:ea typeface="Times New Roman" panose="02020603050405020304" pitchFamily="18" charset="0"/>
                <a:cs typeface="Courier New" panose="02070309020205020404" pitchFamily="49" charset="0"/>
              </a:rPr>
              <a:t>est</a:t>
            </a:r>
            <a:r>
              <a:rPr lang="nl-NL" sz="1800" dirty="0">
                <a:solidFill>
                  <a:srgbClr val="FF0000"/>
                </a:solidFill>
                <a:latin typeface="inherit"/>
                <a:ea typeface="Times New Roman" panose="02020603050405020304" pitchFamily="18" charset="0"/>
                <a:cs typeface="Courier New" panose="02070309020205020404" pitchFamily="49" charset="0"/>
              </a:rPr>
              <a:t> </a:t>
            </a:r>
            <a:r>
              <a:rPr lang="nl-NL" sz="1800" dirty="0" err="1">
                <a:solidFill>
                  <a:srgbClr val="FF0000"/>
                </a:solidFill>
                <a:latin typeface="inherit"/>
                <a:ea typeface="Times New Roman" panose="02020603050405020304" pitchFamily="18" charset="0"/>
                <a:cs typeface="Courier New" panose="02070309020205020404" pitchFamily="49" charset="0"/>
              </a:rPr>
              <a:t>celle</a:t>
            </a:r>
            <a:r>
              <a:rPr lang="nl-NL" sz="1800" dirty="0">
                <a:solidFill>
                  <a:srgbClr val="FF0000"/>
                </a:solidFill>
                <a:latin typeface="inherit"/>
                <a:ea typeface="Times New Roman" panose="02020603050405020304" pitchFamily="18" charset="0"/>
                <a:cs typeface="Courier New" panose="02070309020205020404" pitchFamily="49" charset="0"/>
              </a:rPr>
              <a:t> de </a:t>
            </a:r>
            <a:r>
              <a:rPr lang="nl-NL" sz="1800" dirty="0" err="1">
                <a:solidFill>
                  <a:srgbClr val="FF0000"/>
                </a:solidFill>
                <a:latin typeface="inherit"/>
                <a:ea typeface="Times New Roman" panose="02020603050405020304" pitchFamily="18" charset="0"/>
                <a:cs typeface="Courier New" panose="02070309020205020404" pitchFamily="49" charset="0"/>
              </a:rPr>
              <a:t>Recip</a:t>
            </a:r>
            <a:r>
              <a:rPr lang="nl-NL" sz="1800" dirty="0">
                <a:solidFill>
                  <a:srgbClr val="FF0000"/>
                </a:solidFill>
                <a:latin typeface="inherit"/>
                <a:ea typeface="Times New Roman" panose="02020603050405020304" pitchFamily="18" charset="0"/>
                <a:cs typeface="Courier New" panose="02070309020205020404" pitchFamily="49" charset="0"/>
              </a:rPr>
              <a:t>-e</a:t>
            </a:r>
          </a:p>
          <a:p>
            <a:pPr lvl="2" indent="-285750">
              <a:buFont typeface="Wingdings" panose="05000000000000000000" pitchFamily="2" charset="2"/>
              <a:buChar char="v"/>
            </a:pPr>
            <a:endParaRPr lang="nl-NL" sz="1800" dirty="0">
              <a:solidFill>
                <a:srgbClr val="FF0000"/>
              </a:solidFill>
              <a:effectLst/>
              <a:latin typeface="inherit"/>
              <a:ea typeface="Times New Roman" panose="02020603050405020304" pitchFamily="18" charset="0"/>
              <a:cs typeface="Courier New" panose="02070309020205020404" pitchFamily="49" charset="0"/>
            </a:endParaRPr>
          </a:p>
          <a:p>
            <a:pPr marL="800100" lvl="2" indent="0">
              <a:buNone/>
            </a:pPr>
            <a:endParaRPr lang="fr-FR" sz="1800" dirty="0">
              <a:solidFill>
                <a:schemeClr val="tx2">
                  <a:lumMod val="60000"/>
                  <a:lumOff val="40000"/>
                </a:schemeClr>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FFFFD6F1-DBBF-B479-EA39-389FF7CDAD97}"/>
              </a:ext>
            </a:extLst>
          </p:cNvPr>
          <p:cNvSpPr>
            <a:spLocks noGrp="1"/>
          </p:cNvSpPr>
          <p:nvPr>
            <p:ph type="sldNum" sz="quarter" idx="12"/>
          </p:nvPr>
        </p:nvSpPr>
        <p:spPr/>
        <p:txBody>
          <a:bodyPr/>
          <a:lstStyle/>
          <a:p>
            <a:fld id="{B6F15528-21DE-4FAA-801E-634DDDAF4B2B}" type="slidenum">
              <a:rPr lang="en-US" smtClean="0"/>
              <a:pPr/>
              <a:t>3</a:t>
            </a:fld>
            <a:endParaRPr lang="en-US"/>
          </a:p>
        </p:txBody>
      </p:sp>
      <p:sp>
        <p:nvSpPr>
          <p:cNvPr id="3" name="Rectangle 2">
            <a:extLst>
              <a:ext uri="{FF2B5EF4-FFF2-40B4-BE49-F238E27FC236}">
                <a16:creationId xmlns:a16="http://schemas.microsoft.com/office/drawing/2014/main" id="{F2388868-FC3F-B4DB-FA65-40B268F9EEBE}"/>
              </a:ext>
            </a:extLst>
          </p:cNvPr>
          <p:cNvSpPr/>
          <p:nvPr/>
        </p:nvSpPr>
        <p:spPr>
          <a:xfrm rot="1696243">
            <a:off x="6221145" y="625952"/>
            <a:ext cx="2875701" cy="923330"/>
          </a:xfrm>
          <a:prstGeom prst="rect">
            <a:avLst/>
          </a:prstGeom>
          <a:noFill/>
        </p:spPr>
        <p:txBody>
          <a:bodyPr wrap="square" lIns="91440" tIns="45720" rIns="91440" bIns="45720">
            <a:spAutoFit/>
          </a:bodyPr>
          <a:lstStyle/>
          <a:p>
            <a:pPr algn="ctr"/>
            <a:r>
              <a:rPr lang="en-US"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Accepted</a:t>
            </a:r>
          </a:p>
        </p:txBody>
      </p:sp>
    </p:spTree>
    <p:extLst>
      <p:ext uri="{BB962C8B-B14F-4D97-AF65-F5344CB8AC3E}">
        <p14:creationId xmlns:p14="http://schemas.microsoft.com/office/powerpoint/2010/main" val="2973708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457200" y="5943600"/>
            <a:ext cx="8229600" cy="0"/>
          </a:xfrm>
          <a:prstGeom prst="line">
            <a:avLst/>
          </a:prstGeom>
          <a:ln w="25400" cmpd="sng">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6" descr="RIZIV.jpg"/>
          <p:cNvPicPr>
            <a:picLocks noChangeAspect="1"/>
          </p:cNvPicPr>
          <p:nvPr/>
        </p:nvPicPr>
        <p:blipFill>
          <a:blip r:embed="rId2" cstate="print"/>
          <a:stretch>
            <a:fillRect/>
          </a:stretch>
        </p:blipFill>
        <p:spPr>
          <a:xfrm>
            <a:off x="457200" y="6019800"/>
            <a:ext cx="608937" cy="540000"/>
          </a:xfrm>
          <a:prstGeom prst="rect">
            <a:avLst/>
          </a:prstGeom>
        </p:spPr>
      </p:pic>
      <p:pic>
        <p:nvPicPr>
          <p:cNvPr id="8" name="Picture 7" descr="INAMI.jpg"/>
          <p:cNvPicPr>
            <a:picLocks noChangeAspect="1"/>
          </p:cNvPicPr>
          <p:nvPr/>
        </p:nvPicPr>
        <p:blipFill>
          <a:blip r:embed="rId3" cstate="print"/>
          <a:stretch>
            <a:fillRect/>
          </a:stretch>
        </p:blipFill>
        <p:spPr>
          <a:xfrm>
            <a:off x="8077200" y="6013200"/>
            <a:ext cx="608936" cy="540000"/>
          </a:xfrm>
          <a:prstGeom prst="rect">
            <a:avLst/>
          </a:prstGeom>
        </p:spPr>
      </p:pic>
      <p:sp>
        <p:nvSpPr>
          <p:cNvPr id="11" name="Rounded Rectangle 10"/>
          <p:cNvSpPr/>
          <p:nvPr/>
        </p:nvSpPr>
        <p:spPr>
          <a:xfrm>
            <a:off x="457200" y="381000"/>
            <a:ext cx="8152736" cy="38211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dirty="0">
                <a:solidFill>
                  <a:schemeClr val="bg1"/>
                </a:solidFill>
              </a:rPr>
              <a:t>Priority 0</a:t>
            </a:r>
          </a:p>
        </p:txBody>
      </p:sp>
      <p:sp>
        <p:nvSpPr>
          <p:cNvPr id="5" name="TextBox 4">
            <a:extLst>
              <a:ext uri="{FF2B5EF4-FFF2-40B4-BE49-F238E27FC236}">
                <a16:creationId xmlns:a16="http://schemas.microsoft.com/office/drawing/2014/main" id="{F9C320F3-CB38-1980-DE02-C798E3531483}"/>
              </a:ext>
            </a:extLst>
          </p:cNvPr>
          <p:cNvSpPr txBox="1"/>
          <p:nvPr/>
        </p:nvSpPr>
        <p:spPr>
          <a:xfrm>
            <a:off x="457200" y="763116"/>
            <a:ext cx="7315200" cy="6109365"/>
          </a:xfrm>
          <a:prstGeom prst="rect">
            <a:avLst/>
          </a:prstGeom>
          <a:noFill/>
        </p:spPr>
        <p:txBody>
          <a:bodyPr wrap="square">
            <a:spAutoFit/>
          </a:bodyPr>
          <a:lstStyle/>
          <a:p>
            <a:pPr marL="171450" indent="-171450">
              <a:buFont typeface="Wingdings" panose="05000000000000000000" pitchFamily="2" charset="2"/>
              <a:buChar char="q"/>
            </a:pPr>
            <a:endParaRPr lang="nl-NL" sz="1000" b="0" i="0" u="none" strike="noStrike" baseline="0" dirty="0">
              <a:solidFill>
                <a:srgbClr val="000000"/>
              </a:solidFill>
              <a:latin typeface="Calibri" panose="020F0502020204030204" pitchFamily="34" charset="0"/>
            </a:endParaRPr>
          </a:p>
          <a:p>
            <a:r>
              <a:rPr lang="fr-FR" sz="1800" dirty="0">
                <a:effectLst/>
                <a:latin typeface="Calibri" panose="020F0502020204030204" pitchFamily="34" charset="0"/>
                <a:ea typeface="Times New Roman" panose="02020603050405020304" pitchFamily="18" charset="0"/>
              </a:rPr>
              <a:t>Software Guidelines / 2023 / WG (Thomas, Frederick, Hans, Alexis, Tom, Alain &amp; </a:t>
            </a:r>
            <a:r>
              <a:rPr lang="fr-FR" sz="1800" dirty="0" err="1">
                <a:effectLst/>
                <a:latin typeface="Calibri" panose="020F0502020204030204" pitchFamily="34" charset="0"/>
                <a:ea typeface="Times New Roman" panose="02020603050405020304" pitchFamily="18" charset="0"/>
              </a:rPr>
              <a:t>Dirck</a:t>
            </a:r>
            <a:r>
              <a:rPr lang="fr-FR" sz="1800" dirty="0">
                <a:effectLst/>
                <a:latin typeface="Calibri" panose="020F0502020204030204" pitchFamily="34" charset="0"/>
                <a:ea typeface="Times New Roman" panose="02020603050405020304" pitchFamily="18" charset="0"/>
              </a:rPr>
              <a:t>) </a:t>
            </a:r>
            <a:r>
              <a:rPr lang="nl-BE" sz="2500" dirty="0"/>
              <a:t>	</a:t>
            </a:r>
            <a:endParaRPr lang="nl-NL" b="0" i="0" u="none" strike="noStrike" baseline="0" dirty="0">
              <a:solidFill>
                <a:srgbClr val="000000"/>
              </a:solidFill>
              <a:latin typeface="Calibri" panose="020F0502020204030204" pitchFamily="34" charset="0"/>
            </a:endParaRPr>
          </a:p>
          <a:p>
            <a:pPr marL="171450" indent="-171450">
              <a:buFont typeface="Wingdings" panose="05000000000000000000" pitchFamily="2" charset="2"/>
              <a:buChar char="q"/>
            </a:pPr>
            <a:r>
              <a:rPr lang="nl-NL" b="0" i="0" u="none" strike="noStrike" baseline="0" dirty="0">
                <a:solidFill>
                  <a:srgbClr val="000000"/>
                </a:solidFill>
                <a:latin typeface="Calibri" panose="020F0502020204030204" pitchFamily="34" charset="0"/>
              </a:rPr>
              <a:t> </a:t>
            </a:r>
          </a:p>
          <a:p>
            <a:pPr marL="171450" indent="-171450">
              <a:buFont typeface="Wingdings" panose="05000000000000000000" pitchFamily="2" charset="2"/>
              <a:buChar char="q"/>
            </a:pPr>
            <a:r>
              <a:rPr lang="en-GB" i="0" u="none" strike="noStrike" baseline="0" dirty="0" err="1">
                <a:latin typeface="Calibri" panose="020F0502020204030204" pitchFamily="34" charset="0"/>
              </a:rPr>
              <a:t>Posologie</a:t>
            </a:r>
            <a:r>
              <a:rPr lang="en-GB" i="0" u="none" strike="noStrike" baseline="0" dirty="0">
                <a:latin typeface="Calibri" panose="020F0502020204030204" pitchFamily="34" charset="0"/>
              </a:rPr>
              <a:t> &amp; </a:t>
            </a:r>
            <a:r>
              <a:rPr lang="en-GB" i="0" u="none" strike="noStrike" baseline="0" dirty="0" err="1">
                <a:latin typeface="Calibri" panose="020F0502020204030204" pitchFamily="34" charset="0"/>
              </a:rPr>
              <a:t>Magistrale</a:t>
            </a:r>
            <a:r>
              <a:rPr lang="en-GB" i="0" u="none" strike="noStrike" baseline="0" dirty="0">
                <a:latin typeface="Calibri" panose="020F0502020204030204" pitchFamily="34" charset="0"/>
              </a:rPr>
              <a:t> </a:t>
            </a:r>
            <a:r>
              <a:rPr lang="en-GB" i="0" u="none" strike="noStrike" baseline="0" dirty="0" err="1">
                <a:latin typeface="Calibri" panose="020F0502020204030204" pitchFamily="34" charset="0"/>
              </a:rPr>
              <a:t>Bereidingen</a:t>
            </a:r>
            <a:r>
              <a:rPr lang="en-GB" b="1" i="0" u="none" strike="noStrike" baseline="0" dirty="0">
                <a:latin typeface="Calibri" panose="020F0502020204030204" pitchFamily="34" charset="0"/>
              </a:rPr>
              <a:t> : </a:t>
            </a:r>
            <a:r>
              <a:rPr lang="nl-NL" b="0" i="0" u="none" strike="noStrike" baseline="0" dirty="0">
                <a:solidFill>
                  <a:srgbClr val="000000"/>
                </a:solidFill>
                <a:latin typeface="Calibri" panose="020F0502020204030204" pitchFamily="34" charset="0"/>
              </a:rPr>
              <a:t>‘</a:t>
            </a:r>
            <a:r>
              <a:rPr lang="nl-NL" dirty="0">
                <a:solidFill>
                  <a:srgbClr val="000000"/>
                </a:solidFill>
                <a:latin typeface="Calibri" panose="020F0502020204030204" pitchFamily="34" charset="0"/>
              </a:rPr>
              <a:t>V</a:t>
            </a:r>
            <a:r>
              <a:rPr lang="nl-NL" b="0" i="0" u="none" strike="noStrike" baseline="0" dirty="0">
                <a:solidFill>
                  <a:srgbClr val="000000"/>
                </a:solidFill>
                <a:latin typeface="Calibri" panose="020F0502020204030204" pitchFamily="34" charset="0"/>
              </a:rPr>
              <a:t>uistregels’ te volgen</a:t>
            </a:r>
          </a:p>
          <a:p>
            <a:pPr lvl="1"/>
            <a:r>
              <a:rPr lang="nl-NL" sz="1400" b="0" i="0" u="none" strike="noStrike" baseline="0" dirty="0">
                <a:solidFill>
                  <a:srgbClr val="000000"/>
                </a:solidFill>
                <a:latin typeface="Calibri" panose="020F0502020204030204" pitchFamily="34" charset="0"/>
              </a:rPr>
              <a:t>1. de meeste lijnen kunnen via het gewone schema / de gewone interface van het softwarepakket ingevoerd worden. </a:t>
            </a:r>
            <a:r>
              <a:rPr lang="nl-NL" sz="1400" b="1" i="0" u="none" strike="noStrike" baseline="0" dirty="0">
                <a:solidFill>
                  <a:srgbClr val="000000"/>
                </a:solidFill>
                <a:latin typeface="Calibri" panose="020F0502020204030204" pitchFamily="34" charset="0"/>
              </a:rPr>
              <a:t>Alle (acute of chronische) medicatie die ‘dagelijks’ genomen wordt </a:t>
            </a:r>
            <a:r>
              <a:rPr lang="nl-NL" sz="1400" b="0" i="0" u="none" strike="noStrike" baseline="0" dirty="0">
                <a:solidFill>
                  <a:srgbClr val="000000"/>
                </a:solidFill>
                <a:latin typeface="Calibri" panose="020F0502020204030204" pitchFamily="34" charset="0"/>
              </a:rPr>
              <a:t>(één of meerdere keren) wordt dus ‘gewoon’ ingevoerd. </a:t>
            </a:r>
          </a:p>
          <a:p>
            <a:pPr lvl="1"/>
            <a:r>
              <a:rPr lang="nl-NL" sz="1400" b="0" i="0" u="none" strike="noStrike" baseline="0" dirty="0">
                <a:solidFill>
                  <a:srgbClr val="000000"/>
                </a:solidFill>
                <a:latin typeface="Calibri" panose="020F0502020204030204" pitchFamily="34" charset="0"/>
              </a:rPr>
              <a:t>2. Indien er een </a:t>
            </a:r>
            <a:r>
              <a:rPr lang="nl-NL" sz="1400" b="1" i="0" u="none" strike="noStrike" baseline="0" dirty="0">
                <a:solidFill>
                  <a:srgbClr val="000000"/>
                </a:solidFill>
                <a:latin typeface="Calibri" panose="020F0502020204030204" pitchFamily="34" charset="0"/>
              </a:rPr>
              <a:t>afwijkende </a:t>
            </a:r>
            <a:r>
              <a:rPr lang="nl-NL" sz="1400" b="1" i="0" u="none" strike="noStrike" baseline="0" dirty="0" err="1">
                <a:solidFill>
                  <a:srgbClr val="000000"/>
                </a:solidFill>
                <a:latin typeface="Calibri" panose="020F0502020204030204" pitchFamily="34" charset="0"/>
              </a:rPr>
              <a:t>posologie</a:t>
            </a:r>
            <a:r>
              <a:rPr lang="nl-NL" sz="1400" b="1" i="0" u="none" strike="noStrike" baseline="0" dirty="0">
                <a:solidFill>
                  <a:srgbClr val="000000"/>
                </a:solidFill>
                <a:latin typeface="Calibri" panose="020F0502020204030204" pitchFamily="34" charset="0"/>
              </a:rPr>
              <a:t> </a:t>
            </a:r>
            <a:r>
              <a:rPr lang="nl-NL" sz="1400" b="0" i="0" u="none" strike="noStrike" baseline="0" dirty="0">
                <a:solidFill>
                  <a:srgbClr val="000000"/>
                </a:solidFill>
                <a:latin typeface="Calibri" panose="020F0502020204030204" pitchFamily="34" charset="0"/>
              </a:rPr>
              <a:t>is, dient </a:t>
            </a:r>
            <a:r>
              <a:rPr lang="nl-NL" sz="1400" b="1" i="0" u="none" strike="noStrike" baseline="0" dirty="0">
                <a:solidFill>
                  <a:srgbClr val="000000"/>
                </a:solidFill>
                <a:latin typeface="Calibri" panose="020F0502020204030204" pitchFamily="34" charset="0"/>
              </a:rPr>
              <a:t>één vast </a:t>
            </a:r>
            <a:r>
              <a:rPr lang="nl-NL" sz="1400" b="1" i="0" u="none" strike="noStrike" baseline="0" dirty="0" err="1">
                <a:solidFill>
                  <a:srgbClr val="000000"/>
                </a:solidFill>
                <a:latin typeface="Calibri" panose="020F0502020204030204" pitchFamily="34" charset="0"/>
              </a:rPr>
              <a:t>tesktvenster</a:t>
            </a:r>
            <a:r>
              <a:rPr lang="nl-NL" sz="1400" b="1" i="0" u="none" strike="noStrike" baseline="0" dirty="0">
                <a:solidFill>
                  <a:srgbClr val="000000"/>
                </a:solidFill>
                <a:latin typeface="Calibri" panose="020F0502020204030204" pitchFamily="34" charset="0"/>
              </a:rPr>
              <a:t> </a:t>
            </a:r>
            <a:r>
              <a:rPr lang="nl-NL" sz="1400" b="0" i="0" u="none" strike="noStrike" baseline="0" dirty="0">
                <a:solidFill>
                  <a:srgbClr val="000000"/>
                </a:solidFill>
                <a:latin typeface="Calibri" panose="020F0502020204030204" pitchFamily="34" charset="0"/>
              </a:rPr>
              <a:t>gebruikt te worden om deze te beschrijven. (Dit venster wordt in overleg met elke SWV vastgelegd). NB: Het betreft dus bv. ‘eens om de 14 dagen’ of ‘in te nemen op maandag, woensdag en vrijdag’… </a:t>
            </a:r>
          </a:p>
          <a:p>
            <a:pPr lvl="1"/>
            <a:r>
              <a:rPr lang="nl-NL" sz="1400" b="0" i="0" u="none" strike="noStrike" baseline="0" dirty="0">
                <a:solidFill>
                  <a:srgbClr val="000000"/>
                </a:solidFill>
                <a:latin typeface="Calibri" panose="020F0502020204030204" pitchFamily="34" charset="0"/>
              </a:rPr>
              <a:t>3. </a:t>
            </a:r>
            <a:r>
              <a:rPr lang="nl-NL" sz="1400" b="1" i="0" u="none" strike="noStrike" baseline="0" dirty="0">
                <a:solidFill>
                  <a:srgbClr val="000000"/>
                </a:solidFill>
                <a:latin typeface="Calibri" panose="020F0502020204030204" pitchFamily="34" charset="0"/>
              </a:rPr>
              <a:t>Magistrale bereidingen </a:t>
            </a:r>
            <a:r>
              <a:rPr lang="nl-NL" sz="1400" b="0" i="0" u="none" strike="noStrike" baseline="0" dirty="0">
                <a:solidFill>
                  <a:srgbClr val="000000"/>
                </a:solidFill>
                <a:latin typeface="Calibri" panose="020F0502020204030204" pitchFamily="34" charset="0"/>
              </a:rPr>
              <a:t>worden via </a:t>
            </a:r>
            <a:r>
              <a:rPr lang="nl-NL" sz="1400" b="1" i="0" u="none" strike="noStrike" baseline="0" dirty="0">
                <a:solidFill>
                  <a:srgbClr val="000000"/>
                </a:solidFill>
                <a:latin typeface="Calibri" panose="020F0502020204030204" pitchFamily="34" charset="0"/>
              </a:rPr>
              <a:t>datzelfde venster </a:t>
            </a:r>
            <a:r>
              <a:rPr lang="nl-NL" sz="1400" b="0" i="0" u="none" strike="noStrike" baseline="0" dirty="0">
                <a:solidFill>
                  <a:srgbClr val="000000"/>
                </a:solidFill>
                <a:latin typeface="Calibri" panose="020F0502020204030204" pitchFamily="34" charset="0"/>
              </a:rPr>
              <a:t>ingebracht. Eerst de </a:t>
            </a:r>
            <a:r>
              <a:rPr lang="nl-NL" sz="1400" b="0" i="0" u="none" strike="noStrike" baseline="0" dirty="0" err="1">
                <a:solidFill>
                  <a:srgbClr val="000000"/>
                </a:solidFill>
                <a:latin typeface="Calibri" panose="020F0502020204030204" pitchFamily="34" charset="0"/>
              </a:rPr>
              <a:t>posologie</a:t>
            </a:r>
            <a:r>
              <a:rPr lang="nl-NL" sz="1400" b="0" i="0" u="none" strike="noStrike" baseline="0" dirty="0">
                <a:solidFill>
                  <a:srgbClr val="000000"/>
                </a:solidFill>
                <a:latin typeface="Calibri" panose="020F0502020204030204" pitchFamily="34" charset="0"/>
              </a:rPr>
              <a:t>, daarna de samenstelling (minstens de galenische vorm en alle actieve stoffen + dosering) van de bereiding. </a:t>
            </a:r>
          </a:p>
          <a:p>
            <a:pPr lvl="1"/>
            <a:r>
              <a:rPr lang="nl-NL" sz="1400" b="0" i="0" u="none" strike="noStrike" baseline="0" dirty="0">
                <a:solidFill>
                  <a:srgbClr val="000000"/>
                </a:solidFill>
                <a:latin typeface="Calibri" panose="020F0502020204030204" pitchFamily="34" charset="0"/>
              </a:rPr>
              <a:t>4. </a:t>
            </a:r>
            <a:r>
              <a:rPr lang="nl-NL" sz="1400" b="1" i="0" u="none" strike="noStrike" baseline="0" dirty="0">
                <a:solidFill>
                  <a:srgbClr val="000000"/>
                </a:solidFill>
                <a:latin typeface="Calibri" panose="020F0502020204030204" pitchFamily="34" charset="0"/>
              </a:rPr>
              <a:t>Zeer complexe </a:t>
            </a:r>
            <a:r>
              <a:rPr lang="nl-NL" sz="1400" b="1" i="0" u="none" strike="noStrike" baseline="0" dirty="0" err="1">
                <a:solidFill>
                  <a:srgbClr val="000000"/>
                </a:solidFill>
                <a:latin typeface="Calibri" panose="020F0502020204030204" pitchFamily="34" charset="0"/>
              </a:rPr>
              <a:t>posologieën</a:t>
            </a:r>
            <a:r>
              <a:rPr lang="nl-NL" sz="1400" b="1" i="0" u="none" strike="noStrike" baseline="0" dirty="0">
                <a:solidFill>
                  <a:srgbClr val="000000"/>
                </a:solidFill>
                <a:latin typeface="Calibri" panose="020F0502020204030204" pitchFamily="34" charset="0"/>
              </a:rPr>
              <a:t> (met name complex afbouwschema’s) </a:t>
            </a:r>
            <a:r>
              <a:rPr lang="nl-NL" sz="1400" b="0" i="0" u="none" strike="noStrike" baseline="0" dirty="0">
                <a:solidFill>
                  <a:srgbClr val="000000"/>
                </a:solidFill>
                <a:latin typeface="Calibri" panose="020F0502020204030204" pitchFamily="34" charset="0"/>
              </a:rPr>
              <a:t>worden best via een </a:t>
            </a:r>
            <a:r>
              <a:rPr lang="nl-NL" sz="1400" b="1" i="0" u="none" strike="noStrike" baseline="0" dirty="0">
                <a:solidFill>
                  <a:srgbClr val="000000"/>
                </a:solidFill>
                <a:latin typeface="Calibri" panose="020F0502020204030204" pitchFamily="34" charset="0"/>
              </a:rPr>
              <a:t>apart instructieblad </a:t>
            </a:r>
            <a:r>
              <a:rPr lang="nl-NL" sz="1400" b="0" i="0" u="none" strike="noStrike" baseline="0" dirty="0">
                <a:solidFill>
                  <a:srgbClr val="000000"/>
                </a:solidFill>
                <a:latin typeface="Calibri" panose="020F0502020204030204" pitchFamily="34" charset="0"/>
              </a:rPr>
              <a:t>meegegeven, waarbij in het </a:t>
            </a:r>
            <a:r>
              <a:rPr lang="nl-NL" sz="1400" b="0" i="0" u="none" strike="noStrike" baseline="0" dirty="0" err="1">
                <a:solidFill>
                  <a:srgbClr val="000000"/>
                </a:solidFill>
                <a:latin typeface="Calibri" panose="020F0502020204030204" pitchFamily="34" charset="0"/>
              </a:rPr>
              <a:t>tesktveld</a:t>
            </a:r>
            <a:r>
              <a:rPr lang="nl-NL" sz="1400" b="0" i="0" u="none" strike="noStrike" baseline="0" dirty="0">
                <a:solidFill>
                  <a:srgbClr val="000000"/>
                </a:solidFill>
                <a:latin typeface="Calibri" panose="020F0502020204030204" pitchFamily="34" charset="0"/>
              </a:rPr>
              <a:t> hiernaar verwezen wordt. </a:t>
            </a:r>
          </a:p>
          <a:p>
            <a:pPr lvl="1"/>
            <a:r>
              <a:rPr lang="nl-NL" sz="1400" dirty="0">
                <a:solidFill>
                  <a:srgbClr val="FF0000"/>
                </a:solidFill>
                <a:latin typeface="Calibri" panose="020F0502020204030204" pitchFamily="34" charset="0"/>
                <a:sym typeface="Wingdings" panose="05000000000000000000" pitchFamily="2" charset="2"/>
              </a:rPr>
              <a:t> Veld moet gekozen worden voor gevallen 2,3,4</a:t>
            </a:r>
            <a:endParaRPr lang="nl-NL" sz="1400" dirty="0">
              <a:solidFill>
                <a:srgbClr val="000000"/>
              </a:solidFill>
              <a:latin typeface="Calibri" panose="020F0502020204030204" pitchFamily="34" charset="0"/>
            </a:endParaRPr>
          </a:p>
          <a:p>
            <a:endParaRPr lang="nl-NL" b="1" dirty="0">
              <a:solidFill>
                <a:srgbClr val="000000"/>
              </a:solidFill>
              <a:latin typeface="Calibri" panose="020F0502020204030204" pitchFamily="34" charset="0"/>
            </a:endParaRPr>
          </a:p>
          <a:p>
            <a:pPr marL="171450" indent="-171450">
              <a:buFont typeface="Wingdings" panose="05000000000000000000" pitchFamily="2" charset="2"/>
              <a:buChar char="q"/>
            </a:pPr>
            <a:r>
              <a:rPr lang="nl-NL" b="1" dirty="0" err="1">
                <a:solidFill>
                  <a:srgbClr val="000000"/>
                </a:solidFill>
                <a:latin typeface="Calibri" panose="020F0502020204030204" pitchFamily="34" charset="0"/>
              </a:rPr>
              <a:t>Proposition</a:t>
            </a:r>
            <a:r>
              <a:rPr lang="nl-NL" b="1" dirty="0">
                <a:solidFill>
                  <a:srgbClr val="000000"/>
                </a:solidFill>
                <a:latin typeface="Calibri" panose="020F0502020204030204" pitchFamily="34" charset="0"/>
              </a:rPr>
              <a:t> </a:t>
            </a:r>
            <a:r>
              <a:rPr lang="nl-NL" b="1" dirty="0" err="1">
                <a:solidFill>
                  <a:srgbClr val="000000"/>
                </a:solidFill>
                <a:latin typeface="Calibri" panose="020F0502020204030204" pitchFamily="34" charset="0"/>
              </a:rPr>
              <a:t>for</a:t>
            </a:r>
            <a:r>
              <a:rPr lang="nl-NL" b="1" dirty="0">
                <a:solidFill>
                  <a:srgbClr val="000000"/>
                </a:solidFill>
                <a:latin typeface="Calibri" panose="020F0502020204030204" pitchFamily="34" charset="0"/>
              </a:rPr>
              <a:t> next </a:t>
            </a:r>
            <a:r>
              <a:rPr lang="nl-NL" b="1" dirty="0" err="1">
                <a:solidFill>
                  <a:srgbClr val="000000"/>
                </a:solidFill>
                <a:latin typeface="Calibri" panose="020F0502020204030204" pitchFamily="34" charset="0"/>
              </a:rPr>
              <a:t>session</a:t>
            </a:r>
            <a:endParaRPr lang="nl-NL" b="1" dirty="0">
              <a:solidFill>
                <a:srgbClr val="000000"/>
              </a:solidFill>
              <a:latin typeface="Calibri" panose="020F0502020204030204" pitchFamily="34" charset="0"/>
            </a:endParaRPr>
          </a:p>
          <a:p>
            <a:r>
              <a:rPr lang="nl-NL" b="1" dirty="0">
                <a:solidFill>
                  <a:srgbClr val="FF0000"/>
                </a:solidFill>
                <a:latin typeface="inherit"/>
                <a:ea typeface="Times New Roman" panose="02020603050405020304" pitchFamily="18" charset="0"/>
                <a:cs typeface="Courier New" panose="02070309020205020404" pitchFamily="49" charset="0"/>
              </a:rPr>
              <a:t>Solution / Oplossing : </a:t>
            </a:r>
            <a:r>
              <a:rPr lang="nl-NL" b="1" dirty="0" err="1">
                <a:solidFill>
                  <a:srgbClr val="FF0000"/>
                </a:solidFill>
                <a:latin typeface="inherit"/>
                <a:ea typeface="Times New Roman" panose="02020603050405020304" pitchFamily="18" charset="0"/>
                <a:cs typeface="Courier New" panose="02070309020205020404" pitchFamily="49" charset="0"/>
              </a:rPr>
              <a:t>see</a:t>
            </a:r>
            <a:r>
              <a:rPr lang="nl-NL" b="1" dirty="0">
                <a:solidFill>
                  <a:srgbClr val="FF0000"/>
                </a:solidFill>
                <a:latin typeface="inherit"/>
                <a:ea typeface="Times New Roman" panose="02020603050405020304" pitchFamily="18" charset="0"/>
                <a:cs typeface="Courier New" panose="02070309020205020404" pitchFamily="49" charset="0"/>
              </a:rPr>
              <a:t> next 3 slides</a:t>
            </a:r>
          </a:p>
          <a:p>
            <a:endParaRPr lang="nl-NL" sz="1000" b="1" dirty="0">
              <a:solidFill>
                <a:srgbClr val="FF0000"/>
              </a:solidFill>
              <a:latin typeface="Calibri" panose="020F0502020204030204" pitchFamily="34" charset="0"/>
            </a:endParaRPr>
          </a:p>
          <a:p>
            <a:pPr lvl="1"/>
            <a:endParaRPr lang="nl-NL" sz="1000" dirty="0">
              <a:solidFill>
                <a:srgbClr val="000000"/>
              </a:solidFill>
              <a:latin typeface="Calibri" panose="020F0502020204030204" pitchFamily="34" charset="0"/>
            </a:endParaRPr>
          </a:p>
          <a:p>
            <a:pPr lvl="1"/>
            <a:endParaRPr lang="nl-NL" sz="1000" dirty="0">
              <a:solidFill>
                <a:srgbClr val="000000"/>
              </a:solidFill>
              <a:latin typeface="Calibri" panose="020F0502020204030204" pitchFamily="34" charset="0"/>
            </a:endParaRPr>
          </a:p>
          <a:p>
            <a:pPr lvl="1"/>
            <a:endParaRPr lang="nl-NL" sz="1000" dirty="0">
              <a:solidFill>
                <a:srgbClr val="000000"/>
              </a:solidFill>
              <a:latin typeface="Calibri" panose="020F0502020204030204" pitchFamily="34" charset="0"/>
            </a:endParaRPr>
          </a:p>
          <a:p>
            <a:pPr lvl="1"/>
            <a:endParaRPr lang="nl-NL" sz="1000" dirty="0">
              <a:solidFill>
                <a:srgbClr val="000000"/>
              </a:solidFill>
              <a:latin typeface="Calibri" panose="020F0502020204030204" pitchFamily="34" charset="0"/>
            </a:endParaRPr>
          </a:p>
          <a:p>
            <a:pPr lvl="1"/>
            <a:endParaRPr lang="nl-NL" sz="1000" dirty="0">
              <a:solidFill>
                <a:srgbClr val="000000"/>
              </a:solidFill>
              <a:latin typeface="Calibri" panose="020F0502020204030204" pitchFamily="34" charset="0"/>
            </a:endParaRPr>
          </a:p>
          <a:p>
            <a:pPr lvl="1"/>
            <a:endParaRPr lang="nl-NL" sz="1000" dirty="0">
              <a:solidFill>
                <a:srgbClr val="000000"/>
              </a:solidFill>
              <a:latin typeface="Calibri" panose="020F0502020204030204" pitchFamily="34" charset="0"/>
            </a:endParaRPr>
          </a:p>
          <a:p>
            <a:pPr lvl="1"/>
            <a:endParaRPr lang="en-GB" sz="1000" dirty="0"/>
          </a:p>
        </p:txBody>
      </p:sp>
      <p:sp>
        <p:nvSpPr>
          <p:cNvPr id="2" name="Slide Number Placeholder 1">
            <a:extLst>
              <a:ext uri="{FF2B5EF4-FFF2-40B4-BE49-F238E27FC236}">
                <a16:creationId xmlns:a16="http://schemas.microsoft.com/office/drawing/2014/main" id="{1B87B71A-1BAA-142B-256D-5BA3186C3491}"/>
              </a:ext>
            </a:extLst>
          </p:cNvPr>
          <p:cNvSpPr>
            <a:spLocks noGrp="1"/>
          </p:cNvSpPr>
          <p:nvPr>
            <p:ph type="sldNum" sz="quarter" idx="12"/>
          </p:nvPr>
        </p:nvSpPr>
        <p:spPr/>
        <p:txBody>
          <a:bodyPr/>
          <a:lstStyle/>
          <a:p>
            <a:fld id="{B6F15528-21DE-4FAA-801E-634DDDAF4B2B}" type="slidenum">
              <a:rPr lang="en-US" smtClean="0"/>
              <a:pPr/>
              <a:t>4</a:t>
            </a:fld>
            <a:endParaRPr lang="en-US"/>
          </a:p>
        </p:txBody>
      </p:sp>
      <p:sp>
        <p:nvSpPr>
          <p:cNvPr id="3" name="Rounded Rectangle 3">
            <a:extLst>
              <a:ext uri="{FF2B5EF4-FFF2-40B4-BE49-F238E27FC236}">
                <a16:creationId xmlns:a16="http://schemas.microsoft.com/office/drawing/2014/main" id="{274A7EC0-69FB-C6B5-368B-35A57ADD903E}"/>
              </a:ext>
            </a:extLst>
          </p:cNvPr>
          <p:cNvSpPr/>
          <p:nvPr/>
        </p:nvSpPr>
        <p:spPr>
          <a:xfrm>
            <a:off x="457200" y="892745"/>
            <a:ext cx="8228936" cy="843686"/>
          </a:xfrm>
          <a:prstGeom prst="roundRect">
            <a:avLst/>
          </a:prstGeom>
          <a:solidFill>
            <a:srgbClr val="FFFF00">
              <a:alpha val="3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39468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457200" y="5943600"/>
            <a:ext cx="8229600" cy="0"/>
          </a:xfrm>
          <a:prstGeom prst="line">
            <a:avLst/>
          </a:prstGeom>
          <a:ln w="25400" cmpd="sng">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6" descr="RIZIV.jpg"/>
          <p:cNvPicPr>
            <a:picLocks noChangeAspect="1"/>
          </p:cNvPicPr>
          <p:nvPr/>
        </p:nvPicPr>
        <p:blipFill>
          <a:blip r:embed="rId2" cstate="print"/>
          <a:stretch>
            <a:fillRect/>
          </a:stretch>
        </p:blipFill>
        <p:spPr>
          <a:xfrm>
            <a:off x="457200" y="6019800"/>
            <a:ext cx="608937" cy="540000"/>
          </a:xfrm>
          <a:prstGeom prst="rect">
            <a:avLst/>
          </a:prstGeom>
        </p:spPr>
      </p:pic>
      <p:pic>
        <p:nvPicPr>
          <p:cNvPr id="8" name="Picture 7" descr="INAMI.jpg"/>
          <p:cNvPicPr>
            <a:picLocks noChangeAspect="1"/>
          </p:cNvPicPr>
          <p:nvPr/>
        </p:nvPicPr>
        <p:blipFill>
          <a:blip r:embed="rId3" cstate="print"/>
          <a:stretch>
            <a:fillRect/>
          </a:stretch>
        </p:blipFill>
        <p:spPr>
          <a:xfrm>
            <a:off x="8077200" y="6013200"/>
            <a:ext cx="608936" cy="540000"/>
          </a:xfrm>
          <a:prstGeom prst="rect">
            <a:avLst/>
          </a:prstGeom>
        </p:spPr>
      </p:pic>
      <p:sp>
        <p:nvSpPr>
          <p:cNvPr id="11" name="Rounded Rectangle 10"/>
          <p:cNvSpPr/>
          <p:nvPr/>
        </p:nvSpPr>
        <p:spPr>
          <a:xfrm>
            <a:off x="457200" y="381000"/>
            <a:ext cx="8152736" cy="38211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dirty="0">
                <a:solidFill>
                  <a:schemeClr val="bg1"/>
                </a:solidFill>
              </a:rPr>
              <a:t>Priority 0</a:t>
            </a:r>
          </a:p>
        </p:txBody>
      </p:sp>
      <p:sp>
        <p:nvSpPr>
          <p:cNvPr id="2" name="Slide Number Placeholder 1">
            <a:extLst>
              <a:ext uri="{FF2B5EF4-FFF2-40B4-BE49-F238E27FC236}">
                <a16:creationId xmlns:a16="http://schemas.microsoft.com/office/drawing/2014/main" id="{1B87B71A-1BAA-142B-256D-5BA3186C3491}"/>
              </a:ext>
            </a:extLst>
          </p:cNvPr>
          <p:cNvSpPr>
            <a:spLocks noGrp="1"/>
          </p:cNvSpPr>
          <p:nvPr>
            <p:ph type="sldNum" sz="quarter" idx="12"/>
          </p:nvPr>
        </p:nvSpPr>
        <p:spPr/>
        <p:txBody>
          <a:bodyPr/>
          <a:lstStyle/>
          <a:p>
            <a:fld id="{B6F15528-21DE-4FAA-801E-634DDDAF4B2B}" type="slidenum">
              <a:rPr lang="en-US" smtClean="0"/>
              <a:pPr/>
              <a:t>5</a:t>
            </a:fld>
            <a:endParaRPr lang="en-US"/>
          </a:p>
        </p:txBody>
      </p:sp>
      <p:sp>
        <p:nvSpPr>
          <p:cNvPr id="3" name="Rounded Rectangle 3">
            <a:extLst>
              <a:ext uri="{FF2B5EF4-FFF2-40B4-BE49-F238E27FC236}">
                <a16:creationId xmlns:a16="http://schemas.microsoft.com/office/drawing/2014/main" id="{274A7EC0-69FB-C6B5-368B-35A57ADD903E}"/>
              </a:ext>
            </a:extLst>
          </p:cNvPr>
          <p:cNvSpPr/>
          <p:nvPr/>
        </p:nvSpPr>
        <p:spPr>
          <a:xfrm>
            <a:off x="456536" y="1003671"/>
            <a:ext cx="8228936" cy="843686"/>
          </a:xfrm>
          <a:prstGeom prst="roundRect">
            <a:avLst/>
          </a:prstGeom>
          <a:solidFill>
            <a:srgbClr val="FFFF00">
              <a:alpha val="3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err="1">
                <a:solidFill>
                  <a:schemeClr val="tx1"/>
                </a:solidFill>
              </a:rPr>
              <a:t>Omzetting</a:t>
            </a:r>
            <a:r>
              <a:rPr lang="en-GB" dirty="0">
                <a:solidFill>
                  <a:schemeClr val="tx1"/>
                </a:solidFill>
              </a:rPr>
              <a:t> ‘</a:t>
            </a:r>
            <a:r>
              <a:rPr lang="en-GB" dirty="0" err="1">
                <a:solidFill>
                  <a:schemeClr val="tx1"/>
                </a:solidFill>
              </a:rPr>
              <a:t>vuistregels</a:t>
            </a:r>
            <a:r>
              <a:rPr lang="en-GB" dirty="0">
                <a:solidFill>
                  <a:schemeClr val="tx1"/>
                </a:solidFill>
              </a:rPr>
              <a:t>’ </a:t>
            </a:r>
            <a:r>
              <a:rPr lang="en-GB" dirty="0" err="1">
                <a:solidFill>
                  <a:schemeClr val="tx1"/>
                </a:solidFill>
              </a:rPr>
              <a:t>naar</a:t>
            </a:r>
            <a:r>
              <a:rPr lang="en-GB" dirty="0">
                <a:solidFill>
                  <a:schemeClr val="tx1"/>
                </a:solidFill>
              </a:rPr>
              <a:t> concrete </a:t>
            </a:r>
            <a:r>
              <a:rPr lang="en-GB" dirty="0" err="1">
                <a:solidFill>
                  <a:schemeClr val="tx1"/>
                </a:solidFill>
              </a:rPr>
              <a:t>afspraken</a:t>
            </a:r>
            <a:endParaRPr lang="en-GB" dirty="0">
              <a:solidFill>
                <a:schemeClr val="tx1"/>
              </a:solidFill>
            </a:endParaRPr>
          </a:p>
        </p:txBody>
      </p:sp>
      <p:sp>
        <p:nvSpPr>
          <p:cNvPr id="4" name="TextBox 3">
            <a:extLst>
              <a:ext uri="{FF2B5EF4-FFF2-40B4-BE49-F238E27FC236}">
                <a16:creationId xmlns:a16="http://schemas.microsoft.com/office/drawing/2014/main" id="{07DE7A61-A379-FFAA-29A1-EB90B3C48195}"/>
              </a:ext>
            </a:extLst>
          </p:cNvPr>
          <p:cNvSpPr txBox="1"/>
          <p:nvPr/>
        </p:nvSpPr>
        <p:spPr>
          <a:xfrm>
            <a:off x="456536" y="2082050"/>
            <a:ext cx="8229600" cy="4062651"/>
          </a:xfrm>
          <a:prstGeom prst="rect">
            <a:avLst/>
          </a:prstGeom>
          <a:noFill/>
        </p:spPr>
        <p:txBody>
          <a:bodyPr wrap="square" rtlCol="0">
            <a:spAutoFit/>
          </a:bodyPr>
          <a:lstStyle/>
          <a:p>
            <a:pPr marL="400050" lvl="1" indent="0">
              <a:buNone/>
            </a:pPr>
            <a:r>
              <a:rPr lang="nl-NL" sz="2400" dirty="0">
                <a:sym typeface="Wingdings" panose="05000000000000000000" pitchFamily="2" charset="2"/>
              </a:rPr>
              <a:t>Context:</a:t>
            </a:r>
          </a:p>
          <a:p>
            <a:pPr lvl="1" indent="-342900"/>
            <a:r>
              <a:rPr lang="nl-NL" sz="2400" dirty="0">
                <a:sym typeface="Wingdings" panose="05000000000000000000" pitchFamily="2" charset="2"/>
              </a:rPr>
              <a:t>Bijeenkomst </a:t>
            </a:r>
            <a:r>
              <a:rPr lang="nl-NL" sz="2400" dirty="0" err="1">
                <a:sym typeface="Wingdings" panose="05000000000000000000" pitchFamily="2" charset="2"/>
              </a:rPr>
              <a:t>subwerkgroep</a:t>
            </a:r>
            <a:r>
              <a:rPr lang="nl-NL" sz="2400" dirty="0">
                <a:sym typeface="Wingdings" panose="05000000000000000000" pitchFamily="2" charset="2"/>
              </a:rPr>
              <a:t> op 10/11/23</a:t>
            </a:r>
          </a:p>
          <a:p>
            <a:pPr lvl="1" indent="-342900"/>
            <a:r>
              <a:rPr lang="nl-NL" sz="2400" dirty="0">
                <a:sym typeface="Wingdings" panose="05000000000000000000" pitchFamily="2" charset="2"/>
              </a:rPr>
              <a:t>Aanwezig: </a:t>
            </a:r>
            <a:r>
              <a:rPr lang="nl-BE" sz="1800" dirty="0">
                <a:effectLst/>
                <a:latin typeface="Calibri" panose="020F0502020204030204" pitchFamily="34" charset="0"/>
                <a:ea typeface="Times New Roman" panose="02020603050405020304" pitchFamily="18" charset="0"/>
              </a:rPr>
              <a:t>Alexis Van Zeveren, Freddy Carremans, Frederic Nemery, Tom De Backer, Alain Rogister, Hans De Keersmaecker, Christophe </a:t>
            </a:r>
            <a:r>
              <a:rPr lang="nl-BE" sz="1800" dirty="0" err="1">
                <a:effectLst/>
                <a:latin typeface="Calibri" panose="020F0502020204030204" pitchFamily="34" charset="0"/>
                <a:ea typeface="Times New Roman" panose="02020603050405020304" pitchFamily="18" charset="0"/>
              </a:rPr>
              <a:t>Labaere</a:t>
            </a:r>
            <a:r>
              <a:rPr lang="nl-BE" sz="1800" dirty="0">
                <a:effectLst/>
                <a:latin typeface="Calibri" panose="020F0502020204030204" pitchFamily="34" charset="0"/>
                <a:ea typeface="Times New Roman" panose="02020603050405020304" pitchFamily="18" charset="0"/>
              </a:rPr>
              <a:t>, Yves Vanderstichele, Thomas Van Langendonck</a:t>
            </a:r>
          </a:p>
          <a:p>
            <a:pPr lvl="1" indent="-342900"/>
            <a:r>
              <a:rPr lang="nl-NL" sz="2400" dirty="0">
                <a:sym typeface="Wingdings" panose="05000000000000000000" pitchFamily="2" charset="2"/>
              </a:rPr>
              <a:t>Conclusies:</a:t>
            </a:r>
          </a:p>
          <a:p>
            <a:pPr lvl="2" indent="-342900"/>
            <a:r>
              <a:rPr lang="nl-BE" sz="1800" dirty="0">
                <a:latin typeface="Calibri" panose="020F0502020204030204" pitchFamily="34" charset="0"/>
                <a:ea typeface="Times New Roman" panose="02020603050405020304" pitchFamily="18" charset="0"/>
              </a:rPr>
              <a:t>Oplossing i</a:t>
            </a:r>
            <a:r>
              <a:rPr lang="nl-BE" sz="1800" dirty="0">
                <a:effectLst/>
                <a:latin typeface="Calibri" panose="020F0502020204030204" pitchFamily="34" charset="0"/>
                <a:ea typeface="Times New Roman" panose="02020603050405020304" pitchFamily="18" charset="0"/>
              </a:rPr>
              <a:t>n overeenstemming met het </a:t>
            </a:r>
            <a:r>
              <a:rPr lang="nl-BE" sz="1800" dirty="0" err="1">
                <a:effectLst/>
                <a:latin typeface="Calibri" panose="020F0502020204030204" pitchFamily="34" charset="0"/>
                <a:ea typeface="Times New Roman" panose="02020603050405020304" pitchFamily="18" charset="0"/>
              </a:rPr>
              <a:t>cookbook</a:t>
            </a:r>
            <a:endParaRPr lang="nl-BE" sz="1800" dirty="0">
              <a:effectLst/>
              <a:latin typeface="Calibri" panose="020F0502020204030204" pitchFamily="34" charset="0"/>
              <a:ea typeface="Times New Roman" panose="02020603050405020304" pitchFamily="18" charset="0"/>
            </a:endParaRPr>
          </a:p>
          <a:p>
            <a:pPr lvl="2" indent="-342900"/>
            <a:r>
              <a:rPr lang="nl-BE" sz="1800" dirty="0">
                <a:latin typeface="Calibri" panose="020F0502020204030204" pitchFamily="34" charset="0"/>
                <a:ea typeface="Times New Roman" panose="02020603050405020304" pitchFamily="18" charset="0"/>
              </a:rPr>
              <a:t>G</a:t>
            </a:r>
            <a:r>
              <a:rPr lang="nl-BE" sz="1800" dirty="0">
                <a:effectLst/>
                <a:latin typeface="Calibri" panose="020F0502020204030204" pitchFamily="34" charset="0"/>
                <a:ea typeface="Times New Roman" panose="02020603050405020304" pitchFamily="18" charset="0"/>
              </a:rPr>
              <a:t>een technische aanpassingen nodig</a:t>
            </a:r>
          </a:p>
          <a:p>
            <a:pPr lvl="2" indent="-342900"/>
            <a:r>
              <a:rPr lang="nl-BE" sz="1800" dirty="0">
                <a:latin typeface="Calibri" panose="020F0502020204030204" pitchFamily="34" charset="0"/>
                <a:ea typeface="Times New Roman" panose="02020603050405020304" pitchFamily="18" charset="0"/>
              </a:rPr>
              <a:t>G</a:t>
            </a:r>
            <a:r>
              <a:rPr lang="nl-BE" sz="1800" dirty="0">
                <a:effectLst/>
                <a:latin typeface="Calibri" panose="020F0502020204030204" pitchFamily="34" charset="0"/>
                <a:ea typeface="Times New Roman" panose="02020603050405020304" pitchFamily="18" charset="0"/>
              </a:rPr>
              <a:t>een wijzigingen aan het </a:t>
            </a:r>
            <a:r>
              <a:rPr lang="nl-BE" sz="1800" dirty="0" err="1">
                <a:effectLst/>
                <a:latin typeface="Calibri" panose="020F0502020204030204" pitchFamily="34" charset="0"/>
                <a:ea typeface="Times New Roman" panose="02020603050405020304" pitchFamily="18" charset="0"/>
              </a:rPr>
              <a:t>cookbook</a:t>
            </a:r>
            <a:r>
              <a:rPr lang="nl-BE" sz="1800" dirty="0">
                <a:effectLst/>
                <a:latin typeface="Calibri" panose="020F0502020204030204" pitchFamily="34" charset="0"/>
                <a:ea typeface="Times New Roman" panose="02020603050405020304" pitchFamily="18" charset="0"/>
              </a:rPr>
              <a:t> nodig</a:t>
            </a:r>
          </a:p>
          <a:p>
            <a:pPr lvl="2" indent="-342900"/>
            <a:r>
              <a:rPr lang="nl-BE" sz="1800" dirty="0">
                <a:latin typeface="Calibri" panose="020F0502020204030204" pitchFamily="34" charset="0"/>
                <a:sym typeface="Wingdings" panose="05000000000000000000" pitchFamily="2" charset="2"/>
              </a:rPr>
              <a:t>Vuistregel 4: h</a:t>
            </a:r>
            <a:r>
              <a:rPr lang="nl-BE" sz="1800" dirty="0">
                <a:effectLst/>
                <a:latin typeface="Calibri" panose="020F0502020204030204" pitchFamily="34" charset="0"/>
                <a:ea typeface="Times New Roman" panose="02020603050405020304" pitchFamily="18" charset="0"/>
              </a:rPr>
              <a:t>et gebruik van aparte instructiebladen dient zoveel mogelijk te worden vermeden</a:t>
            </a:r>
          </a:p>
          <a:p>
            <a:pPr lvl="2" indent="-342900"/>
            <a:r>
              <a:rPr lang="nl-BE" dirty="0">
                <a:latin typeface="Calibri" panose="020F0502020204030204" pitchFamily="34" charset="0"/>
                <a:sym typeface="Wingdings" panose="05000000000000000000" pitchFamily="2" charset="2"/>
              </a:rPr>
              <a:t>Productie testen tot 29/02/2023 (3 apothekers &amp; 3 artsen, Deinze, APB-Vitalink)</a:t>
            </a:r>
            <a:endParaRPr lang="nl-NL" sz="2000" dirty="0">
              <a:sym typeface="Wingdings" panose="05000000000000000000" pitchFamily="2" charset="2"/>
            </a:endParaRPr>
          </a:p>
          <a:p>
            <a:endParaRPr lang="en-GB" dirty="0"/>
          </a:p>
        </p:txBody>
      </p:sp>
      <p:sp>
        <p:nvSpPr>
          <p:cNvPr id="5" name="Rectangle 4">
            <a:extLst>
              <a:ext uri="{FF2B5EF4-FFF2-40B4-BE49-F238E27FC236}">
                <a16:creationId xmlns:a16="http://schemas.microsoft.com/office/drawing/2014/main" id="{39AC2650-3E15-16C9-F76D-25E25B1FA6C4}"/>
              </a:ext>
            </a:extLst>
          </p:cNvPr>
          <p:cNvSpPr/>
          <p:nvPr/>
        </p:nvSpPr>
        <p:spPr>
          <a:xfrm rot="1696243">
            <a:off x="5317675" y="490321"/>
            <a:ext cx="3729016" cy="2800767"/>
          </a:xfrm>
          <a:prstGeom prst="rect">
            <a:avLst/>
          </a:prstGeom>
          <a:noFill/>
        </p:spPr>
        <p:txBody>
          <a:bodyPr wrap="square" lIns="91440" tIns="45720" rIns="91440" bIns="45720">
            <a:spAutoFit/>
          </a:bodyPr>
          <a:lstStyle/>
          <a:p>
            <a:pPr algn="ctr"/>
            <a:r>
              <a:rPr lang="en-US" sz="4400" b="1" cap="none" spc="0" dirty="0">
                <a:ln w="12700">
                  <a:solidFill>
                    <a:schemeClr val="accent3">
                      <a:lumMod val="50000"/>
                    </a:schemeClr>
                  </a:solidFill>
                  <a:prstDash val="solid"/>
                </a:ln>
                <a:solidFill>
                  <a:schemeClr val="accent3">
                    <a:lumMod val="75000"/>
                  </a:schemeClr>
                </a:solidFill>
                <a:effectLst>
                  <a:innerShdw blurRad="177800">
                    <a:schemeClr val="accent3">
                      <a:lumMod val="50000"/>
                    </a:schemeClr>
                  </a:innerShdw>
                </a:effectLst>
              </a:rPr>
              <a:t>Principe </a:t>
            </a:r>
            <a:r>
              <a:rPr lang="en-US" sz="4400" b="1" cap="none" spc="0" dirty="0" err="1">
                <a:ln w="12700">
                  <a:solidFill>
                    <a:schemeClr val="accent3">
                      <a:lumMod val="50000"/>
                    </a:schemeClr>
                  </a:solidFill>
                  <a:prstDash val="solid"/>
                </a:ln>
                <a:solidFill>
                  <a:schemeClr val="accent3">
                    <a:lumMod val="75000"/>
                  </a:schemeClr>
                </a:solidFill>
                <a:effectLst>
                  <a:innerShdw blurRad="177800">
                    <a:schemeClr val="accent3">
                      <a:lumMod val="50000"/>
                    </a:schemeClr>
                  </a:innerShdw>
                </a:effectLst>
              </a:rPr>
              <a:t>Akkoord</a:t>
            </a:r>
            <a:r>
              <a:rPr lang="en-US" sz="4400" b="1" cap="none" spc="0" dirty="0">
                <a:ln w="12700">
                  <a:solidFill>
                    <a:schemeClr val="accent3">
                      <a:lumMod val="50000"/>
                    </a:schemeClr>
                  </a:solidFill>
                  <a:prstDash val="solid"/>
                </a:ln>
                <a:solidFill>
                  <a:schemeClr val="accent3">
                    <a:lumMod val="75000"/>
                  </a:schemeClr>
                </a:solidFill>
                <a:effectLst>
                  <a:innerShdw blurRad="177800">
                    <a:schemeClr val="accent3">
                      <a:lumMod val="50000"/>
                    </a:schemeClr>
                  </a:innerShdw>
                </a:effectLst>
              </a:rPr>
              <a:t> under testing (</a:t>
            </a:r>
            <a:r>
              <a:rPr lang="en-US" sz="4400" b="1" cap="none" spc="0" dirty="0" err="1">
                <a:ln w="12700">
                  <a:solidFill>
                    <a:schemeClr val="accent3">
                      <a:lumMod val="50000"/>
                    </a:schemeClr>
                  </a:solidFill>
                  <a:prstDash val="solid"/>
                </a:ln>
                <a:solidFill>
                  <a:schemeClr val="accent3">
                    <a:lumMod val="75000"/>
                  </a:schemeClr>
                </a:solidFill>
                <a:effectLst>
                  <a:innerShdw blurRad="177800">
                    <a:schemeClr val="accent3">
                      <a:lumMod val="50000"/>
                    </a:schemeClr>
                  </a:innerShdw>
                </a:effectLst>
              </a:rPr>
              <a:t>til</a:t>
            </a:r>
            <a:r>
              <a:rPr lang="en-US" sz="4400" b="1" cap="none" spc="0" dirty="0">
                <a:ln w="12700">
                  <a:solidFill>
                    <a:schemeClr val="accent3">
                      <a:lumMod val="50000"/>
                    </a:schemeClr>
                  </a:solidFill>
                  <a:prstDash val="solid"/>
                </a:ln>
                <a:solidFill>
                  <a:schemeClr val="accent3">
                    <a:lumMod val="75000"/>
                  </a:schemeClr>
                </a:solidFill>
                <a:effectLst>
                  <a:innerShdw blurRad="177800">
                    <a:schemeClr val="accent3">
                      <a:lumMod val="50000"/>
                    </a:schemeClr>
                  </a:innerShdw>
                </a:effectLst>
              </a:rPr>
              <a:t> 29/02/2024)</a:t>
            </a:r>
          </a:p>
        </p:txBody>
      </p:sp>
    </p:spTree>
    <p:extLst>
      <p:ext uri="{BB962C8B-B14F-4D97-AF65-F5344CB8AC3E}">
        <p14:creationId xmlns:p14="http://schemas.microsoft.com/office/powerpoint/2010/main" val="3393099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457200" y="5943600"/>
            <a:ext cx="8229600" cy="0"/>
          </a:xfrm>
          <a:prstGeom prst="line">
            <a:avLst/>
          </a:prstGeom>
          <a:ln w="25400" cmpd="sng">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6" descr="RIZIV.jpg"/>
          <p:cNvPicPr>
            <a:picLocks noChangeAspect="1"/>
          </p:cNvPicPr>
          <p:nvPr/>
        </p:nvPicPr>
        <p:blipFill>
          <a:blip r:embed="rId2" cstate="print"/>
          <a:stretch>
            <a:fillRect/>
          </a:stretch>
        </p:blipFill>
        <p:spPr>
          <a:xfrm>
            <a:off x="457200" y="6019800"/>
            <a:ext cx="608937" cy="540000"/>
          </a:xfrm>
          <a:prstGeom prst="rect">
            <a:avLst/>
          </a:prstGeom>
        </p:spPr>
      </p:pic>
      <p:pic>
        <p:nvPicPr>
          <p:cNvPr id="8" name="Picture 7" descr="INAMI.jpg"/>
          <p:cNvPicPr>
            <a:picLocks noChangeAspect="1"/>
          </p:cNvPicPr>
          <p:nvPr/>
        </p:nvPicPr>
        <p:blipFill>
          <a:blip r:embed="rId3" cstate="print"/>
          <a:stretch>
            <a:fillRect/>
          </a:stretch>
        </p:blipFill>
        <p:spPr>
          <a:xfrm>
            <a:off x="8077200" y="6013200"/>
            <a:ext cx="608936" cy="540000"/>
          </a:xfrm>
          <a:prstGeom prst="rect">
            <a:avLst/>
          </a:prstGeom>
        </p:spPr>
      </p:pic>
      <p:sp>
        <p:nvSpPr>
          <p:cNvPr id="11" name="Rounded Rectangle 10"/>
          <p:cNvSpPr/>
          <p:nvPr/>
        </p:nvSpPr>
        <p:spPr>
          <a:xfrm>
            <a:off x="457200" y="381000"/>
            <a:ext cx="8152736" cy="38211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dirty="0">
                <a:solidFill>
                  <a:schemeClr val="bg1"/>
                </a:solidFill>
              </a:rPr>
              <a:t>Priority 0</a:t>
            </a:r>
          </a:p>
        </p:txBody>
      </p:sp>
      <p:sp>
        <p:nvSpPr>
          <p:cNvPr id="2" name="Slide Number Placeholder 1">
            <a:extLst>
              <a:ext uri="{FF2B5EF4-FFF2-40B4-BE49-F238E27FC236}">
                <a16:creationId xmlns:a16="http://schemas.microsoft.com/office/drawing/2014/main" id="{1B87B71A-1BAA-142B-256D-5BA3186C3491}"/>
              </a:ext>
            </a:extLst>
          </p:cNvPr>
          <p:cNvSpPr>
            <a:spLocks noGrp="1"/>
          </p:cNvSpPr>
          <p:nvPr>
            <p:ph type="sldNum" sz="quarter" idx="12"/>
          </p:nvPr>
        </p:nvSpPr>
        <p:spPr/>
        <p:txBody>
          <a:bodyPr/>
          <a:lstStyle/>
          <a:p>
            <a:fld id="{B6F15528-21DE-4FAA-801E-634DDDAF4B2B}" type="slidenum">
              <a:rPr lang="en-US" smtClean="0"/>
              <a:pPr/>
              <a:t>6</a:t>
            </a:fld>
            <a:endParaRPr lang="en-US"/>
          </a:p>
        </p:txBody>
      </p:sp>
      <p:sp>
        <p:nvSpPr>
          <p:cNvPr id="3" name="Rounded Rectangle 3">
            <a:extLst>
              <a:ext uri="{FF2B5EF4-FFF2-40B4-BE49-F238E27FC236}">
                <a16:creationId xmlns:a16="http://schemas.microsoft.com/office/drawing/2014/main" id="{274A7EC0-69FB-C6B5-368B-35A57ADD903E}"/>
              </a:ext>
            </a:extLst>
          </p:cNvPr>
          <p:cNvSpPr/>
          <p:nvPr/>
        </p:nvSpPr>
        <p:spPr>
          <a:xfrm>
            <a:off x="456536" y="1003671"/>
            <a:ext cx="8228936" cy="843686"/>
          </a:xfrm>
          <a:prstGeom prst="roundRect">
            <a:avLst/>
          </a:prstGeom>
          <a:solidFill>
            <a:srgbClr val="FFFF00">
              <a:alpha val="3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err="1">
                <a:solidFill>
                  <a:schemeClr val="tx1"/>
                </a:solidFill>
              </a:rPr>
              <a:t>Omzetting</a:t>
            </a:r>
            <a:r>
              <a:rPr lang="en-GB" dirty="0">
                <a:solidFill>
                  <a:schemeClr val="tx1"/>
                </a:solidFill>
              </a:rPr>
              <a:t> ‘</a:t>
            </a:r>
            <a:r>
              <a:rPr lang="en-GB" dirty="0" err="1">
                <a:solidFill>
                  <a:schemeClr val="tx1"/>
                </a:solidFill>
              </a:rPr>
              <a:t>vuistregels</a:t>
            </a:r>
            <a:r>
              <a:rPr lang="en-GB" dirty="0">
                <a:solidFill>
                  <a:schemeClr val="tx1"/>
                </a:solidFill>
              </a:rPr>
              <a:t>’ </a:t>
            </a:r>
            <a:r>
              <a:rPr lang="en-GB" dirty="0" err="1">
                <a:solidFill>
                  <a:schemeClr val="tx1"/>
                </a:solidFill>
              </a:rPr>
              <a:t>naar</a:t>
            </a:r>
            <a:r>
              <a:rPr lang="en-GB" dirty="0">
                <a:solidFill>
                  <a:schemeClr val="tx1"/>
                </a:solidFill>
              </a:rPr>
              <a:t> concrete </a:t>
            </a:r>
            <a:r>
              <a:rPr lang="en-GB" dirty="0" err="1">
                <a:solidFill>
                  <a:schemeClr val="tx1"/>
                </a:solidFill>
              </a:rPr>
              <a:t>afspraken</a:t>
            </a:r>
            <a:endParaRPr lang="en-GB" dirty="0">
              <a:solidFill>
                <a:schemeClr val="tx1"/>
              </a:solidFill>
            </a:endParaRPr>
          </a:p>
        </p:txBody>
      </p:sp>
      <p:sp>
        <p:nvSpPr>
          <p:cNvPr id="5" name="Tijdelijke aanduiding voor inhoud 2">
            <a:extLst>
              <a:ext uri="{FF2B5EF4-FFF2-40B4-BE49-F238E27FC236}">
                <a16:creationId xmlns:a16="http://schemas.microsoft.com/office/drawing/2014/main" id="{8F69B9D2-EFA0-E4F7-C6E2-367DE3D56649}"/>
              </a:ext>
            </a:extLst>
          </p:cNvPr>
          <p:cNvSpPr>
            <a:spLocks noGrp="1"/>
          </p:cNvSpPr>
          <p:nvPr>
            <p:ph idx="1"/>
          </p:nvPr>
        </p:nvSpPr>
        <p:spPr>
          <a:xfrm>
            <a:off x="419100" y="1847357"/>
            <a:ext cx="8152736" cy="4782042"/>
          </a:xfrm>
          <a:solidFill>
            <a:schemeClr val="bg1"/>
          </a:solidFill>
        </p:spPr>
        <p:txBody>
          <a:bodyPr>
            <a:normAutofit lnSpcReduction="10000"/>
          </a:bodyPr>
          <a:lstStyle/>
          <a:p>
            <a:pPr marL="400050" lvl="1" indent="0">
              <a:buNone/>
            </a:pPr>
            <a:r>
              <a:rPr lang="nl-NL" sz="2400" dirty="0">
                <a:sym typeface="Wingdings" panose="05000000000000000000" pitchFamily="2" charset="2"/>
              </a:rPr>
              <a:t>Concrete afspraken:</a:t>
            </a:r>
          </a:p>
          <a:p>
            <a:pPr lvl="1" indent="-342900"/>
            <a:r>
              <a:rPr lang="nl-NL" sz="2400" b="1" dirty="0">
                <a:sym typeface="Wingdings" panose="05000000000000000000" pitchFamily="2" charset="2"/>
              </a:rPr>
              <a:t>Vuistregel 1</a:t>
            </a:r>
            <a:r>
              <a:rPr lang="nl-NL" sz="2400" dirty="0">
                <a:sym typeface="Wingdings" panose="05000000000000000000" pitchFamily="2" charset="2"/>
              </a:rPr>
              <a:t>: eenvoudige </a:t>
            </a:r>
            <a:r>
              <a:rPr lang="nl-NL" sz="2400" dirty="0" err="1">
                <a:sym typeface="Wingdings" panose="05000000000000000000" pitchFamily="2" charset="2"/>
              </a:rPr>
              <a:t>posologie</a:t>
            </a:r>
            <a:r>
              <a:rPr lang="nl-NL" sz="2400" dirty="0">
                <a:sym typeface="Wingdings" panose="05000000000000000000" pitchFamily="2" charset="2"/>
              </a:rPr>
              <a:t> wordt gestructureerd ingevoerd in het veld &lt;</a:t>
            </a:r>
            <a:r>
              <a:rPr lang="nl-NL" sz="2400" dirty="0" err="1">
                <a:sym typeface="Wingdings" panose="05000000000000000000" pitchFamily="2" charset="2"/>
              </a:rPr>
              <a:t>regimen</a:t>
            </a:r>
            <a:r>
              <a:rPr lang="nl-NL" sz="2400" dirty="0">
                <a:sym typeface="Wingdings" panose="05000000000000000000" pitchFamily="2" charset="2"/>
              </a:rPr>
              <a:t>&gt;, zoals momenteel reeds de regel is</a:t>
            </a:r>
          </a:p>
          <a:p>
            <a:pPr lvl="1" indent="-342900"/>
            <a:r>
              <a:rPr lang="nl-NL" sz="2400" b="1" dirty="0">
                <a:sym typeface="Wingdings" panose="05000000000000000000" pitchFamily="2" charset="2"/>
              </a:rPr>
              <a:t>Vuistregel 2</a:t>
            </a:r>
            <a:r>
              <a:rPr lang="nl-NL" sz="2400" dirty="0">
                <a:sym typeface="Wingdings" panose="05000000000000000000" pitchFamily="2" charset="2"/>
              </a:rPr>
              <a:t>: De gebruiker voert afwijkende </a:t>
            </a:r>
            <a:r>
              <a:rPr lang="nl-NL" sz="2400" dirty="0" err="1">
                <a:sym typeface="Wingdings" panose="05000000000000000000" pitchFamily="2" charset="2"/>
              </a:rPr>
              <a:t>posologie</a:t>
            </a:r>
            <a:r>
              <a:rPr lang="nl-NL" sz="2400" dirty="0">
                <a:sym typeface="Wingdings" panose="05000000000000000000" pitchFamily="2" charset="2"/>
              </a:rPr>
              <a:t> handmatig in tekstvorm in. Deze tekst wordt geplaatst in het tekstveld van &lt;</a:t>
            </a:r>
            <a:r>
              <a:rPr lang="nl-NL" sz="2400" dirty="0" err="1">
                <a:sym typeface="Wingdings" panose="05000000000000000000" pitchFamily="2" charset="2"/>
              </a:rPr>
              <a:t>posology</a:t>
            </a:r>
            <a:r>
              <a:rPr lang="nl-NL" sz="2400" dirty="0">
                <a:sym typeface="Wingdings" panose="05000000000000000000" pitchFamily="2" charset="2"/>
              </a:rPr>
              <a:t>&gt;</a:t>
            </a:r>
          </a:p>
          <a:p>
            <a:pPr lvl="2" indent="-342900"/>
            <a:r>
              <a:rPr lang="nl-NL" sz="2000" dirty="0">
                <a:sym typeface="Wingdings" panose="05000000000000000000" pitchFamily="2" charset="2"/>
              </a:rPr>
              <a:t>Informatie die niet gerelateerd is aan </a:t>
            </a:r>
            <a:r>
              <a:rPr lang="nl-NL" sz="2000" dirty="0" err="1">
                <a:sym typeface="Wingdings" panose="05000000000000000000" pitchFamily="2" charset="2"/>
              </a:rPr>
              <a:t>posologie</a:t>
            </a:r>
            <a:r>
              <a:rPr lang="nl-NL" sz="2000" dirty="0">
                <a:sym typeface="Wingdings" panose="05000000000000000000" pitchFamily="2" charset="2"/>
              </a:rPr>
              <a:t>, zoals 'instructies voor de patiënt', behouden hun eigen specifieke veld</a:t>
            </a:r>
          </a:p>
          <a:p>
            <a:pPr marL="800100" lvl="2" indent="0">
              <a:buNone/>
            </a:pPr>
            <a:endParaRPr lang="nl-NL" sz="2000" dirty="0">
              <a:sym typeface="Wingdings" panose="05000000000000000000" pitchFamily="2" charset="2"/>
            </a:endParaRPr>
          </a:p>
          <a:p>
            <a:pPr marL="800100" lvl="2" indent="0">
              <a:buNone/>
            </a:pPr>
            <a:endParaRPr lang="nl-NL" sz="2000" dirty="0">
              <a:sym typeface="Wingdings" panose="05000000000000000000" pitchFamily="2" charset="2"/>
            </a:endParaRPr>
          </a:p>
          <a:p>
            <a:pPr marL="800100" lvl="2" indent="0">
              <a:buNone/>
            </a:pPr>
            <a:r>
              <a:rPr lang="nl-NL" sz="2000" b="1" dirty="0">
                <a:sym typeface="Wingdings" panose="05000000000000000000" pitchFamily="2" charset="2"/>
              </a:rPr>
              <a:t>Om te bepalen wat ‘eenvoudig’ is en wat ‘afwijkend’ wordt gekeken naar hoe dit gedefinieerd is in de ‘annex’ van het </a:t>
            </a:r>
            <a:r>
              <a:rPr lang="nl-NL" sz="2000" b="1" dirty="0" err="1">
                <a:sym typeface="Wingdings" panose="05000000000000000000" pitchFamily="2" charset="2"/>
              </a:rPr>
              <a:t>cookbook</a:t>
            </a:r>
            <a:endParaRPr lang="nl-NL" sz="2000" b="1" dirty="0">
              <a:sym typeface="Wingdings" panose="05000000000000000000" pitchFamily="2" charset="2"/>
            </a:endParaRPr>
          </a:p>
          <a:p>
            <a:pPr marL="800100" lvl="2" indent="0">
              <a:buNone/>
            </a:pPr>
            <a:r>
              <a:rPr lang="nl-NL" sz="2000" dirty="0">
                <a:sym typeface="Wingdings" panose="05000000000000000000" pitchFamily="2" charset="2"/>
              </a:rPr>
              <a:t> </a:t>
            </a:r>
            <a:endParaRPr lang="en-US" sz="2000" dirty="0"/>
          </a:p>
        </p:txBody>
      </p:sp>
      <p:sp>
        <p:nvSpPr>
          <p:cNvPr id="12" name="Rectangle 11">
            <a:extLst>
              <a:ext uri="{FF2B5EF4-FFF2-40B4-BE49-F238E27FC236}">
                <a16:creationId xmlns:a16="http://schemas.microsoft.com/office/drawing/2014/main" id="{DBA814BA-071B-088E-C4CE-9EA144061B7D}"/>
              </a:ext>
            </a:extLst>
          </p:cNvPr>
          <p:cNvSpPr/>
          <p:nvPr/>
        </p:nvSpPr>
        <p:spPr>
          <a:xfrm rot="1696243">
            <a:off x="5317675" y="490321"/>
            <a:ext cx="3729016" cy="2800767"/>
          </a:xfrm>
          <a:prstGeom prst="rect">
            <a:avLst/>
          </a:prstGeom>
          <a:noFill/>
        </p:spPr>
        <p:txBody>
          <a:bodyPr wrap="square" lIns="91440" tIns="45720" rIns="91440" bIns="45720">
            <a:spAutoFit/>
          </a:bodyPr>
          <a:lstStyle/>
          <a:p>
            <a:pPr algn="ctr"/>
            <a:r>
              <a:rPr lang="en-US" sz="4400" b="1" cap="none" spc="0" dirty="0">
                <a:ln w="12700">
                  <a:solidFill>
                    <a:schemeClr val="accent3">
                      <a:lumMod val="50000"/>
                    </a:schemeClr>
                  </a:solidFill>
                  <a:prstDash val="solid"/>
                </a:ln>
                <a:solidFill>
                  <a:schemeClr val="accent3">
                    <a:lumMod val="75000"/>
                  </a:schemeClr>
                </a:solidFill>
                <a:effectLst>
                  <a:innerShdw blurRad="177800">
                    <a:schemeClr val="accent3">
                      <a:lumMod val="50000"/>
                    </a:schemeClr>
                  </a:innerShdw>
                </a:effectLst>
              </a:rPr>
              <a:t>Principe </a:t>
            </a:r>
            <a:r>
              <a:rPr lang="en-US" sz="4400" b="1" cap="none" spc="0" dirty="0" err="1">
                <a:ln w="12700">
                  <a:solidFill>
                    <a:schemeClr val="accent3">
                      <a:lumMod val="50000"/>
                    </a:schemeClr>
                  </a:solidFill>
                  <a:prstDash val="solid"/>
                </a:ln>
                <a:solidFill>
                  <a:schemeClr val="accent3">
                    <a:lumMod val="75000"/>
                  </a:schemeClr>
                </a:solidFill>
                <a:effectLst>
                  <a:innerShdw blurRad="177800">
                    <a:schemeClr val="accent3">
                      <a:lumMod val="50000"/>
                    </a:schemeClr>
                  </a:innerShdw>
                </a:effectLst>
              </a:rPr>
              <a:t>Akkoord</a:t>
            </a:r>
            <a:r>
              <a:rPr lang="en-US" sz="4400" b="1" cap="none" spc="0" dirty="0">
                <a:ln w="12700">
                  <a:solidFill>
                    <a:schemeClr val="accent3">
                      <a:lumMod val="50000"/>
                    </a:schemeClr>
                  </a:solidFill>
                  <a:prstDash val="solid"/>
                </a:ln>
                <a:solidFill>
                  <a:schemeClr val="accent3">
                    <a:lumMod val="75000"/>
                  </a:schemeClr>
                </a:solidFill>
                <a:effectLst>
                  <a:innerShdw blurRad="177800">
                    <a:schemeClr val="accent3">
                      <a:lumMod val="50000"/>
                    </a:schemeClr>
                  </a:innerShdw>
                </a:effectLst>
              </a:rPr>
              <a:t> under testing (</a:t>
            </a:r>
            <a:r>
              <a:rPr lang="en-US" sz="4400" b="1" cap="none" spc="0" dirty="0" err="1">
                <a:ln w="12700">
                  <a:solidFill>
                    <a:schemeClr val="accent3">
                      <a:lumMod val="50000"/>
                    </a:schemeClr>
                  </a:solidFill>
                  <a:prstDash val="solid"/>
                </a:ln>
                <a:solidFill>
                  <a:schemeClr val="accent3">
                    <a:lumMod val="75000"/>
                  </a:schemeClr>
                </a:solidFill>
                <a:effectLst>
                  <a:innerShdw blurRad="177800">
                    <a:schemeClr val="accent3">
                      <a:lumMod val="50000"/>
                    </a:schemeClr>
                  </a:innerShdw>
                </a:effectLst>
              </a:rPr>
              <a:t>til</a:t>
            </a:r>
            <a:r>
              <a:rPr lang="en-US" sz="4400" b="1" cap="none" spc="0" dirty="0">
                <a:ln w="12700">
                  <a:solidFill>
                    <a:schemeClr val="accent3">
                      <a:lumMod val="50000"/>
                    </a:schemeClr>
                  </a:solidFill>
                  <a:prstDash val="solid"/>
                </a:ln>
                <a:solidFill>
                  <a:schemeClr val="accent3">
                    <a:lumMod val="75000"/>
                  </a:schemeClr>
                </a:solidFill>
                <a:effectLst>
                  <a:innerShdw blurRad="177800">
                    <a:schemeClr val="accent3">
                      <a:lumMod val="50000"/>
                    </a:schemeClr>
                  </a:innerShdw>
                </a:effectLst>
              </a:rPr>
              <a:t> 29/02/2024)</a:t>
            </a:r>
          </a:p>
        </p:txBody>
      </p:sp>
    </p:spTree>
    <p:extLst>
      <p:ext uri="{BB962C8B-B14F-4D97-AF65-F5344CB8AC3E}">
        <p14:creationId xmlns:p14="http://schemas.microsoft.com/office/powerpoint/2010/main" val="1238342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457200" y="5943600"/>
            <a:ext cx="8229600" cy="0"/>
          </a:xfrm>
          <a:prstGeom prst="line">
            <a:avLst/>
          </a:prstGeom>
          <a:ln w="25400" cmpd="sng">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6" descr="RIZIV.jpg"/>
          <p:cNvPicPr>
            <a:picLocks noChangeAspect="1"/>
          </p:cNvPicPr>
          <p:nvPr/>
        </p:nvPicPr>
        <p:blipFill>
          <a:blip r:embed="rId2" cstate="print"/>
          <a:stretch>
            <a:fillRect/>
          </a:stretch>
        </p:blipFill>
        <p:spPr>
          <a:xfrm>
            <a:off x="457200" y="6019800"/>
            <a:ext cx="608937" cy="540000"/>
          </a:xfrm>
          <a:prstGeom prst="rect">
            <a:avLst/>
          </a:prstGeom>
        </p:spPr>
      </p:pic>
      <p:pic>
        <p:nvPicPr>
          <p:cNvPr id="8" name="Picture 7" descr="INAMI.jpg"/>
          <p:cNvPicPr>
            <a:picLocks noChangeAspect="1"/>
          </p:cNvPicPr>
          <p:nvPr/>
        </p:nvPicPr>
        <p:blipFill>
          <a:blip r:embed="rId3" cstate="print"/>
          <a:stretch>
            <a:fillRect/>
          </a:stretch>
        </p:blipFill>
        <p:spPr>
          <a:xfrm>
            <a:off x="8077200" y="6013200"/>
            <a:ext cx="608936" cy="540000"/>
          </a:xfrm>
          <a:prstGeom prst="rect">
            <a:avLst/>
          </a:prstGeom>
        </p:spPr>
      </p:pic>
      <p:sp>
        <p:nvSpPr>
          <p:cNvPr id="11" name="Rounded Rectangle 10"/>
          <p:cNvSpPr/>
          <p:nvPr/>
        </p:nvSpPr>
        <p:spPr>
          <a:xfrm>
            <a:off x="457200" y="381000"/>
            <a:ext cx="8152736" cy="38211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dirty="0">
                <a:solidFill>
                  <a:schemeClr val="bg1"/>
                </a:solidFill>
              </a:rPr>
              <a:t>Priority 0</a:t>
            </a:r>
          </a:p>
        </p:txBody>
      </p:sp>
      <p:sp>
        <p:nvSpPr>
          <p:cNvPr id="2" name="Slide Number Placeholder 1">
            <a:extLst>
              <a:ext uri="{FF2B5EF4-FFF2-40B4-BE49-F238E27FC236}">
                <a16:creationId xmlns:a16="http://schemas.microsoft.com/office/drawing/2014/main" id="{1B87B71A-1BAA-142B-256D-5BA3186C3491}"/>
              </a:ext>
            </a:extLst>
          </p:cNvPr>
          <p:cNvSpPr>
            <a:spLocks noGrp="1"/>
          </p:cNvSpPr>
          <p:nvPr>
            <p:ph type="sldNum" sz="quarter" idx="12"/>
          </p:nvPr>
        </p:nvSpPr>
        <p:spPr/>
        <p:txBody>
          <a:bodyPr/>
          <a:lstStyle/>
          <a:p>
            <a:fld id="{B6F15528-21DE-4FAA-801E-634DDDAF4B2B}" type="slidenum">
              <a:rPr lang="en-US" smtClean="0"/>
              <a:pPr/>
              <a:t>7</a:t>
            </a:fld>
            <a:endParaRPr lang="en-US"/>
          </a:p>
        </p:txBody>
      </p:sp>
      <p:sp>
        <p:nvSpPr>
          <p:cNvPr id="3" name="Rounded Rectangle 3">
            <a:extLst>
              <a:ext uri="{FF2B5EF4-FFF2-40B4-BE49-F238E27FC236}">
                <a16:creationId xmlns:a16="http://schemas.microsoft.com/office/drawing/2014/main" id="{274A7EC0-69FB-C6B5-368B-35A57ADD903E}"/>
              </a:ext>
            </a:extLst>
          </p:cNvPr>
          <p:cNvSpPr/>
          <p:nvPr/>
        </p:nvSpPr>
        <p:spPr>
          <a:xfrm>
            <a:off x="456536" y="1003671"/>
            <a:ext cx="8228936" cy="843686"/>
          </a:xfrm>
          <a:prstGeom prst="roundRect">
            <a:avLst/>
          </a:prstGeom>
          <a:solidFill>
            <a:srgbClr val="FFFF00">
              <a:alpha val="3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err="1">
                <a:solidFill>
                  <a:schemeClr val="tx1"/>
                </a:solidFill>
              </a:rPr>
              <a:t>Omzetting</a:t>
            </a:r>
            <a:r>
              <a:rPr lang="en-GB" dirty="0">
                <a:solidFill>
                  <a:schemeClr val="tx1"/>
                </a:solidFill>
              </a:rPr>
              <a:t> ‘</a:t>
            </a:r>
            <a:r>
              <a:rPr lang="en-GB" dirty="0" err="1">
                <a:solidFill>
                  <a:schemeClr val="tx1"/>
                </a:solidFill>
              </a:rPr>
              <a:t>vuistregels</a:t>
            </a:r>
            <a:r>
              <a:rPr lang="en-GB" dirty="0">
                <a:solidFill>
                  <a:schemeClr val="tx1"/>
                </a:solidFill>
              </a:rPr>
              <a:t>’ </a:t>
            </a:r>
            <a:r>
              <a:rPr lang="en-GB" dirty="0" err="1">
                <a:solidFill>
                  <a:schemeClr val="tx1"/>
                </a:solidFill>
              </a:rPr>
              <a:t>naar</a:t>
            </a:r>
            <a:r>
              <a:rPr lang="en-GB" dirty="0">
                <a:solidFill>
                  <a:schemeClr val="tx1"/>
                </a:solidFill>
              </a:rPr>
              <a:t> concrete </a:t>
            </a:r>
            <a:r>
              <a:rPr lang="en-GB" dirty="0" err="1">
                <a:solidFill>
                  <a:schemeClr val="tx1"/>
                </a:solidFill>
              </a:rPr>
              <a:t>afspraken</a:t>
            </a:r>
            <a:endParaRPr lang="en-GB" dirty="0">
              <a:solidFill>
                <a:schemeClr val="tx1"/>
              </a:solidFill>
            </a:endParaRPr>
          </a:p>
        </p:txBody>
      </p:sp>
      <p:sp>
        <p:nvSpPr>
          <p:cNvPr id="14" name="Tijdelijke aanduiding voor inhoud 2">
            <a:extLst>
              <a:ext uri="{FF2B5EF4-FFF2-40B4-BE49-F238E27FC236}">
                <a16:creationId xmlns:a16="http://schemas.microsoft.com/office/drawing/2014/main" id="{7A869850-9FE3-9D69-1AFA-32E91917B079}"/>
              </a:ext>
            </a:extLst>
          </p:cNvPr>
          <p:cNvSpPr>
            <a:spLocks noGrp="1"/>
          </p:cNvSpPr>
          <p:nvPr>
            <p:ph idx="1"/>
          </p:nvPr>
        </p:nvSpPr>
        <p:spPr>
          <a:xfrm>
            <a:off x="419100" y="1847358"/>
            <a:ext cx="8496300" cy="4782042"/>
          </a:xfrm>
          <a:solidFill>
            <a:schemeClr val="bg1"/>
          </a:solidFill>
        </p:spPr>
        <p:txBody>
          <a:bodyPr>
            <a:normAutofit fontScale="92500" lnSpcReduction="10000"/>
          </a:bodyPr>
          <a:lstStyle/>
          <a:p>
            <a:pPr marL="400050" lvl="1" indent="0">
              <a:buNone/>
            </a:pPr>
            <a:r>
              <a:rPr lang="nl-NL" sz="2400" dirty="0">
                <a:sym typeface="Wingdings" panose="05000000000000000000" pitchFamily="2" charset="2"/>
              </a:rPr>
              <a:t>Concrete afspraken:</a:t>
            </a:r>
          </a:p>
          <a:p>
            <a:pPr lvl="1" indent="-342900"/>
            <a:r>
              <a:rPr lang="nl-NL" sz="2400" b="1" dirty="0">
                <a:sym typeface="Wingdings" panose="05000000000000000000" pitchFamily="2" charset="2"/>
              </a:rPr>
              <a:t>Vuistregel 3</a:t>
            </a:r>
            <a:r>
              <a:rPr lang="nl-NL" sz="2400" dirty="0">
                <a:sym typeface="Wingdings" panose="05000000000000000000" pitchFamily="2" charset="2"/>
              </a:rPr>
              <a:t>: Magistrale bereidingen worden, overeenkomstig met het </a:t>
            </a:r>
            <a:r>
              <a:rPr lang="nl-NL" sz="2400" dirty="0" err="1">
                <a:sym typeface="Wingdings" panose="05000000000000000000" pitchFamily="2" charset="2"/>
              </a:rPr>
              <a:t>cookbook</a:t>
            </a:r>
            <a:r>
              <a:rPr lang="nl-NL" sz="2400" dirty="0">
                <a:sym typeface="Wingdings" panose="05000000000000000000" pitchFamily="2" charset="2"/>
              </a:rPr>
              <a:t>, als tekst ingevoerd in het tekstveld </a:t>
            </a:r>
            <a:r>
              <a:rPr lang="nl-NL" sz="2400" b="1" dirty="0" err="1">
                <a:sym typeface="Wingdings" panose="05000000000000000000" pitchFamily="2" charset="2"/>
              </a:rPr>
              <a:t>magistraltext</a:t>
            </a:r>
            <a:r>
              <a:rPr lang="nl-NL" sz="2400" dirty="0">
                <a:sym typeface="Wingdings" panose="05000000000000000000" pitchFamily="2" charset="2"/>
              </a:rPr>
              <a:t> van &lt;</a:t>
            </a:r>
            <a:r>
              <a:rPr lang="nl-NL" sz="2400" dirty="0" err="1">
                <a:sym typeface="Wingdings" panose="05000000000000000000" pitchFamily="2" charset="2"/>
              </a:rPr>
              <a:t>compoundeprescription</a:t>
            </a:r>
            <a:r>
              <a:rPr lang="nl-NL" sz="2400" dirty="0">
                <a:sym typeface="Wingdings" panose="05000000000000000000" pitchFamily="2" charset="2"/>
              </a:rPr>
              <a:t>&gt;</a:t>
            </a:r>
          </a:p>
          <a:p>
            <a:pPr marL="400050" lvl="1" indent="0">
              <a:buNone/>
            </a:pPr>
            <a:r>
              <a:rPr lang="nl-NL" sz="2400" dirty="0">
                <a:sym typeface="Wingdings" panose="05000000000000000000" pitchFamily="2" charset="2"/>
              </a:rPr>
              <a:t>	</a:t>
            </a:r>
            <a:r>
              <a:rPr lang="nl-NL" sz="2400" dirty="0" err="1">
                <a:sym typeface="Wingdings" panose="05000000000000000000" pitchFamily="2" charset="2"/>
              </a:rPr>
              <a:t>Une</a:t>
            </a:r>
            <a:r>
              <a:rPr lang="nl-NL" sz="2400" dirty="0">
                <a:sym typeface="Wingdings" panose="05000000000000000000" pitchFamily="2" charset="2"/>
              </a:rPr>
              <a:t> </a:t>
            </a:r>
            <a:r>
              <a:rPr lang="nl-NL" sz="2400" dirty="0" err="1">
                <a:sym typeface="Wingdings" panose="05000000000000000000" pitchFamily="2" charset="2"/>
              </a:rPr>
              <a:t>précision</a:t>
            </a:r>
            <a:r>
              <a:rPr lang="nl-NL" sz="2400" dirty="0">
                <a:sym typeface="Wingdings" panose="05000000000000000000" pitchFamily="2" charset="2"/>
              </a:rPr>
              <a:t> </a:t>
            </a:r>
            <a:r>
              <a:rPr lang="nl-NL" sz="2400" dirty="0" err="1">
                <a:sym typeface="Wingdings" panose="05000000000000000000" pitchFamily="2" charset="2"/>
              </a:rPr>
              <a:t>pourrait</a:t>
            </a:r>
            <a:r>
              <a:rPr lang="nl-NL" sz="2400" dirty="0">
                <a:sym typeface="Wingdings" panose="05000000000000000000" pitchFamily="2" charset="2"/>
              </a:rPr>
              <a:t> </a:t>
            </a:r>
            <a:r>
              <a:rPr lang="nl-NL" sz="2400" dirty="0" err="1">
                <a:sym typeface="Wingdings" panose="05000000000000000000" pitchFamily="2" charset="2"/>
              </a:rPr>
              <a:t>être</a:t>
            </a:r>
            <a:r>
              <a:rPr lang="nl-NL" sz="2400" dirty="0">
                <a:sym typeface="Wingdings" panose="05000000000000000000" pitchFamily="2" charset="2"/>
              </a:rPr>
              <a:t> </a:t>
            </a:r>
            <a:r>
              <a:rPr lang="nl-NL" sz="2400" dirty="0" err="1">
                <a:sym typeface="Wingdings" panose="05000000000000000000" pitchFamily="2" charset="2"/>
              </a:rPr>
              <a:t>apportée</a:t>
            </a:r>
            <a:r>
              <a:rPr lang="nl-NL" sz="2400" dirty="0">
                <a:sym typeface="Wingdings" panose="05000000000000000000" pitchFamily="2" charset="2"/>
              </a:rPr>
              <a:t> au </a:t>
            </a:r>
            <a:r>
              <a:rPr lang="nl-NL" sz="2400" dirty="0" err="1">
                <a:sym typeface="Wingdings" panose="05000000000000000000" pitchFamily="2" charset="2"/>
              </a:rPr>
              <a:t>cookbook</a:t>
            </a:r>
            <a:endParaRPr lang="nl-NL" sz="2400" dirty="0">
              <a:sym typeface="Wingdings" panose="05000000000000000000" pitchFamily="2" charset="2"/>
            </a:endParaRPr>
          </a:p>
          <a:p>
            <a:pPr marL="400050" lvl="1" indent="0">
              <a:buNone/>
            </a:pPr>
            <a:endParaRPr lang="nl-NL" sz="2400" dirty="0">
              <a:sym typeface="Wingdings" panose="05000000000000000000" pitchFamily="2" charset="2"/>
            </a:endParaRPr>
          </a:p>
          <a:p>
            <a:pPr lvl="1" indent="-342900"/>
            <a:r>
              <a:rPr lang="nl-NL" sz="2400" b="1" dirty="0">
                <a:sym typeface="Wingdings" panose="05000000000000000000" pitchFamily="2" charset="2"/>
              </a:rPr>
              <a:t>Vuistregel 4</a:t>
            </a:r>
            <a:r>
              <a:rPr lang="nl-NL" sz="2400" dirty="0">
                <a:sym typeface="Wingdings" panose="05000000000000000000" pitchFamily="2" charset="2"/>
              </a:rPr>
              <a:t>: Zeer complexe </a:t>
            </a:r>
            <a:r>
              <a:rPr lang="nl-NL" sz="2400" dirty="0" err="1">
                <a:sym typeface="Wingdings" panose="05000000000000000000" pitchFamily="2" charset="2"/>
              </a:rPr>
              <a:t>posologieën</a:t>
            </a:r>
            <a:r>
              <a:rPr lang="nl-NL" sz="2400" dirty="0">
                <a:sym typeface="Wingdings" panose="05000000000000000000" pitchFamily="2" charset="2"/>
              </a:rPr>
              <a:t> (met name complexe afbouwschema’s) worden desnoods via een apart instructieblad meegegeven</a:t>
            </a:r>
          </a:p>
          <a:p>
            <a:pPr lvl="2" indent="-342900"/>
            <a:r>
              <a:rPr lang="nl-NL" sz="1600" dirty="0">
                <a:sym typeface="Wingdings" panose="05000000000000000000" pitchFamily="2" charset="2"/>
              </a:rPr>
              <a:t>Er wordt in ‘</a:t>
            </a:r>
            <a:r>
              <a:rPr lang="nl-NL" sz="1600" dirty="0" err="1">
                <a:sym typeface="Wingdings" panose="05000000000000000000" pitchFamily="2" charset="2"/>
              </a:rPr>
              <a:t>instruction</a:t>
            </a:r>
            <a:r>
              <a:rPr lang="nl-NL" sz="1600" dirty="0">
                <a:sym typeface="Wingdings" panose="05000000000000000000" pitchFamily="2" charset="2"/>
              </a:rPr>
              <a:t> </a:t>
            </a:r>
            <a:r>
              <a:rPr lang="nl-NL" sz="1600" dirty="0" err="1">
                <a:sym typeface="Wingdings" panose="05000000000000000000" pitchFamily="2" charset="2"/>
              </a:rPr>
              <a:t>for</a:t>
            </a:r>
            <a:r>
              <a:rPr lang="nl-NL" sz="1600" dirty="0">
                <a:sym typeface="Wingdings" panose="05000000000000000000" pitchFamily="2" charset="2"/>
              </a:rPr>
              <a:t> </a:t>
            </a:r>
            <a:r>
              <a:rPr lang="nl-NL" sz="1600" dirty="0" err="1">
                <a:sym typeface="Wingdings" panose="05000000000000000000" pitchFamily="2" charset="2"/>
              </a:rPr>
              <a:t>patient</a:t>
            </a:r>
            <a:r>
              <a:rPr lang="nl-NL" sz="1600" dirty="0">
                <a:sym typeface="Wingdings" panose="05000000000000000000" pitchFamily="2" charset="2"/>
              </a:rPr>
              <a:t>’ verwezen naar het instructieblad</a:t>
            </a:r>
          </a:p>
          <a:p>
            <a:pPr lvl="2" indent="-342900"/>
            <a:r>
              <a:rPr lang="nl-NL" sz="1600" dirty="0">
                <a:sym typeface="Wingdings" panose="05000000000000000000" pitchFamily="2" charset="2"/>
              </a:rPr>
              <a:t>Er wordt ook verwezen naar de arts of apotheek die het instructieblad heeft meegegeven</a:t>
            </a:r>
          </a:p>
          <a:p>
            <a:pPr lvl="2" indent="-342900"/>
            <a:r>
              <a:rPr lang="nl-NL" sz="1600" dirty="0">
                <a:sym typeface="Wingdings" panose="05000000000000000000" pitchFamily="2" charset="2"/>
              </a:rPr>
              <a:t>Geen impact op </a:t>
            </a:r>
            <a:r>
              <a:rPr lang="nl-NL" sz="1600" dirty="0" err="1">
                <a:sym typeface="Wingdings" panose="05000000000000000000" pitchFamily="2" charset="2"/>
              </a:rPr>
              <a:t>cookbook</a:t>
            </a:r>
            <a:endParaRPr lang="nl-NL" sz="1600" dirty="0">
              <a:sym typeface="Wingdings" panose="05000000000000000000" pitchFamily="2" charset="2"/>
            </a:endParaRPr>
          </a:p>
          <a:p>
            <a:pPr marL="800100" lvl="2" indent="0">
              <a:buNone/>
            </a:pPr>
            <a:endParaRPr lang="nl-NL" sz="1600" dirty="0">
              <a:sym typeface="Wingdings" panose="05000000000000000000" pitchFamily="2" charset="2"/>
            </a:endParaRPr>
          </a:p>
          <a:p>
            <a:pPr marL="800100" lvl="2" indent="0">
              <a:buNone/>
            </a:pPr>
            <a:r>
              <a:rPr lang="nl-NL" sz="2000" b="1" dirty="0" err="1">
                <a:solidFill>
                  <a:srgbClr val="FF0000"/>
                </a:solidFill>
                <a:sym typeface="Wingdings" panose="05000000000000000000" pitchFamily="2" charset="2"/>
              </a:rPr>
              <a:t>Règles</a:t>
            </a:r>
            <a:r>
              <a:rPr lang="nl-NL" sz="2000" b="1" dirty="0">
                <a:solidFill>
                  <a:srgbClr val="FF0000"/>
                </a:solidFill>
                <a:sym typeface="Wingdings" panose="05000000000000000000" pitchFamily="2" charset="2"/>
              </a:rPr>
              <a:t> 1, 2 , 3 et 4  </a:t>
            </a:r>
            <a:r>
              <a:rPr lang="nl-NL" sz="2000" b="1" dirty="0" err="1">
                <a:solidFill>
                  <a:srgbClr val="FF0000"/>
                </a:solidFill>
                <a:sym typeface="Wingdings" panose="05000000000000000000" pitchFamily="2" charset="2"/>
              </a:rPr>
              <a:t>acceptées</a:t>
            </a:r>
            <a:r>
              <a:rPr lang="nl-NL" sz="2000" b="1" dirty="0">
                <a:solidFill>
                  <a:srgbClr val="FF0000"/>
                </a:solidFill>
                <a:sym typeface="Wingdings" panose="05000000000000000000" pitchFamily="2" charset="2"/>
              </a:rPr>
              <a:t> – tests </a:t>
            </a:r>
            <a:r>
              <a:rPr lang="nl-NL" sz="2000" b="1" dirty="0" err="1">
                <a:solidFill>
                  <a:srgbClr val="FF0000"/>
                </a:solidFill>
                <a:sym typeface="Wingdings" panose="05000000000000000000" pitchFamily="2" charset="2"/>
              </a:rPr>
              <a:t>prévus</a:t>
            </a:r>
            <a:r>
              <a:rPr lang="nl-NL" sz="2000" b="1" dirty="0">
                <a:solidFill>
                  <a:srgbClr val="FF0000"/>
                </a:solidFill>
                <a:sym typeface="Wingdings" panose="05000000000000000000" pitchFamily="2" charset="2"/>
              </a:rPr>
              <a:t> en </a:t>
            </a:r>
            <a:r>
              <a:rPr lang="nl-NL" sz="2000" b="1" dirty="0" err="1">
                <a:solidFill>
                  <a:srgbClr val="FF0000"/>
                </a:solidFill>
                <a:sym typeface="Wingdings" panose="05000000000000000000" pitchFamily="2" charset="2"/>
              </a:rPr>
              <a:t>janvier</a:t>
            </a:r>
            <a:r>
              <a:rPr lang="nl-NL" sz="2000" b="1" dirty="0">
                <a:solidFill>
                  <a:srgbClr val="FF0000"/>
                </a:solidFill>
                <a:sym typeface="Wingdings" panose="05000000000000000000" pitchFamily="2" charset="2"/>
              </a:rPr>
              <a:t> et </a:t>
            </a:r>
            <a:r>
              <a:rPr lang="nl-NL" sz="2000" b="1" dirty="0" err="1">
                <a:solidFill>
                  <a:srgbClr val="FF0000"/>
                </a:solidFill>
                <a:sym typeface="Wingdings" panose="05000000000000000000" pitchFamily="2" charset="2"/>
              </a:rPr>
              <a:t>févtier</a:t>
            </a:r>
            <a:r>
              <a:rPr lang="nl-NL" sz="2000" b="1" dirty="0">
                <a:solidFill>
                  <a:srgbClr val="FF0000"/>
                </a:solidFill>
                <a:sym typeface="Wingdings" panose="05000000000000000000" pitchFamily="2" charset="2"/>
              </a:rPr>
              <a:t> 2024</a:t>
            </a:r>
          </a:p>
          <a:p>
            <a:pPr marL="800100" lvl="2" indent="0">
              <a:buNone/>
            </a:pPr>
            <a:r>
              <a:rPr lang="nl-NL" sz="2000" dirty="0">
                <a:solidFill>
                  <a:srgbClr val="FF0000"/>
                </a:solidFill>
                <a:sym typeface="Wingdings" panose="05000000000000000000" pitchFamily="2" charset="2"/>
              </a:rPr>
              <a:t> </a:t>
            </a:r>
            <a:endParaRPr lang="en-US" sz="2000" dirty="0">
              <a:solidFill>
                <a:srgbClr val="FF0000"/>
              </a:solidFill>
            </a:endParaRPr>
          </a:p>
        </p:txBody>
      </p:sp>
      <p:sp>
        <p:nvSpPr>
          <p:cNvPr id="5" name="Rectangle 4">
            <a:extLst>
              <a:ext uri="{FF2B5EF4-FFF2-40B4-BE49-F238E27FC236}">
                <a16:creationId xmlns:a16="http://schemas.microsoft.com/office/drawing/2014/main" id="{928073BA-F001-8FC7-E3C1-CF88DDD67D69}"/>
              </a:ext>
            </a:extLst>
          </p:cNvPr>
          <p:cNvSpPr/>
          <p:nvPr/>
        </p:nvSpPr>
        <p:spPr>
          <a:xfrm rot="1696243">
            <a:off x="5317675" y="490321"/>
            <a:ext cx="3729016" cy="2800767"/>
          </a:xfrm>
          <a:prstGeom prst="rect">
            <a:avLst/>
          </a:prstGeom>
          <a:noFill/>
        </p:spPr>
        <p:txBody>
          <a:bodyPr wrap="square" lIns="91440" tIns="45720" rIns="91440" bIns="45720">
            <a:spAutoFit/>
          </a:bodyPr>
          <a:lstStyle/>
          <a:p>
            <a:pPr algn="ctr"/>
            <a:r>
              <a:rPr lang="en-US" sz="4400" b="1" cap="none" spc="0" dirty="0">
                <a:ln w="12700">
                  <a:solidFill>
                    <a:schemeClr val="accent3">
                      <a:lumMod val="50000"/>
                    </a:schemeClr>
                  </a:solidFill>
                  <a:prstDash val="solid"/>
                </a:ln>
                <a:solidFill>
                  <a:schemeClr val="accent3">
                    <a:lumMod val="75000"/>
                  </a:schemeClr>
                </a:solidFill>
                <a:effectLst>
                  <a:innerShdw blurRad="177800">
                    <a:schemeClr val="accent3">
                      <a:lumMod val="50000"/>
                    </a:schemeClr>
                  </a:innerShdw>
                </a:effectLst>
              </a:rPr>
              <a:t>Principe </a:t>
            </a:r>
            <a:r>
              <a:rPr lang="en-US" sz="4400" b="1" cap="none" spc="0" dirty="0" err="1">
                <a:ln w="12700">
                  <a:solidFill>
                    <a:schemeClr val="accent3">
                      <a:lumMod val="50000"/>
                    </a:schemeClr>
                  </a:solidFill>
                  <a:prstDash val="solid"/>
                </a:ln>
                <a:solidFill>
                  <a:schemeClr val="accent3">
                    <a:lumMod val="75000"/>
                  </a:schemeClr>
                </a:solidFill>
                <a:effectLst>
                  <a:innerShdw blurRad="177800">
                    <a:schemeClr val="accent3">
                      <a:lumMod val="50000"/>
                    </a:schemeClr>
                  </a:innerShdw>
                </a:effectLst>
              </a:rPr>
              <a:t>Akkoord</a:t>
            </a:r>
            <a:r>
              <a:rPr lang="en-US" sz="4400" b="1" cap="none" spc="0" dirty="0">
                <a:ln w="12700">
                  <a:solidFill>
                    <a:schemeClr val="accent3">
                      <a:lumMod val="50000"/>
                    </a:schemeClr>
                  </a:solidFill>
                  <a:prstDash val="solid"/>
                </a:ln>
                <a:solidFill>
                  <a:schemeClr val="accent3">
                    <a:lumMod val="75000"/>
                  </a:schemeClr>
                </a:solidFill>
                <a:effectLst>
                  <a:innerShdw blurRad="177800">
                    <a:schemeClr val="accent3">
                      <a:lumMod val="50000"/>
                    </a:schemeClr>
                  </a:innerShdw>
                </a:effectLst>
              </a:rPr>
              <a:t> under testing (</a:t>
            </a:r>
            <a:r>
              <a:rPr lang="en-US" sz="4400" b="1" cap="none" spc="0" dirty="0" err="1">
                <a:ln w="12700">
                  <a:solidFill>
                    <a:schemeClr val="accent3">
                      <a:lumMod val="50000"/>
                    </a:schemeClr>
                  </a:solidFill>
                  <a:prstDash val="solid"/>
                </a:ln>
                <a:solidFill>
                  <a:schemeClr val="accent3">
                    <a:lumMod val="75000"/>
                  </a:schemeClr>
                </a:solidFill>
                <a:effectLst>
                  <a:innerShdw blurRad="177800">
                    <a:schemeClr val="accent3">
                      <a:lumMod val="50000"/>
                    </a:schemeClr>
                  </a:innerShdw>
                </a:effectLst>
              </a:rPr>
              <a:t>til</a:t>
            </a:r>
            <a:r>
              <a:rPr lang="en-US" sz="4400" b="1" cap="none" spc="0" dirty="0">
                <a:ln w="12700">
                  <a:solidFill>
                    <a:schemeClr val="accent3">
                      <a:lumMod val="50000"/>
                    </a:schemeClr>
                  </a:solidFill>
                  <a:prstDash val="solid"/>
                </a:ln>
                <a:solidFill>
                  <a:schemeClr val="accent3">
                    <a:lumMod val="75000"/>
                  </a:schemeClr>
                </a:solidFill>
                <a:effectLst>
                  <a:innerShdw blurRad="177800">
                    <a:schemeClr val="accent3">
                      <a:lumMod val="50000"/>
                    </a:schemeClr>
                  </a:innerShdw>
                </a:effectLst>
              </a:rPr>
              <a:t> 29/02/2024)</a:t>
            </a:r>
          </a:p>
        </p:txBody>
      </p:sp>
    </p:spTree>
    <p:extLst>
      <p:ext uri="{BB962C8B-B14F-4D97-AF65-F5344CB8AC3E}">
        <p14:creationId xmlns:p14="http://schemas.microsoft.com/office/powerpoint/2010/main" val="3544426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457200" y="5943600"/>
            <a:ext cx="8229600" cy="0"/>
          </a:xfrm>
          <a:prstGeom prst="line">
            <a:avLst/>
          </a:prstGeom>
          <a:ln w="25400" cmpd="sng">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6" descr="RIZIV.jpg"/>
          <p:cNvPicPr>
            <a:picLocks noChangeAspect="1"/>
          </p:cNvPicPr>
          <p:nvPr/>
        </p:nvPicPr>
        <p:blipFill>
          <a:blip r:embed="rId2" cstate="print"/>
          <a:stretch>
            <a:fillRect/>
          </a:stretch>
        </p:blipFill>
        <p:spPr>
          <a:xfrm>
            <a:off x="457200" y="6019800"/>
            <a:ext cx="608937" cy="540000"/>
          </a:xfrm>
          <a:prstGeom prst="rect">
            <a:avLst/>
          </a:prstGeom>
        </p:spPr>
      </p:pic>
      <p:pic>
        <p:nvPicPr>
          <p:cNvPr id="8" name="Picture 7" descr="INAMI.jpg"/>
          <p:cNvPicPr>
            <a:picLocks noChangeAspect="1"/>
          </p:cNvPicPr>
          <p:nvPr/>
        </p:nvPicPr>
        <p:blipFill>
          <a:blip r:embed="rId3" cstate="print"/>
          <a:stretch>
            <a:fillRect/>
          </a:stretch>
        </p:blipFill>
        <p:spPr>
          <a:xfrm>
            <a:off x="8077200" y="6013200"/>
            <a:ext cx="608936" cy="540000"/>
          </a:xfrm>
          <a:prstGeom prst="rect">
            <a:avLst/>
          </a:prstGeom>
        </p:spPr>
      </p:pic>
      <p:sp>
        <p:nvSpPr>
          <p:cNvPr id="11" name="Rounded Rectangle 10"/>
          <p:cNvSpPr/>
          <p:nvPr/>
        </p:nvSpPr>
        <p:spPr>
          <a:xfrm>
            <a:off x="457200" y="381000"/>
            <a:ext cx="8152736" cy="38211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dirty="0">
                <a:solidFill>
                  <a:schemeClr val="bg1"/>
                </a:solidFill>
              </a:rPr>
              <a:t>Priority 1 </a:t>
            </a:r>
          </a:p>
        </p:txBody>
      </p:sp>
      <p:sp>
        <p:nvSpPr>
          <p:cNvPr id="9" name="Tijdelijke aanduiding voor inhoud 2"/>
          <p:cNvSpPr>
            <a:spLocks noGrp="1"/>
          </p:cNvSpPr>
          <p:nvPr>
            <p:ph idx="1"/>
          </p:nvPr>
        </p:nvSpPr>
        <p:spPr>
          <a:xfrm>
            <a:off x="285418" y="1012533"/>
            <a:ext cx="8496300" cy="5867400"/>
          </a:xfrm>
          <a:solidFill>
            <a:schemeClr val="bg1"/>
          </a:solidFill>
        </p:spPr>
        <p:txBody>
          <a:bodyPr>
            <a:normAutofit/>
          </a:bodyPr>
          <a:lstStyle/>
          <a:p>
            <a:pPr marL="400050" lvl="1" indent="0">
              <a:buNone/>
            </a:pPr>
            <a:r>
              <a:rPr lang="fr-FR" sz="1800" dirty="0">
                <a:effectLst/>
                <a:latin typeface="Calibri" panose="020F0502020204030204" pitchFamily="34" charset="0"/>
                <a:ea typeface="Times New Roman" panose="02020603050405020304" pitchFamily="18" charset="0"/>
              </a:rPr>
              <a:t>Software Guidelines / 2023 / WG (Thomas &amp; Isabelle) </a:t>
            </a:r>
            <a:r>
              <a:rPr lang="nl-BE" sz="2500" dirty="0"/>
              <a:t>	</a:t>
            </a:r>
            <a:endParaRPr lang="nl-BE" sz="2000" dirty="0">
              <a:solidFill>
                <a:schemeClr val="tx2">
                  <a:lumMod val="60000"/>
                  <a:lumOff val="40000"/>
                </a:schemeClr>
              </a:solidFill>
            </a:endParaRPr>
          </a:p>
          <a:p>
            <a:pPr marL="400050" lvl="1" indent="0">
              <a:buNone/>
            </a:pPr>
            <a:endParaRPr lang="en-GB" sz="2100" dirty="0">
              <a:sym typeface="Wingdings" panose="05000000000000000000" pitchFamily="2" charset="2"/>
            </a:endParaRPr>
          </a:p>
          <a:p>
            <a:pPr lvl="1" indent="-342900">
              <a:buFont typeface="Wingdings" panose="05000000000000000000" pitchFamily="2" charset="2"/>
              <a:buChar char="q"/>
            </a:pPr>
            <a:r>
              <a:rPr lang="fr-FR" sz="1800" dirty="0">
                <a:effectLst/>
                <a:latin typeface="Arial" panose="020B0604020202020204" pitchFamily="34" charset="0"/>
                <a:ea typeface="Times New Roman" panose="02020603050405020304" pitchFamily="18" charset="0"/>
                <a:cs typeface="Times New Roman" panose="02020603050405020304" pitchFamily="18" charset="0"/>
              </a:rPr>
              <a:t>Alignement avec la Sam v2 concernant l'unité (et la voie) d'administration</a:t>
            </a:r>
          </a:p>
          <a:p>
            <a:pPr marL="400050" lvl="1" indent="0">
              <a:buNone/>
            </a:pPr>
            <a:r>
              <a:rPr lang="fr-FR" sz="1400" dirty="0">
                <a:effectLst/>
                <a:latin typeface="Arial" panose="020B0604020202020204" pitchFamily="34" charset="0"/>
                <a:ea typeface="Times New Roman" panose="02020603050405020304" pitchFamily="18" charset="0"/>
                <a:cs typeface="Times New Roman" panose="02020603050405020304" pitchFamily="18" charset="0"/>
              </a:rPr>
              <a:t>	(actuellement le  codage imposé en </a:t>
            </a:r>
            <a:r>
              <a:rPr lang="fr-FR" sz="1400" dirty="0" err="1">
                <a:effectLst/>
                <a:latin typeface="Arial" panose="020B0604020202020204" pitchFamily="34" charset="0"/>
                <a:ea typeface="Times New Roman" panose="02020603050405020304" pitchFamily="18" charset="0"/>
                <a:cs typeface="Times New Roman" panose="02020603050405020304" pitchFamily="18" charset="0"/>
              </a:rPr>
              <a:t>kmehr</a:t>
            </a:r>
            <a:r>
              <a:rPr lang="fr-FR" sz="1400" dirty="0">
                <a:effectLst/>
                <a:latin typeface="Arial" panose="020B0604020202020204" pitchFamily="34" charset="0"/>
                <a:ea typeface="Times New Roman" panose="02020603050405020304" pitchFamily="18" charset="0"/>
                <a:cs typeface="Times New Roman" panose="02020603050405020304" pitchFamily="18" charset="0"/>
              </a:rPr>
              <a:t> ne correspond pas à celui </a:t>
            </a:r>
          </a:p>
          <a:p>
            <a:pPr marL="400050" lvl="1" indent="0">
              <a:buNone/>
            </a:pPr>
            <a:r>
              <a:rPr lang="fr-FR" sz="1400" dirty="0">
                <a:latin typeface="Arial" panose="020B0604020202020204" pitchFamily="34" charset="0"/>
                <a:ea typeface="Times New Roman" panose="02020603050405020304" pitchFamily="18" charset="0"/>
                <a:cs typeface="Times New Roman" panose="02020603050405020304" pitchFamily="18" charset="0"/>
              </a:rPr>
              <a:t>	</a:t>
            </a:r>
            <a:r>
              <a:rPr lang="fr-FR" sz="1400" dirty="0">
                <a:effectLst/>
                <a:latin typeface="Arial" panose="020B0604020202020204" pitchFamily="34" charset="0"/>
                <a:ea typeface="Times New Roman" panose="02020603050405020304" pitchFamily="18" charset="0"/>
                <a:cs typeface="Times New Roman" panose="02020603050405020304" pitchFamily="18" charset="0"/>
              </a:rPr>
              <a:t>utilisé par la Sam v2)</a:t>
            </a:r>
          </a:p>
          <a:p>
            <a:pPr marL="400050" lvl="1" indent="0">
              <a:buNone/>
            </a:pPr>
            <a:r>
              <a:rPr lang="fr-FR" sz="1400" dirty="0">
                <a:latin typeface="Arial" panose="020B0604020202020204" pitchFamily="34" charset="0"/>
                <a:ea typeface="Times New Roman" panose="02020603050405020304" pitchFamily="18" charset="0"/>
                <a:cs typeface="Times New Roman" panose="02020603050405020304" pitchFamily="18" charset="0"/>
              </a:rPr>
              <a:t>	</a:t>
            </a:r>
            <a:r>
              <a:rPr lang="fr-FR" sz="1400" dirty="0" err="1">
                <a:solidFill>
                  <a:schemeClr val="tx2">
                    <a:lumMod val="60000"/>
                    <a:lumOff val="40000"/>
                  </a:schemeClr>
                </a:solidFill>
                <a:latin typeface="Arial" panose="020B0604020202020204" pitchFamily="34" charset="0"/>
                <a:ea typeface="Times New Roman" panose="02020603050405020304" pitchFamily="18" charset="0"/>
                <a:cs typeface="Times New Roman" panose="02020603050405020304" pitchFamily="18" charset="0"/>
              </a:rPr>
              <a:t>Uitlijning</a:t>
            </a:r>
            <a:r>
              <a:rPr lang="fr-FR" sz="1400" dirty="0">
                <a:solidFill>
                  <a:schemeClr val="tx2">
                    <a:lumMod val="60000"/>
                    <a:lumOff val="40000"/>
                  </a:schemeClr>
                </a:solidFill>
                <a:latin typeface="Arial" panose="020B0604020202020204" pitchFamily="34" charset="0"/>
                <a:ea typeface="Times New Roman" panose="02020603050405020304" pitchFamily="18" charset="0"/>
                <a:cs typeface="Times New Roman" panose="02020603050405020304" pitchFamily="18" charset="0"/>
              </a:rPr>
              <a:t> met </a:t>
            </a:r>
            <a:r>
              <a:rPr lang="fr-FR" sz="1400" dirty="0" err="1">
                <a:solidFill>
                  <a:schemeClr val="tx2">
                    <a:lumMod val="60000"/>
                    <a:lumOff val="40000"/>
                  </a:schemeClr>
                </a:solidFill>
                <a:latin typeface="Arial" panose="020B0604020202020204" pitchFamily="34" charset="0"/>
                <a:ea typeface="Times New Roman" panose="02020603050405020304" pitchFamily="18" charset="0"/>
                <a:cs typeface="Times New Roman" panose="02020603050405020304" pitchFamily="18" charset="0"/>
              </a:rPr>
              <a:t>eenheid</a:t>
            </a:r>
            <a:r>
              <a:rPr lang="fr-FR" sz="1400" dirty="0">
                <a:solidFill>
                  <a:schemeClr val="tx2">
                    <a:lumMod val="60000"/>
                    <a:lumOff val="40000"/>
                  </a:schemeClr>
                </a:solidFill>
                <a:latin typeface="Arial" panose="020B0604020202020204" pitchFamily="34" charset="0"/>
                <a:ea typeface="Times New Roman" panose="02020603050405020304" pitchFamily="18" charset="0"/>
                <a:cs typeface="Times New Roman" panose="02020603050405020304" pitchFamily="18" charset="0"/>
              </a:rPr>
              <a:t> en route (</a:t>
            </a:r>
            <a:r>
              <a:rPr lang="fr-FR" sz="1400" dirty="0" err="1">
                <a:solidFill>
                  <a:schemeClr val="tx2">
                    <a:lumMod val="60000"/>
                    <a:lumOff val="40000"/>
                  </a:schemeClr>
                </a:solidFill>
                <a:latin typeface="Arial" panose="020B0604020202020204" pitchFamily="34" charset="0"/>
                <a:ea typeface="Times New Roman" panose="02020603050405020304" pitchFamily="18" charset="0"/>
                <a:cs typeface="Times New Roman" panose="02020603050405020304" pitchFamily="18" charset="0"/>
              </a:rPr>
              <a:t>vandaag</a:t>
            </a:r>
            <a:r>
              <a:rPr lang="fr-FR" sz="1400" dirty="0">
                <a:solidFill>
                  <a:schemeClr val="tx2">
                    <a:lumMod val="60000"/>
                    <a:lumOff val="40000"/>
                  </a:schemeClr>
                </a:solidFill>
                <a:latin typeface="Arial" panose="020B0604020202020204" pitchFamily="34" charset="0"/>
                <a:ea typeface="Times New Roman" panose="02020603050405020304" pitchFamily="18" charset="0"/>
                <a:cs typeface="Times New Roman" panose="02020603050405020304" pitchFamily="18" charset="0"/>
              </a:rPr>
              <a:t> </a:t>
            </a:r>
            <a:r>
              <a:rPr lang="fr-FR" sz="1400" dirty="0" err="1">
                <a:solidFill>
                  <a:schemeClr val="tx2">
                    <a:lumMod val="60000"/>
                    <a:lumOff val="40000"/>
                  </a:schemeClr>
                </a:solidFill>
                <a:latin typeface="Arial" panose="020B0604020202020204" pitchFamily="34" charset="0"/>
                <a:ea typeface="Times New Roman" panose="02020603050405020304" pitchFamily="18" charset="0"/>
                <a:cs typeface="Times New Roman" panose="02020603050405020304" pitchFamily="18" charset="0"/>
              </a:rPr>
              <a:t>zijn</a:t>
            </a:r>
            <a:r>
              <a:rPr lang="fr-FR" sz="1400" dirty="0">
                <a:solidFill>
                  <a:schemeClr val="tx2">
                    <a:lumMod val="60000"/>
                    <a:lumOff val="40000"/>
                  </a:schemeClr>
                </a:solidFill>
                <a:latin typeface="Arial" panose="020B0604020202020204" pitchFamily="34" charset="0"/>
                <a:ea typeface="Times New Roman" panose="02020603050405020304" pitchFamily="18" charset="0"/>
                <a:cs typeface="Times New Roman" panose="02020603050405020304" pitchFamily="18" charset="0"/>
              </a:rPr>
              <a:t> de khmer </a:t>
            </a:r>
            <a:r>
              <a:rPr lang="fr-FR" sz="1400" dirty="0" err="1">
                <a:solidFill>
                  <a:schemeClr val="tx2">
                    <a:lumMod val="60000"/>
                    <a:lumOff val="40000"/>
                  </a:schemeClr>
                </a:solidFill>
                <a:latin typeface="Arial" panose="020B0604020202020204" pitchFamily="34" charset="0"/>
                <a:ea typeface="Times New Roman" panose="02020603050405020304" pitchFamily="18" charset="0"/>
                <a:cs typeface="Times New Roman" panose="02020603050405020304" pitchFamily="18" charset="0"/>
              </a:rPr>
              <a:t>waarden</a:t>
            </a:r>
            <a:r>
              <a:rPr lang="fr-FR" sz="1400" dirty="0">
                <a:solidFill>
                  <a:schemeClr val="tx2">
                    <a:lumMod val="60000"/>
                    <a:lumOff val="40000"/>
                  </a:schemeClr>
                </a:solidFill>
                <a:latin typeface="Arial" panose="020B0604020202020204" pitchFamily="34" charset="0"/>
                <a:ea typeface="Times New Roman" panose="02020603050405020304" pitchFamily="18" charset="0"/>
                <a:cs typeface="Times New Roman" panose="02020603050405020304" pitchFamily="18" charset="0"/>
              </a:rPr>
              <a:t> niet in</a:t>
            </a:r>
          </a:p>
          <a:p>
            <a:pPr marL="400050" lvl="1" indent="0">
              <a:buNone/>
            </a:pPr>
            <a:r>
              <a:rPr lang="fr-FR" sz="1400" dirty="0">
                <a:solidFill>
                  <a:schemeClr val="tx2">
                    <a:lumMod val="60000"/>
                    <a:lumOff val="40000"/>
                  </a:schemeClr>
                </a:solidFill>
                <a:latin typeface="Arial" panose="020B0604020202020204" pitchFamily="34" charset="0"/>
                <a:ea typeface="Times New Roman" panose="02020603050405020304" pitchFamily="18" charset="0"/>
                <a:cs typeface="Times New Roman" panose="02020603050405020304" pitchFamily="18" charset="0"/>
              </a:rPr>
              <a:t>	</a:t>
            </a:r>
            <a:r>
              <a:rPr lang="fr-FR" sz="1400" dirty="0" err="1">
                <a:solidFill>
                  <a:schemeClr val="tx2">
                    <a:lumMod val="60000"/>
                    <a:lumOff val="40000"/>
                  </a:schemeClr>
                </a:solidFill>
                <a:latin typeface="Arial" panose="020B0604020202020204" pitchFamily="34" charset="0"/>
                <a:ea typeface="Times New Roman" panose="02020603050405020304" pitchFamily="18" charset="0"/>
                <a:cs typeface="Times New Roman" panose="02020603050405020304" pitchFamily="18" charset="0"/>
              </a:rPr>
              <a:t>lijn</a:t>
            </a:r>
            <a:r>
              <a:rPr lang="fr-FR" sz="1400" dirty="0">
                <a:solidFill>
                  <a:schemeClr val="tx2">
                    <a:lumMod val="60000"/>
                    <a:lumOff val="40000"/>
                  </a:schemeClr>
                </a:solidFill>
                <a:latin typeface="Arial" panose="020B0604020202020204" pitchFamily="34" charset="0"/>
                <a:ea typeface="Times New Roman" panose="02020603050405020304" pitchFamily="18" charset="0"/>
                <a:cs typeface="Times New Roman" panose="02020603050405020304" pitchFamily="18" charset="0"/>
              </a:rPr>
              <a:t> met SamV2)</a:t>
            </a:r>
          </a:p>
          <a:p>
            <a:pPr marL="400050" lvl="1" indent="0">
              <a:buNone/>
            </a:pPr>
            <a:endParaRPr lang="fr-FR" sz="1400" dirty="0">
              <a:solidFill>
                <a:schemeClr val="tx2">
                  <a:lumMod val="60000"/>
                  <a:lumOff val="40000"/>
                </a:schemeClr>
              </a:solidFill>
              <a:latin typeface="Arial" panose="020B0604020202020204" pitchFamily="34" charset="0"/>
              <a:ea typeface="Times New Roman" panose="02020603050405020304" pitchFamily="18" charset="0"/>
              <a:cs typeface="Times New Roman" panose="02020603050405020304" pitchFamily="18" charset="0"/>
            </a:endParaRPr>
          </a:p>
          <a:p>
            <a:pPr marL="685800" lvl="1">
              <a:buFont typeface="Wingdings" panose="05000000000000000000" pitchFamily="2" charset="2"/>
              <a:buChar char="q"/>
            </a:pPr>
            <a:r>
              <a:rPr lang="fr-FR" sz="1800" b="1" dirty="0">
                <a:latin typeface="Arial" panose="020B0604020202020204" pitchFamily="34" charset="0"/>
                <a:ea typeface="Times New Roman" panose="02020603050405020304" pitchFamily="18" charset="0"/>
                <a:cs typeface="Times New Roman" panose="02020603050405020304" pitchFamily="18" charset="0"/>
              </a:rPr>
              <a:t>Proposition for </a:t>
            </a:r>
            <a:r>
              <a:rPr lang="fr-FR" sz="1800" b="1" dirty="0" err="1">
                <a:latin typeface="Arial" panose="020B0604020202020204" pitchFamily="34" charset="0"/>
                <a:ea typeface="Times New Roman" panose="02020603050405020304" pitchFamily="18" charset="0"/>
                <a:cs typeface="Times New Roman" panose="02020603050405020304" pitchFamily="18" charset="0"/>
              </a:rPr>
              <a:t>next</a:t>
            </a:r>
            <a:r>
              <a:rPr lang="fr-FR" sz="1800" b="1" dirty="0">
                <a:latin typeface="Arial" panose="020B0604020202020204" pitchFamily="34" charset="0"/>
                <a:ea typeface="Times New Roman" panose="02020603050405020304" pitchFamily="18" charset="0"/>
                <a:cs typeface="Times New Roman" panose="02020603050405020304" pitchFamily="18" charset="0"/>
              </a:rPr>
              <a:t> session</a:t>
            </a:r>
          </a:p>
          <a:p>
            <a:pPr marL="400050" lvl="1" indent="0">
              <a:buNone/>
            </a:pPr>
            <a:endParaRPr lang="nl-NL" sz="1400" dirty="0">
              <a:solidFill>
                <a:schemeClr val="tx2">
                  <a:lumMod val="60000"/>
                  <a:lumOff val="40000"/>
                </a:schemeClr>
              </a:solidFill>
              <a:latin typeface="inherit"/>
              <a:ea typeface="Times New Roman" panose="02020603050405020304" pitchFamily="18" charset="0"/>
              <a:cs typeface="Courier New" panose="02070309020205020404" pitchFamily="49" charset="0"/>
            </a:endParaRPr>
          </a:p>
          <a:p>
            <a:pPr marL="800100" lvl="2" indent="0">
              <a:buNone/>
            </a:pPr>
            <a:r>
              <a:rPr lang="nl-NL" sz="1800" dirty="0">
                <a:solidFill>
                  <a:srgbClr val="00B050"/>
                </a:solidFill>
                <a:latin typeface="inherit"/>
                <a:ea typeface="Times New Roman" panose="02020603050405020304" pitchFamily="18" charset="0"/>
                <a:cs typeface="Courier New" panose="02070309020205020404" pitchFamily="49" charset="0"/>
              </a:rPr>
              <a:t>Solution / Oplossing :</a:t>
            </a:r>
          </a:p>
          <a:p>
            <a:pPr marL="800100" lvl="2" indent="0">
              <a:buNone/>
            </a:pPr>
            <a:endParaRPr lang="nl-NL" sz="1800" dirty="0">
              <a:solidFill>
                <a:srgbClr val="00B050"/>
              </a:solidFill>
              <a:latin typeface="inherit"/>
              <a:ea typeface="Times New Roman" panose="02020603050405020304" pitchFamily="18" charset="0"/>
              <a:cs typeface="Courier New" panose="02070309020205020404" pitchFamily="49" charset="0"/>
            </a:endParaRPr>
          </a:p>
          <a:p>
            <a:pPr marL="800100" lvl="2" indent="0">
              <a:buNone/>
            </a:pPr>
            <a:endParaRPr lang="nl-NL" sz="1800" dirty="0">
              <a:solidFill>
                <a:schemeClr val="tx2">
                  <a:lumMod val="60000"/>
                  <a:lumOff val="40000"/>
                </a:schemeClr>
              </a:solidFill>
              <a:effectLst/>
              <a:latin typeface="inherit"/>
              <a:ea typeface="Times New Roman" panose="02020603050405020304" pitchFamily="18" charset="0"/>
              <a:cs typeface="Courier New" panose="02070309020205020404" pitchFamily="49" charset="0"/>
            </a:endParaRPr>
          </a:p>
          <a:p>
            <a:pPr marL="800100" lvl="2" indent="0">
              <a:buNone/>
            </a:pPr>
            <a:endParaRPr lang="fr-FR" sz="1800" dirty="0">
              <a:solidFill>
                <a:schemeClr val="tx2">
                  <a:lumMod val="60000"/>
                  <a:lumOff val="40000"/>
                </a:schemeClr>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Rounded Rectangle 3"/>
          <p:cNvSpPr/>
          <p:nvPr/>
        </p:nvSpPr>
        <p:spPr>
          <a:xfrm>
            <a:off x="457532" y="1041131"/>
            <a:ext cx="8228936" cy="457200"/>
          </a:xfrm>
          <a:prstGeom prst="roundRect">
            <a:avLst/>
          </a:prstGeom>
          <a:solidFill>
            <a:srgbClr val="FFFF00">
              <a:alpha val="3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Slide Number Placeholder 1">
            <a:extLst>
              <a:ext uri="{FF2B5EF4-FFF2-40B4-BE49-F238E27FC236}">
                <a16:creationId xmlns:a16="http://schemas.microsoft.com/office/drawing/2014/main" id="{ADEBBDDF-596C-318E-C0EF-CCDFD3B3983A}"/>
              </a:ext>
            </a:extLst>
          </p:cNvPr>
          <p:cNvSpPr>
            <a:spLocks noGrp="1"/>
          </p:cNvSpPr>
          <p:nvPr>
            <p:ph type="sldNum" sz="quarter" idx="12"/>
          </p:nvPr>
        </p:nvSpPr>
        <p:spPr/>
        <p:txBody>
          <a:bodyPr/>
          <a:lstStyle/>
          <a:p>
            <a:fld id="{B6F15528-21DE-4FAA-801E-634DDDAF4B2B}" type="slidenum">
              <a:rPr lang="en-US" smtClean="0"/>
              <a:pPr/>
              <a:t>8</a:t>
            </a:fld>
            <a:endParaRPr lang="en-US"/>
          </a:p>
        </p:txBody>
      </p:sp>
      <p:sp>
        <p:nvSpPr>
          <p:cNvPr id="3" name="Rectangle 2">
            <a:extLst>
              <a:ext uri="{FF2B5EF4-FFF2-40B4-BE49-F238E27FC236}">
                <a16:creationId xmlns:a16="http://schemas.microsoft.com/office/drawing/2014/main" id="{0ED9BBBA-C7A1-6C9B-E7A7-41A38938B0B3}"/>
              </a:ext>
            </a:extLst>
          </p:cNvPr>
          <p:cNvSpPr/>
          <p:nvPr/>
        </p:nvSpPr>
        <p:spPr>
          <a:xfrm rot="1696243">
            <a:off x="6215254" y="233849"/>
            <a:ext cx="2974486" cy="1754326"/>
          </a:xfrm>
          <a:prstGeom prst="rect">
            <a:avLst/>
          </a:prstGeom>
          <a:noFill/>
        </p:spPr>
        <p:txBody>
          <a:bodyPr wrap="square" lIns="91440" tIns="45720" rIns="91440" bIns="45720">
            <a:spAutoFit/>
          </a:bodyPr>
          <a:lstStyle/>
          <a:p>
            <a:pPr algn="ctr"/>
            <a:r>
              <a:rPr lang="en-US" sz="5400" b="1" cap="none" spc="0" dirty="0">
                <a:ln w="12700">
                  <a:solidFill>
                    <a:schemeClr val="accent3">
                      <a:lumMod val="50000"/>
                    </a:schemeClr>
                  </a:solidFill>
                  <a:prstDash val="solid"/>
                </a:ln>
                <a:solidFill>
                  <a:srgbClr val="92D050"/>
                </a:solidFill>
                <a:effectLst>
                  <a:innerShdw blurRad="177800">
                    <a:schemeClr val="accent3">
                      <a:lumMod val="50000"/>
                    </a:schemeClr>
                  </a:innerShdw>
                </a:effectLst>
              </a:rPr>
              <a:t>Delayed to  FHIR</a:t>
            </a:r>
          </a:p>
        </p:txBody>
      </p:sp>
    </p:spTree>
    <p:extLst>
      <p:ext uri="{BB962C8B-B14F-4D97-AF65-F5344CB8AC3E}">
        <p14:creationId xmlns:p14="http://schemas.microsoft.com/office/powerpoint/2010/main" val="965019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457200" y="5943600"/>
            <a:ext cx="8229600" cy="0"/>
          </a:xfrm>
          <a:prstGeom prst="line">
            <a:avLst/>
          </a:prstGeom>
          <a:ln w="25400" cmpd="sng">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6" descr="RIZIV.jpg"/>
          <p:cNvPicPr>
            <a:picLocks noChangeAspect="1"/>
          </p:cNvPicPr>
          <p:nvPr/>
        </p:nvPicPr>
        <p:blipFill>
          <a:blip r:embed="rId2" cstate="print"/>
          <a:stretch>
            <a:fillRect/>
          </a:stretch>
        </p:blipFill>
        <p:spPr>
          <a:xfrm>
            <a:off x="457200" y="6019800"/>
            <a:ext cx="608937" cy="540000"/>
          </a:xfrm>
          <a:prstGeom prst="rect">
            <a:avLst/>
          </a:prstGeom>
        </p:spPr>
      </p:pic>
      <p:pic>
        <p:nvPicPr>
          <p:cNvPr id="8" name="Picture 7" descr="INAMI.jpg"/>
          <p:cNvPicPr>
            <a:picLocks noChangeAspect="1"/>
          </p:cNvPicPr>
          <p:nvPr/>
        </p:nvPicPr>
        <p:blipFill>
          <a:blip r:embed="rId3" cstate="print"/>
          <a:stretch>
            <a:fillRect/>
          </a:stretch>
        </p:blipFill>
        <p:spPr>
          <a:xfrm>
            <a:off x="8077200" y="6013200"/>
            <a:ext cx="608936" cy="540000"/>
          </a:xfrm>
          <a:prstGeom prst="rect">
            <a:avLst/>
          </a:prstGeom>
        </p:spPr>
      </p:pic>
      <p:sp>
        <p:nvSpPr>
          <p:cNvPr id="11" name="Rounded Rectangle 10"/>
          <p:cNvSpPr/>
          <p:nvPr/>
        </p:nvSpPr>
        <p:spPr>
          <a:xfrm>
            <a:off x="457200" y="381000"/>
            <a:ext cx="8152736" cy="382116"/>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dirty="0">
                <a:solidFill>
                  <a:schemeClr val="bg1"/>
                </a:solidFill>
              </a:rPr>
              <a:t>Priority 2 </a:t>
            </a:r>
          </a:p>
        </p:txBody>
      </p:sp>
      <p:sp>
        <p:nvSpPr>
          <p:cNvPr id="9" name="Tijdelijke aanduiding voor inhoud 2"/>
          <p:cNvSpPr>
            <a:spLocks noGrp="1"/>
          </p:cNvSpPr>
          <p:nvPr>
            <p:ph idx="1"/>
          </p:nvPr>
        </p:nvSpPr>
        <p:spPr>
          <a:xfrm>
            <a:off x="285418" y="990600"/>
            <a:ext cx="8629982" cy="5867400"/>
          </a:xfrm>
          <a:solidFill>
            <a:schemeClr val="bg1"/>
          </a:solidFill>
        </p:spPr>
        <p:txBody>
          <a:bodyPr>
            <a:normAutofit/>
          </a:bodyPr>
          <a:lstStyle/>
          <a:p>
            <a:pPr marL="400050" lvl="1" indent="0">
              <a:buNone/>
            </a:pPr>
            <a:r>
              <a:rPr lang="fr-FR" sz="1800" dirty="0">
                <a:effectLst/>
                <a:latin typeface="Calibri" panose="020F0502020204030204" pitchFamily="34" charset="0"/>
                <a:ea typeface="Times New Roman" panose="02020603050405020304" pitchFamily="18" charset="0"/>
              </a:rPr>
              <a:t>Software Guidelines / 2023 / WG (Thomas, Hans &amp; Alexis ) </a:t>
            </a:r>
            <a:r>
              <a:rPr lang="nl-BE" sz="2500" dirty="0"/>
              <a:t>	</a:t>
            </a:r>
            <a:endParaRPr lang="nl-BE" sz="2000" dirty="0">
              <a:solidFill>
                <a:schemeClr val="tx2">
                  <a:lumMod val="60000"/>
                  <a:lumOff val="40000"/>
                </a:schemeClr>
              </a:solidFill>
            </a:endParaRPr>
          </a:p>
          <a:p>
            <a:pPr marL="400050" lvl="1" indent="0">
              <a:buNone/>
            </a:pPr>
            <a:endParaRPr lang="en-GB" sz="2100" dirty="0">
              <a:sym typeface="Wingdings" panose="05000000000000000000" pitchFamily="2" charset="2"/>
            </a:endParaRPr>
          </a:p>
          <a:p>
            <a:pPr marL="400050" lvl="1" indent="0">
              <a:buNone/>
            </a:pPr>
            <a:endParaRPr lang="en-GB" sz="2100" dirty="0">
              <a:sym typeface="Wingdings" panose="05000000000000000000" pitchFamily="2" charset="2"/>
            </a:endParaRPr>
          </a:p>
          <a:p>
            <a:pPr lvl="1" indent="-342900">
              <a:buFont typeface="Wingdings" panose="05000000000000000000" pitchFamily="2" charset="2"/>
              <a:buChar char="q"/>
            </a:pPr>
            <a:r>
              <a:rPr lang="fr-FR" sz="1800" dirty="0">
                <a:effectLst/>
                <a:latin typeface="Arial" panose="020B0604020202020204" pitchFamily="34" charset="0"/>
                <a:ea typeface="Times New Roman" panose="02020603050405020304" pitchFamily="18" charset="0"/>
                <a:cs typeface="Times New Roman" panose="02020603050405020304" pitchFamily="18" charset="0"/>
              </a:rPr>
              <a:t>Valeurs non permises ou obsolètes </a:t>
            </a:r>
            <a:r>
              <a:rPr lang="fr-FR" sz="1800" dirty="0">
                <a:solidFill>
                  <a:schemeClr val="tx2">
                    <a:lumMod val="60000"/>
                    <a:lumOff val="40000"/>
                  </a:schemeClr>
                </a:solidFill>
                <a:effectLst/>
                <a:latin typeface="Arial" panose="020B0604020202020204" pitchFamily="34" charset="0"/>
                <a:ea typeface="Times New Roman" panose="02020603050405020304" pitchFamily="18" charset="0"/>
                <a:cs typeface="Times New Roman" panose="02020603050405020304" pitchFamily="18" charset="0"/>
              </a:rPr>
              <a:t>(Niet </a:t>
            </a:r>
            <a:r>
              <a:rPr lang="fr-FR" sz="1800" dirty="0" err="1">
                <a:solidFill>
                  <a:schemeClr val="tx2">
                    <a:lumMod val="60000"/>
                    <a:lumOff val="40000"/>
                  </a:schemeClr>
                </a:solidFill>
                <a:effectLst/>
                <a:latin typeface="Arial" panose="020B0604020202020204" pitchFamily="34" charset="0"/>
                <a:ea typeface="Times New Roman" panose="02020603050405020304" pitchFamily="18" charset="0"/>
                <a:cs typeface="Times New Roman" panose="02020603050405020304" pitchFamily="18" charset="0"/>
              </a:rPr>
              <a:t>toegestemd</a:t>
            </a:r>
            <a:r>
              <a:rPr lang="fr-FR" sz="1800" dirty="0">
                <a:solidFill>
                  <a:schemeClr val="tx2">
                    <a:lumMod val="60000"/>
                    <a:lumOff val="40000"/>
                  </a:schemeClr>
                </a:solidFill>
                <a:effectLst/>
                <a:latin typeface="Arial" panose="020B0604020202020204" pitchFamily="34" charset="0"/>
                <a:ea typeface="Times New Roman" panose="02020603050405020304" pitchFamily="18" charset="0"/>
                <a:cs typeface="Times New Roman" panose="02020603050405020304" pitchFamily="18" charset="0"/>
              </a:rPr>
              <a:t> / </a:t>
            </a:r>
            <a:r>
              <a:rPr lang="fr-FR" sz="1800" dirty="0" err="1">
                <a:solidFill>
                  <a:schemeClr val="tx2">
                    <a:lumMod val="60000"/>
                    <a:lumOff val="40000"/>
                  </a:schemeClr>
                </a:solidFill>
                <a:effectLst/>
                <a:latin typeface="Arial" panose="020B0604020202020204" pitchFamily="34" charset="0"/>
                <a:ea typeface="Times New Roman" panose="02020603050405020304" pitchFamily="18" charset="0"/>
                <a:cs typeface="Times New Roman" panose="02020603050405020304" pitchFamily="18" charset="0"/>
              </a:rPr>
              <a:t>verouderd</a:t>
            </a:r>
            <a:r>
              <a:rPr lang="fr-FR" sz="1800" dirty="0">
                <a:solidFill>
                  <a:schemeClr val="tx2">
                    <a:lumMod val="60000"/>
                    <a:lumOff val="40000"/>
                  </a:schemeClr>
                </a:solidFill>
                <a:effectLst/>
                <a:latin typeface="Arial" panose="020B0604020202020204" pitchFamily="34" charset="0"/>
                <a:ea typeface="Times New Roman" panose="02020603050405020304" pitchFamily="18" charset="0"/>
                <a:cs typeface="Times New Roman" panose="02020603050405020304" pitchFamily="18" charset="0"/>
              </a:rPr>
              <a:t> </a:t>
            </a:r>
            <a:r>
              <a:rPr lang="fr-FR" sz="1800" dirty="0" err="1">
                <a:solidFill>
                  <a:schemeClr val="tx2">
                    <a:lumMod val="60000"/>
                    <a:lumOff val="40000"/>
                  </a:schemeClr>
                </a:solidFill>
                <a:effectLst/>
                <a:latin typeface="Arial" panose="020B0604020202020204" pitchFamily="34" charset="0"/>
                <a:ea typeface="Times New Roman" panose="02020603050405020304" pitchFamily="18" charset="0"/>
                <a:cs typeface="Times New Roman" panose="02020603050405020304" pitchFamily="18" charset="0"/>
              </a:rPr>
              <a:t>waarden</a:t>
            </a:r>
            <a:r>
              <a:rPr lang="fr-FR" sz="1800" dirty="0">
                <a:solidFill>
                  <a:schemeClr val="tx2">
                    <a:lumMod val="60000"/>
                    <a:lumOff val="40000"/>
                  </a:schemeClr>
                </a:solidFill>
                <a:effectLst/>
                <a:latin typeface="Arial" panose="020B0604020202020204" pitchFamily="34" charset="0"/>
                <a:ea typeface="Times New Roman" panose="02020603050405020304" pitchFamily="18" charset="0"/>
                <a:cs typeface="Times New Roman" panose="02020603050405020304" pitchFamily="18" charset="0"/>
              </a:rPr>
              <a:t>)</a:t>
            </a:r>
          </a:p>
          <a:p>
            <a:pPr marL="800100" lvl="2" indent="0">
              <a:buNone/>
            </a:pPr>
            <a:r>
              <a:rPr lang="fr-FR" sz="1200" dirty="0">
                <a:effectLst/>
                <a:latin typeface="Arial" panose="020B0604020202020204" pitchFamily="34" charset="0"/>
                <a:ea typeface="Times New Roman" panose="02020603050405020304" pitchFamily="18" charset="0"/>
                <a:cs typeface="Times New Roman" panose="02020603050405020304" pitchFamily="18" charset="0"/>
              </a:rPr>
              <a:t>Le comportement souhaité lorsque le schéma dans le coffre-fort n'est pas/plus valide (e.a. </a:t>
            </a:r>
            <a:r>
              <a:rPr lang="fr-FR" sz="1200" b="1" dirty="0">
                <a:effectLst/>
                <a:latin typeface="Arial" panose="020B0604020202020204" pitchFamily="34" charset="0"/>
                <a:ea typeface="Times New Roman" panose="02020603050405020304" pitchFamily="18" charset="0"/>
                <a:cs typeface="Times New Roman" panose="02020603050405020304" pitchFamily="18" charset="0"/>
              </a:rPr>
              <a:t>valeurs </a:t>
            </a:r>
            <a:r>
              <a:rPr lang="fr-FR" sz="1200" b="1" dirty="0" err="1">
                <a:effectLst/>
                <a:latin typeface="Arial" panose="020B0604020202020204" pitchFamily="34" charset="0"/>
                <a:ea typeface="Times New Roman" panose="02020603050405020304" pitchFamily="18" charset="0"/>
                <a:cs typeface="Times New Roman" panose="02020603050405020304" pitchFamily="18" charset="0"/>
              </a:rPr>
              <a:t>kmehr</a:t>
            </a:r>
            <a:r>
              <a:rPr lang="fr-FR" sz="1200" b="1" dirty="0">
                <a:effectLst/>
                <a:latin typeface="Arial" panose="020B0604020202020204" pitchFamily="34" charset="0"/>
                <a:ea typeface="Times New Roman" panose="02020603050405020304" pitchFamily="18" charset="0"/>
                <a:cs typeface="Times New Roman" panose="02020603050405020304" pitchFamily="18" charset="0"/>
              </a:rPr>
              <a:t> non permises ou obsolètes</a:t>
            </a:r>
            <a:r>
              <a:rPr lang="fr-FR" sz="1200" dirty="0">
                <a:effectLst/>
                <a:latin typeface="Arial" panose="020B0604020202020204" pitchFamily="34" charset="0"/>
                <a:ea typeface="Times New Roman" panose="02020603050405020304" pitchFamily="18" charset="0"/>
                <a:cs typeface="Times New Roman" panose="02020603050405020304" pitchFamily="18" charset="0"/>
              </a:rPr>
              <a:t>, CNK ou posologie incorrecte &gt; quand même afficher, mais ne pas permettre synchronisation/import dans le logiciel sans correction, ou juste suppression de ligne problématique (par exemple doublon avec une médication déjà présente dans le dossier)</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p>
            <a:pPr marL="800100" lvl="2" indent="0">
              <a:buNone/>
            </a:pPr>
            <a:r>
              <a:rPr lang="nl-NL" sz="1200" dirty="0">
                <a:solidFill>
                  <a:schemeClr val="tx2">
                    <a:lumMod val="60000"/>
                    <a:lumOff val="40000"/>
                  </a:schemeClr>
                </a:solidFill>
                <a:effectLst/>
                <a:latin typeface="Arial" panose="020B0604020202020204" pitchFamily="34" charset="0"/>
                <a:ea typeface="Times New Roman" panose="02020603050405020304" pitchFamily="18" charset="0"/>
                <a:cs typeface="Times New Roman" panose="02020603050405020304" pitchFamily="18" charset="0"/>
              </a:rPr>
              <a:t>Het gewenste gedrag wanneer het schema in de kluis niet (meer) geldig is (o.a. </a:t>
            </a:r>
            <a:r>
              <a:rPr lang="nl-NL" sz="1200" dirty="0" err="1">
                <a:solidFill>
                  <a:schemeClr val="tx2">
                    <a:lumMod val="60000"/>
                    <a:lumOff val="40000"/>
                  </a:schemeClr>
                </a:solidFill>
                <a:effectLst/>
                <a:latin typeface="Arial" panose="020B0604020202020204" pitchFamily="34" charset="0"/>
                <a:ea typeface="Times New Roman" panose="02020603050405020304" pitchFamily="18" charset="0"/>
                <a:cs typeface="Times New Roman" panose="02020603050405020304" pitchFamily="18" charset="0"/>
              </a:rPr>
              <a:t>kmehr</a:t>
            </a:r>
            <a:r>
              <a:rPr lang="nl-NL" sz="1200" dirty="0">
                <a:solidFill>
                  <a:schemeClr val="tx2">
                    <a:lumMod val="60000"/>
                    <a:lumOff val="40000"/>
                  </a:schemeClr>
                </a:solidFill>
                <a:effectLst/>
                <a:latin typeface="Arial" panose="020B0604020202020204" pitchFamily="34" charset="0"/>
                <a:ea typeface="Times New Roman" panose="02020603050405020304" pitchFamily="18" charset="0"/>
                <a:cs typeface="Times New Roman" panose="02020603050405020304" pitchFamily="18" charset="0"/>
              </a:rPr>
              <a:t>-waarden niet toegestaan ​​of verouderd, CNK of onjuiste dosering &gt; nog steeds weergegeven, maar geen synchronisatie/import in de software toestaan ​​zonder correctie, of gewoon verwijderen van problematische regel (bijvoorbeeld duplicaat met een medicijn dat al in het dossier aanwezig is)? </a:t>
            </a:r>
            <a:r>
              <a:rPr lang="fr-FR" sz="1200" dirty="0" err="1">
                <a:solidFill>
                  <a:schemeClr val="tx2">
                    <a:lumMod val="60000"/>
                    <a:lumOff val="40000"/>
                  </a:schemeClr>
                </a:solidFill>
                <a:effectLst/>
                <a:latin typeface="Arial" panose="020B0604020202020204" pitchFamily="34" charset="0"/>
                <a:ea typeface="Times New Roman" panose="02020603050405020304" pitchFamily="18" charset="0"/>
                <a:cs typeface="Times New Roman" panose="02020603050405020304" pitchFamily="18" charset="0"/>
              </a:rPr>
              <a:t>Cfr</a:t>
            </a:r>
            <a:r>
              <a:rPr lang="fr-FR" sz="1200" dirty="0">
                <a:solidFill>
                  <a:schemeClr val="tx2">
                    <a:lumMod val="60000"/>
                    <a:lumOff val="40000"/>
                  </a:schemeClr>
                </a:solidFill>
                <a:effectLst/>
                <a:latin typeface="Arial" panose="020B0604020202020204" pitchFamily="34" charset="0"/>
                <a:ea typeface="Times New Roman" panose="02020603050405020304" pitchFamily="18" charset="0"/>
                <a:cs typeface="Times New Roman" panose="02020603050405020304" pitchFamily="18" charset="0"/>
              </a:rPr>
              <a:t> également </a:t>
            </a:r>
          </a:p>
          <a:p>
            <a:pPr marL="800100" lvl="2" indent="0">
              <a:buNone/>
            </a:pPr>
            <a:r>
              <a:rPr lang="fr-FR" sz="1200" dirty="0" err="1">
                <a:effectLst/>
                <a:latin typeface="Arial" panose="020B0604020202020204" pitchFamily="34" charset="0"/>
                <a:ea typeface="Times New Roman" panose="02020603050405020304" pitchFamily="18" charset="0"/>
                <a:cs typeface="Times New Roman" panose="02020603050405020304" pitchFamily="18" charset="0"/>
              </a:rPr>
              <a:t>See</a:t>
            </a:r>
            <a:r>
              <a:rPr lang="fr-FR" sz="1200" dirty="0">
                <a:latin typeface="Arial" panose="020B0604020202020204" pitchFamily="34" charset="0"/>
                <a:ea typeface="Times New Roman" panose="02020603050405020304" pitchFamily="18" charset="0"/>
                <a:cs typeface="Times New Roman" panose="02020603050405020304" pitchFamily="18" charset="0"/>
              </a:rPr>
              <a:t> </a:t>
            </a:r>
            <a:r>
              <a:rPr lang="fr-FR" sz="1200" dirty="0" err="1">
                <a:latin typeface="Arial" panose="020B0604020202020204" pitchFamily="34" charset="0"/>
                <a:ea typeface="Times New Roman" panose="02020603050405020304" pitchFamily="18" charset="0"/>
                <a:cs typeface="Times New Roman" panose="02020603050405020304" pitchFamily="18" charset="0"/>
              </a:rPr>
              <a:t>also</a:t>
            </a:r>
            <a:r>
              <a:rPr lang="fr-FR" sz="1200" dirty="0">
                <a:latin typeface="Arial" panose="020B0604020202020204" pitchFamily="34" charset="0"/>
                <a:ea typeface="Times New Roman" panose="02020603050405020304" pitchFamily="18" charset="0"/>
                <a:cs typeface="Times New Roman" panose="02020603050405020304" pitchFamily="18" charset="0"/>
              </a:rPr>
              <a:t> </a:t>
            </a:r>
            <a:r>
              <a:rPr lang="fr-FR" sz="1200" u="sng" dirty="0">
                <a:solidFill>
                  <a:srgbClr val="0078D7"/>
                </a:solidFill>
                <a:effectLst/>
                <a:latin typeface="Arial" panose="020B0604020202020204" pitchFamily="34" charset="0"/>
                <a:ea typeface="Times New Roman" panose="02020603050405020304" pitchFamily="18" charset="0"/>
                <a:cs typeface="Arial" panose="020B0604020202020204" pitchFamily="34" charset="0"/>
                <a:hlinkClick r:id="rId4" tooltip="https://wiki.ivlab.ilabt.imec.be/display/VLMS/EVS_Scenarios_S11_Validation_Fails"/>
              </a:rPr>
              <a:t>https://wiki.ivlab.ilabt.imec.be/display/VLMS/EVS_Scenarios_S11_Validation_Fails</a:t>
            </a:r>
            <a:endParaRPr lang="fr-FR" sz="1200" u="sng" dirty="0">
              <a:solidFill>
                <a:srgbClr val="0078D7"/>
              </a:solidFill>
              <a:effectLst/>
              <a:latin typeface="Arial" panose="020B0604020202020204" pitchFamily="34" charset="0"/>
              <a:ea typeface="Times New Roman" panose="02020603050405020304" pitchFamily="18" charset="0"/>
              <a:cs typeface="Arial" panose="020B0604020202020204" pitchFamily="34" charset="0"/>
            </a:endParaRPr>
          </a:p>
          <a:p>
            <a:pPr marL="800100" lvl="2" indent="0">
              <a:buNone/>
            </a:pPr>
            <a:endParaRPr lang="nl-NL" sz="1200" dirty="0">
              <a:solidFill>
                <a:schemeClr val="tx2">
                  <a:lumMod val="60000"/>
                  <a:lumOff val="40000"/>
                </a:schemeClr>
              </a:solidFill>
              <a:latin typeface="inherit"/>
              <a:ea typeface="Times New Roman" panose="02020603050405020304" pitchFamily="18" charset="0"/>
              <a:cs typeface="Courier New" panose="02070309020205020404" pitchFamily="49" charset="0"/>
            </a:endParaRPr>
          </a:p>
          <a:p>
            <a:pPr marL="685800" lvl="1">
              <a:buFont typeface="Wingdings" panose="05000000000000000000" pitchFamily="2" charset="2"/>
              <a:buChar char="q"/>
            </a:pPr>
            <a:r>
              <a:rPr lang="fr-FR" sz="1800" b="1" dirty="0">
                <a:latin typeface="Arial" panose="020B0604020202020204" pitchFamily="34" charset="0"/>
                <a:ea typeface="Times New Roman" panose="02020603050405020304" pitchFamily="18" charset="0"/>
                <a:cs typeface="Times New Roman" panose="02020603050405020304" pitchFamily="18" charset="0"/>
              </a:rPr>
              <a:t>Proposition for </a:t>
            </a:r>
            <a:r>
              <a:rPr lang="fr-FR" sz="1800" b="1" dirty="0" err="1">
                <a:latin typeface="Arial" panose="020B0604020202020204" pitchFamily="34" charset="0"/>
                <a:ea typeface="Times New Roman" panose="02020603050405020304" pitchFamily="18" charset="0"/>
                <a:cs typeface="Times New Roman" panose="02020603050405020304" pitchFamily="18" charset="0"/>
              </a:rPr>
              <a:t>next</a:t>
            </a:r>
            <a:r>
              <a:rPr lang="fr-FR" sz="1800" b="1" dirty="0">
                <a:latin typeface="Arial" panose="020B0604020202020204" pitchFamily="34" charset="0"/>
                <a:ea typeface="Times New Roman" panose="02020603050405020304" pitchFamily="18" charset="0"/>
                <a:cs typeface="Times New Roman" panose="02020603050405020304" pitchFamily="18" charset="0"/>
              </a:rPr>
              <a:t> session</a:t>
            </a:r>
          </a:p>
          <a:p>
            <a:pPr marL="800100" lvl="2" indent="0">
              <a:buNone/>
            </a:pPr>
            <a:endParaRPr lang="nl-NL" sz="1200" dirty="0">
              <a:solidFill>
                <a:schemeClr val="tx2">
                  <a:lumMod val="60000"/>
                  <a:lumOff val="40000"/>
                </a:schemeClr>
              </a:solidFill>
              <a:latin typeface="inherit"/>
              <a:ea typeface="Times New Roman" panose="02020603050405020304" pitchFamily="18" charset="0"/>
              <a:cs typeface="Courier New" panose="02070309020205020404" pitchFamily="49" charset="0"/>
            </a:endParaRPr>
          </a:p>
          <a:p>
            <a:pPr marL="800100" lvl="2" indent="0">
              <a:buNone/>
            </a:pPr>
            <a:r>
              <a:rPr lang="nl-NL" sz="1800" dirty="0">
                <a:solidFill>
                  <a:srgbClr val="00B050"/>
                </a:solidFill>
                <a:latin typeface="inherit"/>
                <a:ea typeface="Times New Roman" panose="02020603050405020304" pitchFamily="18" charset="0"/>
                <a:cs typeface="Courier New" panose="02070309020205020404" pitchFamily="49" charset="0"/>
              </a:rPr>
              <a:t>Solution / Oplossing :  BEST EFFORT ON THE RULES GIVEN NEXT PAGE</a:t>
            </a:r>
          </a:p>
          <a:p>
            <a:pPr marL="800100" lvl="2" indent="0">
              <a:buNone/>
            </a:pPr>
            <a:endParaRPr lang="fr-FR" sz="1800" dirty="0">
              <a:solidFill>
                <a:schemeClr val="tx2">
                  <a:lumMod val="60000"/>
                  <a:lumOff val="40000"/>
                </a:schemeClr>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Rounded Rectangle 3"/>
          <p:cNvSpPr/>
          <p:nvPr/>
        </p:nvSpPr>
        <p:spPr>
          <a:xfrm>
            <a:off x="457200" y="1032340"/>
            <a:ext cx="8228936" cy="457200"/>
          </a:xfrm>
          <a:prstGeom prst="roundRect">
            <a:avLst/>
          </a:prstGeom>
          <a:solidFill>
            <a:srgbClr val="FFFF00">
              <a:alpha val="33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Slide Number Placeholder 1">
            <a:extLst>
              <a:ext uri="{FF2B5EF4-FFF2-40B4-BE49-F238E27FC236}">
                <a16:creationId xmlns:a16="http://schemas.microsoft.com/office/drawing/2014/main" id="{27093518-7C4B-8638-37F6-17D75AD7B22A}"/>
              </a:ext>
            </a:extLst>
          </p:cNvPr>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1207498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A17FA1C7F49774D8DC44604DE59BFD1" ma:contentTypeVersion="2" ma:contentTypeDescription="Create a new document." ma:contentTypeScope="" ma:versionID="b23db6b76fbdafcd997f7f9dee183f42">
  <xsd:schema xmlns:xsd="http://www.w3.org/2001/XMLSchema" xmlns:xs="http://www.w3.org/2001/XMLSchema" xmlns:p="http://schemas.microsoft.com/office/2006/metadata/properties" xmlns:ns2="356d3c63-22d1-450c-82e3-39c401917c5a" targetNamespace="http://schemas.microsoft.com/office/2006/metadata/properties" ma:root="true" ma:fieldsID="130b5a53ff858f05bffbe8ec66223b6a" ns2:_="">
    <xsd:import namespace="356d3c63-22d1-450c-82e3-39c401917c5a"/>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6d3c63-22d1-450c-82e3-39c401917c5a"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E6F11BA-3ADE-4FF6-9AE8-0A845D26C66D}">
  <ds:schemaRefs>
    <ds:schemaRef ds:uri="http://schemas.microsoft.com/office/2006/documentManagement/types"/>
    <ds:schemaRef ds:uri="http://schemas.microsoft.com/office/2006/metadata/properties"/>
    <ds:schemaRef ds:uri="http://purl.org/dc/terms/"/>
    <ds:schemaRef ds:uri="http://schemas.openxmlformats.org/package/2006/metadata/core-properties"/>
    <ds:schemaRef ds:uri="http://purl.org/dc/dcmitype/"/>
    <ds:schemaRef ds:uri="http://schemas.microsoft.com/office/infopath/2007/PartnerControls"/>
    <ds:schemaRef ds:uri="356d3c63-22d1-450c-82e3-39c401917c5a"/>
    <ds:schemaRef ds:uri="http://www.w3.org/XML/1998/namespace"/>
    <ds:schemaRef ds:uri="http://purl.org/dc/elements/1.1/"/>
  </ds:schemaRefs>
</ds:datastoreItem>
</file>

<file path=customXml/itemProps2.xml><?xml version="1.0" encoding="utf-8"?>
<ds:datastoreItem xmlns:ds="http://schemas.openxmlformats.org/officeDocument/2006/customXml" ds:itemID="{DA687FAC-0ECF-4506-942E-C42B71B153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56d3c63-22d1-450c-82e3-39c401917c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AC59B5E-D05E-4E73-BDE2-EC2FDCE4B7F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2746</Words>
  <Application>Microsoft Office PowerPoint</Application>
  <PresentationFormat>On-screen Show (4:3)</PresentationFormat>
  <Paragraphs>214</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Avenir Light</vt:lpstr>
      <vt:lpstr>Calibri</vt:lpstr>
      <vt:lpstr>inherit</vt:lpstr>
      <vt:lpstr>Wingdings</vt:lpstr>
      <vt:lpstr>Office Theme</vt:lpstr>
      <vt:lpstr>VIDIS Virtual Integrated Drug Information System Priorities Final Agreement  WG 3/4  – 12/12/2023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Changes in the  reimbursement rules:  the case of the antibiotics  and the antimycotics</dc:title>
  <dc:creator>yoeriska</dc:creator>
  <cp:lastModifiedBy>Benoit Van Houtte (RIZIV-INAMI)</cp:lastModifiedBy>
  <cp:revision>919</cp:revision>
  <dcterms:created xsi:type="dcterms:W3CDTF">2006-08-16T00:00:00Z</dcterms:created>
  <dcterms:modified xsi:type="dcterms:W3CDTF">2023-12-15T13:14:18Z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0x010100AA17FA1C7F49774D8DC44604DE59BFD1</vt:lpwstr>
  </property>
</Properties>
</file>